
<file path=[Content_Types].xml><?xml version="1.0" encoding="utf-8"?>
<Types xmlns="http://schemas.openxmlformats.org/package/2006/content-types">
  <Default Extension="gif" ContentType="image/gif"/>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media/image12.jpg" ContentType="image/jpg"/>
  <Override PartName="/ppt/media/image13.jpg" ContentType="image/jpg"/>
  <Override PartName="/ppt/tags/tag1.xml" ContentType="application/vnd.openxmlformats-officedocument.presentationml.tags+xml"/>
  <Override PartName="/ppt/media/image14.jpg" ContentType="image/jpg"/>
  <Override PartName="/ppt/media/image15.jpg" ContentType="image/jpg"/>
  <Override PartName="/ppt/media/image16.jpg" ContentType="image/jpg"/>
  <Override PartName="/ppt/media/image17.jpg" ContentType="image/jpg"/>
  <Override PartName="/ppt/media/image18.jpg" ContentType="image/jpg"/>
  <Override PartName="/ppt/media/image19.jpg" ContentType="image/jpg"/>
  <Override PartName="/ppt/media/image22.jpg" ContentType="image/jpg"/>
  <Override PartName="/ppt/ink/ink1.xml" ContentType="application/inkml+xml"/>
  <Override PartName="/ppt/media/image23.jpg" ContentType="image/jpg"/>
  <Override PartName="/ppt/media/image26.jpg" ContentType="image/jpg"/>
  <Override PartName="/ppt/tags/tag2.xml" ContentType="application/vnd.openxmlformats-officedocument.presentationml.tags+xml"/>
  <Override PartName="/ppt/media/image27.jpg" ContentType="image/jpg"/>
  <Override PartName="/ppt/media/image28.jpg" ContentType="image/jpg"/>
  <Override PartName="/ppt/media/image30.jpg" ContentType="image/jpg"/>
  <Override PartName="/ppt/media/image34.jpg" ContentType="image/jpg"/>
  <Override PartName="/ppt/media/image35.jpg" ContentType="image/jpg"/>
  <Override PartName="/ppt/media/image36.jpg" ContentType="image/jpg"/>
  <Override PartName="/ppt/media/image37.jpg" ContentType="image/jpg"/>
  <Override PartName="/ppt/media/image38.jpg" ContentType="image/jpg"/>
  <Override PartName="/ppt/media/image40.jpg" ContentType="image/jpg"/>
  <Override PartName="/ppt/media/image45.jpg" ContentType="image/jpg"/>
  <Override PartName="/ppt/media/image46.jpg" ContentType="image/jpg"/>
  <Override PartName="/ppt/tags/tag3.xml" ContentType="application/vnd.openxmlformats-officedocument.presentationml.tags+xml"/>
  <Override PartName="/ppt/media/image47.jpg" ContentType="image/jpg"/>
  <Override PartName="/ppt/media/image48.jpg" ContentType="image/jpg"/>
  <Override PartName="/ppt/media/image49.jpg" ContentType="image/jpg"/>
  <Override PartName="/ppt/media/image50.jpg" ContentType="image/jpg"/>
  <Override PartName="/ppt/media/image51.jpg" ContentType="image/jpg"/>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48" r:id="rId1"/>
  </p:sldMasterIdLst>
  <p:notesMasterIdLst>
    <p:notesMasterId r:id="rId77"/>
  </p:notesMasterIdLst>
  <p:sldIdLst>
    <p:sldId id="256" r:id="rId2"/>
    <p:sldId id="258" r:id="rId3"/>
    <p:sldId id="386" r:id="rId4"/>
    <p:sldId id="1015" r:id="rId5"/>
    <p:sldId id="1071" r:id="rId6"/>
    <p:sldId id="1072" r:id="rId7"/>
    <p:sldId id="1073" r:id="rId8"/>
    <p:sldId id="1049" r:id="rId9"/>
    <p:sldId id="1050" r:id="rId10"/>
    <p:sldId id="1083" r:id="rId11"/>
    <p:sldId id="1085" r:id="rId12"/>
    <p:sldId id="1086" r:id="rId13"/>
    <p:sldId id="1087" r:id="rId14"/>
    <p:sldId id="1081" r:id="rId15"/>
    <p:sldId id="1082" r:id="rId16"/>
    <p:sldId id="268" r:id="rId17"/>
    <p:sldId id="269" r:id="rId18"/>
    <p:sldId id="270" r:id="rId19"/>
    <p:sldId id="271" r:id="rId20"/>
    <p:sldId id="272" r:id="rId21"/>
    <p:sldId id="273" r:id="rId22"/>
    <p:sldId id="274" r:id="rId23"/>
    <p:sldId id="275" r:id="rId24"/>
    <p:sldId id="276" r:id="rId25"/>
    <p:sldId id="277" r:id="rId26"/>
    <p:sldId id="278" r:id="rId27"/>
    <p:sldId id="279" r:id="rId28"/>
    <p:sldId id="280" r:id="rId29"/>
    <p:sldId id="281" r:id="rId30"/>
    <p:sldId id="282" r:id="rId31"/>
    <p:sldId id="283" r:id="rId32"/>
    <p:sldId id="285" r:id="rId33"/>
    <p:sldId id="1084" r:id="rId34"/>
    <p:sldId id="286" r:id="rId35"/>
    <p:sldId id="287" r:id="rId36"/>
    <p:sldId id="288" r:id="rId37"/>
    <p:sldId id="289" r:id="rId38"/>
    <p:sldId id="290" r:id="rId39"/>
    <p:sldId id="291" r:id="rId40"/>
    <p:sldId id="292" r:id="rId41"/>
    <p:sldId id="293" r:id="rId42"/>
    <p:sldId id="294" r:id="rId43"/>
    <p:sldId id="295" r:id="rId44"/>
    <p:sldId id="296" r:id="rId45"/>
    <p:sldId id="297" r:id="rId46"/>
    <p:sldId id="298" r:id="rId47"/>
    <p:sldId id="1091" r:id="rId48"/>
    <p:sldId id="374" r:id="rId49"/>
    <p:sldId id="368" r:id="rId50"/>
    <p:sldId id="1052" r:id="rId51"/>
    <p:sldId id="369" r:id="rId52"/>
    <p:sldId id="378" r:id="rId53"/>
    <p:sldId id="370" r:id="rId54"/>
    <p:sldId id="1053" r:id="rId55"/>
    <p:sldId id="332" r:id="rId56"/>
    <p:sldId id="333" r:id="rId57"/>
    <p:sldId id="1054" r:id="rId58"/>
    <p:sldId id="334" r:id="rId59"/>
    <p:sldId id="1056" r:id="rId60"/>
    <p:sldId id="1057" r:id="rId61"/>
    <p:sldId id="336" r:id="rId62"/>
    <p:sldId id="1055" r:id="rId63"/>
    <p:sldId id="335" r:id="rId64"/>
    <p:sldId id="1061" r:id="rId65"/>
    <p:sldId id="1062" r:id="rId66"/>
    <p:sldId id="372" r:id="rId67"/>
    <p:sldId id="1063" r:id="rId68"/>
    <p:sldId id="1064" r:id="rId69"/>
    <p:sldId id="1065" r:id="rId70"/>
    <p:sldId id="1088" r:id="rId71"/>
    <p:sldId id="1089" r:id="rId72"/>
    <p:sldId id="1068" r:id="rId73"/>
    <p:sldId id="1090" r:id="rId74"/>
    <p:sldId id="1039" r:id="rId75"/>
    <p:sldId id="494" r:id="rId76"/>
  </p:sldIdLst>
  <p:sldSz cx="12192000" cy="6858000"/>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521415D9-36F7-43E2-AB2F-B90AF26B5E84}">
      <p14:sectionLst xmlns:p14="http://schemas.microsoft.com/office/powerpoint/2010/main">
        <p14:section name="Default Section" id="{B1F80265-8163-42CB-A483-BB4ACB4D6FF6}">
          <p14:sldIdLst>
            <p14:sldId id="256"/>
            <p14:sldId id="258"/>
            <p14:sldId id="386"/>
            <p14:sldId id="1015"/>
            <p14:sldId id="1071"/>
            <p14:sldId id="1072"/>
            <p14:sldId id="1073"/>
            <p14:sldId id="1049"/>
            <p14:sldId id="1050"/>
            <p14:sldId id="1083"/>
            <p14:sldId id="1085"/>
            <p14:sldId id="1086"/>
            <p14:sldId id="1087"/>
            <p14:sldId id="1081"/>
            <p14:sldId id="1082"/>
            <p14:sldId id="268"/>
            <p14:sldId id="269"/>
            <p14:sldId id="270"/>
            <p14:sldId id="271"/>
            <p14:sldId id="272"/>
            <p14:sldId id="273"/>
            <p14:sldId id="274"/>
            <p14:sldId id="275"/>
            <p14:sldId id="276"/>
            <p14:sldId id="277"/>
            <p14:sldId id="278"/>
            <p14:sldId id="279"/>
            <p14:sldId id="280"/>
            <p14:sldId id="281"/>
            <p14:sldId id="282"/>
            <p14:sldId id="283"/>
            <p14:sldId id="285"/>
            <p14:sldId id="1084"/>
            <p14:sldId id="286"/>
            <p14:sldId id="287"/>
            <p14:sldId id="288"/>
            <p14:sldId id="289"/>
            <p14:sldId id="290"/>
            <p14:sldId id="291"/>
            <p14:sldId id="292"/>
            <p14:sldId id="293"/>
            <p14:sldId id="294"/>
            <p14:sldId id="295"/>
            <p14:sldId id="296"/>
            <p14:sldId id="297"/>
            <p14:sldId id="298"/>
            <p14:sldId id="1091"/>
            <p14:sldId id="374"/>
            <p14:sldId id="368"/>
            <p14:sldId id="1052"/>
            <p14:sldId id="369"/>
            <p14:sldId id="378"/>
            <p14:sldId id="370"/>
            <p14:sldId id="1053"/>
            <p14:sldId id="332"/>
            <p14:sldId id="333"/>
            <p14:sldId id="1054"/>
            <p14:sldId id="334"/>
            <p14:sldId id="1056"/>
            <p14:sldId id="1057"/>
            <p14:sldId id="336"/>
            <p14:sldId id="1055"/>
            <p14:sldId id="335"/>
            <p14:sldId id="1061"/>
            <p14:sldId id="1062"/>
            <p14:sldId id="372"/>
            <p14:sldId id="1063"/>
            <p14:sldId id="1064"/>
            <p14:sldId id="1065"/>
            <p14:sldId id="1088"/>
            <p14:sldId id="1089"/>
            <p14:sldId id="1068"/>
            <p14:sldId id="1090"/>
          </p14:sldIdLst>
        </p14:section>
        <p14:section name="Default Section" id="{B2FFE3E6-11F9-424C-B062-1702837AFD37}">
          <p14:sldIdLst>
            <p14:sldId id="1039"/>
            <p14:sldId id="494"/>
          </p14:sldIdLst>
        </p14:section>
      </p14:sectionLst>
    </p:ext>
    <p:ext uri="{EFAFB233-063F-42B5-8137-9DF3F51BA10A}">
      <p15:sldGuideLst xmlns:p15="http://schemas.microsoft.com/office/powerpoint/2012/main"/>
    </p:ext>
    <p:ext uri="GoogleSlidesCustomDataVersion2">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141" roundtripDataSignature="AMtx7miYgJCNJMBcQWIMP2J1sYwn057Zxw=="/>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 styleId="{10A1B5D5-9B99-4C35-A422-299274C87663}" styleName="Medium Style 1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a:noFill/>
            </a:ln>
          </a:insideV>
        </a:tcBdr>
        <a:fill>
          <a:solidFill>
            <a:schemeClr val="lt1"/>
          </a:solidFill>
        </a:fill>
      </a:tcStyle>
    </a:wholeTbl>
    <a:band1H>
      <a:tcStyle>
        <a:tcBdr/>
        <a:fill>
          <a:solidFill>
            <a:schemeClr val="accent6">
              <a:tint val="20000"/>
            </a:schemeClr>
          </a:solidFill>
        </a:fill>
      </a:tcStyle>
    </a:band1H>
    <a:band1V>
      <a:tcStyle>
        <a:tcBdr/>
        <a:fill>
          <a:solidFill>
            <a:schemeClr val="accent6">
              <a:tint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solidFill>
            <a:schemeClr val="lt1"/>
          </a:solidFill>
        </a:fill>
      </a:tcStyle>
    </a:lastRow>
    <a:firstRow>
      <a:tcTxStyle b="on">
        <a:fontRef idx="minor">
          <a:scrgbClr r="0" g="0" b="0"/>
        </a:fontRef>
        <a:schemeClr val="lt1"/>
      </a:tcTxStyle>
      <a:tcStyle>
        <a:tcBdr/>
        <a:fill>
          <a:solidFill>
            <a:schemeClr val="accent6"/>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3447" autoAdjust="0"/>
  </p:normalViewPr>
  <p:slideViewPr>
    <p:cSldViewPr snapToGrid="0">
      <p:cViewPr varScale="1">
        <p:scale>
          <a:sx n="63" d="100"/>
          <a:sy n="63" d="100"/>
        </p:scale>
        <p:origin x="804" y="52"/>
      </p:cViewPr>
      <p:guideLst/>
    </p:cSldViewPr>
  </p:slideViewPr>
  <p:notesTextViewPr>
    <p:cViewPr>
      <p:scale>
        <a:sx n="200" d="100"/>
        <a:sy n="200" d="100"/>
      </p:scale>
      <p:origin x="0" y="0"/>
    </p:cViewPr>
  </p:notesTextViewPr>
  <p:sorterViewPr>
    <p:cViewPr>
      <p:scale>
        <a:sx n="100" d="100"/>
        <a:sy n="100" d="100"/>
      </p:scale>
      <p:origin x="0" y="-2900"/>
    </p:cViewPr>
  </p:sorter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144" Type="http://schemas.openxmlformats.org/officeDocument/2006/relationships/theme" Target="theme/theme1.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142" Type="http://schemas.openxmlformats.org/officeDocument/2006/relationships/presProps" Target="pres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145"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143"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141" Type="http://customschemas.google.com/relationships/presentationmetadata" Target="metadata"/><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s>
</file>

<file path=ppt/ink/ink1.xml><?xml version="1.0" encoding="utf-8"?>
<inkml:ink xmlns:inkml="http://www.w3.org/2003/InkML">
  <inkml:definitions>
    <inkml:context xml:id="ctx0">
      <inkml:inkSource xml:id="inkSrc0">
        <inkml:traceFormat>
          <inkml:channel name="X" type="integer" max="1920" units="cm"/>
          <inkml:channel name="Y" type="integer" max="1080" units="cm"/>
          <inkml:channel name="T" type="integer" max="2.14748E9" units="dev"/>
        </inkml:traceFormat>
        <inkml:channelProperties>
          <inkml:channelProperty channel="X" name="resolution" value="55.81395" units="1/cm"/>
          <inkml:channelProperty channel="Y" name="resolution" value="55.6701" units="1/cm"/>
          <inkml:channelProperty channel="T" name="resolution" value="1" units="1/dev"/>
        </inkml:channelProperties>
      </inkml:inkSource>
      <inkml:timestamp xml:id="ts0" timeString="2023-11-23T20:57:59.388"/>
    </inkml:context>
    <inkml:brush xml:id="br0">
      <inkml:brushProperty name="width" value="0.05292" units="cm"/>
      <inkml:brushProperty name="height" value="0.05292" units="cm"/>
      <inkml:brushProperty name="color" value="#002060"/>
    </inkml:brush>
  </inkml:definitions>
  <inkml:trace contextRef="#ctx0" brushRef="#br0">11009 5860 0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US"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8"/>
        <p:cNvGrpSpPr/>
        <p:nvPr/>
      </p:nvGrpSpPr>
      <p:grpSpPr>
        <a:xfrm>
          <a:off x="0" y="0"/>
          <a:ext cx="0" cy="0"/>
          <a:chOff x="0" y="0"/>
          <a:chExt cx="0" cy="0"/>
        </a:xfrm>
      </p:grpSpPr>
      <p:sp>
        <p:nvSpPr>
          <p:cNvPr id="99" name="Google Shape;99;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00" name="Google Shape;100;p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01" name="Google Shape;101;p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a:t>
            </a:fld>
            <a:endParaRPr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idx="12"/>
          </p:nvPr>
        </p:nvSpPr>
        <p:spPr/>
        <p:txBody>
          <a:bodyPr/>
          <a:lstStyle/>
          <a:p>
            <a:pPr marL="0" marR="0" lvl="0" indent="0" algn="r" rtl="0">
              <a:spcBef>
                <a:spcPts val="0"/>
              </a:spcBef>
              <a:spcAft>
                <a:spcPts val="0"/>
              </a:spcAft>
              <a:buNone/>
            </a:pPr>
            <a:fld id="{00000000-1234-1234-1234-123412341234}" type="slidenum">
              <a:rPr lang="en-US" sz="1200" b="0" i="0" u="none" strike="noStrike" cap="none" smtClean="0">
                <a:solidFill>
                  <a:schemeClr val="dk1"/>
                </a:solidFill>
                <a:latin typeface="Calibri"/>
                <a:ea typeface="Calibri"/>
                <a:cs typeface="Calibri"/>
                <a:sym typeface="Calibri"/>
              </a:rPr>
              <a:t>2</a:t>
            </a:fld>
            <a:endParaRPr lang="en-US" sz="1200" b="0" i="0" u="none" strike="noStrike" cap="none" dirty="0">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6915771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855164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714244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idx="12"/>
          </p:nvPr>
        </p:nvSpPr>
        <p:spPr/>
        <p:txBody>
          <a:bodyPr/>
          <a:lstStyle/>
          <a:p>
            <a:pPr marL="0" marR="0" lvl="0" indent="0" algn="r" rtl="0">
              <a:spcBef>
                <a:spcPts val="0"/>
              </a:spcBef>
              <a:spcAft>
                <a:spcPts val="0"/>
              </a:spcAft>
              <a:buNone/>
            </a:pPr>
            <a:fld id="{00000000-1234-1234-1234-123412341234}" type="slidenum">
              <a:rPr lang="en-US" sz="1200" b="0" i="0" u="none" strike="noStrike" cap="none" smtClean="0">
                <a:solidFill>
                  <a:schemeClr val="dk1"/>
                </a:solidFill>
                <a:latin typeface="Calibri"/>
                <a:ea typeface="Calibri"/>
                <a:cs typeface="Calibri"/>
                <a:sym typeface="Calibri"/>
              </a:rPr>
              <a:t>9</a:t>
            </a:fld>
            <a:endParaRPr lang="en-US"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401628507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78719579"/>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5.png"/><Relationship Id="rId1" Type="http://schemas.openxmlformats.org/officeDocument/2006/relationships/slideMaster" Target="../slideMasters/slideMaster1.xml"/><Relationship Id="rId5" Type="http://schemas.openxmlformats.org/officeDocument/2006/relationships/image" Target="../media/image6.png"/><Relationship Id="rId4" Type="http://schemas.openxmlformats.org/officeDocument/2006/relationships/image" Target="../media/image2.png"/></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8_Title Slide" userDrawn="1">
  <p:cSld name="8_Title Slide">
    <p:spTree>
      <p:nvGrpSpPr>
        <p:cNvPr id="1" name="Shape 15"/>
        <p:cNvGrpSpPr/>
        <p:nvPr/>
      </p:nvGrpSpPr>
      <p:grpSpPr>
        <a:xfrm>
          <a:off x="0" y="0"/>
          <a:ext cx="0" cy="0"/>
          <a:chOff x="0" y="0"/>
          <a:chExt cx="0" cy="0"/>
        </a:xfrm>
      </p:grpSpPr>
      <p:pic>
        <p:nvPicPr>
          <p:cNvPr id="18" name="Google Shape;103;p1">
            <a:extLst>
              <a:ext uri="{FF2B5EF4-FFF2-40B4-BE49-F238E27FC236}">
                <a16:creationId xmlns:a16="http://schemas.microsoft.com/office/drawing/2014/main" id="{09053010-BE83-5798-DFCF-289E44DF50EF}"/>
              </a:ext>
            </a:extLst>
          </p:cNvPr>
          <p:cNvPicPr preferRelativeResize="0"/>
          <p:nvPr userDrawn="1"/>
        </p:nvPicPr>
        <p:blipFill rotWithShape="1">
          <a:blip r:embed="rId2">
            <a:alphaModFix/>
          </a:blip>
          <a:srcRect/>
          <a:stretch/>
        </p:blipFill>
        <p:spPr>
          <a:xfrm>
            <a:off x="-67090" y="-44450"/>
            <a:ext cx="12311979" cy="6858000"/>
          </a:xfrm>
          <a:prstGeom prst="rect">
            <a:avLst/>
          </a:prstGeom>
          <a:noFill/>
          <a:ln>
            <a:noFill/>
          </a:ln>
        </p:spPr>
      </p:pic>
      <p:sp>
        <p:nvSpPr>
          <p:cNvPr id="19" name="Google Shape;105;p1">
            <a:extLst>
              <a:ext uri="{FF2B5EF4-FFF2-40B4-BE49-F238E27FC236}">
                <a16:creationId xmlns:a16="http://schemas.microsoft.com/office/drawing/2014/main" id="{B060EDE2-C98A-26AC-D8CC-39EEECDFE61D}"/>
              </a:ext>
            </a:extLst>
          </p:cNvPr>
          <p:cNvSpPr txBox="1"/>
          <p:nvPr userDrawn="1"/>
        </p:nvSpPr>
        <p:spPr>
          <a:xfrm>
            <a:off x="1108644" y="3794396"/>
            <a:ext cx="4886463" cy="461665"/>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2400" b="0" i="0" u="none" strike="noStrike" cap="none" dirty="0">
                <a:solidFill>
                  <a:schemeClr val="lt1"/>
                </a:solidFill>
                <a:latin typeface="Times New Roman"/>
                <a:ea typeface="Times New Roman"/>
                <a:cs typeface="Times New Roman"/>
                <a:sym typeface="Times New Roman"/>
              </a:rPr>
              <a:t>Dr. Shahira Ahmed</a:t>
            </a:r>
            <a:endParaRPr dirty="0"/>
          </a:p>
        </p:txBody>
      </p:sp>
      <p:sp>
        <p:nvSpPr>
          <p:cNvPr id="20" name="Google Shape;106;p1">
            <a:extLst>
              <a:ext uri="{FF2B5EF4-FFF2-40B4-BE49-F238E27FC236}">
                <a16:creationId xmlns:a16="http://schemas.microsoft.com/office/drawing/2014/main" id="{198BCF14-8056-9E85-67BB-7FBB587B6C84}"/>
              </a:ext>
            </a:extLst>
          </p:cNvPr>
          <p:cNvSpPr txBox="1"/>
          <p:nvPr userDrawn="1"/>
        </p:nvSpPr>
        <p:spPr>
          <a:xfrm>
            <a:off x="1108644" y="2424037"/>
            <a:ext cx="4326249" cy="1446509"/>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4400" b="1" dirty="0">
                <a:solidFill>
                  <a:srgbClr val="00B0F0"/>
                </a:solidFill>
                <a:latin typeface="Times New Roman"/>
                <a:cs typeface="Times New Roman"/>
                <a:sym typeface="Times New Roman"/>
              </a:rPr>
              <a:t>Discrete Mathematics</a:t>
            </a:r>
            <a:endParaRPr lang="en-US" dirty="0"/>
          </a:p>
        </p:txBody>
      </p:sp>
      <p:sp>
        <p:nvSpPr>
          <p:cNvPr id="21" name="Google Shape;107;p1">
            <a:extLst>
              <a:ext uri="{FF2B5EF4-FFF2-40B4-BE49-F238E27FC236}">
                <a16:creationId xmlns:a16="http://schemas.microsoft.com/office/drawing/2014/main" id="{1AA10412-0824-8883-A649-583B12755469}"/>
              </a:ext>
            </a:extLst>
          </p:cNvPr>
          <p:cNvSpPr/>
          <p:nvPr userDrawn="1"/>
        </p:nvSpPr>
        <p:spPr>
          <a:xfrm>
            <a:off x="-540265" y="5843657"/>
            <a:ext cx="3516608" cy="529167"/>
          </a:xfrm>
          <a:prstGeom prst="roundRect">
            <a:avLst>
              <a:gd name="adj" fmla="val 16667"/>
            </a:avLst>
          </a:prstGeom>
          <a:solidFill>
            <a:schemeClr val="lt1"/>
          </a:solidFill>
          <a:ln w="12700" cap="flat" cmpd="sng">
            <a:solidFill>
              <a:srgbClr val="00B0F0"/>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r>
              <a:rPr lang="en-US" dirty="0"/>
              <a:t>Lecture 3</a:t>
            </a:r>
            <a:endParaRPr dirty="0"/>
          </a:p>
        </p:txBody>
      </p:sp>
      <p:sp>
        <p:nvSpPr>
          <p:cNvPr id="22" name="Google Shape;109;p1">
            <a:extLst>
              <a:ext uri="{FF2B5EF4-FFF2-40B4-BE49-F238E27FC236}">
                <a16:creationId xmlns:a16="http://schemas.microsoft.com/office/drawing/2014/main" id="{A8ACB218-6CA7-61CE-7EEC-83FBB5FB86BD}"/>
              </a:ext>
            </a:extLst>
          </p:cNvPr>
          <p:cNvSpPr txBox="1"/>
          <p:nvPr userDrawn="1"/>
        </p:nvSpPr>
        <p:spPr>
          <a:xfrm>
            <a:off x="329269" y="5104240"/>
            <a:ext cx="2820003" cy="707846"/>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2000" dirty="0">
                <a:solidFill>
                  <a:schemeClr val="lt1"/>
                </a:solidFill>
                <a:latin typeface="Times New Roman"/>
                <a:cs typeface="Times New Roman"/>
                <a:sym typeface="Times New Roman"/>
              </a:rPr>
              <a:t>IT241</a:t>
            </a:r>
            <a:endParaRPr dirty="0"/>
          </a:p>
          <a:p>
            <a:pPr marL="0" marR="0" lvl="0" indent="0" algn="l" rtl="0">
              <a:spcBef>
                <a:spcPts val="0"/>
              </a:spcBef>
              <a:spcAft>
                <a:spcPts val="0"/>
              </a:spcAft>
              <a:buNone/>
            </a:pPr>
            <a:r>
              <a:rPr lang="en-US" sz="2000" dirty="0">
                <a:solidFill>
                  <a:schemeClr val="lt1"/>
                </a:solidFill>
                <a:latin typeface="Times New Roman"/>
                <a:cs typeface="Times New Roman"/>
                <a:sym typeface="Times New Roman"/>
              </a:rPr>
              <a:t>Sets</a:t>
            </a:r>
            <a:endParaRPr dirty="0"/>
          </a:p>
        </p:txBody>
      </p:sp>
      <p:sp>
        <p:nvSpPr>
          <p:cNvPr id="23" name="Google Shape;104;p1">
            <a:extLst>
              <a:ext uri="{FF2B5EF4-FFF2-40B4-BE49-F238E27FC236}">
                <a16:creationId xmlns:a16="http://schemas.microsoft.com/office/drawing/2014/main" id="{52891730-1D5A-6AF4-EBA5-6F3CC2473D4E}"/>
              </a:ext>
            </a:extLst>
          </p:cNvPr>
          <p:cNvSpPr/>
          <p:nvPr userDrawn="1"/>
        </p:nvSpPr>
        <p:spPr>
          <a:xfrm>
            <a:off x="6054429" y="-720725"/>
            <a:ext cx="7782357" cy="7578725"/>
          </a:xfrm>
          <a:prstGeom prst="ellipse">
            <a:avLst/>
          </a:prstGeom>
          <a:solidFill>
            <a:srgbClr val="00B0F0"/>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pic>
        <p:nvPicPr>
          <p:cNvPr id="24" name="Google Shape;108;p1">
            <a:extLst>
              <a:ext uri="{FF2B5EF4-FFF2-40B4-BE49-F238E27FC236}">
                <a16:creationId xmlns:a16="http://schemas.microsoft.com/office/drawing/2014/main" id="{87FCC989-A619-BDED-F2E3-4163D4823484}"/>
              </a:ext>
            </a:extLst>
          </p:cNvPr>
          <p:cNvPicPr preferRelativeResize="0"/>
          <p:nvPr userDrawn="1"/>
        </p:nvPicPr>
        <p:blipFill rotWithShape="1">
          <a:blip r:embed="rId3">
            <a:alphaModFix/>
          </a:blip>
          <a:srcRect/>
          <a:stretch/>
        </p:blipFill>
        <p:spPr>
          <a:xfrm>
            <a:off x="328545" y="198943"/>
            <a:ext cx="2876694" cy="1357799"/>
          </a:xfrm>
          <a:prstGeom prst="rect">
            <a:avLst/>
          </a:prstGeom>
          <a:noFill/>
          <a:ln>
            <a:noFill/>
          </a:ln>
        </p:spPr>
      </p:pic>
    </p:spTree>
  </p:cSld>
  <p:clrMapOvr>
    <a:masterClrMapping/>
  </p:clrMapOvr>
  <p:transition spd="slow">
    <p:wip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23_Title Slide" userDrawn="1">
  <p:cSld name="23_Title Slide">
    <p:spTree>
      <p:nvGrpSpPr>
        <p:cNvPr id="1" name="Shape 17"/>
        <p:cNvGrpSpPr/>
        <p:nvPr/>
      </p:nvGrpSpPr>
      <p:grpSpPr>
        <a:xfrm>
          <a:off x="0" y="0"/>
          <a:ext cx="0" cy="0"/>
          <a:chOff x="0" y="0"/>
          <a:chExt cx="0" cy="0"/>
        </a:xfrm>
      </p:grpSpPr>
      <p:sp>
        <p:nvSpPr>
          <p:cNvPr id="2" name="Google Shape;116;p2">
            <a:extLst>
              <a:ext uri="{FF2B5EF4-FFF2-40B4-BE49-F238E27FC236}">
                <a16:creationId xmlns:a16="http://schemas.microsoft.com/office/drawing/2014/main" id="{F400C1C9-9B73-EC4D-032E-341FBE5973FD}"/>
              </a:ext>
            </a:extLst>
          </p:cNvPr>
          <p:cNvSpPr/>
          <p:nvPr userDrawn="1"/>
        </p:nvSpPr>
        <p:spPr>
          <a:xfrm rot="10800000" flipH="1">
            <a:off x="-1" y="-88034"/>
            <a:ext cx="12191999" cy="5816453"/>
          </a:xfrm>
          <a:prstGeom prst="round1Rect">
            <a:avLst>
              <a:gd name="adj" fmla="val 32222"/>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a:solidFill>
                <a:schemeClr val="lt1"/>
              </a:solidFill>
              <a:latin typeface="Calibri"/>
              <a:ea typeface="Calibri"/>
              <a:cs typeface="Calibri"/>
              <a:sym typeface="Calibri"/>
            </a:endParaRPr>
          </a:p>
        </p:txBody>
      </p:sp>
      <p:sp>
        <p:nvSpPr>
          <p:cNvPr id="3" name="Google Shape;118;p2">
            <a:extLst>
              <a:ext uri="{FF2B5EF4-FFF2-40B4-BE49-F238E27FC236}">
                <a16:creationId xmlns:a16="http://schemas.microsoft.com/office/drawing/2014/main" id="{922B60B1-84AE-60B8-7A06-98798F6970B9}"/>
              </a:ext>
            </a:extLst>
          </p:cNvPr>
          <p:cNvSpPr txBox="1"/>
          <p:nvPr userDrawn="1"/>
        </p:nvSpPr>
        <p:spPr>
          <a:xfrm>
            <a:off x="6023113" y="2120354"/>
            <a:ext cx="5857712" cy="2123618"/>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4400" b="1" dirty="0">
                <a:solidFill>
                  <a:srgbClr val="00B0F0"/>
                </a:solidFill>
                <a:latin typeface="Times New Roman"/>
                <a:cs typeface="Times New Roman"/>
                <a:sym typeface="Times New Roman"/>
              </a:rPr>
              <a:t>Deep Learning &amp; Neural Networks</a:t>
            </a:r>
          </a:p>
          <a:p>
            <a:pPr marL="0" marR="0" lvl="0" indent="0" algn="ctr" rtl="0">
              <a:spcBef>
                <a:spcPts val="0"/>
              </a:spcBef>
              <a:spcAft>
                <a:spcPts val="0"/>
              </a:spcAft>
              <a:buNone/>
            </a:pPr>
            <a:r>
              <a:rPr lang="en-US" sz="4400" b="1" dirty="0">
                <a:solidFill>
                  <a:srgbClr val="00B0F0"/>
                </a:solidFill>
                <a:latin typeface="Times New Roman"/>
                <a:cs typeface="Times New Roman"/>
                <a:sym typeface="Times New Roman"/>
              </a:rPr>
              <a:t>DS710</a:t>
            </a:r>
            <a:endParaRPr lang="en-US" dirty="0"/>
          </a:p>
        </p:txBody>
      </p:sp>
      <p:sp>
        <p:nvSpPr>
          <p:cNvPr id="6" name="Google Shape;121;p2">
            <a:extLst>
              <a:ext uri="{FF2B5EF4-FFF2-40B4-BE49-F238E27FC236}">
                <a16:creationId xmlns:a16="http://schemas.microsoft.com/office/drawing/2014/main" id="{247D4DF8-734F-B095-E576-F46C8BEA76A9}"/>
              </a:ext>
            </a:extLst>
          </p:cNvPr>
          <p:cNvSpPr txBox="1"/>
          <p:nvPr userDrawn="1"/>
        </p:nvSpPr>
        <p:spPr>
          <a:xfrm>
            <a:off x="459185" y="6187539"/>
            <a:ext cx="4886463" cy="52322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2800" b="1" dirty="0">
                <a:solidFill>
                  <a:srgbClr val="00B0F0"/>
                </a:solidFill>
                <a:latin typeface="Times New Roman"/>
                <a:ea typeface="Times New Roman"/>
                <a:cs typeface="Times New Roman"/>
                <a:sym typeface="Times New Roman"/>
              </a:rPr>
              <a:t>Dr. Shahira Ahmed</a:t>
            </a:r>
            <a:endParaRPr dirty="0"/>
          </a:p>
        </p:txBody>
      </p:sp>
      <p:pic>
        <p:nvPicPr>
          <p:cNvPr id="7" name="Google Shape;123;p2">
            <a:extLst>
              <a:ext uri="{FF2B5EF4-FFF2-40B4-BE49-F238E27FC236}">
                <a16:creationId xmlns:a16="http://schemas.microsoft.com/office/drawing/2014/main" id="{071BEA49-58F6-D7F4-0093-3C46A991F58A}"/>
              </a:ext>
            </a:extLst>
          </p:cNvPr>
          <p:cNvPicPr preferRelativeResize="0"/>
          <p:nvPr userDrawn="1"/>
        </p:nvPicPr>
        <p:blipFill rotWithShape="1">
          <a:blip r:embed="rId2">
            <a:alphaModFix/>
          </a:blip>
          <a:srcRect/>
          <a:stretch/>
        </p:blipFill>
        <p:spPr>
          <a:xfrm>
            <a:off x="313679" y="372325"/>
            <a:ext cx="2457656" cy="670874"/>
          </a:xfrm>
          <a:prstGeom prst="rect">
            <a:avLst/>
          </a:prstGeom>
          <a:noFill/>
          <a:ln>
            <a:noFill/>
          </a:ln>
        </p:spPr>
      </p:pic>
      <p:pic>
        <p:nvPicPr>
          <p:cNvPr id="8" name="Google Shape;124;p2">
            <a:extLst>
              <a:ext uri="{FF2B5EF4-FFF2-40B4-BE49-F238E27FC236}">
                <a16:creationId xmlns:a16="http://schemas.microsoft.com/office/drawing/2014/main" id="{54C53AC9-751C-4F4B-E3B7-D674DBBA66BD}"/>
              </a:ext>
            </a:extLst>
          </p:cNvPr>
          <p:cNvPicPr preferRelativeResize="0"/>
          <p:nvPr userDrawn="1"/>
        </p:nvPicPr>
        <p:blipFill rotWithShape="1">
          <a:blip r:embed="rId3">
            <a:alphaModFix/>
          </a:blip>
          <a:srcRect/>
          <a:stretch/>
        </p:blipFill>
        <p:spPr>
          <a:xfrm>
            <a:off x="9264625" y="248508"/>
            <a:ext cx="2470340" cy="1166001"/>
          </a:xfrm>
          <a:prstGeom prst="rect">
            <a:avLst/>
          </a:prstGeom>
          <a:noFill/>
          <a:ln>
            <a:noFill/>
          </a:ln>
        </p:spPr>
      </p:pic>
      <p:sp>
        <p:nvSpPr>
          <p:cNvPr id="10" name="TextBox 9">
            <a:extLst>
              <a:ext uri="{FF2B5EF4-FFF2-40B4-BE49-F238E27FC236}">
                <a16:creationId xmlns:a16="http://schemas.microsoft.com/office/drawing/2014/main" id="{A85928BD-A09E-B54E-07FA-A75C29E14ACE}"/>
              </a:ext>
            </a:extLst>
          </p:cNvPr>
          <p:cNvSpPr txBox="1"/>
          <p:nvPr userDrawn="1"/>
        </p:nvSpPr>
        <p:spPr>
          <a:xfrm>
            <a:off x="6096000" y="4300351"/>
            <a:ext cx="5638965" cy="1015663"/>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lang="en-US" sz="2000" b="1" dirty="0">
                <a:solidFill>
                  <a:schemeClr val="tx1"/>
                </a:solidFill>
                <a:latin typeface="Georgia" panose="02040502050405020303" pitchFamily="18" charset="0"/>
                <a:cs typeface="Times New Roman" panose="02020603050405020304" pitchFamily="18" charset="0"/>
              </a:rPr>
              <a:t>Lecture 8</a:t>
            </a:r>
          </a:p>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lang="en-US" sz="2000" b="1" dirty="0">
                <a:solidFill>
                  <a:schemeClr val="tx1"/>
                </a:solidFill>
                <a:latin typeface="Georgia" panose="02040502050405020303" pitchFamily="18" charset="0"/>
                <a:cs typeface="Times New Roman" panose="02020603050405020304" pitchFamily="18" charset="0"/>
              </a:rPr>
              <a:t>Deep Learning Optimization: Techniques and Parameter Tuning</a:t>
            </a:r>
          </a:p>
        </p:txBody>
      </p:sp>
    </p:spTree>
  </p:cSld>
  <p:clrMapOvr>
    <a:masterClrMapping/>
  </p:clrMapOvr>
  <p:transition spd="slow">
    <p:wip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23_Title Slide" preserve="1" userDrawn="1">
  <p:cSld name="24_Title Slide">
    <p:spTree>
      <p:nvGrpSpPr>
        <p:cNvPr id="1" name="Shape 17"/>
        <p:cNvGrpSpPr/>
        <p:nvPr/>
      </p:nvGrpSpPr>
      <p:grpSpPr>
        <a:xfrm>
          <a:off x="0" y="0"/>
          <a:ext cx="0" cy="0"/>
          <a:chOff x="0" y="0"/>
          <a:chExt cx="0" cy="0"/>
        </a:xfrm>
      </p:grpSpPr>
      <p:sp>
        <p:nvSpPr>
          <p:cNvPr id="2" name="Google Shape;116;p2">
            <a:extLst>
              <a:ext uri="{FF2B5EF4-FFF2-40B4-BE49-F238E27FC236}">
                <a16:creationId xmlns:a16="http://schemas.microsoft.com/office/drawing/2014/main" id="{F400C1C9-9B73-EC4D-032E-341FBE5973FD}"/>
              </a:ext>
            </a:extLst>
          </p:cNvPr>
          <p:cNvSpPr/>
          <p:nvPr userDrawn="1"/>
        </p:nvSpPr>
        <p:spPr>
          <a:xfrm rot="10800000" flipH="1">
            <a:off x="-1" y="-88034"/>
            <a:ext cx="12191999" cy="5816453"/>
          </a:xfrm>
          <a:prstGeom prst="round1Rect">
            <a:avLst>
              <a:gd name="adj" fmla="val 32222"/>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a:solidFill>
                <a:schemeClr val="lt1"/>
              </a:solidFill>
              <a:latin typeface="Calibri"/>
              <a:ea typeface="Calibri"/>
              <a:cs typeface="Calibri"/>
              <a:sym typeface="Calibri"/>
            </a:endParaRPr>
          </a:p>
        </p:txBody>
      </p:sp>
      <p:sp>
        <p:nvSpPr>
          <p:cNvPr id="6" name="Google Shape;121;p2">
            <a:extLst>
              <a:ext uri="{FF2B5EF4-FFF2-40B4-BE49-F238E27FC236}">
                <a16:creationId xmlns:a16="http://schemas.microsoft.com/office/drawing/2014/main" id="{247D4DF8-734F-B095-E576-F46C8BEA76A9}"/>
              </a:ext>
            </a:extLst>
          </p:cNvPr>
          <p:cNvSpPr txBox="1"/>
          <p:nvPr userDrawn="1"/>
        </p:nvSpPr>
        <p:spPr>
          <a:xfrm>
            <a:off x="459185" y="6187539"/>
            <a:ext cx="4886463" cy="52322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2800" b="1" dirty="0">
                <a:solidFill>
                  <a:srgbClr val="00B0F0"/>
                </a:solidFill>
                <a:latin typeface="Times New Roman"/>
                <a:ea typeface="Times New Roman"/>
                <a:cs typeface="Times New Roman"/>
                <a:sym typeface="Times New Roman"/>
              </a:rPr>
              <a:t>Dr. Shahira Ahmed</a:t>
            </a:r>
            <a:endParaRPr dirty="0"/>
          </a:p>
        </p:txBody>
      </p:sp>
      <p:pic>
        <p:nvPicPr>
          <p:cNvPr id="7" name="Google Shape;123;p2">
            <a:extLst>
              <a:ext uri="{FF2B5EF4-FFF2-40B4-BE49-F238E27FC236}">
                <a16:creationId xmlns:a16="http://schemas.microsoft.com/office/drawing/2014/main" id="{071BEA49-58F6-D7F4-0093-3C46A991F58A}"/>
              </a:ext>
            </a:extLst>
          </p:cNvPr>
          <p:cNvPicPr preferRelativeResize="0"/>
          <p:nvPr userDrawn="1"/>
        </p:nvPicPr>
        <p:blipFill rotWithShape="1">
          <a:blip r:embed="rId2">
            <a:alphaModFix/>
          </a:blip>
          <a:srcRect/>
          <a:stretch/>
        </p:blipFill>
        <p:spPr>
          <a:xfrm>
            <a:off x="313679" y="372325"/>
            <a:ext cx="2457656" cy="670874"/>
          </a:xfrm>
          <a:prstGeom prst="rect">
            <a:avLst/>
          </a:prstGeom>
          <a:noFill/>
          <a:ln>
            <a:noFill/>
          </a:ln>
        </p:spPr>
      </p:pic>
      <p:pic>
        <p:nvPicPr>
          <p:cNvPr id="8" name="Google Shape;124;p2">
            <a:extLst>
              <a:ext uri="{FF2B5EF4-FFF2-40B4-BE49-F238E27FC236}">
                <a16:creationId xmlns:a16="http://schemas.microsoft.com/office/drawing/2014/main" id="{54C53AC9-751C-4F4B-E3B7-D674DBBA66BD}"/>
              </a:ext>
            </a:extLst>
          </p:cNvPr>
          <p:cNvPicPr preferRelativeResize="0"/>
          <p:nvPr userDrawn="1"/>
        </p:nvPicPr>
        <p:blipFill rotWithShape="1">
          <a:blip r:embed="rId3">
            <a:alphaModFix/>
          </a:blip>
          <a:srcRect/>
          <a:stretch/>
        </p:blipFill>
        <p:spPr>
          <a:xfrm>
            <a:off x="9264625" y="248508"/>
            <a:ext cx="2470340" cy="1166001"/>
          </a:xfrm>
          <a:prstGeom prst="rect">
            <a:avLst/>
          </a:prstGeom>
          <a:noFill/>
          <a:ln>
            <a:noFill/>
          </a:ln>
        </p:spPr>
      </p:pic>
      <p:sp>
        <p:nvSpPr>
          <p:cNvPr id="10" name="Google Shape;42;p20">
            <a:extLst>
              <a:ext uri="{FF2B5EF4-FFF2-40B4-BE49-F238E27FC236}">
                <a16:creationId xmlns:a16="http://schemas.microsoft.com/office/drawing/2014/main" id="{E68EF1AB-E68D-C974-107C-2F081C9E5A67}"/>
              </a:ext>
            </a:extLst>
          </p:cNvPr>
          <p:cNvSpPr txBox="1">
            <a:spLocks noGrp="1"/>
          </p:cNvSpPr>
          <p:nvPr>
            <p:ph type="title"/>
          </p:nvPr>
        </p:nvSpPr>
        <p:spPr>
          <a:xfrm>
            <a:off x="623128" y="2002632"/>
            <a:ext cx="10515600" cy="2852737"/>
          </a:xfrm>
          <a:prstGeom prst="rect">
            <a:avLst/>
          </a:prstGeom>
          <a:noFill/>
          <a:ln>
            <a:noFill/>
          </a:ln>
        </p:spPr>
        <p:txBody>
          <a:bodyPr spcFirstLastPara="1" wrap="square" lIns="91425" tIns="45700" rIns="91425" bIns="45700" anchor="ctr" anchorCtr="0">
            <a:normAutofit/>
          </a:bodyPr>
          <a:lstStyle>
            <a:lvl1pPr lvl="0" algn="ctr">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dirty="0"/>
          </a:p>
        </p:txBody>
      </p:sp>
    </p:spTree>
    <p:extLst>
      <p:ext uri="{BB962C8B-B14F-4D97-AF65-F5344CB8AC3E}">
        <p14:creationId xmlns:p14="http://schemas.microsoft.com/office/powerpoint/2010/main" val="538934180"/>
      </p:ext>
    </p:extLst>
  </p:cSld>
  <p:clrMapOvr>
    <a:masterClrMapping/>
  </p:clrMapOvr>
  <p:transition spd="slow">
    <p:wip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41"/>
        <p:cNvGrpSpPr/>
        <p:nvPr/>
      </p:nvGrpSpPr>
      <p:grpSpPr>
        <a:xfrm>
          <a:off x="0" y="0"/>
          <a:ext cx="0" cy="0"/>
          <a:chOff x="0" y="0"/>
          <a:chExt cx="0" cy="0"/>
        </a:xfrm>
      </p:grpSpPr>
      <p:sp>
        <p:nvSpPr>
          <p:cNvPr id="42" name="Google Shape;42;p20"/>
          <p:cNvSpPr txBox="1">
            <a:spLocks noGrp="1"/>
          </p:cNvSpPr>
          <p:nvPr>
            <p:ph type="title"/>
          </p:nvPr>
        </p:nvSpPr>
        <p:spPr>
          <a:xfrm>
            <a:off x="831850" y="1709738"/>
            <a:ext cx="10515600" cy="2852737"/>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dirty="0"/>
          </a:p>
        </p:txBody>
      </p:sp>
      <p:sp>
        <p:nvSpPr>
          <p:cNvPr id="43" name="Google Shape;43;p20"/>
          <p:cNvSpPr txBox="1">
            <a:spLocks noGrp="1"/>
          </p:cNvSpPr>
          <p:nvPr>
            <p:ph type="body" idx="1"/>
          </p:nvPr>
        </p:nvSpPr>
        <p:spPr>
          <a:xfrm>
            <a:off x="831850" y="4589463"/>
            <a:ext cx="10515600" cy="1500187"/>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rgbClr val="888888"/>
              </a:buClr>
              <a:buSzPts val="2400"/>
              <a:buNone/>
              <a:defRPr sz="2400">
                <a:solidFill>
                  <a:srgbClr val="888888"/>
                </a:solidFill>
              </a:defRPr>
            </a:lvl1pPr>
            <a:lvl2pPr marL="914400" lvl="1" indent="-228600" algn="l">
              <a:lnSpc>
                <a:spcPct val="90000"/>
              </a:lnSpc>
              <a:spcBef>
                <a:spcPts val="500"/>
              </a:spcBef>
              <a:spcAft>
                <a:spcPts val="0"/>
              </a:spcAft>
              <a:buClr>
                <a:srgbClr val="888888"/>
              </a:buClr>
              <a:buSzPts val="2000"/>
              <a:buNone/>
              <a:defRPr sz="2000">
                <a:solidFill>
                  <a:srgbClr val="888888"/>
                </a:solidFill>
              </a:defRPr>
            </a:lvl2pPr>
            <a:lvl3pPr marL="1371600" lvl="2" indent="-228600" algn="l">
              <a:lnSpc>
                <a:spcPct val="90000"/>
              </a:lnSpc>
              <a:spcBef>
                <a:spcPts val="500"/>
              </a:spcBef>
              <a:spcAft>
                <a:spcPts val="0"/>
              </a:spcAft>
              <a:buClr>
                <a:srgbClr val="888888"/>
              </a:buClr>
              <a:buSzPts val="1800"/>
              <a:buNone/>
              <a:defRPr sz="1800">
                <a:solidFill>
                  <a:srgbClr val="888888"/>
                </a:solidFill>
              </a:defRPr>
            </a:lvl3pPr>
            <a:lvl4pPr marL="1828800" lvl="3" indent="-228600" algn="l">
              <a:lnSpc>
                <a:spcPct val="90000"/>
              </a:lnSpc>
              <a:spcBef>
                <a:spcPts val="500"/>
              </a:spcBef>
              <a:spcAft>
                <a:spcPts val="0"/>
              </a:spcAft>
              <a:buClr>
                <a:srgbClr val="888888"/>
              </a:buClr>
              <a:buSzPts val="1600"/>
              <a:buNone/>
              <a:defRPr sz="1600">
                <a:solidFill>
                  <a:srgbClr val="888888"/>
                </a:solidFill>
              </a:defRPr>
            </a:lvl4pPr>
            <a:lvl5pPr marL="2286000" lvl="4" indent="-228600" algn="l">
              <a:lnSpc>
                <a:spcPct val="90000"/>
              </a:lnSpc>
              <a:spcBef>
                <a:spcPts val="500"/>
              </a:spcBef>
              <a:spcAft>
                <a:spcPts val="0"/>
              </a:spcAft>
              <a:buClr>
                <a:srgbClr val="888888"/>
              </a:buClr>
              <a:buSzPts val="1600"/>
              <a:buNone/>
              <a:defRPr sz="1600">
                <a:solidFill>
                  <a:srgbClr val="888888"/>
                </a:solidFill>
              </a:defRPr>
            </a:lvl5pPr>
            <a:lvl6pPr marL="2743200" lvl="5" indent="-228600" algn="l">
              <a:lnSpc>
                <a:spcPct val="90000"/>
              </a:lnSpc>
              <a:spcBef>
                <a:spcPts val="500"/>
              </a:spcBef>
              <a:spcAft>
                <a:spcPts val="0"/>
              </a:spcAft>
              <a:buClr>
                <a:srgbClr val="888888"/>
              </a:buClr>
              <a:buSzPts val="1600"/>
              <a:buNone/>
              <a:defRPr sz="1600">
                <a:solidFill>
                  <a:srgbClr val="888888"/>
                </a:solidFill>
              </a:defRPr>
            </a:lvl6pPr>
            <a:lvl7pPr marL="3200400" lvl="6" indent="-228600" algn="l">
              <a:lnSpc>
                <a:spcPct val="90000"/>
              </a:lnSpc>
              <a:spcBef>
                <a:spcPts val="500"/>
              </a:spcBef>
              <a:spcAft>
                <a:spcPts val="0"/>
              </a:spcAft>
              <a:buClr>
                <a:srgbClr val="888888"/>
              </a:buClr>
              <a:buSzPts val="1600"/>
              <a:buNone/>
              <a:defRPr sz="1600">
                <a:solidFill>
                  <a:srgbClr val="888888"/>
                </a:solidFill>
              </a:defRPr>
            </a:lvl7pPr>
            <a:lvl8pPr marL="3657600" lvl="7" indent="-228600" algn="l">
              <a:lnSpc>
                <a:spcPct val="90000"/>
              </a:lnSpc>
              <a:spcBef>
                <a:spcPts val="500"/>
              </a:spcBef>
              <a:spcAft>
                <a:spcPts val="0"/>
              </a:spcAft>
              <a:buClr>
                <a:srgbClr val="888888"/>
              </a:buClr>
              <a:buSzPts val="1600"/>
              <a:buNone/>
              <a:defRPr sz="1600">
                <a:solidFill>
                  <a:srgbClr val="888888"/>
                </a:solidFill>
              </a:defRPr>
            </a:lvl8pPr>
            <a:lvl9pPr marL="4114800" lvl="8" indent="-228600" algn="l">
              <a:lnSpc>
                <a:spcPct val="90000"/>
              </a:lnSpc>
              <a:spcBef>
                <a:spcPts val="500"/>
              </a:spcBef>
              <a:spcAft>
                <a:spcPts val="0"/>
              </a:spcAft>
              <a:buClr>
                <a:srgbClr val="888888"/>
              </a:buClr>
              <a:buSzPts val="1600"/>
              <a:buNone/>
              <a:defRPr sz="1600">
                <a:solidFill>
                  <a:srgbClr val="888888"/>
                </a:solidFill>
              </a:defRPr>
            </a:lvl9pPr>
          </a:lstStyle>
          <a:p>
            <a:endParaRPr/>
          </a:p>
        </p:txBody>
      </p:sp>
      <p:sp>
        <p:nvSpPr>
          <p:cNvPr id="44" name="Google Shape;44;p20"/>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5" name="Google Shape;45;p20"/>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6" name="Google Shape;46;p20"/>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transition spd="slow">
    <p:wip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47"/>
        <p:cNvGrpSpPr/>
        <p:nvPr/>
      </p:nvGrpSpPr>
      <p:grpSpPr>
        <a:xfrm>
          <a:off x="0" y="0"/>
          <a:ext cx="0" cy="0"/>
          <a:chOff x="0" y="0"/>
          <a:chExt cx="0" cy="0"/>
        </a:xfrm>
      </p:grpSpPr>
      <p:sp>
        <p:nvSpPr>
          <p:cNvPr id="48" name="Google Shape;48;p21"/>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9" name="Google Shape;49;p21"/>
          <p:cNvSpPr txBox="1">
            <a:spLocks noGrp="1"/>
          </p:cNvSpPr>
          <p:nvPr>
            <p:ph type="body" idx="1"/>
          </p:nvPr>
        </p:nvSpPr>
        <p:spPr>
          <a:xfrm>
            <a:off x="838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0" name="Google Shape;50;p21"/>
          <p:cNvSpPr txBox="1">
            <a:spLocks noGrp="1"/>
          </p:cNvSpPr>
          <p:nvPr>
            <p:ph type="body" idx="2"/>
          </p:nvPr>
        </p:nvSpPr>
        <p:spPr>
          <a:xfrm>
            <a:off x="6172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1" name="Google Shape;51;p21"/>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2" name="Google Shape;52;p21"/>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3" name="Google Shape;53;p21"/>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transition spd="slow">
    <p:wip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54"/>
        <p:cNvGrpSpPr/>
        <p:nvPr/>
      </p:nvGrpSpPr>
      <p:grpSpPr>
        <a:xfrm>
          <a:off x="0" y="0"/>
          <a:ext cx="0" cy="0"/>
          <a:chOff x="0" y="0"/>
          <a:chExt cx="0" cy="0"/>
        </a:xfrm>
      </p:grpSpPr>
      <p:sp>
        <p:nvSpPr>
          <p:cNvPr id="55" name="Google Shape;55;p22"/>
          <p:cNvSpPr txBox="1">
            <a:spLocks noGrp="1"/>
          </p:cNvSpPr>
          <p:nvPr>
            <p:ph type="title"/>
          </p:nvPr>
        </p:nvSpPr>
        <p:spPr>
          <a:xfrm>
            <a:off x="839788"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6" name="Google Shape;56;p22"/>
          <p:cNvSpPr txBox="1">
            <a:spLocks noGrp="1"/>
          </p:cNvSpPr>
          <p:nvPr>
            <p:ph type="body" idx="1"/>
          </p:nvPr>
        </p:nvSpPr>
        <p:spPr>
          <a:xfrm>
            <a:off x="839788" y="1681163"/>
            <a:ext cx="5157787"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57" name="Google Shape;57;p22"/>
          <p:cNvSpPr txBox="1">
            <a:spLocks noGrp="1"/>
          </p:cNvSpPr>
          <p:nvPr>
            <p:ph type="body" idx="2"/>
          </p:nvPr>
        </p:nvSpPr>
        <p:spPr>
          <a:xfrm>
            <a:off x="839788" y="2505075"/>
            <a:ext cx="5157787"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8" name="Google Shape;58;p22"/>
          <p:cNvSpPr txBox="1">
            <a:spLocks noGrp="1"/>
          </p:cNvSpPr>
          <p:nvPr>
            <p:ph type="body" idx="3"/>
          </p:nvPr>
        </p:nvSpPr>
        <p:spPr>
          <a:xfrm>
            <a:off x="6172200" y="1681163"/>
            <a:ext cx="5183188"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59" name="Google Shape;59;p22"/>
          <p:cNvSpPr txBox="1">
            <a:spLocks noGrp="1"/>
          </p:cNvSpPr>
          <p:nvPr>
            <p:ph type="body" idx="4"/>
          </p:nvPr>
        </p:nvSpPr>
        <p:spPr>
          <a:xfrm>
            <a:off x="6172200" y="2505075"/>
            <a:ext cx="5183188"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60" name="Google Shape;60;p22"/>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1" name="Google Shape;61;p22"/>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2" name="Google Shape;62;p22"/>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transition spd="slow">
    <p:wip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72"/>
        <p:cNvGrpSpPr/>
        <p:nvPr/>
      </p:nvGrpSpPr>
      <p:grpSpPr>
        <a:xfrm>
          <a:off x="0" y="0"/>
          <a:ext cx="0" cy="0"/>
          <a:chOff x="0" y="0"/>
          <a:chExt cx="0" cy="0"/>
        </a:xfrm>
      </p:grpSpPr>
      <p:sp>
        <p:nvSpPr>
          <p:cNvPr id="73" name="Google Shape;73;p25"/>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4" name="Google Shape;74;p25"/>
          <p:cNvSpPr txBox="1">
            <a:spLocks noGrp="1"/>
          </p:cNvSpPr>
          <p:nvPr>
            <p:ph type="body" idx="1"/>
          </p:nvPr>
        </p:nvSpPr>
        <p:spPr>
          <a:xfrm>
            <a:off x="5183188" y="987425"/>
            <a:ext cx="6172200" cy="4873625"/>
          </a:xfrm>
          <a:prstGeom prst="rect">
            <a:avLst/>
          </a:prstGeom>
          <a:noFill/>
          <a:ln>
            <a:noFill/>
          </a:ln>
        </p:spPr>
        <p:txBody>
          <a:bodyPr spcFirstLastPara="1" wrap="square" lIns="91425" tIns="45700" rIns="91425" bIns="45700" anchor="t" anchorCtr="0">
            <a:normAutofit/>
          </a:bodyPr>
          <a:lstStyle>
            <a:lvl1pPr marL="457200" lvl="0" indent="-431800" algn="l">
              <a:lnSpc>
                <a:spcPct val="90000"/>
              </a:lnSpc>
              <a:spcBef>
                <a:spcPts val="1000"/>
              </a:spcBef>
              <a:spcAft>
                <a:spcPts val="0"/>
              </a:spcAft>
              <a:buClr>
                <a:schemeClr val="dk1"/>
              </a:buClr>
              <a:buSzPts val="3200"/>
              <a:buChar char="•"/>
              <a:defRPr sz="3200"/>
            </a:lvl1pPr>
            <a:lvl2pPr marL="914400" lvl="1" indent="-406400" algn="l">
              <a:lnSpc>
                <a:spcPct val="90000"/>
              </a:lnSpc>
              <a:spcBef>
                <a:spcPts val="500"/>
              </a:spcBef>
              <a:spcAft>
                <a:spcPts val="0"/>
              </a:spcAft>
              <a:buClr>
                <a:schemeClr val="dk1"/>
              </a:buClr>
              <a:buSzPts val="2800"/>
              <a:buChar char="•"/>
              <a:defRPr sz="2800"/>
            </a:lvl2pPr>
            <a:lvl3pPr marL="1371600" lvl="2" indent="-381000" algn="l">
              <a:lnSpc>
                <a:spcPct val="90000"/>
              </a:lnSpc>
              <a:spcBef>
                <a:spcPts val="500"/>
              </a:spcBef>
              <a:spcAft>
                <a:spcPts val="0"/>
              </a:spcAft>
              <a:buClr>
                <a:schemeClr val="dk1"/>
              </a:buClr>
              <a:buSzPts val="2400"/>
              <a:buChar char="•"/>
              <a:defRPr sz="2400"/>
            </a:lvl3pPr>
            <a:lvl4pPr marL="1828800" lvl="3" indent="-355600" algn="l">
              <a:lnSpc>
                <a:spcPct val="90000"/>
              </a:lnSpc>
              <a:spcBef>
                <a:spcPts val="500"/>
              </a:spcBef>
              <a:spcAft>
                <a:spcPts val="0"/>
              </a:spcAft>
              <a:buClr>
                <a:schemeClr val="dk1"/>
              </a:buClr>
              <a:buSzPts val="2000"/>
              <a:buChar char="•"/>
              <a:defRPr sz="2000"/>
            </a:lvl4pPr>
            <a:lvl5pPr marL="2286000" lvl="4" indent="-355600" algn="l">
              <a:lnSpc>
                <a:spcPct val="90000"/>
              </a:lnSpc>
              <a:spcBef>
                <a:spcPts val="500"/>
              </a:spcBef>
              <a:spcAft>
                <a:spcPts val="0"/>
              </a:spcAft>
              <a:buClr>
                <a:schemeClr val="dk1"/>
              </a:buClr>
              <a:buSzPts val="2000"/>
              <a:buChar char="•"/>
              <a:defRPr sz="2000"/>
            </a:lvl5pPr>
            <a:lvl6pPr marL="2743200" lvl="5" indent="-355600" algn="l">
              <a:lnSpc>
                <a:spcPct val="90000"/>
              </a:lnSpc>
              <a:spcBef>
                <a:spcPts val="500"/>
              </a:spcBef>
              <a:spcAft>
                <a:spcPts val="0"/>
              </a:spcAft>
              <a:buClr>
                <a:schemeClr val="dk1"/>
              </a:buClr>
              <a:buSzPts val="2000"/>
              <a:buChar char="•"/>
              <a:defRPr sz="2000"/>
            </a:lvl6pPr>
            <a:lvl7pPr marL="3200400" lvl="6" indent="-355600" algn="l">
              <a:lnSpc>
                <a:spcPct val="90000"/>
              </a:lnSpc>
              <a:spcBef>
                <a:spcPts val="500"/>
              </a:spcBef>
              <a:spcAft>
                <a:spcPts val="0"/>
              </a:spcAft>
              <a:buClr>
                <a:schemeClr val="dk1"/>
              </a:buClr>
              <a:buSzPts val="2000"/>
              <a:buChar char="•"/>
              <a:defRPr sz="2000"/>
            </a:lvl7pPr>
            <a:lvl8pPr marL="3657600" lvl="7" indent="-355600" algn="l">
              <a:lnSpc>
                <a:spcPct val="90000"/>
              </a:lnSpc>
              <a:spcBef>
                <a:spcPts val="500"/>
              </a:spcBef>
              <a:spcAft>
                <a:spcPts val="0"/>
              </a:spcAft>
              <a:buClr>
                <a:schemeClr val="dk1"/>
              </a:buClr>
              <a:buSzPts val="2000"/>
              <a:buChar char="•"/>
              <a:defRPr sz="2000"/>
            </a:lvl8pPr>
            <a:lvl9pPr marL="4114800" lvl="8" indent="-355600" algn="l">
              <a:lnSpc>
                <a:spcPct val="90000"/>
              </a:lnSpc>
              <a:spcBef>
                <a:spcPts val="500"/>
              </a:spcBef>
              <a:spcAft>
                <a:spcPts val="0"/>
              </a:spcAft>
              <a:buClr>
                <a:schemeClr val="dk1"/>
              </a:buClr>
              <a:buSzPts val="2000"/>
              <a:buChar char="•"/>
              <a:defRPr sz="2000"/>
            </a:lvl9pPr>
          </a:lstStyle>
          <a:p>
            <a:endParaRPr/>
          </a:p>
        </p:txBody>
      </p:sp>
      <p:sp>
        <p:nvSpPr>
          <p:cNvPr id="75" name="Google Shape;75;p25"/>
          <p:cNvSpPr txBox="1">
            <a:spLocks noGrp="1"/>
          </p:cNvSpPr>
          <p:nvPr>
            <p:ph type="body" idx="2"/>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76" name="Google Shape;76;p25"/>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7" name="Google Shape;77;p25"/>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8" name="Google Shape;78;p25"/>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transition spd="slow">
    <p:wip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79"/>
        <p:cNvGrpSpPr/>
        <p:nvPr/>
      </p:nvGrpSpPr>
      <p:grpSpPr>
        <a:xfrm>
          <a:off x="0" y="0"/>
          <a:ext cx="0" cy="0"/>
          <a:chOff x="0" y="0"/>
          <a:chExt cx="0" cy="0"/>
        </a:xfrm>
      </p:grpSpPr>
      <p:sp>
        <p:nvSpPr>
          <p:cNvPr id="80" name="Google Shape;80;p26"/>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1" name="Google Shape;81;p26"/>
          <p:cNvSpPr>
            <a:spLocks noGrp="1"/>
          </p:cNvSpPr>
          <p:nvPr>
            <p:ph type="pic" idx="2"/>
          </p:nvPr>
        </p:nvSpPr>
        <p:spPr>
          <a:xfrm>
            <a:off x="5183188" y="987425"/>
            <a:ext cx="6172200" cy="4873625"/>
          </a:xfrm>
          <a:prstGeom prst="rect">
            <a:avLst/>
          </a:prstGeom>
          <a:noFill/>
          <a:ln>
            <a:noFill/>
          </a:ln>
        </p:spPr>
      </p:sp>
      <p:sp>
        <p:nvSpPr>
          <p:cNvPr id="82" name="Google Shape;82;p26"/>
          <p:cNvSpPr txBox="1">
            <a:spLocks noGrp="1"/>
          </p:cNvSpPr>
          <p:nvPr>
            <p:ph type="body" idx="1"/>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83" name="Google Shape;83;p26"/>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4" name="Google Shape;84;p26"/>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5" name="Google Shape;85;p26"/>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transition spd="slow">
    <p:wip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86"/>
        <p:cNvGrpSpPr/>
        <p:nvPr/>
      </p:nvGrpSpPr>
      <p:grpSpPr>
        <a:xfrm>
          <a:off x="0" y="0"/>
          <a:ext cx="0" cy="0"/>
          <a:chOff x="0" y="0"/>
          <a:chExt cx="0" cy="0"/>
        </a:xfrm>
      </p:grpSpPr>
      <p:sp>
        <p:nvSpPr>
          <p:cNvPr id="87" name="Google Shape;87;p27"/>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8" name="Google Shape;88;p27"/>
          <p:cNvSpPr txBox="1">
            <a:spLocks noGrp="1"/>
          </p:cNvSpPr>
          <p:nvPr>
            <p:ph type="body" idx="1"/>
          </p:nvPr>
        </p:nvSpPr>
        <p:spPr>
          <a:xfrm rot="5400000">
            <a:off x="3920331" y="-1256506"/>
            <a:ext cx="4351338" cy="105156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dirty="0"/>
          </a:p>
        </p:txBody>
      </p:sp>
      <p:sp>
        <p:nvSpPr>
          <p:cNvPr id="89" name="Google Shape;89;p27"/>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0" name="Google Shape;90;p27"/>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1" name="Google Shape;91;p27"/>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transition spd="slow">
    <p:wip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92"/>
        <p:cNvGrpSpPr/>
        <p:nvPr/>
      </p:nvGrpSpPr>
      <p:grpSpPr>
        <a:xfrm>
          <a:off x="0" y="0"/>
          <a:ext cx="0" cy="0"/>
          <a:chOff x="0" y="0"/>
          <a:chExt cx="0" cy="0"/>
        </a:xfrm>
      </p:grpSpPr>
      <p:sp>
        <p:nvSpPr>
          <p:cNvPr id="93" name="Google Shape;93;p28"/>
          <p:cNvSpPr txBox="1">
            <a:spLocks noGrp="1"/>
          </p:cNvSpPr>
          <p:nvPr>
            <p:ph type="title"/>
          </p:nvPr>
        </p:nvSpPr>
        <p:spPr>
          <a:xfrm rot="5400000">
            <a:off x="7133431" y="1956594"/>
            <a:ext cx="5811838" cy="26289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94" name="Google Shape;94;p28"/>
          <p:cNvSpPr txBox="1">
            <a:spLocks noGrp="1"/>
          </p:cNvSpPr>
          <p:nvPr>
            <p:ph type="body" idx="1"/>
          </p:nvPr>
        </p:nvSpPr>
        <p:spPr>
          <a:xfrm rot="5400000">
            <a:off x="1799431" y="-596106"/>
            <a:ext cx="5811838" cy="77343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95" name="Google Shape;95;p28"/>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6" name="Google Shape;96;p28"/>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7" name="Google Shape;97;p28"/>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transition spd="slow">
    <p:wip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29_Title Slide" userDrawn="1">
  <p:cSld name="29_Title Slide">
    <p:spTree>
      <p:nvGrpSpPr>
        <p:cNvPr id="1" name="Shape 19"/>
        <p:cNvGrpSpPr/>
        <p:nvPr/>
      </p:nvGrpSpPr>
      <p:grpSpPr>
        <a:xfrm>
          <a:off x="0" y="0"/>
          <a:ext cx="0" cy="0"/>
          <a:chOff x="0" y="0"/>
          <a:chExt cx="0" cy="0"/>
        </a:xfrm>
      </p:grpSpPr>
      <p:sp>
        <p:nvSpPr>
          <p:cNvPr id="2" name="Google Shape;161;p5">
            <a:extLst>
              <a:ext uri="{FF2B5EF4-FFF2-40B4-BE49-F238E27FC236}">
                <a16:creationId xmlns:a16="http://schemas.microsoft.com/office/drawing/2014/main" id="{A1F3E9D5-4715-1D92-FFB5-2A77D0B78234}"/>
              </a:ext>
            </a:extLst>
          </p:cNvPr>
          <p:cNvSpPr/>
          <p:nvPr userDrawn="1"/>
        </p:nvSpPr>
        <p:spPr>
          <a:xfrm>
            <a:off x="234043" y="938580"/>
            <a:ext cx="11723914" cy="5460434"/>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sp>
        <p:nvSpPr>
          <p:cNvPr id="8" name="Slide Number Placeholder 5">
            <a:extLst>
              <a:ext uri="{FF2B5EF4-FFF2-40B4-BE49-F238E27FC236}">
                <a16:creationId xmlns:a16="http://schemas.microsoft.com/office/drawing/2014/main" id="{B892816D-CF31-D6A0-BE9B-9DE0C28B18EE}"/>
              </a:ext>
            </a:extLst>
          </p:cNvPr>
          <p:cNvSpPr>
            <a:spLocks noGrp="1"/>
          </p:cNvSpPr>
          <p:nvPr>
            <p:ph type="sldNum" sz="quarter" idx="12"/>
          </p:nvPr>
        </p:nvSpPr>
        <p:spPr>
          <a:xfrm>
            <a:off x="9362661" y="6481442"/>
            <a:ext cx="2667000" cy="294289"/>
          </a:xfrm>
          <a:prstGeom prst="rect">
            <a:avLst/>
          </a:prstGeom>
        </p:spPr>
        <p:txBody>
          <a:bodyPr/>
          <a:lstStyle>
            <a:lvl1pPr algn="r">
              <a:defRPr sz="1200">
                <a:solidFill>
                  <a:schemeClr val="bg1"/>
                </a:solidFill>
              </a:defRPr>
            </a:lvl1pPr>
          </a:lstStyle>
          <a:p>
            <a:fld id="{6BDBACC2-E59C-4C76-9B43-ACFA72B85B74}" type="slidenum">
              <a:rPr lang="en-US" smtClean="0"/>
              <a:pPr/>
              <a:t>‹#›</a:t>
            </a:fld>
            <a:endParaRPr lang="en-US"/>
          </a:p>
        </p:txBody>
      </p:sp>
      <p:pic>
        <p:nvPicPr>
          <p:cNvPr id="9" name="Google Shape;167;p5">
            <a:extLst>
              <a:ext uri="{FF2B5EF4-FFF2-40B4-BE49-F238E27FC236}">
                <a16:creationId xmlns:a16="http://schemas.microsoft.com/office/drawing/2014/main" id="{218F4322-3658-003F-80CA-9FA18C454283}"/>
              </a:ext>
            </a:extLst>
          </p:cNvPr>
          <p:cNvPicPr preferRelativeResize="0"/>
          <p:nvPr userDrawn="1"/>
        </p:nvPicPr>
        <p:blipFill rotWithShape="1">
          <a:blip r:embed="rId2">
            <a:alphaModFix/>
          </a:blip>
          <a:srcRect/>
          <a:stretch/>
        </p:blipFill>
        <p:spPr>
          <a:xfrm>
            <a:off x="9808263" y="-126405"/>
            <a:ext cx="2383737" cy="1022622"/>
          </a:xfrm>
          <a:prstGeom prst="rect">
            <a:avLst/>
          </a:prstGeom>
          <a:noFill/>
          <a:ln>
            <a:noFill/>
          </a:ln>
        </p:spPr>
      </p:pic>
      <p:sp>
        <p:nvSpPr>
          <p:cNvPr id="7" name="Google Shape;10;p10">
            <a:extLst>
              <a:ext uri="{FF2B5EF4-FFF2-40B4-BE49-F238E27FC236}">
                <a16:creationId xmlns:a16="http://schemas.microsoft.com/office/drawing/2014/main" id="{618E2B20-27FA-AF59-2CF1-0BF4BAB4E829}"/>
              </a:ext>
            </a:extLst>
          </p:cNvPr>
          <p:cNvSpPr txBox="1">
            <a:spLocks noGrp="1"/>
          </p:cNvSpPr>
          <p:nvPr>
            <p:ph type="title"/>
          </p:nvPr>
        </p:nvSpPr>
        <p:spPr>
          <a:xfrm>
            <a:off x="234044" y="82269"/>
            <a:ext cx="9456608" cy="731520"/>
          </a:xfrm>
          <a:prstGeom prst="rect">
            <a:avLst/>
          </a:prstGeom>
          <a:noFill/>
          <a:ln>
            <a:noFill/>
          </a:ln>
        </p:spPr>
        <p:txBody>
          <a:bodyPr spcFirstLastPara="1" wrap="square" lIns="91425" tIns="45700" rIns="91425" bIns="45700" anchor="ctr" anchorCtr="0">
            <a:normAutofit/>
          </a:bodyPr>
          <a:lstStyle>
            <a:lvl1pPr marR="0" lvl="0" algn="l" rtl="0">
              <a:lnSpc>
                <a:spcPct val="90000"/>
              </a:lnSpc>
              <a:spcBef>
                <a:spcPts val="0"/>
              </a:spcBef>
              <a:spcAft>
                <a:spcPts val="0"/>
              </a:spcAft>
              <a:buClr>
                <a:schemeClr val="dk1"/>
              </a:buClr>
              <a:buSzPts val="4400"/>
              <a:buFont typeface="Calibri"/>
              <a:buNone/>
              <a:defRPr sz="3200" b="0" i="0" u="none" strike="noStrike" cap="none">
                <a:solidFill>
                  <a:schemeClr val="bg1"/>
                </a:solidFill>
                <a:latin typeface="Times New Roman" panose="02020603050405020304" pitchFamily="18" charset="0"/>
                <a:ea typeface="Calibri"/>
                <a:cs typeface="Times New Roman" panose="02020603050405020304" pitchFamily="18" charset="0"/>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dirty="0"/>
          </a:p>
        </p:txBody>
      </p:sp>
      <p:sp>
        <p:nvSpPr>
          <p:cNvPr id="4" name="Google Shape;11;p10">
            <a:extLst>
              <a:ext uri="{FF2B5EF4-FFF2-40B4-BE49-F238E27FC236}">
                <a16:creationId xmlns:a16="http://schemas.microsoft.com/office/drawing/2014/main" id="{283E618B-3D74-A212-BEA0-89B68258A133}"/>
              </a:ext>
            </a:extLst>
          </p:cNvPr>
          <p:cNvSpPr txBox="1">
            <a:spLocks noGrp="1"/>
          </p:cNvSpPr>
          <p:nvPr>
            <p:ph idx="1"/>
          </p:nvPr>
        </p:nvSpPr>
        <p:spPr>
          <a:xfrm>
            <a:off x="479148" y="1124622"/>
            <a:ext cx="11233704" cy="5097273"/>
          </a:xfrm>
          <a:prstGeom prst="rect">
            <a:avLst/>
          </a:prstGeom>
          <a:noFill/>
          <a:ln>
            <a:noFill/>
          </a:ln>
        </p:spPr>
        <p:txBody>
          <a:bodyPr spcFirstLastPara="1" wrap="square" lIns="91425" tIns="45700" rIns="91425" bIns="45700" anchor="t" anchorCtr="0">
            <a:normAutofit/>
          </a:bodyPr>
          <a:lstStyle>
            <a:lvl1pPr marL="457200" marR="0" lvl="0" indent="-406400" algn="l" rtl="0">
              <a:lnSpc>
                <a:spcPct val="90000"/>
              </a:lnSpc>
              <a:spcBef>
                <a:spcPts val="100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1pPr>
            <a:lvl2pPr marL="914400" marR="0" lvl="1" indent="-381000"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2pPr>
            <a:lvl3pPr marL="1371600" marR="0" lvl="2"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dirty="0"/>
          </a:p>
        </p:txBody>
      </p:sp>
    </p:spTree>
    <p:extLst>
      <p:ext uri="{BB962C8B-B14F-4D97-AF65-F5344CB8AC3E}">
        <p14:creationId xmlns:p14="http://schemas.microsoft.com/office/powerpoint/2010/main" val="866490759"/>
      </p:ext>
    </p:extLst>
  </p:cSld>
  <p:clrMapOvr>
    <a:masterClrMapping/>
  </p:clrMapOvr>
  <p:transition spd="slow">
    <p:wip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Blank">
    <p:spTree>
      <p:nvGrpSpPr>
        <p:cNvPr id="1" name=""/>
        <p:cNvGrpSpPr/>
        <p:nvPr/>
      </p:nvGrpSpPr>
      <p:grpSpPr>
        <a:xfrm>
          <a:off x="0" y="0"/>
          <a:ext cx="0" cy="0"/>
          <a:chOff x="0" y="0"/>
          <a:ch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11/24/2023</a:t>
            </a:fld>
            <a:endParaRPr lang="en-US"/>
          </a:p>
        </p:txBody>
      </p:sp>
      <p:sp>
        <p:nvSpPr>
          <p:cNvPr id="4" name="Holder 4"/>
          <p:cNvSpPr>
            <a:spLocks noGrp="1"/>
          </p:cNvSpPr>
          <p:nvPr>
            <p:ph type="sldNum" sz="quarter" idx="7"/>
          </p:nvPr>
        </p:nvSpPr>
        <p:spPr/>
        <p:txBody>
          <a:bodyPr lIns="0" tIns="0" rIns="0" bIns="0"/>
          <a:lstStyle>
            <a:lvl1pPr>
              <a:defRPr sz="1147" b="0" i="0">
                <a:solidFill>
                  <a:srgbClr val="898989"/>
                </a:solidFill>
                <a:latin typeface="Calibri"/>
                <a:cs typeface="Calibri"/>
              </a:defRPr>
            </a:lvl1pPr>
          </a:lstStyle>
          <a:p>
            <a:pPr marL="11206">
              <a:lnSpc>
                <a:spcPts val="1191"/>
              </a:lnSpc>
            </a:pPr>
            <a:r>
              <a:rPr lang="en-US" spc="9"/>
              <a:t>1</a:t>
            </a:r>
            <a:fld id="{81D60167-4931-47E6-BA6A-407CBD079E47}" type="slidenum">
              <a:rPr spc="9" smtClean="0"/>
              <a:pPr marL="11206">
                <a:lnSpc>
                  <a:spcPts val="1191"/>
                </a:lnSpc>
              </a:pPr>
              <a:t>‹#›</a:t>
            </a:fld>
            <a:endParaRPr spc="9" dirty="0"/>
          </a:p>
        </p:txBody>
      </p:sp>
    </p:spTree>
    <p:extLst>
      <p:ext uri="{BB962C8B-B14F-4D97-AF65-F5344CB8AC3E}">
        <p14:creationId xmlns:p14="http://schemas.microsoft.com/office/powerpoint/2010/main" val="3190995517"/>
      </p:ext>
    </p:extLst>
  </p:cSld>
  <p:clrMapOvr>
    <a:masterClrMapping/>
  </p:clrMapOvr>
  <p:transition spd="slow">
    <p:wip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FC9C52C9-E1A1-4DAC-AD31-A7ADAED4AB84}"/>
              </a:ext>
            </a:extLst>
          </p:cNvPr>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940347652"/>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68"/>
        <p:cNvGrpSpPr/>
        <p:nvPr/>
      </p:nvGrpSpPr>
      <p:grpSpPr>
        <a:xfrm>
          <a:off x="0" y="0"/>
          <a:ext cx="0" cy="0"/>
          <a:chOff x="0" y="0"/>
          <a:chExt cx="0" cy="0"/>
        </a:xfrm>
      </p:grpSpPr>
      <p:sp>
        <p:nvSpPr>
          <p:cNvPr id="69" name="Google Shape;69;p24"/>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0" name="Google Shape;70;p24"/>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1" name="Google Shape;71;p24"/>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pic>
        <p:nvPicPr>
          <p:cNvPr id="2" name="Google Shape;207;p9">
            <a:extLst>
              <a:ext uri="{FF2B5EF4-FFF2-40B4-BE49-F238E27FC236}">
                <a16:creationId xmlns:a16="http://schemas.microsoft.com/office/drawing/2014/main" id="{C260948F-A017-4B81-2C22-50D412FC8495}"/>
              </a:ext>
            </a:extLst>
          </p:cNvPr>
          <p:cNvPicPr preferRelativeResize="0"/>
          <p:nvPr userDrawn="1"/>
        </p:nvPicPr>
        <p:blipFill rotWithShape="1">
          <a:blip r:embed="rId2">
            <a:alphaModFix/>
          </a:blip>
          <a:srcRect/>
          <a:stretch/>
        </p:blipFill>
        <p:spPr>
          <a:xfrm>
            <a:off x="9576180" y="6168740"/>
            <a:ext cx="2279266" cy="384052"/>
          </a:xfrm>
          <a:prstGeom prst="rect">
            <a:avLst/>
          </a:prstGeom>
          <a:noFill/>
          <a:ln>
            <a:noFill/>
          </a:ln>
        </p:spPr>
      </p:pic>
      <p:pic>
        <p:nvPicPr>
          <p:cNvPr id="3" name="Google Shape;208;p9">
            <a:extLst>
              <a:ext uri="{FF2B5EF4-FFF2-40B4-BE49-F238E27FC236}">
                <a16:creationId xmlns:a16="http://schemas.microsoft.com/office/drawing/2014/main" id="{E5884150-2E05-1A2C-BAB7-E0E9F5C99278}"/>
              </a:ext>
            </a:extLst>
          </p:cNvPr>
          <p:cNvPicPr preferRelativeResize="0"/>
          <p:nvPr userDrawn="1"/>
        </p:nvPicPr>
        <p:blipFill rotWithShape="1">
          <a:blip r:embed="rId3">
            <a:alphaModFix/>
          </a:blip>
          <a:srcRect/>
          <a:stretch/>
        </p:blipFill>
        <p:spPr>
          <a:xfrm>
            <a:off x="278013" y="338440"/>
            <a:ext cx="2758843" cy="753090"/>
          </a:xfrm>
          <a:prstGeom prst="rect">
            <a:avLst/>
          </a:prstGeom>
          <a:noFill/>
          <a:ln>
            <a:noFill/>
          </a:ln>
        </p:spPr>
      </p:pic>
      <p:sp>
        <p:nvSpPr>
          <p:cNvPr id="6" name="Google Shape;211;p9">
            <a:extLst>
              <a:ext uri="{FF2B5EF4-FFF2-40B4-BE49-F238E27FC236}">
                <a16:creationId xmlns:a16="http://schemas.microsoft.com/office/drawing/2014/main" id="{8F519622-5BA7-0B54-346A-68D54A5ED854}"/>
              </a:ext>
            </a:extLst>
          </p:cNvPr>
          <p:cNvSpPr/>
          <p:nvPr userDrawn="1"/>
        </p:nvSpPr>
        <p:spPr>
          <a:xfrm>
            <a:off x="1340017" y="1410088"/>
            <a:ext cx="9661358" cy="4312207"/>
          </a:xfrm>
          <a:custGeom>
            <a:avLst/>
            <a:gdLst/>
            <a:ahLst/>
            <a:cxnLst/>
            <a:rect l="l" t="t" r="r" b="b"/>
            <a:pathLst>
              <a:path w="10296146" h="4595536" extrusionOk="0">
                <a:moveTo>
                  <a:pt x="0" y="190500"/>
                </a:moveTo>
                <a:lnTo>
                  <a:pt x="9886571" y="0"/>
                </a:lnTo>
                <a:lnTo>
                  <a:pt x="10296146" y="4328836"/>
                </a:lnTo>
                <a:lnTo>
                  <a:pt x="438150" y="4595536"/>
                </a:lnTo>
                <a:lnTo>
                  <a:pt x="0" y="190500"/>
                </a:lnTo>
                <a:close/>
              </a:path>
            </a:pathLst>
          </a:cu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8" name="Google Shape;167;p5">
            <a:extLst>
              <a:ext uri="{FF2B5EF4-FFF2-40B4-BE49-F238E27FC236}">
                <a16:creationId xmlns:a16="http://schemas.microsoft.com/office/drawing/2014/main" id="{617CD8DF-63DE-0EB3-B8DA-9A68C0F35721}"/>
              </a:ext>
            </a:extLst>
          </p:cNvPr>
          <p:cNvPicPr preferRelativeResize="0"/>
          <p:nvPr userDrawn="1"/>
        </p:nvPicPr>
        <p:blipFill rotWithShape="1">
          <a:blip r:embed="rId4">
            <a:alphaModFix/>
          </a:blip>
          <a:srcRect/>
          <a:stretch/>
        </p:blipFill>
        <p:spPr>
          <a:xfrm>
            <a:off x="9750506" y="-58979"/>
            <a:ext cx="2383737" cy="1022622"/>
          </a:xfrm>
          <a:prstGeom prst="rect">
            <a:avLst/>
          </a:prstGeom>
          <a:noFill/>
          <a:ln>
            <a:noFill/>
          </a:ln>
        </p:spPr>
      </p:pic>
      <p:pic>
        <p:nvPicPr>
          <p:cNvPr id="1026" name="Picture 2" descr="How To Write A Thank You Note In Five Easy Steps">
            <a:extLst>
              <a:ext uri="{FF2B5EF4-FFF2-40B4-BE49-F238E27FC236}">
                <a16:creationId xmlns:a16="http://schemas.microsoft.com/office/drawing/2014/main" id="{451FC468-B203-87BF-B828-8973D4A7F4A7}"/>
              </a:ext>
            </a:extLst>
          </p:cNvPr>
          <p:cNvPicPr>
            <a:picLocks noChangeAspect="1" noChangeArrowheads="1"/>
          </p:cNvPicPr>
          <p:nvPr userDrawn="1"/>
        </p:nvPicPr>
        <p:blipFill>
          <a:blip r:embed="rId5">
            <a:extLst>
              <a:ext uri="{28A0092B-C50C-407E-A947-70E740481C1C}">
                <a14:useLocalDpi xmlns:a14="http://schemas.microsoft.com/office/drawing/2010/main" val="0"/>
              </a:ext>
            </a:extLst>
          </a:blip>
          <a:srcRect/>
          <a:stretch>
            <a:fillRect/>
          </a:stretch>
        </p:blipFill>
        <p:spPr bwMode="auto">
          <a:xfrm>
            <a:off x="3823802" y="1911784"/>
            <a:ext cx="4727092" cy="26560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77691187"/>
      </p:ext>
    </p:extLst>
  </p:cSld>
  <p:clrMapOvr>
    <a:masterClrMapping/>
  </p:clrMapOvr>
  <p:transition spd="slow">
    <p:wipe/>
  </p:transition>
</p:sldLayout>
</file>

<file path=ppt/slideLayouts/slideLayout15.xml><?xml version="1.0" encoding="utf-8"?>
<p:sldLayout xmlns:a="http://schemas.openxmlformats.org/drawingml/2006/main" xmlns:r="http://schemas.openxmlformats.org/officeDocument/2006/relationships" xmlns:p="http://schemas.openxmlformats.org/presentationml/2006/main" type="obj">
  <p:cSld name="Title Only">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3467" b="0" i="0">
                <a:solidFill>
                  <a:schemeClr val="tx1"/>
                </a:solidFill>
                <a:latin typeface="Arial MT"/>
                <a:cs typeface="Arial MT"/>
              </a:defRPr>
            </a:lvl1pPr>
          </a:lstStyle>
          <a:p>
            <a:endParaRPr/>
          </a:p>
        </p:txBody>
      </p:sp>
      <p:sp>
        <p:nvSpPr>
          <p:cNvPr id="3" name="Holder 3"/>
          <p:cNvSpPr>
            <a:spLocks noGrp="1"/>
          </p:cNvSpPr>
          <p:nvPr>
            <p:ph type="ftr" sz="quarter" idx="5"/>
          </p:nvPr>
        </p:nvSpPr>
        <p:spPr/>
        <p:txBody>
          <a:bodyPr lIns="0" tIns="0" rIns="0" bIns="0"/>
          <a:lstStyle>
            <a:lvl1pPr>
              <a:defRPr sz="2400" b="0" i="0">
                <a:solidFill>
                  <a:schemeClr val="bg1"/>
                </a:solidFill>
                <a:latin typeface="Arial MT"/>
                <a:cs typeface="Arial MT"/>
              </a:defRPr>
            </a:lvl1pPr>
          </a:lstStyle>
          <a:p>
            <a:pPr marL="16933">
              <a:lnSpc>
                <a:spcPts val="2787"/>
              </a:lnSpc>
            </a:pPr>
            <a:r>
              <a:rPr lang="en-US" spc="-13"/>
              <a:t>Fei-</a:t>
            </a:r>
            <a:r>
              <a:rPr lang="en-US"/>
              <a:t>Fei</a:t>
            </a:r>
            <a:r>
              <a:rPr lang="en-US" spc="-40"/>
              <a:t> </a:t>
            </a:r>
            <a:r>
              <a:rPr lang="en-US"/>
              <a:t>Li</a:t>
            </a:r>
            <a:r>
              <a:rPr lang="en-US" spc="-20"/>
              <a:t> </a:t>
            </a:r>
            <a:r>
              <a:rPr lang="en-US"/>
              <a:t>&amp;</a:t>
            </a:r>
            <a:r>
              <a:rPr lang="en-US" spc="-20"/>
              <a:t> </a:t>
            </a:r>
            <a:r>
              <a:rPr lang="en-US"/>
              <a:t>Justin</a:t>
            </a:r>
            <a:r>
              <a:rPr lang="en-US" spc="-20"/>
              <a:t> </a:t>
            </a:r>
            <a:r>
              <a:rPr lang="en-US"/>
              <a:t>Johnson</a:t>
            </a:r>
            <a:r>
              <a:rPr lang="en-US" spc="-20"/>
              <a:t> </a:t>
            </a:r>
            <a:r>
              <a:rPr lang="en-US"/>
              <a:t>&amp;</a:t>
            </a:r>
            <a:r>
              <a:rPr lang="en-US" spc="-20"/>
              <a:t> </a:t>
            </a:r>
            <a:r>
              <a:rPr lang="en-US"/>
              <a:t>Serena</a:t>
            </a:r>
            <a:r>
              <a:rPr lang="en-US" spc="-20"/>
              <a:t> </a:t>
            </a:r>
            <a:r>
              <a:rPr lang="en-US" spc="-13"/>
              <a:t>Yeung</a:t>
            </a:r>
            <a:endParaRPr lang="en-US" spc="-13" dirty="0"/>
          </a:p>
        </p:txBody>
      </p:sp>
      <p:sp>
        <p:nvSpPr>
          <p:cNvPr id="4" name="Holder 4"/>
          <p:cNvSpPr>
            <a:spLocks noGrp="1"/>
          </p:cNvSpPr>
          <p:nvPr>
            <p:ph type="dt" sz="half" idx="6"/>
          </p:nvPr>
        </p:nvSpPr>
        <p:spPr/>
        <p:txBody>
          <a:bodyPr lIns="0" tIns="0" rIns="0" bIns="0"/>
          <a:lstStyle>
            <a:lvl1pPr>
              <a:defRPr sz="2400" b="0" i="0">
                <a:solidFill>
                  <a:schemeClr val="bg1"/>
                </a:solidFill>
                <a:latin typeface="Arial MT"/>
                <a:cs typeface="Arial MT"/>
              </a:defRPr>
            </a:lvl1pPr>
          </a:lstStyle>
          <a:p>
            <a:pPr marL="16933">
              <a:lnSpc>
                <a:spcPts val="2787"/>
              </a:lnSpc>
            </a:pPr>
            <a:r>
              <a:rPr lang="en-US"/>
              <a:t>April</a:t>
            </a:r>
            <a:r>
              <a:rPr lang="en-US" spc="-27"/>
              <a:t> </a:t>
            </a:r>
            <a:r>
              <a:rPr lang="en-US"/>
              <a:t>13,</a:t>
            </a:r>
            <a:r>
              <a:rPr lang="en-US" spc="-27"/>
              <a:t> 2017</a:t>
            </a:r>
            <a:endParaRPr lang="en-US" spc="-27" dirty="0"/>
          </a:p>
        </p:txBody>
      </p:sp>
      <p:sp>
        <p:nvSpPr>
          <p:cNvPr id="5" name="Holder 5"/>
          <p:cNvSpPr>
            <a:spLocks noGrp="1"/>
          </p:cNvSpPr>
          <p:nvPr>
            <p:ph type="sldNum" sz="quarter" idx="7"/>
          </p:nvPr>
        </p:nvSpPr>
        <p:spPr/>
        <p:txBody>
          <a:bodyPr lIns="0" tIns="0" rIns="0" bIns="0"/>
          <a:lstStyle>
            <a:lvl1pPr>
              <a:defRPr sz="2400" b="0" i="0">
                <a:solidFill>
                  <a:schemeClr val="bg1"/>
                </a:solidFill>
                <a:latin typeface="Arial MT"/>
                <a:cs typeface="Arial MT"/>
              </a:defRPr>
            </a:lvl1pPr>
          </a:lstStyle>
          <a:p>
            <a:pPr marL="16933">
              <a:lnSpc>
                <a:spcPts val="2787"/>
              </a:lnSpc>
            </a:pPr>
            <a:r>
              <a:rPr lang="en-US"/>
              <a:t>Lecture</a:t>
            </a:r>
            <a:r>
              <a:rPr lang="en-US" spc="-33"/>
              <a:t> </a:t>
            </a:r>
            <a:r>
              <a:rPr lang="en-US"/>
              <a:t>4</a:t>
            </a:r>
            <a:r>
              <a:rPr lang="en-US" spc="-20"/>
              <a:t> </a:t>
            </a:r>
            <a:r>
              <a:rPr lang="en-US" spc="-13"/>
              <a:t>-</a:t>
            </a:r>
            <a:r>
              <a:rPr lang="en-US" spc="-167"/>
              <a:t> </a:t>
            </a:r>
            <a:fld id="{81D60167-4931-47E6-BA6A-407CBD079E47}" type="slidenum">
              <a:rPr spc="-67" smtClean="0"/>
              <a:pPr marL="16933">
                <a:lnSpc>
                  <a:spcPts val="2787"/>
                </a:lnSpc>
              </a:pPr>
              <a:t>‹#›</a:t>
            </a:fld>
            <a:endParaRPr spc="-67" dirty="0"/>
          </a:p>
        </p:txBody>
      </p:sp>
    </p:spTree>
    <p:extLst>
      <p:ext uri="{BB962C8B-B14F-4D97-AF65-F5344CB8AC3E}">
        <p14:creationId xmlns:p14="http://schemas.microsoft.com/office/powerpoint/2010/main" val="595375877"/>
      </p:ext>
    </p:extLst>
  </p:cSld>
  <p:clrMapOvr>
    <a:masterClrMapping/>
  </p:clrMapOvr>
  <p:transition spd="slow">
    <p:wipe/>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type="obj">
  <p:cSld name="Title Slide">
    <p:spTree>
      <p:nvGrpSpPr>
        <p:cNvPr id="1" name=""/>
        <p:cNvGrpSpPr/>
        <p:nvPr/>
      </p:nvGrpSpPr>
      <p:grpSpPr>
        <a:xfrm>
          <a:off x="0" y="0"/>
          <a:ext cx="0" cy="0"/>
          <a:chOff x="0" y="0"/>
          <a:chExt cx="0" cy="0"/>
        </a:xfrm>
      </p:grpSpPr>
      <p:sp>
        <p:nvSpPr>
          <p:cNvPr id="2" name="Holder 2"/>
          <p:cNvSpPr>
            <a:spLocks noGrp="1"/>
          </p:cNvSpPr>
          <p:nvPr>
            <p:ph type="ctrTitle"/>
          </p:nvPr>
        </p:nvSpPr>
        <p:spPr>
          <a:xfrm>
            <a:off x="208168" y="233143"/>
            <a:ext cx="11775665" cy="480196"/>
          </a:xfrm>
          <a:prstGeom prst="rect">
            <a:avLst/>
          </a:prstGeom>
        </p:spPr>
        <p:txBody>
          <a:bodyPr wrap="square" lIns="0" tIns="0" rIns="0" bIns="0">
            <a:spAutoFit/>
          </a:bodyPr>
          <a:lstStyle>
            <a:lvl1pPr>
              <a:defRPr sz="3467" b="0" i="0">
                <a:solidFill>
                  <a:schemeClr val="tx1"/>
                </a:solidFill>
                <a:latin typeface="Arial MT"/>
                <a:cs typeface="Arial MT"/>
              </a:defRPr>
            </a:lvl1pPr>
          </a:lstStyle>
          <a:p>
            <a:endParaRPr/>
          </a:p>
        </p:txBody>
      </p:sp>
      <p:sp>
        <p:nvSpPr>
          <p:cNvPr id="3" name="Holder 3"/>
          <p:cNvSpPr>
            <a:spLocks noGrp="1"/>
          </p:cNvSpPr>
          <p:nvPr>
            <p:ph type="subTitle" idx="4"/>
          </p:nvPr>
        </p:nvSpPr>
        <p:spPr>
          <a:xfrm>
            <a:off x="1828800" y="3840481"/>
            <a:ext cx="8534400" cy="571438"/>
          </a:xfrm>
          <a:prstGeom prst="rect">
            <a:avLst/>
          </a:prstGeom>
        </p:spPr>
        <p:txBody>
          <a:bodyPr wrap="square" lIns="0" tIns="0" rIns="0" bIns="0">
            <a:spAutoFit/>
          </a:bodyPr>
          <a:lstStyle>
            <a:lvl1pPr>
              <a:defRPr sz="3200" b="0" i="0">
                <a:solidFill>
                  <a:schemeClr val="tx1"/>
                </a:solidFill>
                <a:latin typeface="Arial MT"/>
                <a:cs typeface="Arial MT"/>
              </a:defRPr>
            </a:lvl1pPr>
          </a:lstStyle>
          <a:p>
            <a:endParaRPr/>
          </a:p>
        </p:txBody>
      </p:sp>
      <p:sp>
        <p:nvSpPr>
          <p:cNvPr id="4" name="Holder 4"/>
          <p:cNvSpPr>
            <a:spLocks noGrp="1"/>
          </p:cNvSpPr>
          <p:nvPr>
            <p:ph type="ftr" sz="quarter" idx="5"/>
          </p:nvPr>
        </p:nvSpPr>
        <p:spPr/>
        <p:txBody>
          <a:bodyPr lIns="0" tIns="0" rIns="0" bIns="0"/>
          <a:lstStyle>
            <a:lvl1pPr>
              <a:defRPr sz="2400" b="0" i="0">
                <a:solidFill>
                  <a:schemeClr val="bg1"/>
                </a:solidFill>
                <a:latin typeface="Arial MT"/>
                <a:cs typeface="Arial MT"/>
              </a:defRPr>
            </a:lvl1pPr>
          </a:lstStyle>
          <a:p>
            <a:pPr marL="16933">
              <a:lnSpc>
                <a:spcPts val="2787"/>
              </a:lnSpc>
            </a:pPr>
            <a:r>
              <a:rPr lang="en-US" spc="-13"/>
              <a:t>Fei-</a:t>
            </a:r>
            <a:r>
              <a:rPr lang="en-US"/>
              <a:t>Fei</a:t>
            </a:r>
            <a:r>
              <a:rPr lang="en-US" spc="-40"/>
              <a:t> </a:t>
            </a:r>
            <a:r>
              <a:rPr lang="en-US"/>
              <a:t>Li</a:t>
            </a:r>
            <a:r>
              <a:rPr lang="en-US" spc="-20"/>
              <a:t> </a:t>
            </a:r>
            <a:r>
              <a:rPr lang="en-US"/>
              <a:t>&amp;</a:t>
            </a:r>
            <a:r>
              <a:rPr lang="en-US" spc="-20"/>
              <a:t> </a:t>
            </a:r>
            <a:r>
              <a:rPr lang="en-US"/>
              <a:t>Justin</a:t>
            </a:r>
            <a:r>
              <a:rPr lang="en-US" spc="-20"/>
              <a:t> </a:t>
            </a:r>
            <a:r>
              <a:rPr lang="en-US"/>
              <a:t>Johnson</a:t>
            </a:r>
            <a:r>
              <a:rPr lang="en-US" spc="-20"/>
              <a:t> </a:t>
            </a:r>
            <a:r>
              <a:rPr lang="en-US"/>
              <a:t>&amp;</a:t>
            </a:r>
            <a:r>
              <a:rPr lang="en-US" spc="-20"/>
              <a:t> </a:t>
            </a:r>
            <a:r>
              <a:rPr lang="en-US"/>
              <a:t>Serena</a:t>
            </a:r>
            <a:r>
              <a:rPr lang="en-US" spc="-20"/>
              <a:t> </a:t>
            </a:r>
            <a:r>
              <a:rPr lang="en-US" spc="-13"/>
              <a:t>Yeung</a:t>
            </a:r>
            <a:endParaRPr lang="en-US" spc="-13" dirty="0"/>
          </a:p>
        </p:txBody>
      </p:sp>
      <p:sp>
        <p:nvSpPr>
          <p:cNvPr id="5" name="Holder 5"/>
          <p:cNvSpPr>
            <a:spLocks noGrp="1"/>
          </p:cNvSpPr>
          <p:nvPr>
            <p:ph type="dt" sz="half" idx="6"/>
          </p:nvPr>
        </p:nvSpPr>
        <p:spPr/>
        <p:txBody>
          <a:bodyPr lIns="0" tIns="0" rIns="0" bIns="0"/>
          <a:lstStyle>
            <a:lvl1pPr>
              <a:defRPr sz="2400" b="0" i="0">
                <a:solidFill>
                  <a:schemeClr val="bg1"/>
                </a:solidFill>
                <a:latin typeface="Arial MT"/>
                <a:cs typeface="Arial MT"/>
              </a:defRPr>
            </a:lvl1pPr>
          </a:lstStyle>
          <a:p>
            <a:pPr marL="16933">
              <a:lnSpc>
                <a:spcPts val="2787"/>
              </a:lnSpc>
            </a:pPr>
            <a:r>
              <a:rPr lang="en-US"/>
              <a:t>April</a:t>
            </a:r>
            <a:r>
              <a:rPr lang="en-US" spc="-27"/>
              <a:t> </a:t>
            </a:r>
            <a:r>
              <a:rPr lang="en-US"/>
              <a:t>13,</a:t>
            </a:r>
            <a:r>
              <a:rPr lang="en-US" spc="-27"/>
              <a:t> 2017</a:t>
            </a:r>
            <a:endParaRPr lang="en-US" spc="-27" dirty="0"/>
          </a:p>
        </p:txBody>
      </p:sp>
      <p:sp>
        <p:nvSpPr>
          <p:cNvPr id="6" name="Holder 6"/>
          <p:cNvSpPr>
            <a:spLocks noGrp="1"/>
          </p:cNvSpPr>
          <p:nvPr>
            <p:ph type="sldNum" sz="quarter" idx="7"/>
          </p:nvPr>
        </p:nvSpPr>
        <p:spPr/>
        <p:txBody>
          <a:bodyPr lIns="0" tIns="0" rIns="0" bIns="0"/>
          <a:lstStyle>
            <a:lvl1pPr>
              <a:defRPr sz="2400" b="0" i="0">
                <a:solidFill>
                  <a:schemeClr val="bg1"/>
                </a:solidFill>
                <a:latin typeface="Arial MT"/>
                <a:cs typeface="Arial MT"/>
              </a:defRPr>
            </a:lvl1pPr>
          </a:lstStyle>
          <a:p>
            <a:pPr marL="16933">
              <a:lnSpc>
                <a:spcPts val="2787"/>
              </a:lnSpc>
            </a:pPr>
            <a:r>
              <a:rPr lang="en-US"/>
              <a:t>Lecture</a:t>
            </a:r>
            <a:r>
              <a:rPr lang="en-US" spc="-33"/>
              <a:t> </a:t>
            </a:r>
            <a:r>
              <a:rPr lang="en-US"/>
              <a:t>4</a:t>
            </a:r>
            <a:r>
              <a:rPr lang="en-US" spc="-20"/>
              <a:t> </a:t>
            </a:r>
            <a:r>
              <a:rPr lang="en-US" spc="-13"/>
              <a:t>-</a:t>
            </a:r>
            <a:r>
              <a:rPr lang="en-US" spc="-167"/>
              <a:t> </a:t>
            </a:r>
            <a:fld id="{81D60167-4931-47E6-BA6A-407CBD079E47}" type="slidenum">
              <a:rPr spc="-67" smtClean="0"/>
              <a:pPr marL="16933">
                <a:lnSpc>
                  <a:spcPts val="2787"/>
                </a:lnSpc>
              </a:pPr>
              <a:t>‹#›</a:t>
            </a:fld>
            <a:endParaRPr spc="-67" dirty="0"/>
          </a:p>
        </p:txBody>
      </p:sp>
    </p:spTree>
    <p:extLst>
      <p:ext uri="{BB962C8B-B14F-4D97-AF65-F5344CB8AC3E}">
        <p14:creationId xmlns:p14="http://schemas.microsoft.com/office/powerpoint/2010/main" val="3924633761"/>
      </p:ext>
    </p:extLst>
  </p:cSld>
  <p:clrMapOvr>
    <a:masterClrMapping/>
  </p:clrMapOvr>
  <p:transition spd="slow">
    <p:wip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a:blip r:embed="rId18">
            <a:alphaModFix/>
          </a:blip>
          <a:stretch>
            <a:fillRect/>
          </a:stretch>
        </a:blipFill>
        <a:effectLst/>
      </p:bgPr>
    </p:bg>
    <p:spTree>
      <p:nvGrpSpPr>
        <p:cNvPr id="1" name="Shape 9"/>
        <p:cNvGrpSpPr/>
        <p:nvPr/>
      </p:nvGrpSpPr>
      <p:grpSpPr>
        <a:xfrm>
          <a:off x="0" y="0"/>
          <a:ext cx="0" cy="0"/>
          <a:chOff x="0" y="0"/>
          <a:chExt cx="0" cy="0"/>
        </a:xfrm>
      </p:grpSpPr>
      <p:sp>
        <p:nvSpPr>
          <p:cNvPr id="10" name="Google Shape;10;p10"/>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marR="0" lvl="0" algn="l" rtl="0">
              <a:lnSpc>
                <a:spcPct val="90000"/>
              </a:lnSpc>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dirty="0"/>
          </a:p>
        </p:txBody>
      </p:sp>
      <p:sp>
        <p:nvSpPr>
          <p:cNvPr id="8" name="Google Shape;168;p5">
            <a:extLst>
              <a:ext uri="{FF2B5EF4-FFF2-40B4-BE49-F238E27FC236}">
                <a16:creationId xmlns:a16="http://schemas.microsoft.com/office/drawing/2014/main" id="{ABF31F51-9C70-97EA-DC33-056806E1DBFE}"/>
              </a:ext>
            </a:extLst>
          </p:cNvPr>
          <p:cNvSpPr txBox="1"/>
          <p:nvPr userDrawn="1"/>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dirty="0">
                <a:solidFill>
                  <a:schemeClr val="lt1"/>
                </a:solidFill>
                <a:latin typeface="Calibri"/>
                <a:ea typeface="Calibri"/>
                <a:cs typeface="Calibri"/>
                <a:sym typeface="Calibri"/>
              </a:rPr>
              <a:t>www.midocean.ae</a:t>
            </a:r>
            <a:endParaRPr dirty="0"/>
          </a:p>
        </p:txBody>
      </p:sp>
      <p:sp>
        <p:nvSpPr>
          <p:cNvPr id="11" name="Google Shape;11;p10"/>
          <p:cNvSpPr txBox="1">
            <a:spLocks noGrp="1"/>
          </p:cNvSpPr>
          <p:nvPr>
            <p:ph type="body" idx="1"/>
          </p:nvPr>
        </p:nvSpPr>
        <p:spPr>
          <a:xfrm>
            <a:off x="838200" y="1870058"/>
            <a:ext cx="10515600" cy="4351338"/>
          </a:xfrm>
          <a:prstGeom prst="rect">
            <a:avLst/>
          </a:prstGeom>
          <a:noFill/>
          <a:ln>
            <a:noFill/>
          </a:ln>
        </p:spPr>
        <p:txBody>
          <a:bodyPr spcFirstLastPara="1" wrap="square" lIns="91425" tIns="45700" rIns="91425" bIns="45700" anchor="t" anchorCtr="0">
            <a:normAutofit/>
          </a:bodyPr>
          <a:lstStyle>
            <a:lvl1pPr marL="457200" marR="0" lvl="0" indent="-406400" algn="l" rtl="0">
              <a:lnSpc>
                <a:spcPct val="90000"/>
              </a:lnSpc>
              <a:spcBef>
                <a:spcPts val="100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1pPr>
            <a:lvl2pPr marL="914400" marR="0" lvl="1" indent="-381000"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2pPr>
            <a:lvl3pPr marL="1371600" marR="0" lvl="2"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dirty="0"/>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68" r:id="rId3"/>
    <p:sldLayoutId id="2147483658" r:id="rId4"/>
    <p:sldLayoutId id="2147483659" r:id="rId5"/>
    <p:sldLayoutId id="2147483660" r:id="rId6"/>
    <p:sldLayoutId id="2147483663" r:id="rId7"/>
    <p:sldLayoutId id="2147483664" r:id="rId8"/>
    <p:sldLayoutId id="2147483665" r:id="rId9"/>
    <p:sldLayoutId id="2147483666" r:id="rId10"/>
    <p:sldLayoutId id="2147483669" r:id="rId11"/>
    <p:sldLayoutId id="2147483673" r:id="rId12"/>
    <p:sldLayoutId id="2147483674" r:id="rId13"/>
    <p:sldLayoutId id="2147483676" r:id="rId14"/>
    <p:sldLayoutId id="2147483677" r:id="rId15"/>
    <p:sldLayoutId id="2147483678" r:id="rId16"/>
  </p:sldLayoutIdLst>
  <p:transition spd="slow">
    <p:wipe/>
  </p:transition>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Brush Script MT" panose="03060802040406070304" pitchFamily="66" charset="0"/>
          <a:ea typeface="Brush Script MT" panose="03060802040406070304" pitchFamily="66" charset="0"/>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7.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6.xml.rels><?xml version="1.0" encoding="UTF-8" standalone="yes"?>
<Relationships xmlns="http://schemas.openxmlformats.org/package/2006/relationships"><Relationship Id="rId2" Type="http://schemas.openxmlformats.org/officeDocument/2006/relationships/image" Target="../media/image10.gif"/><Relationship Id="rId1" Type="http://schemas.openxmlformats.org/officeDocument/2006/relationships/slideLayout" Target="../slideLayouts/slideLayout1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5.xml"/><Relationship Id="rId1" Type="http://schemas.openxmlformats.org/officeDocument/2006/relationships/slideLayout" Target="../slideLayouts/slideLayout1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4.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image" Target="../media/image12.jpg"/><Relationship Id="rId1" Type="http://schemas.openxmlformats.org/officeDocument/2006/relationships/slideLayout" Target="../slideLayouts/slideLayout11.xml"/></Relationships>
</file>

<file path=ppt/slides/_rels/slide15.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slideLayout" Target="../slideLayouts/slideLayout11.xml"/><Relationship Id="rId1" Type="http://schemas.openxmlformats.org/officeDocument/2006/relationships/tags" Target="../tags/tag1.xml"/><Relationship Id="rId4" Type="http://schemas.openxmlformats.org/officeDocument/2006/relationships/image" Target="../media/image13.jpg"/></Relationships>
</file>

<file path=ppt/slides/_rels/slide16.xml.rels><?xml version="1.0" encoding="UTF-8" standalone="yes"?>
<Relationships xmlns="http://schemas.openxmlformats.org/package/2006/relationships"><Relationship Id="rId8" Type="http://schemas.openxmlformats.org/officeDocument/2006/relationships/image" Target="../media/image18.jpg"/><Relationship Id="rId3" Type="http://schemas.openxmlformats.org/officeDocument/2006/relationships/image" Target="../media/image15.jpg"/><Relationship Id="rId7" Type="http://schemas.openxmlformats.org/officeDocument/2006/relationships/image" Target="../media/image12.jpg"/><Relationship Id="rId2" Type="http://schemas.openxmlformats.org/officeDocument/2006/relationships/image" Target="../media/image14.jpg"/><Relationship Id="rId1" Type="http://schemas.openxmlformats.org/officeDocument/2006/relationships/slideLayout" Target="../slideLayouts/slideLayout11.xml"/><Relationship Id="rId6" Type="http://schemas.openxmlformats.org/officeDocument/2006/relationships/image" Target="../media/image13.jpg"/><Relationship Id="rId5" Type="http://schemas.openxmlformats.org/officeDocument/2006/relationships/image" Target="../media/image17.jpg"/><Relationship Id="rId4" Type="http://schemas.openxmlformats.org/officeDocument/2006/relationships/image" Target="../media/image16.jpg"/></Relationships>
</file>

<file path=ppt/slides/_rels/slide17.xml.rels><?xml version="1.0" encoding="UTF-8" standalone="yes"?>
<Relationships xmlns="http://schemas.openxmlformats.org/package/2006/relationships"><Relationship Id="rId8" Type="http://schemas.openxmlformats.org/officeDocument/2006/relationships/image" Target="../media/image17.jpg"/><Relationship Id="rId3" Type="http://schemas.openxmlformats.org/officeDocument/2006/relationships/image" Target="../media/image19.jpg"/><Relationship Id="rId7" Type="http://schemas.openxmlformats.org/officeDocument/2006/relationships/image" Target="../media/image16.jpg"/><Relationship Id="rId2" Type="http://schemas.openxmlformats.org/officeDocument/2006/relationships/image" Target="../media/image12.jpg"/><Relationship Id="rId1" Type="http://schemas.openxmlformats.org/officeDocument/2006/relationships/slideLayout" Target="../slideLayouts/slideLayout11.xml"/><Relationship Id="rId6" Type="http://schemas.openxmlformats.org/officeDocument/2006/relationships/image" Target="../media/image15.jpg"/><Relationship Id="rId5" Type="http://schemas.openxmlformats.org/officeDocument/2006/relationships/image" Target="../media/image14.jpg"/><Relationship Id="rId10" Type="http://schemas.openxmlformats.org/officeDocument/2006/relationships/image" Target="../media/image18.jpg"/><Relationship Id="rId4" Type="http://schemas.openxmlformats.org/officeDocument/2006/relationships/image" Target="../media/image20.png"/><Relationship Id="rId9" Type="http://schemas.openxmlformats.org/officeDocument/2006/relationships/image" Target="../media/image13.jpg"/></Relationships>
</file>

<file path=ppt/slides/_rels/slide18.xml.rels><?xml version="1.0" encoding="UTF-8" standalone="yes"?>
<Relationships xmlns="http://schemas.openxmlformats.org/package/2006/relationships"><Relationship Id="rId8" Type="http://schemas.openxmlformats.org/officeDocument/2006/relationships/image" Target="../media/image17.jpg"/><Relationship Id="rId3" Type="http://schemas.openxmlformats.org/officeDocument/2006/relationships/image" Target="../media/image19.jpg"/><Relationship Id="rId7" Type="http://schemas.openxmlformats.org/officeDocument/2006/relationships/image" Target="../media/image16.jpg"/><Relationship Id="rId2" Type="http://schemas.openxmlformats.org/officeDocument/2006/relationships/image" Target="../media/image12.jpg"/><Relationship Id="rId1" Type="http://schemas.openxmlformats.org/officeDocument/2006/relationships/slideLayout" Target="../slideLayouts/slideLayout11.xml"/><Relationship Id="rId6" Type="http://schemas.openxmlformats.org/officeDocument/2006/relationships/image" Target="../media/image15.jpg"/><Relationship Id="rId5" Type="http://schemas.openxmlformats.org/officeDocument/2006/relationships/image" Target="../media/image14.jpg"/><Relationship Id="rId10" Type="http://schemas.openxmlformats.org/officeDocument/2006/relationships/image" Target="../media/image18.jpg"/><Relationship Id="rId4" Type="http://schemas.openxmlformats.org/officeDocument/2006/relationships/image" Target="../media/image20.png"/><Relationship Id="rId9" Type="http://schemas.openxmlformats.org/officeDocument/2006/relationships/image" Target="../media/image13.jpg"/></Relationships>
</file>

<file path=ppt/slides/_rels/slide19.xml.rels><?xml version="1.0" encoding="UTF-8" standalone="yes"?>
<Relationships xmlns="http://schemas.openxmlformats.org/package/2006/relationships"><Relationship Id="rId8" Type="http://schemas.openxmlformats.org/officeDocument/2006/relationships/image" Target="../media/image17.jpg"/><Relationship Id="rId3" Type="http://schemas.openxmlformats.org/officeDocument/2006/relationships/image" Target="../media/image21.png"/><Relationship Id="rId7" Type="http://schemas.openxmlformats.org/officeDocument/2006/relationships/image" Target="../media/image16.jpg"/><Relationship Id="rId12" Type="http://schemas.openxmlformats.org/officeDocument/2006/relationships/image" Target="../media/image49.png"/><Relationship Id="rId2" Type="http://schemas.openxmlformats.org/officeDocument/2006/relationships/image" Target="../media/image12.jpg"/><Relationship Id="rId1" Type="http://schemas.openxmlformats.org/officeDocument/2006/relationships/slideLayout" Target="../slideLayouts/slideLayout11.xml"/><Relationship Id="rId6" Type="http://schemas.openxmlformats.org/officeDocument/2006/relationships/image" Target="../media/image15.jpg"/><Relationship Id="rId11" Type="http://schemas.openxmlformats.org/officeDocument/2006/relationships/customXml" Target="../ink/ink1.xml"/><Relationship Id="rId5" Type="http://schemas.openxmlformats.org/officeDocument/2006/relationships/image" Target="../media/image14.jpg"/><Relationship Id="rId10" Type="http://schemas.openxmlformats.org/officeDocument/2006/relationships/image" Target="../media/image18.jpg"/><Relationship Id="rId4" Type="http://schemas.openxmlformats.org/officeDocument/2006/relationships/image" Target="../media/image22.jpg"/><Relationship Id="rId9" Type="http://schemas.openxmlformats.org/officeDocument/2006/relationships/image" Target="../media/image13.jpg"/></Relationships>
</file>

<file path=ppt/slides/_rels/slide20.xml.rels><?xml version="1.0" encoding="UTF-8" standalone="yes"?>
<Relationships xmlns="http://schemas.openxmlformats.org/package/2006/relationships"><Relationship Id="rId8" Type="http://schemas.openxmlformats.org/officeDocument/2006/relationships/image" Target="../media/image17.jpg"/><Relationship Id="rId3" Type="http://schemas.openxmlformats.org/officeDocument/2006/relationships/image" Target="../media/image22.jpg"/><Relationship Id="rId7" Type="http://schemas.openxmlformats.org/officeDocument/2006/relationships/image" Target="../media/image16.jpg"/><Relationship Id="rId2" Type="http://schemas.openxmlformats.org/officeDocument/2006/relationships/image" Target="../media/image12.jpg"/><Relationship Id="rId1" Type="http://schemas.openxmlformats.org/officeDocument/2006/relationships/slideLayout" Target="../slideLayouts/slideLayout11.xml"/><Relationship Id="rId6" Type="http://schemas.openxmlformats.org/officeDocument/2006/relationships/image" Target="../media/image15.jpg"/><Relationship Id="rId5" Type="http://schemas.openxmlformats.org/officeDocument/2006/relationships/image" Target="../media/image14.jpg"/><Relationship Id="rId10" Type="http://schemas.openxmlformats.org/officeDocument/2006/relationships/image" Target="../media/image18.jpg"/><Relationship Id="rId4" Type="http://schemas.openxmlformats.org/officeDocument/2006/relationships/image" Target="../media/image21.png"/><Relationship Id="rId9" Type="http://schemas.openxmlformats.org/officeDocument/2006/relationships/image" Target="../media/image13.jpg"/></Relationships>
</file>

<file path=ppt/slides/_rels/slide21.xml.rels><?xml version="1.0" encoding="UTF-8" standalone="yes"?>
<Relationships xmlns="http://schemas.openxmlformats.org/package/2006/relationships"><Relationship Id="rId8" Type="http://schemas.openxmlformats.org/officeDocument/2006/relationships/image" Target="../media/image12.jpg"/><Relationship Id="rId3" Type="http://schemas.openxmlformats.org/officeDocument/2006/relationships/image" Target="../media/image15.jpg"/><Relationship Id="rId7" Type="http://schemas.openxmlformats.org/officeDocument/2006/relationships/image" Target="../media/image18.jpg"/><Relationship Id="rId2" Type="http://schemas.openxmlformats.org/officeDocument/2006/relationships/image" Target="../media/image14.jpg"/><Relationship Id="rId1" Type="http://schemas.openxmlformats.org/officeDocument/2006/relationships/slideLayout" Target="../slideLayouts/slideLayout11.xml"/><Relationship Id="rId6" Type="http://schemas.openxmlformats.org/officeDocument/2006/relationships/image" Target="../media/image13.jpg"/><Relationship Id="rId5" Type="http://schemas.openxmlformats.org/officeDocument/2006/relationships/image" Target="../media/image17.jpg"/><Relationship Id="rId10" Type="http://schemas.openxmlformats.org/officeDocument/2006/relationships/image" Target="../media/image24.png"/><Relationship Id="rId4" Type="http://schemas.openxmlformats.org/officeDocument/2006/relationships/image" Target="../media/image16.jpg"/><Relationship Id="rId9" Type="http://schemas.openxmlformats.org/officeDocument/2006/relationships/image" Target="../media/image23.jpg"/></Relationships>
</file>

<file path=ppt/slides/_rels/slide22.xml.rels><?xml version="1.0" encoding="UTF-8" standalone="yes"?>
<Relationships xmlns="http://schemas.openxmlformats.org/package/2006/relationships"><Relationship Id="rId8" Type="http://schemas.openxmlformats.org/officeDocument/2006/relationships/image" Target="../media/image17.jpg"/><Relationship Id="rId3" Type="http://schemas.openxmlformats.org/officeDocument/2006/relationships/image" Target="../media/image24.png"/><Relationship Id="rId7" Type="http://schemas.openxmlformats.org/officeDocument/2006/relationships/image" Target="../media/image16.jpg"/><Relationship Id="rId2" Type="http://schemas.openxmlformats.org/officeDocument/2006/relationships/image" Target="../media/image12.jpg"/><Relationship Id="rId1" Type="http://schemas.openxmlformats.org/officeDocument/2006/relationships/slideLayout" Target="../slideLayouts/slideLayout11.xml"/><Relationship Id="rId6" Type="http://schemas.openxmlformats.org/officeDocument/2006/relationships/image" Target="../media/image15.jpg"/><Relationship Id="rId5" Type="http://schemas.openxmlformats.org/officeDocument/2006/relationships/image" Target="../media/image14.jpg"/><Relationship Id="rId10" Type="http://schemas.openxmlformats.org/officeDocument/2006/relationships/image" Target="../media/image18.jpg"/><Relationship Id="rId4" Type="http://schemas.openxmlformats.org/officeDocument/2006/relationships/image" Target="../media/image23.jpg"/><Relationship Id="rId9" Type="http://schemas.openxmlformats.org/officeDocument/2006/relationships/image" Target="../media/image13.jpg"/></Relationships>
</file>

<file path=ppt/slides/_rels/slide23.xml.rels><?xml version="1.0" encoding="UTF-8" standalone="yes"?>
<Relationships xmlns="http://schemas.openxmlformats.org/package/2006/relationships"><Relationship Id="rId8" Type="http://schemas.openxmlformats.org/officeDocument/2006/relationships/image" Target="../media/image17.jpg"/><Relationship Id="rId3" Type="http://schemas.openxmlformats.org/officeDocument/2006/relationships/image" Target="../media/image25.png"/><Relationship Id="rId7" Type="http://schemas.openxmlformats.org/officeDocument/2006/relationships/image" Target="../media/image16.jpg"/><Relationship Id="rId2" Type="http://schemas.openxmlformats.org/officeDocument/2006/relationships/image" Target="../media/image12.jpg"/><Relationship Id="rId1" Type="http://schemas.openxmlformats.org/officeDocument/2006/relationships/slideLayout" Target="../slideLayouts/slideLayout11.xml"/><Relationship Id="rId6" Type="http://schemas.openxmlformats.org/officeDocument/2006/relationships/image" Target="../media/image15.jpg"/><Relationship Id="rId5" Type="http://schemas.openxmlformats.org/officeDocument/2006/relationships/image" Target="../media/image14.jpg"/><Relationship Id="rId10" Type="http://schemas.openxmlformats.org/officeDocument/2006/relationships/image" Target="../media/image18.jpg"/><Relationship Id="rId4" Type="http://schemas.openxmlformats.org/officeDocument/2006/relationships/image" Target="../media/image26.jpg"/><Relationship Id="rId9" Type="http://schemas.openxmlformats.org/officeDocument/2006/relationships/image" Target="../media/image13.jpg"/></Relationships>
</file>

<file path=ppt/slides/_rels/slide24.xml.rels><?xml version="1.0" encoding="UTF-8" standalone="yes"?>
<Relationships xmlns="http://schemas.openxmlformats.org/package/2006/relationships"><Relationship Id="rId8" Type="http://schemas.openxmlformats.org/officeDocument/2006/relationships/image" Target="../media/image14.jpg"/><Relationship Id="rId13" Type="http://schemas.openxmlformats.org/officeDocument/2006/relationships/image" Target="../media/image18.jpg"/><Relationship Id="rId3" Type="http://schemas.openxmlformats.org/officeDocument/2006/relationships/image" Target="../media/image12.jpg"/><Relationship Id="rId7" Type="http://schemas.openxmlformats.org/officeDocument/2006/relationships/image" Target="../media/image28.jpg"/><Relationship Id="rId12" Type="http://schemas.openxmlformats.org/officeDocument/2006/relationships/image" Target="../media/image13.jpg"/><Relationship Id="rId2" Type="http://schemas.openxmlformats.org/officeDocument/2006/relationships/slideLayout" Target="../slideLayouts/slideLayout11.xml"/><Relationship Id="rId1" Type="http://schemas.openxmlformats.org/officeDocument/2006/relationships/tags" Target="../tags/tag2.xml"/><Relationship Id="rId6" Type="http://schemas.openxmlformats.org/officeDocument/2006/relationships/image" Target="../media/image27.jpg"/><Relationship Id="rId11" Type="http://schemas.openxmlformats.org/officeDocument/2006/relationships/image" Target="../media/image17.jpg"/><Relationship Id="rId5" Type="http://schemas.openxmlformats.org/officeDocument/2006/relationships/image" Target="../media/image26.jpg"/><Relationship Id="rId10" Type="http://schemas.openxmlformats.org/officeDocument/2006/relationships/image" Target="../media/image16.jpg"/><Relationship Id="rId4" Type="http://schemas.openxmlformats.org/officeDocument/2006/relationships/image" Target="../media/image25.png"/><Relationship Id="rId9" Type="http://schemas.openxmlformats.org/officeDocument/2006/relationships/image" Target="../media/image15.jpg"/></Relationships>
</file>

<file path=ppt/slides/_rels/slide25.xml.rels><?xml version="1.0" encoding="UTF-8" standalone="yes"?>
<Relationships xmlns="http://schemas.openxmlformats.org/package/2006/relationships"><Relationship Id="rId8" Type="http://schemas.openxmlformats.org/officeDocument/2006/relationships/image" Target="../media/image17.jpg"/><Relationship Id="rId3" Type="http://schemas.openxmlformats.org/officeDocument/2006/relationships/image" Target="../media/image29.png"/><Relationship Id="rId7" Type="http://schemas.openxmlformats.org/officeDocument/2006/relationships/image" Target="../media/image16.jpg"/><Relationship Id="rId2" Type="http://schemas.openxmlformats.org/officeDocument/2006/relationships/image" Target="../media/image12.jpg"/><Relationship Id="rId1" Type="http://schemas.openxmlformats.org/officeDocument/2006/relationships/slideLayout" Target="../slideLayouts/slideLayout11.xml"/><Relationship Id="rId6" Type="http://schemas.openxmlformats.org/officeDocument/2006/relationships/image" Target="../media/image15.jpg"/><Relationship Id="rId5" Type="http://schemas.openxmlformats.org/officeDocument/2006/relationships/image" Target="../media/image14.jpg"/><Relationship Id="rId10" Type="http://schemas.openxmlformats.org/officeDocument/2006/relationships/image" Target="../media/image18.jpg"/><Relationship Id="rId4" Type="http://schemas.openxmlformats.org/officeDocument/2006/relationships/image" Target="../media/image30.jpg"/><Relationship Id="rId9" Type="http://schemas.openxmlformats.org/officeDocument/2006/relationships/image" Target="../media/image13.jpg"/></Relationships>
</file>

<file path=ppt/slides/_rels/slide26.xml.rels><?xml version="1.0" encoding="UTF-8" standalone="yes"?>
<Relationships xmlns="http://schemas.openxmlformats.org/package/2006/relationships"><Relationship Id="rId8" Type="http://schemas.openxmlformats.org/officeDocument/2006/relationships/image" Target="../media/image16.jpg"/><Relationship Id="rId3" Type="http://schemas.openxmlformats.org/officeDocument/2006/relationships/image" Target="../media/image29.png"/><Relationship Id="rId7" Type="http://schemas.openxmlformats.org/officeDocument/2006/relationships/image" Target="../media/image15.jpg"/><Relationship Id="rId2" Type="http://schemas.openxmlformats.org/officeDocument/2006/relationships/image" Target="../media/image12.jpg"/><Relationship Id="rId1" Type="http://schemas.openxmlformats.org/officeDocument/2006/relationships/slideLayout" Target="../slideLayouts/slideLayout11.xml"/><Relationship Id="rId6" Type="http://schemas.openxmlformats.org/officeDocument/2006/relationships/image" Target="../media/image14.jpg"/><Relationship Id="rId11" Type="http://schemas.openxmlformats.org/officeDocument/2006/relationships/image" Target="../media/image18.jpg"/><Relationship Id="rId5" Type="http://schemas.openxmlformats.org/officeDocument/2006/relationships/image" Target="../media/image27.jpg"/><Relationship Id="rId10" Type="http://schemas.openxmlformats.org/officeDocument/2006/relationships/image" Target="../media/image13.jpg"/><Relationship Id="rId4" Type="http://schemas.openxmlformats.org/officeDocument/2006/relationships/image" Target="../media/image30.jpg"/><Relationship Id="rId9" Type="http://schemas.openxmlformats.org/officeDocument/2006/relationships/image" Target="../media/image17.jpg"/></Relationships>
</file>

<file path=ppt/slides/_rels/slide27.xml.rels><?xml version="1.0" encoding="UTF-8" standalone="yes"?>
<Relationships xmlns="http://schemas.openxmlformats.org/package/2006/relationships"><Relationship Id="rId3" Type="http://schemas.openxmlformats.org/officeDocument/2006/relationships/image" Target="../media/image32.png"/><Relationship Id="rId7" Type="http://schemas.openxmlformats.org/officeDocument/2006/relationships/image" Target="../media/image36.jpg"/><Relationship Id="rId2" Type="http://schemas.openxmlformats.org/officeDocument/2006/relationships/image" Target="../media/image31.png"/><Relationship Id="rId1" Type="http://schemas.openxmlformats.org/officeDocument/2006/relationships/slideLayout" Target="../slideLayouts/slideLayout12.xml"/><Relationship Id="rId6" Type="http://schemas.openxmlformats.org/officeDocument/2006/relationships/image" Target="../media/image35.jpg"/><Relationship Id="rId5" Type="http://schemas.openxmlformats.org/officeDocument/2006/relationships/image" Target="../media/image34.jpg"/><Relationship Id="rId4" Type="http://schemas.openxmlformats.org/officeDocument/2006/relationships/image" Target="../media/image33.png"/></Relationships>
</file>

<file path=ppt/slides/_rels/slide28.xml.rels><?xml version="1.0" encoding="UTF-8" standalone="yes"?>
<Relationships xmlns="http://schemas.openxmlformats.org/package/2006/relationships"><Relationship Id="rId8" Type="http://schemas.openxmlformats.org/officeDocument/2006/relationships/image" Target="../media/image37.jpg"/><Relationship Id="rId3" Type="http://schemas.openxmlformats.org/officeDocument/2006/relationships/image" Target="../media/image32.png"/><Relationship Id="rId7" Type="http://schemas.openxmlformats.org/officeDocument/2006/relationships/image" Target="../media/image36.jpg"/><Relationship Id="rId2" Type="http://schemas.openxmlformats.org/officeDocument/2006/relationships/image" Target="../media/image31.png"/><Relationship Id="rId1" Type="http://schemas.openxmlformats.org/officeDocument/2006/relationships/slideLayout" Target="../slideLayouts/slideLayout15.xml"/><Relationship Id="rId6" Type="http://schemas.openxmlformats.org/officeDocument/2006/relationships/image" Target="../media/image35.jpg"/><Relationship Id="rId5" Type="http://schemas.openxmlformats.org/officeDocument/2006/relationships/image" Target="../media/image34.jpg"/><Relationship Id="rId4" Type="http://schemas.openxmlformats.org/officeDocument/2006/relationships/image" Target="../media/image33.png"/><Relationship Id="rId9" Type="http://schemas.openxmlformats.org/officeDocument/2006/relationships/image" Target="../media/image38.jpg"/></Relationships>
</file>

<file path=ppt/slides/_rels/slide29.xml.rels><?xml version="1.0" encoding="UTF-8" standalone="yes"?>
<Relationships xmlns="http://schemas.openxmlformats.org/package/2006/relationships"><Relationship Id="rId8" Type="http://schemas.openxmlformats.org/officeDocument/2006/relationships/image" Target="../media/image37.jpg"/><Relationship Id="rId3" Type="http://schemas.openxmlformats.org/officeDocument/2006/relationships/image" Target="../media/image32.png"/><Relationship Id="rId7" Type="http://schemas.openxmlformats.org/officeDocument/2006/relationships/image" Target="../media/image36.jpg"/><Relationship Id="rId2" Type="http://schemas.openxmlformats.org/officeDocument/2006/relationships/image" Target="../media/image31.png"/><Relationship Id="rId1" Type="http://schemas.openxmlformats.org/officeDocument/2006/relationships/slideLayout" Target="../slideLayouts/slideLayout16.xml"/><Relationship Id="rId6" Type="http://schemas.openxmlformats.org/officeDocument/2006/relationships/image" Target="../media/image35.jpg"/><Relationship Id="rId11" Type="http://schemas.openxmlformats.org/officeDocument/2006/relationships/image" Target="../media/image40.jpg"/><Relationship Id="rId5" Type="http://schemas.openxmlformats.org/officeDocument/2006/relationships/image" Target="../media/image34.jpg"/><Relationship Id="rId10" Type="http://schemas.openxmlformats.org/officeDocument/2006/relationships/image" Target="../media/image39.png"/><Relationship Id="rId4" Type="http://schemas.openxmlformats.org/officeDocument/2006/relationships/image" Target="../media/image33.png"/><Relationship Id="rId9" Type="http://schemas.openxmlformats.org/officeDocument/2006/relationships/image" Target="../media/image38.jpg"/></Relationships>
</file>

<file path=ppt/slides/_rels/slide30.xml.rels><?xml version="1.0" encoding="UTF-8" standalone="yes"?>
<Relationships xmlns="http://schemas.openxmlformats.org/package/2006/relationships"><Relationship Id="rId8" Type="http://schemas.openxmlformats.org/officeDocument/2006/relationships/image" Target="../media/image39.png"/><Relationship Id="rId13" Type="http://schemas.openxmlformats.org/officeDocument/2006/relationships/image" Target="../media/image42.png"/><Relationship Id="rId3" Type="http://schemas.openxmlformats.org/officeDocument/2006/relationships/image" Target="../media/image32.png"/><Relationship Id="rId7" Type="http://schemas.openxmlformats.org/officeDocument/2006/relationships/image" Target="../media/image36.jpg"/><Relationship Id="rId12" Type="http://schemas.openxmlformats.org/officeDocument/2006/relationships/image" Target="../media/image41.png"/><Relationship Id="rId2" Type="http://schemas.openxmlformats.org/officeDocument/2006/relationships/image" Target="../media/image31.png"/><Relationship Id="rId1" Type="http://schemas.openxmlformats.org/officeDocument/2006/relationships/slideLayout" Target="../slideLayouts/slideLayout16.xml"/><Relationship Id="rId6" Type="http://schemas.openxmlformats.org/officeDocument/2006/relationships/image" Target="../media/image35.jpg"/><Relationship Id="rId11" Type="http://schemas.openxmlformats.org/officeDocument/2006/relationships/image" Target="../media/image38.jpg"/><Relationship Id="rId5" Type="http://schemas.openxmlformats.org/officeDocument/2006/relationships/image" Target="../media/image34.jpg"/><Relationship Id="rId10" Type="http://schemas.openxmlformats.org/officeDocument/2006/relationships/image" Target="../media/image37.jpg"/><Relationship Id="rId4" Type="http://schemas.openxmlformats.org/officeDocument/2006/relationships/image" Target="../media/image33.png"/><Relationship Id="rId9" Type="http://schemas.openxmlformats.org/officeDocument/2006/relationships/image" Target="../media/image40.jpg"/></Relationships>
</file>

<file path=ppt/slides/_rels/slide31.xml.rels><?xml version="1.0" encoding="UTF-8" standalone="yes"?>
<Relationships xmlns="http://schemas.openxmlformats.org/package/2006/relationships"><Relationship Id="rId8" Type="http://schemas.openxmlformats.org/officeDocument/2006/relationships/image" Target="../media/image39.png"/><Relationship Id="rId13" Type="http://schemas.openxmlformats.org/officeDocument/2006/relationships/image" Target="../media/image43.png"/><Relationship Id="rId3" Type="http://schemas.openxmlformats.org/officeDocument/2006/relationships/image" Target="../media/image32.png"/><Relationship Id="rId7" Type="http://schemas.openxmlformats.org/officeDocument/2006/relationships/image" Target="../media/image36.jpg"/><Relationship Id="rId12" Type="http://schemas.openxmlformats.org/officeDocument/2006/relationships/image" Target="../media/image41.png"/><Relationship Id="rId2" Type="http://schemas.openxmlformats.org/officeDocument/2006/relationships/image" Target="../media/image31.png"/><Relationship Id="rId1" Type="http://schemas.openxmlformats.org/officeDocument/2006/relationships/slideLayout" Target="../slideLayouts/slideLayout16.xml"/><Relationship Id="rId6" Type="http://schemas.openxmlformats.org/officeDocument/2006/relationships/image" Target="../media/image35.jpg"/><Relationship Id="rId11" Type="http://schemas.openxmlformats.org/officeDocument/2006/relationships/image" Target="../media/image38.jpg"/><Relationship Id="rId5" Type="http://schemas.openxmlformats.org/officeDocument/2006/relationships/image" Target="../media/image34.jpg"/><Relationship Id="rId15" Type="http://schemas.openxmlformats.org/officeDocument/2006/relationships/image" Target="../media/image44.png"/><Relationship Id="rId10" Type="http://schemas.openxmlformats.org/officeDocument/2006/relationships/image" Target="../media/image37.jpg"/><Relationship Id="rId4" Type="http://schemas.openxmlformats.org/officeDocument/2006/relationships/image" Target="../media/image33.png"/><Relationship Id="rId9" Type="http://schemas.openxmlformats.org/officeDocument/2006/relationships/image" Target="../media/image40.jpg"/><Relationship Id="rId14" Type="http://schemas.openxmlformats.org/officeDocument/2006/relationships/image" Target="../media/image42.png"/></Relationships>
</file>

<file path=ppt/slides/_rels/slide32.xml.rels><?xml version="1.0" encoding="UTF-8" standalone="yes"?>
<Relationships xmlns="http://schemas.openxmlformats.org/package/2006/relationships"><Relationship Id="rId3" Type="http://schemas.openxmlformats.org/officeDocument/2006/relationships/image" Target="../media/image46.jpg"/><Relationship Id="rId2" Type="http://schemas.openxmlformats.org/officeDocument/2006/relationships/image" Target="../media/image45.jpg"/><Relationship Id="rId1" Type="http://schemas.openxmlformats.org/officeDocument/2006/relationships/slideLayout" Target="../slideLayouts/slideLayout11.xml"/></Relationships>
</file>

<file path=ppt/slides/_rels/slide33.xml.rels><?xml version="1.0" encoding="UTF-8" standalone="yes"?>
<Relationships xmlns="http://schemas.openxmlformats.org/package/2006/relationships"><Relationship Id="rId3" Type="http://schemas.openxmlformats.org/officeDocument/2006/relationships/image" Target="../media/image46.jpg"/><Relationship Id="rId2" Type="http://schemas.openxmlformats.org/officeDocument/2006/relationships/slideLayout" Target="../slideLayouts/slideLayout11.xml"/><Relationship Id="rId1" Type="http://schemas.openxmlformats.org/officeDocument/2006/relationships/tags" Target="../tags/tag3.xml"/><Relationship Id="rId4" Type="http://schemas.openxmlformats.org/officeDocument/2006/relationships/image" Target="../media/image45.jpg"/></Relationships>
</file>

<file path=ppt/slides/_rels/slide34.xml.rels><?xml version="1.0" encoding="UTF-8" standalone="yes"?>
<Relationships xmlns="http://schemas.openxmlformats.org/package/2006/relationships"><Relationship Id="rId3" Type="http://schemas.openxmlformats.org/officeDocument/2006/relationships/image" Target="../media/image47.jpg"/><Relationship Id="rId2" Type="http://schemas.openxmlformats.org/officeDocument/2006/relationships/image" Target="../media/image46.jpg"/><Relationship Id="rId1" Type="http://schemas.openxmlformats.org/officeDocument/2006/relationships/slideLayout" Target="../slideLayouts/slideLayout11.xml"/><Relationship Id="rId5" Type="http://schemas.openxmlformats.org/officeDocument/2006/relationships/image" Target="../media/image45.jpg"/><Relationship Id="rId4" Type="http://schemas.openxmlformats.org/officeDocument/2006/relationships/image" Target="../media/image48.jpg"/></Relationships>
</file>

<file path=ppt/slides/_rels/slide35.xml.rels><?xml version="1.0" encoding="UTF-8" standalone="yes"?>
<Relationships xmlns="http://schemas.openxmlformats.org/package/2006/relationships"><Relationship Id="rId3" Type="http://schemas.openxmlformats.org/officeDocument/2006/relationships/image" Target="../media/image47.jpg"/><Relationship Id="rId2" Type="http://schemas.openxmlformats.org/officeDocument/2006/relationships/image" Target="../media/image46.jpg"/><Relationship Id="rId1" Type="http://schemas.openxmlformats.org/officeDocument/2006/relationships/slideLayout" Target="../slideLayouts/slideLayout11.xml"/><Relationship Id="rId5" Type="http://schemas.openxmlformats.org/officeDocument/2006/relationships/image" Target="../media/image48.jpg"/><Relationship Id="rId4" Type="http://schemas.openxmlformats.org/officeDocument/2006/relationships/image" Target="../media/image45.jpg"/></Relationships>
</file>

<file path=ppt/slides/_rels/slide36.xml.rels><?xml version="1.0" encoding="UTF-8" standalone="yes"?>
<Relationships xmlns="http://schemas.openxmlformats.org/package/2006/relationships"><Relationship Id="rId3" Type="http://schemas.openxmlformats.org/officeDocument/2006/relationships/image" Target="../media/image47.jpg"/><Relationship Id="rId2" Type="http://schemas.openxmlformats.org/officeDocument/2006/relationships/image" Target="../media/image46.jpg"/><Relationship Id="rId1" Type="http://schemas.openxmlformats.org/officeDocument/2006/relationships/slideLayout" Target="../slideLayouts/slideLayout11.xml"/><Relationship Id="rId6" Type="http://schemas.openxmlformats.org/officeDocument/2006/relationships/image" Target="../media/image45.jpg"/><Relationship Id="rId5" Type="http://schemas.openxmlformats.org/officeDocument/2006/relationships/image" Target="../media/image48.jpg"/><Relationship Id="rId4" Type="http://schemas.openxmlformats.org/officeDocument/2006/relationships/image" Target="../media/image49.jpg"/></Relationships>
</file>

<file path=ppt/slides/_rels/slide37.xml.rels><?xml version="1.0" encoding="UTF-8" standalone="yes"?>
<Relationships xmlns="http://schemas.openxmlformats.org/package/2006/relationships"><Relationship Id="rId3" Type="http://schemas.openxmlformats.org/officeDocument/2006/relationships/image" Target="../media/image47.jpg"/><Relationship Id="rId2" Type="http://schemas.openxmlformats.org/officeDocument/2006/relationships/image" Target="../media/image46.jpg"/><Relationship Id="rId1" Type="http://schemas.openxmlformats.org/officeDocument/2006/relationships/slideLayout" Target="../slideLayouts/slideLayout11.xml"/><Relationship Id="rId5" Type="http://schemas.openxmlformats.org/officeDocument/2006/relationships/image" Target="../media/image45.jpg"/><Relationship Id="rId4" Type="http://schemas.openxmlformats.org/officeDocument/2006/relationships/image" Target="../media/image48.jpg"/></Relationships>
</file>

<file path=ppt/slides/_rels/slide38.xml.rels><?xml version="1.0" encoding="UTF-8" standalone="yes"?>
<Relationships xmlns="http://schemas.openxmlformats.org/package/2006/relationships"><Relationship Id="rId3" Type="http://schemas.openxmlformats.org/officeDocument/2006/relationships/image" Target="../media/image50.jpg"/><Relationship Id="rId2" Type="http://schemas.openxmlformats.org/officeDocument/2006/relationships/image" Target="../media/image46.jpg"/><Relationship Id="rId1" Type="http://schemas.openxmlformats.org/officeDocument/2006/relationships/slideLayout" Target="../slideLayouts/slideLayout11.xml"/><Relationship Id="rId6" Type="http://schemas.openxmlformats.org/officeDocument/2006/relationships/image" Target="../media/image48.jpg"/><Relationship Id="rId5" Type="http://schemas.openxmlformats.org/officeDocument/2006/relationships/image" Target="../media/image45.jpg"/><Relationship Id="rId4" Type="http://schemas.openxmlformats.org/officeDocument/2006/relationships/image" Target="../media/image47.jpg"/></Relationships>
</file>

<file path=ppt/slides/_rels/slide39.xml.rels><?xml version="1.0" encoding="UTF-8" standalone="yes"?>
<Relationships xmlns="http://schemas.openxmlformats.org/package/2006/relationships"><Relationship Id="rId3" Type="http://schemas.openxmlformats.org/officeDocument/2006/relationships/image" Target="../media/image48.jpg"/><Relationship Id="rId2" Type="http://schemas.openxmlformats.org/officeDocument/2006/relationships/image" Target="../media/image46.jpg"/><Relationship Id="rId1" Type="http://schemas.openxmlformats.org/officeDocument/2006/relationships/slideLayout" Target="../slideLayouts/slideLayout11.xml"/><Relationship Id="rId5" Type="http://schemas.openxmlformats.org/officeDocument/2006/relationships/image" Target="../media/image47.jpg"/><Relationship Id="rId4" Type="http://schemas.openxmlformats.org/officeDocument/2006/relationships/image" Target="../media/image45.jpg"/></Relationships>
</file>

<file path=ppt/slides/_rels/slide40.xml.rels><?xml version="1.0" encoding="UTF-8" standalone="yes"?>
<Relationships xmlns="http://schemas.openxmlformats.org/package/2006/relationships"><Relationship Id="rId3" Type="http://schemas.openxmlformats.org/officeDocument/2006/relationships/image" Target="../media/image48.jpg"/><Relationship Id="rId2" Type="http://schemas.openxmlformats.org/officeDocument/2006/relationships/image" Target="../media/image46.jpg"/><Relationship Id="rId1" Type="http://schemas.openxmlformats.org/officeDocument/2006/relationships/slideLayout" Target="../slideLayouts/slideLayout11.xml"/><Relationship Id="rId6" Type="http://schemas.openxmlformats.org/officeDocument/2006/relationships/image" Target="../media/image47.jpg"/><Relationship Id="rId5" Type="http://schemas.openxmlformats.org/officeDocument/2006/relationships/image" Target="../media/image45.jpg"/><Relationship Id="rId4" Type="http://schemas.openxmlformats.org/officeDocument/2006/relationships/image" Target="../media/image51.jpg"/></Relationships>
</file>

<file path=ppt/slides/_rels/slide41.xml.rels><?xml version="1.0" encoding="UTF-8" standalone="yes"?>
<Relationships xmlns="http://schemas.openxmlformats.org/package/2006/relationships"><Relationship Id="rId3" Type="http://schemas.openxmlformats.org/officeDocument/2006/relationships/image" Target="../media/image45.jpg"/><Relationship Id="rId2" Type="http://schemas.openxmlformats.org/officeDocument/2006/relationships/image" Target="../media/image46.jpg"/><Relationship Id="rId1" Type="http://schemas.openxmlformats.org/officeDocument/2006/relationships/slideLayout" Target="../slideLayouts/slideLayout11.xml"/><Relationship Id="rId5" Type="http://schemas.openxmlformats.org/officeDocument/2006/relationships/image" Target="../media/image48.jpg"/><Relationship Id="rId4" Type="http://schemas.openxmlformats.org/officeDocument/2006/relationships/image" Target="../media/image47.jpg"/></Relationships>
</file>

<file path=ppt/slides/_rels/slide42.xml.rels><?xml version="1.0" encoding="UTF-8" standalone="yes"?>
<Relationships xmlns="http://schemas.openxmlformats.org/package/2006/relationships"><Relationship Id="rId3" Type="http://schemas.openxmlformats.org/officeDocument/2006/relationships/image" Target="../media/image47.jpg"/><Relationship Id="rId2" Type="http://schemas.openxmlformats.org/officeDocument/2006/relationships/image" Target="../media/image46.jpg"/><Relationship Id="rId1" Type="http://schemas.openxmlformats.org/officeDocument/2006/relationships/slideLayout" Target="../slideLayouts/slideLayout11.xml"/><Relationship Id="rId5" Type="http://schemas.openxmlformats.org/officeDocument/2006/relationships/image" Target="../media/image45.jpg"/><Relationship Id="rId4" Type="http://schemas.openxmlformats.org/officeDocument/2006/relationships/image" Target="../media/image48.jpg"/></Relationships>
</file>

<file path=ppt/slides/_rels/slide43.xml.rels><?xml version="1.0" encoding="UTF-8" standalone="yes"?>
<Relationships xmlns="http://schemas.openxmlformats.org/package/2006/relationships"><Relationship Id="rId3" Type="http://schemas.openxmlformats.org/officeDocument/2006/relationships/image" Target="../media/image48.jpg"/><Relationship Id="rId2" Type="http://schemas.openxmlformats.org/officeDocument/2006/relationships/image" Target="../media/image46.jpg"/><Relationship Id="rId1" Type="http://schemas.openxmlformats.org/officeDocument/2006/relationships/slideLayout" Target="../slideLayouts/slideLayout11.xml"/><Relationship Id="rId5" Type="http://schemas.openxmlformats.org/officeDocument/2006/relationships/image" Target="../media/image47.jpg"/><Relationship Id="rId4" Type="http://schemas.openxmlformats.org/officeDocument/2006/relationships/image" Target="../media/image45.jpg"/></Relationships>
</file>

<file path=ppt/slides/_rels/slide44.xml.rels><?xml version="1.0" encoding="UTF-8" standalone="yes"?>
<Relationships xmlns="http://schemas.openxmlformats.org/package/2006/relationships"><Relationship Id="rId3" Type="http://schemas.openxmlformats.org/officeDocument/2006/relationships/image" Target="../media/image48.jpg"/><Relationship Id="rId2" Type="http://schemas.openxmlformats.org/officeDocument/2006/relationships/image" Target="../media/image46.jpg"/><Relationship Id="rId1" Type="http://schemas.openxmlformats.org/officeDocument/2006/relationships/slideLayout" Target="../slideLayouts/slideLayout11.xml"/><Relationship Id="rId4" Type="http://schemas.openxmlformats.org/officeDocument/2006/relationships/image" Target="../media/image47.jpg"/></Relationships>
</file>

<file path=ppt/slides/_rels/slide45.xml.rels><?xml version="1.0" encoding="UTF-8" standalone="yes"?>
<Relationships xmlns="http://schemas.openxmlformats.org/package/2006/relationships"><Relationship Id="rId3" Type="http://schemas.openxmlformats.org/officeDocument/2006/relationships/image" Target="../media/image47.jpg"/><Relationship Id="rId2" Type="http://schemas.openxmlformats.org/officeDocument/2006/relationships/image" Target="../media/image46.jpg"/><Relationship Id="rId1" Type="http://schemas.openxmlformats.org/officeDocument/2006/relationships/slideLayout" Target="../slideLayouts/slideLayout11.xml"/><Relationship Id="rId4" Type="http://schemas.openxmlformats.org/officeDocument/2006/relationships/image" Target="../media/image48.jpg"/></Relationships>
</file>

<file path=ppt/slides/_rels/slide46.xml.rels><?xml version="1.0" encoding="UTF-8" standalone="yes"?>
<Relationships xmlns="http://schemas.openxmlformats.org/package/2006/relationships"><Relationship Id="rId3" Type="http://schemas.openxmlformats.org/officeDocument/2006/relationships/image" Target="../media/image47.jpg"/><Relationship Id="rId2" Type="http://schemas.openxmlformats.org/officeDocument/2006/relationships/image" Target="../media/image52.png"/><Relationship Id="rId1" Type="http://schemas.openxmlformats.org/officeDocument/2006/relationships/slideLayout" Target="../slideLayouts/slideLayout11.xml"/><Relationship Id="rId4" Type="http://schemas.openxmlformats.org/officeDocument/2006/relationships/image" Target="../media/image48.jpg"/></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48.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image" Target="../media/image53.png"/><Relationship Id="rId1" Type="http://schemas.openxmlformats.org/officeDocument/2006/relationships/slideLayout" Target="../slideLayouts/slideLayout11.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52.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image" Target="../media/image55.png"/><Relationship Id="rId1" Type="http://schemas.openxmlformats.org/officeDocument/2006/relationships/slideLayout" Target="../slideLayouts/slideLayout11.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55.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slideLayout" Target="../slideLayouts/slideLayout11.xml"/><Relationship Id="rId1" Type="http://schemas.openxmlformats.org/officeDocument/2006/relationships/tags" Target="../tags/tag4.xml"/></Relationships>
</file>

<file path=ppt/slides/_rels/slide56.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Layout" Target="../slideLayouts/slideLayout11.xml"/></Relationships>
</file>

<file path=ppt/slides/_rels/slide57.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slideLayout" Target="../slideLayouts/slideLayout11.xml"/><Relationship Id="rId1" Type="http://schemas.openxmlformats.org/officeDocument/2006/relationships/tags" Target="../tags/tag5.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60.xml.rels><?xml version="1.0" encoding="UTF-8" standalone="yes"?>
<Relationships xmlns="http://schemas.openxmlformats.org/package/2006/relationships"><Relationship Id="rId2" Type="http://schemas.openxmlformats.org/officeDocument/2006/relationships/slideLayout" Target="../slideLayouts/slideLayout11.xml"/><Relationship Id="rId1" Type="http://schemas.openxmlformats.org/officeDocument/2006/relationships/tags" Target="../tags/tag6.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63.xml.rels><?xml version="1.0" encoding="UTF-8" standalone="yes"?>
<Relationships xmlns="http://schemas.openxmlformats.org/package/2006/relationships"><Relationship Id="rId3" Type="http://schemas.openxmlformats.org/officeDocument/2006/relationships/video" Target="../media/media1.mp4"/><Relationship Id="rId2" Type="http://schemas.microsoft.com/office/2007/relationships/media" Target="../media/media1.mp4"/><Relationship Id="rId1" Type="http://schemas.openxmlformats.org/officeDocument/2006/relationships/tags" Target="../tags/tag7.xml"/><Relationship Id="rId5" Type="http://schemas.openxmlformats.org/officeDocument/2006/relationships/image" Target="../media/image60.png"/><Relationship Id="rId4" Type="http://schemas.openxmlformats.org/officeDocument/2006/relationships/slideLayout" Target="../slideLayouts/slideLayout11.xml"/></Relationships>
</file>

<file path=ppt/slides/_rels/slide64.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61.png"/></Relationships>
</file>

<file path=ppt/slides/_rels/slide65.xml.rels><?xml version="1.0" encoding="UTF-8" standalone="yes"?>
<Relationships xmlns="http://schemas.openxmlformats.org/package/2006/relationships"><Relationship Id="rId2" Type="http://schemas.openxmlformats.org/officeDocument/2006/relationships/slideLayout" Target="../slideLayouts/slideLayout11.xml"/><Relationship Id="rId1" Type="http://schemas.openxmlformats.org/officeDocument/2006/relationships/tags" Target="../tags/tag8.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1.xml.rels><?xml version="1.0" encoding="UTF-8" standalone="yes"?>
<Relationships xmlns="http://schemas.openxmlformats.org/package/2006/relationships"><Relationship Id="rId2" Type="http://schemas.openxmlformats.org/officeDocument/2006/relationships/image" Target="../media/image62.png"/><Relationship Id="rId1" Type="http://schemas.openxmlformats.org/officeDocument/2006/relationships/slideLayout" Target="../slideLayouts/slideLayout1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3.xml.rels><?xml version="1.0" encoding="UTF-8" standalone="yes"?>
<Relationships xmlns="http://schemas.openxmlformats.org/package/2006/relationships"><Relationship Id="rId2" Type="http://schemas.openxmlformats.org/officeDocument/2006/relationships/image" Target="../media/image63.png"/><Relationship Id="rId1" Type="http://schemas.openxmlformats.org/officeDocument/2006/relationships/slideLayout" Target="../slideLayouts/slideLayout12.xml"/></Relationships>
</file>

<file path=ppt/slides/_rels/slide7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02"/>
        <p:cNvGrpSpPr/>
        <p:nvPr/>
      </p:nvGrpSpPr>
      <p:grpSpPr>
        <a:xfrm>
          <a:off x="0" y="0"/>
          <a:ext cx="0" cy="0"/>
          <a:chOff x="0" y="0"/>
          <a:chExt cx="0" cy="0"/>
        </a:xfrm>
      </p:grpSpPr>
      <p:pic>
        <p:nvPicPr>
          <p:cNvPr id="103" name="Google Shape;103;p1"/>
          <p:cNvPicPr preferRelativeResize="0"/>
          <p:nvPr/>
        </p:nvPicPr>
        <p:blipFill rotWithShape="1">
          <a:blip r:embed="rId3">
            <a:alphaModFix/>
          </a:blip>
          <a:srcRect/>
          <a:stretch/>
        </p:blipFill>
        <p:spPr>
          <a:xfrm>
            <a:off x="-59990" y="-51688"/>
            <a:ext cx="12311979" cy="6858000"/>
          </a:xfrm>
          <a:prstGeom prst="rect">
            <a:avLst/>
          </a:prstGeom>
          <a:noFill/>
          <a:ln>
            <a:noFill/>
          </a:ln>
        </p:spPr>
      </p:pic>
      <p:sp>
        <p:nvSpPr>
          <p:cNvPr id="104" name="Google Shape;104;p1"/>
          <p:cNvSpPr/>
          <p:nvPr/>
        </p:nvSpPr>
        <p:spPr>
          <a:xfrm>
            <a:off x="5978459" y="-720725"/>
            <a:ext cx="7782357" cy="7578725"/>
          </a:xfrm>
          <a:prstGeom prst="ellipse">
            <a:avLst/>
          </a:prstGeom>
          <a:solidFill>
            <a:srgbClr val="00B0F0"/>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i="0" u="none" strike="noStrike" cap="none" dirty="0">
              <a:solidFill>
                <a:schemeClr val="lt1"/>
              </a:solidFill>
              <a:latin typeface="Calibri"/>
              <a:ea typeface="Calibri"/>
              <a:cs typeface="Calibri"/>
              <a:sym typeface="Calibri"/>
            </a:endParaRPr>
          </a:p>
        </p:txBody>
      </p:sp>
      <p:sp>
        <p:nvSpPr>
          <p:cNvPr id="105" name="Google Shape;105;p1"/>
          <p:cNvSpPr txBox="1"/>
          <p:nvPr/>
        </p:nvSpPr>
        <p:spPr>
          <a:xfrm>
            <a:off x="1467874" y="3909722"/>
            <a:ext cx="4225356" cy="461665"/>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2400" b="0" i="0" u="none" strike="noStrike" cap="none" dirty="0">
                <a:solidFill>
                  <a:schemeClr val="lt1"/>
                </a:solidFill>
                <a:latin typeface="Times New Roman"/>
                <a:ea typeface="Times New Roman"/>
                <a:cs typeface="Times New Roman"/>
                <a:sym typeface="Times New Roman"/>
              </a:rPr>
              <a:t>Dr. Shahira Ahmed</a:t>
            </a:r>
            <a:endParaRPr dirty="0"/>
          </a:p>
        </p:txBody>
      </p:sp>
      <p:sp>
        <p:nvSpPr>
          <p:cNvPr id="106" name="Google Shape;106;p1"/>
          <p:cNvSpPr txBox="1"/>
          <p:nvPr/>
        </p:nvSpPr>
        <p:spPr>
          <a:xfrm>
            <a:off x="319634" y="2492864"/>
            <a:ext cx="5373595" cy="1446509"/>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4400" b="1" dirty="0">
                <a:solidFill>
                  <a:srgbClr val="00B0F0"/>
                </a:solidFill>
                <a:latin typeface="Times New Roman"/>
                <a:cs typeface="Times New Roman"/>
                <a:sym typeface="Times New Roman"/>
              </a:rPr>
              <a:t>Deep Learning &amp; Neural Networks</a:t>
            </a:r>
            <a:endParaRPr lang="en-US" dirty="0"/>
          </a:p>
        </p:txBody>
      </p:sp>
      <p:sp>
        <p:nvSpPr>
          <p:cNvPr id="107" name="Google Shape;107;p1"/>
          <p:cNvSpPr/>
          <p:nvPr/>
        </p:nvSpPr>
        <p:spPr>
          <a:xfrm>
            <a:off x="-540265" y="5843657"/>
            <a:ext cx="3516608" cy="529167"/>
          </a:xfrm>
          <a:prstGeom prst="roundRect">
            <a:avLst>
              <a:gd name="adj" fmla="val 16667"/>
            </a:avLst>
          </a:prstGeom>
          <a:solidFill>
            <a:schemeClr val="lt1"/>
          </a:solidFill>
          <a:ln w="12700" cap="flat" cmpd="sng">
            <a:solidFill>
              <a:srgbClr val="00B0F0"/>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r>
              <a:rPr lang="en-US" dirty="0"/>
              <a:t>Lecture 8</a:t>
            </a:r>
          </a:p>
        </p:txBody>
      </p:sp>
      <p:pic>
        <p:nvPicPr>
          <p:cNvPr id="108" name="Google Shape;108;p1"/>
          <p:cNvPicPr preferRelativeResize="0"/>
          <p:nvPr/>
        </p:nvPicPr>
        <p:blipFill rotWithShape="1">
          <a:blip r:embed="rId4">
            <a:alphaModFix/>
          </a:blip>
          <a:srcRect/>
          <a:stretch/>
        </p:blipFill>
        <p:spPr>
          <a:xfrm>
            <a:off x="328545" y="198943"/>
            <a:ext cx="2876694" cy="1357799"/>
          </a:xfrm>
          <a:prstGeom prst="rect">
            <a:avLst/>
          </a:prstGeom>
          <a:noFill/>
          <a:ln>
            <a:noFill/>
          </a:ln>
        </p:spPr>
      </p:pic>
      <p:sp>
        <p:nvSpPr>
          <p:cNvPr id="4" name="Google Shape;109;p1">
            <a:extLst>
              <a:ext uri="{FF2B5EF4-FFF2-40B4-BE49-F238E27FC236}">
                <a16:creationId xmlns:a16="http://schemas.microsoft.com/office/drawing/2014/main" id="{3390686E-018A-3331-3BA9-E8F8F6FEA338}"/>
              </a:ext>
            </a:extLst>
          </p:cNvPr>
          <p:cNvSpPr txBox="1"/>
          <p:nvPr/>
        </p:nvSpPr>
        <p:spPr>
          <a:xfrm>
            <a:off x="2235909" y="4426249"/>
            <a:ext cx="6006217" cy="461624"/>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2400" dirty="0">
                <a:solidFill>
                  <a:schemeClr val="lt1"/>
                </a:solidFill>
                <a:latin typeface="Times New Roman"/>
                <a:cs typeface="Times New Roman"/>
                <a:sym typeface="Times New Roman"/>
              </a:rPr>
              <a:t>DS710</a:t>
            </a:r>
            <a:endParaRPr dirty="0"/>
          </a:p>
        </p:txBody>
      </p:sp>
      <p:sp>
        <p:nvSpPr>
          <p:cNvPr id="17" name="Google Shape;110;p1">
            <a:extLst>
              <a:ext uri="{FF2B5EF4-FFF2-40B4-BE49-F238E27FC236}">
                <a16:creationId xmlns:a16="http://schemas.microsoft.com/office/drawing/2014/main" id="{244BB123-36B2-8165-477A-C0AAC9C664A7}"/>
              </a:ext>
            </a:extLst>
          </p:cNvPr>
          <p:cNvSpPr/>
          <p:nvPr/>
        </p:nvSpPr>
        <p:spPr>
          <a:xfrm>
            <a:off x="6010154" y="-634746"/>
            <a:ext cx="7718965" cy="7410450"/>
          </a:xfrm>
          <a:prstGeom prst="ellipse">
            <a:avLst/>
          </a:prstGeom>
          <a:blipFill rotWithShape="1">
            <a:blip r:embed="rId5">
              <a:alphaModFix/>
            </a:blip>
            <a:stretch>
              <a:fillRect t="-999"/>
            </a:stretch>
          </a:blip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spTree>
  </p:cSld>
  <p:clrMapOvr>
    <a:masterClrMapping/>
  </p:clrMapOvr>
  <p:transition spd="slow">
    <p:wip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Google Shape;117;p2">
            <a:extLst>
              <a:ext uri="{FF2B5EF4-FFF2-40B4-BE49-F238E27FC236}">
                <a16:creationId xmlns:a16="http://schemas.microsoft.com/office/drawing/2014/main" id="{E22C5834-610B-C719-A4D5-5FA9CFF8390F}"/>
              </a:ext>
            </a:extLst>
          </p:cNvPr>
          <p:cNvPicPr preferRelativeResize="0">
            <a:picLocks/>
          </p:cNvPicPr>
          <p:nvPr/>
        </p:nvPicPr>
        <p:blipFill rotWithShape="1">
          <a:blip r:embed="rId3">
            <a:alphaModFix/>
          </a:blip>
          <a:srcRect l="4175" r="4175"/>
          <a:stretch/>
        </p:blipFill>
        <p:spPr>
          <a:xfrm>
            <a:off x="104067" y="1360714"/>
            <a:ext cx="5904847" cy="4136571"/>
          </a:xfrm>
          <a:prstGeom prst="rect">
            <a:avLst/>
          </a:prstGeom>
          <a:solidFill>
            <a:srgbClr val="D8D8D8">
              <a:alpha val="49803"/>
            </a:srgbClr>
          </a:solidFill>
          <a:ln>
            <a:noFill/>
          </a:ln>
        </p:spPr>
      </p:pic>
    </p:spTree>
    <p:extLst>
      <p:ext uri="{BB962C8B-B14F-4D97-AF65-F5344CB8AC3E}">
        <p14:creationId xmlns:p14="http://schemas.microsoft.com/office/powerpoint/2010/main" val="3292094470"/>
      </p:ext>
    </p:extLst>
  </p:cSld>
  <p:clrMapOvr>
    <a:masterClrMapping/>
  </p:clrMapOvr>
  <p:transition spd="slow">
    <p:wip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cstate="hqprint">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srgbClr val="669BBC"/>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D2A61C26-2216-E13E-2DAA-FEF4A7305383}"/>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sp>
        <p:nvSpPr>
          <p:cNvPr id="10" name="Rectangle: Rounded Corners 24">
            <a:extLst>
              <a:ext uri="{FF2B5EF4-FFF2-40B4-BE49-F238E27FC236}">
                <a16:creationId xmlns:a16="http://schemas.microsoft.com/office/drawing/2014/main" id="{2BC869EB-5623-4AA1-9123-4AF9DF916049}"/>
              </a:ext>
            </a:extLst>
          </p:cNvPr>
          <p:cNvSpPr/>
          <p:nvPr/>
        </p:nvSpPr>
        <p:spPr>
          <a:xfrm>
            <a:off x="3598250" y="1936174"/>
            <a:ext cx="8040594" cy="434218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1" name="Content Placeholder 2"/>
          <p:cNvSpPr txBox="1">
            <a:spLocks/>
          </p:cNvSpPr>
          <p:nvPr/>
        </p:nvSpPr>
        <p:spPr>
          <a:xfrm>
            <a:off x="3888446" y="2093911"/>
            <a:ext cx="7614932" cy="4129859"/>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74320" marR="0" lvl="0" indent="-274320" algn="just" defTabSz="914400" rtl="0" eaLnBrk="1" fontAlgn="auto" latinLnBrk="0" hangingPunct="1">
              <a:lnSpc>
                <a:spcPct val="150000"/>
              </a:lnSpc>
              <a:spcBef>
                <a:spcPts val="600"/>
              </a:spcBef>
              <a:spcAft>
                <a:spcPts val="0"/>
              </a:spcAft>
              <a:buClr>
                <a:srgbClr val="B13F9A"/>
              </a:buClr>
              <a:buSzPct val="73000"/>
              <a:buFont typeface="Wingdings 2"/>
              <a:buChar char=""/>
              <a:tabLst/>
              <a:defRPr/>
            </a:pPr>
            <a:r>
              <a:rPr lang="en-US" sz="2100" dirty="0"/>
              <a:t>Understand the role of optimizers and loss functions in deep learning.</a:t>
            </a:r>
          </a:p>
          <a:p>
            <a:pPr marL="274320" marR="0" lvl="0" indent="-274320" algn="just" defTabSz="914400" rtl="0" eaLnBrk="1" fontAlgn="auto" latinLnBrk="0" hangingPunct="1">
              <a:lnSpc>
                <a:spcPct val="150000"/>
              </a:lnSpc>
              <a:spcBef>
                <a:spcPts val="600"/>
              </a:spcBef>
              <a:spcAft>
                <a:spcPts val="0"/>
              </a:spcAft>
              <a:buClr>
                <a:srgbClr val="B13F9A"/>
              </a:buClr>
              <a:buSzPct val="73000"/>
              <a:buFont typeface="Wingdings 2"/>
              <a:buChar char=""/>
              <a:tabLst/>
              <a:defRPr/>
            </a:pPr>
            <a:r>
              <a:rPr lang="en-US" sz="2100" dirty="0"/>
              <a:t>Learn various optimization techniques used in deep learning.</a:t>
            </a:r>
          </a:p>
          <a:p>
            <a:pPr marL="274320" marR="0" lvl="0" indent="-274320" algn="just" defTabSz="914400" rtl="0" eaLnBrk="1" fontAlgn="auto" latinLnBrk="0" hangingPunct="1">
              <a:lnSpc>
                <a:spcPct val="150000"/>
              </a:lnSpc>
              <a:spcBef>
                <a:spcPts val="600"/>
              </a:spcBef>
              <a:spcAft>
                <a:spcPts val="0"/>
              </a:spcAft>
              <a:buClr>
                <a:srgbClr val="B13F9A"/>
              </a:buClr>
              <a:buSzPct val="73000"/>
              <a:buFont typeface="Wingdings 2"/>
              <a:buChar char=""/>
              <a:tabLst/>
              <a:defRPr/>
            </a:pPr>
            <a:r>
              <a:rPr lang="en-US" sz="2100" dirty="0"/>
              <a:t>Gain knowledge of parameter tuning strategies for optimizers and loss functions.</a:t>
            </a:r>
          </a:p>
          <a:p>
            <a:pPr marL="274320" marR="0" lvl="0" indent="-274320" algn="just" defTabSz="914400" rtl="0" eaLnBrk="1" fontAlgn="auto" latinLnBrk="0" hangingPunct="1">
              <a:lnSpc>
                <a:spcPct val="150000"/>
              </a:lnSpc>
              <a:spcBef>
                <a:spcPts val="600"/>
              </a:spcBef>
              <a:spcAft>
                <a:spcPts val="0"/>
              </a:spcAft>
              <a:buClr>
                <a:srgbClr val="B13F9A"/>
              </a:buClr>
              <a:buSzPct val="73000"/>
              <a:buFont typeface="Wingdings 2"/>
              <a:buChar char=""/>
              <a:tabLst/>
              <a:defRPr/>
            </a:pPr>
            <a:r>
              <a:rPr lang="en-US" sz="2100" dirty="0"/>
              <a:t>Be able to apply appropriate optimization techniques and tune parameters effectively in your deep learning projects</a:t>
            </a:r>
            <a:r>
              <a:rPr kumimoji="0" lang="en-GB" sz="2100" b="1" i="0" u="none" strike="noStrike" kern="1200" cap="none" spc="0" normalizeH="0" baseline="0" noProof="0" dirty="0">
                <a:ln>
                  <a:noFill/>
                </a:ln>
                <a:solidFill>
                  <a:prstClr val="black"/>
                </a:solidFill>
                <a:effectLst/>
                <a:uLnTx/>
                <a:uFillTx/>
                <a:latin typeface="Calibri" panose="020F0502020204030204"/>
                <a:ea typeface="+mn-ea"/>
                <a:cs typeface="+mn-cs"/>
              </a:rPr>
              <a:t> </a:t>
            </a:r>
            <a:endParaRPr kumimoji="0" lang="en-US" sz="21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2" name="TextBox 11">
            <a:extLst>
              <a:ext uri="{FF2B5EF4-FFF2-40B4-BE49-F238E27FC236}">
                <a16:creationId xmlns:a16="http://schemas.microsoft.com/office/drawing/2014/main" id="{904B7CA6-23A4-2E24-5FFC-ECEA38831F6A}"/>
              </a:ext>
            </a:extLst>
          </p:cNvPr>
          <p:cNvSpPr txBox="1"/>
          <p:nvPr/>
        </p:nvSpPr>
        <p:spPr>
          <a:xfrm>
            <a:off x="4039050" y="1259065"/>
            <a:ext cx="6768649" cy="677108"/>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800" b="1" i="0" u="none" strike="noStrike" kern="1200" cap="all" spc="0" normalizeH="0" baseline="0" noProof="0" dirty="0">
                <a:ln w="500">
                  <a:solidFill>
                    <a:srgbClr val="B13F9A">
                      <a:shade val="20000"/>
                      <a:satMod val="120000"/>
                    </a:srgbClr>
                  </a:solidFill>
                </a:ln>
                <a:gradFill>
                  <a:gsLst>
                    <a:gs pos="0">
                      <a:srgbClr val="F9B639">
                        <a:tint val="13000"/>
                      </a:srgbClr>
                    </a:gs>
                    <a:gs pos="10000">
                      <a:srgbClr val="F9B639">
                        <a:tint val="20000"/>
                      </a:srgbClr>
                    </a:gs>
                    <a:gs pos="49000">
                      <a:srgbClr val="F9B639">
                        <a:tint val="70000"/>
                      </a:srgbClr>
                    </a:gs>
                    <a:gs pos="50000">
                      <a:srgbClr val="F9B639">
                        <a:tint val="97000"/>
                      </a:srgbClr>
                    </a:gs>
                    <a:gs pos="100000">
                      <a:srgbClr val="F9B639">
                        <a:tint val="20000"/>
                      </a:srgbClr>
                    </a:gs>
                  </a:gsLst>
                  <a:lin ang="5400000" scaled="1"/>
                </a:gradFill>
                <a:effectLst/>
                <a:uLnTx/>
                <a:uFillTx/>
                <a:latin typeface="Trebuchet MS"/>
                <a:ea typeface="+mn-ea"/>
                <a:cs typeface="+mn-cs"/>
              </a:rPr>
              <a:t>Learning Outcomes</a:t>
            </a:r>
            <a:endParaRPr kumimoji="0" lang="en-US" sz="2800" b="1" i="0" u="none" strike="noStrike" kern="1200" cap="none" spc="0" normalizeH="0" baseline="0" noProof="0" dirty="0">
              <a:ln>
                <a:noFill/>
              </a:ln>
              <a:solidFill>
                <a:srgbClr val="00B0F0"/>
              </a:solidFill>
              <a:effectLst/>
              <a:uLnTx/>
              <a:uFillTx/>
              <a:latin typeface="Times New Roman" panose="02020603050405020304" pitchFamily="18" charset="0"/>
              <a:ea typeface="+mn-ea"/>
              <a:cs typeface="Times New Roman" panose="02020603050405020304" pitchFamily="18" charset="0"/>
            </a:endParaRPr>
          </a:p>
        </p:txBody>
      </p:sp>
    </p:spTree>
    <p:extLst>
      <p:ext uri="{BB962C8B-B14F-4D97-AF65-F5344CB8AC3E}">
        <p14:creationId xmlns:p14="http://schemas.microsoft.com/office/powerpoint/2010/main" val="4127633992"/>
      </p:ext>
    </p:extLst>
  </p:cSld>
  <p:clrMapOvr>
    <a:masterClrMapping/>
  </p:clrMapOvr>
  <p:transition spd="slow">
    <p:wip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cstate="hqprint">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srgbClr val="669BBC"/>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D2A61C26-2216-E13E-2DAA-FEF4A7305383}"/>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sp>
        <p:nvSpPr>
          <p:cNvPr id="10" name="Rectangle: Rounded Corners 24">
            <a:extLst>
              <a:ext uri="{FF2B5EF4-FFF2-40B4-BE49-F238E27FC236}">
                <a16:creationId xmlns:a16="http://schemas.microsoft.com/office/drawing/2014/main" id="{2BC869EB-5623-4AA1-9123-4AF9DF916049}"/>
              </a:ext>
            </a:extLst>
          </p:cNvPr>
          <p:cNvSpPr/>
          <p:nvPr/>
        </p:nvSpPr>
        <p:spPr>
          <a:xfrm>
            <a:off x="3598250" y="1936174"/>
            <a:ext cx="8040594" cy="434218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1" name="Content Placeholder 2"/>
          <p:cNvSpPr txBox="1">
            <a:spLocks/>
          </p:cNvSpPr>
          <p:nvPr/>
        </p:nvSpPr>
        <p:spPr>
          <a:xfrm>
            <a:off x="3888446" y="2093911"/>
            <a:ext cx="7614932" cy="4129859"/>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74320" marR="0" lvl="0" indent="-274320" algn="l" defTabSz="914400" rtl="0" eaLnBrk="1" fontAlgn="auto" latinLnBrk="0" hangingPunct="1">
              <a:lnSpc>
                <a:spcPct val="120000"/>
              </a:lnSpc>
              <a:spcBef>
                <a:spcPts val="600"/>
              </a:spcBef>
              <a:spcAft>
                <a:spcPts val="0"/>
              </a:spcAft>
              <a:buClr>
                <a:srgbClr val="B13F9A"/>
              </a:buClr>
              <a:buSzPct val="73000"/>
              <a:buFont typeface="Wingdings 2"/>
              <a:buChar char=""/>
              <a:tabLst/>
              <a:defRPr/>
            </a:pPr>
            <a:r>
              <a:rPr lang="en-US" sz="2800" dirty="0">
                <a:latin typeface="Times New Roman" panose="02020603050405020304" pitchFamily="18" charset="0"/>
                <a:cs typeface="Times New Roman" panose="02020603050405020304" pitchFamily="18" charset="0"/>
              </a:rPr>
              <a:t>Optimizers in Deep Learning</a:t>
            </a:r>
          </a:p>
          <a:p>
            <a:pPr marL="731520" lvl="1" indent="-274320">
              <a:lnSpc>
                <a:spcPct val="120000"/>
              </a:lnSpc>
              <a:spcBef>
                <a:spcPts val="600"/>
              </a:spcBef>
              <a:buClr>
                <a:srgbClr val="B13F9A"/>
              </a:buClr>
              <a:buSzPct val="73000"/>
              <a:buFont typeface="Wingdings 2"/>
              <a:buChar char=""/>
              <a:defRPr/>
            </a:pPr>
            <a:r>
              <a:rPr lang="en-US" dirty="0">
                <a:latin typeface="Times New Roman" panose="02020603050405020304" pitchFamily="18" charset="0"/>
                <a:cs typeface="Times New Roman" panose="02020603050405020304" pitchFamily="18" charset="0"/>
              </a:rPr>
              <a:t>Gradient descent and its variants</a:t>
            </a:r>
          </a:p>
          <a:p>
            <a:pPr marL="731520" lvl="1" indent="-274320">
              <a:lnSpc>
                <a:spcPct val="120000"/>
              </a:lnSpc>
              <a:spcBef>
                <a:spcPts val="600"/>
              </a:spcBef>
              <a:buClr>
                <a:srgbClr val="B13F9A"/>
              </a:buClr>
              <a:buSzPct val="73000"/>
              <a:buFont typeface="Wingdings 2"/>
              <a:buChar char=""/>
              <a:defRPr/>
            </a:pPr>
            <a:r>
              <a:rPr lang="en-US" dirty="0">
                <a:latin typeface="Times New Roman" panose="02020603050405020304" pitchFamily="18" charset="0"/>
                <a:cs typeface="Times New Roman" panose="02020603050405020304" pitchFamily="18" charset="0"/>
              </a:rPr>
              <a:t>Momentum-based optimizers</a:t>
            </a:r>
          </a:p>
          <a:p>
            <a:pPr marL="731520" lvl="1" indent="-274320">
              <a:lnSpc>
                <a:spcPct val="120000"/>
              </a:lnSpc>
              <a:spcBef>
                <a:spcPts val="600"/>
              </a:spcBef>
              <a:buClr>
                <a:srgbClr val="B13F9A"/>
              </a:buClr>
              <a:buSzPct val="73000"/>
              <a:buFont typeface="Wingdings 2"/>
              <a:buChar char=""/>
              <a:defRPr/>
            </a:pPr>
            <a:r>
              <a:rPr lang="en-US" dirty="0">
                <a:latin typeface="Times New Roman" panose="02020603050405020304" pitchFamily="18" charset="0"/>
                <a:cs typeface="Times New Roman" panose="02020603050405020304" pitchFamily="18" charset="0"/>
              </a:rPr>
              <a:t>Adaptive optimizers</a:t>
            </a:r>
          </a:p>
          <a:p>
            <a:pPr marL="731520" lvl="1" indent="-274320">
              <a:lnSpc>
                <a:spcPct val="120000"/>
              </a:lnSpc>
              <a:spcBef>
                <a:spcPts val="600"/>
              </a:spcBef>
              <a:buClr>
                <a:srgbClr val="B13F9A"/>
              </a:buClr>
              <a:buSzPct val="73000"/>
              <a:buFont typeface="Wingdings 2"/>
              <a:buChar char=""/>
              <a:defRPr/>
            </a:pPr>
            <a:r>
              <a:rPr lang="en-US" dirty="0">
                <a:latin typeface="Times New Roman" panose="02020603050405020304" pitchFamily="18" charset="0"/>
                <a:cs typeface="Times New Roman" panose="02020603050405020304" pitchFamily="18" charset="0"/>
              </a:rPr>
              <a:t> Pros and cons of each optimizer</a:t>
            </a:r>
          </a:p>
          <a:p>
            <a:pPr marL="274320" indent="-274320">
              <a:lnSpc>
                <a:spcPct val="120000"/>
              </a:lnSpc>
              <a:spcBef>
                <a:spcPts val="600"/>
              </a:spcBef>
              <a:buClr>
                <a:srgbClr val="B13F9A"/>
              </a:buClr>
              <a:buSzPct val="73000"/>
              <a:buFont typeface="Wingdings 2"/>
              <a:buChar char=""/>
              <a:defRPr/>
            </a:pPr>
            <a:r>
              <a:rPr lang="en-US" dirty="0">
                <a:latin typeface="Times New Roman" panose="02020603050405020304" pitchFamily="18" charset="0"/>
                <a:cs typeface="Times New Roman" panose="02020603050405020304" pitchFamily="18" charset="0"/>
              </a:rPr>
              <a:t>Hyperparameter tuning</a:t>
            </a:r>
          </a:p>
          <a:p>
            <a:pPr marL="274320" marR="0" lvl="0" indent="-274320" algn="l" defTabSz="914400" rtl="0" eaLnBrk="1" fontAlgn="auto" latinLnBrk="0" hangingPunct="1">
              <a:lnSpc>
                <a:spcPct val="150000"/>
              </a:lnSpc>
              <a:spcBef>
                <a:spcPts val="600"/>
              </a:spcBef>
              <a:spcAft>
                <a:spcPts val="0"/>
              </a:spcAft>
              <a:buClr>
                <a:srgbClr val="B13F9A"/>
              </a:buClr>
              <a:buSzPct val="73000"/>
              <a:buFont typeface="Wingdings 2"/>
              <a:buChar char=""/>
              <a:tabLst/>
              <a:defRPr/>
            </a:pPr>
            <a:endParaRPr kumimoji="0" lang="en-US" sz="2600" b="0" i="0" u="none" strike="noStrike" kern="1200" cap="none" spc="0" normalizeH="0" baseline="0" noProof="0" dirty="0">
              <a:ln>
                <a:noFill/>
              </a:ln>
              <a:solidFill>
                <a:prstClr val="black"/>
              </a:solidFill>
              <a:effectLst/>
              <a:uLnTx/>
              <a:uFillTx/>
              <a:latin typeface="Trebuchet MS"/>
              <a:ea typeface="+mn-ea"/>
              <a:cs typeface="+mn-cs"/>
            </a:endParaRPr>
          </a:p>
          <a:p>
            <a:pPr marL="274320" marR="0" lvl="0" indent="-274320" algn="l" defTabSz="914400" rtl="0" eaLnBrk="1" fontAlgn="auto" latinLnBrk="0" hangingPunct="1">
              <a:lnSpc>
                <a:spcPct val="150000"/>
              </a:lnSpc>
              <a:spcBef>
                <a:spcPts val="600"/>
              </a:spcBef>
              <a:spcAft>
                <a:spcPts val="0"/>
              </a:spcAft>
              <a:buClr>
                <a:srgbClr val="B13F9A"/>
              </a:buClr>
              <a:buSzPct val="73000"/>
              <a:buFont typeface="Wingdings 2"/>
              <a:buChar char=""/>
              <a:tabLst/>
              <a:defRPr/>
            </a:pPr>
            <a:endParaRPr kumimoji="0" lang="en-GB" sz="2800" b="1"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2800" b="1"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800" b="1" i="0" u="none" strike="noStrike" kern="1200" cap="none" spc="0" normalizeH="0" baseline="0" noProof="0" dirty="0">
                <a:ln>
                  <a:noFill/>
                </a:ln>
                <a:solidFill>
                  <a:prstClr val="black"/>
                </a:solidFill>
                <a:effectLst/>
                <a:uLnTx/>
                <a:uFillTx/>
                <a:latin typeface="Calibri" panose="020F0502020204030204"/>
                <a:ea typeface="+mn-ea"/>
                <a:cs typeface="+mn-cs"/>
              </a:rPr>
              <a:t> </a:t>
            </a:r>
            <a:endPar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2" name="TextBox 11">
            <a:extLst>
              <a:ext uri="{FF2B5EF4-FFF2-40B4-BE49-F238E27FC236}">
                <a16:creationId xmlns:a16="http://schemas.microsoft.com/office/drawing/2014/main" id="{904B7CA6-23A4-2E24-5FFC-ECEA38831F6A}"/>
              </a:ext>
            </a:extLst>
          </p:cNvPr>
          <p:cNvSpPr txBox="1"/>
          <p:nvPr/>
        </p:nvSpPr>
        <p:spPr>
          <a:xfrm>
            <a:off x="4039050" y="1259065"/>
            <a:ext cx="6768649" cy="677108"/>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800" b="1" i="0" u="none" strike="noStrike" kern="1200" cap="all" spc="0" normalizeH="0" baseline="0" noProof="0" dirty="0">
                <a:ln w="500">
                  <a:solidFill>
                    <a:srgbClr val="B13F9A">
                      <a:shade val="20000"/>
                      <a:satMod val="120000"/>
                    </a:srgbClr>
                  </a:solidFill>
                </a:ln>
                <a:gradFill>
                  <a:gsLst>
                    <a:gs pos="0">
                      <a:srgbClr val="F9B639">
                        <a:tint val="13000"/>
                      </a:srgbClr>
                    </a:gs>
                    <a:gs pos="10000">
                      <a:srgbClr val="F9B639">
                        <a:tint val="20000"/>
                      </a:srgbClr>
                    </a:gs>
                    <a:gs pos="49000">
                      <a:srgbClr val="F9B639">
                        <a:tint val="70000"/>
                      </a:srgbClr>
                    </a:gs>
                    <a:gs pos="50000">
                      <a:srgbClr val="F9B639">
                        <a:tint val="97000"/>
                      </a:srgbClr>
                    </a:gs>
                    <a:gs pos="100000">
                      <a:srgbClr val="F9B639">
                        <a:tint val="20000"/>
                      </a:srgbClr>
                    </a:gs>
                  </a:gsLst>
                  <a:lin ang="5400000" scaled="1"/>
                </a:gradFill>
                <a:effectLst/>
                <a:uLnTx/>
                <a:uFillTx/>
                <a:latin typeface="Trebuchet MS"/>
                <a:ea typeface="+mn-ea"/>
                <a:cs typeface="+mn-cs"/>
              </a:rPr>
              <a:t>Lecture Outline</a:t>
            </a:r>
            <a:endParaRPr kumimoji="0" lang="en-US" sz="2800" b="1" i="0" u="none" strike="noStrike" kern="1200" cap="none" spc="0" normalizeH="0" baseline="0" noProof="0" dirty="0">
              <a:ln>
                <a:noFill/>
              </a:ln>
              <a:solidFill>
                <a:srgbClr val="00B0F0"/>
              </a:solidFill>
              <a:effectLst/>
              <a:uLnTx/>
              <a:uFillTx/>
              <a:latin typeface="Times New Roman" panose="02020603050405020304" pitchFamily="18" charset="0"/>
              <a:ea typeface="+mn-ea"/>
              <a:cs typeface="Times New Roman" panose="02020603050405020304" pitchFamily="18" charset="0"/>
            </a:endParaRPr>
          </a:p>
        </p:txBody>
      </p:sp>
    </p:spTree>
    <p:extLst>
      <p:ext uri="{BB962C8B-B14F-4D97-AF65-F5344CB8AC3E}">
        <p14:creationId xmlns:p14="http://schemas.microsoft.com/office/powerpoint/2010/main" val="1034483582"/>
      </p:ext>
    </p:extLst>
  </p:cSld>
  <p:clrMapOvr>
    <a:masterClrMapping/>
  </p:clrMapOvr>
  <p:transition spd="slow">
    <p:wip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F532CF0-5839-9F88-9C19-832BC3C6C54A}"/>
              </a:ext>
            </a:extLst>
          </p:cNvPr>
          <p:cNvSpPr>
            <a:spLocks noGrp="1"/>
          </p:cNvSpPr>
          <p:nvPr>
            <p:ph type="title"/>
          </p:nvPr>
        </p:nvSpPr>
        <p:spPr/>
        <p:txBody>
          <a:bodyPr>
            <a:normAutofit/>
          </a:bodyPr>
          <a:lstStyle/>
          <a:p>
            <a:r>
              <a:rPr lang="en-US" dirty="0"/>
              <a:t>The Perceptron Learning Algorithm </a:t>
            </a:r>
          </a:p>
        </p:txBody>
      </p:sp>
      <p:sp>
        <p:nvSpPr>
          <p:cNvPr id="4" name="Content Placeholder 3">
            <a:extLst>
              <a:ext uri="{FF2B5EF4-FFF2-40B4-BE49-F238E27FC236}">
                <a16:creationId xmlns:a16="http://schemas.microsoft.com/office/drawing/2014/main" id="{18616A57-5295-5586-F5AA-5C18E477DD11}"/>
              </a:ext>
            </a:extLst>
          </p:cNvPr>
          <p:cNvSpPr>
            <a:spLocks noGrp="1"/>
          </p:cNvSpPr>
          <p:nvPr>
            <p:ph idx="1"/>
          </p:nvPr>
        </p:nvSpPr>
        <p:spPr/>
        <p:txBody>
          <a:bodyPr>
            <a:normAutofit fontScale="92500" lnSpcReduction="10000"/>
          </a:bodyPr>
          <a:lstStyle/>
          <a:p>
            <a:pPr algn="just">
              <a:lnSpc>
                <a:spcPct val="150000"/>
              </a:lnSpc>
            </a:pPr>
            <a:r>
              <a:rPr lang="en-US" dirty="0">
                <a:latin typeface="Times New Roman" panose="02020603050405020304" pitchFamily="18" charset="0"/>
                <a:cs typeface="Times New Roman" panose="02020603050405020304" pitchFamily="18" charset="0"/>
              </a:rPr>
              <a:t>In the Perceptron algorithm, we computed the </a:t>
            </a:r>
            <a:r>
              <a:rPr lang="en-US" b="1" dirty="0">
                <a:solidFill>
                  <a:srgbClr val="0070C0"/>
                </a:solidFill>
                <a:latin typeface="Times New Roman" panose="02020603050405020304" pitchFamily="18" charset="0"/>
                <a:cs typeface="Times New Roman" panose="02020603050405020304" pitchFamily="18" charset="0"/>
              </a:rPr>
              <a:t>dot product </a:t>
            </a:r>
            <a:r>
              <a:rPr lang="en-US" dirty="0">
                <a:latin typeface="Times New Roman" panose="02020603050405020304" pitchFamily="18" charset="0"/>
                <a:cs typeface="Times New Roman" panose="02020603050405020304" pitchFamily="18" charset="0"/>
              </a:rPr>
              <a:t>between a </a:t>
            </a:r>
            <a:r>
              <a:rPr lang="en-US" b="1" dirty="0">
                <a:solidFill>
                  <a:schemeClr val="accent6">
                    <a:lumMod val="50000"/>
                  </a:schemeClr>
                </a:solidFill>
                <a:latin typeface="Times New Roman" panose="02020603050405020304" pitchFamily="18" charset="0"/>
                <a:cs typeface="Times New Roman" panose="02020603050405020304" pitchFamily="18" charset="0"/>
              </a:rPr>
              <a:t>single weight vector and the input vector </a:t>
            </a:r>
            <a:r>
              <a:rPr lang="en-US" dirty="0">
                <a:latin typeface="Times New Roman" panose="02020603050405020304" pitchFamily="18" charset="0"/>
                <a:cs typeface="Times New Roman" panose="02020603050405020304" pitchFamily="18" charset="0"/>
              </a:rPr>
              <a:t>to make a prediction. </a:t>
            </a:r>
          </a:p>
          <a:p>
            <a:pPr algn="just">
              <a:lnSpc>
                <a:spcPct val="150000"/>
              </a:lnSpc>
            </a:pPr>
            <a:r>
              <a:rPr lang="en-US" dirty="0">
                <a:latin typeface="Times New Roman" panose="02020603050405020304" pitchFamily="18" charset="0"/>
                <a:cs typeface="Times New Roman" panose="02020603050405020304" pitchFamily="18" charset="0"/>
              </a:rPr>
              <a:t>If the prediction was wrong, we simply </a:t>
            </a:r>
            <a:r>
              <a:rPr lang="en-US" b="1" dirty="0">
                <a:solidFill>
                  <a:schemeClr val="accent6">
                    <a:lumMod val="50000"/>
                  </a:schemeClr>
                </a:solidFill>
                <a:latin typeface="Times New Roman" panose="02020603050405020304" pitchFamily="18" charset="0"/>
                <a:cs typeface="Times New Roman" panose="02020603050405020304" pitchFamily="18" charset="0"/>
              </a:rPr>
              <a:t>added/subtracted </a:t>
            </a:r>
            <a:r>
              <a:rPr lang="en-US" dirty="0">
                <a:latin typeface="Times New Roman" panose="02020603050405020304" pitchFamily="18" charset="0"/>
                <a:cs typeface="Times New Roman" panose="02020603050405020304" pitchFamily="18" charset="0"/>
              </a:rPr>
              <a:t>the input vector to/from the weight vector.</a:t>
            </a:r>
          </a:p>
          <a:p>
            <a:pPr algn="just">
              <a:lnSpc>
                <a:spcPct val="150000"/>
              </a:lnSpc>
            </a:pPr>
            <a:r>
              <a:rPr lang="en-US" dirty="0">
                <a:latin typeface="Times New Roman" panose="02020603050405020304" pitchFamily="18" charset="0"/>
                <a:cs typeface="Times New Roman" panose="02020603050405020304" pitchFamily="18" charset="0"/>
              </a:rPr>
              <a:t> The goal was to increase (by adding) or decrease (by subtracting) the dot product between the weight vector and the input vector.</a:t>
            </a:r>
          </a:p>
          <a:p>
            <a:pPr algn="just">
              <a:lnSpc>
                <a:spcPct val="150000"/>
              </a:lnSpc>
            </a:pPr>
            <a:r>
              <a:rPr lang="en-US" dirty="0">
                <a:latin typeface="Times New Roman" panose="02020603050405020304" pitchFamily="18" charset="0"/>
                <a:cs typeface="Times New Roman" panose="02020603050405020304" pitchFamily="18" charset="0"/>
              </a:rPr>
              <a:t>we wanted to improve our predictions more carefully, we scaled the input vector by a </a:t>
            </a:r>
            <a:r>
              <a:rPr lang="en-US" b="1" dirty="0">
                <a:solidFill>
                  <a:schemeClr val="accent6">
                    <a:lumMod val="50000"/>
                  </a:schemeClr>
                </a:solidFill>
                <a:latin typeface="Times New Roman" panose="02020603050405020304" pitchFamily="18" charset="0"/>
                <a:cs typeface="Times New Roman" panose="02020603050405020304" pitchFamily="18" charset="0"/>
              </a:rPr>
              <a:t>small learning rate </a:t>
            </a:r>
            <a:r>
              <a:rPr lang="en-US" dirty="0">
                <a:latin typeface="Times New Roman" panose="02020603050405020304" pitchFamily="18" charset="0"/>
                <a:cs typeface="Times New Roman" panose="02020603050405020304" pitchFamily="18" charset="0"/>
              </a:rPr>
              <a:t>before using it to update the weight vector.</a:t>
            </a:r>
          </a:p>
        </p:txBody>
      </p:sp>
      <p:sp>
        <p:nvSpPr>
          <p:cNvPr id="5" name="TextBox 4">
            <a:extLst>
              <a:ext uri="{FF2B5EF4-FFF2-40B4-BE49-F238E27FC236}">
                <a16:creationId xmlns:a16="http://schemas.microsoft.com/office/drawing/2014/main" id="{F070B274-8526-3154-18A8-F85822C31AC1}"/>
              </a:ext>
            </a:extLst>
          </p:cNvPr>
          <p:cNvSpPr txBox="1"/>
          <p:nvPr/>
        </p:nvSpPr>
        <p:spPr>
          <a:xfrm>
            <a:off x="838199" y="6014004"/>
            <a:ext cx="6096000" cy="246221"/>
          </a:xfrm>
          <a:prstGeom prst="rect">
            <a:avLst/>
          </a:prstGeom>
          <a:noFill/>
        </p:spPr>
        <p:txBody>
          <a:bodyPr wrap="square">
            <a:spAutoFit/>
          </a:bodyPr>
          <a:lstStyle/>
          <a:p>
            <a:r>
              <a:rPr lang="en-US" sz="1000" dirty="0"/>
              <a:t>https://medium.com/the-feynman-journal/what-makes-backpropagation-so-elegant-657f3afbbd</a:t>
            </a:r>
          </a:p>
        </p:txBody>
      </p:sp>
    </p:spTree>
    <p:extLst>
      <p:ext uri="{BB962C8B-B14F-4D97-AF65-F5344CB8AC3E}">
        <p14:creationId xmlns:p14="http://schemas.microsoft.com/office/powerpoint/2010/main" val="2143835573"/>
      </p:ext>
    </p:extLst>
  </p:cSld>
  <p:clrMapOvr>
    <a:masterClrMapping/>
  </p:clrMapOvr>
  <p:transition spd="slow">
    <p:wip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CE3085-3EB7-3187-07BA-44857082BBD2}"/>
              </a:ext>
            </a:extLst>
          </p:cNvPr>
          <p:cNvSpPr>
            <a:spLocks noGrp="1"/>
          </p:cNvSpPr>
          <p:nvPr>
            <p:ph type="title"/>
          </p:nvPr>
        </p:nvSpPr>
        <p:spPr/>
        <p:txBody>
          <a:bodyPr/>
          <a:lstStyle/>
          <a:p>
            <a:r>
              <a:rPr lang="en-US" dirty="0"/>
              <a:t>The Perceptron Learning Algorithm </a:t>
            </a:r>
          </a:p>
        </p:txBody>
      </p:sp>
      <p:pic>
        <p:nvPicPr>
          <p:cNvPr id="5122" name="Picture 2">
            <a:extLst>
              <a:ext uri="{FF2B5EF4-FFF2-40B4-BE49-F238E27FC236}">
                <a16:creationId xmlns:a16="http://schemas.microsoft.com/office/drawing/2014/main" id="{5A5B4B28-83F6-9197-C25A-303501CDD18E}"/>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143125" y="1767681"/>
            <a:ext cx="7905750" cy="381000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76FACC4C-FD93-FA4A-D256-54D772FA4608}"/>
              </a:ext>
            </a:extLst>
          </p:cNvPr>
          <p:cNvSpPr txBox="1"/>
          <p:nvPr/>
        </p:nvSpPr>
        <p:spPr>
          <a:xfrm>
            <a:off x="838199" y="6014004"/>
            <a:ext cx="6096000" cy="246221"/>
          </a:xfrm>
          <a:prstGeom prst="rect">
            <a:avLst/>
          </a:prstGeom>
          <a:noFill/>
        </p:spPr>
        <p:txBody>
          <a:bodyPr wrap="square">
            <a:spAutoFit/>
          </a:bodyPr>
          <a:lstStyle/>
          <a:p>
            <a:r>
              <a:rPr lang="en-US" sz="1000" dirty="0"/>
              <a:t>https://medium.com/the-feynman-journal/what-makes-backpropagation-so-elegant-657f3afbbd</a:t>
            </a:r>
          </a:p>
        </p:txBody>
      </p:sp>
    </p:spTree>
    <p:extLst>
      <p:ext uri="{BB962C8B-B14F-4D97-AF65-F5344CB8AC3E}">
        <p14:creationId xmlns:p14="http://schemas.microsoft.com/office/powerpoint/2010/main" val="3808344215"/>
      </p:ext>
    </p:extLst>
  </p:cSld>
  <p:clrMapOvr>
    <a:masterClrMapping/>
  </p:clrMapOvr>
  <p:transition spd="slow">
    <p:wip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F532CF0-5839-9F88-9C19-832BC3C6C54A}"/>
              </a:ext>
            </a:extLst>
          </p:cNvPr>
          <p:cNvSpPr>
            <a:spLocks noGrp="1"/>
          </p:cNvSpPr>
          <p:nvPr>
            <p:ph type="title"/>
          </p:nvPr>
        </p:nvSpPr>
        <p:spPr/>
        <p:txBody>
          <a:bodyPr>
            <a:normAutofit/>
          </a:bodyPr>
          <a:lstStyle/>
          <a:p>
            <a:r>
              <a:rPr lang="en-US" dirty="0"/>
              <a:t>The Perceptron Learning Algorithm </a:t>
            </a:r>
          </a:p>
        </p:txBody>
      </p:sp>
      <p:sp>
        <p:nvSpPr>
          <p:cNvPr id="4" name="Content Placeholder 3">
            <a:extLst>
              <a:ext uri="{FF2B5EF4-FFF2-40B4-BE49-F238E27FC236}">
                <a16:creationId xmlns:a16="http://schemas.microsoft.com/office/drawing/2014/main" id="{18616A57-5295-5586-F5AA-5C18E477DD11}"/>
              </a:ext>
            </a:extLst>
          </p:cNvPr>
          <p:cNvSpPr>
            <a:spLocks noGrp="1"/>
          </p:cNvSpPr>
          <p:nvPr>
            <p:ph idx="1"/>
          </p:nvPr>
        </p:nvSpPr>
        <p:spPr/>
        <p:txBody>
          <a:bodyPr>
            <a:normAutofit/>
          </a:bodyPr>
          <a:lstStyle/>
          <a:p>
            <a:pPr algn="just">
              <a:lnSpc>
                <a:spcPct val="150000"/>
              </a:lnSpc>
            </a:pPr>
            <a:r>
              <a:rPr lang="en-US" dirty="0">
                <a:latin typeface="Times New Roman" panose="02020603050405020304" pitchFamily="18" charset="0"/>
                <a:cs typeface="Times New Roman" panose="02020603050405020304" pitchFamily="18" charset="0"/>
              </a:rPr>
              <a:t>MLP doesn’t just have a single weight vector — it has </a:t>
            </a:r>
            <a:r>
              <a:rPr lang="en-US" b="1" dirty="0">
                <a:solidFill>
                  <a:srgbClr val="0070C0"/>
                </a:solidFill>
                <a:latin typeface="Times New Roman" panose="02020603050405020304" pitchFamily="18" charset="0"/>
                <a:cs typeface="Times New Roman" panose="02020603050405020304" pitchFamily="18" charset="0"/>
              </a:rPr>
              <a:t>many weight matrices</a:t>
            </a:r>
            <a:r>
              <a:rPr lang="en-US" dirty="0">
                <a:latin typeface="Times New Roman" panose="02020603050405020304" pitchFamily="18" charset="0"/>
                <a:cs typeface="Times New Roman" panose="02020603050405020304" pitchFamily="18" charset="0"/>
              </a:rPr>
              <a:t>, each one made up of many weight vectors. </a:t>
            </a:r>
          </a:p>
          <a:p>
            <a:pPr algn="just">
              <a:lnSpc>
                <a:spcPct val="150000"/>
              </a:lnSpc>
            </a:pPr>
            <a:r>
              <a:rPr lang="en-US" dirty="0">
                <a:solidFill>
                  <a:srgbClr val="C00000"/>
                </a:solidFill>
                <a:latin typeface="Times New Roman" panose="02020603050405020304" pitchFamily="18" charset="0"/>
                <a:cs typeface="Times New Roman" panose="02020603050405020304" pitchFamily="18" charset="0"/>
              </a:rPr>
              <a:t>How we scale the input vector before using it to update each weight vector.</a:t>
            </a:r>
          </a:p>
          <a:p>
            <a:pPr algn="just">
              <a:lnSpc>
                <a:spcPct val="150000"/>
              </a:lnSpc>
            </a:pPr>
            <a:r>
              <a:rPr lang="en-US" dirty="0">
                <a:latin typeface="Times New Roman" panose="02020603050405020304" pitchFamily="18" charset="0"/>
                <a:cs typeface="Times New Roman" panose="02020603050405020304" pitchFamily="18" charset="0"/>
              </a:rPr>
              <a:t>Goal: update the weight vectors in a way such that the combination of all updates results in the MLP becoming more accurate in making predictions. </a:t>
            </a:r>
          </a:p>
        </p:txBody>
      </p:sp>
      <p:sp>
        <p:nvSpPr>
          <p:cNvPr id="2" name="TextBox 1">
            <a:extLst>
              <a:ext uri="{FF2B5EF4-FFF2-40B4-BE49-F238E27FC236}">
                <a16:creationId xmlns:a16="http://schemas.microsoft.com/office/drawing/2014/main" id="{D8B17799-C41A-252F-EF62-061DB137F295}"/>
              </a:ext>
            </a:extLst>
          </p:cNvPr>
          <p:cNvSpPr txBox="1"/>
          <p:nvPr/>
        </p:nvSpPr>
        <p:spPr>
          <a:xfrm>
            <a:off x="838199" y="6014004"/>
            <a:ext cx="6096000" cy="246221"/>
          </a:xfrm>
          <a:prstGeom prst="rect">
            <a:avLst/>
          </a:prstGeom>
          <a:noFill/>
        </p:spPr>
        <p:txBody>
          <a:bodyPr wrap="square">
            <a:spAutoFit/>
          </a:bodyPr>
          <a:lstStyle/>
          <a:p>
            <a:r>
              <a:rPr lang="en-US" sz="1000" dirty="0"/>
              <a:t>https://medium.com/the-feynman-journal/what-makes-backpropagation-so-elegant-657f3afbbd</a:t>
            </a:r>
          </a:p>
        </p:txBody>
      </p:sp>
    </p:spTree>
    <p:extLst>
      <p:ext uri="{BB962C8B-B14F-4D97-AF65-F5344CB8AC3E}">
        <p14:creationId xmlns:p14="http://schemas.microsoft.com/office/powerpoint/2010/main" val="3392238985"/>
      </p:ext>
    </p:extLst>
  </p:cSld>
  <p:clrMapOvr>
    <a:masterClrMapping/>
  </p:clrMapOvr>
  <p:transition spd="slow">
    <p:wipe/>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4EE48C4-4C6A-880C-04EB-BAFDB119911C}"/>
              </a:ext>
            </a:extLst>
          </p:cNvPr>
          <p:cNvSpPr>
            <a:spLocks noGrp="1"/>
          </p:cNvSpPr>
          <p:nvPr>
            <p:ph type="title"/>
          </p:nvPr>
        </p:nvSpPr>
        <p:spPr/>
        <p:txBody>
          <a:bodyPr>
            <a:normAutofit/>
          </a:bodyPr>
          <a:lstStyle/>
          <a:p>
            <a:r>
              <a:rPr lang="en-US" dirty="0"/>
              <a:t>Role of optimization in deep learning models</a:t>
            </a:r>
          </a:p>
        </p:txBody>
      </p:sp>
      <p:sp>
        <p:nvSpPr>
          <p:cNvPr id="4" name="Content Placeholder 3">
            <a:extLst>
              <a:ext uri="{FF2B5EF4-FFF2-40B4-BE49-F238E27FC236}">
                <a16:creationId xmlns:a16="http://schemas.microsoft.com/office/drawing/2014/main" id="{21F1D2E4-643C-1558-C50E-ADF3E33C951E}"/>
              </a:ext>
            </a:extLst>
          </p:cNvPr>
          <p:cNvSpPr>
            <a:spLocks noGrp="1"/>
          </p:cNvSpPr>
          <p:nvPr>
            <p:ph idx="1"/>
          </p:nvPr>
        </p:nvSpPr>
        <p:spPr/>
        <p:txBody>
          <a:bodyPr>
            <a:normAutofit/>
          </a:bodyPr>
          <a:lstStyle/>
          <a:p>
            <a:pPr algn="just">
              <a:lnSpc>
                <a:spcPct val="150000"/>
              </a:lnSpc>
            </a:pPr>
            <a:r>
              <a:rPr lang="en-US" dirty="0">
                <a:latin typeface="Times New Roman" panose="02020603050405020304" pitchFamily="18" charset="0"/>
                <a:cs typeface="Times New Roman" panose="02020603050405020304" pitchFamily="18" charset="0"/>
              </a:rPr>
              <a:t>In deep learning, optimizers are algorithms that </a:t>
            </a:r>
            <a:r>
              <a:rPr lang="en-US" b="1" dirty="0">
                <a:solidFill>
                  <a:schemeClr val="accent1">
                    <a:lumMod val="75000"/>
                  </a:schemeClr>
                </a:solidFill>
                <a:latin typeface="Times New Roman" panose="02020603050405020304" pitchFamily="18" charset="0"/>
                <a:cs typeface="Times New Roman" panose="02020603050405020304" pitchFamily="18" charset="0"/>
              </a:rPr>
              <a:t>adjust the model’s parameters </a:t>
            </a:r>
            <a:r>
              <a:rPr lang="en-US" dirty="0">
                <a:latin typeface="Times New Roman" panose="02020603050405020304" pitchFamily="18" charset="0"/>
                <a:cs typeface="Times New Roman" panose="02020603050405020304" pitchFamily="18" charset="0"/>
              </a:rPr>
              <a:t>during training to </a:t>
            </a:r>
            <a:r>
              <a:rPr lang="en-US" b="1" dirty="0">
                <a:solidFill>
                  <a:schemeClr val="accent1">
                    <a:lumMod val="75000"/>
                  </a:schemeClr>
                </a:solidFill>
                <a:latin typeface="Times New Roman" panose="02020603050405020304" pitchFamily="18" charset="0"/>
                <a:cs typeface="Times New Roman" panose="02020603050405020304" pitchFamily="18" charset="0"/>
              </a:rPr>
              <a:t>minimize a loss function</a:t>
            </a:r>
            <a:r>
              <a:rPr lang="en-US" dirty="0">
                <a:latin typeface="Times New Roman" panose="02020603050405020304" pitchFamily="18" charset="0"/>
                <a:cs typeface="Times New Roman" panose="02020603050405020304" pitchFamily="18" charset="0"/>
              </a:rPr>
              <a:t>. They enable neural networks to learn from data by iteratively </a:t>
            </a:r>
            <a:r>
              <a:rPr lang="en-US" b="1" dirty="0">
                <a:solidFill>
                  <a:schemeClr val="accent6">
                    <a:lumMod val="75000"/>
                  </a:schemeClr>
                </a:solidFill>
                <a:latin typeface="Times New Roman" panose="02020603050405020304" pitchFamily="18" charset="0"/>
                <a:cs typeface="Times New Roman" panose="02020603050405020304" pitchFamily="18" charset="0"/>
              </a:rPr>
              <a:t>updating weights and biases</a:t>
            </a:r>
            <a:r>
              <a:rPr lang="en-US" dirty="0">
                <a:solidFill>
                  <a:schemeClr val="accent6">
                    <a:lumMod val="75000"/>
                  </a:schemeClr>
                </a:solidFill>
                <a:latin typeface="Times New Roman" panose="02020603050405020304" pitchFamily="18" charset="0"/>
                <a:cs typeface="Times New Roman" panose="02020603050405020304" pitchFamily="18" charset="0"/>
              </a:rPr>
              <a:t>.</a:t>
            </a:r>
          </a:p>
          <a:p>
            <a:pPr algn="just">
              <a:lnSpc>
                <a:spcPct val="150000"/>
              </a:lnSpc>
            </a:pPr>
            <a:r>
              <a:rPr lang="en-US" dirty="0">
                <a:latin typeface="Times New Roman" panose="02020603050405020304" pitchFamily="18" charset="0"/>
                <a:cs typeface="Times New Roman" panose="02020603050405020304" pitchFamily="18" charset="0"/>
              </a:rPr>
              <a:t>Optimizer algorithms are optimization method that helps improve a deep learning </a:t>
            </a:r>
            <a:r>
              <a:rPr lang="en-US" b="1" dirty="0">
                <a:solidFill>
                  <a:schemeClr val="accent5">
                    <a:lumMod val="50000"/>
                  </a:schemeClr>
                </a:solidFill>
                <a:latin typeface="Times New Roman" panose="02020603050405020304" pitchFamily="18" charset="0"/>
                <a:cs typeface="Times New Roman" panose="02020603050405020304" pitchFamily="18" charset="0"/>
              </a:rPr>
              <a:t>model’s performance</a:t>
            </a:r>
            <a:r>
              <a:rPr lang="en-US" dirty="0">
                <a:latin typeface="Times New Roman" panose="02020603050405020304" pitchFamily="18" charset="0"/>
                <a:cs typeface="Times New Roman" panose="02020603050405020304" pitchFamily="18" charset="0"/>
              </a:rPr>
              <a:t>, accuracy and speed training of the deep learning model</a:t>
            </a:r>
            <a:r>
              <a:rPr lang="en-US" dirty="0"/>
              <a:t>. </a:t>
            </a:r>
          </a:p>
        </p:txBody>
      </p:sp>
    </p:spTree>
    <p:extLst>
      <p:ext uri="{BB962C8B-B14F-4D97-AF65-F5344CB8AC3E}">
        <p14:creationId xmlns:p14="http://schemas.microsoft.com/office/powerpoint/2010/main" val="3494976911"/>
      </p:ext>
    </p:extLst>
  </p:cSld>
  <p:clrMapOvr>
    <a:masterClrMapping/>
  </p:clrMapOvr>
  <p:transition spd="slow">
    <p:wip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4EE48C4-4C6A-880C-04EB-BAFDB119911C}"/>
              </a:ext>
            </a:extLst>
          </p:cNvPr>
          <p:cNvSpPr>
            <a:spLocks noGrp="1"/>
          </p:cNvSpPr>
          <p:nvPr>
            <p:ph type="title"/>
          </p:nvPr>
        </p:nvSpPr>
        <p:spPr/>
        <p:txBody>
          <a:bodyPr>
            <a:normAutofit/>
          </a:bodyPr>
          <a:lstStyle/>
          <a:p>
            <a:r>
              <a:rPr lang="en-US" dirty="0"/>
              <a:t>Role of optimization in deep learning models</a:t>
            </a:r>
          </a:p>
        </p:txBody>
      </p:sp>
      <p:sp>
        <p:nvSpPr>
          <p:cNvPr id="4" name="Content Placeholder 3">
            <a:extLst>
              <a:ext uri="{FF2B5EF4-FFF2-40B4-BE49-F238E27FC236}">
                <a16:creationId xmlns:a16="http://schemas.microsoft.com/office/drawing/2014/main" id="{21F1D2E4-643C-1558-C50E-ADF3E33C951E}"/>
              </a:ext>
            </a:extLst>
          </p:cNvPr>
          <p:cNvSpPr>
            <a:spLocks noGrp="1"/>
          </p:cNvSpPr>
          <p:nvPr>
            <p:ph idx="1"/>
          </p:nvPr>
        </p:nvSpPr>
        <p:spPr/>
        <p:txBody>
          <a:bodyPr>
            <a:normAutofit/>
          </a:bodyPr>
          <a:lstStyle/>
          <a:p>
            <a:pPr algn="just">
              <a:lnSpc>
                <a:spcPct val="150000"/>
              </a:lnSpc>
            </a:pPr>
            <a:r>
              <a:rPr lang="en-US" dirty="0">
                <a:latin typeface="Times New Roman" panose="02020603050405020304" pitchFamily="18" charset="0"/>
                <a:cs typeface="Times New Roman" panose="02020603050405020304" pitchFamily="18" charset="0"/>
              </a:rPr>
              <a:t>Choosing the </a:t>
            </a:r>
            <a:r>
              <a:rPr lang="en-US" b="1" dirty="0">
                <a:solidFill>
                  <a:srgbClr val="0070C0"/>
                </a:solidFill>
                <a:latin typeface="Times New Roman" panose="02020603050405020304" pitchFamily="18" charset="0"/>
                <a:cs typeface="Times New Roman" panose="02020603050405020304" pitchFamily="18" charset="0"/>
              </a:rPr>
              <a:t>right weights </a:t>
            </a:r>
            <a:r>
              <a:rPr lang="en-US" dirty="0">
                <a:latin typeface="Times New Roman" panose="02020603050405020304" pitchFamily="18" charset="0"/>
                <a:cs typeface="Times New Roman" panose="02020603050405020304" pitchFamily="18" charset="0"/>
              </a:rPr>
              <a:t>for the model as a deep learning model generally consists of </a:t>
            </a:r>
            <a:r>
              <a:rPr lang="en-US" b="1" dirty="0">
                <a:solidFill>
                  <a:srgbClr val="0070C0"/>
                </a:solidFill>
                <a:latin typeface="Times New Roman" panose="02020603050405020304" pitchFamily="18" charset="0"/>
                <a:cs typeface="Times New Roman" panose="02020603050405020304" pitchFamily="18" charset="0"/>
              </a:rPr>
              <a:t>millions of parameters.</a:t>
            </a:r>
            <a:endParaRPr lang="en-US" b="1" dirty="0">
              <a:solidFill>
                <a:srgbClr val="0070C0"/>
              </a:solidFill>
            </a:endParaRPr>
          </a:p>
        </p:txBody>
      </p:sp>
      <p:pic>
        <p:nvPicPr>
          <p:cNvPr id="1026" name="Picture 2">
            <a:extLst>
              <a:ext uri="{FF2B5EF4-FFF2-40B4-BE49-F238E27FC236}">
                <a16:creationId xmlns:a16="http://schemas.microsoft.com/office/drawing/2014/main" id="{71900E8D-EFE9-675E-26D7-66CF6C970CD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9850" t="17303" r="11787" b="6041"/>
          <a:stretch/>
        </p:blipFill>
        <p:spPr bwMode="auto">
          <a:xfrm>
            <a:off x="1676400" y="2701050"/>
            <a:ext cx="8469085" cy="36344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72206093"/>
      </p:ext>
    </p:extLst>
  </p:cSld>
  <p:clrMapOvr>
    <a:masterClrMapping/>
  </p:clrMapOvr>
  <p:transition spd="slow">
    <p:wipe/>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FA3F56-4C6D-BBBD-7DEE-D1B8A79ECB89}"/>
              </a:ext>
            </a:extLst>
          </p:cNvPr>
          <p:cNvSpPr>
            <a:spLocks noGrp="1"/>
          </p:cNvSpPr>
          <p:nvPr>
            <p:ph type="title"/>
          </p:nvPr>
        </p:nvSpPr>
        <p:spPr/>
        <p:txBody>
          <a:bodyPr/>
          <a:lstStyle/>
          <a:p>
            <a:r>
              <a:rPr lang="en-US" dirty="0"/>
              <a:t>Backpropagation</a:t>
            </a:r>
          </a:p>
        </p:txBody>
      </p:sp>
      <p:sp>
        <p:nvSpPr>
          <p:cNvPr id="3" name="Content Placeholder 2">
            <a:extLst>
              <a:ext uri="{FF2B5EF4-FFF2-40B4-BE49-F238E27FC236}">
                <a16:creationId xmlns:a16="http://schemas.microsoft.com/office/drawing/2014/main" id="{B13A6822-3B4C-C338-A022-CF9FF3CF81C7}"/>
              </a:ext>
            </a:extLst>
          </p:cNvPr>
          <p:cNvSpPr>
            <a:spLocks noGrp="1"/>
          </p:cNvSpPr>
          <p:nvPr>
            <p:ph idx="1"/>
          </p:nvPr>
        </p:nvSpPr>
        <p:spPr/>
        <p:txBody>
          <a:bodyPr>
            <a:normAutofit/>
          </a:bodyPr>
          <a:lstStyle/>
          <a:p>
            <a:pPr algn="just">
              <a:lnSpc>
                <a:spcPct val="150000"/>
              </a:lnSpc>
            </a:pPr>
            <a:r>
              <a:rPr lang="en-US" b="1" dirty="0">
                <a:solidFill>
                  <a:srgbClr val="0070C0"/>
                </a:solidFill>
                <a:latin typeface="Times New Roman" panose="02020603050405020304" pitchFamily="18" charset="0"/>
                <a:cs typeface="Times New Roman" panose="02020603050405020304" pitchFamily="18" charset="0"/>
              </a:rPr>
              <a:t>Backpropagation</a:t>
            </a:r>
            <a:r>
              <a:rPr lang="en-US" dirty="0">
                <a:latin typeface="Times New Roman" panose="02020603050405020304" pitchFamily="18" charset="0"/>
                <a:cs typeface="Times New Roman" panose="02020603050405020304" pitchFamily="18" charset="0"/>
              </a:rPr>
              <a:t>, short for "backward propagation of errors”</a:t>
            </a:r>
          </a:p>
          <a:p>
            <a:pPr algn="just">
              <a:lnSpc>
                <a:spcPct val="150000"/>
              </a:lnSpc>
            </a:pPr>
            <a:r>
              <a:rPr lang="en-US" dirty="0">
                <a:latin typeface="Times New Roman" panose="02020603050405020304" pitchFamily="18" charset="0"/>
                <a:cs typeface="Times New Roman" panose="02020603050405020304" pitchFamily="18" charset="0"/>
              </a:rPr>
              <a:t>The goal of backpropagation is to compute gradient and then we can use any gradient based algorithm to </a:t>
            </a:r>
            <a:r>
              <a:rPr lang="en-US" b="1" dirty="0">
                <a:solidFill>
                  <a:srgbClr val="0070C0"/>
                </a:solidFill>
                <a:latin typeface="Times New Roman" panose="02020603050405020304" pitchFamily="18" charset="0"/>
                <a:cs typeface="Times New Roman" panose="02020603050405020304" pitchFamily="18" charset="0"/>
              </a:rPr>
              <a:t>adjust the weights and biases </a:t>
            </a:r>
            <a:r>
              <a:rPr lang="en-US" dirty="0">
                <a:latin typeface="Times New Roman" panose="02020603050405020304" pitchFamily="18" charset="0"/>
                <a:cs typeface="Times New Roman" panose="02020603050405020304" pitchFamily="18" charset="0"/>
              </a:rPr>
              <a:t>of a neural network in order to </a:t>
            </a:r>
            <a:r>
              <a:rPr lang="en-US" b="1" dirty="0">
                <a:solidFill>
                  <a:schemeClr val="accent6">
                    <a:lumMod val="50000"/>
                  </a:schemeClr>
                </a:solidFill>
                <a:latin typeface="Times New Roman" panose="02020603050405020304" pitchFamily="18" charset="0"/>
                <a:cs typeface="Times New Roman" panose="02020603050405020304" pitchFamily="18" charset="0"/>
              </a:rPr>
              <a:t>minimize the difference between the predicted outputs and the actual outputs </a:t>
            </a:r>
            <a:r>
              <a:rPr lang="en-US" dirty="0">
                <a:latin typeface="Times New Roman" panose="02020603050405020304" pitchFamily="18" charset="0"/>
                <a:cs typeface="Times New Roman" panose="02020603050405020304" pitchFamily="18" charset="0"/>
              </a:rPr>
              <a:t>for a given set of training data. </a:t>
            </a:r>
          </a:p>
        </p:txBody>
      </p:sp>
    </p:spTree>
    <p:extLst>
      <p:ext uri="{BB962C8B-B14F-4D97-AF65-F5344CB8AC3E}">
        <p14:creationId xmlns:p14="http://schemas.microsoft.com/office/powerpoint/2010/main" val="1483933793"/>
      </p:ext>
    </p:extLst>
  </p:cSld>
  <p:clrMapOvr>
    <a:masterClrMapping/>
  </p:clrMapOvr>
  <p:transition spd="slow">
    <p:wipe/>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B2A74-3283-66D3-9BAE-EAEEFA825529}"/>
              </a:ext>
            </a:extLst>
          </p:cNvPr>
          <p:cNvSpPr>
            <a:spLocks noGrp="1"/>
          </p:cNvSpPr>
          <p:nvPr>
            <p:ph type="title"/>
          </p:nvPr>
        </p:nvSpPr>
        <p:spPr/>
        <p:txBody>
          <a:bodyPr/>
          <a:lstStyle/>
          <a:p>
            <a:r>
              <a:rPr lang="en-US" dirty="0"/>
              <a:t>Backpropagation Algorithm</a:t>
            </a:r>
          </a:p>
        </p:txBody>
      </p:sp>
      <p:sp>
        <p:nvSpPr>
          <p:cNvPr id="3" name="Content Placeholder 2">
            <a:extLst>
              <a:ext uri="{FF2B5EF4-FFF2-40B4-BE49-F238E27FC236}">
                <a16:creationId xmlns:a16="http://schemas.microsoft.com/office/drawing/2014/main" id="{C9446DDB-D45A-37C9-A618-3707BBF2F4EB}"/>
              </a:ext>
            </a:extLst>
          </p:cNvPr>
          <p:cNvSpPr>
            <a:spLocks noGrp="1"/>
          </p:cNvSpPr>
          <p:nvPr>
            <p:ph idx="1"/>
          </p:nvPr>
        </p:nvSpPr>
        <p:spPr/>
        <p:txBody>
          <a:bodyPr/>
          <a:lstStyle/>
          <a:p>
            <a:pPr marL="50800" indent="0">
              <a:lnSpc>
                <a:spcPct val="150000"/>
              </a:lnSpc>
              <a:buNone/>
            </a:pPr>
            <a:r>
              <a:rPr lang="en-US" dirty="0">
                <a:latin typeface="Times New Roman" panose="02020603050405020304" pitchFamily="18" charset="0"/>
                <a:cs typeface="Times New Roman" panose="02020603050405020304" pitchFamily="18" charset="0"/>
              </a:rPr>
              <a:t>The backpropagation algorithm can be summarized in the following steps:</a:t>
            </a:r>
          </a:p>
          <a:p>
            <a:pPr>
              <a:lnSpc>
                <a:spcPct val="150000"/>
              </a:lnSpc>
            </a:pPr>
            <a:endParaRPr lang="en-US" dirty="0">
              <a:latin typeface="Times New Roman" panose="02020603050405020304" pitchFamily="18" charset="0"/>
              <a:cs typeface="Times New Roman" panose="02020603050405020304" pitchFamily="18" charset="0"/>
            </a:endParaRPr>
          </a:p>
          <a:p>
            <a:pPr marL="50800" indent="0">
              <a:lnSpc>
                <a:spcPct val="150000"/>
              </a:lnSpc>
              <a:buNone/>
            </a:pPr>
            <a:r>
              <a:rPr lang="en-US" dirty="0">
                <a:latin typeface="Times New Roman" panose="02020603050405020304" pitchFamily="18" charset="0"/>
                <a:cs typeface="Times New Roman" panose="02020603050405020304" pitchFamily="18" charset="0"/>
              </a:rPr>
              <a:t>(1) </a:t>
            </a:r>
            <a:r>
              <a:rPr lang="en-US" b="1" dirty="0">
                <a:solidFill>
                  <a:schemeClr val="accent5">
                    <a:lumMod val="75000"/>
                  </a:schemeClr>
                </a:solidFill>
                <a:latin typeface="Times New Roman" panose="02020603050405020304" pitchFamily="18" charset="0"/>
                <a:cs typeface="Times New Roman" panose="02020603050405020304" pitchFamily="18" charset="0"/>
              </a:rPr>
              <a:t>Forward</a:t>
            </a:r>
            <a:r>
              <a:rPr lang="en-US" dirty="0">
                <a:latin typeface="Times New Roman" panose="02020603050405020304" pitchFamily="18" charset="0"/>
                <a:cs typeface="Times New Roman" panose="02020603050405020304" pitchFamily="18" charset="0"/>
              </a:rPr>
              <a:t> propagation: The input data is fed forward through the network, and the activations of each neuron are computed layer by layer until the output is generated. This step is also known as the forward pass.</a:t>
            </a:r>
          </a:p>
        </p:txBody>
      </p:sp>
    </p:spTree>
    <p:extLst>
      <p:ext uri="{BB962C8B-B14F-4D97-AF65-F5344CB8AC3E}">
        <p14:creationId xmlns:p14="http://schemas.microsoft.com/office/powerpoint/2010/main" val="3661077402"/>
      </p:ext>
    </p:extLst>
  </p:cSld>
  <p:clrMapOvr>
    <a:masterClrMapping/>
  </p:clrMapOvr>
  <p:transition spd="slow">
    <p:wipe/>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2C3E-1487-7E83-5DD9-6F6073ED1DBD}"/>
              </a:ext>
            </a:extLst>
          </p:cNvPr>
          <p:cNvSpPr>
            <a:spLocks noGrp="1"/>
          </p:cNvSpPr>
          <p:nvPr>
            <p:ph type="title"/>
          </p:nvPr>
        </p:nvSpPr>
        <p:spPr/>
        <p:txBody>
          <a:bodyPr/>
          <a:lstStyle/>
          <a:p>
            <a:r>
              <a:rPr lang="en-US" dirty="0"/>
              <a:t>Backpropagation Algorithm</a:t>
            </a:r>
          </a:p>
        </p:txBody>
      </p:sp>
      <p:sp>
        <p:nvSpPr>
          <p:cNvPr id="3" name="Content Placeholder 2">
            <a:extLst>
              <a:ext uri="{FF2B5EF4-FFF2-40B4-BE49-F238E27FC236}">
                <a16:creationId xmlns:a16="http://schemas.microsoft.com/office/drawing/2014/main" id="{ABFDA8F3-382F-84D6-0182-61FCC919BF9C}"/>
              </a:ext>
            </a:extLst>
          </p:cNvPr>
          <p:cNvSpPr>
            <a:spLocks noGrp="1"/>
          </p:cNvSpPr>
          <p:nvPr>
            <p:ph idx="1"/>
          </p:nvPr>
        </p:nvSpPr>
        <p:spPr/>
        <p:txBody>
          <a:bodyPr>
            <a:normAutofit/>
          </a:bodyPr>
          <a:lstStyle/>
          <a:p>
            <a:pPr marL="50800" indent="0" algn="just">
              <a:lnSpc>
                <a:spcPct val="150000"/>
              </a:lnSpc>
              <a:buNone/>
            </a:pPr>
            <a:r>
              <a:rPr lang="en-US" b="1" dirty="0">
                <a:solidFill>
                  <a:schemeClr val="accent5">
                    <a:lumMod val="75000"/>
                  </a:schemeClr>
                </a:solidFill>
                <a:latin typeface="Times New Roman" panose="02020603050405020304" pitchFamily="18" charset="0"/>
                <a:cs typeface="Times New Roman" panose="02020603050405020304" pitchFamily="18" charset="0"/>
              </a:rPr>
              <a:t>(2) Error</a:t>
            </a:r>
            <a:r>
              <a:rPr lang="en-US" dirty="0">
                <a:latin typeface="Times New Roman" panose="02020603050405020304" pitchFamily="18" charset="0"/>
                <a:cs typeface="Times New Roman" panose="02020603050405020304" pitchFamily="18" charset="0"/>
              </a:rPr>
              <a:t> computation: The error or cost function is calculated by comparing the network's output with the desired output for the given input.</a:t>
            </a:r>
          </a:p>
          <a:p>
            <a:pPr marL="50800" indent="0" algn="just">
              <a:lnSpc>
                <a:spcPct val="150000"/>
              </a:lnSpc>
              <a:buNone/>
            </a:pPr>
            <a:r>
              <a:rPr lang="en-US" dirty="0">
                <a:solidFill>
                  <a:schemeClr val="accent5">
                    <a:lumMod val="75000"/>
                  </a:schemeClr>
                </a:solidFill>
                <a:latin typeface="Times New Roman" panose="02020603050405020304" pitchFamily="18" charset="0"/>
                <a:cs typeface="Times New Roman" panose="02020603050405020304" pitchFamily="18" charset="0"/>
              </a:rPr>
              <a:t>(3) Backward</a:t>
            </a:r>
            <a:r>
              <a:rPr lang="en-US" dirty="0">
                <a:latin typeface="Times New Roman" panose="02020603050405020304" pitchFamily="18" charset="0"/>
                <a:cs typeface="Times New Roman" panose="02020603050405020304" pitchFamily="18" charset="0"/>
              </a:rPr>
              <a:t> propagation: The gradients of the weights and biases are computed by traversing the network in reverse order, starting from the output layer and moving towards the input layer. The gradients are computed using the chain rule, which allows the error to be apportioned to each neuron in the network.</a:t>
            </a:r>
          </a:p>
        </p:txBody>
      </p:sp>
    </p:spTree>
    <p:extLst>
      <p:ext uri="{BB962C8B-B14F-4D97-AF65-F5344CB8AC3E}">
        <p14:creationId xmlns:p14="http://schemas.microsoft.com/office/powerpoint/2010/main" val="1796262109"/>
      </p:ext>
    </p:extLst>
  </p:cSld>
  <p:clrMapOvr>
    <a:masterClrMapping/>
  </p:clrMapOvr>
  <p:transition spd="slow">
    <p:wipe/>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A462D2-B593-F5FD-EED4-173A3E36D007}"/>
              </a:ext>
            </a:extLst>
          </p:cNvPr>
          <p:cNvSpPr>
            <a:spLocks noGrp="1"/>
          </p:cNvSpPr>
          <p:nvPr>
            <p:ph type="title"/>
          </p:nvPr>
        </p:nvSpPr>
        <p:spPr/>
        <p:txBody>
          <a:bodyPr/>
          <a:lstStyle/>
          <a:p>
            <a:r>
              <a:rPr lang="en-US" dirty="0"/>
              <a:t>Backpropagation Algorithm</a:t>
            </a:r>
          </a:p>
        </p:txBody>
      </p:sp>
      <p:sp>
        <p:nvSpPr>
          <p:cNvPr id="3" name="Content Placeholder 2">
            <a:extLst>
              <a:ext uri="{FF2B5EF4-FFF2-40B4-BE49-F238E27FC236}">
                <a16:creationId xmlns:a16="http://schemas.microsoft.com/office/drawing/2014/main" id="{108CB826-38B8-B28A-E2BC-E0ED5842D953}"/>
              </a:ext>
            </a:extLst>
          </p:cNvPr>
          <p:cNvSpPr>
            <a:spLocks noGrp="1"/>
          </p:cNvSpPr>
          <p:nvPr>
            <p:ph idx="1"/>
          </p:nvPr>
        </p:nvSpPr>
        <p:spPr/>
        <p:txBody>
          <a:bodyPr/>
          <a:lstStyle/>
          <a:p>
            <a:pPr marL="50800" indent="0">
              <a:lnSpc>
                <a:spcPct val="150000"/>
              </a:lnSpc>
              <a:buNone/>
            </a:pPr>
            <a:r>
              <a:rPr lang="en-US" dirty="0">
                <a:latin typeface="Times New Roman" panose="02020603050405020304" pitchFamily="18" charset="0"/>
                <a:cs typeface="Times New Roman" panose="02020603050405020304" pitchFamily="18" charset="0"/>
              </a:rPr>
              <a:t>(4)</a:t>
            </a:r>
            <a:r>
              <a:rPr lang="en-US" b="1" dirty="0">
                <a:solidFill>
                  <a:schemeClr val="accent5">
                    <a:lumMod val="75000"/>
                  </a:schemeClr>
                </a:solidFill>
                <a:latin typeface="Times New Roman" panose="02020603050405020304" pitchFamily="18" charset="0"/>
                <a:cs typeface="Times New Roman" panose="02020603050405020304" pitchFamily="18" charset="0"/>
              </a:rPr>
              <a:t>Weight and bias updates: </a:t>
            </a:r>
            <a:r>
              <a:rPr lang="en-US" dirty="0">
                <a:latin typeface="Times New Roman" panose="02020603050405020304" pitchFamily="18" charset="0"/>
                <a:cs typeface="Times New Roman" panose="02020603050405020304" pitchFamily="18" charset="0"/>
              </a:rPr>
              <a:t>The weights and biases of the network are adjusted using an </a:t>
            </a:r>
            <a:r>
              <a:rPr lang="en-US" b="1" dirty="0">
                <a:solidFill>
                  <a:srgbClr val="C00000"/>
                </a:solidFill>
                <a:latin typeface="Times New Roman" panose="02020603050405020304" pitchFamily="18" charset="0"/>
                <a:cs typeface="Times New Roman" panose="02020603050405020304" pitchFamily="18" charset="0"/>
              </a:rPr>
              <a:t>optimization algorithm, such as gradient descent</a:t>
            </a:r>
            <a:r>
              <a:rPr lang="en-US" dirty="0">
                <a:latin typeface="Times New Roman" panose="02020603050405020304" pitchFamily="18" charset="0"/>
                <a:cs typeface="Times New Roman" panose="02020603050405020304" pitchFamily="18" charset="0"/>
              </a:rPr>
              <a:t>, to minimize the error. The magnitude of the updates is determined by the gradients computed in the previous step.</a:t>
            </a:r>
          </a:p>
          <a:p>
            <a:pPr marL="50800" indent="0">
              <a:lnSpc>
                <a:spcPct val="150000"/>
              </a:lnSpc>
              <a:buNone/>
            </a:pPr>
            <a:r>
              <a:rPr lang="en-US" b="0" i="0" dirty="0">
                <a:solidFill>
                  <a:srgbClr val="000000"/>
                </a:solidFill>
                <a:effectLst/>
                <a:latin typeface="Times New Roman" panose="02020603050405020304" pitchFamily="18" charset="0"/>
                <a:cs typeface="Times New Roman" panose="02020603050405020304" pitchFamily="18" charset="0"/>
              </a:rPr>
              <a:t>	Iteration: Steps 1 to 4 are repeated for multiple iterations or epochs until the network's performance reaches a satisfactory level or a stopping criterion is met.</a:t>
            </a:r>
          </a:p>
          <a:p>
            <a:pPr marL="50800" indent="0">
              <a:lnSpc>
                <a:spcPct val="150000"/>
              </a:lnSpc>
              <a:buNone/>
            </a:pPr>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454864220"/>
      </p:ext>
    </p:extLst>
  </p:cSld>
  <p:clrMapOvr>
    <a:masterClrMapping/>
  </p:clrMapOvr>
  <p:transition spd="slow">
    <p:wipe/>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object 2"/>
          <p:cNvGrpSpPr/>
          <p:nvPr/>
        </p:nvGrpSpPr>
        <p:grpSpPr>
          <a:xfrm>
            <a:off x="5385633" y="2893366"/>
            <a:ext cx="6040120" cy="2767752"/>
            <a:chOff x="4496425" y="145149"/>
            <a:chExt cx="4530090" cy="2075814"/>
          </a:xfrm>
        </p:grpSpPr>
        <p:pic>
          <p:nvPicPr>
            <p:cNvPr id="3" name="object 3"/>
            <p:cNvPicPr/>
            <p:nvPr/>
          </p:nvPicPr>
          <p:blipFill>
            <a:blip r:embed="rId2" cstate="print"/>
            <a:stretch>
              <a:fillRect/>
            </a:stretch>
          </p:blipFill>
          <p:spPr>
            <a:xfrm>
              <a:off x="4505950" y="154674"/>
              <a:ext cx="4510700" cy="2056724"/>
            </a:xfrm>
            <a:prstGeom prst="rect">
              <a:avLst/>
            </a:prstGeom>
          </p:spPr>
        </p:pic>
        <p:sp>
          <p:nvSpPr>
            <p:cNvPr id="4" name="object 4"/>
            <p:cNvSpPr/>
            <p:nvPr/>
          </p:nvSpPr>
          <p:spPr>
            <a:xfrm>
              <a:off x="4501187" y="149912"/>
              <a:ext cx="4520565" cy="2066289"/>
            </a:xfrm>
            <a:custGeom>
              <a:avLst/>
              <a:gdLst/>
              <a:ahLst/>
              <a:cxnLst/>
              <a:rect l="l" t="t" r="r" b="b"/>
              <a:pathLst>
                <a:path w="4520565" h="2066289">
                  <a:moveTo>
                    <a:pt x="0" y="0"/>
                  </a:moveTo>
                  <a:lnTo>
                    <a:pt x="4520225" y="0"/>
                  </a:lnTo>
                  <a:lnTo>
                    <a:pt x="4520225" y="2066249"/>
                  </a:lnTo>
                  <a:lnTo>
                    <a:pt x="0" y="2066249"/>
                  </a:lnTo>
                  <a:lnTo>
                    <a:pt x="0" y="0"/>
                  </a:lnTo>
                  <a:close/>
                </a:path>
              </a:pathLst>
            </a:custGeom>
            <a:ln w="9524">
              <a:solidFill>
                <a:srgbClr val="000000"/>
              </a:solidFill>
            </a:ln>
          </p:spPr>
          <p:txBody>
            <a:bodyPr wrap="square" lIns="0" tIns="0" rIns="0" bIns="0" rtlCol="0"/>
            <a:lstStyle/>
            <a:p>
              <a:endParaRPr sz="1867"/>
            </a:p>
          </p:txBody>
        </p:sp>
        <p:sp>
          <p:nvSpPr>
            <p:cNvPr id="5" name="object 5"/>
            <p:cNvSpPr/>
            <p:nvPr/>
          </p:nvSpPr>
          <p:spPr>
            <a:xfrm>
              <a:off x="4702048" y="456005"/>
              <a:ext cx="4144010" cy="1714500"/>
            </a:xfrm>
            <a:custGeom>
              <a:avLst/>
              <a:gdLst/>
              <a:ahLst/>
              <a:cxnLst/>
              <a:rect l="l" t="t" r="r" b="b"/>
              <a:pathLst>
                <a:path w="4144009" h="1714500">
                  <a:moveTo>
                    <a:pt x="374992" y="1555927"/>
                  </a:moveTo>
                  <a:lnTo>
                    <a:pt x="0" y="1555927"/>
                  </a:lnTo>
                  <a:lnTo>
                    <a:pt x="0" y="1714030"/>
                  </a:lnTo>
                  <a:lnTo>
                    <a:pt x="374992" y="1714030"/>
                  </a:lnTo>
                  <a:lnTo>
                    <a:pt x="374992" y="1555927"/>
                  </a:lnTo>
                  <a:close/>
                </a:path>
                <a:path w="4144009" h="1714500">
                  <a:moveTo>
                    <a:pt x="374992" y="0"/>
                  </a:moveTo>
                  <a:lnTo>
                    <a:pt x="0" y="0"/>
                  </a:lnTo>
                  <a:lnTo>
                    <a:pt x="0" y="263398"/>
                  </a:lnTo>
                  <a:lnTo>
                    <a:pt x="374992" y="263398"/>
                  </a:lnTo>
                  <a:lnTo>
                    <a:pt x="374992" y="0"/>
                  </a:lnTo>
                  <a:close/>
                </a:path>
                <a:path w="4144009" h="1714500">
                  <a:moveTo>
                    <a:pt x="447624" y="758799"/>
                  </a:moveTo>
                  <a:lnTo>
                    <a:pt x="72618" y="758799"/>
                  </a:lnTo>
                  <a:lnTo>
                    <a:pt x="72618" y="1022197"/>
                  </a:lnTo>
                  <a:lnTo>
                    <a:pt x="447624" y="1022197"/>
                  </a:lnTo>
                  <a:lnTo>
                    <a:pt x="447624" y="758799"/>
                  </a:lnTo>
                  <a:close/>
                </a:path>
                <a:path w="4144009" h="1714500">
                  <a:moveTo>
                    <a:pt x="1976450" y="61747"/>
                  </a:moveTo>
                  <a:lnTo>
                    <a:pt x="1732241" y="61747"/>
                  </a:lnTo>
                  <a:lnTo>
                    <a:pt x="1732241" y="325145"/>
                  </a:lnTo>
                  <a:lnTo>
                    <a:pt x="1976450" y="325145"/>
                  </a:lnTo>
                  <a:lnTo>
                    <a:pt x="1976450" y="61747"/>
                  </a:lnTo>
                  <a:close/>
                </a:path>
                <a:path w="4144009" h="1714500">
                  <a:moveTo>
                    <a:pt x="2315489" y="400545"/>
                  </a:moveTo>
                  <a:lnTo>
                    <a:pt x="1940496" y="400545"/>
                  </a:lnTo>
                  <a:lnTo>
                    <a:pt x="1940496" y="663956"/>
                  </a:lnTo>
                  <a:lnTo>
                    <a:pt x="2315489" y="663956"/>
                  </a:lnTo>
                  <a:lnTo>
                    <a:pt x="2315489" y="400545"/>
                  </a:lnTo>
                  <a:close/>
                </a:path>
                <a:path w="4144009" h="1714500">
                  <a:moveTo>
                    <a:pt x="4143514" y="943927"/>
                  </a:moveTo>
                  <a:lnTo>
                    <a:pt x="3768521" y="943927"/>
                  </a:lnTo>
                  <a:lnTo>
                    <a:pt x="3768521" y="1207325"/>
                  </a:lnTo>
                  <a:lnTo>
                    <a:pt x="4143514" y="1207325"/>
                  </a:lnTo>
                  <a:lnTo>
                    <a:pt x="4143514" y="943927"/>
                  </a:lnTo>
                  <a:close/>
                </a:path>
              </a:pathLst>
            </a:custGeom>
            <a:solidFill>
              <a:srgbClr val="FFFFFF"/>
            </a:solidFill>
          </p:spPr>
          <p:txBody>
            <a:bodyPr wrap="square" lIns="0" tIns="0" rIns="0" bIns="0" rtlCol="0"/>
            <a:lstStyle/>
            <a:p>
              <a:endParaRPr sz="1867"/>
            </a:p>
          </p:txBody>
        </p:sp>
      </p:grpSp>
      <p:pic>
        <p:nvPicPr>
          <p:cNvPr id="6" name="object 6"/>
          <p:cNvPicPr/>
          <p:nvPr/>
        </p:nvPicPr>
        <p:blipFill>
          <a:blip r:embed="rId3" cstate="print"/>
          <a:stretch>
            <a:fillRect/>
          </a:stretch>
        </p:blipFill>
        <p:spPr>
          <a:xfrm>
            <a:off x="544199" y="2723642"/>
            <a:ext cx="3784599" cy="584199"/>
          </a:xfrm>
          <a:prstGeom prst="rect">
            <a:avLst/>
          </a:prstGeom>
        </p:spPr>
      </p:pic>
      <p:sp>
        <p:nvSpPr>
          <p:cNvPr id="7" name="object 7"/>
          <p:cNvSpPr txBox="1"/>
          <p:nvPr/>
        </p:nvSpPr>
        <p:spPr>
          <a:xfrm>
            <a:off x="587368" y="3747685"/>
            <a:ext cx="4217247" cy="509541"/>
          </a:xfrm>
          <a:prstGeom prst="rect">
            <a:avLst/>
          </a:prstGeom>
        </p:spPr>
        <p:txBody>
          <a:bodyPr vert="horz" wrap="square" lIns="0" tIns="16933" rIns="0" bIns="0" rtlCol="0">
            <a:spAutoFit/>
          </a:bodyPr>
          <a:lstStyle/>
          <a:p>
            <a:pPr marL="16933">
              <a:spcBef>
                <a:spcPts val="133"/>
              </a:spcBef>
            </a:pPr>
            <a:r>
              <a:rPr sz="3200" dirty="0">
                <a:solidFill>
                  <a:srgbClr val="37761C"/>
                </a:solidFill>
                <a:latin typeface="Arial MT"/>
                <a:cs typeface="Arial MT"/>
              </a:rPr>
              <a:t>e.g.</a:t>
            </a:r>
            <a:r>
              <a:rPr sz="3200" spc="-13" dirty="0">
                <a:solidFill>
                  <a:srgbClr val="37761C"/>
                </a:solidFill>
                <a:latin typeface="Arial MT"/>
                <a:cs typeface="Arial MT"/>
              </a:rPr>
              <a:t> </a:t>
            </a:r>
            <a:r>
              <a:rPr sz="3200" dirty="0">
                <a:solidFill>
                  <a:srgbClr val="37761C"/>
                </a:solidFill>
                <a:latin typeface="Arial MT"/>
                <a:cs typeface="Arial MT"/>
              </a:rPr>
              <a:t>x</a:t>
            </a:r>
            <a:r>
              <a:rPr sz="3200" spc="-7" dirty="0">
                <a:solidFill>
                  <a:srgbClr val="37761C"/>
                </a:solidFill>
                <a:latin typeface="Arial MT"/>
                <a:cs typeface="Arial MT"/>
              </a:rPr>
              <a:t> </a:t>
            </a:r>
            <a:r>
              <a:rPr sz="3200" dirty="0">
                <a:solidFill>
                  <a:srgbClr val="37761C"/>
                </a:solidFill>
                <a:latin typeface="Arial MT"/>
                <a:cs typeface="Arial MT"/>
              </a:rPr>
              <a:t>=</a:t>
            </a:r>
            <a:r>
              <a:rPr sz="3200" spc="-7" dirty="0">
                <a:solidFill>
                  <a:srgbClr val="37761C"/>
                </a:solidFill>
                <a:latin typeface="Arial MT"/>
                <a:cs typeface="Arial MT"/>
              </a:rPr>
              <a:t> </a:t>
            </a:r>
            <a:r>
              <a:rPr sz="3200" spc="-13" dirty="0">
                <a:solidFill>
                  <a:srgbClr val="37761C"/>
                </a:solidFill>
                <a:latin typeface="Arial MT"/>
                <a:cs typeface="Arial MT"/>
              </a:rPr>
              <a:t>-</a:t>
            </a:r>
            <a:r>
              <a:rPr sz="3200" dirty="0">
                <a:solidFill>
                  <a:srgbClr val="37761C"/>
                </a:solidFill>
                <a:latin typeface="Arial MT"/>
                <a:cs typeface="Arial MT"/>
              </a:rPr>
              <a:t>2,</a:t>
            </a:r>
            <a:r>
              <a:rPr sz="3200" spc="-13" dirty="0">
                <a:solidFill>
                  <a:srgbClr val="37761C"/>
                </a:solidFill>
                <a:latin typeface="Arial MT"/>
                <a:cs typeface="Arial MT"/>
              </a:rPr>
              <a:t> </a:t>
            </a:r>
            <a:r>
              <a:rPr sz="3200" dirty="0">
                <a:solidFill>
                  <a:srgbClr val="37761C"/>
                </a:solidFill>
                <a:latin typeface="Arial MT"/>
                <a:cs typeface="Arial MT"/>
              </a:rPr>
              <a:t>y</a:t>
            </a:r>
            <a:r>
              <a:rPr sz="3200" spc="-7" dirty="0">
                <a:solidFill>
                  <a:srgbClr val="37761C"/>
                </a:solidFill>
                <a:latin typeface="Arial MT"/>
                <a:cs typeface="Arial MT"/>
              </a:rPr>
              <a:t> </a:t>
            </a:r>
            <a:r>
              <a:rPr sz="3200" dirty="0">
                <a:solidFill>
                  <a:srgbClr val="37761C"/>
                </a:solidFill>
                <a:latin typeface="Arial MT"/>
                <a:cs typeface="Arial MT"/>
              </a:rPr>
              <a:t>=</a:t>
            </a:r>
            <a:r>
              <a:rPr sz="3200" spc="-7" dirty="0">
                <a:solidFill>
                  <a:srgbClr val="37761C"/>
                </a:solidFill>
                <a:latin typeface="Arial MT"/>
                <a:cs typeface="Arial MT"/>
              </a:rPr>
              <a:t> </a:t>
            </a:r>
            <a:r>
              <a:rPr sz="3200" dirty="0">
                <a:solidFill>
                  <a:srgbClr val="37761C"/>
                </a:solidFill>
                <a:latin typeface="Arial MT"/>
                <a:cs typeface="Arial MT"/>
              </a:rPr>
              <a:t>5,</a:t>
            </a:r>
            <a:r>
              <a:rPr sz="3200" spc="-13" dirty="0">
                <a:solidFill>
                  <a:srgbClr val="37761C"/>
                </a:solidFill>
                <a:latin typeface="Arial MT"/>
                <a:cs typeface="Arial MT"/>
              </a:rPr>
              <a:t> </a:t>
            </a:r>
            <a:r>
              <a:rPr sz="3200" dirty="0">
                <a:solidFill>
                  <a:srgbClr val="37761C"/>
                </a:solidFill>
                <a:latin typeface="Arial MT"/>
                <a:cs typeface="Arial MT"/>
              </a:rPr>
              <a:t>z</a:t>
            </a:r>
            <a:r>
              <a:rPr sz="3200" spc="-7" dirty="0">
                <a:solidFill>
                  <a:srgbClr val="37761C"/>
                </a:solidFill>
                <a:latin typeface="Arial MT"/>
                <a:cs typeface="Arial MT"/>
              </a:rPr>
              <a:t> </a:t>
            </a:r>
            <a:r>
              <a:rPr sz="3200" dirty="0">
                <a:solidFill>
                  <a:srgbClr val="37761C"/>
                </a:solidFill>
                <a:latin typeface="Arial MT"/>
                <a:cs typeface="Arial MT"/>
              </a:rPr>
              <a:t>=</a:t>
            </a:r>
            <a:r>
              <a:rPr sz="3200" spc="-7" dirty="0">
                <a:solidFill>
                  <a:srgbClr val="37761C"/>
                </a:solidFill>
                <a:latin typeface="Arial MT"/>
                <a:cs typeface="Arial MT"/>
              </a:rPr>
              <a:t> </a:t>
            </a:r>
            <a:r>
              <a:rPr sz="3200" spc="-27" dirty="0">
                <a:solidFill>
                  <a:srgbClr val="37761C"/>
                </a:solidFill>
                <a:latin typeface="Arial MT"/>
                <a:cs typeface="Arial MT"/>
              </a:rPr>
              <a:t>-</a:t>
            </a:r>
            <a:r>
              <a:rPr sz="3200" spc="-67" dirty="0">
                <a:solidFill>
                  <a:srgbClr val="37761C"/>
                </a:solidFill>
                <a:latin typeface="Arial MT"/>
                <a:cs typeface="Arial MT"/>
              </a:rPr>
              <a:t>4</a:t>
            </a:r>
            <a:endParaRPr sz="3200" dirty="0">
              <a:latin typeface="Arial MT"/>
              <a:cs typeface="Arial MT"/>
            </a:endParaRPr>
          </a:p>
        </p:txBody>
      </p:sp>
      <p:sp>
        <p:nvSpPr>
          <p:cNvPr id="10" name="object 10"/>
          <p:cNvSpPr txBox="1">
            <a:spLocks noGrp="1"/>
          </p:cNvSpPr>
          <p:nvPr>
            <p:ph type="sldNum" sz="quarter" idx="12"/>
          </p:nvPr>
        </p:nvSpPr>
        <p:spPr>
          <a:prstGeom prst="rect">
            <a:avLst/>
          </a:prstGeom>
        </p:spPr>
        <p:txBody>
          <a:bodyPr vert="horz" wrap="square" lIns="0" tIns="0" rIns="0" bIns="0" rtlCol="0">
            <a:spAutoFit/>
          </a:bodyPr>
          <a:lstStyle/>
          <a:p>
            <a:pPr marL="16933">
              <a:lnSpc>
                <a:spcPts val="2787"/>
              </a:lnSpc>
            </a:pPr>
            <a:r>
              <a:rPr dirty="0"/>
              <a:t>Lecture</a:t>
            </a:r>
            <a:r>
              <a:rPr spc="-33" dirty="0"/>
              <a:t> </a:t>
            </a:r>
            <a:r>
              <a:rPr dirty="0"/>
              <a:t>4</a:t>
            </a:r>
            <a:r>
              <a:rPr spc="-20" dirty="0"/>
              <a:t> </a:t>
            </a:r>
            <a:r>
              <a:rPr spc="-13" dirty="0"/>
              <a:t>-</a:t>
            </a:r>
            <a:r>
              <a:rPr spc="-167" dirty="0"/>
              <a:t> </a:t>
            </a:r>
            <a:fld id="{81D60167-4931-47E6-BA6A-407CBD079E47}" type="slidenum">
              <a:rPr spc="-33" dirty="0"/>
              <a:pPr marL="16933">
                <a:lnSpc>
                  <a:spcPts val="2787"/>
                </a:lnSpc>
              </a:pPr>
              <a:t>14</a:t>
            </a:fld>
            <a:endParaRPr spc="-33" dirty="0"/>
          </a:p>
        </p:txBody>
      </p:sp>
      <p:sp>
        <p:nvSpPr>
          <p:cNvPr id="8" name="object 8"/>
          <p:cNvSpPr txBox="1">
            <a:spLocks noGrp="1"/>
          </p:cNvSpPr>
          <p:nvPr>
            <p:ph type="title"/>
          </p:nvPr>
        </p:nvSpPr>
        <p:spPr>
          <a:xfrm>
            <a:off x="234044" y="217624"/>
            <a:ext cx="9456608" cy="460810"/>
          </a:xfrm>
          <a:prstGeom prst="rect">
            <a:avLst/>
          </a:prstGeom>
        </p:spPr>
        <p:txBody>
          <a:bodyPr spcFirstLastPara="1" vert="horz" wrap="square" lIns="0" tIns="16933" rIns="0" bIns="0" rtlCol="0" anchor="ctr" anchorCtr="0">
            <a:spAutoFit/>
          </a:bodyPr>
          <a:lstStyle/>
          <a:p>
            <a:pPr marL="16933">
              <a:lnSpc>
                <a:spcPct val="100000"/>
              </a:lnSpc>
              <a:spcBef>
                <a:spcPts val="133"/>
              </a:spcBef>
            </a:pPr>
            <a:r>
              <a:rPr sz="2800" dirty="0"/>
              <a:t>Backpropagation:</a:t>
            </a:r>
            <a:r>
              <a:rPr sz="2800" spc="-87" dirty="0"/>
              <a:t> </a:t>
            </a:r>
            <a:r>
              <a:rPr sz="2800" dirty="0"/>
              <a:t>a</a:t>
            </a:r>
            <a:r>
              <a:rPr sz="2800" spc="-80" dirty="0"/>
              <a:t> </a:t>
            </a:r>
            <a:r>
              <a:rPr sz="2800" dirty="0"/>
              <a:t>simple</a:t>
            </a:r>
            <a:r>
              <a:rPr sz="2800" spc="-80" dirty="0"/>
              <a:t> </a:t>
            </a:r>
            <a:r>
              <a:rPr sz="2800" spc="-13" dirty="0"/>
              <a:t>example</a:t>
            </a:r>
            <a:endParaRPr sz="2800" dirty="0"/>
          </a:p>
        </p:txBody>
      </p:sp>
      <p:sp>
        <p:nvSpPr>
          <p:cNvPr id="9" name="object 9"/>
          <p:cNvSpPr txBox="1">
            <a:spLocks noGrp="1"/>
          </p:cNvSpPr>
          <p:nvPr>
            <p:ph type="ftr" sz="quarter" idx="4294967295"/>
          </p:nvPr>
        </p:nvSpPr>
        <p:spPr>
          <a:xfrm>
            <a:off x="0" y="0"/>
            <a:ext cx="0" cy="12568238"/>
          </a:xfrm>
          <a:prstGeom prst="rect">
            <a:avLst/>
          </a:prstGeom>
        </p:spPr>
        <p:txBody>
          <a:bodyPr vert="horz" wrap="square" lIns="0" tIns="0" rIns="0" bIns="0" rtlCol="0">
            <a:spAutoFit/>
          </a:bodyPr>
          <a:lstStyle/>
          <a:p>
            <a:pPr marL="16933">
              <a:lnSpc>
                <a:spcPts val="2787"/>
              </a:lnSpc>
            </a:pPr>
            <a:r>
              <a:rPr spc="-13" dirty="0"/>
              <a:t>Fei-</a:t>
            </a:r>
            <a:r>
              <a:rPr dirty="0"/>
              <a:t>Fei</a:t>
            </a:r>
            <a:r>
              <a:rPr spc="-40" dirty="0"/>
              <a:t> </a:t>
            </a:r>
            <a:r>
              <a:rPr dirty="0"/>
              <a:t>Li</a:t>
            </a:r>
            <a:r>
              <a:rPr spc="-20" dirty="0"/>
              <a:t> </a:t>
            </a:r>
            <a:r>
              <a:rPr dirty="0"/>
              <a:t>&amp;</a:t>
            </a:r>
            <a:r>
              <a:rPr spc="-20" dirty="0"/>
              <a:t> </a:t>
            </a:r>
            <a:r>
              <a:rPr dirty="0"/>
              <a:t>Justin</a:t>
            </a:r>
            <a:r>
              <a:rPr spc="-20" dirty="0"/>
              <a:t> </a:t>
            </a:r>
            <a:r>
              <a:rPr dirty="0"/>
              <a:t>Johnson</a:t>
            </a:r>
            <a:r>
              <a:rPr spc="-20" dirty="0"/>
              <a:t> </a:t>
            </a:r>
            <a:r>
              <a:rPr dirty="0"/>
              <a:t>&amp;</a:t>
            </a:r>
            <a:r>
              <a:rPr spc="-20" dirty="0"/>
              <a:t> </a:t>
            </a:r>
            <a:r>
              <a:rPr dirty="0"/>
              <a:t>Serena</a:t>
            </a:r>
            <a:r>
              <a:rPr spc="-20" dirty="0"/>
              <a:t> </a:t>
            </a:r>
            <a:r>
              <a:rPr spc="-13" dirty="0"/>
              <a:t>Yeung</a:t>
            </a:r>
          </a:p>
        </p:txBody>
      </p:sp>
      <p:sp>
        <p:nvSpPr>
          <p:cNvPr id="11" name="object 11"/>
          <p:cNvSpPr txBox="1">
            <a:spLocks noGrp="1"/>
          </p:cNvSpPr>
          <p:nvPr>
            <p:ph type="dt" sz="half" idx="4294967295"/>
          </p:nvPr>
        </p:nvSpPr>
        <p:spPr>
          <a:xfrm>
            <a:off x="0" y="0"/>
            <a:ext cx="0" cy="4308475"/>
          </a:xfrm>
          <a:prstGeom prst="rect">
            <a:avLst/>
          </a:prstGeom>
        </p:spPr>
        <p:txBody>
          <a:bodyPr vert="horz" wrap="square" lIns="0" tIns="0" rIns="0" bIns="0" rtlCol="0">
            <a:spAutoFit/>
          </a:bodyPr>
          <a:lstStyle/>
          <a:p>
            <a:pPr marL="16933">
              <a:lnSpc>
                <a:spcPts val="2787"/>
              </a:lnSpc>
            </a:pPr>
            <a:r>
              <a:rPr dirty="0"/>
              <a:t>April</a:t>
            </a:r>
            <a:r>
              <a:rPr spc="-27" dirty="0"/>
              <a:t> </a:t>
            </a:r>
            <a:r>
              <a:rPr dirty="0"/>
              <a:t>13,</a:t>
            </a:r>
            <a:r>
              <a:rPr spc="-27" dirty="0"/>
              <a:t> 2017</a:t>
            </a:r>
          </a:p>
        </p:txBody>
      </p:sp>
      <p:sp>
        <p:nvSpPr>
          <p:cNvPr id="13" name="Rectangle 12">
            <a:extLst>
              <a:ext uri="{FF2B5EF4-FFF2-40B4-BE49-F238E27FC236}">
                <a16:creationId xmlns:a16="http://schemas.microsoft.com/office/drawing/2014/main" id="{847A0F0A-78DA-C31B-DE57-0652D36369EB}"/>
              </a:ext>
            </a:extLst>
          </p:cNvPr>
          <p:cNvSpPr/>
          <p:nvPr/>
        </p:nvSpPr>
        <p:spPr>
          <a:xfrm>
            <a:off x="10537371" y="3907971"/>
            <a:ext cx="654124" cy="598715"/>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0BF548-4FC9-0139-8F50-EBC0CA34AABF}"/>
              </a:ext>
            </a:extLst>
          </p:cNvPr>
          <p:cNvSpPr/>
          <p:nvPr/>
        </p:nvSpPr>
        <p:spPr>
          <a:xfrm>
            <a:off x="8175171" y="3129642"/>
            <a:ext cx="654124" cy="598715"/>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a:extLst>
              <a:ext uri="{FF2B5EF4-FFF2-40B4-BE49-F238E27FC236}">
                <a16:creationId xmlns:a16="http://schemas.microsoft.com/office/drawing/2014/main" id="{2ABE634D-3ADF-615A-28E6-5CF0E241FC06}"/>
              </a:ext>
            </a:extLst>
          </p:cNvPr>
          <p:cNvSpPr txBox="1"/>
          <p:nvPr/>
        </p:nvSpPr>
        <p:spPr>
          <a:xfrm>
            <a:off x="359229" y="6154383"/>
            <a:ext cx="6096000" cy="276999"/>
          </a:xfrm>
          <a:prstGeom prst="rect">
            <a:avLst/>
          </a:prstGeom>
          <a:noFill/>
        </p:spPr>
        <p:txBody>
          <a:bodyPr wrap="square">
            <a:spAutoFit/>
          </a:bodyPr>
          <a:lstStyle/>
          <a:p>
            <a:r>
              <a:rPr lang="en-US" sz="1200" dirty="0"/>
              <a:t>http://cs231n.stanford.edu/slides/2017/cs231n_2017_lecture4.pdf</a:t>
            </a:r>
          </a:p>
        </p:txBody>
      </p:sp>
    </p:spTree>
    <p:extLst>
      <p:ext uri="{BB962C8B-B14F-4D97-AF65-F5344CB8AC3E}">
        <p14:creationId xmlns:p14="http://schemas.microsoft.com/office/powerpoint/2010/main" val="2722438480"/>
      </p:ext>
    </p:extLst>
  </p:cSld>
  <p:clrMapOvr>
    <a:masterClrMapping/>
  </p:clrMapOvr>
  <p:transition spd="slow">
    <p:wipe/>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object 2"/>
          <p:cNvGrpSpPr/>
          <p:nvPr/>
        </p:nvGrpSpPr>
        <p:grpSpPr>
          <a:xfrm>
            <a:off x="5385633" y="2893366"/>
            <a:ext cx="6040120" cy="2767752"/>
            <a:chOff x="4496425" y="145149"/>
            <a:chExt cx="4530090" cy="2075814"/>
          </a:xfrm>
        </p:grpSpPr>
        <p:pic>
          <p:nvPicPr>
            <p:cNvPr id="3" name="object 3"/>
            <p:cNvPicPr/>
            <p:nvPr/>
          </p:nvPicPr>
          <p:blipFill>
            <a:blip r:embed="rId3" cstate="print"/>
            <a:stretch>
              <a:fillRect/>
            </a:stretch>
          </p:blipFill>
          <p:spPr>
            <a:xfrm>
              <a:off x="4505950" y="154674"/>
              <a:ext cx="4510700" cy="2056724"/>
            </a:xfrm>
            <a:prstGeom prst="rect">
              <a:avLst/>
            </a:prstGeom>
          </p:spPr>
        </p:pic>
        <p:sp>
          <p:nvSpPr>
            <p:cNvPr id="4" name="object 4"/>
            <p:cNvSpPr/>
            <p:nvPr/>
          </p:nvSpPr>
          <p:spPr>
            <a:xfrm>
              <a:off x="4501187" y="149912"/>
              <a:ext cx="4520565" cy="2066289"/>
            </a:xfrm>
            <a:custGeom>
              <a:avLst/>
              <a:gdLst/>
              <a:ahLst/>
              <a:cxnLst/>
              <a:rect l="l" t="t" r="r" b="b"/>
              <a:pathLst>
                <a:path w="4520565" h="2066289">
                  <a:moveTo>
                    <a:pt x="0" y="0"/>
                  </a:moveTo>
                  <a:lnTo>
                    <a:pt x="4520225" y="0"/>
                  </a:lnTo>
                  <a:lnTo>
                    <a:pt x="4520225" y="2066249"/>
                  </a:lnTo>
                  <a:lnTo>
                    <a:pt x="0" y="2066249"/>
                  </a:lnTo>
                  <a:lnTo>
                    <a:pt x="0" y="0"/>
                  </a:lnTo>
                  <a:close/>
                </a:path>
              </a:pathLst>
            </a:custGeom>
            <a:ln w="9524">
              <a:solidFill>
                <a:srgbClr val="000000"/>
              </a:solidFill>
            </a:ln>
          </p:spPr>
          <p:txBody>
            <a:bodyPr wrap="square" lIns="0" tIns="0" rIns="0" bIns="0" rtlCol="0"/>
            <a:lstStyle/>
            <a:p>
              <a:endParaRPr sz="1867"/>
            </a:p>
          </p:txBody>
        </p:sp>
        <p:sp>
          <p:nvSpPr>
            <p:cNvPr id="5" name="object 5"/>
            <p:cNvSpPr/>
            <p:nvPr/>
          </p:nvSpPr>
          <p:spPr>
            <a:xfrm>
              <a:off x="4702048" y="456005"/>
              <a:ext cx="4144010" cy="1714500"/>
            </a:xfrm>
            <a:custGeom>
              <a:avLst/>
              <a:gdLst/>
              <a:ahLst/>
              <a:cxnLst/>
              <a:rect l="l" t="t" r="r" b="b"/>
              <a:pathLst>
                <a:path w="4144009" h="1714500">
                  <a:moveTo>
                    <a:pt x="374992" y="1555927"/>
                  </a:moveTo>
                  <a:lnTo>
                    <a:pt x="0" y="1555927"/>
                  </a:lnTo>
                  <a:lnTo>
                    <a:pt x="0" y="1714030"/>
                  </a:lnTo>
                  <a:lnTo>
                    <a:pt x="374992" y="1714030"/>
                  </a:lnTo>
                  <a:lnTo>
                    <a:pt x="374992" y="1555927"/>
                  </a:lnTo>
                  <a:close/>
                </a:path>
                <a:path w="4144009" h="1714500">
                  <a:moveTo>
                    <a:pt x="374992" y="0"/>
                  </a:moveTo>
                  <a:lnTo>
                    <a:pt x="0" y="0"/>
                  </a:lnTo>
                  <a:lnTo>
                    <a:pt x="0" y="263398"/>
                  </a:lnTo>
                  <a:lnTo>
                    <a:pt x="374992" y="263398"/>
                  </a:lnTo>
                  <a:lnTo>
                    <a:pt x="374992" y="0"/>
                  </a:lnTo>
                  <a:close/>
                </a:path>
                <a:path w="4144009" h="1714500">
                  <a:moveTo>
                    <a:pt x="447624" y="758799"/>
                  </a:moveTo>
                  <a:lnTo>
                    <a:pt x="72618" y="758799"/>
                  </a:lnTo>
                  <a:lnTo>
                    <a:pt x="72618" y="1022197"/>
                  </a:lnTo>
                  <a:lnTo>
                    <a:pt x="447624" y="1022197"/>
                  </a:lnTo>
                  <a:lnTo>
                    <a:pt x="447624" y="758799"/>
                  </a:lnTo>
                  <a:close/>
                </a:path>
                <a:path w="4144009" h="1714500">
                  <a:moveTo>
                    <a:pt x="1976450" y="61747"/>
                  </a:moveTo>
                  <a:lnTo>
                    <a:pt x="1732241" y="61747"/>
                  </a:lnTo>
                  <a:lnTo>
                    <a:pt x="1732241" y="325145"/>
                  </a:lnTo>
                  <a:lnTo>
                    <a:pt x="1976450" y="325145"/>
                  </a:lnTo>
                  <a:lnTo>
                    <a:pt x="1976450" y="61747"/>
                  </a:lnTo>
                  <a:close/>
                </a:path>
                <a:path w="4144009" h="1714500">
                  <a:moveTo>
                    <a:pt x="2315489" y="400545"/>
                  </a:moveTo>
                  <a:lnTo>
                    <a:pt x="1940496" y="400545"/>
                  </a:lnTo>
                  <a:lnTo>
                    <a:pt x="1940496" y="663956"/>
                  </a:lnTo>
                  <a:lnTo>
                    <a:pt x="2315489" y="663956"/>
                  </a:lnTo>
                  <a:lnTo>
                    <a:pt x="2315489" y="400545"/>
                  </a:lnTo>
                  <a:close/>
                </a:path>
                <a:path w="4144009" h="1714500">
                  <a:moveTo>
                    <a:pt x="4143514" y="943927"/>
                  </a:moveTo>
                  <a:lnTo>
                    <a:pt x="3768521" y="943927"/>
                  </a:lnTo>
                  <a:lnTo>
                    <a:pt x="3768521" y="1207325"/>
                  </a:lnTo>
                  <a:lnTo>
                    <a:pt x="4143514" y="1207325"/>
                  </a:lnTo>
                  <a:lnTo>
                    <a:pt x="4143514" y="943927"/>
                  </a:lnTo>
                  <a:close/>
                </a:path>
              </a:pathLst>
            </a:custGeom>
            <a:solidFill>
              <a:srgbClr val="FFFFFF"/>
            </a:solidFill>
          </p:spPr>
          <p:txBody>
            <a:bodyPr wrap="square" lIns="0" tIns="0" rIns="0" bIns="0" rtlCol="0"/>
            <a:lstStyle/>
            <a:p>
              <a:endParaRPr sz="1867"/>
            </a:p>
          </p:txBody>
        </p:sp>
      </p:grpSp>
      <p:pic>
        <p:nvPicPr>
          <p:cNvPr id="6" name="object 6"/>
          <p:cNvPicPr/>
          <p:nvPr/>
        </p:nvPicPr>
        <p:blipFill>
          <a:blip r:embed="rId4" cstate="print"/>
          <a:stretch>
            <a:fillRect/>
          </a:stretch>
        </p:blipFill>
        <p:spPr>
          <a:xfrm>
            <a:off x="803692" y="1393638"/>
            <a:ext cx="3784599" cy="584199"/>
          </a:xfrm>
          <a:prstGeom prst="rect">
            <a:avLst/>
          </a:prstGeom>
        </p:spPr>
      </p:pic>
      <p:sp>
        <p:nvSpPr>
          <p:cNvPr id="7" name="object 7"/>
          <p:cNvSpPr txBox="1"/>
          <p:nvPr/>
        </p:nvSpPr>
        <p:spPr>
          <a:xfrm>
            <a:off x="745101" y="2170278"/>
            <a:ext cx="4217247" cy="509541"/>
          </a:xfrm>
          <a:prstGeom prst="rect">
            <a:avLst/>
          </a:prstGeom>
        </p:spPr>
        <p:txBody>
          <a:bodyPr vert="horz" wrap="square" lIns="0" tIns="16933" rIns="0" bIns="0" rtlCol="0">
            <a:spAutoFit/>
          </a:bodyPr>
          <a:lstStyle/>
          <a:p>
            <a:pPr marL="16933">
              <a:spcBef>
                <a:spcPts val="133"/>
              </a:spcBef>
            </a:pPr>
            <a:r>
              <a:rPr sz="3200" dirty="0">
                <a:solidFill>
                  <a:srgbClr val="37761C"/>
                </a:solidFill>
                <a:latin typeface="Arial MT"/>
                <a:cs typeface="Arial MT"/>
              </a:rPr>
              <a:t>e.g.</a:t>
            </a:r>
            <a:r>
              <a:rPr sz="3200" spc="-13" dirty="0">
                <a:solidFill>
                  <a:srgbClr val="37761C"/>
                </a:solidFill>
                <a:latin typeface="Arial MT"/>
                <a:cs typeface="Arial MT"/>
              </a:rPr>
              <a:t> </a:t>
            </a:r>
            <a:r>
              <a:rPr sz="3200" dirty="0">
                <a:solidFill>
                  <a:srgbClr val="37761C"/>
                </a:solidFill>
                <a:latin typeface="Arial MT"/>
                <a:cs typeface="Arial MT"/>
              </a:rPr>
              <a:t>x</a:t>
            </a:r>
            <a:r>
              <a:rPr sz="3200" spc="-7" dirty="0">
                <a:solidFill>
                  <a:srgbClr val="37761C"/>
                </a:solidFill>
                <a:latin typeface="Arial MT"/>
                <a:cs typeface="Arial MT"/>
              </a:rPr>
              <a:t> </a:t>
            </a:r>
            <a:r>
              <a:rPr sz="3200" dirty="0">
                <a:solidFill>
                  <a:srgbClr val="37761C"/>
                </a:solidFill>
                <a:latin typeface="Arial MT"/>
                <a:cs typeface="Arial MT"/>
              </a:rPr>
              <a:t>=</a:t>
            </a:r>
            <a:r>
              <a:rPr sz="3200" spc="-7" dirty="0">
                <a:solidFill>
                  <a:srgbClr val="37761C"/>
                </a:solidFill>
                <a:latin typeface="Arial MT"/>
                <a:cs typeface="Arial MT"/>
              </a:rPr>
              <a:t> </a:t>
            </a:r>
            <a:r>
              <a:rPr sz="3200" spc="-13" dirty="0">
                <a:solidFill>
                  <a:srgbClr val="37761C"/>
                </a:solidFill>
                <a:latin typeface="Arial MT"/>
                <a:cs typeface="Arial MT"/>
              </a:rPr>
              <a:t>-</a:t>
            </a:r>
            <a:r>
              <a:rPr sz="3200" dirty="0">
                <a:solidFill>
                  <a:srgbClr val="37761C"/>
                </a:solidFill>
                <a:latin typeface="Arial MT"/>
                <a:cs typeface="Arial MT"/>
              </a:rPr>
              <a:t>2,</a:t>
            </a:r>
            <a:r>
              <a:rPr sz="3200" spc="-13" dirty="0">
                <a:solidFill>
                  <a:srgbClr val="37761C"/>
                </a:solidFill>
                <a:latin typeface="Arial MT"/>
                <a:cs typeface="Arial MT"/>
              </a:rPr>
              <a:t> </a:t>
            </a:r>
            <a:r>
              <a:rPr sz="3200" dirty="0">
                <a:solidFill>
                  <a:srgbClr val="37761C"/>
                </a:solidFill>
                <a:latin typeface="Arial MT"/>
                <a:cs typeface="Arial MT"/>
              </a:rPr>
              <a:t>y</a:t>
            </a:r>
            <a:r>
              <a:rPr sz="3200" spc="-7" dirty="0">
                <a:solidFill>
                  <a:srgbClr val="37761C"/>
                </a:solidFill>
                <a:latin typeface="Arial MT"/>
                <a:cs typeface="Arial MT"/>
              </a:rPr>
              <a:t> </a:t>
            </a:r>
            <a:r>
              <a:rPr sz="3200" dirty="0">
                <a:solidFill>
                  <a:srgbClr val="37761C"/>
                </a:solidFill>
                <a:latin typeface="Arial MT"/>
                <a:cs typeface="Arial MT"/>
              </a:rPr>
              <a:t>=</a:t>
            </a:r>
            <a:r>
              <a:rPr sz="3200" spc="-7" dirty="0">
                <a:solidFill>
                  <a:srgbClr val="37761C"/>
                </a:solidFill>
                <a:latin typeface="Arial MT"/>
                <a:cs typeface="Arial MT"/>
              </a:rPr>
              <a:t> </a:t>
            </a:r>
            <a:r>
              <a:rPr sz="3200" dirty="0">
                <a:solidFill>
                  <a:srgbClr val="37761C"/>
                </a:solidFill>
                <a:latin typeface="Arial MT"/>
                <a:cs typeface="Arial MT"/>
              </a:rPr>
              <a:t>5,</a:t>
            </a:r>
            <a:r>
              <a:rPr sz="3200" spc="-13" dirty="0">
                <a:solidFill>
                  <a:srgbClr val="37761C"/>
                </a:solidFill>
                <a:latin typeface="Arial MT"/>
                <a:cs typeface="Arial MT"/>
              </a:rPr>
              <a:t> </a:t>
            </a:r>
            <a:r>
              <a:rPr sz="3200" dirty="0">
                <a:solidFill>
                  <a:srgbClr val="37761C"/>
                </a:solidFill>
                <a:latin typeface="Arial MT"/>
                <a:cs typeface="Arial MT"/>
              </a:rPr>
              <a:t>z</a:t>
            </a:r>
            <a:r>
              <a:rPr sz="3200" spc="-7" dirty="0">
                <a:solidFill>
                  <a:srgbClr val="37761C"/>
                </a:solidFill>
                <a:latin typeface="Arial MT"/>
                <a:cs typeface="Arial MT"/>
              </a:rPr>
              <a:t> </a:t>
            </a:r>
            <a:r>
              <a:rPr sz="3200" dirty="0">
                <a:solidFill>
                  <a:srgbClr val="37761C"/>
                </a:solidFill>
                <a:latin typeface="Arial MT"/>
                <a:cs typeface="Arial MT"/>
              </a:rPr>
              <a:t>=</a:t>
            </a:r>
            <a:r>
              <a:rPr sz="3200" spc="-7" dirty="0">
                <a:solidFill>
                  <a:srgbClr val="37761C"/>
                </a:solidFill>
                <a:latin typeface="Arial MT"/>
                <a:cs typeface="Arial MT"/>
              </a:rPr>
              <a:t> </a:t>
            </a:r>
            <a:r>
              <a:rPr sz="3200" spc="-27" dirty="0">
                <a:solidFill>
                  <a:srgbClr val="37761C"/>
                </a:solidFill>
                <a:latin typeface="Arial MT"/>
                <a:cs typeface="Arial MT"/>
              </a:rPr>
              <a:t>-</a:t>
            </a:r>
            <a:r>
              <a:rPr sz="3200" spc="-67" dirty="0">
                <a:solidFill>
                  <a:srgbClr val="37761C"/>
                </a:solidFill>
                <a:latin typeface="Arial MT"/>
                <a:cs typeface="Arial MT"/>
              </a:rPr>
              <a:t>4</a:t>
            </a:r>
            <a:endParaRPr sz="3200" dirty="0">
              <a:latin typeface="Arial MT"/>
              <a:cs typeface="Arial MT"/>
            </a:endParaRPr>
          </a:p>
        </p:txBody>
      </p:sp>
      <p:sp>
        <p:nvSpPr>
          <p:cNvPr id="10" name="object 10"/>
          <p:cNvSpPr txBox="1">
            <a:spLocks noGrp="1"/>
          </p:cNvSpPr>
          <p:nvPr>
            <p:ph type="sldNum" sz="quarter" idx="12"/>
          </p:nvPr>
        </p:nvSpPr>
        <p:spPr>
          <a:prstGeom prst="rect">
            <a:avLst/>
          </a:prstGeom>
        </p:spPr>
        <p:txBody>
          <a:bodyPr vert="horz" wrap="square" lIns="0" tIns="0" rIns="0" bIns="0" rtlCol="0">
            <a:spAutoFit/>
          </a:bodyPr>
          <a:lstStyle/>
          <a:p>
            <a:pPr marL="16933">
              <a:lnSpc>
                <a:spcPts val="2787"/>
              </a:lnSpc>
            </a:pPr>
            <a:r>
              <a:rPr dirty="0"/>
              <a:t>Lecture</a:t>
            </a:r>
            <a:r>
              <a:rPr spc="-33" dirty="0"/>
              <a:t> </a:t>
            </a:r>
            <a:r>
              <a:rPr dirty="0"/>
              <a:t>4</a:t>
            </a:r>
            <a:r>
              <a:rPr spc="-20" dirty="0"/>
              <a:t> </a:t>
            </a:r>
            <a:r>
              <a:rPr spc="-13" dirty="0"/>
              <a:t>-</a:t>
            </a:r>
            <a:r>
              <a:rPr spc="-167" dirty="0"/>
              <a:t> </a:t>
            </a:r>
            <a:fld id="{81D60167-4931-47E6-BA6A-407CBD079E47}" type="slidenum">
              <a:rPr spc="-33" dirty="0"/>
              <a:pPr marL="16933">
                <a:lnSpc>
                  <a:spcPts val="2787"/>
                </a:lnSpc>
              </a:pPr>
              <a:t>15</a:t>
            </a:fld>
            <a:endParaRPr spc="-33" dirty="0"/>
          </a:p>
        </p:txBody>
      </p:sp>
      <p:sp>
        <p:nvSpPr>
          <p:cNvPr id="8" name="object 8"/>
          <p:cNvSpPr txBox="1">
            <a:spLocks noGrp="1"/>
          </p:cNvSpPr>
          <p:nvPr>
            <p:ph type="title"/>
          </p:nvPr>
        </p:nvSpPr>
        <p:spPr>
          <a:prstGeom prst="rect">
            <a:avLst/>
          </a:prstGeom>
        </p:spPr>
        <p:txBody>
          <a:bodyPr spcFirstLastPara="1" vert="horz" wrap="square" lIns="0" tIns="16933" rIns="0" bIns="0" rtlCol="0" anchor="ctr" anchorCtr="0">
            <a:spAutoFit/>
          </a:bodyPr>
          <a:lstStyle/>
          <a:p>
            <a:pPr marL="16933">
              <a:lnSpc>
                <a:spcPct val="100000"/>
              </a:lnSpc>
              <a:spcBef>
                <a:spcPts val="133"/>
              </a:spcBef>
            </a:pPr>
            <a:r>
              <a:rPr sz="2667" dirty="0"/>
              <a:t>Backpropagation:</a:t>
            </a:r>
            <a:r>
              <a:rPr sz="2667" spc="-87" dirty="0"/>
              <a:t> </a:t>
            </a:r>
            <a:r>
              <a:rPr sz="2667" dirty="0"/>
              <a:t>a</a:t>
            </a:r>
            <a:r>
              <a:rPr sz="2667" spc="-80" dirty="0"/>
              <a:t> </a:t>
            </a:r>
            <a:r>
              <a:rPr sz="2667" dirty="0"/>
              <a:t>simple</a:t>
            </a:r>
            <a:r>
              <a:rPr sz="2667" spc="-80" dirty="0"/>
              <a:t> </a:t>
            </a:r>
            <a:r>
              <a:rPr sz="2667" spc="-13" dirty="0"/>
              <a:t>example</a:t>
            </a:r>
            <a:endParaRPr sz="2667" dirty="0"/>
          </a:p>
        </p:txBody>
      </p:sp>
      <p:sp>
        <p:nvSpPr>
          <p:cNvPr id="9" name="object 9"/>
          <p:cNvSpPr txBox="1">
            <a:spLocks noGrp="1"/>
          </p:cNvSpPr>
          <p:nvPr>
            <p:ph type="ftr" sz="quarter" idx="4294967295"/>
          </p:nvPr>
        </p:nvSpPr>
        <p:spPr>
          <a:xfrm>
            <a:off x="0" y="0"/>
            <a:ext cx="0" cy="12568238"/>
          </a:xfrm>
          <a:prstGeom prst="rect">
            <a:avLst/>
          </a:prstGeom>
        </p:spPr>
        <p:txBody>
          <a:bodyPr vert="horz" wrap="square" lIns="0" tIns="0" rIns="0" bIns="0" rtlCol="0">
            <a:spAutoFit/>
          </a:bodyPr>
          <a:lstStyle/>
          <a:p>
            <a:pPr marL="16933">
              <a:lnSpc>
                <a:spcPts val="2787"/>
              </a:lnSpc>
            </a:pPr>
            <a:r>
              <a:rPr spc="-13" dirty="0"/>
              <a:t>Fei-</a:t>
            </a:r>
            <a:r>
              <a:rPr dirty="0"/>
              <a:t>Fei</a:t>
            </a:r>
            <a:r>
              <a:rPr spc="-40" dirty="0"/>
              <a:t> </a:t>
            </a:r>
            <a:r>
              <a:rPr dirty="0"/>
              <a:t>Li</a:t>
            </a:r>
            <a:r>
              <a:rPr spc="-20" dirty="0"/>
              <a:t> </a:t>
            </a:r>
            <a:r>
              <a:rPr dirty="0"/>
              <a:t>&amp;</a:t>
            </a:r>
            <a:r>
              <a:rPr spc="-20" dirty="0"/>
              <a:t> </a:t>
            </a:r>
            <a:r>
              <a:rPr dirty="0"/>
              <a:t>Justin</a:t>
            </a:r>
            <a:r>
              <a:rPr spc="-20" dirty="0"/>
              <a:t> </a:t>
            </a:r>
            <a:r>
              <a:rPr dirty="0"/>
              <a:t>Johnson</a:t>
            </a:r>
            <a:r>
              <a:rPr spc="-20" dirty="0"/>
              <a:t> </a:t>
            </a:r>
            <a:r>
              <a:rPr dirty="0"/>
              <a:t>&amp;</a:t>
            </a:r>
            <a:r>
              <a:rPr spc="-20" dirty="0"/>
              <a:t> </a:t>
            </a:r>
            <a:r>
              <a:rPr dirty="0"/>
              <a:t>Serena</a:t>
            </a:r>
            <a:r>
              <a:rPr spc="-20" dirty="0"/>
              <a:t> </a:t>
            </a:r>
            <a:r>
              <a:rPr spc="-13" dirty="0"/>
              <a:t>Yeung</a:t>
            </a:r>
          </a:p>
        </p:txBody>
      </p:sp>
      <p:sp>
        <p:nvSpPr>
          <p:cNvPr id="11" name="object 11"/>
          <p:cNvSpPr txBox="1">
            <a:spLocks noGrp="1"/>
          </p:cNvSpPr>
          <p:nvPr>
            <p:ph type="dt" sz="half" idx="4294967295"/>
          </p:nvPr>
        </p:nvSpPr>
        <p:spPr>
          <a:xfrm>
            <a:off x="0" y="0"/>
            <a:ext cx="0" cy="4308475"/>
          </a:xfrm>
          <a:prstGeom prst="rect">
            <a:avLst/>
          </a:prstGeom>
        </p:spPr>
        <p:txBody>
          <a:bodyPr vert="horz" wrap="square" lIns="0" tIns="0" rIns="0" bIns="0" rtlCol="0">
            <a:spAutoFit/>
          </a:bodyPr>
          <a:lstStyle/>
          <a:p>
            <a:pPr marL="16933">
              <a:lnSpc>
                <a:spcPts val="2787"/>
              </a:lnSpc>
            </a:pPr>
            <a:r>
              <a:rPr dirty="0"/>
              <a:t>April</a:t>
            </a:r>
            <a:r>
              <a:rPr spc="-27" dirty="0"/>
              <a:t> </a:t>
            </a:r>
            <a:r>
              <a:rPr dirty="0"/>
              <a:t>13,</a:t>
            </a:r>
            <a:r>
              <a:rPr spc="-27" dirty="0"/>
              <a:t> 2017</a:t>
            </a:r>
          </a:p>
        </p:txBody>
      </p:sp>
      <p:sp>
        <p:nvSpPr>
          <p:cNvPr id="13" name="Rectangle 12">
            <a:extLst>
              <a:ext uri="{FF2B5EF4-FFF2-40B4-BE49-F238E27FC236}">
                <a16:creationId xmlns:a16="http://schemas.microsoft.com/office/drawing/2014/main" id="{847A0F0A-78DA-C31B-DE57-0652D36369EB}"/>
              </a:ext>
            </a:extLst>
          </p:cNvPr>
          <p:cNvSpPr/>
          <p:nvPr/>
        </p:nvSpPr>
        <p:spPr>
          <a:xfrm>
            <a:off x="10537371" y="3907971"/>
            <a:ext cx="654124" cy="598715"/>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0BF548-4FC9-0139-8F50-EBC0CA34AABF}"/>
              </a:ext>
            </a:extLst>
          </p:cNvPr>
          <p:cNvSpPr/>
          <p:nvPr/>
        </p:nvSpPr>
        <p:spPr>
          <a:xfrm>
            <a:off x="8175171" y="3129642"/>
            <a:ext cx="654124" cy="598715"/>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a:extLst>
              <a:ext uri="{FF2B5EF4-FFF2-40B4-BE49-F238E27FC236}">
                <a16:creationId xmlns:a16="http://schemas.microsoft.com/office/drawing/2014/main" id="{2ABE634D-3ADF-615A-28E6-5CF0E241FC06}"/>
              </a:ext>
            </a:extLst>
          </p:cNvPr>
          <p:cNvSpPr txBox="1"/>
          <p:nvPr/>
        </p:nvSpPr>
        <p:spPr>
          <a:xfrm>
            <a:off x="359229" y="6154383"/>
            <a:ext cx="6096000" cy="276999"/>
          </a:xfrm>
          <a:prstGeom prst="rect">
            <a:avLst/>
          </a:prstGeom>
          <a:noFill/>
        </p:spPr>
        <p:txBody>
          <a:bodyPr wrap="square">
            <a:spAutoFit/>
          </a:bodyPr>
          <a:lstStyle/>
          <a:p>
            <a:r>
              <a:rPr lang="en-US" sz="1200" dirty="0"/>
              <a:t>http://cs231n.stanford.edu/slides/2017/cs231n_2017_lecture4.pdf</a:t>
            </a:r>
          </a:p>
        </p:txBody>
      </p:sp>
      <p:sp>
        <p:nvSpPr>
          <p:cNvPr id="12" name="TextBox 11">
            <a:extLst>
              <a:ext uri="{FF2B5EF4-FFF2-40B4-BE49-F238E27FC236}">
                <a16:creationId xmlns:a16="http://schemas.microsoft.com/office/drawing/2014/main" id="{694F76C4-E680-1C5E-7147-DFEC7368F2BD}"/>
              </a:ext>
            </a:extLst>
          </p:cNvPr>
          <p:cNvSpPr txBox="1"/>
          <p:nvPr/>
        </p:nvSpPr>
        <p:spPr>
          <a:xfrm>
            <a:off x="1106120" y="2872260"/>
            <a:ext cx="3201514" cy="584775"/>
          </a:xfrm>
          <a:prstGeom prst="rect">
            <a:avLst/>
          </a:prstGeom>
          <a:noFill/>
        </p:spPr>
        <p:txBody>
          <a:bodyPr wrap="square" rtlCol="0">
            <a:spAutoFit/>
          </a:bodyPr>
          <a:lstStyle/>
          <a:p>
            <a:r>
              <a:rPr lang="en-US" sz="3200" b="1" dirty="0">
                <a:solidFill>
                  <a:schemeClr val="accent5">
                    <a:lumMod val="75000"/>
                  </a:schemeClr>
                </a:solidFill>
              </a:rPr>
              <a:t>Forward pass</a:t>
            </a:r>
          </a:p>
        </p:txBody>
      </p:sp>
    </p:spTree>
    <p:custDataLst>
      <p:tags r:id="rId1"/>
    </p:custDataLst>
    <p:extLst>
      <p:ext uri="{BB962C8B-B14F-4D97-AF65-F5344CB8AC3E}">
        <p14:creationId xmlns:p14="http://schemas.microsoft.com/office/powerpoint/2010/main" val="724379012"/>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xit" presetSubtype="4" fill="hold" grpId="0" nodeType="clickEffect">
                                  <p:stCondLst>
                                    <p:cond delay="0"/>
                                  </p:stCondLst>
                                  <p:childTnLst>
                                    <p:animEffect transition="out" filter="wipe(down)">
                                      <p:cBhvr>
                                        <p:cTn id="6" dur="500"/>
                                        <p:tgtEl>
                                          <p:spTgt spid="13"/>
                                        </p:tgtEl>
                                      </p:cBhvr>
                                    </p:animEffect>
                                    <p:set>
                                      <p:cBhvr>
                                        <p:cTn id="7" dur="1" fill="hold">
                                          <p:stCondLst>
                                            <p:cond delay="499"/>
                                          </p:stCondLst>
                                        </p:cTn>
                                        <p:tgtEl>
                                          <p:spTgt spid="13"/>
                                        </p:tgtEl>
                                        <p:attrNameLst>
                                          <p:attrName>style.visibility</p:attrName>
                                        </p:attrNameLst>
                                      </p:cBhvr>
                                      <p:to>
                                        <p:strVal val="hidden"/>
                                      </p:to>
                                    </p:set>
                                  </p:childTnLst>
                                </p:cTn>
                              </p:par>
                              <p:par>
                                <p:cTn id="8" presetID="22" presetClass="exit" presetSubtype="4" fill="hold" grpId="0" nodeType="withEffect">
                                  <p:stCondLst>
                                    <p:cond delay="0"/>
                                  </p:stCondLst>
                                  <p:childTnLst>
                                    <p:animEffect transition="out" filter="wipe(down)">
                                      <p:cBhvr>
                                        <p:cTn id="9" dur="500"/>
                                        <p:tgtEl>
                                          <p:spTgt spid="14"/>
                                        </p:tgtEl>
                                      </p:cBhvr>
                                    </p:animEffect>
                                    <p:set>
                                      <p:cBhvr>
                                        <p:cTn id="10" dur="1" fill="hold">
                                          <p:stCondLst>
                                            <p:cond delay="499"/>
                                          </p:stCondLst>
                                        </p:cTn>
                                        <p:tgtEl>
                                          <p:spTgt spid="14"/>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4"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object 2"/>
          <p:cNvGrpSpPr/>
          <p:nvPr/>
        </p:nvGrpSpPr>
        <p:grpSpPr>
          <a:xfrm>
            <a:off x="438934" y="3580856"/>
            <a:ext cx="5580380" cy="1072727"/>
            <a:chOff x="167275" y="2717225"/>
            <a:chExt cx="4185285" cy="804545"/>
          </a:xfrm>
        </p:grpSpPr>
        <p:sp>
          <p:nvSpPr>
            <p:cNvPr id="3" name="object 3"/>
            <p:cNvSpPr/>
            <p:nvPr/>
          </p:nvSpPr>
          <p:spPr>
            <a:xfrm>
              <a:off x="176800" y="2726750"/>
              <a:ext cx="4166235" cy="785495"/>
            </a:xfrm>
            <a:custGeom>
              <a:avLst/>
              <a:gdLst/>
              <a:ahLst/>
              <a:cxnLst/>
              <a:rect l="l" t="t" r="r" b="b"/>
              <a:pathLst>
                <a:path w="4166235" h="785495">
                  <a:moveTo>
                    <a:pt x="0" y="0"/>
                  </a:moveTo>
                  <a:lnTo>
                    <a:pt x="4166099" y="0"/>
                  </a:lnTo>
                  <a:lnTo>
                    <a:pt x="4166099" y="785399"/>
                  </a:lnTo>
                  <a:lnTo>
                    <a:pt x="0" y="785399"/>
                  </a:lnTo>
                  <a:lnTo>
                    <a:pt x="0" y="0"/>
                  </a:lnTo>
                  <a:close/>
                </a:path>
              </a:pathLst>
            </a:custGeom>
            <a:ln w="19049">
              <a:solidFill>
                <a:srgbClr val="0000FF"/>
              </a:solidFill>
            </a:ln>
          </p:spPr>
          <p:txBody>
            <a:bodyPr wrap="square" lIns="0" tIns="0" rIns="0" bIns="0" rtlCol="0"/>
            <a:lstStyle/>
            <a:p>
              <a:endParaRPr sz="1867"/>
            </a:p>
          </p:txBody>
        </p:sp>
        <p:pic>
          <p:nvPicPr>
            <p:cNvPr id="4" name="object 4"/>
            <p:cNvPicPr/>
            <p:nvPr/>
          </p:nvPicPr>
          <p:blipFill>
            <a:blip r:embed="rId2" cstate="print"/>
            <a:stretch>
              <a:fillRect/>
            </a:stretch>
          </p:blipFill>
          <p:spPr>
            <a:xfrm>
              <a:off x="329200" y="2892225"/>
              <a:ext cx="942974" cy="457199"/>
            </a:xfrm>
            <a:prstGeom prst="rect">
              <a:avLst/>
            </a:prstGeom>
          </p:spPr>
        </p:pic>
        <p:pic>
          <p:nvPicPr>
            <p:cNvPr id="5" name="object 5"/>
            <p:cNvPicPr/>
            <p:nvPr/>
          </p:nvPicPr>
          <p:blipFill>
            <a:blip r:embed="rId3" cstate="print"/>
            <a:stretch>
              <a:fillRect/>
            </a:stretch>
          </p:blipFill>
          <p:spPr>
            <a:xfrm>
              <a:off x="2076775" y="2825550"/>
              <a:ext cx="2047874" cy="590549"/>
            </a:xfrm>
            <a:prstGeom prst="rect">
              <a:avLst/>
            </a:prstGeom>
          </p:spPr>
        </p:pic>
      </p:grpSp>
      <p:grpSp>
        <p:nvGrpSpPr>
          <p:cNvPr id="6" name="object 6"/>
          <p:cNvGrpSpPr/>
          <p:nvPr/>
        </p:nvGrpSpPr>
        <p:grpSpPr>
          <a:xfrm>
            <a:off x="438934" y="2345845"/>
            <a:ext cx="5580380" cy="1072727"/>
            <a:chOff x="156774" y="1809650"/>
            <a:chExt cx="4185285" cy="804545"/>
          </a:xfrm>
        </p:grpSpPr>
        <p:sp>
          <p:nvSpPr>
            <p:cNvPr id="7" name="object 7"/>
            <p:cNvSpPr/>
            <p:nvPr/>
          </p:nvSpPr>
          <p:spPr>
            <a:xfrm>
              <a:off x="166299" y="1819175"/>
              <a:ext cx="4166235" cy="785495"/>
            </a:xfrm>
            <a:custGeom>
              <a:avLst/>
              <a:gdLst/>
              <a:ahLst/>
              <a:cxnLst/>
              <a:rect l="l" t="t" r="r" b="b"/>
              <a:pathLst>
                <a:path w="4166235" h="785494">
                  <a:moveTo>
                    <a:pt x="0" y="0"/>
                  </a:moveTo>
                  <a:lnTo>
                    <a:pt x="4166100" y="0"/>
                  </a:lnTo>
                  <a:lnTo>
                    <a:pt x="4166100" y="785399"/>
                  </a:lnTo>
                  <a:lnTo>
                    <a:pt x="0" y="785399"/>
                  </a:lnTo>
                  <a:lnTo>
                    <a:pt x="0" y="0"/>
                  </a:lnTo>
                  <a:close/>
                </a:path>
              </a:pathLst>
            </a:custGeom>
            <a:ln w="19049">
              <a:solidFill>
                <a:srgbClr val="FF0000"/>
              </a:solidFill>
            </a:ln>
          </p:spPr>
          <p:txBody>
            <a:bodyPr wrap="square" lIns="0" tIns="0" rIns="0" bIns="0" rtlCol="0"/>
            <a:lstStyle/>
            <a:p>
              <a:endParaRPr sz="1867"/>
            </a:p>
          </p:txBody>
        </p:sp>
        <p:pic>
          <p:nvPicPr>
            <p:cNvPr id="8" name="object 8"/>
            <p:cNvPicPr/>
            <p:nvPr/>
          </p:nvPicPr>
          <p:blipFill>
            <a:blip r:embed="rId4" cstate="print"/>
            <a:stretch>
              <a:fillRect/>
            </a:stretch>
          </p:blipFill>
          <p:spPr>
            <a:xfrm>
              <a:off x="283387" y="1998350"/>
              <a:ext cx="1409699" cy="390524"/>
            </a:xfrm>
            <a:prstGeom prst="rect">
              <a:avLst/>
            </a:prstGeom>
          </p:spPr>
        </p:pic>
        <p:pic>
          <p:nvPicPr>
            <p:cNvPr id="9" name="object 9"/>
            <p:cNvPicPr/>
            <p:nvPr/>
          </p:nvPicPr>
          <p:blipFill>
            <a:blip r:embed="rId5" cstate="print"/>
            <a:stretch>
              <a:fillRect/>
            </a:stretch>
          </p:blipFill>
          <p:spPr>
            <a:xfrm>
              <a:off x="2123437" y="1884050"/>
              <a:ext cx="2009774" cy="619124"/>
            </a:xfrm>
            <a:prstGeom prst="rect">
              <a:avLst/>
            </a:prstGeom>
          </p:spPr>
        </p:pic>
      </p:grpSp>
      <p:pic>
        <p:nvPicPr>
          <p:cNvPr id="10" name="object 10"/>
          <p:cNvPicPr/>
          <p:nvPr/>
        </p:nvPicPr>
        <p:blipFill>
          <a:blip r:embed="rId6" cstate="print"/>
          <a:stretch>
            <a:fillRect/>
          </a:stretch>
        </p:blipFill>
        <p:spPr>
          <a:xfrm>
            <a:off x="665999" y="1190895"/>
            <a:ext cx="3784599" cy="584199"/>
          </a:xfrm>
          <a:prstGeom prst="rect">
            <a:avLst/>
          </a:prstGeom>
        </p:spPr>
      </p:pic>
      <p:grpSp>
        <p:nvGrpSpPr>
          <p:cNvPr id="11" name="object 11"/>
          <p:cNvGrpSpPr/>
          <p:nvPr/>
        </p:nvGrpSpPr>
        <p:grpSpPr>
          <a:xfrm>
            <a:off x="6572334" y="2089018"/>
            <a:ext cx="5298714" cy="2739549"/>
            <a:chOff x="4496425" y="145149"/>
            <a:chExt cx="4530090" cy="2075814"/>
          </a:xfrm>
        </p:grpSpPr>
        <p:pic>
          <p:nvPicPr>
            <p:cNvPr id="12" name="object 12"/>
            <p:cNvPicPr/>
            <p:nvPr/>
          </p:nvPicPr>
          <p:blipFill>
            <a:blip r:embed="rId7" cstate="print"/>
            <a:stretch>
              <a:fillRect/>
            </a:stretch>
          </p:blipFill>
          <p:spPr>
            <a:xfrm>
              <a:off x="4505950" y="154674"/>
              <a:ext cx="4510700" cy="2056724"/>
            </a:xfrm>
            <a:prstGeom prst="rect">
              <a:avLst/>
            </a:prstGeom>
          </p:spPr>
        </p:pic>
        <p:sp>
          <p:nvSpPr>
            <p:cNvPr id="13" name="object 13"/>
            <p:cNvSpPr/>
            <p:nvPr/>
          </p:nvSpPr>
          <p:spPr>
            <a:xfrm>
              <a:off x="4501187" y="149912"/>
              <a:ext cx="4520565" cy="2066289"/>
            </a:xfrm>
            <a:custGeom>
              <a:avLst/>
              <a:gdLst/>
              <a:ahLst/>
              <a:cxnLst/>
              <a:rect l="l" t="t" r="r" b="b"/>
              <a:pathLst>
                <a:path w="4520565" h="2066289">
                  <a:moveTo>
                    <a:pt x="0" y="0"/>
                  </a:moveTo>
                  <a:lnTo>
                    <a:pt x="4520225" y="0"/>
                  </a:lnTo>
                  <a:lnTo>
                    <a:pt x="4520225" y="2066249"/>
                  </a:lnTo>
                  <a:lnTo>
                    <a:pt x="0" y="2066249"/>
                  </a:lnTo>
                  <a:lnTo>
                    <a:pt x="0" y="0"/>
                  </a:lnTo>
                  <a:close/>
                </a:path>
              </a:pathLst>
            </a:custGeom>
            <a:ln w="9524">
              <a:solidFill>
                <a:srgbClr val="000000"/>
              </a:solidFill>
            </a:ln>
          </p:spPr>
          <p:txBody>
            <a:bodyPr wrap="square" lIns="0" tIns="0" rIns="0" bIns="0" rtlCol="0"/>
            <a:lstStyle/>
            <a:p>
              <a:endParaRPr sz="1867"/>
            </a:p>
          </p:txBody>
        </p:sp>
        <p:sp>
          <p:nvSpPr>
            <p:cNvPr id="14" name="object 14"/>
            <p:cNvSpPr/>
            <p:nvPr/>
          </p:nvSpPr>
          <p:spPr>
            <a:xfrm>
              <a:off x="4702048" y="456005"/>
              <a:ext cx="4144010" cy="1714500"/>
            </a:xfrm>
            <a:custGeom>
              <a:avLst/>
              <a:gdLst/>
              <a:ahLst/>
              <a:cxnLst/>
              <a:rect l="l" t="t" r="r" b="b"/>
              <a:pathLst>
                <a:path w="4144009" h="1714500">
                  <a:moveTo>
                    <a:pt x="374992" y="1555927"/>
                  </a:moveTo>
                  <a:lnTo>
                    <a:pt x="0" y="1555927"/>
                  </a:lnTo>
                  <a:lnTo>
                    <a:pt x="0" y="1714030"/>
                  </a:lnTo>
                  <a:lnTo>
                    <a:pt x="374992" y="1714030"/>
                  </a:lnTo>
                  <a:lnTo>
                    <a:pt x="374992" y="1555927"/>
                  </a:lnTo>
                  <a:close/>
                </a:path>
                <a:path w="4144009" h="1714500">
                  <a:moveTo>
                    <a:pt x="374992" y="0"/>
                  </a:moveTo>
                  <a:lnTo>
                    <a:pt x="0" y="0"/>
                  </a:lnTo>
                  <a:lnTo>
                    <a:pt x="0" y="263398"/>
                  </a:lnTo>
                  <a:lnTo>
                    <a:pt x="374992" y="263398"/>
                  </a:lnTo>
                  <a:lnTo>
                    <a:pt x="374992" y="0"/>
                  </a:lnTo>
                  <a:close/>
                </a:path>
                <a:path w="4144009" h="1714500">
                  <a:moveTo>
                    <a:pt x="447624" y="758799"/>
                  </a:moveTo>
                  <a:lnTo>
                    <a:pt x="72618" y="758799"/>
                  </a:lnTo>
                  <a:lnTo>
                    <a:pt x="72618" y="1022197"/>
                  </a:lnTo>
                  <a:lnTo>
                    <a:pt x="447624" y="1022197"/>
                  </a:lnTo>
                  <a:lnTo>
                    <a:pt x="447624" y="758799"/>
                  </a:lnTo>
                  <a:close/>
                </a:path>
                <a:path w="4144009" h="1714500">
                  <a:moveTo>
                    <a:pt x="2315489" y="400545"/>
                  </a:moveTo>
                  <a:lnTo>
                    <a:pt x="1940496" y="400545"/>
                  </a:lnTo>
                  <a:lnTo>
                    <a:pt x="1940496" y="663956"/>
                  </a:lnTo>
                  <a:lnTo>
                    <a:pt x="2315489" y="663956"/>
                  </a:lnTo>
                  <a:lnTo>
                    <a:pt x="2315489" y="400545"/>
                  </a:lnTo>
                  <a:close/>
                </a:path>
                <a:path w="4144009" h="1714500">
                  <a:moveTo>
                    <a:pt x="4143514" y="943927"/>
                  </a:moveTo>
                  <a:lnTo>
                    <a:pt x="3768521" y="943927"/>
                  </a:lnTo>
                  <a:lnTo>
                    <a:pt x="3768521" y="1207325"/>
                  </a:lnTo>
                  <a:lnTo>
                    <a:pt x="4143514" y="1207325"/>
                  </a:lnTo>
                  <a:lnTo>
                    <a:pt x="4143514" y="943927"/>
                  </a:lnTo>
                  <a:close/>
                </a:path>
              </a:pathLst>
            </a:custGeom>
            <a:solidFill>
              <a:srgbClr val="FFFFFF"/>
            </a:solidFill>
          </p:spPr>
          <p:txBody>
            <a:bodyPr wrap="square" lIns="0" tIns="0" rIns="0" bIns="0" rtlCol="0"/>
            <a:lstStyle/>
            <a:p>
              <a:endParaRPr sz="1867"/>
            </a:p>
          </p:txBody>
        </p:sp>
      </p:grpSp>
      <p:sp>
        <p:nvSpPr>
          <p:cNvPr id="15" name="object 15"/>
          <p:cNvSpPr txBox="1"/>
          <p:nvPr/>
        </p:nvSpPr>
        <p:spPr>
          <a:xfrm>
            <a:off x="544199" y="1630645"/>
            <a:ext cx="4217247" cy="509541"/>
          </a:xfrm>
          <a:prstGeom prst="rect">
            <a:avLst/>
          </a:prstGeom>
        </p:spPr>
        <p:txBody>
          <a:bodyPr vert="horz" wrap="square" lIns="0" tIns="16933" rIns="0" bIns="0" rtlCol="0">
            <a:spAutoFit/>
          </a:bodyPr>
          <a:lstStyle/>
          <a:p>
            <a:pPr marL="16933">
              <a:spcBef>
                <a:spcPts val="133"/>
              </a:spcBef>
            </a:pPr>
            <a:r>
              <a:rPr sz="3200" dirty="0">
                <a:solidFill>
                  <a:srgbClr val="37761C"/>
                </a:solidFill>
                <a:latin typeface="Arial MT"/>
                <a:cs typeface="Arial MT"/>
              </a:rPr>
              <a:t>e.g.</a:t>
            </a:r>
            <a:r>
              <a:rPr sz="3200" spc="-13" dirty="0">
                <a:solidFill>
                  <a:srgbClr val="37761C"/>
                </a:solidFill>
                <a:latin typeface="Arial MT"/>
                <a:cs typeface="Arial MT"/>
              </a:rPr>
              <a:t> </a:t>
            </a:r>
            <a:r>
              <a:rPr sz="3200" dirty="0">
                <a:solidFill>
                  <a:srgbClr val="37761C"/>
                </a:solidFill>
                <a:latin typeface="Arial MT"/>
                <a:cs typeface="Arial MT"/>
              </a:rPr>
              <a:t>x</a:t>
            </a:r>
            <a:r>
              <a:rPr sz="3200" spc="-7" dirty="0">
                <a:solidFill>
                  <a:srgbClr val="37761C"/>
                </a:solidFill>
                <a:latin typeface="Arial MT"/>
                <a:cs typeface="Arial MT"/>
              </a:rPr>
              <a:t> </a:t>
            </a:r>
            <a:r>
              <a:rPr sz="3200" dirty="0">
                <a:solidFill>
                  <a:srgbClr val="37761C"/>
                </a:solidFill>
                <a:latin typeface="Arial MT"/>
                <a:cs typeface="Arial MT"/>
              </a:rPr>
              <a:t>=</a:t>
            </a:r>
            <a:r>
              <a:rPr sz="3200" spc="-7" dirty="0">
                <a:solidFill>
                  <a:srgbClr val="37761C"/>
                </a:solidFill>
                <a:latin typeface="Arial MT"/>
                <a:cs typeface="Arial MT"/>
              </a:rPr>
              <a:t> </a:t>
            </a:r>
            <a:r>
              <a:rPr sz="3200" spc="-13" dirty="0">
                <a:solidFill>
                  <a:srgbClr val="37761C"/>
                </a:solidFill>
                <a:latin typeface="Arial MT"/>
                <a:cs typeface="Arial MT"/>
              </a:rPr>
              <a:t>-</a:t>
            </a:r>
            <a:r>
              <a:rPr sz="3200" dirty="0">
                <a:solidFill>
                  <a:srgbClr val="37761C"/>
                </a:solidFill>
                <a:latin typeface="Arial MT"/>
                <a:cs typeface="Arial MT"/>
              </a:rPr>
              <a:t>2,</a:t>
            </a:r>
            <a:r>
              <a:rPr sz="3200" spc="-13" dirty="0">
                <a:solidFill>
                  <a:srgbClr val="37761C"/>
                </a:solidFill>
                <a:latin typeface="Arial MT"/>
                <a:cs typeface="Arial MT"/>
              </a:rPr>
              <a:t> </a:t>
            </a:r>
            <a:r>
              <a:rPr sz="3200" dirty="0">
                <a:solidFill>
                  <a:srgbClr val="37761C"/>
                </a:solidFill>
                <a:latin typeface="Arial MT"/>
                <a:cs typeface="Arial MT"/>
              </a:rPr>
              <a:t>y</a:t>
            </a:r>
            <a:r>
              <a:rPr sz="3200" spc="-7" dirty="0">
                <a:solidFill>
                  <a:srgbClr val="37761C"/>
                </a:solidFill>
                <a:latin typeface="Arial MT"/>
                <a:cs typeface="Arial MT"/>
              </a:rPr>
              <a:t> </a:t>
            </a:r>
            <a:r>
              <a:rPr sz="3200" dirty="0">
                <a:solidFill>
                  <a:srgbClr val="37761C"/>
                </a:solidFill>
                <a:latin typeface="Arial MT"/>
                <a:cs typeface="Arial MT"/>
              </a:rPr>
              <a:t>=</a:t>
            </a:r>
            <a:r>
              <a:rPr sz="3200" spc="-7" dirty="0">
                <a:solidFill>
                  <a:srgbClr val="37761C"/>
                </a:solidFill>
                <a:latin typeface="Arial MT"/>
                <a:cs typeface="Arial MT"/>
              </a:rPr>
              <a:t> </a:t>
            </a:r>
            <a:r>
              <a:rPr sz="3200" dirty="0">
                <a:solidFill>
                  <a:srgbClr val="37761C"/>
                </a:solidFill>
                <a:latin typeface="Arial MT"/>
                <a:cs typeface="Arial MT"/>
              </a:rPr>
              <a:t>5,</a:t>
            </a:r>
            <a:r>
              <a:rPr sz="3200" spc="-13" dirty="0">
                <a:solidFill>
                  <a:srgbClr val="37761C"/>
                </a:solidFill>
                <a:latin typeface="Arial MT"/>
                <a:cs typeface="Arial MT"/>
              </a:rPr>
              <a:t> </a:t>
            </a:r>
            <a:r>
              <a:rPr sz="3200" dirty="0">
                <a:solidFill>
                  <a:srgbClr val="37761C"/>
                </a:solidFill>
                <a:latin typeface="Arial MT"/>
                <a:cs typeface="Arial MT"/>
              </a:rPr>
              <a:t>z</a:t>
            </a:r>
            <a:r>
              <a:rPr sz="3200" spc="-7" dirty="0">
                <a:solidFill>
                  <a:srgbClr val="37761C"/>
                </a:solidFill>
                <a:latin typeface="Arial MT"/>
                <a:cs typeface="Arial MT"/>
              </a:rPr>
              <a:t> </a:t>
            </a:r>
            <a:r>
              <a:rPr sz="3200" dirty="0">
                <a:solidFill>
                  <a:srgbClr val="37761C"/>
                </a:solidFill>
                <a:latin typeface="Arial MT"/>
                <a:cs typeface="Arial MT"/>
              </a:rPr>
              <a:t>=</a:t>
            </a:r>
            <a:r>
              <a:rPr sz="3200" spc="-7" dirty="0">
                <a:solidFill>
                  <a:srgbClr val="37761C"/>
                </a:solidFill>
                <a:latin typeface="Arial MT"/>
                <a:cs typeface="Arial MT"/>
              </a:rPr>
              <a:t> </a:t>
            </a:r>
            <a:r>
              <a:rPr sz="3200" spc="-27" dirty="0">
                <a:solidFill>
                  <a:srgbClr val="37761C"/>
                </a:solidFill>
                <a:latin typeface="Arial MT"/>
                <a:cs typeface="Arial MT"/>
              </a:rPr>
              <a:t>-</a:t>
            </a:r>
            <a:r>
              <a:rPr sz="3200" spc="-67" dirty="0">
                <a:solidFill>
                  <a:srgbClr val="37761C"/>
                </a:solidFill>
                <a:latin typeface="Arial MT"/>
                <a:cs typeface="Arial MT"/>
              </a:rPr>
              <a:t>4</a:t>
            </a:r>
            <a:endParaRPr sz="3200">
              <a:latin typeface="Arial MT"/>
              <a:cs typeface="Arial MT"/>
            </a:endParaRPr>
          </a:p>
        </p:txBody>
      </p:sp>
      <p:sp>
        <p:nvSpPr>
          <p:cNvPr id="16" name="object 16"/>
          <p:cNvSpPr txBox="1"/>
          <p:nvPr/>
        </p:nvSpPr>
        <p:spPr>
          <a:xfrm>
            <a:off x="665999" y="4985578"/>
            <a:ext cx="1093892" cy="509541"/>
          </a:xfrm>
          <a:prstGeom prst="rect">
            <a:avLst/>
          </a:prstGeom>
        </p:spPr>
        <p:txBody>
          <a:bodyPr vert="horz" wrap="square" lIns="0" tIns="16933" rIns="0" bIns="0" rtlCol="0">
            <a:spAutoFit/>
          </a:bodyPr>
          <a:lstStyle/>
          <a:p>
            <a:pPr marL="16933">
              <a:spcBef>
                <a:spcPts val="133"/>
              </a:spcBef>
            </a:pPr>
            <a:r>
              <a:rPr sz="3200" spc="-13" dirty="0">
                <a:latin typeface="Arial MT"/>
                <a:cs typeface="Arial MT"/>
              </a:rPr>
              <a:t>Want:</a:t>
            </a:r>
            <a:endParaRPr sz="3200">
              <a:latin typeface="Arial MT"/>
              <a:cs typeface="Arial MT"/>
            </a:endParaRPr>
          </a:p>
        </p:txBody>
      </p:sp>
      <p:pic>
        <p:nvPicPr>
          <p:cNvPr id="17" name="object 17"/>
          <p:cNvPicPr/>
          <p:nvPr/>
        </p:nvPicPr>
        <p:blipFill>
          <a:blip r:embed="rId8" cstate="print"/>
          <a:stretch>
            <a:fillRect/>
          </a:stretch>
        </p:blipFill>
        <p:spPr>
          <a:xfrm>
            <a:off x="2139734" y="4828567"/>
            <a:ext cx="2087588" cy="825599"/>
          </a:xfrm>
          <a:prstGeom prst="rect">
            <a:avLst/>
          </a:prstGeom>
        </p:spPr>
      </p:pic>
      <p:sp>
        <p:nvSpPr>
          <p:cNvPr id="18" name="object 18"/>
          <p:cNvSpPr txBox="1">
            <a:spLocks noGrp="1"/>
          </p:cNvSpPr>
          <p:nvPr>
            <p:ph type="title"/>
          </p:nvPr>
        </p:nvSpPr>
        <p:spPr>
          <a:prstGeom prst="rect">
            <a:avLst/>
          </a:prstGeom>
        </p:spPr>
        <p:txBody>
          <a:bodyPr spcFirstLastPara="1" vert="horz" wrap="square" lIns="0" tIns="16933" rIns="0" bIns="0" rtlCol="0" anchor="ctr" anchorCtr="0">
            <a:spAutoFit/>
          </a:bodyPr>
          <a:lstStyle/>
          <a:p>
            <a:pPr marL="16933">
              <a:lnSpc>
                <a:spcPct val="100000"/>
              </a:lnSpc>
              <a:spcBef>
                <a:spcPts val="133"/>
              </a:spcBef>
            </a:pPr>
            <a:r>
              <a:rPr sz="2667" dirty="0"/>
              <a:t>Backpropagation:</a:t>
            </a:r>
            <a:r>
              <a:rPr sz="2667" spc="-87" dirty="0"/>
              <a:t> </a:t>
            </a:r>
            <a:r>
              <a:rPr sz="2667" dirty="0"/>
              <a:t>a</a:t>
            </a:r>
            <a:r>
              <a:rPr sz="2667" spc="-80" dirty="0"/>
              <a:t> </a:t>
            </a:r>
            <a:r>
              <a:rPr sz="2667" dirty="0"/>
              <a:t>simple</a:t>
            </a:r>
            <a:r>
              <a:rPr sz="2667" spc="-80" dirty="0"/>
              <a:t> </a:t>
            </a:r>
            <a:r>
              <a:rPr sz="2667" spc="-13" dirty="0"/>
              <a:t>example</a:t>
            </a:r>
            <a:endParaRPr sz="2667" dirty="0"/>
          </a:p>
        </p:txBody>
      </p:sp>
      <p:sp>
        <p:nvSpPr>
          <p:cNvPr id="53" name="TextBox 52">
            <a:extLst>
              <a:ext uri="{FF2B5EF4-FFF2-40B4-BE49-F238E27FC236}">
                <a16:creationId xmlns:a16="http://schemas.microsoft.com/office/drawing/2014/main" id="{F8C42FFF-13C4-1699-8600-92B231CB4265}"/>
              </a:ext>
            </a:extLst>
          </p:cNvPr>
          <p:cNvSpPr txBox="1"/>
          <p:nvPr/>
        </p:nvSpPr>
        <p:spPr>
          <a:xfrm>
            <a:off x="359229" y="6154383"/>
            <a:ext cx="6096000" cy="276999"/>
          </a:xfrm>
          <a:prstGeom prst="rect">
            <a:avLst/>
          </a:prstGeom>
          <a:noFill/>
        </p:spPr>
        <p:txBody>
          <a:bodyPr wrap="square">
            <a:spAutoFit/>
          </a:bodyPr>
          <a:lstStyle/>
          <a:p>
            <a:r>
              <a:rPr lang="en-US" sz="1200" dirty="0"/>
              <a:t>http://cs231n.stanford.edu/slides/2017/cs231n_2017_lecture4.pdf</a:t>
            </a:r>
          </a:p>
        </p:txBody>
      </p:sp>
    </p:spTree>
    <p:extLst>
      <p:ext uri="{BB962C8B-B14F-4D97-AF65-F5344CB8AC3E}">
        <p14:creationId xmlns:p14="http://schemas.microsoft.com/office/powerpoint/2010/main" val="2447276480"/>
      </p:ext>
    </p:extLst>
  </p:cSld>
  <p:clrMapOvr>
    <a:masterClrMapping/>
  </p:clrMapOvr>
  <p:transition spd="slow">
    <p:wipe/>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object 2"/>
          <p:cNvGrpSpPr/>
          <p:nvPr/>
        </p:nvGrpSpPr>
        <p:grpSpPr>
          <a:xfrm>
            <a:off x="5929329" y="2085915"/>
            <a:ext cx="6040120" cy="3867573"/>
            <a:chOff x="4496425" y="145149"/>
            <a:chExt cx="4530090" cy="2900680"/>
          </a:xfrm>
        </p:grpSpPr>
        <p:pic>
          <p:nvPicPr>
            <p:cNvPr id="3" name="object 3"/>
            <p:cNvPicPr/>
            <p:nvPr/>
          </p:nvPicPr>
          <p:blipFill>
            <a:blip r:embed="rId2" cstate="print"/>
            <a:stretch>
              <a:fillRect/>
            </a:stretch>
          </p:blipFill>
          <p:spPr>
            <a:xfrm>
              <a:off x="4505950" y="154674"/>
              <a:ext cx="4510700" cy="2056724"/>
            </a:xfrm>
            <a:prstGeom prst="rect">
              <a:avLst/>
            </a:prstGeom>
          </p:spPr>
        </p:pic>
        <p:sp>
          <p:nvSpPr>
            <p:cNvPr id="4" name="object 4"/>
            <p:cNvSpPr/>
            <p:nvPr/>
          </p:nvSpPr>
          <p:spPr>
            <a:xfrm>
              <a:off x="4501187" y="149912"/>
              <a:ext cx="4520565" cy="2066289"/>
            </a:xfrm>
            <a:custGeom>
              <a:avLst/>
              <a:gdLst/>
              <a:ahLst/>
              <a:cxnLst/>
              <a:rect l="l" t="t" r="r" b="b"/>
              <a:pathLst>
                <a:path w="4520565" h="2066289">
                  <a:moveTo>
                    <a:pt x="0" y="0"/>
                  </a:moveTo>
                  <a:lnTo>
                    <a:pt x="4520225" y="0"/>
                  </a:lnTo>
                  <a:lnTo>
                    <a:pt x="4520225" y="2066249"/>
                  </a:lnTo>
                  <a:lnTo>
                    <a:pt x="0" y="2066249"/>
                  </a:lnTo>
                  <a:lnTo>
                    <a:pt x="0" y="0"/>
                  </a:lnTo>
                  <a:close/>
                </a:path>
              </a:pathLst>
            </a:custGeom>
            <a:ln w="9524">
              <a:solidFill>
                <a:srgbClr val="000000"/>
              </a:solidFill>
            </a:ln>
          </p:spPr>
          <p:txBody>
            <a:bodyPr wrap="square" lIns="0" tIns="0" rIns="0" bIns="0" rtlCol="0"/>
            <a:lstStyle/>
            <a:p>
              <a:endParaRPr sz="1867"/>
            </a:p>
          </p:txBody>
        </p:sp>
        <p:sp>
          <p:nvSpPr>
            <p:cNvPr id="5" name="object 5"/>
            <p:cNvSpPr/>
            <p:nvPr/>
          </p:nvSpPr>
          <p:spPr>
            <a:xfrm>
              <a:off x="4702048" y="456005"/>
              <a:ext cx="4144010" cy="1714500"/>
            </a:xfrm>
            <a:custGeom>
              <a:avLst/>
              <a:gdLst/>
              <a:ahLst/>
              <a:cxnLst/>
              <a:rect l="l" t="t" r="r" b="b"/>
              <a:pathLst>
                <a:path w="4144009" h="1714500">
                  <a:moveTo>
                    <a:pt x="374992" y="1555927"/>
                  </a:moveTo>
                  <a:lnTo>
                    <a:pt x="0" y="1555927"/>
                  </a:lnTo>
                  <a:lnTo>
                    <a:pt x="0" y="1714030"/>
                  </a:lnTo>
                  <a:lnTo>
                    <a:pt x="374992" y="1714030"/>
                  </a:lnTo>
                  <a:lnTo>
                    <a:pt x="374992" y="1555927"/>
                  </a:lnTo>
                  <a:close/>
                </a:path>
                <a:path w="4144009" h="1714500">
                  <a:moveTo>
                    <a:pt x="374992" y="0"/>
                  </a:moveTo>
                  <a:lnTo>
                    <a:pt x="0" y="0"/>
                  </a:lnTo>
                  <a:lnTo>
                    <a:pt x="0" y="263398"/>
                  </a:lnTo>
                  <a:lnTo>
                    <a:pt x="374992" y="263398"/>
                  </a:lnTo>
                  <a:lnTo>
                    <a:pt x="374992" y="0"/>
                  </a:lnTo>
                  <a:close/>
                </a:path>
                <a:path w="4144009" h="1714500">
                  <a:moveTo>
                    <a:pt x="447624" y="758799"/>
                  </a:moveTo>
                  <a:lnTo>
                    <a:pt x="72618" y="758799"/>
                  </a:lnTo>
                  <a:lnTo>
                    <a:pt x="72618" y="1022197"/>
                  </a:lnTo>
                  <a:lnTo>
                    <a:pt x="447624" y="1022197"/>
                  </a:lnTo>
                  <a:lnTo>
                    <a:pt x="447624" y="758799"/>
                  </a:lnTo>
                  <a:close/>
                </a:path>
                <a:path w="4144009" h="1714500">
                  <a:moveTo>
                    <a:pt x="2315489" y="400545"/>
                  </a:moveTo>
                  <a:lnTo>
                    <a:pt x="1940496" y="400545"/>
                  </a:lnTo>
                  <a:lnTo>
                    <a:pt x="1940496" y="663956"/>
                  </a:lnTo>
                  <a:lnTo>
                    <a:pt x="2315489" y="663956"/>
                  </a:lnTo>
                  <a:lnTo>
                    <a:pt x="2315489" y="400545"/>
                  </a:lnTo>
                  <a:close/>
                </a:path>
                <a:path w="4144009" h="1714500">
                  <a:moveTo>
                    <a:pt x="4143514" y="943927"/>
                  </a:moveTo>
                  <a:lnTo>
                    <a:pt x="3768521" y="943927"/>
                  </a:lnTo>
                  <a:lnTo>
                    <a:pt x="3768521" y="1207325"/>
                  </a:lnTo>
                  <a:lnTo>
                    <a:pt x="4143514" y="1207325"/>
                  </a:lnTo>
                  <a:lnTo>
                    <a:pt x="4143514" y="943927"/>
                  </a:lnTo>
                  <a:close/>
                </a:path>
              </a:pathLst>
            </a:custGeom>
            <a:solidFill>
              <a:srgbClr val="FFFFFF"/>
            </a:solidFill>
          </p:spPr>
          <p:txBody>
            <a:bodyPr wrap="square" lIns="0" tIns="0" rIns="0" bIns="0" rtlCol="0"/>
            <a:lstStyle/>
            <a:p>
              <a:endParaRPr sz="1867"/>
            </a:p>
          </p:txBody>
        </p:sp>
        <p:pic>
          <p:nvPicPr>
            <p:cNvPr id="6" name="object 6"/>
            <p:cNvPicPr/>
            <p:nvPr/>
          </p:nvPicPr>
          <p:blipFill>
            <a:blip r:embed="rId3" cstate="print"/>
            <a:stretch>
              <a:fillRect/>
            </a:stretch>
          </p:blipFill>
          <p:spPr>
            <a:xfrm>
              <a:off x="8282647" y="2436125"/>
              <a:ext cx="346947" cy="590549"/>
            </a:xfrm>
            <a:prstGeom prst="rect">
              <a:avLst/>
            </a:prstGeom>
          </p:spPr>
        </p:pic>
        <p:sp>
          <p:nvSpPr>
            <p:cNvPr id="7" name="object 7"/>
            <p:cNvSpPr/>
            <p:nvPr/>
          </p:nvSpPr>
          <p:spPr>
            <a:xfrm>
              <a:off x="8273122" y="1773912"/>
              <a:ext cx="366395" cy="1262380"/>
            </a:xfrm>
            <a:custGeom>
              <a:avLst/>
              <a:gdLst/>
              <a:ahLst/>
              <a:cxnLst/>
              <a:rect l="l" t="t" r="r" b="b"/>
              <a:pathLst>
                <a:path w="366395" h="1262380">
                  <a:moveTo>
                    <a:pt x="0" y="652686"/>
                  </a:moveTo>
                  <a:lnTo>
                    <a:pt x="365997" y="652686"/>
                  </a:lnTo>
                  <a:lnTo>
                    <a:pt x="365997" y="1262286"/>
                  </a:lnTo>
                  <a:lnTo>
                    <a:pt x="0" y="1262286"/>
                  </a:lnTo>
                  <a:lnTo>
                    <a:pt x="0" y="652686"/>
                  </a:lnTo>
                  <a:close/>
                </a:path>
                <a:path w="366395" h="1262380">
                  <a:moveTo>
                    <a:pt x="182998" y="662211"/>
                  </a:moveTo>
                  <a:lnTo>
                    <a:pt x="356006" y="0"/>
                  </a:lnTo>
                </a:path>
              </a:pathLst>
            </a:custGeom>
            <a:ln w="19049">
              <a:solidFill>
                <a:srgbClr val="FF00FF"/>
              </a:solidFill>
            </a:ln>
          </p:spPr>
          <p:txBody>
            <a:bodyPr wrap="square" lIns="0" tIns="0" rIns="0" bIns="0" rtlCol="0"/>
            <a:lstStyle/>
            <a:p>
              <a:endParaRPr sz="1867"/>
            </a:p>
          </p:txBody>
        </p:sp>
        <p:pic>
          <p:nvPicPr>
            <p:cNvPr id="8" name="object 8"/>
            <p:cNvPicPr/>
            <p:nvPr/>
          </p:nvPicPr>
          <p:blipFill>
            <a:blip r:embed="rId4" cstate="print"/>
            <a:stretch>
              <a:fillRect/>
            </a:stretch>
          </p:blipFill>
          <p:spPr>
            <a:xfrm>
              <a:off x="8589160" y="1680745"/>
              <a:ext cx="79937" cy="110646"/>
            </a:xfrm>
            <a:prstGeom prst="rect">
              <a:avLst/>
            </a:prstGeom>
          </p:spPr>
        </p:pic>
      </p:grpSp>
      <p:grpSp>
        <p:nvGrpSpPr>
          <p:cNvPr id="9" name="object 9"/>
          <p:cNvGrpSpPr/>
          <p:nvPr/>
        </p:nvGrpSpPr>
        <p:grpSpPr>
          <a:xfrm>
            <a:off x="359228" y="3622967"/>
            <a:ext cx="5444185" cy="1072727"/>
            <a:chOff x="167275" y="2717225"/>
            <a:chExt cx="4185285" cy="804545"/>
          </a:xfrm>
        </p:grpSpPr>
        <p:sp>
          <p:nvSpPr>
            <p:cNvPr id="10" name="object 10"/>
            <p:cNvSpPr/>
            <p:nvPr/>
          </p:nvSpPr>
          <p:spPr>
            <a:xfrm>
              <a:off x="176800" y="2726750"/>
              <a:ext cx="4166235" cy="785495"/>
            </a:xfrm>
            <a:custGeom>
              <a:avLst/>
              <a:gdLst/>
              <a:ahLst/>
              <a:cxnLst/>
              <a:rect l="l" t="t" r="r" b="b"/>
              <a:pathLst>
                <a:path w="4166235" h="785495">
                  <a:moveTo>
                    <a:pt x="0" y="0"/>
                  </a:moveTo>
                  <a:lnTo>
                    <a:pt x="4166099" y="0"/>
                  </a:lnTo>
                  <a:lnTo>
                    <a:pt x="4166099" y="785399"/>
                  </a:lnTo>
                  <a:lnTo>
                    <a:pt x="0" y="785399"/>
                  </a:lnTo>
                  <a:lnTo>
                    <a:pt x="0" y="0"/>
                  </a:lnTo>
                  <a:close/>
                </a:path>
              </a:pathLst>
            </a:custGeom>
            <a:ln w="19049">
              <a:solidFill>
                <a:srgbClr val="0000FF"/>
              </a:solidFill>
            </a:ln>
          </p:spPr>
          <p:txBody>
            <a:bodyPr wrap="square" lIns="0" tIns="0" rIns="0" bIns="0" rtlCol="0"/>
            <a:lstStyle/>
            <a:p>
              <a:endParaRPr sz="1867"/>
            </a:p>
          </p:txBody>
        </p:sp>
        <p:pic>
          <p:nvPicPr>
            <p:cNvPr id="11" name="object 11"/>
            <p:cNvPicPr/>
            <p:nvPr/>
          </p:nvPicPr>
          <p:blipFill>
            <a:blip r:embed="rId5" cstate="print"/>
            <a:stretch>
              <a:fillRect/>
            </a:stretch>
          </p:blipFill>
          <p:spPr>
            <a:xfrm>
              <a:off x="329200" y="2892225"/>
              <a:ext cx="942974" cy="457199"/>
            </a:xfrm>
            <a:prstGeom prst="rect">
              <a:avLst/>
            </a:prstGeom>
          </p:spPr>
        </p:pic>
        <p:pic>
          <p:nvPicPr>
            <p:cNvPr id="12" name="object 12"/>
            <p:cNvPicPr/>
            <p:nvPr/>
          </p:nvPicPr>
          <p:blipFill>
            <a:blip r:embed="rId6" cstate="print"/>
            <a:stretch>
              <a:fillRect/>
            </a:stretch>
          </p:blipFill>
          <p:spPr>
            <a:xfrm>
              <a:off x="2076775" y="2825550"/>
              <a:ext cx="2047874" cy="590549"/>
            </a:xfrm>
            <a:prstGeom prst="rect">
              <a:avLst/>
            </a:prstGeom>
          </p:spPr>
        </p:pic>
      </p:grpSp>
      <p:grpSp>
        <p:nvGrpSpPr>
          <p:cNvPr id="13" name="object 13"/>
          <p:cNvGrpSpPr/>
          <p:nvPr/>
        </p:nvGrpSpPr>
        <p:grpSpPr>
          <a:xfrm>
            <a:off x="345227" y="2412867"/>
            <a:ext cx="5444185" cy="1072727"/>
            <a:chOff x="156774" y="1809650"/>
            <a:chExt cx="4185285" cy="804545"/>
          </a:xfrm>
        </p:grpSpPr>
        <p:sp>
          <p:nvSpPr>
            <p:cNvPr id="14" name="object 14"/>
            <p:cNvSpPr/>
            <p:nvPr/>
          </p:nvSpPr>
          <p:spPr>
            <a:xfrm>
              <a:off x="166299" y="1819175"/>
              <a:ext cx="4166235" cy="785495"/>
            </a:xfrm>
            <a:custGeom>
              <a:avLst/>
              <a:gdLst/>
              <a:ahLst/>
              <a:cxnLst/>
              <a:rect l="l" t="t" r="r" b="b"/>
              <a:pathLst>
                <a:path w="4166235" h="785494">
                  <a:moveTo>
                    <a:pt x="0" y="0"/>
                  </a:moveTo>
                  <a:lnTo>
                    <a:pt x="4166100" y="0"/>
                  </a:lnTo>
                  <a:lnTo>
                    <a:pt x="4166100" y="785399"/>
                  </a:lnTo>
                  <a:lnTo>
                    <a:pt x="0" y="785399"/>
                  </a:lnTo>
                  <a:lnTo>
                    <a:pt x="0" y="0"/>
                  </a:lnTo>
                  <a:close/>
                </a:path>
              </a:pathLst>
            </a:custGeom>
            <a:ln w="19049">
              <a:solidFill>
                <a:srgbClr val="FF0000"/>
              </a:solidFill>
            </a:ln>
          </p:spPr>
          <p:txBody>
            <a:bodyPr wrap="square" lIns="0" tIns="0" rIns="0" bIns="0" rtlCol="0"/>
            <a:lstStyle/>
            <a:p>
              <a:endParaRPr sz="1867"/>
            </a:p>
          </p:txBody>
        </p:sp>
        <p:pic>
          <p:nvPicPr>
            <p:cNvPr id="15" name="object 15"/>
            <p:cNvPicPr/>
            <p:nvPr/>
          </p:nvPicPr>
          <p:blipFill>
            <a:blip r:embed="rId7" cstate="print"/>
            <a:stretch>
              <a:fillRect/>
            </a:stretch>
          </p:blipFill>
          <p:spPr>
            <a:xfrm>
              <a:off x="283387" y="1998350"/>
              <a:ext cx="1409699" cy="390524"/>
            </a:xfrm>
            <a:prstGeom prst="rect">
              <a:avLst/>
            </a:prstGeom>
          </p:spPr>
        </p:pic>
        <p:pic>
          <p:nvPicPr>
            <p:cNvPr id="16" name="object 16"/>
            <p:cNvPicPr/>
            <p:nvPr/>
          </p:nvPicPr>
          <p:blipFill>
            <a:blip r:embed="rId8" cstate="print"/>
            <a:stretch>
              <a:fillRect/>
            </a:stretch>
          </p:blipFill>
          <p:spPr>
            <a:xfrm>
              <a:off x="2123437" y="1884050"/>
              <a:ext cx="2009774" cy="619124"/>
            </a:xfrm>
            <a:prstGeom prst="rect">
              <a:avLst/>
            </a:prstGeom>
          </p:spPr>
        </p:pic>
      </p:grpSp>
      <p:pic>
        <p:nvPicPr>
          <p:cNvPr id="17" name="object 17"/>
          <p:cNvPicPr/>
          <p:nvPr/>
        </p:nvPicPr>
        <p:blipFill>
          <a:blip r:embed="rId9" cstate="print"/>
          <a:stretch>
            <a:fillRect/>
          </a:stretch>
        </p:blipFill>
        <p:spPr>
          <a:xfrm>
            <a:off x="501701" y="919501"/>
            <a:ext cx="3784599" cy="584199"/>
          </a:xfrm>
          <a:prstGeom prst="rect">
            <a:avLst/>
          </a:prstGeom>
        </p:spPr>
      </p:pic>
      <p:sp>
        <p:nvSpPr>
          <p:cNvPr id="18" name="object 18"/>
          <p:cNvSpPr txBox="1"/>
          <p:nvPr/>
        </p:nvSpPr>
        <p:spPr>
          <a:xfrm>
            <a:off x="544199" y="1630645"/>
            <a:ext cx="4217247" cy="509541"/>
          </a:xfrm>
          <a:prstGeom prst="rect">
            <a:avLst/>
          </a:prstGeom>
        </p:spPr>
        <p:txBody>
          <a:bodyPr vert="horz" wrap="square" lIns="0" tIns="16933" rIns="0" bIns="0" rtlCol="0">
            <a:spAutoFit/>
          </a:bodyPr>
          <a:lstStyle/>
          <a:p>
            <a:pPr marL="16933">
              <a:spcBef>
                <a:spcPts val="133"/>
              </a:spcBef>
            </a:pPr>
            <a:r>
              <a:rPr sz="3200" dirty="0">
                <a:solidFill>
                  <a:srgbClr val="37761C"/>
                </a:solidFill>
                <a:latin typeface="Arial MT"/>
                <a:cs typeface="Arial MT"/>
              </a:rPr>
              <a:t>e.g.</a:t>
            </a:r>
            <a:r>
              <a:rPr sz="3200" spc="-13" dirty="0">
                <a:solidFill>
                  <a:srgbClr val="37761C"/>
                </a:solidFill>
                <a:latin typeface="Arial MT"/>
                <a:cs typeface="Arial MT"/>
              </a:rPr>
              <a:t> </a:t>
            </a:r>
            <a:r>
              <a:rPr sz="3200" dirty="0">
                <a:solidFill>
                  <a:srgbClr val="37761C"/>
                </a:solidFill>
                <a:latin typeface="Arial MT"/>
                <a:cs typeface="Arial MT"/>
              </a:rPr>
              <a:t>x</a:t>
            </a:r>
            <a:r>
              <a:rPr sz="3200" spc="-7" dirty="0">
                <a:solidFill>
                  <a:srgbClr val="37761C"/>
                </a:solidFill>
                <a:latin typeface="Arial MT"/>
                <a:cs typeface="Arial MT"/>
              </a:rPr>
              <a:t> </a:t>
            </a:r>
            <a:r>
              <a:rPr sz="3200" dirty="0">
                <a:solidFill>
                  <a:srgbClr val="37761C"/>
                </a:solidFill>
                <a:latin typeface="Arial MT"/>
                <a:cs typeface="Arial MT"/>
              </a:rPr>
              <a:t>=</a:t>
            </a:r>
            <a:r>
              <a:rPr sz="3200" spc="-7" dirty="0">
                <a:solidFill>
                  <a:srgbClr val="37761C"/>
                </a:solidFill>
                <a:latin typeface="Arial MT"/>
                <a:cs typeface="Arial MT"/>
              </a:rPr>
              <a:t> </a:t>
            </a:r>
            <a:r>
              <a:rPr sz="3200" spc="-13" dirty="0">
                <a:solidFill>
                  <a:srgbClr val="37761C"/>
                </a:solidFill>
                <a:latin typeface="Arial MT"/>
                <a:cs typeface="Arial MT"/>
              </a:rPr>
              <a:t>-</a:t>
            </a:r>
            <a:r>
              <a:rPr sz="3200" dirty="0">
                <a:solidFill>
                  <a:srgbClr val="37761C"/>
                </a:solidFill>
                <a:latin typeface="Arial MT"/>
                <a:cs typeface="Arial MT"/>
              </a:rPr>
              <a:t>2,</a:t>
            </a:r>
            <a:r>
              <a:rPr sz="3200" spc="-13" dirty="0">
                <a:solidFill>
                  <a:srgbClr val="37761C"/>
                </a:solidFill>
                <a:latin typeface="Arial MT"/>
                <a:cs typeface="Arial MT"/>
              </a:rPr>
              <a:t> </a:t>
            </a:r>
            <a:r>
              <a:rPr sz="3200" dirty="0">
                <a:solidFill>
                  <a:srgbClr val="37761C"/>
                </a:solidFill>
                <a:latin typeface="Arial MT"/>
                <a:cs typeface="Arial MT"/>
              </a:rPr>
              <a:t>y</a:t>
            </a:r>
            <a:r>
              <a:rPr sz="3200" spc="-7" dirty="0">
                <a:solidFill>
                  <a:srgbClr val="37761C"/>
                </a:solidFill>
                <a:latin typeface="Arial MT"/>
                <a:cs typeface="Arial MT"/>
              </a:rPr>
              <a:t> </a:t>
            </a:r>
            <a:r>
              <a:rPr sz="3200" dirty="0">
                <a:solidFill>
                  <a:srgbClr val="37761C"/>
                </a:solidFill>
                <a:latin typeface="Arial MT"/>
                <a:cs typeface="Arial MT"/>
              </a:rPr>
              <a:t>=</a:t>
            </a:r>
            <a:r>
              <a:rPr sz="3200" spc="-7" dirty="0">
                <a:solidFill>
                  <a:srgbClr val="37761C"/>
                </a:solidFill>
                <a:latin typeface="Arial MT"/>
                <a:cs typeface="Arial MT"/>
              </a:rPr>
              <a:t> </a:t>
            </a:r>
            <a:r>
              <a:rPr sz="3200" dirty="0">
                <a:solidFill>
                  <a:srgbClr val="37761C"/>
                </a:solidFill>
                <a:latin typeface="Arial MT"/>
                <a:cs typeface="Arial MT"/>
              </a:rPr>
              <a:t>5,</a:t>
            </a:r>
            <a:r>
              <a:rPr sz="3200" spc="-13" dirty="0">
                <a:solidFill>
                  <a:srgbClr val="37761C"/>
                </a:solidFill>
                <a:latin typeface="Arial MT"/>
                <a:cs typeface="Arial MT"/>
              </a:rPr>
              <a:t> </a:t>
            </a:r>
            <a:r>
              <a:rPr sz="3200" dirty="0">
                <a:solidFill>
                  <a:srgbClr val="37761C"/>
                </a:solidFill>
                <a:latin typeface="Arial MT"/>
                <a:cs typeface="Arial MT"/>
              </a:rPr>
              <a:t>z</a:t>
            </a:r>
            <a:r>
              <a:rPr sz="3200" spc="-7" dirty="0">
                <a:solidFill>
                  <a:srgbClr val="37761C"/>
                </a:solidFill>
                <a:latin typeface="Arial MT"/>
                <a:cs typeface="Arial MT"/>
              </a:rPr>
              <a:t> </a:t>
            </a:r>
            <a:r>
              <a:rPr sz="3200" dirty="0">
                <a:solidFill>
                  <a:srgbClr val="37761C"/>
                </a:solidFill>
                <a:latin typeface="Arial MT"/>
                <a:cs typeface="Arial MT"/>
              </a:rPr>
              <a:t>=</a:t>
            </a:r>
            <a:r>
              <a:rPr sz="3200" spc="-7" dirty="0">
                <a:solidFill>
                  <a:srgbClr val="37761C"/>
                </a:solidFill>
                <a:latin typeface="Arial MT"/>
                <a:cs typeface="Arial MT"/>
              </a:rPr>
              <a:t> </a:t>
            </a:r>
            <a:r>
              <a:rPr sz="3200" spc="-27" dirty="0">
                <a:solidFill>
                  <a:srgbClr val="37761C"/>
                </a:solidFill>
                <a:latin typeface="Arial MT"/>
                <a:cs typeface="Arial MT"/>
              </a:rPr>
              <a:t>-</a:t>
            </a:r>
            <a:r>
              <a:rPr sz="3200" spc="-67" dirty="0">
                <a:solidFill>
                  <a:srgbClr val="37761C"/>
                </a:solidFill>
                <a:latin typeface="Arial MT"/>
                <a:cs typeface="Arial MT"/>
              </a:rPr>
              <a:t>4</a:t>
            </a:r>
            <a:endParaRPr sz="3200">
              <a:latin typeface="Arial MT"/>
              <a:cs typeface="Arial MT"/>
            </a:endParaRPr>
          </a:p>
        </p:txBody>
      </p:sp>
      <p:sp>
        <p:nvSpPr>
          <p:cNvPr id="19" name="object 19"/>
          <p:cNvSpPr txBox="1"/>
          <p:nvPr/>
        </p:nvSpPr>
        <p:spPr>
          <a:xfrm>
            <a:off x="665999" y="4985578"/>
            <a:ext cx="1093892" cy="509541"/>
          </a:xfrm>
          <a:prstGeom prst="rect">
            <a:avLst/>
          </a:prstGeom>
        </p:spPr>
        <p:txBody>
          <a:bodyPr vert="horz" wrap="square" lIns="0" tIns="16933" rIns="0" bIns="0" rtlCol="0">
            <a:spAutoFit/>
          </a:bodyPr>
          <a:lstStyle/>
          <a:p>
            <a:pPr marL="16933">
              <a:spcBef>
                <a:spcPts val="133"/>
              </a:spcBef>
            </a:pPr>
            <a:r>
              <a:rPr sz="3200" spc="-13" dirty="0">
                <a:latin typeface="Arial MT"/>
                <a:cs typeface="Arial MT"/>
              </a:rPr>
              <a:t>Want:</a:t>
            </a:r>
            <a:endParaRPr sz="3200">
              <a:latin typeface="Arial MT"/>
              <a:cs typeface="Arial MT"/>
            </a:endParaRPr>
          </a:p>
        </p:txBody>
      </p:sp>
      <p:pic>
        <p:nvPicPr>
          <p:cNvPr id="20" name="object 20"/>
          <p:cNvPicPr/>
          <p:nvPr/>
        </p:nvPicPr>
        <p:blipFill>
          <a:blip r:embed="rId10" cstate="print"/>
          <a:stretch>
            <a:fillRect/>
          </a:stretch>
        </p:blipFill>
        <p:spPr>
          <a:xfrm>
            <a:off x="2139734" y="4828567"/>
            <a:ext cx="2087588" cy="825599"/>
          </a:xfrm>
          <a:prstGeom prst="rect">
            <a:avLst/>
          </a:prstGeom>
        </p:spPr>
      </p:pic>
      <p:sp>
        <p:nvSpPr>
          <p:cNvPr id="23" name="object 23"/>
          <p:cNvSpPr txBox="1">
            <a:spLocks noGrp="1"/>
          </p:cNvSpPr>
          <p:nvPr>
            <p:ph type="sldNum" sz="quarter" idx="12"/>
          </p:nvPr>
        </p:nvSpPr>
        <p:spPr>
          <a:prstGeom prst="rect">
            <a:avLst/>
          </a:prstGeom>
        </p:spPr>
        <p:txBody>
          <a:bodyPr vert="horz" wrap="square" lIns="0" tIns="0" rIns="0" bIns="0" rtlCol="0">
            <a:spAutoFit/>
          </a:bodyPr>
          <a:lstStyle>
            <a:defPPr>
              <a:defRPr kern="0"/>
            </a:defPPr>
            <a:lvl1pPr>
              <a:defRPr sz="1800" b="0" i="0">
                <a:solidFill>
                  <a:schemeClr val="bg1"/>
                </a:solidFill>
                <a:latin typeface="Arial MT"/>
                <a:cs typeface="Arial MT"/>
              </a:defRPr>
            </a:lvl1pPr>
          </a:lstStyle>
          <a:p>
            <a:pPr marL="12700">
              <a:lnSpc>
                <a:spcPts val="2090"/>
              </a:lnSpc>
            </a:pPr>
            <a:r>
              <a:rPr lang="en-US"/>
              <a:t>Lecture</a:t>
            </a:r>
            <a:r>
              <a:rPr lang="en-US" spc="-25"/>
              <a:t> </a:t>
            </a:r>
            <a:r>
              <a:rPr lang="en-US"/>
              <a:t>4</a:t>
            </a:r>
            <a:r>
              <a:rPr lang="en-US" spc="-15"/>
              <a:t> </a:t>
            </a:r>
            <a:r>
              <a:rPr lang="en-US" spc="-10"/>
              <a:t>-</a:t>
            </a:r>
            <a:r>
              <a:rPr lang="en-US" spc="-125"/>
              <a:t> </a:t>
            </a:r>
            <a:fld id="{81D60167-4931-47E6-BA6A-407CBD079E47}" type="slidenum">
              <a:rPr spc="-50" smtClean="0"/>
              <a:pPr marL="12700">
                <a:lnSpc>
                  <a:spcPts val="2090"/>
                </a:lnSpc>
              </a:pPr>
              <a:t>17</a:t>
            </a:fld>
            <a:endParaRPr spc="-33" dirty="0"/>
          </a:p>
        </p:txBody>
      </p:sp>
      <p:sp>
        <p:nvSpPr>
          <p:cNvPr id="21" name="object 21"/>
          <p:cNvSpPr txBox="1">
            <a:spLocks noGrp="1"/>
          </p:cNvSpPr>
          <p:nvPr>
            <p:ph type="title"/>
          </p:nvPr>
        </p:nvSpPr>
        <p:spPr>
          <a:prstGeom prst="rect">
            <a:avLst/>
          </a:prstGeom>
        </p:spPr>
        <p:txBody>
          <a:bodyPr spcFirstLastPara="1" vert="horz" wrap="square" lIns="0" tIns="16933" rIns="0" bIns="0" rtlCol="0" anchor="ctr" anchorCtr="0">
            <a:spAutoFit/>
          </a:bodyPr>
          <a:lstStyle/>
          <a:p>
            <a:pPr marL="16933">
              <a:lnSpc>
                <a:spcPct val="100000"/>
              </a:lnSpc>
              <a:spcBef>
                <a:spcPts val="133"/>
              </a:spcBef>
            </a:pPr>
            <a:r>
              <a:rPr sz="2667" dirty="0"/>
              <a:t>Backpropagation:</a:t>
            </a:r>
            <a:r>
              <a:rPr sz="2667" spc="-87" dirty="0"/>
              <a:t> </a:t>
            </a:r>
            <a:r>
              <a:rPr sz="2667" dirty="0"/>
              <a:t>a</a:t>
            </a:r>
            <a:r>
              <a:rPr sz="2667" spc="-80" dirty="0"/>
              <a:t> </a:t>
            </a:r>
            <a:r>
              <a:rPr sz="2667" dirty="0"/>
              <a:t>simple</a:t>
            </a:r>
            <a:r>
              <a:rPr sz="2667" spc="-80" dirty="0"/>
              <a:t> </a:t>
            </a:r>
            <a:r>
              <a:rPr sz="2667" spc="-13" dirty="0"/>
              <a:t>example</a:t>
            </a:r>
            <a:endParaRPr sz="2667" dirty="0"/>
          </a:p>
        </p:txBody>
      </p:sp>
      <p:sp>
        <p:nvSpPr>
          <p:cNvPr id="42" name="TextBox 41">
            <a:extLst>
              <a:ext uri="{FF2B5EF4-FFF2-40B4-BE49-F238E27FC236}">
                <a16:creationId xmlns:a16="http://schemas.microsoft.com/office/drawing/2014/main" id="{E26EB03E-5CC1-46F9-DED3-FECAC253899C}"/>
              </a:ext>
            </a:extLst>
          </p:cNvPr>
          <p:cNvSpPr txBox="1"/>
          <p:nvPr/>
        </p:nvSpPr>
        <p:spPr>
          <a:xfrm>
            <a:off x="359229" y="6154383"/>
            <a:ext cx="6096000" cy="276999"/>
          </a:xfrm>
          <a:prstGeom prst="rect">
            <a:avLst/>
          </a:prstGeom>
          <a:noFill/>
        </p:spPr>
        <p:txBody>
          <a:bodyPr wrap="square">
            <a:spAutoFit/>
          </a:bodyPr>
          <a:lstStyle/>
          <a:p>
            <a:r>
              <a:rPr lang="en-US" sz="1200" dirty="0"/>
              <a:t>http://cs231n.stanford.edu/slides/2017/cs231n_2017_lecture4.pdf</a:t>
            </a:r>
          </a:p>
        </p:txBody>
      </p:sp>
      <p:sp>
        <p:nvSpPr>
          <p:cNvPr id="44" name="TextBox 43">
            <a:extLst>
              <a:ext uri="{FF2B5EF4-FFF2-40B4-BE49-F238E27FC236}">
                <a16:creationId xmlns:a16="http://schemas.microsoft.com/office/drawing/2014/main" id="{52213E0A-EFB7-CDB5-6667-8F79C0011872}"/>
              </a:ext>
            </a:extLst>
          </p:cNvPr>
          <p:cNvSpPr txBox="1"/>
          <p:nvPr/>
        </p:nvSpPr>
        <p:spPr>
          <a:xfrm>
            <a:off x="6284726" y="5249093"/>
            <a:ext cx="6155870" cy="523220"/>
          </a:xfrm>
          <a:prstGeom prst="rect">
            <a:avLst/>
          </a:prstGeom>
          <a:noFill/>
        </p:spPr>
        <p:txBody>
          <a:bodyPr wrap="square">
            <a:spAutoFit/>
          </a:bodyPr>
          <a:lstStyle/>
          <a:p>
            <a:r>
              <a:rPr lang="en-US" sz="2800" b="1" dirty="0">
                <a:solidFill>
                  <a:schemeClr val="accent5">
                    <a:lumMod val="75000"/>
                  </a:schemeClr>
                </a:solidFill>
              </a:rPr>
              <a:t>Backward pass</a:t>
            </a:r>
          </a:p>
        </p:txBody>
      </p:sp>
    </p:spTree>
    <p:extLst>
      <p:ext uri="{BB962C8B-B14F-4D97-AF65-F5344CB8AC3E}">
        <p14:creationId xmlns:p14="http://schemas.microsoft.com/office/powerpoint/2010/main" val="809253189"/>
      </p:ext>
    </p:extLst>
  </p:cSld>
  <p:clrMapOvr>
    <a:masterClrMapping/>
  </p:clrMapOvr>
  <p:transition spd="slow">
    <p:wipe/>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object 2"/>
          <p:cNvGrpSpPr/>
          <p:nvPr/>
        </p:nvGrpSpPr>
        <p:grpSpPr>
          <a:xfrm>
            <a:off x="5916146" y="1922513"/>
            <a:ext cx="6040120" cy="3867573"/>
            <a:chOff x="4496425" y="145149"/>
            <a:chExt cx="4530090" cy="2900680"/>
          </a:xfrm>
        </p:grpSpPr>
        <p:pic>
          <p:nvPicPr>
            <p:cNvPr id="3" name="object 3"/>
            <p:cNvPicPr/>
            <p:nvPr/>
          </p:nvPicPr>
          <p:blipFill>
            <a:blip r:embed="rId2" cstate="print"/>
            <a:stretch>
              <a:fillRect/>
            </a:stretch>
          </p:blipFill>
          <p:spPr>
            <a:xfrm>
              <a:off x="4505950" y="154674"/>
              <a:ext cx="4510700" cy="2056724"/>
            </a:xfrm>
            <a:prstGeom prst="rect">
              <a:avLst/>
            </a:prstGeom>
          </p:spPr>
        </p:pic>
        <p:sp>
          <p:nvSpPr>
            <p:cNvPr id="4" name="object 4"/>
            <p:cNvSpPr/>
            <p:nvPr/>
          </p:nvSpPr>
          <p:spPr>
            <a:xfrm>
              <a:off x="4501187" y="149912"/>
              <a:ext cx="4520565" cy="2066289"/>
            </a:xfrm>
            <a:custGeom>
              <a:avLst/>
              <a:gdLst/>
              <a:ahLst/>
              <a:cxnLst/>
              <a:rect l="l" t="t" r="r" b="b"/>
              <a:pathLst>
                <a:path w="4520565" h="2066289">
                  <a:moveTo>
                    <a:pt x="0" y="0"/>
                  </a:moveTo>
                  <a:lnTo>
                    <a:pt x="4520225" y="0"/>
                  </a:lnTo>
                  <a:lnTo>
                    <a:pt x="4520225" y="2066249"/>
                  </a:lnTo>
                  <a:lnTo>
                    <a:pt x="0" y="2066249"/>
                  </a:lnTo>
                  <a:lnTo>
                    <a:pt x="0" y="0"/>
                  </a:lnTo>
                  <a:close/>
                </a:path>
              </a:pathLst>
            </a:custGeom>
            <a:ln w="9524">
              <a:solidFill>
                <a:srgbClr val="000000"/>
              </a:solidFill>
            </a:ln>
          </p:spPr>
          <p:txBody>
            <a:bodyPr wrap="square" lIns="0" tIns="0" rIns="0" bIns="0" rtlCol="0"/>
            <a:lstStyle/>
            <a:p>
              <a:endParaRPr sz="1867"/>
            </a:p>
          </p:txBody>
        </p:sp>
        <p:sp>
          <p:nvSpPr>
            <p:cNvPr id="5" name="object 5"/>
            <p:cNvSpPr/>
            <p:nvPr/>
          </p:nvSpPr>
          <p:spPr>
            <a:xfrm>
              <a:off x="4702048" y="456005"/>
              <a:ext cx="2315845" cy="1714500"/>
            </a:xfrm>
            <a:custGeom>
              <a:avLst/>
              <a:gdLst/>
              <a:ahLst/>
              <a:cxnLst/>
              <a:rect l="l" t="t" r="r" b="b"/>
              <a:pathLst>
                <a:path w="2315845" h="1714500">
                  <a:moveTo>
                    <a:pt x="374992" y="1555927"/>
                  </a:moveTo>
                  <a:lnTo>
                    <a:pt x="0" y="1555927"/>
                  </a:lnTo>
                  <a:lnTo>
                    <a:pt x="0" y="1714030"/>
                  </a:lnTo>
                  <a:lnTo>
                    <a:pt x="374992" y="1714030"/>
                  </a:lnTo>
                  <a:lnTo>
                    <a:pt x="374992" y="1555927"/>
                  </a:lnTo>
                  <a:close/>
                </a:path>
                <a:path w="2315845" h="1714500">
                  <a:moveTo>
                    <a:pt x="374992" y="0"/>
                  </a:moveTo>
                  <a:lnTo>
                    <a:pt x="0" y="0"/>
                  </a:lnTo>
                  <a:lnTo>
                    <a:pt x="0" y="263398"/>
                  </a:lnTo>
                  <a:lnTo>
                    <a:pt x="374992" y="263398"/>
                  </a:lnTo>
                  <a:lnTo>
                    <a:pt x="374992" y="0"/>
                  </a:lnTo>
                  <a:close/>
                </a:path>
                <a:path w="2315845" h="1714500">
                  <a:moveTo>
                    <a:pt x="447624" y="758799"/>
                  </a:moveTo>
                  <a:lnTo>
                    <a:pt x="72618" y="758799"/>
                  </a:lnTo>
                  <a:lnTo>
                    <a:pt x="72618" y="1022197"/>
                  </a:lnTo>
                  <a:lnTo>
                    <a:pt x="447624" y="1022197"/>
                  </a:lnTo>
                  <a:lnTo>
                    <a:pt x="447624" y="758799"/>
                  </a:lnTo>
                  <a:close/>
                </a:path>
                <a:path w="2315845" h="1714500">
                  <a:moveTo>
                    <a:pt x="2315489" y="400545"/>
                  </a:moveTo>
                  <a:lnTo>
                    <a:pt x="1940496" y="400545"/>
                  </a:lnTo>
                  <a:lnTo>
                    <a:pt x="1940496" y="663956"/>
                  </a:lnTo>
                  <a:lnTo>
                    <a:pt x="2315489" y="663956"/>
                  </a:lnTo>
                  <a:lnTo>
                    <a:pt x="2315489" y="400545"/>
                  </a:lnTo>
                  <a:close/>
                </a:path>
              </a:pathLst>
            </a:custGeom>
            <a:solidFill>
              <a:srgbClr val="FFFFFF"/>
            </a:solidFill>
          </p:spPr>
          <p:txBody>
            <a:bodyPr wrap="square" lIns="0" tIns="0" rIns="0" bIns="0" rtlCol="0"/>
            <a:lstStyle/>
            <a:p>
              <a:endParaRPr sz="1867"/>
            </a:p>
          </p:txBody>
        </p:sp>
        <p:pic>
          <p:nvPicPr>
            <p:cNvPr id="6" name="object 6"/>
            <p:cNvPicPr/>
            <p:nvPr/>
          </p:nvPicPr>
          <p:blipFill>
            <a:blip r:embed="rId3" cstate="print"/>
            <a:stretch>
              <a:fillRect/>
            </a:stretch>
          </p:blipFill>
          <p:spPr>
            <a:xfrm>
              <a:off x="8282647" y="2436125"/>
              <a:ext cx="346947" cy="590549"/>
            </a:xfrm>
            <a:prstGeom prst="rect">
              <a:avLst/>
            </a:prstGeom>
          </p:spPr>
        </p:pic>
        <p:sp>
          <p:nvSpPr>
            <p:cNvPr id="7" name="object 7"/>
            <p:cNvSpPr/>
            <p:nvPr/>
          </p:nvSpPr>
          <p:spPr>
            <a:xfrm>
              <a:off x="8273122" y="1773912"/>
              <a:ext cx="366395" cy="1262380"/>
            </a:xfrm>
            <a:custGeom>
              <a:avLst/>
              <a:gdLst/>
              <a:ahLst/>
              <a:cxnLst/>
              <a:rect l="l" t="t" r="r" b="b"/>
              <a:pathLst>
                <a:path w="366395" h="1262380">
                  <a:moveTo>
                    <a:pt x="0" y="652686"/>
                  </a:moveTo>
                  <a:lnTo>
                    <a:pt x="365997" y="652686"/>
                  </a:lnTo>
                  <a:lnTo>
                    <a:pt x="365997" y="1262286"/>
                  </a:lnTo>
                  <a:lnTo>
                    <a:pt x="0" y="1262286"/>
                  </a:lnTo>
                  <a:lnTo>
                    <a:pt x="0" y="652686"/>
                  </a:lnTo>
                  <a:close/>
                </a:path>
                <a:path w="366395" h="1262380">
                  <a:moveTo>
                    <a:pt x="182998" y="662211"/>
                  </a:moveTo>
                  <a:lnTo>
                    <a:pt x="356006" y="0"/>
                  </a:lnTo>
                </a:path>
              </a:pathLst>
            </a:custGeom>
            <a:ln w="19049">
              <a:solidFill>
                <a:srgbClr val="FF00FF"/>
              </a:solidFill>
            </a:ln>
          </p:spPr>
          <p:txBody>
            <a:bodyPr wrap="square" lIns="0" tIns="0" rIns="0" bIns="0" rtlCol="0"/>
            <a:lstStyle/>
            <a:p>
              <a:endParaRPr sz="1867"/>
            </a:p>
          </p:txBody>
        </p:sp>
        <p:pic>
          <p:nvPicPr>
            <p:cNvPr id="8" name="object 8"/>
            <p:cNvPicPr/>
            <p:nvPr/>
          </p:nvPicPr>
          <p:blipFill>
            <a:blip r:embed="rId4" cstate="print"/>
            <a:stretch>
              <a:fillRect/>
            </a:stretch>
          </p:blipFill>
          <p:spPr>
            <a:xfrm>
              <a:off x="8589160" y="1680745"/>
              <a:ext cx="79937" cy="110646"/>
            </a:xfrm>
            <a:prstGeom prst="rect">
              <a:avLst/>
            </a:prstGeom>
          </p:spPr>
        </p:pic>
      </p:grpSp>
      <p:grpSp>
        <p:nvGrpSpPr>
          <p:cNvPr id="9" name="object 9"/>
          <p:cNvGrpSpPr/>
          <p:nvPr/>
        </p:nvGrpSpPr>
        <p:grpSpPr>
          <a:xfrm>
            <a:off x="223034" y="3622967"/>
            <a:ext cx="5580380" cy="1072727"/>
            <a:chOff x="167275" y="2717225"/>
            <a:chExt cx="4185285" cy="804545"/>
          </a:xfrm>
        </p:grpSpPr>
        <p:sp>
          <p:nvSpPr>
            <p:cNvPr id="10" name="object 10"/>
            <p:cNvSpPr/>
            <p:nvPr/>
          </p:nvSpPr>
          <p:spPr>
            <a:xfrm>
              <a:off x="176800" y="2726750"/>
              <a:ext cx="4166235" cy="785495"/>
            </a:xfrm>
            <a:custGeom>
              <a:avLst/>
              <a:gdLst/>
              <a:ahLst/>
              <a:cxnLst/>
              <a:rect l="l" t="t" r="r" b="b"/>
              <a:pathLst>
                <a:path w="4166235" h="785495">
                  <a:moveTo>
                    <a:pt x="0" y="0"/>
                  </a:moveTo>
                  <a:lnTo>
                    <a:pt x="4166099" y="0"/>
                  </a:lnTo>
                  <a:lnTo>
                    <a:pt x="4166099" y="785399"/>
                  </a:lnTo>
                  <a:lnTo>
                    <a:pt x="0" y="785399"/>
                  </a:lnTo>
                  <a:lnTo>
                    <a:pt x="0" y="0"/>
                  </a:lnTo>
                  <a:close/>
                </a:path>
              </a:pathLst>
            </a:custGeom>
            <a:ln w="19049">
              <a:solidFill>
                <a:srgbClr val="0000FF"/>
              </a:solidFill>
            </a:ln>
          </p:spPr>
          <p:txBody>
            <a:bodyPr wrap="square" lIns="0" tIns="0" rIns="0" bIns="0" rtlCol="0"/>
            <a:lstStyle/>
            <a:p>
              <a:endParaRPr sz="1867"/>
            </a:p>
          </p:txBody>
        </p:sp>
        <p:pic>
          <p:nvPicPr>
            <p:cNvPr id="11" name="object 11"/>
            <p:cNvPicPr/>
            <p:nvPr/>
          </p:nvPicPr>
          <p:blipFill>
            <a:blip r:embed="rId5" cstate="print"/>
            <a:stretch>
              <a:fillRect/>
            </a:stretch>
          </p:blipFill>
          <p:spPr>
            <a:xfrm>
              <a:off x="329200" y="2892225"/>
              <a:ext cx="942974" cy="457199"/>
            </a:xfrm>
            <a:prstGeom prst="rect">
              <a:avLst/>
            </a:prstGeom>
          </p:spPr>
        </p:pic>
        <p:pic>
          <p:nvPicPr>
            <p:cNvPr id="12" name="object 12"/>
            <p:cNvPicPr/>
            <p:nvPr/>
          </p:nvPicPr>
          <p:blipFill>
            <a:blip r:embed="rId6" cstate="print"/>
            <a:stretch>
              <a:fillRect/>
            </a:stretch>
          </p:blipFill>
          <p:spPr>
            <a:xfrm>
              <a:off x="2076775" y="2825550"/>
              <a:ext cx="2047874" cy="590549"/>
            </a:xfrm>
            <a:prstGeom prst="rect">
              <a:avLst/>
            </a:prstGeom>
          </p:spPr>
        </p:pic>
      </p:grpSp>
      <p:grpSp>
        <p:nvGrpSpPr>
          <p:cNvPr id="13" name="object 13"/>
          <p:cNvGrpSpPr/>
          <p:nvPr/>
        </p:nvGrpSpPr>
        <p:grpSpPr>
          <a:xfrm>
            <a:off x="209033" y="2412867"/>
            <a:ext cx="5580380" cy="1072727"/>
            <a:chOff x="156774" y="1809650"/>
            <a:chExt cx="4185285" cy="804545"/>
          </a:xfrm>
        </p:grpSpPr>
        <p:sp>
          <p:nvSpPr>
            <p:cNvPr id="14" name="object 14"/>
            <p:cNvSpPr/>
            <p:nvPr/>
          </p:nvSpPr>
          <p:spPr>
            <a:xfrm>
              <a:off x="166299" y="1819175"/>
              <a:ext cx="4166235" cy="785495"/>
            </a:xfrm>
            <a:custGeom>
              <a:avLst/>
              <a:gdLst/>
              <a:ahLst/>
              <a:cxnLst/>
              <a:rect l="l" t="t" r="r" b="b"/>
              <a:pathLst>
                <a:path w="4166235" h="785494">
                  <a:moveTo>
                    <a:pt x="0" y="0"/>
                  </a:moveTo>
                  <a:lnTo>
                    <a:pt x="4166100" y="0"/>
                  </a:lnTo>
                  <a:lnTo>
                    <a:pt x="4166100" y="785399"/>
                  </a:lnTo>
                  <a:lnTo>
                    <a:pt x="0" y="785399"/>
                  </a:lnTo>
                  <a:lnTo>
                    <a:pt x="0" y="0"/>
                  </a:lnTo>
                  <a:close/>
                </a:path>
              </a:pathLst>
            </a:custGeom>
            <a:ln w="19049">
              <a:solidFill>
                <a:srgbClr val="FF0000"/>
              </a:solidFill>
            </a:ln>
          </p:spPr>
          <p:txBody>
            <a:bodyPr wrap="square" lIns="0" tIns="0" rIns="0" bIns="0" rtlCol="0"/>
            <a:lstStyle/>
            <a:p>
              <a:endParaRPr sz="1867"/>
            </a:p>
          </p:txBody>
        </p:sp>
        <p:pic>
          <p:nvPicPr>
            <p:cNvPr id="15" name="object 15"/>
            <p:cNvPicPr/>
            <p:nvPr/>
          </p:nvPicPr>
          <p:blipFill>
            <a:blip r:embed="rId7" cstate="print"/>
            <a:stretch>
              <a:fillRect/>
            </a:stretch>
          </p:blipFill>
          <p:spPr>
            <a:xfrm>
              <a:off x="283387" y="1998350"/>
              <a:ext cx="1409699" cy="390524"/>
            </a:xfrm>
            <a:prstGeom prst="rect">
              <a:avLst/>
            </a:prstGeom>
          </p:spPr>
        </p:pic>
        <p:pic>
          <p:nvPicPr>
            <p:cNvPr id="16" name="object 16"/>
            <p:cNvPicPr/>
            <p:nvPr/>
          </p:nvPicPr>
          <p:blipFill>
            <a:blip r:embed="rId8" cstate="print"/>
            <a:stretch>
              <a:fillRect/>
            </a:stretch>
          </p:blipFill>
          <p:spPr>
            <a:xfrm>
              <a:off x="2123437" y="1884050"/>
              <a:ext cx="2009774" cy="619124"/>
            </a:xfrm>
            <a:prstGeom prst="rect">
              <a:avLst/>
            </a:prstGeom>
          </p:spPr>
        </p:pic>
      </p:grpSp>
      <p:pic>
        <p:nvPicPr>
          <p:cNvPr id="17" name="object 17"/>
          <p:cNvPicPr/>
          <p:nvPr/>
        </p:nvPicPr>
        <p:blipFill>
          <a:blip r:embed="rId9" cstate="print"/>
          <a:stretch>
            <a:fillRect/>
          </a:stretch>
        </p:blipFill>
        <p:spPr>
          <a:xfrm>
            <a:off x="501701" y="919501"/>
            <a:ext cx="3784599" cy="584199"/>
          </a:xfrm>
          <a:prstGeom prst="rect">
            <a:avLst/>
          </a:prstGeom>
        </p:spPr>
      </p:pic>
      <p:sp>
        <p:nvSpPr>
          <p:cNvPr id="18" name="object 18"/>
          <p:cNvSpPr txBox="1"/>
          <p:nvPr/>
        </p:nvSpPr>
        <p:spPr>
          <a:xfrm>
            <a:off x="544199" y="1630645"/>
            <a:ext cx="4217247" cy="509541"/>
          </a:xfrm>
          <a:prstGeom prst="rect">
            <a:avLst/>
          </a:prstGeom>
        </p:spPr>
        <p:txBody>
          <a:bodyPr vert="horz" wrap="square" lIns="0" tIns="16933" rIns="0" bIns="0" rtlCol="0">
            <a:spAutoFit/>
          </a:bodyPr>
          <a:lstStyle/>
          <a:p>
            <a:pPr marL="16933">
              <a:spcBef>
                <a:spcPts val="133"/>
              </a:spcBef>
            </a:pPr>
            <a:r>
              <a:rPr sz="3200" dirty="0">
                <a:solidFill>
                  <a:srgbClr val="37761C"/>
                </a:solidFill>
                <a:latin typeface="Arial MT"/>
                <a:cs typeface="Arial MT"/>
              </a:rPr>
              <a:t>e.g.</a:t>
            </a:r>
            <a:r>
              <a:rPr sz="3200" spc="-13" dirty="0">
                <a:solidFill>
                  <a:srgbClr val="37761C"/>
                </a:solidFill>
                <a:latin typeface="Arial MT"/>
                <a:cs typeface="Arial MT"/>
              </a:rPr>
              <a:t> </a:t>
            </a:r>
            <a:r>
              <a:rPr sz="3200" dirty="0">
                <a:solidFill>
                  <a:srgbClr val="37761C"/>
                </a:solidFill>
                <a:latin typeface="Arial MT"/>
                <a:cs typeface="Arial MT"/>
              </a:rPr>
              <a:t>x</a:t>
            </a:r>
            <a:r>
              <a:rPr sz="3200" spc="-7" dirty="0">
                <a:solidFill>
                  <a:srgbClr val="37761C"/>
                </a:solidFill>
                <a:latin typeface="Arial MT"/>
                <a:cs typeface="Arial MT"/>
              </a:rPr>
              <a:t> </a:t>
            </a:r>
            <a:r>
              <a:rPr sz="3200" dirty="0">
                <a:solidFill>
                  <a:srgbClr val="37761C"/>
                </a:solidFill>
                <a:latin typeface="Arial MT"/>
                <a:cs typeface="Arial MT"/>
              </a:rPr>
              <a:t>=</a:t>
            </a:r>
            <a:r>
              <a:rPr sz="3200" spc="-7" dirty="0">
                <a:solidFill>
                  <a:srgbClr val="37761C"/>
                </a:solidFill>
                <a:latin typeface="Arial MT"/>
                <a:cs typeface="Arial MT"/>
              </a:rPr>
              <a:t> </a:t>
            </a:r>
            <a:r>
              <a:rPr sz="3200" spc="-13" dirty="0">
                <a:solidFill>
                  <a:srgbClr val="37761C"/>
                </a:solidFill>
                <a:latin typeface="Arial MT"/>
                <a:cs typeface="Arial MT"/>
              </a:rPr>
              <a:t>-</a:t>
            </a:r>
            <a:r>
              <a:rPr sz="3200" dirty="0">
                <a:solidFill>
                  <a:srgbClr val="37761C"/>
                </a:solidFill>
                <a:latin typeface="Arial MT"/>
                <a:cs typeface="Arial MT"/>
              </a:rPr>
              <a:t>2,</a:t>
            </a:r>
            <a:r>
              <a:rPr sz="3200" spc="-13" dirty="0">
                <a:solidFill>
                  <a:srgbClr val="37761C"/>
                </a:solidFill>
                <a:latin typeface="Arial MT"/>
                <a:cs typeface="Arial MT"/>
              </a:rPr>
              <a:t> </a:t>
            </a:r>
            <a:r>
              <a:rPr sz="3200" dirty="0">
                <a:solidFill>
                  <a:srgbClr val="37761C"/>
                </a:solidFill>
                <a:latin typeface="Arial MT"/>
                <a:cs typeface="Arial MT"/>
              </a:rPr>
              <a:t>y</a:t>
            </a:r>
            <a:r>
              <a:rPr sz="3200" spc="-7" dirty="0">
                <a:solidFill>
                  <a:srgbClr val="37761C"/>
                </a:solidFill>
                <a:latin typeface="Arial MT"/>
                <a:cs typeface="Arial MT"/>
              </a:rPr>
              <a:t> </a:t>
            </a:r>
            <a:r>
              <a:rPr sz="3200" dirty="0">
                <a:solidFill>
                  <a:srgbClr val="37761C"/>
                </a:solidFill>
                <a:latin typeface="Arial MT"/>
                <a:cs typeface="Arial MT"/>
              </a:rPr>
              <a:t>=</a:t>
            </a:r>
            <a:r>
              <a:rPr sz="3200" spc="-7" dirty="0">
                <a:solidFill>
                  <a:srgbClr val="37761C"/>
                </a:solidFill>
                <a:latin typeface="Arial MT"/>
                <a:cs typeface="Arial MT"/>
              </a:rPr>
              <a:t> </a:t>
            </a:r>
            <a:r>
              <a:rPr sz="3200" dirty="0">
                <a:solidFill>
                  <a:srgbClr val="37761C"/>
                </a:solidFill>
                <a:latin typeface="Arial MT"/>
                <a:cs typeface="Arial MT"/>
              </a:rPr>
              <a:t>5,</a:t>
            </a:r>
            <a:r>
              <a:rPr sz="3200" spc="-13" dirty="0">
                <a:solidFill>
                  <a:srgbClr val="37761C"/>
                </a:solidFill>
                <a:latin typeface="Arial MT"/>
                <a:cs typeface="Arial MT"/>
              </a:rPr>
              <a:t> </a:t>
            </a:r>
            <a:r>
              <a:rPr sz="3200" dirty="0">
                <a:solidFill>
                  <a:srgbClr val="37761C"/>
                </a:solidFill>
                <a:latin typeface="Arial MT"/>
                <a:cs typeface="Arial MT"/>
              </a:rPr>
              <a:t>z</a:t>
            </a:r>
            <a:r>
              <a:rPr sz="3200" spc="-7" dirty="0">
                <a:solidFill>
                  <a:srgbClr val="37761C"/>
                </a:solidFill>
                <a:latin typeface="Arial MT"/>
                <a:cs typeface="Arial MT"/>
              </a:rPr>
              <a:t> </a:t>
            </a:r>
            <a:r>
              <a:rPr sz="3200" dirty="0">
                <a:solidFill>
                  <a:srgbClr val="37761C"/>
                </a:solidFill>
                <a:latin typeface="Arial MT"/>
                <a:cs typeface="Arial MT"/>
              </a:rPr>
              <a:t>=</a:t>
            </a:r>
            <a:r>
              <a:rPr sz="3200" spc="-7" dirty="0">
                <a:solidFill>
                  <a:srgbClr val="37761C"/>
                </a:solidFill>
                <a:latin typeface="Arial MT"/>
                <a:cs typeface="Arial MT"/>
              </a:rPr>
              <a:t> </a:t>
            </a:r>
            <a:r>
              <a:rPr sz="3200" spc="-27" dirty="0">
                <a:solidFill>
                  <a:srgbClr val="37761C"/>
                </a:solidFill>
                <a:latin typeface="Arial MT"/>
                <a:cs typeface="Arial MT"/>
              </a:rPr>
              <a:t>-</a:t>
            </a:r>
            <a:r>
              <a:rPr sz="3200" spc="-67" dirty="0">
                <a:solidFill>
                  <a:srgbClr val="37761C"/>
                </a:solidFill>
                <a:latin typeface="Arial MT"/>
                <a:cs typeface="Arial MT"/>
              </a:rPr>
              <a:t>4</a:t>
            </a:r>
            <a:endParaRPr sz="3200">
              <a:latin typeface="Arial MT"/>
              <a:cs typeface="Arial MT"/>
            </a:endParaRPr>
          </a:p>
        </p:txBody>
      </p:sp>
      <p:sp>
        <p:nvSpPr>
          <p:cNvPr id="19" name="object 19"/>
          <p:cNvSpPr txBox="1"/>
          <p:nvPr/>
        </p:nvSpPr>
        <p:spPr>
          <a:xfrm>
            <a:off x="665999" y="4985578"/>
            <a:ext cx="1093892" cy="509541"/>
          </a:xfrm>
          <a:prstGeom prst="rect">
            <a:avLst/>
          </a:prstGeom>
        </p:spPr>
        <p:txBody>
          <a:bodyPr vert="horz" wrap="square" lIns="0" tIns="16933" rIns="0" bIns="0" rtlCol="0">
            <a:spAutoFit/>
          </a:bodyPr>
          <a:lstStyle/>
          <a:p>
            <a:pPr marL="16933">
              <a:spcBef>
                <a:spcPts val="133"/>
              </a:spcBef>
            </a:pPr>
            <a:r>
              <a:rPr sz="3200" spc="-13" dirty="0">
                <a:latin typeface="Arial MT"/>
                <a:cs typeface="Arial MT"/>
              </a:rPr>
              <a:t>Want:</a:t>
            </a:r>
            <a:endParaRPr sz="3200">
              <a:latin typeface="Arial MT"/>
              <a:cs typeface="Arial MT"/>
            </a:endParaRPr>
          </a:p>
        </p:txBody>
      </p:sp>
      <p:pic>
        <p:nvPicPr>
          <p:cNvPr id="20" name="object 20"/>
          <p:cNvPicPr/>
          <p:nvPr/>
        </p:nvPicPr>
        <p:blipFill>
          <a:blip r:embed="rId10" cstate="print"/>
          <a:stretch>
            <a:fillRect/>
          </a:stretch>
        </p:blipFill>
        <p:spPr>
          <a:xfrm>
            <a:off x="2139734" y="4828567"/>
            <a:ext cx="2087588" cy="825599"/>
          </a:xfrm>
          <a:prstGeom prst="rect">
            <a:avLst/>
          </a:prstGeom>
        </p:spPr>
      </p:pic>
      <p:sp>
        <p:nvSpPr>
          <p:cNvPr id="21" name="object 21"/>
          <p:cNvSpPr txBox="1">
            <a:spLocks noGrp="1"/>
          </p:cNvSpPr>
          <p:nvPr>
            <p:ph type="title"/>
          </p:nvPr>
        </p:nvSpPr>
        <p:spPr>
          <a:prstGeom prst="rect">
            <a:avLst/>
          </a:prstGeom>
        </p:spPr>
        <p:txBody>
          <a:bodyPr spcFirstLastPara="1" vert="horz" wrap="square" lIns="0" tIns="16933" rIns="0" bIns="0" rtlCol="0" anchor="ctr" anchorCtr="0">
            <a:spAutoFit/>
          </a:bodyPr>
          <a:lstStyle/>
          <a:p>
            <a:pPr marL="16933">
              <a:lnSpc>
                <a:spcPct val="100000"/>
              </a:lnSpc>
              <a:spcBef>
                <a:spcPts val="133"/>
              </a:spcBef>
            </a:pPr>
            <a:r>
              <a:rPr sz="2667" dirty="0"/>
              <a:t>Backpropagation:</a:t>
            </a:r>
            <a:r>
              <a:rPr sz="2667" spc="-87" dirty="0"/>
              <a:t> </a:t>
            </a:r>
            <a:r>
              <a:rPr sz="2667" dirty="0"/>
              <a:t>a</a:t>
            </a:r>
            <a:r>
              <a:rPr sz="2667" spc="-80" dirty="0"/>
              <a:t> </a:t>
            </a:r>
            <a:r>
              <a:rPr sz="2667" dirty="0"/>
              <a:t>simple</a:t>
            </a:r>
            <a:r>
              <a:rPr sz="2667" spc="-80" dirty="0"/>
              <a:t> </a:t>
            </a:r>
            <a:r>
              <a:rPr sz="2667" spc="-13" dirty="0"/>
              <a:t>example</a:t>
            </a:r>
            <a:endParaRPr sz="2667" dirty="0"/>
          </a:p>
        </p:txBody>
      </p:sp>
      <p:sp>
        <p:nvSpPr>
          <p:cNvPr id="28" name="TextBox 27">
            <a:extLst>
              <a:ext uri="{FF2B5EF4-FFF2-40B4-BE49-F238E27FC236}">
                <a16:creationId xmlns:a16="http://schemas.microsoft.com/office/drawing/2014/main" id="{7BE54B63-57B3-DC0C-9CA8-D0E620D5548D}"/>
              </a:ext>
            </a:extLst>
          </p:cNvPr>
          <p:cNvSpPr txBox="1"/>
          <p:nvPr/>
        </p:nvSpPr>
        <p:spPr>
          <a:xfrm>
            <a:off x="359229" y="6154383"/>
            <a:ext cx="6096000" cy="276999"/>
          </a:xfrm>
          <a:prstGeom prst="rect">
            <a:avLst/>
          </a:prstGeom>
          <a:noFill/>
        </p:spPr>
        <p:txBody>
          <a:bodyPr wrap="square">
            <a:spAutoFit/>
          </a:bodyPr>
          <a:lstStyle/>
          <a:p>
            <a:r>
              <a:rPr lang="en-US" sz="1200" dirty="0"/>
              <a:t>http://cs231n.stanford.edu/slides/2017/cs231n_2017_lecture4.pdf</a:t>
            </a:r>
          </a:p>
        </p:txBody>
      </p:sp>
    </p:spTree>
    <p:extLst>
      <p:ext uri="{BB962C8B-B14F-4D97-AF65-F5344CB8AC3E}">
        <p14:creationId xmlns:p14="http://schemas.microsoft.com/office/powerpoint/2010/main" val="3625878189"/>
      </p:ext>
    </p:extLst>
  </p:cSld>
  <p:clrMapOvr>
    <a:masterClrMapping/>
  </p:clrMapOvr>
  <p:transition spd="slow">
    <p:wipe/>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object 2"/>
          <p:cNvGrpSpPr/>
          <p:nvPr/>
        </p:nvGrpSpPr>
        <p:grpSpPr>
          <a:xfrm>
            <a:off x="5834247" y="1991852"/>
            <a:ext cx="6040120" cy="3916680"/>
            <a:chOff x="4496425" y="145149"/>
            <a:chExt cx="4530090" cy="2937510"/>
          </a:xfrm>
        </p:grpSpPr>
        <p:pic>
          <p:nvPicPr>
            <p:cNvPr id="3" name="object 3"/>
            <p:cNvPicPr/>
            <p:nvPr/>
          </p:nvPicPr>
          <p:blipFill>
            <a:blip r:embed="rId2" cstate="print"/>
            <a:stretch>
              <a:fillRect/>
            </a:stretch>
          </p:blipFill>
          <p:spPr>
            <a:xfrm>
              <a:off x="4505950" y="154674"/>
              <a:ext cx="4510700" cy="2056724"/>
            </a:xfrm>
            <a:prstGeom prst="rect">
              <a:avLst/>
            </a:prstGeom>
          </p:spPr>
        </p:pic>
        <p:sp>
          <p:nvSpPr>
            <p:cNvPr id="4" name="object 4"/>
            <p:cNvSpPr/>
            <p:nvPr/>
          </p:nvSpPr>
          <p:spPr>
            <a:xfrm>
              <a:off x="4501187" y="149912"/>
              <a:ext cx="4520565" cy="2066289"/>
            </a:xfrm>
            <a:custGeom>
              <a:avLst/>
              <a:gdLst/>
              <a:ahLst/>
              <a:cxnLst/>
              <a:rect l="l" t="t" r="r" b="b"/>
              <a:pathLst>
                <a:path w="4520565" h="2066289">
                  <a:moveTo>
                    <a:pt x="0" y="0"/>
                  </a:moveTo>
                  <a:lnTo>
                    <a:pt x="4520225" y="0"/>
                  </a:lnTo>
                  <a:lnTo>
                    <a:pt x="4520225" y="2066249"/>
                  </a:lnTo>
                  <a:lnTo>
                    <a:pt x="0" y="2066249"/>
                  </a:lnTo>
                  <a:lnTo>
                    <a:pt x="0" y="0"/>
                  </a:lnTo>
                  <a:close/>
                </a:path>
              </a:pathLst>
            </a:custGeom>
            <a:ln w="9524">
              <a:solidFill>
                <a:srgbClr val="000000"/>
              </a:solidFill>
            </a:ln>
          </p:spPr>
          <p:txBody>
            <a:bodyPr wrap="square" lIns="0" tIns="0" rIns="0" bIns="0" rtlCol="0"/>
            <a:lstStyle/>
            <a:p>
              <a:endParaRPr sz="1867"/>
            </a:p>
          </p:txBody>
        </p:sp>
        <p:sp>
          <p:nvSpPr>
            <p:cNvPr id="5" name="object 5"/>
            <p:cNvSpPr/>
            <p:nvPr/>
          </p:nvSpPr>
          <p:spPr>
            <a:xfrm>
              <a:off x="4702048" y="456005"/>
              <a:ext cx="2315845" cy="1714500"/>
            </a:xfrm>
            <a:custGeom>
              <a:avLst/>
              <a:gdLst/>
              <a:ahLst/>
              <a:cxnLst/>
              <a:rect l="l" t="t" r="r" b="b"/>
              <a:pathLst>
                <a:path w="2315845" h="1714500">
                  <a:moveTo>
                    <a:pt x="374992" y="1555927"/>
                  </a:moveTo>
                  <a:lnTo>
                    <a:pt x="0" y="1555927"/>
                  </a:lnTo>
                  <a:lnTo>
                    <a:pt x="0" y="1714030"/>
                  </a:lnTo>
                  <a:lnTo>
                    <a:pt x="374992" y="1714030"/>
                  </a:lnTo>
                  <a:lnTo>
                    <a:pt x="374992" y="1555927"/>
                  </a:lnTo>
                  <a:close/>
                </a:path>
                <a:path w="2315845" h="1714500">
                  <a:moveTo>
                    <a:pt x="374992" y="0"/>
                  </a:moveTo>
                  <a:lnTo>
                    <a:pt x="0" y="0"/>
                  </a:lnTo>
                  <a:lnTo>
                    <a:pt x="0" y="263398"/>
                  </a:lnTo>
                  <a:lnTo>
                    <a:pt x="374992" y="263398"/>
                  </a:lnTo>
                  <a:lnTo>
                    <a:pt x="374992" y="0"/>
                  </a:lnTo>
                  <a:close/>
                </a:path>
                <a:path w="2315845" h="1714500">
                  <a:moveTo>
                    <a:pt x="447624" y="758799"/>
                  </a:moveTo>
                  <a:lnTo>
                    <a:pt x="72618" y="758799"/>
                  </a:lnTo>
                  <a:lnTo>
                    <a:pt x="72618" y="1022197"/>
                  </a:lnTo>
                  <a:lnTo>
                    <a:pt x="447624" y="1022197"/>
                  </a:lnTo>
                  <a:lnTo>
                    <a:pt x="447624" y="758799"/>
                  </a:lnTo>
                  <a:close/>
                </a:path>
                <a:path w="2315845" h="1714500">
                  <a:moveTo>
                    <a:pt x="2315489" y="400545"/>
                  </a:moveTo>
                  <a:lnTo>
                    <a:pt x="1940496" y="400545"/>
                  </a:lnTo>
                  <a:lnTo>
                    <a:pt x="1940496" y="663956"/>
                  </a:lnTo>
                  <a:lnTo>
                    <a:pt x="2315489" y="663956"/>
                  </a:lnTo>
                  <a:lnTo>
                    <a:pt x="2315489" y="400545"/>
                  </a:lnTo>
                  <a:close/>
                </a:path>
              </a:pathLst>
            </a:custGeom>
            <a:solidFill>
              <a:srgbClr val="FFFFFF"/>
            </a:solidFill>
          </p:spPr>
          <p:txBody>
            <a:bodyPr wrap="square" lIns="0" tIns="0" rIns="0" bIns="0" rtlCol="0"/>
            <a:lstStyle/>
            <a:p>
              <a:endParaRPr sz="1867"/>
            </a:p>
          </p:txBody>
        </p:sp>
        <p:sp>
          <p:nvSpPr>
            <p:cNvPr id="6" name="object 6"/>
            <p:cNvSpPr/>
            <p:nvPr/>
          </p:nvSpPr>
          <p:spPr>
            <a:xfrm>
              <a:off x="5411579" y="2087623"/>
              <a:ext cx="3044825" cy="348615"/>
            </a:xfrm>
            <a:custGeom>
              <a:avLst/>
              <a:gdLst/>
              <a:ahLst/>
              <a:cxnLst/>
              <a:rect l="l" t="t" r="r" b="b"/>
              <a:pathLst>
                <a:path w="3044825" h="348614">
                  <a:moveTo>
                    <a:pt x="3044541" y="348501"/>
                  </a:moveTo>
                  <a:lnTo>
                    <a:pt x="0" y="0"/>
                  </a:lnTo>
                </a:path>
              </a:pathLst>
            </a:custGeom>
            <a:ln w="19049">
              <a:solidFill>
                <a:srgbClr val="FF00FF"/>
              </a:solidFill>
            </a:ln>
          </p:spPr>
          <p:txBody>
            <a:bodyPr wrap="square" lIns="0" tIns="0" rIns="0" bIns="0" rtlCol="0"/>
            <a:lstStyle/>
            <a:p>
              <a:endParaRPr sz="1867"/>
            </a:p>
          </p:txBody>
        </p:sp>
        <p:pic>
          <p:nvPicPr>
            <p:cNvPr id="7" name="object 7"/>
            <p:cNvPicPr/>
            <p:nvPr/>
          </p:nvPicPr>
          <p:blipFill>
            <a:blip r:embed="rId3" cstate="print"/>
            <a:stretch>
              <a:fillRect/>
            </a:stretch>
          </p:blipFill>
          <p:spPr>
            <a:xfrm>
              <a:off x="5316165" y="2046837"/>
              <a:ext cx="108517" cy="81572"/>
            </a:xfrm>
            <a:prstGeom prst="rect">
              <a:avLst/>
            </a:prstGeom>
          </p:spPr>
        </p:pic>
        <p:pic>
          <p:nvPicPr>
            <p:cNvPr id="8" name="object 8"/>
            <p:cNvPicPr/>
            <p:nvPr/>
          </p:nvPicPr>
          <p:blipFill>
            <a:blip r:embed="rId4" cstate="print"/>
            <a:stretch>
              <a:fillRect/>
            </a:stretch>
          </p:blipFill>
          <p:spPr>
            <a:xfrm>
              <a:off x="8378013" y="2444229"/>
              <a:ext cx="423146" cy="619199"/>
            </a:xfrm>
            <a:prstGeom prst="rect">
              <a:avLst/>
            </a:prstGeom>
          </p:spPr>
        </p:pic>
        <p:sp>
          <p:nvSpPr>
            <p:cNvPr id="9" name="object 9"/>
            <p:cNvSpPr/>
            <p:nvPr/>
          </p:nvSpPr>
          <p:spPr>
            <a:xfrm>
              <a:off x="8368488" y="2434704"/>
              <a:ext cx="485775" cy="638810"/>
            </a:xfrm>
            <a:custGeom>
              <a:avLst/>
              <a:gdLst/>
              <a:ahLst/>
              <a:cxnLst/>
              <a:rect l="l" t="t" r="r" b="b"/>
              <a:pathLst>
                <a:path w="485775" h="638810">
                  <a:moveTo>
                    <a:pt x="0" y="0"/>
                  </a:moveTo>
                  <a:lnTo>
                    <a:pt x="485374" y="0"/>
                  </a:lnTo>
                  <a:lnTo>
                    <a:pt x="485374" y="638249"/>
                  </a:lnTo>
                  <a:lnTo>
                    <a:pt x="0" y="638249"/>
                  </a:lnTo>
                  <a:lnTo>
                    <a:pt x="0" y="0"/>
                  </a:lnTo>
                  <a:close/>
                </a:path>
              </a:pathLst>
            </a:custGeom>
            <a:ln w="19049">
              <a:solidFill>
                <a:srgbClr val="FF00FF"/>
              </a:solidFill>
            </a:ln>
          </p:spPr>
          <p:txBody>
            <a:bodyPr wrap="square" lIns="0" tIns="0" rIns="0" bIns="0" rtlCol="0"/>
            <a:lstStyle/>
            <a:p>
              <a:endParaRPr sz="1867"/>
            </a:p>
          </p:txBody>
        </p:sp>
      </p:grpSp>
      <p:grpSp>
        <p:nvGrpSpPr>
          <p:cNvPr id="10" name="object 10"/>
          <p:cNvGrpSpPr/>
          <p:nvPr/>
        </p:nvGrpSpPr>
        <p:grpSpPr>
          <a:xfrm>
            <a:off x="223034" y="3622967"/>
            <a:ext cx="5580380" cy="1072727"/>
            <a:chOff x="167275" y="2717225"/>
            <a:chExt cx="4185285" cy="804545"/>
          </a:xfrm>
        </p:grpSpPr>
        <p:sp>
          <p:nvSpPr>
            <p:cNvPr id="11" name="object 11"/>
            <p:cNvSpPr/>
            <p:nvPr/>
          </p:nvSpPr>
          <p:spPr>
            <a:xfrm>
              <a:off x="176800" y="2726750"/>
              <a:ext cx="4166235" cy="785495"/>
            </a:xfrm>
            <a:custGeom>
              <a:avLst/>
              <a:gdLst/>
              <a:ahLst/>
              <a:cxnLst/>
              <a:rect l="l" t="t" r="r" b="b"/>
              <a:pathLst>
                <a:path w="4166235" h="785495">
                  <a:moveTo>
                    <a:pt x="0" y="0"/>
                  </a:moveTo>
                  <a:lnTo>
                    <a:pt x="4166099" y="0"/>
                  </a:lnTo>
                  <a:lnTo>
                    <a:pt x="4166099" y="785399"/>
                  </a:lnTo>
                  <a:lnTo>
                    <a:pt x="0" y="785399"/>
                  </a:lnTo>
                  <a:lnTo>
                    <a:pt x="0" y="0"/>
                  </a:lnTo>
                  <a:close/>
                </a:path>
              </a:pathLst>
            </a:custGeom>
            <a:ln w="19049">
              <a:solidFill>
                <a:srgbClr val="0000FF"/>
              </a:solidFill>
            </a:ln>
          </p:spPr>
          <p:txBody>
            <a:bodyPr wrap="square" lIns="0" tIns="0" rIns="0" bIns="0" rtlCol="0"/>
            <a:lstStyle/>
            <a:p>
              <a:endParaRPr sz="1867"/>
            </a:p>
          </p:txBody>
        </p:sp>
        <p:pic>
          <p:nvPicPr>
            <p:cNvPr id="12" name="object 12"/>
            <p:cNvPicPr/>
            <p:nvPr/>
          </p:nvPicPr>
          <p:blipFill>
            <a:blip r:embed="rId5" cstate="print"/>
            <a:stretch>
              <a:fillRect/>
            </a:stretch>
          </p:blipFill>
          <p:spPr>
            <a:xfrm>
              <a:off x="329200" y="2892225"/>
              <a:ext cx="942974" cy="457199"/>
            </a:xfrm>
            <a:prstGeom prst="rect">
              <a:avLst/>
            </a:prstGeom>
          </p:spPr>
        </p:pic>
        <p:pic>
          <p:nvPicPr>
            <p:cNvPr id="13" name="object 13"/>
            <p:cNvPicPr/>
            <p:nvPr/>
          </p:nvPicPr>
          <p:blipFill>
            <a:blip r:embed="rId6" cstate="print"/>
            <a:stretch>
              <a:fillRect/>
            </a:stretch>
          </p:blipFill>
          <p:spPr>
            <a:xfrm>
              <a:off x="2076775" y="2825550"/>
              <a:ext cx="2047874" cy="590549"/>
            </a:xfrm>
            <a:prstGeom prst="rect">
              <a:avLst/>
            </a:prstGeom>
          </p:spPr>
        </p:pic>
      </p:grpSp>
      <p:grpSp>
        <p:nvGrpSpPr>
          <p:cNvPr id="14" name="object 14"/>
          <p:cNvGrpSpPr/>
          <p:nvPr/>
        </p:nvGrpSpPr>
        <p:grpSpPr>
          <a:xfrm>
            <a:off x="323983" y="2412867"/>
            <a:ext cx="5465429" cy="1072727"/>
            <a:chOff x="156774" y="1809650"/>
            <a:chExt cx="4185285" cy="804545"/>
          </a:xfrm>
        </p:grpSpPr>
        <p:sp>
          <p:nvSpPr>
            <p:cNvPr id="15" name="object 15"/>
            <p:cNvSpPr/>
            <p:nvPr/>
          </p:nvSpPr>
          <p:spPr>
            <a:xfrm>
              <a:off x="166299" y="1819175"/>
              <a:ext cx="4166235" cy="785495"/>
            </a:xfrm>
            <a:custGeom>
              <a:avLst/>
              <a:gdLst/>
              <a:ahLst/>
              <a:cxnLst/>
              <a:rect l="l" t="t" r="r" b="b"/>
              <a:pathLst>
                <a:path w="4166235" h="785494">
                  <a:moveTo>
                    <a:pt x="0" y="0"/>
                  </a:moveTo>
                  <a:lnTo>
                    <a:pt x="4166100" y="0"/>
                  </a:lnTo>
                  <a:lnTo>
                    <a:pt x="4166100" y="785399"/>
                  </a:lnTo>
                  <a:lnTo>
                    <a:pt x="0" y="785399"/>
                  </a:lnTo>
                  <a:lnTo>
                    <a:pt x="0" y="0"/>
                  </a:lnTo>
                  <a:close/>
                </a:path>
              </a:pathLst>
            </a:custGeom>
            <a:ln w="19049">
              <a:solidFill>
                <a:srgbClr val="FF0000"/>
              </a:solidFill>
            </a:ln>
          </p:spPr>
          <p:txBody>
            <a:bodyPr wrap="square" lIns="0" tIns="0" rIns="0" bIns="0" rtlCol="0"/>
            <a:lstStyle/>
            <a:p>
              <a:endParaRPr sz="1867"/>
            </a:p>
          </p:txBody>
        </p:sp>
        <p:pic>
          <p:nvPicPr>
            <p:cNvPr id="16" name="object 16"/>
            <p:cNvPicPr/>
            <p:nvPr/>
          </p:nvPicPr>
          <p:blipFill>
            <a:blip r:embed="rId7" cstate="print"/>
            <a:stretch>
              <a:fillRect/>
            </a:stretch>
          </p:blipFill>
          <p:spPr>
            <a:xfrm>
              <a:off x="283387" y="1998350"/>
              <a:ext cx="1409699" cy="390524"/>
            </a:xfrm>
            <a:prstGeom prst="rect">
              <a:avLst/>
            </a:prstGeom>
          </p:spPr>
        </p:pic>
        <p:pic>
          <p:nvPicPr>
            <p:cNvPr id="17" name="object 17"/>
            <p:cNvPicPr/>
            <p:nvPr/>
          </p:nvPicPr>
          <p:blipFill>
            <a:blip r:embed="rId8" cstate="print"/>
            <a:stretch>
              <a:fillRect/>
            </a:stretch>
          </p:blipFill>
          <p:spPr>
            <a:xfrm>
              <a:off x="2123437" y="1884050"/>
              <a:ext cx="2009774" cy="619124"/>
            </a:xfrm>
            <a:prstGeom prst="rect">
              <a:avLst/>
            </a:prstGeom>
          </p:spPr>
        </p:pic>
      </p:grpSp>
      <p:pic>
        <p:nvPicPr>
          <p:cNvPr id="18" name="object 18"/>
          <p:cNvPicPr/>
          <p:nvPr/>
        </p:nvPicPr>
        <p:blipFill>
          <a:blip r:embed="rId9" cstate="print"/>
          <a:stretch>
            <a:fillRect/>
          </a:stretch>
        </p:blipFill>
        <p:spPr>
          <a:xfrm>
            <a:off x="501701" y="919501"/>
            <a:ext cx="3784599" cy="584199"/>
          </a:xfrm>
          <a:prstGeom prst="rect">
            <a:avLst/>
          </a:prstGeom>
        </p:spPr>
      </p:pic>
      <p:sp>
        <p:nvSpPr>
          <p:cNvPr id="19" name="object 19"/>
          <p:cNvSpPr txBox="1"/>
          <p:nvPr/>
        </p:nvSpPr>
        <p:spPr>
          <a:xfrm>
            <a:off x="544199" y="1630645"/>
            <a:ext cx="4217247" cy="509541"/>
          </a:xfrm>
          <a:prstGeom prst="rect">
            <a:avLst/>
          </a:prstGeom>
        </p:spPr>
        <p:txBody>
          <a:bodyPr vert="horz" wrap="square" lIns="0" tIns="16933" rIns="0" bIns="0" rtlCol="0">
            <a:spAutoFit/>
          </a:bodyPr>
          <a:lstStyle/>
          <a:p>
            <a:pPr marL="16933">
              <a:spcBef>
                <a:spcPts val="133"/>
              </a:spcBef>
            </a:pPr>
            <a:r>
              <a:rPr sz="3200" dirty="0">
                <a:solidFill>
                  <a:srgbClr val="37761C"/>
                </a:solidFill>
                <a:latin typeface="Arial MT"/>
                <a:cs typeface="Arial MT"/>
              </a:rPr>
              <a:t>e.g.</a:t>
            </a:r>
            <a:r>
              <a:rPr sz="3200" spc="-13" dirty="0">
                <a:solidFill>
                  <a:srgbClr val="37761C"/>
                </a:solidFill>
                <a:latin typeface="Arial MT"/>
                <a:cs typeface="Arial MT"/>
              </a:rPr>
              <a:t> </a:t>
            </a:r>
            <a:r>
              <a:rPr sz="3200" dirty="0">
                <a:solidFill>
                  <a:srgbClr val="37761C"/>
                </a:solidFill>
                <a:latin typeface="Arial MT"/>
                <a:cs typeface="Arial MT"/>
              </a:rPr>
              <a:t>x</a:t>
            </a:r>
            <a:r>
              <a:rPr sz="3200" spc="-7" dirty="0">
                <a:solidFill>
                  <a:srgbClr val="37761C"/>
                </a:solidFill>
                <a:latin typeface="Arial MT"/>
                <a:cs typeface="Arial MT"/>
              </a:rPr>
              <a:t> </a:t>
            </a:r>
            <a:r>
              <a:rPr sz="3200" dirty="0">
                <a:solidFill>
                  <a:srgbClr val="37761C"/>
                </a:solidFill>
                <a:latin typeface="Arial MT"/>
                <a:cs typeface="Arial MT"/>
              </a:rPr>
              <a:t>=</a:t>
            </a:r>
            <a:r>
              <a:rPr sz="3200" spc="-7" dirty="0">
                <a:solidFill>
                  <a:srgbClr val="37761C"/>
                </a:solidFill>
                <a:latin typeface="Arial MT"/>
                <a:cs typeface="Arial MT"/>
              </a:rPr>
              <a:t> </a:t>
            </a:r>
            <a:r>
              <a:rPr sz="3200" spc="-13" dirty="0">
                <a:solidFill>
                  <a:srgbClr val="37761C"/>
                </a:solidFill>
                <a:latin typeface="Arial MT"/>
                <a:cs typeface="Arial MT"/>
              </a:rPr>
              <a:t>-</a:t>
            </a:r>
            <a:r>
              <a:rPr sz="3200" dirty="0">
                <a:solidFill>
                  <a:srgbClr val="37761C"/>
                </a:solidFill>
                <a:latin typeface="Arial MT"/>
                <a:cs typeface="Arial MT"/>
              </a:rPr>
              <a:t>2,</a:t>
            </a:r>
            <a:r>
              <a:rPr sz="3200" spc="-13" dirty="0">
                <a:solidFill>
                  <a:srgbClr val="37761C"/>
                </a:solidFill>
                <a:latin typeface="Arial MT"/>
                <a:cs typeface="Arial MT"/>
              </a:rPr>
              <a:t> </a:t>
            </a:r>
            <a:r>
              <a:rPr sz="3200" dirty="0">
                <a:solidFill>
                  <a:srgbClr val="37761C"/>
                </a:solidFill>
                <a:latin typeface="Arial MT"/>
                <a:cs typeface="Arial MT"/>
              </a:rPr>
              <a:t>y</a:t>
            </a:r>
            <a:r>
              <a:rPr sz="3200" spc="-7" dirty="0">
                <a:solidFill>
                  <a:srgbClr val="37761C"/>
                </a:solidFill>
                <a:latin typeface="Arial MT"/>
                <a:cs typeface="Arial MT"/>
              </a:rPr>
              <a:t> </a:t>
            </a:r>
            <a:r>
              <a:rPr sz="3200" dirty="0">
                <a:solidFill>
                  <a:srgbClr val="37761C"/>
                </a:solidFill>
                <a:latin typeface="Arial MT"/>
                <a:cs typeface="Arial MT"/>
              </a:rPr>
              <a:t>=</a:t>
            </a:r>
            <a:r>
              <a:rPr sz="3200" spc="-7" dirty="0">
                <a:solidFill>
                  <a:srgbClr val="37761C"/>
                </a:solidFill>
                <a:latin typeface="Arial MT"/>
                <a:cs typeface="Arial MT"/>
              </a:rPr>
              <a:t> </a:t>
            </a:r>
            <a:r>
              <a:rPr sz="3200" dirty="0">
                <a:solidFill>
                  <a:srgbClr val="37761C"/>
                </a:solidFill>
                <a:latin typeface="Arial MT"/>
                <a:cs typeface="Arial MT"/>
              </a:rPr>
              <a:t>5,</a:t>
            </a:r>
            <a:r>
              <a:rPr sz="3200" spc="-13" dirty="0">
                <a:solidFill>
                  <a:srgbClr val="37761C"/>
                </a:solidFill>
                <a:latin typeface="Arial MT"/>
                <a:cs typeface="Arial MT"/>
              </a:rPr>
              <a:t> </a:t>
            </a:r>
            <a:r>
              <a:rPr sz="3200" dirty="0">
                <a:solidFill>
                  <a:srgbClr val="37761C"/>
                </a:solidFill>
                <a:latin typeface="Arial MT"/>
                <a:cs typeface="Arial MT"/>
              </a:rPr>
              <a:t>z</a:t>
            </a:r>
            <a:r>
              <a:rPr sz="3200" spc="-7" dirty="0">
                <a:solidFill>
                  <a:srgbClr val="37761C"/>
                </a:solidFill>
                <a:latin typeface="Arial MT"/>
                <a:cs typeface="Arial MT"/>
              </a:rPr>
              <a:t> </a:t>
            </a:r>
            <a:r>
              <a:rPr sz="3200" dirty="0">
                <a:solidFill>
                  <a:srgbClr val="37761C"/>
                </a:solidFill>
                <a:latin typeface="Arial MT"/>
                <a:cs typeface="Arial MT"/>
              </a:rPr>
              <a:t>=</a:t>
            </a:r>
            <a:r>
              <a:rPr sz="3200" spc="-7" dirty="0">
                <a:solidFill>
                  <a:srgbClr val="37761C"/>
                </a:solidFill>
                <a:latin typeface="Arial MT"/>
                <a:cs typeface="Arial MT"/>
              </a:rPr>
              <a:t> </a:t>
            </a:r>
            <a:r>
              <a:rPr sz="3200" spc="-27" dirty="0">
                <a:solidFill>
                  <a:srgbClr val="37761C"/>
                </a:solidFill>
                <a:latin typeface="Arial MT"/>
                <a:cs typeface="Arial MT"/>
              </a:rPr>
              <a:t>-</a:t>
            </a:r>
            <a:r>
              <a:rPr sz="3200" spc="-67" dirty="0">
                <a:solidFill>
                  <a:srgbClr val="37761C"/>
                </a:solidFill>
                <a:latin typeface="Arial MT"/>
                <a:cs typeface="Arial MT"/>
              </a:rPr>
              <a:t>4</a:t>
            </a:r>
            <a:endParaRPr sz="3200">
              <a:latin typeface="Arial MT"/>
              <a:cs typeface="Arial MT"/>
            </a:endParaRPr>
          </a:p>
        </p:txBody>
      </p:sp>
      <p:sp>
        <p:nvSpPr>
          <p:cNvPr id="20" name="object 20"/>
          <p:cNvSpPr txBox="1"/>
          <p:nvPr/>
        </p:nvSpPr>
        <p:spPr>
          <a:xfrm>
            <a:off x="665999" y="4985578"/>
            <a:ext cx="1093892" cy="509541"/>
          </a:xfrm>
          <a:prstGeom prst="rect">
            <a:avLst/>
          </a:prstGeom>
        </p:spPr>
        <p:txBody>
          <a:bodyPr vert="horz" wrap="square" lIns="0" tIns="16933" rIns="0" bIns="0" rtlCol="0">
            <a:spAutoFit/>
          </a:bodyPr>
          <a:lstStyle/>
          <a:p>
            <a:pPr marL="16933">
              <a:spcBef>
                <a:spcPts val="133"/>
              </a:spcBef>
            </a:pPr>
            <a:r>
              <a:rPr sz="3200" spc="-13" dirty="0">
                <a:latin typeface="Arial MT"/>
                <a:cs typeface="Arial MT"/>
              </a:rPr>
              <a:t>Want:</a:t>
            </a:r>
            <a:endParaRPr sz="3200">
              <a:latin typeface="Arial MT"/>
              <a:cs typeface="Arial MT"/>
            </a:endParaRPr>
          </a:p>
        </p:txBody>
      </p:sp>
      <p:pic>
        <p:nvPicPr>
          <p:cNvPr id="21" name="object 21"/>
          <p:cNvPicPr/>
          <p:nvPr/>
        </p:nvPicPr>
        <p:blipFill>
          <a:blip r:embed="rId10" cstate="print"/>
          <a:stretch>
            <a:fillRect/>
          </a:stretch>
        </p:blipFill>
        <p:spPr>
          <a:xfrm>
            <a:off x="2139734" y="4828567"/>
            <a:ext cx="2087588" cy="825599"/>
          </a:xfrm>
          <a:prstGeom prst="rect">
            <a:avLst/>
          </a:prstGeom>
        </p:spPr>
      </p:pic>
      <p:sp>
        <p:nvSpPr>
          <p:cNvPr id="22" name="object 22"/>
          <p:cNvSpPr txBox="1">
            <a:spLocks noGrp="1"/>
          </p:cNvSpPr>
          <p:nvPr>
            <p:ph type="title"/>
          </p:nvPr>
        </p:nvSpPr>
        <p:spPr>
          <a:prstGeom prst="rect">
            <a:avLst/>
          </a:prstGeom>
        </p:spPr>
        <p:txBody>
          <a:bodyPr spcFirstLastPara="1" vert="horz" wrap="square" lIns="0" tIns="16933" rIns="0" bIns="0" rtlCol="0" anchor="ctr" anchorCtr="0">
            <a:spAutoFit/>
          </a:bodyPr>
          <a:lstStyle/>
          <a:p>
            <a:pPr marL="16933">
              <a:lnSpc>
                <a:spcPct val="100000"/>
              </a:lnSpc>
              <a:spcBef>
                <a:spcPts val="133"/>
              </a:spcBef>
            </a:pPr>
            <a:r>
              <a:rPr sz="2667" dirty="0"/>
              <a:t>Backpropagation:</a:t>
            </a:r>
            <a:r>
              <a:rPr sz="2667" spc="-87" dirty="0"/>
              <a:t> </a:t>
            </a:r>
            <a:r>
              <a:rPr sz="2667" dirty="0"/>
              <a:t>a</a:t>
            </a:r>
            <a:r>
              <a:rPr sz="2667" spc="-80" dirty="0"/>
              <a:t> </a:t>
            </a:r>
            <a:r>
              <a:rPr sz="2667" dirty="0"/>
              <a:t>simple</a:t>
            </a:r>
            <a:r>
              <a:rPr sz="2667" spc="-80" dirty="0"/>
              <a:t> </a:t>
            </a:r>
            <a:r>
              <a:rPr sz="2667" spc="-13" dirty="0"/>
              <a:t>example</a:t>
            </a:r>
            <a:endParaRPr sz="2667" dirty="0"/>
          </a:p>
        </p:txBody>
      </p:sp>
      <mc:AlternateContent xmlns:mc="http://schemas.openxmlformats.org/markup-compatibility/2006" xmlns:p14="http://schemas.microsoft.com/office/powerpoint/2010/main">
        <mc:Choice Requires="p14">
          <p:contentPart p14:bwMode="auto" r:id="rId11">
            <p14:nvContentPartPr>
              <p14:cNvPr id="32" name="Ink 31">
                <a:extLst>
                  <a:ext uri="{FF2B5EF4-FFF2-40B4-BE49-F238E27FC236}">
                    <a16:creationId xmlns:a16="http://schemas.microsoft.com/office/drawing/2014/main" id="{7CAAD6D7-959A-44AC-5C8E-011326118EAB}"/>
                  </a:ext>
                </a:extLst>
              </p14:cNvPr>
              <p14:cNvContentPartPr/>
              <p14:nvPr/>
            </p14:nvContentPartPr>
            <p14:xfrm>
              <a:off x="3963240" y="2109600"/>
              <a:ext cx="360" cy="360"/>
            </p14:xfrm>
          </p:contentPart>
        </mc:Choice>
        <mc:Fallback xmlns="">
          <p:pic>
            <p:nvPicPr>
              <p:cNvPr id="32" name="Ink 31">
                <a:extLst>
                  <a:ext uri="{FF2B5EF4-FFF2-40B4-BE49-F238E27FC236}">
                    <a16:creationId xmlns:a16="http://schemas.microsoft.com/office/drawing/2014/main" id="{7CAAD6D7-959A-44AC-5C8E-011326118EAB}"/>
                  </a:ext>
                </a:extLst>
              </p:cNvPr>
              <p:cNvPicPr/>
              <p:nvPr/>
            </p:nvPicPr>
            <p:blipFill>
              <a:blip r:embed="rId12"/>
              <a:stretch>
                <a:fillRect/>
              </a:stretch>
            </p:blipFill>
            <p:spPr>
              <a:xfrm>
                <a:off x="3953880" y="2100240"/>
                <a:ext cx="19080" cy="19080"/>
              </a:xfrm>
              <a:prstGeom prst="rect">
                <a:avLst/>
              </a:prstGeom>
            </p:spPr>
          </p:pic>
        </mc:Fallback>
      </mc:AlternateContent>
      <p:sp>
        <p:nvSpPr>
          <p:cNvPr id="23" name="TextBox 22">
            <a:extLst>
              <a:ext uri="{FF2B5EF4-FFF2-40B4-BE49-F238E27FC236}">
                <a16:creationId xmlns:a16="http://schemas.microsoft.com/office/drawing/2014/main" id="{1E73EFB4-569D-A441-A7C0-5B3B8E856067}"/>
              </a:ext>
            </a:extLst>
          </p:cNvPr>
          <p:cNvSpPr txBox="1"/>
          <p:nvPr/>
        </p:nvSpPr>
        <p:spPr>
          <a:xfrm>
            <a:off x="359229" y="6154383"/>
            <a:ext cx="6096000" cy="276999"/>
          </a:xfrm>
          <a:prstGeom prst="rect">
            <a:avLst/>
          </a:prstGeom>
          <a:noFill/>
        </p:spPr>
        <p:txBody>
          <a:bodyPr wrap="square">
            <a:spAutoFit/>
          </a:bodyPr>
          <a:lstStyle/>
          <a:p>
            <a:r>
              <a:rPr lang="en-US" sz="1200" dirty="0"/>
              <a:t>http://cs231n.stanford.edu/slides/2017/cs231n_2017_lecture4.pdf</a:t>
            </a:r>
          </a:p>
        </p:txBody>
      </p:sp>
    </p:spTree>
    <p:extLst>
      <p:ext uri="{BB962C8B-B14F-4D97-AF65-F5344CB8AC3E}">
        <p14:creationId xmlns:p14="http://schemas.microsoft.com/office/powerpoint/2010/main" val="1173339980"/>
      </p:ext>
    </p:extLst>
  </p:cSld>
  <p:clrMapOvr>
    <a:masterClrMapping/>
  </p:clrMapOvr>
  <p:transition spd="slow">
    <p:wipe/>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object 2"/>
          <p:cNvGrpSpPr/>
          <p:nvPr/>
        </p:nvGrpSpPr>
        <p:grpSpPr>
          <a:xfrm>
            <a:off x="6073334" y="1514554"/>
            <a:ext cx="6040120" cy="3916680"/>
            <a:chOff x="4496425" y="145149"/>
            <a:chExt cx="4530090" cy="2937510"/>
          </a:xfrm>
        </p:grpSpPr>
        <p:pic>
          <p:nvPicPr>
            <p:cNvPr id="3" name="object 3"/>
            <p:cNvPicPr/>
            <p:nvPr/>
          </p:nvPicPr>
          <p:blipFill>
            <a:blip r:embed="rId2" cstate="print"/>
            <a:stretch>
              <a:fillRect/>
            </a:stretch>
          </p:blipFill>
          <p:spPr>
            <a:xfrm>
              <a:off x="4505950" y="154674"/>
              <a:ext cx="4510700" cy="2056724"/>
            </a:xfrm>
            <a:prstGeom prst="rect">
              <a:avLst/>
            </a:prstGeom>
          </p:spPr>
        </p:pic>
        <p:sp>
          <p:nvSpPr>
            <p:cNvPr id="4" name="object 4"/>
            <p:cNvSpPr/>
            <p:nvPr/>
          </p:nvSpPr>
          <p:spPr>
            <a:xfrm>
              <a:off x="4501187" y="149912"/>
              <a:ext cx="4520565" cy="2066289"/>
            </a:xfrm>
            <a:custGeom>
              <a:avLst/>
              <a:gdLst/>
              <a:ahLst/>
              <a:cxnLst/>
              <a:rect l="l" t="t" r="r" b="b"/>
              <a:pathLst>
                <a:path w="4520565" h="2066289">
                  <a:moveTo>
                    <a:pt x="0" y="0"/>
                  </a:moveTo>
                  <a:lnTo>
                    <a:pt x="4520225" y="0"/>
                  </a:lnTo>
                  <a:lnTo>
                    <a:pt x="4520225" y="2066249"/>
                  </a:lnTo>
                  <a:lnTo>
                    <a:pt x="0" y="2066249"/>
                  </a:lnTo>
                  <a:lnTo>
                    <a:pt x="0" y="0"/>
                  </a:lnTo>
                  <a:close/>
                </a:path>
              </a:pathLst>
            </a:custGeom>
            <a:ln w="9524">
              <a:solidFill>
                <a:srgbClr val="000000"/>
              </a:solidFill>
            </a:ln>
          </p:spPr>
          <p:txBody>
            <a:bodyPr wrap="square" lIns="0" tIns="0" rIns="0" bIns="0" rtlCol="0"/>
            <a:lstStyle/>
            <a:p>
              <a:endParaRPr sz="1867"/>
            </a:p>
          </p:txBody>
        </p:sp>
        <p:sp>
          <p:nvSpPr>
            <p:cNvPr id="5" name="object 5"/>
            <p:cNvSpPr/>
            <p:nvPr/>
          </p:nvSpPr>
          <p:spPr>
            <a:xfrm>
              <a:off x="4702048" y="456005"/>
              <a:ext cx="2315845" cy="1022350"/>
            </a:xfrm>
            <a:custGeom>
              <a:avLst/>
              <a:gdLst/>
              <a:ahLst/>
              <a:cxnLst/>
              <a:rect l="l" t="t" r="r" b="b"/>
              <a:pathLst>
                <a:path w="2315845" h="1022350">
                  <a:moveTo>
                    <a:pt x="374992" y="0"/>
                  </a:moveTo>
                  <a:lnTo>
                    <a:pt x="0" y="0"/>
                  </a:lnTo>
                  <a:lnTo>
                    <a:pt x="0" y="263398"/>
                  </a:lnTo>
                  <a:lnTo>
                    <a:pt x="374992" y="263398"/>
                  </a:lnTo>
                  <a:lnTo>
                    <a:pt x="374992" y="0"/>
                  </a:lnTo>
                  <a:close/>
                </a:path>
                <a:path w="2315845" h="1022350">
                  <a:moveTo>
                    <a:pt x="447624" y="758799"/>
                  </a:moveTo>
                  <a:lnTo>
                    <a:pt x="72618" y="758799"/>
                  </a:lnTo>
                  <a:lnTo>
                    <a:pt x="72618" y="1022197"/>
                  </a:lnTo>
                  <a:lnTo>
                    <a:pt x="447624" y="1022197"/>
                  </a:lnTo>
                  <a:lnTo>
                    <a:pt x="447624" y="758799"/>
                  </a:lnTo>
                  <a:close/>
                </a:path>
                <a:path w="2315845" h="1022350">
                  <a:moveTo>
                    <a:pt x="2315489" y="400545"/>
                  </a:moveTo>
                  <a:lnTo>
                    <a:pt x="1940496" y="400545"/>
                  </a:lnTo>
                  <a:lnTo>
                    <a:pt x="1940496" y="663956"/>
                  </a:lnTo>
                  <a:lnTo>
                    <a:pt x="2315489" y="663956"/>
                  </a:lnTo>
                  <a:lnTo>
                    <a:pt x="2315489" y="400545"/>
                  </a:lnTo>
                  <a:close/>
                </a:path>
              </a:pathLst>
            </a:custGeom>
            <a:solidFill>
              <a:srgbClr val="FFFFFF"/>
            </a:solidFill>
          </p:spPr>
          <p:txBody>
            <a:bodyPr wrap="square" lIns="0" tIns="0" rIns="0" bIns="0" rtlCol="0"/>
            <a:lstStyle/>
            <a:p>
              <a:endParaRPr sz="1867"/>
            </a:p>
          </p:txBody>
        </p:sp>
        <p:pic>
          <p:nvPicPr>
            <p:cNvPr id="6" name="object 6"/>
            <p:cNvPicPr/>
            <p:nvPr/>
          </p:nvPicPr>
          <p:blipFill>
            <a:blip r:embed="rId3" cstate="print"/>
            <a:stretch>
              <a:fillRect/>
            </a:stretch>
          </p:blipFill>
          <p:spPr>
            <a:xfrm>
              <a:off x="8378013" y="2444229"/>
              <a:ext cx="423146" cy="619199"/>
            </a:xfrm>
            <a:prstGeom prst="rect">
              <a:avLst/>
            </a:prstGeom>
          </p:spPr>
        </p:pic>
        <p:sp>
          <p:nvSpPr>
            <p:cNvPr id="7" name="object 7"/>
            <p:cNvSpPr/>
            <p:nvPr/>
          </p:nvSpPr>
          <p:spPr>
            <a:xfrm>
              <a:off x="5411579" y="2087623"/>
              <a:ext cx="3442335" cy="985519"/>
            </a:xfrm>
            <a:custGeom>
              <a:avLst/>
              <a:gdLst/>
              <a:ahLst/>
              <a:cxnLst/>
              <a:rect l="l" t="t" r="r" b="b"/>
              <a:pathLst>
                <a:path w="3442334" h="985519">
                  <a:moveTo>
                    <a:pt x="2956908" y="347080"/>
                  </a:moveTo>
                  <a:lnTo>
                    <a:pt x="3442283" y="347080"/>
                  </a:lnTo>
                  <a:lnTo>
                    <a:pt x="3442283" y="985330"/>
                  </a:lnTo>
                  <a:lnTo>
                    <a:pt x="2956908" y="985330"/>
                  </a:lnTo>
                  <a:lnTo>
                    <a:pt x="2956908" y="347080"/>
                  </a:lnTo>
                  <a:close/>
                </a:path>
                <a:path w="3442334" h="985519">
                  <a:moveTo>
                    <a:pt x="3044541" y="348501"/>
                  </a:moveTo>
                  <a:lnTo>
                    <a:pt x="0" y="0"/>
                  </a:lnTo>
                </a:path>
              </a:pathLst>
            </a:custGeom>
            <a:ln w="19049">
              <a:solidFill>
                <a:srgbClr val="FF00FF"/>
              </a:solidFill>
            </a:ln>
          </p:spPr>
          <p:txBody>
            <a:bodyPr wrap="square" lIns="0" tIns="0" rIns="0" bIns="0" rtlCol="0"/>
            <a:lstStyle/>
            <a:p>
              <a:endParaRPr sz="1867"/>
            </a:p>
          </p:txBody>
        </p:sp>
        <p:pic>
          <p:nvPicPr>
            <p:cNvPr id="8" name="object 8"/>
            <p:cNvPicPr/>
            <p:nvPr/>
          </p:nvPicPr>
          <p:blipFill>
            <a:blip r:embed="rId4" cstate="print"/>
            <a:stretch>
              <a:fillRect/>
            </a:stretch>
          </p:blipFill>
          <p:spPr>
            <a:xfrm>
              <a:off x="5316165" y="2046837"/>
              <a:ext cx="108517" cy="81572"/>
            </a:xfrm>
            <a:prstGeom prst="rect">
              <a:avLst/>
            </a:prstGeom>
          </p:spPr>
        </p:pic>
      </p:grpSp>
      <p:grpSp>
        <p:nvGrpSpPr>
          <p:cNvPr id="9" name="object 9"/>
          <p:cNvGrpSpPr/>
          <p:nvPr/>
        </p:nvGrpSpPr>
        <p:grpSpPr>
          <a:xfrm>
            <a:off x="308680" y="3622967"/>
            <a:ext cx="5494733" cy="1072727"/>
            <a:chOff x="167275" y="2717225"/>
            <a:chExt cx="4185285" cy="804545"/>
          </a:xfrm>
        </p:grpSpPr>
        <p:sp>
          <p:nvSpPr>
            <p:cNvPr id="10" name="object 10"/>
            <p:cNvSpPr/>
            <p:nvPr/>
          </p:nvSpPr>
          <p:spPr>
            <a:xfrm>
              <a:off x="176800" y="2726750"/>
              <a:ext cx="4166235" cy="785495"/>
            </a:xfrm>
            <a:custGeom>
              <a:avLst/>
              <a:gdLst/>
              <a:ahLst/>
              <a:cxnLst/>
              <a:rect l="l" t="t" r="r" b="b"/>
              <a:pathLst>
                <a:path w="4166235" h="785495">
                  <a:moveTo>
                    <a:pt x="0" y="0"/>
                  </a:moveTo>
                  <a:lnTo>
                    <a:pt x="4166099" y="0"/>
                  </a:lnTo>
                  <a:lnTo>
                    <a:pt x="4166099" y="785399"/>
                  </a:lnTo>
                  <a:lnTo>
                    <a:pt x="0" y="785399"/>
                  </a:lnTo>
                  <a:lnTo>
                    <a:pt x="0" y="0"/>
                  </a:lnTo>
                  <a:close/>
                </a:path>
              </a:pathLst>
            </a:custGeom>
            <a:ln w="19049">
              <a:solidFill>
                <a:srgbClr val="0000FF"/>
              </a:solidFill>
            </a:ln>
          </p:spPr>
          <p:txBody>
            <a:bodyPr wrap="square" lIns="0" tIns="0" rIns="0" bIns="0" rtlCol="0"/>
            <a:lstStyle/>
            <a:p>
              <a:endParaRPr sz="1867"/>
            </a:p>
          </p:txBody>
        </p:sp>
        <p:pic>
          <p:nvPicPr>
            <p:cNvPr id="11" name="object 11"/>
            <p:cNvPicPr/>
            <p:nvPr/>
          </p:nvPicPr>
          <p:blipFill>
            <a:blip r:embed="rId5" cstate="print"/>
            <a:stretch>
              <a:fillRect/>
            </a:stretch>
          </p:blipFill>
          <p:spPr>
            <a:xfrm>
              <a:off x="329200" y="2892225"/>
              <a:ext cx="942974" cy="457199"/>
            </a:xfrm>
            <a:prstGeom prst="rect">
              <a:avLst/>
            </a:prstGeom>
          </p:spPr>
        </p:pic>
        <p:pic>
          <p:nvPicPr>
            <p:cNvPr id="12" name="object 12"/>
            <p:cNvPicPr/>
            <p:nvPr/>
          </p:nvPicPr>
          <p:blipFill>
            <a:blip r:embed="rId6" cstate="print"/>
            <a:stretch>
              <a:fillRect/>
            </a:stretch>
          </p:blipFill>
          <p:spPr>
            <a:xfrm>
              <a:off x="2076775" y="2825550"/>
              <a:ext cx="2047874" cy="590549"/>
            </a:xfrm>
            <a:prstGeom prst="rect">
              <a:avLst/>
            </a:prstGeom>
          </p:spPr>
        </p:pic>
      </p:grpSp>
      <p:grpSp>
        <p:nvGrpSpPr>
          <p:cNvPr id="13" name="object 13"/>
          <p:cNvGrpSpPr/>
          <p:nvPr/>
        </p:nvGrpSpPr>
        <p:grpSpPr>
          <a:xfrm>
            <a:off x="319689" y="2412867"/>
            <a:ext cx="5469723" cy="1072727"/>
            <a:chOff x="156774" y="1809650"/>
            <a:chExt cx="4185285" cy="804545"/>
          </a:xfrm>
        </p:grpSpPr>
        <p:sp>
          <p:nvSpPr>
            <p:cNvPr id="14" name="object 14"/>
            <p:cNvSpPr/>
            <p:nvPr/>
          </p:nvSpPr>
          <p:spPr>
            <a:xfrm>
              <a:off x="166299" y="1819175"/>
              <a:ext cx="4166235" cy="785495"/>
            </a:xfrm>
            <a:custGeom>
              <a:avLst/>
              <a:gdLst/>
              <a:ahLst/>
              <a:cxnLst/>
              <a:rect l="l" t="t" r="r" b="b"/>
              <a:pathLst>
                <a:path w="4166235" h="785494">
                  <a:moveTo>
                    <a:pt x="0" y="0"/>
                  </a:moveTo>
                  <a:lnTo>
                    <a:pt x="4166100" y="0"/>
                  </a:lnTo>
                  <a:lnTo>
                    <a:pt x="4166100" y="785399"/>
                  </a:lnTo>
                  <a:lnTo>
                    <a:pt x="0" y="785399"/>
                  </a:lnTo>
                  <a:lnTo>
                    <a:pt x="0" y="0"/>
                  </a:lnTo>
                  <a:close/>
                </a:path>
              </a:pathLst>
            </a:custGeom>
            <a:ln w="19049">
              <a:solidFill>
                <a:srgbClr val="FF0000"/>
              </a:solidFill>
            </a:ln>
          </p:spPr>
          <p:txBody>
            <a:bodyPr wrap="square" lIns="0" tIns="0" rIns="0" bIns="0" rtlCol="0"/>
            <a:lstStyle/>
            <a:p>
              <a:endParaRPr sz="1867"/>
            </a:p>
          </p:txBody>
        </p:sp>
        <p:pic>
          <p:nvPicPr>
            <p:cNvPr id="15" name="object 15"/>
            <p:cNvPicPr/>
            <p:nvPr/>
          </p:nvPicPr>
          <p:blipFill>
            <a:blip r:embed="rId7" cstate="print"/>
            <a:stretch>
              <a:fillRect/>
            </a:stretch>
          </p:blipFill>
          <p:spPr>
            <a:xfrm>
              <a:off x="283387" y="1998350"/>
              <a:ext cx="1409699" cy="390524"/>
            </a:xfrm>
            <a:prstGeom prst="rect">
              <a:avLst/>
            </a:prstGeom>
          </p:spPr>
        </p:pic>
        <p:pic>
          <p:nvPicPr>
            <p:cNvPr id="16" name="object 16"/>
            <p:cNvPicPr/>
            <p:nvPr/>
          </p:nvPicPr>
          <p:blipFill>
            <a:blip r:embed="rId8" cstate="print"/>
            <a:stretch>
              <a:fillRect/>
            </a:stretch>
          </p:blipFill>
          <p:spPr>
            <a:xfrm>
              <a:off x="2123437" y="1884050"/>
              <a:ext cx="2009774" cy="619124"/>
            </a:xfrm>
            <a:prstGeom prst="rect">
              <a:avLst/>
            </a:prstGeom>
          </p:spPr>
        </p:pic>
      </p:grpSp>
      <p:pic>
        <p:nvPicPr>
          <p:cNvPr id="17" name="object 17"/>
          <p:cNvPicPr/>
          <p:nvPr/>
        </p:nvPicPr>
        <p:blipFill>
          <a:blip r:embed="rId9" cstate="print"/>
          <a:stretch>
            <a:fillRect/>
          </a:stretch>
        </p:blipFill>
        <p:spPr>
          <a:xfrm>
            <a:off x="501701" y="919501"/>
            <a:ext cx="3784599" cy="584199"/>
          </a:xfrm>
          <a:prstGeom prst="rect">
            <a:avLst/>
          </a:prstGeom>
        </p:spPr>
      </p:pic>
      <p:sp>
        <p:nvSpPr>
          <p:cNvPr id="18" name="object 18"/>
          <p:cNvSpPr txBox="1"/>
          <p:nvPr/>
        </p:nvSpPr>
        <p:spPr>
          <a:xfrm>
            <a:off x="544199" y="1630645"/>
            <a:ext cx="4217247" cy="509541"/>
          </a:xfrm>
          <a:prstGeom prst="rect">
            <a:avLst/>
          </a:prstGeom>
        </p:spPr>
        <p:txBody>
          <a:bodyPr vert="horz" wrap="square" lIns="0" tIns="16933" rIns="0" bIns="0" rtlCol="0">
            <a:spAutoFit/>
          </a:bodyPr>
          <a:lstStyle/>
          <a:p>
            <a:pPr marL="16933">
              <a:spcBef>
                <a:spcPts val="133"/>
              </a:spcBef>
            </a:pPr>
            <a:r>
              <a:rPr sz="3200" dirty="0">
                <a:solidFill>
                  <a:srgbClr val="37761C"/>
                </a:solidFill>
                <a:latin typeface="Arial MT"/>
                <a:cs typeface="Arial MT"/>
              </a:rPr>
              <a:t>e.g.</a:t>
            </a:r>
            <a:r>
              <a:rPr sz="3200" spc="-13" dirty="0">
                <a:solidFill>
                  <a:srgbClr val="37761C"/>
                </a:solidFill>
                <a:latin typeface="Arial MT"/>
                <a:cs typeface="Arial MT"/>
              </a:rPr>
              <a:t> </a:t>
            </a:r>
            <a:r>
              <a:rPr sz="3200" dirty="0">
                <a:solidFill>
                  <a:srgbClr val="37761C"/>
                </a:solidFill>
                <a:latin typeface="Arial MT"/>
                <a:cs typeface="Arial MT"/>
              </a:rPr>
              <a:t>x</a:t>
            </a:r>
            <a:r>
              <a:rPr sz="3200" spc="-7" dirty="0">
                <a:solidFill>
                  <a:srgbClr val="37761C"/>
                </a:solidFill>
                <a:latin typeface="Arial MT"/>
                <a:cs typeface="Arial MT"/>
              </a:rPr>
              <a:t> </a:t>
            </a:r>
            <a:r>
              <a:rPr sz="3200" dirty="0">
                <a:solidFill>
                  <a:srgbClr val="37761C"/>
                </a:solidFill>
                <a:latin typeface="Arial MT"/>
                <a:cs typeface="Arial MT"/>
              </a:rPr>
              <a:t>=</a:t>
            </a:r>
            <a:r>
              <a:rPr sz="3200" spc="-7" dirty="0">
                <a:solidFill>
                  <a:srgbClr val="37761C"/>
                </a:solidFill>
                <a:latin typeface="Arial MT"/>
                <a:cs typeface="Arial MT"/>
              </a:rPr>
              <a:t> </a:t>
            </a:r>
            <a:r>
              <a:rPr sz="3200" spc="-13" dirty="0">
                <a:solidFill>
                  <a:srgbClr val="37761C"/>
                </a:solidFill>
                <a:latin typeface="Arial MT"/>
                <a:cs typeface="Arial MT"/>
              </a:rPr>
              <a:t>-</a:t>
            </a:r>
            <a:r>
              <a:rPr sz="3200" dirty="0">
                <a:solidFill>
                  <a:srgbClr val="37761C"/>
                </a:solidFill>
                <a:latin typeface="Arial MT"/>
                <a:cs typeface="Arial MT"/>
              </a:rPr>
              <a:t>2,</a:t>
            </a:r>
            <a:r>
              <a:rPr sz="3200" spc="-13" dirty="0">
                <a:solidFill>
                  <a:srgbClr val="37761C"/>
                </a:solidFill>
                <a:latin typeface="Arial MT"/>
                <a:cs typeface="Arial MT"/>
              </a:rPr>
              <a:t> </a:t>
            </a:r>
            <a:r>
              <a:rPr sz="3200" dirty="0">
                <a:solidFill>
                  <a:srgbClr val="37761C"/>
                </a:solidFill>
                <a:latin typeface="Arial MT"/>
                <a:cs typeface="Arial MT"/>
              </a:rPr>
              <a:t>y</a:t>
            </a:r>
            <a:r>
              <a:rPr sz="3200" spc="-7" dirty="0">
                <a:solidFill>
                  <a:srgbClr val="37761C"/>
                </a:solidFill>
                <a:latin typeface="Arial MT"/>
                <a:cs typeface="Arial MT"/>
              </a:rPr>
              <a:t> </a:t>
            </a:r>
            <a:r>
              <a:rPr sz="3200" dirty="0">
                <a:solidFill>
                  <a:srgbClr val="37761C"/>
                </a:solidFill>
                <a:latin typeface="Arial MT"/>
                <a:cs typeface="Arial MT"/>
              </a:rPr>
              <a:t>=</a:t>
            </a:r>
            <a:r>
              <a:rPr sz="3200" spc="-7" dirty="0">
                <a:solidFill>
                  <a:srgbClr val="37761C"/>
                </a:solidFill>
                <a:latin typeface="Arial MT"/>
                <a:cs typeface="Arial MT"/>
              </a:rPr>
              <a:t> </a:t>
            </a:r>
            <a:r>
              <a:rPr sz="3200" dirty="0">
                <a:solidFill>
                  <a:srgbClr val="37761C"/>
                </a:solidFill>
                <a:latin typeface="Arial MT"/>
                <a:cs typeface="Arial MT"/>
              </a:rPr>
              <a:t>5,</a:t>
            </a:r>
            <a:r>
              <a:rPr sz="3200" spc="-13" dirty="0">
                <a:solidFill>
                  <a:srgbClr val="37761C"/>
                </a:solidFill>
                <a:latin typeface="Arial MT"/>
                <a:cs typeface="Arial MT"/>
              </a:rPr>
              <a:t> </a:t>
            </a:r>
            <a:r>
              <a:rPr sz="3200" dirty="0">
                <a:solidFill>
                  <a:srgbClr val="37761C"/>
                </a:solidFill>
                <a:latin typeface="Arial MT"/>
                <a:cs typeface="Arial MT"/>
              </a:rPr>
              <a:t>z</a:t>
            </a:r>
            <a:r>
              <a:rPr sz="3200" spc="-7" dirty="0">
                <a:solidFill>
                  <a:srgbClr val="37761C"/>
                </a:solidFill>
                <a:latin typeface="Arial MT"/>
                <a:cs typeface="Arial MT"/>
              </a:rPr>
              <a:t> </a:t>
            </a:r>
            <a:r>
              <a:rPr sz="3200" dirty="0">
                <a:solidFill>
                  <a:srgbClr val="37761C"/>
                </a:solidFill>
                <a:latin typeface="Arial MT"/>
                <a:cs typeface="Arial MT"/>
              </a:rPr>
              <a:t>=</a:t>
            </a:r>
            <a:r>
              <a:rPr sz="3200" spc="-7" dirty="0">
                <a:solidFill>
                  <a:srgbClr val="37761C"/>
                </a:solidFill>
                <a:latin typeface="Arial MT"/>
                <a:cs typeface="Arial MT"/>
              </a:rPr>
              <a:t> </a:t>
            </a:r>
            <a:r>
              <a:rPr sz="3200" spc="-27" dirty="0">
                <a:solidFill>
                  <a:srgbClr val="37761C"/>
                </a:solidFill>
                <a:latin typeface="Arial MT"/>
                <a:cs typeface="Arial MT"/>
              </a:rPr>
              <a:t>-</a:t>
            </a:r>
            <a:r>
              <a:rPr sz="3200" spc="-67" dirty="0">
                <a:solidFill>
                  <a:srgbClr val="37761C"/>
                </a:solidFill>
                <a:latin typeface="Arial MT"/>
                <a:cs typeface="Arial MT"/>
              </a:rPr>
              <a:t>4</a:t>
            </a:r>
            <a:endParaRPr sz="3200">
              <a:latin typeface="Arial MT"/>
              <a:cs typeface="Arial MT"/>
            </a:endParaRPr>
          </a:p>
        </p:txBody>
      </p:sp>
      <p:sp>
        <p:nvSpPr>
          <p:cNvPr id="19" name="object 19"/>
          <p:cNvSpPr txBox="1"/>
          <p:nvPr/>
        </p:nvSpPr>
        <p:spPr>
          <a:xfrm>
            <a:off x="665999" y="4985578"/>
            <a:ext cx="1093892" cy="509541"/>
          </a:xfrm>
          <a:prstGeom prst="rect">
            <a:avLst/>
          </a:prstGeom>
        </p:spPr>
        <p:txBody>
          <a:bodyPr vert="horz" wrap="square" lIns="0" tIns="16933" rIns="0" bIns="0" rtlCol="0">
            <a:spAutoFit/>
          </a:bodyPr>
          <a:lstStyle/>
          <a:p>
            <a:pPr marL="16933">
              <a:spcBef>
                <a:spcPts val="133"/>
              </a:spcBef>
            </a:pPr>
            <a:r>
              <a:rPr sz="3200" spc="-13" dirty="0">
                <a:latin typeface="Arial MT"/>
                <a:cs typeface="Arial MT"/>
              </a:rPr>
              <a:t>Want:</a:t>
            </a:r>
            <a:endParaRPr sz="3200">
              <a:latin typeface="Arial MT"/>
              <a:cs typeface="Arial MT"/>
            </a:endParaRPr>
          </a:p>
        </p:txBody>
      </p:sp>
      <p:pic>
        <p:nvPicPr>
          <p:cNvPr id="20" name="object 20"/>
          <p:cNvPicPr/>
          <p:nvPr/>
        </p:nvPicPr>
        <p:blipFill>
          <a:blip r:embed="rId10" cstate="print"/>
          <a:stretch>
            <a:fillRect/>
          </a:stretch>
        </p:blipFill>
        <p:spPr>
          <a:xfrm>
            <a:off x="2139734" y="4828567"/>
            <a:ext cx="2087588" cy="825599"/>
          </a:xfrm>
          <a:prstGeom prst="rect">
            <a:avLst/>
          </a:prstGeom>
        </p:spPr>
      </p:pic>
      <p:sp>
        <p:nvSpPr>
          <p:cNvPr id="21" name="object 21"/>
          <p:cNvSpPr txBox="1">
            <a:spLocks noGrp="1"/>
          </p:cNvSpPr>
          <p:nvPr>
            <p:ph type="title"/>
          </p:nvPr>
        </p:nvSpPr>
        <p:spPr>
          <a:prstGeom prst="rect">
            <a:avLst/>
          </a:prstGeom>
        </p:spPr>
        <p:txBody>
          <a:bodyPr spcFirstLastPara="1" vert="horz" wrap="square" lIns="0" tIns="16933" rIns="0" bIns="0" rtlCol="0" anchor="ctr" anchorCtr="0">
            <a:spAutoFit/>
          </a:bodyPr>
          <a:lstStyle/>
          <a:p>
            <a:pPr marL="16933">
              <a:lnSpc>
                <a:spcPct val="100000"/>
              </a:lnSpc>
              <a:spcBef>
                <a:spcPts val="133"/>
              </a:spcBef>
            </a:pPr>
            <a:r>
              <a:rPr sz="2667" dirty="0"/>
              <a:t>Backpropagation:</a:t>
            </a:r>
            <a:r>
              <a:rPr sz="2667" spc="-87" dirty="0"/>
              <a:t> </a:t>
            </a:r>
            <a:r>
              <a:rPr sz="2667" dirty="0"/>
              <a:t>a</a:t>
            </a:r>
            <a:r>
              <a:rPr sz="2667" spc="-80" dirty="0"/>
              <a:t> </a:t>
            </a:r>
            <a:r>
              <a:rPr sz="2667" dirty="0"/>
              <a:t>simple</a:t>
            </a:r>
            <a:r>
              <a:rPr sz="2667" spc="-80" dirty="0"/>
              <a:t> </a:t>
            </a:r>
            <a:r>
              <a:rPr sz="2667" spc="-13" dirty="0"/>
              <a:t>example</a:t>
            </a:r>
            <a:endParaRPr sz="2667" dirty="0"/>
          </a:p>
        </p:txBody>
      </p:sp>
      <p:sp>
        <p:nvSpPr>
          <p:cNvPr id="22" name="TextBox 21">
            <a:extLst>
              <a:ext uri="{FF2B5EF4-FFF2-40B4-BE49-F238E27FC236}">
                <a16:creationId xmlns:a16="http://schemas.microsoft.com/office/drawing/2014/main" id="{24AD2A8A-A313-2031-C96D-7CC6442CE8DC}"/>
              </a:ext>
            </a:extLst>
          </p:cNvPr>
          <p:cNvSpPr txBox="1"/>
          <p:nvPr/>
        </p:nvSpPr>
        <p:spPr>
          <a:xfrm>
            <a:off x="359229" y="6154383"/>
            <a:ext cx="6096000" cy="276999"/>
          </a:xfrm>
          <a:prstGeom prst="rect">
            <a:avLst/>
          </a:prstGeom>
          <a:noFill/>
        </p:spPr>
        <p:txBody>
          <a:bodyPr wrap="square">
            <a:spAutoFit/>
          </a:bodyPr>
          <a:lstStyle/>
          <a:p>
            <a:r>
              <a:rPr lang="en-US" sz="1200" dirty="0"/>
              <a:t>http://cs231n.stanford.edu/slides/2017/cs231n_2017_lecture4.pdf</a:t>
            </a:r>
          </a:p>
        </p:txBody>
      </p:sp>
    </p:spTree>
    <p:extLst>
      <p:ext uri="{BB962C8B-B14F-4D97-AF65-F5344CB8AC3E}">
        <p14:creationId xmlns:p14="http://schemas.microsoft.com/office/powerpoint/2010/main" val="3700944038"/>
      </p:ext>
    </p:extLst>
  </p:cSld>
  <p:clrMapOvr>
    <a:masterClrMapping/>
  </p:clrMapOvr>
  <p:transition spd="slow">
    <p:wipe/>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9" name="object 9"/>
          <p:cNvGrpSpPr/>
          <p:nvPr/>
        </p:nvGrpSpPr>
        <p:grpSpPr>
          <a:xfrm>
            <a:off x="375920" y="3622967"/>
            <a:ext cx="5427494" cy="1072727"/>
            <a:chOff x="167275" y="2717225"/>
            <a:chExt cx="4185285" cy="804545"/>
          </a:xfrm>
        </p:grpSpPr>
        <p:sp>
          <p:nvSpPr>
            <p:cNvPr id="10" name="object 10"/>
            <p:cNvSpPr/>
            <p:nvPr/>
          </p:nvSpPr>
          <p:spPr>
            <a:xfrm>
              <a:off x="176800" y="2726750"/>
              <a:ext cx="4166235" cy="785495"/>
            </a:xfrm>
            <a:custGeom>
              <a:avLst/>
              <a:gdLst/>
              <a:ahLst/>
              <a:cxnLst/>
              <a:rect l="l" t="t" r="r" b="b"/>
              <a:pathLst>
                <a:path w="4166235" h="785495">
                  <a:moveTo>
                    <a:pt x="0" y="0"/>
                  </a:moveTo>
                  <a:lnTo>
                    <a:pt x="4166099" y="0"/>
                  </a:lnTo>
                  <a:lnTo>
                    <a:pt x="4166099" y="785399"/>
                  </a:lnTo>
                  <a:lnTo>
                    <a:pt x="0" y="785399"/>
                  </a:lnTo>
                  <a:lnTo>
                    <a:pt x="0" y="0"/>
                  </a:lnTo>
                  <a:close/>
                </a:path>
              </a:pathLst>
            </a:custGeom>
            <a:ln w="19049">
              <a:solidFill>
                <a:srgbClr val="0000FF"/>
              </a:solidFill>
            </a:ln>
          </p:spPr>
          <p:txBody>
            <a:bodyPr wrap="square" lIns="0" tIns="0" rIns="0" bIns="0" rtlCol="0"/>
            <a:lstStyle/>
            <a:p>
              <a:endParaRPr sz="1867"/>
            </a:p>
          </p:txBody>
        </p:sp>
        <p:pic>
          <p:nvPicPr>
            <p:cNvPr id="11" name="object 11"/>
            <p:cNvPicPr/>
            <p:nvPr/>
          </p:nvPicPr>
          <p:blipFill>
            <a:blip r:embed="rId2" cstate="print"/>
            <a:stretch>
              <a:fillRect/>
            </a:stretch>
          </p:blipFill>
          <p:spPr>
            <a:xfrm>
              <a:off x="329200" y="2892225"/>
              <a:ext cx="942974" cy="457199"/>
            </a:xfrm>
            <a:prstGeom prst="rect">
              <a:avLst/>
            </a:prstGeom>
          </p:spPr>
        </p:pic>
        <p:pic>
          <p:nvPicPr>
            <p:cNvPr id="12" name="object 12"/>
            <p:cNvPicPr/>
            <p:nvPr/>
          </p:nvPicPr>
          <p:blipFill>
            <a:blip r:embed="rId3" cstate="print"/>
            <a:stretch>
              <a:fillRect/>
            </a:stretch>
          </p:blipFill>
          <p:spPr>
            <a:xfrm>
              <a:off x="2076775" y="2825550"/>
              <a:ext cx="2047874" cy="590549"/>
            </a:xfrm>
            <a:prstGeom prst="rect">
              <a:avLst/>
            </a:prstGeom>
          </p:spPr>
        </p:pic>
      </p:grpSp>
      <p:grpSp>
        <p:nvGrpSpPr>
          <p:cNvPr id="13" name="object 13"/>
          <p:cNvGrpSpPr/>
          <p:nvPr/>
        </p:nvGrpSpPr>
        <p:grpSpPr>
          <a:xfrm>
            <a:off x="361919" y="2412867"/>
            <a:ext cx="5427494" cy="1072727"/>
            <a:chOff x="156774" y="1809650"/>
            <a:chExt cx="4185285" cy="804545"/>
          </a:xfrm>
        </p:grpSpPr>
        <p:sp>
          <p:nvSpPr>
            <p:cNvPr id="14" name="object 14"/>
            <p:cNvSpPr/>
            <p:nvPr/>
          </p:nvSpPr>
          <p:spPr>
            <a:xfrm>
              <a:off x="166299" y="1819175"/>
              <a:ext cx="4166235" cy="785495"/>
            </a:xfrm>
            <a:custGeom>
              <a:avLst/>
              <a:gdLst/>
              <a:ahLst/>
              <a:cxnLst/>
              <a:rect l="l" t="t" r="r" b="b"/>
              <a:pathLst>
                <a:path w="4166235" h="785494">
                  <a:moveTo>
                    <a:pt x="0" y="0"/>
                  </a:moveTo>
                  <a:lnTo>
                    <a:pt x="4166100" y="0"/>
                  </a:lnTo>
                  <a:lnTo>
                    <a:pt x="4166100" y="785399"/>
                  </a:lnTo>
                  <a:lnTo>
                    <a:pt x="0" y="785399"/>
                  </a:lnTo>
                  <a:lnTo>
                    <a:pt x="0" y="0"/>
                  </a:lnTo>
                  <a:close/>
                </a:path>
              </a:pathLst>
            </a:custGeom>
            <a:ln w="19049">
              <a:solidFill>
                <a:srgbClr val="FF0000"/>
              </a:solidFill>
            </a:ln>
          </p:spPr>
          <p:txBody>
            <a:bodyPr wrap="square" lIns="0" tIns="0" rIns="0" bIns="0" rtlCol="0"/>
            <a:lstStyle/>
            <a:p>
              <a:endParaRPr sz="1867"/>
            </a:p>
          </p:txBody>
        </p:sp>
        <p:pic>
          <p:nvPicPr>
            <p:cNvPr id="15" name="object 15"/>
            <p:cNvPicPr/>
            <p:nvPr/>
          </p:nvPicPr>
          <p:blipFill>
            <a:blip r:embed="rId4" cstate="print"/>
            <a:stretch>
              <a:fillRect/>
            </a:stretch>
          </p:blipFill>
          <p:spPr>
            <a:xfrm>
              <a:off x="283387" y="1998350"/>
              <a:ext cx="1409699" cy="390524"/>
            </a:xfrm>
            <a:prstGeom prst="rect">
              <a:avLst/>
            </a:prstGeom>
          </p:spPr>
        </p:pic>
        <p:pic>
          <p:nvPicPr>
            <p:cNvPr id="16" name="object 16"/>
            <p:cNvPicPr/>
            <p:nvPr/>
          </p:nvPicPr>
          <p:blipFill>
            <a:blip r:embed="rId5" cstate="print"/>
            <a:stretch>
              <a:fillRect/>
            </a:stretch>
          </p:blipFill>
          <p:spPr>
            <a:xfrm>
              <a:off x="2123437" y="1884050"/>
              <a:ext cx="2009774" cy="619124"/>
            </a:xfrm>
            <a:prstGeom prst="rect">
              <a:avLst/>
            </a:prstGeom>
          </p:spPr>
        </p:pic>
      </p:grpSp>
      <p:pic>
        <p:nvPicPr>
          <p:cNvPr id="17" name="object 17"/>
          <p:cNvPicPr/>
          <p:nvPr/>
        </p:nvPicPr>
        <p:blipFill>
          <a:blip r:embed="rId6" cstate="print"/>
          <a:stretch>
            <a:fillRect/>
          </a:stretch>
        </p:blipFill>
        <p:spPr>
          <a:xfrm>
            <a:off x="501701" y="919501"/>
            <a:ext cx="3784599" cy="584199"/>
          </a:xfrm>
          <a:prstGeom prst="rect">
            <a:avLst/>
          </a:prstGeom>
        </p:spPr>
      </p:pic>
      <p:sp>
        <p:nvSpPr>
          <p:cNvPr id="18" name="object 18"/>
          <p:cNvSpPr txBox="1"/>
          <p:nvPr/>
        </p:nvSpPr>
        <p:spPr>
          <a:xfrm>
            <a:off x="544199" y="1630645"/>
            <a:ext cx="4217247" cy="509541"/>
          </a:xfrm>
          <a:prstGeom prst="rect">
            <a:avLst/>
          </a:prstGeom>
        </p:spPr>
        <p:txBody>
          <a:bodyPr vert="horz" wrap="square" lIns="0" tIns="16933" rIns="0" bIns="0" rtlCol="0">
            <a:spAutoFit/>
          </a:bodyPr>
          <a:lstStyle/>
          <a:p>
            <a:pPr marL="16933">
              <a:spcBef>
                <a:spcPts val="133"/>
              </a:spcBef>
            </a:pPr>
            <a:r>
              <a:rPr sz="3200" dirty="0">
                <a:solidFill>
                  <a:srgbClr val="37761C"/>
                </a:solidFill>
                <a:latin typeface="Arial MT"/>
                <a:cs typeface="Arial MT"/>
              </a:rPr>
              <a:t>e.g.</a:t>
            </a:r>
            <a:r>
              <a:rPr sz="3200" spc="-13" dirty="0">
                <a:solidFill>
                  <a:srgbClr val="37761C"/>
                </a:solidFill>
                <a:latin typeface="Arial MT"/>
                <a:cs typeface="Arial MT"/>
              </a:rPr>
              <a:t> </a:t>
            </a:r>
            <a:r>
              <a:rPr sz="3200" dirty="0">
                <a:solidFill>
                  <a:srgbClr val="37761C"/>
                </a:solidFill>
                <a:latin typeface="Arial MT"/>
                <a:cs typeface="Arial MT"/>
              </a:rPr>
              <a:t>x</a:t>
            </a:r>
            <a:r>
              <a:rPr sz="3200" spc="-7" dirty="0">
                <a:solidFill>
                  <a:srgbClr val="37761C"/>
                </a:solidFill>
                <a:latin typeface="Arial MT"/>
                <a:cs typeface="Arial MT"/>
              </a:rPr>
              <a:t> </a:t>
            </a:r>
            <a:r>
              <a:rPr sz="3200" dirty="0">
                <a:solidFill>
                  <a:srgbClr val="37761C"/>
                </a:solidFill>
                <a:latin typeface="Arial MT"/>
                <a:cs typeface="Arial MT"/>
              </a:rPr>
              <a:t>=</a:t>
            </a:r>
            <a:r>
              <a:rPr sz="3200" spc="-7" dirty="0">
                <a:solidFill>
                  <a:srgbClr val="37761C"/>
                </a:solidFill>
                <a:latin typeface="Arial MT"/>
                <a:cs typeface="Arial MT"/>
              </a:rPr>
              <a:t> </a:t>
            </a:r>
            <a:r>
              <a:rPr sz="3200" spc="-13" dirty="0">
                <a:solidFill>
                  <a:srgbClr val="37761C"/>
                </a:solidFill>
                <a:latin typeface="Arial MT"/>
                <a:cs typeface="Arial MT"/>
              </a:rPr>
              <a:t>-</a:t>
            </a:r>
            <a:r>
              <a:rPr sz="3200" dirty="0">
                <a:solidFill>
                  <a:srgbClr val="37761C"/>
                </a:solidFill>
                <a:latin typeface="Arial MT"/>
                <a:cs typeface="Arial MT"/>
              </a:rPr>
              <a:t>2,</a:t>
            </a:r>
            <a:r>
              <a:rPr sz="3200" spc="-13" dirty="0">
                <a:solidFill>
                  <a:srgbClr val="37761C"/>
                </a:solidFill>
                <a:latin typeface="Arial MT"/>
                <a:cs typeface="Arial MT"/>
              </a:rPr>
              <a:t> </a:t>
            </a:r>
            <a:r>
              <a:rPr sz="3200" dirty="0">
                <a:solidFill>
                  <a:srgbClr val="37761C"/>
                </a:solidFill>
                <a:latin typeface="Arial MT"/>
                <a:cs typeface="Arial MT"/>
              </a:rPr>
              <a:t>y</a:t>
            </a:r>
            <a:r>
              <a:rPr sz="3200" spc="-7" dirty="0">
                <a:solidFill>
                  <a:srgbClr val="37761C"/>
                </a:solidFill>
                <a:latin typeface="Arial MT"/>
                <a:cs typeface="Arial MT"/>
              </a:rPr>
              <a:t> </a:t>
            </a:r>
            <a:r>
              <a:rPr sz="3200" dirty="0">
                <a:solidFill>
                  <a:srgbClr val="37761C"/>
                </a:solidFill>
                <a:latin typeface="Arial MT"/>
                <a:cs typeface="Arial MT"/>
              </a:rPr>
              <a:t>=</a:t>
            </a:r>
            <a:r>
              <a:rPr sz="3200" spc="-7" dirty="0">
                <a:solidFill>
                  <a:srgbClr val="37761C"/>
                </a:solidFill>
                <a:latin typeface="Arial MT"/>
                <a:cs typeface="Arial MT"/>
              </a:rPr>
              <a:t> </a:t>
            </a:r>
            <a:r>
              <a:rPr sz="3200" dirty="0">
                <a:solidFill>
                  <a:srgbClr val="37761C"/>
                </a:solidFill>
                <a:latin typeface="Arial MT"/>
                <a:cs typeface="Arial MT"/>
              </a:rPr>
              <a:t>5,</a:t>
            </a:r>
            <a:r>
              <a:rPr sz="3200" spc="-13" dirty="0">
                <a:solidFill>
                  <a:srgbClr val="37761C"/>
                </a:solidFill>
                <a:latin typeface="Arial MT"/>
                <a:cs typeface="Arial MT"/>
              </a:rPr>
              <a:t> </a:t>
            </a:r>
            <a:r>
              <a:rPr sz="3200" dirty="0">
                <a:solidFill>
                  <a:srgbClr val="37761C"/>
                </a:solidFill>
                <a:latin typeface="Arial MT"/>
                <a:cs typeface="Arial MT"/>
              </a:rPr>
              <a:t>z</a:t>
            </a:r>
            <a:r>
              <a:rPr sz="3200" spc="-7" dirty="0">
                <a:solidFill>
                  <a:srgbClr val="37761C"/>
                </a:solidFill>
                <a:latin typeface="Arial MT"/>
                <a:cs typeface="Arial MT"/>
              </a:rPr>
              <a:t> </a:t>
            </a:r>
            <a:r>
              <a:rPr sz="3200" dirty="0">
                <a:solidFill>
                  <a:srgbClr val="37761C"/>
                </a:solidFill>
                <a:latin typeface="Arial MT"/>
                <a:cs typeface="Arial MT"/>
              </a:rPr>
              <a:t>=</a:t>
            </a:r>
            <a:r>
              <a:rPr sz="3200" spc="-7" dirty="0">
                <a:solidFill>
                  <a:srgbClr val="37761C"/>
                </a:solidFill>
                <a:latin typeface="Arial MT"/>
                <a:cs typeface="Arial MT"/>
              </a:rPr>
              <a:t> </a:t>
            </a:r>
            <a:r>
              <a:rPr sz="3200" spc="-27" dirty="0">
                <a:solidFill>
                  <a:srgbClr val="37761C"/>
                </a:solidFill>
                <a:latin typeface="Arial MT"/>
                <a:cs typeface="Arial MT"/>
              </a:rPr>
              <a:t>-</a:t>
            </a:r>
            <a:r>
              <a:rPr sz="3200" spc="-67" dirty="0">
                <a:solidFill>
                  <a:srgbClr val="37761C"/>
                </a:solidFill>
                <a:latin typeface="Arial MT"/>
                <a:cs typeface="Arial MT"/>
              </a:rPr>
              <a:t>4</a:t>
            </a:r>
            <a:endParaRPr sz="3200">
              <a:latin typeface="Arial MT"/>
              <a:cs typeface="Arial MT"/>
            </a:endParaRPr>
          </a:p>
        </p:txBody>
      </p:sp>
      <p:sp>
        <p:nvSpPr>
          <p:cNvPr id="19" name="object 19"/>
          <p:cNvSpPr txBox="1"/>
          <p:nvPr/>
        </p:nvSpPr>
        <p:spPr>
          <a:xfrm>
            <a:off x="665999" y="4985578"/>
            <a:ext cx="1093892" cy="509541"/>
          </a:xfrm>
          <a:prstGeom prst="rect">
            <a:avLst/>
          </a:prstGeom>
        </p:spPr>
        <p:txBody>
          <a:bodyPr vert="horz" wrap="square" lIns="0" tIns="16933" rIns="0" bIns="0" rtlCol="0">
            <a:spAutoFit/>
          </a:bodyPr>
          <a:lstStyle/>
          <a:p>
            <a:pPr marL="16933">
              <a:spcBef>
                <a:spcPts val="133"/>
              </a:spcBef>
            </a:pPr>
            <a:r>
              <a:rPr sz="3200" spc="-13" dirty="0">
                <a:latin typeface="Arial MT"/>
                <a:cs typeface="Arial MT"/>
              </a:rPr>
              <a:t>Want:</a:t>
            </a:r>
            <a:endParaRPr sz="3200">
              <a:latin typeface="Arial MT"/>
              <a:cs typeface="Arial MT"/>
            </a:endParaRPr>
          </a:p>
        </p:txBody>
      </p:sp>
      <p:pic>
        <p:nvPicPr>
          <p:cNvPr id="20" name="object 20"/>
          <p:cNvPicPr/>
          <p:nvPr/>
        </p:nvPicPr>
        <p:blipFill>
          <a:blip r:embed="rId7" cstate="print"/>
          <a:stretch>
            <a:fillRect/>
          </a:stretch>
        </p:blipFill>
        <p:spPr>
          <a:xfrm>
            <a:off x="2139734" y="4828567"/>
            <a:ext cx="2087588" cy="825599"/>
          </a:xfrm>
          <a:prstGeom prst="rect">
            <a:avLst/>
          </a:prstGeom>
        </p:spPr>
      </p:pic>
      <p:sp>
        <p:nvSpPr>
          <p:cNvPr id="21" name="object 21"/>
          <p:cNvSpPr txBox="1">
            <a:spLocks noGrp="1"/>
          </p:cNvSpPr>
          <p:nvPr>
            <p:ph type="title"/>
          </p:nvPr>
        </p:nvSpPr>
        <p:spPr>
          <a:prstGeom prst="rect">
            <a:avLst/>
          </a:prstGeom>
        </p:spPr>
        <p:txBody>
          <a:bodyPr spcFirstLastPara="1" vert="horz" wrap="square" lIns="0" tIns="16933" rIns="0" bIns="0" rtlCol="0" anchor="ctr" anchorCtr="0">
            <a:spAutoFit/>
          </a:bodyPr>
          <a:lstStyle/>
          <a:p>
            <a:pPr marL="16933">
              <a:lnSpc>
                <a:spcPct val="100000"/>
              </a:lnSpc>
              <a:spcBef>
                <a:spcPts val="133"/>
              </a:spcBef>
            </a:pPr>
            <a:r>
              <a:rPr sz="2667" dirty="0"/>
              <a:t>Backpropagation:</a:t>
            </a:r>
            <a:r>
              <a:rPr sz="2667" spc="-87" dirty="0"/>
              <a:t> </a:t>
            </a:r>
            <a:r>
              <a:rPr sz="2667" dirty="0"/>
              <a:t>a</a:t>
            </a:r>
            <a:r>
              <a:rPr sz="2667" spc="-80" dirty="0"/>
              <a:t> </a:t>
            </a:r>
            <a:r>
              <a:rPr sz="2667" dirty="0"/>
              <a:t>simple</a:t>
            </a:r>
            <a:r>
              <a:rPr sz="2667" spc="-80" dirty="0"/>
              <a:t> </a:t>
            </a:r>
            <a:r>
              <a:rPr sz="2667" spc="-13" dirty="0"/>
              <a:t>example</a:t>
            </a:r>
            <a:endParaRPr sz="2667" dirty="0"/>
          </a:p>
        </p:txBody>
      </p:sp>
      <p:grpSp>
        <p:nvGrpSpPr>
          <p:cNvPr id="34" name="object 2">
            <a:extLst>
              <a:ext uri="{FF2B5EF4-FFF2-40B4-BE49-F238E27FC236}">
                <a16:creationId xmlns:a16="http://schemas.microsoft.com/office/drawing/2014/main" id="{8CF534ED-7761-7675-C00E-5251728E6AD2}"/>
              </a:ext>
            </a:extLst>
          </p:cNvPr>
          <p:cNvGrpSpPr/>
          <p:nvPr/>
        </p:nvGrpSpPr>
        <p:grpSpPr>
          <a:xfrm>
            <a:off x="5993914" y="1732013"/>
            <a:ext cx="6040120" cy="4070773"/>
            <a:chOff x="4496425" y="145149"/>
            <a:chExt cx="4530090" cy="3053080"/>
          </a:xfrm>
        </p:grpSpPr>
        <p:pic>
          <p:nvPicPr>
            <p:cNvPr id="35" name="object 3">
              <a:extLst>
                <a:ext uri="{FF2B5EF4-FFF2-40B4-BE49-F238E27FC236}">
                  <a16:creationId xmlns:a16="http://schemas.microsoft.com/office/drawing/2014/main" id="{52FCCEF9-78C3-6645-E644-E3F097673060}"/>
                </a:ext>
              </a:extLst>
            </p:cNvPr>
            <p:cNvPicPr/>
            <p:nvPr/>
          </p:nvPicPr>
          <p:blipFill>
            <a:blip r:embed="rId8" cstate="print"/>
            <a:stretch>
              <a:fillRect/>
            </a:stretch>
          </p:blipFill>
          <p:spPr>
            <a:xfrm>
              <a:off x="4505950" y="154674"/>
              <a:ext cx="4510700" cy="2056724"/>
            </a:xfrm>
            <a:prstGeom prst="rect">
              <a:avLst/>
            </a:prstGeom>
          </p:spPr>
        </p:pic>
        <p:sp>
          <p:nvSpPr>
            <p:cNvPr id="36" name="object 4">
              <a:extLst>
                <a:ext uri="{FF2B5EF4-FFF2-40B4-BE49-F238E27FC236}">
                  <a16:creationId xmlns:a16="http://schemas.microsoft.com/office/drawing/2014/main" id="{6F643C26-9EEE-8C00-E0E7-3608A3BD6B85}"/>
                </a:ext>
              </a:extLst>
            </p:cNvPr>
            <p:cNvSpPr/>
            <p:nvPr/>
          </p:nvSpPr>
          <p:spPr>
            <a:xfrm>
              <a:off x="4501187" y="149912"/>
              <a:ext cx="4520565" cy="2066289"/>
            </a:xfrm>
            <a:custGeom>
              <a:avLst/>
              <a:gdLst/>
              <a:ahLst/>
              <a:cxnLst/>
              <a:rect l="l" t="t" r="r" b="b"/>
              <a:pathLst>
                <a:path w="4520565" h="2066289">
                  <a:moveTo>
                    <a:pt x="0" y="0"/>
                  </a:moveTo>
                  <a:lnTo>
                    <a:pt x="4520225" y="0"/>
                  </a:lnTo>
                  <a:lnTo>
                    <a:pt x="4520225" y="2066249"/>
                  </a:lnTo>
                  <a:lnTo>
                    <a:pt x="0" y="2066249"/>
                  </a:lnTo>
                  <a:lnTo>
                    <a:pt x="0" y="0"/>
                  </a:lnTo>
                  <a:close/>
                </a:path>
              </a:pathLst>
            </a:custGeom>
            <a:ln w="9524">
              <a:solidFill>
                <a:srgbClr val="000000"/>
              </a:solidFill>
            </a:ln>
          </p:spPr>
          <p:txBody>
            <a:bodyPr wrap="square" lIns="0" tIns="0" rIns="0" bIns="0" rtlCol="0"/>
            <a:lstStyle/>
            <a:p>
              <a:endParaRPr sz="1867"/>
            </a:p>
          </p:txBody>
        </p:sp>
        <p:sp>
          <p:nvSpPr>
            <p:cNvPr id="37" name="object 5">
              <a:extLst>
                <a:ext uri="{FF2B5EF4-FFF2-40B4-BE49-F238E27FC236}">
                  <a16:creationId xmlns:a16="http://schemas.microsoft.com/office/drawing/2014/main" id="{0A2D2726-B995-D488-5058-38CE52D05C3C}"/>
                </a:ext>
              </a:extLst>
            </p:cNvPr>
            <p:cNvSpPr/>
            <p:nvPr/>
          </p:nvSpPr>
          <p:spPr>
            <a:xfrm>
              <a:off x="4702048" y="456005"/>
              <a:ext cx="2315845" cy="1022350"/>
            </a:xfrm>
            <a:custGeom>
              <a:avLst/>
              <a:gdLst/>
              <a:ahLst/>
              <a:cxnLst/>
              <a:rect l="l" t="t" r="r" b="b"/>
              <a:pathLst>
                <a:path w="2315845" h="1022350">
                  <a:moveTo>
                    <a:pt x="374992" y="0"/>
                  </a:moveTo>
                  <a:lnTo>
                    <a:pt x="0" y="0"/>
                  </a:lnTo>
                  <a:lnTo>
                    <a:pt x="0" y="263398"/>
                  </a:lnTo>
                  <a:lnTo>
                    <a:pt x="374992" y="263398"/>
                  </a:lnTo>
                  <a:lnTo>
                    <a:pt x="374992" y="0"/>
                  </a:lnTo>
                  <a:close/>
                </a:path>
                <a:path w="2315845" h="1022350">
                  <a:moveTo>
                    <a:pt x="447624" y="758799"/>
                  </a:moveTo>
                  <a:lnTo>
                    <a:pt x="72618" y="758799"/>
                  </a:lnTo>
                  <a:lnTo>
                    <a:pt x="72618" y="1022197"/>
                  </a:lnTo>
                  <a:lnTo>
                    <a:pt x="447624" y="1022197"/>
                  </a:lnTo>
                  <a:lnTo>
                    <a:pt x="447624" y="758799"/>
                  </a:lnTo>
                  <a:close/>
                </a:path>
                <a:path w="2315845" h="1022350">
                  <a:moveTo>
                    <a:pt x="2315489" y="400545"/>
                  </a:moveTo>
                  <a:lnTo>
                    <a:pt x="1940496" y="400545"/>
                  </a:lnTo>
                  <a:lnTo>
                    <a:pt x="1940496" y="663956"/>
                  </a:lnTo>
                  <a:lnTo>
                    <a:pt x="2315489" y="663956"/>
                  </a:lnTo>
                  <a:lnTo>
                    <a:pt x="2315489" y="400545"/>
                  </a:lnTo>
                  <a:close/>
                </a:path>
              </a:pathLst>
            </a:custGeom>
            <a:solidFill>
              <a:srgbClr val="FFFFFF"/>
            </a:solidFill>
          </p:spPr>
          <p:txBody>
            <a:bodyPr wrap="square" lIns="0" tIns="0" rIns="0" bIns="0" rtlCol="0"/>
            <a:lstStyle/>
            <a:p>
              <a:endParaRPr sz="1867"/>
            </a:p>
          </p:txBody>
        </p:sp>
        <p:pic>
          <p:nvPicPr>
            <p:cNvPr id="38" name="object 6">
              <a:extLst>
                <a:ext uri="{FF2B5EF4-FFF2-40B4-BE49-F238E27FC236}">
                  <a16:creationId xmlns:a16="http://schemas.microsoft.com/office/drawing/2014/main" id="{9FE100E7-5E9A-368A-A22E-F838F42879D1}"/>
                </a:ext>
              </a:extLst>
            </p:cNvPr>
            <p:cNvPicPr/>
            <p:nvPr/>
          </p:nvPicPr>
          <p:blipFill>
            <a:blip r:embed="rId9" cstate="print"/>
            <a:stretch>
              <a:fillRect/>
            </a:stretch>
          </p:blipFill>
          <p:spPr>
            <a:xfrm>
              <a:off x="8261125" y="2436125"/>
              <a:ext cx="457199" cy="742949"/>
            </a:xfrm>
            <a:prstGeom prst="rect">
              <a:avLst/>
            </a:prstGeom>
          </p:spPr>
        </p:pic>
        <p:sp>
          <p:nvSpPr>
            <p:cNvPr id="39" name="object 7">
              <a:extLst>
                <a:ext uri="{FF2B5EF4-FFF2-40B4-BE49-F238E27FC236}">
                  <a16:creationId xmlns:a16="http://schemas.microsoft.com/office/drawing/2014/main" id="{526B383C-DC29-A00E-8B02-5321B5661A1C}"/>
                </a:ext>
              </a:extLst>
            </p:cNvPr>
            <p:cNvSpPr/>
            <p:nvPr/>
          </p:nvSpPr>
          <p:spPr>
            <a:xfrm>
              <a:off x="7035361" y="1176936"/>
              <a:ext cx="1692910" cy="2011680"/>
            </a:xfrm>
            <a:custGeom>
              <a:avLst/>
              <a:gdLst/>
              <a:ahLst/>
              <a:cxnLst/>
              <a:rect l="l" t="t" r="r" b="b"/>
              <a:pathLst>
                <a:path w="1692909" h="2011680">
                  <a:moveTo>
                    <a:pt x="1216238" y="1249663"/>
                  </a:moveTo>
                  <a:lnTo>
                    <a:pt x="1692488" y="1249663"/>
                  </a:lnTo>
                  <a:lnTo>
                    <a:pt x="1692488" y="2011663"/>
                  </a:lnTo>
                  <a:lnTo>
                    <a:pt x="1216238" y="2011663"/>
                  </a:lnTo>
                  <a:lnTo>
                    <a:pt x="1216238" y="1249663"/>
                  </a:lnTo>
                  <a:close/>
                </a:path>
                <a:path w="1692909" h="2011680">
                  <a:moveTo>
                    <a:pt x="1420759" y="1259188"/>
                  </a:moveTo>
                  <a:lnTo>
                    <a:pt x="0" y="0"/>
                  </a:lnTo>
                </a:path>
              </a:pathLst>
            </a:custGeom>
            <a:ln w="19049">
              <a:solidFill>
                <a:srgbClr val="FF00FF"/>
              </a:solidFill>
            </a:ln>
          </p:spPr>
          <p:txBody>
            <a:bodyPr wrap="square" lIns="0" tIns="0" rIns="0" bIns="0" rtlCol="0"/>
            <a:lstStyle/>
            <a:p>
              <a:endParaRPr sz="1867"/>
            </a:p>
          </p:txBody>
        </p:sp>
        <p:pic>
          <p:nvPicPr>
            <p:cNvPr id="40" name="object 8">
              <a:extLst>
                <a:ext uri="{FF2B5EF4-FFF2-40B4-BE49-F238E27FC236}">
                  <a16:creationId xmlns:a16="http://schemas.microsoft.com/office/drawing/2014/main" id="{32989765-E27C-9B69-1A0C-A0FC5528464D}"/>
                </a:ext>
              </a:extLst>
            </p:cNvPr>
            <p:cNvPicPr/>
            <p:nvPr/>
          </p:nvPicPr>
          <p:blipFill>
            <a:blip r:embed="rId10" cstate="print"/>
            <a:stretch>
              <a:fillRect/>
            </a:stretch>
          </p:blipFill>
          <p:spPr>
            <a:xfrm>
              <a:off x="6961137" y="1110071"/>
              <a:ext cx="104618" cy="99938"/>
            </a:xfrm>
            <a:prstGeom prst="rect">
              <a:avLst/>
            </a:prstGeom>
          </p:spPr>
        </p:pic>
      </p:grpSp>
      <p:sp>
        <p:nvSpPr>
          <p:cNvPr id="2" name="TextBox 1">
            <a:extLst>
              <a:ext uri="{FF2B5EF4-FFF2-40B4-BE49-F238E27FC236}">
                <a16:creationId xmlns:a16="http://schemas.microsoft.com/office/drawing/2014/main" id="{0EA3184B-570A-3117-41A9-51231677E02E}"/>
              </a:ext>
            </a:extLst>
          </p:cNvPr>
          <p:cNvSpPr txBox="1"/>
          <p:nvPr/>
        </p:nvSpPr>
        <p:spPr>
          <a:xfrm>
            <a:off x="359229" y="6154383"/>
            <a:ext cx="6096000" cy="276999"/>
          </a:xfrm>
          <a:prstGeom prst="rect">
            <a:avLst/>
          </a:prstGeom>
          <a:noFill/>
        </p:spPr>
        <p:txBody>
          <a:bodyPr wrap="square">
            <a:spAutoFit/>
          </a:bodyPr>
          <a:lstStyle/>
          <a:p>
            <a:r>
              <a:rPr lang="en-US" sz="1200" dirty="0"/>
              <a:t>http://cs231n.stanford.edu/slides/2017/cs231n_2017_lecture4.pdf</a:t>
            </a:r>
          </a:p>
        </p:txBody>
      </p:sp>
    </p:spTree>
    <p:extLst>
      <p:ext uri="{BB962C8B-B14F-4D97-AF65-F5344CB8AC3E}">
        <p14:creationId xmlns:p14="http://schemas.microsoft.com/office/powerpoint/2010/main" val="1571919931"/>
      </p:ext>
    </p:extLst>
  </p:cSld>
  <p:clrMapOvr>
    <a:masterClrMapping/>
  </p:clrMapOvr>
  <p:transition spd="slow">
    <p:wipe/>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object 2"/>
          <p:cNvGrpSpPr/>
          <p:nvPr/>
        </p:nvGrpSpPr>
        <p:grpSpPr>
          <a:xfrm>
            <a:off x="5717722" y="1820913"/>
            <a:ext cx="6040120" cy="4070773"/>
            <a:chOff x="4496425" y="145149"/>
            <a:chExt cx="4530090" cy="3053080"/>
          </a:xfrm>
        </p:grpSpPr>
        <p:pic>
          <p:nvPicPr>
            <p:cNvPr id="3" name="object 3"/>
            <p:cNvPicPr/>
            <p:nvPr/>
          </p:nvPicPr>
          <p:blipFill>
            <a:blip r:embed="rId2" cstate="print"/>
            <a:stretch>
              <a:fillRect/>
            </a:stretch>
          </p:blipFill>
          <p:spPr>
            <a:xfrm>
              <a:off x="4505950" y="154674"/>
              <a:ext cx="4510700" cy="2056724"/>
            </a:xfrm>
            <a:prstGeom prst="rect">
              <a:avLst/>
            </a:prstGeom>
          </p:spPr>
        </p:pic>
        <p:sp>
          <p:nvSpPr>
            <p:cNvPr id="4" name="object 4"/>
            <p:cNvSpPr/>
            <p:nvPr/>
          </p:nvSpPr>
          <p:spPr>
            <a:xfrm>
              <a:off x="4501187" y="149912"/>
              <a:ext cx="4520565" cy="2066289"/>
            </a:xfrm>
            <a:custGeom>
              <a:avLst/>
              <a:gdLst/>
              <a:ahLst/>
              <a:cxnLst/>
              <a:rect l="l" t="t" r="r" b="b"/>
              <a:pathLst>
                <a:path w="4520565" h="2066289">
                  <a:moveTo>
                    <a:pt x="0" y="0"/>
                  </a:moveTo>
                  <a:lnTo>
                    <a:pt x="4520225" y="0"/>
                  </a:lnTo>
                  <a:lnTo>
                    <a:pt x="4520225" y="2066249"/>
                  </a:lnTo>
                  <a:lnTo>
                    <a:pt x="0" y="2066249"/>
                  </a:lnTo>
                  <a:lnTo>
                    <a:pt x="0" y="0"/>
                  </a:lnTo>
                  <a:close/>
                </a:path>
              </a:pathLst>
            </a:custGeom>
            <a:ln w="9524">
              <a:solidFill>
                <a:srgbClr val="000000"/>
              </a:solidFill>
            </a:ln>
          </p:spPr>
          <p:txBody>
            <a:bodyPr wrap="square" lIns="0" tIns="0" rIns="0" bIns="0" rtlCol="0"/>
            <a:lstStyle/>
            <a:p>
              <a:endParaRPr sz="1867"/>
            </a:p>
          </p:txBody>
        </p:sp>
        <p:sp>
          <p:nvSpPr>
            <p:cNvPr id="5" name="object 5"/>
            <p:cNvSpPr/>
            <p:nvPr/>
          </p:nvSpPr>
          <p:spPr>
            <a:xfrm>
              <a:off x="4702048" y="456005"/>
              <a:ext cx="447675" cy="1022350"/>
            </a:xfrm>
            <a:custGeom>
              <a:avLst/>
              <a:gdLst/>
              <a:ahLst/>
              <a:cxnLst/>
              <a:rect l="l" t="t" r="r" b="b"/>
              <a:pathLst>
                <a:path w="447675" h="1022350">
                  <a:moveTo>
                    <a:pt x="374992" y="0"/>
                  </a:moveTo>
                  <a:lnTo>
                    <a:pt x="0" y="0"/>
                  </a:lnTo>
                  <a:lnTo>
                    <a:pt x="0" y="263398"/>
                  </a:lnTo>
                  <a:lnTo>
                    <a:pt x="374992" y="263398"/>
                  </a:lnTo>
                  <a:lnTo>
                    <a:pt x="374992" y="0"/>
                  </a:lnTo>
                  <a:close/>
                </a:path>
                <a:path w="447675" h="1022350">
                  <a:moveTo>
                    <a:pt x="447624" y="758799"/>
                  </a:moveTo>
                  <a:lnTo>
                    <a:pt x="72618" y="758799"/>
                  </a:lnTo>
                  <a:lnTo>
                    <a:pt x="72618" y="1022197"/>
                  </a:lnTo>
                  <a:lnTo>
                    <a:pt x="447624" y="1022197"/>
                  </a:lnTo>
                  <a:lnTo>
                    <a:pt x="447624" y="758799"/>
                  </a:lnTo>
                  <a:close/>
                </a:path>
              </a:pathLst>
            </a:custGeom>
            <a:solidFill>
              <a:srgbClr val="FFFFFF"/>
            </a:solidFill>
          </p:spPr>
          <p:txBody>
            <a:bodyPr wrap="square" lIns="0" tIns="0" rIns="0" bIns="0" rtlCol="0"/>
            <a:lstStyle/>
            <a:p>
              <a:endParaRPr sz="1867"/>
            </a:p>
          </p:txBody>
        </p:sp>
        <p:sp>
          <p:nvSpPr>
            <p:cNvPr id="6" name="object 6"/>
            <p:cNvSpPr/>
            <p:nvPr/>
          </p:nvSpPr>
          <p:spPr>
            <a:xfrm>
              <a:off x="7035361" y="1176936"/>
              <a:ext cx="1421130" cy="1259205"/>
            </a:xfrm>
            <a:custGeom>
              <a:avLst/>
              <a:gdLst/>
              <a:ahLst/>
              <a:cxnLst/>
              <a:rect l="l" t="t" r="r" b="b"/>
              <a:pathLst>
                <a:path w="1421129" h="1259205">
                  <a:moveTo>
                    <a:pt x="1420759" y="1259188"/>
                  </a:moveTo>
                  <a:lnTo>
                    <a:pt x="0" y="0"/>
                  </a:lnTo>
                </a:path>
              </a:pathLst>
            </a:custGeom>
            <a:ln w="19049">
              <a:solidFill>
                <a:srgbClr val="FF00FF"/>
              </a:solidFill>
            </a:ln>
          </p:spPr>
          <p:txBody>
            <a:bodyPr wrap="square" lIns="0" tIns="0" rIns="0" bIns="0" rtlCol="0"/>
            <a:lstStyle/>
            <a:p>
              <a:endParaRPr sz="1867"/>
            </a:p>
          </p:txBody>
        </p:sp>
        <p:pic>
          <p:nvPicPr>
            <p:cNvPr id="7" name="object 7"/>
            <p:cNvPicPr/>
            <p:nvPr/>
          </p:nvPicPr>
          <p:blipFill>
            <a:blip r:embed="rId3" cstate="print"/>
            <a:stretch>
              <a:fillRect/>
            </a:stretch>
          </p:blipFill>
          <p:spPr>
            <a:xfrm>
              <a:off x="6961137" y="1110071"/>
              <a:ext cx="104618" cy="99938"/>
            </a:xfrm>
            <a:prstGeom prst="rect">
              <a:avLst/>
            </a:prstGeom>
          </p:spPr>
        </p:pic>
        <p:pic>
          <p:nvPicPr>
            <p:cNvPr id="8" name="object 8"/>
            <p:cNvPicPr/>
            <p:nvPr/>
          </p:nvPicPr>
          <p:blipFill>
            <a:blip r:embed="rId4" cstate="print"/>
            <a:stretch>
              <a:fillRect/>
            </a:stretch>
          </p:blipFill>
          <p:spPr>
            <a:xfrm>
              <a:off x="8261125" y="2436125"/>
              <a:ext cx="457199" cy="742949"/>
            </a:xfrm>
            <a:prstGeom prst="rect">
              <a:avLst/>
            </a:prstGeom>
          </p:spPr>
        </p:pic>
        <p:sp>
          <p:nvSpPr>
            <p:cNvPr id="9" name="object 9"/>
            <p:cNvSpPr/>
            <p:nvPr/>
          </p:nvSpPr>
          <p:spPr>
            <a:xfrm>
              <a:off x="8251600" y="2426600"/>
              <a:ext cx="476250" cy="762000"/>
            </a:xfrm>
            <a:custGeom>
              <a:avLst/>
              <a:gdLst/>
              <a:ahLst/>
              <a:cxnLst/>
              <a:rect l="l" t="t" r="r" b="b"/>
              <a:pathLst>
                <a:path w="476250" h="762000">
                  <a:moveTo>
                    <a:pt x="0" y="0"/>
                  </a:moveTo>
                  <a:lnTo>
                    <a:pt x="476249" y="0"/>
                  </a:lnTo>
                  <a:lnTo>
                    <a:pt x="476249" y="761999"/>
                  </a:lnTo>
                  <a:lnTo>
                    <a:pt x="0" y="761999"/>
                  </a:lnTo>
                  <a:lnTo>
                    <a:pt x="0" y="0"/>
                  </a:lnTo>
                  <a:close/>
                </a:path>
              </a:pathLst>
            </a:custGeom>
            <a:ln w="19049">
              <a:solidFill>
                <a:srgbClr val="FF00FF"/>
              </a:solidFill>
            </a:ln>
          </p:spPr>
          <p:txBody>
            <a:bodyPr wrap="square" lIns="0" tIns="0" rIns="0" bIns="0" rtlCol="0"/>
            <a:lstStyle/>
            <a:p>
              <a:endParaRPr sz="1867"/>
            </a:p>
          </p:txBody>
        </p:sp>
      </p:grpSp>
      <p:grpSp>
        <p:nvGrpSpPr>
          <p:cNvPr id="10" name="object 10"/>
          <p:cNvGrpSpPr/>
          <p:nvPr/>
        </p:nvGrpSpPr>
        <p:grpSpPr>
          <a:xfrm>
            <a:off x="440509" y="3622967"/>
            <a:ext cx="5177752" cy="1072727"/>
            <a:chOff x="167275" y="2717225"/>
            <a:chExt cx="4185285" cy="804545"/>
          </a:xfrm>
        </p:grpSpPr>
        <p:sp>
          <p:nvSpPr>
            <p:cNvPr id="11" name="object 11"/>
            <p:cNvSpPr/>
            <p:nvPr/>
          </p:nvSpPr>
          <p:spPr>
            <a:xfrm>
              <a:off x="176800" y="2726750"/>
              <a:ext cx="4166235" cy="785495"/>
            </a:xfrm>
            <a:custGeom>
              <a:avLst/>
              <a:gdLst/>
              <a:ahLst/>
              <a:cxnLst/>
              <a:rect l="l" t="t" r="r" b="b"/>
              <a:pathLst>
                <a:path w="4166235" h="785495">
                  <a:moveTo>
                    <a:pt x="0" y="0"/>
                  </a:moveTo>
                  <a:lnTo>
                    <a:pt x="4166099" y="0"/>
                  </a:lnTo>
                  <a:lnTo>
                    <a:pt x="4166099" y="785399"/>
                  </a:lnTo>
                  <a:lnTo>
                    <a:pt x="0" y="785399"/>
                  </a:lnTo>
                  <a:lnTo>
                    <a:pt x="0" y="0"/>
                  </a:lnTo>
                  <a:close/>
                </a:path>
              </a:pathLst>
            </a:custGeom>
            <a:ln w="19049">
              <a:solidFill>
                <a:srgbClr val="0000FF"/>
              </a:solidFill>
            </a:ln>
          </p:spPr>
          <p:txBody>
            <a:bodyPr wrap="square" lIns="0" tIns="0" rIns="0" bIns="0" rtlCol="0"/>
            <a:lstStyle/>
            <a:p>
              <a:endParaRPr sz="1867"/>
            </a:p>
          </p:txBody>
        </p:sp>
        <p:pic>
          <p:nvPicPr>
            <p:cNvPr id="12" name="object 12"/>
            <p:cNvPicPr/>
            <p:nvPr/>
          </p:nvPicPr>
          <p:blipFill>
            <a:blip r:embed="rId5" cstate="print"/>
            <a:stretch>
              <a:fillRect/>
            </a:stretch>
          </p:blipFill>
          <p:spPr>
            <a:xfrm>
              <a:off x="329200" y="2892225"/>
              <a:ext cx="942974" cy="457199"/>
            </a:xfrm>
            <a:prstGeom prst="rect">
              <a:avLst/>
            </a:prstGeom>
          </p:spPr>
        </p:pic>
        <p:pic>
          <p:nvPicPr>
            <p:cNvPr id="13" name="object 13"/>
            <p:cNvPicPr/>
            <p:nvPr/>
          </p:nvPicPr>
          <p:blipFill>
            <a:blip r:embed="rId6" cstate="print"/>
            <a:stretch>
              <a:fillRect/>
            </a:stretch>
          </p:blipFill>
          <p:spPr>
            <a:xfrm>
              <a:off x="2076775" y="2825550"/>
              <a:ext cx="2047874" cy="590549"/>
            </a:xfrm>
            <a:prstGeom prst="rect">
              <a:avLst/>
            </a:prstGeom>
          </p:spPr>
        </p:pic>
      </p:grpSp>
      <p:grpSp>
        <p:nvGrpSpPr>
          <p:cNvPr id="14" name="object 14"/>
          <p:cNvGrpSpPr/>
          <p:nvPr/>
        </p:nvGrpSpPr>
        <p:grpSpPr>
          <a:xfrm>
            <a:off x="438933" y="2412867"/>
            <a:ext cx="5191141" cy="1072727"/>
            <a:chOff x="156774" y="1809650"/>
            <a:chExt cx="4185285" cy="804545"/>
          </a:xfrm>
        </p:grpSpPr>
        <p:sp>
          <p:nvSpPr>
            <p:cNvPr id="15" name="object 15"/>
            <p:cNvSpPr/>
            <p:nvPr/>
          </p:nvSpPr>
          <p:spPr>
            <a:xfrm>
              <a:off x="166299" y="1819175"/>
              <a:ext cx="4166235" cy="785495"/>
            </a:xfrm>
            <a:custGeom>
              <a:avLst/>
              <a:gdLst/>
              <a:ahLst/>
              <a:cxnLst/>
              <a:rect l="l" t="t" r="r" b="b"/>
              <a:pathLst>
                <a:path w="4166235" h="785494">
                  <a:moveTo>
                    <a:pt x="0" y="0"/>
                  </a:moveTo>
                  <a:lnTo>
                    <a:pt x="4166100" y="0"/>
                  </a:lnTo>
                  <a:lnTo>
                    <a:pt x="4166100" y="785399"/>
                  </a:lnTo>
                  <a:lnTo>
                    <a:pt x="0" y="785399"/>
                  </a:lnTo>
                  <a:lnTo>
                    <a:pt x="0" y="0"/>
                  </a:lnTo>
                  <a:close/>
                </a:path>
              </a:pathLst>
            </a:custGeom>
            <a:ln w="19049">
              <a:solidFill>
                <a:srgbClr val="FF0000"/>
              </a:solidFill>
            </a:ln>
          </p:spPr>
          <p:txBody>
            <a:bodyPr wrap="square" lIns="0" tIns="0" rIns="0" bIns="0" rtlCol="0"/>
            <a:lstStyle/>
            <a:p>
              <a:endParaRPr sz="1867"/>
            </a:p>
          </p:txBody>
        </p:sp>
        <p:pic>
          <p:nvPicPr>
            <p:cNvPr id="16" name="object 16"/>
            <p:cNvPicPr/>
            <p:nvPr/>
          </p:nvPicPr>
          <p:blipFill>
            <a:blip r:embed="rId7" cstate="print"/>
            <a:stretch>
              <a:fillRect/>
            </a:stretch>
          </p:blipFill>
          <p:spPr>
            <a:xfrm>
              <a:off x="283387" y="1998350"/>
              <a:ext cx="1409699" cy="390524"/>
            </a:xfrm>
            <a:prstGeom prst="rect">
              <a:avLst/>
            </a:prstGeom>
          </p:spPr>
        </p:pic>
        <p:pic>
          <p:nvPicPr>
            <p:cNvPr id="17" name="object 17"/>
            <p:cNvPicPr/>
            <p:nvPr/>
          </p:nvPicPr>
          <p:blipFill>
            <a:blip r:embed="rId8" cstate="print"/>
            <a:stretch>
              <a:fillRect/>
            </a:stretch>
          </p:blipFill>
          <p:spPr>
            <a:xfrm>
              <a:off x="2123437" y="1884050"/>
              <a:ext cx="2009774" cy="619124"/>
            </a:xfrm>
            <a:prstGeom prst="rect">
              <a:avLst/>
            </a:prstGeom>
          </p:spPr>
        </p:pic>
      </p:grpSp>
      <p:pic>
        <p:nvPicPr>
          <p:cNvPr id="18" name="object 18"/>
          <p:cNvPicPr/>
          <p:nvPr/>
        </p:nvPicPr>
        <p:blipFill>
          <a:blip r:embed="rId9" cstate="print"/>
          <a:stretch>
            <a:fillRect/>
          </a:stretch>
        </p:blipFill>
        <p:spPr>
          <a:xfrm>
            <a:off x="501701" y="919501"/>
            <a:ext cx="3784599" cy="584199"/>
          </a:xfrm>
          <a:prstGeom prst="rect">
            <a:avLst/>
          </a:prstGeom>
        </p:spPr>
      </p:pic>
      <p:sp>
        <p:nvSpPr>
          <p:cNvPr id="19" name="object 19"/>
          <p:cNvSpPr txBox="1"/>
          <p:nvPr/>
        </p:nvSpPr>
        <p:spPr>
          <a:xfrm>
            <a:off x="544199" y="1630645"/>
            <a:ext cx="4217247" cy="509541"/>
          </a:xfrm>
          <a:prstGeom prst="rect">
            <a:avLst/>
          </a:prstGeom>
        </p:spPr>
        <p:txBody>
          <a:bodyPr vert="horz" wrap="square" lIns="0" tIns="16933" rIns="0" bIns="0" rtlCol="0">
            <a:spAutoFit/>
          </a:bodyPr>
          <a:lstStyle/>
          <a:p>
            <a:pPr marL="16933">
              <a:spcBef>
                <a:spcPts val="133"/>
              </a:spcBef>
            </a:pPr>
            <a:r>
              <a:rPr sz="3200" dirty="0">
                <a:solidFill>
                  <a:srgbClr val="37761C"/>
                </a:solidFill>
                <a:latin typeface="Arial MT"/>
                <a:cs typeface="Arial MT"/>
              </a:rPr>
              <a:t>e.g.</a:t>
            </a:r>
            <a:r>
              <a:rPr sz="3200" spc="-13" dirty="0">
                <a:solidFill>
                  <a:srgbClr val="37761C"/>
                </a:solidFill>
                <a:latin typeface="Arial MT"/>
                <a:cs typeface="Arial MT"/>
              </a:rPr>
              <a:t> </a:t>
            </a:r>
            <a:r>
              <a:rPr sz="3200" dirty="0">
                <a:solidFill>
                  <a:srgbClr val="37761C"/>
                </a:solidFill>
                <a:latin typeface="Arial MT"/>
                <a:cs typeface="Arial MT"/>
              </a:rPr>
              <a:t>x</a:t>
            </a:r>
            <a:r>
              <a:rPr sz="3200" spc="-7" dirty="0">
                <a:solidFill>
                  <a:srgbClr val="37761C"/>
                </a:solidFill>
                <a:latin typeface="Arial MT"/>
                <a:cs typeface="Arial MT"/>
              </a:rPr>
              <a:t> </a:t>
            </a:r>
            <a:r>
              <a:rPr sz="3200" dirty="0">
                <a:solidFill>
                  <a:srgbClr val="37761C"/>
                </a:solidFill>
                <a:latin typeface="Arial MT"/>
                <a:cs typeface="Arial MT"/>
              </a:rPr>
              <a:t>=</a:t>
            </a:r>
            <a:r>
              <a:rPr sz="3200" spc="-7" dirty="0">
                <a:solidFill>
                  <a:srgbClr val="37761C"/>
                </a:solidFill>
                <a:latin typeface="Arial MT"/>
                <a:cs typeface="Arial MT"/>
              </a:rPr>
              <a:t> </a:t>
            </a:r>
            <a:r>
              <a:rPr sz="3200" spc="-13" dirty="0">
                <a:solidFill>
                  <a:srgbClr val="37761C"/>
                </a:solidFill>
                <a:latin typeface="Arial MT"/>
                <a:cs typeface="Arial MT"/>
              </a:rPr>
              <a:t>-</a:t>
            </a:r>
            <a:r>
              <a:rPr sz="3200" dirty="0">
                <a:solidFill>
                  <a:srgbClr val="37761C"/>
                </a:solidFill>
                <a:latin typeface="Arial MT"/>
                <a:cs typeface="Arial MT"/>
              </a:rPr>
              <a:t>2,</a:t>
            </a:r>
            <a:r>
              <a:rPr sz="3200" spc="-13" dirty="0">
                <a:solidFill>
                  <a:srgbClr val="37761C"/>
                </a:solidFill>
                <a:latin typeface="Arial MT"/>
                <a:cs typeface="Arial MT"/>
              </a:rPr>
              <a:t> </a:t>
            </a:r>
            <a:r>
              <a:rPr sz="3200" dirty="0">
                <a:solidFill>
                  <a:srgbClr val="37761C"/>
                </a:solidFill>
                <a:latin typeface="Arial MT"/>
                <a:cs typeface="Arial MT"/>
              </a:rPr>
              <a:t>y</a:t>
            </a:r>
            <a:r>
              <a:rPr sz="3200" spc="-7" dirty="0">
                <a:solidFill>
                  <a:srgbClr val="37761C"/>
                </a:solidFill>
                <a:latin typeface="Arial MT"/>
                <a:cs typeface="Arial MT"/>
              </a:rPr>
              <a:t> </a:t>
            </a:r>
            <a:r>
              <a:rPr sz="3200" dirty="0">
                <a:solidFill>
                  <a:srgbClr val="37761C"/>
                </a:solidFill>
                <a:latin typeface="Arial MT"/>
                <a:cs typeface="Arial MT"/>
              </a:rPr>
              <a:t>=</a:t>
            </a:r>
            <a:r>
              <a:rPr sz="3200" spc="-7" dirty="0">
                <a:solidFill>
                  <a:srgbClr val="37761C"/>
                </a:solidFill>
                <a:latin typeface="Arial MT"/>
                <a:cs typeface="Arial MT"/>
              </a:rPr>
              <a:t> </a:t>
            </a:r>
            <a:r>
              <a:rPr sz="3200" dirty="0">
                <a:solidFill>
                  <a:srgbClr val="37761C"/>
                </a:solidFill>
                <a:latin typeface="Arial MT"/>
                <a:cs typeface="Arial MT"/>
              </a:rPr>
              <a:t>5,</a:t>
            </a:r>
            <a:r>
              <a:rPr sz="3200" spc="-13" dirty="0">
                <a:solidFill>
                  <a:srgbClr val="37761C"/>
                </a:solidFill>
                <a:latin typeface="Arial MT"/>
                <a:cs typeface="Arial MT"/>
              </a:rPr>
              <a:t> </a:t>
            </a:r>
            <a:r>
              <a:rPr sz="3200" dirty="0">
                <a:solidFill>
                  <a:srgbClr val="37761C"/>
                </a:solidFill>
                <a:latin typeface="Arial MT"/>
                <a:cs typeface="Arial MT"/>
              </a:rPr>
              <a:t>z</a:t>
            </a:r>
            <a:r>
              <a:rPr sz="3200" spc="-7" dirty="0">
                <a:solidFill>
                  <a:srgbClr val="37761C"/>
                </a:solidFill>
                <a:latin typeface="Arial MT"/>
                <a:cs typeface="Arial MT"/>
              </a:rPr>
              <a:t> </a:t>
            </a:r>
            <a:r>
              <a:rPr sz="3200" dirty="0">
                <a:solidFill>
                  <a:srgbClr val="37761C"/>
                </a:solidFill>
                <a:latin typeface="Arial MT"/>
                <a:cs typeface="Arial MT"/>
              </a:rPr>
              <a:t>=</a:t>
            </a:r>
            <a:r>
              <a:rPr sz="3200" spc="-7" dirty="0">
                <a:solidFill>
                  <a:srgbClr val="37761C"/>
                </a:solidFill>
                <a:latin typeface="Arial MT"/>
                <a:cs typeface="Arial MT"/>
              </a:rPr>
              <a:t> </a:t>
            </a:r>
            <a:r>
              <a:rPr sz="3200" spc="-27" dirty="0">
                <a:solidFill>
                  <a:srgbClr val="37761C"/>
                </a:solidFill>
                <a:latin typeface="Arial MT"/>
                <a:cs typeface="Arial MT"/>
              </a:rPr>
              <a:t>-</a:t>
            </a:r>
            <a:r>
              <a:rPr sz="3200" spc="-67" dirty="0">
                <a:solidFill>
                  <a:srgbClr val="37761C"/>
                </a:solidFill>
                <a:latin typeface="Arial MT"/>
                <a:cs typeface="Arial MT"/>
              </a:rPr>
              <a:t>4</a:t>
            </a:r>
            <a:endParaRPr sz="3200">
              <a:latin typeface="Arial MT"/>
              <a:cs typeface="Arial MT"/>
            </a:endParaRPr>
          </a:p>
        </p:txBody>
      </p:sp>
      <p:sp>
        <p:nvSpPr>
          <p:cNvPr id="20" name="object 20"/>
          <p:cNvSpPr txBox="1"/>
          <p:nvPr/>
        </p:nvSpPr>
        <p:spPr>
          <a:xfrm>
            <a:off x="665999" y="4985578"/>
            <a:ext cx="1093892" cy="509541"/>
          </a:xfrm>
          <a:prstGeom prst="rect">
            <a:avLst/>
          </a:prstGeom>
        </p:spPr>
        <p:txBody>
          <a:bodyPr vert="horz" wrap="square" lIns="0" tIns="16933" rIns="0" bIns="0" rtlCol="0">
            <a:spAutoFit/>
          </a:bodyPr>
          <a:lstStyle/>
          <a:p>
            <a:pPr marL="16933">
              <a:spcBef>
                <a:spcPts val="133"/>
              </a:spcBef>
            </a:pPr>
            <a:r>
              <a:rPr sz="3200" spc="-13" dirty="0">
                <a:latin typeface="Arial MT"/>
                <a:cs typeface="Arial MT"/>
              </a:rPr>
              <a:t>Want:</a:t>
            </a:r>
            <a:endParaRPr sz="3200">
              <a:latin typeface="Arial MT"/>
              <a:cs typeface="Arial MT"/>
            </a:endParaRPr>
          </a:p>
        </p:txBody>
      </p:sp>
      <p:pic>
        <p:nvPicPr>
          <p:cNvPr id="21" name="object 21"/>
          <p:cNvPicPr/>
          <p:nvPr/>
        </p:nvPicPr>
        <p:blipFill>
          <a:blip r:embed="rId10" cstate="print"/>
          <a:stretch>
            <a:fillRect/>
          </a:stretch>
        </p:blipFill>
        <p:spPr>
          <a:xfrm>
            <a:off x="2139734" y="4828567"/>
            <a:ext cx="2087588" cy="825599"/>
          </a:xfrm>
          <a:prstGeom prst="rect">
            <a:avLst/>
          </a:prstGeom>
        </p:spPr>
      </p:pic>
      <p:sp>
        <p:nvSpPr>
          <p:cNvPr id="22" name="object 22"/>
          <p:cNvSpPr txBox="1">
            <a:spLocks noGrp="1"/>
          </p:cNvSpPr>
          <p:nvPr>
            <p:ph type="title"/>
          </p:nvPr>
        </p:nvSpPr>
        <p:spPr>
          <a:prstGeom prst="rect">
            <a:avLst/>
          </a:prstGeom>
        </p:spPr>
        <p:txBody>
          <a:bodyPr spcFirstLastPara="1" vert="horz" wrap="square" lIns="0" tIns="16933" rIns="0" bIns="0" rtlCol="0" anchor="ctr" anchorCtr="0">
            <a:spAutoFit/>
          </a:bodyPr>
          <a:lstStyle/>
          <a:p>
            <a:pPr marL="16933">
              <a:lnSpc>
                <a:spcPct val="100000"/>
              </a:lnSpc>
              <a:spcBef>
                <a:spcPts val="133"/>
              </a:spcBef>
            </a:pPr>
            <a:r>
              <a:rPr sz="2667" dirty="0"/>
              <a:t>Backpropagation:</a:t>
            </a:r>
            <a:r>
              <a:rPr sz="2667" spc="-87" dirty="0"/>
              <a:t> </a:t>
            </a:r>
            <a:r>
              <a:rPr sz="2667" dirty="0"/>
              <a:t>a</a:t>
            </a:r>
            <a:r>
              <a:rPr sz="2667" spc="-80" dirty="0"/>
              <a:t> </a:t>
            </a:r>
            <a:r>
              <a:rPr sz="2667" dirty="0"/>
              <a:t>simple</a:t>
            </a:r>
            <a:r>
              <a:rPr sz="2667" spc="-80" dirty="0"/>
              <a:t> </a:t>
            </a:r>
            <a:r>
              <a:rPr sz="2667" spc="-13" dirty="0"/>
              <a:t>example</a:t>
            </a:r>
            <a:endParaRPr sz="2667" dirty="0"/>
          </a:p>
        </p:txBody>
      </p:sp>
      <p:sp>
        <p:nvSpPr>
          <p:cNvPr id="23" name="TextBox 22">
            <a:extLst>
              <a:ext uri="{FF2B5EF4-FFF2-40B4-BE49-F238E27FC236}">
                <a16:creationId xmlns:a16="http://schemas.microsoft.com/office/drawing/2014/main" id="{6F59715D-4D24-1EC4-DC3C-D24111E46C47}"/>
              </a:ext>
            </a:extLst>
          </p:cNvPr>
          <p:cNvSpPr txBox="1"/>
          <p:nvPr/>
        </p:nvSpPr>
        <p:spPr>
          <a:xfrm>
            <a:off x="359229" y="6154383"/>
            <a:ext cx="6096000" cy="276999"/>
          </a:xfrm>
          <a:prstGeom prst="rect">
            <a:avLst/>
          </a:prstGeom>
          <a:noFill/>
        </p:spPr>
        <p:txBody>
          <a:bodyPr wrap="square">
            <a:spAutoFit/>
          </a:bodyPr>
          <a:lstStyle/>
          <a:p>
            <a:r>
              <a:rPr lang="en-US" sz="1200" dirty="0"/>
              <a:t>http://cs231n.stanford.edu/slides/2017/cs231n_2017_lecture4.pdf</a:t>
            </a:r>
          </a:p>
        </p:txBody>
      </p:sp>
    </p:spTree>
    <p:extLst>
      <p:ext uri="{BB962C8B-B14F-4D97-AF65-F5344CB8AC3E}">
        <p14:creationId xmlns:p14="http://schemas.microsoft.com/office/powerpoint/2010/main" val="1938887409"/>
      </p:ext>
    </p:extLst>
  </p:cSld>
  <p:clrMapOvr>
    <a:masterClrMapping/>
  </p:clrMapOvr>
  <p:transition spd="slow">
    <p:wipe/>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object 2"/>
          <p:cNvGrpSpPr/>
          <p:nvPr/>
        </p:nvGrpSpPr>
        <p:grpSpPr>
          <a:xfrm>
            <a:off x="5979913" y="1903463"/>
            <a:ext cx="5698352" cy="3905673"/>
            <a:chOff x="4496425" y="145149"/>
            <a:chExt cx="4530090" cy="2929255"/>
          </a:xfrm>
        </p:grpSpPr>
        <p:pic>
          <p:nvPicPr>
            <p:cNvPr id="3" name="object 3"/>
            <p:cNvPicPr/>
            <p:nvPr/>
          </p:nvPicPr>
          <p:blipFill>
            <a:blip r:embed="rId2" cstate="print"/>
            <a:stretch>
              <a:fillRect/>
            </a:stretch>
          </p:blipFill>
          <p:spPr>
            <a:xfrm>
              <a:off x="4505950" y="154674"/>
              <a:ext cx="4510700" cy="2056724"/>
            </a:xfrm>
            <a:prstGeom prst="rect">
              <a:avLst/>
            </a:prstGeom>
          </p:spPr>
        </p:pic>
        <p:sp>
          <p:nvSpPr>
            <p:cNvPr id="4" name="object 4"/>
            <p:cNvSpPr/>
            <p:nvPr/>
          </p:nvSpPr>
          <p:spPr>
            <a:xfrm>
              <a:off x="4501187" y="149912"/>
              <a:ext cx="4520565" cy="2066289"/>
            </a:xfrm>
            <a:custGeom>
              <a:avLst/>
              <a:gdLst/>
              <a:ahLst/>
              <a:cxnLst/>
              <a:rect l="l" t="t" r="r" b="b"/>
              <a:pathLst>
                <a:path w="4520565" h="2066289">
                  <a:moveTo>
                    <a:pt x="0" y="0"/>
                  </a:moveTo>
                  <a:lnTo>
                    <a:pt x="4520225" y="0"/>
                  </a:lnTo>
                  <a:lnTo>
                    <a:pt x="4520225" y="2066249"/>
                  </a:lnTo>
                  <a:lnTo>
                    <a:pt x="0" y="2066249"/>
                  </a:lnTo>
                  <a:lnTo>
                    <a:pt x="0" y="0"/>
                  </a:lnTo>
                  <a:close/>
                </a:path>
              </a:pathLst>
            </a:custGeom>
            <a:ln w="9524">
              <a:solidFill>
                <a:srgbClr val="000000"/>
              </a:solidFill>
            </a:ln>
          </p:spPr>
          <p:txBody>
            <a:bodyPr wrap="square" lIns="0" tIns="0" rIns="0" bIns="0" rtlCol="0"/>
            <a:lstStyle/>
            <a:p>
              <a:endParaRPr sz="1867"/>
            </a:p>
          </p:txBody>
        </p:sp>
        <p:sp>
          <p:nvSpPr>
            <p:cNvPr id="5" name="object 5"/>
            <p:cNvSpPr/>
            <p:nvPr/>
          </p:nvSpPr>
          <p:spPr>
            <a:xfrm>
              <a:off x="4702048" y="456005"/>
              <a:ext cx="447675" cy="1022350"/>
            </a:xfrm>
            <a:custGeom>
              <a:avLst/>
              <a:gdLst/>
              <a:ahLst/>
              <a:cxnLst/>
              <a:rect l="l" t="t" r="r" b="b"/>
              <a:pathLst>
                <a:path w="447675" h="1022350">
                  <a:moveTo>
                    <a:pt x="374992" y="0"/>
                  </a:moveTo>
                  <a:lnTo>
                    <a:pt x="0" y="0"/>
                  </a:lnTo>
                  <a:lnTo>
                    <a:pt x="0" y="263398"/>
                  </a:lnTo>
                  <a:lnTo>
                    <a:pt x="374992" y="263398"/>
                  </a:lnTo>
                  <a:lnTo>
                    <a:pt x="374992" y="0"/>
                  </a:lnTo>
                  <a:close/>
                </a:path>
                <a:path w="447675" h="1022350">
                  <a:moveTo>
                    <a:pt x="447624" y="758799"/>
                  </a:moveTo>
                  <a:lnTo>
                    <a:pt x="72618" y="758799"/>
                  </a:lnTo>
                  <a:lnTo>
                    <a:pt x="72618" y="1022197"/>
                  </a:lnTo>
                  <a:lnTo>
                    <a:pt x="447624" y="1022197"/>
                  </a:lnTo>
                  <a:lnTo>
                    <a:pt x="447624" y="758799"/>
                  </a:lnTo>
                  <a:close/>
                </a:path>
              </a:pathLst>
            </a:custGeom>
            <a:solidFill>
              <a:srgbClr val="FFFFFF"/>
            </a:solidFill>
          </p:spPr>
          <p:txBody>
            <a:bodyPr wrap="square" lIns="0" tIns="0" rIns="0" bIns="0" rtlCol="0"/>
            <a:lstStyle/>
            <a:p>
              <a:endParaRPr sz="1867"/>
            </a:p>
          </p:txBody>
        </p:sp>
        <p:sp>
          <p:nvSpPr>
            <p:cNvPr id="6" name="object 6"/>
            <p:cNvSpPr/>
            <p:nvPr/>
          </p:nvSpPr>
          <p:spPr>
            <a:xfrm>
              <a:off x="5258232" y="1382275"/>
              <a:ext cx="3197860" cy="1054100"/>
            </a:xfrm>
            <a:custGeom>
              <a:avLst/>
              <a:gdLst/>
              <a:ahLst/>
              <a:cxnLst/>
              <a:rect l="l" t="t" r="r" b="b"/>
              <a:pathLst>
                <a:path w="3197859" h="1054100">
                  <a:moveTo>
                    <a:pt x="3197742" y="1053824"/>
                  </a:moveTo>
                  <a:lnTo>
                    <a:pt x="0" y="0"/>
                  </a:lnTo>
                </a:path>
              </a:pathLst>
            </a:custGeom>
            <a:ln w="19049">
              <a:solidFill>
                <a:srgbClr val="FF00FF"/>
              </a:solidFill>
            </a:ln>
          </p:spPr>
          <p:txBody>
            <a:bodyPr wrap="square" lIns="0" tIns="0" rIns="0" bIns="0" rtlCol="0"/>
            <a:lstStyle/>
            <a:p>
              <a:endParaRPr sz="1867"/>
            </a:p>
          </p:txBody>
        </p:sp>
        <p:pic>
          <p:nvPicPr>
            <p:cNvPr id="7" name="object 7"/>
            <p:cNvPicPr/>
            <p:nvPr/>
          </p:nvPicPr>
          <p:blipFill>
            <a:blip r:embed="rId3" cstate="print"/>
            <a:stretch>
              <a:fillRect/>
            </a:stretch>
          </p:blipFill>
          <p:spPr>
            <a:xfrm>
              <a:off x="5166600" y="1342865"/>
              <a:ext cx="111005" cy="78818"/>
            </a:xfrm>
            <a:prstGeom prst="rect">
              <a:avLst/>
            </a:prstGeom>
          </p:spPr>
        </p:pic>
        <p:pic>
          <p:nvPicPr>
            <p:cNvPr id="8" name="object 8"/>
            <p:cNvPicPr/>
            <p:nvPr/>
          </p:nvPicPr>
          <p:blipFill>
            <a:blip r:embed="rId4" cstate="print"/>
            <a:stretch>
              <a:fillRect/>
            </a:stretch>
          </p:blipFill>
          <p:spPr>
            <a:xfrm>
              <a:off x="8271872" y="2436125"/>
              <a:ext cx="457199" cy="619199"/>
            </a:xfrm>
            <a:prstGeom prst="rect">
              <a:avLst/>
            </a:prstGeom>
          </p:spPr>
        </p:pic>
        <p:sp>
          <p:nvSpPr>
            <p:cNvPr id="9" name="object 9"/>
            <p:cNvSpPr/>
            <p:nvPr/>
          </p:nvSpPr>
          <p:spPr>
            <a:xfrm>
              <a:off x="8262347" y="2426600"/>
              <a:ext cx="476250" cy="638810"/>
            </a:xfrm>
            <a:custGeom>
              <a:avLst/>
              <a:gdLst/>
              <a:ahLst/>
              <a:cxnLst/>
              <a:rect l="l" t="t" r="r" b="b"/>
              <a:pathLst>
                <a:path w="476250" h="638810">
                  <a:moveTo>
                    <a:pt x="0" y="0"/>
                  </a:moveTo>
                  <a:lnTo>
                    <a:pt x="476249" y="0"/>
                  </a:lnTo>
                  <a:lnTo>
                    <a:pt x="476249" y="638249"/>
                  </a:lnTo>
                  <a:lnTo>
                    <a:pt x="0" y="638249"/>
                  </a:lnTo>
                  <a:lnTo>
                    <a:pt x="0" y="0"/>
                  </a:lnTo>
                  <a:close/>
                </a:path>
              </a:pathLst>
            </a:custGeom>
            <a:ln w="19049">
              <a:solidFill>
                <a:srgbClr val="FF00FF"/>
              </a:solidFill>
            </a:ln>
          </p:spPr>
          <p:txBody>
            <a:bodyPr wrap="square" lIns="0" tIns="0" rIns="0" bIns="0" rtlCol="0"/>
            <a:lstStyle/>
            <a:p>
              <a:endParaRPr sz="1867"/>
            </a:p>
          </p:txBody>
        </p:sp>
      </p:grpSp>
      <p:grpSp>
        <p:nvGrpSpPr>
          <p:cNvPr id="10" name="object 10"/>
          <p:cNvGrpSpPr/>
          <p:nvPr/>
        </p:nvGrpSpPr>
        <p:grpSpPr>
          <a:xfrm>
            <a:off x="515702" y="3622967"/>
            <a:ext cx="5287712" cy="1072727"/>
            <a:chOff x="167275" y="2717225"/>
            <a:chExt cx="4185285" cy="804545"/>
          </a:xfrm>
        </p:grpSpPr>
        <p:sp>
          <p:nvSpPr>
            <p:cNvPr id="11" name="object 11"/>
            <p:cNvSpPr/>
            <p:nvPr/>
          </p:nvSpPr>
          <p:spPr>
            <a:xfrm>
              <a:off x="176800" y="2726750"/>
              <a:ext cx="4166235" cy="785495"/>
            </a:xfrm>
            <a:custGeom>
              <a:avLst/>
              <a:gdLst/>
              <a:ahLst/>
              <a:cxnLst/>
              <a:rect l="l" t="t" r="r" b="b"/>
              <a:pathLst>
                <a:path w="4166235" h="785495">
                  <a:moveTo>
                    <a:pt x="0" y="0"/>
                  </a:moveTo>
                  <a:lnTo>
                    <a:pt x="4166099" y="0"/>
                  </a:lnTo>
                  <a:lnTo>
                    <a:pt x="4166099" y="785399"/>
                  </a:lnTo>
                  <a:lnTo>
                    <a:pt x="0" y="785399"/>
                  </a:lnTo>
                  <a:lnTo>
                    <a:pt x="0" y="0"/>
                  </a:lnTo>
                  <a:close/>
                </a:path>
              </a:pathLst>
            </a:custGeom>
            <a:ln w="19049">
              <a:solidFill>
                <a:srgbClr val="0000FF"/>
              </a:solidFill>
            </a:ln>
          </p:spPr>
          <p:txBody>
            <a:bodyPr wrap="square" lIns="0" tIns="0" rIns="0" bIns="0" rtlCol="0"/>
            <a:lstStyle/>
            <a:p>
              <a:endParaRPr sz="1867"/>
            </a:p>
          </p:txBody>
        </p:sp>
        <p:pic>
          <p:nvPicPr>
            <p:cNvPr id="12" name="object 12"/>
            <p:cNvPicPr/>
            <p:nvPr/>
          </p:nvPicPr>
          <p:blipFill>
            <a:blip r:embed="rId5" cstate="print"/>
            <a:stretch>
              <a:fillRect/>
            </a:stretch>
          </p:blipFill>
          <p:spPr>
            <a:xfrm>
              <a:off x="329200" y="2892225"/>
              <a:ext cx="942974" cy="457199"/>
            </a:xfrm>
            <a:prstGeom prst="rect">
              <a:avLst/>
            </a:prstGeom>
          </p:spPr>
        </p:pic>
        <p:pic>
          <p:nvPicPr>
            <p:cNvPr id="13" name="object 13"/>
            <p:cNvPicPr/>
            <p:nvPr/>
          </p:nvPicPr>
          <p:blipFill>
            <a:blip r:embed="rId6" cstate="print"/>
            <a:stretch>
              <a:fillRect/>
            </a:stretch>
          </p:blipFill>
          <p:spPr>
            <a:xfrm>
              <a:off x="2076775" y="2825550"/>
              <a:ext cx="2047874" cy="590549"/>
            </a:xfrm>
            <a:prstGeom prst="rect">
              <a:avLst/>
            </a:prstGeom>
          </p:spPr>
        </p:pic>
      </p:grpSp>
      <p:grpSp>
        <p:nvGrpSpPr>
          <p:cNvPr id="14" name="object 14"/>
          <p:cNvGrpSpPr/>
          <p:nvPr/>
        </p:nvGrpSpPr>
        <p:grpSpPr>
          <a:xfrm>
            <a:off x="501701" y="2412867"/>
            <a:ext cx="5287712" cy="1072727"/>
            <a:chOff x="156774" y="1809650"/>
            <a:chExt cx="4185285" cy="804545"/>
          </a:xfrm>
        </p:grpSpPr>
        <p:sp>
          <p:nvSpPr>
            <p:cNvPr id="15" name="object 15"/>
            <p:cNvSpPr/>
            <p:nvPr/>
          </p:nvSpPr>
          <p:spPr>
            <a:xfrm>
              <a:off x="166299" y="1819175"/>
              <a:ext cx="4166235" cy="785495"/>
            </a:xfrm>
            <a:custGeom>
              <a:avLst/>
              <a:gdLst/>
              <a:ahLst/>
              <a:cxnLst/>
              <a:rect l="l" t="t" r="r" b="b"/>
              <a:pathLst>
                <a:path w="4166235" h="785494">
                  <a:moveTo>
                    <a:pt x="0" y="0"/>
                  </a:moveTo>
                  <a:lnTo>
                    <a:pt x="4166100" y="0"/>
                  </a:lnTo>
                  <a:lnTo>
                    <a:pt x="4166100" y="785399"/>
                  </a:lnTo>
                  <a:lnTo>
                    <a:pt x="0" y="785399"/>
                  </a:lnTo>
                  <a:lnTo>
                    <a:pt x="0" y="0"/>
                  </a:lnTo>
                  <a:close/>
                </a:path>
              </a:pathLst>
            </a:custGeom>
            <a:ln w="19049">
              <a:solidFill>
                <a:srgbClr val="FF0000"/>
              </a:solidFill>
            </a:ln>
          </p:spPr>
          <p:txBody>
            <a:bodyPr wrap="square" lIns="0" tIns="0" rIns="0" bIns="0" rtlCol="0"/>
            <a:lstStyle/>
            <a:p>
              <a:endParaRPr sz="1867"/>
            </a:p>
          </p:txBody>
        </p:sp>
        <p:pic>
          <p:nvPicPr>
            <p:cNvPr id="16" name="object 16"/>
            <p:cNvPicPr/>
            <p:nvPr/>
          </p:nvPicPr>
          <p:blipFill>
            <a:blip r:embed="rId7" cstate="print"/>
            <a:stretch>
              <a:fillRect/>
            </a:stretch>
          </p:blipFill>
          <p:spPr>
            <a:xfrm>
              <a:off x="283387" y="1998350"/>
              <a:ext cx="1409699" cy="390524"/>
            </a:xfrm>
            <a:prstGeom prst="rect">
              <a:avLst/>
            </a:prstGeom>
          </p:spPr>
        </p:pic>
        <p:pic>
          <p:nvPicPr>
            <p:cNvPr id="17" name="object 17"/>
            <p:cNvPicPr/>
            <p:nvPr/>
          </p:nvPicPr>
          <p:blipFill>
            <a:blip r:embed="rId8" cstate="print"/>
            <a:stretch>
              <a:fillRect/>
            </a:stretch>
          </p:blipFill>
          <p:spPr>
            <a:xfrm>
              <a:off x="2123437" y="1884050"/>
              <a:ext cx="2009774" cy="619124"/>
            </a:xfrm>
            <a:prstGeom prst="rect">
              <a:avLst/>
            </a:prstGeom>
          </p:spPr>
        </p:pic>
      </p:grpSp>
      <p:pic>
        <p:nvPicPr>
          <p:cNvPr id="18" name="object 18"/>
          <p:cNvPicPr/>
          <p:nvPr/>
        </p:nvPicPr>
        <p:blipFill>
          <a:blip r:embed="rId9" cstate="print"/>
          <a:stretch>
            <a:fillRect/>
          </a:stretch>
        </p:blipFill>
        <p:spPr>
          <a:xfrm>
            <a:off x="501701" y="919501"/>
            <a:ext cx="3784599" cy="584199"/>
          </a:xfrm>
          <a:prstGeom prst="rect">
            <a:avLst/>
          </a:prstGeom>
        </p:spPr>
      </p:pic>
      <p:sp>
        <p:nvSpPr>
          <p:cNvPr id="19" name="object 19"/>
          <p:cNvSpPr txBox="1"/>
          <p:nvPr/>
        </p:nvSpPr>
        <p:spPr>
          <a:xfrm>
            <a:off x="544199" y="1630645"/>
            <a:ext cx="4217247" cy="509541"/>
          </a:xfrm>
          <a:prstGeom prst="rect">
            <a:avLst/>
          </a:prstGeom>
        </p:spPr>
        <p:txBody>
          <a:bodyPr vert="horz" wrap="square" lIns="0" tIns="16933" rIns="0" bIns="0" rtlCol="0">
            <a:spAutoFit/>
          </a:bodyPr>
          <a:lstStyle/>
          <a:p>
            <a:pPr marL="16933">
              <a:spcBef>
                <a:spcPts val="133"/>
              </a:spcBef>
            </a:pPr>
            <a:r>
              <a:rPr sz="3200" dirty="0">
                <a:solidFill>
                  <a:srgbClr val="37761C"/>
                </a:solidFill>
                <a:latin typeface="Arial MT"/>
                <a:cs typeface="Arial MT"/>
              </a:rPr>
              <a:t>e.g.</a:t>
            </a:r>
            <a:r>
              <a:rPr sz="3200" spc="-13" dirty="0">
                <a:solidFill>
                  <a:srgbClr val="37761C"/>
                </a:solidFill>
                <a:latin typeface="Arial MT"/>
                <a:cs typeface="Arial MT"/>
              </a:rPr>
              <a:t> </a:t>
            </a:r>
            <a:r>
              <a:rPr sz="3200" dirty="0">
                <a:solidFill>
                  <a:srgbClr val="37761C"/>
                </a:solidFill>
                <a:latin typeface="Arial MT"/>
                <a:cs typeface="Arial MT"/>
              </a:rPr>
              <a:t>x</a:t>
            </a:r>
            <a:r>
              <a:rPr sz="3200" spc="-7" dirty="0">
                <a:solidFill>
                  <a:srgbClr val="37761C"/>
                </a:solidFill>
                <a:latin typeface="Arial MT"/>
                <a:cs typeface="Arial MT"/>
              </a:rPr>
              <a:t> </a:t>
            </a:r>
            <a:r>
              <a:rPr sz="3200" dirty="0">
                <a:solidFill>
                  <a:srgbClr val="37761C"/>
                </a:solidFill>
                <a:latin typeface="Arial MT"/>
                <a:cs typeface="Arial MT"/>
              </a:rPr>
              <a:t>=</a:t>
            </a:r>
            <a:r>
              <a:rPr sz="3200" spc="-7" dirty="0">
                <a:solidFill>
                  <a:srgbClr val="37761C"/>
                </a:solidFill>
                <a:latin typeface="Arial MT"/>
                <a:cs typeface="Arial MT"/>
              </a:rPr>
              <a:t> </a:t>
            </a:r>
            <a:r>
              <a:rPr sz="3200" spc="-13" dirty="0">
                <a:solidFill>
                  <a:srgbClr val="37761C"/>
                </a:solidFill>
                <a:latin typeface="Arial MT"/>
                <a:cs typeface="Arial MT"/>
              </a:rPr>
              <a:t>-</a:t>
            </a:r>
            <a:r>
              <a:rPr sz="3200" dirty="0">
                <a:solidFill>
                  <a:srgbClr val="37761C"/>
                </a:solidFill>
                <a:latin typeface="Arial MT"/>
                <a:cs typeface="Arial MT"/>
              </a:rPr>
              <a:t>2,</a:t>
            </a:r>
            <a:r>
              <a:rPr sz="3200" spc="-13" dirty="0">
                <a:solidFill>
                  <a:srgbClr val="37761C"/>
                </a:solidFill>
                <a:latin typeface="Arial MT"/>
                <a:cs typeface="Arial MT"/>
              </a:rPr>
              <a:t> </a:t>
            </a:r>
            <a:r>
              <a:rPr sz="3200" dirty="0">
                <a:solidFill>
                  <a:srgbClr val="37761C"/>
                </a:solidFill>
                <a:latin typeface="Arial MT"/>
                <a:cs typeface="Arial MT"/>
              </a:rPr>
              <a:t>y</a:t>
            </a:r>
            <a:r>
              <a:rPr sz="3200" spc="-7" dirty="0">
                <a:solidFill>
                  <a:srgbClr val="37761C"/>
                </a:solidFill>
                <a:latin typeface="Arial MT"/>
                <a:cs typeface="Arial MT"/>
              </a:rPr>
              <a:t> </a:t>
            </a:r>
            <a:r>
              <a:rPr sz="3200" dirty="0">
                <a:solidFill>
                  <a:srgbClr val="37761C"/>
                </a:solidFill>
                <a:latin typeface="Arial MT"/>
                <a:cs typeface="Arial MT"/>
              </a:rPr>
              <a:t>=</a:t>
            </a:r>
            <a:r>
              <a:rPr sz="3200" spc="-7" dirty="0">
                <a:solidFill>
                  <a:srgbClr val="37761C"/>
                </a:solidFill>
                <a:latin typeface="Arial MT"/>
                <a:cs typeface="Arial MT"/>
              </a:rPr>
              <a:t> </a:t>
            </a:r>
            <a:r>
              <a:rPr sz="3200" dirty="0">
                <a:solidFill>
                  <a:srgbClr val="37761C"/>
                </a:solidFill>
                <a:latin typeface="Arial MT"/>
                <a:cs typeface="Arial MT"/>
              </a:rPr>
              <a:t>5,</a:t>
            </a:r>
            <a:r>
              <a:rPr sz="3200" spc="-13" dirty="0">
                <a:solidFill>
                  <a:srgbClr val="37761C"/>
                </a:solidFill>
                <a:latin typeface="Arial MT"/>
                <a:cs typeface="Arial MT"/>
              </a:rPr>
              <a:t> </a:t>
            </a:r>
            <a:r>
              <a:rPr sz="3200" dirty="0">
                <a:solidFill>
                  <a:srgbClr val="37761C"/>
                </a:solidFill>
                <a:latin typeface="Arial MT"/>
                <a:cs typeface="Arial MT"/>
              </a:rPr>
              <a:t>z</a:t>
            </a:r>
            <a:r>
              <a:rPr sz="3200" spc="-7" dirty="0">
                <a:solidFill>
                  <a:srgbClr val="37761C"/>
                </a:solidFill>
                <a:latin typeface="Arial MT"/>
                <a:cs typeface="Arial MT"/>
              </a:rPr>
              <a:t> </a:t>
            </a:r>
            <a:r>
              <a:rPr sz="3200" dirty="0">
                <a:solidFill>
                  <a:srgbClr val="37761C"/>
                </a:solidFill>
                <a:latin typeface="Arial MT"/>
                <a:cs typeface="Arial MT"/>
              </a:rPr>
              <a:t>=</a:t>
            </a:r>
            <a:r>
              <a:rPr sz="3200" spc="-7" dirty="0">
                <a:solidFill>
                  <a:srgbClr val="37761C"/>
                </a:solidFill>
                <a:latin typeface="Arial MT"/>
                <a:cs typeface="Arial MT"/>
              </a:rPr>
              <a:t> </a:t>
            </a:r>
            <a:r>
              <a:rPr sz="3200" spc="-27" dirty="0">
                <a:solidFill>
                  <a:srgbClr val="37761C"/>
                </a:solidFill>
                <a:latin typeface="Arial MT"/>
                <a:cs typeface="Arial MT"/>
              </a:rPr>
              <a:t>-</a:t>
            </a:r>
            <a:r>
              <a:rPr sz="3200" spc="-67" dirty="0">
                <a:solidFill>
                  <a:srgbClr val="37761C"/>
                </a:solidFill>
                <a:latin typeface="Arial MT"/>
                <a:cs typeface="Arial MT"/>
              </a:rPr>
              <a:t>4</a:t>
            </a:r>
            <a:endParaRPr sz="3200">
              <a:latin typeface="Arial MT"/>
              <a:cs typeface="Arial MT"/>
            </a:endParaRPr>
          </a:p>
        </p:txBody>
      </p:sp>
      <p:sp>
        <p:nvSpPr>
          <p:cNvPr id="20" name="object 20"/>
          <p:cNvSpPr txBox="1"/>
          <p:nvPr/>
        </p:nvSpPr>
        <p:spPr>
          <a:xfrm>
            <a:off x="665999" y="4985578"/>
            <a:ext cx="1093892" cy="509541"/>
          </a:xfrm>
          <a:prstGeom prst="rect">
            <a:avLst/>
          </a:prstGeom>
        </p:spPr>
        <p:txBody>
          <a:bodyPr vert="horz" wrap="square" lIns="0" tIns="16933" rIns="0" bIns="0" rtlCol="0">
            <a:spAutoFit/>
          </a:bodyPr>
          <a:lstStyle/>
          <a:p>
            <a:pPr marL="16933">
              <a:spcBef>
                <a:spcPts val="133"/>
              </a:spcBef>
            </a:pPr>
            <a:r>
              <a:rPr sz="3200" spc="-13" dirty="0">
                <a:latin typeface="Arial MT"/>
                <a:cs typeface="Arial MT"/>
              </a:rPr>
              <a:t>Want:</a:t>
            </a:r>
            <a:endParaRPr sz="3200">
              <a:latin typeface="Arial MT"/>
              <a:cs typeface="Arial MT"/>
            </a:endParaRPr>
          </a:p>
        </p:txBody>
      </p:sp>
      <p:pic>
        <p:nvPicPr>
          <p:cNvPr id="21" name="object 21"/>
          <p:cNvPicPr/>
          <p:nvPr/>
        </p:nvPicPr>
        <p:blipFill>
          <a:blip r:embed="rId10" cstate="print"/>
          <a:stretch>
            <a:fillRect/>
          </a:stretch>
        </p:blipFill>
        <p:spPr>
          <a:xfrm>
            <a:off x="2139734" y="4828567"/>
            <a:ext cx="2087588" cy="825599"/>
          </a:xfrm>
          <a:prstGeom prst="rect">
            <a:avLst/>
          </a:prstGeom>
        </p:spPr>
      </p:pic>
      <p:sp>
        <p:nvSpPr>
          <p:cNvPr id="22" name="object 22"/>
          <p:cNvSpPr txBox="1">
            <a:spLocks noGrp="1"/>
          </p:cNvSpPr>
          <p:nvPr>
            <p:ph type="title"/>
          </p:nvPr>
        </p:nvSpPr>
        <p:spPr>
          <a:prstGeom prst="rect">
            <a:avLst/>
          </a:prstGeom>
        </p:spPr>
        <p:txBody>
          <a:bodyPr spcFirstLastPara="1" vert="horz" wrap="square" lIns="0" tIns="16933" rIns="0" bIns="0" rtlCol="0" anchor="ctr" anchorCtr="0">
            <a:spAutoFit/>
          </a:bodyPr>
          <a:lstStyle/>
          <a:p>
            <a:pPr marL="16933">
              <a:lnSpc>
                <a:spcPct val="100000"/>
              </a:lnSpc>
              <a:spcBef>
                <a:spcPts val="133"/>
              </a:spcBef>
            </a:pPr>
            <a:r>
              <a:rPr sz="2667" dirty="0"/>
              <a:t>Backpropagation:</a:t>
            </a:r>
            <a:r>
              <a:rPr sz="2667" spc="-87" dirty="0"/>
              <a:t> </a:t>
            </a:r>
            <a:r>
              <a:rPr sz="2667" dirty="0"/>
              <a:t>a</a:t>
            </a:r>
            <a:r>
              <a:rPr sz="2667" spc="-80" dirty="0"/>
              <a:t> </a:t>
            </a:r>
            <a:r>
              <a:rPr sz="2667" dirty="0"/>
              <a:t>simple</a:t>
            </a:r>
            <a:r>
              <a:rPr sz="2667" spc="-80" dirty="0"/>
              <a:t> </a:t>
            </a:r>
            <a:r>
              <a:rPr sz="2667" spc="-13" dirty="0"/>
              <a:t>example</a:t>
            </a:r>
            <a:endParaRPr sz="2667" dirty="0"/>
          </a:p>
        </p:txBody>
      </p:sp>
      <p:sp>
        <p:nvSpPr>
          <p:cNvPr id="23" name="TextBox 22">
            <a:extLst>
              <a:ext uri="{FF2B5EF4-FFF2-40B4-BE49-F238E27FC236}">
                <a16:creationId xmlns:a16="http://schemas.microsoft.com/office/drawing/2014/main" id="{080FCD2D-CA08-44CC-5BFB-619FEE398387}"/>
              </a:ext>
            </a:extLst>
          </p:cNvPr>
          <p:cNvSpPr txBox="1"/>
          <p:nvPr/>
        </p:nvSpPr>
        <p:spPr>
          <a:xfrm>
            <a:off x="359229" y="6154383"/>
            <a:ext cx="6096000" cy="276999"/>
          </a:xfrm>
          <a:prstGeom prst="rect">
            <a:avLst/>
          </a:prstGeom>
          <a:noFill/>
        </p:spPr>
        <p:txBody>
          <a:bodyPr wrap="square">
            <a:spAutoFit/>
          </a:bodyPr>
          <a:lstStyle/>
          <a:p>
            <a:r>
              <a:rPr lang="en-US" sz="1200" dirty="0"/>
              <a:t>http://cs231n.stanford.edu/slides/2017/cs231n_2017_lecture4.pdf</a:t>
            </a:r>
          </a:p>
        </p:txBody>
      </p:sp>
    </p:spTree>
    <p:extLst>
      <p:ext uri="{BB962C8B-B14F-4D97-AF65-F5344CB8AC3E}">
        <p14:creationId xmlns:p14="http://schemas.microsoft.com/office/powerpoint/2010/main" val="1051682215"/>
      </p:ext>
    </p:extLst>
  </p:cSld>
  <p:clrMapOvr>
    <a:masterClrMapping/>
  </p:clrMapOvr>
  <p:transition spd="slow">
    <p:wipe/>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object 2"/>
          <p:cNvGrpSpPr/>
          <p:nvPr/>
        </p:nvGrpSpPr>
        <p:grpSpPr>
          <a:xfrm>
            <a:off x="5927595" y="1589446"/>
            <a:ext cx="6040120" cy="3905673"/>
            <a:chOff x="4496425" y="145149"/>
            <a:chExt cx="4530090" cy="2929255"/>
          </a:xfrm>
        </p:grpSpPr>
        <p:pic>
          <p:nvPicPr>
            <p:cNvPr id="3" name="object 3"/>
            <p:cNvPicPr/>
            <p:nvPr/>
          </p:nvPicPr>
          <p:blipFill>
            <a:blip r:embed="rId3" cstate="print"/>
            <a:stretch>
              <a:fillRect/>
            </a:stretch>
          </p:blipFill>
          <p:spPr>
            <a:xfrm>
              <a:off x="4505950" y="154674"/>
              <a:ext cx="4510700" cy="2056724"/>
            </a:xfrm>
            <a:prstGeom prst="rect">
              <a:avLst/>
            </a:prstGeom>
          </p:spPr>
        </p:pic>
        <p:sp>
          <p:nvSpPr>
            <p:cNvPr id="4" name="object 4"/>
            <p:cNvSpPr/>
            <p:nvPr/>
          </p:nvSpPr>
          <p:spPr>
            <a:xfrm>
              <a:off x="4501187" y="149912"/>
              <a:ext cx="4520565" cy="2066289"/>
            </a:xfrm>
            <a:custGeom>
              <a:avLst/>
              <a:gdLst/>
              <a:ahLst/>
              <a:cxnLst/>
              <a:rect l="l" t="t" r="r" b="b"/>
              <a:pathLst>
                <a:path w="4520565" h="2066289">
                  <a:moveTo>
                    <a:pt x="0" y="0"/>
                  </a:moveTo>
                  <a:lnTo>
                    <a:pt x="4520225" y="0"/>
                  </a:lnTo>
                  <a:lnTo>
                    <a:pt x="4520225" y="2066249"/>
                  </a:lnTo>
                  <a:lnTo>
                    <a:pt x="0" y="2066249"/>
                  </a:lnTo>
                  <a:lnTo>
                    <a:pt x="0" y="0"/>
                  </a:lnTo>
                  <a:close/>
                </a:path>
              </a:pathLst>
            </a:custGeom>
            <a:ln w="9524">
              <a:solidFill>
                <a:srgbClr val="000000"/>
              </a:solidFill>
            </a:ln>
          </p:spPr>
          <p:txBody>
            <a:bodyPr wrap="square" lIns="0" tIns="0" rIns="0" bIns="0" rtlCol="0"/>
            <a:lstStyle/>
            <a:p>
              <a:endParaRPr sz="1867"/>
            </a:p>
          </p:txBody>
        </p:sp>
        <p:sp>
          <p:nvSpPr>
            <p:cNvPr id="5" name="object 5"/>
            <p:cNvSpPr/>
            <p:nvPr/>
          </p:nvSpPr>
          <p:spPr>
            <a:xfrm>
              <a:off x="4702050" y="455999"/>
              <a:ext cx="375285" cy="263525"/>
            </a:xfrm>
            <a:custGeom>
              <a:avLst/>
              <a:gdLst/>
              <a:ahLst/>
              <a:cxnLst/>
              <a:rect l="l" t="t" r="r" b="b"/>
              <a:pathLst>
                <a:path w="375285" h="263525">
                  <a:moveTo>
                    <a:pt x="374999" y="263399"/>
                  </a:moveTo>
                  <a:lnTo>
                    <a:pt x="0" y="263399"/>
                  </a:lnTo>
                  <a:lnTo>
                    <a:pt x="0" y="0"/>
                  </a:lnTo>
                  <a:lnTo>
                    <a:pt x="374999" y="0"/>
                  </a:lnTo>
                  <a:lnTo>
                    <a:pt x="374999" y="263399"/>
                  </a:lnTo>
                  <a:close/>
                </a:path>
              </a:pathLst>
            </a:custGeom>
            <a:solidFill>
              <a:srgbClr val="FFFFFF"/>
            </a:solidFill>
          </p:spPr>
          <p:txBody>
            <a:bodyPr wrap="square" lIns="0" tIns="0" rIns="0" bIns="0" rtlCol="0"/>
            <a:lstStyle/>
            <a:p>
              <a:endParaRPr sz="1867"/>
            </a:p>
          </p:txBody>
        </p:sp>
        <p:sp>
          <p:nvSpPr>
            <p:cNvPr id="6" name="object 6"/>
            <p:cNvSpPr/>
            <p:nvPr/>
          </p:nvSpPr>
          <p:spPr>
            <a:xfrm>
              <a:off x="5258232" y="1382275"/>
              <a:ext cx="3197860" cy="1054100"/>
            </a:xfrm>
            <a:custGeom>
              <a:avLst/>
              <a:gdLst/>
              <a:ahLst/>
              <a:cxnLst/>
              <a:rect l="l" t="t" r="r" b="b"/>
              <a:pathLst>
                <a:path w="3197859" h="1054100">
                  <a:moveTo>
                    <a:pt x="3197742" y="1053824"/>
                  </a:moveTo>
                  <a:lnTo>
                    <a:pt x="0" y="0"/>
                  </a:lnTo>
                </a:path>
              </a:pathLst>
            </a:custGeom>
            <a:ln w="19049">
              <a:solidFill>
                <a:srgbClr val="FF00FF"/>
              </a:solidFill>
            </a:ln>
          </p:spPr>
          <p:txBody>
            <a:bodyPr wrap="square" lIns="0" tIns="0" rIns="0" bIns="0" rtlCol="0"/>
            <a:lstStyle/>
            <a:p>
              <a:endParaRPr sz="1867"/>
            </a:p>
          </p:txBody>
        </p:sp>
        <p:pic>
          <p:nvPicPr>
            <p:cNvPr id="7" name="object 7"/>
            <p:cNvPicPr/>
            <p:nvPr/>
          </p:nvPicPr>
          <p:blipFill>
            <a:blip r:embed="rId4" cstate="print"/>
            <a:stretch>
              <a:fillRect/>
            </a:stretch>
          </p:blipFill>
          <p:spPr>
            <a:xfrm>
              <a:off x="5166600" y="1342865"/>
              <a:ext cx="111005" cy="78818"/>
            </a:xfrm>
            <a:prstGeom prst="rect">
              <a:avLst/>
            </a:prstGeom>
          </p:spPr>
        </p:pic>
        <p:pic>
          <p:nvPicPr>
            <p:cNvPr id="8" name="object 8"/>
            <p:cNvPicPr/>
            <p:nvPr/>
          </p:nvPicPr>
          <p:blipFill>
            <a:blip r:embed="rId5" cstate="print"/>
            <a:stretch>
              <a:fillRect/>
            </a:stretch>
          </p:blipFill>
          <p:spPr>
            <a:xfrm>
              <a:off x="8271872" y="2436125"/>
              <a:ext cx="457199" cy="619199"/>
            </a:xfrm>
            <a:prstGeom prst="rect">
              <a:avLst/>
            </a:prstGeom>
          </p:spPr>
        </p:pic>
        <p:sp>
          <p:nvSpPr>
            <p:cNvPr id="9" name="object 9"/>
            <p:cNvSpPr/>
            <p:nvPr/>
          </p:nvSpPr>
          <p:spPr>
            <a:xfrm>
              <a:off x="8262347" y="2426600"/>
              <a:ext cx="476250" cy="638810"/>
            </a:xfrm>
            <a:custGeom>
              <a:avLst/>
              <a:gdLst/>
              <a:ahLst/>
              <a:cxnLst/>
              <a:rect l="l" t="t" r="r" b="b"/>
              <a:pathLst>
                <a:path w="476250" h="638810">
                  <a:moveTo>
                    <a:pt x="0" y="0"/>
                  </a:moveTo>
                  <a:lnTo>
                    <a:pt x="476249" y="0"/>
                  </a:lnTo>
                  <a:lnTo>
                    <a:pt x="476249" y="638249"/>
                  </a:lnTo>
                  <a:lnTo>
                    <a:pt x="0" y="638249"/>
                  </a:lnTo>
                  <a:lnTo>
                    <a:pt x="0" y="0"/>
                  </a:lnTo>
                  <a:close/>
                </a:path>
              </a:pathLst>
            </a:custGeom>
            <a:ln w="19049">
              <a:solidFill>
                <a:srgbClr val="FF00FF"/>
              </a:solidFill>
            </a:ln>
          </p:spPr>
          <p:txBody>
            <a:bodyPr wrap="square" lIns="0" tIns="0" rIns="0" bIns="0" rtlCol="0"/>
            <a:lstStyle/>
            <a:p>
              <a:endParaRPr sz="1867"/>
            </a:p>
          </p:txBody>
        </p:sp>
      </p:grpSp>
      <p:grpSp>
        <p:nvGrpSpPr>
          <p:cNvPr id="10" name="object 10"/>
          <p:cNvGrpSpPr/>
          <p:nvPr/>
        </p:nvGrpSpPr>
        <p:grpSpPr>
          <a:xfrm>
            <a:off x="7223161" y="5092135"/>
            <a:ext cx="2660227" cy="1047327"/>
            <a:chOff x="5436575" y="3128399"/>
            <a:chExt cx="1995170" cy="785495"/>
          </a:xfrm>
        </p:grpSpPr>
        <p:pic>
          <p:nvPicPr>
            <p:cNvPr id="11" name="object 11"/>
            <p:cNvPicPr/>
            <p:nvPr/>
          </p:nvPicPr>
          <p:blipFill>
            <a:blip r:embed="rId6" cstate="print"/>
            <a:stretch>
              <a:fillRect/>
            </a:stretch>
          </p:blipFill>
          <p:spPr>
            <a:xfrm>
              <a:off x="5455625" y="3147450"/>
              <a:ext cx="1956899" cy="747179"/>
            </a:xfrm>
            <a:prstGeom prst="rect">
              <a:avLst/>
            </a:prstGeom>
          </p:spPr>
        </p:pic>
        <p:sp>
          <p:nvSpPr>
            <p:cNvPr id="12" name="object 12"/>
            <p:cNvSpPr/>
            <p:nvPr/>
          </p:nvSpPr>
          <p:spPr>
            <a:xfrm>
              <a:off x="5446100" y="3137924"/>
              <a:ext cx="1976120" cy="766445"/>
            </a:xfrm>
            <a:custGeom>
              <a:avLst/>
              <a:gdLst/>
              <a:ahLst/>
              <a:cxnLst/>
              <a:rect l="l" t="t" r="r" b="b"/>
              <a:pathLst>
                <a:path w="1976120" h="766445">
                  <a:moveTo>
                    <a:pt x="0" y="0"/>
                  </a:moveTo>
                  <a:lnTo>
                    <a:pt x="1975949" y="0"/>
                  </a:lnTo>
                  <a:lnTo>
                    <a:pt x="1975949" y="766229"/>
                  </a:lnTo>
                  <a:lnTo>
                    <a:pt x="0" y="766229"/>
                  </a:lnTo>
                  <a:lnTo>
                    <a:pt x="0" y="0"/>
                  </a:lnTo>
                  <a:close/>
                </a:path>
              </a:pathLst>
            </a:custGeom>
            <a:ln w="19049">
              <a:solidFill>
                <a:srgbClr val="37761C"/>
              </a:solidFill>
            </a:ln>
          </p:spPr>
          <p:txBody>
            <a:bodyPr wrap="square" lIns="0" tIns="0" rIns="0" bIns="0" rtlCol="0"/>
            <a:lstStyle/>
            <a:p>
              <a:endParaRPr sz="1867"/>
            </a:p>
          </p:txBody>
        </p:sp>
        <p:pic>
          <p:nvPicPr>
            <p:cNvPr id="13" name="object 13"/>
            <p:cNvPicPr/>
            <p:nvPr/>
          </p:nvPicPr>
          <p:blipFill>
            <a:blip r:embed="rId5" cstate="print"/>
            <a:stretch>
              <a:fillRect/>
            </a:stretch>
          </p:blipFill>
          <p:spPr>
            <a:xfrm>
              <a:off x="5510313" y="3171387"/>
              <a:ext cx="504455" cy="683199"/>
            </a:xfrm>
            <a:prstGeom prst="rect">
              <a:avLst/>
            </a:prstGeom>
          </p:spPr>
        </p:pic>
        <p:pic>
          <p:nvPicPr>
            <p:cNvPr id="14" name="object 14"/>
            <p:cNvPicPr/>
            <p:nvPr/>
          </p:nvPicPr>
          <p:blipFill>
            <a:blip r:embed="rId7" cstate="print"/>
            <a:stretch>
              <a:fillRect/>
            </a:stretch>
          </p:blipFill>
          <p:spPr>
            <a:xfrm>
              <a:off x="6900100" y="3185924"/>
              <a:ext cx="504449" cy="683199"/>
            </a:xfrm>
            <a:prstGeom prst="rect">
              <a:avLst/>
            </a:prstGeom>
          </p:spPr>
        </p:pic>
      </p:grpSp>
      <p:sp>
        <p:nvSpPr>
          <p:cNvPr id="15" name="object 15"/>
          <p:cNvSpPr txBox="1"/>
          <p:nvPr/>
        </p:nvSpPr>
        <p:spPr>
          <a:xfrm>
            <a:off x="7461828" y="4562747"/>
            <a:ext cx="1997287" cy="509541"/>
          </a:xfrm>
          <a:prstGeom prst="rect">
            <a:avLst/>
          </a:prstGeom>
        </p:spPr>
        <p:txBody>
          <a:bodyPr vert="horz" wrap="square" lIns="0" tIns="16933" rIns="0" bIns="0" rtlCol="0">
            <a:spAutoFit/>
          </a:bodyPr>
          <a:lstStyle/>
          <a:p>
            <a:pPr marL="16933">
              <a:spcBef>
                <a:spcPts val="133"/>
              </a:spcBef>
            </a:pPr>
            <a:r>
              <a:rPr sz="3200" dirty="0">
                <a:solidFill>
                  <a:srgbClr val="37761C"/>
                </a:solidFill>
                <a:latin typeface="Arial MT"/>
                <a:cs typeface="Arial MT"/>
              </a:rPr>
              <a:t>Chain</a:t>
            </a:r>
            <a:r>
              <a:rPr sz="3200" spc="-120" dirty="0">
                <a:solidFill>
                  <a:srgbClr val="37761C"/>
                </a:solidFill>
                <a:latin typeface="Arial MT"/>
                <a:cs typeface="Arial MT"/>
              </a:rPr>
              <a:t> </a:t>
            </a:r>
            <a:r>
              <a:rPr sz="3200" spc="-13" dirty="0">
                <a:solidFill>
                  <a:srgbClr val="37761C"/>
                </a:solidFill>
                <a:latin typeface="Arial MT"/>
                <a:cs typeface="Arial MT"/>
              </a:rPr>
              <a:t>rule:</a:t>
            </a:r>
            <a:endParaRPr sz="3200">
              <a:latin typeface="Arial MT"/>
              <a:cs typeface="Arial MT"/>
            </a:endParaRPr>
          </a:p>
        </p:txBody>
      </p:sp>
      <p:grpSp>
        <p:nvGrpSpPr>
          <p:cNvPr id="16" name="object 16"/>
          <p:cNvGrpSpPr/>
          <p:nvPr/>
        </p:nvGrpSpPr>
        <p:grpSpPr>
          <a:xfrm>
            <a:off x="426720" y="3622967"/>
            <a:ext cx="5376694" cy="1072727"/>
            <a:chOff x="167275" y="2717225"/>
            <a:chExt cx="4185285" cy="804545"/>
          </a:xfrm>
        </p:grpSpPr>
        <p:sp>
          <p:nvSpPr>
            <p:cNvPr id="17" name="object 17"/>
            <p:cNvSpPr/>
            <p:nvPr/>
          </p:nvSpPr>
          <p:spPr>
            <a:xfrm>
              <a:off x="176800" y="2726750"/>
              <a:ext cx="4166235" cy="785495"/>
            </a:xfrm>
            <a:custGeom>
              <a:avLst/>
              <a:gdLst/>
              <a:ahLst/>
              <a:cxnLst/>
              <a:rect l="l" t="t" r="r" b="b"/>
              <a:pathLst>
                <a:path w="4166235" h="785495">
                  <a:moveTo>
                    <a:pt x="0" y="0"/>
                  </a:moveTo>
                  <a:lnTo>
                    <a:pt x="4166099" y="0"/>
                  </a:lnTo>
                  <a:lnTo>
                    <a:pt x="4166099" y="785399"/>
                  </a:lnTo>
                  <a:lnTo>
                    <a:pt x="0" y="785399"/>
                  </a:lnTo>
                  <a:lnTo>
                    <a:pt x="0" y="0"/>
                  </a:lnTo>
                  <a:close/>
                </a:path>
              </a:pathLst>
            </a:custGeom>
            <a:ln w="19049">
              <a:solidFill>
                <a:srgbClr val="0000FF"/>
              </a:solidFill>
            </a:ln>
          </p:spPr>
          <p:txBody>
            <a:bodyPr wrap="square" lIns="0" tIns="0" rIns="0" bIns="0" rtlCol="0"/>
            <a:lstStyle/>
            <a:p>
              <a:endParaRPr sz="1867"/>
            </a:p>
          </p:txBody>
        </p:sp>
        <p:pic>
          <p:nvPicPr>
            <p:cNvPr id="18" name="object 18"/>
            <p:cNvPicPr/>
            <p:nvPr/>
          </p:nvPicPr>
          <p:blipFill>
            <a:blip r:embed="rId8" cstate="print"/>
            <a:stretch>
              <a:fillRect/>
            </a:stretch>
          </p:blipFill>
          <p:spPr>
            <a:xfrm>
              <a:off x="329200" y="2892225"/>
              <a:ext cx="942974" cy="457199"/>
            </a:xfrm>
            <a:prstGeom prst="rect">
              <a:avLst/>
            </a:prstGeom>
          </p:spPr>
        </p:pic>
        <p:pic>
          <p:nvPicPr>
            <p:cNvPr id="19" name="object 19"/>
            <p:cNvPicPr/>
            <p:nvPr/>
          </p:nvPicPr>
          <p:blipFill>
            <a:blip r:embed="rId9" cstate="print"/>
            <a:stretch>
              <a:fillRect/>
            </a:stretch>
          </p:blipFill>
          <p:spPr>
            <a:xfrm>
              <a:off x="2076775" y="2825550"/>
              <a:ext cx="2047874" cy="590549"/>
            </a:xfrm>
            <a:prstGeom prst="rect">
              <a:avLst/>
            </a:prstGeom>
          </p:spPr>
        </p:pic>
      </p:grpSp>
      <p:grpSp>
        <p:nvGrpSpPr>
          <p:cNvPr id="20" name="object 20"/>
          <p:cNvGrpSpPr/>
          <p:nvPr/>
        </p:nvGrpSpPr>
        <p:grpSpPr>
          <a:xfrm>
            <a:off x="412719" y="2412867"/>
            <a:ext cx="5376694" cy="1072727"/>
            <a:chOff x="156774" y="1809650"/>
            <a:chExt cx="4185285" cy="804545"/>
          </a:xfrm>
        </p:grpSpPr>
        <p:sp>
          <p:nvSpPr>
            <p:cNvPr id="21" name="object 21"/>
            <p:cNvSpPr/>
            <p:nvPr/>
          </p:nvSpPr>
          <p:spPr>
            <a:xfrm>
              <a:off x="166299" y="1819175"/>
              <a:ext cx="4166235" cy="785495"/>
            </a:xfrm>
            <a:custGeom>
              <a:avLst/>
              <a:gdLst/>
              <a:ahLst/>
              <a:cxnLst/>
              <a:rect l="l" t="t" r="r" b="b"/>
              <a:pathLst>
                <a:path w="4166235" h="785494">
                  <a:moveTo>
                    <a:pt x="0" y="0"/>
                  </a:moveTo>
                  <a:lnTo>
                    <a:pt x="4166100" y="0"/>
                  </a:lnTo>
                  <a:lnTo>
                    <a:pt x="4166100" y="785399"/>
                  </a:lnTo>
                  <a:lnTo>
                    <a:pt x="0" y="785399"/>
                  </a:lnTo>
                  <a:lnTo>
                    <a:pt x="0" y="0"/>
                  </a:lnTo>
                  <a:close/>
                </a:path>
              </a:pathLst>
            </a:custGeom>
            <a:ln w="19049">
              <a:solidFill>
                <a:srgbClr val="FF0000"/>
              </a:solidFill>
            </a:ln>
          </p:spPr>
          <p:txBody>
            <a:bodyPr wrap="square" lIns="0" tIns="0" rIns="0" bIns="0" rtlCol="0"/>
            <a:lstStyle/>
            <a:p>
              <a:endParaRPr sz="1867"/>
            </a:p>
          </p:txBody>
        </p:sp>
        <p:pic>
          <p:nvPicPr>
            <p:cNvPr id="22" name="object 22"/>
            <p:cNvPicPr/>
            <p:nvPr/>
          </p:nvPicPr>
          <p:blipFill>
            <a:blip r:embed="rId10" cstate="print"/>
            <a:stretch>
              <a:fillRect/>
            </a:stretch>
          </p:blipFill>
          <p:spPr>
            <a:xfrm>
              <a:off x="283387" y="1998350"/>
              <a:ext cx="1409699" cy="390524"/>
            </a:xfrm>
            <a:prstGeom prst="rect">
              <a:avLst/>
            </a:prstGeom>
          </p:spPr>
        </p:pic>
        <p:pic>
          <p:nvPicPr>
            <p:cNvPr id="23" name="object 23"/>
            <p:cNvPicPr/>
            <p:nvPr/>
          </p:nvPicPr>
          <p:blipFill>
            <a:blip r:embed="rId11" cstate="print"/>
            <a:stretch>
              <a:fillRect/>
            </a:stretch>
          </p:blipFill>
          <p:spPr>
            <a:xfrm>
              <a:off x="2123437" y="1884050"/>
              <a:ext cx="2009774" cy="619124"/>
            </a:xfrm>
            <a:prstGeom prst="rect">
              <a:avLst/>
            </a:prstGeom>
          </p:spPr>
        </p:pic>
      </p:grpSp>
      <p:pic>
        <p:nvPicPr>
          <p:cNvPr id="24" name="object 24"/>
          <p:cNvPicPr/>
          <p:nvPr/>
        </p:nvPicPr>
        <p:blipFill>
          <a:blip r:embed="rId12" cstate="print"/>
          <a:stretch>
            <a:fillRect/>
          </a:stretch>
        </p:blipFill>
        <p:spPr>
          <a:xfrm>
            <a:off x="501701" y="919501"/>
            <a:ext cx="3784599" cy="584199"/>
          </a:xfrm>
          <a:prstGeom prst="rect">
            <a:avLst/>
          </a:prstGeom>
        </p:spPr>
      </p:pic>
      <p:sp>
        <p:nvSpPr>
          <p:cNvPr id="25" name="object 25"/>
          <p:cNvSpPr txBox="1"/>
          <p:nvPr/>
        </p:nvSpPr>
        <p:spPr>
          <a:xfrm>
            <a:off x="544199" y="1630645"/>
            <a:ext cx="4217247" cy="509541"/>
          </a:xfrm>
          <a:prstGeom prst="rect">
            <a:avLst/>
          </a:prstGeom>
        </p:spPr>
        <p:txBody>
          <a:bodyPr vert="horz" wrap="square" lIns="0" tIns="16933" rIns="0" bIns="0" rtlCol="0">
            <a:spAutoFit/>
          </a:bodyPr>
          <a:lstStyle/>
          <a:p>
            <a:pPr marL="16933">
              <a:spcBef>
                <a:spcPts val="133"/>
              </a:spcBef>
            </a:pPr>
            <a:r>
              <a:rPr sz="3200" dirty="0">
                <a:solidFill>
                  <a:srgbClr val="37761C"/>
                </a:solidFill>
                <a:latin typeface="Arial MT"/>
                <a:cs typeface="Arial MT"/>
              </a:rPr>
              <a:t>e.g.</a:t>
            </a:r>
            <a:r>
              <a:rPr sz="3200" spc="-13" dirty="0">
                <a:solidFill>
                  <a:srgbClr val="37761C"/>
                </a:solidFill>
                <a:latin typeface="Arial MT"/>
                <a:cs typeface="Arial MT"/>
              </a:rPr>
              <a:t> </a:t>
            </a:r>
            <a:r>
              <a:rPr sz="3200" dirty="0">
                <a:solidFill>
                  <a:srgbClr val="37761C"/>
                </a:solidFill>
                <a:latin typeface="Arial MT"/>
                <a:cs typeface="Arial MT"/>
              </a:rPr>
              <a:t>x</a:t>
            </a:r>
            <a:r>
              <a:rPr sz="3200" spc="-7" dirty="0">
                <a:solidFill>
                  <a:srgbClr val="37761C"/>
                </a:solidFill>
                <a:latin typeface="Arial MT"/>
                <a:cs typeface="Arial MT"/>
              </a:rPr>
              <a:t> </a:t>
            </a:r>
            <a:r>
              <a:rPr sz="3200" dirty="0">
                <a:solidFill>
                  <a:srgbClr val="37761C"/>
                </a:solidFill>
                <a:latin typeface="Arial MT"/>
                <a:cs typeface="Arial MT"/>
              </a:rPr>
              <a:t>=</a:t>
            </a:r>
            <a:r>
              <a:rPr sz="3200" spc="-7" dirty="0">
                <a:solidFill>
                  <a:srgbClr val="37761C"/>
                </a:solidFill>
                <a:latin typeface="Arial MT"/>
                <a:cs typeface="Arial MT"/>
              </a:rPr>
              <a:t> </a:t>
            </a:r>
            <a:r>
              <a:rPr sz="3200" spc="-13" dirty="0">
                <a:solidFill>
                  <a:srgbClr val="37761C"/>
                </a:solidFill>
                <a:latin typeface="Arial MT"/>
                <a:cs typeface="Arial MT"/>
              </a:rPr>
              <a:t>-</a:t>
            </a:r>
            <a:r>
              <a:rPr sz="3200" dirty="0">
                <a:solidFill>
                  <a:srgbClr val="37761C"/>
                </a:solidFill>
                <a:latin typeface="Arial MT"/>
                <a:cs typeface="Arial MT"/>
              </a:rPr>
              <a:t>2,</a:t>
            </a:r>
            <a:r>
              <a:rPr sz="3200" spc="-13" dirty="0">
                <a:solidFill>
                  <a:srgbClr val="37761C"/>
                </a:solidFill>
                <a:latin typeface="Arial MT"/>
                <a:cs typeface="Arial MT"/>
              </a:rPr>
              <a:t> </a:t>
            </a:r>
            <a:r>
              <a:rPr sz="3200" dirty="0">
                <a:solidFill>
                  <a:srgbClr val="37761C"/>
                </a:solidFill>
                <a:latin typeface="Arial MT"/>
                <a:cs typeface="Arial MT"/>
              </a:rPr>
              <a:t>y</a:t>
            </a:r>
            <a:r>
              <a:rPr sz="3200" spc="-7" dirty="0">
                <a:solidFill>
                  <a:srgbClr val="37761C"/>
                </a:solidFill>
                <a:latin typeface="Arial MT"/>
                <a:cs typeface="Arial MT"/>
              </a:rPr>
              <a:t> </a:t>
            </a:r>
            <a:r>
              <a:rPr sz="3200" dirty="0">
                <a:solidFill>
                  <a:srgbClr val="37761C"/>
                </a:solidFill>
                <a:latin typeface="Arial MT"/>
                <a:cs typeface="Arial MT"/>
              </a:rPr>
              <a:t>=</a:t>
            </a:r>
            <a:r>
              <a:rPr sz="3200" spc="-7" dirty="0">
                <a:solidFill>
                  <a:srgbClr val="37761C"/>
                </a:solidFill>
                <a:latin typeface="Arial MT"/>
                <a:cs typeface="Arial MT"/>
              </a:rPr>
              <a:t> </a:t>
            </a:r>
            <a:r>
              <a:rPr sz="3200" dirty="0">
                <a:solidFill>
                  <a:srgbClr val="37761C"/>
                </a:solidFill>
                <a:latin typeface="Arial MT"/>
                <a:cs typeface="Arial MT"/>
              </a:rPr>
              <a:t>5,</a:t>
            </a:r>
            <a:r>
              <a:rPr sz="3200" spc="-13" dirty="0">
                <a:solidFill>
                  <a:srgbClr val="37761C"/>
                </a:solidFill>
                <a:latin typeface="Arial MT"/>
                <a:cs typeface="Arial MT"/>
              </a:rPr>
              <a:t> </a:t>
            </a:r>
            <a:r>
              <a:rPr sz="3200" dirty="0">
                <a:solidFill>
                  <a:srgbClr val="37761C"/>
                </a:solidFill>
                <a:latin typeface="Arial MT"/>
                <a:cs typeface="Arial MT"/>
              </a:rPr>
              <a:t>z</a:t>
            </a:r>
            <a:r>
              <a:rPr sz="3200" spc="-7" dirty="0">
                <a:solidFill>
                  <a:srgbClr val="37761C"/>
                </a:solidFill>
                <a:latin typeface="Arial MT"/>
                <a:cs typeface="Arial MT"/>
              </a:rPr>
              <a:t> </a:t>
            </a:r>
            <a:r>
              <a:rPr sz="3200" dirty="0">
                <a:solidFill>
                  <a:srgbClr val="37761C"/>
                </a:solidFill>
                <a:latin typeface="Arial MT"/>
                <a:cs typeface="Arial MT"/>
              </a:rPr>
              <a:t>=</a:t>
            </a:r>
            <a:r>
              <a:rPr sz="3200" spc="-7" dirty="0">
                <a:solidFill>
                  <a:srgbClr val="37761C"/>
                </a:solidFill>
                <a:latin typeface="Arial MT"/>
                <a:cs typeface="Arial MT"/>
              </a:rPr>
              <a:t> </a:t>
            </a:r>
            <a:r>
              <a:rPr sz="3200" spc="-27" dirty="0">
                <a:solidFill>
                  <a:srgbClr val="37761C"/>
                </a:solidFill>
                <a:latin typeface="Arial MT"/>
                <a:cs typeface="Arial MT"/>
              </a:rPr>
              <a:t>-</a:t>
            </a:r>
            <a:r>
              <a:rPr sz="3200" spc="-67" dirty="0">
                <a:solidFill>
                  <a:srgbClr val="37761C"/>
                </a:solidFill>
                <a:latin typeface="Arial MT"/>
                <a:cs typeface="Arial MT"/>
              </a:rPr>
              <a:t>4</a:t>
            </a:r>
            <a:endParaRPr sz="3200">
              <a:latin typeface="Arial MT"/>
              <a:cs typeface="Arial MT"/>
            </a:endParaRPr>
          </a:p>
        </p:txBody>
      </p:sp>
      <p:sp>
        <p:nvSpPr>
          <p:cNvPr id="26" name="object 26"/>
          <p:cNvSpPr txBox="1"/>
          <p:nvPr/>
        </p:nvSpPr>
        <p:spPr>
          <a:xfrm>
            <a:off x="665999" y="4985578"/>
            <a:ext cx="1093892" cy="509541"/>
          </a:xfrm>
          <a:prstGeom prst="rect">
            <a:avLst/>
          </a:prstGeom>
        </p:spPr>
        <p:txBody>
          <a:bodyPr vert="horz" wrap="square" lIns="0" tIns="16933" rIns="0" bIns="0" rtlCol="0">
            <a:spAutoFit/>
          </a:bodyPr>
          <a:lstStyle/>
          <a:p>
            <a:pPr marL="16933">
              <a:spcBef>
                <a:spcPts val="133"/>
              </a:spcBef>
            </a:pPr>
            <a:r>
              <a:rPr sz="3200" spc="-13" dirty="0">
                <a:latin typeface="Arial MT"/>
                <a:cs typeface="Arial MT"/>
              </a:rPr>
              <a:t>Want:</a:t>
            </a:r>
            <a:endParaRPr sz="3200">
              <a:latin typeface="Arial MT"/>
              <a:cs typeface="Arial MT"/>
            </a:endParaRPr>
          </a:p>
        </p:txBody>
      </p:sp>
      <p:pic>
        <p:nvPicPr>
          <p:cNvPr id="27" name="object 27"/>
          <p:cNvPicPr/>
          <p:nvPr/>
        </p:nvPicPr>
        <p:blipFill>
          <a:blip r:embed="rId13" cstate="print"/>
          <a:stretch>
            <a:fillRect/>
          </a:stretch>
        </p:blipFill>
        <p:spPr>
          <a:xfrm>
            <a:off x="2139734" y="4828567"/>
            <a:ext cx="2087588" cy="825599"/>
          </a:xfrm>
          <a:prstGeom prst="rect">
            <a:avLst/>
          </a:prstGeom>
        </p:spPr>
      </p:pic>
      <p:sp>
        <p:nvSpPr>
          <p:cNvPr id="30" name="object 30"/>
          <p:cNvSpPr txBox="1">
            <a:spLocks noGrp="1"/>
          </p:cNvSpPr>
          <p:nvPr>
            <p:ph type="sldNum" sz="quarter" idx="12"/>
          </p:nvPr>
        </p:nvSpPr>
        <p:spPr>
          <a:prstGeom prst="rect">
            <a:avLst/>
          </a:prstGeom>
        </p:spPr>
        <p:txBody>
          <a:bodyPr vert="horz" wrap="square" lIns="0" tIns="0" rIns="0" bIns="0" rtlCol="0">
            <a:spAutoFit/>
          </a:bodyPr>
          <a:lstStyle>
            <a:defPPr>
              <a:defRPr kern="0"/>
            </a:defPPr>
            <a:lvl1pPr>
              <a:defRPr sz="1800" b="0" i="0">
                <a:solidFill>
                  <a:schemeClr val="bg1"/>
                </a:solidFill>
                <a:latin typeface="Arial MT"/>
                <a:cs typeface="Arial MT"/>
              </a:defRPr>
            </a:lvl1pPr>
          </a:lstStyle>
          <a:p>
            <a:pPr marL="12700">
              <a:lnSpc>
                <a:spcPts val="2090"/>
              </a:lnSpc>
            </a:pPr>
            <a:r>
              <a:rPr lang="en-US"/>
              <a:t>Lecture</a:t>
            </a:r>
            <a:r>
              <a:rPr lang="en-US" spc="-25"/>
              <a:t> </a:t>
            </a:r>
            <a:r>
              <a:rPr lang="en-US"/>
              <a:t>4</a:t>
            </a:r>
            <a:r>
              <a:rPr lang="en-US" spc="-15"/>
              <a:t> </a:t>
            </a:r>
            <a:r>
              <a:rPr lang="en-US" spc="-10"/>
              <a:t>-</a:t>
            </a:r>
            <a:r>
              <a:rPr lang="en-US" spc="-125"/>
              <a:t> </a:t>
            </a:r>
            <a:fld id="{81D60167-4931-47E6-BA6A-407CBD079E47}" type="slidenum">
              <a:rPr spc="-50" smtClean="0"/>
              <a:pPr marL="12700">
                <a:lnSpc>
                  <a:spcPts val="2090"/>
                </a:lnSpc>
              </a:pPr>
              <a:t>24</a:t>
            </a:fld>
            <a:endParaRPr spc="-33" dirty="0"/>
          </a:p>
        </p:txBody>
      </p:sp>
      <p:sp>
        <p:nvSpPr>
          <p:cNvPr id="28" name="object 28"/>
          <p:cNvSpPr txBox="1">
            <a:spLocks noGrp="1"/>
          </p:cNvSpPr>
          <p:nvPr>
            <p:ph type="title"/>
          </p:nvPr>
        </p:nvSpPr>
        <p:spPr>
          <a:prstGeom prst="rect">
            <a:avLst/>
          </a:prstGeom>
        </p:spPr>
        <p:txBody>
          <a:bodyPr spcFirstLastPara="1" vert="horz" wrap="square" lIns="0" tIns="16933" rIns="0" bIns="0" rtlCol="0" anchor="ctr" anchorCtr="0">
            <a:spAutoFit/>
          </a:bodyPr>
          <a:lstStyle/>
          <a:p>
            <a:pPr marL="16933">
              <a:lnSpc>
                <a:spcPct val="100000"/>
              </a:lnSpc>
              <a:spcBef>
                <a:spcPts val="133"/>
              </a:spcBef>
            </a:pPr>
            <a:r>
              <a:rPr sz="2667" dirty="0"/>
              <a:t>Backpropagation:</a:t>
            </a:r>
            <a:r>
              <a:rPr sz="2667" spc="-87" dirty="0"/>
              <a:t> </a:t>
            </a:r>
            <a:r>
              <a:rPr sz="2667" dirty="0"/>
              <a:t>a</a:t>
            </a:r>
            <a:r>
              <a:rPr sz="2667" spc="-80" dirty="0"/>
              <a:t> </a:t>
            </a:r>
            <a:r>
              <a:rPr sz="2667" dirty="0"/>
              <a:t>simple</a:t>
            </a:r>
            <a:r>
              <a:rPr sz="2667" spc="-80" dirty="0"/>
              <a:t> </a:t>
            </a:r>
            <a:r>
              <a:rPr sz="2667" spc="-13" dirty="0"/>
              <a:t>example</a:t>
            </a:r>
            <a:endParaRPr sz="2667" dirty="0"/>
          </a:p>
        </p:txBody>
      </p:sp>
      <p:sp>
        <p:nvSpPr>
          <p:cNvPr id="29" name="TextBox 28">
            <a:extLst>
              <a:ext uri="{FF2B5EF4-FFF2-40B4-BE49-F238E27FC236}">
                <a16:creationId xmlns:a16="http://schemas.microsoft.com/office/drawing/2014/main" id="{653747A2-421F-4689-6C3F-01CFD55EBA14}"/>
              </a:ext>
            </a:extLst>
          </p:cNvPr>
          <p:cNvSpPr txBox="1"/>
          <p:nvPr/>
        </p:nvSpPr>
        <p:spPr>
          <a:xfrm>
            <a:off x="359229" y="6154383"/>
            <a:ext cx="6096000" cy="276999"/>
          </a:xfrm>
          <a:prstGeom prst="rect">
            <a:avLst/>
          </a:prstGeom>
          <a:noFill/>
        </p:spPr>
        <p:txBody>
          <a:bodyPr wrap="square">
            <a:spAutoFit/>
          </a:bodyPr>
          <a:lstStyle/>
          <a:p>
            <a:r>
              <a:rPr lang="en-US" sz="1200" dirty="0"/>
              <a:t>http://cs231n.stanford.edu/slides/2017/cs231n_2017_lecture4.pdf</a:t>
            </a:r>
          </a:p>
        </p:txBody>
      </p:sp>
    </p:spTree>
    <p:custDataLst>
      <p:tags r:id="rId1"/>
    </p:custDataLst>
    <p:extLst>
      <p:ext uri="{BB962C8B-B14F-4D97-AF65-F5344CB8AC3E}">
        <p14:creationId xmlns:p14="http://schemas.microsoft.com/office/powerpoint/2010/main" val="1768789326"/>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barn(inVertical)">
                                      <p:cBhvr>
                                        <p:cTn id="7" dur="500"/>
                                        <p:tgtEl>
                                          <p:spTgt spid="10"/>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15"/>
                                        </p:tgtEl>
                                        <p:attrNameLst>
                                          <p:attrName>style.visibility</p:attrName>
                                        </p:attrNameLst>
                                      </p:cBhvr>
                                      <p:to>
                                        <p:strVal val="visible"/>
                                      </p:to>
                                    </p:set>
                                    <p:animEffect transition="in" filter="barn(inVertical)">
                                      <p:cBhvr>
                                        <p:cTn id="10"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object 2"/>
          <p:cNvGrpSpPr/>
          <p:nvPr/>
        </p:nvGrpSpPr>
        <p:grpSpPr>
          <a:xfrm>
            <a:off x="5891193" y="2042653"/>
            <a:ext cx="6040120" cy="3905673"/>
            <a:chOff x="4496425" y="145149"/>
            <a:chExt cx="4530090" cy="2929255"/>
          </a:xfrm>
        </p:grpSpPr>
        <p:pic>
          <p:nvPicPr>
            <p:cNvPr id="3" name="object 3"/>
            <p:cNvPicPr/>
            <p:nvPr/>
          </p:nvPicPr>
          <p:blipFill>
            <a:blip r:embed="rId2" cstate="print"/>
            <a:stretch>
              <a:fillRect/>
            </a:stretch>
          </p:blipFill>
          <p:spPr>
            <a:xfrm>
              <a:off x="4505950" y="154674"/>
              <a:ext cx="4510700" cy="2056724"/>
            </a:xfrm>
            <a:prstGeom prst="rect">
              <a:avLst/>
            </a:prstGeom>
          </p:spPr>
        </p:pic>
        <p:sp>
          <p:nvSpPr>
            <p:cNvPr id="4" name="object 4"/>
            <p:cNvSpPr/>
            <p:nvPr/>
          </p:nvSpPr>
          <p:spPr>
            <a:xfrm>
              <a:off x="4501187" y="149912"/>
              <a:ext cx="4520565" cy="2066289"/>
            </a:xfrm>
            <a:custGeom>
              <a:avLst/>
              <a:gdLst/>
              <a:ahLst/>
              <a:cxnLst/>
              <a:rect l="l" t="t" r="r" b="b"/>
              <a:pathLst>
                <a:path w="4520565" h="2066289">
                  <a:moveTo>
                    <a:pt x="0" y="0"/>
                  </a:moveTo>
                  <a:lnTo>
                    <a:pt x="4520225" y="0"/>
                  </a:lnTo>
                  <a:lnTo>
                    <a:pt x="4520225" y="2066249"/>
                  </a:lnTo>
                  <a:lnTo>
                    <a:pt x="0" y="2066249"/>
                  </a:lnTo>
                  <a:lnTo>
                    <a:pt x="0" y="0"/>
                  </a:lnTo>
                  <a:close/>
                </a:path>
              </a:pathLst>
            </a:custGeom>
            <a:ln w="9524">
              <a:solidFill>
                <a:srgbClr val="000000"/>
              </a:solidFill>
            </a:ln>
          </p:spPr>
          <p:txBody>
            <a:bodyPr wrap="square" lIns="0" tIns="0" rIns="0" bIns="0" rtlCol="0"/>
            <a:lstStyle/>
            <a:p>
              <a:endParaRPr sz="1867"/>
            </a:p>
          </p:txBody>
        </p:sp>
        <p:sp>
          <p:nvSpPr>
            <p:cNvPr id="5" name="object 5"/>
            <p:cNvSpPr/>
            <p:nvPr/>
          </p:nvSpPr>
          <p:spPr>
            <a:xfrm>
              <a:off x="4702050" y="455999"/>
              <a:ext cx="375285" cy="263525"/>
            </a:xfrm>
            <a:custGeom>
              <a:avLst/>
              <a:gdLst/>
              <a:ahLst/>
              <a:cxnLst/>
              <a:rect l="l" t="t" r="r" b="b"/>
              <a:pathLst>
                <a:path w="375285" h="263525">
                  <a:moveTo>
                    <a:pt x="374999" y="263399"/>
                  </a:moveTo>
                  <a:lnTo>
                    <a:pt x="0" y="263399"/>
                  </a:lnTo>
                  <a:lnTo>
                    <a:pt x="0" y="0"/>
                  </a:lnTo>
                  <a:lnTo>
                    <a:pt x="374999" y="0"/>
                  </a:lnTo>
                  <a:lnTo>
                    <a:pt x="374999" y="263399"/>
                  </a:lnTo>
                  <a:close/>
                </a:path>
              </a:pathLst>
            </a:custGeom>
            <a:solidFill>
              <a:srgbClr val="FFFFFF"/>
            </a:solidFill>
          </p:spPr>
          <p:txBody>
            <a:bodyPr wrap="square" lIns="0" tIns="0" rIns="0" bIns="0" rtlCol="0"/>
            <a:lstStyle/>
            <a:p>
              <a:endParaRPr sz="1867"/>
            </a:p>
          </p:txBody>
        </p:sp>
        <p:sp>
          <p:nvSpPr>
            <p:cNvPr id="6" name="object 6"/>
            <p:cNvSpPr/>
            <p:nvPr/>
          </p:nvSpPr>
          <p:spPr>
            <a:xfrm>
              <a:off x="5177327" y="642553"/>
              <a:ext cx="3279140" cy="1793875"/>
            </a:xfrm>
            <a:custGeom>
              <a:avLst/>
              <a:gdLst/>
              <a:ahLst/>
              <a:cxnLst/>
              <a:rect l="l" t="t" r="r" b="b"/>
              <a:pathLst>
                <a:path w="3279140" h="1793875">
                  <a:moveTo>
                    <a:pt x="3278622" y="1793446"/>
                  </a:moveTo>
                  <a:lnTo>
                    <a:pt x="0" y="0"/>
                  </a:lnTo>
                </a:path>
              </a:pathLst>
            </a:custGeom>
            <a:ln w="19049">
              <a:solidFill>
                <a:srgbClr val="FF00FF"/>
              </a:solidFill>
            </a:ln>
          </p:spPr>
          <p:txBody>
            <a:bodyPr wrap="square" lIns="0" tIns="0" rIns="0" bIns="0" rtlCol="0"/>
            <a:lstStyle/>
            <a:p>
              <a:endParaRPr sz="1867"/>
            </a:p>
          </p:txBody>
        </p:sp>
        <p:pic>
          <p:nvPicPr>
            <p:cNvPr id="7" name="object 7"/>
            <p:cNvPicPr/>
            <p:nvPr/>
          </p:nvPicPr>
          <p:blipFill>
            <a:blip r:embed="rId3" cstate="print"/>
            <a:stretch>
              <a:fillRect/>
            </a:stretch>
          </p:blipFill>
          <p:spPr>
            <a:xfrm>
              <a:off x="5091957" y="591539"/>
              <a:ext cx="109995" cy="88143"/>
            </a:xfrm>
            <a:prstGeom prst="rect">
              <a:avLst/>
            </a:prstGeom>
          </p:spPr>
        </p:pic>
        <p:pic>
          <p:nvPicPr>
            <p:cNvPr id="8" name="object 8"/>
            <p:cNvPicPr/>
            <p:nvPr/>
          </p:nvPicPr>
          <p:blipFill>
            <a:blip r:embed="rId4" cstate="print"/>
            <a:stretch>
              <a:fillRect/>
            </a:stretch>
          </p:blipFill>
          <p:spPr>
            <a:xfrm>
              <a:off x="8262701" y="2436000"/>
              <a:ext cx="426474" cy="619199"/>
            </a:xfrm>
            <a:prstGeom prst="rect">
              <a:avLst/>
            </a:prstGeom>
          </p:spPr>
        </p:pic>
        <p:sp>
          <p:nvSpPr>
            <p:cNvPr id="9" name="object 9"/>
            <p:cNvSpPr/>
            <p:nvPr/>
          </p:nvSpPr>
          <p:spPr>
            <a:xfrm>
              <a:off x="8253176" y="2426474"/>
              <a:ext cx="445770" cy="638810"/>
            </a:xfrm>
            <a:custGeom>
              <a:avLst/>
              <a:gdLst/>
              <a:ahLst/>
              <a:cxnLst/>
              <a:rect l="l" t="t" r="r" b="b"/>
              <a:pathLst>
                <a:path w="445770" h="638810">
                  <a:moveTo>
                    <a:pt x="0" y="0"/>
                  </a:moveTo>
                  <a:lnTo>
                    <a:pt x="445524" y="0"/>
                  </a:lnTo>
                  <a:lnTo>
                    <a:pt x="445524" y="638249"/>
                  </a:lnTo>
                  <a:lnTo>
                    <a:pt x="0" y="638249"/>
                  </a:lnTo>
                  <a:lnTo>
                    <a:pt x="0" y="0"/>
                  </a:lnTo>
                  <a:close/>
                </a:path>
              </a:pathLst>
            </a:custGeom>
            <a:ln w="19049">
              <a:solidFill>
                <a:srgbClr val="FF00FF"/>
              </a:solidFill>
            </a:ln>
          </p:spPr>
          <p:txBody>
            <a:bodyPr wrap="square" lIns="0" tIns="0" rIns="0" bIns="0" rtlCol="0"/>
            <a:lstStyle/>
            <a:p>
              <a:endParaRPr sz="1867"/>
            </a:p>
          </p:txBody>
        </p:sp>
      </p:grpSp>
      <p:grpSp>
        <p:nvGrpSpPr>
          <p:cNvPr id="10" name="object 10"/>
          <p:cNvGrpSpPr/>
          <p:nvPr/>
        </p:nvGrpSpPr>
        <p:grpSpPr>
          <a:xfrm>
            <a:off x="248044" y="3622967"/>
            <a:ext cx="5555369" cy="1072727"/>
            <a:chOff x="167275" y="2717225"/>
            <a:chExt cx="4185285" cy="804545"/>
          </a:xfrm>
        </p:grpSpPr>
        <p:sp>
          <p:nvSpPr>
            <p:cNvPr id="11" name="object 11"/>
            <p:cNvSpPr/>
            <p:nvPr/>
          </p:nvSpPr>
          <p:spPr>
            <a:xfrm>
              <a:off x="176800" y="2726750"/>
              <a:ext cx="4166235" cy="785495"/>
            </a:xfrm>
            <a:custGeom>
              <a:avLst/>
              <a:gdLst/>
              <a:ahLst/>
              <a:cxnLst/>
              <a:rect l="l" t="t" r="r" b="b"/>
              <a:pathLst>
                <a:path w="4166235" h="785495">
                  <a:moveTo>
                    <a:pt x="0" y="0"/>
                  </a:moveTo>
                  <a:lnTo>
                    <a:pt x="4166099" y="0"/>
                  </a:lnTo>
                  <a:lnTo>
                    <a:pt x="4166099" y="785399"/>
                  </a:lnTo>
                  <a:lnTo>
                    <a:pt x="0" y="785399"/>
                  </a:lnTo>
                  <a:lnTo>
                    <a:pt x="0" y="0"/>
                  </a:lnTo>
                  <a:close/>
                </a:path>
              </a:pathLst>
            </a:custGeom>
            <a:ln w="19049">
              <a:solidFill>
                <a:srgbClr val="0000FF"/>
              </a:solidFill>
            </a:ln>
          </p:spPr>
          <p:txBody>
            <a:bodyPr wrap="square" lIns="0" tIns="0" rIns="0" bIns="0" rtlCol="0"/>
            <a:lstStyle/>
            <a:p>
              <a:endParaRPr sz="1867"/>
            </a:p>
          </p:txBody>
        </p:sp>
        <p:pic>
          <p:nvPicPr>
            <p:cNvPr id="12" name="object 12"/>
            <p:cNvPicPr/>
            <p:nvPr/>
          </p:nvPicPr>
          <p:blipFill>
            <a:blip r:embed="rId5" cstate="print"/>
            <a:stretch>
              <a:fillRect/>
            </a:stretch>
          </p:blipFill>
          <p:spPr>
            <a:xfrm>
              <a:off x="329200" y="2892225"/>
              <a:ext cx="942974" cy="457199"/>
            </a:xfrm>
            <a:prstGeom prst="rect">
              <a:avLst/>
            </a:prstGeom>
          </p:spPr>
        </p:pic>
        <p:pic>
          <p:nvPicPr>
            <p:cNvPr id="13" name="object 13"/>
            <p:cNvPicPr/>
            <p:nvPr/>
          </p:nvPicPr>
          <p:blipFill>
            <a:blip r:embed="rId6" cstate="print"/>
            <a:stretch>
              <a:fillRect/>
            </a:stretch>
          </p:blipFill>
          <p:spPr>
            <a:xfrm>
              <a:off x="2076775" y="2825550"/>
              <a:ext cx="2047874" cy="590549"/>
            </a:xfrm>
            <a:prstGeom prst="rect">
              <a:avLst/>
            </a:prstGeom>
          </p:spPr>
        </p:pic>
      </p:grpSp>
      <p:grpSp>
        <p:nvGrpSpPr>
          <p:cNvPr id="14" name="object 14"/>
          <p:cNvGrpSpPr/>
          <p:nvPr/>
        </p:nvGrpSpPr>
        <p:grpSpPr>
          <a:xfrm>
            <a:off x="234043" y="2412867"/>
            <a:ext cx="5555369" cy="1072727"/>
            <a:chOff x="156774" y="1809650"/>
            <a:chExt cx="4185285" cy="804545"/>
          </a:xfrm>
        </p:grpSpPr>
        <p:sp>
          <p:nvSpPr>
            <p:cNvPr id="15" name="object 15"/>
            <p:cNvSpPr/>
            <p:nvPr/>
          </p:nvSpPr>
          <p:spPr>
            <a:xfrm>
              <a:off x="166299" y="1819175"/>
              <a:ext cx="4166235" cy="785495"/>
            </a:xfrm>
            <a:custGeom>
              <a:avLst/>
              <a:gdLst/>
              <a:ahLst/>
              <a:cxnLst/>
              <a:rect l="l" t="t" r="r" b="b"/>
              <a:pathLst>
                <a:path w="4166235" h="785494">
                  <a:moveTo>
                    <a:pt x="0" y="0"/>
                  </a:moveTo>
                  <a:lnTo>
                    <a:pt x="4166100" y="0"/>
                  </a:lnTo>
                  <a:lnTo>
                    <a:pt x="4166100" y="785399"/>
                  </a:lnTo>
                  <a:lnTo>
                    <a:pt x="0" y="785399"/>
                  </a:lnTo>
                  <a:lnTo>
                    <a:pt x="0" y="0"/>
                  </a:lnTo>
                  <a:close/>
                </a:path>
              </a:pathLst>
            </a:custGeom>
            <a:ln w="19049">
              <a:solidFill>
                <a:srgbClr val="FF0000"/>
              </a:solidFill>
            </a:ln>
          </p:spPr>
          <p:txBody>
            <a:bodyPr wrap="square" lIns="0" tIns="0" rIns="0" bIns="0" rtlCol="0"/>
            <a:lstStyle/>
            <a:p>
              <a:endParaRPr sz="1867"/>
            </a:p>
          </p:txBody>
        </p:sp>
        <p:pic>
          <p:nvPicPr>
            <p:cNvPr id="16" name="object 16"/>
            <p:cNvPicPr/>
            <p:nvPr/>
          </p:nvPicPr>
          <p:blipFill>
            <a:blip r:embed="rId7" cstate="print"/>
            <a:stretch>
              <a:fillRect/>
            </a:stretch>
          </p:blipFill>
          <p:spPr>
            <a:xfrm>
              <a:off x="283387" y="1998350"/>
              <a:ext cx="1409699" cy="390524"/>
            </a:xfrm>
            <a:prstGeom prst="rect">
              <a:avLst/>
            </a:prstGeom>
          </p:spPr>
        </p:pic>
        <p:pic>
          <p:nvPicPr>
            <p:cNvPr id="17" name="object 17"/>
            <p:cNvPicPr/>
            <p:nvPr/>
          </p:nvPicPr>
          <p:blipFill>
            <a:blip r:embed="rId8" cstate="print"/>
            <a:stretch>
              <a:fillRect/>
            </a:stretch>
          </p:blipFill>
          <p:spPr>
            <a:xfrm>
              <a:off x="2123437" y="1884050"/>
              <a:ext cx="2009774" cy="619124"/>
            </a:xfrm>
            <a:prstGeom prst="rect">
              <a:avLst/>
            </a:prstGeom>
          </p:spPr>
        </p:pic>
      </p:grpSp>
      <p:pic>
        <p:nvPicPr>
          <p:cNvPr id="18" name="object 18"/>
          <p:cNvPicPr/>
          <p:nvPr/>
        </p:nvPicPr>
        <p:blipFill>
          <a:blip r:embed="rId9" cstate="print"/>
          <a:stretch>
            <a:fillRect/>
          </a:stretch>
        </p:blipFill>
        <p:spPr>
          <a:xfrm>
            <a:off x="501701" y="919501"/>
            <a:ext cx="3784599" cy="584199"/>
          </a:xfrm>
          <a:prstGeom prst="rect">
            <a:avLst/>
          </a:prstGeom>
        </p:spPr>
      </p:pic>
      <p:sp>
        <p:nvSpPr>
          <p:cNvPr id="19" name="object 19"/>
          <p:cNvSpPr txBox="1"/>
          <p:nvPr/>
        </p:nvSpPr>
        <p:spPr>
          <a:xfrm>
            <a:off x="544199" y="1630645"/>
            <a:ext cx="4217247" cy="509541"/>
          </a:xfrm>
          <a:prstGeom prst="rect">
            <a:avLst/>
          </a:prstGeom>
        </p:spPr>
        <p:txBody>
          <a:bodyPr vert="horz" wrap="square" lIns="0" tIns="16933" rIns="0" bIns="0" rtlCol="0">
            <a:spAutoFit/>
          </a:bodyPr>
          <a:lstStyle/>
          <a:p>
            <a:pPr marL="16933">
              <a:spcBef>
                <a:spcPts val="133"/>
              </a:spcBef>
            </a:pPr>
            <a:r>
              <a:rPr sz="3200" dirty="0">
                <a:solidFill>
                  <a:srgbClr val="37761C"/>
                </a:solidFill>
                <a:latin typeface="Arial MT"/>
                <a:cs typeface="Arial MT"/>
              </a:rPr>
              <a:t>e.g.</a:t>
            </a:r>
            <a:r>
              <a:rPr sz="3200" spc="-13" dirty="0">
                <a:solidFill>
                  <a:srgbClr val="37761C"/>
                </a:solidFill>
                <a:latin typeface="Arial MT"/>
                <a:cs typeface="Arial MT"/>
              </a:rPr>
              <a:t> </a:t>
            </a:r>
            <a:r>
              <a:rPr sz="3200" dirty="0">
                <a:solidFill>
                  <a:srgbClr val="37761C"/>
                </a:solidFill>
                <a:latin typeface="Arial MT"/>
                <a:cs typeface="Arial MT"/>
              </a:rPr>
              <a:t>x</a:t>
            </a:r>
            <a:r>
              <a:rPr sz="3200" spc="-7" dirty="0">
                <a:solidFill>
                  <a:srgbClr val="37761C"/>
                </a:solidFill>
                <a:latin typeface="Arial MT"/>
                <a:cs typeface="Arial MT"/>
              </a:rPr>
              <a:t> </a:t>
            </a:r>
            <a:r>
              <a:rPr sz="3200" dirty="0">
                <a:solidFill>
                  <a:srgbClr val="37761C"/>
                </a:solidFill>
                <a:latin typeface="Arial MT"/>
                <a:cs typeface="Arial MT"/>
              </a:rPr>
              <a:t>=</a:t>
            </a:r>
            <a:r>
              <a:rPr sz="3200" spc="-7" dirty="0">
                <a:solidFill>
                  <a:srgbClr val="37761C"/>
                </a:solidFill>
                <a:latin typeface="Arial MT"/>
                <a:cs typeface="Arial MT"/>
              </a:rPr>
              <a:t> </a:t>
            </a:r>
            <a:r>
              <a:rPr sz="3200" spc="-13" dirty="0">
                <a:solidFill>
                  <a:srgbClr val="37761C"/>
                </a:solidFill>
                <a:latin typeface="Arial MT"/>
                <a:cs typeface="Arial MT"/>
              </a:rPr>
              <a:t>-</a:t>
            </a:r>
            <a:r>
              <a:rPr sz="3200" dirty="0">
                <a:solidFill>
                  <a:srgbClr val="37761C"/>
                </a:solidFill>
                <a:latin typeface="Arial MT"/>
                <a:cs typeface="Arial MT"/>
              </a:rPr>
              <a:t>2,</a:t>
            </a:r>
            <a:r>
              <a:rPr sz="3200" spc="-13" dirty="0">
                <a:solidFill>
                  <a:srgbClr val="37761C"/>
                </a:solidFill>
                <a:latin typeface="Arial MT"/>
                <a:cs typeface="Arial MT"/>
              </a:rPr>
              <a:t> </a:t>
            </a:r>
            <a:r>
              <a:rPr sz="3200" dirty="0">
                <a:solidFill>
                  <a:srgbClr val="37761C"/>
                </a:solidFill>
                <a:latin typeface="Arial MT"/>
                <a:cs typeface="Arial MT"/>
              </a:rPr>
              <a:t>y</a:t>
            </a:r>
            <a:r>
              <a:rPr sz="3200" spc="-7" dirty="0">
                <a:solidFill>
                  <a:srgbClr val="37761C"/>
                </a:solidFill>
                <a:latin typeface="Arial MT"/>
                <a:cs typeface="Arial MT"/>
              </a:rPr>
              <a:t> </a:t>
            </a:r>
            <a:r>
              <a:rPr sz="3200" dirty="0">
                <a:solidFill>
                  <a:srgbClr val="37761C"/>
                </a:solidFill>
                <a:latin typeface="Arial MT"/>
                <a:cs typeface="Arial MT"/>
              </a:rPr>
              <a:t>=</a:t>
            </a:r>
            <a:r>
              <a:rPr sz="3200" spc="-7" dirty="0">
                <a:solidFill>
                  <a:srgbClr val="37761C"/>
                </a:solidFill>
                <a:latin typeface="Arial MT"/>
                <a:cs typeface="Arial MT"/>
              </a:rPr>
              <a:t> </a:t>
            </a:r>
            <a:r>
              <a:rPr sz="3200" dirty="0">
                <a:solidFill>
                  <a:srgbClr val="37761C"/>
                </a:solidFill>
                <a:latin typeface="Arial MT"/>
                <a:cs typeface="Arial MT"/>
              </a:rPr>
              <a:t>5,</a:t>
            </a:r>
            <a:r>
              <a:rPr sz="3200" spc="-13" dirty="0">
                <a:solidFill>
                  <a:srgbClr val="37761C"/>
                </a:solidFill>
                <a:latin typeface="Arial MT"/>
                <a:cs typeface="Arial MT"/>
              </a:rPr>
              <a:t> </a:t>
            </a:r>
            <a:r>
              <a:rPr sz="3200" dirty="0">
                <a:solidFill>
                  <a:srgbClr val="37761C"/>
                </a:solidFill>
                <a:latin typeface="Arial MT"/>
                <a:cs typeface="Arial MT"/>
              </a:rPr>
              <a:t>z</a:t>
            </a:r>
            <a:r>
              <a:rPr sz="3200" spc="-7" dirty="0">
                <a:solidFill>
                  <a:srgbClr val="37761C"/>
                </a:solidFill>
                <a:latin typeface="Arial MT"/>
                <a:cs typeface="Arial MT"/>
              </a:rPr>
              <a:t> </a:t>
            </a:r>
            <a:r>
              <a:rPr sz="3200" dirty="0">
                <a:solidFill>
                  <a:srgbClr val="37761C"/>
                </a:solidFill>
                <a:latin typeface="Arial MT"/>
                <a:cs typeface="Arial MT"/>
              </a:rPr>
              <a:t>=</a:t>
            </a:r>
            <a:r>
              <a:rPr sz="3200" spc="-7" dirty="0">
                <a:solidFill>
                  <a:srgbClr val="37761C"/>
                </a:solidFill>
                <a:latin typeface="Arial MT"/>
                <a:cs typeface="Arial MT"/>
              </a:rPr>
              <a:t> </a:t>
            </a:r>
            <a:r>
              <a:rPr sz="3200" spc="-27" dirty="0">
                <a:solidFill>
                  <a:srgbClr val="37761C"/>
                </a:solidFill>
                <a:latin typeface="Arial MT"/>
                <a:cs typeface="Arial MT"/>
              </a:rPr>
              <a:t>-</a:t>
            </a:r>
            <a:r>
              <a:rPr sz="3200" spc="-67" dirty="0">
                <a:solidFill>
                  <a:srgbClr val="37761C"/>
                </a:solidFill>
                <a:latin typeface="Arial MT"/>
                <a:cs typeface="Arial MT"/>
              </a:rPr>
              <a:t>4</a:t>
            </a:r>
            <a:endParaRPr sz="3200">
              <a:latin typeface="Arial MT"/>
              <a:cs typeface="Arial MT"/>
            </a:endParaRPr>
          </a:p>
        </p:txBody>
      </p:sp>
      <p:sp>
        <p:nvSpPr>
          <p:cNvPr id="20" name="object 20"/>
          <p:cNvSpPr txBox="1"/>
          <p:nvPr/>
        </p:nvSpPr>
        <p:spPr>
          <a:xfrm>
            <a:off x="665999" y="4985578"/>
            <a:ext cx="1093892" cy="509541"/>
          </a:xfrm>
          <a:prstGeom prst="rect">
            <a:avLst/>
          </a:prstGeom>
        </p:spPr>
        <p:txBody>
          <a:bodyPr vert="horz" wrap="square" lIns="0" tIns="16933" rIns="0" bIns="0" rtlCol="0">
            <a:spAutoFit/>
          </a:bodyPr>
          <a:lstStyle/>
          <a:p>
            <a:pPr marL="16933">
              <a:spcBef>
                <a:spcPts val="133"/>
              </a:spcBef>
            </a:pPr>
            <a:r>
              <a:rPr sz="3200" spc="-13" dirty="0">
                <a:latin typeface="Arial MT"/>
                <a:cs typeface="Arial MT"/>
              </a:rPr>
              <a:t>Want:</a:t>
            </a:r>
            <a:endParaRPr sz="3200">
              <a:latin typeface="Arial MT"/>
              <a:cs typeface="Arial MT"/>
            </a:endParaRPr>
          </a:p>
        </p:txBody>
      </p:sp>
      <p:pic>
        <p:nvPicPr>
          <p:cNvPr id="21" name="object 21"/>
          <p:cNvPicPr/>
          <p:nvPr/>
        </p:nvPicPr>
        <p:blipFill>
          <a:blip r:embed="rId10" cstate="print"/>
          <a:stretch>
            <a:fillRect/>
          </a:stretch>
        </p:blipFill>
        <p:spPr>
          <a:xfrm>
            <a:off x="2139734" y="4828567"/>
            <a:ext cx="2087588" cy="825599"/>
          </a:xfrm>
          <a:prstGeom prst="rect">
            <a:avLst/>
          </a:prstGeom>
        </p:spPr>
      </p:pic>
      <p:sp>
        <p:nvSpPr>
          <p:cNvPr id="22" name="object 22"/>
          <p:cNvSpPr txBox="1">
            <a:spLocks noGrp="1"/>
          </p:cNvSpPr>
          <p:nvPr>
            <p:ph type="title"/>
          </p:nvPr>
        </p:nvSpPr>
        <p:spPr>
          <a:prstGeom prst="rect">
            <a:avLst/>
          </a:prstGeom>
        </p:spPr>
        <p:txBody>
          <a:bodyPr spcFirstLastPara="1" vert="horz" wrap="square" lIns="0" tIns="16933" rIns="0" bIns="0" rtlCol="0" anchor="ctr" anchorCtr="0">
            <a:spAutoFit/>
          </a:bodyPr>
          <a:lstStyle/>
          <a:p>
            <a:pPr marL="16933">
              <a:lnSpc>
                <a:spcPct val="100000"/>
              </a:lnSpc>
              <a:spcBef>
                <a:spcPts val="133"/>
              </a:spcBef>
            </a:pPr>
            <a:r>
              <a:rPr sz="2667" dirty="0"/>
              <a:t>Backpropagation:</a:t>
            </a:r>
            <a:r>
              <a:rPr sz="2667" spc="-87" dirty="0"/>
              <a:t> </a:t>
            </a:r>
            <a:r>
              <a:rPr sz="2667" dirty="0"/>
              <a:t>a</a:t>
            </a:r>
            <a:r>
              <a:rPr sz="2667" spc="-80" dirty="0"/>
              <a:t> </a:t>
            </a:r>
            <a:r>
              <a:rPr sz="2667" dirty="0"/>
              <a:t>simple</a:t>
            </a:r>
            <a:r>
              <a:rPr sz="2667" spc="-80" dirty="0"/>
              <a:t> </a:t>
            </a:r>
            <a:r>
              <a:rPr sz="2667" spc="-13" dirty="0"/>
              <a:t>example</a:t>
            </a:r>
            <a:endParaRPr sz="2667" dirty="0"/>
          </a:p>
        </p:txBody>
      </p:sp>
      <p:sp>
        <p:nvSpPr>
          <p:cNvPr id="41" name="TextBox 40">
            <a:extLst>
              <a:ext uri="{FF2B5EF4-FFF2-40B4-BE49-F238E27FC236}">
                <a16:creationId xmlns:a16="http://schemas.microsoft.com/office/drawing/2014/main" id="{525ACEF3-AECF-0CFD-9F2C-BD29E07DB01B}"/>
              </a:ext>
            </a:extLst>
          </p:cNvPr>
          <p:cNvSpPr txBox="1"/>
          <p:nvPr/>
        </p:nvSpPr>
        <p:spPr>
          <a:xfrm>
            <a:off x="359229" y="6154383"/>
            <a:ext cx="6096000" cy="276999"/>
          </a:xfrm>
          <a:prstGeom prst="rect">
            <a:avLst/>
          </a:prstGeom>
          <a:noFill/>
        </p:spPr>
        <p:txBody>
          <a:bodyPr wrap="square">
            <a:spAutoFit/>
          </a:bodyPr>
          <a:lstStyle/>
          <a:p>
            <a:r>
              <a:rPr lang="en-US" sz="1200" dirty="0"/>
              <a:t>http://cs231n.stanford.edu/slides/2017/cs231n_2017_lecture4.pdf</a:t>
            </a:r>
          </a:p>
        </p:txBody>
      </p:sp>
    </p:spTree>
    <p:extLst>
      <p:ext uri="{BB962C8B-B14F-4D97-AF65-F5344CB8AC3E}">
        <p14:creationId xmlns:p14="http://schemas.microsoft.com/office/powerpoint/2010/main" val="1178947189"/>
      </p:ext>
    </p:extLst>
  </p:cSld>
  <p:clrMapOvr>
    <a:masterClrMapping/>
  </p:clrMapOvr>
  <p:transition spd="slow">
    <p:wipe/>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object 2"/>
          <p:cNvGrpSpPr/>
          <p:nvPr/>
        </p:nvGrpSpPr>
        <p:grpSpPr>
          <a:xfrm>
            <a:off x="5850840" y="1211600"/>
            <a:ext cx="6040120" cy="3905673"/>
            <a:chOff x="4496425" y="145149"/>
            <a:chExt cx="4530090" cy="2929255"/>
          </a:xfrm>
        </p:grpSpPr>
        <p:pic>
          <p:nvPicPr>
            <p:cNvPr id="3" name="object 3"/>
            <p:cNvPicPr/>
            <p:nvPr/>
          </p:nvPicPr>
          <p:blipFill>
            <a:blip r:embed="rId2" cstate="print"/>
            <a:stretch>
              <a:fillRect/>
            </a:stretch>
          </p:blipFill>
          <p:spPr>
            <a:xfrm>
              <a:off x="4505950" y="154674"/>
              <a:ext cx="4510700" cy="2056724"/>
            </a:xfrm>
            <a:prstGeom prst="rect">
              <a:avLst/>
            </a:prstGeom>
          </p:spPr>
        </p:pic>
        <p:sp>
          <p:nvSpPr>
            <p:cNvPr id="4" name="object 4"/>
            <p:cNvSpPr/>
            <p:nvPr/>
          </p:nvSpPr>
          <p:spPr>
            <a:xfrm>
              <a:off x="4501187" y="149912"/>
              <a:ext cx="4520565" cy="2066289"/>
            </a:xfrm>
            <a:custGeom>
              <a:avLst/>
              <a:gdLst/>
              <a:ahLst/>
              <a:cxnLst/>
              <a:rect l="l" t="t" r="r" b="b"/>
              <a:pathLst>
                <a:path w="4520565" h="2066289">
                  <a:moveTo>
                    <a:pt x="0" y="0"/>
                  </a:moveTo>
                  <a:lnTo>
                    <a:pt x="4520225" y="0"/>
                  </a:lnTo>
                  <a:lnTo>
                    <a:pt x="4520225" y="2066249"/>
                  </a:lnTo>
                  <a:lnTo>
                    <a:pt x="0" y="2066249"/>
                  </a:lnTo>
                  <a:lnTo>
                    <a:pt x="0" y="0"/>
                  </a:lnTo>
                  <a:close/>
                </a:path>
              </a:pathLst>
            </a:custGeom>
            <a:ln w="9524">
              <a:solidFill>
                <a:srgbClr val="000000"/>
              </a:solidFill>
            </a:ln>
          </p:spPr>
          <p:txBody>
            <a:bodyPr wrap="square" lIns="0" tIns="0" rIns="0" bIns="0" rtlCol="0"/>
            <a:lstStyle/>
            <a:p>
              <a:endParaRPr sz="1867"/>
            </a:p>
          </p:txBody>
        </p:sp>
        <p:sp>
          <p:nvSpPr>
            <p:cNvPr id="5" name="object 5"/>
            <p:cNvSpPr/>
            <p:nvPr/>
          </p:nvSpPr>
          <p:spPr>
            <a:xfrm>
              <a:off x="5177327" y="642553"/>
              <a:ext cx="3279140" cy="1793875"/>
            </a:xfrm>
            <a:custGeom>
              <a:avLst/>
              <a:gdLst/>
              <a:ahLst/>
              <a:cxnLst/>
              <a:rect l="l" t="t" r="r" b="b"/>
              <a:pathLst>
                <a:path w="3279140" h="1793875">
                  <a:moveTo>
                    <a:pt x="3278622" y="1793446"/>
                  </a:moveTo>
                  <a:lnTo>
                    <a:pt x="0" y="0"/>
                  </a:lnTo>
                </a:path>
              </a:pathLst>
            </a:custGeom>
            <a:ln w="19049">
              <a:solidFill>
                <a:srgbClr val="FF00FF"/>
              </a:solidFill>
            </a:ln>
          </p:spPr>
          <p:txBody>
            <a:bodyPr wrap="square" lIns="0" tIns="0" rIns="0" bIns="0" rtlCol="0"/>
            <a:lstStyle/>
            <a:p>
              <a:endParaRPr sz="1867"/>
            </a:p>
          </p:txBody>
        </p:sp>
        <p:pic>
          <p:nvPicPr>
            <p:cNvPr id="6" name="object 6"/>
            <p:cNvPicPr/>
            <p:nvPr/>
          </p:nvPicPr>
          <p:blipFill>
            <a:blip r:embed="rId3" cstate="print"/>
            <a:stretch>
              <a:fillRect/>
            </a:stretch>
          </p:blipFill>
          <p:spPr>
            <a:xfrm>
              <a:off x="5091957" y="591539"/>
              <a:ext cx="109995" cy="88143"/>
            </a:xfrm>
            <a:prstGeom prst="rect">
              <a:avLst/>
            </a:prstGeom>
          </p:spPr>
        </p:pic>
        <p:pic>
          <p:nvPicPr>
            <p:cNvPr id="7" name="object 7"/>
            <p:cNvPicPr/>
            <p:nvPr/>
          </p:nvPicPr>
          <p:blipFill>
            <a:blip r:embed="rId4" cstate="print"/>
            <a:stretch>
              <a:fillRect/>
            </a:stretch>
          </p:blipFill>
          <p:spPr>
            <a:xfrm>
              <a:off x="8262701" y="2436000"/>
              <a:ext cx="426474" cy="619199"/>
            </a:xfrm>
            <a:prstGeom prst="rect">
              <a:avLst/>
            </a:prstGeom>
          </p:spPr>
        </p:pic>
        <p:sp>
          <p:nvSpPr>
            <p:cNvPr id="8" name="object 8"/>
            <p:cNvSpPr/>
            <p:nvPr/>
          </p:nvSpPr>
          <p:spPr>
            <a:xfrm>
              <a:off x="8253176" y="2426474"/>
              <a:ext cx="445770" cy="638810"/>
            </a:xfrm>
            <a:custGeom>
              <a:avLst/>
              <a:gdLst/>
              <a:ahLst/>
              <a:cxnLst/>
              <a:rect l="l" t="t" r="r" b="b"/>
              <a:pathLst>
                <a:path w="445770" h="638810">
                  <a:moveTo>
                    <a:pt x="0" y="0"/>
                  </a:moveTo>
                  <a:lnTo>
                    <a:pt x="445524" y="0"/>
                  </a:lnTo>
                  <a:lnTo>
                    <a:pt x="445524" y="638249"/>
                  </a:lnTo>
                  <a:lnTo>
                    <a:pt x="0" y="638249"/>
                  </a:lnTo>
                  <a:lnTo>
                    <a:pt x="0" y="0"/>
                  </a:lnTo>
                  <a:close/>
                </a:path>
              </a:pathLst>
            </a:custGeom>
            <a:ln w="19049">
              <a:solidFill>
                <a:srgbClr val="FF00FF"/>
              </a:solidFill>
            </a:ln>
          </p:spPr>
          <p:txBody>
            <a:bodyPr wrap="square" lIns="0" tIns="0" rIns="0" bIns="0" rtlCol="0"/>
            <a:lstStyle/>
            <a:p>
              <a:endParaRPr sz="1867"/>
            </a:p>
          </p:txBody>
        </p:sp>
      </p:grpSp>
      <p:grpSp>
        <p:nvGrpSpPr>
          <p:cNvPr id="9" name="object 9"/>
          <p:cNvGrpSpPr/>
          <p:nvPr/>
        </p:nvGrpSpPr>
        <p:grpSpPr>
          <a:xfrm>
            <a:off x="7155963" y="4987136"/>
            <a:ext cx="2660227" cy="1047327"/>
            <a:chOff x="5436575" y="3136379"/>
            <a:chExt cx="1995170" cy="785495"/>
          </a:xfrm>
        </p:grpSpPr>
        <p:pic>
          <p:nvPicPr>
            <p:cNvPr id="10" name="object 10"/>
            <p:cNvPicPr/>
            <p:nvPr/>
          </p:nvPicPr>
          <p:blipFill>
            <a:blip r:embed="rId5" cstate="print"/>
            <a:stretch>
              <a:fillRect/>
            </a:stretch>
          </p:blipFill>
          <p:spPr>
            <a:xfrm>
              <a:off x="5455625" y="3155429"/>
              <a:ext cx="1956899" cy="747179"/>
            </a:xfrm>
            <a:prstGeom prst="rect">
              <a:avLst/>
            </a:prstGeom>
          </p:spPr>
        </p:pic>
        <p:sp>
          <p:nvSpPr>
            <p:cNvPr id="11" name="object 11"/>
            <p:cNvSpPr/>
            <p:nvPr/>
          </p:nvSpPr>
          <p:spPr>
            <a:xfrm>
              <a:off x="5446100" y="3145904"/>
              <a:ext cx="1976120" cy="766445"/>
            </a:xfrm>
            <a:custGeom>
              <a:avLst/>
              <a:gdLst/>
              <a:ahLst/>
              <a:cxnLst/>
              <a:rect l="l" t="t" r="r" b="b"/>
              <a:pathLst>
                <a:path w="1976120" h="766445">
                  <a:moveTo>
                    <a:pt x="0" y="0"/>
                  </a:moveTo>
                  <a:lnTo>
                    <a:pt x="1975949" y="0"/>
                  </a:lnTo>
                  <a:lnTo>
                    <a:pt x="1975949" y="766229"/>
                  </a:lnTo>
                  <a:lnTo>
                    <a:pt x="0" y="766229"/>
                  </a:lnTo>
                  <a:lnTo>
                    <a:pt x="0" y="0"/>
                  </a:lnTo>
                  <a:close/>
                </a:path>
              </a:pathLst>
            </a:custGeom>
            <a:ln w="19049">
              <a:solidFill>
                <a:srgbClr val="37761C"/>
              </a:solidFill>
            </a:ln>
          </p:spPr>
          <p:txBody>
            <a:bodyPr wrap="square" lIns="0" tIns="0" rIns="0" bIns="0" rtlCol="0"/>
            <a:lstStyle/>
            <a:p>
              <a:endParaRPr sz="1867"/>
            </a:p>
          </p:txBody>
        </p:sp>
      </p:grpSp>
      <p:sp>
        <p:nvSpPr>
          <p:cNvPr id="12" name="object 12"/>
          <p:cNvSpPr txBox="1"/>
          <p:nvPr/>
        </p:nvSpPr>
        <p:spPr>
          <a:xfrm>
            <a:off x="7398830" y="4241875"/>
            <a:ext cx="1997287" cy="509541"/>
          </a:xfrm>
          <a:prstGeom prst="rect">
            <a:avLst/>
          </a:prstGeom>
        </p:spPr>
        <p:txBody>
          <a:bodyPr vert="horz" wrap="square" lIns="0" tIns="16933" rIns="0" bIns="0" rtlCol="0">
            <a:spAutoFit/>
          </a:bodyPr>
          <a:lstStyle/>
          <a:p>
            <a:pPr marL="16933">
              <a:spcBef>
                <a:spcPts val="133"/>
              </a:spcBef>
            </a:pPr>
            <a:r>
              <a:rPr sz="3200" dirty="0">
                <a:solidFill>
                  <a:srgbClr val="37761C"/>
                </a:solidFill>
                <a:latin typeface="Arial MT"/>
                <a:cs typeface="Arial MT"/>
              </a:rPr>
              <a:t>Chain</a:t>
            </a:r>
            <a:r>
              <a:rPr sz="3200" spc="-120" dirty="0">
                <a:solidFill>
                  <a:srgbClr val="37761C"/>
                </a:solidFill>
                <a:latin typeface="Arial MT"/>
                <a:cs typeface="Arial MT"/>
              </a:rPr>
              <a:t> </a:t>
            </a:r>
            <a:r>
              <a:rPr sz="3200" spc="-13" dirty="0">
                <a:solidFill>
                  <a:srgbClr val="37761C"/>
                </a:solidFill>
                <a:latin typeface="Arial MT"/>
                <a:cs typeface="Arial MT"/>
              </a:rPr>
              <a:t>rule:</a:t>
            </a:r>
            <a:endParaRPr sz="3200" dirty="0">
              <a:latin typeface="Arial MT"/>
              <a:cs typeface="Arial MT"/>
            </a:endParaRPr>
          </a:p>
        </p:txBody>
      </p:sp>
      <p:grpSp>
        <p:nvGrpSpPr>
          <p:cNvPr id="13" name="object 13"/>
          <p:cNvGrpSpPr/>
          <p:nvPr/>
        </p:nvGrpSpPr>
        <p:grpSpPr>
          <a:xfrm>
            <a:off x="515702" y="3622967"/>
            <a:ext cx="5287712" cy="1072727"/>
            <a:chOff x="167275" y="2717225"/>
            <a:chExt cx="4185285" cy="804545"/>
          </a:xfrm>
        </p:grpSpPr>
        <p:sp>
          <p:nvSpPr>
            <p:cNvPr id="14" name="object 14"/>
            <p:cNvSpPr/>
            <p:nvPr/>
          </p:nvSpPr>
          <p:spPr>
            <a:xfrm>
              <a:off x="176800" y="2726750"/>
              <a:ext cx="4166235" cy="785495"/>
            </a:xfrm>
            <a:custGeom>
              <a:avLst/>
              <a:gdLst/>
              <a:ahLst/>
              <a:cxnLst/>
              <a:rect l="l" t="t" r="r" b="b"/>
              <a:pathLst>
                <a:path w="4166235" h="785495">
                  <a:moveTo>
                    <a:pt x="0" y="0"/>
                  </a:moveTo>
                  <a:lnTo>
                    <a:pt x="4166099" y="0"/>
                  </a:lnTo>
                  <a:lnTo>
                    <a:pt x="4166099" y="785399"/>
                  </a:lnTo>
                  <a:lnTo>
                    <a:pt x="0" y="785399"/>
                  </a:lnTo>
                  <a:lnTo>
                    <a:pt x="0" y="0"/>
                  </a:lnTo>
                  <a:close/>
                </a:path>
              </a:pathLst>
            </a:custGeom>
            <a:ln w="19049">
              <a:solidFill>
                <a:srgbClr val="0000FF"/>
              </a:solidFill>
            </a:ln>
          </p:spPr>
          <p:txBody>
            <a:bodyPr wrap="square" lIns="0" tIns="0" rIns="0" bIns="0" rtlCol="0"/>
            <a:lstStyle/>
            <a:p>
              <a:endParaRPr sz="1867"/>
            </a:p>
          </p:txBody>
        </p:sp>
        <p:pic>
          <p:nvPicPr>
            <p:cNvPr id="15" name="object 15"/>
            <p:cNvPicPr/>
            <p:nvPr/>
          </p:nvPicPr>
          <p:blipFill>
            <a:blip r:embed="rId6" cstate="print"/>
            <a:stretch>
              <a:fillRect/>
            </a:stretch>
          </p:blipFill>
          <p:spPr>
            <a:xfrm>
              <a:off x="329200" y="2892225"/>
              <a:ext cx="942974" cy="457199"/>
            </a:xfrm>
            <a:prstGeom prst="rect">
              <a:avLst/>
            </a:prstGeom>
          </p:spPr>
        </p:pic>
        <p:pic>
          <p:nvPicPr>
            <p:cNvPr id="16" name="object 16"/>
            <p:cNvPicPr/>
            <p:nvPr/>
          </p:nvPicPr>
          <p:blipFill>
            <a:blip r:embed="rId7" cstate="print"/>
            <a:stretch>
              <a:fillRect/>
            </a:stretch>
          </p:blipFill>
          <p:spPr>
            <a:xfrm>
              <a:off x="2076775" y="2825550"/>
              <a:ext cx="2047874" cy="590549"/>
            </a:xfrm>
            <a:prstGeom prst="rect">
              <a:avLst/>
            </a:prstGeom>
          </p:spPr>
        </p:pic>
      </p:grpSp>
      <p:grpSp>
        <p:nvGrpSpPr>
          <p:cNvPr id="17" name="object 17"/>
          <p:cNvGrpSpPr/>
          <p:nvPr/>
        </p:nvGrpSpPr>
        <p:grpSpPr>
          <a:xfrm>
            <a:off x="501701" y="2412867"/>
            <a:ext cx="5287712" cy="1072727"/>
            <a:chOff x="156774" y="1809650"/>
            <a:chExt cx="4185285" cy="804545"/>
          </a:xfrm>
        </p:grpSpPr>
        <p:sp>
          <p:nvSpPr>
            <p:cNvPr id="18" name="object 18"/>
            <p:cNvSpPr/>
            <p:nvPr/>
          </p:nvSpPr>
          <p:spPr>
            <a:xfrm>
              <a:off x="166299" y="1819175"/>
              <a:ext cx="4166235" cy="785495"/>
            </a:xfrm>
            <a:custGeom>
              <a:avLst/>
              <a:gdLst/>
              <a:ahLst/>
              <a:cxnLst/>
              <a:rect l="l" t="t" r="r" b="b"/>
              <a:pathLst>
                <a:path w="4166235" h="785494">
                  <a:moveTo>
                    <a:pt x="0" y="0"/>
                  </a:moveTo>
                  <a:lnTo>
                    <a:pt x="4166100" y="0"/>
                  </a:lnTo>
                  <a:lnTo>
                    <a:pt x="4166100" y="785399"/>
                  </a:lnTo>
                  <a:lnTo>
                    <a:pt x="0" y="785399"/>
                  </a:lnTo>
                  <a:lnTo>
                    <a:pt x="0" y="0"/>
                  </a:lnTo>
                  <a:close/>
                </a:path>
              </a:pathLst>
            </a:custGeom>
            <a:ln w="19049">
              <a:solidFill>
                <a:srgbClr val="FF0000"/>
              </a:solidFill>
            </a:ln>
          </p:spPr>
          <p:txBody>
            <a:bodyPr wrap="square" lIns="0" tIns="0" rIns="0" bIns="0" rtlCol="0"/>
            <a:lstStyle/>
            <a:p>
              <a:endParaRPr sz="1867"/>
            </a:p>
          </p:txBody>
        </p:sp>
        <p:pic>
          <p:nvPicPr>
            <p:cNvPr id="19" name="object 19"/>
            <p:cNvPicPr/>
            <p:nvPr/>
          </p:nvPicPr>
          <p:blipFill>
            <a:blip r:embed="rId8" cstate="print"/>
            <a:stretch>
              <a:fillRect/>
            </a:stretch>
          </p:blipFill>
          <p:spPr>
            <a:xfrm>
              <a:off x="283387" y="1998350"/>
              <a:ext cx="1409699" cy="390524"/>
            </a:xfrm>
            <a:prstGeom prst="rect">
              <a:avLst/>
            </a:prstGeom>
          </p:spPr>
        </p:pic>
        <p:pic>
          <p:nvPicPr>
            <p:cNvPr id="20" name="object 20"/>
            <p:cNvPicPr/>
            <p:nvPr/>
          </p:nvPicPr>
          <p:blipFill>
            <a:blip r:embed="rId9" cstate="print"/>
            <a:stretch>
              <a:fillRect/>
            </a:stretch>
          </p:blipFill>
          <p:spPr>
            <a:xfrm>
              <a:off x="2123437" y="1884050"/>
              <a:ext cx="2009774" cy="619124"/>
            </a:xfrm>
            <a:prstGeom prst="rect">
              <a:avLst/>
            </a:prstGeom>
          </p:spPr>
        </p:pic>
      </p:grpSp>
      <p:pic>
        <p:nvPicPr>
          <p:cNvPr id="21" name="object 21"/>
          <p:cNvPicPr/>
          <p:nvPr/>
        </p:nvPicPr>
        <p:blipFill>
          <a:blip r:embed="rId10" cstate="print"/>
          <a:stretch>
            <a:fillRect/>
          </a:stretch>
        </p:blipFill>
        <p:spPr>
          <a:xfrm>
            <a:off x="501701" y="919501"/>
            <a:ext cx="3784599" cy="584199"/>
          </a:xfrm>
          <a:prstGeom prst="rect">
            <a:avLst/>
          </a:prstGeom>
        </p:spPr>
      </p:pic>
      <p:sp>
        <p:nvSpPr>
          <p:cNvPr id="22" name="object 22"/>
          <p:cNvSpPr txBox="1"/>
          <p:nvPr/>
        </p:nvSpPr>
        <p:spPr>
          <a:xfrm>
            <a:off x="544199" y="1630645"/>
            <a:ext cx="4217247" cy="509541"/>
          </a:xfrm>
          <a:prstGeom prst="rect">
            <a:avLst/>
          </a:prstGeom>
        </p:spPr>
        <p:txBody>
          <a:bodyPr vert="horz" wrap="square" lIns="0" tIns="16933" rIns="0" bIns="0" rtlCol="0">
            <a:spAutoFit/>
          </a:bodyPr>
          <a:lstStyle/>
          <a:p>
            <a:pPr marL="16933">
              <a:spcBef>
                <a:spcPts val="133"/>
              </a:spcBef>
            </a:pPr>
            <a:r>
              <a:rPr sz="3200" dirty="0">
                <a:solidFill>
                  <a:srgbClr val="37761C"/>
                </a:solidFill>
                <a:latin typeface="Arial MT"/>
                <a:cs typeface="Arial MT"/>
              </a:rPr>
              <a:t>e.g.</a:t>
            </a:r>
            <a:r>
              <a:rPr sz="3200" spc="-13" dirty="0">
                <a:solidFill>
                  <a:srgbClr val="37761C"/>
                </a:solidFill>
                <a:latin typeface="Arial MT"/>
                <a:cs typeface="Arial MT"/>
              </a:rPr>
              <a:t> </a:t>
            </a:r>
            <a:r>
              <a:rPr sz="3200" dirty="0">
                <a:solidFill>
                  <a:srgbClr val="37761C"/>
                </a:solidFill>
                <a:latin typeface="Arial MT"/>
                <a:cs typeface="Arial MT"/>
              </a:rPr>
              <a:t>x</a:t>
            </a:r>
            <a:r>
              <a:rPr sz="3200" spc="-7" dirty="0">
                <a:solidFill>
                  <a:srgbClr val="37761C"/>
                </a:solidFill>
                <a:latin typeface="Arial MT"/>
                <a:cs typeface="Arial MT"/>
              </a:rPr>
              <a:t> </a:t>
            </a:r>
            <a:r>
              <a:rPr sz="3200" dirty="0">
                <a:solidFill>
                  <a:srgbClr val="37761C"/>
                </a:solidFill>
                <a:latin typeface="Arial MT"/>
                <a:cs typeface="Arial MT"/>
              </a:rPr>
              <a:t>=</a:t>
            </a:r>
            <a:r>
              <a:rPr sz="3200" spc="-7" dirty="0">
                <a:solidFill>
                  <a:srgbClr val="37761C"/>
                </a:solidFill>
                <a:latin typeface="Arial MT"/>
                <a:cs typeface="Arial MT"/>
              </a:rPr>
              <a:t> </a:t>
            </a:r>
            <a:r>
              <a:rPr sz="3200" spc="-13" dirty="0">
                <a:solidFill>
                  <a:srgbClr val="37761C"/>
                </a:solidFill>
                <a:latin typeface="Arial MT"/>
                <a:cs typeface="Arial MT"/>
              </a:rPr>
              <a:t>-</a:t>
            </a:r>
            <a:r>
              <a:rPr sz="3200" dirty="0">
                <a:solidFill>
                  <a:srgbClr val="37761C"/>
                </a:solidFill>
                <a:latin typeface="Arial MT"/>
                <a:cs typeface="Arial MT"/>
              </a:rPr>
              <a:t>2,</a:t>
            </a:r>
            <a:r>
              <a:rPr sz="3200" spc="-13" dirty="0">
                <a:solidFill>
                  <a:srgbClr val="37761C"/>
                </a:solidFill>
                <a:latin typeface="Arial MT"/>
                <a:cs typeface="Arial MT"/>
              </a:rPr>
              <a:t> </a:t>
            </a:r>
            <a:r>
              <a:rPr sz="3200" dirty="0">
                <a:solidFill>
                  <a:srgbClr val="37761C"/>
                </a:solidFill>
                <a:latin typeface="Arial MT"/>
                <a:cs typeface="Arial MT"/>
              </a:rPr>
              <a:t>y</a:t>
            </a:r>
            <a:r>
              <a:rPr sz="3200" spc="-7" dirty="0">
                <a:solidFill>
                  <a:srgbClr val="37761C"/>
                </a:solidFill>
                <a:latin typeface="Arial MT"/>
                <a:cs typeface="Arial MT"/>
              </a:rPr>
              <a:t> </a:t>
            </a:r>
            <a:r>
              <a:rPr sz="3200" dirty="0">
                <a:solidFill>
                  <a:srgbClr val="37761C"/>
                </a:solidFill>
                <a:latin typeface="Arial MT"/>
                <a:cs typeface="Arial MT"/>
              </a:rPr>
              <a:t>=</a:t>
            </a:r>
            <a:r>
              <a:rPr sz="3200" spc="-7" dirty="0">
                <a:solidFill>
                  <a:srgbClr val="37761C"/>
                </a:solidFill>
                <a:latin typeface="Arial MT"/>
                <a:cs typeface="Arial MT"/>
              </a:rPr>
              <a:t> </a:t>
            </a:r>
            <a:r>
              <a:rPr sz="3200" dirty="0">
                <a:solidFill>
                  <a:srgbClr val="37761C"/>
                </a:solidFill>
                <a:latin typeface="Arial MT"/>
                <a:cs typeface="Arial MT"/>
              </a:rPr>
              <a:t>5,</a:t>
            </a:r>
            <a:r>
              <a:rPr sz="3200" spc="-13" dirty="0">
                <a:solidFill>
                  <a:srgbClr val="37761C"/>
                </a:solidFill>
                <a:latin typeface="Arial MT"/>
                <a:cs typeface="Arial MT"/>
              </a:rPr>
              <a:t> </a:t>
            </a:r>
            <a:r>
              <a:rPr sz="3200" dirty="0">
                <a:solidFill>
                  <a:srgbClr val="37761C"/>
                </a:solidFill>
                <a:latin typeface="Arial MT"/>
                <a:cs typeface="Arial MT"/>
              </a:rPr>
              <a:t>z</a:t>
            </a:r>
            <a:r>
              <a:rPr sz="3200" spc="-7" dirty="0">
                <a:solidFill>
                  <a:srgbClr val="37761C"/>
                </a:solidFill>
                <a:latin typeface="Arial MT"/>
                <a:cs typeface="Arial MT"/>
              </a:rPr>
              <a:t> </a:t>
            </a:r>
            <a:r>
              <a:rPr sz="3200" dirty="0">
                <a:solidFill>
                  <a:srgbClr val="37761C"/>
                </a:solidFill>
                <a:latin typeface="Arial MT"/>
                <a:cs typeface="Arial MT"/>
              </a:rPr>
              <a:t>=</a:t>
            </a:r>
            <a:r>
              <a:rPr sz="3200" spc="-7" dirty="0">
                <a:solidFill>
                  <a:srgbClr val="37761C"/>
                </a:solidFill>
                <a:latin typeface="Arial MT"/>
                <a:cs typeface="Arial MT"/>
              </a:rPr>
              <a:t> </a:t>
            </a:r>
            <a:r>
              <a:rPr sz="3200" spc="-27" dirty="0">
                <a:solidFill>
                  <a:srgbClr val="37761C"/>
                </a:solidFill>
                <a:latin typeface="Arial MT"/>
                <a:cs typeface="Arial MT"/>
              </a:rPr>
              <a:t>-</a:t>
            </a:r>
            <a:r>
              <a:rPr sz="3200" spc="-67" dirty="0">
                <a:solidFill>
                  <a:srgbClr val="37761C"/>
                </a:solidFill>
                <a:latin typeface="Arial MT"/>
                <a:cs typeface="Arial MT"/>
              </a:rPr>
              <a:t>4</a:t>
            </a:r>
            <a:endParaRPr sz="3200" dirty="0">
              <a:latin typeface="Arial MT"/>
              <a:cs typeface="Arial MT"/>
            </a:endParaRPr>
          </a:p>
        </p:txBody>
      </p:sp>
      <p:sp>
        <p:nvSpPr>
          <p:cNvPr id="23" name="object 23"/>
          <p:cNvSpPr txBox="1"/>
          <p:nvPr/>
        </p:nvSpPr>
        <p:spPr>
          <a:xfrm>
            <a:off x="665999" y="4985578"/>
            <a:ext cx="1093892" cy="509541"/>
          </a:xfrm>
          <a:prstGeom prst="rect">
            <a:avLst/>
          </a:prstGeom>
        </p:spPr>
        <p:txBody>
          <a:bodyPr vert="horz" wrap="square" lIns="0" tIns="16933" rIns="0" bIns="0" rtlCol="0">
            <a:spAutoFit/>
          </a:bodyPr>
          <a:lstStyle/>
          <a:p>
            <a:pPr marL="16933">
              <a:spcBef>
                <a:spcPts val="133"/>
              </a:spcBef>
            </a:pPr>
            <a:r>
              <a:rPr sz="3200" spc="-13" dirty="0">
                <a:latin typeface="Arial MT"/>
                <a:cs typeface="Arial MT"/>
              </a:rPr>
              <a:t>Want:</a:t>
            </a:r>
            <a:endParaRPr sz="3200">
              <a:latin typeface="Arial MT"/>
              <a:cs typeface="Arial MT"/>
            </a:endParaRPr>
          </a:p>
        </p:txBody>
      </p:sp>
      <p:pic>
        <p:nvPicPr>
          <p:cNvPr id="24" name="object 24"/>
          <p:cNvPicPr/>
          <p:nvPr/>
        </p:nvPicPr>
        <p:blipFill>
          <a:blip r:embed="rId11" cstate="print"/>
          <a:stretch>
            <a:fillRect/>
          </a:stretch>
        </p:blipFill>
        <p:spPr>
          <a:xfrm>
            <a:off x="2139734" y="4828567"/>
            <a:ext cx="2087588" cy="825599"/>
          </a:xfrm>
          <a:prstGeom prst="rect">
            <a:avLst/>
          </a:prstGeom>
        </p:spPr>
      </p:pic>
      <p:sp>
        <p:nvSpPr>
          <p:cNvPr id="25" name="object 25"/>
          <p:cNvSpPr txBox="1">
            <a:spLocks noGrp="1"/>
          </p:cNvSpPr>
          <p:nvPr>
            <p:ph type="title"/>
          </p:nvPr>
        </p:nvSpPr>
        <p:spPr>
          <a:prstGeom prst="rect">
            <a:avLst/>
          </a:prstGeom>
        </p:spPr>
        <p:txBody>
          <a:bodyPr spcFirstLastPara="1" vert="horz" wrap="square" lIns="0" tIns="16933" rIns="0" bIns="0" rtlCol="0" anchor="ctr" anchorCtr="0">
            <a:spAutoFit/>
          </a:bodyPr>
          <a:lstStyle/>
          <a:p>
            <a:pPr marL="16933">
              <a:lnSpc>
                <a:spcPct val="100000"/>
              </a:lnSpc>
              <a:spcBef>
                <a:spcPts val="133"/>
              </a:spcBef>
            </a:pPr>
            <a:r>
              <a:rPr sz="2667" dirty="0"/>
              <a:t>Backpropagation:</a:t>
            </a:r>
            <a:r>
              <a:rPr sz="2667" spc="-87" dirty="0"/>
              <a:t> </a:t>
            </a:r>
            <a:r>
              <a:rPr sz="2667" dirty="0"/>
              <a:t>a</a:t>
            </a:r>
            <a:r>
              <a:rPr sz="2667" spc="-80" dirty="0"/>
              <a:t> </a:t>
            </a:r>
            <a:r>
              <a:rPr sz="2667" dirty="0"/>
              <a:t>simple</a:t>
            </a:r>
            <a:r>
              <a:rPr sz="2667" spc="-80" dirty="0"/>
              <a:t> </a:t>
            </a:r>
            <a:r>
              <a:rPr sz="2667" spc="-13" dirty="0"/>
              <a:t>example</a:t>
            </a:r>
            <a:endParaRPr sz="2667" dirty="0"/>
          </a:p>
        </p:txBody>
      </p:sp>
      <p:sp>
        <p:nvSpPr>
          <p:cNvPr id="51" name="TextBox 50">
            <a:extLst>
              <a:ext uri="{FF2B5EF4-FFF2-40B4-BE49-F238E27FC236}">
                <a16:creationId xmlns:a16="http://schemas.microsoft.com/office/drawing/2014/main" id="{06ED5648-912A-4582-7F58-76ADCEAAFDF7}"/>
              </a:ext>
            </a:extLst>
          </p:cNvPr>
          <p:cNvSpPr txBox="1"/>
          <p:nvPr/>
        </p:nvSpPr>
        <p:spPr>
          <a:xfrm>
            <a:off x="359229" y="6154383"/>
            <a:ext cx="6096000" cy="276999"/>
          </a:xfrm>
          <a:prstGeom prst="rect">
            <a:avLst/>
          </a:prstGeom>
          <a:noFill/>
        </p:spPr>
        <p:txBody>
          <a:bodyPr wrap="square">
            <a:spAutoFit/>
          </a:bodyPr>
          <a:lstStyle/>
          <a:p>
            <a:r>
              <a:rPr lang="en-US" sz="1200" dirty="0"/>
              <a:t>http://cs231n.stanford.edu/slides/2017/cs231n_2017_lecture4.pdf</a:t>
            </a:r>
          </a:p>
        </p:txBody>
      </p:sp>
    </p:spTree>
    <p:extLst>
      <p:ext uri="{BB962C8B-B14F-4D97-AF65-F5344CB8AC3E}">
        <p14:creationId xmlns:p14="http://schemas.microsoft.com/office/powerpoint/2010/main" val="1598918125"/>
      </p:ext>
    </p:extLst>
  </p:cSld>
  <p:clrMapOvr>
    <a:masterClrMapping/>
  </p:clrMapOvr>
  <p:transition spd="slow">
    <p:wipe/>
  </p:transition>
</p:sld>
</file>

<file path=ppt/slides/slide27.xml><?xml version="1.0" encoding="utf-8"?>
<p:sld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2" name="object 2"/>
          <p:cNvGrpSpPr/>
          <p:nvPr/>
        </p:nvGrpSpPr>
        <p:grpSpPr>
          <a:xfrm>
            <a:off x="3955566" y="646966"/>
            <a:ext cx="4685453" cy="4685453"/>
            <a:chOff x="2966674" y="485224"/>
            <a:chExt cx="3514090" cy="3514090"/>
          </a:xfrm>
        </p:grpSpPr>
        <p:sp>
          <p:nvSpPr>
            <p:cNvPr id="3" name="object 3"/>
            <p:cNvSpPr/>
            <p:nvPr/>
          </p:nvSpPr>
          <p:spPr>
            <a:xfrm>
              <a:off x="2976199" y="494749"/>
              <a:ext cx="3495040" cy="3495040"/>
            </a:xfrm>
            <a:custGeom>
              <a:avLst/>
              <a:gdLst/>
              <a:ahLst/>
              <a:cxnLst/>
              <a:rect l="l" t="t" r="r" b="b"/>
              <a:pathLst>
                <a:path w="3495040" h="3495040">
                  <a:moveTo>
                    <a:pt x="1747349" y="3494699"/>
                  </a:moveTo>
                  <a:lnTo>
                    <a:pt x="1699253" y="3494050"/>
                  </a:lnTo>
                  <a:lnTo>
                    <a:pt x="1651477" y="3492114"/>
                  </a:lnTo>
                  <a:lnTo>
                    <a:pt x="1604040" y="3488907"/>
                  </a:lnTo>
                  <a:lnTo>
                    <a:pt x="1556956" y="3484446"/>
                  </a:lnTo>
                  <a:lnTo>
                    <a:pt x="1510244" y="3478748"/>
                  </a:lnTo>
                  <a:lnTo>
                    <a:pt x="1463920" y="3471830"/>
                  </a:lnTo>
                  <a:lnTo>
                    <a:pt x="1418001" y="3463707"/>
                  </a:lnTo>
                  <a:lnTo>
                    <a:pt x="1372502" y="3454397"/>
                  </a:lnTo>
                  <a:lnTo>
                    <a:pt x="1327441" y="3443917"/>
                  </a:lnTo>
                  <a:lnTo>
                    <a:pt x="1282835" y="3432282"/>
                  </a:lnTo>
                  <a:lnTo>
                    <a:pt x="1238699" y="3419511"/>
                  </a:lnTo>
                  <a:lnTo>
                    <a:pt x="1195052" y="3405618"/>
                  </a:lnTo>
                  <a:lnTo>
                    <a:pt x="1151909" y="3390622"/>
                  </a:lnTo>
                  <a:lnTo>
                    <a:pt x="1109286" y="3374538"/>
                  </a:lnTo>
                  <a:lnTo>
                    <a:pt x="1067202" y="3357384"/>
                  </a:lnTo>
                  <a:lnTo>
                    <a:pt x="1025672" y="3339176"/>
                  </a:lnTo>
                  <a:lnTo>
                    <a:pt x="984713" y="3319930"/>
                  </a:lnTo>
                  <a:lnTo>
                    <a:pt x="944342" y="3299663"/>
                  </a:lnTo>
                  <a:lnTo>
                    <a:pt x="904575" y="3278393"/>
                  </a:lnTo>
                  <a:lnTo>
                    <a:pt x="865428" y="3256135"/>
                  </a:lnTo>
                  <a:lnTo>
                    <a:pt x="826920" y="3232906"/>
                  </a:lnTo>
                  <a:lnTo>
                    <a:pt x="789066" y="3208724"/>
                  </a:lnTo>
                  <a:lnTo>
                    <a:pt x="751883" y="3183603"/>
                  </a:lnTo>
                  <a:lnTo>
                    <a:pt x="715387" y="3157562"/>
                  </a:lnTo>
                  <a:lnTo>
                    <a:pt x="679596" y="3130617"/>
                  </a:lnTo>
                  <a:lnTo>
                    <a:pt x="644526" y="3102785"/>
                  </a:lnTo>
                  <a:lnTo>
                    <a:pt x="610193" y="3074081"/>
                  </a:lnTo>
                  <a:lnTo>
                    <a:pt x="576614" y="3044524"/>
                  </a:lnTo>
                  <a:lnTo>
                    <a:pt x="543807" y="3014128"/>
                  </a:lnTo>
                  <a:lnTo>
                    <a:pt x="511786" y="2982913"/>
                  </a:lnTo>
                  <a:lnTo>
                    <a:pt x="480571" y="2950892"/>
                  </a:lnTo>
                  <a:lnTo>
                    <a:pt x="450175" y="2918085"/>
                  </a:lnTo>
                  <a:lnTo>
                    <a:pt x="420618" y="2884506"/>
                  </a:lnTo>
                  <a:lnTo>
                    <a:pt x="391914" y="2850173"/>
                  </a:lnTo>
                  <a:lnTo>
                    <a:pt x="364082" y="2815103"/>
                  </a:lnTo>
                  <a:lnTo>
                    <a:pt x="337137" y="2779312"/>
                  </a:lnTo>
                  <a:lnTo>
                    <a:pt x="311096" y="2742816"/>
                  </a:lnTo>
                  <a:lnTo>
                    <a:pt x="285975" y="2705633"/>
                  </a:lnTo>
                  <a:lnTo>
                    <a:pt x="261793" y="2667779"/>
                  </a:lnTo>
                  <a:lnTo>
                    <a:pt x="238564" y="2629270"/>
                  </a:lnTo>
                  <a:lnTo>
                    <a:pt x="216306" y="2590124"/>
                  </a:lnTo>
                  <a:lnTo>
                    <a:pt x="195036" y="2550357"/>
                  </a:lnTo>
                  <a:lnTo>
                    <a:pt x="174769" y="2509986"/>
                  </a:lnTo>
                  <a:lnTo>
                    <a:pt x="155523" y="2469027"/>
                  </a:lnTo>
                  <a:lnTo>
                    <a:pt x="137315" y="2427497"/>
                  </a:lnTo>
                  <a:lnTo>
                    <a:pt x="120161" y="2385413"/>
                  </a:lnTo>
                  <a:lnTo>
                    <a:pt x="104077" y="2342790"/>
                  </a:lnTo>
                  <a:lnTo>
                    <a:pt x="89081" y="2299647"/>
                  </a:lnTo>
                  <a:lnTo>
                    <a:pt x="75188" y="2256000"/>
                  </a:lnTo>
                  <a:lnTo>
                    <a:pt x="62417" y="2211864"/>
                  </a:lnTo>
                  <a:lnTo>
                    <a:pt x="50782" y="2167258"/>
                  </a:lnTo>
                  <a:lnTo>
                    <a:pt x="40302" y="2122197"/>
                  </a:lnTo>
                  <a:lnTo>
                    <a:pt x="30992" y="2076698"/>
                  </a:lnTo>
                  <a:lnTo>
                    <a:pt x="22869" y="2030779"/>
                  </a:lnTo>
                  <a:lnTo>
                    <a:pt x="15951" y="1984455"/>
                  </a:lnTo>
                  <a:lnTo>
                    <a:pt x="10253" y="1937743"/>
                  </a:lnTo>
                  <a:lnTo>
                    <a:pt x="5792" y="1890659"/>
                  </a:lnTo>
                  <a:lnTo>
                    <a:pt x="2585" y="1843222"/>
                  </a:lnTo>
                  <a:lnTo>
                    <a:pt x="649" y="1795446"/>
                  </a:lnTo>
                  <a:lnTo>
                    <a:pt x="0" y="1747349"/>
                  </a:lnTo>
                  <a:lnTo>
                    <a:pt x="649" y="1699253"/>
                  </a:lnTo>
                  <a:lnTo>
                    <a:pt x="2585" y="1651477"/>
                  </a:lnTo>
                  <a:lnTo>
                    <a:pt x="5792" y="1604040"/>
                  </a:lnTo>
                  <a:lnTo>
                    <a:pt x="10253" y="1556956"/>
                  </a:lnTo>
                  <a:lnTo>
                    <a:pt x="15951" y="1510244"/>
                  </a:lnTo>
                  <a:lnTo>
                    <a:pt x="22869" y="1463920"/>
                  </a:lnTo>
                  <a:lnTo>
                    <a:pt x="30992" y="1418001"/>
                  </a:lnTo>
                  <a:lnTo>
                    <a:pt x="40302" y="1372502"/>
                  </a:lnTo>
                  <a:lnTo>
                    <a:pt x="50782" y="1327441"/>
                  </a:lnTo>
                  <a:lnTo>
                    <a:pt x="62417" y="1282835"/>
                  </a:lnTo>
                  <a:lnTo>
                    <a:pt x="75188" y="1238699"/>
                  </a:lnTo>
                  <a:lnTo>
                    <a:pt x="89081" y="1195052"/>
                  </a:lnTo>
                  <a:lnTo>
                    <a:pt x="104077" y="1151909"/>
                  </a:lnTo>
                  <a:lnTo>
                    <a:pt x="120161" y="1109286"/>
                  </a:lnTo>
                  <a:lnTo>
                    <a:pt x="137315" y="1067202"/>
                  </a:lnTo>
                  <a:lnTo>
                    <a:pt x="155523" y="1025672"/>
                  </a:lnTo>
                  <a:lnTo>
                    <a:pt x="174769" y="984713"/>
                  </a:lnTo>
                  <a:lnTo>
                    <a:pt x="195036" y="944342"/>
                  </a:lnTo>
                  <a:lnTo>
                    <a:pt x="216306" y="904575"/>
                  </a:lnTo>
                  <a:lnTo>
                    <a:pt x="238564" y="865428"/>
                  </a:lnTo>
                  <a:lnTo>
                    <a:pt x="261793" y="826920"/>
                  </a:lnTo>
                  <a:lnTo>
                    <a:pt x="285975" y="789066"/>
                  </a:lnTo>
                  <a:lnTo>
                    <a:pt x="311096" y="751883"/>
                  </a:lnTo>
                  <a:lnTo>
                    <a:pt x="337137" y="715387"/>
                  </a:lnTo>
                  <a:lnTo>
                    <a:pt x="364082" y="679596"/>
                  </a:lnTo>
                  <a:lnTo>
                    <a:pt x="391914" y="644526"/>
                  </a:lnTo>
                  <a:lnTo>
                    <a:pt x="420618" y="610193"/>
                  </a:lnTo>
                  <a:lnTo>
                    <a:pt x="450175" y="576614"/>
                  </a:lnTo>
                  <a:lnTo>
                    <a:pt x="480571" y="543807"/>
                  </a:lnTo>
                  <a:lnTo>
                    <a:pt x="511786" y="511786"/>
                  </a:lnTo>
                  <a:lnTo>
                    <a:pt x="543807" y="480571"/>
                  </a:lnTo>
                  <a:lnTo>
                    <a:pt x="576614" y="450175"/>
                  </a:lnTo>
                  <a:lnTo>
                    <a:pt x="610193" y="420618"/>
                  </a:lnTo>
                  <a:lnTo>
                    <a:pt x="644526" y="391914"/>
                  </a:lnTo>
                  <a:lnTo>
                    <a:pt x="679596" y="364082"/>
                  </a:lnTo>
                  <a:lnTo>
                    <a:pt x="715387" y="337137"/>
                  </a:lnTo>
                  <a:lnTo>
                    <a:pt x="751883" y="311096"/>
                  </a:lnTo>
                  <a:lnTo>
                    <a:pt x="789066" y="285975"/>
                  </a:lnTo>
                  <a:lnTo>
                    <a:pt x="826920" y="261793"/>
                  </a:lnTo>
                  <a:lnTo>
                    <a:pt x="865428" y="238564"/>
                  </a:lnTo>
                  <a:lnTo>
                    <a:pt x="904575" y="216306"/>
                  </a:lnTo>
                  <a:lnTo>
                    <a:pt x="944342" y="195036"/>
                  </a:lnTo>
                  <a:lnTo>
                    <a:pt x="984713" y="174769"/>
                  </a:lnTo>
                  <a:lnTo>
                    <a:pt x="1025672" y="155523"/>
                  </a:lnTo>
                  <a:lnTo>
                    <a:pt x="1067202" y="137315"/>
                  </a:lnTo>
                  <a:lnTo>
                    <a:pt x="1109286" y="120161"/>
                  </a:lnTo>
                  <a:lnTo>
                    <a:pt x="1151909" y="104077"/>
                  </a:lnTo>
                  <a:lnTo>
                    <a:pt x="1195052" y="89081"/>
                  </a:lnTo>
                  <a:lnTo>
                    <a:pt x="1238699" y="75188"/>
                  </a:lnTo>
                  <a:lnTo>
                    <a:pt x="1282835" y="62417"/>
                  </a:lnTo>
                  <a:lnTo>
                    <a:pt x="1327441" y="50782"/>
                  </a:lnTo>
                  <a:lnTo>
                    <a:pt x="1372502" y="40302"/>
                  </a:lnTo>
                  <a:lnTo>
                    <a:pt x="1418001" y="30992"/>
                  </a:lnTo>
                  <a:lnTo>
                    <a:pt x="1463920" y="22869"/>
                  </a:lnTo>
                  <a:lnTo>
                    <a:pt x="1510244" y="15951"/>
                  </a:lnTo>
                  <a:lnTo>
                    <a:pt x="1556956" y="10253"/>
                  </a:lnTo>
                  <a:lnTo>
                    <a:pt x="1604040" y="5792"/>
                  </a:lnTo>
                  <a:lnTo>
                    <a:pt x="1651477" y="2585"/>
                  </a:lnTo>
                  <a:lnTo>
                    <a:pt x="1699253" y="649"/>
                  </a:lnTo>
                  <a:lnTo>
                    <a:pt x="1747349" y="0"/>
                  </a:lnTo>
                  <a:lnTo>
                    <a:pt x="1796925" y="702"/>
                  </a:lnTo>
                  <a:lnTo>
                    <a:pt x="1846329" y="2803"/>
                  </a:lnTo>
                  <a:lnTo>
                    <a:pt x="1895534" y="6290"/>
                  </a:lnTo>
                  <a:lnTo>
                    <a:pt x="1944514" y="11153"/>
                  </a:lnTo>
                  <a:lnTo>
                    <a:pt x="1993241" y="17380"/>
                  </a:lnTo>
                  <a:lnTo>
                    <a:pt x="2041690" y="24961"/>
                  </a:lnTo>
                  <a:lnTo>
                    <a:pt x="2089833" y="33885"/>
                  </a:lnTo>
                  <a:lnTo>
                    <a:pt x="2137643" y="44139"/>
                  </a:lnTo>
                  <a:lnTo>
                    <a:pt x="2185095" y="55715"/>
                  </a:lnTo>
                  <a:lnTo>
                    <a:pt x="2232161" y="68599"/>
                  </a:lnTo>
                  <a:lnTo>
                    <a:pt x="2278814" y="82782"/>
                  </a:lnTo>
                  <a:lnTo>
                    <a:pt x="2325028" y="98252"/>
                  </a:lnTo>
                  <a:lnTo>
                    <a:pt x="2370776" y="114998"/>
                  </a:lnTo>
                  <a:lnTo>
                    <a:pt x="2416032" y="133009"/>
                  </a:lnTo>
                  <a:lnTo>
                    <a:pt x="2460768" y="152273"/>
                  </a:lnTo>
                  <a:lnTo>
                    <a:pt x="2504958" y="172781"/>
                  </a:lnTo>
                  <a:lnTo>
                    <a:pt x="2548575" y="194521"/>
                  </a:lnTo>
                  <a:lnTo>
                    <a:pt x="2591592" y="217481"/>
                  </a:lnTo>
                  <a:lnTo>
                    <a:pt x="2633983" y="241651"/>
                  </a:lnTo>
                  <a:lnTo>
                    <a:pt x="2675722" y="267019"/>
                  </a:lnTo>
                  <a:lnTo>
                    <a:pt x="2716780" y="293575"/>
                  </a:lnTo>
                  <a:lnTo>
                    <a:pt x="2757132" y="321307"/>
                  </a:lnTo>
                  <a:lnTo>
                    <a:pt x="2796751" y="350205"/>
                  </a:lnTo>
                  <a:lnTo>
                    <a:pt x="2835610" y="380257"/>
                  </a:lnTo>
                  <a:lnTo>
                    <a:pt x="2873682" y="411452"/>
                  </a:lnTo>
                  <a:lnTo>
                    <a:pt x="2910941" y="443780"/>
                  </a:lnTo>
                  <a:lnTo>
                    <a:pt x="2947360" y="477228"/>
                  </a:lnTo>
                  <a:lnTo>
                    <a:pt x="2982912" y="511786"/>
                  </a:lnTo>
                  <a:lnTo>
                    <a:pt x="3017471" y="547339"/>
                  </a:lnTo>
                  <a:lnTo>
                    <a:pt x="3050919" y="583758"/>
                  </a:lnTo>
                  <a:lnTo>
                    <a:pt x="3083247" y="621017"/>
                  </a:lnTo>
                  <a:lnTo>
                    <a:pt x="3114442" y="659089"/>
                  </a:lnTo>
                  <a:lnTo>
                    <a:pt x="3144494" y="697948"/>
                  </a:lnTo>
                  <a:lnTo>
                    <a:pt x="3173392" y="737567"/>
                  </a:lnTo>
                  <a:lnTo>
                    <a:pt x="3201124" y="777919"/>
                  </a:lnTo>
                  <a:lnTo>
                    <a:pt x="3227680" y="818977"/>
                  </a:lnTo>
                  <a:lnTo>
                    <a:pt x="3253048" y="860716"/>
                  </a:lnTo>
                  <a:lnTo>
                    <a:pt x="3277218" y="903107"/>
                  </a:lnTo>
                  <a:lnTo>
                    <a:pt x="3300178" y="946124"/>
                  </a:lnTo>
                  <a:lnTo>
                    <a:pt x="3321918" y="989742"/>
                  </a:lnTo>
                  <a:lnTo>
                    <a:pt x="3342426" y="1033932"/>
                  </a:lnTo>
                  <a:lnTo>
                    <a:pt x="3361690" y="1078668"/>
                  </a:lnTo>
                  <a:lnTo>
                    <a:pt x="3379701" y="1123923"/>
                  </a:lnTo>
                  <a:lnTo>
                    <a:pt x="3396447" y="1169671"/>
                  </a:lnTo>
                  <a:lnTo>
                    <a:pt x="3411917" y="1215885"/>
                  </a:lnTo>
                  <a:lnTo>
                    <a:pt x="3426100" y="1262539"/>
                  </a:lnTo>
                  <a:lnTo>
                    <a:pt x="3438984" y="1309604"/>
                  </a:lnTo>
                  <a:lnTo>
                    <a:pt x="3450560" y="1357056"/>
                  </a:lnTo>
                  <a:lnTo>
                    <a:pt x="3460814" y="1404867"/>
                  </a:lnTo>
                  <a:lnTo>
                    <a:pt x="3469738" y="1453010"/>
                  </a:lnTo>
                  <a:lnTo>
                    <a:pt x="3477319" y="1501458"/>
                  </a:lnTo>
                  <a:lnTo>
                    <a:pt x="3483546" y="1550185"/>
                  </a:lnTo>
                  <a:lnTo>
                    <a:pt x="3488409" y="1599165"/>
                  </a:lnTo>
                  <a:lnTo>
                    <a:pt x="3491896" y="1648370"/>
                  </a:lnTo>
                  <a:lnTo>
                    <a:pt x="3493997" y="1697774"/>
                  </a:lnTo>
                  <a:lnTo>
                    <a:pt x="3494699" y="1747349"/>
                  </a:lnTo>
                  <a:lnTo>
                    <a:pt x="3494050" y="1795446"/>
                  </a:lnTo>
                  <a:lnTo>
                    <a:pt x="3492114" y="1843222"/>
                  </a:lnTo>
                  <a:lnTo>
                    <a:pt x="3488907" y="1890659"/>
                  </a:lnTo>
                  <a:lnTo>
                    <a:pt x="3484446" y="1937743"/>
                  </a:lnTo>
                  <a:lnTo>
                    <a:pt x="3478748" y="1984455"/>
                  </a:lnTo>
                  <a:lnTo>
                    <a:pt x="3471830" y="2030779"/>
                  </a:lnTo>
                  <a:lnTo>
                    <a:pt x="3463707" y="2076698"/>
                  </a:lnTo>
                  <a:lnTo>
                    <a:pt x="3454397" y="2122197"/>
                  </a:lnTo>
                  <a:lnTo>
                    <a:pt x="3443917" y="2167258"/>
                  </a:lnTo>
                  <a:lnTo>
                    <a:pt x="3432282" y="2211864"/>
                  </a:lnTo>
                  <a:lnTo>
                    <a:pt x="3419511" y="2256000"/>
                  </a:lnTo>
                  <a:lnTo>
                    <a:pt x="3405618" y="2299647"/>
                  </a:lnTo>
                  <a:lnTo>
                    <a:pt x="3390622" y="2342790"/>
                  </a:lnTo>
                  <a:lnTo>
                    <a:pt x="3374538" y="2385413"/>
                  </a:lnTo>
                  <a:lnTo>
                    <a:pt x="3357384" y="2427497"/>
                  </a:lnTo>
                  <a:lnTo>
                    <a:pt x="3339176" y="2469027"/>
                  </a:lnTo>
                  <a:lnTo>
                    <a:pt x="3319930" y="2509986"/>
                  </a:lnTo>
                  <a:lnTo>
                    <a:pt x="3299663" y="2550357"/>
                  </a:lnTo>
                  <a:lnTo>
                    <a:pt x="3278393" y="2590124"/>
                  </a:lnTo>
                  <a:lnTo>
                    <a:pt x="3256135" y="2629270"/>
                  </a:lnTo>
                  <a:lnTo>
                    <a:pt x="3232906" y="2667779"/>
                  </a:lnTo>
                  <a:lnTo>
                    <a:pt x="3208724" y="2705633"/>
                  </a:lnTo>
                  <a:lnTo>
                    <a:pt x="3183603" y="2742816"/>
                  </a:lnTo>
                  <a:lnTo>
                    <a:pt x="3157562" y="2779312"/>
                  </a:lnTo>
                  <a:lnTo>
                    <a:pt x="3130617" y="2815103"/>
                  </a:lnTo>
                  <a:lnTo>
                    <a:pt x="3102785" y="2850173"/>
                  </a:lnTo>
                  <a:lnTo>
                    <a:pt x="3074081" y="2884506"/>
                  </a:lnTo>
                  <a:lnTo>
                    <a:pt x="3044524" y="2918085"/>
                  </a:lnTo>
                  <a:lnTo>
                    <a:pt x="3014128" y="2950892"/>
                  </a:lnTo>
                  <a:lnTo>
                    <a:pt x="2982913" y="2982913"/>
                  </a:lnTo>
                  <a:lnTo>
                    <a:pt x="2950892" y="3014128"/>
                  </a:lnTo>
                  <a:lnTo>
                    <a:pt x="2918085" y="3044524"/>
                  </a:lnTo>
                  <a:lnTo>
                    <a:pt x="2884506" y="3074081"/>
                  </a:lnTo>
                  <a:lnTo>
                    <a:pt x="2850173" y="3102785"/>
                  </a:lnTo>
                  <a:lnTo>
                    <a:pt x="2815103" y="3130617"/>
                  </a:lnTo>
                  <a:lnTo>
                    <a:pt x="2779312" y="3157562"/>
                  </a:lnTo>
                  <a:lnTo>
                    <a:pt x="2742816" y="3183603"/>
                  </a:lnTo>
                  <a:lnTo>
                    <a:pt x="2705633" y="3208724"/>
                  </a:lnTo>
                  <a:lnTo>
                    <a:pt x="2667779" y="3232906"/>
                  </a:lnTo>
                  <a:lnTo>
                    <a:pt x="2629270" y="3256135"/>
                  </a:lnTo>
                  <a:lnTo>
                    <a:pt x="2590124" y="3278393"/>
                  </a:lnTo>
                  <a:lnTo>
                    <a:pt x="2550357" y="3299663"/>
                  </a:lnTo>
                  <a:lnTo>
                    <a:pt x="2509986" y="3319930"/>
                  </a:lnTo>
                  <a:lnTo>
                    <a:pt x="2469027" y="3339176"/>
                  </a:lnTo>
                  <a:lnTo>
                    <a:pt x="2427497" y="3357384"/>
                  </a:lnTo>
                  <a:lnTo>
                    <a:pt x="2385413" y="3374538"/>
                  </a:lnTo>
                  <a:lnTo>
                    <a:pt x="2342790" y="3390622"/>
                  </a:lnTo>
                  <a:lnTo>
                    <a:pt x="2299647" y="3405618"/>
                  </a:lnTo>
                  <a:lnTo>
                    <a:pt x="2256000" y="3419511"/>
                  </a:lnTo>
                  <a:lnTo>
                    <a:pt x="2211864" y="3432282"/>
                  </a:lnTo>
                  <a:lnTo>
                    <a:pt x="2167258" y="3443917"/>
                  </a:lnTo>
                  <a:lnTo>
                    <a:pt x="2122197" y="3454397"/>
                  </a:lnTo>
                  <a:lnTo>
                    <a:pt x="2076698" y="3463707"/>
                  </a:lnTo>
                  <a:lnTo>
                    <a:pt x="2030779" y="3471830"/>
                  </a:lnTo>
                  <a:lnTo>
                    <a:pt x="1984455" y="3478748"/>
                  </a:lnTo>
                  <a:lnTo>
                    <a:pt x="1937743" y="3484446"/>
                  </a:lnTo>
                  <a:lnTo>
                    <a:pt x="1890659" y="3488907"/>
                  </a:lnTo>
                  <a:lnTo>
                    <a:pt x="1843222" y="3492114"/>
                  </a:lnTo>
                  <a:lnTo>
                    <a:pt x="1795446" y="3494050"/>
                  </a:lnTo>
                  <a:lnTo>
                    <a:pt x="1747349" y="3494699"/>
                  </a:lnTo>
                  <a:close/>
                </a:path>
              </a:pathLst>
            </a:custGeom>
            <a:solidFill>
              <a:srgbClr val="F3F3F3"/>
            </a:solidFill>
          </p:spPr>
          <p:txBody>
            <a:bodyPr wrap="square" lIns="0" tIns="0" rIns="0" bIns="0" rtlCol="0"/>
            <a:lstStyle/>
            <a:p>
              <a:endParaRPr sz="1867"/>
            </a:p>
          </p:txBody>
        </p:sp>
        <p:sp>
          <p:nvSpPr>
            <p:cNvPr id="4" name="object 4"/>
            <p:cNvSpPr/>
            <p:nvPr/>
          </p:nvSpPr>
          <p:spPr>
            <a:xfrm>
              <a:off x="2976199" y="494749"/>
              <a:ext cx="3495040" cy="3495040"/>
            </a:xfrm>
            <a:custGeom>
              <a:avLst/>
              <a:gdLst/>
              <a:ahLst/>
              <a:cxnLst/>
              <a:rect l="l" t="t" r="r" b="b"/>
              <a:pathLst>
                <a:path w="3495040" h="3495040">
                  <a:moveTo>
                    <a:pt x="0" y="1747349"/>
                  </a:moveTo>
                  <a:lnTo>
                    <a:pt x="649" y="1699253"/>
                  </a:lnTo>
                  <a:lnTo>
                    <a:pt x="2585" y="1651477"/>
                  </a:lnTo>
                  <a:lnTo>
                    <a:pt x="5792" y="1604040"/>
                  </a:lnTo>
                  <a:lnTo>
                    <a:pt x="10253" y="1556956"/>
                  </a:lnTo>
                  <a:lnTo>
                    <a:pt x="15951" y="1510244"/>
                  </a:lnTo>
                  <a:lnTo>
                    <a:pt x="22869" y="1463920"/>
                  </a:lnTo>
                  <a:lnTo>
                    <a:pt x="30992" y="1418001"/>
                  </a:lnTo>
                  <a:lnTo>
                    <a:pt x="40302" y="1372502"/>
                  </a:lnTo>
                  <a:lnTo>
                    <a:pt x="50782" y="1327441"/>
                  </a:lnTo>
                  <a:lnTo>
                    <a:pt x="62417" y="1282835"/>
                  </a:lnTo>
                  <a:lnTo>
                    <a:pt x="75188" y="1238699"/>
                  </a:lnTo>
                  <a:lnTo>
                    <a:pt x="89081" y="1195052"/>
                  </a:lnTo>
                  <a:lnTo>
                    <a:pt x="104077" y="1151909"/>
                  </a:lnTo>
                  <a:lnTo>
                    <a:pt x="120161" y="1109286"/>
                  </a:lnTo>
                  <a:lnTo>
                    <a:pt x="137315" y="1067202"/>
                  </a:lnTo>
                  <a:lnTo>
                    <a:pt x="155523" y="1025672"/>
                  </a:lnTo>
                  <a:lnTo>
                    <a:pt x="174769" y="984713"/>
                  </a:lnTo>
                  <a:lnTo>
                    <a:pt x="195036" y="944342"/>
                  </a:lnTo>
                  <a:lnTo>
                    <a:pt x="216306" y="904575"/>
                  </a:lnTo>
                  <a:lnTo>
                    <a:pt x="238564" y="865428"/>
                  </a:lnTo>
                  <a:lnTo>
                    <a:pt x="261793" y="826920"/>
                  </a:lnTo>
                  <a:lnTo>
                    <a:pt x="285975" y="789066"/>
                  </a:lnTo>
                  <a:lnTo>
                    <a:pt x="311096" y="751883"/>
                  </a:lnTo>
                  <a:lnTo>
                    <a:pt x="337137" y="715387"/>
                  </a:lnTo>
                  <a:lnTo>
                    <a:pt x="364082" y="679596"/>
                  </a:lnTo>
                  <a:lnTo>
                    <a:pt x="391914" y="644526"/>
                  </a:lnTo>
                  <a:lnTo>
                    <a:pt x="420618" y="610193"/>
                  </a:lnTo>
                  <a:lnTo>
                    <a:pt x="450175" y="576614"/>
                  </a:lnTo>
                  <a:lnTo>
                    <a:pt x="480571" y="543807"/>
                  </a:lnTo>
                  <a:lnTo>
                    <a:pt x="511786" y="511786"/>
                  </a:lnTo>
                  <a:lnTo>
                    <a:pt x="543807" y="480571"/>
                  </a:lnTo>
                  <a:lnTo>
                    <a:pt x="576614" y="450175"/>
                  </a:lnTo>
                  <a:lnTo>
                    <a:pt x="610193" y="420618"/>
                  </a:lnTo>
                  <a:lnTo>
                    <a:pt x="644526" y="391914"/>
                  </a:lnTo>
                  <a:lnTo>
                    <a:pt x="679596" y="364082"/>
                  </a:lnTo>
                  <a:lnTo>
                    <a:pt x="715387" y="337137"/>
                  </a:lnTo>
                  <a:lnTo>
                    <a:pt x="751883" y="311096"/>
                  </a:lnTo>
                  <a:lnTo>
                    <a:pt x="789066" y="285975"/>
                  </a:lnTo>
                  <a:lnTo>
                    <a:pt x="826920" y="261793"/>
                  </a:lnTo>
                  <a:lnTo>
                    <a:pt x="865428" y="238564"/>
                  </a:lnTo>
                  <a:lnTo>
                    <a:pt x="904575" y="216306"/>
                  </a:lnTo>
                  <a:lnTo>
                    <a:pt x="944342" y="195036"/>
                  </a:lnTo>
                  <a:lnTo>
                    <a:pt x="984713" y="174769"/>
                  </a:lnTo>
                  <a:lnTo>
                    <a:pt x="1025672" y="155523"/>
                  </a:lnTo>
                  <a:lnTo>
                    <a:pt x="1067202" y="137315"/>
                  </a:lnTo>
                  <a:lnTo>
                    <a:pt x="1109286" y="120161"/>
                  </a:lnTo>
                  <a:lnTo>
                    <a:pt x="1151909" y="104077"/>
                  </a:lnTo>
                  <a:lnTo>
                    <a:pt x="1195052" y="89081"/>
                  </a:lnTo>
                  <a:lnTo>
                    <a:pt x="1238699" y="75188"/>
                  </a:lnTo>
                  <a:lnTo>
                    <a:pt x="1282835" y="62417"/>
                  </a:lnTo>
                  <a:lnTo>
                    <a:pt x="1327441" y="50782"/>
                  </a:lnTo>
                  <a:lnTo>
                    <a:pt x="1372502" y="40302"/>
                  </a:lnTo>
                  <a:lnTo>
                    <a:pt x="1418001" y="30992"/>
                  </a:lnTo>
                  <a:lnTo>
                    <a:pt x="1463920" y="22869"/>
                  </a:lnTo>
                  <a:lnTo>
                    <a:pt x="1510244" y="15951"/>
                  </a:lnTo>
                  <a:lnTo>
                    <a:pt x="1556956" y="10253"/>
                  </a:lnTo>
                  <a:lnTo>
                    <a:pt x="1604040" y="5792"/>
                  </a:lnTo>
                  <a:lnTo>
                    <a:pt x="1651477" y="2585"/>
                  </a:lnTo>
                  <a:lnTo>
                    <a:pt x="1699253" y="649"/>
                  </a:lnTo>
                  <a:lnTo>
                    <a:pt x="1747349" y="0"/>
                  </a:lnTo>
                  <a:lnTo>
                    <a:pt x="1796925" y="702"/>
                  </a:lnTo>
                  <a:lnTo>
                    <a:pt x="1846329" y="2803"/>
                  </a:lnTo>
                  <a:lnTo>
                    <a:pt x="1895534" y="6290"/>
                  </a:lnTo>
                  <a:lnTo>
                    <a:pt x="1944514" y="11153"/>
                  </a:lnTo>
                  <a:lnTo>
                    <a:pt x="1993241" y="17380"/>
                  </a:lnTo>
                  <a:lnTo>
                    <a:pt x="2041690" y="24961"/>
                  </a:lnTo>
                  <a:lnTo>
                    <a:pt x="2089833" y="33885"/>
                  </a:lnTo>
                  <a:lnTo>
                    <a:pt x="2137643" y="44139"/>
                  </a:lnTo>
                  <a:lnTo>
                    <a:pt x="2185095" y="55715"/>
                  </a:lnTo>
                  <a:lnTo>
                    <a:pt x="2232161" y="68599"/>
                  </a:lnTo>
                  <a:lnTo>
                    <a:pt x="2278814" y="82782"/>
                  </a:lnTo>
                  <a:lnTo>
                    <a:pt x="2325028" y="98252"/>
                  </a:lnTo>
                  <a:lnTo>
                    <a:pt x="2370776" y="114998"/>
                  </a:lnTo>
                  <a:lnTo>
                    <a:pt x="2416032" y="133009"/>
                  </a:lnTo>
                  <a:lnTo>
                    <a:pt x="2460768" y="152273"/>
                  </a:lnTo>
                  <a:lnTo>
                    <a:pt x="2504958" y="172781"/>
                  </a:lnTo>
                  <a:lnTo>
                    <a:pt x="2548575" y="194521"/>
                  </a:lnTo>
                  <a:lnTo>
                    <a:pt x="2591592" y="217481"/>
                  </a:lnTo>
                  <a:lnTo>
                    <a:pt x="2633983" y="241651"/>
                  </a:lnTo>
                  <a:lnTo>
                    <a:pt x="2675722" y="267019"/>
                  </a:lnTo>
                  <a:lnTo>
                    <a:pt x="2716780" y="293575"/>
                  </a:lnTo>
                  <a:lnTo>
                    <a:pt x="2757132" y="321307"/>
                  </a:lnTo>
                  <a:lnTo>
                    <a:pt x="2796751" y="350205"/>
                  </a:lnTo>
                  <a:lnTo>
                    <a:pt x="2835610" y="380257"/>
                  </a:lnTo>
                  <a:lnTo>
                    <a:pt x="2873682" y="411452"/>
                  </a:lnTo>
                  <a:lnTo>
                    <a:pt x="2910941" y="443780"/>
                  </a:lnTo>
                  <a:lnTo>
                    <a:pt x="2947360" y="477228"/>
                  </a:lnTo>
                  <a:lnTo>
                    <a:pt x="2982912" y="511786"/>
                  </a:lnTo>
                  <a:lnTo>
                    <a:pt x="3017471" y="547339"/>
                  </a:lnTo>
                  <a:lnTo>
                    <a:pt x="3050919" y="583758"/>
                  </a:lnTo>
                  <a:lnTo>
                    <a:pt x="3083247" y="621017"/>
                  </a:lnTo>
                  <a:lnTo>
                    <a:pt x="3114442" y="659089"/>
                  </a:lnTo>
                  <a:lnTo>
                    <a:pt x="3144494" y="697948"/>
                  </a:lnTo>
                  <a:lnTo>
                    <a:pt x="3173392" y="737567"/>
                  </a:lnTo>
                  <a:lnTo>
                    <a:pt x="3201124" y="777919"/>
                  </a:lnTo>
                  <a:lnTo>
                    <a:pt x="3227680" y="818977"/>
                  </a:lnTo>
                  <a:lnTo>
                    <a:pt x="3253048" y="860716"/>
                  </a:lnTo>
                  <a:lnTo>
                    <a:pt x="3277218" y="903107"/>
                  </a:lnTo>
                  <a:lnTo>
                    <a:pt x="3300178" y="946124"/>
                  </a:lnTo>
                  <a:lnTo>
                    <a:pt x="3321918" y="989742"/>
                  </a:lnTo>
                  <a:lnTo>
                    <a:pt x="3342426" y="1033932"/>
                  </a:lnTo>
                  <a:lnTo>
                    <a:pt x="3361690" y="1078668"/>
                  </a:lnTo>
                  <a:lnTo>
                    <a:pt x="3379701" y="1123923"/>
                  </a:lnTo>
                  <a:lnTo>
                    <a:pt x="3396447" y="1169671"/>
                  </a:lnTo>
                  <a:lnTo>
                    <a:pt x="3411917" y="1215885"/>
                  </a:lnTo>
                  <a:lnTo>
                    <a:pt x="3426100" y="1262539"/>
                  </a:lnTo>
                  <a:lnTo>
                    <a:pt x="3438984" y="1309604"/>
                  </a:lnTo>
                  <a:lnTo>
                    <a:pt x="3450560" y="1357056"/>
                  </a:lnTo>
                  <a:lnTo>
                    <a:pt x="3460814" y="1404867"/>
                  </a:lnTo>
                  <a:lnTo>
                    <a:pt x="3469738" y="1453010"/>
                  </a:lnTo>
                  <a:lnTo>
                    <a:pt x="3477319" y="1501458"/>
                  </a:lnTo>
                  <a:lnTo>
                    <a:pt x="3483546" y="1550185"/>
                  </a:lnTo>
                  <a:lnTo>
                    <a:pt x="3488409" y="1599165"/>
                  </a:lnTo>
                  <a:lnTo>
                    <a:pt x="3491896" y="1648370"/>
                  </a:lnTo>
                  <a:lnTo>
                    <a:pt x="3493997" y="1697774"/>
                  </a:lnTo>
                  <a:lnTo>
                    <a:pt x="3494699" y="1747349"/>
                  </a:lnTo>
                  <a:lnTo>
                    <a:pt x="3494050" y="1795446"/>
                  </a:lnTo>
                  <a:lnTo>
                    <a:pt x="3492114" y="1843222"/>
                  </a:lnTo>
                  <a:lnTo>
                    <a:pt x="3488907" y="1890659"/>
                  </a:lnTo>
                  <a:lnTo>
                    <a:pt x="3484446" y="1937743"/>
                  </a:lnTo>
                  <a:lnTo>
                    <a:pt x="3478748" y="1984455"/>
                  </a:lnTo>
                  <a:lnTo>
                    <a:pt x="3471830" y="2030779"/>
                  </a:lnTo>
                  <a:lnTo>
                    <a:pt x="3463707" y="2076698"/>
                  </a:lnTo>
                  <a:lnTo>
                    <a:pt x="3454397" y="2122197"/>
                  </a:lnTo>
                  <a:lnTo>
                    <a:pt x="3443917" y="2167258"/>
                  </a:lnTo>
                  <a:lnTo>
                    <a:pt x="3432282" y="2211864"/>
                  </a:lnTo>
                  <a:lnTo>
                    <a:pt x="3419511" y="2256000"/>
                  </a:lnTo>
                  <a:lnTo>
                    <a:pt x="3405618" y="2299647"/>
                  </a:lnTo>
                  <a:lnTo>
                    <a:pt x="3390622" y="2342790"/>
                  </a:lnTo>
                  <a:lnTo>
                    <a:pt x="3374538" y="2385413"/>
                  </a:lnTo>
                  <a:lnTo>
                    <a:pt x="3357384" y="2427497"/>
                  </a:lnTo>
                  <a:lnTo>
                    <a:pt x="3339176" y="2469027"/>
                  </a:lnTo>
                  <a:lnTo>
                    <a:pt x="3319930" y="2509986"/>
                  </a:lnTo>
                  <a:lnTo>
                    <a:pt x="3299663" y="2550357"/>
                  </a:lnTo>
                  <a:lnTo>
                    <a:pt x="3278393" y="2590124"/>
                  </a:lnTo>
                  <a:lnTo>
                    <a:pt x="3256135" y="2629270"/>
                  </a:lnTo>
                  <a:lnTo>
                    <a:pt x="3232906" y="2667779"/>
                  </a:lnTo>
                  <a:lnTo>
                    <a:pt x="3208724" y="2705633"/>
                  </a:lnTo>
                  <a:lnTo>
                    <a:pt x="3183603" y="2742816"/>
                  </a:lnTo>
                  <a:lnTo>
                    <a:pt x="3157562" y="2779312"/>
                  </a:lnTo>
                  <a:lnTo>
                    <a:pt x="3130617" y="2815103"/>
                  </a:lnTo>
                  <a:lnTo>
                    <a:pt x="3102785" y="2850173"/>
                  </a:lnTo>
                  <a:lnTo>
                    <a:pt x="3074081" y="2884506"/>
                  </a:lnTo>
                  <a:lnTo>
                    <a:pt x="3044524" y="2918085"/>
                  </a:lnTo>
                  <a:lnTo>
                    <a:pt x="3014128" y="2950892"/>
                  </a:lnTo>
                  <a:lnTo>
                    <a:pt x="2982913" y="2982913"/>
                  </a:lnTo>
                  <a:lnTo>
                    <a:pt x="2950892" y="3014128"/>
                  </a:lnTo>
                  <a:lnTo>
                    <a:pt x="2918085" y="3044524"/>
                  </a:lnTo>
                  <a:lnTo>
                    <a:pt x="2884506" y="3074081"/>
                  </a:lnTo>
                  <a:lnTo>
                    <a:pt x="2850173" y="3102785"/>
                  </a:lnTo>
                  <a:lnTo>
                    <a:pt x="2815103" y="3130617"/>
                  </a:lnTo>
                  <a:lnTo>
                    <a:pt x="2779312" y="3157562"/>
                  </a:lnTo>
                  <a:lnTo>
                    <a:pt x="2742816" y="3183603"/>
                  </a:lnTo>
                  <a:lnTo>
                    <a:pt x="2705633" y="3208724"/>
                  </a:lnTo>
                  <a:lnTo>
                    <a:pt x="2667779" y="3232906"/>
                  </a:lnTo>
                  <a:lnTo>
                    <a:pt x="2629270" y="3256135"/>
                  </a:lnTo>
                  <a:lnTo>
                    <a:pt x="2590124" y="3278393"/>
                  </a:lnTo>
                  <a:lnTo>
                    <a:pt x="2550357" y="3299663"/>
                  </a:lnTo>
                  <a:lnTo>
                    <a:pt x="2509986" y="3319930"/>
                  </a:lnTo>
                  <a:lnTo>
                    <a:pt x="2469027" y="3339176"/>
                  </a:lnTo>
                  <a:lnTo>
                    <a:pt x="2427497" y="3357384"/>
                  </a:lnTo>
                  <a:lnTo>
                    <a:pt x="2385413" y="3374538"/>
                  </a:lnTo>
                  <a:lnTo>
                    <a:pt x="2342790" y="3390622"/>
                  </a:lnTo>
                  <a:lnTo>
                    <a:pt x="2299647" y="3405618"/>
                  </a:lnTo>
                  <a:lnTo>
                    <a:pt x="2256000" y="3419511"/>
                  </a:lnTo>
                  <a:lnTo>
                    <a:pt x="2211864" y="3432282"/>
                  </a:lnTo>
                  <a:lnTo>
                    <a:pt x="2167258" y="3443917"/>
                  </a:lnTo>
                  <a:lnTo>
                    <a:pt x="2122197" y="3454397"/>
                  </a:lnTo>
                  <a:lnTo>
                    <a:pt x="2076698" y="3463707"/>
                  </a:lnTo>
                  <a:lnTo>
                    <a:pt x="2030779" y="3471830"/>
                  </a:lnTo>
                  <a:lnTo>
                    <a:pt x="1984455" y="3478748"/>
                  </a:lnTo>
                  <a:lnTo>
                    <a:pt x="1937743" y="3484446"/>
                  </a:lnTo>
                  <a:lnTo>
                    <a:pt x="1890659" y="3488907"/>
                  </a:lnTo>
                  <a:lnTo>
                    <a:pt x="1843222" y="3492114"/>
                  </a:lnTo>
                  <a:lnTo>
                    <a:pt x="1795446" y="3494050"/>
                  </a:lnTo>
                  <a:lnTo>
                    <a:pt x="1747349" y="3494699"/>
                  </a:lnTo>
                  <a:lnTo>
                    <a:pt x="1699253" y="3494050"/>
                  </a:lnTo>
                  <a:lnTo>
                    <a:pt x="1651477" y="3492114"/>
                  </a:lnTo>
                  <a:lnTo>
                    <a:pt x="1604040" y="3488907"/>
                  </a:lnTo>
                  <a:lnTo>
                    <a:pt x="1556956" y="3484446"/>
                  </a:lnTo>
                  <a:lnTo>
                    <a:pt x="1510244" y="3478748"/>
                  </a:lnTo>
                  <a:lnTo>
                    <a:pt x="1463920" y="3471830"/>
                  </a:lnTo>
                  <a:lnTo>
                    <a:pt x="1418001" y="3463707"/>
                  </a:lnTo>
                  <a:lnTo>
                    <a:pt x="1372502" y="3454397"/>
                  </a:lnTo>
                  <a:lnTo>
                    <a:pt x="1327441" y="3443917"/>
                  </a:lnTo>
                  <a:lnTo>
                    <a:pt x="1282835" y="3432282"/>
                  </a:lnTo>
                  <a:lnTo>
                    <a:pt x="1238699" y="3419511"/>
                  </a:lnTo>
                  <a:lnTo>
                    <a:pt x="1195052" y="3405618"/>
                  </a:lnTo>
                  <a:lnTo>
                    <a:pt x="1151909" y="3390622"/>
                  </a:lnTo>
                  <a:lnTo>
                    <a:pt x="1109286" y="3374538"/>
                  </a:lnTo>
                  <a:lnTo>
                    <a:pt x="1067202" y="3357384"/>
                  </a:lnTo>
                  <a:lnTo>
                    <a:pt x="1025672" y="3339176"/>
                  </a:lnTo>
                  <a:lnTo>
                    <a:pt x="984713" y="3319930"/>
                  </a:lnTo>
                  <a:lnTo>
                    <a:pt x="944342" y="3299663"/>
                  </a:lnTo>
                  <a:lnTo>
                    <a:pt x="904575" y="3278393"/>
                  </a:lnTo>
                  <a:lnTo>
                    <a:pt x="865428" y="3256135"/>
                  </a:lnTo>
                  <a:lnTo>
                    <a:pt x="826920" y="3232906"/>
                  </a:lnTo>
                  <a:lnTo>
                    <a:pt x="789066" y="3208724"/>
                  </a:lnTo>
                  <a:lnTo>
                    <a:pt x="751883" y="3183603"/>
                  </a:lnTo>
                  <a:lnTo>
                    <a:pt x="715387" y="3157562"/>
                  </a:lnTo>
                  <a:lnTo>
                    <a:pt x="679596" y="3130617"/>
                  </a:lnTo>
                  <a:lnTo>
                    <a:pt x="644526" y="3102785"/>
                  </a:lnTo>
                  <a:lnTo>
                    <a:pt x="610193" y="3074081"/>
                  </a:lnTo>
                  <a:lnTo>
                    <a:pt x="576614" y="3044524"/>
                  </a:lnTo>
                  <a:lnTo>
                    <a:pt x="543807" y="3014128"/>
                  </a:lnTo>
                  <a:lnTo>
                    <a:pt x="511786" y="2982913"/>
                  </a:lnTo>
                  <a:lnTo>
                    <a:pt x="480571" y="2950892"/>
                  </a:lnTo>
                  <a:lnTo>
                    <a:pt x="450175" y="2918085"/>
                  </a:lnTo>
                  <a:lnTo>
                    <a:pt x="420618" y="2884506"/>
                  </a:lnTo>
                  <a:lnTo>
                    <a:pt x="391914" y="2850173"/>
                  </a:lnTo>
                  <a:lnTo>
                    <a:pt x="364082" y="2815103"/>
                  </a:lnTo>
                  <a:lnTo>
                    <a:pt x="337137" y="2779312"/>
                  </a:lnTo>
                  <a:lnTo>
                    <a:pt x="311096" y="2742816"/>
                  </a:lnTo>
                  <a:lnTo>
                    <a:pt x="285975" y="2705633"/>
                  </a:lnTo>
                  <a:lnTo>
                    <a:pt x="261793" y="2667779"/>
                  </a:lnTo>
                  <a:lnTo>
                    <a:pt x="238564" y="2629270"/>
                  </a:lnTo>
                  <a:lnTo>
                    <a:pt x="216306" y="2590124"/>
                  </a:lnTo>
                  <a:lnTo>
                    <a:pt x="195036" y="2550357"/>
                  </a:lnTo>
                  <a:lnTo>
                    <a:pt x="174769" y="2509986"/>
                  </a:lnTo>
                  <a:lnTo>
                    <a:pt x="155523" y="2469027"/>
                  </a:lnTo>
                  <a:lnTo>
                    <a:pt x="137315" y="2427497"/>
                  </a:lnTo>
                  <a:lnTo>
                    <a:pt x="120161" y="2385413"/>
                  </a:lnTo>
                  <a:lnTo>
                    <a:pt x="104077" y="2342790"/>
                  </a:lnTo>
                  <a:lnTo>
                    <a:pt x="89081" y="2299647"/>
                  </a:lnTo>
                  <a:lnTo>
                    <a:pt x="75188" y="2256000"/>
                  </a:lnTo>
                  <a:lnTo>
                    <a:pt x="62417" y="2211864"/>
                  </a:lnTo>
                  <a:lnTo>
                    <a:pt x="50782" y="2167258"/>
                  </a:lnTo>
                  <a:lnTo>
                    <a:pt x="40302" y="2122197"/>
                  </a:lnTo>
                  <a:lnTo>
                    <a:pt x="30992" y="2076698"/>
                  </a:lnTo>
                  <a:lnTo>
                    <a:pt x="22869" y="2030779"/>
                  </a:lnTo>
                  <a:lnTo>
                    <a:pt x="15951" y="1984455"/>
                  </a:lnTo>
                  <a:lnTo>
                    <a:pt x="10253" y="1937743"/>
                  </a:lnTo>
                  <a:lnTo>
                    <a:pt x="5792" y="1890659"/>
                  </a:lnTo>
                  <a:lnTo>
                    <a:pt x="2585" y="1843222"/>
                  </a:lnTo>
                  <a:lnTo>
                    <a:pt x="649" y="1795446"/>
                  </a:lnTo>
                  <a:lnTo>
                    <a:pt x="0" y="1747349"/>
                  </a:lnTo>
                  <a:close/>
                </a:path>
              </a:pathLst>
            </a:custGeom>
            <a:ln w="19049">
              <a:solidFill>
                <a:srgbClr val="595959"/>
              </a:solidFill>
            </a:ln>
          </p:spPr>
          <p:txBody>
            <a:bodyPr wrap="square" lIns="0" tIns="0" rIns="0" bIns="0" rtlCol="0"/>
            <a:lstStyle/>
            <a:p>
              <a:endParaRPr sz="1867"/>
            </a:p>
          </p:txBody>
        </p:sp>
      </p:grpSp>
      <p:sp>
        <p:nvSpPr>
          <p:cNvPr id="5" name="object 5"/>
          <p:cNvSpPr txBox="1"/>
          <p:nvPr/>
        </p:nvSpPr>
        <p:spPr>
          <a:xfrm>
            <a:off x="6168223" y="2451071"/>
            <a:ext cx="259927" cy="1001983"/>
          </a:xfrm>
          <a:prstGeom prst="rect">
            <a:avLst/>
          </a:prstGeom>
        </p:spPr>
        <p:txBody>
          <a:bodyPr vert="horz" wrap="square" lIns="0" tIns="16933" rIns="0" bIns="0" rtlCol="0">
            <a:spAutoFit/>
          </a:bodyPr>
          <a:lstStyle/>
          <a:p>
            <a:pPr marL="16933">
              <a:spcBef>
                <a:spcPts val="133"/>
              </a:spcBef>
            </a:pPr>
            <a:r>
              <a:rPr sz="6400" spc="-67" dirty="0">
                <a:latin typeface="Arial MT"/>
                <a:cs typeface="Arial MT"/>
              </a:rPr>
              <a:t>f</a:t>
            </a:r>
            <a:endParaRPr sz="6400">
              <a:latin typeface="Arial MT"/>
              <a:cs typeface="Arial MT"/>
            </a:endParaRPr>
          </a:p>
        </p:txBody>
      </p:sp>
      <p:grpSp>
        <p:nvGrpSpPr>
          <p:cNvPr id="6" name="object 6"/>
          <p:cNvGrpSpPr/>
          <p:nvPr/>
        </p:nvGrpSpPr>
        <p:grpSpPr>
          <a:xfrm>
            <a:off x="923534" y="285399"/>
            <a:ext cx="10712873" cy="4781127"/>
            <a:chOff x="692650" y="214049"/>
            <a:chExt cx="8034655" cy="3585845"/>
          </a:xfrm>
        </p:grpSpPr>
        <p:sp>
          <p:nvSpPr>
            <p:cNvPr id="7" name="object 7"/>
            <p:cNvSpPr/>
            <p:nvPr/>
          </p:nvSpPr>
          <p:spPr>
            <a:xfrm>
              <a:off x="702175" y="3012748"/>
              <a:ext cx="2301875" cy="777875"/>
            </a:xfrm>
            <a:custGeom>
              <a:avLst/>
              <a:gdLst/>
              <a:ahLst/>
              <a:cxnLst/>
              <a:rect l="l" t="t" r="r" b="b"/>
              <a:pathLst>
                <a:path w="2301875" h="777875">
                  <a:moveTo>
                    <a:pt x="0" y="777326"/>
                  </a:moveTo>
                  <a:lnTo>
                    <a:pt x="2301609" y="0"/>
                  </a:lnTo>
                </a:path>
              </a:pathLst>
            </a:custGeom>
            <a:ln w="19049">
              <a:solidFill>
                <a:srgbClr val="37761C"/>
              </a:solidFill>
            </a:ln>
          </p:spPr>
          <p:txBody>
            <a:bodyPr wrap="square" lIns="0" tIns="0" rIns="0" bIns="0" rtlCol="0"/>
            <a:lstStyle/>
            <a:p>
              <a:endParaRPr sz="1867"/>
            </a:p>
          </p:txBody>
        </p:sp>
        <p:pic>
          <p:nvPicPr>
            <p:cNvPr id="8" name="object 8"/>
            <p:cNvPicPr/>
            <p:nvPr/>
          </p:nvPicPr>
          <p:blipFill>
            <a:blip r:embed="rId2" cstate="print"/>
            <a:stretch>
              <a:fillRect/>
            </a:stretch>
          </p:blipFill>
          <p:spPr>
            <a:xfrm>
              <a:off x="2984190" y="2973411"/>
              <a:ext cx="111023" cy="78672"/>
            </a:xfrm>
            <a:prstGeom prst="rect">
              <a:avLst/>
            </a:prstGeom>
          </p:spPr>
        </p:pic>
        <p:sp>
          <p:nvSpPr>
            <p:cNvPr id="9" name="object 9"/>
            <p:cNvSpPr/>
            <p:nvPr/>
          </p:nvSpPr>
          <p:spPr>
            <a:xfrm>
              <a:off x="989425" y="470774"/>
              <a:ext cx="2089150" cy="889000"/>
            </a:xfrm>
            <a:custGeom>
              <a:avLst/>
              <a:gdLst/>
              <a:ahLst/>
              <a:cxnLst/>
              <a:rect l="l" t="t" r="r" b="b"/>
              <a:pathLst>
                <a:path w="2089150" h="889000">
                  <a:moveTo>
                    <a:pt x="0" y="0"/>
                  </a:moveTo>
                  <a:lnTo>
                    <a:pt x="2089024" y="888849"/>
                  </a:lnTo>
                </a:path>
              </a:pathLst>
            </a:custGeom>
            <a:ln w="19049">
              <a:solidFill>
                <a:srgbClr val="37761C"/>
              </a:solidFill>
            </a:ln>
          </p:spPr>
          <p:txBody>
            <a:bodyPr wrap="square" lIns="0" tIns="0" rIns="0" bIns="0" rtlCol="0"/>
            <a:lstStyle/>
            <a:p>
              <a:endParaRPr sz="1867"/>
            </a:p>
          </p:txBody>
        </p:sp>
        <p:pic>
          <p:nvPicPr>
            <p:cNvPr id="10" name="object 10"/>
            <p:cNvPicPr/>
            <p:nvPr/>
          </p:nvPicPr>
          <p:blipFill>
            <a:blip r:embed="rId3" cstate="print"/>
            <a:stretch>
              <a:fillRect/>
            </a:stretch>
          </p:blipFill>
          <p:spPr>
            <a:xfrm>
              <a:off x="3056605" y="1321145"/>
              <a:ext cx="110918" cy="81850"/>
            </a:xfrm>
            <a:prstGeom prst="rect">
              <a:avLst/>
            </a:prstGeom>
          </p:spPr>
        </p:pic>
        <p:sp>
          <p:nvSpPr>
            <p:cNvPr id="11" name="object 11"/>
            <p:cNvSpPr/>
            <p:nvPr/>
          </p:nvSpPr>
          <p:spPr>
            <a:xfrm>
              <a:off x="6470900" y="2242100"/>
              <a:ext cx="2160270" cy="0"/>
            </a:xfrm>
            <a:custGeom>
              <a:avLst/>
              <a:gdLst/>
              <a:ahLst/>
              <a:cxnLst/>
              <a:rect l="l" t="t" r="r" b="b"/>
              <a:pathLst>
                <a:path w="2160270">
                  <a:moveTo>
                    <a:pt x="0" y="0"/>
                  </a:moveTo>
                  <a:lnTo>
                    <a:pt x="2159999" y="0"/>
                  </a:lnTo>
                </a:path>
              </a:pathLst>
            </a:custGeom>
            <a:ln w="19049">
              <a:solidFill>
                <a:srgbClr val="37761C"/>
              </a:solidFill>
            </a:ln>
          </p:spPr>
          <p:txBody>
            <a:bodyPr wrap="square" lIns="0" tIns="0" rIns="0" bIns="0" rtlCol="0"/>
            <a:lstStyle/>
            <a:p>
              <a:endParaRPr sz="1867"/>
            </a:p>
          </p:txBody>
        </p:sp>
        <p:pic>
          <p:nvPicPr>
            <p:cNvPr id="12" name="object 12"/>
            <p:cNvPicPr/>
            <p:nvPr/>
          </p:nvPicPr>
          <p:blipFill>
            <a:blip r:embed="rId4" cstate="print"/>
            <a:stretch>
              <a:fillRect/>
            </a:stretch>
          </p:blipFill>
          <p:spPr>
            <a:xfrm>
              <a:off x="8621375" y="2201109"/>
              <a:ext cx="105500" cy="81980"/>
            </a:xfrm>
            <a:prstGeom prst="rect">
              <a:avLst/>
            </a:prstGeom>
          </p:spPr>
        </p:pic>
        <p:pic>
          <p:nvPicPr>
            <p:cNvPr id="13" name="object 13"/>
            <p:cNvPicPr/>
            <p:nvPr/>
          </p:nvPicPr>
          <p:blipFill>
            <a:blip r:embed="rId5" cstate="print"/>
            <a:stretch>
              <a:fillRect/>
            </a:stretch>
          </p:blipFill>
          <p:spPr>
            <a:xfrm>
              <a:off x="1380512" y="233099"/>
              <a:ext cx="352424" cy="304799"/>
            </a:xfrm>
            <a:prstGeom prst="rect">
              <a:avLst/>
            </a:prstGeom>
          </p:spPr>
        </p:pic>
        <p:sp>
          <p:nvSpPr>
            <p:cNvPr id="14" name="object 14"/>
            <p:cNvSpPr/>
            <p:nvPr/>
          </p:nvSpPr>
          <p:spPr>
            <a:xfrm>
              <a:off x="1370987" y="223574"/>
              <a:ext cx="371475" cy="323850"/>
            </a:xfrm>
            <a:custGeom>
              <a:avLst/>
              <a:gdLst/>
              <a:ahLst/>
              <a:cxnLst/>
              <a:rect l="l" t="t" r="r" b="b"/>
              <a:pathLst>
                <a:path w="371475" h="323850">
                  <a:moveTo>
                    <a:pt x="0" y="0"/>
                  </a:moveTo>
                  <a:lnTo>
                    <a:pt x="371474" y="0"/>
                  </a:lnTo>
                  <a:lnTo>
                    <a:pt x="371474" y="323849"/>
                  </a:lnTo>
                  <a:lnTo>
                    <a:pt x="0" y="323849"/>
                  </a:lnTo>
                  <a:lnTo>
                    <a:pt x="0" y="0"/>
                  </a:lnTo>
                  <a:close/>
                </a:path>
              </a:pathLst>
            </a:custGeom>
            <a:ln w="19049">
              <a:solidFill>
                <a:srgbClr val="37761C"/>
              </a:solidFill>
            </a:ln>
          </p:spPr>
          <p:txBody>
            <a:bodyPr wrap="square" lIns="0" tIns="0" rIns="0" bIns="0" rtlCol="0"/>
            <a:lstStyle/>
            <a:p>
              <a:endParaRPr sz="1867"/>
            </a:p>
          </p:txBody>
        </p:sp>
        <p:pic>
          <p:nvPicPr>
            <p:cNvPr id="15" name="object 15"/>
            <p:cNvPicPr/>
            <p:nvPr/>
          </p:nvPicPr>
          <p:blipFill>
            <a:blip r:embed="rId6" cstate="print"/>
            <a:stretch>
              <a:fillRect/>
            </a:stretch>
          </p:blipFill>
          <p:spPr>
            <a:xfrm>
              <a:off x="1300362" y="3061025"/>
              <a:ext cx="295274" cy="361949"/>
            </a:xfrm>
            <a:prstGeom prst="rect">
              <a:avLst/>
            </a:prstGeom>
          </p:spPr>
        </p:pic>
        <p:sp>
          <p:nvSpPr>
            <p:cNvPr id="16" name="object 16"/>
            <p:cNvSpPr/>
            <p:nvPr/>
          </p:nvSpPr>
          <p:spPr>
            <a:xfrm>
              <a:off x="1290837" y="3051500"/>
              <a:ext cx="314325" cy="381000"/>
            </a:xfrm>
            <a:custGeom>
              <a:avLst/>
              <a:gdLst/>
              <a:ahLst/>
              <a:cxnLst/>
              <a:rect l="l" t="t" r="r" b="b"/>
              <a:pathLst>
                <a:path w="314325" h="381000">
                  <a:moveTo>
                    <a:pt x="0" y="0"/>
                  </a:moveTo>
                  <a:lnTo>
                    <a:pt x="314324" y="0"/>
                  </a:lnTo>
                  <a:lnTo>
                    <a:pt x="314324" y="380999"/>
                  </a:lnTo>
                  <a:lnTo>
                    <a:pt x="0" y="380999"/>
                  </a:lnTo>
                  <a:lnTo>
                    <a:pt x="0" y="0"/>
                  </a:lnTo>
                  <a:close/>
                </a:path>
              </a:pathLst>
            </a:custGeom>
            <a:ln w="19049">
              <a:solidFill>
                <a:srgbClr val="37761C"/>
              </a:solidFill>
            </a:ln>
          </p:spPr>
          <p:txBody>
            <a:bodyPr wrap="square" lIns="0" tIns="0" rIns="0" bIns="0" rtlCol="0"/>
            <a:lstStyle/>
            <a:p>
              <a:endParaRPr sz="1867"/>
            </a:p>
          </p:txBody>
        </p:sp>
        <p:pic>
          <p:nvPicPr>
            <p:cNvPr id="17" name="object 17"/>
            <p:cNvPicPr/>
            <p:nvPr/>
          </p:nvPicPr>
          <p:blipFill>
            <a:blip r:embed="rId7" cstate="print"/>
            <a:stretch>
              <a:fillRect/>
            </a:stretch>
          </p:blipFill>
          <p:spPr>
            <a:xfrm>
              <a:off x="7245937" y="1758700"/>
              <a:ext cx="314324" cy="304799"/>
            </a:xfrm>
            <a:prstGeom prst="rect">
              <a:avLst/>
            </a:prstGeom>
          </p:spPr>
        </p:pic>
      </p:grpSp>
      <p:sp>
        <p:nvSpPr>
          <p:cNvPr id="18" name="object 18"/>
          <p:cNvSpPr/>
          <p:nvPr/>
        </p:nvSpPr>
        <p:spPr>
          <a:xfrm>
            <a:off x="9648550" y="2332233"/>
            <a:ext cx="495300" cy="431800"/>
          </a:xfrm>
          <a:custGeom>
            <a:avLst/>
            <a:gdLst/>
            <a:ahLst/>
            <a:cxnLst/>
            <a:rect l="l" t="t" r="r" b="b"/>
            <a:pathLst>
              <a:path w="371475" h="323850">
                <a:moveTo>
                  <a:pt x="0" y="0"/>
                </a:moveTo>
                <a:lnTo>
                  <a:pt x="371474" y="0"/>
                </a:lnTo>
                <a:lnTo>
                  <a:pt x="371474" y="323849"/>
                </a:lnTo>
                <a:lnTo>
                  <a:pt x="0" y="323849"/>
                </a:lnTo>
                <a:lnTo>
                  <a:pt x="0" y="0"/>
                </a:lnTo>
                <a:close/>
              </a:path>
            </a:pathLst>
          </a:custGeom>
          <a:ln w="19049">
            <a:solidFill>
              <a:srgbClr val="37761C"/>
            </a:solidFill>
          </a:ln>
        </p:spPr>
        <p:txBody>
          <a:bodyPr wrap="square" lIns="0" tIns="0" rIns="0" bIns="0" rtlCol="0"/>
          <a:lstStyle/>
          <a:p>
            <a:endParaRPr sz="1867"/>
          </a:p>
        </p:txBody>
      </p:sp>
      <p:sp>
        <p:nvSpPr>
          <p:cNvPr id="47" name="TextBox 46">
            <a:extLst>
              <a:ext uri="{FF2B5EF4-FFF2-40B4-BE49-F238E27FC236}">
                <a16:creationId xmlns:a16="http://schemas.microsoft.com/office/drawing/2014/main" id="{D47E18DD-1BAF-B331-8F2B-7839D767E72B}"/>
              </a:ext>
            </a:extLst>
          </p:cNvPr>
          <p:cNvSpPr txBox="1"/>
          <p:nvPr/>
        </p:nvSpPr>
        <p:spPr>
          <a:xfrm>
            <a:off x="359229" y="6154383"/>
            <a:ext cx="6096000" cy="276999"/>
          </a:xfrm>
          <a:prstGeom prst="rect">
            <a:avLst/>
          </a:prstGeom>
          <a:noFill/>
        </p:spPr>
        <p:txBody>
          <a:bodyPr wrap="square">
            <a:spAutoFit/>
          </a:bodyPr>
          <a:lstStyle/>
          <a:p>
            <a:r>
              <a:rPr lang="en-US" sz="1200" dirty="0"/>
              <a:t>http://cs231n.stanford.edu/slides/2017/cs231n_2017_lecture4.pdf</a:t>
            </a:r>
          </a:p>
        </p:txBody>
      </p:sp>
    </p:spTree>
    <p:extLst>
      <p:ext uri="{BB962C8B-B14F-4D97-AF65-F5344CB8AC3E}">
        <p14:creationId xmlns:p14="http://schemas.microsoft.com/office/powerpoint/2010/main" val="2429088813"/>
      </p:ext>
    </p:extLst>
  </p:cSld>
  <p:clrMapOvr>
    <a:overrideClrMapping bg1="lt1" tx1="dk1" bg2="lt2" tx2="dk2" accent1="accent1" accent2="accent2" accent3="accent3" accent4="accent4" accent5="accent5" accent6="accent6" hlink="hlink" folHlink="folHlink"/>
  </p:clrMapOvr>
  <p:transition spd="slow">
    <p:wipe/>
  </p:transition>
</p:sld>
</file>

<file path=ppt/slides/slide28.xml><?xml version="1.0" encoding="utf-8"?>
<p:sld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2" name="object 2"/>
          <p:cNvGrpSpPr/>
          <p:nvPr/>
        </p:nvGrpSpPr>
        <p:grpSpPr>
          <a:xfrm>
            <a:off x="3955566" y="646966"/>
            <a:ext cx="4685453" cy="4685453"/>
            <a:chOff x="2966674" y="485224"/>
            <a:chExt cx="3514090" cy="3514090"/>
          </a:xfrm>
        </p:grpSpPr>
        <p:sp>
          <p:nvSpPr>
            <p:cNvPr id="3" name="object 3"/>
            <p:cNvSpPr/>
            <p:nvPr/>
          </p:nvSpPr>
          <p:spPr>
            <a:xfrm>
              <a:off x="2976199" y="494749"/>
              <a:ext cx="3495040" cy="3495040"/>
            </a:xfrm>
            <a:custGeom>
              <a:avLst/>
              <a:gdLst/>
              <a:ahLst/>
              <a:cxnLst/>
              <a:rect l="l" t="t" r="r" b="b"/>
              <a:pathLst>
                <a:path w="3495040" h="3495040">
                  <a:moveTo>
                    <a:pt x="1747349" y="3494699"/>
                  </a:moveTo>
                  <a:lnTo>
                    <a:pt x="1699253" y="3494050"/>
                  </a:lnTo>
                  <a:lnTo>
                    <a:pt x="1651477" y="3492114"/>
                  </a:lnTo>
                  <a:lnTo>
                    <a:pt x="1604040" y="3488907"/>
                  </a:lnTo>
                  <a:lnTo>
                    <a:pt x="1556956" y="3484446"/>
                  </a:lnTo>
                  <a:lnTo>
                    <a:pt x="1510244" y="3478748"/>
                  </a:lnTo>
                  <a:lnTo>
                    <a:pt x="1463920" y="3471830"/>
                  </a:lnTo>
                  <a:lnTo>
                    <a:pt x="1418001" y="3463707"/>
                  </a:lnTo>
                  <a:lnTo>
                    <a:pt x="1372502" y="3454397"/>
                  </a:lnTo>
                  <a:lnTo>
                    <a:pt x="1327441" y="3443917"/>
                  </a:lnTo>
                  <a:lnTo>
                    <a:pt x="1282835" y="3432282"/>
                  </a:lnTo>
                  <a:lnTo>
                    <a:pt x="1238699" y="3419511"/>
                  </a:lnTo>
                  <a:lnTo>
                    <a:pt x="1195052" y="3405618"/>
                  </a:lnTo>
                  <a:lnTo>
                    <a:pt x="1151909" y="3390622"/>
                  </a:lnTo>
                  <a:lnTo>
                    <a:pt x="1109286" y="3374538"/>
                  </a:lnTo>
                  <a:lnTo>
                    <a:pt x="1067202" y="3357384"/>
                  </a:lnTo>
                  <a:lnTo>
                    <a:pt x="1025672" y="3339176"/>
                  </a:lnTo>
                  <a:lnTo>
                    <a:pt x="984713" y="3319930"/>
                  </a:lnTo>
                  <a:lnTo>
                    <a:pt x="944342" y="3299663"/>
                  </a:lnTo>
                  <a:lnTo>
                    <a:pt x="904575" y="3278393"/>
                  </a:lnTo>
                  <a:lnTo>
                    <a:pt x="865428" y="3256135"/>
                  </a:lnTo>
                  <a:lnTo>
                    <a:pt x="826920" y="3232906"/>
                  </a:lnTo>
                  <a:lnTo>
                    <a:pt x="789066" y="3208724"/>
                  </a:lnTo>
                  <a:lnTo>
                    <a:pt x="751883" y="3183603"/>
                  </a:lnTo>
                  <a:lnTo>
                    <a:pt x="715387" y="3157562"/>
                  </a:lnTo>
                  <a:lnTo>
                    <a:pt x="679596" y="3130617"/>
                  </a:lnTo>
                  <a:lnTo>
                    <a:pt x="644526" y="3102785"/>
                  </a:lnTo>
                  <a:lnTo>
                    <a:pt x="610193" y="3074081"/>
                  </a:lnTo>
                  <a:lnTo>
                    <a:pt x="576614" y="3044524"/>
                  </a:lnTo>
                  <a:lnTo>
                    <a:pt x="543807" y="3014128"/>
                  </a:lnTo>
                  <a:lnTo>
                    <a:pt x="511786" y="2982913"/>
                  </a:lnTo>
                  <a:lnTo>
                    <a:pt x="480571" y="2950892"/>
                  </a:lnTo>
                  <a:lnTo>
                    <a:pt x="450175" y="2918085"/>
                  </a:lnTo>
                  <a:lnTo>
                    <a:pt x="420618" y="2884506"/>
                  </a:lnTo>
                  <a:lnTo>
                    <a:pt x="391914" y="2850173"/>
                  </a:lnTo>
                  <a:lnTo>
                    <a:pt x="364082" y="2815103"/>
                  </a:lnTo>
                  <a:lnTo>
                    <a:pt x="337137" y="2779312"/>
                  </a:lnTo>
                  <a:lnTo>
                    <a:pt x="311096" y="2742816"/>
                  </a:lnTo>
                  <a:lnTo>
                    <a:pt x="285975" y="2705633"/>
                  </a:lnTo>
                  <a:lnTo>
                    <a:pt x="261793" y="2667779"/>
                  </a:lnTo>
                  <a:lnTo>
                    <a:pt x="238564" y="2629270"/>
                  </a:lnTo>
                  <a:lnTo>
                    <a:pt x="216306" y="2590124"/>
                  </a:lnTo>
                  <a:lnTo>
                    <a:pt x="195036" y="2550357"/>
                  </a:lnTo>
                  <a:lnTo>
                    <a:pt x="174769" y="2509986"/>
                  </a:lnTo>
                  <a:lnTo>
                    <a:pt x="155523" y="2469027"/>
                  </a:lnTo>
                  <a:lnTo>
                    <a:pt x="137315" y="2427497"/>
                  </a:lnTo>
                  <a:lnTo>
                    <a:pt x="120161" y="2385413"/>
                  </a:lnTo>
                  <a:lnTo>
                    <a:pt x="104077" y="2342790"/>
                  </a:lnTo>
                  <a:lnTo>
                    <a:pt x="89081" y="2299647"/>
                  </a:lnTo>
                  <a:lnTo>
                    <a:pt x="75188" y="2256000"/>
                  </a:lnTo>
                  <a:lnTo>
                    <a:pt x="62417" y="2211864"/>
                  </a:lnTo>
                  <a:lnTo>
                    <a:pt x="50782" y="2167258"/>
                  </a:lnTo>
                  <a:lnTo>
                    <a:pt x="40302" y="2122197"/>
                  </a:lnTo>
                  <a:lnTo>
                    <a:pt x="30992" y="2076698"/>
                  </a:lnTo>
                  <a:lnTo>
                    <a:pt x="22869" y="2030779"/>
                  </a:lnTo>
                  <a:lnTo>
                    <a:pt x="15951" y="1984455"/>
                  </a:lnTo>
                  <a:lnTo>
                    <a:pt x="10253" y="1937743"/>
                  </a:lnTo>
                  <a:lnTo>
                    <a:pt x="5792" y="1890659"/>
                  </a:lnTo>
                  <a:lnTo>
                    <a:pt x="2585" y="1843222"/>
                  </a:lnTo>
                  <a:lnTo>
                    <a:pt x="649" y="1795446"/>
                  </a:lnTo>
                  <a:lnTo>
                    <a:pt x="0" y="1747349"/>
                  </a:lnTo>
                  <a:lnTo>
                    <a:pt x="649" y="1699253"/>
                  </a:lnTo>
                  <a:lnTo>
                    <a:pt x="2585" y="1651477"/>
                  </a:lnTo>
                  <a:lnTo>
                    <a:pt x="5792" y="1604040"/>
                  </a:lnTo>
                  <a:lnTo>
                    <a:pt x="10253" y="1556956"/>
                  </a:lnTo>
                  <a:lnTo>
                    <a:pt x="15951" y="1510244"/>
                  </a:lnTo>
                  <a:lnTo>
                    <a:pt x="22869" y="1463920"/>
                  </a:lnTo>
                  <a:lnTo>
                    <a:pt x="30992" y="1418001"/>
                  </a:lnTo>
                  <a:lnTo>
                    <a:pt x="40302" y="1372502"/>
                  </a:lnTo>
                  <a:lnTo>
                    <a:pt x="50782" y="1327441"/>
                  </a:lnTo>
                  <a:lnTo>
                    <a:pt x="62417" y="1282835"/>
                  </a:lnTo>
                  <a:lnTo>
                    <a:pt x="75188" y="1238699"/>
                  </a:lnTo>
                  <a:lnTo>
                    <a:pt x="89081" y="1195052"/>
                  </a:lnTo>
                  <a:lnTo>
                    <a:pt x="104077" y="1151909"/>
                  </a:lnTo>
                  <a:lnTo>
                    <a:pt x="120161" y="1109286"/>
                  </a:lnTo>
                  <a:lnTo>
                    <a:pt x="137315" y="1067202"/>
                  </a:lnTo>
                  <a:lnTo>
                    <a:pt x="155523" y="1025672"/>
                  </a:lnTo>
                  <a:lnTo>
                    <a:pt x="174769" y="984713"/>
                  </a:lnTo>
                  <a:lnTo>
                    <a:pt x="195036" y="944342"/>
                  </a:lnTo>
                  <a:lnTo>
                    <a:pt x="216306" y="904575"/>
                  </a:lnTo>
                  <a:lnTo>
                    <a:pt x="238564" y="865428"/>
                  </a:lnTo>
                  <a:lnTo>
                    <a:pt x="261793" y="826920"/>
                  </a:lnTo>
                  <a:lnTo>
                    <a:pt x="285975" y="789066"/>
                  </a:lnTo>
                  <a:lnTo>
                    <a:pt x="311096" y="751883"/>
                  </a:lnTo>
                  <a:lnTo>
                    <a:pt x="337137" y="715387"/>
                  </a:lnTo>
                  <a:lnTo>
                    <a:pt x="364082" y="679596"/>
                  </a:lnTo>
                  <a:lnTo>
                    <a:pt x="391914" y="644526"/>
                  </a:lnTo>
                  <a:lnTo>
                    <a:pt x="420618" y="610193"/>
                  </a:lnTo>
                  <a:lnTo>
                    <a:pt x="450175" y="576614"/>
                  </a:lnTo>
                  <a:lnTo>
                    <a:pt x="480571" y="543807"/>
                  </a:lnTo>
                  <a:lnTo>
                    <a:pt x="511786" y="511786"/>
                  </a:lnTo>
                  <a:lnTo>
                    <a:pt x="543807" y="480571"/>
                  </a:lnTo>
                  <a:lnTo>
                    <a:pt x="576614" y="450175"/>
                  </a:lnTo>
                  <a:lnTo>
                    <a:pt x="610193" y="420618"/>
                  </a:lnTo>
                  <a:lnTo>
                    <a:pt x="644526" y="391914"/>
                  </a:lnTo>
                  <a:lnTo>
                    <a:pt x="679596" y="364082"/>
                  </a:lnTo>
                  <a:lnTo>
                    <a:pt x="715387" y="337137"/>
                  </a:lnTo>
                  <a:lnTo>
                    <a:pt x="751883" y="311096"/>
                  </a:lnTo>
                  <a:lnTo>
                    <a:pt x="789066" y="285975"/>
                  </a:lnTo>
                  <a:lnTo>
                    <a:pt x="826920" y="261793"/>
                  </a:lnTo>
                  <a:lnTo>
                    <a:pt x="865428" y="238564"/>
                  </a:lnTo>
                  <a:lnTo>
                    <a:pt x="904575" y="216306"/>
                  </a:lnTo>
                  <a:lnTo>
                    <a:pt x="944342" y="195036"/>
                  </a:lnTo>
                  <a:lnTo>
                    <a:pt x="984713" y="174769"/>
                  </a:lnTo>
                  <a:lnTo>
                    <a:pt x="1025672" y="155523"/>
                  </a:lnTo>
                  <a:lnTo>
                    <a:pt x="1067202" y="137315"/>
                  </a:lnTo>
                  <a:lnTo>
                    <a:pt x="1109286" y="120161"/>
                  </a:lnTo>
                  <a:lnTo>
                    <a:pt x="1151909" y="104077"/>
                  </a:lnTo>
                  <a:lnTo>
                    <a:pt x="1195052" y="89081"/>
                  </a:lnTo>
                  <a:lnTo>
                    <a:pt x="1238699" y="75188"/>
                  </a:lnTo>
                  <a:lnTo>
                    <a:pt x="1282835" y="62417"/>
                  </a:lnTo>
                  <a:lnTo>
                    <a:pt x="1327441" y="50782"/>
                  </a:lnTo>
                  <a:lnTo>
                    <a:pt x="1372502" y="40302"/>
                  </a:lnTo>
                  <a:lnTo>
                    <a:pt x="1418001" y="30992"/>
                  </a:lnTo>
                  <a:lnTo>
                    <a:pt x="1463920" y="22869"/>
                  </a:lnTo>
                  <a:lnTo>
                    <a:pt x="1510244" y="15951"/>
                  </a:lnTo>
                  <a:lnTo>
                    <a:pt x="1556956" y="10253"/>
                  </a:lnTo>
                  <a:lnTo>
                    <a:pt x="1604040" y="5792"/>
                  </a:lnTo>
                  <a:lnTo>
                    <a:pt x="1651477" y="2585"/>
                  </a:lnTo>
                  <a:lnTo>
                    <a:pt x="1699253" y="649"/>
                  </a:lnTo>
                  <a:lnTo>
                    <a:pt x="1747349" y="0"/>
                  </a:lnTo>
                  <a:lnTo>
                    <a:pt x="1796925" y="702"/>
                  </a:lnTo>
                  <a:lnTo>
                    <a:pt x="1846329" y="2803"/>
                  </a:lnTo>
                  <a:lnTo>
                    <a:pt x="1895534" y="6290"/>
                  </a:lnTo>
                  <a:lnTo>
                    <a:pt x="1944514" y="11153"/>
                  </a:lnTo>
                  <a:lnTo>
                    <a:pt x="1993241" y="17380"/>
                  </a:lnTo>
                  <a:lnTo>
                    <a:pt x="2041690" y="24961"/>
                  </a:lnTo>
                  <a:lnTo>
                    <a:pt x="2089833" y="33885"/>
                  </a:lnTo>
                  <a:lnTo>
                    <a:pt x="2137643" y="44139"/>
                  </a:lnTo>
                  <a:lnTo>
                    <a:pt x="2185095" y="55715"/>
                  </a:lnTo>
                  <a:lnTo>
                    <a:pt x="2232161" y="68599"/>
                  </a:lnTo>
                  <a:lnTo>
                    <a:pt x="2278814" y="82782"/>
                  </a:lnTo>
                  <a:lnTo>
                    <a:pt x="2325028" y="98252"/>
                  </a:lnTo>
                  <a:lnTo>
                    <a:pt x="2370776" y="114998"/>
                  </a:lnTo>
                  <a:lnTo>
                    <a:pt x="2416032" y="133009"/>
                  </a:lnTo>
                  <a:lnTo>
                    <a:pt x="2460768" y="152273"/>
                  </a:lnTo>
                  <a:lnTo>
                    <a:pt x="2504958" y="172781"/>
                  </a:lnTo>
                  <a:lnTo>
                    <a:pt x="2548575" y="194521"/>
                  </a:lnTo>
                  <a:lnTo>
                    <a:pt x="2591592" y="217481"/>
                  </a:lnTo>
                  <a:lnTo>
                    <a:pt x="2633983" y="241651"/>
                  </a:lnTo>
                  <a:lnTo>
                    <a:pt x="2675722" y="267019"/>
                  </a:lnTo>
                  <a:lnTo>
                    <a:pt x="2716780" y="293575"/>
                  </a:lnTo>
                  <a:lnTo>
                    <a:pt x="2757132" y="321307"/>
                  </a:lnTo>
                  <a:lnTo>
                    <a:pt x="2796751" y="350205"/>
                  </a:lnTo>
                  <a:lnTo>
                    <a:pt x="2835610" y="380257"/>
                  </a:lnTo>
                  <a:lnTo>
                    <a:pt x="2873682" y="411452"/>
                  </a:lnTo>
                  <a:lnTo>
                    <a:pt x="2910941" y="443780"/>
                  </a:lnTo>
                  <a:lnTo>
                    <a:pt x="2947360" y="477228"/>
                  </a:lnTo>
                  <a:lnTo>
                    <a:pt x="2982912" y="511786"/>
                  </a:lnTo>
                  <a:lnTo>
                    <a:pt x="3017471" y="547339"/>
                  </a:lnTo>
                  <a:lnTo>
                    <a:pt x="3050919" y="583758"/>
                  </a:lnTo>
                  <a:lnTo>
                    <a:pt x="3083247" y="621017"/>
                  </a:lnTo>
                  <a:lnTo>
                    <a:pt x="3114442" y="659089"/>
                  </a:lnTo>
                  <a:lnTo>
                    <a:pt x="3144494" y="697948"/>
                  </a:lnTo>
                  <a:lnTo>
                    <a:pt x="3173392" y="737567"/>
                  </a:lnTo>
                  <a:lnTo>
                    <a:pt x="3201124" y="777919"/>
                  </a:lnTo>
                  <a:lnTo>
                    <a:pt x="3227680" y="818977"/>
                  </a:lnTo>
                  <a:lnTo>
                    <a:pt x="3253048" y="860716"/>
                  </a:lnTo>
                  <a:lnTo>
                    <a:pt x="3277218" y="903107"/>
                  </a:lnTo>
                  <a:lnTo>
                    <a:pt x="3300178" y="946124"/>
                  </a:lnTo>
                  <a:lnTo>
                    <a:pt x="3321918" y="989742"/>
                  </a:lnTo>
                  <a:lnTo>
                    <a:pt x="3342426" y="1033932"/>
                  </a:lnTo>
                  <a:lnTo>
                    <a:pt x="3361690" y="1078668"/>
                  </a:lnTo>
                  <a:lnTo>
                    <a:pt x="3379701" y="1123923"/>
                  </a:lnTo>
                  <a:lnTo>
                    <a:pt x="3396447" y="1169671"/>
                  </a:lnTo>
                  <a:lnTo>
                    <a:pt x="3411917" y="1215885"/>
                  </a:lnTo>
                  <a:lnTo>
                    <a:pt x="3426100" y="1262539"/>
                  </a:lnTo>
                  <a:lnTo>
                    <a:pt x="3438984" y="1309604"/>
                  </a:lnTo>
                  <a:lnTo>
                    <a:pt x="3450560" y="1357056"/>
                  </a:lnTo>
                  <a:lnTo>
                    <a:pt x="3460814" y="1404867"/>
                  </a:lnTo>
                  <a:lnTo>
                    <a:pt x="3469738" y="1453010"/>
                  </a:lnTo>
                  <a:lnTo>
                    <a:pt x="3477319" y="1501458"/>
                  </a:lnTo>
                  <a:lnTo>
                    <a:pt x="3483546" y="1550185"/>
                  </a:lnTo>
                  <a:lnTo>
                    <a:pt x="3488409" y="1599165"/>
                  </a:lnTo>
                  <a:lnTo>
                    <a:pt x="3491896" y="1648370"/>
                  </a:lnTo>
                  <a:lnTo>
                    <a:pt x="3493997" y="1697774"/>
                  </a:lnTo>
                  <a:lnTo>
                    <a:pt x="3494699" y="1747349"/>
                  </a:lnTo>
                  <a:lnTo>
                    <a:pt x="3494050" y="1795446"/>
                  </a:lnTo>
                  <a:lnTo>
                    <a:pt x="3492114" y="1843222"/>
                  </a:lnTo>
                  <a:lnTo>
                    <a:pt x="3488907" y="1890659"/>
                  </a:lnTo>
                  <a:lnTo>
                    <a:pt x="3484446" y="1937743"/>
                  </a:lnTo>
                  <a:lnTo>
                    <a:pt x="3478748" y="1984455"/>
                  </a:lnTo>
                  <a:lnTo>
                    <a:pt x="3471830" y="2030779"/>
                  </a:lnTo>
                  <a:lnTo>
                    <a:pt x="3463707" y="2076698"/>
                  </a:lnTo>
                  <a:lnTo>
                    <a:pt x="3454397" y="2122197"/>
                  </a:lnTo>
                  <a:lnTo>
                    <a:pt x="3443917" y="2167258"/>
                  </a:lnTo>
                  <a:lnTo>
                    <a:pt x="3432282" y="2211864"/>
                  </a:lnTo>
                  <a:lnTo>
                    <a:pt x="3419511" y="2256000"/>
                  </a:lnTo>
                  <a:lnTo>
                    <a:pt x="3405618" y="2299647"/>
                  </a:lnTo>
                  <a:lnTo>
                    <a:pt x="3390622" y="2342790"/>
                  </a:lnTo>
                  <a:lnTo>
                    <a:pt x="3374538" y="2385413"/>
                  </a:lnTo>
                  <a:lnTo>
                    <a:pt x="3357384" y="2427497"/>
                  </a:lnTo>
                  <a:lnTo>
                    <a:pt x="3339176" y="2469027"/>
                  </a:lnTo>
                  <a:lnTo>
                    <a:pt x="3319930" y="2509986"/>
                  </a:lnTo>
                  <a:lnTo>
                    <a:pt x="3299663" y="2550357"/>
                  </a:lnTo>
                  <a:lnTo>
                    <a:pt x="3278393" y="2590124"/>
                  </a:lnTo>
                  <a:lnTo>
                    <a:pt x="3256135" y="2629270"/>
                  </a:lnTo>
                  <a:lnTo>
                    <a:pt x="3232906" y="2667779"/>
                  </a:lnTo>
                  <a:lnTo>
                    <a:pt x="3208724" y="2705633"/>
                  </a:lnTo>
                  <a:lnTo>
                    <a:pt x="3183603" y="2742816"/>
                  </a:lnTo>
                  <a:lnTo>
                    <a:pt x="3157562" y="2779312"/>
                  </a:lnTo>
                  <a:lnTo>
                    <a:pt x="3130617" y="2815103"/>
                  </a:lnTo>
                  <a:lnTo>
                    <a:pt x="3102785" y="2850173"/>
                  </a:lnTo>
                  <a:lnTo>
                    <a:pt x="3074081" y="2884506"/>
                  </a:lnTo>
                  <a:lnTo>
                    <a:pt x="3044524" y="2918085"/>
                  </a:lnTo>
                  <a:lnTo>
                    <a:pt x="3014128" y="2950892"/>
                  </a:lnTo>
                  <a:lnTo>
                    <a:pt x="2982913" y="2982913"/>
                  </a:lnTo>
                  <a:lnTo>
                    <a:pt x="2950892" y="3014128"/>
                  </a:lnTo>
                  <a:lnTo>
                    <a:pt x="2918085" y="3044524"/>
                  </a:lnTo>
                  <a:lnTo>
                    <a:pt x="2884506" y="3074081"/>
                  </a:lnTo>
                  <a:lnTo>
                    <a:pt x="2850173" y="3102785"/>
                  </a:lnTo>
                  <a:lnTo>
                    <a:pt x="2815103" y="3130617"/>
                  </a:lnTo>
                  <a:lnTo>
                    <a:pt x="2779312" y="3157562"/>
                  </a:lnTo>
                  <a:lnTo>
                    <a:pt x="2742816" y="3183603"/>
                  </a:lnTo>
                  <a:lnTo>
                    <a:pt x="2705633" y="3208724"/>
                  </a:lnTo>
                  <a:lnTo>
                    <a:pt x="2667779" y="3232906"/>
                  </a:lnTo>
                  <a:lnTo>
                    <a:pt x="2629270" y="3256135"/>
                  </a:lnTo>
                  <a:lnTo>
                    <a:pt x="2590124" y="3278393"/>
                  </a:lnTo>
                  <a:lnTo>
                    <a:pt x="2550357" y="3299663"/>
                  </a:lnTo>
                  <a:lnTo>
                    <a:pt x="2509986" y="3319930"/>
                  </a:lnTo>
                  <a:lnTo>
                    <a:pt x="2469027" y="3339176"/>
                  </a:lnTo>
                  <a:lnTo>
                    <a:pt x="2427497" y="3357384"/>
                  </a:lnTo>
                  <a:lnTo>
                    <a:pt x="2385413" y="3374538"/>
                  </a:lnTo>
                  <a:lnTo>
                    <a:pt x="2342790" y="3390622"/>
                  </a:lnTo>
                  <a:lnTo>
                    <a:pt x="2299647" y="3405618"/>
                  </a:lnTo>
                  <a:lnTo>
                    <a:pt x="2256000" y="3419511"/>
                  </a:lnTo>
                  <a:lnTo>
                    <a:pt x="2211864" y="3432282"/>
                  </a:lnTo>
                  <a:lnTo>
                    <a:pt x="2167258" y="3443917"/>
                  </a:lnTo>
                  <a:lnTo>
                    <a:pt x="2122197" y="3454397"/>
                  </a:lnTo>
                  <a:lnTo>
                    <a:pt x="2076698" y="3463707"/>
                  </a:lnTo>
                  <a:lnTo>
                    <a:pt x="2030779" y="3471830"/>
                  </a:lnTo>
                  <a:lnTo>
                    <a:pt x="1984455" y="3478748"/>
                  </a:lnTo>
                  <a:lnTo>
                    <a:pt x="1937743" y="3484446"/>
                  </a:lnTo>
                  <a:lnTo>
                    <a:pt x="1890659" y="3488907"/>
                  </a:lnTo>
                  <a:lnTo>
                    <a:pt x="1843222" y="3492114"/>
                  </a:lnTo>
                  <a:lnTo>
                    <a:pt x="1795446" y="3494050"/>
                  </a:lnTo>
                  <a:lnTo>
                    <a:pt x="1747349" y="3494699"/>
                  </a:lnTo>
                  <a:close/>
                </a:path>
              </a:pathLst>
            </a:custGeom>
            <a:solidFill>
              <a:srgbClr val="F3F3F3"/>
            </a:solidFill>
          </p:spPr>
          <p:txBody>
            <a:bodyPr wrap="square" lIns="0" tIns="0" rIns="0" bIns="0" rtlCol="0"/>
            <a:lstStyle/>
            <a:p>
              <a:endParaRPr sz="1867"/>
            </a:p>
          </p:txBody>
        </p:sp>
        <p:sp>
          <p:nvSpPr>
            <p:cNvPr id="4" name="object 4"/>
            <p:cNvSpPr/>
            <p:nvPr/>
          </p:nvSpPr>
          <p:spPr>
            <a:xfrm>
              <a:off x="2976199" y="494749"/>
              <a:ext cx="3495040" cy="3495040"/>
            </a:xfrm>
            <a:custGeom>
              <a:avLst/>
              <a:gdLst/>
              <a:ahLst/>
              <a:cxnLst/>
              <a:rect l="l" t="t" r="r" b="b"/>
              <a:pathLst>
                <a:path w="3495040" h="3495040">
                  <a:moveTo>
                    <a:pt x="0" y="1747349"/>
                  </a:moveTo>
                  <a:lnTo>
                    <a:pt x="649" y="1699253"/>
                  </a:lnTo>
                  <a:lnTo>
                    <a:pt x="2585" y="1651477"/>
                  </a:lnTo>
                  <a:lnTo>
                    <a:pt x="5792" y="1604040"/>
                  </a:lnTo>
                  <a:lnTo>
                    <a:pt x="10253" y="1556956"/>
                  </a:lnTo>
                  <a:lnTo>
                    <a:pt x="15951" y="1510244"/>
                  </a:lnTo>
                  <a:lnTo>
                    <a:pt x="22869" y="1463920"/>
                  </a:lnTo>
                  <a:lnTo>
                    <a:pt x="30992" y="1418001"/>
                  </a:lnTo>
                  <a:lnTo>
                    <a:pt x="40302" y="1372502"/>
                  </a:lnTo>
                  <a:lnTo>
                    <a:pt x="50782" y="1327441"/>
                  </a:lnTo>
                  <a:lnTo>
                    <a:pt x="62417" y="1282835"/>
                  </a:lnTo>
                  <a:lnTo>
                    <a:pt x="75188" y="1238699"/>
                  </a:lnTo>
                  <a:lnTo>
                    <a:pt x="89081" y="1195052"/>
                  </a:lnTo>
                  <a:lnTo>
                    <a:pt x="104077" y="1151909"/>
                  </a:lnTo>
                  <a:lnTo>
                    <a:pt x="120161" y="1109286"/>
                  </a:lnTo>
                  <a:lnTo>
                    <a:pt x="137315" y="1067202"/>
                  </a:lnTo>
                  <a:lnTo>
                    <a:pt x="155523" y="1025672"/>
                  </a:lnTo>
                  <a:lnTo>
                    <a:pt x="174769" y="984713"/>
                  </a:lnTo>
                  <a:lnTo>
                    <a:pt x="195036" y="944342"/>
                  </a:lnTo>
                  <a:lnTo>
                    <a:pt x="216306" y="904575"/>
                  </a:lnTo>
                  <a:lnTo>
                    <a:pt x="238564" y="865428"/>
                  </a:lnTo>
                  <a:lnTo>
                    <a:pt x="261793" y="826920"/>
                  </a:lnTo>
                  <a:lnTo>
                    <a:pt x="285975" y="789066"/>
                  </a:lnTo>
                  <a:lnTo>
                    <a:pt x="311096" y="751883"/>
                  </a:lnTo>
                  <a:lnTo>
                    <a:pt x="337137" y="715387"/>
                  </a:lnTo>
                  <a:lnTo>
                    <a:pt x="364082" y="679596"/>
                  </a:lnTo>
                  <a:lnTo>
                    <a:pt x="391914" y="644526"/>
                  </a:lnTo>
                  <a:lnTo>
                    <a:pt x="420618" y="610193"/>
                  </a:lnTo>
                  <a:lnTo>
                    <a:pt x="450175" y="576614"/>
                  </a:lnTo>
                  <a:lnTo>
                    <a:pt x="480571" y="543807"/>
                  </a:lnTo>
                  <a:lnTo>
                    <a:pt x="511786" y="511786"/>
                  </a:lnTo>
                  <a:lnTo>
                    <a:pt x="543807" y="480571"/>
                  </a:lnTo>
                  <a:lnTo>
                    <a:pt x="576614" y="450175"/>
                  </a:lnTo>
                  <a:lnTo>
                    <a:pt x="610193" y="420618"/>
                  </a:lnTo>
                  <a:lnTo>
                    <a:pt x="644526" y="391914"/>
                  </a:lnTo>
                  <a:lnTo>
                    <a:pt x="679596" y="364082"/>
                  </a:lnTo>
                  <a:lnTo>
                    <a:pt x="715387" y="337137"/>
                  </a:lnTo>
                  <a:lnTo>
                    <a:pt x="751883" y="311096"/>
                  </a:lnTo>
                  <a:lnTo>
                    <a:pt x="789066" y="285975"/>
                  </a:lnTo>
                  <a:lnTo>
                    <a:pt x="826920" y="261793"/>
                  </a:lnTo>
                  <a:lnTo>
                    <a:pt x="865428" y="238564"/>
                  </a:lnTo>
                  <a:lnTo>
                    <a:pt x="904575" y="216306"/>
                  </a:lnTo>
                  <a:lnTo>
                    <a:pt x="944342" y="195036"/>
                  </a:lnTo>
                  <a:lnTo>
                    <a:pt x="984713" y="174769"/>
                  </a:lnTo>
                  <a:lnTo>
                    <a:pt x="1025672" y="155523"/>
                  </a:lnTo>
                  <a:lnTo>
                    <a:pt x="1067202" y="137315"/>
                  </a:lnTo>
                  <a:lnTo>
                    <a:pt x="1109286" y="120161"/>
                  </a:lnTo>
                  <a:lnTo>
                    <a:pt x="1151909" y="104077"/>
                  </a:lnTo>
                  <a:lnTo>
                    <a:pt x="1195052" y="89081"/>
                  </a:lnTo>
                  <a:lnTo>
                    <a:pt x="1238699" y="75188"/>
                  </a:lnTo>
                  <a:lnTo>
                    <a:pt x="1282835" y="62417"/>
                  </a:lnTo>
                  <a:lnTo>
                    <a:pt x="1327441" y="50782"/>
                  </a:lnTo>
                  <a:lnTo>
                    <a:pt x="1372502" y="40302"/>
                  </a:lnTo>
                  <a:lnTo>
                    <a:pt x="1418001" y="30992"/>
                  </a:lnTo>
                  <a:lnTo>
                    <a:pt x="1463920" y="22869"/>
                  </a:lnTo>
                  <a:lnTo>
                    <a:pt x="1510244" y="15951"/>
                  </a:lnTo>
                  <a:lnTo>
                    <a:pt x="1556956" y="10253"/>
                  </a:lnTo>
                  <a:lnTo>
                    <a:pt x="1604040" y="5792"/>
                  </a:lnTo>
                  <a:lnTo>
                    <a:pt x="1651477" y="2585"/>
                  </a:lnTo>
                  <a:lnTo>
                    <a:pt x="1699253" y="649"/>
                  </a:lnTo>
                  <a:lnTo>
                    <a:pt x="1747349" y="0"/>
                  </a:lnTo>
                  <a:lnTo>
                    <a:pt x="1796925" y="702"/>
                  </a:lnTo>
                  <a:lnTo>
                    <a:pt x="1846329" y="2803"/>
                  </a:lnTo>
                  <a:lnTo>
                    <a:pt x="1895534" y="6290"/>
                  </a:lnTo>
                  <a:lnTo>
                    <a:pt x="1944514" y="11153"/>
                  </a:lnTo>
                  <a:lnTo>
                    <a:pt x="1993241" y="17380"/>
                  </a:lnTo>
                  <a:lnTo>
                    <a:pt x="2041690" y="24961"/>
                  </a:lnTo>
                  <a:lnTo>
                    <a:pt x="2089833" y="33885"/>
                  </a:lnTo>
                  <a:lnTo>
                    <a:pt x="2137643" y="44139"/>
                  </a:lnTo>
                  <a:lnTo>
                    <a:pt x="2185095" y="55715"/>
                  </a:lnTo>
                  <a:lnTo>
                    <a:pt x="2232161" y="68599"/>
                  </a:lnTo>
                  <a:lnTo>
                    <a:pt x="2278814" y="82782"/>
                  </a:lnTo>
                  <a:lnTo>
                    <a:pt x="2325028" y="98252"/>
                  </a:lnTo>
                  <a:lnTo>
                    <a:pt x="2370776" y="114998"/>
                  </a:lnTo>
                  <a:lnTo>
                    <a:pt x="2416032" y="133009"/>
                  </a:lnTo>
                  <a:lnTo>
                    <a:pt x="2460768" y="152273"/>
                  </a:lnTo>
                  <a:lnTo>
                    <a:pt x="2504958" y="172781"/>
                  </a:lnTo>
                  <a:lnTo>
                    <a:pt x="2548575" y="194521"/>
                  </a:lnTo>
                  <a:lnTo>
                    <a:pt x="2591592" y="217481"/>
                  </a:lnTo>
                  <a:lnTo>
                    <a:pt x="2633983" y="241651"/>
                  </a:lnTo>
                  <a:lnTo>
                    <a:pt x="2675722" y="267019"/>
                  </a:lnTo>
                  <a:lnTo>
                    <a:pt x="2716780" y="293575"/>
                  </a:lnTo>
                  <a:lnTo>
                    <a:pt x="2757132" y="321307"/>
                  </a:lnTo>
                  <a:lnTo>
                    <a:pt x="2796751" y="350205"/>
                  </a:lnTo>
                  <a:lnTo>
                    <a:pt x="2835610" y="380257"/>
                  </a:lnTo>
                  <a:lnTo>
                    <a:pt x="2873682" y="411452"/>
                  </a:lnTo>
                  <a:lnTo>
                    <a:pt x="2910941" y="443780"/>
                  </a:lnTo>
                  <a:lnTo>
                    <a:pt x="2947360" y="477228"/>
                  </a:lnTo>
                  <a:lnTo>
                    <a:pt x="2982912" y="511786"/>
                  </a:lnTo>
                  <a:lnTo>
                    <a:pt x="3017471" y="547339"/>
                  </a:lnTo>
                  <a:lnTo>
                    <a:pt x="3050919" y="583758"/>
                  </a:lnTo>
                  <a:lnTo>
                    <a:pt x="3083247" y="621017"/>
                  </a:lnTo>
                  <a:lnTo>
                    <a:pt x="3114442" y="659089"/>
                  </a:lnTo>
                  <a:lnTo>
                    <a:pt x="3144494" y="697948"/>
                  </a:lnTo>
                  <a:lnTo>
                    <a:pt x="3173392" y="737567"/>
                  </a:lnTo>
                  <a:lnTo>
                    <a:pt x="3201124" y="777919"/>
                  </a:lnTo>
                  <a:lnTo>
                    <a:pt x="3227680" y="818977"/>
                  </a:lnTo>
                  <a:lnTo>
                    <a:pt x="3253048" y="860716"/>
                  </a:lnTo>
                  <a:lnTo>
                    <a:pt x="3277218" y="903107"/>
                  </a:lnTo>
                  <a:lnTo>
                    <a:pt x="3300178" y="946124"/>
                  </a:lnTo>
                  <a:lnTo>
                    <a:pt x="3321918" y="989742"/>
                  </a:lnTo>
                  <a:lnTo>
                    <a:pt x="3342426" y="1033932"/>
                  </a:lnTo>
                  <a:lnTo>
                    <a:pt x="3361690" y="1078668"/>
                  </a:lnTo>
                  <a:lnTo>
                    <a:pt x="3379701" y="1123923"/>
                  </a:lnTo>
                  <a:lnTo>
                    <a:pt x="3396447" y="1169671"/>
                  </a:lnTo>
                  <a:lnTo>
                    <a:pt x="3411917" y="1215885"/>
                  </a:lnTo>
                  <a:lnTo>
                    <a:pt x="3426100" y="1262539"/>
                  </a:lnTo>
                  <a:lnTo>
                    <a:pt x="3438984" y="1309604"/>
                  </a:lnTo>
                  <a:lnTo>
                    <a:pt x="3450560" y="1357056"/>
                  </a:lnTo>
                  <a:lnTo>
                    <a:pt x="3460814" y="1404867"/>
                  </a:lnTo>
                  <a:lnTo>
                    <a:pt x="3469738" y="1453010"/>
                  </a:lnTo>
                  <a:lnTo>
                    <a:pt x="3477319" y="1501458"/>
                  </a:lnTo>
                  <a:lnTo>
                    <a:pt x="3483546" y="1550185"/>
                  </a:lnTo>
                  <a:lnTo>
                    <a:pt x="3488409" y="1599165"/>
                  </a:lnTo>
                  <a:lnTo>
                    <a:pt x="3491896" y="1648370"/>
                  </a:lnTo>
                  <a:lnTo>
                    <a:pt x="3493997" y="1697774"/>
                  </a:lnTo>
                  <a:lnTo>
                    <a:pt x="3494699" y="1747349"/>
                  </a:lnTo>
                  <a:lnTo>
                    <a:pt x="3494050" y="1795446"/>
                  </a:lnTo>
                  <a:lnTo>
                    <a:pt x="3492114" y="1843222"/>
                  </a:lnTo>
                  <a:lnTo>
                    <a:pt x="3488907" y="1890659"/>
                  </a:lnTo>
                  <a:lnTo>
                    <a:pt x="3484446" y="1937743"/>
                  </a:lnTo>
                  <a:lnTo>
                    <a:pt x="3478748" y="1984455"/>
                  </a:lnTo>
                  <a:lnTo>
                    <a:pt x="3471830" y="2030779"/>
                  </a:lnTo>
                  <a:lnTo>
                    <a:pt x="3463707" y="2076698"/>
                  </a:lnTo>
                  <a:lnTo>
                    <a:pt x="3454397" y="2122197"/>
                  </a:lnTo>
                  <a:lnTo>
                    <a:pt x="3443917" y="2167258"/>
                  </a:lnTo>
                  <a:lnTo>
                    <a:pt x="3432282" y="2211864"/>
                  </a:lnTo>
                  <a:lnTo>
                    <a:pt x="3419511" y="2256000"/>
                  </a:lnTo>
                  <a:lnTo>
                    <a:pt x="3405618" y="2299647"/>
                  </a:lnTo>
                  <a:lnTo>
                    <a:pt x="3390622" y="2342790"/>
                  </a:lnTo>
                  <a:lnTo>
                    <a:pt x="3374538" y="2385413"/>
                  </a:lnTo>
                  <a:lnTo>
                    <a:pt x="3357384" y="2427497"/>
                  </a:lnTo>
                  <a:lnTo>
                    <a:pt x="3339176" y="2469027"/>
                  </a:lnTo>
                  <a:lnTo>
                    <a:pt x="3319930" y="2509986"/>
                  </a:lnTo>
                  <a:lnTo>
                    <a:pt x="3299663" y="2550357"/>
                  </a:lnTo>
                  <a:lnTo>
                    <a:pt x="3278393" y="2590124"/>
                  </a:lnTo>
                  <a:lnTo>
                    <a:pt x="3256135" y="2629270"/>
                  </a:lnTo>
                  <a:lnTo>
                    <a:pt x="3232906" y="2667779"/>
                  </a:lnTo>
                  <a:lnTo>
                    <a:pt x="3208724" y="2705633"/>
                  </a:lnTo>
                  <a:lnTo>
                    <a:pt x="3183603" y="2742816"/>
                  </a:lnTo>
                  <a:lnTo>
                    <a:pt x="3157562" y="2779312"/>
                  </a:lnTo>
                  <a:lnTo>
                    <a:pt x="3130617" y="2815103"/>
                  </a:lnTo>
                  <a:lnTo>
                    <a:pt x="3102785" y="2850173"/>
                  </a:lnTo>
                  <a:lnTo>
                    <a:pt x="3074081" y="2884506"/>
                  </a:lnTo>
                  <a:lnTo>
                    <a:pt x="3044524" y="2918085"/>
                  </a:lnTo>
                  <a:lnTo>
                    <a:pt x="3014128" y="2950892"/>
                  </a:lnTo>
                  <a:lnTo>
                    <a:pt x="2982913" y="2982913"/>
                  </a:lnTo>
                  <a:lnTo>
                    <a:pt x="2950892" y="3014128"/>
                  </a:lnTo>
                  <a:lnTo>
                    <a:pt x="2918085" y="3044524"/>
                  </a:lnTo>
                  <a:lnTo>
                    <a:pt x="2884506" y="3074081"/>
                  </a:lnTo>
                  <a:lnTo>
                    <a:pt x="2850173" y="3102785"/>
                  </a:lnTo>
                  <a:lnTo>
                    <a:pt x="2815103" y="3130617"/>
                  </a:lnTo>
                  <a:lnTo>
                    <a:pt x="2779312" y="3157562"/>
                  </a:lnTo>
                  <a:lnTo>
                    <a:pt x="2742816" y="3183603"/>
                  </a:lnTo>
                  <a:lnTo>
                    <a:pt x="2705633" y="3208724"/>
                  </a:lnTo>
                  <a:lnTo>
                    <a:pt x="2667779" y="3232906"/>
                  </a:lnTo>
                  <a:lnTo>
                    <a:pt x="2629270" y="3256135"/>
                  </a:lnTo>
                  <a:lnTo>
                    <a:pt x="2590124" y="3278393"/>
                  </a:lnTo>
                  <a:lnTo>
                    <a:pt x="2550357" y="3299663"/>
                  </a:lnTo>
                  <a:lnTo>
                    <a:pt x="2509986" y="3319930"/>
                  </a:lnTo>
                  <a:lnTo>
                    <a:pt x="2469027" y="3339176"/>
                  </a:lnTo>
                  <a:lnTo>
                    <a:pt x="2427497" y="3357384"/>
                  </a:lnTo>
                  <a:lnTo>
                    <a:pt x="2385413" y="3374538"/>
                  </a:lnTo>
                  <a:lnTo>
                    <a:pt x="2342790" y="3390622"/>
                  </a:lnTo>
                  <a:lnTo>
                    <a:pt x="2299647" y="3405618"/>
                  </a:lnTo>
                  <a:lnTo>
                    <a:pt x="2256000" y="3419511"/>
                  </a:lnTo>
                  <a:lnTo>
                    <a:pt x="2211864" y="3432282"/>
                  </a:lnTo>
                  <a:lnTo>
                    <a:pt x="2167258" y="3443917"/>
                  </a:lnTo>
                  <a:lnTo>
                    <a:pt x="2122197" y="3454397"/>
                  </a:lnTo>
                  <a:lnTo>
                    <a:pt x="2076698" y="3463707"/>
                  </a:lnTo>
                  <a:lnTo>
                    <a:pt x="2030779" y="3471830"/>
                  </a:lnTo>
                  <a:lnTo>
                    <a:pt x="1984455" y="3478748"/>
                  </a:lnTo>
                  <a:lnTo>
                    <a:pt x="1937743" y="3484446"/>
                  </a:lnTo>
                  <a:lnTo>
                    <a:pt x="1890659" y="3488907"/>
                  </a:lnTo>
                  <a:lnTo>
                    <a:pt x="1843222" y="3492114"/>
                  </a:lnTo>
                  <a:lnTo>
                    <a:pt x="1795446" y="3494050"/>
                  </a:lnTo>
                  <a:lnTo>
                    <a:pt x="1747349" y="3494699"/>
                  </a:lnTo>
                  <a:lnTo>
                    <a:pt x="1699253" y="3494050"/>
                  </a:lnTo>
                  <a:lnTo>
                    <a:pt x="1651477" y="3492114"/>
                  </a:lnTo>
                  <a:lnTo>
                    <a:pt x="1604040" y="3488907"/>
                  </a:lnTo>
                  <a:lnTo>
                    <a:pt x="1556956" y="3484446"/>
                  </a:lnTo>
                  <a:lnTo>
                    <a:pt x="1510244" y="3478748"/>
                  </a:lnTo>
                  <a:lnTo>
                    <a:pt x="1463920" y="3471830"/>
                  </a:lnTo>
                  <a:lnTo>
                    <a:pt x="1418001" y="3463707"/>
                  </a:lnTo>
                  <a:lnTo>
                    <a:pt x="1372502" y="3454397"/>
                  </a:lnTo>
                  <a:lnTo>
                    <a:pt x="1327441" y="3443917"/>
                  </a:lnTo>
                  <a:lnTo>
                    <a:pt x="1282835" y="3432282"/>
                  </a:lnTo>
                  <a:lnTo>
                    <a:pt x="1238699" y="3419511"/>
                  </a:lnTo>
                  <a:lnTo>
                    <a:pt x="1195052" y="3405618"/>
                  </a:lnTo>
                  <a:lnTo>
                    <a:pt x="1151909" y="3390622"/>
                  </a:lnTo>
                  <a:lnTo>
                    <a:pt x="1109286" y="3374538"/>
                  </a:lnTo>
                  <a:lnTo>
                    <a:pt x="1067202" y="3357384"/>
                  </a:lnTo>
                  <a:lnTo>
                    <a:pt x="1025672" y="3339176"/>
                  </a:lnTo>
                  <a:lnTo>
                    <a:pt x="984713" y="3319930"/>
                  </a:lnTo>
                  <a:lnTo>
                    <a:pt x="944342" y="3299663"/>
                  </a:lnTo>
                  <a:lnTo>
                    <a:pt x="904575" y="3278393"/>
                  </a:lnTo>
                  <a:lnTo>
                    <a:pt x="865428" y="3256135"/>
                  </a:lnTo>
                  <a:lnTo>
                    <a:pt x="826920" y="3232906"/>
                  </a:lnTo>
                  <a:lnTo>
                    <a:pt x="789066" y="3208724"/>
                  </a:lnTo>
                  <a:lnTo>
                    <a:pt x="751883" y="3183603"/>
                  </a:lnTo>
                  <a:lnTo>
                    <a:pt x="715387" y="3157562"/>
                  </a:lnTo>
                  <a:lnTo>
                    <a:pt x="679596" y="3130617"/>
                  </a:lnTo>
                  <a:lnTo>
                    <a:pt x="644526" y="3102785"/>
                  </a:lnTo>
                  <a:lnTo>
                    <a:pt x="610193" y="3074081"/>
                  </a:lnTo>
                  <a:lnTo>
                    <a:pt x="576614" y="3044524"/>
                  </a:lnTo>
                  <a:lnTo>
                    <a:pt x="543807" y="3014128"/>
                  </a:lnTo>
                  <a:lnTo>
                    <a:pt x="511786" y="2982913"/>
                  </a:lnTo>
                  <a:lnTo>
                    <a:pt x="480571" y="2950892"/>
                  </a:lnTo>
                  <a:lnTo>
                    <a:pt x="450175" y="2918085"/>
                  </a:lnTo>
                  <a:lnTo>
                    <a:pt x="420618" y="2884506"/>
                  </a:lnTo>
                  <a:lnTo>
                    <a:pt x="391914" y="2850173"/>
                  </a:lnTo>
                  <a:lnTo>
                    <a:pt x="364082" y="2815103"/>
                  </a:lnTo>
                  <a:lnTo>
                    <a:pt x="337137" y="2779312"/>
                  </a:lnTo>
                  <a:lnTo>
                    <a:pt x="311096" y="2742816"/>
                  </a:lnTo>
                  <a:lnTo>
                    <a:pt x="285975" y="2705633"/>
                  </a:lnTo>
                  <a:lnTo>
                    <a:pt x="261793" y="2667779"/>
                  </a:lnTo>
                  <a:lnTo>
                    <a:pt x="238564" y="2629270"/>
                  </a:lnTo>
                  <a:lnTo>
                    <a:pt x="216306" y="2590124"/>
                  </a:lnTo>
                  <a:lnTo>
                    <a:pt x="195036" y="2550357"/>
                  </a:lnTo>
                  <a:lnTo>
                    <a:pt x="174769" y="2509986"/>
                  </a:lnTo>
                  <a:lnTo>
                    <a:pt x="155523" y="2469027"/>
                  </a:lnTo>
                  <a:lnTo>
                    <a:pt x="137315" y="2427497"/>
                  </a:lnTo>
                  <a:lnTo>
                    <a:pt x="120161" y="2385413"/>
                  </a:lnTo>
                  <a:lnTo>
                    <a:pt x="104077" y="2342790"/>
                  </a:lnTo>
                  <a:lnTo>
                    <a:pt x="89081" y="2299647"/>
                  </a:lnTo>
                  <a:lnTo>
                    <a:pt x="75188" y="2256000"/>
                  </a:lnTo>
                  <a:lnTo>
                    <a:pt x="62417" y="2211864"/>
                  </a:lnTo>
                  <a:lnTo>
                    <a:pt x="50782" y="2167258"/>
                  </a:lnTo>
                  <a:lnTo>
                    <a:pt x="40302" y="2122197"/>
                  </a:lnTo>
                  <a:lnTo>
                    <a:pt x="30992" y="2076698"/>
                  </a:lnTo>
                  <a:lnTo>
                    <a:pt x="22869" y="2030779"/>
                  </a:lnTo>
                  <a:lnTo>
                    <a:pt x="15951" y="1984455"/>
                  </a:lnTo>
                  <a:lnTo>
                    <a:pt x="10253" y="1937743"/>
                  </a:lnTo>
                  <a:lnTo>
                    <a:pt x="5792" y="1890659"/>
                  </a:lnTo>
                  <a:lnTo>
                    <a:pt x="2585" y="1843222"/>
                  </a:lnTo>
                  <a:lnTo>
                    <a:pt x="649" y="1795446"/>
                  </a:lnTo>
                  <a:lnTo>
                    <a:pt x="0" y="1747349"/>
                  </a:lnTo>
                  <a:close/>
                </a:path>
              </a:pathLst>
            </a:custGeom>
            <a:ln w="19049">
              <a:solidFill>
                <a:srgbClr val="595959"/>
              </a:solidFill>
            </a:ln>
          </p:spPr>
          <p:txBody>
            <a:bodyPr wrap="square" lIns="0" tIns="0" rIns="0" bIns="0" rtlCol="0"/>
            <a:lstStyle/>
            <a:p>
              <a:endParaRPr sz="1867"/>
            </a:p>
          </p:txBody>
        </p:sp>
      </p:grpSp>
      <p:sp>
        <p:nvSpPr>
          <p:cNvPr id="5" name="object 5"/>
          <p:cNvSpPr txBox="1">
            <a:spLocks noGrp="1"/>
          </p:cNvSpPr>
          <p:nvPr>
            <p:ph type="title"/>
          </p:nvPr>
        </p:nvSpPr>
        <p:spPr>
          <a:xfrm>
            <a:off x="6168223" y="2448282"/>
            <a:ext cx="259927" cy="1014807"/>
          </a:xfrm>
          <a:prstGeom prst="rect">
            <a:avLst/>
          </a:prstGeom>
        </p:spPr>
        <p:txBody>
          <a:bodyPr spcFirstLastPara="1" vert="horz" wrap="square" lIns="0" tIns="16933" rIns="0" bIns="0" rtlCol="0" anchor="ctr" anchorCtr="0">
            <a:spAutoFit/>
          </a:bodyPr>
          <a:lstStyle/>
          <a:p>
            <a:pPr marL="16933">
              <a:lnSpc>
                <a:spcPct val="100000"/>
              </a:lnSpc>
              <a:spcBef>
                <a:spcPts val="133"/>
              </a:spcBef>
            </a:pPr>
            <a:r>
              <a:rPr sz="6400" spc="-67" dirty="0"/>
              <a:t>f</a:t>
            </a:r>
            <a:endParaRPr sz="6400"/>
          </a:p>
        </p:txBody>
      </p:sp>
      <p:sp>
        <p:nvSpPr>
          <p:cNvPr id="6" name="object 6"/>
          <p:cNvSpPr/>
          <p:nvPr/>
        </p:nvSpPr>
        <p:spPr>
          <a:xfrm>
            <a:off x="9648550" y="2332233"/>
            <a:ext cx="495300" cy="431800"/>
          </a:xfrm>
          <a:custGeom>
            <a:avLst/>
            <a:gdLst/>
            <a:ahLst/>
            <a:cxnLst/>
            <a:rect l="l" t="t" r="r" b="b"/>
            <a:pathLst>
              <a:path w="371475" h="323850">
                <a:moveTo>
                  <a:pt x="0" y="0"/>
                </a:moveTo>
                <a:lnTo>
                  <a:pt x="371474" y="0"/>
                </a:lnTo>
                <a:lnTo>
                  <a:pt x="371474" y="323849"/>
                </a:lnTo>
                <a:lnTo>
                  <a:pt x="0" y="323849"/>
                </a:lnTo>
                <a:lnTo>
                  <a:pt x="0" y="0"/>
                </a:lnTo>
                <a:close/>
              </a:path>
            </a:pathLst>
          </a:custGeom>
          <a:ln w="19049">
            <a:solidFill>
              <a:srgbClr val="37761C"/>
            </a:solidFill>
          </a:ln>
        </p:spPr>
        <p:txBody>
          <a:bodyPr wrap="square" lIns="0" tIns="0" rIns="0" bIns="0" rtlCol="0"/>
          <a:lstStyle/>
          <a:p>
            <a:endParaRPr sz="1867"/>
          </a:p>
        </p:txBody>
      </p:sp>
      <p:grpSp>
        <p:nvGrpSpPr>
          <p:cNvPr id="7" name="object 7"/>
          <p:cNvGrpSpPr/>
          <p:nvPr/>
        </p:nvGrpSpPr>
        <p:grpSpPr>
          <a:xfrm>
            <a:off x="923534" y="285399"/>
            <a:ext cx="10712873" cy="4781127"/>
            <a:chOff x="692650" y="214049"/>
            <a:chExt cx="8034655" cy="3585845"/>
          </a:xfrm>
        </p:grpSpPr>
        <p:sp>
          <p:nvSpPr>
            <p:cNvPr id="8" name="object 8"/>
            <p:cNvSpPr/>
            <p:nvPr/>
          </p:nvSpPr>
          <p:spPr>
            <a:xfrm>
              <a:off x="702175" y="3012748"/>
              <a:ext cx="2301875" cy="777875"/>
            </a:xfrm>
            <a:custGeom>
              <a:avLst/>
              <a:gdLst/>
              <a:ahLst/>
              <a:cxnLst/>
              <a:rect l="l" t="t" r="r" b="b"/>
              <a:pathLst>
                <a:path w="2301875" h="777875">
                  <a:moveTo>
                    <a:pt x="0" y="777326"/>
                  </a:moveTo>
                  <a:lnTo>
                    <a:pt x="2301609" y="0"/>
                  </a:lnTo>
                </a:path>
              </a:pathLst>
            </a:custGeom>
            <a:ln w="19049">
              <a:solidFill>
                <a:srgbClr val="37761C"/>
              </a:solidFill>
            </a:ln>
          </p:spPr>
          <p:txBody>
            <a:bodyPr wrap="square" lIns="0" tIns="0" rIns="0" bIns="0" rtlCol="0"/>
            <a:lstStyle/>
            <a:p>
              <a:endParaRPr sz="1867"/>
            </a:p>
          </p:txBody>
        </p:sp>
        <p:pic>
          <p:nvPicPr>
            <p:cNvPr id="9" name="object 9"/>
            <p:cNvPicPr/>
            <p:nvPr/>
          </p:nvPicPr>
          <p:blipFill>
            <a:blip r:embed="rId2" cstate="print"/>
            <a:stretch>
              <a:fillRect/>
            </a:stretch>
          </p:blipFill>
          <p:spPr>
            <a:xfrm>
              <a:off x="2984190" y="2973411"/>
              <a:ext cx="111023" cy="78672"/>
            </a:xfrm>
            <a:prstGeom prst="rect">
              <a:avLst/>
            </a:prstGeom>
          </p:spPr>
        </p:pic>
        <p:sp>
          <p:nvSpPr>
            <p:cNvPr id="10" name="object 10"/>
            <p:cNvSpPr/>
            <p:nvPr/>
          </p:nvSpPr>
          <p:spPr>
            <a:xfrm>
              <a:off x="989425" y="470774"/>
              <a:ext cx="2089150" cy="889000"/>
            </a:xfrm>
            <a:custGeom>
              <a:avLst/>
              <a:gdLst/>
              <a:ahLst/>
              <a:cxnLst/>
              <a:rect l="l" t="t" r="r" b="b"/>
              <a:pathLst>
                <a:path w="2089150" h="889000">
                  <a:moveTo>
                    <a:pt x="0" y="0"/>
                  </a:moveTo>
                  <a:lnTo>
                    <a:pt x="2089024" y="888849"/>
                  </a:lnTo>
                </a:path>
              </a:pathLst>
            </a:custGeom>
            <a:ln w="19049">
              <a:solidFill>
                <a:srgbClr val="37761C"/>
              </a:solidFill>
            </a:ln>
          </p:spPr>
          <p:txBody>
            <a:bodyPr wrap="square" lIns="0" tIns="0" rIns="0" bIns="0" rtlCol="0"/>
            <a:lstStyle/>
            <a:p>
              <a:endParaRPr sz="1867"/>
            </a:p>
          </p:txBody>
        </p:sp>
        <p:pic>
          <p:nvPicPr>
            <p:cNvPr id="11" name="object 11"/>
            <p:cNvPicPr/>
            <p:nvPr/>
          </p:nvPicPr>
          <p:blipFill>
            <a:blip r:embed="rId3" cstate="print"/>
            <a:stretch>
              <a:fillRect/>
            </a:stretch>
          </p:blipFill>
          <p:spPr>
            <a:xfrm>
              <a:off x="3056605" y="1321145"/>
              <a:ext cx="110918" cy="81850"/>
            </a:xfrm>
            <a:prstGeom prst="rect">
              <a:avLst/>
            </a:prstGeom>
          </p:spPr>
        </p:pic>
        <p:sp>
          <p:nvSpPr>
            <p:cNvPr id="12" name="object 12"/>
            <p:cNvSpPr/>
            <p:nvPr/>
          </p:nvSpPr>
          <p:spPr>
            <a:xfrm>
              <a:off x="6470900" y="2242100"/>
              <a:ext cx="2160270" cy="0"/>
            </a:xfrm>
            <a:custGeom>
              <a:avLst/>
              <a:gdLst/>
              <a:ahLst/>
              <a:cxnLst/>
              <a:rect l="l" t="t" r="r" b="b"/>
              <a:pathLst>
                <a:path w="2160270">
                  <a:moveTo>
                    <a:pt x="0" y="0"/>
                  </a:moveTo>
                  <a:lnTo>
                    <a:pt x="2159999" y="0"/>
                  </a:lnTo>
                </a:path>
              </a:pathLst>
            </a:custGeom>
            <a:ln w="19049">
              <a:solidFill>
                <a:srgbClr val="37761C"/>
              </a:solidFill>
            </a:ln>
          </p:spPr>
          <p:txBody>
            <a:bodyPr wrap="square" lIns="0" tIns="0" rIns="0" bIns="0" rtlCol="0"/>
            <a:lstStyle/>
            <a:p>
              <a:endParaRPr sz="1867"/>
            </a:p>
          </p:txBody>
        </p:sp>
        <p:pic>
          <p:nvPicPr>
            <p:cNvPr id="13" name="object 13"/>
            <p:cNvPicPr/>
            <p:nvPr/>
          </p:nvPicPr>
          <p:blipFill>
            <a:blip r:embed="rId4" cstate="print"/>
            <a:stretch>
              <a:fillRect/>
            </a:stretch>
          </p:blipFill>
          <p:spPr>
            <a:xfrm>
              <a:off x="8621375" y="2201109"/>
              <a:ext cx="105500" cy="81980"/>
            </a:xfrm>
            <a:prstGeom prst="rect">
              <a:avLst/>
            </a:prstGeom>
          </p:spPr>
        </p:pic>
        <p:pic>
          <p:nvPicPr>
            <p:cNvPr id="14" name="object 14"/>
            <p:cNvPicPr/>
            <p:nvPr/>
          </p:nvPicPr>
          <p:blipFill>
            <a:blip r:embed="rId5" cstate="print"/>
            <a:stretch>
              <a:fillRect/>
            </a:stretch>
          </p:blipFill>
          <p:spPr>
            <a:xfrm>
              <a:off x="1380512" y="233099"/>
              <a:ext cx="352424" cy="304799"/>
            </a:xfrm>
            <a:prstGeom prst="rect">
              <a:avLst/>
            </a:prstGeom>
          </p:spPr>
        </p:pic>
        <p:sp>
          <p:nvSpPr>
            <p:cNvPr id="15" name="object 15"/>
            <p:cNvSpPr/>
            <p:nvPr/>
          </p:nvSpPr>
          <p:spPr>
            <a:xfrm>
              <a:off x="1370987" y="223574"/>
              <a:ext cx="371475" cy="323850"/>
            </a:xfrm>
            <a:custGeom>
              <a:avLst/>
              <a:gdLst/>
              <a:ahLst/>
              <a:cxnLst/>
              <a:rect l="l" t="t" r="r" b="b"/>
              <a:pathLst>
                <a:path w="371475" h="323850">
                  <a:moveTo>
                    <a:pt x="0" y="0"/>
                  </a:moveTo>
                  <a:lnTo>
                    <a:pt x="371474" y="0"/>
                  </a:lnTo>
                  <a:lnTo>
                    <a:pt x="371474" y="323849"/>
                  </a:lnTo>
                  <a:lnTo>
                    <a:pt x="0" y="323849"/>
                  </a:lnTo>
                  <a:lnTo>
                    <a:pt x="0" y="0"/>
                  </a:lnTo>
                  <a:close/>
                </a:path>
              </a:pathLst>
            </a:custGeom>
            <a:ln w="19049">
              <a:solidFill>
                <a:srgbClr val="37761C"/>
              </a:solidFill>
            </a:ln>
          </p:spPr>
          <p:txBody>
            <a:bodyPr wrap="square" lIns="0" tIns="0" rIns="0" bIns="0" rtlCol="0"/>
            <a:lstStyle/>
            <a:p>
              <a:endParaRPr sz="1867"/>
            </a:p>
          </p:txBody>
        </p:sp>
        <p:pic>
          <p:nvPicPr>
            <p:cNvPr id="16" name="object 16"/>
            <p:cNvPicPr/>
            <p:nvPr/>
          </p:nvPicPr>
          <p:blipFill>
            <a:blip r:embed="rId6" cstate="print"/>
            <a:stretch>
              <a:fillRect/>
            </a:stretch>
          </p:blipFill>
          <p:spPr>
            <a:xfrm>
              <a:off x="1300362" y="3061025"/>
              <a:ext cx="295274" cy="361949"/>
            </a:xfrm>
            <a:prstGeom prst="rect">
              <a:avLst/>
            </a:prstGeom>
          </p:spPr>
        </p:pic>
        <p:sp>
          <p:nvSpPr>
            <p:cNvPr id="17" name="object 17"/>
            <p:cNvSpPr/>
            <p:nvPr/>
          </p:nvSpPr>
          <p:spPr>
            <a:xfrm>
              <a:off x="1290837" y="3051500"/>
              <a:ext cx="314325" cy="381000"/>
            </a:xfrm>
            <a:custGeom>
              <a:avLst/>
              <a:gdLst/>
              <a:ahLst/>
              <a:cxnLst/>
              <a:rect l="l" t="t" r="r" b="b"/>
              <a:pathLst>
                <a:path w="314325" h="381000">
                  <a:moveTo>
                    <a:pt x="0" y="0"/>
                  </a:moveTo>
                  <a:lnTo>
                    <a:pt x="314324" y="0"/>
                  </a:lnTo>
                  <a:lnTo>
                    <a:pt x="314324" y="380999"/>
                  </a:lnTo>
                  <a:lnTo>
                    <a:pt x="0" y="380999"/>
                  </a:lnTo>
                  <a:lnTo>
                    <a:pt x="0" y="0"/>
                  </a:lnTo>
                  <a:close/>
                </a:path>
              </a:pathLst>
            </a:custGeom>
            <a:ln w="19049">
              <a:solidFill>
                <a:srgbClr val="37761C"/>
              </a:solidFill>
            </a:ln>
          </p:spPr>
          <p:txBody>
            <a:bodyPr wrap="square" lIns="0" tIns="0" rIns="0" bIns="0" rtlCol="0"/>
            <a:lstStyle/>
            <a:p>
              <a:endParaRPr sz="1867"/>
            </a:p>
          </p:txBody>
        </p:sp>
        <p:pic>
          <p:nvPicPr>
            <p:cNvPr id="18" name="object 18"/>
            <p:cNvPicPr/>
            <p:nvPr/>
          </p:nvPicPr>
          <p:blipFill>
            <a:blip r:embed="rId7" cstate="print"/>
            <a:stretch>
              <a:fillRect/>
            </a:stretch>
          </p:blipFill>
          <p:spPr>
            <a:xfrm>
              <a:off x="7245937" y="1758700"/>
              <a:ext cx="314324" cy="304799"/>
            </a:xfrm>
            <a:prstGeom prst="rect">
              <a:avLst/>
            </a:prstGeom>
          </p:spPr>
        </p:pic>
        <p:pic>
          <p:nvPicPr>
            <p:cNvPr id="19" name="object 19"/>
            <p:cNvPicPr/>
            <p:nvPr/>
          </p:nvPicPr>
          <p:blipFill>
            <a:blip r:embed="rId8" cstate="print"/>
            <a:stretch>
              <a:fillRect/>
            </a:stretch>
          </p:blipFill>
          <p:spPr>
            <a:xfrm>
              <a:off x="3398762" y="1290437"/>
              <a:ext cx="485774" cy="638174"/>
            </a:xfrm>
            <a:prstGeom prst="rect">
              <a:avLst/>
            </a:prstGeom>
          </p:spPr>
        </p:pic>
        <p:sp>
          <p:nvSpPr>
            <p:cNvPr id="20" name="object 20"/>
            <p:cNvSpPr/>
            <p:nvPr/>
          </p:nvSpPr>
          <p:spPr>
            <a:xfrm>
              <a:off x="3389237" y="1280912"/>
              <a:ext cx="504825" cy="657225"/>
            </a:xfrm>
            <a:custGeom>
              <a:avLst/>
              <a:gdLst/>
              <a:ahLst/>
              <a:cxnLst/>
              <a:rect l="l" t="t" r="r" b="b"/>
              <a:pathLst>
                <a:path w="504825" h="657225">
                  <a:moveTo>
                    <a:pt x="0" y="0"/>
                  </a:moveTo>
                  <a:lnTo>
                    <a:pt x="504824" y="0"/>
                  </a:lnTo>
                  <a:lnTo>
                    <a:pt x="504824" y="657224"/>
                  </a:lnTo>
                  <a:lnTo>
                    <a:pt x="0" y="657224"/>
                  </a:lnTo>
                  <a:lnTo>
                    <a:pt x="0" y="0"/>
                  </a:lnTo>
                  <a:close/>
                </a:path>
              </a:pathLst>
            </a:custGeom>
            <a:ln w="19049">
              <a:solidFill>
                <a:srgbClr val="FF0000"/>
              </a:solidFill>
            </a:ln>
          </p:spPr>
          <p:txBody>
            <a:bodyPr wrap="square" lIns="0" tIns="0" rIns="0" bIns="0" rtlCol="0"/>
            <a:lstStyle/>
            <a:p>
              <a:endParaRPr sz="1867"/>
            </a:p>
          </p:txBody>
        </p:sp>
        <p:pic>
          <p:nvPicPr>
            <p:cNvPr id="21" name="object 21"/>
            <p:cNvPicPr/>
            <p:nvPr/>
          </p:nvPicPr>
          <p:blipFill>
            <a:blip r:embed="rId9" cstate="print"/>
            <a:stretch>
              <a:fillRect/>
            </a:stretch>
          </p:blipFill>
          <p:spPr>
            <a:xfrm>
              <a:off x="3398762" y="2493037"/>
              <a:ext cx="409574" cy="704849"/>
            </a:xfrm>
            <a:prstGeom prst="rect">
              <a:avLst/>
            </a:prstGeom>
          </p:spPr>
        </p:pic>
        <p:sp>
          <p:nvSpPr>
            <p:cNvPr id="22" name="object 22"/>
            <p:cNvSpPr/>
            <p:nvPr/>
          </p:nvSpPr>
          <p:spPr>
            <a:xfrm>
              <a:off x="3389237" y="2483512"/>
              <a:ext cx="428625" cy="723900"/>
            </a:xfrm>
            <a:custGeom>
              <a:avLst/>
              <a:gdLst/>
              <a:ahLst/>
              <a:cxnLst/>
              <a:rect l="l" t="t" r="r" b="b"/>
              <a:pathLst>
                <a:path w="428625" h="723900">
                  <a:moveTo>
                    <a:pt x="0" y="0"/>
                  </a:moveTo>
                  <a:lnTo>
                    <a:pt x="428624" y="0"/>
                  </a:lnTo>
                  <a:lnTo>
                    <a:pt x="428624" y="723899"/>
                  </a:lnTo>
                  <a:lnTo>
                    <a:pt x="0" y="723899"/>
                  </a:lnTo>
                  <a:lnTo>
                    <a:pt x="0" y="0"/>
                  </a:lnTo>
                  <a:close/>
                </a:path>
              </a:pathLst>
            </a:custGeom>
            <a:ln w="19049">
              <a:solidFill>
                <a:srgbClr val="FF0000"/>
              </a:solidFill>
            </a:ln>
          </p:spPr>
          <p:txBody>
            <a:bodyPr wrap="square" lIns="0" tIns="0" rIns="0" bIns="0" rtlCol="0"/>
            <a:lstStyle/>
            <a:p>
              <a:endParaRPr sz="1867"/>
            </a:p>
          </p:txBody>
        </p:sp>
      </p:grpSp>
      <p:sp>
        <p:nvSpPr>
          <p:cNvPr id="23" name="object 23"/>
          <p:cNvSpPr txBox="1"/>
          <p:nvPr/>
        </p:nvSpPr>
        <p:spPr>
          <a:xfrm>
            <a:off x="5357734" y="1276740"/>
            <a:ext cx="2049780" cy="386430"/>
          </a:xfrm>
          <a:prstGeom prst="rect">
            <a:avLst/>
          </a:prstGeom>
        </p:spPr>
        <p:txBody>
          <a:bodyPr vert="horz" wrap="square" lIns="0" tIns="16933" rIns="0" bIns="0" rtlCol="0">
            <a:spAutoFit/>
          </a:bodyPr>
          <a:lstStyle/>
          <a:p>
            <a:pPr marL="16933">
              <a:spcBef>
                <a:spcPts val="133"/>
              </a:spcBef>
            </a:pPr>
            <a:r>
              <a:rPr sz="2400" dirty="0">
                <a:solidFill>
                  <a:srgbClr val="FF0000"/>
                </a:solidFill>
                <a:latin typeface="Arial MT"/>
                <a:cs typeface="Arial MT"/>
              </a:rPr>
              <a:t>“local</a:t>
            </a:r>
            <a:r>
              <a:rPr sz="2400" spc="-40" dirty="0">
                <a:solidFill>
                  <a:srgbClr val="FF0000"/>
                </a:solidFill>
                <a:latin typeface="Arial MT"/>
                <a:cs typeface="Arial MT"/>
              </a:rPr>
              <a:t> </a:t>
            </a:r>
            <a:r>
              <a:rPr sz="2400" spc="-13" dirty="0">
                <a:solidFill>
                  <a:srgbClr val="FF0000"/>
                </a:solidFill>
                <a:latin typeface="Arial MT"/>
                <a:cs typeface="Arial MT"/>
              </a:rPr>
              <a:t>gradient”</a:t>
            </a:r>
            <a:endParaRPr sz="2400">
              <a:latin typeface="Arial MT"/>
              <a:cs typeface="Arial MT"/>
            </a:endParaRPr>
          </a:p>
        </p:txBody>
      </p:sp>
      <p:sp>
        <p:nvSpPr>
          <p:cNvPr id="54" name="TextBox 53">
            <a:extLst>
              <a:ext uri="{FF2B5EF4-FFF2-40B4-BE49-F238E27FC236}">
                <a16:creationId xmlns:a16="http://schemas.microsoft.com/office/drawing/2014/main" id="{DA59FDDB-5AFD-318B-AB0E-4057606CB224}"/>
              </a:ext>
            </a:extLst>
          </p:cNvPr>
          <p:cNvSpPr txBox="1"/>
          <p:nvPr/>
        </p:nvSpPr>
        <p:spPr>
          <a:xfrm>
            <a:off x="359229" y="6154383"/>
            <a:ext cx="6096000" cy="276999"/>
          </a:xfrm>
          <a:prstGeom prst="rect">
            <a:avLst/>
          </a:prstGeom>
          <a:noFill/>
        </p:spPr>
        <p:txBody>
          <a:bodyPr wrap="square">
            <a:spAutoFit/>
          </a:bodyPr>
          <a:lstStyle/>
          <a:p>
            <a:r>
              <a:rPr lang="en-US" sz="1200" dirty="0"/>
              <a:t>http://cs231n.stanford.edu/slides/2017/cs231n_2017_lecture4.pdf</a:t>
            </a:r>
          </a:p>
        </p:txBody>
      </p:sp>
    </p:spTree>
    <p:extLst>
      <p:ext uri="{BB962C8B-B14F-4D97-AF65-F5344CB8AC3E}">
        <p14:creationId xmlns:p14="http://schemas.microsoft.com/office/powerpoint/2010/main" val="2209423780"/>
      </p:ext>
    </p:extLst>
  </p:cSld>
  <p:clrMapOvr>
    <a:overrideClrMapping bg1="lt1" tx1="dk1" bg2="lt2" tx2="dk2" accent1="accent1" accent2="accent2" accent3="accent3" accent4="accent4" accent5="accent5" accent6="accent6" hlink="hlink" folHlink="folHlink"/>
  </p:clrMapOvr>
  <p:transition spd="slow">
    <p:wipe/>
  </p:transition>
</p:sld>
</file>

<file path=ppt/slides/slide29.xml><?xml version="1.0" encoding="utf-8"?>
<p:sld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2" name="object 2"/>
          <p:cNvGrpSpPr/>
          <p:nvPr/>
        </p:nvGrpSpPr>
        <p:grpSpPr>
          <a:xfrm>
            <a:off x="3955566" y="646966"/>
            <a:ext cx="4685453" cy="4685453"/>
            <a:chOff x="2966674" y="485224"/>
            <a:chExt cx="3514090" cy="3514090"/>
          </a:xfrm>
        </p:grpSpPr>
        <p:sp>
          <p:nvSpPr>
            <p:cNvPr id="3" name="object 3"/>
            <p:cNvSpPr/>
            <p:nvPr/>
          </p:nvSpPr>
          <p:spPr>
            <a:xfrm>
              <a:off x="2976199" y="494749"/>
              <a:ext cx="3495040" cy="3495040"/>
            </a:xfrm>
            <a:custGeom>
              <a:avLst/>
              <a:gdLst/>
              <a:ahLst/>
              <a:cxnLst/>
              <a:rect l="l" t="t" r="r" b="b"/>
              <a:pathLst>
                <a:path w="3495040" h="3495040">
                  <a:moveTo>
                    <a:pt x="1747349" y="3494699"/>
                  </a:moveTo>
                  <a:lnTo>
                    <a:pt x="1699253" y="3494050"/>
                  </a:lnTo>
                  <a:lnTo>
                    <a:pt x="1651477" y="3492114"/>
                  </a:lnTo>
                  <a:lnTo>
                    <a:pt x="1604040" y="3488907"/>
                  </a:lnTo>
                  <a:lnTo>
                    <a:pt x="1556956" y="3484446"/>
                  </a:lnTo>
                  <a:lnTo>
                    <a:pt x="1510244" y="3478748"/>
                  </a:lnTo>
                  <a:lnTo>
                    <a:pt x="1463920" y="3471830"/>
                  </a:lnTo>
                  <a:lnTo>
                    <a:pt x="1418001" y="3463707"/>
                  </a:lnTo>
                  <a:lnTo>
                    <a:pt x="1372502" y="3454397"/>
                  </a:lnTo>
                  <a:lnTo>
                    <a:pt x="1327441" y="3443917"/>
                  </a:lnTo>
                  <a:lnTo>
                    <a:pt x="1282835" y="3432282"/>
                  </a:lnTo>
                  <a:lnTo>
                    <a:pt x="1238699" y="3419511"/>
                  </a:lnTo>
                  <a:lnTo>
                    <a:pt x="1195052" y="3405618"/>
                  </a:lnTo>
                  <a:lnTo>
                    <a:pt x="1151909" y="3390622"/>
                  </a:lnTo>
                  <a:lnTo>
                    <a:pt x="1109286" y="3374538"/>
                  </a:lnTo>
                  <a:lnTo>
                    <a:pt x="1067202" y="3357384"/>
                  </a:lnTo>
                  <a:lnTo>
                    <a:pt x="1025672" y="3339176"/>
                  </a:lnTo>
                  <a:lnTo>
                    <a:pt x="984713" y="3319930"/>
                  </a:lnTo>
                  <a:lnTo>
                    <a:pt x="944342" y="3299663"/>
                  </a:lnTo>
                  <a:lnTo>
                    <a:pt x="904575" y="3278393"/>
                  </a:lnTo>
                  <a:lnTo>
                    <a:pt x="865428" y="3256135"/>
                  </a:lnTo>
                  <a:lnTo>
                    <a:pt x="826920" y="3232906"/>
                  </a:lnTo>
                  <a:lnTo>
                    <a:pt x="789066" y="3208724"/>
                  </a:lnTo>
                  <a:lnTo>
                    <a:pt x="751883" y="3183603"/>
                  </a:lnTo>
                  <a:lnTo>
                    <a:pt x="715387" y="3157562"/>
                  </a:lnTo>
                  <a:lnTo>
                    <a:pt x="679596" y="3130617"/>
                  </a:lnTo>
                  <a:lnTo>
                    <a:pt x="644526" y="3102785"/>
                  </a:lnTo>
                  <a:lnTo>
                    <a:pt x="610193" y="3074081"/>
                  </a:lnTo>
                  <a:lnTo>
                    <a:pt x="576614" y="3044524"/>
                  </a:lnTo>
                  <a:lnTo>
                    <a:pt x="543807" y="3014128"/>
                  </a:lnTo>
                  <a:lnTo>
                    <a:pt x="511786" y="2982913"/>
                  </a:lnTo>
                  <a:lnTo>
                    <a:pt x="480571" y="2950892"/>
                  </a:lnTo>
                  <a:lnTo>
                    <a:pt x="450175" y="2918085"/>
                  </a:lnTo>
                  <a:lnTo>
                    <a:pt x="420618" y="2884506"/>
                  </a:lnTo>
                  <a:lnTo>
                    <a:pt x="391914" y="2850173"/>
                  </a:lnTo>
                  <a:lnTo>
                    <a:pt x="364082" y="2815103"/>
                  </a:lnTo>
                  <a:lnTo>
                    <a:pt x="337137" y="2779312"/>
                  </a:lnTo>
                  <a:lnTo>
                    <a:pt x="311096" y="2742816"/>
                  </a:lnTo>
                  <a:lnTo>
                    <a:pt x="285975" y="2705633"/>
                  </a:lnTo>
                  <a:lnTo>
                    <a:pt x="261793" y="2667779"/>
                  </a:lnTo>
                  <a:lnTo>
                    <a:pt x="238564" y="2629270"/>
                  </a:lnTo>
                  <a:lnTo>
                    <a:pt x="216306" y="2590124"/>
                  </a:lnTo>
                  <a:lnTo>
                    <a:pt x="195036" y="2550357"/>
                  </a:lnTo>
                  <a:lnTo>
                    <a:pt x="174769" y="2509986"/>
                  </a:lnTo>
                  <a:lnTo>
                    <a:pt x="155523" y="2469027"/>
                  </a:lnTo>
                  <a:lnTo>
                    <a:pt x="137315" y="2427497"/>
                  </a:lnTo>
                  <a:lnTo>
                    <a:pt x="120161" y="2385413"/>
                  </a:lnTo>
                  <a:lnTo>
                    <a:pt x="104077" y="2342790"/>
                  </a:lnTo>
                  <a:lnTo>
                    <a:pt x="89081" y="2299647"/>
                  </a:lnTo>
                  <a:lnTo>
                    <a:pt x="75188" y="2256000"/>
                  </a:lnTo>
                  <a:lnTo>
                    <a:pt x="62417" y="2211864"/>
                  </a:lnTo>
                  <a:lnTo>
                    <a:pt x="50782" y="2167258"/>
                  </a:lnTo>
                  <a:lnTo>
                    <a:pt x="40302" y="2122197"/>
                  </a:lnTo>
                  <a:lnTo>
                    <a:pt x="30992" y="2076698"/>
                  </a:lnTo>
                  <a:lnTo>
                    <a:pt x="22869" y="2030779"/>
                  </a:lnTo>
                  <a:lnTo>
                    <a:pt x="15951" y="1984455"/>
                  </a:lnTo>
                  <a:lnTo>
                    <a:pt x="10253" y="1937743"/>
                  </a:lnTo>
                  <a:lnTo>
                    <a:pt x="5792" y="1890659"/>
                  </a:lnTo>
                  <a:lnTo>
                    <a:pt x="2585" y="1843222"/>
                  </a:lnTo>
                  <a:lnTo>
                    <a:pt x="649" y="1795446"/>
                  </a:lnTo>
                  <a:lnTo>
                    <a:pt x="0" y="1747349"/>
                  </a:lnTo>
                  <a:lnTo>
                    <a:pt x="649" y="1699253"/>
                  </a:lnTo>
                  <a:lnTo>
                    <a:pt x="2585" y="1651477"/>
                  </a:lnTo>
                  <a:lnTo>
                    <a:pt x="5792" y="1604040"/>
                  </a:lnTo>
                  <a:lnTo>
                    <a:pt x="10253" y="1556956"/>
                  </a:lnTo>
                  <a:lnTo>
                    <a:pt x="15951" y="1510244"/>
                  </a:lnTo>
                  <a:lnTo>
                    <a:pt x="22869" y="1463920"/>
                  </a:lnTo>
                  <a:lnTo>
                    <a:pt x="30992" y="1418001"/>
                  </a:lnTo>
                  <a:lnTo>
                    <a:pt x="40302" y="1372502"/>
                  </a:lnTo>
                  <a:lnTo>
                    <a:pt x="50782" y="1327441"/>
                  </a:lnTo>
                  <a:lnTo>
                    <a:pt x="62417" y="1282835"/>
                  </a:lnTo>
                  <a:lnTo>
                    <a:pt x="75188" y="1238699"/>
                  </a:lnTo>
                  <a:lnTo>
                    <a:pt x="89081" y="1195052"/>
                  </a:lnTo>
                  <a:lnTo>
                    <a:pt x="104077" y="1151909"/>
                  </a:lnTo>
                  <a:lnTo>
                    <a:pt x="120161" y="1109286"/>
                  </a:lnTo>
                  <a:lnTo>
                    <a:pt x="137315" y="1067202"/>
                  </a:lnTo>
                  <a:lnTo>
                    <a:pt x="155523" y="1025672"/>
                  </a:lnTo>
                  <a:lnTo>
                    <a:pt x="174769" y="984713"/>
                  </a:lnTo>
                  <a:lnTo>
                    <a:pt x="195036" y="944342"/>
                  </a:lnTo>
                  <a:lnTo>
                    <a:pt x="216306" y="904575"/>
                  </a:lnTo>
                  <a:lnTo>
                    <a:pt x="238564" y="865428"/>
                  </a:lnTo>
                  <a:lnTo>
                    <a:pt x="261793" y="826920"/>
                  </a:lnTo>
                  <a:lnTo>
                    <a:pt x="285975" y="789066"/>
                  </a:lnTo>
                  <a:lnTo>
                    <a:pt x="311096" y="751883"/>
                  </a:lnTo>
                  <a:lnTo>
                    <a:pt x="337137" y="715387"/>
                  </a:lnTo>
                  <a:lnTo>
                    <a:pt x="364082" y="679596"/>
                  </a:lnTo>
                  <a:lnTo>
                    <a:pt x="391914" y="644526"/>
                  </a:lnTo>
                  <a:lnTo>
                    <a:pt x="420618" y="610193"/>
                  </a:lnTo>
                  <a:lnTo>
                    <a:pt x="450175" y="576614"/>
                  </a:lnTo>
                  <a:lnTo>
                    <a:pt x="480571" y="543807"/>
                  </a:lnTo>
                  <a:lnTo>
                    <a:pt x="511786" y="511786"/>
                  </a:lnTo>
                  <a:lnTo>
                    <a:pt x="543807" y="480571"/>
                  </a:lnTo>
                  <a:lnTo>
                    <a:pt x="576614" y="450175"/>
                  </a:lnTo>
                  <a:lnTo>
                    <a:pt x="610193" y="420618"/>
                  </a:lnTo>
                  <a:lnTo>
                    <a:pt x="644526" y="391914"/>
                  </a:lnTo>
                  <a:lnTo>
                    <a:pt x="679596" y="364082"/>
                  </a:lnTo>
                  <a:lnTo>
                    <a:pt x="715387" y="337137"/>
                  </a:lnTo>
                  <a:lnTo>
                    <a:pt x="751883" y="311096"/>
                  </a:lnTo>
                  <a:lnTo>
                    <a:pt x="789066" y="285975"/>
                  </a:lnTo>
                  <a:lnTo>
                    <a:pt x="826920" y="261793"/>
                  </a:lnTo>
                  <a:lnTo>
                    <a:pt x="865428" y="238564"/>
                  </a:lnTo>
                  <a:lnTo>
                    <a:pt x="904575" y="216306"/>
                  </a:lnTo>
                  <a:lnTo>
                    <a:pt x="944342" y="195036"/>
                  </a:lnTo>
                  <a:lnTo>
                    <a:pt x="984713" y="174769"/>
                  </a:lnTo>
                  <a:lnTo>
                    <a:pt x="1025672" y="155523"/>
                  </a:lnTo>
                  <a:lnTo>
                    <a:pt x="1067202" y="137315"/>
                  </a:lnTo>
                  <a:lnTo>
                    <a:pt x="1109286" y="120161"/>
                  </a:lnTo>
                  <a:lnTo>
                    <a:pt x="1151909" y="104077"/>
                  </a:lnTo>
                  <a:lnTo>
                    <a:pt x="1195052" y="89081"/>
                  </a:lnTo>
                  <a:lnTo>
                    <a:pt x="1238699" y="75188"/>
                  </a:lnTo>
                  <a:lnTo>
                    <a:pt x="1282835" y="62417"/>
                  </a:lnTo>
                  <a:lnTo>
                    <a:pt x="1327441" y="50782"/>
                  </a:lnTo>
                  <a:lnTo>
                    <a:pt x="1372502" y="40302"/>
                  </a:lnTo>
                  <a:lnTo>
                    <a:pt x="1418001" y="30992"/>
                  </a:lnTo>
                  <a:lnTo>
                    <a:pt x="1463920" y="22869"/>
                  </a:lnTo>
                  <a:lnTo>
                    <a:pt x="1510244" y="15951"/>
                  </a:lnTo>
                  <a:lnTo>
                    <a:pt x="1556956" y="10253"/>
                  </a:lnTo>
                  <a:lnTo>
                    <a:pt x="1604040" y="5792"/>
                  </a:lnTo>
                  <a:lnTo>
                    <a:pt x="1651477" y="2585"/>
                  </a:lnTo>
                  <a:lnTo>
                    <a:pt x="1699253" y="649"/>
                  </a:lnTo>
                  <a:lnTo>
                    <a:pt x="1747349" y="0"/>
                  </a:lnTo>
                  <a:lnTo>
                    <a:pt x="1796925" y="702"/>
                  </a:lnTo>
                  <a:lnTo>
                    <a:pt x="1846329" y="2803"/>
                  </a:lnTo>
                  <a:lnTo>
                    <a:pt x="1895534" y="6290"/>
                  </a:lnTo>
                  <a:lnTo>
                    <a:pt x="1944514" y="11153"/>
                  </a:lnTo>
                  <a:lnTo>
                    <a:pt x="1993241" y="17380"/>
                  </a:lnTo>
                  <a:lnTo>
                    <a:pt x="2041690" y="24961"/>
                  </a:lnTo>
                  <a:lnTo>
                    <a:pt x="2089833" y="33885"/>
                  </a:lnTo>
                  <a:lnTo>
                    <a:pt x="2137643" y="44139"/>
                  </a:lnTo>
                  <a:lnTo>
                    <a:pt x="2185095" y="55715"/>
                  </a:lnTo>
                  <a:lnTo>
                    <a:pt x="2232161" y="68599"/>
                  </a:lnTo>
                  <a:lnTo>
                    <a:pt x="2278814" y="82782"/>
                  </a:lnTo>
                  <a:lnTo>
                    <a:pt x="2325028" y="98252"/>
                  </a:lnTo>
                  <a:lnTo>
                    <a:pt x="2370776" y="114998"/>
                  </a:lnTo>
                  <a:lnTo>
                    <a:pt x="2416032" y="133009"/>
                  </a:lnTo>
                  <a:lnTo>
                    <a:pt x="2460768" y="152273"/>
                  </a:lnTo>
                  <a:lnTo>
                    <a:pt x="2504958" y="172781"/>
                  </a:lnTo>
                  <a:lnTo>
                    <a:pt x="2548575" y="194521"/>
                  </a:lnTo>
                  <a:lnTo>
                    <a:pt x="2591592" y="217481"/>
                  </a:lnTo>
                  <a:lnTo>
                    <a:pt x="2633983" y="241651"/>
                  </a:lnTo>
                  <a:lnTo>
                    <a:pt x="2675722" y="267019"/>
                  </a:lnTo>
                  <a:lnTo>
                    <a:pt x="2716780" y="293575"/>
                  </a:lnTo>
                  <a:lnTo>
                    <a:pt x="2757132" y="321307"/>
                  </a:lnTo>
                  <a:lnTo>
                    <a:pt x="2796751" y="350205"/>
                  </a:lnTo>
                  <a:lnTo>
                    <a:pt x="2835610" y="380257"/>
                  </a:lnTo>
                  <a:lnTo>
                    <a:pt x="2873682" y="411452"/>
                  </a:lnTo>
                  <a:lnTo>
                    <a:pt x="2910941" y="443780"/>
                  </a:lnTo>
                  <a:lnTo>
                    <a:pt x="2947360" y="477228"/>
                  </a:lnTo>
                  <a:lnTo>
                    <a:pt x="2982912" y="511786"/>
                  </a:lnTo>
                  <a:lnTo>
                    <a:pt x="3017471" y="547339"/>
                  </a:lnTo>
                  <a:lnTo>
                    <a:pt x="3050919" y="583758"/>
                  </a:lnTo>
                  <a:lnTo>
                    <a:pt x="3083247" y="621017"/>
                  </a:lnTo>
                  <a:lnTo>
                    <a:pt x="3114442" y="659089"/>
                  </a:lnTo>
                  <a:lnTo>
                    <a:pt x="3144494" y="697948"/>
                  </a:lnTo>
                  <a:lnTo>
                    <a:pt x="3173392" y="737567"/>
                  </a:lnTo>
                  <a:lnTo>
                    <a:pt x="3201124" y="777919"/>
                  </a:lnTo>
                  <a:lnTo>
                    <a:pt x="3227680" y="818977"/>
                  </a:lnTo>
                  <a:lnTo>
                    <a:pt x="3253048" y="860716"/>
                  </a:lnTo>
                  <a:lnTo>
                    <a:pt x="3277218" y="903107"/>
                  </a:lnTo>
                  <a:lnTo>
                    <a:pt x="3300178" y="946124"/>
                  </a:lnTo>
                  <a:lnTo>
                    <a:pt x="3321918" y="989742"/>
                  </a:lnTo>
                  <a:lnTo>
                    <a:pt x="3342426" y="1033932"/>
                  </a:lnTo>
                  <a:lnTo>
                    <a:pt x="3361690" y="1078668"/>
                  </a:lnTo>
                  <a:lnTo>
                    <a:pt x="3379701" y="1123923"/>
                  </a:lnTo>
                  <a:lnTo>
                    <a:pt x="3396447" y="1169671"/>
                  </a:lnTo>
                  <a:lnTo>
                    <a:pt x="3411917" y="1215885"/>
                  </a:lnTo>
                  <a:lnTo>
                    <a:pt x="3426100" y="1262539"/>
                  </a:lnTo>
                  <a:lnTo>
                    <a:pt x="3438984" y="1309604"/>
                  </a:lnTo>
                  <a:lnTo>
                    <a:pt x="3450560" y="1357056"/>
                  </a:lnTo>
                  <a:lnTo>
                    <a:pt x="3460814" y="1404867"/>
                  </a:lnTo>
                  <a:lnTo>
                    <a:pt x="3469738" y="1453010"/>
                  </a:lnTo>
                  <a:lnTo>
                    <a:pt x="3477319" y="1501458"/>
                  </a:lnTo>
                  <a:lnTo>
                    <a:pt x="3483546" y="1550185"/>
                  </a:lnTo>
                  <a:lnTo>
                    <a:pt x="3488409" y="1599165"/>
                  </a:lnTo>
                  <a:lnTo>
                    <a:pt x="3491896" y="1648370"/>
                  </a:lnTo>
                  <a:lnTo>
                    <a:pt x="3493997" y="1697774"/>
                  </a:lnTo>
                  <a:lnTo>
                    <a:pt x="3494699" y="1747349"/>
                  </a:lnTo>
                  <a:lnTo>
                    <a:pt x="3494050" y="1795446"/>
                  </a:lnTo>
                  <a:lnTo>
                    <a:pt x="3492114" y="1843222"/>
                  </a:lnTo>
                  <a:lnTo>
                    <a:pt x="3488907" y="1890659"/>
                  </a:lnTo>
                  <a:lnTo>
                    <a:pt x="3484446" y="1937743"/>
                  </a:lnTo>
                  <a:lnTo>
                    <a:pt x="3478748" y="1984455"/>
                  </a:lnTo>
                  <a:lnTo>
                    <a:pt x="3471830" y="2030779"/>
                  </a:lnTo>
                  <a:lnTo>
                    <a:pt x="3463707" y="2076698"/>
                  </a:lnTo>
                  <a:lnTo>
                    <a:pt x="3454397" y="2122197"/>
                  </a:lnTo>
                  <a:lnTo>
                    <a:pt x="3443917" y="2167258"/>
                  </a:lnTo>
                  <a:lnTo>
                    <a:pt x="3432282" y="2211864"/>
                  </a:lnTo>
                  <a:lnTo>
                    <a:pt x="3419511" y="2256000"/>
                  </a:lnTo>
                  <a:lnTo>
                    <a:pt x="3405618" y="2299647"/>
                  </a:lnTo>
                  <a:lnTo>
                    <a:pt x="3390622" y="2342790"/>
                  </a:lnTo>
                  <a:lnTo>
                    <a:pt x="3374538" y="2385413"/>
                  </a:lnTo>
                  <a:lnTo>
                    <a:pt x="3357384" y="2427497"/>
                  </a:lnTo>
                  <a:lnTo>
                    <a:pt x="3339176" y="2469027"/>
                  </a:lnTo>
                  <a:lnTo>
                    <a:pt x="3319930" y="2509986"/>
                  </a:lnTo>
                  <a:lnTo>
                    <a:pt x="3299663" y="2550357"/>
                  </a:lnTo>
                  <a:lnTo>
                    <a:pt x="3278393" y="2590124"/>
                  </a:lnTo>
                  <a:lnTo>
                    <a:pt x="3256135" y="2629270"/>
                  </a:lnTo>
                  <a:lnTo>
                    <a:pt x="3232906" y="2667779"/>
                  </a:lnTo>
                  <a:lnTo>
                    <a:pt x="3208724" y="2705633"/>
                  </a:lnTo>
                  <a:lnTo>
                    <a:pt x="3183603" y="2742816"/>
                  </a:lnTo>
                  <a:lnTo>
                    <a:pt x="3157562" y="2779312"/>
                  </a:lnTo>
                  <a:lnTo>
                    <a:pt x="3130617" y="2815103"/>
                  </a:lnTo>
                  <a:lnTo>
                    <a:pt x="3102785" y="2850173"/>
                  </a:lnTo>
                  <a:lnTo>
                    <a:pt x="3074081" y="2884506"/>
                  </a:lnTo>
                  <a:lnTo>
                    <a:pt x="3044524" y="2918085"/>
                  </a:lnTo>
                  <a:lnTo>
                    <a:pt x="3014128" y="2950892"/>
                  </a:lnTo>
                  <a:lnTo>
                    <a:pt x="2982913" y="2982913"/>
                  </a:lnTo>
                  <a:lnTo>
                    <a:pt x="2950892" y="3014128"/>
                  </a:lnTo>
                  <a:lnTo>
                    <a:pt x="2918085" y="3044524"/>
                  </a:lnTo>
                  <a:lnTo>
                    <a:pt x="2884506" y="3074081"/>
                  </a:lnTo>
                  <a:lnTo>
                    <a:pt x="2850173" y="3102785"/>
                  </a:lnTo>
                  <a:lnTo>
                    <a:pt x="2815103" y="3130617"/>
                  </a:lnTo>
                  <a:lnTo>
                    <a:pt x="2779312" y="3157562"/>
                  </a:lnTo>
                  <a:lnTo>
                    <a:pt x="2742816" y="3183603"/>
                  </a:lnTo>
                  <a:lnTo>
                    <a:pt x="2705633" y="3208724"/>
                  </a:lnTo>
                  <a:lnTo>
                    <a:pt x="2667779" y="3232906"/>
                  </a:lnTo>
                  <a:lnTo>
                    <a:pt x="2629270" y="3256135"/>
                  </a:lnTo>
                  <a:lnTo>
                    <a:pt x="2590124" y="3278393"/>
                  </a:lnTo>
                  <a:lnTo>
                    <a:pt x="2550357" y="3299663"/>
                  </a:lnTo>
                  <a:lnTo>
                    <a:pt x="2509986" y="3319930"/>
                  </a:lnTo>
                  <a:lnTo>
                    <a:pt x="2469027" y="3339176"/>
                  </a:lnTo>
                  <a:lnTo>
                    <a:pt x="2427497" y="3357384"/>
                  </a:lnTo>
                  <a:lnTo>
                    <a:pt x="2385413" y="3374538"/>
                  </a:lnTo>
                  <a:lnTo>
                    <a:pt x="2342790" y="3390622"/>
                  </a:lnTo>
                  <a:lnTo>
                    <a:pt x="2299647" y="3405618"/>
                  </a:lnTo>
                  <a:lnTo>
                    <a:pt x="2256000" y="3419511"/>
                  </a:lnTo>
                  <a:lnTo>
                    <a:pt x="2211864" y="3432282"/>
                  </a:lnTo>
                  <a:lnTo>
                    <a:pt x="2167258" y="3443917"/>
                  </a:lnTo>
                  <a:lnTo>
                    <a:pt x="2122197" y="3454397"/>
                  </a:lnTo>
                  <a:lnTo>
                    <a:pt x="2076698" y="3463707"/>
                  </a:lnTo>
                  <a:lnTo>
                    <a:pt x="2030779" y="3471830"/>
                  </a:lnTo>
                  <a:lnTo>
                    <a:pt x="1984455" y="3478748"/>
                  </a:lnTo>
                  <a:lnTo>
                    <a:pt x="1937743" y="3484446"/>
                  </a:lnTo>
                  <a:lnTo>
                    <a:pt x="1890659" y="3488907"/>
                  </a:lnTo>
                  <a:lnTo>
                    <a:pt x="1843222" y="3492114"/>
                  </a:lnTo>
                  <a:lnTo>
                    <a:pt x="1795446" y="3494050"/>
                  </a:lnTo>
                  <a:lnTo>
                    <a:pt x="1747349" y="3494699"/>
                  </a:lnTo>
                  <a:close/>
                </a:path>
              </a:pathLst>
            </a:custGeom>
            <a:solidFill>
              <a:srgbClr val="F3F3F3"/>
            </a:solidFill>
          </p:spPr>
          <p:txBody>
            <a:bodyPr wrap="square" lIns="0" tIns="0" rIns="0" bIns="0" rtlCol="0"/>
            <a:lstStyle/>
            <a:p>
              <a:endParaRPr sz="1867"/>
            </a:p>
          </p:txBody>
        </p:sp>
        <p:sp>
          <p:nvSpPr>
            <p:cNvPr id="4" name="object 4"/>
            <p:cNvSpPr/>
            <p:nvPr/>
          </p:nvSpPr>
          <p:spPr>
            <a:xfrm>
              <a:off x="2976199" y="494749"/>
              <a:ext cx="3495040" cy="3495040"/>
            </a:xfrm>
            <a:custGeom>
              <a:avLst/>
              <a:gdLst/>
              <a:ahLst/>
              <a:cxnLst/>
              <a:rect l="l" t="t" r="r" b="b"/>
              <a:pathLst>
                <a:path w="3495040" h="3495040">
                  <a:moveTo>
                    <a:pt x="0" y="1747349"/>
                  </a:moveTo>
                  <a:lnTo>
                    <a:pt x="649" y="1699253"/>
                  </a:lnTo>
                  <a:lnTo>
                    <a:pt x="2585" y="1651477"/>
                  </a:lnTo>
                  <a:lnTo>
                    <a:pt x="5792" y="1604040"/>
                  </a:lnTo>
                  <a:lnTo>
                    <a:pt x="10253" y="1556956"/>
                  </a:lnTo>
                  <a:lnTo>
                    <a:pt x="15951" y="1510244"/>
                  </a:lnTo>
                  <a:lnTo>
                    <a:pt x="22869" y="1463920"/>
                  </a:lnTo>
                  <a:lnTo>
                    <a:pt x="30992" y="1418001"/>
                  </a:lnTo>
                  <a:lnTo>
                    <a:pt x="40302" y="1372502"/>
                  </a:lnTo>
                  <a:lnTo>
                    <a:pt x="50782" y="1327441"/>
                  </a:lnTo>
                  <a:lnTo>
                    <a:pt x="62417" y="1282835"/>
                  </a:lnTo>
                  <a:lnTo>
                    <a:pt x="75188" y="1238699"/>
                  </a:lnTo>
                  <a:lnTo>
                    <a:pt x="89081" y="1195052"/>
                  </a:lnTo>
                  <a:lnTo>
                    <a:pt x="104077" y="1151909"/>
                  </a:lnTo>
                  <a:lnTo>
                    <a:pt x="120161" y="1109286"/>
                  </a:lnTo>
                  <a:lnTo>
                    <a:pt x="137315" y="1067202"/>
                  </a:lnTo>
                  <a:lnTo>
                    <a:pt x="155523" y="1025672"/>
                  </a:lnTo>
                  <a:lnTo>
                    <a:pt x="174769" y="984713"/>
                  </a:lnTo>
                  <a:lnTo>
                    <a:pt x="195036" y="944342"/>
                  </a:lnTo>
                  <a:lnTo>
                    <a:pt x="216306" y="904575"/>
                  </a:lnTo>
                  <a:lnTo>
                    <a:pt x="238564" y="865428"/>
                  </a:lnTo>
                  <a:lnTo>
                    <a:pt x="261793" y="826920"/>
                  </a:lnTo>
                  <a:lnTo>
                    <a:pt x="285975" y="789066"/>
                  </a:lnTo>
                  <a:lnTo>
                    <a:pt x="311096" y="751883"/>
                  </a:lnTo>
                  <a:lnTo>
                    <a:pt x="337137" y="715387"/>
                  </a:lnTo>
                  <a:lnTo>
                    <a:pt x="364082" y="679596"/>
                  </a:lnTo>
                  <a:lnTo>
                    <a:pt x="391914" y="644526"/>
                  </a:lnTo>
                  <a:lnTo>
                    <a:pt x="420618" y="610193"/>
                  </a:lnTo>
                  <a:lnTo>
                    <a:pt x="450175" y="576614"/>
                  </a:lnTo>
                  <a:lnTo>
                    <a:pt x="480571" y="543807"/>
                  </a:lnTo>
                  <a:lnTo>
                    <a:pt x="511786" y="511786"/>
                  </a:lnTo>
                  <a:lnTo>
                    <a:pt x="543807" y="480571"/>
                  </a:lnTo>
                  <a:lnTo>
                    <a:pt x="576614" y="450175"/>
                  </a:lnTo>
                  <a:lnTo>
                    <a:pt x="610193" y="420618"/>
                  </a:lnTo>
                  <a:lnTo>
                    <a:pt x="644526" y="391914"/>
                  </a:lnTo>
                  <a:lnTo>
                    <a:pt x="679596" y="364082"/>
                  </a:lnTo>
                  <a:lnTo>
                    <a:pt x="715387" y="337137"/>
                  </a:lnTo>
                  <a:lnTo>
                    <a:pt x="751883" y="311096"/>
                  </a:lnTo>
                  <a:lnTo>
                    <a:pt x="789066" y="285975"/>
                  </a:lnTo>
                  <a:lnTo>
                    <a:pt x="826920" y="261793"/>
                  </a:lnTo>
                  <a:lnTo>
                    <a:pt x="865428" y="238564"/>
                  </a:lnTo>
                  <a:lnTo>
                    <a:pt x="904575" y="216306"/>
                  </a:lnTo>
                  <a:lnTo>
                    <a:pt x="944342" y="195036"/>
                  </a:lnTo>
                  <a:lnTo>
                    <a:pt x="984713" y="174769"/>
                  </a:lnTo>
                  <a:lnTo>
                    <a:pt x="1025672" y="155523"/>
                  </a:lnTo>
                  <a:lnTo>
                    <a:pt x="1067202" y="137315"/>
                  </a:lnTo>
                  <a:lnTo>
                    <a:pt x="1109286" y="120161"/>
                  </a:lnTo>
                  <a:lnTo>
                    <a:pt x="1151909" y="104077"/>
                  </a:lnTo>
                  <a:lnTo>
                    <a:pt x="1195052" y="89081"/>
                  </a:lnTo>
                  <a:lnTo>
                    <a:pt x="1238699" y="75188"/>
                  </a:lnTo>
                  <a:lnTo>
                    <a:pt x="1282835" y="62417"/>
                  </a:lnTo>
                  <a:lnTo>
                    <a:pt x="1327441" y="50782"/>
                  </a:lnTo>
                  <a:lnTo>
                    <a:pt x="1372502" y="40302"/>
                  </a:lnTo>
                  <a:lnTo>
                    <a:pt x="1418001" y="30992"/>
                  </a:lnTo>
                  <a:lnTo>
                    <a:pt x="1463920" y="22869"/>
                  </a:lnTo>
                  <a:lnTo>
                    <a:pt x="1510244" y="15951"/>
                  </a:lnTo>
                  <a:lnTo>
                    <a:pt x="1556956" y="10253"/>
                  </a:lnTo>
                  <a:lnTo>
                    <a:pt x="1604040" y="5792"/>
                  </a:lnTo>
                  <a:lnTo>
                    <a:pt x="1651477" y="2585"/>
                  </a:lnTo>
                  <a:lnTo>
                    <a:pt x="1699253" y="649"/>
                  </a:lnTo>
                  <a:lnTo>
                    <a:pt x="1747349" y="0"/>
                  </a:lnTo>
                  <a:lnTo>
                    <a:pt x="1796925" y="702"/>
                  </a:lnTo>
                  <a:lnTo>
                    <a:pt x="1846329" y="2803"/>
                  </a:lnTo>
                  <a:lnTo>
                    <a:pt x="1895534" y="6290"/>
                  </a:lnTo>
                  <a:lnTo>
                    <a:pt x="1944514" y="11153"/>
                  </a:lnTo>
                  <a:lnTo>
                    <a:pt x="1993241" y="17380"/>
                  </a:lnTo>
                  <a:lnTo>
                    <a:pt x="2041690" y="24961"/>
                  </a:lnTo>
                  <a:lnTo>
                    <a:pt x="2089833" y="33885"/>
                  </a:lnTo>
                  <a:lnTo>
                    <a:pt x="2137643" y="44139"/>
                  </a:lnTo>
                  <a:lnTo>
                    <a:pt x="2185095" y="55715"/>
                  </a:lnTo>
                  <a:lnTo>
                    <a:pt x="2232161" y="68599"/>
                  </a:lnTo>
                  <a:lnTo>
                    <a:pt x="2278814" y="82782"/>
                  </a:lnTo>
                  <a:lnTo>
                    <a:pt x="2325028" y="98252"/>
                  </a:lnTo>
                  <a:lnTo>
                    <a:pt x="2370776" y="114998"/>
                  </a:lnTo>
                  <a:lnTo>
                    <a:pt x="2416032" y="133009"/>
                  </a:lnTo>
                  <a:lnTo>
                    <a:pt x="2460768" y="152273"/>
                  </a:lnTo>
                  <a:lnTo>
                    <a:pt x="2504958" y="172781"/>
                  </a:lnTo>
                  <a:lnTo>
                    <a:pt x="2548575" y="194521"/>
                  </a:lnTo>
                  <a:lnTo>
                    <a:pt x="2591592" y="217481"/>
                  </a:lnTo>
                  <a:lnTo>
                    <a:pt x="2633983" y="241651"/>
                  </a:lnTo>
                  <a:lnTo>
                    <a:pt x="2675722" y="267019"/>
                  </a:lnTo>
                  <a:lnTo>
                    <a:pt x="2716780" y="293575"/>
                  </a:lnTo>
                  <a:lnTo>
                    <a:pt x="2757132" y="321307"/>
                  </a:lnTo>
                  <a:lnTo>
                    <a:pt x="2796751" y="350205"/>
                  </a:lnTo>
                  <a:lnTo>
                    <a:pt x="2835610" y="380257"/>
                  </a:lnTo>
                  <a:lnTo>
                    <a:pt x="2873682" y="411452"/>
                  </a:lnTo>
                  <a:lnTo>
                    <a:pt x="2910941" y="443780"/>
                  </a:lnTo>
                  <a:lnTo>
                    <a:pt x="2947360" y="477228"/>
                  </a:lnTo>
                  <a:lnTo>
                    <a:pt x="2982912" y="511786"/>
                  </a:lnTo>
                  <a:lnTo>
                    <a:pt x="3017471" y="547339"/>
                  </a:lnTo>
                  <a:lnTo>
                    <a:pt x="3050919" y="583758"/>
                  </a:lnTo>
                  <a:lnTo>
                    <a:pt x="3083247" y="621017"/>
                  </a:lnTo>
                  <a:lnTo>
                    <a:pt x="3114442" y="659089"/>
                  </a:lnTo>
                  <a:lnTo>
                    <a:pt x="3144494" y="697948"/>
                  </a:lnTo>
                  <a:lnTo>
                    <a:pt x="3173392" y="737567"/>
                  </a:lnTo>
                  <a:lnTo>
                    <a:pt x="3201124" y="777919"/>
                  </a:lnTo>
                  <a:lnTo>
                    <a:pt x="3227680" y="818977"/>
                  </a:lnTo>
                  <a:lnTo>
                    <a:pt x="3253048" y="860716"/>
                  </a:lnTo>
                  <a:lnTo>
                    <a:pt x="3277218" y="903107"/>
                  </a:lnTo>
                  <a:lnTo>
                    <a:pt x="3300178" y="946124"/>
                  </a:lnTo>
                  <a:lnTo>
                    <a:pt x="3321918" y="989742"/>
                  </a:lnTo>
                  <a:lnTo>
                    <a:pt x="3342426" y="1033932"/>
                  </a:lnTo>
                  <a:lnTo>
                    <a:pt x="3361690" y="1078668"/>
                  </a:lnTo>
                  <a:lnTo>
                    <a:pt x="3379701" y="1123923"/>
                  </a:lnTo>
                  <a:lnTo>
                    <a:pt x="3396447" y="1169671"/>
                  </a:lnTo>
                  <a:lnTo>
                    <a:pt x="3411917" y="1215885"/>
                  </a:lnTo>
                  <a:lnTo>
                    <a:pt x="3426100" y="1262539"/>
                  </a:lnTo>
                  <a:lnTo>
                    <a:pt x="3438984" y="1309604"/>
                  </a:lnTo>
                  <a:lnTo>
                    <a:pt x="3450560" y="1357056"/>
                  </a:lnTo>
                  <a:lnTo>
                    <a:pt x="3460814" y="1404867"/>
                  </a:lnTo>
                  <a:lnTo>
                    <a:pt x="3469738" y="1453010"/>
                  </a:lnTo>
                  <a:lnTo>
                    <a:pt x="3477319" y="1501458"/>
                  </a:lnTo>
                  <a:lnTo>
                    <a:pt x="3483546" y="1550185"/>
                  </a:lnTo>
                  <a:lnTo>
                    <a:pt x="3488409" y="1599165"/>
                  </a:lnTo>
                  <a:lnTo>
                    <a:pt x="3491896" y="1648370"/>
                  </a:lnTo>
                  <a:lnTo>
                    <a:pt x="3493997" y="1697774"/>
                  </a:lnTo>
                  <a:lnTo>
                    <a:pt x="3494699" y="1747349"/>
                  </a:lnTo>
                  <a:lnTo>
                    <a:pt x="3494050" y="1795446"/>
                  </a:lnTo>
                  <a:lnTo>
                    <a:pt x="3492114" y="1843222"/>
                  </a:lnTo>
                  <a:lnTo>
                    <a:pt x="3488907" y="1890659"/>
                  </a:lnTo>
                  <a:lnTo>
                    <a:pt x="3484446" y="1937743"/>
                  </a:lnTo>
                  <a:lnTo>
                    <a:pt x="3478748" y="1984455"/>
                  </a:lnTo>
                  <a:lnTo>
                    <a:pt x="3471830" y="2030779"/>
                  </a:lnTo>
                  <a:lnTo>
                    <a:pt x="3463707" y="2076698"/>
                  </a:lnTo>
                  <a:lnTo>
                    <a:pt x="3454397" y="2122197"/>
                  </a:lnTo>
                  <a:lnTo>
                    <a:pt x="3443917" y="2167258"/>
                  </a:lnTo>
                  <a:lnTo>
                    <a:pt x="3432282" y="2211864"/>
                  </a:lnTo>
                  <a:lnTo>
                    <a:pt x="3419511" y="2256000"/>
                  </a:lnTo>
                  <a:lnTo>
                    <a:pt x="3405618" y="2299647"/>
                  </a:lnTo>
                  <a:lnTo>
                    <a:pt x="3390622" y="2342790"/>
                  </a:lnTo>
                  <a:lnTo>
                    <a:pt x="3374538" y="2385413"/>
                  </a:lnTo>
                  <a:lnTo>
                    <a:pt x="3357384" y="2427497"/>
                  </a:lnTo>
                  <a:lnTo>
                    <a:pt x="3339176" y="2469027"/>
                  </a:lnTo>
                  <a:lnTo>
                    <a:pt x="3319930" y="2509986"/>
                  </a:lnTo>
                  <a:lnTo>
                    <a:pt x="3299663" y="2550357"/>
                  </a:lnTo>
                  <a:lnTo>
                    <a:pt x="3278393" y="2590124"/>
                  </a:lnTo>
                  <a:lnTo>
                    <a:pt x="3256135" y="2629270"/>
                  </a:lnTo>
                  <a:lnTo>
                    <a:pt x="3232906" y="2667779"/>
                  </a:lnTo>
                  <a:lnTo>
                    <a:pt x="3208724" y="2705633"/>
                  </a:lnTo>
                  <a:lnTo>
                    <a:pt x="3183603" y="2742816"/>
                  </a:lnTo>
                  <a:lnTo>
                    <a:pt x="3157562" y="2779312"/>
                  </a:lnTo>
                  <a:lnTo>
                    <a:pt x="3130617" y="2815103"/>
                  </a:lnTo>
                  <a:lnTo>
                    <a:pt x="3102785" y="2850173"/>
                  </a:lnTo>
                  <a:lnTo>
                    <a:pt x="3074081" y="2884506"/>
                  </a:lnTo>
                  <a:lnTo>
                    <a:pt x="3044524" y="2918085"/>
                  </a:lnTo>
                  <a:lnTo>
                    <a:pt x="3014128" y="2950892"/>
                  </a:lnTo>
                  <a:lnTo>
                    <a:pt x="2982913" y="2982913"/>
                  </a:lnTo>
                  <a:lnTo>
                    <a:pt x="2950892" y="3014128"/>
                  </a:lnTo>
                  <a:lnTo>
                    <a:pt x="2918085" y="3044524"/>
                  </a:lnTo>
                  <a:lnTo>
                    <a:pt x="2884506" y="3074081"/>
                  </a:lnTo>
                  <a:lnTo>
                    <a:pt x="2850173" y="3102785"/>
                  </a:lnTo>
                  <a:lnTo>
                    <a:pt x="2815103" y="3130617"/>
                  </a:lnTo>
                  <a:lnTo>
                    <a:pt x="2779312" y="3157562"/>
                  </a:lnTo>
                  <a:lnTo>
                    <a:pt x="2742816" y="3183603"/>
                  </a:lnTo>
                  <a:lnTo>
                    <a:pt x="2705633" y="3208724"/>
                  </a:lnTo>
                  <a:lnTo>
                    <a:pt x="2667779" y="3232906"/>
                  </a:lnTo>
                  <a:lnTo>
                    <a:pt x="2629270" y="3256135"/>
                  </a:lnTo>
                  <a:lnTo>
                    <a:pt x="2590124" y="3278393"/>
                  </a:lnTo>
                  <a:lnTo>
                    <a:pt x="2550357" y="3299663"/>
                  </a:lnTo>
                  <a:lnTo>
                    <a:pt x="2509986" y="3319930"/>
                  </a:lnTo>
                  <a:lnTo>
                    <a:pt x="2469027" y="3339176"/>
                  </a:lnTo>
                  <a:lnTo>
                    <a:pt x="2427497" y="3357384"/>
                  </a:lnTo>
                  <a:lnTo>
                    <a:pt x="2385413" y="3374538"/>
                  </a:lnTo>
                  <a:lnTo>
                    <a:pt x="2342790" y="3390622"/>
                  </a:lnTo>
                  <a:lnTo>
                    <a:pt x="2299647" y="3405618"/>
                  </a:lnTo>
                  <a:lnTo>
                    <a:pt x="2256000" y="3419511"/>
                  </a:lnTo>
                  <a:lnTo>
                    <a:pt x="2211864" y="3432282"/>
                  </a:lnTo>
                  <a:lnTo>
                    <a:pt x="2167258" y="3443917"/>
                  </a:lnTo>
                  <a:lnTo>
                    <a:pt x="2122197" y="3454397"/>
                  </a:lnTo>
                  <a:lnTo>
                    <a:pt x="2076698" y="3463707"/>
                  </a:lnTo>
                  <a:lnTo>
                    <a:pt x="2030779" y="3471830"/>
                  </a:lnTo>
                  <a:lnTo>
                    <a:pt x="1984455" y="3478748"/>
                  </a:lnTo>
                  <a:lnTo>
                    <a:pt x="1937743" y="3484446"/>
                  </a:lnTo>
                  <a:lnTo>
                    <a:pt x="1890659" y="3488907"/>
                  </a:lnTo>
                  <a:lnTo>
                    <a:pt x="1843222" y="3492114"/>
                  </a:lnTo>
                  <a:lnTo>
                    <a:pt x="1795446" y="3494050"/>
                  </a:lnTo>
                  <a:lnTo>
                    <a:pt x="1747349" y="3494699"/>
                  </a:lnTo>
                  <a:lnTo>
                    <a:pt x="1699253" y="3494050"/>
                  </a:lnTo>
                  <a:lnTo>
                    <a:pt x="1651477" y="3492114"/>
                  </a:lnTo>
                  <a:lnTo>
                    <a:pt x="1604040" y="3488907"/>
                  </a:lnTo>
                  <a:lnTo>
                    <a:pt x="1556956" y="3484446"/>
                  </a:lnTo>
                  <a:lnTo>
                    <a:pt x="1510244" y="3478748"/>
                  </a:lnTo>
                  <a:lnTo>
                    <a:pt x="1463920" y="3471830"/>
                  </a:lnTo>
                  <a:lnTo>
                    <a:pt x="1418001" y="3463707"/>
                  </a:lnTo>
                  <a:lnTo>
                    <a:pt x="1372502" y="3454397"/>
                  </a:lnTo>
                  <a:lnTo>
                    <a:pt x="1327441" y="3443917"/>
                  </a:lnTo>
                  <a:lnTo>
                    <a:pt x="1282835" y="3432282"/>
                  </a:lnTo>
                  <a:lnTo>
                    <a:pt x="1238699" y="3419511"/>
                  </a:lnTo>
                  <a:lnTo>
                    <a:pt x="1195052" y="3405618"/>
                  </a:lnTo>
                  <a:lnTo>
                    <a:pt x="1151909" y="3390622"/>
                  </a:lnTo>
                  <a:lnTo>
                    <a:pt x="1109286" y="3374538"/>
                  </a:lnTo>
                  <a:lnTo>
                    <a:pt x="1067202" y="3357384"/>
                  </a:lnTo>
                  <a:lnTo>
                    <a:pt x="1025672" y="3339176"/>
                  </a:lnTo>
                  <a:lnTo>
                    <a:pt x="984713" y="3319930"/>
                  </a:lnTo>
                  <a:lnTo>
                    <a:pt x="944342" y="3299663"/>
                  </a:lnTo>
                  <a:lnTo>
                    <a:pt x="904575" y="3278393"/>
                  </a:lnTo>
                  <a:lnTo>
                    <a:pt x="865428" y="3256135"/>
                  </a:lnTo>
                  <a:lnTo>
                    <a:pt x="826920" y="3232906"/>
                  </a:lnTo>
                  <a:lnTo>
                    <a:pt x="789066" y="3208724"/>
                  </a:lnTo>
                  <a:lnTo>
                    <a:pt x="751883" y="3183603"/>
                  </a:lnTo>
                  <a:lnTo>
                    <a:pt x="715387" y="3157562"/>
                  </a:lnTo>
                  <a:lnTo>
                    <a:pt x="679596" y="3130617"/>
                  </a:lnTo>
                  <a:lnTo>
                    <a:pt x="644526" y="3102785"/>
                  </a:lnTo>
                  <a:lnTo>
                    <a:pt x="610193" y="3074081"/>
                  </a:lnTo>
                  <a:lnTo>
                    <a:pt x="576614" y="3044524"/>
                  </a:lnTo>
                  <a:lnTo>
                    <a:pt x="543807" y="3014128"/>
                  </a:lnTo>
                  <a:lnTo>
                    <a:pt x="511786" y="2982913"/>
                  </a:lnTo>
                  <a:lnTo>
                    <a:pt x="480571" y="2950892"/>
                  </a:lnTo>
                  <a:lnTo>
                    <a:pt x="450175" y="2918085"/>
                  </a:lnTo>
                  <a:lnTo>
                    <a:pt x="420618" y="2884506"/>
                  </a:lnTo>
                  <a:lnTo>
                    <a:pt x="391914" y="2850173"/>
                  </a:lnTo>
                  <a:lnTo>
                    <a:pt x="364082" y="2815103"/>
                  </a:lnTo>
                  <a:lnTo>
                    <a:pt x="337137" y="2779312"/>
                  </a:lnTo>
                  <a:lnTo>
                    <a:pt x="311096" y="2742816"/>
                  </a:lnTo>
                  <a:lnTo>
                    <a:pt x="285975" y="2705633"/>
                  </a:lnTo>
                  <a:lnTo>
                    <a:pt x="261793" y="2667779"/>
                  </a:lnTo>
                  <a:lnTo>
                    <a:pt x="238564" y="2629270"/>
                  </a:lnTo>
                  <a:lnTo>
                    <a:pt x="216306" y="2590124"/>
                  </a:lnTo>
                  <a:lnTo>
                    <a:pt x="195036" y="2550357"/>
                  </a:lnTo>
                  <a:lnTo>
                    <a:pt x="174769" y="2509986"/>
                  </a:lnTo>
                  <a:lnTo>
                    <a:pt x="155523" y="2469027"/>
                  </a:lnTo>
                  <a:lnTo>
                    <a:pt x="137315" y="2427497"/>
                  </a:lnTo>
                  <a:lnTo>
                    <a:pt x="120161" y="2385413"/>
                  </a:lnTo>
                  <a:lnTo>
                    <a:pt x="104077" y="2342790"/>
                  </a:lnTo>
                  <a:lnTo>
                    <a:pt x="89081" y="2299647"/>
                  </a:lnTo>
                  <a:lnTo>
                    <a:pt x="75188" y="2256000"/>
                  </a:lnTo>
                  <a:lnTo>
                    <a:pt x="62417" y="2211864"/>
                  </a:lnTo>
                  <a:lnTo>
                    <a:pt x="50782" y="2167258"/>
                  </a:lnTo>
                  <a:lnTo>
                    <a:pt x="40302" y="2122197"/>
                  </a:lnTo>
                  <a:lnTo>
                    <a:pt x="30992" y="2076698"/>
                  </a:lnTo>
                  <a:lnTo>
                    <a:pt x="22869" y="2030779"/>
                  </a:lnTo>
                  <a:lnTo>
                    <a:pt x="15951" y="1984455"/>
                  </a:lnTo>
                  <a:lnTo>
                    <a:pt x="10253" y="1937743"/>
                  </a:lnTo>
                  <a:lnTo>
                    <a:pt x="5792" y="1890659"/>
                  </a:lnTo>
                  <a:lnTo>
                    <a:pt x="2585" y="1843222"/>
                  </a:lnTo>
                  <a:lnTo>
                    <a:pt x="649" y="1795446"/>
                  </a:lnTo>
                  <a:lnTo>
                    <a:pt x="0" y="1747349"/>
                  </a:lnTo>
                  <a:close/>
                </a:path>
              </a:pathLst>
            </a:custGeom>
            <a:ln w="19049">
              <a:solidFill>
                <a:srgbClr val="595959"/>
              </a:solidFill>
            </a:ln>
          </p:spPr>
          <p:txBody>
            <a:bodyPr wrap="square" lIns="0" tIns="0" rIns="0" bIns="0" rtlCol="0"/>
            <a:lstStyle/>
            <a:p>
              <a:endParaRPr sz="1867"/>
            </a:p>
          </p:txBody>
        </p:sp>
      </p:grpSp>
      <p:sp>
        <p:nvSpPr>
          <p:cNvPr id="5" name="object 5"/>
          <p:cNvSpPr txBox="1"/>
          <p:nvPr/>
        </p:nvSpPr>
        <p:spPr>
          <a:xfrm>
            <a:off x="6168223" y="2451071"/>
            <a:ext cx="259927" cy="1001983"/>
          </a:xfrm>
          <a:prstGeom prst="rect">
            <a:avLst/>
          </a:prstGeom>
        </p:spPr>
        <p:txBody>
          <a:bodyPr vert="horz" wrap="square" lIns="0" tIns="16933" rIns="0" bIns="0" rtlCol="0">
            <a:spAutoFit/>
          </a:bodyPr>
          <a:lstStyle/>
          <a:p>
            <a:pPr marL="16933">
              <a:spcBef>
                <a:spcPts val="133"/>
              </a:spcBef>
            </a:pPr>
            <a:r>
              <a:rPr sz="6400" spc="-67" dirty="0">
                <a:latin typeface="Arial MT"/>
                <a:cs typeface="Arial MT"/>
              </a:rPr>
              <a:t>f</a:t>
            </a:r>
            <a:endParaRPr sz="6400">
              <a:latin typeface="Arial MT"/>
              <a:cs typeface="Arial MT"/>
            </a:endParaRPr>
          </a:p>
        </p:txBody>
      </p:sp>
      <p:sp>
        <p:nvSpPr>
          <p:cNvPr id="6" name="object 6"/>
          <p:cNvSpPr/>
          <p:nvPr/>
        </p:nvSpPr>
        <p:spPr>
          <a:xfrm>
            <a:off x="9648550" y="2332233"/>
            <a:ext cx="495300" cy="431800"/>
          </a:xfrm>
          <a:custGeom>
            <a:avLst/>
            <a:gdLst/>
            <a:ahLst/>
            <a:cxnLst/>
            <a:rect l="l" t="t" r="r" b="b"/>
            <a:pathLst>
              <a:path w="371475" h="323850">
                <a:moveTo>
                  <a:pt x="0" y="0"/>
                </a:moveTo>
                <a:lnTo>
                  <a:pt x="371474" y="0"/>
                </a:lnTo>
                <a:lnTo>
                  <a:pt x="371474" y="323849"/>
                </a:lnTo>
                <a:lnTo>
                  <a:pt x="0" y="323849"/>
                </a:lnTo>
                <a:lnTo>
                  <a:pt x="0" y="0"/>
                </a:lnTo>
                <a:close/>
              </a:path>
            </a:pathLst>
          </a:custGeom>
          <a:ln w="19049">
            <a:solidFill>
              <a:srgbClr val="37761C"/>
            </a:solidFill>
          </a:ln>
        </p:spPr>
        <p:txBody>
          <a:bodyPr wrap="square" lIns="0" tIns="0" rIns="0" bIns="0" rtlCol="0"/>
          <a:lstStyle/>
          <a:p>
            <a:endParaRPr sz="1867"/>
          </a:p>
        </p:txBody>
      </p:sp>
      <p:grpSp>
        <p:nvGrpSpPr>
          <p:cNvPr id="7" name="object 7"/>
          <p:cNvGrpSpPr/>
          <p:nvPr/>
        </p:nvGrpSpPr>
        <p:grpSpPr>
          <a:xfrm>
            <a:off x="923534" y="285399"/>
            <a:ext cx="10712873" cy="4781127"/>
            <a:chOff x="692650" y="214049"/>
            <a:chExt cx="8034655" cy="3585845"/>
          </a:xfrm>
        </p:grpSpPr>
        <p:sp>
          <p:nvSpPr>
            <p:cNvPr id="8" name="object 8"/>
            <p:cNvSpPr/>
            <p:nvPr/>
          </p:nvSpPr>
          <p:spPr>
            <a:xfrm>
              <a:off x="702175" y="3012748"/>
              <a:ext cx="2301875" cy="777875"/>
            </a:xfrm>
            <a:custGeom>
              <a:avLst/>
              <a:gdLst/>
              <a:ahLst/>
              <a:cxnLst/>
              <a:rect l="l" t="t" r="r" b="b"/>
              <a:pathLst>
                <a:path w="2301875" h="777875">
                  <a:moveTo>
                    <a:pt x="0" y="777326"/>
                  </a:moveTo>
                  <a:lnTo>
                    <a:pt x="2301609" y="0"/>
                  </a:lnTo>
                </a:path>
              </a:pathLst>
            </a:custGeom>
            <a:ln w="19049">
              <a:solidFill>
                <a:srgbClr val="37761C"/>
              </a:solidFill>
            </a:ln>
          </p:spPr>
          <p:txBody>
            <a:bodyPr wrap="square" lIns="0" tIns="0" rIns="0" bIns="0" rtlCol="0"/>
            <a:lstStyle/>
            <a:p>
              <a:endParaRPr sz="1867"/>
            </a:p>
          </p:txBody>
        </p:sp>
        <p:pic>
          <p:nvPicPr>
            <p:cNvPr id="9" name="object 9"/>
            <p:cNvPicPr/>
            <p:nvPr/>
          </p:nvPicPr>
          <p:blipFill>
            <a:blip r:embed="rId2" cstate="print"/>
            <a:stretch>
              <a:fillRect/>
            </a:stretch>
          </p:blipFill>
          <p:spPr>
            <a:xfrm>
              <a:off x="2984190" y="2973411"/>
              <a:ext cx="111023" cy="78672"/>
            </a:xfrm>
            <a:prstGeom prst="rect">
              <a:avLst/>
            </a:prstGeom>
          </p:spPr>
        </p:pic>
        <p:sp>
          <p:nvSpPr>
            <p:cNvPr id="10" name="object 10"/>
            <p:cNvSpPr/>
            <p:nvPr/>
          </p:nvSpPr>
          <p:spPr>
            <a:xfrm>
              <a:off x="989425" y="470774"/>
              <a:ext cx="2089150" cy="889000"/>
            </a:xfrm>
            <a:custGeom>
              <a:avLst/>
              <a:gdLst/>
              <a:ahLst/>
              <a:cxnLst/>
              <a:rect l="l" t="t" r="r" b="b"/>
              <a:pathLst>
                <a:path w="2089150" h="889000">
                  <a:moveTo>
                    <a:pt x="0" y="0"/>
                  </a:moveTo>
                  <a:lnTo>
                    <a:pt x="2089024" y="888849"/>
                  </a:lnTo>
                </a:path>
              </a:pathLst>
            </a:custGeom>
            <a:ln w="19049">
              <a:solidFill>
                <a:srgbClr val="37761C"/>
              </a:solidFill>
            </a:ln>
          </p:spPr>
          <p:txBody>
            <a:bodyPr wrap="square" lIns="0" tIns="0" rIns="0" bIns="0" rtlCol="0"/>
            <a:lstStyle/>
            <a:p>
              <a:endParaRPr sz="1867"/>
            </a:p>
          </p:txBody>
        </p:sp>
        <p:pic>
          <p:nvPicPr>
            <p:cNvPr id="11" name="object 11"/>
            <p:cNvPicPr/>
            <p:nvPr/>
          </p:nvPicPr>
          <p:blipFill>
            <a:blip r:embed="rId3" cstate="print"/>
            <a:stretch>
              <a:fillRect/>
            </a:stretch>
          </p:blipFill>
          <p:spPr>
            <a:xfrm>
              <a:off x="3056605" y="1321145"/>
              <a:ext cx="110918" cy="81850"/>
            </a:xfrm>
            <a:prstGeom prst="rect">
              <a:avLst/>
            </a:prstGeom>
          </p:spPr>
        </p:pic>
        <p:sp>
          <p:nvSpPr>
            <p:cNvPr id="12" name="object 12"/>
            <p:cNvSpPr/>
            <p:nvPr/>
          </p:nvSpPr>
          <p:spPr>
            <a:xfrm>
              <a:off x="6470900" y="2242100"/>
              <a:ext cx="2160270" cy="0"/>
            </a:xfrm>
            <a:custGeom>
              <a:avLst/>
              <a:gdLst/>
              <a:ahLst/>
              <a:cxnLst/>
              <a:rect l="l" t="t" r="r" b="b"/>
              <a:pathLst>
                <a:path w="2160270">
                  <a:moveTo>
                    <a:pt x="0" y="0"/>
                  </a:moveTo>
                  <a:lnTo>
                    <a:pt x="2159999" y="0"/>
                  </a:lnTo>
                </a:path>
              </a:pathLst>
            </a:custGeom>
            <a:ln w="19049">
              <a:solidFill>
                <a:srgbClr val="37761C"/>
              </a:solidFill>
            </a:ln>
          </p:spPr>
          <p:txBody>
            <a:bodyPr wrap="square" lIns="0" tIns="0" rIns="0" bIns="0" rtlCol="0"/>
            <a:lstStyle/>
            <a:p>
              <a:endParaRPr sz="1867"/>
            </a:p>
          </p:txBody>
        </p:sp>
        <p:pic>
          <p:nvPicPr>
            <p:cNvPr id="13" name="object 13"/>
            <p:cNvPicPr/>
            <p:nvPr/>
          </p:nvPicPr>
          <p:blipFill>
            <a:blip r:embed="rId4" cstate="print"/>
            <a:stretch>
              <a:fillRect/>
            </a:stretch>
          </p:blipFill>
          <p:spPr>
            <a:xfrm>
              <a:off x="8621375" y="2201109"/>
              <a:ext cx="105500" cy="81980"/>
            </a:xfrm>
            <a:prstGeom prst="rect">
              <a:avLst/>
            </a:prstGeom>
          </p:spPr>
        </p:pic>
        <p:pic>
          <p:nvPicPr>
            <p:cNvPr id="14" name="object 14"/>
            <p:cNvPicPr/>
            <p:nvPr/>
          </p:nvPicPr>
          <p:blipFill>
            <a:blip r:embed="rId5" cstate="print"/>
            <a:stretch>
              <a:fillRect/>
            </a:stretch>
          </p:blipFill>
          <p:spPr>
            <a:xfrm>
              <a:off x="1380512" y="233099"/>
              <a:ext cx="352424" cy="304799"/>
            </a:xfrm>
            <a:prstGeom prst="rect">
              <a:avLst/>
            </a:prstGeom>
          </p:spPr>
        </p:pic>
        <p:sp>
          <p:nvSpPr>
            <p:cNvPr id="15" name="object 15"/>
            <p:cNvSpPr/>
            <p:nvPr/>
          </p:nvSpPr>
          <p:spPr>
            <a:xfrm>
              <a:off x="1370987" y="223574"/>
              <a:ext cx="371475" cy="323850"/>
            </a:xfrm>
            <a:custGeom>
              <a:avLst/>
              <a:gdLst/>
              <a:ahLst/>
              <a:cxnLst/>
              <a:rect l="l" t="t" r="r" b="b"/>
              <a:pathLst>
                <a:path w="371475" h="323850">
                  <a:moveTo>
                    <a:pt x="0" y="0"/>
                  </a:moveTo>
                  <a:lnTo>
                    <a:pt x="371474" y="0"/>
                  </a:lnTo>
                  <a:lnTo>
                    <a:pt x="371474" y="323849"/>
                  </a:lnTo>
                  <a:lnTo>
                    <a:pt x="0" y="323849"/>
                  </a:lnTo>
                  <a:lnTo>
                    <a:pt x="0" y="0"/>
                  </a:lnTo>
                  <a:close/>
                </a:path>
              </a:pathLst>
            </a:custGeom>
            <a:ln w="19049">
              <a:solidFill>
                <a:srgbClr val="37761C"/>
              </a:solidFill>
            </a:ln>
          </p:spPr>
          <p:txBody>
            <a:bodyPr wrap="square" lIns="0" tIns="0" rIns="0" bIns="0" rtlCol="0"/>
            <a:lstStyle/>
            <a:p>
              <a:endParaRPr sz="1867"/>
            </a:p>
          </p:txBody>
        </p:sp>
        <p:pic>
          <p:nvPicPr>
            <p:cNvPr id="16" name="object 16"/>
            <p:cNvPicPr/>
            <p:nvPr/>
          </p:nvPicPr>
          <p:blipFill>
            <a:blip r:embed="rId6" cstate="print"/>
            <a:stretch>
              <a:fillRect/>
            </a:stretch>
          </p:blipFill>
          <p:spPr>
            <a:xfrm>
              <a:off x="1300362" y="3061025"/>
              <a:ext cx="295274" cy="361949"/>
            </a:xfrm>
            <a:prstGeom prst="rect">
              <a:avLst/>
            </a:prstGeom>
          </p:spPr>
        </p:pic>
        <p:sp>
          <p:nvSpPr>
            <p:cNvPr id="17" name="object 17"/>
            <p:cNvSpPr/>
            <p:nvPr/>
          </p:nvSpPr>
          <p:spPr>
            <a:xfrm>
              <a:off x="1290837" y="3051500"/>
              <a:ext cx="314325" cy="381000"/>
            </a:xfrm>
            <a:custGeom>
              <a:avLst/>
              <a:gdLst/>
              <a:ahLst/>
              <a:cxnLst/>
              <a:rect l="l" t="t" r="r" b="b"/>
              <a:pathLst>
                <a:path w="314325" h="381000">
                  <a:moveTo>
                    <a:pt x="0" y="0"/>
                  </a:moveTo>
                  <a:lnTo>
                    <a:pt x="314324" y="0"/>
                  </a:lnTo>
                  <a:lnTo>
                    <a:pt x="314324" y="380999"/>
                  </a:lnTo>
                  <a:lnTo>
                    <a:pt x="0" y="380999"/>
                  </a:lnTo>
                  <a:lnTo>
                    <a:pt x="0" y="0"/>
                  </a:lnTo>
                  <a:close/>
                </a:path>
              </a:pathLst>
            </a:custGeom>
            <a:ln w="19049">
              <a:solidFill>
                <a:srgbClr val="37761C"/>
              </a:solidFill>
            </a:ln>
          </p:spPr>
          <p:txBody>
            <a:bodyPr wrap="square" lIns="0" tIns="0" rIns="0" bIns="0" rtlCol="0"/>
            <a:lstStyle/>
            <a:p>
              <a:endParaRPr sz="1867"/>
            </a:p>
          </p:txBody>
        </p:sp>
        <p:pic>
          <p:nvPicPr>
            <p:cNvPr id="18" name="object 18"/>
            <p:cNvPicPr/>
            <p:nvPr/>
          </p:nvPicPr>
          <p:blipFill>
            <a:blip r:embed="rId7" cstate="print"/>
            <a:stretch>
              <a:fillRect/>
            </a:stretch>
          </p:blipFill>
          <p:spPr>
            <a:xfrm>
              <a:off x="7245937" y="1758700"/>
              <a:ext cx="314324" cy="304799"/>
            </a:xfrm>
            <a:prstGeom prst="rect">
              <a:avLst/>
            </a:prstGeom>
          </p:spPr>
        </p:pic>
        <p:pic>
          <p:nvPicPr>
            <p:cNvPr id="19" name="object 19"/>
            <p:cNvPicPr/>
            <p:nvPr/>
          </p:nvPicPr>
          <p:blipFill>
            <a:blip r:embed="rId8" cstate="print"/>
            <a:stretch>
              <a:fillRect/>
            </a:stretch>
          </p:blipFill>
          <p:spPr>
            <a:xfrm>
              <a:off x="3398762" y="1290437"/>
              <a:ext cx="485774" cy="638174"/>
            </a:xfrm>
            <a:prstGeom prst="rect">
              <a:avLst/>
            </a:prstGeom>
          </p:spPr>
        </p:pic>
        <p:sp>
          <p:nvSpPr>
            <p:cNvPr id="20" name="object 20"/>
            <p:cNvSpPr/>
            <p:nvPr/>
          </p:nvSpPr>
          <p:spPr>
            <a:xfrm>
              <a:off x="3389237" y="1280912"/>
              <a:ext cx="504825" cy="657225"/>
            </a:xfrm>
            <a:custGeom>
              <a:avLst/>
              <a:gdLst/>
              <a:ahLst/>
              <a:cxnLst/>
              <a:rect l="l" t="t" r="r" b="b"/>
              <a:pathLst>
                <a:path w="504825" h="657225">
                  <a:moveTo>
                    <a:pt x="0" y="0"/>
                  </a:moveTo>
                  <a:lnTo>
                    <a:pt x="504824" y="0"/>
                  </a:lnTo>
                  <a:lnTo>
                    <a:pt x="504824" y="657224"/>
                  </a:lnTo>
                  <a:lnTo>
                    <a:pt x="0" y="657224"/>
                  </a:lnTo>
                  <a:lnTo>
                    <a:pt x="0" y="0"/>
                  </a:lnTo>
                  <a:close/>
                </a:path>
              </a:pathLst>
            </a:custGeom>
            <a:ln w="19049">
              <a:solidFill>
                <a:srgbClr val="FF0000"/>
              </a:solidFill>
            </a:ln>
          </p:spPr>
          <p:txBody>
            <a:bodyPr wrap="square" lIns="0" tIns="0" rIns="0" bIns="0" rtlCol="0"/>
            <a:lstStyle/>
            <a:p>
              <a:endParaRPr sz="1867"/>
            </a:p>
          </p:txBody>
        </p:sp>
        <p:pic>
          <p:nvPicPr>
            <p:cNvPr id="21" name="object 21"/>
            <p:cNvPicPr/>
            <p:nvPr/>
          </p:nvPicPr>
          <p:blipFill>
            <a:blip r:embed="rId9" cstate="print"/>
            <a:stretch>
              <a:fillRect/>
            </a:stretch>
          </p:blipFill>
          <p:spPr>
            <a:xfrm>
              <a:off x="3398762" y="2493037"/>
              <a:ext cx="409574" cy="704849"/>
            </a:xfrm>
            <a:prstGeom prst="rect">
              <a:avLst/>
            </a:prstGeom>
          </p:spPr>
        </p:pic>
        <p:sp>
          <p:nvSpPr>
            <p:cNvPr id="22" name="object 22"/>
            <p:cNvSpPr/>
            <p:nvPr/>
          </p:nvSpPr>
          <p:spPr>
            <a:xfrm>
              <a:off x="3389237" y="2433624"/>
              <a:ext cx="5307965" cy="774065"/>
            </a:xfrm>
            <a:custGeom>
              <a:avLst/>
              <a:gdLst/>
              <a:ahLst/>
              <a:cxnLst/>
              <a:rect l="l" t="t" r="r" b="b"/>
              <a:pathLst>
                <a:path w="5307965" h="774064">
                  <a:moveTo>
                    <a:pt x="0" y="49887"/>
                  </a:moveTo>
                  <a:lnTo>
                    <a:pt x="428624" y="49887"/>
                  </a:lnTo>
                  <a:lnTo>
                    <a:pt x="428624" y="773787"/>
                  </a:lnTo>
                  <a:lnTo>
                    <a:pt x="0" y="773787"/>
                  </a:lnTo>
                  <a:lnTo>
                    <a:pt x="0" y="49887"/>
                  </a:lnTo>
                  <a:close/>
                </a:path>
                <a:path w="5307965" h="774064">
                  <a:moveTo>
                    <a:pt x="5307874" y="0"/>
                  </a:moveTo>
                  <a:lnTo>
                    <a:pt x="3196174" y="0"/>
                  </a:lnTo>
                </a:path>
              </a:pathLst>
            </a:custGeom>
            <a:ln w="19049">
              <a:solidFill>
                <a:srgbClr val="FF0000"/>
              </a:solidFill>
            </a:ln>
          </p:spPr>
          <p:txBody>
            <a:bodyPr wrap="square" lIns="0" tIns="0" rIns="0" bIns="0" rtlCol="0"/>
            <a:lstStyle/>
            <a:p>
              <a:endParaRPr sz="1867"/>
            </a:p>
          </p:txBody>
        </p:sp>
        <p:pic>
          <p:nvPicPr>
            <p:cNvPr id="23" name="object 23"/>
            <p:cNvPicPr/>
            <p:nvPr/>
          </p:nvPicPr>
          <p:blipFill>
            <a:blip r:embed="rId10" cstate="print"/>
            <a:stretch>
              <a:fillRect/>
            </a:stretch>
          </p:blipFill>
          <p:spPr>
            <a:xfrm>
              <a:off x="6489436" y="2392634"/>
              <a:ext cx="105500" cy="81980"/>
            </a:xfrm>
            <a:prstGeom prst="rect">
              <a:avLst/>
            </a:prstGeom>
          </p:spPr>
        </p:pic>
        <p:pic>
          <p:nvPicPr>
            <p:cNvPr id="24" name="object 24"/>
            <p:cNvPicPr/>
            <p:nvPr/>
          </p:nvPicPr>
          <p:blipFill>
            <a:blip r:embed="rId11" cstate="print"/>
            <a:stretch>
              <a:fillRect/>
            </a:stretch>
          </p:blipFill>
          <p:spPr>
            <a:xfrm>
              <a:off x="7164987" y="2555187"/>
              <a:ext cx="514349" cy="676274"/>
            </a:xfrm>
            <a:prstGeom prst="rect">
              <a:avLst/>
            </a:prstGeom>
          </p:spPr>
        </p:pic>
        <p:sp>
          <p:nvSpPr>
            <p:cNvPr id="25" name="object 25"/>
            <p:cNvSpPr/>
            <p:nvPr/>
          </p:nvSpPr>
          <p:spPr>
            <a:xfrm>
              <a:off x="7155462" y="2545662"/>
              <a:ext cx="533400" cy="695325"/>
            </a:xfrm>
            <a:custGeom>
              <a:avLst/>
              <a:gdLst/>
              <a:ahLst/>
              <a:cxnLst/>
              <a:rect l="l" t="t" r="r" b="b"/>
              <a:pathLst>
                <a:path w="533400" h="695325">
                  <a:moveTo>
                    <a:pt x="0" y="0"/>
                  </a:moveTo>
                  <a:lnTo>
                    <a:pt x="533399" y="0"/>
                  </a:lnTo>
                  <a:lnTo>
                    <a:pt x="533399" y="695324"/>
                  </a:lnTo>
                  <a:lnTo>
                    <a:pt x="0" y="695324"/>
                  </a:lnTo>
                  <a:lnTo>
                    <a:pt x="0" y="0"/>
                  </a:lnTo>
                  <a:close/>
                </a:path>
              </a:pathLst>
            </a:custGeom>
            <a:ln w="19049">
              <a:solidFill>
                <a:srgbClr val="FF0000"/>
              </a:solidFill>
            </a:ln>
          </p:spPr>
          <p:txBody>
            <a:bodyPr wrap="square" lIns="0" tIns="0" rIns="0" bIns="0" rtlCol="0"/>
            <a:lstStyle/>
            <a:p>
              <a:endParaRPr sz="1867"/>
            </a:p>
          </p:txBody>
        </p:sp>
      </p:grpSp>
      <p:sp>
        <p:nvSpPr>
          <p:cNvPr id="26" name="object 26"/>
          <p:cNvSpPr txBox="1"/>
          <p:nvPr/>
        </p:nvSpPr>
        <p:spPr>
          <a:xfrm>
            <a:off x="5357734" y="1276740"/>
            <a:ext cx="2049780" cy="386430"/>
          </a:xfrm>
          <a:prstGeom prst="rect">
            <a:avLst/>
          </a:prstGeom>
        </p:spPr>
        <p:txBody>
          <a:bodyPr vert="horz" wrap="square" lIns="0" tIns="16933" rIns="0" bIns="0" rtlCol="0">
            <a:spAutoFit/>
          </a:bodyPr>
          <a:lstStyle/>
          <a:p>
            <a:pPr marL="16933">
              <a:spcBef>
                <a:spcPts val="133"/>
              </a:spcBef>
            </a:pPr>
            <a:r>
              <a:rPr sz="2400" dirty="0">
                <a:solidFill>
                  <a:srgbClr val="FF0000"/>
                </a:solidFill>
                <a:latin typeface="Arial MT"/>
                <a:cs typeface="Arial MT"/>
              </a:rPr>
              <a:t>“local</a:t>
            </a:r>
            <a:r>
              <a:rPr sz="2400" spc="-40" dirty="0">
                <a:solidFill>
                  <a:srgbClr val="FF0000"/>
                </a:solidFill>
                <a:latin typeface="Arial MT"/>
                <a:cs typeface="Arial MT"/>
              </a:rPr>
              <a:t> </a:t>
            </a:r>
            <a:r>
              <a:rPr sz="2400" spc="-13" dirty="0">
                <a:solidFill>
                  <a:srgbClr val="FF0000"/>
                </a:solidFill>
                <a:latin typeface="Arial MT"/>
                <a:cs typeface="Arial MT"/>
              </a:rPr>
              <a:t>gradient”</a:t>
            </a:r>
            <a:endParaRPr sz="2400">
              <a:latin typeface="Arial MT"/>
              <a:cs typeface="Arial MT"/>
            </a:endParaRPr>
          </a:p>
        </p:txBody>
      </p:sp>
      <p:sp>
        <p:nvSpPr>
          <p:cNvPr id="27" name="object 27"/>
          <p:cNvSpPr txBox="1"/>
          <p:nvPr/>
        </p:nvSpPr>
        <p:spPr>
          <a:xfrm>
            <a:off x="9047500" y="4804501"/>
            <a:ext cx="1984587" cy="591551"/>
          </a:xfrm>
          <a:prstGeom prst="rect">
            <a:avLst/>
          </a:prstGeom>
        </p:spPr>
        <p:txBody>
          <a:bodyPr vert="horz" wrap="square" lIns="0" tIns="16933" rIns="0" bIns="0" rtlCol="0">
            <a:spAutoFit/>
          </a:bodyPr>
          <a:lstStyle/>
          <a:p>
            <a:pPr marL="16933">
              <a:spcBef>
                <a:spcPts val="133"/>
              </a:spcBef>
            </a:pPr>
            <a:r>
              <a:rPr sz="3733" spc="-13" dirty="0">
                <a:solidFill>
                  <a:srgbClr val="FF0000"/>
                </a:solidFill>
                <a:latin typeface="Arial MT"/>
                <a:cs typeface="Arial MT"/>
              </a:rPr>
              <a:t>gradients</a:t>
            </a:r>
            <a:endParaRPr sz="3733">
              <a:latin typeface="Arial MT"/>
              <a:cs typeface="Arial MT"/>
            </a:endParaRPr>
          </a:p>
        </p:txBody>
      </p:sp>
      <p:sp>
        <p:nvSpPr>
          <p:cNvPr id="51" name="TextBox 50">
            <a:extLst>
              <a:ext uri="{FF2B5EF4-FFF2-40B4-BE49-F238E27FC236}">
                <a16:creationId xmlns:a16="http://schemas.microsoft.com/office/drawing/2014/main" id="{04E968EB-2268-953C-B787-51F968941D80}"/>
              </a:ext>
            </a:extLst>
          </p:cNvPr>
          <p:cNvSpPr txBox="1"/>
          <p:nvPr/>
        </p:nvSpPr>
        <p:spPr>
          <a:xfrm>
            <a:off x="359229" y="6154383"/>
            <a:ext cx="6096000" cy="276999"/>
          </a:xfrm>
          <a:prstGeom prst="rect">
            <a:avLst/>
          </a:prstGeom>
          <a:noFill/>
        </p:spPr>
        <p:txBody>
          <a:bodyPr wrap="square">
            <a:spAutoFit/>
          </a:bodyPr>
          <a:lstStyle/>
          <a:p>
            <a:r>
              <a:rPr lang="en-US" sz="1200" dirty="0"/>
              <a:t>http://cs231n.stanford.edu/slides/2017/cs231n_2017_lecture4.pdf</a:t>
            </a:r>
          </a:p>
        </p:txBody>
      </p:sp>
    </p:spTree>
    <p:extLst>
      <p:ext uri="{BB962C8B-B14F-4D97-AF65-F5344CB8AC3E}">
        <p14:creationId xmlns:p14="http://schemas.microsoft.com/office/powerpoint/2010/main" val="849838126"/>
      </p:ext>
    </p:extLst>
  </p:cSld>
  <p:clrMapOvr>
    <a:overrideClrMapping bg1="lt1" tx1="dk1" bg2="lt2" tx2="dk2" accent1="accent1" accent2="accent2" accent3="accent3" accent4="accent4" accent5="accent5" accent6="accent6" hlink="hlink" folHlink="folHlink"/>
  </p:clrMapOvr>
  <p:transition spd="slow">
    <p:wipe/>
  </p:transition>
</p:sld>
</file>

<file path=ppt/slides/slide30.xml><?xml version="1.0" encoding="utf-8"?>
<p:sld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2" name="object 2"/>
          <p:cNvGrpSpPr/>
          <p:nvPr/>
        </p:nvGrpSpPr>
        <p:grpSpPr>
          <a:xfrm>
            <a:off x="3955566" y="646966"/>
            <a:ext cx="4685453" cy="4685453"/>
            <a:chOff x="2966674" y="485224"/>
            <a:chExt cx="3514090" cy="3514090"/>
          </a:xfrm>
        </p:grpSpPr>
        <p:sp>
          <p:nvSpPr>
            <p:cNvPr id="3" name="object 3"/>
            <p:cNvSpPr/>
            <p:nvPr/>
          </p:nvSpPr>
          <p:spPr>
            <a:xfrm>
              <a:off x="2976199" y="494749"/>
              <a:ext cx="3495040" cy="3495040"/>
            </a:xfrm>
            <a:custGeom>
              <a:avLst/>
              <a:gdLst/>
              <a:ahLst/>
              <a:cxnLst/>
              <a:rect l="l" t="t" r="r" b="b"/>
              <a:pathLst>
                <a:path w="3495040" h="3495040">
                  <a:moveTo>
                    <a:pt x="1747349" y="3494699"/>
                  </a:moveTo>
                  <a:lnTo>
                    <a:pt x="1699253" y="3494050"/>
                  </a:lnTo>
                  <a:lnTo>
                    <a:pt x="1651477" y="3492114"/>
                  </a:lnTo>
                  <a:lnTo>
                    <a:pt x="1604040" y="3488907"/>
                  </a:lnTo>
                  <a:lnTo>
                    <a:pt x="1556956" y="3484446"/>
                  </a:lnTo>
                  <a:lnTo>
                    <a:pt x="1510244" y="3478748"/>
                  </a:lnTo>
                  <a:lnTo>
                    <a:pt x="1463920" y="3471830"/>
                  </a:lnTo>
                  <a:lnTo>
                    <a:pt x="1418001" y="3463707"/>
                  </a:lnTo>
                  <a:lnTo>
                    <a:pt x="1372502" y="3454397"/>
                  </a:lnTo>
                  <a:lnTo>
                    <a:pt x="1327441" y="3443917"/>
                  </a:lnTo>
                  <a:lnTo>
                    <a:pt x="1282835" y="3432282"/>
                  </a:lnTo>
                  <a:lnTo>
                    <a:pt x="1238699" y="3419511"/>
                  </a:lnTo>
                  <a:lnTo>
                    <a:pt x="1195052" y="3405618"/>
                  </a:lnTo>
                  <a:lnTo>
                    <a:pt x="1151909" y="3390622"/>
                  </a:lnTo>
                  <a:lnTo>
                    <a:pt x="1109286" y="3374538"/>
                  </a:lnTo>
                  <a:lnTo>
                    <a:pt x="1067202" y="3357384"/>
                  </a:lnTo>
                  <a:lnTo>
                    <a:pt x="1025672" y="3339176"/>
                  </a:lnTo>
                  <a:lnTo>
                    <a:pt x="984713" y="3319930"/>
                  </a:lnTo>
                  <a:lnTo>
                    <a:pt x="944342" y="3299663"/>
                  </a:lnTo>
                  <a:lnTo>
                    <a:pt x="904575" y="3278393"/>
                  </a:lnTo>
                  <a:lnTo>
                    <a:pt x="865428" y="3256135"/>
                  </a:lnTo>
                  <a:lnTo>
                    <a:pt x="826920" y="3232906"/>
                  </a:lnTo>
                  <a:lnTo>
                    <a:pt x="789066" y="3208724"/>
                  </a:lnTo>
                  <a:lnTo>
                    <a:pt x="751883" y="3183603"/>
                  </a:lnTo>
                  <a:lnTo>
                    <a:pt x="715387" y="3157562"/>
                  </a:lnTo>
                  <a:lnTo>
                    <a:pt x="679596" y="3130617"/>
                  </a:lnTo>
                  <a:lnTo>
                    <a:pt x="644526" y="3102785"/>
                  </a:lnTo>
                  <a:lnTo>
                    <a:pt x="610193" y="3074081"/>
                  </a:lnTo>
                  <a:lnTo>
                    <a:pt x="576614" y="3044524"/>
                  </a:lnTo>
                  <a:lnTo>
                    <a:pt x="543807" y="3014128"/>
                  </a:lnTo>
                  <a:lnTo>
                    <a:pt x="511786" y="2982913"/>
                  </a:lnTo>
                  <a:lnTo>
                    <a:pt x="480571" y="2950892"/>
                  </a:lnTo>
                  <a:lnTo>
                    <a:pt x="450175" y="2918085"/>
                  </a:lnTo>
                  <a:lnTo>
                    <a:pt x="420618" y="2884506"/>
                  </a:lnTo>
                  <a:lnTo>
                    <a:pt x="391914" y="2850173"/>
                  </a:lnTo>
                  <a:lnTo>
                    <a:pt x="364082" y="2815103"/>
                  </a:lnTo>
                  <a:lnTo>
                    <a:pt x="337137" y="2779312"/>
                  </a:lnTo>
                  <a:lnTo>
                    <a:pt x="311096" y="2742816"/>
                  </a:lnTo>
                  <a:lnTo>
                    <a:pt x="285975" y="2705633"/>
                  </a:lnTo>
                  <a:lnTo>
                    <a:pt x="261793" y="2667779"/>
                  </a:lnTo>
                  <a:lnTo>
                    <a:pt x="238564" y="2629270"/>
                  </a:lnTo>
                  <a:lnTo>
                    <a:pt x="216306" y="2590124"/>
                  </a:lnTo>
                  <a:lnTo>
                    <a:pt x="195036" y="2550357"/>
                  </a:lnTo>
                  <a:lnTo>
                    <a:pt x="174769" y="2509986"/>
                  </a:lnTo>
                  <a:lnTo>
                    <a:pt x="155523" y="2469027"/>
                  </a:lnTo>
                  <a:lnTo>
                    <a:pt x="137315" y="2427497"/>
                  </a:lnTo>
                  <a:lnTo>
                    <a:pt x="120161" y="2385413"/>
                  </a:lnTo>
                  <a:lnTo>
                    <a:pt x="104077" y="2342790"/>
                  </a:lnTo>
                  <a:lnTo>
                    <a:pt x="89081" y="2299647"/>
                  </a:lnTo>
                  <a:lnTo>
                    <a:pt x="75188" y="2256000"/>
                  </a:lnTo>
                  <a:lnTo>
                    <a:pt x="62417" y="2211864"/>
                  </a:lnTo>
                  <a:lnTo>
                    <a:pt x="50782" y="2167258"/>
                  </a:lnTo>
                  <a:lnTo>
                    <a:pt x="40302" y="2122197"/>
                  </a:lnTo>
                  <a:lnTo>
                    <a:pt x="30992" y="2076698"/>
                  </a:lnTo>
                  <a:lnTo>
                    <a:pt x="22869" y="2030779"/>
                  </a:lnTo>
                  <a:lnTo>
                    <a:pt x="15951" y="1984455"/>
                  </a:lnTo>
                  <a:lnTo>
                    <a:pt x="10253" y="1937743"/>
                  </a:lnTo>
                  <a:lnTo>
                    <a:pt x="5792" y="1890659"/>
                  </a:lnTo>
                  <a:lnTo>
                    <a:pt x="2585" y="1843222"/>
                  </a:lnTo>
                  <a:lnTo>
                    <a:pt x="649" y="1795446"/>
                  </a:lnTo>
                  <a:lnTo>
                    <a:pt x="0" y="1747349"/>
                  </a:lnTo>
                  <a:lnTo>
                    <a:pt x="649" y="1699253"/>
                  </a:lnTo>
                  <a:lnTo>
                    <a:pt x="2585" y="1651477"/>
                  </a:lnTo>
                  <a:lnTo>
                    <a:pt x="5792" y="1604040"/>
                  </a:lnTo>
                  <a:lnTo>
                    <a:pt x="10253" y="1556956"/>
                  </a:lnTo>
                  <a:lnTo>
                    <a:pt x="15951" y="1510244"/>
                  </a:lnTo>
                  <a:lnTo>
                    <a:pt x="22869" y="1463920"/>
                  </a:lnTo>
                  <a:lnTo>
                    <a:pt x="30992" y="1418001"/>
                  </a:lnTo>
                  <a:lnTo>
                    <a:pt x="40302" y="1372502"/>
                  </a:lnTo>
                  <a:lnTo>
                    <a:pt x="50782" y="1327441"/>
                  </a:lnTo>
                  <a:lnTo>
                    <a:pt x="62417" y="1282835"/>
                  </a:lnTo>
                  <a:lnTo>
                    <a:pt x="75188" y="1238699"/>
                  </a:lnTo>
                  <a:lnTo>
                    <a:pt x="89081" y="1195052"/>
                  </a:lnTo>
                  <a:lnTo>
                    <a:pt x="104077" y="1151909"/>
                  </a:lnTo>
                  <a:lnTo>
                    <a:pt x="120161" y="1109286"/>
                  </a:lnTo>
                  <a:lnTo>
                    <a:pt x="137315" y="1067202"/>
                  </a:lnTo>
                  <a:lnTo>
                    <a:pt x="155523" y="1025672"/>
                  </a:lnTo>
                  <a:lnTo>
                    <a:pt x="174769" y="984713"/>
                  </a:lnTo>
                  <a:lnTo>
                    <a:pt x="195036" y="944342"/>
                  </a:lnTo>
                  <a:lnTo>
                    <a:pt x="216306" y="904575"/>
                  </a:lnTo>
                  <a:lnTo>
                    <a:pt x="238564" y="865428"/>
                  </a:lnTo>
                  <a:lnTo>
                    <a:pt x="261793" y="826920"/>
                  </a:lnTo>
                  <a:lnTo>
                    <a:pt x="285975" y="789066"/>
                  </a:lnTo>
                  <a:lnTo>
                    <a:pt x="311096" y="751883"/>
                  </a:lnTo>
                  <a:lnTo>
                    <a:pt x="337137" y="715387"/>
                  </a:lnTo>
                  <a:lnTo>
                    <a:pt x="364082" y="679596"/>
                  </a:lnTo>
                  <a:lnTo>
                    <a:pt x="391914" y="644526"/>
                  </a:lnTo>
                  <a:lnTo>
                    <a:pt x="420618" y="610193"/>
                  </a:lnTo>
                  <a:lnTo>
                    <a:pt x="450175" y="576614"/>
                  </a:lnTo>
                  <a:lnTo>
                    <a:pt x="480571" y="543807"/>
                  </a:lnTo>
                  <a:lnTo>
                    <a:pt x="511786" y="511786"/>
                  </a:lnTo>
                  <a:lnTo>
                    <a:pt x="543807" y="480571"/>
                  </a:lnTo>
                  <a:lnTo>
                    <a:pt x="576614" y="450175"/>
                  </a:lnTo>
                  <a:lnTo>
                    <a:pt x="610193" y="420618"/>
                  </a:lnTo>
                  <a:lnTo>
                    <a:pt x="644526" y="391914"/>
                  </a:lnTo>
                  <a:lnTo>
                    <a:pt x="679596" y="364082"/>
                  </a:lnTo>
                  <a:lnTo>
                    <a:pt x="715387" y="337137"/>
                  </a:lnTo>
                  <a:lnTo>
                    <a:pt x="751883" y="311096"/>
                  </a:lnTo>
                  <a:lnTo>
                    <a:pt x="789066" y="285975"/>
                  </a:lnTo>
                  <a:lnTo>
                    <a:pt x="826920" y="261793"/>
                  </a:lnTo>
                  <a:lnTo>
                    <a:pt x="865428" y="238564"/>
                  </a:lnTo>
                  <a:lnTo>
                    <a:pt x="904575" y="216306"/>
                  </a:lnTo>
                  <a:lnTo>
                    <a:pt x="944342" y="195036"/>
                  </a:lnTo>
                  <a:lnTo>
                    <a:pt x="984713" y="174769"/>
                  </a:lnTo>
                  <a:lnTo>
                    <a:pt x="1025672" y="155523"/>
                  </a:lnTo>
                  <a:lnTo>
                    <a:pt x="1067202" y="137315"/>
                  </a:lnTo>
                  <a:lnTo>
                    <a:pt x="1109286" y="120161"/>
                  </a:lnTo>
                  <a:lnTo>
                    <a:pt x="1151909" y="104077"/>
                  </a:lnTo>
                  <a:lnTo>
                    <a:pt x="1195052" y="89081"/>
                  </a:lnTo>
                  <a:lnTo>
                    <a:pt x="1238699" y="75188"/>
                  </a:lnTo>
                  <a:lnTo>
                    <a:pt x="1282835" y="62417"/>
                  </a:lnTo>
                  <a:lnTo>
                    <a:pt x="1327441" y="50782"/>
                  </a:lnTo>
                  <a:lnTo>
                    <a:pt x="1372502" y="40302"/>
                  </a:lnTo>
                  <a:lnTo>
                    <a:pt x="1418001" y="30992"/>
                  </a:lnTo>
                  <a:lnTo>
                    <a:pt x="1463920" y="22869"/>
                  </a:lnTo>
                  <a:lnTo>
                    <a:pt x="1510244" y="15951"/>
                  </a:lnTo>
                  <a:lnTo>
                    <a:pt x="1556956" y="10253"/>
                  </a:lnTo>
                  <a:lnTo>
                    <a:pt x="1604040" y="5792"/>
                  </a:lnTo>
                  <a:lnTo>
                    <a:pt x="1651477" y="2585"/>
                  </a:lnTo>
                  <a:lnTo>
                    <a:pt x="1699253" y="649"/>
                  </a:lnTo>
                  <a:lnTo>
                    <a:pt x="1747349" y="0"/>
                  </a:lnTo>
                  <a:lnTo>
                    <a:pt x="1796925" y="702"/>
                  </a:lnTo>
                  <a:lnTo>
                    <a:pt x="1846329" y="2803"/>
                  </a:lnTo>
                  <a:lnTo>
                    <a:pt x="1895534" y="6290"/>
                  </a:lnTo>
                  <a:lnTo>
                    <a:pt x="1944514" y="11153"/>
                  </a:lnTo>
                  <a:lnTo>
                    <a:pt x="1993241" y="17380"/>
                  </a:lnTo>
                  <a:lnTo>
                    <a:pt x="2041690" y="24961"/>
                  </a:lnTo>
                  <a:lnTo>
                    <a:pt x="2089833" y="33885"/>
                  </a:lnTo>
                  <a:lnTo>
                    <a:pt x="2137643" y="44139"/>
                  </a:lnTo>
                  <a:lnTo>
                    <a:pt x="2185095" y="55715"/>
                  </a:lnTo>
                  <a:lnTo>
                    <a:pt x="2232161" y="68599"/>
                  </a:lnTo>
                  <a:lnTo>
                    <a:pt x="2278814" y="82782"/>
                  </a:lnTo>
                  <a:lnTo>
                    <a:pt x="2325028" y="98252"/>
                  </a:lnTo>
                  <a:lnTo>
                    <a:pt x="2370776" y="114998"/>
                  </a:lnTo>
                  <a:lnTo>
                    <a:pt x="2416032" y="133009"/>
                  </a:lnTo>
                  <a:lnTo>
                    <a:pt x="2460768" y="152273"/>
                  </a:lnTo>
                  <a:lnTo>
                    <a:pt x="2504958" y="172781"/>
                  </a:lnTo>
                  <a:lnTo>
                    <a:pt x="2548575" y="194521"/>
                  </a:lnTo>
                  <a:lnTo>
                    <a:pt x="2591592" y="217481"/>
                  </a:lnTo>
                  <a:lnTo>
                    <a:pt x="2633983" y="241651"/>
                  </a:lnTo>
                  <a:lnTo>
                    <a:pt x="2675722" y="267019"/>
                  </a:lnTo>
                  <a:lnTo>
                    <a:pt x="2716780" y="293575"/>
                  </a:lnTo>
                  <a:lnTo>
                    <a:pt x="2757132" y="321307"/>
                  </a:lnTo>
                  <a:lnTo>
                    <a:pt x="2796751" y="350205"/>
                  </a:lnTo>
                  <a:lnTo>
                    <a:pt x="2835610" y="380257"/>
                  </a:lnTo>
                  <a:lnTo>
                    <a:pt x="2873682" y="411452"/>
                  </a:lnTo>
                  <a:lnTo>
                    <a:pt x="2910941" y="443780"/>
                  </a:lnTo>
                  <a:lnTo>
                    <a:pt x="2947360" y="477228"/>
                  </a:lnTo>
                  <a:lnTo>
                    <a:pt x="2982912" y="511786"/>
                  </a:lnTo>
                  <a:lnTo>
                    <a:pt x="3017471" y="547339"/>
                  </a:lnTo>
                  <a:lnTo>
                    <a:pt x="3050919" y="583758"/>
                  </a:lnTo>
                  <a:lnTo>
                    <a:pt x="3083247" y="621017"/>
                  </a:lnTo>
                  <a:lnTo>
                    <a:pt x="3114442" y="659089"/>
                  </a:lnTo>
                  <a:lnTo>
                    <a:pt x="3144494" y="697948"/>
                  </a:lnTo>
                  <a:lnTo>
                    <a:pt x="3173392" y="737567"/>
                  </a:lnTo>
                  <a:lnTo>
                    <a:pt x="3201124" y="777919"/>
                  </a:lnTo>
                  <a:lnTo>
                    <a:pt x="3227680" y="818977"/>
                  </a:lnTo>
                  <a:lnTo>
                    <a:pt x="3253048" y="860716"/>
                  </a:lnTo>
                  <a:lnTo>
                    <a:pt x="3277218" y="903107"/>
                  </a:lnTo>
                  <a:lnTo>
                    <a:pt x="3300178" y="946124"/>
                  </a:lnTo>
                  <a:lnTo>
                    <a:pt x="3321918" y="989742"/>
                  </a:lnTo>
                  <a:lnTo>
                    <a:pt x="3342426" y="1033932"/>
                  </a:lnTo>
                  <a:lnTo>
                    <a:pt x="3361690" y="1078668"/>
                  </a:lnTo>
                  <a:lnTo>
                    <a:pt x="3379701" y="1123923"/>
                  </a:lnTo>
                  <a:lnTo>
                    <a:pt x="3396447" y="1169671"/>
                  </a:lnTo>
                  <a:lnTo>
                    <a:pt x="3411917" y="1215885"/>
                  </a:lnTo>
                  <a:lnTo>
                    <a:pt x="3426100" y="1262539"/>
                  </a:lnTo>
                  <a:lnTo>
                    <a:pt x="3438984" y="1309604"/>
                  </a:lnTo>
                  <a:lnTo>
                    <a:pt x="3450560" y="1357056"/>
                  </a:lnTo>
                  <a:lnTo>
                    <a:pt x="3460814" y="1404867"/>
                  </a:lnTo>
                  <a:lnTo>
                    <a:pt x="3469738" y="1453010"/>
                  </a:lnTo>
                  <a:lnTo>
                    <a:pt x="3477319" y="1501458"/>
                  </a:lnTo>
                  <a:lnTo>
                    <a:pt x="3483546" y="1550185"/>
                  </a:lnTo>
                  <a:lnTo>
                    <a:pt x="3488409" y="1599165"/>
                  </a:lnTo>
                  <a:lnTo>
                    <a:pt x="3491896" y="1648370"/>
                  </a:lnTo>
                  <a:lnTo>
                    <a:pt x="3493997" y="1697774"/>
                  </a:lnTo>
                  <a:lnTo>
                    <a:pt x="3494699" y="1747349"/>
                  </a:lnTo>
                  <a:lnTo>
                    <a:pt x="3494050" y="1795446"/>
                  </a:lnTo>
                  <a:lnTo>
                    <a:pt x="3492114" y="1843222"/>
                  </a:lnTo>
                  <a:lnTo>
                    <a:pt x="3488907" y="1890659"/>
                  </a:lnTo>
                  <a:lnTo>
                    <a:pt x="3484446" y="1937743"/>
                  </a:lnTo>
                  <a:lnTo>
                    <a:pt x="3478748" y="1984455"/>
                  </a:lnTo>
                  <a:lnTo>
                    <a:pt x="3471830" y="2030779"/>
                  </a:lnTo>
                  <a:lnTo>
                    <a:pt x="3463707" y="2076698"/>
                  </a:lnTo>
                  <a:lnTo>
                    <a:pt x="3454397" y="2122197"/>
                  </a:lnTo>
                  <a:lnTo>
                    <a:pt x="3443917" y="2167258"/>
                  </a:lnTo>
                  <a:lnTo>
                    <a:pt x="3432282" y="2211864"/>
                  </a:lnTo>
                  <a:lnTo>
                    <a:pt x="3419511" y="2256000"/>
                  </a:lnTo>
                  <a:lnTo>
                    <a:pt x="3405618" y="2299647"/>
                  </a:lnTo>
                  <a:lnTo>
                    <a:pt x="3390622" y="2342790"/>
                  </a:lnTo>
                  <a:lnTo>
                    <a:pt x="3374538" y="2385413"/>
                  </a:lnTo>
                  <a:lnTo>
                    <a:pt x="3357384" y="2427497"/>
                  </a:lnTo>
                  <a:lnTo>
                    <a:pt x="3339176" y="2469027"/>
                  </a:lnTo>
                  <a:lnTo>
                    <a:pt x="3319930" y="2509986"/>
                  </a:lnTo>
                  <a:lnTo>
                    <a:pt x="3299663" y="2550357"/>
                  </a:lnTo>
                  <a:lnTo>
                    <a:pt x="3278393" y="2590124"/>
                  </a:lnTo>
                  <a:lnTo>
                    <a:pt x="3256135" y="2629270"/>
                  </a:lnTo>
                  <a:lnTo>
                    <a:pt x="3232906" y="2667779"/>
                  </a:lnTo>
                  <a:lnTo>
                    <a:pt x="3208724" y="2705633"/>
                  </a:lnTo>
                  <a:lnTo>
                    <a:pt x="3183603" y="2742816"/>
                  </a:lnTo>
                  <a:lnTo>
                    <a:pt x="3157562" y="2779312"/>
                  </a:lnTo>
                  <a:lnTo>
                    <a:pt x="3130617" y="2815103"/>
                  </a:lnTo>
                  <a:lnTo>
                    <a:pt x="3102785" y="2850173"/>
                  </a:lnTo>
                  <a:lnTo>
                    <a:pt x="3074081" y="2884506"/>
                  </a:lnTo>
                  <a:lnTo>
                    <a:pt x="3044524" y="2918085"/>
                  </a:lnTo>
                  <a:lnTo>
                    <a:pt x="3014128" y="2950892"/>
                  </a:lnTo>
                  <a:lnTo>
                    <a:pt x="2982913" y="2982913"/>
                  </a:lnTo>
                  <a:lnTo>
                    <a:pt x="2950892" y="3014128"/>
                  </a:lnTo>
                  <a:lnTo>
                    <a:pt x="2918085" y="3044524"/>
                  </a:lnTo>
                  <a:lnTo>
                    <a:pt x="2884506" y="3074081"/>
                  </a:lnTo>
                  <a:lnTo>
                    <a:pt x="2850173" y="3102785"/>
                  </a:lnTo>
                  <a:lnTo>
                    <a:pt x="2815103" y="3130617"/>
                  </a:lnTo>
                  <a:lnTo>
                    <a:pt x="2779312" y="3157562"/>
                  </a:lnTo>
                  <a:lnTo>
                    <a:pt x="2742816" y="3183603"/>
                  </a:lnTo>
                  <a:lnTo>
                    <a:pt x="2705633" y="3208724"/>
                  </a:lnTo>
                  <a:lnTo>
                    <a:pt x="2667779" y="3232906"/>
                  </a:lnTo>
                  <a:lnTo>
                    <a:pt x="2629270" y="3256135"/>
                  </a:lnTo>
                  <a:lnTo>
                    <a:pt x="2590124" y="3278393"/>
                  </a:lnTo>
                  <a:lnTo>
                    <a:pt x="2550357" y="3299663"/>
                  </a:lnTo>
                  <a:lnTo>
                    <a:pt x="2509986" y="3319930"/>
                  </a:lnTo>
                  <a:lnTo>
                    <a:pt x="2469027" y="3339176"/>
                  </a:lnTo>
                  <a:lnTo>
                    <a:pt x="2427497" y="3357384"/>
                  </a:lnTo>
                  <a:lnTo>
                    <a:pt x="2385413" y="3374538"/>
                  </a:lnTo>
                  <a:lnTo>
                    <a:pt x="2342790" y="3390622"/>
                  </a:lnTo>
                  <a:lnTo>
                    <a:pt x="2299647" y="3405618"/>
                  </a:lnTo>
                  <a:lnTo>
                    <a:pt x="2256000" y="3419511"/>
                  </a:lnTo>
                  <a:lnTo>
                    <a:pt x="2211864" y="3432282"/>
                  </a:lnTo>
                  <a:lnTo>
                    <a:pt x="2167258" y="3443917"/>
                  </a:lnTo>
                  <a:lnTo>
                    <a:pt x="2122197" y="3454397"/>
                  </a:lnTo>
                  <a:lnTo>
                    <a:pt x="2076698" y="3463707"/>
                  </a:lnTo>
                  <a:lnTo>
                    <a:pt x="2030779" y="3471830"/>
                  </a:lnTo>
                  <a:lnTo>
                    <a:pt x="1984455" y="3478748"/>
                  </a:lnTo>
                  <a:lnTo>
                    <a:pt x="1937743" y="3484446"/>
                  </a:lnTo>
                  <a:lnTo>
                    <a:pt x="1890659" y="3488907"/>
                  </a:lnTo>
                  <a:lnTo>
                    <a:pt x="1843222" y="3492114"/>
                  </a:lnTo>
                  <a:lnTo>
                    <a:pt x="1795446" y="3494050"/>
                  </a:lnTo>
                  <a:lnTo>
                    <a:pt x="1747349" y="3494699"/>
                  </a:lnTo>
                  <a:close/>
                </a:path>
              </a:pathLst>
            </a:custGeom>
            <a:solidFill>
              <a:srgbClr val="F3F3F3"/>
            </a:solidFill>
          </p:spPr>
          <p:txBody>
            <a:bodyPr wrap="square" lIns="0" tIns="0" rIns="0" bIns="0" rtlCol="0"/>
            <a:lstStyle/>
            <a:p>
              <a:endParaRPr sz="1867"/>
            </a:p>
          </p:txBody>
        </p:sp>
        <p:sp>
          <p:nvSpPr>
            <p:cNvPr id="4" name="object 4"/>
            <p:cNvSpPr/>
            <p:nvPr/>
          </p:nvSpPr>
          <p:spPr>
            <a:xfrm>
              <a:off x="2976199" y="494749"/>
              <a:ext cx="3495040" cy="3495040"/>
            </a:xfrm>
            <a:custGeom>
              <a:avLst/>
              <a:gdLst/>
              <a:ahLst/>
              <a:cxnLst/>
              <a:rect l="l" t="t" r="r" b="b"/>
              <a:pathLst>
                <a:path w="3495040" h="3495040">
                  <a:moveTo>
                    <a:pt x="0" y="1747349"/>
                  </a:moveTo>
                  <a:lnTo>
                    <a:pt x="649" y="1699253"/>
                  </a:lnTo>
                  <a:lnTo>
                    <a:pt x="2585" y="1651477"/>
                  </a:lnTo>
                  <a:lnTo>
                    <a:pt x="5792" y="1604040"/>
                  </a:lnTo>
                  <a:lnTo>
                    <a:pt x="10253" y="1556956"/>
                  </a:lnTo>
                  <a:lnTo>
                    <a:pt x="15951" y="1510244"/>
                  </a:lnTo>
                  <a:lnTo>
                    <a:pt x="22869" y="1463920"/>
                  </a:lnTo>
                  <a:lnTo>
                    <a:pt x="30992" y="1418001"/>
                  </a:lnTo>
                  <a:lnTo>
                    <a:pt x="40302" y="1372502"/>
                  </a:lnTo>
                  <a:lnTo>
                    <a:pt x="50782" y="1327441"/>
                  </a:lnTo>
                  <a:lnTo>
                    <a:pt x="62417" y="1282835"/>
                  </a:lnTo>
                  <a:lnTo>
                    <a:pt x="75188" y="1238699"/>
                  </a:lnTo>
                  <a:lnTo>
                    <a:pt x="89081" y="1195052"/>
                  </a:lnTo>
                  <a:lnTo>
                    <a:pt x="104077" y="1151909"/>
                  </a:lnTo>
                  <a:lnTo>
                    <a:pt x="120161" y="1109286"/>
                  </a:lnTo>
                  <a:lnTo>
                    <a:pt x="137315" y="1067202"/>
                  </a:lnTo>
                  <a:lnTo>
                    <a:pt x="155523" y="1025672"/>
                  </a:lnTo>
                  <a:lnTo>
                    <a:pt x="174769" y="984713"/>
                  </a:lnTo>
                  <a:lnTo>
                    <a:pt x="195036" y="944342"/>
                  </a:lnTo>
                  <a:lnTo>
                    <a:pt x="216306" y="904575"/>
                  </a:lnTo>
                  <a:lnTo>
                    <a:pt x="238564" y="865428"/>
                  </a:lnTo>
                  <a:lnTo>
                    <a:pt x="261793" y="826920"/>
                  </a:lnTo>
                  <a:lnTo>
                    <a:pt x="285975" y="789066"/>
                  </a:lnTo>
                  <a:lnTo>
                    <a:pt x="311096" y="751883"/>
                  </a:lnTo>
                  <a:lnTo>
                    <a:pt x="337137" y="715387"/>
                  </a:lnTo>
                  <a:lnTo>
                    <a:pt x="364082" y="679596"/>
                  </a:lnTo>
                  <a:lnTo>
                    <a:pt x="391914" y="644526"/>
                  </a:lnTo>
                  <a:lnTo>
                    <a:pt x="420618" y="610193"/>
                  </a:lnTo>
                  <a:lnTo>
                    <a:pt x="450175" y="576614"/>
                  </a:lnTo>
                  <a:lnTo>
                    <a:pt x="480571" y="543807"/>
                  </a:lnTo>
                  <a:lnTo>
                    <a:pt x="511786" y="511786"/>
                  </a:lnTo>
                  <a:lnTo>
                    <a:pt x="543807" y="480571"/>
                  </a:lnTo>
                  <a:lnTo>
                    <a:pt x="576614" y="450175"/>
                  </a:lnTo>
                  <a:lnTo>
                    <a:pt x="610193" y="420618"/>
                  </a:lnTo>
                  <a:lnTo>
                    <a:pt x="644526" y="391914"/>
                  </a:lnTo>
                  <a:lnTo>
                    <a:pt x="679596" y="364082"/>
                  </a:lnTo>
                  <a:lnTo>
                    <a:pt x="715387" y="337137"/>
                  </a:lnTo>
                  <a:lnTo>
                    <a:pt x="751883" y="311096"/>
                  </a:lnTo>
                  <a:lnTo>
                    <a:pt x="789066" y="285975"/>
                  </a:lnTo>
                  <a:lnTo>
                    <a:pt x="826920" y="261793"/>
                  </a:lnTo>
                  <a:lnTo>
                    <a:pt x="865428" y="238564"/>
                  </a:lnTo>
                  <a:lnTo>
                    <a:pt x="904575" y="216306"/>
                  </a:lnTo>
                  <a:lnTo>
                    <a:pt x="944342" y="195036"/>
                  </a:lnTo>
                  <a:lnTo>
                    <a:pt x="984713" y="174769"/>
                  </a:lnTo>
                  <a:lnTo>
                    <a:pt x="1025672" y="155523"/>
                  </a:lnTo>
                  <a:lnTo>
                    <a:pt x="1067202" y="137315"/>
                  </a:lnTo>
                  <a:lnTo>
                    <a:pt x="1109286" y="120161"/>
                  </a:lnTo>
                  <a:lnTo>
                    <a:pt x="1151909" y="104077"/>
                  </a:lnTo>
                  <a:lnTo>
                    <a:pt x="1195052" y="89081"/>
                  </a:lnTo>
                  <a:lnTo>
                    <a:pt x="1238699" y="75188"/>
                  </a:lnTo>
                  <a:lnTo>
                    <a:pt x="1282835" y="62417"/>
                  </a:lnTo>
                  <a:lnTo>
                    <a:pt x="1327441" y="50782"/>
                  </a:lnTo>
                  <a:lnTo>
                    <a:pt x="1372502" y="40302"/>
                  </a:lnTo>
                  <a:lnTo>
                    <a:pt x="1418001" y="30992"/>
                  </a:lnTo>
                  <a:lnTo>
                    <a:pt x="1463920" y="22869"/>
                  </a:lnTo>
                  <a:lnTo>
                    <a:pt x="1510244" y="15951"/>
                  </a:lnTo>
                  <a:lnTo>
                    <a:pt x="1556956" y="10253"/>
                  </a:lnTo>
                  <a:lnTo>
                    <a:pt x="1604040" y="5792"/>
                  </a:lnTo>
                  <a:lnTo>
                    <a:pt x="1651477" y="2585"/>
                  </a:lnTo>
                  <a:lnTo>
                    <a:pt x="1699253" y="649"/>
                  </a:lnTo>
                  <a:lnTo>
                    <a:pt x="1747349" y="0"/>
                  </a:lnTo>
                  <a:lnTo>
                    <a:pt x="1796925" y="702"/>
                  </a:lnTo>
                  <a:lnTo>
                    <a:pt x="1846329" y="2803"/>
                  </a:lnTo>
                  <a:lnTo>
                    <a:pt x="1895534" y="6290"/>
                  </a:lnTo>
                  <a:lnTo>
                    <a:pt x="1944514" y="11153"/>
                  </a:lnTo>
                  <a:lnTo>
                    <a:pt x="1993241" y="17380"/>
                  </a:lnTo>
                  <a:lnTo>
                    <a:pt x="2041690" y="24961"/>
                  </a:lnTo>
                  <a:lnTo>
                    <a:pt x="2089833" y="33885"/>
                  </a:lnTo>
                  <a:lnTo>
                    <a:pt x="2137643" y="44139"/>
                  </a:lnTo>
                  <a:lnTo>
                    <a:pt x="2185095" y="55715"/>
                  </a:lnTo>
                  <a:lnTo>
                    <a:pt x="2232161" y="68599"/>
                  </a:lnTo>
                  <a:lnTo>
                    <a:pt x="2278814" y="82782"/>
                  </a:lnTo>
                  <a:lnTo>
                    <a:pt x="2325028" y="98252"/>
                  </a:lnTo>
                  <a:lnTo>
                    <a:pt x="2370776" y="114998"/>
                  </a:lnTo>
                  <a:lnTo>
                    <a:pt x="2416032" y="133009"/>
                  </a:lnTo>
                  <a:lnTo>
                    <a:pt x="2460768" y="152273"/>
                  </a:lnTo>
                  <a:lnTo>
                    <a:pt x="2504958" y="172781"/>
                  </a:lnTo>
                  <a:lnTo>
                    <a:pt x="2548575" y="194521"/>
                  </a:lnTo>
                  <a:lnTo>
                    <a:pt x="2591592" y="217481"/>
                  </a:lnTo>
                  <a:lnTo>
                    <a:pt x="2633983" y="241651"/>
                  </a:lnTo>
                  <a:lnTo>
                    <a:pt x="2675722" y="267019"/>
                  </a:lnTo>
                  <a:lnTo>
                    <a:pt x="2716780" y="293575"/>
                  </a:lnTo>
                  <a:lnTo>
                    <a:pt x="2757132" y="321307"/>
                  </a:lnTo>
                  <a:lnTo>
                    <a:pt x="2796751" y="350205"/>
                  </a:lnTo>
                  <a:lnTo>
                    <a:pt x="2835610" y="380257"/>
                  </a:lnTo>
                  <a:lnTo>
                    <a:pt x="2873682" y="411452"/>
                  </a:lnTo>
                  <a:lnTo>
                    <a:pt x="2910941" y="443780"/>
                  </a:lnTo>
                  <a:lnTo>
                    <a:pt x="2947360" y="477228"/>
                  </a:lnTo>
                  <a:lnTo>
                    <a:pt x="2982912" y="511786"/>
                  </a:lnTo>
                  <a:lnTo>
                    <a:pt x="3017471" y="547339"/>
                  </a:lnTo>
                  <a:lnTo>
                    <a:pt x="3050919" y="583758"/>
                  </a:lnTo>
                  <a:lnTo>
                    <a:pt x="3083247" y="621017"/>
                  </a:lnTo>
                  <a:lnTo>
                    <a:pt x="3114442" y="659089"/>
                  </a:lnTo>
                  <a:lnTo>
                    <a:pt x="3144494" y="697948"/>
                  </a:lnTo>
                  <a:lnTo>
                    <a:pt x="3173392" y="737567"/>
                  </a:lnTo>
                  <a:lnTo>
                    <a:pt x="3201124" y="777919"/>
                  </a:lnTo>
                  <a:lnTo>
                    <a:pt x="3227680" y="818977"/>
                  </a:lnTo>
                  <a:lnTo>
                    <a:pt x="3253048" y="860716"/>
                  </a:lnTo>
                  <a:lnTo>
                    <a:pt x="3277218" y="903107"/>
                  </a:lnTo>
                  <a:lnTo>
                    <a:pt x="3300178" y="946124"/>
                  </a:lnTo>
                  <a:lnTo>
                    <a:pt x="3321918" y="989742"/>
                  </a:lnTo>
                  <a:lnTo>
                    <a:pt x="3342426" y="1033932"/>
                  </a:lnTo>
                  <a:lnTo>
                    <a:pt x="3361690" y="1078668"/>
                  </a:lnTo>
                  <a:lnTo>
                    <a:pt x="3379701" y="1123923"/>
                  </a:lnTo>
                  <a:lnTo>
                    <a:pt x="3396447" y="1169671"/>
                  </a:lnTo>
                  <a:lnTo>
                    <a:pt x="3411917" y="1215885"/>
                  </a:lnTo>
                  <a:lnTo>
                    <a:pt x="3426100" y="1262539"/>
                  </a:lnTo>
                  <a:lnTo>
                    <a:pt x="3438984" y="1309604"/>
                  </a:lnTo>
                  <a:lnTo>
                    <a:pt x="3450560" y="1357056"/>
                  </a:lnTo>
                  <a:lnTo>
                    <a:pt x="3460814" y="1404867"/>
                  </a:lnTo>
                  <a:lnTo>
                    <a:pt x="3469738" y="1453010"/>
                  </a:lnTo>
                  <a:lnTo>
                    <a:pt x="3477319" y="1501458"/>
                  </a:lnTo>
                  <a:lnTo>
                    <a:pt x="3483546" y="1550185"/>
                  </a:lnTo>
                  <a:lnTo>
                    <a:pt x="3488409" y="1599165"/>
                  </a:lnTo>
                  <a:lnTo>
                    <a:pt x="3491896" y="1648370"/>
                  </a:lnTo>
                  <a:lnTo>
                    <a:pt x="3493997" y="1697774"/>
                  </a:lnTo>
                  <a:lnTo>
                    <a:pt x="3494699" y="1747349"/>
                  </a:lnTo>
                  <a:lnTo>
                    <a:pt x="3494050" y="1795446"/>
                  </a:lnTo>
                  <a:lnTo>
                    <a:pt x="3492114" y="1843222"/>
                  </a:lnTo>
                  <a:lnTo>
                    <a:pt x="3488907" y="1890659"/>
                  </a:lnTo>
                  <a:lnTo>
                    <a:pt x="3484446" y="1937743"/>
                  </a:lnTo>
                  <a:lnTo>
                    <a:pt x="3478748" y="1984455"/>
                  </a:lnTo>
                  <a:lnTo>
                    <a:pt x="3471830" y="2030779"/>
                  </a:lnTo>
                  <a:lnTo>
                    <a:pt x="3463707" y="2076698"/>
                  </a:lnTo>
                  <a:lnTo>
                    <a:pt x="3454397" y="2122197"/>
                  </a:lnTo>
                  <a:lnTo>
                    <a:pt x="3443917" y="2167258"/>
                  </a:lnTo>
                  <a:lnTo>
                    <a:pt x="3432282" y="2211864"/>
                  </a:lnTo>
                  <a:lnTo>
                    <a:pt x="3419511" y="2256000"/>
                  </a:lnTo>
                  <a:lnTo>
                    <a:pt x="3405618" y="2299647"/>
                  </a:lnTo>
                  <a:lnTo>
                    <a:pt x="3390622" y="2342790"/>
                  </a:lnTo>
                  <a:lnTo>
                    <a:pt x="3374538" y="2385413"/>
                  </a:lnTo>
                  <a:lnTo>
                    <a:pt x="3357384" y="2427497"/>
                  </a:lnTo>
                  <a:lnTo>
                    <a:pt x="3339176" y="2469027"/>
                  </a:lnTo>
                  <a:lnTo>
                    <a:pt x="3319930" y="2509986"/>
                  </a:lnTo>
                  <a:lnTo>
                    <a:pt x="3299663" y="2550357"/>
                  </a:lnTo>
                  <a:lnTo>
                    <a:pt x="3278393" y="2590124"/>
                  </a:lnTo>
                  <a:lnTo>
                    <a:pt x="3256135" y="2629270"/>
                  </a:lnTo>
                  <a:lnTo>
                    <a:pt x="3232906" y="2667779"/>
                  </a:lnTo>
                  <a:lnTo>
                    <a:pt x="3208724" y="2705633"/>
                  </a:lnTo>
                  <a:lnTo>
                    <a:pt x="3183603" y="2742816"/>
                  </a:lnTo>
                  <a:lnTo>
                    <a:pt x="3157562" y="2779312"/>
                  </a:lnTo>
                  <a:lnTo>
                    <a:pt x="3130617" y="2815103"/>
                  </a:lnTo>
                  <a:lnTo>
                    <a:pt x="3102785" y="2850173"/>
                  </a:lnTo>
                  <a:lnTo>
                    <a:pt x="3074081" y="2884506"/>
                  </a:lnTo>
                  <a:lnTo>
                    <a:pt x="3044524" y="2918085"/>
                  </a:lnTo>
                  <a:lnTo>
                    <a:pt x="3014128" y="2950892"/>
                  </a:lnTo>
                  <a:lnTo>
                    <a:pt x="2982913" y="2982913"/>
                  </a:lnTo>
                  <a:lnTo>
                    <a:pt x="2950892" y="3014128"/>
                  </a:lnTo>
                  <a:lnTo>
                    <a:pt x="2918085" y="3044524"/>
                  </a:lnTo>
                  <a:lnTo>
                    <a:pt x="2884506" y="3074081"/>
                  </a:lnTo>
                  <a:lnTo>
                    <a:pt x="2850173" y="3102785"/>
                  </a:lnTo>
                  <a:lnTo>
                    <a:pt x="2815103" y="3130617"/>
                  </a:lnTo>
                  <a:lnTo>
                    <a:pt x="2779312" y="3157562"/>
                  </a:lnTo>
                  <a:lnTo>
                    <a:pt x="2742816" y="3183603"/>
                  </a:lnTo>
                  <a:lnTo>
                    <a:pt x="2705633" y="3208724"/>
                  </a:lnTo>
                  <a:lnTo>
                    <a:pt x="2667779" y="3232906"/>
                  </a:lnTo>
                  <a:lnTo>
                    <a:pt x="2629270" y="3256135"/>
                  </a:lnTo>
                  <a:lnTo>
                    <a:pt x="2590124" y="3278393"/>
                  </a:lnTo>
                  <a:lnTo>
                    <a:pt x="2550357" y="3299663"/>
                  </a:lnTo>
                  <a:lnTo>
                    <a:pt x="2509986" y="3319930"/>
                  </a:lnTo>
                  <a:lnTo>
                    <a:pt x="2469027" y="3339176"/>
                  </a:lnTo>
                  <a:lnTo>
                    <a:pt x="2427497" y="3357384"/>
                  </a:lnTo>
                  <a:lnTo>
                    <a:pt x="2385413" y="3374538"/>
                  </a:lnTo>
                  <a:lnTo>
                    <a:pt x="2342790" y="3390622"/>
                  </a:lnTo>
                  <a:lnTo>
                    <a:pt x="2299647" y="3405618"/>
                  </a:lnTo>
                  <a:lnTo>
                    <a:pt x="2256000" y="3419511"/>
                  </a:lnTo>
                  <a:lnTo>
                    <a:pt x="2211864" y="3432282"/>
                  </a:lnTo>
                  <a:lnTo>
                    <a:pt x="2167258" y="3443917"/>
                  </a:lnTo>
                  <a:lnTo>
                    <a:pt x="2122197" y="3454397"/>
                  </a:lnTo>
                  <a:lnTo>
                    <a:pt x="2076698" y="3463707"/>
                  </a:lnTo>
                  <a:lnTo>
                    <a:pt x="2030779" y="3471830"/>
                  </a:lnTo>
                  <a:lnTo>
                    <a:pt x="1984455" y="3478748"/>
                  </a:lnTo>
                  <a:lnTo>
                    <a:pt x="1937743" y="3484446"/>
                  </a:lnTo>
                  <a:lnTo>
                    <a:pt x="1890659" y="3488907"/>
                  </a:lnTo>
                  <a:lnTo>
                    <a:pt x="1843222" y="3492114"/>
                  </a:lnTo>
                  <a:lnTo>
                    <a:pt x="1795446" y="3494050"/>
                  </a:lnTo>
                  <a:lnTo>
                    <a:pt x="1747349" y="3494699"/>
                  </a:lnTo>
                  <a:lnTo>
                    <a:pt x="1699253" y="3494050"/>
                  </a:lnTo>
                  <a:lnTo>
                    <a:pt x="1651477" y="3492114"/>
                  </a:lnTo>
                  <a:lnTo>
                    <a:pt x="1604040" y="3488907"/>
                  </a:lnTo>
                  <a:lnTo>
                    <a:pt x="1556956" y="3484446"/>
                  </a:lnTo>
                  <a:lnTo>
                    <a:pt x="1510244" y="3478748"/>
                  </a:lnTo>
                  <a:lnTo>
                    <a:pt x="1463920" y="3471830"/>
                  </a:lnTo>
                  <a:lnTo>
                    <a:pt x="1418001" y="3463707"/>
                  </a:lnTo>
                  <a:lnTo>
                    <a:pt x="1372502" y="3454397"/>
                  </a:lnTo>
                  <a:lnTo>
                    <a:pt x="1327441" y="3443917"/>
                  </a:lnTo>
                  <a:lnTo>
                    <a:pt x="1282835" y="3432282"/>
                  </a:lnTo>
                  <a:lnTo>
                    <a:pt x="1238699" y="3419511"/>
                  </a:lnTo>
                  <a:lnTo>
                    <a:pt x="1195052" y="3405618"/>
                  </a:lnTo>
                  <a:lnTo>
                    <a:pt x="1151909" y="3390622"/>
                  </a:lnTo>
                  <a:lnTo>
                    <a:pt x="1109286" y="3374538"/>
                  </a:lnTo>
                  <a:lnTo>
                    <a:pt x="1067202" y="3357384"/>
                  </a:lnTo>
                  <a:lnTo>
                    <a:pt x="1025672" y="3339176"/>
                  </a:lnTo>
                  <a:lnTo>
                    <a:pt x="984713" y="3319930"/>
                  </a:lnTo>
                  <a:lnTo>
                    <a:pt x="944342" y="3299663"/>
                  </a:lnTo>
                  <a:lnTo>
                    <a:pt x="904575" y="3278393"/>
                  </a:lnTo>
                  <a:lnTo>
                    <a:pt x="865428" y="3256135"/>
                  </a:lnTo>
                  <a:lnTo>
                    <a:pt x="826920" y="3232906"/>
                  </a:lnTo>
                  <a:lnTo>
                    <a:pt x="789066" y="3208724"/>
                  </a:lnTo>
                  <a:lnTo>
                    <a:pt x="751883" y="3183603"/>
                  </a:lnTo>
                  <a:lnTo>
                    <a:pt x="715387" y="3157562"/>
                  </a:lnTo>
                  <a:lnTo>
                    <a:pt x="679596" y="3130617"/>
                  </a:lnTo>
                  <a:lnTo>
                    <a:pt x="644526" y="3102785"/>
                  </a:lnTo>
                  <a:lnTo>
                    <a:pt x="610193" y="3074081"/>
                  </a:lnTo>
                  <a:lnTo>
                    <a:pt x="576614" y="3044524"/>
                  </a:lnTo>
                  <a:lnTo>
                    <a:pt x="543807" y="3014128"/>
                  </a:lnTo>
                  <a:lnTo>
                    <a:pt x="511786" y="2982913"/>
                  </a:lnTo>
                  <a:lnTo>
                    <a:pt x="480571" y="2950892"/>
                  </a:lnTo>
                  <a:lnTo>
                    <a:pt x="450175" y="2918085"/>
                  </a:lnTo>
                  <a:lnTo>
                    <a:pt x="420618" y="2884506"/>
                  </a:lnTo>
                  <a:lnTo>
                    <a:pt x="391914" y="2850173"/>
                  </a:lnTo>
                  <a:lnTo>
                    <a:pt x="364082" y="2815103"/>
                  </a:lnTo>
                  <a:lnTo>
                    <a:pt x="337137" y="2779312"/>
                  </a:lnTo>
                  <a:lnTo>
                    <a:pt x="311096" y="2742816"/>
                  </a:lnTo>
                  <a:lnTo>
                    <a:pt x="285975" y="2705633"/>
                  </a:lnTo>
                  <a:lnTo>
                    <a:pt x="261793" y="2667779"/>
                  </a:lnTo>
                  <a:lnTo>
                    <a:pt x="238564" y="2629270"/>
                  </a:lnTo>
                  <a:lnTo>
                    <a:pt x="216306" y="2590124"/>
                  </a:lnTo>
                  <a:lnTo>
                    <a:pt x="195036" y="2550357"/>
                  </a:lnTo>
                  <a:lnTo>
                    <a:pt x="174769" y="2509986"/>
                  </a:lnTo>
                  <a:lnTo>
                    <a:pt x="155523" y="2469027"/>
                  </a:lnTo>
                  <a:lnTo>
                    <a:pt x="137315" y="2427497"/>
                  </a:lnTo>
                  <a:lnTo>
                    <a:pt x="120161" y="2385413"/>
                  </a:lnTo>
                  <a:lnTo>
                    <a:pt x="104077" y="2342790"/>
                  </a:lnTo>
                  <a:lnTo>
                    <a:pt x="89081" y="2299647"/>
                  </a:lnTo>
                  <a:lnTo>
                    <a:pt x="75188" y="2256000"/>
                  </a:lnTo>
                  <a:lnTo>
                    <a:pt x="62417" y="2211864"/>
                  </a:lnTo>
                  <a:lnTo>
                    <a:pt x="50782" y="2167258"/>
                  </a:lnTo>
                  <a:lnTo>
                    <a:pt x="40302" y="2122197"/>
                  </a:lnTo>
                  <a:lnTo>
                    <a:pt x="30992" y="2076698"/>
                  </a:lnTo>
                  <a:lnTo>
                    <a:pt x="22869" y="2030779"/>
                  </a:lnTo>
                  <a:lnTo>
                    <a:pt x="15951" y="1984455"/>
                  </a:lnTo>
                  <a:lnTo>
                    <a:pt x="10253" y="1937743"/>
                  </a:lnTo>
                  <a:lnTo>
                    <a:pt x="5792" y="1890659"/>
                  </a:lnTo>
                  <a:lnTo>
                    <a:pt x="2585" y="1843222"/>
                  </a:lnTo>
                  <a:lnTo>
                    <a:pt x="649" y="1795446"/>
                  </a:lnTo>
                  <a:lnTo>
                    <a:pt x="0" y="1747349"/>
                  </a:lnTo>
                  <a:close/>
                </a:path>
              </a:pathLst>
            </a:custGeom>
            <a:ln w="19049">
              <a:solidFill>
                <a:srgbClr val="595959"/>
              </a:solidFill>
            </a:ln>
          </p:spPr>
          <p:txBody>
            <a:bodyPr wrap="square" lIns="0" tIns="0" rIns="0" bIns="0" rtlCol="0"/>
            <a:lstStyle/>
            <a:p>
              <a:endParaRPr sz="1867"/>
            </a:p>
          </p:txBody>
        </p:sp>
      </p:grpSp>
      <p:sp>
        <p:nvSpPr>
          <p:cNvPr id="5" name="object 5"/>
          <p:cNvSpPr txBox="1"/>
          <p:nvPr/>
        </p:nvSpPr>
        <p:spPr>
          <a:xfrm>
            <a:off x="6168223" y="2451071"/>
            <a:ext cx="259927" cy="1001983"/>
          </a:xfrm>
          <a:prstGeom prst="rect">
            <a:avLst/>
          </a:prstGeom>
        </p:spPr>
        <p:txBody>
          <a:bodyPr vert="horz" wrap="square" lIns="0" tIns="16933" rIns="0" bIns="0" rtlCol="0">
            <a:spAutoFit/>
          </a:bodyPr>
          <a:lstStyle/>
          <a:p>
            <a:pPr marL="16933">
              <a:spcBef>
                <a:spcPts val="133"/>
              </a:spcBef>
            </a:pPr>
            <a:r>
              <a:rPr sz="6400" spc="-67" dirty="0">
                <a:latin typeface="Arial MT"/>
                <a:cs typeface="Arial MT"/>
              </a:rPr>
              <a:t>f</a:t>
            </a:r>
            <a:endParaRPr sz="6400">
              <a:latin typeface="Arial MT"/>
              <a:cs typeface="Arial MT"/>
            </a:endParaRPr>
          </a:p>
        </p:txBody>
      </p:sp>
      <p:sp>
        <p:nvSpPr>
          <p:cNvPr id="6" name="object 6"/>
          <p:cNvSpPr/>
          <p:nvPr/>
        </p:nvSpPr>
        <p:spPr>
          <a:xfrm>
            <a:off x="9648550" y="2332233"/>
            <a:ext cx="495300" cy="431800"/>
          </a:xfrm>
          <a:custGeom>
            <a:avLst/>
            <a:gdLst/>
            <a:ahLst/>
            <a:cxnLst/>
            <a:rect l="l" t="t" r="r" b="b"/>
            <a:pathLst>
              <a:path w="371475" h="323850">
                <a:moveTo>
                  <a:pt x="0" y="0"/>
                </a:moveTo>
                <a:lnTo>
                  <a:pt x="371474" y="0"/>
                </a:lnTo>
                <a:lnTo>
                  <a:pt x="371474" y="323849"/>
                </a:lnTo>
                <a:lnTo>
                  <a:pt x="0" y="323849"/>
                </a:lnTo>
                <a:lnTo>
                  <a:pt x="0" y="0"/>
                </a:lnTo>
                <a:close/>
              </a:path>
            </a:pathLst>
          </a:custGeom>
          <a:ln w="19049">
            <a:solidFill>
              <a:srgbClr val="37761C"/>
            </a:solidFill>
          </a:ln>
        </p:spPr>
        <p:txBody>
          <a:bodyPr wrap="square" lIns="0" tIns="0" rIns="0" bIns="0" rtlCol="0"/>
          <a:lstStyle/>
          <a:p>
            <a:endParaRPr sz="1867"/>
          </a:p>
        </p:txBody>
      </p:sp>
      <p:grpSp>
        <p:nvGrpSpPr>
          <p:cNvPr id="7" name="object 7"/>
          <p:cNvGrpSpPr/>
          <p:nvPr/>
        </p:nvGrpSpPr>
        <p:grpSpPr>
          <a:xfrm>
            <a:off x="923534" y="285399"/>
            <a:ext cx="10712873" cy="4781127"/>
            <a:chOff x="692650" y="214049"/>
            <a:chExt cx="8034655" cy="3585845"/>
          </a:xfrm>
        </p:grpSpPr>
        <p:sp>
          <p:nvSpPr>
            <p:cNvPr id="8" name="object 8"/>
            <p:cNvSpPr/>
            <p:nvPr/>
          </p:nvSpPr>
          <p:spPr>
            <a:xfrm>
              <a:off x="702175" y="3012748"/>
              <a:ext cx="2301875" cy="777875"/>
            </a:xfrm>
            <a:custGeom>
              <a:avLst/>
              <a:gdLst/>
              <a:ahLst/>
              <a:cxnLst/>
              <a:rect l="l" t="t" r="r" b="b"/>
              <a:pathLst>
                <a:path w="2301875" h="777875">
                  <a:moveTo>
                    <a:pt x="0" y="777326"/>
                  </a:moveTo>
                  <a:lnTo>
                    <a:pt x="2301609" y="0"/>
                  </a:lnTo>
                </a:path>
              </a:pathLst>
            </a:custGeom>
            <a:ln w="19049">
              <a:solidFill>
                <a:srgbClr val="37761C"/>
              </a:solidFill>
            </a:ln>
          </p:spPr>
          <p:txBody>
            <a:bodyPr wrap="square" lIns="0" tIns="0" rIns="0" bIns="0" rtlCol="0"/>
            <a:lstStyle/>
            <a:p>
              <a:endParaRPr sz="1867"/>
            </a:p>
          </p:txBody>
        </p:sp>
        <p:pic>
          <p:nvPicPr>
            <p:cNvPr id="9" name="object 9"/>
            <p:cNvPicPr/>
            <p:nvPr/>
          </p:nvPicPr>
          <p:blipFill>
            <a:blip r:embed="rId2" cstate="print"/>
            <a:stretch>
              <a:fillRect/>
            </a:stretch>
          </p:blipFill>
          <p:spPr>
            <a:xfrm>
              <a:off x="2984190" y="2973411"/>
              <a:ext cx="111023" cy="78672"/>
            </a:xfrm>
            <a:prstGeom prst="rect">
              <a:avLst/>
            </a:prstGeom>
          </p:spPr>
        </p:pic>
        <p:sp>
          <p:nvSpPr>
            <p:cNvPr id="10" name="object 10"/>
            <p:cNvSpPr/>
            <p:nvPr/>
          </p:nvSpPr>
          <p:spPr>
            <a:xfrm>
              <a:off x="989425" y="470774"/>
              <a:ext cx="2089150" cy="889000"/>
            </a:xfrm>
            <a:custGeom>
              <a:avLst/>
              <a:gdLst/>
              <a:ahLst/>
              <a:cxnLst/>
              <a:rect l="l" t="t" r="r" b="b"/>
              <a:pathLst>
                <a:path w="2089150" h="889000">
                  <a:moveTo>
                    <a:pt x="0" y="0"/>
                  </a:moveTo>
                  <a:lnTo>
                    <a:pt x="2089024" y="888849"/>
                  </a:lnTo>
                </a:path>
              </a:pathLst>
            </a:custGeom>
            <a:ln w="19049">
              <a:solidFill>
                <a:srgbClr val="37761C"/>
              </a:solidFill>
            </a:ln>
          </p:spPr>
          <p:txBody>
            <a:bodyPr wrap="square" lIns="0" tIns="0" rIns="0" bIns="0" rtlCol="0"/>
            <a:lstStyle/>
            <a:p>
              <a:endParaRPr sz="1867"/>
            </a:p>
          </p:txBody>
        </p:sp>
        <p:pic>
          <p:nvPicPr>
            <p:cNvPr id="11" name="object 11"/>
            <p:cNvPicPr/>
            <p:nvPr/>
          </p:nvPicPr>
          <p:blipFill>
            <a:blip r:embed="rId3" cstate="print"/>
            <a:stretch>
              <a:fillRect/>
            </a:stretch>
          </p:blipFill>
          <p:spPr>
            <a:xfrm>
              <a:off x="3056605" y="1321145"/>
              <a:ext cx="110918" cy="81850"/>
            </a:xfrm>
            <a:prstGeom prst="rect">
              <a:avLst/>
            </a:prstGeom>
          </p:spPr>
        </p:pic>
        <p:sp>
          <p:nvSpPr>
            <p:cNvPr id="12" name="object 12"/>
            <p:cNvSpPr/>
            <p:nvPr/>
          </p:nvSpPr>
          <p:spPr>
            <a:xfrm>
              <a:off x="6470900" y="2242100"/>
              <a:ext cx="2160270" cy="0"/>
            </a:xfrm>
            <a:custGeom>
              <a:avLst/>
              <a:gdLst/>
              <a:ahLst/>
              <a:cxnLst/>
              <a:rect l="l" t="t" r="r" b="b"/>
              <a:pathLst>
                <a:path w="2160270">
                  <a:moveTo>
                    <a:pt x="0" y="0"/>
                  </a:moveTo>
                  <a:lnTo>
                    <a:pt x="2159999" y="0"/>
                  </a:lnTo>
                </a:path>
              </a:pathLst>
            </a:custGeom>
            <a:ln w="19049">
              <a:solidFill>
                <a:srgbClr val="37761C"/>
              </a:solidFill>
            </a:ln>
          </p:spPr>
          <p:txBody>
            <a:bodyPr wrap="square" lIns="0" tIns="0" rIns="0" bIns="0" rtlCol="0"/>
            <a:lstStyle/>
            <a:p>
              <a:endParaRPr sz="1867"/>
            </a:p>
          </p:txBody>
        </p:sp>
        <p:pic>
          <p:nvPicPr>
            <p:cNvPr id="13" name="object 13"/>
            <p:cNvPicPr/>
            <p:nvPr/>
          </p:nvPicPr>
          <p:blipFill>
            <a:blip r:embed="rId4" cstate="print"/>
            <a:stretch>
              <a:fillRect/>
            </a:stretch>
          </p:blipFill>
          <p:spPr>
            <a:xfrm>
              <a:off x="8621375" y="2201109"/>
              <a:ext cx="105500" cy="81980"/>
            </a:xfrm>
            <a:prstGeom prst="rect">
              <a:avLst/>
            </a:prstGeom>
          </p:spPr>
        </p:pic>
        <p:pic>
          <p:nvPicPr>
            <p:cNvPr id="14" name="object 14"/>
            <p:cNvPicPr/>
            <p:nvPr/>
          </p:nvPicPr>
          <p:blipFill>
            <a:blip r:embed="rId5" cstate="print"/>
            <a:stretch>
              <a:fillRect/>
            </a:stretch>
          </p:blipFill>
          <p:spPr>
            <a:xfrm>
              <a:off x="1380512" y="233099"/>
              <a:ext cx="352424" cy="304799"/>
            </a:xfrm>
            <a:prstGeom prst="rect">
              <a:avLst/>
            </a:prstGeom>
          </p:spPr>
        </p:pic>
        <p:sp>
          <p:nvSpPr>
            <p:cNvPr id="15" name="object 15"/>
            <p:cNvSpPr/>
            <p:nvPr/>
          </p:nvSpPr>
          <p:spPr>
            <a:xfrm>
              <a:off x="1370987" y="223574"/>
              <a:ext cx="371475" cy="323850"/>
            </a:xfrm>
            <a:custGeom>
              <a:avLst/>
              <a:gdLst/>
              <a:ahLst/>
              <a:cxnLst/>
              <a:rect l="l" t="t" r="r" b="b"/>
              <a:pathLst>
                <a:path w="371475" h="323850">
                  <a:moveTo>
                    <a:pt x="0" y="0"/>
                  </a:moveTo>
                  <a:lnTo>
                    <a:pt x="371474" y="0"/>
                  </a:lnTo>
                  <a:lnTo>
                    <a:pt x="371474" y="323849"/>
                  </a:lnTo>
                  <a:lnTo>
                    <a:pt x="0" y="323849"/>
                  </a:lnTo>
                  <a:lnTo>
                    <a:pt x="0" y="0"/>
                  </a:lnTo>
                  <a:close/>
                </a:path>
              </a:pathLst>
            </a:custGeom>
            <a:ln w="19049">
              <a:solidFill>
                <a:srgbClr val="37761C"/>
              </a:solidFill>
            </a:ln>
          </p:spPr>
          <p:txBody>
            <a:bodyPr wrap="square" lIns="0" tIns="0" rIns="0" bIns="0" rtlCol="0"/>
            <a:lstStyle/>
            <a:p>
              <a:endParaRPr sz="1867"/>
            </a:p>
          </p:txBody>
        </p:sp>
        <p:pic>
          <p:nvPicPr>
            <p:cNvPr id="16" name="object 16"/>
            <p:cNvPicPr/>
            <p:nvPr/>
          </p:nvPicPr>
          <p:blipFill>
            <a:blip r:embed="rId6" cstate="print"/>
            <a:stretch>
              <a:fillRect/>
            </a:stretch>
          </p:blipFill>
          <p:spPr>
            <a:xfrm>
              <a:off x="1300362" y="3061025"/>
              <a:ext cx="295274" cy="361949"/>
            </a:xfrm>
            <a:prstGeom prst="rect">
              <a:avLst/>
            </a:prstGeom>
          </p:spPr>
        </p:pic>
        <p:sp>
          <p:nvSpPr>
            <p:cNvPr id="17" name="object 17"/>
            <p:cNvSpPr/>
            <p:nvPr/>
          </p:nvSpPr>
          <p:spPr>
            <a:xfrm>
              <a:off x="1290837" y="3051500"/>
              <a:ext cx="314325" cy="381000"/>
            </a:xfrm>
            <a:custGeom>
              <a:avLst/>
              <a:gdLst/>
              <a:ahLst/>
              <a:cxnLst/>
              <a:rect l="l" t="t" r="r" b="b"/>
              <a:pathLst>
                <a:path w="314325" h="381000">
                  <a:moveTo>
                    <a:pt x="0" y="0"/>
                  </a:moveTo>
                  <a:lnTo>
                    <a:pt x="314324" y="0"/>
                  </a:lnTo>
                  <a:lnTo>
                    <a:pt x="314324" y="380999"/>
                  </a:lnTo>
                  <a:lnTo>
                    <a:pt x="0" y="380999"/>
                  </a:lnTo>
                  <a:lnTo>
                    <a:pt x="0" y="0"/>
                  </a:lnTo>
                  <a:close/>
                </a:path>
              </a:pathLst>
            </a:custGeom>
            <a:ln w="19049">
              <a:solidFill>
                <a:srgbClr val="37761C"/>
              </a:solidFill>
            </a:ln>
          </p:spPr>
          <p:txBody>
            <a:bodyPr wrap="square" lIns="0" tIns="0" rIns="0" bIns="0" rtlCol="0"/>
            <a:lstStyle/>
            <a:p>
              <a:endParaRPr sz="1867"/>
            </a:p>
          </p:txBody>
        </p:sp>
        <p:pic>
          <p:nvPicPr>
            <p:cNvPr id="18" name="object 18"/>
            <p:cNvPicPr/>
            <p:nvPr/>
          </p:nvPicPr>
          <p:blipFill>
            <a:blip r:embed="rId7" cstate="print"/>
            <a:stretch>
              <a:fillRect/>
            </a:stretch>
          </p:blipFill>
          <p:spPr>
            <a:xfrm>
              <a:off x="7245937" y="1758700"/>
              <a:ext cx="314324" cy="304799"/>
            </a:xfrm>
            <a:prstGeom prst="rect">
              <a:avLst/>
            </a:prstGeom>
          </p:spPr>
        </p:pic>
        <p:sp>
          <p:nvSpPr>
            <p:cNvPr id="19" name="object 19"/>
            <p:cNvSpPr/>
            <p:nvPr/>
          </p:nvSpPr>
          <p:spPr>
            <a:xfrm>
              <a:off x="6585412" y="2433624"/>
              <a:ext cx="2112010" cy="0"/>
            </a:xfrm>
            <a:custGeom>
              <a:avLst/>
              <a:gdLst/>
              <a:ahLst/>
              <a:cxnLst/>
              <a:rect l="l" t="t" r="r" b="b"/>
              <a:pathLst>
                <a:path w="2112009">
                  <a:moveTo>
                    <a:pt x="2111699" y="0"/>
                  </a:moveTo>
                  <a:lnTo>
                    <a:pt x="0" y="0"/>
                  </a:lnTo>
                </a:path>
              </a:pathLst>
            </a:custGeom>
            <a:ln w="19049">
              <a:solidFill>
                <a:srgbClr val="FF0000"/>
              </a:solidFill>
            </a:ln>
          </p:spPr>
          <p:txBody>
            <a:bodyPr wrap="square" lIns="0" tIns="0" rIns="0" bIns="0" rtlCol="0"/>
            <a:lstStyle/>
            <a:p>
              <a:endParaRPr sz="1867"/>
            </a:p>
          </p:txBody>
        </p:sp>
        <p:pic>
          <p:nvPicPr>
            <p:cNvPr id="20" name="object 20"/>
            <p:cNvPicPr/>
            <p:nvPr/>
          </p:nvPicPr>
          <p:blipFill>
            <a:blip r:embed="rId8" cstate="print"/>
            <a:stretch>
              <a:fillRect/>
            </a:stretch>
          </p:blipFill>
          <p:spPr>
            <a:xfrm>
              <a:off x="6489436" y="2392634"/>
              <a:ext cx="105500" cy="81980"/>
            </a:xfrm>
            <a:prstGeom prst="rect">
              <a:avLst/>
            </a:prstGeom>
          </p:spPr>
        </p:pic>
        <p:pic>
          <p:nvPicPr>
            <p:cNvPr id="21" name="object 21"/>
            <p:cNvPicPr/>
            <p:nvPr/>
          </p:nvPicPr>
          <p:blipFill>
            <a:blip r:embed="rId9" cstate="print"/>
            <a:stretch>
              <a:fillRect/>
            </a:stretch>
          </p:blipFill>
          <p:spPr>
            <a:xfrm>
              <a:off x="7164987" y="2555187"/>
              <a:ext cx="514349" cy="676274"/>
            </a:xfrm>
            <a:prstGeom prst="rect">
              <a:avLst/>
            </a:prstGeom>
          </p:spPr>
        </p:pic>
        <p:sp>
          <p:nvSpPr>
            <p:cNvPr id="22" name="object 22"/>
            <p:cNvSpPr/>
            <p:nvPr/>
          </p:nvSpPr>
          <p:spPr>
            <a:xfrm>
              <a:off x="7155462" y="2545662"/>
              <a:ext cx="533400" cy="695325"/>
            </a:xfrm>
            <a:custGeom>
              <a:avLst/>
              <a:gdLst/>
              <a:ahLst/>
              <a:cxnLst/>
              <a:rect l="l" t="t" r="r" b="b"/>
              <a:pathLst>
                <a:path w="533400" h="695325">
                  <a:moveTo>
                    <a:pt x="0" y="0"/>
                  </a:moveTo>
                  <a:lnTo>
                    <a:pt x="533399" y="0"/>
                  </a:lnTo>
                  <a:lnTo>
                    <a:pt x="533399" y="695324"/>
                  </a:lnTo>
                  <a:lnTo>
                    <a:pt x="0" y="695324"/>
                  </a:lnTo>
                  <a:lnTo>
                    <a:pt x="0" y="0"/>
                  </a:lnTo>
                  <a:close/>
                </a:path>
              </a:pathLst>
            </a:custGeom>
            <a:ln w="19049">
              <a:solidFill>
                <a:srgbClr val="FF0000"/>
              </a:solidFill>
            </a:ln>
          </p:spPr>
          <p:txBody>
            <a:bodyPr wrap="square" lIns="0" tIns="0" rIns="0" bIns="0" rtlCol="0"/>
            <a:lstStyle/>
            <a:p>
              <a:endParaRPr sz="1867"/>
            </a:p>
          </p:txBody>
        </p:sp>
        <p:pic>
          <p:nvPicPr>
            <p:cNvPr id="23" name="object 23"/>
            <p:cNvPicPr/>
            <p:nvPr/>
          </p:nvPicPr>
          <p:blipFill>
            <a:blip r:embed="rId10" cstate="print"/>
            <a:stretch>
              <a:fillRect/>
            </a:stretch>
          </p:blipFill>
          <p:spPr>
            <a:xfrm>
              <a:off x="3398762" y="1290437"/>
              <a:ext cx="485774" cy="638174"/>
            </a:xfrm>
            <a:prstGeom prst="rect">
              <a:avLst/>
            </a:prstGeom>
          </p:spPr>
        </p:pic>
        <p:sp>
          <p:nvSpPr>
            <p:cNvPr id="24" name="object 24"/>
            <p:cNvSpPr/>
            <p:nvPr/>
          </p:nvSpPr>
          <p:spPr>
            <a:xfrm>
              <a:off x="3389237" y="1280912"/>
              <a:ext cx="504825" cy="657225"/>
            </a:xfrm>
            <a:custGeom>
              <a:avLst/>
              <a:gdLst/>
              <a:ahLst/>
              <a:cxnLst/>
              <a:rect l="l" t="t" r="r" b="b"/>
              <a:pathLst>
                <a:path w="504825" h="657225">
                  <a:moveTo>
                    <a:pt x="0" y="0"/>
                  </a:moveTo>
                  <a:lnTo>
                    <a:pt x="504824" y="0"/>
                  </a:lnTo>
                  <a:lnTo>
                    <a:pt x="504824" y="657224"/>
                  </a:lnTo>
                  <a:lnTo>
                    <a:pt x="0" y="657224"/>
                  </a:lnTo>
                  <a:lnTo>
                    <a:pt x="0" y="0"/>
                  </a:lnTo>
                  <a:close/>
                </a:path>
              </a:pathLst>
            </a:custGeom>
            <a:ln w="19049">
              <a:solidFill>
                <a:srgbClr val="FF0000"/>
              </a:solidFill>
            </a:ln>
          </p:spPr>
          <p:txBody>
            <a:bodyPr wrap="square" lIns="0" tIns="0" rIns="0" bIns="0" rtlCol="0"/>
            <a:lstStyle/>
            <a:p>
              <a:endParaRPr sz="1867"/>
            </a:p>
          </p:txBody>
        </p:sp>
        <p:pic>
          <p:nvPicPr>
            <p:cNvPr id="25" name="object 25"/>
            <p:cNvPicPr/>
            <p:nvPr/>
          </p:nvPicPr>
          <p:blipFill>
            <a:blip r:embed="rId11" cstate="print"/>
            <a:stretch>
              <a:fillRect/>
            </a:stretch>
          </p:blipFill>
          <p:spPr>
            <a:xfrm>
              <a:off x="3398762" y="2493037"/>
              <a:ext cx="409574" cy="704849"/>
            </a:xfrm>
            <a:prstGeom prst="rect">
              <a:avLst/>
            </a:prstGeom>
          </p:spPr>
        </p:pic>
        <p:sp>
          <p:nvSpPr>
            <p:cNvPr id="26" name="object 26"/>
            <p:cNvSpPr/>
            <p:nvPr/>
          </p:nvSpPr>
          <p:spPr>
            <a:xfrm>
              <a:off x="3389237" y="2483512"/>
              <a:ext cx="428625" cy="723900"/>
            </a:xfrm>
            <a:custGeom>
              <a:avLst/>
              <a:gdLst/>
              <a:ahLst/>
              <a:cxnLst/>
              <a:rect l="l" t="t" r="r" b="b"/>
              <a:pathLst>
                <a:path w="428625" h="723900">
                  <a:moveTo>
                    <a:pt x="0" y="0"/>
                  </a:moveTo>
                  <a:lnTo>
                    <a:pt x="428624" y="0"/>
                  </a:lnTo>
                  <a:lnTo>
                    <a:pt x="428624" y="723899"/>
                  </a:lnTo>
                  <a:lnTo>
                    <a:pt x="0" y="723899"/>
                  </a:lnTo>
                  <a:lnTo>
                    <a:pt x="0" y="0"/>
                  </a:lnTo>
                  <a:close/>
                </a:path>
              </a:pathLst>
            </a:custGeom>
            <a:ln w="19049">
              <a:solidFill>
                <a:srgbClr val="FF0000"/>
              </a:solidFill>
            </a:ln>
          </p:spPr>
          <p:txBody>
            <a:bodyPr wrap="square" lIns="0" tIns="0" rIns="0" bIns="0" rtlCol="0"/>
            <a:lstStyle/>
            <a:p>
              <a:endParaRPr sz="1867"/>
            </a:p>
          </p:txBody>
        </p:sp>
        <p:pic>
          <p:nvPicPr>
            <p:cNvPr id="27" name="object 27"/>
            <p:cNvPicPr/>
            <p:nvPr/>
          </p:nvPicPr>
          <p:blipFill>
            <a:blip r:embed="rId12" cstate="print"/>
            <a:stretch>
              <a:fillRect/>
            </a:stretch>
          </p:blipFill>
          <p:spPr>
            <a:xfrm>
              <a:off x="799525" y="712036"/>
              <a:ext cx="2129399" cy="1553150"/>
            </a:xfrm>
            <a:prstGeom prst="rect">
              <a:avLst/>
            </a:prstGeom>
          </p:spPr>
        </p:pic>
        <p:sp>
          <p:nvSpPr>
            <p:cNvPr id="28" name="object 28"/>
            <p:cNvSpPr/>
            <p:nvPr/>
          </p:nvSpPr>
          <p:spPr>
            <a:xfrm>
              <a:off x="784739" y="653814"/>
              <a:ext cx="2319655" cy="921385"/>
            </a:xfrm>
            <a:custGeom>
              <a:avLst/>
              <a:gdLst/>
              <a:ahLst/>
              <a:cxnLst/>
              <a:rect l="l" t="t" r="r" b="b"/>
              <a:pathLst>
                <a:path w="2319655" h="921385">
                  <a:moveTo>
                    <a:pt x="281399" y="87726"/>
                  </a:moveTo>
                  <a:lnTo>
                    <a:pt x="811199" y="348126"/>
                  </a:lnTo>
                  <a:lnTo>
                    <a:pt x="529799" y="920826"/>
                  </a:lnTo>
                  <a:lnTo>
                    <a:pt x="0" y="660426"/>
                  </a:lnTo>
                  <a:lnTo>
                    <a:pt x="281399" y="87726"/>
                  </a:lnTo>
                  <a:close/>
                </a:path>
                <a:path w="2319655" h="921385">
                  <a:moveTo>
                    <a:pt x="2319060" y="886435"/>
                  </a:moveTo>
                  <a:lnTo>
                    <a:pt x="269072" y="0"/>
                  </a:lnTo>
                </a:path>
              </a:pathLst>
            </a:custGeom>
            <a:ln w="19049">
              <a:solidFill>
                <a:srgbClr val="FF0000"/>
              </a:solidFill>
            </a:ln>
          </p:spPr>
          <p:txBody>
            <a:bodyPr wrap="square" lIns="0" tIns="0" rIns="0" bIns="0" rtlCol="0"/>
            <a:lstStyle/>
            <a:p>
              <a:endParaRPr sz="1867"/>
            </a:p>
          </p:txBody>
        </p:sp>
        <p:pic>
          <p:nvPicPr>
            <p:cNvPr id="29" name="object 29"/>
            <p:cNvPicPr/>
            <p:nvPr/>
          </p:nvPicPr>
          <p:blipFill>
            <a:blip r:embed="rId13" cstate="print"/>
            <a:stretch>
              <a:fillRect/>
            </a:stretch>
          </p:blipFill>
          <p:spPr>
            <a:xfrm>
              <a:off x="964936" y="609978"/>
              <a:ext cx="110888" cy="82242"/>
            </a:xfrm>
            <a:prstGeom prst="rect">
              <a:avLst/>
            </a:prstGeom>
          </p:spPr>
        </p:pic>
      </p:grpSp>
      <p:sp>
        <p:nvSpPr>
          <p:cNvPr id="30" name="object 30"/>
          <p:cNvSpPr txBox="1"/>
          <p:nvPr/>
        </p:nvSpPr>
        <p:spPr>
          <a:xfrm>
            <a:off x="5357734" y="1276740"/>
            <a:ext cx="2049780" cy="386430"/>
          </a:xfrm>
          <a:prstGeom prst="rect">
            <a:avLst/>
          </a:prstGeom>
        </p:spPr>
        <p:txBody>
          <a:bodyPr vert="horz" wrap="square" lIns="0" tIns="16933" rIns="0" bIns="0" rtlCol="0">
            <a:spAutoFit/>
          </a:bodyPr>
          <a:lstStyle/>
          <a:p>
            <a:pPr marL="16933">
              <a:spcBef>
                <a:spcPts val="133"/>
              </a:spcBef>
            </a:pPr>
            <a:r>
              <a:rPr sz="2400" dirty="0">
                <a:solidFill>
                  <a:srgbClr val="FF0000"/>
                </a:solidFill>
                <a:latin typeface="Arial MT"/>
                <a:cs typeface="Arial MT"/>
              </a:rPr>
              <a:t>“local</a:t>
            </a:r>
            <a:r>
              <a:rPr sz="2400" spc="-40" dirty="0">
                <a:solidFill>
                  <a:srgbClr val="FF0000"/>
                </a:solidFill>
                <a:latin typeface="Arial MT"/>
                <a:cs typeface="Arial MT"/>
              </a:rPr>
              <a:t> </a:t>
            </a:r>
            <a:r>
              <a:rPr sz="2400" spc="-13" dirty="0">
                <a:solidFill>
                  <a:srgbClr val="FF0000"/>
                </a:solidFill>
                <a:latin typeface="Arial MT"/>
                <a:cs typeface="Arial MT"/>
              </a:rPr>
              <a:t>gradient”</a:t>
            </a:r>
            <a:endParaRPr sz="2400">
              <a:latin typeface="Arial MT"/>
              <a:cs typeface="Arial MT"/>
            </a:endParaRPr>
          </a:p>
        </p:txBody>
      </p:sp>
      <p:sp>
        <p:nvSpPr>
          <p:cNvPr id="31" name="object 31"/>
          <p:cNvSpPr txBox="1"/>
          <p:nvPr/>
        </p:nvSpPr>
        <p:spPr>
          <a:xfrm>
            <a:off x="9047500" y="4804501"/>
            <a:ext cx="1984587" cy="591551"/>
          </a:xfrm>
          <a:prstGeom prst="rect">
            <a:avLst/>
          </a:prstGeom>
        </p:spPr>
        <p:txBody>
          <a:bodyPr vert="horz" wrap="square" lIns="0" tIns="16933" rIns="0" bIns="0" rtlCol="0">
            <a:spAutoFit/>
          </a:bodyPr>
          <a:lstStyle/>
          <a:p>
            <a:pPr marL="16933">
              <a:spcBef>
                <a:spcPts val="133"/>
              </a:spcBef>
            </a:pPr>
            <a:r>
              <a:rPr sz="3733" spc="-13" dirty="0">
                <a:solidFill>
                  <a:srgbClr val="FF0000"/>
                </a:solidFill>
                <a:latin typeface="Arial MT"/>
                <a:cs typeface="Arial MT"/>
              </a:rPr>
              <a:t>gradients</a:t>
            </a:r>
            <a:endParaRPr sz="3733">
              <a:latin typeface="Arial MT"/>
              <a:cs typeface="Arial MT"/>
            </a:endParaRPr>
          </a:p>
        </p:txBody>
      </p:sp>
      <p:sp>
        <p:nvSpPr>
          <p:cNvPr id="46" name="TextBox 45">
            <a:extLst>
              <a:ext uri="{FF2B5EF4-FFF2-40B4-BE49-F238E27FC236}">
                <a16:creationId xmlns:a16="http://schemas.microsoft.com/office/drawing/2014/main" id="{495A25A6-A0B0-28CB-FFDC-27129143E303}"/>
              </a:ext>
            </a:extLst>
          </p:cNvPr>
          <p:cNvSpPr txBox="1"/>
          <p:nvPr/>
        </p:nvSpPr>
        <p:spPr>
          <a:xfrm>
            <a:off x="359229" y="6154383"/>
            <a:ext cx="6096000" cy="276999"/>
          </a:xfrm>
          <a:prstGeom prst="rect">
            <a:avLst/>
          </a:prstGeom>
          <a:noFill/>
        </p:spPr>
        <p:txBody>
          <a:bodyPr wrap="square">
            <a:spAutoFit/>
          </a:bodyPr>
          <a:lstStyle/>
          <a:p>
            <a:r>
              <a:rPr lang="en-US" sz="1200" dirty="0"/>
              <a:t>http://cs231n.stanford.edu/slides/2017/cs231n_2017_lecture4.pdf</a:t>
            </a:r>
          </a:p>
        </p:txBody>
      </p:sp>
    </p:spTree>
    <p:extLst>
      <p:ext uri="{BB962C8B-B14F-4D97-AF65-F5344CB8AC3E}">
        <p14:creationId xmlns:p14="http://schemas.microsoft.com/office/powerpoint/2010/main" val="698860410"/>
      </p:ext>
    </p:extLst>
  </p:cSld>
  <p:clrMapOvr>
    <a:overrideClrMapping bg1="lt1" tx1="dk1" bg2="lt2" tx2="dk2" accent1="accent1" accent2="accent2" accent3="accent3" accent4="accent4" accent5="accent5" accent6="accent6" hlink="hlink" folHlink="folHlink"/>
  </p:clrMapOvr>
  <p:transition spd="slow">
    <p:wipe/>
  </p:transition>
</p:sld>
</file>

<file path=ppt/slides/slide31.xml><?xml version="1.0" encoding="utf-8"?>
<p:sld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2" name="object 2"/>
          <p:cNvGrpSpPr/>
          <p:nvPr/>
        </p:nvGrpSpPr>
        <p:grpSpPr>
          <a:xfrm>
            <a:off x="-25665" y="646965"/>
            <a:ext cx="12242800" cy="6236547"/>
            <a:chOff x="-19249" y="485224"/>
            <a:chExt cx="9182100" cy="4677410"/>
          </a:xfrm>
        </p:grpSpPr>
        <p:sp>
          <p:nvSpPr>
            <p:cNvPr id="3" name="object 3"/>
            <p:cNvSpPr/>
            <p:nvPr/>
          </p:nvSpPr>
          <p:spPr>
            <a:xfrm>
              <a:off x="2976199" y="494749"/>
              <a:ext cx="3495040" cy="3495040"/>
            </a:xfrm>
            <a:custGeom>
              <a:avLst/>
              <a:gdLst/>
              <a:ahLst/>
              <a:cxnLst/>
              <a:rect l="l" t="t" r="r" b="b"/>
              <a:pathLst>
                <a:path w="3495040" h="3495040">
                  <a:moveTo>
                    <a:pt x="1747349" y="3494699"/>
                  </a:moveTo>
                  <a:lnTo>
                    <a:pt x="1699253" y="3494050"/>
                  </a:lnTo>
                  <a:lnTo>
                    <a:pt x="1651477" y="3492114"/>
                  </a:lnTo>
                  <a:lnTo>
                    <a:pt x="1604040" y="3488907"/>
                  </a:lnTo>
                  <a:lnTo>
                    <a:pt x="1556956" y="3484446"/>
                  </a:lnTo>
                  <a:lnTo>
                    <a:pt x="1510244" y="3478748"/>
                  </a:lnTo>
                  <a:lnTo>
                    <a:pt x="1463920" y="3471830"/>
                  </a:lnTo>
                  <a:lnTo>
                    <a:pt x="1418001" y="3463707"/>
                  </a:lnTo>
                  <a:lnTo>
                    <a:pt x="1372502" y="3454397"/>
                  </a:lnTo>
                  <a:lnTo>
                    <a:pt x="1327441" y="3443917"/>
                  </a:lnTo>
                  <a:lnTo>
                    <a:pt x="1282835" y="3432282"/>
                  </a:lnTo>
                  <a:lnTo>
                    <a:pt x="1238699" y="3419511"/>
                  </a:lnTo>
                  <a:lnTo>
                    <a:pt x="1195052" y="3405618"/>
                  </a:lnTo>
                  <a:lnTo>
                    <a:pt x="1151909" y="3390622"/>
                  </a:lnTo>
                  <a:lnTo>
                    <a:pt x="1109286" y="3374538"/>
                  </a:lnTo>
                  <a:lnTo>
                    <a:pt x="1067202" y="3357384"/>
                  </a:lnTo>
                  <a:lnTo>
                    <a:pt x="1025672" y="3339176"/>
                  </a:lnTo>
                  <a:lnTo>
                    <a:pt x="984713" y="3319930"/>
                  </a:lnTo>
                  <a:lnTo>
                    <a:pt x="944342" y="3299663"/>
                  </a:lnTo>
                  <a:lnTo>
                    <a:pt x="904575" y="3278393"/>
                  </a:lnTo>
                  <a:lnTo>
                    <a:pt x="865428" y="3256135"/>
                  </a:lnTo>
                  <a:lnTo>
                    <a:pt x="826920" y="3232906"/>
                  </a:lnTo>
                  <a:lnTo>
                    <a:pt x="789066" y="3208724"/>
                  </a:lnTo>
                  <a:lnTo>
                    <a:pt x="751883" y="3183603"/>
                  </a:lnTo>
                  <a:lnTo>
                    <a:pt x="715387" y="3157562"/>
                  </a:lnTo>
                  <a:lnTo>
                    <a:pt x="679596" y="3130617"/>
                  </a:lnTo>
                  <a:lnTo>
                    <a:pt x="644526" y="3102785"/>
                  </a:lnTo>
                  <a:lnTo>
                    <a:pt x="610193" y="3074081"/>
                  </a:lnTo>
                  <a:lnTo>
                    <a:pt x="576614" y="3044524"/>
                  </a:lnTo>
                  <a:lnTo>
                    <a:pt x="543807" y="3014128"/>
                  </a:lnTo>
                  <a:lnTo>
                    <a:pt x="511786" y="2982913"/>
                  </a:lnTo>
                  <a:lnTo>
                    <a:pt x="480571" y="2950892"/>
                  </a:lnTo>
                  <a:lnTo>
                    <a:pt x="450175" y="2918085"/>
                  </a:lnTo>
                  <a:lnTo>
                    <a:pt x="420618" y="2884506"/>
                  </a:lnTo>
                  <a:lnTo>
                    <a:pt x="391914" y="2850173"/>
                  </a:lnTo>
                  <a:lnTo>
                    <a:pt x="364082" y="2815103"/>
                  </a:lnTo>
                  <a:lnTo>
                    <a:pt x="337137" y="2779312"/>
                  </a:lnTo>
                  <a:lnTo>
                    <a:pt x="311096" y="2742816"/>
                  </a:lnTo>
                  <a:lnTo>
                    <a:pt x="285975" y="2705633"/>
                  </a:lnTo>
                  <a:lnTo>
                    <a:pt x="261793" y="2667779"/>
                  </a:lnTo>
                  <a:lnTo>
                    <a:pt x="238564" y="2629270"/>
                  </a:lnTo>
                  <a:lnTo>
                    <a:pt x="216306" y="2590124"/>
                  </a:lnTo>
                  <a:lnTo>
                    <a:pt x="195036" y="2550357"/>
                  </a:lnTo>
                  <a:lnTo>
                    <a:pt x="174769" y="2509986"/>
                  </a:lnTo>
                  <a:lnTo>
                    <a:pt x="155523" y="2469027"/>
                  </a:lnTo>
                  <a:lnTo>
                    <a:pt x="137315" y="2427497"/>
                  </a:lnTo>
                  <a:lnTo>
                    <a:pt x="120161" y="2385413"/>
                  </a:lnTo>
                  <a:lnTo>
                    <a:pt x="104077" y="2342790"/>
                  </a:lnTo>
                  <a:lnTo>
                    <a:pt x="89081" y="2299647"/>
                  </a:lnTo>
                  <a:lnTo>
                    <a:pt x="75188" y="2256000"/>
                  </a:lnTo>
                  <a:lnTo>
                    <a:pt x="62417" y="2211864"/>
                  </a:lnTo>
                  <a:lnTo>
                    <a:pt x="50782" y="2167258"/>
                  </a:lnTo>
                  <a:lnTo>
                    <a:pt x="40302" y="2122197"/>
                  </a:lnTo>
                  <a:lnTo>
                    <a:pt x="30992" y="2076698"/>
                  </a:lnTo>
                  <a:lnTo>
                    <a:pt x="22869" y="2030779"/>
                  </a:lnTo>
                  <a:lnTo>
                    <a:pt x="15951" y="1984455"/>
                  </a:lnTo>
                  <a:lnTo>
                    <a:pt x="10253" y="1937743"/>
                  </a:lnTo>
                  <a:lnTo>
                    <a:pt x="5792" y="1890659"/>
                  </a:lnTo>
                  <a:lnTo>
                    <a:pt x="2585" y="1843222"/>
                  </a:lnTo>
                  <a:lnTo>
                    <a:pt x="649" y="1795446"/>
                  </a:lnTo>
                  <a:lnTo>
                    <a:pt x="0" y="1747349"/>
                  </a:lnTo>
                  <a:lnTo>
                    <a:pt x="649" y="1699253"/>
                  </a:lnTo>
                  <a:lnTo>
                    <a:pt x="2585" y="1651477"/>
                  </a:lnTo>
                  <a:lnTo>
                    <a:pt x="5792" y="1604040"/>
                  </a:lnTo>
                  <a:lnTo>
                    <a:pt x="10253" y="1556956"/>
                  </a:lnTo>
                  <a:lnTo>
                    <a:pt x="15951" y="1510244"/>
                  </a:lnTo>
                  <a:lnTo>
                    <a:pt x="22869" y="1463920"/>
                  </a:lnTo>
                  <a:lnTo>
                    <a:pt x="30992" y="1418001"/>
                  </a:lnTo>
                  <a:lnTo>
                    <a:pt x="40302" y="1372502"/>
                  </a:lnTo>
                  <a:lnTo>
                    <a:pt x="50782" y="1327441"/>
                  </a:lnTo>
                  <a:lnTo>
                    <a:pt x="62417" y="1282835"/>
                  </a:lnTo>
                  <a:lnTo>
                    <a:pt x="75188" y="1238699"/>
                  </a:lnTo>
                  <a:lnTo>
                    <a:pt x="89081" y="1195052"/>
                  </a:lnTo>
                  <a:lnTo>
                    <a:pt x="104077" y="1151909"/>
                  </a:lnTo>
                  <a:lnTo>
                    <a:pt x="120161" y="1109286"/>
                  </a:lnTo>
                  <a:lnTo>
                    <a:pt x="137315" y="1067202"/>
                  </a:lnTo>
                  <a:lnTo>
                    <a:pt x="155523" y="1025672"/>
                  </a:lnTo>
                  <a:lnTo>
                    <a:pt x="174769" y="984713"/>
                  </a:lnTo>
                  <a:lnTo>
                    <a:pt x="195036" y="944342"/>
                  </a:lnTo>
                  <a:lnTo>
                    <a:pt x="216306" y="904575"/>
                  </a:lnTo>
                  <a:lnTo>
                    <a:pt x="238564" y="865428"/>
                  </a:lnTo>
                  <a:lnTo>
                    <a:pt x="261793" y="826920"/>
                  </a:lnTo>
                  <a:lnTo>
                    <a:pt x="285975" y="789066"/>
                  </a:lnTo>
                  <a:lnTo>
                    <a:pt x="311096" y="751883"/>
                  </a:lnTo>
                  <a:lnTo>
                    <a:pt x="337137" y="715387"/>
                  </a:lnTo>
                  <a:lnTo>
                    <a:pt x="364082" y="679596"/>
                  </a:lnTo>
                  <a:lnTo>
                    <a:pt x="391914" y="644526"/>
                  </a:lnTo>
                  <a:lnTo>
                    <a:pt x="420618" y="610193"/>
                  </a:lnTo>
                  <a:lnTo>
                    <a:pt x="450175" y="576614"/>
                  </a:lnTo>
                  <a:lnTo>
                    <a:pt x="480571" y="543807"/>
                  </a:lnTo>
                  <a:lnTo>
                    <a:pt x="511786" y="511786"/>
                  </a:lnTo>
                  <a:lnTo>
                    <a:pt x="543807" y="480571"/>
                  </a:lnTo>
                  <a:lnTo>
                    <a:pt x="576614" y="450175"/>
                  </a:lnTo>
                  <a:lnTo>
                    <a:pt x="610193" y="420618"/>
                  </a:lnTo>
                  <a:lnTo>
                    <a:pt x="644526" y="391914"/>
                  </a:lnTo>
                  <a:lnTo>
                    <a:pt x="679596" y="364082"/>
                  </a:lnTo>
                  <a:lnTo>
                    <a:pt x="715387" y="337137"/>
                  </a:lnTo>
                  <a:lnTo>
                    <a:pt x="751883" y="311096"/>
                  </a:lnTo>
                  <a:lnTo>
                    <a:pt x="789066" y="285975"/>
                  </a:lnTo>
                  <a:lnTo>
                    <a:pt x="826920" y="261793"/>
                  </a:lnTo>
                  <a:lnTo>
                    <a:pt x="865428" y="238564"/>
                  </a:lnTo>
                  <a:lnTo>
                    <a:pt x="904575" y="216306"/>
                  </a:lnTo>
                  <a:lnTo>
                    <a:pt x="944342" y="195036"/>
                  </a:lnTo>
                  <a:lnTo>
                    <a:pt x="984713" y="174769"/>
                  </a:lnTo>
                  <a:lnTo>
                    <a:pt x="1025672" y="155523"/>
                  </a:lnTo>
                  <a:lnTo>
                    <a:pt x="1067202" y="137315"/>
                  </a:lnTo>
                  <a:lnTo>
                    <a:pt x="1109286" y="120161"/>
                  </a:lnTo>
                  <a:lnTo>
                    <a:pt x="1151909" y="104077"/>
                  </a:lnTo>
                  <a:lnTo>
                    <a:pt x="1195052" y="89081"/>
                  </a:lnTo>
                  <a:lnTo>
                    <a:pt x="1238699" y="75188"/>
                  </a:lnTo>
                  <a:lnTo>
                    <a:pt x="1282835" y="62417"/>
                  </a:lnTo>
                  <a:lnTo>
                    <a:pt x="1327441" y="50782"/>
                  </a:lnTo>
                  <a:lnTo>
                    <a:pt x="1372502" y="40302"/>
                  </a:lnTo>
                  <a:lnTo>
                    <a:pt x="1418001" y="30992"/>
                  </a:lnTo>
                  <a:lnTo>
                    <a:pt x="1463920" y="22869"/>
                  </a:lnTo>
                  <a:lnTo>
                    <a:pt x="1510244" y="15951"/>
                  </a:lnTo>
                  <a:lnTo>
                    <a:pt x="1556956" y="10253"/>
                  </a:lnTo>
                  <a:lnTo>
                    <a:pt x="1604040" y="5792"/>
                  </a:lnTo>
                  <a:lnTo>
                    <a:pt x="1651477" y="2585"/>
                  </a:lnTo>
                  <a:lnTo>
                    <a:pt x="1699253" y="649"/>
                  </a:lnTo>
                  <a:lnTo>
                    <a:pt x="1747349" y="0"/>
                  </a:lnTo>
                  <a:lnTo>
                    <a:pt x="1796925" y="702"/>
                  </a:lnTo>
                  <a:lnTo>
                    <a:pt x="1846329" y="2803"/>
                  </a:lnTo>
                  <a:lnTo>
                    <a:pt x="1895534" y="6290"/>
                  </a:lnTo>
                  <a:lnTo>
                    <a:pt x="1944514" y="11153"/>
                  </a:lnTo>
                  <a:lnTo>
                    <a:pt x="1993241" y="17380"/>
                  </a:lnTo>
                  <a:lnTo>
                    <a:pt x="2041690" y="24961"/>
                  </a:lnTo>
                  <a:lnTo>
                    <a:pt x="2089833" y="33885"/>
                  </a:lnTo>
                  <a:lnTo>
                    <a:pt x="2137643" y="44139"/>
                  </a:lnTo>
                  <a:lnTo>
                    <a:pt x="2185095" y="55715"/>
                  </a:lnTo>
                  <a:lnTo>
                    <a:pt x="2232161" y="68599"/>
                  </a:lnTo>
                  <a:lnTo>
                    <a:pt x="2278814" y="82782"/>
                  </a:lnTo>
                  <a:lnTo>
                    <a:pt x="2325028" y="98252"/>
                  </a:lnTo>
                  <a:lnTo>
                    <a:pt x="2370776" y="114998"/>
                  </a:lnTo>
                  <a:lnTo>
                    <a:pt x="2416032" y="133009"/>
                  </a:lnTo>
                  <a:lnTo>
                    <a:pt x="2460768" y="152273"/>
                  </a:lnTo>
                  <a:lnTo>
                    <a:pt x="2504958" y="172781"/>
                  </a:lnTo>
                  <a:lnTo>
                    <a:pt x="2548575" y="194521"/>
                  </a:lnTo>
                  <a:lnTo>
                    <a:pt x="2591592" y="217481"/>
                  </a:lnTo>
                  <a:lnTo>
                    <a:pt x="2633983" y="241651"/>
                  </a:lnTo>
                  <a:lnTo>
                    <a:pt x="2675722" y="267019"/>
                  </a:lnTo>
                  <a:lnTo>
                    <a:pt x="2716780" y="293575"/>
                  </a:lnTo>
                  <a:lnTo>
                    <a:pt x="2757132" y="321307"/>
                  </a:lnTo>
                  <a:lnTo>
                    <a:pt x="2796751" y="350205"/>
                  </a:lnTo>
                  <a:lnTo>
                    <a:pt x="2835610" y="380257"/>
                  </a:lnTo>
                  <a:lnTo>
                    <a:pt x="2873682" y="411452"/>
                  </a:lnTo>
                  <a:lnTo>
                    <a:pt x="2910941" y="443780"/>
                  </a:lnTo>
                  <a:lnTo>
                    <a:pt x="2947360" y="477228"/>
                  </a:lnTo>
                  <a:lnTo>
                    <a:pt x="2982912" y="511786"/>
                  </a:lnTo>
                  <a:lnTo>
                    <a:pt x="3017471" y="547339"/>
                  </a:lnTo>
                  <a:lnTo>
                    <a:pt x="3050919" y="583758"/>
                  </a:lnTo>
                  <a:lnTo>
                    <a:pt x="3083247" y="621017"/>
                  </a:lnTo>
                  <a:lnTo>
                    <a:pt x="3114442" y="659089"/>
                  </a:lnTo>
                  <a:lnTo>
                    <a:pt x="3144494" y="697948"/>
                  </a:lnTo>
                  <a:lnTo>
                    <a:pt x="3173392" y="737567"/>
                  </a:lnTo>
                  <a:lnTo>
                    <a:pt x="3201124" y="777919"/>
                  </a:lnTo>
                  <a:lnTo>
                    <a:pt x="3227680" y="818977"/>
                  </a:lnTo>
                  <a:lnTo>
                    <a:pt x="3253048" y="860716"/>
                  </a:lnTo>
                  <a:lnTo>
                    <a:pt x="3277218" y="903107"/>
                  </a:lnTo>
                  <a:lnTo>
                    <a:pt x="3300178" y="946124"/>
                  </a:lnTo>
                  <a:lnTo>
                    <a:pt x="3321918" y="989742"/>
                  </a:lnTo>
                  <a:lnTo>
                    <a:pt x="3342426" y="1033932"/>
                  </a:lnTo>
                  <a:lnTo>
                    <a:pt x="3361690" y="1078668"/>
                  </a:lnTo>
                  <a:lnTo>
                    <a:pt x="3379701" y="1123923"/>
                  </a:lnTo>
                  <a:lnTo>
                    <a:pt x="3396447" y="1169671"/>
                  </a:lnTo>
                  <a:lnTo>
                    <a:pt x="3411917" y="1215885"/>
                  </a:lnTo>
                  <a:lnTo>
                    <a:pt x="3426100" y="1262539"/>
                  </a:lnTo>
                  <a:lnTo>
                    <a:pt x="3438984" y="1309604"/>
                  </a:lnTo>
                  <a:lnTo>
                    <a:pt x="3450560" y="1357056"/>
                  </a:lnTo>
                  <a:lnTo>
                    <a:pt x="3460814" y="1404867"/>
                  </a:lnTo>
                  <a:lnTo>
                    <a:pt x="3469738" y="1453010"/>
                  </a:lnTo>
                  <a:lnTo>
                    <a:pt x="3477319" y="1501458"/>
                  </a:lnTo>
                  <a:lnTo>
                    <a:pt x="3483546" y="1550185"/>
                  </a:lnTo>
                  <a:lnTo>
                    <a:pt x="3488409" y="1599165"/>
                  </a:lnTo>
                  <a:lnTo>
                    <a:pt x="3491896" y="1648370"/>
                  </a:lnTo>
                  <a:lnTo>
                    <a:pt x="3493997" y="1697774"/>
                  </a:lnTo>
                  <a:lnTo>
                    <a:pt x="3494699" y="1747349"/>
                  </a:lnTo>
                  <a:lnTo>
                    <a:pt x="3494050" y="1795446"/>
                  </a:lnTo>
                  <a:lnTo>
                    <a:pt x="3492114" y="1843222"/>
                  </a:lnTo>
                  <a:lnTo>
                    <a:pt x="3488907" y="1890659"/>
                  </a:lnTo>
                  <a:lnTo>
                    <a:pt x="3484446" y="1937743"/>
                  </a:lnTo>
                  <a:lnTo>
                    <a:pt x="3478748" y="1984455"/>
                  </a:lnTo>
                  <a:lnTo>
                    <a:pt x="3471830" y="2030779"/>
                  </a:lnTo>
                  <a:lnTo>
                    <a:pt x="3463707" y="2076698"/>
                  </a:lnTo>
                  <a:lnTo>
                    <a:pt x="3454397" y="2122197"/>
                  </a:lnTo>
                  <a:lnTo>
                    <a:pt x="3443917" y="2167258"/>
                  </a:lnTo>
                  <a:lnTo>
                    <a:pt x="3432282" y="2211864"/>
                  </a:lnTo>
                  <a:lnTo>
                    <a:pt x="3419511" y="2256000"/>
                  </a:lnTo>
                  <a:lnTo>
                    <a:pt x="3405618" y="2299647"/>
                  </a:lnTo>
                  <a:lnTo>
                    <a:pt x="3390622" y="2342790"/>
                  </a:lnTo>
                  <a:lnTo>
                    <a:pt x="3374538" y="2385413"/>
                  </a:lnTo>
                  <a:lnTo>
                    <a:pt x="3357384" y="2427497"/>
                  </a:lnTo>
                  <a:lnTo>
                    <a:pt x="3339176" y="2469027"/>
                  </a:lnTo>
                  <a:lnTo>
                    <a:pt x="3319930" y="2509986"/>
                  </a:lnTo>
                  <a:lnTo>
                    <a:pt x="3299663" y="2550357"/>
                  </a:lnTo>
                  <a:lnTo>
                    <a:pt x="3278393" y="2590124"/>
                  </a:lnTo>
                  <a:lnTo>
                    <a:pt x="3256135" y="2629270"/>
                  </a:lnTo>
                  <a:lnTo>
                    <a:pt x="3232906" y="2667779"/>
                  </a:lnTo>
                  <a:lnTo>
                    <a:pt x="3208724" y="2705633"/>
                  </a:lnTo>
                  <a:lnTo>
                    <a:pt x="3183603" y="2742816"/>
                  </a:lnTo>
                  <a:lnTo>
                    <a:pt x="3157562" y="2779312"/>
                  </a:lnTo>
                  <a:lnTo>
                    <a:pt x="3130617" y="2815103"/>
                  </a:lnTo>
                  <a:lnTo>
                    <a:pt x="3102785" y="2850173"/>
                  </a:lnTo>
                  <a:lnTo>
                    <a:pt x="3074081" y="2884506"/>
                  </a:lnTo>
                  <a:lnTo>
                    <a:pt x="3044524" y="2918085"/>
                  </a:lnTo>
                  <a:lnTo>
                    <a:pt x="3014128" y="2950892"/>
                  </a:lnTo>
                  <a:lnTo>
                    <a:pt x="2982913" y="2982913"/>
                  </a:lnTo>
                  <a:lnTo>
                    <a:pt x="2950892" y="3014128"/>
                  </a:lnTo>
                  <a:lnTo>
                    <a:pt x="2918085" y="3044524"/>
                  </a:lnTo>
                  <a:lnTo>
                    <a:pt x="2884506" y="3074081"/>
                  </a:lnTo>
                  <a:lnTo>
                    <a:pt x="2850173" y="3102785"/>
                  </a:lnTo>
                  <a:lnTo>
                    <a:pt x="2815103" y="3130617"/>
                  </a:lnTo>
                  <a:lnTo>
                    <a:pt x="2779312" y="3157562"/>
                  </a:lnTo>
                  <a:lnTo>
                    <a:pt x="2742816" y="3183603"/>
                  </a:lnTo>
                  <a:lnTo>
                    <a:pt x="2705633" y="3208724"/>
                  </a:lnTo>
                  <a:lnTo>
                    <a:pt x="2667779" y="3232906"/>
                  </a:lnTo>
                  <a:lnTo>
                    <a:pt x="2629270" y="3256135"/>
                  </a:lnTo>
                  <a:lnTo>
                    <a:pt x="2590124" y="3278393"/>
                  </a:lnTo>
                  <a:lnTo>
                    <a:pt x="2550357" y="3299663"/>
                  </a:lnTo>
                  <a:lnTo>
                    <a:pt x="2509986" y="3319930"/>
                  </a:lnTo>
                  <a:lnTo>
                    <a:pt x="2469027" y="3339176"/>
                  </a:lnTo>
                  <a:lnTo>
                    <a:pt x="2427497" y="3357384"/>
                  </a:lnTo>
                  <a:lnTo>
                    <a:pt x="2385413" y="3374538"/>
                  </a:lnTo>
                  <a:lnTo>
                    <a:pt x="2342790" y="3390622"/>
                  </a:lnTo>
                  <a:lnTo>
                    <a:pt x="2299647" y="3405618"/>
                  </a:lnTo>
                  <a:lnTo>
                    <a:pt x="2256000" y="3419511"/>
                  </a:lnTo>
                  <a:lnTo>
                    <a:pt x="2211864" y="3432282"/>
                  </a:lnTo>
                  <a:lnTo>
                    <a:pt x="2167258" y="3443917"/>
                  </a:lnTo>
                  <a:lnTo>
                    <a:pt x="2122197" y="3454397"/>
                  </a:lnTo>
                  <a:lnTo>
                    <a:pt x="2076698" y="3463707"/>
                  </a:lnTo>
                  <a:lnTo>
                    <a:pt x="2030779" y="3471830"/>
                  </a:lnTo>
                  <a:lnTo>
                    <a:pt x="1984455" y="3478748"/>
                  </a:lnTo>
                  <a:lnTo>
                    <a:pt x="1937743" y="3484446"/>
                  </a:lnTo>
                  <a:lnTo>
                    <a:pt x="1890659" y="3488907"/>
                  </a:lnTo>
                  <a:lnTo>
                    <a:pt x="1843222" y="3492114"/>
                  </a:lnTo>
                  <a:lnTo>
                    <a:pt x="1795446" y="3494050"/>
                  </a:lnTo>
                  <a:lnTo>
                    <a:pt x="1747349" y="3494699"/>
                  </a:lnTo>
                  <a:close/>
                </a:path>
              </a:pathLst>
            </a:custGeom>
            <a:solidFill>
              <a:srgbClr val="F3F3F3"/>
            </a:solidFill>
          </p:spPr>
          <p:txBody>
            <a:bodyPr wrap="square" lIns="0" tIns="0" rIns="0" bIns="0" rtlCol="0"/>
            <a:lstStyle/>
            <a:p>
              <a:endParaRPr sz="1867"/>
            </a:p>
          </p:txBody>
        </p:sp>
        <p:sp>
          <p:nvSpPr>
            <p:cNvPr id="4" name="object 4"/>
            <p:cNvSpPr/>
            <p:nvPr/>
          </p:nvSpPr>
          <p:spPr>
            <a:xfrm>
              <a:off x="2976199" y="494749"/>
              <a:ext cx="3495040" cy="3495040"/>
            </a:xfrm>
            <a:custGeom>
              <a:avLst/>
              <a:gdLst/>
              <a:ahLst/>
              <a:cxnLst/>
              <a:rect l="l" t="t" r="r" b="b"/>
              <a:pathLst>
                <a:path w="3495040" h="3495040">
                  <a:moveTo>
                    <a:pt x="0" y="1747349"/>
                  </a:moveTo>
                  <a:lnTo>
                    <a:pt x="649" y="1699253"/>
                  </a:lnTo>
                  <a:lnTo>
                    <a:pt x="2585" y="1651477"/>
                  </a:lnTo>
                  <a:lnTo>
                    <a:pt x="5792" y="1604040"/>
                  </a:lnTo>
                  <a:lnTo>
                    <a:pt x="10253" y="1556956"/>
                  </a:lnTo>
                  <a:lnTo>
                    <a:pt x="15951" y="1510244"/>
                  </a:lnTo>
                  <a:lnTo>
                    <a:pt x="22869" y="1463920"/>
                  </a:lnTo>
                  <a:lnTo>
                    <a:pt x="30992" y="1418001"/>
                  </a:lnTo>
                  <a:lnTo>
                    <a:pt x="40302" y="1372502"/>
                  </a:lnTo>
                  <a:lnTo>
                    <a:pt x="50782" y="1327441"/>
                  </a:lnTo>
                  <a:lnTo>
                    <a:pt x="62417" y="1282835"/>
                  </a:lnTo>
                  <a:lnTo>
                    <a:pt x="75188" y="1238699"/>
                  </a:lnTo>
                  <a:lnTo>
                    <a:pt x="89081" y="1195052"/>
                  </a:lnTo>
                  <a:lnTo>
                    <a:pt x="104077" y="1151909"/>
                  </a:lnTo>
                  <a:lnTo>
                    <a:pt x="120161" y="1109286"/>
                  </a:lnTo>
                  <a:lnTo>
                    <a:pt x="137315" y="1067202"/>
                  </a:lnTo>
                  <a:lnTo>
                    <a:pt x="155523" y="1025672"/>
                  </a:lnTo>
                  <a:lnTo>
                    <a:pt x="174769" y="984713"/>
                  </a:lnTo>
                  <a:lnTo>
                    <a:pt x="195036" y="944342"/>
                  </a:lnTo>
                  <a:lnTo>
                    <a:pt x="216306" y="904575"/>
                  </a:lnTo>
                  <a:lnTo>
                    <a:pt x="238564" y="865428"/>
                  </a:lnTo>
                  <a:lnTo>
                    <a:pt x="261793" y="826920"/>
                  </a:lnTo>
                  <a:lnTo>
                    <a:pt x="285975" y="789066"/>
                  </a:lnTo>
                  <a:lnTo>
                    <a:pt x="311096" y="751883"/>
                  </a:lnTo>
                  <a:lnTo>
                    <a:pt x="337137" y="715387"/>
                  </a:lnTo>
                  <a:lnTo>
                    <a:pt x="364082" y="679596"/>
                  </a:lnTo>
                  <a:lnTo>
                    <a:pt x="391914" y="644526"/>
                  </a:lnTo>
                  <a:lnTo>
                    <a:pt x="420618" y="610193"/>
                  </a:lnTo>
                  <a:lnTo>
                    <a:pt x="450175" y="576614"/>
                  </a:lnTo>
                  <a:lnTo>
                    <a:pt x="480571" y="543807"/>
                  </a:lnTo>
                  <a:lnTo>
                    <a:pt x="511786" y="511786"/>
                  </a:lnTo>
                  <a:lnTo>
                    <a:pt x="543807" y="480571"/>
                  </a:lnTo>
                  <a:lnTo>
                    <a:pt x="576614" y="450175"/>
                  </a:lnTo>
                  <a:lnTo>
                    <a:pt x="610193" y="420618"/>
                  </a:lnTo>
                  <a:lnTo>
                    <a:pt x="644526" y="391914"/>
                  </a:lnTo>
                  <a:lnTo>
                    <a:pt x="679596" y="364082"/>
                  </a:lnTo>
                  <a:lnTo>
                    <a:pt x="715387" y="337137"/>
                  </a:lnTo>
                  <a:lnTo>
                    <a:pt x="751883" y="311096"/>
                  </a:lnTo>
                  <a:lnTo>
                    <a:pt x="789066" y="285975"/>
                  </a:lnTo>
                  <a:lnTo>
                    <a:pt x="826920" y="261793"/>
                  </a:lnTo>
                  <a:lnTo>
                    <a:pt x="865428" y="238564"/>
                  </a:lnTo>
                  <a:lnTo>
                    <a:pt x="904575" y="216306"/>
                  </a:lnTo>
                  <a:lnTo>
                    <a:pt x="944342" y="195036"/>
                  </a:lnTo>
                  <a:lnTo>
                    <a:pt x="984713" y="174769"/>
                  </a:lnTo>
                  <a:lnTo>
                    <a:pt x="1025672" y="155523"/>
                  </a:lnTo>
                  <a:lnTo>
                    <a:pt x="1067202" y="137315"/>
                  </a:lnTo>
                  <a:lnTo>
                    <a:pt x="1109286" y="120161"/>
                  </a:lnTo>
                  <a:lnTo>
                    <a:pt x="1151909" y="104077"/>
                  </a:lnTo>
                  <a:lnTo>
                    <a:pt x="1195052" y="89081"/>
                  </a:lnTo>
                  <a:lnTo>
                    <a:pt x="1238699" y="75188"/>
                  </a:lnTo>
                  <a:lnTo>
                    <a:pt x="1282835" y="62417"/>
                  </a:lnTo>
                  <a:lnTo>
                    <a:pt x="1327441" y="50782"/>
                  </a:lnTo>
                  <a:lnTo>
                    <a:pt x="1372502" y="40302"/>
                  </a:lnTo>
                  <a:lnTo>
                    <a:pt x="1418001" y="30992"/>
                  </a:lnTo>
                  <a:lnTo>
                    <a:pt x="1463920" y="22869"/>
                  </a:lnTo>
                  <a:lnTo>
                    <a:pt x="1510244" y="15951"/>
                  </a:lnTo>
                  <a:lnTo>
                    <a:pt x="1556956" y="10253"/>
                  </a:lnTo>
                  <a:lnTo>
                    <a:pt x="1604040" y="5792"/>
                  </a:lnTo>
                  <a:lnTo>
                    <a:pt x="1651477" y="2585"/>
                  </a:lnTo>
                  <a:lnTo>
                    <a:pt x="1699253" y="649"/>
                  </a:lnTo>
                  <a:lnTo>
                    <a:pt x="1747349" y="0"/>
                  </a:lnTo>
                  <a:lnTo>
                    <a:pt x="1796925" y="702"/>
                  </a:lnTo>
                  <a:lnTo>
                    <a:pt x="1846329" y="2803"/>
                  </a:lnTo>
                  <a:lnTo>
                    <a:pt x="1895534" y="6290"/>
                  </a:lnTo>
                  <a:lnTo>
                    <a:pt x="1944514" y="11153"/>
                  </a:lnTo>
                  <a:lnTo>
                    <a:pt x="1993241" y="17380"/>
                  </a:lnTo>
                  <a:lnTo>
                    <a:pt x="2041690" y="24961"/>
                  </a:lnTo>
                  <a:lnTo>
                    <a:pt x="2089833" y="33885"/>
                  </a:lnTo>
                  <a:lnTo>
                    <a:pt x="2137643" y="44139"/>
                  </a:lnTo>
                  <a:lnTo>
                    <a:pt x="2185095" y="55715"/>
                  </a:lnTo>
                  <a:lnTo>
                    <a:pt x="2232161" y="68599"/>
                  </a:lnTo>
                  <a:lnTo>
                    <a:pt x="2278814" y="82782"/>
                  </a:lnTo>
                  <a:lnTo>
                    <a:pt x="2325028" y="98252"/>
                  </a:lnTo>
                  <a:lnTo>
                    <a:pt x="2370776" y="114998"/>
                  </a:lnTo>
                  <a:lnTo>
                    <a:pt x="2416032" y="133009"/>
                  </a:lnTo>
                  <a:lnTo>
                    <a:pt x="2460768" y="152273"/>
                  </a:lnTo>
                  <a:lnTo>
                    <a:pt x="2504958" y="172781"/>
                  </a:lnTo>
                  <a:lnTo>
                    <a:pt x="2548575" y="194521"/>
                  </a:lnTo>
                  <a:lnTo>
                    <a:pt x="2591592" y="217481"/>
                  </a:lnTo>
                  <a:lnTo>
                    <a:pt x="2633983" y="241651"/>
                  </a:lnTo>
                  <a:lnTo>
                    <a:pt x="2675722" y="267019"/>
                  </a:lnTo>
                  <a:lnTo>
                    <a:pt x="2716780" y="293575"/>
                  </a:lnTo>
                  <a:lnTo>
                    <a:pt x="2757132" y="321307"/>
                  </a:lnTo>
                  <a:lnTo>
                    <a:pt x="2796751" y="350205"/>
                  </a:lnTo>
                  <a:lnTo>
                    <a:pt x="2835610" y="380257"/>
                  </a:lnTo>
                  <a:lnTo>
                    <a:pt x="2873682" y="411452"/>
                  </a:lnTo>
                  <a:lnTo>
                    <a:pt x="2910941" y="443780"/>
                  </a:lnTo>
                  <a:lnTo>
                    <a:pt x="2947360" y="477228"/>
                  </a:lnTo>
                  <a:lnTo>
                    <a:pt x="2982912" y="511786"/>
                  </a:lnTo>
                  <a:lnTo>
                    <a:pt x="3017471" y="547339"/>
                  </a:lnTo>
                  <a:lnTo>
                    <a:pt x="3050919" y="583758"/>
                  </a:lnTo>
                  <a:lnTo>
                    <a:pt x="3083247" y="621017"/>
                  </a:lnTo>
                  <a:lnTo>
                    <a:pt x="3114442" y="659089"/>
                  </a:lnTo>
                  <a:lnTo>
                    <a:pt x="3144494" y="697948"/>
                  </a:lnTo>
                  <a:lnTo>
                    <a:pt x="3173392" y="737567"/>
                  </a:lnTo>
                  <a:lnTo>
                    <a:pt x="3201124" y="777919"/>
                  </a:lnTo>
                  <a:lnTo>
                    <a:pt x="3227680" y="818977"/>
                  </a:lnTo>
                  <a:lnTo>
                    <a:pt x="3253048" y="860716"/>
                  </a:lnTo>
                  <a:lnTo>
                    <a:pt x="3277218" y="903107"/>
                  </a:lnTo>
                  <a:lnTo>
                    <a:pt x="3300178" y="946124"/>
                  </a:lnTo>
                  <a:lnTo>
                    <a:pt x="3321918" y="989742"/>
                  </a:lnTo>
                  <a:lnTo>
                    <a:pt x="3342426" y="1033932"/>
                  </a:lnTo>
                  <a:lnTo>
                    <a:pt x="3361690" y="1078668"/>
                  </a:lnTo>
                  <a:lnTo>
                    <a:pt x="3379701" y="1123923"/>
                  </a:lnTo>
                  <a:lnTo>
                    <a:pt x="3396447" y="1169671"/>
                  </a:lnTo>
                  <a:lnTo>
                    <a:pt x="3411917" y="1215885"/>
                  </a:lnTo>
                  <a:lnTo>
                    <a:pt x="3426100" y="1262539"/>
                  </a:lnTo>
                  <a:lnTo>
                    <a:pt x="3438984" y="1309604"/>
                  </a:lnTo>
                  <a:lnTo>
                    <a:pt x="3450560" y="1357056"/>
                  </a:lnTo>
                  <a:lnTo>
                    <a:pt x="3460814" y="1404867"/>
                  </a:lnTo>
                  <a:lnTo>
                    <a:pt x="3469738" y="1453010"/>
                  </a:lnTo>
                  <a:lnTo>
                    <a:pt x="3477319" y="1501458"/>
                  </a:lnTo>
                  <a:lnTo>
                    <a:pt x="3483546" y="1550185"/>
                  </a:lnTo>
                  <a:lnTo>
                    <a:pt x="3488409" y="1599165"/>
                  </a:lnTo>
                  <a:lnTo>
                    <a:pt x="3491896" y="1648370"/>
                  </a:lnTo>
                  <a:lnTo>
                    <a:pt x="3493997" y="1697774"/>
                  </a:lnTo>
                  <a:lnTo>
                    <a:pt x="3494699" y="1747349"/>
                  </a:lnTo>
                  <a:lnTo>
                    <a:pt x="3494050" y="1795446"/>
                  </a:lnTo>
                  <a:lnTo>
                    <a:pt x="3492114" y="1843222"/>
                  </a:lnTo>
                  <a:lnTo>
                    <a:pt x="3488907" y="1890659"/>
                  </a:lnTo>
                  <a:lnTo>
                    <a:pt x="3484446" y="1937743"/>
                  </a:lnTo>
                  <a:lnTo>
                    <a:pt x="3478748" y="1984455"/>
                  </a:lnTo>
                  <a:lnTo>
                    <a:pt x="3471830" y="2030779"/>
                  </a:lnTo>
                  <a:lnTo>
                    <a:pt x="3463707" y="2076698"/>
                  </a:lnTo>
                  <a:lnTo>
                    <a:pt x="3454397" y="2122197"/>
                  </a:lnTo>
                  <a:lnTo>
                    <a:pt x="3443917" y="2167258"/>
                  </a:lnTo>
                  <a:lnTo>
                    <a:pt x="3432282" y="2211864"/>
                  </a:lnTo>
                  <a:lnTo>
                    <a:pt x="3419511" y="2256000"/>
                  </a:lnTo>
                  <a:lnTo>
                    <a:pt x="3405618" y="2299647"/>
                  </a:lnTo>
                  <a:lnTo>
                    <a:pt x="3390622" y="2342790"/>
                  </a:lnTo>
                  <a:lnTo>
                    <a:pt x="3374538" y="2385413"/>
                  </a:lnTo>
                  <a:lnTo>
                    <a:pt x="3357384" y="2427497"/>
                  </a:lnTo>
                  <a:lnTo>
                    <a:pt x="3339176" y="2469027"/>
                  </a:lnTo>
                  <a:lnTo>
                    <a:pt x="3319930" y="2509986"/>
                  </a:lnTo>
                  <a:lnTo>
                    <a:pt x="3299663" y="2550357"/>
                  </a:lnTo>
                  <a:lnTo>
                    <a:pt x="3278393" y="2590124"/>
                  </a:lnTo>
                  <a:lnTo>
                    <a:pt x="3256135" y="2629270"/>
                  </a:lnTo>
                  <a:lnTo>
                    <a:pt x="3232906" y="2667779"/>
                  </a:lnTo>
                  <a:lnTo>
                    <a:pt x="3208724" y="2705633"/>
                  </a:lnTo>
                  <a:lnTo>
                    <a:pt x="3183603" y="2742816"/>
                  </a:lnTo>
                  <a:lnTo>
                    <a:pt x="3157562" y="2779312"/>
                  </a:lnTo>
                  <a:lnTo>
                    <a:pt x="3130617" y="2815103"/>
                  </a:lnTo>
                  <a:lnTo>
                    <a:pt x="3102785" y="2850173"/>
                  </a:lnTo>
                  <a:lnTo>
                    <a:pt x="3074081" y="2884506"/>
                  </a:lnTo>
                  <a:lnTo>
                    <a:pt x="3044524" y="2918085"/>
                  </a:lnTo>
                  <a:lnTo>
                    <a:pt x="3014128" y="2950892"/>
                  </a:lnTo>
                  <a:lnTo>
                    <a:pt x="2982913" y="2982913"/>
                  </a:lnTo>
                  <a:lnTo>
                    <a:pt x="2950892" y="3014128"/>
                  </a:lnTo>
                  <a:lnTo>
                    <a:pt x="2918085" y="3044524"/>
                  </a:lnTo>
                  <a:lnTo>
                    <a:pt x="2884506" y="3074081"/>
                  </a:lnTo>
                  <a:lnTo>
                    <a:pt x="2850173" y="3102785"/>
                  </a:lnTo>
                  <a:lnTo>
                    <a:pt x="2815103" y="3130617"/>
                  </a:lnTo>
                  <a:lnTo>
                    <a:pt x="2779312" y="3157562"/>
                  </a:lnTo>
                  <a:lnTo>
                    <a:pt x="2742816" y="3183603"/>
                  </a:lnTo>
                  <a:lnTo>
                    <a:pt x="2705633" y="3208724"/>
                  </a:lnTo>
                  <a:lnTo>
                    <a:pt x="2667779" y="3232906"/>
                  </a:lnTo>
                  <a:lnTo>
                    <a:pt x="2629270" y="3256135"/>
                  </a:lnTo>
                  <a:lnTo>
                    <a:pt x="2590124" y="3278393"/>
                  </a:lnTo>
                  <a:lnTo>
                    <a:pt x="2550357" y="3299663"/>
                  </a:lnTo>
                  <a:lnTo>
                    <a:pt x="2509986" y="3319930"/>
                  </a:lnTo>
                  <a:lnTo>
                    <a:pt x="2469027" y="3339176"/>
                  </a:lnTo>
                  <a:lnTo>
                    <a:pt x="2427497" y="3357384"/>
                  </a:lnTo>
                  <a:lnTo>
                    <a:pt x="2385413" y="3374538"/>
                  </a:lnTo>
                  <a:lnTo>
                    <a:pt x="2342790" y="3390622"/>
                  </a:lnTo>
                  <a:lnTo>
                    <a:pt x="2299647" y="3405618"/>
                  </a:lnTo>
                  <a:lnTo>
                    <a:pt x="2256000" y="3419511"/>
                  </a:lnTo>
                  <a:lnTo>
                    <a:pt x="2211864" y="3432282"/>
                  </a:lnTo>
                  <a:lnTo>
                    <a:pt x="2167258" y="3443917"/>
                  </a:lnTo>
                  <a:lnTo>
                    <a:pt x="2122197" y="3454397"/>
                  </a:lnTo>
                  <a:lnTo>
                    <a:pt x="2076698" y="3463707"/>
                  </a:lnTo>
                  <a:lnTo>
                    <a:pt x="2030779" y="3471830"/>
                  </a:lnTo>
                  <a:lnTo>
                    <a:pt x="1984455" y="3478748"/>
                  </a:lnTo>
                  <a:lnTo>
                    <a:pt x="1937743" y="3484446"/>
                  </a:lnTo>
                  <a:lnTo>
                    <a:pt x="1890659" y="3488907"/>
                  </a:lnTo>
                  <a:lnTo>
                    <a:pt x="1843222" y="3492114"/>
                  </a:lnTo>
                  <a:lnTo>
                    <a:pt x="1795446" y="3494050"/>
                  </a:lnTo>
                  <a:lnTo>
                    <a:pt x="1747349" y="3494699"/>
                  </a:lnTo>
                  <a:lnTo>
                    <a:pt x="1699253" y="3494050"/>
                  </a:lnTo>
                  <a:lnTo>
                    <a:pt x="1651477" y="3492114"/>
                  </a:lnTo>
                  <a:lnTo>
                    <a:pt x="1604040" y="3488907"/>
                  </a:lnTo>
                  <a:lnTo>
                    <a:pt x="1556956" y="3484446"/>
                  </a:lnTo>
                  <a:lnTo>
                    <a:pt x="1510244" y="3478748"/>
                  </a:lnTo>
                  <a:lnTo>
                    <a:pt x="1463920" y="3471830"/>
                  </a:lnTo>
                  <a:lnTo>
                    <a:pt x="1418001" y="3463707"/>
                  </a:lnTo>
                  <a:lnTo>
                    <a:pt x="1372502" y="3454397"/>
                  </a:lnTo>
                  <a:lnTo>
                    <a:pt x="1327441" y="3443917"/>
                  </a:lnTo>
                  <a:lnTo>
                    <a:pt x="1282835" y="3432282"/>
                  </a:lnTo>
                  <a:lnTo>
                    <a:pt x="1238699" y="3419511"/>
                  </a:lnTo>
                  <a:lnTo>
                    <a:pt x="1195052" y="3405618"/>
                  </a:lnTo>
                  <a:lnTo>
                    <a:pt x="1151909" y="3390622"/>
                  </a:lnTo>
                  <a:lnTo>
                    <a:pt x="1109286" y="3374538"/>
                  </a:lnTo>
                  <a:lnTo>
                    <a:pt x="1067202" y="3357384"/>
                  </a:lnTo>
                  <a:lnTo>
                    <a:pt x="1025672" y="3339176"/>
                  </a:lnTo>
                  <a:lnTo>
                    <a:pt x="984713" y="3319930"/>
                  </a:lnTo>
                  <a:lnTo>
                    <a:pt x="944342" y="3299663"/>
                  </a:lnTo>
                  <a:lnTo>
                    <a:pt x="904575" y="3278393"/>
                  </a:lnTo>
                  <a:lnTo>
                    <a:pt x="865428" y="3256135"/>
                  </a:lnTo>
                  <a:lnTo>
                    <a:pt x="826920" y="3232906"/>
                  </a:lnTo>
                  <a:lnTo>
                    <a:pt x="789066" y="3208724"/>
                  </a:lnTo>
                  <a:lnTo>
                    <a:pt x="751883" y="3183603"/>
                  </a:lnTo>
                  <a:lnTo>
                    <a:pt x="715387" y="3157562"/>
                  </a:lnTo>
                  <a:lnTo>
                    <a:pt x="679596" y="3130617"/>
                  </a:lnTo>
                  <a:lnTo>
                    <a:pt x="644526" y="3102785"/>
                  </a:lnTo>
                  <a:lnTo>
                    <a:pt x="610193" y="3074081"/>
                  </a:lnTo>
                  <a:lnTo>
                    <a:pt x="576614" y="3044524"/>
                  </a:lnTo>
                  <a:lnTo>
                    <a:pt x="543807" y="3014128"/>
                  </a:lnTo>
                  <a:lnTo>
                    <a:pt x="511786" y="2982913"/>
                  </a:lnTo>
                  <a:lnTo>
                    <a:pt x="480571" y="2950892"/>
                  </a:lnTo>
                  <a:lnTo>
                    <a:pt x="450175" y="2918085"/>
                  </a:lnTo>
                  <a:lnTo>
                    <a:pt x="420618" y="2884506"/>
                  </a:lnTo>
                  <a:lnTo>
                    <a:pt x="391914" y="2850173"/>
                  </a:lnTo>
                  <a:lnTo>
                    <a:pt x="364082" y="2815103"/>
                  </a:lnTo>
                  <a:lnTo>
                    <a:pt x="337137" y="2779312"/>
                  </a:lnTo>
                  <a:lnTo>
                    <a:pt x="311096" y="2742816"/>
                  </a:lnTo>
                  <a:lnTo>
                    <a:pt x="285975" y="2705633"/>
                  </a:lnTo>
                  <a:lnTo>
                    <a:pt x="261793" y="2667779"/>
                  </a:lnTo>
                  <a:lnTo>
                    <a:pt x="238564" y="2629270"/>
                  </a:lnTo>
                  <a:lnTo>
                    <a:pt x="216306" y="2590124"/>
                  </a:lnTo>
                  <a:lnTo>
                    <a:pt x="195036" y="2550357"/>
                  </a:lnTo>
                  <a:lnTo>
                    <a:pt x="174769" y="2509986"/>
                  </a:lnTo>
                  <a:lnTo>
                    <a:pt x="155523" y="2469027"/>
                  </a:lnTo>
                  <a:lnTo>
                    <a:pt x="137315" y="2427497"/>
                  </a:lnTo>
                  <a:lnTo>
                    <a:pt x="120161" y="2385413"/>
                  </a:lnTo>
                  <a:lnTo>
                    <a:pt x="104077" y="2342790"/>
                  </a:lnTo>
                  <a:lnTo>
                    <a:pt x="89081" y="2299647"/>
                  </a:lnTo>
                  <a:lnTo>
                    <a:pt x="75188" y="2256000"/>
                  </a:lnTo>
                  <a:lnTo>
                    <a:pt x="62417" y="2211864"/>
                  </a:lnTo>
                  <a:lnTo>
                    <a:pt x="50782" y="2167258"/>
                  </a:lnTo>
                  <a:lnTo>
                    <a:pt x="40302" y="2122197"/>
                  </a:lnTo>
                  <a:lnTo>
                    <a:pt x="30992" y="2076698"/>
                  </a:lnTo>
                  <a:lnTo>
                    <a:pt x="22869" y="2030779"/>
                  </a:lnTo>
                  <a:lnTo>
                    <a:pt x="15951" y="1984455"/>
                  </a:lnTo>
                  <a:lnTo>
                    <a:pt x="10253" y="1937743"/>
                  </a:lnTo>
                  <a:lnTo>
                    <a:pt x="5792" y="1890659"/>
                  </a:lnTo>
                  <a:lnTo>
                    <a:pt x="2585" y="1843222"/>
                  </a:lnTo>
                  <a:lnTo>
                    <a:pt x="649" y="1795446"/>
                  </a:lnTo>
                  <a:lnTo>
                    <a:pt x="0" y="1747349"/>
                  </a:lnTo>
                  <a:close/>
                </a:path>
              </a:pathLst>
            </a:custGeom>
            <a:ln w="19049">
              <a:solidFill>
                <a:srgbClr val="595959"/>
              </a:solidFill>
            </a:ln>
          </p:spPr>
          <p:txBody>
            <a:bodyPr wrap="square" lIns="0" tIns="0" rIns="0" bIns="0" rtlCol="0"/>
            <a:lstStyle/>
            <a:p>
              <a:endParaRPr sz="1867"/>
            </a:p>
          </p:txBody>
        </p:sp>
      </p:grpSp>
      <p:sp>
        <p:nvSpPr>
          <p:cNvPr id="5" name="object 5"/>
          <p:cNvSpPr txBox="1"/>
          <p:nvPr/>
        </p:nvSpPr>
        <p:spPr>
          <a:xfrm>
            <a:off x="6168223" y="2451071"/>
            <a:ext cx="259927" cy="1001983"/>
          </a:xfrm>
          <a:prstGeom prst="rect">
            <a:avLst/>
          </a:prstGeom>
        </p:spPr>
        <p:txBody>
          <a:bodyPr vert="horz" wrap="square" lIns="0" tIns="16933" rIns="0" bIns="0" rtlCol="0">
            <a:spAutoFit/>
          </a:bodyPr>
          <a:lstStyle/>
          <a:p>
            <a:pPr marL="16933">
              <a:spcBef>
                <a:spcPts val="133"/>
              </a:spcBef>
            </a:pPr>
            <a:r>
              <a:rPr sz="6400" spc="-67" dirty="0">
                <a:latin typeface="Arial MT"/>
                <a:cs typeface="Arial MT"/>
              </a:rPr>
              <a:t>f</a:t>
            </a:r>
            <a:endParaRPr sz="6400">
              <a:latin typeface="Arial MT"/>
              <a:cs typeface="Arial MT"/>
            </a:endParaRPr>
          </a:p>
        </p:txBody>
      </p:sp>
      <p:sp>
        <p:nvSpPr>
          <p:cNvPr id="6" name="object 6"/>
          <p:cNvSpPr/>
          <p:nvPr/>
        </p:nvSpPr>
        <p:spPr>
          <a:xfrm>
            <a:off x="9648550" y="2332233"/>
            <a:ext cx="495300" cy="431800"/>
          </a:xfrm>
          <a:custGeom>
            <a:avLst/>
            <a:gdLst/>
            <a:ahLst/>
            <a:cxnLst/>
            <a:rect l="l" t="t" r="r" b="b"/>
            <a:pathLst>
              <a:path w="371475" h="323850">
                <a:moveTo>
                  <a:pt x="0" y="0"/>
                </a:moveTo>
                <a:lnTo>
                  <a:pt x="371474" y="0"/>
                </a:lnTo>
                <a:lnTo>
                  <a:pt x="371474" y="323849"/>
                </a:lnTo>
                <a:lnTo>
                  <a:pt x="0" y="323849"/>
                </a:lnTo>
                <a:lnTo>
                  <a:pt x="0" y="0"/>
                </a:lnTo>
                <a:close/>
              </a:path>
            </a:pathLst>
          </a:custGeom>
          <a:ln w="19049">
            <a:solidFill>
              <a:srgbClr val="37761C"/>
            </a:solidFill>
          </a:ln>
        </p:spPr>
        <p:txBody>
          <a:bodyPr wrap="square" lIns="0" tIns="0" rIns="0" bIns="0" rtlCol="0"/>
          <a:lstStyle/>
          <a:p>
            <a:endParaRPr sz="1867"/>
          </a:p>
        </p:txBody>
      </p:sp>
      <p:grpSp>
        <p:nvGrpSpPr>
          <p:cNvPr id="7" name="object 7"/>
          <p:cNvGrpSpPr/>
          <p:nvPr/>
        </p:nvGrpSpPr>
        <p:grpSpPr>
          <a:xfrm>
            <a:off x="923534" y="285399"/>
            <a:ext cx="10712873" cy="5727700"/>
            <a:chOff x="692650" y="214049"/>
            <a:chExt cx="8034655" cy="4295775"/>
          </a:xfrm>
        </p:grpSpPr>
        <p:sp>
          <p:nvSpPr>
            <p:cNvPr id="8" name="object 8"/>
            <p:cNvSpPr/>
            <p:nvPr/>
          </p:nvSpPr>
          <p:spPr>
            <a:xfrm>
              <a:off x="702175" y="3012748"/>
              <a:ext cx="2301875" cy="777875"/>
            </a:xfrm>
            <a:custGeom>
              <a:avLst/>
              <a:gdLst/>
              <a:ahLst/>
              <a:cxnLst/>
              <a:rect l="l" t="t" r="r" b="b"/>
              <a:pathLst>
                <a:path w="2301875" h="777875">
                  <a:moveTo>
                    <a:pt x="0" y="777326"/>
                  </a:moveTo>
                  <a:lnTo>
                    <a:pt x="2301609" y="0"/>
                  </a:lnTo>
                </a:path>
              </a:pathLst>
            </a:custGeom>
            <a:ln w="19049">
              <a:solidFill>
                <a:srgbClr val="37761C"/>
              </a:solidFill>
            </a:ln>
          </p:spPr>
          <p:txBody>
            <a:bodyPr wrap="square" lIns="0" tIns="0" rIns="0" bIns="0" rtlCol="0"/>
            <a:lstStyle/>
            <a:p>
              <a:endParaRPr sz="1867"/>
            </a:p>
          </p:txBody>
        </p:sp>
        <p:pic>
          <p:nvPicPr>
            <p:cNvPr id="9" name="object 9"/>
            <p:cNvPicPr/>
            <p:nvPr/>
          </p:nvPicPr>
          <p:blipFill>
            <a:blip r:embed="rId2" cstate="print"/>
            <a:stretch>
              <a:fillRect/>
            </a:stretch>
          </p:blipFill>
          <p:spPr>
            <a:xfrm>
              <a:off x="2984190" y="2973411"/>
              <a:ext cx="111023" cy="78672"/>
            </a:xfrm>
            <a:prstGeom prst="rect">
              <a:avLst/>
            </a:prstGeom>
          </p:spPr>
        </p:pic>
        <p:sp>
          <p:nvSpPr>
            <p:cNvPr id="10" name="object 10"/>
            <p:cNvSpPr/>
            <p:nvPr/>
          </p:nvSpPr>
          <p:spPr>
            <a:xfrm>
              <a:off x="989425" y="470774"/>
              <a:ext cx="2089150" cy="889000"/>
            </a:xfrm>
            <a:custGeom>
              <a:avLst/>
              <a:gdLst/>
              <a:ahLst/>
              <a:cxnLst/>
              <a:rect l="l" t="t" r="r" b="b"/>
              <a:pathLst>
                <a:path w="2089150" h="889000">
                  <a:moveTo>
                    <a:pt x="0" y="0"/>
                  </a:moveTo>
                  <a:lnTo>
                    <a:pt x="2089024" y="888849"/>
                  </a:lnTo>
                </a:path>
              </a:pathLst>
            </a:custGeom>
            <a:ln w="19049">
              <a:solidFill>
                <a:srgbClr val="37761C"/>
              </a:solidFill>
            </a:ln>
          </p:spPr>
          <p:txBody>
            <a:bodyPr wrap="square" lIns="0" tIns="0" rIns="0" bIns="0" rtlCol="0"/>
            <a:lstStyle/>
            <a:p>
              <a:endParaRPr sz="1867"/>
            </a:p>
          </p:txBody>
        </p:sp>
        <p:pic>
          <p:nvPicPr>
            <p:cNvPr id="11" name="object 11"/>
            <p:cNvPicPr/>
            <p:nvPr/>
          </p:nvPicPr>
          <p:blipFill>
            <a:blip r:embed="rId3" cstate="print"/>
            <a:stretch>
              <a:fillRect/>
            </a:stretch>
          </p:blipFill>
          <p:spPr>
            <a:xfrm>
              <a:off x="3056605" y="1321145"/>
              <a:ext cx="110918" cy="81850"/>
            </a:xfrm>
            <a:prstGeom prst="rect">
              <a:avLst/>
            </a:prstGeom>
          </p:spPr>
        </p:pic>
        <p:sp>
          <p:nvSpPr>
            <p:cNvPr id="12" name="object 12"/>
            <p:cNvSpPr/>
            <p:nvPr/>
          </p:nvSpPr>
          <p:spPr>
            <a:xfrm>
              <a:off x="6470900" y="2242100"/>
              <a:ext cx="2160270" cy="0"/>
            </a:xfrm>
            <a:custGeom>
              <a:avLst/>
              <a:gdLst/>
              <a:ahLst/>
              <a:cxnLst/>
              <a:rect l="l" t="t" r="r" b="b"/>
              <a:pathLst>
                <a:path w="2160270">
                  <a:moveTo>
                    <a:pt x="0" y="0"/>
                  </a:moveTo>
                  <a:lnTo>
                    <a:pt x="2159999" y="0"/>
                  </a:lnTo>
                </a:path>
              </a:pathLst>
            </a:custGeom>
            <a:ln w="19049">
              <a:solidFill>
                <a:srgbClr val="37761C"/>
              </a:solidFill>
            </a:ln>
          </p:spPr>
          <p:txBody>
            <a:bodyPr wrap="square" lIns="0" tIns="0" rIns="0" bIns="0" rtlCol="0"/>
            <a:lstStyle/>
            <a:p>
              <a:endParaRPr sz="1867"/>
            </a:p>
          </p:txBody>
        </p:sp>
        <p:pic>
          <p:nvPicPr>
            <p:cNvPr id="13" name="object 13"/>
            <p:cNvPicPr/>
            <p:nvPr/>
          </p:nvPicPr>
          <p:blipFill>
            <a:blip r:embed="rId4" cstate="print"/>
            <a:stretch>
              <a:fillRect/>
            </a:stretch>
          </p:blipFill>
          <p:spPr>
            <a:xfrm>
              <a:off x="8621375" y="2201109"/>
              <a:ext cx="105500" cy="81980"/>
            </a:xfrm>
            <a:prstGeom prst="rect">
              <a:avLst/>
            </a:prstGeom>
          </p:spPr>
        </p:pic>
        <p:pic>
          <p:nvPicPr>
            <p:cNvPr id="14" name="object 14"/>
            <p:cNvPicPr/>
            <p:nvPr/>
          </p:nvPicPr>
          <p:blipFill>
            <a:blip r:embed="rId5" cstate="print"/>
            <a:stretch>
              <a:fillRect/>
            </a:stretch>
          </p:blipFill>
          <p:spPr>
            <a:xfrm>
              <a:off x="1380512" y="233099"/>
              <a:ext cx="352424" cy="304799"/>
            </a:xfrm>
            <a:prstGeom prst="rect">
              <a:avLst/>
            </a:prstGeom>
          </p:spPr>
        </p:pic>
        <p:sp>
          <p:nvSpPr>
            <p:cNvPr id="15" name="object 15"/>
            <p:cNvSpPr/>
            <p:nvPr/>
          </p:nvSpPr>
          <p:spPr>
            <a:xfrm>
              <a:off x="1370987" y="223574"/>
              <a:ext cx="371475" cy="323850"/>
            </a:xfrm>
            <a:custGeom>
              <a:avLst/>
              <a:gdLst/>
              <a:ahLst/>
              <a:cxnLst/>
              <a:rect l="l" t="t" r="r" b="b"/>
              <a:pathLst>
                <a:path w="371475" h="323850">
                  <a:moveTo>
                    <a:pt x="0" y="0"/>
                  </a:moveTo>
                  <a:lnTo>
                    <a:pt x="371474" y="0"/>
                  </a:lnTo>
                  <a:lnTo>
                    <a:pt x="371474" y="323849"/>
                  </a:lnTo>
                  <a:lnTo>
                    <a:pt x="0" y="323849"/>
                  </a:lnTo>
                  <a:lnTo>
                    <a:pt x="0" y="0"/>
                  </a:lnTo>
                  <a:close/>
                </a:path>
              </a:pathLst>
            </a:custGeom>
            <a:ln w="19049">
              <a:solidFill>
                <a:srgbClr val="37761C"/>
              </a:solidFill>
            </a:ln>
          </p:spPr>
          <p:txBody>
            <a:bodyPr wrap="square" lIns="0" tIns="0" rIns="0" bIns="0" rtlCol="0"/>
            <a:lstStyle/>
            <a:p>
              <a:endParaRPr sz="1867"/>
            </a:p>
          </p:txBody>
        </p:sp>
        <p:pic>
          <p:nvPicPr>
            <p:cNvPr id="16" name="object 16"/>
            <p:cNvPicPr/>
            <p:nvPr/>
          </p:nvPicPr>
          <p:blipFill>
            <a:blip r:embed="rId6" cstate="print"/>
            <a:stretch>
              <a:fillRect/>
            </a:stretch>
          </p:blipFill>
          <p:spPr>
            <a:xfrm>
              <a:off x="1300362" y="3061025"/>
              <a:ext cx="295274" cy="361949"/>
            </a:xfrm>
            <a:prstGeom prst="rect">
              <a:avLst/>
            </a:prstGeom>
          </p:spPr>
        </p:pic>
        <p:sp>
          <p:nvSpPr>
            <p:cNvPr id="17" name="object 17"/>
            <p:cNvSpPr/>
            <p:nvPr/>
          </p:nvSpPr>
          <p:spPr>
            <a:xfrm>
              <a:off x="1290837" y="3051500"/>
              <a:ext cx="314325" cy="381000"/>
            </a:xfrm>
            <a:custGeom>
              <a:avLst/>
              <a:gdLst/>
              <a:ahLst/>
              <a:cxnLst/>
              <a:rect l="l" t="t" r="r" b="b"/>
              <a:pathLst>
                <a:path w="314325" h="381000">
                  <a:moveTo>
                    <a:pt x="0" y="0"/>
                  </a:moveTo>
                  <a:lnTo>
                    <a:pt x="314324" y="0"/>
                  </a:lnTo>
                  <a:lnTo>
                    <a:pt x="314324" y="380999"/>
                  </a:lnTo>
                  <a:lnTo>
                    <a:pt x="0" y="380999"/>
                  </a:lnTo>
                  <a:lnTo>
                    <a:pt x="0" y="0"/>
                  </a:lnTo>
                  <a:close/>
                </a:path>
              </a:pathLst>
            </a:custGeom>
            <a:ln w="19049">
              <a:solidFill>
                <a:srgbClr val="37761C"/>
              </a:solidFill>
            </a:ln>
          </p:spPr>
          <p:txBody>
            <a:bodyPr wrap="square" lIns="0" tIns="0" rIns="0" bIns="0" rtlCol="0"/>
            <a:lstStyle/>
            <a:p>
              <a:endParaRPr sz="1867"/>
            </a:p>
          </p:txBody>
        </p:sp>
        <p:pic>
          <p:nvPicPr>
            <p:cNvPr id="18" name="object 18"/>
            <p:cNvPicPr/>
            <p:nvPr/>
          </p:nvPicPr>
          <p:blipFill>
            <a:blip r:embed="rId7" cstate="print"/>
            <a:stretch>
              <a:fillRect/>
            </a:stretch>
          </p:blipFill>
          <p:spPr>
            <a:xfrm>
              <a:off x="7245937" y="1758700"/>
              <a:ext cx="314324" cy="304799"/>
            </a:xfrm>
            <a:prstGeom prst="rect">
              <a:avLst/>
            </a:prstGeom>
          </p:spPr>
        </p:pic>
        <p:sp>
          <p:nvSpPr>
            <p:cNvPr id="19" name="object 19"/>
            <p:cNvSpPr/>
            <p:nvPr/>
          </p:nvSpPr>
          <p:spPr>
            <a:xfrm>
              <a:off x="6585412" y="2433624"/>
              <a:ext cx="2112010" cy="0"/>
            </a:xfrm>
            <a:custGeom>
              <a:avLst/>
              <a:gdLst/>
              <a:ahLst/>
              <a:cxnLst/>
              <a:rect l="l" t="t" r="r" b="b"/>
              <a:pathLst>
                <a:path w="2112009">
                  <a:moveTo>
                    <a:pt x="2111699" y="0"/>
                  </a:moveTo>
                  <a:lnTo>
                    <a:pt x="0" y="0"/>
                  </a:lnTo>
                </a:path>
              </a:pathLst>
            </a:custGeom>
            <a:ln w="19049">
              <a:solidFill>
                <a:srgbClr val="FF0000"/>
              </a:solidFill>
            </a:ln>
          </p:spPr>
          <p:txBody>
            <a:bodyPr wrap="square" lIns="0" tIns="0" rIns="0" bIns="0" rtlCol="0"/>
            <a:lstStyle/>
            <a:p>
              <a:endParaRPr sz="1867"/>
            </a:p>
          </p:txBody>
        </p:sp>
        <p:pic>
          <p:nvPicPr>
            <p:cNvPr id="20" name="object 20"/>
            <p:cNvPicPr/>
            <p:nvPr/>
          </p:nvPicPr>
          <p:blipFill>
            <a:blip r:embed="rId8" cstate="print"/>
            <a:stretch>
              <a:fillRect/>
            </a:stretch>
          </p:blipFill>
          <p:spPr>
            <a:xfrm>
              <a:off x="6489436" y="2392634"/>
              <a:ext cx="105500" cy="81980"/>
            </a:xfrm>
            <a:prstGeom prst="rect">
              <a:avLst/>
            </a:prstGeom>
          </p:spPr>
        </p:pic>
        <p:pic>
          <p:nvPicPr>
            <p:cNvPr id="21" name="object 21"/>
            <p:cNvPicPr/>
            <p:nvPr/>
          </p:nvPicPr>
          <p:blipFill>
            <a:blip r:embed="rId9" cstate="print"/>
            <a:stretch>
              <a:fillRect/>
            </a:stretch>
          </p:blipFill>
          <p:spPr>
            <a:xfrm>
              <a:off x="7164987" y="2555187"/>
              <a:ext cx="514349" cy="676274"/>
            </a:xfrm>
            <a:prstGeom prst="rect">
              <a:avLst/>
            </a:prstGeom>
          </p:spPr>
        </p:pic>
        <p:sp>
          <p:nvSpPr>
            <p:cNvPr id="22" name="object 22"/>
            <p:cNvSpPr/>
            <p:nvPr/>
          </p:nvSpPr>
          <p:spPr>
            <a:xfrm>
              <a:off x="7155462" y="2545662"/>
              <a:ext cx="533400" cy="695325"/>
            </a:xfrm>
            <a:custGeom>
              <a:avLst/>
              <a:gdLst/>
              <a:ahLst/>
              <a:cxnLst/>
              <a:rect l="l" t="t" r="r" b="b"/>
              <a:pathLst>
                <a:path w="533400" h="695325">
                  <a:moveTo>
                    <a:pt x="0" y="0"/>
                  </a:moveTo>
                  <a:lnTo>
                    <a:pt x="533399" y="0"/>
                  </a:lnTo>
                  <a:lnTo>
                    <a:pt x="533399" y="695324"/>
                  </a:lnTo>
                  <a:lnTo>
                    <a:pt x="0" y="695324"/>
                  </a:lnTo>
                  <a:lnTo>
                    <a:pt x="0" y="0"/>
                  </a:lnTo>
                  <a:close/>
                </a:path>
              </a:pathLst>
            </a:custGeom>
            <a:ln w="19049">
              <a:solidFill>
                <a:srgbClr val="FF0000"/>
              </a:solidFill>
            </a:ln>
          </p:spPr>
          <p:txBody>
            <a:bodyPr wrap="square" lIns="0" tIns="0" rIns="0" bIns="0" rtlCol="0"/>
            <a:lstStyle/>
            <a:p>
              <a:endParaRPr sz="1867"/>
            </a:p>
          </p:txBody>
        </p:sp>
        <p:pic>
          <p:nvPicPr>
            <p:cNvPr id="23" name="object 23"/>
            <p:cNvPicPr/>
            <p:nvPr/>
          </p:nvPicPr>
          <p:blipFill>
            <a:blip r:embed="rId10" cstate="print"/>
            <a:stretch>
              <a:fillRect/>
            </a:stretch>
          </p:blipFill>
          <p:spPr>
            <a:xfrm>
              <a:off x="3398762" y="1290437"/>
              <a:ext cx="485774" cy="638174"/>
            </a:xfrm>
            <a:prstGeom prst="rect">
              <a:avLst/>
            </a:prstGeom>
          </p:spPr>
        </p:pic>
        <p:sp>
          <p:nvSpPr>
            <p:cNvPr id="24" name="object 24"/>
            <p:cNvSpPr/>
            <p:nvPr/>
          </p:nvSpPr>
          <p:spPr>
            <a:xfrm>
              <a:off x="3389237" y="1280912"/>
              <a:ext cx="504825" cy="657225"/>
            </a:xfrm>
            <a:custGeom>
              <a:avLst/>
              <a:gdLst/>
              <a:ahLst/>
              <a:cxnLst/>
              <a:rect l="l" t="t" r="r" b="b"/>
              <a:pathLst>
                <a:path w="504825" h="657225">
                  <a:moveTo>
                    <a:pt x="0" y="0"/>
                  </a:moveTo>
                  <a:lnTo>
                    <a:pt x="504824" y="0"/>
                  </a:lnTo>
                  <a:lnTo>
                    <a:pt x="504824" y="657224"/>
                  </a:lnTo>
                  <a:lnTo>
                    <a:pt x="0" y="657224"/>
                  </a:lnTo>
                  <a:lnTo>
                    <a:pt x="0" y="0"/>
                  </a:lnTo>
                  <a:close/>
                </a:path>
              </a:pathLst>
            </a:custGeom>
            <a:ln w="19049">
              <a:solidFill>
                <a:srgbClr val="FF0000"/>
              </a:solidFill>
            </a:ln>
          </p:spPr>
          <p:txBody>
            <a:bodyPr wrap="square" lIns="0" tIns="0" rIns="0" bIns="0" rtlCol="0"/>
            <a:lstStyle/>
            <a:p>
              <a:endParaRPr sz="1867"/>
            </a:p>
          </p:txBody>
        </p:sp>
        <p:pic>
          <p:nvPicPr>
            <p:cNvPr id="25" name="object 25"/>
            <p:cNvPicPr/>
            <p:nvPr/>
          </p:nvPicPr>
          <p:blipFill>
            <a:blip r:embed="rId11" cstate="print"/>
            <a:stretch>
              <a:fillRect/>
            </a:stretch>
          </p:blipFill>
          <p:spPr>
            <a:xfrm>
              <a:off x="3398762" y="2493037"/>
              <a:ext cx="409574" cy="704849"/>
            </a:xfrm>
            <a:prstGeom prst="rect">
              <a:avLst/>
            </a:prstGeom>
          </p:spPr>
        </p:pic>
        <p:sp>
          <p:nvSpPr>
            <p:cNvPr id="26" name="object 26"/>
            <p:cNvSpPr/>
            <p:nvPr/>
          </p:nvSpPr>
          <p:spPr>
            <a:xfrm>
              <a:off x="3389237" y="2483512"/>
              <a:ext cx="428625" cy="723900"/>
            </a:xfrm>
            <a:custGeom>
              <a:avLst/>
              <a:gdLst/>
              <a:ahLst/>
              <a:cxnLst/>
              <a:rect l="l" t="t" r="r" b="b"/>
              <a:pathLst>
                <a:path w="428625" h="723900">
                  <a:moveTo>
                    <a:pt x="0" y="0"/>
                  </a:moveTo>
                  <a:lnTo>
                    <a:pt x="428624" y="0"/>
                  </a:lnTo>
                  <a:lnTo>
                    <a:pt x="428624" y="723899"/>
                  </a:lnTo>
                  <a:lnTo>
                    <a:pt x="0" y="723899"/>
                  </a:lnTo>
                  <a:lnTo>
                    <a:pt x="0" y="0"/>
                  </a:lnTo>
                  <a:close/>
                </a:path>
              </a:pathLst>
            </a:custGeom>
            <a:ln w="19049">
              <a:solidFill>
                <a:srgbClr val="FF0000"/>
              </a:solidFill>
            </a:ln>
          </p:spPr>
          <p:txBody>
            <a:bodyPr wrap="square" lIns="0" tIns="0" rIns="0" bIns="0" rtlCol="0"/>
            <a:lstStyle/>
            <a:p>
              <a:endParaRPr sz="1867"/>
            </a:p>
          </p:txBody>
        </p:sp>
        <p:pic>
          <p:nvPicPr>
            <p:cNvPr id="27" name="object 27"/>
            <p:cNvPicPr/>
            <p:nvPr/>
          </p:nvPicPr>
          <p:blipFill>
            <a:blip r:embed="rId12" cstate="print"/>
            <a:stretch>
              <a:fillRect/>
            </a:stretch>
          </p:blipFill>
          <p:spPr>
            <a:xfrm>
              <a:off x="799525" y="712036"/>
              <a:ext cx="2129399" cy="1553150"/>
            </a:xfrm>
            <a:prstGeom prst="rect">
              <a:avLst/>
            </a:prstGeom>
          </p:spPr>
        </p:pic>
        <p:sp>
          <p:nvSpPr>
            <p:cNvPr id="28" name="object 28"/>
            <p:cNvSpPr/>
            <p:nvPr/>
          </p:nvSpPr>
          <p:spPr>
            <a:xfrm>
              <a:off x="784739" y="741541"/>
              <a:ext cx="811530" cy="833119"/>
            </a:xfrm>
            <a:custGeom>
              <a:avLst/>
              <a:gdLst/>
              <a:ahLst/>
              <a:cxnLst/>
              <a:rect l="l" t="t" r="r" b="b"/>
              <a:pathLst>
                <a:path w="811530" h="833119">
                  <a:moveTo>
                    <a:pt x="281399" y="0"/>
                  </a:moveTo>
                  <a:lnTo>
                    <a:pt x="811199" y="260400"/>
                  </a:lnTo>
                  <a:lnTo>
                    <a:pt x="529799" y="833100"/>
                  </a:lnTo>
                  <a:lnTo>
                    <a:pt x="0" y="572700"/>
                  </a:lnTo>
                  <a:lnTo>
                    <a:pt x="281399" y="0"/>
                  </a:lnTo>
                  <a:close/>
                </a:path>
              </a:pathLst>
            </a:custGeom>
            <a:ln w="19049">
              <a:solidFill>
                <a:srgbClr val="FF0000"/>
              </a:solidFill>
            </a:ln>
          </p:spPr>
          <p:txBody>
            <a:bodyPr wrap="square" lIns="0" tIns="0" rIns="0" bIns="0" rtlCol="0"/>
            <a:lstStyle/>
            <a:p>
              <a:endParaRPr sz="1867"/>
            </a:p>
          </p:txBody>
        </p:sp>
        <p:pic>
          <p:nvPicPr>
            <p:cNvPr id="29" name="object 29"/>
            <p:cNvPicPr/>
            <p:nvPr/>
          </p:nvPicPr>
          <p:blipFill>
            <a:blip r:embed="rId13" cstate="print"/>
            <a:stretch>
              <a:fillRect/>
            </a:stretch>
          </p:blipFill>
          <p:spPr>
            <a:xfrm>
              <a:off x="1202510" y="3189279"/>
              <a:ext cx="2132705" cy="1320414"/>
            </a:xfrm>
            <a:prstGeom prst="rect">
              <a:avLst/>
            </a:prstGeom>
          </p:spPr>
        </p:pic>
        <p:sp>
          <p:nvSpPr>
            <p:cNvPr id="30" name="object 30"/>
            <p:cNvSpPr/>
            <p:nvPr/>
          </p:nvSpPr>
          <p:spPr>
            <a:xfrm>
              <a:off x="1053811" y="653814"/>
              <a:ext cx="2050414" cy="3813810"/>
            </a:xfrm>
            <a:custGeom>
              <a:avLst/>
              <a:gdLst/>
              <a:ahLst/>
              <a:cxnLst/>
              <a:rect l="l" t="t" r="r" b="b"/>
              <a:pathLst>
                <a:path w="2050414" h="3813810">
                  <a:moveTo>
                    <a:pt x="142112" y="3210611"/>
                  </a:moveTo>
                  <a:lnTo>
                    <a:pt x="699812" y="3017411"/>
                  </a:lnTo>
                  <a:lnTo>
                    <a:pt x="908912" y="3620411"/>
                  </a:lnTo>
                  <a:lnTo>
                    <a:pt x="351212" y="3813611"/>
                  </a:lnTo>
                  <a:lnTo>
                    <a:pt x="142112" y="3210611"/>
                  </a:lnTo>
                  <a:close/>
                </a:path>
                <a:path w="2050414" h="3813810">
                  <a:moveTo>
                    <a:pt x="2049988" y="886435"/>
                  </a:moveTo>
                  <a:lnTo>
                    <a:pt x="0" y="0"/>
                  </a:lnTo>
                </a:path>
              </a:pathLst>
            </a:custGeom>
            <a:ln w="19049">
              <a:solidFill>
                <a:srgbClr val="FF0000"/>
              </a:solidFill>
            </a:ln>
          </p:spPr>
          <p:txBody>
            <a:bodyPr wrap="square" lIns="0" tIns="0" rIns="0" bIns="0" rtlCol="0"/>
            <a:lstStyle/>
            <a:p>
              <a:endParaRPr sz="1867"/>
            </a:p>
          </p:txBody>
        </p:sp>
        <p:pic>
          <p:nvPicPr>
            <p:cNvPr id="31" name="object 31"/>
            <p:cNvPicPr/>
            <p:nvPr/>
          </p:nvPicPr>
          <p:blipFill>
            <a:blip r:embed="rId14" cstate="print"/>
            <a:stretch>
              <a:fillRect/>
            </a:stretch>
          </p:blipFill>
          <p:spPr>
            <a:xfrm>
              <a:off x="964936" y="609978"/>
              <a:ext cx="110888" cy="82242"/>
            </a:xfrm>
            <a:prstGeom prst="rect">
              <a:avLst/>
            </a:prstGeom>
          </p:spPr>
        </p:pic>
        <p:sp>
          <p:nvSpPr>
            <p:cNvPr id="32" name="object 32"/>
            <p:cNvSpPr/>
            <p:nvPr/>
          </p:nvSpPr>
          <p:spPr>
            <a:xfrm>
              <a:off x="850439" y="3105100"/>
              <a:ext cx="2310130" cy="796290"/>
            </a:xfrm>
            <a:custGeom>
              <a:avLst/>
              <a:gdLst/>
              <a:ahLst/>
              <a:cxnLst/>
              <a:rect l="l" t="t" r="r" b="b"/>
              <a:pathLst>
                <a:path w="2310130" h="796289">
                  <a:moveTo>
                    <a:pt x="2309635" y="0"/>
                  </a:moveTo>
                  <a:lnTo>
                    <a:pt x="0" y="795862"/>
                  </a:lnTo>
                </a:path>
              </a:pathLst>
            </a:custGeom>
            <a:ln w="19049">
              <a:solidFill>
                <a:srgbClr val="FF0000"/>
              </a:solidFill>
            </a:ln>
          </p:spPr>
          <p:txBody>
            <a:bodyPr wrap="square" lIns="0" tIns="0" rIns="0" bIns="0" rtlCol="0"/>
            <a:lstStyle/>
            <a:p>
              <a:endParaRPr sz="1867"/>
            </a:p>
          </p:txBody>
        </p:sp>
        <p:pic>
          <p:nvPicPr>
            <p:cNvPr id="33" name="object 33"/>
            <p:cNvPicPr/>
            <p:nvPr/>
          </p:nvPicPr>
          <p:blipFill>
            <a:blip r:embed="rId15" cstate="print"/>
            <a:stretch>
              <a:fillRect/>
            </a:stretch>
          </p:blipFill>
          <p:spPr>
            <a:xfrm>
              <a:off x="759179" y="3861688"/>
              <a:ext cx="111035" cy="78547"/>
            </a:xfrm>
            <a:prstGeom prst="rect">
              <a:avLst/>
            </a:prstGeom>
          </p:spPr>
        </p:pic>
      </p:grpSp>
      <p:sp>
        <p:nvSpPr>
          <p:cNvPr id="34" name="object 34"/>
          <p:cNvSpPr txBox="1"/>
          <p:nvPr/>
        </p:nvSpPr>
        <p:spPr>
          <a:xfrm>
            <a:off x="5357734" y="1276740"/>
            <a:ext cx="2049780" cy="386430"/>
          </a:xfrm>
          <a:prstGeom prst="rect">
            <a:avLst/>
          </a:prstGeom>
        </p:spPr>
        <p:txBody>
          <a:bodyPr vert="horz" wrap="square" lIns="0" tIns="16933" rIns="0" bIns="0" rtlCol="0">
            <a:spAutoFit/>
          </a:bodyPr>
          <a:lstStyle/>
          <a:p>
            <a:pPr marL="16933">
              <a:spcBef>
                <a:spcPts val="133"/>
              </a:spcBef>
            </a:pPr>
            <a:r>
              <a:rPr sz="2400" dirty="0">
                <a:solidFill>
                  <a:srgbClr val="FF0000"/>
                </a:solidFill>
                <a:latin typeface="Arial MT"/>
                <a:cs typeface="Arial MT"/>
              </a:rPr>
              <a:t>“local</a:t>
            </a:r>
            <a:r>
              <a:rPr sz="2400" spc="-40" dirty="0">
                <a:solidFill>
                  <a:srgbClr val="FF0000"/>
                </a:solidFill>
                <a:latin typeface="Arial MT"/>
                <a:cs typeface="Arial MT"/>
              </a:rPr>
              <a:t> </a:t>
            </a:r>
            <a:r>
              <a:rPr sz="2400" spc="-13" dirty="0">
                <a:solidFill>
                  <a:srgbClr val="FF0000"/>
                </a:solidFill>
                <a:latin typeface="Arial MT"/>
                <a:cs typeface="Arial MT"/>
              </a:rPr>
              <a:t>gradient”</a:t>
            </a:r>
            <a:endParaRPr sz="2400">
              <a:latin typeface="Arial MT"/>
              <a:cs typeface="Arial MT"/>
            </a:endParaRPr>
          </a:p>
        </p:txBody>
      </p:sp>
      <p:sp>
        <p:nvSpPr>
          <p:cNvPr id="35" name="object 35"/>
          <p:cNvSpPr txBox="1"/>
          <p:nvPr/>
        </p:nvSpPr>
        <p:spPr>
          <a:xfrm>
            <a:off x="9047500" y="4804501"/>
            <a:ext cx="1984587" cy="591551"/>
          </a:xfrm>
          <a:prstGeom prst="rect">
            <a:avLst/>
          </a:prstGeom>
        </p:spPr>
        <p:txBody>
          <a:bodyPr vert="horz" wrap="square" lIns="0" tIns="16933" rIns="0" bIns="0" rtlCol="0">
            <a:spAutoFit/>
          </a:bodyPr>
          <a:lstStyle/>
          <a:p>
            <a:pPr marL="16933">
              <a:spcBef>
                <a:spcPts val="133"/>
              </a:spcBef>
            </a:pPr>
            <a:r>
              <a:rPr sz="3733" spc="-13" dirty="0">
                <a:solidFill>
                  <a:srgbClr val="FF0000"/>
                </a:solidFill>
                <a:latin typeface="Arial MT"/>
                <a:cs typeface="Arial MT"/>
              </a:rPr>
              <a:t>gradients</a:t>
            </a:r>
            <a:endParaRPr sz="3733">
              <a:latin typeface="Arial MT"/>
              <a:cs typeface="Arial MT"/>
            </a:endParaRPr>
          </a:p>
        </p:txBody>
      </p:sp>
      <p:sp>
        <p:nvSpPr>
          <p:cNvPr id="47" name="TextBox 46">
            <a:extLst>
              <a:ext uri="{FF2B5EF4-FFF2-40B4-BE49-F238E27FC236}">
                <a16:creationId xmlns:a16="http://schemas.microsoft.com/office/drawing/2014/main" id="{966A3E34-D2A2-D7CC-EC3A-9CA52F124200}"/>
              </a:ext>
            </a:extLst>
          </p:cNvPr>
          <p:cNvSpPr txBox="1"/>
          <p:nvPr/>
        </p:nvSpPr>
        <p:spPr>
          <a:xfrm>
            <a:off x="359229" y="6154383"/>
            <a:ext cx="6096000" cy="276999"/>
          </a:xfrm>
          <a:prstGeom prst="rect">
            <a:avLst/>
          </a:prstGeom>
          <a:noFill/>
        </p:spPr>
        <p:txBody>
          <a:bodyPr wrap="square">
            <a:spAutoFit/>
          </a:bodyPr>
          <a:lstStyle/>
          <a:p>
            <a:r>
              <a:rPr lang="en-US" sz="1200" dirty="0"/>
              <a:t>http://cs231n.stanford.edu/slides/2017/cs231n_2017_lecture4.pdf</a:t>
            </a:r>
          </a:p>
        </p:txBody>
      </p:sp>
    </p:spTree>
    <p:extLst>
      <p:ext uri="{BB962C8B-B14F-4D97-AF65-F5344CB8AC3E}">
        <p14:creationId xmlns:p14="http://schemas.microsoft.com/office/powerpoint/2010/main" val="47357540"/>
      </p:ext>
    </p:extLst>
  </p:cSld>
  <p:clrMapOvr>
    <a:overrideClrMapping bg1="lt1" tx1="dk1" bg2="lt2" tx2="dk2" accent1="accent1" accent2="accent2" accent3="accent3" accent4="accent4" accent5="accent5" accent6="accent6" hlink="hlink" folHlink="folHlink"/>
  </p:clrMapOvr>
  <p:transition spd="slow">
    <p:wipe/>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5492978" y="946947"/>
            <a:ext cx="4063999" cy="914399"/>
          </a:xfrm>
          <a:prstGeom prst="rect">
            <a:avLst/>
          </a:prstGeom>
        </p:spPr>
      </p:pic>
      <p:sp>
        <p:nvSpPr>
          <p:cNvPr id="8" name="object 8"/>
          <p:cNvSpPr txBox="1">
            <a:spLocks noGrp="1"/>
          </p:cNvSpPr>
          <p:nvPr>
            <p:ph type="sldNum" sz="quarter" idx="12"/>
          </p:nvPr>
        </p:nvSpPr>
        <p:spPr>
          <a:prstGeom prst="rect">
            <a:avLst/>
          </a:prstGeom>
        </p:spPr>
        <p:txBody>
          <a:bodyPr vert="horz" wrap="square" lIns="0" tIns="0" rIns="0" bIns="0" rtlCol="0">
            <a:spAutoFit/>
          </a:bodyPr>
          <a:lstStyle/>
          <a:p>
            <a:pPr marL="16933">
              <a:lnSpc>
                <a:spcPts val="2787"/>
              </a:lnSpc>
            </a:pPr>
            <a:r>
              <a:rPr dirty="0"/>
              <a:t>Lecture</a:t>
            </a:r>
            <a:r>
              <a:rPr spc="-33" dirty="0"/>
              <a:t> </a:t>
            </a:r>
            <a:r>
              <a:rPr dirty="0"/>
              <a:t>4</a:t>
            </a:r>
            <a:r>
              <a:rPr spc="-20" dirty="0"/>
              <a:t> </a:t>
            </a:r>
            <a:r>
              <a:rPr spc="-13" dirty="0"/>
              <a:t>-</a:t>
            </a:r>
            <a:r>
              <a:rPr spc="-167" dirty="0"/>
              <a:t> </a:t>
            </a:r>
            <a:fld id="{81D60167-4931-47E6-BA6A-407CBD079E47}" type="slidenum">
              <a:rPr spc="-33" dirty="0"/>
              <a:pPr marL="16933">
                <a:lnSpc>
                  <a:spcPts val="2787"/>
                </a:lnSpc>
              </a:pPr>
              <a:t>32</a:t>
            </a:fld>
            <a:endParaRPr spc="-33" dirty="0"/>
          </a:p>
        </p:txBody>
      </p:sp>
      <p:sp>
        <p:nvSpPr>
          <p:cNvPr id="3" name="object 3"/>
          <p:cNvSpPr txBox="1">
            <a:spLocks noGrp="1"/>
          </p:cNvSpPr>
          <p:nvPr>
            <p:ph type="title"/>
          </p:nvPr>
        </p:nvSpPr>
        <p:spPr>
          <a:prstGeom prst="rect">
            <a:avLst/>
          </a:prstGeom>
        </p:spPr>
        <p:txBody>
          <a:bodyPr spcFirstLastPara="1" vert="horz" wrap="square" lIns="0" tIns="391021" rIns="0" bIns="0" rtlCol="0" anchor="ctr" anchorCtr="0">
            <a:spAutoFit/>
          </a:bodyPr>
          <a:lstStyle/>
          <a:p>
            <a:pPr marL="74505">
              <a:lnSpc>
                <a:spcPct val="100000"/>
              </a:lnSpc>
              <a:spcBef>
                <a:spcPts val="133"/>
              </a:spcBef>
            </a:pPr>
            <a:r>
              <a:rPr sz="3200" dirty="0"/>
              <a:t>Another</a:t>
            </a:r>
            <a:r>
              <a:rPr sz="3200" spc="-120" dirty="0"/>
              <a:t> </a:t>
            </a:r>
            <a:r>
              <a:rPr sz="3200" spc="-13" dirty="0"/>
              <a:t>example:</a:t>
            </a:r>
            <a:endParaRPr sz="3200"/>
          </a:p>
        </p:txBody>
      </p:sp>
      <p:sp>
        <p:nvSpPr>
          <p:cNvPr id="7" name="object 7"/>
          <p:cNvSpPr txBox="1">
            <a:spLocks noGrp="1"/>
          </p:cNvSpPr>
          <p:nvPr>
            <p:ph type="ftr" sz="quarter" idx="4294967295"/>
          </p:nvPr>
        </p:nvSpPr>
        <p:spPr>
          <a:xfrm>
            <a:off x="0" y="0"/>
            <a:ext cx="0" cy="12568238"/>
          </a:xfrm>
          <a:prstGeom prst="rect">
            <a:avLst/>
          </a:prstGeom>
        </p:spPr>
        <p:txBody>
          <a:bodyPr vert="horz" wrap="square" lIns="0" tIns="0" rIns="0" bIns="0" rtlCol="0">
            <a:spAutoFit/>
          </a:bodyPr>
          <a:lstStyle/>
          <a:p>
            <a:pPr marL="16933">
              <a:lnSpc>
                <a:spcPts val="2787"/>
              </a:lnSpc>
            </a:pPr>
            <a:r>
              <a:rPr spc="-13" dirty="0"/>
              <a:t>Fei-</a:t>
            </a:r>
            <a:r>
              <a:rPr dirty="0"/>
              <a:t>Fei</a:t>
            </a:r>
            <a:r>
              <a:rPr spc="-40" dirty="0"/>
              <a:t> </a:t>
            </a:r>
            <a:r>
              <a:rPr dirty="0"/>
              <a:t>Li</a:t>
            </a:r>
            <a:r>
              <a:rPr spc="-20" dirty="0"/>
              <a:t> </a:t>
            </a:r>
            <a:r>
              <a:rPr dirty="0"/>
              <a:t>&amp;</a:t>
            </a:r>
            <a:r>
              <a:rPr spc="-20" dirty="0"/>
              <a:t> </a:t>
            </a:r>
            <a:r>
              <a:rPr dirty="0"/>
              <a:t>Justin</a:t>
            </a:r>
            <a:r>
              <a:rPr spc="-20" dirty="0"/>
              <a:t> </a:t>
            </a:r>
            <a:r>
              <a:rPr dirty="0"/>
              <a:t>Johnson</a:t>
            </a:r>
            <a:r>
              <a:rPr spc="-20" dirty="0"/>
              <a:t> </a:t>
            </a:r>
            <a:r>
              <a:rPr dirty="0"/>
              <a:t>&amp;</a:t>
            </a:r>
            <a:r>
              <a:rPr spc="-20" dirty="0"/>
              <a:t> </a:t>
            </a:r>
            <a:r>
              <a:rPr dirty="0"/>
              <a:t>Serena</a:t>
            </a:r>
            <a:r>
              <a:rPr spc="-20" dirty="0"/>
              <a:t> </a:t>
            </a:r>
            <a:r>
              <a:rPr spc="-13" dirty="0"/>
              <a:t>Yeung</a:t>
            </a:r>
          </a:p>
        </p:txBody>
      </p:sp>
      <p:grpSp>
        <p:nvGrpSpPr>
          <p:cNvPr id="14" name="object 4">
            <a:extLst>
              <a:ext uri="{FF2B5EF4-FFF2-40B4-BE49-F238E27FC236}">
                <a16:creationId xmlns:a16="http://schemas.microsoft.com/office/drawing/2014/main" id="{65F19815-2035-0CE4-FAE6-41A5CEB3B855}"/>
              </a:ext>
            </a:extLst>
          </p:cNvPr>
          <p:cNvGrpSpPr/>
          <p:nvPr/>
        </p:nvGrpSpPr>
        <p:grpSpPr>
          <a:xfrm>
            <a:off x="1460076" y="1980058"/>
            <a:ext cx="8784167" cy="4102732"/>
            <a:chOff x="1340725" y="858425"/>
            <a:chExt cx="6588125" cy="2385060"/>
          </a:xfrm>
        </p:grpSpPr>
        <p:pic>
          <p:nvPicPr>
            <p:cNvPr id="15" name="object 5">
              <a:extLst>
                <a:ext uri="{FF2B5EF4-FFF2-40B4-BE49-F238E27FC236}">
                  <a16:creationId xmlns:a16="http://schemas.microsoft.com/office/drawing/2014/main" id="{D5DC325B-32BF-3B3D-44B9-33176AD6EC8C}"/>
                </a:ext>
              </a:extLst>
            </p:cNvPr>
            <p:cNvPicPr/>
            <p:nvPr/>
          </p:nvPicPr>
          <p:blipFill>
            <a:blip r:embed="rId3" cstate="print"/>
            <a:stretch>
              <a:fillRect/>
            </a:stretch>
          </p:blipFill>
          <p:spPr>
            <a:xfrm>
              <a:off x="1340725" y="858425"/>
              <a:ext cx="6587699" cy="2369575"/>
            </a:xfrm>
            <a:prstGeom prst="rect">
              <a:avLst/>
            </a:prstGeom>
          </p:spPr>
        </p:pic>
        <p:sp>
          <p:nvSpPr>
            <p:cNvPr id="16" name="object 6">
              <a:extLst>
                <a:ext uri="{FF2B5EF4-FFF2-40B4-BE49-F238E27FC236}">
                  <a16:creationId xmlns:a16="http://schemas.microsoft.com/office/drawing/2014/main" id="{493E6178-AB8E-9A5A-AAE0-A2E723C41F93}"/>
                </a:ext>
              </a:extLst>
            </p:cNvPr>
            <p:cNvSpPr/>
            <p:nvPr/>
          </p:nvSpPr>
          <p:spPr>
            <a:xfrm>
              <a:off x="1577314" y="1078826"/>
              <a:ext cx="6351270" cy="2164715"/>
            </a:xfrm>
            <a:custGeom>
              <a:avLst/>
              <a:gdLst/>
              <a:ahLst/>
              <a:cxnLst/>
              <a:rect l="l" t="t" r="r" b="b"/>
              <a:pathLst>
                <a:path w="6351270" h="2164715">
                  <a:moveTo>
                    <a:pt x="319798" y="989304"/>
                  </a:moveTo>
                  <a:lnTo>
                    <a:pt x="0" y="989304"/>
                  </a:lnTo>
                  <a:lnTo>
                    <a:pt x="0" y="1145603"/>
                  </a:lnTo>
                  <a:lnTo>
                    <a:pt x="319798" y="1145603"/>
                  </a:lnTo>
                  <a:lnTo>
                    <a:pt x="319798" y="989304"/>
                  </a:lnTo>
                  <a:close/>
                </a:path>
                <a:path w="6351270" h="2164715">
                  <a:moveTo>
                    <a:pt x="319798" y="494652"/>
                  </a:moveTo>
                  <a:lnTo>
                    <a:pt x="0" y="494652"/>
                  </a:lnTo>
                  <a:lnTo>
                    <a:pt x="0" y="650951"/>
                  </a:lnTo>
                  <a:lnTo>
                    <a:pt x="319798" y="650951"/>
                  </a:lnTo>
                  <a:lnTo>
                    <a:pt x="319798" y="494652"/>
                  </a:lnTo>
                  <a:close/>
                </a:path>
                <a:path w="6351270" h="2164715">
                  <a:moveTo>
                    <a:pt x="319798" y="0"/>
                  </a:moveTo>
                  <a:lnTo>
                    <a:pt x="0" y="0"/>
                  </a:lnTo>
                  <a:lnTo>
                    <a:pt x="0" y="156298"/>
                  </a:lnTo>
                  <a:lnTo>
                    <a:pt x="319798" y="156298"/>
                  </a:lnTo>
                  <a:lnTo>
                    <a:pt x="319798" y="0"/>
                  </a:lnTo>
                  <a:close/>
                </a:path>
                <a:path w="6351270" h="2164715">
                  <a:moveTo>
                    <a:pt x="353148" y="2008352"/>
                  </a:moveTo>
                  <a:lnTo>
                    <a:pt x="33350" y="2008352"/>
                  </a:lnTo>
                  <a:lnTo>
                    <a:pt x="33350" y="2164651"/>
                  </a:lnTo>
                  <a:lnTo>
                    <a:pt x="353148" y="2164651"/>
                  </a:lnTo>
                  <a:lnTo>
                    <a:pt x="353148" y="2008352"/>
                  </a:lnTo>
                  <a:close/>
                </a:path>
                <a:path w="6351270" h="2164715">
                  <a:moveTo>
                    <a:pt x="353148" y="1498841"/>
                  </a:moveTo>
                  <a:lnTo>
                    <a:pt x="33350" y="1498841"/>
                  </a:lnTo>
                  <a:lnTo>
                    <a:pt x="33350" y="1655140"/>
                  </a:lnTo>
                  <a:lnTo>
                    <a:pt x="353148" y="1655140"/>
                  </a:lnTo>
                  <a:lnTo>
                    <a:pt x="353148" y="1498841"/>
                  </a:lnTo>
                  <a:close/>
                </a:path>
                <a:path w="6351270" h="2164715">
                  <a:moveTo>
                    <a:pt x="1178775" y="1238173"/>
                  </a:moveTo>
                  <a:lnTo>
                    <a:pt x="858977" y="1238173"/>
                  </a:lnTo>
                  <a:lnTo>
                    <a:pt x="858977" y="1394485"/>
                  </a:lnTo>
                  <a:lnTo>
                    <a:pt x="1178775" y="1394485"/>
                  </a:lnTo>
                  <a:lnTo>
                    <a:pt x="1178775" y="1238173"/>
                  </a:lnTo>
                  <a:close/>
                </a:path>
                <a:path w="6351270" h="2164715">
                  <a:moveTo>
                    <a:pt x="1178775" y="264769"/>
                  </a:moveTo>
                  <a:lnTo>
                    <a:pt x="858977" y="264769"/>
                  </a:lnTo>
                  <a:lnTo>
                    <a:pt x="858977" y="421068"/>
                  </a:lnTo>
                  <a:lnTo>
                    <a:pt x="1178775" y="421068"/>
                  </a:lnTo>
                  <a:lnTo>
                    <a:pt x="1178775" y="264769"/>
                  </a:lnTo>
                  <a:close/>
                </a:path>
                <a:path w="6351270" h="2164715">
                  <a:moveTo>
                    <a:pt x="2034159" y="761758"/>
                  </a:moveTo>
                  <a:lnTo>
                    <a:pt x="1714360" y="761758"/>
                  </a:lnTo>
                  <a:lnTo>
                    <a:pt x="1714360" y="918057"/>
                  </a:lnTo>
                  <a:lnTo>
                    <a:pt x="2034159" y="918057"/>
                  </a:lnTo>
                  <a:lnTo>
                    <a:pt x="2034159" y="761758"/>
                  </a:lnTo>
                  <a:close/>
                </a:path>
                <a:path w="6351270" h="2164715">
                  <a:moveTo>
                    <a:pt x="2930550" y="1379601"/>
                  </a:moveTo>
                  <a:lnTo>
                    <a:pt x="2610751" y="1379601"/>
                  </a:lnTo>
                  <a:lnTo>
                    <a:pt x="2610751" y="1535899"/>
                  </a:lnTo>
                  <a:lnTo>
                    <a:pt x="2930550" y="1535899"/>
                  </a:lnTo>
                  <a:lnTo>
                    <a:pt x="2930550" y="1379601"/>
                  </a:lnTo>
                  <a:close/>
                </a:path>
                <a:path w="6351270" h="2164715">
                  <a:moveTo>
                    <a:pt x="3797223" y="1379601"/>
                  </a:moveTo>
                  <a:lnTo>
                    <a:pt x="3477425" y="1379601"/>
                  </a:lnTo>
                  <a:lnTo>
                    <a:pt x="3477425" y="1535899"/>
                  </a:lnTo>
                  <a:lnTo>
                    <a:pt x="3797223" y="1535899"/>
                  </a:lnTo>
                  <a:lnTo>
                    <a:pt x="3797223" y="1379601"/>
                  </a:lnTo>
                  <a:close/>
                </a:path>
                <a:path w="6351270" h="2164715">
                  <a:moveTo>
                    <a:pt x="4663910" y="1379601"/>
                  </a:moveTo>
                  <a:lnTo>
                    <a:pt x="4344098" y="1379601"/>
                  </a:lnTo>
                  <a:lnTo>
                    <a:pt x="4344098" y="1535899"/>
                  </a:lnTo>
                  <a:lnTo>
                    <a:pt x="4663910" y="1535899"/>
                  </a:lnTo>
                  <a:lnTo>
                    <a:pt x="4663910" y="1379601"/>
                  </a:lnTo>
                  <a:close/>
                </a:path>
                <a:path w="6351270" h="2164715">
                  <a:moveTo>
                    <a:pt x="5530583" y="1379601"/>
                  </a:moveTo>
                  <a:lnTo>
                    <a:pt x="5210784" y="1379601"/>
                  </a:lnTo>
                  <a:lnTo>
                    <a:pt x="5210784" y="1535899"/>
                  </a:lnTo>
                  <a:lnTo>
                    <a:pt x="5530583" y="1535899"/>
                  </a:lnTo>
                  <a:lnTo>
                    <a:pt x="5530583" y="1379601"/>
                  </a:lnTo>
                  <a:close/>
                </a:path>
                <a:path w="6351270" h="2164715">
                  <a:moveTo>
                    <a:pt x="6351105" y="1379601"/>
                  </a:moveTo>
                  <a:lnTo>
                    <a:pt x="6031306" y="1379601"/>
                  </a:lnTo>
                  <a:lnTo>
                    <a:pt x="6031306" y="1535899"/>
                  </a:lnTo>
                  <a:lnTo>
                    <a:pt x="6351105" y="1535899"/>
                  </a:lnTo>
                  <a:lnTo>
                    <a:pt x="6351105" y="1379601"/>
                  </a:lnTo>
                  <a:close/>
                </a:path>
              </a:pathLst>
            </a:custGeom>
            <a:solidFill>
              <a:srgbClr val="FFFFFF"/>
            </a:solidFill>
          </p:spPr>
          <p:txBody>
            <a:bodyPr wrap="square" lIns="0" tIns="0" rIns="0" bIns="0" rtlCol="0"/>
            <a:lstStyle/>
            <a:p>
              <a:endParaRPr sz="1867" b="1"/>
            </a:p>
          </p:txBody>
        </p:sp>
      </p:grpSp>
      <p:sp>
        <p:nvSpPr>
          <p:cNvPr id="24" name="Rectangle 23">
            <a:extLst>
              <a:ext uri="{FF2B5EF4-FFF2-40B4-BE49-F238E27FC236}">
                <a16:creationId xmlns:a16="http://schemas.microsoft.com/office/drawing/2014/main" id="{72620908-FE41-BAFD-FE27-0FD7D6383CEC}"/>
              </a:ext>
            </a:extLst>
          </p:cNvPr>
          <p:cNvSpPr/>
          <p:nvPr/>
        </p:nvSpPr>
        <p:spPr>
          <a:xfrm>
            <a:off x="2987040" y="2359187"/>
            <a:ext cx="508000" cy="363693"/>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A5DC0E5B-D1EF-28C9-9089-7E8CA6071B27}"/>
              </a:ext>
            </a:extLst>
          </p:cNvPr>
          <p:cNvSpPr/>
          <p:nvPr/>
        </p:nvSpPr>
        <p:spPr>
          <a:xfrm>
            <a:off x="2824267" y="4063758"/>
            <a:ext cx="508000" cy="363693"/>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F7C1D66C-3914-38FC-BCD7-019E4F4BD1F2}"/>
              </a:ext>
            </a:extLst>
          </p:cNvPr>
          <p:cNvSpPr/>
          <p:nvPr/>
        </p:nvSpPr>
        <p:spPr>
          <a:xfrm>
            <a:off x="4049800" y="3217691"/>
            <a:ext cx="508000" cy="363693"/>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8C39447E-CC4E-FD74-5AC6-A99887949C80}"/>
              </a:ext>
            </a:extLst>
          </p:cNvPr>
          <p:cNvSpPr/>
          <p:nvPr/>
        </p:nvSpPr>
        <p:spPr>
          <a:xfrm>
            <a:off x="5238978" y="4233135"/>
            <a:ext cx="508000" cy="363693"/>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b="1" dirty="0"/>
          </a:p>
        </p:txBody>
      </p:sp>
      <p:sp>
        <p:nvSpPr>
          <p:cNvPr id="28" name="Rectangle 27">
            <a:extLst>
              <a:ext uri="{FF2B5EF4-FFF2-40B4-BE49-F238E27FC236}">
                <a16:creationId xmlns:a16="http://schemas.microsoft.com/office/drawing/2014/main" id="{212DBE65-DFF8-750D-73E2-A508914CA1DE}"/>
              </a:ext>
            </a:extLst>
          </p:cNvPr>
          <p:cNvSpPr/>
          <p:nvPr/>
        </p:nvSpPr>
        <p:spPr>
          <a:xfrm>
            <a:off x="5238978" y="4212815"/>
            <a:ext cx="508000" cy="363693"/>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b="1" dirty="0"/>
          </a:p>
        </p:txBody>
      </p:sp>
      <p:sp>
        <p:nvSpPr>
          <p:cNvPr id="29" name="Rectangle 28">
            <a:extLst>
              <a:ext uri="{FF2B5EF4-FFF2-40B4-BE49-F238E27FC236}">
                <a16:creationId xmlns:a16="http://schemas.microsoft.com/office/drawing/2014/main" id="{8D832F69-DBCD-A2F4-0833-73922C05BAF7}"/>
              </a:ext>
            </a:extLst>
          </p:cNvPr>
          <p:cNvSpPr/>
          <p:nvPr/>
        </p:nvSpPr>
        <p:spPr>
          <a:xfrm>
            <a:off x="6381664" y="4271465"/>
            <a:ext cx="508000" cy="363693"/>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D4FBE9E8-D913-BE3F-2529-BD7D23A1895C}"/>
              </a:ext>
            </a:extLst>
          </p:cNvPr>
          <p:cNvSpPr/>
          <p:nvPr/>
        </p:nvSpPr>
        <p:spPr>
          <a:xfrm>
            <a:off x="5247923" y="4267879"/>
            <a:ext cx="508000" cy="363693"/>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BAEFCD06-66C3-F103-0DF8-87BBB4E594CA}"/>
              </a:ext>
            </a:extLst>
          </p:cNvPr>
          <p:cNvSpPr/>
          <p:nvPr/>
        </p:nvSpPr>
        <p:spPr>
          <a:xfrm>
            <a:off x="7398288" y="4271464"/>
            <a:ext cx="508000" cy="363693"/>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b="1" dirty="0"/>
          </a:p>
        </p:txBody>
      </p:sp>
      <p:sp>
        <p:nvSpPr>
          <p:cNvPr id="32" name="Rectangle 31">
            <a:extLst>
              <a:ext uri="{FF2B5EF4-FFF2-40B4-BE49-F238E27FC236}">
                <a16:creationId xmlns:a16="http://schemas.microsoft.com/office/drawing/2014/main" id="{FE4E2017-8055-09D1-414C-D9128A3DA84D}"/>
              </a:ext>
            </a:extLst>
          </p:cNvPr>
          <p:cNvSpPr/>
          <p:nvPr/>
        </p:nvSpPr>
        <p:spPr>
          <a:xfrm>
            <a:off x="8601934" y="4274030"/>
            <a:ext cx="508000" cy="363693"/>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38065DE4-D1BC-A190-BA64-4ED705587C46}"/>
              </a:ext>
            </a:extLst>
          </p:cNvPr>
          <p:cNvSpPr/>
          <p:nvPr/>
        </p:nvSpPr>
        <p:spPr>
          <a:xfrm>
            <a:off x="9789654" y="4287165"/>
            <a:ext cx="508000" cy="363693"/>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9B9C8D5D-0F28-0371-C9C8-08AED2A3C793}"/>
              </a:ext>
            </a:extLst>
          </p:cNvPr>
          <p:cNvSpPr/>
          <p:nvPr/>
        </p:nvSpPr>
        <p:spPr>
          <a:xfrm>
            <a:off x="5247923" y="4265974"/>
            <a:ext cx="508000" cy="363693"/>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b="1" dirty="0"/>
          </a:p>
        </p:txBody>
      </p:sp>
      <p:sp>
        <p:nvSpPr>
          <p:cNvPr id="10" name="TextBox 9">
            <a:extLst>
              <a:ext uri="{FF2B5EF4-FFF2-40B4-BE49-F238E27FC236}">
                <a16:creationId xmlns:a16="http://schemas.microsoft.com/office/drawing/2014/main" id="{6F539905-5EAC-012C-6659-CE9C8E08C2F7}"/>
              </a:ext>
            </a:extLst>
          </p:cNvPr>
          <p:cNvSpPr txBox="1"/>
          <p:nvPr/>
        </p:nvSpPr>
        <p:spPr>
          <a:xfrm>
            <a:off x="359229" y="6154383"/>
            <a:ext cx="6096000" cy="276999"/>
          </a:xfrm>
          <a:prstGeom prst="rect">
            <a:avLst/>
          </a:prstGeom>
          <a:noFill/>
        </p:spPr>
        <p:txBody>
          <a:bodyPr wrap="square">
            <a:spAutoFit/>
          </a:bodyPr>
          <a:lstStyle/>
          <a:p>
            <a:r>
              <a:rPr lang="en-US" sz="1200" dirty="0"/>
              <a:t>http://cs231n.stanford.edu/slides/2017/cs231n_2017_lecture4.pdf</a:t>
            </a:r>
          </a:p>
        </p:txBody>
      </p:sp>
    </p:spTree>
    <p:extLst>
      <p:ext uri="{BB962C8B-B14F-4D97-AF65-F5344CB8AC3E}">
        <p14:creationId xmlns:p14="http://schemas.microsoft.com/office/powerpoint/2010/main" val="2278004622"/>
      </p:ext>
    </p:extLst>
  </p:cSld>
  <p:clrMapOvr>
    <a:masterClrMapping/>
  </p:clrMapOvr>
  <p:transition spd="slow">
    <p:wipe/>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4" name="object 4">
            <a:extLst>
              <a:ext uri="{FF2B5EF4-FFF2-40B4-BE49-F238E27FC236}">
                <a16:creationId xmlns:a16="http://schemas.microsoft.com/office/drawing/2014/main" id="{65F19815-2035-0CE4-FAE6-41A5CEB3B855}"/>
              </a:ext>
            </a:extLst>
          </p:cNvPr>
          <p:cNvGrpSpPr/>
          <p:nvPr/>
        </p:nvGrpSpPr>
        <p:grpSpPr>
          <a:xfrm>
            <a:off x="1460076" y="1980058"/>
            <a:ext cx="8784167" cy="4102732"/>
            <a:chOff x="1340725" y="858425"/>
            <a:chExt cx="6588125" cy="2385060"/>
          </a:xfrm>
        </p:grpSpPr>
        <p:pic>
          <p:nvPicPr>
            <p:cNvPr id="15" name="object 5">
              <a:extLst>
                <a:ext uri="{FF2B5EF4-FFF2-40B4-BE49-F238E27FC236}">
                  <a16:creationId xmlns:a16="http://schemas.microsoft.com/office/drawing/2014/main" id="{D5DC325B-32BF-3B3D-44B9-33176AD6EC8C}"/>
                </a:ext>
              </a:extLst>
            </p:cNvPr>
            <p:cNvPicPr/>
            <p:nvPr/>
          </p:nvPicPr>
          <p:blipFill>
            <a:blip r:embed="rId3" cstate="print"/>
            <a:stretch>
              <a:fillRect/>
            </a:stretch>
          </p:blipFill>
          <p:spPr>
            <a:xfrm>
              <a:off x="1340725" y="858425"/>
              <a:ext cx="6587699" cy="2369575"/>
            </a:xfrm>
            <a:prstGeom prst="rect">
              <a:avLst/>
            </a:prstGeom>
          </p:spPr>
        </p:pic>
        <p:sp>
          <p:nvSpPr>
            <p:cNvPr id="16" name="object 6">
              <a:extLst>
                <a:ext uri="{FF2B5EF4-FFF2-40B4-BE49-F238E27FC236}">
                  <a16:creationId xmlns:a16="http://schemas.microsoft.com/office/drawing/2014/main" id="{493E6178-AB8E-9A5A-AAE0-A2E723C41F93}"/>
                </a:ext>
              </a:extLst>
            </p:cNvPr>
            <p:cNvSpPr/>
            <p:nvPr/>
          </p:nvSpPr>
          <p:spPr>
            <a:xfrm>
              <a:off x="1577314" y="1078826"/>
              <a:ext cx="6351270" cy="2164715"/>
            </a:xfrm>
            <a:custGeom>
              <a:avLst/>
              <a:gdLst/>
              <a:ahLst/>
              <a:cxnLst/>
              <a:rect l="l" t="t" r="r" b="b"/>
              <a:pathLst>
                <a:path w="6351270" h="2164715">
                  <a:moveTo>
                    <a:pt x="319798" y="989304"/>
                  </a:moveTo>
                  <a:lnTo>
                    <a:pt x="0" y="989304"/>
                  </a:lnTo>
                  <a:lnTo>
                    <a:pt x="0" y="1145603"/>
                  </a:lnTo>
                  <a:lnTo>
                    <a:pt x="319798" y="1145603"/>
                  </a:lnTo>
                  <a:lnTo>
                    <a:pt x="319798" y="989304"/>
                  </a:lnTo>
                  <a:close/>
                </a:path>
                <a:path w="6351270" h="2164715">
                  <a:moveTo>
                    <a:pt x="319798" y="494652"/>
                  </a:moveTo>
                  <a:lnTo>
                    <a:pt x="0" y="494652"/>
                  </a:lnTo>
                  <a:lnTo>
                    <a:pt x="0" y="650951"/>
                  </a:lnTo>
                  <a:lnTo>
                    <a:pt x="319798" y="650951"/>
                  </a:lnTo>
                  <a:lnTo>
                    <a:pt x="319798" y="494652"/>
                  </a:lnTo>
                  <a:close/>
                </a:path>
                <a:path w="6351270" h="2164715">
                  <a:moveTo>
                    <a:pt x="319798" y="0"/>
                  </a:moveTo>
                  <a:lnTo>
                    <a:pt x="0" y="0"/>
                  </a:lnTo>
                  <a:lnTo>
                    <a:pt x="0" y="156298"/>
                  </a:lnTo>
                  <a:lnTo>
                    <a:pt x="319798" y="156298"/>
                  </a:lnTo>
                  <a:lnTo>
                    <a:pt x="319798" y="0"/>
                  </a:lnTo>
                  <a:close/>
                </a:path>
                <a:path w="6351270" h="2164715">
                  <a:moveTo>
                    <a:pt x="353148" y="2008352"/>
                  </a:moveTo>
                  <a:lnTo>
                    <a:pt x="33350" y="2008352"/>
                  </a:lnTo>
                  <a:lnTo>
                    <a:pt x="33350" y="2164651"/>
                  </a:lnTo>
                  <a:lnTo>
                    <a:pt x="353148" y="2164651"/>
                  </a:lnTo>
                  <a:lnTo>
                    <a:pt x="353148" y="2008352"/>
                  </a:lnTo>
                  <a:close/>
                </a:path>
                <a:path w="6351270" h="2164715">
                  <a:moveTo>
                    <a:pt x="353148" y="1498841"/>
                  </a:moveTo>
                  <a:lnTo>
                    <a:pt x="33350" y="1498841"/>
                  </a:lnTo>
                  <a:lnTo>
                    <a:pt x="33350" y="1655140"/>
                  </a:lnTo>
                  <a:lnTo>
                    <a:pt x="353148" y="1655140"/>
                  </a:lnTo>
                  <a:lnTo>
                    <a:pt x="353148" y="1498841"/>
                  </a:lnTo>
                  <a:close/>
                </a:path>
                <a:path w="6351270" h="2164715">
                  <a:moveTo>
                    <a:pt x="1178775" y="1238173"/>
                  </a:moveTo>
                  <a:lnTo>
                    <a:pt x="858977" y="1238173"/>
                  </a:lnTo>
                  <a:lnTo>
                    <a:pt x="858977" y="1394485"/>
                  </a:lnTo>
                  <a:lnTo>
                    <a:pt x="1178775" y="1394485"/>
                  </a:lnTo>
                  <a:lnTo>
                    <a:pt x="1178775" y="1238173"/>
                  </a:lnTo>
                  <a:close/>
                </a:path>
                <a:path w="6351270" h="2164715">
                  <a:moveTo>
                    <a:pt x="1178775" y="264769"/>
                  </a:moveTo>
                  <a:lnTo>
                    <a:pt x="858977" y="264769"/>
                  </a:lnTo>
                  <a:lnTo>
                    <a:pt x="858977" y="421068"/>
                  </a:lnTo>
                  <a:lnTo>
                    <a:pt x="1178775" y="421068"/>
                  </a:lnTo>
                  <a:lnTo>
                    <a:pt x="1178775" y="264769"/>
                  </a:lnTo>
                  <a:close/>
                </a:path>
                <a:path w="6351270" h="2164715">
                  <a:moveTo>
                    <a:pt x="2034159" y="761758"/>
                  </a:moveTo>
                  <a:lnTo>
                    <a:pt x="1714360" y="761758"/>
                  </a:lnTo>
                  <a:lnTo>
                    <a:pt x="1714360" y="918057"/>
                  </a:lnTo>
                  <a:lnTo>
                    <a:pt x="2034159" y="918057"/>
                  </a:lnTo>
                  <a:lnTo>
                    <a:pt x="2034159" y="761758"/>
                  </a:lnTo>
                  <a:close/>
                </a:path>
                <a:path w="6351270" h="2164715">
                  <a:moveTo>
                    <a:pt x="2930550" y="1379601"/>
                  </a:moveTo>
                  <a:lnTo>
                    <a:pt x="2610751" y="1379601"/>
                  </a:lnTo>
                  <a:lnTo>
                    <a:pt x="2610751" y="1535899"/>
                  </a:lnTo>
                  <a:lnTo>
                    <a:pt x="2930550" y="1535899"/>
                  </a:lnTo>
                  <a:lnTo>
                    <a:pt x="2930550" y="1379601"/>
                  </a:lnTo>
                  <a:close/>
                </a:path>
                <a:path w="6351270" h="2164715">
                  <a:moveTo>
                    <a:pt x="3797223" y="1379601"/>
                  </a:moveTo>
                  <a:lnTo>
                    <a:pt x="3477425" y="1379601"/>
                  </a:lnTo>
                  <a:lnTo>
                    <a:pt x="3477425" y="1535899"/>
                  </a:lnTo>
                  <a:lnTo>
                    <a:pt x="3797223" y="1535899"/>
                  </a:lnTo>
                  <a:lnTo>
                    <a:pt x="3797223" y="1379601"/>
                  </a:lnTo>
                  <a:close/>
                </a:path>
                <a:path w="6351270" h="2164715">
                  <a:moveTo>
                    <a:pt x="4663910" y="1379601"/>
                  </a:moveTo>
                  <a:lnTo>
                    <a:pt x="4344098" y="1379601"/>
                  </a:lnTo>
                  <a:lnTo>
                    <a:pt x="4344098" y="1535899"/>
                  </a:lnTo>
                  <a:lnTo>
                    <a:pt x="4663910" y="1535899"/>
                  </a:lnTo>
                  <a:lnTo>
                    <a:pt x="4663910" y="1379601"/>
                  </a:lnTo>
                  <a:close/>
                </a:path>
                <a:path w="6351270" h="2164715">
                  <a:moveTo>
                    <a:pt x="5530583" y="1379601"/>
                  </a:moveTo>
                  <a:lnTo>
                    <a:pt x="5210784" y="1379601"/>
                  </a:lnTo>
                  <a:lnTo>
                    <a:pt x="5210784" y="1535899"/>
                  </a:lnTo>
                  <a:lnTo>
                    <a:pt x="5530583" y="1535899"/>
                  </a:lnTo>
                  <a:lnTo>
                    <a:pt x="5530583" y="1379601"/>
                  </a:lnTo>
                  <a:close/>
                </a:path>
                <a:path w="6351270" h="2164715">
                  <a:moveTo>
                    <a:pt x="6351105" y="1379601"/>
                  </a:moveTo>
                  <a:lnTo>
                    <a:pt x="6031306" y="1379601"/>
                  </a:lnTo>
                  <a:lnTo>
                    <a:pt x="6031306" y="1535899"/>
                  </a:lnTo>
                  <a:lnTo>
                    <a:pt x="6351105" y="1535899"/>
                  </a:lnTo>
                  <a:lnTo>
                    <a:pt x="6351105" y="1379601"/>
                  </a:lnTo>
                  <a:close/>
                </a:path>
              </a:pathLst>
            </a:custGeom>
            <a:solidFill>
              <a:srgbClr val="FFFFFF"/>
            </a:solidFill>
          </p:spPr>
          <p:txBody>
            <a:bodyPr wrap="square" lIns="0" tIns="0" rIns="0" bIns="0" rtlCol="0"/>
            <a:lstStyle/>
            <a:p>
              <a:endParaRPr sz="1867" b="1"/>
            </a:p>
          </p:txBody>
        </p:sp>
      </p:grpSp>
      <p:pic>
        <p:nvPicPr>
          <p:cNvPr id="2" name="object 2"/>
          <p:cNvPicPr/>
          <p:nvPr/>
        </p:nvPicPr>
        <p:blipFill>
          <a:blip r:embed="rId4" cstate="print"/>
          <a:stretch>
            <a:fillRect/>
          </a:stretch>
        </p:blipFill>
        <p:spPr>
          <a:xfrm>
            <a:off x="5492978" y="946947"/>
            <a:ext cx="4063999" cy="914399"/>
          </a:xfrm>
          <a:prstGeom prst="rect">
            <a:avLst/>
          </a:prstGeom>
        </p:spPr>
      </p:pic>
      <p:sp>
        <p:nvSpPr>
          <p:cNvPr id="8" name="object 8"/>
          <p:cNvSpPr txBox="1">
            <a:spLocks noGrp="1"/>
          </p:cNvSpPr>
          <p:nvPr>
            <p:ph type="sldNum" sz="quarter" idx="12"/>
          </p:nvPr>
        </p:nvSpPr>
        <p:spPr>
          <a:prstGeom prst="rect">
            <a:avLst/>
          </a:prstGeom>
        </p:spPr>
        <p:txBody>
          <a:bodyPr vert="horz" wrap="square" lIns="0" tIns="0" rIns="0" bIns="0" rtlCol="0">
            <a:spAutoFit/>
          </a:bodyPr>
          <a:lstStyle/>
          <a:p>
            <a:pPr marL="16933">
              <a:lnSpc>
                <a:spcPts val="2787"/>
              </a:lnSpc>
            </a:pPr>
            <a:r>
              <a:rPr dirty="0"/>
              <a:t>Lecture</a:t>
            </a:r>
            <a:r>
              <a:rPr spc="-33" dirty="0"/>
              <a:t> </a:t>
            </a:r>
            <a:r>
              <a:rPr dirty="0"/>
              <a:t>4</a:t>
            </a:r>
            <a:r>
              <a:rPr spc="-20" dirty="0"/>
              <a:t> </a:t>
            </a:r>
            <a:r>
              <a:rPr spc="-13" dirty="0"/>
              <a:t>-</a:t>
            </a:r>
            <a:r>
              <a:rPr spc="-167" dirty="0"/>
              <a:t> </a:t>
            </a:r>
            <a:fld id="{81D60167-4931-47E6-BA6A-407CBD079E47}" type="slidenum">
              <a:rPr spc="-33" dirty="0"/>
              <a:pPr marL="16933">
                <a:lnSpc>
                  <a:spcPts val="2787"/>
                </a:lnSpc>
              </a:pPr>
              <a:t>33</a:t>
            </a:fld>
            <a:endParaRPr spc="-33" dirty="0"/>
          </a:p>
        </p:txBody>
      </p:sp>
      <p:sp>
        <p:nvSpPr>
          <p:cNvPr id="3" name="object 3"/>
          <p:cNvSpPr txBox="1">
            <a:spLocks noGrp="1"/>
          </p:cNvSpPr>
          <p:nvPr>
            <p:ph type="title"/>
          </p:nvPr>
        </p:nvSpPr>
        <p:spPr>
          <a:prstGeom prst="rect">
            <a:avLst/>
          </a:prstGeom>
        </p:spPr>
        <p:txBody>
          <a:bodyPr spcFirstLastPara="1" vert="horz" wrap="square" lIns="0" tIns="391021" rIns="0" bIns="0" rtlCol="0" anchor="ctr" anchorCtr="0">
            <a:spAutoFit/>
          </a:bodyPr>
          <a:lstStyle/>
          <a:p>
            <a:pPr marL="74505">
              <a:lnSpc>
                <a:spcPct val="100000"/>
              </a:lnSpc>
              <a:spcBef>
                <a:spcPts val="133"/>
              </a:spcBef>
            </a:pPr>
            <a:r>
              <a:rPr sz="3200" dirty="0"/>
              <a:t>Another</a:t>
            </a:r>
            <a:r>
              <a:rPr sz="3200" spc="-120" dirty="0"/>
              <a:t> </a:t>
            </a:r>
            <a:r>
              <a:rPr sz="3200" spc="-13" dirty="0"/>
              <a:t>example:</a:t>
            </a:r>
            <a:endParaRPr sz="3200"/>
          </a:p>
        </p:txBody>
      </p:sp>
      <p:sp>
        <p:nvSpPr>
          <p:cNvPr id="24" name="Rectangle 23">
            <a:extLst>
              <a:ext uri="{FF2B5EF4-FFF2-40B4-BE49-F238E27FC236}">
                <a16:creationId xmlns:a16="http://schemas.microsoft.com/office/drawing/2014/main" id="{72620908-FE41-BAFD-FE27-0FD7D6383CEC}"/>
              </a:ext>
            </a:extLst>
          </p:cNvPr>
          <p:cNvSpPr/>
          <p:nvPr/>
        </p:nvSpPr>
        <p:spPr>
          <a:xfrm>
            <a:off x="2987040" y="2359187"/>
            <a:ext cx="508000" cy="363693"/>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A5DC0E5B-D1EF-28C9-9089-7E8CA6071B27}"/>
              </a:ext>
            </a:extLst>
          </p:cNvPr>
          <p:cNvSpPr/>
          <p:nvPr/>
        </p:nvSpPr>
        <p:spPr>
          <a:xfrm>
            <a:off x="2824267" y="4063758"/>
            <a:ext cx="508000" cy="363693"/>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F7C1D66C-3914-38FC-BCD7-019E4F4BD1F2}"/>
              </a:ext>
            </a:extLst>
          </p:cNvPr>
          <p:cNvSpPr/>
          <p:nvPr/>
        </p:nvSpPr>
        <p:spPr>
          <a:xfrm>
            <a:off x="4049800" y="3217691"/>
            <a:ext cx="508000" cy="363693"/>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8C39447E-CC4E-FD74-5AC6-A99887949C80}"/>
              </a:ext>
            </a:extLst>
          </p:cNvPr>
          <p:cNvSpPr/>
          <p:nvPr/>
        </p:nvSpPr>
        <p:spPr>
          <a:xfrm>
            <a:off x="5238978" y="4233135"/>
            <a:ext cx="508000" cy="363693"/>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b="1" dirty="0"/>
          </a:p>
        </p:txBody>
      </p:sp>
      <p:sp>
        <p:nvSpPr>
          <p:cNvPr id="28" name="Rectangle 27">
            <a:extLst>
              <a:ext uri="{FF2B5EF4-FFF2-40B4-BE49-F238E27FC236}">
                <a16:creationId xmlns:a16="http://schemas.microsoft.com/office/drawing/2014/main" id="{212DBE65-DFF8-750D-73E2-A508914CA1DE}"/>
              </a:ext>
            </a:extLst>
          </p:cNvPr>
          <p:cNvSpPr/>
          <p:nvPr/>
        </p:nvSpPr>
        <p:spPr>
          <a:xfrm>
            <a:off x="5238978" y="4212815"/>
            <a:ext cx="508000" cy="363693"/>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b="1" dirty="0"/>
          </a:p>
        </p:txBody>
      </p:sp>
      <p:sp>
        <p:nvSpPr>
          <p:cNvPr id="29" name="Rectangle 28">
            <a:extLst>
              <a:ext uri="{FF2B5EF4-FFF2-40B4-BE49-F238E27FC236}">
                <a16:creationId xmlns:a16="http://schemas.microsoft.com/office/drawing/2014/main" id="{8D832F69-DBCD-A2F4-0833-73922C05BAF7}"/>
              </a:ext>
            </a:extLst>
          </p:cNvPr>
          <p:cNvSpPr/>
          <p:nvPr/>
        </p:nvSpPr>
        <p:spPr>
          <a:xfrm>
            <a:off x="6381664" y="4271465"/>
            <a:ext cx="508000" cy="363693"/>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D4FBE9E8-D913-BE3F-2529-BD7D23A1895C}"/>
              </a:ext>
            </a:extLst>
          </p:cNvPr>
          <p:cNvSpPr/>
          <p:nvPr/>
        </p:nvSpPr>
        <p:spPr>
          <a:xfrm>
            <a:off x="5247923" y="4267879"/>
            <a:ext cx="508000" cy="363693"/>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BAEFCD06-66C3-F103-0DF8-87BBB4E594CA}"/>
              </a:ext>
            </a:extLst>
          </p:cNvPr>
          <p:cNvSpPr/>
          <p:nvPr/>
        </p:nvSpPr>
        <p:spPr>
          <a:xfrm>
            <a:off x="7398288" y="4271464"/>
            <a:ext cx="508000" cy="363693"/>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b="1" dirty="0"/>
          </a:p>
        </p:txBody>
      </p:sp>
      <p:sp>
        <p:nvSpPr>
          <p:cNvPr id="32" name="Rectangle 31">
            <a:extLst>
              <a:ext uri="{FF2B5EF4-FFF2-40B4-BE49-F238E27FC236}">
                <a16:creationId xmlns:a16="http://schemas.microsoft.com/office/drawing/2014/main" id="{FE4E2017-8055-09D1-414C-D9128A3DA84D}"/>
              </a:ext>
            </a:extLst>
          </p:cNvPr>
          <p:cNvSpPr/>
          <p:nvPr/>
        </p:nvSpPr>
        <p:spPr>
          <a:xfrm>
            <a:off x="8601934" y="4274030"/>
            <a:ext cx="508000" cy="363693"/>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38065DE4-D1BC-A190-BA64-4ED705587C46}"/>
              </a:ext>
            </a:extLst>
          </p:cNvPr>
          <p:cNvSpPr/>
          <p:nvPr/>
        </p:nvSpPr>
        <p:spPr>
          <a:xfrm>
            <a:off x="9789654" y="4287165"/>
            <a:ext cx="508000" cy="363693"/>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9B9C8D5D-0F28-0371-C9C8-08AED2A3C793}"/>
              </a:ext>
            </a:extLst>
          </p:cNvPr>
          <p:cNvSpPr/>
          <p:nvPr/>
        </p:nvSpPr>
        <p:spPr>
          <a:xfrm>
            <a:off x="5247923" y="4265974"/>
            <a:ext cx="508000" cy="363693"/>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b="1" dirty="0"/>
          </a:p>
        </p:txBody>
      </p:sp>
      <p:sp>
        <p:nvSpPr>
          <p:cNvPr id="4" name="Rectangle 3">
            <a:extLst>
              <a:ext uri="{FF2B5EF4-FFF2-40B4-BE49-F238E27FC236}">
                <a16:creationId xmlns:a16="http://schemas.microsoft.com/office/drawing/2014/main" id="{CA8CF1FA-9E2F-C4A2-C405-282ED3A0B17D}"/>
              </a:ext>
            </a:extLst>
          </p:cNvPr>
          <p:cNvSpPr/>
          <p:nvPr/>
        </p:nvSpPr>
        <p:spPr>
          <a:xfrm>
            <a:off x="6009708" y="2773729"/>
            <a:ext cx="4685899" cy="923330"/>
          </a:xfrm>
          <a:prstGeom prst="rect">
            <a:avLst/>
          </a:prstGeom>
          <a:noFill/>
        </p:spPr>
        <p:txBody>
          <a:bodyPr wrap="none" lIns="91440" tIns="45720" rIns="91440" bIns="45720">
            <a:spAutoFit/>
          </a:bodyPr>
          <a:lstStyle/>
          <a:p>
            <a:pPr algn="ctr"/>
            <a:r>
              <a:rPr lang="en-US"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Forward pass</a:t>
            </a:r>
          </a:p>
        </p:txBody>
      </p:sp>
      <p:sp>
        <p:nvSpPr>
          <p:cNvPr id="93" name="TextBox 92">
            <a:extLst>
              <a:ext uri="{FF2B5EF4-FFF2-40B4-BE49-F238E27FC236}">
                <a16:creationId xmlns:a16="http://schemas.microsoft.com/office/drawing/2014/main" id="{700F8B7E-982F-F3D5-8D50-29305D18F485}"/>
              </a:ext>
            </a:extLst>
          </p:cNvPr>
          <p:cNvSpPr txBox="1"/>
          <p:nvPr/>
        </p:nvSpPr>
        <p:spPr>
          <a:xfrm>
            <a:off x="359229" y="6154383"/>
            <a:ext cx="6096000" cy="276999"/>
          </a:xfrm>
          <a:prstGeom prst="rect">
            <a:avLst/>
          </a:prstGeom>
          <a:noFill/>
        </p:spPr>
        <p:txBody>
          <a:bodyPr wrap="square">
            <a:spAutoFit/>
          </a:bodyPr>
          <a:lstStyle/>
          <a:p>
            <a:r>
              <a:rPr lang="en-US" sz="1200" dirty="0"/>
              <a:t>http://cs231n.stanford.edu/slides/2017/cs231n_2017_lecture4.pdf</a:t>
            </a:r>
          </a:p>
        </p:txBody>
      </p:sp>
    </p:spTree>
    <p:custDataLst>
      <p:tags r:id="rId1"/>
    </p:custDataLst>
    <p:extLst>
      <p:ext uri="{BB962C8B-B14F-4D97-AF65-F5344CB8AC3E}">
        <p14:creationId xmlns:p14="http://schemas.microsoft.com/office/powerpoint/2010/main" val="3293904087"/>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xit" presetSubtype="4" fill="hold" grpId="0" nodeType="clickEffect">
                                  <p:stCondLst>
                                    <p:cond delay="0"/>
                                  </p:stCondLst>
                                  <p:childTnLst>
                                    <p:animEffect transition="out" filter="wipe(down)">
                                      <p:cBhvr>
                                        <p:cTn id="6" dur="500"/>
                                        <p:tgtEl>
                                          <p:spTgt spid="4"/>
                                        </p:tgtEl>
                                      </p:cBhvr>
                                    </p:animEffect>
                                    <p:set>
                                      <p:cBhvr>
                                        <p:cTn id="7" dur="1" fill="hold">
                                          <p:stCondLst>
                                            <p:cond delay="499"/>
                                          </p:stCondLst>
                                        </p:cTn>
                                        <p:tgtEl>
                                          <p:spTgt spid="4"/>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22" presetClass="exit" presetSubtype="4" fill="hold" grpId="0" nodeType="clickEffect">
                                  <p:stCondLst>
                                    <p:cond delay="0"/>
                                  </p:stCondLst>
                                  <p:childTnLst>
                                    <p:animEffect transition="out" filter="wipe(down)">
                                      <p:cBhvr>
                                        <p:cTn id="11" dur="500"/>
                                        <p:tgtEl>
                                          <p:spTgt spid="24"/>
                                        </p:tgtEl>
                                      </p:cBhvr>
                                    </p:animEffect>
                                    <p:set>
                                      <p:cBhvr>
                                        <p:cTn id="12" dur="1" fill="hold">
                                          <p:stCondLst>
                                            <p:cond delay="499"/>
                                          </p:stCondLst>
                                        </p:cTn>
                                        <p:tgtEl>
                                          <p:spTgt spid="24"/>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22" presetClass="exit" presetSubtype="4" fill="hold" grpId="0" nodeType="clickEffect">
                                  <p:stCondLst>
                                    <p:cond delay="0"/>
                                  </p:stCondLst>
                                  <p:childTnLst>
                                    <p:animEffect transition="out" filter="wipe(down)">
                                      <p:cBhvr>
                                        <p:cTn id="16" dur="500"/>
                                        <p:tgtEl>
                                          <p:spTgt spid="25"/>
                                        </p:tgtEl>
                                      </p:cBhvr>
                                    </p:animEffect>
                                    <p:set>
                                      <p:cBhvr>
                                        <p:cTn id="17" dur="1" fill="hold">
                                          <p:stCondLst>
                                            <p:cond delay="499"/>
                                          </p:stCondLst>
                                        </p:cTn>
                                        <p:tgtEl>
                                          <p:spTgt spid="25"/>
                                        </p:tgtEl>
                                        <p:attrNameLst>
                                          <p:attrName>style.visibility</p:attrName>
                                        </p:attrNameLst>
                                      </p:cBhvr>
                                      <p:to>
                                        <p:strVal val="hidden"/>
                                      </p:to>
                                    </p:set>
                                  </p:childTnLst>
                                </p:cTn>
                              </p:par>
                            </p:childTnLst>
                          </p:cTn>
                        </p:par>
                      </p:childTnLst>
                    </p:cTn>
                  </p:par>
                  <p:par>
                    <p:cTn id="18" fill="hold">
                      <p:stCondLst>
                        <p:cond delay="indefinite"/>
                      </p:stCondLst>
                      <p:childTnLst>
                        <p:par>
                          <p:cTn id="19" fill="hold">
                            <p:stCondLst>
                              <p:cond delay="0"/>
                            </p:stCondLst>
                            <p:childTnLst>
                              <p:par>
                                <p:cTn id="20" presetID="22" presetClass="exit" presetSubtype="4" fill="hold" grpId="0" nodeType="clickEffect">
                                  <p:stCondLst>
                                    <p:cond delay="0"/>
                                  </p:stCondLst>
                                  <p:childTnLst>
                                    <p:animEffect transition="out" filter="wipe(down)">
                                      <p:cBhvr>
                                        <p:cTn id="21" dur="500"/>
                                        <p:tgtEl>
                                          <p:spTgt spid="26"/>
                                        </p:tgtEl>
                                      </p:cBhvr>
                                    </p:animEffect>
                                    <p:set>
                                      <p:cBhvr>
                                        <p:cTn id="22" dur="1" fill="hold">
                                          <p:stCondLst>
                                            <p:cond delay="499"/>
                                          </p:stCondLst>
                                        </p:cTn>
                                        <p:tgtEl>
                                          <p:spTgt spid="26"/>
                                        </p:tgtEl>
                                        <p:attrNameLst>
                                          <p:attrName>style.visibility</p:attrName>
                                        </p:attrNameLst>
                                      </p:cBhvr>
                                      <p:to>
                                        <p:strVal val="hidden"/>
                                      </p:to>
                                    </p:set>
                                  </p:childTnLst>
                                </p:cTn>
                              </p:par>
                            </p:childTnLst>
                          </p:cTn>
                        </p:par>
                      </p:childTnLst>
                    </p:cTn>
                  </p:par>
                  <p:par>
                    <p:cTn id="23" fill="hold">
                      <p:stCondLst>
                        <p:cond delay="indefinite"/>
                      </p:stCondLst>
                      <p:childTnLst>
                        <p:par>
                          <p:cTn id="24" fill="hold">
                            <p:stCondLst>
                              <p:cond delay="0"/>
                            </p:stCondLst>
                            <p:childTnLst>
                              <p:par>
                                <p:cTn id="25" presetID="22" presetClass="exit" presetSubtype="4" fill="hold" grpId="0" nodeType="clickEffect">
                                  <p:stCondLst>
                                    <p:cond delay="0"/>
                                  </p:stCondLst>
                                  <p:childTnLst>
                                    <p:animEffect transition="out" filter="wipe(down)">
                                      <p:cBhvr>
                                        <p:cTn id="26" dur="500"/>
                                        <p:tgtEl>
                                          <p:spTgt spid="27"/>
                                        </p:tgtEl>
                                      </p:cBhvr>
                                    </p:animEffect>
                                    <p:set>
                                      <p:cBhvr>
                                        <p:cTn id="27" dur="1" fill="hold">
                                          <p:stCondLst>
                                            <p:cond delay="499"/>
                                          </p:stCondLst>
                                        </p:cTn>
                                        <p:tgtEl>
                                          <p:spTgt spid="27"/>
                                        </p:tgtEl>
                                        <p:attrNameLst>
                                          <p:attrName>style.visibility</p:attrName>
                                        </p:attrNameLst>
                                      </p:cBhvr>
                                      <p:to>
                                        <p:strVal val="hidden"/>
                                      </p:to>
                                    </p:set>
                                  </p:childTnLst>
                                </p:cTn>
                              </p:par>
                            </p:childTnLst>
                          </p:cTn>
                        </p:par>
                      </p:childTnLst>
                    </p:cTn>
                  </p:par>
                  <p:par>
                    <p:cTn id="28" fill="hold">
                      <p:stCondLst>
                        <p:cond delay="indefinite"/>
                      </p:stCondLst>
                      <p:childTnLst>
                        <p:par>
                          <p:cTn id="29" fill="hold">
                            <p:stCondLst>
                              <p:cond delay="0"/>
                            </p:stCondLst>
                            <p:childTnLst>
                              <p:par>
                                <p:cTn id="30" presetID="22" presetClass="exit" presetSubtype="4" fill="hold" grpId="0" nodeType="clickEffect">
                                  <p:stCondLst>
                                    <p:cond delay="0"/>
                                  </p:stCondLst>
                                  <p:childTnLst>
                                    <p:animEffect transition="out" filter="wipe(down)">
                                      <p:cBhvr>
                                        <p:cTn id="31" dur="500"/>
                                        <p:tgtEl>
                                          <p:spTgt spid="34"/>
                                        </p:tgtEl>
                                      </p:cBhvr>
                                    </p:animEffect>
                                    <p:set>
                                      <p:cBhvr>
                                        <p:cTn id="32" dur="1" fill="hold">
                                          <p:stCondLst>
                                            <p:cond delay="499"/>
                                          </p:stCondLst>
                                        </p:cTn>
                                        <p:tgtEl>
                                          <p:spTgt spid="34"/>
                                        </p:tgtEl>
                                        <p:attrNameLst>
                                          <p:attrName>style.visibility</p:attrName>
                                        </p:attrNameLst>
                                      </p:cBhvr>
                                      <p:to>
                                        <p:strVal val="hidden"/>
                                      </p:to>
                                    </p:set>
                                  </p:childTnLst>
                                </p:cTn>
                              </p:par>
                            </p:childTnLst>
                          </p:cTn>
                        </p:par>
                      </p:childTnLst>
                    </p:cTn>
                  </p:par>
                  <p:par>
                    <p:cTn id="33" fill="hold">
                      <p:stCondLst>
                        <p:cond delay="indefinite"/>
                      </p:stCondLst>
                      <p:childTnLst>
                        <p:par>
                          <p:cTn id="34" fill="hold">
                            <p:stCondLst>
                              <p:cond delay="0"/>
                            </p:stCondLst>
                            <p:childTnLst>
                              <p:par>
                                <p:cTn id="35" presetID="22" presetClass="exit" presetSubtype="4" fill="hold" grpId="0" nodeType="clickEffect">
                                  <p:stCondLst>
                                    <p:cond delay="0"/>
                                  </p:stCondLst>
                                  <p:childTnLst>
                                    <p:animEffect transition="out" filter="wipe(down)">
                                      <p:cBhvr>
                                        <p:cTn id="36" dur="500"/>
                                        <p:tgtEl>
                                          <p:spTgt spid="28"/>
                                        </p:tgtEl>
                                      </p:cBhvr>
                                    </p:animEffect>
                                    <p:set>
                                      <p:cBhvr>
                                        <p:cTn id="37" dur="1" fill="hold">
                                          <p:stCondLst>
                                            <p:cond delay="499"/>
                                          </p:stCondLst>
                                        </p:cTn>
                                        <p:tgtEl>
                                          <p:spTgt spid="28"/>
                                        </p:tgtEl>
                                        <p:attrNameLst>
                                          <p:attrName>style.visibility</p:attrName>
                                        </p:attrNameLst>
                                      </p:cBhvr>
                                      <p:to>
                                        <p:strVal val="hidden"/>
                                      </p:to>
                                    </p:set>
                                  </p:childTnLst>
                                </p:cTn>
                              </p:par>
                            </p:childTnLst>
                          </p:cTn>
                        </p:par>
                      </p:childTnLst>
                    </p:cTn>
                  </p:par>
                  <p:par>
                    <p:cTn id="38" fill="hold">
                      <p:stCondLst>
                        <p:cond delay="indefinite"/>
                      </p:stCondLst>
                      <p:childTnLst>
                        <p:par>
                          <p:cTn id="39" fill="hold">
                            <p:stCondLst>
                              <p:cond delay="0"/>
                            </p:stCondLst>
                            <p:childTnLst>
                              <p:par>
                                <p:cTn id="40" presetID="22" presetClass="exit" presetSubtype="4" fill="hold" grpId="0" nodeType="clickEffect">
                                  <p:stCondLst>
                                    <p:cond delay="0"/>
                                  </p:stCondLst>
                                  <p:childTnLst>
                                    <p:animEffect transition="out" filter="wipe(down)">
                                      <p:cBhvr>
                                        <p:cTn id="41" dur="500"/>
                                        <p:tgtEl>
                                          <p:spTgt spid="30"/>
                                        </p:tgtEl>
                                      </p:cBhvr>
                                    </p:animEffect>
                                    <p:set>
                                      <p:cBhvr>
                                        <p:cTn id="42" dur="1" fill="hold">
                                          <p:stCondLst>
                                            <p:cond delay="499"/>
                                          </p:stCondLst>
                                        </p:cTn>
                                        <p:tgtEl>
                                          <p:spTgt spid="30"/>
                                        </p:tgtEl>
                                        <p:attrNameLst>
                                          <p:attrName>style.visibility</p:attrName>
                                        </p:attrNameLst>
                                      </p:cBhvr>
                                      <p:to>
                                        <p:strVal val="hidden"/>
                                      </p:to>
                                    </p:set>
                                  </p:childTnLst>
                                </p:cTn>
                              </p:par>
                            </p:childTnLst>
                          </p:cTn>
                        </p:par>
                      </p:childTnLst>
                    </p:cTn>
                  </p:par>
                  <p:par>
                    <p:cTn id="43" fill="hold">
                      <p:stCondLst>
                        <p:cond delay="indefinite"/>
                      </p:stCondLst>
                      <p:childTnLst>
                        <p:par>
                          <p:cTn id="44" fill="hold">
                            <p:stCondLst>
                              <p:cond delay="0"/>
                            </p:stCondLst>
                            <p:childTnLst>
                              <p:par>
                                <p:cTn id="45" presetID="22" presetClass="exit" presetSubtype="4" fill="hold" grpId="0" nodeType="clickEffect">
                                  <p:stCondLst>
                                    <p:cond delay="0"/>
                                  </p:stCondLst>
                                  <p:childTnLst>
                                    <p:animEffect transition="out" filter="wipe(down)">
                                      <p:cBhvr>
                                        <p:cTn id="46" dur="500"/>
                                        <p:tgtEl>
                                          <p:spTgt spid="29"/>
                                        </p:tgtEl>
                                      </p:cBhvr>
                                    </p:animEffect>
                                    <p:set>
                                      <p:cBhvr>
                                        <p:cTn id="47" dur="1" fill="hold">
                                          <p:stCondLst>
                                            <p:cond delay="499"/>
                                          </p:stCondLst>
                                        </p:cTn>
                                        <p:tgtEl>
                                          <p:spTgt spid="29"/>
                                        </p:tgtEl>
                                        <p:attrNameLst>
                                          <p:attrName>style.visibility</p:attrName>
                                        </p:attrNameLst>
                                      </p:cBhvr>
                                      <p:to>
                                        <p:strVal val="hidden"/>
                                      </p:to>
                                    </p:set>
                                  </p:childTnLst>
                                </p:cTn>
                              </p:par>
                            </p:childTnLst>
                          </p:cTn>
                        </p:par>
                      </p:childTnLst>
                    </p:cTn>
                  </p:par>
                  <p:par>
                    <p:cTn id="48" fill="hold">
                      <p:stCondLst>
                        <p:cond delay="indefinite"/>
                      </p:stCondLst>
                      <p:childTnLst>
                        <p:par>
                          <p:cTn id="49" fill="hold">
                            <p:stCondLst>
                              <p:cond delay="0"/>
                            </p:stCondLst>
                            <p:childTnLst>
                              <p:par>
                                <p:cTn id="50" presetID="22" presetClass="exit" presetSubtype="4" fill="hold" grpId="0" nodeType="clickEffect">
                                  <p:stCondLst>
                                    <p:cond delay="0"/>
                                  </p:stCondLst>
                                  <p:childTnLst>
                                    <p:animEffect transition="out" filter="wipe(down)">
                                      <p:cBhvr>
                                        <p:cTn id="51" dur="500"/>
                                        <p:tgtEl>
                                          <p:spTgt spid="31"/>
                                        </p:tgtEl>
                                      </p:cBhvr>
                                    </p:animEffect>
                                    <p:set>
                                      <p:cBhvr>
                                        <p:cTn id="52" dur="1" fill="hold">
                                          <p:stCondLst>
                                            <p:cond delay="499"/>
                                          </p:stCondLst>
                                        </p:cTn>
                                        <p:tgtEl>
                                          <p:spTgt spid="31"/>
                                        </p:tgtEl>
                                        <p:attrNameLst>
                                          <p:attrName>style.visibility</p:attrName>
                                        </p:attrNameLst>
                                      </p:cBhvr>
                                      <p:to>
                                        <p:strVal val="hidden"/>
                                      </p:to>
                                    </p:set>
                                  </p:childTnLst>
                                </p:cTn>
                              </p:par>
                            </p:childTnLst>
                          </p:cTn>
                        </p:par>
                      </p:childTnLst>
                    </p:cTn>
                  </p:par>
                  <p:par>
                    <p:cTn id="53" fill="hold">
                      <p:stCondLst>
                        <p:cond delay="indefinite"/>
                      </p:stCondLst>
                      <p:childTnLst>
                        <p:par>
                          <p:cTn id="54" fill="hold">
                            <p:stCondLst>
                              <p:cond delay="0"/>
                            </p:stCondLst>
                            <p:childTnLst>
                              <p:par>
                                <p:cTn id="55" presetID="22" presetClass="exit" presetSubtype="4" fill="hold" grpId="0" nodeType="clickEffect">
                                  <p:stCondLst>
                                    <p:cond delay="0"/>
                                  </p:stCondLst>
                                  <p:childTnLst>
                                    <p:animEffect transition="out" filter="wipe(down)">
                                      <p:cBhvr>
                                        <p:cTn id="56" dur="500"/>
                                        <p:tgtEl>
                                          <p:spTgt spid="32"/>
                                        </p:tgtEl>
                                      </p:cBhvr>
                                    </p:animEffect>
                                    <p:set>
                                      <p:cBhvr>
                                        <p:cTn id="57" dur="1" fill="hold">
                                          <p:stCondLst>
                                            <p:cond delay="499"/>
                                          </p:stCondLst>
                                        </p:cTn>
                                        <p:tgtEl>
                                          <p:spTgt spid="32"/>
                                        </p:tgtEl>
                                        <p:attrNameLst>
                                          <p:attrName>style.visibility</p:attrName>
                                        </p:attrNameLst>
                                      </p:cBhvr>
                                      <p:to>
                                        <p:strVal val="hidden"/>
                                      </p:to>
                                    </p:set>
                                  </p:childTnLst>
                                </p:cTn>
                              </p:par>
                            </p:childTnLst>
                          </p:cTn>
                        </p:par>
                      </p:childTnLst>
                    </p:cTn>
                  </p:par>
                  <p:par>
                    <p:cTn id="58" fill="hold">
                      <p:stCondLst>
                        <p:cond delay="indefinite"/>
                      </p:stCondLst>
                      <p:childTnLst>
                        <p:par>
                          <p:cTn id="59" fill="hold">
                            <p:stCondLst>
                              <p:cond delay="0"/>
                            </p:stCondLst>
                            <p:childTnLst>
                              <p:par>
                                <p:cTn id="60" presetID="22" presetClass="exit" presetSubtype="4" fill="hold" grpId="0" nodeType="clickEffect">
                                  <p:stCondLst>
                                    <p:cond delay="0"/>
                                  </p:stCondLst>
                                  <p:childTnLst>
                                    <p:animEffect transition="out" filter="wipe(down)">
                                      <p:cBhvr>
                                        <p:cTn id="61" dur="500"/>
                                        <p:tgtEl>
                                          <p:spTgt spid="33"/>
                                        </p:tgtEl>
                                      </p:cBhvr>
                                    </p:animEffect>
                                    <p:set>
                                      <p:cBhvr>
                                        <p:cTn id="62" dur="1" fill="hold">
                                          <p:stCondLst>
                                            <p:cond delay="499"/>
                                          </p:stCondLst>
                                        </p:cTn>
                                        <p:tgtEl>
                                          <p:spTgt spid="33"/>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 grpId="0" animBg="1"/>
      <p:bldP spid="25" grpId="0" animBg="1"/>
      <p:bldP spid="26" grpId="0" animBg="1"/>
      <p:bldP spid="27" grpId="0" animBg="1"/>
      <p:bldP spid="28" grpId="0" animBg="1"/>
      <p:bldP spid="29" grpId="0" animBg="1"/>
      <p:bldP spid="30" grpId="0" animBg="1"/>
      <p:bldP spid="31" grpId="0" animBg="1"/>
      <p:bldP spid="32" grpId="0" animBg="1"/>
      <p:bldP spid="33" grpId="0" animBg="1"/>
      <p:bldP spid="34" grpId="0" animBg="1"/>
      <p:bldP spid="4"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bject 3"/>
          <p:cNvSpPr txBox="1">
            <a:spLocks noGrp="1"/>
          </p:cNvSpPr>
          <p:nvPr>
            <p:ph type="title"/>
          </p:nvPr>
        </p:nvSpPr>
        <p:spPr>
          <a:prstGeom prst="rect">
            <a:avLst/>
          </a:prstGeom>
        </p:spPr>
        <p:txBody>
          <a:bodyPr spcFirstLastPara="1" vert="horz" wrap="square" lIns="0" tIns="391021" rIns="0" bIns="0" rtlCol="0" anchor="ctr" anchorCtr="0">
            <a:spAutoFit/>
          </a:bodyPr>
          <a:lstStyle/>
          <a:p>
            <a:pPr marL="74505">
              <a:lnSpc>
                <a:spcPct val="100000"/>
              </a:lnSpc>
              <a:spcBef>
                <a:spcPts val="133"/>
              </a:spcBef>
            </a:pPr>
            <a:r>
              <a:rPr sz="3200" dirty="0"/>
              <a:t>Another</a:t>
            </a:r>
            <a:r>
              <a:rPr sz="3200" spc="-120" dirty="0"/>
              <a:t> </a:t>
            </a:r>
            <a:r>
              <a:rPr sz="3200" spc="-13" dirty="0"/>
              <a:t>example:</a:t>
            </a:r>
            <a:endParaRPr sz="3200"/>
          </a:p>
        </p:txBody>
      </p:sp>
      <p:grpSp>
        <p:nvGrpSpPr>
          <p:cNvPr id="4" name="object 4"/>
          <p:cNvGrpSpPr/>
          <p:nvPr/>
        </p:nvGrpSpPr>
        <p:grpSpPr>
          <a:xfrm>
            <a:off x="1559895" y="1280121"/>
            <a:ext cx="8784167" cy="3180080"/>
            <a:chOff x="1340725" y="858425"/>
            <a:chExt cx="6588125" cy="2385060"/>
          </a:xfrm>
        </p:grpSpPr>
        <p:pic>
          <p:nvPicPr>
            <p:cNvPr id="5" name="object 5"/>
            <p:cNvPicPr/>
            <p:nvPr/>
          </p:nvPicPr>
          <p:blipFill>
            <a:blip r:embed="rId2" cstate="print"/>
            <a:stretch>
              <a:fillRect/>
            </a:stretch>
          </p:blipFill>
          <p:spPr>
            <a:xfrm>
              <a:off x="1340725" y="858425"/>
              <a:ext cx="6587699" cy="2369575"/>
            </a:xfrm>
            <a:prstGeom prst="rect">
              <a:avLst/>
            </a:prstGeom>
          </p:spPr>
        </p:pic>
        <p:sp>
          <p:nvSpPr>
            <p:cNvPr id="6" name="object 6"/>
            <p:cNvSpPr/>
            <p:nvPr/>
          </p:nvSpPr>
          <p:spPr>
            <a:xfrm>
              <a:off x="1577314" y="1078826"/>
              <a:ext cx="5530850" cy="2164715"/>
            </a:xfrm>
            <a:custGeom>
              <a:avLst/>
              <a:gdLst/>
              <a:ahLst/>
              <a:cxnLst/>
              <a:rect l="l" t="t" r="r" b="b"/>
              <a:pathLst>
                <a:path w="5530850" h="2164715">
                  <a:moveTo>
                    <a:pt x="319798" y="989304"/>
                  </a:moveTo>
                  <a:lnTo>
                    <a:pt x="0" y="989304"/>
                  </a:lnTo>
                  <a:lnTo>
                    <a:pt x="0" y="1145603"/>
                  </a:lnTo>
                  <a:lnTo>
                    <a:pt x="319798" y="1145603"/>
                  </a:lnTo>
                  <a:lnTo>
                    <a:pt x="319798" y="989304"/>
                  </a:lnTo>
                  <a:close/>
                </a:path>
                <a:path w="5530850" h="2164715">
                  <a:moveTo>
                    <a:pt x="319798" y="494652"/>
                  </a:moveTo>
                  <a:lnTo>
                    <a:pt x="0" y="494652"/>
                  </a:lnTo>
                  <a:lnTo>
                    <a:pt x="0" y="650951"/>
                  </a:lnTo>
                  <a:lnTo>
                    <a:pt x="319798" y="650951"/>
                  </a:lnTo>
                  <a:lnTo>
                    <a:pt x="319798" y="494652"/>
                  </a:lnTo>
                  <a:close/>
                </a:path>
                <a:path w="5530850" h="2164715">
                  <a:moveTo>
                    <a:pt x="319798" y="0"/>
                  </a:moveTo>
                  <a:lnTo>
                    <a:pt x="0" y="0"/>
                  </a:lnTo>
                  <a:lnTo>
                    <a:pt x="0" y="156298"/>
                  </a:lnTo>
                  <a:lnTo>
                    <a:pt x="319798" y="156298"/>
                  </a:lnTo>
                  <a:lnTo>
                    <a:pt x="319798" y="0"/>
                  </a:lnTo>
                  <a:close/>
                </a:path>
                <a:path w="5530850" h="2164715">
                  <a:moveTo>
                    <a:pt x="353148" y="2008352"/>
                  </a:moveTo>
                  <a:lnTo>
                    <a:pt x="33350" y="2008352"/>
                  </a:lnTo>
                  <a:lnTo>
                    <a:pt x="33350" y="2164651"/>
                  </a:lnTo>
                  <a:lnTo>
                    <a:pt x="353148" y="2164651"/>
                  </a:lnTo>
                  <a:lnTo>
                    <a:pt x="353148" y="2008352"/>
                  </a:lnTo>
                  <a:close/>
                </a:path>
                <a:path w="5530850" h="2164715">
                  <a:moveTo>
                    <a:pt x="353148" y="1498841"/>
                  </a:moveTo>
                  <a:lnTo>
                    <a:pt x="33350" y="1498841"/>
                  </a:lnTo>
                  <a:lnTo>
                    <a:pt x="33350" y="1655140"/>
                  </a:lnTo>
                  <a:lnTo>
                    <a:pt x="353148" y="1655140"/>
                  </a:lnTo>
                  <a:lnTo>
                    <a:pt x="353148" y="1498841"/>
                  </a:lnTo>
                  <a:close/>
                </a:path>
                <a:path w="5530850" h="2164715">
                  <a:moveTo>
                    <a:pt x="1178775" y="1238173"/>
                  </a:moveTo>
                  <a:lnTo>
                    <a:pt x="858977" y="1238173"/>
                  </a:lnTo>
                  <a:lnTo>
                    <a:pt x="858977" y="1394485"/>
                  </a:lnTo>
                  <a:lnTo>
                    <a:pt x="1178775" y="1394485"/>
                  </a:lnTo>
                  <a:lnTo>
                    <a:pt x="1178775" y="1238173"/>
                  </a:lnTo>
                  <a:close/>
                </a:path>
                <a:path w="5530850" h="2164715">
                  <a:moveTo>
                    <a:pt x="1178775" y="264769"/>
                  </a:moveTo>
                  <a:lnTo>
                    <a:pt x="858977" y="264769"/>
                  </a:lnTo>
                  <a:lnTo>
                    <a:pt x="858977" y="421068"/>
                  </a:lnTo>
                  <a:lnTo>
                    <a:pt x="1178775" y="421068"/>
                  </a:lnTo>
                  <a:lnTo>
                    <a:pt x="1178775" y="264769"/>
                  </a:lnTo>
                  <a:close/>
                </a:path>
                <a:path w="5530850" h="2164715">
                  <a:moveTo>
                    <a:pt x="2034159" y="761758"/>
                  </a:moveTo>
                  <a:lnTo>
                    <a:pt x="1714360" y="761758"/>
                  </a:lnTo>
                  <a:lnTo>
                    <a:pt x="1714360" y="918057"/>
                  </a:lnTo>
                  <a:lnTo>
                    <a:pt x="2034159" y="918057"/>
                  </a:lnTo>
                  <a:lnTo>
                    <a:pt x="2034159" y="761758"/>
                  </a:lnTo>
                  <a:close/>
                </a:path>
                <a:path w="5530850" h="2164715">
                  <a:moveTo>
                    <a:pt x="2930550" y="1379601"/>
                  </a:moveTo>
                  <a:lnTo>
                    <a:pt x="2610751" y="1379601"/>
                  </a:lnTo>
                  <a:lnTo>
                    <a:pt x="2610751" y="1535899"/>
                  </a:lnTo>
                  <a:lnTo>
                    <a:pt x="2930550" y="1535899"/>
                  </a:lnTo>
                  <a:lnTo>
                    <a:pt x="2930550" y="1379601"/>
                  </a:lnTo>
                  <a:close/>
                </a:path>
                <a:path w="5530850" h="2164715">
                  <a:moveTo>
                    <a:pt x="3797223" y="1379601"/>
                  </a:moveTo>
                  <a:lnTo>
                    <a:pt x="3477425" y="1379601"/>
                  </a:lnTo>
                  <a:lnTo>
                    <a:pt x="3477425" y="1535899"/>
                  </a:lnTo>
                  <a:lnTo>
                    <a:pt x="3797223" y="1535899"/>
                  </a:lnTo>
                  <a:lnTo>
                    <a:pt x="3797223" y="1379601"/>
                  </a:lnTo>
                  <a:close/>
                </a:path>
                <a:path w="5530850" h="2164715">
                  <a:moveTo>
                    <a:pt x="4663910" y="1379601"/>
                  </a:moveTo>
                  <a:lnTo>
                    <a:pt x="4344098" y="1379601"/>
                  </a:lnTo>
                  <a:lnTo>
                    <a:pt x="4344098" y="1535899"/>
                  </a:lnTo>
                  <a:lnTo>
                    <a:pt x="4663910" y="1535899"/>
                  </a:lnTo>
                  <a:lnTo>
                    <a:pt x="4663910" y="1379601"/>
                  </a:lnTo>
                  <a:close/>
                </a:path>
                <a:path w="5530850" h="2164715">
                  <a:moveTo>
                    <a:pt x="5530583" y="1379601"/>
                  </a:moveTo>
                  <a:lnTo>
                    <a:pt x="5210784" y="1379601"/>
                  </a:lnTo>
                  <a:lnTo>
                    <a:pt x="5210784" y="1535899"/>
                  </a:lnTo>
                  <a:lnTo>
                    <a:pt x="5530583" y="1535899"/>
                  </a:lnTo>
                  <a:lnTo>
                    <a:pt x="5530583" y="1379601"/>
                  </a:lnTo>
                  <a:close/>
                </a:path>
              </a:pathLst>
            </a:custGeom>
            <a:solidFill>
              <a:srgbClr val="FFFFFF"/>
            </a:solidFill>
          </p:spPr>
          <p:txBody>
            <a:bodyPr wrap="square" lIns="0" tIns="0" rIns="0" bIns="0" rtlCol="0"/>
            <a:lstStyle/>
            <a:p>
              <a:endParaRPr sz="1867"/>
            </a:p>
          </p:txBody>
        </p:sp>
      </p:grpSp>
      <p:pic>
        <p:nvPicPr>
          <p:cNvPr id="7" name="object 7"/>
          <p:cNvPicPr/>
          <p:nvPr/>
        </p:nvPicPr>
        <p:blipFill>
          <a:blip r:embed="rId3" cstate="print"/>
          <a:stretch>
            <a:fillRect/>
          </a:stretch>
        </p:blipFill>
        <p:spPr>
          <a:xfrm>
            <a:off x="6381070" y="4409367"/>
            <a:ext cx="5537959" cy="1328699"/>
          </a:xfrm>
          <a:prstGeom prst="rect">
            <a:avLst/>
          </a:prstGeom>
        </p:spPr>
      </p:pic>
      <p:pic>
        <p:nvPicPr>
          <p:cNvPr id="8" name="object 8"/>
          <p:cNvPicPr/>
          <p:nvPr/>
        </p:nvPicPr>
        <p:blipFill>
          <a:blip r:embed="rId4" cstate="print"/>
          <a:stretch>
            <a:fillRect/>
          </a:stretch>
        </p:blipFill>
        <p:spPr>
          <a:xfrm>
            <a:off x="356166" y="4409367"/>
            <a:ext cx="5227681" cy="1328716"/>
          </a:xfrm>
          <a:prstGeom prst="rect">
            <a:avLst/>
          </a:prstGeom>
        </p:spPr>
      </p:pic>
      <p:sp>
        <p:nvSpPr>
          <p:cNvPr id="9" name="object 9"/>
          <p:cNvSpPr/>
          <p:nvPr/>
        </p:nvSpPr>
        <p:spPr>
          <a:xfrm>
            <a:off x="5990100" y="4460201"/>
            <a:ext cx="0" cy="1389380"/>
          </a:xfrm>
          <a:custGeom>
            <a:avLst/>
            <a:gdLst/>
            <a:ahLst/>
            <a:cxnLst/>
            <a:rect l="l" t="t" r="r" b="b"/>
            <a:pathLst>
              <a:path h="1042035">
                <a:moveTo>
                  <a:pt x="0" y="0"/>
                </a:moveTo>
                <a:lnTo>
                  <a:pt x="0" y="1041599"/>
                </a:lnTo>
              </a:path>
            </a:pathLst>
          </a:custGeom>
          <a:ln w="38099">
            <a:solidFill>
              <a:srgbClr val="000000"/>
            </a:solidFill>
          </a:ln>
        </p:spPr>
        <p:txBody>
          <a:bodyPr wrap="square" lIns="0" tIns="0" rIns="0" bIns="0" rtlCol="0"/>
          <a:lstStyle/>
          <a:p>
            <a:endParaRPr sz="1867"/>
          </a:p>
        </p:txBody>
      </p:sp>
      <p:pic>
        <p:nvPicPr>
          <p:cNvPr id="2" name="object 2"/>
          <p:cNvPicPr/>
          <p:nvPr/>
        </p:nvPicPr>
        <p:blipFill>
          <a:blip r:embed="rId5" cstate="print"/>
          <a:stretch>
            <a:fillRect/>
          </a:stretch>
        </p:blipFill>
        <p:spPr>
          <a:xfrm>
            <a:off x="7554740" y="1106786"/>
            <a:ext cx="4063999" cy="914399"/>
          </a:xfrm>
          <a:prstGeom prst="rect">
            <a:avLst/>
          </a:prstGeom>
        </p:spPr>
      </p:pic>
      <p:sp>
        <p:nvSpPr>
          <p:cNvPr id="90" name="TextBox 89">
            <a:extLst>
              <a:ext uri="{FF2B5EF4-FFF2-40B4-BE49-F238E27FC236}">
                <a16:creationId xmlns:a16="http://schemas.microsoft.com/office/drawing/2014/main" id="{DC729474-50FC-0E36-12A8-078E46F077CE}"/>
              </a:ext>
            </a:extLst>
          </p:cNvPr>
          <p:cNvSpPr txBox="1"/>
          <p:nvPr/>
        </p:nvSpPr>
        <p:spPr>
          <a:xfrm>
            <a:off x="359229" y="6154383"/>
            <a:ext cx="6096000" cy="276999"/>
          </a:xfrm>
          <a:prstGeom prst="rect">
            <a:avLst/>
          </a:prstGeom>
          <a:noFill/>
        </p:spPr>
        <p:txBody>
          <a:bodyPr wrap="square">
            <a:spAutoFit/>
          </a:bodyPr>
          <a:lstStyle/>
          <a:p>
            <a:r>
              <a:rPr lang="en-US" sz="1200" dirty="0"/>
              <a:t>http://cs231n.stanford.edu/slides/2017/cs231n_2017_lecture4.pdf</a:t>
            </a:r>
          </a:p>
        </p:txBody>
      </p:sp>
    </p:spTree>
    <p:extLst>
      <p:ext uri="{BB962C8B-B14F-4D97-AF65-F5344CB8AC3E}">
        <p14:creationId xmlns:p14="http://schemas.microsoft.com/office/powerpoint/2010/main" val="3284876311"/>
      </p:ext>
    </p:extLst>
  </p:cSld>
  <p:clrMapOvr>
    <a:masterClrMapping/>
  </p:clrMapOvr>
  <p:transition spd="slow">
    <p:wipe/>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object 4"/>
          <p:cNvGrpSpPr/>
          <p:nvPr/>
        </p:nvGrpSpPr>
        <p:grpSpPr>
          <a:xfrm>
            <a:off x="1787634" y="1144567"/>
            <a:ext cx="10197253" cy="4594013"/>
            <a:chOff x="1340725" y="858425"/>
            <a:chExt cx="7647940" cy="3445510"/>
          </a:xfrm>
        </p:grpSpPr>
        <p:pic>
          <p:nvPicPr>
            <p:cNvPr id="5" name="object 5"/>
            <p:cNvPicPr/>
            <p:nvPr/>
          </p:nvPicPr>
          <p:blipFill>
            <a:blip r:embed="rId2" cstate="print"/>
            <a:stretch>
              <a:fillRect/>
            </a:stretch>
          </p:blipFill>
          <p:spPr>
            <a:xfrm>
              <a:off x="1340725" y="858425"/>
              <a:ext cx="6587699" cy="2369575"/>
            </a:xfrm>
            <a:prstGeom prst="rect">
              <a:avLst/>
            </a:prstGeom>
          </p:spPr>
        </p:pic>
        <p:pic>
          <p:nvPicPr>
            <p:cNvPr id="6" name="object 6"/>
            <p:cNvPicPr/>
            <p:nvPr/>
          </p:nvPicPr>
          <p:blipFill>
            <a:blip r:embed="rId3" cstate="print"/>
            <a:stretch>
              <a:fillRect/>
            </a:stretch>
          </p:blipFill>
          <p:spPr>
            <a:xfrm>
              <a:off x="4785802" y="3307025"/>
              <a:ext cx="4153469" cy="996524"/>
            </a:xfrm>
            <a:prstGeom prst="rect">
              <a:avLst/>
            </a:prstGeom>
          </p:spPr>
        </p:pic>
        <p:sp>
          <p:nvSpPr>
            <p:cNvPr id="7" name="object 7"/>
            <p:cNvSpPr/>
            <p:nvPr/>
          </p:nvSpPr>
          <p:spPr>
            <a:xfrm>
              <a:off x="4756875" y="2056524"/>
              <a:ext cx="4222750" cy="1797685"/>
            </a:xfrm>
            <a:custGeom>
              <a:avLst/>
              <a:gdLst/>
              <a:ahLst/>
              <a:cxnLst/>
              <a:rect l="l" t="t" r="r" b="b"/>
              <a:pathLst>
                <a:path w="4222750" h="1797685">
                  <a:moveTo>
                    <a:pt x="1951074" y="0"/>
                  </a:moveTo>
                  <a:lnTo>
                    <a:pt x="3248574" y="0"/>
                  </a:lnTo>
                  <a:lnTo>
                    <a:pt x="3248574" y="714299"/>
                  </a:lnTo>
                  <a:lnTo>
                    <a:pt x="1951074" y="714299"/>
                  </a:lnTo>
                  <a:lnTo>
                    <a:pt x="1951074" y="0"/>
                  </a:lnTo>
                  <a:close/>
                </a:path>
                <a:path w="4222750" h="1797685">
                  <a:moveTo>
                    <a:pt x="0" y="1140749"/>
                  </a:moveTo>
                  <a:lnTo>
                    <a:pt x="4222199" y="1140749"/>
                  </a:lnTo>
                  <a:lnTo>
                    <a:pt x="4222199" y="1797449"/>
                  </a:lnTo>
                  <a:lnTo>
                    <a:pt x="0" y="1797449"/>
                  </a:lnTo>
                  <a:lnTo>
                    <a:pt x="0" y="1140749"/>
                  </a:lnTo>
                  <a:close/>
                </a:path>
              </a:pathLst>
            </a:custGeom>
            <a:ln w="19049">
              <a:solidFill>
                <a:srgbClr val="FF0000"/>
              </a:solidFill>
            </a:ln>
          </p:spPr>
          <p:txBody>
            <a:bodyPr wrap="square" lIns="0" tIns="0" rIns="0" bIns="0" rtlCol="0"/>
            <a:lstStyle/>
            <a:p>
              <a:endParaRPr sz="1867"/>
            </a:p>
          </p:txBody>
        </p:sp>
        <p:sp>
          <p:nvSpPr>
            <p:cNvPr id="8" name="object 8"/>
            <p:cNvSpPr/>
            <p:nvPr/>
          </p:nvSpPr>
          <p:spPr>
            <a:xfrm>
              <a:off x="1577314" y="1078826"/>
              <a:ext cx="5530850" cy="2164715"/>
            </a:xfrm>
            <a:custGeom>
              <a:avLst/>
              <a:gdLst/>
              <a:ahLst/>
              <a:cxnLst/>
              <a:rect l="l" t="t" r="r" b="b"/>
              <a:pathLst>
                <a:path w="5530850" h="2164715">
                  <a:moveTo>
                    <a:pt x="319798" y="494652"/>
                  </a:moveTo>
                  <a:lnTo>
                    <a:pt x="0" y="494652"/>
                  </a:lnTo>
                  <a:lnTo>
                    <a:pt x="0" y="650951"/>
                  </a:lnTo>
                  <a:lnTo>
                    <a:pt x="319798" y="650951"/>
                  </a:lnTo>
                  <a:lnTo>
                    <a:pt x="319798" y="494652"/>
                  </a:lnTo>
                  <a:close/>
                </a:path>
                <a:path w="5530850" h="2164715">
                  <a:moveTo>
                    <a:pt x="331203" y="989304"/>
                  </a:moveTo>
                  <a:lnTo>
                    <a:pt x="0" y="989304"/>
                  </a:lnTo>
                  <a:lnTo>
                    <a:pt x="0" y="1145603"/>
                  </a:lnTo>
                  <a:lnTo>
                    <a:pt x="331203" y="1145603"/>
                  </a:lnTo>
                  <a:lnTo>
                    <a:pt x="331203" y="989304"/>
                  </a:lnTo>
                  <a:close/>
                </a:path>
                <a:path w="5530850" h="2164715">
                  <a:moveTo>
                    <a:pt x="331203" y="0"/>
                  </a:moveTo>
                  <a:lnTo>
                    <a:pt x="0" y="0"/>
                  </a:lnTo>
                  <a:lnTo>
                    <a:pt x="0" y="156298"/>
                  </a:lnTo>
                  <a:lnTo>
                    <a:pt x="331203" y="156298"/>
                  </a:lnTo>
                  <a:lnTo>
                    <a:pt x="331203" y="0"/>
                  </a:lnTo>
                  <a:close/>
                </a:path>
                <a:path w="5530850" h="2164715">
                  <a:moveTo>
                    <a:pt x="353148" y="2008352"/>
                  </a:moveTo>
                  <a:lnTo>
                    <a:pt x="33350" y="2008352"/>
                  </a:lnTo>
                  <a:lnTo>
                    <a:pt x="33350" y="2164651"/>
                  </a:lnTo>
                  <a:lnTo>
                    <a:pt x="353148" y="2164651"/>
                  </a:lnTo>
                  <a:lnTo>
                    <a:pt x="353148" y="2008352"/>
                  </a:lnTo>
                  <a:close/>
                </a:path>
                <a:path w="5530850" h="2164715">
                  <a:moveTo>
                    <a:pt x="353148" y="1498841"/>
                  </a:moveTo>
                  <a:lnTo>
                    <a:pt x="33350" y="1498841"/>
                  </a:lnTo>
                  <a:lnTo>
                    <a:pt x="33350" y="1655140"/>
                  </a:lnTo>
                  <a:lnTo>
                    <a:pt x="353148" y="1655140"/>
                  </a:lnTo>
                  <a:lnTo>
                    <a:pt x="353148" y="1498841"/>
                  </a:lnTo>
                  <a:close/>
                </a:path>
                <a:path w="5530850" h="2164715">
                  <a:moveTo>
                    <a:pt x="1178775" y="1238173"/>
                  </a:moveTo>
                  <a:lnTo>
                    <a:pt x="858977" y="1238173"/>
                  </a:lnTo>
                  <a:lnTo>
                    <a:pt x="858977" y="1394485"/>
                  </a:lnTo>
                  <a:lnTo>
                    <a:pt x="1178775" y="1394485"/>
                  </a:lnTo>
                  <a:lnTo>
                    <a:pt x="1178775" y="1238173"/>
                  </a:lnTo>
                  <a:close/>
                </a:path>
                <a:path w="5530850" h="2164715">
                  <a:moveTo>
                    <a:pt x="1178775" y="264769"/>
                  </a:moveTo>
                  <a:lnTo>
                    <a:pt x="858977" y="264769"/>
                  </a:lnTo>
                  <a:lnTo>
                    <a:pt x="858977" y="421068"/>
                  </a:lnTo>
                  <a:lnTo>
                    <a:pt x="1178775" y="421068"/>
                  </a:lnTo>
                  <a:lnTo>
                    <a:pt x="1178775" y="264769"/>
                  </a:lnTo>
                  <a:close/>
                </a:path>
                <a:path w="5530850" h="2164715">
                  <a:moveTo>
                    <a:pt x="2034159" y="761758"/>
                  </a:moveTo>
                  <a:lnTo>
                    <a:pt x="1714360" y="761758"/>
                  </a:lnTo>
                  <a:lnTo>
                    <a:pt x="1714360" y="918057"/>
                  </a:lnTo>
                  <a:lnTo>
                    <a:pt x="2034159" y="918057"/>
                  </a:lnTo>
                  <a:lnTo>
                    <a:pt x="2034159" y="761758"/>
                  </a:lnTo>
                  <a:close/>
                </a:path>
                <a:path w="5530850" h="2164715">
                  <a:moveTo>
                    <a:pt x="2930550" y="1379601"/>
                  </a:moveTo>
                  <a:lnTo>
                    <a:pt x="2610751" y="1379601"/>
                  </a:lnTo>
                  <a:lnTo>
                    <a:pt x="2610751" y="1535899"/>
                  </a:lnTo>
                  <a:lnTo>
                    <a:pt x="2930550" y="1535899"/>
                  </a:lnTo>
                  <a:lnTo>
                    <a:pt x="2930550" y="1379601"/>
                  </a:lnTo>
                  <a:close/>
                </a:path>
                <a:path w="5530850" h="2164715">
                  <a:moveTo>
                    <a:pt x="3797223" y="1379601"/>
                  </a:moveTo>
                  <a:lnTo>
                    <a:pt x="3477425" y="1379601"/>
                  </a:lnTo>
                  <a:lnTo>
                    <a:pt x="3477425" y="1535899"/>
                  </a:lnTo>
                  <a:lnTo>
                    <a:pt x="3797223" y="1535899"/>
                  </a:lnTo>
                  <a:lnTo>
                    <a:pt x="3797223" y="1379601"/>
                  </a:lnTo>
                  <a:close/>
                </a:path>
                <a:path w="5530850" h="2164715">
                  <a:moveTo>
                    <a:pt x="4663910" y="1379601"/>
                  </a:moveTo>
                  <a:lnTo>
                    <a:pt x="4344098" y="1379601"/>
                  </a:lnTo>
                  <a:lnTo>
                    <a:pt x="4344098" y="1535899"/>
                  </a:lnTo>
                  <a:lnTo>
                    <a:pt x="4663910" y="1535899"/>
                  </a:lnTo>
                  <a:lnTo>
                    <a:pt x="4663910" y="1379601"/>
                  </a:lnTo>
                  <a:close/>
                </a:path>
                <a:path w="5530850" h="2164715">
                  <a:moveTo>
                    <a:pt x="5530583" y="1379601"/>
                  </a:moveTo>
                  <a:lnTo>
                    <a:pt x="5210784" y="1379601"/>
                  </a:lnTo>
                  <a:lnTo>
                    <a:pt x="5210784" y="1535899"/>
                  </a:lnTo>
                  <a:lnTo>
                    <a:pt x="5530583" y="1535899"/>
                  </a:lnTo>
                  <a:lnTo>
                    <a:pt x="5530583" y="1379601"/>
                  </a:lnTo>
                  <a:close/>
                </a:path>
              </a:pathLst>
            </a:custGeom>
            <a:solidFill>
              <a:srgbClr val="FFFFFF"/>
            </a:solidFill>
          </p:spPr>
          <p:txBody>
            <a:bodyPr wrap="square" lIns="0" tIns="0" rIns="0" bIns="0" rtlCol="0"/>
            <a:lstStyle/>
            <a:p>
              <a:endParaRPr sz="1867"/>
            </a:p>
          </p:txBody>
        </p:sp>
      </p:grpSp>
      <p:pic>
        <p:nvPicPr>
          <p:cNvPr id="2" name="object 2"/>
          <p:cNvPicPr/>
          <p:nvPr/>
        </p:nvPicPr>
        <p:blipFill>
          <a:blip r:embed="rId4" cstate="print"/>
          <a:stretch>
            <a:fillRect/>
          </a:stretch>
        </p:blipFill>
        <p:spPr>
          <a:xfrm>
            <a:off x="4823074" y="1175834"/>
            <a:ext cx="4063999" cy="914399"/>
          </a:xfrm>
          <a:prstGeom prst="rect">
            <a:avLst/>
          </a:prstGeom>
        </p:spPr>
      </p:pic>
      <p:sp>
        <p:nvSpPr>
          <p:cNvPr id="3" name="object 3"/>
          <p:cNvSpPr txBox="1">
            <a:spLocks noGrp="1"/>
          </p:cNvSpPr>
          <p:nvPr>
            <p:ph type="title"/>
          </p:nvPr>
        </p:nvSpPr>
        <p:spPr>
          <a:prstGeom prst="rect">
            <a:avLst/>
          </a:prstGeom>
        </p:spPr>
        <p:txBody>
          <a:bodyPr spcFirstLastPara="1" vert="horz" wrap="square" lIns="0" tIns="391021" rIns="0" bIns="0" rtlCol="0" anchor="ctr" anchorCtr="0">
            <a:spAutoFit/>
          </a:bodyPr>
          <a:lstStyle/>
          <a:p>
            <a:pPr marL="74505">
              <a:lnSpc>
                <a:spcPct val="100000"/>
              </a:lnSpc>
              <a:spcBef>
                <a:spcPts val="133"/>
              </a:spcBef>
            </a:pPr>
            <a:r>
              <a:rPr sz="3200" dirty="0"/>
              <a:t>Another</a:t>
            </a:r>
            <a:r>
              <a:rPr sz="3200" spc="-120" dirty="0"/>
              <a:t> </a:t>
            </a:r>
            <a:r>
              <a:rPr sz="3200" spc="-13" dirty="0"/>
              <a:t>example:</a:t>
            </a:r>
            <a:endParaRPr sz="3200"/>
          </a:p>
        </p:txBody>
      </p:sp>
      <p:sp>
        <p:nvSpPr>
          <p:cNvPr id="24" name="Content Placeholder 23">
            <a:extLst>
              <a:ext uri="{FF2B5EF4-FFF2-40B4-BE49-F238E27FC236}">
                <a16:creationId xmlns:a16="http://schemas.microsoft.com/office/drawing/2014/main" id="{EAADD9ED-8B99-784E-B409-95A2A1D18C4A}"/>
              </a:ext>
            </a:extLst>
          </p:cNvPr>
          <p:cNvSpPr>
            <a:spLocks noGrp="1"/>
          </p:cNvSpPr>
          <p:nvPr>
            <p:ph idx="1"/>
          </p:nvPr>
        </p:nvSpPr>
        <p:spPr/>
        <p:txBody>
          <a:bodyPr/>
          <a:lstStyle/>
          <a:p>
            <a:endParaRPr lang="en-US" dirty="0"/>
          </a:p>
        </p:txBody>
      </p:sp>
      <p:pic>
        <p:nvPicPr>
          <p:cNvPr id="9" name="object 9"/>
          <p:cNvPicPr/>
          <p:nvPr/>
        </p:nvPicPr>
        <p:blipFill>
          <a:blip r:embed="rId5" cstate="print"/>
          <a:stretch>
            <a:fillRect/>
          </a:stretch>
        </p:blipFill>
        <p:spPr>
          <a:xfrm>
            <a:off x="356166" y="4409367"/>
            <a:ext cx="5227681" cy="1328716"/>
          </a:xfrm>
          <a:prstGeom prst="rect">
            <a:avLst/>
          </a:prstGeom>
        </p:spPr>
      </p:pic>
      <p:sp>
        <p:nvSpPr>
          <p:cNvPr id="10" name="object 10"/>
          <p:cNvSpPr/>
          <p:nvPr/>
        </p:nvSpPr>
        <p:spPr>
          <a:xfrm>
            <a:off x="5990100" y="4460201"/>
            <a:ext cx="0" cy="1389380"/>
          </a:xfrm>
          <a:custGeom>
            <a:avLst/>
            <a:gdLst/>
            <a:ahLst/>
            <a:cxnLst/>
            <a:rect l="l" t="t" r="r" b="b"/>
            <a:pathLst>
              <a:path h="1042035">
                <a:moveTo>
                  <a:pt x="0" y="0"/>
                </a:moveTo>
                <a:lnTo>
                  <a:pt x="0" y="1041599"/>
                </a:lnTo>
              </a:path>
            </a:pathLst>
          </a:custGeom>
          <a:ln w="38099">
            <a:solidFill>
              <a:srgbClr val="000000"/>
            </a:solidFill>
          </a:ln>
        </p:spPr>
        <p:txBody>
          <a:bodyPr wrap="square" lIns="0" tIns="0" rIns="0" bIns="0" rtlCol="0"/>
          <a:lstStyle/>
          <a:p>
            <a:endParaRPr sz="1867"/>
          </a:p>
        </p:txBody>
      </p:sp>
      <p:sp>
        <p:nvSpPr>
          <p:cNvPr id="51" name="TextBox 50">
            <a:extLst>
              <a:ext uri="{FF2B5EF4-FFF2-40B4-BE49-F238E27FC236}">
                <a16:creationId xmlns:a16="http://schemas.microsoft.com/office/drawing/2014/main" id="{18B08227-A1AE-3837-3B71-B7551C2B7BB0}"/>
              </a:ext>
            </a:extLst>
          </p:cNvPr>
          <p:cNvSpPr txBox="1"/>
          <p:nvPr/>
        </p:nvSpPr>
        <p:spPr>
          <a:xfrm>
            <a:off x="359229" y="6154383"/>
            <a:ext cx="6096000" cy="276999"/>
          </a:xfrm>
          <a:prstGeom prst="rect">
            <a:avLst/>
          </a:prstGeom>
          <a:noFill/>
        </p:spPr>
        <p:txBody>
          <a:bodyPr wrap="square">
            <a:spAutoFit/>
          </a:bodyPr>
          <a:lstStyle/>
          <a:p>
            <a:r>
              <a:rPr lang="en-US" sz="1200" dirty="0"/>
              <a:t>http://cs231n.stanford.edu/slides/2017/cs231n_2017_lecture4.pdf</a:t>
            </a:r>
          </a:p>
        </p:txBody>
      </p:sp>
    </p:spTree>
    <p:extLst>
      <p:ext uri="{BB962C8B-B14F-4D97-AF65-F5344CB8AC3E}">
        <p14:creationId xmlns:p14="http://schemas.microsoft.com/office/powerpoint/2010/main" val="2850628607"/>
      </p:ext>
    </p:extLst>
  </p:cSld>
  <p:clrMapOvr>
    <a:masterClrMapping/>
  </p:clrMapOvr>
  <p:transition spd="slow">
    <p:wipe/>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bject 3"/>
          <p:cNvSpPr txBox="1">
            <a:spLocks noGrp="1"/>
          </p:cNvSpPr>
          <p:nvPr>
            <p:ph type="title"/>
          </p:nvPr>
        </p:nvSpPr>
        <p:spPr>
          <a:prstGeom prst="rect">
            <a:avLst/>
          </a:prstGeom>
        </p:spPr>
        <p:txBody>
          <a:bodyPr spcFirstLastPara="1" vert="horz" wrap="square" lIns="0" tIns="391021" rIns="0" bIns="0" rtlCol="0" anchor="ctr" anchorCtr="0">
            <a:spAutoFit/>
          </a:bodyPr>
          <a:lstStyle/>
          <a:p>
            <a:pPr marL="74505">
              <a:lnSpc>
                <a:spcPct val="100000"/>
              </a:lnSpc>
              <a:spcBef>
                <a:spcPts val="133"/>
              </a:spcBef>
            </a:pPr>
            <a:r>
              <a:rPr sz="3200" dirty="0"/>
              <a:t>Another</a:t>
            </a:r>
            <a:r>
              <a:rPr sz="3200" spc="-120" dirty="0"/>
              <a:t> </a:t>
            </a:r>
            <a:r>
              <a:rPr sz="3200" spc="-13" dirty="0"/>
              <a:t>example:</a:t>
            </a:r>
            <a:endParaRPr sz="3200"/>
          </a:p>
        </p:txBody>
      </p:sp>
      <p:sp>
        <p:nvSpPr>
          <p:cNvPr id="31" name="Content Placeholder 30">
            <a:extLst>
              <a:ext uri="{FF2B5EF4-FFF2-40B4-BE49-F238E27FC236}">
                <a16:creationId xmlns:a16="http://schemas.microsoft.com/office/drawing/2014/main" id="{C8B74ABC-0946-CFFA-0AED-E6ED62639880}"/>
              </a:ext>
            </a:extLst>
          </p:cNvPr>
          <p:cNvSpPr>
            <a:spLocks noGrp="1"/>
          </p:cNvSpPr>
          <p:nvPr>
            <p:ph idx="1"/>
          </p:nvPr>
        </p:nvSpPr>
        <p:spPr/>
        <p:txBody>
          <a:bodyPr/>
          <a:lstStyle/>
          <a:p>
            <a:endParaRPr lang="en-US"/>
          </a:p>
        </p:txBody>
      </p:sp>
      <p:grpSp>
        <p:nvGrpSpPr>
          <p:cNvPr id="4" name="object 4"/>
          <p:cNvGrpSpPr/>
          <p:nvPr/>
        </p:nvGrpSpPr>
        <p:grpSpPr>
          <a:xfrm>
            <a:off x="1787634" y="1144567"/>
            <a:ext cx="10197253" cy="4594013"/>
            <a:chOff x="1340725" y="858425"/>
            <a:chExt cx="7647940" cy="3445510"/>
          </a:xfrm>
        </p:grpSpPr>
        <p:pic>
          <p:nvPicPr>
            <p:cNvPr id="5" name="object 5"/>
            <p:cNvPicPr/>
            <p:nvPr/>
          </p:nvPicPr>
          <p:blipFill>
            <a:blip r:embed="rId2" cstate="print"/>
            <a:stretch>
              <a:fillRect/>
            </a:stretch>
          </p:blipFill>
          <p:spPr>
            <a:xfrm>
              <a:off x="1340725" y="858425"/>
              <a:ext cx="6587699" cy="2369575"/>
            </a:xfrm>
            <a:prstGeom prst="rect">
              <a:avLst/>
            </a:prstGeom>
          </p:spPr>
        </p:pic>
        <p:pic>
          <p:nvPicPr>
            <p:cNvPr id="6" name="object 6"/>
            <p:cNvPicPr/>
            <p:nvPr/>
          </p:nvPicPr>
          <p:blipFill>
            <a:blip r:embed="rId3" cstate="print"/>
            <a:stretch>
              <a:fillRect/>
            </a:stretch>
          </p:blipFill>
          <p:spPr>
            <a:xfrm>
              <a:off x="4785802" y="3307025"/>
              <a:ext cx="4153469" cy="996524"/>
            </a:xfrm>
            <a:prstGeom prst="rect">
              <a:avLst/>
            </a:prstGeom>
          </p:spPr>
        </p:pic>
        <p:sp>
          <p:nvSpPr>
            <p:cNvPr id="7" name="object 7"/>
            <p:cNvSpPr/>
            <p:nvPr/>
          </p:nvSpPr>
          <p:spPr>
            <a:xfrm>
              <a:off x="4756875" y="2056524"/>
              <a:ext cx="4222750" cy="1797685"/>
            </a:xfrm>
            <a:custGeom>
              <a:avLst/>
              <a:gdLst/>
              <a:ahLst/>
              <a:cxnLst/>
              <a:rect l="l" t="t" r="r" b="b"/>
              <a:pathLst>
                <a:path w="4222750" h="1797685">
                  <a:moveTo>
                    <a:pt x="1951074" y="0"/>
                  </a:moveTo>
                  <a:lnTo>
                    <a:pt x="3248574" y="0"/>
                  </a:lnTo>
                  <a:lnTo>
                    <a:pt x="3248574" y="714299"/>
                  </a:lnTo>
                  <a:lnTo>
                    <a:pt x="1951074" y="714299"/>
                  </a:lnTo>
                  <a:lnTo>
                    <a:pt x="1951074" y="0"/>
                  </a:lnTo>
                  <a:close/>
                </a:path>
                <a:path w="4222750" h="1797685">
                  <a:moveTo>
                    <a:pt x="0" y="1140749"/>
                  </a:moveTo>
                  <a:lnTo>
                    <a:pt x="4222199" y="1140749"/>
                  </a:lnTo>
                  <a:lnTo>
                    <a:pt x="4222199" y="1797449"/>
                  </a:lnTo>
                  <a:lnTo>
                    <a:pt x="0" y="1797449"/>
                  </a:lnTo>
                  <a:lnTo>
                    <a:pt x="0" y="1140749"/>
                  </a:lnTo>
                  <a:close/>
                </a:path>
              </a:pathLst>
            </a:custGeom>
            <a:ln w="19049">
              <a:solidFill>
                <a:srgbClr val="FF0000"/>
              </a:solidFill>
            </a:ln>
          </p:spPr>
          <p:txBody>
            <a:bodyPr wrap="square" lIns="0" tIns="0" rIns="0" bIns="0" rtlCol="0"/>
            <a:lstStyle/>
            <a:p>
              <a:endParaRPr sz="1867"/>
            </a:p>
          </p:txBody>
        </p:sp>
        <p:sp>
          <p:nvSpPr>
            <p:cNvPr id="8" name="object 8"/>
            <p:cNvSpPr/>
            <p:nvPr/>
          </p:nvSpPr>
          <p:spPr>
            <a:xfrm>
              <a:off x="1577314" y="1343596"/>
              <a:ext cx="4664075" cy="1899920"/>
            </a:xfrm>
            <a:custGeom>
              <a:avLst/>
              <a:gdLst/>
              <a:ahLst/>
              <a:cxnLst/>
              <a:rect l="l" t="t" r="r" b="b"/>
              <a:pathLst>
                <a:path w="4664075" h="1899920">
                  <a:moveTo>
                    <a:pt x="319798" y="229882"/>
                  </a:moveTo>
                  <a:lnTo>
                    <a:pt x="0" y="229882"/>
                  </a:lnTo>
                  <a:lnTo>
                    <a:pt x="0" y="386181"/>
                  </a:lnTo>
                  <a:lnTo>
                    <a:pt x="319798" y="386181"/>
                  </a:lnTo>
                  <a:lnTo>
                    <a:pt x="319798" y="229882"/>
                  </a:lnTo>
                  <a:close/>
                </a:path>
                <a:path w="4664075" h="1899920">
                  <a:moveTo>
                    <a:pt x="353148" y="1743583"/>
                  </a:moveTo>
                  <a:lnTo>
                    <a:pt x="33350" y="1743583"/>
                  </a:lnTo>
                  <a:lnTo>
                    <a:pt x="33350" y="1899881"/>
                  </a:lnTo>
                  <a:lnTo>
                    <a:pt x="353148" y="1899881"/>
                  </a:lnTo>
                  <a:lnTo>
                    <a:pt x="353148" y="1743583"/>
                  </a:lnTo>
                  <a:close/>
                </a:path>
                <a:path w="4664075" h="1899920">
                  <a:moveTo>
                    <a:pt x="353148" y="1234071"/>
                  </a:moveTo>
                  <a:lnTo>
                    <a:pt x="33350" y="1234071"/>
                  </a:lnTo>
                  <a:lnTo>
                    <a:pt x="33350" y="1390370"/>
                  </a:lnTo>
                  <a:lnTo>
                    <a:pt x="353148" y="1390370"/>
                  </a:lnTo>
                  <a:lnTo>
                    <a:pt x="353148" y="1234071"/>
                  </a:lnTo>
                  <a:close/>
                </a:path>
                <a:path w="4664075" h="1899920">
                  <a:moveTo>
                    <a:pt x="1178775" y="973404"/>
                  </a:moveTo>
                  <a:lnTo>
                    <a:pt x="858977" y="973404"/>
                  </a:lnTo>
                  <a:lnTo>
                    <a:pt x="858977" y="1129715"/>
                  </a:lnTo>
                  <a:lnTo>
                    <a:pt x="1178775" y="1129715"/>
                  </a:lnTo>
                  <a:lnTo>
                    <a:pt x="1178775" y="973404"/>
                  </a:lnTo>
                  <a:close/>
                </a:path>
                <a:path w="4664075" h="1899920">
                  <a:moveTo>
                    <a:pt x="1178775" y="0"/>
                  </a:moveTo>
                  <a:lnTo>
                    <a:pt x="858977" y="0"/>
                  </a:lnTo>
                  <a:lnTo>
                    <a:pt x="858977" y="156298"/>
                  </a:lnTo>
                  <a:lnTo>
                    <a:pt x="1178775" y="156298"/>
                  </a:lnTo>
                  <a:lnTo>
                    <a:pt x="1178775" y="0"/>
                  </a:lnTo>
                  <a:close/>
                </a:path>
                <a:path w="4664075" h="1899920">
                  <a:moveTo>
                    <a:pt x="2034159" y="496989"/>
                  </a:moveTo>
                  <a:lnTo>
                    <a:pt x="1714360" y="496989"/>
                  </a:lnTo>
                  <a:lnTo>
                    <a:pt x="1714360" y="653288"/>
                  </a:lnTo>
                  <a:lnTo>
                    <a:pt x="2034159" y="653288"/>
                  </a:lnTo>
                  <a:lnTo>
                    <a:pt x="2034159" y="496989"/>
                  </a:lnTo>
                  <a:close/>
                </a:path>
                <a:path w="4664075" h="1899920">
                  <a:moveTo>
                    <a:pt x="2930550" y="1114831"/>
                  </a:moveTo>
                  <a:lnTo>
                    <a:pt x="2610751" y="1114831"/>
                  </a:lnTo>
                  <a:lnTo>
                    <a:pt x="2610751" y="1271130"/>
                  </a:lnTo>
                  <a:lnTo>
                    <a:pt x="2930550" y="1271130"/>
                  </a:lnTo>
                  <a:lnTo>
                    <a:pt x="2930550" y="1114831"/>
                  </a:lnTo>
                  <a:close/>
                </a:path>
                <a:path w="4664075" h="1899920">
                  <a:moveTo>
                    <a:pt x="3797223" y="1114831"/>
                  </a:moveTo>
                  <a:lnTo>
                    <a:pt x="3477425" y="1114831"/>
                  </a:lnTo>
                  <a:lnTo>
                    <a:pt x="3477425" y="1271130"/>
                  </a:lnTo>
                  <a:lnTo>
                    <a:pt x="3797223" y="1271130"/>
                  </a:lnTo>
                  <a:lnTo>
                    <a:pt x="3797223" y="1114831"/>
                  </a:lnTo>
                  <a:close/>
                </a:path>
                <a:path w="4664075" h="1899920">
                  <a:moveTo>
                    <a:pt x="4663910" y="1114831"/>
                  </a:moveTo>
                  <a:lnTo>
                    <a:pt x="4344098" y="1114831"/>
                  </a:lnTo>
                  <a:lnTo>
                    <a:pt x="4344098" y="1271130"/>
                  </a:lnTo>
                  <a:lnTo>
                    <a:pt x="4663910" y="1271130"/>
                  </a:lnTo>
                  <a:lnTo>
                    <a:pt x="4663910" y="1114831"/>
                  </a:lnTo>
                  <a:close/>
                </a:path>
              </a:pathLst>
            </a:custGeom>
            <a:solidFill>
              <a:srgbClr val="FFFFFF"/>
            </a:solidFill>
          </p:spPr>
          <p:txBody>
            <a:bodyPr wrap="square" lIns="0" tIns="0" rIns="0" bIns="0" rtlCol="0"/>
            <a:lstStyle/>
            <a:p>
              <a:endParaRPr sz="1867"/>
            </a:p>
          </p:txBody>
        </p:sp>
        <p:pic>
          <p:nvPicPr>
            <p:cNvPr id="9" name="object 9"/>
            <p:cNvPicPr/>
            <p:nvPr/>
          </p:nvPicPr>
          <p:blipFill>
            <a:blip r:embed="rId4" cstate="print"/>
            <a:stretch>
              <a:fillRect/>
            </a:stretch>
          </p:blipFill>
          <p:spPr>
            <a:xfrm>
              <a:off x="6562100" y="1573468"/>
              <a:ext cx="1776953" cy="339574"/>
            </a:xfrm>
            <a:prstGeom prst="rect">
              <a:avLst/>
            </a:prstGeom>
          </p:spPr>
        </p:pic>
        <p:sp>
          <p:nvSpPr>
            <p:cNvPr id="10" name="object 10"/>
            <p:cNvSpPr/>
            <p:nvPr/>
          </p:nvSpPr>
          <p:spPr>
            <a:xfrm>
              <a:off x="1577314" y="1078826"/>
              <a:ext cx="331470" cy="1146175"/>
            </a:xfrm>
            <a:custGeom>
              <a:avLst/>
              <a:gdLst/>
              <a:ahLst/>
              <a:cxnLst/>
              <a:rect l="l" t="t" r="r" b="b"/>
              <a:pathLst>
                <a:path w="331469" h="1146175">
                  <a:moveTo>
                    <a:pt x="331203" y="989304"/>
                  </a:moveTo>
                  <a:lnTo>
                    <a:pt x="0" y="989304"/>
                  </a:lnTo>
                  <a:lnTo>
                    <a:pt x="0" y="1145603"/>
                  </a:lnTo>
                  <a:lnTo>
                    <a:pt x="331203" y="1145603"/>
                  </a:lnTo>
                  <a:lnTo>
                    <a:pt x="331203" y="989304"/>
                  </a:lnTo>
                  <a:close/>
                </a:path>
                <a:path w="331469" h="1146175">
                  <a:moveTo>
                    <a:pt x="331203" y="0"/>
                  </a:moveTo>
                  <a:lnTo>
                    <a:pt x="0" y="0"/>
                  </a:lnTo>
                  <a:lnTo>
                    <a:pt x="0" y="156298"/>
                  </a:lnTo>
                  <a:lnTo>
                    <a:pt x="331203" y="156298"/>
                  </a:lnTo>
                  <a:lnTo>
                    <a:pt x="331203" y="0"/>
                  </a:lnTo>
                  <a:close/>
                </a:path>
              </a:pathLst>
            </a:custGeom>
            <a:solidFill>
              <a:srgbClr val="FFFFFF"/>
            </a:solidFill>
          </p:spPr>
          <p:txBody>
            <a:bodyPr wrap="square" lIns="0" tIns="0" rIns="0" bIns="0" rtlCol="0"/>
            <a:lstStyle/>
            <a:p>
              <a:endParaRPr sz="1867"/>
            </a:p>
          </p:txBody>
        </p:sp>
      </p:grpSp>
      <p:pic>
        <p:nvPicPr>
          <p:cNvPr id="11" name="object 11"/>
          <p:cNvPicPr/>
          <p:nvPr/>
        </p:nvPicPr>
        <p:blipFill>
          <a:blip r:embed="rId5" cstate="print"/>
          <a:stretch>
            <a:fillRect/>
          </a:stretch>
        </p:blipFill>
        <p:spPr>
          <a:xfrm>
            <a:off x="356166" y="4409367"/>
            <a:ext cx="5227681" cy="1328716"/>
          </a:xfrm>
          <a:prstGeom prst="rect">
            <a:avLst/>
          </a:prstGeom>
        </p:spPr>
      </p:pic>
      <p:sp>
        <p:nvSpPr>
          <p:cNvPr id="12" name="object 12"/>
          <p:cNvSpPr/>
          <p:nvPr/>
        </p:nvSpPr>
        <p:spPr>
          <a:xfrm>
            <a:off x="5990100" y="4460201"/>
            <a:ext cx="0" cy="1389380"/>
          </a:xfrm>
          <a:custGeom>
            <a:avLst/>
            <a:gdLst/>
            <a:ahLst/>
            <a:cxnLst/>
            <a:rect l="l" t="t" r="r" b="b"/>
            <a:pathLst>
              <a:path h="1042035">
                <a:moveTo>
                  <a:pt x="0" y="0"/>
                </a:moveTo>
                <a:lnTo>
                  <a:pt x="0" y="1041599"/>
                </a:lnTo>
              </a:path>
            </a:pathLst>
          </a:custGeom>
          <a:ln w="38099">
            <a:solidFill>
              <a:srgbClr val="000000"/>
            </a:solidFill>
          </a:ln>
        </p:spPr>
        <p:txBody>
          <a:bodyPr wrap="square" lIns="0" tIns="0" rIns="0" bIns="0" rtlCol="0"/>
          <a:lstStyle/>
          <a:p>
            <a:endParaRPr sz="1867"/>
          </a:p>
        </p:txBody>
      </p:sp>
      <p:pic>
        <p:nvPicPr>
          <p:cNvPr id="2" name="object 2"/>
          <p:cNvPicPr/>
          <p:nvPr/>
        </p:nvPicPr>
        <p:blipFill>
          <a:blip r:embed="rId6" cstate="print"/>
          <a:stretch>
            <a:fillRect/>
          </a:stretch>
        </p:blipFill>
        <p:spPr>
          <a:xfrm>
            <a:off x="4772291" y="1166803"/>
            <a:ext cx="4063999" cy="914399"/>
          </a:xfrm>
          <a:prstGeom prst="rect">
            <a:avLst/>
          </a:prstGeom>
        </p:spPr>
      </p:pic>
      <p:sp>
        <p:nvSpPr>
          <p:cNvPr id="42" name="TextBox 41">
            <a:extLst>
              <a:ext uri="{FF2B5EF4-FFF2-40B4-BE49-F238E27FC236}">
                <a16:creationId xmlns:a16="http://schemas.microsoft.com/office/drawing/2014/main" id="{DDCE8E31-D56D-078A-9318-6369A7017C42}"/>
              </a:ext>
            </a:extLst>
          </p:cNvPr>
          <p:cNvSpPr txBox="1"/>
          <p:nvPr/>
        </p:nvSpPr>
        <p:spPr>
          <a:xfrm>
            <a:off x="359229" y="6154383"/>
            <a:ext cx="6096000" cy="276999"/>
          </a:xfrm>
          <a:prstGeom prst="rect">
            <a:avLst/>
          </a:prstGeom>
          <a:noFill/>
        </p:spPr>
        <p:txBody>
          <a:bodyPr wrap="square">
            <a:spAutoFit/>
          </a:bodyPr>
          <a:lstStyle/>
          <a:p>
            <a:r>
              <a:rPr lang="en-US" sz="1200" dirty="0"/>
              <a:t>http://cs231n.stanford.edu/slides/2017/cs231n_2017_lecture4.pdf</a:t>
            </a:r>
          </a:p>
        </p:txBody>
      </p:sp>
    </p:spTree>
    <p:extLst>
      <p:ext uri="{BB962C8B-B14F-4D97-AF65-F5344CB8AC3E}">
        <p14:creationId xmlns:p14="http://schemas.microsoft.com/office/powerpoint/2010/main" val="1609683091"/>
      </p:ext>
    </p:extLst>
  </p:cSld>
  <p:clrMapOvr>
    <a:masterClrMapping/>
  </p:clrMapOvr>
  <p:transition spd="slow">
    <p:wipe/>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bject 3"/>
          <p:cNvSpPr txBox="1">
            <a:spLocks noGrp="1"/>
          </p:cNvSpPr>
          <p:nvPr>
            <p:ph type="title"/>
          </p:nvPr>
        </p:nvSpPr>
        <p:spPr>
          <a:prstGeom prst="rect">
            <a:avLst/>
          </a:prstGeom>
        </p:spPr>
        <p:txBody>
          <a:bodyPr spcFirstLastPara="1" vert="horz" wrap="square" lIns="0" tIns="391021" rIns="0" bIns="0" rtlCol="0" anchor="ctr" anchorCtr="0">
            <a:spAutoFit/>
          </a:bodyPr>
          <a:lstStyle/>
          <a:p>
            <a:pPr marL="74505">
              <a:lnSpc>
                <a:spcPct val="100000"/>
              </a:lnSpc>
              <a:spcBef>
                <a:spcPts val="133"/>
              </a:spcBef>
            </a:pPr>
            <a:r>
              <a:rPr sz="3200" dirty="0"/>
              <a:t>Another</a:t>
            </a:r>
            <a:r>
              <a:rPr sz="3200" spc="-120" dirty="0"/>
              <a:t> </a:t>
            </a:r>
            <a:r>
              <a:rPr sz="3200" spc="-13" dirty="0"/>
              <a:t>example:</a:t>
            </a:r>
            <a:endParaRPr sz="3200"/>
          </a:p>
        </p:txBody>
      </p:sp>
      <p:sp>
        <p:nvSpPr>
          <p:cNvPr id="16" name="Content Placeholder 15">
            <a:extLst>
              <a:ext uri="{FF2B5EF4-FFF2-40B4-BE49-F238E27FC236}">
                <a16:creationId xmlns:a16="http://schemas.microsoft.com/office/drawing/2014/main" id="{21B3D14E-7464-36C9-238B-984831FA6DB7}"/>
              </a:ext>
            </a:extLst>
          </p:cNvPr>
          <p:cNvSpPr>
            <a:spLocks noGrp="1"/>
          </p:cNvSpPr>
          <p:nvPr>
            <p:ph idx="1"/>
          </p:nvPr>
        </p:nvSpPr>
        <p:spPr/>
        <p:txBody>
          <a:bodyPr/>
          <a:lstStyle/>
          <a:p>
            <a:endParaRPr lang="en-US" dirty="0"/>
          </a:p>
        </p:txBody>
      </p:sp>
      <p:grpSp>
        <p:nvGrpSpPr>
          <p:cNvPr id="4" name="object 4"/>
          <p:cNvGrpSpPr/>
          <p:nvPr/>
        </p:nvGrpSpPr>
        <p:grpSpPr>
          <a:xfrm>
            <a:off x="1787634" y="1144567"/>
            <a:ext cx="8784167" cy="3180080"/>
            <a:chOff x="1340725" y="858425"/>
            <a:chExt cx="6588125" cy="2385060"/>
          </a:xfrm>
        </p:grpSpPr>
        <p:pic>
          <p:nvPicPr>
            <p:cNvPr id="5" name="object 5"/>
            <p:cNvPicPr/>
            <p:nvPr/>
          </p:nvPicPr>
          <p:blipFill>
            <a:blip r:embed="rId2" cstate="print"/>
            <a:stretch>
              <a:fillRect/>
            </a:stretch>
          </p:blipFill>
          <p:spPr>
            <a:xfrm>
              <a:off x="1340725" y="858425"/>
              <a:ext cx="6587699" cy="2369575"/>
            </a:xfrm>
            <a:prstGeom prst="rect">
              <a:avLst/>
            </a:prstGeom>
          </p:spPr>
        </p:pic>
        <p:sp>
          <p:nvSpPr>
            <p:cNvPr id="6" name="object 6"/>
            <p:cNvSpPr/>
            <p:nvPr/>
          </p:nvSpPr>
          <p:spPr>
            <a:xfrm>
              <a:off x="5842975" y="2047700"/>
              <a:ext cx="1297940" cy="714375"/>
            </a:xfrm>
            <a:custGeom>
              <a:avLst/>
              <a:gdLst/>
              <a:ahLst/>
              <a:cxnLst/>
              <a:rect l="l" t="t" r="r" b="b"/>
              <a:pathLst>
                <a:path w="1297940" h="714375">
                  <a:moveTo>
                    <a:pt x="0" y="0"/>
                  </a:moveTo>
                  <a:lnTo>
                    <a:pt x="1297499" y="0"/>
                  </a:lnTo>
                  <a:lnTo>
                    <a:pt x="1297499" y="714299"/>
                  </a:lnTo>
                  <a:lnTo>
                    <a:pt x="0" y="714299"/>
                  </a:lnTo>
                  <a:lnTo>
                    <a:pt x="0" y="0"/>
                  </a:lnTo>
                  <a:close/>
                </a:path>
              </a:pathLst>
            </a:custGeom>
            <a:ln w="19049">
              <a:solidFill>
                <a:srgbClr val="FF0000"/>
              </a:solidFill>
            </a:ln>
          </p:spPr>
          <p:txBody>
            <a:bodyPr wrap="square" lIns="0" tIns="0" rIns="0" bIns="0" rtlCol="0"/>
            <a:lstStyle/>
            <a:p>
              <a:endParaRPr sz="1867"/>
            </a:p>
          </p:txBody>
        </p:sp>
        <p:sp>
          <p:nvSpPr>
            <p:cNvPr id="7" name="object 7"/>
            <p:cNvSpPr/>
            <p:nvPr/>
          </p:nvSpPr>
          <p:spPr>
            <a:xfrm>
              <a:off x="1577314" y="1078826"/>
              <a:ext cx="4664075" cy="2164715"/>
            </a:xfrm>
            <a:custGeom>
              <a:avLst/>
              <a:gdLst/>
              <a:ahLst/>
              <a:cxnLst/>
              <a:rect l="l" t="t" r="r" b="b"/>
              <a:pathLst>
                <a:path w="4664075" h="2164715">
                  <a:moveTo>
                    <a:pt x="319798" y="494652"/>
                  </a:moveTo>
                  <a:lnTo>
                    <a:pt x="0" y="494652"/>
                  </a:lnTo>
                  <a:lnTo>
                    <a:pt x="0" y="650951"/>
                  </a:lnTo>
                  <a:lnTo>
                    <a:pt x="319798" y="650951"/>
                  </a:lnTo>
                  <a:lnTo>
                    <a:pt x="319798" y="494652"/>
                  </a:lnTo>
                  <a:close/>
                </a:path>
                <a:path w="4664075" h="2164715">
                  <a:moveTo>
                    <a:pt x="331203" y="989304"/>
                  </a:moveTo>
                  <a:lnTo>
                    <a:pt x="0" y="989304"/>
                  </a:lnTo>
                  <a:lnTo>
                    <a:pt x="0" y="1145603"/>
                  </a:lnTo>
                  <a:lnTo>
                    <a:pt x="331203" y="1145603"/>
                  </a:lnTo>
                  <a:lnTo>
                    <a:pt x="331203" y="989304"/>
                  </a:lnTo>
                  <a:close/>
                </a:path>
                <a:path w="4664075" h="2164715">
                  <a:moveTo>
                    <a:pt x="331203" y="0"/>
                  </a:moveTo>
                  <a:lnTo>
                    <a:pt x="0" y="0"/>
                  </a:lnTo>
                  <a:lnTo>
                    <a:pt x="0" y="156298"/>
                  </a:lnTo>
                  <a:lnTo>
                    <a:pt x="331203" y="156298"/>
                  </a:lnTo>
                  <a:lnTo>
                    <a:pt x="331203" y="0"/>
                  </a:lnTo>
                  <a:close/>
                </a:path>
                <a:path w="4664075" h="2164715">
                  <a:moveTo>
                    <a:pt x="353148" y="2008352"/>
                  </a:moveTo>
                  <a:lnTo>
                    <a:pt x="33350" y="2008352"/>
                  </a:lnTo>
                  <a:lnTo>
                    <a:pt x="33350" y="2164651"/>
                  </a:lnTo>
                  <a:lnTo>
                    <a:pt x="353148" y="2164651"/>
                  </a:lnTo>
                  <a:lnTo>
                    <a:pt x="353148" y="2008352"/>
                  </a:lnTo>
                  <a:close/>
                </a:path>
                <a:path w="4664075" h="2164715">
                  <a:moveTo>
                    <a:pt x="353148" y="1498841"/>
                  </a:moveTo>
                  <a:lnTo>
                    <a:pt x="33350" y="1498841"/>
                  </a:lnTo>
                  <a:lnTo>
                    <a:pt x="33350" y="1655140"/>
                  </a:lnTo>
                  <a:lnTo>
                    <a:pt x="353148" y="1655140"/>
                  </a:lnTo>
                  <a:lnTo>
                    <a:pt x="353148" y="1498841"/>
                  </a:lnTo>
                  <a:close/>
                </a:path>
                <a:path w="4664075" h="2164715">
                  <a:moveTo>
                    <a:pt x="1178775" y="1238173"/>
                  </a:moveTo>
                  <a:lnTo>
                    <a:pt x="858977" y="1238173"/>
                  </a:lnTo>
                  <a:lnTo>
                    <a:pt x="858977" y="1394485"/>
                  </a:lnTo>
                  <a:lnTo>
                    <a:pt x="1178775" y="1394485"/>
                  </a:lnTo>
                  <a:lnTo>
                    <a:pt x="1178775" y="1238173"/>
                  </a:lnTo>
                  <a:close/>
                </a:path>
                <a:path w="4664075" h="2164715">
                  <a:moveTo>
                    <a:pt x="1178775" y="264769"/>
                  </a:moveTo>
                  <a:lnTo>
                    <a:pt x="858977" y="264769"/>
                  </a:lnTo>
                  <a:lnTo>
                    <a:pt x="858977" y="421068"/>
                  </a:lnTo>
                  <a:lnTo>
                    <a:pt x="1178775" y="421068"/>
                  </a:lnTo>
                  <a:lnTo>
                    <a:pt x="1178775" y="264769"/>
                  </a:lnTo>
                  <a:close/>
                </a:path>
                <a:path w="4664075" h="2164715">
                  <a:moveTo>
                    <a:pt x="2034159" y="761758"/>
                  </a:moveTo>
                  <a:lnTo>
                    <a:pt x="1714360" y="761758"/>
                  </a:lnTo>
                  <a:lnTo>
                    <a:pt x="1714360" y="918057"/>
                  </a:lnTo>
                  <a:lnTo>
                    <a:pt x="2034159" y="918057"/>
                  </a:lnTo>
                  <a:lnTo>
                    <a:pt x="2034159" y="761758"/>
                  </a:lnTo>
                  <a:close/>
                </a:path>
                <a:path w="4664075" h="2164715">
                  <a:moveTo>
                    <a:pt x="2930550" y="1379601"/>
                  </a:moveTo>
                  <a:lnTo>
                    <a:pt x="2610751" y="1379601"/>
                  </a:lnTo>
                  <a:lnTo>
                    <a:pt x="2610751" y="1535899"/>
                  </a:lnTo>
                  <a:lnTo>
                    <a:pt x="2930550" y="1535899"/>
                  </a:lnTo>
                  <a:lnTo>
                    <a:pt x="2930550" y="1379601"/>
                  </a:lnTo>
                  <a:close/>
                </a:path>
                <a:path w="4664075" h="2164715">
                  <a:moveTo>
                    <a:pt x="3797223" y="1379601"/>
                  </a:moveTo>
                  <a:lnTo>
                    <a:pt x="3477425" y="1379601"/>
                  </a:lnTo>
                  <a:lnTo>
                    <a:pt x="3477425" y="1535899"/>
                  </a:lnTo>
                  <a:lnTo>
                    <a:pt x="3797223" y="1535899"/>
                  </a:lnTo>
                  <a:lnTo>
                    <a:pt x="3797223" y="1379601"/>
                  </a:lnTo>
                  <a:close/>
                </a:path>
                <a:path w="4664075" h="2164715">
                  <a:moveTo>
                    <a:pt x="4663910" y="1379601"/>
                  </a:moveTo>
                  <a:lnTo>
                    <a:pt x="4344098" y="1379601"/>
                  </a:lnTo>
                  <a:lnTo>
                    <a:pt x="4344098" y="1535899"/>
                  </a:lnTo>
                  <a:lnTo>
                    <a:pt x="4663910" y="1535899"/>
                  </a:lnTo>
                  <a:lnTo>
                    <a:pt x="4663910" y="1379601"/>
                  </a:lnTo>
                  <a:close/>
                </a:path>
              </a:pathLst>
            </a:custGeom>
            <a:solidFill>
              <a:srgbClr val="FFFFFF"/>
            </a:solidFill>
          </p:spPr>
          <p:txBody>
            <a:bodyPr wrap="square" lIns="0" tIns="0" rIns="0" bIns="0" rtlCol="0"/>
            <a:lstStyle/>
            <a:p>
              <a:endParaRPr sz="1867"/>
            </a:p>
          </p:txBody>
        </p:sp>
      </p:grpSp>
      <p:grpSp>
        <p:nvGrpSpPr>
          <p:cNvPr id="8" name="object 8"/>
          <p:cNvGrpSpPr/>
          <p:nvPr/>
        </p:nvGrpSpPr>
        <p:grpSpPr>
          <a:xfrm>
            <a:off x="6329800" y="4409367"/>
            <a:ext cx="5655733" cy="1386840"/>
            <a:chOff x="4747350" y="3307025"/>
            <a:chExt cx="4241800" cy="1040130"/>
          </a:xfrm>
        </p:grpSpPr>
        <p:pic>
          <p:nvPicPr>
            <p:cNvPr id="9" name="object 9"/>
            <p:cNvPicPr/>
            <p:nvPr/>
          </p:nvPicPr>
          <p:blipFill>
            <a:blip r:embed="rId3" cstate="print"/>
            <a:stretch>
              <a:fillRect/>
            </a:stretch>
          </p:blipFill>
          <p:spPr>
            <a:xfrm>
              <a:off x="4785802" y="3307025"/>
              <a:ext cx="4153469" cy="996524"/>
            </a:xfrm>
            <a:prstGeom prst="rect">
              <a:avLst/>
            </a:prstGeom>
          </p:spPr>
        </p:pic>
        <p:sp>
          <p:nvSpPr>
            <p:cNvPr id="10" name="object 10"/>
            <p:cNvSpPr/>
            <p:nvPr/>
          </p:nvSpPr>
          <p:spPr>
            <a:xfrm>
              <a:off x="4756875" y="3818300"/>
              <a:ext cx="4222750" cy="519430"/>
            </a:xfrm>
            <a:custGeom>
              <a:avLst/>
              <a:gdLst/>
              <a:ahLst/>
              <a:cxnLst/>
              <a:rect l="l" t="t" r="r" b="b"/>
              <a:pathLst>
                <a:path w="4222750" h="519429">
                  <a:moveTo>
                    <a:pt x="0" y="0"/>
                  </a:moveTo>
                  <a:lnTo>
                    <a:pt x="4222199" y="0"/>
                  </a:lnTo>
                  <a:lnTo>
                    <a:pt x="4222199" y="518999"/>
                  </a:lnTo>
                  <a:lnTo>
                    <a:pt x="0" y="518999"/>
                  </a:lnTo>
                  <a:lnTo>
                    <a:pt x="0" y="0"/>
                  </a:lnTo>
                  <a:close/>
                </a:path>
              </a:pathLst>
            </a:custGeom>
            <a:ln w="19049">
              <a:solidFill>
                <a:srgbClr val="FF0000"/>
              </a:solidFill>
            </a:ln>
          </p:spPr>
          <p:txBody>
            <a:bodyPr wrap="square" lIns="0" tIns="0" rIns="0" bIns="0" rtlCol="0"/>
            <a:lstStyle/>
            <a:p>
              <a:endParaRPr sz="1867"/>
            </a:p>
          </p:txBody>
        </p:sp>
      </p:grpSp>
      <p:pic>
        <p:nvPicPr>
          <p:cNvPr id="11" name="object 11"/>
          <p:cNvPicPr/>
          <p:nvPr/>
        </p:nvPicPr>
        <p:blipFill>
          <a:blip r:embed="rId4" cstate="print"/>
          <a:stretch>
            <a:fillRect/>
          </a:stretch>
        </p:blipFill>
        <p:spPr>
          <a:xfrm>
            <a:off x="356166" y="4409367"/>
            <a:ext cx="5227681" cy="1328716"/>
          </a:xfrm>
          <a:prstGeom prst="rect">
            <a:avLst/>
          </a:prstGeom>
        </p:spPr>
      </p:pic>
      <p:pic>
        <p:nvPicPr>
          <p:cNvPr id="2" name="object 2"/>
          <p:cNvPicPr/>
          <p:nvPr/>
        </p:nvPicPr>
        <p:blipFill>
          <a:blip r:embed="rId5" cstate="print"/>
          <a:stretch>
            <a:fillRect/>
          </a:stretch>
        </p:blipFill>
        <p:spPr>
          <a:xfrm>
            <a:off x="5212469" y="1247375"/>
            <a:ext cx="4063999" cy="914399"/>
          </a:xfrm>
          <a:prstGeom prst="rect">
            <a:avLst/>
          </a:prstGeom>
        </p:spPr>
      </p:pic>
      <p:sp>
        <p:nvSpPr>
          <p:cNvPr id="12" name="object 12"/>
          <p:cNvSpPr/>
          <p:nvPr/>
        </p:nvSpPr>
        <p:spPr>
          <a:xfrm>
            <a:off x="5990100" y="4460201"/>
            <a:ext cx="0" cy="1389380"/>
          </a:xfrm>
          <a:custGeom>
            <a:avLst/>
            <a:gdLst/>
            <a:ahLst/>
            <a:cxnLst/>
            <a:rect l="l" t="t" r="r" b="b"/>
            <a:pathLst>
              <a:path h="1042035">
                <a:moveTo>
                  <a:pt x="0" y="0"/>
                </a:moveTo>
                <a:lnTo>
                  <a:pt x="0" y="1041599"/>
                </a:lnTo>
              </a:path>
            </a:pathLst>
          </a:custGeom>
          <a:ln w="38099">
            <a:solidFill>
              <a:srgbClr val="000000"/>
            </a:solidFill>
          </a:ln>
        </p:spPr>
        <p:txBody>
          <a:bodyPr wrap="square" lIns="0" tIns="0" rIns="0" bIns="0" rtlCol="0"/>
          <a:lstStyle/>
          <a:p>
            <a:endParaRPr sz="1867"/>
          </a:p>
        </p:txBody>
      </p:sp>
    </p:spTree>
    <p:extLst>
      <p:ext uri="{BB962C8B-B14F-4D97-AF65-F5344CB8AC3E}">
        <p14:creationId xmlns:p14="http://schemas.microsoft.com/office/powerpoint/2010/main" val="3852591887"/>
      </p:ext>
    </p:extLst>
  </p:cSld>
  <p:clrMapOvr>
    <a:masterClrMapping/>
  </p:clrMapOvr>
  <p:transition spd="slow">
    <p:wipe/>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bject 3"/>
          <p:cNvSpPr txBox="1">
            <a:spLocks noGrp="1"/>
          </p:cNvSpPr>
          <p:nvPr>
            <p:ph type="title"/>
          </p:nvPr>
        </p:nvSpPr>
        <p:spPr>
          <a:prstGeom prst="rect">
            <a:avLst/>
          </a:prstGeom>
        </p:spPr>
        <p:txBody>
          <a:bodyPr spcFirstLastPara="1" vert="horz" wrap="square" lIns="0" tIns="391021" rIns="0" bIns="0" rtlCol="0" anchor="ctr" anchorCtr="0">
            <a:spAutoFit/>
          </a:bodyPr>
          <a:lstStyle/>
          <a:p>
            <a:pPr marL="74505">
              <a:lnSpc>
                <a:spcPct val="100000"/>
              </a:lnSpc>
              <a:spcBef>
                <a:spcPts val="133"/>
              </a:spcBef>
            </a:pPr>
            <a:r>
              <a:rPr sz="3200" dirty="0"/>
              <a:t>Another</a:t>
            </a:r>
            <a:r>
              <a:rPr sz="3200" spc="-120" dirty="0"/>
              <a:t> </a:t>
            </a:r>
            <a:r>
              <a:rPr sz="3200" spc="-13" dirty="0"/>
              <a:t>example:</a:t>
            </a:r>
            <a:endParaRPr sz="3200"/>
          </a:p>
        </p:txBody>
      </p:sp>
      <p:sp>
        <p:nvSpPr>
          <p:cNvPr id="40" name="Content Placeholder 39">
            <a:extLst>
              <a:ext uri="{FF2B5EF4-FFF2-40B4-BE49-F238E27FC236}">
                <a16:creationId xmlns:a16="http://schemas.microsoft.com/office/drawing/2014/main" id="{6DCF17AE-0172-F83F-44F9-5075D7687E5C}"/>
              </a:ext>
            </a:extLst>
          </p:cNvPr>
          <p:cNvSpPr>
            <a:spLocks noGrp="1"/>
          </p:cNvSpPr>
          <p:nvPr>
            <p:ph idx="1"/>
          </p:nvPr>
        </p:nvSpPr>
        <p:spPr/>
        <p:txBody>
          <a:bodyPr/>
          <a:lstStyle/>
          <a:p>
            <a:endParaRPr lang="en-US"/>
          </a:p>
        </p:txBody>
      </p:sp>
      <p:grpSp>
        <p:nvGrpSpPr>
          <p:cNvPr id="4" name="object 4"/>
          <p:cNvGrpSpPr/>
          <p:nvPr/>
        </p:nvGrpSpPr>
        <p:grpSpPr>
          <a:xfrm>
            <a:off x="1787634" y="1144567"/>
            <a:ext cx="8784167" cy="3180080"/>
            <a:chOff x="1340725" y="858425"/>
            <a:chExt cx="6588125" cy="2385060"/>
          </a:xfrm>
        </p:grpSpPr>
        <p:pic>
          <p:nvPicPr>
            <p:cNvPr id="5" name="object 5"/>
            <p:cNvPicPr/>
            <p:nvPr/>
          </p:nvPicPr>
          <p:blipFill>
            <a:blip r:embed="rId2" cstate="print"/>
            <a:stretch>
              <a:fillRect/>
            </a:stretch>
          </p:blipFill>
          <p:spPr>
            <a:xfrm>
              <a:off x="1340725" y="858425"/>
              <a:ext cx="6587699" cy="2369575"/>
            </a:xfrm>
            <a:prstGeom prst="rect">
              <a:avLst/>
            </a:prstGeom>
          </p:spPr>
        </p:pic>
        <p:sp>
          <p:nvSpPr>
            <p:cNvPr id="6" name="object 6"/>
            <p:cNvSpPr/>
            <p:nvPr/>
          </p:nvSpPr>
          <p:spPr>
            <a:xfrm>
              <a:off x="5842975" y="2047700"/>
              <a:ext cx="1297940" cy="714375"/>
            </a:xfrm>
            <a:custGeom>
              <a:avLst/>
              <a:gdLst/>
              <a:ahLst/>
              <a:cxnLst/>
              <a:rect l="l" t="t" r="r" b="b"/>
              <a:pathLst>
                <a:path w="1297940" h="714375">
                  <a:moveTo>
                    <a:pt x="0" y="0"/>
                  </a:moveTo>
                  <a:lnTo>
                    <a:pt x="1297499" y="0"/>
                  </a:lnTo>
                  <a:lnTo>
                    <a:pt x="1297499" y="714299"/>
                  </a:lnTo>
                  <a:lnTo>
                    <a:pt x="0" y="714299"/>
                  </a:lnTo>
                  <a:lnTo>
                    <a:pt x="0" y="0"/>
                  </a:lnTo>
                  <a:close/>
                </a:path>
              </a:pathLst>
            </a:custGeom>
            <a:ln w="19049">
              <a:solidFill>
                <a:srgbClr val="FF0000"/>
              </a:solidFill>
            </a:ln>
          </p:spPr>
          <p:txBody>
            <a:bodyPr wrap="square" lIns="0" tIns="0" rIns="0" bIns="0" rtlCol="0"/>
            <a:lstStyle/>
            <a:p>
              <a:endParaRPr sz="1867"/>
            </a:p>
          </p:txBody>
        </p:sp>
        <p:sp>
          <p:nvSpPr>
            <p:cNvPr id="7" name="object 7"/>
            <p:cNvSpPr/>
            <p:nvPr/>
          </p:nvSpPr>
          <p:spPr>
            <a:xfrm>
              <a:off x="1577314" y="1343596"/>
              <a:ext cx="3797300" cy="1899920"/>
            </a:xfrm>
            <a:custGeom>
              <a:avLst/>
              <a:gdLst/>
              <a:ahLst/>
              <a:cxnLst/>
              <a:rect l="l" t="t" r="r" b="b"/>
              <a:pathLst>
                <a:path w="3797300" h="1899920">
                  <a:moveTo>
                    <a:pt x="319798" y="229882"/>
                  </a:moveTo>
                  <a:lnTo>
                    <a:pt x="0" y="229882"/>
                  </a:lnTo>
                  <a:lnTo>
                    <a:pt x="0" y="386181"/>
                  </a:lnTo>
                  <a:lnTo>
                    <a:pt x="319798" y="386181"/>
                  </a:lnTo>
                  <a:lnTo>
                    <a:pt x="319798" y="229882"/>
                  </a:lnTo>
                  <a:close/>
                </a:path>
                <a:path w="3797300" h="1899920">
                  <a:moveTo>
                    <a:pt x="353148" y="1743583"/>
                  </a:moveTo>
                  <a:lnTo>
                    <a:pt x="33350" y="1743583"/>
                  </a:lnTo>
                  <a:lnTo>
                    <a:pt x="33350" y="1899881"/>
                  </a:lnTo>
                  <a:lnTo>
                    <a:pt x="353148" y="1899881"/>
                  </a:lnTo>
                  <a:lnTo>
                    <a:pt x="353148" y="1743583"/>
                  </a:lnTo>
                  <a:close/>
                </a:path>
                <a:path w="3797300" h="1899920">
                  <a:moveTo>
                    <a:pt x="353148" y="1234071"/>
                  </a:moveTo>
                  <a:lnTo>
                    <a:pt x="33350" y="1234071"/>
                  </a:lnTo>
                  <a:lnTo>
                    <a:pt x="33350" y="1390370"/>
                  </a:lnTo>
                  <a:lnTo>
                    <a:pt x="353148" y="1390370"/>
                  </a:lnTo>
                  <a:lnTo>
                    <a:pt x="353148" y="1234071"/>
                  </a:lnTo>
                  <a:close/>
                </a:path>
                <a:path w="3797300" h="1899920">
                  <a:moveTo>
                    <a:pt x="1178775" y="973404"/>
                  </a:moveTo>
                  <a:lnTo>
                    <a:pt x="858977" y="973404"/>
                  </a:lnTo>
                  <a:lnTo>
                    <a:pt x="858977" y="1129715"/>
                  </a:lnTo>
                  <a:lnTo>
                    <a:pt x="1178775" y="1129715"/>
                  </a:lnTo>
                  <a:lnTo>
                    <a:pt x="1178775" y="973404"/>
                  </a:lnTo>
                  <a:close/>
                </a:path>
                <a:path w="3797300" h="1899920">
                  <a:moveTo>
                    <a:pt x="1178775" y="0"/>
                  </a:moveTo>
                  <a:lnTo>
                    <a:pt x="858977" y="0"/>
                  </a:lnTo>
                  <a:lnTo>
                    <a:pt x="858977" y="156298"/>
                  </a:lnTo>
                  <a:lnTo>
                    <a:pt x="1178775" y="156298"/>
                  </a:lnTo>
                  <a:lnTo>
                    <a:pt x="1178775" y="0"/>
                  </a:lnTo>
                  <a:close/>
                </a:path>
                <a:path w="3797300" h="1899920">
                  <a:moveTo>
                    <a:pt x="2034159" y="496989"/>
                  </a:moveTo>
                  <a:lnTo>
                    <a:pt x="1714360" y="496989"/>
                  </a:lnTo>
                  <a:lnTo>
                    <a:pt x="1714360" y="653288"/>
                  </a:lnTo>
                  <a:lnTo>
                    <a:pt x="2034159" y="653288"/>
                  </a:lnTo>
                  <a:lnTo>
                    <a:pt x="2034159" y="496989"/>
                  </a:lnTo>
                  <a:close/>
                </a:path>
                <a:path w="3797300" h="1899920">
                  <a:moveTo>
                    <a:pt x="2930550" y="1114831"/>
                  </a:moveTo>
                  <a:lnTo>
                    <a:pt x="2610751" y="1114831"/>
                  </a:lnTo>
                  <a:lnTo>
                    <a:pt x="2610751" y="1271130"/>
                  </a:lnTo>
                  <a:lnTo>
                    <a:pt x="2930550" y="1271130"/>
                  </a:lnTo>
                  <a:lnTo>
                    <a:pt x="2930550" y="1114831"/>
                  </a:lnTo>
                  <a:close/>
                </a:path>
                <a:path w="3797300" h="1899920">
                  <a:moveTo>
                    <a:pt x="3797223" y="1114831"/>
                  </a:moveTo>
                  <a:lnTo>
                    <a:pt x="3477425" y="1114831"/>
                  </a:lnTo>
                  <a:lnTo>
                    <a:pt x="3477425" y="1271130"/>
                  </a:lnTo>
                  <a:lnTo>
                    <a:pt x="3797223" y="1271130"/>
                  </a:lnTo>
                  <a:lnTo>
                    <a:pt x="3797223" y="1114831"/>
                  </a:lnTo>
                  <a:close/>
                </a:path>
              </a:pathLst>
            </a:custGeom>
            <a:solidFill>
              <a:srgbClr val="FFFFFF"/>
            </a:solidFill>
          </p:spPr>
          <p:txBody>
            <a:bodyPr wrap="square" lIns="0" tIns="0" rIns="0" bIns="0" rtlCol="0"/>
            <a:lstStyle/>
            <a:p>
              <a:endParaRPr sz="1867"/>
            </a:p>
          </p:txBody>
        </p:sp>
        <p:pic>
          <p:nvPicPr>
            <p:cNvPr id="8" name="object 8"/>
            <p:cNvPicPr/>
            <p:nvPr/>
          </p:nvPicPr>
          <p:blipFill>
            <a:blip r:embed="rId3" cstate="print"/>
            <a:stretch>
              <a:fillRect/>
            </a:stretch>
          </p:blipFill>
          <p:spPr>
            <a:xfrm>
              <a:off x="5498775" y="1656575"/>
              <a:ext cx="2101912" cy="291932"/>
            </a:xfrm>
            <a:prstGeom prst="rect">
              <a:avLst/>
            </a:prstGeom>
          </p:spPr>
        </p:pic>
        <p:sp>
          <p:nvSpPr>
            <p:cNvPr id="9" name="object 9"/>
            <p:cNvSpPr/>
            <p:nvPr/>
          </p:nvSpPr>
          <p:spPr>
            <a:xfrm>
              <a:off x="1577314" y="1078826"/>
              <a:ext cx="331470" cy="1146175"/>
            </a:xfrm>
            <a:custGeom>
              <a:avLst/>
              <a:gdLst/>
              <a:ahLst/>
              <a:cxnLst/>
              <a:rect l="l" t="t" r="r" b="b"/>
              <a:pathLst>
                <a:path w="331469" h="1146175">
                  <a:moveTo>
                    <a:pt x="331203" y="989304"/>
                  </a:moveTo>
                  <a:lnTo>
                    <a:pt x="0" y="989304"/>
                  </a:lnTo>
                  <a:lnTo>
                    <a:pt x="0" y="1145603"/>
                  </a:lnTo>
                  <a:lnTo>
                    <a:pt x="331203" y="1145603"/>
                  </a:lnTo>
                  <a:lnTo>
                    <a:pt x="331203" y="989304"/>
                  </a:lnTo>
                  <a:close/>
                </a:path>
                <a:path w="331469" h="1146175">
                  <a:moveTo>
                    <a:pt x="331203" y="0"/>
                  </a:moveTo>
                  <a:lnTo>
                    <a:pt x="0" y="0"/>
                  </a:lnTo>
                  <a:lnTo>
                    <a:pt x="0" y="156298"/>
                  </a:lnTo>
                  <a:lnTo>
                    <a:pt x="331203" y="156298"/>
                  </a:lnTo>
                  <a:lnTo>
                    <a:pt x="331203" y="0"/>
                  </a:lnTo>
                  <a:close/>
                </a:path>
              </a:pathLst>
            </a:custGeom>
            <a:solidFill>
              <a:srgbClr val="FFFFFF"/>
            </a:solidFill>
          </p:spPr>
          <p:txBody>
            <a:bodyPr wrap="square" lIns="0" tIns="0" rIns="0" bIns="0" rtlCol="0"/>
            <a:lstStyle/>
            <a:p>
              <a:endParaRPr sz="1867"/>
            </a:p>
          </p:txBody>
        </p:sp>
      </p:grpSp>
      <p:grpSp>
        <p:nvGrpSpPr>
          <p:cNvPr id="10" name="object 10"/>
          <p:cNvGrpSpPr/>
          <p:nvPr/>
        </p:nvGrpSpPr>
        <p:grpSpPr>
          <a:xfrm>
            <a:off x="6329800" y="4409367"/>
            <a:ext cx="5655733" cy="1386840"/>
            <a:chOff x="4747350" y="3307025"/>
            <a:chExt cx="4241800" cy="1040130"/>
          </a:xfrm>
        </p:grpSpPr>
        <p:pic>
          <p:nvPicPr>
            <p:cNvPr id="11" name="object 11"/>
            <p:cNvPicPr/>
            <p:nvPr/>
          </p:nvPicPr>
          <p:blipFill>
            <a:blip r:embed="rId4" cstate="print"/>
            <a:stretch>
              <a:fillRect/>
            </a:stretch>
          </p:blipFill>
          <p:spPr>
            <a:xfrm>
              <a:off x="4785802" y="3307025"/>
              <a:ext cx="4153469" cy="996524"/>
            </a:xfrm>
            <a:prstGeom prst="rect">
              <a:avLst/>
            </a:prstGeom>
          </p:spPr>
        </p:pic>
        <p:sp>
          <p:nvSpPr>
            <p:cNvPr id="12" name="object 12"/>
            <p:cNvSpPr/>
            <p:nvPr/>
          </p:nvSpPr>
          <p:spPr>
            <a:xfrm>
              <a:off x="4756875" y="3818300"/>
              <a:ext cx="4222750" cy="519430"/>
            </a:xfrm>
            <a:custGeom>
              <a:avLst/>
              <a:gdLst/>
              <a:ahLst/>
              <a:cxnLst/>
              <a:rect l="l" t="t" r="r" b="b"/>
              <a:pathLst>
                <a:path w="4222750" h="519429">
                  <a:moveTo>
                    <a:pt x="0" y="0"/>
                  </a:moveTo>
                  <a:lnTo>
                    <a:pt x="4222199" y="0"/>
                  </a:lnTo>
                  <a:lnTo>
                    <a:pt x="4222199" y="518999"/>
                  </a:lnTo>
                  <a:lnTo>
                    <a:pt x="0" y="518999"/>
                  </a:lnTo>
                  <a:lnTo>
                    <a:pt x="0" y="0"/>
                  </a:lnTo>
                  <a:close/>
                </a:path>
              </a:pathLst>
            </a:custGeom>
            <a:ln w="19049">
              <a:solidFill>
                <a:srgbClr val="FF0000"/>
              </a:solidFill>
            </a:ln>
          </p:spPr>
          <p:txBody>
            <a:bodyPr wrap="square" lIns="0" tIns="0" rIns="0" bIns="0" rtlCol="0"/>
            <a:lstStyle/>
            <a:p>
              <a:endParaRPr sz="1867"/>
            </a:p>
          </p:txBody>
        </p:sp>
      </p:grpSp>
      <p:pic>
        <p:nvPicPr>
          <p:cNvPr id="2" name="object 2"/>
          <p:cNvPicPr/>
          <p:nvPr/>
        </p:nvPicPr>
        <p:blipFill>
          <a:blip r:embed="rId5" cstate="print"/>
          <a:stretch>
            <a:fillRect/>
          </a:stretch>
        </p:blipFill>
        <p:spPr>
          <a:xfrm>
            <a:off x="4147433" y="1166816"/>
            <a:ext cx="4063999" cy="914399"/>
          </a:xfrm>
          <a:prstGeom prst="rect">
            <a:avLst/>
          </a:prstGeom>
        </p:spPr>
      </p:pic>
      <p:pic>
        <p:nvPicPr>
          <p:cNvPr id="13" name="object 13"/>
          <p:cNvPicPr/>
          <p:nvPr/>
        </p:nvPicPr>
        <p:blipFill>
          <a:blip r:embed="rId6" cstate="print"/>
          <a:stretch>
            <a:fillRect/>
          </a:stretch>
        </p:blipFill>
        <p:spPr>
          <a:xfrm>
            <a:off x="356166" y="4409367"/>
            <a:ext cx="5227681" cy="1328716"/>
          </a:xfrm>
          <a:prstGeom prst="rect">
            <a:avLst/>
          </a:prstGeom>
        </p:spPr>
      </p:pic>
      <p:sp>
        <p:nvSpPr>
          <p:cNvPr id="14" name="object 14"/>
          <p:cNvSpPr/>
          <p:nvPr/>
        </p:nvSpPr>
        <p:spPr>
          <a:xfrm>
            <a:off x="5990100" y="4460201"/>
            <a:ext cx="0" cy="1389380"/>
          </a:xfrm>
          <a:custGeom>
            <a:avLst/>
            <a:gdLst/>
            <a:ahLst/>
            <a:cxnLst/>
            <a:rect l="l" t="t" r="r" b="b"/>
            <a:pathLst>
              <a:path h="1042035">
                <a:moveTo>
                  <a:pt x="0" y="0"/>
                </a:moveTo>
                <a:lnTo>
                  <a:pt x="0" y="1041599"/>
                </a:lnTo>
              </a:path>
            </a:pathLst>
          </a:custGeom>
          <a:ln w="38099">
            <a:solidFill>
              <a:srgbClr val="000000"/>
            </a:solidFill>
          </a:ln>
        </p:spPr>
        <p:txBody>
          <a:bodyPr wrap="square" lIns="0" tIns="0" rIns="0" bIns="0" rtlCol="0"/>
          <a:lstStyle/>
          <a:p>
            <a:endParaRPr sz="1867"/>
          </a:p>
        </p:txBody>
      </p:sp>
      <p:sp>
        <p:nvSpPr>
          <p:cNvPr id="42" name="TextBox 41">
            <a:extLst>
              <a:ext uri="{FF2B5EF4-FFF2-40B4-BE49-F238E27FC236}">
                <a16:creationId xmlns:a16="http://schemas.microsoft.com/office/drawing/2014/main" id="{B8DD9133-2410-7B6E-7197-363F322C15A5}"/>
              </a:ext>
            </a:extLst>
          </p:cNvPr>
          <p:cNvSpPr txBox="1"/>
          <p:nvPr/>
        </p:nvSpPr>
        <p:spPr>
          <a:xfrm>
            <a:off x="359229" y="6154383"/>
            <a:ext cx="6096000" cy="276999"/>
          </a:xfrm>
          <a:prstGeom prst="rect">
            <a:avLst/>
          </a:prstGeom>
          <a:noFill/>
        </p:spPr>
        <p:txBody>
          <a:bodyPr wrap="square">
            <a:spAutoFit/>
          </a:bodyPr>
          <a:lstStyle/>
          <a:p>
            <a:r>
              <a:rPr lang="en-US" sz="1200" dirty="0"/>
              <a:t>http://cs231n.stanford.edu/slides/2017/cs231n_2017_lecture4.pdf</a:t>
            </a:r>
          </a:p>
        </p:txBody>
      </p:sp>
    </p:spTree>
    <p:extLst>
      <p:ext uri="{BB962C8B-B14F-4D97-AF65-F5344CB8AC3E}">
        <p14:creationId xmlns:p14="http://schemas.microsoft.com/office/powerpoint/2010/main" val="3745314021"/>
      </p:ext>
    </p:extLst>
  </p:cSld>
  <p:clrMapOvr>
    <a:masterClrMapping/>
  </p:clrMapOvr>
  <p:transition spd="slow">
    <p:wipe/>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bject 3"/>
          <p:cNvSpPr txBox="1">
            <a:spLocks noGrp="1"/>
          </p:cNvSpPr>
          <p:nvPr>
            <p:ph type="title"/>
          </p:nvPr>
        </p:nvSpPr>
        <p:spPr>
          <a:prstGeom prst="rect">
            <a:avLst/>
          </a:prstGeom>
        </p:spPr>
        <p:txBody>
          <a:bodyPr spcFirstLastPara="1" vert="horz" wrap="square" lIns="0" tIns="391021" rIns="0" bIns="0" rtlCol="0" anchor="ctr" anchorCtr="0">
            <a:spAutoFit/>
          </a:bodyPr>
          <a:lstStyle/>
          <a:p>
            <a:pPr marL="74505">
              <a:lnSpc>
                <a:spcPct val="100000"/>
              </a:lnSpc>
              <a:spcBef>
                <a:spcPts val="133"/>
              </a:spcBef>
            </a:pPr>
            <a:r>
              <a:rPr sz="3200" dirty="0"/>
              <a:t>Another</a:t>
            </a:r>
            <a:r>
              <a:rPr sz="3200" spc="-120" dirty="0"/>
              <a:t> </a:t>
            </a:r>
            <a:r>
              <a:rPr sz="3200" spc="-13" dirty="0"/>
              <a:t>example:</a:t>
            </a:r>
            <a:endParaRPr sz="3200"/>
          </a:p>
        </p:txBody>
      </p:sp>
      <p:sp>
        <p:nvSpPr>
          <p:cNvPr id="26" name="Content Placeholder 25">
            <a:extLst>
              <a:ext uri="{FF2B5EF4-FFF2-40B4-BE49-F238E27FC236}">
                <a16:creationId xmlns:a16="http://schemas.microsoft.com/office/drawing/2014/main" id="{04169EDA-4587-7395-FF66-F122BAD5DB6F}"/>
              </a:ext>
            </a:extLst>
          </p:cNvPr>
          <p:cNvSpPr>
            <a:spLocks noGrp="1"/>
          </p:cNvSpPr>
          <p:nvPr>
            <p:ph idx="1"/>
          </p:nvPr>
        </p:nvSpPr>
        <p:spPr/>
        <p:txBody>
          <a:bodyPr/>
          <a:lstStyle/>
          <a:p>
            <a:endParaRPr lang="en-US"/>
          </a:p>
        </p:txBody>
      </p:sp>
      <p:grpSp>
        <p:nvGrpSpPr>
          <p:cNvPr id="4" name="object 4"/>
          <p:cNvGrpSpPr/>
          <p:nvPr/>
        </p:nvGrpSpPr>
        <p:grpSpPr>
          <a:xfrm>
            <a:off x="293500" y="1144567"/>
            <a:ext cx="10278533" cy="4594013"/>
            <a:chOff x="220125" y="858425"/>
            <a:chExt cx="7708900" cy="3445510"/>
          </a:xfrm>
        </p:grpSpPr>
        <p:pic>
          <p:nvPicPr>
            <p:cNvPr id="5" name="object 5"/>
            <p:cNvPicPr/>
            <p:nvPr/>
          </p:nvPicPr>
          <p:blipFill>
            <a:blip r:embed="rId2" cstate="print"/>
            <a:stretch>
              <a:fillRect/>
            </a:stretch>
          </p:blipFill>
          <p:spPr>
            <a:xfrm>
              <a:off x="1340725" y="858425"/>
              <a:ext cx="6587699" cy="2369575"/>
            </a:xfrm>
            <a:prstGeom prst="rect">
              <a:avLst/>
            </a:prstGeom>
          </p:spPr>
        </p:pic>
        <p:pic>
          <p:nvPicPr>
            <p:cNvPr id="6" name="object 6"/>
            <p:cNvPicPr/>
            <p:nvPr/>
          </p:nvPicPr>
          <p:blipFill>
            <a:blip r:embed="rId3" cstate="print"/>
            <a:stretch>
              <a:fillRect/>
            </a:stretch>
          </p:blipFill>
          <p:spPr>
            <a:xfrm>
              <a:off x="267125" y="3307025"/>
              <a:ext cx="3920761" cy="996537"/>
            </a:xfrm>
            <a:prstGeom prst="rect">
              <a:avLst/>
            </a:prstGeom>
          </p:spPr>
        </p:pic>
        <p:sp>
          <p:nvSpPr>
            <p:cNvPr id="7" name="object 7"/>
            <p:cNvSpPr/>
            <p:nvPr/>
          </p:nvSpPr>
          <p:spPr>
            <a:xfrm>
              <a:off x="229650" y="2047700"/>
              <a:ext cx="6073140" cy="1771014"/>
            </a:xfrm>
            <a:custGeom>
              <a:avLst/>
              <a:gdLst/>
              <a:ahLst/>
              <a:cxnLst/>
              <a:rect l="l" t="t" r="r" b="b"/>
              <a:pathLst>
                <a:path w="6073140" h="1771014">
                  <a:moveTo>
                    <a:pt x="4775124" y="0"/>
                  </a:moveTo>
                  <a:lnTo>
                    <a:pt x="6072624" y="0"/>
                  </a:lnTo>
                  <a:lnTo>
                    <a:pt x="6072624" y="714299"/>
                  </a:lnTo>
                  <a:lnTo>
                    <a:pt x="4775124" y="714299"/>
                  </a:lnTo>
                  <a:lnTo>
                    <a:pt x="4775124" y="0"/>
                  </a:lnTo>
                  <a:close/>
                </a:path>
                <a:path w="6073140" h="1771014">
                  <a:moveTo>
                    <a:pt x="0" y="1230199"/>
                  </a:moveTo>
                  <a:lnTo>
                    <a:pt x="4031699" y="1230199"/>
                  </a:lnTo>
                  <a:lnTo>
                    <a:pt x="4031699" y="1770799"/>
                  </a:lnTo>
                  <a:lnTo>
                    <a:pt x="0" y="1770799"/>
                  </a:lnTo>
                  <a:lnTo>
                    <a:pt x="0" y="1230199"/>
                  </a:lnTo>
                  <a:close/>
                </a:path>
              </a:pathLst>
            </a:custGeom>
            <a:ln w="19049">
              <a:solidFill>
                <a:srgbClr val="FF0000"/>
              </a:solidFill>
            </a:ln>
          </p:spPr>
          <p:txBody>
            <a:bodyPr wrap="square" lIns="0" tIns="0" rIns="0" bIns="0" rtlCol="0"/>
            <a:lstStyle/>
            <a:p>
              <a:endParaRPr sz="1867"/>
            </a:p>
          </p:txBody>
        </p:sp>
        <p:sp>
          <p:nvSpPr>
            <p:cNvPr id="8" name="object 8"/>
            <p:cNvSpPr/>
            <p:nvPr/>
          </p:nvSpPr>
          <p:spPr>
            <a:xfrm>
              <a:off x="1577314" y="1078826"/>
              <a:ext cx="3797300" cy="2164715"/>
            </a:xfrm>
            <a:custGeom>
              <a:avLst/>
              <a:gdLst/>
              <a:ahLst/>
              <a:cxnLst/>
              <a:rect l="l" t="t" r="r" b="b"/>
              <a:pathLst>
                <a:path w="3797300" h="2164715">
                  <a:moveTo>
                    <a:pt x="319798" y="494652"/>
                  </a:moveTo>
                  <a:lnTo>
                    <a:pt x="0" y="494652"/>
                  </a:lnTo>
                  <a:lnTo>
                    <a:pt x="0" y="650951"/>
                  </a:lnTo>
                  <a:lnTo>
                    <a:pt x="319798" y="650951"/>
                  </a:lnTo>
                  <a:lnTo>
                    <a:pt x="319798" y="494652"/>
                  </a:lnTo>
                  <a:close/>
                </a:path>
                <a:path w="3797300" h="2164715">
                  <a:moveTo>
                    <a:pt x="331203" y="989304"/>
                  </a:moveTo>
                  <a:lnTo>
                    <a:pt x="0" y="989304"/>
                  </a:lnTo>
                  <a:lnTo>
                    <a:pt x="0" y="1145603"/>
                  </a:lnTo>
                  <a:lnTo>
                    <a:pt x="331203" y="1145603"/>
                  </a:lnTo>
                  <a:lnTo>
                    <a:pt x="331203" y="989304"/>
                  </a:lnTo>
                  <a:close/>
                </a:path>
                <a:path w="3797300" h="2164715">
                  <a:moveTo>
                    <a:pt x="331203" y="0"/>
                  </a:moveTo>
                  <a:lnTo>
                    <a:pt x="0" y="0"/>
                  </a:lnTo>
                  <a:lnTo>
                    <a:pt x="0" y="156298"/>
                  </a:lnTo>
                  <a:lnTo>
                    <a:pt x="331203" y="156298"/>
                  </a:lnTo>
                  <a:lnTo>
                    <a:pt x="331203" y="0"/>
                  </a:lnTo>
                  <a:close/>
                </a:path>
                <a:path w="3797300" h="2164715">
                  <a:moveTo>
                    <a:pt x="353148" y="2008352"/>
                  </a:moveTo>
                  <a:lnTo>
                    <a:pt x="33350" y="2008352"/>
                  </a:lnTo>
                  <a:lnTo>
                    <a:pt x="33350" y="2164651"/>
                  </a:lnTo>
                  <a:lnTo>
                    <a:pt x="353148" y="2164651"/>
                  </a:lnTo>
                  <a:lnTo>
                    <a:pt x="353148" y="2008352"/>
                  </a:lnTo>
                  <a:close/>
                </a:path>
                <a:path w="3797300" h="2164715">
                  <a:moveTo>
                    <a:pt x="353148" y="1498841"/>
                  </a:moveTo>
                  <a:lnTo>
                    <a:pt x="33350" y="1498841"/>
                  </a:lnTo>
                  <a:lnTo>
                    <a:pt x="33350" y="1655140"/>
                  </a:lnTo>
                  <a:lnTo>
                    <a:pt x="353148" y="1655140"/>
                  </a:lnTo>
                  <a:lnTo>
                    <a:pt x="353148" y="1498841"/>
                  </a:lnTo>
                  <a:close/>
                </a:path>
                <a:path w="3797300" h="2164715">
                  <a:moveTo>
                    <a:pt x="1178775" y="1238173"/>
                  </a:moveTo>
                  <a:lnTo>
                    <a:pt x="858977" y="1238173"/>
                  </a:lnTo>
                  <a:lnTo>
                    <a:pt x="858977" y="1394485"/>
                  </a:lnTo>
                  <a:lnTo>
                    <a:pt x="1178775" y="1394485"/>
                  </a:lnTo>
                  <a:lnTo>
                    <a:pt x="1178775" y="1238173"/>
                  </a:lnTo>
                  <a:close/>
                </a:path>
                <a:path w="3797300" h="2164715">
                  <a:moveTo>
                    <a:pt x="1178775" y="264769"/>
                  </a:moveTo>
                  <a:lnTo>
                    <a:pt x="858977" y="264769"/>
                  </a:lnTo>
                  <a:lnTo>
                    <a:pt x="858977" y="421068"/>
                  </a:lnTo>
                  <a:lnTo>
                    <a:pt x="1178775" y="421068"/>
                  </a:lnTo>
                  <a:lnTo>
                    <a:pt x="1178775" y="264769"/>
                  </a:lnTo>
                  <a:close/>
                </a:path>
                <a:path w="3797300" h="2164715">
                  <a:moveTo>
                    <a:pt x="2034159" y="761758"/>
                  </a:moveTo>
                  <a:lnTo>
                    <a:pt x="1714360" y="761758"/>
                  </a:lnTo>
                  <a:lnTo>
                    <a:pt x="1714360" y="918057"/>
                  </a:lnTo>
                  <a:lnTo>
                    <a:pt x="2034159" y="918057"/>
                  </a:lnTo>
                  <a:lnTo>
                    <a:pt x="2034159" y="761758"/>
                  </a:lnTo>
                  <a:close/>
                </a:path>
                <a:path w="3797300" h="2164715">
                  <a:moveTo>
                    <a:pt x="2930550" y="1379601"/>
                  </a:moveTo>
                  <a:lnTo>
                    <a:pt x="2610751" y="1379601"/>
                  </a:lnTo>
                  <a:lnTo>
                    <a:pt x="2610751" y="1535899"/>
                  </a:lnTo>
                  <a:lnTo>
                    <a:pt x="2930550" y="1535899"/>
                  </a:lnTo>
                  <a:lnTo>
                    <a:pt x="2930550" y="1379601"/>
                  </a:lnTo>
                  <a:close/>
                </a:path>
                <a:path w="3797300" h="2164715">
                  <a:moveTo>
                    <a:pt x="3797223" y="1379601"/>
                  </a:moveTo>
                  <a:lnTo>
                    <a:pt x="3477425" y="1379601"/>
                  </a:lnTo>
                  <a:lnTo>
                    <a:pt x="3477425" y="1535899"/>
                  </a:lnTo>
                  <a:lnTo>
                    <a:pt x="3797223" y="1535899"/>
                  </a:lnTo>
                  <a:lnTo>
                    <a:pt x="3797223" y="1379601"/>
                  </a:lnTo>
                  <a:close/>
                </a:path>
              </a:pathLst>
            </a:custGeom>
            <a:solidFill>
              <a:srgbClr val="FFFFFF"/>
            </a:solidFill>
          </p:spPr>
          <p:txBody>
            <a:bodyPr wrap="square" lIns="0" tIns="0" rIns="0" bIns="0" rtlCol="0"/>
            <a:lstStyle/>
            <a:p>
              <a:endParaRPr sz="1867"/>
            </a:p>
          </p:txBody>
        </p:sp>
      </p:grpSp>
      <p:pic>
        <p:nvPicPr>
          <p:cNvPr id="2" name="object 2"/>
          <p:cNvPicPr/>
          <p:nvPr/>
        </p:nvPicPr>
        <p:blipFill>
          <a:blip r:embed="rId4" cstate="print"/>
          <a:stretch>
            <a:fillRect/>
          </a:stretch>
        </p:blipFill>
        <p:spPr>
          <a:xfrm>
            <a:off x="4200022" y="1229418"/>
            <a:ext cx="4063999" cy="914399"/>
          </a:xfrm>
          <a:prstGeom prst="rect">
            <a:avLst/>
          </a:prstGeom>
        </p:spPr>
      </p:pic>
      <p:pic>
        <p:nvPicPr>
          <p:cNvPr id="9" name="object 9"/>
          <p:cNvPicPr/>
          <p:nvPr/>
        </p:nvPicPr>
        <p:blipFill>
          <a:blip r:embed="rId5" cstate="print"/>
          <a:stretch>
            <a:fillRect/>
          </a:stretch>
        </p:blipFill>
        <p:spPr>
          <a:xfrm>
            <a:off x="6381070" y="4409367"/>
            <a:ext cx="5537959" cy="1328699"/>
          </a:xfrm>
          <a:prstGeom prst="rect">
            <a:avLst/>
          </a:prstGeom>
        </p:spPr>
      </p:pic>
      <p:sp>
        <p:nvSpPr>
          <p:cNvPr id="10" name="object 10"/>
          <p:cNvSpPr/>
          <p:nvPr/>
        </p:nvSpPr>
        <p:spPr>
          <a:xfrm>
            <a:off x="5990100" y="4460201"/>
            <a:ext cx="0" cy="1389380"/>
          </a:xfrm>
          <a:custGeom>
            <a:avLst/>
            <a:gdLst/>
            <a:ahLst/>
            <a:cxnLst/>
            <a:rect l="l" t="t" r="r" b="b"/>
            <a:pathLst>
              <a:path h="1042035">
                <a:moveTo>
                  <a:pt x="0" y="0"/>
                </a:moveTo>
                <a:lnTo>
                  <a:pt x="0" y="1041599"/>
                </a:lnTo>
              </a:path>
            </a:pathLst>
          </a:custGeom>
          <a:ln w="38099">
            <a:solidFill>
              <a:srgbClr val="000000"/>
            </a:solidFill>
          </a:ln>
        </p:spPr>
        <p:txBody>
          <a:bodyPr wrap="square" lIns="0" tIns="0" rIns="0" bIns="0" rtlCol="0"/>
          <a:lstStyle/>
          <a:p>
            <a:endParaRPr sz="1867"/>
          </a:p>
        </p:txBody>
      </p:sp>
    </p:spTree>
    <p:extLst>
      <p:ext uri="{BB962C8B-B14F-4D97-AF65-F5344CB8AC3E}">
        <p14:creationId xmlns:p14="http://schemas.microsoft.com/office/powerpoint/2010/main" val="1446513077"/>
      </p:ext>
    </p:extLst>
  </p:cSld>
  <p:clrMapOvr>
    <a:masterClrMapping/>
  </p:clrMapOvr>
  <p:transition spd="slow">
    <p:wipe/>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bject 3"/>
          <p:cNvSpPr txBox="1">
            <a:spLocks noGrp="1"/>
          </p:cNvSpPr>
          <p:nvPr>
            <p:ph type="title"/>
          </p:nvPr>
        </p:nvSpPr>
        <p:spPr>
          <a:prstGeom prst="rect">
            <a:avLst/>
          </a:prstGeom>
        </p:spPr>
        <p:txBody>
          <a:bodyPr spcFirstLastPara="1" vert="horz" wrap="square" lIns="0" tIns="391021" rIns="0" bIns="0" rtlCol="0" anchor="ctr" anchorCtr="0">
            <a:spAutoFit/>
          </a:bodyPr>
          <a:lstStyle/>
          <a:p>
            <a:pPr marL="74505">
              <a:lnSpc>
                <a:spcPct val="100000"/>
              </a:lnSpc>
              <a:spcBef>
                <a:spcPts val="133"/>
              </a:spcBef>
            </a:pPr>
            <a:r>
              <a:rPr sz="3200" dirty="0"/>
              <a:t>Another</a:t>
            </a:r>
            <a:r>
              <a:rPr sz="3200" spc="-120" dirty="0"/>
              <a:t> </a:t>
            </a:r>
            <a:r>
              <a:rPr sz="3200" spc="-13" dirty="0"/>
              <a:t>example:</a:t>
            </a:r>
            <a:endParaRPr sz="3200"/>
          </a:p>
        </p:txBody>
      </p:sp>
      <p:sp>
        <p:nvSpPr>
          <p:cNvPr id="19" name="Content Placeholder 18">
            <a:extLst>
              <a:ext uri="{FF2B5EF4-FFF2-40B4-BE49-F238E27FC236}">
                <a16:creationId xmlns:a16="http://schemas.microsoft.com/office/drawing/2014/main" id="{06FEEA02-5A03-C270-C660-832AA68C4818}"/>
              </a:ext>
            </a:extLst>
          </p:cNvPr>
          <p:cNvSpPr>
            <a:spLocks noGrp="1"/>
          </p:cNvSpPr>
          <p:nvPr>
            <p:ph idx="1"/>
          </p:nvPr>
        </p:nvSpPr>
        <p:spPr/>
        <p:txBody>
          <a:bodyPr/>
          <a:lstStyle/>
          <a:p>
            <a:endParaRPr lang="en-US"/>
          </a:p>
        </p:txBody>
      </p:sp>
      <p:grpSp>
        <p:nvGrpSpPr>
          <p:cNvPr id="4" name="object 4"/>
          <p:cNvGrpSpPr/>
          <p:nvPr/>
        </p:nvGrpSpPr>
        <p:grpSpPr>
          <a:xfrm>
            <a:off x="293500" y="1144567"/>
            <a:ext cx="10278533" cy="4594013"/>
            <a:chOff x="220125" y="858425"/>
            <a:chExt cx="7708900" cy="3445510"/>
          </a:xfrm>
        </p:grpSpPr>
        <p:pic>
          <p:nvPicPr>
            <p:cNvPr id="5" name="object 5"/>
            <p:cNvPicPr/>
            <p:nvPr/>
          </p:nvPicPr>
          <p:blipFill>
            <a:blip r:embed="rId2" cstate="print"/>
            <a:stretch>
              <a:fillRect/>
            </a:stretch>
          </p:blipFill>
          <p:spPr>
            <a:xfrm>
              <a:off x="1340725" y="858425"/>
              <a:ext cx="6587699" cy="2369575"/>
            </a:xfrm>
            <a:prstGeom prst="rect">
              <a:avLst/>
            </a:prstGeom>
          </p:spPr>
        </p:pic>
        <p:pic>
          <p:nvPicPr>
            <p:cNvPr id="6" name="object 6"/>
            <p:cNvPicPr/>
            <p:nvPr/>
          </p:nvPicPr>
          <p:blipFill>
            <a:blip r:embed="rId3" cstate="print"/>
            <a:stretch>
              <a:fillRect/>
            </a:stretch>
          </p:blipFill>
          <p:spPr>
            <a:xfrm>
              <a:off x="267125" y="3307025"/>
              <a:ext cx="3920761" cy="996537"/>
            </a:xfrm>
            <a:prstGeom prst="rect">
              <a:avLst/>
            </a:prstGeom>
          </p:spPr>
        </p:pic>
        <p:sp>
          <p:nvSpPr>
            <p:cNvPr id="7" name="object 7"/>
            <p:cNvSpPr/>
            <p:nvPr/>
          </p:nvSpPr>
          <p:spPr>
            <a:xfrm>
              <a:off x="229650" y="2047700"/>
              <a:ext cx="6073140" cy="1771014"/>
            </a:xfrm>
            <a:custGeom>
              <a:avLst/>
              <a:gdLst/>
              <a:ahLst/>
              <a:cxnLst/>
              <a:rect l="l" t="t" r="r" b="b"/>
              <a:pathLst>
                <a:path w="6073140" h="1771014">
                  <a:moveTo>
                    <a:pt x="4775124" y="0"/>
                  </a:moveTo>
                  <a:lnTo>
                    <a:pt x="6072624" y="0"/>
                  </a:lnTo>
                  <a:lnTo>
                    <a:pt x="6072624" y="714299"/>
                  </a:lnTo>
                  <a:lnTo>
                    <a:pt x="4775124" y="714299"/>
                  </a:lnTo>
                  <a:lnTo>
                    <a:pt x="4775124" y="0"/>
                  </a:lnTo>
                  <a:close/>
                </a:path>
                <a:path w="6073140" h="1771014">
                  <a:moveTo>
                    <a:pt x="0" y="1230199"/>
                  </a:moveTo>
                  <a:lnTo>
                    <a:pt x="4031699" y="1230199"/>
                  </a:lnTo>
                  <a:lnTo>
                    <a:pt x="4031699" y="1770799"/>
                  </a:lnTo>
                  <a:lnTo>
                    <a:pt x="0" y="1770799"/>
                  </a:lnTo>
                  <a:lnTo>
                    <a:pt x="0" y="1230199"/>
                  </a:lnTo>
                  <a:close/>
                </a:path>
              </a:pathLst>
            </a:custGeom>
            <a:ln w="19049">
              <a:solidFill>
                <a:srgbClr val="FF0000"/>
              </a:solidFill>
            </a:ln>
          </p:spPr>
          <p:txBody>
            <a:bodyPr wrap="square" lIns="0" tIns="0" rIns="0" bIns="0" rtlCol="0"/>
            <a:lstStyle/>
            <a:p>
              <a:endParaRPr sz="1867"/>
            </a:p>
          </p:txBody>
        </p:sp>
        <p:sp>
          <p:nvSpPr>
            <p:cNvPr id="8" name="object 8"/>
            <p:cNvSpPr/>
            <p:nvPr/>
          </p:nvSpPr>
          <p:spPr>
            <a:xfrm>
              <a:off x="1577314" y="1343596"/>
              <a:ext cx="2931160" cy="1899920"/>
            </a:xfrm>
            <a:custGeom>
              <a:avLst/>
              <a:gdLst/>
              <a:ahLst/>
              <a:cxnLst/>
              <a:rect l="l" t="t" r="r" b="b"/>
              <a:pathLst>
                <a:path w="2931160" h="1899920">
                  <a:moveTo>
                    <a:pt x="319798" y="229882"/>
                  </a:moveTo>
                  <a:lnTo>
                    <a:pt x="0" y="229882"/>
                  </a:lnTo>
                  <a:lnTo>
                    <a:pt x="0" y="386181"/>
                  </a:lnTo>
                  <a:lnTo>
                    <a:pt x="319798" y="386181"/>
                  </a:lnTo>
                  <a:lnTo>
                    <a:pt x="319798" y="229882"/>
                  </a:lnTo>
                  <a:close/>
                </a:path>
                <a:path w="2931160" h="1899920">
                  <a:moveTo>
                    <a:pt x="353148" y="1743583"/>
                  </a:moveTo>
                  <a:lnTo>
                    <a:pt x="33350" y="1743583"/>
                  </a:lnTo>
                  <a:lnTo>
                    <a:pt x="33350" y="1899881"/>
                  </a:lnTo>
                  <a:lnTo>
                    <a:pt x="353148" y="1899881"/>
                  </a:lnTo>
                  <a:lnTo>
                    <a:pt x="353148" y="1743583"/>
                  </a:lnTo>
                  <a:close/>
                </a:path>
                <a:path w="2931160" h="1899920">
                  <a:moveTo>
                    <a:pt x="353148" y="1234071"/>
                  </a:moveTo>
                  <a:lnTo>
                    <a:pt x="33350" y="1234071"/>
                  </a:lnTo>
                  <a:lnTo>
                    <a:pt x="33350" y="1390370"/>
                  </a:lnTo>
                  <a:lnTo>
                    <a:pt x="353148" y="1390370"/>
                  </a:lnTo>
                  <a:lnTo>
                    <a:pt x="353148" y="1234071"/>
                  </a:lnTo>
                  <a:close/>
                </a:path>
                <a:path w="2931160" h="1899920">
                  <a:moveTo>
                    <a:pt x="1178775" y="973404"/>
                  </a:moveTo>
                  <a:lnTo>
                    <a:pt x="858977" y="973404"/>
                  </a:lnTo>
                  <a:lnTo>
                    <a:pt x="858977" y="1129715"/>
                  </a:lnTo>
                  <a:lnTo>
                    <a:pt x="1178775" y="1129715"/>
                  </a:lnTo>
                  <a:lnTo>
                    <a:pt x="1178775" y="973404"/>
                  </a:lnTo>
                  <a:close/>
                </a:path>
                <a:path w="2931160" h="1899920">
                  <a:moveTo>
                    <a:pt x="1178775" y="0"/>
                  </a:moveTo>
                  <a:lnTo>
                    <a:pt x="858977" y="0"/>
                  </a:lnTo>
                  <a:lnTo>
                    <a:pt x="858977" y="156298"/>
                  </a:lnTo>
                  <a:lnTo>
                    <a:pt x="1178775" y="156298"/>
                  </a:lnTo>
                  <a:lnTo>
                    <a:pt x="1178775" y="0"/>
                  </a:lnTo>
                  <a:close/>
                </a:path>
                <a:path w="2931160" h="1899920">
                  <a:moveTo>
                    <a:pt x="2034159" y="496989"/>
                  </a:moveTo>
                  <a:lnTo>
                    <a:pt x="1714360" y="496989"/>
                  </a:lnTo>
                  <a:lnTo>
                    <a:pt x="1714360" y="653288"/>
                  </a:lnTo>
                  <a:lnTo>
                    <a:pt x="2034159" y="653288"/>
                  </a:lnTo>
                  <a:lnTo>
                    <a:pt x="2034159" y="496989"/>
                  </a:lnTo>
                  <a:close/>
                </a:path>
                <a:path w="2931160" h="1899920">
                  <a:moveTo>
                    <a:pt x="2930550" y="1114831"/>
                  </a:moveTo>
                  <a:lnTo>
                    <a:pt x="2610751" y="1114831"/>
                  </a:lnTo>
                  <a:lnTo>
                    <a:pt x="2610751" y="1271130"/>
                  </a:lnTo>
                  <a:lnTo>
                    <a:pt x="2930550" y="1271130"/>
                  </a:lnTo>
                  <a:lnTo>
                    <a:pt x="2930550" y="1114831"/>
                  </a:lnTo>
                  <a:close/>
                </a:path>
              </a:pathLst>
            </a:custGeom>
            <a:solidFill>
              <a:srgbClr val="FFFFFF"/>
            </a:solidFill>
          </p:spPr>
          <p:txBody>
            <a:bodyPr wrap="square" lIns="0" tIns="0" rIns="0" bIns="0" rtlCol="0"/>
            <a:lstStyle/>
            <a:p>
              <a:endParaRPr sz="1867"/>
            </a:p>
          </p:txBody>
        </p:sp>
        <p:pic>
          <p:nvPicPr>
            <p:cNvPr id="9" name="object 9"/>
            <p:cNvPicPr/>
            <p:nvPr/>
          </p:nvPicPr>
          <p:blipFill>
            <a:blip r:embed="rId4" cstate="print"/>
            <a:stretch>
              <a:fillRect/>
            </a:stretch>
          </p:blipFill>
          <p:spPr>
            <a:xfrm>
              <a:off x="4682828" y="1573476"/>
              <a:ext cx="2526749" cy="323774"/>
            </a:xfrm>
            <a:prstGeom prst="rect">
              <a:avLst/>
            </a:prstGeom>
          </p:spPr>
        </p:pic>
        <p:sp>
          <p:nvSpPr>
            <p:cNvPr id="10" name="object 10"/>
            <p:cNvSpPr/>
            <p:nvPr/>
          </p:nvSpPr>
          <p:spPr>
            <a:xfrm>
              <a:off x="1577314" y="1078826"/>
              <a:ext cx="331470" cy="1146175"/>
            </a:xfrm>
            <a:custGeom>
              <a:avLst/>
              <a:gdLst/>
              <a:ahLst/>
              <a:cxnLst/>
              <a:rect l="l" t="t" r="r" b="b"/>
              <a:pathLst>
                <a:path w="331469" h="1146175">
                  <a:moveTo>
                    <a:pt x="331203" y="989304"/>
                  </a:moveTo>
                  <a:lnTo>
                    <a:pt x="0" y="989304"/>
                  </a:lnTo>
                  <a:lnTo>
                    <a:pt x="0" y="1145603"/>
                  </a:lnTo>
                  <a:lnTo>
                    <a:pt x="331203" y="1145603"/>
                  </a:lnTo>
                  <a:lnTo>
                    <a:pt x="331203" y="989304"/>
                  </a:lnTo>
                  <a:close/>
                </a:path>
                <a:path w="331469" h="1146175">
                  <a:moveTo>
                    <a:pt x="331203" y="0"/>
                  </a:moveTo>
                  <a:lnTo>
                    <a:pt x="0" y="0"/>
                  </a:lnTo>
                  <a:lnTo>
                    <a:pt x="0" y="156298"/>
                  </a:lnTo>
                  <a:lnTo>
                    <a:pt x="331203" y="156298"/>
                  </a:lnTo>
                  <a:lnTo>
                    <a:pt x="331203" y="0"/>
                  </a:lnTo>
                  <a:close/>
                </a:path>
              </a:pathLst>
            </a:custGeom>
            <a:solidFill>
              <a:srgbClr val="FFFFFF"/>
            </a:solidFill>
          </p:spPr>
          <p:txBody>
            <a:bodyPr wrap="square" lIns="0" tIns="0" rIns="0" bIns="0" rtlCol="0"/>
            <a:lstStyle/>
            <a:p>
              <a:endParaRPr sz="1867"/>
            </a:p>
          </p:txBody>
        </p:sp>
      </p:grpSp>
      <p:pic>
        <p:nvPicPr>
          <p:cNvPr id="2" name="object 2"/>
          <p:cNvPicPr/>
          <p:nvPr/>
        </p:nvPicPr>
        <p:blipFill>
          <a:blip r:embed="rId5" cstate="print"/>
          <a:stretch>
            <a:fillRect/>
          </a:stretch>
        </p:blipFill>
        <p:spPr>
          <a:xfrm>
            <a:off x="4227265" y="1059888"/>
            <a:ext cx="4063999" cy="914399"/>
          </a:xfrm>
          <a:prstGeom prst="rect">
            <a:avLst/>
          </a:prstGeom>
        </p:spPr>
      </p:pic>
      <p:pic>
        <p:nvPicPr>
          <p:cNvPr id="11" name="object 11"/>
          <p:cNvPicPr/>
          <p:nvPr/>
        </p:nvPicPr>
        <p:blipFill>
          <a:blip r:embed="rId6" cstate="print"/>
          <a:stretch>
            <a:fillRect/>
          </a:stretch>
        </p:blipFill>
        <p:spPr>
          <a:xfrm>
            <a:off x="6381070" y="4409367"/>
            <a:ext cx="5537959" cy="1328699"/>
          </a:xfrm>
          <a:prstGeom prst="rect">
            <a:avLst/>
          </a:prstGeom>
        </p:spPr>
      </p:pic>
      <p:sp>
        <p:nvSpPr>
          <p:cNvPr id="12" name="object 12"/>
          <p:cNvSpPr/>
          <p:nvPr/>
        </p:nvSpPr>
        <p:spPr>
          <a:xfrm>
            <a:off x="5990100" y="4460201"/>
            <a:ext cx="0" cy="1389380"/>
          </a:xfrm>
          <a:custGeom>
            <a:avLst/>
            <a:gdLst/>
            <a:ahLst/>
            <a:cxnLst/>
            <a:rect l="l" t="t" r="r" b="b"/>
            <a:pathLst>
              <a:path h="1042035">
                <a:moveTo>
                  <a:pt x="0" y="0"/>
                </a:moveTo>
                <a:lnTo>
                  <a:pt x="0" y="1041599"/>
                </a:lnTo>
              </a:path>
            </a:pathLst>
          </a:custGeom>
          <a:ln w="38099">
            <a:solidFill>
              <a:srgbClr val="000000"/>
            </a:solidFill>
          </a:ln>
        </p:spPr>
        <p:txBody>
          <a:bodyPr wrap="square" lIns="0" tIns="0" rIns="0" bIns="0" rtlCol="0"/>
          <a:lstStyle/>
          <a:p>
            <a:endParaRPr sz="1867"/>
          </a:p>
        </p:txBody>
      </p:sp>
    </p:spTree>
    <p:extLst>
      <p:ext uri="{BB962C8B-B14F-4D97-AF65-F5344CB8AC3E}">
        <p14:creationId xmlns:p14="http://schemas.microsoft.com/office/powerpoint/2010/main" val="2072107022"/>
      </p:ext>
    </p:extLst>
  </p:cSld>
  <p:clrMapOvr>
    <a:masterClrMapping/>
  </p:clrMapOvr>
  <p:transition spd="slow">
    <p:wipe/>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object 14"/>
          <p:cNvSpPr txBox="1">
            <a:spLocks noGrp="1"/>
          </p:cNvSpPr>
          <p:nvPr>
            <p:ph type="sldNum" sz="quarter" idx="12"/>
          </p:nvPr>
        </p:nvSpPr>
        <p:spPr>
          <a:prstGeom prst="rect">
            <a:avLst/>
          </a:prstGeom>
        </p:spPr>
        <p:txBody>
          <a:bodyPr vert="horz" wrap="square" lIns="0" tIns="0" rIns="0" bIns="0" rtlCol="0">
            <a:spAutoFit/>
          </a:bodyPr>
          <a:lstStyle/>
          <a:p>
            <a:pPr marL="16933">
              <a:lnSpc>
                <a:spcPts val="2787"/>
              </a:lnSpc>
            </a:pPr>
            <a:r>
              <a:rPr dirty="0"/>
              <a:t>Lecture</a:t>
            </a:r>
            <a:r>
              <a:rPr spc="-33" dirty="0"/>
              <a:t> </a:t>
            </a:r>
            <a:r>
              <a:rPr dirty="0"/>
              <a:t>4</a:t>
            </a:r>
            <a:r>
              <a:rPr spc="-20" dirty="0"/>
              <a:t> </a:t>
            </a:r>
            <a:r>
              <a:rPr spc="-13" dirty="0"/>
              <a:t>-</a:t>
            </a:r>
            <a:r>
              <a:rPr spc="-167" dirty="0"/>
              <a:t> </a:t>
            </a:r>
            <a:fld id="{81D60167-4931-47E6-BA6A-407CBD079E47}" type="slidenum">
              <a:rPr spc="-33" dirty="0"/>
              <a:pPr marL="16933">
                <a:lnSpc>
                  <a:spcPts val="2787"/>
                </a:lnSpc>
              </a:pPr>
              <a:t>41</a:t>
            </a:fld>
            <a:endParaRPr spc="-33" dirty="0"/>
          </a:p>
        </p:txBody>
      </p:sp>
      <p:sp>
        <p:nvSpPr>
          <p:cNvPr id="3" name="object 3"/>
          <p:cNvSpPr txBox="1">
            <a:spLocks noGrp="1"/>
          </p:cNvSpPr>
          <p:nvPr>
            <p:ph type="title"/>
          </p:nvPr>
        </p:nvSpPr>
        <p:spPr>
          <a:prstGeom prst="rect">
            <a:avLst/>
          </a:prstGeom>
        </p:spPr>
        <p:txBody>
          <a:bodyPr spcFirstLastPara="1" vert="horz" wrap="square" lIns="0" tIns="391021" rIns="0" bIns="0" rtlCol="0" anchor="ctr" anchorCtr="0">
            <a:spAutoFit/>
          </a:bodyPr>
          <a:lstStyle/>
          <a:p>
            <a:pPr marL="74505">
              <a:lnSpc>
                <a:spcPct val="100000"/>
              </a:lnSpc>
              <a:spcBef>
                <a:spcPts val="133"/>
              </a:spcBef>
            </a:pPr>
            <a:r>
              <a:rPr sz="3200" dirty="0"/>
              <a:t>Another</a:t>
            </a:r>
            <a:r>
              <a:rPr sz="3200" spc="-120" dirty="0"/>
              <a:t> </a:t>
            </a:r>
            <a:r>
              <a:rPr sz="3200" spc="-13" dirty="0"/>
              <a:t>example:</a:t>
            </a:r>
            <a:endParaRPr sz="3200"/>
          </a:p>
        </p:txBody>
      </p:sp>
      <p:sp>
        <p:nvSpPr>
          <p:cNvPr id="27" name="Content Placeholder 26">
            <a:extLst>
              <a:ext uri="{FF2B5EF4-FFF2-40B4-BE49-F238E27FC236}">
                <a16:creationId xmlns:a16="http://schemas.microsoft.com/office/drawing/2014/main" id="{69BAAA86-9AAF-AB76-1A5D-01C4A8468729}"/>
              </a:ext>
            </a:extLst>
          </p:cNvPr>
          <p:cNvSpPr>
            <a:spLocks noGrp="1"/>
          </p:cNvSpPr>
          <p:nvPr>
            <p:ph idx="1"/>
          </p:nvPr>
        </p:nvSpPr>
        <p:spPr/>
        <p:txBody>
          <a:bodyPr/>
          <a:lstStyle/>
          <a:p>
            <a:endParaRPr lang="en-US"/>
          </a:p>
        </p:txBody>
      </p:sp>
      <p:sp>
        <p:nvSpPr>
          <p:cNvPr id="13" name="object 13"/>
          <p:cNvSpPr txBox="1">
            <a:spLocks noGrp="1"/>
          </p:cNvSpPr>
          <p:nvPr>
            <p:ph type="ftr" sz="quarter" idx="4294967295"/>
          </p:nvPr>
        </p:nvSpPr>
        <p:spPr>
          <a:xfrm>
            <a:off x="0" y="0"/>
            <a:ext cx="0" cy="12568238"/>
          </a:xfrm>
          <a:prstGeom prst="rect">
            <a:avLst/>
          </a:prstGeom>
        </p:spPr>
        <p:txBody>
          <a:bodyPr vert="horz" wrap="square" lIns="0" tIns="0" rIns="0" bIns="0" rtlCol="0">
            <a:spAutoFit/>
          </a:bodyPr>
          <a:lstStyle/>
          <a:p>
            <a:pPr marL="16933">
              <a:lnSpc>
                <a:spcPts val="2787"/>
              </a:lnSpc>
            </a:pPr>
            <a:r>
              <a:rPr spc="-13" dirty="0"/>
              <a:t>Fei-</a:t>
            </a:r>
            <a:r>
              <a:rPr dirty="0"/>
              <a:t>Fei</a:t>
            </a:r>
            <a:r>
              <a:rPr spc="-40" dirty="0"/>
              <a:t> </a:t>
            </a:r>
            <a:r>
              <a:rPr dirty="0"/>
              <a:t>Li</a:t>
            </a:r>
            <a:r>
              <a:rPr spc="-20" dirty="0"/>
              <a:t> </a:t>
            </a:r>
            <a:r>
              <a:rPr dirty="0"/>
              <a:t>&amp;</a:t>
            </a:r>
            <a:r>
              <a:rPr spc="-20" dirty="0"/>
              <a:t> </a:t>
            </a:r>
            <a:r>
              <a:rPr dirty="0"/>
              <a:t>Justin</a:t>
            </a:r>
            <a:r>
              <a:rPr spc="-20" dirty="0"/>
              <a:t> </a:t>
            </a:r>
            <a:r>
              <a:rPr dirty="0"/>
              <a:t>Johnson</a:t>
            </a:r>
            <a:r>
              <a:rPr spc="-20" dirty="0"/>
              <a:t> </a:t>
            </a:r>
            <a:r>
              <a:rPr dirty="0"/>
              <a:t>&amp;</a:t>
            </a:r>
            <a:r>
              <a:rPr spc="-20" dirty="0"/>
              <a:t> </a:t>
            </a:r>
            <a:r>
              <a:rPr dirty="0"/>
              <a:t>Serena</a:t>
            </a:r>
            <a:r>
              <a:rPr spc="-20" dirty="0"/>
              <a:t> </a:t>
            </a:r>
            <a:r>
              <a:rPr spc="-13" dirty="0"/>
              <a:t>Yeung</a:t>
            </a:r>
          </a:p>
        </p:txBody>
      </p:sp>
      <p:sp>
        <p:nvSpPr>
          <p:cNvPr id="15" name="object 15"/>
          <p:cNvSpPr txBox="1">
            <a:spLocks noGrp="1"/>
          </p:cNvSpPr>
          <p:nvPr>
            <p:ph type="dt" sz="half" idx="4294967295"/>
          </p:nvPr>
        </p:nvSpPr>
        <p:spPr>
          <a:xfrm>
            <a:off x="0" y="0"/>
            <a:ext cx="0" cy="4308475"/>
          </a:xfrm>
          <a:prstGeom prst="rect">
            <a:avLst/>
          </a:prstGeom>
        </p:spPr>
        <p:txBody>
          <a:bodyPr vert="horz" wrap="square" lIns="0" tIns="0" rIns="0" bIns="0" rtlCol="0">
            <a:spAutoFit/>
          </a:bodyPr>
          <a:lstStyle/>
          <a:p>
            <a:pPr marL="16933">
              <a:lnSpc>
                <a:spcPts val="2787"/>
              </a:lnSpc>
            </a:pPr>
            <a:r>
              <a:rPr dirty="0"/>
              <a:t>April</a:t>
            </a:r>
            <a:r>
              <a:rPr spc="-27" dirty="0"/>
              <a:t> </a:t>
            </a:r>
            <a:r>
              <a:rPr dirty="0"/>
              <a:t>13,</a:t>
            </a:r>
            <a:r>
              <a:rPr spc="-27" dirty="0"/>
              <a:t> 2017</a:t>
            </a:r>
          </a:p>
        </p:txBody>
      </p:sp>
      <p:grpSp>
        <p:nvGrpSpPr>
          <p:cNvPr id="4" name="object 4"/>
          <p:cNvGrpSpPr/>
          <p:nvPr/>
        </p:nvGrpSpPr>
        <p:grpSpPr>
          <a:xfrm>
            <a:off x="1787634" y="1144567"/>
            <a:ext cx="8784167" cy="3180080"/>
            <a:chOff x="1340725" y="858425"/>
            <a:chExt cx="6588125" cy="2385060"/>
          </a:xfrm>
        </p:grpSpPr>
        <p:pic>
          <p:nvPicPr>
            <p:cNvPr id="5" name="object 5"/>
            <p:cNvPicPr/>
            <p:nvPr/>
          </p:nvPicPr>
          <p:blipFill>
            <a:blip r:embed="rId2" cstate="print"/>
            <a:stretch>
              <a:fillRect/>
            </a:stretch>
          </p:blipFill>
          <p:spPr>
            <a:xfrm>
              <a:off x="1340725" y="858425"/>
              <a:ext cx="6587699" cy="2369575"/>
            </a:xfrm>
            <a:prstGeom prst="rect">
              <a:avLst/>
            </a:prstGeom>
          </p:spPr>
        </p:pic>
        <p:sp>
          <p:nvSpPr>
            <p:cNvPr id="6" name="object 6"/>
            <p:cNvSpPr/>
            <p:nvPr/>
          </p:nvSpPr>
          <p:spPr>
            <a:xfrm>
              <a:off x="4134506" y="2047700"/>
              <a:ext cx="1297940" cy="714375"/>
            </a:xfrm>
            <a:custGeom>
              <a:avLst/>
              <a:gdLst/>
              <a:ahLst/>
              <a:cxnLst/>
              <a:rect l="l" t="t" r="r" b="b"/>
              <a:pathLst>
                <a:path w="1297939" h="714375">
                  <a:moveTo>
                    <a:pt x="0" y="0"/>
                  </a:moveTo>
                  <a:lnTo>
                    <a:pt x="1297499" y="0"/>
                  </a:lnTo>
                  <a:lnTo>
                    <a:pt x="1297499" y="714299"/>
                  </a:lnTo>
                  <a:lnTo>
                    <a:pt x="0" y="714299"/>
                  </a:lnTo>
                  <a:lnTo>
                    <a:pt x="0" y="0"/>
                  </a:lnTo>
                  <a:close/>
                </a:path>
              </a:pathLst>
            </a:custGeom>
            <a:ln w="19049">
              <a:solidFill>
                <a:srgbClr val="FF0000"/>
              </a:solidFill>
            </a:ln>
          </p:spPr>
          <p:txBody>
            <a:bodyPr wrap="square" lIns="0" tIns="0" rIns="0" bIns="0" rtlCol="0"/>
            <a:lstStyle/>
            <a:p>
              <a:endParaRPr sz="1867"/>
            </a:p>
          </p:txBody>
        </p:sp>
        <p:sp>
          <p:nvSpPr>
            <p:cNvPr id="7" name="object 7"/>
            <p:cNvSpPr/>
            <p:nvPr/>
          </p:nvSpPr>
          <p:spPr>
            <a:xfrm>
              <a:off x="1577314" y="1078826"/>
              <a:ext cx="2931160" cy="2164715"/>
            </a:xfrm>
            <a:custGeom>
              <a:avLst/>
              <a:gdLst/>
              <a:ahLst/>
              <a:cxnLst/>
              <a:rect l="l" t="t" r="r" b="b"/>
              <a:pathLst>
                <a:path w="2931160" h="2164715">
                  <a:moveTo>
                    <a:pt x="319798" y="494652"/>
                  </a:moveTo>
                  <a:lnTo>
                    <a:pt x="0" y="494652"/>
                  </a:lnTo>
                  <a:lnTo>
                    <a:pt x="0" y="650951"/>
                  </a:lnTo>
                  <a:lnTo>
                    <a:pt x="319798" y="650951"/>
                  </a:lnTo>
                  <a:lnTo>
                    <a:pt x="319798" y="494652"/>
                  </a:lnTo>
                  <a:close/>
                </a:path>
                <a:path w="2931160" h="2164715">
                  <a:moveTo>
                    <a:pt x="331203" y="989304"/>
                  </a:moveTo>
                  <a:lnTo>
                    <a:pt x="0" y="989304"/>
                  </a:lnTo>
                  <a:lnTo>
                    <a:pt x="0" y="1145603"/>
                  </a:lnTo>
                  <a:lnTo>
                    <a:pt x="331203" y="1145603"/>
                  </a:lnTo>
                  <a:lnTo>
                    <a:pt x="331203" y="989304"/>
                  </a:lnTo>
                  <a:close/>
                </a:path>
                <a:path w="2931160" h="2164715">
                  <a:moveTo>
                    <a:pt x="331203" y="0"/>
                  </a:moveTo>
                  <a:lnTo>
                    <a:pt x="0" y="0"/>
                  </a:lnTo>
                  <a:lnTo>
                    <a:pt x="0" y="156298"/>
                  </a:lnTo>
                  <a:lnTo>
                    <a:pt x="331203" y="156298"/>
                  </a:lnTo>
                  <a:lnTo>
                    <a:pt x="331203" y="0"/>
                  </a:lnTo>
                  <a:close/>
                </a:path>
                <a:path w="2931160" h="2164715">
                  <a:moveTo>
                    <a:pt x="353148" y="2008352"/>
                  </a:moveTo>
                  <a:lnTo>
                    <a:pt x="33350" y="2008352"/>
                  </a:lnTo>
                  <a:lnTo>
                    <a:pt x="33350" y="2164651"/>
                  </a:lnTo>
                  <a:lnTo>
                    <a:pt x="353148" y="2164651"/>
                  </a:lnTo>
                  <a:lnTo>
                    <a:pt x="353148" y="2008352"/>
                  </a:lnTo>
                  <a:close/>
                </a:path>
                <a:path w="2931160" h="2164715">
                  <a:moveTo>
                    <a:pt x="353148" y="1498841"/>
                  </a:moveTo>
                  <a:lnTo>
                    <a:pt x="33350" y="1498841"/>
                  </a:lnTo>
                  <a:lnTo>
                    <a:pt x="33350" y="1655140"/>
                  </a:lnTo>
                  <a:lnTo>
                    <a:pt x="353148" y="1655140"/>
                  </a:lnTo>
                  <a:lnTo>
                    <a:pt x="353148" y="1498841"/>
                  </a:lnTo>
                  <a:close/>
                </a:path>
                <a:path w="2931160" h="2164715">
                  <a:moveTo>
                    <a:pt x="1178775" y="1238173"/>
                  </a:moveTo>
                  <a:lnTo>
                    <a:pt x="858977" y="1238173"/>
                  </a:lnTo>
                  <a:lnTo>
                    <a:pt x="858977" y="1394485"/>
                  </a:lnTo>
                  <a:lnTo>
                    <a:pt x="1178775" y="1394485"/>
                  </a:lnTo>
                  <a:lnTo>
                    <a:pt x="1178775" y="1238173"/>
                  </a:lnTo>
                  <a:close/>
                </a:path>
                <a:path w="2931160" h="2164715">
                  <a:moveTo>
                    <a:pt x="1178775" y="264769"/>
                  </a:moveTo>
                  <a:lnTo>
                    <a:pt x="858977" y="264769"/>
                  </a:lnTo>
                  <a:lnTo>
                    <a:pt x="858977" y="421068"/>
                  </a:lnTo>
                  <a:lnTo>
                    <a:pt x="1178775" y="421068"/>
                  </a:lnTo>
                  <a:lnTo>
                    <a:pt x="1178775" y="264769"/>
                  </a:lnTo>
                  <a:close/>
                </a:path>
                <a:path w="2931160" h="2164715">
                  <a:moveTo>
                    <a:pt x="2034159" y="761758"/>
                  </a:moveTo>
                  <a:lnTo>
                    <a:pt x="1714360" y="761758"/>
                  </a:lnTo>
                  <a:lnTo>
                    <a:pt x="1714360" y="918057"/>
                  </a:lnTo>
                  <a:lnTo>
                    <a:pt x="2034159" y="918057"/>
                  </a:lnTo>
                  <a:lnTo>
                    <a:pt x="2034159" y="761758"/>
                  </a:lnTo>
                  <a:close/>
                </a:path>
                <a:path w="2931160" h="2164715">
                  <a:moveTo>
                    <a:pt x="2930550" y="1379601"/>
                  </a:moveTo>
                  <a:lnTo>
                    <a:pt x="2610751" y="1379601"/>
                  </a:lnTo>
                  <a:lnTo>
                    <a:pt x="2610751" y="1535899"/>
                  </a:lnTo>
                  <a:lnTo>
                    <a:pt x="2930550" y="1535899"/>
                  </a:lnTo>
                  <a:lnTo>
                    <a:pt x="2930550" y="1379601"/>
                  </a:lnTo>
                  <a:close/>
                </a:path>
              </a:pathLst>
            </a:custGeom>
            <a:solidFill>
              <a:srgbClr val="FFFFFF"/>
            </a:solidFill>
          </p:spPr>
          <p:txBody>
            <a:bodyPr wrap="square" lIns="0" tIns="0" rIns="0" bIns="0" rtlCol="0"/>
            <a:lstStyle/>
            <a:p>
              <a:endParaRPr sz="1867"/>
            </a:p>
          </p:txBody>
        </p:sp>
      </p:grpSp>
      <p:pic>
        <p:nvPicPr>
          <p:cNvPr id="2" name="object 2"/>
          <p:cNvPicPr/>
          <p:nvPr/>
        </p:nvPicPr>
        <p:blipFill>
          <a:blip r:embed="rId3" cstate="print"/>
          <a:stretch>
            <a:fillRect/>
          </a:stretch>
        </p:blipFill>
        <p:spPr>
          <a:xfrm>
            <a:off x="4177726" y="1059921"/>
            <a:ext cx="4063999" cy="914399"/>
          </a:xfrm>
          <a:prstGeom prst="rect">
            <a:avLst/>
          </a:prstGeom>
        </p:spPr>
      </p:pic>
      <p:pic>
        <p:nvPicPr>
          <p:cNvPr id="8" name="object 8"/>
          <p:cNvPicPr/>
          <p:nvPr/>
        </p:nvPicPr>
        <p:blipFill>
          <a:blip r:embed="rId4" cstate="print"/>
          <a:stretch>
            <a:fillRect/>
          </a:stretch>
        </p:blipFill>
        <p:spPr>
          <a:xfrm>
            <a:off x="6381070" y="4409367"/>
            <a:ext cx="5537959" cy="1328699"/>
          </a:xfrm>
          <a:prstGeom prst="rect">
            <a:avLst/>
          </a:prstGeom>
        </p:spPr>
      </p:pic>
      <p:grpSp>
        <p:nvGrpSpPr>
          <p:cNvPr id="9" name="object 9"/>
          <p:cNvGrpSpPr/>
          <p:nvPr/>
        </p:nvGrpSpPr>
        <p:grpSpPr>
          <a:xfrm>
            <a:off x="343433" y="4409368"/>
            <a:ext cx="5351780" cy="1462193"/>
            <a:chOff x="257574" y="3307025"/>
            <a:chExt cx="4013835" cy="1096645"/>
          </a:xfrm>
        </p:grpSpPr>
        <p:pic>
          <p:nvPicPr>
            <p:cNvPr id="10" name="object 10"/>
            <p:cNvPicPr/>
            <p:nvPr/>
          </p:nvPicPr>
          <p:blipFill>
            <a:blip r:embed="rId5" cstate="print"/>
            <a:stretch>
              <a:fillRect/>
            </a:stretch>
          </p:blipFill>
          <p:spPr>
            <a:xfrm>
              <a:off x="267125" y="3307025"/>
              <a:ext cx="3920761" cy="996537"/>
            </a:xfrm>
            <a:prstGeom prst="rect">
              <a:avLst/>
            </a:prstGeom>
          </p:spPr>
        </p:pic>
        <p:sp>
          <p:nvSpPr>
            <p:cNvPr id="11" name="object 11"/>
            <p:cNvSpPr/>
            <p:nvPr/>
          </p:nvSpPr>
          <p:spPr>
            <a:xfrm>
              <a:off x="267099" y="3792835"/>
              <a:ext cx="3994785" cy="601345"/>
            </a:xfrm>
            <a:custGeom>
              <a:avLst/>
              <a:gdLst/>
              <a:ahLst/>
              <a:cxnLst/>
              <a:rect l="l" t="t" r="r" b="b"/>
              <a:pathLst>
                <a:path w="3994785" h="601345">
                  <a:moveTo>
                    <a:pt x="0" y="0"/>
                  </a:moveTo>
                  <a:lnTo>
                    <a:pt x="3994199" y="0"/>
                  </a:lnTo>
                  <a:lnTo>
                    <a:pt x="3994199" y="600899"/>
                  </a:lnTo>
                  <a:lnTo>
                    <a:pt x="0" y="600899"/>
                  </a:lnTo>
                  <a:lnTo>
                    <a:pt x="0" y="0"/>
                  </a:lnTo>
                  <a:close/>
                </a:path>
              </a:pathLst>
            </a:custGeom>
            <a:ln w="19049">
              <a:solidFill>
                <a:srgbClr val="FF0000"/>
              </a:solidFill>
            </a:ln>
          </p:spPr>
          <p:txBody>
            <a:bodyPr wrap="square" lIns="0" tIns="0" rIns="0" bIns="0" rtlCol="0"/>
            <a:lstStyle/>
            <a:p>
              <a:endParaRPr sz="1867"/>
            </a:p>
          </p:txBody>
        </p:sp>
      </p:grpSp>
      <p:sp>
        <p:nvSpPr>
          <p:cNvPr id="12" name="object 12"/>
          <p:cNvSpPr/>
          <p:nvPr/>
        </p:nvSpPr>
        <p:spPr>
          <a:xfrm>
            <a:off x="5990100" y="4460201"/>
            <a:ext cx="0" cy="1389380"/>
          </a:xfrm>
          <a:custGeom>
            <a:avLst/>
            <a:gdLst/>
            <a:ahLst/>
            <a:cxnLst/>
            <a:rect l="l" t="t" r="r" b="b"/>
            <a:pathLst>
              <a:path h="1042035">
                <a:moveTo>
                  <a:pt x="0" y="0"/>
                </a:moveTo>
                <a:lnTo>
                  <a:pt x="0" y="1041599"/>
                </a:lnTo>
              </a:path>
            </a:pathLst>
          </a:custGeom>
          <a:ln w="38099">
            <a:solidFill>
              <a:srgbClr val="000000"/>
            </a:solidFill>
          </a:ln>
        </p:spPr>
        <p:txBody>
          <a:bodyPr wrap="square" lIns="0" tIns="0" rIns="0" bIns="0" rtlCol="0"/>
          <a:lstStyle/>
          <a:p>
            <a:endParaRPr sz="1867"/>
          </a:p>
        </p:txBody>
      </p:sp>
      <p:sp>
        <p:nvSpPr>
          <p:cNvPr id="28" name="TextBox 27">
            <a:extLst>
              <a:ext uri="{FF2B5EF4-FFF2-40B4-BE49-F238E27FC236}">
                <a16:creationId xmlns:a16="http://schemas.microsoft.com/office/drawing/2014/main" id="{401A9D8E-9A81-FDB7-7DDE-8A631294A722}"/>
              </a:ext>
            </a:extLst>
          </p:cNvPr>
          <p:cNvSpPr txBox="1"/>
          <p:nvPr/>
        </p:nvSpPr>
        <p:spPr>
          <a:xfrm>
            <a:off x="359229" y="6154383"/>
            <a:ext cx="6096000" cy="276999"/>
          </a:xfrm>
          <a:prstGeom prst="rect">
            <a:avLst/>
          </a:prstGeom>
          <a:noFill/>
        </p:spPr>
        <p:txBody>
          <a:bodyPr wrap="square">
            <a:spAutoFit/>
          </a:bodyPr>
          <a:lstStyle/>
          <a:p>
            <a:r>
              <a:rPr lang="en-US" sz="1200" dirty="0"/>
              <a:t>http://cs231n.stanford.edu/slides/2017/cs231n_2017_lecture4.pdf</a:t>
            </a:r>
          </a:p>
        </p:txBody>
      </p:sp>
    </p:spTree>
    <p:extLst>
      <p:ext uri="{BB962C8B-B14F-4D97-AF65-F5344CB8AC3E}">
        <p14:creationId xmlns:p14="http://schemas.microsoft.com/office/powerpoint/2010/main" val="3612285751"/>
      </p:ext>
    </p:extLst>
  </p:cSld>
  <p:clrMapOvr>
    <a:masterClrMapping/>
  </p:clrMapOvr>
  <p:transition spd="slow">
    <p:wipe/>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object 16"/>
          <p:cNvSpPr txBox="1">
            <a:spLocks noGrp="1"/>
          </p:cNvSpPr>
          <p:nvPr>
            <p:ph type="sldNum" sz="quarter" idx="12"/>
          </p:nvPr>
        </p:nvSpPr>
        <p:spPr>
          <a:prstGeom prst="rect">
            <a:avLst/>
          </a:prstGeom>
        </p:spPr>
        <p:txBody>
          <a:bodyPr vert="horz" wrap="square" lIns="0" tIns="0" rIns="0" bIns="0" rtlCol="0">
            <a:spAutoFit/>
          </a:bodyPr>
          <a:lstStyle>
            <a:defPPr>
              <a:defRPr kern="0"/>
            </a:defPPr>
            <a:lvl1pPr>
              <a:defRPr sz="1800" b="0" i="0">
                <a:solidFill>
                  <a:schemeClr val="bg1"/>
                </a:solidFill>
                <a:latin typeface="Arial MT"/>
                <a:cs typeface="Arial MT"/>
              </a:defRPr>
            </a:lvl1pPr>
          </a:lstStyle>
          <a:p>
            <a:pPr marL="12700">
              <a:lnSpc>
                <a:spcPts val="2090"/>
              </a:lnSpc>
            </a:pPr>
            <a:r>
              <a:rPr lang="en-US"/>
              <a:t>Lecture</a:t>
            </a:r>
            <a:r>
              <a:rPr lang="en-US" spc="-25"/>
              <a:t> </a:t>
            </a:r>
            <a:r>
              <a:rPr lang="en-US"/>
              <a:t>4</a:t>
            </a:r>
            <a:r>
              <a:rPr lang="en-US" spc="-15"/>
              <a:t> </a:t>
            </a:r>
            <a:r>
              <a:rPr lang="en-US" spc="-10"/>
              <a:t>-</a:t>
            </a:r>
            <a:r>
              <a:rPr lang="en-US" spc="-125"/>
              <a:t> </a:t>
            </a:r>
            <a:fld id="{81D60167-4931-47E6-BA6A-407CBD079E47}" type="slidenum">
              <a:rPr spc="-50" smtClean="0"/>
              <a:pPr marL="12700">
                <a:lnSpc>
                  <a:spcPts val="2090"/>
                </a:lnSpc>
              </a:pPr>
              <a:t>42</a:t>
            </a:fld>
            <a:endParaRPr spc="-33" dirty="0"/>
          </a:p>
        </p:txBody>
      </p:sp>
      <p:sp>
        <p:nvSpPr>
          <p:cNvPr id="3" name="object 3"/>
          <p:cNvSpPr txBox="1">
            <a:spLocks noGrp="1"/>
          </p:cNvSpPr>
          <p:nvPr>
            <p:ph type="title"/>
          </p:nvPr>
        </p:nvSpPr>
        <p:spPr>
          <a:prstGeom prst="rect">
            <a:avLst/>
          </a:prstGeom>
        </p:spPr>
        <p:txBody>
          <a:bodyPr spcFirstLastPara="1" vert="horz" wrap="square" lIns="0" tIns="16933" rIns="0" bIns="0" rtlCol="0" anchor="ctr" anchorCtr="0">
            <a:spAutoFit/>
          </a:bodyPr>
          <a:lstStyle/>
          <a:p>
            <a:pPr marL="16933">
              <a:lnSpc>
                <a:spcPct val="100000"/>
              </a:lnSpc>
              <a:spcBef>
                <a:spcPts val="133"/>
              </a:spcBef>
            </a:pPr>
            <a:r>
              <a:rPr sz="3200" dirty="0"/>
              <a:t>Another</a:t>
            </a:r>
            <a:r>
              <a:rPr sz="3200" spc="-120" dirty="0"/>
              <a:t> </a:t>
            </a:r>
            <a:r>
              <a:rPr sz="3200" spc="-13" dirty="0"/>
              <a:t>example:</a:t>
            </a:r>
            <a:endParaRPr sz="3200"/>
          </a:p>
        </p:txBody>
      </p:sp>
      <p:sp>
        <p:nvSpPr>
          <p:cNvPr id="29" name="Content Placeholder 28">
            <a:extLst>
              <a:ext uri="{FF2B5EF4-FFF2-40B4-BE49-F238E27FC236}">
                <a16:creationId xmlns:a16="http://schemas.microsoft.com/office/drawing/2014/main" id="{89001F99-9596-3015-DA83-9205BF7CB769}"/>
              </a:ext>
            </a:extLst>
          </p:cNvPr>
          <p:cNvSpPr>
            <a:spLocks noGrp="1"/>
          </p:cNvSpPr>
          <p:nvPr>
            <p:ph idx="1"/>
          </p:nvPr>
        </p:nvSpPr>
        <p:spPr/>
        <p:txBody>
          <a:bodyPr/>
          <a:lstStyle/>
          <a:p>
            <a:endParaRPr lang="en-US"/>
          </a:p>
        </p:txBody>
      </p:sp>
      <p:sp>
        <p:nvSpPr>
          <p:cNvPr id="15" name="object 15"/>
          <p:cNvSpPr txBox="1">
            <a:spLocks noGrp="1"/>
          </p:cNvSpPr>
          <p:nvPr>
            <p:ph type="ftr" sz="quarter" idx="4294967295"/>
          </p:nvPr>
        </p:nvSpPr>
        <p:spPr>
          <a:xfrm>
            <a:off x="0" y="4692650"/>
            <a:ext cx="4521200" cy="400050"/>
          </a:xfrm>
          <a:prstGeom prst="rect">
            <a:avLst/>
          </a:prstGeom>
        </p:spPr>
        <p:txBody>
          <a:bodyPr vert="horz" wrap="square" lIns="0" tIns="0" rIns="0" bIns="0" rtlCol="0">
            <a:spAutoFit/>
          </a:bodyPr>
          <a:lstStyle>
            <a:defPPr>
              <a:defRPr kern="0"/>
            </a:defPPr>
            <a:lvl1pPr>
              <a:defRPr sz="1800" b="0" i="0">
                <a:solidFill>
                  <a:schemeClr val="bg1"/>
                </a:solidFill>
                <a:latin typeface="Arial MT"/>
                <a:cs typeface="Arial MT"/>
              </a:defRPr>
            </a:lvl1pPr>
          </a:lstStyle>
          <a:p>
            <a:pPr marL="16933">
              <a:lnSpc>
                <a:spcPts val="2787"/>
              </a:lnSpc>
            </a:pPr>
            <a:r>
              <a:rPr lang="en-US" spc="-10"/>
              <a:t>Fei-</a:t>
            </a:r>
            <a:r>
              <a:rPr lang="en-US"/>
              <a:t>Fei</a:t>
            </a:r>
            <a:r>
              <a:rPr lang="en-US" spc="-30"/>
              <a:t> </a:t>
            </a:r>
            <a:r>
              <a:rPr lang="en-US"/>
              <a:t>Li</a:t>
            </a:r>
            <a:r>
              <a:rPr lang="en-US" spc="-15"/>
              <a:t> </a:t>
            </a:r>
            <a:r>
              <a:rPr lang="en-US"/>
              <a:t>&amp;</a:t>
            </a:r>
            <a:r>
              <a:rPr lang="en-US" spc="-15"/>
              <a:t> </a:t>
            </a:r>
            <a:r>
              <a:rPr lang="en-US"/>
              <a:t>Justin</a:t>
            </a:r>
            <a:r>
              <a:rPr lang="en-US" spc="-15"/>
              <a:t> </a:t>
            </a:r>
            <a:r>
              <a:rPr lang="en-US"/>
              <a:t>Johnson</a:t>
            </a:r>
            <a:r>
              <a:rPr lang="en-US" spc="-15"/>
              <a:t> </a:t>
            </a:r>
            <a:r>
              <a:rPr lang="en-US"/>
              <a:t>&amp;</a:t>
            </a:r>
            <a:r>
              <a:rPr lang="en-US" spc="-15"/>
              <a:t> </a:t>
            </a:r>
            <a:r>
              <a:rPr lang="en-US"/>
              <a:t>Serena</a:t>
            </a:r>
            <a:r>
              <a:rPr lang="en-US" spc="-15"/>
              <a:t> </a:t>
            </a:r>
            <a:r>
              <a:rPr lang="en-US" spc="-10"/>
              <a:t>Yeung</a:t>
            </a:r>
            <a:endParaRPr spc="-13" dirty="0"/>
          </a:p>
        </p:txBody>
      </p:sp>
      <p:sp>
        <p:nvSpPr>
          <p:cNvPr id="17" name="object 17"/>
          <p:cNvSpPr txBox="1">
            <a:spLocks noGrp="1"/>
          </p:cNvSpPr>
          <p:nvPr>
            <p:ph type="dt" sz="half" idx="4294967295"/>
          </p:nvPr>
        </p:nvSpPr>
        <p:spPr>
          <a:xfrm>
            <a:off x="10756900" y="4692650"/>
            <a:ext cx="1435100" cy="282575"/>
          </a:xfrm>
          <a:prstGeom prst="rect">
            <a:avLst/>
          </a:prstGeom>
        </p:spPr>
        <p:txBody>
          <a:bodyPr vert="horz" wrap="square" lIns="0" tIns="0" rIns="0" bIns="0" rtlCol="0">
            <a:spAutoFit/>
          </a:bodyPr>
          <a:lstStyle>
            <a:defPPr>
              <a:defRPr kern="0"/>
            </a:defPPr>
            <a:lvl1pPr>
              <a:defRPr sz="1800" b="0" i="0">
                <a:solidFill>
                  <a:schemeClr val="bg1"/>
                </a:solidFill>
                <a:latin typeface="Arial MT"/>
                <a:cs typeface="Arial MT"/>
              </a:defRPr>
            </a:lvl1pPr>
          </a:lstStyle>
          <a:p>
            <a:pPr marL="16933">
              <a:lnSpc>
                <a:spcPts val="2787"/>
              </a:lnSpc>
            </a:pPr>
            <a:r>
              <a:rPr lang="en-US"/>
              <a:t>April</a:t>
            </a:r>
            <a:r>
              <a:rPr lang="en-US" spc="-20"/>
              <a:t> </a:t>
            </a:r>
            <a:r>
              <a:rPr lang="en-US"/>
              <a:t>13,</a:t>
            </a:r>
            <a:r>
              <a:rPr lang="en-US" spc="-20"/>
              <a:t> 2017</a:t>
            </a:r>
            <a:endParaRPr spc="-27" dirty="0"/>
          </a:p>
        </p:txBody>
      </p:sp>
      <p:grpSp>
        <p:nvGrpSpPr>
          <p:cNvPr id="4" name="object 4"/>
          <p:cNvGrpSpPr/>
          <p:nvPr/>
        </p:nvGrpSpPr>
        <p:grpSpPr>
          <a:xfrm>
            <a:off x="1787634" y="1144567"/>
            <a:ext cx="8784167" cy="3180080"/>
            <a:chOff x="1340725" y="858425"/>
            <a:chExt cx="6588125" cy="2385060"/>
          </a:xfrm>
        </p:grpSpPr>
        <p:pic>
          <p:nvPicPr>
            <p:cNvPr id="5" name="object 5"/>
            <p:cNvPicPr/>
            <p:nvPr/>
          </p:nvPicPr>
          <p:blipFill>
            <a:blip r:embed="rId2" cstate="print"/>
            <a:stretch>
              <a:fillRect/>
            </a:stretch>
          </p:blipFill>
          <p:spPr>
            <a:xfrm>
              <a:off x="1340725" y="858425"/>
              <a:ext cx="6587699" cy="2369575"/>
            </a:xfrm>
            <a:prstGeom prst="rect">
              <a:avLst/>
            </a:prstGeom>
          </p:spPr>
        </p:pic>
        <p:sp>
          <p:nvSpPr>
            <p:cNvPr id="6" name="object 6"/>
            <p:cNvSpPr/>
            <p:nvPr/>
          </p:nvSpPr>
          <p:spPr>
            <a:xfrm>
              <a:off x="4134506" y="2047700"/>
              <a:ext cx="1297940" cy="714375"/>
            </a:xfrm>
            <a:custGeom>
              <a:avLst/>
              <a:gdLst/>
              <a:ahLst/>
              <a:cxnLst/>
              <a:rect l="l" t="t" r="r" b="b"/>
              <a:pathLst>
                <a:path w="1297939" h="714375">
                  <a:moveTo>
                    <a:pt x="0" y="0"/>
                  </a:moveTo>
                  <a:lnTo>
                    <a:pt x="1297499" y="0"/>
                  </a:lnTo>
                  <a:lnTo>
                    <a:pt x="1297499" y="714299"/>
                  </a:lnTo>
                  <a:lnTo>
                    <a:pt x="0" y="714299"/>
                  </a:lnTo>
                  <a:lnTo>
                    <a:pt x="0" y="0"/>
                  </a:lnTo>
                  <a:close/>
                </a:path>
              </a:pathLst>
            </a:custGeom>
            <a:ln w="19049">
              <a:solidFill>
                <a:srgbClr val="FF0000"/>
              </a:solidFill>
            </a:ln>
          </p:spPr>
          <p:txBody>
            <a:bodyPr wrap="square" lIns="0" tIns="0" rIns="0" bIns="0" rtlCol="0"/>
            <a:lstStyle/>
            <a:p>
              <a:endParaRPr sz="1867"/>
            </a:p>
          </p:txBody>
        </p:sp>
        <p:sp>
          <p:nvSpPr>
            <p:cNvPr id="7" name="object 7"/>
            <p:cNvSpPr/>
            <p:nvPr/>
          </p:nvSpPr>
          <p:spPr>
            <a:xfrm>
              <a:off x="1577314" y="1343596"/>
              <a:ext cx="2034539" cy="1899920"/>
            </a:xfrm>
            <a:custGeom>
              <a:avLst/>
              <a:gdLst/>
              <a:ahLst/>
              <a:cxnLst/>
              <a:rect l="l" t="t" r="r" b="b"/>
              <a:pathLst>
                <a:path w="2034539" h="1899920">
                  <a:moveTo>
                    <a:pt x="319798" y="229882"/>
                  </a:moveTo>
                  <a:lnTo>
                    <a:pt x="0" y="229882"/>
                  </a:lnTo>
                  <a:lnTo>
                    <a:pt x="0" y="386181"/>
                  </a:lnTo>
                  <a:lnTo>
                    <a:pt x="319798" y="386181"/>
                  </a:lnTo>
                  <a:lnTo>
                    <a:pt x="319798" y="229882"/>
                  </a:lnTo>
                  <a:close/>
                </a:path>
                <a:path w="2034539" h="1899920">
                  <a:moveTo>
                    <a:pt x="353148" y="1743583"/>
                  </a:moveTo>
                  <a:lnTo>
                    <a:pt x="33350" y="1743583"/>
                  </a:lnTo>
                  <a:lnTo>
                    <a:pt x="33350" y="1899881"/>
                  </a:lnTo>
                  <a:lnTo>
                    <a:pt x="353148" y="1899881"/>
                  </a:lnTo>
                  <a:lnTo>
                    <a:pt x="353148" y="1743583"/>
                  </a:lnTo>
                  <a:close/>
                </a:path>
                <a:path w="2034539" h="1899920">
                  <a:moveTo>
                    <a:pt x="353148" y="1234071"/>
                  </a:moveTo>
                  <a:lnTo>
                    <a:pt x="33350" y="1234071"/>
                  </a:lnTo>
                  <a:lnTo>
                    <a:pt x="33350" y="1390370"/>
                  </a:lnTo>
                  <a:lnTo>
                    <a:pt x="353148" y="1390370"/>
                  </a:lnTo>
                  <a:lnTo>
                    <a:pt x="353148" y="1234071"/>
                  </a:lnTo>
                  <a:close/>
                </a:path>
                <a:path w="2034539" h="1899920">
                  <a:moveTo>
                    <a:pt x="1178775" y="973404"/>
                  </a:moveTo>
                  <a:lnTo>
                    <a:pt x="858977" y="973404"/>
                  </a:lnTo>
                  <a:lnTo>
                    <a:pt x="858977" y="1129715"/>
                  </a:lnTo>
                  <a:lnTo>
                    <a:pt x="1178775" y="1129715"/>
                  </a:lnTo>
                  <a:lnTo>
                    <a:pt x="1178775" y="973404"/>
                  </a:lnTo>
                  <a:close/>
                </a:path>
                <a:path w="2034539" h="1899920">
                  <a:moveTo>
                    <a:pt x="1178775" y="0"/>
                  </a:moveTo>
                  <a:lnTo>
                    <a:pt x="858977" y="0"/>
                  </a:lnTo>
                  <a:lnTo>
                    <a:pt x="858977" y="156298"/>
                  </a:lnTo>
                  <a:lnTo>
                    <a:pt x="1178775" y="156298"/>
                  </a:lnTo>
                  <a:lnTo>
                    <a:pt x="1178775" y="0"/>
                  </a:lnTo>
                  <a:close/>
                </a:path>
                <a:path w="2034539" h="1899920">
                  <a:moveTo>
                    <a:pt x="2034159" y="496989"/>
                  </a:moveTo>
                  <a:lnTo>
                    <a:pt x="1714360" y="496989"/>
                  </a:lnTo>
                  <a:lnTo>
                    <a:pt x="1714360" y="653288"/>
                  </a:lnTo>
                  <a:lnTo>
                    <a:pt x="2034159" y="653288"/>
                  </a:lnTo>
                  <a:lnTo>
                    <a:pt x="2034159" y="496989"/>
                  </a:lnTo>
                  <a:close/>
                </a:path>
              </a:pathLst>
            </a:custGeom>
            <a:solidFill>
              <a:srgbClr val="FFFFFF"/>
            </a:solidFill>
          </p:spPr>
          <p:txBody>
            <a:bodyPr wrap="square" lIns="0" tIns="0" rIns="0" bIns="0" rtlCol="0"/>
            <a:lstStyle/>
            <a:p>
              <a:endParaRPr sz="1867"/>
            </a:p>
          </p:txBody>
        </p:sp>
      </p:grpSp>
      <p:pic>
        <p:nvPicPr>
          <p:cNvPr id="8" name="object 8"/>
          <p:cNvPicPr/>
          <p:nvPr/>
        </p:nvPicPr>
        <p:blipFill>
          <a:blip r:embed="rId3" cstate="print"/>
          <a:stretch>
            <a:fillRect/>
          </a:stretch>
        </p:blipFill>
        <p:spPr>
          <a:xfrm>
            <a:off x="6381070" y="4409367"/>
            <a:ext cx="5537959" cy="1328699"/>
          </a:xfrm>
          <a:prstGeom prst="rect">
            <a:avLst/>
          </a:prstGeom>
        </p:spPr>
      </p:pic>
      <p:grpSp>
        <p:nvGrpSpPr>
          <p:cNvPr id="9" name="object 9"/>
          <p:cNvGrpSpPr/>
          <p:nvPr/>
        </p:nvGrpSpPr>
        <p:grpSpPr>
          <a:xfrm>
            <a:off x="343433" y="4409368"/>
            <a:ext cx="5351780" cy="1462193"/>
            <a:chOff x="257574" y="3307025"/>
            <a:chExt cx="4013835" cy="1096645"/>
          </a:xfrm>
        </p:grpSpPr>
        <p:pic>
          <p:nvPicPr>
            <p:cNvPr id="10" name="object 10"/>
            <p:cNvPicPr/>
            <p:nvPr/>
          </p:nvPicPr>
          <p:blipFill>
            <a:blip r:embed="rId4" cstate="print"/>
            <a:stretch>
              <a:fillRect/>
            </a:stretch>
          </p:blipFill>
          <p:spPr>
            <a:xfrm>
              <a:off x="267125" y="3307025"/>
              <a:ext cx="3920761" cy="996537"/>
            </a:xfrm>
            <a:prstGeom prst="rect">
              <a:avLst/>
            </a:prstGeom>
          </p:spPr>
        </p:pic>
        <p:sp>
          <p:nvSpPr>
            <p:cNvPr id="11" name="object 11"/>
            <p:cNvSpPr/>
            <p:nvPr/>
          </p:nvSpPr>
          <p:spPr>
            <a:xfrm>
              <a:off x="267099" y="3792835"/>
              <a:ext cx="3994785" cy="601345"/>
            </a:xfrm>
            <a:custGeom>
              <a:avLst/>
              <a:gdLst/>
              <a:ahLst/>
              <a:cxnLst/>
              <a:rect l="l" t="t" r="r" b="b"/>
              <a:pathLst>
                <a:path w="3994785" h="601345">
                  <a:moveTo>
                    <a:pt x="0" y="0"/>
                  </a:moveTo>
                  <a:lnTo>
                    <a:pt x="3994199" y="0"/>
                  </a:lnTo>
                  <a:lnTo>
                    <a:pt x="3994199" y="600899"/>
                  </a:lnTo>
                  <a:lnTo>
                    <a:pt x="0" y="600899"/>
                  </a:lnTo>
                  <a:lnTo>
                    <a:pt x="0" y="0"/>
                  </a:lnTo>
                  <a:close/>
                </a:path>
              </a:pathLst>
            </a:custGeom>
            <a:ln w="19049">
              <a:solidFill>
                <a:srgbClr val="FF0000"/>
              </a:solidFill>
            </a:ln>
          </p:spPr>
          <p:txBody>
            <a:bodyPr wrap="square" lIns="0" tIns="0" rIns="0" bIns="0" rtlCol="0"/>
            <a:lstStyle/>
            <a:p>
              <a:endParaRPr sz="1867"/>
            </a:p>
          </p:txBody>
        </p:sp>
      </p:grpSp>
      <p:pic>
        <p:nvPicPr>
          <p:cNvPr id="2" name="object 2"/>
          <p:cNvPicPr/>
          <p:nvPr/>
        </p:nvPicPr>
        <p:blipFill>
          <a:blip r:embed="rId5" cstate="print"/>
          <a:stretch>
            <a:fillRect/>
          </a:stretch>
        </p:blipFill>
        <p:spPr>
          <a:xfrm>
            <a:off x="4673661" y="1010735"/>
            <a:ext cx="4063999" cy="914399"/>
          </a:xfrm>
          <a:prstGeom prst="rect">
            <a:avLst/>
          </a:prstGeom>
        </p:spPr>
      </p:pic>
      <p:sp>
        <p:nvSpPr>
          <p:cNvPr id="12" name="object 12"/>
          <p:cNvSpPr/>
          <p:nvPr/>
        </p:nvSpPr>
        <p:spPr>
          <a:xfrm>
            <a:off x="5990100" y="4460201"/>
            <a:ext cx="0" cy="1389380"/>
          </a:xfrm>
          <a:custGeom>
            <a:avLst/>
            <a:gdLst/>
            <a:ahLst/>
            <a:cxnLst/>
            <a:rect l="l" t="t" r="r" b="b"/>
            <a:pathLst>
              <a:path h="1042035">
                <a:moveTo>
                  <a:pt x="0" y="0"/>
                </a:moveTo>
                <a:lnTo>
                  <a:pt x="0" y="1041599"/>
                </a:lnTo>
              </a:path>
            </a:pathLst>
          </a:custGeom>
          <a:ln w="38099">
            <a:solidFill>
              <a:srgbClr val="000000"/>
            </a:solidFill>
          </a:ln>
        </p:spPr>
        <p:txBody>
          <a:bodyPr wrap="square" lIns="0" tIns="0" rIns="0" bIns="0" rtlCol="0"/>
          <a:lstStyle/>
          <a:p>
            <a:endParaRPr sz="1867"/>
          </a:p>
        </p:txBody>
      </p:sp>
      <p:sp>
        <p:nvSpPr>
          <p:cNvPr id="13" name="object 13"/>
          <p:cNvSpPr txBox="1"/>
          <p:nvPr/>
        </p:nvSpPr>
        <p:spPr>
          <a:xfrm>
            <a:off x="5524067" y="2200885"/>
            <a:ext cx="2055707" cy="304421"/>
          </a:xfrm>
          <a:prstGeom prst="rect">
            <a:avLst/>
          </a:prstGeom>
        </p:spPr>
        <p:txBody>
          <a:bodyPr vert="horz" wrap="square" lIns="0" tIns="16933" rIns="0" bIns="0" rtlCol="0">
            <a:spAutoFit/>
          </a:bodyPr>
          <a:lstStyle/>
          <a:p>
            <a:pPr marL="16933">
              <a:spcBef>
                <a:spcPts val="133"/>
              </a:spcBef>
            </a:pPr>
            <a:r>
              <a:rPr sz="1867" dirty="0">
                <a:solidFill>
                  <a:srgbClr val="FF0000"/>
                </a:solidFill>
                <a:latin typeface="Arial MT"/>
                <a:cs typeface="Arial MT"/>
              </a:rPr>
              <a:t>(-1)</a:t>
            </a:r>
            <a:r>
              <a:rPr sz="1867" spc="-13" dirty="0">
                <a:solidFill>
                  <a:srgbClr val="FF0000"/>
                </a:solidFill>
                <a:latin typeface="Arial MT"/>
                <a:cs typeface="Arial MT"/>
              </a:rPr>
              <a:t> </a:t>
            </a:r>
            <a:r>
              <a:rPr sz="1867" dirty="0">
                <a:solidFill>
                  <a:srgbClr val="FF0000"/>
                </a:solidFill>
                <a:latin typeface="Arial MT"/>
                <a:cs typeface="Arial MT"/>
              </a:rPr>
              <a:t>*</a:t>
            </a:r>
            <a:r>
              <a:rPr sz="1867" spc="-7" dirty="0">
                <a:solidFill>
                  <a:srgbClr val="FF0000"/>
                </a:solidFill>
                <a:latin typeface="Arial MT"/>
                <a:cs typeface="Arial MT"/>
              </a:rPr>
              <a:t> </a:t>
            </a:r>
            <a:r>
              <a:rPr sz="1867" dirty="0">
                <a:solidFill>
                  <a:srgbClr val="FF0000"/>
                </a:solidFill>
                <a:latin typeface="Arial MT"/>
                <a:cs typeface="Arial MT"/>
              </a:rPr>
              <a:t>(-0.20)</a:t>
            </a:r>
            <a:r>
              <a:rPr sz="1867" spc="-7" dirty="0">
                <a:solidFill>
                  <a:srgbClr val="FF0000"/>
                </a:solidFill>
                <a:latin typeface="Arial MT"/>
                <a:cs typeface="Arial MT"/>
              </a:rPr>
              <a:t> </a:t>
            </a:r>
            <a:r>
              <a:rPr sz="1867" dirty="0">
                <a:solidFill>
                  <a:srgbClr val="FF0000"/>
                </a:solidFill>
                <a:latin typeface="Arial MT"/>
                <a:cs typeface="Arial MT"/>
              </a:rPr>
              <a:t>=</a:t>
            </a:r>
            <a:r>
              <a:rPr sz="1867" spc="-13" dirty="0">
                <a:solidFill>
                  <a:srgbClr val="FF0000"/>
                </a:solidFill>
                <a:latin typeface="Arial MT"/>
                <a:cs typeface="Arial MT"/>
              </a:rPr>
              <a:t> </a:t>
            </a:r>
            <a:r>
              <a:rPr sz="1867" spc="-27" dirty="0">
                <a:solidFill>
                  <a:srgbClr val="FF0000"/>
                </a:solidFill>
                <a:latin typeface="Arial MT"/>
                <a:cs typeface="Arial MT"/>
              </a:rPr>
              <a:t>0.20</a:t>
            </a:r>
            <a:endParaRPr sz="1867">
              <a:latin typeface="Arial MT"/>
              <a:cs typeface="Arial MT"/>
            </a:endParaRPr>
          </a:p>
        </p:txBody>
      </p:sp>
      <p:sp>
        <p:nvSpPr>
          <p:cNvPr id="14" name="object 14"/>
          <p:cNvSpPr/>
          <p:nvPr/>
        </p:nvSpPr>
        <p:spPr>
          <a:xfrm>
            <a:off x="2103085" y="1438436"/>
            <a:ext cx="441960" cy="1528233"/>
          </a:xfrm>
          <a:custGeom>
            <a:avLst/>
            <a:gdLst/>
            <a:ahLst/>
            <a:cxnLst/>
            <a:rect l="l" t="t" r="r" b="b"/>
            <a:pathLst>
              <a:path w="331469" h="1146175">
                <a:moveTo>
                  <a:pt x="331203" y="989304"/>
                </a:moveTo>
                <a:lnTo>
                  <a:pt x="0" y="989304"/>
                </a:lnTo>
                <a:lnTo>
                  <a:pt x="0" y="1145603"/>
                </a:lnTo>
                <a:lnTo>
                  <a:pt x="331203" y="1145603"/>
                </a:lnTo>
                <a:lnTo>
                  <a:pt x="331203" y="989304"/>
                </a:lnTo>
                <a:close/>
              </a:path>
              <a:path w="331469" h="1146175">
                <a:moveTo>
                  <a:pt x="331203" y="0"/>
                </a:moveTo>
                <a:lnTo>
                  <a:pt x="0" y="0"/>
                </a:lnTo>
                <a:lnTo>
                  <a:pt x="0" y="156298"/>
                </a:lnTo>
                <a:lnTo>
                  <a:pt x="331203" y="156298"/>
                </a:lnTo>
                <a:lnTo>
                  <a:pt x="331203" y="0"/>
                </a:lnTo>
                <a:close/>
              </a:path>
            </a:pathLst>
          </a:custGeom>
          <a:solidFill>
            <a:srgbClr val="FFFFFF"/>
          </a:solidFill>
        </p:spPr>
        <p:txBody>
          <a:bodyPr wrap="square" lIns="0" tIns="0" rIns="0" bIns="0" rtlCol="0"/>
          <a:lstStyle/>
          <a:p>
            <a:endParaRPr sz="1867"/>
          </a:p>
        </p:txBody>
      </p:sp>
      <p:sp>
        <p:nvSpPr>
          <p:cNvPr id="30" name="TextBox 29">
            <a:extLst>
              <a:ext uri="{FF2B5EF4-FFF2-40B4-BE49-F238E27FC236}">
                <a16:creationId xmlns:a16="http://schemas.microsoft.com/office/drawing/2014/main" id="{82266891-FBB9-D31F-AD4C-4521BF2EBE0C}"/>
              </a:ext>
            </a:extLst>
          </p:cNvPr>
          <p:cNvSpPr txBox="1"/>
          <p:nvPr/>
        </p:nvSpPr>
        <p:spPr>
          <a:xfrm>
            <a:off x="359229" y="6174703"/>
            <a:ext cx="6096000" cy="276999"/>
          </a:xfrm>
          <a:prstGeom prst="rect">
            <a:avLst/>
          </a:prstGeom>
          <a:noFill/>
        </p:spPr>
        <p:txBody>
          <a:bodyPr wrap="square">
            <a:spAutoFit/>
          </a:bodyPr>
          <a:lstStyle/>
          <a:p>
            <a:r>
              <a:rPr lang="en-US" sz="1200" dirty="0"/>
              <a:t>http://cs231n.stanford.edu/slides/2017/cs231n_2017_lecture4.pdf</a:t>
            </a:r>
          </a:p>
        </p:txBody>
      </p:sp>
    </p:spTree>
    <p:extLst>
      <p:ext uri="{BB962C8B-B14F-4D97-AF65-F5344CB8AC3E}">
        <p14:creationId xmlns:p14="http://schemas.microsoft.com/office/powerpoint/2010/main" val="3180306340"/>
      </p:ext>
    </p:extLst>
  </p:cSld>
  <p:clrMapOvr>
    <a:masterClrMapping/>
  </p:clrMapOvr>
  <p:transition spd="slow">
    <p:wipe/>
  </p:transition>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bject 3"/>
          <p:cNvSpPr txBox="1">
            <a:spLocks noGrp="1"/>
          </p:cNvSpPr>
          <p:nvPr>
            <p:ph type="title"/>
          </p:nvPr>
        </p:nvSpPr>
        <p:spPr>
          <a:prstGeom prst="rect">
            <a:avLst/>
          </a:prstGeom>
        </p:spPr>
        <p:txBody>
          <a:bodyPr spcFirstLastPara="1" vert="horz" wrap="square" lIns="0" tIns="391021" rIns="0" bIns="0" rtlCol="0" anchor="ctr" anchorCtr="0">
            <a:spAutoFit/>
          </a:bodyPr>
          <a:lstStyle/>
          <a:p>
            <a:pPr marL="74505">
              <a:lnSpc>
                <a:spcPct val="100000"/>
              </a:lnSpc>
              <a:spcBef>
                <a:spcPts val="133"/>
              </a:spcBef>
            </a:pPr>
            <a:r>
              <a:rPr sz="3200" dirty="0"/>
              <a:t>Another</a:t>
            </a:r>
            <a:r>
              <a:rPr sz="3200" spc="-120" dirty="0"/>
              <a:t> </a:t>
            </a:r>
            <a:r>
              <a:rPr sz="3200" spc="-13" dirty="0"/>
              <a:t>example:</a:t>
            </a:r>
            <a:endParaRPr sz="3200"/>
          </a:p>
        </p:txBody>
      </p:sp>
      <p:sp>
        <p:nvSpPr>
          <p:cNvPr id="18" name="Content Placeholder 17">
            <a:extLst>
              <a:ext uri="{FF2B5EF4-FFF2-40B4-BE49-F238E27FC236}">
                <a16:creationId xmlns:a16="http://schemas.microsoft.com/office/drawing/2014/main" id="{9CD13052-7812-5E82-F35F-EE411DAC9E86}"/>
              </a:ext>
            </a:extLst>
          </p:cNvPr>
          <p:cNvSpPr>
            <a:spLocks noGrp="1"/>
          </p:cNvSpPr>
          <p:nvPr>
            <p:ph idx="1"/>
          </p:nvPr>
        </p:nvSpPr>
        <p:spPr/>
        <p:txBody>
          <a:bodyPr/>
          <a:lstStyle/>
          <a:p>
            <a:endParaRPr lang="en-US"/>
          </a:p>
        </p:txBody>
      </p:sp>
      <p:grpSp>
        <p:nvGrpSpPr>
          <p:cNvPr id="4" name="object 4"/>
          <p:cNvGrpSpPr/>
          <p:nvPr/>
        </p:nvGrpSpPr>
        <p:grpSpPr>
          <a:xfrm>
            <a:off x="356166" y="1144567"/>
            <a:ext cx="10215879" cy="4594013"/>
            <a:chOff x="267124" y="858425"/>
            <a:chExt cx="7661909" cy="3445510"/>
          </a:xfrm>
        </p:grpSpPr>
        <p:pic>
          <p:nvPicPr>
            <p:cNvPr id="5" name="object 5"/>
            <p:cNvPicPr/>
            <p:nvPr/>
          </p:nvPicPr>
          <p:blipFill>
            <a:blip r:embed="rId2" cstate="print"/>
            <a:stretch>
              <a:fillRect/>
            </a:stretch>
          </p:blipFill>
          <p:spPr>
            <a:xfrm>
              <a:off x="1340725" y="858425"/>
              <a:ext cx="6587699" cy="2369575"/>
            </a:xfrm>
            <a:prstGeom prst="rect">
              <a:avLst/>
            </a:prstGeom>
          </p:spPr>
        </p:pic>
        <p:pic>
          <p:nvPicPr>
            <p:cNvPr id="6" name="object 6"/>
            <p:cNvPicPr/>
            <p:nvPr/>
          </p:nvPicPr>
          <p:blipFill>
            <a:blip r:embed="rId3" cstate="print"/>
            <a:stretch>
              <a:fillRect/>
            </a:stretch>
          </p:blipFill>
          <p:spPr>
            <a:xfrm>
              <a:off x="267124" y="3307025"/>
              <a:ext cx="3920761" cy="996537"/>
            </a:xfrm>
            <a:prstGeom prst="rect">
              <a:avLst/>
            </a:prstGeom>
          </p:spPr>
        </p:pic>
        <p:sp>
          <p:nvSpPr>
            <p:cNvPr id="7" name="object 7"/>
            <p:cNvSpPr/>
            <p:nvPr/>
          </p:nvSpPr>
          <p:spPr>
            <a:xfrm>
              <a:off x="1340724" y="1571074"/>
              <a:ext cx="3152140" cy="1774825"/>
            </a:xfrm>
            <a:custGeom>
              <a:avLst/>
              <a:gdLst/>
              <a:ahLst/>
              <a:cxnLst/>
              <a:rect l="l" t="t" r="r" b="b"/>
              <a:pathLst>
                <a:path w="3152140" h="1774825">
                  <a:moveTo>
                    <a:pt x="1942649" y="0"/>
                  </a:moveTo>
                  <a:lnTo>
                    <a:pt x="3151949" y="0"/>
                  </a:lnTo>
                  <a:lnTo>
                    <a:pt x="3151949" y="1252799"/>
                  </a:lnTo>
                  <a:lnTo>
                    <a:pt x="1942649" y="1252799"/>
                  </a:lnTo>
                  <a:lnTo>
                    <a:pt x="1942649" y="0"/>
                  </a:lnTo>
                  <a:close/>
                </a:path>
                <a:path w="3152140" h="1774825">
                  <a:moveTo>
                    <a:pt x="0" y="1173899"/>
                  </a:moveTo>
                  <a:lnTo>
                    <a:pt x="795299" y="1173899"/>
                  </a:lnTo>
                  <a:lnTo>
                    <a:pt x="795299" y="1774199"/>
                  </a:lnTo>
                  <a:lnTo>
                    <a:pt x="0" y="1774199"/>
                  </a:lnTo>
                  <a:lnTo>
                    <a:pt x="0" y="1173899"/>
                  </a:lnTo>
                  <a:close/>
                </a:path>
              </a:pathLst>
            </a:custGeom>
            <a:ln w="19049">
              <a:solidFill>
                <a:srgbClr val="FF0000"/>
              </a:solidFill>
            </a:ln>
          </p:spPr>
          <p:txBody>
            <a:bodyPr wrap="square" lIns="0" tIns="0" rIns="0" bIns="0" rtlCol="0"/>
            <a:lstStyle/>
            <a:p>
              <a:endParaRPr sz="1867"/>
            </a:p>
          </p:txBody>
        </p:sp>
        <p:sp>
          <p:nvSpPr>
            <p:cNvPr id="8" name="object 8"/>
            <p:cNvSpPr/>
            <p:nvPr/>
          </p:nvSpPr>
          <p:spPr>
            <a:xfrm>
              <a:off x="1577314" y="1078826"/>
              <a:ext cx="2034539" cy="2164715"/>
            </a:xfrm>
            <a:custGeom>
              <a:avLst/>
              <a:gdLst/>
              <a:ahLst/>
              <a:cxnLst/>
              <a:rect l="l" t="t" r="r" b="b"/>
              <a:pathLst>
                <a:path w="2034539" h="2164715">
                  <a:moveTo>
                    <a:pt x="319798" y="494652"/>
                  </a:moveTo>
                  <a:lnTo>
                    <a:pt x="0" y="494652"/>
                  </a:lnTo>
                  <a:lnTo>
                    <a:pt x="0" y="650951"/>
                  </a:lnTo>
                  <a:lnTo>
                    <a:pt x="319798" y="650951"/>
                  </a:lnTo>
                  <a:lnTo>
                    <a:pt x="319798" y="494652"/>
                  </a:lnTo>
                  <a:close/>
                </a:path>
                <a:path w="2034539" h="2164715">
                  <a:moveTo>
                    <a:pt x="331203" y="989304"/>
                  </a:moveTo>
                  <a:lnTo>
                    <a:pt x="0" y="989304"/>
                  </a:lnTo>
                  <a:lnTo>
                    <a:pt x="0" y="1145603"/>
                  </a:lnTo>
                  <a:lnTo>
                    <a:pt x="331203" y="1145603"/>
                  </a:lnTo>
                  <a:lnTo>
                    <a:pt x="331203" y="989304"/>
                  </a:lnTo>
                  <a:close/>
                </a:path>
                <a:path w="2034539" h="2164715">
                  <a:moveTo>
                    <a:pt x="331203" y="0"/>
                  </a:moveTo>
                  <a:lnTo>
                    <a:pt x="0" y="0"/>
                  </a:lnTo>
                  <a:lnTo>
                    <a:pt x="0" y="156298"/>
                  </a:lnTo>
                  <a:lnTo>
                    <a:pt x="331203" y="156298"/>
                  </a:lnTo>
                  <a:lnTo>
                    <a:pt x="331203" y="0"/>
                  </a:lnTo>
                  <a:close/>
                </a:path>
                <a:path w="2034539" h="2164715">
                  <a:moveTo>
                    <a:pt x="353148" y="2008352"/>
                  </a:moveTo>
                  <a:lnTo>
                    <a:pt x="33350" y="2008352"/>
                  </a:lnTo>
                  <a:lnTo>
                    <a:pt x="33350" y="2164651"/>
                  </a:lnTo>
                  <a:lnTo>
                    <a:pt x="353148" y="2164651"/>
                  </a:lnTo>
                  <a:lnTo>
                    <a:pt x="353148" y="2008352"/>
                  </a:lnTo>
                  <a:close/>
                </a:path>
                <a:path w="2034539" h="2164715">
                  <a:moveTo>
                    <a:pt x="353148" y="1498841"/>
                  </a:moveTo>
                  <a:lnTo>
                    <a:pt x="33350" y="1498841"/>
                  </a:lnTo>
                  <a:lnTo>
                    <a:pt x="33350" y="1655140"/>
                  </a:lnTo>
                  <a:lnTo>
                    <a:pt x="353148" y="1655140"/>
                  </a:lnTo>
                  <a:lnTo>
                    <a:pt x="353148" y="1498841"/>
                  </a:lnTo>
                  <a:close/>
                </a:path>
                <a:path w="2034539" h="2164715">
                  <a:moveTo>
                    <a:pt x="1178775" y="1238173"/>
                  </a:moveTo>
                  <a:lnTo>
                    <a:pt x="858977" y="1238173"/>
                  </a:lnTo>
                  <a:lnTo>
                    <a:pt x="858977" y="1394485"/>
                  </a:lnTo>
                  <a:lnTo>
                    <a:pt x="1178775" y="1394485"/>
                  </a:lnTo>
                  <a:lnTo>
                    <a:pt x="1178775" y="1238173"/>
                  </a:lnTo>
                  <a:close/>
                </a:path>
                <a:path w="2034539" h="2164715">
                  <a:moveTo>
                    <a:pt x="1178775" y="264769"/>
                  </a:moveTo>
                  <a:lnTo>
                    <a:pt x="858977" y="264769"/>
                  </a:lnTo>
                  <a:lnTo>
                    <a:pt x="858977" y="421068"/>
                  </a:lnTo>
                  <a:lnTo>
                    <a:pt x="1178775" y="421068"/>
                  </a:lnTo>
                  <a:lnTo>
                    <a:pt x="1178775" y="264769"/>
                  </a:lnTo>
                  <a:close/>
                </a:path>
                <a:path w="2034539" h="2164715">
                  <a:moveTo>
                    <a:pt x="2034159" y="761758"/>
                  </a:moveTo>
                  <a:lnTo>
                    <a:pt x="1714360" y="761758"/>
                  </a:lnTo>
                  <a:lnTo>
                    <a:pt x="1714360" y="918057"/>
                  </a:lnTo>
                  <a:lnTo>
                    <a:pt x="2034159" y="918057"/>
                  </a:lnTo>
                  <a:lnTo>
                    <a:pt x="2034159" y="761758"/>
                  </a:lnTo>
                  <a:close/>
                </a:path>
              </a:pathLst>
            </a:custGeom>
            <a:solidFill>
              <a:srgbClr val="FFFFFF"/>
            </a:solidFill>
          </p:spPr>
          <p:txBody>
            <a:bodyPr wrap="square" lIns="0" tIns="0" rIns="0" bIns="0" rtlCol="0"/>
            <a:lstStyle/>
            <a:p>
              <a:endParaRPr sz="1867"/>
            </a:p>
          </p:txBody>
        </p:sp>
      </p:grpSp>
      <p:pic>
        <p:nvPicPr>
          <p:cNvPr id="2" name="object 2"/>
          <p:cNvPicPr/>
          <p:nvPr/>
        </p:nvPicPr>
        <p:blipFill>
          <a:blip r:embed="rId4" cstate="print"/>
          <a:stretch>
            <a:fillRect/>
          </a:stretch>
        </p:blipFill>
        <p:spPr>
          <a:xfrm>
            <a:off x="4147433" y="1127683"/>
            <a:ext cx="4063999" cy="914399"/>
          </a:xfrm>
          <a:prstGeom prst="rect">
            <a:avLst/>
          </a:prstGeom>
        </p:spPr>
      </p:pic>
      <p:pic>
        <p:nvPicPr>
          <p:cNvPr id="9" name="object 9"/>
          <p:cNvPicPr/>
          <p:nvPr/>
        </p:nvPicPr>
        <p:blipFill>
          <a:blip r:embed="rId5" cstate="print"/>
          <a:stretch>
            <a:fillRect/>
          </a:stretch>
        </p:blipFill>
        <p:spPr>
          <a:xfrm>
            <a:off x="6381070" y="4409367"/>
            <a:ext cx="5537959" cy="1328699"/>
          </a:xfrm>
          <a:prstGeom prst="rect">
            <a:avLst/>
          </a:prstGeom>
        </p:spPr>
      </p:pic>
      <p:sp>
        <p:nvSpPr>
          <p:cNvPr id="10" name="object 10"/>
          <p:cNvSpPr/>
          <p:nvPr/>
        </p:nvSpPr>
        <p:spPr>
          <a:xfrm>
            <a:off x="5990100" y="4460201"/>
            <a:ext cx="0" cy="1389380"/>
          </a:xfrm>
          <a:custGeom>
            <a:avLst/>
            <a:gdLst/>
            <a:ahLst/>
            <a:cxnLst/>
            <a:rect l="l" t="t" r="r" b="b"/>
            <a:pathLst>
              <a:path h="1042035">
                <a:moveTo>
                  <a:pt x="0" y="0"/>
                </a:moveTo>
                <a:lnTo>
                  <a:pt x="0" y="1041599"/>
                </a:lnTo>
              </a:path>
            </a:pathLst>
          </a:custGeom>
          <a:ln w="38099">
            <a:solidFill>
              <a:srgbClr val="000000"/>
            </a:solidFill>
          </a:ln>
        </p:spPr>
        <p:txBody>
          <a:bodyPr wrap="square" lIns="0" tIns="0" rIns="0" bIns="0" rtlCol="0"/>
          <a:lstStyle/>
          <a:p>
            <a:endParaRPr sz="1867"/>
          </a:p>
        </p:txBody>
      </p:sp>
    </p:spTree>
    <p:extLst>
      <p:ext uri="{BB962C8B-B14F-4D97-AF65-F5344CB8AC3E}">
        <p14:creationId xmlns:p14="http://schemas.microsoft.com/office/powerpoint/2010/main" val="4013497336"/>
      </p:ext>
    </p:extLst>
  </p:cSld>
  <p:clrMapOvr>
    <a:masterClrMapping/>
  </p:clrMapOvr>
  <p:transition spd="slow">
    <p:wipe/>
  </p:transition>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bject 3"/>
          <p:cNvSpPr txBox="1">
            <a:spLocks noGrp="1"/>
          </p:cNvSpPr>
          <p:nvPr>
            <p:ph type="title"/>
          </p:nvPr>
        </p:nvSpPr>
        <p:spPr>
          <a:prstGeom prst="rect">
            <a:avLst/>
          </a:prstGeom>
        </p:spPr>
        <p:txBody>
          <a:bodyPr spcFirstLastPara="1" vert="horz" wrap="square" lIns="0" tIns="16933" rIns="0" bIns="0" rtlCol="0" anchor="ctr" anchorCtr="0">
            <a:spAutoFit/>
          </a:bodyPr>
          <a:lstStyle/>
          <a:p>
            <a:pPr marL="16933">
              <a:lnSpc>
                <a:spcPct val="100000"/>
              </a:lnSpc>
              <a:spcBef>
                <a:spcPts val="133"/>
              </a:spcBef>
            </a:pPr>
            <a:r>
              <a:rPr sz="3200" dirty="0"/>
              <a:t>Another</a:t>
            </a:r>
            <a:r>
              <a:rPr sz="3200" spc="-120" dirty="0"/>
              <a:t> </a:t>
            </a:r>
            <a:r>
              <a:rPr sz="3200" spc="-13" dirty="0"/>
              <a:t>example:</a:t>
            </a:r>
            <a:endParaRPr sz="3200"/>
          </a:p>
        </p:txBody>
      </p:sp>
      <p:sp>
        <p:nvSpPr>
          <p:cNvPr id="17" name="Content Placeholder 16">
            <a:extLst>
              <a:ext uri="{FF2B5EF4-FFF2-40B4-BE49-F238E27FC236}">
                <a16:creationId xmlns:a16="http://schemas.microsoft.com/office/drawing/2014/main" id="{6414E831-270D-31BB-690E-5CB60027CC07}"/>
              </a:ext>
            </a:extLst>
          </p:cNvPr>
          <p:cNvSpPr>
            <a:spLocks noGrp="1"/>
          </p:cNvSpPr>
          <p:nvPr>
            <p:ph idx="1"/>
          </p:nvPr>
        </p:nvSpPr>
        <p:spPr/>
        <p:txBody>
          <a:bodyPr/>
          <a:lstStyle/>
          <a:p>
            <a:endParaRPr lang="en-US"/>
          </a:p>
        </p:txBody>
      </p:sp>
      <p:grpSp>
        <p:nvGrpSpPr>
          <p:cNvPr id="4" name="object 4"/>
          <p:cNvGrpSpPr/>
          <p:nvPr/>
        </p:nvGrpSpPr>
        <p:grpSpPr>
          <a:xfrm>
            <a:off x="356166" y="1144567"/>
            <a:ext cx="10215879" cy="4594013"/>
            <a:chOff x="267124" y="858425"/>
            <a:chExt cx="7661909" cy="3445510"/>
          </a:xfrm>
        </p:grpSpPr>
        <p:pic>
          <p:nvPicPr>
            <p:cNvPr id="5" name="object 5"/>
            <p:cNvPicPr/>
            <p:nvPr/>
          </p:nvPicPr>
          <p:blipFill>
            <a:blip r:embed="rId2" cstate="print"/>
            <a:stretch>
              <a:fillRect/>
            </a:stretch>
          </p:blipFill>
          <p:spPr>
            <a:xfrm>
              <a:off x="1340725" y="858425"/>
              <a:ext cx="6587699" cy="2369575"/>
            </a:xfrm>
            <a:prstGeom prst="rect">
              <a:avLst/>
            </a:prstGeom>
          </p:spPr>
        </p:pic>
        <p:pic>
          <p:nvPicPr>
            <p:cNvPr id="6" name="object 6"/>
            <p:cNvPicPr/>
            <p:nvPr/>
          </p:nvPicPr>
          <p:blipFill>
            <a:blip r:embed="rId3" cstate="print"/>
            <a:stretch>
              <a:fillRect/>
            </a:stretch>
          </p:blipFill>
          <p:spPr>
            <a:xfrm>
              <a:off x="267124" y="3307025"/>
              <a:ext cx="3920761" cy="996537"/>
            </a:xfrm>
            <a:prstGeom prst="rect">
              <a:avLst/>
            </a:prstGeom>
          </p:spPr>
        </p:pic>
        <p:sp>
          <p:nvSpPr>
            <p:cNvPr id="7" name="object 7"/>
            <p:cNvSpPr/>
            <p:nvPr/>
          </p:nvSpPr>
          <p:spPr>
            <a:xfrm>
              <a:off x="3283374" y="1571074"/>
              <a:ext cx="1209675" cy="1252855"/>
            </a:xfrm>
            <a:custGeom>
              <a:avLst/>
              <a:gdLst/>
              <a:ahLst/>
              <a:cxnLst/>
              <a:rect l="l" t="t" r="r" b="b"/>
              <a:pathLst>
                <a:path w="1209675" h="1252855">
                  <a:moveTo>
                    <a:pt x="0" y="0"/>
                  </a:moveTo>
                  <a:lnTo>
                    <a:pt x="1209299" y="0"/>
                  </a:lnTo>
                  <a:lnTo>
                    <a:pt x="1209299" y="1252799"/>
                  </a:lnTo>
                  <a:lnTo>
                    <a:pt x="0" y="1252799"/>
                  </a:lnTo>
                  <a:lnTo>
                    <a:pt x="0" y="0"/>
                  </a:lnTo>
                  <a:close/>
                </a:path>
              </a:pathLst>
            </a:custGeom>
            <a:ln w="19049">
              <a:solidFill>
                <a:srgbClr val="FF0000"/>
              </a:solidFill>
            </a:ln>
          </p:spPr>
          <p:txBody>
            <a:bodyPr wrap="square" lIns="0" tIns="0" rIns="0" bIns="0" rtlCol="0"/>
            <a:lstStyle/>
            <a:p>
              <a:endParaRPr sz="1867"/>
            </a:p>
          </p:txBody>
        </p:sp>
      </p:grpSp>
      <p:pic>
        <p:nvPicPr>
          <p:cNvPr id="8" name="object 8"/>
          <p:cNvPicPr/>
          <p:nvPr/>
        </p:nvPicPr>
        <p:blipFill>
          <a:blip r:embed="rId4" cstate="print"/>
          <a:stretch>
            <a:fillRect/>
          </a:stretch>
        </p:blipFill>
        <p:spPr>
          <a:xfrm>
            <a:off x="6381070" y="4409367"/>
            <a:ext cx="5537959" cy="1328699"/>
          </a:xfrm>
          <a:prstGeom prst="rect">
            <a:avLst/>
          </a:prstGeom>
        </p:spPr>
      </p:pic>
      <p:sp>
        <p:nvSpPr>
          <p:cNvPr id="9" name="object 9"/>
          <p:cNvSpPr/>
          <p:nvPr/>
        </p:nvSpPr>
        <p:spPr>
          <a:xfrm>
            <a:off x="5990100" y="4460201"/>
            <a:ext cx="0" cy="1389380"/>
          </a:xfrm>
          <a:custGeom>
            <a:avLst/>
            <a:gdLst/>
            <a:ahLst/>
            <a:cxnLst/>
            <a:rect l="l" t="t" r="r" b="b"/>
            <a:pathLst>
              <a:path h="1042035">
                <a:moveTo>
                  <a:pt x="0" y="0"/>
                </a:moveTo>
                <a:lnTo>
                  <a:pt x="0" y="1041599"/>
                </a:lnTo>
              </a:path>
            </a:pathLst>
          </a:custGeom>
          <a:ln w="38099">
            <a:solidFill>
              <a:srgbClr val="000000"/>
            </a:solidFill>
          </a:ln>
        </p:spPr>
        <p:txBody>
          <a:bodyPr wrap="square" lIns="0" tIns="0" rIns="0" bIns="0" rtlCol="0"/>
          <a:lstStyle/>
          <a:p>
            <a:endParaRPr sz="1867"/>
          </a:p>
        </p:txBody>
      </p:sp>
      <p:sp>
        <p:nvSpPr>
          <p:cNvPr id="10" name="object 10"/>
          <p:cNvSpPr txBox="1"/>
          <p:nvPr/>
        </p:nvSpPr>
        <p:spPr>
          <a:xfrm>
            <a:off x="6278299" y="1563341"/>
            <a:ext cx="4958927" cy="1125094"/>
          </a:xfrm>
          <a:prstGeom prst="rect">
            <a:avLst/>
          </a:prstGeom>
        </p:spPr>
        <p:txBody>
          <a:bodyPr vert="horz" wrap="square" lIns="0" tIns="16933" rIns="0" bIns="0" rtlCol="0">
            <a:spAutoFit/>
          </a:bodyPr>
          <a:lstStyle/>
          <a:p>
            <a:pPr marL="16933">
              <a:spcBef>
                <a:spcPts val="133"/>
              </a:spcBef>
            </a:pPr>
            <a:r>
              <a:rPr sz="2400" dirty="0">
                <a:latin typeface="Arial MT"/>
                <a:cs typeface="Arial MT"/>
              </a:rPr>
              <a:t>[local</a:t>
            </a:r>
            <a:r>
              <a:rPr sz="2400" spc="-47" dirty="0">
                <a:latin typeface="Arial MT"/>
                <a:cs typeface="Arial MT"/>
              </a:rPr>
              <a:t> </a:t>
            </a:r>
            <a:r>
              <a:rPr sz="2400" dirty="0">
                <a:latin typeface="Arial MT"/>
                <a:cs typeface="Arial MT"/>
              </a:rPr>
              <a:t>gradient]</a:t>
            </a:r>
            <a:r>
              <a:rPr sz="2400" spc="-27" dirty="0">
                <a:latin typeface="Arial MT"/>
                <a:cs typeface="Arial MT"/>
              </a:rPr>
              <a:t> </a:t>
            </a:r>
            <a:r>
              <a:rPr sz="2400" dirty="0">
                <a:latin typeface="Arial MT"/>
                <a:cs typeface="Arial MT"/>
              </a:rPr>
              <a:t>x</a:t>
            </a:r>
            <a:r>
              <a:rPr sz="2400" spc="-27" dirty="0">
                <a:latin typeface="Arial MT"/>
                <a:cs typeface="Arial MT"/>
              </a:rPr>
              <a:t> </a:t>
            </a:r>
            <a:r>
              <a:rPr sz="2400" dirty="0">
                <a:latin typeface="Arial MT"/>
                <a:cs typeface="Arial MT"/>
              </a:rPr>
              <a:t>[upstream</a:t>
            </a:r>
            <a:r>
              <a:rPr sz="2400" spc="-27" dirty="0">
                <a:latin typeface="Arial MT"/>
                <a:cs typeface="Arial MT"/>
              </a:rPr>
              <a:t> </a:t>
            </a:r>
            <a:r>
              <a:rPr sz="2400" spc="-13" dirty="0">
                <a:latin typeface="Arial MT"/>
                <a:cs typeface="Arial MT"/>
              </a:rPr>
              <a:t>gradient]</a:t>
            </a:r>
            <a:endParaRPr sz="2400">
              <a:latin typeface="Arial MT"/>
              <a:cs typeface="Arial MT"/>
            </a:endParaRPr>
          </a:p>
          <a:p>
            <a:pPr marL="16933">
              <a:spcBef>
                <a:spcPts val="20"/>
              </a:spcBef>
            </a:pPr>
            <a:r>
              <a:rPr sz="2400" dirty="0">
                <a:solidFill>
                  <a:srgbClr val="FF0000"/>
                </a:solidFill>
                <a:latin typeface="Arial MT"/>
                <a:cs typeface="Arial MT"/>
              </a:rPr>
              <a:t>[1]</a:t>
            </a:r>
            <a:r>
              <a:rPr sz="2400" spc="-20" dirty="0">
                <a:solidFill>
                  <a:srgbClr val="FF0000"/>
                </a:solidFill>
                <a:latin typeface="Arial MT"/>
                <a:cs typeface="Arial MT"/>
              </a:rPr>
              <a:t> </a:t>
            </a:r>
            <a:r>
              <a:rPr sz="2400" dirty="0">
                <a:solidFill>
                  <a:srgbClr val="FF0000"/>
                </a:solidFill>
                <a:latin typeface="Arial MT"/>
                <a:cs typeface="Arial MT"/>
              </a:rPr>
              <a:t>x</a:t>
            </a:r>
            <a:r>
              <a:rPr sz="2400" spc="-13" dirty="0">
                <a:solidFill>
                  <a:srgbClr val="FF0000"/>
                </a:solidFill>
                <a:latin typeface="Arial MT"/>
                <a:cs typeface="Arial MT"/>
              </a:rPr>
              <a:t> </a:t>
            </a:r>
            <a:r>
              <a:rPr sz="2400" dirty="0">
                <a:solidFill>
                  <a:srgbClr val="FF0000"/>
                </a:solidFill>
                <a:latin typeface="Arial MT"/>
                <a:cs typeface="Arial MT"/>
              </a:rPr>
              <a:t>[0.2]</a:t>
            </a:r>
            <a:r>
              <a:rPr sz="2400" spc="-20" dirty="0">
                <a:solidFill>
                  <a:srgbClr val="FF0000"/>
                </a:solidFill>
                <a:latin typeface="Arial MT"/>
                <a:cs typeface="Arial MT"/>
              </a:rPr>
              <a:t> </a:t>
            </a:r>
            <a:r>
              <a:rPr sz="2400" dirty="0">
                <a:solidFill>
                  <a:srgbClr val="FF0000"/>
                </a:solidFill>
                <a:latin typeface="Arial MT"/>
                <a:cs typeface="Arial MT"/>
              </a:rPr>
              <a:t>=</a:t>
            </a:r>
            <a:r>
              <a:rPr sz="2400" spc="-13" dirty="0">
                <a:solidFill>
                  <a:srgbClr val="FF0000"/>
                </a:solidFill>
                <a:latin typeface="Arial MT"/>
                <a:cs typeface="Arial MT"/>
              </a:rPr>
              <a:t> </a:t>
            </a:r>
            <a:r>
              <a:rPr sz="2400" spc="-33" dirty="0">
                <a:solidFill>
                  <a:srgbClr val="FF0000"/>
                </a:solidFill>
                <a:latin typeface="Arial MT"/>
                <a:cs typeface="Arial MT"/>
              </a:rPr>
              <a:t>0.2</a:t>
            </a:r>
            <a:endParaRPr sz="2400">
              <a:latin typeface="Arial MT"/>
              <a:cs typeface="Arial MT"/>
            </a:endParaRPr>
          </a:p>
          <a:p>
            <a:pPr marL="16933">
              <a:spcBef>
                <a:spcPts val="20"/>
              </a:spcBef>
            </a:pPr>
            <a:r>
              <a:rPr sz="2400" dirty="0">
                <a:solidFill>
                  <a:srgbClr val="FF0000"/>
                </a:solidFill>
                <a:latin typeface="Arial MT"/>
                <a:cs typeface="Arial MT"/>
              </a:rPr>
              <a:t>[1]</a:t>
            </a:r>
            <a:r>
              <a:rPr sz="2400" spc="-33" dirty="0">
                <a:solidFill>
                  <a:srgbClr val="FF0000"/>
                </a:solidFill>
                <a:latin typeface="Arial MT"/>
                <a:cs typeface="Arial MT"/>
              </a:rPr>
              <a:t> </a:t>
            </a:r>
            <a:r>
              <a:rPr sz="2400" dirty="0">
                <a:solidFill>
                  <a:srgbClr val="FF0000"/>
                </a:solidFill>
                <a:latin typeface="Arial MT"/>
                <a:cs typeface="Arial MT"/>
              </a:rPr>
              <a:t>x</a:t>
            </a:r>
            <a:r>
              <a:rPr sz="2400" spc="-20" dirty="0">
                <a:solidFill>
                  <a:srgbClr val="FF0000"/>
                </a:solidFill>
                <a:latin typeface="Arial MT"/>
                <a:cs typeface="Arial MT"/>
              </a:rPr>
              <a:t> </a:t>
            </a:r>
            <a:r>
              <a:rPr sz="2400" dirty="0">
                <a:solidFill>
                  <a:srgbClr val="FF0000"/>
                </a:solidFill>
                <a:latin typeface="Arial MT"/>
                <a:cs typeface="Arial MT"/>
              </a:rPr>
              <a:t>[0.2]</a:t>
            </a:r>
            <a:r>
              <a:rPr sz="2400" spc="-20" dirty="0">
                <a:solidFill>
                  <a:srgbClr val="FF0000"/>
                </a:solidFill>
                <a:latin typeface="Arial MT"/>
                <a:cs typeface="Arial MT"/>
              </a:rPr>
              <a:t> </a:t>
            </a:r>
            <a:r>
              <a:rPr sz="2400" dirty="0">
                <a:solidFill>
                  <a:srgbClr val="FF0000"/>
                </a:solidFill>
                <a:latin typeface="Arial MT"/>
                <a:cs typeface="Arial MT"/>
              </a:rPr>
              <a:t>=</a:t>
            </a:r>
            <a:r>
              <a:rPr sz="2400" spc="-13" dirty="0">
                <a:solidFill>
                  <a:srgbClr val="FF0000"/>
                </a:solidFill>
                <a:latin typeface="Arial MT"/>
                <a:cs typeface="Arial MT"/>
              </a:rPr>
              <a:t> </a:t>
            </a:r>
            <a:r>
              <a:rPr sz="2400" dirty="0">
                <a:solidFill>
                  <a:srgbClr val="FF0000"/>
                </a:solidFill>
                <a:latin typeface="Arial MT"/>
                <a:cs typeface="Arial MT"/>
              </a:rPr>
              <a:t>0.2</a:t>
            </a:r>
            <a:r>
              <a:rPr sz="2400" spc="633" dirty="0">
                <a:solidFill>
                  <a:srgbClr val="FF0000"/>
                </a:solidFill>
                <a:latin typeface="Arial MT"/>
                <a:cs typeface="Arial MT"/>
              </a:rPr>
              <a:t> </a:t>
            </a:r>
            <a:r>
              <a:rPr sz="2400" dirty="0">
                <a:solidFill>
                  <a:srgbClr val="FF0000"/>
                </a:solidFill>
                <a:latin typeface="Arial MT"/>
                <a:cs typeface="Arial MT"/>
              </a:rPr>
              <a:t>(both</a:t>
            </a:r>
            <a:r>
              <a:rPr sz="2400" spc="-13" dirty="0">
                <a:solidFill>
                  <a:srgbClr val="FF0000"/>
                </a:solidFill>
                <a:latin typeface="Arial MT"/>
                <a:cs typeface="Arial MT"/>
              </a:rPr>
              <a:t> inputs!)</a:t>
            </a:r>
            <a:endParaRPr sz="2400">
              <a:latin typeface="Arial MT"/>
              <a:cs typeface="Arial MT"/>
            </a:endParaRPr>
          </a:p>
        </p:txBody>
      </p:sp>
      <p:grpSp>
        <p:nvGrpSpPr>
          <p:cNvPr id="11" name="object 11"/>
          <p:cNvGrpSpPr/>
          <p:nvPr/>
        </p:nvGrpSpPr>
        <p:grpSpPr>
          <a:xfrm>
            <a:off x="1774932" y="1438434"/>
            <a:ext cx="1899920" cy="3035300"/>
            <a:chOff x="1331199" y="1078825"/>
            <a:chExt cx="1424940" cy="2276475"/>
          </a:xfrm>
        </p:grpSpPr>
        <p:sp>
          <p:nvSpPr>
            <p:cNvPr id="12" name="object 12"/>
            <p:cNvSpPr/>
            <p:nvPr/>
          </p:nvSpPr>
          <p:spPr>
            <a:xfrm>
              <a:off x="1340724" y="2744975"/>
              <a:ext cx="795655" cy="600710"/>
            </a:xfrm>
            <a:custGeom>
              <a:avLst/>
              <a:gdLst/>
              <a:ahLst/>
              <a:cxnLst/>
              <a:rect l="l" t="t" r="r" b="b"/>
              <a:pathLst>
                <a:path w="795655" h="600710">
                  <a:moveTo>
                    <a:pt x="0" y="0"/>
                  </a:moveTo>
                  <a:lnTo>
                    <a:pt x="795299" y="0"/>
                  </a:lnTo>
                  <a:lnTo>
                    <a:pt x="795299" y="600299"/>
                  </a:lnTo>
                  <a:lnTo>
                    <a:pt x="0" y="600299"/>
                  </a:lnTo>
                  <a:lnTo>
                    <a:pt x="0" y="0"/>
                  </a:lnTo>
                  <a:close/>
                </a:path>
              </a:pathLst>
            </a:custGeom>
            <a:ln w="19049">
              <a:solidFill>
                <a:srgbClr val="FF0000"/>
              </a:solidFill>
            </a:ln>
          </p:spPr>
          <p:txBody>
            <a:bodyPr wrap="square" lIns="0" tIns="0" rIns="0" bIns="0" rtlCol="0"/>
            <a:lstStyle/>
            <a:p>
              <a:endParaRPr sz="1867"/>
            </a:p>
          </p:txBody>
        </p:sp>
        <p:sp>
          <p:nvSpPr>
            <p:cNvPr id="13" name="object 13"/>
            <p:cNvSpPr/>
            <p:nvPr/>
          </p:nvSpPr>
          <p:spPr>
            <a:xfrm>
              <a:off x="1577314" y="1078826"/>
              <a:ext cx="1179195" cy="1655445"/>
            </a:xfrm>
            <a:custGeom>
              <a:avLst/>
              <a:gdLst/>
              <a:ahLst/>
              <a:cxnLst/>
              <a:rect l="l" t="t" r="r" b="b"/>
              <a:pathLst>
                <a:path w="1179195" h="1655445">
                  <a:moveTo>
                    <a:pt x="319798" y="494652"/>
                  </a:moveTo>
                  <a:lnTo>
                    <a:pt x="0" y="494652"/>
                  </a:lnTo>
                  <a:lnTo>
                    <a:pt x="0" y="650951"/>
                  </a:lnTo>
                  <a:lnTo>
                    <a:pt x="319798" y="650951"/>
                  </a:lnTo>
                  <a:lnTo>
                    <a:pt x="319798" y="494652"/>
                  </a:lnTo>
                  <a:close/>
                </a:path>
                <a:path w="1179195" h="1655445">
                  <a:moveTo>
                    <a:pt x="331203" y="989304"/>
                  </a:moveTo>
                  <a:lnTo>
                    <a:pt x="0" y="989304"/>
                  </a:lnTo>
                  <a:lnTo>
                    <a:pt x="0" y="1145603"/>
                  </a:lnTo>
                  <a:lnTo>
                    <a:pt x="331203" y="1145603"/>
                  </a:lnTo>
                  <a:lnTo>
                    <a:pt x="331203" y="989304"/>
                  </a:lnTo>
                  <a:close/>
                </a:path>
                <a:path w="1179195" h="1655445">
                  <a:moveTo>
                    <a:pt x="331203" y="0"/>
                  </a:moveTo>
                  <a:lnTo>
                    <a:pt x="0" y="0"/>
                  </a:lnTo>
                  <a:lnTo>
                    <a:pt x="0" y="156298"/>
                  </a:lnTo>
                  <a:lnTo>
                    <a:pt x="331203" y="156298"/>
                  </a:lnTo>
                  <a:lnTo>
                    <a:pt x="331203" y="0"/>
                  </a:lnTo>
                  <a:close/>
                </a:path>
                <a:path w="1179195" h="1655445">
                  <a:moveTo>
                    <a:pt x="353148" y="1498841"/>
                  </a:moveTo>
                  <a:lnTo>
                    <a:pt x="33350" y="1498841"/>
                  </a:lnTo>
                  <a:lnTo>
                    <a:pt x="33350" y="1655140"/>
                  </a:lnTo>
                  <a:lnTo>
                    <a:pt x="353148" y="1655140"/>
                  </a:lnTo>
                  <a:lnTo>
                    <a:pt x="353148" y="1498841"/>
                  </a:lnTo>
                  <a:close/>
                </a:path>
                <a:path w="1179195" h="1655445">
                  <a:moveTo>
                    <a:pt x="1178775" y="1238173"/>
                  </a:moveTo>
                  <a:lnTo>
                    <a:pt x="858977" y="1238173"/>
                  </a:lnTo>
                  <a:lnTo>
                    <a:pt x="858977" y="1394485"/>
                  </a:lnTo>
                  <a:lnTo>
                    <a:pt x="1178775" y="1394485"/>
                  </a:lnTo>
                  <a:lnTo>
                    <a:pt x="1178775" y="1238173"/>
                  </a:lnTo>
                  <a:close/>
                </a:path>
                <a:path w="1179195" h="1655445">
                  <a:moveTo>
                    <a:pt x="1178775" y="264769"/>
                  </a:moveTo>
                  <a:lnTo>
                    <a:pt x="858977" y="264769"/>
                  </a:lnTo>
                  <a:lnTo>
                    <a:pt x="858977" y="421068"/>
                  </a:lnTo>
                  <a:lnTo>
                    <a:pt x="1178775" y="421068"/>
                  </a:lnTo>
                  <a:lnTo>
                    <a:pt x="1178775" y="264769"/>
                  </a:lnTo>
                  <a:close/>
                </a:path>
              </a:pathLst>
            </a:custGeom>
            <a:solidFill>
              <a:srgbClr val="FFFFFF"/>
            </a:solidFill>
          </p:spPr>
          <p:txBody>
            <a:bodyPr wrap="square" lIns="0" tIns="0" rIns="0" bIns="0" rtlCol="0"/>
            <a:lstStyle/>
            <a:p>
              <a:endParaRPr sz="1867"/>
            </a:p>
          </p:txBody>
        </p:sp>
      </p:grpSp>
    </p:spTree>
    <p:extLst>
      <p:ext uri="{BB962C8B-B14F-4D97-AF65-F5344CB8AC3E}">
        <p14:creationId xmlns:p14="http://schemas.microsoft.com/office/powerpoint/2010/main" val="3004858034"/>
      </p:ext>
    </p:extLst>
  </p:cSld>
  <p:clrMapOvr>
    <a:masterClrMapping/>
  </p:clrMapOvr>
  <p:transition spd="slow">
    <p:wipe/>
  </p:transition>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bject 3"/>
          <p:cNvSpPr txBox="1">
            <a:spLocks noGrp="1"/>
          </p:cNvSpPr>
          <p:nvPr>
            <p:ph type="title"/>
          </p:nvPr>
        </p:nvSpPr>
        <p:spPr>
          <a:prstGeom prst="rect">
            <a:avLst/>
          </a:prstGeom>
        </p:spPr>
        <p:txBody>
          <a:bodyPr spcFirstLastPara="1" vert="horz" wrap="square" lIns="0" tIns="391021" rIns="0" bIns="0" rtlCol="0" anchor="ctr" anchorCtr="0">
            <a:spAutoFit/>
          </a:bodyPr>
          <a:lstStyle/>
          <a:p>
            <a:pPr marL="74505">
              <a:lnSpc>
                <a:spcPct val="100000"/>
              </a:lnSpc>
              <a:spcBef>
                <a:spcPts val="133"/>
              </a:spcBef>
            </a:pPr>
            <a:r>
              <a:rPr sz="3200" dirty="0"/>
              <a:t>Another</a:t>
            </a:r>
            <a:r>
              <a:rPr sz="3200" spc="-120" dirty="0"/>
              <a:t> </a:t>
            </a:r>
            <a:r>
              <a:rPr sz="3200" spc="-13" dirty="0"/>
              <a:t>example:</a:t>
            </a:r>
            <a:endParaRPr sz="3200" dirty="0"/>
          </a:p>
        </p:txBody>
      </p:sp>
      <p:sp>
        <p:nvSpPr>
          <p:cNvPr id="18" name="Content Placeholder 17">
            <a:extLst>
              <a:ext uri="{FF2B5EF4-FFF2-40B4-BE49-F238E27FC236}">
                <a16:creationId xmlns:a16="http://schemas.microsoft.com/office/drawing/2014/main" id="{90433709-BB50-0F68-F774-DA055D9F30C3}"/>
              </a:ext>
            </a:extLst>
          </p:cNvPr>
          <p:cNvSpPr>
            <a:spLocks noGrp="1"/>
          </p:cNvSpPr>
          <p:nvPr>
            <p:ph idx="1"/>
          </p:nvPr>
        </p:nvSpPr>
        <p:spPr/>
        <p:txBody>
          <a:bodyPr/>
          <a:lstStyle/>
          <a:p>
            <a:endParaRPr lang="en-US"/>
          </a:p>
        </p:txBody>
      </p:sp>
      <p:grpSp>
        <p:nvGrpSpPr>
          <p:cNvPr id="4" name="object 4"/>
          <p:cNvGrpSpPr/>
          <p:nvPr/>
        </p:nvGrpSpPr>
        <p:grpSpPr>
          <a:xfrm>
            <a:off x="1774932" y="952301"/>
            <a:ext cx="8796867" cy="3351953"/>
            <a:chOff x="1331199" y="714225"/>
            <a:chExt cx="6597650" cy="2513965"/>
          </a:xfrm>
        </p:grpSpPr>
        <p:pic>
          <p:nvPicPr>
            <p:cNvPr id="5" name="object 5"/>
            <p:cNvPicPr/>
            <p:nvPr/>
          </p:nvPicPr>
          <p:blipFill>
            <a:blip r:embed="rId2" cstate="print"/>
            <a:stretch>
              <a:fillRect/>
            </a:stretch>
          </p:blipFill>
          <p:spPr>
            <a:xfrm>
              <a:off x="1340725" y="858425"/>
              <a:ext cx="6587699" cy="2369575"/>
            </a:xfrm>
            <a:prstGeom prst="rect">
              <a:avLst/>
            </a:prstGeom>
          </p:spPr>
        </p:pic>
        <p:sp>
          <p:nvSpPr>
            <p:cNvPr id="6" name="object 6"/>
            <p:cNvSpPr/>
            <p:nvPr/>
          </p:nvSpPr>
          <p:spPr>
            <a:xfrm>
              <a:off x="1340724" y="723750"/>
              <a:ext cx="1483995" cy="1042035"/>
            </a:xfrm>
            <a:custGeom>
              <a:avLst/>
              <a:gdLst/>
              <a:ahLst/>
              <a:cxnLst/>
              <a:rect l="l" t="t" r="r" b="b"/>
              <a:pathLst>
                <a:path w="1483995" h="1042035">
                  <a:moveTo>
                    <a:pt x="0" y="0"/>
                  </a:moveTo>
                  <a:lnTo>
                    <a:pt x="1483799" y="0"/>
                  </a:lnTo>
                  <a:lnTo>
                    <a:pt x="1483799" y="1041599"/>
                  </a:lnTo>
                  <a:lnTo>
                    <a:pt x="0" y="1041599"/>
                  </a:lnTo>
                  <a:lnTo>
                    <a:pt x="0" y="0"/>
                  </a:lnTo>
                  <a:close/>
                </a:path>
              </a:pathLst>
            </a:custGeom>
            <a:ln w="19049">
              <a:solidFill>
                <a:srgbClr val="FF0000"/>
              </a:solidFill>
            </a:ln>
          </p:spPr>
          <p:txBody>
            <a:bodyPr wrap="square" lIns="0" tIns="0" rIns="0" bIns="0" rtlCol="0"/>
            <a:lstStyle/>
            <a:p>
              <a:endParaRPr sz="1867"/>
            </a:p>
          </p:txBody>
        </p:sp>
        <p:sp>
          <p:nvSpPr>
            <p:cNvPr id="7" name="object 7"/>
            <p:cNvSpPr/>
            <p:nvPr/>
          </p:nvSpPr>
          <p:spPr>
            <a:xfrm>
              <a:off x="1577314" y="1078826"/>
              <a:ext cx="353695" cy="1655445"/>
            </a:xfrm>
            <a:custGeom>
              <a:avLst/>
              <a:gdLst/>
              <a:ahLst/>
              <a:cxnLst/>
              <a:rect l="l" t="t" r="r" b="b"/>
              <a:pathLst>
                <a:path w="353694" h="1655445">
                  <a:moveTo>
                    <a:pt x="319798" y="494652"/>
                  </a:moveTo>
                  <a:lnTo>
                    <a:pt x="0" y="494652"/>
                  </a:lnTo>
                  <a:lnTo>
                    <a:pt x="0" y="650951"/>
                  </a:lnTo>
                  <a:lnTo>
                    <a:pt x="319798" y="650951"/>
                  </a:lnTo>
                  <a:lnTo>
                    <a:pt x="319798" y="494652"/>
                  </a:lnTo>
                  <a:close/>
                </a:path>
                <a:path w="353694" h="1655445">
                  <a:moveTo>
                    <a:pt x="331203" y="989304"/>
                  </a:moveTo>
                  <a:lnTo>
                    <a:pt x="0" y="989304"/>
                  </a:lnTo>
                  <a:lnTo>
                    <a:pt x="0" y="1145603"/>
                  </a:lnTo>
                  <a:lnTo>
                    <a:pt x="331203" y="1145603"/>
                  </a:lnTo>
                  <a:lnTo>
                    <a:pt x="331203" y="989304"/>
                  </a:lnTo>
                  <a:close/>
                </a:path>
                <a:path w="353694" h="1655445">
                  <a:moveTo>
                    <a:pt x="331203" y="0"/>
                  </a:moveTo>
                  <a:lnTo>
                    <a:pt x="0" y="0"/>
                  </a:lnTo>
                  <a:lnTo>
                    <a:pt x="0" y="156298"/>
                  </a:lnTo>
                  <a:lnTo>
                    <a:pt x="331203" y="156298"/>
                  </a:lnTo>
                  <a:lnTo>
                    <a:pt x="331203" y="0"/>
                  </a:lnTo>
                  <a:close/>
                </a:path>
                <a:path w="353694" h="1655445">
                  <a:moveTo>
                    <a:pt x="353148" y="1498841"/>
                  </a:moveTo>
                  <a:lnTo>
                    <a:pt x="33350" y="1498841"/>
                  </a:lnTo>
                  <a:lnTo>
                    <a:pt x="33350" y="1655140"/>
                  </a:lnTo>
                  <a:lnTo>
                    <a:pt x="353148" y="1655140"/>
                  </a:lnTo>
                  <a:lnTo>
                    <a:pt x="353148" y="1498841"/>
                  </a:lnTo>
                  <a:close/>
                </a:path>
              </a:pathLst>
            </a:custGeom>
            <a:solidFill>
              <a:srgbClr val="FFFFFF"/>
            </a:solidFill>
          </p:spPr>
          <p:txBody>
            <a:bodyPr wrap="square" lIns="0" tIns="0" rIns="0" bIns="0" rtlCol="0"/>
            <a:lstStyle/>
            <a:p>
              <a:endParaRPr sz="1867"/>
            </a:p>
          </p:txBody>
        </p:sp>
      </p:grpSp>
      <p:pic>
        <p:nvPicPr>
          <p:cNvPr id="8" name="object 8"/>
          <p:cNvPicPr/>
          <p:nvPr/>
        </p:nvPicPr>
        <p:blipFill>
          <a:blip r:embed="rId3" cstate="print"/>
          <a:stretch>
            <a:fillRect/>
          </a:stretch>
        </p:blipFill>
        <p:spPr>
          <a:xfrm>
            <a:off x="6381070" y="4409367"/>
            <a:ext cx="5537959" cy="1328699"/>
          </a:xfrm>
          <a:prstGeom prst="rect">
            <a:avLst/>
          </a:prstGeom>
        </p:spPr>
      </p:pic>
      <p:pic>
        <p:nvPicPr>
          <p:cNvPr id="9" name="object 9"/>
          <p:cNvPicPr/>
          <p:nvPr/>
        </p:nvPicPr>
        <p:blipFill>
          <a:blip r:embed="rId4" cstate="print"/>
          <a:stretch>
            <a:fillRect/>
          </a:stretch>
        </p:blipFill>
        <p:spPr>
          <a:xfrm>
            <a:off x="356166" y="4409367"/>
            <a:ext cx="5227681" cy="1328716"/>
          </a:xfrm>
          <a:prstGeom prst="rect">
            <a:avLst/>
          </a:prstGeom>
        </p:spPr>
      </p:pic>
      <p:sp>
        <p:nvSpPr>
          <p:cNvPr id="10" name="object 10"/>
          <p:cNvSpPr/>
          <p:nvPr/>
        </p:nvSpPr>
        <p:spPr>
          <a:xfrm>
            <a:off x="5990100" y="4460201"/>
            <a:ext cx="0" cy="1389380"/>
          </a:xfrm>
          <a:custGeom>
            <a:avLst/>
            <a:gdLst/>
            <a:ahLst/>
            <a:cxnLst/>
            <a:rect l="l" t="t" r="r" b="b"/>
            <a:pathLst>
              <a:path h="1042035">
                <a:moveTo>
                  <a:pt x="0" y="0"/>
                </a:moveTo>
                <a:lnTo>
                  <a:pt x="0" y="1041599"/>
                </a:lnTo>
              </a:path>
            </a:pathLst>
          </a:custGeom>
          <a:ln w="38099">
            <a:solidFill>
              <a:srgbClr val="000000"/>
            </a:solidFill>
          </a:ln>
        </p:spPr>
        <p:txBody>
          <a:bodyPr wrap="square" lIns="0" tIns="0" rIns="0" bIns="0" rtlCol="0"/>
          <a:lstStyle/>
          <a:p>
            <a:endParaRPr sz="1867"/>
          </a:p>
        </p:txBody>
      </p:sp>
      <p:sp>
        <p:nvSpPr>
          <p:cNvPr id="27" name="TextBox 26">
            <a:extLst>
              <a:ext uri="{FF2B5EF4-FFF2-40B4-BE49-F238E27FC236}">
                <a16:creationId xmlns:a16="http://schemas.microsoft.com/office/drawing/2014/main" id="{949AC1AB-A512-BFFD-F985-1049B3FC4F2F}"/>
              </a:ext>
            </a:extLst>
          </p:cNvPr>
          <p:cNvSpPr txBox="1"/>
          <p:nvPr/>
        </p:nvSpPr>
        <p:spPr>
          <a:xfrm>
            <a:off x="359229" y="6164543"/>
            <a:ext cx="6096000" cy="276999"/>
          </a:xfrm>
          <a:prstGeom prst="rect">
            <a:avLst/>
          </a:prstGeom>
          <a:noFill/>
        </p:spPr>
        <p:txBody>
          <a:bodyPr wrap="square">
            <a:spAutoFit/>
          </a:bodyPr>
          <a:lstStyle/>
          <a:p>
            <a:r>
              <a:rPr lang="en-US" sz="1200" dirty="0"/>
              <a:t>http://cs231n.stanford.edu/slides/2017/cs231n_2017_lecture4.pdf</a:t>
            </a:r>
          </a:p>
        </p:txBody>
      </p:sp>
    </p:spTree>
    <p:extLst>
      <p:ext uri="{BB962C8B-B14F-4D97-AF65-F5344CB8AC3E}">
        <p14:creationId xmlns:p14="http://schemas.microsoft.com/office/powerpoint/2010/main" val="1279159805"/>
      </p:ext>
    </p:extLst>
  </p:cSld>
  <p:clrMapOvr>
    <a:masterClrMapping/>
  </p:clrMapOvr>
  <p:transition spd="slow">
    <p:wipe/>
  </p:transition>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bject 3"/>
          <p:cNvSpPr txBox="1">
            <a:spLocks noGrp="1"/>
          </p:cNvSpPr>
          <p:nvPr>
            <p:ph type="title"/>
          </p:nvPr>
        </p:nvSpPr>
        <p:spPr>
          <a:prstGeom prst="rect">
            <a:avLst/>
          </a:prstGeom>
        </p:spPr>
        <p:txBody>
          <a:bodyPr spcFirstLastPara="1" vert="horz" wrap="square" lIns="0" tIns="16933" rIns="0" bIns="0" rtlCol="0" anchor="ctr" anchorCtr="0">
            <a:spAutoFit/>
          </a:bodyPr>
          <a:lstStyle/>
          <a:p>
            <a:pPr marL="16933">
              <a:lnSpc>
                <a:spcPct val="100000"/>
              </a:lnSpc>
              <a:spcBef>
                <a:spcPts val="133"/>
              </a:spcBef>
            </a:pPr>
            <a:r>
              <a:rPr sz="3200" dirty="0"/>
              <a:t>Another</a:t>
            </a:r>
            <a:r>
              <a:rPr sz="3200" spc="-120" dirty="0"/>
              <a:t> </a:t>
            </a:r>
            <a:r>
              <a:rPr sz="3200" spc="-13" dirty="0"/>
              <a:t>example:</a:t>
            </a:r>
            <a:endParaRPr sz="3200"/>
          </a:p>
        </p:txBody>
      </p:sp>
      <p:sp>
        <p:nvSpPr>
          <p:cNvPr id="15" name="Content Placeholder 14">
            <a:extLst>
              <a:ext uri="{FF2B5EF4-FFF2-40B4-BE49-F238E27FC236}">
                <a16:creationId xmlns:a16="http://schemas.microsoft.com/office/drawing/2014/main" id="{16EDB483-22B5-606B-147E-09117594D156}"/>
              </a:ext>
            </a:extLst>
          </p:cNvPr>
          <p:cNvSpPr>
            <a:spLocks noGrp="1"/>
          </p:cNvSpPr>
          <p:nvPr>
            <p:ph idx="1"/>
          </p:nvPr>
        </p:nvSpPr>
        <p:spPr/>
        <p:txBody>
          <a:bodyPr/>
          <a:lstStyle/>
          <a:p>
            <a:endParaRPr lang="en-US"/>
          </a:p>
        </p:txBody>
      </p:sp>
      <p:grpSp>
        <p:nvGrpSpPr>
          <p:cNvPr id="4" name="object 4"/>
          <p:cNvGrpSpPr/>
          <p:nvPr/>
        </p:nvGrpSpPr>
        <p:grpSpPr>
          <a:xfrm>
            <a:off x="1774933" y="952301"/>
            <a:ext cx="8765540" cy="3333327"/>
            <a:chOff x="1331199" y="714225"/>
            <a:chExt cx="6574155" cy="2499995"/>
          </a:xfrm>
        </p:grpSpPr>
        <p:pic>
          <p:nvPicPr>
            <p:cNvPr id="5" name="object 5"/>
            <p:cNvPicPr/>
            <p:nvPr/>
          </p:nvPicPr>
          <p:blipFill>
            <a:blip r:embed="rId2" cstate="print"/>
            <a:stretch>
              <a:fillRect/>
            </a:stretch>
          </p:blipFill>
          <p:spPr>
            <a:xfrm>
              <a:off x="1451979" y="928821"/>
              <a:ext cx="6452773" cy="2285360"/>
            </a:xfrm>
            <a:prstGeom prst="rect">
              <a:avLst/>
            </a:prstGeom>
          </p:spPr>
        </p:pic>
        <p:sp>
          <p:nvSpPr>
            <p:cNvPr id="6" name="object 6"/>
            <p:cNvSpPr/>
            <p:nvPr/>
          </p:nvSpPr>
          <p:spPr>
            <a:xfrm>
              <a:off x="1340724" y="723750"/>
              <a:ext cx="1483995" cy="1042035"/>
            </a:xfrm>
            <a:custGeom>
              <a:avLst/>
              <a:gdLst/>
              <a:ahLst/>
              <a:cxnLst/>
              <a:rect l="l" t="t" r="r" b="b"/>
              <a:pathLst>
                <a:path w="1483995" h="1042035">
                  <a:moveTo>
                    <a:pt x="0" y="0"/>
                  </a:moveTo>
                  <a:lnTo>
                    <a:pt x="1483799" y="0"/>
                  </a:lnTo>
                  <a:lnTo>
                    <a:pt x="1483799" y="1041599"/>
                  </a:lnTo>
                  <a:lnTo>
                    <a:pt x="0" y="1041599"/>
                  </a:lnTo>
                  <a:lnTo>
                    <a:pt x="0" y="0"/>
                  </a:lnTo>
                  <a:close/>
                </a:path>
              </a:pathLst>
            </a:custGeom>
            <a:ln w="19049">
              <a:solidFill>
                <a:srgbClr val="FF0000"/>
              </a:solidFill>
            </a:ln>
          </p:spPr>
          <p:txBody>
            <a:bodyPr wrap="square" lIns="0" tIns="0" rIns="0" bIns="0" rtlCol="0"/>
            <a:lstStyle/>
            <a:p>
              <a:endParaRPr sz="1867"/>
            </a:p>
          </p:txBody>
        </p:sp>
      </p:grpSp>
      <p:pic>
        <p:nvPicPr>
          <p:cNvPr id="7" name="object 7"/>
          <p:cNvPicPr/>
          <p:nvPr/>
        </p:nvPicPr>
        <p:blipFill>
          <a:blip r:embed="rId3" cstate="print"/>
          <a:stretch>
            <a:fillRect/>
          </a:stretch>
        </p:blipFill>
        <p:spPr>
          <a:xfrm>
            <a:off x="6381070" y="4409367"/>
            <a:ext cx="5537959" cy="1328699"/>
          </a:xfrm>
          <a:prstGeom prst="rect">
            <a:avLst/>
          </a:prstGeom>
        </p:spPr>
      </p:pic>
      <p:pic>
        <p:nvPicPr>
          <p:cNvPr id="8" name="object 8"/>
          <p:cNvPicPr/>
          <p:nvPr/>
        </p:nvPicPr>
        <p:blipFill>
          <a:blip r:embed="rId4" cstate="print"/>
          <a:stretch>
            <a:fillRect/>
          </a:stretch>
        </p:blipFill>
        <p:spPr>
          <a:xfrm>
            <a:off x="356166" y="4409367"/>
            <a:ext cx="5227681" cy="1328716"/>
          </a:xfrm>
          <a:prstGeom prst="rect">
            <a:avLst/>
          </a:prstGeom>
        </p:spPr>
      </p:pic>
      <p:sp>
        <p:nvSpPr>
          <p:cNvPr id="9" name="object 9"/>
          <p:cNvSpPr/>
          <p:nvPr/>
        </p:nvSpPr>
        <p:spPr>
          <a:xfrm>
            <a:off x="5990100" y="4460201"/>
            <a:ext cx="0" cy="1389380"/>
          </a:xfrm>
          <a:custGeom>
            <a:avLst/>
            <a:gdLst/>
            <a:ahLst/>
            <a:cxnLst/>
            <a:rect l="l" t="t" r="r" b="b"/>
            <a:pathLst>
              <a:path h="1042035">
                <a:moveTo>
                  <a:pt x="0" y="0"/>
                </a:moveTo>
                <a:lnTo>
                  <a:pt x="0" y="1041599"/>
                </a:lnTo>
              </a:path>
            </a:pathLst>
          </a:custGeom>
          <a:ln w="38099">
            <a:solidFill>
              <a:srgbClr val="000000"/>
            </a:solidFill>
          </a:ln>
        </p:spPr>
        <p:txBody>
          <a:bodyPr wrap="square" lIns="0" tIns="0" rIns="0" bIns="0" rtlCol="0"/>
          <a:lstStyle/>
          <a:p>
            <a:endParaRPr sz="1867"/>
          </a:p>
        </p:txBody>
      </p:sp>
      <p:sp>
        <p:nvSpPr>
          <p:cNvPr id="10" name="object 10"/>
          <p:cNvSpPr txBox="1"/>
          <p:nvPr/>
        </p:nvSpPr>
        <p:spPr>
          <a:xfrm>
            <a:off x="6223767" y="1449974"/>
            <a:ext cx="4958927" cy="1129967"/>
          </a:xfrm>
          <a:prstGeom prst="rect">
            <a:avLst/>
          </a:prstGeom>
        </p:spPr>
        <p:txBody>
          <a:bodyPr vert="horz" wrap="square" lIns="0" tIns="14393" rIns="0" bIns="0" rtlCol="0">
            <a:spAutoFit/>
          </a:bodyPr>
          <a:lstStyle/>
          <a:p>
            <a:pPr marL="16933" marR="6773">
              <a:lnSpc>
                <a:spcPct val="100699"/>
              </a:lnSpc>
              <a:spcBef>
                <a:spcPts val="113"/>
              </a:spcBef>
            </a:pPr>
            <a:r>
              <a:rPr sz="2400" dirty="0">
                <a:latin typeface="Arial MT"/>
                <a:cs typeface="Arial MT"/>
              </a:rPr>
              <a:t>[local</a:t>
            </a:r>
            <a:r>
              <a:rPr sz="2400" spc="-47" dirty="0">
                <a:latin typeface="Arial MT"/>
                <a:cs typeface="Arial MT"/>
              </a:rPr>
              <a:t> </a:t>
            </a:r>
            <a:r>
              <a:rPr sz="2400" dirty="0">
                <a:latin typeface="Arial MT"/>
                <a:cs typeface="Arial MT"/>
              </a:rPr>
              <a:t>gradient]</a:t>
            </a:r>
            <a:r>
              <a:rPr sz="2400" spc="-27" dirty="0">
                <a:latin typeface="Arial MT"/>
                <a:cs typeface="Arial MT"/>
              </a:rPr>
              <a:t> </a:t>
            </a:r>
            <a:r>
              <a:rPr sz="2400" dirty="0">
                <a:latin typeface="Arial MT"/>
                <a:cs typeface="Arial MT"/>
              </a:rPr>
              <a:t>x</a:t>
            </a:r>
            <a:r>
              <a:rPr sz="2400" spc="-27" dirty="0">
                <a:latin typeface="Arial MT"/>
                <a:cs typeface="Arial MT"/>
              </a:rPr>
              <a:t> </a:t>
            </a:r>
            <a:r>
              <a:rPr sz="2400" dirty="0">
                <a:latin typeface="Arial MT"/>
                <a:cs typeface="Arial MT"/>
              </a:rPr>
              <a:t>[upstream</a:t>
            </a:r>
            <a:r>
              <a:rPr sz="2400" spc="-27" dirty="0">
                <a:latin typeface="Arial MT"/>
                <a:cs typeface="Arial MT"/>
              </a:rPr>
              <a:t> </a:t>
            </a:r>
            <a:r>
              <a:rPr sz="2400" spc="-13" dirty="0">
                <a:latin typeface="Arial MT"/>
                <a:cs typeface="Arial MT"/>
              </a:rPr>
              <a:t>gradient] </a:t>
            </a:r>
            <a:r>
              <a:rPr sz="2400" dirty="0">
                <a:solidFill>
                  <a:srgbClr val="FF0000"/>
                </a:solidFill>
                <a:latin typeface="Arial MT"/>
                <a:cs typeface="Arial MT"/>
              </a:rPr>
              <a:t>x0:</a:t>
            </a:r>
            <a:r>
              <a:rPr sz="2400" spc="-20" dirty="0">
                <a:solidFill>
                  <a:srgbClr val="FF0000"/>
                </a:solidFill>
                <a:latin typeface="Arial MT"/>
                <a:cs typeface="Arial MT"/>
              </a:rPr>
              <a:t> </a:t>
            </a:r>
            <a:r>
              <a:rPr sz="2400" dirty="0">
                <a:solidFill>
                  <a:srgbClr val="FF0000"/>
                </a:solidFill>
                <a:latin typeface="Arial MT"/>
                <a:cs typeface="Arial MT"/>
              </a:rPr>
              <a:t>[2]</a:t>
            </a:r>
            <a:r>
              <a:rPr sz="2400" spc="-20" dirty="0">
                <a:solidFill>
                  <a:srgbClr val="FF0000"/>
                </a:solidFill>
                <a:latin typeface="Arial MT"/>
                <a:cs typeface="Arial MT"/>
              </a:rPr>
              <a:t> </a:t>
            </a:r>
            <a:r>
              <a:rPr sz="2400" dirty="0">
                <a:solidFill>
                  <a:srgbClr val="FF0000"/>
                </a:solidFill>
                <a:latin typeface="Arial MT"/>
                <a:cs typeface="Arial MT"/>
              </a:rPr>
              <a:t>x</a:t>
            </a:r>
            <a:r>
              <a:rPr sz="2400" spc="-13" dirty="0">
                <a:solidFill>
                  <a:srgbClr val="FF0000"/>
                </a:solidFill>
                <a:latin typeface="Arial MT"/>
                <a:cs typeface="Arial MT"/>
              </a:rPr>
              <a:t> </a:t>
            </a:r>
            <a:r>
              <a:rPr sz="2400" dirty="0">
                <a:solidFill>
                  <a:srgbClr val="FF0000"/>
                </a:solidFill>
                <a:latin typeface="Arial MT"/>
                <a:cs typeface="Arial MT"/>
              </a:rPr>
              <a:t>[0.2]</a:t>
            </a:r>
            <a:r>
              <a:rPr sz="2400" spc="-20" dirty="0">
                <a:solidFill>
                  <a:srgbClr val="FF0000"/>
                </a:solidFill>
                <a:latin typeface="Arial MT"/>
                <a:cs typeface="Arial MT"/>
              </a:rPr>
              <a:t> </a:t>
            </a:r>
            <a:r>
              <a:rPr sz="2400" dirty="0">
                <a:solidFill>
                  <a:srgbClr val="FF0000"/>
                </a:solidFill>
                <a:latin typeface="Arial MT"/>
                <a:cs typeface="Arial MT"/>
              </a:rPr>
              <a:t>=</a:t>
            </a:r>
            <a:r>
              <a:rPr sz="2400" spc="-13" dirty="0">
                <a:solidFill>
                  <a:srgbClr val="FF0000"/>
                </a:solidFill>
                <a:latin typeface="Arial MT"/>
                <a:cs typeface="Arial MT"/>
              </a:rPr>
              <a:t> </a:t>
            </a:r>
            <a:r>
              <a:rPr sz="2400" spc="-33" dirty="0">
                <a:solidFill>
                  <a:srgbClr val="FF0000"/>
                </a:solidFill>
                <a:latin typeface="Arial MT"/>
                <a:cs typeface="Arial MT"/>
              </a:rPr>
              <a:t>0.4</a:t>
            </a:r>
            <a:endParaRPr sz="2400">
              <a:latin typeface="Arial MT"/>
              <a:cs typeface="Arial MT"/>
            </a:endParaRPr>
          </a:p>
          <a:p>
            <a:pPr marL="16933">
              <a:spcBef>
                <a:spcPts val="20"/>
              </a:spcBef>
            </a:pPr>
            <a:r>
              <a:rPr sz="2400" dirty="0">
                <a:solidFill>
                  <a:srgbClr val="FF0000"/>
                </a:solidFill>
                <a:latin typeface="Arial MT"/>
                <a:cs typeface="Arial MT"/>
              </a:rPr>
              <a:t>w0:</a:t>
            </a:r>
            <a:r>
              <a:rPr sz="2400" spc="-13" dirty="0">
                <a:solidFill>
                  <a:srgbClr val="FF0000"/>
                </a:solidFill>
                <a:latin typeface="Arial MT"/>
                <a:cs typeface="Arial MT"/>
              </a:rPr>
              <a:t> [-</a:t>
            </a:r>
            <a:r>
              <a:rPr sz="2400" dirty="0">
                <a:solidFill>
                  <a:srgbClr val="FF0000"/>
                </a:solidFill>
                <a:latin typeface="Arial MT"/>
                <a:cs typeface="Arial MT"/>
              </a:rPr>
              <a:t>1]</a:t>
            </a:r>
            <a:r>
              <a:rPr sz="2400" spc="-13" dirty="0">
                <a:solidFill>
                  <a:srgbClr val="FF0000"/>
                </a:solidFill>
                <a:latin typeface="Arial MT"/>
                <a:cs typeface="Arial MT"/>
              </a:rPr>
              <a:t> </a:t>
            </a:r>
            <a:r>
              <a:rPr sz="2400" dirty="0">
                <a:solidFill>
                  <a:srgbClr val="FF0000"/>
                </a:solidFill>
                <a:latin typeface="Arial MT"/>
                <a:cs typeface="Arial MT"/>
              </a:rPr>
              <a:t>x</a:t>
            </a:r>
            <a:r>
              <a:rPr sz="2400" spc="-13" dirty="0">
                <a:solidFill>
                  <a:srgbClr val="FF0000"/>
                </a:solidFill>
                <a:latin typeface="Arial MT"/>
                <a:cs typeface="Arial MT"/>
              </a:rPr>
              <a:t> </a:t>
            </a:r>
            <a:r>
              <a:rPr sz="2400" dirty="0">
                <a:solidFill>
                  <a:srgbClr val="FF0000"/>
                </a:solidFill>
                <a:latin typeface="Arial MT"/>
                <a:cs typeface="Arial MT"/>
              </a:rPr>
              <a:t>[0.2]</a:t>
            </a:r>
            <a:r>
              <a:rPr sz="2400" spc="-13" dirty="0">
                <a:solidFill>
                  <a:srgbClr val="FF0000"/>
                </a:solidFill>
                <a:latin typeface="Arial MT"/>
                <a:cs typeface="Arial MT"/>
              </a:rPr>
              <a:t> </a:t>
            </a:r>
            <a:r>
              <a:rPr sz="2400" dirty="0">
                <a:solidFill>
                  <a:srgbClr val="FF0000"/>
                </a:solidFill>
                <a:latin typeface="Arial MT"/>
                <a:cs typeface="Arial MT"/>
              </a:rPr>
              <a:t>=</a:t>
            </a:r>
            <a:r>
              <a:rPr sz="2400" spc="-7" dirty="0">
                <a:solidFill>
                  <a:srgbClr val="FF0000"/>
                </a:solidFill>
                <a:latin typeface="Arial MT"/>
                <a:cs typeface="Arial MT"/>
              </a:rPr>
              <a:t> </a:t>
            </a:r>
            <a:r>
              <a:rPr sz="2400" spc="-13" dirty="0">
                <a:solidFill>
                  <a:srgbClr val="FF0000"/>
                </a:solidFill>
                <a:latin typeface="Arial MT"/>
                <a:cs typeface="Arial MT"/>
              </a:rPr>
              <a:t>-</a:t>
            </a:r>
            <a:r>
              <a:rPr sz="2400" spc="-33" dirty="0">
                <a:solidFill>
                  <a:srgbClr val="FF0000"/>
                </a:solidFill>
                <a:latin typeface="Arial MT"/>
                <a:cs typeface="Arial MT"/>
              </a:rPr>
              <a:t>0.2</a:t>
            </a:r>
            <a:endParaRPr sz="2400">
              <a:latin typeface="Arial MT"/>
              <a:cs typeface="Arial MT"/>
            </a:endParaRPr>
          </a:p>
        </p:txBody>
      </p:sp>
      <p:sp>
        <p:nvSpPr>
          <p:cNvPr id="11" name="object 11"/>
          <p:cNvSpPr/>
          <p:nvPr/>
        </p:nvSpPr>
        <p:spPr>
          <a:xfrm>
            <a:off x="2104356" y="2808122"/>
            <a:ext cx="458893" cy="871220"/>
          </a:xfrm>
          <a:custGeom>
            <a:avLst/>
            <a:gdLst/>
            <a:ahLst/>
            <a:cxnLst/>
            <a:rect l="l" t="t" r="r" b="b"/>
            <a:pathLst>
              <a:path w="344169" h="653414">
                <a:moveTo>
                  <a:pt x="319798" y="0"/>
                </a:moveTo>
                <a:lnTo>
                  <a:pt x="0" y="0"/>
                </a:lnTo>
                <a:lnTo>
                  <a:pt x="0" y="156298"/>
                </a:lnTo>
                <a:lnTo>
                  <a:pt x="319798" y="156298"/>
                </a:lnTo>
                <a:lnTo>
                  <a:pt x="319798" y="0"/>
                </a:lnTo>
                <a:close/>
              </a:path>
              <a:path w="344169" h="653414">
                <a:moveTo>
                  <a:pt x="343700" y="497039"/>
                </a:moveTo>
                <a:lnTo>
                  <a:pt x="23901" y="497039"/>
                </a:lnTo>
                <a:lnTo>
                  <a:pt x="23901" y="653338"/>
                </a:lnTo>
                <a:lnTo>
                  <a:pt x="343700" y="653338"/>
                </a:lnTo>
                <a:lnTo>
                  <a:pt x="343700" y="497039"/>
                </a:lnTo>
                <a:close/>
              </a:path>
            </a:pathLst>
          </a:custGeom>
          <a:solidFill>
            <a:srgbClr val="FFFFFF"/>
          </a:solidFill>
        </p:spPr>
        <p:txBody>
          <a:bodyPr wrap="square" lIns="0" tIns="0" rIns="0" bIns="0" rtlCol="0"/>
          <a:lstStyle/>
          <a:p>
            <a:endParaRPr sz="1867"/>
          </a:p>
        </p:txBody>
      </p:sp>
      <p:sp>
        <p:nvSpPr>
          <p:cNvPr id="49" name="TextBox 48">
            <a:extLst>
              <a:ext uri="{FF2B5EF4-FFF2-40B4-BE49-F238E27FC236}">
                <a16:creationId xmlns:a16="http://schemas.microsoft.com/office/drawing/2014/main" id="{0B2C54B0-C54A-FCC5-83AF-C542004126F4}"/>
              </a:ext>
            </a:extLst>
          </p:cNvPr>
          <p:cNvSpPr txBox="1"/>
          <p:nvPr/>
        </p:nvSpPr>
        <p:spPr>
          <a:xfrm>
            <a:off x="359229" y="6154383"/>
            <a:ext cx="6096000" cy="276999"/>
          </a:xfrm>
          <a:prstGeom prst="rect">
            <a:avLst/>
          </a:prstGeom>
          <a:noFill/>
        </p:spPr>
        <p:txBody>
          <a:bodyPr wrap="square">
            <a:spAutoFit/>
          </a:bodyPr>
          <a:lstStyle/>
          <a:p>
            <a:r>
              <a:rPr lang="en-US" sz="1200" dirty="0"/>
              <a:t>http://cs231n.stanford.edu/slides/2017/cs231n_2017_lecture4.pdf</a:t>
            </a:r>
          </a:p>
        </p:txBody>
      </p:sp>
    </p:spTree>
    <p:extLst>
      <p:ext uri="{BB962C8B-B14F-4D97-AF65-F5344CB8AC3E}">
        <p14:creationId xmlns:p14="http://schemas.microsoft.com/office/powerpoint/2010/main" val="798959929"/>
      </p:ext>
    </p:extLst>
  </p:cSld>
  <p:clrMapOvr>
    <a:masterClrMapping/>
  </p:clrMapOvr>
  <p:transition spd="slow">
    <p:wipe/>
  </p:transition>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049330-AD9F-ECF9-EBF4-FF3A54988C12}"/>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FBC52A8F-4334-784F-93CF-F62507651553}"/>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2606982178"/>
      </p:ext>
    </p:extLst>
  </p:cSld>
  <p:clrMapOvr>
    <a:masterClrMapping/>
  </p:clrMapOvr>
  <p:transition spd="slow">
    <p:wipe/>
  </p:transition>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BF4030-0FD5-FA99-1885-03138DC011BB}"/>
              </a:ext>
            </a:extLst>
          </p:cNvPr>
          <p:cNvSpPr>
            <a:spLocks noGrp="1"/>
          </p:cNvSpPr>
          <p:nvPr>
            <p:ph type="title"/>
          </p:nvPr>
        </p:nvSpPr>
        <p:spPr/>
        <p:txBody>
          <a:bodyPr/>
          <a:lstStyle/>
          <a:p>
            <a:r>
              <a:rPr lang="en-US" dirty="0"/>
              <a:t>Gradient Descent</a:t>
            </a:r>
          </a:p>
        </p:txBody>
      </p:sp>
      <p:sp>
        <p:nvSpPr>
          <p:cNvPr id="5" name="AutoShape 4" descr="Image">
            <a:extLst>
              <a:ext uri="{FF2B5EF4-FFF2-40B4-BE49-F238E27FC236}">
                <a16:creationId xmlns:a16="http://schemas.microsoft.com/office/drawing/2014/main" id="{AE5DE2E1-1F80-B5FE-CDEA-713C49BEE34D}"/>
              </a:ext>
            </a:extLst>
          </p:cNvPr>
          <p:cNvSpPr>
            <a:spLocks noGrp="1" noChangeAspect="1" noChangeArrowheads="1"/>
          </p:cNvSpPr>
          <p:nvPr>
            <p:ph idx="1"/>
          </p:nvPr>
        </p:nvSpPr>
        <p:spPr bwMode="auto">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algn="just">
              <a:lnSpc>
                <a:spcPct val="150000"/>
              </a:lnSpc>
            </a:pPr>
            <a:r>
              <a:rPr lang="en-US" dirty="0">
                <a:latin typeface="Times New Roman" panose="02020603050405020304" pitchFamily="18" charset="0"/>
                <a:cs typeface="Times New Roman" panose="02020603050405020304" pitchFamily="18" charset="0"/>
              </a:rPr>
              <a:t>Our aim is to get to the bottom of our graph(Cost vs weights)</a:t>
            </a:r>
          </a:p>
          <a:p>
            <a:pPr algn="just">
              <a:lnSpc>
                <a:spcPct val="150000"/>
              </a:lnSpc>
            </a:pPr>
            <a:r>
              <a:rPr lang="en-US" b="1" dirty="0">
                <a:solidFill>
                  <a:srgbClr val="C00000"/>
                </a:solidFill>
                <a:latin typeface="Times New Roman" panose="02020603050405020304" pitchFamily="18" charset="0"/>
                <a:cs typeface="Times New Roman" panose="02020603050405020304" pitchFamily="18" charset="0"/>
              </a:rPr>
              <a:t>Backpropagation</a:t>
            </a:r>
            <a:r>
              <a:rPr lang="en-US" dirty="0">
                <a:latin typeface="Times New Roman" panose="02020603050405020304" pitchFamily="18" charset="0"/>
                <a:cs typeface="Times New Roman" panose="02020603050405020304" pitchFamily="18" charset="0"/>
              </a:rPr>
              <a:t> in neural networks also uses a gradient descent algorithm. </a:t>
            </a:r>
            <a:endParaRPr lang="en-US" dirty="0"/>
          </a:p>
        </p:txBody>
      </p:sp>
      <p:pic>
        <p:nvPicPr>
          <p:cNvPr id="8" name="Picture 7">
            <a:extLst>
              <a:ext uri="{FF2B5EF4-FFF2-40B4-BE49-F238E27FC236}">
                <a16:creationId xmlns:a16="http://schemas.microsoft.com/office/drawing/2014/main" id="{7C02830A-B158-2B0C-3F8E-F9AA36CA4A72}"/>
              </a:ext>
            </a:extLst>
          </p:cNvPr>
          <p:cNvPicPr>
            <a:picLocks noChangeAspect="1"/>
          </p:cNvPicPr>
          <p:nvPr/>
        </p:nvPicPr>
        <p:blipFill>
          <a:blip r:embed="rId2"/>
          <a:stretch>
            <a:fillRect/>
          </a:stretch>
        </p:blipFill>
        <p:spPr>
          <a:xfrm>
            <a:off x="1058197" y="3826412"/>
            <a:ext cx="3429000" cy="1695450"/>
          </a:xfrm>
          <a:prstGeom prst="rect">
            <a:avLst/>
          </a:prstGeom>
        </p:spPr>
      </p:pic>
      <p:pic>
        <p:nvPicPr>
          <p:cNvPr id="1036" name="Picture 12">
            <a:extLst>
              <a:ext uri="{FF2B5EF4-FFF2-40B4-BE49-F238E27FC236}">
                <a16:creationId xmlns:a16="http://schemas.microsoft.com/office/drawing/2014/main" id="{B0803D93-2E22-827B-20FF-43F04D5BF8A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85403" y="3011272"/>
            <a:ext cx="6248400" cy="3349124"/>
          </a:xfrm>
          <a:prstGeom prst="rect">
            <a:avLst/>
          </a:prstGeom>
          <a:noFill/>
          <a:extLst>
            <a:ext uri="{909E8E84-426E-40DD-AFC4-6F175D3DCCD1}">
              <a14:hiddenFill xmlns:a14="http://schemas.microsoft.com/office/drawing/2010/main">
                <a:solidFill>
                  <a:srgbClr val="FFFFFF"/>
                </a:solidFill>
              </a14:hiddenFill>
            </a:ext>
          </a:extLst>
        </p:spPr>
      </p:pic>
      <p:sp>
        <p:nvSpPr>
          <p:cNvPr id="13" name="TextBox 12">
            <a:extLst>
              <a:ext uri="{FF2B5EF4-FFF2-40B4-BE49-F238E27FC236}">
                <a16:creationId xmlns:a16="http://schemas.microsoft.com/office/drawing/2014/main" id="{95F292A1-C430-DC7D-B955-C1B5F2932CC4}"/>
              </a:ext>
            </a:extLst>
          </p:cNvPr>
          <p:cNvSpPr txBox="1"/>
          <p:nvPr/>
        </p:nvSpPr>
        <p:spPr>
          <a:xfrm>
            <a:off x="398205" y="6378777"/>
            <a:ext cx="9797845" cy="261610"/>
          </a:xfrm>
          <a:prstGeom prst="rect">
            <a:avLst/>
          </a:prstGeom>
          <a:noFill/>
        </p:spPr>
        <p:txBody>
          <a:bodyPr wrap="square">
            <a:spAutoFit/>
          </a:bodyPr>
          <a:lstStyle/>
          <a:p>
            <a:r>
              <a:rPr lang="en-US" sz="1100" dirty="0"/>
              <a:t>https://medium.com/@divakar_239/stochastic-vs-batch-gradient-descent-8820568eada1</a:t>
            </a:r>
          </a:p>
        </p:txBody>
      </p:sp>
    </p:spTree>
    <p:extLst>
      <p:ext uri="{BB962C8B-B14F-4D97-AF65-F5344CB8AC3E}">
        <p14:creationId xmlns:p14="http://schemas.microsoft.com/office/powerpoint/2010/main" val="293811617"/>
      </p:ext>
    </p:extLst>
  </p:cSld>
  <p:clrMapOvr>
    <a:masterClrMapping/>
  </p:clrMapOvr>
  <p:transition spd="slow">
    <p:wipe/>
  </p:transition>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580CE1-1D97-DB5F-B993-01F593A1D8BC}"/>
              </a:ext>
            </a:extLst>
          </p:cNvPr>
          <p:cNvSpPr>
            <a:spLocks noGrp="1"/>
          </p:cNvSpPr>
          <p:nvPr>
            <p:ph type="title"/>
          </p:nvPr>
        </p:nvSpPr>
        <p:spPr/>
        <p:txBody>
          <a:bodyPr>
            <a:normAutofit/>
          </a:bodyPr>
          <a:lstStyle/>
          <a:p>
            <a:r>
              <a:rPr lang="en-US" dirty="0"/>
              <a:t>Gradient Descent</a:t>
            </a:r>
          </a:p>
        </p:txBody>
      </p:sp>
      <p:sp>
        <p:nvSpPr>
          <p:cNvPr id="3" name="Content Placeholder 2">
            <a:extLst>
              <a:ext uri="{FF2B5EF4-FFF2-40B4-BE49-F238E27FC236}">
                <a16:creationId xmlns:a16="http://schemas.microsoft.com/office/drawing/2014/main" id="{7D4094F5-9D53-9A20-EEF5-714002FB929D}"/>
              </a:ext>
            </a:extLst>
          </p:cNvPr>
          <p:cNvSpPr>
            <a:spLocks noGrp="1"/>
          </p:cNvSpPr>
          <p:nvPr>
            <p:ph idx="1"/>
          </p:nvPr>
        </p:nvSpPr>
        <p:spPr/>
        <p:txBody>
          <a:bodyPr>
            <a:normAutofit fontScale="92500" lnSpcReduction="10000"/>
          </a:bodyPr>
          <a:lstStyle/>
          <a:p>
            <a:r>
              <a:rPr lang="en-US" dirty="0">
                <a:ln w="0"/>
                <a:solidFill>
                  <a:schemeClr val="accent1"/>
                </a:solidFill>
                <a:effectLst>
                  <a:outerShdw blurRad="38100" dist="25400" dir="5400000" algn="ctr" rotWithShape="0">
                    <a:srgbClr val="6E747A">
                      <a:alpha val="43000"/>
                    </a:srgbClr>
                  </a:outerShdw>
                </a:effectLst>
                <a:latin typeface="Times New Roman" panose="02020603050405020304" pitchFamily="18" charset="0"/>
                <a:cs typeface="Times New Roman" panose="02020603050405020304" pitchFamily="18" charset="0"/>
              </a:rPr>
              <a:t>Advantages</a:t>
            </a:r>
            <a:r>
              <a:rPr lang="en-US" dirty="0">
                <a:latin typeface="Times New Roman" panose="02020603050405020304" pitchFamily="18" charset="0"/>
                <a:cs typeface="Times New Roman" panose="02020603050405020304" pitchFamily="18" charset="0"/>
              </a:rPr>
              <a:t>:</a:t>
            </a:r>
          </a:p>
          <a:p>
            <a:pPr marL="457200" indent="-457200">
              <a:buFont typeface="+mj-lt"/>
              <a:buAutoNum type="arabicPeriod"/>
            </a:pPr>
            <a:r>
              <a:rPr lang="en-US" dirty="0">
                <a:latin typeface="Times New Roman" panose="02020603050405020304" pitchFamily="18" charset="0"/>
                <a:cs typeface="Times New Roman" panose="02020603050405020304" pitchFamily="18" charset="0"/>
              </a:rPr>
              <a:t>Easy computation.</a:t>
            </a:r>
          </a:p>
          <a:p>
            <a:pPr marL="457200" indent="-457200">
              <a:buFont typeface="+mj-lt"/>
              <a:buAutoNum type="arabicPeriod"/>
            </a:pPr>
            <a:r>
              <a:rPr lang="en-US" dirty="0">
                <a:latin typeface="Times New Roman" panose="02020603050405020304" pitchFamily="18" charset="0"/>
                <a:cs typeface="Times New Roman" panose="02020603050405020304" pitchFamily="18" charset="0"/>
              </a:rPr>
              <a:t>Easy to implement.</a:t>
            </a:r>
          </a:p>
          <a:p>
            <a:pPr marL="457200" indent="-457200">
              <a:buFont typeface="+mj-lt"/>
              <a:buAutoNum type="arabicPeriod"/>
            </a:pPr>
            <a:r>
              <a:rPr lang="en-US" dirty="0">
                <a:latin typeface="Times New Roman" panose="02020603050405020304" pitchFamily="18" charset="0"/>
                <a:cs typeface="Times New Roman" panose="02020603050405020304" pitchFamily="18" charset="0"/>
              </a:rPr>
              <a:t>Easy to understand.</a:t>
            </a:r>
          </a:p>
          <a:p>
            <a:endParaRPr lang="en-US" dirty="0">
              <a:latin typeface="Times New Roman" panose="02020603050405020304" pitchFamily="18" charset="0"/>
              <a:cs typeface="Times New Roman" panose="02020603050405020304" pitchFamily="18" charset="0"/>
            </a:endParaRPr>
          </a:p>
          <a:p>
            <a:r>
              <a:rPr lang="en-US" dirty="0">
                <a:ln w="0"/>
                <a:solidFill>
                  <a:schemeClr val="accent1"/>
                </a:solidFill>
                <a:effectLst>
                  <a:outerShdw blurRad="38100" dist="25400" dir="5400000" algn="ctr" rotWithShape="0">
                    <a:srgbClr val="6E747A">
                      <a:alpha val="43000"/>
                    </a:srgbClr>
                  </a:outerShdw>
                </a:effectLst>
                <a:latin typeface="Times New Roman" panose="02020603050405020304" pitchFamily="18" charset="0"/>
                <a:cs typeface="Times New Roman" panose="02020603050405020304" pitchFamily="18" charset="0"/>
              </a:rPr>
              <a:t>Disadvantages</a:t>
            </a:r>
            <a:r>
              <a:rPr lang="en-US" dirty="0">
                <a:latin typeface="Times New Roman" panose="02020603050405020304" pitchFamily="18" charset="0"/>
                <a:cs typeface="Times New Roman" panose="02020603050405020304" pitchFamily="18" charset="0"/>
              </a:rPr>
              <a:t>:</a:t>
            </a:r>
          </a:p>
          <a:p>
            <a:pPr marL="457200" indent="-457200">
              <a:buFont typeface="+mj-lt"/>
              <a:buAutoNum type="arabicPeriod"/>
            </a:pPr>
            <a:r>
              <a:rPr lang="en-US" dirty="0">
                <a:latin typeface="Times New Roman" panose="02020603050405020304" pitchFamily="18" charset="0"/>
                <a:cs typeface="Times New Roman" panose="02020603050405020304" pitchFamily="18" charset="0"/>
              </a:rPr>
              <a:t>May </a:t>
            </a:r>
            <a:r>
              <a:rPr lang="en-US" dirty="0">
                <a:solidFill>
                  <a:srgbClr val="C00000"/>
                </a:solidFill>
                <a:latin typeface="Times New Roman" panose="02020603050405020304" pitchFamily="18" charset="0"/>
                <a:cs typeface="Times New Roman" panose="02020603050405020304" pitchFamily="18" charset="0"/>
              </a:rPr>
              <a:t>trap</a:t>
            </a:r>
            <a:r>
              <a:rPr lang="en-US" dirty="0">
                <a:latin typeface="Times New Roman" panose="02020603050405020304" pitchFamily="18" charset="0"/>
                <a:cs typeface="Times New Roman" panose="02020603050405020304" pitchFamily="18" charset="0"/>
              </a:rPr>
              <a:t> at </a:t>
            </a:r>
            <a:r>
              <a:rPr lang="en-US" dirty="0">
                <a:solidFill>
                  <a:srgbClr val="C00000"/>
                </a:solidFill>
                <a:latin typeface="Times New Roman" panose="02020603050405020304" pitchFamily="18" charset="0"/>
                <a:cs typeface="Times New Roman" panose="02020603050405020304" pitchFamily="18" charset="0"/>
              </a:rPr>
              <a:t>local minima</a:t>
            </a:r>
            <a:r>
              <a:rPr lang="en-US" dirty="0">
                <a:latin typeface="Times New Roman" panose="02020603050405020304" pitchFamily="18" charset="0"/>
                <a:cs typeface="Times New Roman" panose="02020603050405020304" pitchFamily="18" charset="0"/>
              </a:rPr>
              <a:t>.</a:t>
            </a:r>
          </a:p>
          <a:p>
            <a:pPr marL="457200" indent="-457200">
              <a:buFont typeface="+mj-lt"/>
              <a:buAutoNum type="arabicPeriod"/>
            </a:pPr>
            <a:r>
              <a:rPr lang="en-US" dirty="0">
                <a:latin typeface="Times New Roman" panose="02020603050405020304" pitchFamily="18" charset="0"/>
                <a:cs typeface="Times New Roman" panose="02020603050405020304" pitchFamily="18" charset="0"/>
              </a:rPr>
              <a:t>Weights are changed after calculating gradient on the whole dataset. Requires </a:t>
            </a:r>
            <a:r>
              <a:rPr lang="en-US" dirty="0">
                <a:solidFill>
                  <a:srgbClr val="C00000"/>
                </a:solidFill>
                <a:latin typeface="Times New Roman" panose="02020603050405020304" pitchFamily="18" charset="0"/>
                <a:cs typeface="Times New Roman" panose="02020603050405020304" pitchFamily="18" charset="0"/>
              </a:rPr>
              <a:t>High Computational </a:t>
            </a:r>
            <a:r>
              <a:rPr lang="en-US" dirty="0">
                <a:latin typeface="Times New Roman" panose="02020603050405020304" pitchFamily="18" charset="0"/>
                <a:cs typeface="Times New Roman" panose="02020603050405020304" pitchFamily="18" charset="0"/>
              </a:rPr>
              <a:t>Cost.</a:t>
            </a:r>
          </a:p>
          <a:p>
            <a:pPr marL="457200" indent="-457200">
              <a:buFont typeface="+mj-lt"/>
              <a:buAutoNum type="arabicPeriod"/>
            </a:pPr>
            <a:r>
              <a:rPr lang="en-US" dirty="0">
                <a:solidFill>
                  <a:srgbClr val="C00000"/>
                </a:solidFill>
                <a:latin typeface="Times New Roman" panose="02020603050405020304" pitchFamily="18" charset="0"/>
                <a:cs typeface="Times New Roman" panose="02020603050405020304" pitchFamily="18" charset="0"/>
              </a:rPr>
              <a:t>Gradient Vanishing/Exploding</a:t>
            </a:r>
          </a:p>
          <a:p>
            <a:pPr marL="457200" indent="-457200">
              <a:buFont typeface="+mj-lt"/>
              <a:buAutoNum type="arabicPeriod"/>
            </a:pPr>
            <a:r>
              <a:rPr lang="en-US" dirty="0">
                <a:latin typeface="Times New Roman" panose="02020603050405020304" pitchFamily="18" charset="0"/>
                <a:cs typeface="Times New Roman" panose="02020603050405020304" pitchFamily="18" charset="0"/>
              </a:rPr>
              <a:t>Sensitive to </a:t>
            </a:r>
            <a:r>
              <a:rPr lang="en-US" dirty="0">
                <a:solidFill>
                  <a:schemeClr val="accent5">
                    <a:lumMod val="75000"/>
                  </a:schemeClr>
                </a:solidFill>
                <a:latin typeface="Times New Roman" panose="02020603050405020304" pitchFamily="18" charset="0"/>
                <a:cs typeface="Times New Roman" panose="02020603050405020304" pitchFamily="18" charset="0"/>
              </a:rPr>
              <a:t>Initialization, Learning </a:t>
            </a:r>
            <a:r>
              <a:rPr lang="en-US" dirty="0">
                <a:latin typeface="Times New Roman" panose="02020603050405020304" pitchFamily="18" charset="0"/>
                <a:cs typeface="Times New Roman" panose="02020603050405020304" pitchFamily="18" charset="0"/>
              </a:rPr>
              <a:t>rate</a:t>
            </a:r>
          </a:p>
        </p:txBody>
      </p:sp>
    </p:spTree>
    <p:extLst>
      <p:ext uri="{BB962C8B-B14F-4D97-AF65-F5344CB8AC3E}">
        <p14:creationId xmlns:p14="http://schemas.microsoft.com/office/powerpoint/2010/main" val="998186894"/>
      </p:ext>
    </p:extLst>
  </p:cSld>
  <p:clrMapOvr>
    <a:masterClrMapping/>
  </p:clrMapOvr>
  <p:transition spd="slow">
    <p:wipe/>
  </p:transition>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74F349-D77A-0DB1-9D55-272D752AF80D}"/>
              </a:ext>
            </a:extLst>
          </p:cNvPr>
          <p:cNvSpPr>
            <a:spLocks noGrp="1"/>
          </p:cNvSpPr>
          <p:nvPr>
            <p:ph type="title"/>
          </p:nvPr>
        </p:nvSpPr>
        <p:spPr/>
        <p:txBody>
          <a:bodyPr/>
          <a:lstStyle/>
          <a:p>
            <a:r>
              <a:rPr lang="en-US" dirty="0"/>
              <a:t>Stochastic Gradient Descent</a:t>
            </a:r>
          </a:p>
        </p:txBody>
      </p:sp>
      <p:sp>
        <p:nvSpPr>
          <p:cNvPr id="3" name="Content Placeholder 2">
            <a:extLst>
              <a:ext uri="{FF2B5EF4-FFF2-40B4-BE49-F238E27FC236}">
                <a16:creationId xmlns:a16="http://schemas.microsoft.com/office/drawing/2014/main" id="{3A90BD13-2002-EA94-8907-B00FBE260CA9}"/>
              </a:ext>
            </a:extLst>
          </p:cNvPr>
          <p:cNvSpPr>
            <a:spLocks noGrp="1"/>
          </p:cNvSpPr>
          <p:nvPr>
            <p:ph idx="1"/>
          </p:nvPr>
        </p:nvSpPr>
        <p:spPr/>
        <p:txBody>
          <a:bodyPr>
            <a:normAutofit/>
          </a:bodyPr>
          <a:lstStyle/>
          <a:p>
            <a:pPr algn="just">
              <a:lnSpc>
                <a:spcPct val="150000"/>
              </a:lnSpc>
            </a:pPr>
            <a:r>
              <a:rPr lang="en-US" dirty="0">
                <a:latin typeface="Times New Roman" panose="02020603050405020304" pitchFamily="18" charset="0"/>
                <a:cs typeface="Times New Roman" panose="02020603050405020304" pitchFamily="18" charset="0"/>
              </a:rPr>
              <a:t>It’s a variant of Gradient Descent. It tries to update the model’s parameters </a:t>
            </a:r>
            <a:r>
              <a:rPr lang="en-US" dirty="0">
                <a:solidFill>
                  <a:schemeClr val="accent5">
                    <a:lumMod val="75000"/>
                  </a:schemeClr>
                </a:solidFill>
                <a:latin typeface="Times New Roman" panose="02020603050405020304" pitchFamily="18" charset="0"/>
                <a:cs typeface="Times New Roman" panose="02020603050405020304" pitchFamily="18" charset="0"/>
              </a:rPr>
              <a:t>more frequently</a:t>
            </a:r>
            <a:r>
              <a:rPr lang="en-US" dirty="0">
                <a:latin typeface="Times New Roman" panose="02020603050405020304" pitchFamily="18" charset="0"/>
                <a:cs typeface="Times New Roman" panose="02020603050405020304" pitchFamily="18" charset="0"/>
              </a:rPr>
              <a:t>. In this, the model parameters are altered after computation of loss on each training example. So, if the dataset contains 1000 rows SGD will update the model parameters 1000 times in one cycle of dataset instead of one time as in Batch Gradient Descent.</a:t>
            </a:r>
          </a:p>
        </p:txBody>
      </p:sp>
    </p:spTree>
    <p:extLst>
      <p:ext uri="{BB962C8B-B14F-4D97-AF65-F5344CB8AC3E}">
        <p14:creationId xmlns:p14="http://schemas.microsoft.com/office/powerpoint/2010/main" val="458719231"/>
      </p:ext>
    </p:extLst>
  </p:cSld>
  <p:clrMapOvr>
    <a:masterClrMapping/>
  </p:clrMapOvr>
  <p:transition spd="slow">
    <p:wipe/>
  </p:transition>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74F349-D77A-0DB1-9D55-272D752AF80D}"/>
              </a:ext>
            </a:extLst>
          </p:cNvPr>
          <p:cNvSpPr>
            <a:spLocks noGrp="1"/>
          </p:cNvSpPr>
          <p:nvPr>
            <p:ph type="title"/>
          </p:nvPr>
        </p:nvSpPr>
        <p:spPr/>
        <p:txBody>
          <a:bodyPr/>
          <a:lstStyle/>
          <a:p>
            <a:r>
              <a:rPr lang="en-US" dirty="0"/>
              <a:t>Stochastic Gradient Descent</a:t>
            </a:r>
          </a:p>
        </p:txBody>
      </p:sp>
      <p:sp>
        <p:nvSpPr>
          <p:cNvPr id="3" name="Content Placeholder 2">
            <a:extLst>
              <a:ext uri="{FF2B5EF4-FFF2-40B4-BE49-F238E27FC236}">
                <a16:creationId xmlns:a16="http://schemas.microsoft.com/office/drawing/2014/main" id="{3A90BD13-2002-EA94-8907-B00FBE260CA9}"/>
              </a:ext>
            </a:extLst>
          </p:cNvPr>
          <p:cNvSpPr>
            <a:spLocks noGrp="1"/>
          </p:cNvSpPr>
          <p:nvPr>
            <p:ph idx="1"/>
          </p:nvPr>
        </p:nvSpPr>
        <p:spPr>
          <a:ln>
            <a:solidFill>
              <a:srgbClr val="0070C0"/>
            </a:solidFill>
          </a:ln>
        </p:spPr>
        <p:txBody>
          <a:bodyPr>
            <a:normAutofit fontScale="92500" lnSpcReduction="20000"/>
          </a:bodyPr>
          <a:lstStyle/>
          <a:p>
            <a:pPr>
              <a:lnSpc>
                <a:spcPct val="150000"/>
              </a:lnSpc>
            </a:pPr>
            <a:r>
              <a:rPr lang="en-US" dirty="0">
                <a:ln w="0"/>
                <a:solidFill>
                  <a:schemeClr val="accent1"/>
                </a:solidFill>
                <a:effectLst>
                  <a:outerShdw blurRad="38100" dist="25400" dir="5400000" algn="ctr" rotWithShape="0">
                    <a:srgbClr val="6E747A">
                      <a:alpha val="43000"/>
                    </a:srgbClr>
                  </a:outerShdw>
                </a:effectLst>
                <a:latin typeface="Times New Roman" panose="02020603050405020304" pitchFamily="18" charset="0"/>
                <a:cs typeface="Times New Roman" panose="02020603050405020304" pitchFamily="18" charset="0"/>
              </a:rPr>
              <a:t>Advantages:</a:t>
            </a:r>
          </a:p>
          <a:p>
            <a:pPr marL="914400" lvl="1" indent="-457200">
              <a:lnSpc>
                <a:spcPct val="150000"/>
              </a:lnSpc>
              <a:buFont typeface="+mj-lt"/>
              <a:buAutoNum type="arabicPeriod"/>
            </a:pPr>
            <a:r>
              <a:rPr lang="en-US" dirty="0">
                <a:latin typeface="Times New Roman" panose="02020603050405020304" pitchFamily="18" charset="0"/>
                <a:cs typeface="Times New Roman" panose="02020603050405020304" pitchFamily="18" charset="0"/>
              </a:rPr>
              <a:t>Frequent updates of model parameters hence</a:t>
            </a:r>
            <a:r>
              <a:rPr lang="en-US" b="1" dirty="0">
                <a:latin typeface="Times New Roman" panose="02020603050405020304" pitchFamily="18" charset="0"/>
                <a:cs typeface="Times New Roman" panose="02020603050405020304" pitchFamily="18" charset="0"/>
              </a:rPr>
              <a:t>, </a:t>
            </a:r>
            <a:r>
              <a:rPr lang="en-US" b="1" dirty="0">
                <a:solidFill>
                  <a:srgbClr val="002060"/>
                </a:solidFill>
                <a:latin typeface="Times New Roman" panose="02020603050405020304" pitchFamily="18" charset="0"/>
                <a:cs typeface="Times New Roman" panose="02020603050405020304" pitchFamily="18" charset="0"/>
              </a:rPr>
              <a:t>converges in less time</a:t>
            </a:r>
            <a:r>
              <a:rPr lang="en-US" dirty="0">
                <a:latin typeface="Times New Roman" panose="02020603050405020304" pitchFamily="18" charset="0"/>
                <a:cs typeface="Times New Roman" panose="02020603050405020304" pitchFamily="18" charset="0"/>
              </a:rPr>
              <a:t>.</a:t>
            </a:r>
          </a:p>
          <a:p>
            <a:pPr marL="914400" lvl="1" indent="-457200">
              <a:lnSpc>
                <a:spcPct val="150000"/>
              </a:lnSpc>
              <a:buFont typeface="+mj-lt"/>
              <a:buAutoNum type="arabicPeriod"/>
            </a:pPr>
            <a:r>
              <a:rPr lang="en-US" dirty="0">
                <a:latin typeface="Times New Roman" panose="02020603050405020304" pitchFamily="18" charset="0"/>
                <a:cs typeface="Times New Roman" panose="02020603050405020304" pitchFamily="18" charset="0"/>
              </a:rPr>
              <a:t>Requires </a:t>
            </a:r>
            <a:r>
              <a:rPr lang="en-US" b="1" dirty="0">
                <a:solidFill>
                  <a:srgbClr val="002060"/>
                </a:solidFill>
                <a:latin typeface="Times New Roman" panose="02020603050405020304" pitchFamily="18" charset="0"/>
                <a:cs typeface="Times New Roman" panose="02020603050405020304" pitchFamily="18" charset="0"/>
              </a:rPr>
              <a:t>less memory </a:t>
            </a:r>
            <a:r>
              <a:rPr lang="en-US" dirty="0">
                <a:latin typeface="Times New Roman" panose="02020603050405020304" pitchFamily="18" charset="0"/>
                <a:cs typeface="Times New Roman" panose="02020603050405020304" pitchFamily="18" charset="0"/>
              </a:rPr>
              <a:t>as no need to store values of loss functions.</a:t>
            </a:r>
          </a:p>
          <a:p>
            <a:pPr marL="914400" lvl="1" indent="-457200">
              <a:lnSpc>
                <a:spcPct val="150000"/>
              </a:lnSpc>
              <a:buFont typeface="+mj-lt"/>
              <a:buAutoNum type="arabicPeriod"/>
            </a:pPr>
            <a:r>
              <a:rPr lang="en-US" dirty="0">
                <a:latin typeface="Times New Roman" panose="02020603050405020304" pitchFamily="18" charset="0"/>
                <a:cs typeface="Times New Roman" panose="02020603050405020304" pitchFamily="18" charset="0"/>
              </a:rPr>
              <a:t>May get new </a:t>
            </a:r>
            <a:r>
              <a:rPr lang="en-US" b="1" dirty="0">
                <a:latin typeface="Times New Roman" panose="02020603050405020304" pitchFamily="18" charset="0"/>
                <a:cs typeface="Times New Roman" panose="02020603050405020304" pitchFamily="18" charset="0"/>
              </a:rPr>
              <a:t>minima’s</a:t>
            </a:r>
            <a:r>
              <a:rPr lang="en-US" dirty="0">
                <a:latin typeface="Times New Roman" panose="02020603050405020304" pitchFamily="18" charset="0"/>
                <a:cs typeface="Times New Roman" panose="02020603050405020304" pitchFamily="18" charset="0"/>
              </a:rPr>
              <a:t>.</a:t>
            </a:r>
          </a:p>
          <a:p>
            <a:pPr>
              <a:lnSpc>
                <a:spcPct val="150000"/>
              </a:lnSpc>
            </a:pPr>
            <a:r>
              <a:rPr lang="en-US" dirty="0">
                <a:solidFill>
                  <a:schemeClr val="accent5">
                    <a:lumMod val="75000"/>
                  </a:schemeClr>
                </a:solidFill>
                <a:latin typeface="Times New Roman" panose="02020603050405020304" pitchFamily="18" charset="0"/>
                <a:cs typeface="Times New Roman" panose="02020603050405020304" pitchFamily="18" charset="0"/>
              </a:rPr>
              <a:t>Disadvantages</a:t>
            </a:r>
            <a:r>
              <a:rPr lang="en-US" dirty="0">
                <a:latin typeface="Times New Roman" panose="02020603050405020304" pitchFamily="18" charset="0"/>
                <a:cs typeface="Times New Roman" panose="02020603050405020304" pitchFamily="18" charset="0"/>
              </a:rPr>
              <a:t>:</a:t>
            </a:r>
          </a:p>
          <a:p>
            <a:pPr marL="914400" lvl="1" indent="-457200">
              <a:lnSpc>
                <a:spcPct val="150000"/>
              </a:lnSpc>
              <a:buFont typeface="+mj-lt"/>
              <a:buAutoNum type="arabicPeriod"/>
            </a:pPr>
            <a:r>
              <a:rPr lang="en-US" b="1" dirty="0">
                <a:solidFill>
                  <a:srgbClr val="C00000"/>
                </a:solidFill>
                <a:latin typeface="Times New Roman" panose="02020603050405020304" pitchFamily="18" charset="0"/>
                <a:cs typeface="Times New Roman" panose="02020603050405020304" pitchFamily="18" charset="0"/>
              </a:rPr>
              <a:t>High variance</a:t>
            </a:r>
            <a:r>
              <a:rPr lang="en-US" b="1" dirty="0">
                <a:latin typeface="Times New Roman" panose="02020603050405020304" pitchFamily="18" charset="0"/>
                <a:cs typeface="Times New Roman" panose="02020603050405020304" pitchFamily="18" charset="0"/>
              </a:rPr>
              <a:t> </a:t>
            </a:r>
            <a:r>
              <a:rPr lang="en-US" dirty="0">
                <a:latin typeface="Times New Roman" panose="02020603050405020304" pitchFamily="18" charset="0"/>
                <a:cs typeface="Times New Roman" panose="02020603050405020304" pitchFamily="18" charset="0"/>
              </a:rPr>
              <a:t>in model parameters.</a:t>
            </a:r>
          </a:p>
          <a:p>
            <a:pPr marL="914400" lvl="1" indent="-457200">
              <a:lnSpc>
                <a:spcPct val="150000"/>
              </a:lnSpc>
              <a:buFont typeface="+mj-lt"/>
              <a:buAutoNum type="arabicPeriod"/>
            </a:pPr>
            <a:r>
              <a:rPr lang="en-US" dirty="0">
                <a:latin typeface="Times New Roman" panose="02020603050405020304" pitchFamily="18" charset="0"/>
                <a:cs typeface="Times New Roman" panose="02020603050405020304" pitchFamily="18" charset="0"/>
              </a:rPr>
              <a:t>May shoot even after achieving global minima.</a:t>
            </a:r>
          </a:p>
          <a:p>
            <a:pPr marL="914400" lvl="1" indent="-457200">
              <a:lnSpc>
                <a:spcPct val="150000"/>
              </a:lnSpc>
              <a:buFont typeface="+mj-lt"/>
              <a:buAutoNum type="arabicPeriod"/>
            </a:pPr>
            <a:r>
              <a:rPr lang="en-US" b="1" dirty="0">
                <a:solidFill>
                  <a:srgbClr val="C00000"/>
                </a:solidFill>
                <a:latin typeface="Times New Roman" panose="02020603050405020304" pitchFamily="18" charset="0"/>
                <a:cs typeface="Times New Roman" panose="02020603050405020304" pitchFamily="18" charset="0"/>
              </a:rPr>
              <a:t>Difficulty Converging</a:t>
            </a:r>
            <a:r>
              <a:rPr lang="en-US" dirty="0">
                <a:latin typeface="Times New Roman" panose="02020603050405020304" pitchFamily="18" charset="0"/>
                <a:cs typeface="Times New Roman" panose="02020603050405020304" pitchFamily="18" charset="0"/>
              </a:rPr>
              <a:t>: Due to the noisy gradient estimates, SGD might have difficulties converging to an optimal solution</a:t>
            </a:r>
          </a:p>
        </p:txBody>
      </p:sp>
      <p:sp>
        <p:nvSpPr>
          <p:cNvPr id="6" name="TextBox 5">
            <a:extLst>
              <a:ext uri="{FF2B5EF4-FFF2-40B4-BE49-F238E27FC236}">
                <a16:creationId xmlns:a16="http://schemas.microsoft.com/office/drawing/2014/main" id="{EE769D0B-6389-BF8B-0A5B-55628B37D0DA}"/>
              </a:ext>
            </a:extLst>
          </p:cNvPr>
          <p:cNvSpPr txBox="1"/>
          <p:nvPr/>
        </p:nvSpPr>
        <p:spPr>
          <a:xfrm>
            <a:off x="479148" y="5960285"/>
            <a:ext cx="11872451" cy="261610"/>
          </a:xfrm>
          <a:prstGeom prst="rect">
            <a:avLst/>
          </a:prstGeom>
          <a:noFill/>
        </p:spPr>
        <p:txBody>
          <a:bodyPr wrap="square">
            <a:spAutoFit/>
          </a:bodyPr>
          <a:lstStyle/>
          <a:p>
            <a:r>
              <a:rPr lang="en-US" sz="1100" dirty="0"/>
              <a:t>https://towardsdatascience.com/optimizers-for-training-neural-network-59450d71caf6#:~:text=Optimizers%20are%20algorithms%20or%20methods,help%20to%20get%20results%20faster</a:t>
            </a:r>
          </a:p>
        </p:txBody>
      </p:sp>
    </p:spTree>
    <p:extLst>
      <p:ext uri="{BB962C8B-B14F-4D97-AF65-F5344CB8AC3E}">
        <p14:creationId xmlns:p14="http://schemas.microsoft.com/office/powerpoint/2010/main" val="2023302132"/>
      </p:ext>
    </p:extLst>
  </p:cSld>
  <p:clrMapOvr>
    <a:masterClrMapping/>
  </p:clrMapOvr>
  <p:transition spd="slow">
    <p:wipe/>
  </p:transition>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3C8F52-DF3E-47B0-B84B-4C53A310572E}"/>
              </a:ext>
            </a:extLst>
          </p:cNvPr>
          <p:cNvSpPr>
            <a:spLocks noGrp="1"/>
          </p:cNvSpPr>
          <p:nvPr>
            <p:ph type="title"/>
          </p:nvPr>
        </p:nvSpPr>
        <p:spPr/>
        <p:txBody>
          <a:bodyPr/>
          <a:lstStyle/>
          <a:p>
            <a:r>
              <a:rPr lang="en-US" dirty="0"/>
              <a:t>GD vs SGD</a:t>
            </a:r>
          </a:p>
        </p:txBody>
      </p:sp>
      <p:pic>
        <p:nvPicPr>
          <p:cNvPr id="4100" name="Picture 4">
            <a:extLst>
              <a:ext uri="{FF2B5EF4-FFF2-40B4-BE49-F238E27FC236}">
                <a16:creationId xmlns:a16="http://schemas.microsoft.com/office/drawing/2014/main" id="{852F3A85-1B8D-FD3E-9957-74DE8BBA7CD8}"/>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l="3690" b="24892"/>
          <a:stretch/>
        </p:blipFill>
        <p:spPr bwMode="auto">
          <a:xfrm>
            <a:off x="1434052" y="1083488"/>
            <a:ext cx="9256081" cy="2833007"/>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611D3443-29B7-11D2-06B8-A4CFBDC0D121}"/>
              </a:ext>
            </a:extLst>
          </p:cNvPr>
          <p:cNvSpPr txBox="1"/>
          <p:nvPr/>
        </p:nvSpPr>
        <p:spPr>
          <a:xfrm>
            <a:off x="1290638" y="6211669"/>
            <a:ext cx="6126480" cy="261610"/>
          </a:xfrm>
          <a:prstGeom prst="rect">
            <a:avLst/>
          </a:prstGeom>
          <a:noFill/>
        </p:spPr>
        <p:txBody>
          <a:bodyPr wrap="square">
            <a:spAutoFit/>
          </a:bodyPr>
          <a:lstStyle/>
          <a:p>
            <a:r>
              <a:rPr lang="en-US" sz="1100" dirty="0"/>
              <a:t>https://ankit-ai.blogspot.com/2018/11/optimization-algorithms-for-machine.html</a:t>
            </a:r>
          </a:p>
        </p:txBody>
      </p:sp>
      <p:pic>
        <p:nvPicPr>
          <p:cNvPr id="8" name="Picture 7">
            <a:extLst>
              <a:ext uri="{FF2B5EF4-FFF2-40B4-BE49-F238E27FC236}">
                <a16:creationId xmlns:a16="http://schemas.microsoft.com/office/drawing/2014/main" id="{462C82BF-70BB-ACAB-A40F-CA3A05D98588}"/>
              </a:ext>
            </a:extLst>
          </p:cNvPr>
          <p:cNvPicPr>
            <a:picLocks noChangeAspect="1"/>
          </p:cNvPicPr>
          <p:nvPr/>
        </p:nvPicPr>
        <p:blipFill>
          <a:blip r:embed="rId3"/>
          <a:stretch>
            <a:fillRect/>
          </a:stretch>
        </p:blipFill>
        <p:spPr>
          <a:xfrm>
            <a:off x="6033910" y="3916495"/>
            <a:ext cx="4656223" cy="2377646"/>
          </a:xfrm>
          <a:prstGeom prst="rect">
            <a:avLst/>
          </a:prstGeom>
        </p:spPr>
      </p:pic>
    </p:spTree>
    <p:extLst>
      <p:ext uri="{BB962C8B-B14F-4D97-AF65-F5344CB8AC3E}">
        <p14:creationId xmlns:p14="http://schemas.microsoft.com/office/powerpoint/2010/main" val="1023354728"/>
      </p:ext>
    </p:extLst>
  </p:cSld>
  <p:clrMapOvr>
    <a:masterClrMapping/>
  </p:clrMapOvr>
  <p:transition spd="slow">
    <p:wipe/>
  </p:transition>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4FECC9-75A3-1886-D13E-A540CDA2B02C}"/>
              </a:ext>
            </a:extLst>
          </p:cNvPr>
          <p:cNvSpPr>
            <a:spLocks noGrp="1"/>
          </p:cNvSpPr>
          <p:nvPr>
            <p:ph type="title"/>
          </p:nvPr>
        </p:nvSpPr>
        <p:spPr/>
        <p:txBody>
          <a:bodyPr>
            <a:normAutofit/>
          </a:bodyPr>
          <a:lstStyle/>
          <a:p>
            <a:r>
              <a:rPr lang="en-US" dirty="0"/>
              <a:t>Mini-Batch Gradient Descent</a:t>
            </a:r>
          </a:p>
        </p:txBody>
      </p:sp>
      <p:sp>
        <p:nvSpPr>
          <p:cNvPr id="3" name="Content Placeholder 2">
            <a:extLst>
              <a:ext uri="{FF2B5EF4-FFF2-40B4-BE49-F238E27FC236}">
                <a16:creationId xmlns:a16="http://schemas.microsoft.com/office/drawing/2014/main" id="{FBE26DBF-22BA-76A4-0C46-A4BFF2682911}"/>
              </a:ext>
            </a:extLst>
          </p:cNvPr>
          <p:cNvSpPr>
            <a:spLocks noGrp="1"/>
          </p:cNvSpPr>
          <p:nvPr>
            <p:ph idx="1"/>
          </p:nvPr>
        </p:nvSpPr>
        <p:spPr/>
        <p:txBody>
          <a:bodyPr>
            <a:normAutofit/>
          </a:bodyPr>
          <a:lstStyle/>
          <a:p>
            <a:pPr algn="just">
              <a:lnSpc>
                <a:spcPct val="150000"/>
              </a:lnSpc>
            </a:pPr>
            <a:r>
              <a:rPr lang="en-US" dirty="0">
                <a:latin typeface="Times New Roman" panose="02020603050405020304" pitchFamily="18" charset="0"/>
                <a:cs typeface="Times New Roman" panose="02020603050405020304" pitchFamily="18" charset="0"/>
              </a:rPr>
              <a:t>It updates the model parameters after every batch. So, the dataset is divided into various </a:t>
            </a:r>
            <a:r>
              <a:rPr lang="en-US" b="1" dirty="0">
                <a:solidFill>
                  <a:schemeClr val="accent6">
                    <a:lumMod val="50000"/>
                  </a:schemeClr>
                </a:solidFill>
                <a:latin typeface="Times New Roman" panose="02020603050405020304" pitchFamily="18" charset="0"/>
                <a:cs typeface="Times New Roman" panose="02020603050405020304" pitchFamily="18" charset="0"/>
              </a:rPr>
              <a:t>batches</a:t>
            </a:r>
            <a:r>
              <a:rPr lang="en-US" dirty="0">
                <a:latin typeface="Times New Roman" panose="02020603050405020304" pitchFamily="18" charset="0"/>
                <a:cs typeface="Times New Roman" panose="02020603050405020304" pitchFamily="18" charset="0"/>
              </a:rPr>
              <a:t> and after </a:t>
            </a:r>
            <a:r>
              <a:rPr lang="en-US" b="1" dirty="0">
                <a:solidFill>
                  <a:srgbClr val="0070C0"/>
                </a:solidFill>
                <a:latin typeface="Times New Roman" panose="02020603050405020304" pitchFamily="18" charset="0"/>
                <a:cs typeface="Times New Roman" panose="02020603050405020304" pitchFamily="18" charset="0"/>
              </a:rPr>
              <a:t>every batch</a:t>
            </a:r>
            <a:r>
              <a:rPr lang="en-US" dirty="0">
                <a:latin typeface="Times New Roman" panose="02020603050405020304" pitchFamily="18" charset="0"/>
                <a:cs typeface="Times New Roman" panose="02020603050405020304" pitchFamily="18" charset="0"/>
              </a:rPr>
              <a:t>, the parameters are updated.</a:t>
            </a:r>
          </a:p>
          <a:p>
            <a:endParaRPr lang="en-US" dirty="0"/>
          </a:p>
        </p:txBody>
      </p:sp>
      <p:sp>
        <p:nvSpPr>
          <p:cNvPr id="4" name="TextBox 3">
            <a:extLst>
              <a:ext uri="{FF2B5EF4-FFF2-40B4-BE49-F238E27FC236}">
                <a16:creationId xmlns:a16="http://schemas.microsoft.com/office/drawing/2014/main" id="{3F26E391-51AF-3F00-EA1D-09D89C7ED8C8}"/>
              </a:ext>
            </a:extLst>
          </p:cNvPr>
          <p:cNvSpPr txBox="1"/>
          <p:nvPr/>
        </p:nvSpPr>
        <p:spPr>
          <a:xfrm>
            <a:off x="159774" y="5960285"/>
            <a:ext cx="11872451" cy="261610"/>
          </a:xfrm>
          <a:prstGeom prst="rect">
            <a:avLst/>
          </a:prstGeom>
          <a:noFill/>
        </p:spPr>
        <p:txBody>
          <a:bodyPr wrap="square">
            <a:spAutoFit/>
          </a:bodyPr>
          <a:lstStyle/>
          <a:p>
            <a:r>
              <a:rPr lang="en-US" sz="1100" dirty="0"/>
              <a:t>https://towardsdatascience.com/optimizers-for-training-neural-network-59450d71caf6#:~:text=Optimizers%20are%20algorithms%20or%20methods,help%20to%20get%20results%20faster</a:t>
            </a:r>
          </a:p>
        </p:txBody>
      </p:sp>
    </p:spTree>
    <p:extLst>
      <p:ext uri="{BB962C8B-B14F-4D97-AF65-F5344CB8AC3E}">
        <p14:creationId xmlns:p14="http://schemas.microsoft.com/office/powerpoint/2010/main" val="2862648110"/>
      </p:ext>
    </p:extLst>
  </p:cSld>
  <p:clrMapOvr>
    <a:masterClrMapping/>
  </p:clrMapOvr>
  <p:transition spd="slow">
    <p:wipe/>
  </p:transition>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4FECC9-75A3-1886-D13E-A540CDA2B02C}"/>
              </a:ext>
            </a:extLst>
          </p:cNvPr>
          <p:cNvSpPr>
            <a:spLocks noGrp="1"/>
          </p:cNvSpPr>
          <p:nvPr>
            <p:ph type="title"/>
          </p:nvPr>
        </p:nvSpPr>
        <p:spPr/>
        <p:txBody>
          <a:bodyPr>
            <a:normAutofit/>
          </a:bodyPr>
          <a:lstStyle/>
          <a:p>
            <a:r>
              <a:rPr lang="en-US" dirty="0"/>
              <a:t>Mini-Batch Gradient Descent</a:t>
            </a:r>
          </a:p>
        </p:txBody>
      </p:sp>
      <p:sp>
        <p:nvSpPr>
          <p:cNvPr id="3" name="Content Placeholder 2">
            <a:extLst>
              <a:ext uri="{FF2B5EF4-FFF2-40B4-BE49-F238E27FC236}">
                <a16:creationId xmlns:a16="http://schemas.microsoft.com/office/drawing/2014/main" id="{FBE26DBF-22BA-76A4-0C46-A4BFF2682911}"/>
              </a:ext>
            </a:extLst>
          </p:cNvPr>
          <p:cNvSpPr>
            <a:spLocks noGrp="1"/>
          </p:cNvSpPr>
          <p:nvPr>
            <p:ph idx="1"/>
          </p:nvPr>
        </p:nvSpPr>
        <p:spPr/>
        <p:txBody>
          <a:bodyPr>
            <a:normAutofit lnSpcReduction="10000"/>
          </a:bodyPr>
          <a:lstStyle/>
          <a:p>
            <a:pPr>
              <a:lnSpc>
                <a:spcPct val="150000"/>
              </a:lnSpc>
            </a:pPr>
            <a:r>
              <a:rPr lang="en-US" b="1" dirty="0">
                <a:solidFill>
                  <a:srgbClr val="0070C0"/>
                </a:solidFill>
                <a:latin typeface="Times New Roman" panose="02020603050405020304" pitchFamily="18" charset="0"/>
                <a:cs typeface="Times New Roman" panose="02020603050405020304" pitchFamily="18" charset="0"/>
              </a:rPr>
              <a:t>Advantages</a:t>
            </a:r>
            <a:r>
              <a:rPr lang="en-US" dirty="0">
                <a:latin typeface="Times New Roman" panose="02020603050405020304" pitchFamily="18" charset="0"/>
                <a:cs typeface="Times New Roman" panose="02020603050405020304" pitchFamily="18" charset="0"/>
              </a:rPr>
              <a:t>:</a:t>
            </a:r>
          </a:p>
          <a:p>
            <a:pPr marL="914400" lvl="1" indent="-457200">
              <a:lnSpc>
                <a:spcPct val="150000"/>
              </a:lnSpc>
              <a:buFont typeface="+mj-lt"/>
              <a:buAutoNum type="arabicPeriod"/>
            </a:pPr>
            <a:r>
              <a:rPr lang="en-US" dirty="0">
                <a:latin typeface="Times New Roman" panose="02020603050405020304" pitchFamily="18" charset="0"/>
                <a:cs typeface="Times New Roman" panose="02020603050405020304" pitchFamily="18" charset="0"/>
              </a:rPr>
              <a:t>Frequently updates the model parameters and also has less variance.</a:t>
            </a:r>
          </a:p>
          <a:p>
            <a:pPr marL="914400" lvl="1" indent="-457200">
              <a:lnSpc>
                <a:spcPct val="150000"/>
              </a:lnSpc>
              <a:buFont typeface="+mj-lt"/>
              <a:buAutoNum type="arabicPeriod"/>
            </a:pPr>
            <a:r>
              <a:rPr lang="en-US" dirty="0">
                <a:latin typeface="Times New Roman" panose="02020603050405020304" pitchFamily="18" charset="0"/>
                <a:cs typeface="Times New Roman" panose="02020603050405020304" pitchFamily="18" charset="0"/>
              </a:rPr>
              <a:t>Requires medium amount of memory.</a:t>
            </a:r>
          </a:p>
          <a:p>
            <a:pPr>
              <a:lnSpc>
                <a:spcPct val="150000"/>
              </a:lnSpc>
            </a:pPr>
            <a:r>
              <a:rPr lang="en-US" b="1" dirty="0">
                <a:solidFill>
                  <a:srgbClr val="0070C0"/>
                </a:solidFill>
                <a:latin typeface="Times New Roman" panose="02020603050405020304" pitchFamily="18" charset="0"/>
                <a:cs typeface="Times New Roman" panose="02020603050405020304" pitchFamily="18" charset="0"/>
              </a:rPr>
              <a:t>Disadvantages</a:t>
            </a:r>
            <a:r>
              <a:rPr lang="en-US" dirty="0">
                <a:latin typeface="Times New Roman" panose="02020603050405020304" pitchFamily="18" charset="0"/>
                <a:cs typeface="Times New Roman" panose="02020603050405020304" pitchFamily="18" charset="0"/>
              </a:rPr>
              <a:t>:</a:t>
            </a:r>
          </a:p>
          <a:p>
            <a:pPr marL="914400" lvl="1" indent="-457200">
              <a:lnSpc>
                <a:spcPct val="150000"/>
              </a:lnSpc>
              <a:buFont typeface="+mj-lt"/>
              <a:buAutoNum type="arabicPeriod"/>
            </a:pPr>
            <a:r>
              <a:rPr lang="en-US" dirty="0">
                <a:latin typeface="Times New Roman" panose="02020603050405020304" pitchFamily="18" charset="0"/>
                <a:cs typeface="Times New Roman" panose="02020603050405020304" pitchFamily="18" charset="0"/>
              </a:rPr>
              <a:t>The update of MB-SGD is much noisy compared to the update of the GD algorithm.</a:t>
            </a:r>
          </a:p>
          <a:p>
            <a:pPr marL="914400" lvl="1" indent="-457200">
              <a:lnSpc>
                <a:spcPct val="150000"/>
              </a:lnSpc>
              <a:buFont typeface="+mj-lt"/>
              <a:buAutoNum type="arabicPeriod"/>
            </a:pPr>
            <a:r>
              <a:rPr lang="en-US" dirty="0">
                <a:latin typeface="Times New Roman" panose="02020603050405020304" pitchFamily="18" charset="0"/>
                <a:cs typeface="Times New Roman" panose="02020603050405020304" pitchFamily="18" charset="0"/>
              </a:rPr>
              <a:t>Take a longer time to converge than the GD algorithm.</a:t>
            </a:r>
          </a:p>
          <a:p>
            <a:pPr marL="914400" lvl="1" indent="-457200">
              <a:lnSpc>
                <a:spcPct val="150000"/>
              </a:lnSpc>
              <a:buFont typeface="+mj-lt"/>
              <a:buAutoNum type="arabicPeriod"/>
            </a:pPr>
            <a:r>
              <a:rPr lang="en-US" dirty="0">
                <a:latin typeface="Times New Roman" panose="02020603050405020304" pitchFamily="18" charset="0"/>
                <a:cs typeface="Times New Roman" panose="02020603050405020304" pitchFamily="18" charset="0"/>
              </a:rPr>
              <a:t>May get stuck at local minima.</a:t>
            </a:r>
          </a:p>
          <a:p>
            <a:endParaRPr lang="en-US" dirty="0"/>
          </a:p>
        </p:txBody>
      </p:sp>
      <p:sp>
        <p:nvSpPr>
          <p:cNvPr id="4" name="TextBox 3">
            <a:extLst>
              <a:ext uri="{FF2B5EF4-FFF2-40B4-BE49-F238E27FC236}">
                <a16:creationId xmlns:a16="http://schemas.microsoft.com/office/drawing/2014/main" id="{3F26E391-51AF-3F00-EA1D-09D89C7ED8C8}"/>
              </a:ext>
            </a:extLst>
          </p:cNvPr>
          <p:cNvSpPr txBox="1"/>
          <p:nvPr/>
        </p:nvSpPr>
        <p:spPr>
          <a:xfrm>
            <a:off x="159774" y="6091090"/>
            <a:ext cx="11872451" cy="261610"/>
          </a:xfrm>
          <a:prstGeom prst="rect">
            <a:avLst/>
          </a:prstGeom>
          <a:noFill/>
        </p:spPr>
        <p:txBody>
          <a:bodyPr wrap="square">
            <a:spAutoFit/>
          </a:bodyPr>
          <a:lstStyle/>
          <a:p>
            <a:r>
              <a:rPr lang="en-US" sz="1100" dirty="0"/>
              <a:t>https://towardsdatascience.com/optimizers-for-training-neural-network-59450d71caf6#:~:text=Optimizers%20are%20algorithms%20or%20methods,help%20to%20get%20results%20faster</a:t>
            </a:r>
          </a:p>
        </p:txBody>
      </p:sp>
    </p:spTree>
    <p:extLst>
      <p:ext uri="{BB962C8B-B14F-4D97-AF65-F5344CB8AC3E}">
        <p14:creationId xmlns:p14="http://schemas.microsoft.com/office/powerpoint/2010/main" val="4196438237"/>
      </p:ext>
    </p:extLst>
  </p:cSld>
  <p:clrMapOvr>
    <a:masterClrMapping/>
  </p:clrMapOvr>
  <p:transition spd="slow">
    <p:wipe/>
  </p:transition>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C57B2-BE42-56FA-3360-7A7F827ACAE6}"/>
              </a:ext>
            </a:extLst>
          </p:cNvPr>
          <p:cNvSpPr>
            <a:spLocks noGrp="1"/>
          </p:cNvSpPr>
          <p:nvPr>
            <p:ph type="title"/>
          </p:nvPr>
        </p:nvSpPr>
        <p:spPr/>
        <p:txBody>
          <a:bodyPr/>
          <a:lstStyle/>
          <a:p>
            <a:r>
              <a:rPr lang="en-US" dirty="0"/>
              <a:t>Vanilla Gradient Descent</a:t>
            </a:r>
          </a:p>
        </p:txBody>
      </p:sp>
      <p:sp>
        <p:nvSpPr>
          <p:cNvPr id="5" name="TextBox 4">
            <a:extLst>
              <a:ext uri="{FF2B5EF4-FFF2-40B4-BE49-F238E27FC236}">
                <a16:creationId xmlns:a16="http://schemas.microsoft.com/office/drawing/2014/main" id="{A6C6540D-CAED-4AF2-BCDF-CE7A9E457CB5}"/>
              </a:ext>
            </a:extLst>
          </p:cNvPr>
          <p:cNvSpPr txBox="1"/>
          <p:nvPr/>
        </p:nvSpPr>
        <p:spPr>
          <a:xfrm>
            <a:off x="594959" y="6126423"/>
            <a:ext cx="8734777" cy="261610"/>
          </a:xfrm>
          <a:prstGeom prst="rect">
            <a:avLst/>
          </a:prstGeom>
          <a:noFill/>
        </p:spPr>
        <p:txBody>
          <a:bodyPr wrap="square">
            <a:spAutoFit/>
          </a:bodyPr>
          <a:lstStyle/>
          <a:p>
            <a:r>
              <a:rPr lang="en-US" sz="1100" dirty="0"/>
              <a:t>https://towardsdatascience.com/a-visual-explanation-of-gradient-descent-methods-momentum-adagrad-rmsprop-adam-f898b102325c</a:t>
            </a:r>
          </a:p>
        </p:txBody>
      </p:sp>
      <p:sp>
        <p:nvSpPr>
          <p:cNvPr id="3" name="Content Placeholder 2">
            <a:extLst>
              <a:ext uri="{FF2B5EF4-FFF2-40B4-BE49-F238E27FC236}">
                <a16:creationId xmlns:a16="http://schemas.microsoft.com/office/drawing/2014/main" id="{D9139BE9-02B2-C5CB-66C1-90592C8ECECB}"/>
              </a:ext>
            </a:extLst>
          </p:cNvPr>
          <p:cNvSpPr>
            <a:spLocks noGrp="1"/>
          </p:cNvSpPr>
          <p:nvPr>
            <p:ph idx="1"/>
          </p:nvPr>
        </p:nvSpPr>
        <p:spPr/>
        <p:txBody>
          <a:bodyPr/>
          <a:lstStyle/>
          <a:p>
            <a:endParaRPr lang="en-US"/>
          </a:p>
        </p:txBody>
      </p:sp>
      <p:pic>
        <p:nvPicPr>
          <p:cNvPr id="6" name="Picture 5">
            <a:extLst>
              <a:ext uri="{FF2B5EF4-FFF2-40B4-BE49-F238E27FC236}">
                <a16:creationId xmlns:a16="http://schemas.microsoft.com/office/drawing/2014/main" id="{524D0B29-A009-A267-7F18-1FEB9BBE360C}"/>
              </a:ext>
            </a:extLst>
          </p:cNvPr>
          <p:cNvPicPr>
            <a:picLocks noChangeAspect="1"/>
          </p:cNvPicPr>
          <p:nvPr/>
        </p:nvPicPr>
        <p:blipFill>
          <a:blip r:embed="rId3"/>
          <a:stretch>
            <a:fillRect/>
          </a:stretch>
        </p:blipFill>
        <p:spPr>
          <a:xfrm>
            <a:off x="4409988" y="1873170"/>
            <a:ext cx="3372023" cy="3111660"/>
          </a:xfrm>
          <a:prstGeom prst="rect">
            <a:avLst/>
          </a:prstGeom>
        </p:spPr>
      </p:pic>
    </p:spTree>
    <p:custDataLst>
      <p:tags r:id="rId1"/>
    </p:custDataLst>
    <p:extLst>
      <p:ext uri="{BB962C8B-B14F-4D97-AF65-F5344CB8AC3E}">
        <p14:creationId xmlns:p14="http://schemas.microsoft.com/office/powerpoint/2010/main" val="4232892483"/>
      </p:ext>
    </p:extLst>
  </p:cSld>
  <p:clrMapOvr>
    <a:masterClrMapping/>
  </p:clrMapOvr>
  <p:transition spd="slow">
    <p:wipe/>
  </p:transition>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C57B2-BE42-56FA-3360-7A7F827ACAE6}"/>
              </a:ext>
            </a:extLst>
          </p:cNvPr>
          <p:cNvSpPr>
            <a:spLocks noGrp="1"/>
          </p:cNvSpPr>
          <p:nvPr>
            <p:ph type="title"/>
          </p:nvPr>
        </p:nvSpPr>
        <p:spPr/>
        <p:txBody>
          <a:bodyPr/>
          <a:lstStyle/>
          <a:p>
            <a:r>
              <a:rPr lang="en-US" dirty="0"/>
              <a:t>Momentum</a:t>
            </a:r>
          </a:p>
        </p:txBody>
      </p:sp>
      <p:sp>
        <p:nvSpPr>
          <p:cNvPr id="3" name="Content Placeholder 2">
            <a:extLst>
              <a:ext uri="{FF2B5EF4-FFF2-40B4-BE49-F238E27FC236}">
                <a16:creationId xmlns:a16="http://schemas.microsoft.com/office/drawing/2014/main" id="{25BBA83F-A580-AC11-C742-DA1B422B747C}"/>
              </a:ext>
            </a:extLst>
          </p:cNvPr>
          <p:cNvSpPr>
            <a:spLocks noGrp="1"/>
          </p:cNvSpPr>
          <p:nvPr>
            <p:ph idx="1"/>
          </p:nvPr>
        </p:nvSpPr>
        <p:spPr/>
        <p:txBody>
          <a:bodyPr>
            <a:normAutofit/>
          </a:bodyPr>
          <a:lstStyle/>
          <a:p>
            <a:r>
              <a:rPr lang="en-US" b="1" i="0" dirty="0">
                <a:solidFill>
                  <a:srgbClr val="292929"/>
                </a:solidFill>
                <a:effectLst/>
                <a:latin typeface="sohne"/>
              </a:rPr>
              <a:t>Momentum </a:t>
            </a:r>
            <a:r>
              <a:rPr lang="en-US" dirty="0"/>
              <a:t>do some additional processing of the gradients to be faster and better.</a:t>
            </a:r>
          </a:p>
        </p:txBody>
      </p:sp>
      <p:sp>
        <p:nvSpPr>
          <p:cNvPr id="5" name="TextBox 4">
            <a:extLst>
              <a:ext uri="{FF2B5EF4-FFF2-40B4-BE49-F238E27FC236}">
                <a16:creationId xmlns:a16="http://schemas.microsoft.com/office/drawing/2014/main" id="{A6C6540D-CAED-4AF2-BCDF-CE7A9E457CB5}"/>
              </a:ext>
            </a:extLst>
          </p:cNvPr>
          <p:cNvSpPr txBox="1"/>
          <p:nvPr/>
        </p:nvSpPr>
        <p:spPr>
          <a:xfrm>
            <a:off x="691444" y="6442109"/>
            <a:ext cx="8734777" cy="261610"/>
          </a:xfrm>
          <a:prstGeom prst="rect">
            <a:avLst/>
          </a:prstGeom>
          <a:noFill/>
        </p:spPr>
        <p:txBody>
          <a:bodyPr wrap="square">
            <a:spAutoFit/>
          </a:bodyPr>
          <a:lstStyle/>
          <a:p>
            <a:r>
              <a:rPr lang="en-US" sz="1100" dirty="0"/>
              <a:t>https://towardsdatascience.com/a-visual-explanation-of-gradient-descent-methods-momentum-adagrad-rmsprop-adam-f898b102325c</a:t>
            </a:r>
          </a:p>
        </p:txBody>
      </p:sp>
      <p:pic>
        <p:nvPicPr>
          <p:cNvPr id="6" name="Picture 5">
            <a:extLst>
              <a:ext uri="{FF2B5EF4-FFF2-40B4-BE49-F238E27FC236}">
                <a16:creationId xmlns:a16="http://schemas.microsoft.com/office/drawing/2014/main" id="{E51C7F45-5E0C-4FCA-C82F-DD9CFF2A0A77}"/>
              </a:ext>
            </a:extLst>
          </p:cNvPr>
          <p:cNvPicPr>
            <a:picLocks noChangeAspect="1"/>
          </p:cNvPicPr>
          <p:nvPr/>
        </p:nvPicPr>
        <p:blipFill>
          <a:blip r:embed="rId2"/>
          <a:stretch>
            <a:fillRect/>
          </a:stretch>
        </p:blipFill>
        <p:spPr>
          <a:xfrm>
            <a:off x="3698241" y="2030656"/>
            <a:ext cx="5327114" cy="3936291"/>
          </a:xfrm>
          <a:prstGeom prst="rect">
            <a:avLst/>
          </a:prstGeom>
        </p:spPr>
      </p:pic>
    </p:spTree>
    <p:extLst>
      <p:ext uri="{BB962C8B-B14F-4D97-AF65-F5344CB8AC3E}">
        <p14:creationId xmlns:p14="http://schemas.microsoft.com/office/powerpoint/2010/main" val="3056581043"/>
      </p:ext>
    </p:extLst>
  </p:cSld>
  <p:clrMapOvr>
    <a:masterClrMapping/>
  </p:clrMapOvr>
  <p:transition spd="slow">
    <p:wipe/>
  </p:transition>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94659A-181D-595B-9160-CE59428228BA}"/>
              </a:ext>
            </a:extLst>
          </p:cNvPr>
          <p:cNvSpPr>
            <a:spLocks noGrp="1"/>
          </p:cNvSpPr>
          <p:nvPr>
            <p:ph type="title"/>
          </p:nvPr>
        </p:nvSpPr>
        <p:spPr/>
        <p:txBody>
          <a:bodyPr/>
          <a:lstStyle/>
          <a:p>
            <a:r>
              <a:rPr lang="en-US" dirty="0"/>
              <a:t>Momentum</a:t>
            </a:r>
            <a:endParaRPr lang="en-US" b="1" dirty="0"/>
          </a:p>
        </p:txBody>
      </p:sp>
      <p:sp>
        <p:nvSpPr>
          <p:cNvPr id="5" name="TextBox 4">
            <a:extLst>
              <a:ext uri="{FF2B5EF4-FFF2-40B4-BE49-F238E27FC236}">
                <a16:creationId xmlns:a16="http://schemas.microsoft.com/office/drawing/2014/main" id="{6923281E-F91A-0198-859A-8654095A57EB}"/>
              </a:ext>
            </a:extLst>
          </p:cNvPr>
          <p:cNvSpPr txBox="1"/>
          <p:nvPr/>
        </p:nvSpPr>
        <p:spPr>
          <a:xfrm>
            <a:off x="903514" y="5986468"/>
            <a:ext cx="11136086" cy="307777"/>
          </a:xfrm>
          <a:prstGeom prst="rect">
            <a:avLst/>
          </a:prstGeom>
          <a:noFill/>
        </p:spPr>
        <p:txBody>
          <a:bodyPr wrap="square">
            <a:spAutoFit/>
          </a:bodyPr>
          <a:lstStyle/>
          <a:p>
            <a:r>
              <a:rPr lang="en-US" dirty="0"/>
              <a:t>https://towardsdatascience.com/a-visual-explanation-of-gradient-descent-methods-momentum-adagrad-rmsprop-adam-f898b102325c</a:t>
            </a:r>
          </a:p>
        </p:txBody>
      </p:sp>
      <p:sp>
        <p:nvSpPr>
          <p:cNvPr id="3" name="Content Placeholder 2">
            <a:extLst>
              <a:ext uri="{FF2B5EF4-FFF2-40B4-BE49-F238E27FC236}">
                <a16:creationId xmlns:a16="http://schemas.microsoft.com/office/drawing/2014/main" id="{3D63C833-750A-7B88-A4F0-74B66DA61165}"/>
              </a:ext>
            </a:extLst>
          </p:cNvPr>
          <p:cNvSpPr>
            <a:spLocks noGrp="1"/>
          </p:cNvSpPr>
          <p:nvPr>
            <p:ph idx="1"/>
          </p:nvPr>
        </p:nvSpPr>
        <p:spPr/>
        <p:txBody>
          <a:bodyPr/>
          <a:lstStyle/>
          <a:p>
            <a:endParaRPr lang="en-US"/>
          </a:p>
        </p:txBody>
      </p:sp>
      <p:pic>
        <p:nvPicPr>
          <p:cNvPr id="6" name="Picture 5">
            <a:extLst>
              <a:ext uri="{FF2B5EF4-FFF2-40B4-BE49-F238E27FC236}">
                <a16:creationId xmlns:a16="http://schemas.microsoft.com/office/drawing/2014/main" id="{43A13CFD-291E-50E1-00F8-1D5CA6C1D874}"/>
              </a:ext>
            </a:extLst>
          </p:cNvPr>
          <p:cNvPicPr>
            <a:picLocks noChangeAspect="1"/>
          </p:cNvPicPr>
          <p:nvPr/>
        </p:nvPicPr>
        <p:blipFill>
          <a:blip r:embed="rId3"/>
          <a:stretch>
            <a:fillRect/>
          </a:stretch>
        </p:blipFill>
        <p:spPr>
          <a:xfrm>
            <a:off x="1412957" y="1930149"/>
            <a:ext cx="9366085" cy="3486218"/>
          </a:xfrm>
          <a:prstGeom prst="rect">
            <a:avLst/>
          </a:prstGeom>
        </p:spPr>
      </p:pic>
    </p:spTree>
    <p:custDataLst>
      <p:tags r:id="rId1"/>
    </p:custDataLst>
    <p:extLst>
      <p:ext uri="{BB962C8B-B14F-4D97-AF65-F5344CB8AC3E}">
        <p14:creationId xmlns:p14="http://schemas.microsoft.com/office/powerpoint/2010/main" val="936986310"/>
      </p:ext>
    </p:extLst>
  </p:cSld>
  <p:clrMapOvr>
    <a:masterClrMapping/>
  </p:clrMapOvr>
  <p:transition spd="slow">
    <p:wipe/>
  </p:transition>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C57B2-BE42-56FA-3360-7A7F827ACAE6}"/>
              </a:ext>
            </a:extLst>
          </p:cNvPr>
          <p:cNvSpPr>
            <a:spLocks noGrp="1"/>
          </p:cNvSpPr>
          <p:nvPr>
            <p:ph type="title"/>
          </p:nvPr>
        </p:nvSpPr>
        <p:spPr/>
        <p:txBody>
          <a:bodyPr/>
          <a:lstStyle/>
          <a:p>
            <a:r>
              <a:rPr lang="en-US" dirty="0"/>
              <a:t>Momentum</a:t>
            </a:r>
          </a:p>
        </p:txBody>
      </p:sp>
      <p:sp>
        <p:nvSpPr>
          <p:cNvPr id="3" name="Content Placeholder 2">
            <a:extLst>
              <a:ext uri="{FF2B5EF4-FFF2-40B4-BE49-F238E27FC236}">
                <a16:creationId xmlns:a16="http://schemas.microsoft.com/office/drawing/2014/main" id="{25BBA83F-A580-AC11-C742-DA1B422B747C}"/>
              </a:ext>
            </a:extLst>
          </p:cNvPr>
          <p:cNvSpPr>
            <a:spLocks noGrp="1"/>
          </p:cNvSpPr>
          <p:nvPr>
            <p:ph idx="1"/>
          </p:nvPr>
        </p:nvSpPr>
        <p:spPr/>
        <p:txBody>
          <a:bodyPr>
            <a:normAutofit/>
          </a:bodyPr>
          <a:lstStyle/>
          <a:p>
            <a:pPr algn="just">
              <a:lnSpc>
                <a:spcPct val="200000"/>
              </a:lnSpc>
            </a:pPr>
            <a:r>
              <a:rPr lang="en-US" dirty="0">
                <a:latin typeface="Times New Roman" panose="02020603050405020304" pitchFamily="18" charset="0"/>
                <a:cs typeface="Times New Roman" panose="02020603050405020304" pitchFamily="18" charset="0"/>
              </a:rPr>
              <a:t>Momentum for short borrows the idea from physics. Imagine rolling down a ball inside of a frictionless bowl. Instead of stopping at the bottom, the momentum it has accumulated pushes it forward, and </a:t>
            </a:r>
            <a:r>
              <a:rPr lang="en-US" b="1" dirty="0">
                <a:solidFill>
                  <a:schemeClr val="accent6">
                    <a:lumMod val="50000"/>
                  </a:schemeClr>
                </a:solidFill>
                <a:latin typeface="Times New Roman" panose="02020603050405020304" pitchFamily="18" charset="0"/>
                <a:cs typeface="Times New Roman" panose="02020603050405020304" pitchFamily="18" charset="0"/>
              </a:rPr>
              <a:t>the ball keeps rolling back and forth.</a:t>
            </a:r>
          </a:p>
          <a:p>
            <a:endParaRPr lang="en-US" dirty="0">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A6C6540D-CAED-4AF2-BCDF-CE7A9E457CB5}"/>
              </a:ext>
            </a:extLst>
          </p:cNvPr>
          <p:cNvSpPr txBox="1"/>
          <p:nvPr/>
        </p:nvSpPr>
        <p:spPr>
          <a:xfrm>
            <a:off x="680558" y="5997759"/>
            <a:ext cx="8734777" cy="261610"/>
          </a:xfrm>
          <a:prstGeom prst="rect">
            <a:avLst/>
          </a:prstGeom>
          <a:noFill/>
        </p:spPr>
        <p:txBody>
          <a:bodyPr wrap="square">
            <a:spAutoFit/>
          </a:bodyPr>
          <a:lstStyle/>
          <a:p>
            <a:r>
              <a:rPr lang="en-US" sz="1100" dirty="0"/>
              <a:t>https://towardsdatascience.com/a-visual-explanation-of-gradient-descent-methods-momentum-adagrad-rmsprop-adam-f898b102325c</a:t>
            </a:r>
          </a:p>
        </p:txBody>
      </p:sp>
    </p:spTree>
    <p:extLst>
      <p:ext uri="{BB962C8B-B14F-4D97-AF65-F5344CB8AC3E}">
        <p14:creationId xmlns:p14="http://schemas.microsoft.com/office/powerpoint/2010/main" val="139142336"/>
      </p:ext>
    </p:extLst>
  </p:cSld>
  <p:clrMapOvr>
    <a:masterClrMapping/>
  </p:clrMapOvr>
  <p:transition spd="slow">
    <p:wipe/>
  </p:transition>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63BF92-FC44-718F-95A2-7BAC45B3DD9D}"/>
              </a:ext>
            </a:extLst>
          </p:cNvPr>
          <p:cNvSpPr>
            <a:spLocks noGrp="1"/>
          </p:cNvSpPr>
          <p:nvPr>
            <p:ph type="title"/>
          </p:nvPr>
        </p:nvSpPr>
        <p:spPr/>
        <p:txBody>
          <a:bodyPr/>
          <a:lstStyle/>
          <a:p>
            <a:r>
              <a:rPr lang="en-US" dirty="0"/>
              <a:t>Momentum</a:t>
            </a:r>
          </a:p>
        </p:txBody>
      </p:sp>
      <p:sp>
        <p:nvSpPr>
          <p:cNvPr id="3" name="Content Placeholder 2">
            <a:extLst>
              <a:ext uri="{FF2B5EF4-FFF2-40B4-BE49-F238E27FC236}">
                <a16:creationId xmlns:a16="http://schemas.microsoft.com/office/drawing/2014/main" id="{D89CD045-B2A8-7EA1-4004-546A14FCCD23}"/>
              </a:ext>
            </a:extLst>
          </p:cNvPr>
          <p:cNvSpPr>
            <a:spLocks noGrp="1"/>
          </p:cNvSpPr>
          <p:nvPr>
            <p:ph idx="1"/>
          </p:nvPr>
        </p:nvSpPr>
        <p:spPr/>
        <p:txBody>
          <a:bodyPr>
            <a:normAutofit/>
          </a:bodyPr>
          <a:lstStyle/>
          <a:p>
            <a:pPr marL="50800" indent="0">
              <a:buNone/>
            </a:pPr>
            <a:r>
              <a:rPr lang="en-US" dirty="0">
                <a:latin typeface="Times New Roman" panose="02020603050405020304" pitchFamily="18" charset="0"/>
                <a:cs typeface="Times New Roman" panose="02020603050405020304" pitchFamily="18" charset="0"/>
              </a:rPr>
              <a:t>Gradient Descent:</a:t>
            </a:r>
          </a:p>
          <a:p>
            <a:r>
              <a:rPr lang="en-US" dirty="0">
                <a:latin typeface="Times New Roman" panose="02020603050405020304" pitchFamily="18" charset="0"/>
                <a:cs typeface="Times New Roman" panose="02020603050405020304" pitchFamily="18" charset="0"/>
              </a:rPr>
              <a:t>update step θ :</a:t>
            </a:r>
          </a:p>
          <a:p>
            <a:pPr lvl="1"/>
            <a:r>
              <a:rPr lang="en-US" dirty="0">
                <a:latin typeface="Times New Roman" panose="02020603050405020304" pitchFamily="18" charset="0"/>
                <a:cs typeface="Times New Roman" panose="02020603050405020304" pitchFamily="18" charset="0"/>
              </a:rPr>
              <a:t>θ = θ - α * ∇J(θ)</a:t>
            </a:r>
          </a:p>
          <a:p>
            <a:pPr lvl="1">
              <a:lnSpc>
                <a:spcPct val="150000"/>
              </a:lnSpc>
            </a:pPr>
            <a:r>
              <a:rPr lang="en-US" sz="2800" dirty="0">
                <a:latin typeface="Times New Roman" panose="02020603050405020304" pitchFamily="18" charset="0"/>
                <a:cs typeface="Times New Roman" panose="02020603050405020304" pitchFamily="18" charset="0"/>
              </a:rPr>
              <a:t>Where:</a:t>
            </a:r>
          </a:p>
          <a:p>
            <a:pPr lvl="2">
              <a:lnSpc>
                <a:spcPct val="150000"/>
              </a:lnSpc>
            </a:pPr>
            <a:r>
              <a:rPr lang="en-US" sz="2400" dirty="0">
                <a:latin typeface="Times New Roman" panose="02020603050405020304" pitchFamily="18" charset="0"/>
                <a:cs typeface="Times New Roman" panose="02020603050405020304" pitchFamily="18" charset="0"/>
              </a:rPr>
              <a:t>α (alpha) is the learning rate.</a:t>
            </a:r>
          </a:p>
          <a:p>
            <a:pPr lvl="2">
              <a:lnSpc>
                <a:spcPct val="150000"/>
              </a:lnSpc>
            </a:pPr>
            <a:r>
              <a:rPr lang="en-US" sz="2400" dirty="0">
                <a:latin typeface="Times New Roman" panose="02020603050405020304" pitchFamily="18" charset="0"/>
                <a:cs typeface="Times New Roman" panose="02020603050405020304" pitchFamily="18" charset="0"/>
              </a:rPr>
              <a:t>∇J(θ) is the gradient of the loss function J with respect to the parameter θ</a:t>
            </a:r>
          </a:p>
          <a:p>
            <a:pPr lvl="2"/>
            <a:endParaRPr lang="en-US" dirty="0"/>
          </a:p>
        </p:txBody>
      </p:sp>
    </p:spTree>
    <p:extLst>
      <p:ext uri="{BB962C8B-B14F-4D97-AF65-F5344CB8AC3E}">
        <p14:creationId xmlns:p14="http://schemas.microsoft.com/office/powerpoint/2010/main" val="3394010743"/>
      </p:ext>
    </p:extLst>
  </p:cSld>
  <p:clrMapOvr>
    <a:masterClrMapping/>
  </p:clrMapOvr>
  <p:transition spd="slow">
    <p:wipe/>
  </p:transition>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63BF92-FC44-718F-95A2-7BAC45B3DD9D}"/>
              </a:ext>
            </a:extLst>
          </p:cNvPr>
          <p:cNvSpPr>
            <a:spLocks noGrp="1"/>
          </p:cNvSpPr>
          <p:nvPr>
            <p:ph type="title"/>
          </p:nvPr>
        </p:nvSpPr>
        <p:spPr/>
        <p:txBody>
          <a:bodyPr/>
          <a:lstStyle/>
          <a:p>
            <a:r>
              <a:rPr lang="en-US" dirty="0"/>
              <a:t>Momentum</a:t>
            </a:r>
          </a:p>
        </p:txBody>
      </p:sp>
      <p:sp>
        <p:nvSpPr>
          <p:cNvPr id="3" name="Content Placeholder 2">
            <a:extLst>
              <a:ext uri="{FF2B5EF4-FFF2-40B4-BE49-F238E27FC236}">
                <a16:creationId xmlns:a16="http://schemas.microsoft.com/office/drawing/2014/main" id="{D89CD045-B2A8-7EA1-4004-546A14FCCD23}"/>
              </a:ext>
            </a:extLst>
          </p:cNvPr>
          <p:cNvSpPr>
            <a:spLocks noGrp="1"/>
          </p:cNvSpPr>
          <p:nvPr>
            <p:ph idx="1"/>
          </p:nvPr>
        </p:nvSpPr>
        <p:spPr/>
        <p:txBody>
          <a:bodyPr>
            <a:normAutofit/>
          </a:bodyPr>
          <a:lstStyle/>
          <a:p>
            <a:pPr marL="50800" indent="0" algn="l">
              <a:lnSpc>
                <a:spcPct val="150000"/>
              </a:lnSpc>
              <a:buNone/>
            </a:pPr>
            <a:r>
              <a:rPr lang="en-US" sz="3200" b="0" i="0" dirty="0">
                <a:solidFill>
                  <a:srgbClr val="000000"/>
                </a:solidFill>
                <a:effectLst/>
                <a:latin typeface="Times New Roman" panose="02020603050405020304" pitchFamily="18" charset="0"/>
                <a:cs typeface="Times New Roman" panose="02020603050405020304" pitchFamily="18" charset="0"/>
              </a:rPr>
              <a:t>Momentum:</a:t>
            </a:r>
          </a:p>
          <a:p>
            <a:pPr>
              <a:lnSpc>
                <a:spcPct val="150000"/>
              </a:lnSpc>
            </a:pPr>
            <a:r>
              <a:rPr lang="en-US" sz="3200" b="0" i="0" dirty="0">
                <a:solidFill>
                  <a:srgbClr val="000000"/>
                </a:solidFill>
                <a:effectLst/>
                <a:latin typeface="Times New Roman" panose="02020603050405020304" pitchFamily="18" charset="0"/>
                <a:cs typeface="Times New Roman" panose="02020603050405020304" pitchFamily="18" charset="0"/>
              </a:rPr>
              <a:t>update step parameter θ :</a:t>
            </a:r>
          </a:p>
          <a:p>
            <a:pPr lvl="1">
              <a:lnSpc>
                <a:spcPct val="150000"/>
              </a:lnSpc>
            </a:pPr>
            <a:r>
              <a:rPr lang="en-US" sz="2800" b="0" i="0" dirty="0">
                <a:solidFill>
                  <a:srgbClr val="000000"/>
                </a:solidFill>
                <a:effectLst/>
                <a:latin typeface="Times New Roman" panose="02020603050405020304" pitchFamily="18" charset="0"/>
                <a:cs typeface="Times New Roman" panose="02020603050405020304" pitchFamily="18" charset="0"/>
              </a:rPr>
              <a:t>v(t) = </a:t>
            </a:r>
            <a:r>
              <a:rPr lang="en-US" sz="2800" b="1" i="0" dirty="0">
                <a:solidFill>
                  <a:srgbClr val="0070C0"/>
                </a:solidFill>
                <a:effectLst/>
                <a:latin typeface="Times New Roman" panose="02020603050405020304" pitchFamily="18" charset="0"/>
                <a:cs typeface="Times New Roman" panose="02020603050405020304" pitchFamily="18" charset="0"/>
              </a:rPr>
              <a:t>μ * v(t-1) </a:t>
            </a:r>
            <a:r>
              <a:rPr lang="en-US" sz="2800" b="0" i="0" dirty="0">
                <a:solidFill>
                  <a:srgbClr val="000000"/>
                </a:solidFill>
                <a:effectLst/>
                <a:latin typeface="Times New Roman" panose="02020603050405020304" pitchFamily="18" charset="0"/>
                <a:cs typeface="Times New Roman" panose="02020603050405020304" pitchFamily="18" charset="0"/>
              </a:rPr>
              <a:t>- α * ∇J(θ)</a:t>
            </a:r>
            <a:br>
              <a:rPr lang="en-US" sz="2800" b="0" i="0" dirty="0">
                <a:solidFill>
                  <a:srgbClr val="000000"/>
                </a:solidFill>
                <a:effectLst/>
                <a:latin typeface="Times New Roman" panose="02020603050405020304" pitchFamily="18" charset="0"/>
                <a:cs typeface="Times New Roman" panose="02020603050405020304" pitchFamily="18" charset="0"/>
              </a:rPr>
            </a:br>
            <a:r>
              <a:rPr lang="en-US" sz="2800" b="0" i="0" dirty="0">
                <a:solidFill>
                  <a:srgbClr val="000000"/>
                </a:solidFill>
                <a:effectLst/>
                <a:latin typeface="Times New Roman" panose="02020603050405020304" pitchFamily="18" charset="0"/>
                <a:cs typeface="Times New Roman" panose="02020603050405020304" pitchFamily="18" charset="0"/>
              </a:rPr>
              <a:t>θ = θ + v(t)</a:t>
            </a:r>
          </a:p>
          <a:p>
            <a:pPr lvl="1">
              <a:lnSpc>
                <a:spcPct val="150000"/>
              </a:lnSpc>
            </a:pPr>
            <a:r>
              <a:rPr lang="en-US" sz="2800" b="0" i="0" dirty="0">
                <a:solidFill>
                  <a:srgbClr val="000000"/>
                </a:solidFill>
                <a:effectLst/>
                <a:latin typeface="Times New Roman" panose="02020603050405020304" pitchFamily="18" charset="0"/>
                <a:cs typeface="Times New Roman" panose="02020603050405020304" pitchFamily="18" charset="0"/>
              </a:rPr>
              <a:t>Where:</a:t>
            </a:r>
          </a:p>
          <a:p>
            <a:pPr lvl="2">
              <a:lnSpc>
                <a:spcPct val="150000"/>
              </a:lnSpc>
              <a:buFont typeface="Arial" panose="020B0604020202020204" pitchFamily="34" charset="0"/>
              <a:buChar char="•"/>
            </a:pPr>
            <a:r>
              <a:rPr lang="en-US" sz="2400" b="0" i="0" dirty="0">
                <a:solidFill>
                  <a:srgbClr val="000000"/>
                </a:solidFill>
                <a:effectLst/>
                <a:latin typeface="Times New Roman" panose="02020603050405020304" pitchFamily="18" charset="0"/>
                <a:cs typeface="Times New Roman" panose="02020603050405020304" pitchFamily="18" charset="0"/>
              </a:rPr>
              <a:t>μ (mu) is the momentum coefficient, typically a value between 0 and 1.</a:t>
            </a:r>
          </a:p>
          <a:p>
            <a:pPr lvl="2">
              <a:lnSpc>
                <a:spcPct val="150000"/>
              </a:lnSpc>
              <a:buFont typeface="Arial" panose="020B0604020202020204" pitchFamily="34" charset="0"/>
              <a:buChar char="•"/>
            </a:pPr>
            <a:r>
              <a:rPr lang="en-US" sz="2400" b="0" i="0" dirty="0">
                <a:solidFill>
                  <a:srgbClr val="000000"/>
                </a:solidFill>
                <a:effectLst/>
                <a:latin typeface="Times New Roman" panose="02020603050405020304" pitchFamily="18" charset="0"/>
                <a:cs typeface="Times New Roman" panose="02020603050405020304" pitchFamily="18" charset="0"/>
              </a:rPr>
              <a:t>v(t) represents the velocity of the parameter at time step t</a:t>
            </a:r>
          </a:p>
          <a:p>
            <a:pPr lvl="2"/>
            <a:endParaRPr lang="en-US" dirty="0"/>
          </a:p>
        </p:txBody>
      </p:sp>
      <p:sp>
        <p:nvSpPr>
          <p:cNvPr id="8" name="TextBox 7">
            <a:extLst>
              <a:ext uri="{FF2B5EF4-FFF2-40B4-BE49-F238E27FC236}">
                <a16:creationId xmlns:a16="http://schemas.microsoft.com/office/drawing/2014/main" id="{2CDC9BC9-56E3-679B-C8A3-16B5D84A0278}"/>
              </a:ext>
            </a:extLst>
          </p:cNvPr>
          <p:cNvSpPr txBox="1"/>
          <p:nvPr/>
        </p:nvSpPr>
        <p:spPr>
          <a:xfrm>
            <a:off x="7119257" y="1883229"/>
            <a:ext cx="3810000" cy="1077218"/>
          </a:xfrm>
          <a:prstGeom prst="rect">
            <a:avLst/>
          </a:prstGeom>
          <a:noFill/>
        </p:spPr>
        <p:txBody>
          <a:bodyPr wrap="square" rtlCol="0">
            <a:spAutoFit/>
          </a:bodyPr>
          <a:lstStyle/>
          <a:p>
            <a:r>
              <a:rPr lang="en-US" sz="3200" dirty="0">
                <a:latin typeface="Times New Roman" panose="02020603050405020304" pitchFamily="18" charset="0"/>
                <a:cs typeface="Times New Roman" panose="02020603050405020304" pitchFamily="18" charset="0"/>
              </a:rPr>
              <a:t>θ = θ - α * ∇J(θ)</a:t>
            </a:r>
          </a:p>
          <a:p>
            <a:endParaRPr lang="en-US" sz="3200" dirty="0"/>
          </a:p>
        </p:txBody>
      </p:sp>
    </p:spTree>
    <p:custDataLst>
      <p:tags r:id="rId1"/>
    </p:custDataLst>
    <p:extLst>
      <p:ext uri="{BB962C8B-B14F-4D97-AF65-F5344CB8AC3E}">
        <p14:creationId xmlns:p14="http://schemas.microsoft.com/office/powerpoint/2010/main" val="1391937705"/>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31" presetClass="exit" presetSubtype="0" fill="hold" grpId="1" nodeType="clickEffect">
                                  <p:stCondLst>
                                    <p:cond delay="0"/>
                                  </p:stCondLst>
                                  <p:childTnLst>
                                    <p:anim calcmode="lin" valueType="num">
                                      <p:cBhvr>
                                        <p:cTn id="13" dur="1000"/>
                                        <p:tgtEl>
                                          <p:spTgt spid="8"/>
                                        </p:tgtEl>
                                        <p:attrNameLst>
                                          <p:attrName>ppt_w</p:attrName>
                                        </p:attrNameLst>
                                      </p:cBhvr>
                                      <p:tavLst>
                                        <p:tav tm="0">
                                          <p:val>
                                            <p:strVal val="ppt_w"/>
                                          </p:val>
                                        </p:tav>
                                        <p:tav tm="100000">
                                          <p:val>
                                            <p:fltVal val="0"/>
                                          </p:val>
                                        </p:tav>
                                      </p:tavLst>
                                    </p:anim>
                                    <p:anim calcmode="lin" valueType="num">
                                      <p:cBhvr>
                                        <p:cTn id="14" dur="1000"/>
                                        <p:tgtEl>
                                          <p:spTgt spid="8"/>
                                        </p:tgtEl>
                                        <p:attrNameLst>
                                          <p:attrName>ppt_h</p:attrName>
                                        </p:attrNameLst>
                                      </p:cBhvr>
                                      <p:tavLst>
                                        <p:tav tm="0">
                                          <p:val>
                                            <p:strVal val="ppt_h"/>
                                          </p:val>
                                        </p:tav>
                                        <p:tav tm="100000">
                                          <p:val>
                                            <p:fltVal val="0"/>
                                          </p:val>
                                        </p:tav>
                                      </p:tavLst>
                                    </p:anim>
                                    <p:anim calcmode="lin" valueType="num">
                                      <p:cBhvr>
                                        <p:cTn id="15" dur="1000"/>
                                        <p:tgtEl>
                                          <p:spTgt spid="8"/>
                                        </p:tgtEl>
                                        <p:attrNameLst>
                                          <p:attrName>style.rotation</p:attrName>
                                        </p:attrNameLst>
                                      </p:cBhvr>
                                      <p:tavLst>
                                        <p:tav tm="0">
                                          <p:val>
                                            <p:fltVal val="0"/>
                                          </p:val>
                                        </p:tav>
                                        <p:tav tm="100000">
                                          <p:val>
                                            <p:fltVal val="90"/>
                                          </p:val>
                                        </p:tav>
                                      </p:tavLst>
                                    </p:anim>
                                    <p:animEffect transition="out" filter="fade">
                                      <p:cBhvr>
                                        <p:cTn id="16" dur="1000"/>
                                        <p:tgtEl>
                                          <p:spTgt spid="8"/>
                                        </p:tgtEl>
                                      </p:cBhvr>
                                    </p:animEffect>
                                    <p:set>
                                      <p:cBhvr>
                                        <p:cTn id="17" dur="1" fill="hold">
                                          <p:stCondLst>
                                            <p:cond delay="999"/>
                                          </p:stCondLst>
                                        </p:cTn>
                                        <p:tgtEl>
                                          <p:spTgt spid="8"/>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8" grpId="1"/>
    </p:bld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D0EE59-BE3A-C998-05BE-71ECE2B3C6F9}"/>
              </a:ext>
            </a:extLst>
          </p:cNvPr>
          <p:cNvSpPr>
            <a:spLocks noGrp="1"/>
          </p:cNvSpPr>
          <p:nvPr>
            <p:ph type="title"/>
          </p:nvPr>
        </p:nvSpPr>
        <p:spPr/>
        <p:txBody>
          <a:bodyPr/>
          <a:lstStyle/>
          <a:p>
            <a:r>
              <a:rPr lang="en-US" dirty="0"/>
              <a:t>Momentum</a:t>
            </a:r>
          </a:p>
        </p:txBody>
      </p:sp>
      <p:sp>
        <p:nvSpPr>
          <p:cNvPr id="3" name="Content Placeholder 2">
            <a:extLst>
              <a:ext uri="{FF2B5EF4-FFF2-40B4-BE49-F238E27FC236}">
                <a16:creationId xmlns:a16="http://schemas.microsoft.com/office/drawing/2014/main" id="{4CB9CC65-20AA-A266-B4FE-4E70831D957B}"/>
              </a:ext>
            </a:extLst>
          </p:cNvPr>
          <p:cNvSpPr>
            <a:spLocks noGrp="1"/>
          </p:cNvSpPr>
          <p:nvPr>
            <p:ph idx="1"/>
          </p:nvPr>
        </p:nvSpPr>
        <p:spPr/>
        <p:txBody>
          <a:bodyPr>
            <a:normAutofit fontScale="77500" lnSpcReduction="20000"/>
          </a:bodyPr>
          <a:lstStyle/>
          <a:p>
            <a:pPr marL="50800" indent="0">
              <a:lnSpc>
                <a:spcPct val="150000"/>
              </a:lnSpc>
              <a:buNone/>
            </a:pPr>
            <a:r>
              <a:rPr lang="en-US" b="1" dirty="0">
                <a:solidFill>
                  <a:srgbClr val="0070C0"/>
                </a:solidFill>
                <a:latin typeface="Times New Roman" panose="02020603050405020304" pitchFamily="18" charset="0"/>
                <a:cs typeface="Times New Roman" panose="02020603050405020304" pitchFamily="18" charset="0"/>
              </a:rPr>
              <a:t>Advantages</a:t>
            </a:r>
            <a:r>
              <a:rPr lang="en-US" dirty="0">
                <a:latin typeface="Times New Roman" panose="02020603050405020304" pitchFamily="18" charset="0"/>
                <a:cs typeface="Times New Roman" panose="02020603050405020304" pitchFamily="18" charset="0"/>
              </a:rPr>
              <a:t>:</a:t>
            </a:r>
          </a:p>
          <a:p>
            <a:pPr>
              <a:lnSpc>
                <a:spcPct val="150000"/>
              </a:lnSpc>
            </a:pPr>
            <a:r>
              <a:rPr lang="en-US" dirty="0">
                <a:latin typeface="Times New Roman" panose="02020603050405020304" pitchFamily="18" charset="0"/>
                <a:cs typeface="Times New Roman" panose="02020603050405020304" pitchFamily="18" charset="0"/>
              </a:rPr>
              <a:t>Converges </a:t>
            </a:r>
            <a:r>
              <a:rPr lang="en-US" b="1" dirty="0">
                <a:solidFill>
                  <a:srgbClr val="0070C0"/>
                </a:solidFill>
                <a:latin typeface="Times New Roman" panose="02020603050405020304" pitchFamily="18" charset="0"/>
                <a:cs typeface="Times New Roman" panose="02020603050405020304" pitchFamily="18" charset="0"/>
              </a:rPr>
              <a:t>faster</a:t>
            </a:r>
            <a:r>
              <a:rPr lang="en-US" dirty="0">
                <a:latin typeface="Times New Roman" panose="02020603050405020304" pitchFamily="18" charset="0"/>
                <a:cs typeface="Times New Roman" panose="02020603050405020304" pitchFamily="18" charset="0"/>
              </a:rPr>
              <a:t> than gradient descent. Momentum simply moves faster (because of all the momentum it accumulates)</a:t>
            </a:r>
          </a:p>
          <a:p>
            <a:pPr>
              <a:lnSpc>
                <a:spcPct val="150000"/>
              </a:lnSpc>
            </a:pPr>
            <a:r>
              <a:rPr lang="en-US" dirty="0">
                <a:latin typeface="Times New Roman" panose="02020603050405020304" pitchFamily="18" charset="0"/>
                <a:cs typeface="Times New Roman" panose="02020603050405020304" pitchFamily="18" charset="0"/>
              </a:rPr>
              <a:t>Momentum has a shot at escaping local minima (because the momentum may propel it out of a local minimum).</a:t>
            </a:r>
          </a:p>
          <a:p>
            <a:pPr marL="50800" indent="0">
              <a:lnSpc>
                <a:spcPct val="150000"/>
              </a:lnSpc>
              <a:buNone/>
            </a:pPr>
            <a:r>
              <a:rPr lang="en-US" b="1" dirty="0">
                <a:solidFill>
                  <a:srgbClr val="0070C0"/>
                </a:solidFill>
                <a:latin typeface="Times New Roman" panose="02020603050405020304" pitchFamily="18" charset="0"/>
                <a:cs typeface="Times New Roman" panose="02020603050405020304" pitchFamily="18" charset="0"/>
              </a:rPr>
              <a:t>Disadvantages</a:t>
            </a:r>
            <a:r>
              <a:rPr lang="en-US" dirty="0">
                <a:latin typeface="Times New Roman" panose="02020603050405020304" pitchFamily="18" charset="0"/>
                <a:cs typeface="Times New Roman" panose="02020603050405020304" pitchFamily="18" charset="0"/>
              </a:rPr>
              <a:t>:</a:t>
            </a:r>
          </a:p>
          <a:p>
            <a:pPr>
              <a:lnSpc>
                <a:spcPct val="150000"/>
              </a:lnSpc>
            </a:pPr>
            <a:r>
              <a:rPr lang="en-US" dirty="0">
                <a:latin typeface="Times New Roman" panose="02020603050405020304" pitchFamily="18" charset="0"/>
                <a:cs typeface="Times New Roman" panose="02020603050405020304" pitchFamily="18" charset="0"/>
              </a:rPr>
              <a:t>One more hyper-parameter is added which needs to be selected manually and accurately.</a:t>
            </a:r>
          </a:p>
          <a:p>
            <a:pPr>
              <a:lnSpc>
                <a:spcPct val="150000"/>
              </a:lnSpc>
            </a:pPr>
            <a:r>
              <a:rPr lang="en-US" dirty="0">
                <a:latin typeface="Times New Roman" panose="02020603050405020304" pitchFamily="18" charset="0"/>
                <a:cs typeface="Times New Roman" panose="02020603050405020304" pitchFamily="18" charset="0"/>
              </a:rPr>
              <a:t> The momentum term takes values </a:t>
            </a:r>
            <a:r>
              <a:rPr lang="en-US" dirty="0">
                <a:solidFill>
                  <a:srgbClr val="0070C0"/>
                </a:solidFill>
                <a:latin typeface="Times New Roman" panose="02020603050405020304" pitchFamily="18" charset="0"/>
                <a:cs typeface="Times New Roman" panose="02020603050405020304" pitchFamily="18" charset="0"/>
              </a:rPr>
              <a:t>between 0 and1 </a:t>
            </a:r>
            <a:r>
              <a:rPr lang="en-US" dirty="0">
                <a:latin typeface="Times New Roman" panose="02020603050405020304" pitchFamily="18" charset="0"/>
                <a:cs typeface="Times New Roman" panose="02020603050405020304" pitchFamily="18" charset="0"/>
              </a:rPr>
              <a:t>is usually set to </a:t>
            </a:r>
            <a:r>
              <a:rPr lang="en-US" dirty="0">
                <a:solidFill>
                  <a:srgbClr val="0070C0"/>
                </a:solidFill>
                <a:latin typeface="Times New Roman" panose="02020603050405020304" pitchFamily="18" charset="0"/>
                <a:cs typeface="Times New Roman" panose="02020603050405020304" pitchFamily="18" charset="0"/>
              </a:rPr>
              <a:t>0.9</a:t>
            </a:r>
            <a:r>
              <a:rPr lang="en-US" dirty="0">
                <a:latin typeface="Times New Roman" panose="02020603050405020304" pitchFamily="18" charset="0"/>
                <a:cs typeface="Times New Roman" panose="02020603050405020304" pitchFamily="18" charset="0"/>
              </a:rPr>
              <a:t> or a similar value</a:t>
            </a:r>
          </a:p>
          <a:p>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879027561"/>
      </p:ext>
    </p:extLst>
  </p:cSld>
  <p:clrMapOvr>
    <a:masterClrMapping/>
  </p:clrMapOvr>
  <p:transition spd="slow">
    <p:wipe/>
  </p:transition>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0A3EAE-62ED-EC23-FFEB-2F085C38E58E}"/>
              </a:ext>
            </a:extLst>
          </p:cNvPr>
          <p:cNvSpPr>
            <a:spLocks noGrp="1"/>
          </p:cNvSpPr>
          <p:nvPr>
            <p:ph type="title"/>
          </p:nvPr>
        </p:nvSpPr>
        <p:spPr/>
        <p:txBody>
          <a:bodyPr>
            <a:normAutofit/>
          </a:bodyPr>
          <a:lstStyle/>
          <a:p>
            <a:r>
              <a:rPr lang="en-US" dirty="0"/>
              <a:t>Nesterov Accelerated Gradient</a:t>
            </a:r>
          </a:p>
        </p:txBody>
      </p:sp>
      <p:sp>
        <p:nvSpPr>
          <p:cNvPr id="3" name="Content Placeholder 2">
            <a:extLst>
              <a:ext uri="{FF2B5EF4-FFF2-40B4-BE49-F238E27FC236}">
                <a16:creationId xmlns:a16="http://schemas.microsoft.com/office/drawing/2014/main" id="{E69427C8-5ADD-0962-876A-EB21E162D115}"/>
              </a:ext>
            </a:extLst>
          </p:cNvPr>
          <p:cNvSpPr>
            <a:spLocks noGrp="1"/>
          </p:cNvSpPr>
          <p:nvPr>
            <p:ph idx="1"/>
          </p:nvPr>
        </p:nvSpPr>
        <p:spPr/>
        <p:txBody>
          <a:bodyPr>
            <a:normAutofit fontScale="92500" lnSpcReduction="10000"/>
          </a:bodyPr>
          <a:lstStyle/>
          <a:p>
            <a:pPr>
              <a:lnSpc>
                <a:spcPct val="150000"/>
              </a:lnSpc>
            </a:pPr>
            <a:r>
              <a:rPr lang="en-US" dirty="0">
                <a:latin typeface="Times New Roman" panose="02020603050405020304" pitchFamily="18" charset="0"/>
                <a:cs typeface="Times New Roman" panose="02020603050405020304" pitchFamily="18" charset="0"/>
              </a:rPr>
              <a:t>In traditional momentum-based optimization, you would calculate the gradient of the hill's slope at your current position and use that information to update the ball's position. However, this approach can sometimes lead to overshooting the bottom of the hill or getting stuck in a local minimum.</a:t>
            </a:r>
          </a:p>
          <a:p>
            <a:pPr>
              <a:lnSpc>
                <a:spcPct val="150000"/>
              </a:lnSpc>
            </a:pPr>
            <a:r>
              <a:rPr lang="en-US" dirty="0">
                <a:latin typeface="Times New Roman" panose="02020603050405020304" pitchFamily="18" charset="0"/>
                <a:cs typeface="Times New Roman" panose="02020603050405020304" pitchFamily="18" charset="0"/>
              </a:rPr>
              <a:t>in NAG, Instead of just calculating the gradient at your current position, you take a small step forward in the direction of the momentum before estimating the gradient. You peek into the future to see where the ball might end up if it keeps rolling with the current momentum.</a:t>
            </a:r>
          </a:p>
        </p:txBody>
      </p:sp>
    </p:spTree>
    <p:extLst>
      <p:ext uri="{BB962C8B-B14F-4D97-AF65-F5344CB8AC3E}">
        <p14:creationId xmlns:p14="http://schemas.microsoft.com/office/powerpoint/2010/main" val="2530634280"/>
      </p:ext>
    </p:extLst>
  </p:cSld>
  <p:clrMapOvr>
    <a:masterClrMapping/>
  </p:clrMapOvr>
  <p:transition spd="slow">
    <p:wipe/>
  </p:transition>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150C34E-3040-B88C-5BD6-5331A6CA9CE6}"/>
              </a:ext>
            </a:extLst>
          </p:cNvPr>
          <p:cNvSpPr>
            <a:spLocks noGrp="1"/>
          </p:cNvSpPr>
          <p:nvPr>
            <p:ph type="title"/>
          </p:nvPr>
        </p:nvSpPr>
        <p:spPr/>
        <p:txBody>
          <a:bodyPr/>
          <a:lstStyle/>
          <a:p>
            <a:r>
              <a:rPr lang="en-US" dirty="0"/>
              <a:t>SGD vs Momentum vs NAG</a:t>
            </a:r>
          </a:p>
        </p:txBody>
      </p:sp>
      <p:sp>
        <p:nvSpPr>
          <p:cNvPr id="5" name="TextBox 4">
            <a:extLst>
              <a:ext uri="{FF2B5EF4-FFF2-40B4-BE49-F238E27FC236}">
                <a16:creationId xmlns:a16="http://schemas.microsoft.com/office/drawing/2014/main" id="{3B4BABCC-617B-A00E-FFF3-3FB64A35B971}"/>
              </a:ext>
            </a:extLst>
          </p:cNvPr>
          <p:cNvSpPr txBox="1"/>
          <p:nvPr/>
        </p:nvSpPr>
        <p:spPr>
          <a:xfrm>
            <a:off x="508881" y="6047154"/>
            <a:ext cx="8906934" cy="369332"/>
          </a:xfrm>
          <a:prstGeom prst="rect">
            <a:avLst/>
          </a:prstGeom>
          <a:noFill/>
        </p:spPr>
        <p:txBody>
          <a:bodyPr wrap="square">
            <a:spAutoFit/>
          </a:bodyPr>
          <a:lstStyle/>
          <a:p>
            <a:r>
              <a:rPr lang="en-US" dirty="0"/>
              <a:t>https://gbhat.com/machine_learning/gradient_descent_nesterov.html</a:t>
            </a:r>
          </a:p>
        </p:txBody>
      </p:sp>
      <p:pic>
        <p:nvPicPr>
          <p:cNvPr id="54" name="Screen Recording 53">
            <a:hlinkClick r:id="" action="ppaction://media"/>
            <a:extLst>
              <a:ext uri="{FF2B5EF4-FFF2-40B4-BE49-F238E27FC236}">
                <a16:creationId xmlns:a16="http://schemas.microsoft.com/office/drawing/2014/main" id="{99EB6470-0FAB-8A26-9484-41EE1A99763A}"/>
              </a:ext>
            </a:extLst>
          </p:cNvPr>
          <p:cNvPicPr>
            <a:picLocks noGrp="1" noChangeAspect="1"/>
          </p:cNvPicPr>
          <p:nvPr>
            <p:ph idx="1"/>
            <a:videoFile r:link="rId3"/>
            <p:extLst>
              <p:ext uri="{DAA4B4D4-6D71-4841-9C94-3DE7FCFB9230}">
                <p14:media xmlns:p14="http://schemas.microsoft.com/office/powerpoint/2010/main" r:embed="rId2"/>
              </p:ext>
            </p:extLst>
          </p:nvPr>
        </p:nvPicPr>
        <p:blipFill>
          <a:blip r:embed="rId5"/>
          <a:stretch>
            <a:fillRect/>
          </a:stretch>
        </p:blipFill>
        <p:spPr>
          <a:xfrm>
            <a:off x="234044" y="1051379"/>
            <a:ext cx="11233150" cy="3371850"/>
          </a:xfrm>
        </p:spPr>
      </p:pic>
    </p:spTree>
    <p:custDataLst>
      <p:tags r:id="rId1"/>
    </p:custDataLst>
    <p:extLst>
      <p:ext uri="{BB962C8B-B14F-4D97-AF65-F5344CB8AC3E}">
        <p14:creationId xmlns:p14="http://schemas.microsoft.com/office/powerpoint/2010/main" val="229479884"/>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9396" fill="hold"/>
                                        <p:tgtEl>
                                          <p:spTgt spid="5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4"/>
                </p:tgtEl>
              </p:cMediaNode>
            </p:video>
            <p:seq concurrent="1" nextAc="seek">
              <p:cTn id="8" restart="whenNotActive" fill="hold" evtFilter="cancelBubble" nodeType="interactiveSeq">
                <p:stCondLst>
                  <p:cond evt="onClick" delay="0">
                    <p:tgtEl>
                      <p:spTgt spid="5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4"/>
                                        </p:tgtEl>
                                      </p:cBhvr>
                                    </p:cmd>
                                  </p:childTnLst>
                                </p:cTn>
                              </p:par>
                            </p:childTnLst>
                          </p:cTn>
                        </p:par>
                      </p:childTnLst>
                    </p:cTn>
                  </p:par>
                </p:childTnLst>
              </p:cTn>
              <p:nextCondLst>
                <p:cond evt="onClick" delay="0">
                  <p:tgtEl>
                    <p:spTgt spid="54"/>
                  </p:tgtEl>
                </p:cond>
              </p:nextCondLst>
            </p:seq>
          </p:childTnLst>
        </p:cTn>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0CA9CE-1F4A-6159-C35B-57551160D050}"/>
              </a:ext>
            </a:extLst>
          </p:cNvPr>
          <p:cNvSpPr>
            <a:spLocks noGrp="1"/>
          </p:cNvSpPr>
          <p:nvPr>
            <p:ph type="title"/>
          </p:nvPr>
        </p:nvSpPr>
        <p:spPr/>
        <p:txBody>
          <a:bodyPr/>
          <a:lstStyle/>
          <a:p>
            <a:r>
              <a:rPr lang="en-US" dirty="0"/>
              <a:t>SGD vs Momentum vs NAG</a:t>
            </a:r>
          </a:p>
        </p:txBody>
      </p:sp>
      <p:pic>
        <p:nvPicPr>
          <p:cNvPr id="10" name="Screen Recording 9">
            <a:hlinkClick r:id="" action="ppaction://media"/>
            <a:extLst>
              <a:ext uri="{FF2B5EF4-FFF2-40B4-BE49-F238E27FC236}">
                <a16:creationId xmlns:a16="http://schemas.microsoft.com/office/drawing/2014/main" id="{24F01CA2-9888-AC49-FFF2-E1ECDB5FB388}"/>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479425" y="2120900"/>
            <a:ext cx="11233150" cy="3103563"/>
          </a:xfrm>
        </p:spPr>
      </p:pic>
      <p:sp>
        <p:nvSpPr>
          <p:cNvPr id="12" name="TextBox 11">
            <a:extLst>
              <a:ext uri="{FF2B5EF4-FFF2-40B4-BE49-F238E27FC236}">
                <a16:creationId xmlns:a16="http://schemas.microsoft.com/office/drawing/2014/main" id="{F4862899-BAA5-68FC-44CA-C1B6DBAB7D28}"/>
              </a:ext>
            </a:extLst>
          </p:cNvPr>
          <p:cNvSpPr txBox="1"/>
          <p:nvPr/>
        </p:nvSpPr>
        <p:spPr>
          <a:xfrm>
            <a:off x="508881" y="6047154"/>
            <a:ext cx="8906934" cy="369332"/>
          </a:xfrm>
          <a:prstGeom prst="rect">
            <a:avLst/>
          </a:prstGeom>
          <a:noFill/>
        </p:spPr>
        <p:txBody>
          <a:bodyPr wrap="square">
            <a:spAutoFit/>
          </a:bodyPr>
          <a:lstStyle/>
          <a:p>
            <a:r>
              <a:rPr lang="en-US" dirty="0"/>
              <a:t>https://gbhat.com/machine_learning/gradient_descent_nesterov.html</a:t>
            </a:r>
          </a:p>
        </p:txBody>
      </p:sp>
    </p:spTree>
    <p:extLst>
      <p:ext uri="{BB962C8B-B14F-4D97-AF65-F5344CB8AC3E}">
        <p14:creationId xmlns:p14="http://schemas.microsoft.com/office/powerpoint/2010/main" val="3038455044"/>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6532"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0"/>
                </p:tgtEl>
              </p:cMediaNode>
            </p:video>
            <p:seq concurrent="1" nextAc="seek">
              <p:cTn id="8" restart="whenNotActive" fill="hold" evtFilter="cancelBubble" nodeType="interactiveSeq">
                <p:stCondLst>
                  <p:cond evt="onClick" delay="0">
                    <p:tgtEl>
                      <p:spTgt spid="1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0"/>
                                        </p:tgtEl>
                                      </p:cBhvr>
                                    </p:cmd>
                                  </p:childTnLst>
                                </p:cTn>
                              </p:par>
                            </p:childTnLst>
                          </p:cTn>
                        </p:par>
                      </p:childTnLst>
                    </p:cTn>
                  </p:par>
                </p:childTnLst>
              </p:cTn>
              <p:nextCondLst>
                <p:cond evt="onClick" delay="0">
                  <p:tgtEl>
                    <p:spTgt spid="10"/>
                  </p:tgtEl>
                </p:cond>
              </p:nextCondLst>
            </p:seq>
          </p:childTnLst>
        </p:cTn>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63BF92-FC44-718F-95A2-7BAC45B3DD9D}"/>
              </a:ext>
            </a:extLst>
          </p:cNvPr>
          <p:cNvSpPr>
            <a:spLocks noGrp="1"/>
          </p:cNvSpPr>
          <p:nvPr>
            <p:ph type="title"/>
          </p:nvPr>
        </p:nvSpPr>
        <p:spPr/>
        <p:txBody>
          <a:bodyPr/>
          <a:lstStyle/>
          <a:p>
            <a:r>
              <a:rPr lang="en-US" dirty="0"/>
              <a:t>Nesterov Accelerated Gradient</a:t>
            </a:r>
          </a:p>
        </p:txBody>
      </p:sp>
      <p:sp>
        <p:nvSpPr>
          <p:cNvPr id="3" name="Content Placeholder 2">
            <a:extLst>
              <a:ext uri="{FF2B5EF4-FFF2-40B4-BE49-F238E27FC236}">
                <a16:creationId xmlns:a16="http://schemas.microsoft.com/office/drawing/2014/main" id="{D89CD045-B2A8-7EA1-4004-546A14FCCD23}"/>
              </a:ext>
            </a:extLst>
          </p:cNvPr>
          <p:cNvSpPr>
            <a:spLocks noGrp="1"/>
          </p:cNvSpPr>
          <p:nvPr>
            <p:ph idx="1"/>
          </p:nvPr>
        </p:nvSpPr>
        <p:spPr/>
        <p:txBody>
          <a:bodyPr>
            <a:normAutofit fontScale="70000" lnSpcReduction="20000"/>
          </a:bodyPr>
          <a:lstStyle/>
          <a:p>
            <a:pPr marL="50800" indent="0" algn="l">
              <a:lnSpc>
                <a:spcPct val="150000"/>
              </a:lnSpc>
              <a:buNone/>
            </a:pPr>
            <a:r>
              <a:rPr lang="en-US" sz="3200" b="0" i="0" dirty="0" err="1">
                <a:solidFill>
                  <a:srgbClr val="000000"/>
                </a:solidFill>
                <a:effectLst/>
                <a:latin typeface="Times New Roman" panose="02020603050405020304" pitchFamily="18" charset="0"/>
                <a:cs typeface="Times New Roman" panose="02020603050405020304" pitchFamily="18" charset="0"/>
              </a:rPr>
              <a:t>NAG:It</a:t>
            </a:r>
            <a:r>
              <a:rPr lang="en-US" sz="3200" b="0" i="0" dirty="0">
                <a:solidFill>
                  <a:srgbClr val="000000"/>
                </a:solidFill>
                <a:effectLst/>
                <a:latin typeface="Times New Roman" panose="02020603050405020304" pitchFamily="18" charset="0"/>
                <a:cs typeface="Times New Roman" panose="02020603050405020304" pitchFamily="18" charset="0"/>
              </a:rPr>
              <a:t> updates the parameters based on the estimated gradient at the previous position</a:t>
            </a:r>
          </a:p>
          <a:p>
            <a:pPr algn="l">
              <a:lnSpc>
                <a:spcPct val="150000"/>
              </a:lnSpc>
            </a:pPr>
            <a:r>
              <a:rPr lang="en-US" sz="3100" b="0" i="0" dirty="0">
                <a:solidFill>
                  <a:srgbClr val="000000"/>
                </a:solidFill>
                <a:effectLst/>
                <a:latin typeface="Times New Roman" panose="02020603050405020304" pitchFamily="18" charset="0"/>
                <a:cs typeface="Times New Roman" panose="02020603050405020304" pitchFamily="18" charset="0"/>
              </a:rPr>
              <a:t>v(t) = μ * v(t-1) - α * ∇J(θ - </a:t>
            </a:r>
            <a:r>
              <a:rPr lang="en-US" sz="3100" b="1" i="0" dirty="0">
                <a:solidFill>
                  <a:srgbClr val="0070C0"/>
                </a:solidFill>
                <a:effectLst/>
                <a:latin typeface="Times New Roman" panose="02020603050405020304" pitchFamily="18" charset="0"/>
                <a:cs typeface="Times New Roman" panose="02020603050405020304" pitchFamily="18" charset="0"/>
              </a:rPr>
              <a:t>μ * v(t-1)</a:t>
            </a:r>
            <a:r>
              <a:rPr lang="en-US" sz="3100" b="0" i="0" dirty="0">
                <a:solidFill>
                  <a:srgbClr val="000000"/>
                </a:solidFill>
                <a:effectLst/>
                <a:latin typeface="Times New Roman" panose="02020603050405020304" pitchFamily="18" charset="0"/>
                <a:cs typeface="Times New Roman" panose="02020603050405020304" pitchFamily="18" charset="0"/>
              </a:rPr>
              <a:t>)</a:t>
            </a:r>
            <a:br>
              <a:rPr lang="en-US" sz="3100" b="0" i="0" dirty="0">
                <a:solidFill>
                  <a:srgbClr val="000000"/>
                </a:solidFill>
                <a:effectLst/>
                <a:latin typeface="Times New Roman" panose="02020603050405020304" pitchFamily="18" charset="0"/>
                <a:cs typeface="Times New Roman" panose="02020603050405020304" pitchFamily="18" charset="0"/>
              </a:rPr>
            </a:br>
            <a:r>
              <a:rPr lang="en-US" sz="3100" b="0" i="0" dirty="0">
                <a:solidFill>
                  <a:srgbClr val="000000"/>
                </a:solidFill>
                <a:effectLst/>
                <a:latin typeface="Times New Roman" panose="02020603050405020304" pitchFamily="18" charset="0"/>
                <a:cs typeface="Times New Roman" panose="02020603050405020304" pitchFamily="18" charset="0"/>
              </a:rPr>
              <a:t>θ = θ + v(t)</a:t>
            </a:r>
          </a:p>
          <a:p>
            <a:pPr algn="l">
              <a:lnSpc>
                <a:spcPct val="150000"/>
              </a:lnSpc>
            </a:pPr>
            <a:r>
              <a:rPr lang="en-US" sz="3100" b="0" i="0" dirty="0">
                <a:solidFill>
                  <a:srgbClr val="000000"/>
                </a:solidFill>
                <a:effectLst/>
                <a:latin typeface="Times New Roman" panose="02020603050405020304" pitchFamily="18" charset="0"/>
                <a:cs typeface="Times New Roman" panose="02020603050405020304" pitchFamily="18" charset="0"/>
              </a:rPr>
              <a:t>Where:</a:t>
            </a:r>
          </a:p>
          <a:p>
            <a:pPr lvl="1">
              <a:lnSpc>
                <a:spcPct val="150000"/>
              </a:lnSpc>
              <a:buFont typeface="Arial" panose="020B0604020202020204" pitchFamily="34" charset="0"/>
              <a:buChar char="•"/>
            </a:pPr>
            <a:r>
              <a:rPr lang="en-US" sz="2700" b="0" i="0" dirty="0">
                <a:solidFill>
                  <a:srgbClr val="000000"/>
                </a:solidFill>
                <a:effectLst/>
                <a:latin typeface="Times New Roman" panose="02020603050405020304" pitchFamily="18" charset="0"/>
                <a:cs typeface="Times New Roman" panose="02020603050405020304" pitchFamily="18" charset="0"/>
              </a:rPr>
              <a:t>α (alpha) is the learning rate.</a:t>
            </a:r>
          </a:p>
          <a:p>
            <a:pPr lvl="1">
              <a:lnSpc>
                <a:spcPct val="150000"/>
              </a:lnSpc>
              <a:buFont typeface="Arial" panose="020B0604020202020204" pitchFamily="34" charset="0"/>
              <a:buChar char="•"/>
            </a:pPr>
            <a:r>
              <a:rPr lang="en-US" sz="2700" b="0" i="0" dirty="0">
                <a:solidFill>
                  <a:srgbClr val="000000"/>
                </a:solidFill>
                <a:effectLst/>
                <a:latin typeface="Times New Roman" panose="02020603050405020304" pitchFamily="18" charset="0"/>
                <a:cs typeface="Times New Roman" panose="02020603050405020304" pitchFamily="18" charset="0"/>
              </a:rPr>
              <a:t>∇J(θ - μ * v(t-1)) is the gradient of the loss function J with respect to the shifted parameter θ - μ * v(t-1).</a:t>
            </a:r>
          </a:p>
          <a:p>
            <a:pPr lvl="1">
              <a:lnSpc>
                <a:spcPct val="150000"/>
              </a:lnSpc>
              <a:buFont typeface="Arial" panose="020B0604020202020204" pitchFamily="34" charset="0"/>
              <a:buChar char="•"/>
            </a:pPr>
            <a:r>
              <a:rPr lang="en-US" sz="2700" b="0" i="0" dirty="0">
                <a:solidFill>
                  <a:srgbClr val="000000"/>
                </a:solidFill>
                <a:effectLst/>
                <a:latin typeface="Times New Roman" panose="02020603050405020304" pitchFamily="18" charset="0"/>
                <a:cs typeface="Times New Roman" panose="02020603050405020304" pitchFamily="18" charset="0"/>
              </a:rPr>
              <a:t>μ (mu) is the momentum coefficient, typically a value between 0 and 1</a:t>
            </a:r>
            <a:r>
              <a:rPr lang="en-US" sz="2700" dirty="0">
                <a:solidFill>
                  <a:srgbClr val="000000"/>
                </a:solidFill>
                <a:latin typeface="Times New Roman" panose="02020603050405020304" pitchFamily="18" charset="0"/>
                <a:cs typeface="Times New Roman" panose="02020603050405020304" pitchFamily="18" charset="0"/>
              </a:rPr>
              <a:t>.</a:t>
            </a:r>
            <a:r>
              <a:rPr lang="en-US" sz="2700" b="0" i="0" dirty="0">
                <a:solidFill>
                  <a:srgbClr val="000000"/>
                </a:solidFill>
                <a:effectLst/>
                <a:latin typeface="Times New Roman" panose="02020603050405020304" pitchFamily="18" charset="0"/>
                <a:cs typeface="Times New Roman" panose="02020603050405020304" pitchFamily="18" charset="0"/>
              </a:rPr>
              <a:t> (μ) controls the influence of the past gradient</a:t>
            </a:r>
          </a:p>
          <a:p>
            <a:pPr lvl="1">
              <a:lnSpc>
                <a:spcPct val="150000"/>
              </a:lnSpc>
              <a:buFont typeface="Arial" panose="020B0604020202020204" pitchFamily="34" charset="0"/>
              <a:buChar char="•"/>
            </a:pPr>
            <a:r>
              <a:rPr lang="en-US" sz="2700" b="0" i="0" dirty="0">
                <a:solidFill>
                  <a:srgbClr val="000000"/>
                </a:solidFill>
                <a:effectLst/>
                <a:latin typeface="Times New Roman" panose="02020603050405020304" pitchFamily="18" charset="0"/>
                <a:cs typeface="Times New Roman" panose="02020603050405020304" pitchFamily="18" charset="0"/>
              </a:rPr>
              <a:t>v(t) represents the velocity of the parameter at time step t.</a:t>
            </a:r>
          </a:p>
          <a:p>
            <a:pPr lvl="1">
              <a:lnSpc>
                <a:spcPct val="150000"/>
              </a:lnSpc>
              <a:buFont typeface="Arial" panose="020B0604020202020204" pitchFamily="34" charset="0"/>
              <a:buChar char="•"/>
            </a:pPr>
            <a:endParaRPr lang="en-US" sz="2700" dirty="0">
              <a:solidFill>
                <a:srgbClr val="000000"/>
              </a:solidFill>
              <a:latin typeface="Times New Roman" panose="02020603050405020304" pitchFamily="18" charset="0"/>
              <a:cs typeface="Times New Roman" panose="02020603050405020304" pitchFamily="18" charset="0"/>
            </a:endParaRPr>
          </a:p>
          <a:p>
            <a:pPr marL="533400" lvl="1" indent="0">
              <a:lnSpc>
                <a:spcPct val="150000"/>
              </a:lnSpc>
              <a:buNone/>
            </a:pPr>
            <a:endParaRPr lang="en-US" sz="2700" b="0" i="0" dirty="0">
              <a:solidFill>
                <a:srgbClr val="000000"/>
              </a:solidFill>
              <a:effectLst/>
              <a:latin typeface="Times New Roman" panose="02020603050405020304" pitchFamily="18" charset="0"/>
              <a:cs typeface="Times New Roman" panose="02020603050405020304" pitchFamily="18" charset="0"/>
            </a:endParaRPr>
          </a:p>
          <a:p>
            <a:pPr lvl="2"/>
            <a:endParaRPr lang="en-US" dirty="0"/>
          </a:p>
        </p:txBody>
      </p:sp>
      <p:sp>
        <p:nvSpPr>
          <p:cNvPr id="8" name="TextBox 7">
            <a:extLst>
              <a:ext uri="{FF2B5EF4-FFF2-40B4-BE49-F238E27FC236}">
                <a16:creationId xmlns:a16="http://schemas.microsoft.com/office/drawing/2014/main" id="{2CDC9BC9-56E3-679B-C8A3-16B5D84A0278}"/>
              </a:ext>
            </a:extLst>
          </p:cNvPr>
          <p:cNvSpPr txBox="1"/>
          <p:nvPr/>
        </p:nvSpPr>
        <p:spPr>
          <a:xfrm>
            <a:off x="7119257" y="1883229"/>
            <a:ext cx="3810000" cy="1077218"/>
          </a:xfrm>
          <a:prstGeom prst="rect">
            <a:avLst/>
          </a:prstGeom>
          <a:noFill/>
        </p:spPr>
        <p:txBody>
          <a:bodyPr wrap="square" rtlCol="0">
            <a:spAutoFit/>
          </a:bodyPr>
          <a:lstStyle/>
          <a:p>
            <a:r>
              <a:rPr lang="en-US" sz="3200" dirty="0">
                <a:latin typeface="Times New Roman" panose="02020603050405020304" pitchFamily="18" charset="0"/>
                <a:cs typeface="Times New Roman" panose="02020603050405020304" pitchFamily="18" charset="0"/>
              </a:rPr>
              <a:t>θ = θ - α * ∇J(θ)</a:t>
            </a:r>
          </a:p>
          <a:p>
            <a:endParaRPr lang="en-US" sz="3200" dirty="0"/>
          </a:p>
        </p:txBody>
      </p:sp>
      <p:sp>
        <p:nvSpPr>
          <p:cNvPr id="4" name="TextBox 3">
            <a:extLst>
              <a:ext uri="{FF2B5EF4-FFF2-40B4-BE49-F238E27FC236}">
                <a16:creationId xmlns:a16="http://schemas.microsoft.com/office/drawing/2014/main" id="{2330894E-4F9B-352C-D06E-E24B1157AE24}"/>
              </a:ext>
            </a:extLst>
          </p:cNvPr>
          <p:cNvSpPr txBox="1"/>
          <p:nvPr/>
        </p:nvSpPr>
        <p:spPr>
          <a:xfrm>
            <a:off x="7119257" y="2890391"/>
            <a:ext cx="4746172" cy="1077218"/>
          </a:xfrm>
          <a:prstGeom prst="rect">
            <a:avLst/>
          </a:prstGeom>
          <a:noFill/>
        </p:spPr>
        <p:txBody>
          <a:bodyPr wrap="square" rtlCol="0">
            <a:spAutoFit/>
          </a:bodyPr>
          <a:lstStyle/>
          <a:p>
            <a:r>
              <a:rPr lang="en-US" sz="3200" dirty="0">
                <a:latin typeface="Times New Roman" panose="02020603050405020304" pitchFamily="18" charset="0"/>
                <a:cs typeface="Times New Roman" panose="02020603050405020304" pitchFamily="18" charset="0"/>
              </a:rPr>
              <a:t>v(t) = </a:t>
            </a:r>
            <a:r>
              <a:rPr lang="en-US" sz="3200" b="1" dirty="0">
                <a:solidFill>
                  <a:srgbClr val="0070C0"/>
                </a:solidFill>
                <a:latin typeface="Times New Roman" panose="02020603050405020304" pitchFamily="18" charset="0"/>
                <a:cs typeface="Times New Roman" panose="02020603050405020304" pitchFamily="18" charset="0"/>
              </a:rPr>
              <a:t>μ * v(t-1) </a:t>
            </a:r>
            <a:r>
              <a:rPr lang="en-US" sz="3200" dirty="0">
                <a:latin typeface="Times New Roman" panose="02020603050405020304" pitchFamily="18" charset="0"/>
                <a:cs typeface="Times New Roman" panose="02020603050405020304" pitchFamily="18" charset="0"/>
              </a:rPr>
              <a:t>- α * ∇J(θ)</a:t>
            </a:r>
            <a:br>
              <a:rPr lang="en-US" sz="3200" dirty="0">
                <a:latin typeface="Times New Roman" panose="02020603050405020304" pitchFamily="18" charset="0"/>
                <a:cs typeface="Times New Roman" panose="02020603050405020304" pitchFamily="18" charset="0"/>
              </a:rPr>
            </a:br>
            <a:endParaRPr lang="en-US" sz="3200" dirty="0"/>
          </a:p>
        </p:txBody>
      </p:sp>
    </p:spTree>
    <p:custDataLst>
      <p:tags r:id="rId1"/>
    </p:custDataLst>
    <p:extLst>
      <p:ext uri="{BB962C8B-B14F-4D97-AF65-F5344CB8AC3E}">
        <p14:creationId xmlns:p14="http://schemas.microsoft.com/office/powerpoint/2010/main" val="771006844"/>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31" presetClass="exit" presetSubtype="0" fill="hold" grpId="1" nodeType="clickEffect">
                                  <p:stCondLst>
                                    <p:cond delay="0"/>
                                  </p:stCondLst>
                                  <p:childTnLst>
                                    <p:anim calcmode="lin" valueType="num">
                                      <p:cBhvr>
                                        <p:cTn id="13" dur="1000"/>
                                        <p:tgtEl>
                                          <p:spTgt spid="8"/>
                                        </p:tgtEl>
                                        <p:attrNameLst>
                                          <p:attrName>ppt_w</p:attrName>
                                        </p:attrNameLst>
                                      </p:cBhvr>
                                      <p:tavLst>
                                        <p:tav tm="0">
                                          <p:val>
                                            <p:strVal val="ppt_w"/>
                                          </p:val>
                                        </p:tav>
                                        <p:tav tm="100000">
                                          <p:val>
                                            <p:fltVal val="0"/>
                                          </p:val>
                                        </p:tav>
                                      </p:tavLst>
                                    </p:anim>
                                    <p:anim calcmode="lin" valueType="num">
                                      <p:cBhvr>
                                        <p:cTn id="14" dur="1000"/>
                                        <p:tgtEl>
                                          <p:spTgt spid="8"/>
                                        </p:tgtEl>
                                        <p:attrNameLst>
                                          <p:attrName>ppt_h</p:attrName>
                                        </p:attrNameLst>
                                      </p:cBhvr>
                                      <p:tavLst>
                                        <p:tav tm="0">
                                          <p:val>
                                            <p:strVal val="ppt_h"/>
                                          </p:val>
                                        </p:tav>
                                        <p:tav tm="100000">
                                          <p:val>
                                            <p:fltVal val="0"/>
                                          </p:val>
                                        </p:tav>
                                      </p:tavLst>
                                    </p:anim>
                                    <p:anim calcmode="lin" valueType="num">
                                      <p:cBhvr>
                                        <p:cTn id="15" dur="1000"/>
                                        <p:tgtEl>
                                          <p:spTgt spid="8"/>
                                        </p:tgtEl>
                                        <p:attrNameLst>
                                          <p:attrName>style.rotation</p:attrName>
                                        </p:attrNameLst>
                                      </p:cBhvr>
                                      <p:tavLst>
                                        <p:tav tm="0">
                                          <p:val>
                                            <p:fltVal val="0"/>
                                          </p:val>
                                        </p:tav>
                                        <p:tav tm="100000">
                                          <p:val>
                                            <p:fltVal val="90"/>
                                          </p:val>
                                        </p:tav>
                                      </p:tavLst>
                                    </p:anim>
                                    <p:animEffect transition="out" filter="fade">
                                      <p:cBhvr>
                                        <p:cTn id="16" dur="1000"/>
                                        <p:tgtEl>
                                          <p:spTgt spid="8"/>
                                        </p:tgtEl>
                                      </p:cBhvr>
                                    </p:animEffect>
                                    <p:set>
                                      <p:cBhvr>
                                        <p:cTn id="17" dur="1" fill="hold">
                                          <p:stCondLst>
                                            <p:cond delay="999"/>
                                          </p:stCondLst>
                                        </p:cTn>
                                        <p:tgtEl>
                                          <p:spTgt spid="8"/>
                                        </p:tgtEl>
                                        <p:attrNameLst>
                                          <p:attrName>style.visibility</p:attrName>
                                        </p:attrNameLst>
                                      </p:cBhvr>
                                      <p:to>
                                        <p:strVal val="hidden"/>
                                      </p:to>
                                    </p:set>
                                  </p:childTnLst>
                                </p:cTn>
                              </p:par>
                            </p:childTnLst>
                          </p:cTn>
                        </p:par>
                      </p:childTnLst>
                    </p:cTn>
                  </p:par>
                  <p:par>
                    <p:cTn id="18" fill="hold">
                      <p:stCondLst>
                        <p:cond delay="indefinite"/>
                      </p:stCondLst>
                      <p:childTnLst>
                        <p:par>
                          <p:cTn id="19" fill="hold">
                            <p:stCondLst>
                              <p:cond delay="0"/>
                            </p:stCondLst>
                            <p:childTnLst>
                              <p:par>
                                <p:cTn id="20" presetID="42" presetClass="entr" presetSubtype="0" fill="hold" grpId="0" nodeType="clickEffect">
                                  <p:stCondLst>
                                    <p:cond delay="0"/>
                                  </p:stCondLst>
                                  <p:childTnLst>
                                    <p:set>
                                      <p:cBhvr>
                                        <p:cTn id="21" dur="1" fill="hold">
                                          <p:stCondLst>
                                            <p:cond delay="0"/>
                                          </p:stCondLst>
                                        </p:cTn>
                                        <p:tgtEl>
                                          <p:spTgt spid="4"/>
                                        </p:tgtEl>
                                        <p:attrNameLst>
                                          <p:attrName>style.visibility</p:attrName>
                                        </p:attrNameLst>
                                      </p:cBhvr>
                                      <p:to>
                                        <p:strVal val="visible"/>
                                      </p:to>
                                    </p:set>
                                    <p:animEffect transition="in" filter="fade">
                                      <p:cBhvr>
                                        <p:cTn id="22" dur="1000"/>
                                        <p:tgtEl>
                                          <p:spTgt spid="4"/>
                                        </p:tgtEl>
                                      </p:cBhvr>
                                    </p:animEffect>
                                    <p:anim calcmode="lin" valueType="num">
                                      <p:cBhvr>
                                        <p:cTn id="23" dur="1000" fill="hold"/>
                                        <p:tgtEl>
                                          <p:spTgt spid="4"/>
                                        </p:tgtEl>
                                        <p:attrNameLst>
                                          <p:attrName>ppt_x</p:attrName>
                                        </p:attrNameLst>
                                      </p:cBhvr>
                                      <p:tavLst>
                                        <p:tav tm="0">
                                          <p:val>
                                            <p:strVal val="#ppt_x"/>
                                          </p:val>
                                        </p:tav>
                                        <p:tav tm="100000">
                                          <p:val>
                                            <p:strVal val="#ppt_x"/>
                                          </p:val>
                                        </p:tav>
                                      </p:tavLst>
                                    </p:anim>
                                    <p:anim calcmode="lin" valueType="num">
                                      <p:cBhvr>
                                        <p:cTn id="24"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31" presetClass="exit" presetSubtype="0" fill="hold" grpId="1" nodeType="clickEffect">
                                  <p:stCondLst>
                                    <p:cond delay="0"/>
                                  </p:stCondLst>
                                  <p:childTnLst>
                                    <p:anim calcmode="lin" valueType="num">
                                      <p:cBhvr>
                                        <p:cTn id="28" dur="1000"/>
                                        <p:tgtEl>
                                          <p:spTgt spid="4"/>
                                        </p:tgtEl>
                                        <p:attrNameLst>
                                          <p:attrName>ppt_w</p:attrName>
                                        </p:attrNameLst>
                                      </p:cBhvr>
                                      <p:tavLst>
                                        <p:tav tm="0">
                                          <p:val>
                                            <p:strVal val="ppt_w"/>
                                          </p:val>
                                        </p:tav>
                                        <p:tav tm="100000">
                                          <p:val>
                                            <p:fltVal val="0"/>
                                          </p:val>
                                        </p:tav>
                                      </p:tavLst>
                                    </p:anim>
                                    <p:anim calcmode="lin" valueType="num">
                                      <p:cBhvr>
                                        <p:cTn id="29" dur="1000"/>
                                        <p:tgtEl>
                                          <p:spTgt spid="4"/>
                                        </p:tgtEl>
                                        <p:attrNameLst>
                                          <p:attrName>ppt_h</p:attrName>
                                        </p:attrNameLst>
                                      </p:cBhvr>
                                      <p:tavLst>
                                        <p:tav tm="0">
                                          <p:val>
                                            <p:strVal val="ppt_h"/>
                                          </p:val>
                                        </p:tav>
                                        <p:tav tm="100000">
                                          <p:val>
                                            <p:fltVal val="0"/>
                                          </p:val>
                                        </p:tav>
                                      </p:tavLst>
                                    </p:anim>
                                    <p:anim calcmode="lin" valueType="num">
                                      <p:cBhvr>
                                        <p:cTn id="30" dur="1000"/>
                                        <p:tgtEl>
                                          <p:spTgt spid="4"/>
                                        </p:tgtEl>
                                        <p:attrNameLst>
                                          <p:attrName>style.rotation</p:attrName>
                                        </p:attrNameLst>
                                      </p:cBhvr>
                                      <p:tavLst>
                                        <p:tav tm="0">
                                          <p:val>
                                            <p:fltVal val="0"/>
                                          </p:val>
                                        </p:tav>
                                        <p:tav tm="100000">
                                          <p:val>
                                            <p:fltVal val="90"/>
                                          </p:val>
                                        </p:tav>
                                      </p:tavLst>
                                    </p:anim>
                                    <p:animEffect transition="out" filter="fade">
                                      <p:cBhvr>
                                        <p:cTn id="31" dur="1000"/>
                                        <p:tgtEl>
                                          <p:spTgt spid="4"/>
                                        </p:tgtEl>
                                      </p:cBhvr>
                                    </p:animEffect>
                                    <p:set>
                                      <p:cBhvr>
                                        <p:cTn id="32" dur="1" fill="hold">
                                          <p:stCondLst>
                                            <p:cond delay="999"/>
                                          </p:stCondLst>
                                        </p:cTn>
                                        <p:tgtEl>
                                          <p:spTgt spid="4"/>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8" grpId="1"/>
      <p:bldP spid="4" grpId="0"/>
      <p:bldP spid="4" grpId="1"/>
    </p:bld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8907B7-9C2E-FB43-9EE3-37823C8D0E52}"/>
              </a:ext>
            </a:extLst>
          </p:cNvPr>
          <p:cNvSpPr>
            <a:spLocks noGrp="1"/>
          </p:cNvSpPr>
          <p:nvPr>
            <p:ph type="title"/>
          </p:nvPr>
        </p:nvSpPr>
        <p:spPr/>
        <p:txBody>
          <a:bodyPr/>
          <a:lstStyle/>
          <a:p>
            <a:r>
              <a:rPr lang="en-US" dirty="0"/>
              <a:t>Nesterov Accelerated Gradient</a:t>
            </a:r>
          </a:p>
        </p:txBody>
      </p:sp>
      <p:sp>
        <p:nvSpPr>
          <p:cNvPr id="3" name="Content Placeholder 2">
            <a:extLst>
              <a:ext uri="{FF2B5EF4-FFF2-40B4-BE49-F238E27FC236}">
                <a16:creationId xmlns:a16="http://schemas.microsoft.com/office/drawing/2014/main" id="{C62B2684-D673-5ADD-8386-BFF8DE7F6E0D}"/>
              </a:ext>
            </a:extLst>
          </p:cNvPr>
          <p:cNvSpPr>
            <a:spLocks noGrp="1"/>
          </p:cNvSpPr>
          <p:nvPr>
            <p:ph idx="1"/>
          </p:nvPr>
        </p:nvSpPr>
        <p:spPr/>
        <p:txBody>
          <a:bodyPr>
            <a:normAutofit/>
          </a:bodyPr>
          <a:lstStyle/>
          <a:p>
            <a:pPr>
              <a:lnSpc>
                <a:spcPct val="150000"/>
              </a:lnSpc>
            </a:pPr>
            <a:r>
              <a:rPr lang="en-US" dirty="0">
                <a:solidFill>
                  <a:srgbClr val="0070C0"/>
                </a:solidFill>
                <a:latin typeface="Times New Roman" panose="02020603050405020304" pitchFamily="18" charset="0"/>
                <a:cs typeface="Times New Roman" panose="02020603050405020304" pitchFamily="18" charset="0"/>
              </a:rPr>
              <a:t>Advantages:</a:t>
            </a:r>
            <a:endParaRPr lang="en-US" dirty="0">
              <a:latin typeface="Times New Roman" panose="02020603050405020304" pitchFamily="18" charset="0"/>
              <a:cs typeface="Times New Roman" panose="02020603050405020304" pitchFamily="18" charset="0"/>
            </a:endParaRPr>
          </a:p>
          <a:p>
            <a:pPr marL="914400" lvl="1" indent="-457200">
              <a:lnSpc>
                <a:spcPct val="150000"/>
              </a:lnSpc>
              <a:buFont typeface="+mj-lt"/>
              <a:buAutoNum type="arabicPeriod"/>
            </a:pPr>
            <a:r>
              <a:rPr lang="en-US" dirty="0">
                <a:latin typeface="Times New Roman" panose="02020603050405020304" pitchFamily="18" charset="0"/>
                <a:cs typeface="Times New Roman" panose="02020603050405020304" pitchFamily="18" charset="0"/>
              </a:rPr>
              <a:t>Does not miss the local minima.</a:t>
            </a:r>
          </a:p>
          <a:p>
            <a:pPr marL="914400" lvl="1" indent="-457200">
              <a:lnSpc>
                <a:spcPct val="150000"/>
              </a:lnSpc>
              <a:buFont typeface="+mj-lt"/>
              <a:buAutoNum type="arabicPeriod"/>
            </a:pPr>
            <a:r>
              <a:rPr lang="en-US" dirty="0">
                <a:latin typeface="Times New Roman" panose="02020603050405020304" pitchFamily="18" charset="0"/>
                <a:cs typeface="Times New Roman" panose="02020603050405020304" pitchFamily="18" charset="0"/>
              </a:rPr>
              <a:t>Slows if minima’s are occurring.</a:t>
            </a:r>
          </a:p>
          <a:p>
            <a:pPr marL="457200" lvl="1" indent="0">
              <a:lnSpc>
                <a:spcPct val="150000"/>
              </a:lnSpc>
              <a:buNone/>
            </a:pPr>
            <a:endParaRPr lang="en-US" dirty="0">
              <a:latin typeface="Times New Roman" panose="02020603050405020304" pitchFamily="18" charset="0"/>
              <a:cs typeface="Times New Roman" panose="02020603050405020304" pitchFamily="18" charset="0"/>
            </a:endParaRPr>
          </a:p>
          <a:p>
            <a:pPr>
              <a:lnSpc>
                <a:spcPct val="150000"/>
              </a:lnSpc>
            </a:pPr>
            <a:r>
              <a:rPr lang="en-US" dirty="0">
                <a:solidFill>
                  <a:srgbClr val="0070C0"/>
                </a:solidFill>
                <a:latin typeface="Times New Roman" panose="02020603050405020304" pitchFamily="18" charset="0"/>
                <a:cs typeface="Times New Roman" panose="02020603050405020304" pitchFamily="18" charset="0"/>
              </a:rPr>
              <a:t>Disadvantages:</a:t>
            </a:r>
            <a:endParaRPr lang="en-US" dirty="0">
              <a:latin typeface="Times New Roman" panose="02020603050405020304" pitchFamily="18" charset="0"/>
              <a:cs typeface="Times New Roman" panose="02020603050405020304" pitchFamily="18" charset="0"/>
            </a:endParaRPr>
          </a:p>
          <a:p>
            <a:pPr marL="914400" lvl="1" indent="-457200">
              <a:lnSpc>
                <a:spcPct val="150000"/>
              </a:lnSpc>
              <a:buFont typeface="+mj-lt"/>
              <a:buAutoNum type="arabicPeriod"/>
            </a:pPr>
            <a:r>
              <a:rPr lang="en-US" dirty="0">
                <a:latin typeface="Times New Roman" panose="02020603050405020304" pitchFamily="18" charset="0"/>
                <a:cs typeface="Times New Roman" panose="02020603050405020304" pitchFamily="18" charset="0"/>
              </a:rPr>
              <a:t>the hyperparameter needs to be selected manually.</a:t>
            </a:r>
          </a:p>
        </p:txBody>
      </p:sp>
    </p:spTree>
    <p:extLst>
      <p:ext uri="{BB962C8B-B14F-4D97-AF65-F5344CB8AC3E}">
        <p14:creationId xmlns:p14="http://schemas.microsoft.com/office/powerpoint/2010/main" val="2841353812"/>
      </p:ext>
    </p:extLst>
  </p:cSld>
  <p:clrMapOvr>
    <a:masterClrMapping/>
  </p:clrMapOvr>
  <p:transition spd="slow">
    <p:wipe/>
  </p:transition>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33397-8C5A-DE5D-D23C-90AF770148A4}"/>
              </a:ext>
            </a:extLst>
          </p:cNvPr>
          <p:cNvSpPr>
            <a:spLocks noGrp="1"/>
          </p:cNvSpPr>
          <p:nvPr>
            <p:ph type="title"/>
          </p:nvPr>
        </p:nvSpPr>
        <p:spPr/>
        <p:txBody>
          <a:bodyPr/>
          <a:lstStyle/>
          <a:p>
            <a:r>
              <a:rPr lang="en-US" dirty="0" err="1"/>
              <a:t>Adagrad</a:t>
            </a:r>
            <a:r>
              <a:rPr lang="en-US" dirty="0"/>
              <a:t> (Adaptive Gradient Descent)</a:t>
            </a:r>
          </a:p>
        </p:txBody>
      </p:sp>
      <p:sp>
        <p:nvSpPr>
          <p:cNvPr id="3" name="Content Placeholder 2">
            <a:extLst>
              <a:ext uri="{FF2B5EF4-FFF2-40B4-BE49-F238E27FC236}">
                <a16:creationId xmlns:a16="http://schemas.microsoft.com/office/drawing/2014/main" id="{EFD6B17C-D2B6-F1C8-036F-AB6E8295956E}"/>
              </a:ext>
            </a:extLst>
          </p:cNvPr>
          <p:cNvSpPr>
            <a:spLocks noGrp="1"/>
          </p:cNvSpPr>
          <p:nvPr>
            <p:ph idx="1"/>
          </p:nvPr>
        </p:nvSpPr>
        <p:spPr/>
        <p:txBody>
          <a:bodyPr>
            <a:normAutofit fontScale="85000" lnSpcReduction="20000"/>
          </a:bodyPr>
          <a:lstStyle/>
          <a:p>
            <a:pPr>
              <a:lnSpc>
                <a:spcPct val="150000"/>
              </a:lnSpc>
            </a:pPr>
            <a:r>
              <a:rPr lang="en-US" dirty="0">
                <a:latin typeface="Times New Roman" panose="02020603050405020304" pitchFamily="18" charset="0"/>
                <a:cs typeface="Times New Roman" panose="02020603050405020304" pitchFamily="18" charset="0"/>
              </a:rPr>
              <a:t>The adaptive gradient descent algorithm uses different learning rates for each iteration. adapts the learning rate for each parameter based on the historical sum of squared gradients?</a:t>
            </a:r>
          </a:p>
          <a:p>
            <a:pPr marL="50800" indent="0">
              <a:lnSpc>
                <a:spcPct val="150000"/>
              </a:lnSpc>
              <a:buNone/>
            </a:pPr>
            <a:r>
              <a:rPr lang="en-US" dirty="0">
                <a:latin typeface="Times New Roman" panose="02020603050405020304" pitchFamily="18" charset="0"/>
                <a:cs typeface="Times New Roman" panose="02020603050405020304" pitchFamily="18" charset="0"/>
              </a:rPr>
              <a:t>	G(t) = G(t-1) + (∇J(θ))^2</a:t>
            </a:r>
          </a:p>
          <a:p>
            <a:pPr marL="50800" indent="0">
              <a:lnSpc>
                <a:spcPct val="150000"/>
              </a:lnSpc>
              <a:buNone/>
            </a:pPr>
            <a:r>
              <a:rPr lang="en-US" dirty="0">
                <a:latin typeface="Times New Roman" panose="02020603050405020304" pitchFamily="18" charset="0"/>
                <a:cs typeface="Times New Roman" panose="02020603050405020304" pitchFamily="18" charset="0"/>
              </a:rPr>
              <a:t>	θ = θ - (α / (√(G(t) + ε))) * ∇J(θ)</a:t>
            </a:r>
          </a:p>
          <a:p>
            <a:pPr marL="50800" indent="0">
              <a:lnSpc>
                <a:spcPct val="150000"/>
              </a:lnSpc>
              <a:buNone/>
            </a:pPr>
            <a:r>
              <a:rPr lang="en-US" dirty="0">
                <a:latin typeface="Times New Roman" panose="02020603050405020304" pitchFamily="18" charset="0"/>
                <a:cs typeface="Times New Roman" panose="02020603050405020304" pitchFamily="18" charset="0"/>
              </a:rPr>
              <a:t>	Where:</a:t>
            </a:r>
          </a:p>
          <a:p>
            <a:pPr lvl="2">
              <a:lnSpc>
                <a:spcPct val="150000"/>
              </a:lnSpc>
            </a:pPr>
            <a:r>
              <a:rPr lang="en-US" dirty="0">
                <a:latin typeface="Times New Roman" panose="02020603050405020304" pitchFamily="18" charset="0"/>
                <a:cs typeface="Times New Roman" panose="02020603050405020304" pitchFamily="18" charset="0"/>
              </a:rPr>
              <a:t>- G(t) represents the accumulated squared gradients for each parameter at time step t.</a:t>
            </a:r>
          </a:p>
          <a:p>
            <a:pPr lvl="2">
              <a:lnSpc>
                <a:spcPct val="150000"/>
              </a:lnSpc>
            </a:pPr>
            <a:r>
              <a:rPr lang="en-US" dirty="0">
                <a:latin typeface="Times New Roman" panose="02020603050405020304" pitchFamily="18" charset="0"/>
                <a:cs typeface="Times New Roman" panose="02020603050405020304" pitchFamily="18" charset="0"/>
              </a:rPr>
              <a:t>- α (alpha) is the learning rate.</a:t>
            </a:r>
          </a:p>
          <a:p>
            <a:pPr lvl="2">
              <a:lnSpc>
                <a:spcPct val="150000"/>
              </a:lnSpc>
            </a:pPr>
            <a:r>
              <a:rPr lang="en-US" dirty="0">
                <a:latin typeface="Times New Roman" panose="02020603050405020304" pitchFamily="18" charset="0"/>
                <a:cs typeface="Times New Roman" panose="02020603050405020304" pitchFamily="18" charset="0"/>
              </a:rPr>
              <a:t>- ∇J(θ) is the gradient of the loss function J with respect to the parameter θ.</a:t>
            </a:r>
          </a:p>
          <a:p>
            <a:pPr lvl="2">
              <a:lnSpc>
                <a:spcPct val="150000"/>
              </a:lnSpc>
            </a:pPr>
            <a:r>
              <a:rPr lang="en-US" dirty="0">
                <a:latin typeface="Times New Roman" panose="02020603050405020304" pitchFamily="18" charset="0"/>
                <a:cs typeface="Times New Roman" panose="02020603050405020304" pitchFamily="18" charset="0"/>
              </a:rPr>
              <a:t>- ε (epsilon) is a small constant for numerical stability.</a:t>
            </a:r>
          </a:p>
        </p:txBody>
      </p:sp>
    </p:spTree>
    <p:extLst>
      <p:ext uri="{BB962C8B-B14F-4D97-AF65-F5344CB8AC3E}">
        <p14:creationId xmlns:p14="http://schemas.microsoft.com/office/powerpoint/2010/main" val="2773677364"/>
      </p:ext>
    </p:extLst>
  </p:cSld>
  <p:clrMapOvr>
    <a:masterClrMapping/>
  </p:clrMapOvr>
  <p:transition spd="slow">
    <p:wipe/>
  </p:transition>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2FD76A-5C25-FD57-F3C1-2EA40B9388A0}"/>
              </a:ext>
            </a:extLst>
          </p:cNvPr>
          <p:cNvSpPr>
            <a:spLocks noGrp="1"/>
          </p:cNvSpPr>
          <p:nvPr>
            <p:ph type="title"/>
          </p:nvPr>
        </p:nvSpPr>
        <p:spPr/>
        <p:txBody>
          <a:bodyPr>
            <a:normAutofit/>
          </a:bodyPr>
          <a:lstStyle/>
          <a:p>
            <a:r>
              <a:rPr lang="en-US" dirty="0" err="1"/>
              <a:t>RMSProp</a:t>
            </a:r>
            <a:endParaRPr lang="en-US" dirty="0"/>
          </a:p>
        </p:txBody>
      </p:sp>
      <p:sp>
        <p:nvSpPr>
          <p:cNvPr id="3" name="Content Placeholder 2">
            <a:extLst>
              <a:ext uri="{FF2B5EF4-FFF2-40B4-BE49-F238E27FC236}">
                <a16:creationId xmlns:a16="http://schemas.microsoft.com/office/drawing/2014/main" id="{C52EC3F8-0835-245B-46C1-C38CEE241557}"/>
              </a:ext>
            </a:extLst>
          </p:cNvPr>
          <p:cNvSpPr>
            <a:spLocks noGrp="1"/>
          </p:cNvSpPr>
          <p:nvPr>
            <p:ph idx="1"/>
          </p:nvPr>
        </p:nvSpPr>
        <p:spPr/>
        <p:txBody>
          <a:bodyPr>
            <a:normAutofit lnSpcReduction="10000"/>
          </a:bodyPr>
          <a:lstStyle/>
          <a:p>
            <a:pPr algn="l">
              <a:lnSpc>
                <a:spcPct val="150000"/>
              </a:lnSpc>
            </a:pPr>
            <a:r>
              <a:rPr lang="en-US" sz="2400" b="0" i="0" dirty="0">
                <a:solidFill>
                  <a:srgbClr val="242424"/>
                </a:solidFill>
                <a:effectLst/>
                <a:latin typeface="Times New Roman" panose="02020603050405020304" pitchFamily="18" charset="0"/>
                <a:cs typeface="Times New Roman" panose="02020603050405020304" pitchFamily="18" charset="0"/>
              </a:rPr>
              <a:t>The problem of </a:t>
            </a:r>
            <a:r>
              <a:rPr lang="en-US" sz="2400" b="0" i="0" dirty="0" err="1">
                <a:solidFill>
                  <a:srgbClr val="242424"/>
                </a:solidFill>
                <a:effectLst/>
                <a:latin typeface="Times New Roman" panose="02020603050405020304" pitchFamily="18" charset="0"/>
                <a:cs typeface="Times New Roman" panose="02020603050405020304" pitchFamily="18" charset="0"/>
              </a:rPr>
              <a:t>AdaGrad</a:t>
            </a:r>
            <a:r>
              <a:rPr lang="en-US" sz="2400" b="0" i="0" dirty="0">
                <a:solidFill>
                  <a:srgbClr val="242424"/>
                </a:solidFill>
                <a:effectLst/>
                <a:latin typeface="Times New Roman" panose="02020603050405020304" pitchFamily="18" charset="0"/>
                <a:cs typeface="Times New Roman" panose="02020603050405020304" pitchFamily="18" charset="0"/>
              </a:rPr>
              <a:t>, however, is that it is incredibly slow. This is because the </a:t>
            </a:r>
            <a:r>
              <a:rPr lang="en-US" sz="2400" b="0" i="1" dirty="0">
                <a:solidFill>
                  <a:srgbClr val="242424"/>
                </a:solidFill>
                <a:effectLst/>
                <a:latin typeface="Times New Roman" panose="02020603050405020304" pitchFamily="18" charset="0"/>
                <a:cs typeface="Times New Roman" panose="02020603050405020304" pitchFamily="18" charset="0"/>
              </a:rPr>
              <a:t>sum of gradient squared</a:t>
            </a:r>
            <a:r>
              <a:rPr lang="en-US" sz="2400" b="0" i="0" dirty="0">
                <a:solidFill>
                  <a:srgbClr val="242424"/>
                </a:solidFill>
                <a:effectLst/>
                <a:latin typeface="Times New Roman" panose="02020603050405020304" pitchFamily="18" charset="0"/>
                <a:cs typeface="Times New Roman" panose="02020603050405020304" pitchFamily="18" charset="0"/>
              </a:rPr>
              <a:t> only grows and never shrinks. </a:t>
            </a:r>
            <a:r>
              <a:rPr lang="en-US" sz="2400" b="0" i="0" dirty="0" err="1">
                <a:solidFill>
                  <a:srgbClr val="242424"/>
                </a:solidFill>
                <a:effectLst/>
                <a:latin typeface="Times New Roman" panose="02020603050405020304" pitchFamily="18" charset="0"/>
                <a:cs typeface="Times New Roman" panose="02020603050405020304" pitchFamily="18" charset="0"/>
              </a:rPr>
              <a:t>RMSProp</a:t>
            </a:r>
            <a:r>
              <a:rPr lang="en-US" sz="2400" b="0" i="0" dirty="0">
                <a:solidFill>
                  <a:srgbClr val="242424"/>
                </a:solidFill>
                <a:effectLst/>
                <a:latin typeface="Times New Roman" panose="02020603050405020304" pitchFamily="18" charset="0"/>
                <a:cs typeface="Times New Roman" panose="02020603050405020304" pitchFamily="18" charset="0"/>
              </a:rPr>
              <a:t> (for </a:t>
            </a:r>
            <a:r>
              <a:rPr lang="en-US" sz="2400" b="1" i="0" dirty="0">
                <a:solidFill>
                  <a:srgbClr val="0070C0"/>
                </a:solidFill>
                <a:effectLst/>
                <a:latin typeface="Times New Roman" panose="02020603050405020304" pitchFamily="18" charset="0"/>
                <a:cs typeface="Times New Roman" panose="02020603050405020304" pitchFamily="18" charset="0"/>
              </a:rPr>
              <a:t>R</a:t>
            </a:r>
            <a:r>
              <a:rPr lang="en-US" sz="2400" b="0" i="0" dirty="0">
                <a:solidFill>
                  <a:srgbClr val="0070C0"/>
                </a:solidFill>
                <a:effectLst/>
                <a:latin typeface="Times New Roman" panose="02020603050405020304" pitchFamily="18" charset="0"/>
                <a:cs typeface="Times New Roman" panose="02020603050405020304" pitchFamily="18" charset="0"/>
              </a:rPr>
              <a:t>oot </a:t>
            </a:r>
            <a:r>
              <a:rPr lang="en-US" sz="2400" b="1" i="0" dirty="0">
                <a:solidFill>
                  <a:srgbClr val="0070C0"/>
                </a:solidFill>
                <a:effectLst/>
                <a:latin typeface="Times New Roman" panose="02020603050405020304" pitchFamily="18" charset="0"/>
                <a:cs typeface="Times New Roman" panose="02020603050405020304" pitchFamily="18" charset="0"/>
              </a:rPr>
              <a:t>M</a:t>
            </a:r>
            <a:r>
              <a:rPr lang="en-US" sz="2400" b="0" i="0" dirty="0">
                <a:solidFill>
                  <a:srgbClr val="0070C0"/>
                </a:solidFill>
                <a:effectLst/>
                <a:latin typeface="Times New Roman" panose="02020603050405020304" pitchFamily="18" charset="0"/>
                <a:cs typeface="Times New Roman" panose="02020603050405020304" pitchFamily="18" charset="0"/>
              </a:rPr>
              <a:t>ean </a:t>
            </a:r>
            <a:r>
              <a:rPr lang="en-US" sz="2400" b="1" i="0" dirty="0">
                <a:solidFill>
                  <a:srgbClr val="0070C0"/>
                </a:solidFill>
                <a:effectLst/>
                <a:latin typeface="Times New Roman" panose="02020603050405020304" pitchFamily="18" charset="0"/>
                <a:cs typeface="Times New Roman" panose="02020603050405020304" pitchFamily="18" charset="0"/>
              </a:rPr>
              <a:t>S</a:t>
            </a:r>
            <a:r>
              <a:rPr lang="en-US" sz="2400" b="0" i="0" dirty="0">
                <a:solidFill>
                  <a:srgbClr val="0070C0"/>
                </a:solidFill>
                <a:effectLst/>
                <a:latin typeface="Times New Roman" panose="02020603050405020304" pitchFamily="18" charset="0"/>
                <a:cs typeface="Times New Roman" panose="02020603050405020304" pitchFamily="18" charset="0"/>
              </a:rPr>
              <a:t>quare </a:t>
            </a:r>
            <a:r>
              <a:rPr lang="en-US" sz="2400" b="1" i="0" dirty="0">
                <a:solidFill>
                  <a:srgbClr val="0070C0"/>
                </a:solidFill>
                <a:effectLst/>
                <a:latin typeface="Times New Roman" panose="02020603050405020304" pitchFamily="18" charset="0"/>
                <a:cs typeface="Times New Roman" panose="02020603050405020304" pitchFamily="18" charset="0"/>
              </a:rPr>
              <a:t>Prop</a:t>
            </a:r>
            <a:r>
              <a:rPr lang="en-US" sz="2400" b="0" i="0" dirty="0">
                <a:solidFill>
                  <a:srgbClr val="0070C0"/>
                </a:solidFill>
                <a:effectLst/>
                <a:latin typeface="Times New Roman" panose="02020603050405020304" pitchFamily="18" charset="0"/>
                <a:cs typeface="Times New Roman" panose="02020603050405020304" pitchFamily="18" charset="0"/>
              </a:rPr>
              <a:t>agation</a:t>
            </a:r>
            <a:r>
              <a:rPr lang="en-US" sz="2400" b="0" i="0" dirty="0">
                <a:solidFill>
                  <a:srgbClr val="242424"/>
                </a:solidFill>
                <a:effectLst/>
                <a:latin typeface="Times New Roman" panose="02020603050405020304" pitchFamily="18" charset="0"/>
                <a:cs typeface="Times New Roman" panose="02020603050405020304" pitchFamily="18" charset="0"/>
              </a:rPr>
              <a:t>) fixes this issue by adding a decay factor.</a:t>
            </a:r>
          </a:p>
          <a:p>
            <a:endParaRPr lang="en-US" dirty="0"/>
          </a:p>
          <a:p>
            <a:pPr marL="508000" lvl="1" indent="0">
              <a:buNone/>
            </a:pPr>
            <a:r>
              <a:rPr lang="en-US" dirty="0">
                <a:latin typeface="Times New Roman" panose="02020603050405020304" pitchFamily="18" charset="0"/>
                <a:cs typeface="Times New Roman" panose="02020603050405020304" pitchFamily="18" charset="0"/>
              </a:rPr>
              <a:t>G(t) = β * G(t-1) + (1 - β) * (∇J(θ))^2</a:t>
            </a:r>
          </a:p>
          <a:p>
            <a:pPr marL="508000" lvl="1" indent="0">
              <a:buNone/>
            </a:pPr>
            <a:r>
              <a:rPr lang="en-US" dirty="0">
                <a:latin typeface="Times New Roman" panose="02020603050405020304" pitchFamily="18" charset="0"/>
                <a:cs typeface="Times New Roman" panose="02020603050405020304" pitchFamily="18" charset="0"/>
              </a:rPr>
              <a:t>θ = θ - (α / (√(G(t) + ε))) * ∇J(θ)</a:t>
            </a:r>
          </a:p>
          <a:p>
            <a:pPr marL="965200" lvl="2" indent="0">
              <a:buNone/>
            </a:pPr>
            <a:r>
              <a:rPr lang="en-US" dirty="0">
                <a:latin typeface="Times New Roman" panose="02020603050405020304" pitchFamily="18" charset="0"/>
                <a:cs typeface="Times New Roman" panose="02020603050405020304" pitchFamily="18" charset="0"/>
              </a:rPr>
              <a:t>Where:</a:t>
            </a:r>
          </a:p>
          <a:p>
            <a:pPr marL="965200" lvl="2" indent="0">
              <a:buNone/>
            </a:pPr>
            <a:r>
              <a:rPr lang="en-US" dirty="0">
                <a:latin typeface="Times New Roman" panose="02020603050405020304" pitchFamily="18" charset="0"/>
                <a:cs typeface="Times New Roman" panose="02020603050405020304" pitchFamily="18" charset="0"/>
              </a:rPr>
              <a:t>- G(t) represents the exponentially decaying average of squared gradients for each parameter at time step t.</a:t>
            </a:r>
          </a:p>
          <a:p>
            <a:pPr marL="965200" lvl="2" indent="0">
              <a:buNone/>
            </a:pPr>
            <a:r>
              <a:rPr lang="en-US" dirty="0">
                <a:latin typeface="Times New Roman" panose="02020603050405020304" pitchFamily="18" charset="0"/>
                <a:cs typeface="Times New Roman" panose="02020603050405020304" pitchFamily="18" charset="0"/>
              </a:rPr>
              <a:t>- α (alpha) is the learning rate.</a:t>
            </a:r>
          </a:p>
          <a:p>
            <a:pPr marL="965200" lvl="2" indent="0">
              <a:buNone/>
            </a:pPr>
            <a:r>
              <a:rPr lang="en-US" dirty="0">
                <a:latin typeface="Times New Roman" panose="02020603050405020304" pitchFamily="18" charset="0"/>
                <a:cs typeface="Times New Roman" panose="02020603050405020304" pitchFamily="18" charset="0"/>
              </a:rPr>
              <a:t>- ∇J(θ) is the gradient of the loss function J with respect to the parameter θ.</a:t>
            </a:r>
          </a:p>
          <a:p>
            <a:pPr marL="965200" lvl="2" indent="0">
              <a:buNone/>
            </a:pPr>
            <a:r>
              <a:rPr lang="en-US" dirty="0">
                <a:latin typeface="Times New Roman" panose="02020603050405020304" pitchFamily="18" charset="0"/>
                <a:cs typeface="Times New Roman" panose="02020603050405020304" pitchFamily="18" charset="0"/>
              </a:rPr>
              <a:t>- β (beta) is the decay rate.</a:t>
            </a:r>
          </a:p>
          <a:p>
            <a:pPr marL="965200" lvl="2" indent="0">
              <a:buNone/>
            </a:pPr>
            <a:r>
              <a:rPr lang="en-US" dirty="0">
                <a:latin typeface="Times New Roman" panose="02020603050405020304" pitchFamily="18" charset="0"/>
                <a:cs typeface="Times New Roman" panose="02020603050405020304" pitchFamily="18" charset="0"/>
              </a:rPr>
              <a:t>- ε (epsilon) is a small constant for numerical stability.</a:t>
            </a:r>
          </a:p>
        </p:txBody>
      </p:sp>
    </p:spTree>
    <p:extLst>
      <p:ext uri="{BB962C8B-B14F-4D97-AF65-F5344CB8AC3E}">
        <p14:creationId xmlns:p14="http://schemas.microsoft.com/office/powerpoint/2010/main" val="3961564504"/>
      </p:ext>
    </p:extLst>
  </p:cSld>
  <p:clrMapOvr>
    <a:masterClrMapping/>
  </p:clrMapOvr>
  <p:transition spd="slow">
    <p:wipe/>
  </p:transition>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2FD76A-5C25-FD57-F3C1-2EA40B9388A0}"/>
              </a:ext>
            </a:extLst>
          </p:cNvPr>
          <p:cNvSpPr>
            <a:spLocks noGrp="1"/>
          </p:cNvSpPr>
          <p:nvPr>
            <p:ph type="title"/>
          </p:nvPr>
        </p:nvSpPr>
        <p:spPr/>
        <p:txBody>
          <a:bodyPr>
            <a:normAutofit/>
          </a:bodyPr>
          <a:lstStyle/>
          <a:p>
            <a:r>
              <a:rPr lang="en-US" dirty="0"/>
              <a:t>Adam(Adaptive Moment Estimation)</a:t>
            </a:r>
          </a:p>
        </p:txBody>
      </p:sp>
      <p:sp>
        <p:nvSpPr>
          <p:cNvPr id="3" name="Content Placeholder 2">
            <a:extLst>
              <a:ext uri="{FF2B5EF4-FFF2-40B4-BE49-F238E27FC236}">
                <a16:creationId xmlns:a16="http://schemas.microsoft.com/office/drawing/2014/main" id="{C52EC3F8-0835-245B-46C1-C38CEE241557}"/>
              </a:ext>
            </a:extLst>
          </p:cNvPr>
          <p:cNvSpPr>
            <a:spLocks noGrp="1"/>
          </p:cNvSpPr>
          <p:nvPr>
            <p:ph idx="1"/>
          </p:nvPr>
        </p:nvSpPr>
        <p:spPr/>
        <p:txBody>
          <a:bodyPr>
            <a:normAutofit/>
          </a:bodyPr>
          <a:lstStyle/>
          <a:p>
            <a:pPr algn="l">
              <a:lnSpc>
                <a:spcPct val="150000"/>
              </a:lnSpc>
            </a:pPr>
            <a:r>
              <a:rPr lang="en-US" sz="2400" b="0" i="0" dirty="0">
                <a:solidFill>
                  <a:srgbClr val="242424"/>
                </a:solidFill>
                <a:effectLst/>
                <a:latin typeface="Times New Roman" panose="02020603050405020304" pitchFamily="18" charset="0"/>
                <a:cs typeface="Times New Roman" panose="02020603050405020304" pitchFamily="18" charset="0"/>
              </a:rPr>
              <a:t>Adam combines the concepts of </a:t>
            </a:r>
            <a:r>
              <a:rPr lang="en-US" sz="2400" b="1" i="0" dirty="0">
                <a:solidFill>
                  <a:srgbClr val="0070C0"/>
                </a:solidFill>
                <a:effectLst/>
                <a:latin typeface="Times New Roman" panose="02020603050405020304" pitchFamily="18" charset="0"/>
                <a:cs typeface="Times New Roman" panose="02020603050405020304" pitchFamily="18" charset="0"/>
              </a:rPr>
              <a:t>momentum</a:t>
            </a:r>
            <a:r>
              <a:rPr lang="en-US" sz="2400" b="0" i="0" dirty="0">
                <a:solidFill>
                  <a:srgbClr val="242424"/>
                </a:solidFill>
                <a:effectLst/>
                <a:latin typeface="Times New Roman" panose="02020603050405020304" pitchFamily="18" charset="0"/>
                <a:cs typeface="Times New Roman" panose="02020603050405020304" pitchFamily="18" charset="0"/>
              </a:rPr>
              <a:t> and </a:t>
            </a:r>
            <a:r>
              <a:rPr lang="en-US" sz="2400" b="1" i="0" dirty="0">
                <a:solidFill>
                  <a:srgbClr val="0070C0"/>
                </a:solidFill>
                <a:effectLst/>
                <a:latin typeface="Times New Roman" panose="02020603050405020304" pitchFamily="18" charset="0"/>
                <a:cs typeface="Times New Roman" panose="02020603050405020304" pitchFamily="18" charset="0"/>
              </a:rPr>
              <a:t>RMSprop</a:t>
            </a:r>
            <a:r>
              <a:rPr lang="en-US" sz="2400" b="1" i="0" dirty="0">
                <a:solidFill>
                  <a:srgbClr val="242424"/>
                </a:solidFill>
                <a:effectLst/>
                <a:latin typeface="Times New Roman" panose="02020603050405020304" pitchFamily="18" charset="0"/>
                <a:cs typeface="Times New Roman" panose="02020603050405020304" pitchFamily="18" charset="0"/>
              </a:rPr>
              <a:t> </a:t>
            </a:r>
            <a:r>
              <a:rPr lang="en-US" sz="2400" b="0" i="0" dirty="0">
                <a:solidFill>
                  <a:srgbClr val="242424"/>
                </a:solidFill>
                <a:effectLst/>
                <a:latin typeface="Times New Roman" panose="02020603050405020304" pitchFamily="18" charset="0"/>
                <a:cs typeface="Times New Roman" panose="02020603050405020304" pitchFamily="18" charset="0"/>
              </a:rPr>
              <a:t>to provide </a:t>
            </a:r>
            <a:r>
              <a:rPr lang="en-US" sz="2400" b="1" i="0" dirty="0">
                <a:solidFill>
                  <a:srgbClr val="0070C0"/>
                </a:solidFill>
                <a:effectLst/>
                <a:latin typeface="Times New Roman" panose="02020603050405020304" pitchFamily="18" charset="0"/>
                <a:cs typeface="Times New Roman" panose="02020603050405020304" pitchFamily="18" charset="0"/>
              </a:rPr>
              <a:t>adaptive learning rates</a:t>
            </a:r>
            <a:r>
              <a:rPr lang="en-US" sz="2400" b="0" i="0" dirty="0">
                <a:solidFill>
                  <a:srgbClr val="242424"/>
                </a:solidFill>
                <a:effectLst/>
                <a:latin typeface="Times New Roman" panose="02020603050405020304" pitchFamily="18" charset="0"/>
                <a:cs typeface="Times New Roman" panose="02020603050405020304" pitchFamily="18" charset="0"/>
              </a:rPr>
              <a:t> as well as </a:t>
            </a:r>
            <a:r>
              <a:rPr lang="en-US" sz="2400" b="1" i="0" dirty="0">
                <a:solidFill>
                  <a:srgbClr val="0070C0"/>
                </a:solidFill>
                <a:effectLst/>
                <a:latin typeface="Times New Roman" panose="02020603050405020304" pitchFamily="18" charset="0"/>
                <a:cs typeface="Times New Roman" panose="02020603050405020304" pitchFamily="18" charset="0"/>
              </a:rPr>
              <a:t>momentum-based updates</a:t>
            </a:r>
            <a:r>
              <a:rPr lang="en-US" sz="2400" b="1" i="0" dirty="0">
                <a:solidFill>
                  <a:srgbClr val="242424"/>
                </a:solidFill>
                <a:effectLst/>
                <a:latin typeface="Times New Roman" panose="02020603050405020304" pitchFamily="18" charset="0"/>
                <a:cs typeface="Times New Roman" panose="02020603050405020304" pitchFamily="18" charset="0"/>
              </a:rPr>
              <a:t>.</a:t>
            </a:r>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165577259"/>
      </p:ext>
    </p:extLst>
  </p:cSld>
  <p:clrMapOvr>
    <a:masterClrMapping/>
  </p:clrMapOvr>
  <p:transition spd="slow">
    <p:wipe/>
  </p:transition>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FAB180F-D0FE-A7EC-D34D-2EAB9A0480B8}"/>
              </a:ext>
            </a:extLst>
          </p:cNvPr>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LAB 1: </a:t>
            </a:r>
            <a:br>
              <a:rPr lang="en-US" dirty="0">
                <a:latin typeface="Times New Roman" panose="02020603050405020304" pitchFamily="18" charset="0"/>
                <a:cs typeface="Times New Roman" panose="02020603050405020304" pitchFamily="18" charset="0"/>
              </a:rPr>
            </a:br>
            <a:r>
              <a:rPr lang="en-US" dirty="0">
                <a:latin typeface="Times New Roman" panose="02020603050405020304" pitchFamily="18" charset="0"/>
                <a:cs typeface="Times New Roman" panose="02020603050405020304" pitchFamily="18" charset="0"/>
              </a:rPr>
              <a:t>Optimizers in </a:t>
            </a:r>
            <a:r>
              <a:rPr lang="en-US" dirty="0" err="1">
                <a:latin typeface="Times New Roman" panose="02020603050405020304" pitchFamily="18" charset="0"/>
                <a:cs typeface="Times New Roman" panose="02020603050405020304" pitchFamily="18" charset="0"/>
              </a:rPr>
              <a:t>Keras</a:t>
            </a:r>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550892352"/>
      </p:ext>
    </p:extLst>
  </p:cSld>
  <p:clrMapOvr>
    <a:masterClrMapping/>
  </p:clrMapOvr>
  <p:transition spd="slow">
    <p:wipe/>
  </p:transition>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931722E0-9B1B-6768-5832-82C2F4F38D6D}"/>
              </a:ext>
            </a:extLst>
          </p:cNvPr>
          <p:cNvPicPr>
            <a:picLocks noChangeAspect="1"/>
          </p:cNvPicPr>
          <p:nvPr/>
        </p:nvPicPr>
        <p:blipFill>
          <a:blip r:embed="rId2"/>
          <a:stretch>
            <a:fillRect/>
          </a:stretch>
        </p:blipFill>
        <p:spPr>
          <a:xfrm>
            <a:off x="0" y="75443"/>
            <a:ext cx="12263120" cy="6746240"/>
          </a:xfrm>
          <a:prstGeom prst="rect">
            <a:avLst/>
          </a:prstGeom>
        </p:spPr>
      </p:pic>
    </p:spTree>
    <p:extLst>
      <p:ext uri="{BB962C8B-B14F-4D97-AF65-F5344CB8AC3E}">
        <p14:creationId xmlns:p14="http://schemas.microsoft.com/office/powerpoint/2010/main" val="914324926"/>
      </p:ext>
    </p:extLst>
  </p:cSld>
  <p:clrMapOvr>
    <a:masterClrMapping/>
  </p:clrMapOvr>
  <p:transition spd="slow">
    <p:wipe/>
  </p:transition>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FAB180F-D0FE-A7EC-D34D-2EAB9A0480B8}"/>
              </a:ext>
            </a:extLst>
          </p:cNvPr>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LAB 2: </a:t>
            </a:r>
            <a:br>
              <a:rPr lang="en-US" dirty="0">
                <a:latin typeface="Times New Roman" panose="02020603050405020304" pitchFamily="18" charset="0"/>
                <a:cs typeface="Times New Roman" panose="02020603050405020304" pitchFamily="18" charset="0"/>
              </a:rPr>
            </a:br>
            <a:r>
              <a:rPr lang="en-US" dirty="0">
                <a:latin typeface="Times New Roman" panose="02020603050405020304" pitchFamily="18" charset="0"/>
                <a:cs typeface="Times New Roman" panose="02020603050405020304" pitchFamily="18" charset="0"/>
              </a:rPr>
              <a:t>Hyperparameters tunning in </a:t>
            </a:r>
            <a:r>
              <a:rPr lang="en-US" dirty="0" err="1">
                <a:latin typeface="Times New Roman" panose="02020603050405020304" pitchFamily="18" charset="0"/>
                <a:cs typeface="Times New Roman" panose="02020603050405020304" pitchFamily="18" charset="0"/>
              </a:rPr>
              <a:t>Keras</a:t>
            </a:r>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642172066"/>
      </p:ext>
    </p:extLst>
  </p:cSld>
  <p:clrMapOvr>
    <a:masterClrMapping/>
  </p:clrMapOvr>
  <p:transition spd="slow">
    <p:wipe/>
  </p:transition>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274DEB3-1FEC-F82B-BECC-3865DCB0ECA7}"/>
              </a:ext>
            </a:extLst>
          </p:cNvPr>
          <p:cNvPicPr>
            <a:picLocks noChangeAspect="1"/>
          </p:cNvPicPr>
          <p:nvPr/>
        </p:nvPicPr>
        <p:blipFill>
          <a:blip r:embed="rId2"/>
          <a:stretch>
            <a:fillRect/>
          </a:stretch>
        </p:blipFill>
        <p:spPr>
          <a:xfrm>
            <a:off x="0" y="17060"/>
            <a:ext cx="12192000" cy="6823880"/>
          </a:xfrm>
          <a:prstGeom prst="rect">
            <a:avLst/>
          </a:prstGeom>
        </p:spPr>
      </p:pic>
    </p:spTree>
    <p:extLst>
      <p:ext uri="{BB962C8B-B14F-4D97-AF65-F5344CB8AC3E}">
        <p14:creationId xmlns:p14="http://schemas.microsoft.com/office/powerpoint/2010/main" val="4018277159"/>
      </p:ext>
    </p:extLst>
  </p:cSld>
  <p:clrMapOvr>
    <a:masterClrMapping/>
  </p:clrMapOvr>
  <p:transition spd="slow">
    <p:wipe/>
  </p:transition>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cstate="hqprint">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srgbClr val="669BBC"/>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D2A61C26-2216-E13E-2DAA-FEF4A7305383}"/>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sp>
        <p:nvSpPr>
          <p:cNvPr id="10" name="Rectangle: Rounded Corners 24">
            <a:extLst>
              <a:ext uri="{FF2B5EF4-FFF2-40B4-BE49-F238E27FC236}">
                <a16:creationId xmlns:a16="http://schemas.microsoft.com/office/drawing/2014/main" id="{2BC869EB-5623-4AA1-9123-4AF9DF916049}"/>
              </a:ext>
            </a:extLst>
          </p:cNvPr>
          <p:cNvSpPr/>
          <p:nvPr/>
        </p:nvSpPr>
        <p:spPr>
          <a:xfrm>
            <a:off x="3598250" y="1936174"/>
            <a:ext cx="8040594" cy="434218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1" name="Content Placeholder 2"/>
          <p:cNvSpPr txBox="1">
            <a:spLocks/>
          </p:cNvSpPr>
          <p:nvPr/>
        </p:nvSpPr>
        <p:spPr>
          <a:xfrm>
            <a:off x="3888446" y="2093911"/>
            <a:ext cx="7614932" cy="4129859"/>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74320" marR="0" lvl="0" indent="-274320" algn="l" defTabSz="914400" rtl="0" eaLnBrk="1" fontAlgn="auto" latinLnBrk="0" hangingPunct="1">
              <a:lnSpc>
                <a:spcPct val="150000"/>
              </a:lnSpc>
              <a:spcBef>
                <a:spcPts val="600"/>
              </a:spcBef>
              <a:spcAft>
                <a:spcPts val="0"/>
              </a:spcAft>
              <a:buClr>
                <a:srgbClr val="B13F9A"/>
              </a:buClr>
              <a:buSzPct val="73000"/>
              <a:buFont typeface="Wingdings 2"/>
              <a:buChar char=""/>
              <a:tabLst/>
              <a:defRPr/>
            </a:pPr>
            <a:r>
              <a:rPr lang="en-US" sz="2800" dirty="0">
                <a:solidFill>
                  <a:prstClr val="black"/>
                </a:solidFill>
                <a:latin typeface="Calibri" panose="020F0502020204030204"/>
              </a:rPr>
              <a:t>Backpropagation</a:t>
            </a:r>
          </a:p>
          <a:p>
            <a:pPr marL="274320" marR="0" lvl="0" indent="-274320" algn="l" defTabSz="914400" rtl="0" eaLnBrk="1" fontAlgn="auto" latinLnBrk="0" hangingPunct="1">
              <a:lnSpc>
                <a:spcPct val="150000"/>
              </a:lnSpc>
              <a:spcBef>
                <a:spcPts val="600"/>
              </a:spcBef>
              <a:spcAft>
                <a:spcPts val="0"/>
              </a:spcAft>
              <a:buClr>
                <a:srgbClr val="B13F9A"/>
              </a:buClr>
              <a:buSzPct val="73000"/>
              <a:buFont typeface="Wingdings 2"/>
              <a:buChar char=""/>
              <a:tabLst/>
              <a:defRPr/>
            </a:pPr>
            <a:r>
              <a:rPr kumimoji="0" lang="en-US" b="0" i="0" u="none" strike="noStrike" kern="1200" cap="none" spc="0" normalizeH="0" baseline="0" noProof="0" dirty="0">
                <a:ln>
                  <a:noFill/>
                </a:ln>
                <a:solidFill>
                  <a:prstClr val="black"/>
                </a:solidFill>
                <a:effectLst/>
                <a:uLnTx/>
                <a:uFillTx/>
                <a:latin typeface="Calibri" panose="020F0502020204030204"/>
                <a:ea typeface="+mn-ea"/>
                <a:cs typeface="+mn-cs"/>
              </a:rPr>
              <a:t>Most common optimizers</a:t>
            </a:r>
          </a:p>
          <a:p>
            <a:pPr marL="274320" marR="0" lvl="0" indent="-274320" algn="l" defTabSz="914400" rtl="0" eaLnBrk="1" fontAlgn="auto" latinLnBrk="0" hangingPunct="1">
              <a:lnSpc>
                <a:spcPct val="150000"/>
              </a:lnSpc>
              <a:spcBef>
                <a:spcPts val="600"/>
              </a:spcBef>
              <a:spcAft>
                <a:spcPts val="0"/>
              </a:spcAft>
              <a:buClr>
                <a:srgbClr val="B13F9A"/>
              </a:buClr>
              <a:buSzPct val="73000"/>
              <a:buFont typeface="Wingdings 2"/>
              <a:buChar char=""/>
              <a:tabLst/>
              <a:defRPr/>
            </a:pPr>
            <a:r>
              <a:rPr kumimoji="0" lang="en-US" b="0" i="0" u="none" strike="noStrike" kern="1200" cap="none" spc="0" normalizeH="0" baseline="0" noProof="0" dirty="0">
                <a:ln>
                  <a:noFill/>
                </a:ln>
                <a:solidFill>
                  <a:prstClr val="black"/>
                </a:solidFill>
                <a:effectLst/>
                <a:uLnTx/>
                <a:uFillTx/>
                <a:latin typeface="Calibri" panose="020F0502020204030204"/>
                <a:ea typeface="+mn-ea"/>
                <a:cs typeface="+mn-cs"/>
              </a:rPr>
              <a:t>Hyperparameter tuning</a:t>
            </a:r>
            <a:endPar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2" name="TextBox 11">
            <a:extLst>
              <a:ext uri="{FF2B5EF4-FFF2-40B4-BE49-F238E27FC236}">
                <a16:creationId xmlns:a16="http://schemas.microsoft.com/office/drawing/2014/main" id="{904B7CA6-23A4-2E24-5FFC-ECEA38831F6A}"/>
              </a:ext>
            </a:extLst>
          </p:cNvPr>
          <p:cNvSpPr txBox="1"/>
          <p:nvPr/>
        </p:nvSpPr>
        <p:spPr>
          <a:xfrm>
            <a:off x="4039050" y="1259065"/>
            <a:ext cx="6768649" cy="677108"/>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800" b="1" i="0" u="none" strike="noStrike" kern="1200" cap="all" spc="0" normalizeH="0" baseline="0" noProof="0" dirty="0">
                <a:ln w="500">
                  <a:solidFill>
                    <a:srgbClr val="B13F9A">
                      <a:shade val="20000"/>
                      <a:satMod val="120000"/>
                    </a:srgbClr>
                  </a:solidFill>
                </a:ln>
                <a:gradFill>
                  <a:gsLst>
                    <a:gs pos="0">
                      <a:srgbClr val="F9B639">
                        <a:tint val="13000"/>
                      </a:srgbClr>
                    </a:gs>
                    <a:gs pos="10000">
                      <a:srgbClr val="F9B639">
                        <a:tint val="20000"/>
                      </a:srgbClr>
                    </a:gs>
                    <a:gs pos="49000">
                      <a:srgbClr val="F9B639">
                        <a:tint val="70000"/>
                      </a:srgbClr>
                    </a:gs>
                    <a:gs pos="50000">
                      <a:srgbClr val="F9B639">
                        <a:tint val="97000"/>
                      </a:srgbClr>
                    </a:gs>
                    <a:gs pos="100000">
                      <a:srgbClr val="F9B639">
                        <a:tint val="20000"/>
                      </a:srgbClr>
                    </a:gs>
                  </a:gsLst>
                  <a:lin ang="5400000" scaled="1"/>
                </a:gradFill>
                <a:effectLst/>
                <a:uLnTx/>
                <a:uFillTx/>
                <a:latin typeface="Trebuchet MS"/>
                <a:ea typeface="+mn-ea"/>
                <a:cs typeface="+mn-cs"/>
              </a:rPr>
              <a:t>Lecture Summary</a:t>
            </a:r>
            <a:endParaRPr kumimoji="0" lang="en-US" sz="2800" b="1" i="0" u="none" strike="noStrike" kern="1200" cap="none" spc="0" normalizeH="0" baseline="0" noProof="0" dirty="0">
              <a:ln>
                <a:noFill/>
              </a:ln>
              <a:solidFill>
                <a:srgbClr val="00B0F0"/>
              </a:solidFill>
              <a:effectLst/>
              <a:uLnTx/>
              <a:uFillTx/>
              <a:latin typeface="Times New Roman" panose="02020603050405020304" pitchFamily="18" charset="0"/>
              <a:ea typeface="+mn-ea"/>
              <a:cs typeface="Times New Roman" panose="02020603050405020304" pitchFamily="18" charset="0"/>
            </a:endParaRPr>
          </a:p>
        </p:txBody>
      </p:sp>
    </p:spTree>
    <p:extLst>
      <p:ext uri="{BB962C8B-B14F-4D97-AF65-F5344CB8AC3E}">
        <p14:creationId xmlns:p14="http://schemas.microsoft.com/office/powerpoint/2010/main" val="3849957575"/>
      </p:ext>
    </p:extLst>
  </p:cSld>
  <p:clrMapOvr>
    <a:masterClrMapping/>
  </p:clrMapOvr>
  <p:transition spd="slow">
    <p:wipe/>
  </p:transition>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857113781"/>
      </p:ext>
    </p:extLst>
  </p:cSld>
  <p:clrMapOvr>
    <a:masterClrMapping/>
  </p:clrMapOvr>
  <p:transition spd="slow">
    <p:wipe/>
  </p:transition>
</p:sld>
</file>

<file path=ppt/tags/tag1.xml><?xml version="1.0" encoding="utf-8"?>
<p:tagLst xmlns:a="http://schemas.openxmlformats.org/drawingml/2006/main" xmlns:r="http://schemas.openxmlformats.org/officeDocument/2006/relationships" xmlns:p="http://schemas.openxmlformats.org/presentationml/2006/main">
  <p:tag name="TIMING" val="|35"/>
</p:tagLst>
</file>

<file path=ppt/tags/tag2.xml><?xml version="1.0" encoding="utf-8"?>
<p:tagLst xmlns:a="http://schemas.openxmlformats.org/drawingml/2006/main" xmlns:r="http://schemas.openxmlformats.org/officeDocument/2006/relationships" xmlns:p="http://schemas.openxmlformats.org/presentationml/2006/main">
  <p:tag name="TIMING" val="|25.5"/>
</p:tagLst>
</file>

<file path=ppt/tags/tag3.xml><?xml version="1.0" encoding="utf-8"?>
<p:tagLst xmlns:a="http://schemas.openxmlformats.org/drawingml/2006/main" xmlns:r="http://schemas.openxmlformats.org/officeDocument/2006/relationships" xmlns:p="http://schemas.openxmlformats.org/presentationml/2006/main">
  <p:tag name="TIMING" val="|18.4|4.2|9.3|12.2|6|1.4|0.5|1.7|11|15.6|16.4|10.6"/>
</p:tagLst>
</file>

<file path=ppt/tags/tag4.xml><?xml version="1.0" encoding="utf-8"?>
<p:tagLst xmlns:a="http://schemas.openxmlformats.org/drawingml/2006/main" xmlns:r="http://schemas.openxmlformats.org/officeDocument/2006/relationships" xmlns:p="http://schemas.openxmlformats.org/presentationml/2006/main">
  <p:tag name="TIMING" val="|20"/>
</p:tagLst>
</file>

<file path=ppt/tags/tag5.xml><?xml version="1.0" encoding="utf-8"?>
<p:tagLst xmlns:a="http://schemas.openxmlformats.org/drawingml/2006/main" xmlns:r="http://schemas.openxmlformats.org/officeDocument/2006/relationships" xmlns:p="http://schemas.openxmlformats.org/presentationml/2006/main">
  <p:tag name="TIMING" val="|4.9|17.6"/>
</p:tagLst>
</file>

<file path=ppt/tags/tag6.xml><?xml version="1.0" encoding="utf-8"?>
<p:tagLst xmlns:a="http://schemas.openxmlformats.org/drawingml/2006/main" xmlns:r="http://schemas.openxmlformats.org/officeDocument/2006/relationships" xmlns:p="http://schemas.openxmlformats.org/presentationml/2006/main">
  <p:tag name="TIMING" val="|41.4|53.6"/>
</p:tagLst>
</file>

<file path=ppt/tags/tag7.xml><?xml version="1.0" encoding="utf-8"?>
<p:tagLst xmlns:a="http://schemas.openxmlformats.org/drawingml/2006/main" xmlns:r="http://schemas.openxmlformats.org/officeDocument/2006/relationships" xmlns:p="http://schemas.openxmlformats.org/presentationml/2006/main">
  <p:tag name="TIMING" val="|12.3"/>
</p:tagLst>
</file>

<file path=ppt/tags/tag8.xml><?xml version="1.0" encoding="utf-8"?>
<p:tagLst xmlns:a="http://schemas.openxmlformats.org/drawingml/2006/main" xmlns:r="http://schemas.openxmlformats.org/officeDocument/2006/relationships" xmlns:p="http://schemas.openxmlformats.org/presentationml/2006/main">
  <p:tag name="TIMING" val="|30.5|3.8|1.2"/>
</p:tagLst>
</file>

<file path=ppt/theme/theme1.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6920</TotalTime>
  <Words>3196</Words>
  <Application>Microsoft Office PowerPoint</Application>
  <PresentationFormat>Widescreen</PresentationFormat>
  <Paragraphs>306</Paragraphs>
  <Slides>75</Slides>
  <Notes>6</Notes>
  <HiddenSlides>0</HiddenSlides>
  <MMClips>2</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75</vt:i4>
      </vt:variant>
    </vt:vector>
  </HeadingPairs>
  <TitlesOfParts>
    <vt:vector size="85" baseType="lpstr">
      <vt:lpstr>Arial</vt:lpstr>
      <vt:lpstr>Arial MT</vt:lpstr>
      <vt:lpstr>Brush Script MT</vt:lpstr>
      <vt:lpstr>Calibri</vt:lpstr>
      <vt:lpstr>Georgia</vt:lpstr>
      <vt:lpstr>sohne</vt:lpstr>
      <vt:lpstr>Times New Roman</vt:lpstr>
      <vt:lpstr>Trebuchet MS</vt:lpstr>
      <vt:lpstr>Wingdings 2</vt:lpstr>
      <vt:lpstr>Office Theme</vt:lpstr>
      <vt:lpstr>PowerPoint Presentation</vt:lpstr>
      <vt:lpstr>PowerPoint Presentation</vt:lpstr>
      <vt:lpstr>PowerPoint Presentation</vt:lpstr>
      <vt:lpstr>PowerPoint Presentation</vt:lpstr>
      <vt:lpstr>The Perceptron Learning Algorithm </vt:lpstr>
      <vt:lpstr>The Perceptron Learning Algorithm </vt:lpstr>
      <vt:lpstr>The Perceptron Learning Algorithm </vt:lpstr>
      <vt:lpstr>Role of optimization in deep learning models</vt:lpstr>
      <vt:lpstr>Role of optimization in deep learning models</vt:lpstr>
      <vt:lpstr>Backpropagation</vt:lpstr>
      <vt:lpstr>Backpropagation Algorithm</vt:lpstr>
      <vt:lpstr>Backpropagation Algorithm</vt:lpstr>
      <vt:lpstr>Backpropagation Algorithm</vt:lpstr>
      <vt:lpstr>Backpropagation: a simple example</vt:lpstr>
      <vt:lpstr>Backpropagation: a simple example</vt:lpstr>
      <vt:lpstr>Backpropagation: a simple example</vt:lpstr>
      <vt:lpstr>Backpropagation: a simple example</vt:lpstr>
      <vt:lpstr>Backpropagation: a simple example</vt:lpstr>
      <vt:lpstr>Backpropagation: a simple example</vt:lpstr>
      <vt:lpstr>Backpropagation: a simple example</vt:lpstr>
      <vt:lpstr>Backpropagation: a simple example</vt:lpstr>
      <vt:lpstr>Backpropagation: a simple example</vt:lpstr>
      <vt:lpstr>Backpropagation: a simple example</vt:lpstr>
      <vt:lpstr>Backpropagation: a simple example</vt:lpstr>
      <vt:lpstr>Backpropagation: a simple example</vt:lpstr>
      <vt:lpstr>Backpropagation: a simple example</vt:lpstr>
      <vt:lpstr>PowerPoint Presentation</vt:lpstr>
      <vt:lpstr>f</vt:lpstr>
      <vt:lpstr>PowerPoint Presentation</vt:lpstr>
      <vt:lpstr>PowerPoint Presentation</vt:lpstr>
      <vt:lpstr>PowerPoint Presentation</vt:lpstr>
      <vt:lpstr>Another example:</vt:lpstr>
      <vt:lpstr>Another example:</vt:lpstr>
      <vt:lpstr>Another example:</vt:lpstr>
      <vt:lpstr>Another example:</vt:lpstr>
      <vt:lpstr>Another example:</vt:lpstr>
      <vt:lpstr>Another example:</vt:lpstr>
      <vt:lpstr>Another example:</vt:lpstr>
      <vt:lpstr>Another example:</vt:lpstr>
      <vt:lpstr>Another example:</vt:lpstr>
      <vt:lpstr>Another example:</vt:lpstr>
      <vt:lpstr>Another example:</vt:lpstr>
      <vt:lpstr>Another example:</vt:lpstr>
      <vt:lpstr>Another example:</vt:lpstr>
      <vt:lpstr>Another example:</vt:lpstr>
      <vt:lpstr>Another example:</vt:lpstr>
      <vt:lpstr>PowerPoint Presentation</vt:lpstr>
      <vt:lpstr>Gradient Descent</vt:lpstr>
      <vt:lpstr>Gradient Descent</vt:lpstr>
      <vt:lpstr>Stochastic Gradient Descent</vt:lpstr>
      <vt:lpstr>Stochastic Gradient Descent</vt:lpstr>
      <vt:lpstr>GD vs SGD</vt:lpstr>
      <vt:lpstr>Mini-Batch Gradient Descent</vt:lpstr>
      <vt:lpstr>Mini-Batch Gradient Descent</vt:lpstr>
      <vt:lpstr>Vanilla Gradient Descent</vt:lpstr>
      <vt:lpstr>Momentum</vt:lpstr>
      <vt:lpstr>Momentum</vt:lpstr>
      <vt:lpstr>Momentum</vt:lpstr>
      <vt:lpstr>Momentum</vt:lpstr>
      <vt:lpstr>Momentum</vt:lpstr>
      <vt:lpstr>Momentum</vt:lpstr>
      <vt:lpstr>Nesterov Accelerated Gradient</vt:lpstr>
      <vt:lpstr>SGD vs Momentum vs NAG</vt:lpstr>
      <vt:lpstr>SGD vs Momentum vs NAG</vt:lpstr>
      <vt:lpstr>Nesterov Accelerated Gradient</vt:lpstr>
      <vt:lpstr>Nesterov Accelerated Gradient</vt:lpstr>
      <vt:lpstr>Adagrad (Adaptive Gradient Descent)</vt:lpstr>
      <vt:lpstr>RMSProp</vt:lpstr>
      <vt:lpstr>Adam(Adaptive Moment Estimation)</vt:lpstr>
      <vt:lpstr>LAB 1:  Optimizers in Keras</vt:lpstr>
      <vt:lpstr>PowerPoint Presentation</vt:lpstr>
      <vt:lpstr>LAB 2:  Hyperparameters tunning in Keras</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Shahira azazy</cp:lastModifiedBy>
  <cp:revision>260</cp:revision>
  <dcterms:created xsi:type="dcterms:W3CDTF">2023-04-29T09:08:23Z</dcterms:created>
  <dcterms:modified xsi:type="dcterms:W3CDTF">2023-11-24T08:57:49Z</dcterms:modified>
</cp:coreProperties>
</file>