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03" r:id="rId2"/>
    <p:sldId id="480" r:id="rId3"/>
    <p:sldId id="271" r:id="rId4"/>
    <p:sldId id="350" r:id="rId5"/>
    <p:sldId id="351" r:id="rId6"/>
    <p:sldId id="354" r:id="rId7"/>
    <p:sldId id="362" r:id="rId8"/>
    <p:sldId id="355" r:id="rId9"/>
    <p:sldId id="358" r:id="rId10"/>
    <p:sldId id="357" r:id="rId11"/>
    <p:sldId id="359" r:id="rId12"/>
    <p:sldId id="360" r:id="rId13"/>
    <p:sldId id="256" r:id="rId14"/>
    <p:sldId id="361" r:id="rId15"/>
    <p:sldId id="313" r:id="rId16"/>
    <p:sldId id="276"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0"/>
            <p14:sldId id="271"/>
            <p14:sldId id="350"/>
            <p14:sldId id="351"/>
            <p14:sldId id="354"/>
            <p14:sldId id="362"/>
            <p14:sldId id="355"/>
            <p14:sldId id="358"/>
            <p14:sldId id="357"/>
            <p14:sldId id="359"/>
            <p14:sldId id="360"/>
            <p14:sldId id="256"/>
            <p14:sldId id="361"/>
            <p14:sldId id="313"/>
            <p14:sldId id="2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669BBC"/>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93711" autoAdjust="0"/>
  </p:normalViewPr>
  <p:slideViewPr>
    <p:cSldViewPr snapToGrid="0">
      <p:cViewPr varScale="1">
        <p:scale>
          <a:sx n="104" d="100"/>
          <a:sy n="104" d="100"/>
        </p:scale>
        <p:origin x="6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5/15/23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99244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0.png"/><Relationship Id="rId7" Type="http://schemas.openxmlformats.org/officeDocument/2006/relationships/image" Target="../media/image12.svg"/><Relationship Id="rId2" Type="http://schemas.openxmlformats.org/officeDocument/2006/relationships/image" Target="../media/image16.jp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18.svg"/><Relationship Id="rId4" Type="http://schemas.openxmlformats.org/officeDocument/2006/relationships/image" Target="../media/image17.png"/><Relationship Id="rId9"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9.jp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0.png"/><Relationship Id="rId7" Type="http://schemas.openxmlformats.org/officeDocument/2006/relationships/image" Target="../media/image12.svg"/><Relationship Id="rId2" Type="http://schemas.openxmlformats.org/officeDocument/2006/relationships/image" Target="../media/image20.pn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18.svg"/><Relationship Id="rId4" Type="http://schemas.openxmlformats.org/officeDocument/2006/relationships/image" Target="../media/image17.png"/><Relationship Id="rId9"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1.jp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7.png"/><Relationship Id="rId7" Type="http://schemas.openxmlformats.org/officeDocument/2006/relationships/image" Target="../media/image12.svg"/><Relationship Id="rId2" Type="http://schemas.openxmlformats.org/officeDocument/2006/relationships/image" Target="../media/image10.pn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22.jpg"/><Relationship Id="rId4" Type="http://schemas.openxmlformats.org/officeDocument/2006/relationships/image" Target="../media/image18.svg"/><Relationship Id="rId9" Type="http://schemas.openxmlformats.org/officeDocument/2006/relationships/image" Target="../media/image4.svg"/></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0.png"/><Relationship Id="rId7" Type="http://schemas.openxmlformats.org/officeDocument/2006/relationships/image" Target="../media/image12.svg"/><Relationship Id="rId2" Type="http://schemas.openxmlformats.org/officeDocument/2006/relationships/image" Target="../media/image23.pn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18.svg"/><Relationship Id="rId4" Type="http://schemas.openxmlformats.org/officeDocument/2006/relationships/image" Target="../media/image17.png"/><Relationship Id="rId9" Type="http://schemas.openxmlformats.org/officeDocument/2006/relationships/image" Target="../media/image4.svg"/></Relationships>
</file>

<file path=ppt/slides/_rels/slide12.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2.svg"/><Relationship Id="rId7" Type="http://schemas.openxmlformats.org/officeDocument/2006/relationships/image" Target="../media/image8.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5.jp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_rels/slide15.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26.jpe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8.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8.png"/><Relationship Id="rId7"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dirty="0"/>
              <a:t>`</a:t>
            </a: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13048"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ACCOUNTING FOR </a:t>
            </a:r>
          </a:p>
          <a:p>
            <a:r>
              <a:rPr lang="en-US" sz="4400" b="1" dirty="0">
                <a:solidFill>
                  <a:schemeClr val="bg1"/>
                </a:solidFill>
                <a:latin typeface="Tajawal Medium" panose="00000600000000000000" pitchFamily="2" charset="-78"/>
                <a:cs typeface="Tajawal Medium" panose="00000600000000000000" pitchFamily="2" charset="-78"/>
              </a:rPr>
              <a:t>MANAGERS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324402"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 341</a:t>
            </a:r>
          </a:p>
          <a:p>
            <a:endParaRPr lang="en-US" sz="2000" dirty="0">
              <a:solidFill>
                <a:srgbClr val="FAC74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189367" y="1756704"/>
            <a:ext cx="5729454" cy="2246769"/>
          </a:xfrm>
          <a:prstGeom prst="rect">
            <a:avLst/>
          </a:prstGeom>
          <a:noFill/>
        </p:spPr>
        <p:txBody>
          <a:bodyPr wrap="none" rtlCol="0">
            <a:spAutoFit/>
          </a:bodyPr>
          <a:lstStyle/>
          <a:p>
            <a:pPr marL="742950" indent="-742950">
              <a:buAutoNum type="arabicPeriod"/>
            </a:pPr>
            <a:r>
              <a:rPr lang="en-US" sz="2800" b="1" dirty="0">
                <a:solidFill>
                  <a:srgbClr val="8E5A6D"/>
                </a:solidFill>
                <a:latin typeface="Tajawal Medium" panose="00000600000000000000" pitchFamily="2" charset="-78"/>
                <a:cs typeface="Tajawal Medium" panose="00000600000000000000" pitchFamily="2" charset="-78"/>
              </a:rPr>
              <a:t>Module Overview</a:t>
            </a:r>
          </a:p>
          <a:p>
            <a:pPr marL="742950" indent="-742950">
              <a:buAutoNum type="arabicPeriod"/>
            </a:pPr>
            <a:endParaRPr lang="en-US" sz="2800" b="1" dirty="0">
              <a:solidFill>
                <a:srgbClr val="8E5A6D"/>
              </a:solidFill>
              <a:latin typeface="Tajawal Medium" panose="00000600000000000000" pitchFamily="2" charset="-78"/>
              <a:cs typeface="Tajawal Medium" panose="00000600000000000000" pitchFamily="2" charset="-78"/>
            </a:endParaRPr>
          </a:p>
          <a:p>
            <a:pPr marL="742950" indent="-742950">
              <a:buAutoNum type="arabicPeriod"/>
            </a:pPr>
            <a:r>
              <a:rPr lang="en-US" sz="2800" b="1" dirty="0">
                <a:solidFill>
                  <a:srgbClr val="8E5A6D"/>
                </a:solidFill>
                <a:latin typeface="Tajawal Medium" panose="00000600000000000000" pitchFamily="2" charset="-78"/>
                <a:cs typeface="Tajawal Medium" panose="00000600000000000000" pitchFamily="2" charset="-78"/>
              </a:rPr>
              <a:t>Module topics</a:t>
            </a:r>
          </a:p>
          <a:p>
            <a:pPr marL="742950" indent="-742950">
              <a:buAutoNum type="arabicPeriod"/>
            </a:pPr>
            <a:endParaRPr lang="en-US" sz="2800" b="1" dirty="0">
              <a:solidFill>
                <a:srgbClr val="8E5A6D"/>
              </a:solidFill>
              <a:latin typeface="Tajawal Medium" panose="00000600000000000000" pitchFamily="2" charset="-78"/>
              <a:cs typeface="Tajawal Medium" panose="00000600000000000000" pitchFamily="2" charset="-78"/>
            </a:endParaRPr>
          </a:p>
          <a:p>
            <a:pPr marL="742950" indent="-742950">
              <a:buAutoNum type="arabicPeriod"/>
            </a:pPr>
            <a:r>
              <a:rPr lang="en-US" sz="2800" b="1" dirty="0">
                <a:solidFill>
                  <a:srgbClr val="8E5A6D"/>
                </a:solidFill>
                <a:latin typeface="Tajawal Medium" panose="00000600000000000000" pitchFamily="2" charset="-78"/>
                <a:cs typeface="Tajawal Medium" panose="00000600000000000000" pitchFamily="2" charset="-78"/>
              </a:rPr>
              <a:t>Module Learning Objectives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682120" y="4873129"/>
            <a:ext cx="5381649" cy="1323439"/>
          </a:xfrm>
          <a:prstGeom prst="rect">
            <a:avLst/>
          </a:prstGeom>
        </p:spPr>
        <p:txBody>
          <a:bodyPr wrap="square">
            <a:spAutoFit/>
          </a:bodyPr>
          <a:lstStyle/>
          <a:p>
            <a:pPr algn="just"/>
            <a:r>
              <a:rPr lang="en-US" sz="2000" dirty="0">
                <a:effectLst/>
                <a:latin typeface="Calibri" panose="020F0502020204030204" pitchFamily="34" charset="0"/>
              </a:rPr>
              <a:t>Accounting for Managers focuses primarily on how to provide managers with the management information they need for making informed decisions </a:t>
            </a: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079211"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1.1 MODULE OVERVIEW</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Picture Placeholder 6" descr="A group of people in a meeting&#10;&#10;Description automatically generated with medium confidence">
            <a:extLst>
              <a:ext uri="{FF2B5EF4-FFF2-40B4-BE49-F238E27FC236}">
                <a16:creationId xmlns:a16="http://schemas.microsoft.com/office/drawing/2014/main" id="{A512914F-26E8-FB45-2549-03517B5CDFD8}"/>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17693" b="17693"/>
          <a:stretch>
            <a:fillRect/>
          </a:stretch>
        </p:blipFill>
        <p:spPr>
          <a:xfrm>
            <a:off x="1123060" y="1123950"/>
            <a:ext cx="9936480" cy="4610100"/>
          </a:xfr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562297" y="4859656"/>
            <a:ext cx="5533704" cy="1569660"/>
          </a:xfrm>
          <a:prstGeom prst="rect">
            <a:avLst/>
          </a:prstGeom>
        </p:spPr>
        <p:txBody>
          <a:bodyPr wrap="square">
            <a:spAutoFit/>
          </a:bodyPr>
          <a:lstStyle/>
          <a:p>
            <a:pPr algn="just"/>
            <a:r>
              <a:rPr lang="en-US" sz="2000" dirty="0">
                <a:effectLst/>
                <a:latin typeface="Calibri" panose="020F0502020204030204" pitchFamily="34" charset="0"/>
              </a:rPr>
              <a:t>Also, A</a:t>
            </a:r>
            <a:r>
              <a:rPr lang="en-US" sz="2000" dirty="0">
                <a:latin typeface="Calibri" panose="020F0502020204030204" pitchFamily="34" charset="0"/>
              </a:rPr>
              <a:t>ccounting for managers </a:t>
            </a:r>
            <a:r>
              <a:rPr lang="en-US" sz="2000" dirty="0">
                <a:effectLst/>
                <a:latin typeface="Calibri" panose="020F0502020204030204" pitchFamily="34" charset="0"/>
              </a:rPr>
              <a:t>introduces the role accounting plays in providing reports to external bodies such as the federal government, banks, and other lenders of money. </a:t>
            </a:r>
            <a:endParaRPr lang="en-US" dirty="0"/>
          </a:p>
          <a:p>
            <a:endParaRPr lang="en-US" sz="1600"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079211"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1.2 MODULE OVERVIEW</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9" name="Picture Placeholder 18" descr="A hand holding a pen over a notebook&#10;&#10;Description automatically generated with low confidence">
            <a:extLst>
              <a:ext uri="{FF2B5EF4-FFF2-40B4-BE49-F238E27FC236}">
                <a16:creationId xmlns:a16="http://schemas.microsoft.com/office/drawing/2014/main" id="{702982D3-90A2-927F-26C6-0216A5BC3849}"/>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15208" b="15208"/>
          <a:stretch>
            <a:fillRect/>
          </a:stretch>
        </p:blipFill>
        <p:spPr>
          <a:xfrm>
            <a:off x="1123060" y="1131001"/>
            <a:ext cx="9936480" cy="4610100"/>
          </a:xfrm>
        </p:spPr>
      </p:pic>
    </p:spTree>
    <p:extLst>
      <p:ext uri="{BB962C8B-B14F-4D97-AF65-F5344CB8AC3E}">
        <p14:creationId xmlns:p14="http://schemas.microsoft.com/office/powerpoint/2010/main" val="210243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03565" y="1964468"/>
            <a:ext cx="4937346" cy="337999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37999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653153" y="4409213"/>
            <a:ext cx="5345486" cy="2462213"/>
          </a:xfrm>
          <a:prstGeom prst="rect">
            <a:avLst/>
          </a:prstGeom>
        </p:spPr>
        <p:txBody>
          <a:bodyPr wrap="square">
            <a:spAutoFit/>
          </a:bodyPr>
          <a:lstStyle/>
          <a:p>
            <a:pPr algn="just"/>
            <a:r>
              <a:rPr lang="en-US" sz="2000" dirty="0">
                <a:effectLst/>
                <a:latin typeface="Calibri" panose="020F0502020204030204" pitchFamily="34" charset="0"/>
              </a:rPr>
              <a:t>The course emphasizes the importance of using advanced information systems such as the use of accounting software for small businesses and enterprise resource planning (ERP) systems for large companies in managerial accounting and decision making. </a:t>
            </a:r>
            <a:endParaRPr lang="en-US" sz="2000" dirty="0"/>
          </a:p>
          <a:p>
            <a:pPr algn="just"/>
            <a:r>
              <a:rPr lang="en-US" sz="1800" dirty="0">
                <a:effectLst/>
                <a:latin typeface="Calibri" panose="020F0502020204030204" pitchFamily="34" charset="0"/>
              </a:rPr>
              <a:t>. </a:t>
            </a:r>
            <a:endParaRPr lang="en-US" sz="1600" dirty="0"/>
          </a:p>
          <a:p>
            <a:endParaRPr lang="en-US" sz="1600"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211333" y="1082151"/>
            <a:ext cx="4965398"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1.3 MODULE OVERVIEW</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3379" y="6261727"/>
            <a:ext cx="2036259" cy="555844"/>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2" name="Picture Placeholder 11" descr="A person pointing at a screen&#10;&#10;Description automatically generated with low confidence">
            <a:extLst>
              <a:ext uri="{FF2B5EF4-FFF2-40B4-BE49-F238E27FC236}">
                <a16:creationId xmlns:a16="http://schemas.microsoft.com/office/drawing/2014/main" id="{995F7E47-3B78-91A5-D3E1-92AC99FBD210}"/>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9356" b="9356"/>
          <a:stretch>
            <a:fillRect/>
          </a:stretch>
        </p:blipFill>
        <p:spPr>
          <a:xfrm>
            <a:off x="1127760" y="1014069"/>
            <a:ext cx="9936480" cy="4317395"/>
          </a:xfrm>
        </p:spPr>
      </p:pic>
    </p:spTree>
    <p:extLst>
      <p:ext uri="{BB962C8B-B14F-4D97-AF65-F5344CB8AC3E}">
        <p14:creationId xmlns:p14="http://schemas.microsoft.com/office/powerpoint/2010/main" val="3087291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9" y="1549486"/>
            <a:ext cx="4333228" cy="3618235"/>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2000" b="1" dirty="0">
                <a:solidFill>
                  <a:schemeClr val="bg1"/>
                </a:solidFill>
                <a:latin typeface="Calibri" panose="020F0502020204030204" pitchFamily="34" charset="0"/>
              </a:rPr>
              <a:t>T</a:t>
            </a:r>
            <a:r>
              <a:rPr lang="en-US" sz="2000" b="1" dirty="0">
                <a:solidFill>
                  <a:schemeClr val="bg1"/>
                </a:solidFill>
                <a:effectLst/>
                <a:latin typeface="Calibri" panose="020F0502020204030204" pitchFamily="34" charset="0"/>
              </a:rPr>
              <a:t>he financial accounting topics included in this course include basic financial accounting concepts and analysis of financial reports using online, interactive tools to facilitate learning. </a:t>
            </a:r>
            <a:endParaRPr lang="en-US" b="1" dirty="0">
              <a:solidFill>
                <a:schemeClr val="bg1"/>
              </a:solidFill>
            </a:endParaRPr>
          </a:p>
          <a:p>
            <a:pPr>
              <a:lnSpc>
                <a:spcPct val="120000"/>
              </a:lnSpc>
            </a:pPr>
            <a:endParaRPr lang="en-US" sz="1600" b="1" dirty="0">
              <a:solidFill>
                <a:schemeClr val="bg1"/>
              </a:solidFill>
              <a:cs typeface="Segoe UI Light" panose="020B0502040204020203" pitchFamily="34" charset="0"/>
            </a:endParaRPr>
          </a:p>
          <a:p>
            <a:pPr marL="342900" indent="-342900">
              <a:lnSpc>
                <a:spcPct val="120000"/>
              </a:lnSpc>
              <a:buFont typeface="Arial" panose="020B0604020202020204" pitchFamily="34" charset="0"/>
              <a:buChar char="•"/>
            </a:pPr>
            <a:r>
              <a:rPr lang="en-US" sz="2000" b="1" dirty="0">
                <a:solidFill>
                  <a:schemeClr val="bg1"/>
                </a:solidFill>
                <a:effectLst/>
                <a:latin typeface="Calibri" panose="020F0502020204030204" pitchFamily="34" charset="0"/>
              </a:rPr>
              <a:t>A distinction is made between external and internal reports. </a:t>
            </a:r>
            <a:endParaRPr lang="en-US" b="1" dirty="0">
              <a:solidFill>
                <a:schemeClr val="bg1"/>
              </a:solidFill>
            </a:endParaRPr>
          </a:p>
          <a:p>
            <a:pPr>
              <a:lnSpc>
                <a:spcPct val="120000"/>
              </a:lnSpc>
            </a:pPr>
            <a:endParaRPr lang="en-US" sz="1600" dirty="0">
              <a:solidFill>
                <a:schemeClr val="bg1"/>
              </a:solidFill>
              <a:cs typeface="Segoe UI Light" panose="020B0502040204020203"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519971"/>
            <a:ext cx="4747323" cy="1384995"/>
          </a:xfrm>
          <a:prstGeom prst="rect">
            <a:avLst/>
          </a:prstGeom>
        </p:spPr>
        <p:txBody>
          <a:bodyPr wrap="square">
            <a:spAutoFit/>
          </a:bodyPr>
          <a:lstStyle/>
          <a:p>
            <a:pPr algn="just"/>
            <a:r>
              <a:rPr lang="en-US" sz="2800" dirty="0">
                <a:effectLst/>
                <a:latin typeface="Calibri" panose="020F0502020204030204" pitchFamily="34" charset="0"/>
              </a:rPr>
              <a:t>Managerial accounting uses both financial and non-financial information </a:t>
            </a:r>
            <a:endParaRPr lang="en-US" sz="2400"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Module Overview</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FAF71747-3FDD-183A-71D1-D6A7A6753BEA}"/>
              </a:ext>
            </a:extLst>
          </p:cNvPr>
          <p:cNvSpPr txBox="1"/>
          <p:nvPr/>
        </p:nvSpPr>
        <p:spPr>
          <a:xfrm>
            <a:off x="5699947" y="3750454"/>
            <a:ext cx="985442"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8885799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210780" y="95284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0824" y="1192714"/>
            <a:ext cx="9134651" cy="43800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text, screenshot&#10;&#10;Description automatically generated">
            <a:extLst>
              <a:ext uri="{FF2B5EF4-FFF2-40B4-BE49-F238E27FC236}">
                <a16:creationId xmlns:a16="http://schemas.microsoft.com/office/drawing/2014/main" id="{E5872113-023C-EEAB-7601-5D99CE4230A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8380" y="1474318"/>
            <a:ext cx="8205558" cy="3969219"/>
          </a:xfrm>
          <a:prstGeom prst="rect">
            <a:avLst/>
          </a:prstGeom>
        </p:spPr>
      </p:pic>
      <p:sp>
        <p:nvSpPr>
          <p:cNvPr id="5" name="Rounded Rectangle 4">
            <a:extLst>
              <a:ext uri="{FF2B5EF4-FFF2-40B4-BE49-F238E27FC236}">
                <a16:creationId xmlns:a16="http://schemas.microsoft.com/office/drawing/2014/main" id="{3890CB4A-C6A2-59F7-6BE4-95E3F5D04D77}"/>
              </a:ext>
            </a:extLst>
          </p:cNvPr>
          <p:cNvSpPr/>
          <p:nvPr/>
        </p:nvSpPr>
        <p:spPr>
          <a:xfrm>
            <a:off x="438380" y="1474319"/>
            <a:ext cx="8216022" cy="5721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Tree>
    <p:extLst>
      <p:ext uri="{BB962C8B-B14F-4D97-AF65-F5344CB8AC3E}">
        <p14:creationId xmlns:p14="http://schemas.microsoft.com/office/powerpoint/2010/main" val="3358642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Placeholder 20" descr="A picture containing text, logo, font, graphics&#10;&#10;Description automatically generated">
            <a:extLst>
              <a:ext uri="{FF2B5EF4-FFF2-40B4-BE49-F238E27FC236}">
                <a16:creationId xmlns:a16="http://schemas.microsoft.com/office/drawing/2014/main" id="{F19B0C6F-50C4-BC35-873A-AF502B217A4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4856" b="24856"/>
          <a:stretch>
            <a:fillRect/>
          </a:stretch>
        </p:blipFill>
        <p:spPr>
          <a:xfrm>
            <a:off x="6089445" y="1376811"/>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8299" y="1549486"/>
            <a:ext cx="4333228" cy="2584105"/>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2000" b="1" dirty="0">
                <a:solidFill>
                  <a:schemeClr val="bg1"/>
                </a:solidFill>
                <a:effectLst/>
                <a:latin typeface="Calibri" panose="020F0502020204030204" pitchFamily="34" charset="0"/>
              </a:rPr>
              <a:t>Large corporations must prepare and file such reports for governmental and other organizations such as stock markets</a:t>
            </a:r>
            <a:r>
              <a:rPr lang="en-US" sz="2000" dirty="0">
                <a:solidFill>
                  <a:schemeClr val="bg1"/>
                </a:solidFill>
                <a:effectLst/>
                <a:latin typeface="Calibri" panose="020F0502020204030204" pitchFamily="34" charset="0"/>
              </a:rPr>
              <a:t>. </a:t>
            </a:r>
            <a:endParaRPr lang="en-US" sz="2400" dirty="0">
              <a:solidFill>
                <a:schemeClr val="bg1"/>
              </a:solidFill>
            </a:endParaRPr>
          </a:p>
          <a:p>
            <a:pPr algn="just">
              <a:lnSpc>
                <a:spcPct val="120000"/>
              </a:lnSpc>
            </a:pPr>
            <a:endParaRPr lang="en-US" sz="2000" b="1" dirty="0">
              <a:solidFill>
                <a:schemeClr val="bg1"/>
              </a:solidFill>
            </a:endParaRPr>
          </a:p>
          <a:p>
            <a:pPr>
              <a:lnSpc>
                <a:spcPct val="120000"/>
              </a:lnSpc>
            </a:pPr>
            <a:endParaRPr lang="en-US" sz="1600" dirty="0">
              <a:solidFill>
                <a:schemeClr val="bg1"/>
              </a:solidFill>
              <a:cs typeface="Segoe UI Light" panose="020B0502040204020203"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519971"/>
            <a:ext cx="4747323" cy="1200329"/>
          </a:xfrm>
          <a:prstGeom prst="rect">
            <a:avLst/>
          </a:prstGeom>
        </p:spPr>
        <p:txBody>
          <a:bodyPr wrap="square">
            <a:spAutoFit/>
          </a:bodyPr>
          <a:lstStyle/>
          <a:p>
            <a:pPr algn="just"/>
            <a:r>
              <a:rPr lang="en-US" sz="2400" dirty="0">
                <a:effectLst/>
                <a:latin typeface="Calibri" panose="020F0502020204030204" pitchFamily="34" charset="0"/>
              </a:rPr>
              <a:t>External reports are for information users who are external to the organization. </a:t>
            </a:r>
            <a:endParaRPr lang="en-US" sz="3600"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Module Overview</a:t>
            </a: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id="{FAF71747-3FDD-183A-71D1-D6A7A6753BEA}"/>
              </a:ext>
            </a:extLst>
          </p:cNvPr>
          <p:cNvSpPr txBox="1"/>
          <p:nvPr/>
        </p:nvSpPr>
        <p:spPr>
          <a:xfrm>
            <a:off x="5699947" y="3750454"/>
            <a:ext cx="985442"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1.5</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0984454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03565" y="1964468"/>
            <a:ext cx="4937346" cy="337999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37999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380024" y="4783367"/>
            <a:ext cx="5345486" cy="738664"/>
          </a:xfrm>
          <a:prstGeom prst="rect">
            <a:avLst/>
          </a:prstGeom>
        </p:spPr>
        <p:txBody>
          <a:bodyPr wrap="square">
            <a:spAutoFit/>
          </a:bodyPr>
          <a:lstStyle/>
          <a:p>
            <a:pPr algn="just"/>
            <a:r>
              <a:rPr lang="en-US" sz="1800" dirty="0">
                <a:effectLst/>
                <a:latin typeface="Calibri" panose="020F0502020204030204" pitchFamily="34" charset="0"/>
              </a:rPr>
              <a:t>. </a:t>
            </a:r>
            <a:endParaRPr lang="en-US" sz="1600" dirty="0"/>
          </a:p>
          <a:p>
            <a:r>
              <a:rPr lang="en-US" sz="2400" b="1" dirty="0"/>
              <a:t>Accounting information users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211333" y="1082151"/>
            <a:ext cx="4965398"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1.6 MODULE OVERVIEW</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3379" y="6261727"/>
            <a:ext cx="2036259" cy="555844"/>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Placeholder 4" descr="A picture containing text, screenshot, font, electric blue&#10;&#10;Description automatically generated">
            <a:extLst>
              <a:ext uri="{FF2B5EF4-FFF2-40B4-BE49-F238E27FC236}">
                <a16:creationId xmlns:a16="http://schemas.microsoft.com/office/drawing/2014/main" id="{0B83CD6C-7FE6-DCF1-F14F-A7623E04CAA2}"/>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17222" b="17222"/>
          <a:stretch>
            <a:fillRect/>
          </a:stretch>
        </p:blipFill>
        <p:spPr>
          <a:xfrm>
            <a:off x="1118446" y="999787"/>
            <a:ext cx="9936480" cy="4610100"/>
          </a:xfrm>
        </p:spPr>
      </p:pic>
    </p:spTree>
    <p:extLst>
      <p:ext uri="{BB962C8B-B14F-4D97-AF65-F5344CB8AC3E}">
        <p14:creationId xmlns:p14="http://schemas.microsoft.com/office/powerpoint/2010/main" val="2752228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8299" y="1549486"/>
            <a:ext cx="4333228" cy="2276329"/>
          </a:xfrm>
          <a:prstGeom prst="rect">
            <a:avLst/>
          </a:prstGeom>
        </p:spPr>
        <p:txBody>
          <a:bodyPr wrap="square">
            <a:spAutoFit/>
          </a:bodyPr>
          <a:lstStyle/>
          <a:p>
            <a:pPr marL="285750" indent="-285750" algn="just">
              <a:buFont typeface="Arial" panose="020B0604020202020204" pitchFamily="34" charset="0"/>
              <a:buChar char="•"/>
            </a:pPr>
            <a:r>
              <a:rPr lang="en-US" sz="2000" b="1" dirty="0">
                <a:solidFill>
                  <a:schemeClr val="bg1"/>
                </a:solidFill>
                <a:effectLst/>
                <a:latin typeface="Calibri" panose="020F0502020204030204" pitchFamily="34" charset="0"/>
              </a:rPr>
              <a:t>An important feature of external reports is that they have a similar format, and those who prepare these reports must follow specific rules when compiling them. </a:t>
            </a:r>
            <a:endParaRPr lang="en-US" sz="2400" b="1" dirty="0">
              <a:solidFill>
                <a:schemeClr val="bg1"/>
              </a:solidFill>
            </a:endParaRPr>
          </a:p>
          <a:p>
            <a:pPr algn="just">
              <a:lnSpc>
                <a:spcPct val="120000"/>
              </a:lnSpc>
            </a:pPr>
            <a:endParaRPr lang="en-US" sz="2000" b="1" dirty="0">
              <a:solidFill>
                <a:schemeClr val="bg1"/>
              </a:solidFill>
            </a:endParaRPr>
          </a:p>
          <a:p>
            <a:pPr>
              <a:lnSpc>
                <a:spcPct val="120000"/>
              </a:lnSpc>
            </a:pPr>
            <a:endParaRPr lang="en-US" sz="1600" dirty="0">
              <a:solidFill>
                <a:schemeClr val="bg1"/>
              </a:solidFill>
              <a:cs typeface="Segoe UI Light" panose="020B0502040204020203"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7040633" y="4493477"/>
            <a:ext cx="4747323" cy="461665"/>
          </a:xfrm>
          <a:prstGeom prst="rect">
            <a:avLst/>
          </a:prstGeom>
        </p:spPr>
        <p:txBody>
          <a:bodyPr wrap="square">
            <a:spAutoFit/>
          </a:bodyPr>
          <a:lstStyle/>
          <a:p>
            <a:pPr algn="just"/>
            <a:r>
              <a:rPr lang="en-US" sz="2400" dirty="0">
                <a:effectLst/>
                <a:latin typeface="Calibri" panose="020F0502020204030204" pitchFamily="34" charset="0"/>
              </a:rPr>
              <a:t>External reports Format</a:t>
            </a:r>
            <a:endParaRPr lang="en-US" sz="3600"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Module Overview</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15" name="Picture Placeholder 14" descr="A picture containing cartoon, text, screenshot&#10;&#10;Description automatically generated">
            <a:extLst>
              <a:ext uri="{FF2B5EF4-FFF2-40B4-BE49-F238E27FC236}">
                <a16:creationId xmlns:a16="http://schemas.microsoft.com/office/drawing/2014/main" id="{876F5DD1-982A-FD49-0F35-ED94CE0E9454}"/>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17730" b="17730"/>
          <a:stretch>
            <a:fillRect/>
          </a:stretch>
        </p:blipFill>
        <p:spPr>
          <a:xfrm>
            <a:off x="6089445" y="1407062"/>
            <a:ext cx="4962146" cy="2495550"/>
          </a:xfr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FAF71747-3FDD-183A-71D1-D6A7A6753BEA}"/>
              </a:ext>
            </a:extLst>
          </p:cNvPr>
          <p:cNvSpPr txBox="1"/>
          <p:nvPr/>
        </p:nvSpPr>
        <p:spPr>
          <a:xfrm>
            <a:off x="5699947" y="3750454"/>
            <a:ext cx="985442"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1.7</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57C7C1AC-5A05-0AFA-111D-330246B75114}"/>
              </a:ext>
            </a:extLst>
          </p:cNvPr>
          <p:cNvSpPr txBox="1"/>
          <p:nvPr/>
        </p:nvSpPr>
        <p:spPr>
          <a:xfrm>
            <a:off x="5750246" y="3717712"/>
            <a:ext cx="985442"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293811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Placeholder 19" descr="A close-up of a chart&#10;&#10;Description automatically generated with low confidence">
            <a:extLst>
              <a:ext uri="{FF2B5EF4-FFF2-40B4-BE49-F238E27FC236}">
                <a16:creationId xmlns:a16="http://schemas.microsoft.com/office/drawing/2014/main" id="{85ACD850-BDA9-0B3B-B1EB-199757FDEC1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322" b="3322"/>
          <a:stretch>
            <a:fillRect/>
          </a:stretch>
        </p:blipFill>
        <p:spPr>
          <a:xfrm>
            <a:off x="6089445" y="1395246"/>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latin typeface="Calibri" panose="020F0502020204030204" pitchFamily="34" charset="0"/>
              </a:rPr>
              <a:t>. </a:t>
            </a:r>
          </a:p>
        </p:txBody>
      </p:sp>
      <p:sp>
        <p:nvSpPr>
          <p:cNvPr id="6" name="Rectangle 5">
            <a:extLst>
              <a:ext uri="{FF2B5EF4-FFF2-40B4-BE49-F238E27FC236}">
                <a16:creationId xmlns:a16="http://schemas.microsoft.com/office/drawing/2014/main" id="{0AC2650A-C51A-9ACB-723B-68D89C868D01}"/>
              </a:ext>
            </a:extLst>
          </p:cNvPr>
          <p:cNvSpPr/>
          <p:nvPr/>
        </p:nvSpPr>
        <p:spPr>
          <a:xfrm>
            <a:off x="1308299" y="1549486"/>
            <a:ext cx="4333228" cy="368114"/>
          </a:xfrm>
          <a:prstGeom prst="rect">
            <a:avLst/>
          </a:prstGeom>
        </p:spPr>
        <p:txBody>
          <a:bodyPr wrap="square">
            <a:spAutoFit/>
          </a:bodyPr>
          <a:lstStyle/>
          <a:p>
            <a:pPr>
              <a:lnSpc>
                <a:spcPct val="120000"/>
              </a:lnSpc>
            </a:pPr>
            <a:endParaRPr lang="en-US" sz="1600" dirty="0">
              <a:solidFill>
                <a:schemeClr val="bg1"/>
              </a:solidFill>
              <a:cs typeface="Segoe UI Light" panose="020B0502040204020203"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470567" y="4477910"/>
            <a:ext cx="4962145" cy="1938992"/>
          </a:xfrm>
          <a:prstGeom prst="rect">
            <a:avLst/>
          </a:prstGeom>
        </p:spPr>
        <p:txBody>
          <a:bodyPr wrap="square">
            <a:spAutoFit/>
          </a:bodyPr>
          <a:lstStyle/>
          <a:p>
            <a:pPr algn="just"/>
            <a:r>
              <a:rPr lang="en-US" sz="2400" b="1" dirty="0">
                <a:effectLst/>
                <a:latin typeface="Calibri" panose="020F0502020204030204" pitchFamily="34" charset="0"/>
              </a:rPr>
              <a:t>Internal reports, on the other hand, help managers make informed decisions in areas such as planning and controlling the organization’s resources.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840614"/>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Module Overview</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 name="Rectangle 3">
            <a:extLst>
              <a:ext uri="{FF2B5EF4-FFF2-40B4-BE49-F238E27FC236}">
                <a16:creationId xmlns:a16="http://schemas.microsoft.com/office/drawing/2014/main" id="{5BECA91C-93BC-797C-9969-F73D34203744}"/>
              </a:ext>
            </a:extLst>
          </p:cNvPr>
          <p:cNvSpPr/>
          <p:nvPr/>
        </p:nvSpPr>
        <p:spPr>
          <a:xfrm>
            <a:off x="1308299" y="1549486"/>
            <a:ext cx="4333228" cy="4061433"/>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2000" b="1" dirty="0">
                <a:solidFill>
                  <a:schemeClr val="bg1"/>
                </a:solidFill>
                <a:effectLst/>
                <a:latin typeface="Calibri" panose="020F0502020204030204" pitchFamily="34" charset="0"/>
              </a:rPr>
              <a:t>These reports are prepared according to the managers’ needs, and there are no set rules concerning their preparation. </a:t>
            </a:r>
          </a:p>
          <a:p>
            <a:pPr marL="342900" indent="-342900" algn="just">
              <a:lnSpc>
                <a:spcPct val="120000"/>
              </a:lnSpc>
              <a:buFont typeface="Arial" panose="020B0604020202020204" pitchFamily="34" charset="0"/>
              <a:buChar char="•"/>
            </a:pPr>
            <a:endParaRPr lang="en-US" sz="2000" b="1" dirty="0">
              <a:solidFill>
                <a:schemeClr val="bg1"/>
              </a:solidFill>
              <a:latin typeface="Calibri" panose="020F0502020204030204" pitchFamily="34" charset="0"/>
            </a:endParaRPr>
          </a:p>
          <a:p>
            <a:pPr marL="342900" indent="-342900" algn="just">
              <a:lnSpc>
                <a:spcPct val="120000"/>
              </a:lnSpc>
              <a:buFont typeface="Arial" panose="020B0604020202020204" pitchFamily="34" charset="0"/>
              <a:buChar char="•"/>
            </a:pPr>
            <a:r>
              <a:rPr lang="en-US" sz="2000" b="1" dirty="0">
                <a:solidFill>
                  <a:schemeClr val="bg1"/>
                </a:solidFill>
                <a:effectLst/>
                <a:latin typeface="Calibri" panose="020F0502020204030204" pitchFamily="34" charset="0"/>
              </a:rPr>
              <a:t>However, there is a set of principles that should be followed to ensure that these reports provide meaningful information. </a:t>
            </a:r>
            <a:endParaRPr lang="en-US" sz="2400" b="1" dirty="0">
              <a:solidFill>
                <a:schemeClr val="bg1"/>
              </a:solidFill>
            </a:endParaRPr>
          </a:p>
          <a:p>
            <a:pPr algn="just">
              <a:lnSpc>
                <a:spcPct val="120000"/>
              </a:lnSpc>
            </a:pPr>
            <a:endParaRPr lang="en-US" sz="2000" b="1" dirty="0">
              <a:solidFill>
                <a:schemeClr val="bg1"/>
              </a:solidFill>
            </a:endParaRPr>
          </a:p>
          <a:p>
            <a:pPr>
              <a:lnSpc>
                <a:spcPct val="120000"/>
              </a:lnSpc>
            </a:pPr>
            <a:endParaRPr lang="en-US" sz="1600" dirty="0">
              <a:solidFill>
                <a:schemeClr val="bg1"/>
              </a:solidFill>
              <a:cs typeface="Segoe UI Light" panose="020B0502040204020203"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57C7C1AC-5A05-0AFA-111D-330246B75114}"/>
              </a:ext>
            </a:extLst>
          </p:cNvPr>
          <p:cNvSpPr txBox="1"/>
          <p:nvPr/>
        </p:nvSpPr>
        <p:spPr>
          <a:xfrm>
            <a:off x="5708846" y="3651431"/>
            <a:ext cx="985442"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6732181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Module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01680" y="437584"/>
            <a:ext cx="1343427"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1.8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descr="A picture containing text, screenshot&#10;&#10;Description automatically generated">
            <a:extLst>
              <a:ext uri="{FF2B5EF4-FFF2-40B4-BE49-F238E27FC236}">
                <a16:creationId xmlns:a16="http://schemas.microsoft.com/office/drawing/2014/main" id="{CF9289BF-57B3-941B-3473-535F93BAE72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71923" y="1983110"/>
            <a:ext cx="3686000" cy="3543300"/>
          </a:xfrm>
          <a:prstGeom prst="rect">
            <a:avLst/>
          </a:prstGeom>
        </p:spPr>
      </p:pic>
      <p:pic>
        <p:nvPicPr>
          <p:cNvPr id="7" name="Picture 6" descr="A picture containing text, screenshot, logo&#10;&#10;Description automatically generated">
            <a:extLst>
              <a:ext uri="{FF2B5EF4-FFF2-40B4-BE49-F238E27FC236}">
                <a16:creationId xmlns:a16="http://schemas.microsoft.com/office/drawing/2014/main" id="{9DF0F2F2-0683-B4B4-36F3-CA615940B9F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08399" y="1983110"/>
            <a:ext cx="3810000" cy="3388990"/>
          </a:xfrm>
          <a:prstGeom prst="rect">
            <a:avLst/>
          </a:prstGeom>
        </p:spPr>
      </p:pic>
    </p:spTree>
    <p:extLst>
      <p:ext uri="{BB962C8B-B14F-4D97-AF65-F5344CB8AC3E}">
        <p14:creationId xmlns:p14="http://schemas.microsoft.com/office/powerpoint/2010/main" val="22335782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210780" y="95284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0824" y="1285191"/>
            <a:ext cx="913465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624A7C3C-EB4C-C3B0-276E-8A15CFEBC82B}"/>
              </a:ext>
            </a:extLst>
          </p:cNvPr>
          <p:cNvSpPr txBox="1"/>
          <p:nvPr/>
        </p:nvSpPr>
        <p:spPr>
          <a:xfrm>
            <a:off x="971550" y="1899172"/>
            <a:ext cx="8015288" cy="3108543"/>
          </a:xfrm>
          <a:prstGeom prst="rect">
            <a:avLst/>
          </a:prstGeom>
          <a:noFill/>
        </p:spPr>
        <p:txBody>
          <a:bodyPr wrap="square">
            <a:spAutoFit/>
          </a:bodyPr>
          <a:lstStyle/>
          <a:p>
            <a:r>
              <a:rPr lang="en-US" sz="3200" dirty="0">
                <a:latin typeface="Calibri" panose="020F0502020204030204" pitchFamily="34" charset="0"/>
              </a:rPr>
              <a:t>Credit Hours: </a:t>
            </a:r>
            <a:r>
              <a:rPr lang="en-US" sz="3200" dirty="0">
                <a:solidFill>
                  <a:srgbClr val="2D3956"/>
                </a:solidFill>
                <a:latin typeface="Calibri" panose="020F0502020204030204" pitchFamily="34" charset="0"/>
              </a:rPr>
              <a:t>3 credit hours</a:t>
            </a:r>
          </a:p>
          <a:p>
            <a:endParaRPr lang="en-US" sz="2400" dirty="0">
              <a:solidFill>
                <a:srgbClr val="2D3956"/>
              </a:solidFill>
              <a:latin typeface="Calibri" panose="020F0502020204030204" pitchFamily="34" charset="0"/>
            </a:endParaRPr>
          </a:p>
          <a:p>
            <a:pPr marL="285750" indent="-285750">
              <a:buFont typeface="Arial" panose="020B0604020202020204" pitchFamily="34" charset="0"/>
              <a:buChar char="•"/>
            </a:pPr>
            <a:r>
              <a:rPr lang="en-US" sz="2800" dirty="0">
                <a:effectLst/>
                <a:latin typeface="Calibri" panose="020F0502020204030204" pitchFamily="34" charset="0"/>
              </a:rPr>
              <a:t>The main material and reference for each course will be the suggested textbook. </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effectLst/>
                <a:latin typeface="Calibri" panose="020F0502020204030204" pitchFamily="34" charset="0"/>
              </a:rPr>
              <a:t>Lecture notes and slides are additional resources that are prepared by the professor. </a:t>
            </a:r>
            <a:endParaRPr lang="en-US" sz="2800" dirty="0"/>
          </a:p>
        </p:txBody>
      </p:sp>
    </p:spTree>
    <p:extLst>
      <p:ext uri="{BB962C8B-B14F-4D97-AF65-F5344CB8AC3E}">
        <p14:creationId xmlns:p14="http://schemas.microsoft.com/office/powerpoint/2010/main" val="3434396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210780" y="95284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0824" y="1285191"/>
            <a:ext cx="913465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624A7C3C-EB4C-C3B0-276E-8A15CFEBC82B}"/>
              </a:ext>
            </a:extLst>
          </p:cNvPr>
          <p:cNvSpPr txBox="1"/>
          <p:nvPr/>
        </p:nvSpPr>
        <p:spPr>
          <a:xfrm>
            <a:off x="1238805" y="2617209"/>
            <a:ext cx="8015288" cy="1815882"/>
          </a:xfrm>
          <a:prstGeom prst="rect">
            <a:avLst/>
          </a:prstGeom>
          <a:noFill/>
        </p:spPr>
        <p:txBody>
          <a:bodyPr wrap="square">
            <a:spAutoFit/>
          </a:bodyPr>
          <a:lstStyle/>
          <a:p>
            <a:pPr algn="just"/>
            <a:r>
              <a:rPr lang="en-US" sz="2800" dirty="0">
                <a:solidFill>
                  <a:srgbClr val="FF0000"/>
                </a:solidFill>
                <a:effectLst/>
                <a:highlight>
                  <a:srgbClr val="FFFF00"/>
                </a:highlight>
                <a:latin typeface="Cambria" panose="02040503050406030204" pitchFamily="18" charset="0"/>
              </a:rPr>
              <a:t>Managerial Accounting (3rd Custom Ed. for Athabasca University). (2021). Pearson ISBN: 9780137571338 </a:t>
            </a:r>
            <a:endParaRPr lang="en-US" sz="4000" dirty="0">
              <a:highlight>
                <a:srgbClr val="FFFF00"/>
              </a:highlight>
            </a:endParaRPr>
          </a:p>
          <a:p>
            <a:pPr marL="457200" indent="-457200">
              <a:buFont typeface="Arial" panose="020B0604020202020204" pitchFamily="34" charset="0"/>
              <a:buChar char="•"/>
            </a:pPr>
            <a:endParaRPr lang="en-US" sz="2800" dirty="0"/>
          </a:p>
        </p:txBody>
      </p:sp>
      <p:sp>
        <p:nvSpPr>
          <p:cNvPr id="3" name="TextBox 2">
            <a:extLst>
              <a:ext uri="{FF2B5EF4-FFF2-40B4-BE49-F238E27FC236}">
                <a16:creationId xmlns:a16="http://schemas.microsoft.com/office/drawing/2014/main" id="{4DF28F5F-DB4A-A0F1-7F91-C88439EED50D}"/>
              </a:ext>
            </a:extLst>
          </p:cNvPr>
          <p:cNvSpPr txBox="1"/>
          <p:nvPr/>
        </p:nvSpPr>
        <p:spPr>
          <a:xfrm>
            <a:off x="940505" y="1936722"/>
            <a:ext cx="6315074" cy="523220"/>
          </a:xfrm>
          <a:prstGeom prst="rect">
            <a:avLst/>
          </a:prstGeom>
          <a:noFill/>
        </p:spPr>
        <p:txBody>
          <a:bodyPr wrap="square">
            <a:spAutoFit/>
          </a:bodyPr>
          <a:lstStyle/>
          <a:p>
            <a:r>
              <a:rPr lang="en-US" sz="2800" b="1" dirty="0">
                <a:solidFill>
                  <a:srgbClr val="2D3956"/>
                </a:solidFill>
                <a:latin typeface="Cambria" panose="02040503050406030204" pitchFamily="18" charset="0"/>
              </a:rPr>
              <a:t>Textbook</a:t>
            </a:r>
            <a:r>
              <a:rPr lang="en-US" sz="2800" dirty="0">
                <a:solidFill>
                  <a:srgbClr val="FF0000"/>
                </a:solidFill>
                <a:latin typeface="Cambria" panose="02040503050406030204" pitchFamily="18" charset="0"/>
              </a:rPr>
              <a:t> </a:t>
            </a:r>
            <a:endParaRPr lang="en-EG" sz="2800" dirty="0">
              <a:solidFill>
                <a:srgbClr val="FF0000"/>
              </a:solidFill>
              <a:latin typeface="Cambria" panose="02040503050406030204" pitchFamily="18" charset="0"/>
            </a:endParaRPr>
          </a:p>
        </p:txBody>
      </p:sp>
    </p:spTree>
    <p:extLst>
      <p:ext uri="{BB962C8B-B14F-4D97-AF65-F5344CB8AC3E}">
        <p14:creationId xmlns:p14="http://schemas.microsoft.com/office/powerpoint/2010/main" val="681287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Module 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323527"/>
            <a:ext cx="8417320" cy="4678204"/>
          </a:xfrm>
          <a:prstGeom prst="rect">
            <a:avLst/>
          </a:prstGeom>
          <a:noFill/>
        </p:spPr>
        <p:txBody>
          <a:bodyPr wrap="square" rtlCol="0">
            <a:spAutoFit/>
          </a:bodyPr>
          <a:lstStyle/>
          <a:p>
            <a:r>
              <a:rPr lang="en-US" sz="2400" dirty="0">
                <a:effectLst/>
                <a:latin typeface="Symbol" pitchFamily="2" charset="2"/>
              </a:rPr>
              <a:t>  </a:t>
            </a:r>
            <a:r>
              <a:rPr lang="en-US" sz="2800" dirty="0">
                <a:effectLst/>
                <a:latin typeface="Calibri" panose="020F0502020204030204" pitchFamily="34" charset="0"/>
              </a:rPr>
              <a:t>Introduction to Accounting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Cost Behavior and Analysis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Cost Management Systems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Relevant Information and Special Decision Making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Basic Principles of Financial Accounting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Interpreting Financial Statements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The Budgeting Process and Standard Cost System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Capital Investments and Capital Budgeting </a:t>
            </a:r>
            <a:endParaRPr lang="en-US" sz="2800" dirty="0">
              <a:effectLst/>
            </a:endParaRPr>
          </a:p>
          <a:p>
            <a:r>
              <a:rPr lang="en-US" sz="2800" dirty="0">
                <a:effectLst/>
                <a:latin typeface="Symbol" pitchFamily="2" charset="2"/>
              </a:rPr>
              <a:t>  </a:t>
            </a:r>
            <a:r>
              <a:rPr lang="en-US" sz="2800" dirty="0">
                <a:effectLst/>
                <a:latin typeface="Calibri" panose="020F0502020204030204" pitchFamily="34" charset="0"/>
              </a:rPr>
              <a:t>Performance Evaluation and the Balanced Scorecard </a:t>
            </a:r>
            <a:endParaRPr lang="en-US" sz="2800" dirty="0">
              <a:effectLst/>
            </a:endParaRPr>
          </a:p>
          <a:p>
            <a:endParaRPr lang="en-US" sz="2800"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72287" y="1428065"/>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32906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Module 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4339650"/>
          </a:xfrm>
          <a:prstGeom prst="rect">
            <a:avLst/>
          </a:prstGeom>
          <a:noFill/>
        </p:spPr>
        <p:txBody>
          <a:bodyPr wrap="square" rtlCol="0">
            <a:spAutoFit/>
          </a:bodyPr>
          <a:lstStyle/>
          <a:p>
            <a:pPr marL="285750" indent="-285750" algn="just">
              <a:buFont typeface="Arial" panose="020B0604020202020204" pitchFamily="34" charset="0"/>
              <a:buChar char="•"/>
            </a:pPr>
            <a:r>
              <a:rPr lang="en-US" sz="2000" dirty="0">
                <a:effectLst/>
                <a:latin typeface="Calibri" panose="020F0502020204030204" pitchFamily="34" charset="0"/>
              </a:rPr>
              <a:t>Demonstrate understanding of the roles, responsibilities and ethical considerations of management accountants within an organization.</a:t>
            </a:r>
          </a:p>
          <a:p>
            <a:pPr marL="285750" indent="-285750" algn="just">
              <a:buFont typeface="Arial" panose="020B0604020202020204" pitchFamily="34" charset="0"/>
              <a:buChar char="•"/>
            </a:pPr>
            <a:endParaRPr lang="en-US" sz="2000" dirty="0">
              <a:effectLst/>
              <a:latin typeface="Calibri" panose="020F0502020204030204" pitchFamily="34" charset="0"/>
            </a:endParaRPr>
          </a:p>
          <a:p>
            <a:pPr marL="285750" indent="-285750" algn="just">
              <a:buFont typeface="Arial" panose="020B0604020202020204" pitchFamily="34" charset="0"/>
              <a:buChar char="•"/>
            </a:pPr>
            <a:r>
              <a:rPr lang="en-US" sz="2000" dirty="0">
                <a:effectLst/>
                <a:latin typeface="Calibri" panose="020F0502020204030204" pitchFamily="34" charset="0"/>
              </a:rPr>
              <a:t>Identify and appropriately use management accounting terminology and concepts, especially regarding costs in business organizations. </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sz="2000" dirty="0">
                <a:effectLst/>
                <a:latin typeface="Calibri" panose="020F0502020204030204" pitchFamily="34" charset="0"/>
              </a:rPr>
              <a:t>Perform a variety of financial and non-financial calculations in order to prepare schedules, statements and reports used in management accounting. </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sz="2000" dirty="0">
                <a:effectLst/>
                <a:latin typeface="Calibri" panose="020F0502020204030204" pitchFamily="34" charset="0"/>
              </a:rPr>
              <a:t>Make recommendations regarding the implementation of appropriate management strategies to support decision-making within a cross-functional organization. </a:t>
            </a:r>
            <a:endParaRPr lang="en-US" sz="2000" dirty="0">
              <a:effectLst/>
            </a:endParaRPr>
          </a:p>
          <a:p>
            <a:pPr marL="285750" indent="-285750" algn="just">
              <a:buFont typeface="Arial" panose="020B0604020202020204" pitchFamily="34" charset="0"/>
              <a:buChar char="•"/>
            </a:pPr>
            <a:endParaRPr lang="en-US" sz="20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2096</TotalTime>
  <Words>581</Words>
  <Application>Microsoft Macintosh PowerPoint</Application>
  <PresentationFormat>Widescreen</PresentationFormat>
  <Paragraphs>85</Paragraphs>
  <Slides>17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Cambria</vt:lpstr>
      <vt:lpstr>Symbol</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14</cp:revision>
  <dcterms:created xsi:type="dcterms:W3CDTF">2023-04-29T09:08:23Z</dcterms:created>
  <dcterms:modified xsi:type="dcterms:W3CDTF">2023-05-15T04:55:40Z</dcterms:modified>
</cp:coreProperties>
</file>