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480" r:id="rId2"/>
    <p:sldId id="303" r:id="rId3"/>
    <p:sldId id="313" r:id="rId4"/>
    <p:sldId id="702" r:id="rId5"/>
    <p:sldId id="852" r:id="rId6"/>
    <p:sldId id="853" r:id="rId7"/>
    <p:sldId id="854" r:id="rId8"/>
    <p:sldId id="855" r:id="rId9"/>
    <p:sldId id="856" r:id="rId10"/>
    <p:sldId id="857" r:id="rId11"/>
    <p:sldId id="858" r:id="rId12"/>
    <p:sldId id="859" r:id="rId13"/>
    <p:sldId id="860" r:id="rId14"/>
    <p:sldId id="861" r:id="rId15"/>
    <p:sldId id="862" r:id="rId16"/>
    <p:sldId id="863" r:id="rId17"/>
    <p:sldId id="864" r:id="rId18"/>
    <p:sldId id="865" r:id="rId19"/>
    <p:sldId id="866" r:id="rId20"/>
    <p:sldId id="867" r:id="rId21"/>
    <p:sldId id="868" r:id="rId22"/>
    <p:sldId id="869" r:id="rId23"/>
    <p:sldId id="870" r:id="rId24"/>
    <p:sldId id="871" r:id="rId25"/>
    <p:sldId id="872" r:id="rId26"/>
    <p:sldId id="873" r:id="rId27"/>
    <p:sldId id="874" r:id="rId28"/>
    <p:sldId id="875" r:id="rId29"/>
    <p:sldId id="876" r:id="rId30"/>
    <p:sldId id="877" r:id="rId31"/>
    <p:sldId id="878" r:id="rId32"/>
    <p:sldId id="879" r:id="rId33"/>
    <p:sldId id="880" r:id="rId34"/>
    <p:sldId id="881" r:id="rId35"/>
    <p:sldId id="882" r:id="rId36"/>
    <p:sldId id="883" r:id="rId37"/>
    <p:sldId id="884" r:id="rId38"/>
    <p:sldId id="885" r:id="rId39"/>
    <p:sldId id="886" r:id="rId40"/>
    <p:sldId id="887" r:id="rId41"/>
    <p:sldId id="888" r:id="rId42"/>
    <p:sldId id="889" r:id="rId43"/>
    <p:sldId id="890" r:id="rId44"/>
    <p:sldId id="891" r:id="rId45"/>
    <p:sldId id="892" r:id="rId46"/>
    <p:sldId id="893" r:id="rId47"/>
    <p:sldId id="894" r:id="rId48"/>
    <p:sldId id="915" r:id="rId49"/>
    <p:sldId id="895" r:id="rId50"/>
    <p:sldId id="896" r:id="rId51"/>
    <p:sldId id="897" r:id="rId52"/>
    <p:sldId id="898" r:id="rId53"/>
    <p:sldId id="899" r:id="rId54"/>
    <p:sldId id="900" r:id="rId55"/>
    <p:sldId id="901" r:id="rId56"/>
    <p:sldId id="902" r:id="rId57"/>
    <p:sldId id="903" r:id="rId58"/>
    <p:sldId id="904" r:id="rId59"/>
    <p:sldId id="905" r:id="rId60"/>
    <p:sldId id="906" r:id="rId61"/>
    <p:sldId id="907" r:id="rId62"/>
    <p:sldId id="908" r:id="rId63"/>
    <p:sldId id="909" r:id="rId64"/>
    <p:sldId id="910" r:id="rId65"/>
    <p:sldId id="911" r:id="rId66"/>
    <p:sldId id="851" r:id="rId67"/>
    <p:sldId id="912" r:id="rId68"/>
    <p:sldId id="913" r:id="rId69"/>
    <p:sldId id="914" r:id="rId70"/>
    <p:sldId id="349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866"/>
            <p14:sldId id="867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893"/>
            <p14:sldId id="894"/>
            <p14:sldId id="915"/>
            <p14:sldId id="895"/>
            <p14:sldId id="896"/>
            <p14:sldId id="897"/>
            <p14:sldId id="898"/>
            <p14:sldId id="899"/>
            <p14:sldId id="900"/>
            <p14:sldId id="901"/>
            <p14:sldId id="902"/>
            <p14:sldId id="903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851"/>
            <p14:sldId id="912"/>
            <p14:sldId id="913"/>
            <p14:sldId id="9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5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4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5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6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7.sv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8506" y="2188937"/>
            <a:ext cx="5498735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1: Using and Writing Sequence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2: Arithmetic Sequence</a:t>
            </a:r>
            <a:endParaRPr lang="en-US" sz="2400" dirty="0"/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3: </a:t>
            </a:r>
            <a:r>
              <a:rPr lang="en-US" sz="2400" dirty="0"/>
              <a:t>Arithmetic </a:t>
            </a:r>
            <a:r>
              <a:rPr lang="en-US" sz="2400" dirty="0" smtClean="0"/>
              <a:t>Series 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987545" y="2274400"/>
            <a:ext cx="5484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The numbers in sequences are called terms.</a:t>
            </a:r>
          </a:p>
        </p:txBody>
      </p:sp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2992438" y="2925380"/>
            <a:ext cx="7364412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You can think of a  </a:t>
            </a:r>
            <a:r>
              <a:rPr lang="en-US" altLang="en-US" sz="2400" b="1" dirty="0">
                <a:latin typeface="Times" panose="02020603050405020304" pitchFamily="18" charset="0"/>
              </a:rPr>
              <a:t>sequence</a:t>
            </a:r>
            <a:r>
              <a:rPr lang="en-US" altLang="en-US" sz="2400" dirty="0">
                <a:latin typeface="Times" panose="02020603050405020304" pitchFamily="18" charset="0"/>
              </a:rPr>
              <a:t>  as a function whose domain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is a set of consecutive integers. If a domain is not</a:t>
            </a:r>
            <a:br>
              <a:rPr lang="en-US" altLang="en-US" sz="2400" dirty="0">
                <a:latin typeface="Times" panose="02020603050405020304" pitchFamily="18" charset="0"/>
              </a:rPr>
            </a:br>
            <a:r>
              <a:rPr lang="en-US" altLang="en-US" sz="2400" dirty="0">
                <a:latin typeface="Times" panose="02020603050405020304" pitchFamily="18" charset="0"/>
              </a:rPr>
              <a:t>specified, it is understood that the domain starts with 1.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5007138" y="4513091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</p:spTree>
    <p:extLst>
      <p:ext uri="{BB962C8B-B14F-4D97-AF65-F5344CB8AC3E}">
        <p14:creationId xmlns:p14="http://schemas.microsoft.com/office/powerpoint/2010/main" val="248485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3596304" y="3370390"/>
            <a:ext cx="435625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 smtClean="0">
                <a:latin typeface="Times" panose="02020603050405020304" pitchFamily="18" charset="0"/>
              </a:rPr>
              <a:t>Term</a:t>
            </a:r>
            <a:r>
              <a:rPr lang="en-US" altLang="en-US" sz="2400" dirty="0" smtClean="0">
                <a:latin typeface="Times" panose="02020603050405020304" pitchFamily="18" charset="0"/>
              </a:rPr>
              <a:t> each number </a:t>
            </a:r>
            <a:r>
              <a:rPr lang="en-US" altLang="en-US" sz="2400" dirty="0">
                <a:latin typeface="Times" panose="02020603050405020304" pitchFamily="18" charset="0"/>
              </a:rPr>
              <a:t>in </a:t>
            </a:r>
            <a:r>
              <a:rPr lang="en-US" altLang="en-US" sz="2400" dirty="0" smtClean="0">
                <a:latin typeface="Times" panose="02020603050405020304" pitchFamily="18" charset="0"/>
              </a:rPr>
              <a:t>a sequence.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4348857" y="4515575"/>
            <a:ext cx="28511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2960713" y="2170592"/>
            <a:ext cx="60859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b="1" dirty="0" smtClean="0">
                <a:latin typeface="Times" panose="02020603050405020304" pitchFamily="18" charset="0"/>
              </a:rPr>
              <a:t>Sequence</a:t>
            </a:r>
            <a:r>
              <a:rPr lang="en-US" altLang="en-US" sz="2400" dirty="0" smtClean="0">
                <a:latin typeface="Times" panose="02020603050405020304" pitchFamily="18" charset="0"/>
              </a:rPr>
              <a:t> a list of numbers is a specific order.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1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089853" y="4747086"/>
            <a:ext cx="7523163" cy="15494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470978" y="4002552"/>
            <a:ext cx="3051175" cy="404813"/>
          </a:xfrm>
          <a:prstGeom prst="rect">
            <a:avLst/>
          </a:prstGeom>
          <a:noFill/>
          <a:ln w="38100">
            <a:solidFill>
              <a:srgbClr val="FFCC0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3612266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4194878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47822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5429953" y="2221373"/>
            <a:ext cx="284163" cy="1720850"/>
          </a:xfrm>
          <a:prstGeom prst="downArrow">
            <a:avLst>
              <a:gd name="adj1" fmla="val 59778"/>
              <a:gd name="adj2" fmla="val 112846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6047491" y="2221373"/>
            <a:ext cx="284162" cy="1720850"/>
          </a:xfrm>
          <a:prstGeom prst="downArrow">
            <a:avLst>
              <a:gd name="adj1" fmla="val 59778"/>
              <a:gd name="adj2" fmla="val 112847"/>
            </a:avLst>
          </a:prstGeom>
          <a:gradFill rotWithShape="0">
            <a:gsLst>
              <a:gs pos="0">
                <a:srgbClr val="FF0000"/>
              </a:gs>
              <a:gs pos="100000">
                <a:srgbClr val="9900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6888866" y="1857836"/>
            <a:ext cx="3175000" cy="12001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domain</a:t>
            </a:r>
            <a:r>
              <a:rPr lang="en-US" altLang="en-US" sz="2400" b="1" dirty="0">
                <a:latin typeface="Helvetica" panose="020B0604020202020204" pitchFamily="34" charset="0"/>
              </a:rPr>
              <a:t> gives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FF0000"/>
                </a:solidFill>
                <a:latin typeface="Helvetica" panose="020B0604020202020204" pitchFamily="34" charset="0"/>
              </a:rPr>
              <a:t>relative position</a:t>
            </a:r>
            <a:r>
              <a:rPr lang="en-US" altLang="en-US" sz="2400" b="1" dirty="0">
                <a:latin typeface="Helvetica" panose="020B0604020202020204" pitchFamily="34" charset="0"/>
              </a:rPr>
              <a:t>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latin typeface="Helvetica" panose="020B0604020202020204" pitchFamily="34" charset="0"/>
              </a:rPr>
              <a:t>of each </a:t>
            </a: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</a:t>
            </a:r>
            <a:r>
              <a:rPr lang="en-US" altLang="en-US" sz="2400" b="1" dirty="0">
                <a:latin typeface="Helvetica" panose="020B0604020202020204" pitchFamily="34" charset="0"/>
              </a:rPr>
              <a:t>.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586866" y="1794336"/>
            <a:ext cx="307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" panose="02020603050405020304" pitchFamily="18" charset="0"/>
              </a:rPr>
              <a:t>1      2      3      4      5</a:t>
            </a:r>
            <a:r>
              <a:rPr lang="en-US" altLang="en-US" sz="2400" dirty="0">
                <a:latin typeface="Times" panose="02020603050405020304" pitchFamily="18" charset="0"/>
              </a:rPr>
              <a:t>    </a:t>
            </a: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2108903" y="1827673"/>
            <a:ext cx="1298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DOMAIN:</a:t>
            </a:r>
            <a:endParaRPr lang="en-US" altLang="en-US" sz="2000">
              <a:solidFill>
                <a:srgbClr val="003399"/>
              </a:solidFill>
              <a:latin typeface="Helvetica" panose="020B060402020202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3577341" y="3993023"/>
            <a:ext cx="285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rgbClr val="990099"/>
                </a:solidFill>
                <a:latin typeface="Times" panose="02020603050405020304" pitchFamily="18" charset="0"/>
              </a:rPr>
              <a:t>3      6      9     12    15</a:t>
            </a: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2108903" y="4035886"/>
            <a:ext cx="1187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03399"/>
                </a:solidFill>
                <a:latin typeface="Helvetica" panose="020B0604020202020204" pitchFamily="34" charset="0"/>
              </a:rPr>
              <a:t>RANGE:</a:t>
            </a:r>
            <a:endParaRPr lang="en-US" altLang="en-US" sz="2400">
              <a:solidFill>
                <a:srgbClr val="000099"/>
              </a:solidFill>
              <a:latin typeface="Times" panose="02020603050405020304" pitchFamily="18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6893628" y="3806492"/>
            <a:ext cx="3621087" cy="830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Helvetica" panose="020B0604020202020204" pitchFamily="34" charset="0"/>
              </a:rPr>
              <a:t>The </a:t>
            </a:r>
            <a:r>
              <a:rPr lang="en-US" altLang="en-US" sz="2400" b="1" dirty="0">
                <a:solidFill>
                  <a:srgbClr val="003399"/>
                </a:solidFill>
                <a:latin typeface="Helvetica" panose="020B0604020202020204" pitchFamily="34" charset="0"/>
              </a:rPr>
              <a:t>range</a:t>
            </a:r>
            <a:r>
              <a:rPr lang="en-US" altLang="en-US" sz="2400" b="1" dirty="0">
                <a:latin typeface="Helvetica" panose="020B0604020202020204" pitchFamily="34" charset="0"/>
              </a:rPr>
              <a:t> gives the </a:t>
            </a:r>
            <a:br>
              <a:rPr lang="en-US" altLang="en-US" sz="2400" b="1" dirty="0">
                <a:latin typeface="Helvetica" panose="020B0604020202020204" pitchFamily="34" charset="0"/>
              </a:rPr>
            </a:br>
            <a:r>
              <a:rPr lang="en-US" altLang="en-US" sz="2400" b="1" dirty="0">
                <a:solidFill>
                  <a:srgbClr val="990099"/>
                </a:solidFill>
                <a:latin typeface="Helvetica" panose="020B0604020202020204" pitchFamily="34" charset="0"/>
              </a:rPr>
              <a:t>terms</a:t>
            </a:r>
            <a:r>
              <a:rPr lang="en-US" altLang="en-US" sz="2400" b="1" dirty="0">
                <a:latin typeface="Helvetica" panose="020B0604020202020204" pitchFamily="34" charset="0"/>
              </a:rPr>
              <a:t> of the  sequence.</a:t>
            </a: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3286828" y="4843923"/>
            <a:ext cx="1922463" cy="361950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solidFill>
                <a:srgbClr val="FFFF00"/>
              </a:solidFill>
              <a:latin typeface="Times" panose="02020603050405020304" pitchFamily="18" charset="0"/>
            </a:endParaRP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2140653" y="4785186"/>
            <a:ext cx="5027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This is a finite sequence having the rule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4264728" y="5174123"/>
            <a:ext cx="1420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=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>
                <a:latin typeface="Times" panose="02020603050405020304" pitchFamily="18" charset="0"/>
              </a:rPr>
              <a:t> 3</a:t>
            </a:r>
            <a:r>
              <a:rPr lang="en-US" altLang="en-US" i="1">
                <a:latin typeface="Times" panose="02020603050405020304" pitchFamily="18" charset="0"/>
              </a:rPr>
              <a:t>n,</a:t>
            </a: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2140653" y="5624973"/>
            <a:ext cx="6394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where  </a:t>
            </a:r>
            <a:r>
              <a:rPr lang="en-US" altLang="en-US" i="1">
                <a:latin typeface="Times" panose="02020603050405020304" pitchFamily="18" charset="0"/>
              </a:rPr>
              <a:t>a</a:t>
            </a:r>
            <a:r>
              <a:rPr lang="en-US" altLang="en-US" b="1" i="1" baseline="-25000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 </a:t>
            </a:r>
            <a:r>
              <a:rPr lang="en-US" altLang="en-US" sz="16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represents the </a:t>
            </a:r>
            <a:r>
              <a:rPr lang="en-US" altLang="en-US" b="1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th term of the sequence.</a:t>
            </a:r>
          </a:p>
        </p:txBody>
      </p:sp>
      <p:grpSp>
        <p:nvGrpSpPr>
          <p:cNvPr id="24" name="Group 26"/>
          <p:cNvGrpSpPr>
            <a:grpSpLocks/>
          </p:cNvGrpSpPr>
          <p:nvPr/>
        </p:nvGrpSpPr>
        <p:grpSpPr bwMode="auto">
          <a:xfrm>
            <a:off x="2127953" y="1764173"/>
            <a:ext cx="1254125" cy="2773363"/>
            <a:chOff x="672" y="704"/>
            <a:chExt cx="790" cy="1747"/>
          </a:xfrm>
        </p:grpSpPr>
        <p:grpSp>
          <p:nvGrpSpPr>
            <p:cNvPr id="25" name="Group 27"/>
            <p:cNvGrpSpPr>
              <a:grpSpLocks/>
            </p:cNvGrpSpPr>
            <p:nvPr/>
          </p:nvGrpSpPr>
          <p:grpSpPr bwMode="auto">
            <a:xfrm>
              <a:off x="672" y="704"/>
              <a:ext cx="790" cy="374"/>
              <a:chOff x="589" y="999"/>
              <a:chExt cx="790" cy="374"/>
            </a:xfrm>
          </p:grpSpPr>
          <p:grpSp>
            <p:nvGrpSpPr>
              <p:cNvPr id="31" name="Group 28"/>
              <p:cNvGrpSpPr>
                <a:grpSpLocks/>
              </p:cNvGrpSpPr>
              <p:nvPr/>
            </p:nvGrpSpPr>
            <p:grpSpPr bwMode="auto">
              <a:xfrm>
                <a:off x="589" y="999"/>
                <a:ext cx="790" cy="374"/>
                <a:chOff x="4560" y="1580"/>
                <a:chExt cx="514" cy="206"/>
              </a:xfrm>
            </p:grpSpPr>
            <p:sp>
              <p:nvSpPr>
                <p:cNvPr id="33" name="Rectangle 29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4" name="Freeform 30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32" name="Rectangle 31"/>
              <p:cNvSpPr>
                <a:spLocks noChangeArrowheads="1"/>
              </p:cNvSpPr>
              <p:nvPr/>
            </p:nvSpPr>
            <p:spPr bwMode="auto">
              <a:xfrm>
                <a:off x="837" y="1007"/>
                <a:ext cx="2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 dirty="0">
                    <a:latin typeface="Times" panose="02020603050405020304" pitchFamily="18" charset="0"/>
                  </a:rPr>
                  <a:t>n</a:t>
                </a:r>
              </a:p>
            </p:txBody>
          </p:sp>
        </p:grpSp>
        <p:grpSp>
          <p:nvGrpSpPr>
            <p:cNvPr id="26" name="Group 32"/>
            <p:cNvGrpSpPr>
              <a:grpSpLocks/>
            </p:cNvGrpSpPr>
            <p:nvPr/>
          </p:nvGrpSpPr>
          <p:grpSpPr bwMode="auto">
            <a:xfrm>
              <a:off x="672" y="2064"/>
              <a:ext cx="790" cy="387"/>
              <a:chOff x="593" y="1712"/>
              <a:chExt cx="790" cy="387"/>
            </a:xfrm>
          </p:grpSpPr>
          <p:grpSp>
            <p:nvGrpSpPr>
              <p:cNvPr id="27" name="Group 33"/>
              <p:cNvGrpSpPr>
                <a:grpSpLocks/>
              </p:cNvGrpSpPr>
              <p:nvPr/>
            </p:nvGrpSpPr>
            <p:grpSpPr bwMode="auto">
              <a:xfrm>
                <a:off x="593" y="1725"/>
                <a:ext cx="790" cy="374"/>
                <a:chOff x="4560" y="1580"/>
                <a:chExt cx="514" cy="206"/>
              </a:xfrm>
            </p:grpSpPr>
            <p:sp>
              <p:nvSpPr>
                <p:cNvPr id="29" name="Rectangle 34"/>
                <p:cNvSpPr>
                  <a:spLocks noChangeArrowheads="1"/>
                </p:cNvSpPr>
                <p:nvPr/>
              </p:nvSpPr>
              <p:spPr bwMode="auto">
                <a:xfrm rot="-5400000">
                  <a:off x="4726" y="1466"/>
                  <a:ext cx="100" cy="432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FF"/>
                    </a:gs>
                    <a:gs pos="100000">
                      <a:srgbClr val="FFCC01"/>
                    </a:gs>
                  </a:gsLst>
                  <a:lin ang="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2400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30" name="Freeform 35"/>
                <p:cNvSpPr>
                  <a:spLocks/>
                </p:cNvSpPr>
                <p:nvPr/>
              </p:nvSpPr>
              <p:spPr bwMode="auto">
                <a:xfrm rot="-5400000">
                  <a:off x="4920" y="1631"/>
                  <a:ext cx="206" cy="103"/>
                </a:xfrm>
                <a:custGeom>
                  <a:avLst/>
                  <a:gdLst>
                    <a:gd name="T0" fmla="*/ 0 w 384"/>
                    <a:gd name="T1" fmla="*/ 0 h 192"/>
                    <a:gd name="T2" fmla="*/ 1 w 384"/>
                    <a:gd name="T3" fmla="*/ 0 h 192"/>
                    <a:gd name="T4" fmla="*/ 1 w 384"/>
                    <a:gd name="T5" fmla="*/ 1 h 192"/>
                    <a:gd name="T6" fmla="*/ 0 w 384"/>
                    <a:gd name="T7" fmla="*/ 0 h 19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84" h="192">
                      <a:moveTo>
                        <a:pt x="0" y="0"/>
                      </a:moveTo>
                      <a:lnTo>
                        <a:pt x="384" y="0"/>
                      </a:lnTo>
                      <a:lnTo>
                        <a:pt x="192" y="1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CC0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8" name="Rectangle 36"/>
              <p:cNvSpPr>
                <a:spLocks noChangeArrowheads="1"/>
              </p:cNvSpPr>
              <p:nvPr/>
            </p:nvSpPr>
            <p:spPr bwMode="auto">
              <a:xfrm>
                <a:off x="848" y="1712"/>
                <a:ext cx="31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b="1" i="1">
                    <a:latin typeface="Times" panose="02020603050405020304" pitchFamily="18" charset="0"/>
                  </a:rPr>
                  <a:t>a</a:t>
                </a:r>
                <a:r>
                  <a:rPr lang="en-US" altLang="en-US" b="1" i="1" baseline="-20000">
                    <a:latin typeface="Times" panose="02020603050405020304" pitchFamily="18" charset="0"/>
                  </a:rPr>
                  <a:t>n</a:t>
                </a:r>
                <a:endParaRPr lang="en-US" altLang="en-US" sz="3200" b="1" i="1" baseline="-25000">
                  <a:latin typeface="Times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7580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 autoUpdateAnimBg="0"/>
      <p:bldP spid="15" grpId="0" autoUpdateAnimBg="0"/>
      <p:bldP spid="16" grpId="0" autoUpdateAnimBg="0"/>
      <p:bldP spid="17" grpId="0" autoUpdateAnimBg="0"/>
      <p:bldP spid="18" grpId="0" autoUpdateAnimBg="0"/>
      <p:bldP spid="19" grpId="0" animBg="1" autoUpdateAnimBg="0"/>
      <p:bldP spid="20" grpId="0" animBg="1" autoUpdateAnimBg="0"/>
      <p:bldP spid="21" grpId="0" autoUpdateAnimBg="0"/>
      <p:bldP spid="22" grpId="0" autoUpdateAnimBg="0"/>
      <p:bldP spid="2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652800" y="3011387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2</a:t>
            </a:r>
            <a:r>
              <a:rPr lang="en-US" altLang="en-US" sz="2400" i="1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+ 3.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1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/>
      <p:bldP spid="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215063" y="32123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12887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Helvetica" panose="020B0604020202020204" pitchFamily="34" charset="0"/>
              </a:rPr>
              <a:t>S</a:t>
            </a:r>
            <a:r>
              <a:rPr lang="en-US" altLang="en-US" sz="2000" b="1" dirty="0">
                <a:latin typeface="Helvetica" panose="020B0604020202020204" pitchFamily="34" charset="0"/>
              </a:rPr>
              <a:t>OLUTION</a:t>
            </a:r>
          </a:p>
        </p:txBody>
      </p:sp>
      <p:grpSp>
        <p:nvGrpSpPr>
          <p:cNvPr id="10" name="Group 11"/>
          <p:cNvGrpSpPr>
            <a:grpSpLocks/>
          </p:cNvGrpSpPr>
          <p:nvPr/>
        </p:nvGrpSpPr>
        <p:grpSpPr bwMode="auto">
          <a:xfrm>
            <a:off x="3667125" y="3272713"/>
            <a:ext cx="3182938" cy="382587"/>
            <a:chOff x="1350" y="1757"/>
            <a:chExt cx="2005" cy="241"/>
          </a:xfrm>
        </p:grpSpPr>
        <p:sp>
          <p:nvSpPr>
            <p:cNvPr id="11" name="Rectangle 12"/>
            <p:cNvSpPr>
              <a:spLocks noChangeArrowheads="1"/>
            </p:cNvSpPr>
            <p:nvPr/>
          </p:nvSpPr>
          <p:spPr bwMode="auto">
            <a:xfrm>
              <a:off x="1350" y="184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2" name="Rectangle 13"/>
            <p:cNvSpPr>
              <a:spLocks noChangeArrowheads="1"/>
            </p:cNvSpPr>
            <p:nvPr/>
          </p:nvSpPr>
          <p:spPr bwMode="auto">
            <a:xfrm>
              <a:off x="1746" y="177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3" name="Rectangle 14"/>
            <p:cNvSpPr>
              <a:spLocks noChangeArrowheads="1"/>
            </p:cNvSpPr>
            <p:nvPr/>
          </p:nvSpPr>
          <p:spPr bwMode="auto">
            <a:xfrm>
              <a:off x="3027" y="1757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6215063" y="25567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15" name="Group 16"/>
          <p:cNvGrpSpPr>
            <a:grpSpLocks/>
          </p:cNvGrpSpPr>
          <p:nvPr/>
        </p:nvGrpSpPr>
        <p:grpSpPr bwMode="auto">
          <a:xfrm>
            <a:off x="3667125" y="2615488"/>
            <a:ext cx="3182938" cy="388937"/>
            <a:chOff x="1350" y="1343"/>
            <a:chExt cx="2005" cy="245"/>
          </a:xfrm>
        </p:grpSpPr>
        <p:sp>
          <p:nvSpPr>
            <p:cNvPr id="16" name="Rectangle 17"/>
            <p:cNvSpPr>
              <a:spLocks noChangeArrowheads="1"/>
            </p:cNvSpPr>
            <p:nvPr/>
          </p:nvSpPr>
          <p:spPr bwMode="auto">
            <a:xfrm>
              <a:off x="1746" y="1365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1350" y="1438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3027" y="134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3416300" y="25535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1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2(1) + 3 = 5</a:t>
            </a:r>
            <a:endParaRPr lang="en-US" altLang="en-US" sz="2400" i="1" baseline="-25000" dirty="0">
              <a:latin typeface="Times" panose="02020603050405020304" pitchFamily="18" charset="0"/>
            </a:endParaRP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6270625" y="2605963"/>
            <a:ext cx="1239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1st  term</a:t>
            </a:r>
            <a:endParaRPr lang="en-US" altLang="en-US" sz="2200">
              <a:solidFill>
                <a:srgbClr val="0A50A1"/>
              </a:solidFill>
              <a:latin typeface="Helvetica" panose="020B0604020202020204" pitchFamily="34" charset="0"/>
            </a:endParaRPr>
          </a:p>
        </p:txBody>
      </p:sp>
      <p:sp>
        <p:nvSpPr>
          <p:cNvPr id="21" name="Text Box 22"/>
          <p:cNvSpPr txBox="1">
            <a:spLocks noChangeArrowheads="1"/>
          </p:cNvSpPr>
          <p:nvPr/>
        </p:nvSpPr>
        <p:spPr bwMode="auto">
          <a:xfrm>
            <a:off x="6270625" y="3229850"/>
            <a:ext cx="1325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2nd  term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6215063" y="38727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3" name="Group 24"/>
          <p:cNvGrpSpPr>
            <a:grpSpLocks/>
          </p:cNvGrpSpPr>
          <p:nvPr/>
        </p:nvGrpSpPr>
        <p:grpSpPr bwMode="auto">
          <a:xfrm>
            <a:off x="3667125" y="3933113"/>
            <a:ext cx="3182938" cy="374650"/>
            <a:chOff x="1350" y="2173"/>
            <a:chExt cx="2005" cy="236"/>
          </a:xfrm>
        </p:grpSpPr>
        <p:sp>
          <p:nvSpPr>
            <p:cNvPr id="24" name="Rectangle 25"/>
            <p:cNvSpPr>
              <a:spLocks noChangeArrowheads="1"/>
            </p:cNvSpPr>
            <p:nvPr/>
          </p:nvSpPr>
          <p:spPr bwMode="auto">
            <a:xfrm>
              <a:off x="1350" y="2259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5" name="Rectangle 26"/>
            <p:cNvSpPr>
              <a:spLocks noChangeArrowheads="1"/>
            </p:cNvSpPr>
            <p:nvPr/>
          </p:nvSpPr>
          <p:spPr bwMode="auto">
            <a:xfrm>
              <a:off x="1746" y="2186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" name="Rectangle 27"/>
            <p:cNvSpPr>
              <a:spLocks noChangeArrowheads="1"/>
            </p:cNvSpPr>
            <p:nvPr/>
          </p:nvSpPr>
          <p:spPr bwMode="auto">
            <a:xfrm>
              <a:off x="3027" y="2173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6270625" y="3868025"/>
            <a:ext cx="1293813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3rd  term</a:t>
            </a:r>
          </a:p>
        </p:txBody>
      </p:sp>
      <p:sp>
        <p:nvSpPr>
          <p:cNvPr id="28" name="Rectangle 29"/>
          <p:cNvSpPr>
            <a:spLocks noChangeArrowheads="1"/>
          </p:cNvSpPr>
          <p:nvPr/>
        </p:nvSpPr>
        <p:spPr bwMode="auto">
          <a:xfrm>
            <a:off x="6215063" y="4533188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9" name="Group 30"/>
          <p:cNvGrpSpPr>
            <a:grpSpLocks/>
          </p:cNvGrpSpPr>
          <p:nvPr/>
        </p:nvGrpSpPr>
        <p:grpSpPr bwMode="auto">
          <a:xfrm>
            <a:off x="3667125" y="4593513"/>
            <a:ext cx="3182938" cy="366712"/>
            <a:chOff x="1350" y="2589"/>
            <a:chExt cx="2005" cy="231"/>
          </a:xfrm>
        </p:grpSpPr>
        <p:sp>
          <p:nvSpPr>
            <p:cNvPr id="30" name="Rectangle 31"/>
            <p:cNvSpPr>
              <a:spLocks noChangeArrowheads="1"/>
            </p:cNvSpPr>
            <p:nvPr/>
          </p:nvSpPr>
          <p:spPr bwMode="auto">
            <a:xfrm>
              <a:off x="1350" y="2670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1" name="Rectangle 32"/>
            <p:cNvSpPr>
              <a:spLocks noChangeArrowheads="1"/>
            </p:cNvSpPr>
            <p:nvPr/>
          </p:nvSpPr>
          <p:spPr bwMode="auto">
            <a:xfrm>
              <a:off x="1746" y="2597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32" name="Rectangle 33"/>
            <p:cNvSpPr>
              <a:spLocks noChangeArrowheads="1"/>
            </p:cNvSpPr>
            <p:nvPr/>
          </p:nvSpPr>
          <p:spPr bwMode="auto">
            <a:xfrm>
              <a:off x="3027" y="2589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33" name="Text Box 34"/>
          <p:cNvSpPr txBox="1">
            <a:spLocks noChangeArrowheads="1"/>
          </p:cNvSpPr>
          <p:nvPr/>
        </p:nvSpPr>
        <p:spPr bwMode="auto">
          <a:xfrm>
            <a:off x="6270625" y="4530013"/>
            <a:ext cx="12890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4th  term</a:t>
            </a:r>
          </a:p>
        </p:txBody>
      </p:sp>
      <p:sp>
        <p:nvSpPr>
          <p:cNvPr id="34" name="Rectangle 35"/>
          <p:cNvSpPr>
            <a:spLocks noChangeArrowheads="1"/>
          </p:cNvSpPr>
          <p:nvPr/>
        </p:nvSpPr>
        <p:spPr bwMode="auto">
          <a:xfrm>
            <a:off x="6215063" y="5198350"/>
            <a:ext cx="1371600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" panose="02020603050405020304" pitchFamily="18" charset="0"/>
            </a:endParaRPr>
          </a:p>
        </p:txBody>
      </p:sp>
      <p:sp>
        <p:nvSpPr>
          <p:cNvPr id="35" name="Rectangle 42"/>
          <p:cNvSpPr>
            <a:spLocks noChangeArrowheads="1"/>
          </p:cNvSpPr>
          <p:nvPr/>
        </p:nvSpPr>
        <p:spPr bwMode="auto">
          <a:xfrm>
            <a:off x="3416300" y="320762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2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2(2) + 3 = 7</a:t>
            </a:r>
            <a:endParaRPr lang="en-US" altLang="en-US" sz="2400" b="1" i="1" baseline="-25000">
              <a:latin typeface="Times" panose="02020603050405020304" pitchFamily="18" charset="0"/>
            </a:endParaRPr>
          </a:p>
        </p:txBody>
      </p:sp>
      <p:sp>
        <p:nvSpPr>
          <p:cNvPr id="36" name="Rectangle 43"/>
          <p:cNvSpPr>
            <a:spLocks noChangeArrowheads="1"/>
          </p:cNvSpPr>
          <p:nvPr/>
        </p:nvSpPr>
        <p:spPr bwMode="auto">
          <a:xfrm>
            <a:off x="3416300" y="3861675"/>
            <a:ext cx="22288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3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2(3) + 3 = 9</a:t>
            </a:r>
          </a:p>
        </p:txBody>
      </p:sp>
      <p:sp>
        <p:nvSpPr>
          <p:cNvPr id="37" name="Rectangle 44"/>
          <p:cNvSpPr>
            <a:spLocks noChangeArrowheads="1"/>
          </p:cNvSpPr>
          <p:nvPr/>
        </p:nvSpPr>
        <p:spPr bwMode="auto">
          <a:xfrm>
            <a:off x="3416300" y="451572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sz="1200" i="1" dirty="0">
                <a:latin typeface="Times" panose="02020603050405020304" pitchFamily="18" charset="0"/>
              </a:rPr>
              <a:t> </a:t>
            </a:r>
            <a:r>
              <a:rPr lang="en-US" altLang="en-US" sz="2200" b="1" baseline="-25000" dirty="0">
                <a:latin typeface="Times" panose="02020603050405020304" pitchFamily="18" charset="0"/>
              </a:rPr>
              <a:t>4</a:t>
            </a:r>
            <a:r>
              <a:rPr lang="en-US" altLang="en-US" sz="2400" b="1" baseline="-25000" dirty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= 2(4) + 3 = 11</a:t>
            </a:r>
          </a:p>
        </p:txBody>
      </p:sp>
      <p:grpSp>
        <p:nvGrpSpPr>
          <p:cNvPr id="38" name="Group 45"/>
          <p:cNvGrpSpPr>
            <a:grpSpLocks/>
          </p:cNvGrpSpPr>
          <p:nvPr/>
        </p:nvGrpSpPr>
        <p:grpSpPr bwMode="auto">
          <a:xfrm>
            <a:off x="3667125" y="5258675"/>
            <a:ext cx="3182938" cy="354013"/>
            <a:chOff x="1350" y="3008"/>
            <a:chExt cx="2005" cy="223"/>
          </a:xfrm>
        </p:grpSpPr>
        <p:sp>
          <p:nvSpPr>
            <p:cNvPr id="39" name="Rectangle 46"/>
            <p:cNvSpPr>
              <a:spLocks noChangeArrowheads="1"/>
            </p:cNvSpPr>
            <p:nvPr/>
          </p:nvSpPr>
          <p:spPr bwMode="auto">
            <a:xfrm>
              <a:off x="1350" y="3081"/>
              <a:ext cx="104" cy="15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0" name="Rectangle 47"/>
            <p:cNvSpPr>
              <a:spLocks noChangeArrowheads="1"/>
            </p:cNvSpPr>
            <p:nvPr/>
          </p:nvSpPr>
          <p:spPr bwMode="auto">
            <a:xfrm>
              <a:off x="1746" y="3008"/>
              <a:ext cx="155" cy="190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41" name="Rectangle 48"/>
            <p:cNvSpPr>
              <a:spLocks noChangeArrowheads="1"/>
            </p:cNvSpPr>
            <p:nvPr/>
          </p:nvSpPr>
          <p:spPr bwMode="auto">
            <a:xfrm>
              <a:off x="3027" y="3008"/>
              <a:ext cx="328" cy="19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CC0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42" name="Rectangle 49"/>
          <p:cNvSpPr>
            <a:spLocks noChangeArrowheads="1"/>
          </p:cNvSpPr>
          <p:nvPr/>
        </p:nvSpPr>
        <p:spPr bwMode="auto">
          <a:xfrm>
            <a:off x="3416300" y="5169775"/>
            <a:ext cx="23812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Times" panose="02020603050405020304" pitchFamily="18" charset="0"/>
              </a:rPr>
              <a:t>a</a:t>
            </a:r>
            <a:r>
              <a:rPr lang="en-US" altLang="en-US" sz="1200" i="1">
                <a:latin typeface="Times" panose="02020603050405020304" pitchFamily="18" charset="0"/>
              </a:rPr>
              <a:t> </a:t>
            </a:r>
            <a:r>
              <a:rPr lang="en-US" altLang="en-US" sz="2200" b="1" baseline="-25000">
                <a:latin typeface="Times" panose="02020603050405020304" pitchFamily="18" charset="0"/>
              </a:rPr>
              <a:t>5</a:t>
            </a:r>
            <a:r>
              <a:rPr lang="en-US" altLang="en-US" sz="2400" b="1" baseline="-25000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= 2(5) + 3 = 13</a:t>
            </a:r>
          </a:p>
        </p:txBody>
      </p:sp>
      <p:sp>
        <p:nvSpPr>
          <p:cNvPr id="43" name="Text Box 51"/>
          <p:cNvSpPr txBox="1">
            <a:spLocks noChangeArrowheads="1"/>
          </p:cNvSpPr>
          <p:nvPr/>
        </p:nvSpPr>
        <p:spPr bwMode="auto">
          <a:xfrm>
            <a:off x="6270625" y="5188825"/>
            <a:ext cx="12890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E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>
                <a:solidFill>
                  <a:srgbClr val="0A50A1"/>
                </a:solidFill>
                <a:latin typeface="Helvetica" panose="020B0604020202020204" pitchFamily="34" charset="0"/>
              </a:rPr>
              <a:t>5th  term</a:t>
            </a:r>
          </a:p>
        </p:txBody>
      </p:sp>
    </p:spTree>
    <p:extLst>
      <p:ext uri="{BB962C8B-B14F-4D97-AF65-F5344CB8AC3E}">
        <p14:creationId xmlns:p14="http://schemas.microsoft.com/office/powerpoint/2010/main" val="248183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utoUpdateAnimBg="0"/>
      <p:bldP spid="14" grpId="0" animBg="1"/>
      <p:bldP spid="19" grpId="0" animBg="1" autoUpdateAnimBg="0"/>
      <p:bldP spid="20" grpId="0" autoUpdateAnimBg="0"/>
      <p:bldP spid="21" grpId="0" autoUpdateAnimBg="0"/>
      <p:bldP spid="22" grpId="0" animBg="1"/>
      <p:bldP spid="27" grpId="0" autoUpdateAnimBg="0"/>
      <p:bldP spid="28" grpId="0" animBg="1"/>
      <p:bldP spid="33" grpId="0" autoUpdateAnimBg="0"/>
      <p:bldP spid="34" grpId="0" animBg="1" autoUpdateAnimBg="0"/>
      <p:bldP spid="35" grpId="0" animBg="1" autoUpdateAnimBg="0"/>
      <p:bldP spid="36" grpId="0" animBg="1" autoUpdateAnimBg="0"/>
      <p:bldP spid="37" grpId="0" animBg="1" autoUpdateAnimBg="0"/>
      <p:bldP spid="42" grpId="0" animBg="1" autoUpdateAnimBg="0"/>
      <p:bldP spid="4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783709" y="3058708"/>
            <a:ext cx="6897688" cy="730250"/>
            <a:chOff x="3130729" y="621695"/>
            <a:chExt cx="6897688" cy="731520"/>
          </a:xfrm>
        </p:grpSpPr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3130729" y="621695"/>
              <a:ext cx="6897688" cy="731520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FF66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288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" panose="02020603050405020304" pitchFamily="18" charset="0"/>
                </a:rPr>
                <a:t>Write the first five terms of the sequence              .</a:t>
              </a:r>
            </a:p>
          </p:txBody>
        </p:sp>
        <p:graphicFrame>
          <p:nvGraphicFramePr>
            <p:cNvPr id="11" name="Object 3"/>
            <p:cNvGraphicFramePr>
              <a:graphicFrameLocks noChangeAspect="1"/>
            </p:cNvGraphicFramePr>
            <p:nvPr/>
          </p:nvGraphicFramePr>
          <p:xfrm>
            <a:off x="8560336" y="667451"/>
            <a:ext cx="998404" cy="61901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0" name="Equation" r:id="rId4" imgW="634725" imgH="393529" progId="Equation.3">
                    <p:embed/>
                  </p:oleObj>
                </mc:Choice>
                <mc:Fallback>
                  <p:oleObj name="Equation" r:id="rId4" imgW="634725" imgH="393529" progId="Equation.3">
                    <p:embed/>
                    <p:pic>
                      <p:nvPicPr>
                        <p:cNvPr id="1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560336" y="667451"/>
                          <a:ext cx="998404" cy="61901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83542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56" t="32204" r="23408" b="18806"/>
          <a:stretch/>
        </p:blipFill>
        <p:spPr>
          <a:xfrm>
            <a:off x="2513149" y="1711566"/>
            <a:ext cx="6894960" cy="459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897133" y="3292275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Write the first five terms of the sequence </a:t>
            </a:r>
            <a:r>
              <a:rPr lang="en-US" alt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n! - 2.</a:t>
            </a:r>
          </a:p>
        </p:txBody>
      </p:sp>
    </p:spTree>
    <p:extLst>
      <p:ext uri="{BB962C8B-B14F-4D97-AF65-F5344CB8AC3E}">
        <p14:creationId xmlns:p14="http://schemas.microsoft.com/office/powerpoint/2010/main" val="3825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86" t="32636" r="25389" b="22686"/>
          <a:stretch/>
        </p:blipFill>
        <p:spPr>
          <a:xfrm>
            <a:off x="2967411" y="1918616"/>
            <a:ext cx="6257177" cy="399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68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907643" y="3504017"/>
            <a:ext cx="7305675" cy="4921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600" i="1">
                <a:latin typeface="Times" panose="02020603050405020304" pitchFamily="18" charset="0"/>
              </a:rPr>
              <a:t>f</a:t>
            </a:r>
            <a:r>
              <a:rPr lang="en-US" altLang="en-US" sz="1000" i="1">
                <a:latin typeface="Times" panose="02020603050405020304" pitchFamily="18" charset="0"/>
              </a:rPr>
              <a:t> </a:t>
            </a:r>
            <a:r>
              <a:rPr lang="en-US" altLang="en-US" sz="2400">
                <a:latin typeface="Times" panose="02020603050405020304" pitchFamily="18" charset="0"/>
              </a:rPr>
              <a:t>(</a:t>
            </a:r>
            <a:r>
              <a:rPr lang="en-US" altLang="en-US" sz="2400" i="1">
                <a:latin typeface="Times" panose="02020603050405020304" pitchFamily="18" charset="0"/>
              </a:rPr>
              <a:t>n</a:t>
            </a:r>
            <a:r>
              <a:rPr lang="en-US" altLang="en-US" sz="2400">
                <a:latin typeface="Times" panose="02020603050405020304" pitchFamily="18" charset="0"/>
              </a:rPr>
              <a:t>) = (–2)</a:t>
            </a:r>
            <a:r>
              <a:rPr lang="en-US" altLang="en-US" sz="800">
                <a:latin typeface="Times" panose="02020603050405020304" pitchFamily="18" charset="0"/>
              </a:rPr>
              <a:t> </a:t>
            </a:r>
            <a:r>
              <a:rPr lang="en-US" altLang="en-US" b="1" i="1" baseline="40000">
                <a:latin typeface="Times" panose="02020603050405020304" pitchFamily="18" charset="0"/>
              </a:rPr>
              <a:t>n</a:t>
            </a:r>
            <a:r>
              <a:rPr lang="en-US" altLang="en-US" sz="2400" b="1" baseline="40000">
                <a:latin typeface="Times" panose="02020603050405020304" pitchFamily="18" charset="0"/>
              </a:rPr>
              <a:t> – 1 </a:t>
            </a:r>
            <a:r>
              <a:rPr lang="en-US" altLang="en-US" sz="2400">
                <a:latin typeface="Times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430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and Writing Sequence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00" t="32708" r="28689" b="24205"/>
          <a:stretch/>
        </p:blipFill>
        <p:spPr>
          <a:xfrm>
            <a:off x="2400260" y="1873954"/>
            <a:ext cx="6314761" cy="410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3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259724" y="1628673"/>
            <a:ext cx="8408276" cy="4067934"/>
          </a:xfrm>
          <a:prstGeom prst="rect">
            <a:avLst/>
          </a:prstGeom>
          <a:solidFill>
            <a:schemeClr val="bg1"/>
          </a:solidFill>
          <a:extLst/>
        </p:spPr>
        <p:txBody>
          <a:bodyPr lIns="90487" tIns="44450" rIns="90487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defRPr/>
            </a:pPr>
            <a:r>
              <a:rPr lang="en-US" altLang="en-US" b="1" dirty="0" smtClean="0">
                <a:solidFill>
                  <a:srgbClr val="B5016C"/>
                </a:solidFill>
                <a:latin typeface="+mj-lt"/>
              </a:rPr>
              <a:t>Arithmetic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Sequence:  </a:t>
            </a:r>
            <a:r>
              <a:rPr lang="en-US" altLang="en-US" b="1" i="1" dirty="0" smtClean="0">
                <a:latin typeface="+mj-lt"/>
              </a:rPr>
              <a:t>sequence whose consecutive terms have a common difference.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</a:t>
            </a:r>
            <a:r>
              <a:rPr lang="en-US" altLang="en-US" dirty="0" smtClean="0">
                <a:latin typeface="+mj-lt"/>
              </a:rPr>
              <a:t>	  </a:t>
            </a:r>
            <a:r>
              <a:rPr lang="en-US" altLang="en-US" b="1" dirty="0" smtClean="0">
                <a:latin typeface="+mj-lt"/>
              </a:rPr>
              <a:t>3, 5, 7, 9, 11, 13, ...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terms have a common difference of  </a:t>
            </a:r>
            <a:r>
              <a:rPr lang="en-US" altLang="en-US" b="1" dirty="0" smtClean="0">
                <a:solidFill>
                  <a:srgbClr val="063DE8"/>
                </a:solidFill>
                <a:latin typeface="+mj-lt"/>
              </a:rPr>
              <a:t>2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The common difference is the number </a:t>
            </a:r>
            <a:r>
              <a:rPr lang="en-US" altLang="en-US" b="1" i="1" dirty="0" smtClean="0">
                <a:solidFill>
                  <a:srgbClr val="063DE8"/>
                </a:solidFill>
                <a:latin typeface="+mj-lt"/>
              </a:rPr>
              <a:t>d</a:t>
            </a:r>
            <a:r>
              <a:rPr lang="en-US" altLang="en-US" b="1" dirty="0" smtClean="0">
                <a:latin typeface="+mj-lt"/>
              </a:rPr>
              <a:t>.</a:t>
            </a:r>
          </a:p>
          <a:p>
            <a:pPr marL="342900" indent="-342900">
              <a:defRPr/>
            </a:pPr>
            <a:r>
              <a:rPr lang="en-US" altLang="en-US" b="1" dirty="0" smtClean="0">
                <a:latin typeface="+mj-lt"/>
              </a:rPr>
              <a:t>To find the common difference you use 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n+1</a:t>
            </a:r>
            <a:r>
              <a:rPr lang="en-US" altLang="en-US" b="1" i="1" dirty="0" smtClean="0">
                <a:solidFill>
                  <a:srgbClr val="0033CC"/>
                </a:solidFill>
                <a:latin typeface="+mj-lt"/>
              </a:rPr>
              <a:t> – a</a:t>
            </a:r>
            <a:r>
              <a:rPr lang="en-US" altLang="en-US" b="1" i="1" baseline="-25000" dirty="0" smtClean="0">
                <a:solidFill>
                  <a:srgbClr val="0033CC"/>
                </a:solidFill>
                <a:latin typeface="+mj-lt"/>
              </a:rPr>
              <a:t>n</a:t>
            </a:r>
            <a:r>
              <a:rPr lang="en-US" altLang="en-US" b="1" dirty="0" smtClean="0">
                <a:latin typeface="+mj-lt"/>
              </a:rPr>
              <a:t> </a:t>
            </a:r>
          </a:p>
          <a:p>
            <a:pPr marL="342900" indent="-342900">
              <a:defRPr/>
            </a:pPr>
            <a:r>
              <a:rPr lang="en-US" altLang="en-US" b="1" i="1" dirty="0" smtClean="0">
                <a:latin typeface="+mj-lt"/>
              </a:rPr>
              <a:t>Example:  Is the sequence arithmetic?				         </a:t>
            </a:r>
            <a:r>
              <a:rPr lang="en-US" altLang="en-US" dirty="0" smtClean="0">
                <a:latin typeface="+mj-lt"/>
              </a:rPr>
              <a:t>–45, –30, –15, 0, 15, 30</a:t>
            </a:r>
          </a:p>
          <a:p>
            <a:pPr marL="342900" indent="-342900">
              <a:spcBef>
                <a:spcPct val="0"/>
              </a:spcBef>
              <a:defRPr/>
            </a:pP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	      Yes, </a:t>
            </a:r>
            <a:r>
              <a:rPr lang="en-US" altLang="en-US" b="1" i="1" dirty="0" smtClean="0">
                <a:latin typeface="+mj-lt"/>
              </a:rPr>
              <a:t>the common difference is</a:t>
            </a:r>
            <a:r>
              <a:rPr lang="en-US" altLang="en-US" b="1" dirty="0" smtClean="0">
                <a:solidFill>
                  <a:srgbClr val="B50069"/>
                </a:solidFill>
                <a:latin typeface="+mj-lt"/>
              </a:rPr>
              <a:t> 15</a:t>
            </a:r>
            <a:endParaRPr lang="en-US" altLang="en-US" b="1" dirty="0">
              <a:solidFill>
                <a:srgbClr val="B50069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957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38010" y="1695392"/>
            <a:ext cx="50546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–9, -2, 5,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333310" y="2247842"/>
            <a:ext cx="277018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3380935" y="3267017"/>
            <a:ext cx="5676900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is referred to as the common difference (d)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3361885" y="3743267"/>
            <a:ext cx="7234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Common Difference (d) – what we ADD to get next term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3380935" y="4533842"/>
            <a:ext cx="44402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Next four terms……</a:t>
            </a: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12, 19, 26, 33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80935" y="2800292"/>
            <a:ext cx="4440238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(-9)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 and 5 </a:t>
            </a:r>
            <a:r>
              <a:rPr lang="en-US" altLang="en-US" dirty="0" smtClean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(-2) </a:t>
            </a:r>
            <a:r>
              <a:rPr lang="en-US" altLang="en-US" dirty="0">
                <a:solidFill>
                  <a:srgbClr val="66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7</a:t>
            </a:r>
          </a:p>
        </p:txBody>
      </p:sp>
    </p:spTree>
    <p:extLst>
      <p:ext uri="{BB962C8B-B14F-4D97-AF65-F5344CB8AC3E}">
        <p14:creationId xmlns:p14="http://schemas.microsoft.com/office/powerpoint/2010/main" val="226123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90283" y="1864214"/>
            <a:ext cx="49514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0, 7, 14, …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37983" y="2578589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7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479593" y="3717649"/>
            <a:ext cx="187801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21, 28, 35, 42</a:t>
            </a:r>
          </a:p>
        </p:txBody>
      </p:sp>
    </p:spTree>
    <p:extLst>
      <p:ext uri="{BB962C8B-B14F-4D97-AF65-F5344CB8AC3E}">
        <p14:creationId xmlns:p14="http://schemas.microsoft.com/office/powerpoint/2010/main" val="151784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440788" y="1884402"/>
            <a:ext cx="54133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-3x, -2x, -x, …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367887" y="2574664"/>
            <a:ext cx="3559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x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491208" y="3454861"/>
            <a:ext cx="1570038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 x, 2x, 3x</a:t>
            </a:r>
          </a:p>
        </p:txBody>
      </p:sp>
    </p:spTree>
    <p:extLst>
      <p:ext uri="{BB962C8B-B14F-4D97-AF65-F5344CB8AC3E}">
        <p14:creationId xmlns:p14="http://schemas.microsoft.com/office/powerpoint/2010/main" val="58786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824162" y="1937530"/>
            <a:ext cx="5311775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next four terms of 5k, -k, -7k, …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438744" y="2708349"/>
            <a:ext cx="3814763" cy="461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Sequence, d = -6k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4013548" y="3559589"/>
            <a:ext cx="287655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-13k, -19k, -25k, -31k</a:t>
            </a:r>
          </a:p>
        </p:txBody>
      </p:sp>
    </p:spTree>
    <p:extLst>
      <p:ext uri="{BB962C8B-B14F-4D97-AF65-F5344CB8AC3E}">
        <p14:creationId xmlns:p14="http://schemas.microsoft.com/office/powerpoint/2010/main" val="200007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59918" y="1925812"/>
            <a:ext cx="10943200" cy="310854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 do you find any term in this sequence?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any term in an arithmetic sequence, use the formula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a</a:t>
            </a:r>
            <a:r>
              <a:rPr lang="en-US" altLang="en-US" b="1" baseline="-25000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(n – 1)d	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rgbClr val="063D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altLang="en-US" b="1" dirty="0">
                <a:solidFill>
                  <a:srgbClr val="063D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common difference.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98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503" t="32025" r="18602" b="18893"/>
          <a:stretch/>
        </p:blipFill>
        <p:spPr>
          <a:xfrm>
            <a:off x="2513149" y="1783645"/>
            <a:ext cx="6983939" cy="402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8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3494688" y="2577357"/>
            <a:ext cx="6952593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Find the 14</a:t>
            </a:r>
            <a:r>
              <a:rPr lang="en-US" altLang="en-US" baseline="30000" dirty="0">
                <a:latin typeface="+mn-lt"/>
              </a:rPr>
              <a:t>th</a:t>
            </a:r>
            <a:r>
              <a:rPr lang="en-US" altLang="en-US" dirty="0">
                <a:latin typeface="+mn-lt"/>
              </a:rPr>
              <a:t> term of the arithmetic sequence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4788380" y="3789705"/>
            <a:ext cx="2819400" cy="5191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Comic Sans MS" panose="030F0702030302020204" pitchFamily="66" charset="0"/>
              </a:rPr>
              <a:t>4, 7, 10, 13,……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341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/>
      <p:bldP spid="1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49" t="32875" r="27636" b="18814"/>
          <a:stretch/>
        </p:blipFill>
        <p:spPr>
          <a:xfrm>
            <a:off x="2513149" y="1761065"/>
            <a:ext cx="6162322" cy="41744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026400" y="3201974"/>
            <a:ext cx="3838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3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1424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0703641"/>
              </p:ext>
            </p:extLst>
          </p:nvPr>
        </p:nvGraphicFramePr>
        <p:xfrm>
          <a:off x="3965050" y="3187826"/>
          <a:ext cx="39243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4" imgW="3924000" imgH="380880" progId="Equation.DSMT4">
                  <p:embed/>
                </p:oleObj>
              </mc:Choice>
              <mc:Fallback>
                <p:oleObj name="Equation" r:id="rId4" imgW="392400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5050" y="3187826"/>
                        <a:ext cx="39243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845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9327" t="33484" r="27331" b="22255"/>
          <a:stretch/>
        </p:blipFill>
        <p:spPr>
          <a:xfrm>
            <a:off x="3206045" y="1851377"/>
            <a:ext cx="5621866" cy="4197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70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74" t="32568" r="30351" b="24155"/>
          <a:stretch/>
        </p:blipFill>
        <p:spPr>
          <a:xfrm>
            <a:off x="2659905" y="1871794"/>
            <a:ext cx="5919652" cy="392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76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129876" y="146635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220364" y="149017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900113" y="2230666"/>
            <a:ext cx="10345737" cy="35394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shows typical costs for a construction company to rent a crane for one, two, three, or four months.  Assuming that the arithmetic sequence continues, how much would it cost to rent the crane for twelve months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Content Placeholder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6235652"/>
              </p:ext>
            </p:extLst>
          </p:nvPr>
        </p:nvGraphicFramePr>
        <p:xfrm>
          <a:off x="5451823" y="3653337"/>
          <a:ext cx="2085975" cy="194786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32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3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Months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Cost ($)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2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105,000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0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120,000</a:t>
                      </a:r>
                    </a:p>
                  </a:txBody>
                  <a:tcPr marL="68590" marR="685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863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976" t="33819" r="23127" b="26490"/>
          <a:stretch/>
        </p:blipFill>
        <p:spPr>
          <a:xfrm>
            <a:off x="2650603" y="2025570"/>
            <a:ext cx="7481872" cy="372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0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8128" t="35451" r="29008" b="26990"/>
          <a:stretch/>
        </p:blipFill>
        <p:spPr>
          <a:xfrm>
            <a:off x="2917951" y="2018548"/>
            <a:ext cx="5763204" cy="370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4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874165" y="2871640"/>
            <a:ext cx="9603132" cy="9541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>
                <a:latin typeface="+mn-lt"/>
              </a:rPr>
              <a:t>In the arithmetic sequence 4,7,10,13,…, which term has a value of 301?</a:t>
            </a:r>
          </a:p>
        </p:txBody>
      </p:sp>
    </p:spTree>
    <p:extLst>
      <p:ext uri="{BB962C8B-B14F-4D97-AF65-F5344CB8AC3E}">
        <p14:creationId xmlns:p14="http://schemas.microsoft.com/office/powerpoint/2010/main" val="34330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78" t="33084" r="28110" b="19383"/>
          <a:stretch/>
        </p:blipFill>
        <p:spPr>
          <a:xfrm>
            <a:off x="3680176" y="1813283"/>
            <a:ext cx="5520267" cy="4121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5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1100325"/>
              </p:ext>
            </p:extLst>
          </p:nvPr>
        </p:nvGraphicFramePr>
        <p:xfrm>
          <a:off x="3492500" y="3349625"/>
          <a:ext cx="4673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tion" r:id="rId4" imgW="4673520" imgH="380880" progId="Equation.DSMT4">
                  <p:embed/>
                </p:oleObj>
              </mc:Choice>
              <mc:Fallback>
                <p:oleObj name="Equation" r:id="rId4" imgW="467352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3349625"/>
                        <a:ext cx="4673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5998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263" t="33209" r="26116" b="23499"/>
          <a:stretch/>
        </p:blipFill>
        <p:spPr>
          <a:xfrm>
            <a:off x="3400711" y="1998134"/>
            <a:ext cx="5585243" cy="371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73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95" t="32847" r="33361" b="22347"/>
          <a:stretch/>
        </p:blipFill>
        <p:spPr>
          <a:xfrm>
            <a:off x="3815644" y="1964266"/>
            <a:ext cx="4560711" cy="376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87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375187"/>
              </p:ext>
            </p:extLst>
          </p:nvPr>
        </p:nvGraphicFramePr>
        <p:xfrm>
          <a:off x="4495800" y="3292475"/>
          <a:ext cx="3556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4" imgW="3555720" imgH="380880" progId="Equation.DSMT4">
                  <p:embed/>
                </p:oleObj>
              </mc:Choice>
              <mc:Fallback>
                <p:oleObj name="Equation" r:id="rId4" imgW="3555720" imgH="38088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3292475"/>
                        <a:ext cx="3556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2145643" y="2709571"/>
            <a:ext cx="493077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Given an arithmetic sequence with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34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05" t="33060" r="28134" b="21902"/>
          <a:stretch/>
        </p:blipFill>
        <p:spPr>
          <a:xfrm>
            <a:off x="3330222" y="2032000"/>
            <a:ext cx="5497688" cy="351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07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95" t="32971" r="32587" b="26755"/>
          <a:stretch/>
        </p:blipFill>
        <p:spPr>
          <a:xfrm>
            <a:off x="3104445" y="1986844"/>
            <a:ext cx="5305778" cy="374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15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983255"/>
              </p:ext>
            </p:extLst>
          </p:nvPr>
        </p:nvGraphicFramePr>
        <p:xfrm>
          <a:off x="3709988" y="2801938"/>
          <a:ext cx="37846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4" imgW="3784320" imgH="380880" progId="Equation.DSMT4">
                  <p:embed/>
                </p:oleObj>
              </mc:Choice>
              <mc:Fallback>
                <p:oleObj name="Equation" r:id="rId4" imgW="3784320" imgH="380880" progId="Equation.DSMT4">
                  <p:embed/>
                  <p:pic>
                    <p:nvPicPr>
                      <p:cNvPr id="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9988" y="2801938"/>
                        <a:ext cx="37846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660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076" t="34256" r="28237" b="23449"/>
          <a:stretch/>
        </p:blipFill>
        <p:spPr>
          <a:xfrm>
            <a:off x="3149599" y="1885243"/>
            <a:ext cx="5486401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95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412" t="33481" r="33260" b="20787"/>
          <a:stretch/>
        </p:blipFill>
        <p:spPr>
          <a:xfrm>
            <a:off x="3556001" y="2269065"/>
            <a:ext cx="4767418" cy="3793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7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838200" y="283504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extLst>
      <p:ext uri="{BB962C8B-B14F-4D97-AF65-F5344CB8AC3E}">
        <p14:creationId xmlns:p14="http://schemas.microsoft.com/office/powerpoint/2010/main" val="115669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4751388" y="3849464"/>
            <a:ext cx="3238500" cy="879475"/>
            <a:chOff x="210" y="588"/>
            <a:chExt cx="2040" cy="554"/>
          </a:xfrm>
          <a:solidFill>
            <a:schemeClr val="bg1"/>
          </a:solidFill>
        </p:grpSpPr>
        <p:graphicFrame>
          <p:nvGraphicFramePr>
            <p:cNvPr id="8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8230775"/>
                </p:ext>
              </p:extLst>
            </p:nvPr>
          </p:nvGraphicFramePr>
          <p:xfrm>
            <a:off x="216" y="588"/>
            <a:ext cx="1272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54" name="Equation" r:id="rId4" imgW="2019240" imgH="380880" progId="Equation.DSMT4">
                    <p:embed/>
                  </p:oleObj>
                </mc:Choice>
                <mc:Fallback>
                  <p:oleObj name="Equation" r:id="rId4" imgW="2019240" imgH="380880" progId="Equation.DSMT4">
                    <p:embed/>
                    <p:pic>
                      <p:nvPicPr>
                        <p:cNvPr id="7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" y="588"/>
                          <a:ext cx="1272" cy="2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14032657"/>
                </p:ext>
              </p:extLst>
            </p:nvPr>
          </p:nvGraphicFramePr>
          <p:xfrm>
            <a:off x="210" y="918"/>
            <a:ext cx="2040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55" name="Equation" r:id="rId6" imgW="3238200" imgH="355320" progId="Equation.DSMT4">
                    <p:embed/>
                  </p:oleObj>
                </mc:Choice>
                <mc:Fallback>
                  <p:oleObj name="Equation" r:id="rId6" imgW="3238200" imgH="355320" progId="Equation.DSMT4">
                    <p:embed/>
                    <p:pic>
                      <p:nvPicPr>
                        <p:cNvPr id="9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" y="918"/>
                          <a:ext cx="2040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386263" y="3766914"/>
            <a:ext cx="3540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4386263" y="4266976"/>
            <a:ext cx="355600" cy="4619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38200" y="1857588"/>
            <a:ext cx="10515600" cy="13255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Write an equation for the n</a:t>
            </a:r>
            <a:r>
              <a:rPr lang="en-US" alt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 of the arithmetic sequence </a:t>
            </a:r>
          </a:p>
          <a:p>
            <a:pPr algn="ctr"/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8, 17, 26, 35, …</a:t>
            </a:r>
          </a:p>
        </p:txBody>
      </p:sp>
    </p:spTree>
    <p:extLst>
      <p:ext uri="{BB962C8B-B14F-4D97-AF65-F5344CB8AC3E}">
        <p14:creationId xmlns:p14="http://schemas.microsoft.com/office/powerpoint/2010/main" val="219868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1" grpId="0" animBg="1" autoUpdateAnimBg="0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689" t="32914" r="28385" b="23849"/>
          <a:stretch/>
        </p:blipFill>
        <p:spPr>
          <a:xfrm>
            <a:off x="3364089" y="2120148"/>
            <a:ext cx="5779912" cy="380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69329" y="1731798"/>
            <a:ext cx="10515600" cy="435133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sz="4000" b="1" u="sng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Mean:</a:t>
            </a:r>
            <a:r>
              <a:rPr lang="en-US" altLang="en-US" sz="4000" dirty="0" smtClean="0">
                <a:solidFill>
                  <a:srgbClr val="B5016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terms between any two </a:t>
            </a:r>
            <a:r>
              <a:rPr lang="en-US" altLang="en-US" sz="4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nonconsecutive</a:t>
            </a:r>
            <a:r>
              <a:rPr lang="en-U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terms of an arithmetic sequence.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Ex.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19,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30, </a:t>
            </a:r>
            <a:r>
              <a:rPr lang="en-US" altLang="en-US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41, 52, 63,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74, </a:t>
            </a: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85, 96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alt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 52, 63 are the Arithmetic Mean between 30 and 74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09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508" t="35162" r="26286" b="31618"/>
          <a:stretch/>
        </p:blipFill>
        <p:spPr>
          <a:xfrm>
            <a:off x="2802758" y="2235200"/>
            <a:ext cx="6578310" cy="291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5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517" t="33796" r="25611" b="20636"/>
          <a:stretch/>
        </p:blipFill>
        <p:spPr>
          <a:xfrm>
            <a:off x="3476978" y="2178755"/>
            <a:ext cx="5542844" cy="356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6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885" t="32878" r="15211" b="21397"/>
          <a:stretch/>
        </p:blipFill>
        <p:spPr>
          <a:xfrm>
            <a:off x="2229791" y="1941690"/>
            <a:ext cx="6948075" cy="344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20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71" t="34955" r="23180" b="29636"/>
          <a:stretch/>
        </p:blipFill>
        <p:spPr>
          <a:xfrm>
            <a:off x="2767191" y="2156177"/>
            <a:ext cx="6188406" cy="281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06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905" t="33656" r="21782" b="21750"/>
          <a:stretch/>
        </p:blipFill>
        <p:spPr>
          <a:xfrm>
            <a:off x="2689667" y="2099733"/>
            <a:ext cx="6138243" cy="339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80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Sequence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507" t="32446" r="17138" b="20104"/>
          <a:stretch/>
        </p:blipFill>
        <p:spPr>
          <a:xfrm>
            <a:off x="3047853" y="2043289"/>
            <a:ext cx="6449235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00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6163" t="35887" r="8420" b="23522"/>
          <a:stretch/>
        </p:blipFill>
        <p:spPr>
          <a:xfrm>
            <a:off x="1787318" y="2381955"/>
            <a:ext cx="7988861" cy="278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29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2598" t="32523" r="17905" b="19060"/>
          <a:stretch/>
        </p:blipFill>
        <p:spPr>
          <a:xfrm>
            <a:off x="2488557" y="1962105"/>
            <a:ext cx="7468244" cy="410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43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652733" y="3474919"/>
            <a:ext cx="110410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first 63 terms of the arithmetic sequence -19, -13, -7,…</a:t>
            </a:r>
          </a:p>
        </p:txBody>
      </p:sp>
    </p:spTree>
    <p:extLst>
      <p:ext uri="{BB962C8B-B14F-4D97-AF65-F5344CB8AC3E}">
        <p14:creationId xmlns:p14="http://schemas.microsoft.com/office/powerpoint/2010/main" val="117328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068" t="36543" r="9350" b="24474"/>
          <a:stretch/>
        </p:blipFill>
        <p:spPr>
          <a:xfrm>
            <a:off x="1845447" y="2494844"/>
            <a:ext cx="7918031" cy="260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48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999" t="36120" r="26392" b="30199"/>
          <a:stretch/>
        </p:blipFill>
        <p:spPr>
          <a:xfrm>
            <a:off x="2970388" y="2223910"/>
            <a:ext cx="5870222" cy="303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7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263" t="35968" r="10179" b="24900"/>
          <a:stretch/>
        </p:blipFill>
        <p:spPr>
          <a:xfrm>
            <a:off x="1810868" y="2314222"/>
            <a:ext cx="8409810" cy="286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0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944" t="32917" r="25343" b="27275"/>
          <a:stretch/>
        </p:blipFill>
        <p:spPr>
          <a:xfrm>
            <a:off x="2513149" y="2009422"/>
            <a:ext cx="665018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9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117850" y="1802688"/>
            <a:ext cx="1755775" cy="457200"/>
          </a:xfrm>
          <a:prstGeom prst="rect">
            <a:avLst/>
          </a:prstGeom>
          <a:solidFill>
            <a:srgbClr val="CCE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3208338" y="1826500"/>
            <a:ext cx="154721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200" b="1" dirty="0" smtClean="0">
                <a:latin typeface="Helvetica" panose="020B0604020202020204" pitchFamily="34" charset="0"/>
              </a:rPr>
              <a:t>EXAMPLE</a:t>
            </a:r>
            <a:endParaRPr lang="en-US" altLang="en-US" sz="2000" b="1" dirty="0">
              <a:latin typeface="Helvetica" panose="020B0604020202020204" pitchFamily="34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821175" y="3420724"/>
            <a:ext cx="10818812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Arial" panose="020B0604020202020204" pitchFamily="34" charset="0"/>
              </a:rPr>
              <a:t>Find the first 3 terms for an arithmetic series in which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105, S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r>
              <a:rPr lang="en-US" altLang="en-US" sz="2400" dirty="0">
                <a:latin typeface="Arial" panose="020B0604020202020204" pitchFamily="34" charset="0"/>
              </a:rPr>
              <a:t> =741.</a:t>
            </a:r>
          </a:p>
        </p:txBody>
      </p:sp>
    </p:spTree>
    <p:extLst>
      <p:ext uri="{BB962C8B-B14F-4D97-AF65-F5344CB8AC3E}">
        <p14:creationId xmlns:p14="http://schemas.microsoft.com/office/powerpoint/2010/main" val="27703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760" t="36536" r="9098" b="23998"/>
          <a:stretch/>
        </p:blipFill>
        <p:spPr>
          <a:xfrm>
            <a:off x="1418456" y="2359376"/>
            <a:ext cx="9249544" cy="310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0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252" t="34088" r="34343" b="22065"/>
          <a:stretch/>
        </p:blipFill>
        <p:spPr>
          <a:xfrm>
            <a:off x="3804356" y="1851376"/>
            <a:ext cx="4470399" cy="388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4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672" t="36519" r="9309" b="24850"/>
          <a:stretch/>
        </p:blipFill>
        <p:spPr>
          <a:xfrm>
            <a:off x="2020468" y="2447528"/>
            <a:ext cx="8478199" cy="279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00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9395" t="35093" r="34248" b="23035"/>
          <a:stretch/>
        </p:blipFill>
        <p:spPr>
          <a:xfrm>
            <a:off x="4301068" y="1794933"/>
            <a:ext cx="4164188" cy="37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8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46" t="36877" r="9056" b="23302"/>
          <a:stretch/>
        </p:blipFill>
        <p:spPr>
          <a:xfrm>
            <a:off x="2404975" y="2323347"/>
            <a:ext cx="7224449" cy="247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9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Series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99" t="36367" r="9230" b="24875"/>
          <a:stretch/>
        </p:blipFill>
        <p:spPr>
          <a:xfrm>
            <a:off x="1507066" y="2223910"/>
            <a:ext cx="8314268" cy="277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77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879548" y="1948492"/>
            <a:ext cx="6897688" cy="4619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imes" panose="02020603050405020304" pitchFamily="18" charset="0"/>
              </a:rPr>
              <a:t>Write the first five terms of the sequence </a:t>
            </a:r>
            <a:r>
              <a:rPr lang="en-US" altLang="en-US" sz="2400" i="1" dirty="0">
                <a:latin typeface="Times" panose="02020603050405020304" pitchFamily="18" charset="0"/>
              </a:rPr>
              <a:t>a</a:t>
            </a:r>
            <a:r>
              <a:rPr lang="en-US" altLang="en-US" b="1" i="1" baseline="-25000" dirty="0">
                <a:latin typeface="Times" panose="02020603050405020304" pitchFamily="18" charset="0"/>
              </a:rPr>
              <a:t>n</a:t>
            </a:r>
            <a:r>
              <a:rPr lang="en-US" altLang="en-US" sz="2400" dirty="0">
                <a:latin typeface="Times" panose="02020603050405020304" pitchFamily="18" charset="0"/>
              </a:rPr>
              <a:t> = </a:t>
            </a:r>
            <a:r>
              <a:rPr lang="en-US" altLang="en-US" sz="2400" dirty="0" smtClean="0">
                <a:latin typeface="Times" panose="02020603050405020304" pitchFamily="18" charset="0"/>
              </a:rPr>
              <a:t>3</a:t>
            </a:r>
            <a:r>
              <a:rPr lang="en-US" altLang="en-US" sz="2400" i="1" dirty="0" smtClean="0">
                <a:latin typeface="Times" panose="02020603050405020304" pitchFamily="18" charset="0"/>
              </a:rPr>
              <a:t>n</a:t>
            </a:r>
            <a:r>
              <a:rPr lang="en-US" altLang="en-US" sz="2400" dirty="0" smtClean="0">
                <a:latin typeface="Times" panose="02020603050405020304" pitchFamily="18" charset="0"/>
              </a:rPr>
              <a:t> </a:t>
            </a:r>
            <a:r>
              <a:rPr lang="en-US" altLang="en-US" sz="2400" dirty="0">
                <a:latin typeface="Times" panose="02020603050405020304" pitchFamily="18" charset="0"/>
              </a:rPr>
              <a:t>+ </a:t>
            </a:r>
            <a:r>
              <a:rPr lang="en-US" altLang="en-US" sz="2400" dirty="0" smtClean="0">
                <a:latin typeface="Times" panose="02020603050405020304" pitchFamily="18" charset="0"/>
              </a:rPr>
              <a:t>1.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858507" y="1616091"/>
            <a:ext cx="783201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Given that</a:t>
            </a:r>
            <a:r>
              <a:rPr lang="en-US" altLang="en-US" sz="2400" i="1" dirty="0">
                <a:latin typeface="Times" panose="02020603050405020304" pitchFamily="18" charset="0"/>
              </a:rPr>
              <a:t> </a:t>
            </a:r>
            <a:r>
              <a:rPr lang="en-US" altLang="en-US" sz="2400" i="1" dirty="0" smtClean="0">
                <a:latin typeface="Times" panose="02020603050405020304" pitchFamily="18" charset="0"/>
              </a:rPr>
              <a:t>2 ,6 , 10 , 14, …..</a:t>
            </a:r>
            <a:r>
              <a:rPr lang="en-US" altLang="en-US" sz="2400" dirty="0" smtClean="0">
                <a:latin typeface="Times" panose="02020603050405020304" pitchFamily="18" charset="0"/>
              </a:rPr>
              <a:t>. Is an arithmetic sequence?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719039" y="2663561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next 3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014297" y="428610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common difference d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4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8" grpId="0" animBg="1" autoUpdateAnimBg="0"/>
      <p:bldP spid="9" grpId="0" animBg="1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7861447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9, 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 </a:t>
            </a:r>
            <a:r>
              <a:rPr lang="en-US" altLang="en-US" sz="2400" dirty="0">
                <a:latin typeface="Arial" panose="020B0604020202020204" pitchFamily="34" charset="0"/>
              </a:rPr>
              <a:t>= </a:t>
            </a:r>
            <a:r>
              <a:rPr lang="en-US" altLang="en-US" sz="2400" dirty="0" smtClean="0">
                <a:latin typeface="Arial" panose="020B0604020202020204" pitchFamily="34" charset="0"/>
              </a:rPr>
              <a:t>105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686634" y="2596176"/>
            <a:ext cx="626071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the sum of first 15 terms</a:t>
            </a:r>
            <a:endParaRPr lang="en-US" altLang="en-US" sz="2400" dirty="0">
              <a:latin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19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97668" y="1846924"/>
            <a:ext cx="8829661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smtClean="0">
                <a:latin typeface="Arial" panose="020B0604020202020204" pitchFamily="34" charset="0"/>
              </a:rPr>
              <a:t>For </a:t>
            </a:r>
            <a:r>
              <a:rPr lang="en-US" altLang="en-US" sz="2400" dirty="0">
                <a:latin typeface="Arial" panose="020B0604020202020204" pitchFamily="34" charset="0"/>
              </a:rPr>
              <a:t>an arithmetic </a:t>
            </a:r>
            <a:r>
              <a:rPr lang="en-US" altLang="en-US" sz="2400" dirty="0" smtClean="0">
                <a:latin typeface="Arial" panose="020B0604020202020204" pitchFamily="34" charset="0"/>
              </a:rPr>
              <a:t>sequence given that 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1</a:t>
            </a:r>
            <a:r>
              <a:rPr lang="en-US" altLang="en-US" sz="2400" dirty="0">
                <a:latin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Arial" panose="020B0604020202020204" pitchFamily="34" charset="0"/>
              </a:rPr>
              <a:t>-19</a:t>
            </a:r>
            <a:r>
              <a:rPr lang="en-US" altLang="en-US" sz="2400" dirty="0">
                <a:latin typeface="Arial" panose="020B0604020202020204" pitchFamily="34" charset="0"/>
              </a:rPr>
              <a:t>, </a:t>
            </a:r>
            <a:r>
              <a:rPr lang="en-US" altLang="en-US" sz="2400" dirty="0" smtClean="0">
                <a:latin typeface="Arial" panose="020B0604020202020204" pitchFamily="34" charset="0"/>
              </a:rPr>
              <a:t>n=63 and d=6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5135694" y="2432728"/>
            <a:ext cx="1931901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8288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2400" dirty="0" smtClean="0">
                <a:latin typeface="Times" panose="02020603050405020304" pitchFamily="18" charset="0"/>
              </a:rPr>
              <a:t>Find </a:t>
            </a:r>
            <a:r>
              <a:rPr lang="en-US" altLang="en-US" sz="2400" dirty="0">
                <a:latin typeface="Arial" panose="020B0604020202020204" pitchFamily="34" charset="0"/>
              </a:rPr>
              <a:t>a</a:t>
            </a:r>
            <a:r>
              <a:rPr lang="en-US" altLang="en-US" sz="2400" baseline="-25000" dirty="0">
                <a:latin typeface="Arial" panose="020B0604020202020204" pitchFamily="34" charset="0"/>
              </a:rPr>
              <a:t>n</a:t>
            </a:r>
            <a:endParaRPr lang="en-US" altLang="en-US" sz="2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18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1055</Words>
  <Application>Microsoft Office PowerPoint</Application>
  <PresentationFormat>Widescreen</PresentationFormat>
  <Paragraphs>278</Paragraphs>
  <Slides>70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80" baseType="lpstr">
      <vt:lpstr>Arial</vt:lpstr>
      <vt:lpstr>Calibri</vt:lpstr>
      <vt:lpstr>Calibri Light</vt:lpstr>
      <vt:lpstr>Comic Sans MS</vt:lpstr>
      <vt:lpstr>Helvetica</vt:lpstr>
      <vt:lpstr>Tajawal ExtraBold</vt:lpstr>
      <vt:lpstr>Times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90</cp:revision>
  <dcterms:created xsi:type="dcterms:W3CDTF">2023-04-29T09:08:23Z</dcterms:created>
  <dcterms:modified xsi:type="dcterms:W3CDTF">2024-01-22T13:05:11Z</dcterms:modified>
</cp:coreProperties>
</file>