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0" r:id="rId3"/>
  </p:sldMasterIdLst>
  <p:notesMasterIdLst>
    <p:notesMasterId r:id="rId48"/>
  </p:notesMasterIdLst>
  <p:sldIdLst>
    <p:sldId id="480" r:id="rId4"/>
    <p:sldId id="303" r:id="rId5"/>
    <p:sldId id="521" r:id="rId6"/>
    <p:sldId id="271" r:id="rId7"/>
    <p:sldId id="276" r:id="rId8"/>
    <p:sldId id="481" r:id="rId9"/>
    <p:sldId id="483" r:id="rId10"/>
    <p:sldId id="256" r:id="rId11"/>
    <p:sldId id="484" r:id="rId12"/>
    <p:sldId id="485" r:id="rId13"/>
    <p:sldId id="486" r:id="rId14"/>
    <p:sldId id="487" r:id="rId15"/>
    <p:sldId id="488" r:id="rId16"/>
    <p:sldId id="503" r:id="rId17"/>
    <p:sldId id="489" r:id="rId18"/>
    <p:sldId id="494" r:id="rId19"/>
    <p:sldId id="493" r:id="rId20"/>
    <p:sldId id="498" r:id="rId21"/>
    <p:sldId id="499" r:id="rId22"/>
    <p:sldId id="500" r:id="rId23"/>
    <p:sldId id="501" r:id="rId24"/>
    <p:sldId id="502"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504" r:id="rId40"/>
    <p:sldId id="496" r:id="rId41"/>
    <p:sldId id="497" r:id="rId42"/>
    <p:sldId id="519" r:id="rId43"/>
    <p:sldId id="520" r:id="rId44"/>
    <p:sldId id="522" r:id="rId45"/>
    <p:sldId id="49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1"/>
            <p14:sldId id="271"/>
            <p14:sldId id="276"/>
            <p14:sldId id="481"/>
            <p14:sldId id="483"/>
            <p14:sldId id="256"/>
            <p14:sldId id="484"/>
            <p14:sldId id="485"/>
            <p14:sldId id="486"/>
            <p14:sldId id="487"/>
            <p14:sldId id="488"/>
            <p14:sldId id="503"/>
            <p14:sldId id="489"/>
            <p14:sldId id="494"/>
            <p14:sldId id="493"/>
            <p14:sldId id="498"/>
            <p14:sldId id="499"/>
            <p14:sldId id="500"/>
            <p14:sldId id="501"/>
            <p14:sldId id="502"/>
            <p14:sldId id="505"/>
            <p14:sldId id="506"/>
            <p14:sldId id="507"/>
            <p14:sldId id="508"/>
            <p14:sldId id="509"/>
            <p14:sldId id="510"/>
            <p14:sldId id="511"/>
            <p14:sldId id="512"/>
            <p14:sldId id="513"/>
            <p14:sldId id="514"/>
            <p14:sldId id="515"/>
            <p14:sldId id="516"/>
            <p14:sldId id="517"/>
            <p14:sldId id="518"/>
            <p14:sldId id="504"/>
            <p14:sldId id="496"/>
            <p14:sldId id="497"/>
            <p14:sldId id="519"/>
            <p14:sldId id="520"/>
            <p14:sldId id="522"/>
            <p14:sldId id="4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6F21E5-8C1C-49AE-BA7F-D7156E3BA675}"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pPr rtl="1"/>
          <a:endParaRPr lang="ar-SA"/>
        </a:p>
      </dgm:t>
    </dgm:pt>
    <dgm:pt modelId="{819676B5-0445-4516-AD7C-CDA2F3571551}">
      <dgm:prSet phldrT="[نص]" custT="1"/>
      <dgm:spPr/>
      <dgm:t>
        <a:bodyPr/>
        <a:lstStyle/>
        <a:p>
          <a:pPr rtl="1"/>
          <a:r>
            <a:rPr lang="ar-SA" sz="1800" dirty="0"/>
            <a:t>التخطيط </a:t>
          </a:r>
          <a:r>
            <a:rPr lang="en-US" sz="1800" dirty="0"/>
            <a:t>Planning</a:t>
          </a:r>
          <a:endParaRPr lang="ar-SA" sz="1800" dirty="0"/>
        </a:p>
      </dgm:t>
    </dgm:pt>
    <dgm:pt modelId="{E2C34F2C-4DB3-48E9-ACC9-A76A89E2D856}" type="parTrans" cxnId="{95766E4E-C0D5-45CA-A003-6CB66660D875}">
      <dgm:prSet/>
      <dgm:spPr/>
      <dgm:t>
        <a:bodyPr/>
        <a:lstStyle/>
        <a:p>
          <a:pPr rtl="1"/>
          <a:endParaRPr lang="ar-SA"/>
        </a:p>
      </dgm:t>
    </dgm:pt>
    <dgm:pt modelId="{1398B79C-BE37-42BD-A3D8-530E0E254CB6}" type="sibTrans" cxnId="{95766E4E-C0D5-45CA-A003-6CB66660D875}">
      <dgm:prSet/>
      <dgm:spPr/>
      <dgm:t>
        <a:bodyPr/>
        <a:lstStyle/>
        <a:p>
          <a:pPr rtl="1"/>
          <a:endParaRPr lang="ar-SA"/>
        </a:p>
      </dgm:t>
    </dgm:pt>
    <dgm:pt modelId="{0B3C1E44-D3D8-4238-82AB-D0EB5568BACE}">
      <dgm:prSet phldrT="[نص]" custT="1"/>
      <dgm:spPr/>
      <dgm:t>
        <a:bodyPr/>
        <a:lstStyle/>
        <a:p>
          <a:pPr rtl="1"/>
          <a:r>
            <a:rPr lang="ar-SA" sz="1800" dirty="0"/>
            <a:t>والتنظيم </a:t>
          </a:r>
          <a:r>
            <a:rPr lang="en-US" sz="1800" dirty="0"/>
            <a:t>Organization</a:t>
          </a:r>
          <a:endParaRPr lang="ar-SA" sz="1800" dirty="0"/>
        </a:p>
      </dgm:t>
    </dgm:pt>
    <dgm:pt modelId="{42F5A8D2-85CE-43DA-87EA-820971956B86}" type="parTrans" cxnId="{AA683399-A2D9-4D5E-9C23-4272DD50BF06}">
      <dgm:prSet/>
      <dgm:spPr/>
      <dgm:t>
        <a:bodyPr/>
        <a:lstStyle/>
        <a:p>
          <a:pPr rtl="1"/>
          <a:endParaRPr lang="ar-SA"/>
        </a:p>
      </dgm:t>
    </dgm:pt>
    <dgm:pt modelId="{F41F6CD9-079D-4B8F-ABC7-4F7C254CF291}" type="sibTrans" cxnId="{AA683399-A2D9-4D5E-9C23-4272DD50BF06}">
      <dgm:prSet/>
      <dgm:spPr/>
      <dgm:t>
        <a:bodyPr/>
        <a:lstStyle/>
        <a:p>
          <a:pPr rtl="1"/>
          <a:endParaRPr lang="ar-SA"/>
        </a:p>
      </dgm:t>
    </dgm:pt>
    <dgm:pt modelId="{449E7437-D03B-479E-AEE3-125AC066294B}">
      <dgm:prSet phldrT="[نص]" custT="1"/>
      <dgm:spPr/>
      <dgm:t>
        <a:bodyPr/>
        <a:lstStyle/>
        <a:p>
          <a:pPr rtl="1"/>
          <a:r>
            <a:rPr lang="ar-SA" sz="1800" dirty="0"/>
            <a:t>التوظيف </a:t>
          </a:r>
          <a:r>
            <a:rPr lang="en-US" sz="1800" dirty="0"/>
            <a:t>Staffing</a:t>
          </a:r>
          <a:endParaRPr lang="ar-SA" sz="1800" dirty="0"/>
        </a:p>
      </dgm:t>
    </dgm:pt>
    <dgm:pt modelId="{D6815FAD-FBE3-452D-8BCC-F4239D6EBE8A}" type="parTrans" cxnId="{03157F4E-9DDC-4470-AFD6-F5537D2B9968}">
      <dgm:prSet/>
      <dgm:spPr/>
      <dgm:t>
        <a:bodyPr/>
        <a:lstStyle/>
        <a:p>
          <a:pPr rtl="1"/>
          <a:endParaRPr lang="ar-SA"/>
        </a:p>
      </dgm:t>
    </dgm:pt>
    <dgm:pt modelId="{CAC36640-8C85-42FD-A9BD-462BD66086A7}" type="sibTrans" cxnId="{03157F4E-9DDC-4470-AFD6-F5537D2B9968}">
      <dgm:prSet/>
      <dgm:spPr/>
      <dgm:t>
        <a:bodyPr/>
        <a:lstStyle/>
        <a:p>
          <a:pPr rtl="1"/>
          <a:endParaRPr lang="ar-SA"/>
        </a:p>
      </dgm:t>
    </dgm:pt>
    <dgm:pt modelId="{5CC4490F-419B-4D51-86CC-765BA685AED8}">
      <dgm:prSet phldrT="[نص]" custT="1"/>
      <dgm:spPr/>
      <dgm:t>
        <a:bodyPr/>
        <a:lstStyle/>
        <a:p>
          <a:pPr rtl="1"/>
          <a:r>
            <a:rPr lang="ar-SA" sz="1800" dirty="0"/>
            <a:t> والتوجيه </a:t>
          </a:r>
          <a:r>
            <a:rPr lang="en-US" sz="1800" dirty="0"/>
            <a:t>Directing</a:t>
          </a:r>
          <a:endParaRPr lang="ar-SA" sz="1800" dirty="0"/>
        </a:p>
      </dgm:t>
    </dgm:pt>
    <dgm:pt modelId="{2897518E-F257-41B4-A61C-4D82147637D8}" type="parTrans" cxnId="{C21DDD28-918D-43B6-B691-E0264ACD0C43}">
      <dgm:prSet/>
      <dgm:spPr/>
      <dgm:t>
        <a:bodyPr/>
        <a:lstStyle/>
        <a:p>
          <a:pPr rtl="1"/>
          <a:endParaRPr lang="ar-SA"/>
        </a:p>
      </dgm:t>
    </dgm:pt>
    <dgm:pt modelId="{5485D8CA-BC0F-4BEB-B514-0F16EBD85C0A}" type="sibTrans" cxnId="{C21DDD28-918D-43B6-B691-E0264ACD0C43}">
      <dgm:prSet/>
      <dgm:spPr/>
      <dgm:t>
        <a:bodyPr/>
        <a:lstStyle/>
        <a:p>
          <a:pPr rtl="1"/>
          <a:endParaRPr lang="ar-SA"/>
        </a:p>
      </dgm:t>
    </dgm:pt>
    <dgm:pt modelId="{EB90FEAF-6175-4C07-9569-C316A89EE9E7}">
      <dgm:prSet phldrT="[نص]" custT="1"/>
      <dgm:spPr/>
      <dgm:t>
        <a:bodyPr/>
        <a:lstStyle/>
        <a:p>
          <a:pPr rtl="1"/>
          <a:r>
            <a:rPr lang="ar-SA" sz="1800" dirty="0"/>
            <a:t>التنسيق </a:t>
          </a:r>
          <a:r>
            <a:rPr lang="en-US" sz="1800" dirty="0"/>
            <a:t>Coordination</a:t>
          </a:r>
          <a:endParaRPr lang="ar-SA" sz="1800" dirty="0"/>
        </a:p>
      </dgm:t>
    </dgm:pt>
    <dgm:pt modelId="{7387BDCA-17FF-4E69-872B-0470A426DA01}" type="parTrans" cxnId="{743BD549-C24C-4B50-B3E6-46866E31D485}">
      <dgm:prSet/>
      <dgm:spPr/>
      <dgm:t>
        <a:bodyPr/>
        <a:lstStyle/>
        <a:p>
          <a:pPr rtl="1"/>
          <a:endParaRPr lang="ar-SA"/>
        </a:p>
      </dgm:t>
    </dgm:pt>
    <dgm:pt modelId="{93760ED4-0C11-4C9E-BB67-D4E434B80AD8}" type="sibTrans" cxnId="{743BD549-C24C-4B50-B3E6-46866E31D485}">
      <dgm:prSet/>
      <dgm:spPr/>
      <dgm:t>
        <a:bodyPr/>
        <a:lstStyle/>
        <a:p>
          <a:pPr rtl="1"/>
          <a:endParaRPr lang="ar-SA"/>
        </a:p>
      </dgm:t>
    </dgm:pt>
    <dgm:pt modelId="{E8ED1A0D-7869-455C-96F7-F961C8A04D3C}">
      <dgm:prSet phldrT="[نص]" custT="1"/>
      <dgm:spPr/>
      <dgm:t>
        <a:bodyPr/>
        <a:lstStyle/>
        <a:p>
          <a:pPr rtl="1"/>
          <a:r>
            <a:rPr lang="ar-SA" sz="1800" dirty="0"/>
            <a:t> كتابة التقارير </a:t>
          </a:r>
          <a:r>
            <a:rPr lang="en-US" sz="1800" dirty="0"/>
            <a:t>Reporting</a:t>
          </a:r>
          <a:endParaRPr lang="ar-SA" sz="1800" dirty="0"/>
        </a:p>
      </dgm:t>
    </dgm:pt>
    <dgm:pt modelId="{BFBFC3AD-1AF0-4DD9-8F09-D67F052ADD44}" type="parTrans" cxnId="{0BC6E2AA-9D0A-4CC9-B938-8D9FE2FF29BE}">
      <dgm:prSet/>
      <dgm:spPr/>
      <dgm:t>
        <a:bodyPr/>
        <a:lstStyle/>
        <a:p>
          <a:pPr rtl="1"/>
          <a:endParaRPr lang="ar-SA"/>
        </a:p>
      </dgm:t>
    </dgm:pt>
    <dgm:pt modelId="{BE727BA4-A88A-4B06-93E7-793E4616C09E}" type="sibTrans" cxnId="{0BC6E2AA-9D0A-4CC9-B938-8D9FE2FF29BE}">
      <dgm:prSet/>
      <dgm:spPr/>
      <dgm:t>
        <a:bodyPr/>
        <a:lstStyle/>
        <a:p>
          <a:pPr rtl="1"/>
          <a:endParaRPr lang="ar-SA"/>
        </a:p>
      </dgm:t>
    </dgm:pt>
    <dgm:pt modelId="{A9D5F9F9-EA70-49BE-99D8-6739A7CB4C41}">
      <dgm:prSet phldrT="[نص]" custT="1"/>
      <dgm:spPr/>
      <dgm:t>
        <a:bodyPr/>
        <a:lstStyle/>
        <a:p>
          <a:pPr rtl="1"/>
          <a:r>
            <a:rPr lang="ar-SA" sz="1800" dirty="0"/>
            <a:t>إعداد الموازنات </a:t>
          </a:r>
          <a:r>
            <a:rPr lang="en-US" sz="1800" dirty="0"/>
            <a:t>Budgeting</a:t>
          </a:r>
          <a:endParaRPr lang="ar-SA" sz="1800" dirty="0"/>
        </a:p>
      </dgm:t>
    </dgm:pt>
    <dgm:pt modelId="{AEA77274-678D-459D-A6B8-AA5C5DCD89C5}" type="parTrans" cxnId="{2F9170B2-154F-4B15-8AD6-431A0895043B}">
      <dgm:prSet/>
      <dgm:spPr/>
      <dgm:t>
        <a:bodyPr/>
        <a:lstStyle/>
        <a:p>
          <a:pPr rtl="1"/>
          <a:endParaRPr lang="ar-SA"/>
        </a:p>
      </dgm:t>
    </dgm:pt>
    <dgm:pt modelId="{D17A40E8-AEB1-4DA6-A167-714C65ACF787}" type="sibTrans" cxnId="{2F9170B2-154F-4B15-8AD6-431A0895043B}">
      <dgm:prSet/>
      <dgm:spPr/>
      <dgm:t>
        <a:bodyPr/>
        <a:lstStyle/>
        <a:p>
          <a:pPr rtl="1"/>
          <a:endParaRPr lang="ar-SA"/>
        </a:p>
      </dgm:t>
    </dgm:pt>
    <dgm:pt modelId="{591F4FC9-E6D3-4799-A10B-F93B57DE3266}">
      <dgm:prSet phldrT="[نص]" custT="1"/>
      <dgm:spPr/>
      <dgm:t>
        <a:bodyPr/>
        <a:lstStyle/>
        <a:p>
          <a:pPr rtl="1"/>
          <a:r>
            <a:rPr lang="ar-SA" sz="1800" dirty="0"/>
            <a:t>السيطرة أو الرقابة </a:t>
          </a:r>
          <a:r>
            <a:rPr lang="en-US" sz="1800" dirty="0"/>
            <a:t>Control</a:t>
          </a:r>
          <a:r>
            <a:rPr lang="ar-SA" sz="1800" dirty="0"/>
            <a:t>، </a:t>
          </a:r>
        </a:p>
      </dgm:t>
    </dgm:pt>
    <dgm:pt modelId="{853E524E-9D1B-441E-8339-ABD94746E3E5}" type="parTrans" cxnId="{E6050D47-6831-493B-B0C0-85F2C77B8645}">
      <dgm:prSet/>
      <dgm:spPr/>
      <dgm:t>
        <a:bodyPr/>
        <a:lstStyle/>
        <a:p>
          <a:pPr rtl="1"/>
          <a:endParaRPr lang="ar-SA"/>
        </a:p>
      </dgm:t>
    </dgm:pt>
    <dgm:pt modelId="{74063D84-9877-4FCC-987D-5CD539433CE7}" type="sibTrans" cxnId="{E6050D47-6831-493B-B0C0-85F2C77B8645}">
      <dgm:prSet/>
      <dgm:spPr/>
      <dgm:t>
        <a:bodyPr/>
        <a:lstStyle/>
        <a:p>
          <a:pPr rtl="1"/>
          <a:endParaRPr lang="ar-SA"/>
        </a:p>
      </dgm:t>
    </dgm:pt>
    <dgm:pt modelId="{30ED982A-8A73-4C6A-88F3-04BF7DD722D2}">
      <dgm:prSet phldrT="[نص]" custT="1"/>
      <dgm:spPr/>
      <dgm:t>
        <a:bodyPr/>
        <a:lstStyle/>
        <a:p>
          <a:pPr rtl="1"/>
          <a:r>
            <a:rPr lang="ar-SA" sz="1800" dirty="0"/>
            <a:t>التقويم </a:t>
          </a:r>
          <a:r>
            <a:rPr lang="en-US" sz="1800" dirty="0"/>
            <a:t>Evaluating</a:t>
          </a:r>
          <a:endParaRPr lang="ar-SA" sz="1800" dirty="0"/>
        </a:p>
      </dgm:t>
    </dgm:pt>
    <dgm:pt modelId="{8B3D94C2-93A8-433D-AC85-047199138927}" type="parTrans" cxnId="{8C2DD3EE-B892-4CE9-A2AA-FF79655B4C3C}">
      <dgm:prSet/>
      <dgm:spPr/>
      <dgm:t>
        <a:bodyPr/>
        <a:lstStyle/>
        <a:p>
          <a:pPr rtl="1"/>
          <a:endParaRPr lang="ar-SA"/>
        </a:p>
      </dgm:t>
    </dgm:pt>
    <dgm:pt modelId="{D2814120-949B-4C20-A3EF-C267EB29E569}" type="sibTrans" cxnId="{8C2DD3EE-B892-4CE9-A2AA-FF79655B4C3C}">
      <dgm:prSet/>
      <dgm:spPr/>
      <dgm:t>
        <a:bodyPr/>
        <a:lstStyle/>
        <a:p>
          <a:pPr rtl="1"/>
          <a:endParaRPr lang="ar-SA"/>
        </a:p>
      </dgm:t>
    </dgm:pt>
    <dgm:pt modelId="{680C8D28-EE01-49CB-979A-C297A72B0D5B}">
      <dgm:prSet phldrT="[نص]" custT="1"/>
      <dgm:spPr/>
      <dgm:t>
        <a:bodyPr/>
        <a:lstStyle/>
        <a:p>
          <a:pPr rtl="1"/>
          <a:r>
            <a:rPr lang="ar-SA" sz="1800" dirty="0"/>
            <a:t>اتخاذ القرارات </a:t>
          </a:r>
          <a:r>
            <a:rPr lang="en-US" sz="1800" dirty="0"/>
            <a:t>Decision Making</a:t>
          </a:r>
          <a:endParaRPr lang="ar-SA" sz="1800" dirty="0"/>
        </a:p>
      </dgm:t>
    </dgm:pt>
    <dgm:pt modelId="{2408B9B3-8974-4E83-B4C3-BEE3E1A80BA6}" type="parTrans" cxnId="{AD65EEF8-78D1-4BE6-8ABC-982A427B74B2}">
      <dgm:prSet/>
      <dgm:spPr/>
      <dgm:t>
        <a:bodyPr/>
        <a:lstStyle/>
        <a:p>
          <a:pPr rtl="1"/>
          <a:endParaRPr lang="ar-SA"/>
        </a:p>
      </dgm:t>
    </dgm:pt>
    <dgm:pt modelId="{F8641AC9-52F7-42F0-84F9-2475572AAF7B}" type="sibTrans" cxnId="{AD65EEF8-78D1-4BE6-8ABC-982A427B74B2}">
      <dgm:prSet/>
      <dgm:spPr/>
      <dgm:t>
        <a:bodyPr/>
        <a:lstStyle/>
        <a:p>
          <a:pPr rtl="1"/>
          <a:endParaRPr lang="ar-SA"/>
        </a:p>
      </dgm:t>
    </dgm:pt>
    <dgm:pt modelId="{2B816C8A-A47E-453B-980B-CC55DBB84A0A}" type="pres">
      <dgm:prSet presAssocID="{D06F21E5-8C1C-49AE-BA7F-D7156E3BA675}" presName="Name0" presStyleCnt="0">
        <dgm:presLayoutVars>
          <dgm:dir/>
          <dgm:resizeHandles/>
        </dgm:presLayoutVars>
      </dgm:prSet>
      <dgm:spPr/>
      <dgm:t>
        <a:bodyPr/>
        <a:lstStyle/>
        <a:p>
          <a:pPr rtl="1"/>
          <a:endParaRPr lang="ar-SA"/>
        </a:p>
      </dgm:t>
    </dgm:pt>
    <dgm:pt modelId="{C7CE0D95-C792-4250-883A-D429B3264D05}" type="pres">
      <dgm:prSet presAssocID="{819676B5-0445-4516-AD7C-CDA2F3571551}" presName="compNode" presStyleCnt="0"/>
      <dgm:spPr/>
    </dgm:pt>
    <dgm:pt modelId="{7C40AB4A-1778-4CFB-B21A-BD67288128B3}" type="pres">
      <dgm:prSet presAssocID="{819676B5-0445-4516-AD7C-CDA2F3571551}" presName="dummyConnPt" presStyleCnt="0"/>
      <dgm:spPr/>
    </dgm:pt>
    <dgm:pt modelId="{00A0553D-9C3C-4539-84BA-CBF0F4490908}" type="pres">
      <dgm:prSet presAssocID="{819676B5-0445-4516-AD7C-CDA2F3571551}" presName="node" presStyleLbl="node1" presStyleIdx="0" presStyleCnt="10" custScaleX="135941">
        <dgm:presLayoutVars>
          <dgm:bulletEnabled val="1"/>
        </dgm:presLayoutVars>
      </dgm:prSet>
      <dgm:spPr/>
      <dgm:t>
        <a:bodyPr/>
        <a:lstStyle/>
        <a:p>
          <a:pPr rtl="1"/>
          <a:endParaRPr lang="ar-SA"/>
        </a:p>
      </dgm:t>
    </dgm:pt>
    <dgm:pt modelId="{8753D580-DB0F-4426-B74B-4D5729F2A742}" type="pres">
      <dgm:prSet presAssocID="{1398B79C-BE37-42BD-A3D8-530E0E254CB6}" presName="sibTrans" presStyleLbl="bgSibTrans2D1" presStyleIdx="0" presStyleCnt="9"/>
      <dgm:spPr/>
      <dgm:t>
        <a:bodyPr/>
        <a:lstStyle/>
        <a:p>
          <a:pPr rtl="1"/>
          <a:endParaRPr lang="ar-SA"/>
        </a:p>
      </dgm:t>
    </dgm:pt>
    <dgm:pt modelId="{71770AA8-9AD0-463E-9087-8A60D4276FF4}" type="pres">
      <dgm:prSet presAssocID="{0B3C1E44-D3D8-4238-82AB-D0EB5568BACE}" presName="compNode" presStyleCnt="0"/>
      <dgm:spPr/>
    </dgm:pt>
    <dgm:pt modelId="{39CAB83A-9F2F-4929-B906-84A66D47EF7B}" type="pres">
      <dgm:prSet presAssocID="{0B3C1E44-D3D8-4238-82AB-D0EB5568BACE}" presName="dummyConnPt" presStyleCnt="0"/>
      <dgm:spPr/>
    </dgm:pt>
    <dgm:pt modelId="{499AA5BF-B072-457D-84F5-865C9211EA34}" type="pres">
      <dgm:prSet presAssocID="{0B3C1E44-D3D8-4238-82AB-D0EB5568BACE}" presName="node" presStyleLbl="node1" presStyleIdx="1" presStyleCnt="10" custScaleX="135941">
        <dgm:presLayoutVars>
          <dgm:bulletEnabled val="1"/>
        </dgm:presLayoutVars>
      </dgm:prSet>
      <dgm:spPr/>
      <dgm:t>
        <a:bodyPr/>
        <a:lstStyle/>
        <a:p>
          <a:pPr rtl="1"/>
          <a:endParaRPr lang="ar-SA"/>
        </a:p>
      </dgm:t>
    </dgm:pt>
    <dgm:pt modelId="{6D71004E-2ACB-41FE-83EB-6C6738011B4C}" type="pres">
      <dgm:prSet presAssocID="{F41F6CD9-079D-4B8F-ABC7-4F7C254CF291}" presName="sibTrans" presStyleLbl="bgSibTrans2D1" presStyleIdx="1" presStyleCnt="9"/>
      <dgm:spPr/>
      <dgm:t>
        <a:bodyPr/>
        <a:lstStyle/>
        <a:p>
          <a:pPr rtl="1"/>
          <a:endParaRPr lang="ar-SA"/>
        </a:p>
      </dgm:t>
    </dgm:pt>
    <dgm:pt modelId="{1824BAA0-E3BA-499B-9130-858A7CED4B84}" type="pres">
      <dgm:prSet presAssocID="{449E7437-D03B-479E-AEE3-125AC066294B}" presName="compNode" presStyleCnt="0"/>
      <dgm:spPr/>
    </dgm:pt>
    <dgm:pt modelId="{566E3F9D-CAF5-41DC-883B-F166546C4BF7}" type="pres">
      <dgm:prSet presAssocID="{449E7437-D03B-479E-AEE3-125AC066294B}" presName="dummyConnPt" presStyleCnt="0"/>
      <dgm:spPr/>
    </dgm:pt>
    <dgm:pt modelId="{32FD38C2-7D5E-49D1-9BED-CF51B6285EF2}" type="pres">
      <dgm:prSet presAssocID="{449E7437-D03B-479E-AEE3-125AC066294B}" presName="node" presStyleLbl="node1" presStyleIdx="2" presStyleCnt="10" custScaleX="135941">
        <dgm:presLayoutVars>
          <dgm:bulletEnabled val="1"/>
        </dgm:presLayoutVars>
      </dgm:prSet>
      <dgm:spPr/>
      <dgm:t>
        <a:bodyPr/>
        <a:lstStyle/>
        <a:p>
          <a:pPr rtl="1"/>
          <a:endParaRPr lang="ar-SA"/>
        </a:p>
      </dgm:t>
    </dgm:pt>
    <dgm:pt modelId="{4A8A133E-1CD5-47EE-B4DA-36558554E37C}" type="pres">
      <dgm:prSet presAssocID="{CAC36640-8C85-42FD-A9BD-462BD66086A7}" presName="sibTrans" presStyleLbl="bgSibTrans2D1" presStyleIdx="2" presStyleCnt="9"/>
      <dgm:spPr/>
      <dgm:t>
        <a:bodyPr/>
        <a:lstStyle/>
        <a:p>
          <a:pPr rtl="1"/>
          <a:endParaRPr lang="ar-SA"/>
        </a:p>
      </dgm:t>
    </dgm:pt>
    <dgm:pt modelId="{251CB0F2-6E25-430F-896B-FA7A55180DE6}" type="pres">
      <dgm:prSet presAssocID="{5CC4490F-419B-4D51-86CC-765BA685AED8}" presName="compNode" presStyleCnt="0"/>
      <dgm:spPr/>
    </dgm:pt>
    <dgm:pt modelId="{A75F8932-6D71-4A91-9DA2-579C435FE0A6}" type="pres">
      <dgm:prSet presAssocID="{5CC4490F-419B-4D51-86CC-765BA685AED8}" presName="dummyConnPt" presStyleCnt="0"/>
      <dgm:spPr/>
    </dgm:pt>
    <dgm:pt modelId="{A839E423-17FF-4566-9715-CA1C8F6D00A3}" type="pres">
      <dgm:prSet presAssocID="{5CC4490F-419B-4D51-86CC-765BA685AED8}" presName="node" presStyleLbl="node1" presStyleIdx="3" presStyleCnt="10" custScaleX="135941">
        <dgm:presLayoutVars>
          <dgm:bulletEnabled val="1"/>
        </dgm:presLayoutVars>
      </dgm:prSet>
      <dgm:spPr/>
      <dgm:t>
        <a:bodyPr/>
        <a:lstStyle/>
        <a:p>
          <a:pPr rtl="1"/>
          <a:endParaRPr lang="ar-SA"/>
        </a:p>
      </dgm:t>
    </dgm:pt>
    <dgm:pt modelId="{9DD4F3D0-089C-4203-85DA-0072D5FA74AD}" type="pres">
      <dgm:prSet presAssocID="{5485D8CA-BC0F-4BEB-B514-0F16EBD85C0A}" presName="sibTrans" presStyleLbl="bgSibTrans2D1" presStyleIdx="3" presStyleCnt="9"/>
      <dgm:spPr/>
      <dgm:t>
        <a:bodyPr/>
        <a:lstStyle/>
        <a:p>
          <a:pPr rtl="1"/>
          <a:endParaRPr lang="ar-SA"/>
        </a:p>
      </dgm:t>
    </dgm:pt>
    <dgm:pt modelId="{51CCEBB4-B1D3-404C-877F-56CF68DB92D3}" type="pres">
      <dgm:prSet presAssocID="{EB90FEAF-6175-4C07-9569-C316A89EE9E7}" presName="compNode" presStyleCnt="0"/>
      <dgm:spPr/>
    </dgm:pt>
    <dgm:pt modelId="{67040C09-1686-41DB-985B-64D8A33F04BB}" type="pres">
      <dgm:prSet presAssocID="{EB90FEAF-6175-4C07-9569-C316A89EE9E7}" presName="dummyConnPt" presStyleCnt="0"/>
      <dgm:spPr/>
    </dgm:pt>
    <dgm:pt modelId="{9B96E93F-BD32-4FFA-AA3C-5B5916F5CA88}" type="pres">
      <dgm:prSet presAssocID="{EB90FEAF-6175-4C07-9569-C316A89EE9E7}" presName="node" presStyleLbl="node1" presStyleIdx="4" presStyleCnt="10" custScaleX="140443">
        <dgm:presLayoutVars>
          <dgm:bulletEnabled val="1"/>
        </dgm:presLayoutVars>
      </dgm:prSet>
      <dgm:spPr/>
      <dgm:t>
        <a:bodyPr/>
        <a:lstStyle/>
        <a:p>
          <a:pPr rtl="1"/>
          <a:endParaRPr lang="ar-SA"/>
        </a:p>
      </dgm:t>
    </dgm:pt>
    <dgm:pt modelId="{03C1E656-8CDA-443D-B4F6-40F070A2A1D1}" type="pres">
      <dgm:prSet presAssocID="{93760ED4-0C11-4C9E-BB67-D4E434B80AD8}" presName="sibTrans" presStyleLbl="bgSibTrans2D1" presStyleIdx="4" presStyleCnt="9"/>
      <dgm:spPr/>
      <dgm:t>
        <a:bodyPr/>
        <a:lstStyle/>
        <a:p>
          <a:pPr rtl="1"/>
          <a:endParaRPr lang="ar-SA"/>
        </a:p>
      </dgm:t>
    </dgm:pt>
    <dgm:pt modelId="{0D89E9DC-6FEF-4256-B06E-511AC92F0778}" type="pres">
      <dgm:prSet presAssocID="{E8ED1A0D-7869-455C-96F7-F961C8A04D3C}" presName="compNode" presStyleCnt="0"/>
      <dgm:spPr/>
    </dgm:pt>
    <dgm:pt modelId="{954297FF-5BD7-4A9B-B7E6-05B666D59AFE}" type="pres">
      <dgm:prSet presAssocID="{E8ED1A0D-7869-455C-96F7-F961C8A04D3C}" presName="dummyConnPt" presStyleCnt="0"/>
      <dgm:spPr/>
    </dgm:pt>
    <dgm:pt modelId="{EDF55414-2332-483D-BE5F-15C6A8475075}" type="pres">
      <dgm:prSet presAssocID="{E8ED1A0D-7869-455C-96F7-F961C8A04D3C}" presName="node" presStyleLbl="node1" presStyleIdx="5" presStyleCnt="10" custScaleX="140443">
        <dgm:presLayoutVars>
          <dgm:bulletEnabled val="1"/>
        </dgm:presLayoutVars>
      </dgm:prSet>
      <dgm:spPr/>
      <dgm:t>
        <a:bodyPr/>
        <a:lstStyle/>
        <a:p>
          <a:pPr rtl="1"/>
          <a:endParaRPr lang="ar-SA"/>
        </a:p>
      </dgm:t>
    </dgm:pt>
    <dgm:pt modelId="{53190915-7FC2-423F-BBBB-A7B86C1DCC4C}" type="pres">
      <dgm:prSet presAssocID="{BE727BA4-A88A-4B06-93E7-793E4616C09E}" presName="sibTrans" presStyleLbl="bgSibTrans2D1" presStyleIdx="5" presStyleCnt="9"/>
      <dgm:spPr/>
      <dgm:t>
        <a:bodyPr/>
        <a:lstStyle/>
        <a:p>
          <a:pPr rtl="1"/>
          <a:endParaRPr lang="ar-SA"/>
        </a:p>
      </dgm:t>
    </dgm:pt>
    <dgm:pt modelId="{7C647CEA-14A5-4497-9F36-4D84ECA98BCD}" type="pres">
      <dgm:prSet presAssocID="{A9D5F9F9-EA70-49BE-99D8-6739A7CB4C41}" presName="compNode" presStyleCnt="0"/>
      <dgm:spPr/>
    </dgm:pt>
    <dgm:pt modelId="{1031D589-983F-49FC-9C6C-B4BA0B69FE2F}" type="pres">
      <dgm:prSet presAssocID="{A9D5F9F9-EA70-49BE-99D8-6739A7CB4C41}" presName="dummyConnPt" presStyleCnt="0"/>
      <dgm:spPr/>
    </dgm:pt>
    <dgm:pt modelId="{6FA7A9A6-F27B-4A96-9F47-AECA35B774AD}" type="pres">
      <dgm:prSet presAssocID="{A9D5F9F9-EA70-49BE-99D8-6739A7CB4C41}" presName="node" presStyleLbl="node1" presStyleIdx="6" presStyleCnt="10" custScaleX="135902">
        <dgm:presLayoutVars>
          <dgm:bulletEnabled val="1"/>
        </dgm:presLayoutVars>
      </dgm:prSet>
      <dgm:spPr/>
      <dgm:t>
        <a:bodyPr/>
        <a:lstStyle/>
        <a:p>
          <a:pPr rtl="1"/>
          <a:endParaRPr lang="ar-SA"/>
        </a:p>
      </dgm:t>
    </dgm:pt>
    <dgm:pt modelId="{BB25C41A-8E38-4C04-8F1B-2F0FFCC560BE}" type="pres">
      <dgm:prSet presAssocID="{D17A40E8-AEB1-4DA6-A167-714C65ACF787}" presName="sibTrans" presStyleLbl="bgSibTrans2D1" presStyleIdx="6" presStyleCnt="9"/>
      <dgm:spPr/>
      <dgm:t>
        <a:bodyPr/>
        <a:lstStyle/>
        <a:p>
          <a:pPr rtl="1"/>
          <a:endParaRPr lang="ar-SA"/>
        </a:p>
      </dgm:t>
    </dgm:pt>
    <dgm:pt modelId="{68C4F6C3-EDC5-4DFB-AFB1-88AB7C2080B5}" type="pres">
      <dgm:prSet presAssocID="{591F4FC9-E6D3-4799-A10B-F93B57DE3266}" presName="compNode" presStyleCnt="0"/>
      <dgm:spPr/>
    </dgm:pt>
    <dgm:pt modelId="{8917F2FD-AA0A-4510-A167-9F598234A248}" type="pres">
      <dgm:prSet presAssocID="{591F4FC9-E6D3-4799-A10B-F93B57DE3266}" presName="dummyConnPt" presStyleCnt="0"/>
      <dgm:spPr/>
    </dgm:pt>
    <dgm:pt modelId="{43D36748-7C54-4C5E-8005-9F93BF72C1F1}" type="pres">
      <dgm:prSet presAssocID="{591F4FC9-E6D3-4799-A10B-F93B57DE3266}" presName="node" presStyleLbl="node1" presStyleIdx="7" presStyleCnt="10" custScaleX="131361">
        <dgm:presLayoutVars>
          <dgm:bulletEnabled val="1"/>
        </dgm:presLayoutVars>
      </dgm:prSet>
      <dgm:spPr/>
      <dgm:t>
        <a:bodyPr/>
        <a:lstStyle/>
        <a:p>
          <a:pPr rtl="1"/>
          <a:endParaRPr lang="ar-SA"/>
        </a:p>
      </dgm:t>
    </dgm:pt>
    <dgm:pt modelId="{181EE9A7-E137-4C00-BCA8-2E735D7233AC}" type="pres">
      <dgm:prSet presAssocID="{74063D84-9877-4FCC-987D-5CD539433CE7}" presName="sibTrans" presStyleLbl="bgSibTrans2D1" presStyleIdx="7" presStyleCnt="9"/>
      <dgm:spPr/>
      <dgm:t>
        <a:bodyPr/>
        <a:lstStyle/>
        <a:p>
          <a:pPr rtl="1"/>
          <a:endParaRPr lang="ar-SA"/>
        </a:p>
      </dgm:t>
    </dgm:pt>
    <dgm:pt modelId="{FCFB3585-63EB-4185-800B-FA793967B08C}" type="pres">
      <dgm:prSet presAssocID="{30ED982A-8A73-4C6A-88F3-04BF7DD722D2}" presName="compNode" presStyleCnt="0"/>
      <dgm:spPr/>
    </dgm:pt>
    <dgm:pt modelId="{FB8339F3-C1CA-41C2-A3A9-E6B0235A2101}" type="pres">
      <dgm:prSet presAssocID="{30ED982A-8A73-4C6A-88F3-04BF7DD722D2}" presName="dummyConnPt" presStyleCnt="0"/>
      <dgm:spPr/>
    </dgm:pt>
    <dgm:pt modelId="{A7A744A3-F81E-440C-A7D9-93AC82259C37}" type="pres">
      <dgm:prSet presAssocID="{30ED982A-8A73-4C6A-88F3-04BF7DD722D2}" presName="node" presStyleLbl="node1" presStyleIdx="8" presStyleCnt="10" custScaleX="133714">
        <dgm:presLayoutVars>
          <dgm:bulletEnabled val="1"/>
        </dgm:presLayoutVars>
      </dgm:prSet>
      <dgm:spPr/>
      <dgm:t>
        <a:bodyPr/>
        <a:lstStyle/>
        <a:p>
          <a:pPr rtl="1"/>
          <a:endParaRPr lang="ar-SA"/>
        </a:p>
      </dgm:t>
    </dgm:pt>
    <dgm:pt modelId="{E2DB147D-E678-4900-9155-7171FAB05D2C}" type="pres">
      <dgm:prSet presAssocID="{D2814120-949B-4C20-A3EF-C267EB29E569}" presName="sibTrans" presStyleLbl="bgSibTrans2D1" presStyleIdx="8" presStyleCnt="9"/>
      <dgm:spPr/>
      <dgm:t>
        <a:bodyPr/>
        <a:lstStyle/>
        <a:p>
          <a:pPr rtl="1"/>
          <a:endParaRPr lang="ar-SA"/>
        </a:p>
      </dgm:t>
    </dgm:pt>
    <dgm:pt modelId="{EE80F545-DBE7-4461-A265-F7ABDC69300A}" type="pres">
      <dgm:prSet presAssocID="{680C8D28-EE01-49CB-979A-C297A72B0D5B}" presName="compNode" presStyleCnt="0"/>
      <dgm:spPr/>
    </dgm:pt>
    <dgm:pt modelId="{4B937447-A359-4DFE-BAB7-21F46CDB3C0D}" type="pres">
      <dgm:prSet presAssocID="{680C8D28-EE01-49CB-979A-C297A72B0D5B}" presName="dummyConnPt" presStyleCnt="0"/>
      <dgm:spPr/>
    </dgm:pt>
    <dgm:pt modelId="{939A009B-BDC3-4082-90D5-3C2888794856}" type="pres">
      <dgm:prSet presAssocID="{680C8D28-EE01-49CB-979A-C297A72B0D5B}" presName="node" presStyleLbl="node1" presStyleIdx="9" presStyleCnt="10" custScaleX="131444">
        <dgm:presLayoutVars>
          <dgm:bulletEnabled val="1"/>
        </dgm:presLayoutVars>
      </dgm:prSet>
      <dgm:spPr/>
      <dgm:t>
        <a:bodyPr/>
        <a:lstStyle/>
        <a:p>
          <a:pPr rtl="1"/>
          <a:endParaRPr lang="ar-SA"/>
        </a:p>
      </dgm:t>
    </dgm:pt>
  </dgm:ptLst>
  <dgm:cxnLst>
    <dgm:cxn modelId="{29715D4D-BB3B-411D-A83D-2D102BD253A1}" type="presOf" srcId="{D2814120-949B-4C20-A3EF-C267EB29E569}" destId="{E2DB147D-E678-4900-9155-7171FAB05D2C}" srcOrd="0" destOrd="0" presId="urn:microsoft.com/office/officeart/2005/8/layout/bProcess4"/>
    <dgm:cxn modelId="{03157F4E-9DDC-4470-AFD6-F5537D2B9968}" srcId="{D06F21E5-8C1C-49AE-BA7F-D7156E3BA675}" destId="{449E7437-D03B-479E-AEE3-125AC066294B}" srcOrd="2" destOrd="0" parTransId="{D6815FAD-FBE3-452D-8BCC-F4239D6EBE8A}" sibTransId="{CAC36640-8C85-42FD-A9BD-462BD66086A7}"/>
    <dgm:cxn modelId="{0BC6E2AA-9D0A-4CC9-B938-8D9FE2FF29BE}" srcId="{D06F21E5-8C1C-49AE-BA7F-D7156E3BA675}" destId="{E8ED1A0D-7869-455C-96F7-F961C8A04D3C}" srcOrd="5" destOrd="0" parTransId="{BFBFC3AD-1AF0-4DD9-8F09-D67F052ADD44}" sibTransId="{BE727BA4-A88A-4B06-93E7-793E4616C09E}"/>
    <dgm:cxn modelId="{7D094C35-6067-4AF8-925F-9E8075271B54}" type="presOf" srcId="{A9D5F9F9-EA70-49BE-99D8-6739A7CB4C41}" destId="{6FA7A9A6-F27B-4A96-9F47-AECA35B774AD}" srcOrd="0" destOrd="0" presId="urn:microsoft.com/office/officeart/2005/8/layout/bProcess4"/>
    <dgm:cxn modelId="{0E142C29-B63F-4DEA-944D-648002CB7793}" type="presOf" srcId="{D17A40E8-AEB1-4DA6-A167-714C65ACF787}" destId="{BB25C41A-8E38-4C04-8F1B-2F0FFCC560BE}" srcOrd="0" destOrd="0" presId="urn:microsoft.com/office/officeart/2005/8/layout/bProcess4"/>
    <dgm:cxn modelId="{A8FD4789-F4A2-4FB9-9BE8-3901294DCA84}" type="presOf" srcId="{74063D84-9877-4FCC-987D-5CD539433CE7}" destId="{181EE9A7-E137-4C00-BCA8-2E735D7233AC}" srcOrd="0" destOrd="0" presId="urn:microsoft.com/office/officeart/2005/8/layout/bProcess4"/>
    <dgm:cxn modelId="{DBC2237C-7DF7-4B5B-B5C2-9A040DA85D18}" type="presOf" srcId="{5CC4490F-419B-4D51-86CC-765BA685AED8}" destId="{A839E423-17FF-4566-9715-CA1C8F6D00A3}" srcOrd="0" destOrd="0" presId="urn:microsoft.com/office/officeart/2005/8/layout/bProcess4"/>
    <dgm:cxn modelId="{28F96AEB-4E59-4516-9A19-0F0C22E108F0}" type="presOf" srcId="{819676B5-0445-4516-AD7C-CDA2F3571551}" destId="{00A0553D-9C3C-4539-84BA-CBF0F4490908}" srcOrd="0" destOrd="0" presId="urn:microsoft.com/office/officeart/2005/8/layout/bProcess4"/>
    <dgm:cxn modelId="{90DABFE4-3BD7-4F21-A8FD-DD56DA4E81C7}" type="presOf" srcId="{0B3C1E44-D3D8-4238-82AB-D0EB5568BACE}" destId="{499AA5BF-B072-457D-84F5-865C9211EA34}" srcOrd="0" destOrd="0" presId="urn:microsoft.com/office/officeart/2005/8/layout/bProcess4"/>
    <dgm:cxn modelId="{79471F5A-E630-4595-BF86-6158D087D7CA}" type="presOf" srcId="{680C8D28-EE01-49CB-979A-C297A72B0D5B}" destId="{939A009B-BDC3-4082-90D5-3C2888794856}" srcOrd="0" destOrd="0" presId="urn:microsoft.com/office/officeart/2005/8/layout/bProcess4"/>
    <dgm:cxn modelId="{2EF2D445-18A9-4C5F-8C6B-EDC09B63CC99}" type="presOf" srcId="{5485D8CA-BC0F-4BEB-B514-0F16EBD85C0A}" destId="{9DD4F3D0-089C-4203-85DA-0072D5FA74AD}" srcOrd="0" destOrd="0" presId="urn:microsoft.com/office/officeart/2005/8/layout/bProcess4"/>
    <dgm:cxn modelId="{9AF2E82C-A32E-4A92-85A6-E8C252278B17}" type="presOf" srcId="{E8ED1A0D-7869-455C-96F7-F961C8A04D3C}" destId="{EDF55414-2332-483D-BE5F-15C6A8475075}" srcOrd="0" destOrd="0" presId="urn:microsoft.com/office/officeart/2005/8/layout/bProcess4"/>
    <dgm:cxn modelId="{2F9170B2-154F-4B15-8AD6-431A0895043B}" srcId="{D06F21E5-8C1C-49AE-BA7F-D7156E3BA675}" destId="{A9D5F9F9-EA70-49BE-99D8-6739A7CB4C41}" srcOrd="6" destOrd="0" parTransId="{AEA77274-678D-459D-A6B8-AA5C5DCD89C5}" sibTransId="{D17A40E8-AEB1-4DA6-A167-714C65ACF787}"/>
    <dgm:cxn modelId="{B2F818F9-3227-4247-BAAD-5898075F6A76}" type="presOf" srcId="{BE727BA4-A88A-4B06-93E7-793E4616C09E}" destId="{53190915-7FC2-423F-BBBB-A7B86C1DCC4C}" srcOrd="0" destOrd="0" presId="urn:microsoft.com/office/officeart/2005/8/layout/bProcess4"/>
    <dgm:cxn modelId="{8C2DD3EE-B892-4CE9-A2AA-FF79655B4C3C}" srcId="{D06F21E5-8C1C-49AE-BA7F-D7156E3BA675}" destId="{30ED982A-8A73-4C6A-88F3-04BF7DD722D2}" srcOrd="8" destOrd="0" parTransId="{8B3D94C2-93A8-433D-AC85-047199138927}" sibTransId="{D2814120-949B-4C20-A3EF-C267EB29E569}"/>
    <dgm:cxn modelId="{F6D2584F-A84A-4456-A9A4-724ED5899ECA}" type="presOf" srcId="{93760ED4-0C11-4C9E-BB67-D4E434B80AD8}" destId="{03C1E656-8CDA-443D-B4F6-40F070A2A1D1}" srcOrd="0" destOrd="0" presId="urn:microsoft.com/office/officeart/2005/8/layout/bProcess4"/>
    <dgm:cxn modelId="{0301F4D6-7EAA-4692-949D-930D7271E5B3}" type="presOf" srcId="{30ED982A-8A73-4C6A-88F3-04BF7DD722D2}" destId="{A7A744A3-F81E-440C-A7D9-93AC82259C37}" srcOrd="0" destOrd="0" presId="urn:microsoft.com/office/officeart/2005/8/layout/bProcess4"/>
    <dgm:cxn modelId="{8DA191FD-8651-4E71-B76D-5C9A7AF16F7D}" type="presOf" srcId="{591F4FC9-E6D3-4799-A10B-F93B57DE3266}" destId="{43D36748-7C54-4C5E-8005-9F93BF72C1F1}" srcOrd="0" destOrd="0" presId="urn:microsoft.com/office/officeart/2005/8/layout/bProcess4"/>
    <dgm:cxn modelId="{95766E4E-C0D5-45CA-A003-6CB66660D875}" srcId="{D06F21E5-8C1C-49AE-BA7F-D7156E3BA675}" destId="{819676B5-0445-4516-AD7C-CDA2F3571551}" srcOrd="0" destOrd="0" parTransId="{E2C34F2C-4DB3-48E9-ACC9-A76A89E2D856}" sibTransId="{1398B79C-BE37-42BD-A3D8-530E0E254CB6}"/>
    <dgm:cxn modelId="{743BD549-C24C-4B50-B3E6-46866E31D485}" srcId="{D06F21E5-8C1C-49AE-BA7F-D7156E3BA675}" destId="{EB90FEAF-6175-4C07-9569-C316A89EE9E7}" srcOrd="4" destOrd="0" parTransId="{7387BDCA-17FF-4E69-872B-0470A426DA01}" sibTransId="{93760ED4-0C11-4C9E-BB67-D4E434B80AD8}"/>
    <dgm:cxn modelId="{C4DEF3C8-CE25-4CC7-A312-BFF6ED8F9F67}" type="presOf" srcId="{EB90FEAF-6175-4C07-9569-C316A89EE9E7}" destId="{9B96E93F-BD32-4FFA-AA3C-5B5916F5CA88}" srcOrd="0" destOrd="0" presId="urn:microsoft.com/office/officeart/2005/8/layout/bProcess4"/>
    <dgm:cxn modelId="{D23D0415-E705-4C33-8372-8E4294CCDE22}" type="presOf" srcId="{D06F21E5-8C1C-49AE-BA7F-D7156E3BA675}" destId="{2B816C8A-A47E-453B-980B-CC55DBB84A0A}" srcOrd="0" destOrd="0" presId="urn:microsoft.com/office/officeart/2005/8/layout/bProcess4"/>
    <dgm:cxn modelId="{E6050D47-6831-493B-B0C0-85F2C77B8645}" srcId="{D06F21E5-8C1C-49AE-BA7F-D7156E3BA675}" destId="{591F4FC9-E6D3-4799-A10B-F93B57DE3266}" srcOrd="7" destOrd="0" parTransId="{853E524E-9D1B-441E-8339-ABD94746E3E5}" sibTransId="{74063D84-9877-4FCC-987D-5CD539433CE7}"/>
    <dgm:cxn modelId="{03367530-17BC-4CDE-8E47-7B06B4B04CF7}" type="presOf" srcId="{1398B79C-BE37-42BD-A3D8-530E0E254CB6}" destId="{8753D580-DB0F-4426-B74B-4D5729F2A742}" srcOrd="0" destOrd="0" presId="urn:microsoft.com/office/officeart/2005/8/layout/bProcess4"/>
    <dgm:cxn modelId="{AA683399-A2D9-4D5E-9C23-4272DD50BF06}" srcId="{D06F21E5-8C1C-49AE-BA7F-D7156E3BA675}" destId="{0B3C1E44-D3D8-4238-82AB-D0EB5568BACE}" srcOrd="1" destOrd="0" parTransId="{42F5A8D2-85CE-43DA-87EA-820971956B86}" sibTransId="{F41F6CD9-079D-4B8F-ABC7-4F7C254CF291}"/>
    <dgm:cxn modelId="{D70ECF9A-79A8-4CC3-8A74-1820B1545B00}" type="presOf" srcId="{449E7437-D03B-479E-AEE3-125AC066294B}" destId="{32FD38C2-7D5E-49D1-9BED-CF51B6285EF2}" srcOrd="0" destOrd="0" presId="urn:microsoft.com/office/officeart/2005/8/layout/bProcess4"/>
    <dgm:cxn modelId="{69DDA755-7A17-4E5C-B39E-770CF273D4BD}" type="presOf" srcId="{CAC36640-8C85-42FD-A9BD-462BD66086A7}" destId="{4A8A133E-1CD5-47EE-B4DA-36558554E37C}" srcOrd="0" destOrd="0" presId="urn:microsoft.com/office/officeart/2005/8/layout/bProcess4"/>
    <dgm:cxn modelId="{07A57D58-AB9D-423E-B90F-BEC16EB83D46}" type="presOf" srcId="{F41F6CD9-079D-4B8F-ABC7-4F7C254CF291}" destId="{6D71004E-2ACB-41FE-83EB-6C6738011B4C}" srcOrd="0" destOrd="0" presId="urn:microsoft.com/office/officeart/2005/8/layout/bProcess4"/>
    <dgm:cxn modelId="{AD65EEF8-78D1-4BE6-8ABC-982A427B74B2}" srcId="{D06F21E5-8C1C-49AE-BA7F-D7156E3BA675}" destId="{680C8D28-EE01-49CB-979A-C297A72B0D5B}" srcOrd="9" destOrd="0" parTransId="{2408B9B3-8974-4E83-B4C3-BEE3E1A80BA6}" sibTransId="{F8641AC9-52F7-42F0-84F9-2475572AAF7B}"/>
    <dgm:cxn modelId="{C21DDD28-918D-43B6-B691-E0264ACD0C43}" srcId="{D06F21E5-8C1C-49AE-BA7F-D7156E3BA675}" destId="{5CC4490F-419B-4D51-86CC-765BA685AED8}" srcOrd="3" destOrd="0" parTransId="{2897518E-F257-41B4-A61C-4D82147637D8}" sibTransId="{5485D8CA-BC0F-4BEB-B514-0F16EBD85C0A}"/>
    <dgm:cxn modelId="{367FA9A2-E7B9-4DE5-864E-6EA69AD60F77}" type="presParOf" srcId="{2B816C8A-A47E-453B-980B-CC55DBB84A0A}" destId="{C7CE0D95-C792-4250-883A-D429B3264D05}" srcOrd="0" destOrd="0" presId="urn:microsoft.com/office/officeart/2005/8/layout/bProcess4"/>
    <dgm:cxn modelId="{4046CC80-0CDA-40F3-A983-F1C81465A58C}" type="presParOf" srcId="{C7CE0D95-C792-4250-883A-D429B3264D05}" destId="{7C40AB4A-1778-4CFB-B21A-BD67288128B3}" srcOrd="0" destOrd="0" presId="urn:microsoft.com/office/officeart/2005/8/layout/bProcess4"/>
    <dgm:cxn modelId="{31CD562F-5F36-450F-BCC3-E75FEED88D4E}" type="presParOf" srcId="{C7CE0D95-C792-4250-883A-D429B3264D05}" destId="{00A0553D-9C3C-4539-84BA-CBF0F4490908}" srcOrd="1" destOrd="0" presId="urn:microsoft.com/office/officeart/2005/8/layout/bProcess4"/>
    <dgm:cxn modelId="{EA7BCD36-9AE6-47B7-BB8E-52550B64630C}" type="presParOf" srcId="{2B816C8A-A47E-453B-980B-CC55DBB84A0A}" destId="{8753D580-DB0F-4426-B74B-4D5729F2A742}" srcOrd="1" destOrd="0" presId="urn:microsoft.com/office/officeart/2005/8/layout/bProcess4"/>
    <dgm:cxn modelId="{BA38DF87-F849-4871-B9DA-5A7420D5E83A}" type="presParOf" srcId="{2B816C8A-A47E-453B-980B-CC55DBB84A0A}" destId="{71770AA8-9AD0-463E-9087-8A60D4276FF4}" srcOrd="2" destOrd="0" presId="urn:microsoft.com/office/officeart/2005/8/layout/bProcess4"/>
    <dgm:cxn modelId="{B03C94DA-6238-448D-9A4F-D1DAEC317C9D}" type="presParOf" srcId="{71770AA8-9AD0-463E-9087-8A60D4276FF4}" destId="{39CAB83A-9F2F-4929-B906-84A66D47EF7B}" srcOrd="0" destOrd="0" presId="urn:microsoft.com/office/officeart/2005/8/layout/bProcess4"/>
    <dgm:cxn modelId="{4155875D-F29C-4986-B3B1-6652481642F4}" type="presParOf" srcId="{71770AA8-9AD0-463E-9087-8A60D4276FF4}" destId="{499AA5BF-B072-457D-84F5-865C9211EA34}" srcOrd="1" destOrd="0" presId="urn:microsoft.com/office/officeart/2005/8/layout/bProcess4"/>
    <dgm:cxn modelId="{892C9C16-7241-4A9B-AD1B-B183A503B07B}" type="presParOf" srcId="{2B816C8A-A47E-453B-980B-CC55DBB84A0A}" destId="{6D71004E-2ACB-41FE-83EB-6C6738011B4C}" srcOrd="3" destOrd="0" presId="urn:microsoft.com/office/officeart/2005/8/layout/bProcess4"/>
    <dgm:cxn modelId="{2DA206A0-CA5C-4F7C-85AA-BCF598EA4F4E}" type="presParOf" srcId="{2B816C8A-A47E-453B-980B-CC55DBB84A0A}" destId="{1824BAA0-E3BA-499B-9130-858A7CED4B84}" srcOrd="4" destOrd="0" presId="urn:microsoft.com/office/officeart/2005/8/layout/bProcess4"/>
    <dgm:cxn modelId="{09961C2A-596E-4A27-A133-52DE0F299368}" type="presParOf" srcId="{1824BAA0-E3BA-499B-9130-858A7CED4B84}" destId="{566E3F9D-CAF5-41DC-883B-F166546C4BF7}" srcOrd="0" destOrd="0" presId="urn:microsoft.com/office/officeart/2005/8/layout/bProcess4"/>
    <dgm:cxn modelId="{8E8A2336-7901-4E8C-9648-6860EFDB2E06}" type="presParOf" srcId="{1824BAA0-E3BA-499B-9130-858A7CED4B84}" destId="{32FD38C2-7D5E-49D1-9BED-CF51B6285EF2}" srcOrd="1" destOrd="0" presId="urn:microsoft.com/office/officeart/2005/8/layout/bProcess4"/>
    <dgm:cxn modelId="{3B014A77-F352-4D5A-AC18-10B4AA4765A9}" type="presParOf" srcId="{2B816C8A-A47E-453B-980B-CC55DBB84A0A}" destId="{4A8A133E-1CD5-47EE-B4DA-36558554E37C}" srcOrd="5" destOrd="0" presId="urn:microsoft.com/office/officeart/2005/8/layout/bProcess4"/>
    <dgm:cxn modelId="{4477D36D-E8A0-4F76-B17B-0505BCCC957B}" type="presParOf" srcId="{2B816C8A-A47E-453B-980B-CC55DBB84A0A}" destId="{251CB0F2-6E25-430F-896B-FA7A55180DE6}" srcOrd="6" destOrd="0" presId="urn:microsoft.com/office/officeart/2005/8/layout/bProcess4"/>
    <dgm:cxn modelId="{837DFFD2-E624-4BB7-8CB1-595B73E95A29}" type="presParOf" srcId="{251CB0F2-6E25-430F-896B-FA7A55180DE6}" destId="{A75F8932-6D71-4A91-9DA2-579C435FE0A6}" srcOrd="0" destOrd="0" presId="urn:microsoft.com/office/officeart/2005/8/layout/bProcess4"/>
    <dgm:cxn modelId="{512D734A-0C8B-4596-8229-424A68F16309}" type="presParOf" srcId="{251CB0F2-6E25-430F-896B-FA7A55180DE6}" destId="{A839E423-17FF-4566-9715-CA1C8F6D00A3}" srcOrd="1" destOrd="0" presId="urn:microsoft.com/office/officeart/2005/8/layout/bProcess4"/>
    <dgm:cxn modelId="{9948C77F-62DC-4539-9A15-35DE83A7E4E8}" type="presParOf" srcId="{2B816C8A-A47E-453B-980B-CC55DBB84A0A}" destId="{9DD4F3D0-089C-4203-85DA-0072D5FA74AD}" srcOrd="7" destOrd="0" presId="urn:microsoft.com/office/officeart/2005/8/layout/bProcess4"/>
    <dgm:cxn modelId="{3648457A-E771-40A4-A9D7-09799C6F5B12}" type="presParOf" srcId="{2B816C8A-A47E-453B-980B-CC55DBB84A0A}" destId="{51CCEBB4-B1D3-404C-877F-56CF68DB92D3}" srcOrd="8" destOrd="0" presId="urn:microsoft.com/office/officeart/2005/8/layout/bProcess4"/>
    <dgm:cxn modelId="{9E9550DE-EA46-484D-AFAD-1F9C98ACF8C0}" type="presParOf" srcId="{51CCEBB4-B1D3-404C-877F-56CF68DB92D3}" destId="{67040C09-1686-41DB-985B-64D8A33F04BB}" srcOrd="0" destOrd="0" presId="urn:microsoft.com/office/officeart/2005/8/layout/bProcess4"/>
    <dgm:cxn modelId="{1AC0D85F-31CD-49B8-A128-C4D81F1FAD96}" type="presParOf" srcId="{51CCEBB4-B1D3-404C-877F-56CF68DB92D3}" destId="{9B96E93F-BD32-4FFA-AA3C-5B5916F5CA88}" srcOrd="1" destOrd="0" presId="urn:microsoft.com/office/officeart/2005/8/layout/bProcess4"/>
    <dgm:cxn modelId="{4604C055-76A1-4506-A8F5-900AA265C7E0}" type="presParOf" srcId="{2B816C8A-A47E-453B-980B-CC55DBB84A0A}" destId="{03C1E656-8CDA-443D-B4F6-40F070A2A1D1}" srcOrd="9" destOrd="0" presId="urn:microsoft.com/office/officeart/2005/8/layout/bProcess4"/>
    <dgm:cxn modelId="{C650BD22-A8D0-4B60-9955-9364A3A95D2E}" type="presParOf" srcId="{2B816C8A-A47E-453B-980B-CC55DBB84A0A}" destId="{0D89E9DC-6FEF-4256-B06E-511AC92F0778}" srcOrd="10" destOrd="0" presId="urn:microsoft.com/office/officeart/2005/8/layout/bProcess4"/>
    <dgm:cxn modelId="{3731A3F1-2620-46C2-A517-9F1B1D46F25C}" type="presParOf" srcId="{0D89E9DC-6FEF-4256-B06E-511AC92F0778}" destId="{954297FF-5BD7-4A9B-B7E6-05B666D59AFE}" srcOrd="0" destOrd="0" presId="urn:microsoft.com/office/officeart/2005/8/layout/bProcess4"/>
    <dgm:cxn modelId="{1FFD574A-D0AF-45A3-B008-9E0268646695}" type="presParOf" srcId="{0D89E9DC-6FEF-4256-B06E-511AC92F0778}" destId="{EDF55414-2332-483D-BE5F-15C6A8475075}" srcOrd="1" destOrd="0" presId="urn:microsoft.com/office/officeart/2005/8/layout/bProcess4"/>
    <dgm:cxn modelId="{B5D98E0C-5489-4A57-9A95-1DB3542BB039}" type="presParOf" srcId="{2B816C8A-A47E-453B-980B-CC55DBB84A0A}" destId="{53190915-7FC2-423F-BBBB-A7B86C1DCC4C}" srcOrd="11" destOrd="0" presId="urn:microsoft.com/office/officeart/2005/8/layout/bProcess4"/>
    <dgm:cxn modelId="{D9344C6C-B91E-41B2-972F-2E4F4C6ABB38}" type="presParOf" srcId="{2B816C8A-A47E-453B-980B-CC55DBB84A0A}" destId="{7C647CEA-14A5-4497-9F36-4D84ECA98BCD}" srcOrd="12" destOrd="0" presId="urn:microsoft.com/office/officeart/2005/8/layout/bProcess4"/>
    <dgm:cxn modelId="{AE4768D7-C20A-48E2-9ECA-8BD709B427E4}" type="presParOf" srcId="{7C647CEA-14A5-4497-9F36-4D84ECA98BCD}" destId="{1031D589-983F-49FC-9C6C-B4BA0B69FE2F}" srcOrd="0" destOrd="0" presId="urn:microsoft.com/office/officeart/2005/8/layout/bProcess4"/>
    <dgm:cxn modelId="{8C4E81E3-CFCF-4C14-999B-B484019F92BF}" type="presParOf" srcId="{7C647CEA-14A5-4497-9F36-4D84ECA98BCD}" destId="{6FA7A9A6-F27B-4A96-9F47-AECA35B774AD}" srcOrd="1" destOrd="0" presId="urn:microsoft.com/office/officeart/2005/8/layout/bProcess4"/>
    <dgm:cxn modelId="{99AD6271-8B4B-4B88-8616-89C98A04DDB2}" type="presParOf" srcId="{2B816C8A-A47E-453B-980B-CC55DBB84A0A}" destId="{BB25C41A-8E38-4C04-8F1B-2F0FFCC560BE}" srcOrd="13" destOrd="0" presId="urn:microsoft.com/office/officeart/2005/8/layout/bProcess4"/>
    <dgm:cxn modelId="{DE30B436-28AB-4109-969E-8C70599991F3}" type="presParOf" srcId="{2B816C8A-A47E-453B-980B-CC55DBB84A0A}" destId="{68C4F6C3-EDC5-4DFB-AFB1-88AB7C2080B5}" srcOrd="14" destOrd="0" presId="urn:microsoft.com/office/officeart/2005/8/layout/bProcess4"/>
    <dgm:cxn modelId="{E7466D13-695C-48BD-8DC9-1119D9AAB252}" type="presParOf" srcId="{68C4F6C3-EDC5-4DFB-AFB1-88AB7C2080B5}" destId="{8917F2FD-AA0A-4510-A167-9F598234A248}" srcOrd="0" destOrd="0" presId="urn:microsoft.com/office/officeart/2005/8/layout/bProcess4"/>
    <dgm:cxn modelId="{6F386765-34AB-4EAE-8670-34710957C727}" type="presParOf" srcId="{68C4F6C3-EDC5-4DFB-AFB1-88AB7C2080B5}" destId="{43D36748-7C54-4C5E-8005-9F93BF72C1F1}" srcOrd="1" destOrd="0" presId="urn:microsoft.com/office/officeart/2005/8/layout/bProcess4"/>
    <dgm:cxn modelId="{DC1D8B71-C594-48CB-AE46-5DF36147A670}" type="presParOf" srcId="{2B816C8A-A47E-453B-980B-CC55DBB84A0A}" destId="{181EE9A7-E137-4C00-BCA8-2E735D7233AC}" srcOrd="15" destOrd="0" presId="urn:microsoft.com/office/officeart/2005/8/layout/bProcess4"/>
    <dgm:cxn modelId="{A3A5EBFD-6155-4EED-87BB-E13D8ACAC2AC}" type="presParOf" srcId="{2B816C8A-A47E-453B-980B-CC55DBB84A0A}" destId="{FCFB3585-63EB-4185-800B-FA793967B08C}" srcOrd="16" destOrd="0" presId="urn:microsoft.com/office/officeart/2005/8/layout/bProcess4"/>
    <dgm:cxn modelId="{EC006273-EB85-427D-A68A-3C4FC9816151}" type="presParOf" srcId="{FCFB3585-63EB-4185-800B-FA793967B08C}" destId="{FB8339F3-C1CA-41C2-A3A9-E6B0235A2101}" srcOrd="0" destOrd="0" presId="urn:microsoft.com/office/officeart/2005/8/layout/bProcess4"/>
    <dgm:cxn modelId="{B80DC130-4248-4EE5-BA60-1B12388DD95C}" type="presParOf" srcId="{FCFB3585-63EB-4185-800B-FA793967B08C}" destId="{A7A744A3-F81E-440C-A7D9-93AC82259C37}" srcOrd="1" destOrd="0" presId="urn:microsoft.com/office/officeart/2005/8/layout/bProcess4"/>
    <dgm:cxn modelId="{480DA01B-206C-4AB1-A5E4-7574A768753A}" type="presParOf" srcId="{2B816C8A-A47E-453B-980B-CC55DBB84A0A}" destId="{E2DB147D-E678-4900-9155-7171FAB05D2C}" srcOrd="17" destOrd="0" presId="urn:microsoft.com/office/officeart/2005/8/layout/bProcess4"/>
    <dgm:cxn modelId="{A9F9C56E-6937-4BB9-B52C-FBCB52F46378}" type="presParOf" srcId="{2B816C8A-A47E-453B-980B-CC55DBB84A0A}" destId="{EE80F545-DBE7-4461-A265-F7ABDC69300A}" srcOrd="18" destOrd="0" presId="urn:microsoft.com/office/officeart/2005/8/layout/bProcess4"/>
    <dgm:cxn modelId="{CCAB6AEF-8D5A-474D-8B38-304C135CFCC8}" type="presParOf" srcId="{EE80F545-DBE7-4461-A265-F7ABDC69300A}" destId="{4B937447-A359-4DFE-BAB7-21F46CDB3C0D}" srcOrd="0" destOrd="0" presId="urn:microsoft.com/office/officeart/2005/8/layout/bProcess4"/>
    <dgm:cxn modelId="{C6FB35D9-1246-447F-9476-E7B83B254D4A}" type="presParOf" srcId="{EE80F545-DBE7-4461-A265-F7ABDC69300A}" destId="{939A009B-BDC3-4082-90D5-3C2888794856}"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5F9B67-6E11-4D28-95E6-A263249C1874}"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B3B5F7C2-76D2-4D47-B474-B320FFE633D5}">
      <dgm:prSet phldrT="[نص]" custT="1"/>
      <dgm:spPr/>
      <dgm:t>
        <a:bodyPr/>
        <a:lstStyle/>
        <a:p>
          <a:pPr rtl="1"/>
          <a:r>
            <a:rPr lang="ar-SA" sz="2400" dirty="0">
              <a:solidFill>
                <a:schemeClr val="bg1"/>
              </a:solidFill>
            </a:rPr>
            <a:t>سلطة الخبرة. </a:t>
          </a:r>
        </a:p>
      </dgm:t>
    </dgm:pt>
    <dgm:pt modelId="{86AA8DEF-42D8-49AB-B66E-09C3B560C123}" type="parTrans" cxnId="{189C8610-FE20-4020-8189-B50D391200BA}">
      <dgm:prSet/>
      <dgm:spPr/>
      <dgm:t>
        <a:bodyPr/>
        <a:lstStyle/>
        <a:p>
          <a:pPr rtl="1"/>
          <a:endParaRPr lang="ar-SA"/>
        </a:p>
      </dgm:t>
    </dgm:pt>
    <dgm:pt modelId="{76F3669E-C4B0-48CE-861E-D50354760356}" type="sibTrans" cxnId="{189C8610-FE20-4020-8189-B50D391200BA}">
      <dgm:prSet/>
      <dgm:spPr/>
      <dgm:t>
        <a:bodyPr/>
        <a:lstStyle/>
        <a:p>
          <a:pPr rtl="1"/>
          <a:endParaRPr lang="ar-SA"/>
        </a:p>
      </dgm:t>
    </dgm:pt>
    <dgm:pt modelId="{2380F1FB-DC21-4938-AD1E-089024274790}">
      <dgm:prSet phldrT="[نص]" custT="1"/>
      <dgm:spPr/>
      <dgm:t>
        <a:bodyPr/>
        <a:lstStyle/>
        <a:p>
          <a:pPr rtl="1"/>
          <a:r>
            <a:rPr lang="ar-SA" sz="2400" dirty="0">
              <a:solidFill>
                <a:schemeClr val="bg1"/>
              </a:solidFill>
            </a:rPr>
            <a:t>سلطة القانون. </a:t>
          </a:r>
        </a:p>
      </dgm:t>
    </dgm:pt>
    <dgm:pt modelId="{F0D34A85-075F-4287-9EF3-7E3201592312}" type="parTrans" cxnId="{436FF6DE-4D8A-4B71-B9B0-72D36E792597}">
      <dgm:prSet/>
      <dgm:spPr/>
      <dgm:t>
        <a:bodyPr/>
        <a:lstStyle/>
        <a:p>
          <a:pPr rtl="1"/>
          <a:endParaRPr lang="ar-SA"/>
        </a:p>
      </dgm:t>
    </dgm:pt>
    <dgm:pt modelId="{0991D1F0-DAF7-4E7B-8407-CB9172645019}" type="sibTrans" cxnId="{436FF6DE-4D8A-4B71-B9B0-72D36E792597}">
      <dgm:prSet/>
      <dgm:spPr/>
      <dgm:t>
        <a:bodyPr/>
        <a:lstStyle/>
        <a:p>
          <a:pPr rtl="1"/>
          <a:endParaRPr lang="ar-SA"/>
        </a:p>
      </dgm:t>
    </dgm:pt>
    <dgm:pt modelId="{B31FFF3B-759B-40DB-B4A1-CC22A11BDA64}">
      <dgm:prSet phldrT="[نص]" custT="1"/>
      <dgm:spPr/>
      <dgm:t>
        <a:bodyPr/>
        <a:lstStyle/>
        <a:p>
          <a:pPr rtl="1"/>
          <a:r>
            <a:rPr lang="ar-SA" sz="2400" dirty="0">
              <a:solidFill>
                <a:schemeClr val="bg1"/>
              </a:solidFill>
            </a:rPr>
            <a:t>سلطة </a:t>
          </a:r>
          <a:r>
            <a:rPr lang="ar-JO" sz="2400" dirty="0">
              <a:solidFill>
                <a:schemeClr val="bg1"/>
              </a:solidFill>
            </a:rPr>
            <a:t>سحر </a:t>
          </a:r>
          <a:r>
            <a:rPr lang="ar-SA" sz="2400" dirty="0">
              <a:solidFill>
                <a:schemeClr val="bg1"/>
              </a:solidFill>
            </a:rPr>
            <a:t>الشخصية. </a:t>
          </a:r>
        </a:p>
      </dgm:t>
    </dgm:pt>
    <dgm:pt modelId="{4F751E64-A351-42C4-8462-25C3CB8A00F3}" type="parTrans" cxnId="{A6E5685F-02C8-416A-AED9-51A483A9E443}">
      <dgm:prSet/>
      <dgm:spPr/>
      <dgm:t>
        <a:bodyPr/>
        <a:lstStyle/>
        <a:p>
          <a:pPr rtl="1"/>
          <a:endParaRPr lang="ar-SA"/>
        </a:p>
      </dgm:t>
    </dgm:pt>
    <dgm:pt modelId="{903DB2F8-D57B-46B6-8211-5B56B604332C}" type="sibTrans" cxnId="{A6E5685F-02C8-416A-AED9-51A483A9E443}">
      <dgm:prSet/>
      <dgm:spPr/>
      <dgm:t>
        <a:bodyPr/>
        <a:lstStyle/>
        <a:p>
          <a:pPr rtl="1"/>
          <a:endParaRPr lang="ar-SA"/>
        </a:p>
      </dgm:t>
    </dgm:pt>
    <dgm:pt modelId="{8B23493C-89DA-4144-A1BD-8089F780E008}">
      <dgm:prSet phldrT="[نص]" custT="1"/>
      <dgm:spPr/>
      <dgm:t>
        <a:bodyPr/>
        <a:lstStyle/>
        <a:p>
          <a:pPr rtl="1"/>
          <a:r>
            <a:rPr lang="ar-SA" sz="2400" dirty="0">
              <a:solidFill>
                <a:schemeClr val="bg1"/>
              </a:solidFill>
            </a:rPr>
            <a:t>سلطة الإجبار</a:t>
          </a:r>
          <a:r>
            <a:rPr lang="en-US" sz="2400" dirty="0">
              <a:solidFill>
                <a:schemeClr val="bg1"/>
              </a:solidFill>
            </a:rPr>
            <a:t>.</a:t>
          </a:r>
          <a:endParaRPr lang="ar-SA" sz="2400" dirty="0">
            <a:solidFill>
              <a:schemeClr val="bg1"/>
            </a:solidFill>
          </a:endParaRPr>
        </a:p>
      </dgm:t>
    </dgm:pt>
    <dgm:pt modelId="{2D3E04C1-D8F5-4737-B28E-61A516F78091}" type="parTrans" cxnId="{26B0DE3A-E7AC-44C8-982E-544AE81DC20A}">
      <dgm:prSet/>
      <dgm:spPr/>
      <dgm:t>
        <a:bodyPr/>
        <a:lstStyle/>
        <a:p>
          <a:pPr rtl="1"/>
          <a:endParaRPr lang="ar-SA"/>
        </a:p>
      </dgm:t>
    </dgm:pt>
    <dgm:pt modelId="{56367DAE-41D3-44EF-A3E1-D37424C785AD}" type="sibTrans" cxnId="{26B0DE3A-E7AC-44C8-982E-544AE81DC20A}">
      <dgm:prSet/>
      <dgm:spPr/>
      <dgm:t>
        <a:bodyPr/>
        <a:lstStyle/>
        <a:p>
          <a:pPr rtl="1"/>
          <a:endParaRPr lang="ar-SA"/>
        </a:p>
      </dgm:t>
    </dgm:pt>
    <dgm:pt modelId="{96411DBC-846A-410E-8497-D03FCDF3025C}">
      <dgm:prSet phldrT="[نص]" custT="1"/>
      <dgm:spPr/>
      <dgm:t>
        <a:bodyPr/>
        <a:lstStyle/>
        <a:p>
          <a:pPr rtl="1"/>
          <a:r>
            <a:rPr lang="ar-SA" sz="2400" dirty="0">
              <a:solidFill>
                <a:schemeClr val="bg1"/>
              </a:solidFill>
            </a:rPr>
            <a:t>سلطة المكافأة. </a:t>
          </a:r>
        </a:p>
      </dgm:t>
    </dgm:pt>
    <dgm:pt modelId="{52F017A5-1574-458A-B5E5-1009D4B5FA16}" type="parTrans" cxnId="{BAA00CF0-0881-49CE-81E0-D8EC9F3934B3}">
      <dgm:prSet/>
      <dgm:spPr/>
      <dgm:t>
        <a:bodyPr/>
        <a:lstStyle/>
        <a:p>
          <a:pPr rtl="1"/>
          <a:endParaRPr lang="ar-SA"/>
        </a:p>
      </dgm:t>
    </dgm:pt>
    <dgm:pt modelId="{FDD6E972-BBCF-4EBD-8808-01C8E4EFA201}" type="sibTrans" cxnId="{BAA00CF0-0881-49CE-81E0-D8EC9F3934B3}">
      <dgm:prSet/>
      <dgm:spPr/>
      <dgm:t>
        <a:bodyPr/>
        <a:lstStyle/>
        <a:p>
          <a:pPr rtl="1"/>
          <a:endParaRPr lang="ar-SA"/>
        </a:p>
      </dgm:t>
    </dgm:pt>
    <dgm:pt modelId="{226293B0-451E-4BA3-93EE-586E7DFD2789}" type="pres">
      <dgm:prSet presAssocID="{515F9B67-6E11-4D28-95E6-A263249C1874}" presName="Name0" presStyleCnt="0">
        <dgm:presLayoutVars>
          <dgm:chMax val="7"/>
          <dgm:chPref val="7"/>
          <dgm:dir/>
          <dgm:animLvl val="lvl"/>
        </dgm:presLayoutVars>
      </dgm:prSet>
      <dgm:spPr/>
      <dgm:t>
        <a:bodyPr/>
        <a:lstStyle/>
        <a:p>
          <a:pPr rtl="1"/>
          <a:endParaRPr lang="ar-SA"/>
        </a:p>
      </dgm:t>
    </dgm:pt>
    <dgm:pt modelId="{F09720EE-6DE6-4D28-91F4-471D16AFBAD7}" type="pres">
      <dgm:prSet presAssocID="{B3B5F7C2-76D2-4D47-B474-B320FFE633D5}" presName="Accent1" presStyleCnt="0"/>
      <dgm:spPr/>
    </dgm:pt>
    <dgm:pt modelId="{36EF6E7A-2F02-4E98-A1C2-EFA5092A0D5F}" type="pres">
      <dgm:prSet presAssocID="{B3B5F7C2-76D2-4D47-B474-B320FFE633D5}" presName="Accent" presStyleLbl="node1" presStyleIdx="0" presStyleCnt="5"/>
      <dgm:spPr/>
    </dgm:pt>
    <dgm:pt modelId="{68AA5B98-8C8B-4C34-8256-08F7478EF801}" type="pres">
      <dgm:prSet presAssocID="{B3B5F7C2-76D2-4D47-B474-B320FFE633D5}" presName="Parent1" presStyleLbl="revTx" presStyleIdx="0" presStyleCnt="5">
        <dgm:presLayoutVars>
          <dgm:chMax val="1"/>
          <dgm:chPref val="1"/>
          <dgm:bulletEnabled val="1"/>
        </dgm:presLayoutVars>
      </dgm:prSet>
      <dgm:spPr/>
      <dgm:t>
        <a:bodyPr/>
        <a:lstStyle/>
        <a:p>
          <a:pPr rtl="1"/>
          <a:endParaRPr lang="ar-SA"/>
        </a:p>
      </dgm:t>
    </dgm:pt>
    <dgm:pt modelId="{0B4B2CE0-87C9-4E48-B4B8-494B99B96FA9}" type="pres">
      <dgm:prSet presAssocID="{2380F1FB-DC21-4938-AD1E-089024274790}" presName="Accent2" presStyleCnt="0"/>
      <dgm:spPr/>
    </dgm:pt>
    <dgm:pt modelId="{042AF71D-D9CA-4468-89EF-FAF5EBEF4EFE}" type="pres">
      <dgm:prSet presAssocID="{2380F1FB-DC21-4938-AD1E-089024274790}" presName="Accent" presStyleLbl="node1" presStyleIdx="1" presStyleCnt="5"/>
      <dgm:spPr/>
    </dgm:pt>
    <dgm:pt modelId="{C5738078-DE03-418A-9604-72DF4ED735F4}" type="pres">
      <dgm:prSet presAssocID="{2380F1FB-DC21-4938-AD1E-089024274790}" presName="Parent2" presStyleLbl="revTx" presStyleIdx="1" presStyleCnt="5">
        <dgm:presLayoutVars>
          <dgm:chMax val="1"/>
          <dgm:chPref val="1"/>
          <dgm:bulletEnabled val="1"/>
        </dgm:presLayoutVars>
      </dgm:prSet>
      <dgm:spPr/>
      <dgm:t>
        <a:bodyPr/>
        <a:lstStyle/>
        <a:p>
          <a:pPr rtl="1"/>
          <a:endParaRPr lang="ar-SA"/>
        </a:p>
      </dgm:t>
    </dgm:pt>
    <dgm:pt modelId="{C1757A6C-48E6-426C-8EFE-3B4E3435C7F3}" type="pres">
      <dgm:prSet presAssocID="{B31FFF3B-759B-40DB-B4A1-CC22A11BDA64}" presName="Accent3" presStyleCnt="0"/>
      <dgm:spPr/>
    </dgm:pt>
    <dgm:pt modelId="{6B779B68-274F-447A-ACE3-3B60A2B533DD}" type="pres">
      <dgm:prSet presAssocID="{B31FFF3B-759B-40DB-B4A1-CC22A11BDA64}" presName="Accent" presStyleLbl="node1" presStyleIdx="2" presStyleCnt="5"/>
      <dgm:spPr/>
    </dgm:pt>
    <dgm:pt modelId="{A12FB14C-5C92-4102-B65F-7F790439501E}" type="pres">
      <dgm:prSet presAssocID="{B31FFF3B-759B-40DB-B4A1-CC22A11BDA64}" presName="Parent3" presStyleLbl="revTx" presStyleIdx="2" presStyleCnt="5" custScaleX="233788" custLinFactNeighborX="-82490" custLinFactNeighborY="5502">
        <dgm:presLayoutVars>
          <dgm:chMax val="1"/>
          <dgm:chPref val="1"/>
          <dgm:bulletEnabled val="1"/>
        </dgm:presLayoutVars>
      </dgm:prSet>
      <dgm:spPr/>
      <dgm:t>
        <a:bodyPr/>
        <a:lstStyle/>
        <a:p>
          <a:pPr rtl="1"/>
          <a:endParaRPr lang="ar-SA"/>
        </a:p>
      </dgm:t>
    </dgm:pt>
    <dgm:pt modelId="{523C7F4C-1A6B-44D7-AB6F-F7F2F20B5D71}" type="pres">
      <dgm:prSet presAssocID="{96411DBC-846A-410E-8497-D03FCDF3025C}" presName="Accent4" presStyleCnt="0"/>
      <dgm:spPr/>
    </dgm:pt>
    <dgm:pt modelId="{EB156FA3-B20F-42AE-B08C-F7B47068AC09}" type="pres">
      <dgm:prSet presAssocID="{96411DBC-846A-410E-8497-D03FCDF3025C}" presName="Accent" presStyleLbl="node1" presStyleIdx="3" presStyleCnt="5"/>
      <dgm:spPr/>
    </dgm:pt>
    <dgm:pt modelId="{F2FCBC33-1814-4FE0-998A-B0CBFA97F7C7}" type="pres">
      <dgm:prSet presAssocID="{96411DBC-846A-410E-8497-D03FCDF3025C}" presName="Parent4" presStyleLbl="revTx" presStyleIdx="3" presStyleCnt="5">
        <dgm:presLayoutVars>
          <dgm:chMax val="1"/>
          <dgm:chPref val="1"/>
          <dgm:bulletEnabled val="1"/>
        </dgm:presLayoutVars>
      </dgm:prSet>
      <dgm:spPr/>
      <dgm:t>
        <a:bodyPr/>
        <a:lstStyle/>
        <a:p>
          <a:pPr rtl="1"/>
          <a:endParaRPr lang="ar-SA"/>
        </a:p>
      </dgm:t>
    </dgm:pt>
    <dgm:pt modelId="{F81F75CC-BD85-477A-86E6-5735FB82D5CA}" type="pres">
      <dgm:prSet presAssocID="{8B23493C-89DA-4144-A1BD-8089F780E008}" presName="Accent5" presStyleCnt="0"/>
      <dgm:spPr/>
    </dgm:pt>
    <dgm:pt modelId="{1E115838-FF5E-499F-82EB-AB33970DF322}" type="pres">
      <dgm:prSet presAssocID="{8B23493C-89DA-4144-A1BD-8089F780E008}" presName="Accent" presStyleLbl="node1" presStyleIdx="4" presStyleCnt="5"/>
      <dgm:spPr/>
    </dgm:pt>
    <dgm:pt modelId="{BD780A9A-0F19-43BD-8F45-A7DBF7D798CB}" type="pres">
      <dgm:prSet presAssocID="{8B23493C-89DA-4144-A1BD-8089F780E008}" presName="Parent5" presStyleLbl="revTx" presStyleIdx="4" presStyleCnt="5">
        <dgm:presLayoutVars>
          <dgm:chMax val="1"/>
          <dgm:chPref val="1"/>
          <dgm:bulletEnabled val="1"/>
        </dgm:presLayoutVars>
      </dgm:prSet>
      <dgm:spPr/>
      <dgm:t>
        <a:bodyPr/>
        <a:lstStyle/>
        <a:p>
          <a:pPr rtl="1"/>
          <a:endParaRPr lang="ar-SA"/>
        </a:p>
      </dgm:t>
    </dgm:pt>
  </dgm:ptLst>
  <dgm:cxnLst>
    <dgm:cxn modelId="{189C8610-FE20-4020-8189-B50D391200BA}" srcId="{515F9B67-6E11-4D28-95E6-A263249C1874}" destId="{B3B5F7C2-76D2-4D47-B474-B320FFE633D5}" srcOrd="0" destOrd="0" parTransId="{86AA8DEF-42D8-49AB-B66E-09C3B560C123}" sibTransId="{76F3669E-C4B0-48CE-861E-D50354760356}"/>
    <dgm:cxn modelId="{BAA00CF0-0881-49CE-81E0-D8EC9F3934B3}" srcId="{515F9B67-6E11-4D28-95E6-A263249C1874}" destId="{96411DBC-846A-410E-8497-D03FCDF3025C}" srcOrd="3" destOrd="0" parTransId="{52F017A5-1574-458A-B5E5-1009D4B5FA16}" sibTransId="{FDD6E972-BBCF-4EBD-8808-01C8E4EFA201}"/>
    <dgm:cxn modelId="{26B0DE3A-E7AC-44C8-982E-544AE81DC20A}" srcId="{515F9B67-6E11-4D28-95E6-A263249C1874}" destId="{8B23493C-89DA-4144-A1BD-8089F780E008}" srcOrd="4" destOrd="0" parTransId="{2D3E04C1-D8F5-4737-B28E-61A516F78091}" sibTransId="{56367DAE-41D3-44EF-A3E1-D37424C785AD}"/>
    <dgm:cxn modelId="{914B963F-98FC-4083-96B3-F6BAF96A546C}" type="presOf" srcId="{515F9B67-6E11-4D28-95E6-A263249C1874}" destId="{226293B0-451E-4BA3-93EE-586E7DFD2789}" srcOrd="0" destOrd="0" presId="urn:microsoft.com/office/officeart/2009/layout/CircleArrowProcess"/>
    <dgm:cxn modelId="{436FF6DE-4D8A-4B71-B9B0-72D36E792597}" srcId="{515F9B67-6E11-4D28-95E6-A263249C1874}" destId="{2380F1FB-DC21-4938-AD1E-089024274790}" srcOrd="1" destOrd="0" parTransId="{F0D34A85-075F-4287-9EF3-7E3201592312}" sibTransId="{0991D1F0-DAF7-4E7B-8407-CB9172645019}"/>
    <dgm:cxn modelId="{9DBAFCE2-976E-4E6A-B7AA-4CA73F6B5E25}" type="presOf" srcId="{96411DBC-846A-410E-8497-D03FCDF3025C}" destId="{F2FCBC33-1814-4FE0-998A-B0CBFA97F7C7}" srcOrd="0" destOrd="0" presId="urn:microsoft.com/office/officeart/2009/layout/CircleArrowProcess"/>
    <dgm:cxn modelId="{A6E5685F-02C8-416A-AED9-51A483A9E443}" srcId="{515F9B67-6E11-4D28-95E6-A263249C1874}" destId="{B31FFF3B-759B-40DB-B4A1-CC22A11BDA64}" srcOrd="2" destOrd="0" parTransId="{4F751E64-A351-42C4-8462-25C3CB8A00F3}" sibTransId="{903DB2F8-D57B-46B6-8211-5B56B604332C}"/>
    <dgm:cxn modelId="{C727BD2B-5C32-40C6-890C-4BFD195662D3}" type="presOf" srcId="{8B23493C-89DA-4144-A1BD-8089F780E008}" destId="{BD780A9A-0F19-43BD-8F45-A7DBF7D798CB}" srcOrd="0" destOrd="0" presId="urn:microsoft.com/office/officeart/2009/layout/CircleArrowProcess"/>
    <dgm:cxn modelId="{A4E212DF-3898-463C-8315-243EF70C7A1B}" type="presOf" srcId="{2380F1FB-DC21-4938-AD1E-089024274790}" destId="{C5738078-DE03-418A-9604-72DF4ED735F4}" srcOrd="0" destOrd="0" presId="urn:microsoft.com/office/officeart/2009/layout/CircleArrowProcess"/>
    <dgm:cxn modelId="{5F79C469-8B90-43AB-8F10-7EC805F8B061}" type="presOf" srcId="{B31FFF3B-759B-40DB-B4A1-CC22A11BDA64}" destId="{A12FB14C-5C92-4102-B65F-7F790439501E}" srcOrd="0" destOrd="0" presId="urn:microsoft.com/office/officeart/2009/layout/CircleArrowProcess"/>
    <dgm:cxn modelId="{03484A35-147F-4D45-8EEE-A339EFC321C1}" type="presOf" srcId="{B3B5F7C2-76D2-4D47-B474-B320FFE633D5}" destId="{68AA5B98-8C8B-4C34-8256-08F7478EF801}" srcOrd="0" destOrd="0" presId="urn:microsoft.com/office/officeart/2009/layout/CircleArrowProcess"/>
    <dgm:cxn modelId="{30539356-1B42-4425-B6AB-1A9603FDB713}" type="presParOf" srcId="{226293B0-451E-4BA3-93EE-586E7DFD2789}" destId="{F09720EE-6DE6-4D28-91F4-471D16AFBAD7}" srcOrd="0" destOrd="0" presId="urn:microsoft.com/office/officeart/2009/layout/CircleArrowProcess"/>
    <dgm:cxn modelId="{019FAD74-05F6-45DA-BD3D-7AB45C1149E0}" type="presParOf" srcId="{F09720EE-6DE6-4D28-91F4-471D16AFBAD7}" destId="{36EF6E7A-2F02-4E98-A1C2-EFA5092A0D5F}" srcOrd="0" destOrd="0" presId="urn:microsoft.com/office/officeart/2009/layout/CircleArrowProcess"/>
    <dgm:cxn modelId="{6D38D3CE-7E45-438B-A9AB-BF30A99F54B8}" type="presParOf" srcId="{226293B0-451E-4BA3-93EE-586E7DFD2789}" destId="{68AA5B98-8C8B-4C34-8256-08F7478EF801}" srcOrd="1" destOrd="0" presId="urn:microsoft.com/office/officeart/2009/layout/CircleArrowProcess"/>
    <dgm:cxn modelId="{7C0DA123-6299-4067-AA3C-92DFD2C36954}" type="presParOf" srcId="{226293B0-451E-4BA3-93EE-586E7DFD2789}" destId="{0B4B2CE0-87C9-4E48-B4B8-494B99B96FA9}" srcOrd="2" destOrd="0" presId="urn:microsoft.com/office/officeart/2009/layout/CircleArrowProcess"/>
    <dgm:cxn modelId="{6379C0EC-A264-4C1C-B02A-72FC345AEB6B}" type="presParOf" srcId="{0B4B2CE0-87C9-4E48-B4B8-494B99B96FA9}" destId="{042AF71D-D9CA-4468-89EF-FAF5EBEF4EFE}" srcOrd="0" destOrd="0" presId="urn:microsoft.com/office/officeart/2009/layout/CircleArrowProcess"/>
    <dgm:cxn modelId="{747BAD7A-2145-4F29-9E06-650E9218A3B4}" type="presParOf" srcId="{226293B0-451E-4BA3-93EE-586E7DFD2789}" destId="{C5738078-DE03-418A-9604-72DF4ED735F4}" srcOrd="3" destOrd="0" presId="urn:microsoft.com/office/officeart/2009/layout/CircleArrowProcess"/>
    <dgm:cxn modelId="{E3747567-3A94-4E82-A5C9-45023820B666}" type="presParOf" srcId="{226293B0-451E-4BA3-93EE-586E7DFD2789}" destId="{C1757A6C-48E6-426C-8EFE-3B4E3435C7F3}" srcOrd="4" destOrd="0" presId="urn:microsoft.com/office/officeart/2009/layout/CircleArrowProcess"/>
    <dgm:cxn modelId="{F2D72E30-9833-41AF-9F3E-A61296D22A6B}" type="presParOf" srcId="{C1757A6C-48E6-426C-8EFE-3B4E3435C7F3}" destId="{6B779B68-274F-447A-ACE3-3B60A2B533DD}" srcOrd="0" destOrd="0" presId="urn:microsoft.com/office/officeart/2009/layout/CircleArrowProcess"/>
    <dgm:cxn modelId="{326E7DDF-FDAC-41B6-B77C-FD1F053BF02D}" type="presParOf" srcId="{226293B0-451E-4BA3-93EE-586E7DFD2789}" destId="{A12FB14C-5C92-4102-B65F-7F790439501E}" srcOrd="5" destOrd="0" presId="urn:microsoft.com/office/officeart/2009/layout/CircleArrowProcess"/>
    <dgm:cxn modelId="{732863F7-C41B-4FCB-BAD9-6178E372FD7F}" type="presParOf" srcId="{226293B0-451E-4BA3-93EE-586E7DFD2789}" destId="{523C7F4C-1A6B-44D7-AB6F-F7F2F20B5D71}" srcOrd="6" destOrd="0" presId="urn:microsoft.com/office/officeart/2009/layout/CircleArrowProcess"/>
    <dgm:cxn modelId="{663BA7A7-5943-4F32-85D7-363E7AE1DB8C}" type="presParOf" srcId="{523C7F4C-1A6B-44D7-AB6F-F7F2F20B5D71}" destId="{EB156FA3-B20F-42AE-B08C-F7B47068AC09}" srcOrd="0" destOrd="0" presId="urn:microsoft.com/office/officeart/2009/layout/CircleArrowProcess"/>
    <dgm:cxn modelId="{A5AF5E6F-AA29-402D-B2A5-B2EEBC835E5F}" type="presParOf" srcId="{226293B0-451E-4BA3-93EE-586E7DFD2789}" destId="{F2FCBC33-1814-4FE0-998A-B0CBFA97F7C7}" srcOrd="7" destOrd="0" presId="urn:microsoft.com/office/officeart/2009/layout/CircleArrowProcess"/>
    <dgm:cxn modelId="{33C544C6-7037-453A-B19E-C0C592038AF3}" type="presParOf" srcId="{226293B0-451E-4BA3-93EE-586E7DFD2789}" destId="{F81F75CC-BD85-477A-86E6-5735FB82D5CA}" srcOrd="8" destOrd="0" presId="urn:microsoft.com/office/officeart/2009/layout/CircleArrowProcess"/>
    <dgm:cxn modelId="{00242E1C-C3AC-4232-A199-DAB93C5AB5B2}" type="presParOf" srcId="{F81F75CC-BD85-477A-86E6-5735FB82D5CA}" destId="{1E115838-FF5E-499F-82EB-AB33970DF322}" srcOrd="0" destOrd="0" presId="urn:microsoft.com/office/officeart/2009/layout/CircleArrowProcess"/>
    <dgm:cxn modelId="{981F016B-04BC-4BF5-9ED4-CABFCA7051F9}" type="presParOf" srcId="{226293B0-451E-4BA3-93EE-586E7DFD2789}" destId="{BD780A9A-0F19-43BD-8F45-A7DBF7D798CB}" srcOrd="9"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3D580-DB0F-4426-B74B-4D5729F2A742}">
      <dsp:nvSpPr>
        <dsp:cNvPr id="0" name=""/>
        <dsp:cNvSpPr/>
      </dsp:nvSpPr>
      <dsp:spPr>
        <a:xfrm rot="5400000">
          <a:off x="2937129" y="581666"/>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0A0553D-9C3C-4539-84BA-CBF0F4490908}">
      <dsp:nvSpPr>
        <dsp:cNvPr id="0" name=""/>
        <dsp:cNvSpPr/>
      </dsp:nvSpPr>
      <dsp:spPr>
        <a:xfrm>
          <a:off x="2927621" y="110"/>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التخطيط </a:t>
          </a:r>
          <a:r>
            <a:rPr lang="en-US" sz="1800" kern="1200" dirty="0"/>
            <a:t>Planning</a:t>
          </a:r>
          <a:endParaRPr lang="ar-SA" sz="1800" kern="1200" dirty="0"/>
        </a:p>
      </dsp:txBody>
      <dsp:txXfrm>
        <a:off x="2949067" y="21556"/>
        <a:ext cx="1616083" cy="689326"/>
      </dsp:txXfrm>
    </dsp:sp>
    <dsp:sp modelId="{6D71004E-2ACB-41FE-83EB-6C6738011B4C}">
      <dsp:nvSpPr>
        <dsp:cNvPr id="0" name=""/>
        <dsp:cNvSpPr/>
      </dsp:nvSpPr>
      <dsp:spPr>
        <a:xfrm rot="5400000">
          <a:off x="2937129" y="1496940"/>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99AA5BF-B072-457D-84F5-865C9211EA34}">
      <dsp:nvSpPr>
        <dsp:cNvPr id="0" name=""/>
        <dsp:cNvSpPr/>
      </dsp:nvSpPr>
      <dsp:spPr>
        <a:xfrm>
          <a:off x="2927621" y="915383"/>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والتنظيم </a:t>
          </a:r>
          <a:r>
            <a:rPr lang="en-US" sz="1800" kern="1200" dirty="0"/>
            <a:t>Organization</a:t>
          </a:r>
          <a:endParaRPr lang="ar-SA" sz="1800" kern="1200" dirty="0"/>
        </a:p>
      </dsp:txBody>
      <dsp:txXfrm>
        <a:off x="2949067" y="936829"/>
        <a:ext cx="1616083" cy="689326"/>
      </dsp:txXfrm>
    </dsp:sp>
    <dsp:sp modelId="{4A8A133E-1CD5-47EE-B4DA-36558554E37C}">
      <dsp:nvSpPr>
        <dsp:cNvPr id="0" name=""/>
        <dsp:cNvSpPr/>
      </dsp:nvSpPr>
      <dsp:spPr>
        <a:xfrm rot="5400000">
          <a:off x="2937129" y="2412213"/>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FD38C2-7D5E-49D1-9BED-CF51B6285EF2}">
      <dsp:nvSpPr>
        <dsp:cNvPr id="0" name=""/>
        <dsp:cNvSpPr/>
      </dsp:nvSpPr>
      <dsp:spPr>
        <a:xfrm>
          <a:off x="2927621" y="1830657"/>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التوظيف </a:t>
          </a:r>
          <a:r>
            <a:rPr lang="en-US" sz="1800" kern="1200" dirty="0"/>
            <a:t>Staffing</a:t>
          </a:r>
          <a:endParaRPr lang="ar-SA" sz="1800" kern="1200" dirty="0"/>
        </a:p>
      </dsp:txBody>
      <dsp:txXfrm>
        <a:off x="2949067" y="1852103"/>
        <a:ext cx="1616083" cy="689326"/>
      </dsp:txXfrm>
    </dsp:sp>
    <dsp:sp modelId="{9DD4F3D0-089C-4203-85DA-0072D5FA74AD}">
      <dsp:nvSpPr>
        <dsp:cNvPr id="0" name=""/>
        <dsp:cNvSpPr/>
      </dsp:nvSpPr>
      <dsp:spPr>
        <a:xfrm>
          <a:off x="3395443" y="2869850"/>
          <a:ext cx="2083962"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9E423-17FF-4566-9715-CA1C8F6D00A3}">
      <dsp:nvSpPr>
        <dsp:cNvPr id="0" name=""/>
        <dsp:cNvSpPr/>
      </dsp:nvSpPr>
      <dsp:spPr>
        <a:xfrm>
          <a:off x="2927621" y="2745930"/>
          <a:ext cx="165897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 والتوجيه </a:t>
          </a:r>
          <a:r>
            <a:rPr lang="en-US" sz="1800" kern="1200" dirty="0"/>
            <a:t>Directing</a:t>
          </a:r>
          <a:endParaRPr lang="ar-SA" sz="1800" kern="1200" dirty="0"/>
        </a:p>
      </dsp:txBody>
      <dsp:txXfrm>
        <a:off x="2949067" y="2767376"/>
        <a:ext cx="1616083" cy="689326"/>
      </dsp:txXfrm>
    </dsp:sp>
    <dsp:sp modelId="{03C1E656-8CDA-443D-B4F6-40F070A2A1D1}">
      <dsp:nvSpPr>
        <dsp:cNvPr id="0" name=""/>
        <dsp:cNvSpPr/>
      </dsp:nvSpPr>
      <dsp:spPr>
        <a:xfrm rot="16200000">
          <a:off x="5026296" y="2412213"/>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B96E93F-BD32-4FFA-AA3C-5B5916F5CA88}">
      <dsp:nvSpPr>
        <dsp:cNvPr id="0" name=""/>
        <dsp:cNvSpPr/>
      </dsp:nvSpPr>
      <dsp:spPr>
        <a:xfrm>
          <a:off x="4989317" y="2745930"/>
          <a:ext cx="1713916"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التنسيق </a:t>
          </a:r>
          <a:r>
            <a:rPr lang="en-US" sz="1800" kern="1200" dirty="0"/>
            <a:t>Coordination</a:t>
          </a:r>
          <a:endParaRPr lang="ar-SA" sz="1800" kern="1200" dirty="0"/>
        </a:p>
      </dsp:txBody>
      <dsp:txXfrm>
        <a:off x="5010763" y="2767376"/>
        <a:ext cx="1671024" cy="689326"/>
      </dsp:txXfrm>
    </dsp:sp>
    <dsp:sp modelId="{53190915-7FC2-423F-BBBB-A7B86C1DCC4C}">
      <dsp:nvSpPr>
        <dsp:cNvPr id="0" name=""/>
        <dsp:cNvSpPr/>
      </dsp:nvSpPr>
      <dsp:spPr>
        <a:xfrm rot="16200000">
          <a:off x="5026296" y="1496940"/>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DF55414-2332-483D-BE5F-15C6A8475075}">
      <dsp:nvSpPr>
        <dsp:cNvPr id="0" name=""/>
        <dsp:cNvSpPr/>
      </dsp:nvSpPr>
      <dsp:spPr>
        <a:xfrm>
          <a:off x="4989317" y="1830657"/>
          <a:ext cx="1713916"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 كتابة التقارير </a:t>
          </a:r>
          <a:r>
            <a:rPr lang="en-US" sz="1800" kern="1200" dirty="0"/>
            <a:t>Reporting</a:t>
          </a:r>
          <a:endParaRPr lang="ar-SA" sz="1800" kern="1200" dirty="0"/>
        </a:p>
      </dsp:txBody>
      <dsp:txXfrm>
        <a:off x="5010763" y="1852103"/>
        <a:ext cx="1671024" cy="689326"/>
      </dsp:txXfrm>
    </dsp:sp>
    <dsp:sp modelId="{BB25C41A-8E38-4C04-8F1B-2F0FFCC560BE}">
      <dsp:nvSpPr>
        <dsp:cNvPr id="0" name=""/>
        <dsp:cNvSpPr/>
      </dsp:nvSpPr>
      <dsp:spPr>
        <a:xfrm rot="16200000">
          <a:off x="5026296" y="581666"/>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A7A9A6-F27B-4A96-9F47-AECA35B774AD}">
      <dsp:nvSpPr>
        <dsp:cNvPr id="0" name=""/>
        <dsp:cNvSpPr/>
      </dsp:nvSpPr>
      <dsp:spPr>
        <a:xfrm>
          <a:off x="5017026" y="915383"/>
          <a:ext cx="1658499"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إعداد الموازنات </a:t>
          </a:r>
          <a:r>
            <a:rPr lang="en-US" sz="1800" kern="1200" dirty="0"/>
            <a:t>Budgeting</a:t>
          </a:r>
          <a:endParaRPr lang="ar-SA" sz="1800" kern="1200" dirty="0"/>
        </a:p>
      </dsp:txBody>
      <dsp:txXfrm>
        <a:off x="5038472" y="936829"/>
        <a:ext cx="1615607" cy="689326"/>
      </dsp:txXfrm>
    </dsp:sp>
    <dsp:sp modelId="{181EE9A7-E137-4C00-BCA8-2E735D7233AC}">
      <dsp:nvSpPr>
        <dsp:cNvPr id="0" name=""/>
        <dsp:cNvSpPr/>
      </dsp:nvSpPr>
      <dsp:spPr>
        <a:xfrm>
          <a:off x="5484523" y="124030"/>
          <a:ext cx="2070586"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D36748-7C54-4C5E-8005-9F93BF72C1F1}">
      <dsp:nvSpPr>
        <dsp:cNvPr id="0" name=""/>
        <dsp:cNvSpPr/>
      </dsp:nvSpPr>
      <dsp:spPr>
        <a:xfrm>
          <a:off x="5044734" y="110"/>
          <a:ext cx="1603083"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السيطرة أو الرقابة </a:t>
          </a:r>
          <a:r>
            <a:rPr lang="en-US" sz="1800" kern="1200" dirty="0"/>
            <a:t>Control</a:t>
          </a:r>
          <a:r>
            <a:rPr lang="ar-SA" sz="1800" kern="1200" dirty="0"/>
            <a:t>، </a:t>
          </a:r>
        </a:p>
      </dsp:txBody>
      <dsp:txXfrm>
        <a:off x="5066180" y="21556"/>
        <a:ext cx="1560191" cy="689326"/>
      </dsp:txXfrm>
    </dsp:sp>
    <dsp:sp modelId="{E2DB147D-E678-4900-9155-7171FAB05D2C}">
      <dsp:nvSpPr>
        <dsp:cNvPr id="0" name=""/>
        <dsp:cNvSpPr/>
      </dsp:nvSpPr>
      <dsp:spPr>
        <a:xfrm rot="5400000">
          <a:off x="7101874" y="581666"/>
          <a:ext cx="911507" cy="10983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A744A3-F81E-440C-A7D9-93AC82259C37}">
      <dsp:nvSpPr>
        <dsp:cNvPr id="0" name=""/>
        <dsp:cNvSpPr/>
      </dsp:nvSpPr>
      <dsp:spPr>
        <a:xfrm>
          <a:off x="7105954" y="110"/>
          <a:ext cx="1631798"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التقويم </a:t>
          </a:r>
          <a:r>
            <a:rPr lang="en-US" sz="1800" kern="1200" dirty="0"/>
            <a:t>Evaluating</a:t>
          </a:r>
          <a:endParaRPr lang="ar-SA" sz="1800" kern="1200" dirty="0"/>
        </a:p>
      </dsp:txBody>
      <dsp:txXfrm>
        <a:off x="7127400" y="21556"/>
        <a:ext cx="1588906" cy="689326"/>
      </dsp:txXfrm>
    </dsp:sp>
    <dsp:sp modelId="{939A009B-BDC3-4082-90D5-3C2888794856}">
      <dsp:nvSpPr>
        <dsp:cNvPr id="0" name=""/>
        <dsp:cNvSpPr/>
      </dsp:nvSpPr>
      <dsp:spPr>
        <a:xfrm>
          <a:off x="7119805" y="915383"/>
          <a:ext cx="1604095" cy="7322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kern="1200" dirty="0"/>
            <a:t>اتخاذ القرارات </a:t>
          </a:r>
          <a:r>
            <a:rPr lang="en-US" sz="1800" kern="1200" dirty="0"/>
            <a:t>Decision Making</a:t>
          </a:r>
          <a:endParaRPr lang="ar-SA" sz="1800" kern="1200" dirty="0"/>
        </a:p>
      </dsp:txBody>
      <dsp:txXfrm>
        <a:off x="7141251" y="936829"/>
        <a:ext cx="1561203" cy="6893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EF6E7A-2F02-4E98-A1C2-EFA5092A0D5F}">
      <dsp:nvSpPr>
        <dsp:cNvPr id="0" name=""/>
        <dsp:cNvSpPr/>
      </dsp:nvSpPr>
      <dsp:spPr>
        <a:xfrm>
          <a:off x="2523799" y="0"/>
          <a:ext cx="1678618" cy="1678703"/>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AA5B98-8C8B-4C34-8256-08F7478EF801}">
      <dsp:nvSpPr>
        <dsp:cNvPr id="0" name=""/>
        <dsp:cNvSpPr/>
      </dsp:nvSpPr>
      <dsp:spPr>
        <a:xfrm>
          <a:off x="2894411" y="60797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kern="1200" dirty="0">
              <a:solidFill>
                <a:schemeClr val="bg1"/>
              </a:solidFill>
            </a:rPr>
            <a:t>سلطة الخبرة. </a:t>
          </a:r>
        </a:p>
      </dsp:txBody>
      <dsp:txXfrm>
        <a:off x="2894411" y="607974"/>
        <a:ext cx="936764" cy="468172"/>
      </dsp:txXfrm>
    </dsp:sp>
    <dsp:sp modelId="{042AF71D-D9CA-4468-89EF-FAF5EBEF4EFE}">
      <dsp:nvSpPr>
        <dsp:cNvPr id="0" name=""/>
        <dsp:cNvSpPr/>
      </dsp:nvSpPr>
      <dsp:spPr>
        <a:xfrm>
          <a:off x="2057463" y="964522"/>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738078-DE03-418A-9604-72DF4ED735F4}">
      <dsp:nvSpPr>
        <dsp:cNvPr id="0" name=""/>
        <dsp:cNvSpPr/>
      </dsp:nvSpPr>
      <dsp:spPr>
        <a:xfrm>
          <a:off x="2426186" y="157466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kern="1200" dirty="0">
              <a:solidFill>
                <a:schemeClr val="bg1"/>
              </a:solidFill>
            </a:rPr>
            <a:t>سلطة القانون. </a:t>
          </a:r>
        </a:p>
      </dsp:txBody>
      <dsp:txXfrm>
        <a:off x="2426186" y="1574664"/>
        <a:ext cx="936764" cy="468172"/>
      </dsp:txXfrm>
    </dsp:sp>
    <dsp:sp modelId="{6B779B68-274F-447A-ACE3-3B60A2B533DD}">
      <dsp:nvSpPr>
        <dsp:cNvPr id="0" name=""/>
        <dsp:cNvSpPr/>
      </dsp:nvSpPr>
      <dsp:spPr>
        <a:xfrm>
          <a:off x="2523799" y="1933380"/>
          <a:ext cx="1678618" cy="1678703"/>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2FB14C-5C92-4102-B65F-7F790439501E}">
      <dsp:nvSpPr>
        <dsp:cNvPr id="0" name=""/>
        <dsp:cNvSpPr/>
      </dsp:nvSpPr>
      <dsp:spPr>
        <a:xfrm>
          <a:off x="1495035" y="2566571"/>
          <a:ext cx="2190042"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kern="1200" dirty="0">
              <a:solidFill>
                <a:schemeClr val="bg1"/>
              </a:solidFill>
            </a:rPr>
            <a:t>سلطة </a:t>
          </a:r>
          <a:r>
            <a:rPr lang="ar-JO" sz="2400" kern="1200" dirty="0">
              <a:solidFill>
                <a:schemeClr val="bg1"/>
              </a:solidFill>
            </a:rPr>
            <a:t>سحر </a:t>
          </a:r>
          <a:r>
            <a:rPr lang="ar-SA" sz="2400" kern="1200" dirty="0">
              <a:solidFill>
                <a:schemeClr val="bg1"/>
              </a:solidFill>
            </a:rPr>
            <a:t>الشخصية. </a:t>
          </a:r>
        </a:p>
      </dsp:txBody>
      <dsp:txXfrm>
        <a:off x="1495035" y="2566571"/>
        <a:ext cx="2190042" cy="468172"/>
      </dsp:txXfrm>
    </dsp:sp>
    <dsp:sp modelId="{EB156FA3-B20F-42AE-B08C-F7B47068AC09}">
      <dsp:nvSpPr>
        <dsp:cNvPr id="0" name=""/>
        <dsp:cNvSpPr/>
      </dsp:nvSpPr>
      <dsp:spPr>
        <a:xfrm>
          <a:off x="2057463" y="2899528"/>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CBC33-1814-4FE0-998A-B0CBFA97F7C7}">
      <dsp:nvSpPr>
        <dsp:cNvPr id="0" name=""/>
        <dsp:cNvSpPr/>
      </dsp:nvSpPr>
      <dsp:spPr>
        <a:xfrm>
          <a:off x="2426186" y="350750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kern="1200" dirty="0">
              <a:solidFill>
                <a:schemeClr val="bg1"/>
              </a:solidFill>
            </a:rPr>
            <a:t>سلطة المكافأة. </a:t>
          </a:r>
        </a:p>
      </dsp:txBody>
      <dsp:txXfrm>
        <a:off x="2426186" y="3507503"/>
        <a:ext cx="936764" cy="468172"/>
      </dsp:txXfrm>
    </dsp:sp>
    <dsp:sp modelId="{1E115838-FF5E-499F-82EB-AB33970DF322}">
      <dsp:nvSpPr>
        <dsp:cNvPr id="0" name=""/>
        <dsp:cNvSpPr/>
      </dsp:nvSpPr>
      <dsp:spPr>
        <a:xfrm>
          <a:off x="2643138" y="3975675"/>
          <a:ext cx="1442144" cy="1442991"/>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780A9A-0F19-43BD-8F45-A7DBF7D798CB}">
      <dsp:nvSpPr>
        <dsp:cNvPr id="0" name=""/>
        <dsp:cNvSpPr/>
      </dsp:nvSpPr>
      <dsp:spPr>
        <a:xfrm>
          <a:off x="2894411" y="447419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ar-SA" sz="2400" kern="1200" dirty="0">
              <a:solidFill>
                <a:schemeClr val="bg1"/>
              </a:solidFill>
            </a:rPr>
            <a:t>سلطة الإجبار</a:t>
          </a:r>
          <a:r>
            <a:rPr lang="en-US" sz="2400" kern="1200" dirty="0">
              <a:solidFill>
                <a:schemeClr val="bg1"/>
              </a:solidFill>
            </a:rPr>
            <a:t>.</a:t>
          </a:r>
          <a:endParaRPr lang="ar-SA" sz="2400" kern="1200" dirty="0">
            <a:solidFill>
              <a:schemeClr val="bg1"/>
            </a:solidFill>
          </a:endParaRPr>
        </a:p>
      </dsp:txBody>
      <dsp:txXfrm>
        <a:off x="2894411" y="4474193"/>
        <a:ext cx="936764" cy="468172"/>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4279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4761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0087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88582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4491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3396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0449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67135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69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9419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5152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2652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44880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6709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992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5767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30354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19843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9106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1349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26043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052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51542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59117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7.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8.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4.png"/><Relationship Id="rId1" Type="http://schemas.openxmlformats.org/officeDocument/2006/relationships/slideLayout" Target="../slideLayouts/slideLayout2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21.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510208" y="2865974"/>
            <a:ext cx="5929746" cy="3046988"/>
          </a:xfrm>
          <a:prstGeom prst="rect">
            <a:avLst/>
          </a:prstGeom>
          <a:noFill/>
        </p:spPr>
        <p:txBody>
          <a:bodyPr wrap="square" rtlCol="1">
            <a:spAutoFit/>
          </a:bodyPr>
          <a:lstStyle/>
          <a:p>
            <a:pPr algn="ctr" rtl="1"/>
            <a:r>
              <a:rPr lang="ar-JO" sz="2400" b="1" dirty="0"/>
              <a:t>القيادة التربوية</a:t>
            </a:r>
          </a:p>
          <a:p>
            <a:pPr algn="just" rtl="1"/>
            <a:r>
              <a:rPr lang="ar-SA" sz="2400" dirty="0"/>
              <a:t>تُعد القيادة من المتطلبات الأساسية والضرورية التي لا بد من امتلاكها من قبل المدراء والقيادات في المؤسسات التعليمية، وعليه فلا بد من النظر إليها بأنها إحدى المقومات الأساسية التي تتجلى أهميتها في مختلف المجالات الإدارية التي تشمل عمليات التخطيط وصنع القرار والتوجيه والإشراف بالإضافة إلى تقويم الأداء.</a:t>
            </a:r>
            <a:endParaRPr lang="en-US" sz="2400" dirty="0"/>
          </a:p>
          <a:p>
            <a:pPr algn="just" rtl="1"/>
            <a:endParaRPr lang="ar-JO" sz="2400" dirty="0"/>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3334879" y="707762"/>
            <a:ext cx="5929746" cy="7417415"/>
          </a:xfrm>
          <a:prstGeom prst="rect">
            <a:avLst/>
          </a:prstGeom>
          <a:noFill/>
        </p:spPr>
        <p:txBody>
          <a:bodyPr wrap="square" rtlCol="1">
            <a:spAutoFit/>
          </a:bodyPr>
          <a:lstStyle/>
          <a:p>
            <a:pPr algn="ctr" rtl="1"/>
            <a:r>
              <a:rPr lang="ar-JO" sz="2400" b="1" dirty="0"/>
              <a:t>المحتويات</a:t>
            </a:r>
          </a:p>
          <a:p>
            <a:pPr marL="342900" indent="-342900" algn="r" rtl="1">
              <a:buFont typeface="Wingdings" panose="05000000000000000000" pitchFamily="2" charset="2"/>
              <a:buChar char="v"/>
            </a:pPr>
            <a:r>
              <a:rPr lang="ar-JO" sz="2400" dirty="0"/>
              <a:t>المقدمة</a:t>
            </a:r>
          </a:p>
          <a:p>
            <a:pPr marL="342900" indent="-342900" algn="r" rtl="1">
              <a:buFont typeface="Wingdings" panose="05000000000000000000" pitchFamily="2" charset="2"/>
              <a:buChar char="v"/>
            </a:pPr>
            <a:r>
              <a:rPr lang="ar-JO" sz="2400" dirty="0"/>
              <a:t>وظائف الإدارة التربوية العشر</a:t>
            </a:r>
          </a:p>
          <a:p>
            <a:pPr marL="342900" indent="-342900" algn="r" rtl="1">
              <a:buFont typeface="Wingdings" panose="05000000000000000000" pitchFamily="2" charset="2"/>
              <a:buChar char="v"/>
            </a:pPr>
            <a:r>
              <a:rPr lang="ar-JO" sz="2400" dirty="0"/>
              <a:t>مفهوم القيادة</a:t>
            </a:r>
          </a:p>
          <a:p>
            <a:pPr marL="342900" indent="-342900" algn="r" rtl="1">
              <a:buFont typeface="Wingdings" panose="05000000000000000000" pitchFamily="2" charset="2"/>
              <a:buChar char="v"/>
            </a:pPr>
            <a:r>
              <a:rPr lang="ar-JO" sz="2400" dirty="0"/>
              <a:t>عناصر القيادة</a:t>
            </a:r>
          </a:p>
          <a:p>
            <a:pPr marL="342900" indent="-342900" algn="r" rtl="1">
              <a:buFont typeface="Wingdings" panose="05000000000000000000" pitchFamily="2" charset="2"/>
              <a:buChar char="v"/>
            </a:pPr>
            <a:r>
              <a:rPr lang="ar-JO" sz="2400" dirty="0"/>
              <a:t>مفهوم القيادة التربوية وعناصرها</a:t>
            </a:r>
          </a:p>
          <a:p>
            <a:pPr marL="342900" indent="-342900" algn="r" rtl="1">
              <a:buFont typeface="Wingdings" panose="05000000000000000000" pitchFamily="2" charset="2"/>
              <a:buChar char="v"/>
            </a:pPr>
            <a:r>
              <a:rPr lang="ar-JO" sz="2400" dirty="0"/>
              <a:t>أهمية القيادة التربوية</a:t>
            </a:r>
          </a:p>
          <a:p>
            <a:pPr marL="342900" indent="-342900" algn="r" rtl="1">
              <a:buFont typeface="Wingdings" panose="05000000000000000000" pitchFamily="2" charset="2"/>
              <a:buChar char="v"/>
            </a:pPr>
            <a:r>
              <a:rPr lang="ar-JO" sz="2400" dirty="0"/>
              <a:t>أنواع التأثير في القيادة التربوية</a:t>
            </a:r>
          </a:p>
          <a:p>
            <a:pPr marL="342900" indent="-342900" algn="r" rtl="1">
              <a:buFont typeface="Wingdings" panose="05000000000000000000" pitchFamily="2" charset="2"/>
              <a:buChar char="v"/>
            </a:pPr>
            <a:r>
              <a:rPr lang="ar-SA" sz="2400" dirty="0"/>
              <a:t>مصادر سلطة عمل القائد الإداري التربوي </a:t>
            </a:r>
            <a:endParaRPr lang="en-US" sz="2400" dirty="0"/>
          </a:p>
          <a:p>
            <a:pPr marL="342900" indent="-342900" algn="r" rtl="1">
              <a:buFont typeface="Wingdings" panose="05000000000000000000" pitchFamily="2" charset="2"/>
              <a:buChar char="v"/>
            </a:pPr>
            <a:r>
              <a:rPr lang="ar-SA" sz="2400" dirty="0"/>
              <a:t>مصادر سلطة التابعين ( المرؤوسين ) </a:t>
            </a:r>
            <a:endParaRPr lang="en-US" sz="2400" dirty="0"/>
          </a:p>
          <a:p>
            <a:pPr marL="342900" indent="-342900" algn="r" rtl="1">
              <a:buFont typeface="Wingdings" panose="05000000000000000000" pitchFamily="2" charset="2"/>
              <a:buChar char="v"/>
            </a:pPr>
            <a:r>
              <a:rPr lang="ar-SA" sz="2400" dirty="0"/>
              <a:t>متطلبات القيادة التربوية</a:t>
            </a:r>
            <a:endParaRPr lang="en-US" sz="2400" dirty="0"/>
          </a:p>
          <a:p>
            <a:pPr marL="342900" indent="-342900" algn="r" rtl="1">
              <a:buFont typeface="Wingdings" panose="05000000000000000000" pitchFamily="2" charset="2"/>
              <a:buChar char="v"/>
            </a:pPr>
            <a:r>
              <a:rPr lang="ar-SA" sz="2400" dirty="0"/>
              <a:t>مقومات القيادة التربوية </a:t>
            </a:r>
            <a:endParaRPr lang="en-US" sz="2400" dirty="0"/>
          </a:p>
          <a:p>
            <a:pPr marL="342900" indent="-342900" algn="r" rtl="1">
              <a:buFont typeface="Wingdings" panose="05000000000000000000" pitchFamily="2" charset="2"/>
              <a:buChar char="v"/>
            </a:pPr>
            <a:r>
              <a:rPr lang="ar-SA" sz="2400" dirty="0"/>
              <a:t>الخاتمة</a:t>
            </a:r>
            <a:endParaRPr lang="en-US" sz="2400" dirty="0"/>
          </a:p>
          <a:p>
            <a:pPr algn="r" rtl="1"/>
            <a:endParaRPr lang="ar-JO" sz="2400" b="1" dirty="0"/>
          </a:p>
          <a:p>
            <a:pPr algn="r" rtl="1"/>
            <a:endParaRPr lang="ar-JO" sz="2400" b="1" dirty="0"/>
          </a:p>
          <a:p>
            <a:pPr algn="r" rtl="1"/>
            <a:endParaRPr lang="ar-JO" sz="2400" b="1" dirty="0"/>
          </a:p>
          <a:p>
            <a:pPr algn="r" rtl="1"/>
            <a:endParaRPr lang="ar-JO" sz="2400" b="1" dirty="0"/>
          </a:p>
          <a:p>
            <a:pPr algn="r" rtl="1"/>
            <a:endParaRPr lang="ar-JO" sz="2400" b="1" dirty="0"/>
          </a:p>
          <a:p>
            <a:pPr algn="just" rtl="1"/>
            <a:endParaRPr lang="ar-JO" sz="2400" dirty="0"/>
          </a:p>
          <a:p>
            <a:pPr algn="just" rtl="1"/>
            <a:endParaRPr lang="ar-JO" sz="2400" dirty="0"/>
          </a:p>
        </p:txBody>
      </p:sp>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506" y="1736585"/>
            <a:ext cx="4022825" cy="3176740"/>
          </a:xfrm>
          <a:prstGeom prst="rect">
            <a:avLst/>
          </a:prstGeom>
        </p:spPr>
      </p:pic>
    </p:spTree>
    <p:extLst>
      <p:ext uri="{BB962C8B-B14F-4D97-AF65-F5344CB8AC3E}">
        <p14:creationId xmlns:p14="http://schemas.microsoft.com/office/powerpoint/2010/main" val="12222276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8635793" y="131361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8766800" y="193540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8741330" y="131361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100" y="2660073"/>
            <a:ext cx="4476725" cy="3740693"/>
          </a:xfrm>
          <a:prstGeom prst="rect">
            <a:avLst/>
          </a:prstGeom>
        </p:spPr>
      </p:pic>
      <p:sp>
        <p:nvSpPr>
          <p:cNvPr id="3" name="مربع نص 2"/>
          <p:cNvSpPr txBox="1"/>
          <p:nvPr/>
        </p:nvSpPr>
        <p:spPr>
          <a:xfrm>
            <a:off x="171750" y="276012"/>
            <a:ext cx="6935631" cy="6124754"/>
          </a:xfrm>
          <a:prstGeom prst="rect">
            <a:avLst/>
          </a:prstGeom>
          <a:solidFill>
            <a:schemeClr val="bg1"/>
          </a:solidFill>
        </p:spPr>
        <p:txBody>
          <a:bodyPr wrap="square" rtlCol="1">
            <a:spAutoFit/>
          </a:bodyPr>
          <a:lstStyle/>
          <a:p>
            <a:pPr algn="ctr" rtl="1"/>
            <a:r>
              <a:rPr lang="ar-JO" sz="2800" b="1" dirty="0"/>
              <a:t>المقدمة</a:t>
            </a:r>
            <a:endParaRPr lang="en-US" sz="2800" b="1" dirty="0"/>
          </a:p>
          <a:p>
            <a:pPr algn="just" rtl="1"/>
            <a:r>
              <a:rPr lang="ar-SA" sz="2800" dirty="0"/>
              <a:t>حظيت القيادة الحديثة باهتمام العديد من الباحثين والمفكرين والمسؤولين عن العمل الإداري في مختلف العصور والحقول المختصة في ظل التطورات التي شهدها القرن الواحد والعشرين، نتيجة لقناعاتهم النظرية ودراساتهم التطبيقية بأن ما يحدث الفارق في مجالات فاعلية المدارس هو قياداتها</a:t>
            </a:r>
            <a:r>
              <a:rPr lang="ar-JO" sz="2800" dirty="0"/>
              <a:t>.</a:t>
            </a:r>
          </a:p>
          <a:p>
            <a:pPr algn="just" rtl="1"/>
            <a:r>
              <a:rPr lang="ar-SA" sz="2800" dirty="0"/>
              <a:t> ونظرًا لأهميتها في إنجاز المهام، وتحقيقها للأهداف من خلالها قدرتها على التأثير في الآخرين عبر الإرشاد والتدريب والحكمة وتنسيق الفهم الدقيق وسرعة البديهة وتوحيد الجهود والتحفيز المباشر وغير المباشر، فالمؤسسات التعليمية التي تهتم بموضوع القيادة كنمط إداري تسهم في توجيه السلوك الإداري وتحديده، إذ يتباين هذا السلوك حسب أنواع القيادات التي تمارس أعمالها في تلك المؤسسات التعليمية. </a:t>
            </a:r>
            <a:endParaRPr lang="ar-JO" sz="2800" dirty="0"/>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1"/>
            <a:ext cx="2383737" cy="762000"/>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جدول 3"/>
          <p:cNvGraphicFramePr>
            <a:graphicFrameLocks noGrp="1"/>
          </p:cNvGraphicFramePr>
          <p:nvPr>
            <p:extLst>
              <p:ext uri="{D42A27DB-BD31-4B8C-83A1-F6EECF244321}">
                <p14:modId xmlns:p14="http://schemas.microsoft.com/office/powerpoint/2010/main" val="3060742785"/>
              </p:ext>
            </p:extLst>
          </p:nvPr>
        </p:nvGraphicFramePr>
        <p:xfrm>
          <a:off x="481446" y="828006"/>
          <a:ext cx="10979726" cy="5572760"/>
        </p:xfrm>
        <a:graphic>
          <a:graphicData uri="http://schemas.openxmlformats.org/drawingml/2006/table">
            <a:tbl>
              <a:tblPr rtl="1" firstRow="1" firstCol="1" bandRow="1">
                <a:tableStyleId>{5C22544A-7EE6-4342-B048-85BDC9FD1C3A}</a:tableStyleId>
              </a:tblPr>
              <a:tblGrid>
                <a:gridCol w="10979726">
                  <a:extLst>
                    <a:ext uri="{9D8B030D-6E8A-4147-A177-3AD203B41FA5}">
                      <a16:colId xmlns:a16="http://schemas.microsoft.com/office/drawing/2014/main" val="1166055055"/>
                    </a:ext>
                  </a:extLst>
                </a:gridCol>
              </a:tblGrid>
              <a:tr h="5096501">
                <a:tc>
                  <a:txBody>
                    <a:bodyPr/>
                    <a:lstStyle/>
                    <a:p>
                      <a:pPr indent="457200" algn="just" rtl="1"/>
                      <a:endParaRPr lang="ar-JO" sz="2800" b="0" kern="1200" dirty="0">
                        <a:solidFill>
                          <a:schemeClr val="tx1"/>
                        </a:solidFill>
                        <a:effectLst/>
                        <a:latin typeface="+mn-lt"/>
                        <a:ea typeface="+mn-ea"/>
                        <a:cs typeface="+mn-cs"/>
                      </a:endParaRPr>
                    </a:p>
                    <a:p>
                      <a:pPr indent="457200" algn="just" rtl="1"/>
                      <a:r>
                        <a:rPr lang="ar-JO" sz="2800" b="0" kern="1200" dirty="0">
                          <a:solidFill>
                            <a:schemeClr val="tx1"/>
                          </a:solidFill>
                          <a:effectLst/>
                          <a:latin typeface="+mn-lt"/>
                          <a:ea typeface="+mn-ea"/>
                          <a:cs typeface="+mn-cs"/>
                        </a:rPr>
                        <a:t>إن</a:t>
                      </a:r>
                      <a:r>
                        <a:rPr lang="ar-JO" sz="2800" b="0" kern="1200" baseline="0" dirty="0">
                          <a:solidFill>
                            <a:schemeClr val="tx1"/>
                          </a:solidFill>
                          <a:effectLst/>
                          <a:latin typeface="+mn-lt"/>
                          <a:ea typeface="+mn-ea"/>
                          <a:cs typeface="+mn-cs"/>
                        </a:rPr>
                        <a:t> </a:t>
                      </a:r>
                      <a:r>
                        <a:rPr lang="ar-SA" sz="2800" b="0" kern="1200" dirty="0">
                          <a:solidFill>
                            <a:schemeClr val="tx1"/>
                          </a:solidFill>
                          <a:effectLst/>
                          <a:latin typeface="+mn-lt"/>
                          <a:ea typeface="+mn-ea"/>
                          <a:cs typeface="+mn-cs"/>
                        </a:rPr>
                        <a:t>القيادة الحديثة أولوية في جدول أعمال سياسة التعليم، فهي تلعب دورًا مهمًا في تحسين النتائج في المؤسسات التعليمية من خلال قدرتها على التأثير في دوافع وقدرات العاملين، وكذلك قدرتها على التأثير في المناخ </a:t>
                      </a:r>
                      <a:r>
                        <a:rPr lang="ar-SA" sz="2800" b="0" kern="1200" dirty="0" err="1">
                          <a:solidFill>
                            <a:schemeClr val="tx1"/>
                          </a:solidFill>
                          <a:effectLst/>
                          <a:latin typeface="+mn-lt"/>
                          <a:ea typeface="+mn-ea"/>
                          <a:cs typeface="+mn-cs"/>
                        </a:rPr>
                        <a:t>المنظمي</a:t>
                      </a:r>
                      <a:r>
                        <a:rPr lang="ar-SA" sz="2800" b="0" kern="1200" dirty="0">
                          <a:solidFill>
                            <a:schemeClr val="tx1"/>
                          </a:solidFill>
                          <a:effectLst/>
                          <a:latin typeface="+mn-lt"/>
                          <a:ea typeface="+mn-ea"/>
                          <a:cs typeface="+mn-cs"/>
                        </a:rPr>
                        <a:t> والبيئة التعليمية لتحسين الكفاءة والفاعلية، والمساواة في التعليم</a:t>
                      </a:r>
                      <a:r>
                        <a:rPr lang="ar-JO" sz="2800" b="0" kern="1200" dirty="0">
                          <a:solidFill>
                            <a:schemeClr val="tx1"/>
                          </a:solidFill>
                          <a:effectLst/>
                          <a:latin typeface="+mn-lt"/>
                          <a:ea typeface="+mn-ea"/>
                          <a:cs typeface="+mn-cs"/>
                        </a:rPr>
                        <a:t>.</a:t>
                      </a:r>
                      <a:r>
                        <a:rPr lang="ar-SA" sz="2800" b="0" kern="1200" dirty="0">
                          <a:solidFill>
                            <a:schemeClr val="tx1"/>
                          </a:solidFill>
                          <a:effectLst/>
                          <a:latin typeface="+mn-lt"/>
                          <a:ea typeface="+mn-ea"/>
                          <a:cs typeface="+mn-cs"/>
                        </a:rPr>
                        <a:t> </a:t>
                      </a:r>
                      <a:endParaRPr lang="en-US" sz="2800" b="0" kern="1200" dirty="0">
                        <a:solidFill>
                          <a:schemeClr val="tx1"/>
                        </a:solidFill>
                        <a:effectLst/>
                        <a:latin typeface="+mn-lt"/>
                        <a:ea typeface="+mn-ea"/>
                        <a:cs typeface="+mn-cs"/>
                      </a:endParaRPr>
                    </a:p>
                    <a:p>
                      <a:pPr indent="457200" algn="just" rtl="1"/>
                      <a:r>
                        <a:rPr lang="ar-SA" sz="2800" b="0" kern="1200" dirty="0">
                          <a:solidFill>
                            <a:schemeClr val="tx1"/>
                          </a:solidFill>
                          <a:effectLst/>
                          <a:latin typeface="+mn-lt"/>
                          <a:ea typeface="+mn-ea"/>
                          <a:cs typeface="+mn-cs"/>
                        </a:rPr>
                        <a:t>وإذا كانت الإدارة التربوية التي ولدت بشكل علمي عام (1946)، متكئة على مفاهيم ومبادئ ونظريات الإدارة العامة التي كانت قد ولدت عام (1911) على يد فريدريك تايلور، فإن القيادة التربوية هي الأخرى لم تبصر النور إلا بعد أن نضجت مفاهيم القيادة في حقل الإدارة العامة.</a:t>
                      </a:r>
                      <a:endParaRPr lang="en-US" sz="2800" b="0" kern="1200" dirty="0">
                        <a:solidFill>
                          <a:schemeClr val="tx1"/>
                        </a:solidFill>
                        <a:effectLst/>
                        <a:latin typeface="+mn-lt"/>
                        <a:ea typeface="+mn-ea"/>
                        <a:cs typeface="+mn-cs"/>
                      </a:endParaRPr>
                    </a:p>
                    <a:p>
                      <a:pPr indent="457200" algn="just" rtl="1"/>
                      <a:r>
                        <a:rPr lang="ar-SA" sz="2800" b="0" kern="1200" dirty="0">
                          <a:solidFill>
                            <a:schemeClr val="tx1"/>
                          </a:solidFill>
                          <a:effectLst/>
                          <a:latin typeface="+mn-lt"/>
                          <a:ea typeface="+mn-ea"/>
                          <a:cs typeface="+mn-cs"/>
                        </a:rPr>
                        <a:t> ولذا، يبدو منطقيا أن نناقش مفهوم القيادة في حقل الإدارة العامة ونوضحه أولاً، ليتسنى لنا الولوج إلى مفهومها في حقل التربية والتعليم. وما من شك في </a:t>
                      </a:r>
                      <a:r>
                        <a:rPr lang="ar-JO" sz="2800" b="0" kern="1200" dirty="0">
                          <a:solidFill>
                            <a:schemeClr val="tx1"/>
                          </a:solidFill>
                          <a:effectLst/>
                          <a:latin typeface="+mn-lt"/>
                          <a:ea typeface="+mn-ea"/>
                          <a:cs typeface="+mn-cs"/>
                        </a:rPr>
                        <a:t>أ</a:t>
                      </a:r>
                      <a:r>
                        <a:rPr lang="ar-SA" sz="2800" b="0" kern="1200" dirty="0">
                          <a:solidFill>
                            <a:schemeClr val="tx1"/>
                          </a:solidFill>
                          <a:effectLst/>
                          <a:latin typeface="+mn-lt"/>
                          <a:ea typeface="+mn-ea"/>
                          <a:cs typeface="+mn-cs"/>
                        </a:rPr>
                        <a:t>ن القيادة التربوية تتضمن تعامل القائد التربوي مع العاملين في المنظمة التربوية التي يقود ( مدرسة، مديرية تربية، كلية، جامعة) لتحقيق أهداف هذه المؤسسات التعليمية. </a:t>
                      </a:r>
                      <a:endParaRPr lang="en-US" sz="2800" b="0" kern="1200" dirty="0">
                        <a:solidFill>
                          <a:schemeClr val="tx1"/>
                        </a:solidFill>
                        <a:effectLst/>
                        <a:latin typeface="+mn-lt"/>
                        <a:ea typeface="+mn-ea"/>
                        <a:cs typeface="+mn-cs"/>
                      </a:endParaRPr>
                    </a:p>
                    <a:p>
                      <a:pPr indent="457200" algn="just" rtl="1">
                        <a:spcBef>
                          <a:spcPts val="200"/>
                        </a:spcBef>
                        <a:spcAft>
                          <a:spcPts val="200"/>
                        </a:spcAft>
                        <a:tabLst>
                          <a:tab pos="365760" algn="l"/>
                          <a:tab pos="731520" algn="l"/>
                          <a:tab pos="1097280" algn="l"/>
                          <a:tab pos="1463040" algn="l"/>
                        </a:tabLst>
                      </a:pPr>
                      <a:endParaRPr lang="ar-SA" sz="2800" b="0" dirty="0">
                        <a:solidFill>
                          <a:schemeClr val="tx1"/>
                        </a:solidFill>
                        <a:effectLst/>
                      </a:endParaRPr>
                    </a:p>
                  </a:txBody>
                  <a:tcPr marL="68580" marR="68580" marT="0" marB="0">
                    <a:solidFill>
                      <a:schemeClr val="bg1"/>
                    </a:solidFill>
                  </a:tcPr>
                </a:tc>
                <a:extLst>
                  <a:ext uri="{0D108BD9-81ED-4DB2-BD59-A6C34878D82A}">
                    <a16:rowId xmlns:a16="http://schemas.microsoft.com/office/drawing/2014/main" val="3350828949"/>
                  </a:ext>
                </a:extLst>
              </a:tr>
            </a:tbl>
          </a:graphicData>
        </a:graphic>
      </p:graphicFrame>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108364" y="1330983"/>
            <a:ext cx="10363201" cy="107018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r" rtl="1"/>
            <a:r>
              <a:rPr lang="ar-SA" sz="2800" dirty="0"/>
              <a:t>ذكر الباحثون في ميادين الإدارة العامة، والادارة التربوية، والقيادة، أن أياً من رجل الادارة أم القائد، لا يستطيع تحقيق أهداف منظمته إلا من خلال قيامه بعشر وظائف، وهي:</a:t>
            </a:r>
            <a:endParaRPr lang="en-US" sz="2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3509515" cy="1259040"/>
          </a:xfrm>
          <a:prstGeom prst="rect">
            <a:avLst/>
          </a:prstGeom>
          <a:solidFill>
            <a:schemeClr val="bg2"/>
          </a:solidFill>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رسم تخطيطي 3"/>
          <p:cNvGraphicFramePr/>
          <p:nvPr>
            <p:extLst>
              <p:ext uri="{D42A27DB-BD31-4B8C-83A1-F6EECF244321}">
                <p14:modId xmlns:p14="http://schemas.microsoft.com/office/powerpoint/2010/main" val="896001176"/>
              </p:ext>
            </p:extLst>
          </p:nvPr>
        </p:nvGraphicFramePr>
        <p:xfrm>
          <a:off x="762000" y="2661838"/>
          <a:ext cx="11665375" cy="34782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p:cNvSpPr txBox="1"/>
          <p:nvPr/>
        </p:nvSpPr>
        <p:spPr>
          <a:xfrm rot="19009102">
            <a:off x="7143801" y="5189067"/>
            <a:ext cx="3400023" cy="584775"/>
          </a:xfrm>
          <a:prstGeom prst="rect">
            <a:avLst/>
          </a:prstGeom>
          <a:noFill/>
        </p:spPr>
        <p:txBody>
          <a:bodyPr wrap="square" rtlCol="1">
            <a:spAutoFit/>
          </a:bodyPr>
          <a:lstStyle/>
          <a:p>
            <a:pPr algn="r" rtl="1"/>
            <a:r>
              <a:rPr lang="ar-JO" sz="3200" b="1" dirty="0">
                <a:solidFill>
                  <a:schemeClr val="bg1"/>
                </a:solidFill>
              </a:rPr>
              <a:t>وظائف الإدارة التربوية</a:t>
            </a:r>
          </a:p>
        </p:txBody>
      </p:sp>
    </p:spTree>
    <p:extLst>
      <p:ext uri="{BB962C8B-B14F-4D97-AF65-F5344CB8AC3E}">
        <p14:creationId xmlns:p14="http://schemas.microsoft.com/office/powerpoint/2010/main" val="1648037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1382" y="1322222"/>
            <a:ext cx="1035043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9310" y="1554711"/>
            <a:ext cx="9628908" cy="4154984"/>
          </a:xfrm>
          <a:prstGeom prst="rect">
            <a:avLst/>
          </a:prstGeom>
          <a:noFill/>
        </p:spPr>
        <p:txBody>
          <a:bodyPr wrap="square" rtlCol="0">
            <a:spAutoFit/>
          </a:bodyPr>
          <a:lstStyle/>
          <a:p>
            <a:pPr algn="just" rtl="1"/>
            <a:r>
              <a:rPr lang="ar-SA" sz="2400" dirty="0"/>
              <a:t>وف</a:t>
            </a:r>
            <a:r>
              <a:rPr lang="ar-JO" sz="2400" dirty="0"/>
              <a:t>ي</a:t>
            </a:r>
            <a:r>
              <a:rPr lang="ar-SA" sz="2400" dirty="0"/>
              <a:t>ما يتعلق بالمعنى الاصطلاحي للقيادة، فإن الباحثين في العلوم الادارية لم يتفقوا على تعريف واحد لهذا المصطلح. وانما تباينت آراؤهم تبعاً لنوعية الدراسة، وبيئة المنظمة. ففي حين تناول بعض الباحثين القيادة من زاوية الخصائص الشخصية، أو الصفات الشخصية للقائد، فقد تناولها آخرون من ناحية استخدام القائد للسلطة، وتناولها فريق ثالث من حيث القدرات والمهارات الشخصية للقائد. ولهذا يبدو سهلا على الفهم عدم اتفاق الباحثين والمفكرين على تعريف واحد للقيادة، وتأسيساً على ما سبق، فقد ظهر للقيادة تعريفات متعددة، ولكنها كبيرة التشابه. </a:t>
            </a:r>
            <a:endParaRPr lang="en-US" sz="2400" dirty="0"/>
          </a:p>
          <a:p>
            <a:pPr algn="just" rtl="1"/>
            <a:r>
              <a:rPr lang="ar-SA" sz="2400" dirty="0"/>
              <a:t>وربما كان </a:t>
            </a:r>
            <a:r>
              <a:rPr lang="ar-SA" sz="2400" dirty="0" err="1"/>
              <a:t>همفيل</a:t>
            </a:r>
            <a:r>
              <a:rPr lang="ar-SA" sz="2400" dirty="0"/>
              <a:t> (1949 </a:t>
            </a:r>
            <a:r>
              <a:rPr lang="en-US" sz="2400" dirty="0"/>
              <a:t>(Hemphill, </a:t>
            </a:r>
            <a:r>
              <a:rPr lang="ar-SA" sz="2400" dirty="0"/>
              <a:t>أول من عرف القيادة، إذ رأى بأنها سلوك الفرد عند قيامه بتوجيه نشاطات الجماعة. </a:t>
            </a:r>
            <a:endParaRPr lang="en-US" sz="2400" dirty="0"/>
          </a:p>
          <a:p>
            <a:pPr algn="just" rtl="1"/>
            <a:r>
              <a:rPr lang="ar-SA" sz="2400" dirty="0"/>
              <a:t>ويشير كنعان (1995) إلى أن القيادة ظاهرة اجتماعية وتربوية ونفسية تقوم على علاقة اعتمادية متبادلة بين القائد والجماعة التي يقودها، وترتبط بوجود هذا القائد بين الجماعة، ومثلما أنه يؤثر فيها، فإنه يتأثر بها، وتعمل القيادة على إيجاد التفاعل الاجتماعي، بغية تحقيق الأهداف المشتركة. </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34110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1004112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9199842" cy="4462760"/>
          </a:xfrm>
          <a:prstGeom prst="rect">
            <a:avLst/>
          </a:prstGeom>
          <a:noFill/>
        </p:spPr>
        <p:txBody>
          <a:bodyPr wrap="square" rtlCol="0">
            <a:spAutoFit/>
          </a:bodyPr>
          <a:lstStyle/>
          <a:p>
            <a:pPr algn="just" rtl="1"/>
            <a:r>
              <a:rPr lang="ar-SA" sz="2400" dirty="0"/>
              <a:t>ينظر الباحثون في علم الادارة الى </a:t>
            </a:r>
            <a:r>
              <a:rPr lang="ar-SA" sz="2400" u="sng" dirty="0"/>
              <a:t>الوظيفة الرابعة من هذه الوظائف؛ التوجيه </a:t>
            </a:r>
            <a:r>
              <a:rPr lang="ar-JO" sz="2400" u="sng" dirty="0"/>
              <a:t>(</a:t>
            </a:r>
            <a:r>
              <a:rPr lang="en-US" sz="2400" u="sng" dirty="0"/>
              <a:t>Directing</a:t>
            </a:r>
            <a:r>
              <a:rPr lang="ar-JO" sz="2400" u="sng" dirty="0"/>
              <a:t>)</a:t>
            </a:r>
            <a:r>
              <a:rPr lang="ar-SA" sz="2400" u="sng" dirty="0"/>
              <a:t> أو </a:t>
            </a:r>
            <a:r>
              <a:rPr lang="en-US" sz="2400" u="sng" dirty="0" err="1"/>
              <a:t>Guilding</a:t>
            </a:r>
            <a:r>
              <a:rPr lang="en-US" sz="2400" u="sng" dirty="0"/>
              <a:t>)</a:t>
            </a:r>
            <a:r>
              <a:rPr lang="ar-JO" sz="2400" u="sng" dirty="0"/>
              <a:t>)</a:t>
            </a:r>
            <a:r>
              <a:rPr lang="ar-SA" sz="2400" u="sng" dirty="0"/>
              <a:t> بأنها وثيقة الصلة بوظيفة القيادة الإدارية </a:t>
            </a:r>
            <a:r>
              <a:rPr lang="en-US" sz="2400" u="sng" dirty="0"/>
              <a:t>(Administrative Leadership) </a:t>
            </a:r>
            <a:r>
              <a:rPr lang="ar-JO" sz="2400" u="sng" dirty="0"/>
              <a:t>.</a:t>
            </a:r>
            <a:endParaRPr lang="en-US" sz="2400" u="sng" dirty="0"/>
          </a:p>
          <a:p>
            <a:pPr algn="just" rtl="1"/>
            <a:r>
              <a:rPr lang="ar-JO" sz="2400" dirty="0"/>
              <a:t>و</a:t>
            </a:r>
            <a:r>
              <a:rPr lang="ar-SA" sz="2400" dirty="0"/>
              <a:t>يقصد بهذه الوظيفة إصدار إرشادات عامة أو تفصيلية، للموظفين بغية تحقيق أهداف التنظيم وتختلف هذه الإرشادات في طبيعتها كليا عن عملية إصدار الأوامر، التي تعكس الممارسة الفعلية للسلطة الإدارية.</a:t>
            </a:r>
            <a:endParaRPr lang="en-US" sz="2400" dirty="0"/>
          </a:p>
          <a:p>
            <a:pPr algn="just" rtl="1"/>
            <a:r>
              <a:rPr lang="ar-SA" sz="2400" dirty="0"/>
              <a:t> وهذه الطبيعة لوظيفة التوجيه تتماشى تماماً مع طبيعة القيادة الإدارية التي تعتمد على السلطة غير الرسمية في عملية توجيه العاملين نحو تحقيق الأهداف التنظيمية. </a:t>
            </a:r>
            <a:endParaRPr lang="en-US" sz="2400" dirty="0"/>
          </a:p>
          <a:p>
            <a:pPr algn="just" rtl="1"/>
            <a:r>
              <a:rPr lang="ar-SA" sz="2400" dirty="0"/>
              <a:t>ومن هنا جاءت العلاقة الوثيقة بين وظيفتي التوجيه والقيادة الإدارية، حتى أنهما أصبحتا وجهين لعملة واحدة. إن التأريخ لاستخدام مصطلح القيادة يشير الى </a:t>
            </a:r>
            <a:r>
              <a:rPr lang="ar-JO" sz="2400" dirty="0"/>
              <a:t>أ</a:t>
            </a:r>
            <a:r>
              <a:rPr lang="ar-SA" sz="2400" dirty="0"/>
              <a:t>ن السبق فيها كان للمجال العسكري قبل </a:t>
            </a:r>
            <a:r>
              <a:rPr lang="ar-JO" sz="2400" dirty="0"/>
              <a:t>أ</a:t>
            </a:r>
            <a:r>
              <a:rPr lang="ar-SA" sz="2400" dirty="0"/>
              <a:t>ن يستخدم في المجال المدني، بعد ذلك بقرون. ولم يبدأ الاهتمام الفعلي بدراسة هذا المصطلح الا في اواسط القرن العشرين.</a:t>
            </a:r>
            <a:endParaRPr lang="en-US" sz="2400" dirty="0"/>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513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3970318"/>
          </a:xfrm>
          <a:prstGeom prst="rect">
            <a:avLst/>
          </a:prstGeom>
          <a:noFill/>
        </p:spPr>
        <p:txBody>
          <a:bodyPr wrap="square" rtlCol="0">
            <a:spAutoFit/>
          </a:bodyPr>
          <a:lstStyle/>
          <a:p>
            <a:pPr algn="just" rtl="1"/>
            <a:r>
              <a:rPr lang="ar-SA" sz="2800" dirty="0"/>
              <a:t>وهكذا يتضح أن القيادة تشتمل على ثلاثة عناصر رئيسية وهي: </a:t>
            </a:r>
            <a:endParaRPr lang="en-US" sz="2800" dirty="0"/>
          </a:p>
          <a:p>
            <a:pPr marL="457200" indent="-457200" algn="just" rtl="1">
              <a:buFont typeface="Wingdings" panose="05000000000000000000" pitchFamily="2" charset="2"/>
              <a:buChar char="v"/>
            </a:pPr>
            <a:r>
              <a:rPr lang="ar-SA" sz="2800" b="1" dirty="0"/>
              <a:t>القائد: </a:t>
            </a:r>
            <a:r>
              <a:rPr lang="ar-SA" sz="2800" dirty="0"/>
              <a:t>وهو أحد أفراد المجموعة المتميزين يمتلك القدرة على التأثير فيهم للحصول على ولاتهم الطوعي واستجاباتهم وتفاعلهم، كما يمتلك القوة في اتخاذ القرارات لبقية أفراد الجماعة. وعليه، فلا يكون القائد قائدا إلا إذا حصل على ولاء الجماعة التي يعمل معها. </a:t>
            </a:r>
            <a:endParaRPr lang="en-US" sz="2800" dirty="0"/>
          </a:p>
          <a:p>
            <a:pPr marL="457200" indent="-457200" algn="just" rtl="1">
              <a:buFont typeface="Wingdings" panose="05000000000000000000" pitchFamily="2" charset="2"/>
              <a:buChar char="v"/>
            </a:pPr>
            <a:r>
              <a:rPr lang="ar-SA" sz="2800" b="1" dirty="0"/>
              <a:t>الجماعة</a:t>
            </a:r>
            <a:r>
              <a:rPr lang="ar-SA" sz="2800" dirty="0"/>
              <a:t> وهم مجموعة من الافراد الذين يشتركون في رغبتهم لتحقيق هدف ما، ويعترفون بالقائد الذي يقودهم لتحقيق هذا الهدف، ويدينون له بالولاء والطاعة.</a:t>
            </a:r>
            <a:endParaRPr lang="en-US" sz="2800" dirty="0"/>
          </a:p>
          <a:p>
            <a:pPr marL="457200" indent="-457200" algn="just" rtl="1">
              <a:buFont typeface="Wingdings" panose="05000000000000000000" pitchFamily="2" charset="2"/>
              <a:buChar char="v"/>
            </a:pPr>
            <a:r>
              <a:rPr lang="ar-SA" sz="2800" dirty="0"/>
              <a:t> </a:t>
            </a:r>
            <a:r>
              <a:rPr lang="ar-SA" sz="2800" b="1" dirty="0"/>
              <a:t>الهدف</a:t>
            </a:r>
            <a:r>
              <a:rPr lang="ar-SA" sz="2800" dirty="0"/>
              <a:t> ويقصد به الغاية العليا التي تسعى الجماعة لتحقيقها. </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14494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8347" y="13098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0"/>
            <a:ext cx="9957993" cy="4439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1709" y="1873182"/>
            <a:ext cx="9185564" cy="3970318"/>
          </a:xfrm>
          <a:prstGeom prst="rect">
            <a:avLst/>
          </a:prstGeom>
          <a:noFill/>
        </p:spPr>
        <p:txBody>
          <a:bodyPr wrap="square" rtlCol="0">
            <a:spAutoFit/>
          </a:bodyPr>
          <a:lstStyle/>
          <a:p>
            <a:pPr algn="just" rtl="1"/>
            <a:r>
              <a:rPr lang="ar-SA" sz="2800" dirty="0"/>
              <a:t>على إن ما ينبغي تأكيده هو أن مفهوم القيادة </a:t>
            </a:r>
            <a:r>
              <a:rPr lang="en-US" sz="2800" dirty="0"/>
              <a:t>Leadership</a:t>
            </a:r>
            <a:r>
              <a:rPr lang="ar-SA" sz="2800" dirty="0"/>
              <a:t> في جوهره أوسع وأشمل من مفهوم الإدارة </a:t>
            </a:r>
            <a:r>
              <a:rPr lang="en-US" sz="2800" dirty="0"/>
              <a:t>Administration</a:t>
            </a:r>
            <a:r>
              <a:rPr lang="ar-SA" sz="2800" dirty="0"/>
              <a:t> ، وإن السلوك القيادي أوسع من السلوك الإداري. </a:t>
            </a:r>
            <a:endParaRPr lang="ar-JO" sz="2800" dirty="0"/>
          </a:p>
          <a:p>
            <a:pPr algn="just" rtl="1"/>
            <a:r>
              <a:rPr lang="ar-SA" sz="2800" dirty="0"/>
              <a:t>وعليه فإن كل قائد هو بالضرورة إداري، ولكن العكس ليس صحيحاً على </a:t>
            </a:r>
            <a:r>
              <a:rPr lang="ar-JO" sz="2800" dirty="0"/>
              <a:t>أ</a:t>
            </a:r>
            <a:r>
              <a:rPr lang="ar-SA" sz="2800" dirty="0"/>
              <a:t>ن محور عملية القيادة هو التأثير </a:t>
            </a:r>
            <a:r>
              <a:rPr lang="en-US" sz="2800" dirty="0"/>
              <a:t>Influence</a:t>
            </a:r>
            <a:r>
              <a:rPr lang="ar-JO" sz="2800" dirty="0"/>
              <a:t> </a:t>
            </a:r>
            <a:r>
              <a:rPr lang="ar-SA" sz="2800" dirty="0"/>
              <a:t>ويقصد به السلوك الذي يقوم به القائد (وأحيانا الجماعة)، ويستطيع من خلاله تغيير سلوك أو مواقف أو مشاعر الآخرين (الجماعة) بالطريقة التي يريدها القائد ويختلف التأثير عن القوة </a:t>
            </a:r>
            <a:r>
              <a:rPr lang="en-US" sz="2800" dirty="0"/>
              <a:t>Power</a:t>
            </a:r>
            <a:r>
              <a:rPr lang="ar-SA" sz="2800" dirty="0"/>
              <a:t> التي تكون إذعاناً ،قسرياً، كما يختلف التأثير عن السلطة </a:t>
            </a:r>
            <a:r>
              <a:rPr lang="en-US" sz="2800" dirty="0"/>
              <a:t>Authority</a:t>
            </a:r>
            <a:r>
              <a:rPr lang="ar-SA" sz="2800" dirty="0"/>
              <a:t> ؛ التي تعد قوة شرعية تمنح للقائد بقرار، أو بتعليمات رسمية. </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64594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32202"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9418" y="1448457"/>
            <a:ext cx="6082146" cy="4730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36148" y="1736300"/>
            <a:ext cx="5558325" cy="4154984"/>
          </a:xfrm>
          <a:prstGeom prst="rect">
            <a:avLst/>
          </a:prstGeom>
          <a:noFill/>
        </p:spPr>
        <p:txBody>
          <a:bodyPr wrap="square" rtlCol="0">
            <a:spAutoFit/>
          </a:bodyPr>
          <a:lstStyle/>
          <a:p>
            <a:pPr algn="ctr" rtl="1"/>
            <a:r>
              <a:rPr lang="ar-JO" sz="2400" b="1" dirty="0"/>
              <a:t>القيادة التربوية</a:t>
            </a:r>
          </a:p>
          <a:p>
            <a:pPr algn="just" rtl="1"/>
            <a:r>
              <a:rPr lang="ar-SA" sz="2400" dirty="0"/>
              <a:t>إن القيادة التربوية هي إحدى عناصر الإدارة التربوية، ويقوم عليها قائـد تربوي تجاوز مرحلة الادارة؛ التي تعنى بتسيير شؤون المؤسسة التربوية تسييراً روتينيا، الى التأثير السحري في العاملين معه في المؤسسة التربوية، بما يوفر لهم فرص الابداع والتطوير، وبالتالي تحقيق </a:t>
            </a:r>
            <a:r>
              <a:rPr lang="ar-JO" sz="2400" dirty="0"/>
              <a:t>أ</a:t>
            </a:r>
            <a:r>
              <a:rPr lang="ar-SA" sz="2400" dirty="0"/>
              <a:t>هداف مؤسستهم على الوجه الأكمل. </a:t>
            </a:r>
            <a:endParaRPr lang="ar-JO" sz="2400" dirty="0"/>
          </a:p>
          <a:p>
            <a:pPr algn="just" rtl="1"/>
            <a:r>
              <a:rPr lang="ar-SA" sz="2400" dirty="0"/>
              <a:t>وعليه، فإن نجاح المؤسسة التربوية في تحقيق </a:t>
            </a:r>
            <a:r>
              <a:rPr lang="ar-JO" sz="2400" dirty="0"/>
              <a:t>أ</a:t>
            </a:r>
            <a:r>
              <a:rPr lang="ar-SA" sz="2400" dirty="0" err="1"/>
              <a:t>هدافها</a:t>
            </a:r>
            <a:r>
              <a:rPr lang="ar-SA" sz="2400" dirty="0"/>
              <a:t> يتوقف على قدرات القائد التربوي، وخصائصه وإمكاناته في توجيه العمل ورعاية العاملين معه، وتقديم العون والمساعدة لهم.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473" y="1903617"/>
            <a:ext cx="3671453" cy="4275510"/>
          </a:xfrm>
          <a:prstGeom prst="rect">
            <a:avLst/>
          </a:prstGeom>
        </p:spPr>
      </p:pic>
    </p:spTree>
    <p:extLst>
      <p:ext uri="{BB962C8B-B14F-4D97-AF65-F5344CB8AC3E}">
        <p14:creationId xmlns:p14="http://schemas.microsoft.com/office/powerpoint/2010/main" val="4634020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86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3043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7185" y="1794657"/>
            <a:ext cx="9538851" cy="4154984"/>
          </a:xfrm>
          <a:prstGeom prst="rect">
            <a:avLst/>
          </a:prstGeom>
          <a:noFill/>
        </p:spPr>
        <p:txBody>
          <a:bodyPr wrap="square" rtlCol="0">
            <a:spAutoFit/>
          </a:bodyPr>
          <a:lstStyle/>
          <a:p>
            <a:pPr algn="ctr" rtl="1"/>
            <a:r>
              <a:rPr lang="ar-JO" sz="2400" b="1" dirty="0"/>
              <a:t>مفهوم القيادة التربوية</a:t>
            </a:r>
          </a:p>
          <a:p>
            <a:pPr algn="ctr" rtl="1"/>
            <a:endParaRPr lang="ar-JO" sz="2400" b="1" dirty="0"/>
          </a:p>
          <a:p>
            <a:pPr indent="457200" algn="just" rtl="1"/>
            <a:r>
              <a:rPr lang="ar-SA" sz="2400" dirty="0"/>
              <a:t>تعرف </a:t>
            </a:r>
            <a:r>
              <a:rPr lang="ar-SA" sz="2400" b="1" dirty="0">
                <a:solidFill>
                  <a:schemeClr val="accent1">
                    <a:lumMod val="75000"/>
                  </a:schemeClr>
                </a:solidFill>
              </a:rPr>
              <a:t>القيادة التربوية </a:t>
            </a:r>
            <a:r>
              <a:rPr lang="ar-SA" sz="2400" dirty="0"/>
              <a:t>على أنها مقدرة الفرد (القائد التربوي) على التأثير في سلوك فرد أو جماعة، للعمل برغبة، من أجل تحقيق هدف أو أهداف محددة. </a:t>
            </a:r>
            <a:endParaRPr lang="en-US" sz="2400" dirty="0"/>
          </a:p>
          <a:p>
            <a:pPr indent="457200" algn="just" rtl="1"/>
            <a:r>
              <a:rPr lang="ar-SA" sz="2400" dirty="0"/>
              <a:t>وتعرف </a:t>
            </a:r>
            <a:r>
              <a:rPr lang="ar-SA" sz="2400" b="1" dirty="0">
                <a:solidFill>
                  <a:schemeClr val="accent1">
                    <a:lumMod val="75000"/>
                  </a:schemeClr>
                </a:solidFill>
              </a:rPr>
              <a:t>القيادة التربوية </a:t>
            </a:r>
            <a:r>
              <a:rPr lang="ar-SA" sz="2400" dirty="0"/>
              <a:t>بأنها المقدرة على الموازنة بين حاجيات المؤسسات التربوية وحاجيات الأفراد، والقائد هو من يستطيع الوقوف على عناصر الموقف لتفعيل قدرات الأفراد وتحفيزهم، وتحديد العوامل التي يمكن أن يؤدي تغييرها إلى تحقيق الأهداف، وعلى مستوى السلوك.</a:t>
            </a:r>
            <a:endParaRPr lang="en-US" sz="2400" dirty="0"/>
          </a:p>
          <a:p>
            <a:pPr indent="457200" algn="just" rtl="1"/>
            <a:r>
              <a:rPr lang="ar-SA" sz="2400" dirty="0"/>
              <a:t>ويمكن </a:t>
            </a:r>
            <a:r>
              <a:rPr lang="ar-SA" sz="2400" b="1" dirty="0">
                <a:solidFill>
                  <a:schemeClr val="accent1">
                    <a:lumMod val="75000"/>
                  </a:schemeClr>
                </a:solidFill>
              </a:rPr>
              <a:t>تعريف القيادة التربوية </a:t>
            </a:r>
            <a:r>
              <a:rPr lang="ar-SA" sz="2400" dirty="0"/>
              <a:t>بأنها علاقة اجتماعية وإنسانية وعملية تقوم بين القائد والعاملين معه ضمن قنوات اتصال فعالة بينه وبين هؤلاء العاملين، تهدف لاتخاذ القرارات عن طريق استخدام السلطة الرسمية وغير الرسمية من أجل تحقيق الأهداف</a:t>
            </a:r>
            <a:r>
              <a:rPr lang="ar-SA" dirty="0"/>
              <a:t>.</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845127" y="603768"/>
            <a:ext cx="8297966" cy="276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22747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7370" y="1553133"/>
            <a:ext cx="9500794" cy="4154984"/>
          </a:xfrm>
          <a:prstGeom prst="rect">
            <a:avLst/>
          </a:prstGeom>
          <a:noFill/>
        </p:spPr>
        <p:txBody>
          <a:bodyPr wrap="square" rtlCol="0">
            <a:spAutoFit/>
          </a:bodyPr>
          <a:lstStyle/>
          <a:p>
            <a:pPr algn="r" rtl="1"/>
            <a:r>
              <a:rPr lang="ar-SA" sz="2400" dirty="0"/>
              <a:t>واستناداً إلى التعريفات السابقة، يتضح أن للقيادة مجموعة من العناصر الأساسية، التي تعرف بعناصر القيادة</a:t>
            </a:r>
            <a:r>
              <a:rPr lang="ar-JO" sz="2400" dirty="0"/>
              <a:t> التربوية</a:t>
            </a:r>
            <a:r>
              <a:rPr lang="ar-SA" sz="2400" dirty="0"/>
              <a:t>، وهي:</a:t>
            </a:r>
            <a:endParaRPr lang="en-US" sz="2400" dirty="0"/>
          </a:p>
          <a:p>
            <a:pPr marL="342900" indent="-342900" algn="just" rtl="1">
              <a:buFont typeface="Wingdings" panose="05000000000000000000" pitchFamily="2" charset="2"/>
              <a:buChar char="ü"/>
            </a:pPr>
            <a:r>
              <a:rPr lang="ar-SA" sz="2400" dirty="0">
                <a:solidFill>
                  <a:schemeClr val="accent1">
                    <a:lumMod val="75000"/>
                  </a:schemeClr>
                </a:solidFill>
              </a:rPr>
              <a:t>القائد </a:t>
            </a:r>
            <a:r>
              <a:rPr lang="en-US" sz="2400" dirty="0">
                <a:solidFill>
                  <a:schemeClr val="accent1">
                    <a:lumMod val="75000"/>
                  </a:schemeClr>
                </a:solidFill>
              </a:rPr>
              <a:t>Leader</a:t>
            </a:r>
            <a:r>
              <a:rPr lang="ar-SA" sz="2400" dirty="0">
                <a:solidFill>
                  <a:schemeClr val="accent1">
                    <a:lumMod val="75000"/>
                  </a:schemeClr>
                </a:solidFill>
              </a:rPr>
              <a:t> </a:t>
            </a:r>
            <a:r>
              <a:rPr lang="ar-JO" sz="2400" dirty="0"/>
              <a:t>: </a:t>
            </a:r>
            <a:r>
              <a:rPr lang="ar-SA" sz="2400" dirty="0"/>
              <a:t>وهو الشخص الذي يتميز عن زملائه، ويتصف بقدرته على التأثير فيهم وقيادتهم.</a:t>
            </a:r>
            <a:endParaRPr lang="en-US" sz="2400" dirty="0"/>
          </a:p>
          <a:p>
            <a:pPr marL="342900" indent="-342900" algn="just" rtl="1">
              <a:buFont typeface="Wingdings" panose="05000000000000000000" pitchFamily="2" charset="2"/>
              <a:buChar char="ü"/>
            </a:pPr>
            <a:r>
              <a:rPr lang="ar-SA" sz="2400" dirty="0">
                <a:solidFill>
                  <a:schemeClr val="accent1">
                    <a:lumMod val="75000"/>
                  </a:schemeClr>
                </a:solidFill>
              </a:rPr>
              <a:t>الجماعة المرؤوسين </a:t>
            </a:r>
            <a:r>
              <a:rPr lang="en-US" sz="2400" dirty="0">
                <a:solidFill>
                  <a:schemeClr val="accent1">
                    <a:lumMod val="75000"/>
                  </a:schemeClr>
                </a:solidFill>
              </a:rPr>
              <a:t>Subordinates</a:t>
            </a:r>
            <a:r>
              <a:rPr lang="ar-JO" sz="2400" dirty="0">
                <a:solidFill>
                  <a:schemeClr val="accent1">
                    <a:lumMod val="75000"/>
                  </a:schemeClr>
                </a:solidFill>
              </a:rPr>
              <a:t>: </a:t>
            </a:r>
            <a:r>
              <a:rPr lang="ar-SA" sz="2400" dirty="0"/>
              <a:t>وهم مجموعة من الأشخاص العاملين في المنظمة، ولديهم الاستعداد التام لإطاعة القائد. </a:t>
            </a:r>
            <a:endParaRPr lang="en-US" sz="2400" dirty="0"/>
          </a:p>
          <a:p>
            <a:pPr marL="342900" indent="-342900" algn="just" rtl="1">
              <a:buFont typeface="Wingdings" panose="05000000000000000000" pitchFamily="2" charset="2"/>
              <a:buChar char="ü"/>
            </a:pPr>
            <a:r>
              <a:rPr lang="ar-SA" sz="2400" dirty="0">
                <a:solidFill>
                  <a:schemeClr val="accent1">
                    <a:lumMod val="75000"/>
                  </a:schemeClr>
                </a:solidFill>
              </a:rPr>
              <a:t>الهدف </a:t>
            </a:r>
            <a:r>
              <a:rPr lang="en-US" sz="2400" dirty="0">
                <a:solidFill>
                  <a:schemeClr val="accent1">
                    <a:lumMod val="75000"/>
                  </a:schemeClr>
                </a:solidFill>
              </a:rPr>
              <a:t>Goal</a:t>
            </a:r>
            <a:r>
              <a:rPr lang="ar-SA" sz="2400" dirty="0">
                <a:solidFill>
                  <a:schemeClr val="accent1">
                    <a:lumMod val="75000"/>
                  </a:schemeClr>
                </a:solidFill>
              </a:rPr>
              <a:t> </a:t>
            </a:r>
            <a:r>
              <a:rPr lang="en-US" sz="2400" dirty="0">
                <a:solidFill>
                  <a:schemeClr val="accent1">
                    <a:lumMod val="75000"/>
                  </a:schemeClr>
                </a:solidFill>
              </a:rPr>
              <a:t> </a:t>
            </a:r>
            <a:r>
              <a:rPr lang="en-US" sz="2400" dirty="0"/>
              <a:t>:</a:t>
            </a:r>
            <a:r>
              <a:rPr lang="ar-SA" sz="2400" dirty="0"/>
              <a:t>وهو المقصد أو الغاية التي يسعى الأشخاص جميعاً بما فيهم القائد إلى تحقيقها عن طريق التأثير في سلوكهم. </a:t>
            </a:r>
            <a:endParaRPr lang="en-US" sz="2400" dirty="0"/>
          </a:p>
          <a:p>
            <a:pPr marL="342900" indent="-342900" algn="just" rtl="1">
              <a:buFont typeface="Wingdings" panose="05000000000000000000" pitchFamily="2" charset="2"/>
              <a:buChar char="ü"/>
            </a:pPr>
            <a:r>
              <a:rPr lang="ar-SA" sz="2400" dirty="0"/>
              <a:t> </a:t>
            </a:r>
            <a:r>
              <a:rPr lang="ar-SA" sz="2400" dirty="0">
                <a:solidFill>
                  <a:schemeClr val="accent1">
                    <a:lumMod val="75000"/>
                  </a:schemeClr>
                </a:solidFill>
              </a:rPr>
              <a:t>الموقف الظرف </a:t>
            </a:r>
            <a:r>
              <a:rPr lang="en-US" sz="2400" dirty="0">
                <a:solidFill>
                  <a:schemeClr val="accent1">
                    <a:lumMod val="75000"/>
                  </a:schemeClr>
                </a:solidFill>
              </a:rPr>
              <a:t>Situation</a:t>
            </a:r>
            <a:r>
              <a:rPr lang="ar-SA" sz="2400" dirty="0"/>
              <a:t> </a:t>
            </a:r>
            <a:r>
              <a:rPr lang="en-US" sz="2400" dirty="0"/>
              <a:t> :</a:t>
            </a:r>
            <a:r>
              <a:rPr lang="ar-SA" sz="2400" dirty="0"/>
              <a:t>وهو بيئة الموقف الذي تمارس فيه القيادة</a:t>
            </a:r>
            <a:r>
              <a:rPr lang="ar-JO" sz="2400" dirty="0"/>
              <a:t>،</a:t>
            </a:r>
            <a:r>
              <a:rPr lang="ar-SA" sz="2400" dirty="0"/>
              <a:t> </a:t>
            </a:r>
            <a:r>
              <a:rPr lang="ar-JO" sz="2400" dirty="0"/>
              <a:t>إ</a:t>
            </a:r>
            <a:r>
              <a:rPr lang="ar-SA" sz="2400" dirty="0"/>
              <a:t>ذ لابد من وجود ظرف، أو مناسبة لممارسة (القائد) دورة في قيادة هذه المجموعة من الأشخاص، وفي هذا الظرف تحدث عملية التأثير.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26568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7370" y="1553133"/>
            <a:ext cx="9500794" cy="4093428"/>
          </a:xfrm>
          <a:prstGeom prst="rect">
            <a:avLst/>
          </a:prstGeom>
          <a:noFill/>
        </p:spPr>
        <p:txBody>
          <a:bodyPr wrap="square" rtlCol="0">
            <a:spAutoFit/>
          </a:bodyPr>
          <a:lstStyle/>
          <a:p>
            <a:pPr algn="just" rtl="1"/>
            <a:r>
              <a:rPr lang="ar-JO" sz="2000" dirty="0"/>
              <a:t>كما ويذكر بعض الباحثين أن </a:t>
            </a:r>
            <a:r>
              <a:rPr lang="ar-SA" sz="2000" dirty="0"/>
              <a:t>القيادة التربوية</a:t>
            </a:r>
            <a:r>
              <a:rPr lang="ar-JO" sz="2000" dirty="0"/>
              <a:t> </a:t>
            </a:r>
            <a:r>
              <a:rPr lang="ar-SA" sz="2000" dirty="0"/>
              <a:t>تقوم على عدة عناصر أساسية والتي تتلخص بما يأتي </a:t>
            </a:r>
            <a:r>
              <a:rPr lang="ar-JO" sz="2000" dirty="0"/>
              <a:t>:</a:t>
            </a:r>
            <a:endParaRPr lang="en-US" sz="2000" dirty="0"/>
          </a:p>
          <a:p>
            <a:pPr marL="342900" lvl="0" indent="-342900" algn="just" rtl="1">
              <a:buFont typeface="Wingdings" panose="05000000000000000000" pitchFamily="2" charset="2"/>
              <a:buChar char="v"/>
            </a:pPr>
            <a:r>
              <a:rPr lang="ar-SA" sz="2000" dirty="0">
                <a:solidFill>
                  <a:srgbClr val="00B0F0"/>
                </a:solidFill>
              </a:rPr>
              <a:t>وجود جماعة منظمة من الأفراد</a:t>
            </a:r>
            <a:r>
              <a:rPr lang="ar-SA" sz="2000" dirty="0"/>
              <a:t>، وهذه الجماعة تختلف عن الجماعة العادية من خلال تباين مسؤوليات أعضائها, ووجود شخص بين أفرادها يمتلك القدرة على التأثير فيهم لتحقيق الأهداف المشتركة للمجموعة.</a:t>
            </a:r>
            <a:endParaRPr lang="en-US" sz="2000" dirty="0"/>
          </a:p>
          <a:p>
            <a:pPr marL="342900" lvl="0" indent="-342900" algn="just" rtl="1">
              <a:buFont typeface="Wingdings" panose="05000000000000000000" pitchFamily="2" charset="2"/>
              <a:buChar char="v"/>
            </a:pPr>
            <a:r>
              <a:rPr lang="ar-SA" sz="2000" dirty="0">
                <a:solidFill>
                  <a:srgbClr val="00B0F0"/>
                </a:solidFill>
              </a:rPr>
              <a:t>عملية التأثير الايجابي</a:t>
            </a:r>
            <a:r>
              <a:rPr lang="ar-SA" sz="2000" dirty="0"/>
              <a:t>: الذي يقوم به القائد نحو المجموعة, إذ تعد القيادة مفهوما فرديًا يتطلب تميزًا من القادة والعاملين، وقد يكون هذا التميز ضمنيًا أو صريحًا، ومؤقتا أو ثابتا، ويتم التأثير لزيادة حماس العاملين والالتزام لديهم، وبدون وجود التأثير الإيجابي فإن جهود القادة تذهب سدى, فالقائد يؤثر ليستطيع توجيه نشاطهم في الاتجاه المطلوب, لتحقيق أهدافه وأهداف المجموعة. </a:t>
            </a:r>
            <a:endParaRPr lang="en-US" sz="2000" dirty="0"/>
          </a:p>
          <a:p>
            <a:pPr marL="342900" lvl="0" indent="-342900" algn="just" rtl="1">
              <a:buFont typeface="Wingdings" panose="05000000000000000000" pitchFamily="2" charset="2"/>
              <a:buChar char="v"/>
            </a:pPr>
            <a:r>
              <a:rPr lang="ar-SA" sz="2000" dirty="0">
                <a:solidFill>
                  <a:srgbClr val="00B0F0"/>
                </a:solidFill>
              </a:rPr>
              <a:t>الوسائل المستخدمة والتنسيق بين أعضاء المجموعة</a:t>
            </a:r>
            <a:r>
              <a:rPr lang="ar-SA" sz="2000" dirty="0"/>
              <a:t>: إن جوهر القيادة هي أن يقوم القادة بقيادة الآخرين  والتنس</a:t>
            </a:r>
            <a:r>
              <a:rPr lang="ar-JO" sz="2000" dirty="0"/>
              <a:t>ي</a:t>
            </a:r>
            <a:r>
              <a:rPr lang="ar-SA" sz="2000" dirty="0"/>
              <a:t>ق فيما بينهم وترأسهم عن طريق العديد من الوسائل، أي أنهم يقومون بأنشطة وممارسات متعددة من أجل توجيه الآخرين أو التأثير فيهم، ومن أبرز هذه الوسائل المستخدمة التدريب والإرشاد والتمكين والتعليم، ومع غياب هذه الوسائل لا نوجد قيادة فعالة. </a:t>
            </a:r>
            <a:endParaRPr lang="en-US" sz="2000" dirty="0"/>
          </a:p>
          <a:p>
            <a:pPr marL="342900" lvl="0" indent="-342900" algn="just" rtl="1">
              <a:buFont typeface="Wingdings" panose="05000000000000000000" pitchFamily="2" charset="2"/>
              <a:buChar char="v"/>
            </a:pPr>
            <a:r>
              <a:rPr lang="ar-SA" sz="2000" dirty="0">
                <a:solidFill>
                  <a:srgbClr val="00B0F0"/>
                </a:solidFill>
              </a:rPr>
              <a:t>التوافق: </a:t>
            </a:r>
            <a:r>
              <a:rPr lang="ar-SA" sz="2000" dirty="0"/>
              <a:t>ويكون من خلال السعي لإنشاء التوافق بين أهداف القائد وأهداف المجموعة لمنع حدوث أي تعارض بين ما يرغب به وما ترغب به المجموعة</a:t>
            </a:r>
            <a:r>
              <a:rPr lang="en-US" sz="2000" dirty="0"/>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79774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391453"/>
            <a:ext cx="10460182" cy="4524315"/>
          </a:xfrm>
          <a:prstGeom prst="rect">
            <a:avLst/>
          </a:prstGeom>
          <a:noFill/>
        </p:spPr>
        <p:txBody>
          <a:bodyPr wrap="square" rtlCol="0">
            <a:spAutoFit/>
          </a:bodyPr>
          <a:lstStyle/>
          <a:p>
            <a:pPr algn="ctr" rtl="1"/>
            <a:r>
              <a:rPr lang="ar-JO" sz="2400" b="1" dirty="0"/>
              <a:t>أهمية القيادة التربوية</a:t>
            </a:r>
          </a:p>
          <a:p>
            <a:pPr indent="457200" algn="just" rtl="1"/>
            <a:r>
              <a:rPr lang="ar-SA" sz="2400" dirty="0"/>
              <a:t>تبرز أهمية القيادة التربوية من خلال فهم الفروقات الفردية بين الأفراد وبين الإدارات, فإذا كانت الإدارة التربوية معنية بتسيير العمل في المؤسسات التربوية بشكل روتيني, فإن القيادة التربوية معنية بالتطوير والتجديد, وإضفاء الصبغة الحيوية على العمل, ومد جوانب العمل بالروح المعنوية والمتعة والاستمتاع بما يقوم به الفرد, وتنقله من الوضع </a:t>
            </a:r>
            <a:r>
              <a:rPr lang="ar-SA" sz="2400" dirty="0" err="1"/>
              <a:t>الستاتيكي</a:t>
            </a:r>
            <a:r>
              <a:rPr lang="ar-SA" sz="2400" dirty="0"/>
              <a:t> الثابت إلى الوضع الديناميكي المرن.</a:t>
            </a:r>
            <a:endParaRPr lang="en-US" sz="2400" dirty="0"/>
          </a:p>
          <a:p>
            <a:pPr indent="457200" algn="just" rtl="1"/>
            <a:r>
              <a:rPr lang="ar-SA" sz="2400" dirty="0"/>
              <a:t>ويبرز دور القيادة التربوية في المساهمة في إنتاج الفرد الفاعل والمنتج بالمجتمع, والقادر على التعامل والتفاعل مع الحياة من خلال توسيع </a:t>
            </a:r>
            <a:r>
              <a:rPr lang="ar-SA" sz="2400" dirty="0" err="1"/>
              <a:t>المدركاته</a:t>
            </a:r>
            <a:r>
              <a:rPr lang="ar-SA" sz="2400" dirty="0"/>
              <a:t> له لمواجهة العقبات التي يتعرض لها والصعوبات, ف</a:t>
            </a:r>
            <a:r>
              <a:rPr lang="ar-JO" sz="2400" dirty="0"/>
              <a:t>ال</a:t>
            </a:r>
            <a:r>
              <a:rPr lang="ar-SA" sz="2400" dirty="0"/>
              <a:t>مدير يجب أن يكون له صفات تميزه عن غيره من أعضاء الهيئة التدريسية, كونه قائدا تربويا, فهو القادر على التأثير والتغيير, فالقائد يجعل من إدارته للمؤسسة </a:t>
            </a:r>
            <a:r>
              <a:rPr lang="ar-SA" sz="2400" dirty="0" err="1"/>
              <a:t>أنموذجا</a:t>
            </a:r>
            <a:r>
              <a:rPr lang="ar-SA" sz="2400" dirty="0"/>
              <a:t> يحتذى به في توفير البيئة الملائمة لتعزيز الابتكار والتطوير, كما أنه يعي طبيعة البيئة المحلية والعادات والتقاليد لتلك البيئة, ليتعامل معها بالشكل الصحيح, والعمل على استشعار العاملين والمتعلمين على تقدير المجتمع المحلي, والتعاون مع المؤسسات الرسمية وغير الرسمية لتسهم في المساعدة على التغيير الايجابي والفعال</a:t>
            </a:r>
            <a:r>
              <a:rPr lang="ar-JO" sz="2400" dirty="0"/>
              <a: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55218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0327" y="858386"/>
            <a:ext cx="11139055" cy="5363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327" y="1012003"/>
            <a:ext cx="11028218" cy="5262979"/>
          </a:xfrm>
          <a:prstGeom prst="rect">
            <a:avLst/>
          </a:prstGeom>
          <a:noFill/>
        </p:spPr>
        <p:txBody>
          <a:bodyPr wrap="square" rtlCol="0">
            <a:spAutoFit/>
          </a:bodyPr>
          <a:lstStyle/>
          <a:p>
            <a:pPr algn="r" rtl="1"/>
            <a:r>
              <a:rPr lang="ar-SA" sz="2400" b="1" dirty="0"/>
              <a:t>أهمية القيادة التربوية تبرر بما يلي:</a:t>
            </a:r>
            <a:endParaRPr lang="en-US" sz="2400" b="1" dirty="0"/>
          </a:p>
          <a:p>
            <a:pPr marL="342900" indent="-342900" algn="r" rtl="1">
              <a:buFont typeface="Wingdings" panose="05000000000000000000" pitchFamily="2" charset="2"/>
              <a:buChar char="Ø"/>
            </a:pPr>
            <a:r>
              <a:rPr lang="ar-SA" sz="2400" b="1" dirty="0">
                <a:solidFill>
                  <a:srgbClr val="0070C0"/>
                </a:solidFill>
              </a:rPr>
              <a:t>المبادرة: </a:t>
            </a:r>
            <a:r>
              <a:rPr lang="ar-SA" sz="2400" dirty="0"/>
              <a:t>فالقائد هو الشخص الذي يبادر إلى العمل من خلال إيصال السياسات، وطرح الخطط إلى العاملين معه, ثم يباشر العمل على أرض الواقع. </a:t>
            </a:r>
            <a:endParaRPr lang="en-US" sz="2400" dirty="0"/>
          </a:p>
          <a:p>
            <a:pPr marL="342900" indent="-342900" algn="r" rtl="1">
              <a:buFont typeface="Wingdings" panose="05000000000000000000" pitchFamily="2" charset="2"/>
              <a:buChar char="Ø"/>
            </a:pPr>
            <a:r>
              <a:rPr lang="ar-SA" sz="2400" b="1" dirty="0">
                <a:solidFill>
                  <a:srgbClr val="0070C0"/>
                </a:solidFill>
              </a:rPr>
              <a:t>الدافعية: </a:t>
            </a:r>
            <a:r>
              <a:rPr lang="ar-SA" sz="2400" dirty="0"/>
              <a:t>يلعب القائد دورًا فعالاً ومحفزاً في توجيه اهتمامات العاملين وتحفيزهم بالمكافآت المالية وغير المالية، وبالتالي يحقق أهداف العمل. </a:t>
            </a:r>
            <a:endParaRPr lang="en-US" sz="2400" dirty="0"/>
          </a:p>
          <a:p>
            <a:pPr marL="342900" indent="-342900" algn="r" rtl="1">
              <a:buFont typeface="Wingdings" panose="05000000000000000000" pitchFamily="2" charset="2"/>
              <a:buChar char="Ø"/>
            </a:pPr>
            <a:r>
              <a:rPr lang="ar-SA" sz="2400" b="1" dirty="0">
                <a:solidFill>
                  <a:srgbClr val="0070C0"/>
                </a:solidFill>
              </a:rPr>
              <a:t>التوجيه: </a:t>
            </a:r>
            <a:r>
              <a:rPr lang="ar-SA" sz="2400" dirty="0"/>
              <a:t>فالقائد يكون المشرف والمرشد على العاملين معه، بالطريقة التي تساعدهم على أداء أعمالهم بكل فعالية وكفاءة, كما يوفر الثقة فيما بينهم لتكون اللغة المساعدة على إنجاز العمل من خلال التعبير عن الامتنان لجهودهم في العمل، وشرح دورهم بكل وضوح، وإعطائهم مبادئ توجيهية لتساعدهم على العمل، ومن المهم أيضا سماع العاملين فيما يتعلق بشكاواهم ومشكلاتهم. </a:t>
            </a:r>
            <a:endParaRPr lang="en-US" sz="2400" dirty="0"/>
          </a:p>
          <a:p>
            <a:pPr marL="342900" indent="-342900" algn="r" rtl="1">
              <a:buFont typeface="Wingdings" panose="05000000000000000000" pitchFamily="2" charset="2"/>
              <a:buChar char="Ø"/>
            </a:pPr>
            <a:r>
              <a:rPr lang="ar-SA" sz="2400" b="1" dirty="0">
                <a:solidFill>
                  <a:srgbClr val="0070C0"/>
                </a:solidFill>
              </a:rPr>
              <a:t>الإبداع في الأداء</a:t>
            </a:r>
            <a:r>
              <a:rPr lang="ar-SA" sz="2400" dirty="0"/>
              <a:t>: ويبرز دور القائد هنا في إيجاد الآلفة والتعاون المتبادل بينه وبين العاملين، لتحقيق أفضل أداء ممكن  عبر طرح الأفكار والتشاور  ووضع الخطط التي تساعد في السعي لتحقيق الأهداف. </a:t>
            </a:r>
            <a:endParaRPr lang="en-US" sz="2400" dirty="0"/>
          </a:p>
          <a:p>
            <a:pPr marL="342900" indent="-342900" algn="r" rtl="1">
              <a:buFont typeface="Wingdings" panose="05000000000000000000" pitchFamily="2" charset="2"/>
              <a:buChar char="Ø"/>
            </a:pPr>
            <a:r>
              <a:rPr lang="ar-SA" sz="2400" b="1" dirty="0">
                <a:solidFill>
                  <a:srgbClr val="0070C0"/>
                </a:solidFill>
              </a:rPr>
              <a:t>بناء بيئة العمل: </a:t>
            </a:r>
            <a:r>
              <a:rPr lang="ar-SA" sz="2400" dirty="0"/>
              <a:t>ينبغي على القائد أن يضع في الاعتبار تفعيل العلاقات الإنسانية بينه وبين العاملين لبناء بيئة فعالة، ويجب أن يكون لديه اتصالات شخصية معهم، وينبغي الاستماع إلى مشكلاتهم وحلها، ويجب أن يعاملهم معاملة إنسانية.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295644" y="49519"/>
            <a:ext cx="2383737" cy="72414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969818" y="558049"/>
            <a:ext cx="817327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p:cNvSpPr txBox="1"/>
          <p:nvPr/>
        </p:nvSpPr>
        <p:spPr>
          <a:xfrm>
            <a:off x="4632847" y="49519"/>
            <a:ext cx="3582897" cy="861774"/>
          </a:xfrm>
          <a:prstGeom prst="rect">
            <a:avLst/>
          </a:prstGeom>
          <a:noFill/>
        </p:spPr>
        <p:txBody>
          <a:bodyPr wrap="square" rtlCol="1">
            <a:spAutoFit/>
          </a:bodyPr>
          <a:lstStyle/>
          <a:p>
            <a:r>
              <a:rPr lang="ar-JO" sz="3200" b="1" dirty="0">
                <a:solidFill>
                  <a:schemeClr val="bg1"/>
                </a:solidFill>
              </a:rPr>
              <a:t>أهمية القيادة التربوية</a:t>
            </a:r>
          </a:p>
          <a:p>
            <a:endParaRPr lang="ar-JO" dirty="0"/>
          </a:p>
        </p:txBody>
      </p:sp>
    </p:spTree>
    <p:extLst>
      <p:ext uri="{BB962C8B-B14F-4D97-AF65-F5344CB8AC3E}">
        <p14:creationId xmlns:p14="http://schemas.microsoft.com/office/powerpoint/2010/main" val="11409020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2218" y="1980839"/>
            <a:ext cx="10356273" cy="3416320"/>
          </a:xfrm>
          <a:prstGeom prst="rect">
            <a:avLst/>
          </a:prstGeom>
          <a:noFill/>
        </p:spPr>
        <p:txBody>
          <a:bodyPr wrap="square" rtlCol="0">
            <a:spAutoFit/>
          </a:bodyPr>
          <a:lstStyle/>
          <a:p>
            <a:pPr algn="just" rtl="1"/>
            <a:r>
              <a:rPr lang="ar-SA" sz="2400" dirty="0"/>
              <a:t>إن محور العملية القيادية هو التأثير، فضلاً عن إشارتها إلى مصطلحين آخرين هامين، وذي علاقة مباشرة بالقيادة وهما القوة والسلطة إن فهم هذه المصطلحات الأساسية الثلاث، يسهل فهم العملية القيادية. </a:t>
            </a:r>
            <a:endParaRPr lang="ar-JO" sz="2400" dirty="0"/>
          </a:p>
          <a:p>
            <a:pPr algn="just" rtl="1"/>
            <a:r>
              <a:rPr lang="ar-SA" sz="2400" dirty="0">
                <a:solidFill>
                  <a:srgbClr val="0070C0"/>
                </a:solidFill>
              </a:rPr>
              <a:t>وفي ما يلي توضيح لهذه المصطلحات الثلاث</a:t>
            </a:r>
            <a:r>
              <a:rPr lang="ar-JO" sz="2400" dirty="0">
                <a:solidFill>
                  <a:srgbClr val="0070C0"/>
                </a:solidFill>
              </a:rPr>
              <a:t>:</a:t>
            </a:r>
            <a:endParaRPr lang="en-US" sz="2400" dirty="0">
              <a:solidFill>
                <a:srgbClr val="0070C0"/>
              </a:solidFill>
            </a:endParaRPr>
          </a:p>
          <a:p>
            <a:pPr marL="457200" indent="-457200" algn="just" rtl="1">
              <a:buFont typeface="Wingdings" panose="05000000000000000000" pitchFamily="2" charset="2"/>
              <a:buChar char="ü"/>
            </a:pPr>
            <a:r>
              <a:rPr lang="ar-SA" sz="2400" dirty="0"/>
              <a:t> </a:t>
            </a:r>
            <a:r>
              <a:rPr lang="ar-SA" sz="2400" dirty="0">
                <a:solidFill>
                  <a:srgbClr val="0070C0"/>
                </a:solidFill>
              </a:rPr>
              <a:t>القوة </a:t>
            </a:r>
            <a:r>
              <a:rPr lang="en-US" sz="2400" dirty="0">
                <a:solidFill>
                  <a:srgbClr val="0070C0"/>
                </a:solidFill>
              </a:rPr>
              <a:t>Power </a:t>
            </a:r>
            <a:r>
              <a:rPr lang="ar-JO" sz="2400" dirty="0">
                <a:solidFill>
                  <a:srgbClr val="0070C0"/>
                </a:solidFill>
              </a:rPr>
              <a:t>: </a:t>
            </a:r>
            <a:r>
              <a:rPr lang="ar-SA" sz="2400" dirty="0"/>
              <a:t>وتعني القدرة على إحداث الإذعان لدى الآخرين، الذي قد يكون إذعانا قسرياً. </a:t>
            </a:r>
            <a:endParaRPr lang="ar-JO" sz="2400" dirty="0"/>
          </a:p>
          <a:p>
            <a:pPr marL="457200" indent="-457200" algn="just" rtl="1">
              <a:buFont typeface="Wingdings" panose="05000000000000000000" pitchFamily="2" charset="2"/>
              <a:buChar char="ü"/>
            </a:pPr>
            <a:r>
              <a:rPr lang="ar-SA" sz="2400" dirty="0">
                <a:solidFill>
                  <a:srgbClr val="0070C0"/>
                </a:solidFill>
              </a:rPr>
              <a:t>السلطة </a:t>
            </a:r>
            <a:r>
              <a:rPr lang="en-US" sz="2400" dirty="0">
                <a:solidFill>
                  <a:srgbClr val="0070C0"/>
                </a:solidFill>
              </a:rPr>
              <a:t>Authority</a:t>
            </a:r>
            <a:r>
              <a:rPr lang="en-US" sz="2400" dirty="0"/>
              <a:t> </a:t>
            </a:r>
            <a:r>
              <a:rPr lang="ar-SA" sz="2400" dirty="0"/>
              <a:t>:</a:t>
            </a:r>
            <a:r>
              <a:rPr lang="ar-JO" sz="2400" dirty="0"/>
              <a:t> </a:t>
            </a:r>
            <a:r>
              <a:rPr lang="ar-SA" sz="2400" dirty="0"/>
              <a:t>وتعني القوة الشرعية التي تمنح للقائد الإداري بهدف إحداث السلوك المرغوب فيه لدى العاملين، وهذا يتم إما بقرار أو بتعليمات رسمية.</a:t>
            </a:r>
            <a:endParaRPr lang="en-US" sz="2400" dirty="0"/>
          </a:p>
          <a:p>
            <a:pPr marL="457200" indent="-457200" algn="just" rtl="1">
              <a:buFont typeface="Wingdings" panose="05000000000000000000" pitchFamily="2" charset="2"/>
              <a:buChar char="ü"/>
            </a:pPr>
            <a:r>
              <a:rPr lang="ar-SA" sz="2400" dirty="0">
                <a:solidFill>
                  <a:srgbClr val="0070C0"/>
                </a:solidFill>
              </a:rPr>
              <a:t>التأثير </a:t>
            </a:r>
            <a:r>
              <a:rPr lang="en-US" sz="2400" dirty="0">
                <a:solidFill>
                  <a:srgbClr val="0070C0"/>
                </a:solidFill>
              </a:rPr>
              <a:t>Influence</a:t>
            </a:r>
            <a:r>
              <a:rPr lang="en-US" sz="2400" dirty="0"/>
              <a:t> </a:t>
            </a:r>
            <a:r>
              <a:rPr lang="ar-SA" sz="2400" dirty="0"/>
              <a:t> : وهو سلوك يقوم به الفرد ويستطيع من خلاله تغيير سلوك أو مواقف أو مشاعر فرد آخر بالطريقة التي يريدها الفرد المؤثر أو القائد</a:t>
            </a:r>
            <a:r>
              <a:rPr lang="ar-JO" sz="2400" dirty="0"/>
              <a:t>.</a:t>
            </a:r>
            <a:endParaRPr lang="en-US" sz="24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25832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4157836-DB83-41E4-956D-A15CCCBA447F}"/>
              </a:ext>
            </a:extLst>
          </p:cNvPr>
          <p:cNvGrpSpPr/>
          <p:nvPr/>
        </p:nvGrpSpPr>
        <p:grpSpPr>
          <a:xfrm>
            <a:off x="771718" y="4169627"/>
            <a:ext cx="4105074" cy="1498990"/>
            <a:chOff x="4137226" y="4377856"/>
            <a:chExt cx="3565005" cy="1301781"/>
          </a:xfrm>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310435" y="3520605"/>
            <a:ext cx="3038262" cy="1109437"/>
            <a:chOff x="4137226" y="4377856"/>
            <a:chExt cx="3565005" cy="1301781"/>
          </a:xfrm>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1626850" y="2914242"/>
            <a:ext cx="2394806" cy="874475"/>
            <a:chOff x="4137226" y="4377856"/>
            <a:chExt cx="3565005" cy="1301781"/>
          </a:xfrm>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1" name="Oval 40">
            <a:extLst>
              <a:ext uri="{FF2B5EF4-FFF2-40B4-BE49-F238E27FC236}">
                <a16:creationId xmlns:a16="http://schemas.microsoft.com/office/drawing/2014/main" id="{7A83825E-1EE2-4E27-B7C1-4EF0FD2D4D4A}"/>
              </a:ext>
            </a:extLst>
          </p:cNvPr>
          <p:cNvSpPr/>
          <p:nvPr/>
        </p:nvSpPr>
        <p:spPr>
          <a:xfrm>
            <a:off x="11121185" y="2510508"/>
            <a:ext cx="506366" cy="50636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42" name="Oval 41">
            <a:extLst>
              <a:ext uri="{FF2B5EF4-FFF2-40B4-BE49-F238E27FC236}">
                <a16:creationId xmlns:a16="http://schemas.microsoft.com/office/drawing/2014/main" id="{1DC9CB7D-F47F-41EA-B7FF-319D97A7F478}"/>
              </a:ext>
            </a:extLst>
          </p:cNvPr>
          <p:cNvSpPr/>
          <p:nvPr/>
        </p:nvSpPr>
        <p:spPr>
          <a:xfrm>
            <a:off x="11121185" y="3216739"/>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43" name="Oval 42">
            <a:extLst>
              <a:ext uri="{FF2B5EF4-FFF2-40B4-BE49-F238E27FC236}">
                <a16:creationId xmlns:a16="http://schemas.microsoft.com/office/drawing/2014/main" id="{5CBEA206-30A3-4EC0-B498-D8EF0D8F27C0}"/>
              </a:ext>
            </a:extLst>
          </p:cNvPr>
          <p:cNvSpPr/>
          <p:nvPr/>
        </p:nvSpPr>
        <p:spPr>
          <a:xfrm>
            <a:off x="11177152" y="3969043"/>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pic>
        <p:nvPicPr>
          <p:cNvPr id="50"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2"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724727" y="1279915"/>
            <a:ext cx="6705608" cy="3362202"/>
          </a:xfrm>
          <a:prstGeom prst="rect">
            <a:avLst/>
          </a:prstGeom>
        </p:spPr>
        <p:txBody>
          <a:bodyPr wrap="square">
            <a:spAutoFit/>
          </a:bodyPr>
          <a:lstStyle/>
          <a:p>
            <a:pPr algn="just" rtl="1">
              <a:lnSpc>
                <a:spcPct val="107000"/>
              </a:lnSpc>
              <a:spcAft>
                <a:spcPts val="0"/>
              </a:spcAft>
            </a:pPr>
            <a:r>
              <a:rPr lang="ar-JO" sz="320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          </a:t>
            </a:r>
            <a:r>
              <a:rPr lang="ar-SA" sz="320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إن للتأثير ثلاثة أنواع وهي: </a:t>
            </a:r>
            <a:endParaRPr lang="ar-JO" sz="320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0"/>
              </a:spcAft>
            </a:pPr>
            <a:endParaRPr lang="en-US" sz="32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indent="-457200" algn="just" rtl="1">
              <a:lnSpc>
                <a:spcPct val="150000"/>
              </a:lnSpc>
              <a:spcAft>
                <a:spcPts val="0"/>
              </a:spcAft>
              <a:buFont typeface="Arial" panose="020B0604020202020204" pitchFamily="34" charset="0"/>
              <a:buChar char="•"/>
            </a:pPr>
            <a:r>
              <a:rPr lang="ar-SA" sz="320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التأثير بواسطة السلطة الرسمية</a:t>
            </a:r>
            <a:endParaRPr lang="en-US" sz="32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indent="-457200" algn="just" rtl="1">
              <a:lnSpc>
                <a:spcPct val="150000"/>
              </a:lnSpc>
              <a:spcAft>
                <a:spcPts val="0"/>
              </a:spcAft>
              <a:buFont typeface="Arial" panose="020B0604020202020204" pitchFamily="34" charset="0"/>
              <a:buChar char="•"/>
            </a:pPr>
            <a:r>
              <a:rPr lang="ar-SA" sz="320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التأثير بواسطة السلطة غير الرسمية</a:t>
            </a:r>
            <a:endParaRPr lang="en-US" sz="32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indent="-457200" algn="just" rtl="1">
              <a:lnSpc>
                <a:spcPct val="150000"/>
              </a:lnSpc>
              <a:spcAft>
                <a:spcPts val="0"/>
              </a:spcAft>
              <a:buFont typeface="Arial" panose="020B0604020202020204" pitchFamily="34" charset="0"/>
              <a:buChar char="•"/>
            </a:pPr>
            <a:r>
              <a:rPr lang="ar-SA" sz="3200" dirty="0" err="1">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التاثير</a:t>
            </a:r>
            <a:r>
              <a:rPr lang="ar-SA" sz="320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 بواسطة السلطتين الرسمية وغير الرسمية</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مربع نص 5"/>
          <p:cNvSpPr txBox="1"/>
          <p:nvPr/>
        </p:nvSpPr>
        <p:spPr>
          <a:xfrm>
            <a:off x="4348694" y="457421"/>
            <a:ext cx="3307762" cy="461665"/>
          </a:xfrm>
          <a:prstGeom prst="rect">
            <a:avLst/>
          </a:prstGeom>
          <a:noFill/>
        </p:spPr>
        <p:txBody>
          <a:bodyPr wrap="square" rtlCol="1">
            <a:spAutoFit/>
          </a:bodyPr>
          <a:lstStyle/>
          <a:p>
            <a:pPr algn="ctr"/>
            <a:r>
              <a:rPr lang="ar-JO" sz="2400" b="1" dirty="0">
                <a:solidFill>
                  <a:schemeClr val="bg1"/>
                </a:solidFill>
              </a:rPr>
              <a:t>أنواع التأثير في القيادة التربوية</a:t>
            </a:r>
          </a:p>
        </p:txBody>
      </p:sp>
    </p:spTree>
    <p:extLst>
      <p:ext uri="{BB962C8B-B14F-4D97-AF65-F5344CB8AC3E}">
        <p14:creationId xmlns:p14="http://schemas.microsoft.com/office/powerpoint/2010/main" val="12282686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1368996" y="5904750"/>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706240" y="4550882"/>
            <a:ext cx="3482976"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1875362" y="2330528"/>
            <a:ext cx="1731496" cy="2111981"/>
            <a:chOff x="7549436" y="-3035119"/>
            <a:chExt cx="1474296" cy="1798263"/>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222374" y="2000637"/>
            <a:ext cx="7692915" cy="4044056"/>
          </a:xfrm>
          <a:prstGeom prst="rect">
            <a:avLst/>
          </a:prstGeom>
          <a:solidFill>
            <a:schemeClr val="bg1"/>
          </a:solidFill>
        </p:spPr>
        <p:txBody>
          <a:bodyPr wrap="square">
            <a:spAutoFit/>
          </a:bodyPr>
          <a:lstStyle/>
          <a:p>
            <a:pPr algn="just" rtl="1">
              <a:lnSpc>
                <a:spcPct val="107000"/>
              </a:lnSpc>
              <a:spcAft>
                <a:spcPts val="0"/>
              </a:spcAft>
            </a:pPr>
            <a:endParaRPr lang="en-US" sz="2400" dirty="0">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0"/>
              </a:spcAft>
            </a:pPr>
            <a:r>
              <a:rPr lang="ar-SA" sz="2400" dirty="0">
                <a:latin typeface="Calibri" panose="020F0502020204030204" pitchFamily="34" charset="0"/>
                <a:ea typeface="Times New Roman" panose="02020603050405020304" pitchFamily="18" charset="0"/>
                <a:cs typeface="Simplified Arabic" panose="02020603050405020304" pitchFamily="18" charset="-78"/>
              </a:rPr>
              <a:t>من يستمد القائد سلطته الرسمية </a:t>
            </a:r>
            <a:r>
              <a:rPr lang="en-US" sz="2400" dirty="0">
                <a:latin typeface="Simplified Arabic" panose="02020603050405020304" pitchFamily="18" charset="-78"/>
                <a:ea typeface="Times New Roman" panose="02020603050405020304" pitchFamily="18" charset="0"/>
                <a:cs typeface="Arial" panose="020B0604020202020204" pitchFamily="34" charset="0"/>
              </a:rPr>
              <a:t>Formal Authority</a:t>
            </a:r>
            <a:r>
              <a:rPr lang="ar-SA" sz="2400" dirty="0">
                <a:latin typeface="Calibri" panose="020F0502020204030204" pitchFamily="34" charset="0"/>
                <a:ea typeface="Times New Roman" panose="02020603050405020304" pitchFamily="18" charset="0"/>
                <a:cs typeface="Simplified Arabic" panose="02020603050405020304" pitchFamily="18" charset="-78"/>
              </a:rPr>
              <a:t> مكانته الوظيفية في التنظيم، ويمكن أن يستخدم سلطته هذه كأداة من أدوات التأثير على العاملين. وتتمثل هذه السلطة في الشكلين التاليين: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0"/>
              </a:spcAft>
            </a:pPr>
            <a:r>
              <a:rPr lang="ar-SA" sz="2400" dirty="0">
                <a:latin typeface="Calibri" panose="020F0502020204030204" pitchFamily="34" charset="0"/>
                <a:ea typeface="Times New Roman" panose="02020603050405020304" pitchFamily="18" charset="0"/>
                <a:cs typeface="Simplified Arabic" panose="02020603050405020304" pitchFamily="18" charset="-78"/>
              </a:rPr>
              <a:t>(1) سلطة ممارسة الثواب  </a:t>
            </a:r>
            <a:r>
              <a:rPr lang="en-US" sz="2400" dirty="0">
                <a:latin typeface="Simplified Arabic" panose="02020603050405020304" pitchFamily="18" charset="-78"/>
                <a:ea typeface="Times New Roman" panose="02020603050405020304" pitchFamily="18" charset="0"/>
                <a:cs typeface="Arial" panose="020B0604020202020204" pitchFamily="34" charset="0"/>
              </a:rPr>
              <a:t>Authority of Reward: </a:t>
            </a:r>
            <a:r>
              <a:rPr lang="ar-SA" sz="2400" dirty="0">
                <a:latin typeface="Calibri" panose="020F0502020204030204" pitchFamily="34" charset="0"/>
                <a:ea typeface="Times New Roman" panose="02020603050405020304" pitchFamily="18" charset="0"/>
                <a:cs typeface="Simplified Arabic" panose="02020603050405020304" pitchFamily="18" charset="-78"/>
              </a:rPr>
              <a:t>أي لجوء القائد للجوانب القانونية في إثابة العاملين في التنظيم، ومن ثم التأثير في سلوكهم بموجب هذه الجوانب.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0"/>
              </a:spcAft>
            </a:pPr>
            <a:r>
              <a:rPr lang="ar-SA" sz="2400" dirty="0">
                <a:latin typeface="Calibri" panose="020F0502020204030204" pitchFamily="34" charset="0"/>
                <a:ea typeface="Times New Roman" panose="02020603050405020304" pitchFamily="18" charset="0"/>
                <a:cs typeface="Simplified Arabic" panose="02020603050405020304" pitchFamily="18" charset="-78"/>
              </a:rPr>
              <a:t>(ب) سلطة ممارسة العقاب </a:t>
            </a:r>
            <a:r>
              <a:rPr lang="en-US" sz="2400" dirty="0">
                <a:latin typeface="Simplified Arabic" panose="02020603050405020304" pitchFamily="18" charset="-78"/>
                <a:ea typeface="Times New Roman" panose="02020603050405020304" pitchFamily="18" charset="0"/>
                <a:cs typeface="Arial" panose="020B0604020202020204" pitchFamily="34" charset="0"/>
              </a:rPr>
              <a:t>Authority of Coercion: </a:t>
            </a:r>
            <a:r>
              <a:rPr lang="ar-SA" sz="2400" dirty="0">
                <a:latin typeface="Calibri" panose="020F0502020204030204" pitchFamily="34" charset="0"/>
                <a:ea typeface="Times New Roman" panose="02020603050405020304" pitchFamily="18" charset="0"/>
                <a:cs typeface="Simplified Arabic" panose="02020603050405020304" pitchFamily="18" charset="-78"/>
              </a:rPr>
              <a:t>أي لجوء القائد للجوانب القانونية في معاقبة العاملين في التنظيم، ومن ثم التأثير في سلوكهم بموجب هذه الجوانب.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stretch>
            <a:fillRect/>
          </a:stretch>
        </p:blipFill>
        <p:spPr>
          <a:xfrm>
            <a:off x="11409277" y="3577788"/>
            <a:ext cx="506012" cy="536494"/>
          </a:xfrm>
          <a:prstGeom prst="rect">
            <a:avLst/>
          </a:prstGeom>
        </p:spPr>
      </p:pic>
      <p:pic>
        <p:nvPicPr>
          <p:cNvPr id="6" name="صورة 5"/>
          <p:cNvPicPr>
            <a:picLocks noChangeAspect="1"/>
          </p:cNvPicPr>
          <p:nvPr/>
        </p:nvPicPr>
        <p:blipFill>
          <a:blip r:embed="rId4"/>
          <a:stretch>
            <a:fillRect/>
          </a:stretch>
        </p:blipFill>
        <p:spPr>
          <a:xfrm>
            <a:off x="11386082" y="4814288"/>
            <a:ext cx="512108" cy="530398"/>
          </a:xfrm>
          <a:prstGeom prst="rect">
            <a:avLst/>
          </a:prstGeom>
        </p:spPr>
      </p:pic>
      <p:sp>
        <p:nvSpPr>
          <p:cNvPr id="7" name="مستطيل 6"/>
          <p:cNvSpPr/>
          <p:nvPr/>
        </p:nvSpPr>
        <p:spPr>
          <a:xfrm>
            <a:off x="3606858" y="624731"/>
            <a:ext cx="4373313" cy="619272"/>
          </a:xfrm>
          <a:prstGeom prst="rect">
            <a:avLst/>
          </a:prstGeom>
        </p:spPr>
        <p:txBody>
          <a:bodyPr wrap="none">
            <a:spAutoFit/>
          </a:bodyPr>
          <a:lstStyle/>
          <a:p>
            <a:pPr lvl="0" algn="just" rtl="1">
              <a:lnSpc>
                <a:spcPct val="107000"/>
              </a:lnSpc>
            </a:pPr>
            <a:r>
              <a:rPr lang="ar-SA" sz="3200" b="1"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التأثير بواسطة السلطة الرسمية</a:t>
            </a:r>
            <a:r>
              <a:rPr lang="en-US" sz="3200" b="1"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a:t>
            </a:r>
          </a:p>
        </p:txBody>
      </p:sp>
    </p:spTree>
    <p:extLst>
      <p:ext uri="{BB962C8B-B14F-4D97-AF65-F5344CB8AC3E}">
        <p14:creationId xmlns:p14="http://schemas.microsoft.com/office/powerpoint/2010/main" val="40134964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11414" y="520831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9033163" y="3847484"/>
            <a:ext cx="2918081"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9758599" y="1488147"/>
            <a:ext cx="1731496" cy="2111981"/>
            <a:chOff x="7549436" y="-3035119"/>
            <a:chExt cx="1474296" cy="1798263"/>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349113" y="694156"/>
            <a:ext cx="8320821" cy="5288820"/>
          </a:xfrm>
          <a:prstGeom prst="rect">
            <a:avLst/>
          </a:prstGeom>
          <a:solidFill>
            <a:schemeClr val="bg1"/>
          </a:solidFill>
        </p:spPr>
        <p:txBody>
          <a:bodyPr wrap="square">
            <a:spAutoFit/>
          </a:bodyPr>
          <a:lstStyle/>
          <a:p>
            <a:pPr algn="just" rtl="1">
              <a:lnSpc>
                <a:spcPct val="107000"/>
              </a:lnSpc>
              <a:spcAft>
                <a:spcPts val="0"/>
              </a:spcAft>
            </a:pPr>
            <a:endParaRPr lang="en-US" sz="2400" dirty="0">
              <a:latin typeface="Calibri" panose="020F0502020204030204" pitchFamily="34" charset="0"/>
              <a:ea typeface="Times New Roman" panose="02020603050405020304" pitchFamily="18" charset="0"/>
              <a:cs typeface="Simplified Arabic" panose="02020603050405020304" pitchFamily="18" charset="-78"/>
            </a:endParaRPr>
          </a:p>
          <a:p>
            <a:pPr algn="ctr" rtl="1"/>
            <a:r>
              <a:rPr lang="ar-SA" sz="2400" b="1" dirty="0"/>
              <a:t>التأثير بواسطة السلطة غير الرسمية </a:t>
            </a:r>
            <a:endParaRPr lang="ar-JO" sz="2400" b="1" dirty="0"/>
          </a:p>
          <a:p>
            <a:pPr algn="just" rtl="1"/>
            <a:r>
              <a:rPr lang="ar-SA" sz="2400" dirty="0"/>
              <a:t> يستمد القائد سلطته غير الرسمية </a:t>
            </a:r>
            <a:r>
              <a:rPr lang="en-US" sz="2400" dirty="0"/>
              <a:t>In-Formal Authority</a:t>
            </a:r>
            <a:r>
              <a:rPr lang="ar-SA" sz="2400" dirty="0"/>
              <a:t> من بعض السمات والخصائص التي يتميز بها، وفي الوقت نفسه يحظى هذا القائد بدعم وقبول العاملين معه لسلطته. إن اجتماع السمات والخصائص الشخصية في شخص هذا القائد، فضلاً عن دعم وقبول العاملين معه لسلطته، تعطيه سلطه التأثير غير الرسمية، والتي تعرف بقوة التأثير أو القوة غير الرسمية (الشخصية)، وتتمثل هذه السلطة في الأشكال التالية: </a:t>
            </a:r>
            <a:endParaRPr lang="en-US" sz="2400" dirty="0"/>
          </a:p>
          <a:p>
            <a:pPr marL="342900" indent="-342900" algn="just" rtl="1">
              <a:buFont typeface="Wingdings" panose="05000000000000000000" pitchFamily="2" charset="2"/>
              <a:buChar char="v"/>
            </a:pPr>
            <a:r>
              <a:rPr lang="ar-SA" sz="2400" dirty="0"/>
              <a:t>القوة المستمدة من المعرفة والخبرة.</a:t>
            </a:r>
            <a:endParaRPr lang="en-US" sz="2400" dirty="0"/>
          </a:p>
          <a:p>
            <a:pPr marL="342900" indent="-342900" algn="just" rtl="1">
              <a:buFont typeface="Wingdings" panose="05000000000000000000" pitchFamily="2" charset="2"/>
              <a:buChar char="v"/>
            </a:pPr>
            <a:r>
              <a:rPr lang="ar-SA" sz="2400" dirty="0"/>
              <a:t> القوة المستمدة من الشخصية، والناتجة عن السمات والخصائص الفسيولوجية والسيكولوجية التي يتحلى بها الفرد.</a:t>
            </a:r>
            <a:endParaRPr lang="en-US" sz="2400" dirty="0"/>
          </a:p>
          <a:p>
            <a:pPr marL="342900" indent="-342900" algn="just" rtl="1">
              <a:buFont typeface="Wingdings" panose="05000000000000000000" pitchFamily="2" charset="2"/>
              <a:buChar char="v"/>
            </a:pPr>
            <a:r>
              <a:rPr lang="ar-SA" sz="2400" dirty="0"/>
              <a:t>القوة المستمدة من الوضع الاجتماعي، ومصدرها الذات والمجتمع. </a:t>
            </a:r>
            <a:endParaRPr lang="en-US" sz="2400" dirty="0"/>
          </a:p>
          <a:p>
            <a:pPr marL="342900" indent="-342900" algn="just" rtl="1">
              <a:buFont typeface="Wingdings" panose="05000000000000000000" pitchFamily="2" charset="2"/>
              <a:buChar char="v"/>
            </a:pPr>
            <a:r>
              <a:rPr lang="ar-SA" sz="2400" dirty="0"/>
              <a:t> القدرة على ال</a:t>
            </a:r>
            <a:r>
              <a:rPr lang="ar-JO" sz="2400" dirty="0"/>
              <a:t>ث</a:t>
            </a:r>
            <a:r>
              <a:rPr lang="ar-SA" sz="2400" dirty="0"/>
              <a:t>واب وإعطاء الدعم المادي والمعنوي للآخرين. </a:t>
            </a:r>
            <a:endParaRPr lang="en-US" sz="2400" dirty="0"/>
          </a:p>
          <a:p>
            <a:pPr marL="342900" indent="-342900" algn="just" rtl="1">
              <a:buFont typeface="Wingdings" panose="05000000000000000000" pitchFamily="2" charset="2"/>
              <a:buChar char="v"/>
            </a:pPr>
            <a:r>
              <a:rPr lang="ar-SA" sz="2400" dirty="0"/>
              <a:t>القدرة على العقاب أي حجب الدعم المادي والمعنوي أو اتخاذ إجراءات تأديبية لمستحقيها. </a:t>
            </a:r>
            <a:endParaRPr lang="en-US" sz="2400" dirty="0"/>
          </a:p>
        </p:txBody>
      </p:sp>
    </p:spTree>
    <p:extLst>
      <p:ext uri="{BB962C8B-B14F-4D97-AF65-F5344CB8AC3E}">
        <p14:creationId xmlns:p14="http://schemas.microsoft.com/office/powerpoint/2010/main" val="36682225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588220" y="541582"/>
            <a:ext cx="6638356" cy="584775"/>
          </a:xfrm>
          <a:prstGeom prst="rect">
            <a:avLst/>
          </a:prstGeom>
        </p:spPr>
        <p:txBody>
          <a:bodyPr wrap="none">
            <a:spAutoFit/>
          </a:bodyPr>
          <a:lstStyle/>
          <a:p>
            <a:pPr lvl="0" rtl="1"/>
            <a:r>
              <a:rPr lang="ar-SA" dirty="0">
                <a:solidFill>
                  <a:schemeClr val="bg1"/>
                </a:solidFill>
              </a:rPr>
              <a:t> </a:t>
            </a:r>
            <a:r>
              <a:rPr lang="ar-SA" sz="3200" dirty="0">
                <a:solidFill>
                  <a:schemeClr val="bg1"/>
                </a:solidFill>
              </a:rPr>
              <a:t>التأثير بواسطة السلطتين: الرسمية وغير الرسمية</a:t>
            </a:r>
            <a:r>
              <a:rPr lang="ar-SA" dirty="0">
                <a:solidFill>
                  <a:schemeClr val="bg1"/>
                </a:solidFill>
              </a:rPr>
              <a:t>: </a:t>
            </a:r>
            <a:endParaRPr lang="en-US" dirty="0">
              <a:solidFill>
                <a:schemeClr val="bg1"/>
              </a:solidFill>
            </a:endParaRPr>
          </a:p>
        </p:txBody>
      </p:sp>
      <p:sp>
        <p:nvSpPr>
          <p:cNvPr id="23" name="مستطيل 22"/>
          <p:cNvSpPr/>
          <p:nvPr/>
        </p:nvSpPr>
        <p:spPr>
          <a:xfrm>
            <a:off x="6165273" y="1579403"/>
            <a:ext cx="5750016" cy="4044056"/>
          </a:xfrm>
          <a:prstGeom prst="rect">
            <a:avLst/>
          </a:prstGeom>
          <a:solidFill>
            <a:schemeClr val="bg1"/>
          </a:solidFill>
        </p:spPr>
        <p:txBody>
          <a:bodyPr wrap="square">
            <a:spAutoFit/>
          </a:bodyPr>
          <a:lstStyle/>
          <a:p>
            <a:pPr algn="just" rtl="1">
              <a:lnSpc>
                <a:spcPct val="107000"/>
              </a:lnSpc>
            </a:pPr>
            <a:r>
              <a:rPr lang="ar-SA" sz="2400" dirty="0"/>
              <a:t>ويقصد بذلك لجوء القائد للسلطة الرسمية في الوقت الذي كان المفروض فيه أن يستخدم السلطة غير الرسمية، أو أن يلجأ للسلطة غير الرسمية في الوقت الذي كان من المفروض فيه أن يستخدم السلطة الرسمية. إن الاتجاه المعاصر للقيادة الإدارية التربوية يؤكد على أهمية السلوك القيادي الذي يصدر عن القائد، لما له من تأثير كبير في العملية القيادية. ويقصد بهذا المفهوم السلوك القيادي، بأنه تلك التأثيرات المتبادلة بين الأفراد التي تساعد الجماعة على بلوغ أهدافها. </a:t>
            </a:r>
            <a:endParaRPr lang="en-US" sz="2400" dirty="0"/>
          </a:p>
          <a:p>
            <a:pPr algn="just" rtl="1">
              <a:lnSpc>
                <a:spcPct val="107000"/>
              </a:lnSpc>
              <a:spcAft>
                <a:spcPts val="0"/>
              </a:spcAft>
            </a:pPr>
            <a:endParaRPr lang="en-US" sz="2400" dirty="0">
              <a:latin typeface="Calibri" panose="020F0502020204030204" pitchFamily="34" charset="0"/>
              <a:ea typeface="Times New Roman" panose="02020603050405020304" pitchFamily="18" charset="0"/>
              <a:cs typeface="Simplified Arabic" panose="02020603050405020304" pitchFamily="18" charset="-78"/>
            </a:endParaRPr>
          </a:p>
        </p:txBody>
      </p:sp>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249" y="1579403"/>
            <a:ext cx="4945486" cy="4044055"/>
          </a:xfrm>
          <a:prstGeom prst="rect">
            <a:avLst/>
          </a:prstGeom>
        </p:spPr>
      </p:pic>
    </p:spTree>
    <p:extLst>
      <p:ext uri="{BB962C8B-B14F-4D97-AF65-F5344CB8AC3E}">
        <p14:creationId xmlns:p14="http://schemas.microsoft.com/office/powerpoint/2010/main" val="36489737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719104" y="432546"/>
            <a:ext cx="6229590" cy="523220"/>
          </a:xfrm>
          <a:prstGeom prst="rect">
            <a:avLst/>
          </a:prstGeom>
        </p:spPr>
        <p:txBody>
          <a:bodyPr wrap="none">
            <a:spAutoFit/>
          </a:bodyPr>
          <a:lstStyle/>
          <a:p>
            <a:pPr lvl="0" rtl="1"/>
            <a:r>
              <a:rPr lang="ar-SA" sz="2800" b="1" dirty="0">
                <a:solidFill>
                  <a:schemeClr val="bg1"/>
                </a:solidFill>
              </a:rPr>
              <a:t> التأثير بواسطة السلطتين: الرسمية وغير الرسمية: </a:t>
            </a:r>
            <a:endParaRPr lang="en-US" sz="2800" b="1" dirty="0">
              <a:solidFill>
                <a:schemeClr val="bg1"/>
              </a:solidFill>
            </a:endParaRPr>
          </a:p>
        </p:txBody>
      </p:sp>
      <p:sp>
        <p:nvSpPr>
          <p:cNvPr id="7" name="مستطيل 6"/>
          <p:cNvSpPr/>
          <p:nvPr/>
        </p:nvSpPr>
        <p:spPr>
          <a:xfrm>
            <a:off x="695454" y="1682652"/>
            <a:ext cx="10637955" cy="4439229"/>
          </a:xfrm>
          <a:prstGeom prst="rect">
            <a:avLst/>
          </a:prstGeom>
          <a:solidFill>
            <a:schemeClr val="bg1"/>
          </a:solidFill>
        </p:spPr>
        <p:txBody>
          <a:bodyPr wrap="square">
            <a:spAutoFit/>
          </a:bodyPr>
          <a:lstStyle/>
          <a:p>
            <a:pPr algn="just" rtl="1">
              <a:lnSpc>
                <a:spcPct val="107000"/>
              </a:lnSpc>
              <a:spcAft>
                <a:spcPts val="0"/>
              </a:spcAft>
            </a:pPr>
            <a:r>
              <a:rPr lang="ar-SA" sz="2400" b="1" dirty="0">
                <a:solidFill>
                  <a:srgbClr val="00B0F0"/>
                </a:solidFill>
                <a:latin typeface="Calibri" panose="020F0502020204030204" pitchFamily="34" charset="0"/>
                <a:ea typeface="Times New Roman" panose="02020603050405020304" pitchFamily="18" charset="0"/>
                <a:cs typeface="Simplified Arabic" panose="02020603050405020304" pitchFamily="18" charset="-78"/>
              </a:rPr>
              <a:t>ويتكون هذا السلوك القيادي من المكونات التالية: </a:t>
            </a:r>
            <a:endParaRPr lang="en-US" sz="24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المبادأة التي تعني امتلاك القائد لزمام الموقف أو الأمور.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العضوية ويقصد بها اختلاط القائد بأعضاء الجماعة العاملين معه.</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التمثيل : أي تمثيل القائد لجماعته ودفاعه عنها.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التكامل ويعني العمل على تخفيف حدة الصراع والتوتر بين أعضاء الجماعة.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التنظيم: ويقصد به تحديد القائد للعمل الذي يقوم به وعمل الآخرين معه</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العلاقات التي تحكم طبيعة العمل: سواء بين القائد والعاملين معه، أو بين العاملين أنفسهم.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السيطرة أو الرقابة وتعني تحديد سلوك الأفراد أو الجماعة في اتخاذ القرارات أو التعبير عن الرأي.</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الاتصال : ويقصد به تبادل الأفكار والمعلومات والبيانات بين القائد وأعضاء الجماعة.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التقدير : ويعني تأييد القائد أو مخالفته لأعضاء الجماعة.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Wingdings" panose="05000000000000000000" pitchFamily="2" charset="2"/>
              <a:buChar char="ü"/>
            </a:pPr>
            <a:r>
              <a:rPr lang="ar-SA" sz="24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الإنتاج</a:t>
            </a:r>
            <a:r>
              <a:rPr lang="ar-SA" sz="2000" dirty="0">
                <a:solidFill>
                  <a:srgbClr val="222222"/>
                </a:solidFill>
                <a:latin typeface="Calibri" panose="020F0502020204030204" pitchFamily="34" charset="0"/>
                <a:ea typeface="Times New Roman" panose="02020603050405020304" pitchFamily="18" charset="0"/>
                <a:cs typeface="Simplified Arabic" panose="02020603050405020304" pitchFamily="18" charset="-78"/>
              </a:rPr>
              <a:t>: ويقصد به تحديد مستويات الجهد والإنتاج لأعضاء الجماعة.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199310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1976196" y="495661"/>
            <a:ext cx="6851556" cy="1077218"/>
          </a:xfrm>
          <a:prstGeom prst="rect">
            <a:avLst/>
          </a:prstGeom>
        </p:spPr>
        <p:txBody>
          <a:bodyPr wrap="none">
            <a:spAutoFit/>
          </a:bodyPr>
          <a:lstStyle/>
          <a:p>
            <a:pPr rtl="1"/>
            <a:r>
              <a:rPr lang="ar-SA" sz="3600" b="1" dirty="0">
                <a:solidFill>
                  <a:schemeClr val="bg1"/>
                </a:solidFill>
              </a:rPr>
              <a:t> مصادر سلطة عمل القائد الإداري التربوي : </a:t>
            </a:r>
            <a:endParaRPr lang="ar-JO" sz="3600" b="1" dirty="0">
              <a:solidFill>
                <a:schemeClr val="bg1"/>
              </a:solidFill>
            </a:endParaRPr>
          </a:p>
          <a:p>
            <a:pPr lvl="0" rtl="1"/>
            <a:endParaRPr lang="en-US" sz="2800" b="1" dirty="0">
              <a:solidFill>
                <a:schemeClr val="bg1"/>
              </a:solidFill>
            </a:endParaRPr>
          </a:p>
        </p:txBody>
      </p:sp>
      <p:sp>
        <p:nvSpPr>
          <p:cNvPr id="7" name="مستطيل 6"/>
          <p:cNvSpPr/>
          <p:nvPr/>
        </p:nvSpPr>
        <p:spPr>
          <a:xfrm>
            <a:off x="5203065" y="1682652"/>
            <a:ext cx="6130344" cy="2954655"/>
          </a:xfrm>
          <a:prstGeom prst="rect">
            <a:avLst/>
          </a:prstGeom>
          <a:solidFill>
            <a:schemeClr val="bg1"/>
          </a:solidFill>
        </p:spPr>
        <p:txBody>
          <a:bodyPr wrap="square">
            <a:spAutoFit/>
          </a:bodyPr>
          <a:lstStyle/>
          <a:p>
            <a:pPr algn="just" rtl="1"/>
            <a:r>
              <a:rPr lang="ar-SA" sz="2400" dirty="0"/>
              <a:t>وحتى يتمكن القائد من القيام بعملية التأثير في سلوك الآخرين وتوجيهه يجب أن يتمتع بسلطة تميزه عن غيره من الأفراد، وتعتمد هذه السلطة على نوعين رئيسين هما مصادر رسمية سلطة المكافأة، وسلطة الإكراه، أو الإجبار وسلطة القانون)، ومصادر غير رسمية (سلطة الخبرة، وسلطة المرجعية التي تسمى أحيانا بسلطة الشخصية</a:t>
            </a:r>
            <a:r>
              <a:rPr lang="en-US" sz="2400" dirty="0"/>
              <a:t>(</a:t>
            </a:r>
            <a:r>
              <a:rPr lang="ar-SA" sz="2400" dirty="0"/>
              <a:t>.</a:t>
            </a:r>
            <a:endParaRPr lang="en-US" sz="2400" dirty="0"/>
          </a:p>
          <a:p>
            <a:pPr algn="just" rtl="1"/>
            <a:r>
              <a:rPr lang="ar-SA" sz="2400" dirty="0">
                <a:solidFill>
                  <a:srgbClr val="00B0F0"/>
                </a:solidFill>
              </a:rPr>
              <a:t>وتتلخص مصادر سلطة عمل القائد الإداري التربوي فيما يلي:</a:t>
            </a:r>
            <a:endParaRPr lang="ar-JO" sz="2400" dirty="0">
              <a:solidFill>
                <a:srgbClr val="00B0F0"/>
              </a:solidFill>
            </a:endParaRPr>
          </a:p>
          <a:p>
            <a:pPr algn="just" rtl="1"/>
            <a:r>
              <a:rPr lang="en-US" dirty="0">
                <a:solidFill>
                  <a:srgbClr val="00B0F0"/>
                </a:solidFill>
              </a:rPr>
              <a:t> </a:t>
            </a:r>
          </a:p>
        </p:txBody>
      </p:sp>
      <p:graphicFrame>
        <p:nvGraphicFramePr>
          <p:cNvPr id="3" name="رسم تخطيطي 2"/>
          <p:cNvGraphicFramePr/>
          <p:nvPr>
            <p:extLst>
              <p:ext uri="{D42A27DB-BD31-4B8C-83A1-F6EECF244321}">
                <p14:modId xmlns:p14="http://schemas.microsoft.com/office/powerpoint/2010/main" val="1628091108"/>
              </p:ext>
            </p:extLst>
          </p:nvPr>
        </p:nvGraphicFramePr>
        <p:xfrm>
          <a:off x="-193184" y="1189309"/>
          <a:ext cx="651527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76812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833719" y="432546"/>
            <a:ext cx="6000362" cy="584775"/>
          </a:xfrm>
          <a:prstGeom prst="rect">
            <a:avLst/>
          </a:prstGeom>
        </p:spPr>
        <p:txBody>
          <a:bodyPr wrap="none">
            <a:spAutoFit/>
          </a:bodyPr>
          <a:lstStyle/>
          <a:p>
            <a:pPr algn="just" rtl="1"/>
            <a:r>
              <a:rPr lang="ar-SA" sz="3200" b="1" dirty="0">
                <a:solidFill>
                  <a:schemeClr val="bg1"/>
                </a:solidFill>
              </a:rPr>
              <a:t>مصادر سلطة عمل القائد الإداري التربوي : </a:t>
            </a:r>
            <a:endParaRPr lang="ar-JO" sz="3200" b="1" dirty="0">
              <a:solidFill>
                <a:schemeClr val="bg1"/>
              </a:solidFill>
            </a:endParaRPr>
          </a:p>
        </p:txBody>
      </p:sp>
      <p:sp>
        <p:nvSpPr>
          <p:cNvPr id="7" name="مستطيل 6"/>
          <p:cNvSpPr/>
          <p:nvPr/>
        </p:nvSpPr>
        <p:spPr>
          <a:xfrm>
            <a:off x="695454" y="1682652"/>
            <a:ext cx="10637955" cy="3170099"/>
          </a:xfrm>
          <a:prstGeom prst="rect">
            <a:avLst/>
          </a:prstGeom>
          <a:solidFill>
            <a:schemeClr val="bg1"/>
          </a:solidFill>
        </p:spPr>
        <p:txBody>
          <a:bodyPr wrap="square">
            <a:spAutoFit/>
          </a:bodyPr>
          <a:lstStyle/>
          <a:p>
            <a:pPr algn="just" rtl="1"/>
            <a:r>
              <a:rPr lang="ar-SA" sz="2400" dirty="0"/>
              <a:t>وتتلخص مصادر سلطة عمل القائد الإداري التربوي فيما يلي:</a:t>
            </a:r>
            <a:endParaRPr lang="en-US" sz="2400" dirty="0"/>
          </a:p>
          <a:p>
            <a:pPr algn="just" rtl="1"/>
            <a:r>
              <a:rPr lang="ar-SA" sz="3200" b="1" dirty="0">
                <a:solidFill>
                  <a:srgbClr val="0070C0"/>
                </a:solidFill>
              </a:rPr>
              <a:t>قوة المكافاة </a:t>
            </a:r>
            <a:r>
              <a:rPr lang="en-US" sz="3200" b="1" dirty="0">
                <a:solidFill>
                  <a:srgbClr val="0070C0"/>
                </a:solidFill>
              </a:rPr>
              <a:t> :</a:t>
            </a:r>
            <a:r>
              <a:rPr lang="en-US" sz="2400" dirty="0"/>
              <a:t>Reward Power </a:t>
            </a:r>
            <a:r>
              <a:rPr lang="ar-SA" sz="2400" dirty="0"/>
              <a:t>ومصدرها كما يتضح من اسمها المكافأة، وتتبع من القدرة على منح مكافأة (</a:t>
            </a:r>
            <a:r>
              <a:rPr lang="ar-SA" sz="2400" dirty="0" err="1"/>
              <a:t>مكافات</a:t>
            </a:r>
            <a:r>
              <a:rPr lang="ar-SA" sz="2400" dirty="0"/>
              <a:t>)، سواء أكانت مكافأة مالية، أم معنوية. وعليه فإن قوة المكافأة تعني استجابة أو طاعة شخص ما لرغبات شخص آخر، لأنها ستوفر له منافع وفوائد إيجابية، وعليه فالشخص الذي يستطيع توفير مكافآت يراها غيره ذات قيمة، سيكون له سلطة فوق هذا الغير. ويقصد بالمكافآت هنا، أي شيء ذا قيمة بالنسبة للغير، فقد يكون ذلك المال، أو التقدير والثناء أو تخفيف واجبات العمل، أو الصداقة، أو غير ذلك. وفي مجال القيادة التربوية تتضح هذه السلطة من خلال قدرة الإداري التربوي على تقديم مكافآت لمرؤوسيه، كالمعلمين مثلا. وهنا يطيع المعلم الإداري لأن للإداري القدرة على منحه مكافأة ما. </a:t>
            </a:r>
            <a:endParaRPr lang="en-US" sz="2400" dirty="0"/>
          </a:p>
        </p:txBody>
      </p:sp>
    </p:spTree>
    <p:extLst>
      <p:ext uri="{BB962C8B-B14F-4D97-AF65-F5344CB8AC3E}">
        <p14:creationId xmlns:p14="http://schemas.microsoft.com/office/powerpoint/2010/main" val="4024412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833719" y="432546"/>
            <a:ext cx="6000362" cy="584775"/>
          </a:xfrm>
          <a:prstGeom prst="rect">
            <a:avLst/>
          </a:prstGeom>
        </p:spPr>
        <p:txBody>
          <a:bodyPr wrap="none">
            <a:spAutoFit/>
          </a:bodyPr>
          <a:lstStyle/>
          <a:p>
            <a:pPr algn="just" rtl="1"/>
            <a:r>
              <a:rPr lang="ar-SA" sz="3200" b="1" dirty="0">
                <a:solidFill>
                  <a:schemeClr val="bg1"/>
                </a:solidFill>
              </a:rPr>
              <a:t>مصادر سلطة عمل القائد الإداري التربوي : </a:t>
            </a:r>
            <a:endParaRPr lang="ar-JO" sz="3200" b="1" dirty="0">
              <a:solidFill>
                <a:schemeClr val="bg1"/>
              </a:solidFill>
            </a:endParaRPr>
          </a:p>
        </p:txBody>
      </p:sp>
      <p:sp>
        <p:nvSpPr>
          <p:cNvPr id="7" name="مستطيل 6"/>
          <p:cNvSpPr/>
          <p:nvPr/>
        </p:nvSpPr>
        <p:spPr>
          <a:xfrm>
            <a:off x="695454" y="1682652"/>
            <a:ext cx="10637955" cy="3970318"/>
          </a:xfrm>
          <a:prstGeom prst="rect">
            <a:avLst/>
          </a:prstGeom>
          <a:solidFill>
            <a:schemeClr val="bg1"/>
          </a:solidFill>
        </p:spPr>
        <p:txBody>
          <a:bodyPr wrap="square">
            <a:spAutoFit/>
          </a:bodyPr>
          <a:lstStyle/>
          <a:p>
            <a:pPr algn="just" rtl="1"/>
            <a:r>
              <a:rPr lang="ar-SA" sz="2800" dirty="0"/>
              <a:t>وتتلخص مصادر سلطة عمل القائد الإداري التربوي فيما يلي:</a:t>
            </a:r>
            <a:endParaRPr lang="en-US" sz="2800" dirty="0"/>
          </a:p>
          <a:p>
            <a:pPr algn="just" rtl="1"/>
            <a:r>
              <a:rPr lang="ar-SA" sz="2800" b="1" dirty="0">
                <a:solidFill>
                  <a:srgbClr val="0070C0"/>
                </a:solidFill>
              </a:rPr>
              <a:t>قوة الإجبار، أو الإكراه </a:t>
            </a:r>
            <a:r>
              <a:rPr lang="en-US" sz="2800" dirty="0"/>
              <a:t>: Coercive Power </a:t>
            </a:r>
            <a:r>
              <a:rPr lang="ar-SA" sz="2800" dirty="0"/>
              <a:t>ومصدرها كما يتضح من اسمها الإجبار، أو الإكراه أو القسر، وتنبع من القدرة على إيقاع العقوبة. وعليه فإن قوة الإجبار أو الإكراه تعني استجابة أو طاعة شخص ما لرغبات شخص آخر لأنها ستبعد عنه بعض العقوبات. وعليه فالشخص الذي يستطيع إيقاع العقوبات على الآخرين سيكون له سلطة على هؤلاء والعقوبات المقصودة قد تكون بدنية أو وظيفية، وقد تكون نفسية. وفي مجال القيادة التربوية هذه السلطة تتضح من خلال قدرة الإداري كمدير المدرسة، أو المشرف التربوي على إيقاع العقوبات على المعلمين. وهنا يطيع المعلم المدير، أو المشرف لأن لهذا الإداري القدرة على إيقاع العقوبة عليه. </a:t>
            </a:r>
            <a:endParaRPr lang="en-US" sz="2800" dirty="0"/>
          </a:p>
        </p:txBody>
      </p:sp>
    </p:spTree>
    <p:extLst>
      <p:ext uri="{BB962C8B-B14F-4D97-AF65-F5344CB8AC3E}">
        <p14:creationId xmlns:p14="http://schemas.microsoft.com/office/powerpoint/2010/main" val="7489109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833719" y="432546"/>
            <a:ext cx="6000362" cy="584775"/>
          </a:xfrm>
          <a:prstGeom prst="rect">
            <a:avLst/>
          </a:prstGeom>
        </p:spPr>
        <p:txBody>
          <a:bodyPr wrap="none">
            <a:spAutoFit/>
          </a:bodyPr>
          <a:lstStyle/>
          <a:p>
            <a:pPr algn="just" rtl="1"/>
            <a:r>
              <a:rPr lang="ar-SA" sz="3200" b="1" dirty="0">
                <a:solidFill>
                  <a:schemeClr val="bg1"/>
                </a:solidFill>
              </a:rPr>
              <a:t>مصادر سلطة عمل القائد الإداري التربوي : </a:t>
            </a:r>
            <a:endParaRPr lang="ar-JO" sz="3200" b="1" dirty="0">
              <a:solidFill>
                <a:schemeClr val="bg1"/>
              </a:solidFill>
            </a:endParaRPr>
          </a:p>
        </p:txBody>
      </p:sp>
      <p:sp>
        <p:nvSpPr>
          <p:cNvPr id="7" name="مستطيل 6"/>
          <p:cNvSpPr/>
          <p:nvPr/>
        </p:nvSpPr>
        <p:spPr>
          <a:xfrm>
            <a:off x="695454" y="1682652"/>
            <a:ext cx="10637955" cy="3539430"/>
          </a:xfrm>
          <a:prstGeom prst="rect">
            <a:avLst/>
          </a:prstGeom>
          <a:solidFill>
            <a:schemeClr val="bg1"/>
          </a:solidFill>
        </p:spPr>
        <p:txBody>
          <a:bodyPr wrap="square">
            <a:spAutoFit/>
          </a:bodyPr>
          <a:lstStyle/>
          <a:p>
            <a:pPr algn="just" rtl="1"/>
            <a:r>
              <a:rPr lang="ar-SA" sz="2400" dirty="0"/>
              <a:t>وتتلخص مصادر سلطة عمل القائد الإداري التربوي فيما يلي:</a:t>
            </a:r>
            <a:endParaRPr lang="en-US" sz="2400" dirty="0"/>
          </a:p>
          <a:p>
            <a:pPr algn="just" rtl="1"/>
            <a:r>
              <a:rPr lang="ar-SA" sz="3200" b="1" dirty="0">
                <a:solidFill>
                  <a:srgbClr val="0070C0"/>
                </a:solidFill>
              </a:rPr>
              <a:t>قوة القانون </a:t>
            </a:r>
            <a:r>
              <a:rPr lang="en-US" sz="2400" dirty="0"/>
              <a:t>: Legitimate Power </a:t>
            </a:r>
            <a:r>
              <a:rPr lang="ar-SA" sz="2400" dirty="0"/>
              <a:t>وتستمد قوة القانون، أو القوة الشرعية كما تسمى أحياناً من المركز الذي يشغله المدير. فالمركز الذي يشغله المدير، يمنحه هذه السلطة، أو أن المرؤوس ينفذ الأوامر، لأنه يعتقد بأن مركز المدير يخوله امتلاك هذه السلطة. إذا سلطة القانون أو القوة الشرعية تتضمن الحقوق الرسمية (السلطات الرسمية) التي يملكها شخص ما بسبب مركزه الرسمي أو دوره الرسمي في المؤسسة وبالطبع فإن هذا النوع من السلطة شديد الارتباط، بالنوعين السابقين من المكافأة والإجبار. ذلك أن من يملك سلطة القانون غالباً ما يملك سلطة تقديم المكافآت، وسلطة إيقاع العقوبات. وفي مجال القيادة التربوية التربوية فإن المعلم قد يطيع توجيهات المدير أو المشرف ويستجيب لطلباته في مجال العمل لأنه يعتقد أن المركز الوظيفي الذي يشغله هذا الإداري، يعطيه السلطة لإبداء مثل هذه التوجيهات.</a:t>
            </a:r>
            <a:endParaRPr lang="en-US" sz="2400" dirty="0"/>
          </a:p>
        </p:txBody>
      </p:sp>
    </p:spTree>
    <p:extLst>
      <p:ext uri="{BB962C8B-B14F-4D97-AF65-F5344CB8AC3E}">
        <p14:creationId xmlns:p14="http://schemas.microsoft.com/office/powerpoint/2010/main" val="17976783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833719" y="432546"/>
            <a:ext cx="6000362" cy="584775"/>
          </a:xfrm>
          <a:prstGeom prst="rect">
            <a:avLst/>
          </a:prstGeom>
        </p:spPr>
        <p:txBody>
          <a:bodyPr wrap="none">
            <a:spAutoFit/>
          </a:bodyPr>
          <a:lstStyle/>
          <a:p>
            <a:pPr algn="just" rtl="1"/>
            <a:r>
              <a:rPr lang="ar-SA" sz="3200" b="1" dirty="0">
                <a:solidFill>
                  <a:schemeClr val="bg1"/>
                </a:solidFill>
              </a:rPr>
              <a:t>مصادر سلطة عمل القائد الإداري التربوي : </a:t>
            </a:r>
            <a:endParaRPr lang="ar-JO" sz="3200" b="1" dirty="0">
              <a:solidFill>
                <a:schemeClr val="bg1"/>
              </a:solidFill>
            </a:endParaRPr>
          </a:p>
        </p:txBody>
      </p:sp>
      <p:sp>
        <p:nvSpPr>
          <p:cNvPr id="7" name="مستطيل 6"/>
          <p:cNvSpPr/>
          <p:nvPr/>
        </p:nvSpPr>
        <p:spPr>
          <a:xfrm>
            <a:off x="772727" y="1489469"/>
            <a:ext cx="10637955" cy="4616648"/>
          </a:xfrm>
          <a:prstGeom prst="rect">
            <a:avLst/>
          </a:prstGeom>
          <a:solidFill>
            <a:schemeClr val="bg1"/>
          </a:solidFill>
        </p:spPr>
        <p:txBody>
          <a:bodyPr wrap="square">
            <a:spAutoFit/>
          </a:bodyPr>
          <a:lstStyle/>
          <a:p>
            <a:pPr algn="just" rtl="1"/>
            <a:r>
              <a:rPr lang="ar-SA" sz="2400" dirty="0"/>
              <a:t>وتتلخص مصادر سلطة عمل القائد الإداري التربوي فيما يلي:</a:t>
            </a:r>
            <a:endParaRPr lang="en-US" sz="2400" dirty="0"/>
          </a:p>
          <a:p>
            <a:pPr algn="just" rtl="1">
              <a:lnSpc>
                <a:spcPct val="150000"/>
              </a:lnSpc>
            </a:pPr>
            <a:r>
              <a:rPr lang="ar-SA" sz="2000" b="1" dirty="0">
                <a:solidFill>
                  <a:srgbClr val="0070C0"/>
                </a:solidFill>
              </a:rPr>
              <a:t>قوة سحر الشخصية </a:t>
            </a:r>
            <a:r>
              <a:rPr lang="en-US" sz="2000" dirty="0"/>
              <a:t>: Referent Power </a:t>
            </a:r>
            <a:r>
              <a:rPr lang="ar-SA" sz="2000" dirty="0"/>
              <a:t>ويسميها بعضهم القوة المرجعية، وأحياناً يشار لها بقوة الكاريزما، وتنتج من القوة الشخصية، والقدرة على الإقناع والجاذبية أو ما يسمى بالسحر الذي يمتلكه الشخص وعليه فإن قوة سحر الشخصية أو السلطة المرجعية تعني استجابة أو طاعة شخص ما، لرغبات شخص آخر لأن هذا الشخص (الآخر) يملك مقومات وخصائص وصفات شخصية محببة للشخص الأول. إن سلطة الشخصية تتضمن الإعجاب الذي يبديه شخص بشخص آخر بحيث يرغب الشخص الأول في أن يصبح مثل الشخص الثاني، فيحاول تقليده. وعليه فإذا ما أعجب شخص بآخر فإنه قد يعدل من سلوكه واتجاهاته بما يتلاءم مع سلوك ذلك الشخص واتجاهاته. وهكذا تبدو سلطة سحر الشخصية لهذا الشخص في التأثير على معجبيه ومحبيه دونما فعل مباشر</a:t>
            </a:r>
            <a:r>
              <a:rPr lang="en-US" sz="2000" dirty="0"/>
              <a:t>.</a:t>
            </a:r>
          </a:p>
          <a:p>
            <a:pPr algn="just" rtl="1">
              <a:lnSpc>
                <a:spcPct val="150000"/>
              </a:lnSpc>
            </a:pPr>
            <a:r>
              <a:rPr lang="ar-SA" sz="2000" dirty="0"/>
              <a:t>وفي مجال القيادة التربوية، فإن مظهر هذه السلطة يتبدى من خلال طاعة المعلم للمدير، واستجابته لرغباته لأن المدير يمتلك مقومات شخصية، تجعل المعلم يتقبل سلطته طواعية، كمصدر للإعجاب والتقدير وعليه فالمعلم مفتون بالمدير، ومعجب به ويرغب في الحصول على استحسانه ورضاه، كما يرغب في أن يكون مثله. </a:t>
            </a:r>
            <a:endParaRPr lang="en-US" sz="2000" dirty="0"/>
          </a:p>
        </p:txBody>
      </p:sp>
    </p:spTree>
    <p:extLst>
      <p:ext uri="{BB962C8B-B14F-4D97-AF65-F5344CB8AC3E}">
        <p14:creationId xmlns:p14="http://schemas.microsoft.com/office/powerpoint/2010/main" val="32842276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2833719" y="432546"/>
            <a:ext cx="6000362" cy="584775"/>
          </a:xfrm>
          <a:prstGeom prst="rect">
            <a:avLst/>
          </a:prstGeom>
        </p:spPr>
        <p:txBody>
          <a:bodyPr wrap="none">
            <a:spAutoFit/>
          </a:bodyPr>
          <a:lstStyle/>
          <a:p>
            <a:pPr algn="just" rtl="1"/>
            <a:r>
              <a:rPr lang="ar-SA" sz="3200" b="1" dirty="0">
                <a:solidFill>
                  <a:schemeClr val="bg1"/>
                </a:solidFill>
              </a:rPr>
              <a:t>مصادر سلطة عمل القائد الإداري التربوي : </a:t>
            </a:r>
            <a:endParaRPr lang="ar-JO" sz="3200" b="1" dirty="0">
              <a:solidFill>
                <a:schemeClr val="bg1"/>
              </a:solidFill>
            </a:endParaRPr>
          </a:p>
        </p:txBody>
      </p:sp>
      <p:sp>
        <p:nvSpPr>
          <p:cNvPr id="7" name="مستطيل 6"/>
          <p:cNvSpPr/>
          <p:nvPr/>
        </p:nvSpPr>
        <p:spPr>
          <a:xfrm>
            <a:off x="772727" y="1489469"/>
            <a:ext cx="10637955" cy="3785652"/>
          </a:xfrm>
          <a:prstGeom prst="rect">
            <a:avLst/>
          </a:prstGeom>
          <a:solidFill>
            <a:schemeClr val="bg1"/>
          </a:solidFill>
        </p:spPr>
        <p:txBody>
          <a:bodyPr wrap="square">
            <a:spAutoFit/>
          </a:bodyPr>
          <a:lstStyle/>
          <a:p>
            <a:pPr algn="just" rtl="1"/>
            <a:r>
              <a:rPr lang="ar-SA" sz="2400" dirty="0"/>
              <a:t>وتتلخص مصادر سلطة عمل القائد الإداري التربوي فيما يلي:</a:t>
            </a:r>
            <a:endParaRPr lang="en-US" sz="2400" dirty="0"/>
          </a:p>
          <a:p>
            <a:pPr algn="just" rtl="1"/>
            <a:r>
              <a:rPr lang="ar-SA" sz="2400" b="1" dirty="0">
                <a:solidFill>
                  <a:srgbClr val="0070C0"/>
                </a:solidFill>
              </a:rPr>
              <a:t>سلطة الخبرة</a:t>
            </a:r>
            <a:r>
              <a:rPr lang="en-US" sz="2400" b="1" dirty="0">
                <a:solidFill>
                  <a:srgbClr val="0070C0"/>
                </a:solidFill>
              </a:rPr>
              <a:t> </a:t>
            </a:r>
            <a:r>
              <a:rPr lang="en-US" sz="2400" dirty="0"/>
              <a:t>Expert Power: </a:t>
            </a:r>
            <a:r>
              <a:rPr lang="ar-SA" sz="2400" dirty="0"/>
              <a:t>تنبع قوة الخبرة من امتلاك المدير للخبرة الكافية، في موضوع ما. وهنا يسهل تقبل الآخرين للمدير ، وانصياعهم له حينما يجدون عنده خبرة متميزة، لا بل وتفوق بكثير ما لديهم.</a:t>
            </a:r>
            <a:endParaRPr lang="ar-JO" sz="2400" dirty="0"/>
          </a:p>
          <a:p>
            <a:pPr algn="just" rtl="1"/>
            <a:r>
              <a:rPr lang="ar-SA" sz="2400" dirty="0"/>
              <a:t> وعليه فإن قوة الخبرة، تعني استجابة أو طاعة شخص ما لرغبات شخص آخر لأن الأخير يمتلك خبرة كافية ومهارات متميزة ومعرفة دقيقة في جوانب العمل ، ولأن هذا الشخص الخبير يعرف ما لا يعرفه الآخرون أو يتفوق عليهم في المعلومات والمهارات في مجال العمل. ولذا، فإن هذه الخبرة والمعلومات والمهارات تصبح بالنسبة له مصدراً للسلطة. </a:t>
            </a:r>
            <a:endParaRPr lang="en-US" sz="2400" dirty="0"/>
          </a:p>
          <a:p>
            <a:pPr algn="just" rtl="1"/>
            <a:r>
              <a:rPr lang="ar-SA" sz="2400" dirty="0"/>
              <a:t>وفي مجال القيادة التربوية، فإن هذا النوع من السلطة يتضح من طاعة المعلم أو أي مرؤوس يعمل في جهاز التربية والتعليم واستجابته لرغبات المدير أو أي إداري (تربوي وأوامره لأن للمدير معرفة وخبرة متميزتين، ومهارات في مجال العمل تفوق ما لدى المعلم (المرؤوس). </a:t>
            </a:r>
            <a:endParaRPr lang="en-US" sz="2400" dirty="0"/>
          </a:p>
        </p:txBody>
      </p:sp>
    </p:spTree>
    <p:extLst>
      <p:ext uri="{BB962C8B-B14F-4D97-AF65-F5344CB8AC3E}">
        <p14:creationId xmlns:p14="http://schemas.microsoft.com/office/powerpoint/2010/main" val="28059026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3082186" y="432546"/>
            <a:ext cx="5503430" cy="584775"/>
          </a:xfrm>
          <a:prstGeom prst="rect">
            <a:avLst/>
          </a:prstGeom>
        </p:spPr>
        <p:txBody>
          <a:bodyPr wrap="none">
            <a:spAutoFit/>
          </a:bodyPr>
          <a:lstStyle/>
          <a:p>
            <a:pPr algn="just" rtl="1"/>
            <a:r>
              <a:rPr lang="ar-SA" sz="3200" b="1" dirty="0">
                <a:solidFill>
                  <a:schemeClr val="bg1"/>
                </a:solidFill>
              </a:rPr>
              <a:t>مصادر سلطة التابعين ( المرؤوسين ) : </a:t>
            </a:r>
            <a:endParaRPr lang="en-US" sz="3200" b="1" dirty="0">
              <a:solidFill>
                <a:schemeClr val="bg1"/>
              </a:solidFill>
            </a:endParaRPr>
          </a:p>
        </p:txBody>
      </p:sp>
      <p:sp>
        <p:nvSpPr>
          <p:cNvPr id="7" name="مستطيل 6"/>
          <p:cNvSpPr/>
          <p:nvPr/>
        </p:nvSpPr>
        <p:spPr>
          <a:xfrm>
            <a:off x="772727" y="1489469"/>
            <a:ext cx="10637955" cy="3108543"/>
          </a:xfrm>
          <a:prstGeom prst="rect">
            <a:avLst/>
          </a:prstGeom>
          <a:solidFill>
            <a:schemeClr val="bg1"/>
          </a:solidFill>
        </p:spPr>
        <p:txBody>
          <a:bodyPr wrap="square">
            <a:spAutoFit/>
          </a:bodyPr>
          <a:lstStyle/>
          <a:p>
            <a:pPr algn="just" rtl="1"/>
            <a:r>
              <a:rPr lang="ar-SA" sz="2800" dirty="0"/>
              <a:t>في سبيل فهم عملية التأثير في القيادة، يبدو من الضروري النظر ليس إلى فهم عملية التأثير التي يمارسها القائد فوق العاملين معه (المرؤوسين) فحسب، بل لابد من إدراك وفهم عملية التأثير العكسي وهي تلك التي يمارسها التابعون (المرؤوسون) على رئيسهم. </a:t>
            </a:r>
            <a:endParaRPr lang="ar-JO" sz="2800" dirty="0"/>
          </a:p>
          <a:p>
            <a:pPr algn="just" rtl="1"/>
            <a:r>
              <a:rPr lang="ar-SA" sz="2800" dirty="0"/>
              <a:t>وفي هذا المجال، يرى جاري يوكل</a:t>
            </a:r>
            <a:r>
              <a:rPr lang="en-US" sz="2800" dirty="0"/>
              <a:t> (Yukl1981) </a:t>
            </a:r>
            <a:r>
              <a:rPr lang="ar-SA" sz="2800" dirty="0"/>
              <a:t>إلى أن فهم عملية التأثير في القيادة تتطلب مراعاة تأثير القائد على المرؤوسين وأيضاً تأثير المرؤوسين على القائد والتي يطلق عليها القوة المعاكسة</a:t>
            </a:r>
            <a:r>
              <a:rPr lang="en-US" sz="2800" dirty="0"/>
              <a:t> Counter power </a:t>
            </a:r>
            <a:r>
              <a:rPr lang="ar-SA" sz="2800" dirty="0"/>
              <a:t>أو التأثير العكسي</a:t>
            </a:r>
            <a:r>
              <a:rPr lang="en-US" sz="2800" dirty="0"/>
              <a:t> Upward Influence</a:t>
            </a:r>
            <a:r>
              <a:rPr lang="ar-SA" sz="2800" dirty="0"/>
              <a:t>، وتعمل هذه القوة المعاكسة على تقييد وتحجيم ممارسة القائد لقوته. </a:t>
            </a:r>
            <a:endParaRPr lang="ar-JO" sz="2800" dirty="0"/>
          </a:p>
        </p:txBody>
      </p:sp>
    </p:spTree>
    <p:extLst>
      <p:ext uri="{BB962C8B-B14F-4D97-AF65-F5344CB8AC3E}">
        <p14:creationId xmlns:p14="http://schemas.microsoft.com/office/powerpoint/2010/main" val="23736943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545190"/>
            <a:ext cx="10212946" cy="4562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4856" y="1706945"/>
            <a:ext cx="9659155" cy="4093428"/>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en-US" sz="2000" dirty="0"/>
          </a:p>
          <a:p>
            <a:pPr algn="ctr" rtl="1"/>
            <a:endParaRPr lang="en-US" sz="2000" dirty="0"/>
          </a:p>
          <a:p>
            <a:pPr algn="just" rtl="1"/>
            <a:r>
              <a:rPr lang="ar-SA" sz="2000" b="1" dirty="0">
                <a:solidFill>
                  <a:srgbClr val="0070C0"/>
                </a:solidFill>
              </a:rPr>
              <a:t>اعتماد القائد على المرؤوسين</a:t>
            </a:r>
            <a:r>
              <a:rPr lang="en-US" sz="2000" b="1" dirty="0">
                <a:solidFill>
                  <a:srgbClr val="0070C0"/>
                </a:solidFill>
              </a:rPr>
              <a:t>:</a:t>
            </a:r>
            <a:endParaRPr lang="ar-JO" sz="2000" b="1" dirty="0">
              <a:solidFill>
                <a:srgbClr val="0070C0"/>
              </a:solidFill>
            </a:endParaRPr>
          </a:p>
          <a:p>
            <a:pPr algn="just" rtl="1"/>
            <a:r>
              <a:rPr lang="ar-SA" sz="2000" dirty="0"/>
              <a:t>وقد يتخذ هذا الاعتماد صوراً متعددة ويكون أكثرها وضوحاً عندما يكون القائد منتخباً من قبل المرؤوسين، ويمكن إبقاؤه أو عزله بحسب ما يرونه مناسباً لهم. وعلى الرغم من أن هذا الاعتماد يأخذ عدة أشكال، إلا أن الشكل الأساسي عندما يكون فيه القائد محتاجا إلى رضا المرؤوسين عنه، وذلك لأن المرؤوسين/ الموظفين يستطيعون إحالة أي قائد لا يقوم بمهامه بالشكل المطلوب واختيار قائد بدلا منه، وفي حال لم يقم القائد الجديد بأداء واجباته يستطيع الموظفون أن يستبدلوه بقائد آخر ذي قدرة عالية على القيام بمهامه.</a:t>
            </a:r>
            <a:endParaRPr lang="en-US" sz="2000" dirty="0"/>
          </a:p>
          <a:p>
            <a:pPr algn="just" rtl="1"/>
            <a:r>
              <a:rPr lang="ar-SA" sz="2000" dirty="0"/>
              <a:t> وبذلك يصبح المدير كجزء من وحدة المرؤوسين، ويتفاهم معهم من أجل بقائه في منصبه، والحصول على رؤية جيدة من قبل المرؤوسين، فتصبح المصلحة مشتركة بين القائد والمرؤوسين وذات أهمية بالنسبة إلى الطرفين. إن القادة يمتلكون فرصا كثيرة لممارسة تأثيرهم والتلويح بقوتهم اعتمادا على خبرتهم وجاذبيتهم ومكانتهم الشرعية، إلا أن هذه القوة سرعان ما تزول عندما يخفق هؤلاء القادة في إشباع حاجات مرؤوسيهم والإيفاء بتوقعاتهم. وعليه، فإن الشكل الرئيس للاعتماد يتمثل في الحاجة إلى إرضاء التابعين من اجل الاحتفاظ بمركز القيادة. </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99598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4708981"/>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en-US" sz="2000" dirty="0"/>
          </a:p>
          <a:p>
            <a:pPr algn="ctr" rtl="1"/>
            <a:endParaRPr lang="en-US" sz="2000" dirty="0"/>
          </a:p>
          <a:p>
            <a:pPr algn="just" rtl="1"/>
            <a:r>
              <a:rPr lang="ar-SA" sz="2000" dirty="0"/>
              <a:t> </a:t>
            </a:r>
            <a:r>
              <a:rPr lang="ar-SA" sz="2000" b="1" dirty="0">
                <a:solidFill>
                  <a:srgbClr val="0070C0"/>
                </a:solidFill>
              </a:rPr>
              <a:t>تقييم القائد من قبل المرؤوسين</a:t>
            </a:r>
            <a:r>
              <a:rPr lang="en-US" sz="2000" b="1" dirty="0">
                <a:solidFill>
                  <a:srgbClr val="0070C0"/>
                </a:solidFill>
              </a:rPr>
              <a:t> </a:t>
            </a:r>
            <a:r>
              <a:rPr lang="ar-JO" sz="2000" b="1" dirty="0">
                <a:solidFill>
                  <a:srgbClr val="0070C0"/>
                </a:solidFill>
              </a:rPr>
              <a:t>:</a:t>
            </a:r>
            <a:endParaRPr lang="en-US" sz="2000" b="1" dirty="0">
              <a:solidFill>
                <a:srgbClr val="0070C0"/>
              </a:solidFill>
            </a:endParaRPr>
          </a:p>
          <a:p>
            <a:pPr algn="just" rtl="1"/>
            <a:r>
              <a:rPr lang="ar-SA" sz="2000" dirty="0"/>
              <a:t>ويرتبط بمسألة اعتماد القائد على المرؤوسين مسألة أخرى ذات علاقة جوهرية وهي تقييم القائد من قبل المرؤوسين على أن هذا التقييم يصبح أكثر تأثيرا وأهمية حينما يكون رسميا وجادا، ويتقرر بناء عليه حوافز القائد ومكافآته، وسمعته الإدارية والأهم من كل هذا فرص ترقيته إلى مواقع قيادية أعلى وأفضل وعلى أي حال، فإن المنظمات نادرا ما تسمح للمرؤوسين بتقييم قادتهم وفي معظم الأحيان فإن المرؤوسين يؤثرون على تقييم قادتهم بطرق غير مباشرة. ذلك إن المرؤوسين هم أساس إحراز أي نجاح أو بقاء للمنظمة واستمرارها، من خلال أدائهم الجيد لعملهم، ويكون هذا التقييم على سمعة القائد، وعناصر ارتقائه إلى وظيفة أفضل من وظيفته الأصلية. وإذا كانت المنظمة ناجحة، سوف يكتسب القائد السمعة الحسنة، بأنه قائد فعال وله القدرة على إدارة المنظمة بشكل ناجح. وفي حالة عدم قيام الموظفين بأعمالهم على النهج المطلوب، فإن المنظمة ستفشل فشلاً كبيراً ، وبالتالي ستتأثر سمعة القائد بأنه قائد لا يمتلك الجدارة لأداء عمله نجاح. وعليه، فلابد للقائد أن يقيم أداء المرؤوسين ويتحقق من مساهمتهم في إنجاز الأعمال التي يتعين على المنظمة القيام بها، وأدائها على أكمل وجه. وفي المقابل، فإذا ما تراخى العاملون في أداء أعمالهم وقللوا من إنتاجيتهم، وأكثروا من الشكاوي والتظلمات للقيادات الإدارية العليا، وهددوا أو نفذوا الاعتصامات والإضرابات، فإن من شأن هذه الممارسات أن تهدم سمعة القائد. </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13415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3477875"/>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en-US" sz="2000" dirty="0"/>
          </a:p>
          <a:p>
            <a:pPr algn="ctr" rtl="1"/>
            <a:endParaRPr lang="en-US" sz="2000" dirty="0"/>
          </a:p>
          <a:p>
            <a:pPr algn="just" rtl="1"/>
            <a:r>
              <a:rPr lang="ar-SA" sz="2000" dirty="0"/>
              <a:t> </a:t>
            </a:r>
            <a:r>
              <a:rPr lang="ar-SA" sz="2000" b="1" dirty="0">
                <a:solidFill>
                  <a:srgbClr val="0070C0"/>
                </a:solidFill>
              </a:rPr>
              <a:t>تشكيل تنظيم أو اتحاد من قبل المرؤوسين</a:t>
            </a:r>
            <a:r>
              <a:rPr lang="en-US" sz="2000" b="1" dirty="0">
                <a:solidFill>
                  <a:srgbClr val="0070C0"/>
                </a:solidFill>
              </a:rPr>
              <a:t> :</a:t>
            </a:r>
          </a:p>
          <a:p>
            <a:pPr algn="just" rtl="1"/>
            <a:r>
              <a:rPr lang="ar-SA" sz="2000" dirty="0"/>
              <a:t>إن تشكيل تنظيم من قبل المرؤوسين، واتخاذ قرار جماعي في إنشاء اتحاد أو جمعية، يشكل قوة ضغطا على القائد عند تضارب مصالح عمل القائد مع المرؤوسين. وقد يكون هدف اتحاد الموظفين الحصول على حوافز مادية ومعنوية تحمي الموظف لتلبية احتياجات المرؤوسين وحمايته من الإغراءات المرتبطة باستغلال الوظيفة، مما يشعر المدير بالضعف داخل المنظمة، إذ يعد شكلاً من أشكال تخلي المدير عن كثير من مهامه ومن الممكن أن يؤثر هذا الاتحاد في سمعة المنظمة، أو يقلل من إنتاجها، وذلك نتيجة لتعارض المصالح بين القائد والمرؤوسين. ولعل القوة المعاكسة تتعزز هنا أكثر وأكثر عندما يشكل واحد أو أكثر من المرؤوسين تحالفا مع شخص متنفذ أو مع أشخاص أقوياء في المنظمة، كالزملاء أو الرؤساء الأعلى من قائدهم، أو حتى مع أناس متنفذين من خارج المنظمة، أو مع هيئات ذات علاقة كالنقابات والجمعيات، وجماعات الضغط، وجماعات المصالح، والتي من شأنها أن تمارس ضغطا على القائد أو على رؤسائه</a:t>
            </a:r>
            <a:r>
              <a:rPr lang="en-US" sz="2000" dirty="0"/>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75761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3477875"/>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en-US" sz="2000" dirty="0"/>
          </a:p>
          <a:p>
            <a:pPr algn="ctr" rtl="1"/>
            <a:endParaRPr lang="en-US" sz="2000" dirty="0"/>
          </a:p>
          <a:p>
            <a:pPr algn="just" rtl="1"/>
            <a:r>
              <a:rPr lang="ar-SA" sz="2000" dirty="0"/>
              <a:t> </a:t>
            </a:r>
            <a:r>
              <a:rPr lang="ar-SA" sz="2000" b="1" dirty="0">
                <a:solidFill>
                  <a:srgbClr val="0070C0"/>
                </a:solidFill>
              </a:rPr>
              <a:t>تحكم المرؤوسين بالمعلومات المهمة </a:t>
            </a:r>
            <a:endParaRPr lang="en-US" sz="2000" b="1" dirty="0">
              <a:solidFill>
                <a:srgbClr val="0070C0"/>
              </a:solidFill>
            </a:endParaRPr>
          </a:p>
          <a:p>
            <a:pPr algn="just" rtl="1"/>
            <a:r>
              <a:rPr lang="ar-SA" sz="2000" dirty="0"/>
              <a:t>إن سهولة وصول المرؤوسين إلى المعلومات الحيوية، وامتلاكهم لها، وبخاصة تلك المعلومات التي يحتاجها القائد (أو) الرؤساء الأعلى منهم وظيفيا)، لاتخاذ القرارات وتسهيل إدارة المنظمة، يشكل أحد مصادر القوة المعاكسة للمرؤوسين على رؤسائهم. إن هذه الميزة المعلوماتية لدى بعض المرؤوسين قد تشكل خطورة أحيانا على المنظمة والقائد معا. إذ قد يعمد بعض المرؤوسين أحيانا إلى تشويه المعلومات التي تقوم عليها المنظمة، أو استغلالها للضغط على المدير. وفي أحيان أخرى يستغل المرؤوسون المعلومات كوسيلة لإقناع ذوي القوة والنفوذ أو الرؤساء الأعلى ببعض جوانب الضعف لدى قائدهم/ رئيسهم. وبذلك يزيد من شعور المرؤوسين بأن لديهم القدرة على حل المشكلات التي تواجه المنظمة، وتزيد من مسؤوليات المرؤوسين في المنظمة في الحين الذي يعجز المدير عن حل هذه المشكلات بسبب قصور مسؤولياته في المنظمة. </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41911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472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5878" y="1540413"/>
            <a:ext cx="9871657" cy="4031873"/>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ar-JO" sz="2000" dirty="0"/>
          </a:p>
          <a:p>
            <a:pPr algn="just" rtl="1"/>
            <a:endParaRPr lang="en-US" sz="2000" dirty="0"/>
          </a:p>
          <a:p>
            <a:pPr algn="just" rtl="1"/>
            <a:r>
              <a:rPr lang="ar-SA" sz="2400" b="1" dirty="0">
                <a:solidFill>
                  <a:srgbClr val="0070C0"/>
                </a:solidFill>
              </a:rPr>
              <a:t>الخبرة والجدارة لدى المرؤوسين في إدارة الأزمات وحل المشكلات </a:t>
            </a:r>
            <a:endParaRPr lang="en-US" sz="2400" b="1" dirty="0">
              <a:solidFill>
                <a:srgbClr val="0070C0"/>
              </a:solidFill>
            </a:endParaRPr>
          </a:p>
          <a:p>
            <a:pPr algn="just" rtl="1"/>
            <a:r>
              <a:rPr lang="ar-SA" sz="2400" dirty="0"/>
              <a:t>إن تمتع بعض المرؤوسين بالخبرة والجدارة والمهارات الخاصة تزيد من اعتماد القائد عليهم، خاصة إذا تعذر وجود أي بديل لهذا المرؤوس ليحل مكانه. وتحدث القوة المعاكسة عندما يحقق المرؤوس درجة كبيرة من الجدارة والخبرة وتسهيل أمور العمل مما يؤدي إلى زيادة اعتماد الرئيس على المرؤوس. ويزداد الوضع على القائد صعوبة إذا ما صاحب ذلك قدرة المرؤوس على الانتقال إلى مؤسسات أخرى للعمل.</a:t>
            </a:r>
          </a:p>
          <a:p>
            <a:pPr algn="just" rtl="1"/>
            <a:r>
              <a:rPr lang="ar-SA" sz="2400" dirty="0"/>
              <a:t> إن الأصل في أمر كهذا أن يكون القائد نفسه هو من يمتلك الخبرة والكفاءة العليا والمهارات المتطورة في عمله، مما يمنحه موقعا </a:t>
            </a:r>
            <a:r>
              <a:rPr lang="ar-JO" sz="2400" dirty="0"/>
              <a:t>أ</a:t>
            </a:r>
            <a:r>
              <a:rPr lang="ar-SA" sz="2400" dirty="0"/>
              <a:t>على</a:t>
            </a:r>
            <a:r>
              <a:rPr lang="ar-JO" sz="2400" dirty="0"/>
              <a:t>،</a:t>
            </a:r>
            <a:r>
              <a:rPr lang="ar-SA" sz="2400" dirty="0"/>
              <a:t> ورات</a:t>
            </a:r>
            <a:r>
              <a:rPr lang="ar-JO" sz="2400" dirty="0"/>
              <a:t>بً</a:t>
            </a:r>
            <a:r>
              <a:rPr lang="ar-SA" sz="2400" dirty="0"/>
              <a:t>ا أكثر من مرؤوسيه وذلك مقابل استخدام خبرته في مجال الإشراف على سير العمل</a:t>
            </a:r>
            <a:r>
              <a:rPr lang="ar-JO"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48992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203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3662541"/>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ar-JO" sz="2000" dirty="0"/>
          </a:p>
          <a:p>
            <a:pPr algn="just" rtl="1"/>
            <a:endParaRPr lang="en-US" sz="2000" dirty="0"/>
          </a:p>
          <a:p>
            <a:pPr algn="just" rtl="1"/>
            <a:r>
              <a:rPr lang="ar-SA" sz="2400" b="1" dirty="0">
                <a:solidFill>
                  <a:srgbClr val="0070C0"/>
                </a:solidFill>
              </a:rPr>
              <a:t>حدق المرؤوسين في معرفة قوانين المنظمة وأنظمتها وتعليماتها</a:t>
            </a:r>
            <a:r>
              <a:rPr lang="en-US" sz="2400" dirty="0"/>
              <a:t>: </a:t>
            </a:r>
          </a:p>
          <a:p>
            <a:pPr algn="just" rtl="1"/>
            <a:r>
              <a:rPr lang="ar-SA" sz="2400" dirty="0"/>
              <a:t>إن شعور المرؤوسين بالأفضلية على قائدهم فيما يتعلق بمعرفتهم الدقيقة للقوانين التي تحكم عمل المنظمة وأنظمتها وتعليماتها يمثل مصدرا آخر مهما من مصادر القوة المعاكسة ويكون مثل هذا الشعور في أبهى صوره. يتم تعيين قائد جديد لمنظمتهم، يبزونه حذقا ودراية. ويعد هذا المصدر من أخطر المصادر التي يمكن أن تظهر، وذلك لأن هذه المرحلة تقوم على كشف العوامل لما يتولد لدى القائد بأنه عديم الخبرة، وأنه عاجز عن القيام بوظيفته بتنظيم العمل. وهذا يؤدي إلى تفاقم الصراعات داخل المنظمة بين المرؤوسين والقائد وتسبب هذه الصراعات عرقلة نجاح السلطة و فشل المنظمة وتشويه سمعتها.</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81381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744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5878" y="1441538"/>
            <a:ext cx="9871657" cy="4401205"/>
          </a:xfrm>
          <a:prstGeom prst="rect">
            <a:avLst/>
          </a:prstGeom>
          <a:noFill/>
        </p:spPr>
        <p:txBody>
          <a:bodyPr wrap="square" rtlCol="0">
            <a:spAutoFit/>
          </a:bodyPr>
          <a:lstStyle/>
          <a:p>
            <a:pPr algn="just" rtl="1"/>
            <a:r>
              <a:rPr lang="ar-SA" sz="2000" dirty="0"/>
              <a:t>وقد صنف</a:t>
            </a:r>
            <a:r>
              <a:rPr lang="ar-JO" sz="2000" dirty="0"/>
              <a:t>ت</a:t>
            </a:r>
            <a:r>
              <a:rPr lang="ar-SA" sz="2000" dirty="0"/>
              <a:t> مصادر القوة المعاكسة</a:t>
            </a:r>
            <a:r>
              <a:rPr lang="ar-JO" sz="2000" dirty="0"/>
              <a:t>(قوة المرؤوسين)</a:t>
            </a:r>
            <a:r>
              <a:rPr lang="ar-SA" sz="2000" dirty="0"/>
              <a:t> </a:t>
            </a:r>
            <a:r>
              <a:rPr lang="ar-JO" sz="2000" dirty="0"/>
              <a:t>إلى ما يلي</a:t>
            </a:r>
            <a:r>
              <a:rPr lang="ar-SA" sz="2000" dirty="0"/>
              <a:t>:</a:t>
            </a:r>
            <a:endParaRPr lang="ar-JO" sz="2000" dirty="0"/>
          </a:p>
          <a:p>
            <a:pPr algn="just" rtl="1"/>
            <a:endParaRPr lang="en-US" sz="2000" dirty="0"/>
          </a:p>
          <a:p>
            <a:pPr algn="just" rtl="1"/>
            <a:r>
              <a:rPr lang="ar-SA" sz="2000" b="1" dirty="0">
                <a:solidFill>
                  <a:srgbClr val="0070C0"/>
                </a:solidFill>
              </a:rPr>
              <a:t>استخدام المرؤوسين لأساليب النفاق والمداهنة والإخلاص والرياء </a:t>
            </a:r>
            <a:endParaRPr lang="en-US" sz="2000" b="1" dirty="0">
              <a:solidFill>
                <a:srgbClr val="0070C0"/>
              </a:solidFill>
            </a:endParaRPr>
          </a:p>
          <a:p>
            <a:pPr algn="just" rtl="1"/>
            <a:r>
              <a:rPr lang="ar-SA" sz="2000" dirty="0"/>
              <a:t>يلجأ بعض المرؤوسين إلى استخدام النفاق والرياء والمداهنة، في سبيل كسب ود القائد، ومن ثم السيطرة عليه، وتحقيق المنافع الشخصية، وخاصة تلك التي تكون بغير وجه حق، ويظهرون موافقتهم على كل ما يقوله القائد ويعبرون عن استحسانهم لكل سلوكياته، ويدعمون جميع خططه وتصوراته بغض النظر عن منطقيتها وعقلانيتها وأهميتها للمنظمة. ويبرز استخدام هذا الأسلوب تجاه القائد المدير الذي يقوم على رئاسة المرؤوسين بهدف الحفاظ على وظيفته، فإذا كانت المداهنة على حساب العمل ورضا المدير، فالمرؤوس ينجح في تحقيق مراده، وإذا كانت المداهنة والنفاق بشكل يبدو حقيقياً للمدير، فهذه تفيد المرؤوس في تحقيق علاقة جيدة مع المدير الذي يرأسه. </a:t>
            </a:r>
            <a:endParaRPr lang="en-US" sz="2000" dirty="0"/>
          </a:p>
          <a:p>
            <a:pPr algn="just" rtl="1"/>
            <a:r>
              <a:rPr lang="ar-SA" sz="2000" dirty="0"/>
              <a:t>وهناك طرق أخرى يلجأ إليها بعض المرؤوسين من أجل تحسين العلاقة مع المدير، ومنها: إثبات المرؤوس لقائده بأنه شخص يمكن الاعتماد عليه بشكل جيد، بالإضافة إلى إبداء إخلاص المرؤوس لمديره، وبخاصة إذا كان هناك انتقادات ضد المدير أو معارضة لسياساته. ويستخدم هذا الأسلوب من قبل المرؤوسين لتجنب حالات الغضب والوصول إلى أعلى الرتب لدى المدير فبعض المديرين يواجه الموظف المشكلة بالصوت العالي والإهانات، ويقوم الموظف باستخدام أسلوب التودد لدى المدير في العمل بهدف تذليل العقبات التي تقف أمام التنسيق وتمنع من تحققه أو تعرقل نجاحه في العمل. </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908439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55802" y="1649885"/>
            <a:ext cx="8796270" cy="2246769"/>
          </a:xfrm>
          <a:prstGeom prst="rect">
            <a:avLst/>
          </a:prstGeom>
          <a:noFill/>
        </p:spPr>
        <p:txBody>
          <a:bodyPr wrap="square" rtlCol="0">
            <a:spAutoFit/>
          </a:bodyPr>
          <a:lstStyle/>
          <a:p>
            <a:pPr algn="ctr" rtl="1"/>
            <a:r>
              <a:rPr lang="ar-SA" sz="2000" b="1" dirty="0"/>
              <a:t>متطلبات القيادة التربوية</a:t>
            </a:r>
            <a:endParaRPr lang="ar-JO" sz="2000" b="1" dirty="0"/>
          </a:p>
          <a:p>
            <a:pPr algn="ctr" rtl="1"/>
            <a:endParaRPr lang="en-US" sz="2000" dirty="0"/>
          </a:p>
          <a:p>
            <a:pPr algn="just" rtl="1"/>
            <a:r>
              <a:rPr lang="ar-SA" sz="2000" dirty="0"/>
              <a:t> تتطلب القيادة التربوية الناجحة أن تكون مرنة وقابلة للتطوير لنجاح المؤسسات التعليمية، كما وعلى القائد أن يختار الأسلوب المناسب للتعامل مع المعلمين ومختلف العاملين معه, وفق النظرية الظرفية كاستجابة للموقف ولحاجات الطلبة والمعلمين، وعلى القائد أن يستخدم أسلوب الإبلاغ، والتفويض، كما أن عليه أن يمتلك الكفاءات، والقدرات التي تساعده على تغيير استراتيجياته بحسب الظروف الجديدة خاصة في ظل انتشار تكنولوجيا المعلومات الرقمية</a:t>
            </a:r>
            <a:r>
              <a:rPr lang="ar-JO" sz="2000" dirty="0"/>
              <a:t>.</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5330" y="3896654"/>
            <a:ext cx="4391695" cy="1704975"/>
          </a:xfrm>
          <a:prstGeom prst="rect">
            <a:avLst/>
          </a:prstGeom>
        </p:spPr>
      </p:pic>
    </p:spTree>
    <p:extLst>
      <p:ext uri="{BB962C8B-B14F-4D97-AF65-F5344CB8AC3E}">
        <p14:creationId xmlns:p14="http://schemas.microsoft.com/office/powerpoint/2010/main" val="25657412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545190"/>
            <a:ext cx="10765410" cy="4562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5864" y="1691785"/>
            <a:ext cx="10765410" cy="4093428"/>
          </a:xfrm>
          <a:prstGeom prst="rect">
            <a:avLst/>
          </a:prstGeom>
          <a:noFill/>
        </p:spPr>
        <p:txBody>
          <a:bodyPr wrap="square" rtlCol="0">
            <a:spAutoFit/>
          </a:bodyPr>
          <a:lstStyle/>
          <a:p>
            <a:pPr algn="ctr" rtl="1"/>
            <a:r>
              <a:rPr lang="ar-SA" sz="2000" b="1" dirty="0"/>
              <a:t>متطلبات القيادة التربوية</a:t>
            </a:r>
            <a:endParaRPr lang="ar-JO" sz="2000" b="1" dirty="0"/>
          </a:p>
          <a:p>
            <a:pPr algn="ctr" rtl="1"/>
            <a:endParaRPr lang="en-US" sz="2000" dirty="0"/>
          </a:p>
          <a:p>
            <a:pPr algn="r" rtl="1"/>
            <a:r>
              <a:rPr lang="ar-SA" sz="2000" dirty="0"/>
              <a:t>كما تتطلب القيادة التربوية من القائد أن يكون يمتلك عدة صفات وهي:</a:t>
            </a:r>
            <a:endParaRPr lang="en-US" sz="2000" dirty="0"/>
          </a:p>
          <a:p>
            <a:pPr marL="457200" indent="-457200" algn="r" rtl="1">
              <a:buFont typeface="+mj-lt"/>
              <a:buAutoNum type="arabicPeriod"/>
            </a:pPr>
            <a:r>
              <a:rPr lang="ar-SA" sz="2000" b="1" dirty="0"/>
              <a:t>النزاهة:</a:t>
            </a:r>
            <a:r>
              <a:rPr lang="ar-SA" sz="2000" dirty="0"/>
              <a:t> وينبغي ألا تنعكس النزاهة فقط في تقارير تقييم المعلمين، وإنما في كل العمليات التي تتم داخل المؤسسة التربوية. </a:t>
            </a:r>
            <a:endParaRPr lang="en-US" sz="2000" dirty="0"/>
          </a:p>
          <a:p>
            <a:pPr marL="457200" indent="-457200" algn="r" rtl="1">
              <a:buFont typeface="+mj-lt"/>
              <a:buAutoNum type="arabicPeriod"/>
            </a:pPr>
            <a:r>
              <a:rPr lang="ar-SA" sz="2000" b="1" dirty="0"/>
              <a:t>القدرة على التفويض</a:t>
            </a:r>
            <a:r>
              <a:rPr lang="ar-SA" sz="2000" dirty="0"/>
              <a:t>: وهي تشير إلى منح بعض المسؤوليات للعاملين، إذ تتضمن العملية التعليمية العديد من المواقف المتباينة التي تتطلب سرعة في الإجراء والمعالجة. </a:t>
            </a:r>
            <a:endParaRPr lang="en-US" sz="2000" dirty="0"/>
          </a:p>
          <a:p>
            <a:pPr marL="457200" indent="-457200" algn="r" rtl="1">
              <a:buFont typeface="+mj-lt"/>
              <a:buAutoNum type="arabicPeriod"/>
            </a:pPr>
            <a:r>
              <a:rPr lang="ar-SA" sz="2000" b="1" dirty="0"/>
              <a:t>الوعي الذاتي:</a:t>
            </a:r>
            <a:r>
              <a:rPr lang="ar-SA" sz="2000" dirty="0"/>
              <a:t> وهو يشير إلى أهمية الدور المنوط بالقائد التربوي ، وحساسيته للمواقف , وتأثيره الكبير على الكثير من الأطراف. </a:t>
            </a:r>
            <a:endParaRPr lang="en-US" sz="2000" dirty="0"/>
          </a:p>
          <a:p>
            <a:pPr marL="457200" indent="-457200" algn="r" rtl="1">
              <a:buFont typeface="+mj-lt"/>
              <a:buAutoNum type="arabicPeriod"/>
            </a:pPr>
            <a:r>
              <a:rPr lang="ar-SA" sz="2000" b="1" dirty="0"/>
              <a:t>الشجاعة:</a:t>
            </a:r>
            <a:r>
              <a:rPr lang="ar-SA" sz="2000" dirty="0"/>
              <a:t> إذ إن المؤسسة التربوية كالمدرسة كمثال هي نموذج مصغر للمجتمع، باختلاف مستوياته الفكرية والاجتماعية المتباينة، والتي قد ينشأ من خلالها العديد من المواقف والصراعات التي تتطلب أن يكون القائد فيها يمتلك الشجاعة الكافية لإدارة تلك الصراعات، والتخفيف من آثارها. </a:t>
            </a:r>
            <a:endParaRPr lang="en-US" sz="2000" dirty="0"/>
          </a:p>
          <a:p>
            <a:pPr marL="457200" indent="-457200" algn="r" rtl="1">
              <a:buFont typeface="+mj-lt"/>
              <a:buAutoNum type="arabicPeriod"/>
            </a:pPr>
            <a:r>
              <a:rPr lang="ar-SA" sz="2000" b="1" dirty="0"/>
              <a:t>الاحترام</a:t>
            </a:r>
            <a:r>
              <a:rPr lang="ar-SA" sz="2000" dirty="0"/>
              <a:t>: تعد معاملة الناس باحترام من أهم النقاط التي يتوجب على القائد القيام بها، إذ يتطلب من القائد التربوي التواصل مع مختلف أطراف المجتمع وخلق الثقة فيما بينهم، وتوظيف وتوجيه إمكانياته لخدمة هذه المؤسسة التعليمية.</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732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30308" y="1368343"/>
            <a:ext cx="10663707" cy="2849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5794" y="1700455"/>
            <a:ext cx="9813701" cy="2246769"/>
          </a:xfrm>
          <a:prstGeom prst="rect">
            <a:avLst/>
          </a:prstGeom>
          <a:noFill/>
        </p:spPr>
        <p:txBody>
          <a:bodyPr wrap="square" rtlCol="0">
            <a:spAutoFit/>
          </a:bodyPr>
          <a:lstStyle/>
          <a:p>
            <a:pPr algn="ctr" rtl="1"/>
            <a:r>
              <a:rPr lang="ar-SA" sz="2000" b="1" dirty="0"/>
              <a:t>مقومات القيادة التربوية </a:t>
            </a:r>
            <a:endParaRPr lang="ar-JO" sz="2000" b="1" dirty="0"/>
          </a:p>
          <a:p>
            <a:pPr algn="r" rtl="1"/>
            <a:r>
              <a:rPr lang="ar-SA" sz="2000" dirty="0"/>
              <a:t>إن القيادة التربوية هي مقدرة الفرد القائد التربوي على التأثير في سلوك فرد أو جماعة للعمل برغبة، من أجل تحقيق هدف أو أهداف محددة، وهذا التأثير، الذي هو محور عملية القيادة التربوية، لا يأتي إلا من خلال السلوك القيادي المشبع بالجوانب الفنية. إن فن القيادة التربوية لا يتأتى الا من خلال مجموعة من المقومات هي: </a:t>
            </a:r>
            <a:endParaRPr lang="en-US" sz="2000" dirty="0"/>
          </a:p>
          <a:p>
            <a:pPr marL="342900" indent="-342900" algn="r" rtl="1">
              <a:buFont typeface="Wingdings" panose="05000000000000000000" pitchFamily="2" charset="2"/>
              <a:buChar char="v"/>
            </a:pPr>
            <a:r>
              <a:rPr lang="ar-SA" sz="2000" dirty="0"/>
              <a:t>مقومات ذات علاقة بشخصية القائد</a:t>
            </a:r>
            <a:endParaRPr lang="en-US" sz="2000" dirty="0"/>
          </a:p>
          <a:p>
            <a:pPr marL="285750" indent="-285750" algn="r" rtl="1">
              <a:buFont typeface="Wingdings" panose="05000000000000000000" pitchFamily="2" charset="2"/>
              <a:buChar char="v"/>
            </a:pPr>
            <a:r>
              <a:rPr lang="ar-SA" sz="2000" dirty="0"/>
              <a:t>مقومات ذات علاقة بالجماعة المرؤوسين</a:t>
            </a:r>
            <a:endParaRPr lang="en-US" sz="2000" dirty="0"/>
          </a:p>
          <a:p>
            <a:pPr marL="285750" indent="-285750" algn="r" rtl="1">
              <a:buFont typeface="Wingdings" panose="05000000000000000000" pitchFamily="2" charset="2"/>
              <a:buChar char="v"/>
            </a:pPr>
            <a:r>
              <a:rPr lang="ar-SA" sz="2000" dirty="0"/>
              <a:t>مقومات ذات علاقة بالمنظمة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3353" y="4426845"/>
            <a:ext cx="6663736" cy="1790700"/>
          </a:xfrm>
          <a:prstGeom prst="rect">
            <a:avLst/>
          </a:prstGeom>
        </p:spPr>
      </p:pic>
    </p:spTree>
    <p:extLst>
      <p:ext uri="{BB962C8B-B14F-4D97-AF65-F5344CB8AC3E}">
        <p14:creationId xmlns:p14="http://schemas.microsoft.com/office/powerpoint/2010/main" val="16775649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041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01" y="1420306"/>
            <a:ext cx="10753859" cy="3785652"/>
          </a:xfrm>
          <a:prstGeom prst="rect">
            <a:avLst/>
          </a:prstGeom>
          <a:noFill/>
        </p:spPr>
        <p:txBody>
          <a:bodyPr wrap="square" rtlCol="0">
            <a:spAutoFit/>
          </a:bodyPr>
          <a:lstStyle/>
          <a:p>
            <a:pPr algn="ctr" rtl="1"/>
            <a:r>
              <a:rPr lang="ar-SA" sz="2000" b="1" dirty="0"/>
              <a:t>مقومات القيادة التربوية </a:t>
            </a:r>
            <a:endParaRPr lang="ar-JO" sz="2000" b="1" dirty="0"/>
          </a:p>
          <a:p>
            <a:pPr algn="r" rtl="1"/>
            <a:r>
              <a:rPr lang="ar-SA" sz="2000" b="1" dirty="0"/>
              <a:t>مقومات ذات علاقة بشخصية القائد، ومنها </a:t>
            </a:r>
            <a:r>
              <a:rPr lang="ar-SA" sz="2000" dirty="0"/>
              <a:t>: </a:t>
            </a:r>
            <a:endParaRPr lang="en-US" sz="2000" dirty="0"/>
          </a:p>
          <a:p>
            <a:pPr marL="457200" indent="-457200" algn="r" rtl="1">
              <a:buFont typeface="+mj-lt"/>
              <a:buAutoNum type="arabicPeriod"/>
            </a:pPr>
            <a:r>
              <a:rPr lang="ar-SA" sz="2000" dirty="0"/>
              <a:t> أن يتمثل القائد السلوك القويم، وأن يكون قدوة حسنة لمرؤوسيه.</a:t>
            </a:r>
            <a:endParaRPr lang="en-US" sz="2000" dirty="0"/>
          </a:p>
          <a:p>
            <a:pPr marL="457200" indent="-457200" algn="r" rtl="1">
              <a:buFont typeface="+mj-lt"/>
              <a:buAutoNum type="arabicPeriod"/>
            </a:pPr>
            <a:r>
              <a:rPr lang="ar-SA" sz="2000" dirty="0"/>
              <a:t>أن يتحلى القائد بالصدق والعدل والصراحة والجرأة والشجاعة والصبر والثبات على المواقف والابتعاد عن المزاجية </a:t>
            </a:r>
            <a:endParaRPr lang="en-US" sz="2000" dirty="0"/>
          </a:p>
          <a:p>
            <a:pPr marL="457200" indent="-457200" algn="r" rtl="1">
              <a:buFont typeface="+mj-lt"/>
              <a:buAutoNum type="arabicPeriod"/>
            </a:pPr>
            <a:r>
              <a:rPr lang="ar-SA" sz="2000" dirty="0"/>
              <a:t> أن يتقن القائد فن التأثير في المرؤوسين، وحثهم على الابداع والابتكار.</a:t>
            </a:r>
            <a:endParaRPr lang="en-US" sz="2000" dirty="0"/>
          </a:p>
          <a:p>
            <a:pPr marL="457200" indent="-457200" algn="r" rtl="1">
              <a:buFont typeface="+mj-lt"/>
              <a:buAutoNum type="arabicPeriod"/>
            </a:pPr>
            <a:r>
              <a:rPr lang="ar-SA" sz="2000" dirty="0"/>
              <a:t> أن يعمد القائد الى التعزيز الايجابي وألا يلجأ الى التهديد والترهيب. </a:t>
            </a:r>
            <a:endParaRPr lang="en-US" sz="2000" dirty="0"/>
          </a:p>
          <a:p>
            <a:pPr marL="457200" indent="-457200" algn="r" rtl="1">
              <a:buFont typeface="+mj-lt"/>
              <a:buAutoNum type="arabicPeriod"/>
            </a:pPr>
            <a:r>
              <a:rPr lang="ar-SA" sz="2000" dirty="0"/>
              <a:t> أن يسعى الى اقناع المرؤوسين بتوجهاته من خلال تفسير هذه التو</a:t>
            </a:r>
            <a:r>
              <a:rPr lang="ar-JO" sz="2000" dirty="0"/>
              <a:t>جهات</a:t>
            </a:r>
            <a:r>
              <a:rPr lang="ar-SA" sz="2000" dirty="0"/>
              <a:t> وتعليلها، عملا بمبدأ اعرض ولا تفرض.</a:t>
            </a:r>
            <a:endParaRPr lang="en-US" sz="2000" dirty="0"/>
          </a:p>
          <a:p>
            <a:pPr marL="457200" indent="-457200" algn="r" rtl="1">
              <a:buFont typeface="+mj-lt"/>
              <a:buAutoNum type="arabicPeriod"/>
            </a:pPr>
            <a:r>
              <a:rPr lang="ar-SA" sz="2000" dirty="0"/>
              <a:t>أن يحسن القائد استخدام البيانات والمعلومات، وبشكل منظم. </a:t>
            </a:r>
          </a:p>
          <a:p>
            <a:pPr marL="457200" indent="-457200" algn="r" rtl="1">
              <a:buFont typeface="+mj-lt"/>
              <a:buAutoNum type="arabicPeriod"/>
            </a:pPr>
            <a:r>
              <a:rPr lang="ar-SA" sz="2000" dirty="0"/>
              <a:t>أن يفعل مبدأ مشاركة المرؤوسين في عملية صنع القرارات. </a:t>
            </a:r>
            <a:endParaRPr lang="en-US" sz="2000" dirty="0"/>
          </a:p>
          <a:p>
            <a:pPr marL="457200" indent="-457200" algn="r" rtl="1">
              <a:buFont typeface="+mj-lt"/>
              <a:buAutoNum type="arabicPeriod"/>
            </a:pPr>
            <a:r>
              <a:rPr lang="ar-SA" sz="2000" dirty="0"/>
              <a:t> أن يستخدم الشورى في عملية حسم القرارات وأن يعي أن التصويت الذي يعد عنصراً أساسياً للديمقراطية السياسية، لا يكون</a:t>
            </a:r>
            <a:r>
              <a:rPr lang="ar-JO" sz="2000" dirty="0"/>
              <a:t> </a:t>
            </a:r>
            <a:r>
              <a:rPr lang="ar-SA" sz="2000" dirty="0"/>
              <a:t>كذلك للديمقراطية التربوية. إذ لا يمكن حل المشكلات التربوية بأغلبية الأصوات. </a:t>
            </a:r>
            <a:endParaRPr lang="en-US" sz="2000" dirty="0"/>
          </a:p>
          <a:p>
            <a:pPr marL="457200" indent="-457200" algn="r" rtl="1">
              <a:buFont typeface="+mj-lt"/>
              <a:buAutoNum type="arabicPeriod"/>
            </a:pPr>
            <a:r>
              <a:rPr lang="ar-SA" sz="2000" dirty="0"/>
              <a:t> أن يفعل برنامج تقييم الاداء، وأن يعي ان معيار الاعمال بخواتيمها.</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صورة 1"/>
          <p:cNvPicPr>
            <a:picLocks noChangeAspect="1"/>
          </p:cNvPicPr>
          <p:nvPr/>
        </p:nvPicPr>
        <p:blipFill>
          <a:blip r:embed="rId3"/>
          <a:stretch>
            <a:fillRect/>
          </a:stretch>
        </p:blipFill>
        <p:spPr>
          <a:xfrm>
            <a:off x="900415" y="4754109"/>
            <a:ext cx="3077696" cy="1500121"/>
          </a:xfrm>
          <a:prstGeom prst="rect">
            <a:avLst/>
          </a:prstGeom>
        </p:spPr>
      </p:pic>
    </p:spTree>
    <p:extLst>
      <p:ext uri="{BB962C8B-B14F-4D97-AF65-F5344CB8AC3E}">
        <p14:creationId xmlns:p14="http://schemas.microsoft.com/office/powerpoint/2010/main" val="13092468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4"/>
            <a:ext cx="11075831" cy="3178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01" y="1420306"/>
            <a:ext cx="10753859" cy="2862322"/>
          </a:xfrm>
          <a:prstGeom prst="rect">
            <a:avLst/>
          </a:prstGeom>
          <a:noFill/>
        </p:spPr>
        <p:txBody>
          <a:bodyPr wrap="square" rtlCol="0">
            <a:spAutoFit/>
          </a:bodyPr>
          <a:lstStyle/>
          <a:p>
            <a:pPr algn="ctr" rtl="1"/>
            <a:r>
              <a:rPr lang="ar-SA" sz="2000" b="1" dirty="0"/>
              <a:t>مقومات القيادة التربوية </a:t>
            </a:r>
            <a:endParaRPr lang="ar-JO" sz="2000" b="1" dirty="0"/>
          </a:p>
          <a:p>
            <a:pPr algn="r" rtl="1"/>
            <a:r>
              <a:rPr lang="ar-SA" sz="3200" dirty="0"/>
              <a:t>مقومات ذات علاقة بالمنظمة، ومنها : </a:t>
            </a:r>
            <a:endParaRPr lang="en-US" sz="3200" dirty="0"/>
          </a:p>
          <a:p>
            <a:pPr marL="514350" indent="-514350" algn="r" rtl="1">
              <a:buFont typeface="+mj-lt"/>
              <a:buAutoNum type="arabicPeriod"/>
            </a:pPr>
            <a:r>
              <a:rPr lang="ar-SA" sz="3200" dirty="0"/>
              <a:t> أن يكون للمنظمة رسالة واضحة وأهداف محددة تنسجم مع فلسفة المجتمع، وتتفق مع رؤيته</a:t>
            </a:r>
            <a:r>
              <a:rPr lang="ar-JO" sz="3200" dirty="0"/>
              <a:t>.</a:t>
            </a:r>
            <a:endParaRPr lang="en-US" sz="3200" dirty="0"/>
          </a:p>
          <a:p>
            <a:pPr marL="514350" indent="-514350" algn="r" rtl="1">
              <a:buFont typeface="+mj-lt"/>
              <a:buAutoNum type="arabicPeriod"/>
            </a:pPr>
            <a:r>
              <a:rPr lang="ar-SA" sz="3200" dirty="0"/>
              <a:t> أن يكون للمنظمة هيكل تنظيمي؛ محدد المعالم، وواضح وبسيط وأفقي</a:t>
            </a:r>
            <a:r>
              <a:rPr lang="en-US" sz="3200" dirty="0"/>
              <a:t>.</a:t>
            </a:r>
          </a:p>
          <a:p>
            <a:pPr marL="514350" indent="-514350" algn="r" rtl="1">
              <a:buFont typeface="+mj-lt"/>
              <a:buAutoNum type="arabicPeriod"/>
            </a:pPr>
            <a:r>
              <a:rPr lang="ar-JO" sz="3200" dirty="0"/>
              <a:t>أن يتوفر في المنظمة نظام اتصال فعال.</a:t>
            </a:r>
            <a:endParaRPr lang="en-US" sz="32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8056" y="4391696"/>
            <a:ext cx="3888513" cy="2009070"/>
          </a:xfrm>
          <a:prstGeom prst="rect">
            <a:avLst/>
          </a:prstGeom>
        </p:spPr>
      </p:pic>
    </p:spTree>
    <p:extLst>
      <p:ext uri="{BB962C8B-B14F-4D97-AF65-F5344CB8AC3E}">
        <p14:creationId xmlns:p14="http://schemas.microsoft.com/office/powerpoint/2010/main" val="26413826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4"/>
            <a:ext cx="11075831" cy="3178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01" y="1420306"/>
            <a:ext cx="10753859" cy="2554545"/>
          </a:xfrm>
          <a:prstGeom prst="rect">
            <a:avLst/>
          </a:prstGeom>
          <a:noFill/>
        </p:spPr>
        <p:txBody>
          <a:bodyPr wrap="square" rtlCol="0">
            <a:spAutoFit/>
          </a:bodyPr>
          <a:lstStyle/>
          <a:p>
            <a:pPr algn="ctr" rtl="1"/>
            <a:r>
              <a:rPr lang="ar-SA" sz="2000" b="1" dirty="0"/>
              <a:t>مقومات القيادة التربوية </a:t>
            </a:r>
            <a:endParaRPr lang="ar-JO" sz="2000" b="1" dirty="0"/>
          </a:p>
          <a:p>
            <a:pPr algn="r" rtl="1"/>
            <a:r>
              <a:rPr lang="ar-SA" sz="2800" dirty="0"/>
              <a:t>مقومات ذات علاقة بالجماعة المرؤوسين، ومنها : </a:t>
            </a:r>
            <a:endParaRPr lang="en-US" sz="2800" dirty="0"/>
          </a:p>
          <a:p>
            <a:pPr marL="514350" indent="-514350" algn="r" rtl="1">
              <a:buFont typeface="+mj-lt"/>
              <a:buAutoNum type="arabicPeriod"/>
            </a:pPr>
            <a:r>
              <a:rPr lang="ar-SA" sz="2800" dirty="0"/>
              <a:t>أن يتوافر لدى المرؤوسين الحد الادنى من الكفايات اللازمة لإنجاز العمل. </a:t>
            </a:r>
            <a:endParaRPr lang="en-US" sz="2800" dirty="0"/>
          </a:p>
          <a:p>
            <a:pPr marL="514350" indent="-514350" algn="r" rtl="1">
              <a:buFont typeface="+mj-lt"/>
              <a:buAutoNum type="arabicPeriod"/>
            </a:pPr>
            <a:r>
              <a:rPr lang="ar-SA" sz="2800" dirty="0"/>
              <a:t>أن يتوافر لدى المرؤوسين الاستعداد لإطاعة القائد. </a:t>
            </a:r>
            <a:endParaRPr lang="en-US" sz="2800" dirty="0"/>
          </a:p>
          <a:p>
            <a:pPr marL="514350" indent="-514350" algn="r" rtl="1">
              <a:buFont typeface="+mj-lt"/>
              <a:buAutoNum type="arabicPeriod"/>
            </a:pPr>
            <a:r>
              <a:rPr lang="ar-SA" sz="2800" dirty="0"/>
              <a:t> أن يؤمن المرؤوسون بأهداف المنظمة. </a:t>
            </a:r>
            <a:endParaRPr lang="en-US" sz="2800" dirty="0"/>
          </a:p>
          <a:p>
            <a:pPr marL="514350" indent="-514350" algn="r" rtl="1">
              <a:buFont typeface="+mj-lt"/>
              <a:buAutoNum type="arabicPeriod"/>
            </a:pPr>
            <a:r>
              <a:rPr lang="ar-SA" sz="2800" dirty="0"/>
              <a:t> أن يعترف المرؤوسون بالقائد، وبأهليته على قيادتهم وتحقيق أهدافهم الشخصية </a:t>
            </a:r>
            <a:r>
              <a:rPr lang="ar-SA" sz="2800" dirty="0" err="1"/>
              <a:t>والمنظمية</a:t>
            </a:r>
            <a:r>
              <a:rPr lang="ar-SA" sz="2800" dirty="0"/>
              <a:t>. </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4591" y="4599158"/>
            <a:ext cx="2686050" cy="1704975"/>
          </a:xfrm>
          <a:prstGeom prst="rect">
            <a:avLst/>
          </a:prstGeom>
        </p:spPr>
      </p:pic>
    </p:spTree>
    <p:extLst>
      <p:ext uri="{BB962C8B-B14F-4D97-AF65-F5344CB8AC3E}">
        <p14:creationId xmlns:p14="http://schemas.microsoft.com/office/powerpoint/2010/main" val="30720461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025" y="1545190"/>
            <a:ext cx="110037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1673" y="1772611"/>
            <a:ext cx="10367493" cy="3662541"/>
          </a:xfrm>
          <a:prstGeom prst="rect">
            <a:avLst/>
          </a:prstGeom>
          <a:noFill/>
        </p:spPr>
        <p:txBody>
          <a:bodyPr wrap="square" rtlCol="0">
            <a:spAutoFit/>
          </a:bodyPr>
          <a:lstStyle/>
          <a:p>
            <a:pPr algn="ctr" rtl="1"/>
            <a:r>
              <a:rPr lang="ar-JO" sz="3600" b="1" dirty="0"/>
              <a:t>الخاتمة</a:t>
            </a:r>
          </a:p>
          <a:p>
            <a:pPr algn="just" rtl="1"/>
            <a:r>
              <a:rPr lang="ar-SA" sz="2800" dirty="0"/>
              <a:t>تؤدي القيادة التربوية دور</a:t>
            </a:r>
            <a:r>
              <a:rPr lang="ar-JO" sz="2800" dirty="0"/>
              <a:t>ً</a:t>
            </a:r>
            <a:r>
              <a:rPr lang="ar-SA" sz="2800" dirty="0"/>
              <a:t>ا مهم</a:t>
            </a:r>
            <a:r>
              <a:rPr lang="ar-JO" sz="2800" dirty="0"/>
              <a:t>ً</a:t>
            </a:r>
            <a:r>
              <a:rPr lang="ar-SA" sz="2800" dirty="0"/>
              <a:t>ا في الارتقاء بمستوى </a:t>
            </a:r>
            <a:r>
              <a:rPr lang="ar-JO" sz="2800" dirty="0"/>
              <a:t>المؤسسات التعليمية</a:t>
            </a:r>
            <a:r>
              <a:rPr lang="ar-SA" sz="2800" dirty="0"/>
              <a:t>, إذ تعد القيادة التربوية جوهر العملية الإدارية وقلبها, فمن خلالها يمكن التمييز بين المؤسسات التعليمية الناجحة وغير الناجحة, إذ تقوم بتوجيه الأفراد من خلال التأثير والتأثر بهم</a:t>
            </a:r>
            <a:r>
              <a:rPr lang="ar-JO" sz="2800" dirty="0"/>
              <a:t>.</a:t>
            </a:r>
            <a:endParaRPr lang="en-US" sz="2800" dirty="0"/>
          </a:p>
          <a:p>
            <a:pPr algn="just" rtl="1"/>
            <a:r>
              <a:rPr lang="ar-SA" sz="2800" dirty="0"/>
              <a:t>ويعتبر العنصر البشري عاملا مهما وحيويا في سير المؤسسات التربوية بفعالية وكفاءة, فكفاءة وقدرة الأفراد تعد أمر</a:t>
            </a:r>
            <a:r>
              <a:rPr lang="ar-JO" sz="2800" dirty="0"/>
              <a:t>ً</a:t>
            </a:r>
            <a:r>
              <a:rPr lang="ar-SA" sz="2800" dirty="0"/>
              <a:t>ا مهم</a:t>
            </a:r>
            <a:r>
              <a:rPr lang="ar-JO" sz="2800" dirty="0"/>
              <a:t>ً</a:t>
            </a:r>
            <a:r>
              <a:rPr lang="ar-SA" sz="2800" dirty="0"/>
              <a:t>ا في تحقيق أهداف المؤسسات التعليمية، ويعتمد نجاحها على العمل الجاد، وتعتمد أيضا إدارة العاملين بشكل كبير على نوعية القيادة التي تملكها المؤسسات التعليمية, فالقيادة عبارة عن رابط يساعد على العمل سويا</a:t>
            </a:r>
            <a:r>
              <a:rPr lang="ar-JO" sz="2800" dirty="0"/>
              <a:t>.</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26313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3279</TotalTime>
  <Words>5440</Words>
  <Application>Microsoft Office PowerPoint</Application>
  <PresentationFormat>شاشة عريضة</PresentationFormat>
  <Paragraphs>280</Paragraphs>
  <Slides>44</Slides>
  <Notes>4</Notes>
  <HiddenSlides>0</HiddenSlides>
  <MMClips>0</MMClips>
  <ScaleCrop>false</ScaleCrop>
  <HeadingPairs>
    <vt:vector size="6" baseType="variant">
      <vt:variant>
        <vt:lpstr>الخطوط المستخدمة</vt:lpstr>
      </vt:variant>
      <vt:variant>
        <vt:i4>7</vt:i4>
      </vt:variant>
      <vt:variant>
        <vt:lpstr>نسق</vt:lpstr>
      </vt:variant>
      <vt:variant>
        <vt:i4>3</vt:i4>
      </vt:variant>
      <vt:variant>
        <vt:lpstr>عناوين الشرائح</vt:lpstr>
      </vt:variant>
      <vt:variant>
        <vt:i4>44</vt:i4>
      </vt:variant>
    </vt:vector>
  </HeadingPairs>
  <TitlesOfParts>
    <vt:vector size="54" baseType="lpstr">
      <vt:lpstr>Arial</vt:lpstr>
      <vt:lpstr>Calibri</vt:lpstr>
      <vt:lpstr>Calibri Light</vt:lpstr>
      <vt:lpstr>Roboto Light</vt:lpstr>
      <vt:lpstr>Simplified Arabic</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104</cp:revision>
  <dcterms:created xsi:type="dcterms:W3CDTF">2023-04-29T09:08:23Z</dcterms:created>
  <dcterms:modified xsi:type="dcterms:W3CDTF">2023-10-05T06:17:48Z</dcterms:modified>
</cp:coreProperties>
</file>