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s/slide27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2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3"/>
  </p:notesMasterIdLst>
  <p:sldIdLst>
    <p:sldId id="480" r:id="rId2"/>
    <p:sldId id="303" r:id="rId3"/>
    <p:sldId id="839" r:id="rId4"/>
    <p:sldId id="1428" r:id="rId5"/>
    <p:sldId id="1429" r:id="rId6"/>
    <p:sldId id="1430" r:id="rId7"/>
    <p:sldId id="1403" r:id="rId8"/>
    <p:sldId id="1404" r:id="rId9"/>
    <p:sldId id="1405" r:id="rId10"/>
    <p:sldId id="1407" r:id="rId11"/>
    <p:sldId id="1431" r:id="rId12"/>
    <p:sldId id="1432" r:id="rId13"/>
    <p:sldId id="1433" r:id="rId14"/>
    <p:sldId id="1434" r:id="rId15"/>
    <p:sldId id="1435" r:id="rId16"/>
    <p:sldId id="1436" r:id="rId17"/>
    <p:sldId id="1437" r:id="rId18"/>
    <p:sldId id="1438" r:id="rId19"/>
    <p:sldId id="1439" r:id="rId20"/>
    <p:sldId id="1440" r:id="rId21"/>
    <p:sldId id="1441" r:id="rId22"/>
    <p:sldId id="1464" r:id="rId23"/>
    <p:sldId id="1462" r:id="rId24"/>
    <p:sldId id="1466" r:id="rId25"/>
    <p:sldId id="1467" r:id="rId26"/>
    <p:sldId id="1442" r:id="rId27"/>
    <p:sldId id="1465" r:id="rId28"/>
    <p:sldId id="1443" r:id="rId29"/>
    <p:sldId id="1444" r:id="rId30"/>
    <p:sldId id="1445" r:id="rId31"/>
    <p:sldId id="1446" r:id="rId32"/>
    <p:sldId id="1448" r:id="rId33"/>
    <p:sldId id="1461" r:id="rId34"/>
    <p:sldId id="1458" r:id="rId35"/>
    <p:sldId id="1459" r:id="rId36"/>
    <p:sldId id="1469" r:id="rId37"/>
    <p:sldId id="1470" r:id="rId38"/>
    <p:sldId id="1460" r:id="rId39"/>
    <p:sldId id="1468" r:id="rId40"/>
    <p:sldId id="1463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839"/>
            <p14:sldId id="1428"/>
            <p14:sldId id="1429"/>
            <p14:sldId id="1430"/>
            <p14:sldId id="1403"/>
            <p14:sldId id="1404"/>
            <p14:sldId id="1405"/>
            <p14:sldId id="1407"/>
            <p14:sldId id="1431"/>
            <p14:sldId id="1432"/>
            <p14:sldId id="1433"/>
            <p14:sldId id="1434"/>
            <p14:sldId id="1435"/>
            <p14:sldId id="1436"/>
            <p14:sldId id="1437"/>
            <p14:sldId id="1438"/>
            <p14:sldId id="1439"/>
            <p14:sldId id="1440"/>
            <p14:sldId id="1441"/>
            <p14:sldId id="1464"/>
            <p14:sldId id="1462"/>
            <p14:sldId id="1466"/>
            <p14:sldId id="1467"/>
            <p14:sldId id="1442"/>
            <p14:sldId id="1465"/>
            <p14:sldId id="1443"/>
            <p14:sldId id="1444"/>
            <p14:sldId id="1445"/>
            <p14:sldId id="1446"/>
            <p14:sldId id="1448"/>
            <p14:sldId id="1461"/>
            <p14:sldId id="1458"/>
            <p14:sldId id="1459"/>
            <p14:sldId id="1469"/>
            <p14:sldId id="1470"/>
            <p14:sldId id="1460"/>
            <p14:sldId id="1468"/>
            <p14:sldId id="146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48" autoAdjust="0"/>
    <p:restoredTop sz="93738" autoAdjust="0"/>
  </p:normalViewPr>
  <p:slideViewPr>
    <p:cSldViewPr snapToGrid="0">
      <p:cViewPr>
        <p:scale>
          <a:sx n="70" d="100"/>
          <a:sy n="70" d="100"/>
        </p:scale>
        <p:origin x="931" y="2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50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2.emf"/><Relationship Id="rId4" Type="http://schemas.openxmlformats.org/officeDocument/2006/relationships/oleObject" Target="../embeddings/oleObject1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8.png"/><Relationship Id="rId5" Type="http://schemas.openxmlformats.org/officeDocument/2006/relationships/image" Target="../media/image19.png"/><Relationship Id="rId4" Type="http://schemas.openxmlformats.org/officeDocument/2006/relationships/image" Target="../media/image21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5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6.emf"/><Relationship Id="rId4" Type="http://schemas.openxmlformats.org/officeDocument/2006/relationships/oleObject" Target="../embeddings/oleObject2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6.emf"/><Relationship Id="rId4" Type="http://schemas.openxmlformats.org/officeDocument/2006/relationships/oleObject" Target="../embeddings/oleObject3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240923" y="377444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Prepared by Dr. </a:t>
            </a:r>
            <a:r>
              <a:rPr lang="en-US" sz="2400" dirty="0" smtClean="0">
                <a:latin typeface="Alexandria" pitchFamily="2" charset="-78"/>
                <a:cs typeface="Alexandria" pitchFamily="2" charset="-78"/>
              </a:rPr>
              <a:t>Diaa Salama</a:t>
            </a:r>
            <a:endParaRPr lang="en-US" sz="24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6586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 Machine </a:t>
            </a:r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Learning </a:t>
            </a:r>
            <a:endParaRPr lang="en-US" sz="3600" b="1" dirty="0" smtClean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  <a:p>
            <a:r>
              <a:rPr lang="en-US" sz="3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for </a:t>
            </a:r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Finance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02149" y="587985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Lecture 6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3981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FNT633</a:t>
            </a:r>
            <a:r>
              <a:rPr lang="ar-EG" sz="1600" dirty="0" smtClean="0">
                <a:latin typeface="Alexandria" pitchFamily="2" charset="-78"/>
                <a:cs typeface="Alexandria" pitchFamily="2" charset="-78"/>
              </a:rPr>
              <a:t> </a:t>
            </a:r>
          </a:p>
          <a:p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Naïve Bayes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9315"/>
    </mc:Choice>
    <mc:Fallback>
      <p:transition spd="slow" advTm="249315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658648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3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 Machine </a:t>
            </a:r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Learning </a:t>
            </a:r>
          </a:p>
          <a:p>
            <a:pPr lvl="0"/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for Finance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Lecture 6 </a:t>
            </a:r>
            <a:endParaRPr lang="en-US" sz="2400" b="1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78591" y="4846425"/>
            <a:ext cx="13981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FNT633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r>
              <a:rPr lang="en-US" sz="1600" dirty="0" err="1" smtClean="0">
                <a:latin typeface="Alexandria" pitchFamily="2" charset="-78"/>
                <a:cs typeface="Alexandria" pitchFamily="2" charset="-78"/>
              </a:rPr>
              <a:t>Navie</a:t>
            </a:r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 Bayes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Diaa Salama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280"/>
    </mc:Choice>
    <mc:Fallback>
      <p:transition spd="slow" advTm="5128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13452" y="1022245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Today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014353" y="2346500"/>
            <a:ext cx="8817067" cy="15573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Classification</a:t>
            </a:r>
          </a:p>
          <a:p>
            <a:pPr marL="342900" lvl="0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Naïve Bayes</a:t>
            </a:r>
          </a:p>
          <a:p>
            <a:pPr marL="342900" lvl="0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Classification: Basic </a:t>
            </a:r>
            <a:r>
              <a:rPr lang="en-US" altLang="en-US" sz="28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Concepts</a:t>
            </a:r>
            <a:endParaRPr lang="en-US" altLang="en-US" sz="28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954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394675"/>
    </mc:Choice>
    <mc:Fallback>
      <p:transition advTm="394675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13452" y="1128409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Alexandria Black" pitchFamily="2" charset="-78"/>
                <a:cs typeface="Alexandria Black" pitchFamily="2" charset="-78"/>
              </a:rPr>
              <a:t>Naïve </a:t>
            </a:r>
            <a:r>
              <a:rPr lang="en-US" sz="2800" b="1" dirty="0" smtClean="0">
                <a:solidFill>
                  <a:srgbClr val="FF0000"/>
                </a:solidFill>
                <a:latin typeface="Alexandria Black" pitchFamily="2" charset="-78"/>
                <a:cs typeface="Alexandria Black" pitchFamily="2" charset="-78"/>
              </a:rPr>
              <a:t>Bayes Basics</a:t>
            </a:r>
            <a:endParaRPr lang="en-US" sz="2800" b="1" dirty="0">
              <a:solidFill>
                <a:srgbClr val="FF000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30748" y="2136658"/>
            <a:ext cx="7859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lexandria Black" pitchFamily="2" charset="-78"/>
                <a:cs typeface="Alexandria Black" pitchFamily="2" charset="-78"/>
              </a:rPr>
              <a:t>Naïve </a:t>
            </a:r>
            <a:r>
              <a:rPr lang="en-US" sz="3600" b="1" dirty="0" smtClean="0">
                <a:latin typeface="Alexandria Black" pitchFamily="2" charset="-78"/>
                <a:cs typeface="Alexandria Black" pitchFamily="2" charset="-78"/>
              </a:rPr>
              <a:t>Bayes Introduction</a:t>
            </a:r>
            <a:endParaRPr lang="en-US" sz="36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005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203"/>
    </mc:Choice>
    <mc:Fallback>
      <p:transition advTm="10203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5"/>
            <a:ext cx="10812720" cy="51544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Supervised </a:t>
            </a: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vs. Unsupervised Learning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Rectangle 3"/>
          <p:cNvSpPr txBox="1">
            <a:spLocks noChangeArrowheads="1"/>
          </p:cNvSpPr>
          <p:nvPr/>
        </p:nvSpPr>
        <p:spPr>
          <a:xfrm>
            <a:off x="1624519" y="1371600"/>
            <a:ext cx="9328825" cy="4536415"/>
          </a:xfrm>
          <a:prstGeom prst="rect">
            <a:avLst/>
          </a:prstGeom>
          <a:noFill/>
        </p:spPr>
        <p:txBody>
          <a:bodyPr vert="horz" lIns="92075" tIns="46038" rIns="92075" bIns="46038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en-US" sz="2400" dirty="0" smtClean="0">
                <a:solidFill>
                  <a:srgbClr val="F83F24"/>
                </a:solidFill>
              </a:rPr>
              <a:t>Supervised learning (classification)</a:t>
            </a:r>
            <a:endParaRPr lang="en-US" altLang="en-US" sz="2400" dirty="0" smtClean="0"/>
          </a:p>
          <a:p>
            <a:pPr lvl="1">
              <a:lnSpc>
                <a:spcPct val="130000"/>
              </a:lnSpc>
            </a:pPr>
            <a:r>
              <a:rPr lang="en-US" altLang="en-US" dirty="0" smtClean="0"/>
              <a:t>Supervision: The training data (observations, measurements, etc.) are accompanied by </a:t>
            </a:r>
            <a:r>
              <a:rPr lang="en-US" altLang="en-US" b="1" dirty="0" smtClean="0"/>
              <a:t>labels</a:t>
            </a:r>
            <a:r>
              <a:rPr lang="en-US" altLang="en-US" dirty="0" smtClean="0"/>
              <a:t> indicating the class of the observations</a:t>
            </a:r>
          </a:p>
          <a:p>
            <a:pPr lvl="1">
              <a:lnSpc>
                <a:spcPct val="130000"/>
              </a:lnSpc>
            </a:pPr>
            <a:r>
              <a:rPr lang="en-US" altLang="en-US" dirty="0" smtClean="0"/>
              <a:t>New data is classified based on the training set</a:t>
            </a:r>
          </a:p>
          <a:p>
            <a:pPr>
              <a:lnSpc>
                <a:spcPct val="130000"/>
              </a:lnSpc>
            </a:pPr>
            <a:r>
              <a:rPr lang="en-US" altLang="en-US" sz="2400" dirty="0" smtClean="0">
                <a:solidFill>
                  <a:srgbClr val="F83F24"/>
                </a:solidFill>
              </a:rPr>
              <a:t>Unsupervised learning</a:t>
            </a:r>
            <a:r>
              <a:rPr lang="en-US" altLang="en-US" sz="2400" dirty="0" smtClean="0"/>
              <a:t> </a:t>
            </a:r>
            <a:r>
              <a:rPr lang="en-US" altLang="en-US" sz="2400" dirty="0" smtClean="0">
                <a:solidFill>
                  <a:srgbClr val="FF3300"/>
                </a:solidFill>
              </a:rPr>
              <a:t>(clustering)</a:t>
            </a:r>
          </a:p>
          <a:p>
            <a:pPr lvl="1">
              <a:lnSpc>
                <a:spcPct val="130000"/>
              </a:lnSpc>
            </a:pPr>
            <a:r>
              <a:rPr lang="en-US" altLang="en-US" dirty="0" smtClean="0"/>
              <a:t>The class labels of training data is unknown</a:t>
            </a:r>
          </a:p>
          <a:p>
            <a:pPr lvl="1">
              <a:lnSpc>
                <a:spcPct val="130000"/>
              </a:lnSpc>
            </a:pPr>
            <a:r>
              <a:rPr lang="en-US" altLang="en-US" dirty="0" smtClean="0"/>
              <a:t>Given a set of measurements, observations, etc. with the aim of establishing the existence of classes or clusters in the data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08355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00521"/>
    </mc:Choice>
    <mc:Fallback>
      <p:transition advTm="200521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291413"/>
            <a:ext cx="79487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Prediction </a:t>
            </a: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Problems: Classification vs. </a:t>
            </a:r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Numeric Prediction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339536" y="1452637"/>
            <a:ext cx="10079632" cy="4556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 smtClean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Classification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 </a:t>
            </a: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predicts categorical class labels (discrete or nominal)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classifies data (constructs a model) based on the training set and the values (class labels) in a classifying attribute and uses it in classifying new data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Numeric Prediction  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models continuous-valued functions, i.e., predicts unknown or missing values 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Typical applications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Credit/loan approval: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Medical diagnosis: if a tumor is cancerous or benign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Fraud detection: if a transaction is fraudulent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Web page categorization: which category it is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88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87357"/>
    </mc:Choice>
    <mc:Fallback>
      <p:transition advTm="87357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82540" y="960690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Supervised vs. Unsupervised Learning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1757065" y="1686002"/>
            <a:ext cx="9074355" cy="3722848"/>
            <a:chOff x="1742150" y="1557170"/>
            <a:chExt cx="9074355" cy="3722848"/>
          </a:xfrm>
        </p:grpSpPr>
        <p:pic>
          <p:nvPicPr>
            <p:cNvPr id="12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89084" y="3790456"/>
              <a:ext cx="43222" cy="121023"/>
            </a:xfrm>
            <a:prstGeom prst="rect">
              <a:avLst/>
            </a:prstGeom>
          </p:spPr>
        </p:pic>
        <p:pic>
          <p:nvPicPr>
            <p:cNvPr id="13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89084" y="4412863"/>
              <a:ext cx="43222" cy="121023"/>
            </a:xfrm>
            <a:prstGeom prst="rect">
              <a:avLst/>
            </a:prstGeom>
          </p:spPr>
        </p:pic>
        <p:sp>
          <p:nvSpPr>
            <p:cNvPr id="14" name="object 8"/>
            <p:cNvSpPr txBox="1"/>
            <p:nvPr/>
          </p:nvSpPr>
          <p:spPr>
            <a:xfrm>
              <a:off x="1742150" y="2937190"/>
              <a:ext cx="4481328" cy="1933591"/>
            </a:xfrm>
            <a:prstGeom prst="rect">
              <a:avLst/>
            </a:prstGeom>
          </p:spPr>
          <p:txBody>
            <a:bodyPr vert="horz" wrap="square" lIns="0" tIns="5763" rIns="0" bIns="0" rtlCol="0">
              <a:spAutoFit/>
            </a:bodyPr>
            <a:lstStyle/>
            <a:p>
              <a:pPr marL="300842" marR="1502482" indent="-289892">
                <a:lnSpc>
                  <a:spcPct val="101899"/>
                </a:lnSpc>
                <a:spcBef>
                  <a:spcPts val="45"/>
                </a:spcBef>
                <a:buClr>
                  <a:srgbClr val="DD8047"/>
                </a:buClr>
                <a:buSzPct val="59574"/>
                <a:buFont typeface="Wingdings"/>
                <a:buChar char=""/>
                <a:tabLst>
                  <a:tab pos="300842" algn="l"/>
                </a:tabLst>
              </a:pPr>
              <a:r>
                <a:rPr sz="3199" spc="142" baseline="1182" dirty="0">
                  <a:latin typeface="Microsoft Sans Serif"/>
                  <a:cs typeface="Microsoft Sans Serif"/>
                </a:rPr>
                <a:t>Supervised</a:t>
              </a:r>
              <a:r>
                <a:rPr sz="3199" spc="292" baseline="1182" dirty="0">
                  <a:latin typeface="Microsoft Sans Serif"/>
                  <a:cs typeface="Microsoft Sans Serif"/>
                </a:rPr>
                <a:t> </a:t>
              </a:r>
              <a:r>
                <a:rPr sz="3199" spc="129" baseline="1182" dirty="0">
                  <a:latin typeface="Microsoft Sans Serif"/>
                  <a:cs typeface="Microsoft Sans Serif"/>
                </a:rPr>
                <a:t>learning </a:t>
              </a:r>
              <a:r>
                <a:rPr sz="2133" spc="91" dirty="0">
                  <a:latin typeface="Microsoft Sans Serif"/>
                  <a:cs typeface="Microsoft Sans Serif"/>
                </a:rPr>
                <a:t>(classification)</a:t>
              </a:r>
              <a:endParaRPr sz="2133" dirty="0">
                <a:latin typeface="Microsoft Sans Serif"/>
                <a:cs typeface="Microsoft Sans Serif"/>
              </a:endParaRPr>
            </a:p>
            <a:p>
              <a:pPr marL="591887" marR="4611" indent="-79533">
                <a:spcBef>
                  <a:spcPts val="594"/>
                </a:spcBef>
                <a:tabLst>
                  <a:tab pos="1588931" algn="l"/>
                </a:tabLst>
              </a:pPr>
              <a:r>
                <a:rPr sz="1815" spc="50" dirty="0">
                  <a:latin typeface="Microsoft Sans Serif"/>
                  <a:cs typeface="Microsoft Sans Serif"/>
                </a:rPr>
                <a:t>The</a:t>
              </a:r>
              <a:r>
                <a:rPr sz="1815" spc="191" dirty="0">
                  <a:latin typeface="Microsoft Sans Serif"/>
                  <a:cs typeface="Microsoft Sans Serif"/>
                </a:rPr>
                <a:t> </a:t>
              </a:r>
              <a:r>
                <a:rPr sz="1815" spc="64" dirty="0">
                  <a:latin typeface="Microsoft Sans Serif"/>
                  <a:cs typeface="Microsoft Sans Serif"/>
                </a:rPr>
                <a:t>class</a:t>
              </a:r>
              <a:r>
                <a:rPr sz="1815" spc="185" dirty="0">
                  <a:latin typeface="Microsoft Sans Serif"/>
                  <a:cs typeface="Microsoft Sans Serif"/>
                </a:rPr>
                <a:t> </a:t>
              </a:r>
              <a:r>
                <a:rPr sz="1815" spc="68" dirty="0">
                  <a:latin typeface="Microsoft Sans Serif"/>
                  <a:cs typeface="Microsoft Sans Serif"/>
                </a:rPr>
                <a:t>labels</a:t>
              </a:r>
              <a:r>
                <a:rPr sz="1815" spc="185" dirty="0">
                  <a:latin typeface="Microsoft Sans Serif"/>
                  <a:cs typeface="Microsoft Sans Serif"/>
                </a:rPr>
                <a:t> </a:t>
              </a:r>
              <a:r>
                <a:rPr sz="1815" spc="50" dirty="0">
                  <a:latin typeface="Microsoft Sans Serif"/>
                  <a:cs typeface="Microsoft Sans Serif"/>
                </a:rPr>
                <a:t>and</a:t>
              </a:r>
              <a:r>
                <a:rPr sz="1815" spc="195" dirty="0">
                  <a:latin typeface="Microsoft Sans Serif"/>
                  <a:cs typeface="Microsoft Sans Serif"/>
                </a:rPr>
                <a:t> </a:t>
              </a:r>
              <a:r>
                <a:rPr sz="1815" spc="50" dirty="0">
                  <a:latin typeface="Microsoft Sans Serif"/>
                  <a:cs typeface="Microsoft Sans Serif"/>
                </a:rPr>
                <a:t>the</a:t>
              </a:r>
              <a:r>
                <a:rPr sz="1815" spc="191" dirty="0">
                  <a:latin typeface="Microsoft Sans Serif"/>
                  <a:cs typeface="Microsoft Sans Serif"/>
                </a:rPr>
                <a:t> </a:t>
              </a:r>
              <a:r>
                <a:rPr sz="1815" spc="68" dirty="0">
                  <a:latin typeface="Microsoft Sans Serif"/>
                  <a:cs typeface="Microsoft Sans Serif"/>
                </a:rPr>
                <a:t>number</a:t>
              </a:r>
              <a:r>
                <a:rPr sz="1815" spc="185" dirty="0">
                  <a:latin typeface="Microsoft Sans Serif"/>
                  <a:cs typeface="Microsoft Sans Serif"/>
                </a:rPr>
                <a:t> </a:t>
              </a:r>
              <a:r>
                <a:rPr sz="1815" spc="-23" dirty="0">
                  <a:latin typeface="Microsoft Sans Serif"/>
                  <a:cs typeface="Microsoft Sans Serif"/>
                </a:rPr>
                <a:t>of </a:t>
              </a:r>
              <a:r>
                <a:rPr sz="1815" spc="59" dirty="0">
                  <a:latin typeface="Microsoft Sans Serif"/>
                  <a:cs typeface="Microsoft Sans Serif"/>
                </a:rPr>
                <a:t>classes</a:t>
              </a:r>
              <a:r>
                <a:rPr sz="1815" dirty="0">
                  <a:latin typeface="Microsoft Sans Serif"/>
                  <a:cs typeface="Microsoft Sans Serif"/>
                </a:rPr>
                <a:t>	</a:t>
              </a:r>
              <a:r>
                <a:rPr sz="1815" spc="45" dirty="0">
                  <a:latin typeface="Microsoft Sans Serif"/>
                  <a:cs typeface="Microsoft Sans Serif"/>
                </a:rPr>
                <a:t>of</a:t>
              </a:r>
              <a:r>
                <a:rPr sz="1815" spc="213" dirty="0">
                  <a:latin typeface="Microsoft Sans Serif"/>
                  <a:cs typeface="Microsoft Sans Serif"/>
                </a:rPr>
                <a:t> </a:t>
              </a:r>
              <a:r>
                <a:rPr sz="1815" spc="68" dirty="0">
                  <a:latin typeface="Microsoft Sans Serif"/>
                  <a:cs typeface="Microsoft Sans Serif"/>
                </a:rPr>
                <a:t>training</a:t>
              </a:r>
              <a:r>
                <a:rPr sz="1815" spc="218" dirty="0">
                  <a:latin typeface="Microsoft Sans Serif"/>
                  <a:cs typeface="Microsoft Sans Serif"/>
                </a:rPr>
                <a:t> </a:t>
              </a:r>
              <a:r>
                <a:rPr sz="1815" spc="59" dirty="0">
                  <a:latin typeface="Microsoft Sans Serif"/>
                  <a:cs typeface="Microsoft Sans Serif"/>
                </a:rPr>
                <a:t>data</a:t>
              </a:r>
              <a:r>
                <a:rPr sz="1815" spc="218" dirty="0">
                  <a:latin typeface="Microsoft Sans Serif"/>
                  <a:cs typeface="Microsoft Sans Serif"/>
                </a:rPr>
                <a:t> </a:t>
              </a:r>
              <a:r>
                <a:rPr sz="1815" dirty="0">
                  <a:latin typeface="Microsoft Sans Serif"/>
                  <a:cs typeface="Microsoft Sans Serif"/>
                </a:rPr>
                <a:t>is</a:t>
              </a:r>
              <a:r>
                <a:rPr sz="1815" spc="222" dirty="0">
                  <a:latin typeface="Microsoft Sans Serif"/>
                  <a:cs typeface="Microsoft Sans Serif"/>
                </a:rPr>
                <a:t> </a:t>
              </a:r>
              <a:r>
                <a:rPr sz="2655" spc="123" baseline="1424" dirty="0">
                  <a:solidFill>
                    <a:srgbClr val="C00000"/>
                  </a:solidFill>
                  <a:latin typeface="Microsoft Sans Serif"/>
                  <a:cs typeface="Microsoft Sans Serif"/>
                </a:rPr>
                <a:t>known</a:t>
              </a:r>
              <a:r>
                <a:rPr sz="1815" spc="82" dirty="0">
                  <a:latin typeface="Microsoft Sans Serif"/>
                  <a:cs typeface="Microsoft Sans Serif"/>
                </a:rPr>
                <a:t>.</a:t>
              </a:r>
              <a:endParaRPr sz="1815" dirty="0">
                <a:latin typeface="Microsoft Sans Serif"/>
                <a:cs typeface="Microsoft Sans Serif"/>
              </a:endParaRPr>
            </a:p>
            <a:p>
              <a:pPr marL="591887" marR="394207" indent="-79533">
                <a:spcBef>
                  <a:spcPts val="545"/>
                </a:spcBef>
                <a:tabLst>
                  <a:tab pos="1092714" algn="l"/>
                </a:tabLst>
              </a:pPr>
              <a:r>
                <a:rPr sz="1815" spc="45" dirty="0">
                  <a:latin typeface="Microsoft Sans Serif"/>
                  <a:cs typeface="Microsoft Sans Serif"/>
                </a:rPr>
                <a:t>New</a:t>
              </a:r>
              <a:r>
                <a:rPr sz="1815" spc="218" dirty="0">
                  <a:latin typeface="Microsoft Sans Serif"/>
                  <a:cs typeface="Microsoft Sans Serif"/>
                </a:rPr>
                <a:t> </a:t>
              </a:r>
              <a:r>
                <a:rPr sz="1815" spc="54" dirty="0">
                  <a:latin typeface="Microsoft Sans Serif"/>
                  <a:cs typeface="Microsoft Sans Serif"/>
                </a:rPr>
                <a:t>data</a:t>
              </a:r>
              <a:r>
                <a:rPr sz="1815" spc="218" dirty="0">
                  <a:latin typeface="Microsoft Sans Serif"/>
                  <a:cs typeface="Microsoft Sans Serif"/>
                </a:rPr>
                <a:t> </a:t>
              </a:r>
              <a:r>
                <a:rPr sz="1815" dirty="0">
                  <a:latin typeface="Microsoft Sans Serif"/>
                  <a:cs typeface="Microsoft Sans Serif"/>
                </a:rPr>
                <a:t>is</a:t>
              </a:r>
              <a:r>
                <a:rPr sz="1815" spc="218" dirty="0">
                  <a:latin typeface="Microsoft Sans Serif"/>
                  <a:cs typeface="Microsoft Sans Serif"/>
                </a:rPr>
                <a:t> </a:t>
              </a:r>
              <a:r>
                <a:rPr sz="1815" spc="73" dirty="0">
                  <a:latin typeface="Microsoft Sans Serif"/>
                  <a:cs typeface="Microsoft Sans Serif"/>
                </a:rPr>
                <a:t>classified</a:t>
              </a:r>
              <a:r>
                <a:rPr sz="1815" spc="213" dirty="0">
                  <a:latin typeface="Microsoft Sans Serif"/>
                  <a:cs typeface="Microsoft Sans Serif"/>
                </a:rPr>
                <a:t> </a:t>
              </a:r>
              <a:r>
                <a:rPr sz="1815" spc="59" dirty="0">
                  <a:latin typeface="Microsoft Sans Serif"/>
                  <a:cs typeface="Microsoft Sans Serif"/>
                </a:rPr>
                <a:t>based</a:t>
              </a:r>
              <a:r>
                <a:rPr sz="1815" spc="218" dirty="0">
                  <a:latin typeface="Microsoft Sans Serif"/>
                  <a:cs typeface="Microsoft Sans Serif"/>
                </a:rPr>
                <a:t> </a:t>
              </a:r>
              <a:r>
                <a:rPr sz="1815" spc="-23" dirty="0">
                  <a:latin typeface="Microsoft Sans Serif"/>
                  <a:cs typeface="Microsoft Sans Serif"/>
                </a:rPr>
                <a:t>on </a:t>
              </a:r>
              <a:r>
                <a:rPr sz="1815" spc="27" dirty="0">
                  <a:latin typeface="Microsoft Sans Serif"/>
                  <a:cs typeface="Microsoft Sans Serif"/>
                </a:rPr>
                <a:t>the</a:t>
              </a:r>
              <a:r>
                <a:rPr sz="1815" dirty="0">
                  <a:latin typeface="Microsoft Sans Serif"/>
                  <a:cs typeface="Microsoft Sans Serif"/>
                </a:rPr>
                <a:t>	</a:t>
              </a:r>
              <a:r>
                <a:rPr sz="1815" spc="68" dirty="0">
                  <a:latin typeface="Microsoft Sans Serif"/>
                  <a:cs typeface="Microsoft Sans Serif"/>
                </a:rPr>
                <a:t>training</a:t>
              </a:r>
              <a:r>
                <a:rPr sz="1815" spc="208" dirty="0">
                  <a:latin typeface="Microsoft Sans Serif"/>
                  <a:cs typeface="Microsoft Sans Serif"/>
                </a:rPr>
                <a:t> </a:t>
              </a:r>
              <a:r>
                <a:rPr sz="1815" spc="64" dirty="0">
                  <a:latin typeface="Microsoft Sans Serif"/>
                  <a:cs typeface="Microsoft Sans Serif"/>
                </a:rPr>
                <a:t>set.</a:t>
              </a:r>
              <a:endParaRPr sz="1815" dirty="0">
                <a:latin typeface="Microsoft Sans Serif"/>
                <a:cs typeface="Microsoft Sans Serif"/>
              </a:endParaRPr>
            </a:p>
          </p:txBody>
        </p:sp>
        <p:pic>
          <p:nvPicPr>
            <p:cNvPr id="15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607191" y="3641079"/>
              <a:ext cx="43222" cy="121023"/>
            </a:xfrm>
            <a:prstGeom prst="rect">
              <a:avLst/>
            </a:prstGeom>
          </p:spPr>
        </p:pic>
        <p:pic>
          <p:nvPicPr>
            <p:cNvPr id="16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607191" y="4263485"/>
              <a:ext cx="43222" cy="121023"/>
            </a:xfrm>
            <a:prstGeom prst="rect">
              <a:avLst/>
            </a:prstGeom>
          </p:spPr>
        </p:pic>
        <p:sp>
          <p:nvSpPr>
            <p:cNvPr id="17" name="object 11"/>
            <p:cNvSpPr txBox="1"/>
            <p:nvPr/>
          </p:nvSpPr>
          <p:spPr>
            <a:xfrm>
              <a:off x="6260257" y="2787812"/>
              <a:ext cx="4556248" cy="2492206"/>
            </a:xfrm>
            <a:prstGeom prst="rect">
              <a:avLst/>
            </a:prstGeom>
          </p:spPr>
          <p:txBody>
            <a:bodyPr vert="horz" wrap="square" lIns="0" tIns="5763" rIns="0" bIns="0" rtlCol="0">
              <a:spAutoFit/>
            </a:bodyPr>
            <a:lstStyle/>
            <a:p>
              <a:pPr marL="300842" marR="1259849" indent="-289892">
                <a:lnSpc>
                  <a:spcPct val="101899"/>
                </a:lnSpc>
                <a:spcBef>
                  <a:spcPts val="45"/>
                </a:spcBef>
                <a:buClr>
                  <a:srgbClr val="DD8047"/>
                </a:buClr>
                <a:buSzPct val="59574"/>
                <a:buFont typeface="Wingdings"/>
                <a:buChar char=""/>
                <a:tabLst>
                  <a:tab pos="300842" algn="l"/>
                </a:tabLst>
              </a:pPr>
              <a:r>
                <a:rPr sz="3199" spc="142" baseline="1182" dirty="0">
                  <a:latin typeface="Microsoft Sans Serif"/>
                  <a:cs typeface="Microsoft Sans Serif"/>
                </a:rPr>
                <a:t>Unsupervised</a:t>
              </a:r>
              <a:r>
                <a:rPr sz="3199" spc="279" baseline="1182" dirty="0">
                  <a:latin typeface="Microsoft Sans Serif"/>
                  <a:cs typeface="Microsoft Sans Serif"/>
                </a:rPr>
                <a:t> </a:t>
              </a:r>
              <a:r>
                <a:rPr sz="3199" spc="115" baseline="1182" dirty="0">
                  <a:latin typeface="Microsoft Sans Serif"/>
                  <a:cs typeface="Microsoft Sans Serif"/>
                </a:rPr>
                <a:t>learning </a:t>
              </a:r>
              <a:r>
                <a:rPr sz="2133" spc="82" dirty="0">
                  <a:latin typeface="Microsoft Sans Serif"/>
                  <a:cs typeface="Microsoft Sans Serif"/>
                </a:rPr>
                <a:t>(clustering)</a:t>
              </a:r>
              <a:endParaRPr sz="2133" dirty="0">
                <a:latin typeface="Microsoft Sans Serif"/>
                <a:cs typeface="Microsoft Sans Serif"/>
              </a:endParaRPr>
            </a:p>
            <a:p>
              <a:pPr marL="591887" marR="1002807" indent="-79533">
                <a:spcBef>
                  <a:spcPts val="594"/>
                </a:spcBef>
                <a:tabLst>
                  <a:tab pos="1496142" algn="l"/>
                </a:tabLst>
              </a:pPr>
              <a:r>
                <a:rPr sz="1815" spc="50" dirty="0">
                  <a:latin typeface="Microsoft Sans Serif"/>
                  <a:cs typeface="Microsoft Sans Serif"/>
                </a:rPr>
                <a:t>The</a:t>
              </a:r>
              <a:r>
                <a:rPr sz="1815" spc="213" dirty="0">
                  <a:latin typeface="Microsoft Sans Serif"/>
                  <a:cs typeface="Microsoft Sans Serif"/>
                </a:rPr>
                <a:t> </a:t>
              </a:r>
              <a:r>
                <a:rPr sz="1815" spc="64" dirty="0">
                  <a:latin typeface="Microsoft Sans Serif"/>
                  <a:cs typeface="Microsoft Sans Serif"/>
                </a:rPr>
                <a:t>class</a:t>
              </a:r>
              <a:r>
                <a:rPr sz="1815" spc="208" dirty="0">
                  <a:latin typeface="Microsoft Sans Serif"/>
                  <a:cs typeface="Microsoft Sans Serif"/>
                </a:rPr>
                <a:t> </a:t>
              </a:r>
              <a:r>
                <a:rPr sz="1815" spc="68" dirty="0">
                  <a:latin typeface="Microsoft Sans Serif"/>
                  <a:cs typeface="Microsoft Sans Serif"/>
                </a:rPr>
                <a:t>labels</a:t>
              </a:r>
              <a:r>
                <a:rPr sz="1815" spc="208" dirty="0">
                  <a:latin typeface="Microsoft Sans Serif"/>
                  <a:cs typeface="Microsoft Sans Serif"/>
                </a:rPr>
                <a:t> </a:t>
              </a:r>
              <a:r>
                <a:rPr sz="1815" dirty="0">
                  <a:latin typeface="Microsoft Sans Serif"/>
                  <a:cs typeface="Microsoft Sans Serif"/>
                </a:rPr>
                <a:t>of</a:t>
              </a:r>
              <a:r>
                <a:rPr sz="1815" spc="204" dirty="0">
                  <a:latin typeface="Microsoft Sans Serif"/>
                  <a:cs typeface="Microsoft Sans Serif"/>
                </a:rPr>
                <a:t> </a:t>
              </a:r>
              <a:r>
                <a:rPr sz="1815" spc="59" dirty="0">
                  <a:latin typeface="Microsoft Sans Serif"/>
                  <a:cs typeface="Microsoft Sans Serif"/>
                </a:rPr>
                <a:t>training data</a:t>
              </a:r>
              <a:r>
                <a:rPr sz="1815" spc="200" dirty="0">
                  <a:latin typeface="Microsoft Sans Serif"/>
                  <a:cs typeface="Microsoft Sans Serif"/>
                </a:rPr>
                <a:t> </a:t>
              </a:r>
              <a:r>
                <a:rPr sz="1815" spc="-32" dirty="0">
                  <a:latin typeface="Microsoft Sans Serif"/>
                  <a:cs typeface="Microsoft Sans Serif"/>
                </a:rPr>
                <a:t>is</a:t>
              </a:r>
              <a:r>
                <a:rPr sz="1815" dirty="0">
                  <a:latin typeface="Microsoft Sans Serif"/>
                  <a:cs typeface="Microsoft Sans Serif"/>
                </a:rPr>
                <a:t>	</a:t>
              </a:r>
              <a:r>
                <a:rPr sz="2655" spc="129" baseline="1424" dirty="0">
                  <a:solidFill>
                    <a:srgbClr val="C00000"/>
                  </a:solidFill>
                  <a:latin typeface="Microsoft Sans Serif"/>
                  <a:cs typeface="Microsoft Sans Serif"/>
                </a:rPr>
                <a:t>unknown</a:t>
              </a:r>
              <a:r>
                <a:rPr sz="1815" spc="86" dirty="0">
                  <a:latin typeface="Microsoft Sans Serif"/>
                  <a:cs typeface="Microsoft Sans Serif"/>
                </a:rPr>
                <a:t>.</a:t>
              </a:r>
              <a:endParaRPr sz="1815" dirty="0">
                <a:latin typeface="Microsoft Sans Serif"/>
                <a:cs typeface="Microsoft Sans Serif"/>
              </a:endParaRPr>
            </a:p>
            <a:p>
              <a:pPr marL="457603">
                <a:spcBef>
                  <a:spcPts val="545"/>
                </a:spcBef>
              </a:pPr>
              <a:r>
                <a:rPr sz="1815" spc="64" dirty="0">
                  <a:latin typeface="Microsoft Sans Serif"/>
                  <a:cs typeface="Microsoft Sans Serif"/>
                </a:rPr>
                <a:t>Given</a:t>
              </a:r>
              <a:r>
                <a:rPr sz="1815" spc="204" dirty="0">
                  <a:latin typeface="Microsoft Sans Serif"/>
                  <a:cs typeface="Microsoft Sans Serif"/>
                </a:rPr>
                <a:t> </a:t>
              </a:r>
              <a:r>
                <a:rPr sz="1815" dirty="0">
                  <a:latin typeface="Microsoft Sans Serif"/>
                  <a:cs typeface="Microsoft Sans Serif"/>
                </a:rPr>
                <a:t>a</a:t>
              </a:r>
              <a:r>
                <a:rPr sz="1815" spc="208" dirty="0">
                  <a:latin typeface="Microsoft Sans Serif"/>
                  <a:cs typeface="Microsoft Sans Serif"/>
                </a:rPr>
                <a:t> </a:t>
              </a:r>
              <a:r>
                <a:rPr sz="1815" spc="54" dirty="0">
                  <a:latin typeface="Microsoft Sans Serif"/>
                  <a:cs typeface="Microsoft Sans Serif"/>
                </a:rPr>
                <a:t>set</a:t>
              </a:r>
              <a:r>
                <a:rPr sz="1815" spc="200" dirty="0">
                  <a:latin typeface="Microsoft Sans Serif"/>
                  <a:cs typeface="Microsoft Sans Serif"/>
                </a:rPr>
                <a:t> </a:t>
              </a:r>
              <a:r>
                <a:rPr sz="1815" dirty="0">
                  <a:latin typeface="Microsoft Sans Serif"/>
                  <a:cs typeface="Microsoft Sans Serif"/>
                </a:rPr>
                <a:t>of</a:t>
              </a:r>
              <a:r>
                <a:rPr sz="1815" spc="204" dirty="0">
                  <a:latin typeface="Microsoft Sans Serif"/>
                  <a:cs typeface="Microsoft Sans Serif"/>
                </a:rPr>
                <a:t> </a:t>
              </a:r>
              <a:r>
                <a:rPr sz="1815" spc="64" dirty="0">
                  <a:latin typeface="Microsoft Sans Serif"/>
                  <a:cs typeface="Microsoft Sans Serif"/>
                </a:rPr>
                <a:t>measurements,</a:t>
              </a:r>
              <a:endParaRPr sz="1815" dirty="0">
                <a:latin typeface="Microsoft Sans Serif"/>
                <a:cs typeface="Microsoft Sans Serif"/>
              </a:endParaRPr>
            </a:p>
            <a:p>
              <a:pPr marL="591887" marR="4611">
                <a:tabLst>
                  <a:tab pos="2258622" algn="l"/>
                  <a:tab pos="2524884" algn="l"/>
                </a:tabLst>
              </a:pPr>
              <a:r>
                <a:rPr sz="1815" spc="73" dirty="0">
                  <a:latin typeface="Microsoft Sans Serif"/>
                  <a:cs typeface="Microsoft Sans Serif"/>
                </a:rPr>
                <a:t>observations,</a:t>
              </a:r>
              <a:r>
                <a:rPr sz="1815" dirty="0">
                  <a:latin typeface="Microsoft Sans Serif"/>
                  <a:cs typeface="Microsoft Sans Serif"/>
                </a:rPr>
                <a:t>	</a:t>
              </a:r>
              <a:r>
                <a:rPr sz="1815" spc="68" dirty="0">
                  <a:latin typeface="Microsoft Sans Serif"/>
                  <a:cs typeface="Microsoft Sans Serif"/>
                </a:rPr>
                <a:t>etc.…</a:t>
              </a:r>
              <a:r>
                <a:rPr sz="1815" spc="185" dirty="0">
                  <a:latin typeface="Microsoft Sans Serif"/>
                  <a:cs typeface="Microsoft Sans Serif"/>
                </a:rPr>
                <a:t> </a:t>
              </a:r>
              <a:r>
                <a:rPr sz="1815" spc="59" dirty="0">
                  <a:latin typeface="Microsoft Sans Serif"/>
                  <a:cs typeface="Microsoft Sans Serif"/>
                </a:rPr>
                <a:t>with</a:t>
              </a:r>
              <a:r>
                <a:rPr sz="1815" spc="195" dirty="0">
                  <a:latin typeface="Microsoft Sans Serif"/>
                  <a:cs typeface="Microsoft Sans Serif"/>
                </a:rPr>
                <a:t> </a:t>
              </a:r>
              <a:r>
                <a:rPr sz="1815" spc="50" dirty="0">
                  <a:latin typeface="Microsoft Sans Serif"/>
                  <a:cs typeface="Microsoft Sans Serif"/>
                </a:rPr>
                <a:t>the</a:t>
              </a:r>
              <a:r>
                <a:rPr sz="1815" spc="191" dirty="0">
                  <a:latin typeface="Microsoft Sans Serif"/>
                  <a:cs typeface="Microsoft Sans Serif"/>
                </a:rPr>
                <a:t> </a:t>
              </a:r>
              <a:r>
                <a:rPr sz="1815" spc="54" dirty="0">
                  <a:latin typeface="Microsoft Sans Serif"/>
                  <a:cs typeface="Microsoft Sans Serif"/>
                </a:rPr>
                <a:t>aim</a:t>
              </a:r>
              <a:r>
                <a:rPr sz="1815" spc="191" dirty="0">
                  <a:latin typeface="Microsoft Sans Serif"/>
                  <a:cs typeface="Microsoft Sans Serif"/>
                </a:rPr>
                <a:t> </a:t>
              </a:r>
              <a:r>
                <a:rPr sz="1815" spc="68" dirty="0">
                  <a:latin typeface="Microsoft Sans Serif"/>
                  <a:cs typeface="Microsoft Sans Serif"/>
                </a:rPr>
                <a:t>of </a:t>
              </a:r>
              <a:r>
                <a:rPr sz="1815" spc="77" dirty="0">
                  <a:latin typeface="Microsoft Sans Serif"/>
                  <a:cs typeface="Microsoft Sans Serif"/>
                </a:rPr>
                <a:t>establishing</a:t>
              </a:r>
              <a:r>
                <a:rPr sz="1815" spc="204" dirty="0">
                  <a:latin typeface="Microsoft Sans Serif"/>
                  <a:cs typeface="Microsoft Sans Serif"/>
                </a:rPr>
                <a:t> </a:t>
              </a:r>
              <a:r>
                <a:rPr sz="1815" spc="27" dirty="0">
                  <a:latin typeface="Microsoft Sans Serif"/>
                  <a:cs typeface="Microsoft Sans Serif"/>
                </a:rPr>
                <a:t>the</a:t>
              </a:r>
              <a:r>
                <a:rPr sz="1815" dirty="0">
                  <a:latin typeface="Microsoft Sans Serif"/>
                  <a:cs typeface="Microsoft Sans Serif"/>
                </a:rPr>
                <a:t>	</a:t>
              </a:r>
              <a:r>
                <a:rPr sz="1815" spc="73" dirty="0">
                  <a:latin typeface="Microsoft Sans Serif"/>
                  <a:cs typeface="Microsoft Sans Serif"/>
                </a:rPr>
                <a:t>existence</a:t>
              </a:r>
              <a:r>
                <a:rPr sz="1815" spc="200" dirty="0">
                  <a:latin typeface="Microsoft Sans Serif"/>
                  <a:cs typeface="Microsoft Sans Serif"/>
                </a:rPr>
                <a:t> </a:t>
              </a:r>
              <a:r>
                <a:rPr sz="1815" spc="68" dirty="0">
                  <a:latin typeface="Microsoft Sans Serif"/>
                  <a:cs typeface="Microsoft Sans Serif"/>
                </a:rPr>
                <a:t>of</a:t>
              </a:r>
              <a:endParaRPr sz="1815" dirty="0">
                <a:latin typeface="Microsoft Sans Serif"/>
                <a:cs typeface="Microsoft Sans Serif"/>
              </a:endParaRPr>
            </a:p>
            <a:p>
              <a:pPr marL="591887"/>
              <a:r>
                <a:rPr sz="1815" spc="64" dirty="0">
                  <a:latin typeface="Microsoft Sans Serif"/>
                  <a:cs typeface="Microsoft Sans Serif"/>
                </a:rPr>
                <a:t>classes</a:t>
              </a:r>
              <a:r>
                <a:rPr sz="1815" spc="200" dirty="0">
                  <a:latin typeface="Microsoft Sans Serif"/>
                  <a:cs typeface="Microsoft Sans Serif"/>
                </a:rPr>
                <a:t> </a:t>
              </a:r>
              <a:r>
                <a:rPr sz="1815" spc="45" dirty="0">
                  <a:latin typeface="Microsoft Sans Serif"/>
                  <a:cs typeface="Microsoft Sans Serif"/>
                </a:rPr>
                <a:t>or</a:t>
              </a:r>
              <a:r>
                <a:rPr sz="1815" spc="208" dirty="0">
                  <a:latin typeface="Microsoft Sans Serif"/>
                  <a:cs typeface="Microsoft Sans Serif"/>
                </a:rPr>
                <a:t> </a:t>
              </a:r>
              <a:r>
                <a:rPr sz="1815" spc="73" dirty="0">
                  <a:latin typeface="Microsoft Sans Serif"/>
                  <a:cs typeface="Microsoft Sans Serif"/>
                </a:rPr>
                <a:t>clusters</a:t>
              </a:r>
              <a:r>
                <a:rPr sz="1815" spc="213" dirty="0">
                  <a:latin typeface="Microsoft Sans Serif"/>
                  <a:cs typeface="Microsoft Sans Serif"/>
                </a:rPr>
                <a:t> </a:t>
              </a:r>
              <a:r>
                <a:rPr sz="1815" dirty="0">
                  <a:latin typeface="Microsoft Sans Serif"/>
                  <a:cs typeface="Microsoft Sans Serif"/>
                </a:rPr>
                <a:t>in</a:t>
              </a:r>
              <a:r>
                <a:rPr sz="1815" spc="213" dirty="0">
                  <a:latin typeface="Microsoft Sans Serif"/>
                  <a:cs typeface="Microsoft Sans Serif"/>
                </a:rPr>
                <a:t> </a:t>
              </a:r>
              <a:r>
                <a:rPr sz="1815" spc="50" dirty="0">
                  <a:latin typeface="Microsoft Sans Serif"/>
                  <a:cs typeface="Microsoft Sans Serif"/>
                </a:rPr>
                <a:t>the</a:t>
              </a:r>
              <a:r>
                <a:rPr sz="1815" spc="213" dirty="0">
                  <a:latin typeface="Microsoft Sans Serif"/>
                  <a:cs typeface="Microsoft Sans Serif"/>
                </a:rPr>
                <a:t> </a:t>
              </a:r>
              <a:r>
                <a:rPr sz="1815" spc="68" dirty="0">
                  <a:latin typeface="Microsoft Sans Serif"/>
                  <a:cs typeface="Microsoft Sans Serif"/>
                </a:rPr>
                <a:t>data.</a:t>
              </a:r>
              <a:endParaRPr sz="1815" dirty="0">
                <a:latin typeface="Microsoft Sans Serif"/>
                <a:cs typeface="Microsoft Sans Serif"/>
              </a:endParaRPr>
            </a:p>
          </p:txBody>
        </p:sp>
        <p:grpSp>
          <p:nvGrpSpPr>
            <p:cNvPr id="18" name="object 12"/>
            <p:cNvGrpSpPr/>
            <p:nvPr/>
          </p:nvGrpSpPr>
          <p:grpSpPr>
            <a:xfrm>
              <a:off x="4358979" y="1557170"/>
              <a:ext cx="3660097" cy="722683"/>
              <a:chOff x="4182059" y="1715770"/>
              <a:chExt cx="4032885" cy="796290"/>
            </a:xfrm>
          </p:grpSpPr>
          <p:sp>
            <p:nvSpPr>
              <p:cNvPr id="29" name="object 13"/>
              <p:cNvSpPr/>
              <p:nvPr/>
            </p:nvSpPr>
            <p:spPr>
              <a:xfrm>
                <a:off x="6198361" y="2196807"/>
                <a:ext cx="2007235" cy="305435"/>
              </a:xfrm>
              <a:custGeom>
                <a:avLst/>
                <a:gdLst/>
                <a:ahLst/>
                <a:cxnLst/>
                <a:rect l="l" t="t" r="r" b="b"/>
                <a:pathLst>
                  <a:path w="2007234" h="305435">
                    <a:moveTo>
                      <a:pt x="0" y="0"/>
                    </a:moveTo>
                    <a:lnTo>
                      <a:pt x="0" y="152692"/>
                    </a:lnTo>
                    <a:lnTo>
                      <a:pt x="2006781" y="152692"/>
                    </a:lnTo>
                    <a:lnTo>
                      <a:pt x="2006781" y="305384"/>
                    </a:lnTo>
                  </a:path>
                </a:pathLst>
              </a:custGeom>
              <a:ln w="19050">
                <a:solidFill>
                  <a:srgbClr val="7590A7"/>
                </a:solidFill>
              </a:ln>
            </p:spPr>
            <p:txBody>
              <a:bodyPr wrap="square" lIns="0" tIns="0" rIns="0" bIns="0" rtlCol="0"/>
              <a:lstStyle/>
              <a:p>
                <a:endParaRPr sz="1634"/>
              </a:p>
            </p:txBody>
          </p:sp>
          <p:sp>
            <p:nvSpPr>
              <p:cNvPr id="30" name="object 14"/>
              <p:cNvSpPr/>
              <p:nvPr/>
            </p:nvSpPr>
            <p:spPr>
              <a:xfrm>
                <a:off x="4191584" y="2196807"/>
                <a:ext cx="2007235" cy="305435"/>
              </a:xfrm>
              <a:custGeom>
                <a:avLst/>
                <a:gdLst/>
                <a:ahLst/>
                <a:cxnLst/>
                <a:rect l="l" t="t" r="r" b="b"/>
                <a:pathLst>
                  <a:path w="2007235" h="305435">
                    <a:moveTo>
                      <a:pt x="2006781" y="0"/>
                    </a:moveTo>
                    <a:lnTo>
                      <a:pt x="2006781" y="152692"/>
                    </a:lnTo>
                    <a:lnTo>
                      <a:pt x="0" y="152692"/>
                    </a:lnTo>
                    <a:lnTo>
                      <a:pt x="0" y="305384"/>
                    </a:lnTo>
                  </a:path>
                </a:pathLst>
              </a:custGeom>
              <a:ln w="19050">
                <a:solidFill>
                  <a:srgbClr val="7590A7"/>
                </a:solidFill>
              </a:ln>
            </p:spPr>
            <p:txBody>
              <a:bodyPr wrap="square" lIns="0" tIns="0" rIns="0" bIns="0" rtlCol="0"/>
              <a:lstStyle/>
              <a:p>
                <a:endParaRPr sz="1634"/>
              </a:p>
            </p:txBody>
          </p:sp>
          <p:sp>
            <p:nvSpPr>
              <p:cNvPr id="31" name="object 15"/>
              <p:cNvSpPr/>
              <p:nvPr/>
            </p:nvSpPr>
            <p:spPr>
              <a:xfrm>
                <a:off x="4344276" y="1725295"/>
                <a:ext cx="3708400" cy="471805"/>
              </a:xfrm>
              <a:custGeom>
                <a:avLst/>
                <a:gdLst/>
                <a:ahLst/>
                <a:cxnLst/>
                <a:rect l="l" t="t" r="r" b="b"/>
                <a:pathLst>
                  <a:path w="3708400" h="471805">
                    <a:moveTo>
                      <a:pt x="0" y="0"/>
                    </a:moveTo>
                    <a:lnTo>
                      <a:pt x="3708172" y="0"/>
                    </a:lnTo>
                    <a:lnTo>
                      <a:pt x="3708172" y="471514"/>
                    </a:lnTo>
                    <a:lnTo>
                      <a:pt x="0" y="471514"/>
                    </a:lnTo>
                    <a:lnTo>
                      <a:pt x="0" y="0"/>
                    </a:lnTo>
                    <a:close/>
                  </a:path>
                </a:pathLst>
              </a:custGeom>
              <a:ln w="19050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 sz="1634"/>
              </a:p>
            </p:txBody>
          </p:sp>
        </p:grpSp>
        <p:sp>
          <p:nvSpPr>
            <p:cNvPr id="19" name="object 16"/>
            <p:cNvSpPr txBox="1"/>
            <p:nvPr/>
          </p:nvSpPr>
          <p:spPr>
            <a:xfrm>
              <a:off x="4506200" y="1565815"/>
              <a:ext cx="3365607" cy="333425"/>
            </a:xfrm>
            <a:prstGeom prst="rect">
              <a:avLst/>
            </a:prstGeom>
            <a:ln w="25400">
              <a:solidFill>
                <a:srgbClr val="000000"/>
              </a:solidFill>
            </a:ln>
          </p:spPr>
          <p:txBody>
            <a:bodyPr vert="horz" wrap="square" lIns="0" tIns="0" rIns="0" bIns="0" rtlCol="0">
              <a:spAutoFit/>
            </a:bodyPr>
            <a:lstStyle/>
            <a:p>
              <a:pPr algn="ctr">
                <a:lnSpc>
                  <a:spcPts val="2591"/>
                </a:lnSpc>
              </a:pPr>
              <a:r>
                <a:rPr sz="2178" spc="-32" dirty="0">
                  <a:latin typeface="Microsoft Sans Serif"/>
                  <a:cs typeface="Microsoft Sans Serif"/>
                </a:rPr>
                <a:t>Learning</a:t>
              </a:r>
              <a:endParaRPr sz="2178">
                <a:latin typeface="Microsoft Sans Serif"/>
                <a:cs typeface="Microsoft Sans Serif"/>
              </a:endParaRPr>
            </a:p>
          </p:txBody>
        </p:sp>
        <p:grpSp>
          <p:nvGrpSpPr>
            <p:cNvPr id="20" name="object 17"/>
            <p:cNvGrpSpPr/>
            <p:nvPr/>
          </p:nvGrpSpPr>
          <p:grpSpPr>
            <a:xfrm>
              <a:off x="2676278" y="2262253"/>
              <a:ext cx="3382896" cy="445482"/>
              <a:chOff x="2327973" y="2492667"/>
              <a:chExt cx="3727450" cy="490855"/>
            </a:xfrm>
          </p:grpSpPr>
          <p:sp>
            <p:nvSpPr>
              <p:cNvPr id="27" name="object 18"/>
              <p:cNvSpPr/>
              <p:nvPr/>
            </p:nvSpPr>
            <p:spPr>
              <a:xfrm>
                <a:off x="2337498" y="2502192"/>
                <a:ext cx="3708400" cy="471805"/>
              </a:xfrm>
              <a:custGeom>
                <a:avLst/>
                <a:gdLst/>
                <a:ahLst/>
                <a:cxnLst/>
                <a:rect l="l" t="t" r="r" b="b"/>
                <a:pathLst>
                  <a:path w="3708400" h="471805">
                    <a:moveTo>
                      <a:pt x="3708171" y="0"/>
                    </a:moveTo>
                    <a:lnTo>
                      <a:pt x="0" y="0"/>
                    </a:lnTo>
                    <a:lnTo>
                      <a:pt x="0" y="471512"/>
                    </a:lnTo>
                    <a:lnTo>
                      <a:pt x="3708171" y="471512"/>
                    </a:lnTo>
                    <a:lnTo>
                      <a:pt x="3708171" y="0"/>
                    </a:lnTo>
                    <a:close/>
                  </a:path>
                </a:pathLst>
              </a:custGeom>
              <a:solidFill>
                <a:srgbClr val="94B6D2"/>
              </a:solidFill>
            </p:spPr>
            <p:txBody>
              <a:bodyPr wrap="square" lIns="0" tIns="0" rIns="0" bIns="0" rtlCol="0"/>
              <a:lstStyle/>
              <a:p>
                <a:endParaRPr sz="1634"/>
              </a:p>
            </p:txBody>
          </p:sp>
          <p:sp>
            <p:nvSpPr>
              <p:cNvPr id="28" name="object 19"/>
              <p:cNvSpPr/>
              <p:nvPr/>
            </p:nvSpPr>
            <p:spPr>
              <a:xfrm>
                <a:off x="2337498" y="2502192"/>
                <a:ext cx="3708400" cy="471805"/>
              </a:xfrm>
              <a:custGeom>
                <a:avLst/>
                <a:gdLst/>
                <a:ahLst/>
                <a:cxnLst/>
                <a:rect l="l" t="t" r="r" b="b"/>
                <a:pathLst>
                  <a:path w="3708400" h="471805">
                    <a:moveTo>
                      <a:pt x="0" y="0"/>
                    </a:moveTo>
                    <a:lnTo>
                      <a:pt x="3708172" y="0"/>
                    </a:lnTo>
                    <a:lnTo>
                      <a:pt x="3708172" y="471514"/>
                    </a:lnTo>
                    <a:lnTo>
                      <a:pt x="0" y="471514"/>
                    </a:lnTo>
                    <a:lnTo>
                      <a:pt x="0" y="0"/>
                    </a:lnTo>
                    <a:close/>
                  </a:path>
                </a:pathLst>
              </a:custGeom>
              <a:ln w="19050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 sz="1634"/>
              </a:p>
            </p:txBody>
          </p:sp>
        </p:grpSp>
        <p:sp>
          <p:nvSpPr>
            <p:cNvPr id="21" name="object 20"/>
            <p:cNvSpPr txBox="1"/>
            <p:nvPr/>
          </p:nvSpPr>
          <p:spPr>
            <a:xfrm>
              <a:off x="2684922" y="2270897"/>
              <a:ext cx="3365607" cy="333425"/>
            </a:xfrm>
            <a:prstGeom prst="rect">
              <a:avLst/>
            </a:prstGeom>
          </p:spPr>
          <p:txBody>
            <a:bodyPr vert="horz" wrap="square" lIns="0" tIns="0" rIns="0" bIns="0" rtlCol="0">
              <a:spAutoFit/>
            </a:bodyPr>
            <a:lstStyle/>
            <a:p>
              <a:pPr marL="559036">
                <a:lnSpc>
                  <a:spcPts val="2596"/>
                </a:lnSpc>
              </a:pPr>
              <a:r>
                <a:rPr sz="2178" spc="-141" dirty="0">
                  <a:latin typeface="Microsoft Sans Serif"/>
                  <a:cs typeface="Microsoft Sans Serif"/>
                </a:rPr>
                <a:t>Supervised</a:t>
              </a:r>
              <a:r>
                <a:rPr sz="2178" spc="-91" dirty="0">
                  <a:latin typeface="Microsoft Sans Serif"/>
                  <a:cs typeface="Microsoft Sans Serif"/>
                </a:rPr>
                <a:t> </a:t>
              </a:r>
              <a:r>
                <a:rPr sz="2178" spc="-23" dirty="0">
                  <a:latin typeface="Microsoft Sans Serif"/>
                  <a:cs typeface="Microsoft Sans Serif"/>
                </a:rPr>
                <a:t>Learning</a:t>
              </a:r>
              <a:endParaRPr sz="2178">
                <a:latin typeface="Microsoft Sans Serif"/>
                <a:cs typeface="Microsoft Sans Serif"/>
              </a:endParaRPr>
            </a:p>
          </p:txBody>
        </p:sp>
        <p:grpSp>
          <p:nvGrpSpPr>
            <p:cNvPr id="22" name="object 21"/>
            <p:cNvGrpSpPr/>
            <p:nvPr/>
          </p:nvGrpSpPr>
          <p:grpSpPr>
            <a:xfrm>
              <a:off x="6318833" y="2262253"/>
              <a:ext cx="3382896" cy="445482"/>
              <a:chOff x="6341529" y="2492667"/>
              <a:chExt cx="3727450" cy="490855"/>
            </a:xfrm>
          </p:grpSpPr>
          <p:sp>
            <p:nvSpPr>
              <p:cNvPr id="24" name="object 22"/>
              <p:cNvSpPr/>
              <p:nvPr/>
            </p:nvSpPr>
            <p:spPr>
              <a:xfrm>
                <a:off x="6351054" y="2502192"/>
                <a:ext cx="3708400" cy="471805"/>
              </a:xfrm>
              <a:custGeom>
                <a:avLst/>
                <a:gdLst/>
                <a:ahLst/>
                <a:cxnLst/>
                <a:rect l="l" t="t" r="r" b="b"/>
                <a:pathLst>
                  <a:path w="3708400" h="471805">
                    <a:moveTo>
                      <a:pt x="3708171" y="0"/>
                    </a:moveTo>
                    <a:lnTo>
                      <a:pt x="0" y="0"/>
                    </a:lnTo>
                    <a:lnTo>
                      <a:pt x="0" y="471512"/>
                    </a:lnTo>
                    <a:lnTo>
                      <a:pt x="3708171" y="471512"/>
                    </a:lnTo>
                    <a:lnTo>
                      <a:pt x="3708171" y="0"/>
                    </a:lnTo>
                    <a:close/>
                  </a:path>
                </a:pathLst>
              </a:custGeom>
              <a:solidFill>
                <a:srgbClr val="94B6D2"/>
              </a:solidFill>
            </p:spPr>
            <p:txBody>
              <a:bodyPr wrap="square" lIns="0" tIns="0" rIns="0" bIns="0" rtlCol="0"/>
              <a:lstStyle/>
              <a:p>
                <a:endParaRPr sz="1634"/>
              </a:p>
            </p:txBody>
          </p:sp>
          <p:sp>
            <p:nvSpPr>
              <p:cNvPr id="26" name="object 23"/>
              <p:cNvSpPr/>
              <p:nvPr/>
            </p:nvSpPr>
            <p:spPr>
              <a:xfrm>
                <a:off x="6351054" y="2502192"/>
                <a:ext cx="3708400" cy="471805"/>
              </a:xfrm>
              <a:custGeom>
                <a:avLst/>
                <a:gdLst/>
                <a:ahLst/>
                <a:cxnLst/>
                <a:rect l="l" t="t" r="r" b="b"/>
                <a:pathLst>
                  <a:path w="3708400" h="471805">
                    <a:moveTo>
                      <a:pt x="0" y="0"/>
                    </a:moveTo>
                    <a:lnTo>
                      <a:pt x="3708172" y="0"/>
                    </a:lnTo>
                    <a:lnTo>
                      <a:pt x="3708172" y="471514"/>
                    </a:lnTo>
                    <a:lnTo>
                      <a:pt x="0" y="471514"/>
                    </a:lnTo>
                    <a:lnTo>
                      <a:pt x="0" y="0"/>
                    </a:lnTo>
                    <a:close/>
                  </a:path>
                </a:pathLst>
              </a:custGeom>
              <a:ln w="19050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 sz="1634"/>
              </a:p>
            </p:txBody>
          </p:sp>
        </p:grpSp>
        <p:sp>
          <p:nvSpPr>
            <p:cNvPr id="23" name="object 24"/>
            <p:cNvSpPr txBox="1"/>
            <p:nvPr/>
          </p:nvSpPr>
          <p:spPr>
            <a:xfrm>
              <a:off x="6327477" y="2270897"/>
              <a:ext cx="3365607" cy="333425"/>
            </a:xfrm>
            <a:prstGeom prst="rect">
              <a:avLst/>
            </a:prstGeom>
          </p:spPr>
          <p:txBody>
            <a:bodyPr vert="horz" wrap="square" lIns="0" tIns="0" rIns="0" bIns="0" rtlCol="0">
              <a:spAutoFit/>
            </a:bodyPr>
            <a:lstStyle/>
            <a:p>
              <a:pPr marL="136589">
                <a:lnSpc>
                  <a:spcPts val="2596"/>
                </a:lnSpc>
              </a:pPr>
              <a:r>
                <a:rPr sz="2178" spc="73" dirty="0">
                  <a:latin typeface="Microsoft Sans Serif"/>
                  <a:cs typeface="Microsoft Sans Serif"/>
                </a:rPr>
                <a:t>Unsupervised</a:t>
              </a:r>
              <a:r>
                <a:rPr sz="2178" spc="185" dirty="0">
                  <a:latin typeface="Microsoft Sans Serif"/>
                  <a:cs typeface="Microsoft Sans Serif"/>
                </a:rPr>
                <a:t> </a:t>
              </a:r>
              <a:r>
                <a:rPr sz="2178" spc="59" dirty="0">
                  <a:latin typeface="Microsoft Sans Serif"/>
                  <a:cs typeface="Microsoft Sans Serif"/>
                </a:rPr>
                <a:t>Learning</a:t>
              </a:r>
              <a:endParaRPr sz="2178" dirty="0">
                <a:latin typeface="Microsoft Sans Serif"/>
                <a:cs typeface="Microsoft Sans Serif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85202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8561"/>
    </mc:Choice>
    <mc:Fallback>
      <p:transition advTm="8561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18681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Example: Supervised vs. Unsupervised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1742877" y="1470766"/>
            <a:ext cx="8441983" cy="3937814"/>
            <a:chOff x="1372623" y="1402535"/>
            <a:chExt cx="9059476" cy="5265989"/>
          </a:xfrm>
        </p:grpSpPr>
        <p:pic>
          <p:nvPicPr>
            <p:cNvPr id="13" name="object 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72623" y="1402535"/>
              <a:ext cx="9059476" cy="4278032"/>
            </a:xfrm>
            <a:prstGeom prst="rect">
              <a:avLst/>
            </a:prstGeom>
          </p:spPr>
        </p:pic>
        <p:sp>
          <p:nvSpPr>
            <p:cNvPr id="14" name="object 4"/>
            <p:cNvSpPr txBox="1"/>
            <p:nvPr/>
          </p:nvSpPr>
          <p:spPr>
            <a:xfrm>
              <a:off x="2217357" y="5669434"/>
              <a:ext cx="1215422" cy="290946"/>
            </a:xfrm>
            <a:prstGeom prst="rect">
              <a:avLst/>
            </a:prstGeom>
          </p:spPr>
          <p:txBody>
            <a:bodyPr vert="horz" wrap="square" lIns="0" tIns="11526" rIns="0" bIns="0" rtlCol="0">
              <a:spAutoFit/>
            </a:bodyPr>
            <a:lstStyle/>
            <a:p>
              <a:pPr marL="11527">
                <a:spcBef>
                  <a:spcPts val="91"/>
                </a:spcBef>
                <a:tabLst>
                  <a:tab pos="1076577" algn="l"/>
                </a:tabLst>
              </a:pPr>
              <a:r>
                <a:rPr sz="1452" b="1" spc="-113" dirty="0">
                  <a:solidFill>
                    <a:srgbClr val="775F55"/>
                  </a:solidFill>
                  <a:latin typeface="Arial"/>
                  <a:cs typeface="Arial"/>
                </a:rPr>
                <a:t>Class</a:t>
              </a:r>
              <a:r>
                <a:rPr sz="1452" b="1" spc="-118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452" b="1" spc="-9" dirty="0">
                  <a:solidFill>
                    <a:srgbClr val="775F55"/>
                  </a:solidFill>
                  <a:latin typeface="Arial"/>
                  <a:cs typeface="Arial"/>
                </a:rPr>
                <a:t>labels</a:t>
              </a:r>
              <a:r>
                <a:rPr sz="1452" b="1" dirty="0">
                  <a:solidFill>
                    <a:srgbClr val="775F55"/>
                  </a:solidFill>
                  <a:latin typeface="Arial"/>
                  <a:cs typeface="Arial"/>
                </a:rPr>
                <a:t>	</a:t>
              </a:r>
              <a:r>
                <a:rPr sz="1815" b="1" spc="-45" dirty="0">
                  <a:solidFill>
                    <a:srgbClr val="775F55"/>
                  </a:solidFill>
                  <a:latin typeface="Arial"/>
                  <a:cs typeface="Arial"/>
                </a:rPr>
                <a:t>√</a:t>
              </a:r>
              <a:endParaRPr sz="1815" dirty="0">
                <a:latin typeface="Arial"/>
                <a:cs typeface="Arial"/>
              </a:endParaRPr>
            </a:p>
          </p:txBody>
        </p:sp>
        <p:sp>
          <p:nvSpPr>
            <p:cNvPr id="15" name="object 5"/>
            <p:cNvSpPr txBox="1"/>
            <p:nvPr/>
          </p:nvSpPr>
          <p:spPr>
            <a:xfrm>
              <a:off x="2084934" y="6023515"/>
              <a:ext cx="1617105" cy="290946"/>
            </a:xfrm>
            <a:prstGeom prst="rect">
              <a:avLst/>
            </a:prstGeom>
          </p:spPr>
          <p:txBody>
            <a:bodyPr vert="horz" wrap="square" lIns="0" tIns="11526" rIns="0" bIns="0" rtlCol="0">
              <a:spAutoFit/>
            </a:bodyPr>
            <a:lstStyle/>
            <a:p>
              <a:pPr marL="11527">
                <a:spcBef>
                  <a:spcPts val="91"/>
                </a:spcBef>
              </a:pPr>
              <a:r>
                <a:rPr sz="1452" b="1" spc="-109" dirty="0">
                  <a:solidFill>
                    <a:srgbClr val="775F55"/>
                  </a:solidFill>
                  <a:latin typeface="Arial"/>
                  <a:cs typeface="Arial"/>
                </a:rPr>
                <a:t>Number</a:t>
              </a:r>
              <a:r>
                <a:rPr sz="1452" b="1" spc="-132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452" b="1" dirty="0">
                  <a:solidFill>
                    <a:srgbClr val="775F55"/>
                  </a:solidFill>
                  <a:latin typeface="Arial"/>
                  <a:cs typeface="Arial"/>
                </a:rPr>
                <a:t>of</a:t>
              </a:r>
              <a:r>
                <a:rPr sz="1452" b="1" spc="23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452" b="1" spc="-123" dirty="0">
                  <a:solidFill>
                    <a:srgbClr val="775F55"/>
                  </a:solidFill>
                  <a:latin typeface="Arial"/>
                  <a:cs typeface="Arial"/>
                </a:rPr>
                <a:t>classes</a:t>
              </a:r>
              <a:r>
                <a:rPr sz="1452" b="1" spc="-208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815" b="1" spc="-45" dirty="0">
                  <a:solidFill>
                    <a:srgbClr val="775F55"/>
                  </a:solidFill>
                  <a:latin typeface="Arial"/>
                  <a:cs typeface="Arial"/>
                </a:rPr>
                <a:t>√</a:t>
              </a:r>
              <a:endParaRPr sz="1815" dirty="0">
                <a:latin typeface="Arial"/>
                <a:cs typeface="Arial"/>
              </a:endParaRPr>
            </a:p>
          </p:txBody>
        </p:sp>
        <p:sp>
          <p:nvSpPr>
            <p:cNvPr id="16" name="object 6"/>
            <p:cNvSpPr txBox="1"/>
            <p:nvPr/>
          </p:nvSpPr>
          <p:spPr>
            <a:xfrm>
              <a:off x="7271657" y="5799448"/>
              <a:ext cx="2083910" cy="550248"/>
            </a:xfrm>
            <a:prstGeom prst="rect">
              <a:avLst/>
            </a:prstGeom>
          </p:spPr>
          <p:txBody>
            <a:bodyPr vert="horz" wrap="square" lIns="0" tIns="11526" rIns="0" bIns="0" rtlCol="0">
              <a:spAutoFit/>
            </a:bodyPr>
            <a:lstStyle/>
            <a:p>
              <a:pPr marL="11527">
                <a:lnSpc>
                  <a:spcPts val="2133"/>
                </a:lnSpc>
                <a:spcBef>
                  <a:spcPts val="91"/>
                </a:spcBef>
                <a:tabLst>
                  <a:tab pos="1076577" algn="l"/>
                </a:tabLst>
              </a:pPr>
              <a:r>
                <a:rPr sz="1452" b="1" spc="-118" dirty="0">
                  <a:solidFill>
                    <a:srgbClr val="775F55"/>
                  </a:solidFill>
                  <a:latin typeface="Arial"/>
                  <a:cs typeface="Arial"/>
                </a:rPr>
                <a:t>Class</a:t>
              </a:r>
              <a:r>
                <a:rPr sz="1452" b="1" spc="-100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452" b="1" spc="-9" dirty="0">
                  <a:solidFill>
                    <a:srgbClr val="775F55"/>
                  </a:solidFill>
                  <a:latin typeface="Arial"/>
                  <a:cs typeface="Arial"/>
                </a:rPr>
                <a:t>labels</a:t>
              </a:r>
              <a:r>
                <a:rPr sz="1452" b="1" dirty="0">
                  <a:solidFill>
                    <a:srgbClr val="775F55"/>
                  </a:solidFill>
                  <a:latin typeface="Arial"/>
                  <a:cs typeface="Arial"/>
                </a:rPr>
                <a:t>	</a:t>
              </a:r>
              <a:r>
                <a:rPr sz="1815" b="1" spc="-45" dirty="0">
                  <a:solidFill>
                    <a:srgbClr val="775F55"/>
                  </a:solidFill>
                  <a:latin typeface="Verdana"/>
                  <a:cs typeface="Verdana"/>
                </a:rPr>
                <a:t>x</a:t>
              </a:r>
              <a:endParaRPr sz="1815">
                <a:latin typeface="Verdana"/>
                <a:cs typeface="Verdana"/>
              </a:endParaRPr>
            </a:p>
            <a:p>
              <a:pPr marL="11527">
                <a:lnSpc>
                  <a:spcPts val="2133"/>
                </a:lnSpc>
              </a:pPr>
              <a:r>
                <a:rPr sz="1452" b="1" spc="-109" dirty="0">
                  <a:solidFill>
                    <a:srgbClr val="775F55"/>
                  </a:solidFill>
                  <a:latin typeface="Arial"/>
                  <a:cs typeface="Arial"/>
                </a:rPr>
                <a:t>Number</a:t>
              </a:r>
              <a:r>
                <a:rPr sz="1452" b="1" spc="-132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452" b="1" dirty="0">
                  <a:solidFill>
                    <a:srgbClr val="775F55"/>
                  </a:solidFill>
                  <a:latin typeface="Arial"/>
                  <a:cs typeface="Arial"/>
                </a:rPr>
                <a:t>of</a:t>
              </a:r>
              <a:r>
                <a:rPr sz="1452" b="1" spc="-9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452" b="1" spc="-123" dirty="0">
                  <a:solidFill>
                    <a:srgbClr val="775F55"/>
                  </a:solidFill>
                  <a:latin typeface="Arial"/>
                  <a:cs typeface="Arial"/>
                </a:rPr>
                <a:t>classes</a:t>
              </a:r>
              <a:r>
                <a:rPr sz="1452" b="1" spc="-208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815" b="1" dirty="0">
                  <a:solidFill>
                    <a:srgbClr val="775F55"/>
                  </a:solidFill>
                  <a:latin typeface="Arial"/>
                  <a:cs typeface="Arial"/>
                </a:rPr>
                <a:t>√</a:t>
              </a:r>
              <a:r>
                <a:rPr sz="1815" b="1" spc="204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452" b="1" dirty="0">
                  <a:solidFill>
                    <a:srgbClr val="775F55"/>
                  </a:solidFill>
                  <a:latin typeface="Arial"/>
                  <a:cs typeface="Arial"/>
                </a:rPr>
                <a:t>or</a:t>
              </a:r>
              <a:r>
                <a:rPr sz="1452" b="1" spc="218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815" i="1" spc="-45" dirty="0">
                  <a:solidFill>
                    <a:srgbClr val="775F55"/>
                  </a:solidFill>
                  <a:latin typeface="Arial"/>
                  <a:cs typeface="Arial"/>
                </a:rPr>
                <a:t>x</a:t>
              </a:r>
              <a:endParaRPr sz="1815">
                <a:latin typeface="Arial"/>
                <a:cs typeface="Arial"/>
              </a:endParaRPr>
            </a:p>
          </p:txBody>
        </p:sp>
        <p:sp>
          <p:nvSpPr>
            <p:cNvPr id="17" name="object 7"/>
            <p:cNvSpPr txBox="1"/>
            <p:nvPr/>
          </p:nvSpPr>
          <p:spPr>
            <a:xfrm>
              <a:off x="4490847" y="6155142"/>
              <a:ext cx="1481674" cy="513382"/>
            </a:xfrm>
            <a:prstGeom prst="rect">
              <a:avLst/>
            </a:prstGeom>
          </p:spPr>
          <p:txBody>
            <a:bodyPr vert="horz" wrap="square" lIns="0" tIns="57630" rIns="0" bIns="0" rtlCol="0">
              <a:spAutoFit/>
            </a:bodyPr>
            <a:lstStyle/>
            <a:p>
              <a:pPr marL="25935">
                <a:spcBef>
                  <a:spcPts val="454"/>
                </a:spcBef>
              </a:pPr>
              <a:r>
                <a:rPr sz="1089" b="1" dirty="0">
                  <a:solidFill>
                    <a:srgbClr val="FF0000"/>
                  </a:solidFill>
                  <a:latin typeface="Arial"/>
                  <a:cs typeface="Arial"/>
                </a:rPr>
                <a:t>X</a:t>
              </a:r>
              <a:r>
                <a:rPr sz="1089" b="1" spc="-36" dirty="0">
                  <a:solidFill>
                    <a:srgbClr val="FF0000"/>
                  </a:solidFill>
                  <a:latin typeface="Arial"/>
                  <a:cs typeface="Arial"/>
                </a:rPr>
                <a:t> </a:t>
              </a:r>
              <a:r>
                <a:rPr sz="1089" b="1" spc="-9" dirty="0">
                  <a:solidFill>
                    <a:srgbClr val="FF0000"/>
                  </a:solidFill>
                  <a:latin typeface="Arial"/>
                  <a:cs typeface="Arial"/>
                </a:rPr>
                <a:t>:</a:t>
              </a:r>
              <a:r>
                <a:rPr sz="1089" b="1" spc="-73" dirty="0">
                  <a:solidFill>
                    <a:srgbClr val="FF0000"/>
                  </a:solidFill>
                  <a:latin typeface="Arial"/>
                  <a:cs typeface="Arial"/>
                </a:rPr>
                <a:t> Unknown </a:t>
              </a:r>
              <a:r>
                <a:rPr sz="1089" b="1" spc="-36" dirty="0">
                  <a:solidFill>
                    <a:srgbClr val="FF0000"/>
                  </a:solidFill>
                  <a:latin typeface="Arial"/>
                  <a:cs typeface="Arial"/>
                </a:rPr>
                <a:t>in </a:t>
              </a:r>
              <a:r>
                <a:rPr sz="1089" b="1" spc="-54" dirty="0">
                  <a:solidFill>
                    <a:srgbClr val="FF0000"/>
                  </a:solidFill>
                  <a:latin typeface="Arial"/>
                  <a:cs typeface="Arial"/>
                </a:rPr>
                <a:t>advance</a:t>
              </a:r>
              <a:endParaRPr sz="1089">
                <a:latin typeface="Arial"/>
                <a:cs typeface="Arial"/>
              </a:endParaRPr>
            </a:p>
            <a:p>
              <a:pPr marL="11527">
                <a:spcBef>
                  <a:spcPts val="486"/>
                </a:spcBef>
              </a:pPr>
              <a:r>
                <a:rPr sz="1452" b="1" dirty="0">
                  <a:solidFill>
                    <a:srgbClr val="FF0000"/>
                  </a:solidFill>
                  <a:latin typeface="Arial"/>
                  <a:cs typeface="Arial"/>
                </a:rPr>
                <a:t>√ </a:t>
              </a:r>
              <a:r>
                <a:rPr sz="1452" b="1" spc="-9" dirty="0">
                  <a:solidFill>
                    <a:srgbClr val="FF0000"/>
                  </a:solidFill>
                  <a:latin typeface="Verdana"/>
                  <a:cs typeface="Verdana"/>
                </a:rPr>
                <a:t>:</a:t>
              </a:r>
              <a:r>
                <a:rPr sz="1452" b="1" spc="-263" dirty="0">
                  <a:solidFill>
                    <a:srgbClr val="FF0000"/>
                  </a:solidFill>
                  <a:latin typeface="Verdana"/>
                  <a:cs typeface="Verdana"/>
                </a:rPr>
                <a:t> </a:t>
              </a:r>
              <a:r>
                <a:rPr sz="1089" b="1" spc="-64" dirty="0">
                  <a:solidFill>
                    <a:srgbClr val="FF0000"/>
                  </a:solidFill>
                  <a:latin typeface="Arial"/>
                  <a:cs typeface="Arial"/>
                </a:rPr>
                <a:t>Known</a:t>
              </a:r>
              <a:r>
                <a:rPr sz="1089" b="1" spc="-82" dirty="0">
                  <a:solidFill>
                    <a:srgbClr val="FF0000"/>
                  </a:solidFill>
                  <a:latin typeface="Arial"/>
                  <a:cs typeface="Arial"/>
                </a:rPr>
                <a:t> </a:t>
              </a:r>
              <a:r>
                <a:rPr sz="1089" b="1" spc="-36" dirty="0">
                  <a:solidFill>
                    <a:srgbClr val="FF0000"/>
                  </a:solidFill>
                  <a:latin typeface="Arial"/>
                  <a:cs typeface="Arial"/>
                </a:rPr>
                <a:t>in</a:t>
              </a:r>
              <a:r>
                <a:rPr sz="1089" b="1" spc="-45" dirty="0">
                  <a:solidFill>
                    <a:srgbClr val="FF0000"/>
                  </a:solidFill>
                  <a:latin typeface="Arial"/>
                  <a:cs typeface="Arial"/>
                </a:rPr>
                <a:t> </a:t>
              </a:r>
              <a:r>
                <a:rPr sz="1089" b="1" spc="-9" dirty="0">
                  <a:solidFill>
                    <a:srgbClr val="FF0000"/>
                  </a:solidFill>
                  <a:latin typeface="Arial"/>
                  <a:cs typeface="Arial"/>
                </a:rPr>
                <a:t>advance</a:t>
              </a:r>
              <a:endParaRPr sz="1089">
                <a:latin typeface="Arial"/>
                <a:cs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71905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2069"/>
    </mc:Choice>
    <mc:Fallback>
      <p:transition advTm="12069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5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Prediction Problems: Classification vs. Regression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object 7"/>
          <p:cNvSpPr txBox="1"/>
          <p:nvPr/>
        </p:nvSpPr>
        <p:spPr>
          <a:xfrm>
            <a:off x="1047591" y="1482250"/>
            <a:ext cx="9341550" cy="2904230"/>
          </a:xfrm>
          <a:prstGeom prst="rect">
            <a:avLst/>
          </a:prstGeom>
        </p:spPr>
        <p:txBody>
          <a:bodyPr vert="horz" wrap="square" lIns="0" tIns="80682" rIns="0" bIns="0" rtlCol="0">
            <a:spAutoFit/>
          </a:bodyPr>
          <a:lstStyle/>
          <a:p>
            <a:pPr marL="300842" indent="-289316">
              <a:spcBef>
                <a:spcPts val="635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00842" algn="l"/>
              </a:tabLst>
            </a:pPr>
            <a:r>
              <a:rPr sz="2178" dirty="0">
                <a:latin typeface="Microsoft Sans Serif"/>
                <a:cs typeface="Microsoft Sans Serif"/>
              </a:rPr>
              <a:t>Classification</a:t>
            </a:r>
            <a:r>
              <a:rPr sz="2178" spc="268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and</a:t>
            </a:r>
            <a:r>
              <a:rPr sz="2178" spc="272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Regression</a:t>
            </a:r>
            <a:r>
              <a:rPr sz="2178" spc="268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are</a:t>
            </a:r>
            <a:r>
              <a:rPr sz="2178" spc="281" dirty="0"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two</a:t>
            </a:r>
            <a:r>
              <a:rPr sz="2178" u="heavy" spc="272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major</a:t>
            </a:r>
            <a:r>
              <a:rPr sz="2178" u="heavy" spc="268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types</a:t>
            </a:r>
            <a:r>
              <a:rPr sz="2178" u="heavy" spc="272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o</a:t>
            </a:r>
            <a:r>
              <a:rPr sz="2178" dirty="0">
                <a:latin typeface="Microsoft Sans Serif"/>
                <a:cs typeface="Microsoft Sans Serif"/>
              </a:rPr>
              <a:t>f</a:t>
            </a:r>
            <a:r>
              <a:rPr sz="2178" spc="26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prediction</a:t>
            </a:r>
            <a:r>
              <a:rPr sz="2178" spc="272" dirty="0">
                <a:latin typeface="Microsoft Sans Serif"/>
                <a:cs typeface="Microsoft Sans Serif"/>
              </a:rPr>
              <a:t> </a:t>
            </a:r>
            <a:r>
              <a:rPr sz="2178" spc="-9" dirty="0">
                <a:latin typeface="Microsoft Sans Serif"/>
                <a:cs typeface="Microsoft Sans Serif"/>
              </a:rPr>
              <a:t>problems.</a:t>
            </a:r>
            <a:endParaRPr sz="2178" dirty="0">
              <a:latin typeface="Microsoft Sans Serif"/>
              <a:cs typeface="Microsoft Sans Serif"/>
            </a:endParaRPr>
          </a:p>
          <a:p>
            <a:pPr marL="300842" indent="-289316">
              <a:spcBef>
                <a:spcPts val="545"/>
              </a:spcBef>
              <a:buSzPct val="59574"/>
              <a:buFont typeface="Wingdings"/>
              <a:buChar char=""/>
              <a:tabLst>
                <a:tab pos="300842" algn="l"/>
              </a:tabLst>
            </a:pPr>
            <a:r>
              <a:rPr sz="3199" spc="61" baseline="1182" dirty="0">
                <a:latin typeface="Microsoft Sans Serif"/>
                <a:cs typeface="Microsoft Sans Serif"/>
              </a:rPr>
              <a:t>Classification</a:t>
            </a:r>
            <a:r>
              <a:rPr sz="2178" spc="41" dirty="0">
                <a:latin typeface="Microsoft Sans Serif"/>
                <a:cs typeface="Microsoft Sans Serif"/>
              </a:rPr>
              <a:t>:</a:t>
            </a:r>
            <a:endParaRPr sz="2178" dirty="0">
              <a:latin typeface="Microsoft Sans Serif"/>
              <a:cs typeface="Microsoft Sans Serif"/>
            </a:endParaRPr>
          </a:p>
          <a:p>
            <a:pPr marL="446653">
              <a:spcBef>
                <a:spcPts val="581"/>
              </a:spcBef>
            </a:pP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Predicts</a:t>
            </a:r>
            <a:r>
              <a:rPr sz="1815" spc="33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categorical</a:t>
            </a:r>
            <a:r>
              <a:rPr sz="1815" spc="327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class</a:t>
            </a:r>
            <a:r>
              <a:rPr sz="1815" spc="318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labels</a:t>
            </a:r>
            <a:r>
              <a:rPr sz="1815" spc="33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(discrete</a:t>
            </a:r>
            <a:r>
              <a:rPr sz="1815" spc="33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or</a:t>
            </a:r>
            <a:r>
              <a:rPr sz="1815" spc="327" dirty="0">
                <a:latin typeface="Microsoft Sans Serif"/>
                <a:cs typeface="Microsoft Sans Serif"/>
              </a:rPr>
              <a:t> </a:t>
            </a:r>
            <a:r>
              <a:rPr sz="1815" spc="-9" dirty="0">
                <a:latin typeface="Microsoft Sans Serif"/>
                <a:cs typeface="Microsoft Sans Serif"/>
              </a:rPr>
              <a:t>nominal).</a:t>
            </a:r>
            <a:endParaRPr sz="1815" dirty="0">
              <a:latin typeface="Microsoft Sans Serif"/>
              <a:cs typeface="Microsoft Sans Serif"/>
            </a:endParaRPr>
          </a:p>
          <a:p>
            <a:pPr marL="592463" marR="359051" indent="-145810">
              <a:spcBef>
                <a:spcPts val="545"/>
              </a:spcBef>
              <a:tabLst>
                <a:tab pos="1908792" algn="l"/>
              </a:tabLst>
            </a:pPr>
            <a:r>
              <a:rPr sz="1815" dirty="0">
                <a:latin typeface="Microsoft Sans Serif"/>
                <a:cs typeface="Microsoft Sans Serif"/>
              </a:rPr>
              <a:t>Classifies</a:t>
            </a:r>
            <a:r>
              <a:rPr sz="1815" spc="2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data</a:t>
            </a:r>
            <a:r>
              <a:rPr sz="1815" spc="2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(constructs</a:t>
            </a:r>
            <a:r>
              <a:rPr sz="1815" spc="2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a</a:t>
            </a:r>
            <a:r>
              <a:rPr sz="1815" spc="2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model)</a:t>
            </a:r>
            <a:r>
              <a:rPr sz="1815" spc="23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based</a:t>
            </a:r>
            <a:r>
              <a:rPr sz="1815" spc="2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on</a:t>
            </a:r>
            <a:r>
              <a:rPr sz="1815" spc="2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the</a:t>
            </a:r>
            <a:r>
              <a:rPr sz="1815" spc="245" dirty="0"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training</a:t>
            </a:r>
            <a:r>
              <a:rPr sz="1815" u="heavy" spc="236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se</a:t>
            </a:r>
            <a:r>
              <a:rPr sz="1815" dirty="0">
                <a:latin typeface="Microsoft Sans Serif"/>
                <a:cs typeface="Microsoft Sans Serif"/>
              </a:rPr>
              <a:t>t</a:t>
            </a:r>
            <a:r>
              <a:rPr sz="1815" spc="2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and</a:t>
            </a:r>
            <a:r>
              <a:rPr sz="1815" spc="2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the</a:t>
            </a:r>
            <a:r>
              <a:rPr sz="1815" spc="2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values</a:t>
            </a:r>
            <a:r>
              <a:rPr sz="1815" spc="236" dirty="0">
                <a:latin typeface="Microsoft Sans Serif"/>
                <a:cs typeface="Microsoft Sans Serif"/>
              </a:rPr>
              <a:t> </a:t>
            </a:r>
            <a:r>
              <a:rPr sz="1815" spc="-9" dirty="0">
                <a:latin typeface="Microsoft Sans Serif"/>
                <a:cs typeface="Microsoft Sans Serif"/>
              </a:rPr>
              <a:t>(class </a:t>
            </a:r>
            <a:r>
              <a:rPr sz="1815" dirty="0">
                <a:latin typeface="Microsoft Sans Serif"/>
                <a:cs typeface="Microsoft Sans Serif"/>
              </a:rPr>
              <a:t>labels)</a:t>
            </a:r>
            <a:r>
              <a:rPr sz="1815" spc="218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in</a:t>
            </a:r>
            <a:r>
              <a:rPr sz="1815" spc="222" dirty="0">
                <a:latin typeface="Microsoft Sans Serif"/>
                <a:cs typeface="Microsoft Sans Serif"/>
              </a:rPr>
              <a:t> </a:t>
            </a:r>
            <a:r>
              <a:rPr sz="1815" spc="-45" dirty="0">
                <a:latin typeface="Microsoft Sans Serif"/>
                <a:cs typeface="Microsoft Sans Serif"/>
              </a:rPr>
              <a:t>a</a:t>
            </a:r>
            <a:r>
              <a:rPr sz="1815" dirty="0">
                <a:latin typeface="Microsoft Sans Serif"/>
                <a:cs typeface="Microsoft Sans Serif"/>
              </a:rPr>
              <a:t>	classifying</a:t>
            </a:r>
            <a:r>
              <a:rPr sz="1815" spc="268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attribute</a:t>
            </a:r>
            <a:r>
              <a:rPr sz="1815" spc="268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and</a:t>
            </a:r>
            <a:r>
              <a:rPr sz="1815" spc="272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uses</a:t>
            </a:r>
            <a:r>
              <a:rPr sz="1815" spc="268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it</a:t>
            </a:r>
            <a:r>
              <a:rPr sz="1815" spc="263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in</a:t>
            </a:r>
            <a:r>
              <a:rPr sz="1815" u="heavy" spc="222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classifying</a:t>
            </a:r>
            <a:r>
              <a:rPr sz="1815" u="heavy" spc="268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new</a:t>
            </a:r>
            <a:r>
              <a:rPr sz="1815" u="heavy" spc="277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spc="23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dat</a:t>
            </a:r>
            <a:r>
              <a:rPr sz="1815" spc="23" dirty="0">
                <a:latin typeface="Microsoft Sans Serif"/>
                <a:cs typeface="Microsoft Sans Serif"/>
              </a:rPr>
              <a:t>a.</a:t>
            </a:r>
            <a:endParaRPr sz="1815" dirty="0">
              <a:latin typeface="Microsoft Sans Serif"/>
              <a:cs typeface="Microsoft Sans Serif"/>
            </a:endParaRPr>
          </a:p>
          <a:p>
            <a:pPr marL="300842" indent="-289316">
              <a:spcBef>
                <a:spcPts val="663"/>
              </a:spcBef>
              <a:buSzPct val="59574"/>
              <a:buFont typeface="Wingdings"/>
              <a:buChar char=""/>
              <a:tabLst>
                <a:tab pos="300842" algn="l"/>
              </a:tabLst>
            </a:pPr>
            <a:r>
              <a:rPr sz="3199" spc="61" baseline="1182" dirty="0">
                <a:latin typeface="Microsoft Sans Serif"/>
                <a:cs typeface="Microsoft Sans Serif"/>
              </a:rPr>
              <a:t>Regression:</a:t>
            </a:r>
            <a:endParaRPr sz="3199" baseline="1182" dirty="0">
              <a:latin typeface="Microsoft Sans Serif"/>
              <a:cs typeface="Microsoft Sans Serif"/>
            </a:endParaRPr>
          </a:p>
          <a:p>
            <a:pPr marL="446653">
              <a:spcBef>
                <a:spcPts val="590"/>
              </a:spcBef>
            </a:pPr>
            <a:r>
              <a:rPr sz="1815" dirty="0">
                <a:latin typeface="Microsoft Sans Serif"/>
                <a:cs typeface="Microsoft Sans Serif"/>
              </a:rPr>
              <a:t>Models</a:t>
            </a:r>
            <a:r>
              <a:rPr sz="1815" spc="359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co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ntinuous-value</a:t>
            </a:r>
            <a:r>
              <a:rPr sz="1815" dirty="0">
                <a:latin typeface="Microsoft Sans Serif"/>
                <a:cs typeface="Microsoft Sans Serif"/>
              </a:rPr>
              <a:t>d</a:t>
            </a:r>
            <a:r>
              <a:rPr sz="1815" spc="363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functions,</a:t>
            </a:r>
            <a:r>
              <a:rPr sz="1815" spc="354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i.e.,</a:t>
            </a:r>
            <a:r>
              <a:rPr sz="1815" spc="354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predicts</a:t>
            </a:r>
            <a:r>
              <a:rPr sz="1815" spc="359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unknown</a:t>
            </a:r>
            <a:r>
              <a:rPr sz="1815" spc="363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or</a:t>
            </a:r>
            <a:r>
              <a:rPr sz="1815" spc="354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missing</a:t>
            </a:r>
            <a:r>
              <a:rPr sz="1815" spc="363" dirty="0">
                <a:latin typeface="Microsoft Sans Serif"/>
                <a:cs typeface="Microsoft Sans Serif"/>
              </a:rPr>
              <a:t> </a:t>
            </a:r>
            <a:r>
              <a:rPr sz="1815" spc="32" dirty="0">
                <a:latin typeface="Microsoft Sans Serif"/>
                <a:cs typeface="Microsoft Sans Serif"/>
              </a:rPr>
              <a:t>values.</a:t>
            </a:r>
            <a:endParaRPr sz="1815" dirty="0">
              <a:latin typeface="Microsoft Sans Serif"/>
              <a:cs typeface="Microsoft Sans Serif"/>
            </a:endParaRPr>
          </a:p>
        </p:txBody>
      </p:sp>
      <p:pic>
        <p:nvPicPr>
          <p:cNvPr id="14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4381" y="4426004"/>
            <a:ext cx="486859" cy="486859"/>
          </a:xfrm>
          <a:prstGeom prst="rect">
            <a:avLst/>
          </a:prstGeom>
        </p:spPr>
      </p:pic>
      <p:sp>
        <p:nvSpPr>
          <p:cNvPr id="15" name="object 10"/>
          <p:cNvSpPr txBox="1"/>
          <p:nvPr/>
        </p:nvSpPr>
        <p:spPr>
          <a:xfrm>
            <a:off x="942308" y="4991273"/>
            <a:ext cx="10188452" cy="1166538"/>
          </a:xfrm>
          <a:prstGeom prst="rect">
            <a:avLst/>
          </a:prstGeom>
          <a:ln w="19050">
            <a:solidFill>
              <a:srgbClr val="94B6D2"/>
            </a:solidFill>
          </a:ln>
        </p:spPr>
        <p:txBody>
          <a:bodyPr vert="horz" wrap="square" lIns="0" tIns="30544" rIns="0" bIns="0" rtlCol="0">
            <a:spAutoFit/>
          </a:bodyPr>
          <a:lstStyle/>
          <a:p>
            <a:pPr marL="82415">
              <a:lnSpc>
                <a:spcPts val="2133"/>
              </a:lnSpc>
              <a:spcBef>
                <a:spcPts val="241"/>
              </a:spcBef>
            </a:pPr>
            <a:r>
              <a:rPr sz="1815" u="sng" spc="41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Microsoft Sans Serif"/>
                <a:cs typeface="Microsoft Sans Serif"/>
              </a:rPr>
              <a:t>Activity</a:t>
            </a:r>
            <a:r>
              <a:rPr sz="1815" spc="41" dirty="0">
                <a:latin typeface="Microsoft Sans Serif"/>
                <a:cs typeface="Microsoft Sans Serif"/>
              </a:rPr>
              <a:t>:</a:t>
            </a:r>
            <a:r>
              <a:rPr sz="1815" u="heavy" spc="182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(classification</a:t>
            </a:r>
            <a:r>
              <a:rPr sz="1815" spc="318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or</a:t>
            </a:r>
            <a:r>
              <a:rPr sz="1815" spc="318" dirty="0">
                <a:latin typeface="Microsoft Sans Serif"/>
                <a:cs typeface="Microsoft Sans Serif"/>
              </a:rPr>
              <a:t> </a:t>
            </a:r>
            <a:r>
              <a:rPr sz="1815" u="heavy" spc="-9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regression?)</a:t>
            </a:r>
            <a:endParaRPr sz="1815" dirty="0">
              <a:latin typeface="Microsoft Sans Serif"/>
              <a:cs typeface="Microsoft Sans Serif"/>
            </a:endParaRPr>
          </a:p>
          <a:p>
            <a:pPr marL="497946">
              <a:lnSpc>
                <a:spcPts val="2133"/>
              </a:lnSpc>
            </a:pPr>
            <a:r>
              <a:rPr sz="1815" dirty="0">
                <a:latin typeface="Microsoft Sans Serif"/>
                <a:cs typeface="Microsoft Sans Serif"/>
              </a:rPr>
              <a:t>For</a:t>
            </a:r>
            <a:r>
              <a:rPr sz="1815" spc="23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some</a:t>
            </a:r>
            <a:r>
              <a:rPr sz="1815" u="heavy" spc="218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loan</a:t>
            </a:r>
            <a:r>
              <a:rPr sz="1815" u="heavy" spc="241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ap</a:t>
            </a:r>
            <a:r>
              <a:rPr sz="1815" dirty="0">
                <a:latin typeface="Microsoft Sans Serif"/>
                <a:cs typeface="Microsoft Sans Serif"/>
              </a:rPr>
              <a:t>plication</a:t>
            </a:r>
            <a:r>
              <a:rPr sz="1815" spc="2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data</a:t>
            </a:r>
            <a:r>
              <a:rPr sz="1815" spc="2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Wingdings"/>
                <a:cs typeface="Wingdings"/>
              </a:rPr>
              <a:t></a:t>
            </a:r>
            <a:r>
              <a:rPr sz="1815" spc="227" dirty="0">
                <a:latin typeface="Times New Roman"/>
                <a:cs typeface="Times New Roman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predict</a:t>
            </a:r>
            <a:r>
              <a:rPr sz="1815" spc="2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“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safe”</a:t>
            </a:r>
            <a:r>
              <a:rPr sz="1815" spc="177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or</a:t>
            </a:r>
            <a:r>
              <a:rPr sz="1815" spc="236" dirty="0">
                <a:latin typeface="Microsoft Sans Serif"/>
                <a:cs typeface="Microsoft Sans Serif"/>
              </a:rPr>
              <a:t> </a:t>
            </a:r>
            <a:r>
              <a:rPr sz="1815" spc="32" dirty="0">
                <a:latin typeface="Microsoft Sans Serif"/>
                <a:cs typeface="Microsoft Sans Serif"/>
              </a:rPr>
              <a:t>“</a:t>
            </a:r>
            <a:r>
              <a:rPr sz="1815" u="heavy" spc="32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risky”.</a:t>
            </a:r>
            <a:endParaRPr sz="1815" dirty="0">
              <a:latin typeface="Microsoft Sans Serif"/>
              <a:cs typeface="Microsoft Sans Serif"/>
            </a:endParaRPr>
          </a:p>
          <a:p>
            <a:pPr>
              <a:spcBef>
                <a:spcPts val="295"/>
              </a:spcBef>
            </a:pPr>
            <a:endParaRPr sz="1815" dirty="0">
              <a:latin typeface="Microsoft Sans Serif"/>
              <a:cs typeface="Microsoft Sans Serif"/>
            </a:endParaRPr>
          </a:p>
          <a:p>
            <a:pPr marL="497946">
              <a:spcBef>
                <a:spcPts val="5"/>
              </a:spcBef>
            </a:pPr>
            <a:r>
              <a:rPr sz="1815" dirty="0">
                <a:latin typeface="Microsoft Sans Serif"/>
                <a:cs typeface="Microsoft Sans Serif"/>
              </a:rPr>
              <a:t>For</a:t>
            </a:r>
            <a:r>
              <a:rPr sz="1815" spc="204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a</a:t>
            </a:r>
            <a:r>
              <a:rPr sz="1815" spc="222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marketing</a:t>
            </a:r>
            <a:r>
              <a:rPr sz="1815" spc="222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manager</a:t>
            </a:r>
            <a:r>
              <a:rPr sz="1815" spc="218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Wingdings"/>
                <a:cs typeface="Wingdings"/>
              </a:rPr>
              <a:t></a:t>
            </a:r>
            <a:r>
              <a:rPr sz="1815" spc="208" dirty="0">
                <a:latin typeface="Times New Roman"/>
                <a:cs typeface="Times New Roman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pre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dict</a:t>
            </a:r>
            <a:r>
              <a:rPr sz="1815" u="heavy" spc="218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ho</a:t>
            </a:r>
            <a:r>
              <a:rPr sz="1815" dirty="0">
                <a:latin typeface="Microsoft Sans Serif"/>
                <a:cs typeface="Microsoft Sans Serif"/>
              </a:rPr>
              <a:t>w</a:t>
            </a:r>
            <a:r>
              <a:rPr sz="1815" spc="227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much</a:t>
            </a:r>
            <a:r>
              <a:rPr sz="1815" spc="222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a</a:t>
            </a:r>
            <a:r>
              <a:rPr sz="1815" u="heavy" spc="145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given</a:t>
            </a:r>
            <a:r>
              <a:rPr sz="1815" u="heavy" spc="213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custo</a:t>
            </a:r>
            <a:r>
              <a:rPr sz="1815" dirty="0">
                <a:latin typeface="Microsoft Sans Serif"/>
                <a:cs typeface="Microsoft Sans Serif"/>
              </a:rPr>
              <a:t>mer</a:t>
            </a:r>
            <a:r>
              <a:rPr sz="1815" spc="218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will</a:t>
            </a:r>
            <a:r>
              <a:rPr sz="1815" spc="208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spend</a:t>
            </a:r>
            <a:r>
              <a:rPr sz="1815" spc="222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d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uring</a:t>
            </a:r>
            <a:r>
              <a:rPr sz="1815" u="heavy" spc="222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a</a:t>
            </a:r>
            <a:r>
              <a:rPr sz="1815" u="heavy" spc="227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spc="-9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sa</a:t>
            </a:r>
            <a:r>
              <a:rPr sz="1815" spc="-9" dirty="0">
                <a:latin typeface="Microsoft Sans Serif"/>
                <a:cs typeface="Microsoft Sans Serif"/>
              </a:rPr>
              <a:t>le.</a:t>
            </a:r>
            <a:endParaRPr sz="1815" dirty="0">
              <a:latin typeface="Microsoft Sans Serif"/>
              <a:cs typeface="Microsoft Sans Serif"/>
            </a:endParaRPr>
          </a:p>
        </p:txBody>
      </p:sp>
    </p:spTree>
    <p:extLst>
      <p:ext uri="{BB962C8B-B14F-4D97-AF65-F5344CB8AC3E}">
        <p14:creationId xmlns:p14="http://schemas.microsoft.com/office/powerpoint/2010/main" val="2743656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4831"/>
    </mc:Choice>
    <mc:Fallback>
      <p:transition advTm="24831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Classification Process: the 3 steps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76310" y="1600555"/>
            <a:ext cx="8523284" cy="4390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970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47263"/>
    </mc:Choice>
    <mc:Fallback>
      <p:transition advTm="47263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5"/>
            <a:ext cx="10812720" cy="51544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Applying </a:t>
            </a: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the Data Analytics Lifecycle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1994352" y="1022245"/>
            <a:ext cx="8305800" cy="5072320"/>
            <a:chOff x="1981200" y="795071"/>
            <a:chExt cx="8305800" cy="5072320"/>
          </a:xfrm>
        </p:grpSpPr>
        <p:sp>
          <p:nvSpPr>
            <p:cNvPr id="19" name="Google Shape;172;p24"/>
            <p:cNvSpPr/>
            <p:nvPr/>
          </p:nvSpPr>
          <p:spPr>
            <a:xfrm rot="5400000">
              <a:off x="3632470" y="134401"/>
              <a:ext cx="4876800" cy="619814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6040" y="60000"/>
                  </a:moveTo>
                  <a:lnTo>
                    <a:pt x="6040" y="60000"/>
                  </a:lnTo>
                  <a:cubicBezTo>
                    <a:pt x="6040" y="34096"/>
                    <a:pt x="23618" y="11671"/>
                    <a:pt x="48318" y="6063"/>
                  </a:cubicBezTo>
                  <a:cubicBezTo>
                    <a:pt x="73018" y="455"/>
                    <a:pt x="98207" y="13170"/>
                    <a:pt x="108902" y="36646"/>
                  </a:cubicBezTo>
                  <a:cubicBezTo>
                    <a:pt x="119596" y="60121"/>
                    <a:pt x="112925" y="88053"/>
                    <a:pt x="92856" y="103825"/>
                  </a:cubicBezTo>
                  <a:cubicBezTo>
                    <a:pt x="72786" y="119598"/>
                    <a:pt x="44709" y="118976"/>
                    <a:pt x="25324" y="102330"/>
                  </a:cubicBezTo>
                  <a:lnTo>
                    <a:pt x="21208" y="105827"/>
                  </a:lnTo>
                  <a:lnTo>
                    <a:pt x="20704" y="93388"/>
                  </a:lnTo>
                  <a:lnTo>
                    <a:pt x="33755" y="95167"/>
                  </a:lnTo>
                  <a:lnTo>
                    <a:pt x="29638" y="98665"/>
                  </a:lnTo>
                  <a:lnTo>
                    <a:pt x="29638" y="98665"/>
                  </a:lnTo>
                  <a:cubicBezTo>
                    <a:pt x="46790" y="113677"/>
                    <a:pt x="71515" y="114110"/>
                    <a:pt x="89130" y="99708"/>
                  </a:cubicBezTo>
                  <a:cubicBezTo>
                    <a:pt x="106746" y="85306"/>
                    <a:pt x="112533" y="59927"/>
                    <a:pt x="103057" y="38639"/>
                  </a:cubicBezTo>
                  <a:cubicBezTo>
                    <a:pt x="93581" y="17351"/>
                    <a:pt x="71379" y="5858"/>
                    <a:pt x="49634" y="10983"/>
                  </a:cubicBezTo>
                  <a:cubicBezTo>
                    <a:pt x="27889" y="16108"/>
                    <a:pt x="12425" y="36479"/>
                    <a:pt x="12425" y="60000"/>
                  </a:cubicBez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" name="Google Shape;174;p24"/>
            <p:cNvSpPr/>
            <p:nvPr/>
          </p:nvSpPr>
          <p:spPr>
            <a:xfrm>
              <a:off x="5181600" y="1181091"/>
              <a:ext cx="1600200" cy="838200"/>
            </a:xfrm>
            <a:prstGeom prst="roundRect">
              <a:avLst>
                <a:gd name="adj" fmla="val 16667"/>
              </a:avLst>
            </a:prstGeom>
            <a:solidFill>
              <a:srgbClr val="1B70AB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7843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" name="Google Shape;175;p24"/>
            <p:cNvSpPr/>
            <p:nvPr/>
          </p:nvSpPr>
          <p:spPr>
            <a:xfrm>
              <a:off x="7391400" y="3695691"/>
              <a:ext cx="1600200" cy="838200"/>
            </a:xfrm>
            <a:prstGeom prst="roundRect">
              <a:avLst>
                <a:gd name="adj" fmla="val 16667"/>
              </a:avLst>
            </a:prstGeom>
            <a:solidFill>
              <a:srgbClr val="1B70AB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7843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" name="Google Shape;176;p24"/>
            <p:cNvSpPr/>
            <p:nvPr/>
          </p:nvSpPr>
          <p:spPr>
            <a:xfrm>
              <a:off x="7391400" y="2310236"/>
              <a:ext cx="1600200" cy="838200"/>
            </a:xfrm>
            <a:prstGeom prst="roundRect">
              <a:avLst>
                <a:gd name="adj" fmla="val 16667"/>
              </a:avLst>
            </a:prstGeom>
            <a:solidFill>
              <a:srgbClr val="1B70AB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7843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" name="Google Shape;177;p24"/>
            <p:cNvSpPr/>
            <p:nvPr/>
          </p:nvSpPr>
          <p:spPr>
            <a:xfrm>
              <a:off x="2667000" y="3695691"/>
              <a:ext cx="1600200" cy="838200"/>
            </a:xfrm>
            <a:prstGeom prst="roundRect">
              <a:avLst>
                <a:gd name="adj" fmla="val 16667"/>
              </a:avLst>
            </a:prstGeom>
            <a:solidFill>
              <a:srgbClr val="1B70AB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7843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178;p24"/>
            <p:cNvSpPr/>
            <p:nvPr/>
          </p:nvSpPr>
          <p:spPr>
            <a:xfrm>
              <a:off x="2667000" y="2310236"/>
              <a:ext cx="1600200" cy="838200"/>
            </a:xfrm>
            <a:prstGeom prst="roundRect">
              <a:avLst>
                <a:gd name="adj" fmla="val 16667"/>
              </a:avLst>
            </a:prstGeom>
            <a:solidFill>
              <a:srgbClr val="1B70AB">
                <a:alpha val="33725"/>
              </a:srgb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7843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" name="Google Shape;179;p24"/>
            <p:cNvSpPr/>
            <p:nvPr/>
          </p:nvSpPr>
          <p:spPr>
            <a:xfrm>
              <a:off x="5181600" y="4838691"/>
              <a:ext cx="1600200" cy="838200"/>
            </a:xfrm>
            <a:prstGeom prst="roundRect">
              <a:avLst>
                <a:gd name="adj" fmla="val 16667"/>
              </a:avLst>
            </a:prstGeom>
            <a:solidFill>
              <a:srgbClr val="1B70AB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7843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" name="Google Shape;180;p24"/>
            <p:cNvSpPr txBox="1"/>
            <p:nvPr/>
          </p:nvSpPr>
          <p:spPr>
            <a:xfrm>
              <a:off x="5334000" y="1415525"/>
              <a:ext cx="1371600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algn="ctr"/>
              <a:r>
                <a:rPr lang="en-US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Discovery</a:t>
              </a:r>
              <a:endParaRPr/>
            </a:p>
          </p:txBody>
        </p:sp>
        <p:sp>
          <p:nvSpPr>
            <p:cNvPr id="28" name="Google Shape;181;p24"/>
            <p:cNvSpPr txBox="1"/>
            <p:nvPr/>
          </p:nvSpPr>
          <p:spPr>
            <a:xfrm>
              <a:off x="2590800" y="2544670"/>
              <a:ext cx="1676400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algn="ctr"/>
              <a:r>
                <a:rPr lang="en-US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Operationalize</a:t>
              </a:r>
              <a:endParaRPr/>
            </a:p>
          </p:txBody>
        </p:sp>
        <p:sp>
          <p:nvSpPr>
            <p:cNvPr id="29" name="Google Shape;182;p24"/>
            <p:cNvSpPr txBox="1"/>
            <p:nvPr/>
          </p:nvSpPr>
          <p:spPr>
            <a:xfrm>
              <a:off x="7509658" y="3791626"/>
              <a:ext cx="1371600" cy="6463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algn="ctr"/>
              <a:r>
                <a:rPr lang="en-US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Model </a:t>
              </a:r>
              <a:endParaRPr/>
            </a:p>
            <a:p>
              <a:pPr algn="ctr"/>
              <a:r>
                <a:rPr lang="en-US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Planning</a:t>
              </a:r>
              <a:endParaRPr/>
            </a:p>
          </p:txBody>
        </p:sp>
        <p:sp>
          <p:nvSpPr>
            <p:cNvPr id="30" name="Google Shape;183;p24"/>
            <p:cNvSpPr txBox="1"/>
            <p:nvPr/>
          </p:nvSpPr>
          <p:spPr>
            <a:xfrm>
              <a:off x="7505700" y="2544670"/>
              <a:ext cx="1371600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algn="ctr"/>
              <a:r>
                <a:rPr lang="en-US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Data Prep</a:t>
              </a:r>
              <a:endParaRPr/>
            </a:p>
          </p:txBody>
        </p:sp>
        <p:sp>
          <p:nvSpPr>
            <p:cNvPr id="31" name="Google Shape;184;p24"/>
            <p:cNvSpPr txBox="1"/>
            <p:nvPr/>
          </p:nvSpPr>
          <p:spPr>
            <a:xfrm>
              <a:off x="5334000" y="4934626"/>
              <a:ext cx="1371600" cy="6463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algn="ctr"/>
              <a:r>
                <a:rPr lang="en-US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Model </a:t>
              </a:r>
              <a:endParaRPr/>
            </a:p>
            <a:p>
              <a:pPr algn="ctr"/>
              <a:r>
                <a:rPr lang="en-US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Building</a:t>
              </a:r>
              <a:endParaRPr/>
            </a:p>
          </p:txBody>
        </p:sp>
        <p:sp>
          <p:nvSpPr>
            <p:cNvPr id="32" name="Google Shape;185;p24"/>
            <p:cNvSpPr txBox="1"/>
            <p:nvPr/>
          </p:nvSpPr>
          <p:spPr>
            <a:xfrm>
              <a:off x="2667000" y="3791625"/>
              <a:ext cx="1600200" cy="6463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algn="ctr"/>
              <a:r>
                <a:rPr lang="en-US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Communicate </a:t>
              </a:r>
              <a:endParaRPr/>
            </a:p>
            <a:p>
              <a:pPr algn="ctr"/>
              <a:r>
                <a:rPr lang="en-US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Results </a:t>
              </a:r>
              <a:endParaRPr/>
            </a:p>
          </p:txBody>
        </p:sp>
        <p:sp>
          <p:nvSpPr>
            <p:cNvPr id="33" name="Google Shape;186;p24"/>
            <p:cNvSpPr/>
            <p:nvPr/>
          </p:nvSpPr>
          <p:spPr>
            <a:xfrm rot="1594547">
              <a:off x="6863980" y="1452257"/>
              <a:ext cx="1108858" cy="894711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6052" y="60000"/>
                  </a:moveTo>
                  <a:lnTo>
                    <a:pt x="6052" y="60000"/>
                  </a:lnTo>
                  <a:cubicBezTo>
                    <a:pt x="6052" y="34660"/>
                    <a:pt x="24650" y="12937"/>
                    <a:pt x="50261" y="8363"/>
                  </a:cubicBezTo>
                  <a:cubicBezTo>
                    <a:pt x="75872" y="3788"/>
                    <a:pt x="101185" y="17668"/>
                    <a:pt x="110432" y="41356"/>
                  </a:cubicBezTo>
                  <a:lnTo>
                    <a:pt x="115696" y="41356"/>
                  </a:lnTo>
                  <a:lnTo>
                    <a:pt x="107897" y="60000"/>
                  </a:lnTo>
                  <a:lnTo>
                    <a:pt x="91490" y="41356"/>
                  </a:lnTo>
                  <a:lnTo>
                    <a:pt x="96307" y="41356"/>
                  </a:lnTo>
                  <a:cubicBezTo>
                    <a:pt x="86879" y="26610"/>
                    <a:pt x="67562" y="19390"/>
                    <a:pt x="49236" y="23762"/>
                  </a:cubicBezTo>
                  <a:cubicBezTo>
                    <a:pt x="30909" y="28134"/>
                    <a:pt x="18155" y="43004"/>
                    <a:pt x="18155" y="60000"/>
                  </a:cubicBezTo>
                  <a:close/>
                </a:path>
              </a:pathLst>
            </a:custGeom>
            <a:solidFill>
              <a:srgbClr val="A9D4F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" name="Google Shape;187;p24"/>
            <p:cNvSpPr/>
            <p:nvPr/>
          </p:nvSpPr>
          <p:spPr>
            <a:xfrm rot="-8651264">
              <a:off x="6419890" y="1862881"/>
              <a:ext cx="1108858" cy="894711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6052" y="60000"/>
                  </a:moveTo>
                  <a:lnTo>
                    <a:pt x="6052" y="60000"/>
                  </a:lnTo>
                  <a:cubicBezTo>
                    <a:pt x="6052" y="34660"/>
                    <a:pt x="24650" y="12937"/>
                    <a:pt x="50261" y="8363"/>
                  </a:cubicBezTo>
                  <a:cubicBezTo>
                    <a:pt x="75872" y="3788"/>
                    <a:pt x="101185" y="17668"/>
                    <a:pt x="110432" y="41356"/>
                  </a:cubicBezTo>
                  <a:lnTo>
                    <a:pt x="115696" y="41356"/>
                  </a:lnTo>
                  <a:lnTo>
                    <a:pt x="107897" y="60000"/>
                  </a:lnTo>
                  <a:lnTo>
                    <a:pt x="91490" y="41356"/>
                  </a:lnTo>
                  <a:lnTo>
                    <a:pt x="96307" y="41356"/>
                  </a:lnTo>
                  <a:cubicBezTo>
                    <a:pt x="86879" y="26610"/>
                    <a:pt x="67562" y="19390"/>
                    <a:pt x="49236" y="23762"/>
                  </a:cubicBezTo>
                  <a:cubicBezTo>
                    <a:pt x="30909" y="28134"/>
                    <a:pt x="18155" y="43004"/>
                    <a:pt x="18155" y="60000"/>
                  </a:cubicBezTo>
                  <a:close/>
                </a:path>
              </a:pathLst>
            </a:custGeom>
            <a:solidFill>
              <a:srgbClr val="A9D4F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" name="Google Shape;188;p24"/>
            <p:cNvSpPr/>
            <p:nvPr/>
          </p:nvSpPr>
          <p:spPr>
            <a:xfrm rot="5164147">
              <a:off x="8458221" y="3058678"/>
              <a:ext cx="1108858" cy="894711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6052" y="60000"/>
                  </a:moveTo>
                  <a:lnTo>
                    <a:pt x="6052" y="60000"/>
                  </a:lnTo>
                  <a:cubicBezTo>
                    <a:pt x="6052" y="34660"/>
                    <a:pt x="24650" y="12937"/>
                    <a:pt x="50261" y="8363"/>
                  </a:cubicBezTo>
                  <a:cubicBezTo>
                    <a:pt x="75872" y="3788"/>
                    <a:pt x="101185" y="17668"/>
                    <a:pt x="110432" y="41356"/>
                  </a:cubicBezTo>
                  <a:lnTo>
                    <a:pt x="115696" y="41356"/>
                  </a:lnTo>
                  <a:lnTo>
                    <a:pt x="107897" y="60000"/>
                  </a:lnTo>
                  <a:lnTo>
                    <a:pt x="91490" y="41356"/>
                  </a:lnTo>
                  <a:lnTo>
                    <a:pt x="96307" y="41356"/>
                  </a:lnTo>
                  <a:lnTo>
                    <a:pt x="96307" y="41356"/>
                  </a:lnTo>
                  <a:cubicBezTo>
                    <a:pt x="86879" y="26610"/>
                    <a:pt x="67562" y="19390"/>
                    <a:pt x="49236" y="23762"/>
                  </a:cubicBezTo>
                  <a:cubicBezTo>
                    <a:pt x="30909" y="28134"/>
                    <a:pt x="18155" y="43004"/>
                    <a:pt x="18155" y="60000"/>
                  </a:cubicBezTo>
                  <a:close/>
                </a:path>
              </a:pathLst>
            </a:custGeom>
            <a:solidFill>
              <a:srgbClr val="A9D4F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189;p24"/>
            <p:cNvSpPr/>
            <p:nvPr/>
          </p:nvSpPr>
          <p:spPr>
            <a:xfrm rot="-5740307">
              <a:off x="6921622" y="2985087"/>
              <a:ext cx="846777" cy="894711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7500" y="60000"/>
                  </a:moveTo>
                  <a:lnTo>
                    <a:pt x="7500" y="60000"/>
                  </a:lnTo>
                  <a:cubicBezTo>
                    <a:pt x="7500" y="33512"/>
                    <a:pt x="26942" y="11106"/>
                    <a:pt x="52993" y="7571"/>
                  </a:cubicBezTo>
                  <a:cubicBezTo>
                    <a:pt x="79045" y="4036"/>
                    <a:pt x="103676" y="20461"/>
                    <a:pt x="110630" y="46006"/>
                  </a:cubicBezTo>
                  <a:lnTo>
                    <a:pt x="117848" y="46006"/>
                  </a:lnTo>
                  <a:lnTo>
                    <a:pt x="105000" y="60000"/>
                  </a:lnTo>
                  <a:lnTo>
                    <a:pt x="87848" y="46006"/>
                  </a:lnTo>
                  <a:lnTo>
                    <a:pt x="94963" y="46006"/>
                  </a:lnTo>
                  <a:lnTo>
                    <a:pt x="94963" y="46006"/>
                  </a:lnTo>
                  <a:cubicBezTo>
                    <a:pt x="88437" y="28635"/>
                    <a:pt x="70846" y="18528"/>
                    <a:pt x="53103" y="21955"/>
                  </a:cubicBezTo>
                  <a:cubicBezTo>
                    <a:pt x="35360" y="25381"/>
                    <a:pt x="22500" y="41369"/>
                    <a:pt x="22500" y="60000"/>
                  </a:cubicBezTo>
                  <a:close/>
                </a:path>
              </a:pathLst>
            </a:custGeom>
            <a:solidFill>
              <a:srgbClr val="A9D4F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190;p24"/>
            <p:cNvSpPr/>
            <p:nvPr/>
          </p:nvSpPr>
          <p:spPr>
            <a:xfrm rot="1594547">
              <a:off x="4245813" y="4117644"/>
              <a:ext cx="1308523" cy="894711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5128" y="60000"/>
                  </a:moveTo>
                  <a:lnTo>
                    <a:pt x="5128" y="60000"/>
                  </a:lnTo>
                  <a:cubicBezTo>
                    <a:pt x="5128" y="35329"/>
                    <a:pt x="23082" y="13986"/>
                    <a:pt x="48272" y="8713"/>
                  </a:cubicBezTo>
                  <a:cubicBezTo>
                    <a:pt x="73461" y="3440"/>
                    <a:pt x="99090" y="15659"/>
                    <a:pt x="109858" y="38076"/>
                  </a:cubicBezTo>
                  <a:lnTo>
                    <a:pt x="113697" y="38076"/>
                  </a:lnTo>
                  <a:lnTo>
                    <a:pt x="109744" y="60000"/>
                  </a:lnTo>
                  <a:lnTo>
                    <a:pt x="93184" y="38076"/>
                  </a:lnTo>
                  <a:lnTo>
                    <a:pt x="96196" y="38076"/>
                  </a:lnTo>
                  <a:lnTo>
                    <a:pt x="96196" y="38076"/>
                  </a:lnTo>
                  <a:cubicBezTo>
                    <a:pt x="84877" y="24874"/>
                    <a:pt x="64720" y="19314"/>
                    <a:pt x="46296" y="24313"/>
                  </a:cubicBezTo>
                  <a:cubicBezTo>
                    <a:pt x="27871" y="29311"/>
                    <a:pt x="15385" y="43727"/>
                    <a:pt x="15385" y="60000"/>
                  </a:cubicBezTo>
                  <a:close/>
                </a:path>
              </a:pathLst>
            </a:custGeom>
            <a:solidFill>
              <a:srgbClr val="A9D4F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" name="Google Shape;191;p24"/>
            <p:cNvSpPr/>
            <p:nvPr/>
          </p:nvSpPr>
          <p:spPr>
            <a:xfrm rot="-8651264">
              <a:off x="3816315" y="4498780"/>
              <a:ext cx="1424148" cy="894711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4712" y="60000"/>
                  </a:moveTo>
                  <a:lnTo>
                    <a:pt x="4712" y="60000"/>
                  </a:lnTo>
                  <a:cubicBezTo>
                    <a:pt x="4712" y="35685"/>
                    <a:pt x="22294" y="14552"/>
                    <a:pt x="47206" y="8925"/>
                  </a:cubicBezTo>
                  <a:cubicBezTo>
                    <a:pt x="72117" y="3298"/>
                    <a:pt x="97837" y="14651"/>
                    <a:pt x="109367" y="36361"/>
                  </a:cubicBezTo>
                  <a:lnTo>
                    <a:pt x="112460" y="36361"/>
                  </a:lnTo>
                  <a:lnTo>
                    <a:pt x="110576" y="60000"/>
                  </a:lnTo>
                  <a:lnTo>
                    <a:pt x="93612" y="36361"/>
                  </a:lnTo>
                  <a:lnTo>
                    <a:pt x="95604" y="36361"/>
                  </a:lnTo>
                  <a:lnTo>
                    <a:pt x="95604" y="36361"/>
                  </a:lnTo>
                  <a:cubicBezTo>
                    <a:pt x="83365" y="24037"/>
                    <a:pt x="62960" y="19350"/>
                    <a:pt x="44661" y="24659"/>
                  </a:cubicBezTo>
                  <a:cubicBezTo>
                    <a:pt x="26362" y="29969"/>
                    <a:pt x="14135" y="44124"/>
                    <a:pt x="14135" y="60000"/>
                  </a:cubicBezTo>
                  <a:close/>
                </a:path>
              </a:pathLst>
            </a:custGeom>
            <a:solidFill>
              <a:srgbClr val="A9D4F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" name="Google Shape;192;p24"/>
            <p:cNvSpPr/>
            <p:nvPr/>
          </p:nvSpPr>
          <p:spPr>
            <a:xfrm rot="8377360">
              <a:off x="6780094" y="4538970"/>
              <a:ext cx="1108858" cy="729874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4937" y="60000"/>
                  </a:moveTo>
                  <a:lnTo>
                    <a:pt x="4937" y="60000"/>
                  </a:lnTo>
                  <a:cubicBezTo>
                    <a:pt x="4937" y="35488"/>
                    <a:pt x="22727" y="14239"/>
                    <a:pt x="47796" y="8806"/>
                  </a:cubicBezTo>
                  <a:cubicBezTo>
                    <a:pt x="72865" y="3373"/>
                    <a:pt x="98541" y="15203"/>
                    <a:pt x="109653" y="37307"/>
                  </a:cubicBezTo>
                  <a:lnTo>
                    <a:pt x="113159" y="37307"/>
                  </a:lnTo>
                  <a:lnTo>
                    <a:pt x="110127" y="60000"/>
                  </a:lnTo>
                  <a:lnTo>
                    <a:pt x="93413" y="37307"/>
                  </a:lnTo>
                  <a:lnTo>
                    <a:pt x="95976" y="37307"/>
                  </a:lnTo>
                  <a:lnTo>
                    <a:pt x="95976" y="37307"/>
                  </a:lnTo>
                  <a:cubicBezTo>
                    <a:pt x="84238" y="24492"/>
                    <a:pt x="63953" y="19323"/>
                    <a:pt x="45571" y="24463"/>
                  </a:cubicBezTo>
                  <a:cubicBezTo>
                    <a:pt x="27189" y="29602"/>
                    <a:pt x="14810" y="43903"/>
                    <a:pt x="14810" y="60000"/>
                  </a:cubicBezTo>
                  <a:close/>
                </a:path>
              </a:pathLst>
            </a:custGeom>
            <a:solidFill>
              <a:srgbClr val="A9D4F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193;p24"/>
            <p:cNvSpPr/>
            <p:nvPr/>
          </p:nvSpPr>
          <p:spPr>
            <a:xfrm rot="-2782459">
              <a:off x="6431088" y="4024687"/>
              <a:ext cx="1108858" cy="894711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6052" y="60000"/>
                  </a:moveTo>
                  <a:lnTo>
                    <a:pt x="6052" y="60000"/>
                  </a:lnTo>
                  <a:cubicBezTo>
                    <a:pt x="6052" y="34660"/>
                    <a:pt x="24650" y="12937"/>
                    <a:pt x="50261" y="8363"/>
                  </a:cubicBezTo>
                  <a:cubicBezTo>
                    <a:pt x="75872" y="3788"/>
                    <a:pt x="101185" y="17668"/>
                    <a:pt x="110432" y="41356"/>
                  </a:cubicBezTo>
                  <a:lnTo>
                    <a:pt x="115696" y="41356"/>
                  </a:lnTo>
                  <a:lnTo>
                    <a:pt x="107897" y="60000"/>
                  </a:lnTo>
                  <a:lnTo>
                    <a:pt x="91490" y="41356"/>
                  </a:lnTo>
                  <a:lnTo>
                    <a:pt x="96307" y="41356"/>
                  </a:lnTo>
                  <a:cubicBezTo>
                    <a:pt x="86879" y="26610"/>
                    <a:pt x="67562" y="19390"/>
                    <a:pt x="49236" y="23762"/>
                  </a:cubicBezTo>
                  <a:cubicBezTo>
                    <a:pt x="30909" y="28134"/>
                    <a:pt x="18155" y="43004"/>
                    <a:pt x="18155" y="60000"/>
                  </a:cubicBezTo>
                  <a:close/>
                </a:path>
              </a:pathLst>
            </a:custGeom>
            <a:solidFill>
              <a:srgbClr val="A9D4F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194;p24"/>
            <p:cNvSpPr/>
            <p:nvPr/>
          </p:nvSpPr>
          <p:spPr>
            <a:xfrm rot="-5740307">
              <a:off x="2181643" y="2985086"/>
              <a:ext cx="846777" cy="894711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7500" y="60000"/>
                  </a:moveTo>
                  <a:lnTo>
                    <a:pt x="7500" y="60000"/>
                  </a:lnTo>
                  <a:cubicBezTo>
                    <a:pt x="7500" y="33512"/>
                    <a:pt x="26942" y="11106"/>
                    <a:pt x="52993" y="7571"/>
                  </a:cubicBezTo>
                  <a:cubicBezTo>
                    <a:pt x="79045" y="4036"/>
                    <a:pt x="103676" y="20461"/>
                    <a:pt x="110630" y="46006"/>
                  </a:cubicBezTo>
                  <a:lnTo>
                    <a:pt x="117848" y="46006"/>
                  </a:lnTo>
                  <a:lnTo>
                    <a:pt x="105000" y="60000"/>
                  </a:lnTo>
                  <a:lnTo>
                    <a:pt x="87848" y="46006"/>
                  </a:lnTo>
                  <a:lnTo>
                    <a:pt x="94963" y="46006"/>
                  </a:lnTo>
                  <a:lnTo>
                    <a:pt x="94963" y="46006"/>
                  </a:lnTo>
                  <a:cubicBezTo>
                    <a:pt x="88437" y="28635"/>
                    <a:pt x="70846" y="18528"/>
                    <a:pt x="53103" y="21955"/>
                  </a:cubicBezTo>
                  <a:cubicBezTo>
                    <a:pt x="35360" y="25381"/>
                    <a:pt x="22500" y="41369"/>
                    <a:pt x="22500" y="60000"/>
                  </a:cubicBezTo>
                  <a:close/>
                </a:path>
              </a:pathLst>
            </a:custGeom>
            <a:solidFill>
              <a:srgbClr val="A9D4F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" name="Google Shape;195;p24"/>
            <p:cNvSpPr txBox="1"/>
            <p:nvPr/>
          </p:nvSpPr>
          <p:spPr>
            <a:xfrm>
              <a:off x="1981200" y="3200391"/>
              <a:ext cx="8305800" cy="2667000"/>
            </a:xfrm>
            <a:prstGeom prst="rect">
              <a:avLst/>
            </a:prstGeom>
            <a:solidFill>
              <a:schemeClr val="lt1"/>
            </a:solidFill>
            <a:ln w="9525" cap="flat" cmpd="sng">
              <a:solidFill>
                <a:srgbClr val="4F81B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231775" indent="-231775">
                <a:buClr>
                  <a:srgbClr val="92D050"/>
                </a:buClr>
                <a:buSzPts val="2880"/>
                <a:buFont typeface="Arial"/>
                <a:buChar char="•"/>
              </a:pPr>
              <a:r>
                <a:rPr lang="en-US" sz="24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In a typical Data Analytics Problem - you would have gone through: </a:t>
              </a:r>
              <a:endParaRPr dirty="0"/>
            </a:p>
            <a:p>
              <a:pPr marL="688975" lvl="1" indent="-231775">
                <a:spcBef>
                  <a:spcPts val="480"/>
                </a:spcBef>
                <a:buClr>
                  <a:srgbClr val="92D050"/>
                </a:buClr>
                <a:buSzPts val="2880"/>
                <a:buFont typeface="Arial"/>
                <a:buChar char="•"/>
              </a:pPr>
              <a:r>
                <a:rPr lang="en-US" sz="24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Phase 1 – Discovery - have the problem framed</a:t>
              </a:r>
              <a:endParaRPr dirty="0"/>
            </a:p>
            <a:p>
              <a:pPr marL="688975" lvl="1" indent="-231775">
                <a:spcBef>
                  <a:spcPts val="480"/>
                </a:spcBef>
                <a:buClr>
                  <a:srgbClr val="92D050"/>
                </a:buClr>
                <a:buSzPts val="2880"/>
                <a:buFont typeface="Arial"/>
                <a:buChar char="•"/>
              </a:pPr>
              <a:r>
                <a:rPr lang="en-US" sz="24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Phase 2 – Data Preparation - have the data prepared</a:t>
              </a:r>
              <a:endParaRPr dirty="0"/>
            </a:p>
            <a:p>
              <a:pPr marL="231775" indent="-231775">
                <a:spcBef>
                  <a:spcPts val="480"/>
                </a:spcBef>
                <a:buClr>
                  <a:srgbClr val="92D050"/>
                </a:buClr>
                <a:buSzPts val="2880"/>
                <a:buFont typeface="Arial"/>
                <a:buChar char="•"/>
              </a:pPr>
              <a:r>
                <a:rPr lang="en-US" sz="24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Now you need to plan the model and determine the method to be used.</a:t>
              </a:r>
              <a:endParaRPr dirty="0"/>
            </a:p>
            <a:p>
              <a:pPr marL="231775" indent="-64135">
                <a:spcBef>
                  <a:spcPts val="440"/>
                </a:spcBef>
                <a:buClr>
                  <a:srgbClr val="92D050"/>
                </a:buClr>
                <a:buSzPts val="2640"/>
              </a:pPr>
              <a:endParaRPr sz="2200" dirty="0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231775" indent="-231775">
                <a:spcBef>
                  <a:spcPts val="480"/>
                </a:spcBef>
                <a:buClr>
                  <a:srgbClr val="92D050"/>
                </a:buClr>
                <a:buSzPts val="2880"/>
              </a:pPr>
              <a:endParaRPr sz="2400" dirty="0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231775" indent="-231775">
                <a:spcBef>
                  <a:spcPts val="480"/>
                </a:spcBef>
                <a:buClr>
                  <a:srgbClr val="92D050"/>
                </a:buClr>
                <a:buSzPts val="2880"/>
              </a:pPr>
              <a:endParaRPr sz="2400" dirty="0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231775" indent="-231775">
                <a:spcBef>
                  <a:spcPts val="480"/>
                </a:spcBef>
                <a:buClr>
                  <a:srgbClr val="92D050"/>
                </a:buClr>
                <a:buSzPts val="2880"/>
              </a:pPr>
              <a:endParaRPr sz="2400" dirty="0">
                <a:solidFill>
                  <a:srgbClr val="474747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43735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1559"/>
    </mc:Choice>
    <mc:Fallback>
      <p:transition advTm="101559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23937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Phase </a:t>
            </a: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3 - Model Planning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2030745" y="1138136"/>
            <a:ext cx="8077201" cy="5057374"/>
            <a:chOff x="1905000" y="795071"/>
            <a:chExt cx="8077201" cy="5057374"/>
          </a:xfrm>
        </p:grpSpPr>
        <p:sp>
          <p:nvSpPr>
            <p:cNvPr id="19" name="Google Shape;205;p25"/>
            <p:cNvSpPr/>
            <p:nvPr/>
          </p:nvSpPr>
          <p:spPr>
            <a:xfrm rot="5400000">
              <a:off x="3632470" y="134401"/>
              <a:ext cx="4876800" cy="619814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6040" y="60000"/>
                  </a:moveTo>
                  <a:lnTo>
                    <a:pt x="6040" y="60000"/>
                  </a:lnTo>
                  <a:cubicBezTo>
                    <a:pt x="6040" y="34057"/>
                    <a:pt x="23671" y="11608"/>
                    <a:pt x="48419" y="6040"/>
                  </a:cubicBezTo>
                  <a:cubicBezTo>
                    <a:pt x="73168" y="472"/>
                    <a:pt x="98366" y="13285"/>
                    <a:pt x="108989" y="36839"/>
                  </a:cubicBezTo>
                  <a:cubicBezTo>
                    <a:pt x="119612" y="60392"/>
                    <a:pt x="112797" y="88341"/>
                    <a:pt x="92608" y="104019"/>
                  </a:cubicBezTo>
                  <a:cubicBezTo>
                    <a:pt x="72419" y="119696"/>
                    <a:pt x="44296" y="118880"/>
                    <a:pt x="25007" y="102055"/>
                  </a:cubicBezTo>
                  <a:lnTo>
                    <a:pt x="20274" y="105037"/>
                  </a:lnTo>
                  <a:lnTo>
                    <a:pt x="16589" y="87342"/>
                  </a:lnTo>
                  <a:lnTo>
                    <a:pt x="34690" y="95957"/>
                  </a:lnTo>
                  <a:lnTo>
                    <a:pt x="29954" y="98940"/>
                  </a:lnTo>
                  <a:lnTo>
                    <a:pt x="29954" y="98940"/>
                  </a:lnTo>
                  <a:cubicBezTo>
                    <a:pt x="47199" y="113769"/>
                    <a:pt x="71876" y="114005"/>
                    <a:pt x="89372" y="99508"/>
                  </a:cubicBezTo>
                  <a:cubicBezTo>
                    <a:pt x="106869" y="85012"/>
                    <a:pt x="112516" y="59651"/>
                    <a:pt x="102970" y="38444"/>
                  </a:cubicBezTo>
                  <a:cubicBezTo>
                    <a:pt x="93423" y="17236"/>
                    <a:pt x="71231" y="5841"/>
                    <a:pt x="49534" y="11007"/>
                  </a:cubicBezTo>
                  <a:cubicBezTo>
                    <a:pt x="27837" y="16173"/>
                    <a:pt x="12425" y="36519"/>
                    <a:pt x="12425" y="60000"/>
                  </a:cubicBez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" name="Google Shape;207;p25"/>
            <p:cNvSpPr/>
            <p:nvPr/>
          </p:nvSpPr>
          <p:spPr>
            <a:xfrm>
              <a:off x="5181600" y="990600"/>
              <a:ext cx="1600200" cy="838200"/>
            </a:xfrm>
            <a:prstGeom prst="roundRect">
              <a:avLst>
                <a:gd name="adj" fmla="val 16667"/>
              </a:avLst>
            </a:prstGeom>
            <a:solidFill>
              <a:srgbClr val="D8D8D8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7843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" name="Google Shape;208;p25"/>
            <p:cNvSpPr/>
            <p:nvPr/>
          </p:nvSpPr>
          <p:spPr>
            <a:xfrm>
              <a:off x="7391400" y="3505200"/>
              <a:ext cx="1600200" cy="838200"/>
            </a:xfrm>
            <a:prstGeom prst="roundRect">
              <a:avLst>
                <a:gd name="adj" fmla="val 16667"/>
              </a:avLst>
            </a:prstGeom>
            <a:solidFill>
              <a:srgbClr val="1B70AB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7843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" name="Google Shape;209;p25"/>
            <p:cNvSpPr/>
            <p:nvPr/>
          </p:nvSpPr>
          <p:spPr>
            <a:xfrm>
              <a:off x="7391400" y="2119745"/>
              <a:ext cx="1600200" cy="838200"/>
            </a:xfrm>
            <a:prstGeom prst="roundRect">
              <a:avLst>
                <a:gd name="adj" fmla="val 16667"/>
              </a:avLst>
            </a:prstGeom>
            <a:solidFill>
              <a:srgbClr val="D8D8D8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7843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" name="Google Shape;210;p25"/>
            <p:cNvSpPr/>
            <p:nvPr/>
          </p:nvSpPr>
          <p:spPr>
            <a:xfrm>
              <a:off x="2667000" y="3505200"/>
              <a:ext cx="1600200" cy="838200"/>
            </a:xfrm>
            <a:prstGeom prst="roundRect">
              <a:avLst>
                <a:gd name="adj" fmla="val 16667"/>
              </a:avLst>
            </a:prstGeom>
            <a:solidFill>
              <a:srgbClr val="D8D8D8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7843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11;p25"/>
            <p:cNvSpPr/>
            <p:nvPr/>
          </p:nvSpPr>
          <p:spPr>
            <a:xfrm>
              <a:off x="2667000" y="2119745"/>
              <a:ext cx="1600200" cy="838200"/>
            </a:xfrm>
            <a:prstGeom prst="roundRect">
              <a:avLst>
                <a:gd name="adj" fmla="val 16667"/>
              </a:avLst>
            </a:prstGeom>
            <a:solidFill>
              <a:srgbClr val="D8D8D8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7843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" name="Google Shape;212;p25"/>
            <p:cNvSpPr/>
            <p:nvPr/>
          </p:nvSpPr>
          <p:spPr>
            <a:xfrm>
              <a:off x="5181600" y="4648200"/>
              <a:ext cx="1600200" cy="838200"/>
            </a:xfrm>
            <a:prstGeom prst="roundRect">
              <a:avLst>
                <a:gd name="adj" fmla="val 16667"/>
              </a:avLst>
            </a:prstGeom>
            <a:solidFill>
              <a:srgbClr val="D8D8D8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7843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" name="Google Shape;213;p25"/>
            <p:cNvSpPr txBox="1"/>
            <p:nvPr/>
          </p:nvSpPr>
          <p:spPr>
            <a:xfrm>
              <a:off x="5334000" y="1225034"/>
              <a:ext cx="1371600" cy="369332"/>
            </a:xfrm>
            <a:prstGeom prst="rect">
              <a:avLst/>
            </a:prstGeom>
            <a:solidFill>
              <a:srgbClr val="D8D8D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algn="ctr"/>
              <a:r>
                <a:rPr lang="en-US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Discovery</a:t>
              </a:r>
              <a:endParaRPr/>
            </a:p>
          </p:txBody>
        </p:sp>
        <p:sp>
          <p:nvSpPr>
            <p:cNvPr id="28" name="Google Shape;214;p25"/>
            <p:cNvSpPr txBox="1"/>
            <p:nvPr/>
          </p:nvSpPr>
          <p:spPr>
            <a:xfrm>
              <a:off x="2590800" y="2354179"/>
              <a:ext cx="1676400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algn="ctr"/>
              <a:r>
                <a:rPr lang="en-US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Operationalize</a:t>
              </a:r>
              <a:endParaRPr/>
            </a:p>
          </p:txBody>
        </p:sp>
        <p:sp>
          <p:nvSpPr>
            <p:cNvPr id="29" name="Google Shape;215;p25"/>
            <p:cNvSpPr txBox="1"/>
            <p:nvPr/>
          </p:nvSpPr>
          <p:spPr>
            <a:xfrm>
              <a:off x="7509658" y="3601135"/>
              <a:ext cx="1371600" cy="6463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algn="ctr"/>
              <a:r>
                <a:rPr lang="en-US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Model </a:t>
              </a:r>
              <a:endParaRPr/>
            </a:p>
            <a:p>
              <a:pPr algn="ctr"/>
              <a:r>
                <a:rPr lang="en-US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Planning</a:t>
              </a:r>
              <a:endParaRPr/>
            </a:p>
          </p:txBody>
        </p:sp>
        <p:sp>
          <p:nvSpPr>
            <p:cNvPr id="30" name="Google Shape;216;p25"/>
            <p:cNvSpPr txBox="1"/>
            <p:nvPr/>
          </p:nvSpPr>
          <p:spPr>
            <a:xfrm>
              <a:off x="7505700" y="2354179"/>
              <a:ext cx="1371600" cy="369332"/>
            </a:xfrm>
            <a:prstGeom prst="rect">
              <a:avLst/>
            </a:prstGeom>
            <a:solidFill>
              <a:srgbClr val="D8D8D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algn="ctr"/>
              <a:r>
                <a:rPr lang="en-US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Data Prep</a:t>
              </a:r>
              <a:endParaRPr/>
            </a:p>
          </p:txBody>
        </p:sp>
        <p:sp>
          <p:nvSpPr>
            <p:cNvPr id="31" name="Google Shape;217;p25"/>
            <p:cNvSpPr txBox="1"/>
            <p:nvPr/>
          </p:nvSpPr>
          <p:spPr>
            <a:xfrm>
              <a:off x="5334000" y="4744135"/>
              <a:ext cx="1371600" cy="646331"/>
            </a:xfrm>
            <a:prstGeom prst="rect">
              <a:avLst/>
            </a:prstGeom>
            <a:solidFill>
              <a:srgbClr val="D8D8D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algn="ctr"/>
              <a:r>
                <a:rPr lang="en-US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Model </a:t>
              </a:r>
              <a:endParaRPr/>
            </a:p>
            <a:p>
              <a:pPr algn="ctr"/>
              <a:r>
                <a:rPr lang="en-US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Building</a:t>
              </a:r>
              <a:endParaRPr/>
            </a:p>
          </p:txBody>
        </p:sp>
        <p:sp>
          <p:nvSpPr>
            <p:cNvPr id="32" name="Google Shape;218;p25"/>
            <p:cNvSpPr txBox="1"/>
            <p:nvPr/>
          </p:nvSpPr>
          <p:spPr>
            <a:xfrm>
              <a:off x="2667000" y="3601134"/>
              <a:ext cx="1600200" cy="646331"/>
            </a:xfrm>
            <a:prstGeom prst="rect">
              <a:avLst/>
            </a:prstGeom>
            <a:solidFill>
              <a:srgbClr val="D8D8D8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algn="ctr"/>
              <a:r>
                <a:rPr lang="en-US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Communicate </a:t>
              </a:r>
              <a:endParaRPr/>
            </a:p>
            <a:p>
              <a:pPr algn="ctr"/>
              <a:r>
                <a:rPr lang="en-US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Results </a:t>
              </a:r>
              <a:endParaRPr/>
            </a:p>
          </p:txBody>
        </p:sp>
        <p:sp>
          <p:nvSpPr>
            <p:cNvPr id="33" name="Google Shape;219;p25"/>
            <p:cNvSpPr/>
            <p:nvPr/>
          </p:nvSpPr>
          <p:spPr>
            <a:xfrm rot="1594547">
              <a:off x="6863980" y="1261766"/>
              <a:ext cx="1108858" cy="894711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6052" y="60000"/>
                  </a:moveTo>
                  <a:lnTo>
                    <a:pt x="6052" y="60000"/>
                  </a:lnTo>
                  <a:cubicBezTo>
                    <a:pt x="6052" y="34660"/>
                    <a:pt x="24650" y="12937"/>
                    <a:pt x="50261" y="8363"/>
                  </a:cubicBezTo>
                  <a:cubicBezTo>
                    <a:pt x="75872" y="3788"/>
                    <a:pt x="101185" y="17668"/>
                    <a:pt x="110432" y="41356"/>
                  </a:cubicBezTo>
                  <a:lnTo>
                    <a:pt x="115696" y="41356"/>
                  </a:lnTo>
                  <a:lnTo>
                    <a:pt x="107897" y="60000"/>
                  </a:lnTo>
                  <a:lnTo>
                    <a:pt x="91490" y="41356"/>
                  </a:lnTo>
                  <a:lnTo>
                    <a:pt x="96307" y="41356"/>
                  </a:lnTo>
                  <a:cubicBezTo>
                    <a:pt x="86879" y="26610"/>
                    <a:pt x="67562" y="19390"/>
                    <a:pt x="49236" y="23762"/>
                  </a:cubicBezTo>
                  <a:cubicBezTo>
                    <a:pt x="30909" y="28134"/>
                    <a:pt x="18155" y="43004"/>
                    <a:pt x="18155" y="6000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" name="Google Shape;220;p25"/>
            <p:cNvSpPr/>
            <p:nvPr/>
          </p:nvSpPr>
          <p:spPr>
            <a:xfrm rot="-8651264">
              <a:off x="6419890" y="1672390"/>
              <a:ext cx="1108858" cy="894711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6052" y="60000"/>
                  </a:moveTo>
                  <a:lnTo>
                    <a:pt x="6052" y="60000"/>
                  </a:lnTo>
                  <a:cubicBezTo>
                    <a:pt x="6052" y="34660"/>
                    <a:pt x="24650" y="12937"/>
                    <a:pt x="50261" y="8363"/>
                  </a:cubicBezTo>
                  <a:cubicBezTo>
                    <a:pt x="75872" y="3788"/>
                    <a:pt x="101185" y="17668"/>
                    <a:pt x="110432" y="41356"/>
                  </a:cubicBezTo>
                  <a:lnTo>
                    <a:pt x="115696" y="41356"/>
                  </a:lnTo>
                  <a:lnTo>
                    <a:pt x="107897" y="60000"/>
                  </a:lnTo>
                  <a:lnTo>
                    <a:pt x="91490" y="41356"/>
                  </a:lnTo>
                  <a:lnTo>
                    <a:pt x="96307" y="41356"/>
                  </a:lnTo>
                  <a:cubicBezTo>
                    <a:pt x="86879" y="26610"/>
                    <a:pt x="67562" y="19390"/>
                    <a:pt x="49236" y="23762"/>
                  </a:cubicBezTo>
                  <a:cubicBezTo>
                    <a:pt x="30909" y="28134"/>
                    <a:pt x="18155" y="43004"/>
                    <a:pt x="18155" y="6000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" name="Google Shape;221;p25"/>
            <p:cNvSpPr/>
            <p:nvPr/>
          </p:nvSpPr>
          <p:spPr>
            <a:xfrm rot="5164147">
              <a:off x="8458221" y="2868187"/>
              <a:ext cx="1108858" cy="894711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6052" y="60000"/>
                  </a:moveTo>
                  <a:lnTo>
                    <a:pt x="6052" y="60000"/>
                  </a:lnTo>
                  <a:cubicBezTo>
                    <a:pt x="6052" y="34660"/>
                    <a:pt x="24650" y="12937"/>
                    <a:pt x="50261" y="8363"/>
                  </a:cubicBezTo>
                  <a:cubicBezTo>
                    <a:pt x="75872" y="3788"/>
                    <a:pt x="101185" y="17668"/>
                    <a:pt x="110432" y="41356"/>
                  </a:cubicBezTo>
                  <a:lnTo>
                    <a:pt x="115696" y="41356"/>
                  </a:lnTo>
                  <a:lnTo>
                    <a:pt x="107897" y="60000"/>
                  </a:lnTo>
                  <a:lnTo>
                    <a:pt x="91490" y="41356"/>
                  </a:lnTo>
                  <a:lnTo>
                    <a:pt x="96307" y="41356"/>
                  </a:lnTo>
                  <a:lnTo>
                    <a:pt x="96307" y="41356"/>
                  </a:lnTo>
                  <a:cubicBezTo>
                    <a:pt x="86879" y="26610"/>
                    <a:pt x="67562" y="19390"/>
                    <a:pt x="49236" y="23762"/>
                  </a:cubicBezTo>
                  <a:cubicBezTo>
                    <a:pt x="30909" y="28134"/>
                    <a:pt x="18155" y="43004"/>
                    <a:pt x="18155" y="6000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222;p25"/>
            <p:cNvSpPr/>
            <p:nvPr/>
          </p:nvSpPr>
          <p:spPr>
            <a:xfrm rot="-5740307">
              <a:off x="6921622" y="2794596"/>
              <a:ext cx="846777" cy="894711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7500" y="60000"/>
                  </a:moveTo>
                  <a:lnTo>
                    <a:pt x="7500" y="60000"/>
                  </a:lnTo>
                  <a:cubicBezTo>
                    <a:pt x="7500" y="33512"/>
                    <a:pt x="26942" y="11106"/>
                    <a:pt x="52993" y="7571"/>
                  </a:cubicBezTo>
                  <a:cubicBezTo>
                    <a:pt x="79045" y="4036"/>
                    <a:pt x="103676" y="20461"/>
                    <a:pt x="110630" y="46006"/>
                  </a:cubicBezTo>
                  <a:lnTo>
                    <a:pt x="117848" y="46006"/>
                  </a:lnTo>
                  <a:lnTo>
                    <a:pt x="105000" y="60000"/>
                  </a:lnTo>
                  <a:lnTo>
                    <a:pt x="87848" y="46006"/>
                  </a:lnTo>
                  <a:lnTo>
                    <a:pt x="94963" y="46006"/>
                  </a:lnTo>
                  <a:lnTo>
                    <a:pt x="94963" y="46006"/>
                  </a:lnTo>
                  <a:cubicBezTo>
                    <a:pt x="88437" y="28635"/>
                    <a:pt x="70846" y="18528"/>
                    <a:pt x="53103" y="21955"/>
                  </a:cubicBezTo>
                  <a:cubicBezTo>
                    <a:pt x="35360" y="25381"/>
                    <a:pt x="22500" y="41369"/>
                    <a:pt x="22500" y="6000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223;p25"/>
            <p:cNvSpPr/>
            <p:nvPr/>
          </p:nvSpPr>
          <p:spPr>
            <a:xfrm rot="1594547">
              <a:off x="4245813" y="3927153"/>
              <a:ext cx="1308523" cy="894711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5128" y="60000"/>
                  </a:moveTo>
                  <a:lnTo>
                    <a:pt x="5128" y="60000"/>
                  </a:lnTo>
                  <a:cubicBezTo>
                    <a:pt x="5128" y="35329"/>
                    <a:pt x="23082" y="13986"/>
                    <a:pt x="48272" y="8713"/>
                  </a:cubicBezTo>
                  <a:cubicBezTo>
                    <a:pt x="73461" y="3440"/>
                    <a:pt x="99090" y="15659"/>
                    <a:pt x="109858" y="38076"/>
                  </a:cubicBezTo>
                  <a:lnTo>
                    <a:pt x="113697" y="38076"/>
                  </a:lnTo>
                  <a:lnTo>
                    <a:pt x="109744" y="60000"/>
                  </a:lnTo>
                  <a:lnTo>
                    <a:pt x="93184" y="38076"/>
                  </a:lnTo>
                  <a:lnTo>
                    <a:pt x="96196" y="38076"/>
                  </a:lnTo>
                  <a:lnTo>
                    <a:pt x="96196" y="38076"/>
                  </a:lnTo>
                  <a:cubicBezTo>
                    <a:pt x="84877" y="24874"/>
                    <a:pt x="64720" y="19314"/>
                    <a:pt x="46296" y="24313"/>
                  </a:cubicBezTo>
                  <a:cubicBezTo>
                    <a:pt x="27871" y="29311"/>
                    <a:pt x="15385" y="43727"/>
                    <a:pt x="15385" y="6000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" name="Google Shape;224;p25"/>
            <p:cNvSpPr/>
            <p:nvPr/>
          </p:nvSpPr>
          <p:spPr>
            <a:xfrm rot="-8651264">
              <a:off x="3816315" y="4308289"/>
              <a:ext cx="1424148" cy="894711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4712" y="60000"/>
                  </a:moveTo>
                  <a:lnTo>
                    <a:pt x="4712" y="60000"/>
                  </a:lnTo>
                  <a:cubicBezTo>
                    <a:pt x="4712" y="35685"/>
                    <a:pt x="22294" y="14552"/>
                    <a:pt x="47206" y="8925"/>
                  </a:cubicBezTo>
                  <a:cubicBezTo>
                    <a:pt x="72117" y="3298"/>
                    <a:pt x="97837" y="14651"/>
                    <a:pt x="109367" y="36361"/>
                  </a:cubicBezTo>
                  <a:lnTo>
                    <a:pt x="112460" y="36361"/>
                  </a:lnTo>
                  <a:lnTo>
                    <a:pt x="110576" y="60000"/>
                  </a:lnTo>
                  <a:lnTo>
                    <a:pt x="93612" y="36361"/>
                  </a:lnTo>
                  <a:lnTo>
                    <a:pt x="95604" y="36361"/>
                  </a:lnTo>
                  <a:lnTo>
                    <a:pt x="95604" y="36361"/>
                  </a:lnTo>
                  <a:cubicBezTo>
                    <a:pt x="83365" y="24037"/>
                    <a:pt x="62960" y="19350"/>
                    <a:pt x="44661" y="24659"/>
                  </a:cubicBezTo>
                  <a:cubicBezTo>
                    <a:pt x="26362" y="29969"/>
                    <a:pt x="14135" y="44124"/>
                    <a:pt x="14135" y="6000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" name="Google Shape;225;p25"/>
            <p:cNvSpPr/>
            <p:nvPr/>
          </p:nvSpPr>
          <p:spPr>
            <a:xfrm rot="8377360">
              <a:off x="6780094" y="4348479"/>
              <a:ext cx="1108858" cy="729874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4937" y="60000"/>
                  </a:moveTo>
                  <a:lnTo>
                    <a:pt x="4937" y="60000"/>
                  </a:lnTo>
                  <a:cubicBezTo>
                    <a:pt x="4937" y="35488"/>
                    <a:pt x="22727" y="14239"/>
                    <a:pt x="47796" y="8806"/>
                  </a:cubicBezTo>
                  <a:cubicBezTo>
                    <a:pt x="72865" y="3373"/>
                    <a:pt x="98541" y="15203"/>
                    <a:pt x="109653" y="37307"/>
                  </a:cubicBezTo>
                  <a:lnTo>
                    <a:pt x="113159" y="37307"/>
                  </a:lnTo>
                  <a:lnTo>
                    <a:pt x="110127" y="60000"/>
                  </a:lnTo>
                  <a:lnTo>
                    <a:pt x="93413" y="37307"/>
                  </a:lnTo>
                  <a:lnTo>
                    <a:pt x="95976" y="37307"/>
                  </a:lnTo>
                  <a:lnTo>
                    <a:pt x="95976" y="37307"/>
                  </a:lnTo>
                  <a:cubicBezTo>
                    <a:pt x="84238" y="24492"/>
                    <a:pt x="63953" y="19323"/>
                    <a:pt x="45571" y="24463"/>
                  </a:cubicBezTo>
                  <a:cubicBezTo>
                    <a:pt x="27189" y="29602"/>
                    <a:pt x="14810" y="43903"/>
                    <a:pt x="14810" y="6000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226;p25"/>
            <p:cNvSpPr/>
            <p:nvPr/>
          </p:nvSpPr>
          <p:spPr>
            <a:xfrm rot="-2782459">
              <a:off x="6431088" y="3834196"/>
              <a:ext cx="1108858" cy="894711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6052" y="60000"/>
                  </a:moveTo>
                  <a:lnTo>
                    <a:pt x="6052" y="60000"/>
                  </a:lnTo>
                  <a:cubicBezTo>
                    <a:pt x="6052" y="34660"/>
                    <a:pt x="24650" y="12937"/>
                    <a:pt x="50261" y="8363"/>
                  </a:cubicBezTo>
                  <a:cubicBezTo>
                    <a:pt x="75872" y="3788"/>
                    <a:pt x="101185" y="17668"/>
                    <a:pt x="110432" y="41356"/>
                  </a:cubicBezTo>
                  <a:lnTo>
                    <a:pt x="115696" y="41356"/>
                  </a:lnTo>
                  <a:lnTo>
                    <a:pt x="107897" y="60000"/>
                  </a:lnTo>
                  <a:lnTo>
                    <a:pt x="91490" y="41356"/>
                  </a:lnTo>
                  <a:lnTo>
                    <a:pt x="96307" y="41356"/>
                  </a:lnTo>
                  <a:cubicBezTo>
                    <a:pt x="86879" y="26610"/>
                    <a:pt x="67562" y="19390"/>
                    <a:pt x="49236" y="23762"/>
                  </a:cubicBezTo>
                  <a:cubicBezTo>
                    <a:pt x="30909" y="28134"/>
                    <a:pt x="18155" y="43004"/>
                    <a:pt x="18155" y="6000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227;p25"/>
            <p:cNvSpPr/>
            <p:nvPr/>
          </p:nvSpPr>
          <p:spPr>
            <a:xfrm rot="-5740307">
              <a:off x="2181643" y="2794595"/>
              <a:ext cx="846777" cy="894711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7500" y="60000"/>
                  </a:moveTo>
                  <a:lnTo>
                    <a:pt x="7500" y="60000"/>
                  </a:lnTo>
                  <a:cubicBezTo>
                    <a:pt x="7500" y="33512"/>
                    <a:pt x="26942" y="11106"/>
                    <a:pt x="52993" y="7571"/>
                  </a:cubicBezTo>
                  <a:cubicBezTo>
                    <a:pt x="79045" y="4036"/>
                    <a:pt x="103676" y="20461"/>
                    <a:pt x="110630" y="46006"/>
                  </a:cubicBezTo>
                  <a:lnTo>
                    <a:pt x="117848" y="46006"/>
                  </a:lnTo>
                  <a:lnTo>
                    <a:pt x="105000" y="60000"/>
                  </a:lnTo>
                  <a:lnTo>
                    <a:pt x="87848" y="46006"/>
                  </a:lnTo>
                  <a:lnTo>
                    <a:pt x="94963" y="46006"/>
                  </a:lnTo>
                  <a:lnTo>
                    <a:pt x="94963" y="46006"/>
                  </a:lnTo>
                  <a:cubicBezTo>
                    <a:pt x="88437" y="28635"/>
                    <a:pt x="70846" y="18528"/>
                    <a:pt x="53103" y="21955"/>
                  </a:cubicBezTo>
                  <a:cubicBezTo>
                    <a:pt x="35360" y="25381"/>
                    <a:pt x="22500" y="41369"/>
                    <a:pt x="22500" y="6000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" name="Google Shape;228;p25"/>
            <p:cNvSpPr/>
            <p:nvPr/>
          </p:nvSpPr>
          <p:spPr>
            <a:xfrm>
              <a:off x="7832019" y="4755643"/>
              <a:ext cx="2150182" cy="1056929"/>
            </a:xfrm>
            <a:prstGeom prst="wedgeRoundRectCallout">
              <a:avLst>
                <a:gd name="adj1" fmla="val -61153"/>
                <a:gd name="adj2" fmla="val -25679"/>
                <a:gd name="adj3" fmla="val 16667"/>
              </a:avLst>
            </a:prstGeom>
            <a:solidFill>
              <a:srgbClr val="C6E6C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r>
                <a:rPr lang="en-US" sz="1400">
                  <a:solidFill>
                    <a:srgbClr val="2F2F2F"/>
                  </a:solidFill>
                  <a:latin typeface="Arial"/>
                  <a:ea typeface="Arial"/>
                  <a:cs typeface="Arial"/>
                  <a:sym typeface="Arial"/>
                </a:rPr>
                <a:t>Do I have a good idea about the type of model to try?  Can I refine the analytic plan?</a:t>
              </a:r>
              <a:endParaRPr/>
            </a:p>
          </p:txBody>
        </p:sp>
        <p:sp>
          <p:nvSpPr>
            <p:cNvPr id="43" name="Google Shape;229;p25"/>
            <p:cNvSpPr/>
            <p:nvPr/>
          </p:nvSpPr>
          <p:spPr>
            <a:xfrm>
              <a:off x="2611395" y="5217324"/>
              <a:ext cx="1943100" cy="635121"/>
            </a:xfrm>
            <a:prstGeom prst="wedgeRoundRectCallout">
              <a:avLst>
                <a:gd name="adj1" fmla="val 33515"/>
                <a:gd name="adj2" fmla="val -82046"/>
                <a:gd name="adj3" fmla="val 16667"/>
              </a:avLst>
            </a:prstGeom>
            <a:solidFill>
              <a:srgbClr val="D8D8D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r>
                <a:rPr lang="en-US" sz="14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Is the model robust enough?  Have we failed for sure?</a:t>
              </a:r>
              <a:endParaRPr/>
            </a:p>
          </p:txBody>
        </p:sp>
        <p:sp>
          <p:nvSpPr>
            <p:cNvPr id="44" name="Google Shape;230;p25"/>
            <p:cNvSpPr txBox="1"/>
            <p:nvPr/>
          </p:nvSpPr>
          <p:spPr>
            <a:xfrm>
              <a:off x="1905000" y="2308471"/>
              <a:ext cx="5125357" cy="3416320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4F81B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r>
                <a:rPr lang="en-US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US" sz="2400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How do people generally solve this problem with the kind of data and resources I have?</a:t>
              </a:r>
              <a:endParaRPr dirty="0"/>
            </a:p>
            <a:p>
              <a:pPr>
                <a:buClr>
                  <a:schemeClr val="dk1"/>
                </a:buClr>
                <a:buSzPts val="1800"/>
              </a:pPr>
              <a:endParaRPr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lvl="1" indent="-114300">
                <a:buClr>
                  <a:schemeClr val="dk1"/>
                </a:buClr>
                <a:buSzPts val="1800"/>
                <a:buFont typeface="Arial"/>
                <a:buChar char="•"/>
              </a:pPr>
              <a:r>
                <a:rPr lang="en-US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Does that work well enough? Or do I have to come up with something new?</a:t>
              </a:r>
              <a:endParaRPr dirty="0"/>
            </a:p>
            <a:p>
              <a:pPr lvl="1">
                <a:buClr>
                  <a:schemeClr val="dk1"/>
                </a:buClr>
                <a:buSzPts val="1800"/>
              </a:pPr>
              <a:endParaRPr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lvl="1" indent="-114300">
                <a:buClr>
                  <a:schemeClr val="dk1"/>
                </a:buClr>
                <a:buSzPts val="1800"/>
                <a:buFont typeface="Arial"/>
                <a:buChar char="•"/>
              </a:pPr>
              <a:r>
                <a:rPr lang="en-US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What are related or analogous problems? How are they solved? Can I do that?</a:t>
              </a:r>
              <a:endParaRPr dirty="0"/>
            </a:p>
            <a:p>
              <a:pPr lvl="1">
                <a:buClr>
                  <a:schemeClr val="dk1"/>
                </a:buClr>
                <a:buSzPts val="1800"/>
              </a:pPr>
              <a:endParaRPr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lvl="1">
                <a:buClr>
                  <a:schemeClr val="dk1"/>
                </a:buClr>
                <a:buSzPts val="1800"/>
              </a:pPr>
              <a:endParaRPr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" name="Google Shape;233;p25"/>
            <p:cNvSpPr/>
            <p:nvPr/>
          </p:nvSpPr>
          <p:spPr>
            <a:xfrm>
              <a:off x="9332278" y="5429251"/>
              <a:ext cx="9842" cy="11431"/>
            </a:xfrm>
            <a:custGeom>
              <a:avLst/>
              <a:gdLst/>
              <a:ahLst/>
              <a:cxnLst/>
              <a:rect l="l" t="t" r="r" b="b"/>
              <a:pathLst>
                <a:path w="9842" h="11431" extrusionOk="0">
                  <a:moveTo>
                    <a:pt x="9841" y="11430"/>
                  </a:moveTo>
                  <a:lnTo>
                    <a:pt x="0" y="11430"/>
                  </a:lnTo>
                  <a:lnTo>
                    <a:pt x="9841" y="0"/>
                  </a:lnTo>
                </a:path>
              </a:pathLst>
            </a:custGeom>
            <a:noFill/>
            <a:ln w="19050" cap="flat" cmpd="sng">
              <a:solidFill>
                <a:srgbClr val="0000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endPara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49353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80163"/>
    </mc:Choice>
    <mc:Fallback>
      <p:transition advTm="80163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4280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606125" y="281075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What </a:t>
            </a: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Kind of Problem do I Need to Solve? </a:t>
            </a:r>
            <a:br>
              <a:rPr lang="en-US" sz="2000" b="1" dirty="0">
                <a:latin typeface="Alexandria Black" pitchFamily="2" charset="-78"/>
                <a:cs typeface="Alexandria Black" pitchFamily="2" charset="-78"/>
              </a:rPr>
            </a:b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How do I Solve it?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8" name="Google Shape;241;p26"/>
          <p:cNvGraphicFramePr/>
          <p:nvPr>
            <p:extLst>
              <p:ext uri="{D42A27DB-BD31-4B8C-83A1-F6EECF244321}">
                <p14:modId xmlns:p14="http://schemas.microsoft.com/office/powerpoint/2010/main" val="2106782280"/>
              </p:ext>
            </p:extLst>
          </p:nvPr>
        </p:nvGraphicFramePr>
        <p:xfrm>
          <a:off x="2069559" y="1507326"/>
          <a:ext cx="8229600" cy="480067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3131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2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95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 dirty="0"/>
                        <a:t>The Problem to Solve</a:t>
                      </a:r>
                      <a:endParaRPr sz="1800"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dirty="0"/>
                        <a:t>The Category of Techniques</a:t>
                      </a:r>
                      <a:endParaRPr sz="1800"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dirty="0"/>
                        <a:t>Covered in this Course</a:t>
                      </a:r>
                      <a:endParaRPr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group items by similarity.</a:t>
                      </a:r>
                      <a:endParaRPr b="1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find structure (commonalities) in the data</a:t>
                      </a:r>
                      <a:endParaRPr sz="1400"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Clustering</a:t>
                      </a:r>
                      <a:endParaRPr b="1" dirty="0">
                        <a:solidFill>
                          <a:srgbClr val="0070C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K-means clustering</a:t>
                      </a:r>
                      <a:endParaRPr b="1" dirty="0">
                        <a:solidFill>
                          <a:srgbClr val="FF000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discover relationships between actions or items</a:t>
                      </a:r>
                      <a:endParaRPr sz="1400"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Association Rules</a:t>
                      </a:r>
                      <a:endParaRPr sz="1400" b="1" dirty="0">
                        <a:solidFill>
                          <a:srgbClr val="0070C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 err="1">
                          <a:solidFill>
                            <a:srgbClr val="FF0000"/>
                          </a:solidFill>
                        </a:rPr>
                        <a:t>Apriori</a:t>
                      </a:r>
                      <a:endParaRPr sz="1400" b="1" dirty="0">
                        <a:solidFill>
                          <a:srgbClr val="FF000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296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determine the relationship between the outcome and the input variables</a:t>
                      </a:r>
                      <a:endParaRPr sz="1400"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Regression</a:t>
                      </a:r>
                      <a:endParaRPr b="1" dirty="0">
                        <a:solidFill>
                          <a:srgbClr val="0070C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Linear Regression</a:t>
                      </a:r>
                      <a:endParaRPr b="1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Logistic Regression</a:t>
                      </a:r>
                      <a:endParaRPr b="1" dirty="0">
                        <a:solidFill>
                          <a:srgbClr val="FF000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assign (known) labels to objects</a:t>
                      </a:r>
                      <a:endParaRPr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Classification</a:t>
                      </a:r>
                      <a:endParaRPr b="1" dirty="0">
                        <a:solidFill>
                          <a:srgbClr val="0070C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Naïve Bayes</a:t>
                      </a:r>
                      <a:endParaRPr b="1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Decision Trees</a:t>
                      </a:r>
                      <a:endParaRPr b="1" dirty="0">
                        <a:solidFill>
                          <a:srgbClr val="FF000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find the structure in a temporal process</a:t>
                      </a:r>
                      <a:endParaRPr b="1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forecast the behavior of a temporal process</a:t>
                      </a:r>
                      <a:endParaRPr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Time Series Analysis</a:t>
                      </a:r>
                      <a:endParaRPr b="1" dirty="0">
                        <a:solidFill>
                          <a:srgbClr val="0070C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ACF, PACF, ARIMA</a:t>
                      </a:r>
                      <a:endParaRPr b="1" dirty="0">
                        <a:solidFill>
                          <a:srgbClr val="FF000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/>
                        <a:t>I want to analyze my text data</a:t>
                      </a:r>
                      <a:endParaRPr b="1"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Text Analysis</a:t>
                      </a:r>
                      <a:endParaRPr b="1" dirty="0">
                        <a:solidFill>
                          <a:srgbClr val="0070C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Regular expressions, Document representation (Bag of Words).</a:t>
                      </a:r>
                      <a:endParaRPr b="1" dirty="0">
                        <a:solidFill>
                          <a:srgbClr val="FF0000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6280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389059"/>
    </mc:Choice>
    <mc:Fallback>
      <p:transition advTm="389059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29236" y="982831"/>
            <a:ext cx="10812720" cy="57099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Decision </a:t>
            </a: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Tree Induction: An 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855919" y="61552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1616075" y="1143000"/>
            <a:ext cx="8442325" cy="5491164"/>
            <a:chOff x="1616075" y="1143000"/>
            <a:chExt cx="8442325" cy="5491164"/>
          </a:xfrm>
        </p:grpSpPr>
        <p:grpSp>
          <p:nvGrpSpPr>
            <p:cNvPr id="19" name="Group 63"/>
            <p:cNvGrpSpPr>
              <a:grpSpLocks/>
            </p:cNvGrpSpPr>
            <p:nvPr/>
          </p:nvGrpSpPr>
          <p:grpSpPr bwMode="auto">
            <a:xfrm>
              <a:off x="1616075" y="2819401"/>
              <a:ext cx="6311900" cy="3814763"/>
              <a:chOff x="766" y="1152"/>
              <a:chExt cx="3976" cy="2403"/>
            </a:xfrm>
          </p:grpSpPr>
          <p:sp>
            <p:nvSpPr>
              <p:cNvPr id="22" name="Rectangle 3"/>
              <p:cNvSpPr>
                <a:spLocks noChangeArrowheads="1"/>
              </p:cNvSpPr>
              <p:nvPr/>
            </p:nvSpPr>
            <p:spPr bwMode="auto">
              <a:xfrm>
                <a:off x="2387" y="1152"/>
                <a:ext cx="475" cy="296"/>
              </a:xfrm>
              <a:prstGeom prst="rect">
                <a:avLst/>
              </a:prstGeom>
              <a:solidFill>
                <a:srgbClr val="00CCFF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2075" tIns="46038" rIns="92075" bIns="46038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altLang="en-US">
                    <a:latin typeface="Times New Roman" panose="02020603050405020304" pitchFamily="18" charset="0"/>
                  </a:rPr>
                  <a:t>age?</a:t>
                </a:r>
              </a:p>
            </p:txBody>
          </p:sp>
          <p:sp>
            <p:nvSpPr>
              <p:cNvPr id="23" name="Rectangle 4"/>
              <p:cNvSpPr>
                <a:spLocks noChangeArrowheads="1"/>
              </p:cNvSpPr>
              <p:nvPr/>
            </p:nvSpPr>
            <p:spPr bwMode="auto">
              <a:xfrm>
                <a:off x="2241" y="1766"/>
                <a:ext cx="762" cy="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altLang="en-US">
                    <a:latin typeface="Times New Roman" panose="02020603050405020304" pitchFamily="18" charset="0"/>
                  </a:rPr>
                  <a:t>overcast</a:t>
                </a:r>
              </a:p>
            </p:txBody>
          </p:sp>
          <p:sp>
            <p:nvSpPr>
              <p:cNvPr id="24" name="Rectangle 5"/>
              <p:cNvSpPr>
                <a:spLocks noChangeArrowheads="1"/>
              </p:cNvSpPr>
              <p:nvPr/>
            </p:nvSpPr>
            <p:spPr bwMode="auto">
              <a:xfrm>
                <a:off x="1229" y="2342"/>
                <a:ext cx="763" cy="296"/>
              </a:xfrm>
              <a:prstGeom prst="rect">
                <a:avLst/>
              </a:prstGeom>
              <a:solidFill>
                <a:srgbClr val="00FFCC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2075" tIns="46038" rIns="92075" bIns="46038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altLang="en-US">
                    <a:latin typeface="Times New Roman" panose="02020603050405020304" pitchFamily="18" charset="0"/>
                  </a:rPr>
                  <a:t>student?</a:t>
                </a:r>
              </a:p>
            </p:txBody>
          </p:sp>
          <p:sp>
            <p:nvSpPr>
              <p:cNvPr id="26" name="Rectangle 6"/>
              <p:cNvSpPr>
                <a:spLocks noChangeArrowheads="1"/>
              </p:cNvSpPr>
              <p:nvPr/>
            </p:nvSpPr>
            <p:spPr bwMode="auto">
              <a:xfrm>
                <a:off x="3432" y="2342"/>
                <a:ext cx="1140" cy="296"/>
              </a:xfrm>
              <a:prstGeom prst="rect">
                <a:avLst/>
              </a:prstGeom>
              <a:solidFill>
                <a:srgbClr val="99CCFF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2075" tIns="46038" rIns="92075" bIns="46038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altLang="en-US">
                    <a:latin typeface="Times New Roman" panose="02020603050405020304" pitchFamily="18" charset="0"/>
                  </a:rPr>
                  <a:t>credit rating?</a:t>
                </a:r>
              </a:p>
            </p:txBody>
          </p:sp>
          <p:sp>
            <p:nvSpPr>
              <p:cNvPr id="27" name="Line 11"/>
              <p:cNvSpPr>
                <a:spLocks noChangeShapeType="1"/>
              </p:cNvSpPr>
              <p:nvPr/>
            </p:nvSpPr>
            <p:spPr bwMode="auto">
              <a:xfrm flipH="1">
                <a:off x="1619" y="1462"/>
                <a:ext cx="625" cy="83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8" name="Line 12"/>
              <p:cNvSpPr>
                <a:spLocks noChangeShapeType="1"/>
              </p:cNvSpPr>
              <p:nvPr/>
            </p:nvSpPr>
            <p:spPr bwMode="auto">
              <a:xfrm flipH="1">
                <a:off x="2622" y="1491"/>
                <a:ext cx="1" cy="34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9" name="Line 13"/>
              <p:cNvSpPr>
                <a:spLocks noChangeShapeType="1"/>
              </p:cNvSpPr>
              <p:nvPr/>
            </p:nvSpPr>
            <p:spPr bwMode="auto">
              <a:xfrm>
                <a:off x="2928" y="1440"/>
                <a:ext cx="1051" cy="89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0" name="Rectangle 14"/>
              <p:cNvSpPr>
                <a:spLocks noChangeArrowheads="1"/>
              </p:cNvSpPr>
              <p:nvPr/>
            </p:nvSpPr>
            <p:spPr bwMode="auto">
              <a:xfrm>
                <a:off x="1513" y="1730"/>
                <a:ext cx="534" cy="296"/>
              </a:xfrm>
              <a:prstGeom prst="rect">
                <a:avLst/>
              </a:prstGeom>
              <a:solidFill>
                <a:srgbClr val="FFFF00"/>
              </a:solidFill>
              <a:ln w="1270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wrap="none" lIns="92075" tIns="46038" rIns="92075" bIns="46038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altLang="en-US" b="1">
                    <a:latin typeface="Times New Roman" panose="02020603050405020304" pitchFamily="18" charset="0"/>
                  </a:rPr>
                  <a:t>&lt;=30</a:t>
                </a:r>
                <a:endParaRPr lang="en-US" altLang="en-US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1" name="Rectangle 15"/>
              <p:cNvSpPr>
                <a:spLocks noChangeArrowheads="1"/>
              </p:cNvSpPr>
              <p:nvPr/>
            </p:nvSpPr>
            <p:spPr bwMode="auto">
              <a:xfrm>
                <a:off x="3362" y="1804"/>
                <a:ext cx="421" cy="291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altLang="en-US" b="1">
                    <a:latin typeface="Times New Roman" panose="02020603050405020304" pitchFamily="18" charset="0"/>
                  </a:rPr>
                  <a:t>&gt;40</a:t>
                </a:r>
                <a:endParaRPr lang="en-US" altLang="en-US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 flipH="1">
                <a:off x="960" y="2640"/>
                <a:ext cx="528" cy="62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3" name="Line 17"/>
              <p:cNvSpPr>
                <a:spLocks noChangeShapeType="1"/>
              </p:cNvSpPr>
              <p:nvPr/>
            </p:nvSpPr>
            <p:spPr bwMode="auto">
              <a:xfrm>
                <a:off x="1728" y="2640"/>
                <a:ext cx="480" cy="62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" name="Line 18"/>
              <p:cNvSpPr>
                <a:spLocks noChangeShapeType="1"/>
              </p:cNvSpPr>
              <p:nvPr/>
            </p:nvSpPr>
            <p:spPr bwMode="auto">
              <a:xfrm flipH="1">
                <a:off x="3360" y="2640"/>
                <a:ext cx="480" cy="576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" name="Line 19"/>
              <p:cNvSpPr>
                <a:spLocks noChangeShapeType="1"/>
              </p:cNvSpPr>
              <p:nvPr/>
            </p:nvSpPr>
            <p:spPr bwMode="auto">
              <a:xfrm>
                <a:off x="4128" y="2640"/>
                <a:ext cx="432" cy="576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" name="Line 24"/>
              <p:cNvSpPr>
                <a:spLocks noChangeShapeType="1"/>
              </p:cNvSpPr>
              <p:nvPr/>
            </p:nvSpPr>
            <p:spPr bwMode="auto">
              <a:xfrm>
                <a:off x="2623" y="2029"/>
                <a:ext cx="0" cy="27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" name="Rectangle 25"/>
              <p:cNvSpPr>
                <a:spLocks noChangeArrowheads="1"/>
              </p:cNvSpPr>
              <p:nvPr/>
            </p:nvSpPr>
            <p:spPr bwMode="auto">
              <a:xfrm>
                <a:off x="766" y="3264"/>
                <a:ext cx="311" cy="291"/>
              </a:xfrm>
              <a:prstGeom prst="rect">
                <a:avLst/>
              </a:prstGeom>
              <a:solidFill>
                <a:srgbClr val="FFC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altLang="en-US">
                    <a:latin typeface="Times New Roman" panose="02020603050405020304" pitchFamily="18" charset="0"/>
                  </a:rPr>
                  <a:t>no</a:t>
                </a:r>
              </a:p>
            </p:txBody>
          </p:sp>
          <p:sp>
            <p:nvSpPr>
              <p:cNvPr id="38" name="Rectangle 27"/>
              <p:cNvSpPr>
                <a:spLocks noChangeArrowheads="1"/>
              </p:cNvSpPr>
              <p:nvPr/>
            </p:nvSpPr>
            <p:spPr bwMode="auto">
              <a:xfrm>
                <a:off x="2026" y="3264"/>
                <a:ext cx="376" cy="291"/>
              </a:xfrm>
              <a:prstGeom prst="rect">
                <a:avLst/>
              </a:prstGeom>
              <a:solidFill>
                <a:srgbClr val="00F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altLang="en-US">
                    <a:latin typeface="Times New Roman" panose="02020603050405020304" pitchFamily="18" charset="0"/>
                  </a:rPr>
                  <a:t>yes</a:t>
                </a:r>
              </a:p>
            </p:txBody>
          </p:sp>
          <p:sp>
            <p:nvSpPr>
              <p:cNvPr id="39" name="Rectangle 28"/>
              <p:cNvSpPr>
                <a:spLocks noChangeArrowheads="1"/>
              </p:cNvSpPr>
              <p:nvPr/>
            </p:nvSpPr>
            <p:spPr bwMode="auto">
              <a:xfrm>
                <a:off x="4366" y="3216"/>
                <a:ext cx="376" cy="291"/>
              </a:xfrm>
              <a:prstGeom prst="rect">
                <a:avLst/>
              </a:prstGeom>
              <a:solidFill>
                <a:srgbClr val="00F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altLang="en-US">
                    <a:latin typeface="Times New Roman" panose="02020603050405020304" pitchFamily="18" charset="0"/>
                  </a:rPr>
                  <a:t>yes</a:t>
                </a:r>
              </a:p>
            </p:txBody>
          </p:sp>
          <p:sp>
            <p:nvSpPr>
              <p:cNvPr id="40" name="Rectangle 29"/>
              <p:cNvSpPr>
                <a:spLocks noChangeArrowheads="1"/>
              </p:cNvSpPr>
              <p:nvPr/>
            </p:nvSpPr>
            <p:spPr bwMode="auto">
              <a:xfrm>
                <a:off x="2435" y="2344"/>
                <a:ext cx="376" cy="291"/>
              </a:xfrm>
              <a:prstGeom prst="rect">
                <a:avLst/>
              </a:prstGeom>
              <a:solidFill>
                <a:srgbClr val="00F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altLang="en-US">
                    <a:latin typeface="Times New Roman" panose="02020603050405020304" pitchFamily="18" charset="0"/>
                  </a:rPr>
                  <a:t>yes</a:t>
                </a:r>
              </a:p>
            </p:txBody>
          </p:sp>
          <p:sp>
            <p:nvSpPr>
              <p:cNvPr id="41" name="Rectangle 30"/>
              <p:cNvSpPr>
                <a:spLocks noChangeArrowheads="1"/>
              </p:cNvSpPr>
              <p:nvPr/>
            </p:nvSpPr>
            <p:spPr bwMode="auto">
              <a:xfrm>
                <a:off x="2256" y="1824"/>
                <a:ext cx="672" cy="192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altLang="en-US" sz="2000" b="1">
                    <a:latin typeface="Times New Roman" panose="02020603050405020304" pitchFamily="18" charset="0"/>
                  </a:rPr>
                  <a:t>31..40</a:t>
                </a:r>
                <a:endParaRPr lang="en-US" altLang="en-US" sz="18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2" name="Rectangle 62"/>
              <p:cNvSpPr>
                <a:spLocks noChangeArrowheads="1"/>
              </p:cNvSpPr>
              <p:nvPr/>
            </p:nvSpPr>
            <p:spPr bwMode="auto">
              <a:xfrm rot="21456844">
                <a:off x="3166" y="3214"/>
                <a:ext cx="311" cy="291"/>
              </a:xfrm>
              <a:prstGeom prst="rect">
                <a:avLst/>
              </a:prstGeom>
              <a:solidFill>
                <a:srgbClr val="FFC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altLang="en-US">
                    <a:latin typeface="Times New Roman" panose="02020603050405020304" pitchFamily="18" charset="0"/>
                  </a:rPr>
                  <a:t>no</a:t>
                </a:r>
              </a:p>
            </p:txBody>
          </p:sp>
          <p:sp>
            <p:nvSpPr>
              <p:cNvPr id="43" name="Rectangle 9"/>
              <p:cNvSpPr>
                <a:spLocks noChangeArrowheads="1"/>
              </p:cNvSpPr>
              <p:nvPr/>
            </p:nvSpPr>
            <p:spPr bwMode="auto">
              <a:xfrm>
                <a:off x="4174" y="2784"/>
                <a:ext cx="386" cy="291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altLang="en-US">
                    <a:latin typeface="Times New Roman" panose="02020603050405020304" pitchFamily="18" charset="0"/>
                  </a:rPr>
                  <a:t>fair</a:t>
                </a:r>
              </a:p>
            </p:txBody>
          </p:sp>
          <p:sp>
            <p:nvSpPr>
              <p:cNvPr id="44" name="Rectangle 10"/>
              <p:cNvSpPr>
                <a:spLocks noChangeArrowheads="1"/>
              </p:cNvSpPr>
              <p:nvPr/>
            </p:nvSpPr>
            <p:spPr bwMode="auto">
              <a:xfrm>
                <a:off x="3068" y="2784"/>
                <a:ext cx="815" cy="291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altLang="en-US">
                    <a:latin typeface="Times New Roman" panose="02020603050405020304" pitchFamily="18" charset="0"/>
                  </a:rPr>
                  <a:t>excellent</a:t>
                </a:r>
              </a:p>
            </p:txBody>
          </p:sp>
          <p:sp>
            <p:nvSpPr>
              <p:cNvPr id="45" name="Rectangle 8"/>
              <p:cNvSpPr>
                <a:spLocks noChangeArrowheads="1"/>
              </p:cNvSpPr>
              <p:nvPr/>
            </p:nvSpPr>
            <p:spPr bwMode="auto">
              <a:xfrm>
                <a:off x="1870" y="2832"/>
                <a:ext cx="376" cy="291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altLang="en-US">
                    <a:latin typeface="Times New Roman" panose="02020603050405020304" pitchFamily="18" charset="0"/>
                  </a:rPr>
                  <a:t>yes</a:t>
                </a:r>
              </a:p>
            </p:txBody>
          </p:sp>
          <p:sp>
            <p:nvSpPr>
              <p:cNvPr id="46" name="Rectangle 7"/>
              <p:cNvSpPr>
                <a:spLocks noChangeArrowheads="1"/>
              </p:cNvSpPr>
              <p:nvPr/>
            </p:nvSpPr>
            <p:spPr bwMode="auto">
              <a:xfrm>
                <a:off x="960" y="2832"/>
                <a:ext cx="432" cy="291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algn="ctr"/>
                <a:r>
                  <a:rPr lang="en-US" altLang="en-US">
                    <a:latin typeface="Times New Roman" panose="02020603050405020304" pitchFamily="18" charset="0"/>
                  </a:rPr>
                  <a:t>no</a:t>
                </a:r>
              </a:p>
            </p:txBody>
          </p:sp>
        </p:grpSp>
        <p:graphicFrame>
          <p:nvGraphicFramePr>
            <p:cNvPr id="20" name="Object 102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630422857"/>
                </p:ext>
              </p:extLst>
            </p:nvPr>
          </p:nvGraphicFramePr>
          <p:xfrm>
            <a:off x="6705600" y="1143000"/>
            <a:ext cx="3352800" cy="3429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04" name="Worksheet" r:id="rId4" imgW="5778500" imgH="4470400" progId="Excel.Sheet.8">
                    <p:embed/>
                  </p:oleObj>
                </mc:Choice>
                <mc:Fallback>
                  <p:oleObj name="Worksheet" r:id="rId4" imgW="5778500" imgH="4470400" progId="Excel.Sheet.8">
                    <p:embed/>
                    <p:pic>
                      <p:nvPicPr>
                        <p:cNvPr id="38916" name="Object 102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705600" y="1143000"/>
                          <a:ext cx="3352800" cy="34290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1" name="Rectangle 1"/>
            <p:cNvSpPr>
              <a:spLocks noChangeArrowheads="1"/>
            </p:cNvSpPr>
            <p:nvPr/>
          </p:nvSpPr>
          <p:spPr bwMode="auto">
            <a:xfrm>
              <a:off x="1676401" y="1371600"/>
              <a:ext cx="5173663" cy="1570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2857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>
                <a:buClr>
                  <a:srgbClr val="170981"/>
                </a:buClr>
                <a:buSzPct val="75000"/>
                <a:buFont typeface="Wingdings" panose="05000000000000000000" pitchFamily="2" charset="2"/>
                <a:buChar char="q"/>
              </a:pPr>
              <a:r>
                <a:rPr lang="en-US" altLang="en-US">
                  <a:latin typeface="Calibri" panose="020F0502020204030204" pitchFamily="34" charset="0"/>
                </a:rPr>
                <a:t>Training data set: Buys_computer</a:t>
              </a:r>
            </a:p>
            <a:p>
              <a:pPr eaLnBrk="1" hangingPunct="1">
                <a:buClr>
                  <a:srgbClr val="170981"/>
                </a:buClr>
                <a:buSzPct val="75000"/>
                <a:buFont typeface="Wingdings" panose="05000000000000000000" pitchFamily="2" charset="2"/>
                <a:buChar char="q"/>
              </a:pPr>
              <a:r>
                <a:rPr lang="en-US" altLang="en-US">
                  <a:latin typeface="Calibri" panose="020F0502020204030204" pitchFamily="34" charset="0"/>
                </a:rPr>
                <a:t>The data set follows an example of Quinlan’s ID3 (Playing Tennis)</a:t>
              </a:r>
            </a:p>
            <a:p>
              <a:pPr eaLnBrk="1" hangingPunct="1">
                <a:buClr>
                  <a:srgbClr val="170981"/>
                </a:buClr>
                <a:buSzPct val="75000"/>
                <a:buFont typeface="Wingdings" panose="05000000000000000000" pitchFamily="2" charset="2"/>
                <a:buChar char="q"/>
              </a:pPr>
              <a:r>
                <a:rPr lang="en-US" altLang="en-US">
                  <a:latin typeface="Calibri" panose="020F0502020204030204" pitchFamily="34" charset="0"/>
                </a:rPr>
                <a:t>Resulting tree: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90115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43235"/>
    </mc:Choice>
    <mc:Fallback>
      <p:transition advTm="243235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Classification</a:t>
            </a: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: Basic Concepts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052707" y="2445563"/>
            <a:ext cx="7151607" cy="129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Classification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Basic Concepts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Decision Tree Induction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Bayes Classification Methods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174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13438"/>
    </mc:Choice>
    <mc:Fallback>
      <p:transition advTm="213438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3388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Bayesian Classification: Why?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Rectangle 3"/>
          <p:cNvSpPr txBox="1">
            <a:spLocks noChangeArrowheads="1"/>
          </p:cNvSpPr>
          <p:nvPr/>
        </p:nvSpPr>
        <p:spPr>
          <a:xfrm>
            <a:off x="2373220" y="1206097"/>
            <a:ext cx="8458200" cy="5257800"/>
          </a:xfrm>
          <a:prstGeom prst="rect">
            <a:avLst/>
          </a:prstGeom>
          <a:noFill/>
        </p:spPr>
        <p:txBody>
          <a:bodyPr vert="horz" lIns="92075" tIns="46038" rIns="92075" bIns="46038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US" sz="2400" u="sng" dirty="0" smtClean="0"/>
              <a:t>A statistical classifier</a:t>
            </a:r>
            <a:r>
              <a:rPr lang="en-US" altLang="en-US" sz="2400" dirty="0" smtClean="0"/>
              <a:t>: performs </a:t>
            </a:r>
            <a:r>
              <a:rPr lang="en-US" altLang="en-US" sz="2400" i="1" dirty="0" smtClean="0"/>
              <a:t>probabilistic prediction, i.e.,</a:t>
            </a:r>
            <a:r>
              <a:rPr lang="en-US" altLang="en-US" sz="2400" dirty="0" smtClean="0"/>
              <a:t> predicts class membership probabilities</a:t>
            </a:r>
          </a:p>
          <a:p>
            <a:pPr>
              <a:lnSpc>
                <a:spcPct val="110000"/>
              </a:lnSpc>
            </a:pPr>
            <a:r>
              <a:rPr lang="en-US" altLang="en-US" sz="2400" u="sng" dirty="0" smtClean="0"/>
              <a:t>Foundation:</a:t>
            </a:r>
            <a:r>
              <a:rPr lang="en-US" altLang="en-US" sz="2400" dirty="0" smtClean="0"/>
              <a:t> Based on Bayes’ Theorem. </a:t>
            </a:r>
          </a:p>
          <a:p>
            <a:pPr>
              <a:lnSpc>
                <a:spcPct val="110000"/>
              </a:lnSpc>
            </a:pPr>
            <a:r>
              <a:rPr lang="en-US" altLang="en-US" sz="2400" u="sng" dirty="0" smtClean="0"/>
              <a:t>Performance:</a:t>
            </a:r>
            <a:r>
              <a:rPr lang="en-US" altLang="en-US" sz="2400" dirty="0" smtClean="0"/>
              <a:t> A simple Bayesian classifier, </a:t>
            </a:r>
            <a:r>
              <a:rPr lang="en-US" altLang="en-US" sz="2400" i="1" dirty="0" smtClean="0"/>
              <a:t>naïve Bayesian classifier</a:t>
            </a:r>
            <a:r>
              <a:rPr lang="en-US" altLang="en-US" sz="2400" dirty="0" smtClean="0"/>
              <a:t>, has comparable performance with decision tree and selected neural network classifiers</a:t>
            </a:r>
          </a:p>
          <a:p>
            <a:pPr>
              <a:lnSpc>
                <a:spcPct val="110000"/>
              </a:lnSpc>
            </a:pPr>
            <a:r>
              <a:rPr lang="en-US" altLang="en-US" sz="2400" u="sng" dirty="0" smtClean="0"/>
              <a:t>Incremental</a:t>
            </a:r>
            <a:r>
              <a:rPr lang="en-US" altLang="en-US" sz="2400" dirty="0" smtClean="0"/>
              <a:t>: Each training example can incrementally increase/decrease the probability that a hypothesis is correct — prior knowledge can be combined with observed data</a:t>
            </a:r>
          </a:p>
          <a:p>
            <a:pPr>
              <a:lnSpc>
                <a:spcPct val="110000"/>
              </a:lnSpc>
            </a:pPr>
            <a:r>
              <a:rPr lang="en-US" altLang="en-US" sz="2400" u="sng" dirty="0" smtClean="0"/>
              <a:t>Standard</a:t>
            </a:r>
            <a:r>
              <a:rPr lang="en-US" altLang="en-US" sz="2400" dirty="0" smtClean="0"/>
              <a:t>: Even when Bayesian methods are computationally intractable, they can provide a standard of optimal decision making against which other methods can be measured</a:t>
            </a:r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745788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64889"/>
    </mc:Choice>
    <mc:Fallback>
      <p:transition advTm="64889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Naïve Bayesian Classifiers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644536" y="2013190"/>
            <a:ext cx="85913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During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lesson the following topics are covered: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Naïve Bayesian Classifier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Theoretical foundations of the classifier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Use cases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Evaluating the effectiveness of the classifier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Reasons to Choose (+) and Cautions (-) with the use of the classifier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561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50149"/>
    </mc:Choice>
    <mc:Fallback>
      <p:transition advTm="50149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40892" y="1022245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Classifiers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Google Shape;775;p70"/>
          <p:cNvSpPr txBox="1">
            <a:spLocks/>
          </p:cNvSpPr>
          <p:nvPr/>
        </p:nvSpPr>
        <p:spPr>
          <a:xfrm>
            <a:off x="1752600" y="3048000"/>
            <a:ext cx="8458200" cy="28194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1775" indent="-231775">
              <a:spcBef>
                <a:spcPts val="0"/>
              </a:spcBef>
              <a:buSzPts val="2880"/>
            </a:pPr>
            <a:r>
              <a:rPr lang="en-US" smtClean="0"/>
              <a:t>Classification: assign labels to objects.</a:t>
            </a:r>
          </a:p>
          <a:p>
            <a:pPr marL="231775" indent="-231775">
              <a:spcBef>
                <a:spcPts val="480"/>
              </a:spcBef>
              <a:buSzPts val="2880"/>
            </a:pPr>
            <a:r>
              <a:rPr lang="en-US" smtClean="0"/>
              <a:t>Supervised: training set of pre-classified examples.</a:t>
            </a:r>
          </a:p>
          <a:p>
            <a:pPr marL="231775" indent="-231775">
              <a:spcBef>
                <a:spcPts val="480"/>
              </a:spcBef>
              <a:buSzPts val="2880"/>
            </a:pPr>
            <a:r>
              <a:rPr lang="en-US" smtClean="0">
                <a:solidFill>
                  <a:schemeClr val="dk1"/>
                </a:solidFill>
              </a:rPr>
              <a:t>Our examples:</a:t>
            </a:r>
            <a:endParaRPr lang="en-US" smtClean="0"/>
          </a:p>
          <a:p>
            <a:pPr marL="682625" lvl="1" indent="-341313">
              <a:spcBef>
                <a:spcPts val="440"/>
              </a:spcBef>
              <a:buSzPts val="1980"/>
              <a:buFont typeface="Arial" panose="020B0604020202020204" pitchFamily="34" charset="0"/>
              <a:buChar char="4"/>
            </a:pPr>
            <a:r>
              <a:rPr lang="en-US" smtClean="0">
                <a:solidFill>
                  <a:schemeClr val="dk1"/>
                </a:solidFill>
              </a:rPr>
              <a:t> Naïve Bayes,</a:t>
            </a:r>
            <a:endParaRPr lang="en-US" smtClean="0"/>
          </a:p>
          <a:p>
            <a:pPr marL="682625" lvl="1" indent="-341313">
              <a:spcBef>
                <a:spcPts val="440"/>
              </a:spcBef>
              <a:buSzPts val="1980"/>
              <a:buFont typeface="Arial" panose="020B0604020202020204" pitchFamily="34" charset="0"/>
              <a:buChar char="4"/>
            </a:pPr>
            <a:r>
              <a:rPr lang="en-US" smtClean="0">
                <a:solidFill>
                  <a:schemeClr val="dk1"/>
                </a:solidFill>
              </a:rPr>
              <a:t> Decision Trees </a:t>
            </a:r>
            <a:endParaRPr lang="en-US" smtClean="0"/>
          </a:p>
          <a:p>
            <a:pPr marL="231775" indent="-48895">
              <a:spcBef>
                <a:spcPts val="480"/>
              </a:spcBef>
              <a:buSzPts val="2880"/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19" name="Google Shape;778;p70"/>
          <p:cNvSpPr txBox="1"/>
          <p:nvPr/>
        </p:nvSpPr>
        <p:spPr>
          <a:xfrm>
            <a:off x="1402405" y="1658234"/>
            <a:ext cx="8624133" cy="1107996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>
              <a:buClr>
                <a:schemeClr val="dk1"/>
              </a:buClr>
              <a:buSzPts val="2400"/>
            </a:pP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Where in the catalog should I place this product listing? </a:t>
            </a:r>
            <a:endParaRPr dirty="0"/>
          </a:p>
          <a:p>
            <a:pPr algn="ctr">
              <a:buClr>
                <a:schemeClr val="dk1"/>
              </a:buClr>
              <a:buSzPts val="2400"/>
            </a:pPr>
            <a:r>
              <a:rPr lang="en-US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Is this email spam?</a:t>
            </a:r>
            <a:endParaRPr dirty="0"/>
          </a:p>
          <a:p>
            <a:endParaRPr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50360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88285"/>
    </mc:Choice>
    <mc:Fallback>
      <p:transition advTm="88285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Naïve Bayesian Classifier : What is it?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Google Shape;786;p71"/>
          <p:cNvSpPr txBox="1">
            <a:spLocks/>
          </p:cNvSpPr>
          <p:nvPr/>
        </p:nvSpPr>
        <p:spPr>
          <a:xfrm>
            <a:off x="2033081" y="1739725"/>
            <a:ext cx="8458200" cy="364939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1775" indent="-231775">
              <a:spcBef>
                <a:spcPts val="0"/>
              </a:spcBef>
              <a:buSzPts val="2880"/>
            </a:pPr>
            <a:r>
              <a:rPr lang="en-US" smtClean="0"/>
              <a:t>Used for classification</a:t>
            </a:r>
          </a:p>
          <a:p>
            <a:pPr marL="682625" lvl="1" indent="-341313">
              <a:spcBef>
                <a:spcPts val="440"/>
              </a:spcBef>
              <a:buSzPts val="1980"/>
              <a:buFont typeface="Arial" panose="020B0604020202020204" pitchFamily="34" charset="0"/>
              <a:buChar char="4"/>
            </a:pPr>
            <a:r>
              <a:rPr lang="en-US" smtClean="0"/>
              <a:t>Actually returns a probability score on class membership: </a:t>
            </a:r>
          </a:p>
          <a:p>
            <a:pPr lvl="2" indent="-338138">
              <a:spcBef>
                <a:spcPts val="400"/>
              </a:spcBef>
              <a:buSzPts val="1800"/>
              <a:buFont typeface="Arial" panose="020B0604020202020204" pitchFamily="34" charset="0"/>
              <a:buChar char="8"/>
            </a:pPr>
            <a:r>
              <a:rPr lang="en-US" smtClean="0"/>
              <a:t>In practice, probabilities generally close to either 0 or 1</a:t>
            </a:r>
          </a:p>
          <a:p>
            <a:pPr marL="231775" indent="-231775">
              <a:spcBef>
                <a:spcPts val="480"/>
              </a:spcBef>
              <a:buSzPts val="2880"/>
            </a:pPr>
            <a:r>
              <a:rPr lang="en-US" smtClean="0">
                <a:solidFill>
                  <a:srgbClr val="2C95DD"/>
                </a:solidFill>
              </a:rPr>
              <a:t>Input</a:t>
            </a:r>
            <a:r>
              <a:rPr lang="en-US" smtClean="0"/>
              <a:t> variables are discrete</a:t>
            </a:r>
          </a:p>
          <a:p>
            <a:pPr marL="682625" lvl="1" indent="-341313">
              <a:spcBef>
                <a:spcPts val="440"/>
              </a:spcBef>
              <a:buSzPts val="1980"/>
              <a:buFont typeface="Arial" panose="020B0604020202020204" pitchFamily="34" charset="0"/>
              <a:buChar char="4"/>
            </a:pPr>
            <a:r>
              <a:rPr lang="en-US" b="1" smtClean="0"/>
              <a:t>Popular for text classification</a:t>
            </a:r>
            <a:endParaRPr lang="en-US" smtClean="0"/>
          </a:p>
          <a:p>
            <a:pPr marL="231775" indent="-231775">
              <a:spcBef>
                <a:spcPts val="480"/>
              </a:spcBef>
              <a:buSzPts val="2880"/>
            </a:pPr>
            <a:r>
              <a:rPr lang="en-US" smtClean="0">
                <a:solidFill>
                  <a:srgbClr val="2C95DD"/>
                </a:solidFill>
              </a:rPr>
              <a:t>Output</a:t>
            </a:r>
            <a:r>
              <a:rPr lang="en-US" smtClean="0"/>
              <a:t>: </a:t>
            </a:r>
          </a:p>
          <a:p>
            <a:pPr marL="682625" lvl="1" indent="-341313">
              <a:spcBef>
                <a:spcPts val="440"/>
              </a:spcBef>
              <a:buSzPts val="1980"/>
              <a:buFont typeface="Arial" panose="020B0604020202020204" pitchFamily="34" charset="0"/>
              <a:buChar char="4"/>
            </a:pPr>
            <a:r>
              <a:rPr lang="en-US" smtClean="0"/>
              <a:t>Most implementations: log probability for each class</a:t>
            </a:r>
          </a:p>
          <a:p>
            <a:pPr lvl="2" indent="-338138">
              <a:spcBef>
                <a:spcPts val="400"/>
              </a:spcBef>
              <a:buSzPts val="1800"/>
              <a:buFont typeface="Arial" panose="020B0604020202020204" pitchFamily="34" charset="0"/>
              <a:buChar char="8"/>
            </a:pPr>
            <a:r>
              <a:rPr lang="en-US" smtClean="0"/>
              <a:t>You could convert it to a probability, but in practice, we stay in the log space</a:t>
            </a:r>
          </a:p>
          <a:p>
            <a:pPr lvl="2" indent="-338138">
              <a:spcBef>
                <a:spcPts val="400"/>
              </a:spcBef>
              <a:buSzPts val="1800"/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1292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95727"/>
    </mc:Choice>
    <mc:Fallback>
      <p:transition advTm="95727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lexandria Black" pitchFamily="2" charset="-78"/>
                <a:cs typeface="Alexandria Black" pitchFamily="2" charset="-78"/>
              </a:rPr>
              <a:t>Naïve Bayesian Classifier - Use Cases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9" name="Google Shape;796;p72"/>
          <p:cNvSpPr txBox="1">
            <a:spLocks/>
          </p:cNvSpPr>
          <p:nvPr/>
        </p:nvSpPr>
        <p:spPr>
          <a:xfrm>
            <a:off x="1926076" y="1462474"/>
            <a:ext cx="8458200" cy="447842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1775" indent="-231775">
              <a:spcBef>
                <a:spcPts val="0"/>
              </a:spcBef>
              <a:buSzPts val="2880"/>
            </a:pPr>
            <a:r>
              <a:rPr lang="en-US" smtClean="0"/>
              <a:t>Preferred method for many text classification problems.</a:t>
            </a:r>
          </a:p>
          <a:p>
            <a:pPr marL="682625" lvl="1" indent="-341313">
              <a:spcBef>
                <a:spcPts val="440"/>
              </a:spcBef>
              <a:buSzPts val="1980"/>
              <a:buFont typeface="Arial" panose="020B0604020202020204" pitchFamily="34" charset="0"/>
              <a:buChar char="4"/>
            </a:pPr>
            <a:r>
              <a:rPr lang="en-US" smtClean="0"/>
              <a:t>Try this first; if it doesn't work, try something more complicated</a:t>
            </a:r>
          </a:p>
          <a:p>
            <a:pPr marL="231775" indent="-231775">
              <a:spcBef>
                <a:spcPts val="480"/>
              </a:spcBef>
              <a:buSzPts val="2880"/>
            </a:pPr>
            <a:r>
              <a:rPr lang="en-US" smtClean="0"/>
              <a:t>Use cases</a:t>
            </a:r>
          </a:p>
          <a:p>
            <a:pPr marL="682625" lvl="1" indent="-341313">
              <a:spcBef>
                <a:spcPts val="440"/>
              </a:spcBef>
              <a:buSzPts val="1980"/>
              <a:buFont typeface="Arial" panose="020B0604020202020204" pitchFamily="34" charset="0"/>
              <a:buChar char="4"/>
            </a:pPr>
            <a:r>
              <a:rPr lang="en-US" smtClean="0"/>
              <a:t>Spam filtering, other text classification tasks</a:t>
            </a:r>
          </a:p>
          <a:p>
            <a:pPr marL="682625" lvl="1" indent="-341313">
              <a:spcBef>
                <a:spcPts val="440"/>
              </a:spcBef>
              <a:buSzPts val="1980"/>
              <a:buFont typeface="Arial" panose="020B0604020202020204" pitchFamily="34" charset="0"/>
              <a:buChar char="4"/>
            </a:pPr>
            <a:r>
              <a:rPr lang="en-US" smtClean="0"/>
              <a:t>Fraud detection</a:t>
            </a:r>
          </a:p>
          <a:p>
            <a:pPr marL="231775" indent="-48895">
              <a:spcBef>
                <a:spcPts val="480"/>
              </a:spcBef>
              <a:buSzPts val="2880"/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20" name="Google Shape;797;p72" descr="http://www.toptenreviews.com/i/rev/site/cms/category_headers/139-h_main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174476" y="3672274"/>
            <a:ext cx="2286000" cy="17405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53350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67223"/>
    </mc:Choice>
    <mc:Fallback>
      <p:transition advTm="67223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5"/>
            <a:ext cx="11008378" cy="54183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Building a Training Dataset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Google Shape;807;p73"/>
          <p:cNvSpPr txBox="1">
            <a:spLocks/>
          </p:cNvSpPr>
          <p:nvPr/>
        </p:nvSpPr>
        <p:spPr>
          <a:xfrm>
            <a:off x="1311613" y="1620921"/>
            <a:ext cx="3429000" cy="4691063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buSzPts val="2160"/>
            </a:pPr>
            <a:r>
              <a:rPr lang="en-US" sz="1800" u="sng" dirty="0" smtClean="0"/>
              <a:t>Example : Predicting Good or Bad credit</a:t>
            </a:r>
            <a:endParaRPr lang="en-US" dirty="0" smtClean="0"/>
          </a:p>
          <a:p>
            <a:pPr>
              <a:spcBef>
                <a:spcPts val="360"/>
              </a:spcBef>
              <a:buSzPts val="2160"/>
            </a:pPr>
            <a:r>
              <a:rPr lang="en-US" sz="1800" dirty="0" smtClean="0"/>
              <a:t>Predict the credit behavior of a credit card applicant from applicant's attributes:</a:t>
            </a:r>
            <a:endParaRPr lang="en-US" dirty="0" smtClean="0"/>
          </a:p>
          <a:p>
            <a:pPr indent="-137160">
              <a:spcBef>
                <a:spcPts val="360"/>
              </a:spcBef>
              <a:buSzPts val="2160"/>
              <a:buFont typeface="Arial"/>
              <a:buChar char="•"/>
            </a:pPr>
            <a:r>
              <a:rPr lang="en-US" sz="1800" dirty="0" smtClean="0"/>
              <a:t> personal status</a:t>
            </a:r>
            <a:endParaRPr lang="en-US" dirty="0" smtClean="0"/>
          </a:p>
          <a:p>
            <a:pPr indent="-137160">
              <a:spcBef>
                <a:spcPts val="360"/>
              </a:spcBef>
              <a:buSzPts val="2160"/>
              <a:buFont typeface="Arial"/>
              <a:buChar char="•"/>
            </a:pPr>
            <a:r>
              <a:rPr lang="en-US" sz="1800" dirty="0" smtClean="0"/>
              <a:t> job type</a:t>
            </a:r>
            <a:endParaRPr lang="en-US" dirty="0" smtClean="0"/>
          </a:p>
          <a:p>
            <a:pPr indent="-137160">
              <a:spcBef>
                <a:spcPts val="360"/>
              </a:spcBef>
              <a:buSzPts val="2160"/>
              <a:buFont typeface="Arial"/>
              <a:buChar char="•"/>
            </a:pPr>
            <a:r>
              <a:rPr lang="en-US" sz="1800" dirty="0" smtClean="0"/>
              <a:t> housing type</a:t>
            </a:r>
            <a:endParaRPr lang="en-US" dirty="0" smtClean="0"/>
          </a:p>
          <a:p>
            <a:pPr indent="-137160">
              <a:spcBef>
                <a:spcPts val="360"/>
              </a:spcBef>
              <a:buSzPts val="2160"/>
              <a:buFont typeface="Arial"/>
              <a:buChar char="•"/>
            </a:pPr>
            <a:r>
              <a:rPr lang="en-US" sz="1800" dirty="0" smtClean="0"/>
              <a:t> savings account</a:t>
            </a:r>
            <a:endParaRPr lang="en-US" dirty="0" smtClean="0"/>
          </a:p>
          <a:p>
            <a:pPr>
              <a:spcBef>
                <a:spcPts val="360"/>
              </a:spcBef>
              <a:buSzPts val="2160"/>
            </a:pPr>
            <a:r>
              <a:rPr lang="en-US" sz="1800" dirty="0" smtClean="0"/>
              <a:t>These are all categorical variables; better suited to Naïve Bayesian classifier than to linear regression.</a:t>
            </a:r>
            <a:endParaRPr lang="en-US" dirty="0"/>
          </a:p>
        </p:txBody>
      </p:sp>
      <p:pic>
        <p:nvPicPr>
          <p:cNvPr id="19" name="Google Shape;808;p73"/>
          <p:cNvPicPr preferRelativeResize="0"/>
          <p:nvPr/>
        </p:nvPicPr>
        <p:blipFill rotWithShape="1">
          <a:blip r:embed="rId3">
            <a:alphaModFix/>
          </a:blip>
          <a:srcRect l="6471"/>
          <a:stretch/>
        </p:blipFill>
        <p:spPr>
          <a:xfrm>
            <a:off x="5948199" y="1279035"/>
            <a:ext cx="5147819" cy="51365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60739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74029"/>
    </mc:Choice>
    <mc:Fallback>
      <p:transition advTm="174029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Technical Description - Bayes' Law	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Google Shape;818;p74"/>
          <p:cNvSpPr txBox="1">
            <a:spLocks/>
          </p:cNvSpPr>
          <p:nvPr/>
        </p:nvSpPr>
        <p:spPr>
          <a:xfrm>
            <a:off x="1449250" y="1806751"/>
            <a:ext cx="8998256" cy="400066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1775" indent="-231775">
              <a:spcBef>
                <a:spcPts val="0"/>
              </a:spcBef>
              <a:buSzPts val="2880"/>
            </a:pPr>
            <a:r>
              <a:rPr lang="en-US" dirty="0" smtClean="0"/>
              <a:t>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5327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360226"/>
    </mc:Choice>
    <mc:Fallback>
      <p:transition advTm="360226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Technical Description - Bayes' Law	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Google Shape;818;p74"/>
          <p:cNvSpPr txBox="1">
            <a:spLocks/>
          </p:cNvSpPr>
          <p:nvPr/>
        </p:nvSpPr>
        <p:spPr>
          <a:xfrm>
            <a:off x="1449250" y="1806751"/>
            <a:ext cx="8998256" cy="400066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1775" indent="-231775">
              <a:spcBef>
                <a:spcPts val="0"/>
              </a:spcBef>
              <a:buSzPts val="2880"/>
            </a:pPr>
            <a:r>
              <a:rPr lang="en-US" dirty="0" smtClean="0"/>
              <a:t>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8140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26397"/>
    </mc:Choice>
    <mc:Fallback>
      <p:transition advTm="226397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Technical Description - Bayes' Law	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Google Shape;818;p74"/>
          <p:cNvSpPr txBox="1">
            <a:spLocks/>
          </p:cNvSpPr>
          <p:nvPr/>
        </p:nvSpPr>
        <p:spPr>
          <a:xfrm>
            <a:off x="1449250" y="1806751"/>
            <a:ext cx="8998256" cy="400066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1775" indent="-231775">
              <a:spcBef>
                <a:spcPts val="0"/>
              </a:spcBef>
              <a:buSzPts val="2880"/>
            </a:pPr>
            <a:r>
              <a:rPr lang="en-US" dirty="0" smtClean="0"/>
              <a:t>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8091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448421"/>
    </mc:Choice>
    <mc:Fallback>
      <p:transition advTm="448421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Technical Description - Bayes' Law	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Google Shape;818;p74"/>
          <p:cNvSpPr txBox="1">
            <a:spLocks/>
          </p:cNvSpPr>
          <p:nvPr/>
        </p:nvSpPr>
        <p:spPr>
          <a:xfrm>
            <a:off x="1449250" y="1806751"/>
            <a:ext cx="8998256" cy="400066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1775" indent="-231775">
              <a:spcBef>
                <a:spcPts val="0"/>
              </a:spcBef>
              <a:buSzPts val="2880"/>
            </a:pPr>
            <a:r>
              <a:rPr lang="en-US" dirty="0" smtClean="0"/>
              <a:t>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5346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42342"/>
    </mc:Choice>
    <mc:Fallback>
      <p:transition advTm="142342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Technical Description - Bayes' Law	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Google Shape;818;p74"/>
          <p:cNvSpPr txBox="1">
            <a:spLocks/>
          </p:cNvSpPr>
          <p:nvPr/>
        </p:nvSpPr>
        <p:spPr>
          <a:xfrm>
            <a:off x="619328" y="3124200"/>
            <a:ext cx="8229600" cy="2967424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1775" indent="-231775">
              <a:spcBef>
                <a:spcPts val="0"/>
              </a:spcBef>
              <a:buSzPts val="2880"/>
            </a:pPr>
            <a:r>
              <a:rPr lang="en-US" smtClean="0"/>
              <a:t>B is the class label:</a:t>
            </a:r>
          </a:p>
          <a:p>
            <a:pPr marL="682625" lvl="1" indent="-341313">
              <a:spcBef>
                <a:spcPts val="440"/>
              </a:spcBef>
              <a:buSzPts val="1980"/>
              <a:buFont typeface="Arial" panose="020B0604020202020204" pitchFamily="34" charset="0"/>
              <a:buChar char="4"/>
            </a:pPr>
            <a:r>
              <a:rPr lang="en-US" smtClean="0"/>
              <a:t>B ε {b</a:t>
            </a:r>
            <a:r>
              <a:rPr lang="en-US" baseline="-25000" smtClean="0"/>
              <a:t>1</a:t>
            </a:r>
            <a:r>
              <a:rPr lang="en-US" smtClean="0"/>
              <a:t>, b</a:t>
            </a:r>
            <a:r>
              <a:rPr lang="en-US" baseline="-25000" smtClean="0"/>
              <a:t>2</a:t>
            </a:r>
            <a:r>
              <a:rPr lang="en-US" smtClean="0"/>
              <a:t>, … b</a:t>
            </a:r>
            <a:r>
              <a:rPr lang="en-US" baseline="-25000" smtClean="0"/>
              <a:t>n</a:t>
            </a:r>
            <a:r>
              <a:rPr lang="en-US" smtClean="0"/>
              <a:t>}</a:t>
            </a:r>
          </a:p>
          <a:p>
            <a:pPr marL="231775" indent="-231775">
              <a:spcBef>
                <a:spcPts val="480"/>
              </a:spcBef>
              <a:buSzPts val="2880"/>
            </a:pPr>
            <a:r>
              <a:rPr lang="en-US" smtClean="0"/>
              <a:t>A is the specific assignment of input variables</a:t>
            </a:r>
          </a:p>
          <a:p>
            <a:pPr marL="682625" lvl="1" indent="-341313">
              <a:spcBef>
                <a:spcPts val="440"/>
              </a:spcBef>
              <a:buSzPts val="1980"/>
              <a:buFont typeface="Arial" panose="020B0604020202020204" pitchFamily="34" charset="0"/>
              <a:buChar char="4"/>
            </a:pPr>
            <a:r>
              <a:rPr lang="en-US" smtClean="0"/>
              <a:t>A = (a</a:t>
            </a:r>
            <a:r>
              <a:rPr lang="en-US" baseline="-25000" smtClean="0"/>
              <a:t>1</a:t>
            </a:r>
            <a:r>
              <a:rPr lang="en-US" smtClean="0"/>
              <a:t>, a</a:t>
            </a:r>
            <a:r>
              <a:rPr lang="en-US" baseline="-25000" smtClean="0"/>
              <a:t>2</a:t>
            </a:r>
            <a:r>
              <a:rPr lang="en-US" smtClean="0"/>
              <a:t>, … a</a:t>
            </a:r>
            <a:r>
              <a:rPr lang="en-US" baseline="-25000" smtClean="0"/>
              <a:t>m</a:t>
            </a:r>
            <a:r>
              <a:rPr lang="en-US" smtClean="0"/>
              <a:t>)</a:t>
            </a:r>
          </a:p>
          <a:p>
            <a:pPr marL="231775" indent="-48895">
              <a:spcBef>
                <a:spcPts val="480"/>
              </a:spcBef>
              <a:buSzPts val="2880"/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19" name="Google Shape;819;p74" descr="latex-image-1.pdf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78158" y="1898179"/>
            <a:ext cx="6571110" cy="96108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820;p7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229600" y="3124200"/>
            <a:ext cx="2031274" cy="23386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01999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72190"/>
    </mc:Choice>
    <mc:Fallback>
      <p:transition advTm="7219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Technical Description - Bayes' Law	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Google Shape;818;p74"/>
          <p:cNvSpPr txBox="1">
            <a:spLocks/>
          </p:cNvSpPr>
          <p:nvPr/>
        </p:nvSpPr>
        <p:spPr>
          <a:xfrm>
            <a:off x="1449250" y="1806751"/>
            <a:ext cx="8998256" cy="4000662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1775" indent="-231775">
              <a:spcBef>
                <a:spcPts val="0"/>
              </a:spcBef>
              <a:buSzPts val="2880"/>
            </a:pPr>
            <a:r>
              <a:rPr lang="en-US" dirty="0" smtClean="0"/>
              <a:t>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5780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853"/>
    </mc:Choice>
    <mc:Fallback>
      <p:transition advTm="1853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23937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The </a:t>
            </a: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"Naïve" Assumption: Conditional Independence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1981200" y="1447801"/>
            <a:ext cx="7961226" cy="4422708"/>
            <a:chOff x="1981200" y="1447801"/>
            <a:chExt cx="7961226" cy="4422708"/>
          </a:xfrm>
        </p:grpSpPr>
        <p:pic>
          <p:nvPicPr>
            <p:cNvPr id="19" name="Google Shape;830;p75" descr="latex-image-1.pdf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4231782" y="1447801"/>
              <a:ext cx="3818911" cy="131196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" name="Google Shape;831;p75" descr="latex-image-1.pdf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981200" y="3886200"/>
              <a:ext cx="7912100" cy="1117600"/>
            </a:xfrm>
            <a:prstGeom prst="rect">
              <a:avLst/>
            </a:prstGeom>
            <a:noFill/>
            <a:ln w="2857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</p:pic>
        <p:sp>
          <p:nvSpPr>
            <p:cNvPr id="21" name="Google Shape;832;p75"/>
            <p:cNvSpPr txBox="1"/>
            <p:nvPr/>
          </p:nvSpPr>
          <p:spPr>
            <a:xfrm>
              <a:off x="5711693" y="3157054"/>
              <a:ext cx="549700" cy="4616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r>
                <a:rPr lang="en-US"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so:</a:t>
              </a:r>
              <a:endParaRPr/>
            </a:p>
          </p:txBody>
        </p:sp>
        <p:cxnSp>
          <p:nvCxnSpPr>
            <p:cNvPr id="22" name="Google Shape;833;p75"/>
            <p:cNvCxnSpPr/>
            <p:nvPr/>
          </p:nvCxnSpPr>
          <p:spPr>
            <a:xfrm>
              <a:off x="6748570" y="4654089"/>
              <a:ext cx="2965947" cy="305425"/>
            </a:xfrm>
            <a:prstGeom prst="straightConnector1">
              <a:avLst/>
            </a:prstGeom>
            <a:noFill/>
            <a:ln w="25400" cap="flat" cmpd="sng">
              <a:solidFill>
                <a:srgbClr val="FF0000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</p:cxnSp>
        <p:sp>
          <p:nvSpPr>
            <p:cNvPr id="23" name="Google Shape;834;p75"/>
            <p:cNvSpPr/>
            <p:nvPr/>
          </p:nvSpPr>
          <p:spPr>
            <a:xfrm>
              <a:off x="6629401" y="5257861"/>
              <a:ext cx="3313025" cy="612648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120000" y="0"/>
                  </a:lnTo>
                  <a:lnTo>
                    <a:pt x="120000" y="120000"/>
                  </a:lnTo>
                  <a:lnTo>
                    <a:pt x="0" y="120000"/>
                  </a:lnTo>
                  <a:close/>
                </a:path>
                <a:path w="120000" h="120000" fill="none" extrusionOk="0">
                  <a:moveTo>
                    <a:pt x="75012" y="460"/>
                  </a:moveTo>
                  <a:lnTo>
                    <a:pt x="57586" y="-78534"/>
                  </a:lnTo>
                </a:path>
              </a:pathLst>
            </a:custGeom>
            <a:noFill/>
            <a:ln w="19050" cap="flat" cmpd="sng">
              <a:solidFill>
                <a:srgbClr val="2591DB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algn="ctr"/>
              <a:r>
                <a:rPr lang="en-US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Independent of class – so it cancels out</a:t>
              </a:r>
              <a:endParaRPr dirty="0"/>
            </a:p>
          </p:txBody>
        </p:sp>
      </p:grpSp>
    </p:spTree>
    <p:extLst>
      <p:ext uri="{BB962C8B-B14F-4D97-AF65-F5344CB8AC3E}">
        <p14:creationId xmlns:p14="http://schemas.microsoft.com/office/powerpoint/2010/main" val="3986019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25217"/>
    </mc:Choice>
    <mc:Fallback>
      <p:transition advTm="125217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Building a Naïve Bayesian Classifier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Google Shape;844;p76"/>
          <p:cNvSpPr txBox="1">
            <a:spLocks/>
          </p:cNvSpPr>
          <p:nvPr/>
        </p:nvSpPr>
        <p:spPr>
          <a:xfrm>
            <a:off x="1757464" y="1522752"/>
            <a:ext cx="4038600" cy="4525963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1775" indent="-231775">
              <a:spcBef>
                <a:spcPts val="0"/>
              </a:spcBef>
              <a:buSzPts val="3360"/>
            </a:pPr>
            <a:r>
              <a:rPr lang="en-US" smtClean="0"/>
              <a:t>To build a Naïve Bayesian classifier, collect the following statistics from the training data:</a:t>
            </a:r>
          </a:p>
          <a:p>
            <a:pPr marL="682625" lvl="1" indent="-341313">
              <a:spcBef>
                <a:spcPts val="480"/>
              </a:spcBef>
              <a:buSzPts val="2160"/>
              <a:buFont typeface="Arial" panose="020B0604020202020204" pitchFamily="34" charset="0"/>
              <a:buChar char="4"/>
            </a:pPr>
            <a:r>
              <a:rPr lang="en-US" smtClean="0"/>
              <a:t>P(b</a:t>
            </a:r>
            <a:r>
              <a:rPr lang="en-US" baseline="-25000" smtClean="0"/>
              <a:t>j</a:t>
            </a:r>
            <a:r>
              <a:rPr lang="en-US" smtClean="0"/>
              <a:t>) for all the class labels.</a:t>
            </a:r>
          </a:p>
          <a:p>
            <a:pPr marL="682625" lvl="1" indent="-341313">
              <a:spcBef>
                <a:spcPts val="480"/>
              </a:spcBef>
              <a:buSzPts val="2160"/>
              <a:buFont typeface="Arial" panose="020B0604020202020204" pitchFamily="34" charset="0"/>
              <a:buChar char="4"/>
            </a:pPr>
            <a:r>
              <a:rPr lang="en-US" smtClean="0"/>
              <a:t>P(a</a:t>
            </a:r>
            <a:r>
              <a:rPr lang="en-US" baseline="-25000" smtClean="0"/>
              <a:t>i</a:t>
            </a:r>
            <a:r>
              <a:rPr lang="en-US" smtClean="0"/>
              <a:t>| b</a:t>
            </a:r>
            <a:r>
              <a:rPr lang="en-US" baseline="-25000" smtClean="0"/>
              <a:t>j</a:t>
            </a:r>
            <a:r>
              <a:rPr lang="en-US" smtClean="0"/>
              <a:t>) for all possible assignments of the input variables and class labels.</a:t>
            </a:r>
            <a:endParaRPr lang="en-US" dirty="0"/>
          </a:p>
        </p:txBody>
      </p:sp>
      <p:sp>
        <p:nvSpPr>
          <p:cNvPr id="19" name="Google Shape;845;p76"/>
          <p:cNvSpPr txBox="1">
            <a:spLocks/>
          </p:cNvSpPr>
          <p:nvPr/>
        </p:nvSpPr>
        <p:spPr>
          <a:xfrm>
            <a:off x="5948464" y="1598952"/>
            <a:ext cx="4038600" cy="4280057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1775" indent="-231775" algn="ctr">
              <a:spcBef>
                <a:spcPts val="0"/>
              </a:spcBef>
              <a:buSzPts val="3360"/>
              <a:buFont typeface="Arial" panose="020B0604020202020204" pitchFamily="34" charset="0"/>
              <a:buNone/>
            </a:pPr>
            <a:r>
              <a:rPr lang="en-US" smtClean="0"/>
              <a:t>Credit example:</a:t>
            </a:r>
          </a:p>
          <a:p>
            <a:pPr marL="231775" indent="-231775">
              <a:spcBef>
                <a:spcPts val="560"/>
              </a:spcBef>
              <a:buSzPts val="3360"/>
            </a:pPr>
            <a:r>
              <a:rPr lang="en-US" smtClean="0"/>
              <a:t>class labels: {good, bad}</a:t>
            </a:r>
          </a:p>
          <a:p>
            <a:pPr marL="682625" lvl="1" indent="-341313">
              <a:spcBef>
                <a:spcPts val="480"/>
              </a:spcBef>
              <a:buSzPts val="2160"/>
              <a:buFont typeface="Arial" panose="020B0604020202020204" pitchFamily="34" charset="0"/>
              <a:buChar char="4"/>
            </a:pPr>
            <a:r>
              <a:rPr lang="en-US" smtClean="0"/>
              <a:t>P(good) = 0.7</a:t>
            </a:r>
          </a:p>
          <a:p>
            <a:pPr marL="682625" lvl="1" indent="-341313">
              <a:spcBef>
                <a:spcPts val="480"/>
              </a:spcBef>
              <a:buSzPts val="2160"/>
              <a:buFont typeface="Arial" panose="020B0604020202020204" pitchFamily="34" charset="0"/>
              <a:buChar char="4"/>
            </a:pPr>
            <a:r>
              <a:rPr lang="en-US" smtClean="0"/>
              <a:t>P(bad) = 0.3</a:t>
            </a:r>
          </a:p>
          <a:p>
            <a:pPr marL="231775" indent="-231775">
              <a:spcBef>
                <a:spcPts val="560"/>
              </a:spcBef>
              <a:buSzPts val="3360"/>
            </a:pPr>
            <a:r>
              <a:rPr lang="en-US" smtClean="0"/>
              <a:t>aggregates for housing</a:t>
            </a:r>
          </a:p>
          <a:p>
            <a:pPr marL="682625" lvl="1" indent="-341313">
              <a:spcBef>
                <a:spcPts val="480"/>
              </a:spcBef>
              <a:buSzPts val="2160"/>
              <a:buFont typeface="Arial" panose="020B0604020202020204" pitchFamily="34" charset="0"/>
              <a:buChar char="4"/>
            </a:pPr>
            <a:r>
              <a:rPr lang="en-US" smtClean="0"/>
              <a:t>P(own|bad) = 0.62</a:t>
            </a:r>
          </a:p>
          <a:p>
            <a:pPr marL="682625" lvl="1" indent="-341313">
              <a:spcBef>
                <a:spcPts val="480"/>
              </a:spcBef>
              <a:buSzPts val="2160"/>
              <a:buFont typeface="Arial" panose="020B0604020202020204" pitchFamily="34" charset="0"/>
              <a:buChar char="4"/>
            </a:pPr>
            <a:r>
              <a:rPr lang="en-US" smtClean="0"/>
              <a:t>P(own|good) = 0.75</a:t>
            </a:r>
          </a:p>
          <a:p>
            <a:pPr marL="682625" lvl="1" indent="-341313">
              <a:spcBef>
                <a:spcPts val="480"/>
              </a:spcBef>
              <a:buSzPts val="2160"/>
              <a:buFont typeface="Arial" panose="020B0604020202020204" pitchFamily="34" charset="0"/>
              <a:buChar char="4"/>
            </a:pPr>
            <a:r>
              <a:rPr lang="en-US" smtClean="0"/>
              <a:t>P(rent|bad) = 0.23</a:t>
            </a:r>
          </a:p>
          <a:p>
            <a:pPr marL="682625" lvl="1" indent="-341313">
              <a:spcBef>
                <a:spcPts val="480"/>
              </a:spcBef>
              <a:buSzPts val="2160"/>
              <a:buFont typeface="Arial" panose="020B0604020202020204" pitchFamily="34" charset="0"/>
              <a:buChar char="4"/>
            </a:pPr>
            <a:r>
              <a:rPr lang="en-US" smtClean="0"/>
              <a:t>P(rent|good) = 0.14</a:t>
            </a:r>
          </a:p>
          <a:p>
            <a:pPr marL="682625" lvl="1" indent="-341313">
              <a:spcBef>
                <a:spcPts val="480"/>
              </a:spcBef>
              <a:buSzPts val="2160"/>
              <a:buFont typeface="Arial" panose="020B0604020202020204" pitchFamily="34" charset="0"/>
              <a:buChar char="4"/>
            </a:pPr>
            <a:r>
              <a:rPr lang="en-US" smtClean="0"/>
              <a:t>… and so on</a:t>
            </a:r>
          </a:p>
          <a:p>
            <a:pPr marL="682625" lvl="1" indent="-204153">
              <a:spcBef>
                <a:spcPts val="480"/>
              </a:spcBef>
              <a:buSzPts val="2160"/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5438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71180"/>
    </mc:Choice>
    <mc:Fallback>
      <p:transition advTm="17118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Building a Naïve Bayesian Classifier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Google Shape;855;p77"/>
          <p:cNvSpPr txBox="1">
            <a:spLocks/>
          </p:cNvSpPr>
          <p:nvPr/>
        </p:nvSpPr>
        <p:spPr>
          <a:xfrm>
            <a:off x="1981200" y="2290866"/>
            <a:ext cx="8229600" cy="90282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1775" indent="-231775">
              <a:spcBef>
                <a:spcPts val="0"/>
              </a:spcBef>
              <a:buSzPts val="2880"/>
            </a:pPr>
            <a:r>
              <a:rPr lang="en-US" smtClean="0"/>
              <a:t>Assign the label that maximizes the value</a:t>
            </a:r>
          </a:p>
          <a:p>
            <a:pPr marL="231775" indent="-48895">
              <a:spcBef>
                <a:spcPts val="480"/>
              </a:spcBef>
              <a:buSzPts val="2880"/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19" name="Google Shape;856;p77" descr="latex-image-1.pdf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71435" y="3193686"/>
            <a:ext cx="3314700" cy="1257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398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33114"/>
    </mc:Choice>
    <mc:Fallback>
      <p:transition advTm="33114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Back to Credit 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Google Shape;866;p78"/>
          <p:cNvSpPr txBox="1">
            <a:spLocks/>
          </p:cNvSpPr>
          <p:nvPr/>
        </p:nvSpPr>
        <p:spPr>
          <a:xfrm>
            <a:off x="1981200" y="1600201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1775" indent="-231775">
              <a:spcBef>
                <a:spcPts val="0"/>
              </a:spcBef>
              <a:buSzPts val="3360"/>
              <a:buFont typeface="Arial" panose="020B0604020202020204" pitchFamily="34" charset="0"/>
              <a:buNone/>
            </a:pPr>
            <a:r>
              <a:rPr lang="en-US" b="1" u="sng" smtClean="0"/>
              <a:t>Credit Example: X</a:t>
            </a:r>
            <a:endParaRPr lang="en-US" smtClean="0"/>
          </a:p>
          <a:p>
            <a:pPr marL="231775" indent="-231775">
              <a:spcBef>
                <a:spcPts val="560"/>
              </a:spcBef>
              <a:buSzPts val="3360"/>
            </a:pPr>
            <a:r>
              <a:rPr lang="en-US" smtClean="0"/>
              <a:t>female</a:t>
            </a:r>
          </a:p>
          <a:p>
            <a:pPr marL="231775" indent="-231775">
              <a:spcBef>
                <a:spcPts val="560"/>
              </a:spcBef>
              <a:buSzPts val="3360"/>
            </a:pPr>
            <a:r>
              <a:rPr lang="en-US" smtClean="0"/>
              <a:t>owns home</a:t>
            </a:r>
          </a:p>
          <a:p>
            <a:pPr marL="231775" indent="-231775">
              <a:spcBef>
                <a:spcPts val="560"/>
              </a:spcBef>
              <a:buSzPts val="3360"/>
            </a:pPr>
            <a:r>
              <a:rPr lang="en-US" smtClean="0"/>
              <a:t>Self-employed</a:t>
            </a:r>
          </a:p>
          <a:p>
            <a:pPr marL="231775" indent="-231775">
              <a:spcBef>
                <a:spcPts val="560"/>
              </a:spcBef>
              <a:buSzPts val="3360"/>
            </a:pPr>
            <a:r>
              <a:rPr lang="en-US" smtClean="0"/>
              <a:t>savings &gt; $1000</a:t>
            </a:r>
          </a:p>
          <a:p>
            <a:pPr marL="231775" indent="-18415">
              <a:spcBef>
                <a:spcPts val="560"/>
              </a:spcBef>
              <a:buSzPts val="3360"/>
              <a:buFont typeface="Arial" panose="020B0604020202020204" pitchFamily="34" charset="0"/>
              <a:buNone/>
            </a:pPr>
            <a:endParaRPr lang="en-US" smtClean="0"/>
          </a:p>
          <a:p>
            <a:pPr marL="231775" indent="-231775">
              <a:spcBef>
                <a:spcPts val="560"/>
              </a:spcBef>
              <a:buSzPts val="3360"/>
              <a:buFont typeface="Arial" panose="020B0604020202020204" pitchFamily="34" charset="0"/>
              <a:buNone/>
            </a:pPr>
            <a:r>
              <a:rPr lang="en-US" smtClean="0"/>
              <a:t>P(good|X) &gt; P(bad|X): </a:t>
            </a:r>
          </a:p>
          <a:p>
            <a:pPr marL="231775" indent="-231775">
              <a:spcBef>
                <a:spcPts val="560"/>
              </a:spcBef>
              <a:buSzPts val="3360"/>
              <a:buFont typeface="Arial" panose="020B0604020202020204" pitchFamily="34" charset="0"/>
              <a:buNone/>
            </a:pPr>
            <a:r>
              <a:rPr lang="en-US" smtClean="0"/>
              <a:t>Assign X the label "good"</a:t>
            </a:r>
            <a:endParaRPr lang="en-US" dirty="0"/>
          </a:p>
        </p:txBody>
      </p:sp>
      <p:graphicFrame>
        <p:nvGraphicFramePr>
          <p:cNvPr id="19" name="Google Shape;867;p78"/>
          <p:cNvGraphicFramePr/>
          <p:nvPr>
            <p:extLst>
              <p:ext uri="{D42A27DB-BD31-4B8C-83A1-F6EECF244321}">
                <p14:modId xmlns:p14="http://schemas.microsoft.com/office/powerpoint/2010/main" val="1739114534"/>
              </p:ext>
            </p:extLst>
          </p:nvPr>
        </p:nvGraphicFramePr>
        <p:xfrm>
          <a:off x="7025225" y="2570365"/>
          <a:ext cx="3261775" cy="333765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1241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1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48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a</a:t>
                      </a:r>
                      <a:r>
                        <a:rPr lang="en-US" sz="1600" baseline="-25000"/>
                        <a:t>i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b</a:t>
                      </a:r>
                      <a:r>
                        <a:rPr lang="en-US" sz="1600" baseline="-25000"/>
                        <a:t>j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P(a</a:t>
                      </a:r>
                      <a:r>
                        <a:rPr lang="en-US" sz="1600" baseline="-25000"/>
                        <a:t>i</a:t>
                      </a:r>
                      <a:r>
                        <a:rPr lang="en-US" sz="1600"/>
                        <a:t> | b</a:t>
                      </a:r>
                      <a:r>
                        <a:rPr lang="en-US" sz="1600" baseline="-25000"/>
                        <a:t>j</a:t>
                      </a:r>
                      <a:r>
                        <a:rPr lang="en-US" sz="1600"/>
                        <a:t>)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female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good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0.28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female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bad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0.36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own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good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0.75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own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bad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0.62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self emp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good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0.14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self emp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bad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0.17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savings&gt;1K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good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0.06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/>
                        <a:t>savings&gt;1K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/>
                        <a:t>bad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/>
                        <a:t>0.02</a:t>
                      </a:r>
                      <a:endParaRPr dirty="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20" name="Google Shape;868;p78"/>
          <p:cNvSpPr txBox="1"/>
          <p:nvPr/>
        </p:nvSpPr>
        <p:spPr>
          <a:xfrm>
            <a:off x="5391126" y="1392586"/>
            <a:ext cx="5181599" cy="923330"/>
          </a:xfrm>
          <a:prstGeom prst="rect">
            <a:avLst/>
          </a:prstGeom>
          <a:noFill/>
          <a:ln w="9525" cap="flat" cmpd="sng">
            <a:solidFill>
              <a:srgbClr val="4F81B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en-US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P(</a:t>
            </a:r>
            <a:r>
              <a:rPr lang="en-US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good|X</a:t>
            </a:r>
            <a:r>
              <a:rPr lang="en-US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 ~ (0.28*0.75*0.14*0.06)*0.7 = 0.0012</a:t>
            </a:r>
            <a:endParaRPr dirty="0"/>
          </a:p>
          <a:p>
            <a:endParaRPr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r>
              <a:rPr lang="en-US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P(</a:t>
            </a:r>
            <a:r>
              <a:rPr lang="en-US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bad|X</a:t>
            </a:r>
            <a:r>
              <a:rPr lang="en-US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 ~ (0.36*0.62*0.17*0.02)*0.3 = 0.0002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34883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53190"/>
    </mc:Choice>
    <mc:Fallback>
      <p:transition advTm="15319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9790" y="792394"/>
            <a:ext cx="10812720" cy="6065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28594" y="304765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QUIZ 2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5541" y="6139947"/>
            <a:ext cx="27270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0" name="Google Shape;889;p80"/>
          <p:cNvSpPr txBox="1">
            <a:spLocks/>
          </p:cNvSpPr>
          <p:nvPr/>
        </p:nvSpPr>
        <p:spPr>
          <a:xfrm>
            <a:off x="805833" y="1517706"/>
            <a:ext cx="8458200" cy="51816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1775" indent="-231775">
              <a:spcBef>
                <a:spcPts val="0"/>
              </a:spcBef>
              <a:buSzPts val="2880"/>
              <a:buFont typeface="Arial" panose="020B0604020202020204" pitchFamily="34" charset="0"/>
              <a:buNone/>
            </a:pPr>
            <a:r>
              <a:rPr lang="en-US" dirty="0" smtClean="0"/>
              <a:t>1. Consider the following Training Data Set:</a:t>
            </a:r>
          </a:p>
          <a:p>
            <a:pPr marL="682625" lvl="1" indent="-341313">
              <a:spcBef>
                <a:spcPts val="440"/>
              </a:spcBef>
              <a:buSzPts val="1980"/>
              <a:buFont typeface="Arial"/>
              <a:buChar char="•"/>
            </a:pPr>
            <a:r>
              <a:rPr lang="en-US" dirty="0" smtClean="0"/>
              <a:t>Apply the Naïve  Bayesian Classifier to this                                                     data set and compute                                           </a:t>
            </a:r>
          </a:p>
          <a:p>
            <a:pPr marL="682625" lvl="1" indent="-341313">
              <a:spcBef>
                <a:spcPts val="440"/>
              </a:spcBef>
              <a:buSzPts val="1980"/>
              <a:buFont typeface="Arial" panose="020B0604020202020204" pitchFamily="34" charset="0"/>
              <a:buNone/>
            </a:pPr>
            <a:r>
              <a:rPr lang="en-US" dirty="0" smtClean="0"/>
              <a:t>       P(y = 1|X)  for X = (1,0,0)  </a:t>
            </a:r>
          </a:p>
          <a:p>
            <a:pPr marL="682625" lvl="1" indent="-341313">
              <a:spcBef>
                <a:spcPts val="440"/>
              </a:spcBef>
              <a:buSzPts val="1980"/>
              <a:buFont typeface="Arial" panose="020B0604020202020204" pitchFamily="34" charset="0"/>
              <a:buNone/>
            </a:pPr>
            <a:r>
              <a:rPr lang="en-US" dirty="0" smtClean="0"/>
              <a:t>       Show your work</a:t>
            </a:r>
          </a:p>
          <a:p>
            <a:pPr marL="682625" lvl="1" indent="-341313">
              <a:spcBef>
                <a:spcPts val="440"/>
              </a:spcBef>
              <a:buSzPts val="1980"/>
              <a:buFont typeface="Arial" panose="020B0604020202020204" pitchFamily="34" charset="0"/>
              <a:buNone/>
            </a:pPr>
            <a:endParaRPr lang="en-US" dirty="0" smtClean="0"/>
          </a:p>
          <a:p>
            <a:pPr marL="682625" lvl="1" indent="-341313">
              <a:spcBef>
                <a:spcPts val="440"/>
              </a:spcBef>
              <a:buSzPts val="1980"/>
              <a:buFont typeface="Arial" panose="020B0604020202020204" pitchFamily="34" charset="0"/>
              <a:buNone/>
            </a:pPr>
            <a:endParaRPr lang="en-US" dirty="0" smtClean="0"/>
          </a:p>
          <a:p>
            <a:pPr marL="682625" lvl="1" indent="-341313">
              <a:spcBef>
                <a:spcPts val="440"/>
              </a:spcBef>
              <a:buSzPts val="1980"/>
              <a:buFont typeface="Arial" panose="020B0604020202020204" pitchFamily="34" charset="0"/>
              <a:buNone/>
            </a:pPr>
            <a:endParaRPr lang="en-US" dirty="0" smtClean="0"/>
          </a:p>
          <a:p>
            <a:pPr marL="231775" indent="-231775">
              <a:spcBef>
                <a:spcPts val="480"/>
              </a:spcBef>
              <a:buSzPts val="2880"/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21" name="Google Shape;890;p8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43801" y="1981200"/>
            <a:ext cx="2676525" cy="1905852"/>
          </a:xfrm>
          <a:prstGeom prst="rect">
            <a:avLst/>
          </a:prstGeom>
          <a:noFill/>
          <a:ln w="9525" cap="flat" cmpd="sng">
            <a:solidFill>
              <a:srgbClr val="4D9D40"/>
            </a:solidFill>
            <a:prstDash val="solid"/>
            <a:miter lim="800000"/>
            <a:headEnd type="none" w="sm" len="sm"/>
            <a:tailEnd type="none" w="sm" len="sm"/>
          </a:ln>
        </p:spPr>
      </p:pic>
      <p:sp>
        <p:nvSpPr>
          <p:cNvPr id="22" name="Google Shape;891;p80"/>
          <p:cNvSpPr txBox="1"/>
          <p:nvPr/>
        </p:nvSpPr>
        <p:spPr>
          <a:xfrm>
            <a:off x="7467600" y="1600200"/>
            <a:ext cx="2743200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/>
            <a:r>
              <a:rPr lang="en-US" sz="1600" b="1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Training Data Set</a:t>
            </a:r>
            <a:endParaRPr/>
          </a:p>
        </p:txBody>
      </p:sp>
      <p:pic>
        <p:nvPicPr>
          <p:cNvPr id="23" name="Google Shape;892;p80" descr="\\maho3fp3a\SDrive\Creative Dev - Icons\PNG files for PowerPoint\buttons\blue button-knowledgeworker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372600" y="152400"/>
            <a:ext cx="990600" cy="990600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893;p80"/>
          <p:cNvSpPr txBox="1"/>
          <p:nvPr/>
        </p:nvSpPr>
        <p:spPr>
          <a:xfrm>
            <a:off x="9296400" y="1219201"/>
            <a:ext cx="12192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en-US" sz="1000" b="1" i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Your Thoughts?</a:t>
            </a:r>
            <a:endParaRPr dirty="0"/>
          </a:p>
        </p:txBody>
      </p:sp>
      <p:sp>
        <p:nvSpPr>
          <p:cNvPr id="26" name="Google Shape;894;p80"/>
          <p:cNvSpPr txBox="1">
            <a:spLocks/>
          </p:cNvSpPr>
          <p:nvPr/>
        </p:nvSpPr>
        <p:spPr>
          <a:xfrm>
            <a:off x="10210800" y="6629400"/>
            <a:ext cx="457200" cy="2286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b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0000000-1234-1234-1234-123412341234}" type="slidenum">
              <a:rPr lang="en-US" smtClean="0"/>
              <a:pPr/>
              <a:t>32</a:t>
            </a:fld>
            <a:endParaRPr lang="en-US"/>
          </a:p>
        </p:txBody>
      </p:sp>
      <p:pic>
        <p:nvPicPr>
          <p:cNvPr id="28" name="Google Shape;896;p80" descr="latex-image-1.pdf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826213" y="3202997"/>
            <a:ext cx="3314700" cy="1257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Google Shape;897;p80" descr="latex-image-1.pdf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766750" y="4647641"/>
            <a:ext cx="7912100" cy="1117600"/>
          </a:xfrm>
          <a:prstGeom prst="rect">
            <a:avLst/>
          </a:prstGeom>
          <a:noFill/>
          <a:ln w="2857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30" name="Google Shape;898;p80"/>
          <p:cNvCxnSpPr/>
          <p:nvPr/>
        </p:nvCxnSpPr>
        <p:spPr>
          <a:xfrm>
            <a:off x="6837470" y="5492289"/>
            <a:ext cx="2965947" cy="305425"/>
          </a:xfrm>
          <a:prstGeom prst="straightConnector1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</p:cxnSp>
      <p:sp>
        <p:nvSpPr>
          <p:cNvPr id="31" name="Google Shape;899;p80"/>
          <p:cNvSpPr/>
          <p:nvPr/>
        </p:nvSpPr>
        <p:spPr>
          <a:xfrm>
            <a:off x="6687130" y="6098725"/>
            <a:ext cx="3313025" cy="61264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  <a:path w="120000" h="120000" fill="none" extrusionOk="0">
                <a:moveTo>
                  <a:pt x="75012" y="460"/>
                </a:moveTo>
                <a:lnTo>
                  <a:pt x="57586" y="-78534"/>
                </a:lnTo>
              </a:path>
            </a:pathLst>
          </a:custGeom>
          <a:noFill/>
          <a:ln w="19050" cap="flat" cmpd="sng">
            <a:solidFill>
              <a:srgbClr val="2591DB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n-US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Independent of class – so it cancels out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97958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98918"/>
    </mc:Choice>
    <mc:Fallback>
      <p:transition advTm="198918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49420" y="727947"/>
            <a:ext cx="4455160" cy="321242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Examples – </a:t>
            </a:r>
            <a:r>
              <a:rPr lang="en-US" sz="2000" b="1" dirty="0" smtClean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NB</a:t>
            </a:r>
            <a:r>
              <a:rPr sz="2000" b="1" dirty="0" smtClean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 Algorithm</a:t>
            </a:r>
            <a:endParaRPr sz="3200" dirty="0"/>
          </a:p>
        </p:txBody>
      </p:sp>
      <p:grpSp>
        <p:nvGrpSpPr>
          <p:cNvPr id="3" name="object 3"/>
          <p:cNvGrpSpPr/>
          <p:nvPr/>
        </p:nvGrpSpPr>
        <p:grpSpPr>
          <a:xfrm>
            <a:off x="2576512" y="2271649"/>
            <a:ext cx="6021070" cy="4267835"/>
            <a:chOff x="1052512" y="2271648"/>
            <a:chExt cx="6021070" cy="4267835"/>
          </a:xfrm>
        </p:grpSpPr>
        <p:sp>
          <p:nvSpPr>
            <p:cNvPr id="4" name="object 4"/>
            <p:cNvSpPr/>
            <p:nvPr/>
          </p:nvSpPr>
          <p:spPr>
            <a:xfrm>
              <a:off x="1052512" y="2271648"/>
              <a:ext cx="6021070" cy="3658235"/>
            </a:xfrm>
            <a:custGeom>
              <a:avLst/>
              <a:gdLst/>
              <a:ahLst/>
              <a:cxnLst/>
              <a:rect l="l" t="t" r="r" b="b"/>
              <a:pathLst>
                <a:path w="6021070" h="3658235">
                  <a:moveTo>
                    <a:pt x="5318684" y="3048063"/>
                  </a:moveTo>
                  <a:lnTo>
                    <a:pt x="5318684" y="3048063"/>
                  </a:lnTo>
                  <a:lnTo>
                    <a:pt x="0" y="3048063"/>
                  </a:lnTo>
                  <a:lnTo>
                    <a:pt x="0" y="3352863"/>
                  </a:lnTo>
                  <a:lnTo>
                    <a:pt x="0" y="3657663"/>
                  </a:lnTo>
                  <a:lnTo>
                    <a:pt x="701611" y="3657663"/>
                  </a:lnTo>
                  <a:lnTo>
                    <a:pt x="1806511" y="3657663"/>
                  </a:lnTo>
                  <a:lnTo>
                    <a:pt x="3311461" y="3657663"/>
                  </a:lnTo>
                  <a:lnTo>
                    <a:pt x="4415091" y="3657663"/>
                  </a:lnTo>
                  <a:lnTo>
                    <a:pt x="5318684" y="3657663"/>
                  </a:lnTo>
                  <a:lnTo>
                    <a:pt x="5318684" y="3352863"/>
                  </a:lnTo>
                  <a:lnTo>
                    <a:pt x="5318684" y="3048063"/>
                  </a:lnTo>
                  <a:close/>
                </a:path>
                <a:path w="6021070" h="3658235">
                  <a:moveTo>
                    <a:pt x="5318684" y="0"/>
                  </a:moveTo>
                  <a:lnTo>
                    <a:pt x="5318684" y="0"/>
                  </a:lnTo>
                  <a:lnTo>
                    <a:pt x="0" y="0"/>
                  </a:lnTo>
                  <a:lnTo>
                    <a:pt x="0" y="304800"/>
                  </a:lnTo>
                  <a:lnTo>
                    <a:pt x="0" y="3048000"/>
                  </a:lnTo>
                  <a:lnTo>
                    <a:pt x="701611" y="3048000"/>
                  </a:lnTo>
                  <a:lnTo>
                    <a:pt x="5318684" y="3048000"/>
                  </a:lnTo>
                  <a:lnTo>
                    <a:pt x="5318684" y="2743200"/>
                  </a:lnTo>
                  <a:lnTo>
                    <a:pt x="5318684" y="304800"/>
                  </a:lnTo>
                  <a:lnTo>
                    <a:pt x="5318684" y="0"/>
                  </a:lnTo>
                  <a:close/>
                </a:path>
                <a:path w="6021070" h="3658235">
                  <a:moveTo>
                    <a:pt x="6021006" y="3048063"/>
                  </a:moveTo>
                  <a:lnTo>
                    <a:pt x="5318696" y="3048063"/>
                  </a:lnTo>
                  <a:lnTo>
                    <a:pt x="5318696" y="3352863"/>
                  </a:lnTo>
                  <a:lnTo>
                    <a:pt x="6021006" y="3352863"/>
                  </a:lnTo>
                  <a:lnTo>
                    <a:pt x="6021006" y="3048063"/>
                  </a:lnTo>
                  <a:close/>
                </a:path>
                <a:path w="6021070" h="3658235">
                  <a:moveTo>
                    <a:pt x="6021006" y="0"/>
                  </a:moveTo>
                  <a:lnTo>
                    <a:pt x="5318696" y="0"/>
                  </a:lnTo>
                  <a:lnTo>
                    <a:pt x="5318696" y="304800"/>
                  </a:lnTo>
                  <a:lnTo>
                    <a:pt x="5318696" y="609600"/>
                  </a:lnTo>
                  <a:lnTo>
                    <a:pt x="5318696" y="3048000"/>
                  </a:lnTo>
                  <a:lnTo>
                    <a:pt x="6021006" y="3048000"/>
                  </a:lnTo>
                  <a:lnTo>
                    <a:pt x="6021006" y="304800"/>
                  </a:lnTo>
                  <a:lnTo>
                    <a:pt x="6021006" y="0"/>
                  </a:lnTo>
                  <a:close/>
                </a:path>
              </a:pathLst>
            </a:custGeom>
            <a:solidFill>
              <a:srgbClr val="CCCC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052512" y="5624512"/>
              <a:ext cx="6021070" cy="914400"/>
            </a:xfrm>
            <a:custGeom>
              <a:avLst/>
              <a:gdLst/>
              <a:ahLst/>
              <a:cxnLst/>
              <a:rect l="l" t="t" r="r" b="b"/>
              <a:pathLst>
                <a:path w="6021070" h="914400">
                  <a:moveTo>
                    <a:pt x="5318684" y="0"/>
                  </a:moveTo>
                  <a:lnTo>
                    <a:pt x="4415091" y="0"/>
                  </a:lnTo>
                  <a:lnTo>
                    <a:pt x="4415091" y="304800"/>
                  </a:lnTo>
                  <a:lnTo>
                    <a:pt x="3311461" y="304800"/>
                  </a:lnTo>
                  <a:lnTo>
                    <a:pt x="1806511" y="304800"/>
                  </a:lnTo>
                  <a:lnTo>
                    <a:pt x="701675" y="304800"/>
                  </a:lnTo>
                  <a:lnTo>
                    <a:pt x="0" y="304800"/>
                  </a:lnTo>
                  <a:lnTo>
                    <a:pt x="0" y="609600"/>
                  </a:lnTo>
                  <a:lnTo>
                    <a:pt x="0" y="914400"/>
                  </a:lnTo>
                  <a:lnTo>
                    <a:pt x="701611" y="914400"/>
                  </a:lnTo>
                  <a:lnTo>
                    <a:pt x="1806511" y="914400"/>
                  </a:lnTo>
                  <a:lnTo>
                    <a:pt x="3311461" y="914400"/>
                  </a:lnTo>
                  <a:lnTo>
                    <a:pt x="4415091" y="914400"/>
                  </a:lnTo>
                  <a:lnTo>
                    <a:pt x="5318684" y="914400"/>
                  </a:lnTo>
                  <a:lnTo>
                    <a:pt x="5318684" y="609600"/>
                  </a:lnTo>
                  <a:lnTo>
                    <a:pt x="5318684" y="304800"/>
                  </a:lnTo>
                  <a:lnTo>
                    <a:pt x="5318684" y="0"/>
                  </a:lnTo>
                  <a:close/>
                </a:path>
                <a:path w="6021070" h="914400">
                  <a:moveTo>
                    <a:pt x="6021006" y="0"/>
                  </a:moveTo>
                  <a:lnTo>
                    <a:pt x="5318696" y="0"/>
                  </a:lnTo>
                  <a:lnTo>
                    <a:pt x="5318696" y="304800"/>
                  </a:lnTo>
                  <a:lnTo>
                    <a:pt x="5318696" y="609600"/>
                  </a:lnTo>
                  <a:lnTo>
                    <a:pt x="5318696" y="914400"/>
                  </a:lnTo>
                  <a:lnTo>
                    <a:pt x="6021006" y="914400"/>
                  </a:lnTo>
                  <a:lnTo>
                    <a:pt x="6021006" y="609600"/>
                  </a:lnTo>
                  <a:lnTo>
                    <a:pt x="6021006" y="304800"/>
                  </a:lnTo>
                  <a:lnTo>
                    <a:pt x="6021006" y="0"/>
                  </a:lnTo>
                  <a:close/>
                </a:path>
              </a:pathLst>
            </a:custGeom>
            <a:solidFill>
              <a:srgbClr val="CCCC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2562225" y="1952562"/>
          <a:ext cx="6021068" cy="45720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0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4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4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36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036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0231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Outlook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5" dirty="0">
                          <a:latin typeface="Times New Roman"/>
                          <a:cs typeface="Times New Roman"/>
                        </a:rPr>
                        <a:t>Temperature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Humidity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Wind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Play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E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D1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D3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D4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D5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D6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D7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D8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D9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6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D10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4863">
                <a:tc>
                  <a:txBody>
                    <a:bodyPr/>
                    <a:lstStyle/>
                    <a:p>
                      <a:pPr marL="158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30" dirty="0">
                          <a:latin typeface="Times New Roman"/>
                          <a:cs typeface="Times New Roman"/>
                        </a:rPr>
                        <a:t>D11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D12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778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D13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6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D14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sp>
        <p:nvSpPr>
          <p:cNvPr id="7" name="object 7"/>
          <p:cNvSpPr/>
          <p:nvPr/>
        </p:nvSpPr>
        <p:spPr>
          <a:xfrm>
            <a:off x="8069198" y="2060575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19684" y="0"/>
                </a:moveTo>
                <a:lnTo>
                  <a:pt x="5715" y="0"/>
                </a:lnTo>
                <a:lnTo>
                  <a:pt x="0" y="5714"/>
                </a:lnTo>
                <a:lnTo>
                  <a:pt x="0" y="19685"/>
                </a:lnTo>
                <a:lnTo>
                  <a:pt x="5715" y="25400"/>
                </a:lnTo>
                <a:lnTo>
                  <a:pt x="19684" y="25400"/>
                </a:lnTo>
                <a:lnTo>
                  <a:pt x="25400" y="19685"/>
                </a:lnTo>
                <a:lnTo>
                  <a:pt x="25400" y="5714"/>
                </a:lnTo>
                <a:lnTo>
                  <a:pt x="19684" y="0"/>
                </a:lnTo>
                <a:close/>
              </a:path>
            </a:pathLst>
          </a:custGeom>
          <a:solidFill>
            <a:srgbClr val="00CC99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25078" y="1754885"/>
            <a:ext cx="85344" cy="85344"/>
          </a:xfrm>
          <a:prstGeom prst="rect">
            <a:avLst/>
          </a:prstGeom>
        </p:spPr>
      </p:pic>
      <p:sp>
        <p:nvSpPr>
          <p:cNvPr id="9" name="object 9"/>
          <p:cNvSpPr/>
          <p:nvPr/>
        </p:nvSpPr>
        <p:spPr>
          <a:xfrm>
            <a:off x="8069198" y="2060575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25400" y="12700"/>
                </a:moveTo>
                <a:lnTo>
                  <a:pt x="25400" y="19685"/>
                </a:lnTo>
                <a:lnTo>
                  <a:pt x="19684" y="25400"/>
                </a:lnTo>
                <a:lnTo>
                  <a:pt x="12700" y="25400"/>
                </a:lnTo>
                <a:lnTo>
                  <a:pt x="5715" y="25400"/>
                </a:lnTo>
                <a:lnTo>
                  <a:pt x="0" y="19685"/>
                </a:lnTo>
                <a:lnTo>
                  <a:pt x="0" y="12700"/>
                </a:lnTo>
                <a:lnTo>
                  <a:pt x="0" y="5714"/>
                </a:lnTo>
                <a:lnTo>
                  <a:pt x="5715" y="0"/>
                </a:lnTo>
                <a:lnTo>
                  <a:pt x="12700" y="0"/>
                </a:lnTo>
                <a:lnTo>
                  <a:pt x="19684" y="0"/>
                </a:lnTo>
                <a:lnTo>
                  <a:pt x="25400" y="5714"/>
                </a:lnTo>
                <a:lnTo>
                  <a:pt x="25400" y="1270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0" name="object 10"/>
          <p:cNvGrpSpPr/>
          <p:nvPr/>
        </p:nvGrpSpPr>
        <p:grpSpPr>
          <a:xfrm>
            <a:off x="8333359" y="1910843"/>
            <a:ext cx="60325" cy="60325"/>
            <a:chOff x="6809358" y="1910842"/>
            <a:chExt cx="60325" cy="60325"/>
          </a:xfrm>
        </p:grpSpPr>
        <p:sp>
          <p:nvSpPr>
            <p:cNvPr id="11" name="object 11"/>
            <p:cNvSpPr/>
            <p:nvPr/>
          </p:nvSpPr>
          <p:spPr>
            <a:xfrm>
              <a:off x="6813930" y="1915414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>
                  <a:moveTo>
                    <a:pt x="25400" y="0"/>
                  </a:moveTo>
                  <a:lnTo>
                    <a:pt x="15494" y="2032"/>
                  </a:lnTo>
                  <a:lnTo>
                    <a:pt x="7366" y="7493"/>
                  </a:lnTo>
                  <a:lnTo>
                    <a:pt x="2032" y="15494"/>
                  </a:lnTo>
                  <a:lnTo>
                    <a:pt x="0" y="25400"/>
                  </a:lnTo>
                  <a:lnTo>
                    <a:pt x="2032" y="35306"/>
                  </a:lnTo>
                  <a:lnTo>
                    <a:pt x="7366" y="43434"/>
                  </a:lnTo>
                  <a:lnTo>
                    <a:pt x="15494" y="48768"/>
                  </a:lnTo>
                  <a:lnTo>
                    <a:pt x="25400" y="50800"/>
                  </a:lnTo>
                  <a:lnTo>
                    <a:pt x="35305" y="48768"/>
                  </a:lnTo>
                  <a:lnTo>
                    <a:pt x="43307" y="43434"/>
                  </a:lnTo>
                  <a:lnTo>
                    <a:pt x="48768" y="35306"/>
                  </a:lnTo>
                  <a:lnTo>
                    <a:pt x="50800" y="25400"/>
                  </a:lnTo>
                  <a:lnTo>
                    <a:pt x="48768" y="15494"/>
                  </a:lnTo>
                  <a:lnTo>
                    <a:pt x="43307" y="7493"/>
                  </a:lnTo>
                  <a:lnTo>
                    <a:pt x="35305" y="2032"/>
                  </a:lnTo>
                  <a:lnTo>
                    <a:pt x="254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6813930" y="1915414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>
                  <a:moveTo>
                    <a:pt x="50800" y="25400"/>
                  </a:moveTo>
                  <a:lnTo>
                    <a:pt x="48768" y="35306"/>
                  </a:lnTo>
                  <a:lnTo>
                    <a:pt x="43307" y="43434"/>
                  </a:lnTo>
                  <a:lnTo>
                    <a:pt x="35305" y="48768"/>
                  </a:lnTo>
                  <a:lnTo>
                    <a:pt x="25400" y="50800"/>
                  </a:lnTo>
                  <a:lnTo>
                    <a:pt x="15494" y="48768"/>
                  </a:lnTo>
                  <a:lnTo>
                    <a:pt x="7366" y="43434"/>
                  </a:lnTo>
                  <a:lnTo>
                    <a:pt x="2032" y="35306"/>
                  </a:lnTo>
                  <a:lnTo>
                    <a:pt x="0" y="25400"/>
                  </a:lnTo>
                  <a:lnTo>
                    <a:pt x="2032" y="15494"/>
                  </a:lnTo>
                  <a:lnTo>
                    <a:pt x="7366" y="7493"/>
                  </a:lnTo>
                  <a:lnTo>
                    <a:pt x="15494" y="2032"/>
                  </a:lnTo>
                  <a:lnTo>
                    <a:pt x="25400" y="0"/>
                  </a:lnTo>
                  <a:lnTo>
                    <a:pt x="35305" y="2032"/>
                  </a:lnTo>
                  <a:lnTo>
                    <a:pt x="43307" y="7493"/>
                  </a:lnTo>
                  <a:lnTo>
                    <a:pt x="48768" y="15494"/>
                  </a:lnTo>
                  <a:lnTo>
                    <a:pt x="50800" y="254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" name="object 13"/>
          <p:cNvGrpSpPr/>
          <p:nvPr/>
        </p:nvGrpSpPr>
        <p:grpSpPr>
          <a:xfrm>
            <a:off x="7917689" y="1216279"/>
            <a:ext cx="2755265" cy="466725"/>
            <a:chOff x="6393688" y="1216278"/>
            <a:chExt cx="2755265" cy="466725"/>
          </a:xfrm>
        </p:grpSpPr>
        <p:sp>
          <p:nvSpPr>
            <p:cNvPr id="14" name="object 14"/>
            <p:cNvSpPr/>
            <p:nvPr/>
          </p:nvSpPr>
          <p:spPr>
            <a:xfrm>
              <a:off x="6398260" y="1220850"/>
              <a:ext cx="2745740" cy="457200"/>
            </a:xfrm>
            <a:custGeom>
              <a:avLst/>
              <a:gdLst/>
              <a:ahLst/>
              <a:cxnLst/>
              <a:rect l="l" t="t" r="r" b="b"/>
              <a:pathLst>
                <a:path w="2745740" h="457200">
                  <a:moveTo>
                    <a:pt x="2598420" y="34671"/>
                  </a:moveTo>
                  <a:lnTo>
                    <a:pt x="2566416" y="25019"/>
                  </a:lnTo>
                  <a:lnTo>
                    <a:pt x="2564384" y="24638"/>
                  </a:lnTo>
                  <a:lnTo>
                    <a:pt x="2525776" y="16510"/>
                  </a:lnTo>
                  <a:lnTo>
                    <a:pt x="2476500" y="9271"/>
                  </a:lnTo>
                  <a:lnTo>
                    <a:pt x="2423287" y="4064"/>
                  </a:lnTo>
                  <a:lnTo>
                    <a:pt x="2367534" y="1016"/>
                  </a:lnTo>
                  <a:lnTo>
                    <a:pt x="2310638" y="0"/>
                  </a:lnTo>
                  <a:lnTo>
                    <a:pt x="2253996" y="889"/>
                  </a:lnTo>
                  <a:lnTo>
                    <a:pt x="2198624" y="3937"/>
                  </a:lnTo>
                  <a:lnTo>
                    <a:pt x="2146173" y="8890"/>
                  </a:lnTo>
                  <a:lnTo>
                    <a:pt x="2097786" y="15748"/>
                  </a:lnTo>
                  <a:lnTo>
                    <a:pt x="2054860" y="24638"/>
                  </a:lnTo>
                  <a:lnTo>
                    <a:pt x="2032508" y="19177"/>
                  </a:lnTo>
                  <a:lnTo>
                    <a:pt x="1979803" y="10033"/>
                  </a:lnTo>
                  <a:lnTo>
                    <a:pt x="1893189" y="1905"/>
                  </a:lnTo>
                  <a:lnTo>
                    <a:pt x="1834896" y="0"/>
                  </a:lnTo>
                  <a:lnTo>
                    <a:pt x="1776984" y="381"/>
                  </a:lnTo>
                  <a:lnTo>
                    <a:pt x="1720850" y="3048"/>
                  </a:lnTo>
                  <a:lnTo>
                    <a:pt x="1668145" y="8001"/>
                  </a:lnTo>
                  <a:lnTo>
                    <a:pt x="1620647" y="14986"/>
                  </a:lnTo>
                  <a:lnTo>
                    <a:pt x="1579880" y="23876"/>
                  </a:lnTo>
                  <a:lnTo>
                    <a:pt x="1547368" y="34671"/>
                  </a:lnTo>
                  <a:lnTo>
                    <a:pt x="2598420" y="34671"/>
                  </a:lnTo>
                  <a:close/>
                </a:path>
                <a:path w="2745740" h="457200">
                  <a:moveTo>
                    <a:pt x="2745740" y="68072"/>
                  </a:moveTo>
                  <a:lnTo>
                    <a:pt x="2707894" y="62992"/>
                  </a:lnTo>
                  <a:lnTo>
                    <a:pt x="2638552" y="57404"/>
                  </a:lnTo>
                  <a:lnTo>
                    <a:pt x="2633472" y="53467"/>
                  </a:lnTo>
                  <a:lnTo>
                    <a:pt x="2623439" y="45720"/>
                  </a:lnTo>
                  <a:lnTo>
                    <a:pt x="2599055" y="34798"/>
                  </a:lnTo>
                  <a:lnTo>
                    <a:pt x="1547368" y="34671"/>
                  </a:lnTo>
                  <a:lnTo>
                    <a:pt x="1527810" y="30861"/>
                  </a:lnTo>
                  <a:lnTo>
                    <a:pt x="1485011" y="24384"/>
                  </a:lnTo>
                  <a:lnTo>
                    <a:pt x="1407160" y="16637"/>
                  </a:lnTo>
                  <a:lnTo>
                    <a:pt x="1350899" y="13589"/>
                  </a:lnTo>
                  <a:lnTo>
                    <a:pt x="1293876" y="12573"/>
                  </a:lnTo>
                  <a:lnTo>
                    <a:pt x="1237488" y="13335"/>
                  </a:lnTo>
                  <a:lnTo>
                    <a:pt x="1182497" y="16002"/>
                  </a:lnTo>
                  <a:lnTo>
                    <a:pt x="1130173" y="20320"/>
                  </a:lnTo>
                  <a:lnTo>
                    <a:pt x="1081278" y="26289"/>
                  </a:lnTo>
                  <a:lnTo>
                    <a:pt x="1036955" y="33782"/>
                  </a:lnTo>
                  <a:lnTo>
                    <a:pt x="998093" y="42926"/>
                  </a:lnTo>
                  <a:lnTo>
                    <a:pt x="965962" y="53467"/>
                  </a:lnTo>
                  <a:lnTo>
                    <a:pt x="919988" y="48514"/>
                  </a:lnTo>
                  <a:lnTo>
                    <a:pt x="871855" y="44704"/>
                  </a:lnTo>
                  <a:lnTo>
                    <a:pt x="822198" y="41910"/>
                  </a:lnTo>
                  <a:lnTo>
                    <a:pt x="771525" y="40386"/>
                  </a:lnTo>
                  <a:lnTo>
                    <a:pt x="720090" y="40005"/>
                  </a:lnTo>
                  <a:lnTo>
                    <a:pt x="668528" y="40894"/>
                  </a:lnTo>
                  <a:lnTo>
                    <a:pt x="594614" y="44323"/>
                  </a:lnTo>
                  <a:lnTo>
                    <a:pt x="526161" y="49911"/>
                  </a:lnTo>
                  <a:lnTo>
                    <a:pt x="463931" y="57658"/>
                  </a:lnTo>
                  <a:lnTo>
                    <a:pt x="408686" y="67183"/>
                  </a:lnTo>
                  <a:lnTo>
                    <a:pt x="361315" y="78359"/>
                  </a:lnTo>
                  <a:lnTo>
                    <a:pt x="322580" y="90932"/>
                  </a:lnTo>
                  <a:lnTo>
                    <a:pt x="274447" y="119253"/>
                  </a:lnTo>
                  <a:lnTo>
                    <a:pt x="266700" y="134620"/>
                  </a:lnTo>
                  <a:lnTo>
                    <a:pt x="270764" y="150368"/>
                  </a:lnTo>
                  <a:lnTo>
                    <a:pt x="268351" y="151892"/>
                  </a:lnTo>
                  <a:lnTo>
                    <a:pt x="212979" y="154178"/>
                  </a:lnTo>
                  <a:lnTo>
                    <a:pt x="161290" y="158623"/>
                  </a:lnTo>
                  <a:lnTo>
                    <a:pt x="114554" y="164973"/>
                  </a:lnTo>
                  <a:lnTo>
                    <a:pt x="74041" y="172974"/>
                  </a:lnTo>
                  <a:lnTo>
                    <a:pt x="10033" y="198247"/>
                  </a:lnTo>
                  <a:lnTo>
                    <a:pt x="0" y="214376"/>
                  </a:lnTo>
                  <a:lnTo>
                    <a:pt x="9779" y="230378"/>
                  </a:lnTo>
                  <a:lnTo>
                    <a:pt x="38354" y="245237"/>
                  </a:lnTo>
                  <a:lnTo>
                    <a:pt x="84709" y="258318"/>
                  </a:lnTo>
                  <a:lnTo>
                    <a:pt x="147955" y="268732"/>
                  </a:lnTo>
                  <a:lnTo>
                    <a:pt x="108712" y="279654"/>
                  </a:lnTo>
                  <a:lnTo>
                    <a:pt x="81915" y="291973"/>
                  </a:lnTo>
                  <a:lnTo>
                    <a:pt x="68453" y="305181"/>
                  </a:lnTo>
                  <a:lnTo>
                    <a:pt x="68961" y="318897"/>
                  </a:lnTo>
                  <a:lnTo>
                    <a:pt x="114681" y="345440"/>
                  </a:lnTo>
                  <a:lnTo>
                    <a:pt x="156337" y="356108"/>
                  </a:lnTo>
                  <a:lnTo>
                    <a:pt x="207886" y="364617"/>
                  </a:lnTo>
                  <a:lnTo>
                    <a:pt x="267335" y="370713"/>
                  </a:lnTo>
                  <a:lnTo>
                    <a:pt x="332613" y="373761"/>
                  </a:lnTo>
                  <a:lnTo>
                    <a:pt x="401828" y="373761"/>
                  </a:lnTo>
                  <a:lnTo>
                    <a:pt x="407543" y="375793"/>
                  </a:lnTo>
                  <a:lnTo>
                    <a:pt x="476758" y="394970"/>
                  </a:lnTo>
                  <a:lnTo>
                    <a:pt x="517144" y="403098"/>
                  </a:lnTo>
                  <a:lnTo>
                    <a:pt x="560959" y="410210"/>
                  </a:lnTo>
                  <a:lnTo>
                    <a:pt x="607695" y="416179"/>
                  </a:lnTo>
                  <a:lnTo>
                    <a:pt x="656844" y="421132"/>
                  </a:lnTo>
                  <a:lnTo>
                    <a:pt x="708025" y="425069"/>
                  </a:lnTo>
                  <a:lnTo>
                    <a:pt x="760857" y="427736"/>
                  </a:lnTo>
                  <a:lnTo>
                    <a:pt x="814705" y="429387"/>
                  </a:lnTo>
                  <a:lnTo>
                    <a:pt x="869188" y="429895"/>
                  </a:lnTo>
                  <a:lnTo>
                    <a:pt x="923925" y="429133"/>
                  </a:lnTo>
                  <a:lnTo>
                    <a:pt x="978408" y="427228"/>
                  </a:lnTo>
                  <a:lnTo>
                    <a:pt x="1032383" y="424053"/>
                  </a:lnTo>
                  <a:lnTo>
                    <a:pt x="1085088" y="419608"/>
                  </a:lnTo>
                  <a:lnTo>
                    <a:pt x="1136269" y="413893"/>
                  </a:lnTo>
                  <a:lnTo>
                    <a:pt x="1175512" y="424561"/>
                  </a:lnTo>
                  <a:lnTo>
                    <a:pt x="1220978" y="433959"/>
                  </a:lnTo>
                  <a:lnTo>
                    <a:pt x="1272032" y="441833"/>
                  </a:lnTo>
                  <a:lnTo>
                    <a:pt x="1327912" y="448310"/>
                  </a:lnTo>
                  <a:lnTo>
                    <a:pt x="1387856" y="453009"/>
                  </a:lnTo>
                  <a:lnTo>
                    <a:pt x="1449451" y="456057"/>
                  </a:lnTo>
                  <a:lnTo>
                    <a:pt x="1510792" y="457200"/>
                  </a:lnTo>
                  <a:lnTo>
                    <a:pt x="1571498" y="456692"/>
                  </a:lnTo>
                  <a:lnTo>
                    <a:pt x="1630553" y="454533"/>
                  </a:lnTo>
                  <a:lnTo>
                    <a:pt x="1687576" y="450850"/>
                  </a:lnTo>
                  <a:lnTo>
                    <a:pt x="1741551" y="445643"/>
                  </a:lnTo>
                  <a:lnTo>
                    <a:pt x="1792097" y="439166"/>
                  </a:lnTo>
                  <a:lnTo>
                    <a:pt x="1838325" y="431292"/>
                  </a:lnTo>
                  <a:lnTo>
                    <a:pt x="1879727" y="422148"/>
                  </a:lnTo>
                  <a:lnTo>
                    <a:pt x="1944624" y="400431"/>
                  </a:lnTo>
                  <a:lnTo>
                    <a:pt x="1966976" y="387985"/>
                  </a:lnTo>
                  <a:lnTo>
                    <a:pt x="2015363" y="393319"/>
                  </a:lnTo>
                  <a:lnTo>
                    <a:pt x="2066544" y="397256"/>
                  </a:lnTo>
                  <a:lnTo>
                    <a:pt x="2119884" y="399669"/>
                  </a:lnTo>
                  <a:lnTo>
                    <a:pt x="2174494" y="400558"/>
                  </a:lnTo>
                  <a:lnTo>
                    <a:pt x="2246122" y="399288"/>
                  </a:lnTo>
                  <a:lnTo>
                    <a:pt x="2313559" y="395605"/>
                  </a:lnTo>
                  <a:lnTo>
                    <a:pt x="2375789" y="389509"/>
                  </a:lnTo>
                  <a:lnTo>
                    <a:pt x="2431669" y="381381"/>
                  </a:lnTo>
                  <a:lnTo>
                    <a:pt x="2519680" y="359918"/>
                  </a:lnTo>
                  <a:lnTo>
                    <a:pt x="2568702" y="332994"/>
                  </a:lnTo>
                  <a:lnTo>
                    <a:pt x="2575687" y="318008"/>
                  </a:lnTo>
                  <a:lnTo>
                    <a:pt x="2634234" y="315468"/>
                  </a:lnTo>
                  <a:lnTo>
                    <a:pt x="2690495" y="311277"/>
                  </a:lnTo>
                  <a:lnTo>
                    <a:pt x="2745740" y="305562"/>
                  </a:lnTo>
                  <a:lnTo>
                    <a:pt x="2745740" y="68072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398260" y="1220850"/>
              <a:ext cx="2745740" cy="457200"/>
            </a:xfrm>
            <a:custGeom>
              <a:avLst/>
              <a:gdLst/>
              <a:ahLst/>
              <a:cxnLst/>
              <a:rect l="l" t="t" r="r" b="b"/>
              <a:pathLst>
                <a:path w="2745740" h="457200">
                  <a:moveTo>
                    <a:pt x="270763" y="150368"/>
                  </a:moveTo>
                  <a:lnTo>
                    <a:pt x="293369" y="104648"/>
                  </a:lnTo>
                  <a:lnTo>
                    <a:pt x="361314" y="78359"/>
                  </a:lnTo>
                  <a:lnTo>
                    <a:pt x="408686" y="67183"/>
                  </a:lnTo>
                  <a:lnTo>
                    <a:pt x="463931" y="57658"/>
                  </a:lnTo>
                  <a:lnTo>
                    <a:pt x="526161" y="49911"/>
                  </a:lnTo>
                  <a:lnTo>
                    <a:pt x="594613" y="44323"/>
                  </a:lnTo>
                  <a:lnTo>
                    <a:pt x="668528" y="40894"/>
                  </a:lnTo>
                  <a:lnTo>
                    <a:pt x="720089" y="40004"/>
                  </a:lnTo>
                  <a:lnTo>
                    <a:pt x="771524" y="40386"/>
                  </a:lnTo>
                  <a:lnTo>
                    <a:pt x="822197" y="41910"/>
                  </a:lnTo>
                  <a:lnTo>
                    <a:pt x="871855" y="44703"/>
                  </a:lnTo>
                  <a:lnTo>
                    <a:pt x="919988" y="48513"/>
                  </a:lnTo>
                  <a:lnTo>
                    <a:pt x="965962" y="53466"/>
                  </a:lnTo>
                  <a:lnTo>
                    <a:pt x="998092" y="42925"/>
                  </a:lnTo>
                  <a:lnTo>
                    <a:pt x="1036955" y="33782"/>
                  </a:lnTo>
                  <a:lnTo>
                    <a:pt x="1081278" y="26288"/>
                  </a:lnTo>
                  <a:lnTo>
                    <a:pt x="1130172" y="20320"/>
                  </a:lnTo>
                  <a:lnTo>
                    <a:pt x="1182496" y="16001"/>
                  </a:lnTo>
                  <a:lnTo>
                    <a:pt x="1237488" y="13335"/>
                  </a:lnTo>
                  <a:lnTo>
                    <a:pt x="1293875" y="12573"/>
                  </a:lnTo>
                  <a:lnTo>
                    <a:pt x="1350898" y="13588"/>
                  </a:lnTo>
                  <a:lnTo>
                    <a:pt x="1407160" y="16637"/>
                  </a:lnTo>
                  <a:lnTo>
                    <a:pt x="1462023" y="21589"/>
                  </a:lnTo>
                  <a:lnTo>
                    <a:pt x="1506982" y="27432"/>
                  </a:lnTo>
                  <a:lnTo>
                    <a:pt x="1547367" y="34671"/>
                  </a:lnTo>
                  <a:lnTo>
                    <a:pt x="1579880" y="23875"/>
                  </a:lnTo>
                  <a:lnTo>
                    <a:pt x="1620646" y="14986"/>
                  </a:lnTo>
                  <a:lnTo>
                    <a:pt x="1668144" y="8000"/>
                  </a:lnTo>
                  <a:lnTo>
                    <a:pt x="1720849" y="3048"/>
                  </a:lnTo>
                  <a:lnTo>
                    <a:pt x="1776984" y="381"/>
                  </a:lnTo>
                  <a:lnTo>
                    <a:pt x="1834895" y="0"/>
                  </a:lnTo>
                  <a:lnTo>
                    <a:pt x="1893189" y="1904"/>
                  </a:lnTo>
                  <a:lnTo>
                    <a:pt x="1950085" y="6476"/>
                  </a:lnTo>
                  <a:lnTo>
                    <a:pt x="2007362" y="14350"/>
                  </a:lnTo>
                  <a:lnTo>
                    <a:pt x="2054860" y="24637"/>
                  </a:lnTo>
                  <a:lnTo>
                    <a:pt x="2097786" y="15748"/>
                  </a:lnTo>
                  <a:lnTo>
                    <a:pt x="2146172" y="8889"/>
                  </a:lnTo>
                  <a:lnTo>
                    <a:pt x="2198623" y="3937"/>
                  </a:lnTo>
                  <a:lnTo>
                    <a:pt x="2253995" y="888"/>
                  </a:lnTo>
                  <a:lnTo>
                    <a:pt x="2310638" y="0"/>
                  </a:lnTo>
                  <a:lnTo>
                    <a:pt x="2367534" y="1015"/>
                  </a:lnTo>
                  <a:lnTo>
                    <a:pt x="2423287" y="4063"/>
                  </a:lnTo>
                  <a:lnTo>
                    <a:pt x="2476499" y="9271"/>
                  </a:lnTo>
                  <a:lnTo>
                    <a:pt x="2525775" y="16510"/>
                  </a:lnTo>
                  <a:lnTo>
                    <a:pt x="2566416" y="25019"/>
                  </a:lnTo>
                  <a:lnTo>
                    <a:pt x="2623439" y="45720"/>
                  </a:lnTo>
                  <a:lnTo>
                    <a:pt x="2638551" y="57403"/>
                  </a:lnTo>
                  <a:lnTo>
                    <a:pt x="2707893" y="62991"/>
                  </a:lnTo>
                  <a:lnTo>
                    <a:pt x="2745740" y="68072"/>
                  </a:lnTo>
                </a:path>
                <a:path w="2745740" h="457200">
                  <a:moveTo>
                    <a:pt x="2745740" y="305562"/>
                  </a:moveTo>
                  <a:lnTo>
                    <a:pt x="2743835" y="305815"/>
                  </a:lnTo>
                  <a:lnTo>
                    <a:pt x="2690494" y="311276"/>
                  </a:lnTo>
                  <a:lnTo>
                    <a:pt x="2634234" y="315468"/>
                  </a:lnTo>
                  <a:lnTo>
                    <a:pt x="2575687" y="318008"/>
                  </a:lnTo>
                  <a:lnTo>
                    <a:pt x="2568701" y="332994"/>
                  </a:lnTo>
                  <a:lnTo>
                    <a:pt x="2519680" y="359918"/>
                  </a:lnTo>
                  <a:lnTo>
                    <a:pt x="2480056" y="371475"/>
                  </a:lnTo>
                  <a:lnTo>
                    <a:pt x="2431668" y="381381"/>
                  </a:lnTo>
                  <a:lnTo>
                    <a:pt x="2375789" y="389509"/>
                  </a:lnTo>
                  <a:lnTo>
                    <a:pt x="2313559" y="395604"/>
                  </a:lnTo>
                  <a:lnTo>
                    <a:pt x="2246121" y="399288"/>
                  </a:lnTo>
                  <a:lnTo>
                    <a:pt x="2174493" y="400558"/>
                  </a:lnTo>
                  <a:lnTo>
                    <a:pt x="2119884" y="399669"/>
                  </a:lnTo>
                  <a:lnTo>
                    <a:pt x="2066543" y="397256"/>
                  </a:lnTo>
                  <a:lnTo>
                    <a:pt x="2015363" y="393319"/>
                  </a:lnTo>
                  <a:lnTo>
                    <a:pt x="1966975" y="387985"/>
                  </a:lnTo>
                  <a:lnTo>
                    <a:pt x="1944623" y="400431"/>
                  </a:lnTo>
                  <a:lnTo>
                    <a:pt x="1879726" y="422148"/>
                  </a:lnTo>
                  <a:lnTo>
                    <a:pt x="1838324" y="431291"/>
                  </a:lnTo>
                  <a:lnTo>
                    <a:pt x="1792096" y="439165"/>
                  </a:lnTo>
                  <a:lnTo>
                    <a:pt x="1741550" y="445643"/>
                  </a:lnTo>
                  <a:lnTo>
                    <a:pt x="1687575" y="450850"/>
                  </a:lnTo>
                  <a:lnTo>
                    <a:pt x="1630553" y="454533"/>
                  </a:lnTo>
                  <a:lnTo>
                    <a:pt x="1571497" y="456691"/>
                  </a:lnTo>
                  <a:lnTo>
                    <a:pt x="1510791" y="457200"/>
                  </a:lnTo>
                  <a:lnTo>
                    <a:pt x="1449450" y="456057"/>
                  </a:lnTo>
                  <a:lnTo>
                    <a:pt x="1387856" y="453009"/>
                  </a:lnTo>
                  <a:lnTo>
                    <a:pt x="1327912" y="448310"/>
                  </a:lnTo>
                  <a:lnTo>
                    <a:pt x="1272032" y="441833"/>
                  </a:lnTo>
                  <a:lnTo>
                    <a:pt x="1220978" y="433959"/>
                  </a:lnTo>
                  <a:lnTo>
                    <a:pt x="1175512" y="424561"/>
                  </a:lnTo>
                  <a:lnTo>
                    <a:pt x="1136268" y="413893"/>
                  </a:lnTo>
                  <a:lnTo>
                    <a:pt x="1085088" y="419608"/>
                  </a:lnTo>
                  <a:lnTo>
                    <a:pt x="1032383" y="424052"/>
                  </a:lnTo>
                  <a:lnTo>
                    <a:pt x="978408" y="427227"/>
                  </a:lnTo>
                  <a:lnTo>
                    <a:pt x="923924" y="429133"/>
                  </a:lnTo>
                  <a:lnTo>
                    <a:pt x="869188" y="429895"/>
                  </a:lnTo>
                  <a:lnTo>
                    <a:pt x="814705" y="429387"/>
                  </a:lnTo>
                  <a:lnTo>
                    <a:pt x="760857" y="427736"/>
                  </a:lnTo>
                  <a:lnTo>
                    <a:pt x="708024" y="425069"/>
                  </a:lnTo>
                  <a:lnTo>
                    <a:pt x="656843" y="421132"/>
                  </a:lnTo>
                  <a:lnTo>
                    <a:pt x="607694" y="416178"/>
                  </a:lnTo>
                  <a:lnTo>
                    <a:pt x="560959" y="410210"/>
                  </a:lnTo>
                  <a:lnTo>
                    <a:pt x="517143" y="403098"/>
                  </a:lnTo>
                  <a:lnTo>
                    <a:pt x="476758" y="394970"/>
                  </a:lnTo>
                  <a:lnTo>
                    <a:pt x="407542" y="375793"/>
                  </a:lnTo>
                  <a:lnTo>
                    <a:pt x="405638" y="375031"/>
                  </a:lnTo>
                  <a:lnTo>
                    <a:pt x="403733" y="374396"/>
                  </a:lnTo>
                  <a:lnTo>
                    <a:pt x="401828" y="373761"/>
                  </a:lnTo>
                  <a:lnTo>
                    <a:pt x="332613" y="373761"/>
                  </a:lnTo>
                  <a:lnTo>
                    <a:pt x="267335" y="370713"/>
                  </a:lnTo>
                  <a:lnTo>
                    <a:pt x="207898" y="364616"/>
                  </a:lnTo>
                  <a:lnTo>
                    <a:pt x="156337" y="356108"/>
                  </a:lnTo>
                  <a:lnTo>
                    <a:pt x="114681" y="345439"/>
                  </a:lnTo>
                  <a:lnTo>
                    <a:pt x="68961" y="318897"/>
                  </a:lnTo>
                  <a:lnTo>
                    <a:pt x="68452" y="305181"/>
                  </a:lnTo>
                  <a:lnTo>
                    <a:pt x="81914" y="291973"/>
                  </a:lnTo>
                  <a:lnTo>
                    <a:pt x="108712" y="279653"/>
                  </a:lnTo>
                  <a:lnTo>
                    <a:pt x="147955" y="268732"/>
                  </a:lnTo>
                  <a:lnTo>
                    <a:pt x="84709" y="258318"/>
                  </a:lnTo>
                  <a:lnTo>
                    <a:pt x="38353" y="245237"/>
                  </a:lnTo>
                  <a:lnTo>
                    <a:pt x="9778" y="230377"/>
                  </a:lnTo>
                  <a:lnTo>
                    <a:pt x="0" y="214375"/>
                  </a:lnTo>
                  <a:lnTo>
                    <a:pt x="10032" y="198247"/>
                  </a:lnTo>
                  <a:lnTo>
                    <a:pt x="74040" y="172974"/>
                  </a:lnTo>
                  <a:lnTo>
                    <a:pt x="114554" y="164973"/>
                  </a:lnTo>
                  <a:lnTo>
                    <a:pt x="161289" y="158623"/>
                  </a:lnTo>
                  <a:lnTo>
                    <a:pt x="212979" y="154177"/>
                  </a:lnTo>
                  <a:lnTo>
                    <a:pt x="268350" y="151891"/>
                  </a:lnTo>
                  <a:lnTo>
                    <a:pt x="270763" y="150368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6549390" y="1243964"/>
              <a:ext cx="2493645" cy="389255"/>
            </a:xfrm>
            <a:custGeom>
              <a:avLst/>
              <a:gdLst/>
              <a:ahLst/>
              <a:cxnLst/>
              <a:rect l="l" t="t" r="r" b="b"/>
              <a:pathLst>
                <a:path w="2493645" h="389255">
                  <a:moveTo>
                    <a:pt x="174243" y="252222"/>
                  </a:moveTo>
                  <a:lnTo>
                    <a:pt x="128777" y="252222"/>
                  </a:lnTo>
                  <a:lnTo>
                    <a:pt x="84074" y="250825"/>
                  </a:lnTo>
                  <a:lnTo>
                    <a:pt x="40893" y="248031"/>
                  </a:lnTo>
                  <a:lnTo>
                    <a:pt x="0" y="243839"/>
                  </a:lnTo>
                </a:path>
                <a:path w="2493645" h="389255">
                  <a:moveTo>
                    <a:pt x="328040" y="344550"/>
                  </a:moveTo>
                  <a:lnTo>
                    <a:pt x="309499" y="345948"/>
                  </a:lnTo>
                  <a:lnTo>
                    <a:pt x="290449" y="347090"/>
                  </a:lnTo>
                  <a:lnTo>
                    <a:pt x="271271" y="347980"/>
                  </a:lnTo>
                  <a:lnTo>
                    <a:pt x="251713" y="348614"/>
                  </a:lnTo>
                </a:path>
                <a:path w="2493645" h="389255">
                  <a:moveTo>
                    <a:pt x="985011" y="388874"/>
                  </a:moveTo>
                  <a:lnTo>
                    <a:pt x="971803" y="384556"/>
                  </a:lnTo>
                  <a:lnTo>
                    <a:pt x="959611" y="379984"/>
                  </a:lnTo>
                  <a:lnTo>
                    <a:pt x="948689" y="375285"/>
                  </a:lnTo>
                  <a:lnTo>
                    <a:pt x="939037" y="370459"/>
                  </a:lnTo>
                </a:path>
                <a:path w="2493645" h="389255">
                  <a:moveTo>
                    <a:pt x="1834514" y="343026"/>
                  </a:moveTo>
                  <a:lnTo>
                    <a:pt x="1831848" y="348107"/>
                  </a:lnTo>
                  <a:lnTo>
                    <a:pt x="1827783" y="353187"/>
                  </a:lnTo>
                  <a:lnTo>
                    <a:pt x="1822577" y="358267"/>
                  </a:lnTo>
                  <a:lnTo>
                    <a:pt x="1816100" y="363220"/>
                  </a:lnTo>
                </a:path>
                <a:path w="2493645" h="389255">
                  <a:moveTo>
                    <a:pt x="2199258" y="218186"/>
                  </a:moveTo>
                  <a:lnTo>
                    <a:pt x="2275585" y="228346"/>
                  </a:lnTo>
                  <a:lnTo>
                    <a:pt x="2337815" y="241554"/>
                  </a:lnTo>
                  <a:lnTo>
                    <a:pt x="2384298" y="257301"/>
                  </a:lnTo>
                  <a:lnTo>
                    <a:pt x="2413254" y="274827"/>
                  </a:lnTo>
                  <a:lnTo>
                    <a:pt x="2422905" y="293624"/>
                  </a:lnTo>
                </a:path>
                <a:path w="2493645" h="389255">
                  <a:moveTo>
                    <a:pt x="2487803" y="32638"/>
                  </a:moveTo>
                  <a:lnTo>
                    <a:pt x="2491612" y="37084"/>
                  </a:lnTo>
                  <a:lnTo>
                    <a:pt x="2493390" y="41529"/>
                  </a:lnTo>
                  <a:lnTo>
                    <a:pt x="2493009" y="45974"/>
                  </a:lnTo>
                </a:path>
                <a:path w="2493645" h="389255">
                  <a:moveTo>
                    <a:pt x="1851786" y="17018"/>
                  </a:moveTo>
                  <a:lnTo>
                    <a:pt x="1862327" y="12573"/>
                  </a:lnTo>
                  <a:lnTo>
                    <a:pt x="1874265" y="8127"/>
                  </a:lnTo>
                  <a:lnTo>
                    <a:pt x="1887727" y="3937"/>
                  </a:lnTo>
                  <a:lnTo>
                    <a:pt x="1902713" y="0"/>
                  </a:lnTo>
                </a:path>
                <a:path w="2493645" h="389255">
                  <a:moveTo>
                    <a:pt x="1374520" y="25146"/>
                  </a:moveTo>
                  <a:lnTo>
                    <a:pt x="1379092" y="21336"/>
                  </a:lnTo>
                  <a:lnTo>
                    <a:pt x="1384680" y="17652"/>
                  </a:lnTo>
                  <a:lnTo>
                    <a:pt x="1391411" y="14097"/>
                  </a:lnTo>
                  <a:lnTo>
                    <a:pt x="1399285" y="10540"/>
                  </a:lnTo>
                </a:path>
                <a:path w="2493645" h="389255">
                  <a:moveTo>
                    <a:pt x="814451" y="30225"/>
                  </a:moveTo>
                  <a:lnTo>
                    <a:pt x="838326" y="33400"/>
                  </a:lnTo>
                  <a:lnTo>
                    <a:pt x="861186" y="36702"/>
                  </a:lnTo>
                  <a:lnTo>
                    <a:pt x="883157" y="40512"/>
                  </a:lnTo>
                  <a:lnTo>
                    <a:pt x="903858" y="44450"/>
                  </a:lnTo>
                </a:path>
                <a:path w="2493645" h="389255">
                  <a:moveTo>
                    <a:pt x="135254" y="142367"/>
                  </a:moveTo>
                  <a:lnTo>
                    <a:pt x="128269" y="137413"/>
                  </a:lnTo>
                  <a:lnTo>
                    <a:pt x="123062" y="132461"/>
                  </a:lnTo>
                  <a:lnTo>
                    <a:pt x="119760" y="127381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8458961" y="1306829"/>
            <a:ext cx="12255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60" dirty="0">
                <a:solidFill>
                  <a:srgbClr val="FF0066"/>
                </a:solidFill>
                <a:latin typeface="Times New Roman"/>
                <a:cs typeface="Times New Roman"/>
              </a:rPr>
              <a:t>?</a:t>
            </a:r>
            <a:r>
              <a:rPr b="1" spc="-220" dirty="0">
                <a:solidFill>
                  <a:srgbClr val="FF0066"/>
                </a:solidFill>
                <a:latin typeface="Times New Roman"/>
                <a:cs typeface="Times New Roman"/>
              </a:rPr>
              <a:t> </a:t>
            </a:r>
            <a:r>
              <a:rPr b="1" dirty="0">
                <a:solidFill>
                  <a:srgbClr val="FF0066"/>
                </a:solidFill>
                <a:latin typeface="Times New Roman"/>
                <a:cs typeface="Times New Roman"/>
              </a:rPr>
              <a:t>P</a:t>
            </a:r>
            <a:r>
              <a:rPr b="1" spc="5" dirty="0">
                <a:solidFill>
                  <a:srgbClr val="FF0066"/>
                </a:solidFill>
                <a:latin typeface="Times New Roman"/>
                <a:cs typeface="Times New Roman"/>
              </a:rPr>
              <a:t>l</a:t>
            </a:r>
            <a:r>
              <a:rPr b="1" dirty="0">
                <a:solidFill>
                  <a:srgbClr val="FF0066"/>
                </a:solidFill>
                <a:latin typeface="Times New Roman"/>
                <a:cs typeface="Times New Roman"/>
              </a:rPr>
              <a:t>ay</a:t>
            </a:r>
            <a:r>
              <a:rPr b="1" spc="-135" dirty="0">
                <a:solidFill>
                  <a:srgbClr val="FF0066"/>
                </a:solidFill>
                <a:latin typeface="Times New Roman"/>
                <a:cs typeface="Times New Roman"/>
              </a:rPr>
              <a:t> </a:t>
            </a:r>
            <a:r>
              <a:rPr b="1" spc="-210" dirty="0">
                <a:solidFill>
                  <a:srgbClr val="FF0066"/>
                </a:solidFill>
                <a:latin typeface="Times New Roman"/>
                <a:cs typeface="Times New Roman"/>
              </a:rPr>
              <a:t>T</a:t>
            </a:r>
            <a:r>
              <a:rPr b="1" spc="-35" dirty="0">
                <a:solidFill>
                  <a:srgbClr val="FF0066"/>
                </a:solidFill>
                <a:latin typeface="Times New Roman"/>
                <a:cs typeface="Times New Roman"/>
              </a:rPr>
              <a:t>e</a:t>
            </a:r>
            <a:r>
              <a:rPr b="1" spc="-50" dirty="0">
                <a:solidFill>
                  <a:srgbClr val="FF0066"/>
                </a:solidFill>
                <a:latin typeface="Times New Roman"/>
                <a:cs typeface="Times New Roman"/>
              </a:rPr>
              <a:t>nn</a:t>
            </a:r>
            <a:r>
              <a:rPr b="1" spc="-35" dirty="0">
                <a:solidFill>
                  <a:srgbClr val="FF0066"/>
                </a:solidFill>
                <a:latin typeface="Times New Roman"/>
                <a:cs typeface="Times New Roman"/>
              </a:rPr>
              <a:t>i</a:t>
            </a:r>
            <a:r>
              <a:rPr b="1" spc="-5" dirty="0">
                <a:solidFill>
                  <a:srgbClr val="FF0066"/>
                </a:solidFill>
                <a:latin typeface="Times New Roman"/>
                <a:cs typeface="Times New Roman"/>
              </a:rPr>
              <a:t>s</a:t>
            </a:r>
            <a:endParaRPr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55182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5649"/>
    </mc:Choice>
    <mc:Fallback>
      <p:transition spd="slow" advTm="205649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5"/>
            <a:ext cx="10812720" cy="54183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Prediction using NB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0821" y="613943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8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823052" y="1413289"/>
            <a:ext cx="8119829" cy="4709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70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51265"/>
    </mc:Choice>
    <mc:Fallback>
      <p:transition advTm="151265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Prediction using NB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object 3"/>
          <p:cNvSpPr txBox="1"/>
          <p:nvPr/>
        </p:nvSpPr>
        <p:spPr>
          <a:xfrm>
            <a:off x="1898091" y="4284480"/>
            <a:ext cx="7461884" cy="10477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9700"/>
              </a:lnSpc>
              <a:spcBef>
                <a:spcPts val="100"/>
              </a:spcBef>
            </a:pPr>
            <a:r>
              <a:rPr sz="2800" b="1" dirty="0">
                <a:latin typeface="Times New Roman"/>
                <a:cs typeface="Times New Roman"/>
              </a:rPr>
              <a:t>P(No</a:t>
            </a:r>
            <a:r>
              <a:rPr sz="2800" b="1" spc="-2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|New</a:t>
            </a:r>
            <a:r>
              <a:rPr sz="2800" b="1" spc="-1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instance)</a:t>
            </a:r>
            <a:r>
              <a:rPr sz="2800" b="1" spc="-5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&gt;</a:t>
            </a:r>
            <a:r>
              <a:rPr sz="2800" b="1" spc="-4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P(yes</a:t>
            </a:r>
            <a:r>
              <a:rPr sz="2800" b="1" spc="-4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|</a:t>
            </a:r>
            <a:r>
              <a:rPr sz="2800" b="1" spc="-5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New</a:t>
            </a:r>
            <a:r>
              <a:rPr sz="2800" b="1" spc="-35" dirty="0">
                <a:latin typeface="Times New Roman"/>
                <a:cs typeface="Times New Roman"/>
              </a:rPr>
              <a:t> </a:t>
            </a:r>
            <a:r>
              <a:rPr sz="2800" b="1" spc="-10" dirty="0">
                <a:latin typeface="Times New Roman"/>
                <a:cs typeface="Times New Roman"/>
              </a:rPr>
              <a:t>instance) </a:t>
            </a:r>
            <a:r>
              <a:rPr sz="2800" b="1" dirty="0">
                <a:latin typeface="Times New Roman"/>
                <a:cs typeface="Times New Roman"/>
              </a:rPr>
              <a:t>Hence</a:t>
            </a:r>
            <a:r>
              <a:rPr sz="2800" b="1" spc="-3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the</a:t>
            </a:r>
            <a:r>
              <a:rPr sz="2800" b="1" spc="-3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new</a:t>
            </a:r>
            <a:r>
              <a:rPr sz="2800" b="1" spc="-3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instance</a:t>
            </a:r>
            <a:r>
              <a:rPr sz="2800" b="1" spc="-4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belongs</a:t>
            </a:r>
            <a:r>
              <a:rPr sz="2800" b="1" spc="-35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to</a:t>
            </a:r>
            <a:r>
              <a:rPr sz="2800" b="1" spc="-3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play</a:t>
            </a:r>
            <a:r>
              <a:rPr sz="2800" b="1" spc="-40" dirty="0">
                <a:latin typeface="Times New Roman"/>
                <a:cs typeface="Times New Roman"/>
              </a:rPr>
              <a:t> </a:t>
            </a:r>
            <a:r>
              <a:rPr sz="2800" b="1" dirty="0">
                <a:latin typeface="Times New Roman"/>
                <a:cs typeface="Times New Roman"/>
              </a:rPr>
              <a:t>tennis</a:t>
            </a:r>
            <a:r>
              <a:rPr sz="2800" b="1" spc="-25" dirty="0">
                <a:latin typeface="Times New Roman"/>
                <a:cs typeface="Times New Roman"/>
              </a:rPr>
              <a:t> No</a:t>
            </a:r>
            <a:endParaRPr sz="2800" dirty="0">
              <a:latin typeface="Times New Roman"/>
              <a:cs typeface="Times New Roman"/>
            </a:endParaRPr>
          </a:p>
        </p:txBody>
      </p:sp>
      <p:pic>
        <p:nvPicPr>
          <p:cNvPr id="19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24001" y="1809668"/>
            <a:ext cx="8799575" cy="710184"/>
          </a:xfrm>
          <a:prstGeom prst="rect">
            <a:avLst/>
          </a:prstGeom>
        </p:spPr>
      </p:pic>
      <p:pic>
        <p:nvPicPr>
          <p:cNvPr id="20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623061" y="2827700"/>
            <a:ext cx="8871947" cy="1380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151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49771"/>
    </mc:Choice>
    <mc:Fallback>
      <p:transition advTm="49771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601" y="847187"/>
            <a:ext cx="10812720" cy="583571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17209" y="275428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Naïve Bayes Classifier: Training Dataset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79871" y="61530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1676400" y="1828800"/>
            <a:ext cx="3429000" cy="374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altLang="en-US" dirty="0">
                <a:latin typeface="Calibri" panose="020F0502020204030204" pitchFamily="34" charset="0"/>
              </a:rPr>
              <a:t>Class: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dirty="0">
                <a:latin typeface="Calibri" panose="020F0502020204030204" pitchFamily="34" charset="0"/>
              </a:rPr>
              <a:t>C1:buys_computer = ‘yes’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dirty="0">
                <a:latin typeface="Calibri" panose="020F0502020204030204" pitchFamily="34" charset="0"/>
              </a:rPr>
              <a:t>C2:buys_computer = ‘no’</a:t>
            </a:r>
          </a:p>
          <a:p>
            <a:pPr eaLnBrk="1" hangingPunct="1">
              <a:lnSpc>
                <a:spcPct val="110000"/>
              </a:lnSpc>
            </a:pPr>
            <a:endParaRPr lang="en-US" altLang="en-US" dirty="0">
              <a:latin typeface="Calibri" panose="020F0502020204030204" pitchFamily="34" charset="0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en-US" dirty="0">
                <a:latin typeface="Calibri" panose="020F0502020204030204" pitchFamily="34" charset="0"/>
              </a:rPr>
              <a:t>Data to be classified: 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dirty="0">
                <a:latin typeface="Calibri" panose="020F0502020204030204" pitchFamily="34" charset="0"/>
              </a:rPr>
              <a:t>X = (age &lt;=30, 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dirty="0">
                <a:latin typeface="Calibri" panose="020F0502020204030204" pitchFamily="34" charset="0"/>
              </a:rPr>
              <a:t>Income = medium,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dirty="0">
                <a:latin typeface="Calibri" panose="020F0502020204030204" pitchFamily="34" charset="0"/>
              </a:rPr>
              <a:t>Student = yes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dirty="0" err="1">
                <a:latin typeface="Calibri" panose="020F0502020204030204" pitchFamily="34" charset="0"/>
              </a:rPr>
              <a:t>Credit_rating</a:t>
            </a:r>
            <a:r>
              <a:rPr lang="en-US" altLang="en-US" dirty="0">
                <a:latin typeface="Calibri" panose="020F0502020204030204" pitchFamily="34" charset="0"/>
              </a:rPr>
              <a:t> = Fair)</a:t>
            </a:r>
          </a:p>
        </p:txBody>
      </p:sp>
      <p:graphicFrame>
        <p:nvGraphicFramePr>
          <p:cNvPr id="19" name="Object 5"/>
          <p:cNvGraphicFramePr>
            <a:graphicFrameLocks/>
          </p:cNvGraphicFramePr>
          <p:nvPr/>
        </p:nvGraphicFramePr>
        <p:xfrm>
          <a:off x="5334001" y="1295400"/>
          <a:ext cx="5110163" cy="525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8" name="Worksheet" r:id="rId4" imgW="4330700" imgH="4470400" progId="Excel.Sheet.8">
                  <p:embed/>
                </p:oleObj>
              </mc:Choice>
              <mc:Fallback>
                <p:oleObj name="Worksheet" r:id="rId4" imgW="4330700" imgH="4470400" progId="Excel.Sheet.8">
                  <p:embed/>
                  <p:pic>
                    <p:nvPicPr>
                      <p:cNvPr id="19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1" y="1295400"/>
                        <a:ext cx="5110163" cy="5257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9979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34601"/>
    </mc:Choice>
    <mc:Fallback>
      <p:transition advTm="34601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892123"/>
            <a:ext cx="10812720" cy="56448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407024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Naïve Bayes Classifier: An 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Rectangle 3"/>
          <p:cNvSpPr txBox="1">
            <a:spLocks noChangeArrowheads="1"/>
          </p:cNvSpPr>
          <p:nvPr/>
        </p:nvSpPr>
        <p:spPr>
          <a:xfrm>
            <a:off x="2295628" y="977741"/>
            <a:ext cx="8686800" cy="5715000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000" dirty="0" smtClean="0"/>
              <a:t>P(C</a:t>
            </a:r>
            <a:r>
              <a:rPr lang="en-US" altLang="en-US" sz="2000" baseline="-25000" dirty="0" smtClean="0"/>
              <a:t>i</a:t>
            </a:r>
            <a:r>
              <a:rPr lang="en-US" altLang="en-US" sz="2000" dirty="0" smtClean="0"/>
              <a:t>):    P(</a:t>
            </a:r>
            <a:r>
              <a:rPr lang="en-US" altLang="en-US" sz="2000" dirty="0" err="1" smtClean="0"/>
              <a:t>buys_computer</a:t>
            </a:r>
            <a:r>
              <a:rPr lang="en-US" altLang="en-US" sz="2000" dirty="0" smtClean="0"/>
              <a:t> = “yes”)  = 9/14 = 0.643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000" dirty="0" smtClean="0"/>
              <a:t>                   P(</a:t>
            </a:r>
            <a:r>
              <a:rPr lang="en-US" altLang="en-US" sz="2000" dirty="0" err="1" smtClean="0"/>
              <a:t>buys_computer</a:t>
            </a:r>
            <a:r>
              <a:rPr lang="en-US" altLang="en-US" sz="2000" dirty="0" smtClean="0"/>
              <a:t> = “no”) = 5/14= 0.357</a:t>
            </a:r>
          </a:p>
          <a:p>
            <a:r>
              <a:rPr lang="en-US" altLang="en-US" sz="2000" dirty="0" smtClean="0"/>
              <a:t>Compute P(</a:t>
            </a:r>
            <a:r>
              <a:rPr lang="en-US" altLang="en-US" sz="2000" dirty="0" err="1" smtClean="0"/>
              <a:t>X|C</a:t>
            </a:r>
            <a:r>
              <a:rPr lang="en-US" altLang="en-US" sz="2000" baseline="-25000" dirty="0" err="1" smtClean="0"/>
              <a:t>i</a:t>
            </a:r>
            <a:r>
              <a:rPr lang="en-US" altLang="en-US" sz="2000" dirty="0" smtClean="0"/>
              <a:t>) for each class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sz="2000" dirty="0" smtClean="0"/>
              <a:t>     P(age = “&lt;=30” | </a:t>
            </a:r>
            <a:r>
              <a:rPr lang="en-US" altLang="en-US" sz="2000" dirty="0" err="1" smtClean="0"/>
              <a:t>buys_computer</a:t>
            </a:r>
            <a:r>
              <a:rPr lang="en-US" altLang="en-US" sz="2000" dirty="0" smtClean="0"/>
              <a:t> = “yes”)  = 2/9 = 0.222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sz="2000" dirty="0" smtClean="0"/>
              <a:t>     P(age = “&lt;= 30” | </a:t>
            </a:r>
            <a:r>
              <a:rPr lang="en-US" altLang="en-US" sz="2000" dirty="0" err="1" smtClean="0"/>
              <a:t>buys_computer</a:t>
            </a:r>
            <a:r>
              <a:rPr lang="en-US" altLang="en-US" sz="2000" dirty="0" smtClean="0"/>
              <a:t> = “no”) = 3/5 = 0.6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sz="2000" dirty="0" smtClean="0"/>
              <a:t>     P(income = “medium” | </a:t>
            </a:r>
            <a:r>
              <a:rPr lang="en-US" altLang="en-US" sz="2000" dirty="0" err="1" smtClean="0"/>
              <a:t>buys_computer</a:t>
            </a:r>
            <a:r>
              <a:rPr lang="en-US" altLang="en-US" sz="2000" dirty="0" smtClean="0"/>
              <a:t> = “yes”) = 4/9 = 0.444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sz="2000" dirty="0" smtClean="0"/>
              <a:t>     P(income = “medium” | </a:t>
            </a:r>
            <a:r>
              <a:rPr lang="en-US" altLang="en-US" sz="2000" dirty="0" err="1" smtClean="0"/>
              <a:t>buys_computer</a:t>
            </a:r>
            <a:r>
              <a:rPr lang="en-US" altLang="en-US" sz="2000" dirty="0" smtClean="0"/>
              <a:t> = “no”) = 2/5 = 0.4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sz="2000" dirty="0" smtClean="0"/>
              <a:t>     P(student = “yes” | </a:t>
            </a:r>
            <a:r>
              <a:rPr lang="en-US" altLang="en-US" sz="2000" dirty="0" err="1" smtClean="0"/>
              <a:t>buys_computer</a:t>
            </a:r>
            <a:r>
              <a:rPr lang="en-US" altLang="en-US" sz="2000" dirty="0" smtClean="0"/>
              <a:t> = “yes) = 6/9 = 0.667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sz="2000" dirty="0" smtClean="0"/>
              <a:t>     P(student = “yes” | </a:t>
            </a:r>
            <a:r>
              <a:rPr lang="en-US" altLang="en-US" sz="2000" dirty="0" err="1" smtClean="0"/>
              <a:t>buys_computer</a:t>
            </a:r>
            <a:r>
              <a:rPr lang="en-US" altLang="en-US" sz="2000" dirty="0" smtClean="0"/>
              <a:t> = “no”) = 1/5 = 0.2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sz="2000" dirty="0" smtClean="0"/>
              <a:t>     P(</a:t>
            </a:r>
            <a:r>
              <a:rPr lang="en-US" altLang="en-US" sz="2000" dirty="0" err="1" smtClean="0"/>
              <a:t>credit_rating</a:t>
            </a:r>
            <a:r>
              <a:rPr lang="en-US" altLang="en-US" sz="2000" dirty="0" smtClean="0"/>
              <a:t> = “fair” | </a:t>
            </a:r>
            <a:r>
              <a:rPr lang="en-US" altLang="en-US" sz="2000" dirty="0" err="1" smtClean="0"/>
              <a:t>buys_computer</a:t>
            </a:r>
            <a:r>
              <a:rPr lang="en-US" altLang="en-US" sz="2000" dirty="0" smtClean="0"/>
              <a:t> = “yes”) = 6/9 = 0.667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sz="2000" dirty="0" smtClean="0"/>
              <a:t>     P(</a:t>
            </a:r>
            <a:r>
              <a:rPr lang="en-US" altLang="en-US" sz="2000" dirty="0" err="1" smtClean="0"/>
              <a:t>credit_rating</a:t>
            </a:r>
            <a:r>
              <a:rPr lang="en-US" altLang="en-US" sz="2000" dirty="0" smtClean="0"/>
              <a:t> = “fair” | </a:t>
            </a:r>
            <a:r>
              <a:rPr lang="en-US" altLang="en-US" sz="2000" dirty="0" err="1" smtClean="0"/>
              <a:t>buys_computer</a:t>
            </a:r>
            <a:r>
              <a:rPr lang="en-US" altLang="en-US" sz="2000" dirty="0" smtClean="0"/>
              <a:t> = “no”) = 2/5 = 0.4</a:t>
            </a:r>
          </a:p>
          <a:p>
            <a:r>
              <a:rPr lang="en-US" altLang="en-US" sz="2000" b="1" dirty="0" smtClean="0"/>
              <a:t> X = (age &lt;= 30 , income = medium, student = yes, </a:t>
            </a:r>
            <a:r>
              <a:rPr lang="en-US" altLang="en-US" sz="2000" b="1" dirty="0" err="1" smtClean="0"/>
              <a:t>credit_rating</a:t>
            </a:r>
            <a:r>
              <a:rPr lang="en-US" altLang="en-US" sz="2000" b="1" dirty="0" smtClean="0"/>
              <a:t> = fair)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000" dirty="0" smtClean="0"/>
              <a:t> </a:t>
            </a:r>
            <a:r>
              <a:rPr lang="en-US" altLang="en-US" sz="2000" b="1" dirty="0" smtClean="0"/>
              <a:t>P(</a:t>
            </a:r>
            <a:r>
              <a:rPr lang="en-US" altLang="en-US" sz="2000" b="1" dirty="0" err="1" smtClean="0"/>
              <a:t>X|C</a:t>
            </a:r>
            <a:r>
              <a:rPr lang="en-US" altLang="en-US" sz="2000" b="1" baseline="-25000" dirty="0" err="1" smtClean="0"/>
              <a:t>i</a:t>
            </a:r>
            <a:r>
              <a:rPr lang="en-US" altLang="en-US" sz="2000" b="1" dirty="0" smtClean="0"/>
              <a:t>) :</a:t>
            </a:r>
            <a:r>
              <a:rPr lang="en-US" altLang="en-US" sz="2000" dirty="0" smtClean="0"/>
              <a:t> P(</a:t>
            </a:r>
            <a:r>
              <a:rPr lang="en-US" altLang="en-US" sz="2000" dirty="0" err="1" smtClean="0"/>
              <a:t>X|buys_computer</a:t>
            </a:r>
            <a:r>
              <a:rPr lang="en-US" altLang="en-US" sz="2000" dirty="0" smtClean="0"/>
              <a:t> = “yes”) = 0.222 x 0.444 x 0.667 x 0.667 = 0.044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000" dirty="0" smtClean="0"/>
              <a:t>                P(</a:t>
            </a:r>
            <a:r>
              <a:rPr lang="en-US" altLang="en-US" sz="2000" dirty="0" err="1" smtClean="0"/>
              <a:t>X|buys_computer</a:t>
            </a:r>
            <a:r>
              <a:rPr lang="en-US" altLang="en-US" sz="2000" dirty="0" smtClean="0"/>
              <a:t> = “no”) = 0.6 x 0.4 x 0.2 x 0.4 = 0.019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000" b="1" dirty="0" smtClean="0"/>
              <a:t>P(</a:t>
            </a:r>
            <a:r>
              <a:rPr lang="en-US" altLang="en-US" sz="2000" b="1" dirty="0" err="1" smtClean="0"/>
              <a:t>X|C</a:t>
            </a:r>
            <a:r>
              <a:rPr lang="en-US" altLang="en-US" sz="2000" b="1" baseline="-25000" dirty="0" err="1" smtClean="0"/>
              <a:t>i</a:t>
            </a:r>
            <a:r>
              <a:rPr lang="en-US" altLang="en-US" sz="2000" b="1" dirty="0" smtClean="0"/>
              <a:t>)*P(C</a:t>
            </a:r>
            <a:r>
              <a:rPr lang="en-US" altLang="en-US" sz="2000" b="1" baseline="-25000" dirty="0" smtClean="0"/>
              <a:t>i</a:t>
            </a:r>
            <a:r>
              <a:rPr lang="en-US" altLang="en-US" sz="2000" b="1" dirty="0" smtClean="0"/>
              <a:t>) : </a:t>
            </a:r>
            <a:r>
              <a:rPr lang="en-US" altLang="en-US" sz="2000" dirty="0" smtClean="0"/>
              <a:t>P(</a:t>
            </a:r>
            <a:r>
              <a:rPr lang="en-US" altLang="en-US" sz="2000" dirty="0" err="1" smtClean="0"/>
              <a:t>X|buys_computer</a:t>
            </a:r>
            <a:r>
              <a:rPr lang="en-US" altLang="en-US" sz="2000" dirty="0" smtClean="0"/>
              <a:t> = “yes”) * P(</a:t>
            </a:r>
            <a:r>
              <a:rPr lang="en-US" altLang="en-US" sz="2000" dirty="0" err="1" smtClean="0"/>
              <a:t>buys_computer</a:t>
            </a:r>
            <a:r>
              <a:rPr lang="en-US" altLang="en-US" sz="2000" dirty="0" smtClean="0"/>
              <a:t> = “yes”) = 0.028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000" b="1" dirty="0" smtClean="0"/>
              <a:t>		             </a:t>
            </a:r>
            <a:r>
              <a:rPr lang="en-US" altLang="en-US" sz="2000" dirty="0" smtClean="0"/>
              <a:t>P(</a:t>
            </a:r>
            <a:r>
              <a:rPr lang="en-US" altLang="en-US" sz="2000" dirty="0" err="1" smtClean="0"/>
              <a:t>X|buys_computer</a:t>
            </a:r>
            <a:r>
              <a:rPr lang="en-US" altLang="en-US" sz="2000" dirty="0" smtClean="0"/>
              <a:t> = “no”) * P(</a:t>
            </a:r>
            <a:r>
              <a:rPr lang="en-US" altLang="en-US" sz="2000" dirty="0" err="1" smtClean="0"/>
              <a:t>buys_computer</a:t>
            </a:r>
            <a:r>
              <a:rPr lang="en-US" altLang="en-US" sz="2000" dirty="0" smtClean="0"/>
              <a:t> = “no”) = 0.007</a:t>
            </a:r>
            <a:endParaRPr lang="en-US" altLang="en-US" sz="2000" b="1" dirty="0" smtClean="0"/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000" b="1" dirty="0" smtClean="0"/>
              <a:t>Therefore,  X belongs to class (“</a:t>
            </a:r>
            <a:r>
              <a:rPr lang="en-US" altLang="en-US" sz="2000" b="1" dirty="0" err="1" smtClean="0"/>
              <a:t>buys_computer</a:t>
            </a:r>
            <a:r>
              <a:rPr lang="en-US" altLang="en-US" sz="2000" b="1" dirty="0" smtClean="0"/>
              <a:t> = yes”)	</a:t>
            </a:r>
            <a:r>
              <a:rPr lang="en-US" altLang="en-US" sz="1800" b="1" dirty="0" smtClean="0"/>
              <a:t>	</a:t>
            </a:r>
            <a:endParaRPr lang="en-US" altLang="en-US" sz="1800" b="1" dirty="0"/>
          </a:p>
        </p:txBody>
      </p:sp>
      <p:graphicFrame>
        <p:nvGraphicFramePr>
          <p:cNvPr id="19" name="Object 1"/>
          <p:cNvGraphicFramePr>
            <a:graphicFrameLocks/>
          </p:cNvGraphicFramePr>
          <p:nvPr>
            <p:extLst/>
          </p:nvPr>
        </p:nvGraphicFramePr>
        <p:xfrm>
          <a:off x="9377463" y="1320886"/>
          <a:ext cx="2733373" cy="26245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2" name="Worksheet" r:id="rId4" imgW="4330700" imgH="4470400" progId="Excel.Sheet.8">
                  <p:embed/>
                </p:oleObj>
              </mc:Choice>
              <mc:Fallback>
                <p:oleObj name="Worksheet" r:id="rId4" imgW="4330700" imgH="4470400" progId="Excel.Sheet.8">
                  <p:embed/>
                  <p:pic>
                    <p:nvPicPr>
                      <p:cNvPr id="19" name="Object 1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77463" y="1320886"/>
                        <a:ext cx="2733373" cy="262453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8394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7805"/>
    </mc:Choice>
    <mc:Fallback>
      <p:transition advTm="7805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5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www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Prediction using NB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8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682625" y="1252307"/>
            <a:ext cx="7621292" cy="4923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465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6357"/>
    </mc:Choice>
    <mc:Fallback>
      <p:transition advTm="26357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Naïve Bayes Classifier: Comments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Rectangle 3"/>
          <p:cNvSpPr txBox="1">
            <a:spLocks noChangeArrowheads="1"/>
          </p:cNvSpPr>
          <p:nvPr/>
        </p:nvSpPr>
        <p:spPr>
          <a:xfrm>
            <a:off x="2480068" y="1138136"/>
            <a:ext cx="9503923" cy="51054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 smtClean="0"/>
              <a:t>Advantages </a:t>
            </a:r>
          </a:p>
          <a:p>
            <a:pPr lvl="1"/>
            <a:r>
              <a:rPr lang="en-US" altLang="en-US" dirty="0" smtClean="0"/>
              <a:t>Easy to implement </a:t>
            </a:r>
          </a:p>
          <a:p>
            <a:pPr lvl="1"/>
            <a:r>
              <a:rPr lang="en-US" altLang="en-US" dirty="0" smtClean="0"/>
              <a:t>Good results obtained in most of the cases</a:t>
            </a:r>
          </a:p>
          <a:p>
            <a:r>
              <a:rPr lang="en-US" altLang="en-US" sz="2400" dirty="0" smtClean="0"/>
              <a:t>Disadvantages</a:t>
            </a:r>
          </a:p>
          <a:p>
            <a:pPr lvl="1"/>
            <a:r>
              <a:rPr lang="en-US" altLang="en-US" dirty="0" smtClean="0"/>
              <a:t>Assumption: class conditional independence, therefore loss of accuracy</a:t>
            </a:r>
          </a:p>
          <a:p>
            <a:pPr lvl="1"/>
            <a:r>
              <a:rPr lang="en-US" altLang="en-US" dirty="0" smtClean="0"/>
              <a:t>Practically, dependencies exist among variables </a:t>
            </a:r>
          </a:p>
          <a:p>
            <a:pPr lvl="2"/>
            <a:r>
              <a:rPr lang="en-US" altLang="en-US" dirty="0" smtClean="0"/>
              <a:t>E.g.,  hospitals: patients: Profile: age, family history, etc. </a:t>
            </a:r>
          </a:p>
          <a:p>
            <a:pPr lvl="3">
              <a:buFont typeface="Wingdings" panose="05000000000000000000" pitchFamily="2" charset="2"/>
              <a:buNone/>
            </a:pPr>
            <a:r>
              <a:rPr lang="en-US" altLang="en-US" dirty="0" smtClean="0"/>
              <a:t> </a:t>
            </a:r>
            <a:r>
              <a:rPr lang="en-US" altLang="en-US" sz="2400" dirty="0" smtClean="0"/>
              <a:t>Symptoms: fever, cough etc., Disease: lung cancer, diabetes, etc. </a:t>
            </a:r>
          </a:p>
          <a:p>
            <a:pPr lvl="2"/>
            <a:r>
              <a:rPr lang="en-US" altLang="en-US" dirty="0" smtClean="0"/>
              <a:t>Dependencies among these cannot be modeled by Naïve Bayes Classifier</a:t>
            </a:r>
          </a:p>
          <a:p>
            <a:r>
              <a:rPr lang="en-US" altLang="en-US" sz="2400" dirty="0" smtClean="0"/>
              <a:t>How to deal with these dependencies? Bayesian Belief Networks</a:t>
            </a:r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691481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41961"/>
    </mc:Choice>
    <mc:Fallback>
      <p:transition advTm="41961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336888"/>
            <a:ext cx="7374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Naïve Bayesian Classifier - Reasons to Choose (+)</a:t>
            </a:r>
            <a:br>
              <a:rPr lang="en-US" sz="2000" b="1" dirty="0">
                <a:latin typeface="Alexandria Black" pitchFamily="2" charset="-78"/>
                <a:cs typeface="Alexandria Black" pitchFamily="2" charset="-78"/>
              </a:rPr>
            </a:b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 and Cautions (-)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8" name="Google Shape;877;p79"/>
          <p:cNvGraphicFramePr/>
          <p:nvPr>
            <p:extLst/>
          </p:nvPr>
        </p:nvGraphicFramePr>
        <p:xfrm>
          <a:off x="1956253" y="1523549"/>
          <a:ext cx="8382000" cy="3951762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4191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91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Reasons to Choose (+)</a:t>
                      </a:r>
                      <a:endParaRPr sz="20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Cautions (-)</a:t>
                      </a:r>
                      <a:endParaRPr sz="20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Handles missing values quite well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Numeric variables have to be discrete (categorized) Intervals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Robust to irrelevant variables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Sensitive to correlated variables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Easy to implement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Not good for estimating probabilities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45720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Stick to class label or yes/no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Easy to score data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Computationally efficient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45720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Handles very high dimensional problems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45720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Handles categorical variables with a lot of levels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45720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417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45071"/>
    </mc:Choice>
    <mc:Fallback>
      <p:transition advTm="45071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948"/>
    </mc:Choice>
    <mc:Fallback>
      <p:transition spd="slow" advTm="17948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ef603236bb6c58e1c3dfba115eedc72b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1b8f948c9cf30a50c8a743aa7ae783dd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F603079-6917-45D8-9EB1-3886D01C5DE7}"/>
</file>

<file path=customXml/itemProps2.xml><?xml version="1.0" encoding="utf-8"?>
<ds:datastoreItem xmlns:ds="http://schemas.openxmlformats.org/officeDocument/2006/customXml" ds:itemID="{4AE3F17E-7988-417B-8C67-9D22BD7BE3F6}"/>
</file>

<file path=customXml/itemProps3.xml><?xml version="1.0" encoding="utf-8"?>
<ds:datastoreItem xmlns:ds="http://schemas.openxmlformats.org/officeDocument/2006/customXml" ds:itemID="{62CF22E5-547B-4403-BCAF-99DC6F44DDC9}"/>
</file>

<file path=docProps/app.xml><?xml version="1.0" encoding="utf-8"?>
<Properties xmlns="http://schemas.openxmlformats.org/officeDocument/2006/extended-properties" xmlns:vt="http://schemas.openxmlformats.org/officeDocument/2006/docPropsVTypes">
  <TotalTime>3308</TotalTime>
  <Words>2070</Words>
  <Application>Microsoft Office PowerPoint</Application>
  <PresentationFormat>Widescreen</PresentationFormat>
  <Paragraphs>543</Paragraphs>
  <Slides>41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4" baseType="lpstr">
      <vt:lpstr>MS PGothic</vt:lpstr>
      <vt:lpstr>Alexandria</vt:lpstr>
      <vt:lpstr>Alexandria Black</vt:lpstr>
      <vt:lpstr>Arial</vt:lpstr>
      <vt:lpstr>Calibri</vt:lpstr>
      <vt:lpstr>Calibri Light</vt:lpstr>
      <vt:lpstr>Microsoft Sans Serif</vt:lpstr>
      <vt:lpstr>Roboto Light</vt:lpstr>
      <vt:lpstr>Times New Roman</vt:lpstr>
      <vt:lpstr>Verdana</vt:lpstr>
      <vt:lpstr>Wingdings</vt:lpstr>
      <vt:lpstr>Office Theme</vt:lpstr>
      <vt:lpstr>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Examples – NB Algorithm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Diaa Salama</cp:lastModifiedBy>
  <cp:revision>200</cp:revision>
  <dcterms:created xsi:type="dcterms:W3CDTF">2023-04-29T09:08:00Z</dcterms:created>
  <dcterms:modified xsi:type="dcterms:W3CDTF">2024-07-17T17:06:01Z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