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26" r:id="rId2"/>
    <p:sldId id="330" r:id="rId3"/>
    <p:sldId id="331" r:id="rId4"/>
    <p:sldId id="332" r:id="rId5"/>
    <p:sldId id="334" r:id="rId6"/>
    <p:sldId id="333" r:id="rId7"/>
    <p:sldId id="335" r:id="rId8"/>
    <p:sldId id="336" r:id="rId9"/>
    <p:sldId id="339" r:id="rId10"/>
    <p:sldId id="380" r:id="rId11"/>
    <p:sldId id="340" r:id="rId12"/>
    <p:sldId id="381" r:id="rId13"/>
    <p:sldId id="338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1" r:id="rId23"/>
    <p:sldId id="350" r:id="rId24"/>
    <p:sldId id="352" r:id="rId25"/>
    <p:sldId id="353" r:id="rId26"/>
    <p:sldId id="354" r:id="rId27"/>
    <p:sldId id="355" r:id="rId28"/>
    <p:sldId id="356" r:id="rId29"/>
    <p:sldId id="367" r:id="rId30"/>
    <p:sldId id="378" r:id="rId31"/>
    <p:sldId id="372" r:id="rId32"/>
    <p:sldId id="374" r:id="rId33"/>
    <p:sldId id="375" r:id="rId34"/>
    <p:sldId id="376" r:id="rId35"/>
    <p:sldId id="377" r:id="rId36"/>
    <p:sldId id="379" r:id="rId37"/>
    <p:sldId id="357" r:id="rId38"/>
    <p:sldId id="369" r:id="rId39"/>
    <p:sldId id="370" r:id="rId40"/>
    <p:sldId id="371" r:id="rId41"/>
    <p:sldId id="32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09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53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49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4599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44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191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04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733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931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459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84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857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504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83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88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095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3611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9912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494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7658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1985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257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251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4771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628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7372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11456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71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4208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8360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2273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6289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0397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9068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30898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4320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0413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6169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461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7/18/2023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5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5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wmf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487192" y="2682898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322" y="4689762"/>
            <a:ext cx="645547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Operation on Data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722686" y="370258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8194"/>
            <a:ext cx="3798791" cy="2725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24945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16CDA3-2899-9BFA-2493-46427DB65BEA}"/>
              </a:ext>
            </a:extLst>
          </p:cNvPr>
          <p:cNvSpPr txBox="1"/>
          <p:nvPr/>
        </p:nvSpPr>
        <p:spPr>
          <a:xfrm>
            <a:off x="577253" y="1779668"/>
            <a:ext cx="11225541" cy="3276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sz="2000" dirty="0"/>
              <a:t> List the three categories of operations performed on data.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sz="2000" baseline="0" dirty="0"/>
              <a:t> Perform unary and binary logic operations on bit patterns.</a:t>
            </a:r>
            <a:endParaRPr lang="ar-EG" altLang="en-US" sz="2000" baseline="0" dirty="0"/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sz="2000" baseline="0" dirty="0"/>
              <a:t> Perform logic shift operations on bit patterns.</a:t>
            </a:r>
            <a:endParaRPr lang="ar-EG" altLang="en-US" sz="2000" baseline="0" dirty="0"/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sz="2000" baseline="0" dirty="0"/>
              <a:t> Understand some applications of logic and shift operations such</a:t>
            </a:r>
            <a:r>
              <a:rPr lang="en-US" altLang="en-US" sz="2000" dirty="0"/>
              <a:t> </a:t>
            </a:r>
            <a:r>
              <a:rPr lang="en-US" altLang="en-US" sz="2000" baseline="0" dirty="0"/>
              <a:t>as setting, unsetting, and flipping bits. 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sz="2000" baseline="0" dirty="0"/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23080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5200361" y="730810"/>
            <a:ext cx="4758779" cy="5428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68E1059A-3EFB-1344-4B4A-45831021C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394553"/>
            <a:ext cx="38266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b="1" dirty="0"/>
              <a:t>Operations on bits</a:t>
            </a:r>
          </a:p>
        </p:txBody>
      </p:sp>
      <p:pic>
        <p:nvPicPr>
          <p:cNvPr id="15" name="Picture 8">
            <a:extLst>
              <a:ext uri="{FF2B5EF4-FFF2-40B4-BE49-F238E27FC236}">
                <a16:creationId xmlns:a16="http://schemas.microsoft.com/office/drawing/2014/main" id="{06C42BC5-F84B-E95D-5156-E3B1A5DD2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743" y="1815905"/>
            <a:ext cx="817245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370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6505665" y="710478"/>
            <a:ext cx="3400851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5CB029F9-7100-CB28-A5C0-EA0AA2E98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373886"/>
            <a:ext cx="52790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b="1" dirty="0"/>
              <a:t>Unary and binary operations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4510576E-DDB0-8E42-E1BC-5D315B6C9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1702082"/>
            <a:ext cx="540067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3">
            <a:extLst>
              <a:ext uri="{FF2B5EF4-FFF2-40B4-BE49-F238E27FC236}">
                <a16:creationId xmlns:a16="http://schemas.microsoft.com/office/drawing/2014/main" id="{5B9A5E84-E6F4-30D5-5BC4-E92389028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50" y="3105026"/>
            <a:ext cx="53721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627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D67A0798-0DF1-FA9E-8FB5-9BCA063CC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71" y="1727197"/>
            <a:ext cx="9406021" cy="362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8429046-F38C-431C-7296-A4653DA672A0}"/>
              </a:ext>
            </a:extLst>
          </p:cNvPr>
          <p:cNvSpPr/>
          <p:nvPr/>
        </p:nvSpPr>
        <p:spPr>
          <a:xfrm flipV="1">
            <a:off x="4804756" y="741215"/>
            <a:ext cx="508513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DD7E56AA-1CB3-C1A5-0DC7-FDEA15216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402841"/>
            <a:ext cx="39501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b="1" dirty="0"/>
              <a:t>Logical operations</a:t>
            </a:r>
          </a:p>
        </p:txBody>
      </p:sp>
    </p:spTree>
    <p:extLst>
      <p:ext uri="{BB962C8B-B14F-4D97-AF65-F5344CB8AC3E}">
        <p14:creationId xmlns:p14="http://schemas.microsoft.com/office/powerpoint/2010/main" val="16635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4804756" y="741215"/>
            <a:ext cx="5085135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EAC40B62-8A86-C13D-15D9-0DD0622F6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402841"/>
            <a:ext cx="39501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b="1" dirty="0"/>
              <a:t>Logical operations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8A1C9E-ADF6-46FB-3417-BC3042DCF30B}"/>
              </a:ext>
            </a:extLst>
          </p:cNvPr>
          <p:cNvSpPr txBox="1"/>
          <p:nvPr/>
        </p:nvSpPr>
        <p:spPr>
          <a:xfrm>
            <a:off x="650776" y="1246044"/>
            <a:ext cx="10940774" cy="4448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en-US" altLang="en-US" sz="3200" b="0" baseline="0" dirty="0"/>
              <a:t> </a:t>
            </a:r>
            <a:r>
              <a:rPr lang="en-US" altLang="en-US" sz="3200" baseline="0" dirty="0">
                <a:solidFill>
                  <a:schemeClr val="folHlink"/>
                </a:solidFill>
              </a:rPr>
              <a:t>Logic operations</a:t>
            </a:r>
            <a:r>
              <a:rPr lang="en-US" altLang="en-US" sz="3200" b="0" baseline="0" dirty="0"/>
              <a:t> refer to those operations that apply the same basic operation on individual bits of a pattern, or on two corresponding bits in two patterns. 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en-US" altLang="en-US" sz="3200" b="0" baseline="0" dirty="0"/>
              <a:t>This means that we can define logic operations: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3200" b="0" baseline="0" dirty="0"/>
              <a:t> at the </a:t>
            </a:r>
            <a:r>
              <a:rPr lang="en-US" altLang="en-US" sz="3200" baseline="0" dirty="0">
                <a:solidFill>
                  <a:schemeClr val="folHlink"/>
                </a:solidFill>
              </a:rPr>
              <a:t>bit level</a:t>
            </a:r>
            <a:r>
              <a:rPr lang="en-US" altLang="en-US" sz="3200" dirty="0">
                <a:solidFill>
                  <a:schemeClr val="folHlink"/>
                </a:solidFill>
              </a:rPr>
              <a:t>: </a:t>
            </a:r>
            <a:r>
              <a:rPr lang="en-US" altLang="en-US" sz="3200" b="0" baseline="0" dirty="0"/>
              <a:t>A bit can take one of the two values: 0 or 1. 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3200" b="0" baseline="0" dirty="0"/>
              <a:t>at the </a:t>
            </a:r>
            <a:r>
              <a:rPr lang="en-US" altLang="en-US" sz="3200" baseline="0" dirty="0">
                <a:solidFill>
                  <a:schemeClr val="folHlink"/>
                </a:solidFill>
              </a:rPr>
              <a:t>pattern level</a:t>
            </a:r>
            <a:r>
              <a:rPr lang="en-US" altLang="en-US" sz="3200" b="0" baseline="0" dirty="0">
                <a:solidFill>
                  <a:schemeClr val="folHlink"/>
                </a:solidFill>
              </a:rPr>
              <a:t> </a:t>
            </a:r>
            <a:endParaRPr lang="en-US" altLang="en-US" sz="3200" b="0" baseline="0" dirty="0"/>
          </a:p>
        </p:txBody>
      </p:sp>
    </p:spTree>
    <p:extLst>
      <p:ext uri="{BB962C8B-B14F-4D97-AF65-F5344CB8AC3E}">
        <p14:creationId xmlns:p14="http://schemas.microsoft.com/office/powerpoint/2010/main" val="343375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6777037" y="665814"/>
            <a:ext cx="3112854" cy="7625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1DD76C-DAF1-375F-5DF0-05D1820F897E}"/>
              </a:ext>
            </a:extLst>
          </p:cNvPr>
          <p:cNvSpPr txBox="1"/>
          <p:nvPr/>
        </p:nvSpPr>
        <p:spPr>
          <a:xfrm>
            <a:off x="1442921" y="354079"/>
            <a:ext cx="61096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baseline="0" dirty="0">
                <a:latin typeface="Calibri" panose="020F0502020204030204" pitchFamily="34" charset="0"/>
              </a:rPr>
              <a:t>Logic operations at bit level</a:t>
            </a:r>
            <a:endParaRPr lang="en-US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977F47-C428-217A-6773-21BA86CC0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2953" y="1587962"/>
            <a:ext cx="3934084" cy="384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7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6838356" y="692515"/>
            <a:ext cx="3066471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3D72C3D7-AD87-AE13-C85B-9487BAC022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8202" y="387304"/>
            <a:ext cx="56582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b="0" baseline="0" dirty="0">
                <a:latin typeface="Calibri" panose="020F0502020204030204" pitchFamily="34" charset="0"/>
              </a:rPr>
              <a:t>Logic operations at pattern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D45B0D-89A2-93DA-BC4F-57BA43FAB2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166556" y="2959270"/>
            <a:ext cx="2857500" cy="6191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F28FF3-E4E3-4FCD-E25E-14F0149C99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2409318" y="2959270"/>
            <a:ext cx="2857500" cy="6191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35623F8-CDCE-D0AD-1E25-2F1B88F3B8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588015" y="2988359"/>
            <a:ext cx="2857500" cy="61912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F2E5279-2408-4DF5-7F77-C2B260A5EF84}"/>
              </a:ext>
            </a:extLst>
          </p:cNvPr>
          <p:cNvSpPr txBox="1"/>
          <p:nvPr/>
        </p:nvSpPr>
        <p:spPr>
          <a:xfrm>
            <a:off x="581892" y="4758217"/>
            <a:ext cx="114135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 logic operation at the pattern level is </a:t>
            </a:r>
            <a:r>
              <a:rPr lang="en-US" altLang="en-US" sz="2400" b="0" i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 </a:t>
            </a:r>
            <a:r>
              <a:rPr lang="en-US" altLang="en-US" sz="2400" b="0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logic operations, of the same type, at the bit level where </a:t>
            </a:r>
            <a:r>
              <a:rPr lang="en-US" altLang="en-US" sz="2400" b="0" i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altLang="en-US" sz="2400" b="0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is the number of bits in the pattern.</a:t>
            </a:r>
            <a:endParaRPr lang="en-US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6167AC5-C53C-1A5D-8A11-F4AC89254FCA}"/>
              </a:ext>
            </a:extLst>
          </p:cNvPr>
          <p:cNvCxnSpPr/>
          <p:nvPr/>
        </p:nvCxnSpPr>
        <p:spPr bwMode="auto">
          <a:xfrm flipH="1">
            <a:off x="5523994" y="2964033"/>
            <a:ext cx="1204912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361CC9B-F4DB-364E-1A0C-C8BF5F9AEC4E}"/>
              </a:ext>
            </a:extLst>
          </p:cNvPr>
          <p:cNvSpPr txBox="1"/>
          <p:nvPr/>
        </p:nvSpPr>
        <p:spPr>
          <a:xfrm>
            <a:off x="6728906" y="2755725"/>
            <a:ext cx="4441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 Logical operation(Not Gate/Not Operator)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E4EFD7D-88DD-4D2F-FD14-95E5F66948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888829" y="2995512"/>
            <a:ext cx="2857500" cy="61912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5FC87F0-7829-DA52-B478-D3EC62BBB050}"/>
              </a:ext>
            </a:extLst>
          </p:cNvPr>
          <p:cNvSpPr txBox="1"/>
          <p:nvPr/>
        </p:nvSpPr>
        <p:spPr>
          <a:xfrm>
            <a:off x="2333887" y="3878433"/>
            <a:ext cx="3352800" cy="83099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           1             0             0          1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690066-E9E9-24F5-EE01-2FEFB9FD85C5}"/>
              </a:ext>
            </a:extLst>
          </p:cNvPr>
          <p:cNvSpPr txBox="1"/>
          <p:nvPr/>
        </p:nvSpPr>
        <p:spPr>
          <a:xfrm>
            <a:off x="2301932" y="1579314"/>
            <a:ext cx="3352800" cy="584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           0              1             1          0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57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5976594" y="749696"/>
            <a:ext cx="3982546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5701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9C181F-7E7B-451C-71CE-84491894D0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146" y="1558011"/>
            <a:ext cx="1752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aseline="0" dirty="0">
                <a:solidFill>
                  <a:srgbClr val="FF0000"/>
                </a:solidFill>
              </a:rPr>
              <a:t>NOT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12CBF19-678C-6CAD-7505-03DACB0E5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4" y="1990154"/>
            <a:ext cx="11371740" cy="946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="0" baseline="0" dirty="0"/>
              <a:t>The NOT operator is a unary operator: it takes only one input. The output bit is the complement of the input.</a:t>
            </a: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F00AB84C-7995-3FBE-E229-A5E51E90E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989" y="442687"/>
            <a:ext cx="465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baseline="0" dirty="0"/>
              <a:t>Logic operations/ Logic gates</a:t>
            </a:r>
          </a:p>
        </p:txBody>
      </p:sp>
      <p:pic>
        <p:nvPicPr>
          <p:cNvPr id="20" name="Picture 9">
            <a:extLst>
              <a:ext uri="{FF2B5EF4-FFF2-40B4-BE49-F238E27FC236}">
                <a16:creationId xmlns:a16="http://schemas.microsoft.com/office/drawing/2014/main" id="{47E3C8B6-8A76-CC30-5758-E630C9BFAB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42" b="61415"/>
          <a:stretch/>
        </p:blipFill>
        <p:spPr bwMode="auto">
          <a:xfrm>
            <a:off x="5638652" y="2874857"/>
            <a:ext cx="4050271" cy="248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976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5976594" y="749696"/>
            <a:ext cx="3982546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12B1D635-2F4F-C5EA-E7E8-500CEA5A28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4" y="2272372"/>
            <a:ext cx="11450044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="0" baseline="0" dirty="0"/>
              <a:t>The AND operator is a binary operator: it takes two inputs. The output bit is 1 if both inputs are 1s and the output is 0 in the other three cases.</a:t>
            </a:r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61442B4C-910B-CFEA-1548-F06F45AFD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554" y="1616339"/>
            <a:ext cx="17526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aseline="0" dirty="0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F00AB84C-7995-3FBE-E229-A5E51E90E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989" y="442687"/>
            <a:ext cx="465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baseline="0" dirty="0"/>
              <a:t>Logic operations/ Logic gates</a:t>
            </a:r>
          </a:p>
        </p:txBody>
      </p:sp>
      <p:pic>
        <p:nvPicPr>
          <p:cNvPr id="21" name="Picture 9">
            <a:extLst>
              <a:ext uri="{FF2B5EF4-FFF2-40B4-BE49-F238E27FC236}">
                <a16:creationId xmlns:a16="http://schemas.microsoft.com/office/drawing/2014/main" id="{A5C9A3BC-1295-744C-0FE1-A77F7F94A6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2" b="50636"/>
          <a:stretch/>
        </p:blipFill>
        <p:spPr bwMode="auto">
          <a:xfrm>
            <a:off x="3834774" y="3363400"/>
            <a:ext cx="3053706" cy="2184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44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6004874" y="745320"/>
            <a:ext cx="3885017" cy="600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0E1309-BBA0-6E30-B31F-632630034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574" y="1542708"/>
            <a:ext cx="1752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aseline="0" dirty="0">
                <a:solidFill>
                  <a:srgbClr val="FF0000"/>
                </a:solidFill>
              </a:rPr>
              <a:t>OR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188CA2-AFAC-B0D2-EA95-16D5B919A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574" y="1971128"/>
            <a:ext cx="11201574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="0" baseline="0" dirty="0"/>
              <a:t>The OR operator is a binary operator: it takes two inputs. The output bit is 0 if both inputs are 0s and the output is 1 in the other three cases.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75192E15-773D-E656-3929-927721905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989" y="442687"/>
            <a:ext cx="465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baseline="0" dirty="0"/>
              <a:t>Logic operations/ Logic gates</a:t>
            </a:r>
          </a:p>
        </p:txBody>
      </p:sp>
      <p:pic>
        <p:nvPicPr>
          <p:cNvPr id="21" name="Picture 9">
            <a:extLst>
              <a:ext uri="{FF2B5EF4-FFF2-40B4-BE49-F238E27FC236}">
                <a16:creationId xmlns:a16="http://schemas.microsoft.com/office/drawing/2014/main" id="{34FD1716-ABEE-4DEA-A687-351D60CF97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6959" r="54950" b="-2271"/>
          <a:stretch/>
        </p:blipFill>
        <p:spPr bwMode="auto">
          <a:xfrm>
            <a:off x="3834774" y="2925235"/>
            <a:ext cx="3313461" cy="2706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0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6004874" y="745320"/>
            <a:ext cx="3885017" cy="600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71158BD7-ED04-5C8B-7794-CA4F3C7089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52" y="2189564"/>
            <a:ext cx="11356567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b="0" baseline="0" dirty="0"/>
              <a:t>The XOR operator is a binary operator like the OR operator, with only one difference: the output is 0 if both inputs are 1 or 0. </a:t>
            </a: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DBB712B8-5F32-2155-A651-4EACFED0A4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4" y="1644869"/>
            <a:ext cx="1752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/>
            <a:r>
              <a:rPr lang="en-US" altLang="en-US" sz="2800" baseline="0" dirty="0">
                <a:solidFill>
                  <a:srgbClr val="FF0000"/>
                </a:solidFill>
              </a:rPr>
              <a:t>XOR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75192E15-773D-E656-3929-927721905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989" y="442687"/>
            <a:ext cx="465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baseline="0" dirty="0"/>
              <a:t>Logic operations/ Logic gates</a:t>
            </a:r>
          </a:p>
        </p:txBody>
      </p:sp>
      <p:pic>
        <p:nvPicPr>
          <p:cNvPr id="21" name="Picture 9">
            <a:extLst>
              <a:ext uri="{FF2B5EF4-FFF2-40B4-BE49-F238E27FC236}">
                <a16:creationId xmlns:a16="http://schemas.microsoft.com/office/drawing/2014/main" id="{D5687FAA-8913-780E-B132-E7CBF1B456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7" t="52715"/>
          <a:stretch/>
        </p:blipFill>
        <p:spPr bwMode="auto">
          <a:xfrm>
            <a:off x="3609383" y="3088464"/>
            <a:ext cx="3242829" cy="223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5986021" y="683789"/>
            <a:ext cx="390387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D3D71F72-9ED0-4B30-AB9B-38F2F09E3B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989" y="442687"/>
            <a:ext cx="465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baseline="-20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2800" baseline="0" dirty="0"/>
              <a:t>Logic operations/ Logic gates</a:t>
            </a: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F47A5037-C42D-E6AC-9D8F-122FD0BCA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175" y="1605638"/>
            <a:ext cx="5933297" cy="394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478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3" name="Picture 13">
            <a:extLst>
              <a:ext uri="{FF2B5EF4-FFF2-40B4-BE49-F238E27FC236}">
                <a16:creationId xmlns:a16="http://schemas.microsoft.com/office/drawing/2014/main" id="{20A6666E-5F41-03E3-4596-6467C4D90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819" y="1641577"/>
            <a:ext cx="6220301" cy="3987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7F85656-E65B-70C1-8ED2-842422D7DD8C}"/>
              </a:ext>
            </a:extLst>
          </p:cNvPr>
          <p:cNvSpPr/>
          <p:nvPr/>
        </p:nvSpPr>
        <p:spPr>
          <a:xfrm flipV="1">
            <a:off x="3186260" y="658113"/>
            <a:ext cx="6772880" cy="6775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357BC5-BD60-FF99-D348-F36DC8B30917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404771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 flipV="1">
            <a:off x="3175463" y="674717"/>
            <a:ext cx="6501938" cy="138116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3EB2FA10-AA9B-D663-F855-D5E0E1996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136" y="1799540"/>
            <a:ext cx="8229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the NOT operator on the bit pattern 10011000.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E3B84C4-ADD6-8A65-ABCB-9A69E01B4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381" y="2302354"/>
            <a:ext cx="1038016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aseline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>
              <a:defRPr/>
            </a:pPr>
            <a:r>
              <a:rPr lang="en-US" altLang="en-US" sz="2800" b="0" baseline="0" dirty="0"/>
              <a:t>The solution is shown below. Note that the NOT operator changes every 0 to 1 and every 1 to 0.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BB941B4A-1E6A-FC34-FFCB-3C760431B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842" y="3979459"/>
            <a:ext cx="8229041" cy="128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1AD182E-CB7E-10A6-5166-AE0C2F6FFFD0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62456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82323"/>
            <a:ext cx="11684496" cy="44439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74D37F59-83E1-46D6-633F-F73BF11FB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78" y="1393504"/>
            <a:ext cx="4822954" cy="4206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A4ABF6-72F7-4D09-985A-6E3780B31C08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7386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7382705-674D-9B0F-65AA-C0CD2933E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292" y="1622666"/>
            <a:ext cx="113585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the AND operator on the bit patterns 10011000 and 00101010.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7B9ECBD-9FA6-C60C-4770-938ACA1D4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292" y="2222272"/>
            <a:ext cx="1135850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aseline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>
              <a:defRPr/>
            </a:pPr>
            <a:r>
              <a:rPr lang="en-US" altLang="en-US" sz="2800" b="0" baseline="0" dirty="0"/>
              <a:t>The solution is shown below. Note that only one bit in the output is 1, where both corresponding inputs are 1s.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35C0841C-F0FC-3D50-2224-871B481C1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3718055"/>
            <a:ext cx="7623175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64172C2-92F3-AFFD-404D-D168FE344E09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7886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83339187-C7AA-F609-117E-46732BAA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219" y="1686605"/>
            <a:ext cx="4239826" cy="38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41D212-ED38-0864-2CD1-036535198A5E}"/>
              </a:ext>
            </a:extLst>
          </p:cNvPr>
          <p:cNvSpPr txBox="1"/>
          <p:nvPr/>
        </p:nvSpPr>
        <p:spPr>
          <a:xfrm>
            <a:off x="1463372" y="358872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46215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3A34740-7AAB-322B-BA8A-321C8B19BF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191" y="1694947"/>
            <a:ext cx="101367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400" b="0" baseline="0" dirty="0"/>
              <a:t>Use the OR operator on the bit patterns 10011001 and 00101110.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4FFA77-2B41-1D29-9C62-0110BA018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872" y="2275366"/>
            <a:ext cx="1141022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400" baseline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>
              <a:defRPr/>
            </a:pPr>
            <a:r>
              <a:rPr lang="en-US" altLang="en-US" sz="2400" b="0" baseline="0" dirty="0"/>
              <a:t>The solution is shown below. Note that only one bit in the output is 0, where both corresponding inputs are 0s.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A0D04D56-0A3D-22A4-FCF0-4033AECF4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95" y="3561768"/>
            <a:ext cx="7334250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612D946-25AB-5886-2A65-39EE8F4658C0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6221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C1CA18-D039-BEC4-BE01-CADB4C5979BE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42C02B57-C418-0828-EABC-A745D04E3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64" y="1599114"/>
            <a:ext cx="4672957" cy="3912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75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E7C2DC-BA12-D8E1-34FA-EF6D8598DAFA}"/>
              </a:ext>
            </a:extLst>
          </p:cNvPr>
          <p:cNvSpPr txBox="1"/>
          <p:nvPr/>
        </p:nvSpPr>
        <p:spPr>
          <a:xfrm>
            <a:off x="1463372" y="342247"/>
            <a:ext cx="239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Example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E388A9-600D-43DC-BEF1-7758D0F37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731" y="1911392"/>
            <a:ext cx="110205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the XOR operator on the bit patterns 10011001 and 00101110.</a:t>
            </a:r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F19F0ABD-1B00-2E74-3086-7EFD88744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892" y="2867894"/>
            <a:ext cx="794702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77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4116991" y="695229"/>
            <a:ext cx="5560409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301375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2364C7C-5FD5-0B69-8BD0-76C0AF6931AC}"/>
              </a:ext>
            </a:extLst>
          </p:cNvPr>
          <p:cNvGrpSpPr/>
          <p:nvPr/>
        </p:nvGrpSpPr>
        <p:grpSpPr>
          <a:xfrm>
            <a:off x="2447778" y="1795248"/>
            <a:ext cx="6497256" cy="3694437"/>
            <a:chOff x="599402" y="1905701"/>
            <a:chExt cx="6497256" cy="3694437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689EA567-FB66-82DD-BD49-1C99916704B5}"/>
                </a:ext>
              </a:extLst>
            </p:cNvPr>
            <p:cNvGrpSpPr/>
            <p:nvPr/>
          </p:nvGrpSpPr>
          <p:grpSpPr>
            <a:xfrm>
              <a:off x="599402" y="2231789"/>
              <a:ext cx="6470744" cy="3368349"/>
              <a:chOff x="1213659" y="2283385"/>
              <a:chExt cx="6470744" cy="3368349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5A3A4BB7-6194-D044-C1FA-D4D748658B4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t="18197"/>
              <a:stretch/>
            </p:blipFill>
            <p:spPr>
              <a:xfrm>
                <a:off x="1213659" y="2309890"/>
                <a:ext cx="3904665" cy="3332095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72925A57-4CE1-5465-4E6C-90A0477BA93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t="18250"/>
              <a:stretch/>
            </p:blipFill>
            <p:spPr>
              <a:xfrm>
                <a:off x="4925288" y="2283385"/>
                <a:ext cx="1397928" cy="3358600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95982D61-4C87-A6F1-FAFA-BEA01873056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t="19061"/>
              <a:stretch/>
            </p:blipFill>
            <p:spPr>
              <a:xfrm>
                <a:off x="6270195" y="2309889"/>
                <a:ext cx="1414208" cy="3341845"/>
              </a:xfrm>
              <a:prstGeom prst="rect">
                <a:avLst/>
              </a:prstGeom>
            </p:spPr>
          </p:pic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49A713E-A509-7DC1-AE26-91614E1532C8}"/>
                </a:ext>
              </a:extLst>
            </p:cNvPr>
            <p:cNvGrpSpPr/>
            <p:nvPr/>
          </p:nvGrpSpPr>
          <p:grpSpPr>
            <a:xfrm>
              <a:off x="599402" y="1905701"/>
              <a:ext cx="6497256" cy="523986"/>
              <a:chOff x="-5457976" y="1714157"/>
              <a:chExt cx="6497256" cy="523986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5D77D69A-962D-7C52-F15E-1442B8963E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b="90984"/>
              <a:stretch/>
            </p:blipFill>
            <p:spPr>
              <a:xfrm>
                <a:off x="-5457976" y="1742595"/>
                <a:ext cx="3904665" cy="367262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3B4F9850-797B-8B8A-4C2F-41F6351E741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b="87246"/>
              <a:stretch/>
            </p:blipFill>
            <p:spPr>
              <a:xfrm>
                <a:off x="-1742756" y="1714157"/>
                <a:ext cx="1414208" cy="523986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BC439E87-645A-573B-A799-B4521B2353A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/>
              <a:srcRect b="90177"/>
              <a:stretch/>
            </p:blipFill>
            <p:spPr>
              <a:xfrm>
                <a:off x="-374928" y="1714157"/>
                <a:ext cx="1414208" cy="40558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92540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994003" y="631060"/>
            <a:ext cx="6683397" cy="110157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5" name="Text Box 3">
            <a:extLst>
              <a:ext uri="{FF2B5EF4-FFF2-40B4-BE49-F238E27FC236}">
                <a16:creationId xmlns:a16="http://schemas.microsoft.com/office/drawing/2014/main" id="{5D8FA11C-EA38-AA35-DB1B-350087974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47" y="328370"/>
            <a:ext cx="132600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4000" dirty="0"/>
              <a:t>Mask</a:t>
            </a:r>
          </a:p>
        </p:txBody>
      </p:sp>
      <p:pic>
        <p:nvPicPr>
          <p:cNvPr id="16" name="Picture 5">
            <a:extLst>
              <a:ext uri="{FF2B5EF4-FFF2-40B4-BE49-F238E27FC236}">
                <a16:creationId xmlns:a16="http://schemas.microsoft.com/office/drawing/2014/main" id="{01B31CB8-5A2E-134E-333D-E70174B2AF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957" y="2127501"/>
            <a:ext cx="9306166" cy="259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35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6999316" y="631060"/>
            <a:ext cx="2925692" cy="118637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509045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/>
              <a:t>Summarize the storage alternatives for a typical personal computer.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6B7EA25E-5815-78BA-BA1E-7E2706F93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371488"/>
            <a:ext cx="57711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 of unsetting specific bits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DCE23DBE-AD34-BDA0-B431-C39C5821A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62" y="1620741"/>
            <a:ext cx="8997778" cy="3817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id="{6C1C6446-BEBB-27A3-CB16-8EF0E9717C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2" b="50636"/>
          <a:stretch/>
        </p:blipFill>
        <p:spPr bwMode="auto">
          <a:xfrm>
            <a:off x="8057962" y="1638619"/>
            <a:ext cx="2175910" cy="155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645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3071094" y="710746"/>
            <a:ext cx="681879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28C2D2DC-6865-19BE-4AA5-9266E3996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16433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2181D062-E6CE-4F68-3C8B-A74646FE2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828" y="1775953"/>
            <a:ext cx="116844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Test the mask with the pattern 10100110.</a:t>
            </a:r>
          </a:p>
        </p:txBody>
      </p:sp>
      <p:sp>
        <p:nvSpPr>
          <p:cNvPr id="19" name="Rectangle 4">
            <a:extLst>
              <a:ext uri="{FF2B5EF4-FFF2-40B4-BE49-F238E27FC236}">
                <a16:creationId xmlns:a16="http://schemas.microsoft.com/office/drawing/2014/main" id="{273DED5C-4B27-5BA0-B09A-1EF6145C5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4" y="2570975"/>
            <a:ext cx="1159155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3200" b="0" baseline="0" dirty="0"/>
              <a:t>The mask is 00000111. The result of applying the mask is:</a:t>
            </a:r>
          </a:p>
        </p:txBody>
      </p:sp>
      <p:pic>
        <p:nvPicPr>
          <p:cNvPr id="20" name="Picture 6">
            <a:extLst>
              <a:ext uri="{FF2B5EF4-FFF2-40B4-BE49-F238E27FC236}">
                <a16:creationId xmlns:a16="http://schemas.microsoft.com/office/drawing/2014/main" id="{7613CBB7-EBEE-8CFF-2130-4454E2334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396" y="3537524"/>
            <a:ext cx="8405208" cy="1940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93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algn="l"/>
            <a:r>
              <a:rPr lang="en-US" altLang="en-US" dirty="0"/>
              <a:t>Describe the two most </a:t>
            </a:r>
            <a:r>
              <a:rPr lang="en-US" b="1" i="0" dirty="0">
                <a:solidFill>
                  <a:srgbClr val="FFFFFF"/>
                </a:solidFill>
                <a:effectLst/>
                <a:latin typeface="nexa"/>
              </a:rPr>
              <a:t>Ph.D. of Computer Science: Informatics</a:t>
            </a:r>
          </a:p>
          <a:p>
            <a:br>
              <a:rPr lang="en-US" b="0" i="0" dirty="0">
                <a:solidFill>
                  <a:srgbClr val="666666"/>
                </a:solidFill>
                <a:effectLst/>
                <a:latin typeface="MyriadPro"/>
              </a:rPr>
            </a:br>
            <a:r>
              <a:rPr lang="en-US" altLang="en-US" dirty="0"/>
              <a:t>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0F96E9BF-2E0F-2472-F499-759FF5A55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006" y="1572730"/>
            <a:ext cx="11234091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>
                <a:latin typeface="Times" charset="0"/>
              </a:rPr>
              <a:t>Use the mask 10111111 to AND with the target pattern. The only 0 bit (bit 7) in the mask turns off </a:t>
            </a:r>
            <a:endParaRPr lang="ar-EG" sz="3200" dirty="0">
              <a:latin typeface="Times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US" sz="3200" dirty="0">
                <a:latin typeface="Times" charset="0"/>
              </a:rPr>
              <a:t>Target  	      1 1 0 0 0 1 1 1        AND</a:t>
            </a:r>
            <a:br>
              <a:rPr lang="en-US" sz="3200" dirty="0">
                <a:latin typeface="Times" charset="0"/>
              </a:rPr>
            </a:br>
            <a:r>
              <a:rPr lang="en-US" sz="3200" dirty="0">
                <a:latin typeface="Times" charset="0"/>
              </a:rPr>
              <a:t>Mask               1 0 1 1 1 1 1 1</a:t>
            </a:r>
            <a:br>
              <a:rPr lang="en-US" sz="3200" dirty="0">
                <a:latin typeface="Times" charset="0"/>
              </a:rPr>
            </a:br>
            <a:r>
              <a:rPr lang="en-US" sz="3200" dirty="0">
                <a:latin typeface="Times" charset="0"/>
              </a:rPr>
              <a:t>                          ------------------</a:t>
            </a:r>
            <a:br>
              <a:rPr lang="en-US" sz="3200" dirty="0">
                <a:latin typeface="Times" charset="0"/>
              </a:rPr>
            </a:br>
            <a:r>
              <a:rPr lang="en-US" sz="3200" dirty="0">
                <a:latin typeface="Times" charset="0"/>
              </a:rPr>
              <a:t>Result             1 0 0 0 0 1 1 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394D66-B7AB-5C3F-9D87-A6E0576AC196}"/>
              </a:ext>
            </a:extLst>
          </p:cNvPr>
          <p:cNvSpPr/>
          <p:nvPr/>
        </p:nvSpPr>
        <p:spPr>
          <a:xfrm>
            <a:off x="3071094" y="710746"/>
            <a:ext cx="681879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F6A2F6AE-1AF1-D50C-641B-EC6FCF673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16433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</a:t>
            </a: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75B6A07E-2FE8-B1AC-6886-F501E3066C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2" b="50636"/>
          <a:stretch/>
        </p:blipFill>
        <p:spPr bwMode="auto">
          <a:xfrm>
            <a:off x="8801936" y="2715406"/>
            <a:ext cx="2175910" cy="155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29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6C2629-C7E0-68AE-D500-E84DAB4EE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4" y="2072319"/>
            <a:ext cx="8564562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987D7A2-C871-7546-C38D-BF3FEE2FAF2D}"/>
              </a:ext>
            </a:extLst>
          </p:cNvPr>
          <p:cNvSpPr/>
          <p:nvPr/>
        </p:nvSpPr>
        <p:spPr>
          <a:xfrm>
            <a:off x="6999316" y="631060"/>
            <a:ext cx="2925692" cy="118637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Box 3">
            <a:extLst>
              <a:ext uri="{FF2B5EF4-FFF2-40B4-BE49-F238E27FC236}">
                <a16:creationId xmlns:a16="http://schemas.microsoft.com/office/drawing/2014/main" id="{C14032D8-8CCA-11AA-D071-881EEF3AC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72" y="371488"/>
            <a:ext cx="57711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 of unsetting specific bits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2072BC1B-C00F-247F-C8DD-CD889A11BB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6959" r="54950" b="-2271"/>
          <a:stretch/>
        </p:blipFill>
        <p:spPr bwMode="auto">
          <a:xfrm>
            <a:off x="9393855" y="1690091"/>
            <a:ext cx="2420573" cy="1976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665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092997-F044-6FE2-0081-2F0DBDECE77A}"/>
              </a:ext>
            </a:extLst>
          </p:cNvPr>
          <p:cNvSpPr/>
          <p:nvPr/>
        </p:nvSpPr>
        <p:spPr>
          <a:xfrm>
            <a:off x="3071094" y="710746"/>
            <a:ext cx="681879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3DA2B94B-1F75-1E18-8F8A-1A446BDAD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16433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7D5BDF56-90A6-DC06-265B-730A6ADB6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234" y="1536689"/>
            <a:ext cx="1120586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a mask to set the five leftmost bits of a pattern. Test the mask with the pattern 10100110.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CD2373B6-A9DE-7C19-2961-53F9C52CF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82" y="2567863"/>
            <a:ext cx="106349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The mask is 11111000. The result of applying the mask is:</a:t>
            </a:r>
          </a:p>
        </p:txBody>
      </p:sp>
      <p:pic>
        <p:nvPicPr>
          <p:cNvPr id="18" name="Picture 6">
            <a:extLst>
              <a:ext uri="{FF2B5EF4-FFF2-40B4-BE49-F238E27FC236}">
                <a16:creationId xmlns:a16="http://schemas.microsoft.com/office/drawing/2014/main" id="{79B002BA-D363-6228-EB0F-3BEB64490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202" y="3324357"/>
            <a:ext cx="7442200" cy="177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9">
            <a:extLst>
              <a:ext uri="{FF2B5EF4-FFF2-40B4-BE49-F238E27FC236}">
                <a16:creationId xmlns:a16="http://schemas.microsoft.com/office/drawing/2014/main" id="{21513CE9-864A-3DBF-F98A-0DF8823A9B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6959" r="54950" b="-2271"/>
          <a:stretch/>
        </p:blipFill>
        <p:spPr bwMode="auto">
          <a:xfrm>
            <a:off x="9410759" y="2981849"/>
            <a:ext cx="2420573" cy="1976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54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092997-F044-6FE2-0081-2F0DBDECE77A}"/>
              </a:ext>
            </a:extLst>
          </p:cNvPr>
          <p:cNvSpPr/>
          <p:nvPr/>
        </p:nvSpPr>
        <p:spPr>
          <a:xfrm>
            <a:off x="3071094" y="710746"/>
            <a:ext cx="681879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3DA2B94B-1F75-1E18-8F8A-1A446BDAD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16433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25A4EE-C2B7-2FA0-A613-DDD181D3C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978" y="1631342"/>
            <a:ext cx="1156434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dirty="0">
                <a:latin typeface="Times" panose="02020603050405020304" pitchFamily="18" charset="0"/>
              </a:rPr>
              <a:t>Using the power plant example, how can you use a mask to show that pump 6 is now turned on? 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68D746DD-1A83-48EB-F1CF-862252819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568" y="2662414"/>
            <a:ext cx="8382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 i="1" dirty="0">
                <a:latin typeface="Times" charset="0"/>
              </a:rPr>
              <a:t>Use the mask </a:t>
            </a:r>
            <a:r>
              <a:rPr lang="en-US" sz="3200" b="1" i="1" dirty="0">
                <a:solidFill>
                  <a:srgbClr val="000066"/>
                </a:solidFill>
                <a:latin typeface="Times" charset="0"/>
              </a:rPr>
              <a:t>00</a:t>
            </a:r>
            <a:r>
              <a:rPr lang="en-US" sz="3200" b="1" i="1" dirty="0">
                <a:solidFill>
                  <a:schemeClr val="hlink"/>
                </a:solidFill>
                <a:latin typeface="Times" charset="0"/>
              </a:rPr>
              <a:t>1</a:t>
            </a:r>
            <a:r>
              <a:rPr lang="en-US" sz="3200" b="1" i="1" dirty="0">
                <a:solidFill>
                  <a:srgbClr val="000066"/>
                </a:solidFill>
                <a:latin typeface="Times" charset="0"/>
              </a:rPr>
              <a:t>00000</a:t>
            </a:r>
            <a:r>
              <a:rPr lang="en-US" sz="3200" b="1" i="1" dirty="0">
                <a:latin typeface="Times" charset="0"/>
              </a:rPr>
              <a:t>.</a:t>
            </a:r>
          </a:p>
          <a:p>
            <a:pPr>
              <a:spcBef>
                <a:spcPct val="50000"/>
              </a:spcBef>
              <a:defRPr/>
            </a:pPr>
            <a:r>
              <a:rPr lang="en-US" sz="3200" i="1" dirty="0">
                <a:latin typeface="Times" charset="0"/>
              </a:rPr>
              <a:t>Target  	    </a:t>
            </a:r>
            <a:r>
              <a:rPr lang="ar-EG" sz="3200" i="1" dirty="0">
                <a:latin typeface="Times" charset="0"/>
              </a:rPr>
              <a:t> </a:t>
            </a:r>
            <a:r>
              <a:rPr lang="en-US" sz="3200" dirty="0">
                <a:latin typeface="Times" charset="0"/>
              </a:rPr>
              <a:t>1 0 0 0 0 1 1 1 </a:t>
            </a:r>
            <a:r>
              <a:rPr lang="en-US" sz="3200" i="1" dirty="0">
                <a:latin typeface="Times" charset="0"/>
              </a:rPr>
              <a:t>        OR</a:t>
            </a:r>
            <a:br>
              <a:rPr lang="en-US" sz="3200" i="1" dirty="0">
                <a:latin typeface="Times" charset="0"/>
              </a:rPr>
            </a:br>
            <a:r>
              <a:rPr lang="en-US" sz="3200" i="1" dirty="0">
                <a:latin typeface="Times" charset="0"/>
              </a:rPr>
              <a:t>Mask               </a:t>
            </a:r>
            <a:r>
              <a:rPr lang="en-US" sz="3200" dirty="0">
                <a:latin typeface="Times" charset="0"/>
              </a:rPr>
              <a:t>0 0 1 0 0 0 0 0</a:t>
            </a:r>
            <a:br>
              <a:rPr lang="en-US" sz="3200" dirty="0">
                <a:latin typeface="Times" charset="0"/>
              </a:rPr>
            </a:br>
            <a:r>
              <a:rPr lang="en-US" sz="3200" i="1" dirty="0">
                <a:latin typeface="Times" charset="0"/>
              </a:rPr>
              <a:t>                          ------------------</a:t>
            </a:r>
            <a:br>
              <a:rPr lang="en-US" sz="3200" i="1" dirty="0">
                <a:latin typeface="Times" charset="0"/>
              </a:rPr>
            </a:br>
            <a:r>
              <a:rPr lang="en-US" sz="3200" i="1" dirty="0">
                <a:latin typeface="Times" charset="0"/>
              </a:rPr>
              <a:t>Result             </a:t>
            </a:r>
            <a:r>
              <a:rPr lang="en-US" sz="3200" dirty="0">
                <a:latin typeface="Times" charset="0"/>
              </a:rPr>
              <a:t>1 0 1 0 0 1 1 1</a:t>
            </a:r>
          </a:p>
        </p:txBody>
      </p:sp>
      <p:pic>
        <p:nvPicPr>
          <p:cNvPr id="15" name="Picture 9">
            <a:extLst>
              <a:ext uri="{FF2B5EF4-FFF2-40B4-BE49-F238E27FC236}">
                <a16:creationId xmlns:a16="http://schemas.microsoft.com/office/drawing/2014/main" id="{AA4BC40A-25A0-B5BC-1FB4-2DF15B9773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6959" r="54950" b="-2271"/>
          <a:stretch/>
        </p:blipFill>
        <p:spPr bwMode="auto">
          <a:xfrm>
            <a:off x="8935724" y="3160973"/>
            <a:ext cx="2420573" cy="1976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4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DBA065-BAF1-79BA-167D-A3A080183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2A287E21-1591-248F-6E89-2429AD767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54EB9D7-9CEF-A2D2-7D0A-E95EFE8ABBDA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8B7EDE-4B0F-FF49-E896-9A2FEBF9CE71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DDB9EA-496C-ED5B-9524-0108E526EA48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149700B-9926-92B9-5826-3E072541158D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F7DDAA-36D9-7235-F285-BEFD38AA06C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39CE53-1C3B-5B57-E589-19D58B0A942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03A48C-1202-4739-3442-E55F4F22D6B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C1976E9-F66B-B364-A448-F4838B38DDD6}"/>
              </a:ext>
            </a:extLst>
          </p:cNvPr>
          <p:cNvSpPr/>
          <p:nvPr/>
        </p:nvSpPr>
        <p:spPr>
          <a:xfrm>
            <a:off x="1532622" y="651960"/>
            <a:ext cx="835727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36A794-247B-EF2F-4460-59DB7E102E3D}"/>
              </a:ext>
            </a:extLst>
          </p:cNvPr>
          <p:cNvSpPr/>
          <p:nvPr/>
        </p:nvSpPr>
        <p:spPr>
          <a:xfrm>
            <a:off x="6321195" y="5854866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9B9D1C-2566-28C0-8A44-8E9169C0B4E0}"/>
              </a:ext>
            </a:extLst>
          </p:cNvPr>
          <p:cNvSpPr txBox="1"/>
          <p:nvPr/>
        </p:nvSpPr>
        <p:spPr>
          <a:xfrm>
            <a:off x="6597938" y="5806746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3E3215F-43E9-24C8-3AB7-DA8100944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en-US" altLang="en-US" sz="4400" dirty="0"/>
              <a:t>Shift Operations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1819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193" y="323308"/>
            <a:ext cx="32239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dirty="0"/>
              <a:t>Shift Operations</a:t>
            </a: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89840348-6731-968D-9361-F74A0EACC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558" y="1433094"/>
            <a:ext cx="11314236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aseline="0" dirty="0">
                <a:solidFill>
                  <a:schemeClr val="folHlink"/>
                </a:solidFill>
              </a:rPr>
              <a:t>Shift operations</a:t>
            </a:r>
            <a:r>
              <a:rPr lang="en-US" altLang="en-US" sz="2800" b="0" baseline="0" dirty="0"/>
              <a:t> move the bits in a pattern, changing the positions of the bits. They can move bits to the left or to the right. We can divide shift operations into two categories:</a:t>
            </a:r>
            <a:endParaRPr lang="ar-EG" altLang="en-US" sz="2800" b="0" baseline="0" dirty="0"/>
          </a:p>
          <a:p>
            <a:pPr algn="just" eaLnBrk="1" hangingPunct="1">
              <a:defRPr/>
            </a:pPr>
            <a:r>
              <a:rPr lang="en-US" altLang="en-US" sz="2800" dirty="0">
                <a:solidFill>
                  <a:schemeClr val="folHlink"/>
                </a:solidFill>
              </a:rPr>
              <a:t>1. </a:t>
            </a:r>
            <a:r>
              <a:rPr lang="en-US" altLang="en-US" sz="2800" baseline="0" dirty="0">
                <a:solidFill>
                  <a:schemeClr val="folHlink"/>
                </a:solidFill>
              </a:rPr>
              <a:t>logical shift </a:t>
            </a:r>
            <a:r>
              <a:rPr lang="en-US" altLang="en-US" sz="2800" dirty="0">
                <a:solidFill>
                  <a:schemeClr val="folHlink"/>
                </a:solidFill>
              </a:rPr>
              <a:t>operations</a:t>
            </a:r>
          </a:p>
          <a:p>
            <a:pPr marL="914400" lvl="1" indent="-457200" algn="just">
              <a:spcAft>
                <a:spcPct val="100000"/>
              </a:spcAft>
              <a:buFont typeface="Wingdings" panose="05000000000000000000" pitchFamily="2" charset="2"/>
              <a:buChar char="ü"/>
            </a:pPr>
            <a:r>
              <a:rPr lang="en-US" altLang="en-US" sz="2800" baseline="0" dirty="0">
                <a:solidFill>
                  <a:schemeClr val="folHlink"/>
                </a:solidFill>
              </a:rPr>
              <a:t>Logical shift</a:t>
            </a:r>
          </a:p>
          <a:p>
            <a:pPr marL="914400" lvl="1" indent="-457200" algn="just">
              <a:spcAft>
                <a:spcPct val="100000"/>
              </a:spcAft>
              <a:buFont typeface="Wingdings" panose="05000000000000000000" pitchFamily="2" charset="2"/>
              <a:buChar char="ü"/>
            </a:pPr>
            <a:r>
              <a:rPr lang="en-US" altLang="en-US" sz="2800" b="0" baseline="0" dirty="0"/>
              <a:t> </a:t>
            </a:r>
            <a:r>
              <a:rPr lang="en-US" altLang="en-US" sz="2800" baseline="0" dirty="0">
                <a:solidFill>
                  <a:schemeClr val="folHlink"/>
                </a:solidFill>
              </a:rPr>
              <a:t>Logical circular shift (Rotate)</a:t>
            </a:r>
            <a:endParaRPr lang="ar-EG" altLang="en-US" sz="2800" dirty="0">
              <a:solidFill>
                <a:schemeClr val="folHlink"/>
              </a:solidFill>
            </a:endParaRPr>
          </a:p>
          <a:p>
            <a:pPr algn="just" eaLnBrk="1" hangingPunct="1">
              <a:defRPr/>
            </a:pPr>
            <a:r>
              <a:rPr lang="en-US" altLang="en-US" sz="2800" dirty="0">
                <a:solidFill>
                  <a:schemeClr val="folHlink"/>
                </a:solidFill>
              </a:rPr>
              <a:t>2. Arit</a:t>
            </a:r>
            <a:r>
              <a:rPr lang="en-US" altLang="en-US" sz="2800" baseline="0" dirty="0">
                <a:solidFill>
                  <a:schemeClr val="folHlink"/>
                </a:solidFill>
              </a:rPr>
              <a:t>hmetic shift operations.</a:t>
            </a:r>
          </a:p>
        </p:txBody>
      </p:sp>
    </p:spTree>
    <p:extLst>
      <p:ext uri="{BB962C8B-B14F-4D97-AF65-F5344CB8AC3E}">
        <p14:creationId xmlns:p14="http://schemas.microsoft.com/office/powerpoint/2010/main" val="321128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462734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193" y="323308"/>
            <a:ext cx="32239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dirty="0"/>
              <a:t>Shift Operations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84C4B0-67DF-D278-7953-614DA3203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06" y="1355576"/>
            <a:ext cx="3659062" cy="261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5FA3E6-FAB1-7AA3-EDE9-BBE22EA7D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100" y="1371569"/>
            <a:ext cx="3659062" cy="2576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69D061D7-62A0-A117-E042-AB6A518006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5"/>
          <a:stretch/>
        </p:blipFill>
        <p:spPr bwMode="auto">
          <a:xfrm>
            <a:off x="672306" y="4130027"/>
            <a:ext cx="4819304" cy="135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6">
            <a:extLst>
              <a:ext uri="{FF2B5EF4-FFF2-40B4-BE49-F238E27FC236}">
                <a16:creationId xmlns:a16="http://schemas.microsoft.com/office/drawing/2014/main" id="{BAB08D3D-9E84-8768-7832-E2DEF522AC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" t="-1585" r="50000" b="1585"/>
          <a:stretch/>
        </p:blipFill>
        <p:spPr bwMode="auto">
          <a:xfrm>
            <a:off x="7054996" y="4107375"/>
            <a:ext cx="4747798" cy="135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39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193" y="323308"/>
            <a:ext cx="32239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dirty="0"/>
              <a:t>Shift Operations</a:t>
            </a:r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2A060583-658A-139B-5161-CBF27956C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4" y="1495182"/>
            <a:ext cx="105257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a logical left shift operation on the bit pattern 10011000.</a:t>
            </a: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EF288AA9-1306-E4C5-C208-C652B14B3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996" y="2039019"/>
            <a:ext cx="1138910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aseline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>
              <a:defRPr/>
            </a:pPr>
            <a:r>
              <a:rPr lang="en-US" altLang="en-US" sz="2800" b="0" baseline="0" dirty="0"/>
              <a:t>The solution is shown below. The leftmost bit is lost and a 0 is inserted as the rightmost bit.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71BFC30-81A9-8DC7-7D55-E14ED13E5A41}"/>
              </a:ext>
            </a:extLst>
          </p:cNvPr>
          <p:cNvGrpSpPr/>
          <p:nvPr/>
        </p:nvGrpSpPr>
        <p:grpSpPr>
          <a:xfrm>
            <a:off x="1731506" y="3593831"/>
            <a:ext cx="7924800" cy="1828800"/>
            <a:chOff x="1731506" y="3593831"/>
            <a:chExt cx="7924800" cy="1828800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C741FB45-7835-7EEC-8D63-CC392E3329ED}"/>
                </a:ext>
              </a:extLst>
            </p:cNvPr>
            <p:cNvGrpSpPr/>
            <p:nvPr/>
          </p:nvGrpSpPr>
          <p:grpSpPr>
            <a:xfrm>
              <a:off x="1731506" y="3593831"/>
              <a:ext cx="7924800" cy="1828800"/>
              <a:chOff x="1817821" y="3564926"/>
              <a:chExt cx="7924800" cy="1828800"/>
            </a:xfrm>
          </p:grpSpPr>
          <p:sp>
            <p:nvSpPr>
              <p:cNvPr id="22" name="Rectangle 23">
                <a:extLst>
                  <a:ext uri="{FF2B5EF4-FFF2-40B4-BE49-F238E27FC236}">
                    <a16:creationId xmlns:a16="http://schemas.microsoft.com/office/drawing/2014/main" id="{0D76F8D6-D2A8-62B4-0EB3-7A6130C7B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7821" y="3564926"/>
                <a:ext cx="838200" cy="53340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r>
                  <a:rPr lang="en-US" altLang="en-US" sz="2000" baseline="0"/>
                  <a:t>Discarded</a:t>
                </a:r>
              </a:p>
            </p:txBody>
          </p:sp>
          <p:sp>
            <p:nvSpPr>
              <p:cNvPr id="23" name="Rectangle 25">
                <a:extLst>
                  <a:ext uri="{FF2B5EF4-FFF2-40B4-BE49-F238E27FC236}">
                    <a16:creationId xmlns:a16="http://schemas.microsoft.com/office/drawing/2014/main" id="{E0225DC8-C322-5605-4640-1F9944D103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75621" y="4860326"/>
                <a:ext cx="838200" cy="53340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baseline="-20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r>
                  <a:rPr lang="en-US" altLang="en-US" sz="1800" baseline="0"/>
                  <a:t>Added</a:t>
                </a:r>
              </a:p>
            </p:txBody>
          </p:sp>
          <p:pic>
            <p:nvPicPr>
              <p:cNvPr id="24" name="Picture 28">
                <a:extLst>
                  <a:ext uri="{FF2B5EF4-FFF2-40B4-BE49-F238E27FC236}">
                    <a16:creationId xmlns:a16="http://schemas.microsoft.com/office/drawing/2014/main" id="{9B36CE78-881C-B030-A29B-499614CF5AF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5459" y="3599851"/>
                <a:ext cx="6507162" cy="1412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5" name="Line 29">
                <a:extLst>
                  <a:ext uri="{FF2B5EF4-FFF2-40B4-BE49-F238E27FC236}">
                    <a16:creationId xmlns:a16="http://schemas.microsoft.com/office/drawing/2014/main" id="{DE5B8DA0-AF0E-E3F5-EBF4-6A2DC9A16A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84621" y="3869726"/>
                <a:ext cx="4572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26" name="Line 31">
              <a:extLst>
                <a:ext uri="{FF2B5EF4-FFF2-40B4-BE49-F238E27FC236}">
                  <a16:creationId xmlns:a16="http://schemas.microsoft.com/office/drawing/2014/main" id="{36B2A590-9EB2-5DB6-582D-EA3940AFC8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340473" y="4742847"/>
              <a:ext cx="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1484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6061014" y="651960"/>
            <a:ext cx="3828877" cy="1045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193" y="323308"/>
            <a:ext cx="46730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dirty="0"/>
              <a:t>Circular shift operations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F2032367-01EE-1439-F47F-FEF88A409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36" y="2591668"/>
            <a:ext cx="10420701" cy="143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08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6046267" y="651960"/>
            <a:ext cx="384362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3A812E45-63D6-8182-327F-E2BA3F712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193" y="323308"/>
            <a:ext cx="46730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600" dirty="0"/>
              <a:t>Circular shift operations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D2F85B35-ED55-BA4B-1B35-C4C1566011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401" y="1388179"/>
            <a:ext cx="100416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="0" baseline="0" dirty="0"/>
              <a:t>Use a circular left shift operation on the bit pattern 10011000.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943EB133-F91A-9DED-A181-BAA9C5081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53" y="2047535"/>
            <a:ext cx="1145004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 eaLnBrk="1" hangingPunct="1">
              <a:defRPr/>
            </a:pPr>
            <a:r>
              <a:rPr lang="en-US" altLang="en-US" sz="2800" baseline="0" dirty="0">
                <a:solidFill>
                  <a:schemeClr val="folHlink"/>
                </a:solidFill>
              </a:rPr>
              <a:t>Solution</a:t>
            </a:r>
          </a:p>
          <a:p>
            <a:pPr algn="just" eaLnBrk="1" hangingPunct="1">
              <a:defRPr/>
            </a:pPr>
            <a:r>
              <a:rPr lang="en-US" altLang="en-US" sz="2800" b="0" baseline="0" dirty="0"/>
              <a:t>The solution is shown below. The leftmost bit is circulated and becomes the rightmost bit.</a:t>
            </a:r>
          </a:p>
        </p:txBody>
      </p:sp>
      <p:grpSp>
        <p:nvGrpSpPr>
          <p:cNvPr id="18" name="Group 6">
            <a:extLst>
              <a:ext uri="{FF2B5EF4-FFF2-40B4-BE49-F238E27FC236}">
                <a16:creationId xmlns:a16="http://schemas.microsoft.com/office/drawing/2014/main" id="{A89C214A-2D1F-2606-8719-E46CDB78FE82}"/>
              </a:ext>
            </a:extLst>
          </p:cNvPr>
          <p:cNvGrpSpPr>
            <a:grpSpLocks/>
          </p:cNvGrpSpPr>
          <p:nvPr/>
        </p:nvGrpSpPr>
        <p:grpSpPr bwMode="auto">
          <a:xfrm>
            <a:off x="2249710" y="3189040"/>
            <a:ext cx="8478659" cy="2030571"/>
            <a:chOff x="576" y="2323"/>
            <a:chExt cx="4330" cy="1037"/>
          </a:xfrm>
        </p:grpSpPr>
        <p:pic>
          <p:nvPicPr>
            <p:cNvPr id="19" name="Picture 7">
              <a:extLst>
                <a:ext uri="{FF2B5EF4-FFF2-40B4-BE49-F238E27FC236}">
                  <a16:creationId xmlns:a16="http://schemas.microsoft.com/office/drawing/2014/main" id="{29AFB7CF-7FDA-C418-2D0F-7D8A1A2072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" y="2323"/>
              <a:ext cx="4053" cy="8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Line 8">
              <a:extLst>
                <a:ext uri="{FF2B5EF4-FFF2-40B4-BE49-F238E27FC236}">
                  <a16:creationId xmlns:a16="http://schemas.microsoft.com/office/drawing/2014/main" id="{71DA11A7-BB4E-75AB-6B63-1CD2DCE884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2592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9">
              <a:extLst>
                <a:ext uri="{FF2B5EF4-FFF2-40B4-BE49-F238E27FC236}">
                  <a16:creationId xmlns:a16="http://schemas.microsoft.com/office/drawing/2014/main" id="{CF352555-81E9-5E36-7FCD-E83FB92DDB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16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10">
              <a:extLst>
                <a:ext uri="{FF2B5EF4-FFF2-40B4-BE49-F238E27FC236}">
                  <a16:creationId xmlns:a16="http://schemas.microsoft.com/office/drawing/2014/main" id="{9DA2A3B1-D2E1-C53A-20D4-AA9FB9111F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56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Line 11">
              <a:extLst>
                <a:ext uri="{FF2B5EF4-FFF2-40B4-BE49-F238E27FC236}">
                  <a16:creationId xmlns:a16="http://schemas.microsoft.com/office/drawing/2014/main" id="{1B19A429-F148-DF35-3D7D-3AF1C5C809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12">
              <a:extLst>
                <a:ext uri="{FF2B5EF4-FFF2-40B4-BE49-F238E27FC236}">
                  <a16:creationId xmlns:a16="http://schemas.microsoft.com/office/drawing/2014/main" id="{451C5638-5574-CFD1-89C1-052E19806A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4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13">
              <a:extLst>
                <a:ext uri="{FF2B5EF4-FFF2-40B4-BE49-F238E27FC236}">
                  <a16:creationId xmlns:a16="http://schemas.microsoft.com/office/drawing/2014/main" id="{1B8E39A0-263C-6F24-D22A-EF57C27141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0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4">
              <a:extLst>
                <a:ext uri="{FF2B5EF4-FFF2-40B4-BE49-F238E27FC236}">
                  <a16:creationId xmlns:a16="http://schemas.microsoft.com/office/drawing/2014/main" id="{7F2C40E0-C7A0-76B7-7288-400DC852C3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6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15">
              <a:extLst>
                <a:ext uri="{FF2B5EF4-FFF2-40B4-BE49-F238E27FC236}">
                  <a16:creationId xmlns:a16="http://schemas.microsoft.com/office/drawing/2014/main" id="{935DF7D6-1C19-70A0-6D56-DE8D2C5487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72" y="2673"/>
              <a:ext cx="192" cy="144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6">
              <a:extLst>
                <a:ext uri="{FF2B5EF4-FFF2-40B4-BE49-F238E27FC236}">
                  <a16:creationId xmlns:a16="http://schemas.microsoft.com/office/drawing/2014/main" id="{FFA3BBD5-C154-868D-148D-48357E1D9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592"/>
              <a:ext cx="336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17">
              <a:extLst>
                <a:ext uri="{FF2B5EF4-FFF2-40B4-BE49-F238E27FC236}">
                  <a16:creationId xmlns:a16="http://schemas.microsoft.com/office/drawing/2014/main" id="{DA463234-545C-1428-B9AF-F1DEEA4F5A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2592"/>
              <a:ext cx="0" cy="76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8">
              <a:extLst>
                <a:ext uri="{FF2B5EF4-FFF2-40B4-BE49-F238E27FC236}">
                  <a16:creationId xmlns:a16="http://schemas.microsoft.com/office/drawing/2014/main" id="{0B23E8BC-A559-603E-B90A-42D6E9DF56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" y="3360"/>
              <a:ext cx="292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19">
              <a:extLst>
                <a:ext uri="{FF2B5EF4-FFF2-40B4-BE49-F238E27FC236}">
                  <a16:creationId xmlns:a16="http://schemas.microsoft.com/office/drawing/2014/main" id="{746B99C1-C420-77B3-8B79-26DCDD1497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04" y="3120"/>
              <a:ext cx="0" cy="24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6500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9D6C5E-5BE7-5FD5-8B8E-3FA88ED10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E60C700-9230-1613-BA6E-B05986D12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0F6FB8-7520-6401-F609-A2EFD1BF4C44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78614C-01B8-6C79-54A2-D05E4CF8FE9E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B72104-960D-E62D-5A8C-C3EEAE256E0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8DB537C-B12E-3270-1BA2-1E12E4848EE3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60B3224-60D7-1475-5BD2-B0CEBCF7353B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C81F8D-17CB-93EF-1C76-4ED04D07E56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83D568-82A5-B233-157E-096B2C4F438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E1FC71-E1AE-34FB-C2AB-0839D6D7011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DAB419-09B0-899A-0BB1-4206924EE51C}"/>
              </a:ext>
            </a:extLst>
          </p:cNvPr>
          <p:cNvSpPr/>
          <p:nvPr/>
        </p:nvSpPr>
        <p:spPr>
          <a:xfrm>
            <a:off x="1532622" y="651960"/>
            <a:ext cx="8357270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72CFF3-049D-6146-53C8-4F1906B3A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en-US" altLang="en-US" sz="4400" dirty="0"/>
              <a:t>Binary operations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15B7AB-A42C-EDE2-89EB-3D40260DC4E5}"/>
              </a:ext>
            </a:extLst>
          </p:cNvPr>
          <p:cNvSpPr/>
          <p:nvPr/>
        </p:nvSpPr>
        <p:spPr>
          <a:xfrm>
            <a:off x="6321195" y="5854866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BD83474-92E1-D835-BDF4-90A210657D5F}"/>
              </a:ext>
            </a:extLst>
          </p:cNvPr>
          <p:cNvSpPr txBox="1"/>
          <p:nvPr/>
        </p:nvSpPr>
        <p:spPr>
          <a:xfrm>
            <a:off x="6597938" y="5806746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3580130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Name several general properties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the two most common types of hard drives and what they are used for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the various types of optical discs available and how they differ from each other.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Identify some flash-memory-based storage devices and media and explain how they are used today.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List at least three other types of storage systems.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Summarize the storage alternatives for a typical personal computer.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31149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Binary operations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6B48EC2-A822-E08F-A748-48CE8709E2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549652"/>
              </p:ext>
            </p:extLst>
          </p:nvPr>
        </p:nvGraphicFramePr>
        <p:xfrm>
          <a:off x="1914073" y="1852506"/>
          <a:ext cx="8730996" cy="371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0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03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Case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Sum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Carry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0+0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0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0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0+1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0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1+0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0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1+1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0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1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135">
                <a:tc>
                  <a:txBody>
                    <a:bodyPr/>
                    <a:lstStyle/>
                    <a:p>
                      <a:r>
                        <a:rPr lang="en-US" sz="3200" b="1" dirty="0"/>
                        <a:t>1+1+1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1</a:t>
                      </a:r>
                    </a:p>
                  </a:txBody>
                  <a:tcPr marL="130965" marR="130965" marT="65482" marB="6548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1</a:t>
                      </a:r>
                    </a:p>
                  </a:txBody>
                  <a:tcPr marL="130965" marR="130965" marT="65482" marB="6548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46ECA517-068E-B0CE-DE9E-7E0B37256CC4}"/>
              </a:ext>
            </a:extLst>
          </p:cNvPr>
          <p:cNvSpPr txBox="1"/>
          <p:nvPr/>
        </p:nvSpPr>
        <p:spPr>
          <a:xfrm>
            <a:off x="3797119" y="1262496"/>
            <a:ext cx="40849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Binary Addition</a:t>
            </a:r>
          </a:p>
        </p:txBody>
      </p:sp>
    </p:spTree>
    <p:extLst>
      <p:ext uri="{BB962C8B-B14F-4D97-AF65-F5344CB8AC3E}">
        <p14:creationId xmlns:p14="http://schemas.microsoft.com/office/powerpoint/2010/main" val="418644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31149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Binary operations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A715B3-13F7-7825-2C8B-79A18339B19C}"/>
              </a:ext>
            </a:extLst>
          </p:cNvPr>
          <p:cNvSpPr txBox="1"/>
          <p:nvPr/>
        </p:nvSpPr>
        <p:spPr>
          <a:xfrm>
            <a:off x="415828" y="1477593"/>
            <a:ext cx="1141966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Add the binary numbers and show the equivalent decimal addition.</a:t>
            </a:r>
          </a:p>
          <a:p>
            <a:r>
              <a:rPr lang="en-US" sz="3200" dirty="0"/>
              <a:t>111+001</a:t>
            </a:r>
          </a:p>
          <a:p>
            <a:endParaRPr lang="en-US" sz="3200" dirty="0"/>
          </a:p>
          <a:p>
            <a:r>
              <a:rPr lang="ar-EG" sz="3200" dirty="0"/>
              <a:t>     </a:t>
            </a:r>
            <a:r>
              <a:rPr lang="en-US" sz="3200" dirty="0"/>
              <a:t>111</a:t>
            </a:r>
          </a:p>
          <a:p>
            <a:r>
              <a:rPr lang="ar-EG" sz="3200" dirty="0"/>
              <a:t>   </a:t>
            </a:r>
            <a:r>
              <a:rPr lang="en-US" sz="3200" dirty="0"/>
              <a:t>+</a:t>
            </a:r>
          </a:p>
          <a:p>
            <a:r>
              <a:rPr lang="ar-EG" sz="3200" dirty="0"/>
              <a:t>  </a:t>
            </a:r>
            <a:r>
              <a:rPr lang="en-US" sz="3200" dirty="0"/>
              <a:t> </a:t>
            </a:r>
            <a:r>
              <a:rPr lang="ar-EG" sz="3200" dirty="0"/>
              <a:t>  </a:t>
            </a:r>
            <a:r>
              <a:rPr lang="en-US" sz="3200" dirty="0"/>
              <a:t>001</a:t>
            </a:r>
            <a:endParaRPr lang="ar-EG" sz="3200" dirty="0"/>
          </a:p>
          <a:p>
            <a:r>
              <a:rPr lang="en-US" sz="3200" dirty="0"/>
              <a:t>___________</a:t>
            </a:r>
          </a:p>
          <a:p>
            <a:pPr lvl="1"/>
            <a:r>
              <a:rPr lang="ar-EG" sz="3200" dirty="0"/>
              <a:t>        1000</a:t>
            </a:r>
            <a:endParaRPr lang="en-US" sz="3200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21E4EAB-4D16-43D1-A969-2A0D1B77D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295328"/>
              </p:ext>
            </p:extLst>
          </p:nvPr>
        </p:nvGraphicFramePr>
        <p:xfrm>
          <a:off x="7253571" y="2247098"/>
          <a:ext cx="4337979" cy="24485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8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85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Case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Sum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Carry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0+0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0+1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1+0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1+1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094">
                <a:tc>
                  <a:txBody>
                    <a:bodyPr/>
                    <a:lstStyle/>
                    <a:p>
                      <a:r>
                        <a:rPr lang="en-US" sz="2100" b="1" dirty="0"/>
                        <a:t>1+1+1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6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7CF500-8868-7904-0AAA-63E9344B119D}"/>
              </a:ext>
            </a:extLst>
          </p:cNvPr>
          <p:cNvSpPr/>
          <p:nvPr/>
        </p:nvSpPr>
        <p:spPr>
          <a:xfrm>
            <a:off x="3071094" y="710746"/>
            <a:ext cx="681879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Box 3">
            <a:extLst>
              <a:ext uri="{FF2B5EF4-FFF2-40B4-BE49-F238E27FC236}">
                <a16:creationId xmlns:a16="http://schemas.microsoft.com/office/drawing/2014/main" id="{21A57EAF-46B6-9D07-E0C3-79D35D9D5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16433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Example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9CA4308-24F4-2F15-95F7-10586A83BF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040" y="1511795"/>
            <a:ext cx="3162083" cy="258715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CBBE589-F42F-AEA5-84EB-95EDBAC808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5735" y="2580156"/>
            <a:ext cx="3895110" cy="258715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2B783F-1A0E-5958-420D-43FBD9D9ED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022171"/>
              </p:ext>
            </p:extLst>
          </p:nvPr>
        </p:nvGraphicFramePr>
        <p:xfrm>
          <a:off x="8163857" y="1581091"/>
          <a:ext cx="3564278" cy="2517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5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Case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Sum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Carry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0+0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0+1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1+0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1+1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0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644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1+1+1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86392" marR="86392" marT="43196" marB="4319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41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262496"/>
            <a:ext cx="11684496" cy="4379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  <a:r>
              <a:rPr lang="ar-EG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Learning Outcome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910108-6E85-60EC-B969-3FF2BC46F51A}"/>
              </a:ext>
            </a:extLst>
          </p:cNvPr>
          <p:cNvSpPr/>
          <p:nvPr/>
        </p:nvSpPr>
        <p:spPr>
          <a:xfrm>
            <a:off x="4542650" y="631060"/>
            <a:ext cx="5347241" cy="125405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1C8C7CD-3E2B-30EF-2BCB-648922890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695" y="402841"/>
            <a:ext cx="31149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Binary operations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42C1948-D1E3-5AA2-2C15-6F2E72D83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9220"/>
              </p:ext>
            </p:extLst>
          </p:nvPr>
        </p:nvGraphicFramePr>
        <p:xfrm>
          <a:off x="6700284" y="1482385"/>
          <a:ext cx="5102510" cy="2895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3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3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Case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Sum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Carry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0+0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0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0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0+1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0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1+0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0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1+1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0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17">
                <a:tc>
                  <a:txBody>
                    <a:bodyPr/>
                    <a:lstStyle/>
                    <a:p>
                      <a:r>
                        <a:rPr lang="en-US" sz="2500" b="1" dirty="0"/>
                        <a:t>1+1+1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 marL="101618" marR="101618" marT="50809" marB="50809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 marL="101618" marR="101618" marT="50809" marB="50809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41E9E872-9C73-43A2-08C6-32C60FBBC06C}"/>
              </a:ext>
            </a:extLst>
          </p:cNvPr>
          <p:cNvSpPr txBox="1"/>
          <p:nvPr/>
        </p:nvSpPr>
        <p:spPr>
          <a:xfrm>
            <a:off x="431054" y="1564950"/>
            <a:ext cx="222465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1010 + 1010</a:t>
            </a:r>
            <a:br>
              <a:rPr lang="en-US" sz="2400" dirty="0"/>
            </a:b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= </a:t>
            </a:r>
            <a:r>
              <a:rPr lang="en-US" sz="2400" b="1" i="0" dirty="0">
                <a:effectLst/>
                <a:latin typeface="arial" panose="020B0604020202020204" pitchFamily="34" charset="0"/>
              </a:rPr>
              <a:t>010100</a:t>
            </a:r>
            <a:endParaRPr lang="ar-EG" sz="2400" b="1" i="0" dirty="0">
              <a:effectLst/>
              <a:latin typeface="arial" panose="020B0604020202020204" pitchFamily="34" charset="0"/>
            </a:endParaRPr>
          </a:p>
          <a:p>
            <a:endParaRPr lang="ar-EG" sz="2400" b="1" dirty="0">
              <a:latin typeface="arial" panose="020B0604020202020204" pitchFamily="34" charset="0"/>
            </a:endParaRPr>
          </a:p>
          <a:p>
            <a:endParaRPr lang="ar-EG" sz="2400" b="1" dirty="0">
              <a:latin typeface="arial" panose="020B0604020202020204" pitchFamily="34" charset="0"/>
            </a:endParaRPr>
          </a:p>
          <a:p>
            <a:r>
              <a:rPr lang="ar-EG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 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1010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+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ar-EG" sz="2400" dirty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1010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2400" dirty="0"/>
              <a:t>___________</a:t>
            </a:r>
            <a:br>
              <a:rPr lang="en-US" sz="2400" dirty="0"/>
            </a:b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= </a:t>
            </a:r>
            <a:r>
              <a:rPr lang="en-US" sz="2400" b="1" i="0" dirty="0">
                <a:effectLst/>
                <a:latin typeface="arial" panose="020B0604020202020204" pitchFamily="34" charset="0"/>
              </a:rPr>
              <a:t>10100</a:t>
            </a:r>
            <a:endParaRPr lang="en-US" sz="2400" dirty="0"/>
          </a:p>
          <a:p>
            <a:endParaRPr lang="en-US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F15751-FE95-E1D5-2B7C-BA8D1876B39E}"/>
              </a:ext>
            </a:extLst>
          </p:cNvPr>
          <p:cNvSpPr txBox="1"/>
          <p:nvPr/>
        </p:nvSpPr>
        <p:spPr>
          <a:xfrm>
            <a:off x="3368841" y="1493647"/>
            <a:ext cx="293614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1010 + 101</a:t>
            </a:r>
            <a:br>
              <a:rPr lang="en-US" sz="2400" dirty="0"/>
            </a:b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= </a:t>
            </a:r>
            <a:r>
              <a:rPr lang="en-US" sz="2400" b="1" i="0" dirty="0">
                <a:effectLst/>
                <a:latin typeface="arial" panose="020B0604020202020204" pitchFamily="34" charset="0"/>
              </a:rPr>
              <a:t>1111</a:t>
            </a:r>
            <a:endParaRPr lang="ar-EG" sz="2400" b="1" dirty="0">
              <a:latin typeface="arial" panose="020B0604020202020204" pitchFamily="34" charset="0"/>
            </a:endParaRPr>
          </a:p>
          <a:p>
            <a:endParaRPr lang="ar-EG" sz="2400" b="1" dirty="0">
              <a:latin typeface="arial" panose="020B0604020202020204" pitchFamily="34" charset="0"/>
            </a:endParaRPr>
          </a:p>
          <a:p>
            <a:endParaRPr lang="ar-EG" sz="2400" b="1" dirty="0">
              <a:latin typeface="arial" panose="020B0604020202020204" pitchFamily="34" charset="0"/>
            </a:endParaRPr>
          </a:p>
          <a:p>
            <a:r>
              <a:rPr lang="ar-EG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 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1010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+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ar-EG" sz="2400" dirty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ar-EG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101</a:t>
            </a:r>
            <a:endParaRPr lang="ar-EG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2400" dirty="0"/>
              <a:t>___________</a:t>
            </a:r>
            <a:br>
              <a:rPr lang="en-US" sz="2400" dirty="0"/>
            </a:b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=</a:t>
            </a:r>
            <a:r>
              <a:rPr lang="ar-EG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 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ar-EG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  </a:t>
            </a:r>
            <a:r>
              <a:rPr lang="ar-EG" sz="2400" b="1" dirty="0">
                <a:solidFill>
                  <a:srgbClr val="000000"/>
                </a:solidFill>
                <a:latin typeface="arial" panose="020B0604020202020204" pitchFamily="34" charset="0"/>
              </a:rPr>
              <a:t>1111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284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nagement Information Systems (MIS)">
            <a:extLst>
              <a:ext uri="{FF2B5EF4-FFF2-40B4-BE49-F238E27FC236}">
                <a16:creationId xmlns:a16="http://schemas.microsoft.com/office/drawing/2014/main" id="{17475F87-56CD-56EE-9FEB-DEFC351989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0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7779F76-B037-DF9B-DE43-97222004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rgbClr val="FFFFFF"/>
                </a:solidFill>
              </a:rPr>
              <a:t>Thank you</a:t>
            </a:r>
          </a:p>
        </p:txBody>
      </p:sp>
      <p:sp>
        <p:nvSpPr>
          <p:cNvPr id="103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12228</TotalTime>
  <Words>3950</Words>
  <Application>Microsoft Office PowerPoint</Application>
  <PresentationFormat>Widescreen</PresentationFormat>
  <Paragraphs>599</Paragraphs>
  <Slides>41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arial</vt:lpstr>
      <vt:lpstr>arial</vt:lpstr>
      <vt:lpstr>Calibri</vt:lpstr>
      <vt:lpstr>Calibri Light</vt:lpstr>
      <vt:lpstr>MyriadPro</vt:lpstr>
      <vt:lpstr>nexa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Shift Operations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Binary operations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112</cp:revision>
  <dcterms:created xsi:type="dcterms:W3CDTF">2023-05-27T09:20:30Z</dcterms:created>
  <dcterms:modified xsi:type="dcterms:W3CDTF">2023-07-18T20:57:31Z</dcterms:modified>
</cp:coreProperties>
</file>