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diagrams/data3.xml" ContentType="application/vnd.openxmlformats-officedocument.drawingml.diagramData+xml"/>
  <Override PartName="/ppt/diagrams/data4.xml" ContentType="application/vnd.openxmlformats-officedocument.drawingml.diagramData+xml"/>
  <Override PartName="/ppt/diagrams/data1.xml" ContentType="application/vnd.openxmlformats-officedocument.drawingml.diagramData+xml"/>
  <Override PartName="/ppt/diagrams/data2.xml" ContentType="application/vnd.openxmlformats-officedocument.drawingml.diagramData+xml"/>
  <Override PartName="/ppt/slideMasters/slideMaster1.xml" ContentType="application/vnd.openxmlformats-officedocument.presentationml.slideMaster+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theme/theme2.xml" ContentType="application/vnd.openxmlformats-officedocument.theme+xml"/>
  <Override PartName="/ppt/theme/theme1.xml" ContentType="application/vnd.openxmlformats-officedocument.theme+xml"/>
  <Override PartName="/ppt/diagrams/colors3.xml" ContentType="application/vnd.openxmlformats-officedocument.drawingml.diagramColors+xml"/>
  <Override PartName="/ppt/diagrams/drawing3.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layout3.xml" ContentType="application/vnd.openxmlformats-officedocument.drawingml.diagramLayout+xml"/>
  <Override PartName="/ppt/diagrams/layout4.xml" ContentType="application/vnd.openxmlformats-officedocument.drawingml.diagramLayout+xml"/>
  <Override PartName="/ppt/diagrams/quickStyle3.xml" ContentType="application/vnd.openxmlformats-officedocument.drawingml.diagramStyl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9"/>
  </p:notesMasterIdLst>
  <p:sldIdLst>
    <p:sldId id="303" r:id="rId2"/>
    <p:sldId id="313" r:id="rId3"/>
    <p:sldId id="314" r:id="rId4"/>
    <p:sldId id="315" r:id="rId5"/>
    <p:sldId id="256" r:id="rId6"/>
    <p:sldId id="316" r:id="rId7"/>
    <p:sldId id="317" r:id="rId8"/>
    <p:sldId id="318" r:id="rId9"/>
    <p:sldId id="319" r:id="rId10"/>
    <p:sldId id="320" r:id="rId11"/>
    <p:sldId id="321" r:id="rId12"/>
    <p:sldId id="322" r:id="rId13"/>
    <p:sldId id="323" r:id="rId14"/>
    <p:sldId id="324" r:id="rId15"/>
    <p:sldId id="325" r:id="rId16"/>
    <p:sldId id="326" r:id="rId17"/>
    <p:sldId id="327" r:id="rId18"/>
    <p:sldId id="328" r:id="rId19"/>
    <p:sldId id="329" r:id="rId20"/>
    <p:sldId id="330" r:id="rId21"/>
    <p:sldId id="331" r:id="rId22"/>
    <p:sldId id="333" r:id="rId23"/>
    <p:sldId id="334" r:id="rId24"/>
    <p:sldId id="335" r:id="rId25"/>
    <p:sldId id="336" r:id="rId26"/>
    <p:sldId id="337" r:id="rId27"/>
    <p:sldId id="338" r:id="rId28"/>
    <p:sldId id="339" r:id="rId29"/>
    <p:sldId id="340" r:id="rId30"/>
    <p:sldId id="341" r:id="rId31"/>
    <p:sldId id="342" r:id="rId32"/>
    <p:sldId id="343" r:id="rId33"/>
    <p:sldId id="266" r:id="rId34"/>
    <p:sldId id="295" r:id="rId35"/>
    <p:sldId id="267" r:id="rId36"/>
    <p:sldId id="291" r:id="rId37"/>
    <p:sldId id="349" r:id="rId38"/>
  </p:sldIdLst>
  <p:sldSz cx="12192000" cy="6858000"/>
  <p:notesSz cx="6858000" cy="9144000"/>
  <p:embeddedFontLst>
    <p:embeddedFont>
      <p:font typeface="Alexandria" pitchFamily="2" charset="-78"/>
      <p:regular r:id="rId40"/>
      <p:bold r:id="rId41"/>
    </p:embeddedFont>
    <p:embeddedFont>
      <p:font typeface="Simplified Arabic" panose="02020603050405020304" pitchFamily="18" charset="-78"/>
      <p:regular r:id="rId42"/>
      <p:bold r:id="rId4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2" roundtripDataSignature="AMtx7mglAfmY/MZoOa1XyADrdpE2/Dz5Y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4" d="100"/>
          <a:sy n="84" d="100"/>
        </p:scale>
        <p:origin x="629"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3.fntdata"/><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font" Target="fonts/font1.fntdata"/><Relationship Id="rId53" Type="http://schemas.openxmlformats.org/officeDocument/2006/relationships/presProps" Target="presProps.xml"/><Relationship Id="rId58"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57"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52"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4.fntdata"/><Relationship Id="rId56"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font" Target="fonts/font2.fntdata"/><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607E88A-45CB-46EC-9A92-8DBE706958A3}" type="doc">
      <dgm:prSet loTypeId="urn:microsoft.com/office/officeart/2005/8/layout/bProcess3" loCatId="process" qsTypeId="urn:microsoft.com/office/officeart/2005/8/quickstyle/simple1" qsCatId="simple" csTypeId="urn:microsoft.com/office/officeart/2005/8/colors/colorful3" csCatId="colorful" phldr="1"/>
      <dgm:spPr/>
      <dgm:t>
        <a:bodyPr/>
        <a:lstStyle/>
        <a:p>
          <a:endParaRPr lang="en-US"/>
        </a:p>
      </dgm:t>
    </dgm:pt>
    <dgm:pt modelId="{6B9FB1F5-5BB3-4390-88AE-8E080EAD4A07}">
      <dgm:prSet phldrT="[نص]"/>
      <dgm:spPr/>
      <dgm:t>
        <a:bodyPr/>
        <a:lstStyle/>
        <a:p>
          <a:r>
            <a:rPr lang="ar-EG" b="1" dirty="0">
              <a:effectLst>
                <a:outerShdw blurRad="38100" dist="38100" dir="2700000" algn="tl">
                  <a:srgbClr val="000000">
                    <a:alpha val="43137"/>
                  </a:srgbClr>
                </a:outerShdw>
              </a:effectLst>
            </a:rPr>
            <a:t>الأسبوع الثاني</a:t>
          </a:r>
        </a:p>
        <a:p>
          <a:r>
            <a:rPr lang="ar-EG" b="1" dirty="0">
              <a:effectLst>
                <a:outerShdw blurRad="38100" dist="38100" dir="2700000" algn="tl">
                  <a:srgbClr val="000000">
                    <a:alpha val="43137"/>
                  </a:srgbClr>
                </a:outerShdw>
              </a:effectLst>
            </a:rPr>
            <a:t>خطوات عملية التخطيط التربوي</a:t>
          </a:r>
          <a:endParaRPr lang="en-US" b="1" dirty="0">
            <a:effectLst>
              <a:outerShdw blurRad="38100" dist="38100" dir="2700000" algn="tl">
                <a:srgbClr val="000000">
                  <a:alpha val="43137"/>
                </a:srgbClr>
              </a:outerShdw>
            </a:effectLst>
          </a:endParaRPr>
        </a:p>
      </dgm:t>
    </dgm:pt>
    <dgm:pt modelId="{DECB8179-3D8E-437A-ADF8-90E4029B7668}" type="parTrans" cxnId="{D3C8FD1E-E9A2-4C0D-84B8-4AFEB3EABD86}">
      <dgm:prSet/>
      <dgm:spPr/>
      <dgm:t>
        <a:bodyPr/>
        <a:lstStyle/>
        <a:p>
          <a:endParaRPr lang="en-US"/>
        </a:p>
      </dgm:t>
    </dgm:pt>
    <dgm:pt modelId="{9968ECDB-1289-4BA4-84EF-6F6DBE6E0142}" type="sibTrans" cxnId="{D3C8FD1E-E9A2-4C0D-84B8-4AFEB3EABD86}">
      <dgm:prSet/>
      <dgm:spPr/>
      <dgm:t>
        <a:bodyPr/>
        <a:lstStyle/>
        <a:p>
          <a:endParaRPr lang="en-US"/>
        </a:p>
      </dgm:t>
    </dgm:pt>
    <dgm:pt modelId="{9DD6D056-CBB6-4B83-B55F-0B47029E30F3}">
      <dgm:prSet phldrT="[نص]"/>
      <dgm:spPr/>
      <dgm:t>
        <a:bodyPr/>
        <a:lstStyle/>
        <a:p>
          <a:r>
            <a:rPr lang="ar-EG" b="1" dirty="0"/>
            <a:t>الأسبوع الأول</a:t>
          </a:r>
        </a:p>
        <a:p>
          <a:r>
            <a:rPr lang="ar-EG" b="1" dirty="0"/>
            <a:t>مفهوم التخطيط التربوي ونشأته والعوامل المؤثرة فيه</a:t>
          </a:r>
          <a:endParaRPr lang="en-US" b="1" dirty="0"/>
        </a:p>
      </dgm:t>
    </dgm:pt>
    <dgm:pt modelId="{C370F48F-300D-41CF-BD31-A233D9C2F1F8}" type="parTrans" cxnId="{B95D4B03-B099-4148-841C-C22280E92C71}">
      <dgm:prSet/>
      <dgm:spPr/>
      <dgm:t>
        <a:bodyPr/>
        <a:lstStyle/>
        <a:p>
          <a:endParaRPr lang="en-US"/>
        </a:p>
      </dgm:t>
    </dgm:pt>
    <dgm:pt modelId="{26F33A87-6F07-45B5-B091-E295AB25792F}" type="sibTrans" cxnId="{B95D4B03-B099-4148-841C-C22280E92C71}">
      <dgm:prSet/>
      <dgm:spPr/>
      <dgm:t>
        <a:bodyPr/>
        <a:lstStyle/>
        <a:p>
          <a:endParaRPr lang="en-US"/>
        </a:p>
      </dgm:t>
    </dgm:pt>
    <dgm:pt modelId="{3E03D88F-B0B0-48DB-97BC-9605D906052B}">
      <dgm:prSet phldrT="[نص]"/>
      <dgm:spPr/>
      <dgm:t>
        <a:bodyPr/>
        <a:lstStyle/>
        <a:p>
          <a:r>
            <a:rPr lang="ar-EG" b="1" dirty="0"/>
            <a:t>الأسبوع الرابع</a:t>
          </a:r>
        </a:p>
        <a:p>
          <a:r>
            <a:rPr lang="ar-EG" b="1" dirty="0"/>
            <a:t>خطوات التخطيط وأولوياته</a:t>
          </a:r>
          <a:endParaRPr lang="en-US" b="1" dirty="0"/>
        </a:p>
      </dgm:t>
    </dgm:pt>
    <dgm:pt modelId="{1E3BEC42-4CB5-4FF9-8EB8-E4D6A2317D6C}" type="parTrans" cxnId="{9EF8AD00-8917-42F9-B201-CE5A7F704D8B}">
      <dgm:prSet/>
      <dgm:spPr/>
      <dgm:t>
        <a:bodyPr/>
        <a:lstStyle/>
        <a:p>
          <a:endParaRPr lang="en-US"/>
        </a:p>
      </dgm:t>
    </dgm:pt>
    <dgm:pt modelId="{17A03E7E-0DE5-47AF-BE2B-549F84ACC6FE}" type="sibTrans" cxnId="{9EF8AD00-8917-42F9-B201-CE5A7F704D8B}">
      <dgm:prSet/>
      <dgm:spPr/>
      <dgm:t>
        <a:bodyPr/>
        <a:lstStyle/>
        <a:p>
          <a:endParaRPr lang="en-US"/>
        </a:p>
      </dgm:t>
    </dgm:pt>
    <dgm:pt modelId="{F13EA15A-9864-4E29-972B-D10A5D3A6001}">
      <dgm:prSet phldrT="[نص]"/>
      <dgm:spPr/>
      <dgm:t>
        <a:bodyPr/>
        <a:lstStyle/>
        <a:p>
          <a:r>
            <a:rPr lang="ar-EG" b="1" dirty="0"/>
            <a:t>الأسبوع الثالث</a:t>
          </a:r>
        </a:p>
        <a:p>
          <a:r>
            <a:rPr lang="ar-EG" b="1" dirty="0"/>
            <a:t>مداخل التخطيط التربوي</a:t>
          </a:r>
          <a:endParaRPr lang="en-US" b="1" dirty="0"/>
        </a:p>
      </dgm:t>
    </dgm:pt>
    <dgm:pt modelId="{BB4489D8-3375-4F85-8D39-765469E8C923}" type="parTrans" cxnId="{1B46ADDD-23F3-46DA-A83B-5C401492FFAC}">
      <dgm:prSet/>
      <dgm:spPr/>
      <dgm:t>
        <a:bodyPr/>
        <a:lstStyle/>
        <a:p>
          <a:endParaRPr lang="en-US"/>
        </a:p>
      </dgm:t>
    </dgm:pt>
    <dgm:pt modelId="{DEB7CFCB-6FBB-416E-9525-AB59A2E2DCA1}" type="sibTrans" cxnId="{1B46ADDD-23F3-46DA-A83B-5C401492FFAC}">
      <dgm:prSet/>
      <dgm:spPr/>
      <dgm:t>
        <a:bodyPr/>
        <a:lstStyle/>
        <a:p>
          <a:endParaRPr lang="en-US"/>
        </a:p>
      </dgm:t>
    </dgm:pt>
    <dgm:pt modelId="{A088BF0C-28E5-49D0-BD98-4B07A981DF41}">
      <dgm:prSet phldrT="[نص]"/>
      <dgm:spPr/>
      <dgm:t>
        <a:bodyPr/>
        <a:lstStyle/>
        <a:p>
          <a:r>
            <a:rPr lang="ar-EG" b="1" dirty="0"/>
            <a:t>الأسبوع الخامس</a:t>
          </a:r>
        </a:p>
        <a:p>
          <a:r>
            <a:rPr lang="ar-EG" b="1" dirty="0"/>
            <a:t>تقنيات حديثة </a:t>
          </a:r>
          <a:r>
            <a:rPr lang="ar-EG" b="1" dirty="0" err="1"/>
            <a:t>فى</a:t>
          </a:r>
          <a:r>
            <a:rPr lang="ar-EG" b="1" dirty="0"/>
            <a:t> التخطيط التربوي</a:t>
          </a:r>
          <a:endParaRPr lang="en-US" b="1" dirty="0"/>
        </a:p>
      </dgm:t>
    </dgm:pt>
    <dgm:pt modelId="{15430462-3D24-401C-9A4D-06A1E385560B}" type="parTrans" cxnId="{8C7C401C-E0C7-4314-A46A-83F06F72B803}">
      <dgm:prSet/>
      <dgm:spPr/>
      <dgm:t>
        <a:bodyPr/>
        <a:lstStyle/>
        <a:p>
          <a:endParaRPr lang="en-US"/>
        </a:p>
      </dgm:t>
    </dgm:pt>
    <dgm:pt modelId="{0A3DA78C-CEF2-45AE-8AAF-A45AF9847C5A}" type="sibTrans" cxnId="{8C7C401C-E0C7-4314-A46A-83F06F72B803}">
      <dgm:prSet/>
      <dgm:spPr/>
      <dgm:t>
        <a:bodyPr/>
        <a:lstStyle/>
        <a:p>
          <a:endParaRPr lang="en-US"/>
        </a:p>
      </dgm:t>
    </dgm:pt>
    <dgm:pt modelId="{9A3ECF07-8313-4819-9914-BE23A549143F}" type="pres">
      <dgm:prSet presAssocID="{0607E88A-45CB-46EC-9A92-8DBE706958A3}" presName="Name0" presStyleCnt="0">
        <dgm:presLayoutVars>
          <dgm:dir/>
          <dgm:resizeHandles val="exact"/>
        </dgm:presLayoutVars>
      </dgm:prSet>
      <dgm:spPr/>
    </dgm:pt>
    <dgm:pt modelId="{A0C2A5B2-85FD-4D06-8F7F-FFC118DF05B9}" type="pres">
      <dgm:prSet presAssocID="{6B9FB1F5-5BB3-4390-88AE-8E080EAD4A07}" presName="node" presStyleLbl="node1" presStyleIdx="0" presStyleCnt="5">
        <dgm:presLayoutVars>
          <dgm:bulletEnabled val="1"/>
        </dgm:presLayoutVars>
      </dgm:prSet>
      <dgm:spPr/>
    </dgm:pt>
    <dgm:pt modelId="{46FD7465-C39C-4E5C-AD5C-616A2DFF2378}" type="pres">
      <dgm:prSet presAssocID="{9968ECDB-1289-4BA4-84EF-6F6DBE6E0142}" presName="sibTrans" presStyleLbl="sibTrans1D1" presStyleIdx="0" presStyleCnt="4"/>
      <dgm:spPr/>
    </dgm:pt>
    <dgm:pt modelId="{28D9FAD4-430C-4F18-B4AF-5958B2A252ED}" type="pres">
      <dgm:prSet presAssocID="{9968ECDB-1289-4BA4-84EF-6F6DBE6E0142}" presName="connectorText" presStyleLbl="sibTrans1D1" presStyleIdx="0" presStyleCnt="4"/>
      <dgm:spPr/>
    </dgm:pt>
    <dgm:pt modelId="{CF8F931B-DB53-4833-9F8C-716B8F8795E9}" type="pres">
      <dgm:prSet presAssocID="{9DD6D056-CBB6-4B83-B55F-0B47029E30F3}" presName="node" presStyleLbl="node1" presStyleIdx="1" presStyleCnt="5">
        <dgm:presLayoutVars>
          <dgm:bulletEnabled val="1"/>
        </dgm:presLayoutVars>
      </dgm:prSet>
      <dgm:spPr/>
    </dgm:pt>
    <dgm:pt modelId="{75195EDC-F677-4C2E-8E6A-07DC71A5F035}" type="pres">
      <dgm:prSet presAssocID="{26F33A87-6F07-45B5-B091-E295AB25792F}" presName="sibTrans" presStyleLbl="sibTrans1D1" presStyleIdx="1" presStyleCnt="4"/>
      <dgm:spPr/>
    </dgm:pt>
    <dgm:pt modelId="{1F2B738F-68C0-494E-AE56-64C48D60AD2C}" type="pres">
      <dgm:prSet presAssocID="{26F33A87-6F07-45B5-B091-E295AB25792F}" presName="connectorText" presStyleLbl="sibTrans1D1" presStyleIdx="1" presStyleCnt="4"/>
      <dgm:spPr/>
    </dgm:pt>
    <dgm:pt modelId="{0A8641F8-B574-4897-978C-3D51C281FF63}" type="pres">
      <dgm:prSet presAssocID="{3E03D88F-B0B0-48DB-97BC-9605D906052B}" presName="node" presStyleLbl="node1" presStyleIdx="2" presStyleCnt="5">
        <dgm:presLayoutVars>
          <dgm:bulletEnabled val="1"/>
        </dgm:presLayoutVars>
      </dgm:prSet>
      <dgm:spPr/>
    </dgm:pt>
    <dgm:pt modelId="{5232EA7F-9EB1-4C56-B161-E96D5FA53970}" type="pres">
      <dgm:prSet presAssocID="{17A03E7E-0DE5-47AF-BE2B-549F84ACC6FE}" presName="sibTrans" presStyleLbl="sibTrans1D1" presStyleIdx="2" presStyleCnt="4"/>
      <dgm:spPr/>
    </dgm:pt>
    <dgm:pt modelId="{906B8758-C30A-4593-A0CD-EB7F11EFFB8E}" type="pres">
      <dgm:prSet presAssocID="{17A03E7E-0DE5-47AF-BE2B-549F84ACC6FE}" presName="connectorText" presStyleLbl="sibTrans1D1" presStyleIdx="2" presStyleCnt="4"/>
      <dgm:spPr/>
    </dgm:pt>
    <dgm:pt modelId="{B7AD6309-481F-4951-8F8B-3B9A0BCAAB18}" type="pres">
      <dgm:prSet presAssocID="{F13EA15A-9864-4E29-972B-D10A5D3A6001}" presName="node" presStyleLbl="node1" presStyleIdx="3" presStyleCnt="5">
        <dgm:presLayoutVars>
          <dgm:bulletEnabled val="1"/>
        </dgm:presLayoutVars>
      </dgm:prSet>
      <dgm:spPr/>
    </dgm:pt>
    <dgm:pt modelId="{03FBD275-E3CC-48D6-9112-B91313B65223}" type="pres">
      <dgm:prSet presAssocID="{DEB7CFCB-6FBB-416E-9525-AB59A2E2DCA1}" presName="sibTrans" presStyleLbl="sibTrans1D1" presStyleIdx="3" presStyleCnt="4"/>
      <dgm:spPr/>
    </dgm:pt>
    <dgm:pt modelId="{C6B3E331-BBB0-4C60-8389-7464F0AAC8FB}" type="pres">
      <dgm:prSet presAssocID="{DEB7CFCB-6FBB-416E-9525-AB59A2E2DCA1}" presName="connectorText" presStyleLbl="sibTrans1D1" presStyleIdx="3" presStyleCnt="4"/>
      <dgm:spPr/>
    </dgm:pt>
    <dgm:pt modelId="{4EE8FD34-9EE9-45F5-9E04-1DEA5242C66A}" type="pres">
      <dgm:prSet presAssocID="{A088BF0C-28E5-49D0-BD98-4B07A981DF41}" presName="node" presStyleLbl="node1" presStyleIdx="4" presStyleCnt="5">
        <dgm:presLayoutVars>
          <dgm:bulletEnabled val="1"/>
        </dgm:presLayoutVars>
      </dgm:prSet>
      <dgm:spPr/>
    </dgm:pt>
  </dgm:ptLst>
  <dgm:cxnLst>
    <dgm:cxn modelId="{9EF8AD00-8917-42F9-B201-CE5A7F704D8B}" srcId="{0607E88A-45CB-46EC-9A92-8DBE706958A3}" destId="{3E03D88F-B0B0-48DB-97BC-9605D906052B}" srcOrd="2" destOrd="0" parTransId="{1E3BEC42-4CB5-4FF9-8EB8-E4D6A2317D6C}" sibTransId="{17A03E7E-0DE5-47AF-BE2B-549F84ACC6FE}"/>
    <dgm:cxn modelId="{B95D4B03-B099-4148-841C-C22280E92C71}" srcId="{0607E88A-45CB-46EC-9A92-8DBE706958A3}" destId="{9DD6D056-CBB6-4B83-B55F-0B47029E30F3}" srcOrd="1" destOrd="0" parTransId="{C370F48F-300D-41CF-BD31-A233D9C2F1F8}" sibTransId="{26F33A87-6F07-45B5-B091-E295AB25792F}"/>
    <dgm:cxn modelId="{56A59919-B54A-4E15-84D0-FDCAAD3D8415}" type="presOf" srcId="{DEB7CFCB-6FBB-416E-9525-AB59A2E2DCA1}" destId="{03FBD275-E3CC-48D6-9112-B91313B65223}" srcOrd="0" destOrd="0" presId="urn:microsoft.com/office/officeart/2005/8/layout/bProcess3"/>
    <dgm:cxn modelId="{70AFDB19-1EC7-4BB8-A389-7727ECE199CD}" type="presOf" srcId="{26F33A87-6F07-45B5-B091-E295AB25792F}" destId="{75195EDC-F677-4C2E-8E6A-07DC71A5F035}" srcOrd="0" destOrd="0" presId="urn:microsoft.com/office/officeart/2005/8/layout/bProcess3"/>
    <dgm:cxn modelId="{8C7C401C-E0C7-4314-A46A-83F06F72B803}" srcId="{0607E88A-45CB-46EC-9A92-8DBE706958A3}" destId="{A088BF0C-28E5-49D0-BD98-4B07A981DF41}" srcOrd="4" destOrd="0" parTransId="{15430462-3D24-401C-9A4D-06A1E385560B}" sibTransId="{0A3DA78C-CEF2-45AE-8AAF-A45AF9847C5A}"/>
    <dgm:cxn modelId="{D3C8FD1E-E9A2-4C0D-84B8-4AFEB3EABD86}" srcId="{0607E88A-45CB-46EC-9A92-8DBE706958A3}" destId="{6B9FB1F5-5BB3-4390-88AE-8E080EAD4A07}" srcOrd="0" destOrd="0" parTransId="{DECB8179-3D8E-437A-ADF8-90E4029B7668}" sibTransId="{9968ECDB-1289-4BA4-84EF-6F6DBE6E0142}"/>
    <dgm:cxn modelId="{0B7A404D-2AAC-4020-B39D-11957C808B19}" type="presOf" srcId="{0607E88A-45CB-46EC-9A92-8DBE706958A3}" destId="{9A3ECF07-8313-4819-9914-BE23A549143F}" srcOrd="0" destOrd="0" presId="urn:microsoft.com/office/officeart/2005/8/layout/bProcess3"/>
    <dgm:cxn modelId="{8B16C26D-5BA2-4A67-95A2-12E742638F7C}" type="presOf" srcId="{6B9FB1F5-5BB3-4390-88AE-8E080EAD4A07}" destId="{A0C2A5B2-85FD-4D06-8F7F-FFC118DF05B9}" srcOrd="0" destOrd="0" presId="urn:microsoft.com/office/officeart/2005/8/layout/bProcess3"/>
    <dgm:cxn modelId="{64CBAB74-3CF4-4895-ADCD-AD035635BA44}" type="presOf" srcId="{9DD6D056-CBB6-4B83-B55F-0B47029E30F3}" destId="{CF8F931B-DB53-4833-9F8C-716B8F8795E9}" srcOrd="0" destOrd="0" presId="urn:microsoft.com/office/officeart/2005/8/layout/bProcess3"/>
    <dgm:cxn modelId="{FF107B82-22CF-480E-BB0F-AA5B3E7051DC}" type="presOf" srcId="{F13EA15A-9864-4E29-972B-D10A5D3A6001}" destId="{B7AD6309-481F-4951-8F8B-3B9A0BCAAB18}" srcOrd="0" destOrd="0" presId="urn:microsoft.com/office/officeart/2005/8/layout/bProcess3"/>
    <dgm:cxn modelId="{1FDBFC85-13B7-4538-9505-3E4D1E845D1D}" type="presOf" srcId="{9968ECDB-1289-4BA4-84EF-6F6DBE6E0142}" destId="{28D9FAD4-430C-4F18-B4AF-5958B2A252ED}" srcOrd="1" destOrd="0" presId="urn:microsoft.com/office/officeart/2005/8/layout/bProcess3"/>
    <dgm:cxn modelId="{4A7E748E-4123-493F-B4F6-4386F74249DC}" type="presOf" srcId="{A088BF0C-28E5-49D0-BD98-4B07A981DF41}" destId="{4EE8FD34-9EE9-45F5-9E04-1DEA5242C66A}" srcOrd="0" destOrd="0" presId="urn:microsoft.com/office/officeart/2005/8/layout/bProcess3"/>
    <dgm:cxn modelId="{0D410493-A3A2-49C5-8177-58200053388C}" type="presOf" srcId="{26F33A87-6F07-45B5-B091-E295AB25792F}" destId="{1F2B738F-68C0-494E-AE56-64C48D60AD2C}" srcOrd="1" destOrd="0" presId="urn:microsoft.com/office/officeart/2005/8/layout/bProcess3"/>
    <dgm:cxn modelId="{05C5B9B9-6F5A-49BE-9536-EB5E74ECE79E}" type="presOf" srcId="{17A03E7E-0DE5-47AF-BE2B-549F84ACC6FE}" destId="{5232EA7F-9EB1-4C56-B161-E96D5FA53970}" srcOrd="0" destOrd="0" presId="urn:microsoft.com/office/officeart/2005/8/layout/bProcess3"/>
    <dgm:cxn modelId="{892ADCCA-0335-4F80-9295-064C943875DE}" type="presOf" srcId="{9968ECDB-1289-4BA4-84EF-6F6DBE6E0142}" destId="{46FD7465-C39C-4E5C-AD5C-616A2DFF2378}" srcOrd="0" destOrd="0" presId="urn:microsoft.com/office/officeart/2005/8/layout/bProcess3"/>
    <dgm:cxn modelId="{1B46ADDD-23F3-46DA-A83B-5C401492FFAC}" srcId="{0607E88A-45CB-46EC-9A92-8DBE706958A3}" destId="{F13EA15A-9864-4E29-972B-D10A5D3A6001}" srcOrd="3" destOrd="0" parTransId="{BB4489D8-3375-4F85-8D39-765469E8C923}" sibTransId="{DEB7CFCB-6FBB-416E-9525-AB59A2E2DCA1}"/>
    <dgm:cxn modelId="{85AE05DF-8494-4588-A670-99543FB992BE}" type="presOf" srcId="{17A03E7E-0DE5-47AF-BE2B-549F84ACC6FE}" destId="{906B8758-C30A-4593-A0CD-EB7F11EFFB8E}" srcOrd="1" destOrd="0" presId="urn:microsoft.com/office/officeart/2005/8/layout/bProcess3"/>
    <dgm:cxn modelId="{C2E9E1E3-0D37-4AA2-B631-B9BAE3AFCB6D}" type="presOf" srcId="{DEB7CFCB-6FBB-416E-9525-AB59A2E2DCA1}" destId="{C6B3E331-BBB0-4C60-8389-7464F0AAC8FB}" srcOrd="1" destOrd="0" presId="urn:microsoft.com/office/officeart/2005/8/layout/bProcess3"/>
    <dgm:cxn modelId="{0E6EC2FB-9764-4BA3-84DD-F4847E614442}" type="presOf" srcId="{3E03D88F-B0B0-48DB-97BC-9605D906052B}" destId="{0A8641F8-B574-4897-978C-3D51C281FF63}" srcOrd="0" destOrd="0" presId="urn:microsoft.com/office/officeart/2005/8/layout/bProcess3"/>
    <dgm:cxn modelId="{A7B97C17-FA0B-4374-9D78-EC9244288936}" type="presParOf" srcId="{9A3ECF07-8313-4819-9914-BE23A549143F}" destId="{A0C2A5B2-85FD-4D06-8F7F-FFC118DF05B9}" srcOrd="0" destOrd="0" presId="urn:microsoft.com/office/officeart/2005/8/layout/bProcess3"/>
    <dgm:cxn modelId="{2CDBF166-F494-4886-9A45-8F4E6DD2F496}" type="presParOf" srcId="{9A3ECF07-8313-4819-9914-BE23A549143F}" destId="{46FD7465-C39C-4E5C-AD5C-616A2DFF2378}" srcOrd="1" destOrd="0" presId="urn:microsoft.com/office/officeart/2005/8/layout/bProcess3"/>
    <dgm:cxn modelId="{B03DF89C-8C66-498A-B1EC-B69CBFB1799D}" type="presParOf" srcId="{46FD7465-C39C-4E5C-AD5C-616A2DFF2378}" destId="{28D9FAD4-430C-4F18-B4AF-5958B2A252ED}" srcOrd="0" destOrd="0" presId="urn:microsoft.com/office/officeart/2005/8/layout/bProcess3"/>
    <dgm:cxn modelId="{9C727AA7-7EFE-4612-BCA2-8CA952B0D7F2}" type="presParOf" srcId="{9A3ECF07-8313-4819-9914-BE23A549143F}" destId="{CF8F931B-DB53-4833-9F8C-716B8F8795E9}" srcOrd="2" destOrd="0" presId="urn:microsoft.com/office/officeart/2005/8/layout/bProcess3"/>
    <dgm:cxn modelId="{36B04D50-337F-4B11-A272-58E92787D781}" type="presParOf" srcId="{9A3ECF07-8313-4819-9914-BE23A549143F}" destId="{75195EDC-F677-4C2E-8E6A-07DC71A5F035}" srcOrd="3" destOrd="0" presId="urn:microsoft.com/office/officeart/2005/8/layout/bProcess3"/>
    <dgm:cxn modelId="{AF115595-F61C-4F77-97D6-167C4B5BA94B}" type="presParOf" srcId="{75195EDC-F677-4C2E-8E6A-07DC71A5F035}" destId="{1F2B738F-68C0-494E-AE56-64C48D60AD2C}" srcOrd="0" destOrd="0" presId="urn:microsoft.com/office/officeart/2005/8/layout/bProcess3"/>
    <dgm:cxn modelId="{16BF85DD-9A22-4F7C-8BB9-15C872659D09}" type="presParOf" srcId="{9A3ECF07-8313-4819-9914-BE23A549143F}" destId="{0A8641F8-B574-4897-978C-3D51C281FF63}" srcOrd="4" destOrd="0" presId="urn:microsoft.com/office/officeart/2005/8/layout/bProcess3"/>
    <dgm:cxn modelId="{F4F0B7B4-7239-433A-BB11-A2F25C56AEE6}" type="presParOf" srcId="{9A3ECF07-8313-4819-9914-BE23A549143F}" destId="{5232EA7F-9EB1-4C56-B161-E96D5FA53970}" srcOrd="5" destOrd="0" presId="urn:microsoft.com/office/officeart/2005/8/layout/bProcess3"/>
    <dgm:cxn modelId="{92A67DAE-AF55-4B1D-8744-39C7953B8D6D}" type="presParOf" srcId="{5232EA7F-9EB1-4C56-B161-E96D5FA53970}" destId="{906B8758-C30A-4593-A0CD-EB7F11EFFB8E}" srcOrd="0" destOrd="0" presId="urn:microsoft.com/office/officeart/2005/8/layout/bProcess3"/>
    <dgm:cxn modelId="{1A24559D-0473-4103-9931-A3B7884C2E21}" type="presParOf" srcId="{9A3ECF07-8313-4819-9914-BE23A549143F}" destId="{B7AD6309-481F-4951-8F8B-3B9A0BCAAB18}" srcOrd="6" destOrd="0" presId="urn:microsoft.com/office/officeart/2005/8/layout/bProcess3"/>
    <dgm:cxn modelId="{6C91FA6F-4C5F-4539-9C0F-043D52302D3F}" type="presParOf" srcId="{9A3ECF07-8313-4819-9914-BE23A549143F}" destId="{03FBD275-E3CC-48D6-9112-B91313B65223}" srcOrd="7" destOrd="0" presId="urn:microsoft.com/office/officeart/2005/8/layout/bProcess3"/>
    <dgm:cxn modelId="{9C37BFC2-B052-4B96-8936-53C0076F4C3F}" type="presParOf" srcId="{03FBD275-E3CC-48D6-9112-B91313B65223}" destId="{C6B3E331-BBB0-4C60-8389-7464F0AAC8FB}" srcOrd="0" destOrd="0" presId="urn:microsoft.com/office/officeart/2005/8/layout/bProcess3"/>
    <dgm:cxn modelId="{6297A3C8-DBD0-4BC5-80EA-12DD6F42E73C}" type="presParOf" srcId="{9A3ECF07-8313-4819-9914-BE23A549143F}" destId="{4EE8FD34-9EE9-45F5-9E04-1DEA5242C66A}" srcOrd="8" destOrd="0" presId="urn:microsoft.com/office/officeart/2005/8/layout/bProcess3"/>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607E88A-45CB-46EC-9A92-8DBE706958A3}" type="doc">
      <dgm:prSet loTypeId="urn:microsoft.com/office/officeart/2005/8/layout/bProcess3" loCatId="process" qsTypeId="urn:microsoft.com/office/officeart/2005/8/quickstyle/simple1" qsCatId="simple" csTypeId="urn:microsoft.com/office/officeart/2005/8/colors/colorful3" csCatId="colorful" phldr="1"/>
      <dgm:spPr/>
      <dgm:t>
        <a:bodyPr/>
        <a:lstStyle/>
        <a:p>
          <a:endParaRPr lang="en-US"/>
        </a:p>
      </dgm:t>
    </dgm:pt>
    <dgm:pt modelId="{6B9FB1F5-5BB3-4390-88AE-8E080EAD4A07}">
      <dgm:prSet phldrT="[نص]"/>
      <dgm:spPr/>
      <dgm:t>
        <a:bodyPr/>
        <a:lstStyle/>
        <a:p>
          <a:r>
            <a:rPr lang="ar-EG" b="1" dirty="0">
              <a:effectLst>
                <a:outerShdw blurRad="38100" dist="38100" dir="2700000" algn="tl">
                  <a:srgbClr val="000000">
                    <a:alpha val="43137"/>
                  </a:srgbClr>
                </a:outerShdw>
              </a:effectLst>
            </a:rPr>
            <a:t>الأسبوع السابع</a:t>
          </a:r>
        </a:p>
        <a:p>
          <a:r>
            <a:rPr lang="ar-EG" b="1" dirty="0">
              <a:effectLst>
                <a:outerShdw blurRad="38100" dist="38100" dir="2700000" algn="tl">
                  <a:srgbClr val="000000">
                    <a:alpha val="43137"/>
                  </a:srgbClr>
                </a:outerShdw>
              </a:effectLst>
            </a:rPr>
            <a:t>نماذج التخطيط الاستراتيجي التربوي</a:t>
          </a:r>
          <a:endParaRPr lang="en-US" b="1" dirty="0">
            <a:effectLst>
              <a:outerShdw blurRad="38100" dist="38100" dir="2700000" algn="tl">
                <a:srgbClr val="000000">
                  <a:alpha val="43137"/>
                </a:srgbClr>
              </a:outerShdw>
            </a:effectLst>
          </a:endParaRPr>
        </a:p>
      </dgm:t>
    </dgm:pt>
    <dgm:pt modelId="{DECB8179-3D8E-437A-ADF8-90E4029B7668}" type="parTrans" cxnId="{D3C8FD1E-E9A2-4C0D-84B8-4AFEB3EABD86}">
      <dgm:prSet/>
      <dgm:spPr/>
      <dgm:t>
        <a:bodyPr/>
        <a:lstStyle/>
        <a:p>
          <a:endParaRPr lang="en-US"/>
        </a:p>
      </dgm:t>
    </dgm:pt>
    <dgm:pt modelId="{9968ECDB-1289-4BA4-84EF-6F6DBE6E0142}" type="sibTrans" cxnId="{D3C8FD1E-E9A2-4C0D-84B8-4AFEB3EABD86}">
      <dgm:prSet/>
      <dgm:spPr/>
      <dgm:t>
        <a:bodyPr/>
        <a:lstStyle/>
        <a:p>
          <a:endParaRPr lang="en-US"/>
        </a:p>
      </dgm:t>
    </dgm:pt>
    <dgm:pt modelId="{9DD6D056-CBB6-4B83-B55F-0B47029E30F3}">
      <dgm:prSet phldrT="[نص]"/>
      <dgm:spPr/>
      <dgm:t>
        <a:bodyPr/>
        <a:lstStyle/>
        <a:p>
          <a:r>
            <a:rPr lang="ar-EG" b="1" dirty="0"/>
            <a:t>الأسبوع السادس</a:t>
          </a:r>
        </a:p>
        <a:p>
          <a:r>
            <a:rPr lang="ar-EG" b="1" dirty="0"/>
            <a:t>مفهوم التخطيط </a:t>
          </a:r>
          <a:r>
            <a:rPr lang="ar-EG" b="1" dirty="0" err="1"/>
            <a:t>الاستراتيجيى</a:t>
          </a:r>
          <a:r>
            <a:rPr lang="ar-EG" b="1" dirty="0"/>
            <a:t> التربوي</a:t>
          </a:r>
          <a:endParaRPr lang="en-US" b="1" dirty="0"/>
        </a:p>
      </dgm:t>
    </dgm:pt>
    <dgm:pt modelId="{C370F48F-300D-41CF-BD31-A233D9C2F1F8}" type="parTrans" cxnId="{B95D4B03-B099-4148-841C-C22280E92C71}">
      <dgm:prSet/>
      <dgm:spPr/>
      <dgm:t>
        <a:bodyPr/>
        <a:lstStyle/>
        <a:p>
          <a:endParaRPr lang="en-US"/>
        </a:p>
      </dgm:t>
    </dgm:pt>
    <dgm:pt modelId="{26F33A87-6F07-45B5-B091-E295AB25792F}" type="sibTrans" cxnId="{B95D4B03-B099-4148-841C-C22280E92C71}">
      <dgm:prSet/>
      <dgm:spPr/>
      <dgm:t>
        <a:bodyPr/>
        <a:lstStyle/>
        <a:p>
          <a:endParaRPr lang="en-US"/>
        </a:p>
      </dgm:t>
    </dgm:pt>
    <dgm:pt modelId="{3E03D88F-B0B0-48DB-97BC-9605D906052B}">
      <dgm:prSet phldrT="[نص]"/>
      <dgm:spPr/>
      <dgm:t>
        <a:bodyPr/>
        <a:lstStyle/>
        <a:p>
          <a:r>
            <a:rPr lang="ar-EG" b="1" dirty="0"/>
            <a:t>الأسبوع التاسع</a:t>
          </a:r>
        </a:p>
        <a:p>
          <a:r>
            <a:rPr lang="ar-EG" b="1" dirty="0"/>
            <a:t>الخطط الاستراتيجية التربوية والمدرسية</a:t>
          </a:r>
          <a:endParaRPr lang="en-US" b="1" dirty="0"/>
        </a:p>
      </dgm:t>
    </dgm:pt>
    <dgm:pt modelId="{1E3BEC42-4CB5-4FF9-8EB8-E4D6A2317D6C}" type="parTrans" cxnId="{9EF8AD00-8917-42F9-B201-CE5A7F704D8B}">
      <dgm:prSet/>
      <dgm:spPr/>
      <dgm:t>
        <a:bodyPr/>
        <a:lstStyle/>
        <a:p>
          <a:endParaRPr lang="en-US"/>
        </a:p>
      </dgm:t>
    </dgm:pt>
    <dgm:pt modelId="{17A03E7E-0DE5-47AF-BE2B-549F84ACC6FE}" type="sibTrans" cxnId="{9EF8AD00-8917-42F9-B201-CE5A7F704D8B}">
      <dgm:prSet/>
      <dgm:spPr/>
      <dgm:t>
        <a:bodyPr/>
        <a:lstStyle/>
        <a:p>
          <a:endParaRPr lang="en-US"/>
        </a:p>
      </dgm:t>
    </dgm:pt>
    <dgm:pt modelId="{F13EA15A-9864-4E29-972B-D10A5D3A6001}">
      <dgm:prSet phldrT="[نص]"/>
      <dgm:spPr/>
      <dgm:t>
        <a:bodyPr/>
        <a:lstStyle/>
        <a:p>
          <a:r>
            <a:rPr lang="ar-EG" b="1" dirty="0"/>
            <a:t>الأسبوع الثامن</a:t>
          </a:r>
        </a:p>
        <a:p>
          <a:r>
            <a:rPr lang="ar-EG" b="1" dirty="0"/>
            <a:t>خطوات التخطيط </a:t>
          </a:r>
          <a:r>
            <a:rPr lang="ar-EG" b="1" dirty="0" err="1"/>
            <a:t>الاستراتيجى</a:t>
          </a:r>
          <a:r>
            <a:rPr lang="ar-EG" b="1" dirty="0"/>
            <a:t> المدرسي ومعوقاته</a:t>
          </a:r>
          <a:endParaRPr lang="en-US" b="1" dirty="0"/>
        </a:p>
      </dgm:t>
    </dgm:pt>
    <dgm:pt modelId="{BB4489D8-3375-4F85-8D39-765469E8C923}" type="parTrans" cxnId="{1B46ADDD-23F3-46DA-A83B-5C401492FFAC}">
      <dgm:prSet/>
      <dgm:spPr/>
      <dgm:t>
        <a:bodyPr/>
        <a:lstStyle/>
        <a:p>
          <a:endParaRPr lang="en-US"/>
        </a:p>
      </dgm:t>
    </dgm:pt>
    <dgm:pt modelId="{DEB7CFCB-6FBB-416E-9525-AB59A2E2DCA1}" type="sibTrans" cxnId="{1B46ADDD-23F3-46DA-A83B-5C401492FFAC}">
      <dgm:prSet/>
      <dgm:spPr/>
      <dgm:t>
        <a:bodyPr/>
        <a:lstStyle/>
        <a:p>
          <a:endParaRPr lang="en-US"/>
        </a:p>
      </dgm:t>
    </dgm:pt>
    <dgm:pt modelId="{A088BF0C-28E5-49D0-BD98-4B07A981DF41}">
      <dgm:prSet phldrT="[نص]"/>
      <dgm:spPr/>
      <dgm:t>
        <a:bodyPr/>
        <a:lstStyle/>
        <a:p>
          <a:r>
            <a:rPr lang="ar-EG" b="1" dirty="0"/>
            <a:t>الأسبوع العاشر</a:t>
          </a:r>
        </a:p>
        <a:p>
          <a:r>
            <a:rPr lang="ar-EG" b="1" dirty="0"/>
            <a:t>الخطط الاستراتيجية والتنمية المستدامة</a:t>
          </a:r>
          <a:endParaRPr lang="en-US" b="1" dirty="0"/>
        </a:p>
      </dgm:t>
    </dgm:pt>
    <dgm:pt modelId="{15430462-3D24-401C-9A4D-06A1E385560B}" type="parTrans" cxnId="{8C7C401C-E0C7-4314-A46A-83F06F72B803}">
      <dgm:prSet/>
      <dgm:spPr/>
      <dgm:t>
        <a:bodyPr/>
        <a:lstStyle/>
        <a:p>
          <a:endParaRPr lang="en-US"/>
        </a:p>
      </dgm:t>
    </dgm:pt>
    <dgm:pt modelId="{0A3DA78C-CEF2-45AE-8AAF-A45AF9847C5A}" type="sibTrans" cxnId="{8C7C401C-E0C7-4314-A46A-83F06F72B803}">
      <dgm:prSet/>
      <dgm:spPr/>
      <dgm:t>
        <a:bodyPr/>
        <a:lstStyle/>
        <a:p>
          <a:endParaRPr lang="en-US"/>
        </a:p>
      </dgm:t>
    </dgm:pt>
    <dgm:pt modelId="{9A3ECF07-8313-4819-9914-BE23A549143F}" type="pres">
      <dgm:prSet presAssocID="{0607E88A-45CB-46EC-9A92-8DBE706958A3}" presName="Name0" presStyleCnt="0">
        <dgm:presLayoutVars>
          <dgm:dir/>
          <dgm:resizeHandles val="exact"/>
        </dgm:presLayoutVars>
      </dgm:prSet>
      <dgm:spPr/>
    </dgm:pt>
    <dgm:pt modelId="{A0C2A5B2-85FD-4D06-8F7F-FFC118DF05B9}" type="pres">
      <dgm:prSet presAssocID="{6B9FB1F5-5BB3-4390-88AE-8E080EAD4A07}" presName="node" presStyleLbl="node1" presStyleIdx="0" presStyleCnt="5">
        <dgm:presLayoutVars>
          <dgm:bulletEnabled val="1"/>
        </dgm:presLayoutVars>
      </dgm:prSet>
      <dgm:spPr/>
    </dgm:pt>
    <dgm:pt modelId="{46FD7465-C39C-4E5C-AD5C-616A2DFF2378}" type="pres">
      <dgm:prSet presAssocID="{9968ECDB-1289-4BA4-84EF-6F6DBE6E0142}" presName="sibTrans" presStyleLbl="sibTrans1D1" presStyleIdx="0" presStyleCnt="4"/>
      <dgm:spPr/>
    </dgm:pt>
    <dgm:pt modelId="{28D9FAD4-430C-4F18-B4AF-5958B2A252ED}" type="pres">
      <dgm:prSet presAssocID="{9968ECDB-1289-4BA4-84EF-6F6DBE6E0142}" presName="connectorText" presStyleLbl="sibTrans1D1" presStyleIdx="0" presStyleCnt="4"/>
      <dgm:spPr/>
    </dgm:pt>
    <dgm:pt modelId="{CF8F931B-DB53-4833-9F8C-716B8F8795E9}" type="pres">
      <dgm:prSet presAssocID="{9DD6D056-CBB6-4B83-B55F-0B47029E30F3}" presName="node" presStyleLbl="node1" presStyleIdx="1" presStyleCnt="5">
        <dgm:presLayoutVars>
          <dgm:bulletEnabled val="1"/>
        </dgm:presLayoutVars>
      </dgm:prSet>
      <dgm:spPr/>
    </dgm:pt>
    <dgm:pt modelId="{75195EDC-F677-4C2E-8E6A-07DC71A5F035}" type="pres">
      <dgm:prSet presAssocID="{26F33A87-6F07-45B5-B091-E295AB25792F}" presName="sibTrans" presStyleLbl="sibTrans1D1" presStyleIdx="1" presStyleCnt="4"/>
      <dgm:spPr/>
    </dgm:pt>
    <dgm:pt modelId="{1F2B738F-68C0-494E-AE56-64C48D60AD2C}" type="pres">
      <dgm:prSet presAssocID="{26F33A87-6F07-45B5-B091-E295AB25792F}" presName="connectorText" presStyleLbl="sibTrans1D1" presStyleIdx="1" presStyleCnt="4"/>
      <dgm:spPr/>
    </dgm:pt>
    <dgm:pt modelId="{0A8641F8-B574-4897-978C-3D51C281FF63}" type="pres">
      <dgm:prSet presAssocID="{3E03D88F-B0B0-48DB-97BC-9605D906052B}" presName="node" presStyleLbl="node1" presStyleIdx="2" presStyleCnt="5">
        <dgm:presLayoutVars>
          <dgm:bulletEnabled val="1"/>
        </dgm:presLayoutVars>
      </dgm:prSet>
      <dgm:spPr/>
    </dgm:pt>
    <dgm:pt modelId="{5232EA7F-9EB1-4C56-B161-E96D5FA53970}" type="pres">
      <dgm:prSet presAssocID="{17A03E7E-0DE5-47AF-BE2B-549F84ACC6FE}" presName="sibTrans" presStyleLbl="sibTrans1D1" presStyleIdx="2" presStyleCnt="4"/>
      <dgm:spPr/>
    </dgm:pt>
    <dgm:pt modelId="{906B8758-C30A-4593-A0CD-EB7F11EFFB8E}" type="pres">
      <dgm:prSet presAssocID="{17A03E7E-0DE5-47AF-BE2B-549F84ACC6FE}" presName="connectorText" presStyleLbl="sibTrans1D1" presStyleIdx="2" presStyleCnt="4"/>
      <dgm:spPr/>
    </dgm:pt>
    <dgm:pt modelId="{B7AD6309-481F-4951-8F8B-3B9A0BCAAB18}" type="pres">
      <dgm:prSet presAssocID="{F13EA15A-9864-4E29-972B-D10A5D3A6001}" presName="node" presStyleLbl="node1" presStyleIdx="3" presStyleCnt="5">
        <dgm:presLayoutVars>
          <dgm:bulletEnabled val="1"/>
        </dgm:presLayoutVars>
      </dgm:prSet>
      <dgm:spPr/>
    </dgm:pt>
    <dgm:pt modelId="{03FBD275-E3CC-48D6-9112-B91313B65223}" type="pres">
      <dgm:prSet presAssocID="{DEB7CFCB-6FBB-416E-9525-AB59A2E2DCA1}" presName="sibTrans" presStyleLbl="sibTrans1D1" presStyleIdx="3" presStyleCnt="4"/>
      <dgm:spPr/>
    </dgm:pt>
    <dgm:pt modelId="{C6B3E331-BBB0-4C60-8389-7464F0AAC8FB}" type="pres">
      <dgm:prSet presAssocID="{DEB7CFCB-6FBB-416E-9525-AB59A2E2DCA1}" presName="connectorText" presStyleLbl="sibTrans1D1" presStyleIdx="3" presStyleCnt="4"/>
      <dgm:spPr/>
    </dgm:pt>
    <dgm:pt modelId="{4EE8FD34-9EE9-45F5-9E04-1DEA5242C66A}" type="pres">
      <dgm:prSet presAssocID="{A088BF0C-28E5-49D0-BD98-4B07A981DF41}" presName="node" presStyleLbl="node1" presStyleIdx="4" presStyleCnt="5">
        <dgm:presLayoutVars>
          <dgm:bulletEnabled val="1"/>
        </dgm:presLayoutVars>
      </dgm:prSet>
      <dgm:spPr/>
    </dgm:pt>
  </dgm:ptLst>
  <dgm:cxnLst>
    <dgm:cxn modelId="{9EF8AD00-8917-42F9-B201-CE5A7F704D8B}" srcId="{0607E88A-45CB-46EC-9A92-8DBE706958A3}" destId="{3E03D88F-B0B0-48DB-97BC-9605D906052B}" srcOrd="2" destOrd="0" parTransId="{1E3BEC42-4CB5-4FF9-8EB8-E4D6A2317D6C}" sibTransId="{17A03E7E-0DE5-47AF-BE2B-549F84ACC6FE}"/>
    <dgm:cxn modelId="{B95D4B03-B099-4148-841C-C22280E92C71}" srcId="{0607E88A-45CB-46EC-9A92-8DBE706958A3}" destId="{9DD6D056-CBB6-4B83-B55F-0B47029E30F3}" srcOrd="1" destOrd="0" parTransId="{C370F48F-300D-41CF-BD31-A233D9C2F1F8}" sibTransId="{26F33A87-6F07-45B5-B091-E295AB25792F}"/>
    <dgm:cxn modelId="{5A7B5013-CC0E-4279-BC88-A9F9A6D63E6A}" type="presOf" srcId="{A088BF0C-28E5-49D0-BD98-4B07A981DF41}" destId="{4EE8FD34-9EE9-45F5-9E04-1DEA5242C66A}" srcOrd="0" destOrd="0" presId="urn:microsoft.com/office/officeart/2005/8/layout/bProcess3"/>
    <dgm:cxn modelId="{8C7C401C-E0C7-4314-A46A-83F06F72B803}" srcId="{0607E88A-45CB-46EC-9A92-8DBE706958A3}" destId="{A088BF0C-28E5-49D0-BD98-4B07A981DF41}" srcOrd="4" destOrd="0" parTransId="{15430462-3D24-401C-9A4D-06A1E385560B}" sibTransId="{0A3DA78C-CEF2-45AE-8AAF-A45AF9847C5A}"/>
    <dgm:cxn modelId="{D3C8FD1E-E9A2-4C0D-84B8-4AFEB3EABD86}" srcId="{0607E88A-45CB-46EC-9A92-8DBE706958A3}" destId="{6B9FB1F5-5BB3-4390-88AE-8E080EAD4A07}" srcOrd="0" destOrd="0" parTransId="{DECB8179-3D8E-437A-ADF8-90E4029B7668}" sibTransId="{9968ECDB-1289-4BA4-84EF-6F6DBE6E0142}"/>
    <dgm:cxn modelId="{7FF36029-830A-42A3-9BA1-E952C24B97A6}" type="presOf" srcId="{26F33A87-6F07-45B5-B091-E295AB25792F}" destId="{75195EDC-F677-4C2E-8E6A-07DC71A5F035}" srcOrd="0" destOrd="0" presId="urn:microsoft.com/office/officeart/2005/8/layout/bProcess3"/>
    <dgm:cxn modelId="{AE7DF432-AE0C-464C-A898-EAFF731294D2}" type="presOf" srcId="{17A03E7E-0DE5-47AF-BE2B-549F84ACC6FE}" destId="{5232EA7F-9EB1-4C56-B161-E96D5FA53970}" srcOrd="0" destOrd="0" presId="urn:microsoft.com/office/officeart/2005/8/layout/bProcess3"/>
    <dgm:cxn modelId="{7255A346-0BB7-4D6B-8844-82F46968E645}" type="presOf" srcId="{DEB7CFCB-6FBB-416E-9525-AB59A2E2DCA1}" destId="{03FBD275-E3CC-48D6-9112-B91313B65223}" srcOrd="0" destOrd="0" presId="urn:microsoft.com/office/officeart/2005/8/layout/bProcess3"/>
    <dgm:cxn modelId="{435A126A-800A-45EC-944B-AF38C40CDAF4}" type="presOf" srcId="{DEB7CFCB-6FBB-416E-9525-AB59A2E2DCA1}" destId="{C6B3E331-BBB0-4C60-8389-7464F0AAC8FB}" srcOrd="1" destOrd="0" presId="urn:microsoft.com/office/officeart/2005/8/layout/bProcess3"/>
    <dgm:cxn modelId="{CF6B0E71-ACA2-41AA-9AD2-862CEC011AB6}" type="presOf" srcId="{9968ECDB-1289-4BA4-84EF-6F6DBE6E0142}" destId="{46FD7465-C39C-4E5C-AD5C-616A2DFF2378}" srcOrd="0" destOrd="0" presId="urn:microsoft.com/office/officeart/2005/8/layout/bProcess3"/>
    <dgm:cxn modelId="{6313A752-D9D6-4DA2-8A25-BDB5B9C7CEB8}" type="presOf" srcId="{0607E88A-45CB-46EC-9A92-8DBE706958A3}" destId="{9A3ECF07-8313-4819-9914-BE23A549143F}" srcOrd="0" destOrd="0" presId="urn:microsoft.com/office/officeart/2005/8/layout/bProcess3"/>
    <dgm:cxn modelId="{B13A7654-1CE2-445E-87BC-3EC365F84296}" type="presOf" srcId="{3E03D88F-B0B0-48DB-97BC-9605D906052B}" destId="{0A8641F8-B574-4897-978C-3D51C281FF63}" srcOrd="0" destOrd="0" presId="urn:microsoft.com/office/officeart/2005/8/layout/bProcess3"/>
    <dgm:cxn modelId="{1C29FF82-E882-44BE-BE79-F8CFB5E3713A}" type="presOf" srcId="{9DD6D056-CBB6-4B83-B55F-0B47029E30F3}" destId="{CF8F931B-DB53-4833-9F8C-716B8F8795E9}" srcOrd="0" destOrd="0" presId="urn:microsoft.com/office/officeart/2005/8/layout/bProcess3"/>
    <dgm:cxn modelId="{D5451292-52D2-4383-ADA4-B942334D3958}" type="presOf" srcId="{F13EA15A-9864-4E29-972B-D10A5D3A6001}" destId="{B7AD6309-481F-4951-8F8B-3B9A0BCAAB18}" srcOrd="0" destOrd="0" presId="urn:microsoft.com/office/officeart/2005/8/layout/bProcess3"/>
    <dgm:cxn modelId="{033CF2A4-37F2-46A3-B458-CB0F5EBD4492}" type="presOf" srcId="{26F33A87-6F07-45B5-B091-E295AB25792F}" destId="{1F2B738F-68C0-494E-AE56-64C48D60AD2C}" srcOrd="1" destOrd="0" presId="urn:microsoft.com/office/officeart/2005/8/layout/bProcess3"/>
    <dgm:cxn modelId="{5FE431B7-DCF3-4A84-9B29-EF4EC982BFD8}" type="presOf" srcId="{9968ECDB-1289-4BA4-84EF-6F6DBE6E0142}" destId="{28D9FAD4-430C-4F18-B4AF-5958B2A252ED}" srcOrd="1" destOrd="0" presId="urn:microsoft.com/office/officeart/2005/8/layout/bProcess3"/>
    <dgm:cxn modelId="{CDED41C7-D46B-48C9-B7EB-E550C733E41B}" type="presOf" srcId="{6B9FB1F5-5BB3-4390-88AE-8E080EAD4A07}" destId="{A0C2A5B2-85FD-4D06-8F7F-FFC118DF05B9}" srcOrd="0" destOrd="0" presId="urn:microsoft.com/office/officeart/2005/8/layout/bProcess3"/>
    <dgm:cxn modelId="{1B46ADDD-23F3-46DA-A83B-5C401492FFAC}" srcId="{0607E88A-45CB-46EC-9A92-8DBE706958A3}" destId="{F13EA15A-9864-4E29-972B-D10A5D3A6001}" srcOrd="3" destOrd="0" parTransId="{BB4489D8-3375-4F85-8D39-765469E8C923}" sibTransId="{DEB7CFCB-6FBB-416E-9525-AB59A2E2DCA1}"/>
    <dgm:cxn modelId="{F546A1E5-1A73-4E99-8090-B1D314057137}" type="presOf" srcId="{17A03E7E-0DE5-47AF-BE2B-549F84ACC6FE}" destId="{906B8758-C30A-4593-A0CD-EB7F11EFFB8E}" srcOrd="1" destOrd="0" presId="urn:microsoft.com/office/officeart/2005/8/layout/bProcess3"/>
    <dgm:cxn modelId="{66242475-AB80-4A1E-944A-48E58BE22E0C}" type="presParOf" srcId="{9A3ECF07-8313-4819-9914-BE23A549143F}" destId="{A0C2A5B2-85FD-4D06-8F7F-FFC118DF05B9}" srcOrd="0" destOrd="0" presId="urn:microsoft.com/office/officeart/2005/8/layout/bProcess3"/>
    <dgm:cxn modelId="{0FE9F81F-77B0-48FE-9925-8631B0859687}" type="presParOf" srcId="{9A3ECF07-8313-4819-9914-BE23A549143F}" destId="{46FD7465-C39C-4E5C-AD5C-616A2DFF2378}" srcOrd="1" destOrd="0" presId="urn:microsoft.com/office/officeart/2005/8/layout/bProcess3"/>
    <dgm:cxn modelId="{564FBFF5-2A53-4F62-8719-085B8813EDF1}" type="presParOf" srcId="{46FD7465-C39C-4E5C-AD5C-616A2DFF2378}" destId="{28D9FAD4-430C-4F18-B4AF-5958B2A252ED}" srcOrd="0" destOrd="0" presId="urn:microsoft.com/office/officeart/2005/8/layout/bProcess3"/>
    <dgm:cxn modelId="{F2780E7B-563E-4628-8CF3-569FA376F784}" type="presParOf" srcId="{9A3ECF07-8313-4819-9914-BE23A549143F}" destId="{CF8F931B-DB53-4833-9F8C-716B8F8795E9}" srcOrd="2" destOrd="0" presId="urn:microsoft.com/office/officeart/2005/8/layout/bProcess3"/>
    <dgm:cxn modelId="{2CE7477B-A83A-404C-8CB8-DD451273410F}" type="presParOf" srcId="{9A3ECF07-8313-4819-9914-BE23A549143F}" destId="{75195EDC-F677-4C2E-8E6A-07DC71A5F035}" srcOrd="3" destOrd="0" presId="urn:microsoft.com/office/officeart/2005/8/layout/bProcess3"/>
    <dgm:cxn modelId="{E499C8A8-13D0-436B-9565-715687DAFAB6}" type="presParOf" srcId="{75195EDC-F677-4C2E-8E6A-07DC71A5F035}" destId="{1F2B738F-68C0-494E-AE56-64C48D60AD2C}" srcOrd="0" destOrd="0" presId="urn:microsoft.com/office/officeart/2005/8/layout/bProcess3"/>
    <dgm:cxn modelId="{8123D975-A13D-4C58-9774-146193C3AF15}" type="presParOf" srcId="{9A3ECF07-8313-4819-9914-BE23A549143F}" destId="{0A8641F8-B574-4897-978C-3D51C281FF63}" srcOrd="4" destOrd="0" presId="urn:microsoft.com/office/officeart/2005/8/layout/bProcess3"/>
    <dgm:cxn modelId="{6CFD1C55-E5D8-4AC9-9BEB-5BB6839F9F36}" type="presParOf" srcId="{9A3ECF07-8313-4819-9914-BE23A549143F}" destId="{5232EA7F-9EB1-4C56-B161-E96D5FA53970}" srcOrd="5" destOrd="0" presId="urn:microsoft.com/office/officeart/2005/8/layout/bProcess3"/>
    <dgm:cxn modelId="{362A100A-8F6A-4D8C-A466-7EF585E2972E}" type="presParOf" srcId="{5232EA7F-9EB1-4C56-B161-E96D5FA53970}" destId="{906B8758-C30A-4593-A0CD-EB7F11EFFB8E}" srcOrd="0" destOrd="0" presId="urn:microsoft.com/office/officeart/2005/8/layout/bProcess3"/>
    <dgm:cxn modelId="{821067A5-E80D-4C18-9F01-2D6F25CCE32D}" type="presParOf" srcId="{9A3ECF07-8313-4819-9914-BE23A549143F}" destId="{B7AD6309-481F-4951-8F8B-3B9A0BCAAB18}" srcOrd="6" destOrd="0" presId="urn:microsoft.com/office/officeart/2005/8/layout/bProcess3"/>
    <dgm:cxn modelId="{17F453B1-D020-474D-910E-F1709CDE2807}" type="presParOf" srcId="{9A3ECF07-8313-4819-9914-BE23A549143F}" destId="{03FBD275-E3CC-48D6-9112-B91313B65223}" srcOrd="7" destOrd="0" presId="urn:microsoft.com/office/officeart/2005/8/layout/bProcess3"/>
    <dgm:cxn modelId="{42B3342B-1B42-4AA2-B592-BB56C01832F7}" type="presParOf" srcId="{03FBD275-E3CC-48D6-9112-B91313B65223}" destId="{C6B3E331-BBB0-4C60-8389-7464F0AAC8FB}" srcOrd="0" destOrd="0" presId="urn:microsoft.com/office/officeart/2005/8/layout/bProcess3"/>
    <dgm:cxn modelId="{65548F87-7FAC-4A2B-B8C9-BAA274B0C7C7}" type="presParOf" srcId="{9A3ECF07-8313-4819-9914-BE23A549143F}" destId="{4EE8FD34-9EE9-45F5-9E04-1DEA5242C66A}" srcOrd="8" destOrd="0" presId="urn:microsoft.com/office/officeart/2005/8/layout/b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5C03779-5812-4356-91D2-9BF8DE5DD313}"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7BCA248C-0714-4404-BAE2-25A7D0132393}">
      <dgm:prSet phldrT="[نص]"/>
      <dgm:spPr/>
      <dgm:t>
        <a:bodyPr/>
        <a:lstStyle/>
        <a:p>
          <a:r>
            <a:rPr lang="ar-EG" b="1" dirty="0"/>
            <a:t>أهمية الخطة</a:t>
          </a:r>
          <a:endParaRPr lang="en-US" b="1" dirty="0"/>
        </a:p>
      </dgm:t>
    </dgm:pt>
    <dgm:pt modelId="{7202021E-5EDD-4891-B7CB-384E1BBA19DD}" type="parTrans" cxnId="{23AC0D93-4D39-4DE9-AEC4-2AFCC9319734}">
      <dgm:prSet/>
      <dgm:spPr/>
      <dgm:t>
        <a:bodyPr/>
        <a:lstStyle/>
        <a:p>
          <a:endParaRPr lang="en-US"/>
        </a:p>
      </dgm:t>
    </dgm:pt>
    <dgm:pt modelId="{A418FFD6-D4EF-423F-96C2-543594F9A82A}" type="sibTrans" cxnId="{23AC0D93-4D39-4DE9-AEC4-2AFCC9319734}">
      <dgm:prSet/>
      <dgm:spPr/>
      <dgm:t>
        <a:bodyPr/>
        <a:lstStyle/>
        <a:p>
          <a:endParaRPr lang="en-US"/>
        </a:p>
      </dgm:t>
    </dgm:pt>
    <dgm:pt modelId="{75E8912B-7741-4E0F-B885-E0B489B1ECF3}">
      <dgm:prSet phldrT="[نص]"/>
      <dgm:spPr/>
      <dgm:t>
        <a:bodyPr/>
        <a:lstStyle/>
        <a:p>
          <a:r>
            <a:rPr lang="ar-EG" b="1" dirty="0"/>
            <a:t>مفهوم الخطة</a:t>
          </a:r>
          <a:endParaRPr lang="en-US" b="1" dirty="0"/>
        </a:p>
      </dgm:t>
    </dgm:pt>
    <dgm:pt modelId="{5224E9C0-94A5-42AF-839C-D611951AE79B}" type="parTrans" cxnId="{9EC3E053-EE4D-475E-AB22-91BC673BE862}">
      <dgm:prSet/>
      <dgm:spPr/>
      <dgm:t>
        <a:bodyPr/>
        <a:lstStyle/>
        <a:p>
          <a:endParaRPr lang="en-US"/>
        </a:p>
      </dgm:t>
    </dgm:pt>
    <dgm:pt modelId="{DB496B5B-767C-480D-8801-E912A02CF243}" type="sibTrans" cxnId="{9EC3E053-EE4D-475E-AB22-91BC673BE862}">
      <dgm:prSet/>
      <dgm:spPr/>
      <dgm:t>
        <a:bodyPr/>
        <a:lstStyle/>
        <a:p>
          <a:endParaRPr lang="en-US"/>
        </a:p>
      </dgm:t>
    </dgm:pt>
    <dgm:pt modelId="{42BAEBB3-AA1E-40A7-8757-BC487CC13DCD}">
      <dgm:prSet phldrT="[نص]"/>
      <dgm:spPr/>
      <dgm:t>
        <a:bodyPr/>
        <a:lstStyle/>
        <a:p>
          <a:r>
            <a:rPr lang="ar-SA" b="1">
              <a:latin typeface="Simplified Arabic" pitchFamily="18" charset="-78"/>
              <a:cs typeface="Simplified Arabic" pitchFamily="18" charset="-78"/>
            </a:rPr>
            <a:t>منطلقات الخطة الاستراتيجية المدرسية</a:t>
          </a:r>
          <a:endParaRPr lang="en-US" b="1" dirty="0"/>
        </a:p>
      </dgm:t>
    </dgm:pt>
    <dgm:pt modelId="{8BCB2EF5-75C8-48EF-AFC7-052A7E2F7DF0}" type="parTrans" cxnId="{EA74A75E-264B-401F-AE1A-71FB5A683D06}">
      <dgm:prSet/>
      <dgm:spPr/>
      <dgm:t>
        <a:bodyPr/>
        <a:lstStyle/>
        <a:p>
          <a:endParaRPr lang="en-US"/>
        </a:p>
      </dgm:t>
    </dgm:pt>
    <dgm:pt modelId="{2A619804-4A08-4580-B97F-6B4343DA70EF}" type="sibTrans" cxnId="{EA74A75E-264B-401F-AE1A-71FB5A683D06}">
      <dgm:prSet/>
      <dgm:spPr/>
      <dgm:t>
        <a:bodyPr/>
        <a:lstStyle/>
        <a:p>
          <a:endParaRPr lang="en-US"/>
        </a:p>
      </dgm:t>
    </dgm:pt>
    <dgm:pt modelId="{03975A28-9F22-4554-AA8F-23F7C1AEDC94}">
      <dgm:prSet phldrT="[نص]"/>
      <dgm:spPr/>
      <dgm:t>
        <a:bodyPr/>
        <a:lstStyle/>
        <a:p>
          <a:r>
            <a:rPr lang="ar-EG" b="1" dirty="0">
              <a:effectLst>
                <a:outerShdw blurRad="38100" dist="38100" dir="2700000" algn="tl">
                  <a:srgbClr val="000000">
                    <a:alpha val="43137"/>
                  </a:srgbClr>
                </a:outerShdw>
              </a:effectLst>
            </a:rPr>
            <a:t>شروط الخطة وعناصرها</a:t>
          </a:r>
          <a:endParaRPr lang="en-US" b="1" dirty="0">
            <a:effectLst>
              <a:outerShdw blurRad="38100" dist="38100" dir="2700000" algn="tl">
                <a:srgbClr val="000000">
                  <a:alpha val="43137"/>
                </a:srgbClr>
              </a:outerShdw>
            </a:effectLst>
          </a:endParaRPr>
        </a:p>
      </dgm:t>
    </dgm:pt>
    <dgm:pt modelId="{C691026D-4860-4A53-BD3A-087C257EFE4E}" type="parTrans" cxnId="{B58F30AD-992F-4F7C-9585-2AF3ADFDD6AE}">
      <dgm:prSet/>
      <dgm:spPr/>
      <dgm:t>
        <a:bodyPr/>
        <a:lstStyle/>
        <a:p>
          <a:endParaRPr lang="en-US"/>
        </a:p>
      </dgm:t>
    </dgm:pt>
    <dgm:pt modelId="{F3E2574F-3AB0-43A6-9375-5C902F21D1B7}" type="sibTrans" cxnId="{B58F30AD-992F-4F7C-9585-2AF3ADFDD6AE}">
      <dgm:prSet/>
      <dgm:spPr/>
      <dgm:t>
        <a:bodyPr/>
        <a:lstStyle/>
        <a:p>
          <a:endParaRPr lang="en-US"/>
        </a:p>
      </dgm:t>
    </dgm:pt>
    <dgm:pt modelId="{80073259-7D69-46B3-9246-98B728E419C8}" type="pres">
      <dgm:prSet presAssocID="{C5C03779-5812-4356-91D2-9BF8DE5DD313}" presName="diagram" presStyleCnt="0">
        <dgm:presLayoutVars>
          <dgm:dir/>
          <dgm:resizeHandles val="exact"/>
        </dgm:presLayoutVars>
      </dgm:prSet>
      <dgm:spPr/>
    </dgm:pt>
    <dgm:pt modelId="{218631C3-7B99-4E16-AB70-98E7960460FE}" type="pres">
      <dgm:prSet presAssocID="{7BCA248C-0714-4404-BAE2-25A7D0132393}" presName="node" presStyleLbl="node1" presStyleIdx="0" presStyleCnt="4">
        <dgm:presLayoutVars>
          <dgm:bulletEnabled val="1"/>
        </dgm:presLayoutVars>
      </dgm:prSet>
      <dgm:spPr/>
    </dgm:pt>
    <dgm:pt modelId="{30E64FB4-2E4F-4EDF-909E-9CE080CE9B45}" type="pres">
      <dgm:prSet presAssocID="{A418FFD6-D4EF-423F-96C2-543594F9A82A}" presName="sibTrans" presStyleCnt="0"/>
      <dgm:spPr/>
    </dgm:pt>
    <dgm:pt modelId="{8259B2AF-650E-4CB7-BD5C-076794630539}" type="pres">
      <dgm:prSet presAssocID="{75E8912B-7741-4E0F-B885-E0B489B1ECF3}" presName="node" presStyleLbl="node1" presStyleIdx="1" presStyleCnt="4">
        <dgm:presLayoutVars>
          <dgm:bulletEnabled val="1"/>
        </dgm:presLayoutVars>
      </dgm:prSet>
      <dgm:spPr/>
    </dgm:pt>
    <dgm:pt modelId="{43EA29FC-10A7-4724-99DE-F59072E805A0}" type="pres">
      <dgm:prSet presAssocID="{DB496B5B-767C-480D-8801-E912A02CF243}" presName="sibTrans" presStyleCnt="0"/>
      <dgm:spPr/>
    </dgm:pt>
    <dgm:pt modelId="{F90748B3-FFAF-4BBD-ACD3-A89E80480C58}" type="pres">
      <dgm:prSet presAssocID="{42BAEBB3-AA1E-40A7-8757-BC487CC13DCD}" presName="node" presStyleLbl="node1" presStyleIdx="2" presStyleCnt="4">
        <dgm:presLayoutVars>
          <dgm:bulletEnabled val="1"/>
        </dgm:presLayoutVars>
      </dgm:prSet>
      <dgm:spPr/>
    </dgm:pt>
    <dgm:pt modelId="{85D069BC-E5C6-457A-93F4-637A06A6BEEC}" type="pres">
      <dgm:prSet presAssocID="{2A619804-4A08-4580-B97F-6B4343DA70EF}" presName="sibTrans" presStyleCnt="0"/>
      <dgm:spPr/>
    </dgm:pt>
    <dgm:pt modelId="{E978EC7F-3F8D-4253-A51C-4751CB1AD3C9}" type="pres">
      <dgm:prSet presAssocID="{03975A28-9F22-4554-AA8F-23F7C1AEDC94}" presName="node" presStyleLbl="node1" presStyleIdx="3" presStyleCnt="4">
        <dgm:presLayoutVars>
          <dgm:bulletEnabled val="1"/>
        </dgm:presLayoutVars>
      </dgm:prSet>
      <dgm:spPr/>
    </dgm:pt>
  </dgm:ptLst>
  <dgm:cxnLst>
    <dgm:cxn modelId="{EA74A75E-264B-401F-AE1A-71FB5A683D06}" srcId="{C5C03779-5812-4356-91D2-9BF8DE5DD313}" destId="{42BAEBB3-AA1E-40A7-8757-BC487CC13DCD}" srcOrd="2" destOrd="0" parTransId="{8BCB2EF5-75C8-48EF-AFC7-052A7E2F7DF0}" sibTransId="{2A619804-4A08-4580-B97F-6B4343DA70EF}"/>
    <dgm:cxn modelId="{CC360C41-8D31-4D5F-A6CC-C0622C3F020D}" type="presOf" srcId="{03975A28-9F22-4554-AA8F-23F7C1AEDC94}" destId="{E978EC7F-3F8D-4253-A51C-4751CB1AD3C9}" srcOrd="0" destOrd="0" presId="urn:microsoft.com/office/officeart/2005/8/layout/default"/>
    <dgm:cxn modelId="{74D7C96D-B353-4D80-B285-2610B089B9CF}" type="presOf" srcId="{42BAEBB3-AA1E-40A7-8757-BC487CC13DCD}" destId="{F90748B3-FFAF-4BBD-ACD3-A89E80480C58}" srcOrd="0" destOrd="0" presId="urn:microsoft.com/office/officeart/2005/8/layout/default"/>
    <dgm:cxn modelId="{9EC3E053-EE4D-475E-AB22-91BC673BE862}" srcId="{C5C03779-5812-4356-91D2-9BF8DE5DD313}" destId="{75E8912B-7741-4E0F-B885-E0B489B1ECF3}" srcOrd="1" destOrd="0" parTransId="{5224E9C0-94A5-42AF-839C-D611951AE79B}" sibTransId="{DB496B5B-767C-480D-8801-E912A02CF243}"/>
    <dgm:cxn modelId="{1E62EB75-EA00-4EA5-A46D-5C9156B034B4}" type="presOf" srcId="{C5C03779-5812-4356-91D2-9BF8DE5DD313}" destId="{80073259-7D69-46B3-9246-98B728E419C8}" srcOrd="0" destOrd="0" presId="urn:microsoft.com/office/officeart/2005/8/layout/default"/>
    <dgm:cxn modelId="{23AC0D93-4D39-4DE9-AEC4-2AFCC9319734}" srcId="{C5C03779-5812-4356-91D2-9BF8DE5DD313}" destId="{7BCA248C-0714-4404-BAE2-25A7D0132393}" srcOrd="0" destOrd="0" parTransId="{7202021E-5EDD-4891-B7CB-384E1BBA19DD}" sibTransId="{A418FFD6-D4EF-423F-96C2-543594F9A82A}"/>
    <dgm:cxn modelId="{B58F30AD-992F-4F7C-9585-2AF3ADFDD6AE}" srcId="{C5C03779-5812-4356-91D2-9BF8DE5DD313}" destId="{03975A28-9F22-4554-AA8F-23F7C1AEDC94}" srcOrd="3" destOrd="0" parTransId="{C691026D-4860-4A53-BD3A-087C257EFE4E}" sibTransId="{F3E2574F-3AB0-43A6-9375-5C902F21D1B7}"/>
    <dgm:cxn modelId="{EBBC1EBE-6F42-4085-BA26-2AF8B26B4365}" type="presOf" srcId="{75E8912B-7741-4E0F-B885-E0B489B1ECF3}" destId="{8259B2AF-650E-4CB7-BD5C-076794630539}" srcOrd="0" destOrd="0" presId="urn:microsoft.com/office/officeart/2005/8/layout/default"/>
    <dgm:cxn modelId="{0EB2D4D6-78B0-40F4-8C38-4DBF3751CEF9}" type="presOf" srcId="{7BCA248C-0714-4404-BAE2-25A7D0132393}" destId="{218631C3-7B99-4E16-AB70-98E7960460FE}" srcOrd="0" destOrd="0" presId="urn:microsoft.com/office/officeart/2005/8/layout/default"/>
    <dgm:cxn modelId="{0112F5E1-DE72-459A-BD9A-FB1698F18D74}" type="presParOf" srcId="{80073259-7D69-46B3-9246-98B728E419C8}" destId="{218631C3-7B99-4E16-AB70-98E7960460FE}" srcOrd="0" destOrd="0" presId="urn:microsoft.com/office/officeart/2005/8/layout/default"/>
    <dgm:cxn modelId="{BD801F68-7D7E-4A93-81B6-4814725DEA4A}" type="presParOf" srcId="{80073259-7D69-46B3-9246-98B728E419C8}" destId="{30E64FB4-2E4F-4EDF-909E-9CE080CE9B45}" srcOrd="1" destOrd="0" presId="urn:microsoft.com/office/officeart/2005/8/layout/default"/>
    <dgm:cxn modelId="{DBCB5306-86FF-4F29-B82A-AF785A32BA42}" type="presParOf" srcId="{80073259-7D69-46B3-9246-98B728E419C8}" destId="{8259B2AF-650E-4CB7-BD5C-076794630539}" srcOrd="2" destOrd="0" presId="urn:microsoft.com/office/officeart/2005/8/layout/default"/>
    <dgm:cxn modelId="{F00711CE-F49C-4971-A617-A441221A2B23}" type="presParOf" srcId="{80073259-7D69-46B3-9246-98B728E419C8}" destId="{43EA29FC-10A7-4724-99DE-F59072E805A0}" srcOrd="3" destOrd="0" presId="urn:microsoft.com/office/officeart/2005/8/layout/default"/>
    <dgm:cxn modelId="{8664610B-0A45-4E3A-B437-E28349C5B181}" type="presParOf" srcId="{80073259-7D69-46B3-9246-98B728E419C8}" destId="{F90748B3-FFAF-4BBD-ACD3-A89E80480C58}" srcOrd="4" destOrd="0" presId="urn:microsoft.com/office/officeart/2005/8/layout/default"/>
    <dgm:cxn modelId="{4E28C0AE-C355-464A-B1A4-43D20A971D55}" type="presParOf" srcId="{80073259-7D69-46B3-9246-98B728E419C8}" destId="{85D069BC-E5C6-457A-93F4-637A06A6BEEC}" srcOrd="5" destOrd="0" presId="urn:microsoft.com/office/officeart/2005/8/layout/default"/>
    <dgm:cxn modelId="{FD402877-5F3B-470E-B6FD-1F75F5C5F42A}" type="presParOf" srcId="{80073259-7D69-46B3-9246-98B728E419C8}" destId="{E978EC7F-3F8D-4253-A51C-4751CB1AD3C9}" srcOrd="6" destOrd="0" presId="urn:microsoft.com/office/officeart/2005/8/layout/defaul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5C03779-5812-4356-91D2-9BF8DE5DD313}"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7BCA248C-0714-4404-BAE2-25A7D0132393}">
      <dgm:prSet phldrT="[نص]"/>
      <dgm:spPr/>
      <dgm:t>
        <a:bodyPr/>
        <a:lstStyle/>
        <a:p>
          <a:r>
            <a:rPr lang="ar-SA" b="1" dirty="0">
              <a:solidFill>
                <a:schemeClr val="bg1"/>
              </a:solidFill>
              <a:latin typeface="Simplified Arabic" pitchFamily="18" charset="-78"/>
              <a:cs typeface="Simplified Arabic" pitchFamily="18" charset="-78"/>
            </a:rPr>
            <a:t>المشكلات التي تواجه التخطيط المدرسي</a:t>
          </a:r>
          <a:endParaRPr lang="en-US" b="1" dirty="0"/>
        </a:p>
      </dgm:t>
    </dgm:pt>
    <dgm:pt modelId="{7202021E-5EDD-4891-B7CB-384E1BBA19DD}" type="parTrans" cxnId="{23AC0D93-4D39-4DE9-AEC4-2AFCC9319734}">
      <dgm:prSet/>
      <dgm:spPr/>
      <dgm:t>
        <a:bodyPr/>
        <a:lstStyle/>
        <a:p>
          <a:endParaRPr lang="en-US"/>
        </a:p>
      </dgm:t>
    </dgm:pt>
    <dgm:pt modelId="{A418FFD6-D4EF-423F-96C2-543594F9A82A}" type="sibTrans" cxnId="{23AC0D93-4D39-4DE9-AEC4-2AFCC9319734}">
      <dgm:prSet/>
      <dgm:spPr/>
      <dgm:t>
        <a:bodyPr/>
        <a:lstStyle/>
        <a:p>
          <a:endParaRPr lang="en-US"/>
        </a:p>
      </dgm:t>
    </dgm:pt>
    <dgm:pt modelId="{75E8912B-7741-4E0F-B885-E0B489B1ECF3}">
      <dgm:prSet phldrT="[نص]"/>
      <dgm:spPr/>
      <dgm:t>
        <a:bodyPr/>
        <a:lstStyle/>
        <a:p>
          <a:r>
            <a:rPr lang="ar-EG" b="1" dirty="0"/>
            <a:t>الخطة الإجرائية </a:t>
          </a:r>
          <a:endParaRPr lang="en-US" b="1" dirty="0"/>
        </a:p>
      </dgm:t>
    </dgm:pt>
    <dgm:pt modelId="{5224E9C0-94A5-42AF-839C-D611951AE79B}" type="parTrans" cxnId="{9EC3E053-EE4D-475E-AB22-91BC673BE862}">
      <dgm:prSet/>
      <dgm:spPr/>
      <dgm:t>
        <a:bodyPr/>
        <a:lstStyle/>
        <a:p>
          <a:endParaRPr lang="en-US"/>
        </a:p>
      </dgm:t>
    </dgm:pt>
    <dgm:pt modelId="{DB496B5B-767C-480D-8801-E912A02CF243}" type="sibTrans" cxnId="{9EC3E053-EE4D-475E-AB22-91BC673BE862}">
      <dgm:prSet/>
      <dgm:spPr/>
      <dgm:t>
        <a:bodyPr/>
        <a:lstStyle/>
        <a:p>
          <a:endParaRPr lang="en-US"/>
        </a:p>
      </dgm:t>
    </dgm:pt>
    <dgm:pt modelId="{80073259-7D69-46B3-9246-98B728E419C8}" type="pres">
      <dgm:prSet presAssocID="{C5C03779-5812-4356-91D2-9BF8DE5DD313}" presName="diagram" presStyleCnt="0">
        <dgm:presLayoutVars>
          <dgm:dir/>
          <dgm:resizeHandles val="exact"/>
        </dgm:presLayoutVars>
      </dgm:prSet>
      <dgm:spPr/>
    </dgm:pt>
    <dgm:pt modelId="{218631C3-7B99-4E16-AB70-98E7960460FE}" type="pres">
      <dgm:prSet presAssocID="{7BCA248C-0714-4404-BAE2-25A7D0132393}" presName="node" presStyleLbl="node1" presStyleIdx="0" presStyleCnt="2">
        <dgm:presLayoutVars>
          <dgm:bulletEnabled val="1"/>
        </dgm:presLayoutVars>
      </dgm:prSet>
      <dgm:spPr/>
    </dgm:pt>
    <dgm:pt modelId="{30E64FB4-2E4F-4EDF-909E-9CE080CE9B45}" type="pres">
      <dgm:prSet presAssocID="{A418FFD6-D4EF-423F-96C2-543594F9A82A}" presName="sibTrans" presStyleCnt="0"/>
      <dgm:spPr/>
    </dgm:pt>
    <dgm:pt modelId="{8259B2AF-650E-4CB7-BD5C-076794630539}" type="pres">
      <dgm:prSet presAssocID="{75E8912B-7741-4E0F-B885-E0B489B1ECF3}" presName="node" presStyleLbl="node1" presStyleIdx="1" presStyleCnt="2">
        <dgm:presLayoutVars>
          <dgm:bulletEnabled val="1"/>
        </dgm:presLayoutVars>
      </dgm:prSet>
      <dgm:spPr/>
    </dgm:pt>
  </dgm:ptLst>
  <dgm:cxnLst>
    <dgm:cxn modelId="{89648A31-460B-4E8E-9E7C-D31AF754B6F8}" type="presOf" srcId="{7BCA248C-0714-4404-BAE2-25A7D0132393}" destId="{218631C3-7B99-4E16-AB70-98E7960460FE}" srcOrd="0" destOrd="0" presId="urn:microsoft.com/office/officeart/2005/8/layout/default"/>
    <dgm:cxn modelId="{0EB4746F-A13B-4896-888A-F957BA41D21E}" type="presOf" srcId="{C5C03779-5812-4356-91D2-9BF8DE5DD313}" destId="{80073259-7D69-46B3-9246-98B728E419C8}" srcOrd="0" destOrd="0" presId="urn:microsoft.com/office/officeart/2005/8/layout/default"/>
    <dgm:cxn modelId="{9EC3E053-EE4D-475E-AB22-91BC673BE862}" srcId="{C5C03779-5812-4356-91D2-9BF8DE5DD313}" destId="{75E8912B-7741-4E0F-B885-E0B489B1ECF3}" srcOrd="1" destOrd="0" parTransId="{5224E9C0-94A5-42AF-839C-D611951AE79B}" sibTransId="{DB496B5B-767C-480D-8801-E912A02CF243}"/>
    <dgm:cxn modelId="{23AC0D93-4D39-4DE9-AEC4-2AFCC9319734}" srcId="{C5C03779-5812-4356-91D2-9BF8DE5DD313}" destId="{7BCA248C-0714-4404-BAE2-25A7D0132393}" srcOrd="0" destOrd="0" parTransId="{7202021E-5EDD-4891-B7CB-384E1BBA19DD}" sibTransId="{A418FFD6-D4EF-423F-96C2-543594F9A82A}"/>
    <dgm:cxn modelId="{02CB13D5-E9E0-4ECE-84DB-D3AEB4A4B182}" type="presOf" srcId="{75E8912B-7741-4E0F-B885-E0B489B1ECF3}" destId="{8259B2AF-650E-4CB7-BD5C-076794630539}" srcOrd="0" destOrd="0" presId="urn:microsoft.com/office/officeart/2005/8/layout/default"/>
    <dgm:cxn modelId="{56652490-F7A6-4C9C-BC41-8D10E7D819D8}" type="presParOf" srcId="{80073259-7D69-46B3-9246-98B728E419C8}" destId="{218631C3-7B99-4E16-AB70-98E7960460FE}" srcOrd="0" destOrd="0" presId="urn:microsoft.com/office/officeart/2005/8/layout/default"/>
    <dgm:cxn modelId="{315FE60B-D715-4F34-AEB5-D4018E6D8D70}" type="presParOf" srcId="{80073259-7D69-46B3-9246-98B728E419C8}" destId="{30E64FB4-2E4F-4EDF-909E-9CE080CE9B45}" srcOrd="1" destOrd="0" presId="urn:microsoft.com/office/officeart/2005/8/layout/default"/>
    <dgm:cxn modelId="{525CD5C6-9A0D-4F95-8ED8-E058F286297E}" type="presParOf" srcId="{80073259-7D69-46B3-9246-98B728E419C8}" destId="{8259B2AF-650E-4CB7-BD5C-076794630539}" srcOrd="2" destOrd="0" presId="urn:microsoft.com/office/officeart/2005/8/layout/defaul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FD7465-C39C-4E5C-AD5C-616A2DFF2378}">
      <dsp:nvSpPr>
        <dsp:cNvPr id="0" name=""/>
        <dsp:cNvSpPr/>
      </dsp:nvSpPr>
      <dsp:spPr>
        <a:xfrm>
          <a:off x="2519217" y="939303"/>
          <a:ext cx="547697" cy="91440"/>
        </a:xfrm>
        <a:custGeom>
          <a:avLst/>
          <a:gdLst/>
          <a:ahLst/>
          <a:cxnLst/>
          <a:rect l="0" t="0" r="0" b="0"/>
          <a:pathLst>
            <a:path>
              <a:moveTo>
                <a:pt x="0" y="45720"/>
              </a:moveTo>
              <a:lnTo>
                <a:pt x="547697" y="45720"/>
              </a:lnTo>
            </a:path>
          </a:pathLst>
        </a:custGeom>
        <a:noFill/>
        <a:ln w="9525" cap="flat"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778608" y="982131"/>
        <a:ext cx="28914" cy="5782"/>
      </dsp:txXfrm>
    </dsp:sp>
    <dsp:sp modelId="{A0C2A5B2-85FD-4D06-8F7F-FFC118DF05B9}">
      <dsp:nvSpPr>
        <dsp:cNvPr id="0" name=""/>
        <dsp:cNvSpPr/>
      </dsp:nvSpPr>
      <dsp:spPr>
        <a:xfrm>
          <a:off x="6679" y="230721"/>
          <a:ext cx="2514337" cy="1508602"/>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EG" sz="2000" b="1" kern="1200" dirty="0">
              <a:effectLst>
                <a:outerShdw blurRad="38100" dist="38100" dir="2700000" algn="tl">
                  <a:srgbClr val="000000">
                    <a:alpha val="43137"/>
                  </a:srgbClr>
                </a:outerShdw>
              </a:effectLst>
            </a:rPr>
            <a:t>الأسبوع الثاني</a:t>
          </a:r>
        </a:p>
        <a:p>
          <a:pPr marL="0" lvl="0" indent="0" algn="ctr" defTabSz="889000">
            <a:lnSpc>
              <a:spcPct val="90000"/>
            </a:lnSpc>
            <a:spcBef>
              <a:spcPct val="0"/>
            </a:spcBef>
            <a:spcAft>
              <a:spcPct val="35000"/>
            </a:spcAft>
            <a:buNone/>
          </a:pPr>
          <a:r>
            <a:rPr lang="ar-EG" sz="2000" b="1" kern="1200" dirty="0">
              <a:effectLst>
                <a:outerShdw blurRad="38100" dist="38100" dir="2700000" algn="tl">
                  <a:srgbClr val="000000">
                    <a:alpha val="43137"/>
                  </a:srgbClr>
                </a:outerShdw>
              </a:effectLst>
            </a:rPr>
            <a:t>خطوات عملية التخطيط التربوي</a:t>
          </a:r>
          <a:endParaRPr lang="en-US" sz="2000" b="1" kern="1200" dirty="0">
            <a:effectLst>
              <a:outerShdw blurRad="38100" dist="38100" dir="2700000" algn="tl">
                <a:srgbClr val="000000">
                  <a:alpha val="43137"/>
                </a:srgbClr>
              </a:outerShdw>
            </a:effectLst>
          </a:endParaRPr>
        </a:p>
      </dsp:txBody>
      <dsp:txXfrm>
        <a:off x="6679" y="230721"/>
        <a:ext cx="2514337" cy="1508602"/>
      </dsp:txXfrm>
    </dsp:sp>
    <dsp:sp modelId="{75195EDC-F677-4C2E-8E6A-07DC71A5F035}">
      <dsp:nvSpPr>
        <dsp:cNvPr id="0" name=""/>
        <dsp:cNvSpPr/>
      </dsp:nvSpPr>
      <dsp:spPr>
        <a:xfrm>
          <a:off x="5611852" y="939303"/>
          <a:ext cx="547697" cy="91440"/>
        </a:xfrm>
        <a:custGeom>
          <a:avLst/>
          <a:gdLst/>
          <a:ahLst/>
          <a:cxnLst/>
          <a:rect l="0" t="0" r="0" b="0"/>
          <a:pathLst>
            <a:path>
              <a:moveTo>
                <a:pt x="0" y="45720"/>
              </a:moveTo>
              <a:lnTo>
                <a:pt x="547697" y="45720"/>
              </a:lnTo>
            </a:path>
          </a:pathLst>
        </a:custGeom>
        <a:noFill/>
        <a:ln w="9525" cap="flat" cmpd="sng" algn="ctr">
          <a:solidFill>
            <a:schemeClr val="accent3">
              <a:hueOff val="903533"/>
              <a:satOff val="33333"/>
              <a:lumOff val="-4902"/>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871244" y="982131"/>
        <a:ext cx="28914" cy="5782"/>
      </dsp:txXfrm>
    </dsp:sp>
    <dsp:sp modelId="{CF8F931B-DB53-4833-9F8C-716B8F8795E9}">
      <dsp:nvSpPr>
        <dsp:cNvPr id="0" name=""/>
        <dsp:cNvSpPr/>
      </dsp:nvSpPr>
      <dsp:spPr>
        <a:xfrm>
          <a:off x="3099315" y="230721"/>
          <a:ext cx="2514337" cy="1508602"/>
        </a:xfrm>
        <a:prstGeom prst="rect">
          <a:avLst/>
        </a:prstGeom>
        <a:solidFill>
          <a:schemeClr val="accent3">
            <a:hueOff val="677650"/>
            <a:satOff val="25000"/>
            <a:lumOff val="-367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EG" sz="2000" b="1" kern="1200" dirty="0"/>
            <a:t>الأسبوع الأول</a:t>
          </a:r>
        </a:p>
        <a:p>
          <a:pPr marL="0" lvl="0" indent="0" algn="ctr" defTabSz="889000">
            <a:lnSpc>
              <a:spcPct val="90000"/>
            </a:lnSpc>
            <a:spcBef>
              <a:spcPct val="0"/>
            </a:spcBef>
            <a:spcAft>
              <a:spcPct val="35000"/>
            </a:spcAft>
            <a:buNone/>
          </a:pPr>
          <a:r>
            <a:rPr lang="ar-EG" sz="2000" b="1" kern="1200" dirty="0"/>
            <a:t>مفهوم التخطيط التربوي ونشأته والعوامل المؤثرة فيه</a:t>
          </a:r>
          <a:endParaRPr lang="en-US" sz="2000" b="1" kern="1200" dirty="0"/>
        </a:p>
      </dsp:txBody>
      <dsp:txXfrm>
        <a:off x="3099315" y="230721"/>
        <a:ext cx="2514337" cy="1508602"/>
      </dsp:txXfrm>
    </dsp:sp>
    <dsp:sp modelId="{5232EA7F-9EB1-4C56-B161-E96D5FA53970}">
      <dsp:nvSpPr>
        <dsp:cNvPr id="0" name=""/>
        <dsp:cNvSpPr/>
      </dsp:nvSpPr>
      <dsp:spPr>
        <a:xfrm>
          <a:off x="1263848" y="1737524"/>
          <a:ext cx="6185271" cy="547697"/>
        </a:xfrm>
        <a:custGeom>
          <a:avLst/>
          <a:gdLst/>
          <a:ahLst/>
          <a:cxnLst/>
          <a:rect l="0" t="0" r="0" b="0"/>
          <a:pathLst>
            <a:path>
              <a:moveTo>
                <a:pt x="6185271" y="0"/>
              </a:moveTo>
              <a:lnTo>
                <a:pt x="6185271" y="290948"/>
              </a:lnTo>
              <a:lnTo>
                <a:pt x="0" y="290948"/>
              </a:lnTo>
              <a:lnTo>
                <a:pt x="0" y="547697"/>
              </a:lnTo>
            </a:path>
          </a:pathLst>
        </a:custGeom>
        <a:noFill/>
        <a:ln w="9525" cap="flat" cmpd="sng" algn="ctr">
          <a:solidFill>
            <a:schemeClr val="accent3">
              <a:hueOff val="1807066"/>
              <a:satOff val="66667"/>
              <a:lumOff val="-9804"/>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201177" y="2008482"/>
        <a:ext cx="310612" cy="5782"/>
      </dsp:txXfrm>
    </dsp:sp>
    <dsp:sp modelId="{0A8641F8-B574-4897-978C-3D51C281FF63}">
      <dsp:nvSpPr>
        <dsp:cNvPr id="0" name=""/>
        <dsp:cNvSpPr/>
      </dsp:nvSpPr>
      <dsp:spPr>
        <a:xfrm>
          <a:off x="6191950" y="230721"/>
          <a:ext cx="2514337" cy="1508602"/>
        </a:xfrm>
        <a:prstGeom prst="rect">
          <a:avLst/>
        </a:prstGeom>
        <a:solidFill>
          <a:schemeClr val="accent3">
            <a:hueOff val="1355300"/>
            <a:satOff val="50000"/>
            <a:lumOff val="-735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EG" sz="2000" b="1" kern="1200" dirty="0"/>
            <a:t>الأسبوع الرابع</a:t>
          </a:r>
        </a:p>
        <a:p>
          <a:pPr marL="0" lvl="0" indent="0" algn="ctr" defTabSz="889000">
            <a:lnSpc>
              <a:spcPct val="90000"/>
            </a:lnSpc>
            <a:spcBef>
              <a:spcPct val="0"/>
            </a:spcBef>
            <a:spcAft>
              <a:spcPct val="35000"/>
            </a:spcAft>
            <a:buNone/>
          </a:pPr>
          <a:r>
            <a:rPr lang="ar-EG" sz="2000" b="1" kern="1200" dirty="0"/>
            <a:t>خطوات التخطيط وأولوياته</a:t>
          </a:r>
          <a:endParaRPr lang="en-US" sz="2000" b="1" kern="1200" dirty="0"/>
        </a:p>
      </dsp:txBody>
      <dsp:txXfrm>
        <a:off x="6191950" y="230721"/>
        <a:ext cx="2514337" cy="1508602"/>
      </dsp:txXfrm>
    </dsp:sp>
    <dsp:sp modelId="{03FBD275-E3CC-48D6-9112-B91313B65223}">
      <dsp:nvSpPr>
        <dsp:cNvPr id="0" name=""/>
        <dsp:cNvSpPr/>
      </dsp:nvSpPr>
      <dsp:spPr>
        <a:xfrm>
          <a:off x="2519217" y="3026203"/>
          <a:ext cx="547697" cy="91440"/>
        </a:xfrm>
        <a:custGeom>
          <a:avLst/>
          <a:gdLst/>
          <a:ahLst/>
          <a:cxnLst/>
          <a:rect l="0" t="0" r="0" b="0"/>
          <a:pathLst>
            <a:path>
              <a:moveTo>
                <a:pt x="0" y="45720"/>
              </a:moveTo>
              <a:lnTo>
                <a:pt x="547697" y="45720"/>
              </a:lnTo>
            </a:path>
          </a:pathLst>
        </a:custGeom>
        <a:noFill/>
        <a:ln w="9525" cap="flat" cmpd="sng" algn="ctr">
          <a:solidFill>
            <a:schemeClr val="accent3">
              <a:hueOff val="2710599"/>
              <a:satOff val="100000"/>
              <a:lumOff val="-14706"/>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778608" y="3069032"/>
        <a:ext cx="28914" cy="5782"/>
      </dsp:txXfrm>
    </dsp:sp>
    <dsp:sp modelId="{B7AD6309-481F-4951-8F8B-3B9A0BCAAB18}">
      <dsp:nvSpPr>
        <dsp:cNvPr id="0" name=""/>
        <dsp:cNvSpPr/>
      </dsp:nvSpPr>
      <dsp:spPr>
        <a:xfrm>
          <a:off x="6679" y="2317622"/>
          <a:ext cx="2514337" cy="1508602"/>
        </a:xfrm>
        <a:prstGeom prst="rect">
          <a:avLst/>
        </a:prstGeom>
        <a:solidFill>
          <a:schemeClr val="accent3">
            <a:hueOff val="2032949"/>
            <a:satOff val="75000"/>
            <a:lumOff val="-1102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EG" sz="2000" b="1" kern="1200" dirty="0"/>
            <a:t>الأسبوع الثالث</a:t>
          </a:r>
        </a:p>
        <a:p>
          <a:pPr marL="0" lvl="0" indent="0" algn="ctr" defTabSz="889000">
            <a:lnSpc>
              <a:spcPct val="90000"/>
            </a:lnSpc>
            <a:spcBef>
              <a:spcPct val="0"/>
            </a:spcBef>
            <a:spcAft>
              <a:spcPct val="35000"/>
            </a:spcAft>
            <a:buNone/>
          </a:pPr>
          <a:r>
            <a:rPr lang="ar-EG" sz="2000" b="1" kern="1200" dirty="0"/>
            <a:t>مداخل التخطيط التربوي</a:t>
          </a:r>
          <a:endParaRPr lang="en-US" sz="2000" b="1" kern="1200" dirty="0"/>
        </a:p>
      </dsp:txBody>
      <dsp:txXfrm>
        <a:off x="6679" y="2317622"/>
        <a:ext cx="2514337" cy="1508602"/>
      </dsp:txXfrm>
    </dsp:sp>
    <dsp:sp modelId="{4EE8FD34-9EE9-45F5-9E04-1DEA5242C66A}">
      <dsp:nvSpPr>
        <dsp:cNvPr id="0" name=""/>
        <dsp:cNvSpPr/>
      </dsp:nvSpPr>
      <dsp:spPr>
        <a:xfrm>
          <a:off x="3099315" y="2317622"/>
          <a:ext cx="2514337" cy="1508602"/>
        </a:xfrm>
        <a:prstGeom prst="rect">
          <a:avLst/>
        </a:prstGeom>
        <a:solidFill>
          <a:schemeClr val="accent3">
            <a:hueOff val="2710599"/>
            <a:satOff val="100000"/>
            <a:lumOff val="-1470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EG" sz="2000" b="1" kern="1200" dirty="0"/>
            <a:t>الأسبوع الخامس</a:t>
          </a:r>
        </a:p>
        <a:p>
          <a:pPr marL="0" lvl="0" indent="0" algn="ctr" defTabSz="889000">
            <a:lnSpc>
              <a:spcPct val="90000"/>
            </a:lnSpc>
            <a:spcBef>
              <a:spcPct val="0"/>
            </a:spcBef>
            <a:spcAft>
              <a:spcPct val="35000"/>
            </a:spcAft>
            <a:buNone/>
          </a:pPr>
          <a:r>
            <a:rPr lang="ar-EG" sz="2000" b="1" kern="1200" dirty="0"/>
            <a:t>تقنيات حديثة </a:t>
          </a:r>
          <a:r>
            <a:rPr lang="ar-EG" sz="2000" b="1" kern="1200" dirty="0" err="1"/>
            <a:t>فى</a:t>
          </a:r>
          <a:r>
            <a:rPr lang="ar-EG" sz="2000" b="1" kern="1200" dirty="0"/>
            <a:t> التخطيط التربوي</a:t>
          </a:r>
          <a:endParaRPr lang="en-US" sz="2000" b="1" kern="1200" dirty="0"/>
        </a:p>
      </dsp:txBody>
      <dsp:txXfrm>
        <a:off x="3099315" y="2317622"/>
        <a:ext cx="2514337" cy="150860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FD7465-C39C-4E5C-AD5C-616A2DFF2378}">
      <dsp:nvSpPr>
        <dsp:cNvPr id="0" name=""/>
        <dsp:cNvSpPr/>
      </dsp:nvSpPr>
      <dsp:spPr>
        <a:xfrm>
          <a:off x="2644226" y="949261"/>
          <a:ext cx="576373" cy="91440"/>
        </a:xfrm>
        <a:custGeom>
          <a:avLst/>
          <a:gdLst/>
          <a:ahLst/>
          <a:cxnLst/>
          <a:rect l="0" t="0" r="0" b="0"/>
          <a:pathLst>
            <a:path>
              <a:moveTo>
                <a:pt x="0" y="45720"/>
              </a:moveTo>
              <a:lnTo>
                <a:pt x="576373" y="45720"/>
              </a:lnTo>
            </a:path>
          </a:pathLst>
        </a:custGeom>
        <a:noFill/>
        <a:ln w="9525" cap="flat"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917238" y="991947"/>
        <a:ext cx="30348" cy="6069"/>
      </dsp:txXfrm>
    </dsp:sp>
    <dsp:sp modelId="{A0C2A5B2-85FD-4D06-8F7F-FFC118DF05B9}">
      <dsp:nvSpPr>
        <dsp:cNvPr id="0" name=""/>
        <dsp:cNvSpPr/>
      </dsp:nvSpPr>
      <dsp:spPr>
        <a:xfrm>
          <a:off x="7010" y="203277"/>
          <a:ext cx="2639015" cy="1583409"/>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ar-EG" sz="2200" b="1" kern="1200" dirty="0">
              <a:effectLst>
                <a:outerShdw blurRad="38100" dist="38100" dir="2700000" algn="tl">
                  <a:srgbClr val="000000">
                    <a:alpha val="43137"/>
                  </a:srgbClr>
                </a:outerShdw>
              </a:effectLst>
            </a:rPr>
            <a:t>الأسبوع السابع</a:t>
          </a:r>
        </a:p>
        <a:p>
          <a:pPr marL="0" lvl="0" indent="0" algn="ctr" defTabSz="977900">
            <a:lnSpc>
              <a:spcPct val="90000"/>
            </a:lnSpc>
            <a:spcBef>
              <a:spcPct val="0"/>
            </a:spcBef>
            <a:spcAft>
              <a:spcPct val="35000"/>
            </a:spcAft>
            <a:buNone/>
          </a:pPr>
          <a:r>
            <a:rPr lang="ar-EG" sz="2200" b="1" kern="1200" dirty="0">
              <a:effectLst>
                <a:outerShdw blurRad="38100" dist="38100" dir="2700000" algn="tl">
                  <a:srgbClr val="000000">
                    <a:alpha val="43137"/>
                  </a:srgbClr>
                </a:outerShdw>
              </a:effectLst>
            </a:rPr>
            <a:t>نماذج التخطيط الاستراتيجي التربوي</a:t>
          </a:r>
          <a:endParaRPr lang="en-US" sz="2200" b="1" kern="1200" dirty="0">
            <a:effectLst>
              <a:outerShdw blurRad="38100" dist="38100" dir="2700000" algn="tl">
                <a:srgbClr val="000000">
                  <a:alpha val="43137"/>
                </a:srgbClr>
              </a:outerShdw>
            </a:effectLst>
          </a:endParaRPr>
        </a:p>
      </dsp:txBody>
      <dsp:txXfrm>
        <a:off x="7010" y="203277"/>
        <a:ext cx="2639015" cy="1583409"/>
      </dsp:txXfrm>
    </dsp:sp>
    <dsp:sp modelId="{75195EDC-F677-4C2E-8E6A-07DC71A5F035}">
      <dsp:nvSpPr>
        <dsp:cNvPr id="0" name=""/>
        <dsp:cNvSpPr/>
      </dsp:nvSpPr>
      <dsp:spPr>
        <a:xfrm>
          <a:off x="5890215" y="949261"/>
          <a:ext cx="576373" cy="91440"/>
        </a:xfrm>
        <a:custGeom>
          <a:avLst/>
          <a:gdLst/>
          <a:ahLst/>
          <a:cxnLst/>
          <a:rect l="0" t="0" r="0" b="0"/>
          <a:pathLst>
            <a:path>
              <a:moveTo>
                <a:pt x="0" y="45720"/>
              </a:moveTo>
              <a:lnTo>
                <a:pt x="576373" y="45720"/>
              </a:lnTo>
            </a:path>
          </a:pathLst>
        </a:custGeom>
        <a:noFill/>
        <a:ln w="9525" cap="flat" cmpd="sng" algn="ctr">
          <a:solidFill>
            <a:schemeClr val="accent3">
              <a:hueOff val="903533"/>
              <a:satOff val="33333"/>
              <a:lumOff val="-4902"/>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6163228" y="991947"/>
        <a:ext cx="30348" cy="6069"/>
      </dsp:txXfrm>
    </dsp:sp>
    <dsp:sp modelId="{CF8F931B-DB53-4833-9F8C-716B8F8795E9}">
      <dsp:nvSpPr>
        <dsp:cNvPr id="0" name=""/>
        <dsp:cNvSpPr/>
      </dsp:nvSpPr>
      <dsp:spPr>
        <a:xfrm>
          <a:off x="3253000" y="203277"/>
          <a:ext cx="2639015" cy="1583409"/>
        </a:xfrm>
        <a:prstGeom prst="rect">
          <a:avLst/>
        </a:prstGeom>
        <a:solidFill>
          <a:schemeClr val="accent3">
            <a:hueOff val="677650"/>
            <a:satOff val="25000"/>
            <a:lumOff val="-367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ar-EG" sz="2200" b="1" kern="1200" dirty="0"/>
            <a:t>الأسبوع السادس</a:t>
          </a:r>
        </a:p>
        <a:p>
          <a:pPr marL="0" lvl="0" indent="0" algn="ctr" defTabSz="977900">
            <a:lnSpc>
              <a:spcPct val="90000"/>
            </a:lnSpc>
            <a:spcBef>
              <a:spcPct val="0"/>
            </a:spcBef>
            <a:spcAft>
              <a:spcPct val="35000"/>
            </a:spcAft>
            <a:buNone/>
          </a:pPr>
          <a:r>
            <a:rPr lang="ar-EG" sz="2200" b="1" kern="1200" dirty="0"/>
            <a:t>مفهوم التخطيط </a:t>
          </a:r>
          <a:r>
            <a:rPr lang="ar-EG" sz="2200" b="1" kern="1200" dirty="0" err="1"/>
            <a:t>الاستراتيجيى</a:t>
          </a:r>
          <a:r>
            <a:rPr lang="ar-EG" sz="2200" b="1" kern="1200" dirty="0"/>
            <a:t> التربوي</a:t>
          </a:r>
          <a:endParaRPr lang="en-US" sz="2200" b="1" kern="1200" dirty="0"/>
        </a:p>
      </dsp:txBody>
      <dsp:txXfrm>
        <a:off x="3253000" y="203277"/>
        <a:ext cx="2639015" cy="1583409"/>
      </dsp:txXfrm>
    </dsp:sp>
    <dsp:sp modelId="{5232EA7F-9EB1-4C56-B161-E96D5FA53970}">
      <dsp:nvSpPr>
        <dsp:cNvPr id="0" name=""/>
        <dsp:cNvSpPr/>
      </dsp:nvSpPr>
      <dsp:spPr>
        <a:xfrm>
          <a:off x="1326518" y="1784886"/>
          <a:ext cx="6491978" cy="576373"/>
        </a:xfrm>
        <a:custGeom>
          <a:avLst/>
          <a:gdLst/>
          <a:ahLst/>
          <a:cxnLst/>
          <a:rect l="0" t="0" r="0" b="0"/>
          <a:pathLst>
            <a:path>
              <a:moveTo>
                <a:pt x="6491978" y="0"/>
              </a:moveTo>
              <a:lnTo>
                <a:pt x="6491978" y="305286"/>
              </a:lnTo>
              <a:lnTo>
                <a:pt x="0" y="305286"/>
              </a:lnTo>
              <a:lnTo>
                <a:pt x="0" y="576373"/>
              </a:lnTo>
            </a:path>
          </a:pathLst>
        </a:custGeom>
        <a:noFill/>
        <a:ln w="9525" cap="flat" cmpd="sng" algn="ctr">
          <a:solidFill>
            <a:schemeClr val="accent3">
              <a:hueOff val="1807066"/>
              <a:satOff val="66667"/>
              <a:lumOff val="-9804"/>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409500" y="2070038"/>
        <a:ext cx="326014" cy="6069"/>
      </dsp:txXfrm>
    </dsp:sp>
    <dsp:sp modelId="{0A8641F8-B574-4897-978C-3D51C281FF63}">
      <dsp:nvSpPr>
        <dsp:cNvPr id="0" name=""/>
        <dsp:cNvSpPr/>
      </dsp:nvSpPr>
      <dsp:spPr>
        <a:xfrm>
          <a:off x="6498989" y="203277"/>
          <a:ext cx="2639015" cy="1583409"/>
        </a:xfrm>
        <a:prstGeom prst="rect">
          <a:avLst/>
        </a:prstGeom>
        <a:solidFill>
          <a:schemeClr val="accent3">
            <a:hueOff val="1355300"/>
            <a:satOff val="50000"/>
            <a:lumOff val="-735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ar-EG" sz="2200" b="1" kern="1200" dirty="0"/>
            <a:t>الأسبوع التاسع</a:t>
          </a:r>
        </a:p>
        <a:p>
          <a:pPr marL="0" lvl="0" indent="0" algn="ctr" defTabSz="977900">
            <a:lnSpc>
              <a:spcPct val="90000"/>
            </a:lnSpc>
            <a:spcBef>
              <a:spcPct val="0"/>
            </a:spcBef>
            <a:spcAft>
              <a:spcPct val="35000"/>
            </a:spcAft>
            <a:buNone/>
          </a:pPr>
          <a:r>
            <a:rPr lang="ar-EG" sz="2200" b="1" kern="1200" dirty="0"/>
            <a:t>الخطط الاستراتيجية التربوية والمدرسية</a:t>
          </a:r>
          <a:endParaRPr lang="en-US" sz="2200" b="1" kern="1200" dirty="0"/>
        </a:p>
      </dsp:txBody>
      <dsp:txXfrm>
        <a:off x="6498989" y="203277"/>
        <a:ext cx="2639015" cy="1583409"/>
      </dsp:txXfrm>
    </dsp:sp>
    <dsp:sp modelId="{03FBD275-E3CC-48D6-9112-B91313B65223}">
      <dsp:nvSpPr>
        <dsp:cNvPr id="0" name=""/>
        <dsp:cNvSpPr/>
      </dsp:nvSpPr>
      <dsp:spPr>
        <a:xfrm>
          <a:off x="2644226" y="3139645"/>
          <a:ext cx="576373" cy="91440"/>
        </a:xfrm>
        <a:custGeom>
          <a:avLst/>
          <a:gdLst/>
          <a:ahLst/>
          <a:cxnLst/>
          <a:rect l="0" t="0" r="0" b="0"/>
          <a:pathLst>
            <a:path>
              <a:moveTo>
                <a:pt x="0" y="45720"/>
              </a:moveTo>
              <a:lnTo>
                <a:pt x="576373" y="45720"/>
              </a:lnTo>
            </a:path>
          </a:pathLst>
        </a:custGeom>
        <a:noFill/>
        <a:ln w="9525" cap="flat" cmpd="sng" algn="ctr">
          <a:solidFill>
            <a:schemeClr val="accent3">
              <a:hueOff val="2710599"/>
              <a:satOff val="100000"/>
              <a:lumOff val="-14706"/>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917238" y="3182330"/>
        <a:ext cx="30348" cy="6069"/>
      </dsp:txXfrm>
    </dsp:sp>
    <dsp:sp modelId="{B7AD6309-481F-4951-8F8B-3B9A0BCAAB18}">
      <dsp:nvSpPr>
        <dsp:cNvPr id="0" name=""/>
        <dsp:cNvSpPr/>
      </dsp:nvSpPr>
      <dsp:spPr>
        <a:xfrm>
          <a:off x="7010" y="2393660"/>
          <a:ext cx="2639015" cy="1583409"/>
        </a:xfrm>
        <a:prstGeom prst="rect">
          <a:avLst/>
        </a:prstGeom>
        <a:solidFill>
          <a:schemeClr val="accent3">
            <a:hueOff val="2032949"/>
            <a:satOff val="75000"/>
            <a:lumOff val="-1102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ar-EG" sz="2200" b="1" kern="1200" dirty="0"/>
            <a:t>الأسبوع الثامن</a:t>
          </a:r>
        </a:p>
        <a:p>
          <a:pPr marL="0" lvl="0" indent="0" algn="ctr" defTabSz="977900">
            <a:lnSpc>
              <a:spcPct val="90000"/>
            </a:lnSpc>
            <a:spcBef>
              <a:spcPct val="0"/>
            </a:spcBef>
            <a:spcAft>
              <a:spcPct val="35000"/>
            </a:spcAft>
            <a:buNone/>
          </a:pPr>
          <a:r>
            <a:rPr lang="ar-EG" sz="2200" b="1" kern="1200" dirty="0"/>
            <a:t>خطوات التخطيط </a:t>
          </a:r>
          <a:r>
            <a:rPr lang="ar-EG" sz="2200" b="1" kern="1200" dirty="0" err="1"/>
            <a:t>الاستراتيجى</a:t>
          </a:r>
          <a:r>
            <a:rPr lang="ar-EG" sz="2200" b="1" kern="1200" dirty="0"/>
            <a:t> المدرسي ومعوقاته</a:t>
          </a:r>
          <a:endParaRPr lang="en-US" sz="2200" b="1" kern="1200" dirty="0"/>
        </a:p>
      </dsp:txBody>
      <dsp:txXfrm>
        <a:off x="7010" y="2393660"/>
        <a:ext cx="2639015" cy="1583409"/>
      </dsp:txXfrm>
    </dsp:sp>
    <dsp:sp modelId="{4EE8FD34-9EE9-45F5-9E04-1DEA5242C66A}">
      <dsp:nvSpPr>
        <dsp:cNvPr id="0" name=""/>
        <dsp:cNvSpPr/>
      </dsp:nvSpPr>
      <dsp:spPr>
        <a:xfrm>
          <a:off x="3253000" y="2393660"/>
          <a:ext cx="2639015" cy="1583409"/>
        </a:xfrm>
        <a:prstGeom prst="rect">
          <a:avLst/>
        </a:prstGeom>
        <a:solidFill>
          <a:schemeClr val="accent3">
            <a:hueOff val="2710599"/>
            <a:satOff val="100000"/>
            <a:lumOff val="-1470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ar-EG" sz="2200" b="1" kern="1200" dirty="0"/>
            <a:t>الأسبوع العاشر</a:t>
          </a:r>
        </a:p>
        <a:p>
          <a:pPr marL="0" lvl="0" indent="0" algn="ctr" defTabSz="977900">
            <a:lnSpc>
              <a:spcPct val="90000"/>
            </a:lnSpc>
            <a:spcBef>
              <a:spcPct val="0"/>
            </a:spcBef>
            <a:spcAft>
              <a:spcPct val="35000"/>
            </a:spcAft>
            <a:buNone/>
          </a:pPr>
          <a:r>
            <a:rPr lang="ar-EG" sz="2200" b="1" kern="1200" dirty="0"/>
            <a:t>الخطط الاستراتيجية والتنمية المستدامة</a:t>
          </a:r>
          <a:endParaRPr lang="en-US" sz="2200" b="1" kern="1200" dirty="0"/>
        </a:p>
      </dsp:txBody>
      <dsp:txXfrm>
        <a:off x="3253000" y="2393660"/>
        <a:ext cx="2639015" cy="158340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8631C3-7B99-4E16-AB70-98E7960460FE}">
      <dsp:nvSpPr>
        <dsp:cNvPr id="0" name=""/>
        <dsp:cNvSpPr/>
      </dsp:nvSpPr>
      <dsp:spPr>
        <a:xfrm>
          <a:off x="269586" y="1570"/>
          <a:ext cx="3308150" cy="1984890"/>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ar-EG" sz="3400" b="1" kern="1200" dirty="0"/>
            <a:t>أهمية الخطة</a:t>
          </a:r>
          <a:endParaRPr lang="en-US" sz="3400" b="1" kern="1200" dirty="0"/>
        </a:p>
      </dsp:txBody>
      <dsp:txXfrm>
        <a:off x="269586" y="1570"/>
        <a:ext cx="3308150" cy="1984890"/>
      </dsp:txXfrm>
    </dsp:sp>
    <dsp:sp modelId="{8259B2AF-650E-4CB7-BD5C-076794630539}">
      <dsp:nvSpPr>
        <dsp:cNvPr id="0" name=""/>
        <dsp:cNvSpPr/>
      </dsp:nvSpPr>
      <dsp:spPr>
        <a:xfrm>
          <a:off x="3908552" y="1570"/>
          <a:ext cx="3308150" cy="1984890"/>
        </a:xfrm>
        <a:prstGeom prst="rect">
          <a:avLst/>
        </a:prstGeom>
        <a:solidFill>
          <a:schemeClr val="accent5">
            <a:hueOff val="-2252848"/>
            <a:satOff val="-5806"/>
            <a:lumOff val="-392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ar-EG" sz="3400" b="1" kern="1200" dirty="0"/>
            <a:t>مفهوم الخطة</a:t>
          </a:r>
          <a:endParaRPr lang="en-US" sz="3400" b="1" kern="1200" dirty="0"/>
        </a:p>
      </dsp:txBody>
      <dsp:txXfrm>
        <a:off x="3908552" y="1570"/>
        <a:ext cx="3308150" cy="1984890"/>
      </dsp:txXfrm>
    </dsp:sp>
    <dsp:sp modelId="{F90748B3-FFAF-4BBD-ACD3-A89E80480C58}">
      <dsp:nvSpPr>
        <dsp:cNvPr id="0" name=""/>
        <dsp:cNvSpPr/>
      </dsp:nvSpPr>
      <dsp:spPr>
        <a:xfrm>
          <a:off x="269586" y="2317275"/>
          <a:ext cx="3308150" cy="1984890"/>
        </a:xfrm>
        <a:prstGeom prst="rect">
          <a:avLst/>
        </a:prstGeom>
        <a:solidFill>
          <a:schemeClr val="accent5">
            <a:hueOff val="-4505695"/>
            <a:satOff val="-11613"/>
            <a:lumOff val="-784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ar-SA" sz="3400" b="1" kern="1200">
              <a:latin typeface="Simplified Arabic" pitchFamily="18" charset="-78"/>
              <a:cs typeface="Simplified Arabic" pitchFamily="18" charset="-78"/>
            </a:rPr>
            <a:t>منطلقات الخطة الاستراتيجية المدرسية</a:t>
          </a:r>
          <a:endParaRPr lang="en-US" sz="3400" b="1" kern="1200" dirty="0"/>
        </a:p>
      </dsp:txBody>
      <dsp:txXfrm>
        <a:off x="269586" y="2317275"/>
        <a:ext cx="3308150" cy="1984890"/>
      </dsp:txXfrm>
    </dsp:sp>
    <dsp:sp modelId="{E978EC7F-3F8D-4253-A51C-4751CB1AD3C9}">
      <dsp:nvSpPr>
        <dsp:cNvPr id="0" name=""/>
        <dsp:cNvSpPr/>
      </dsp:nvSpPr>
      <dsp:spPr>
        <a:xfrm>
          <a:off x="3908552" y="2317275"/>
          <a:ext cx="3308150" cy="1984890"/>
        </a:xfrm>
        <a:prstGeom prst="rect">
          <a:avLst/>
        </a:prstGeom>
        <a:solidFill>
          <a:schemeClr val="accent5">
            <a:hueOff val="-6758543"/>
            <a:satOff val="-17419"/>
            <a:lumOff val="-1176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ar-EG" sz="3400" b="1" kern="1200" dirty="0">
              <a:effectLst>
                <a:outerShdw blurRad="38100" dist="38100" dir="2700000" algn="tl">
                  <a:srgbClr val="000000">
                    <a:alpha val="43137"/>
                  </a:srgbClr>
                </a:outerShdw>
              </a:effectLst>
            </a:rPr>
            <a:t>شروط الخطة وعناصرها</a:t>
          </a:r>
          <a:endParaRPr lang="en-US" sz="3400" b="1" kern="1200" dirty="0">
            <a:effectLst>
              <a:outerShdw blurRad="38100" dist="38100" dir="2700000" algn="tl">
                <a:srgbClr val="000000">
                  <a:alpha val="43137"/>
                </a:srgbClr>
              </a:outerShdw>
            </a:effectLst>
          </a:endParaRPr>
        </a:p>
      </dsp:txBody>
      <dsp:txXfrm>
        <a:off x="3908552" y="2317275"/>
        <a:ext cx="3308150" cy="198489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8631C3-7B99-4E16-AB70-98E7960460FE}">
      <dsp:nvSpPr>
        <dsp:cNvPr id="0" name=""/>
        <dsp:cNvSpPr/>
      </dsp:nvSpPr>
      <dsp:spPr>
        <a:xfrm>
          <a:off x="913" y="1082659"/>
          <a:ext cx="3564029" cy="2138417"/>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ar-SA" sz="3800" b="1" kern="1200" dirty="0">
              <a:solidFill>
                <a:schemeClr val="bg1"/>
              </a:solidFill>
              <a:latin typeface="Simplified Arabic" pitchFamily="18" charset="-78"/>
              <a:cs typeface="Simplified Arabic" pitchFamily="18" charset="-78"/>
            </a:rPr>
            <a:t>المشكلات التي تواجه التخطيط المدرسي</a:t>
          </a:r>
          <a:endParaRPr lang="en-US" sz="3800" b="1" kern="1200" dirty="0"/>
        </a:p>
      </dsp:txBody>
      <dsp:txXfrm>
        <a:off x="913" y="1082659"/>
        <a:ext cx="3564029" cy="2138417"/>
      </dsp:txXfrm>
    </dsp:sp>
    <dsp:sp modelId="{8259B2AF-650E-4CB7-BD5C-076794630539}">
      <dsp:nvSpPr>
        <dsp:cNvPr id="0" name=""/>
        <dsp:cNvSpPr/>
      </dsp:nvSpPr>
      <dsp:spPr>
        <a:xfrm>
          <a:off x="3921346" y="1082659"/>
          <a:ext cx="3564029" cy="2138417"/>
        </a:xfrm>
        <a:prstGeom prst="rect">
          <a:avLst/>
        </a:prstGeom>
        <a:solidFill>
          <a:schemeClr val="accent5">
            <a:hueOff val="-6758543"/>
            <a:satOff val="-17419"/>
            <a:lumOff val="-1176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ar-EG" sz="3800" b="1" kern="1200" dirty="0"/>
            <a:t>الخطة الإجرائية </a:t>
          </a:r>
          <a:endParaRPr lang="en-US" sz="3800" b="1" kern="1200" dirty="0"/>
        </a:p>
      </dsp:txBody>
      <dsp:txXfrm>
        <a:off x="3921346" y="1082659"/>
        <a:ext cx="3564029" cy="2138417"/>
      </dsp:txXfrm>
    </dsp:sp>
  </dsp:spTree>
</dsp:drawing>
</file>

<file path=ppt/diagrams/layout1.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8483700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4" name="Google Shape;194;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4" name="Google Shape;194;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94" name="Google Shape;194;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5"/>
        <p:cNvGrpSpPr/>
        <p:nvPr/>
      </p:nvGrpSpPr>
      <p:grpSpPr>
        <a:xfrm>
          <a:off x="0" y="0"/>
          <a:ext cx="0" cy="0"/>
          <a:chOff x="0" y="0"/>
          <a:chExt cx="0" cy="0"/>
        </a:xfrm>
      </p:grpSpPr>
      <p:sp>
        <p:nvSpPr>
          <p:cNvPr id="26" name="Google Shape;26;p1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1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8" name="Google Shape;28;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31"/>
        <p:cNvGrpSpPr/>
        <p:nvPr/>
      </p:nvGrpSpPr>
      <p:grpSpPr>
        <a:xfrm>
          <a:off x="0" y="0"/>
          <a:ext cx="0" cy="0"/>
          <a:chOff x="0" y="0"/>
          <a:chExt cx="0" cy="0"/>
        </a:xfrm>
      </p:grpSpPr>
      <p:sp>
        <p:nvSpPr>
          <p:cNvPr id="32" name="Google Shape;32;p16"/>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p:tgtEl>
                                          <p:spTgt spid="3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1561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13838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48960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991775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8">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1" r:id="rId1"/>
    <p:sldLayoutId id="2147483654" r:id="rId2"/>
    <p:sldLayoutId id="2147483655" r:id="rId3"/>
    <p:sldLayoutId id="2147483657" r:id="rId4"/>
    <p:sldLayoutId id="2147483659" r:id="rId5"/>
    <p:sldLayoutId id="2147483660" r:id="rId6"/>
    <p:sldLayoutId id="2147483661" r:id="rId7"/>
    <p:sldLayoutId id="2147483662" r:id="rId8"/>
    <p:sldLayoutId id="2147483663" r:id="rId9"/>
    <p:sldLayoutId id="2147483664" r:id="rId10"/>
    <p:sldLayoutId id="2147483665" r:id="rId11"/>
    <p:sldLayoutId id="2147483666" r:id="rId12"/>
    <p:sldLayoutId id="2147483667" r:id="rId13"/>
    <p:sldLayoutId id="2147483668" r:id="rId14"/>
    <p:sldLayoutId id="2147483669" r:id="rId15"/>
    <p:sldLayoutId id="2147483670"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image" Target="../media/image6.png"/><Relationship Id="rId7" Type="http://schemas.openxmlformats.org/officeDocument/2006/relationships/diagramLayout" Target="../diagrams/layout3.xml"/><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diagramData" Target="../diagrams/data3.xml"/><Relationship Id="rId5" Type="http://schemas.openxmlformats.org/officeDocument/2006/relationships/image" Target="../media/image8.png"/><Relationship Id="rId10" Type="http://schemas.microsoft.com/office/2007/relationships/diagramDrawing" Target="../diagrams/drawing3.xml"/><Relationship Id="rId4" Type="http://schemas.openxmlformats.org/officeDocument/2006/relationships/image" Target="../media/image7.png"/><Relationship Id="rId9" Type="http://schemas.openxmlformats.org/officeDocument/2006/relationships/diagramColors" Target="../diagrams/colors3.xml"/></Relationships>
</file>

<file path=ppt/slides/_rels/slide34.xml.rels><?xml version="1.0" encoding="UTF-8" standalone="yes"?>
<Relationships xmlns="http://schemas.openxmlformats.org/package/2006/relationships"><Relationship Id="rId8" Type="http://schemas.openxmlformats.org/officeDocument/2006/relationships/diagramQuickStyle" Target="../diagrams/quickStyle4.xml"/><Relationship Id="rId3" Type="http://schemas.openxmlformats.org/officeDocument/2006/relationships/image" Target="../media/image6.png"/><Relationship Id="rId7" Type="http://schemas.openxmlformats.org/officeDocument/2006/relationships/diagramLayout" Target="../diagrams/layout4.xm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diagramData" Target="../diagrams/data4.xml"/><Relationship Id="rId5" Type="http://schemas.openxmlformats.org/officeDocument/2006/relationships/image" Target="../media/image8.png"/><Relationship Id="rId10" Type="http://schemas.microsoft.com/office/2007/relationships/diagramDrawing" Target="../diagrams/drawing4.xml"/><Relationship Id="rId4" Type="http://schemas.openxmlformats.org/officeDocument/2006/relationships/image" Target="../media/image7.png"/><Relationship Id="rId9" Type="http://schemas.openxmlformats.org/officeDocument/2006/relationships/diagramColors" Target="../diagrams/colors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8" Type="http://schemas.openxmlformats.org/officeDocument/2006/relationships/hyperlink" Target="http://www.un.org/sustainabledevelopment/ar/education/" TargetMode="External"/><Relationship Id="rId13" Type="http://schemas.openxmlformats.org/officeDocument/2006/relationships/hyperlink" Target="http://www.un.org/sustainabledevelopment/ar/infrastructure-industrialization/" TargetMode="External"/><Relationship Id="rId3" Type="http://schemas.openxmlformats.org/officeDocument/2006/relationships/image" Target="../media/image6.png"/><Relationship Id="rId7" Type="http://schemas.openxmlformats.org/officeDocument/2006/relationships/hyperlink" Target="http://www.un.org/sustainabledevelopment/ar/health/" TargetMode="External"/><Relationship Id="rId12" Type="http://schemas.openxmlformats.org/officeDocument/2006/relationships/hyperlink" Target="http://www.un.org/sustainabledevelopment/ar/economic-growth/" TargetMode="External"/><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hyperlink" Target="http://www.un.org/sustainabledevelopment/ar/hunger/" TargetMode="External"/><Relationship Id="rId11" Type="http://schemas.openxmlformats.org/officeDocument/2006/relationships/hyperlink" Target="http://www.un.org/sustainabledevelopment/ar/energy/" TargetMode="External"/><Relationship Id="rId5" Type="http://schemas.openxmlformats.org/officeDocument/2006/relationships/hyperlink" Target="http://www.un.org/sustainabledevelopment/ar/poverty/" TargetMode="External"/><Relationship Id="rId10" Type="http://schemas.openxmlformats.org/officeDocument/2006/relationships/hyperlink" Target="http://www.un.org/sustainabledevelopment/ar/water-and-sanitation/" TargetMode="External"/><Relationship Id="rId4" Type="http://schemas.openxmlformats.org/officeDocument/2006/relationships/image" Target="../media/image8.png"/><Relationship Id="rId9" Type="http://schemas.openxmlformats.org/officeDocument/2006/relationships/hyperlink" Target="http://www.un.org/sustainabledevelopment/ar/gender-equality/"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6.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552849" cy="584775"/>
          </a:xfrm>
          <a:prstGeom prst="rect">
            <a:avLst/>
          </a:prstGeom>
          <a:noFill/>
        </p:spPr>
        <p:txBody>
          <a:bodyPr wrap="none" rtlCol="0">
            <a:spAutoFit/>
          </a:bodyPr>
          <a:lstStyle/>
          <a:p>
            <a:r>
              <a:rPr lang="ar-EG" sz="3200" b="1" dirty="0">
                <a:effectLst/>
                <a:latin typeface="Alexandria" pitchFamily="2" charset="-78"/>
                <a:ea typeface="Times New Roman" panose="02020603050405020304" pitchFamily="18" charset="0"/>
                <a:cs typeface="Alexandria" pitchFamily="2" charset="-78"/>
              </a:rPr>
              <a:t>مقرر التخطيط التربوي </a:t>
            </a:r>
            <a:endParaRPr lang="en-US" sz="3200" b="1" dirty="0">
              <a:solidFill>
                <a:srgbClr val="00B0F0"/>
              </a:solidFill>
              <a:latin typeface="Alexandria" pitchFamily="2" charset="-78"/>
              <a:cs typeface="Alexandria" pitchFamily="2" charset="-78"/>
            </a:endParaRPr>
          </a:p>
        </p:txBody>
      </p:sp>
      <p:sp>
        <p:nvSpPr>
          <p:cNvPr id="10" name="Rectangle: Rounded Corners 9"/>
          <p:cNvSpPr/>
          <p:nvPr/>
        </p:nvSpPr>
        <p:spPr>
          <a:xfrm>
            <a:off x="6862618" y="3600778"/>
            <a:ext cx="402779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accent1"/>
                </a:solidFill>
                <a:latin typeface="Times New Roman" panose="02020603050405020304" pitchFamily="18" charset="0"/>
                <a:cs typeface="Times New Roman" panose="02020603050405020304" pitchFamily="18" charset="0"/>
              </a:rPr>
              <a:t>أ</a:t>
            </a:r>
            <a:r>
              <a:rPr lang="ar-EG" sz="1600" b="1" dirty="0">
                <a:solidFill>
                  <a:schemeClr val="accent1"/>
                </a:solidFill>
                <a:latin typeface="Alexandria" pitchFamily="2" charset="-78"/>
                <a:cs typeface="Alexandria" pitchFamily="2" charset="-78"/>
              </a:rPr>
              <a:t>.د/ محمد محمدي مخلص </a:t>
            </a:r>
          </a:p>
          <a:p>
            <a:pPr algn="ctr"/>
            <a:r>
              <a:rPr lang="ar-EG" sz="1600" b="1" dirty="0">
                <a:solidFill>
                  <a:schemeClr val="accent1"/>
                </a:solidFill>
                <a:latin typeface="Alexandria" pitchFamily="2" charset="-78"/>
                <a:cs typeface="Alexandria" pitchFamily="2" charset="-78"/>
              </a:rPr>
              <a:t>أستاذ القيادة التربوية المشارك بالجامعة </a:t>
            </a:r>
            <a:endParaRPr lang="en-US" sz="1600" b="1" dirty="0">
              <a:solidFill>
                <a:schemeClr val="accent1"/>
              </a:solidFill>
              <a:latin typeface="Alexandria" pitchFamily="2" charset="-78"/>
              <a:cs typeface="Alexandria" pitchFamily="2" charset="-78"/>
            </a:endParaRPr>
          </a:p>
        </p:txBody>
      </p:sp>
      <p:sp>
        <p:nvSpPr>
          <p:cNvPr id="11" name="TextBox 10"/>
          <p:cNvSpPr txBox="1"/>
          <p:nvPr/>
        </p:nvSpPr>
        <p:spPr>
          <a:xfrm>
            <a:off x="5778716" y="4802552"/>
            <a:ext cx="5028942" cy="707886"/>
          </a:xfrm>
          <a:prstGeom prst="rect">
            <a:avLst/>
          </a:prstGeom>
          <a:noFill/>
        </p:spPr>
        <p:txBody>
          <a:bodyPr wrap="none" rtlCol="0">
            <a:spAutoFit/>
          </a:bodyPr>
          <a:lstStyle/>
          <a:p>
            <a:pPr algn="ctr"/>
            <a:r>
              <a:rPr lang="ar-EG" sz="2000" dirty="0">
                <a:latin typeface="Alexandria" pitchFamily="2" charset="-78"/>
                <a:cs typeface="Alexandria" pitchFamily="2" charset="-78"/>
              </a:rPr>
              <a:t>المحاضرة التعريفية – مقرر التخطيط التربوي</a:t>
            </a:r>
          </a:p>
          <a:p>
            <a:pPr algn="ctr"/>
            <a:r>
              <a:rPr lang="ar-EG" sz="2000" dirty="0">
                <a:latin typeface="Alexandria" pitchFamily="2" charset="-78"/>
                <a:cs typeface="Alexandria" pitchFamily="2" charset="-78"/>
              </a:rPr>
              <a:t>رقم المقرر 712 </a:t>
            </a:r>
            <a:endParaRPr lang="en-US" sz="2000" dirty="0">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946371" y="285320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1799304"/>
            <a:ext cx="8624636" cy="4184928"/>
          </a:xfrm>
          <a:prstGeom prst="rect">
            <a:avLst/>
          </a:prstGeom>
          <a:noFill/>
        </p:spPr>
        <p:txBody>
          <a:bodyPr wrap="square" rtlCol="0">
            <a:spAutoFit/>
          </a:bodyPr>
          <a:lstStyle/>
          <a:p>
            <a:pPr algn="ctr" rtl="1"/>
            <a:r>
              <a:rPr lang="ar-EG" sz="2800" b="1" dirty="0">
                <a:solidFill>
                  <a:srgbClr val="FF0000"/>
                </a:solidFill>
                <a:effectLst>
                  <a:outerShdw blurRad="38100" dist="38100" dir="2700000" algn="tl">
                    <a:srgbClr val="000000">
                      <a:alpha val="43137"/>
                    </a:srgbClr>
                  </a:outerShdw>
                </a:effectLst>
                <a:latin typeface="Alexandria" pitchFamily="2" charset="-78"/>
                <a:cs typeface="Alexandria" pitchFamily="2" charset="-78"/>
              </a:rPr>
              <a:t>وصف المقرر</a:t>
            </a:r>
            <a:endParaRPr lang="ar-SA" sz="2800" b="1" dirty="0">
              <a:solidFill>
                <a:srgbClr val="FF0000"/>
              </a:solidFill>
              <a:effectLst>
                <a:outerShdw blurRad="38100" dist="38100" dir="2700000" algn="tl">
                  <a:srgbClr val="000000">
                    <a:alpha val="43137"/>
                  </a:srgbClr>
                </a:outerShdw>
              </a:effectLst>
              <a:latin typeface="Alexandria" pitchFamily="2" charset="-78"/>
              <a:cs typeface="Alexandria" pitchFamily="2" charset="-78"/>
            </a:endParaRPr>
          </a:p>
          <a:p>
            <a:pPr algn="justLow" rtl="1">
              <a:lnSpc>
                <a:spcPct val="107000"/>
              </a:lnSpc>
              <a:spcAft>
                <a:spcPts val="800"/>
              </a:spcAft>
            </a:pPr>
            <a:r>
              <a:rPr lang="ar-SA" sz="2800" dirty="0">
                <a:latin typeface="Alexandria" pitchFamily="2" charset="-78"/>
                <a:ea typeface="Calibri"/>
                <a:cs typeface="Alexandria" pitchFamily="2" charset="-78"/>
              </a:rPr>
              <a:t>    يتناول هذا المساق التعريف بالمبادئ العامة في مفهوم التخطيط التربوي ونشأته وأهميته والعوامل المؤثرة فيه وأنواع التخطيط التربوي ، وكيفية استخدام الحوافز في التخطيط التربوي ، وماهية العمليات الأساسية في التخطيط التربوي الناجح ، وتأثير المعلم والمؤثرات الخارجية على عملية التخطيط ، وواقع التخطيط في الوطني العربي ، وماهية التخطيط الاستراتيجية والإدارة الاستراتيجية</a:t>
            </a:r>
            <a:r>
              <a:rPr lang="ar-EG" sz="2800" dirty="0">
                <a:latin typeface="Alexandria" pitchFamily="2" charset="-78"/>
                <a:ea typeface="Times New Roman" panose="02020603050405020304" pitchFamily="18" charset="0"/>
                <a:cs typeface="Alexandria" pitchFamily="2" charset="-78"/>
              </a:rPr>
              <a:t>                                   </a:t>
            </a:r>
            <a:endParaRPr lang="en-US" sz="2800" dirty="0">
              <a:latin typeface="Alexandria" pitchFamily="2" charset="-78"/>
              <a:cs typeface="Alexandria" pitchFamily="2" charset="-78"/>
            </a:endParaRPr>
          </a:p>
        </p:txBody>
      </p:sp>
      <p:sp>
        <p:nvSpPr>
          <p:cNvPr id="32" name="Rectangle 31"/>
          <p:cNvSpPr/>
          <p:nvPr/>
        </p:nvSpPr>
        <p:spPr>
          <a:xfrm>
            <a:off x="3463505" y="763053"/>
            <a:ext cx="3094313"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Times New Roman" panose="02020603050405020304" pitchFamily="18" charset="0"/>
                <a:cs typeface="Times New Roman" panose="02020603050405020304" pitchFamily="18" charset="0"/>
              </a:rPr>
              <a:t>المحاضرة التعريفية التخطيط التربوي </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30000"/>
              </a:lnSpc>
            </a:pPr>
            <a:r>
              <a:rPr lang="ar-EG" sz="2000" b="1" dirty="0">
                <a:solidFill>
                  <a:srgbClr val="FF0000"/>
                </a:solidFill>
                <a:effectLst>
                  <a:outerShdw blurRad="38100" dist="38100" dir="2700000" algn="tl">
                    <a:srgbClr val="000000">
                      <a:alpha val="43137"/>
                    </a:srgbClr>
                  </a:outerShdw>
                </a:effectLst>
                <a:latin typeface="Alexandria" pitchFamily="2" charset="-78"/>
                <a:cs typeface="Alexandria" pitchFamily="2" charset="-78"/>
              </a:rPr>
              <a:t>أهداف تدريس المقرر ونتاجات تعلمه</a:t>
            </a:r>
            <a:endParaRPr lang="ar-SA" sz="2000" b="1" dirty="0">
              <a:solidFill>
                <a:srgbClr val="FF0000"/>
              </a:solidFill>
              <a:effectLst>
                <a:outerShdw blurRad="38100" dist="38100" dir="2700000" algn="tl">
                  <a:srgbClr val="000000">
                    <a:alpha val="43137"/>
                  </a:srgbClr>
                </a:outerShdw>
              </a:effectLst>
              <a:latin typeface="Alexandria" pitchFamily="2" charset="-78"/>
              <a:cs typeface="Alexandria" pitchFamily="2" charset="-78"/>
            </a:endParaRPr>
          </a:p>
          <a:p>
            <a:pPr algn="justLow" rtl="1">
              <a:lnSpc>
                <a:spcPct val="130000"/>
              </a:lnSpc>
              <a:spcAft>
                <a:spcPts val="800"/>
              </a:spcAft>
            </a:pPr>
            <a:r>
              <a:rPr lang="ar-EG" sz="2000" b="1" dirty="0">
                <a:solidFill>
                  <a:srgbClr val="00B0F0"/>
                </a:solidFill>
                <a:effectLst>
                  <a:outerShdw blurRad="38100" dist="38100" dir="2700000" algn="tl">
                    <a:srgbClr val="000000">
                      <a:alpha val="43137"/>
                    </a:srgbClr>
                  </a:outerShdw>
                </a:effectLst>
                <a:latin typeface="Alexandria" pitchFamily="2" charset="-78"/>
                <a:ea typeface="Calibri"/>
                <a:cs typeface="Alexandria" pitchFamily="2" charset="-78"/>
              </a:rPr>
              <a:t>الأهداف ونتاجات التعلم :</a:t>
            </a:r>
          </a:p>
          <a:p>
            <a:pPr algn="justLow" rtl="1">
              <a:lnSpc>
                <a:spcPct val="130000"/>
              </a:lnSpc>
              <a:spcAft>
                <a:spcPts val="800"/>
              </a:spcAft>
            </a:pPr>
            <a:r>
              <a:rPr lang="ar-EG" sz="2000" dirty="0">
                <a:solidFill>
                  <a:schemeClr val="tx1"/>
                </a:solidFill>
                <a:latin typeface="Alexandria" pitchFamily="2" charset="-78"/>
                <a:ea typeface="Calibri"/>
                <a:cs typeface="Alexandria" pitchFamily="2" charset="-78"/>
              </a:rPr>
              <a:t>يتوقع من الطالب بعد الانتهاء من دراسة هذا المساق أن يكن قادرًا على تحقيق الأهداف التالية :</a:t>
            </a:r>
          </a:p>
          <a:p>
            <a:pPr algn="justLow" rtl="1">
              <a:lnSpc>
                <a:spcPct val="130000"/>
              </a:lnSpc>
              <a:spcAft>
                <a:spcPts val="800"/>
              </a:spcAft>
            </a:pPr>
            <a:r>
              <a:rPr lang="ar-EG" sz="2000" dirty="0">
                <a:solidFill>
                  <a:schemeClr val="tx1"/>
                </a:solidFill>
                <a:latin typeface="Alexandria" pitchFamily="2" charset="-78"/>
                <a:ea typeface="Calibri"/>
                <a:cs typeface="Alexandria" pitchFamily="2" charset="-78"/>
              </a:rPr>
              <a:t>1- تطوير مفهوم التخطيط التربوي وأهداف وأنواعه وأساليبه ومعايير اختبارها .</a:t>
            </a:r>
          </a:p>
          <a:p>
            <a:pPr algn="justLow" rtl="1">
              <a:lnSpc>
                <a:spcPct val="130000"/>
              </a:lnSpc>
              <a:spcAft>
                <a:spcPts val="800"/>
              </a:spcAft>
            </a:pPr>
            <a:r>
              <a:rPr lang="ar-EG" sz="2000" dirty="0">
                <a:solidFill>
                  <a:schemeClr val="tx1"/>
                </a:solidFill>
                <a:latin typeface="Alexandria" pitchFamily="2" charset="-78"/>
                <a:ea typeface="Calibri"/>
                <a:cs typeface="Alexandria" pitchFamily="2" charset="-78"/>
              </a:rPr>
              <a:t>2- التعرف على أولويات التخطيط التربوي .</a:t>
            </a:r>
          </a:p>
          <a:p>
            <a:pPr algn="justLow" rtl="1">
              <a:lnSpc>
                <a:spcPct val="130000"/>
              </a:lnSpc>
              <a:spcAft>
                <a:spcPts val="800"/>
              </a:spcAft>
            </a:pPr>
            <a:r>
              <a:rPr lang="ar-EG" sz="2000" dirty="0">
                <a:solidFill>
                  <a:schemeClr val="tx1"/>
                </a:solidFill>
                <a:latin typeface="Alexandria" pitchFamily="2" charset="-78"/>
                <a:ea typeface="Calibri"/>
                <a:cs typeface="Alexandria" pitchFamily="2" charset="-78"/>
              </a:rPr>
              <a:t>3- التعرف على أولويات التخطيط التربوي .</a:t>
            </a:r>
          </a:p>
        </p:txBody>
      </p:sp>
      <p:sp>
        <p:nvSpPr>
          <p:cNvPr id="3" name="TextBox 2"/>
          <p:cNvSpPr txBox="1"/>
          <p:nvPr/>
        </p:nvSpPr>
        <p:spPr>
          <a:xfrm>
            <a:off x="2513149" y="720437"/>
            <a:ext cx="4072377"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المحاضرة التعريفية للتخطيط التربوي </a:t>
            </a:r>
            <a:endParaRPr lang="en-US" sz="2000" b="1" dirty="0">
              <a:latin typeface="Alexandria" pitchFamily="2" charset="-78"/>
              <a:cs typeface="Alexandria" pitchFamily="2" charset="-78"/>
            </a:endParaRPr>
          </a:p>
        </p:txBody>
      </p:sp>
      <p:sp>
        <p:nvSpPr>
          <p:cNvPr id="48" name="TextBox 47"/>
          <p:cNvSpPr txBox="1"/>
          <p:nvPr/>
        </p:nvSpPr>
        <p:spPr>
          <a:xfrm>
            <a:off x="889000" y="1882478"/>
            <a:ext cx="10453255"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30000"/>
              </a:lnSpc>
            </a:pPr>
            <a:r>
              <a:rPr lang="ar-EG" sz="2400" b="1" dirty="0">
                <a:solidFill>
                  <a:srgbClr val="FF0000"/>
                </a:solidFill>
                <a:effectLst>
                  <a:outerShdw blurRad="38100" dist="38100" dir="2700000" algn="tl">
                    <a:srgbClr val="000000">
                      <a:alpha val="43137"/>
                    </a:srgbClr>
                  </a:outerShdw>
                </a:effectLst>
                <a:latin typeface="Alexandria" pitchFamily="2" charset="-78"/>
                <a:cs typeface="Alexandria" pitchFamily="2" charset="-78"/>
              </a:rPr>
              <a:t>تابع أهداف تدريس المقرر ونتاجات تعلمه</a:t>
            </a:r>
            <a:endParaRPr lang="ar-SA" sz="2400" b="1" dirty="0">
              <a:solidFill>
                <a:srgbClr val="FF0000"/>
              </a:solidFill>
              <a:effectLst>
                <a:outerShdw blurRad="38100" dist="38100" dir="2700000" algn="tl">
                  <a:srgbClr val="000000">
                    <a:alpha val="43137"/>
                  </a:srgbClr>
                </a:outerShdw>
              </a:effectLst>
              <a:latin typeface="Alexandria" pitchFamily="2" charset="-78"/>
              <a:cs typeface="Alexandria" pitchFamily="2" charset="-78"/>
            </a:endParaRPr>
          </a:p>
          <a:p>
            <a:pPr algn="justLow" rtl="1">
              <a:lnSpc>
                <a:spcPct val="130000"/>
              </a:lnSpc>
              <a:spcAft>
                <a:spcPts val="800"/>
              </a:spcAft>
            </a:pPr>
            <a:r>
              <a:rPr lang="ar-EG" sz="2000" b="1" dirty="0">
                <a:solidFill>
                  <a:srgbClr val="00B0F0"/>
                </a:solidFill>
                <a:effectLst>
                  <a:outerShdw blurRad="38100" dist="38100" dir="2700000" algn="tl">
                    <a:srgbClr val="000000">
                      <a:alpha val="43137"/>
                    </a:srgbClr>
                  </a:outerShdw>
                </a:effectLst>
                <a:latin typeface="Alexandria" pitchFamily="2" charset="-78"/>
                <a:ea typeface="Calibri"/>
                <a:cs typeface="Alexandria" pitchFamily="2" charset="-78"/>
              </a:rPr>
              <a:t>أ- الأهداف ونتاجات التعلم :</a:t>
            </a:r>
          </a:p>
          <a:p>
            <a:pPr algn="justLow" rtl="1">
              <a:lnSpc>
                <a:spcPct val="130000"/>
              </a:lnSpc>
              <a:spcAft>
                <a:spcPts val="800"/>
              </a:spcAft>
            </a:pPr>
            <a:r>
              <a:rPr lang="ar-EG" sz="2000" dirty="0">
                <a:solidFill>
                  <a:schemeClr val="tx1"/>
                </a:solidFill>
                <a:latin typeface="Alexandria" pitchFamily="2" charset="-78"/>
                <a:ea typeface="Calibri"/>
                <a:cs typeface="Alexandria" pitchFamily="2" charset="-78"/>
              </a:rPr>
              <a:t>يتوقع من الطالب بعد الانتهاء من دراسة هذا المساق أن يكن قادرًا على تحقيق الأهداف التالية :</a:t>
            </a:r>
          </a:p>
          <a:p>
            <a:pPr algn="justLow" rtl="1">
              <a:lnSpc>
                <a:spcPct val="130000"/>
              </a:lnSpc>
              <a:spcAft>
                <a:spcPts val="800"/>
              </a:spcAft>
            </a:pPr>
            <a:r>
              <a:rPr lang="ar-EG" sz="2000" dirty="0">
                <a:solidFill>
                  <a:schemeClr val="tx1"/>
                </a:solidFill>
                <a:latin typeface="Alexandria" pitchFamily="2" charset="-78"/>
                <a:ea typeface="Calibri"/>
                <a:cs typeface="Alexandria" pitchFamily="2" charset="-78"/>
              </a:rPr>
              <a:t>4- التعرف على التخطيط الاستراتيجي التربوي .</a:t>
            </a:r>
          </a:p>
          <a:p>
            <a:pPr algn="justLow" rtl="1">
              <a:lnSpc>
                <a:spcPct val="130000"/>
              </a:lnSpc>
              <a:spcAft>
                <a:spcPts val="800"/>
              </a:spcAft>
            </a:pPr>
            <a:r>
              <a:rPr lang="ar-EG" sz="2000" dirty="0">
                <a:solidFill>
                  <a:schemeClr val="tx1"/>
                </a:solidFill>
                <a:latin typeface="Alexandria" pitchFamily="2" charset="-78"/>
                <a:ea typeface="Calibri"/>
                <a:cs typeface="Alexandria" pitchFamily="2" charset="-78"/>
              </a:rPr>
              <a:t>5- التعرف على خطوات التخطيط التربوي .</a:t>
            </a:r>
          </a:p>
          <a:p>
            <a:pPr algn="justLow" rtl="1">
              <a:lnSpc>
                <a:spcPct val="130000"/>
              </a:lnSpc>
              <a:spcAft>
                <a:spcPts val="800"/>
              </a:spcAft>
            </a:pPr>
            <a:r>
              <a:rPr lang="ar-EG" sz="2000" dirty="0">
                <a:solidFill>
                  <a:schemeClr val="tx1"/>
                </a:solidFill>
                <a:latin typeface="Alexandria" pitchFamily="2" charset="-78"/>
                <a:ea typeface="Calibri"/>
                <a:cs typeface="Alexandria" pitchFamily="2" charset="-78"/>
              </a:rPr>
              <a:t>6- التعرف على كيفية بناء الخطط التربوية .</a:t>
            </a:r>
          </a:p>
        </p:txBody>
      </p:sp>
      <p:sp>
        <p:nvSpPr>
          <p:cNvPr id="3" name="TextBox 2"/>
          <p:cNvSpPr txBox="1"/>
          <p:nvPr/>
        </p:nvSpPr>
        <p:spPr>
          <a:xfrm>
            <a:off x="2513149" y="720437"/>
            <a:ext cx="4072377"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المحاضرة التعريفية للتخطيط التربوي </a:t>
            </a:r>
            <a:endParaRPr lang="en-US" sz="2000" b="1" dirty="0">
              <a:latin typeface="Alexandria" pitchFamily="2" charset="-78"/>
              <a:cs typeface="Alexandria" pitchFamily="2" charset="-78"/>
            </a:endParaRPr>
          </a:p>
        </p:txBody>
      </p:sp>
      <p:sp>
        <p:nvSpPr>
          <p:cNvPr id="48" name="TextBox 47"/>
          <p:cNvSpPr txBox="1"/>
          <p:nvPr/>
        </p:nvSpPr>
        <p:spPr>
          <a:xfrm>
            <a:off x="889000" y="1882478"/>
            <a:ext cx="10453255"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48008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4113947"/>
          </a:xfrm>
          <a:prstGeom prst="rect">
            <a:avLst/>
          </a:prstGeom>
          <a:noFill/>
        </p:spPr>
        <p:txBody>
          <a:bodyPr wrap="square" rtlCol="0">
            <a:spAutoFit/>
          </a:bodyPr>
          <a:lstStyle/>
          <a:p>
            <a:pPr algn="justLow" rtl="1">
              <a:lnSpc>
                <a:spcPct val="130000"/>
              </a:lnSpc>
              <a:spcAft>
                <a:spcPts val="800"/>
              </a:spcAft>
            </a:pPr>
            <a:r>
              <a:rPr lang="ar-EG" sz="2000" b="1" dirty="0">
                <a:solidFill>
                  <a:srgbClr val="00B0F0"/>
                </a:solidFill>
                <a:effectLst>
                  <a:outerShdw blurRad="38100" dist="38100" dir="2700000" algn="tl">
                    <a:srgbClr val="000000">
                      <a:alpha val="43137"/>
                    </a:srgbClr>
                  </a:outerShdw>
                </a:effectLst>
                <a:latin typeface="Alexandria" pitchFamily="2" charset="-78"/>
                <a:ea typeface="Calibri"/>
                <a:cs typeface="Alexandria" pitchFamily="2" charset="-78"/>
              </a:rPr>
              <a:t>ب- نتاجات التعلم :</a:t>
            </a:r>
          </a:p>
          <a:p>
            <a:pPr algn="justLow" rtl="1">
              <a:lnSpc>
                <a:spcPct val="130000"/>
              </a:lnSpc>
              <a:spcAft>
                <a:spcPts val="800"/>
              </a:spcAft>
            </a:pPr>
            <a:r>
              <a:rPr lang="ar-EG" sz="2000" dirty="0">
                <a:solidFill>
                  <a:schemeClr val="tx1"/>
                </a:solidFill>
                <a:latin typeface="Alexandria" pitchFamily="2" charset="-78"/>
                <a:ea typeface="Calibri"/>
                <a:cs typeface="Alexandria" pitchFamily="2" charset="-78"/>
              </a:rPr>
              <a:t>1- معرفة مفاهيم التخطيط التربوي .</a:t>
            </a:r>
          </a:p>
          <a:p>
            <a:pPr algn="justLow" rtl="1">
              <a:lnSpc>
                <a:spcPct val="130000"/>
              </a:lnSpc>
              <a:spcAft>
                <a:spcPts val="800"/>
              </a:spcAft>
            </a:pPr>
            <a:r>
              <a:rPr lang="ar-EG" sz="2000" dirty="0">
                <a:solidFill>
                  <a:schemeClr val="tx1"/>
                </a:solidFill>
                <a:latin typeface="Alexandria" pitchFamily="2" charset="-78"/>
                <a:ea typeface="Calibri"/>
                <a:cs typeface="Alexandria" pitchFamily="2" charset="-78"/>
              </a:rPr>
              <a:t>2- تحديد محاور التخطيط التربوي ، وكيفية توظيفه في بناء القدرات التعليمية .</a:t>
            </a:r>
          </a:p>
          <a:p>
            <a:pPr algn="justLow" rtl="1">
              <a:lnSpc>
                <a:spcPct val="130000"/>
              </a:lnSpc>
              <a:spcAft>
                <a:spcPts val="800"/>
              </a:spcAft>
            </a:pPr>
            <a:r>
              <a:rPr lang="ar-EG" sz="2000" dirty="0">
                <a:solidFill>
                  <a:schemeClr val="tx1"/>
                </a:solidFill>
                <a:latin typeface="Alexandria" pitchFamily="2" charset="-78"/>
                <a:ea typeface="Calibri"/>
                <a:cs typeface="Alexandria" pitchFamily="2" charset="-78"/>
              </a:rPr>
              <a:t>3- معرفة أسس بناء الخطط وتوظيفها وتقييمها ومتابعة التقدم في تحقيق أهدافها .</a:t>
            </a:r>
          </a:p>
          <a:p>
            <a:pPr algn="justLow" rtl="1">
              <a:lnSpc>
                <a:spcPct val="130000"/>
              </a:lnSpc>
              <a:spcAft>
                <a:spcPts val="800"/>
              </a:spcAft>
            </a:pPr>
            <a:r>
              <a:rPr lang="ar-EG" sz="2000" dirty="0">
                <a:solidFill>
                  <a:schemeClr val="tx1"/>
                </a:solidFill>
                <a:latin typeface="Alexandria" pitchFamily="2" charset="-78"/>
                <a:ea typeface="Calibri"/>
                <a:cs typeface="Alexandria" pitchFamily="2" charset="-78"/>
              </a:rPr>
              <a:t>4- معرفة طرق الحصول على الموارد البشرية والقيادية والمادية والتكنولوجية .</a:t>
            </a: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341258"/>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336360" y="632277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graphicFrame>
        <p:nvGraphicFramePr>
          <p:cNvPr id="7" name="رسم تخطيطي 1">
            <a:extLst>
              <a:ext uri="{FF2B5EF4-FFF2-40B4-BE49-F238E27FC236}">
                <a16:creationId xmlns:a16="http://schemas.microsoft.com/office/drawing/2014/main" id="{75069262-5129-B733-BEB4-D8A7EB3202D5}"/>
              </a:ext>
            </a:extLst>
          </p:cNvPr>
          <p:cNvGraphicFramePr/>
          <p:nvPr>
            <p:extLst>
              <p:ext uri="{D42A27DB-BD31-4B8C-83A1-F6EECF244321}">
                <p14:modId xmlns:p14="http://schemas.microsoft.com/office/powerpoint/2010/main" val="2486259362"/>
              </p:ext>
            </p:extLst>
          </p:nvPr>
        </p:nvGraphicFramePr>
        <p:xfrm>
          <a:off x="1343472" y="1388277"/>
          <a:ext cx="8712968" cy="40569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791314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336360" y="632277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graphicFrame>
        <p:nvGraphicFramePr>
          <p:cNvPr id="4" name="رسم تخطيطي 1">
            <a:extLst>
              <a:ext uri="{FF2B5EF4-FFF2-40B4-BE49-F238E27FC236}">
                <a16:creationId xmlns:a16="http://schemas.microsoft.com/office/drawing/2014/main" id="{61BFD2DD-0702-0E3F-A0FC-6755EDE36F59}"/>
              </a:ext>
            </a:extLst>
          </p:cNvPr>
          <p:cNvGraphicFramePr/>
          <p:nvPr>
            <p:extLst>
              <p:ext uri="{D42A27DB-BD31-4B8C-83A1-F6EECF244321}">
                <p14:modId xmlns:p14="http://schemas.microsoft.com/office/powerpoint/2010/main" val="2524261032"/>
              </p:ext>
            </p:extLst>
          </p:nvPr>
        </p:nvGraphicFramePr>
        <p:xfrm>
          <a:off x="1271464" y="1433996"/>
          <a:ext cx="9145016" cy="41803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44018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30000"/>
              </a:lnSpc>
              <a:spcAft>
                <a:spcPts val="800"/>
              </a:spcAft>
            </a:pPr>
            <a:r>
              <a:rPr lang="ar-EG" sz="20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rPr>
              <a:t>النشاطات والاستراتيجيات التدريسية</a:t>
            </a:r>
          </a:p>
          <a:p>
            <a:pPr algn="justLow" rtl="1">
              <a:lnSpc>
                <a:spcPct val="130000"/>
              </a:lnSpc>
              <a:spcAft>
                <a:spcPts val="800"/>
              </a:spcAft>
            </a:pPr>
            <a:r>
              <a:rPr lang="ar-EG" sz="2000" dirty="0">
                <a:solidFill>
                  <a:schemeClr val="tx1"/>
                </a:solidFill>
                <a:latin typeface="Alexandria" pitchFamily="2" charset="-78"/>
                <a:ea typeface="Calibri"/>
                <a:cs typeface="Alexandria" pitchFamily="2" charset="-78"/>
              </a:rPr>
              <a:t>يتم تحقيق نتاجات التعلم المستهدفة من خلال النشاطات والاستراتيجيات التدريسية التالية :</a:t>
            </a:r>
          </a:p>
          <a:p>
            <a:pPr algn="justLow" rtl="1">
              <a:lnSpc>
                <a:spcPct val="130000"/>
              </a:lnSpc>
              <a:spcAft>
                <a:spcPts val="800"/>
              </a:spcAft>
            </a:pPr>
            <a:r>
              <a:rPr lang="ar-EG" sz="2000" dirty="0">
                <a:solidFill>
                  <a:schemeClr val="tx1"/>
                </a:solidFill>
                <a:latin typeface="Alexandria" pitchFamily="2" charset="-78"/>
                <a:ea typeface="Calibri"/>
                <a:cs typeface="Alexandria" pitchFamily="2" charset="-78"/>
              </a:rPr>
              <a:t>- المحاضرات .</a:t>
            </a:r>
          </a:p>
          <a:p>
            <a:pPr algn="justLow" rtl="1">
              <a:lnSpc>
                <a:spcPct val="130000"/>
              </a:lnSpc>
              <a:spcAft>
                <a:spcPts val="800"/>
              </a:spcAft>
            </a:pPr>
            <a:r>
              <a:rPr lang="ar-EG" sz="2000" dirty="0">
                <a:solidFill>
                  <a:schemeClr val="tx1"/>
                </a:solidFill>
                <a:latin typeface="Alexandria" pitchFamily="2" charset="-78"/>
                <a:ea typeface="Calibri"/>
                <a:cs typeface="Alexandria" pitchFamily="2" charset="-78"/>
              </a:rPr>
              <a:t>- اختبارات قصيرة .</a:t>
            </a:r>
          </a:p>
          <a:p>
            <a:pPr algn="justLow" rtl="1">
              <a:lnSpc>
                <a:spcPct val="130000"/>
              </a:lnSpc>
              <a:spcAft>
                <a:spcPts val="800"/>
              </a:spcAft>
            </a:pPr>
            <a:r>
              <a:rPr lang="ar-EG" sz="2000" dirty="0">
                <a:solidFill>
                  <a:schemeClr val="tx1"/>
                </a:solidFill>
                <a:latin typeface="Alexandria" pitchFamily="2" charset="-78"/>
                <a:ea typeface="Calibri"/>
                <a:cs typeface="Alexandria" pitchFamily="2" charset="-78"/>
              </a:rPr>
              <a:t>- الامتحان النهائي .</a:t>
            </a:r>
          </a:p>
        </p:txBody>
      </p:sp>
      <p:sp>
        <p:nvSpPr>
          <p:cNvPr id="2" name="TextBox 1"/>
          <p:cNvSpPr txBox="1"/>
          <p:nvPr/>
        </p:nvSpPr>
        <p:spPr>
          <a:xfrm>
            <a:off x="9336360" y="632277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9361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30000"/>
              </a:lnSpc>
              <a:spcAft>
                <a:spcPts val="800"/>
              </a:spcAft>
            </a:pPr>
            <a:r>
              <a:rPr lang="ar-SA" sz="20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rPr>
              <a:t>توزيع الدرجات </a:t>
            </a:r>
          </a:p>
          <a:p>
            <a:pPr algn="ctr" rtl="1">
              <a:lnSpc>
                <a:spcPct val="130000"/>
              </a:lnSpc>
              <a:spcAft>
                <a:spcPts val="800"/>
              </a:spcAft>
            </a:pPr>
            <a:r>
              <a:rPr lang="ar-SA" sz="20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rPr>
              <a:t>اختبارات قصيرة  80 درجة موزعة على المحاضرات </a:t>
            </a:r>
          </a:p>
          <a:p>
            <a:pPr algn="ctr" rtl="1">
              <a:lnSpc>
                <a:spcPct val="130000"/>
              </a:lnSpc>
              <a:spcAft>
                <a:spcPts val="800"/>
              </a:spcAft>
            </a:pPr>
            <a:r>
              <a:rPr lang="ar-SA" sz="20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rPr>
              <a:t>الاختبار النهائي 20 درجة </a:t>
            </a:r>
          </a:p>
          <a:p>
            <a:pPr algn="ctr" rtl="1">
              <a:lnSpc>
                <a:spcPct val="130000"/>
              </a:lnSpc>
              <a:spcAft>
                <a:spcPts val="800"/>
              </a:spcAft>
            </a:pPr>
            <a:r>
              <a:rPr lang="ar-SA" sz="20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rPr>
              <a:t>الاختبار عبارة عن عشرة اسئلة اختيار من متعدد بعد كل محاضرة وفق الجدول المحدد ويوجد سؤالين صوتي </a:t>
            </a:r>
            <a:endParaRPr lang="ar-EG" sz="2000" dirty="0">
              <a:solidFill>
                <a:schemeClr val="tx1"/>
              </a:solidFill>
              <a:latin typeface="Alexandria" pitchFamily="2" charset="-78"/>
              <a:ea typeface="Calibri"/>
              <a:cs typeface="Alexandria" pitchFamily="2" charset="-78"/>
            </a:endParaRPr>
          </a:p>
        </p:txBody>
      </p:sp>
      <p:sp>
        <p:nvSpPr>
          <p:cNvPr id="2" name="TextBox 1"/>
          <p:cNvSpPr txBox="1"/>
          <p:nvPr/>
        </p:nvSpPr>
        <p:spPr>
          <a:xfrm>
            <a:off x="9336360" y="632277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806492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30000"/>
              </a:lnSpc>
              <a:spcAft>
                <a:spcPts val="800"/>
              </a:spcAft>
            </a:pPr>
            <a:r>
              <a:rPr lang="ar-SA" sz="20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rPr>
              <a:t>تعليمات المقرر</a:t>
            </a:r>
          </a:p>
          <a:p>
            <a:pPr marL="457200" indent="-457200" algn="r" rtl="1">
              <a:lnSpc>
                <a:spcPct val="130000"/>
              </a:lnSpc>
              <a:spcAft>
                <a:spcPts val="800"/>
              </a:spcAft>
              <a:buFont typeface="Arial" pitchFamily="34" charset="0"/>
              <a:buChar char="•"/>
            </a:pPr>
            <a:r>
              <a:rPr lang="ar-SA" sz="20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rPr>
              <a:t>الاختبار من المحاضرات ويعتمد على الفهم والتحليل</a:t>
            </a:r>
          </a:p>
          <a:p>
            <a:pPr marL="457200" indent="-457200" algn="r" rtl="1">
              <a:lnSpc>
                <a:spcPct val="130000"/>
              </a:lnSpc>
              <a:spcAft>
                <a:spcPts val="800"/>
              </a:spcAft>
              <a:buFont typeface="Arial" pitchFamily="34" charset="0"/>
              <a:buChar char="•"/>
            </a:pPr>
            <a:r>
              <a:rPr lang="ar-SA" sz="20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rPr>
              <a:t>قم بتلخيص المحاضرات أول بأول</a:t>
            </a:r>
          </a:p>
          <a:p>
            <a:pPr marL="457200" indent="-457200" algn="r" rtl="1">
              <a:lnSpc>
                <a:spcPct val="130000"/>
              </a:lnSpc>
              <a:spcAft>
                <a:spcPts val="800"/>
              </a:spcAft>
              <a:buFont typeface="Arial" pitchFamily="34" charset="0"/>
              <a:buChar char="•"/>
            </a:pPr>
            <a:r>
              <a:rPr lang="ar-SA" sz="20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rPr>
              <a:t>المحاضرات النقاشية كل اسبوع ولمدة ساعة سنتناول الحوار والمناقشة حول الموضوعات ويكون الطالب والطالبة هم المتحدثون والاستاذ ميسر وموجه للحوار</a:t>
            </a:r>
          </a:p>
        </p:txBody>
      </p:sp>
      <p:sp>
        <p:nvSpPr>
          <p:cNvPr id="2" name="TextBox 1"/>
          <p:cNvSpPr txBox="1"/>
          <p:nvPr/>
        </p:nvSpPr>
        <p:spPr>
          <a:xfrm>
            <a:off x="9336360" y="632277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699200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SA" sz="2000" b="1" dirty="0">
                <a:solidFill>
                  <a:schemeClr val="bg1"/>
                </a:solidFill>
                <a:latin typeface="Simplified Arabic" pitchFamily="18" charset="-78"/>
                <a:cs typeface="Simplified Arabic" pitchFamily="18" charset="-78"/>
              </a:rPr>
              <a:t>المحاضرة </a:t>
            </a:r>
            <a:r>
              <a:rPr lang="ar-SA" sz="2000" dirty="0">
                <a:solidFill>
                  <a:schemeClr val="bg1"/>
                </a:solidFill>
                <a:latin typeface="Simplified Arabic" pitchFamily="18" charset="-78"/>
                <a:cs typeface="Simplified Arabic" pitchFamily="18" charset="-78"/>
              </a:rPr>
              <a:t>الأولى</a:t>
            </a:r>
            <a:endParaRPr lang="ar-SA" sz="2000" b="1" dirty="0">
              <a:solidFill>
                <a:schemeClr val="bg2"/>
              </a:solidFill>
              <a:latin typeface="Alexandria" pitchFamily="2" charset="-78"/>
              <a:cs typeface="Alexandria" pitchFamily="2" charset="-78"/>
            </a:endParaRPr>
          </a:p>
          <a:p>
            <a:pPr algn="r" rtl="1"/>
            <a:r>
              <a:rPr lang="ar-SA" sz="2000" b="1" dirty="0">
                <a:solidFill>
                  <a:schemeClr val="bg2"/>
                </a:solidFill>
                <a:latin typeface="Alexandria" pitchFamily="2" charset="-78"/>
                <a:cs typeface="Alexandria" pitchFamily="2" charset="-78"/>
              </a:rPr>
              <a:t>التخطيط التربوي( مفهومه- نشأته- العوامل المؤثرة فيه)</a:t>
            </a:r>
            <a:endParaRPr lang="en-US" sz="2000" b="1" dirty="0">
              <a:solidFill>
                <a:schemeClr val="bg2"/>
              </a:solidFill>
              <a:latin typeface="Alexandria" pitchFamily="2" charset="-78"/>
              <a:cs typeface="Alexandria" pitchFamily="2" charset="-78"/>
            </a:endParaRPr>
          </a:p>
          <a:p>
            <a:pPr marL="342900" indent="-342900" algn="r" rtl="1">
              <a:buFont typeface="Arial" pitchFamily="34" charset="0"/>
              <a:buChar char="•"/>
            </a:pPr>
            <a:r>
              <a:rPr lang="ar-SA" sz="2000" b="1" dirty="0">
                <a:solidFill>
                  <a:schemeClr val="bg2"/>
                </a:solidFill>
                <a:latin typeface="Alexandria" pitchFamily="2" charset="-78"/>
                <a:cs typeface="Alexandria" pitchFamily="2" charset="-78"/>
              </a:rPr>
              <a:t>مفهوم التخطيط</a:t>
            </a:r>
            <a:endParaRPr lang="en-US" sz="2000" b="1" dirty="0">
              <a:solidFill>
                <a:schemeClr val="bg2"/>
              </a:solidFill>
              <a:latin typeface="Alexandria" pitchFamily="2" charset="-78"/>
              <a:cs typeface="Alexandria" pitchFamily="2" charset="-78"/>
            </a:endParaRPr>
          </a:p>
          <a:p>
            <a:pPr marL="342900" indent="-342900" algn="r" rtl="1">
              <a:buFont typeface="Arial" pitchFamily="34" charset="0"/>
              <a:buChar char="•"/>
            </a:pPr>
            <a:r>
              <a:rPr lang="ar-SA" sz="2000" b="1" dirty="0">
                <a:solidFill>
                  <a:schemeClr val="bg2"/>
                </a:solidFill>
                <a:latin typeface="Alexandria" pitchFamily="2" charset="-78"/>
                <a:cs typeface="Alexandria" pitchFamily="2" charset="-78"/>
              </a:rPr>
              <a:t>مفهوم التخطيط التربوي</a:t>
            </a:r>
            <a:endParaRPr lang="en-US" sz="2000" b="1" dirty="0">
              <a:solidFill>
                <a:schemeClr val="bg2"/>
              </a:solidFill>
              <a:latin typeface="Alexandria" pitchFamily="2" charset="-78"/>
              <a:cs typeface="Alexandria" pitchFamily="2" charset="-78"/>
            </a:endParaRPr>
          </a:p>
          <a:p>
            <a:pPr marL="342900" indent="-342900" algn="r" rtl="1">
              <a:buFont typeface="Arial" pitchFamily="34" charset="0"/>
              <a:buChar char="•"/>
            </a:pPr>
            <a:r>
              <a:rPr lang="ar-SA" sz="2000" b="1" dirty="0">
                <a:solidFill>
                  <a:schemeClr val="bg2"/>
                </a:solidFill>
                <a:latin typeface="Alexandria" pitchFamily="2" charset="-78"/>
                <a:cs typeface="Alexandria" pitchFamily="2" charset="-78"/>
              </a:rPr>
              <a:t>أهمية التخطيط</a:t>
            </a:r>
            <a:endParaRPr lang="en-US" sz="2000" b="1" dirty="0">
              <a:solidFill>
                <a:schemeClr val="bg2"/>
              </a:solidFill>
              <a:latin typeface="Alexandria" pitchFamily="2" charset="-78"/>
              <a:cs typeface="Alexandria" pitchFamily="2" charset="-78"/>
            </a:endParaRPr>
          </a:p>
          <a:p>
            <a:pPr marL="342900" indent="-342900" algn="r" rtl="1">
              <a:buFont typeface="Arial" pitchFamily="34" charset="0"/>
              <a:buChar char="•"/>
            </a:pPr>
            <a:r>
              <a:rPr lang="ar-SA" sz="2000" b="1" dirty="0">
                <a:solidFill>
                  <a:schemeClr val="bg2"/>
                </a:solidFill>
                <a:latin typeface="Alexandria" pitchFamily="2" charset="-78"/>
                <a:cs typeface="Alexandria" pitchFamily="2" charset="-78"/>
              </a:rPr>
              <a:t>فوائد التخطيط في التعليم</a:t>
            </a:r>
            <a:endParaRPr lang="en-US" sz="2000" b="1" dirty="0">
              <a:solidFill>
                <a:schemeClr val="bg2"/>
              </a:solidFill>
              <a:latin typeface="Alexandria" pitchFamily="2" charset="-78"/>
              <a:cs typeface="Alexandria" pitchFamily="2" charset="-78"/>
            </a:endParaRPr>
          </a:p>
          <a:p>
            <a:pPr marL="342900" indent="-342900" algn="r" rtl="1">
              <a:buFont typeface="Arial" pitchFamily="34" charset="0"/>
              <a:buChar char="•"/>
            </a:pPr>
            <a:r>
              <a:rPr lang="ar-SA" sz="2000" b="1" dirty="0">
                <a:solidFill>
                  <a:schemeClr val="bg2"/>
                </a:solidFill>
                <a:latin typeface="Alexandria" pitchFamily="2" charset="-78"/>
                <a:cs typeface="Alexandria" pitchFamily="2" charset="-78"/>
              </a:rPr>
              <a:t>مبررات التخطيط التربوي </a:t>
            </a:r>
            <a:endParaRPr lang="en-US" sz="2000" b="1" dirty="0">
              <a:solidFill>
                <a:schemeClr val="bg2"/>
              </a:solidFill>
              <a:latin typeface="Alexandria" pitchFamily="2" charset="-78"/>
              <a:cs typeface="Alexandria" pitchFamily="2" charset="-78"/>
            </a:endParaRPr>
          </a:p>
          <a:p>
            <a:pPr marL="342900" indent="-342900" algn="r" rtl="1">
              <a:buFont typeface="Arial" pitchFamily="34" charset="0"/>
              <a:buChar char="•"/>
            </a:pPr>
            <a:r>
              <a:rPr lang="ar-SA" sz="2000" b="1" dirty="0">
                <a:solidFill>
                  <a:schemeClr val="bg2"/>
                </a:solidFill>
                <a:latin typeface="Alexandria" pitchFamily="2" charset="-78"/>
                <a:cs typeface="Alexandria" pitchFamily="2" charset="-78"/>
              </a:rPr>
              <a:t>نشاه التخطيط والتخطيط التربوي</a:t>
            </a:r>
            <a:endParaRPr lang="en-US" sz="2000" b="1" dirty="0">
              <a:solidFill>
                <a:schemeClr val="bg2"/>
              </a:solidFill>
              <a:latin typeface="Alexandria" pitchFamily="2" charset="-78"/>
              <a:cs typeface="Alexandria" pitchFamily="2" charset="-78"/>
            </a:endParaRPr>
          </a:p>
          <a:p>
            <a:pPr marL="342900" indent="-342900" algn="r" rtl="1">
              <a:buFont typeface="Arial" pitchFamily="34" charset="0"/>
              <a:buChar char="•"/>
            </a:pPr>
            <a:r>
              <a:rPr lang="ar-SA" sz="2000" b="1" dirty="0">
                <a:solidFill>
                  <a:schemeClr val="bg2"/>
                </a:solidFill>
                <a:latin typeface="Alexandria" pitchFamily="2" charset="-78"/>
                <a:cs typeface="Alexandria" pitchFamily="2" charset="-78"/>
              </a:rPr>
              <a:t>مراحل تطور التخطيط التربوي</a:t>
            </a:r>
            <a:endParaRPr lang="en-US" sz="2000" b="1" dirty="0">
              <a:solidFill>
                <a:schemeClr val="bg2"/>
              </a:solidFill>
              <a:latin typeface="Alexandria" pitchFamily="2" charset="-78"/>
              <a:cs typeface="Alexandria" pitchFamily="2" charset="-78"/>
            </a:endParaRPr>
          </a:p>
        </p:txBody>
      </p:sp>
      <p:sp>
        <p:nvSpPr>
          <p:cNvPr id="2" name="TextBox 1"/>
          <p:cNvSpPr txBox="1"/>
          <p:nvPr/>
        </p:nvSpPr>
        <p:spPr>
          <a:xfrm>
            <a:off x="9336360" y="632277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67438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9456"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SA" sz="2000" b="1" dirty="0">
                <a:solidFill>
                  <a:schemeClr val="bg2"/>
                </a:solidFill>
                <a:effectLst>
                  <a:outerShdw blurRad="38100" dist="38100" dir="2700000" algn="tl">
                    <a:srgbClr val="000000">
                      <a:alpha val="43137"/>
                    </a:srgbClr>
                  </a:outerShdw>
                </a:effectLst>
                <a:latin typeface="Alexandria" pitchFamily="2" charset="-78"/>
                <a:ea typeface="Calibri"/>
                <a:cs typeface="Alexandria" pitchFamily="2" charset="-78"/>
              </a:rPr>
              <a:t>ملخص المحاضرة:</a:t>
            </a:r>
            <a:endParaRPr lang="en-US" sz="2000" b="1" dirty="0">
              <a:solidFill>
                <a:schemeClr val="bg2"/>
              </a:solidFill>
              <a:effectLst>
                <a:outerShdw blurRad="38100" dist="38100" dir="2700000" algn="tl">
                  <a:srgbClr val="000000">
                    <a:alpha val="43137"/>
                  </a:srgbClr>
                </a:outerShdw>
              </a:effectLst>
              <a:latin typeface="Alexandria" pitchFamily="2" charset="-78"/>
              <a:ea typeface="Calibri"/>
              <a:cs typeface="Alexandria" pitchFamily="2" charset="-78"/>
            </a:endParaRPr>
          </a:p>
          <a:p>
            <a:pPr algn="just" rtl="1">
              <a:lnSpc>
                <a:spcPct val="115000"/>
              </a:lnSpc>
              <a:spcAft>
                <a:spcPts val="1000"/>
              </a:spcAft>
            </a:pPr>
            <a:r>
              <a:rPr lang="ar-SA" sz="2000" dirty="0">
                <a:solidFill>
                  <a:schemeClr val="bg2"/>
                </a:solidFill>
                <a:latin typeface="Alexandria" pitchFamily="2" charset="-78"/>
                <a:ea typeface="Calibri"/>
                <a:cs typeface="Alexandria" pitchFamily="2" charset="-78"/>
              </a:rPr>
              <a:t>   سنتناول مفاهيم التخطيط  وكيف يمارس في كافة مناحي الحياة ، وعلي جميع المستويات سواء الفرد أو المؤسسات أو الدول ، وعلي كافة التخصصات سواء التربوية ، أو الاقتصادية ، أو الاجتماعية ، أو العسكرية ، او السياسية ، والتخطيط بمعناه العلمي البحثي واحد ، وينحصر الاختلاف في حجم ونوعية الاهداف</a:t>
            </a:r>
            <a:r>
              <a:rPr lang="en-US" sz="2000" dirty="0">
                <a:solidFill>
                  <a:schemeClr val="bg2"/>
                </a:solidFill>
                <a:latin typeface="Alexandria" pitchFamily="2" charset="-78"/>
                <a:ea typeface="Calibri"/>
                <a:cs typeface="Alexandria" pitchFamily="2" charset="-78"/>
              </a:rPr>
              <a:t> </a:t>
            </a:r>
            <a:r>
              <a:rPr lang="ar-SA" sz="2000" dirty="0">
                <a:solidFill>
                  <a:schemeClr val="bg2"/>
                </a:solidFill>
                <a:latin typeface="Alexandria" pitchFamily="2" charset="-78"/>
                <a:ea typeface="Calibri"/>
                <a:cs typeface="Alexandria" pitchFamily="2" charset="-78"/>
              </a:rPr>
              <a:t>المراد تحقيقها</a:t>
            </a:r>
            <a:r>
              <a:rPr lang="ar-EG" sz="2000" dirty="0">
                <a:solidFill>
                  <a:schemeClr val="bg2"/>
                </a:solidFill>
                <a:latin typeface="Alexandria" pitchFamily="2" charset="-78"/>
                <a:ea typeface="Calibri"/>
                <a:cs typeface="Alexandria" pitchFamily="2" charset="-78"/>
              </a:rPr>
              <a:t>، </a:t>
            </a:r>
          </a:p>
          <a:p>
            <a:pPr algn="just" rtl="1">
              <a:lnSpc>
                <a:spcPct val="115000"/>
              </a:lnSpc>
              <a:spcAft>
                <a:spcPts val="1000"/>
              </a:spcAft>
            </a:pPr>
            <a:r>
              <a:rPr lang="ar-SA" sz="2000" dirty="0">
                <a:latin typeface="Alexandria" pitchFamily="2" charset="-78"/>
                <a:ea typeface="Calibri"/>
                <a:cs typeface="Alexandria" pitchFamily="2" charset="-78"/>
              </a:rPr>
              <a:t> </a:t>
            </a:r>
            <a:r>
              <a:rPr lang="ar-SA" sz="2000" dirty="0">
                <a:solidFill>
                  <a:schemeClr val="bg2"/>
                </a:solidFill>
                <a:latin typeface="Alexandria" pitchFamily="2" charset="-78"/>
                <a:ea typeface="Calibri"/>
                <a:cs typeface="Alexandria" pitchFamily="2" charset="-78"/>
              </a:rPr>
              <a:t>كما أن  بداية العمل الاداري ، وهو تفكير منظمة يسبق عملية</a:t>
            </a:r>
            <a:r>
              <a:rPr lang="en-US" sz="2000" dirty="0">
                <a:solidFill>
                  <a:schemeClr val="bg2"/>
                </a:solidFill>
                <a:latin typeface="Alexandria" pitchFamily="2" charset="-78"/>
                <a:ea typeface="Calibri"/>
                <a:cs typeface="Alexandria" pitchFamily="2" charset="-78"/>
              </a:rPr>
              <a:t> </a:t>
            </a:r>
            <a:r>
              <a:rPr lang="ar-SA" sz="2000" dirty="0">
                <a:solidFill>
                  <a:schemeClr val="bg2"/>
                </a:solidFill>
                <a:latin typeface="Alexandria" pitchFamily="2" charset="-78"/>
                <a:ea typeface="Calibri"/>
                <a:cs typeface="Alexandria" pitchFamily="2" charset="-78"/>
              </a:rPr>
              <a:t> التنفيذ من خلال استقرار الماضي ، ودراسة الحاضر والتنبؤ بالمستقبل لإعداد القرارات المطلوبة لتحقيق الأهداف بالرسائل الفعلية ، فهو عملية محورية تساعد المخطط على وضع برنامج لترتيب الأوليات"  </a:t>
            </a:r>
            <a:endParaRPr lang="ar-SA" sz="2000" b="1" dirty="0">
              <a:solidFill>
                <a:schemeClr val="bg2"/>
              </a:solidFill>
              <a:latin typeface="Alexandria" pitchFamily="2" charset="-78"/>
              <a:cs typeface="Alexandria" pitchFamily="2" charset="-78"/>
            </a:endParaRPr>
          </a:p>
        </p:txBody>
      </p:sp>
      <p:sp>
        <p:nvSpPr>
          <p:cNvPr id="2" name="TextBox 1"/>
          <p:cNvSpPr txBox="1"/>
          <p:nvPr/>
        </p:nvSpPr>
        <p:spPr>
          <a:xfrm>
            <a:off x="9336360" y="632277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68632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9456" y="13656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SA" sz="2000" dirty="0">
                <a:solidFill>
                  <a:schemeClr val="bg2"/>
                </a:solidFill>
                <a:latin typeface="Alexandria" pitchFamily="2" charset="-78"/>
                <a:ea typeface="Calibri"/>
                <a:cs typeface="Alexandria" pitchFamily="2" charset="-78"/>
              </a:rPr>
              <a:t>والتخطيط هو "محاولة التحكم في م والتخطيط هو "محاولة التحكم في مستقبل نشاط أو مجموعة من الأنشطة نحو أهداف محددة بقصد الوصول إلى أقصي درجة من الإنجاز والكفاءة التي ما كانت تتحقق لهذا النشاط أو مجموعة الأنشطة إذا تركت وشأنها تتحرك علي هواها أو كيفما أتفق أو وفق ما درجت عليه</a:t>
            </a:r>
            <a:r>
              <a:rPr lang="ar-EG" sz="2000" dirty="0">
                <a:solidFill>
                  <a:schemeClr val="bg2"/>
                </a:solidFill>
                <a:latin typeface="Alexandria" pitchFamily="2" charset="-78"/>
                <a:ea typeface="Calibri"/>
                <a:cs typeface="Alexandria" pitchFamily="2" charset="-78"/>
              </a:rPr>
              <a:t>.</a:t>
            </a:r>
          </a:p>
          <a:p>
            <a:pPr algn="just" rtl="1">
              <a:lnSpc>
                <a:spcPct val="115000"/>
              </a:lnSpc>
              <a:spcAft>
                <a:spcPts val="1000"/>
              </a:spcAft>
            </a:pPr>
            <a:r>
              <a:rPr lang="ar-SA" sz="2000" dirty="0">
                <a:solidFill>
                  <a:schemeClr val="bg2"/>
                </a:solidFill>
                <a:latin typeface="Alexandria" pitchFamily="2" charset="-78"/>
                <a:ea typeface="Calibri"/>
                <a:cs typeface="Alexandria" pitchFamily="2" charset="-78"/>
              </a:rPr>
              <a:t>كما انه "أسلوب التفكير في المستقبل واستعراض احتياجات متطلبات هذا المستقبل وظروفه ، حتى يتم ضبط التصرفات الحالية بما يكفل تحقيق الأهداف المقررة ، فإن التخطيط بمثابة بحث دقيق ومدروس لغرض وضع الخطة وتحديد التتابع والتسلسل المنظم لتصرفات التي يتوقع لها تحقيق الهدف المنشود". </a:t>
            </a:r>
            <a:r>
              <a:rPr lang="en-US" sz="2000" dirty="0">
                <a:solidFill>
                  <a:schemeClr val="bg2"/>
                </a:solidFill>
                <a:latin typeface="Alexandria" pitchFamily="2" charset="-78"/>
                <a:ea typeface="Calibri"/>
                <a:cs typeface="Alexandria" pitchFamily="2" charset="-78"/>
              </a:rPr>
              <a:t>  </a:t>
            </a:r>
            <a:endParaRPr lang="en-US" sz="1600" dirty="0">
              <a:solidFill>
                <a:schemeClr val="bg2"/>
              </a:solidFill>
              <a:latin typeface="Alexandria" pitchFamily="2" charset="-78"/>
              <a:ea typeface="Calibri"/>
              <a:cs typeface="Alexandria" pitchFamily="2" charset="-78"/>
            </a:endParaRPr>
          </a:p>
          <a:p>
            <a:pPr algn="just" rtl="1">
              <a:lnSpc>
                <a:spcPct val="115000"/>
              </a:lnSpc>
              <a:spcAft>
                <a:spcPts val="1000"/>
              </a:spcAft>
            </a:pPr>
            <a:endParaRPr lang="ar-SA" sz="2000" b="1" dirty="0">
              <a:solidFill>
                <a:schemeClr val="bg2"/>
              </a:solidFill>
              <a:latin typeface="Alexandria" pitchFamily="2" charset="-78"/>
              <a:cs typeface="Alexandria" pitchFamily="2" charset="-78"/>
            </a:endParaRPr>
          </a:p>
        </p:txBody>
      </p:sp>
      <p:sp>
        <p:nvSpPr>
          <p:cNvPr id="2" name="TextBox 1"/>
          <p:cNvSpPr txBox="1"/>
          <p:nvPr/>
        </p:nvSpPr>
        <p:spPr>
          <a:xfrm>
            <a:off x="9336360" y="632277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087380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9456" y="13656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SA" sz="2000" dirty="0">
                <a:solidFill>
                  <a:schemeClr val="bg2"/>
                </a:solidFill>
                <a:latin typeface="Alexandria" pitchFamily="2" charset="-78"/>
                <a:ea typeface="Calibri"/>
                <a:cs typeface="Alexandria" pitchFamily="2" charset="-78"/>
              </a:rPr>
              <a:t>المحاضرة الثانية : خطوات عملية التخطيط التربوي وتضم:</a:t>
            </a:r>
          </a:p>
          <a:p>
            <a:pPr algn="just" rtl="1">
              <a:lnSpc>
                <a:spcPct val="115000"/>
              </a:lnSpc>
              <a:spcAft>
                <a:spcPts val="1000"/>
              </a:spcAft>
            </a:pPr>
            <a:r>
              <a:rPr lang="ar-SA" sz="2000" dirty="0">
                <a:solidFill>
                  <a:schemeClr val="bg2"/>
                </a:solidFill>
                <a:latin typeface="Alexandria" pitchFamily="2" charset="-78"/>
                <a:ea typeface="Calibri"/>
                <a:cs typeface="Alexandria" pitchFamily="2" charset="-78"/>
              </a:rPr>
              <a:t>.* التمهيد للخطة</a:t>
            </a:r>
          </a:p>
          <a:p>
            <a:pPr algn="just" rtl="1">
              <a:lnSpc>
                <a:spcPct val="115000"/>
              </a:lnSpc>
              <a:spcAft>
                <a:spcPts val="1000"/>
              </a:spcAft>
            </a:pPr>
            <a:r>
              <a:rPr lang="ar-SA" sz="2000" dirty="0">
                <a:solidFill>
                  <a:schemeClr val="bg2"/>
                </a:solidFill>
                <a:latin typeface="Alexandria" pitchFamily="2" charset="-78"/>
                <a:ea typeface="Calibri"/>
                <a:cs typeface="Alexandria" pitchFamily="2" charset="-78"/>
              </a:rPr>
              <a:t>.* تحديد أهداف الخطة</a:t>
            </a:r>
          </a:p>
          <a:p>
            <a:pPr algn="just" rtl="1">
              <a:lnSpc>
                <a:spcPct val="115000"/>
              </a:lnSpc>
              <a:spcAft>
                <a:spcPts val="1000"/>
              </a:spcAft>
            </a:pPr>
            <a:r>
              <a:rPr lang="ar-SA" sz="2000" dirty="0">
                <a:solidFill>
                  <a:schemeClr val="bg2"/>
                </a:solidFill>
                <a:latin typeface="Alexandria" pitchFamily="2" charset="-78"/>
                <a:ea typeface="Calibri"/>
                <a:cs typeface="Alexandria" pitchFamily="2" charset="-78"/>
              </a:rPr>
              <a:t>* وضع إطار الخطة.</a:t>
            </a:r>
          </a:p>
          <a:p>
            <a:pPr algn="just" rtl="1">
              <a:lnSpc>
                <a:spcPct val="115000"/>
              </a:lnSpc>
              <a:spcAft>
                <a:spcPts val="1000"/>
              </a:spcAft>
            </a:pPr>
            <a:r>
              <a:rPr lang="ar-SA" sz="2000" dirty="0">
                <a:solidFill>
                  <a:schemeClr val="bg2"/>
                </a:solidFill>
                <a:latin typeface="Alexandria" pitchFamily="2" charset="-78"/>
                <a:ea typeface="Calibri"/>
                <a:cs typeface="Alexandria" pitchFamily="2" charset="-78"/>
              </a:rPr>
              <a:t>* إقرار الخطة.</a:t>
            </a:r>
          </a:p>
          <a:p>
            <a:pPr algn="just" rtl="1">
              <a:lnSpc>
                <a:spcPct val="115000"/>
              </a:lnSpc>
              <a:spcAft>
                <a:spcPts val="1000"/>
              </a:spcAft>
            </a:pPr>
            <a:r>
              <a:rPr lang="ar-SA" sz="2000" dirty="0">
                <a:solidFill>
                  <a:schemeClr val="bg2"/>
                </a:solidFill>
                <a:latin typeface="Alexandria" pitchFamily="2" charset="-78"/>
                <a:ea typeface="Calibri"/>
                <a:cs typeface="Alexandria" pitchFamily="2" charset="-78"/>
              </a:rPr>
              <a:t>* تنفيذ الخطة.</a:t>
            </a:r>
          </a:p>
          <a:p>
            <a:pPr algn="just" rtl="1">
              <a:lnSpc>
                <a:spcPct val="115000"/>
              </a:lnSpc>
              <a:spcAft>
                <a:spcPts val="1000"/>
              </a:spcAft>
            </a:pPr>
            <a:r>
              <a:rPr lang="ar-SA" sz="2000" dirty="0">
                <a:solidFill>
                  <a:schemeClr val="bg2"/>
                </a:solidFill>
                <a:latin typeface="Alexandria" pitchFamily="2" charset="-78"/>
                <a:ea typeface="Calibri"/>
                <a:cs typeface="Alexandria" pitchFamily="2" charset="-78"/>
              </a:rPr>
              <a:t>* متابعة وتقويم الخطة.</a:t>
            </a:r>
          </a:p>
          <a:p>
            <a:pPr algn="just" rtl="1">
              <a:lnSpc>
                <a:spcPct val="115000"/>
              </a:lnSpc>
              <a:spcAft>
                <a:spcPts val="1000"/>
              </a:spcAft>
            </a:pPr>
            <a:endParaRPr lang="ar-SA" sz="2000" b="1" dirty="0">
              <a:solidFill>
                <a:schemeClr val="bg2"/>
              </a:solidFill>
              <a:latin typeface="Alexandria" pitchFamily="2" charset="-78"/>
              <a:cs typeface="Alexandria" pitchFamily="2" charset="-78"/>
            </a:endParaRPr>
          </a:p>
        </p:txBody>
      </p:sp>
      <p:sp>
        <p:nvSpPr>
          <p:cNvPr id="2" name="TextBox 1"/>
          <p:cNvSpPr txBox="1"/>
          <p:nvPr/>
        </p:nvSpPr>
        <p:spPr>
          <a:xfrm>
            <a:off x="9336360" y="632277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340896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9456" y="13656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SA" sz="2000" dirty="0">
                <a:solidFill>
                  <a:schemeClr val="bg2"/>
                </a:solidFill>
                <a:latin typeface="Alexandria" pitchFamily="2" charset="-78"/>
                <a:ea typeface="Calibri"/>
                <a:cs typeface="Alexandria" pitchFamily="2" charset="-78"/>
              </a:rPr>
              <a:t>ملخص المحاضرة</a:t>
            </a:r>
          </a:p>
          <a:p>
            <a:pPr algn="just" rtl="1">
              <a:lnSpc>
                <a:spcPct val="115000"/>
              </a:lnSpc>
              <a:spcAft>
                <a:spcPts val="1000"/>
              </a:spcAft>
            </a:pPr>
            <a:r>
              <a:rPr lang="ar-SA" sz="2000" dirty="0">
                <a:solidFill>
                  <a:schemeClr val="bg2"/>
                </a:solidFill>
                <a:latin typeface="Alexandria" pitchFamily="2" charset="-78"/>
                <a:ea typeface="Calibri"/>
                <a:cs typeface="Alexandria" pitchFamily="2" charset="-78"/>
              </a:rPr>
              <a:t>سيتم تناول خطوات التخطيط التربوي والتي يمكن إيجازها في النقاط التالية :</a:t>
            </a:r>
          </a:p>
          <a:p>
            <a:pPr algn="just" rtl="1">
              <a:lnSpc>
                <a:spcPct val="115000"/>
              </a:lnSpc>
              <a:spcAft>
                <a:spcPts val="1000"/>
              </a:spcAft>
            </a:pPr>
            <a:r>
              <a:rPr lang="ar-SA" sz="2000" dirty="0">
                <a:solidFill>
                  <a:schemeClr val="bg2"/>
                </a:solidFill>
                <a:latin typeface="Alexandria" pitchFamily="2" charset="-78"/>
                <a:ea typeface="Calibri"/>
                <a:cs typeface="Alexandria" pitchFamily="2" charset="-78"/>
              </a:rPr>
              <a:t>يجب القيام بتحديد الأولويات وترتيبها جيداً ومن ثم البدء في تنفيذها .</a:t>
            </a:r>
          </a:p>
          <a:p>
            <a:pPr algn="just" rtl="1">
              <a:lnSpc>
                <a:spcPct val="115000"/>
              </a:lnSpc>
              <a:spcAft>
                <a:spcPts val="1000"/>
              </a:spcAft>
            </a:pPr>
            <a:r>
              <a:rPr lang="ar-SA" sz="2000" dirty="0">
                <a:solidFill>
                  <a:schemeClr val="bg2"/>
                </a:solidFill>
                <a:latin typeface="Alexandria" pitchFamily="2" charset="-78"/>
                <a:ea typeface="Calibri"/>
                <a:cs typeface="Alexandria" pitchFamily="2" charset="-78"/>
              </a:rPr>
              <a:t>حصر الأهداف وتحديدها بشكل جيد سواء إن كانت متعلقة بمستقبل الفرد أو المؤسسة التربوية فمثلاً اذا كان الفرد يسعى للوصول إلى منصب معين عليه أن يقوم بتحديد الهدف من الوصول إلى ذلك المنصب. وكذلك بالنسبة للمؤسسة اذا كانت تريد الانتقال من وضع لآخر ما هي أهدافها من ذلك، وما الفوائد التي ستعود عليها </a:t>
            </a:r>
            <a:endParaRPr lang="ar-SA" sz="2000" b="1" dirty="0">
              <a:solidFill>
                <a:schemeClr val="bg2"/>
              </a:solidFill>
              <a:latin typeface="Alexandria" pitchFamily="2" charset="-78"/>
              <a:cs typeface="Alexandria" pitchFamily="2" charset="-78"/>
            </a:endParaRPr>
          </a:p>
        </p:txBody>
      </p:sp>
      <p:sp>
        <p:nvSpPr>
          <p:cNvPr id="2" name="TextBox 1"/>
          <p:cNvSpPr txBox="1"/>
          <p:nvPr/>
        </p:nvSpPr>
        <p:spPr>
          <a:xfrm>
            <a:off x="9336360" y="632277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36141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9456" y="13656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EG" sz="2000" dirty="0">
                <a:solidFill>
                  <a:schemeClr val="bg2"/>
                </a:solidFill>
                <a:latin typeface="Alexandria" pitchFamily="2" charset="-78"/>
                <a:ea typeface="Calibri"/>
                <a:cs typeface="Alexandria" pitchFamily="2" charset="-78"/>
              </a:rPr>
              <a:t>و</a:t>
            </a:r>
            <a:r>
              <a:rPr lang="ar-SA" sz="2000" dirty="0">
                <a:solidFill>
                  <a:schemeClr val="bg2"/>
                </a:solidFill>
                <a:latin typeface="Alexandria" pitchFamily="2" charset="-78"/>
                <a:ea typeface="Calibri"/>
                <a:cs typeface="Alexandria" pitchFamily="2" charset="-78"/>
              </a:rPr>
              <a:t>من الضروري القيام بتحديد الوضع القائم الآن  من الهدف المراد الوصول إليه، وذلك لمعرفة خط السير وهنا لابد أن لا يخدعوا الأفراد أنفسهم وذلك لأن هناك فئة من الناس توهم نفسها بأنهم في وضع أفضل بالرغم من وقوفها عند وضع غير مناسب، ومن الضروري أن يستجيب الفرد للانتقادات الإيجابية الموجهة له، وعليه أن يحاول جاهداً التعديل من وضعه</a:t>
            </a:r>
            <a:endParaRPr lang="ar-SA" sz="2000" b="1" dirty="0">
              <a:solidFill>
                <a:schemeClr val="bg2"/>
              </a:solidFill>
              <a:latin typeface="Alexandria" pitchFamily="2" charset="-78"/>
              <a:cs typeface="Alexandria" pitchFamily="2" charset="-78"/>
            </a:endParaRPr>
          </a:p>
        </p:txBody>
      </p:sp>
      <p:sp>
        <p:nvSpPr>
          <p:cNvPr id="2" name="TextBox 1"/>
          <p:cNvSpPr txBox="1"/>
          <p:nvPr/>
        </p:nvSpPr>
        <p:spPr>
          <a:xfrm>
            <a:off x="9336360" y="632277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755263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9456" y="13656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يجب القيام بوضع خطة، وعلى الفرد أن يتخيل الوضع بعد مرور عدة سنوات ماذا سيكون ..؟ فالإجابة على هذا السؤال حتماً ستعين الفرد على تحديد الطرق، والخطوات التي من الممكن اتباعها من أجل الوصول إلى تحقيق كل ما يريده، وذلك لأن هذه الخطة حتماً ستكون شاملة لكافة المهام و المسئوليات المراد انجازها .</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يفضل أن تقسم الأهداف ما بين أهداف طويلة المدى وأهداف قصيرة المدى وطويلة المدى وذلك لأن الأهداف بعيدة أو طويلة المدى لا يمكن ان تتحقق إلا من خلال القيام بإنجاز مجموعة من الأهداف قصيرة المدى، وذلك لأن كل هدف يؤدي للآخر، وهكذا .</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يجب أن يقوم الفرد بتقييم كل مرحلة من مراحل الخطة التي قام بوضعها، ولابد أن يجيب على هذا السؤال هل هذه النتائج مرضية. أم غير مرضية، وذلك لكي يتعرف على أوجه القصور، والطرق التي سيعتمد عليها في معالجتها، والجدير بالذكر أن المتابعة الدورية تخفض المشكلات والأزمات، وتساعد على التخلص منها دون التأثير على مستقبل الفرد أو المؤسسة التربوية</a:t>
            </a:r>
          </a:p>
        </p:txBody>
      </p:sp>
      <p:sp>
        <p:nvSpPr>
          <p:cNvPr id="2" name="TextBox 1"/>
          <p:cNvSpPr txBox="1"/>
          <p:nvPr/>
        </p:nvSpPr>
        <p:spPr>
          <a:xfrm>
            <a:off x="9336360" y="632277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01732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9456" y="13656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المحاضرة الثالثة: مداخل التخطيط التربوي</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أولا: المداخل التقليدية</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مدخل إعداد القوى العاملة</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مدخل الطلب الاجتماعي من التعليم</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مدخل تحليل التكلفة والعائد </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 مدخل تقدير الاحتياجات من التعليم </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مدخل وأسلوب الدراسات المقارنة</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مدخل تقدير الإمكانات للتعليم </a:t>
            </a:r>
          </a:p>
        </p:txBody>
      </p:sp>
      <p:sp>
        <p:nvSpPr>
          <p:cNvPr id="2" name="TextBox 1"/>
          <p:cNvSpPr txBox="1"/>
          <p:nvPr/>
        </p:nvSpPr>
        <p:spPr>
          <a:xfrm>
            <a:off x="9336360" y="632277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15670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9456" y="13656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ثانيا: المداخل المعاصرة للتخطيط التربوي</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مدخل تحليل النظم لتخطيط التعليم</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مدخل النماذج لتخطيط التعليم</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مدخل الاقتصاد المعرفي لتخطيط التعليم</a:t>
            </a:r>
          </a:p>
        </p:txBody>
      </p:sp>
      <p:sp>
        <p:nvSpPr>
          <p:cNvPr id="2" name="TextBox 1"/>
          <p:cNvSpPr txBox="1"/>
          <p:nvPr/>
        </p:nvSpPr>
        <p:spPr>
          <a:xfrm>
            <a:off x="9336360" y="632277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823485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04135" y="149091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المحاضرة الرابعة : أولويات التخطيط التربوي</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مفهوم الأولوية.  </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مستويات الأولوية التربوية.</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أولويات التخطيط التربوي في العالم العربي </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أولويات التخطيط على مستوى المدرسة</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تجارب عالمية في أولويات التخطيط التربوي </a:t>
            </a:r>
          </a:p>
        </p:txBody>
      </p:sp>
      <p:sp>
        <p:nvSpPr>
          <p:cNvPr id="2" name="TextBox 1"/>
          <p:cNvSpPr txBox="1"/>
          <p:nvPr/>
        </p:nvSpPr>
        <p:spPr>
          <a:xfrm>
            <a:off x="9336360" y="632277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70481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04135" y="149091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EG" sz="2800" dirty="0">
                <a:solidFill>
                  <a:schemeClr val="bg2"/>
                </a:solidFill>
                <a:latin typeface="Alexandria" pitchFamily="2" charset="-78"/>
                <a:ea typeface="Calibri"/>
                <a:cs typeface="Alexandria" pitchFamily="2" charset="-78"/>
              </a:rPr>
              <a:t>مفهوم ترتيب الأولوية "</a:t>
            </a:r>
          </a:p>
          <a:p>
            <a:pPr algn="just" rtl="1">
              <a:lnSpc>
                <a:spcPct val="115000"/>
              </a:lnSpc>
              <a:spcAft>
                <a:spcPts val="1000"/>
              </a:spcAft>
            </a:pPr>
            <a:r>
              <a:rPr lang="ar-EG" sz="2800" dirty="0">
                <a:solidFill>
                  <a:schemeClr val="bg2"/>
                </a:solidFill>
                <a:latin typeface="Alexandria" pitchFamily="2" charset="-78"/>
                <a:ea typeface="Calibri"/>
                <a:cs typeface="Alexandria" pitchFamily="2" charset="-78"/>
              </a:rPr>
              <a:t>هي المهارة التي تساعدك على ترتيب احتياجاتك على حسب أهميتها مبتدأ بالأهم ثم المهم فالأقل أهمية، لمساعدتك على اتخاذ قرارتك وإنجاز مهامك بوقت أقل وبشكل أسرع.</a:t>
            </a:r>
          </a:p>
        </p:txBody>
      </p:sp>
      <p:sp>
        <p:nvSpPr>
          <p:cNvPr id="2" name="TextBox 1"/>
          <p:cNvSpPr txBox="1"/>
          <p:nvPr/>
        </p:nvSpPr>
        <p:spPr>
          <a:xfrm>
            <a:off x="9336360" y="632277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97217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04135" y="149091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EG" sz="2000" dirty="0">
                <a:solidFill>
                  <a:schemeClr val="bg2"/>
                </a:solidFill>
                <a:latin typeface="Alexandria" pitchFamily="2" charset="-78"/>
                <a:ea typeface="Calibri"/>
                <a:cs typeface="Alexandria" pitchFamily="2" charset="-78"/>
              </a:rPr>
              <a:t>المحاضرة الخامسة:  التقنيات الحديثة في التخطيط التربوي</a:t>
            </a:r>
          </a:p>
          <a:p>
            <a:pPr algn="just" rtl="1">
              <a:lnSpc>
                <a:spcPct val="115000"/>
              </a:lnSpc>
              <a:spcAft>
                <a:spcPts val="1000"/>
              </a:spcAft>
            </a:pPr>
            <a:r>
              <a:rPr lang="ar-EG" sz="2000" dirty="0">
                <a:solidFill>
                  <a:schemeClr val="bg2"/>
                </a:solidFill>
                <a:latin typeface="Alexandria" pitchFamily="2" charset="-78"/>
                <a:ea typeface="Calibri"/>
                <a:cs typeface="Alexandria" pitchFamily="2" charset="-78"/>
              </a:rPr>
              <a:t>الخريطة التربوية والخريطة المدرسية ( مفهوم وأهداف ووظائف الخريطة التربوية ومتطلبات إعدادها.</a:t>
            </a:r>
          </a:p>
          <a:p>
            <a:pPr algn="just" rtl="1">
              <a:lnSpc>
                <a:spcPct val="115000"/>
              </a:lnSpc>
              <a:spcAft>
                <a:spcPts val="1000"/>
              </a:spcAft>
            </a:pPr>
            <a:r>
              <a:rPr lang="ar-EG" sz="2000" dirty="0">
                <a:solidFill>
                  <a:schemeClr val="bg2"/>
                </a:solidFill>
                <a:latin typeface="Alexandria" pitchFamily="2" charset="-78"/>
                <a:ea typeface="Calibri"/>
                <a:cs typeface="Alexandria" pitchFamily="2" charset="-78"/>
              </a:rPr>
              <a:t>مراحل بناء الخريطة التربوية وأوجه المقارنة بين الخريطة التربوية والمدرسية</a:t>
            </a:r>
          </a:p>
          <a:p>
            <a:pPr algn="just" rtl="1">
              <a:lnSpc>
                <a:spcPct val="115000"/>
              </a:lnSpc>
              <a:spcAft>
                <a:spcPts val="1000"/>
              </a:spcAft>
            </a:pPr>
            <a:r>
              <a:rPr lang="ar-EG" sz="2000" dirty="0">
                <a:solidFill>
                  <a:schemeClr val="bg2"/>
                </a:solidFill>
                <a:latin typeface="Alexandria" pitchFamily="2" charset="-78"/>
                <a:ea typeface="Calibri"/>
                <a:cs typeface="Alexandria" pitchFamily="2" charset="-78"/>
              </a:rPr>
              <a:t>نظام ادارة المعلومات التعليمية: ( مميزات نظم المعلومات الادارية في المؤسسات التربوية- أهمية نظم المعلومات الادارية - فوائد هذا النظام- مجالات توظيف إدارة نظام المعلومات - أهداف نظام إدارة المعلومات التربوية - اجراءات نظام إدارة المعلومات التربوية- مزايا نظام إدارة المعلومات التربوية</a:t>
            </a:r>
          </a:p>
          <a:p>
            <a:pPr algn="just" rtl="1">
              <a:lnSpc>
                <a:spcPct val="115000"/>
              </a:lnSpc>
              <a:spcAft>
                <a:spcPts val="1000"/>
              </a:spcAft>
            </a:pPr>
            <a:r>
              <a:rPr lang="ar-EG" sz="2000" dirty="0">
                <a:solidFill>
                  <a:schemeClr val="bg2"/>
                </a:solidFill>
                <a:latin typeface="Alexandria" pitchFamily="2" charset="-78"/>
                <a:ea typeface="Calibri"/>
                <a:cs typeface="Alexandria" pitchFamily="2" charset="-78"/>
              </a:rPr>
              <a:t>امثلة للخرائط المدرسية</a:t>
            </a:r>
          </a:p>
        </p:txBody>
      </p:sp>
      <p:sp>
        <p:nvSpPr>
          <p:cNvPr id="2" name="TextBox 1"/>
          <p:cNvSpPr txBox="1"/>
          <p:nvPr/>
        </p:nvSpPr>
        <p:spPr>
          <a:xfrm>
            <a:off x="9336360" y="632277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045488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04135" y="149091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EG" sz="1800" dirty="0">
                <a:solidFill>
                  <a:schemeClr val="bg2"/>
                </a:solidFill>
                <a:latin typeface="Alexandria" pitchFamily="2" charset="-78"/>
                <a:ea typeface="Calibri"/>
                <a:cs typeface="Alexandria" pitchFamily="2" charset="-78"/>
              </a:rPr>
              <a:t>ملخص المحاضرة</a:t>
            </a:r>
          </a:p>
          <a:p>
            <a:pPr algn="just" rtl="1">
              <a:lnSpc>
                <a:spcPct val="115000"/>
              </a:lnSpc>
              <a:spcAft>
                <a:spcPts val="1000"/>
              </a:spcAft>
            </a:pPr>
            <a:r>
              <a:rPr lang="ar-EG" sz="1800" dirty="0">
                <a:solidFill>
                  <a:schemeClr val="bg2"/>
                </a:solidFill>
                <a:latin typeface="Alexandria" pitchFamily="2" charset="-78"/>
                <a:ea typeface="Calibri"/>
                <a:cs typeface="Alexandria" pitchFamily="2" charset="-78"/>
              </a:rPr>
              <a:t>سنتناول مفهوم الخريطة :</a:t>
            </a:r>
          </a:p>
          <a:p>
            <a:pPr algn="just" rtl="1">
              <a:lnSpc>
                <a:spcPct val="115000"/>
              </a:lnSpc>
              <a:spcAft>
                <a:spcPts val="1000"/>
              </a:spcAft>
            </a:pPr>
            <a:r>
              <a:rPr lang="ar-EG" sz="1800" dirty="0">
                <a:solidFill>
                  <a:schemeClr val="bg2"/>
                </a:solidFill>
                <a:latin typeface="Alexandria" pitchFamily="2" charset="-78"/>
                <a:ea typeface="Calibri"/>
                <a:cs typeface="Alexandria" pitchFamily="2" charset="-78"/>
              </a:rPr>
              <a:t>* تعطي الخريطة التربوية صوره واضحة عن الواقع التعليمي في المنطقة أو الإقليم واحتياجاته المستقبلية ، وتوائم هذه الاحتياجات مع الإمكانات المتاحة.</a:t>
            </a:r>
          </a:p>
          <a:p>
            <a:pPr algn="just" rtl="1">
              <a:lnSpc>
                <a:spcPct val="115000"/>
              </a:lnSpc>
              <a:spcAft>
                <a:spcPts val="1000"/>
              </a:spcAft>
            </a:pPr>
            <a:r>
              <a:rPr lang="ar-EG" sz="1800" dirty="0">
                <a:solidFill>
                  <a:schemeClr val="bg2"/>
                </a:solidFill>
                <a:latin typeface="Alexandria" pitchFamily="2" charset="-78"/>
                <a:ea typeface="Calibri"/>
                <a:cs typeface="Alexandria" pitchFamily="2" charset="-78"/>
              </a:rPr>
              <a:t>* تؤكد الخريطة التربوية على مبدأ تكافؤ الفرص من خلال التوزيع العادل للخدمات التربوية بين مناطق وأقاليم الدولة.</a:t>
            </a:r>
          </a:p>
          <a:p>
            <a:pPr algn="just" rtl="1">
              <a:lnSpc>
                <a:spcPct val="115000"/>
              </a:lnSpc>
              <a:spcAft>
                <a:spcPts val="1000"/>
              </a:spcAft>
            </a:pPr>
            <a:r>
              <a:rPr lang="ar-EG" sz="1800" dirty="0">
                <a:solidFill>
                  <a:schemeClr val="bg2"/>
                </a:solidFill>
                <a:latin typeface="Alexandria" pitchFamily="2" charset="-78"/>
                <a:ea typeface="Calibri"/>
                <a:cs typeface="Alexandria" pitchFamily="2" charset="-78"/>
              </a:rPr>
              <a:t>* عادة ما تكون الخطط التربوية مركزية الإعداد و يقع تنفيذها على عاتق المسئولين عن التخطيط على المستوى المحلي، وربما اتضح أن هذه الخطط لا تحقق التطلعات والآمال المرغوبة، أو أنها غير قابله للتنفيذ على أرض الواقع، ونظرا لهذه المركزية فإن إدارة التخطيط على المستوى المحلي لا تستطيع اتخاذ الإجراءات المناسبة وتعديل مسار الخطة.</a:t>
            </a:r>
          </a:p>
          <a:p>
            <a:pPr algn="just" rtl="1">
              <a:lnSpc>
                <a:spcPct val="115000"/>
              </a:lnSpc>
              <a:spcAft>
                <a:spcPts val="1000"/>
              </a:spcAft>
            </a:pPr>
            <a:r>
              <a:rPr lang="ar-EG" sz="1800" dirty="0">
                <a:solidFill>
                  <a:schemeClr val="bg2"/>
                </a:solidFill>
                <a:latin typeface="Alexandria" pitchFamily="2" charset="-78"/>
                <a:ea typeface="Calibri"/>
                <a:cs typeface="Alexandria" pitchFamily="2" charset="-78"/>
              </a:rPr>
              <a:t>* تحقق الخريطة التربوية مبدأ المشاركة في اتخاذ القرارات.</a:t>
            </a:r>
          </a:p>
        </p:txBody>
      </p:sp>
      <p:sp>
        <p:nvSpPr>
          <p:cNvPr id="2" name="TextBox 1"/>
          <p:cNvSpPr txBox="1"/>
          <p:nvPr/>
        </p:nvSpPr>
        <p:spPr>
          <a:xfrm>
            <a:off x="9336360" y="632277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06616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04135" y="149091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EG" sz="1800" dirty="0">
                <a:solidFill>
                  <a:schemeClr val="bg2"/>
                </a:solidFill>
                <a:latin typeface="Alexandria" pitchFamily="2" charset="-78"/>
                <a:ea typeface="Calibri"/>
                <a:cs typeface="Alexandria" pitchFamily="2" charset="-78"/>
              </a:rPr>
              <a:t>كما سنتناول  أهداف الخريطة التربوية :</a:t>
            </a:r>
          </a:p>
          <a:p>
            <a:pPr algn="just" rtl="1">
              <a:lnSpc>
                <a:spcPct val="115000"/>
              </a:lnSpc>
              <a:spcAft>
                <a:spcPts val="1000"/>
              </a:spcAft>
            </a:pPr>
            <a:r>
              <a:rPr lang="ar-EG" sz="1800" dirty="0">
                <a:solidFill>
                  <a:schemeClr val="bg2"/>
                </a:solidFill>
                <a:latin typeface="Alexandria" pitchFamily="2" charset="-78"/>
                <a:ea typeface="Calibri"/>
                <a:cs typeface="Alexandria" pitchFamily="2" charset="-78"/>
              </a:rPr>
              <a:t>* تحقيق مبدأ تكافؤ الفرص في التربية والتعليم ،من خلال تحديد المواقع التي يتعين توفير الموارد والإمكانات بها أولاً على مستوى المناطق وثانياً داخل المنطقة نفسها بين المحافظات والمراكز بل وحتى بين الأحياء .</a:t>
            </a:r>
          </a:p>
          <a:p>
            <a:pPr algn="just" rtl="1">
              <a:lnSpc>
                <a:spcPct val="115000"/>
              </a:lnSpc>
              <a:spcAft>
                <a:spcPts val="1000"/>
              </a:spcAft>
            </a:pPr>
            <a:r>
              <a:rPr lang="ar-EG" sz="1800" dirty="0">
                <a:solidFill>
                  <a:schemeClr val="bg2"/>
                </a:solidFill>
                <a:latin typeface="Alexandria" pitchFamily="2" charset="-78"/>
                <a:ea typeface="Calibri"/>
                <a:cs typeface="Alexandria" pitchFamily="2" charset="-78"/>
              </a:rPr>
              <a:t>* تحقيق مبدأ المشاركة في إعداد وتنفيذ الخطط .</a:t>
            </a:r>
          </a:p>
          <a:p>
            <a:pPr algn="just" rtl="1">
              <a:lnSpc>
                <a:spcPct val="115000"/>
              </a:lnSpc>
              <a:spcAft>
                <a:spcPts val="1000"/>
              </a:spcAft>
            </a:pPr>
            <a:r>
              <a:rPr lang="ar-EG" sz="1800" dirty="0">
                <a:solidFill>
                  <a:schemeClr val="bg2"/>
                </a:solidFill>
                <a:latin typeface="Alexandria" pitchFamily="2" charset="-78"/>
                <a:ea typeface="Calibri"/>
                <a:cs typeface="Alexandria" pitchFamily="2" charset="-78"/>
              </a:rPr>
              <a:t>* استغلال الإمكانات التعليمية المتاحة الاستغلال الأمثل .</a:t>
            </a:r>
          </a:p>
          <a:p>
            <a:pPr algn="just" rtl="1">
              <a:lnSpc>
                <a:spcPct val="115000"/>
              </a:lnSpc>
              <a:spcAft>
                <a:spcPts val="1000"/>
              </a:spcAft>
            </a:pPr>
            <a:r>
              <a:rPr lang="ar-EG" sz="1800" dirty="0">
                <a:solidFill>
                  <a:schemeClr val="bg2"/>
                </a:solidFill>
                <a:latin typeface="Alexandria" pitchFamily="2" charset="-78"/>
                <a:ea typeface="Calibri"/>
                <a:cs typeface="Alexandria" pitchFamily="2" charset="-78"/>
              </a:rPr>
              <a:t>* وضع خطة واقعية للمنطقة أو الإقليم وضمان تنفيذها.</a:t>
            </a:r>
          </a:p>
          <a:p>
            <a:pPr algn="just" rtl="1">
              <a:lnSpc>
                <a:spcPct val="115000"/>
              </a:lnSpc>
              <a:spcAft>
                <a:spcPts val="1000"/>
              </a:spcAft>
            </a:pPr>
            <a:r>
              <a:rPr lang="ar-EG" sz="1800" dirty="0">
                <a:solidFill>
                  <a:schemeClr val="bg2"/>
                </a:solidFill>
                <a:latin typeface="Alexandria" pitchFamily="2" charset="-78"/>
                <a:ea typeface="Calibri"/>
                <a:cs typeface="Alexandria" pitchFamily="2" charset="-78"/>
              </a:rPr>
              <a:t>* توفير قاعدة بيانات معلوماتية أو إحصائية للمناطق يمكن الاستعانة بها عند إعداد خطة تربوية على مستوى الدولة وعند إعداد خطة تنموية شامله.</a:t>
            </a:r>
          </a:p>
        </p:txBody>
      </p:sp>
      <p:sp>
        <p:nvSpPr>
          <p:cNvPr id="2" name="TextBox 1"/>
          <p:cNvSpPr txBox="1"/>
          <p:nvPr/>
        </p:nvSpPr>
        <p:spPr>
          <a:xfrm>
            <a:off x="9336360" y="632277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9471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04134" y="1329687"/>
            <a:ext cx="9540337" cy="4448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المحاضرة السادسة : التخطيط الاستراتيجي</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 الاستراتيجية – المعنى والمفهوم</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مفهوم التخطيط الاستراتيجي</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أهمية التخطيط الاستراتيجي</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أساليب التخطيط الاستراتيجي:</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متطلبات نجاح التخطيط الاستراتيجي</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فوائد التخطيط الاستراتيجي للمؤسسات </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أهم المهارات اللازمة للتخطيط الاستراتيجي</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مستويات الاستراتيجية</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معوقات التخطيط الاستراتيجي </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خطوات التخطيط الاستراتيجي</a:t>
            </a:r>
          </a:p>
        </p:txBody>
      </p:sp>
      <p:sp>
        <p:nvSpPr>
          <p:cNvPr id="2" name="TextBox 1"/>
          <p:cNvSpPr txBox="1"/>
          <p:nvPr/>
        </p:nvSpPr>
        <p:spPr>
          <a:xfrm>
            <a:off x="9336360" y="632277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632656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04134" y="1329687"/>
            <a:ext cx="9540337" cy="4448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ملخص المحاضرة </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    تعددت مفاهيم التخطيط الاستراتيجي سواء في ميدان الإدارة بصفة عامة أو في ميدان الإدارة التعليمية بصفة خاصة، فهناك من ينظر إليه باعتباره عملية إدارية تهدف إلى تغيير وتحويل نظام العمل في المؤسسات بطريقة تحقق الكفاية والفاعلية، وهناك من يعتبر التخطيط الاستراتيجي مجرد فلسفة تحدد طريقة ومنهاج حل المشكلات الإدارية في النظم المختلفة.</a:t>
            </a:r>
          </a:p>
        </p:txBody>
      </p:sp>
      <p:sp>
        <p:nvSpPr>
          <p:cNvPr id="2" name="TextBox 1"/>
          <p:cNvSpPr txBox="1"/>
          <p:nvPr/>
        </p:nvSpPr>
        <p:spPr>
          <a:xfrm>
            <a:off x="9336360" y="632277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39785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04134" y="1329687"/>
            <a:ext cx="9540337" cy="4448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عملية التخطيط: التخطيط الاستراتيجي عبارة عن عملية تبدأ بصياغة الأهداف فالاستراتيجيات والسياسات ثم الخطط لا سيما التفصيلية أو الإجرائية المؤدية إلى تنفيذ الاستراتيجية وبصورة يتحقق من خلالها الأهداف المرسومة. وبالتالي فإنه يمثل عملية يتبلور من خلالها وبتحديد مسبق نوع الجهد التخطيطي المطلوب وزمنه وآلية تنفيذه والجهة المنفذة وكيفية معالجة النتائج، مما يعني أنها عملية تسير على أسس واضحة، وفي نفس الوقت تتصف بالاستمرارية للسيطرة على التغيرات التي تطرأ في البيئة.</a:t>
            </a:r>
          </a:p>
        </p:txBody>
      </p:sp>
      <p:sp>
        <p:nvSpPr>
          <p:cNvPr id="2" name="TextBox 1"/>
          <p:cNvSpPr txBox="1"/>
          <p:nvPr/>
        </p:nvSpPr>
        <p:spPr>
          <a:xfrm>
            <a:off x="9336360" y="632277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93350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04134" y="1329687"/>
            <a:ext cx="9540337" cy="4448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المحاضرة السابعة :  التخطيط الاستراتيجي التربوي :</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المفهوم</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مبادئ التخطيط التربوي الاستراتيجي</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متطلبات تطبيق التخطيط الاستراتيجي الناجح </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عناصر التخطيط الاستراتيجي التربوي</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خصائص التخطيط الاستراتيجي التربوي</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نماذج التخطيط الاستراتيجي التربوي </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متطلبات نجاح التخطيط الاستراتيجي للتعليم</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عمليات التخطيط الاستراتيجي التربوي</a:t>
            </a:r>
          </a:p>
        </p:txBody>
      </p:sp>
      <p:sp>
        <p:nvSpPr>
          <p:cNvPr id="2" name="TextBox 1"/>
          <p:cNvSpPr txBox="1"/>
          <p:nvPr/>
        </p:nvSpPr>
        <p:spPr>
          <a:xfrm>
            <a:off x="9336360" y="632277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636811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04134" y="1329687"/>
            <a:ext cx="9540337" cy="4448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 أصبح التخطيط الاستراتيجي في عصرنا الحالي ضرورة تفرض نفسها في جميع المجالات، لما له من نتائج إيجابية في تطوير عمل المؤسسات والرفع من مردوديتها وتجاوز العقبات التي تعترضها.  ويبقى التخطيط التربوي الاستراتيجي من أصعب عمليات التخطيط، ذلك لتعامله مع أحد الظواهر الإنسانية الأكثر تعقيدا وهي الظاهرة التربوية وما يرتبط بها. لأن هذه العملية تعنى بأعمق ما لدى الإنسان: ثقافته وتكوينه الفكري. لذلك على المتصدر لهذه العملية أن يكون على دراية شاملة وعميقة بكل ما يتعلق بها.</a:t>
            </a:r>
          </a:p>
        </p:txBody>
      </p:sp>
      <p:sp>
        <p:nvSpPr>
          <p:cNvPr id="2" name="TextBox 1"/>
          <p:cNvSpPr txBox="1"/>
          <p:nvPr/>
        </p:nvSpPr>
        <p:spPr>
          <a:xfrm>
            <a:off x="9336360" y="632277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309751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04134" y="1329687"/>
            <a:ext cx="9540337" cy="4448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والتخطيط الاستراتيجي: “هو جهد منظم يهدف إلى اتخاذ قرارات أساسية وإجراءات تحدد ماهية المؤسسة، وماذا تفعل؟ ولماذا تفعل ذلك؟ من خلال التركيز نحو المستقبل ومنه فالتخطيط الاستراتيجي التربوي هو امتداد لمعنى التخطيط الاستراتيجي مع ربطه بالمجال التربوي. وبالتالي يعرف كونه: “العملية التي يتم من خلالها وضع استراتيجية بعيدة المدى لنظام التعليم أو المنظمة التعليمية، ووضع الخطط التي تضمن أقصى استخدام ممكن للموارد المتاحة حاليا لتحقيق الأهداف الاستراتيجية .</a:t>
            </a:r>
          </a:p>
        </p:txBody>
      </p:sp>
      <p:sp>
        <p:nvSpPr>
          <p:cNvPr id="2" name="TextBox 1"/>
          <p:cNvSpPr txBox="1"/>
          <p:nvPr/>
        </p:nvSpPr>
        <p:spPr>
          <a:xfrm>
            <a:off x="9336360" y="632277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41026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184" y="120665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1079471"/>
            <a:ext cx="10931449" cy="50794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EG" sz="1600" dirty="0">
                <a:solidFill>
                  <a:schemeClr val="bg2"/>
                </a:solidFill>
                <a:highlight>
                  <a:srgbClr val="FFFF00"/>
                </a:highlight>
                <a:latin typeface="Alexandria" pitchFamily="2" charset="-78"/>
                <a:ea typeface="Calibri"/>
                <a:cs typeface="Alexandria" pitchFamily="2" charset="-78"/>
              </a:rPr>
              <a:t>المحاضرة الثامنة : خطوات التخطيط الاستراتيجي ومعوقاته </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التمهيد للتخطيط الاستراتيجي</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 التخطيط للتخطيط الاستراتيجي</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 التحليل الاستراتيجي</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 تحديد الاستراتيجية</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 تحديد التوجهات المستقبلية </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أولا: بلورة الرؤية</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ثانيا: تشكيل الرسالة </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ثالثا: تحديد القيم</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 وضع الأهداف الاستراتيجية</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 وضع الخطط التفصيلية</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 إقرار الخطة</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تطبيق الخطة الاستراتيجية التعليمية</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التوجيه والرقابة والتقويم </a:t>
            </a:r>
          </a:p>
        </p:txBody>
      </p:sp>
      <p:sp>
        <p:nvSpPr>
          <p:cNvPr id="2" name="TextBox 1"/>
          <p:cNvSpPr txBox="1"/>
          <p:nvPr/>
        </p:nvSpPr>
        <p:spPr>
          <a:xfrm>
            <a:off x="9336360" y="632277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160639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04134" y="1329687"/>
            <a:ext cx="9540337" cy="4448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الملخص:</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عند تطوير خطة استراتيجية، تريد جمع أكبر قدر ممكن من المعلومات. بالإضافة إلى البحث في العوامل الخارجية التي تؤثر على العملية التعليمية، وتساعد الخطة في انه يمكنك أن تطلب من هؤلاء المتخصصين رؤيتهم حول الوضع الحالي للمؤسسة، بما في ذلك ما يتم أداءه بشكل جيد وقد يحتاج إلى تحسين. ويمكنهم أيضًا المساعدة في عملية البحث من خلال تحديد المنافسين المحتملين أو الاتجاهات أو سلوكيات المجتمع الخارجي الأخرى التي يجب مراقبتها. </a:t>
            </a:r>
          </a:p>
        </p:txBody>
      </p:sp>
      <p:sp>
        <p:nvSpPr>
          <p:cNvPr id="2" name="TextBox 1"/>
          <p:cNvSpPr txBox="1"/>
          <p:nvPr/>
        </p:nvSpPr>
        <p:spPr>
          <a:xfrm>
            <a:off x="9336360" y="632277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556174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204" name="Google Shape;204;p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05" name="Google Shape;205;p7"/>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206" name="Google Shape;206;p7"/>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208" name="Google Shape;208;p7"/>
          <p:cNvPicPr preferRelativeResize="0"/>
          <p:nvPr/>
        </p:nvPicPr>
        <p:blipFill rotWithShape="1">
          <a:blip r:embed="rId5">
            <a:alphaModFix/>
          </a:blip>
          <a:srcRect/>
          <a:stretch/>
        </p:blipFill>
        <p:spPr>
          <a:xfrm>
            <a:off x="9923145" y="6311380"/>
            <a:ext cx="1879649" cy="309233"/>
          </a:xfrm>
          <a:prstGeom prst="rect">
            <a:avLst/>
          </a:prstGeom>
          <a:noFill/>
          <a:ln>
            <a:noFill/>
          </a:ln>
        </p:spPr>
      </p:pic>
      <p:graphicFrame>
        <p:nvGraphicFramePr>
          <p:cNvPr id="2" name="رسم تخطيطي 1"/>
          <p:cNvGraphicFramePr/>
          <p:nvPr>
            <p:extLst>
              <p:ext uri="{D42A27DB-BD31-4B8C-83A1-F6EECF244321}">
                <p14:modId xmlns:p14="http://schemas.microsoft.com/office/powerpoint/2010/main" val="3411958852"/>
              </p:ext>
            </p:extLst>
          </p:nvPr>
        </p:nvGraphicFramePr>
        <p:xfrm>
          <a:off x="2447778" y="1740178"/>
          <a:ext cx="7486290" cy="4303736"/>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3" name="مستطيل مستدير الزوايا 2"/>
          <p:cNvSpPr/>
          <p:nvPr/>
        </p:nvSpPr>
        <p:spPr>
          <a:xfrm>
            <a:off x="2474891" y="908721"/>
            <a:ext cx="7290196" cy="72007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ar-EG" sz="2800" b="1" dirty="0">
                <a:solidFill>
                  <a:srgbClr val="FF0000"/>
                </a:solidFill>
                <a:effectLst>
                  <a:outerShdw blurRad="38100" dist="38100" dir="2700000" algn="tl">
                    <a:srgbClr val="000000">
                      <a:alpha val="43137"/>
                    </a:srgbClr>
                  </a:outerShdw>
                </a:effectLst>
                <a:latin typeface="Calibri"/>
                <a:ea typeface="Calibri"/>
                <a:sym typeface="Calibri"/>
              </a:rPr>
              <a:t>المحاضرة </a:t>
            </a:r>
            <a:r>
              <a:rPr lang="ar-SA" sz="2800" b="1" dirty="0">
                <a:solidFill>
                  <a:srgbClr val="FF0000"/>
                </a:solidFill>
                <a:effectLst>
                  <a:outerShdw blurRad="38100" dist="38100" dir="2700000" algn="tl">
                    <a:srgbClr val="000000">
                      <a:alpha val="43137"/>
                    </a:srgbClr>
                  </a:outerShdw>
                </a:effectLst>
                <a:latin typeface="Calibri"/>
                <a:ea typeface="Calibri"/>
                <a:sym typeface="Calibri"/>
              </a:rPr>
              <a:t>التاسعة</a:t>
            </a:r>
            <a:r>
              <a:rPr lang="ar-EG" sz="2800" b="1" dirty="0">
                <a:solidFill>
                  <a:srgbClr val="FF0000"/>
                </a:solidFill>
                <a:effectLst>
                  <a:outerShdw blurRad="38100" dist="38100" dir="2700000" algn="tl">
                    <a:srgbClr val="000000">
                      <a:alpha val="43137"/>
                    </a:srgbClr>
                  </a:outerShdw>
                </a:effectLst>
                <a:latin typeface="Calibri"/>
                <a:ea typeface="Calibri"/>
                <a:sym typeface="Calibri"/>
              </a:rPr>
              <a:t> : </a:t>
            </a:r>
            <a:r>
              <a:rPr lang="ar-SA" sz="2800" b="1" dirty="0">
                <a:solidFill>
                  <a:srgbClr val="FF0000"/>
                </a:solidFill>
                <a:effectLst>
                  <a:outerShdw blurRad="38100" dist="38100" dir="2700000" algn="tl">
                    <a:srgbClr val="000000">
                      <a:alpha val="43137"/>
                    </a:srgbClr>
                  </a:outerShdw>
                </a:effectLst>
                <a:latin typeface="Calibri"/>
                <a:ea typeface="Calibri"/>
                <a:sym typeface="Calibri"/>
              </a:rPr>
              <a:t>الخطط الاستراتيجية </a:t>
            </a:r>
            <a:r>
              <a:rPr lang="ar-SA" sz="2800" b="1" dirty="0">
                <a:solidFill>
                  <a:srgbClr val="FF0000"/>
                </a:solidFill>
                <a:effectLst>
                  <a:outerShdw blurRad="38100" dist="38100" dir="2700000" algn="tl">
                    <a:srgbClr val="000000">
                      <a:alpha val="43137"/>
                    </a:srgbClr>
                  </a:outerShdw>
                </a:effectLst>
                <a:latin typeface="Simplified Arabic" pitchFamily="18" charset="-78"/>
                <a:ea typeface="Calibri"/>
                <a:sym typeface="Calibri"/>
              </a:rPr>
              <a:t>التربوية والمدرسية</a:t>
            </a:r>
          </a:p>
        </p:txBody>
      </p:sp>
    </p:spTree>
    <p:extLst>
      <p:ext uri="{BB962C8B-B14F-4D97-AF65-F5344CB8AC3E}">
        <p14:creationId xmlns:p14="http://schemas.microsoft.com/office/powerpoint/2010/main" val="846344291"/>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204" name="Google Shape;204;p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05" name="Google Shape;205;p7"/>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206" name="Google Shape;206;p7"/>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208" name="Google Shape;208;p7"/>
          <p:cNvPicPr preferRelativeResize="0"/>
          <p:nvPr/>
        </p:nvPicPr>
        <p:blipFill rotWithShape="1">
          <a:blip r:embed="rId5">
            <a:alphaModFix/>
          </a:blip>
          <a:srcRect/>
          <a:stretch/>
        </p:blipFill>
        <p:spPr>
          <a:xfrm>
            <a:off x="9923145" y="6311380"/>
            <a:ext cx="1879649" cy="309233"/>
          </a:xfrm>
          <a:prstGeom prst="rect">
            <a:avLst/>
          </a:prstGeom>
          <a:noFill/>
          <a:ln>
            <a:noFill/>
          </a:ln>
        </p:spPr>
      </p:pic>
      <p:graphicFrame>
        <p:nvGraphicFramePr>
          <p:cNvPr id="2" name="رسم تخطيطي 1"/>
          <p:cNvGraphicFramePr/>
          <p:nvPr>
            <p:extLst>
              <p:ext uri="{D42A27DB-BD31-4B8C-83A1-F6EECF244321}">
                <p14:modId xmlns:p14="http://schemas.microsoft.com/office/powerpoint/2010/main" val="1379732985"/>
              </p:ext>
            </p:extLst>
          </p:nvPr>
        </p:nvGraphicFramePr>
        <p:xfrm>
          <a:off x="2447778" y="1740178"/>
          <a:ext cx="7486290" cy="4303736"/>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3" name="مستطيل مستدير الزوايا 2"/>
          <p:cNvSpPr/>
          <p:nvPr/>
        </p:nvSpPr>
        <p:spPr>
          <a:xfrm>
            <a:off x="4007768" y="908721"/>
            <a:ext cx="4320480" cy="72007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ar-EG" sz="2800" b="1" dirty="0">
                <a:solidFill>
                  <a:srgbClr val="FF0000"/>
                </a:solidFill>
                <a:effectLst>
                  <a:outerShdw blurRad="38100" dist="38100" dir="2700000" algn="tl">
                    <a:srgbClr val="000000">
                      <a:alpha val="43137"/>
                    </a:srgbClr>
                  </a:outerShdw>
                </a:effectLst>
                <a:latin typeface="Calibri"/>
                <a:ea typeface="Calibri"/>
                <a:sym typeface="Calibri"/>
              </a:rPr>
              <a:t>أمثلة لخطة تنفيذية</a:t>
            </a:r>
            <a:endParaRPr lang="ar-SA" sz="2800" b="1" dirty="0">
              <a:solidFill>
                <a:srgbClr val="FF0000"/>
              </a:solidFill>
              <a:effectLst>
                <a:outerShdw blurRad="38100" dist="38100" dir="2700000" algn="tl">
                  <a:srgbClr val="000000">
                    <a:alpha val="43137"/>
                  </a:srgbClr>
                </a:outerShdw>
              </a:effectLst>
              <a:latin typeface="Simplified Arabic" pitchFamily="18" charset="-78"/>
              <a:ea typeface="Calibri"/>
              <a:sym typeface="Calibri"/>
            </a:endParaRPr>
          </a:p>
        </p:txBody>
      </p:sp>
    </p:spTree>
    <p:extLst>
      <p:ext uri="{BB962C8B-B14F-4D97-AF65-F5344CB8AC3E}">
        <p14:creationId xmlns:p14="http://schemas.microsoft.com/office/powerpoint/2010/main" val="2190654850"/>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7"/>
          <p:cNvSpPr/>
          <p:nvPr/>
        </p:nvSpPr>
        <p:spPr>
          <a:xfrm>
            <a:off x="4223792" y="1428065"/>
            <a:ext cx="6264696" cy="4414561"/>
          </a:xfrm>
          <a:prstGeom prst="rect">
            <a:avLst/>
          </a:prstGeom>
          <a:solidFill>
            <a:srgbClr val="8E5A6D"/>
          </a:solidFill>
          <a:ln>
            <a:noFill/>
          </a:ln>
        </p:spPr>
        <p:txBody>
          <a:bodyPr spcFirstLastPara="1" wrap="square" lIns="91425" tIns="45700" rIns="91425" bIns="45700" anchor="ctr" anchorCtr="0">
            <a:noAutofit/>
          </a:bodyPr>
          <a:lstStyle/>
          <a:p>
            <a:pPr marL="0" marR="0" lvl="0" indent="0" algn="r" rtl="0">
              <a:spcBef>
                <a:spcPts val="0"/>
              </a:spcBef>
              <a:spcAft>
                <a:spcPts val="0"/>
              </a:spcAft>
              <a:buNone/>
            </a:pPr>
            <a:r>
              <a:rPr lang="ar-SA" sz="2000" dirty="0">
                <a:solidFill>
                  <a:schemeClr val="dk1"/>
                </a:solidFill>
                <a:latin typeface="Alexandria" pitchFamily="2" charset="-78"/>
                <a:ea typeface="+mn-ea"/>
                <a:cs typeface="Alexandria" pitchFamily="2" charset="-78"/>
                <a:sym typeface="Calibri"/>
              </a:rPr>
              <a:t>المحاضرة العاشرة:  </a:t>
            </a:r>
            <a:endParaRPr lang="ar-EG" sz="2000" dirty="0">
              <a:solidFill>
                <a:schemeClr val="dk1"/>
              </a:solidFill>
              <a:latin typeface="Alexandria" pitchFamily="2" charset="-78"/>
              <a:ea typeface="+mn-ea"/>
              <a:cs typeface="Alexandria" pitchFamily="2" charset="-78"/>
              <a:sym typeface="Calibri"/>
            </a:endParaRPr>
          </a:p>
          <a:p>
            <a:pPr marL="0" marR="0" lvl="0" indent="0" algn="r" rtl="0">
              <a:spcBef>
                <a:spcPts val="0"/>
              </a:spcBef>
              <a:spcAft>
                <a:spcPts val="0"/>
              </a:spcAft>
              <a:buNone/>
            </a:pPr>
            <a:r>
              <a:rPr lang="ar-SA" sz="2000" dirty="0">
                <a:solidFill>
                  <a:schemeClr val="dk1"/>
                </a:solidFill>
                <a:latin typeface="Alexandria" pitchFamily="2" charset="-78"/>
                <a:ea typeface="+mn-ea"/>
                <a:cs typeface="Alexandria" pitchFamily="2" charset="-78"/>
                <a:sym typeface="Calibri"/>
              </a:rPr>
              <a:t>التخطيط والتنمية المستدامة</a:t>
            </a:r>
          </a:p>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204" name="Google Shape;204;p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05" name="Google Shape;205;p7"/>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206" name="Google Shape;206;p7"/>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208" name="Google Shape;208;p7"/>
          <p:cNvPicPr preferRelativeResize="0"/>
          <p:nvPr/>
        </p:nvPicPr>
        <p:blipFill rotWithShape="1">
          <a:blip r:embed="rId5">
            <a:alphaModFix/>
          </a:blip>
          <a:srcRect/>
          <a:stretch/>
        </p:blipFill>
        <p:spPr>
          <a:xfrm>
            <a:off x="9923145" y="6311380"/>
            <a:ext cx="1879649" cy="309233"/>
          </a:xfrm>
          <a:prstGeom prst="rect">
            <a:avLst/>
          </a:prstGeom>
          <a:noFill/>
          <a:ln>
            <a:noFill/>
          </a:ln>
        </p:spPr>
      </p:pic>
      <p:graphicFrame>
        <p:nvGraphicFramePr>
          <p:cNvPr id="2" name="جدول 1"/>
          <p:cNvGraphicFramePr>
            <a:graphicFrameLocks noGrp="1"/>
          </p:cNvGraphicFramePr>
          <p:nvPr>
            <p:extLst>
              <p:ext uri="{D42A27DB-BD31-4B8C-83A1-F6EECF244321}">
                <p14:modId xmlns:p14="http://schemas.microsoft.com/office/powerpoint/2010/main" val="3221702188"/>
              </p:ext>
            </p:extLst>
          </p:nvPr>
        </p:nvGraphicFramePr>
        <p:xfrm>
          <a:off x="838200" y="1428065"/>
          <a:ext cx="4537720" cy="4526735"/>
        </p:xfrm>
        <a:graphic>
          <a:graphicData uri="http://schemas.openxmlformats.org/drawingml/2006/table">
            <a:tbl>
              <a:tblPr>
                <a:tableStyleId>{5C22544A-7EE6-4342-B048-85BDC9FD1C3A}</a:tableStyleId>
              </a:tblPr>
              <a:tblGrid>
                <a:gridCol w="4537720">
                  <a:extLst>
                    <a:ext uri="{9D8B030D-6E8A-4147-A177-3AD203B41FA5}">
                      <a16:colId xmlns:a16="http://schemas.microsoft.com/office/drawing/2014/main" val="20000"/>
                    </a:ext>
                  </a:extLst>
                </a:gridCol>
              </a:tblGrid>
              <a:tr h="4526735">
                <a:tc>
                  <a:txBody>
                    <a:bodyPr/>
                    <a:lstStyle/>
                    <a:p>
                      <a:pPr algn="r" rtl="1">
                        <a:lnSpc>
                          <a:spcPct val="115000"/>
                        </a:lnSpc>
                        <a:spcAft>
                          <a:spcPts val="1000"/>
                        </a:spcAft>
                      </a:pPr>
                      <a:r>
                        <a:rPr lang="ar-SA" sz="2000" dirty="0">
                          <a:effectLst/>
                          <a:latin typeface="Alexandria" pitchFamily="2" charset="-78"/>
                          <a:cs typeface="Alexandria" pitchFamily="2" charset="-78"/>
                        </a:rPr>
                        <a:t>أولاً: التطور التاريخي للتنمية المستدامة.</a:t>
                      </a:r>
                      <a:endParaRPr lang="en-US" sz="2000" dirty="0">
                        <a:effectLst/>
                        <a:latin typeface="Alexandria" pitchFamily="2" charset="-78"/>
                        <a:cs typeface="Alexandria" pitchFamily="2" charset="-78"/>
                      </a:endParaRPr>
                    </a:p>
                    <a:p>
                      <a:pPr algn="r" rtl="1">
                        <a:lnSpc>
                          <a:spcPct val="115000"/>
                        </a:lnSpc>
                        <a:spcAft>
                          <a:spcPts val="1000"/>
                        </a:spcAft>
                      </a:pPr>
                      <a:r>
                        <a:rPr lang="ar-SA" sz="2000" dirty="0">
                          <a:effectLst/>
                          <a:latin typeface="Alexandria" pitchFamily="2" charset="-78"/>
                          <a:cs typeface="Alexandria" pitchFamily="2" charset="-78"/>
                        </a:rPr>
                        <a:t>ثانياً: مفهوم التنمية المستدامة.</a:t>
                      </a:r>
                      <a:endParaRPr lang="en-US" sz="2000" dirty="0">
                        <a:effectLst/>
                        <a:latin typeface="Alexandria" pitchFamily="2" charset="-78"/>
                        <a:cs typeface="Alexandria" pitchFamily="2" charset="-78"/>
                      </a:endParaRPr>
                    </a:p>
                    <a:p>
                      <a:pPr algn="r" rtl="1">
                        <a:lnSpc>
                          <a:spcPct val="115000"/>
                        </a:lnSpc>
                        <a:spcAft>
                          <a:spcPts val="1000"/>
                        </a:spcAft>
                      </a:pPr>
                      <a:r>
                        <a:rPr lang="ar-SA" sz="2000" dirty="0">
                          <a:effectLst/>
                          <a:latin typeface="Alexandria" pitchFamily="2" charset="-78"/>
                          <a:cs typeface="Alexandria" pitchFamily="2" charset="-78"/>
                        </a:rPr>
                        <a:t>ثالثاً: أبعاد التنمية المستدامة.</a:t>
                      </a:r>
                      <a:endParaRPr lang="en-US" sz="2000" dirty="0">
                        <a:effectLst/>
                        <a:latin typeface="Alexandria" pitchFamily="2" charset="-78"/>
                        <a:cs typeface="Alexandria" pitchFamily="2" charset="-78"/>
                      </a:endParaRPr>
                    </a:p>
                    <a:p>
                      <a:pPr algn="r" rtl="1">
                        <a:lnSpc>
                          <a:spcPct val="115000"/>
                        </a:lnSpc>
                        <a:spcAft>
                          <a:spcPts val="1000"/>
                        </a:spcAft>
                      </a:pPr>
                      <a:r>
                        <a:rPr lang="ar-SA" sz="2000" dirty="0">
                          <a:effectLst/>
                          <a:latin typeface="Alexandria" pitchFamily="2" charset="-78"/>
                          <a:cs typeface="Alexandria" pitchFamily="2" charset="-78"/>
                        </a:rPr>
                        <a:t>رابعاً: أهداف التنمية المستدامة.</a:t>
                      </a:r>
                      <a:endParaRPr lang="en-US" sz="2000" dirty="0">
                        <a:effectLst/>
                        <a:latin typeface="Alexandria" pitchFamily="2" charset="-78"/>
                        <a:cs typeface="Alexandria" pitchFamily="2" charset="-78"/>
                      </a:endParaRPr>
                    </a:p>
                    <a:p>
                      <a:pPr algn="r" rtl="1">
                        <a:lnSpc>
                          <a:spcPct val="115000"/>
                        </a:lnSpc>
                        <a:spcAft>
                          <a:spcPts val="1000"/>
                        </a:spcAft>
                      </a:pPr>
                      <a:r>
                        <a:rPr lang="ar-SA" sz="2000" dirty="0">
                          <a:effectLst/>
                          <a:latin typeface="Alexandria" pitchFamily="2" charset="-78"/>
                          <a:cs typeface="Alexandria" pitchFamily="2" charset="-78"/>
                        </a:rPr>
                        <a:t>خامساً: مبادئ التنمية المستدامة.</a:t>
                      </a:r>
                      <a:endParaRPr lang="en-US" sz="2000" dirty="0">
                        <a:effectLst/>
                        <a:latin typeface="Alexandria" pitchFamily="2" charset="-78"/>
                        <a:cs typeface="Alexandria" pitchFamily="2" charset="-78"/>
                      </a:endParaRPr>
                    </a:p>
                    <a:p>
                      <a:pPr algn="r" rtl="1">
                        <a:lnSpc>
                          <a:spcPct val="115000"/>
                        </a:lnSpc>
                        <a:spcAft>
                          <a:spcPts val="1000"/>
                        </a:spcAft>
                      </a:pPr>
                      <a:r>
                        <a:rPr lang="ar-SA" sz="2000" dirty="0">
                          <a:effectLst/>
                          <a:latin typeface="Alexandria" pitchFamily="2" charset="-78"/>
                          <a:cs typeface="Alexandria" pitchFamily="2" charset="-78"/>
                        </a:rPr>
                        <a:t>سادساً: مؤشرات التنمية المستدامة.</a:t>
                      </a:r>
                      <a:endParaRPr lang="en-US" sz="2000" dirty="0">
                        <a:effectLst/>
                        <a:latin typeface="Alexandria" pitchFamily="2" charset="-78"/>
                        <a:cs typeface="Alexandria" pitchFamily="2" charset="-78"/>
                      </a:endParaRPr>
                    </a:p>
                    <a:p>
                      <a:pPr algn="r" rtl="1">
                        <a:lnSpc>
                          <a:spcPct val="115000"/>
                        </a:lnSpc>
                        <a:spcAft>
                          <a:spcPts val="1000"/>
                        </a:spcAft>
                      </a:pPr>
                      <a:r>
                        <a:rPr lang="ar-SA" sz="2000" dirty="0">
                          <a:effectLst/>
                          <a:latin typeface="Alexandria" pitchFamily="2" charset="-78"/>
                          <a:cs typeface="Alexandria" pitchFamily="2" charset="-78"/>
                        </a:rPr>
                        <a:t>سابعاً: متطلبات التنمية المستدامة.</a:t>
                      </a:r>
                      <a:endParaRPr lang="en-US" sz="2000" dirty="0">
                        <a:effectLst/>
                        <a:latin typeface="Alexandria" pitchFamily="2" charset="-78"/>
                        <a:cs typeface="Alexandria" pitchFamily="2" charset="-78"/>
                      </a:endParaRPr>
                    </a:p>
                    <a:p>
                      <a:pPr algn="r" rtl="1">
                        <a:lnSpc>
                          <a:spcPct val="115000"/>
                        </a:lnSpc>
                        <a:spcAft>
                          <a:spcPts val="1000"/>
                        </a:spcAft>
                      </a:pPr>
                      <a:r>
                        <a:rPr lang="ar-SA" sz="2000" dirty="0">
                          <a:effectLst/>
                          <a:latin typeface="Alexandria" pitchFamily="2" charset="-78"/>
                          <a:cs typeface="Alexandria" pitchFamily="2" charset="-78"/>
                        </a:rPr>
                        <a:t>ثامناً: معوقات التنمية المستدامة.</a:t>
                      </a:r>
                      <a:endParaRPr lang="en-US" sz="2000" dirty="0">
                        <a:effectLst/>
                        <a:latin typeface="Alexandria" pitchFamily="2" charset="-78"/>
                        <a:ea typeface="Calibri"/>
                        <a:cs typeface="Alexandria" pitchFamily="2" charset="-78"/>
                      </a:endParaRPr>
                    </a:p>
                  </a:txBody>
                  <a:tcPr marL="114300" marR="114300" marT="0" marB="0"/>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845412104"/>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9" name="Google Shape;149;p3"/>
          <p:cNvPicPr preferRelativeResize="0"/>
          <p:nvPr/>
        </p:nvPicPr>
        <p:blipFill rotWithShape="1">
          <a:blip r:embed="rId4">
            <a:alphaModFix/>
          </a:blip>
          <a:srcRect/>
          <a:stretch/>
        </p:blipFill>
        <p:spPr>
          <a:xfrm>
            <a:off x="10133005" y="6476270"/>
            <a:ext cx="1879649" cy="309233"/>
          </a:xfrm>
          <a:prstGeom prst="rect">
            <a:avLst/>
          </a:prstGeom>
          <a:noFill/>
          <a:ln>
            <a:noFill/>
          </a:ln>
        </p:spPr>
      </p:pic>
      <p:sp>
        <p:nvSpPr>
          <p:cNvPr id="2" name="مستطيل 1"/>
          <p:cNvSpPr/>
          <p:nvPr/>
        </p:nvSpPr>
        <p:spPr>
          <a:xfrm>
            <a:off x="911424" y="836712"/>
            <a:ext cx="10225136" cy="5324535"/>
          </a:xfrm>
          <a:prstGeom prst="rect">
            <a:avLst/>
          </a:prstGeom>
        </p:spPr>
        <p:txBody>
          <a:bodyPr wrap="square">
            <a:spAutoFit/>
          </a:bodyPr>
          <a:lstStyle/>
          <a:p>
            <a:pPr algn="r" rtl="1"/>
            <a:r>
              <a:rPr lang="ar-SA" sz="2400" b="1" u="sng" dirty="0">
                <a:solidFill>
                  <a:schemeClr val="tx1"/>
                </a:solidFill>
                <a:latin typeface="Alexandria" pitchFamily="2" charset="-78"/>
                <a:cs typeface="Alexandria" pitchFamily="2" charset="-78"/>
              </a:rPr>
              <a:t>ويمكن تناول أهداف التنمية المستدامة من خلال النقاط التالية:-</a:t>
            </a:r>
            <a:endParaRPr lang="en-US" sz="2400" u="sng" dirty="0">
              <a:solidFill>
                <a:schemeClr val="tx1"/>
              </a:solidFill>
              <a:latin typeface="Alexandria" pitchFamily="2" charset="-78"/>
              <a:cs typeface="Alexandria" pitchFamily="2" charset="-78"/>
            </a:endParaRPr>
          </a:p>
          <a:p>
            <a:pPr marL="342900" lvl="0" indent="-342900" algn="r" rtl="1">
              <a:buFont typeface="Arial" pitchFamily="34" charset="0"/>
              <a:buChar char="•"/>
            </a:pPr>
            <a:r>
              <a:rPr lang="ar-SA" sz="2400" u="sng" dirty="0">
                <a:solidFill>
                  <a:schemeClr val="tx1"/>
                </a:solidFill>
                <a:latin typeface="Alexandria" pitchFamily="2" charset="-78"/>
                <a:cs typeface="Alexandria" pitchFamily="2" charset="-78"/>
                <a:hlinkClick r:id="rId5"/>
              </a:rPr>
              <a:t> </a:t>
            </a:r>
            <a:r>
              <a:rPr lang="ar-SA" sz="2400" dirty="0">
                <a:solidFill>
                  <a:schemeClr val="tx1"/>
                </a:solidFill>
                <a:latin typeface="Alexandria" pitchFamily="2" charset="-78"/>
                <a:cs typeface="Alexandria" pitchFamily="2" charset="-78"/>
                <a:hlinkClick r:id="rId5"/>
              </a:rPr>
              <a:t>القضاء على الفقر بجميع أشكاله في كل مكان</a:t>
            </a:r>
            <a:r>
              <a:rPr lang="ar-SA" sz="2400" dirty="0">
                <a:solidFill>
                  <a:schemeClr val="tx1"/>
                </a:solidFill>
                <a:latin typeface="Alexandria" pitchFamily="2" charset="-78"/>
                <a:cs typeface="Alexandria" pitchFamily="2" charset="-78"/>
              </a:rPr>
              <a:t>.</a:t>
            </a:r>
            <a:endParaRPr lang="en-US" sz="2400" dirty="0">
              <a:solidFill>
                <a:schemeClr val="tx1"/>
              </a:solidFill>
              <a:latin typeface="Alexandria" pitchFamily="2" charset="-78"/>
              <a:cs typeface="Alexandria" pitchFamily="2" charset="-78"/>
            </a:endParaRPr>
          </a:p>
          <a:p>
            <a:pPr marL="342900" lvl="0" indent="-342900" algn="r" rtl="1">
              <a:buFont typeface="Arial" pitchFamily="34" charset="0"/>
              <a:buChar char="•"/>
            </a:pPr>
            <a:r>
              <a:rPr lang="ar-SA" sz="2400" dirty="0">
                <a:solidFill>
                  <a:schemeClr val="tx1"/>
                </a:solidFill>
                <a:latin typeface="Alexandria" pitchFamily="2" charset="-78"/>
                <a:cs typeface="Alexandria" pitchFamily="2" charset="-78"/>
                <a:hlinkClick r:id="rId6"/>
              </a:rPr>
              <a:t> القضاء على الجوع وتوفير الأمن الغذائي والتغذية المحسّنة وتعزيز الزراعة المستدامة.</a:t>
            </a:r>
            <a:endParaRPr lang="en-US" sz="2400" dirty="0">
              <a:solidFill>
                <a:schemeClr val="tx1"/>
              </a:solidFill>
              <a:latin typeface="Alexandria" pitchFamily="2" charset="-78"/>
              <a:cs typeface="Alexandria" pitchFamily="2" charset="-78"/>
            </a:endParaRPr>
          </a:p>
          <a:p>
            <a:pPr marL="342900" lvl="0" indent="-342900" algn="r" rtl="1">
              <a:buFont typeface="Arial" pitchFamily="34" charset="0"/>
              <a:buChar char="•"/>
            </a:pPr>
            <a:r>
              <a:rPr lang="ar-SA" sz="2400" dirty="0">
                <a:solidFill>
                  <a:schemeClr val="tx1"/>
                </a:solidFill>
                <a:latin typeface="Alexandria" pitchFamily="2" charset="-78"/>
                <a:cs typeface="Alexandria" pitchFamily="2" charset="-78"/>
                <a:hlinkClick r:id="rId7"/>
              </a:rPr>
              <a:t>ضمان تمتّع الجميع بأنماط عيش صحية وبالرفاهية في جميع الأعمار</a:t>
            </a:r>
            <a:r>
              <a:rPr lang="ar-SA" sz="2400" dirty="0">
                <a:solidFill>
                  <a:schemeClr val="tx1"/>
                </a:solidFill>
                <a:latin typeface="Alexandria" pitchFamily="2" charset="-78"/>
                <a:cs typeface="Alexandria" pitchFamily="2" charset="-78"/>
              </a:rPr>
              <a:t>.</a:t>
            </a:r>
            <a:endParaRPr lang="en-US" sz="2400" dirty="0">
              <a:solidFill>
                <a:schemeClr val="tx1"/>
              </a:solidFill>
              <a:latin typeface="Alexandria" pitchFamily="2" charset="-78"/>
              <a:cs typeface="Alexandria" pitchFamily="2" charset="-78"/>
            </a:endParaRPr>
          </a:p>
          <a:p>
            <a:pPr marL="342900" lvl="0" indent="-342900" algn="r" rtl="1">
              <a:buFont typeface="Arial" pitchFamily="34" charset="0"/>
              <a:buChar char="•"/>
            </a:pPr>
            <a:r>
              <a:rPr lang="ar-SA" sz="2400" dirty="0">
                <a:solidFill>
                  <a:schemeClr val="tx1"/>
                </a:solidFill>
                <a:latin typeface="Alexandria" pitchFamily="2" charset="-78"/>
                <a:cs typeface="Alexandria" pitchFamily="2" charset="-78"/>
                <a:hlinkClick r:id="rId8"/>
              </a:rPr>
              <a:t> ضمان التعليم الجيد المنصف والشامل للجميع وتعزيز فرص التعلّم مدى الحياة للجميع</a:t>
            </a:r>
            <a:r>
              <a:rPr lang="ar-SA" sz="2400" dirty="0">
                <a:solidFill>
                  <a:schemeClr val="tx1"/>
                </a:solidFill>
                <a:latin typeface="Alexandria" pitchFamily="2" charset="-78"/>
                <a:cs typeface="Alexandria" pitchFamily="2" charset="-78"/>
              </a:rPr>
              <a:t>.</a:t>
            </a:r>
            <a:endParaRPr lang="en-US" sz="2400" dirty="0">
              <a:solidFill>
                <a:schemeClr val="tx1"/>
              </a:solidFill>
              <a:latin typeface="Alexandria" pitchFamily="2" charset="-78"/>
              <a:cs typeface="Alexandria" pitchFamily="2" charset="-78"/>
            </a:endParaRPr>
          </a:p>
          <a:p>
            <a:pPr marL="342900" lvl="0" indent="-342900" algn="r" rtl="1">
              <a:buFont typeface="Arial" pitchFamily="34" charset="0"/>
              <a:buChar char="•"/>
            </a:pPr>
            <a:r>
              <a:rPr lang="ar-SA" sz="2400" dirty="0">
                <a:solidFill>
                  <a:schemeClr val="tx1"/>
                </a:solidFill>
                <a:latin typeface="Alexandria" pitchFamily="2" charset="-78"/>
                <a:cs typeface="Alexandria" pitchFamily="2" charset="-78"/>
                <a:hlinkClick r:id="rId9"/>
              </a:rPr>
              <a:t> تحقيق المساواة بين الجنسين وتمكين كل النساء والفتيات</a:t>
            </a:r>
            <a:r>
              <a:rPr lang="ar-SA" sz="2400" dirty="0">
                <a:solidFill>
                  <a:schemeClr val="tx1"/>
                </a:solidFill>
                <a:latin typeface="Alexandria" pitchFamily="2" charset="-78"/>
                <a:cs typeface="Alexandria" pitchFamily="2" charset="-78"/>
              </a:rPr>
              <a:t>.</a:t>
            </a:r>
            <a:endParaRPr lang="en-US" sz="2400" dirty="0">
              <a:solidFill>
                <a:schemeClr val="tx1"/>
              </a:solidFill>
              <a:latin typeface="Alexandria" pitchFamily="2" charset="-78"/>
              <a:cs typeface="Alexandria" pitchFamily="2" charset="-78"/>
            </a:endParaRPr>
          </a:p>
          <a:p>
            <a:pPr marL="342900" lvl="0" indent="-342900" algn="r" rtl="1">
              <a:buFont typeface="Arial" pitchFamily="34" charset="0"/>
              <a:buChar char="•"/>
            </a:pPr>
            <a:r>
              <a:rPr lang="ar-SA" sz="2400" dirty="0">
                <a:solidFill>
                  <a:schemeClr val="tx1"/>
                </a:solidFill>
                <a:latin typeface="Alexandria" pitchFamily="2" charset="-78"/>
                <a:cs typeface="Alexandria" pitchFamily="2" charset="-78"/>
                <a:hlinkClick r:id="rId10"/>
              </a:rPr>
              <a:t> ضمان توافر المياه وخدمات الصرف الصحي للجميع</a:t>
            </a:r>
            <a:r>
              <a:rPr lang="ar-SA" sz="2400" dirty="0">
                <a:solidFill>
                  <a:schemeClr val="tx1"/>
                </a:solidFill>
                <a:latin typeface="Alexandria" pitchFamily="2" charset="-78"/>
                <a:cs typeface="Alexandria" pitchFamily="2" charset="-78"/>
              </a:rPr>
              <a:t>.</a:t>
            </a:r>
            <a:endParaRPr lang="en-US" sz="2400" dirty="0">
              <a:solidFill>
                <a:schemeClr val="tx1"/>
              </a:solidFill>
              <a:latin typeface="Alexandria" pitchFamily="2" charset="-78"/>
              <a:cs typeface="Alexandria" pitchFamily="2" charset="-78"/>
            </a:endParaRPr>
          </a:p>
          <a:p>
            <a:pPr marL="342900" lvl="0" indent="-342900" algn="r" rtl="1">
              <a:buFont typeface="Arial" pitchFamily="34" charset="0"/>
              <a:buChar char="•"/>
            </a:pPr>
            <a:r>
              <a:rPr lang="ar-SA" sz="2400" dirty="0">
                <a:solidFill>
                  <a:schemeClr val="tx1"/>
                </a:solidFill>
                <a:latin typeface="Alexandria" pitchFamily="2" charset="-78"/>
                <a:cs typeface="Alexandria" pitchFamily="2" charset="-78"/>
                <a:hlinkClick r:id="rId11"/>
              </a:rPr>
              <a:t> ضمان حصول الجميع بتكلفة ميسورة على خدمات الطاقة الحديثة الموثوقة والمستدامة</a:t>
            </a:r>
            <a:r>
              <a:rPr lang="ar-SA" sz="2400" dirty="0">
                <a:solidFill>
                  <a:schemeClr val="tx1"/>
                </a:solidFill>
                <a:latin typeface="Alexandria" pitchFamily="2" charset="-78"/>
                <a:cs typeface="Alexandria" pitchFamily="2" charset="-78"/>
              </a:rPr>
              <a:t>.</a:t>
            </a:r>
            <a:endParaRPr lang="en-US" sz="2400" dirty="0">
              <a:solidFill>
                <a:schemeClr val="tx1"/>
              </a:solidFill>
              <a:latin typeface="Alexandria" pitchFamily="2" charset="-78"/>
              <a:cs typeface="Alexandria" pitchFamily="2" charset="-78"/>
            </a:endParaRPr>
          </a:p>
          <a:p>
            <a:pPr marL="342900" lvl="0" indent="-342900" algn="r" rtl="1">
              <a:buFont typeface="Arial" pitchFamily="34" charset="0"/>
              <a:buChar char="•"/>
            </a:pPr>
            <a:r>
              <a:rPr lang="ar-SA" sz="2400" dirty="0">
                <a:solidFill>
                  <a:schemeClr val="tx1"/>
                </a:solidFill>
                <a:latin typeface="Alexandria" pitchFamily="2" charset="-78"/>
                <a:cs typeface="Alexandria" pitchFamily="2" charset="-78"/>
                <a:hlinkClick r:id="rId12"/>
              </a:rPr>
              <a:t> تعزيز النمو الاقتصادي المطرد والشامل للجميع والمستدام، والعمالة الكاملة والمنتجة، وتوفير العمل اللائق للجميع</a:t>
            </a:r>
            <a:r>
              <a:rPr lang="ar-SA" sz="2400" dirty="0">
                <a:latin typeface="Alexandria" pitchFamily="2" charset="-78"/>
                <a:cs typeface="Alexandria" pitchFamily="2" charset="-78"/>
              </a:rPr>
              <a:t>.</a:t>
            </a:r>
            <a:endParaRPr lang="en-US" sz="2400" dirty="0">
              <a:latin typeface="Alexandria" pitchFamily="2" charset="-78"/>
              <a:cs typeface="Alexandria" pitchFamily="2" charset="-78"/>
            </a:endParaRPr>
          </a:p>
          <a:p>
            <a:pPr lvl="0" algn="r" rtl="1"/>
            <a:r>
              <a:rPr lang="ar-SA" dirty="0">
                <a:latin typeface="Simplified Arabic" pitchFamily="18" charset="-78"/>
                <a:cs typeface="Simplified Arabic" pitchFamily="18" charset="-78"/>
                <a:hlinkClick r:id="rId13"/>
              </a:rPr>
              <a:t> </a:t>
            </a:r>
            <a:endParaRPr lang="ar-SA" dirty="0">
              <a:latin typeface="Simplified Arabic" pitchFamily="18" charset="-78"/>
              <a:cs typeface="Simplified Arabic" pitchFamily="18" charset="-78"/>
            </a:endParaRPr>
          </a:p>
          <a:p>
            <a:pPr lvl="0" algn="r" rtl="1"/>
            <a:r>
              <a:rPr lang="ar-SA" dirty="0"/>
              <a:t>.</a:t>
            </a:r>
            <a:endParaRPr lang="en-US" dirty="0"/>
          </a:p>
        </p:txBody>
      </p:sp>
    </p:spTree>
    <p:extLst>
      <p:ext uri="{BB962C8B-B14F-4D97-AF65-F5344CB8AC3E}">
        <p14:creationId xmlns:p14="http://schemas.microsoft.com/office/powerpoint/2010/main" val="1659496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9E2DEAB-2A59-4B53-A7F2-3C59375899DA}"/>
</file>

<file path=customXml/itemProps2.xml><?xml version="1.0" encoding="utf-8"?>
<ds:datastoreItem xmlns:ds="http://schemas.openxmlformats.org/officeDocument/2006/customXml" ds:itemID="{9F454DA9-34C8-462E-A2C4-BB22FF0028F0}"/>
</file>

<file path=customXml/itemProps3.xml><?xml version="1.0" encoding="utf-8"?>
<ds:datastoreItem xmlns:ds="http://schemas.openxmlformats.org/officeDocument/2006/customXml" ds:itemID="{7B6BE982-432E-4DCA-9849-6AEFBD6BCA04}"/>
</file>

<file path=docProps/app.xml><?xml version="1.0" encoding="utf-8"?>
<Properties xmlns="http://schemas.openxmlformats.org/officeDocument/2006/extended-properties" xmlns:vt="http://schemas.openxmlformats.org/officeDocument/2006/docPropsVTypes">
  <TotalTime>552</TotalTime>
  <Words>2357</Words>
  <Application>Microsoft Office PowerPoint</Application>
  <PresentationFormat>Widescreen</PresentationFormat>
  <Paragraphs>262</Paragraphs>
  <Slides>37</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37</vt:i4>
      </vt:variant>
    </vt:vector>
  </HeadingPairs>
  <TitlesOfParts>
    <vt:vector size="43" baseType="lpstr">
      <vt:lpstr>Alexandria</vt:lpstr>
      <vt:lpstr>Simplified Arabic</vt:lpstr>
      <vt:lpstr>Arial</vt:lpstr>
      <vt:lpstr>Calibri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start</dc:creator>
  <cp:lastModifiedBy>Mohammed</cp:lastModifiedBy>
  <cp:revision>72</cp:revision>
  <dcterms:created xsi:type="dcterms:W3CDTF">2023-04-29T09:08:23Z</dcterms:created>
  <dcterms:modified xsi:type="dcterms:W3CDTF">2024-05-10T05:03:20Z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