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0"/>
  </p:notesMasterIdLst>
  <p:sldIdLst>
    <p:sldId id="256" r:id="rId2"/>
    <p:sldId id="257" r:id="rId3"/>
    <p:sldId id="258" r:id="rId4"/>
    <p:sldId id="306" r:id="rId5"/>
    <p:sldId id="318" r:id="rId6"/>
    <p:sldId id="317" r:id="rId7"/>
    <p:sldId id="315" r:id="rId8"/>
    <p:sldId id="319" r:id="rId9"/>
    <p:sldId id="320" r:id="rId10"/>
    <p:sldId id="321" r:id="rId11"/>
    <p:sldId id="322" r:id="rId12"/>
    <p:sldId id="316" r:id="rId13"/>
    <p:sldId id="314" r:id="rId14"/>
    <p:sldId id="327" r:id="rId15"/>
    <p:sldId id="326" r:id="rId16"/>
    <p:sldId id="325" r:id="rId17"/>
    <p:sldId id="328" r:id="rId18"/>
    <p:sldId id="324" r:id="rId19"/>
    <p:sldId id="329" r:id="rId20"/>
    <p:sldId id="334" r:id="rId21"/>
    <p:sldId id="333" r:id="rId22"/>
    <p:sldId id="332" r:id="rId23"/>
    <p:sldId id="331" r:id="rId24"/>
    <p:sldId id="342" r:id="rId25"/>
    <p:sldId id="341" r:id="rId26"/>
    <p:sldId id="340" r:id="rId27"/>
    <p:sldId id="339" r:id="rId28"/>
    <p:sldId id="345" r:id="rId29"/>
    <p:sldId id="344" r:id="rId30"/>
    <p:sldId id="343" r:id="rId31"/>
    <p:sldId id="330" r:id="rId32"/>
    <p:sldId id="338" r:id="rId33"/>
    <p:sldId id="349" r:id="rId34"/>
    <p:sldId id="355" r:id="rId35"/>
    <p:sldId id="348" r:id="rId36"/>
    <p:sldId id="352" r:id="rId37"/>
    <p:sldId id="351" r:id="rId38"/>
    <p:sldId id="353" r:id="rId39"/>
    <p:sldId id="354" r:id="rId40"/>
    <p:sldId id="307" r:id="rId41"/>
    <p:sldId id="356" r:id="rId42"/>
    <p:sldId id="357" r:id="rId43"/>
    <p:sldId id="361" r:id="rId44"/>
    <p:sldId id="365" r:id="rId45"/>
    <p:sldId id="364" r:id="rId46"/>
    <p:sldId id="363" r:id="rId47"/>
    <p:sldId id="362" r:id="rId48"/>
    <p:sldId id="298" r:id="rId49"/>
  </p:sldIdLst>
  <p:sldSz cx="12192000" cy="6858000"/>
  <p:notesSz cx="6858000" cy="9144000"/>
  <p:embeddedFontLst>
    <p:embeddedFont>
      <p:font typeface="Calibri" panose="020F0502020204030204" pitchFamily="34" charset="0"/>
      <p:regular r:id="rId51"/>
      <p:bold r:id="rId52"/>
      <p:italic r:id="rId53"/>
      <p:boldItalic r:id="rId54"/>
    </p:embeddedFont>
    <p:embeddedFont>
      <p:font typeface="Lato Light" panose="020F0502020204030203" pitchFamily="34" charset="0"/>
      <p:regular r:id="rId55"/>
      <p:italic r:id="rId56"/>
    </p:embeddedFont>
    <p:embeddedFont>
      <p:font typeface="Simplified Arabic" panose="02020603050405020304" pitchFamily="18" charset="-78"/>
      <p:regular r:id="rId57"/>
      <p:bold r:id="rId58"/>
    </p:embeddedFont>
    <p:embeddedFont>
      <p:font typeface="Tajawal ExtraBold" panose="020B0604020202020204" charset="-78"/>
      <p:bold r:id="rId59"/>
    </p:embeddedFont>
    <p:embeddedFont>
      <p:font typeface="Tajawal Medium" panose="00000600000000000000" charset="-78"/>
      <p:regular r:id="rId60"/>
      <p:bold r:id="rId6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5" roundtripDataSignature="AMtx7mja1R6yMOGMz38m4jjzM6cyTC0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8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font" Target="fonts/font5.fntdata"/><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font" Target="fonts/font11.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6.fntdata"/><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1.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9.fntdata"/><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7.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2.fntdata"/><Relationship Id="rId60" Type="http://schemas.openxmlformats.org/officeDocument/2006/relationships/font" Target="fonts/font10.fntdata"/><Relationship Id="rId65"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311239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0308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87315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63202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60866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72934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073488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760861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7258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27274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099553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77747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61214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026657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69771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09440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49680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26280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815564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159637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70422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021193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44430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5504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454463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21486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54709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98433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487504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986111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615302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23233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3075555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28746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1571566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330375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273967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359721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0433323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789634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92237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6188658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427270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286755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1"/>
        <p:cNvGrpSpPr/>
        <p:nvPr/>
      </p:nvGrpSpPr>
      <p:grpSpPr>
        <a:xfrm>
          <a:off x="0" y="0"/>
          <a:ext cx="0" cy="0"/>
          <a:chOff x="0" y="0"/>
          <a:chExt cx="0" cy="0"/>
        </a:xfrm>
      </p:grpSpPr>
      <p:sp>
        <p:nvSpPr>
          <p:cNvPr id="812" name="Google Shape;812;p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13" name="Google Shape;813;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5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5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5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5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5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5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5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3"/>
          <p:cNvSpPr>
            <a:spLocks noGrp="1"/>
          </p:cNvSpPr>
          <p:nvPr>
            <p:ph type="pic" idx="2"/>
          </p:nvPr>
        </p:nvSpPr>
        <p:spPr>
          <a:xfrm>
            <a:off x="5183188" y="987425"/>
            <a:ext cx="6172200" cy="4873625"/>
          </a:xfrm>
          <a:prstGeom prst="rect">
            <a:avLst/>
          </a:prstGeom>
          <a:noFill/>
          <a:ln>
            <a:noFill/>
          </a:ln>
        </p:spPr>
      </p:sp>
      <p:sp>
        <p:nvSpPr>
          <p:cNvPr id="64" name="Google Shape;64;p5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hyperlink" Target="https://www.masrawy.com/crossmedia/saad/index.html" TargetMode="External"/><Relationship Id="rId3" Type="http://schemas.openxmlformats.org/officeDocument/2006/relationships/image" Target="../media/image6.png"/><Relationship Id="rId7" Type="http://schemas.openxmlformats.org/officeDocument/2006/relationships/hyperlink" Target="https://www.masrawy.com/CrossMedia/homelands-in-cairo/index.html"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8" Type="http://schemas.openxmlformats.org/officeDocument/2006/relationships/hyperlink" Target="https://www.youtube.com/watch?v=1z9FJRy__dY" TargetMode="External"/><Relationship Id="rId3" Type="http://schemas.openxmlformats.org/officeDocument/2006/relationships/image" Target="../media/image6.png"/><Relationship Id="rId7" Type="http://schemas.openxmlformats.org/officeDocument/2006/relationships/hyperlink" Target="https://www.youtube.com/watch?v=ZKyKhcE63-U"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hyperlink" Target="https://www.youtube.com/watch?v=3ABjvhPuqoM"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JP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158045" y="-155787"/>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7787" y="482483"/>
            <a:ext cx="4928806" cy="1851612"/>
          </a:xfrm>
          <a:prstGeom prst="rect">
            <a:avLst/>
          </a:prstGeom>
          <a:noFill/>
          <a:ln>
            <a:noFill/>
          </a:ln>
        </p:spPr>
      </p:pic>
      <p:sp>
        <p:nvSpPr>
          <p:cNvPr id="89" name="Google Shape;89;p1"/>
          <p:cNvSpPr txBox="1"/>
          <p:nvPr/>
        </p:nvSpPr>
        <p:spPr>
          <a:xfrm>
            <a:off x="730762" y="500348"/>
            <a:ext cx="3090911" cy="181584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Simplified Arabic"/>
              <a:buNone/>
            </a:pPr>
            <a:r>
              <a:rPr lang="ar-EG" sz="2800" b="0" i="0" u="none" strike="noStrike" cap="none" dirty="0">
                <a:solidFill>
                  <a:srgbClr val="FFFFFF"/>
                </a:solidFill>
                <a:latin typeface="Simplified Arabic"/>
                <a:ea typeface="Simplified Arabic"/>
                <a:cs typeface="Simplified Arabic"/>
                <a:sym typeface="Simplified Arabic"/>
              </a:rPr>
              <a:t>مقدمة في الإعلام الرقمي </a:t>
            </a:r>
            <a:endParaRPr dirty="0"/>
          </a:p>
          <a:p>
            <a:pPr marL="0" marR="0" lvl="0" indent="0" algn="ctr" rtl="0">
              <a:lnSpc>
                <a:spcPct val="100000"/>
              </a:lnSpc>
              <a:spcBef>
                <a:spcPts val="0"/>
              </a:spcBef>
              <a:spcAft>
                <a:spcPts val="0"/>
              </a:spcAft>
              <a:buClr>
                <a:srgbClr val="00B0F0"/>
              </a:buClr>
              <a:buSzPts val="2800"/>
              <a:buFont typeface="Tajawal Medium"/>
              <a:buNone/>
            </a:pPr>
            <a:r>
              <a:rPr lang="ar-EG" sz="2800" b="0" i="0" u="none" strike="noStrike" cap="none" dirty="0">
                <a:solidFill>
                  <a:srgbClr val="00B0F0"/>
                </a:solidFill>
                <a:latin typeface="Tajawal Medium"/>
                <a:ea typeface="Tajawal Medium"/>
                <a:cs typeface="Tajawal Medium"/>
                <a:sym typeface="Tajawal Medium"/>
              </a:rPr>
              <a:t>المحاضرة العاشرة</a:t>
            </a:r>
            <a:endParaRPr sz="2800" b="0" i="0" u="none" strike="noStrike" cap="none" dirty="0">
              <a:solidFill>
                <a:srgbClr val="00B0F0"/>
              </a:solidFill>
              <a:latin typeface="Tajawal Medium"/>
              <a:ea typeface="Tajawal Medium"/>
              <a:cs typeface="Tajawal Medium"/>
              <a:sym typeface="Tajawal Medium"/>
            </a:endParaRPr>
          </a:p>
          <a:p>
            <a:pPr marL="0" marR="0" lvl="0" indent="0" algn="ctr" rtl="0">
              <a:lnSpc>
                <a:spcPct val="100000"/>
              </a:lnSpc>
              <a:spcBef>
                <a:spcPts val="0"/>
              </a:spcBef>
              <a:spcAft>
                <a:spcPts val="0"/>
              </a:spcAft>
              <a:buClr>
                <a:srgbClr val="FFFFFF"/>
              </a:buClr>
              <a:buSzPts val="2800"/>
              <a:buFont typeface="Tajawal Medium"/>
              <a:buNone/>
            </a:pPr>
            <a:r>
              <a:rPr lang="ar-EG" sz="2800" b="0" i="0" u="none" strike="noStrike" cap="none" dirty="0">
                <a:solidFill>
                  <a:srgbClr val="FFFFFF"/>
                </a:solidFill>
                <a:latin typeface="Tajawal Medium"/>
                <a:ea typeface="Tajawal Medium"/>
                <a:cs typeface="Tajawal Medium"/>
                <a:sym typeface="Tajawal Medium"/>
              </a:rPr>
              <a:t>د. عبدالفتاح نبيل</a:t>
            </a:r>
            <a:endParaRPr sz="2800" b="0" i="0" u="none" strike="noStrike" cap="none" dirty="0">
              <a:solidFill>
                <a:srgbClr val="FFFFFF"/>
              </a:solidFill>
              <a:latin typeface="Tajawal Medium"/>
              <a:ea typeface="Tajawal Medium"/>
              <a:cs typeface="Tajawal Medium"/>
              <a:sym typeface="Tajawal Medium"/>
            </a:endParaRPr>
          </a:p>
          <a:p>
            <a:pPr marL="0" marR="0" lvl="0" indent="0" algn="ctr" rtl="0">
              <a:lnSpc>
                <a:spcPct val="100000"/>
              </a:lnSpc>
              <a:spcBef>
                <a:spcPts val="0"/>
              </a:spcBef>
              <a:spcAft>
                <a:spcPts val="0"/>
              </a:spcAft>
              <a:buClr>
                <a:schemeClr val="dk1"/>
              </a:buClr>
              <a:buSzPts val="2800"/>
              <a:buFont typeface="Calibri"/>
              <a:buNone/>
            </a:pPr>
            <a:endParaRPr sz="2800" b="0" i="0" u="none" strike="noStrike" cap="none" dirty="0">
              <a:solidFill>
                <a:srgbClr val="FFFFFF"/>
              </a:solidFill>
              <a:latin typeface="Tajawal Medium"/>
              <a:ea typeface="Tajawal Medium"/>
              <a:cs typeface="Tajawal Medium"/>
              <a:sym typeface="Tajawal Medium"/>
            </a:endParaRPr>
          </a:p>
        </p:txBody>
      </p:sp>
      <p:pic>
        <p:nvPicPr>
          <p:cNvPr id="90" name="Google Shape;90;p1"/>
          <p:cNvPicPr preferRelativeResize="0"/>
          <p:nvPr/>
        </p:nvPicPr>
        <p:blipFill rotWithShape="1">
          <a:blip r:embed="rId7">
            <a:alphaModFix/>
          </a:blip>
          <a:srcRect/>
          <a:stretch/>
        </p:blipFill>
        <p:spPr>
          <a:xfrm>
            <a:off x="8162108" y="4691218"/>
            <a:ext cx="4038601" cy="1034667"/>
          </a:xfrm>
          <a:prstGeom prst="rect">
            <a:avLst/>
          </a:prstGeom>
          <a:noFill/>
          <a:ln>
            <a:noFill/>
          </a:ln>
        </p:spPr>
      </p:pic>
      <p:sp>
        <p:nvSpPr>
          <p:cNvPr id="91" name="Google Shape;91;p1"/>
          <p:cNvSpPr txBox="1"/>
          <p:nvPr/>
        </p:nvSpPr>
        <p:spPr>
          <a:xfrm>
            <a:off x="9453015" y="4672003"/>
            <a:ext cx="3831863" cy="18158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كود المقرر</a:t>
            </a:r>
            <a:endParaRPr/>
          </a:p>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DGM111</a:t>
            </a:r>
            <a:endParaRPr/>
          </a:p>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   </a:t>
            </a:r>
            <a:endParaRPr/>
          </a:p>
          <a:p>
            <a:pPr marL="0" marR="0" lvl="0" indent="0" algn="l" rtl="0">
              <a:lnSpc>
                <a:spcPct val="100000"/>
              </a:lnSpc>
              <a:spcBef>
                <a:spcPts val="0"/>
              </a:spcBef>
              <a:spcAft>
                <a:spcPts val="0"/>
              </a:spcAft>
              <a:buClr>
                <a:schemeClr val="dk1"/>
              </a:buClr>
              <a:buSzPts val="2800"/>
              <a:buFont typeface="Calibri"/>
              <a:buNone/>
            </a:pPr>
            <a:endParaRPr sz="2800" b="0" i="0" u="none" strike="noStrike" cap="none">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97" name="Google Shape;97;p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98" name="Google Shape;98;p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99" name="Google Shape;99;p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00" name="Google Shape;100;p2"/>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01" name="Google Shape;101;p2"/>
          <p:cNvSpPr txBox="1"/>
          <p:nvPr/>
        </p:nvSpPr>
        <p:spPr>
          <a:xfrm>
            <a:off x="2440788" y="482573"/>
            <a:ext cx="5121967"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4000"/>
              <a:buFont typeface="Tajawal Medium"/>
              <a:buNone/>
            </a:pPr>
            <a:r>
              <a:rPr lang="ar-EG" sz="4000" b="1" i="0" u="none" strike="noStrike" cap="none">
                <a:solidFill>
                  <a:srgbClr val="FFFFFF"/>
                </a:solidFill>
                <a:latin typeface="Tajawal Medium"/>
                <a:ea typeface="Tajawal Medium"/>
                <a:cs typeface="Tajawal Medium"/>
                <a:sym typeface="Tajawal Medium"/>
              </a:rPr>
              <a:t>الأجندة</a:t>
            </a:r>
            <a:endParaRPr sz="4000" b="1" i="0" u="none" strike="noStrike" cap="none">
              <a:solidFill>
                <a:srgbClr val="FF9518"/>
              </a:solidFill>
              <a:latin typeface="Tajawal Medium"/>
              <a:ea typeface="Tajawal Medium"/>
              <a:cs typeface="Tajawal Medium"/>
              <a:sym typeface="Tajawal Medium"/>
            </a:endParaRPr>
          </a:p>
        </p:txBody>
      </p:sp>
      <p:sp>
        <p:nvSpPr>
          <p:cNvPr id="102" name="Google Shape;102;p2"/>
          <p:cNvSpPr txBox="1"/>
          <p:nvPr/>
        </p:nvSpPr>
        <p:spPr>
          <a:xfrm rot="-1361033">
            <a:off x="-152721" y="164858"/>
            <a:ext cx="2402396"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grpSp>
        <p:nvGrpSpPr>
          <p:cNvPr id="103" name="Google Shape;103;p2"/>
          <p:cNvGrpSpPr/>
          <p:nvPr/>
        </p:nvGrpSpPr>
        <p:grpSpPr>
          <a:xfrm>
            <a:off x="5214217" y="1562306"/>
            <a:ext cx="6126253" cy="768000"/>
            <a:chOff x="3168700" y="1131591"/>
            <a:chExt cx="5427365" cy="576000"/>
          </a:xfrm>
        </p:grpSpPr>
        <p:sp>
          <p:nvSpPr>
            <p:cNvPr id="104" name="Google Shape;104;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05" name="Google Shape;105;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06" name="Google Shape;106;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1</a:t>
              </a:r>
              <a:endParaRPr/>
            </a:p>
          </p:txBody>
        </p:sp>
      </p:grpSp>
      <p:grpSp>
        <p:nvGrpSpPr>
          <p:cNvPr id="107" name="Google Shape;107;p2"/>
          <p:cNvGrpSpPr/>
          <p:nvPr/>
        </p:nvGrpSpPr>
        <p:grpSpPr>
          <a:xfrm>
            <a:off x="5214217" y="2698067"/>
            <a:ext cx="6130385" cy="768000"/>
            <a:chOff x="3168700" y="1131591"/>
            <a:chExt cx="5427365" cy="576000"/>
          </a:xfrm>
        </p:grpSpPr>
        <p:sp>
          <p:nvSpPr>
            <p:cNvPr id="108" name="Google Shape;108;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09" name="Google Shape;109;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10" name="Google Shape;110;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2</a:t>
              </a:r>
              <a:endParaRPr/>
            </a:p>
          </p:txBody>
        </p:sp>
      </p:grpSp>
      <p:sp>
        <p:nvSpPr>
          <p:cNvPr id="111" name="Google Shape;111;p2"/>
          <p:cNvSpPr txBox="1"/>
          <p:nvPr/>
        </p:nvSpPr>
        <p:spPr>
          <a:xfrm>
            <a:off x="4255796" y="1684144"/>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dirty="0">
                <a:solidFill>
                  <a:srgbClr val="FFFFFF"/>
                </a:solidFill>
                <a:latin typeface="Simplified Arabic"/>
                <a:ea typeface="Simplified Arabic"/>
                <a:cs typeface="Simplified Arabic"/>
                <a:sym typeface="Simplified Arabic"/>
              </a:rPr>
              <a:t>كروس ميديا - </a:t>
            </a:r>
            <a:r>
              <a:rPr lang="ar-EG" sz="2800" b="1" dirty="0">
                <a:solidFill>
                  <a:srgbClr val="FFFFFF"/>
                </a:solidFill>
                <a:latin typeface="Simplified Arabic"/>
                <a:ea typeface="Simplified Arabic"/>
                <a:cs typeface="Simplified Arabic"/>
                <a:sym typeface="Simplified Arabic"/>
              </a:rPr>
              <a:t>إ</a:t>
            </a:r>
            <a:r>
              <a:rPr lang="ar-EG" sz="2800" b="1" i="0" u="none" strike="noStrike" cap="none" dirty="0">
                <a:solidFill>
                  <a:srgbClr val="FFFFFF"/>
                </a:solidFill>
                <a:latin typeface="Simplified Arabic"/>
                <a:ea typeface="Simplified Arabic"/>
                <a:cs typeface="Simplified Arabic"/>
                <a:sym typeface="Simplified Arabic"/>
              </a:rPr>
              <a:t>نفوجراف</a:t>
            </a:r>
            <a:endParaRPr sz="2800" b="0" i="0" u="none" strike="noStrike" cap="none" dirty="0">
              <a:solidFill>
                <a:srgbClr val="FFFFFF"/>
              </a:solidFill>
              <a:latin typeface="Simplified Arabic"/>
              <a:ea typeface="Simplified Arabic"/>
              <a:cs typeface="Simplified Arabic"/>
              <a:sym typeface="Simplified Arabic"/>
            </a:endParaRPr>
          </a:p>
        </p:txBody>
      </p:sp>
      <p:sp>
        <p:nvSpPr>
          <p:cNvPr id="112" name="Google Shape;112;p2"/>
          <p:cNvSpPr txBox="1"/>
          <p:nvPr/>
        </p:nvSpPr>
        <p:spPr>
          <a:xfrm>
            <a:off x="4361598" y="394782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البث المباشر (live)</a:t>
            </a:r>
            <a:endParaRPr sz="2800" b="0" i="0" u="none" strike="noStrike" cap="none">
              <a:solidFill>
                <a:srgbClr val="FFFFFF"/>
              </a:solidFill>
              <a:latin typeface="Simplified Arabic"/>
              <a:ea typeface="Simplified Arabic"/>
              <a:cs typeface="Simplified Arabic"/>
              <a:sym typeface="Simplified Arabic"/>
            </a:endParaRPr>
          </a:p>
        </p:txBody>
      </p:sp>
      <p:sp>
        <p:nvSpPr>
          <p:cNvPr id="113" name="Google Shape;113;p2"/>
          <p:cNvSpPr txBox="1"/>
          <p:nvPr/>
        </p:nvSpPr>
        <p:spPr>
          <a:xfrm>
            <a:off x="5149547" y="4099821"/>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البث المباشر (live)</a:t>
            </a:r>
            <a:endParaRPr sz="2800" b="0" i="0" u="none" strike="noStrike" cap="none">
              <a:solidFill>
                <a:srgbClr val="FFFFFF"/>
              </a:solidFill>
              <a:latin typeface="Simplified Arabic"/>
              <a:ea typeface="Simplified Arabic"/>
              <a:cs typeface="Simplified Arabic"/>
              <a:sym typeface="Simplified Arabic"/>
            </a:endParaRPr>
          </a:p>
        </p:txBody>
      </p:sp>
      <p:sp>
        <p:nvSpPr>
          <p:cNvPr id="114" name="Google Shape;114;p2"/>
          <p:cNvSpPr txBox="1"/>
          <p:nvPr/>
        </p:nvSpPr>
        <p:spPr>
          <a:xfrm>
            <a:off x="4891172" y="4353533"/>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صحافة الفيديو</a:t>
            </a:r>
            <a:endParaRPr sz="2800" b="0" i="0" u="none" strike="noStrike" cap="none">
              <a:solidFill>
                <a:srgbClr val="FFFFFF"/>
              </a:solidFill>
              <a:latin typeface="Simplified Arabic"/>
              <a:ea typeface="Simplified Arabic"/>
              <a:cs typeface="Simplified Arabic"/>
              <a:sym typeface="Simplified Arabic"/>
            </a:endParaRPr>
          </a:p>
        </p:txBody>
      </p:sp>
      <p:grpSp>
        <p:nvGrpSpPr>
          <p:cNvPr id="115" name="Google Shape;115;p2"/>
          <p:cNvGrpSpPr/>
          <p:nvPr/>
        </p:nvGrpSpPr>
        <p:grpSpPr>
          <a:xfrm>
            <a:off x="5239127" y="3764517"/>
            <a:ext cx="6130385" cy="768000"/>
            <a:chOff x="3168700" y="1131591"/>
            <a:chExt cx="5427365" cy="576000"/>
          </a:xfrm>
        </p:grpSpPr>
        <p:sp>
          <p:nvSpPr>
            <p:cNvPr id="116" name="Google Shape;116;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17" name="Google Shape;117;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18" name="Google Shape;118;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3</a:t>
              </a:r>
              <a:endParaRPr/>
            </a:p>
          </p:txBody>
        </p:sp>
      </p:grpSp>
      <p:sp>
        <p:nvSpPr>
          <p:cNvPr id="119" name="Google Shape;119;p2"/>
          <p:cNvSpPr txBox="1"/>
          <p:nvPr/>
        </p:nvSpPr>
        <p:spPr>
          <a:xfrm>
            <a:off x="4361598" y="2836757"/>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dirty="0">
                <a:solidFill>
                  <a:srgbClr val="FFFFFF"/>
                </a:solidFill>
                <a:latin typeface="Simplified Arabic"/>
                <a:ea typeface="Simplified Arabic"/>
                <a:cs typeface="Simplified Arabic"/>
                <a:sym typeface="Simplified Arabic"/>
              </a:rPr>
              <a:t> فيديوجراف - موشن جرافيك </a:t>
            </a:r>
          </a:p>
        </p:txBody>
      </p:sp>
      <p:sp>
        <p:nvSpPr>
          <p:cNvPr id="120" name="Google Shape;120;p2"/>
          <p:cNvSpPr txBox="1"/>
          <p:nvPr/>
        </p:nvSpPr>
        <p:spPr>
          <a:xfrm>
            <a:off x="4240256" y="3846109"/>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dirty="0">
                <a:solidFill>
                  <a:srgbClr val="FFFFFF"/>
                </a:solidFill>
                <a:latin typeface="Simplified Arabic"/>
                <a:ea typeface="Simplified Arabic"/>
                <a:cs typeface="Simplified Arabic"/>
                <a:sym typeface="Simplified Arabic"/>
              </a:rPr>
              <a:t>قصة الفيديو </a:t>
            </a:r>
          </a:p>
        </p:txBody>
      </p:sp>
      <p:sp>
        <p:nvSpPr>
          <p:cNvPr id="121" name="Google Shape;121;p2"/>
          <p:cNvSpPr txBox="1"/>
          <p:nvPr/>
        </p:nvSpPr>
        <p:spPr>
          <a:xfrm>
            <a:off x="4361598" y="461623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طرق ابتكار فكرة للديجيتال</a:t>
            </a:r>
            <a:endParaRPr/>
          </a:p>
        </p:txBody>
      </p:sp>
      <p:grpSp>
        <p:nvGrpSpPr>
          <p:cNvPr id="122" name="Google Shape;122;p2"/>
          <p:cNvGrpSpPr/>
          <p:nvPr/>
        </p:nvGrpSpPr>
        <p:grpSpPr>
          <a:xfrm>
            <a:off x="5206587" y="4830177"/>
            <a:ext cx="6130385" cy="768000"/>
            <a:chOff x="3168700" y="1131591"/>
            <a:chExt cx="5427365" cy="576000"/>
          </a:xfrm>
        </p:grpSpPr>
        <p:sp>
          <p:nvSpPr>
            <p:cNvPr id="123" name="Google Shape;123;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24" name="Google Shape;124;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25" name="Google Shape;125;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4</a:t>
              </a:r>
              <a:endParaRPr/>
            </a:p>
          </p:txBody>
        </p:sp>
      </p:grpSp>
      <p:sp>
        <p:nvSpPr>
          <p:cNvPr id="126" name="Google Shape;126;p2"/>
          <p:cNvSpPr txBox="1"/>
          <p:nvPr/>
        </p:nvSpPr>
        <p:spPr>
          <a:xfrm>
            <a:off x="4240560" y="4943676"/>
            <a:ext cx="6272212" cy="783829"/>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07000"/>
              </a:lnSpc>
              <a:spcBef>
                <a:spcPts val="0"/>
              </a:spcBef>
              <a:spcAft>
                <a:spcPts val="0"/>
              </a:spcAft>
              <a:buClr>
                <a:srgbClr val="FFFFFF"/>
              </a:buClr>
              <a:buSzPts val="2800"/>
              <a:buFont typeface="Simplified Arabic"/>
              <a:buNone/>
              <a:tabLst/>
              <a:defRPr/>
            </a:pPr>
            <a:r>
              <a:rPr kumimoji="0" lang="ar-EG" sz="2800" b="1" i="0" u="none" strike="noStrike" kern="0" cap="none" spc="0" normalizeH="0" baseline="0" noProof="0" dirty="0">
                <a:ln>
                  <a:noFill/>
                </a:ln>
                <a:solidFill>
                  <a:srgbClr val="FFFFFF"/>
                </a:solidFill>
                <a:effectLst/>
                <a:uLnTx/>
                <a:uFillTx/>
                <a:latin typeface="Simplified Arabic"/>
                <a:ea typeface="Simplified Arabic"/>
                <a:cs typeface="Simplified Arabic"/>
                <a:sym typeface="Simplified Arabic"/>
              </a:rPr>
              <a:t>مزايا الإنترنت</a:t>
            </a:r>
          </a:p>
          <a:p>
            <a:pPr marL="0" marR="0" lvl="0" indent="0" algn="just" rtl="1">
              <a:lnSpc>
                <a:spcPct val="107000"/>
              </a:lnSpc>
              <a:spcBef>
                <a:spcPts val="0"/>
              </a:spcBef>
              <a:spcAft>
                <a:spcPts val="0"/>
              </a:spcAft>
              <a:buClr>
                <a:srgbClr val="FFFFFF"/>
              </a:buClr>
              <a:buSzPts val="2800"/>
              <a:buFont typeface="Simplified Arabic"/>
              <a:buNone/>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1673110"/>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مع التطور الكبير في عالم الإعلام الرقمي ظهرت العديد من الطرق الحديثة لإنتاج وعرض المحتوى الرقمي بما يجذب الجمهور وتحقيق مشاهدات بشكل أكبر مقارنة عن المحتوى النصي الذي قد يصيب بعض القراء بالملل.</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 name="Rounded Rectangle 23">
            <a:extLst>
              <a:ext uri="{FF2B5EF4-FFF2-40B4-BE49-F238E27FC236}">
                <a16:creationId xmlns:a16="http://schemas.microsoft.com/office/drawing/2014/main" id="{75D9D405-B776-D703-7DA8-8D451A020CBA}"/>
              </a:ext>
            </a:extLst>
          </p:cNvPr>
          <p:cNvSpPr>
            <a:spLocks noChangeArrowheads="1"/>
          </p:cNvSpPr>
          <p:nvPr/>
        </p:nvSpPr>
        <p:spPr bwMode="auto">
          <a:xfrm>
            <a:off x="925882" y="4740149"/>
            <a:ext cx="10666476" cy="113772"/>
          </a:xfrm>
          <a:prstGeom prst="roundRect">
            <a:avLst>
              <a:gd name="adj" fmla="val 50000"/>
            </a:avLst>
          </a:prstGeom>
          <a:solidFill>
            <a:schemeClr val="bg1">
              <a:lumMod val="85000"/>
            </a:schemeClr>
          </a:solidFill>
          <a:ln>
            <a:noFill/>
          </a:ln>
          <a:effectLst/>
        </p:spPr>
        <p:txBody>
          <a:bodyPr wrap="none" anchor="ctr"/>
          <a:lstStyle/>
          <a:p>
            <a:pPr defTabSz="914217"/>
            <a:endParaRPr lang="en-US" sz="3266" dirty="0">
              <a:solidFill>
                <a:srgbClr val="C00000"/>
              </a:solidFill>
              <a:latin typeface="Lato Light" panose="020F0502020204030203" pitchFamily="34" charset="0"/>
            </a:endParaRPr>
          </a:p>
        </p:txBody>
      </p:sp>
      <p:grpSp>
        <p:nvGrpSpPr>
          <p:cNvPr id="4" name="Group 3">
            <a:extLst>
              <a:ext uri="{FF2B5EF4-FFF2-40B4-BE49-F238E27FC236}">
                <a16:creationId xmlns:a16="http://schemas.microsoft.com/office/drawing/2014/main" id="{592EE817-2C10-438C-110E-DD728BA2DF35}"/>
              </a:ext>
            </a:extLst>
          </p:cNvPr>
          <p:cNvGrpSpPr/>
          <p:nvPr/>
        </p:nvGrpSpPr>
        <p:grpSpPr>
          <a:xfrm>
            <a:off x="1103279" y="2197436"/>
            <a:ext cx="1704123" cy="2509812"/>
            <a:chOff x="6580878" y="4553760"/>
            <a:chExt cx="2540427" cy="3741512"/>
          </a:xfrm>
        </p:grpSpPr>
        <p:sp>
          <p:nvSpPr>
            <p:cNvPr id="5" name="Freeform 1">
              <a:extLst>
                <a:ext uri="{FF2B5EF4-FFF2-40B4-BE49-F238E27FC236}">
                  <a16:creationId xmlns:a16="http://schemas.microsoft.com/office/drawing/2014/main" id="{6776BB60-6489-26C2-820D-359C7CE625B3}"/>
                </a:ext>
              </a:extLst>
            </p:cNvPr>
            <p:cNvSpPr>
              <a:spLocks noChangeArrowheads="1"/>
            </p:cNvSpPr>
            <p:nvPr/>
          </p:nvSpPr>
          <p:spPr bwMode="auto">
            <a:xfrm>
              <a:off x="6580878" y="4553760"/>
              <a:ext cx="2540427" cy="3433320"/>
            </a:xfrm>
            <a:custGeom>
              <a:avLst/>
              <a:gdLst>
                <a:gd name="T0" fmla="*/ 3889 w 3890"/>
                <a:gd name="T1" fmla="*/ 1965 h 5258"/>
                <a:gd name="T2" fmla="*/ 3889 w 3890"/>
                <a:gd name="T3" fmla="*/ 1965 h 5258"/>
                <a:gd name="T4" fmla="*/ 1944 w 3890"/>
                <a:gd name="T5" fmla="*/ 0 h 5258"/>
                <a:gd name="T6" fmla="*/ 1944 w 3890"/>
                <a:gd name="T7" fmla="*/ 0 h 5258"/>
                <a:gd name="T8" fmla="*/ 0 w 3890"/>
                <a:gd name="T9" fmla="*/ 1965 h 5258"/>
                <a:gd name="T10" fmla="*/ 0 w 3890"/>
                <a:gd name="T11" fmla="*/ 1965 h 5258"/>
                <a:gd name="T12" fmla="*/ 1283 w 3890"/>
                <a:gd name="T13" fmla="*/ 3810 h 5258"/>
                <a:gd name="T14" fmla="*/ 1944 w 3890"/>
                <a:gd name="T15" fmla="*/ 5257 h 5258"/>
                <a:gd name="T16" fmla="*/ 2606 w 3890"/>
                <a:gd name="T17" fmla="*/ 3810 h 5258"/>
                <a:gd name="T18" fmla="*/ 2606 w 3890"/>
                <a:gd name="T19" fmla="*/ 3810 h 5258"/>
                <a:gd name="T20" fmla="*/ 3889 w 3890"/>
                <a:gd name="T21" fmla="*/ 1965 h 5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90" h="5258">
                  <a:moveTo>
                    <a:pt x="3889" y="1965"/>
                  </a:moveTo>
                  <a:lnTo>
                    <a:pt x="3889" y="1965"/>
                  </a:lnTo>
                  <a:cubicBezTo>
                    <a:pt x="3889" y="880"/>
                    <a:pt x="3019" y="0"/>
                    <a:pt x="1944" y="0"/>
                  </a:cubicBezTo>
                  <a:lnTo>
                    <a:pt x="1944" y="0"/>
                  </a:lnTo>
                  <a:cubicBezTo>
                    <a:pt x="871" y="0"/>
                    <a:pt x="0" y="880"/>
                    <a:pt x="0" y="1965"/>
                  </a:cubicBezTo>
                  <a:lnTo>
                    <a:pt x="0" y="1965"/>
                  </a:lnTo>
                  <a:cubicBezTo>
                    <a:pt x="0" y="2815"/>
                    <a:pt x="535" y="3537"/>
                    <a:pt x="1283" y="3810"/>
                  </a:cubicBezTo>
                  <a:lnTo>
                    <a:pt x="1944" y="5257"/>
                  </a:lnTo>
                  <a:lnTo>
                    <a:pt x="2606" y="3810"/>
                  </a:lnTo>
                  <a:lnTo>
                    <a:pt x="2606" y="3810"/>
                  </a:lnTo>
                  <a:cubicBezTo>
                    <a:pt x="3354" y="3537"/>
                    <a:pt x="3889" y="2815"/>
                    <a:pt x="3889" y="1965"/>
                  </a:cubicBezTo>
                </a:path>
              </a:pathLst>
            </a:custGeom>
            <a:solidFill>
              <a:schemeClr val="accent1"/>
            </a:solidFill>
            <a:ln>
              <a:noFill/>
            </a:ln>
            <a:effectLst/>
          </p:spPr>
          <p:txBody>
            <a:bodyPr wrap="none" anchor="ctr"/>
            <a:lstStyle/>
            <a:p>
              <a:pPr defTabSz="914217"/>
              <a:endParaRPr lang="en-US" sz="3266" dirty="0">
                <a:solidFill>
                  <a:srgbClr val="AAAAAA"/>
                </a:solidFill>
                <a:latin typeface="Lato Light" panose="020F0502020204030203" pitchFamily="34" charset="0"/>
              </a:endParaRPr>
            </a:p>
          </p:txBody>
        </p:sp>
        <p:sp useBgFill="1">
          <p:nvSpPr>
            <p:cNvPr id="6" name="Freeform 2">
              <a:extLst>
                <a:ext uri="{FF2B5EF4-FFF2-40B4-BE49-F238E27FC236}">
                  <a16:creationId xmlns:a16="http://schemas.microsoft.com/office/drawing/2014/main" id="{9615EE9A-E1DE-B692-C8E3-E224F25545B7}"/>
                </a:ext>
              </a:extLst>
            </p:cNvPr>
            <p:cNvSpPr>
              <a:spLocks noChangeArrowheads="1"/>
            </p:cNvSpPr>
            <p:nvPr/>
          </p:nvSpPr>
          <p:spPr bwMode="auto">
            <a:xfrm>
              <a:off x="6873229" y="4847552"/>
              <a:ext cx="1955724" cy="1975887"/>
            </a:xfrm>
            <a:custGeom>
              <a:avLst/>
              <a:gdLst>
                <a:gd name="T0" fmla="*/ 2994 w 2995"/>
                <a:gd name="T1" fmla="*/ 1512 h 3025"/>
                <a:gd name="T2" fmla="*/ 2994 w 2995"/>
                <a:gd name="T3" fmla="*/ 1512 h 3025"/>
                <a:gd name="T4" fmla="*/ 1497 w 2995"/>
                <a:gd name="T5" fmla="*/ 3024 h 3025"/>
                <a:gd name="T6" fmla="*/ 1497 w 2995"/>
                <a:gd name="T7" fmla="*/ 3024 h 3025"/>
                <a:gd name="T8" fmla="*/ 0 w 2995"/>
                <a:gd name="T9" fmla="*/ 1512 h 3025"/>
                <a:gd name="T10" fmla="*/ 0 w 2995"/>
                <a:gd name="T11" fmla="*/ 1512 h 3025"/>
                <a:gd name="T12" fmla="*/ 1497 w 2995"/>
                <a:gd name="T13" fmla="*/ 0 h 3025"/>
                <a:gd name="T14" fmla="*/ 1497 w 2995"/>
                <a:gd name="T15" fmla="*/ 0 h 3025"/>
                <a:gd name="T16" fmla="*/ 2994 w 2995"/>
                <a:gd name="T17" fmla="*/ 1512 h 3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5" h="3025">
                  <a:moveTo>
                    <a:pt x="2994" y="1512"/>
                  </a:moveTo>
                  <a:lnTo>
                    <a:pt x="2994" y="1512"/>
                  </a:lnTo>
                  <a:cubicBezTo>
                    <a:pt x="2994" y="2348"/>
                    <a:pt x="2324" y="3024"/>
                    <a:pt x="1497" y="3024"/>
                  </a:cubicBezTo>
                  <a:lnTo>
                    <a:pt x="1497" y="3024"/>
                  </a:lnTo>
                  <a:cubicBezTo>
                    <a:pt x="670" y="3024"/>
                    <a:pt x="0" y="2348"/>
                    <a:pt x="0" y="1512"/>
                  </a:cubicBezTo>
                  <a:lnTo>
                    <a:pt x="0" y="1512"/>
                  </a:lnTo>
                  <a:cubicBezTo>
                    <a:pt x="0" y="677"/>
                    <a:pt x="670" y="0"/>
                    <a:pt x="1497" y="0"/>
                  </a:cubicBezTo>
                  <a:lnTo>
                    <a:pt x="1497" y="0"/>
                  </a:lnTo>
                  <a:cubicBezTo>
                    <a:pt x="2324" y="0"/>
                    <a:pt x="2994" y="677"/>
                    <a:pt x="2994" y="1512"/>
                  </a:cubicBezTo>
                </a:path>
              </a:pathLst>
            </a:custGeom>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AAAAAA"/>
                </a:solidFill>
                <a:latin typeface="Lato Light" panose="020F0502020204030203" pitchFamily="34" charset="0"/>
              </a:endParaRPr>
            </a:p>
          </p:txBody>
        </p:sp>
        <p:sp>
          <p:nvSpPr>
            <p:cNvPr id="7" name="Freeform 32">
              <a:extLst>
                <a:ext uri="{FF2B5EF4-FFF2-40B4-BE49-F238E27FC236}">
                  <a16:creationId xmlns:a16="http://schemas.microsoft.com/office/drawing/2014/main" id="{393BFF15-0FFB-F564-5D41-7301A7A21A81}"/>
                </a:ext>
              </a:extLst>
            </p:cNvPr>
            <p:cNvSpPr>
              <a:spLocks noChangeArrowheads="1"/>
            </p:cNvSpPr>
            <p:nvPr/>
          </p:nvSpPr>
          <p:spPr bwMode="auto">
            <a:xfrm>
              <a:off x="7541459" y="7676008"/>
              <a:ext cx="619264" cy="619264"/>
            </a:xfrm>
            <a:custGeom>
              <a:avLst/>
              <a:gdLst>
                <a:gd name="T0" fmla="*/ 947 w 948"/>
                <a:gd name="T1" fmla="*/ 473 h 947"/>
                <a:gd name="T2" fmla="*/ 947 w 948"/>
                <a:gd name="T3" fmla="*/ 473 h 947"/>
                <a:gd name="T4" fmla="*/ 473 w 948"/>
                <a:gd name="T5" fmla="*/ 0 h 947"/>
                <a:gd name="T6" fmla="*/ 473 w 948"/>
                <a:gd name="T7" fmla="*/ 0 h 947"/>
                <a:gd name="T8" fmla="*/ 0 w 948"/>
                <a:gd name="T9" fmla="*/ 473 h 947"/>
                <a:gd name="T10" fmla="*/ 0 w 948"/>
                <a:gd name="T11" fmla="*/ 473 h 947"/>
                <a:gd name="T12" fmla="*/ 473 w 948"/>
                <a:gd name="T13" fmla="*/ 946 h 947"/>
                <a:gd name="T14" fmla="*/ 473 w 948"/>
                <a:gd name="T15" fmla="*/ 946 h 947"/>
                <a:gd name="T16" fmla="*/ 947 w 948"/>
                <a:gd name="T17" fmla="*/ 473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8" h="947">
                  <a:moveTo>
                    <a:pt x="947" y="473"/>
                  </a:moveTo>
                  <a:lnTo>
                    <a:pt x="947" y="473"/>
                  </a:lnTo>
                  <a:cubicBezTo>
                    <a:pt x="947" y="212"/>
                    <a:pt x="735" y="0"/>
                    <a:pt x="473" y="0"/>
                  </a:cubicBezTo>
                  <a:lnTo>
                    <a:pt x="473" y="0"/>
                  </a:lnTo>
                  <a:cubicBezTo>
                    <a:pt x="212" y="0"/>
                    <a:pt x="0" y="212"/>
                    <a:pt x="0" y="473"/>
                  </a:cubicBezTo>
                  <a:lnTo>
                    <a:pt x="0" y="473"/>
                  </a:lnTo>
                  <a:cubicBezTo>
                    <a:pt x="0" y="734"/>
                    <a:pt x="212" y="946"/>
                    <a:pt x="473" y="946"/>
                  </a:cubicBezTo>
                  <a:lnTo>
                    <a:pt x="473" y="946"/>
                  </a:lnTo>
                  <a:cubicBezTo>
                    <a:pt x="735" y="946"/>
                    <a:pt x="947" y="734"/>
                    <a:pt x="947" y="473"/>
                  </a:cubicBezTo>
                </a:path>
              </a:pathLst>
            </a:custGeom>
            <a:solidFill>
              <a:schemeClr val="accent1">
                <a:lumMod val="75000"/>
              </a:schemeClr>
            </a:solidFill>
            <a:ln>
              <a:noFill/>
            </a:ln>
            <a:effectLst/>
          </p:spPr>
          <p:txBody>
            <a:bodyPr wrap="none" anchor="ctr"/>
            <a:lstStyle/>
            <a:p>
              <a:pPr defTabSz="914217"/>
              <a:endParaRPr lang="en-US" sz="3266" dirty="0">
                <a:solidFill>
                  <a:srgbClr val="AAAAAA"/>
                </a:solidFill>
                <a:latin typeface="Lato Light" panose="020F0502020204030203" pitchFamily="34" charset="0"/>
              </a:endParaRPr>
            </a:p>
          </p:txBody>
        </p:sp>
      </p:grpSp>
      <p:grpSp>
        <p:nvGrpSpPr>
          <p:cNvPr id="8" name="Group 7">
            <a:extLst>
              <a:ext uri="{FF2B5EF4-FFF2-40B4-BE49-F238E27FC236}">
                <a16:creationId xmlns:a16="http://schemas.microsoft.com/office/drawing/2014/main" id="{CB189BD5-DEDC-AC70-CF4C-AECB5AFE35D6}"/>
              </a:ext>
            </a:extLst>
          </p:cNvPr>
          <p:cNvGrpSpPr/>
          <p:nvPr/>
        </p:nvGrpSpPr>
        <p:grpSpPr>
          <a:xfrm>
            <a:off x="3047561" y="2224797"/>
            <a:ext cx="1704123" cy="2509812"/>
            <a:chOff x="9544710" y="4553760"/>
            <a:chExt cx="2540427" cy="3741512"/>
          </a:xfrm>
        </p:grpSpPr>
        <p:sp>
          <p:nvSpPr>
            <p:cNvPr id="9" name="Freeform 3">
              <a:extLst>
                <a:ext uri="{FF2B5EF4-FFF2-40B4-BE49-F238E27FC236}">
                  <a16:creationId xmlns:a16="http://schemas.microsoft.com/office/drawing/2014/main" id="{8F4E8601-8441-934E-FD10-26F07A46BD22}"/>
                </a:ext>
              </a:extLst>
            </p:cNvPr>
            <p:cNvSpPr>
              <a:spLocks noChangeArrowheads="1"/>
            </p:cNvSpPr>
            <p:nvPr/>
          </p:nvSpPr>
          <p:spPr bwMode="auto">
            <a:xfrm>
              <a:off x="9544710" y="4553760"/>
              <a:ext cx="2540427" cy="3433320"/>
            </a:xfrm>
            <a:custGeom>
              <a:avLst/>
              <a:gdLst>
                <a:gd name="T0" fmla="*/ 3889 w 3890"/>
                <a:gd name="T1" fmla="*/ 1965 h 5258"/>
                <a:gd name="T2" fmla="*/ 3889 w 3890"/>
                <a:gd name="T3" fmla="*/ 1965 h 5258"/>
                <a:gd name="T4" fmla="*/ 1945 w 3890"/>
                <a:gd name="T5" fmla="*/ 0 h 5258"/>
                <a:gd name="T6" fmla="*/ 1945 w 3890"/>
                <a:gd name="T7" fmla="*/ 0 h 5258"/>
                <a:gd name="T8" fmla="*/ 0 w 3890"/>
                <a:gd name="T9" fmla="*/ 1965 h 5258"/>
                <a:gd name="T10" fmla="*/ 0 w 3890"/>
                <a:gd name="T11" fmla="*/ 1965 h 5258"/>
                <a:gd name="T12" fmla="*/ 1284 w 3890"/>
                <a:gd name="T13" fmla="*/ 3810 h 5258"/>
                <a:gd name="T14" fmla="*/ 1945 w 3890"/>
                <a:gd name="T15" fmla="*/ 5257 h 5258"/>
                <a:gd name="T16" fmla="*/ 2607 w 3890"/>
                <a:gd name="T17" fmla="*/ 3810 h 5258"/>
                <a:gd name="T18" fmla="*/ 2607 w 3890"/>
                <a:gd name="T19" fmla="*/ 3810 h 5258"/>
                <a:gd name="T20" fmla="*/ 3889 w 3890"/>
                <a:gd name="T21" fmla="*/ 1965 h 5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90" h="5258">
                  <a:moveTo>
                    <a:pt x="3889" y="1965"/>
                  </a:moveTo>
                  <a:lnTo>
                    <a:pt x="3889" y="1965"/>
                  </a:lnTo>
                  <a:cubicBezTo>
                    <a:pt x="3889" y="880"/>
                    <a:pt x="3019" y="0"/>
                    <a:pt x="1945" y="0"/>
                  </a:cubicBezTo>
                  <a:lnTo>
                    <a:pt x="1945" y="0"/>
                  </a:lnTo>
                  <a:cubicBezTo>
                    <a:pt x="871" y="0"/>
                    <a:pt x="0" y="880"/>
                    <a:pt x="0" y="1965"/>
                  </a:cubicBezTo>
                  <a:lnTo>
                    <a:pt x="0" y="1965"/>
                  </a:lnTo>
                  <a:cubicBezTo>
                    <a:pt x="0" y="2815"/>
                    <a:pt x="536" y="3537"/>
                    <a:pt x="1284" y="3810"/>
                  </a:cubicBezTo>
                  <a:lnTo>
                    <a:pt x="1945" y="5257"/>
                  </a:lnTo>
                  <a:lnTo>
                    <a:pt x="2607" y="3810"/>
                  </a:lnTo>
                  <a:lnTo>
                    <a:pt x="2607" y="3810"/>
                  </a:lnTo>
                  <a:cubicBezTo>
                    <a:pt x="3355" y="3537"/>
                    <a:pt x="3889" y="2815"/>
                    <a:pt x="3889" y="1965"/>
                  </a:cubicBezTo>
                </a:path>
              </a:pathLst>
            </a:custGeom>
            <a:solidFill>
              <a:schemeClr val="accent2"/>
            </a:solidFill>
            <a:ln>
              <a:noFill/>
            </a:ln>
            <a:effectLst/>
          </p:spPr>
          <p:txBody>
            <a:bodyPr wrap="none" anchor="ctr"/>
            <a:lstStyle/>
            <a:p>
              <a:pPr defTabSz="914217"/>
              <a:endParaRPr lang="en-US" sz="3266" dirty="0">
                <a:solidFill>
                  <a:srgbClr val="AAAAAA"/>
                </a:solidFill>
                <a:latin typeface="Lato Light" panose="020F0502020204030203" pitchFamily="34" charset="0"/>
              </a:endParaRPr>
            </a:p>
          </p:txBody>
        </p:sp>
        <p:sp useBgFill="1">
          <p:nvSpPr>
            <p:cNvPr id="10" name="Freeform 4">
              <a:extLst>
                <a:ext uri="{FF2B5EF4-FFF2-40B4-BE49-F238E27FC236}">
                  <a16:creationId xmlns:a16="http://schemas.microsoft.com/office/drawing/2014/main" id="{AF299D65-F660-644B-684D-DFFD5719AD37}"/>
                </a:ext>
              </a:extLst>
            </p:cNvPr>
            <p:cNvSpPr>
              <a:spLocks noChangeArrowheads="1"/>
            </p:cNvSpPr>
            <p:nvPr/>
          </p:nvSpPr>
          <p:spPr bwMode="auto">
            <a:xfrm>
              <a:off x="9837061" y="4847552"/>
              <a:ext cx="1955724" cy="1975887"/>
            </a:xfrm>
            <a:custGeom>
              <a:avLst/>
              <a:gdLst>
                <a:gd name="T0" fmla="*/ 2994 w 2995"/>
                <a:gd name="T1" fmla="*/ 1512 h 3025"/>
                <a:gd name="T2" fmla="*/ 2994 w 2995"/>
                <a:gd name="T3" fmla="*/ 1512 h 3025"/>
                <a:gd name="T4" fmla="*/ 1497 w 2995"/>
                <a:gd name="T5" fmla="*/ 3024 h 3025"/>
                <a:gd name="T6" fmla="*/ 1497 w 2995"/>
                <a:gd name="T7" fmla="*/ 3024 h 3025"/>
                <a:gd name="T8" fmla="*/ 0 w 2995"/>
                <a:gd name="T9" fmla="*/ 1512 h 3025"/>
                <a:gd name="T10" fmla="*/ 0 w 2995"/>
                <a:gd name="T11" fmla="*/ 1512 h 3025"/>
                <a:gd name="T12" fmla="*/ 1497 w 2995"/>
                <a:gd name="T13" fmla="*/ 0 h 3025"/>
                <a:gd name="T14" fmla="*/ 1497 w 2995"/>
                <a:gd name="T15" fmla="*/ 0 h 3025"/>
                <a:gd name="T16" fmla="*/ 2994 w 2995"/>
                <a:gd name="T17" fmla="*/ 1512 h 3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5" h="3025">
                  <a:moveTo>
                    <a:pt x="2994" y="1512"/>
                  </a:moveTo>
                  <a:lnTo>
                    <a:pt x="2994" y="1512"/>
                  </a:lnTo>
                  <a:cubicBezTo>
                    <a:pt x="2994" y="2348"/>
                    <a:pt x="2324" y="3024"/>
                    <a:pt x="1497" y="3024"/>
                  </a:cubicBezTo>
                  <a:lnTo>
                    <a:pt x="1497" y="3024"/>
                  </a:lnTo>
                  <a:cubicBezTo>
                    <a:pt x="670" y="3024"/>
                    <a:pt x="0" y="2348"/>
                    <a:pt x="0" y="1512"/>
                  </a:cubicBezTo>
                  <a:lnTo>
                    <a:pt x="0" y="1512"/>
                  </a:lnTo>
                  <a:cubicBezTo>
                    <a:pt x="0" y="677"/>
                    <a:pt x="670" y="0"/>
                    <a:pt x="1497" y="0"/>
                  </a:cubicBezTo>
                  <a:lnTo>
                    <a:pt x="1497" y="0"/>
                  </a:lnTo>
                  <a:cubicBezTo>
                    <a:pt x="2324" y="0"/>
                    <a:pt x="2994" y="677"/>
                    <a:pt x="2994" y="1512"/>
                  </a:cubicBezTo>
                </a:path>
              </a:pathLst>
            </a:custGeom>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AAAAAA"/>
                </a:solidFill>
                <a:latin typeface="Lato Light" panose="020F0502020204030203" pitchFamily="34" charset="0"/>
              </a:endParaRPr>
            </a:p>
          </p:txBody>
        </p:sp>
        <p:sp>
          <p:nvSpPr>
            <p:cNvPr id="11" name="Freeform 33">
              <a:extLst>
                <a:ext uri="{FF2B5EF4-FFF2-40B4-BE49-F238E27FC236}">
                  <a16:creationId xmlns:a16="http://schemas.microsoft.com/office/drawing/2014/main" id="{30FCCE14-18CB-9E16-A125-8909EDF5E2AF}"/>
                </a:ext>
              </a:extLst>
            </p:cNvPr>
            <p:cNvSpPr>
              <a:spLocks noChangeArrowheads="1"/>
            </p:cNvSpPr>
            <p:nvPr/>
          </p:nvSpPr>
          <p:spPr bwMode="auto">
            <a:xfrm>
              <a:off x="10505291" y="7676008"/>
              <a:ext cx="619264" cy="619264"/>
            </a:xfrm>
            <a:custGeom>
              <a:avLst/>
              <a:gdLst>
                <a:gd name="T0" fmla="*/ 946 w 947"/>
                <a:gd name="T1" fmla="*/ 473 h 947"/>
                <a:gd name="T2" fmla="*/ 946 w 947"/>
                <a:gd name="T3" fmla="*/ 473 h 947"/>
                <a:gd name="T4" fmla="*/ 473 w 947"/>
                <a:gd name="T5" fmla="*/ 0 h 947"/>
                <a:gd name="T6" fmla="*/ 473 w 947"/>
                <a:gd name="T7" fmla="*/ 0 h 947"/>
                <a:gd name="T8" fmla="*/ 0 w 947"/>
                <a:gd name="T9" fmla="*/ 473 h 947"/>
                <a:gd name="T10" fmla="*/ 0 w 947"/>
                <a:gd name="T11" fmla="*/ 473 h 947"/>
                <a:gd name="T12" fmla="*/ 473 w 947"/>
                <a:gd name="T13" fmla="*/ 946 h 947"/>
                <a:gd name="T14" fmla="*/ 473 w 947"/>
                <a:gd name="T15" fmla="*/ 946 h 947"/>
                <a:gd name="T16" fmla="*/ 946 w 947"/>
                <a:gd name="T17" fmla="*/ 473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7" h="947">
                  <a:moveTo>
                    <a:pt x="946" y="473"/>
                  </a:moveTo>
                  <a:lnTo>
                    <a:pt x="946" y="473"/>
                  </a:lnTo>
                  <a:cubicBezTo>
                    <a:pt x="946" y="212"/>
                    <a:pt x="734" y="0"/>
                    <a:pt x="473" y="0"/>
                  </a:cubicBezTo>
                  <a:lnTo>
                    <a:pt x="473" y="0"/>
                  </a:lnTo>
                  <a:cubicBezTo>
                    <a:pt x="212" y="0"/>
                    <a:pt x="0" y="212"/>
                    <a:pt x="0" y="473"/>
                  </a:cubicBezTo>
                  <a:lnTo>
                    <a:pt x="0" y="473"/>
                  </a:lnTo>
                  <a:cubicBezTo>
                    <a:pt x="0" y="734"/>
                    <a:pt x="212" y="946"/>
                    <a:pt x="473" y="946"/>
                  </a:cubicBezTo>
                  <a:lnTo>
                    <a:pt x="473" y="946"/>
                  </a:lnTo>
                  <a:cubicBezTo>
                    <a:pt x="734" y="946"/>
                    <a:pt x="946" y="734"/>
                    <a:pt x="946" y="473"/>
                  </a:cubicBezTo>
                </a:path>
              </a:pathLst>
            </a:custGeom>
            <a:solidFill>
              <a:schemeClr val="accent2">
                <a:lumMod val="75000"/>
              </a:schemeClr>
            </a:solidFill>
            <a:ln>
              <a:noFill/>
            </a:ln>
            <a:effectLst/>
          </p:spPr>
          <p:txBody>
            <a:bodyPr wrap="none" anchor="ctr"/>
            <a:lstStyle/>
            <a:p>
              <a:pPr defTabSz="914217"/>
              <a:endParaRPr lang="en-US" sz="3266" dirty="0">
                <a:solidFill>
                  <a:srgbClr val="AAAAAA"/>
                </a:solidFill>
                <a:latin typeface="Lato Light" panose="020F0502020204030203" pitchFamily="34" charset="0"/>
              </a:endParaRPr>
            </a:p>
          </p:txBody>
        </p:sp>
      </p:grpSp>
      <p:grpSp>
        <p:nvGrpSpPr>
          <p:cNvPr id="12" name="Group 11">
            <a:extLst>
              <a:ext uri="{FF2B5EF4-FFF2-40B4-BE49-F238E27FC236}">
                <a16:creationId xmlns:a16="http://schemas.microsoft.com/office/drawing/2014/main" id="{73356312-C695-8F73-AB0B-A6DFAF2D4655}"/>
              </a:ext>
            </a:extLst>
          </p:cNvPr>
          <p:cNvGrpSpPr/>
          <p:nvPr/>
        </p:nvGrpSpPr>
        <p:grpSpPr>
          <a:xfrm>
            <a:off x="5136044" y="2230337"/>
            <a:ext cx="1704123" cy="2509812"/>
            <a:chOff x="12511421" y="4553760"/>
            <a:chExt cx="2540427" cy="3741512"/>
          </a:xfrm>
        </p:grpSpPr>
        <p:sp>
          <p:nvSpPr>
            <p:cNvPr id="13" name="Freeform 5">
              <a:extLst>
                <a:ext uri="{FF2B5EF4-FFF2-40B4-BE49-F238E27FC236}">
                  <a16:creationId xmlns:a16="http://schemas.microsoft.com/office/drawing/2014/main" id="{5D12DE4C-CB65-3203-E22B-85503E78EF47}"/>
                </a:ext>
              </a:extLst>
            </p:cNvPr>
            <p:cNvSpPr>
              <a:spLocks noChangeArrowheads="1"/>
            </p:cNvSpPr>
            <p:nvPr/>
          </p:nvSpPr>
          <p:spPr bwMode="auto">
            <a:xfrm>
              <a:off x="12511421" y="4553760"/>
              <a:ext cx="2540427" cy="3433320"/>
            </a:xfrm>
            <a:custGeom>
              <a:avLst/>
              <a:gdLst>
                <a:gd name="T0" fmla="*/ 3889 w 3890"/>
                <a:gd name="T1" fmla="*/ 1965 h 5258"/>
                <a:gd name="T2" fmla="*/ 3889 w 3890"/>
                <a:gd name="T3" fmla="*/ 1965 h 5258"/>
                <a:gd name="T4" fmla="*/ 1945 w 3890"/>
                <a:gd name="T5" fmla="*/ 0 h 5258"/>
                <a:gd name="T6" fmla="*/ 1945 w 3890"/>
                <a:gd name="T7" fmla="*/ 0 h 5258"/>
                <a:gd name="T8" fmla="*/ 0 w 3890"/>
                <a:gd name="T9" fmla="*/ 1965 h 5258"/>
                <a:gd name="T10" fmla="*/ 0 w 3890"/>
                <a:gd name="T11" fmla="*/ 1965 h 5258"/>
                <a:gd name="T12" fmla="*/ 1283 w 3890"/>
                <a:gd name="T13" fmla="*/ 3810 h 5258"/>
                <a:gd name="T14" fmla="*/ 1945 w 3890"/>
                <a:gd name="T15" fmla="*/ 5257 h 5258"/>
                <a:gd name="T16" fmla="*/ 2606 w 3890"/>
                <a:gd name="T17" fmla="*/ 3810 h 5258"/>
                <a:gd name="T18" fmla="*/ 2606 w 3890"/>
                <a:gd name="T19" fmla="*/ 3810 h 5258"/>
                <a:gd name="T20" fmla="*/ 3889 w 3890"/>
                <a:gd name="T21" fmla="*/ 1965 h 5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90" h="5258">
                  <a:moveTo>
                    <a:pt x="3889" y="1965"/>
                  </a:moveTo>
                  <a:lnTo>
                    <a:pt x="3889" y="1965"/>
                  </a:lnTo>
                  <a:cubicBezTo>
                    <a:pt x="3889" y="880"/>
                    <a:pt x="3019" y="0"/>
                    <a:pt x="1945" y="0"/>
                  </a:cubicBezTo>
                  <a:lnTo>
                    <a:pt x="1945" y="0"/>
                  </a:lnTo>
                  <a:cubicBezTo>
                    <a:pt x="871" y="0"/>
                    <a:pt x="0" y="880"/>
                    <a:pt x="0" y="1965"/>
                  </a:cubicBezTo>
                  <a:lnTo>
                    <a:pt x="0" y="1965"/>
                  </a:lnTo>
                  <a:cubicBezTo>
                    <a:pt x="0" y="2815"/>
                    <a:pt x="536" y="3537"/>
                    <a:pt x="1283" y="3810"/>
                  </a:cubicBezTo>
                  <a:lnTo>
                    <a:pt x="1945" y="5257"/>
                  </a:lnTo>
                  <a:lnTo>
                    <a:pt x="2606" y="3810"/>
                  </a:lnTo>
                  <a:lnTo>
                    <a:pt x="2606" y="3810"/>
                  </a:lnTo>
                  <a:cubicBezTo>
                    <a:pt x="3354" y="3537"/>
                    <a:pt x="3889" y="2815"/>
                    <a:pt x="3889" y="1965"/>
                  </a:cubicBezTo>
                </a:path>
              </a:pathLst>
            </a:custGeom>
            <a:solidFill>
              <a:schemeClr val="accent3"/>
            </a:solidFill>
            <a:ln>
              <a:noFill/>
            </a:ln>
            <a:effectLst/>
          </p:spPr>
          <p:txBody>
            <a:bodyPr wrap="none" anchor="ctr"/>
            <a:lstStyle/>
            <a:p>
              <a:pPr defTabSz="914217"/>
              <a:endParaRPr lang="en-US" sz="3266" dirty="0">
                <a:solidFill>
                  <a:srgbClr val="AAAAAA"/>
                </a:solidFill>
                <a:latin typeface="Lato Light" panose="020F0502020204030203" pitchFamily="34" charset="0"/>
              </a:endParaRPr>
            </a:p>
          </p:txBody>
        </p:sp>
        <p:sp useBgFill="1">
          <p:nvSpPr>
            <p:cNvPr id="14" name="Freeform 6">
              <a:extLst>
                <a:ext uri="{FF2B5EF4-FFF2-40B4-BE49-F238E27FC236}">
                  <a16:creationId xmlns:a16="http://schemas.microsoft.com/office/drawing/2014/main" id="{1471AE20-EC0D-D69A-AD3E-F708B7204091}"/>
                </a:ext>
              </a:extLst>
            </p:cNvPr>
            <p:cNvSpPr>
              <a:spLocks noChangeArrowheads="1"/>
            </p:cNvSpPr>
            <p:nvPr/>
          </p:nvSpPr>
          <p:spPr bwMode="auto">
            <a:xfrm>
              <a:off x="12803772" y="4847552"/>
              <a:ext cx="1955724" cy="1975887"/>
            </a:xfrm>
            <a:custGeom>
              <a:avLst/>
              <a:gdLst>
                <a:gd name="T0" fmla="*/ 2994 w 2995"/>
                <a:gd name="T1" fmla="*/ 1512 h 3025"/>
                <a:gd name="T2" fmla="*/ 2994 w 2995"/>
                <a:gd name="T3" fmla="*/ 1512 h 3025"/>
                <a:gd name="T4" fmla="*/ 1497 w 2995"/>
                <a:gd name="T5" fmla="*/ 3024 h 3025"/>
                <a:gd name="T6" fmla="*/ 1497 w 2995"/>
                <a:gd name="T7" fmla="*/ 3024 h 3025"/>
                <a:gd name="T8" fmla="*/ 0 w 2995"/>
                <a:gd name="T9" fmla="*/ 1512 h 3025"/>
                <a:gd name="T10" fmla="*/ 0 w 2995"/>
                <a:gd name="T11" fmla="*/ 1512 h 3025"/>
                <a:gd name="T12" fmla="*/ 1497 w 2995"/>
                <a:gd name="T13" fmla="*/ 0 h 3025"/>
                <a:gd name="T14" fmla="*/ 1497 w 2995"/>
                <a:gd name="T15" fmla="*/ 0 h 3025"/>
                <a:gd name="T16" fmla="*/ 2994 w 2995"/>
                <a:gd name="T17" fmla="*/ 1512 h 3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5" h="3025">
                  <a:moveTo>
                    <a:pt x="2994" y="1512"/>
                  </a:moveTo>
                  <a:lnTo>
                    <a:pt x="2994" y="1512"/>
                  </a:lnTo>
                  <a:cubicBezTo>
                    <a:pt x="2994" y="2348"/>
                    <a:pt x="2324" y="3024"/>
                    <a:pt x="1497" y="3024"/>
                  </a:cubicBezTo>
                  <a:lnTo>
                    <a:pt x="1497" y="3024"/>
                  </a:lnTo>
                  <a:cubicBezTo>
                    <a:pt x="670" y="3024"/>
                    <a:pt x="0" y="2348"/>
                    <a:pt x="0" y="1512"/>
                  </a:cubicBezTo>
                  <a:lnTo>
                    <a:pt x="0" y="1512"/>
                  </a:lnTo>
                  <a:cubicBezTo>
                    <a:pt x="0" y="677"/>
                    <a:pt x="670" y="0"/>
                    <a:pt x="1497" y="0"/>
                  </a:cubicBezTo>
                  <a:lnTo>
                    <a:pt x="1497" y="0"/>
                  </a:lnTo>
                  <a:cubicBezTo>
                    <a:pt x="2324" y="0"/>
                    <a:pt x="2994" y="677"/>
                    <a:pt x="2994" y="1512"/>
                  </a:cubicBezTo>
                </a:path>
              </a:pathLst>
            </a:custGeom>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AAAAAA"/>
                </a:solidFill>
                <a:latin typeface="Lato Light" panose="020F0502020204030203" pitchFamily="34" charset="0"/>
              </a:endParaRPr>
            </a:p>
          </p:txBody>
        </p:sp>
        <p:sp>
          <p:nvSpPr>
            <p:cNvPr id="15" name="Freeform 34">
              <a:extLst>
                <a:ext uri="{FF2B5EF4-FFF2-40B4-BE49-F238E27FC236}">
                  <a16:creationId xmlns:a16="http://schemas.microsoft.com/office/drawing/2014/main" id="{5A6EBC8B-0D05-B27A-EE24-9DCBEE21298D}"/>
                </a:ext>
              </a:extLst>
            </p:cNvPr>
            <p:cNvSpPr>
              <a:spLocks noChangeArrowheads="1"/>
            </p:cNvSpPr>
            <p:nvPr/>
          </p:nvSpPr>
          <p:spPr bwMode="auto">
            <a:xfrm>
              <a:off x="13472002" y="7676008"/>
              <a:ext cx="619264" cy="619264"/>
            </a:xfrm>
            <a:custGeom>
              <a:avLst/>
              <a:gdLst>
                <a:gd name="T0" fmla="*/ 948 w 949"/>
                <a:gd name="T1" fmla="*/ 473 h 947"/>
                <a:gd name="T2" fmla="*/ 948 w 949"/>
                <a:gd name="T3" fmla="*/ 473 h 947"/>
                <a:gd name="T4" fmla="*/ 474 w 949"/>
                <a:gd name="T5" fmla="*/ 0 h 947"/>
                <a:gd name="T6" fmla="*/ 474 w 949"/>
                <a:gd name="T7" fmla="*/ 0 h 947"/>
                <a:gd name="T8" fmla="*/ 0 w 949"/>
                <a:gd name="T9" fmla="*/ 473 h 947"/>
                <a:gd name="T10" fmla="*/ 0 w 949"/>
                <a:gd name="T11" fmla="*/ 473 h 947"/>
                <a:gd name="T12" fmla="*/ 474 w 949"/>
                <a:gd name="T13" fmla="*/ 946 h 947"/>
                <a:gd name="T14" fmla="*/ 474 w 949"/>
                <a:gd name="T15" fmla="*/ 946 h 947"/>
                <a:gd name="T16" fmla="*/ 948 w 949"/>
                <a:gd name="T17" fmla="*/ 473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9" h="947">
                  <a:moveTo>
                    <a:pt x="948" y="473"/>
                  </a:moveTo>
                  <a:lnTo>
                    <a:pt x="948" y="473"/>
                  </a:lnTo>
                  <a:cubicBezTo>
                    <a:pt x="948" y="212"/>
                    <a:pt x="736" y="0"/>
                    <a:pt x="474" y="0"/>
                  </a:cubicBezTo>
                  <a:lnTo>
                    <a:pt x="474" y="0"/>
                  </a:lnTo>
                  <a:cubicBezTo>
                    <a:pt x="212" y="0"/>
                    <a:pt x="0" y="212"/>
                    <a:pt x="0" y="473"/>
                  </a:cubicBezTo>
                  <a:lnTo>
                    <a:pt x="0" y="473"/>
                  </a:lnTo>
                  <a:cubicBezTo>
                    <a:pt x="0" y="734"/>
                    <a:pt x="212" y="946"/>
                    <a:pt x="474" y="946"/>
                  </a:cubicBezTo>
                  <a:lnTo>
                    <a:pt x="474" y="946"/>
                  </a:lnTo>
                  <a:cubicBezTo>
                    <a:pt x="736" y="946"/>
                    <a:pt x="948" y="734"/>
                    <a:pt x="948" y="473"/>
                  </a:cubicBezTo>
                </a:path>
              </a:pathLst>
            </a:custGeom>
            <a:solidFill>
              <a:schemeClr val="accent3">
                <a:lumMod val="75000"/>
              </a:schemeClr>
            </a:solidFill>
            <a:ln>
              <a:noFill/>
            </a:ln>
            <a:effectLst/>
          </p:spPr>
          <p:txBody>
            <a:bodyPr wrap="none" anchor="ctr"/>
            <a:lstStyle/>
            <a:p>
              <a:pPr defTabSz="914217"/>
              <a:endParaRPr lang="en-US" sz="3266" dirty="0">
                <a:solidFill>
                  <a:srgbClr val="AAAAAA"/>
                </a:solidFill>
                <a:latin typeface="Lato Light" panose="020F0502020204030203" pitchFamily="34" charset="0"/>
              </a:endParaRPr>
            </a:p>
          </p:txBody>
        </p:sp>
      </p:grpSp>
      <p:grpSp>
        <p:nvGrpSpPr>
          <p:cNvPr id="16" name="Group 15">
            <a:extLst>
              <a:ext uri="{FF2B5EF4-FFF2-40B4-BE49-F238E27FC236}">
                <a16:creationId xmlns:a16="http://schemas.microsoft.com/office/drawing/2014/main" id="{3CF7D6CB-042C-13BF-05FC-279B97567951}"/>
              </a:ext>
            </a:extLst>
          </p:cNvPr>
          <p:cNvGrpSpPr/>
          <p:nvPr/>
        </p:nvGrpSpPr>
        <p:grpSpPr>
          <a:xfrm>
            <a:off x="7238889" y="2219257"/>
            <a:ext cx="1704123" cy="2509812"/>
            <a:chOff x="15434927" y="4553760"/>
            <a:chExt cx="2540427" cy="3741512"/>
          </a:xfrm>
        </p:grpSpPr>
        <p:sp>
          <p:nvSpPr>
            <p:cNvPr id="17" name="Freeform 7">
              <a:extLst>
                <a:ext uri="{FF2B5EF4-FFF2-40B4-BE49-F238E27FC236}">
                  <a16:creationId xmlns:a16="http://schemas.microsoft.com/office/drawing/2014/main" id="{9E1D4714-1BD2-55D4-D1A6-0F9AD90311F6}"/>
                </a:ext>
              </a:extLst>
            </p:cNvPr>
            <p:cNvSpPr>
              <a:spLocks noChangeArrowheads="1"/>
            </p:cNvSpPr>
            <p:nvPr/>
          </p:nvSpPr>
          <p:spPr bwMode="auto">
            <a:xfrm>
              <a:off x="15434927" y="4553760"/>
              <a:ext cx="2540427" cy="3433320"/>
            </a:xfrm>
            <a:custGeom>
              <a:avLst/>
              <a:gdLst>
                <a:gd name="T0" fmla="*/ 3890 w 3891"/>
                <a:gd name="T1" fmla="*/ 1965 h 5258"/>
                <a:gd name="T2" fmla="*/ 3890 w 3891"/>
                <a:gd name="T3" fmla="*/ 1965 h 5258"/>
                <a:gd name="T4" fmla="*/ 1945 w 3891"/>
                <a:gd name="T5" fmla="*/ 0 h 5258"/>
                <a:gd name="T6" fmla="*/ 1945 w 3891"/>
                <a:gd name="T7" fmla="*/ 0 h 5258"/>
                <a:gd name="T8" fmla="*/ 0 w 3891"/>
                <a:gd name="T9" fmla="*/ 1965 h 5258"/>
                <a:gd name="T10" fmla="*/ 0 w 3891"/>
                <a:gd name="T11" fmla="*/ 1965 h 5258"/>
                <a:gd name="T12" fmla="*/ 1284 w 3891"/>
                <a:gd name="T13" fmla="*/ 3810 h 5258"/>
                <a:gd name="T14" fmla="*/ 1945 w 3891"/>
                <a:gd name="T15" fmla="*/ 5257 h 5258"/>
                <a:gd name="T16" fmla="*/ 2607 w 3891"/>
                <a:gd name="T17" fmla="*/ 3810 h 5258"/>
                <a:gd name="T18" fmla="*/ 2607 w 3891"/>
                <a:gd name="T19" fmla="*/ 3810 h 5258"/>
                <a:gd name="T20" fmla="*/ 3890 w 3891"/>
                <a:gd name="T21" fmla="*/ 1965 h 5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91" h="5258">
                  <a:moveTo>
                    <a:pt x="3890" y="1965"/>
                  </a:moveTo>
                  <a:lnTo>
                    <a:pt x="3890" y="1965"/>
                  </a:lnTo>
                  <a:cubicBezTo>
                    <a:pt x="3890" y="880"/>
                    <a:pt x="3019" y="0"/>
                    <a:pt x="1945" y="0"/>
                  </a:cubicBezTo>
                  <a:lnTo>
                    <a:pt x="1945" y="0"/>
                  </a:lnTo>
                  <a:cubicBezTo>
                    <a:pt x="871" y="0"/>
                    <a:pt x="0" y="880"/>
                    <a:pt x="0" y="1965"/>
                  </a:cubicBezTo>
                  <a:lnTo>
                    <a:pt x="0" y="1965"/>
                  </a:lnTo>
                  <a:cubicBezTo>
                    <a:pt x="0" y="2815"/>
                    <a:pt x="536" y="3537"/>
                    <a:pt x="1284" y="3810"/>
                  </a:cubicBezTo>
                  <a:lnTo>
                    <a:pt x="1945" y="5257"/>
                  </a:lnTo>
                  <a:lnTo>
                    <a:pt x="2607" y="3810"/>
                  </a:lnTo>
                  <a:lnTo>
                    <a:pt x="2607" y="3810"/>
                  </a:lnTo>
                  <a:cubicBezTo>
                    <a:pt x="3354" y="3537"/>
                    <a:pt x="3890" y="2815"/>
                    <a:pt x="3890" y="1965"/>
                  </a:cubicBezTo>
                </a:path>
              </a:pathLst>
            </a:custGeom>
            <a:solidFill>
              <a:schemeClr val="accent4"/>
            </a:solidFill>
            <a:ln>
              <a:noFill/>
            </a:ln>
            <a:effectLst/>
          </p:spPr>
          <p:txBody>
            <a:bodyPr wrap="none" anchor="ctr"/>
            <a:lstStyle/>
            <a:p>
              <a:pPr defTabSz="914217"/>
              <a:endParaRPr lang="en-US" sz="3266" dirty="0">
                <a:solidFill>
                  <a:srgbClr val="AAAAAA"/>
                </a:solidFill>
                <a:latin typeface="Lato Light" panose="020F0502020204030203" pitchFamily="34" charset="0"/>
              </a:endParaRPr>
            </a:p>
          </p:txBody>
        </p:sp>
        <p:sp useBgFill="1">
          <p:nvSpPr>
            <p:cNvPr id="18" name="Freeform 8">
              <a:extLst>
                <a:ext uri="{FF2B5EF4-FFF2-40B4-BE49-F238E27FC236}">
                  <a16:creationId xmlns:a16="http://schemas.microsoft.com/office/drawing/2014/main" id="{7F73651B-D6B9-046F-98B7-50EAE529A157}"/>
                </a:ext>
              </a:extLst>
            </p:cNvPr>
            <p:cNvSpPr>
              <a:spLocks noChangeArrowheads="1"/>
            </p:cNvSpPr>
            <p:nvPr/>
          </p:nvSpPr>
          <p:spPr bwMode="auto">
            <a:xfrm>
              <a:off x="15727278" y="4847552"/>
              <a:ext cx="1955724" cy="1975887"/>
            </a:xfrm>
            <a:custGeom>
              <a:avLst/>
              <a:gdLst>
                <a:gd name="T0" fmla="*/ 2994 w 2995"/>
                <a:gd name="T1" fmla="*/ 1512 h 3025"/>
                <a:gd name="T2" fmla="*/ 2994 w 2995"/>
                <a:gd name="T3" fmla="*/ 1512 h 3025"/>
                <a:gd name="T4" fmla="*/ 1497 w 2995"/>
                <a:gd name="T5" fmla="*/ 3024 h 3025"/>
                <a:gd name="T6" fmla="*/ 1497 w 2995"/>
                <a:gd name="T7" fmla="*/ 3024 h 3025"/>
                <a:gd name="T8" fmla="*/ 0 w 2995"/>
                <a:gd name="T9" fmla="*/ 1512 h 3025"/>
                <a:gd name="T10" fmla="*/ 0 w 2995"/>
                <a:gd name="T11" fmla="*/ 1512 h 3025"/>
                <a:gd name="T12" fmla="*/ 1497 w 2995"/>
                <a:gd name="T13" fmla="*/ 0 h 3025"/>
                <a:gd name="T14" fmla="*/ 1497 w 2995"/>
                <a:gd name="T15" fmla="*/ 0 h 3025"/>
                <a:gd name="T16" fmla="*/ 2994 w 2995"/>
                <a:gd name="T17" fmla="*/ 1512 h 3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5" h="3025">
                  <a:moveTo>
                    <a:pt x="2994" y="1512"/>
                  </a:moveTo>
                  <a:lnTo>
                    <a:pt x="2994" y="1512"/>
                  </a:lnTo>
                  <a:cubicBezTo>
                    <a:pt x="2994" y="2348"/>
                    <a:pt x="2324" y="3024"/>
                    <a:pt x="1497" y="3024"/>
                  </a:cubicBezTo>
                  <a:lnTo>
                    <a:pt x="1497" y="3024"/>
                  </a:lnTo>
                  <a:cubicBezTo>
                    <a:pt x="671" y="3024"/>
                    <a:pt x="0" y="2348"/>
                    <a:pt x="0" y="1512"/>
                  </a:cubicBezTo>
                  <a:lnTo>
                    <a:pt x="0" y="1512"/>
                  </a:lnTo>
                  <a:cubicBezTo>
                    <a:pt x="0" y="677"/>
                    <a:pt x="671" y="0"/>
                    <a:pt x="1497" y="0"/>
                  </a:cubicBezTo>
                  <a:lnTo>
                    <a:pt x="1497" y="0"/>
                  </a:lnTo>
                  <a:cubicBezTo>
                    <a:pt x="2324" y="0"/>
                    <a:pt x="2994" y="677"/>
                    <a:pt x="2994" y="1512"/>
                  </a:cubicBezTo>
                </a:path>
              </a:pathLst>
            </a:custGeom>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AAAAAA"/>
                </a:solidFill>
                <a:latin typeface="Lato Light" panose="020F0502020204030203" pitchFamily="34" charset="0"/>
              </a:endParaRPr>
            </a:p>
          </p:txBody>
        </p:sp>
        <p:sp>
          <p:nvSpPr>
            <p:cNvPr id="19" name="Freeform 35">
              <a:extLst>
                <a:ext uri="{FF2B5EF4-FFF2-40B4-BE49-F238E27FC236}">
                  <a16:creationId xmlns:a16="http://schemas.microsoft.com/office/drawing/2014/main" id="{10D779B5-FA10-261C-9A90-D6A84A8CB2FB}"/>
                </a:ext>
              </a:extLst>
            </p:cNvPr>
            <p:cNvSpPr>
              <a:spLocks noChangeArrowheads="1"/>
            </p:cNvSpPr>
            <p:nvPr/>
          </p:nvSpPr>
          <p:spPr bwMode="auto">
            <a:xfrm>
              <a:off x="16395508" y="7676008"/>
              <a:ext cx="619264" cy="619264"/>
            </a:xfrm>
            <a:custGeom>
              <a:avLst/>
              <a:gdLst>
                <a:gd name="T0" fmla="*/ 947 w 948"/>
                <a:gd name="T1" fmla="*/ 473 h 947"/>
                <a:gd name="T2" fmla="*/ 947 w 948"/>
                <a:gd name="T3" fmla="*/ 473 h 947"/>
                <a:gd name="T4" fmla="*/ 473 w 948"/>
                <a:gd name="T5" fmla="*/ 0 h 947"/>
                <a:gd name="T6" fmla="*/ 473 w 948"/>
                <a:gd name="T7" fmla="*/ 0 h 947"/>
                <a:gd name="T8" fmla="*/ 0 w 948"/>
                <a:gd name="T9" fmla="*/ 473 h 947"/>
                <a:gd name="T10" fmla="*/ 0 w 948"/>
                <a:gd name="T11" fmla="*/ 473 h 947"/>
                <a:gd name="T12" fmla="*/ 473 w 948"/>
                <a:gd name="T13" fmla="*/ 946 h 947"/>
                <a:gd name="T14" fmla="*/ 473 w 948"/>
                <a:gd name="T15" fmla="*/ 946 h 947"/>
                <a:gd name="T16" fmla="*/ 947 w 948"/>
                <a:gd name="T17" fmla="*/ 473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8" h="947">
                  <a:moveTo>
                    <a:pt x="947" y="473"/>
                  </a:moveTo>
                  <a:lnTo>
                    <a:pt x="947" y="473"/>
                  </a:lnTo>
                  <a:cubicBezTo>
                    <a:pt x="947" y="212"/>
                    <a:pt x="735" y="0"/>
                    <a:pt x="473" y="0"/>
                  </a:cubicBezTo>
                  <a:lnTo>
                    <a:pt x="473" y="0"/>
                  </a:lnTo>
                  <a:cubicBezTo>
                    <a:pt x="212" y="0"/>
                    <a:pt x="0" y="212"/>
                    <a:pt x="0" y="473"/>
                  </a:cubicBezTo>
                  <a:lnTo>
                    <a:pt x="0" y="473"/>
                  </a:lnTo>
                  <a:cubicBezTo>
                    <a:pt x="0" y="734"/>
                    <a:pt x="212" y="946"/>
                    <a:pt x="473" y="946"/>
                  </a:cubicBezTo>
                  <a:lnTo>
                    <a:pt x="473" y="946"/>
                  </a:lnTo>
                  <a:cubicBezTo>
                    <a:pt x="735" y="946"/>
                    <a:pt x="947" y="734"/>
                    <a:pt x="947" y="473"/>
                  </a:cubicBezTo>
                </a:path>
              </a:pathLst>
            </a:custGeom>
            <a:solidFill>
              <a:schemeClr val="accent4">
                <a:lumMod val="75000"/>
              </a:schemeClr>
            </a:solidFill>
            <a:ln>
              <a:noFill/>
            </a:ln>
            <a:effectLst/>
          </p:spPr>
          <p:txBody>
            <a:bodyPr wrap="none" anchor="ctr"/>
            <a:lstStyle/>
            <a:p>
              <a:pPr defTabSz="914217"/>
              <a:endParaRPr lang="en-US" sz="3266" dirty="0">
                <a:solidFill>
                  <a:srgbClr val="AAAAAA"/>
                </a:solidFill>
                <a:latin typeface="Lato Light" panose="020F0502020204030203" pitchFamily="34" charset="0"/>
              </a:endParaRPr>
            </a:p>
          </p:txBody>
        </p:sp>
      </p:grpSp>
      <p:grpSp>
        <p:nvGrpSpPr>
          <p:cNvPr id="20" name="Group 19">
            <a:extLst>
              <a:ext uri="{FF2B5EF4-FFF2-40B4-BE49-F238E27FC236}">
                <a16:creationId xmlns:a16="http://schemas.microsoft.com/office/drawing/2014/main" id="{529E5DB5-DCA5-5553-F735-6E84D1AF4B6B}"/>
              </a:ext>
            </a:extLst>
          </p:cNvPr>
          <p:cNvGrpSpPr/>
          <p:nvPr/>
        </p:nvGrpSpPr>
        <p:grpSpPr>
          <a:xfrm>
            <a:off x="9267738" y="2239793"/>
            <a:ext cx="1704123" cy="2509812"/>
            <a:chOff x="15434927" y="4553760"/>
            <a:chExt cx="2540427" cy="3741512"/>
          </a:xfrm>
        </p:grpSpPr>
        <p:sp>
          <p:nvSpPr>
            <p:cNvPr id="21" name="Freeform 7">
              <a:extLst>
                <a:ext uri="{FF2B5EF4-FFF2-40B4-BE49-F238E27FC236}">
                  <a16:creationId xmlns:a16="http://schemas.microsoft.com/office/drawing/2014/main" id="{4732F8DC-247B-5B20-99A2-55233578D31D}"/>
                </a:ext>
              </a:extLst>
            </p:cNvPr>
            <p:cNvSpPr>
              <a:spLocks noChangeArrowheads="1"/>
            </p:cNvSpPr>
            <p:nvPr/>
          </p:nvSpPr>
          <p:spPr bwMode="auto">
            <a:xfrm>
              <a:off x="15434927" y="4553760"/>
              <a:ext cx="2540427" cy="3433320"/>
            </a:xfrm>
            <a:custGeom>
              <a:avLst/>
              <a:gdLst>
                <a:gd name="T0" fmla="*/ 3890 w 3891"/>
                <a:gd name="T1" fmla="*/ 1965 h 5258"/>
                <a:gd name="T2" fmla="*/ 3890 w 3891"/>
                <a:gd name="T3" fmla="*/ 1965 h 5258"/>
                <a:gd name="T4" fmla="*/ 1945 w 3891"/>
                <a:gd name="T5" fmla="*/ 0 h 5258"/>
                <a:gd name="T6" fmla="*/ 1945 w 3891"/>
                <a:gd name="T7" fmla="*/ 0 h 5258"/>
                <a:gd name="T8" fmla="*/ 0 w 3891"/>
                <a:gd name="T9" fmla="*/ 1965 h 5258"/>
                <a:gd name="T10" fmla="*/ 0 w 3891"/>
                <a:gd name="T11" fmla="*/ 1965 h 5258"/>
                <a:gd name="T12" fmla="*/ 1284 w 3891"/>
                <a:gd name="T13" fmla="*/ 3810 h 5258"/>
                <a:gd name="T14" fmla="*/ 1945 w 3891"/>
                <a:gd name="T15" fmla="*/ 5257 h 5258"/>
                <a:gd name="T16" fmla="*/ 2607 w 3891"/>
                <a:gd name="T17" fmla="*/ 3810 h 5258"/>
                <a:gd name="T18" fmla="*/ 2607 w 3891"/>
                <a:gd name="T19" fmla="*/ 3810 h 5258"/>
                <a:gd name="T20" fmla="*/ 3890 w 3891"/>
                <a:gd name="T21" fmla="*/ 1965 h 5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91" h="5258">
                  <a:moveTo>
                    <a:pt x="3890" y="1965"/>
                  </a:moveTo>
                  <a:lnTo>
                    <a:pt x="3890" y="1965"/>
                  </a:lnTo>
                  <a:cubicBezTo>
                    <a:pt x="3890" y="880"/>
                    <a:pt x="3019" y="0"/>
                    <a:pt x="1945" y="0"/>
                  </a:cubicBezTo>
                  <a:lnTo>
                    <a:pt x="1945" y="0"/>
                  </a:lnTo>
                  <a:cubicBezTo>
                    <a:pt x="871" y="0"/>
                    <a:pt x="0" y="880"/>
                    <a:pt x="0" y="1965"/>
                  </a:cubicBezTo>
                  <a:lnTo>
                    <a:pt x="0" y="1965"/>
                  </a:lnTo>
                  <a:cubicBezTo>
                    <a:pt x="0" y="2815"/>
                    <a:pt x="536" y="3537"/>
                    <a:pt x="1284" y="3810"/>
                  </a:cubicBezTo>
                  <a:lnTo>
                    <a:pt x="1945" y="5257"/>
                  </a:lnTo>
                  <a:lnTo>
                    <a:pt x="2607" y="3810"/>
                  </a:lnTo>
                  <a:lnTo>
                    <a:pt x="2607" y="3810"/>
                  </a:lnTo>
                  <a:cubicBezTo>
                    <a:pt x="3354" y="3537"/>
                    <a:pt x="3890" y="2815"/>
                    <a:pt x="3890" y="1965"/>
                  </a:cubicBezTo>
                </a:path>
              </a:pathLst>
            </a:custGeom>
            <a:solidFill>
              <a:schemeClr val="accent5"/>
            </a:solidFill>
            <a:ln>
              <a:noFill/>
            </a:ln>
            <a:effectLst/>
          </p:spPr>
          <p:txBody>
            <a:bodyPr wrap="none" anchor="ctr"/>
            <a:lstStyle/>
            <a:p>
              <a:pPr defTabSz="914217"/>
              <a:endParaRPr lang="en-US" sz="3266" dirty="0">
                <a:solidFill>
                  <a:srgbClr val="AAAAAA"/>
                </a:solidFill>
                <a:latin typeface="Lato Light" panose="020F0502020204030203" pitchFamily="34" charset="0"/>
              </a:endParaRPr>
            </a:p>
          </p:txBody>
        </p:sp>
        <p:sp useBgFill="1">
          <p:nvSpPr>
            <p:cNvPr id="22" name="Freeform 8">
              <a:extLst>
                <a:ext uri="{FF2B5EF4-FFF2-40B4-BE49-F238E27FC236}">
                  <a16:creationId xmlns:a16="http://schemas.microsoft.com/office/drawing/2014/main" id="{96E67922-131C-4326-E3F0-46729E744B8A}"/>
                </a:ext>
              </a:extLst>
            </p:cNvPr>
            <p:cNvSpPr>
              <a:spLocks noChangeArrowheads="1"/>
            </p:cNvSpPr>
            <p:nvPr/>
          </p:nvSpPr>
          <p:spPr bwMode="auto">
            <a:xfrm>
              <a:off x="15727278" y="4847552"/>
              <a:ext cx="1955724" cy="1975887"/>
            </a:xfrm>
            <a:custGeom>
              <a:avLst/>
              <a:gdLst>
                <a:gd name="T0" fmla="*/ 2994 w 2995"/>
                <a:gd name="T1" fmla="*/ 1512 h 3025"/>
                <a:gd name="T2" fmla="*/ 2994 w 2995"/>
                <a:gd name="T3" fmla="*/ 1512 h 3025"/>
                <a:gd name="T4" fmla="*/ 1497 w 2995"/>
                <a:gd name="T5" fmla="*/ 3024 h 3025"/>
                <a:gd name="T6" fmla="*/ 1497 w 2995"/>
                <a:gd name="T7" fmla="*/ 3024 h 3025"/>
                <a:gd name="T8" fmla="*/ 0 w 2995"/>
                <a:gd name="T9" fmla="*/ 1512 h 3025"/>
                <a:gd name="T10" fmla="*/ 0 w 2995"/>
                <a:gd name="T11" fmla="*/ 1512 h 3025"/>
                <a:gd name="T12" fmla="*/ 1497 w 2995"/>
                <a:gd name="T13" fmla="*/ 0 h 3025"/>
                <a:gd name="T14" fmla="*/ 1497 w 2995"/>
                <a:gd name="T15" fmla="*/ 0 h 3025"/>
                <a:gd name="T16" fmla="*/ 2994 w 2995"/>
                <a:gd name="T17" fmla="*/ 1512 h 3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5" h="3025">
                  <a:moveTo>
                    <a:pt x="2994" y="1512"/>
                  </a:moveTo>
                  <a:lnTo>
                    <a:pt x="2994" y="1512"/>
                  </a:lnTo>
                  <a:cubicBezTo>
                    <a:pt x="2994" y="2348"/>
                    <a:pt x="2324" y="3024"/>
                    <a:pt x="1497" y="3024"/>
                  </a:cubicBezTo>
                  <a:lnTo>
                    <a:pt x="1497" y="3024"/>
                  </a:lnTo>
                  <a:cubicBezTo>
                    <a:pt x="671" y="3024"/>
                    <a:pt x="0" y="2348"/>
                    <a:pt x="0" y="1512"/>
                  </a:cubicBezTo>
                  <a:lnTo>
                    <a:pt x="0" y="1512"/>
                  </a:lnTo>
                  <a:cubicBezTo>
                    <a:pt x="0" y="677"/>
                    <a:pt x="671" y="0"/>
                    <a:pt x="1497" y="0"/>
                  </a:cubicBezTo>
                  <a:lnTo>
                    <a:pt x="1497" y="0"/>
                  </a:lnTo>
                  <a:cubicBezTo>
                    <a:pt x="2324" y="0"/>
                    <a:pt x="2994" y="677"/>
                    <a:pt x="2994" y="1512"/>
                  </a:cubicBezTo>
                </a:path>
              </a:pathLst>
            </a:custGeom>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AAAAAA"/>
                </a:solidFill>
                <a:latin typeface="Lato Light" panose="020F0502020204030203" pitchFamily="34" charset="0"/>
              </a:endParaRPr>
            </a:p>
          </p:txBody>
        </p:sp>
        <p:sp>
          <p:nvSpPr>
            <p:cNvPr id="23" name="Freeform 35">
              <a:extLst>
                <a:ext uri="{FF2B5EF4-FFF2-40B4-BE49-F238E27FC236}">
                  <a16:creationId xmlns:a16="http://schemas.microsoft.com/office/drawing/2014/main" id="{B717786C-86CF-96C4-CF76-60B39556A3B5}"/>
                </a:ext>
              </a:extLst>
            </p:cNvPr>
            <p:cNvSpPr>
              <a:spLocks noChangeArrowheads="1"/>
            </p:cNvSpPr>
            <p:nvPr/>
          </p:nvSpPr>
          <p:spPr bwMode="auto">
            <a:xfrm>
              <a:off x="16395508" y="7676008"/>
              <a:ext cx="619264" cy="619264"/>
            </a:xfrm>
            <a:custGeom>
              <a:avLst/>
              <a:gdLst>
                <a:gd name="T0" fmla="*/ 947 w 948"/>
                <a:gd name="T1" fmla="*/ 473 h 947"/>
                <a:gd name="T2" fmla="*/ 947 w 948"/>
                <a:gd name="T3" fmla="*/ 473 h 947"/>
                <a:gd name="T4" fmla="*/ 473 w 948"/>
                <a:gd name="T5" fmla="*/ 0 h 947"/>
                <a:gd name="T6" fmla="*/ 473 w 948"/>
                <a:gd name="T7" fmla="*/ 0 h 947"/>
                <a:gd name="T8" fmla="*/ 0 w 948"/>
                <a:gd name="T9" fmla="*/ 473 h 947"/>
                <a:gd name="T10" fmla="*/ 0 w 948"/>
                <a:gd name="T11" fmla="*/ 473 h 947"/>
                <a:gd name="T12" fmla="*/ 473 w 948"/>
                <a:gd name="T13" fmla="*/ 946 h 947"/>
                <a:gd name="T14" fmla="*/ 473 w 948"/>
                <a:gd name="T15" fmla="*/ 946 h 947"/>
                <a:gd name="T16" fmla="*/ 947 w 948"/>
                <a:gd name="T17" fmla="*/ 473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8" h="947">
                  <a:moveTo>
                    <a:pt x="947" y="473"/>
                  </a:moveTo>
                  <a:lnTo>
                    <a:pt x="947" y="473"/>
                  </a:lnTo>
                  <a:cubicBezTo>
                    <a:pt x="947" y="212"/>
                    <a:pt x="735" y="0"/>
                    <a:pt x="473" y="0"/>
                  </a:cubicBezTo>
                  <a:lnTo>
                    <a:pt x="473" y="0"/>
                  </a:lnTo>
                  <a:cubicBezTo>
                    <a:pt x="212" y="0"/>
                    <a:pt x="0" y="212"/>
                    <a:pt x="0" y="473"/>
                  </a:cubicBezTo>
                  <a:lnTo>
                    <a:pt x="0" y="473"/>
                  </a:lnTo>
                  <a:cubicBezTo>
                    <a:pt x="0" y="734"/>
                    <a:pt x="212" y="946"/>
                    <a:pt x="473" y="946"/>
                  </a:cubicBezTo>
                  <a:lnTo>
                    <a:pt x="473" y="946"/>
                  </a:lnTo>
                  <a:cubicBezTo>
                    <a:pt x="735" y="946"/>
                    <a:pt x="947" y="734"/>
                    <a:pt x="947" y="473"/>
                  </a:cubicBezTo>
                </a:path>
              </a:pathLst>
            </a:custGeom>
            <a:solidFill>
              <a:schemeClr val="accent5">
                <a:lumMod val="75000"/>
              </a:schemeClr>
            </a:solidFill>
            <a:ln>
              <a:noFill/>
            </a:ln>
            <a:effectLst/>
          </p:spPr>
          <p:txBody>
            <a:bodyPr wrap="none" anchor="ctr"/>
            <a:lstStyle/>
            <a:p>
              <a:pPr defTabSz="914217"/>
              <a:endParaRPr lang="en-US" sz="3266" dirty="0">
                <a:solidFill>
                  <a:srgbClr val="AAAAAA"/>
                </a:solidFill>
                <a:latin typeface="Lato Light" panose="020F0502020204030203" pitchFamily="34" charset="0"/>
              </a:endParaRPr>
            </a:p>
          </p:txBody>
        </p:sp>
      </p:grpSp>
      <p:sp>
        <p:nvSpPr>
          <p:cNvPr id="24" name="TextBox 23">
            <a:extLst>
              <a:ext uri="{FF2B5EF4-FFF2-40B4-BE49-F238E27FC236}">
                <a16:creationId xmlns:a16="http://schemas.microsoft.com/office/drawing/2014/main" id="{25F65338-E469-D9B0-4759-EB18BE4652C0}"/>
              </a:ext>
            </a:extLst>
          </p:cNvPr>
          <p:cNvSpPr txBox="1"/>
          <p:nvPr/>
        </p:nvSpPr>
        <p:spPr>
          <a:xfrm>
            <a:off x="3308673" y="2802535"/>
            <a:ext cx="1178528" cy="400110"/>
          </a:xfrm>
          <a:prstGeom prst="rect">
            <a:avLst/>
          </a:prstGeom>
          <a:noFill/>
        </p:spPr>
        <p:txBody>
          <a:bodyPr wrap="none" rtlCol="0" anchor="b" anchorCtr="0">
            <a:spAutoFit/>
          </a:bodyPr>
          <a:lstStyle/>
          <a:p>
            <a:pPr algn="ctr" defTabSz="914217"/>
            <a:r>
              <a:rPr lang="ar-EG" sz="2000" b="1" dirty="0">
                <a:solidFill>
                  <a:srgbClr val="00B0F0"/>
                </a:solidFill>
                <a:latin typeface="DIN Next LT Arabic" pitchFamily="34" charset="-78"/>
                <a:ea typeface="League Spartan" charset="0"/>
                <a:cs typeface="DIN Next LT Arabic" pitchFamily="34" charset="-78"/>
              </a:rPr>
              <a:t>قصة الفيديو</a:t>
            </a:r>
            <a:endParaRPr lang="en-US" sz="2000" b="1" dirty="0">
              <a:solidFill>
                <a:srgbClr val="00B0F0"/>
              </a:solidFill>
              <a:latin typeface="DIN Next LT Arabic" pitchFamily="34" charset="-78"/>
              <a:ea typeface="League Spartan" charset="0"/>
              <a:cs typeface="DIN Next LT Arabic" pitchFamily="34" charset="-78"/>
            </a:endParaRPr>
          </a:p>
        </p:txBody>
      </p:sp>
      <p:sp>
        <p:nvSpPr>
          <p:cNvPr id="25" name="TextBox 24">
            <a:extLst>
              <a:ext uri="{FF2B5EF4-FFF2-40B4-BE49-F238E27FC236}">
                <a16:creationId xmlns:a16="http://schemas.microsoft.com/office/drawing/2014/main" id="{B40B1B9D-0752-1389-DC5C-8C2BA3BDF65F}"/>
              </a:ext>
            </a:extLst>
          </p:cNvPr>
          <p:cNvSpPr txBox="1"/>
          <p:nvPr/>
        </p:nvSpPr>
        <p:spPr>
          <a:xfrm>
            <a:off x="1283102" y="2819680"/>
            <a:ext cx="1322798" cy="400110"/>
          </a:xfrm>
          <a:prstGeom prst="rect">
            <a:avLst/>
          </a:prstGeom>
          <a:noFill/>
        </p:spPr>
        <p:txBody>
          <a:bodyPr wrap="none" rtlCol="0" anchor="b" anchorCtr="0">
            <a:spAutoFit/>
          </a:bodyPr>
          <a:lstStyle/>
          <a:p>
            <a:pPr algn="ctr" defTabSz="914217"/>
            <a:r>
              <a:rPr lang="ar-EG" sz="2000" b="1" dirty="0">
                <a:solidFill>
                  <a:srgbClr val="00B0F0"/>
                </a:solidFill>
                <a:latin typeface="DIN Next LT Arabic" pitchFamily="34" charset="-78"/>
                <a:ea typeface="League Spartan" charset="0"/>
                <a:cs typeface="DIN Next LT Arabic" pitchFamily="34" charset="-78"/>
              </a:rPr>
              <a:t>مزايا الإنترنت</a:t>
            </a:r>
            <a:endParaRPr lang="en-US" sz="2000" b="1" dirty="0">
              <a:solidFill>
                <a:srgbClr val="00B0F0"/>
              </a:solidFill>
              <a:latin typeface="DIN Next LT Arabic" pitchFamily="34" charset="-78"/>
              <a:ea typeface="League Spartan" charset="0"/>
              <a:cs typeface="DIN Next LT Arabic" pitchFamily="34" charset="-78"/>
            </a:endParaRPr>
          </a:p>
        </p:txBody>
      </p:sp>
      <p:sp>
        <p:nvSpPr>
          <p:cNvPr id="26" name="TextBox 25">
            <a:extLst>
              <a:ext uri="{FF2B5EF4-FFF2-40B4-BE49-F238E27FC236}">
                <a16:creationId xmlns:a16="http://schemas.microsoft.com/office/drawing/2014/main" id="{42322463-342B-1DC3-17F3-6BD975C85FEA}"/>
              </a:ext>
            </a:extLst>
          </p:cNvPr>
          <p:cNvSpPr txBox="1"/>
          <p:nvPr/>
        </p:nvSpPr>
        <p:spPr>
          <a:xfrm>
            <a:off x="5414179" y="2801059"/>
            <a:ext cx="1099980" cy="707886"/>
          </a:xfrm>
          <a:prstGeom prst="rect">
            <a:avLst/>
          </a:prstGeom>
          <a:noFill/>
        </p:spPr>
        <p:txBody>
          <a:bodyPr wrap="none" rtlCol="0" anchor="b" anchorCtr="0">
            <a:spAutoFit/>
          </a:bodyPr>
          <a:lstStyle/>
          <a:p>
            <a:pPr algn="r" defTabSz="914217"/>
            <a:r>
              <a:rPr lang="ar-EG" sz="2000" b="1" dirty="0">
                <a:solidFill>
                  <a:srgbClr val="00B0F0"/>
                </a:solidFill>
                <a:latin typeface="DIN Next LT Arabic" pitchFamily="34" charset="-78"/>
                <a:ea typeface="League Spartan" charset="0"/>
                <a:cs typeface="DIN Next LT Arabic" pitchFamily="34" charset="-78"/>
              </a:rPr>
              <a:t>فيديوجراف</a:t>
            </a:r>
          </a:p>
          <a:p>
            <a:pPr algn="ctr" defTabSz="914217"/>
            <a:r>
              <a:rPr lang="ar-EG" sz="2000" b="1" dirty="0">
                <a:solidFill>
                  <a:srgbClr val="00B0F0"/>
                </a:solidFill>
                <a:latin typeface="DIN Next LT Arabic" pitchFamily="34" charset="-78"/>
                <a:ea typeface="League Spartan" charset="0"/>
                <a:cs typeface="DIN Next LT Arabic" pitchFamily="34" charset="-78"/>
              </a:rPr>
              <a:t> </a:t>
            </a:r>
            <a:endParaRPr lang="en-US" sz="2000" b="1" dirty="0">
              <a:solidFill>
                <a:srgbClr val="00B0F0"/>
              </a:solidFill>
              <a:latin typeface="DIN Next LT Arabic" pitchFamily="34" charset="-78"/>
              <a:ea typeface="League Spartan" charset="0"/>
              <a:cs typeface="DIN Next LT Arabic" pitchFamily="34" charset="-78"/>
            </a:endParaRPr>
          </a:p>
        </p:txBody>
      </p:sp>
      <p:sp>
        <p:nvSpPr>
          <p:cNvPr id="27" name="TextBox 26">
            <a:extLst>
              <a:ext uri="{FF2B5EF4-FFF2-40B4-BE49-F238E27FC236}">
                <a16:creationId xmlns:a16="http://schemas.microsoft.com/office/drawing/2014/main" id="{8ACE1027-0FC0-8365-1BBD-889BBFE89B3E}"/>
              </a:ext>
            </a:extLst>
          </p:cNvPr>
          <p:cNvSpPr txBox="1"/>
          <p:nvPr/>
        </p:nvSpPr>
        <p:spPr>
          <a:xfrm>
            <a:off x="7452460" y="2606043"/>
            <a:ext cx="1298752" cy="707886"/>
          </a:xfrm>
          <a:prstGeom prst="rect">
            <a:avLst/>
          </a:prstGeom>
          <a:noFill/>
        </p:spPr>
        <p:txBody>
          <a:bodyPr wrap="none" rtlCol="0" anchor="b" anchorCtr="0">
            <a:spAutoFit/>
          </a:bodyPr>
          <a:lstStyle/>
          <a:p>
            <a:pPr algn="ctr" defTabSz="914217"/>
            <a:r>
              <a:rPr lang="ar-EG" sz="2000" b="1" dirty="0">
                <a:solidFill>
                  <a:srgbClr val="00B0F0"/>
                </a:solidFill>
                <a:latin typeface="DIN Next LT Arabic" pitchFamily="34" charset="-78"/>
                <a:ea typeface="League Spartan" charset="0"/>
                <a:cs typeface="DIN Next LT Arabic" pitchFamily="34" charset="-78"/>
              </a:rPr>
              <a:t>إنفوجراف</a:t>
            </a:r>
          </a:p>
          <a:p>
            <a:pPr algn="ctr" defTabSz="914217"/>
            <a:r>
              <a:rPr lang="ar-EG" sz="2000" b="1" dirty="0">
                <a:solidFill>
                  <a:srgbClr val="00B0F0"/>
                </a:solidFill>
                <a:latin typeface="DIN Next LT Arabic" pitchFamily="34" charset="-78"/>
                <a:ea typeface="League Spartan" charset="0"/>
                <a:cs typeface="DIN Next LT Arabic" pitchFamily="34" charset="-78"/>
              </a:rPr>
              <a:t>موشن جرافك</a:t>
            </a:r>
            <a:endParaRPr lang="en-US" sz="2000" b="1" dirty="0">
              <a:solidFill>
                <a:srgbClr val="00B0F0"/>
              </a:solidFill>
              <a:latin typeface="DIN Next LT Arabic" pitchFamily="34" charset="-78"/>
              <a:ea typeface="League Spartan" charset="0"/>
              <a:cs typeface="DIN Next LT Arabic" pitchFamily="34" charset="-78"/>
            </a:endParaRPr>
          </a:p>
        </p:txBody>
      </p:sp>
      <p:sp>
        <p:nvSpPr>
          <p:cNvPr id="28" name="TextBox 27">
            <a:extLst>
              <a:ext uri="{FF2B5EF4-FFF2-40B4-BE49-F238E27FC236}">
                <a16:creationId xmlns:a16="http://schemas.microsoft.com/office/drawing/2014/main" id="{5BD3DFBE-A94F-5163-9C47-ABA138F4EF1E}"/>
              </a:ext>
            </a:extLst>
          </p:cNvPr>
          <p:cNvSpPr txBox="1"/>
          <p:nvPr/>
        </p:nvSpPr>
        <p:spPr>
          <a:xfrm>
            <a:off x="9573654" y="2811256"/>
            <a:ext cx="1197764" cy="400110"/>
          </a:xfrm>
          <a:prstGeom prst="rect">
            <a:avLst/>
          </a:prstGeom>
          <a:noFill/>
        </p:spPr>
        <p:txBody>
          <a:bodyPr wrap="none" rtlCol="0" anchor="b" anchorCtr="0">
            <a:spAutoFit/>
          </a:bodyPr>
          <a:lstStyle/>
          <a:p>
            <a:pPr algn="ctr" defTabSz="914217"/>
            <a:r>
              <a:rPr lang="ar-EG" sz="2000" b="1" dirty="0">
                <a:solidFill>
                  <a:srgbClr val="00B0F0"/>
                </a:solidFill>
                <a:latin typeface="DIN Next LT Arabic" pitchFamily="34" charset="-78"/>
                <a:ea typeface="League Spartan" charset="0"/>
                <a:cs typeface="DIN Next LT Arabic" pitchFamily="34" charset="-78"/>
              </a:rPr>
              <a:t>كروس ميديا</a:t>
            </a:r>
            <a:endParaRPr lang="en-US" sz="2000" b="1" dirty="0">
              <a:solidFill>
                <a:srgbClr val="00B0F0"/>
              </a:solidFill>
              <a:latin typeface="DIN Next LT Arabic" pitchFamily="34" charset="-78"/>
              <a:ea typeface="League Spartan" charset="0"/>
              <a:cs typeface="DIN Next LT Arabic" pitchFamily="34" charset="-78"/>
            </a:endParaRPr>
          </a:p>
        </p:txBody>
      </p:sp>
      <p:sp>
        <p:nvSpPr>
          <p:cNvPr id="31" name="Google Shape;136;p3">
            <a:extLst>
              <a:ext uri="{FF2B5EF4-FFF2-40B4-BE49-F238E27FC236}">
                <a16:creationId xmlns:a16="http://schemas.microsoft.com/office/drawing/2014/main" id="{46AAB607-7AD7-E859-0CD1-33F390174AB8}"/>
              </a:ext>
            </a:extLst>
          </p:cNvPr>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dirty="0">
              <a:solidFill>
                <a:srgbClr val="FFFFFF"/>
              </a:solidFill>
              <a:latin typeface="Simplified Arabic"/>
              <a:ea typeface="Simplified Arabic"/>
              <a:cs typeface="Simplified Arabic"/>
              <a:sym typeface="Simplified Arabic"/>
            </a:endParaRPr>
          </a:p>
        </p:txBody>
      </p:sp>
    </p:spTree>
    <p:extLst>
      <p:ext uri="{BB962C8B-B14F-4D97-AF65-F5344CB8AC3E}">
        <p14:creationId xmlns:p14="http://schemas.microsoft.com/office/powerpoint/2010/main" val="3984621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7132320" y="1682470"/>
            <a:ext cx="4385638" cy="619232"/>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كروس ميديا </a:t>
            </a:r>
            <a:r>
              <a:rPr lang="ar-EG" sz="3200" b="1" dirty="0">
                <a:solidFill>
                  <a:schemeClr val="dk1"/>
                </a:solidFill>
                <a:latin typeface="Simplified Arabic" panose="02020603050405020304" pitchFamily="18" charset="-78"/>
                <a:ea typeface="Calibri"/>
                <a:cs typeface="Simplified Arabic" panose="02020603050405020304" pitchFamily="18" charset="-78"/>
                <a:sym typeface="Calibri"/>
              </a:rPr>
              <a:t>(</a:t>
            </a:r>
            <a:r>
              <a:rPr lang="en-US" sz="3200" b="1" dirty="0">
                <a:solidFill>
                  <a:schemeClr val="dk1"/>
                </a:solidFill>
                <a:latin typeface="Simplified Arabic" panose="02020603050405020304" pitchFamily="18" charset="-78"/>
                <a:ea typeface="Calibri"/>
                <a:cs typeface="Simplified Arabic" panose="02020603050405020304" pitchFamily="18" charset="-78"/>
                <a:sym typeface="Calibri"/>
              </a:rPr>
              <a:t>Cross Media</a:t>
            </a:r>
            <a:r>
              <a:rPr lang="ar-EG" sz="3200" b="1" dirty="0">
                <a:solidFill>
                  <a:schemeClr val="dk1"/>
                </a:solidFill>
                <a:latin typeface="Simplified Arabic" panose="02020603050405020304" pitchFamily="18" charset="-78"/>
                <a:ea typeface="Calibri"/>
                <a:cs typeface="Simplified Arabic" panose="02020603050405020304" pitchFamily="18" charset="-78"/>
                <a:sym typeface="Calibri"/>
              </a:rPr>
              <a:t>)</a:t>
            </a:r>
            <a:endParaRPr lang="ar-EG" sz="3200" b="1"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
        <p:nvSpPr>
          <p:cNvPr id="3" name="Google Shape;309;p12">
            <a:extLst>
              <a:ext uri="{FF2B5EF4-FFF2-40B4-BE49-F238E27FC236}">
                <a16:creationId xmlns:a16="http://schemas.microsoft.com/office/drawing/2014/main" id="{264F9CB5-D9C0-7928-AFAC-69E04FA6B089}"/>
              </a:ext>
            </a:extLst>
          </p:cNvPr>
          <p:cNvSpPr txBox="1"/>
          <p:nvPr/>
        </p:nvSpPr>
        <p:spPr>
          <a:xfrm>
            <a:off x="3727938" y="2533352"/>
            <a:ext cx="7817280"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تعتبر قصص "الكروس ميديا" نمطًا حديثًا في سرد القصص الصحفية، وذلك من خلال توظيف أشكال مختلفة من الوسائط المتعددة في الملف الصحفي الذي ينتجه فريق العمل داخل غرف الأخبار وذلك من أجل جذب أكبر عدد من القراء لمتابعة الموضوعات.</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grpSp>
        <p:nvGrpSpPr>
          <p:cNvPr id="4" name="그룹 2">
            <a:extLst>
              <a:ext uri="{FF2B5EF4-FFF2-40B4-BE49-F238E27FC236}">
                <a16:creationId xmlns:a16="http://schemas.microsoft.com/office/drawing/2014/main" id="{13CB1C53-F879-E273-E2ED-1D2F150DF46E}"/>
              </a:ext>
            </a:extLst>
          </p:cNvPr>
          <p:cNvGrpSpPr/>
          <p:nvPr/>
        </p:nvGrpSpPr>
        <p:grpSpPr>
          <a:xfrm>
            <a:off x="455737" y="2424296"/>
            <a:ext cx="2836855" cy="3175968"/>
            <a:chOff x="4303768" y="2288185"/>
            <a:chExt cx="3525573" cy="3525573"/>
          </a:xfrm>
        </p:grpSpPr>
        <p:grpSp>
          <p:nvGrpSpPr>
            <p:cNvPr id="5" name="Group 4">
              <a:extLst>
                <a:ext uri="{FF2B5EF4-FFF2-40B4-BE49-F238E27FC236}">
                  <a16:creationId xmlns:a16="http://schemas.microsoft.com/office/drawing/2014/main" id="{B6B8621E-89B9-BF84-EDE3-E29785CB3536}"/>
                </a:ext>
              </a:extLst>
            </p:cNvPr>
            <p:cNvGrpSpPr/>
            <p:nvPr/>
          </p:nvGrpSpPr>
          <p:grpSpPr>
            <a:xfrm>
              <a:off x="4303768" y="2288185"/>
              <a:ext cx="3525573" cy="3525573"/>
              <a:chOff x="2937022" y="1333841"/>
              <a:chExt cx="3240360" cy="3240360"/>
            </a:xfrm>
          </p:grpSpPr>
          <p:sp>
            <p:nvSpPr>
              <p:cNvPr id="14" name="Oval 13">
                <a:extLst>
                  <a:ext uri="{FF2B5EF4-FFF2-40B4-BE49-F238E27FC236}">
                    <a16:creationId xmlns:a16="http://schemas.microsoft.com/office/drawing/2014/main" id="{AAC9CC75-50AE-B6AC-0178-7B4D95193663}"/>
                  </a:ext>
                </a:extLst>
              </p:cNvPr>
              <p:cNvSpPr/>
              <p:nvPr/>
            </p:nvSpPr>
            <p:spPr>
              <a:xfrm rot="18541535">
                <a:off x="2937022" y="2540021"/>
                <a:ext cx="3240360" cy="828000"/>
              </a:xfrm>
              <a:prstGeom prst="ellipse">
                <a:avLst/>
              </a:prstGeom>
              <a:noFill/>
              <a:ln w="19050" cap="flat" cmpd="sng" algn="ctr">
                <a:solidFill>
                  <a:srgbClr val="E61358"/>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15" name="Oval 14">
                <a:extLst>
                  <a:ext uri="{FF2B5EF4-FFF2-40B4-BE49-F238E27FC236}">
                    <a16:creationId xmlns:a16="http://schemas.microsoft.com/office/drawing/2014/main" id="{6555191B-D009-E7E2-1725-55D33B1C6A2F}"/>
                  </a:ext>
                </a:extLst>
              </p:cNvPr>
              <p:cNvSpPr/>
              <p:nvPr/>
            </p:nvSpPr>
            <p:spPr>
              <a:xfrm rot="3200770">
                <a:off x="2937022" y="2540021"/>
                <a:ext cx="3240360" cy="828000"/>
              </a:xfrm>
              <a:prstGeom prst="ellipse">
                <a:avLst/>
              </a:prstGeom>
              <a:noFill/>
              <a:ln w="19050" cap="flat" cmpd="sng" algn="ctr">
                <a:solidFill>
                  <a:srgbClr val="ED7D1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16" name="Oval 15">
                <a:extLst>
                  <a:ext uri="{FF2B5EF4-FFF2-40B4-BE49-F238E27FC236}">
                    <a16:creationId xmlns:a16="http://schemas.microsoft.com/office/drawing/2014/main" id="{9774C4AF-A1AB-769E-AD4C-CDB2D8A4F5AE}"/>
                  </a:ext>
                </a:extLst>
              </p:cNvPr>
              <p:cNvSpPr/>
              <p:nvPr/>
            </p:nvSpPr>
            <p:spPr>
              <a:xfrm>
                <a:off x="2937022" y="2540021"/>
                <a:ext cx="3240360" cy="828000"/>
              </a:xfrm>
              <a:prstGeom prst="ellipse">
                <a:avLst/>
              </a:prstGeom>
              <a:noFill/>
              <a:ln w="19050" cap="flat" cmpd="sng" algn="ctr">
                <a:solidFill>
                  <a:srgbClr val="32B5D3"/>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dirty="0">
                  <a:ln>
                    <a:noFill/>
                  </a:ln>
                  <a:solidFill>
                    <a:sysClr val="window" lastClr="FFFFFF"/>
                  </a:solidFill>
                  <a:effectLst/>
                  <a:uLnTx/>
                  <a:uFillTx/>
                  <a:latin typeface="Arial"/>
                  <a:ea typeface="Arial Unicode MS"/>
                  <a:cs typeface="+mn-cs"/>
                </a:endParaRPr>
              </a:p>
            </p:txBody>
          </p:sp>
        </p:grpSp>
        <p:sp>
          <p:nvSpPr>
            <p:cNvPr id="6" name="Oval 5">
              <a:extLst>
                <a:ext uri="{FF2B5EF4-FFF2-40B4-BE49-F238E27FC236}">
                  <a16:creationId xmlns:a16="http://schemas.microsoft.com/office/drawing/2014/main" id="{A742FC8F-60CD-D0BC-C9E6-52D98491B60C}"/>
                </a:ext>
              </a:extLst>
            </p:cNvPr>
            <p:cNvSpPr/>
            <p:nvPr/>
          </p:nvSpPr>
          <p:spPr>
            <a:xfrm>
              <a:off x="7022807" y="2873455"/>
              <a:ext cx="313384" cy="313384"/>
            </a:xfrm>
            <a:prstGeom prst="ellipse">
              <a:avLst/>
            </a:prstGeom>
            <a:solidFill>
              <a:srgbClr val="E6135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7" name="Oval 6">
              <a:extLst>
                <a:ext uri="{FF2B5EF4-FFF2-40B4-BE49-F238E27FC236}">
                  <a16:creationId xmlns:a16="http://schemas.microsoft.com/office/drawing/2014/main" id="{4DF6CFC4-F343-7AAC-EEF5-1B3C90B28762}"/>
                </a:ext>
              </a:extLst>
            </p:cNvPr>
            <p:cNvSpPr/>
            <p:nvPr/>
          </p:nvSpPr>
          <p:spPr>
            <a:xfrm>
              <a:off x="4778408" y="4988799"/>
              <a:ext cx="313384" cy="313384"/>
            </a:xfrm>
            <a:prstGeom prst="ellipse">
              <a:avLst/>
            </a:prstGeom>
            <a:solidFill>
              <a:srgbClr val="E6135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8" name="Oval 7">
              <a:extLst>
                <a:ext uri="{FF2B5EF4-FFF2-40B4-BE49-F238E27FC236}">
                  <a16:creationId xmlns:a16="http://schemas.microsoft.com/office/drawing/2014/main" id="{4A9D77AA-87A4-D13C-B6D9-6F7A451DF859}"/>
                </a:ext>
              </a:extLst>
            </p:cNvPr>
            <p:cNvSpPr/>
            <p:nvPr/>
          </p:nvSpPr>
          <p:spPr>
            <a:xfrm>
              <a:off x="4880179" y="2939986"/>
              <a:ext cx="246855" cy="246855"/>
            </a:xfrm>
            <a:prstGeom prst="ellipse">
              <a:avLst/>
            </a:prstGeom>
            <a:solidFill>
              <a:srgbClr val="ED7D1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9" name="Oval 8">
              <a:extLst>
                <a:ext uri="{FF2B5EF4-FFF2-40B4-BE49-F238E27FC236}">
                  <a16:creationId xmlns:a16="http://schemas.microsoft.com/office/drawing/2014/main" id="{56203E6A-2008-B5EA-E4DC-9F301828A869}"/>
                </a:ext>
              </a:extLst>
            </p:cNvPr>
            <p:cNvSpPr/>
            <p:nvPr/>
          </p:nvSpPr>
          <p:spPr>
            <a:xfrm>
              <a:off x="7013595" y="4981577"/>
              <a:ext cx="246855" cy="246855"/>
            </a:xfrm>
            <a:prstGeom prst="ellipse">
              <a:avLst/>
            </a:prstGeom>
            <a:solidFill>
              <a:srgbClr val="ED7D1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10" name="Oval 9">
              <a:extLst>
                <a:ext uri="{FF2B5EF4-FFF2-40B4-BE49-F238E27FC236}">
                  <a16:creationId xmlns:a16="http://schemas.microsoft.com/office/drawing/2014/main" id="{B24C0975-6DC7-58A9-3104-820E9A19F246}"/>
                </a:ext>
              </a:extLst>
            </p:cNvPr>
            <p:cNvSpPr/>
            <p:nvPr/>
          </p:nvSpPr>
          <p:spPr>
            <a:xfrm>
              <a:off x="7582486" y="4078608"/>
              <a:ext cx="246855" cy="246855"/>
            </a:xfrm>
            <a:prstGeom prst="ellipse">
              <a:avLst/>
            </a:prstGeom>
            <a:solidFill>
              <a:srgbClr val="32B5D3"/>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11" name="Oval 10">
              <a:extLst>
                <a:ext uri="{FF2B5EF4-FFF2-40B4-BE49-F238E27FC236}">
                  <a16:creationId xmlns:a16="http://schemas.microsoft.com/office/drawing/2014/main" id="{6F54889F-B91E-D793-9A51-7B6BD4C9E75B}"/>
                </a:ext>
              </a:extLst>
            </p:cNvPr>
            <p:cNvSpPr/>
            <p:nvPr/>
          </p:nvSpPr>
          <p:spPr>
            <a:xfrm>
              <a:off x="4483226" y="3683866"/>
              <a:ext cx="246855" cy="246855"/>
            </a:xfrm>
            <a:prstGeom prst="ellipse">
              <a:avLst/>
            </a:prstGeom>
            <a:solidFill>
              <a:srgbClr val="32B5D3"/>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12" name="Oval 11">
              <a:extLst>
                <a:ext uri="{FF2B5EF4-FFF2-40B4-BE49-F238E27FC236}">
                  <a16:creationId xmlns:a16="http://schemas.microsoft.com/office/drawing/2014/main" id="{CC8EBA7D-C5FE-3821-D9A8-B6FAC500BE49}"/>
                </a:ext>
              </a:extLst>
            </p:cNvPr>
            <p:cNvSpPr/>
            <p:nvPr/>
          </p:nvSpPr>
          <p:spPr>
            <a:xfrm>
              <a:off x="6230224" y="3527173"/>
              <a:ext cx="156692" cy="156692"/>
            </a:xfrm>
            <a:prstGeom prst="ellipse">
              <a:avLst/>
            </a:prstGeom>
            <a:solidFill>
              <a:sysClr val="windowText" lastClr="000000">
                <a:lumMod val="50000"/>
                <a:lumOff val="5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13" name="Oval 12">
              <a:extLst>
                <a:ext uri="{FF2B5EF4-FFF2-40B4-BE49-F238E27FC236}">
                  <a16:creationId xmlns:a16="http://schemas.microsoft.com/office/drawing/2014/main" id="{1A8E3306-BC8D-1996-0AAD-F8980B79B8D2}"/>
                </a:ext>
              </a:extLst>
            </p:cNvPr>
            <p:cNvSpPr/>
            <p:nvPr/>
          </p:nvSpPr>
          <p:spPr>
            <a:xfrm>
              <a:off x="6133274" y="4853518"/>
              <a:ext cx="156692" cy="156692"/>
            </a:xfrm>
            <a:prstGeom prst="ellipse">
              <a:avLst/>
            </a:prstGeom>
            <a:solidFill>
              <a:sysClr val="windowText" lastClr="000000">
                <a:lumMod val="50000"/>
                <a:lumOff val="5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a:ln>
                  <a:noFill/>
                </a:ln>
                <a:solidFill>
                  <a:sysClr val="window" lastClr="FFFFFF"/>
                </a:solidFill>
                <a:effectLst/>
                <a:uLnTx/>
                <a:uFillTx/>
                <a:latin typeface="Arial"/>
                <a:ea typeface="Arial Unicode MS"/>
                <a:cs typeface="+mn-cs"/>
              </a:endParaRPr>
            </a:p>
          </p:txBody>
        </p:sp>
      </p:grpSp>
    </p:spTree>
    <p:extLst>
      <p:ext uri="{BB962C8B-B14F-4D97-AF65-F5344CB8AC3E}">
        <p14:creationId xmlns:p14="http://schemas.microsoft.com/office/powerpoint/2010/main" val="22579800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28758" y="1607250"/>
            <a:ext cx="10401785" cy="4031833"/>
          </a:xfrm>
          <a:prstGeom prst="rect">
            <a:avLst/>
          </a:prstGeom>
          <a:noFill/>
          <a:ln>
            <a:noFill/>
          </a:ln>
        </p:spPr>
        <p:txBody>
          <a:bodyPr spcFirstLastPara="1" wrap="square" lIns="91425" tIns="45700" rIns="91425" bIns="45700" anchor="t" anchorCtr="0">
            <a:spAutoFit/>
          </a:bodyPr>
          <a:lstStyle/>
          <a:p>
            <a:pPr algn="r" defTabSz="457200" rtl="1">
              <a:lnSpc>
                <a:spcPct val="200000"/>
              </a:lnSpc>
            </a:pPr>
            <a:r>
              <a:rPr lang="ar-EG"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rPr>
              <a:t>يقصد بالمصطلح تداخل الوسائط المتعددة لإنتاج محتوى جذاب ومميز، ويعتبر</a:t>
            </a:r>
            <a:r>
              <a:rPr lang="en-US"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rPr>
              <a:t> </a:t>
            </a:r>
            <a:r>
              <a:rPr lang="ar-EG"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rPr>
              <a:t>نمطًا حديثًا لسرد القصص الصحفية</a:t>
            </a:r>
            <a:r>
              <a:rPr lang="en-US"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rPr>
              <a:t>.</a:t>
            </a:r>
          </a:p>
          <a:p>
            <a:pPr algn="r" defTabSz="457200" rtl="1">
              <a:lnSpc>
                <a:spcPct val="200000"/>
              </a:lnSpc>
            </a:pPr>
            <a:r>
              <a:rPr lang="ar-EG"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rPr>
              <a:t>ويتميز عدد من المواقع المصرية في إنتاج هذا النمط بشكل فعال ومميز</a:t>
            </a:r>
            <a:r>
              <a:rPr lang="en-US"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rPr>
              <a:t>.</a:t>
            </a:r>
            <a:endParaRPr lang="ar-EG"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endParaRPr>
          </a:p>
          <a:p>
            <a:pPr algn="r" defTabSz="457200" rtl="1">
              <a:lnSpc>
                <a:spcPct val="200000"/>
              </a:lnSpc>
            </a:pPr>
            <a:r>
              <a:rPr lang="ar-EG"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rPr>
              <a:t>موقع يساعد على إنتاج القصص بتقنية كروس ميديا (</a:t>
            </a:r>
            <a:r>
              <a:rPr lang="en-US" sz="3200" b="1" dirty="0" err="1">
                <a:solidFill>
                  <a:srgbClr val="C00000"/>
                </a:solidFill>
                <a:latin typeface="DIN Next LT Arabic" panose="020B0503020203050203" pitchFamily="34" charset="-78"/>
                <a:ea typeface="DotumChe" panose="020B0609000101010101" pitchFamily="49" charset="-127"/>
                <a:cs typeface="DIN Next LT Arabic" panose="020B0503020203050203" pitchFamily="34" charset="-78"/>
              </a:rPr>
              <a:t>adope</a:t>
            </a:r>
            <a:r>
              <a:rPr lang="en-US" sz="3200" b="1" dirty="0">
                <a:solidFill>
                  <a:srgbClr val="C00000"/>
                </a:solidFill>
                <a:latin typeface="DIN Next LT Arabic" panose="020B0503020203050203" pitchFamily="34" charset="-78"/>
                <a:ea typeface="DotumChe" panose="020B0609000101010101" pitchFamily="49" charset="-127"/>
                <a:cs typeface="DIN Next LT Arabic" panose="020B0503020203050203" pitchFamily="34" charset="-78"/>
              </a:rPr>
              <a:t> spark</a:t>
            </a:r>
            <a:r>
              <a:rPr lang="ar-EG"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rPr>
              <a:t>).</a:t>
            </a:r>
          </a:p>
        </p:txBody>
      </p:sp>
    </p:spTree>
    <p:extLst>
      <p:ext uri="{BB962C8B-B14F-4D97-AF65-F5344CB8AC3E}">
        <p14:creationId xmlns:p14="http://schemas.microsoft.com/office/powerpoint/2010/main" val="795852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62952" y="1603098"/>
            <a:ext cx="10401785" cy="378086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طرق تنفيذ قصة صحفية بتقنية كروس ميديا: </a:t>
            </a:r>
          </a:p>
          <a:p>
            <a:pPr marL="0" marR="0" lvl="0" indent="0" algn="just" rtl="1">
              <a:lnSpc>
                <a:spcPct val="107000"/>
              </a:lnSpc>
              <a:spcBef>
                <a:spcPts val="0"/>
              </a:spcBef>
              <a:spcAft>
                <a:spcPts val="0"/>
              </a:spcAft>
              <a:buNone/>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تقسيم المهام والمسؤوليات بين أعضاء فريق العمل وذلك على النحو التالي: (باحث، صحفي ميداني، مصور فيديو، مصور فوتوغرافي، رسام كاريكاتير، مونتير، ومصمم إنفوجرافيك، وفرد متخصص في اختيار الموسيقى المصاحبة للموضوع).</a:t>
            </a:r>
          </a:p>
          <a:p>
            <a:pPr marL="0" marR="0" lvl="0" indent="0" algn="just" rtl="1">
              <a:lnSpc>
                <a:spcPct val="107000"/>
              </a:lnSpc>
              <a:spcBef>
                <a:spcPts val="0"/>
              </a:spcBef>
              <a:spcAft>
                <a:spcPts val="0"/>
              </a:spcAft>
              <a:buNone/>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0005494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62952" y="1603098"/>
            <a:ext cx="10401785"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indent="-457200" algn="just" rtl="1">
              <a:lnSpc>
                <a:spcPct val="107000"/>
              </a:lnSpc>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لا يشترط توظيف جم</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ع أشكال الوسائط المتعددة في ملف صحفي واحد، ولكن يختار الصحفي ما يتلاءم من باقة الوسائط المتعددة أثناء تنفيذ موضوعه.</a:t>
            </a:r>
          </a:p>
          <a:p>
            <a:pPr marL="457200" marR="0" lvl="0" indent="-457200" algn="just" rtl="1">
              <a:lnSpc>
                <a:spcPct val="107000"/>
              </a:lnSpc>
              <a:spcBef>
                <a:spcPts val="0"/>
              </a:spcBef>
              <a:spcAft>
                <a:spcPts val="0"/>
              </a:spcAft>
              <a:buFont typeface="Arial" panose="020B0604020202020204" pitchFamily="34" charset="0"/>
              <a:buChar char="•"/>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تحديد المحاور الرئيسية والثانوية في القصة الصحفية التي يعدها فريق العمل وذلك حتى يتم إبرازها جيداً.</a:t>
            </a:r>
          </a:p>
        </p:txBody>
      </p:sp>
    </p:spTree>
    <p:extLst>
      <p:ext uri="{BB962C8B-B14F-4D97-AF65-F5344CB8AC3E}">
        <p14:creationId xmlns:p14="http://schemas.microsoft.com/office/powerpoint/2010/main" val="2762625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62952" y="1603098"/>
            <a:ext cx="10401785" cy="430780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ترتيب الوسائط المتعددة بشكل منطقي يعكس محاور الموضوع الصحفي التي قام فريق العمل بتحديدها.</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أن يقسم الصحفي المواد الصحفية إلى فقرات تحتوي على معلومات مركزة.</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تفادي تكرار المعلومات الصحفية المذكورة في النصوص أو الوسائط المتعددة، حتى يجد القارئ معلومة جديدة عند مطالعة النصوص الصحفية أو مشاهدة العروض البصرية.</a:t>
            </a:r>
          </a:p>
        </p:txBody>
      </p:sp>
    </p:spTree>
    <p:extLst>
      <p:ext uri="{BB962C8B-B14F-4D97-AF65-F5344CB8AC3E}">
        <p14:creationId xmlns:p14="http://schemas.microsoft.com/office/powerpoint/2010/main" val="36699517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62952" y="1603098"/>
            <a:ext cx="10401785" cy="272698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يجب أن تكون اللغة سهلة وبسيطة ومباشرة، وتختلف حسب طبيعة الوسيلة.</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كتابة عناوين جذابة.</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تحديد الصورة الرئيسية في القصة، والأطراف الفاعلة في القصة.</a:t>
            </a:r>
          </a:p>
        </p:txBody>
      </p:sp>
    </p:spTree>
    <p:extLst>
      <p:ext uri="{BB962C8B-B14F-4D97-AF65-F5344CB8AC3E}">
        <p14:creationId xmlns:p14="http://schemas.microsoft.com/office/powerpoint/2010/main" val="22443720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670890" y="1930481"/>
            <a:ext cx="10401785" cy="272698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القصص الإنسانية يكون محورها الأشخاص، وبالتالي يجب العمل على توثيق مشاعرهم وذلك من خلال: الصور، والصوت، والفيديوهات، ورسوم الكاريكاتير.</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يفضل أن تكون الجمل قصيرة، ومعبرة عن الموضوع الذي يعده فريق العمل.</a:t>
            </a:r>
          </a:p>
        </p:txBody>
      </p:sp>
    </p:spTree>
    <p:extLst>
      <p:ext uri="{BB962C8B-B14F-4D97-AF65-F5344CB8AC3E}">
        <p14:creationId xmlns:p14="http://schemas.microsoft.com/office/powerpoint/2010/main" val="3905915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5245747" y="1808960"/>
            <a:ext cx="6826928" cy="619232"/>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أمثلة على قصص كروس ميديا (</a:t>
            </a:r>
            <a:r>
              <a:rPr lang="en-US" sz="3200" b="1" dirty="0">
                <a:solidFill>
                  <a:schemeClr val="dk1"/>
                </a:solidFill>
                <a:latin typeface="Simplified Arabic" panose="02020603050405020304" pitchFamily="18" charset="-78"/>
                <a:ea typeface="Calibri"/>
                <a:cs typeface="Simplified Arabic" panose="02020603050405020304" pitchFamily="18" charset="-78"/>
                <a:sym typeface="Calibri"/>
              </a:rPr>
              <a:t>Cross Media</a:t>
            </a: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a:t>
            </a:r>
            <a:endParaRPr lang="ar-EG" sz="3200" b="1"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
        <p:nvSpPr>
          <p:cNvPr id="10" name="TextBox 9">
            <a:extLst>
              <a:ext uri="{FF2B5EF4-FFF2-40B4-BE49-F238E27FC236}">
                <a16:creationId xmlns:a16="http://schemas.microsoft.com/office/drawing/2014/main" id="{F36F8CF3-81EB-10CF-2964-41B89993440D}"/>
              </a:ext>
            </a:extLst>
          </p:cNvPr>
          <p:cNvSpPr txBox="1"/>
          <p:nvPr/>
        </p:nvSpPr>
        <p:spPr>
          <a:xfrm>
            <a:off x="5152329" y="2872994"/>
            <a:ext cx="6365630" cy="3594638"/>
          </a:xfrm>
          <a:prstGeom prst="rect">
            <a:avLst/>
          </a:prstGeom>
          <a:noFill/>
        </p:spPr>
        <p:txBody>
          <a:bodyPr wrap="square">
            <a:spAutoFit/>
          </a:bodyPr>
          <a:lstStyle/>
          <a:p>
            <a:pPr marR="0" lvl="0" algn="r" defTabSz="457200" rtl="1" eaLnBrk="1" fontAlgn="auto" latinLnBrk="0" hangingPunct="1">
              <a:lnSpc>
                <a:spcPct val="200000"/>
              </a:lnSpc>
              <a:spcBef>
                <a:spcPts val="0"/>
              </a:spcBef>
              <a:spcAft>
                <a:spcPts val="0"/>
              </a:spcAft>
              <a:buClrTx/>
              <a:buSzTx/>
              <a:tabLst/>
              <a:defRPr/>
            </a:pPr>
            <a:r>
              <a:rPr kumimoji="0" lang="ar-EG" sz="4000" b="0" i="0" u="none" strike="noStrike" kern="1200" cap="none" spc="0" normalizeH="0" baseline="0" noProof="0" dirty="0">
                <a:ln>
                  <a:noFill/>
                </a:ln>
                <a:solidFill>
                  <a:srgbClr val="E7E6E6">
                    <a:lumMod val="25000"/>
                  </a:srgbClr>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hlinkClick r:id="rId7"/>
              </a:rPr>
              <a:t>أوطان في القاهرة</a:t>
            </a:r>
            <a:endParaRPr kumimoji="0" lang="en-US" sz="4000" b="0" i="0" u="none" strike="noStrike" kern="1200" cap="none" spc="0" normalizeH="0" baseline="0" noProof="0" dirty="0">
              <a:ln>
                <a:noFill/>
              </a:ln>
              <a:solidFill>
                <a:srgbClr val="E7E6E6">
                  <a:lumMod val="25000"/>
                </a:srgbClr>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r" defTabSz="457200" rtl="1" eaLnBrk="1" fontAlgn="auto" latinLnBrk="0" hangingPunct="1">
              <a:lnSpc>
                <a:spcPct val="200000"/>
              </a:lnSpc>
              <a:spcBef>
                <a:spcPts val="0"/>
              </a:spcBef>
              <a:spcAft>
                <a:spcPts val="0"/>
              </a:spcAft>
              <a:buClrTx/>
              <a:buSzTx/>
              <a:tabLst/>
              <a:defRPr/>
            </a:pPr>
            <a:r>
              <a:rPr kumimoji="0" lang="ar-EG" sz="4000" b="0" i="0" u="none" strike="noStrike" kern="1200" cap="none" spc="0" normalizeH="0" baseline="0" noProof="0" dirty="0">
                <a:ln>
                  <a:noFill/>
                </a:ln>
                <a:solidFill>
                  <a:srgbClr val="E7E6E6">
                    <a:lumMod val="25000"/>
                  </a:srgbClr>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hlinkClick r:id="rId8"/>
              </a:rPr>
              <a:t>منفى الزعيم</a:t>
            </a:r>
            <a:endParaRPr kumimoji="0" lang="ar-EG" sz="4000" b="0" i="0" u="none" strike="noStrike" kern="1200" cap="none" spc="0" normalizeH="0" baseline="0" noProof="0" dirty="0">
              <a:ln>
                <a:noFill/>
              </a:ln>
              <a:solidFill>
                <a:srgbClr val="E7E6E6">
                  <a:lumMod val="25000"/>
                </a:srgbClr>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r" defTabSz="457200" rtl="1" eaLnBrk="1" fontAlgn="auto" latinLnBrk="0" hangingPunct="1">
              <a:lnSpc>
                <a:spcPct val="200000"/>
              </a:lnSpc>
              <a:spcBef>
                <a:spcPts val="0"/>
              </a:spcBef>
              <a:spcAft>
                <a:spcPts val="0"/>
              </a:spcAft>
              <a:buClrTx/>
              <a:buSzTx/>
              <a:tabLst/>
              <a:defRPr/>
            </a:pPr>
            <a:endParaRPr kumimoji="0" lang="ar-EG" sz="4000" b="0" i="0" u="none" strike="noStrike" kern="1200" cap="none" spc="0" normalizeH="0" baseline="0" noProof="0" dirty="0">
              <a:ln>
                <a:noFill/>
              </a:ln>
              <a:solidFill>
                <a:srgbClr val="E7E6E6">
                  <a:lumMod val="25000"/>
                </a:srgbClr>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p:txBody>
      </p:sp>
    </p:spTree>
    <p:extLst>
      <p:ext uri="{BB962C8B-B14F-4D97-AF65-F5344CB8AC3E}">
        <p14:creationId xmlns:p14="http://schemas.microsoft.com/office/powerpoint/2010/main" val="37865070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3599793" y="562889"/>
            <a:ext cx="2182474"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err="1">
                <a:solidFill>
                  <a:srgbClr val="FFFFFF"/>
                </a:solidFill>
                <a:latin typeface="Simplified Arabic"/>
                <a:ea typeface="Simplified Arabic"/>
                <a:cs typeface="Simplified Arabic"/>
                <a:sym typeface="Simplified Arabic"/>
              </a:rPr>
              <a:t>الإنفوجرافيك</a:t>
            </a:r>
            <a:r>
              <a:rPr lang="ar-EG" sz="3600" b="1" i="0" u="none" strike="noStrike" cap="none" dirty="0">
                <a:solidFill>
                  <a:srgbClr val="FFFFFF"/>
                </a:solidFill>
                <a:latin typeface="Simplified Arabic"/>
                <a:ea typeface="Simplified Arabic"/>
                <a:cs typeface="Simplified Arabic"/>
                <a:sym typeface="Simplified Arabic"/>
              </a:rPr>
              <a:t> </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1673110"/>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عبارة عن رسومات ونصوص مختصرة تشكل تصويراً إعلامياً واحداً حول موضوع معين، ويعتبر من أكثر الرسومات تأثيراً على إدراك المُتلقي في استقبال المعلومة وتعطي تصوُراً واضحاً للموضوع بشكل جذاب.</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3223762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3599793" y="562889"/>
            <a:ext cx="2182474"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err="1">
                <a:solidFill>
                  <a:srgbClr val="FFFFFF"/>
                </a:solidFill>
                <a:latin typeface="Simplified Arabic"/>
                <a:ea typeface="Simplified Arabic"/>
                <a:cs typeface="Simplified Arabic"/>
                <a:sym typeface="Simplified Arabic"/>
              </a:rPr>
              <a:t>الإنفوجرافيك</a:t>
            </a:r>
            <a:r>
              <a:rPr lang="ar-EG" sz="3600" b="1" i="0" u="none" strike="noStrike" cap="none" dirty="0">
                <a:solidFill>
                  <a:srgbClr val="FFFFFF"/>
                </a:solidFill>
                <a:latin typeface="Simplified Arabic"/>
                <a:ea typeface="Simplified Arabic"/>
                <a:cs typeface="Simplified Arabic"/>
                <a:sym typeface="Simplified Arabic"/>
              </a:rPr>
              <a:t> </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40047" y="1580927"/>
            <a:ext cx="10401785"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استخدامات </a:t>
            </a:r>
            <a:r>
              <a:rPr lang="ar-EG" sz="3200" b="1"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الإنفوجرافيك</a:t>
            </a: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a:t>
            </a:r>
          </a:p>
          <a:p>
            <a:pPr marL="0" marR="0" lvl="0" indent="0" algn="just" rtl="1">
              <a:lnSpc>
                <a:spcPct val="107000"/>
              </a:lnSpc>
              <a:spcBef>
                <a:spcPts val="0"/>
              </a:spcBef>
              <a:spcAft>
                <a:spcPts val="0"/>
              </a:spcAft>
              <a:buNone/>
            </a:pPr>
            <a:endParaRPr lang="ar-EG" sz="3200"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تشير الدراسات إلى أن هناك 90% من قراء الإعلام الرقمي يفضّلون المحتوى المرئي بدلًا من المكتوب والتقليدي، ويستخدمه المسوّقون على مواقع التواصل الاجتماعي التي لتقديم نصائح طبية على الإنترنت والموظفين والمدراء في الشركات الذين يعتمدون على البيانات، والمعلمين والطلاب</a:t>
            </a:r>
          </a:p>
        </p:txBody>
      </p:sp>
    </p:spTree>
    <p:extLst>
      <p:ext uri="{BB962C8B-B14F-4D97-AF65-F5344CB8AC3E}">
        <p14:creationId xmlns:p14="http://schemas.microsoft.com/office/powerpoint/2010/main" val="6061937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3599793" y="562889"/>
            <a:ext cx="2182474"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err="1">
                <a:solidFill>
                  <a:srgbClr val="FFFFFF"/>
                </a:solidFill>
                <a:latin typeface="Simplified Arabic"/>
                <a:ea typeface="Simplified Arabic"/>
                <a:cs typeface="Simplified Arabic"/>
                <a:sym typeface="Simplified Arabic"/>
              </a:rPr>
              <a:t>الإنفوجرافيك</a:t>
            </a:r>
            <a:r>
              <a:rPr lang="ar-EG" sz="3600" b="1" i="0" u="none" strike="noStrike" cap="none" dirty="0">
                <a:solidFill>
                  <a:srgbClr val="FFFFFF"/>
                </a:solidFill>
                <a:latin typeface="Simplified Arabic"/>
                <a:ea typeface="Simplified Arabic"/>
                <a:cs typeface="Simplified Arabic"/>
                <a:sym typeface="Simplified Arabic"/>
              </a:rPr>
              <a:t> </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1673110"/>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كما يستخدم </a:t>
            </a:r>
            <a:r>
              <a:rPr lang="ar-EG" sz="3200"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الإنفوجرافيك</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الأشخاص الذين يمتلكون الكثير من المعلومات والإحصاءات ويريدون إيصالها إلى الآخرين وتبسيطها بأسهل طريقة ممكنة وبأسلوب جذّاب من خلال إنشاء الرسوم المصورة.</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263037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3599792" y="562889"/>
            <a:ext cx="30346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أهمية </a:t>
            </a:r>
            <a:r>
              <a:rPr lang="ar-EG" sz="3600" b="1" i="0" u="none" strike="noStrike" cap="none" dirty="0" err="1">
                <a:solidFill>
                  <a:srgbClr val="FFFFFF"/>
                </a:solidFill>
                <a:latin typeface="Simplified Arabic"/>
                <a:ea typeface="Simplified Arabic"/>
                <a:cs typeface="Simplified Arabic"/>
                <a:sym typeface="Simplified Arabic"/>
              </a:rPr>
              <a:t>الإنفوجرافيك</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تسهيل وتبسيط المعلومات وتعزيز تذكرها من قِبل القراء فالذاكرة الصوريّة أفضل من الذاكرة النصيّة.</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تقديم لمحة عامة عن موضوع معين حيث يُستخدم </a:t>
            </a:r>
            <a:r>
              <a:rPr lang="ar-EG" sz="3200" i="0" u="none" strike="noStrike" cap="none" dirty="0" err="1">
                <a:solidFill>
                  <a:schemeClr val="tx1"/>
                </a:solidFill>
                <a:latin typeface="Simplified Arabic" panose="02020603050405020304" pitchFamily="18" charset="-78"/>
                <a:ea typeface="Simplified Arabic"/>
                <a:cs typeface="Simplified Arabic" panose="02020603050405020304" pitchFamily="18" charset="-78"/>
                <a:sym typeface="Simplified Arabic"/>
              </a:rPr>
              <a:t>الإنفوجرافيك</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بشكل أساسي من أجل تفصيل جوانب الموضوع المعقدة وتقسيمها إلى عناصر أبسط تُستعرض على شكل صور ورموز ضمن </a:t>
            </a:r>
            <a:r>
              <a:rPr lang="ar-EG" sz="3200" i="0" u="none" strike="noStrike" cap="none" dirty="0" err="1">
                <a:solidFill>
                  <a:schemeClr val="tx1"/>
                </a:solidFill>
                <a:latin typeface="Simplified Arabic" panose="02020603050405020304" pitchFamily="18" charset="-78"/>
                <a:ea typeface="Simplified Arabic"/>
                <a:cs typeface="Simplified Arabic" panose="02020603050405020304" pitchFamily="18" charset="-78"/>
                <a:sym typeface="Simplified Arabic"/>
              </a:rPr>
              <a:t>الإنفوجرافيك</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p>
        </p:txBody>
      </p:sp>
    </p:spTree>
    <p:extLst>
      <p:ext uri="{BB962C8B-B14F-4D97-AF65-F5344CB8AC3E}">
        <p14:creationId xmlns:p14="http://schemas.microsoft.com/office/powerpoint/2010/main" val="21649135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3599792" y="562889"/>
            <a:ext cx="30346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أهمية </a:t>
            </a:r>
            <a:r>
              <a:rPr lang="ar-EG" sz="3600" b="1" i="0" u="none" strike="noStrike" cap="none" dirty="0" err="1">
                <a:solidFill>
                  <a:srgbClr val="FFFFFF"/>
                </a:solidFill>
                <a:latin typeface="Simplified Arabic"/>
                <a:ea typeface="Simplified Arabic"/>
                <a:cs typeface="Simplified Arabic"/>
                <a:sym typeface="Simplified Arabic"/>
              </a:rPr>
              <a:t>الإنفوجرافيك</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تلخيص المقالات والدراسات الطويلة ومقارنة عدّة خيارات مُتاحة أمام العميل أو القارئ في موضوع معيّن. </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زيادة الوعي حول أمر ما، حيث تستخدمها المنظمات الدولية كثيرًا في هذا المجال مثل "البروشور" الصحيّة والوقائية التي نشرتها منظمة الصحة العالمية خلال فترة انتشار وباء كورونا المستجد عام 2019 </a:t>
            </a:r>
            <a:r>
              <a:rPr lang="en-US"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024229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أنواع </a:t>
            </a:r>
            <a:r>
              <a:rPr lang="ar-EG" sz="3600" b="1" i="0" u="none" strike="noStrike" cap="none" dirty="0" err="1">
                <a:solidFill>
                  <a:srgbClr val="FFFFFF"/>
                </a:solidFill>
                <a:latin typeface="Simplified Arabic"/>
                <a:ea typeface="Simplified Arabic"/>
                <a:cs typeface="Simplified Arabic"/>
                <a:sym typeface="Simplified Arabic"/>
              </a:rPr>
              <a:t>الإنفوجرافيك</a:t>
            </a:r>
            <a:r>
              <a:rPr lang="ar-EG" sz="3600" b="1" i="0" u="none" strike="noStrike" cap="none" dirty="0">
                <a:solidFill>
                  <a:srgbClr val="FFFFFF"/>
                </a:solidFill>
                <a:latin typeface="Simplified Arabic"/>
                <a:ea typeface="Simplified Arabic"/>
                <a:cs typeface="Simplified Arabic"/>
                <a:sym typeface="Simplified Arabic"/>
              </a:rPr>
              <a:t> </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680798"/>
            <a:ext cx="10401785" cy="483474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الإنفوجرافيك</a:t>
            </a: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الإحصائي:</a:t>
            </a:r>
          </a:p>
          <a:p>
            <a:pPr marL="0" marR="0" lvl="0" indent="0" algn="just" rtl="1">
              <a:lnSpc>
                <a:spcPct val="107000"/>
              </a:lnSpc>
              <a:spcBef>
                <a:spcPts val="0"/>
              </a:spcBef>
              <a:spcAft>
                <a:spcPts val="0"/>
              </a:spcAft>
              <a:buNone/>
            </a:pPr>
            <a:endParaRPr lang="ar-EG" sz="3200" b="1"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يعتبر النوع الأفضل في عرض إحصائيات المنتجات أو الخدمات التجارية بشكل مرئي مع تقديم بيانات، ويركز على الأرقام التي تعكس جودة المنتجات ونجاحه في سوق العمل، والتصميمات والصور والمخططات البيانية التي يمكن أن تجمعها مع الأرقام بأسلوب مميز، ما يساعدك على تحويل الأرقام المملة إلى مادة مرئية جميلة وملفتة تعزز ثقتهم بالعلامة التجارية. </a:t>
            </a:r>
          </a:p>
          <a:p>
            <a:pPr marL="0" marR="0" lvl="0" indent="0" algn="just" rtl="1">
              <a:lnSpc>
                <a:spcPct val="107000"/>
              </a:lnSpc>
              <a:spcBef>
                <a:spcPts val="0"/>
              </a:spcBef>
              <a:spcAft>
                <a:spcPts val="0"/>
              </a:spcAft>
              <a:buNone/>
            </a:pPr>
            <a:endParaRPr lang="ar-EG" sz="3200" b="1"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L="0" marR="0" lvl="0" indent="0" algn="just" rtl="1">
              <a:lnSpc>
                <a:spcPct val="107000"/>
              </a:lnSpc>
              <a:spcBef>
                <a:spcPts val="0"/>
              </a:spcBef>
              <a:spcAft>
                <a:spcPts val="0"/>
              </a:spcAft>
              <a:buNone/>
            </a:pPr>
            <a:endParaRPr lang="ar-EG" sz="3200" b="1"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4618056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أنواع </a:t>
            </a:r>
            <a:r>
              <a:rPr lang="ar-EG" sz="3600" b="1" i="0" u="none" strike="noStrike" cap="none" dirty="0" err="1">
                <a:solidFill>
                  <a:srgbClr val="FFFFFF"/>
                </a:solidFill>
                <a:latin typeface="Simplified Arabic"/>
                <a:ea typeface="Simplified Arabic"/>
                <a:cs typeface="Simplified Arabic"/>
                <a:sym typeface="Simplified Arabic"/>
              </a:rPr>
              <a:t>الإنفوجرافيك</a:t>
            </a:r>
            <a:r>
              <a:rPr lang="ar-EG" sz="3600" b="1" i="0" u="none" strike="noStrike" cap="none" dirty="0">
                <a:solidFill>
                  <a:srgbClr val="FFFFFF"/>
                </a:solidFill>
                <a:latin typeface="Simplified Arabic"/>
                <a:ea typeface="Simplified Arabic"/>
                <a:cs typeface="Simplified Arabic"/>
                <a:sym typeface="Simplified Arabic"/>
              </a:rPr>
              <a:t> </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725900"/>
            <a:ext cx="10401785"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الإنفوجرافيك</a:t>
            </a: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التعليمي:</a:t>
            </a:r>
          </a:p>
          <a:p>
            <a:pPr marL="0" marR="0" lvl="0" indent="0" algn="just" rtl="1">
              <a:lnSpc>
                <a:spcPct val="107000"/>
              </a:lnSpc>
              <a:spcBef>
                <a:spcPts val="0"/>
              </a:spcBef>
              <a:spcAft>
                <a:spcPts val="0"/>
              </a:spcAft>
              <a:buNone/>
            </a:pPr>
            <a:endParaRPr lang="ar-EG" sz="3200"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يعتمد هذا النوع على تأكيد مفهوم أو فكرة معيّنة، وهو النوع المفضل في شرح أو تبسيط مفهوم جديد تتبناه في منتجات أو خدمات الشركات، ويُستخدم في الأوساط التعليمية من قبل المدرّسين أو الطلاب لتوضيح  معلومة معيّنة أو كوسيلة تدريسية تعتمد الصور والرسومات كطريقة لإيصال المعلومات </a:t>
            </a:r>
          </a:p>
        </p:txBody>
      </p:sp>
    </p:spTree>
    <p:extLst>
      <p:ext uri="{BB962C8B-B14F-4D97-AF65-F5344CB8AC3E}">
        <p14:creationId xmlns:p14="http://schemas.microsoft.com/office/powerpoint/2010/main" val="18927407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أنواع </a:t>
            </a:r>
            <a:r>
              <a:rPr lang="ar-EG" sz="3600" b="1" i="0" u="none" strike="noStrike" cap="none" dirty="0" err="1">
                <a:solidFill>
                  <a:srgbClr val="FFFFFF"/>
                </a:solidFill>
                <a:latin typeface="Simplified Arabic"/>
                <a:ea typeface="Simplified Arabic"/>
                <a:cs typeface="Simplified Arabic"/>
                <a:sym typeface="Simplified Arabic"/>
              </a:rPr>
              <a:t>الإنفوجرافيك</a:t>
            </a:r>
            <a:r>
              <a:rPr lang="ar-EG" sz="3600" b="1" i="0" u="none" strike="noStrike" cap="none" dirty="0">
                <a:solidFill>
                  <a:srgbClr val="FFFFFF"/>
                </a:solidFill>
                <a:latin typeface="Simplified Arabic"/>
                <a:ea typeface="Simplified Arabic"/>
                <a:cs typeface="Simplified Arabic"/>
                <a:sym typeface="Simplified Arabic"/>
              </a:rPr>
              <a:t> </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869398"/>
            <a:ext cx="10401785"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إنفوجرافيك</a:t>
            </a: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العمليات: </a:t>
            </a:r>
          </a:p>
          <a:p>
            <a:pPr marL="0" marR="0" lvl="0" indent="0" algn="just" rtl="1">
              <a:lnSpc>
                <a:spcPct val="107000"/>
              </a:lnSpc>
              <a:spcBef>
                <a:spcPts val="0"/>
              </a:spcBef>
              <a:spcAft>
                <a:spcPts val="0"/>
              </a:spcAft>
              <a:buNone/>
            </a:pPr>
            <a:endParaRPr lang="ar-EG" sz="3200"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هذا النوع متخصص في شرح خطوات أو مراحل استخدام منتج أو خدمة لحلّ مشكلة معينة، كما يمكنك استثماره في تبسيط مراحل تصنيع المنتجات في محاولة كسب ثقة العملاء من خلال التأكيد على جودة وإتقان مراحل التصنيع. </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L="0" marR="0" lvl="0" indent="0" algn="just" rtl="1">
              <a:lnSpc>
                <a:spcPct val="107000"/>
              </a:lnSpc>
              <a:spcBef>
                <a:spcPts val="0"/>
              </a:spcBef>
              <a:spcAft>
                <a:spcPts val="0"/>
              </a:spcAft>
              <a:buNone/>
            </a:pP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6078060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أنواع </a:t>
            </a:r>
            <a:r>
              <a:rPr lang="ar-EG" sz="3600" b="1" i="0" u="none" strike="noStrike" cap="none" dirty="0" err="1">
                <a:solidFill>
                  <a:srgbClr val="FFFFFF"/>
                </a:solidFill>
                <a:latin typeface="Simplified Arabic"/>
                <a:ea typeface="Simplified Arabic"/>
                <a:cs typeface="Simplified Arabic"/>
                <a:sym typeface="Simplified Arabic"/>
              </a:rPr>
              <a:t>الإنفوجرافيك</a:t>
            </a:r>
            <a:r>
              <a:rPr lang="ar-EG" sz="3600" b="1" i="0" u="none" strike="noStrike" cap="none" dirty="0">
                <a:solidFill>
                  <a:srgbClr val="FFFFFF"/>
                </a:solidFill>
                <a:latin typeface="Simplified Arabic"/>
                <a:ea typeface="Simplified Arabic"/>
                <a:cs typeface="Simplified Arabic"/>
                <a:sym typeface="Simplified Arabic"/>
              </a:rPr>
              <a:t> </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يمكنك عبر </a:t>
            </a:r>
            <a:r>
              <a:rPr lang="ar-EG" sz="3200" dirty="0" err="1">
                <a:solidFill>
                  <a:schemeClr val="dk1"/>
                </a:solidFill>
                <a:latin typeface="Simplified Arabic" panose="02020603050405020304" pitchFamily="18" charset="-78"/>
                <a:ea typeface="Calibri"/>
                <a:cs typeface="Simplified Arabic" panose="02020603050405020304" pitchFamily="18" charset="-78"/>
                <a:sym typeface="Calibri"/>
              </a:rPr>
              <a:t>إ</a:t>
            </a:r>
            <a:r>
              <a:rPr lang="ar-EG" sz="3200"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نفوجرافيك</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العمليات توضيح طريقة استخدام منتجك من خلال خطوات محدّدة، يمكنك أن تضع صورة أو شكلًا في كل خطوة توضح طريقة العمل. </a:t>
            </a:r>
          </a:p>
          <a:p>
            <a:pPr marL="0" marR="0" lvl="0" indent="0" algn="just" rtl="1">
              <a:lnSpc>
                <a:spcPct val="107000"/>
              </a:lnSpc>
              <a:spcBef>
                <a:spcPts val="0"/>
              </a:spcBef>
              <a:spcAft>
                <a:spcPts val="0"/>
              </a:spcAft>
              <a:buNone/>
            </a:pPr>
            <a:endParaRPr lang="ar-EG" sz="3200"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وتستطيع أيضًا شدّ انتباه العميل بتغيير تصميم الخطوط وألوانها في كل مرحلة. </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6601765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أنواع </a:t>
            </a:r>
            <a:r>
              <a:rPr lang="ar-EG" sz="3600" b="1" i="0" u="none" strike="noStrike" cap="none" dirty="0" err="1">
                <a:solidFill>
                  <a:srgbClr val="FFFFFF"/>
                </a:solidFill>
                <a:latin typeface="Simplified Arabic"/>
                <a:ea typeface="Simplified Arabic"/>
                <a:cs typeface="Simplified Arabic"/>
                <a:sym typeface="Simplified Arabic"/>
              </a:rPr>
              <a:t>الإنفوجرافيك</a:t>
            </a:r>
            <a:r>
              <a:rPr lang="ar-EG" sz="3600" b="1" i="0" u="none" strike="noStrike" cap="none" dirty="0">
                <a:solidFill>
                  <a:srgbClr val="FFFFFF"/>
                </a:solidFill>
                <a:latin typeface="Simplified Arabic"/>
                <a:ea typeface="Simplified Arabic"/>
                <a:cs typeface="Simplified Arabic"/>
                <a:sym typeface="Simplified Arabic"/>
              </a:rPr>
              <a:t> </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971090" y="1863901"/>
            <a:ext cx="10401785"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إنفوجرافيك</a:t>
            </a: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المقارنات: </a:t>
            </a:r>
          </a:p>
          <a:p>
            <a:pPr marL="0" marR="0" lvl="0" indent="0" algn="just" rtl="1">
              <a:lnSpc>
                <a:spcPct val="107000"/>
              </a:lnSpc>
              <a:spcBef>
                <a:spcPts val="0"/>
              </a:spcBef>
              <a:spcAft>
                <a:spcPts val="0"/>
              </a:spcAft>
              <a:buNone/>
            </a:pPr>
            <a:endParaRPr lang="ar-EG" sz="3200"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يستخدم إذا أردت أن تُجري مقارنة تستعرض فيها ميزات منتجاتك عن المنتجات التقليدية الأخرى، أو إن كنت تقدم مجموعة متنوعة من المنتجات المتشابهة وترغب في شرح الفروق الأساسية بينها للعميل ليسهل عليه الاختيار.</a:t>
            </a:r>
          </a:p>
        </p:txBody>
      </p:sp>
    </p:spTree>
    <p:extLst>
      <p:ext uri="{BB962C8B-B14F-4D97-AF65-F5344CB8AC3E}">
        <p14:creationId xmlns:p14="http://schemas.microsoft.com/office/powerpoint/2010/main" val="41925656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أنواع </a:t>
            </a:r>
            <a:r>
              <a:rPr lang="ar-EG" sz="3600" b="1" i="0" u="none" strike="noStrike" cap="none" dirty="0" err="1">
                <a:solidFill>
                  <a:srgbClr val="FFFFFF"/>
                </a:solidFill>
                <a:latin typeface="Simplified Arabic"/>
                <a:ea typeface="Simplified Arabic"/>
                <a:cs typeface="Simplified Arabic"/>
                <a:sym typeface="Simplified Arabic"/>
              </a:rPr>
              <a:t>الإنفوجرافيك</a:t>
            </a:r>
            <a:r>
              <a:rPr lang="ar-EG" sz="3600" b="1" i="0" u="none" strike="noStrike" cap="none" dirty="0">
                <a:solidFill>
                  <a:srgbClr val="FFFFFF"/>
                </a:solidFill>
                <a:latin typeface="Simplified Arabic"/>
                <a:ea typeface="Simplified Arabic"/>
                <a:cs typeface="Simplified Arabic"/>
                <a:sym typeface="Simplified Arabic"/>
              </a:rPr>
              <a:t> </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971090" y="1983211"/>
            <a:ext cx="10401785"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إنفوجرافيك</a:t>
            </a: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القوائم: </a:t>
            </a:r>
          </a:p>
          <a:p>
            <a:pPr marL="0" marR="0" lvl="0" indent="0" algn="just" rtl="1">
              <a:lnSpc>
                <a:spcPct val="107000"/>
              </a:lnSpc>
              <a:spcBef>
                <a:spcPts val="0"/>
              </a:spcBef>
              <a:spcAft>
                <a:spcPts val="0"/>
              </a:spcAft>
              <a:buNone/>
            </a:pPr>
            <a:endParaRPr lang="ar-EG" sz="3200"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يتميز بأن محتواه مباشر، بمعنى أن العميل أو القارئ لا يحتاج إلى إجراء مقارنة أو فهم العناصر أو الخطوات السابقة ضمن </a:t>
            </a:r>
            <a:r>
              <a:rPr lang="ar-EG" sz="3200" i="0" u="none" strike="noStrike" cap="none" dirty="0" err="1">
                <a:solidFill>
                  <a:schemeClr val="tx1"/>
                </a:solidFill>
                <a:latin typeface="Simplified Arabic" panose="02020603050405020304" pitchFamily="18" charset="-78"/>
                <a:ea typeface="Simplified Arabic"/>
                <a:cs typeface="Simplified Arabic" panose="02020603050405020304" pitchFamily="18" charset="-78"/>
                <a:sym typeface="Simplified Arabic"/>
              </a:rPr>
              <a:t>الإنفوجرافيك</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نفسه، فكل تعداد ضمن القائمة مستقل بذاته.</a:t>
            </a:r>
          </a:p>
        </p:txBody>
      </p:sp>
    </p:spTree>
    <p:extLst>
      <p:ext uri="{BB962C8B-B14F-4D97-AF65-F5344CB8AC3E}">
        <p14:creationId xmlns:p14="http://schemas.microsoft.com/office/powerpoint/2010/main" val="9990876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181501" y="562889"/>
            <a:ext cx="534705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نصائح لتصميم </a:t>
            </a:r>
            <a:r>
              <a:rPr lang="ar-EG" sz="3600" b="1" i="0" u="none" strike="noStrike" cap="none" dirty="0" err="1">
                <a:solidFill>
                  <a:srgbClr val="FFFFFF"/>
                </a:solidFill>
                <a:latin typeface="Simplified Arabic"/>
                <a:ea typeface="Simplified Arabic"/>
                <a:cs typeface="Simplified Arabic"/>
                <a:sym typeface="Simplified Arabic"/>
              </a:rPr>
              <a:t>إنفوجرافيك</a:t>
            </a:r>
            <a:r>
              <a:rPr lang="ar-EG" sz="3600" b="1" i="0" u="none" strike="noStrike" cap="none" dirty="0">
                <a:solidFill>
                  <a:srgbClr val="FFFFFF"/>
                </a:solidFill>
                <a:latin typeface="Simplified Arabic"/>
                <a:ea typeface="Simplified Arabic"/>
                <a:cs typeface="Simplified Arabic"/>
                <a:sym typeface="Simplified Arabic"/>
              </a:rPr>
              <a:t> مميز </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951111" y="1983211"/>
            <a:ext cx="10401785"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تجنّب السرد الخبري</a:t>
            </a:r>
          </a:p>
          <a:p>
            <a:pPr marL="0" marR="0" lvl="0" indent="0" algn="just" rtl="1">
              <a:lnSpc>
                <a:spcPct val="107000"/>
              </a:lnSpc>
              <a:spcBef>
                <a:spcPts val="0"/>
              </a:spcBef>
              <a:spcAft>
                <a:spcPts val="0"/>
              </a:spcAft>
              <a:buNone/>
            </a:pPr>
            <a:endParaRPr lang="ar-EG" sz="3200" b="1"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يفضل عدم استخدام مصطلحات خبرية من قبيل "أعلن هذا الطرف" و "وصف الطرف الآخر" أو "إحصاء عدد القتلى والجرحى" احرص دائمًا على الاختصار وكتابة </a:t>
            </a:r>
            <a:r>
              <a:rPr lang="ar-EG" sz="3200" i="0" u="none" strike="noStrike" cap="none">
                <a:solidFill>
                  <a:schemeClr val="tx1"/>
                </a:solidFill>
                <a:latin typeface="Simplified Arabic" panose="02020603050405020304" pitchFamily="18" charset="-78"/>
                <a:ea typeface="Simplified Arabic"/>
                <a:cs typeface="Simplified Arabic" panose="02020603050405020304" pitchFamily="18" charset="-78"/>
                <a:sym typeface="Simplified Arabic"/>
              </a:rPr>
              <a:t>الكلمات والمعلومات </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المهمّة فقط.</a:t>
            </a:r>
          </a:p>
        </p:txBody>
      </p:sp>
    </p:spTree>
    <p:extLst>
      <p:ext uri="{BB962C8B-B14F-4D97-AF65-F5344CB8AC3E}">
        <p14:creationId xmlns:p14="http://schemas.microsoft.com/office/powerpoint/2010/main" val="18738932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6" y="562889"/>
            <a:ext cx="5532474"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نصائح لتصميم </a:t>
            </a:r>
            <a:r>
              <a:rPr lang="ar-EG" sz="3600" b="1" i="0" u="none" strike="noStrike" cap="none" dirty="0" err="1">
                <a:solidFill>
                  <a:srgbClr val="FFFFFF"/>
                </a:solidFill>
                <a:latin typeface="Simplified Arabic"/>
                <a:ea typeface="Simplified Arabic"/>
                <a:cs typeface="Simplified Arabic"/>
                <a:sym typeface="Simplified Arabic"/>
              </a:rPr>
              <a:t>إنفوجرافيك</a:t>
            </a:r>
            <a:r>
              <a:rPr lang="ar-EG" sz="3600" b="1" i="0" u="none" strike="noStrike" cap="none" dirty="0">
                <a:solidFill>
                  <a:srgbClr val="FFFFFF"/>
                </a:solidFill>
                <a:latin typeface="Simplified Arabic"/>
                <a:ea typeface="Simplified Arabic"/>
                <a:cs typeface="Simplified Arabic"/>
                <a:sym typeface="Simplified Arabic"/>
              </a:rPr>
              <a:t> مميز </a:t>
            </a: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895107" y="1879558"/>
            <a:ext cx="10401785" cy="2200049"/>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اسأل مرتين وأجب مرة واحدة</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أجِب فقط عن الأسئلة المهمّة المتعلقة بالمنتج أو الخدمة التي تقدّمها وتشرح عنها في </a:t>
            </a:r>
            <a:r>
              <a:rPr lang="ar-EG" sz="3200" i="0" u="none" strike="noStrike" cap="none" dirty="0" err="1">
                <a:solidFill>
                  <a:schemeClr val="tx1"/>
                </a:solidFill>
                <a:latin typeface="Simplified Arabic" panose="02020603050405020304" pitchFamily="18" charset="-78"/>
                <a:ea typeface="Simplified Arabic"/>
                <a:cs typeface="Simplified Arabic" panose="02020603050405020304" pitchFamily="18" charset="-78"/>
                <a:sym typeface="Simplified Arabic"/>
              </a:rPr>
              <a:t>الإنفوجرافيك</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بأسلوب تشويقي.</a:t>
            </a:r>
          </a:p>
        </p:txBody>
      </p:sp>
    </p:spTree>
    <p:extLst>
      <p:ext uri="{BB962C8B-B14F-4D97-AF65-F5344CB8AC3E}">
        <p14:creationId xmlns:p14="http://schemas.microsoft.com/office/powerpoint/2010/main" val="9983913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37939" y="521308"/>
            <a:ext cx="5153963"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نصائح لتصميم </a:t>
            </a:r>
            <a:r>
              <a:rPr lang="ar-EG" sz="3600" b="1" i="0" u="none" strike="noStrike" cap="none" dirty="0" err="1">
                <a:solidFill>
                  <a:srgbClr val="FFFFFF"/>
                </a:solidFill>
                <a:latin typeface="Simplified Arabic"/>
                <a:ea typeface="Simplified Arabic"/>
                <a:cs typeface="Simplified Arabic"/>
                <a:sym typeface="Simplified Arabic"/>
              </a:rPr>
              <a:t>إنفوجرافيك</a:t>
            </a:r>
            <a:r>
              <a:rPr lang="ar-EG" sz="3600" b="1" i="0" u="none" strike="noStrike" cap="none" dirty="0">
                <a:solidFill>
                  <a:srgbClr val="FFFFFF"/>
                </a:solidFill>
                <a:latin typeface="Simplified Arabic"/>
                <a:ea typeface="Simplified Arabic"/>
                <a:cs typeface="Simplified Arabic"/>
                <a:sym typeface="Simplified Arabic"/>
              </a:rPr>
              <a:t> مميز </a:t>
            </a: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900752" y="1806348"/>
            <a:ext cx="10401785" cy="430780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استفد من عنصر المفاجأة والصدمة</a:t>
            </a:r>
          </a:p>
          <a:p>
            <a:pPr marL="0" marR="0" lvl="0" indent="0" algn="just" rtl="1">
              <a:lnSpc>
                <a:spcPct val="107000"/>
              </a:lnSpc>
              <a:spcBef>
                <a:spcPts val="0"/>
              </a:spcBef>
              <a:spcAft>
                <a:spcPts val="0"/>
              </a:spcAft>
              <a:buNone/>
            </a:pPr>
            <a:endParaRPr lang="ar-EG" sz="3200" b="1"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الطريقةُ الأمثل لشدّ اهتمام جمهورك من خلال تقديم معلومات صادمة تستفزّهم وتُدهشهم، وبالتالي تحثّهم على مواصلة القراءة.</a:t>
            </a:r>
          </a:p>
          <a:p>
            <a:pPr marL="0" marR="0" lvl="0" indent="0" algn="just" rtl="1">
              <a:lnSpc>
                <a:spcPct val="107000"/>
              </a:lnSpc>
              <a:spcBef>
                <a:spcPts val="0"/>
              </a:spcBef>
              <a:spcAft>
                <a:spcPts val="0"/>
              </a:spcAft>
              <a:buNone/>
            </a:pPr>
            <a:endParaRPr lang="ar-EG" sz="3200"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احرص على تضمين عنصر المفاجأة في </a:t>
            </a:r>
            <a:r>
              <a:rPr lang="ar-EG" sz="3200"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الإنفوجرافيك</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الخاص بك، والذي قد يكون على شكلّ أيّ ممّا يلي: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p:txBody>
      </p:sp>
    </p:spTree>
    <p:extLst>
      <p:ext uri="{BB962C8B-B14F-4D97-AF65-F5344CB8AC3E}">
        <p14:creationId xmlns:p14="http://schemas.microsoft.com/office/powerpoint/2010/main" val="9005243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20217" y="50476"/>
            <a:ext cx="8509914" cy="1610200"/>
          </a:xfrm>
          <a:prstGeom prst="rect">
            <a:avLst/>
          </a:prstGeom>
          <a:noFill/>
          <a:ln>
            <a:noFill/>
          </a:ln>
        </p:spPr>
      </p:pic>
      <p:sp>
        <p:nvSpPr>
          <p:cNvPr id="136" name="Google Shape;136;p3"/>
          <p:cNvSpPr txBox="1"/>
          <p:nvPr/>
        </p:nvSpPr>
        <p:spPr>
          <a:xfrm>
            <a:off x="2065631" y="606850"/>
            <a:ext cx="550945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نصائح لتصميم </a:t>
            </a:r>
            <a:r>
              <a:rPr lang="ar-EG" sz="3600" b="1" i="0" u="none" strike="noStrike" cap="none" dirty="0" err="1">
                <a:solidFill>
                  <a:srgbClr val="FFFFFF"/>
                </a:solidFill>
                <a:latin typeface="Simplified Arabic"/>
                <a:ea typeface="Simplified Arabic"/>
                <a:cs typeface="Simplified Arabic"/>
                <a:sym typeface="Simplified Arabic"/>
              </a:rPr>
              <a:t>إنفوجرافيك</a:t>
            </a:r>
            <a:r>
              <a:rPr lang="ar-EG" sz="3600" b="1" i="0" u="none" strike="noStrike" cap="none" dirty="0">
                <a:solidFill>
                  <a:srgbClr val="FFFFFF"/>
                </a:solidFill>
                <a:latin typeface="Simplified Arabic"/>
                <a:ea typeface="Simplified Arabic"/>
                <a:cs typeface="Simplified Arabic"/>
                <a:sym typeface="Simplified Arabic"/>
              </a:rPr>
              <a:t> مميز </a:t>
            </a: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971090" y="1848308"/>
            <a:ext cx="10401785"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أرقام وإحصائيات صادمة. </a:t>
            </a:r>
          </a:p>
          <a:p>
            <a:pPr marR="0" lvl="0" algn="just" rtl="1">
              <a:lnSpc>
                <a:spcPct val="107000"/>
              </a:lnSpc>
              <a:spcBef>
                <a:spcPts val="0"/>
              </a:spcBef>
              <a:spcAft>
                <a:spcPts val="0"/>
              </a:spcAft>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حقائق ومعلومات لا يعرفها الكثيرون، وتخالف التوقّعات والمعتقدات السائدة. </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مقارنات ومفارقات بين أمرين (قد تكون بين منتجين بعيدين كلّ البعد عن بعضهما البعض لكن هنالك رابط غريب يجمعهما).</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5400840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20217" y="50476"/>
            <a:ext cx="8509914" cy="1610200"/>
          </a:xfrm>
          <a:prstGeom prst="rect">
            <a:avLst/>
          </a:prstGeom>
          <a:noFill/>
          <a:ln>
            <a:noFill/>
          </a:ln>
        </p:spPr>
      </p:pic>
      <p:sp>
        <p:nvSpPr>
          <p:cNvPr id="136" name="Google Shape;136;p3"/>
          <p:cNvSpPr txBox="1"/>
          <p:nvPr/>
        </p:nvSpPr>
        <p:spPr>
          <a:xfrm>
            <a:off x="2065631" y="606850"/>
            <a:ext cx="550945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نصائح لتصميم </a:t>
            </a:r>
            <a:r>
              <a:rPr lang="ar-EG" sz="3600" b="1" i="0" u="none" strike="noStrike" cap="none" dirty="0" err="1">
                <a:solidFill>
                  <a:srgbClr val="FFFFFF"/>
                </a:solidFill>
                <a:latin typeface="Simplified Arabic"/>
                <a:ea typeface="Simplified Arabic"/>
                <a:cs typeface="Simplified Arabic"/>
                <a:sym typeface="Simplified Arabic"/>
              </a:rPr>
              <a:t>إنفوجرافيك</a:t>
            </a:r>
            <a:r>
              <a:rPr lang="ar-EG" sz="3600" b="1" i="0" u="none" strike="noStrike" cap="none" dirty="0">
                <a:solidFill>
                  <a:srgbClr val="FFFFFF"/>
                </a:solidFill>
                <a:latin typeface="Simplified Arabic"/>
                <a:ea typeface="Simplified Arabic"/>
                <a:cs typeface="Simplified Arabic"/>
                <a:sym typeface="Simplified Arabic"/>
              </a:rPr>
              <a:t> مميز </a:t>
            </a: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905249"/>
            <a:ext cx="1040178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لا تجعل نفسك محاضرًا في ندوة</a:t>
            </a:r>
          </a:p>
          <a:p>
            <a:pPr marR="0" lvl="0" algn="just" rtl="1">
              <a:lnSpc>
                <a:spcPct val="107000"/>
              </a:lnSpc>
              <a:spcBef>
                <a:spcPts val="0"/>
              </a:spcBef>
              <a:spcAft>
                <a:spcPts val="0"/>
              </a:spcAft>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dirty="0">
                <a:solidFill>
                  <a:schemeClr val="dk1"/>
                </a:solidFill>
                <a:latin typeface="Simplified Arabic" panose="02020603050405020304" pitchFamily="18" charset="-78"/>
                <a:ea typeface="Calibri"/>
                <a:cs typeface="Simplified Arabic" panose="02020603050405020304" pitchFamily="18" charset="-78"/>
                <a:sym typeface="Calibri"/>
              </a:rPr>
              <a:t>تجنّب المعلومات المكثّفة، ولا تستخدم أسلوب الأمر، فهو منفّر في الكثير من الأحيان، فيجب الاعتماد على البساطة والاختصار، وصيغة خطاب قريبة من القارئ.</a:t>
            </a:r>
          </a:p>
          <a:p>
            <a:pPr marR="0" lvl="0" algn="just" rtl="1">
              <a:lnSpc>
                <a:spcPct val="107000"/>
              </a:lnSpc>
              <a:spcBef>
                <a:spcPts val="0"/>
              </a:spcBef>
              <a:spcAft>
                <a:spcPts val="0"/>
              </a:spcAft>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b="1"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2455504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20217" y="50476"/>
            <a:ext cx="8509914" cy="1610200"/>
          </a:xfrm>
          <a:prstGeom prst="rect">
            <a:avLst/>
          </a:prstGeom>
          <a:noFill/>
          <a:ln>
            <a:noFill/>
          </a:ln>
        </p:spPr>
      </p:pic>
      <p:sp>
        <p:nvSpPr>
          <p:cNvPr id="136" name="Google Shape;136;p3"/>
          <p:cNvSpPr txBox="1"/>
          <p:nvPr/>
        </p:nvSpPr>
        <p:spPr>
          <a:xfrm>
            <a:off x="2065631" y="606850"/>
            <a:ext cx="550945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نصائح لتصميم </a:t>
            </a:r>
            <a:r>
              <a:rPr lang="ar-EG" sz="3600" b="1" i="0" u="none" strike="noStrike" cap="none" dirty="0" err="1">
                <a:solidFill>
                  <a:srgbClr val="FFFFFF"/>
                </a:solidFill>
                <a:latin typeface="Simplified Arabic"/>
                <a:ea typeface="Simplified Arabic"/>
                <a:cs typeface="Simplified Arabic"/>
                <a:sym typeface="Simplified Arabic"/>
              </a:rPr>
              <a:t>إنفوجرافيك</a:t>
            </a:r>
            <a:r>
              <a:rPr lang="ar-EG" sz="3600" b="1" i="0" u="none" strike="noStrike" cap="none" dirty="0">
                <a:solidFill>
                  <a:srgbClr val="FFFFFF"/>
                </a:solidFill>
                <a:latin typeface="Simplified Arabic"/>
                <a:ea typeface="Simplified Arabic"/>
                <a:cs typeface="Simplified Arabic"/>
                <a:sym typeface="Simplified Arabic"/>
              </a:rPr>
              <a:t> مميز </a:t>
            </a: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905249"/>
            <a:ext cx="1040178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استخدم مصادر متعددة</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اعتمد مصدرًا واحدًا عند البحث، واجمع مصادر متعددة وقارن بينها، ثم جهّز محتوى </a:t>
            </a:r>
            <a:r>
              <a:rPr lang="ar-EG" sz="3200"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الإنفوجرافيك</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بناءً على المصادر الأصحّ والأكثر موثوقية. </a:t>
            </a:r>
          </a:p>
          <a:p>
            <a:pPr marR="0" lvl="0" algn="just" rtl="1">
              <a:lnSpc>
                <a:spcPct val="107000"/>
              </a:lnSpc>
              <a:spcBef>
                <a:spcPts val="0"/>
              </a:spcBef>
              <a:spcAft>
                <a:spcPts val="0"/>
              </a:spcAft>
            </a:pPr>
            <a:endParaRPr lang="ar-EG" sz="3200"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a:t>
            </a:r>
          </a:p>
          <a:p>
            <a:pPr marR="0" lvl="0" algn="just" rtl="1">
              <a:lnSpc>
                <a:spcPct val="107000"/>
              </a:lnSpc>
              <a:spcBef>
                <a:spcPts val="0"/>
              </a:spcBef>
              <a:spcAft>
                <a:spcPts val="0"/>
              </a:spcAft>
            </a:pPr>
            <a:endParaRPr lang="ar-EG" sz="3200"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1352667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20217" y="50476"/>
            <a:ext cx="8509914" cy="1610200"/>
          </a:xfrm>
          <a:prstGeom prst="rect">
            <a:avLst/>
          </a:prstGeom>
          <a:noFill/>
          <a:ln>
            <a:noFill/>
          </a:ln>
        </p:spPr>
      </p:pic>
      <p:sp>
        <p:nvSpPr>
          <p:cNvPr id="136" name="Google Shape;136;p3"/>
          <p:cNvSpPr txBox="1"/>
          <p:nvPr/>
        </p:nvSpPr>
        <p:spPr>
          <a:xfrm>
            <a:off x="2065631" y="606850"/>
            <a:ext cx="550945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نصائح لتصميم </a:t>
            </a:r>
            <a:r>
              <a:rPr lang="ar-EG" sz="3600" b="1" i="0" u="none" strike="noStrike" cap="none" dirty="0" err="1">
                <a:solidFill>
                  <a:srgbClr val="FFFFFF"/>
                </a:solidFill>
                <a:latin typeface="Simplified Arabic"/>
                <a:ea typeface="Simplified Arabic"/>
                <a:cs typeface="Simplified Arabic"/>
                <a:sym typeface="Simplified Arabic"/>
              </a:rPr>
              <a:t>إنفوجرافيك</a:t>
            </a:r>
            <a:r>
              <a:rPr lang="ar-EG" sz="3600" b="1" i="0" u="none" strike="noStrike" cap="none" dirty="0">
                <a:solidFill>
                  <a:srgbClr val="FFFFFF"/>
                </a:solidFill>
                <a:latin typeface="Simplified Arabic"/>
                <a:ea typeface="Simplified Arabic"/>
                <a:cs typeface="Simplified Arabic"/>
                <a:sym typeface="Simplified Arabic"/>
              </a:rPr>
              <a:t> مميز </a:t>
            </a: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881845"/>
            <a:ext cx="10401785"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التزم بالبساطة </a:t>
            </a:r>
          </a:p>
          <a:p>
            <a:pPr marR="0" lvl="0" algn="just" rtl="1">
              <a:lnSpc>
                <a:spcPct val="107000"/>
              </a:lnSpc>
              <a:spcBef>
                <a:spcPts val="0"/>
              </a:spcBef>
              <a:spcAft>
                <a:spcPts val="0"/>
              </a:spcAft>
            </a:pPr>
            <a:endParaRPr lang="ar-EG" sz="3200"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يجب الالتزام بالبساطة في تصميم </a:t>
            </a:r>
            <a:r>
              <a:rPr lang="ar-EG" sz="3200"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الإنفوجرافيك</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وإيصال المعلومة إلى الجهة المستهدفة بوضوح وبشكل بسيط وسهل</a:t>
            </a:r>
            <a:r>
              <a:rPr lang="en-US"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a:t>
            </a:r>
          </a:p>
          <a:p>
            <a:pPr marR="0" lvl="0" algn="just" rtl="1">
              <a:lnSpc>
                <a:spcPct val="107000"/>
              </a:lnSpc>
              <a:spcBef>
                <a:spcPts val="0"/>
              </a:spcBef>
              <a:spcAft>
                <a:spcPts val="0"/>
              </a:spcAft>
            </a:pPr>
            <a:endParaRPr lang="en-US" sz="3200"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استخدم تصميمات بسيطة بألوان مناسبة لا تشتّت الانتباه، واحرص على تناسق النصّ وإظهار المعلومات المهمّة بلون وحجم مختلف.</a:t>
            </a:r>
          </a:p>
        </p:txBody>
      </p:sp>
    </p:spTree>
    <p:extLst>
      <p:ext uri="{BB962C8B-B14F-4D97-AF65-F5344CB8AC3E}">
        <p14:creationId xmlns:p14="http://schemas.microsoft.com/office/powerpoint/2010/main" val="42434675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685392" y="548879"/>
            <a:ext cx="451804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مواقع لتصميم </a:t>
            </a:r>
            <a:r>
              <a:rPr lang="ar-EG" sz="3600" b="1" i="0" u="none" strike="noStrike" cap="none" dirty="0" err="1">
                <a:solidFill>
                  <a:srgbClr val="FFFFFF"/>
                </a:solidFill>
                <a:latin typeface="Simplified Arabic"/>
                <a:ea typeface="Simplified Arabic"/>
                <a:cs typeface="Simplified Arabic"/>
                <a:sym typeface="Simplified Arabic"/>
              </a:rPr>
              <a:t>الإنفوجرافيك</a:t>
            </a:r>
            <a:r>
              <a:rPr lang="ar-EG" sz="3600" b="1" i="0" u="none" strike="noStrike" cap="none" dirty="0">
                <a:solidFill>
                  <a:srgbClr val="FFFFFF"/>
                </a:solidFill>
                <a:latin typeface="Simplified Arabic"/>
                <a:ea typeface="Simplified Arabic"/>
                <a:cs typeface="Simplified Arabic"/>
                <a:sym typeface="Simplified Arabic"/>
              </a:rPr>
              <a:t> </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1673110"/>
          </a:xfrm>
          <a:prstGeom prst="rect">
            <a:avLst/>
          </a:prstGeom>
          <a:noFill/>
          <a:ln>
            <a:noFill/>
          </a:ln>
        </p:spPr>
        <p:txBody>
          <a:bodyPr spcFirstLastPara="1" wrap="square" lIns="91425" tIns="45700" rIns="91425" bIns="45700" anchor="t" anchorCtr="0">
            <a:spAutoFit/>
          </a:bodyPr>
          <a:lstStyle/>
          <a:p>
            <a:pPr marL="0" marR="0" lvl="0" indent="0" rtl="1">
              <a:lnSpc>
                <a:spcPct val="107000"/>
              </a:lnSpc>
              <a:spcBef>
                <a:spcPts val="0"/>
              </a:spcBef>
              <a:spcAft>
                <a:spcPts val="0"/>
              </a:spcAft>
              <a:buNone/>
            </a:pPr>
            <a:r>
              <a:rPr lang="en-US"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Presentation-go </a:t>
            </a:r>
          </a:p>
          <a:p>
            <a:pPr marL="0" marR="0" lvl="0" indent="0" rtl="1">
              <a:lnSpc>
                <a:spcPct val="107000"/>
              </a:lnSpc>
              <a:spcBef>
                <a:spcPts val="0"/>
              </a:spcBef>
              <a:spcAft>
                <a:spcPts val="0"/>
              </a:spcAft>
              <a:buNone/>
            </a:pPr>
            <a:r>
              <a:rPr lang="en-US"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Vista Create </a:t>
            </a:r>
          </a:p>
          <a:p>
            <a:pPr marL="0" marR="0" lvl="0" indent="0" rtl="1">
              <a:lnSpc>
                <a:spcPct val="107000"/>
              </a:lnSpc>
              <a:spcBef>
                <a:spcPts val="0"/>
              </a:spcBef>
              <a:spcAft>
                <a:spcPts val="0"/>
              </a:spcAft>
              <a:buNone/>
            </a:pPr>
            <a:r>
              <a:rPr lang="en-US" sz="3200" b="1"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canva</a:t>
            </a:r>
            <a:r>
              <a:rPr lang="en-US"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a:t>
            </a:r>
            <a:endParaRPr lang="ar-EG" sz="3200" b="1"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3581629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err="1">
                <a:solidFill>
                  <a:srgbClr val="FFFFFF"/>
                </a:solidFill>
                <a:latin typeface="Simplified Arabic"/>
                <a:ea typeface="Simplified Arabic"/>
                <a:cs typeface="Simplified Arabic"/>
                <a:sym typeface="Simplified Arabic"/>
              </a:rPr>
              <a:t>الموشن</a:t>
            </a:r>
            <a:r>
              <a:rPr lang="ar-EG" sz="3600" b="1" i="0" u="none" strike="noStrike" cap="none" dirty="0">
                <a:solidFill>
                  <a:srgbClr val="FFFFFF"/>
                </a:solidFill>
                <a:latin typeface="Simplified Arabic"/>
                <a:ea typeface="Simplified Arabic"/>
                <a:cs typeface="Simplified Arabic"/>
                <a:sym typeface="Simplified Arabic"/>
              </a:rPr>
              <a:t> جرافيك </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983211"/>
            <a:ext cx="10401785"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الموشن</a:t>
            </a: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جرافيك</a:t>
            </a:r>
          </a:p>
          <a:p>
            <a:pPr marL="0" marR="0" lvl="0" indent="0" algn="just" rtl="1">
              <a:lnSpc>
                <a:spcPct val="107000"/>
              </a:lnSpc>
              <a:spcBef>
                <a:spcPts val="0"/>
              </a:spcBef>
              <a:spcAft>
                <a:spcPts val="0"/>
              </a:spcAft>
              <a:buNone/>
            </a:pPr>
            <a:endParaRPr lang="ar-EG" sz="3200"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عبارة عن صور ونصوص ورسومات مختلفة من رسومات بيانية وشخصيات كرتون وأيقونات وشعارات، ويُميزه التحريك السلس أو ما يسمى بـ"</a:t>
            </a:r>
            <a:r>
              <a:rPr lang="ar-EG" sz="3200"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الموشن</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لهذه الأشكال والرسومات مع تأثيرات سينمائية وصوتية بطريقة رائعة تجذب المُشاهد أكثر من أي تقنية أخرى.</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3307943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err="1">
                <a:solidFill>
                  <a:srgbClr val="FFFFFF"/>
                </a:solidFill>
                <a:latin typeface="Simplified Arabic"/>
                <a:ea typeface="Simplified Arabic"/>
                <a:cs typeface="Simplified Arabic"/>
                <a:sym typeface="Simplified Arabic"/>
              </a:rPr>
              <a:t>الموشن</a:t>
            </a:r>
            <a:r>
              <a:rPr lang="ar-EG" sz="3600" b="1" i="0" u="none" strike="noStrike" cap="none" dirty="0">
                <a:solidFill>
                  <a:srgbClr val="FFFFFF"/>
                </a:solidFill>
                <a:latin typeface="Simplified Arabic"/>
                <a:ea typeface="Simplified Arabic"/>
                <a:cs typeface="Simplified Arabic"/>
                <a:sym typeface="Simplified Arabic"/>
              </a:rPr>
              <a:t> جرافيك </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983211"/>
            <a:ext cx="10401785" cy="378086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ويكمن الفرق بين </a:t>
            </a:r>
            <a:r>
              <a:rPr lang="ar-EG" sz="3200"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الإنفوجرافيك</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a:t>
            </a:r>
            <a:r>
              <a:rPr lang="ar-EG" sz="3200"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والموشن</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جرافيك أن كلاهما واحد من حيث المبدأ ولكن (</a:t>
            </a:r>
            <a:r>
              <a:rPr lang="ar-EG" sz="3200"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الإنفوجرافيك</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عبارة عن رسم تخطيطي يتم إخراجه في صورة ذات أبعاد معينة.</a:t>
            </a:r>
          </a:p>
          <a:p>
            <a:pPr marL="0" marR="0" lvl="0" indent="0" algn="just" rtl="1">
              <a:lnSpc>
                <a:spcPct val="107000"/>
              </a:lnSpc>
              <a:spcBef>
                <a:spcPts val="0"/>
              </a:spcBef>
              <a:spcAft>
                <a:spcPts val="0"/>
              </a:spcAft>
              <a:buNone/>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أمّا (</a:t>
            </a:r>
            <a:r>
              <a:rPr lang="ar-EG" sz="3200"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الموشن</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جرافيك) عبارة عن رسم تخطيطي يتم تحويله إلى عرض حي؛ فيتم إخراجه على شكل فيديو تفاعلي يُستخدم لأغراض عديدة، منها التسويقية، التجارية، والتعليمية.</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0436817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613212" y="550378"/>
            <a:ext cx="351220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الفيديوجراف</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11817"/>
            <a:ext cx="10401785" cy="1146171"/>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نوع جديد من الفيديوهات يعتمد في طريقته على عرض الصور والفيديو مع احتوائه على نصوص توضّح للمشاهد بعض الامور.</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3905574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3274672" y="521308"/>
            <a:ext cx="351220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مميزات </a:t>
            </a:r>
            <a:r>
              <a:rPr lang="ar-EG" sz="3600" b="1" i="0" u="none" strike="noStrike" cap="none" dirty="0" err="1">
                <a:solidFill>
                  <a:srgbClr val="FFFFFF"/>
                </a:solidFill>
                <a:latin typeface="Simplified Arabic"/>
                <a:ea typeface="Simplified Arabic"/>
                <a:cs typeface="Simplified Arabic"/>
                <a:sym typeface="Simplified Arabic"/>
              </a:rPr>
              <a:t>الفيديوجراف</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983211"/>
            <a:ext cx="10401785"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يمكن مشاهدته ضعيف البصر وضعيف السمع من خلال الصوت </a:t>
            </a:r>
            <a:r>
              <a:rPr lang="ar-EG" sz="3200" dirty="0">
                <a:solidFill>
                  <a:schemeClr val="dk1"/>
                </a:solidFill>
                <a:latin typeface="Simplified Arabic" panose="02020603050405020304" pitchFamily="18" charset="-78"/>
                <a:ea typeface="Calibri"/>
                <a:cs typeface="Simplified Arabic" panose="02020603050405020304" pitchFamily="18" charset="-78"/>
                <a:sym typeface="Calibri"/>
              </a:rPr>
              <a:t>والصور داخله</a:t>
            </a:r>
            <a:r>
              <a:rPr lang="en-US" sz="3200" dirty="0">
                <a:solidFill>
                  <a:schemeClr val="dk1"/>
                </a:solidFill>
                <a:latin typeface="Simplified Arabic" panose="02020603050405020304" pitchFamily="18" charset="-78"/>
                <a:ea typeface="Calibri"/>
                <a:cs typeface="Simplified Arabic" panose="02020603050405020304" pitchFamily="18" charset="-78"/>
                <a:sym typeface="Calibri"/>
              </a:rPr>
              <a:t>.</a:t>
            </a:r>
          </a:p>
          <a:p>
            <a:pPr marR="0" lvl="0" algn="just" rtl="1">
              <a:lnSpc>
                <a:spcPct val="107000"/>
              </a:lnSpc>
              <a:spcBef>
                <a:spcPts val="0"/>
              </a:spcBef>
              <a:spcAft>
                <a:spcPts val="0"/>
              </a:spcAft>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يلجأ الجميع إليه كوسيلةٍ ممتازة للانتشار وعرض المعلومات</a:t>
            </a:r>
            <a:r>
              <a:rPr lang="en-US"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a:t>
            </a: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هناك العديد من المنصّات الرقمية التي تشتهر بصناع</a:t>
            </a:r>
            <a:r>
              <a:rPr lang="ar-EG" sz="3200" dirty="0">
                <a:solidFill>
                  <a:schemeClr val="dk1"/>
                </a:solidFill>
                <a:latin typeface="Simplified Arabic" panose="02020603050405020304" pitchFamily="18" charset="-78"/>
                <a:ea typeface="Calibri"/>
                <a:cs typeface="Simplified Arabic" panose="02020603050405020304" pitchFamily="18" charset="-78"/>
                <a:sym typeface="Calibri"/>
              </a:rPr>
              <a:t>ته </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أكثر من بقية الفيديوهات. </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2172265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3274672" y="521308"/>
            <a:ext cx="351220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مميزات </a:t>
            </a:r>
            <a:r>
              <a:rPr lang="ar-EG" sz="3600" b="1" i="0" u="none" strike="noStrike" cap="none" dirty="0" err="1">
                <a:solidFill>
                  <a:srgbClr val="FFFFFF"/>
                </a:solidFill>
                <a:latin typeface="Simplified Arabic"/>
                <a:ea typeface="Simplified Arabic"/>
                <a:cs typeface="Simplified Arabic"/>
                <a:sym typeface="Simplified Arabic"/>
              </a:rPr>
              <a:t>الفيديوجراف</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983211"/>
            <a:ext cx="10401785"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أغلب المؤسّسات الإعلامية تستخدم هذا النوع على منصاتها الرقمية للخروج من القالب التقليدي للفيديو. </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يُستخدم في العديد من الاغراض، للترويج لمنتجات شركة ما إن رغبت في ذلك، أو عرض بعض المعلومات عن شيء ما، أو سرد قصة نجاح شخص ما.</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9182893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487886" y="537276"/>
            <a:ext cx="440628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طرق تنفيذ </a:t>
            </a:r>
            <a:r>
              <a:rPr lang="ar-EG" sz="3600" b="1" i="0" u="none" strike="noStrike" cap="none" dirty="0" err="1">
                <a:solidFill>
                  <a:srgbClr val="FFFFFF"/>
                </a:solidFill>
                <a:latin typeface="Simplified Arabic"/>
                <a:ea typeface="Simplified Arabic"/>
                <a:cs typeface="Simplified Arabic"/>
                <a:sym typeface="Simplified Arabic"/>
              </a:rPr>
              <a:t>الفيديوجراف</a:t>
            </a:r>
            <a:r>
              <a:rPr lang="ar-EG" sz="3600" b="1" i="0" u="none" strike="noStrike" cap="none" dirty="0">
                <a:solidFill>
                  <a:srgbClr val="FFFFFF"/>
                </a:solidFill>
                <a:latin typeface="Simplified Arabic"/>
                <a:ea typeface="Simplified Arabic"/>
                <a:cs typeface="Simplified Arabic"/>
                <a:sym typeface="Simplified Arabic"/>
              </a:rPr>
              <a:t> </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983211"/>
            <a:ext cx="10401785"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أن يكون سردُ الأحداث فيه قَصَصيا بطريقة جذابة</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لا يَرْسَخ شيءٌ في ذهن الإنسان أكثر من القصة، ولذا نلجأ إليها، ابدأ سردك للأحداث بطريقة تصاعديّة، تعريف بسيطٌ بالحدث، ثم الخوض في تفاصيله، وتجنّب وضع العبارات الصعبة ولا تكتب معلومةً إلا إذا كانت مهمّة.</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أن يحتوي الفيديو الخاص بك على بعض العاطفة (التعاطف)</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527839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487886" y="537276"/>
            <a:ext cx="440628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طرق تنفيذ </a:t>
            </a:r>
            <a:r>
              <a:rPr lang="ar-EG" sz="3600" b="1" i="0" u="none" strike="noStrike" cap="none" dirty="0" err="1">
                <a:solidFill>
                  <a:srgbClr val="FFFFFF"/>
                </a:solidFill>
                <a:latin typeface="Simplified Arabic"/>
                <a:ea typeface="Simplified Arabic"/>
                <a:cs typeface="Simplified Arabic"/>
                <a:sym typeface="Simplified Arabic"/>
              </a:rPr>
              <a:t>الفيديوجراف</a:t>
            </a:r>
            <a:r>
              <a:rPr lang="ar-EG" sz="3600" b="1" i="0" u="none" strike="noStrike" cap="none" dirty="0">
                <a:solidFill>
                  <a:srgbClr val="FFFFFF"/>
                </a:solidFill>
                <a:latin typeface="Simplified Arabic"/>
                <a:ea typeface="Simplified Arabic"/>
                <a:cs typeface="Simplified Arabic"/>
                <a:sym typeface="Simplified Arabic"/>
              </a:rPr>
              <a:t> </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983211"/>
            <a:ext cx="10401785"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أن يكون سردُ الأحداث فيه قَصَصيا بطريقة جذابة</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لا يَرْسَخ شيءٌ في ذهن الإنسان أكثر من القصة، ولذا نلجأ إليها، ابدأ سردك للأحداث بطريقة تصاعديّة، تعريف بسيطٌ بالحدث، ثم الخوض في تفاصيله، وتجنّب وضع العبارات الصعبة ولا تكتب معلومةً إلا إذا كانت مهمّة.</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أن يحتوي الفيديو الخاص بك على بعض العاطفة (التعاطف)</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7353038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487886" y="537276"/>
            <a:ext cx="5243874"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برامج وتطبيقات لتنفيذ </a:t>
            </a:r>
            <a:r>
              <a:rPr lang="ar-EG" sz="3600" b="1" i="0" u="none" strike="noStrike" cap="none" dirty="0" err="1">
                <a:solidFill>
                  <a:srgbClr val="FFFFFF"/>
                </a:solidFill>
                <a:latin typeface="Simplified Arabic"/>
                <a:ea typeface="Simplified Arabic"/>
                <a:cs typeface="Simplified Arabic"/>
                <a:sym typeface="Simplified Arabic"/>
              </a:rPr>
              <a:t>الفيديوجراف</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983211"/>
            <a:ext cx="10401785" cy="272698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بإمكانك عمل </a:t>
            </a:r>
            <a:r>
              <a:rPr lang="ar-EG" sz="3200"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الفيديوجراف</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عن طريق بعض تطبيقات الهاتف المحمول، منها تطبيق </a:t>
            </a:r>
            <a:r>
              <a:rPr lang="en-US" sz="3200"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KineMaster</a:t>
            </a:r>
            <a:r>
              <a:rPr lang="en-US"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المتوفر على نظامي تشغيل:  </a:t>
            </a:r>
            <a:r>
              <a:rPr lang="en-US"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android </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&amp; </a:t>
            </a:r>
            <a:r>
              <a:rPr lang="en-US"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iOS </a:t>
            </a:r>
          </a:p>
          <a:p>
            <a:pPr marL="457200" marR="0" lvl="0" indent="-457200" algn="just" rtl="1">
              <a:lnSpc>
                <a:spcPct val="107000"/>
              </a:lnSpc>
              <a:spcBef>
                <a:spcPts val="0"/>
              </a:spcBef>
              <a:spcAft>
                <a:spcPts val="0"/>
              </a:spcAft>
              <a:buFont typeface="Arial" panose="020B0604020202020204" pitchFamily="34" charset="0"/>
              <a:buChar char="•"/>
            </a:pPr>
            <a:endParaRPr lang="en-US"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كما تستطيع صناعة </a:t>
            </a:r>
            <a:r>
              <a:rPr lang="ar-EG" sz="3200" i="0" u="none" strike="noStrike" cap="none" dirty="0" err="1">
                <a:solidFill>
                  <a:schemeClr val="dk1"/>
                </a:solidFill>
                <a:latin typeface="Simplified Arabic" panose="02020603050405020304" pitchFamily="18" charset="-78"/>
                <a:ea typeface="Calibri"/>
                <a:cs typeface="Simplified Arabic" panose="02020603050405020304" pitchFamily="18" charset="-78"/>
                <a:sym typeface="Calibri"/>
              </a:rPr>
              <a:t>الفيديوجراف</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بطريقة أكثر احترافية، باستخدام برامج الحاسوب </a:t>
            </a:r>
            <a:r>
              <a:rPr lang="en-US"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Premiere Pro </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&amp; </a:t>
            </a:r>
            <a:r>
              <a:rPr lang="en-US"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After Effects</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0410817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قصة الفيديو</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2200049"/>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dirty="0">
                <a:solidFill>
                  <a:schemeClr val="tx1"/>
                </a:solidFill>
                <a:latin typeface="Simplified Arabic" panose="02020603050405020304" pitchFamily="18" charset="-78"/>
                <a:cs typeface="Simplified Arabic" panose="02020603050405020304" pitchFamily="18" charset="-78"/>
              </a:rPr>
              <a:t>هي إنتاج قصة صحفية مميزة وفريدة ولكن باستخدام الفيديو لما له من مميزات وتأثيرات أفضل من النص</a:t>
            </a:r>
            <a:r>
              <a:rPr lang="en-US" sz="3200" dirty="0">
                <a:solidFill>
                  <a:schemeClr val="tx1"/>
                </a:solidFill>
                <a:latin typeface="Simplified Arabic" panose="02020603050405020304" pitchFamily="18" charset="-78"/>
                <a:cs typeface="Simplified Arabic" panose="02020603050405020304" pitchFamily="18" charset="-78"/>
              </a:rPr>
              <a:t>.</a:t>
            </a:r>
          </a:p>
          <a:p>
            <a:pPr marL="0" marR="0" lvl="0" indent="0" algn="just" rtl="1">
              <a:lnSpc>
                <a:spcPct val="107000"/>
              </a:lnSpc>
              <a:spcBef>
                <a:spcPts val="0"/>
              </a:spcBef>
              <a:spcAft>
                <a:spcPts val="0"/>
              </a:spcAft>
              <a:buNone/>
            </a:pPr>
            <a:endParaRPr lang="en-US"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0" marR="0" lvl="0" indent="0" algn="just" rtl="1">
              <a:lnSpc>
                <a:spcPct val="107000"/>
              </a:lnSpc>
              <a:spcBef>
                <a:spcPts val="0"/>
              </a:spcBef>
              <a:spcAft>
                <a:spcPts val="0"/>
              </a:spcAft>
              <a:buNone/>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577124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أمثلة على قصص الفيديو</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3081444"/>
          </a:xfrm>
          <a:prstGeom prst="rect">
            <a:avLst/>
          </a:prstGeom>
          <a:noFill/>
          <a:ln>
            <a:noFill/>
          </a:ln>
        </p:spPr>
        <p:txBody>
          <a:bodyPr spcFirstLastPara="1" wrap="square" lIns="91425" tIns="45700" rIns="91425" bIns="45700" anchor="t" anchorCtr="0">
            <a:spAutoFit/>
          </a:bodyPr>
          <a:lstStyle/>
          <a:p>
            <a:pPr marL="0" indent="0" algn="r">
              <a:buNone/>
            </a:pPr>
            <a:r>
              <a:rPr lang="ar-EG" sz="4000" dirty="0">
                <a:solidFill>
                  <a:srgbClr val="26858C"/>
                </a:solidFill>
                <a:hlinkClick r:id="rId7"/>
              </a:rPr>
              <a:t>بر أمان «روحية».. 4 أجساد في روح واحدة</a:t>
            </a:r>
            <a:endParaRPr lang="en-US" sz="4000" dirty="0">
              <a:solidFill>
                <a:srgbClr val="26858C"/>
              </a:solidFill>
            </a:endParaRPr>
          </a:p>
          <a:p>
            <a:pPr marL="0" indent="0" algn="r">
              <a:buNone/>
            </a:pPr>
            <a:r>
              <a:rPr lang="ar-EG" sz="4000" dirty="0">
                <a:hlinkClick r:id="rId8"/>
              </a:rPr>
              <a:t>الأسطى </a:t>
            </a:r>
            <a:r>
              <a:rPr lang="ar-EG" sz="4000" dirty="0" err="1">
                <a:hlinkClick r:id="rId8"/>
              </a:rPr>
              <a:t>زلطة</a:t>
            </a:r>
            <a:endParaRPr lang="ar-EG" sz="4000" dirty="0"/>
          </a:p>
          <a:p>
            <a:pPr marL="0" indent="0" algn="r">
              <a:buNone/>
            </a:pPr>
            <a:r>
              <a:rPr lang="ar-EG" sz="4000" dirty="0">
                <a:hlinkClick r:id="rId9"/>
              </a:rPr>
              <a:t>عجلة أم مريم</a:t>
            </a:r>
            <a:endParaRPr lang="ar-EG" sz="4000" dirty="0"/>
          </a:p>
          <a:p>
            <a:pPr marL="0" indent="0" algn="r">
              <a:buNone/>
            </a:pPr>
            <a:endParaRPr lang="en-US" sz="4000" dirty="0">
              <a:solidFill>
                <a:srgbClr val="26858C"/>
              </a:solidFill>
            </a:endParaRPr>
          </a:p>
          <a:p>
            <a:pPr marL="0" marR="0" lvl="0" indent="0" algn="r" rtl="1">
              <a:lnSpc>
                <a:spcPct val="107000"/>
              </a:lnSpc>
              <a:spcBef>
                <a:spcPts val="0"/>
              </a:spcBef>
              <a:spcAft>
                <a:spcPts val="0"/>
              </a:spcAft>
              <a:buNone/>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4794030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مزايا الإنترنت</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2200049"/>
          </a:xfrm>
          <a:prstGeom prst="rect">
            <a:avLst/>
          </a:prstGeom>
          <a:noFill/>
          <a:ln>
            <a:noFill/>
          </a:ln>
        </p:spPr>
        <p:txBody>
          <a:bodyPr spcFirstLastPara="1" wrap="square" lIns="91425" tIns="45700" rIns="91425" bIns="45700" anchor="t" anchorCtr="0">
            <a:spAutoFit/>
          </a:bodyPr>
          <a:lstStyle/>
          <a:p>
            <a:pPr marL="0" marR="0" lvl="0" indent="0" algn="r" rtl="1">
              <a:lnSpc>
                <a:spcPct val="107000"/>
              </a:lnSpc>
              <a:spcBef>
                <a:spcPts val="0"/>
              </a:spcBef>
              <a:spcAft>
                <a:spcPts val="0"/>
              </a:spcAft>
              <a:buNone/>
            </a:pPr>
            <a:r>
              <a:rPr lang="ar-EG" sz="3200" dirty="0">
                <a:solidFill>
                  <a:schemeClr val="tx1"/>
                </a:solidFill>
                <a:latin typeface="Simplified Arabic" panose="02020603050405020304" pitchFamily="18" charset="-78"/>
                <a:cs typeface="Simplified Arabic" panose="02020603050405020304" pitchFamily="18" charset="-78"/>
              </a:rPr>
              <a:t>تتمتع شبكة الإنترنت بمميزات عديدة منها السرعة في نقل البيانات والمعلومات، القدرة على نقل عدد كبير من البيانات في صورة رقمية، نقل الملفات صوتية أو مرئية أو مكتوبة، واستخدامها في النواحي الاقتصادية والعلمية والأمنية والعملية وغيرها</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42003649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مزايا الإنترنت</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pic>
        <p:nvPicPr>
          <p:cNvPr id="3" name="Content Placeholder 3">
            <a:extLst>
              <a:ext uri="{FF2B5EF4-FFF2-40B4-BE49-F238E27FC236}">
                <a16:creationId xmlns:a16="http://schemas.microsoft.com/office/drawing/2014/main" id="{59AAA78B-FA40-0F24-88DA-644AD36D8A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84339" y="1528920"/>
            <a:ext cx="7434228" cy="4309972"/>
          </a:xfrm>
          <a:prstGeom prst="rect">
            <a:avLst/>
          </a:prstGeom>
          <a:ln>
            <a:noFill/>
          </a:ln>
          <a:effectLst>
            <a:softEdge rad="112500"/>
          </a:effectLst>
        </p:spPr>
      </p:pic>
      <p:sp>
        <p:nvSpPr>
          <p:cNvPr id="4" name="Google Shape;138;p3">
            <a:extLst>
              <a:ext uri="{FF2B5EF4-FFF2-40B4-BE49-F238E27FC236}">
                <a16:creationId xmlns:a16="http://schemas.microsoft.com/office/drawing/2014/main" id="{C37CB880-2F0C-734A-5A91-99A38949197E}"/>
              </a:ext>
            </a:extLst>
          </p:cNvPr>
          <p:cNvSpPr txBox="1"/>
          <p:nvPr/>
        </p:nvSpPr>
        <p:spPr>
          <a:xfrm>
            <a:off x="-103682" y="4375767"/>
            <a:ext cx="3955693" cy="1077178"/>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dirty="0">
                <a:solidFill>
                  <a:srgbClr val="00B0F0"/>
                </a:solidFill>
                <a:latin typeface="Tajawal ExtraBold"/>
                <a:ea typeface="Tajawal ExtraBold"/>
                <a:cs typeface="Tajawal ExtraBold"/>
                <a:sym typeface="Tajawal ExtraBold"/>
              </a:rPr>
              <a:t>العربية </a:t>
            </a:r>
            <a:endParaRPr sz="3200" b="0" i="0" u="none" strike="noStrike" cap="none" dirty="0">
              <a:solidFill>
                <a:srgbClr val="00B0F0"/>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39164063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مزايا الإنترنت</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4" name="Google Shape;138;p3">
            <a:extLst>
              <a:ext uri="{FF2B5EF4-FFF2-40B4-BE49-F238E27FC236}">
                <a16:creationId xmlns:a16="http://schemas.microsoft.com/office/drawing/2014/main" id="{C37CB880-2F0C-734A-5A91-99A38949197E}"/>
              </a:ext>
            </a:extLst>
          </p:cNvPr>
          <p:cNvSpPr txBox="1"/>
          <p:nvPr/>
        </p:nvSpPr>
        <p:spPr>
          <a:xfrm>
            <a:off x="228646" y="4247058"/>
            <a:ext cx="3955693" cy="206206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dirty="0">
                <a:solidFill>
                  <a:srgbClr val="00B0F0"/>
                </a:solidFill>
                <a:latin typeface="Tajawal ExtraBold"/>
                <a:ea typeface="Tajawal ExtraBold"/>
                <a:cs typeface="Tajawal ExtraBold"/>
                <a:sym typeface="Tajawal ExtraBold"/>
              </a:rPr>
              <a:t>بي بي سي عربي </a:t>
            </a:r>
          </a:p>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dirty="0">
                <a:solidFill>
                  <a:srgbClr val="00B0F0"/>
                </a:solidFill>
                <a:latin typeface="Tajawal ExtraBold"/>
                <a:ea typeface="Tajawal ExtraBold"/>
                <a:cs typeface="Tajawal ExtraBold"/>
                <a:sym typeface="Tajawal ExtraBold"/>
              </a:rPr>
              <a:t> </a:t>
            </a:r>
          </a:p>
        </p:txBody>
      </p:sp>
      <p:pic>
        <p:nvPicPr>
          <p:cNvPr id="2" name="Content Placeholder 3">
            <a:extLst>
              <a:ext uri="{FF2B5EF4-FFF2-40B4-BE49-F238E27FC236}">
                <a16:creationId xmlns:a16="http://schemas.microsoft.com/office/drawing/2014/main" id="{70400B79-13C7-C983-096B-D228D7FF658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84338" y="1301560"/>
            <a:ext cx="7355921" cy="4264574"/>
          </a:xfrm>
          <a:prstGeom prst="rect">
            <a:avLst/>
          </a:prstGeom>
          <a:ln>
            <a:noFill/>
          </a:ln>
          <a:effectLst>
            <a:softEdge rad="112500"/>
          </a:effectLst>
        </p:spPr>
      </p:pic>
    </p:spTree>
    <p:extLst>
      <p:ext uri="{BB962C8B-B14F-4D97-AF65-F5344CB8AC3E}">
        <p14:creationId xmlns:p14="http://schemas.microsoft.com/office/powerpoint/2010/main" val="89442714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مزايا الإنترنت</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4" name="Google Shape;138;p3">
            <a:extLst>
              <a:ext uri="{FF2B5EF4-FFF2-40B4-BE49-F238E27FC236}">
                <a16:creationId xmlns:a16="http://schemas.microsoft.com/office/drawing/2014/main" id="{C37CB880-2F0C-734A-5A91-99A38949197E}"/>
              </a:ext>
            </a:extLst>
          </p:cNvPr>
          <p:cNvSpPr txBox="1"/>
          <p:nvPr/>
        </p:nvSpPr>
        <p:spPr>
          <a:xfrm>
            <a:off x="389901" y="4375767"/>
            <a:ext cx="3462110" cy="1077178"/>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dirty="0">
                <a:solidFill>
                  <a:srgbClr val="00B0F0"/>
                </a:solidFill>
                <a:latin typeface="Tajawal ExtraBold"/>
                <a:ea typeface="Tajawal ExtraBold"/>
                <a:cs typeface="Tajawal ExtraBold"/>
                <a:sym typeface="Tajawal ExtraBold"/>
              </a:rPr>
              <a:t>الجارديان </a:t>
            </a:r>
            <a:endParaRPr sz="3200" b="0" i="0" u="none" strike="noStrike" cap="none" dirty="0">
              <a:solidFill>
                <a:srgbClr val="00B0F0"/>
              </a:solidFill>
              <a:latin typeface="Tajawal ExtraBold"/>
              <a:ea typeface="Tajawal ExtraBold"/>
              <a:cs typeface="Tajawal ExtraBold"/>
              <a:sym typeface="Tajawal ExtraBold"/>
            </a:endParaRPr>
          </a:p>
        </p:txBody>
      </p:sp>
      <p:pic>
        <p:nvPicPr>
          <p:cNvPr id="2" name="Content Placeholder 3">
            <a:extLst>
              <a:ext uri="{FF2B5EF4-FFF2-40B4-BE49-F238E27FC236}">
                <a16:creationId xmlns:a16="http://schemas.microsoft.com/office/drawing/2014/main" id="{45B573B7-77F6-B142-DA4A-26F3E389F9F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63373" y="1405055"/>
            <a:ext cx="7754586" cy="4458887"/>
          </a:xfrm>
          <a:prstGeom prst="rect">
            <a:avLst/>
          </a:prstGeom>
          <a:ln>
            <a:noFill/>
          </a:ln>
          <a:effectLst>
            <a:softEdge rad="112500"/>
          </a:effectLst>
        </p:spPr>
      </p:pic>
    </p:spTree>
    <p:extLst>
      <p:ext uri="{BB962C8B-B14F-4D97-AF65-F5344CB8AC3E}">
        <p14:creationId xmlns:p14="http://schemas.microsoft.com/office/powerpoint/2010/main" val="2073029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مزايا الإنترنت</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4" name="Google Shape;138;p3">
            <a:extLst>
              <a:ext uri="{FF2B5EF4-FFF2-40B4-BE49-F238E27FC236}">
                <a16:creationId xmlns:a16="http://schemas.microsoft.com/office/drawing/2014/main" id="{C37CB880-2F0C-734A-5A91-99A38949197E}"/>
              </a:ext>
            </a:extLst>
          </p:cNvPr>
          <p:cNvSpPr txBox="1"/>
          <p:nvPr/>
        </p:nvSpPr>
        <p:spPr>
          <a:xfrm>
            <a:off x="191229" y="4335127"/>
            <a:ext cx="3955693" cy="206206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dirty="0">
                <a:solidFill>
                  <a:srgbClr val="00B0F0"/>
                </a:solidFill>
                <a:latin typeface="Tajawal ExtraBold"/>
                <a:ea typeface="Tajawal ExtraBold"/>
                <a:cs typeface="Tajawal ExtraBold"/>
                <a:sym typeface="Tajawal ExtraBold"/>
              </a:rPr>
              <a:t>سكاي نيوز عربية</a:t>
            </a:r>
          </a:p>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dirty="0">
                <a:solidFill>
                  <a:srgbClr val="00B0F0"/>
                </a:solidFill>
                <a:latin typeface="Tajawal ExtraBold"/>
                <a:ea typeface="Tajawal ExtraBold"/>
                <a:cs typeface="Tajawal ExtraBold"/>
                <a:sym typeface="Tajawal ExtraBold"/>
              </a:rPr>
              <a:t> </a:t>
            </a:r>
          </a:p>
        </p:txBody>
      </p:sp>
      <p:pic>
        <p:nvPicPr>
          <p:cNvPr id="2" name="Content Placeholder 3">
            <a:extLst>
              <a:ext uri="{FF2B5EF4-FFF2-40B4-BE49-F238E27FC236}">
                <a16:creationId xmlns:a16="http://schemas.microsoft.com/office/drawing/2014/main" id="{165D19E7-9609-63B0-628F-CA7ABCCF6B5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84339" y="1451706"/>
            <a:ext cx="7582510" cy="4395938"/>
          </a:xfrm>
          <a:prstGeom prst="rect">
            <a:avLst/>
          </a:prstGeom>
          <a:ln>
            <a:noFill/>
          </a:ln>
          <a:effectLst>
            <a:softEdge rad="112500"/>
          </a:effectLst>
        </p:spPr>
      </p:pic>
    </p:spTree>
    <p:extLst>
      <p:ext uri="{BB962C8B-B14F-4D97-AF65-F5344CB8AC3E}">
        <p14:creationId xmlns:p14="http://schemas.microsoft.com/office/powerpoint/2010/main" val="42009759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مزايا الإنترنت</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4" name="Google Shape;138;p3">
            <a:extLst>
              <a:ext uri="{FF2B5EF4-FFF2-40B4-BE49-F238E27FC236}">
                <a16:creationId xmlns:a16="http://schemas.microsoft.com/office/drawing/2014/main" id="{C37CB880-2F0C-734A-5A91-99A38949197E}"/>
              </a:ext>
            </a:extLst>
          </p:cNvPr>
          <p:cNvSpPr txBox="1"/>
          <p:nvPr/>
        </p:nvSpPr>
        <p:spPr>
          <a:xfrm>
            <a:off x="-103682" y="4375767"/>
            <a:ext cx="3955693" cy="1077178"/>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dirty="0">
                <a:solidFill>
                  <a:srgbClr val="00B0F0"/>
                </a:solidFill>
                <a:latin typeface="Tajawal ExtraBold"/>
                <a:ea typeface="Tajawal ExtraBold"/>
                <a:cs typeface="Tajawal ExtraBold"/>
                <a:sym typeface="Tajawal ExtraBold"/>
              </a:rPr>
              <a:t>واشنطن بوست </a:t>
            </a:r>
            <a:endParaRPr sz="3200" b="0" i="0" u="none" strike="noStrike" cap="none" dirty="0">
              <a:solidFill>
                <a:srgbClr val="00B0F0"/>
              </a:solidFill>
              <a:latin typeface="Tajawal ExtraBold"/>
              <a:ea typeface="Tajawal ExtraBold"/>
              <a:cs typeface="Tajawal ExtraBold"/>
              <a:sym typeface="Tajawal ExtraBold"/>
            </a:endParaRPr>
          </a:p>
        </p:txBody>
      </p:sp>
      <p:pic>
        <p:nvPicPr>
          <p:cNvPr id="5" name="Content Placeholder 3">
            <a:extLst>
              <a:ext uri="{FF2B5EF4-FFF2-40B4-BE49-F238E27FC236}">
                <a16:creationId xmlns:a16="http://schemas.microsoft.com/office/drawing/2014/main" id="{5F2CDA71-12FF-AEF1-E5CF-F75782F0A62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85307" y="1570036"/>
            <a:ext cx="7432651" cy="4273774"/>
          </a:xfrm>
          <a:prstGeom prst="rect">
            <a:avLst/>
          </a:prstGeom>
          <a:ln>
            <a:noFill/>
          </a:ln>
          <a:effectLst>
            <a:softEdge rad="112500"/>
          </a:effectLst>
        </p:spPr>
      </p:pic>
    </p:spTree>
    <p:extLst>
      <p:ext uri="{BB962C8B-B14F-4D97-AF65-F5344CB8AC3E}">
        <p14:creationId xmlns:p14="http://schemas.microsoft.com/office/powerpoint/2010/main" val="34510896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814"/>
        <p:cNvGrpSpPr/>
        <p:nvPr/>
      </p:nvGrpSpPr>
      <p:grpSpPr>
        <a:xfrm>
          <a:off x="0" y="0"/>
          <a:ext cx="0" cy="0"/>
          <a:chOff x="0" y="0"/>
          <a:chExt cx="0" cy="0"/>
        </a:xfrm>
      </p:grpSpPr>
      <p:pic>
        <p:nvPicPr>
          <p:cNvPr id="815" name="Google Shape;815;p4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816" name="Google Shape;816;p4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817" name="Google Shape;817;p4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18" name="Google Shape;818;p4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19" name="Google Shape;819;p43"/>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820" name="Google Shape;820;p43"/>
          <p:cNvSpPr txBox="1"/>
          <p:nvPr/>
        </p:nvSpPr>
        <p:spPr>
          <a:xfrm rot="-1363315">
            <a:off x="-5518" y="468258"/>
            <a:ext cx="2217660"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b="0" i="0" u="none" strike="noStrike" cap="none">
                <a:solidFill>
                  <a:schemeClr val="lt1"/>
                </a:solidFill>
                <a:latin typeface="Tajawal Medium"/>
                <a:ea typeface="Tajawal Medium"/>
                <a:cs typeface="Tajawal Medium"/>
                <a:sym typeface="Tajawal Medium"/>
              </a:rPr>
              <a:t>المحاضرة الثالثة</a:t>
            </a:r>
            <a:endParaRPr sz="2800" b="0" i="0" u="none" strike="noStrike" cap="none">
              <a:solidFill>
                <a:schemeClr val="lt1"/>
              </a:solidFill>
              <a:latin typeface="Tajawal Medium"/>
              <a:ea typeface="Tajawal Medium"/>
              <a:cs typeface="Tajawal Medium"/>
              <a:sym typeface="Tajawal Medium"/>
            </a:endParaRPr>
          </a:p>
        </p:txBody>
      </p:sp>
      <p:pic>
        <p:nvPicPr>
          <p:cNvPr id="821" name="Google Shape;821;p43"/>
          <p:cNvPicPr preferRelativeResize="0"/>
          <p:nvPr/>
        </p:nvPicPr>
        <p:blipFill rotWithShape="1">
          <a:blip r:embed="rId7">
            <a:alphaModFix/>
          </a:blip>
          <a:srcRect/>
          <a:stretch/>
        </p:blipFill>
        <p:spPr>
          <a:xfrm>
            <a:off x="3676650" y="1399471"/>
            <a:ext cx="4514850" cy="4514850"/>
          </a:xfrm>
          <a:prstGeom prst="rect">
            <a:avLst/>
          </a:prstGeom>
          <a:noFill/>
          <a:ln>
            <a:noFill/>
          </a:ln>
        </p:spPr>
      </p:pic>
      <p:sp>
        <p:nvSpPr>
          <p:cNvPr id="822" name="Google Shape;822;p43"/>
          <p:cNvSpPr txBox="1"/>
          <p:nvPr/>
        </p:nvSpPr>
        <p:spPr>
          <a:xfrm>
            <a:off x="2314660" y="528084"/>
            <a:ext cx="6801278" cy="707886"/>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FFFFFF"/>
              </a:buClr>
              <a:buSzPts val="4000"/>
              <a:buFont typeface="Tajawal Medium"/>
              <a:buNone/>
            </a:pPr>
            <a:r>
              <a:rPr lang="ar-EG" sz="4000" b="0" i="0" u="none" strike="noStrike" cap="none">
                <a:solidFill>
                  <a:srgbClr val="FFFFFF"/>
                </a:solidFill>
                <a:latin typeface="Tajawal Medium"/>
                <a:ea typeface="Tajawal Medium"/>
                <a:cs typeface="Tajawal Medium"/>
                <a:sym typeface="Tajawal Medium"/>
              </a:rPr>
              <a:t>شكرًا بالتوفيق</a:t>
            </a:r>
            <a:endParaRPr sz="4000" b="0" i="0" u="none" strike="noStrike" cap="none">
              <a:solidFill>
                <a:srgbClr val="FF9518"/>
              </a:solidFill>
              <a:latin typeface="Tajawal Medium"/>
              <a:ea typeface="Tajawal Medium"/>
              <a:cs typeface="Tajawal Medium"/>
              <a:sym typeface="Tajawal Medium"/>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566</TotalTime>
  <Words>2239</Words>
  <Application>Microsoft Office PowerPoint</Application>
  <PresentationFormat>Widescreen</PresentationFormat>
  <Paragraphs>337</Paragraphs>
  <Slides>48</Slides>
  <Notes>48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Calibri</vt:lpstr>
      <vt:lpstr>Lato Light</vt:lpstr>
      <vt:lpstr>Tajawal ExtraBold</vt:lpstr>
      <vt:lpstr>Simplified Arabic</vt:lpstr>
      <vt:lpstr>Tajawal Medium</vt:lpstr>
      <vt:lpstr>DIN Next LT Arabic</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abdelfttah nabil</cp:lastModifiedBy>
  <cp:revision>33</cp:revision>
  <dcterms:created xsi:type="dcterms:W3CDTF">2021-08-03T13:03:26Z</dcterms:created>
  <dcterms:modified xsi:type="dcterms:W3CDTF">2023-04-05T17:44:52Z</dcterms:modified>
</cp:coreProperties>
</file>