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276" r:id="rId3"/>
    <p:sldId id="535" r:id="rId4"/>
    <p:sldId id="271" r:id="rId5"/>
    <p:sldId id="514" r:id="rId6"/>
    <p:sldId id="482" r:id="rId7"/>
    <p:sldId id="256" r:id="rId8"/>
    <p:sldId id="508" r:id="rId9"/>
    <p:sldId id="509" r:id="rId10"/>
    <p:sldId id="510" r:id="rId11"/>
    <p:sldId id="511" r:id="rId12"/>
    <p:sldId id="536" r:id="rId13"/>
    <p:sldId id="513" r:id="rId14"/>
    <p:sldId id="487" r:id="rId15"/>
    <p:sldId id="485" r:id="rId16"/>
    <p:sldId id="483" r:id="rId17"/>
    <p:sldId id="537" r:id="rId18"/>
    <p:sldId id="542" r:id="rId19"/>
    <p:sldId id="543" r:id="rId20"/>
    <p:sldId id="544" r:id="rId21"/>
    <p:sldId id="545" r:id="rId22"/>
    <p:sldId id="488" r:id="rId23"/>
    <p:sldId id="546" r:id="rId24"/>
    <p:sldId id="547" r:id="rId25"/>
    <p:sldId id="516" r:id="rId26"/>
    <p:sldId id="518" r:id="rId27"/>
    <p:sldId id="554" r:id="rId28"/>
    <p:sldId id="555" r:id="rId29"/>
    <p:sldId id="556" r:id="rId30"/>
    <p:sldId id="489" r:id="rId31"/>
    <p:sldId id="486" r:id="rId32"/>
    <p:sldId id="560" r:id="rId33"/>
    <p:sldId id="561" r:id="rId34"/>
    <p:sldId id="562" r:id="rId35"/>
    <p:sldId id="548" r:id="rId36"/>
    <p:sldId id="549" r:id="rId37"/>
    <p:sldId id="550" r:id="rId38"/>
    <p:sldId id="551" r:id="rId39"/>
    <p:sldId id="558" r:id="rId40"/>
    <p:sldId id="552" r:id="rId41"/>
    <p:sldId id="563" r:id="rId42"/>
    <p:sldId id="490" r:id="rId43"/>
    <p:sldId id="349" r:id="rId44"/>
    <p:sldId id="303"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6"/>
            <p14:sldId id="535"/>
            <p14:sldId id="271"/>
            <p14:sldId id="514"/>
            <p14:sldId id="482"/>
            <p14:sldId id="256"/>
            <p14:sldId id="508"/>
            <p14:sldId id="509"/>
            <p14:sldId id="510"/>
            <p14:sldId id="511"/>
            <p14:sldId id="536"/>
            <p14:sldId id="513"/>
            <p14:sldId id="487"/>
            <p14:sldId id="485"/>
            <p14:sldId id="483"/>
            <p14:sldId id="537"/>
            <p14:sldId id="542"/>
            <p14:sldId id="543"/>
            <p14:sldId id="544"/>
            <p14:sldId id="545"/>
            <p14:sldId id="488"/>
            <p14:sldId id="546"/>
            <p14:sldId id="547"/>
            <p14:sldId id="516"/>
            <p14:sldId id="518"/>
            <p14:sldId id="554"/>
            <p14:sldId id="555"/>
            <p14:sldId id="556"/>
            <p14:sldId id="489"/>
            <p14:sldId id="486"/>
            <p14:sldId id="560"/>
            <p14:sldId id="561"/>
            <p14:sldId id="562"/>
            <p14:sldId id="548"/>
            <p14:sldId id="549"/>
            <p14:sldId id="550"/>
            <p14:sldId id="551"/>
            <p14:sldId id="558"/>
            <p14:sldId id="552"/>
            <p14:sldId id="563"/>
            <p14:sldId id="490"/>
            <p14:sldId id="349"/>
            <p14:sldId id="30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4472C4"/>
    <a:srgbClr val="000000"/>
    <a:srgbClr val="669BBC"/>
    <a:srgbClr val="2D3956"/>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21" autoAdjust="0"/>
    <p:restoredTop sz="93738" autoAdjust="0"/>
  </p:normalViewPr>
  <p:slideViewPr>
    <p:cSldViewPr snapToGrid="0">
      <p:cViewPr varScale="1">
        <p:scale>
          <a:sx n="77" d="100"/>
          <a:sy n="77" d="100"/>
        </p:scale>
        <p:origin x="907"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70224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4208293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9060113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4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8" Type="http://schemas.openxmlformats.org/officeDocument/2006/relationships/image" Target="../media/image38.jpg"/><Relationship Id="rId3" Type="http://schemas.openxmlformats.org/officeDocument/2006/relationships/image" Target="../media/image34.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37.svg"/><Relationship Id="rId5" Type="http://schemas.openxmlformats.org/officeDocument/2006/relationships/image" Target="../media/image36.png"/><Relationship Id="rId4" Type="http://schemas.openxmlformats.org/officeDocument/2006/relationships/image" Target="../media/image35.svg"/></Relationships>
</file>

<file path=ppt/slides/_rels/slide4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0.png"/><Relationship Id="rId5" Type="http://schemas.openxmlformats.org/officeDocument/2006/relationships/image" Target="../media/image37.svg"/><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224464" y="3585677"/>
            <a:ext cx="3593269" cy="523220"/>
          </a:xfrm>
          <a:prstGeom prst="rect">
            <a:avLst/>
          </a:prstGeom>
          <a:noFill/>
        </p:spPr>
        <p:txBody>
          <a:bodyPr wrap="square" rtlCol="0">
            <a:spAutoFit/>
          </a:bodyPr>
          <a:lstStyle/>
          <a:p>
            <a:pPr algn="ctr"/>
            <a:r>
              <a:rPr lang="ar-EG"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28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66529" y="2206489"/>
            <a:ext cx="5068644" cy="922219"/>
          </a:xfrm>
          <a:prstGeom prst="rect">
            <a:avLst/>
          </a:prstGeom>
          <a:noFill/>
        </p:spPr>
        <p:txBody>
          <a:bodyPr wrap="square" rtlCol="0">
            <a:spAutoFit/>
          </a:bodyPr>
          <a:lstStyle/>
          <a:p>
            <a:r>
              <a:rPr lang="ar-EG"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5400" b="1" dirty="0">
              <a:solidFill>
                <a:schemeClr val="bg1"/>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697199" y="5784022"/>
            <a:ext cx="264779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الخامسة</a:t>
            </a:r>
            <a:endParaRPr lang="en-US" sz="32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2403765" y="5245800"/>
            <a:ext cx="1233030" cy="400110"/>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DGM 131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4163533" y="2782696"/>
            <a:ext cx="6590604" cy="2123658"/>
          </a:xfrm>
          <a:prstGeom prst="rect">
            <a:avLst/>
          </a:prstGeom>
          <a:noFill/>
        </p:spPr>
        <p:txBody>
          <a:bodyPr wrap="square" rtlCol="0">
            <a:spAutoFit/>
          </a:bodyPr>
          <a:lstStyle/>
          <a:p>
            <a:pPr algn="ct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تشريعات حماية حقوق الملكية الفكرية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ما هي الملكية الفكرية؟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أنواع حقوق الملكية الفكرية.</a:t>
            </a:r>
          </a:p>
          <a:p>
            <a:pPr algn="r" rtl="1"/>
            <a:r>
              <a:rPr lang="ar-EG" sz="32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التشريعات المُتعلقة بالملكية الفكرية في العالم العربي.</a:t>
            </a:r>
          </a:p>
        </p:txBody>
      </p:sp>
      <p:sp>
        <p:nvSpPr>
          <p:cNvPr id="7" name="TextBox 6">
            <a:extLst>
              <a:ext uri="{FF2B5EF4-FFF2-40B4-BE49-F238E27FC236}">
                <a16:creationId xmlns:a16="http://schemas.microsoft.com/office/drawing/2014/main" id="{E0E104E5-E4DF-EB25-BB78-9354438259B5}"/>
              </a:ext>
            </a:extLst>
          </p:cNvPr>
          <p:cNvSpPr txBox="1"/>
          <p:nvPr/>
        </p:nvSpPr>
        <p:spPr>
          <a:xfrm>
            <a:off x="4252984" y="279124"/>
            <a:ext cx="3902032" cy="1323439"/>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تذكرة بما تم تناوله في المحاضرة الماضية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الرابعة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026" name="Picture 2" descr="What's banned in sport - the Prohibited List | UK Anti-Doping">
            <a:extLst>
              <a:ext uri="{FF2B5EF4-FFF2-40B4-BE49-F238E27FC236}">
                <a16:creationId xmlns:a16="http://schemas.microsoft.com/office/drawing/2014/main" id="{2983C303-BC28-2679-E462-586BD561E4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5513" y="3081132"/>
            <a:ext cx="2143125" cy="18205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816625" y="2166474"/>
            <a:ext cx="7275441" cy="3354765"/>
          </a:xfrm>
          <a:prstGeom prst="rect">
            <a:avLst/>
          </a:prstGeom>
          <a:noFill/>
        </p:spPr>
        <p:txBody>
          <a:bodyPr wrap="square" rtlCol="0">
            <a:spAutoFit/>
          </a:bodyPr>
          <a:lstStyle/>
          <a:p>
            <a:pPr algn="ctr" rtl="1"/>
            <a:r>
              <a:rPr lang="ar-EG" sz="28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ضوابط حماية الحق في الخصوصية في العصر الرقمي </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مفهوم الحق في الخصوصية. </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المفهوم التشريعي للحق في الخصوصية.</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مبررات ونطاق حماية حق الخصوصية في المجال الإليكتروني.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أشكال الاعتداء الإلكتروني على الحق في الخصوصية. </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الخلاصة.</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المراجع المُقترحة.</a:t>
            </a:r>
          </a:p>
        </p:txBody>
      </p:sp>
      <p:sp>
        <p:nvSpPr>
          <p:cNvPr id="7" name="TextBox 6">
            <a:extLst>
              <a:ext uri="{FF2B5EF4-FFF2-40B4-BE49-F238E27FC236}">
                <a16:creationId xmlns:a16="http://schemas.microsoft.com/office/drawing/2014/main" id="{E0E104E5-E4DF-EB25-BB78-9354438259B5}"/>
              </a:ext>
            </a:extLst>
          </p:cNvPr>
          <p:cNvSpPr txBox="1"/>
          <p:nvPr/>
        </p:nvSpPr>
        <p:spPr>
          <a:xfrm>
            <a:off x="3924993" y="898768"/>
            <a:ext cx="4493451"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الخامسة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1026" name="Picture 2" descr="List Vectors &amp; Illustrations for Free Download | Freepik">
            <a:extLst>
              <a:ext uri="{FF2B5EF4-FFF2-40B4-BE49-F238E27FC236}">
                <a16:creationId xmlns:a16="http://schemas.microsoft.com/office/drawing/2014/main" id="{214483D0-9762-9FF8-8E16-70BC81E5AE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8479" y="2891251"/>
            <a:ext cx="2259425" cy="2101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4579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636326" y="4913435"/>
            <a:ext cx="3826689" cy="646331"/>
          </a:xfrm>
          <a:prstGeom prst="rect">
            <a:avLst/>
          </a:prstGeom>
          <a:noFill/>
        </p:spPr>
        <p:txBody>
          <a:bodyPr wrap="square" rtlCol="0">
            <a:spAutoFit/>
          </a:bodyPr>
          <a:lstStyle/>
          <a:p>
            <a:r>
              <a:rPr lang="ar-SA" sz="3600" b="1" dirty="0">
                <a:solidFill>
                  <a:schemeClr val="bg1"/>
                </a:solidFill>
                <a:latin typeface="Sakkal Majalla" panose="02000000000000000000" pitchFamily="2" charset="-78"/>
                <a:cs typeface="Sakkal Majalla" panose="02000000000000000000" pitchFamily="2" charset="-78"/>
              </a:rPr>
              <a:t>مفهوم الحق في الخصوصية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19359" y="1150974"/>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الخامسة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190198" y="1673061"/>
            <a:ext cx="5886602" cy="4031873"/>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ينعقد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شبه إجماع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بين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العلم والتشريع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على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عدم إيجاد تعريف جامع مانع للحق في الخصوصية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وهذا يُترجم من خلال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التعدد التعريفي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لهذا المفهوم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إطار النظام القانوني الواحد.</a:t>
            </a:r>
            <a:endPar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ولعل هذه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الصعوبة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توحيد المفهوم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يرجع الى طبيعة الحق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تكتسب صفة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المرونة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عدم التحديد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الضبط</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إطار محدد،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تختلف باختلاف المجتمعات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الإنسانية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الحقب الزمنية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عبر العصور.</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descr="Encoding Privacy in a Digital World - Indian Liberals">
            <a:extLst>
              <a:ext uri="{FF2B5EF4-FFF2-40B4-BE49-F238E27FC236}">
                <a16:creationId xmlns:a16="http://schemas.microsoft.com/office/drawing/2014/main" id="{BD649240-2F4E-7D60-1A74-AA1A7556EE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9705" y="2643810"/>
            <a:ext cx="2315610" cy="207616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58947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966438" y="1988822"/>
            <a:ext cx="7774997"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أولًا: </a:t>
            </a:r>
            <a:r>
              <a:rPr lang="ar-EG" sz="3000" b="1"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 في الخصوصية في وجهه التقليدي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ذهب العديد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العلماء لوضع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تعريف للحق في الخصوصية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كلٍ وفق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توجهاته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err="1">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ومنطلقاته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الفكرية،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اعتبار أن المكونات المنطقية للخصوصية تتسم بتغيرها المستمر في كل حقبة زمنية، فعلى سبيل المثال قد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بدأت بلورة مفهوم الخصوصية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سابقًا في إطار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المراسلات التقليدية الورقية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ومن ثم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بدأت الفكرة تتطور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حين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وصولها إلى الحياة في العالم الرقمي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وهنا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يتشكل الفرق في جوهر مفهوم الخصوصية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CB9ACB3-2E74-6F41-928F-012967869A0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61914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87682" y="2555052"/>
            <a:ext cx="5599925" cy="2185214"/>
          </a:xfrm>
          <a:prstGeom prst="rect">
            <a:avLst/>
          </a:prstGeom>
          <a:noFill/>
        </p:spPr>
        <p:txBody>
          <a:bodyPr wrap="square" rtlCol="0">
            <a:spAutoFit/>
          </a:bodyPr>
          <a:lstStyle/>
          <a:p>
            <a:pPr algn="just" rtl="1"/>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فوفقًا </a:t>
            </a:r>
            <a:r>
              <a:rPr lang="ar-EG" sz="34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للعالم إدوارد </a:t>
            </a:r>
            <a:r>
              <a:rPr lang="ar-EG" sz="3400" b="1" dirty="0" err="1">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بلوستين</a:t>
            </a:r>
            <a:r>
              <a:rPr lang="ar-EG" sz="34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en-US" sz="34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EDWARD BLOUSTEIN </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"الخصوصية هي </a:t>
            </a:r>
            <a:r>
              <a:rPr lang="ar-EG" sz="34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 في حماية الحياة الشخصية للأفراد</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4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ضمان عدم الاعتداء</a:t>
            </a:r>
            <a:r>
              <a:rPr lang="ar-EG" sz="34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عليها واستقلالها".</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The significance of the Data Privacy Act in the COVID-19 response -  BusinessWorld Online">
            <a:extLst>
              <a:ext uri="{FF2B5EF4-FFF2-40B4-BE49-F238E27FC236}">
                <a16:creationId xmlns:a16="http://schemas.microsoft.com/office/drawing/2014/main" id="{EB22FDFF-3E6E-00A8-DA88-F866AA5748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9411" y="2634266"/>
            <a:ext cx="2206488" cy="206161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43966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77780" y="1924970"/>
            <a:ext cx="5599925"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أما وفقًا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للعالم </a:t>
            </a:r>
            <a:r>
              <a:rPr lang="ar-EG" sz="3200" b="1" dirty="0" err="1">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جافيسون</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ريث </a:t>
            </a:r>
            <a:r>
              <a:rPr lang="en-US"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GAVISON Ruth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فلقد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بني مفهوم الحق في الخصوصية وفقًا لـ 3 عناصر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والعزلة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والتخفي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بحيث اعتبر أنه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 في الحماية ضد التدخل في الحياة الخاصة وشؤون العائلة بوسائل مادية مباشرة أو عن طريق نشر المعلومات في صورة غير مادية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What Is Data Privacy? | Laws and Best Practices for Businesses">
            <a:extLst>
              <a:ext uri="{FF2B5EF4-FFF2-40B4-BE49-F238E27FC236}">
                <a16:creationId xmlns:a16="http://schemas.microsoft.com/office/drawing/2014/main" id="{FF6ED52E-5C55-1FA7-FE89-8A55421ED4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35542" y="2817448"/>
            <a:ext cx="2383738" cy="19070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60100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37988" y="1884810"/>
            <a:ext cx="5814060"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يُرجع</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هشام محمد فريد رستم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قيام مفهوم الحق في الخصوصية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توافر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وجهين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أحدهما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مادي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وقوامه </a:t>
            </a:r>
            <a:r>
              <a:rPr lang="ar-EG" sz="32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عدم إقحام الشخص</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خصوصيات الأخرين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والثاني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إعلامي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مقتضاه </a:t>
            </a:r>
            <a:r>
              <a:rPr lang="ar-EG" sz="32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ألا تكون الشؤون الخاصة بالفرد محلًا للحق في الإعلام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بالنسبة للآخرين مما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يستتبع معه عدم استغلال الآخرين لتلك المعلومات بالنشر أو التشهير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259B8FB-09A7-790D-D720-DA76A3DE3E49}"/>
              </a:ext>
            </a:extLst>
          </p:cNvPr>
          <p:cNvPicPr>
            <a:picLocks noChangeAspect="1"/>
          </p:cNvPicPr>
          <p:nvPr/>
        </p:nvPicPr>
        <p:blipFill>
          <a:blip r:embed="rId3"/>
          <a:stretch>
            <a:fillRect/>
          </a:stretch>
        </p:blipFill>
        <p:spPr>
          <a:xfrm>
            <a:off x="1210702" y="2431698"/>
            <a:ext cx="3127286" cy="2514600"/>
          </a:xfrm>
          <a:prstGeom prst="rect">
            <a:avLst/>
          </a:prstGeom>
        </p:spPr>
      </p:pic>
    </p:spTree>
    <p:extLst>
      <p:ext uri="{BB962C8B-B14F-4D97-AF65-F5344CB8AC3E}">
        <p14:creationId xmlns:p14="http://schemas.microsoft.com/office/powerpoint/2010/main" val="3024742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0938" y="1565341"/>
            <a:ext cx="5678278" cy="4308872"/>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ثانيًا : </a:t>
            </a:r>
            <a:r>
              <a:rPr lang="ar-EG" sz="3200"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الخصوصية في العالم الرقمي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وهنا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يُرجع غالبية العلماء والتشريعات فكرة الحق في الخصوصية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النطاق الحديث الذي يتم تناولها فيه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ووفقًا له يكون من حق الأفراد أو المجموعات أو المؤسسات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يحددوا لأنفسهم مدى وصول المعلومات المرتبطة بحياتهم الخاصة للآخرين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خلال ضبط عملية حصر المعلومات الشخصية ومعاملتها آليا، واستخدامها في صنع القرار الخاص أو المؤثر في حياتهم.</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How to ensure data privacy in financial services? : Protium">
            <a:extLst>
              <a:ext uri="{FF2B5EF4-FFF2-40B4-BE49-F238E27FC236}">
                <a16:creationId xmlns:a16="http://schemas.microsoft.com/office/drawing/2014/main" id="{87F1E719-3B3C-ED8A-A15F-DA18200AA3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9093" y="2623930"/>
            <a:ext cx="2299916" cy="2205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9091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43401" y="2119238"/>
            <a:ext cx="5728681" cy="3046988"/>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وبهذا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دل التعريف</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مفهوم الاستحداث في التعاملات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بين الأفراد من خلال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معالجة المعلومات الخاصة بهم إلكترونيًا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وضمان تلك الخصوصية التي تنبع من حصر فكرة الاطلاع على البيانات الشخصية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عدم التطاول عليها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قبل الآخر.</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3301B995-909B-6A3C-6ED1-B42E5078C617}"/>
              </a:ext>
            </a:extLst>
          </p:cNvPr>
          <p:cNvPicPr>
            <a:picLocks noChangeAspect="1"/>
          </p:cNvPicPr>
          <p:nvPr/>
        </p:nvPicPr>
        <p:blipFill>
          <a:blip r:embed="rId3"/>
          <a:stretch>
            <a:fillRect/>
          </a:stretch>
        </p:blipFill>
        <p:spPr>
          <a:xfrm>
            <a:off x="1741338" y="2812775"/>
            <a:ext cx="2194559" cy="1675820"/>
          </a:xfrm>
          <a:prstGeom prst="rect">
            <a:avLst/>
          </a:prstGeom>
        </p:spPr>
      </p:pic>
    </p:spTree>
    <p:extLst>
      <p:ext uri="{BB962C8B-B14F-4D97-AF65-F5344CB8AC3E}">
        <p14:creationId xmlns:p14="http://schemas.microsoft.com/office/powerpoint/2010/main" val="28257829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44028" y="1656212"/>
            <a:ext cx="5655035"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ولقد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اتجه غالبية العلماء</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ربط ولادة مفهوم الحق في الخصوصية المعلوماتية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بمخاطر تقنية المعلومات المحيطة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بمسألة حماية بنوك المعلومات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عمليات المعالجة الآلية للبيانات الشخصية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وبهذا فقد عرف</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الأمريكي ويستن </a:t>
            </a:r>
            <a:r>
              <a:rPr lang="en-US"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Westin Alan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خصوصية المعلومات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كتابه المعنون "الخصوصية والحرية" بأنها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الأفراد في تحديد متى وكيف وإلى أي مدى تصل المعلومات عنهم للآخرين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218" name="Picture 2" descr="How to Protect Your Kids Privacy Online | Ghostery">
            <a:extLst>
              <a:ext uri="{FF2B5EF4-FFF2-40B4-BE49-F238E27FC236}">
                <a16:creationId xmlns:a16="http://schemas.microsoft.com/office/drawing/2014/main" id="{E648B476-FC85-67A8-E48E-1C5AE18696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752521" y="2718414"/>
            <a:ext cx="2295939" cy="20206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1295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12311" y="2388539"/>
            <a:ext cx="5599925" cy="2308324"/>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حين جاء تعريف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ميلر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كتابه "الاعتداء على الخصوصية" أكثر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عمقًا</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إذ عرفها بأنها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قدرة الأفراد على التحكم في سرية المعلومات المتعلقة بهم</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How to Protect Your Privacy On Social Media | Accountable">
            <a:extLst>
              <a:ext uri="{FF2B5EF4-FFF2-40B4-BE49-F238E27FC236}">
                <a16:creationId xmlns:a16="http://schemas.microsoft.com/office/drawing/2014/main" id="{EBA83DE6-72E9-40F5-8EA3-480262CBEC6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5976" y="2733261"/>
            <a:ext cx="2350190" cy="20412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8369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2411725"/>
            <a:ext cx="5874024" cy="2554545"/>
          </a:xfrm>
          <a:prstGeom prst="rect">
            <a:avLst/>
          </a:prstGeom>
          <a:noFill/>
        </p:spPr>
        <p:txBody>
          <a:bodyPr wrap="square" rtlCol="0">
            <a:spAutoFit/>
          </a:bodyPr>
          <a:lstStyle/>
          <a:p>
            <a:pPr lvl="1"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وبهذا قد نجد أن الحق في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خصوصية المعلومات الشخصية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يتوقف على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فكرة الاعتداء عليها إلكترونيًا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قبل الآخر، واستخدامها وفقًا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لأغراض خارجة عن القانون بدون علم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إرادة صاحبها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9009FD1-AC18-52CC-2E02-6327E4B68114}"/>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42" name="Picture 2" descr="4 Perfect Pointers for Protecting your Privacy">
            <a:extLst>
              <a:ext uri="{FF2B5EF4-FFF2-40B4-BE49-F238E27FC236}">
                <a16:creationId xmlns:a16="http://schemas.microsoft.com/office/drawing/2014/main" id="{5BEE66CF-C099-4434-D81F-E1BD723CB12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2766" y="2852530"/>
            <a:ext cx="2146852" cy="18911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21451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57865" y="1902111"/>
            <a:ext cx="5649620"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وبهذا فإن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المعنى العميق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مفهوم الخصوصية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يتجلى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تبني تلك الرخصة في حرية التصرف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ضمان عدم التدخل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التطفل من الغير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تحت أي ظرف،</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وهنا نستشف تلك الإضافة التي جاءت بها التعريفات الحديثة للحق في الخصوصية من خلال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حماية الخصوصية ضد أي خروق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تصدر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الأفراد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حتى من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إطار ما يعرف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بالمراقبة الإلكترونية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solidFill>
                <a:srgbClr val="2D3956"/>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3">
            <a:extLst>
              <a:ext uri="{FF2B5EF4-FFF2-40B4-BE49-F238E27FC236}">
                <a16:creationId xmlns:a16="http://schemas.microsoft.com/office/drawing/2014/main" id="{A75038F8-41CD-E360-CE22-BF0F92FC2C37}"/>
              </a:ext>
            </a:extLst>
          </p:cNvPr>
          <p:cNvSpPr>
            <a:spLocks noChangeArrowheads="1"/>
          </p:cNvSpPr>
          <p:nvPr/>
        </p:nvSpPr>
        <p:spPr bwMode="auto">
          <a:xfrm>
            <a:off x="304800" y="241013"/>
            <a:ext cx="574196"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180975" algn="l" defTabSz="914400" rtl="1" eaLnBrk="0" fontAlgn="base" latinLnBrk="0" hangingPunct="0">
              <a:lnSpc>
                <a:spcPct val="100000"/>
              </a:lnSpc>
              <a:spcBef>
                <a:spcPct val="0"/>
              </a:spcBef>
              <a:spcAft>
                <a:spcPct val="0"/>
              </a:spcAft>
              <a:buClrTx/>
              <a:buSzTx/>
              <a:buFontTx/>
              <a:buNone/>
              <a:tabLst/>
            </a:pPr>
            <a:r>
              <a:rPr kumimoji="0" lang="ar-SA" altLang="ar-SA" sz="1400" b="0" i="0" u="none" strike="noStrike" cap="none" normalizeH="0" baseline="0" dirty="0">
                <a:ln>
                  <a:noFill/>
                </a:ln>
                <a:solidFill>
                  <a:srgbClr val="000000"/>
                </a:solidFill>
                <a:effectLst/>
                <a:latin typeface="Simplified Arabic" panose="02020603050405020304" pitchFamily="18" charset="-78"/>
                <a:cs typeface="Simplified Arabic" panose="02020603050405020304" pitchFamily="18" charset="-78"/>
              </a:rPr>
              <a:t>أما </a:t>
            </a:r>
            <a:br>
              <a:rPr kumimoji="0" lang="en-US" alt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br>
            <a:endParaRPr kumimoji="0" lang="en-US" alt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pic>
        <p:nvPicPr>
          <p:cNvPr id="11266" name="Picture 2" descr="The ultimate guide to privacy on Android | Computerworld">
            <a:extLst>
              <a:ext uri="{FF2B5EF4-FFF2-40B4-BE49-F238E27FC236}">
                <a16:creationId xmlns:a16="http://schemas.microsoft.com/office/drawing/2014/main" id="{07BC3D0C-D078-0AF9-4E3F-16C679BA6B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5976" y="2794477"/>
            <a:ext cx="2395330" cy="17890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21592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590257" y="4939748"/>
            <a:ext cx="3805805" cy="1200329"/>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المفهوم التشريعي </a:t>
            </a:r>
          </a:p>
          <a:p>
            <a:pPr algn="ctr"/>
            <a:r>
              <a:rPr lang="ar-EG" sz="3600" b="1" dirty="0">
                <a:solidFill>
                  <a:schemeClr val="bg1"/>
                </a:solidFill>
                <a:latin typeface="Sakkal Majalla" panose="02000000000000000000" pitchFamily="2" charset="-78"/>
                <a:cs typeface="Sakkal Majalla" panose="02000000000000000000" pitchFamily="2" charset="-78"/>
              </a:rPr>
              <a:t>للحق في الخصوصية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809420" y="1160913"/>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44113"/>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الخامسة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26847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0023" y="2287696"/>
            <a:ext cx="5798713" cy="2554545"/>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بداية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إن مفهوم الخصوصية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قد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بني في مختلف التشريعات المقارنة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تحت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إطار ضمان الحد الأدنى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الفرد بعدم التدخل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المساس بالحياة الشخصية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الأسرية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خرق لسرية المعاملات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الحقائق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تحيط بحياته.</a:t>
            </a:r>
            <a:endParaRPr lang="en-US" sz="36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314" name="Picture 2" descr="Protect yourself: Every internet user should know these basic online  privacy tips - ABC7 New York">
            <a:extLst>
              <a:ext uri="{FF2B5EF4-FFF2-40B4-BE49-F238E27FC236}">
                <a16:creationId xmlns:a16="http://schemas.microsoft.com/office/drawing/2014/main" id="{E325B806-F23D-8C6B-1B47-E305B54C70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7636" y="2832652"/>
            <a:ext cx="1988734" cy="187416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23067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49287" y="2018745"/>
            <a:ext cx="8382429"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أشارت الجمعية العامة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للأمم المتحدة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قرارها ١٦٧/٦٨، يوفر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القانون الـدولي لحقـوق الإنسان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الإطار العالمي الذي يجب أن يُقيَّم على ضوئه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تـدخل في حقـوق الخـصوصية الفردية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وتنص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المادة ١٢ من الإعلان العالمي لحقوق الإنسان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أنه "ل</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 يُعرض أحد لتدخل تعسفي في حياته الخاصة أو أسرته أو مسكنه أو مراسلاته، أو لحملات على شرفه وسمعتـه، ولكل شخص الحق في حماية القانون من مثل هذا التدخل أو تلـك الحمـلات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908100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12372" y="1704215"/>
            <a:ext cx="5431351" cy="3970318"/>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ووفقـاً </a:t>
            </a:r>
            <a:r>
              <a:rPr lang="ar-EG" sz="28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للمادة ١٧ من العهد الدولي الخاص بالحقوق المدنية والسياسية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الذي صدقت عليـه حـتى تاريخه ١٦٧ دولة،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يجوز تعريض أي شخص، على نحو تعسفي أو غير قانوني، لتدخل في خصوصياته أو شؤون أسرته أو بيته أو مراسلاته</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ولا لأي حملات غير قانونية تمس شرفه أو سمعته." </a:t>
            </a:r>
          </a:p>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وتشير هذه المادة، علاوة على ذلك، إلى أن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من حق كل شخص أن يحميه القانون من مثل هذا التدخل أو المساس.</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338" name="Picture 2" descr="Importance of Data Protection within the Organization">
            <a:extLst>
              <a:ext uri="{FF2B5EF4-FFF2-40B4-BE49-F238E27FC236}">
                <a16:creationId xmlns:a16="http://schemas.microsoft.com/office/drawing/2014/main" id="{68E24036-6482-BA09-795D-4D53245623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55155" y="2649737"/>
            <a:ext cx="2524125" cy="207852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14518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12979" y="1893058"/>
            <a:ext cx="5675780"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وتتضمن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صكوك دولية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أخرى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لحقوق الإنسان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أحكاماً مماثلة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تعكس القوانين على الصعيدين الإقليمي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الوطني أيضًا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جميع الأشخاص</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تُحترم حياتهم الخاصة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حياتهم العائلية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سكنهم ومراسلاتهم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 في الاعتراف بكرامتهم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سـلامتهم الشخـصية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سمعتهم</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احترامها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362" name="Picture 2" descr="Privacy, security &amp; apps, hoe zit dit nou?">
            <a:extLst>
              <a:ext uri="{FF2B5EF4-FFF2-40B4-BE49-F238E27FC236}">
                <a16:creationId xmlns:a16="http://schemas.microsoft.com/office/drawing/2014/main" id="{169B1D57-8729-2383-DD75-8241D99560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39348" y="2688738"/>
            <a:ext cx="2235578" cy="196794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41289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34548" y="2515701"/>
            <a:ext cx="5803669" cy="2308324"/>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وبعبارة أخرى، هناك </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اعتراف عالمي بالأهمية الأساسية </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a:t>
            </a:r>
            <a:r>
              <a:rPr lang="ar-EG"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الصلة الوطيـدة </a:t>
            </a:r>
            <a:r>
              <a:rPr lang="ar-EG" sz="36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للحق في الخصوصية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الحاجة إلى ضمان حماية هذا الحق في القانون والممارسة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endParaRPr lang="en-US" sz="36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386" name="Picture 2" descr="Wat is Privacy by Design? — YourSafetynet">
            <a:extLst>
              <a:ext uri="{FF2B5EF4-FFF2-40B4-BE49-F238E27FC236}">
                <a16:creationId xmlns:a16="http://schemas.microsoft.com/office/drawing/2014/main" id="{8E385142-D80E-1262-C03B-DC90076487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2281" y="2912166"/>
            <a:ext cx="2290150" cy="185861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91911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1200329"/>
          </a:xfrm>
          <a:prstGeom prst="rect">
            <a:avLst/>
          </a:prstGeom>
          <a:noFill/>
        </p:spPr>
        <p:txBody>
          <a:bodyPr wrap="square" rtlCol="0">
            <a:spAutoFit/>
          </a:bodyPr>
          <a:lstStyle/>
          <a:p>
            <a:pPr algn="ctr"/>
            <a:r>
              <a:rPr lang="ar-SA" sz="3600" b="1" dirty="0">
                <a:solidFill>
                  <a:schemeClr val="bg1"/>
                </a:solidFill>
                <a:latin typeface="Sakkal Majalla" panose="02000000000000000000" pitchFamily="2" charset="-78"/>
                <a:cs typeface="Sakkal Majalla" panose="02000000000000000000" pitchFamily="2" charset="-78"/>
              </a:rPr>
              <a:t>مبررات ونطاق حماية حق الخصوصية في المجال الإليكتروني</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الخامسة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787698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05554" y="1998867"/>
            <a:ext cx="8526163" cy="332398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 تزايد التقنيات الحديثة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زادت المخاطر على الحق في الحياة الخاصة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أضحى الفرد مقيدًا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تعاملاته من خلال رصد البيانات الشخصية وتخزينها ومعالجتها بواسطة الوسائل المعلوماتية،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كتقنيات المراقبة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التجسس</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المساس</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بالحياة الخاصة بالأفراد، وهي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جميعها تمثل تهديدًا مباشرًا على الحياة الخاصة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الحريات الفردية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بصورتها المستحدثة والمتمثلة في بنك المعلومات، لا سيما إذا استغلت لغايات خارجة عن إرادة صاحبها ودون علمه. وعلى هذا الأساس نجد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مبررات حماية الحق في الخصوصية في المجال الرقمي تتمثل في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A6C1CB95-2366-2F4A-A312-261E77FFE176}"/>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088172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9" y="1713403"/>
            <a:ext cx="5664688" cy="3970318"/>
          </a:xfrm>
          <a:prstGeom prst="rect">
            <a:avLst/>
          </a:prstGeom>
          <a:noFill/>
        </p:spPr>
        <p:txBody>
          <a:bodyPr wrap="square" rtlCol="0">
            <a:spAutoFit/>
          </a:bodyPr>
          <a:lstStyle/>
          <a:p>
            <a:pPr algn="just" rtl="1"/>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1- </a:t>
            </a:r>
            <a:r>
              <a:rPr lang="ar-EG" sz="36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اتساع شبكة الإنترنت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إن الواقع يثبت أن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أهم التقنيات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تتحكم في مجموع التعاملات الإلكترونية</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تعتمد على شبكة الإنترنت،</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وهذه الأخيرة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ليست بمنأى عن دخول</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أي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متطفل</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6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معتدي</a:t>
            </a:r>
            <a:r>
              <a:rPr lang="ar-EG" sz="36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يستغل شتى الاتصالات التي تترك أثرًا حتى دون علم مستخدم الشبكة.</a:t>
            </a:r>
            <a:endParaRPr lang="en-US" sz="36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2" descr="3 Ways Marketers Can Deliver Experiential Privacy in the Age of GDPR">
            <a:extLst>
              <a:ext uri="{FF2B5EF4-FFF2-40B4-BE49-F238E27FC236}">
                <a16:creationId xmlns:a16="http://schemas.microsoft.com/office/drawing/2014/main" id="{30DECA21-4909-D9DB-F233-5D9A1B886B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29439" y="2852536"/>
            <a:ext cx="2256901" cy="192674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08335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71546" y="1951353"/>
            <a:ext cx="5615608"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فتدفق المعلومات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الاتصالات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عبر الحدود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دون أي اعتبار لحدود جغرافية أو سياسية، بحيث يعمل الأفراد على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تبادل المعلومات الخاصة بهم لجهات مختلفة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وفي قنوات عديدة داخلية وخارجية، هو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ما يثير مخاطر إساءة استخدام هذه البيانات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خاصة في دول لا تتوفر فيها الحماية القانونية للبيانات الشخصية.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434" name="Picture 2" descr="Privacy by Design: Essential Guide for Small Business Owners - CookieYes">
            <a:extLst>
              <a:ext uri="{FF2B5EF4-FFF2-40B4-BE49-F238E27FC236}">
                <a16:creationId xmlns:a16="http://schemas.microsoft.com/office/drawing/2014/main" id="{F6AC6471-D774-F559-B26A-AB3C6AA24A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9409" y="2782958"/>
            <a:ext cx="2335695" cy="17657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0768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127" y="1821067"/>
            <a:ext cx="8333577"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2- </a:t>
            </a:r>
            <a:r>
              <a:rPr lang="ar-EG" sz="30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الطبيعة الخاصة لقنوات التعامل الإلكتروني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هذه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الطبيعة الافتراضية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تفتقد إلى المادية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تجعل من الشخص وهو بصدد استخدام شبكة الإنترنت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يتوقع قدرًا من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الخفية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نشاطاته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أكثر مما هو عليه الحال في العالم الواقعي، بينما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الواقع يثبت عكس ذلك</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اعتبار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أن التعاملات الإلكترونية تترك آثارا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دلالات على شكل سجلات رقمية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حول الموقع المزار والأمور التي بحث عنها والمواد التي قام بتنزيلها والوسائل التي أرسلها والخدمات والبضائع التي قام بشرائها، مما يجعله عرضة للقرصنة ثم الاستغلال غير المشروع لها.</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1087400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90264" y="1840196"/>
            <a:ext cx="5619802"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3-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فقدان المركزية وآليات السيطرة في قنوات التعامل الإلكتروني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يكتسب حق الخصوصية في إطار العالم الرقمي نوعًا من التميز،</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إذ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إقرار قانون فاعل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يكرس من وجود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استراتيجية ملائمة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لحماية حق الأفراد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بعيدًا عن العالم الرقمي قد يكون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سهلًا،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بحيث يمكن للدولة وضع رقابة على الاعتداءات المختلفة.</a:t>
            </a:r>
            <a:endPar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506" name="Picture 2" descr="Data protection: Why data privacy and DPOs matter | 7wData">
            <a:extLst>
              <a:ext uri="{FF2B5EF4-FFF2-40B4-BE49-F238E27FC236}">
                <a16:creationId xmlns:a16="http://schemas.microsoft.com/office/drawing/2014/main" id="{AA21B396-6955-4068-F1CD-59B01903EA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3133" y="3001619"/>
            <a:ext cx="2365513" cy="166977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03731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03035" y="1602424"/>
            <a:ext cx="5619802"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إلا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الأمر لن يكون بذات السهولة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إذا ما تعلق الأمر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بحماية حق الخصوصية المعلوماتية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لأن لها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ارتباط مباشر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بعالم افتراضي شاسع يرتبط بشبكة الإنترنت اللامتناهية الحدود، وهنا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يحتدم الصراع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السيطرة على الإنترنت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خلال الصعوبة في التحكم في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مركزية أسماء النطاقات وعناوين المواقع</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وغيرها، وهو ما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يوسع من دائرة اختراق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الأفراد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يُصعب من الحماية ضد أي انتهاكات لخصوصياتهم.</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532" name="Picture 4" descr="How to Protect Your Digital Privacy - The Privacy Project Guides - The New  York Times">
            <a:extLst>
              <a:ext uri="{FF2B5EF4-FFF2-40B4-BE49-F238E27FC236}">
                <a16:creationId xmlns:a16="http://schemas.microsoft.com/office/drawing/2014/main" id="{52FA1307-8B7E-D10D-16E3-CF2FF215FB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1368" y="2683564"/>
            <a:ext cx="2729435" cy="1918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21878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724612" y="1551657"/>
            <a:ext cx="5619802"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b="1" dirty="0">
                <a:solidFill>
                  <a:schemeClr val="accent2"/>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نطاق حماية حق الخصوصية في المجال الإليكتروني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يتحدد نطاق الحق في الخصوصية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مجال التعاملات الإلكترونية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بين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حدين متناقضين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يتمثل </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أولاهما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حق الأفراد في الحياة الخاصة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ثانيها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موجبات الاطلاع على شؤون الأفراد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وما تفرضه الضرورة على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الدول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والحكومات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توفير حد أدنى من خط الأمان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كبح للجريمة المرتكبة عبر الإنترنت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يتضح هذا النطاق وفق المعالم التالية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58" name="Picture 2" descr="Fighting Data Privacy Complexity with Simplicity">
            <a:extLst>
              <a:ext uri="{FF2B5EF4-FFF2-40B4-BE49-F238E27FC236}">
                <a16:creationId xmlns:a16="http://schemas.microsoft.com/office/drawing/2014/main" id="{9C8467E7-51B8-56F1-3B0D-8B7E9B2E18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7548" y="2746213"/>
            <a:ext cx="2116129" cy="185820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625393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83154" y="1919697"/>
            <a:ext cx="5619802"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إيجاد تناسق بين الحق في الخصوصية وحق الدولة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الإطلاع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هذه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الخصوصية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إطار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تنظيم الحياة الاجتماعية على نحو أفضل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وهذا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يتعارض</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مفهومه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مع التعرض للحياة الخاصة للأفراد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بأي حال،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إلا في حالة استخدام البيانات الشخصية لأغراض تتنافى مع صونها واحترامها.</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E6C83BDD-E18D-EFD3-E4F8-21C97A0B8FE2}"/>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556" name="Picture 4" descr="Welcome To Secure Privacy Blog">
            <a:extLst>
              <a:ext uri="{FF2B5EF4-FFF2-40B4-BE49-F238E27FC236}">
                <a16:creationId xmlns:a16="http://schemas.microsoft.com/office/drawing/2014/main" id="{CAF84411-88AF-DCC9-1500-930ABF06362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29409" y="2643807"/>
            <a:ext cx="2216431" cy="20375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66849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585490"/>
            <a:ext cx="5649620" cy="4247317"/>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إيجاد تناسق بين حق الفرد في عدم الكشف عن أي معلومات أو بيانات تتعلق بخصوصيته مع المصلحة في الكشف عن هذه الخصوصية لجني فوائد عملية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إذ أنه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يتبين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عدم</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وجود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تعارض</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بين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السرية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والكشف</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الإرادي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عن هذه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الخصوصية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إلا أن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الفكرة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تخص مسألة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تفادي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أي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احتمال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لاستغلال</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تلك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المكشوف عنها إراديًا ليتم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استغلالها</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أغراض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تهدد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حرمة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الفرد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وانتهاك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لحرمة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حياته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الشخصية.</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306A2417-0548-FF74-10AD-CE9B88D6E549}"/>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482" name="Picture 2" descr="Data Privacy in the Philippines and How it Affects Digital Campaigns">
            <a:extLst>
              <a:ext uri="{FF2B5EF4-FFF2-40B4-BE49-F238E27FC236}">
                <a16:creationId xmlns:a16="http://schemas.microsoft.com/office/drawing/2014/main" id="{B76213DB-3C28-D4F7-2AF0-6F390399E3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7566" y="2716619"/>
            <a:ext cx="2294654" cy="204414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25250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28048" y="1921989"/>
            <a:ext cx="5770108" cy="3539430"/>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رسم خط توازي بين استخدام فكرة بنوك المعلومات كآلية لجمع ومعالجة البيانات الشخصية المتصلة بالحياة الخاصة للأفراد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والتي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خلقت</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آثارًا</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إيجابية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عريضة في مجال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تنظيم</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تعاملات</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الأفراد</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إلكترونيًا</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فبفعل الكفاءة العالية لوسائل التقنية الحديثة والإمكانات غير المحدودة في مجال تحليل واسترجاع المعلومات إلكترونيًا،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اتجهت</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أغلبية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دول</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العالم</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بمختلف هيئاتها إلى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إنشاء</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قواعد</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بيانات</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تساهم في هذه العملية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578" name="Picture 2" descr="Privacy Shield Certification (EU-US, Swiss-US) | Intuit">
            <a:extLst>
              <a:ext uri="{FF2B5EF4-FFF2-40B4-BE49-F238E27FC236}">
                <a16:creationId xmlns:a16="http://schemas.microsoft.com/office/drawing/2014/main" id="{3EDE2530-FF35-4014-CCB3-AE1A4D4DE7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17285" y="2802836"/>
            <a:ext cx="2139095" cy="181812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29798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919283"/>
            <a:ext cx="8453676"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إلا أنه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ظهر بشكل سريع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الشعور بخطورة تقنية المعلومات وتهديدها للخصوصية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ومكمن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المخاوف</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يبرز</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أن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الوضع</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الحديث</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لتقنية المعلومات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أضحى</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يمس</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بجوانب</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حياة الأفراد الشخصية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بتخزينها لتلك المعلومات وجمعها لفترة غير محددة والرجوع إليها بكل سهولة، مع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خطر</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تدفق</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تلك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البيانات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تنتج عن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المعاملات الإلكترونية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ويجعلها عرضة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للقرصنة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والتملك</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والاستغلال</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مما يخلق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حالة قلب لإيجابية تلك التقنية الحديثة إلى خطر يهدد استقرار الحياة الخاصة وسريتها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48616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621707"/>
            <a:ext cx="9117349"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993913" y="4933157"/>
            <a:ext cx="5089812" cy="1200329"/>
          </a:xfrm>
          <a:prstGeom prst="rect">
            <a:avLst/>
          </a:prstGeom>
          <a:noFill/>
        </p:spPr>
        <p:txBody>
          <a:bodyPr wrap="square" rtlCol="0">
            <a:spAutoFit/>
          </a:bodyPr>
          <a:lstStyle/>
          <a:p>
            <a:pPr algn="ctr"/>
            <a:r>
              <a:rPr lang="ar-EG" sz="3600" b="1" dirty="0">
                <a:solidFill>
                  <a:schemeClr val="bg1"/>
                </a:solidFill>
                <a:latin typeface="Sakkal Majalla" panose="02000000000000000000" pitchFamily="2" charset="-78"/>
                <a:cs typeface="Sakkal Majalla" panose="02000000000000000000" pitchFamily="2" charset="-78"/>
              </a:rPr>
              <a:t>أشكال </a:t>
            </a:r>
            <a:r>
              <a:rPr lang="ar-SA" sz="3600" b="1" dirty="0">
                <a:solidFill>
                  <a:schemeClr val="bg1"/>
                </a:solidFill>
                <a:latin typeface="Sakkal Majalla" panose="02000000000000000000" pitchFamily="2" charset="-78"/>
                <a:cs typeface="Sakkal Majalla" panose="02000000000000000000" pitchFamily="2" charset="-78"/>
              </a:rPr>
              <a:t>الاعتداء الإلكتروني على الحق في الخصوصية</a:t>
            </a: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972EF5BC-E5F7-C824-8A8C-D7C2E8180E68}"/>
              </a:ext>
            </a:extLst>
          </p:cNvPr>
          <p:cNvSpPr txBox="1"/>
          <p:nvPr/>
        </p:nvSpPr>
        <p:spPr>
          <a:xfrm>
            <a:off x="4799481" y="1121157"/>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3" name="TextBox 2">
            <a:extLst>
              <a:ext uri="{FF2B5EF4-FFF2-40B4-BE49-F238E27FC236}">
                <a16:creationId xmlns:a16="http://schemas.microsoft.com/office/drawing/2014/main" id="{E7884229-47C7-BF32-E83C-71CA5DF5D49F}"/>
              </a:ext>
            </a:extLst>
          </p:cNvPr>
          <p:cNvSpPr txBox="1"/>
          <p:nvPr/>
        </p:nvSpPr>
        <p:spPr>
          <a:xfrm>
            <a:off x="4950475" y="1524235"/>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الخامسة</a:t>
            </a:r>
            <a:endParaRPr lang="en-US" sz="1600" b="1" dirty="0">
              <a:solidFill>
                <a:schemeClr val="bg1"/>
              </a:solidFill>
              <a:latin typeface="Sakkal Majalla" panose="02000000000000000000" pitchFamily="2" charset="-78"/>
              <a:cs typeface="Sakkal Majalla" panose="02000000000000000000" pitchFamily="2" charset="-78"/>
            </a:endParaRPr>
          </a:p>
        </p:txBody>
      </p:sp>
    </p:spTree>
    <p:extLst>
      <p:ext uri="{BB962C8B-B14F-4D97-AF65-F5344CB8AC3E}">
        <p14:creationId xmlns:p14="http://schemas.microsoft.com/office/powerpoint/2010/main" val="3868230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803604"/>
            <a:ext cx="8363395"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لما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شقت التكنولوجيا طريقها إلى حياة الأفراد</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أضحت ا</a:t>
            </a:r>
            <a:r>
              <a:rPr lang="ar-EG" sz="30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لإعتداءات المرتكبة إلكترونيًا تتسم بالحداثة والتطور</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بحيث أدى الاعتماد على الحواسيب وشبكة الإنترنت ودورها في جمع البيانات الشخصية ومعالجتها إلى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تهديد خصوصية الأفراد ووقوع الحياة الخاصة</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b="1"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فريسة للجريمة المعلوماتية </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ومن ثم أضحت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حياة الأفراد شبه عارية أمام تكنولوجيا المعلومات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هذا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ما نمَّى الشعور بمخاطر تقنية المعلومات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وحرك الجهود الداخلية والدولية الإقليمية والوطنية لإيجاد مبادئ وقواعد من شأنها مراعاة الحماية لحق الخصوصية في العالم الرقمي.</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6122215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10753" y="1883118"/>
            <a:ext cx="5327366" cy="3662541"/>
          </a:xfrm>
          <a:prstGeom prst="rect">
            <a:avLst/>
          </a:prstGeom>
          <a:noFill/>
        </p:spPr>
        <p:txBody>
          <a:bodyPr wrap="square" rtlCol="0">
            <a:spAutoFit/>
          </a:bodyPr>
          <a:lstStyle/>
          <a:p>
            <a:pPr algn="just" rtl="1"/>
            <a:r>
              <a:rPr lang="ar-EG" sz="4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الاعتداء على الخصوصية في العالم الرقمي</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p>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يمكن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تأصيل المخاطر الإلكترونية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تمس حق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الخصوصية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في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صورتين</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أولاهما: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انتهاك سرية البيانات الشخصية </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وثانيها: </a:t>
            </a:r>
            <a:r>
              <a:rPr lang="ar-EG" sz="32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الاعتداء على سلامة البيانات المتداولة في مختلف التعاملات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5602" name="Picture 2" descr="You Need a Privacy Policy: Here's Why (and How to Write One) | Dice.com  Career Advice">
            <a:extLst>
              <a:ext uri="{FF2B5EF4-FFF2-40B4-BE49-F238E27FC236}">
                <a16:creationId xmlns:a16="http://schemas.microsoft.com/office/drawing/2014/main" id="{E01F4E98-13D5-6194-0245-76E746F647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74365" y="2594111"/>
            <a:ext cx="2616201" cy="22064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925357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12975" y="1919283"/>
            <a:ext cx="5774634" cy="3539430"/>
          </a:xfrm>
          <a:prstGeom prst="rect">
            <a:avLst/>
          </a:prstGeom>
          <a:noFill/>
        </p:spPr>
        <p:txBody>
          <a:bodyPr wrap="square" rtlCol="0">
            <a:spAutoFit/>
          </a:bodyPr>
          <a:lstStyle/>
          <a:p>
            <a:pPr algn="just" rtl="1"/>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الجرائم الواقعة على سرية البيانات الشخصية</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تتعدد</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صور الاعتداء على سرية البيانات الشخصية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ابتداءًا</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من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المعالجة غير المشروعة للبيانات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عملية الإفشاء غير المشروع لتلك البيانات</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أو </a:t>
            </a:r>
            <a:r>
              <a:rPr lang="ar-EG" sz="32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تعرض المحادثات الشخصية للأفراد للتجسس</a:t>
            </a:r>
            <a:r>
              <a:rPr lang="ar-EG" sz="32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عبر شبكة الإنترنت وكذا عمليات اختراق البريد الإلكتروني .</a:t>
            </a:r>
            <a:endParaRPr lang="en-US" sz="32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626" name="Picture 2" descr="Privacy Statement | Workday">
            <a:extLst>
              <a:ext uri="{FF2B5EF4-FFF2-40B4-BE49-F238E27FC236}">
                <a16:creationId xmlns:a16="http://schemas.microsoft.com/office/drawing/2014/main" id="{1A52B2AE-F802-D717-B4E6-B7EC2952A4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5188" y="2673626"/>
            <a:ext cx="2406687" cy="22458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39263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80325" y="1674838"/>
            <a:ext cx="5903842" cy="3970318"/>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التجسس الإلكتروني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لقد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أثبتت التجربة الواقعية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أن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خطورة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استخدام شبكة الإنترنت</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تكمن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أساسًا في ضعف الوسائل المستخدمة في حماية انتقال البيانات عبر الشبكة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ضف إلى ذلك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صعوبة الوصول</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إلى الأشخاص القائمين بالاعتداء، وبهذا فقد ظهر التجسس الإلكتروني </a:t>
            </a:r>
            <a:r>
              <a:rPr lang="ar-EG" sz="28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كأخطر</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dirty="0">
                <a:solidFill>
                  <a:schemeClr val="accent1"/>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صور الاعتداءات </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التي تحدث في إطار التعاملات الإلكترونية، وهذا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لارتباطه</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بشكل مباشر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باغتصاب سرية المحادثات الشخصية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 جل المراسلات والتعاملات التي تتم عبر شبكة الإنترنت في كل المستويات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650" name="Picture 2" descr="Privacy Notice | Juniper Networks US">
            <a:extLst>
              <a:ext uri="{FF2B5EF4-FFF2-40B4-BE49-F238E27FC236}">
                <a16:creationId xmlns:a16="http://schemas.microsoft.com/office/drawing/2014/main" id="{829760AE-708D-B32C-573F-D5714D0711F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73491" y="2822713"/>
            <a:ext cx="2224666" cy="192977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570215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47310" y="1892169"/>
            <a:ext cx="5541511" cy="3785652"/>
          </a:xfrm>
          <a:prstGeom prst="rect">
            <a:avLst/>
          </a:prstGeom>
          <a:noFill/>
        </p:spPr>
        <p:txBody>
          <a:bodyPr wrap="square" rtlCol="0">
            <a:spAutoFit/>
          </a:bodyPr>
          <a:lstStyle/>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اختراق الحاسبات الآلية والبريد الإلكتروني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ذهب بعض العلماء إلى تعريف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جريمة الاختراق</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بأنها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عملية دخول غير مصرح بها إلى حاسب الآخر عن طريق استخدام برامج متطورة تحت تقنية وخبرة عاليين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كما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ربط</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البعض الآخر فكرة الاختراق </a:t>
            </a:r>
            <a:r>
              <a:rPr lang="ar-EG" sz="30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بالمعالجة غير المشروعة للبيانات</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فعرفه بأنه الولوج غير المصرح به قانونًا إلى نظام معالجة البيانات باستخدام الحاسوب.</a:t>
            </a:r>
            <a:endParaRPr lang="en-US" sz="30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8674" name="Picture 2" descr="Data Protection &amp; Recruitment Consultancy - PrivacyTrust">
            <a:extLst>
              <a:ext uri="{FF2B5EF4-FFF2-40B4-BE49-F238E27FC236}">
                <a16:creationId xmlns:a16="http://schemas.microsoft.com/office/drawing/2014/main" id="{0BD3B1AE-56F2-EEE9-8EAD-1BF0D0BE8B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67511" y="2664956"/>
            <a:ext cx="2267778" cy="204808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00076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749552"/>
            <a:ext cx="5903840" cy="3970318"/>
          </a:xfrm>
          <a:prstGeom prst="rect">
            <a:avLst/>
          </a:prstGeom>
          <a:noFill/>
        </p:spPr>
        <p:txBody>
          <a:bodyPr wrap="square" rtlCol="0">
            <a:spAutoFit/>
          </a:bodyPr>
          <a:lstStyle/>
          <a:p>
            <a:pPr algn="just" rtl="1"/>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وبهذا نجد أن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عمليات الاختراق</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لا تقل خطورة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عن النماذج السابقة على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اعتبار أن الحاسب الشخصي أضحى يمثل أهم الوسائل المتاحة للاتصالات الحديثة بين الأفراد</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وأضحى يُعتمد عليه كليًا كآلية للمراسلات والمعاملات التي تصدر في إطار التعاملات الإلكترونية، وبهذا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فإن فكرة اختراق الحاسب الشخصي</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تقوم</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على </a:t>
            </a:r>
            <a:r>
              <a:rPr lang="ar-EG" sz="2800" u="sng"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أساس الاعتداء على خصوصية وسرية المعاملات وتسخيرها واستغلالها في شتى الأغراض غير المشروعة</a:t>
            </a:r>
            <a:r>
              <a:rPr lang="ar-EG" sz="28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التي تلحق بالفرد عدة خسائر على المستوى </a:t>
            </a:r>
            <a:r>
              <a:rPr lang="ar-EG" sz="280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المادي والمعنوي.</a:t>
            </a:r>
            <a:endParaRPr lang="en-US" sz="2800" dirty="0">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7B4E7A31-48DE-F3E1-211B-B307FC89C1E5}"/>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698" name="Picture 2" descr="Data protection and privacy requirements - Cloud Security Considerations  for the Financial Services Industry Video Tutorial | LinkedIn Learning,  formerly Lynda.com">
            <a:extLst>
              <a:ext uri="{FF2B5EF4-FFF2-40B4-BE49-F238E27FC236}">
                <a16:creationId xmlns:a16="http://schemas.microsoft.com/office/drawing/2014/main" id="{D3CEBB73-E2D2-39BC-48B0-52A645F052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8293" y="2849140"/>
            <a:ext cx="2189923" cy="185861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5536144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75685CDF-490D-1012-FD78-8787322B50C6}"/>
              </a:ext>
            </a:extLst>
          </p:cNvPr>
          <p:cNvSpPr txBox="1"/>
          <p:nvPr/>
        </p:nvSpPr>
        <p:spPr>
          <a:xfrm>
            <a:off x="3816625" y="2643552"/>
            <a:ext cx="7275441" cy="2431435"/>
          </a:xfrm>
          <a:prstGeom prst="rect">
            <a:avLst/>
          </a:prstGeom>
          <a:noFill/>
        </p:spPr>
        <p:txBody>
          <a:bodyPr wrap="square" rtlCol="0">
            <a:spAutoFit/>
          </a:bodyPr>
          <a:lstStyle/>
          <a:p>
            <a:pPr algn="ctr" rtl="1"/>
            <a:r>
              <a:rPr lang="ar-EG" sz="28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a:t>
            </a:r>
            <a:r>
              <a:rPr lang="ar-EG" sz="3200" b="1"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ضوابط حماية الحق في الخصوصية في العصر الرقمي </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مفهوم الحق في الخصوصية. </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المفهوم التشريعي للحق في الخصوصية.</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مبررات ونطاق حماية حق الخصوصية في المجال الإليكتروني.</a:t>
            </a:r>
          </a:p>
          <a:p>
            <a:pPr algn="r" rtl="1"/>
            <a:r>
              <a:rPr lang="ar-EG" sz="3000" b="1" dirty="0">
                <a:solidFill>
                  <a:srgbClr val="00206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 أشكال الاعتداء الإلكتروني على الحق في الخصوصية. </a:t>
            </a:r>
          </a:p>
        </p:txBody>
      </p:sp>
      <p:sp>
        <p:nvSpPr>
          <p:cNvPr id="7" name="TextBox 6">
            <a:extLst>
              <a:ext uri="{FF2B5EF4-FFF2-40B4-BE49-F238E27FC236}">
                <a16:creationId xmlns:a16="http://schemas.microsoft.com/office/drawing/2014/main" id="{E0E104E5-E4DF-EB25-BB78-9354438259B5}"/>
              </a:ext>
            </a:extLst>
          </p:cNvPr>
          <p:cNvSpPr txBox="1"/>
          <p:nvPr/>
        </p:nvSpPr>
        <p:spPr>
          <a:xfrm>
            <a:off x="3924993" y="898768"/>
            <a:ext cx="4493451" cy="707886"/>
          </a:xfrm>
          <a:prstGeom prst="rect">
            <a:avLst/>
          </a:prstGeom>
          <a:noFill/>
        </p:spPr>
        <p:txBody>
          <a:bodyPr wrap="square" rtlCol="0">
            <a:spAutoFit/>
          </a:bodyPr>
          <a:lstStyle/>
          <a:p>
            <a:pPr algn="ctr"/>
            <a:r>
              <a:rPr lang="ar-EG"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محتويات المحاضرة</a:t>
            </a:r>
            <a:endParaRPr lang="en-US" sz="4000" b="1"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044F10E-BCED-040B-6C6D-0CF70C49F746}"/>
              </a:ext>
            </a:extLst>
          </p:cNvPr>
          <p:cNvSpPr txBox="1"/>
          <p:nvPr/>
        </p:nvSpPr>
        <p:spPr>
          <a:xfrm>
            <a:off x="913285" y="1031706"/>
            <a:ext cx="1404457" cy="461665"/>
          </a:xfrm>
          <a:prstGeom prst="rect">
            <a:avLst/>
          </a:prstGeom>
          <a:noFill/>
        </p:spPr>
        <p:txBody>
          <a:bodyPr wrap="square" rtlCol="0">
            <a:spAutoFit/>
          </a:bodyPr>
          <a:lstStyle/>
          <a:p>
            <a:pPr algn="ctr"/>
            <a:r>
              <a:rPr lang="ar-EG" sz="2400" dirty="0">
                <a:solidFill>
                  <a:schemeClr val="bg1"/>
                </a:solidFill>
                <a:latin typeface="Sakkal Majalla" panose="02000000000000000000" pitchFamily="2" charset="-78"/>
                <a:cs typeface="Sakkal Majalla" panose="02000000000000000000" pitchFamily="2" charset="-78"/>
              </a:rPr>
              <a:t>المحاضرة</a:t>
            </a:r>
            <a:endParaRPr lang="en-US" sz="2400" dirty="0">
              <a:solidFill>
                <a:schemeClr val="bg1"/>
              </a:solidFill>
              <a:latin typeface="Sakkal Majalla" panose="02000000000000000000" pitchFamily="2" charset="-78"/>
              <a:cs typeface="Sakkal Majalla" panose="02000000000000000000" pitchFamily="2" charset="-78"/>
            </a:endParaRPr>
          </a:p>
        </p:txBody>
      </p:sp>
      <p:sp>
        <p:nvSpPr>
          <p:cNvPr id="12" name="TextBox 11">
            <a:extLst>
              <a:ext uri="{FF2B5EF4-FFF2-40B4-BE49-F238E27FC236}">
                <a16:creationId xmlns:a16="http://schemas.microsoft.com/office/drawing/2014/main" id="{CD2777DC-A08D-48C3-00D1-F77C0DD9BFB4}"/>
              </a:ext>
            </a:extLst>
          </p:cNvPr>
          <p:cNvSpPr txBox="1"/>
          <p:nvPr/>
        </p:nvSpPr>
        <p:spPr>
          <a:xfrm>
            <a:off x="1074220" y="1454662"/>
            <a:ext cx="1132586" cy="461665"/>
          </a:xfrm>
          <a:prstGeom prst="rect">
            <a:avLst/>
          </a:prstGeom>
          <a:noFill/>
        </p:spPr>
        <p:txBody>
          <a:bodyPr wrap="square" rtlCol="0">
            <a:spAutoFit/>
          </a:bodyPr>
          <a:lstStyle/>
          <a:p>
            <a:pPr algn="ctr"/>
            <a:r>
              <a:rPr lang="ar-EG" sz="2400" b="1" dirty="0">
                <a:solidFill>
                  <a:schemeClr val="bg1"/>
                </a:solidFill>
                <a:latin typeface="Sakkal Majalla" panose="02000000000000000000" pitchFamily="2" charset="-78"/>
                <a:cs typeface="Sakkal Majalla" panose="02000000000000000000" pitchFamily="2" charset="-78"/>
              </a:rPr>
              <a:t>الخامسة</a:t>
            </a:r>
            <a:endParaRPr lang="en-US" sz="1600" b="1" dirty="0">
              <a:solidFill>
                <a:schemeClr val="bg1"/>
              </a:solidFill>
              <a:latin typeface="Sakkal Majalla" panose="02000000000000000000" pitchFamily="2" charset="-78"/>
              <a:cs typeface="Sakkal Majalla" panose="02000000000000000000" pitchFamily="2" charset="-78"/>
            </a:endParaRPr>
          </a:p>
        </p:txBody>
      </p:sp>
      <p:pic>
        <p:nvPicPr>
          <p:cNvPr id="3" name="Picture 2" descr="List Vectors &amp; Illustrations for Free Download | Freepik">
            <a:extLst>
              <a:ext uri="{FF2B5EF4-FFF2-40B4-BE49-F238E27FC236}">
                <a16:creationId xmlns:a16="http://schemas.microsoft.com/office/drawing/2014/main" id="{ECA200AA-B7B7-00B1-C7E1-6F6098ED41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8479" y="2891251"/>
            <a:ext cx="2259425" cy="21013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459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28269" y="2009151"/>
            <a:ext cx="8468139" cy="3416320"/>
          </a:xfrm>
          <a:prstGeom prst="rect">
            <a:avLst/>
          </a:prstGeom>
          <a:noFill/>
        </p:spPr>
        <p:txBody>
          <a:bodyPr wrap="square" rtlCol="0">
            <a:spAutoFit/>
          </a:bodyPr>
          <a:lstStyle/>
          <a:p>
            <a:pPr algn="just" rtl="1"/>
            <a:r>
              <a:rPr lang="ar-EG" sz="3600" b="1" dirty="0">
                <a:solidFill>
                  <a:srgbClr val="0070C0"/>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المراجع المُقترحة:</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1- عبد العزيز الدليمي،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وتشريعاته في القرن الحادي والعشرين</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دار اليازوري العلمية للنشر والتوزيع، 2019.</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2- ليلى عبد المجيد،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التنظيم التشريعي والقانوني للإعلام التقليدي والإلكتروني</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العربي للنشر والتوزيع، 2020.</a:t>
            </a:r>
          </a:p>
          <a:p>
            <a:pPr algn="just" rtl="1"/>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3- إبراهيم السيد حسنين، </a:t>
            </a:r>
            <a:r>
              <a:rPr lang="ar-EG" sz="3000" dirty="0">
                <a:solidFill>
                  <a:schemeClr val="accent4">
                    <a:lumMod val="50000"/>
                  </a:schemeClr>
                </a:solidFill>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أخلاقيات الإعلام وقوانينه</a:t>
            </a:r>
            <a:r>
              <a:rPr lang="ar-EG" sz="3000" dirty="0">
                <a:effectLst>
                  <a:outerShdw blurRad="38100" dist="38100" dir="2700000" algn="tl">
                    <a:srgbClr val="000000">
                      <a:alpha val="43137"/>
                    </a:srgbClr>
                  </a:outerShdw>
                </a:effectLst>
                <a:latin typeface="Sakkal Majalla" panose="02000000000000000000" pitchFamily="2" charset="-78"/>
                <a:ea typeface="Calibri" panose="020F0502020204030204" pitchFamily="34" charset="0"/>
                <a:cs typeface="Sakkal Majalla" panose="02000000000000000000" pitchFamily="2" charset="-78"/>
              </a:rPr>
              <a:t>، مؤسسة طيبة للنشر والتوزيع، 2015.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Rectangle 1">
            <a:extLst>
              <a:ext uri="{FF2B5EF4-FFF2-40B4-BE49-F238E27FC236}">
                <a16:creationId xmlns:a16="http://schemas.microsoft.com/office/drawing/2014/main" id="{4A8AD385-1EA9-D29B-0E90-E35B118F1D3D}"/>
              </a:ext>
            </a:extLst>
          </p:cNvPr>
          <p:cNvSpPr/>
          <p:nvPr/>
        </p:nvSpPr>
        <p:spPr>
          <a:xfrm flipV="1">
            <a:off x="0" y="603768"/>
            <a:ext cx="91430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2975809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693406" y="5945200"/>
            <a:ext cx="2591928" cy="707886"/>
          </a:xfrm>
          <a:prstGeom prst="rect">
            <a:avLst/>
          </a:prstGeom>
          <a:noFill/>
        </p:spPr>
        <p:txBody>
          <a:bodyPr wrap="square" rtlCol="0">
            <a:spAutoFit/>
          </a:bodyPr>
          <a:lstStyle/>
          <a:p>
            <a:r>
              <a:rPr lang="en-US" sz="4000" b="1" dirty="0">
                <a:solidFill>
                  <a:schemeClr val="bg1"/>
                </a:solidFill>
                <a:effectLst>
                  <a:outerShdw blurRad="38100" dist="38100" dir="2700000" algn="tl">
                    <a:srgbClr val="000000">
                      <a:alpha val="43137"/>
                    </a:srgbClr>
                  </a:outerShdw>
                </a:effectLst>
                <a:latin typeface="Maiandra GD" panose="020E0502030308020204" pitchFamily="34"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180953" cy="769441"/>
          </a:xfrm>
          <a:prstGeom prst="rect">
            <a:avLst/>
          </a:prstGeom>
          <a:noFill/>
        </p:spPr>
        <p:txBody>
          <a:bodyPr wrap="none" rtlCol="0">
            <a:spAutoFit/>
          </a:bodyPr>
          <a:lstStyle/>
          <a:p>
            <a:r>
              <a:rPr lang="ar-EG"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rPr>
              <a:t>قوانين وأخلاقيات الإعلام</a:t>
            </a:r>
            <a:endParaRPr lang="en-US" sz="4400" b="1" dirty="0">
              <a:solidFill>
                <a:schemeClr val="accent2">
                  <a:lumMod val="50000"/>
                </a:schemeClr>
              </a:solidFill>
              <a:effectLst>
                <a:outerShdw blurRad="38100" dist="38100" dir="2700000" algn="tl">
                  <a:srgbClr val="000000">
                    <a:alpha val="43137"/>
                  </a:srgbClr>
                </a:outerShdw>
              </a:effectLst>
              <a:latin typeface="Times New Roman" panose="02020603050405020304" pitchFamily="18" charset="0"/>
              <a:cs typeface="Farsi Simple Bold" panose="02010400000000000000" pitchFamily="2" charset="-78"/>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المحاضرة الخامسة</a:t>
            </a:r>
            <a:endParaRPr lang="en-US" sz="3600" b="1" dirty="0">
              <a:solidFill>
                <a:srgbClr val="000000"/>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562920" y="4832369"/>
            <a:ext cx="123303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DGM 131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6" y="5958941"/>
            <a:ext cx="3188476" cy="584775"/>
          </a:xfrm>
          <a:prstGeom prst="rect">
            <a:avLst/>
          </a:prstGeom>
          <a:noFill/>
        </p:spPr>
        <p:txBody>
          <a:bodyPr wrap="square" rtlCol="0">
            <a:spAutoFit/>
          </a:bodyPr>
          <a:lstStyle/>
          <a:p>
            <a:pPr algn="ctr"/>
            <a:r>
              <a:rPr lang="ar-EG"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rPr>
              <a:t>إعداد: د. شريهان محمد</a:t>
            </a:r>
            <a:endParaRPr lang="en-US" sz="3200" dirty="0">
              <a:solidFill>
                <a:schemeClr val="bg1"/>
              </a:solidFill>
              <a:effectLst>
                <a:outerShdw blurRad="38100" dist="38100" dir="2700000" algn="tl">
                  <a:srgbClr val="000000">
                    <a:alpha val="43137"/>
                  </a:srgbClr>
                </a:outerShdw>
              </a:effectLst>
              <a:latin typeface="Sakkal Majalla" panose="02000000000000000000" pitchFamily="2" charset="-78"/>
              <a:cs typeface="Sakkal Majalla" panose="02000000000000000000" pitchFamily="2" charset="-78"/>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11147</TotalTime>
  <Words>2331</Words>
  <Application>Microsoft Office PowerPoint</Application>
  <PresentationFormat>Widescreen</PresentationFormat>
  <Paragraphs>140</Paragraphs>
  <Slides>44</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Arial</vt:lpstr>
      <vt:lpstr>Calibri</vt:lpstr>
      <vt:lpstr>Calibri Light</vt:lpstr>
      <vt:lpstr>Maiandra GD</vt:lpstr>
      <vt:lpstr>Sakkal Majalla</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shery tawfeeq</cp:lastModifiedBy>
  <cp:revision>37</cp:revision>
  <dcterms:created xsi:type="dcterms:W3CDTF">2023-04-29T09:08:23Z</dcterms:created>
  <dcterms:modified xsi:type="dcterms:W3CDTF">2023-10-05T17:38:12Z</dcterms:modified>
</cp:coreProperties>
</file>