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7"/>
  </p:notesMasterIdLst>
  <p:sldIdLst>
    <p:sldId id="260" r:id="rId2"/>
    <p:sldId id="295" r:id="rId3"/>
    <p:sldId id="296" r:id="rId4"/>
    <p:sldId id="344" r:id="rId5"/>
    <p:sldId id="297" r:id="rId6"/>
    <p:sldId id="298" r:id="rId7"/>
    <p:sldId id="299" r:id="rId8"/>
    <p:sldId id="301" r:id="rId9"/>
    <p:sldId id="302" r:id="rId10"/>
    <p:sldId id="346" r:id="rId11"/>
    <p:sldId id="303" r:id="rId12"/>
    <p:sldId id="304" r:id="rId13"/>
    <p:sldId id="305" r:id="rId14"/>
    <p:sldId id="306" r:id="rId15"/>
    <p:sldId id="307" r:id="rId16"/>
    <p:sldId id="308" r:id="rId17"/>
    <p:sldId id="347" r:id="rId18"/>
    <p:sldId id="309" r:id="rId19"/>
    <p:sldId id="310" r:id="rId20"/>
    <p:sldId id="311" r:id="rId21"/>
    <p:sldId id="312" r:id="rId22"/>
    <p:sldId id="313" r:id="rId23"/>
    <p:sldId id="314" r:id="rId24"/>
    <p:sldId id="315" r:id="rId25"/>
    <p:sldId id="316" r:id="rId26"/>
    <p:sldId id="317" r:id="rId27"/>
    <p:sldId id="318" r:id="rId28"/>
    <p:sldId id="348" r:id="rId29"/>
    <p:sldId id="319" r:id="rId30"/>
    <p:sldId id="320" r:id="rId31"/>
    <p:sldId id="321" r:id="rId32"/>
    <p:sldId id="322" r:id="rId33"/>
    <p:sldId id="323" r:id="rId34"/>
    <p:sldId id="325" r:id="rId35"/>
    <p:sldId id="326" r:id="rId36"/>
    <p:sldId id="327" r:id="rId37"/>
    <p:sldId id="345" r:id="rId38"/>
    <p:sldId id="328" r:id="rId39"/>
    <p:sldId id="329" r:id="rId40"/>
    <p:sldId id="349" r:id="rId41"/>
    <p:sldId id="330" r:id="rId42"/>
    <p:sldId id="331" r:id="rId43"/>
    <p:sldId id="332" r:id="rId44"/>
    <p:sldId id="333" r:id="rId45"/>
    <p:sldId id="334" r:id="rId46"/>
    <p:sldId id="335" r:id="rId47"/>
    <p:sldId id="336" r:id="rId48"/>
    <p:sldId id="337" r:id="rId49"/>
    <p:sldId id="338" r:id="rId50"/>
    <p:sldId id="350" r:id="rId51"/>
    <p:sldId id="340" r:id="rId52"/>
    <p:sldId id="341" r:id="rId53"/>
    <p:sldId id="342" r:id="rId54"/>
    <p:sldId id="343" r:id="rId55"/>
    <p:sldId id="27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3285" autoAdjust="0"/>
  </p:normalViewPr>
  <p:slideViewPr>
    <p:cSldViewPr snapToGrid="0">
      <p:cViewPr varScale="1">
        <p:scale>
          <a:sx n="81" d="100"/>
          <a:sy n="81" d="100"/>
        </p:scale>
        <p:origin x="552" y="9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dirty="0" smtClean="0"/>
              <a:t>Lecture 5 </a:t>
            </a:r>
            <a:r>
              <a:rPr lang="en-US" sz="1200" dirty="0" smtClean="0"/>
              <a:t>Database Systems and Big Data</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2 Information Systems in Organizations</a:t>
            </a:r>
            <a:endParaRPr lang="en-US" dirty="0"/>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2 Information Systems in Organizations</a:t>
            </a:r>
            <a:endParaRPr lang="en-US" dirty="0"/>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2 Information Systems in Organizations</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5 </a:t>
            </a:r>
            <a:r>
              <a:rPr lang="en-US" sz="1200" dirty="0" smtClean="0"/>
              <a:t>Database Systems and Big Data</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smtClean="0">
                <a:solidFill>
                  <a:srgbClr val="00B0F0"/>
                </a:solidFill>
                <a:latin typeface="Times New Roman" panose="02020603050405020304" pitchFamily="18" charset="0"/>
                <a:cs typeface="Times New Roman" panose="02020603050405020304" pitchFamily="18" charset="0"/>
              </a:rPr>
              <a:t>MGM331</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p>
          <a:p>
            <a:r>
              <a:rPr lang="en-US" sz="2800" b="1" dirty="0">
                <a:solidFill>
                  <a:schemeClr val="tx1"/>
                </a:solidFill>
                <a:latin typeface="Times New Roman" panose="02020603050405020304" pitchFamily="18" charset="0"/>
                <a:cs typeface="Times New Roman" panose="02020603050405020304" pitchFamily="18" charset="0"/>
              </a:rPr>
              <a:t>Database Systems and Big Data</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Eng. Youssef </a:t>
            </a:r>
            <a:r>
              <a:rPr lang="en-US" sz="2800" b="1" dirty="0" err="1" smtClean="0">
                <a:solidFill>
                  <a:srgbClr val="00B0F0"/>
                </a:solidFill>
                <a:latin typeface="Times New Roman" panose="02020603050405020304" pitchFamily="18" charset="0"/>
                <a:cs typeface="Times New Roman" panose="02020603050405020304" pitchFamily="18" charset="0"/>
              </a:rPr>
              <a:t>Ntefeh</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5</a:t>
            </a:r>
            <a:endParaRPr lang="en-US" dirty="0"/>
          </a:p>
        </p:txBody>
      </p:sp>
      <p:sp>
        <p:nvSpPr>
          <p:cNvPr id="3" name="Content Placeholder 2"/>
          <p:cNvSpPr>
            <a:spLocks noGrp="1"/>
          </p:cNvSpPr>
          <p:nvPr>
            <p:ph idx="1"/>
          </p:nvPr>
        </p:nvSpPr>
        <p:spPr/>
        <p:txBody>
          <a:bodyPr>
            <a:normAutofit/>
          </a:bodyPr>
          <a:lstStyle/>
          <a:p>
            <a:r>
              <a:rPr lang="en-US" dirty="0"/>
              <a:t>Organizations and individuals capture prodigious amounts of data from a myriad of sources every </a:t>
            </a:r>
            <a:r>
              <a:rPr lang="en-US" dirty="0" smtClean="0"/>
              <a:t>day.</a:t>
            </a:r>
          </a:p>
          <a:p>
            <a:r>
              <a:rPr lang="en-US" dirty="0" smtClean="0"/>
              <a:t>Where </a:t>
            </a:r>
            <a:r>
              <a:rPr lang="en-US" dirty="0"/>
              <a:t>does all this data come from, where does it go, how is it safeguarded, and how can you use it to your </a:t>
            </a:r>
            <a:r>
              <a:rPr lang="en-US" dirty="0" smtClean="0"/>
              <a:t>advantage?</a:t>
            </a:r>
          </a:p>
          <a:p>
            <a:r>
              <a:rPr lang="en-US" dirty="0" smtClean="0"/>
              <a:t>In </a:t>
            </a:r>
            <a:r>
              <a:rPr lang="en-US" dirty="0"/>
              <a:t>this chapter, you will learn about tools and processes that enable users to manage all this data so that it can be used to uncover new insights and make effective </a:t>
            </a:r>
            <a:r>
              <a:rPr lang="en-US" dirty="0" smtClean="0"/>
              <a:t>decisions.</a:t>
            </a:r>
          </a:p>
        </p:txBody>
      </p:sp>
      <p:sp>
        <p:nvSpPr>
          <p:cNvPr id="4" name="Date Placeholder 3"/>
          <p:cNvSpPr>
            <a:spLocks noGrp="1"/>
          </p:cNvSpPr>
          <p:nvPr>
            <p:ph type="dt" sz="half" idx="10"/>
          </p:nvPr>
        </p:nvSpPr>
        <p:spPr/>
        <p:txBody>
          <a:bodyPr/>
          <a:lstStyle/>
          <a:p>
            <a:r>
              <a:rPr lang="en-US" dirty="0"/>
              <a:t>Lecture 5 Database Systems and Big Data</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225218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5</a:t>
            </a:r>
            <a:endParaRPr lang="en-US" dirty="0"/>
          </a:p>
        </p:txBody>
      </p:sp>
      <p:sp>
        <p:nvSpPr>
          <p:cNvPr id="3" name="Content Placeholder 2"/>
          <p:cNvSpPr>
            <a:spLocks noGrp="1"/>
          </p:cNvSpPr>
          <p:nvPr>
            <p:ph idx="1"/>
          </p:nvPr>
        </p:nvSpPr>
        <p:spPr/>
        <p:txBody>
          <a:bodyPr>
            <a:normAutofit/>
          </a:bodyPr>
          <a:lstStyle/>
          <a:p>
            <a:r>
              <a:rPr lang="en-US" dirty="0"/>
              <a:t>For example, if you become a marketing manager, you can access a vast store of data </a:t>
            </a:r>
            <a:r>
              <a:rPr lang="en-US" dirty="0" smtClean="0"/>
              <a:t>related </a:t>
            </a:r>
            <a:r>
              <a:rPr lang="en-US" dirty="0"/>
              <a:t>to the Web-surfing habits, past purchases, and even social media activity of existing and potential customers</a:t>
            </a:r>
            <a:r>
              <a:rPr lang="en-US" dirty="0" smtClean="0"/>
              <a:t>.</a:t>
            </a:r>
          </a:p>
          <a:p>
            <a:r>
              <a:rPr lang="en-US" dirty="0" smtClean="0"/>
              <a:t>You </a:t>
            </a:r>
            <a:r>
              <a:rPr lang="en-US" dirty="0"/>
              <a:t>can use this information to create highly effective marketing programs that generate consumer interest and increased sales. </a:t>
            </a:r>
            <a:endParaRPr lang="en-US" dirty="0" smtClean="0"/>
          </a:p>
        </p:txBody>
      </p:sp>
      <p:sp>
        <p:nvSpPr>
          <p:cNvPr id="4" name="Date Placeholder 3"/>
          <p:cNvSpPr>
            <a:spLocks noGrp="1"/>
          </p:cNvSpPr>
          <p:nvPr>
            <p:ph type="dt" sz="half" idx="10"/>
          </p:nvPr>
        </p:nvSpPr>
        <p:spPr/>
        <p:txBody>
          <a:bodyPr/>
          <a:lstStyle/>
          <a:p>
            <a:r>
              <a:rPr lang="en-US" dirty="0"/>
              <a:t>Lecture 5 Database Systems and Big Data</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772318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5</a:t>
            </a:r>
            <a:endParaRPr lang="en-US" dirty="0"/>
          </a:p>
        </p:txBody>
      </p:sp>
      <p:sp>
        <p:nvSpPr>
          <p:cNvPr id="3" name="Content Placeholder 2"/>
          <p:cNvSpPr>
            <a:spLocks noGrp="1"/>
          </p:cNvSpPr>
          <p:nvPr>
            <p:ph idx="1"/>
          </p:nvPr>
        </p:nvSpPr>
        <p:spPr/>
        <p:txBody>
          <a:bodyPr>
            <a:normAutofit/>
          </a:bodyPr>
          <a:lstStyle/>
          <a:p>
            <a:r>
              <a:rPr lang="en-US" dirty="0" smtClean="0"/>
              <a:t>If </a:t>
            </a:r>
            <a:r>
              <a:rPr lang="en-US" dirty="0"/>
              <a:t>you become a biologist, you may use big data to study the regulation of genes and the evolution of genomes in an attempt to understand how the genetic makeup of different cancers influences outcomes for cancer patients. </a:t>
            </a:r>
            <a:endParaRPr lang="en-US" dirty="0" smtClean="0"/>
          </a:p>
          <a:p>
            <a:r>
              <a:rPr lang="en-US" dirty="0" smtClean="0"/>
              <a:t>If </a:t>
            </a:r>
            <a:r>
              <a:rPr lang="en-US" dirty="0"/>
              <a:t>you become a human resources manager, you will be able to use data to analyze the impact of raises and changes in employee-benefit packages on employee retention and long-term costs. </a:t>
            </a:r>
            <a:endParaRPr lang="en-US" dirty="0" smtClean="0"/>
          </a:p>
        </p:txBody>
      </p:sp>
      <p:sp>
        <p:nvSpPr>
          <p:cNvPr id="4" name="Date Placeholder 3"/>
          <p:cNvSpPr>
            <a:spLocks noGrp="1"/>
          </p:cNvSpPr>
          <p:nvPr>
            <p:ph type="dt" sz="half" idx="10"/>
          </p:nvPr>
        </p:nvSpPr>
        <p:spPr/>
        <p:txBody>
          <a:bodyPr/>
          <a:lstStyle/>
          <a:p>
            <a:r>
              <a:rPr lang="en-US" dirty="0"/>
              <a:t>Lecture 5 Database Systems and Big Data</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772318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5</a:t>
            </a:r>
            <a:endParaRPr lang="en-US" dirty="0"/>
          </a:p>
        </p:txBody>
      </p:sp>
      <p:sp>
        <p:nvSpPr>
          <p:cNvPr id="3" name="Content Placeholder 2"/>
          <p:cNvSpPr>
            <a:spLocks noGrp="1"/>
          </p:cNvSpPr>
          <p:nvPr>
            <p:ph idx="1"/>
          </p:nvPr>
        </p:nvSpPr>
        <p:spPr/>
        <p:txBody>
          <a:bodyPr>
            <a:normAutofit/>
          </a:bodyPr>
          <a:lstStyle/>
          <a:p>
            <a:r>
              <a:rPr lang="en-US" dirty="0" smtClean="0"/>
              <a:t>Regardless </a:t>
            </a:r>
            <a:r>
              <a:rPr lang="en-US" dirty="0"/>
              <a:t>of your field of study in school and your future career, using database systems and big data will likely be a critical part of your job. </a:t>
            </a:r>
            <a:endParaRPr lang="en-US" dirty="0" smtClean="0"/>
          </a:p>
          <a:p>
            <a:r>
              <a:rPr lang="en-US" dirty="0" smtClean="0"/>
              <a:t>As you study </a:t>
            </a:r>
            <a:r>
              <a:rPr lang="en-US" dirty="0"/>
              <a:t>this chapter, you will see how you can use databases and big data to extract and analyze valuable information to help you </a:t>
            </a:r>
            <a:r>
              <a:rPr lang="en-US" dirty="0" smtClean="0"/>
              <a:t>succeed.</a:t>
            </a:r>
          </a:p>
          <a:p>
            <a:r>
              <a:rPr lang="en-US" dirty="0" smtClean="0"/>
              <a:t>This </a:t>
            </a:r>
            <a:r>
              <a:rPr lang="en-US" dirty="0"/>
              <a:t>chapter starts by introducing basic concepts related to databases and data management systems. Later, the topic of big data will be discussed along with several tools and technologies used to store and analyze big data.</a:t>
            </a:r>
          </a:p>
          <a:p>
            <a:endParaRPr lang="en-US" dirty="0" smtClean="0"/>
          </a:p>
        </p:txBody>
      </p:sp>
      <p:sp>
        <p:nvSpPr>
          <p:cNvPr id="4" name="Date Placeholder 3"/>
          <p:cNvSpPr>
            <a:spLocks noGrp="1"/>
          </p:cNvSpPr>
          <p:nvPr>
            <p:ph type="dt" sz="half" idx="10"/>
          </p:nvPr>
        </p:nvSpPr>
        <p:spPr/>
        <p:txBody>
          <a:bodyPr/>
          <a:lstStyle/>
          <a:p>
            <a:r>
              <a:rPr lang="en-US" dirty="0"/>
              <a:t>Lecture 5 Database Systems and Big Data</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772318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342900" lvl="1" indent="-342900">
              <a:spcBef>
                <a:spcPts val="1000"/>
              </a:spcBef>
              <a:buFont typeface="Wingdings" panose="05000000000000000000" pitchFamily="2" charset="2"/>
              <a:buChar char="ü"/>
            </a:pPr>
            <a:r>
              <a:rPr lang="en-US" dirty="0" smtClean="0"/>
              <a:t>Data </a:t>
            </a:r>
            <a:r>
              <a:rPr lang="en-US" dirty="0"/>
              <a:t>modeling is a key aspect of organizing data and </a:t>
            </a:r>
            <a:r>
              <a:rPr lang="en-US" dirty="0" smtClean="0"/>
              <a:t>information.</a:t>
            </a:r>
            <a:endParaRPr lang="en-US" sz="3600" dirty="0"/>
          </a:p>
          <a:p>
            <a:pPr marL="342900" lvl="1" indent="-342900">
              <a:spcBef>
                <a:spcPts val="1000"/>
              </a:spcBef>
              <a:buFont typeface="Wingdings" panose="05000000000000000000" pitchFamily="2" charset="2"/>
              <a:buChar char="ü"/>
            </a:pPr>
            <a:r>
              <a:rPr lang="en-US" dirty="0" smtClean="0"/>
              <a:t>A </a:t>
            </a:r>
            <a:r>
              <a:rPr lang="en-US" dirty="0"/>
              <a:t>well-designed and well-managed database is an extremely valuable tool in supporting decision </a:t>
            </a:r>
            <a:r>
              <a:rPr lang="en-US" dirty="0" smtClean="0"/>
              <a:t>making.</a:t>
            </a:r>
            <a:endParaRPr lang="en-US" sz="3600" dirty="0"/>
          </a:p>
          <a:p>
            <a:pPr marL="342900" lvl="1" indent="-342900">
              <a:spcBef>
                <a:spcPts val="1000"/>
              </a:spcBef>
              <a:buFont typeface="Wingdings" panose="05000000000000000000" pitchFamily="2" charset="2"/>
              <a:buChar char="ü"/>
            </a:pPr>
            <a:r>
              <a:rPr lang="en-US" dirty="0" smtClean="0"/>
              <a:t>We </a:t>
            </a:r>
            <a:r>
              <a:rPr lang="en-US" dirty="0"/>
              <a:t>have entered an era where organizations are grappling with a tremendous growth in the amount </a:t>
            </a:r>
            <a:r>
              <a:rPr lang="en-US" dirty="0" smtClean="0"/>
              <a:t>of</a:t>
            </a:r>
            <a:r>
              <a:rPr lang="en-US" sz="3600" dirty="0"/>
              <a:t> </a:t>
            </a:r>
            <a:r>
              <a:rPr lang="en-US" dirty="0" smtClean="0"/>
              <a:t>data </a:t>
            </a:r>
            <a:r>
              <a:rPr lang="en-US" dirty="0"/>
              <a:t>available and struggling to understand how to manage and make use of it</a:t>
            </a:r>
            <a:r>
              <a:rPr lang="en-US" dirty="0" smtClean="0"/>
              <a:t>.</a:t>
            </a:r>
            <a:endParaRPr lang="en-US" sz="4000" dirty="0"/>
          </a:p>
          <a:p>
            <a:pPr marL="342900" lvl="1" indent="-342900">
              <a:spcBef>
                <a:spcPts val="1000"/>
              </a:spcBef>
              <a:buFont typeface="Wingdings" panose="05000000000000000000" pitchFamily="2" charset="2"/>
              <a:buChar char="ü"/>
            </a:pPr>
            <a:r>
              <a:rPr lang="en-US" dirty="0"/>
              <a:t>A number of available tools and technologies allow organizations to take advantage of the opportunities offered by big data</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596696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Learning Objectives</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smtClean="0"/>
              <a:t>Identify </a:t>
            </a:r>
            <a:r>
              <a:rPr lang="en-US" dirty="0"/>
              <a:t>and briefly describe the members of the </a:t>
            </a:r>
            <a:r>
              <a:rPr lang="en-US" dirty="0" smtClean="0"/>
              <a:t>hierarchy </a:t>
            </a:r>
            <a:r>
              <a:rPr lang="en-US" dirty="0"/>
              <a:t>of data</a:t>
            </a:r>
            <a:r>
              <a:rPr lang="en-US" dirty="0" smtClean="0"/>
              <a:t>.</a:t>
            </a:r>
          </a:p>
          <a:p>
            <a:pPr lvl="0">
              <a:buFont typeface="Wingdings" panose="05000000000000000000" pitchFamily="2" charset="2"/>
              <a:buChar char="Ø"/>
            </a:pPr>
            <a:r>
              <a:rPr lang="en-US" dirty="0"/>
              <a:t>Identify the advantages of the database approach to data management.</a:t>
            </a:r>
          </a:p>
          <a:p>
            <a:pPr lvl="0">
              <a:buFont typeface="Wingdings" panose="05000000000000000000" pitchFamily="2" charset="2"/>
              <a:buChar char="Ø"/>
            </a:pPr>
            <a:r>
              <a:rPr lang="en-US" dirty="0"/>
              <a:t>Identify the key factors that must be considered when designing a database.</a:t>
            </a:r>
          </a:p>
          <a:p>
            <a:pPr lvl="0">
              <a:buFont typeface="Wingdings" panose="05000000000000000000" pitchFamily="2" charset="2"/>
              <a:buChar char="Ø"/>
            </a:pPr>
            <a:r>
              <a:rPr lang="en-US" dirty="0"/>
              <a:t>Identify the various types of data models and explain how they are useful in planning a database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01125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Learning Objectives</a:t>
            </a:r>
            <a:endParaRPr lang="en-US" dirty="0"/>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smtClean="0"/>
              <a:t>Describe </a:t>
            </a:r>
            <a:r>
              <a:rPr lang="en-US" dirty="0"/>
              <a:t>the relational database model and its </a:t>
            </a:r>
            <a:r>
              <a:rPr lang="en-US" dirty="0" smtClean="0"/>
              <a:t>fundamental </a:t>
            </a:r>
            <a:r>
              <a:rPr lang="en-US" dirty="0"/>
              <a:t>characteristics.</a:t>
            </a:r>
          </a:p>
          <a:p>
            <a:pPr lvl="0">
              <a:buFont typeface="Wingdings" panose="05000000000000000000" pitchFamily="2" charset="2"/>
              <a:buChar char="Ø"/>
            </a:pPr>
            <a:r>
              <a:rPr lang="en-US" dirty="0" smtClean="0"/>
              <a:t>Discuss </a:t>
            </a:r>
            <a:r>
              <a:rPr lang="en-US" dirty="0"/>
              <a:t>the role of a database administrator and data administrator.</a:t>
            </a:r>
          </a:p>
          <a:p>
            <a:pPr lvl="0">
              <a:buFont typeface="Wingdings" panose="05000000000000000000" pitchFamily="2" charset="2"/>
              <a:buChar char="Ø"/>
            </a:pPr>
            <a:r>
              <a:rPr lang="en-US" dirty="0"/>
              <a:t>Identify the common functions performed by all </a:t>
            </a:r>
            <a:r>
              <a:rPr lang="en-US" dirty="0" smtClean="0"/>
              <a:t>database </a:t>
            </a:r>
            <a:r>
              <a:rPr lang="en-US" dirty="0"/>
              <a:t>management systems.</a:t>
            </a:r>
          </a:p>
          <a:p>
            <a:pPr lvl="0">
              <a:buFont typeface="Wingdings" panose="05000000000000000000" pitchFamily="2" charset="2"/>
              <a:buChar char="Ø"/>
            </a:pPr>
            <a:r>
              <a:rPr lang="en-US" dirty="0"/>
              <a:t>Define the term big data and identify its basic characteristics</a:t>
            </a:r>
            <a:r>
              <a:rPr lang="en-US" dirty="0" smtClean="0"/>
              <a:t>.</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01125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Learning Objectives</a:t>
            </a:r>
            <a:endParaRPr lang="en-US" dirty="0"/>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big data represents both a challenge and an opportunity.</a:t>
            </a:r>
          </a:p>
          <a:p>
            <a:pPr lvl="0">
              <a:buFont typeface="Wingdings" panose="05000000000000000000" pitchFamily="2" charset="2"/>
              <a:buChar char="Ø"/>
            </a:pPr>
            <a:r>
              <a:rPr lang="en-US" dirty="0"/>
              <a:t>Define the term data management and state its overall goal.</a:t>
            </a:r>
          </a:p>
          <a:p>
            <a:pPr lvl="0">
              <a:buFont typeface="Wingdings" panose="05000000000000000000" pitchFamily="2" charset="2"/>
              <a:buChar char="Ø"/>
            </a:pPr>
            <a:r>
              <a:rPr lang="en-US" dirty="0"/>
              <a:t>Define the terms data warehouse, data mart, and data lakes and explain how they are different.</a:t>
            </a:r>
          </a:p>
          <a:p>
            <a:pPr lvl="0">
              <a:buFont typeface="Wingdings" panose="05000000000000000000" pitchFamily="2" charset="2"/>
              <a:buChar char="Ø"/>
            </a:pPr>
            <a:r>
              <a:rPr lang="en-US" dirty="0"/>
              <a:t>Outline the extract, transform, load process</a:t>
            </a:r>
            <a:r>
              <a:rPr lang="en-US" dirty="0" smtClean="0"/>
              <a:t>.</a:t>
            </a:r>
          </a:p>
          <a:p>
            <a:pPr lvl="0">
              <a:buFont typeface="Wingdings" panose="05000000000000000000" pitchFamily="2" charset="2"/>
              <a:buChar char="Ø"/>
            </a:pPr>
            <a:r>
              <a:rPr lang="en-US" dirty="0" smtClean="0"/>
              <a:t>Discuss </a:t>
            </a:r>
            <a:r>
              <a:rPr lang="en-US" dirty="0"/>
              <a:t>the whole Hadoop computing environment and its various components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011256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smtClean="0">
                <a:latin typeface="Times New Roman" panose="02020603050405020304" pitchFamily="18" charset="0"/>
                <a:cs typeface="Times New Roman" panose="02020603050405020304" pitchFamily="18" charset="0"/>
              </a:rPr>
              <a:t>Chapter 5  Database Systems and Big Data</a:t>
            </a:r>
            <a:endParaRPr lang="en-US" sz="3600" i="0" kern="1200" dirty="0">
              <a:latin typeface="Times New Roman" panose="02020603050405020304" pitchFamily="18" charset="0"/>
              <a:cs typeface="Times New Roman" panose="02020603050405020304" pitchFamily="18" charset="0"/>
            </a:endParaRPr>
          </a:p>
        </p:txBody>
      </p:sp>
      <p:sp>
        <p:nvSpPr>
          <p:cNvPr id="43" name="Freeform 42"/>
          <p:cNvSpPr/>
          <p:nvPr/>
        </p:nvSpPr>
        <p:spPr>
          <a:xfrm>
            <a:off x="2970169" y="1455265"/>
            <a:ext cx="4430268" cy="670379"/>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Fundamentals</a:t>
            </a:r>
            <a:endParaRPr lang="en-US" sz="2800" i="0" kern="1200" dirty="0">
              <a:latin typeface="Times New Roman" panose="02020603050405020304" pitchFamily="18" charset="0"/>
              <a:cs typeface="Times New Roman" panose="02020603050405020304" pitchFamily="18" charset="0"/>
            </a:endParaRP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Hierarchy of Data</a:t>
            </a:r>
            <a:endParaRPr lang="en-US" i="0" kern="1200" dirty="0">
              <a:latin typeface="Times New Roman" panose="02020603050405020304" pitchFamily="18" charset="0"/>
              <a:cs typeface="Times New Roman" panose="02020603050405020304" pitchFamily="18" charset="0"/>
            </a:endParaRP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Entities, Attributes, and Keys</a:t>
            </a:r>
            <a:endParaRPr lang="en-US" i="0" kern="1200" dirty="0">
              <a:latin typeface="Times New Roman" panose="02020603050405020304" pitchFamily="18" charset="0"/>
              <a:cs typeface="Times New Roman" panose="02020603050405020304" pitchFamily="18" charset="0"/>
            </a:endParaRP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Modeling and Database Characteristics</a:t>
            </a:r>
            <a:endParaRPr lang="en-US" sz="2800" i="0" kern="1200" dirty="0">
              <a:latin typeface="Times New Roman" panose="02020603050405020304" pitchFamily="18" charset="0"/>
              <a:cs typeface="Times New Roman" panose="02020603050405020304" pitchFamily="18" charset="0"/>
            </a:endParaRP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Modeling</a:t>
            </a:r>
            <a:endParaRPr lang="en-US" i="0" kern="1200" dirty="0">
              <a:latin typeface="Times New Roman" panose="02020603050405020304" pitchFamily="18" charset="0"/>
              <a:cs typeface="Times New Roman" panose="02020603050405020304" pitchFamily="18" charset="0"/>
            </a:endParaRP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Relational Database Model</a:t>
            </a:r>
            <a:endParaRPr lang="en-US" i="0" kern="1200" dirty="0">
              <a:latin typeface="Times New Roman" panose="02020603050405020304" pitchFamily="18" charset="0"/>
              <a:cs typeface="Times New Roman" panose="02020603050405020304" pitchFamily="18" charset="0"/>
            </a:endParaRP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Manipulating Data</a:t>
            </a:r>
            <a:endParaRPr lang="en-US" i="0" kern="1200" dirty="0">
              <a:latin typeface="Times New Roman" panose="02020603050405020304" pitchFamily="18" charset="0"/>
              <a:cs typeface="Times New Roman" panose="02020603050405020304" pitchFamily="18" charset="0"/>
            </a:endParaRP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Cleansing</a:t>
            </a:r>
            <a:endParaRPr lang="en-US" i="0" kern="1200" dirty="0">
              <a:latin typeface="Times New Roman" panose="02020603050405020304" pitchFamily="18" charset="0"/>
              <a:cs typeface="Times New Roman" panose="02020603050405020304" pitchFamily="18" charset="0"/>
            </a:endParaRP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SQL Databases</a:t>
            </a:r>
            <a:endParaRPr lang="en-US" i="0" kern="1200" dirty="0">
              <a:latin typeface="Times New Roman" panose="02020603050405020304" pitchFamily="18" charset="0"/>
              <a:cs typeface="Times New Roman" panose="02020603050405020304" pitchFamily="18" charset="0"/>
            </a:endParaRP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Big Data</a:t>
            </a:r>
            <a:endParaRPr lang="en-US" sz="2800" i="0" kern="1200" dirty="0">
              <a:latin typeface="Times New Roman" panose="02020603050405020304" pitchFamily="18" charset="0"/>
              <a:cs typeface="Times New Roman" panose="02020603050405020304" pitchFamily="18" charset="0"/>
            </a:endParaRP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Sources of Big Data</a:t>
            </a:r>
            <a:endParaRPr lang="en-US" i="0" kern="1200" dirty="0">
              <a:latin typeface="Times New Roman" panose="02020603050405020304" pitchFamily="18" charset="0"/>
              <a:cs typeface="Times New Roman" panose="02020603050405020304" pitchFamily="18" charset="0"/>
            </a:endParaRP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Big Data Uses</a:t>
            </a:r>
            <a:endParaRPr lang="en-US" i="0" kern="1200" dirty="0">
              <a:latin typeface="Times New Roman" panose="02020603050405020304" pitchFamily="18" charset="0"/>
              <a:cs typeface="Times New Roman" panose="02020603050405020304" pitchFamily="18" charset="0"/>
            </a:endParaRP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Challenges of Big Data</a:t>
            </a:r>
            <a:endParaRPr lang="en-US" i="0" kern="1200" dirty="0">
              <a:latin typeface="Times New Roman" panose="02020603050405020304" pitchFamily="18" charset="0"/>
              <a:cs typeface="Times New Roman" panose="02020603050405020304" pitchFamily="18" charset="0"/>
            </a:endParaRP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Management</a:t>
            </a:r>
            <a:endParaRPr lang="en-US" i="0" kern="1200" dirty="0">
              <a:latin typeface="Times New Roman" panose="02020603050405020304" pitchFamily="18" charset="0"/>
              <a:cs typeface="Times New Roman" panose="02020603050405020304" pitchFamily="18" charset="0"/>
            </a:endParaRP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Technologies Used to Process Big Data</a:t>
            </a:r>
            <a:endParaRPr lang="en-US" sz="2800" i="0" kern="1200" dirty="0">
              <a:latin typeface="Times New Roman" panose="02020603050405020304" pitchFamily="18" charset="0"/>
              <a:cs typeface="Times New Roman" panose="02020603050405020304" pitchFamily="18" charset="0"/>
            </a:endParaRP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Warehouses, Data Marts, and Data Lakes</a:t>
            </a:r>
            <a:endParaRPr lang="en-US" i="0" kern="1200" dirty="0">
              <a:latin typeface="Times New Roman" panose="02020603050405020304" pitchFamily="18" charset="0"/>
              <a:cs typeface="Times New Roman" panose="02020603050405020304" pitchFamily="18" charset="0"/>
            </a:endParaRP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Hadoop</a:t>
            </a:r>
            <a:endParaRPr lang="en-US" i="0" kern="1200" dirty="0">
              <a:latin typeface="Times New Roman" panose="02020603050405020304" pitchFamily="18" charset="0"/>
              <a:cs typeface="Times New Roman" panose="02020603050405020304" pitchFamily="18" charset="0"/>
            </a:endParaRP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88379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3"/>
                                        </p:tgtEl>
                                        <p:attrNameLst>
                                          <p:attrName>fillcolor</p:attrName>
                                        </p:attrNameLst>
                                      </p:cBhvr>
                                      <p:to>
                                        <a:srgbClr val="FFFF00"/>
                                      </p:to>
                                    </p:animClr>
                                    <p:set>
                                      <p:cBhvr>
                                        <p:cTn id="7" dur="2000" fill="hold"/>
                                        <p:tgtEl>
                                          <p:spTgt spid="43"/>
                                        </p:tgtEl>
                                        <p:attrNameLst>
                                          <p:attrName>fill.type</p:attrName>
                                        </p:attrNameLst>
                                      </p:cBhvr>
                                      <p:to>
                                        <p:strVal val="solid"/>
                                      </p:to>
                                    </p:set>
                                    <p:set>
                                      <p:cBhvr>
                                        <p:cTn id="8" dur="2000" fill="hold"/>
                                        <p:tgtEl>
                                          <p:spTgt spid="4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dirty="0"/>
              <a:t>A </a:t>
            </a:r>
            <a:r>
              <a:rPr lang="en-US" b="1" i="1" dirty="0">
                <a:solidFill>
                  <a:schemeClr val="accent1"/>
                </a:solidFill>
              </a:rPr>
              <a:t>database</a:t>
            </a:r>
            <a:r>
              <a:rPr lang="en-US" dirty="0"/>
              <a:t> is a well-designed, organized, and carefully managed collection of </a:t>
            </a:r>
            <a:r>
              <a:rPr lang="en-US" dirty="0" smtClean="0"/>
              <a:t>data.</a:t>
            </a:r>
          </a:p>
          <a:p>
            <a:r>
              <a:rPr lang="en-US" dirty="0" smtClean="0"/>
              <a:t>A </a:t>
            </a:r>
            <a:r>
              <a:rPr lang="en-US" dirty="0"/>
              <a:t>database can contribute to organizational success by </a:t>
            </a:r>
            <a:r>
              <a:rPr lang="en-US" dirty="0" smtClean="0"/>
              <a:t>providing managers and decision </a:t>
            </a:r>
            <a:r>
              <a:rPr lang="en-US" dirty="0"/>
              <a:t>makers with timely, accurate, and relevant information built on data. </a:t>
            </a:r>
            <a:endParaRPr lang="en-US" dirty="0" smtClean="0"/>
          </a:p>
          <a:p>
            <a:r>
              <a:rPr lang="en-US" dirty="0" smtClean="0"/>
              <a:t>Databases </a:t>
            </a:r>
            <a:r>
              <a:rPr lang="en-US" dirty="0"/>
              <a:t>also help companies </a:t>
            </a:r>
            <a:r>
              <a:rPr lang="en-US" dirty="0" smtClean="0"/>
              <a:t>analyze </a:t>
            </a:r>
            <a:r>
              <a:rPr lang="en-US" dirty="0"/>
              <a:t>information to reduce costs, increase profits, add new customers, track past business activities, and open new market opportunities.</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122304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92500"/>
          </a:bodyPr>
          <a:lstStyle/>
          <a:p>
            <a:r>
              <a:rPr lang="en-US" dirty="0"/>
              <a:t>A </a:t>
            </a:r>
            <a:r>
              <a:rPr lang="en-US" b="1" i="1" dirty="0">
                <a:solidFill>
                  <a:schemeClr val="accent1"/>
                </a:solidFill>
              </a:rPr>
              <a:t>database management system </a:t>
            </a:r>
            <a:r>
              <a:rPr lang="en-US" dirty="0"/>
              <a:t>(DBMS) consists of a </a:t>
            </a:r>
            <a:r>
              <a:rPr lang="en-US" dirty="0" smtClean="0"/>
              <a:t>group of programs </a:t>
            </a:r>
            <a:r>
              <a:rPr lang="en-US" dirty="0"/>
              <a:t>used to access and manage a database as well as provide an interface between the database and its users and other application </a:t>
            </a:r>
            <a:r>
              <a:rPr lang="en-US" dirty="0" smtClean="0"/>
              <a:t>programs.</a:t>
            </a:r>
          </a:p>
          <a:p>
            <a:r>
              <a:rPr lang="en-US" dirty="0" smtClean="0"/>
              <a:t>A </a:t>
            </a:r>
            <a:r>
              <a:rPr lang="en-US" dirty="0"/>
              <a:t>DBMS provides a single point of management and </a:t>
            </a:r>
            <a:r>
              <a:rPr lang="en-US" dirty="0" smtClean="0"/>
              <a:t>control over data resources</a:t>
            </a:r>
            <a:r>
              <a:rPr lang="en-US" dirty="0"/>
              <a:t>, which can be critical to maintaining the integrity and security of the data. </a:t>
            </a:r>
            <a:endParaRPr lang="en-US" dirty="0" smtClean="0"/>
          </a:p>
          <a:p>
            <a:r>
              <a:rPr lang="en-US" dirty="0" smtClean="0"/>
              <a:t>A </a:t>
            </a:r>
            <a:r>
              <a:rPr lang="en-US" dirty="0"/>
              <a:t>database, a DBMS, and the application programs that use the data make up a database environment.</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0495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Data</a:t>
            </a:r>
          </a:p>
        </p:txBody>
      </p:sp>
      <p:sp>
        <p:nvSpPr>
          <p:cNvPr id="3" name="Content Placeholder 2"/>
          <p:cNvSpPr>
            <a:spLocks noGrp="1"/>
          </p:cNvSpPr>
          <p:nvPr>
            <p:ph idx="1"/>
          </p:nvPr>
        </p:nvSpPr>
        <p:spPr/>
        <p:txBody>
          <a:bodyPr>
            <a:normAutofit fontScale="92500"/>
          </a:bodyPr>
          <a:lstStyle/>
          <a:p>
            <a:r>
              <a:rPr lang="en-US" dirty="0" smtClean="0"/>
              <a:t>Data </a:t>
            </a:r>
            <a:r>
              <a:rPr lang="en-US" dirty="0"/>
              <a:t>is generally organized in a hierarchy that begins with the smallest piece of data used by computers (a bit), progressing up through the hierarchy to a </a:t>
            </a:r>
            <a:r>
              <a:rPr lang="en-US" dirty="0" smtClean="0"/>
              <a:t>database.</a:t>
            </a:r>
          </a:p>
          <a:p>
            <a:r>
              <a:rPr lang="en-US" dirty="0" smtClean="0"/>
              <a:t>A </a:t>
            </a:r>
            <a:r>
              <a:rPr lang="en-US" b="1" i="1" dirty="0">
                <a:solidFill>
                  <a:schemeClr val="accent1"/>
                </a:solidFill>
              </a:rPr>
              <a:t>bit</a:t>
            </a:r>
            <a:r>
              <a:rPr lang="en-US" dirty="0"/>
              <a:t> is a binary digit (i.e., 0 or 1) </a:t>
            </a:r>
            <a:endParaRPr lang="en-US" dirty="0" smtClean="0"/>
          </a:p>
          <a:p>
            <a:r>
              <a:rPr lang="en-US" dirty="0" smtClean="0"/>
              <a:t>A </a:t>
            </a:r>
            <a:r>
              <a:rPr lang="en-US" b="1" i="1" dirty="0">
                <a:solidFill>
                  <a:schemeClr val="accent1"/>
                </a:solidFill>
              </a:rPr>
              <a:t>byte</a:t>
            </a:r>
            <a:r>
              <a:rPr lang="en-US" dirty="0"/>
              <a:t> is typically </a:t>
            </a:r>
            <a:r>
              <a:rPr lang="en-US" dirty="0" smtClean="0"/>
              <a:t>eight bits</a:t>
            </a:r>
            <a:r>
              <a:rPr lang="en-US" dirty="0"/>
              <a:t>. Each byte represents a character, which is the </a:t>
            </a:r>
            <a:r>
              <a:rPr lang="en-US" dirty="0" smtClean="0"/>
              <a:t>basic building </a:t>
            </a:r>
            <a:r>
              <a:rPr lang="en-US" dirty="0"/>
              <a:t>block of most information. </a:t>
            </a:r>
            <a:endParaRPr lang="en-US" dirty="0" smtClean="0"/>
          </a:p>
          <a:p>
            <a:r>
              <a:rPr lang="en-US" dirty="0" smtClean="0"/>
              <a:t>A </a:t>
            </a:r>
            <a:r>
              <a:rPr lang="en-US" b="1" i="1" dirty="0">
                <a:solidFill>
                  <a:schemeClr val="accent1"/>
                </a:solidFill>
              </a:rPr>
              <a:t>character</a:t>
            </a:r>
            <a:r>
              <a:rPr lang="en-US" dirty="0"/>
              <a:t> can be an uppercase letter (A, B, C, …, Z), a </a:t>
            </a:r>
            <a:r>
              <a:rPr lang="en-US" dirty="0" smtClean="0"/>
              <a:t>lowercase </a:t>
            </a:r>
            <a:r>
              <a:rPr lang="en-US" dirty="0"/>
              <a:t>letter (a, b, c, …, z), a numeric digit (0, 1, 2, …, 9)</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39642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Hierarchy of </a:t>
            </a:r>
            <a:r>
              <a:rPr lang="en-US" dirty="0" smtClean="0"/>
              <a:t>Data</a:t>
            </a:r>
            <a:endParaRPr lang="en-US" dirty="0"/>
          </a:p>
        </p:txBody>
      </p:sp>
      <p:sp>
        <p:nvSpPr>
          <p:cNvPr id="3" name="Content Placeholder 2"/>
          <p:cNvSpPr>
            <a:spLocks noGrp="1"/>
          </p:cNvSpPr>
          <p:nvPr>
            <p:ph idx="1"/>
          </p:nvPr>
        </p:nvSpPr>
        <p:spPr/>
        <p:txBody>
          <a:bodyPr>
            <a:normAutofit lnSpcReduction="10000"/>
          </a:bodyPr>
          <a:lstStyle/>
          <a:p>
            <a:r>
              <a:rPr lang="en-US" dirty="0"/>
              <a:t>Characters are put together to form a </a:t>
            </a:r>
            <a:r>
              <a:rPr lang="en-US" dirty="0" smtClean="0"/>
              <a:t>field.</a:t>
            </a:r>
          </a:p>
          <a:p>
            <a:r>
              <a:rPr lang="en-US" dirty="0" smtClean="0"/>
              <a:t>A </a:t>
            </a:r>
            <a:r>
              <a:rPr lang="en-US" b="1" i="1" dirty="0">
                <a:solidFill>
                  <a:schemeClr val="accent1"/>
                </a:solidFill>
              </a:rPr>
              <a:t>field</a:t>
            </a:r>
            <a:r>
              <a:rPr lang="en-US" dirty="0"/>
              <a:t> is typically a name, a number, or a combination of characters that describes an aspect of a business object (such as an employee, a location, or a plant) or activity (such as a sale</a:t>
            </a:r>
            <a:r>
              <a:rPr lang="en-US" dirty="0" smtClean="0"/>
              <a:t>).</a:t>
            </a:r>
          </a:p>
          <a:p>
            <a:r>
              <a:rPr lang="en-US" dirty="0" smtClean="0"/>
              <a:t>In </a:t>
            </a:r>
            <a:r>
              <a:rPr lang="en-US" dirty="0"/>
              <a:t>addition to being entered into a database, fields </a:t>
            </a:r>
            <a:r>
              <a:rPr lang="en-US" dirty="0" smtClean="0"/>
              <a:t>can be computed from </a:t>
            </a:r>
            <a:r>
              <a:rPr lang="en-US" dirty="0"/>
              <a:t>other fields. </a:t>
            </a:r>
            <a:endParaRPr lang="en-US" dirty="0" smtClean="0"/>
          </a:p>
          <a:p>
            <a:r>
              <a:rPr lang="en-US" dirty="0" smtClean="0"/>
              <a:t>Computed </a:t>
            </a:r>
            <a:r>
              <a:rPr lang="en-US" dirty="0"/>
              <a:t>fields include the total, average, maximum, and </a:t>
            </a:r>
            <a:r>
              <a:rPr lang="en-US" dirty="0" smtClean="0"/>
              <a:t>minimum </a:t>
            </a:r>
            <a:r>
              <a:rPr lang="en-US" dirty="0"/>
              <a:t>value</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382876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Data</a:t>
            </a:r>
          </a:p>
        </p:txBody>
      </p:sp>
      <p:sp>
        <p:nvSpPr>
          <p:cNvPr id="3" name="Content Placeholder 2"/>
          <p:cNvSpPr>
            <a:spLocks noGrp="1"/>
          </p:cNvSpPr>
          <p:nvPr>
            <p:ph idx="1"/>
          </p:nvPr>
        </p:nvSpPr>
        <p:spPr/>
        <p:txBody>
          <a:bodyPr>
            <a:normAutofit fontScale="77500" lnSpcReduction="20000"/>
          </a:bodyPr>
          <a:lstStyle/>
          <a:p>
            <a:r>
              <a:rPr lang="en-US" dirty="0" smtClean="0"/>
              <a:t>A </a:t>
            </a:r>
            <a:r>
              <a:rPr lang="en-US" dirty="0"/>
              <a:t>collection of data fields all related to one object, activity, or individual is called a </a:t>
            </a:r>
            <a:r>
              <a:rPr lang="en-US" sz="3100" b="1" i="1" dirty="0">
                <a:solidFill>
                  <a:schemeClr val="accent1"/>
                </a:solidFill>
              </a:rPr>
              <a:t>record</a:t>
            </a:r>
            <a:r>
              <a:rPr lang="en-US" dirty="0" smtClean="0"/>
              <a:t>.</a:t>
            </a:r>
          </a:p>
          <a:p>
            <a:r>
              <a:rPr lang="en-US" dirty="0" smtClean="0"/>
              <a:t>By </a:t>
            </a:r>
            <a:r>
              <a:rPr lang="en-US" dirty="0"/>
              <a:t>combining descriptions of the characteristics of an object, activity, or individual, a record can provide a complete </a:t>
            </a:r>
            <a:r>
              <a:rPr lang="en-US" dirty="0" smtClean="0"/>
              <a:t>description </a:t>
            </a:r>
            <a:r>
              <a:rPr lang="en-US" dirty="0"/>
              <a:t>of it. </a:t>
            </a:r>
            <a:endParaRPr lang="en-US" dirty="0" smtClean="0"/>
          </a:p>
          <a:p>
            <a:r>
              <a:rPr lang="en-US" dirty="0" smtClean="0"/>
              <a:t>For </a:t>
            </a:r>
            <a:r>
              <a:rPr lang="en-US" dirty="0"/>
              <a:t>instance, an employee record is a collection of fields about </a:t>
            </a:r>
            <a:r>
              <a:rPr lang="en-US" dirty="0" smtClean="0"/>
              <a:t>one employee, one </a:t>
            </a:r>
            <a:r>
              <a:rPr lang="en-US" dirty="0"/>
              <a:t>field includes the employee’s name, another field contains the address, and still others the phone number, pay rate, earnings made to date, and so </a:t>
            </a:r>
            <a:r>
              <a:rPr lang="en-US" dirty="0" smtClean="0"/>
              <a:t>forth.</a:t>
            </a:r>
          </a:p>
          <a:p>
            <a:r>
              <a:rPr lang="en-US" dirty="0" smtClean="0"/>
              <a:t>A </a:t>
            </a:r>
            <a:r>
              <a:rPr lang="en-US" dirty="0"/>
              <a:t>collection of related records is a </a:t>
            </a:r>
            <a:r>
              <a:rPr lang="en-US" b="1" i="1" dirty="0" smtClean="0">
                <a:solidFill>
                  <a:schemeClr val="accent1"/>
                </a:solidFill>
              </a:rPr>
              <a:t>file,</a:t>
            </a:r>
            <a:r>
              <a:rPr lang="en-US" dirty="0" smtClean="0">
                <a:solidFill>
                  <a:schemeClr val="accent1"/>
                </a:solidFill>
              </a:rPr>
              <a:t> </a:t>
            </a:r>
            <a:r>
              <a:rPr lang="en-US" dirty="0" smtClean="0"/>
              <a:t>for </a:t>
            </a:r>
            <a:r>
              <a:rPr lang="en-US" dirty="0"/>
              <a:t>example, an employee file is a collection of all company employee </a:t>
            </a:r>
            <a:r>
              <a:rPr lang="en-US" dirty="0" smtClean="0"/>
              <a:t>records.</a:t>
            </a:r>
          </a:p>
          <a:p>
            <a:r>
              <a:rPr lang="en-US" dirty="0"/>
              <a:t>At the highest level of the data hierarchy is a </a:t>
            </a:r>
            <a:r>
              <a:rPr lang="en-US" b="1" i="1" dirty="0">
                <a:solidFill>
                  <a:schemeClr val="accent1"/>
                </a:solidFill>
              </a:rPr>
              <a:t>database</a:t>
            </a:r>
            <a:r>
              <a:rPr lang="en-US" dirty="0"/>
              <a:t>, a collection of </a:t>
            </a:r>
            <a:r>
              <a:rPr lang="en-US" dirty="0" smtClean="0"/>
              <a:t>integrated </a:t>
            </a:r>
            <a:r>
              <a:rPr lang="en-US" dirty="0"/>
              <a:t>and related files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546320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Entities, Attributes, and Keys</a:t>
            </a:r>
          </a:p>
        </p:txBody>
      </p:sp>
      <p:sp>
        <p:nvSpPr>
          <p:cNvPr id="3" name="Content Placeholder 2"/>
          <p:cNvSpPr>
            <a:spLocks noGrp="1"/>
          </p:cNvSpPr>
          <p:nvPr>
            <p:ph idx="1"/>
          </p:nvPr>
        </p:nvSpPr>
        <p:spPr/>
        <p:txBody>
          <a:bodyPr>
            <a:normAutofit fontScale="92500" lnSpcReduction="10000"/>
          </a:bodyPr>
          <a:lstStyle/>
          <a:p>
            <a:r>
              <a:rPr lang="en-US" dirty="0" smtClean="0"/>
              <a:t>An </a:t>
            </a:r>
            <a:r>
              <a:rPr lang="en-US" b="1" i="1" dirty="0">
                <a:solidFill>
                  <a:schemeClr val="accent1"/>
                </a:solidFill>
              </a:rPr>
              <a:t>entity</a:t>
            </a:r>
            <a:r>
              <a:rPr lang="en-US" dirty="0"/>
              <a:t> is a person, place, or thing (object) for which data is collected, stored, and </a:t>
            </a:r>
            <a:r>
              <a:rPr lang="en-US" dirty="0" smtClean="0"/>
              <a:t>maintained</a:t>
            </a:r>
            <a:r>
              <a:rPr lang="en-US" dirty="0"/>
              <a:t>. Examples of entities include employees, products</a:t>
            </a:r>
            <a:r>
              <a:rPr lang="en-US" dirty="0" smtClean="0"/>
              <a:t>, and customers.</a:t>
            </a:r>
          </a:p>
          <a:p>
            <a:r>
              <a:rPr lang="en-US" dirty="0"/>
              <a:t>An </a:t>
            </a:r>
            <a:r>
              <a:rPr lang="en-US" b="1" i="1" dirty="0">
                <a:solidFill>
                  <a:schemeClr val="accent1"/>
                </a:solidFill>
              </a:rPr>
              <a:t>attribute</a:t>
            </a:r>
            <a:r>
              <a:rPr lang="en-US" dirty="0"/>
              <a:t> is a characteristic of an entity. For example, employee </a:t>
            </a:r>
            <a:r>
              <a:rPr lang="en-US" dirty="0" smtClean="0"/>
              <a:t>number</a:t>
            </a:r>
            <a:r>
              <a:rPr lang="en-US" dirty="0"/>
              <a:t>, last name, first name, hire date, and department number are attributes for an employee. </a:t>
            </a:r>
            <a:endParaRPr lang="en-US" dirty="0" smtClean="0"/>
          </a:p>
          <a:p>
            <a:r>
              <a:rPr lang="en-US" dirty="0"/>
              <a:t>Each attribute can be constrained to a range of allowable values called its </a:t>
            </a:r>
            <a:r>
              <a:rPr lang="en-US" b="1" i="1" dirty="0" smtClean="0">
                <a:solidFill>
                  <a:schemeClr val="accent1"/>
                </a:solidFill>
              </a:rPr>
              <a:t>domain</a:t>
            </a:r>
            <a:r>
              <a:rPr lang="en-US" dirty="0"/>
              <a:t> </a:t>
            </a:r>
            <a:r>
              <a:rPr lang="en-US" dirty="0" smtClean="0"/>
              <a:t>which is </a:t>
            </a:r>
            <a:r>
              <a:rPr lang="en-US" dirty="0"/>
              <a:t>what values can be placed in each </a:t>
            </a:r>
            <a:r>
              <a:rPr lang="en-US" dirty="0" smtClean="0"/>
              <a:t>column.</a:t>
            </a:r>
            <a:endParaRPr lang="en-US" dirty="0"/>
          </a:p>
          <a:p>
            <a:r>
              <a:rPr lang="en-US" dirty="0"/>
              <a:t>The domain for a particular attribute indicates </a:t>
            </a:r>
            <a:r>
              <a:rPr lang="en-US" dirty="0" smtClean="0"/>
              <a:t>A </a:t>
            </a:r>
            <a:r>
              <a:rPr lang="en-US" b="1" i="1" dirty="0">
                <a:solidFill>
                  <a:schemeClr val="accent1"/>
                </a:solidFill>
              </a:rPr>
              <a:t>primary key </a:t>
            </a:r>
            <a:r>
              <a:rPr lang="en-US" dirty="0"/>
              <a:t>is a field or set of fields that uniquely identifies the record. No other record can have the same primary key. </a:t>
            </a:r>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845004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smtClean="0">
                <a:latin typeface="Times New Roman" panose="02020603050405020304" pitchFamily="18" charset="0"/>
                <a:cs typeface="Times New Roman" panose="02020603050405020304" pitchFamily="18" charset="0"/>
              </a:rPr>
              <a:t>Chapter 5  Database Systems and Big Data</a:t>
            </a:r>
            <a:endParaRPr lang="en-US" sz="3600" i="0" kern="1200" dirty="0">
              <a:latin typeface="Times New Roman" panose="02020603050405020304" pitchFamily="18" charset="0"/>
              <a:cs typeface="Times New Roman" panose="02020603050405020304" pitchFamily="18" charset="0"/>
            </a:endParaRPr>
          </a:p>
        </p:txBody>
      </p:sp>
      <p:sp>
        <p:nvSpPr>
          <p:cNvPr id="43" name="Freeform 42"/>
          <p:cNvSpPr/>
          <p:nvPr/>
        </p:nvSpPr>
        <p:spPr>
          <a:xfrm>
            <a:off x="2970169" y="1455265"/>
            <a:ext cx="4430268" cy="627496"/>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Fundamentals</a:t>
            </a:r>
            <a:endParaRPr lang="en-US" sz="2800" i="0" kern="1200" dirty="0">
              <a:latin typeface="Times New Roman" panose="02020603050405020304" pitchFamily="18" charset="0"/>
              <a:cs typeface="Times New Roman" panose="02020603050405020304" pitchFamily="18" charset="0"/>
            </a:endParaRP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Hierarchy of Data</a:t>
            </a:r>
            <a:endParaRPr lang="en-US" i="0" kern="1200" dirty="0">
              <a:latin typeface="Times New Roman" panose="02020603050405020304" pitchFamily="18" charset="0"/>
              <a:cs typeface="Times New Roman" panose="02020603050405020304" pitchFamily="18" charset="0"/>
            </a:endParaRP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Entities, Attributes, and Keys</a:t>
            </a:r>
            <a:endParaRPr lang="en-US" i="0" kern="1200" dirty="0">
              <a:latin typeface="Times New Roman" panose="02020603050405020304" pitchFamily="18" charset="0"/>
              <a:cs typeface="Times New Roman" panose="02020603050405020304" pitchFamily="18" charset="0"/>
            </a:endParaRP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8" y="2398272"/>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Modeling and Database Characteristics</a:t>
            </a:r>
            <a:endParaRPr lang="en-US" sz="2800" i="0" kern="1200" dirty="0">
              <a:latin typeface="Times New Roman" panose="02020603050405020304" pitchFamily="18" charset="0"/>
              <a:cs typeface="Times New Roman" panose="02020603050405020304" pitchFamily="18" charset="0"/>
            </a:endParaRP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Modeling</a:t>
            </a:r>
            <a:endParaRPr lang="en-US" i="0" kern="1200" dirty="0">
              <a:latin typeface="Times New Roman" panose="02020603050405020304" pitchFamily="18" charset="0"/>
              <a:cs typeface="Times New Roman" panose="02020603050405020304" pitchFamily="18" charset="0"/>
            </a:endParaRP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Relational Database Model</a:t>
            </a:r>
            <a:endParaRPr lang="en-US" i="0" kern="1200" dirty="0">
              <a:latin typeface="Times New Roman" panose="02020603050405020304" pitchFamily="18" charset="0"/>
              <a:cs typeface="Times New Roman" panose="02020603050405020304" pitchFamily="18" charset="0"/>
            </a:endParaRP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Manipulating Data</a:t>
            </a:r>
            <a:endParaRPr lang="en-US" i="0" kern="1200" dirty="0">
              <a:latin typeface="Times New Roman" panose="02020603050405020304" pitchFamily="18" charset="0"/>
              <a:cs typeface="Times New Roman" panose="02020603050405020304" pitchFamily="18" charset="0"/>
            </a:endParaRP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Cleansing</a:t>
            </a:r>
            <a:endParaRPr lang="en-US" i="0" kern="1200" dirty="0">
              <a:latin typeface="Times New Roman" panose="02020603050405020304" pitchFamily="18" charset="0"/>
              <a:cs typeface="Times New Roman" panose="02020603050405020304" pitchFamily="18" charset="0"/>
            </a:endParaRP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SQL Databases</a:t>
            </a:r>
            <a:endParaRPr lang="en-US" i="0" kern="1200" dirty="0">
              <a:latin typeface="Times New Roman" panose="02020603050405020304" pitchFamily="18" charset="0"/>
              <a:cs typeface="Times New Roman" panose="02020603050405020304" pitchFamily="18" charset="0"/>
            </a:endParaRP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Big Data</a:t>
            </a:r>
            <a:endParaRPr lang="en-US" sz="2800" i="0" kern="1200" dirty="0">
              <a:latin typeface="Times New Roman" panose="02020603050405020304" pitchFamily="18" charset="0"/>
              <a:cs typeface="Times New Roman" panose="02020603050405020304" pitchFamily="18" charset="0"/>
            </a:endParaRP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Sources of Big Data</a:t>
            </a:r>
            <a:endParaRPr lang="en-US" i="0" kern="1200" dirty="0">
              <a:latin typeface="Times New Roman" panose="02020603050405020304" pitchFamily="18" charset="0"/>
              <a:cs typeface="Times New Roman" panose="02020603050405020304" pitchFamily="18" charset="0"/>
            </a:endParaRP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Big Data Uses</a:t>
            </a:r>
            <a:endParaRPr lang="en-US" i="0" kern="1200" dirty="0">
              <a:latin typeface="Times New Roman" panose="02020603050405020304" pitchFamily="18" charset="0"/>
              <a:cs typeface="Times New Roman" panose="02020603050405020304" pitchFamily="18" charset="0"/>
            </a:endParaRP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Challenges of Big Data</a:t>
            </a:r>
            <a:endParaRPr lang="en-US" i="0" kern="1200" dirty="0">
              <a:latin typeface="Times New Roman" panose="02020603050405020304" pitchFamily="18" charset="0"/>
              <a:cs typeface="Times New Roman" panose="02020603050405020304" pitchFamily="18" charset="0"/>
            </a:endParaRP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Management</a:t>
            </a:r>
            <a:endParaRPr lang="en-US" i="0" kern="1200" dirty="0">
              <a:latin typeface="Times New Roman" panose="02020603050405020304" pitchFamily="18" charset="0"/>
              <a:cs typeface="Times New Roman" panose="02020603050405020304" pitchFamily="18" charset="0"/>
            </a:endParaRP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Technologies Used to Process Big Data</a:t>
            </a:r>
            <a:endParaRPr lang="en-US" sz="2800" i="0" kern="1200" dirty="0">
              <a:latin typeface="Times New Roman" panose="02020603050405020304" pitchFamily="18" charset="0"/>
              <a:cs typeface="Times New Roman" panose="02020603050405020304" pitchFamily="18" charset="0"/>
            </a:endParaRP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Warehouses, Data Marts, and Data Lakes</a:t>
            </a:r>
            <a:endParaRPr lang="en-US" i="0" kern="1200" dirty="0">
              <a:latin typeface="Times New Roman" panose="02020603050405020304" pitchFamily="18" charset="0"/>
              <a:cs typeface="Times New Roman" panose="02020603050405020304" pitchFamily="18" charset="0"/>
            </a:endParaRP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Hadoop</a:t>
            </a:r>
            <a:endParaRPr lang="en-US" i="0" kern="1200" dirty="0">
              <a:latin typeface="Times New Roman" panose="02020603050405020304" pitchFamily="18" charset="0"/>
              <a:cs typeface="Times New Roman" panose="02020603050405020304" pitchFamily="18" charset="0"/>
            </a:endParaRP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02447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8"/>
                                        </p:tgtEl>
                                        <p:attrNameLst>
                                          <p:attrName>fillcolor</p:attrName>
                                        </p:attrNameLst>
                                      </p:cBhvr>
                                      <p:to>
                                        <a:srgbClr val="FFFF00"/>
                                      </p:to>
                                    </p:animClr>
                                    <p:set>
                                      <p:cBhvr>
                                        <p:cTn id="7" dur="2000" fill="hold"/>
                                        <p:tgtEl>
                                          <p:spTgt spid="48"/>
                                        </p:tgtEl>
                                        <p:attrNameLst>
                                          <p:attrName>fill.type</p:attrName>
                                        </p:attrNameLst>
                                      </p:cBhvr>
                                      <p:to>
                                        <p:strVal val="solid"/>
                                      </p:to>
                                    </p:set>
                                    <p:set>
                                      <p:cBhvr>
                                        <p:cTn id="8" dur="2000" fill="hold"/>
                                        <p:tgtEl>
                                          <p:spTgt spid="4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Data Modeling and Database </a:t>
            </a:r>
            <a:r>
              <a:rPr lang="en-US" dirty="0" smtClean="0"/>
              <a:t>Characteristics</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t>Because today’s businesses must keep track of and analyze so </a:t>
            </a:r>
            <a:r>
              <a:rPr lang="en-US" dirty="0"/>
              <a:t>much data, they must keep the data well organized so that it can be </a:t>
            </a:r>
            <a:r>
              <a:rPr lang="en-US" dirty="0" smtClean="0"/>
              <a:t>used, when </a:t>
            </a:r>
            <a:r>
              <a:rPr lang="en-US" dirty="0"/>
              <a:t>building a database, an organization must carefully consider the following questions:</a:t>
            </a:r>
          </a:p>
          <a:p>
            <a:pPr lvl="0"/>
            <a:r>
              <a:rPr lang="en-US" b="1" dirty="0" smtClean="0"/>
              <a:t>Content</a:t>
            </a:r>
            <a:r>
              <a:rPr lang="en-US" dirty="0" smtClean="0"/>
              <a:t>: </a:t>
            </a:r>
            <a:r>
              <a:rPr lang="en-US" dirty="0"/>
              <a:t>What data should be collected and at what cost?</a:t>
            </a:r>
          </a:p>
          <a:p>
            <a:pPr lvl="0"/>
            <a:r>
              <a:rPr lang="en-US" b="1" dirty="0" smtClean="0"/>
              <a:t>Access</a:t>
            </a:r>
            <a:r>
              <a:rPr lang="en-US" dirty="0" smtClean="0"/>
              <a:t>: </a:t>
            </a:r>
            <a:r>
              <a:rPr lang="en-US" dirty="0"/>
              <a:t>What data should be provided to which users and when?</a:t>
            </a:r>
          </a:p>
          <a:p>
            <a:pPr lvl="0"/>
            <a:r>
              <a:rPr lang="en-US" b="1" dirty="0"/>
              <a:t>Logical </a:t>
            </a:r>
            <a:r>
              <a:rPr lang="en-US" b="1" dirty="0" smtClean="0"/>
              <a:t>structure</a:t>
            </a:r>
            <a:r>
              <a:rPr lang="en-US" dirty="0" smtClean="0"/>
              <a:t>: </a:t>
            </a:r>
            <a:r>
              <a:rPr lang="en-US" dirty="0"/>
              <a:t>How should data be arranged so that it makes sense to a given user?</a:t>
            </a:r>
          </a:p>
          <a:p>
            <a:pPr lvl="0"/>
            <a:r>
              <a:rPr lang="en-US" b="1" dirty="0"/>
              <a:t>Physical </a:t>
            </a:r>
            <a:r>
              <a:rPr lang="en-US" b="1" dirty="0" smtClean="0"/>
              <a:t>organization</a:t>
            </a:r>
            <a:r>
              <a:rPr lang="en-US" dirty="0" smtClean="0"/>
              <a:t>: </a:t>
            </a:r>
            <a:r>
              <a:rPr lang="en-US" dirty="0"/>
              <a:t>Where should data be physically located?</a:t>
            </a:r>
          </a:p>
          <a:p>
            <a:pPr lvl="0"/>
            <a:r>
              <a:rPr lang="en-US" b="1" dirty="0" smtClean="0"/>
              <a:t>Archiving</a:t>
            </a:r>
            <a:r>
              <a:rPr lang="en-US" dirty="0" smtClean="0"/>
              <a:t>: </a:t>
            </a:r>
            <a:r>
              <a:rPr lang="en-US" dirty="0"/>
              <a:t>How long must this data be stored?</a:t>
            </a:r>
          </a:p>
          <a:p>
            <a:pPr lvl="0"/>
            <a:r>
              <a:rPr lang="en-US" b="1" dirty="0" smtClean="0"/>
              <a:t>Security</a:t>
            </a:r>
            <a:r>
              <a:rPr lang="en-US" dirty="0" smtClean="0"/>
              <a:t>: </a:t>
            </a:r>
            <a:r>
              <a:rPr lang="en-US" dirty="0"/>
              <a:t>How can this data be protected from unauthorized access?</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970679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Data Modeling</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 </a:t>
            </a:r>
            <a:r>
              <a:rPr lang="en-US" b="1" i="1" dirty="0">
                <a:solidFill>
                  <a:schemeClr val="accent1"/>
                </a:solidFill>
              </a:rPr>
              <a:t>data model </a:t>
            </a:r>
            <a:r>
              <a:rPr lang="en-US" dirty="0"/>
              <a:t>is a diagram of entities and their </a:t>
            </a:r>
            <a:r>
              <a:rPr lang="en-US" dirty="0" smtClean="0"/>
              <a:t>relationships.</a:t>
            </a:r>
          </a:p>
          <a:p>
            <a:r>
              <a:rPr lang="en-US" dirty="0" smtClean="0"/>
              <a:t>Data </a:t>
            </a:r>
            <a:r>
              <a:rPr lang="en-US" dirty="0"/>
              <a:t>modeling usually involves developing an understanding of a specific business problem and then analyzing the data and information needed to deliver a solution. </a:t>
            </a:r>
            <a:endParaRPr lang="en-US" dirty="0" smtClean="0"/>
          </a:p>
          <a:p>
            <a:r>
              <a:rPr lang="en-US" dirty="0" smtClean="0"/>
              <a:t>When </a:t>
            </a:r>
            <a:r>
              <a:rPr lang="en-US" dirty="0"/>
              <a:t>done at the level </a:t>
            </a:r>
            <a:r>
              <a:rPr lang="en-US" dirty="0" smtClean="0"/>
              <a:t>of the </a:t>
            </a:r>
            <a:r>
              <a:rPr lang="en-US" dirty="0"/>
              <a:t>entire </a:t>
            </a:r>
            <a:r>
              <a:rPr lang="en-US" dirty="0" smtClean="0"/>
              <a:t>organization</a:t>
            </a:r>
            <a:r>
              <a:rPr lang="en-US" dirty="0"/>
              <a:t>, this procedure is called enterprise data </a:t>
            </a:r>
            <a:r>
              <a:rPr lang="en-US" dirty="0" smtClean="0"/>
              <a:t>modeling.</a:t>
            </a:r>
          </a:p>
          <a:p>
            <a:r>
              <a:rPr lang="en-US" dirty="0" smtClean="0"/>
              <a:t>An </a:t>
            </a:r>
            <a:r>
              <a:rPr lang="en-US" b="1" i="1" dirty="0">
                <a:solidFill>
                  <a:schemeClr val="accent1"/>
                </a:solidFill>
              </a:rPr>
              <a:t>enterprise data </a:t>
            </a:r>
            <a:r>
              <a:rPr lang="en-US" b="1" i="1" dirty="0" smtClean="0">
                <a:solidFill>
                  <a:schemeClr val="accent1"/>
                </a:solidFill>
              </a:rPr>
              <a:t>model</a:t>
            </a:r>
            <a:r>
              <a:rPr lang="en-US" dirty="0" smtClean="0"/>
              <a:t>: </a:t>
            </a:r>
            <a:r>
              <a:rPr lang="en-US" dirty="0"/>
              <a:t>A data model that provides a roadmap for building database and information systems by creating a single definition and format for data that can ensure data compatibility and the ability to exchange and integrate data among systems.</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932110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Modeling</a:t>
            </a:r>
          </a:p>
        </p:txBody>
      </p:sp>
      <p:sp>
        <p:nvSpPr>
          <p:cNvPr id="3" name="Content Placeholder 2"/>
          <p:cNvSpPr>
            <a:spLocks noGrp="1"/>
          </p:cNvSpPr>
          <p:nvPr>
            <p:ph idx="1"/>
          </p:nvPr>
        </p:nvSpPr>
        <p:spPr/>
        <p:txBody>
          <a:bodyPr>
            <a:normAutofit fontScale="85000" lnSpcReduction="20000"/>
          </a:bodyPr>
          <a:lstStyle/>
          <a:p>
            <a:r>
              <a:rPr lang="en-US" b="1" i="1" dirty="0" smtClean="0">
                <a:solidFill>
                  <a:schemeClr val="accent1"/>
                </a:solidFill>
              </a:rPr>
              <a:t>Entity-relationship </a:t>
            </a:r>
            <a:r>
              <a:rPr lang="en-US" b="1" i="1" dirty="0">
                <a:solidFill>
                  <a:schemeClr val="accent1"/>
                </a:solidFill>
              </a:rPr>
              <a:t>(ER) diagram</a:t>
            </a:r>
            <a:r>
              <a:rPr lang="en-US" dirty="0"/>
              <a:t>, </a:t>
            </a:r>
            <a:r>
              <a:rPr lang="en-US" dirty="0" smtClean="0"/>
              <a:t>uses basic graphical symbols to </a:t>
            </a:r>
            <a:r>
              <a:rPr lang="en-US" dirty="0"/>
              <a:t>show </a:t>
            </a:r>
            <a:r>
              <a:rPr lang="en-US" dirty="0" smtClean="0"/>
              <a:t>the relationships </a:t>
            </a:r>
            <a:r>
              <a:rPr lang="en-US" dirty="0"/>
              <a:t>between data. </a:t>
            </a:r>
            <a:endParaRPr lang="en-US" dirty="0" smtClean="0"/>
          </a:p>
          <a:p>
            <a:r>
              <a:rPr lang="en-US" dirty="0" smtClean="0"/>
              <a:t>Boxes </a:t>
            </a:r>
            <a:r>
              <a:rPr lang="en-US" dirty="0"/>
              <a:t>in ER diagrams indicate data items or entities contained in data tables, and lines show relationships between entities. </a:t>
            </a:r>
            <a:endParaRPr lang="en-US" dirty="0" smtClean="0"/>
          </a:p>
          <a:p>
            <a:r>
              <a:rPr lang="en-US" dirty="0" smtClean="0"/>
              <a:t>In </a:t>
            </a:r>
            <a:r>
              <a:rPr lang="en-US" dirty="0"/>
              <a:t>other words, ER diagrams show data items in tables (entities) and the ways they are related.</a:t>
            </a:r>
          </a:p>
          <a:p>
            <a:r>
              <a:rPr lang="en-US" dirty="0"/>
              <a:t>ER diagrams help ensure that the relationships among the data entities in a database are correctly structured so that any application programs developed are consistent with business operations and user </a:t>
            </a:r>
            <a:r>
              <a:rPr lang="en-US" dirty="0" smtClean="0"/>
              <a:t>needs.</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378958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Modeling</a:t>
            </a:r>
          </a:p>
        </p:txBody>
      </p:sp>
      <p:sp>
        <p:nvSpPr>
          <p:cNvPr id="3" name="Content Placeholder 2"/>
          <p:cNvSpPr>
            <a:spLocks noGrp="1"/>
          </p:cNvSpPr>
          <p:nvPr>
            <p:ph idx="1"/>
          </p:nvPr>
        </p:nvSpPr>
        <p:spPr>
          <a:xfrm>
            <a:off x="188686" y="1422213"/>
            <a:ext cx="5891480" cy="4934138"/>
          </a:xfrm>
        </p:spPr>
        <p:txBody>
          <a:bodyPr>
            <a:normAutofit fontScale="92500" lnSpcReduction="10000"/>
          </a:bodyPr>
          <a:lstStyle/>
          <a:p>
            <a:r>
              <a:rPr lang="en-US" dirty="0" smtClean="0"/>
              <a:t>Figure </a:t>
            </a:r>
            <a:r>
              <a:rPr lang="en-US" dirty="0"/>
              <a:t>5.6 shows an ER diagram for an order database. </a:t>
            </a:r>
            <a:endParaRPr lang="en-US" dirty="0" smtClean="0"/>
          </a:p>
          <a:p>
            <a:r>
              <a:rPr lang="en-US" dirty="0" smtClean="0"/>
              <a:t>One </a:t>
            </a:r>
            <a:r>
              <a:rPr lang="en-US" dirty="0"/>
              <a:t>salesperson serves many </a:t>
            </a:r>
            <a:r>
              <a:rPr lang="en-US" dirty="0" smtClean="0"/>
              <a:t>customers</a:t>
            </a:r>
            <a:r>
              <a:rPr lang="en-US" dirty="0"/>
              <a:t>. </a:t>
            </a:r>
            <a:r>
              <a:rPr lang="en-US" dirty="0" smtClean="0"/>
              <a:t>one-to-many </a:t>
            </a:r>
            <a:r>
              <a:rPr lang="en-US" dirty="0"/>
              <a:t>relationship, </a:t>
            </a:r>
            <a:endParaRPr lang="en-US" dirty="0" smtClean="0"/>
          </a:p>
          <a:p>
            <a:r>
              <a:rPr lang="en-US" dirty="0" smtClean="0"/>
              <a:t>Each </a:t>
            </a:r>
            <a:r>
              <a:rPr lang="en-US" dirty="0"/>
              <a:t>customer can place one-to-many </a:t>
            </a:r>
            <a:r>
              <a:rPr lang="en-US" dirty="0" smtClean="0"/>
              <a:t>orders</a:t>
            </a:r>
          </a:p>
          <a:p>
            <a:r>
              <a:rPr lang="en-US" dirty="0" smtClean="0"/>
              <a:t>One </a:t>
            </a:r>
            <a:r>
              <a:rPr lang="en-US" dirty="0"/>
              <a:t>order generates one </a:t>
            </a:r>
            <a:r>
              <a:rPr lang="en-US" dirty="0" smtClean="0"/>
              <a:t>invoice</a:t>
            </a:r>
            <a:r>
              <a:rPr lang="en-US" dirty="0"/>
              <a:t> </a:t>
            </a:r>
            <a:r>
              <a:rPr lang="en-US" dirty="0" smtClean="0"/>
              <a:t>one-to-one relationships</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7049" y="1805647"/>
            <a:ext cx="5626263" cy="4407518"/>
          </a:xfrm>
          <a:prstGeom prst="rect">
            <a:avLst/>
          </a:prstGeom>
        </p:spPr>
      </p:pic>
      <p:sp>
        <p:nvSpPr>
          <p:cNvPr id="9" name="Rectangle 8"/>
          <p:cNvSpPr/>
          <p:nvPr/>
        </p:nvSpPr>
        <p:spPr>
          <a:xfrm>
            <a:off x="10049220" y="2519939"/>
            <a:ext cx="1422184" cy="369332"/>
          </a:xfrm>
          <a:prstGeom prst="rect">
            <a:avLst/>
          </a:prstGeom>
        </p:spPr>
        <p:txBody>
          <a:bodyPr wrap="none">
            <a:spAutoFit/>
          </a:bodyPr>
          <a:lstStyle/>
          <a:p>
            <a:r>
              <a:rPr lang="en-US" dirty="0"/>
              <a:t> FIGURE 5.6</a:t>
            </a:r>
          </a:p>
        </p:txBody>
      </p:sp>
    </p:spTree>
    <p:extLst>
      <p:ext uri="{BB962C8B-B14F-4D97-AF65-F5344CB8AC3E}">
        <p14:creationId xmlns:p14="http://schemas.microsoft.com/office/powerpoint/2010/main" val="3378958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Relational Database Model</a:t>
            </a:r>
          </a:p>
        </p:txBody>
      </p:sp>
      <p:sp>
        <p:nvSpPr>
          <p:cNvPr id="3" name="Content Placeholder 2"/>
          <p:cNvSpPr>
            <a:spLocks noGrp="1"/>
          </p:cNvSpPr>
          <p:nvPr>
            <p:ph idx="1"/>
          </p:nvPr>
        </p:nvSpPr>
        <p:spPr/>
        <p:txBody>
          <a:bodyPr>
            <a:normAutofit/>
          </a:bodyPr>
          <a:lstStyle/>
          <a:p>
            <a:r>
              <a:rPr lang="en-US" dirty="0" smtClean="0"/>
              <a:t>In </a:t>
            </a:r>
            <a:r>
              <a:rPr lang="en-US" dirty="0"/>
              <a:t>the</a:t>
            </a:r>
            <a:r>
              <a:rPr lang="en-US" b="1" i="1" dirty="0">
                <a:solidFill>
                  <a:schemeClr val="accent1"/>
                </a:solidFill>
              </a:rPr>
              <a:t> relational model</a:t>
            </a:r>
            <a:r>
              <a:rPr lang="en-US" dirty="0"/>
              <a:t>, data is placed in </a:t>
            </a:r>
            <a:r>
              <a:rPr lang="en-US" dirty="0" smtClean="0"/>
              <a:t>two dimensional </a:t>
            </a:r>
            <a:r>
              <a:rPr lang="en-US" dirty="0"/>
              <a:t>tables, or relations. As long as they share at least one common attribute, these relations can be linked to provide output useful information. </a:t>
            </a:r>
            <a:endParaRPr lang="en-US" dirty="0" smtClean="0"/>
          </a:p>
          <a:p>
            <a:r>
              <a:rPr lang="en-US" dirty="0"/>
              <a:t>After entering data into a relational database, users can make inquiries and analyze the data.</a:t>
            </a:r>
          </a:p>
          <a:p>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11707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Manipulating </a:t>
            </a:r>
            <a:r>
              <a:rPr lang="en-US" dirty="0" smtClean="0"/>
              <a:t>Data</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Basic </a:t>
            </a:r>
            <a:r>
              <a:rPr lang="en-US" dirty="0"/>
              <a:t>data manipulations include </a:t>
            </a:r>
            <a:r>
              <a:rPr lang="en-US" b="1" dirty="0"/>
              <a:t>selecting</a:t>
            </a:r>
            <a:r>
              <a:rPr lang="en-US" dirty="0"/>
              <a:t>, </a:t>
            </a:r>
            <a:r>
              <a:rPr lang="en-US" b="1" dirty="0" smtClean="0"/>
              <a:t>projecting</a:t>
            </a:r>
            <a:r>
              <a:rPr lang="en-US" dirty="0" smtClean="0"/>
              <a:t>, </a:t>
            </a:r>
            <a:r>
              <a:rPr lang="en-US" dirty="0"/>
              <a:t>and </a:t>
            </a:r>
            <a:r>
              <a:rPr lang="en-US" b="1" dirty="0" smtClean="0"/>
              <a:t>joining</a:t>
            </a:r>
            <a:r>
              <a:rPr lang="en-US" dirty="0" smtClean="0"/>
              <a:t>.</a:t>
            </a:r>
          </a:p>
          <a:p>
            <a:r>
              <a:rPr lang="en-US" b="1" i="1" dirty="0" smtClean="0">
                <a:solidFill>
                  <a:schemeClr val="accent1"/>
                </a:solidFill>
              </a:rPr>
              <a:t>Selecting</a:t>
            </a:r>
            <a:r>
              <a:rPr lang="en-US" dirty="0" smtClean="0"/>
              <a:t> </a:t>
            </a:r>
            <a:r>
              <a:rPr lang="en-US" dirty="0"/>
              <a:t>involves eliminating rows according to certain criteria. </a:t>
            </a:r>
            <a:r>
              <a:rPr lang="en-US" dirty="0" smtClean="0"/>
              <a:t>Suppose </a:t>
            </a:r>
            <a:r>
              <a:rPr lang="en-US" dirty="0"/>
              <a:t>the department manager of a company wants to use an employee table that contains the project number, description, and department number for all projects a company is </a:t>
            </a:r>
            <a:r>
              <a:rPr lang="en-US" dirty="0" smtClean="0"/>
              <a:t>performing.</a:t>
            </a:r>
          </a:p>
          <a:p>
            <a:r>
              <a:rPr lang="en-US" dirty="0" smtClean="0"/>
              <a:t>Using </a:t>
            </a:r>
            <a:r>
              <a:rPr lang="en-US" dirty="0"/>
              <a:t>selection, the manager can eliminate all rows except the one for Project 226 and see that the department number for the department completing the sales manual project is 598.</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2737912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Manipulating </a:t>
            </a:r>
            <a:r>
              <a:rPr lang="en-US" dirty="0" smtClean="0"/>
              <a:t>Data</a:t>
            </a: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smtClean="0">
                <a:solidFill>
                  <a:schemeClr val="accent1"/>
                </a:solidFill>
              </a:rPr>
              <a:t>Projecting</a:t>
            </a:r>
            <a:r>
              <a:rPr lang="en-US" dirty="0" smtClean="0"/>
              <a:t> involves eliminating columns in a table.</a:t>
            </a:r>
          </a:p>
          <a:p>
            <a:r>
              <a:rPr lang="en-US" dirty="0" smtClean="0"/>
              <a:t>For example</a:t>
            </a:r>
            <a:r>
              <a:rPr lang="en-US" dirty="0"/>
              <a:t>, a department table might contain the department number, department name, and Social Security number (SSN) of the manager in charge of the </a:t>
            </a:r>
            <a:r>
              <a:rPr lang="en-US" dirty="0" smtClean="0"/>
              <a:t>project.</a:t>
            </a:r>
          </a:p>
          <a:p>
            <a:r>
              <a:rPr lang="en-US" dirty="0" smtClean="0"/>
              <a:t>A </a:t>
            </a:r>
            <a:r>
              <a:rPr lang="en-US" dirty="0"/>
              <a:t>sales manager might want to create a new table that contains only the </a:t>
            </a:r>
            <a:r>
              <a:rPr lang="en-US" dirty="0" smtClean="0"/>
              <a:t>department </a:t>
            </a:r>
            <a:r>
              <a:rPr lang="en-US" dirty="0"/>
              <a:t>number and the Social Security number of the manager in charge of the sales manual project. </a:t>
            </a:r>
            <a:endParaRPr lang="en-US" dirty="0" smtClean="0"/>
          </a:p>
          <a:p>
            <a:r>
              <a:rPr lang="en-US" dirty="0" smtClean="0"/>
              <a:t>The </a:t>
            </a:r>
            <a:r>
              <a:rPr lang="en-US" dirty="0"/>
              <a:t>sales manager can use projection to eliminate the department name column and create a new table containing only the </a:t>
            </a:r>
            <a:r>
              <a:rPr lang="en-US" dirty="0" smtClean="0"/>
              <a:t>department </a:t>
            </a:r>
            <a:r>
              <a:rPr lang="en-US" dirty="0"/>
              <a:t>number and Social Security number.</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52903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Manipulating Data</a:t>
            </a:r>
          </a:p>
        </p:txBody>
      </p:sp>
      <p:sp>
        <p:nvSpPr>
          <p:cNvPr id="3" name="Content Placeholder 2"/>
          <p:cNvSpPr>
            <a:spLocks noGrp="1"/>
          </p:cNvSpPr>
          <p:nvPr>
            <p:ph idx="1"/>
          </p:nvPr>
        </p:nvSpPr>
        <p:spPr/>
        <p:txBody>
          <a:bodyPr>
            <a:normAutofit/>
          </a:bodyPr>
          <a:lstStyle/>
          <a:p>
            <a:pPr marL="0" indent="0">
              <a:buNone/>
            </a:pPr>
            <a:r>
              <a:rPr lang="en-US" b="1" i="1" dirty="0">
                <a:solidFill>
                  <a:schemeClr val="accent1"/>
                </a:solidFill>
              </a:rPr>
              <a:t>Joining</a:t>
            </a:r>
            <a:r>
              <a:rPr lang="en-US" dirty="0"/>
              <a:t> involves combining two or more </a:t>
            </a:r>
            <a:r>
              <a:rPr lang="en-US" dirty="0" smtClean="0"/>
              <a:t>tables.</a:t>
            </a:r>
          </a:p>
          <a:p>
            <a:r>
              <a:rPr lang="en-US" dirty="0" smtClean="0"/>
              <a:t>For </a:t>
            </a:r>
            <a:r>
              <a:rPr lang="en-US" dirty="0"/>
              <a:t>example, you can combine the project table and the department table to create a new table with the project number, project description, </a:t>
            </a:r>
            <a:r>
              <a:rPr lang="en-US" dirty="0" smtClean="0"/>
              <a:t>department number, department </a:t>
            </a:r>
            <a:r>
              <a:rPr lang="en-US" dirty="0"/>
              <a:t>name, and Social Security number for the manager in charge of the project</a:t>
            </a:r>
            <a:r>
              <a:rPr lang="en-US" dirty="0" smtClean="0"/>
              <a:t>.</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35357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Data </a:t>
            </a:r>
            <a:r>
              <a:rPr lang="en-US" dirty="0" smtClean="0"/>
              <a:t>Cleansing</a:t>
            </a:r>
            <a:endParaRPr lang="en-US" dirty="0"/>
          </a:p>
        </p:txBody>
      </p:sp>
      <p:sp>
        <p:nvSpPr>
          <p:cNvPr id="3" name="Content Placeholder 2"/>
          <p:cNvSpPr>
            <a:spLocks noGrp="1"/>
          </p:cNvSpPr>
          <p:nvPr>
            <p:ph idx="1"/>
          </p:nvPr>
        </p:nvSpPr>
        <p:spPr/>
        <p:txBody>
          <a:bodyPr>
            <a:normAutofit fontScale="92500" lnSpcReduction="10000"/>
          </a:bodyPr>
          <a:lstStyle/>
          <a:p>
            <a:r>
              <a:rPr lang="en-US" dirty="0"/>
              <a:t>Data used in decision making must be accurate, complete</a:t>
            </a:r>
            <a:r>
              <a:rPr lang="en-US" dirty="0" smtClean="0"/>
              <a:t>, economical</a:t>
            </a:r>
            <a:r>
              <a:rPr lang="en-US" dirty="0"/>
              <a:t>, flexible, reliable, relevant, simple, timely, verifiable, accessible, and </a:t>
            </a:r>
            <a:r>
              <a:rPr lang="en-US" dirty="0" smtClean="0"/>
              <a:t>secure.</a:t>
            </a:r>
          </a:p>
          <a:p>
            <a:r>
              <a:rPr lang="en-US" b="1" i="1" dirty="0" smtClean="0">
                <a:solidFill>
                  <a:schemeClr val="accent1"/>
                </a:solidFill>
              </a:rPr>
              <a:t>Data </a:t>
            </a:r>
            <a:r>
              <a:rPr lang="en-US" b="1" i="1" dirty="0">
                <a:solidFill>
                  <a:schemeClr val="accent1"/>
                </a:solidFill>
              </a:rPr>
              <a:t>cleansing </a:t>
            </a:r>
            <a:r>
              <a:rPr lang="en-US" dirty="0"/>
              <a:t>(data cleaning or data scrubbing) is the process of </a:t>
            </a:r>
            <a:r>
              <a:rPr lang="en-US" dirty="0" smtClean="0"/>
              <a:t>detecting </a:t>
            </a:r>
            <a:r>
              <a:rPr lang="en-US" dirty="0"/>
              <a:t>and then correcting or deleting incomplete, incorrect, inaccurate, or </a:t>
            </a:r>
            <a:r>
              <a:rPr lang="en-US" dirty="0" smtClean="0"/>
              <a:t>irrelevant records that reside in a database</a:t>
            </a:r>
            <a:r>
              <a:rPr lang="en-US" dirty="0"/>
              <a:t>. </a:t>
            </a:r>
            <a:endParaRPr lang="en-US" dirty="0" smtClean="0"/>
          </a:p>
          <a:p>
            <a:r>
              <a:rPr lang="en-US" dirty="0" smtClean="0"/>
              <a:t>The goal of data cleansing is to improve </a:t>
            </a:r>
            <a:r>
              <a:rPr lang="en-US" dirty="0"/>
              <a:t>the quality of the data used in decision making. The “bad data” may have been caused by user data-entry errors or by data corruption during </a:t>
            </a:r>
            <a:r>
              <a:rPr lang="en-US" dirty="0" smtClean="0"/>
              <a:t>data transmission </a:t>
            </a:r>
            <a:r>
              <a:rPr lang="en-US" dirty="0"/>
              <a:t>or storage</a:t>
            </a:r>
            <a:r>
              <a:rPr lang="en-US" dirty="0" smtClean="0"/>
              <a:t>.</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885959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SQL </a:t>
            </a:r>
            <a:r>
              <a:rPr lang="en-US" dirty="0" smtClean="0"/>
              <a:t>Databases</a:t>
            </a:r>
            <a:endParaRPr lang="en-US" dirty="0"/>
          </a:p>
        </p:txBody>
      </p:sp>
      <p:sp>
        <p:nvSpPr>
          <p:cNvPr id="3" name="Content Placeholder 2"/>
          <p:cNvSpPr>
            <a:spLocks noGrp="1"/>
          </p:cNvSpPr>
          <p:nvPr>
            <p:ph idx="1"/>
          </p:nvPr>
        </p:nvSpPr>
        <p:spPr/>
        <p:txBody>
          <a:bodyPr>
            <a:normAutofit/>
          </a:bodyPr>
          <a:lstStyle/>
          <a:p>
            <a:r>
              <a:rPr lang="en-US" b="1" i="1" dirty="0" smtClean="0">
                <a:solidFill>
                  <a:schemeClr val="accent1"/>
                </a:solidFill>
              </a:rPr>
              <a:t>SQL </a:t>
            </a:r>
            <a:r>
              <a:rPr lang="en-US" dirty="0" smtClean="0"/>
              <a:t>(Structured Query Language) </a:t>
            </a:r>
            <a:r>
              <a:rPr lang="en-US" dirty="0"/>
              <a:t>is a special-purpose programming language for </a:t>
            </a:r>
            <a:r>
              <a:rPr lang="en-US" dirty="0" smtClean="0"/>
              <a:t>accessing </a:t>
            </a:r>
            <a:r>
              <a:rPr lang="en-US" dirty="0"/>
              <a:t>and </a:t>
            </a:r>
            <a:r>
              <a:rPr lang="en-US" dirty="0" smtClean="0"/>
              <a:t>manipulating </a:t>
            </a:r>
            <a:r>
              <a:rPr lang="en-US" dirty="0"/>
              <a:t>data stored in a relational </a:t>
            </a:r>
            <a:r>
              <a:rPr lang="en-US" dirty="0" smtClean="0"/>
              <a:t>database.</a:t>
            </a:r>
          </a:p>
          <a:p>
            <a:r>
              <a:rPr lang="en-US" dirty="0"/>
              <a:t>SELECT </a:t>
            </a:r>
            <a:r>
              <a:rPr lang="en-US" dirty="0" err="1"/>
              <a:t>ClientName</a:t>
            </a:r>
            <a:r>
              <a:rPr lang="en-US" dirty="0"/>
              <a:t>, Debt FROM Client WHERE Debt &gt; 1000</a:t>
            </a:r>
          </a:p>
          <a:p>
            <a:r>
              <a:rPr lang="en-US" dirty="0"/>
              <a:t>This query displays clients (</a:t>
            </a:r>
            <a:r>
              <a:rPr lang="en-US" dirty="0" err="1"/>
              <a:t>ClientName</a:t>
            </a:r>
            <a:r>
              <a:rPr lang="en-US" dirty="0"/>
              <a:t>) and the amount they owe the company (Debt) from a database table called Client; the query would only display clients who owe the company more than $1,000 (WHERE Debt &gt; 1000).</a:t>
            </a:r>
            <a:endParaRPr lang="en-US" dirty="0" smtClean="0"/>
          </a:p>
          <a:p>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2187475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smtClean="0">
                <a:latin typeface="Times New Roman" panose="02020603050405020304" pitchFamily="18" charset="0"/>
                <a:cs typeface="Times New Roman" panose="02020603050405020304" pitchFamily="18" charset="0"/>
              </a:rPr>
              <a:t>Chapter 5  Database Systems and Big Data</a:t>
            </a:r>
            <a:endParaRPr lang="en-US" sz="3600" i="0" kern="1200" dirty="0">
              <a:latin typeface="Times New Roman" panose="02020603050405020304" pitchFamily="18" charset="0"/>
              <a:cs typeface="Times New Roman" panose="02020603050405020304" pitchFamily="18" charset="0"/>
            </a:endParaRPr>
          </a:p>
        </p:txBody>
      </p:sp>
      <p:sp>
        <p:nvSpPr>
          <p:cNvPr id="43" name="Freeform 42"/>
          <p:cNvSpPr/>
          <p:nvPr/>
        </p:nvSpPr>
        <p:spPr>
          <a:xfrm>
            <a:off x="2970169" y="145526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Fundamentals</a:t>
            </a:r>
            <a:endParaRPr lang="en-US" sz="2800" i="0" kern="1200" dirty="0">
              <a:latin typeface="Times New Roman" panose="02020603050405020304" pitchFamily="18" charset="0"/>
              <a:cs typeface="Times New Roman" panose="02020603050405020304" pitchFamily="18" charset="0"/>
            </a:endParaRP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Hierarchy of Data</a:t>
            </a:r>
            <a:endParaRPr lang="en-US" i="0" kern="1200" dirty="0">
              <a:latin typeface="Times New Roman" panose="02020603050405020304" pitchFamily="18" charset="0"/>
              <a:cs typeface="Times New Roman" panose="02020603050405020304" pitchFamily="18" charset="0"/>
            </a:endParaRP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Entities, Attributes, and Keys</a:t>
            </a:r>
            <a:endParaRPr lang="en-US" i="0" kern="1200" dirty="0">
              <a:latin typeface="Times New Roman" panose="02020603050405020304" pitchFamily="18" charset="0"/>
              <a:cs typeface="Times New Roman" panose="02020603050405020304" pitchFamily="18" charset="0"/>
            </a:endParaRP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Modeling and Database Characteristics</a:t>
            </a:r>
            <a:endParaRPr lang="en-US" sz="2800" i="0" kern="1200" dirty="0">
              <a:latin typeface="Times New Roman" panose="02020603050405020304" pitchFamily="18" charset="0"/>
              <a:cs typeface="Times New Roman" panose="02020603050405020304" pitchFamily="18" charset="0"/>
            </a:endParaRP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Modeling</a:t>
            </a:r>
            <a:endParaRPr lang="en-US" i="0" kern="1200" dirty="0">
              <a:latin typeface="Times New Roman" panose="02020603050405020304" pitchFamily="18" charset="0"/>
              <a:cs typeface="Times New Roman" panose="02020603050405020304" pitchFamily="18" charset="0"/>
            </a:endParaRP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Relational Database Model</a:t>
            </a:r>
            <a:endParaRPr lang="en-US" i="0" kern="1200" dirty="0">
              <a:latin typeface="Times New Roman" panose="02020603050405020304" pitchFamily="18" charset="0"/>
              <a:cs typeface="Times New Roman" panose="02020603050405020304" pitchFamily="18" charset="0"/>
            </a:endParaRP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Manipulating Data</a:t>
            </a:r>
            <a:endParaRPr lang="en-US" i="0" kern="1200" dirty="0">
              <a:latin typeface="Times New Roman" panose="02020603050405020304" pitchFamily="18" charset="0"/>
              <a:cs typeface="Times New Roman" panose="02020603050405020304" pitchFamily="18" charset="0"/>
            </a:endParaRP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Cleansing</a:t>
            </a:r>
            <a:endParaRPr lang="en-US" i="0" kern="1200" dirty="0">
              <a:latin typeface="Times New Roman" panose="02020603050405020304" pitchFamily="18" charset="0"/>
              <a:cs typeface="Times New Roman" panose="02020603050405020304" pitchFamily="18" charset="0"/>
            </a:endParaRP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SQL Databases</a:t>
            </a:r>
            <a:endParaRPr lang="en-US" i="0" kern="1200" dirty="0">
              <a:latin typeface="Times New Roman" panose="02020603050405020304" pitchFamily="18" charset="0"/>
              <a:cs typeface="Times New Roman" panose="02020603050405020304" pitchFamily="18" charset="0"/>
            </a:endParaRP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Big Data</a:t>
            </a:r>
            <a:endParaRPr lang="en-US" sz="2800" i="0" kern="1200" dirty="0">
              <a:latin typeface="Times New Roman" panose="02020603050405020304" pitchFamily="18" charset="0"/>
              <a:cs typeface="Times New Roman" panose="02020603050405020304" pitchFamily="18" charset="0"/>
            </a:endParaRP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Sources of Big Data</a:t>
            </a:r>
            <a:endParaRPr lang="en-US" i="0" kern="1200" dirty="0">
              <a:latin typeface="Times New Roman" panose="02020603050405020304" pitchFamily="18" charset="0"/>
              <a:cs typeface="Times New Roman" panose="02020603050405020304" pitchFamily="18" charset="0"/>
            </a:endParaRP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Big Data Uses</a:t>
            </a:r>
            <a:endParaRPr lang="en-US" i="0" kern="1200" dirty="0">
              <a:latin typeface="Times New Roman" panose="02020603050405020304" pitchFamily="18" charset="0"/>
              <a:cs typeface="Times New Roman" panose="02020603050405020304" pitchFamily="18" charset="0"/>
            </a:endParaRP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Challenges of Big Data</a:t>
            </a:r>
            <a:endParaRPr lang="en-US" i="0" kern="1200" dirty="0">
              <a:latin typeface="Times New Roman" panose="02020603050405020304" pitchFamily="18" charset="0"/>
              <a:cs typeface="Times New Roman" panose="02020603050405020304" pitchFamily="18" charset="0"/>
            </a:endParaRP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Management</a:t>
            </a:r>
            <a:endParaRPr lang="en-US" i="0" kern="1200" dirty="0">
              <a:latin typeface="Times New Roman" panose="02020603050405020304" pitchFamily="18" charset="0"/>
              <a:cs typeface="Times New Roman" panose="02020603050405020304" pitchFamily="18" charset="0"/>
            </a:endParaRP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Technologies Used to Process Big Data</a:t>
            </a:r>
            <a:endParaRPr lang="en-US" sz="2800" i="0" kern="1200" dirty="0">
              <a:latin typeface="Times New Roman" panose="02020603050405020304" pitchFamily="18" charset="0"/>
              <a:cs typeface="Times New Roman" panose="02020603050405020304" pitchFamily="18" charset="0"/>
            </a:endParaRP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Warehouses, Data Marts, and Data Lakes</a:t>
            </a:r>
            <a:endParaRPr lang="en-US" i="0" kern="1200" dirty="0">
              <a:latin typeface="Times New Roman" panose="02020603050405020304" pitchFamily="18" charset="0"/>
              <a:cs typeface="Times New Roman" panose="02020603050405020304" pitchFamily="18" charset="0"/>
            </a:endParaRP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Hadoop</a:t>
            </a:r>
            <a:endParaRPr lang="en-US" i="0" kern="1200" dirty="0">
              <a:latin typeface="Times New Roman" panose="02020603050405020304" pitchFamily="18" charset="0"/>
              <a:cs typeface="Times New Roman" panose="02020603050405020304" pitchFamily="18" charset="0"/>
            </a:endParaRP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600088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9"/>
                                        </p:tgtEl>
                                        <p:attrNameLst>
                                          <p:attrName>fillcolor</p:attrName>
                                        </p:attrNameLst>
                                      </p:cBhvr>
                                      <p:to>
                                        <a:srgbClr val="FFFF00"/>
                                      </p:to>
                                    </p:animClr>
                                    <p:set>
                                      <p:cBhvr>
                                        <p:cTn id="7" dur="2000" fill="hold"/>
                                        <p:tgtEl>
                                          <p:spTgt spid="59"/>
                                        </p:tgtEl>
                                        <p:attrNameLst>
                                          <p:attrName>fill.type</p:attrName>
                                        </p:attrNameLst>
                                      </p:cBhvr>
                                      <p:to>
                                        <p:strVal val="solid"/>
                                      </p:to>
                                    </p:set>
                                    <p:set>
                                      <p:cBhvr>
                                        <p:cTn id="8" dur="2000" fill="hold"/>
                                        <p:tgtEl>
                                          <p:spTgt spid="5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a:t>
            </a:r>
          </a:p>
        </p:txBody>
      </p:sp>
      <p:sp>
        <p:nvSpPr>
          <p:cNvPr id="3" name="Content Placeholder 2"/>
          <p:cNvSpPr>
            <a:spLocks noGrp="1"/>
          </p:cNvSpPr>
          <p:nvPr>
            <p:ph idx="1"/>
          </p:nvPr>
        </p:nvSpPr>
        <p:spPr/>
        <p:txBody>
          <a:bodyPr>
            <a:normAutofit lnSpcReduction="10000"/>
          </a:bodyPr>
          <a:lstStyle/>
          <a:p>
            <a:r>
              <a:rPr lang="en-US" b="1" i="1" dirty="0">
                <a:solidFill>
                  <a:schemeClr val="accent1"/>
                </a:solidFill>
              </a:rPr>
              <a:t>Big data </a:t>
            </a:r>
            <a:r>
              <a:rPr lang="en-US" dirty="0"/>
              <a:t>is the term used to describe data collections that are so enormous </a:t>
            </a:r>
            <a:r>
              <a:rPr lang="en-US" dirty="0" smtClean="0"/>
              <a:t>(terabytes or more) and </a:t>
            </a:r>
            <a:r>
              <a:rPr lang="en-US" dirty="0"/>
              <a:t>complex (from sensor data to social media data) that traditional data management software, hardware, and analysis processes are incapable of dealing with them</a:t>
            </a:r>
            <a:r>
              <a:rPr lang="en-US" dirty="0" smtClean="0"/>
              <a:t>.</a:t>
            </a:r>
          </a:p>
          <a:p>
            <a:pPr lvl="0"/>
            <a:r>
              <a:rPr lang="en-US" b="1" i="1" dirty="0" smtClean="0">
                <a:solidFill>
                  <a:schemeClr val="accent1"/>
                </a:solidFill>
              </a:rPr>
              <a:t>Volume</a:t>
            </a:r>
            <a:r>
              <a:rPr lang="en-US" dirty="0" smtClean="0"/>
              <a:t> of </a:t>
            </a:r>
            <a:r>
              <a:rPr lang="en-US" dirty="0"/>
              <a:t>data that exists in the digital universe </a:t>
            </a:r>
            <a:endParaRPr lang="en-US" dirty="0" smtClean="0"/>
          </a:p>
          <a:p>
            <a:pPr lvl="0"/>
            <a:r>
              <a:rPr lang="en-US" dirty="0" smtClean="0"/>
              <a:t>The </a:t>
            </a:r>
            <a:r>
              <a:rPr lang="en-US" b="1" i="1" dirty="0">
                <a:solidFill>
                  <a:schemeClr val="accent1"/>
                </a:solidFill>
              </a:rPr>
              <a:t>velocity</a:t>
            </a:r>
            <a:r>
              <a:rPr lang="en-US" dirty="0"/>
              <a:t> at which data is currently coming at us </a:t>
            </a:r>
            <a:endParaRPr lang="en-US" dirty="0" smtClean="0"/>
          </a:p>
          <a:p>
            <a:pPr lvl="0"/>
            <a:r>
              <a:rPr lang="en-US" dirty="0" smtClean="0"/>
              <a:t>Data </a:t>
            </a:r>
            <a:r>
              <a:rPr lang="en-US" dirty="0"/>
              <a:t>today comes in a variety of formats. </a:t>
            </a:r>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234498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Big Data</a:t>
            </a:r>
          </a:p>
        </p:txBody>
      </p:sp>
      <p:sp>
        <p:nvSpPr>
          <p:cNvPr id="3" name="Content Placeholder 2"/>
          <p:cNvSpPr>
            <a:spLocks noGrp="1"/>
          </p:cNvSpPr>
          <p:nvPr>
            <p:ph idx="1"/>
          </p:nvPr>
        </p:nvSpPr>
        <p:spPr/>
        <p:txBody>
          <a:bodyPr>
            <a:normAutofit/>
          </a:bodyPr>
          <a:lstStyle/>
          <a:p>
            <a:pPr lvl="0"/>
            <a:r>
              <a:rPr lang="en-US" b="1" i="1" dirty="0" smtClean="0">
                <a:solidFill>
                  <a:schemeClr val="accent1"/>
                </a:solidFill>
              </a:rPr>
              <a:t>Structured data: </a:t>
            </a:r>
            <a:r>
              <a:rPr lang="en-US" dirty="0" smtClean="0"/>
              <a:t>its </a:t>
            </a:r>
            <a:r>
              <a:rPr lang="en-US" dirty="0"/>
              <a:t>format is known in advance, and it fits nicely into traditional </a:t>
            </a:r>
            <a:r>
              <a:rPr lang="en-US" dirty="0" smtClean="0"/>
              <a:t>databases</a:t>
            </a:r>
          </a:p>
          <a:p>
            <a:pPr lvl="0"/>
            <a:r>
              <a:rPr lang="en-US" b="1" i="1" dirty="0" smtClean="0">
                <a:solidFill>
                  <a:schemeClr val="accent1"/>
                </a:solidFill>
              </a:rPr>
              <a:t>Unstructured data</a:t>
            </a:r>
            <a:r>
              <a:rPr lang="en-US" dirty="0" smtClean="0"/>
              <a:t>: </a:t>
            </a:r>
            <a:r>
              <a:rPr lang="en-US" dirty="0"/>
              <a:t>meaning that it is not organized in any predefined manner</a:t>
            </a:r>
            <a:r>
              <a:rPr lang="en-US" dirty="0" smtClean="0"/>
              <a:t>.</a:t>
            </a:r>
            <a:r>
              <a:rPr lang="en-US" baseline="30000" dirty="0" smtClean="0"/>
              <a:t> </a:t>
            </a:r>
            <a:r>
              <a:rPr lang="en-US" dirty="0" smtClean="0"/>
              <a:t>comes </a:t>
            </a:r>
            <a:r>
              <a:rPr lang="en-US" dirty="0"/>
              <a:t>from sources such as word-processing documents, social media, email, photos, surveillance video, and phone messages.</a:t>
            </a:r>
          </a:p>
          <a:p>
            <a:endParaRPr lang="en-US" dirty="0"/>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234498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Sources of Big </a:t>
            </a:r>
            <a:r>
              <a:rPr lang="en-US" dirty="0" smtClean="0"/>
              <a:t>Data</a:t>
            </a:r>
            <a:endParaRPr lang="en-US" dirty="0"/>
          </a:p>
        </p:txBody>
      </p:sp>
      <p:sp>
        <p:nvSpPr>
          <p:cNvPr id="3" name="Content Placeholder 2"/>
          <p:cNvSpPr>
            <a:spLocks noGrp="1"/>
          </p:cNvSpPr>
          <p:nvPr>
            <p:ph idx="1"/>
          </p:nvPr>
        </p:nvSpPr>
        <p:spPr/>
        <p:txBody>
          <a:bodyPr/>
          <a:lstStyle/>
          <a:p>
            <a:r>
              <a:rPr lang="en-US" dirty="0"/>
              <a:t>Organizations collect and use data from a variety of sources, including </a:t>
            </a:r>
            <a:r>
              <a:rPr lang="en-US" dirty="0" smtClean="0"/>
              <a:t>business </a:t>
            </a:r>
            <a:r>
              <a:rPr lang="en-US" dirty="0"/>
              <a:t>applications, social media, sensors and controllers that are part of the manufacturing process, systems that manage the physical environment in </a:t>
            </a:r>
            <a:r>
              <a:rPr lang="en-US" dirty="0" smtClean="0"/>
              <a:t>factories </a:t>
            </a:r>
            <a:r>
              <a:rPr lang="en-US" dirty="0"/>
              <a:t>and offices, media sources (including audio and video broadcasts), machine logs that record events and customer call data, public sources (such as government Web sites), and archives of historical records of transactions and communications. </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0629009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a:t>
            </a:r>
            <a:r>
              <a:rPr lang="en-US" dirty="0" smtClean="0"/>
              <a:t>Uses</a:t>
            </a:r>
            <a:endParaRPr lang="en-US" dirty="0"/>
          </a:p>
        </p:txBody>
      </p:sp>
      <p:sp>
        <p:nvSpPr>
          <p:cNvPr id="3" name="Content Placeholder 2"/>
          <p:cNvSpPr>
            <a:spLocks noGrp="1"/>
          </p:cNvSpPr>
          <p:nvPr>
            <p:ph idx="1"/>
          </p:nvPr>
        </p:nvSpPr>
        <p:spPr/>
        <p:txBody>
          <a:bodyPr>
            <a:normAutofit/>
          </a:bodyPr>
          <a:lstStyle/>
          <a:p>
            <a:r>
              <a:rPr lang="en-US" sz="2400" dirty="0"/>
              <a:t>Here are just a few examples of how organizations are employing big data to improve their day-to-day operations, planning, and decision making:</a:t>
            </a:r>
          </a:p>
          <a:p>
            <a:pPr lvl="1"/>
            <a:r>
              <a:rPr lang="en-US" dirty="0"/>
              <a:t>Retail organizations monitor social networks such as Facebook, Google, LinkedIn, Twitter, and Yahoo to engage brand advocates, identify brand adversaries (and attempt to reverse their negative opinions), and even enable passionate customers to sell their products</a:t>
            </a:r>
            <a:r>
              <a:rPr lang="en-US" dirty="0" smtClean="0"/>
              <a:t>.</a:t>
            </a:r>
          </a:p>
          <a:p>
            <a:pPr lvl="1"/>
            <a:r>
              <a:rPr lang="en-US" dirty="0"/>
              <a:t>Advertising and marketing agencies track comments on social media to understand consumers’ responsiveness to ads, campaigns, and promotions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215659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a:t>
            </a:r>
            <a:r>
              <a:rPr lang="en-US" dirty="0" smtClean="0"/>
              <a:t>Uses</a:t>
            </a:r>
            <a:endParaRPr lang="en-US" dirty="0"/>
          </a:p>
        </p:txBody>
      </p:sp>
      <p:sp>
        <p:nvSpPr>
          <p:cNvPr id="3" name="Content Placeholder 2"/>
          <p:cNvSpPr>
            <a:spLocks noGrp="1"/>
          </p:cNvSpPr>
          <p:nvPr>
            <p:ph idx="1"/>
          </p:nvPr>
        </p:nvSpPr>
        <p:spPr/>
        <p:txBody>
          <a:bodyPr>
            <a:normAutofit/>
          </a:bodyPr>
          <a:lstStyle/>
          <a:p>
            <a:pPr lvl="0"/>
            <a:r>
              <a:rPr lang="en-US" dirty="0" smtClean="0"/>
              <a:t>Hospitals </a:t>
            </a:r>
            <a:r>
              <a:rPr lang="en-US" dirty="0"/>
              <a:t>analyze medical data and patient records to try to identify patients likely to need readmission within a few months of discharge, with the goal of engaging with those patients in the hope of preventing another expensive hospital stay</a:t>
            </a:r>
            <a:r>
              <a:rPr lang="en-US" dirty="0" smtClean="0"/>
              <a:t>.</a:t>
            </a:r>
          </a:p>
          <a:p>
            <a:r>
              <a:rPr lang="en-US" dirty="0"/>
              <a:t>Consumer product companies monitor social networks to gain insight into customer behavior, likes and dislikes, and product perception to identify necessary changes to their products, services, and advertising.</a:t>
            </a:r>
          </a:p>
          <a:p>
            <a:pPr lvl="0"/>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78756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Big Data </a:t>
            </a:r>
            <a:r>
              <a:rPr lang="en-US" dirty="0" smtClean="0"/>
              <a:t>Uses</a:t>
            </a:r>
            <a:endParaRPr lang="en-US" dirty="0"/>
          </a:p>
        </p:txBody>
      </p:sp>
      <p:sp>
        <p:nvSpPr>
          <p:cNvPr id="3" name="Content Placeholder 2"/>
          <p:cNvSpPr>
            <a:spLocks noGrp="1"/>
          </p:cNvSpPr>
          <p:nvPr>
            <p:ph idx="1"/>
          </p:nvPr>
        </p:nvSpPr>
        <p:spPr/>
        <p:txBody>
          <a:bodyPr>
            <a:normAutofit/>
          </a:bodyPr>
          <a:lstStyle/>
          <a:p>
            <a:pPr lvl="0"/>
            <a:r>
              <a:rPr lang="en-US" dirty="0" smtClean="0"/>
              <a:t>Financial </a:t>
            </a:r>
            <a:r>
              <a:rPr lang="en-US" dirty="0"/>
              <a:t>services organizations use data from customer interactions to identify customers who are likely to be attracted to increasingly targeted and sophisticated offers.</a:t>
            </a:r>
          </a:p>
          <a:p>
            <a:r>
              <a:rPr lang="en-US" dirty="0"/>
              <a:t>Manufacturers analyze minute vibration data from their equipment, which changes slightly as it wears down, to predict the optimal time to perform maintenance or replace the equipment to avoid expensive repairs or potentially catastrophic failure</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787560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a:t>
            </a:r>
            <a:r>
              <a:rPr lang="en-US" dirty="0" smtClean="0"/>
              <a:t>Data</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smtClean="0"/>
              <a:t>The </a:t>
            </a:r>
            <a:r>
              <a:rPr lang="en-US" dirty="0"/>
              <a:t>challenge is manifold, with a variety of questions that must be answered, </a:t>
            </a:r>
            <a:r>
              <a:rPr lang="en-US" dirty="0" smtClean="0"/>
              <a:t>including:</a:t>
            </a:r>
          </a:p>
          <a:p>
            <a:r>
              <a:rPr lang="en-US" dirty="0" smtClean="0"/>
              <a:t>How to choose </a:t>
            </a:r>
            <a:r>
              <a:rPr lang="en-US" dirty="0"/>
              <a:t>what subset of data to </a:t>
            </a:r>
            <a:r>
              <a:rPr lang="en-US" dirty="0" smtClean="0"/>
              <a:t>store</a:t>
            </a:r>
          </a:p>
          <a:p>
            <a:r>
              <a:rPr lang="en-US" dirty="0" smtClean="0"/>
              <a:t>Where and </a:t>
            </a:r>
            <a:r>
              <a:rPr lang="en-US" dirty="0"/>
              <a:t>how to store the </a:t>
            </a:r>
            <a:r>
              <a:rPr lang="en-US" dirty="0" smtClean="0"/>
              <a:t>data</a:t>
            </a:r>
          </a:p>
          <a:p>
            <a:r>
              <a:rPr lang="en-US" dirty="0" smtClean="0"/>
              <a:t>How to </a:t>
            </a:r>
            <a:r>
              <a:rPr lang="en-US" dirty="0"/>
              <a:t>find those nuggets of data that are relevant to the decision making at </a:t>
            </a:r>
            <a:r>
              <a:rPr lang="en-US" dirty="0" smtClean="0"/>
              <a:t>hand</a:t>
            </a:r>
          </a:p>
          <a:p>
            <a:r>
              <a:rPr lang="en-US" dirty="0" smtClean="0"/>
              <a:t>How to </a:t>
            </a:r>
            <a:r>
              <a:rPr lang="en-US" dirty="0"/>
              <a:t>derive value from the relevant </a:t>
            </a:r>
            <a:r>
              <a:rPr lang="en-US" dirty="0" smtClean="0"/>
              <a:t>data</a:t>
            </a:r>
          </a:p>
          <a:p>
            <a:r>
              <a:rPr lang="en-US" dirty="0" smtClean="0"/>
              <a:t>How to </a:t>
            </a:r>
            <a:r>
              <a:rPr lang="en-US" dirty="0"/>
              <a:t>identify which data needs to be protected from unauthorized access. </a:t>
            </a:r>
            <a:endParaRPr lang="en-US" dirty="0" smtClean="0"/>
          </a:p>
          <a:p>
            <a:pPr marL="0" indent="0">
              <a:buNone/>
            </a:pPr>
            <a:r>
              <a:rPr lang="en-US" dirty="0" smtClean="0"/>
              <a:t>With </a:t>
            </a:r>
            <a:r>
              <a:rPr lang="en-US" dirty="0"/>
              <a:t>so much data </a:t>
            </a:r>
            <a:r>
              <a:rPr lang="en-US" dirty="0" smtClean="0"/>
              <a:t>available</a:t>
            </a:r>
            <a:r>
              <a:rPr lang="en-US" dirty="0"/>
              <a:t>, business users can have a hard time finding the information they need to make decisions, and they may not trust the validity of the data they can access.</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9876328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a:t>
            </a:r>
            <a:r>
              <a:rPr lang="en-US" dirty="0" smtClean="0"/>
              <a:t>Data</a:t>
            </a:r>
            <a:endParaRPr lang="en-US" dirty="0"/>
          </a:p>
        </p:txBody>
      </p:sp>
      <p:sp>
        <p:nvSpPr>
          <p:cNvPr id="3" name="Content Placeholder 2"/>
          <p:cNvSpPr>
            <a:spLocks noGrp="1"/>
          </p:cNvSpPr>
          <p:nvPr>
            <p:ph idx="1"/>
          </p:nvPr>
        </p:nvSpPr>
        <p:spPr/>
        <p:txBody>
          <a:bodyPr>
            <a:normAutofit/>
          </a:bodyPr>
          <a:lstStyle/>
          <a:p>
            <a:r>
              <a:rPr lang="en-US" dirty="0"/>
              <a:t>Trying to deal with all this data from so many different sources, much of it from outside the organization, can also increase the risk that the </a:t>
            </a:r>
            <a:r>
              <a:rPr lang="en-US" dirty="0" smtClean="0"/>
              <a:t>organization </a:t>
            </a:r>
            <a:r>
              <a:rPr lang="en-US" dirty="0"/>
              <a:t>fails to comply </a:t>
            </a:r>
            <a:r>
              <a:rPr lang="en-US" dirty="0" smtClean="0"/>
              <a:t>with government regulations or internal control.</a:t>
            </a:r>
          </a:p>
          <a:p>
            <a:r>
              <a:rPr lang="en-US" dirty="0" smtClean="0"/>
              <a:t>Violation </a:t>
            </a:r>
            <a:r>
              <a:rPr lang="en-US" dirty="0"/>
              <a:t>of these regulations can lead not only to government investigations but also to dramatic drops in stock </a:t>
            </a:r>
            <a:r>
              <a:rPr lang="en-US" dirty="0" smtClean="0"/>
              <a:t>prices</a:t>
            </a:r>
            <a:r>
              <a:rPr lang="en-US" dirty="0"/>
              <a:t> </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423028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Challenges of Big </a:t>
            </a:r>
            <a:r>
              <a:rPr lang="en-US" dirty="0" smtClean="0"/>
              <a:t>Data</a:t>
            </a:r>
            <a:endParaRPr lang="en-US" dirty="0"/>
          </a:p>
        </p:txBody>
      </p:sp>
      <p:sp>
        <p:nvSpPr>
          <p:cNvPr id="3" name="Content Placeholder 2"/>
          <p:cNvSpPr>
            <a:spLocks noGrp="1"/>
          </p:cNvSpPr>
          <p:nvPr>
            <p:ph idx="1"/>
          </p:nvPr>
        </p:nvSpPr>
        <p:spPr/>
        <p:txBody>
          <a:bodyPr>
            <a:normAutofit fontScale="92500"/>
          </a:bodyPr>
          <a:lstStyle/>
          <a:p>
            <a:r>
              <a:rPr lang="en-US" dirty="0" smtClean="0"/>
              <a:t>Big </a:t>
            </a:r>
            <a:r>
              <a:rPr lang="en-US" dirty="0"/>
              <a:t>data also introduces security </a:t>
            </a:r>
            <a:r>
              <a:rPr lang="en-US" dirty="0" smtClean="0"/>
              <a:t>concerns.</a:t>
            </a:r>
          </a:p>
          <a:p>
            <a:pPr>
              <a:buFont typeface="Wingdings" panose="05000000000000000000" pitchFamily="2" charset="2"/>
              <a:buChar char="q"/>
            </a:pPr>
            <a:r>
              <a:rPr lang="en-US" dirty="0" smtClean="0"/>
              <a:t>Are </a:t>
            </a:r>
            <a:r>
              <a:rPr lang="en-US" dirty="0"/>
              <a:t>organizations able to keep big data secure from competitors and malicious hackers? </a:t>
            </a:r>
            <a:endParaRPr lang="en-US" dirty="0" smtClean="0"/>
          </a:p>
          <a:p>
            <a:r>
              <a:rPr lang="en-US" dirty="0" smtClean="0"/>
              <a:t>Some </a:t>
            </a:r>
            <a:r>
              <a:rPr lang="en-US" dirty="0"/>
              <a:t>experts believe companies that collect </a:t>
            </a:r>
            <a:r>
              <a:rPr lang="en-US" dirty="0" smtClean="0"/>
              <a:t>and store big data </a:t>
            </a:r>
            <a:r>
              <a:rPr lang="en-US" dirty="0"/>
              <a:t>could be open to liability suits from individuals and organizations</a:t>
            </a:r>
            <a:r>
              <a:rPr lang="en-US" dirty="0" smtClean="0"/>
              <a:t>.</a:t>
            </a:r>
          </a:p>
          <a:p>
            <a:r>
              <a:rPr lang="en-US" dirty="0" smtClean="0"/>
              <a:t>Even </a:t>
            </a:r>
            <a:r>
              <a:rPr lang="en-US" dirty="0"/>
              <a:t>with these potential disadvantages, many companies are rushing into big data due to the lure of a potential treasure trove of information and new applications.</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4230287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Management</a:t>
            </a:r>
          </a:p>
        </p:txBody>
      </p:sp>
      <p:sp>
        <p:nvSpPr>
          <p:cNvPr id="3" name="Content Placeholder 2"/>
          <p:cNvSpPr>
            <a:spLocks noGrp="1"/>
          </p:cNvSpPr>
          <p:nvPr>
            <p:ph idx="1"/>
          </p:nvPr>
        </p:nvSpPr>
        <p:spPr/>
        <p:txBody>
          <a:bodyPr>
            <a:normAutofit fontScale="92500" lnSpcReduction="10000"/>
          </a:bodyPr>
          <a:lstStyle/>
          <a:p>
            <a:r>
              <a:rPr lang="en-US" b="1" i="1" dirty="0">
                <a:solidFill>
                  <a:schemeClr val="accent1"/>
                </a:solidFill>
              </a:rPr>
              <a:t>Data </a:t>
            </a:r>
            <a:r>
              <a:rPr lang="en-US" b="1" i="1" dirty="0" smtClean="0">
                <a:solidFill>
                  <a:schemeClr val="accent1"/>
                </a:solidFill>
              </a:rPr>
              <a:t>management </a:t>
            </a:r>
            <a:r>
              <a:rPr lang="en-US" dirty="0" smtClean="0"/>
              <a:t>is </a:t>
            </a:r>
            <a:r>
              <a:rPr lang="en-US" dirty="0"/>
              <a:t>an integrated set of functions that defines the processes by which data is obtained, certified fit for use, stored, secured, and processed in such a way as to ensure that the accessibility, reliability, and timeliness of the data meet the needs of the data users within an </a:t>
            </a:r>
            <a:r>
              <a:rPr lang="en-US" dirty="0" smtClean="0"/>
              <a:t>organization.</a:t>
            </a:r>
          </a:p>
          <a:p>
            <a:r>
              <a:rPr lang="en-US" dirty="0"/>
              <a:t>The need for data management is driven by a variety of factors, including the need to meet external regulations designed to manage risk associated with financial misstatement, the need to avoid the inadvertent release of sensitive data, or the need to ensure that high data quality is available for key </a:t>
            </a:r>
            <a:r>
              <a:rPr lang="en-US" dirty="0" smtClean="0"/>
              <a:t>decisions.</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034491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Management</a:t>
            </a:r>
          </a:p>
        </p:txBody>
      </p:sp>
      <p:sp>
        <p:nvSpPr>
          <p:cNvPr id="3" name="Content Placeholder 2"/>
          <p:cNvSpPr>
            <a:spLocks noGrp="1"/>
          </p:cNvSpPr>
          <p:nvPr>
            <p:ph idx="1"/>
          </p:nvPr>
        </p:nvSpPr>
        <p:spPr/>
        <p:txBody>
          <a:bodyPr>
            <a:normAutofit/>
          </a:bodyPr>
          <a:lstStyle/>
          <a:p>
            <a:r>
              <a:rPr lang="en-US" b="1" i="1" dirty="0" smtClean="0">
                <a:solidFill>
                  <a:schemeClr val="accent1"/>
                </a:solidFill>
              </a:rPr>
              <a:t>Data </a:t>
            </a:r>
            <a:r>
              <a:rPr lang="en-US" b="1" i="1" dirty="0">
                <a:solidFill>
                  <a:schemeClr val="accent1"/>
                </a:solidFill>
              </a:rPr>
              <a:t>steward </a:t>
            </a:r>
            <a:r>
              <a:rPr lang="en-US" dirty="0"/>
              <a:t>is an individual responsible for the management of critical data elements, including identifying and acquiring new data sources; creating and </a:t>
            </a:r>
            <a:r>
              <a:rPr lang="en-US" dirty="0" smtClean="0"/>
              <a:t>maintaining </a:t>
            </a:r>
            <a:r>
              <a:rPr lang="en-US" dirty="0"/>
              <a:t>consistent reference data and master data definitions; and analyzing data for quality and </a:t>
            </a:r>
            <a:r>
              <a:rPr lang="en-US" dirty="0" smtClean="0"/>
              <a:t>data </a:t>
            </a:r>
            <a:r>
              <a:rPr lang="en-US" dirty="0"/>
              <a:t>issues. </a:t>
            </a:r>
            <a:endParaRPr lang="en-US" dirty="0" smtClean="0"/>
          </a:p>
          <a:p>
            <a:r>
              <a:rPr lang="en-US" b="1" i="1" dirty="0" smtClean="0">
                <a:solidFill>
                  <a:schemeClr val="accent1"/>
                </a:solidFill>
              </a:rPr>
              <a:t>Data </a:t>
            </a:r>
            <a:r>
              <a:rPr lang="en-US" b="1" i="1" dirty="0">
                <a:solidFill>
                  <a:schemeClr val="accent1"/>
                </a:solidFill>
              </a:rPr>
              <a:t>lifecycle management </a:t>
            </a:r>
            <a:r>
              <a:rPr lang="en-US" dirty="0"/>
              <a:t>(DLM) is a policy-based approach to </a:t>
            </a:r>
            <a:r>
              <a:rPr lang="en-US" dirty="0" smtClean="0"/>
              <a:t>managing </a:t>
            </a:r>
            <a:r>
              <a:rPr lang="en-US" dirty="0"/>
              <a:t>the flow of an enterprise’s data, from its initial acquisition or creation and storage to the time when it becomes outdated and is deleted. </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9416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
        <p:nvSpPr>
          <p:cNvPr id="41" name="Straight Connector 40"/>
          <p:cNvSpPr/>
          <p:nvPr/>
        </p:nvSpPr>
        <p:spPr>
          <a:xfrm>
            <a:off x="496123" y="1390999"/>
            <a:ext cx="1150718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2" name="Freeform 41"/>
          <p:cNvSpPr/>
          <p:nvPr/>
        </p:nvSpPr>
        <p:spPr>
          <a:xfrm>
            <a:off x="496123" y="1390999"/>
            <a:ext cx="2301438" cy="5467001"/>
          </a:xfrm>
          <a:custGeom>
            <a:avLst/>
            <a:gdLst>
              <a:gd name="connsiteX0" fmla="*/ 0 w 2438400"/>
              <a:gd name="connsiteY0" fmla="*/ 0 h 5467001"/>
              <a:gd name="connsiteX1" fmla="*/ 2438400 w 2438400"/>
              <a:gd name="connsiteY1" fmla="*/ 0 h 5467001"/>
              <a:gd name="connsiteX2" fmla="*/ 2438400 w 2438400"/>
              <a:gd name="connsiteY2" fmla="*/ 5467001 h 5467001"/>
              <a:gd name="connsiteX3" fmla="*/ 0 w 2438400"/>
              <a:gd name="connsiteY3" fmla="*/ 5467001 h 5467001"/>
              <a:gd name="connsiteX4" fmla="*/ 0 w 2438400"/>
              <a:gd name="connsiteY4" fmla="*/ 0 h 5467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5467001">
                <a:moveTo>
                  <a:pt x="0" y="0"/>
                </a:moveTo>
                <a:lnTo>
                  <a:pt x="2438400" y="0"/>
                </a:lnTo>
                <a:lnTo>
                  <a:pt x="2438400" y="5467001"/>
                </a:lnTo>
                <a:lnTo>
                  <a:pt x="0" y="546700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endParaRPr lang="en-US" sz="3600" i="0" kern="1200" dirty="0" smtClean="0">
              <a:latin typeface="Times New Roman" panose="02020603050405020304" pitchFamily="18" charset="0"/>
              <a:cs typeface="Times New Roman" panose="02020603050405020304" pitchFamily="18" charset="0"/>
            </a:endParaRPr>
          </a:p>
          <a:p>
            <a:pPr lvl="0" algn="l" defTabSz="1600200">
              <a:lnSpc>
                <a:spcPct val="90000"/>
              </a:lnSpc>
              <a:spcBef>
                <a:spcPct val="0"/>
              </a:spcBef>
              <a:spcAft>
                <a:spcPct val="35000"/>
              </a:spcAft>
            </a:pPr>
            <a:r>
              <a:rPr lang="en-US" sz="3600" i="0" kern="1200" dirty="0" smtClean="0">
                <a:latin typeface="Times New Roman" panose="02020603050405020304" pitchFamily="18" charset="0"/>
                <a:cs typeface="Times New Roman" panose="02020603050405020304" pitchFamily="18" charset="0"/>
              </a:rPr>
              <a:t>Chapter 5  Database Systems and Big Data</a:t>
            </a:r>
            <a:endParaRPr lang="en-US" sz="3600" i="0" kern="1200" dirty="0">
              <a:latin typeface="Times New Roman" panose="02020603050405020304" pitchFamily="18" charset="0"/>
              <a:cs typeface="Times New Roman" panose="02020603050405020304" pitchFamily="18" charset="0"/>
            </a:endParaRPr>
          </a:p>
        </p:txBody>
      </p:sp>
      <p:sp>
        <p:nvSpPr>
          <p:cNvPr id="43" name="Freeform 42"/>
          <p:cNvSpPr/>
          <p:nvPr/>
        </p:nvSpPr>
        <p:spPr>
          <a:xfrm>
            <a:off x="2970169" y="145526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Fundamentals</a:t>
            </a:r>
            <a:endParaRPr lang="en-US" sz="2800" i="0" kern="1200" dirty="0">
              <a:latin typeface="Times New Roman" panose="02020603050405020304" pitchFamily="18" charset="0"/>
              <a:cs typeface="Times New Roman" panose="02020603050405020304" pitchFamily="18" charset="0"/>
            </a:endParaRPr>
          </a:p>
        </p:txBody>
      </p:sp>
      <p:sp>
        <p:nvSpPr>
          <p:cNvPr id="44" name="Freeform 43"/>
          <p:cNvSpPr/>
          <p:nvPr/>
        </p:nvSpPr>
        <p:spPr>
          <a:xfrm>
            <a:off x="7573044" y="1432405"/>
            <a:ext cx="4430268" cy="21594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Hierarchy of Data</a:t>
            </a:r>
            <a:endParaRPr lang="en-US" i="0" kern="1200" dirty="0">
              <a:latin typeface="Times New Roman" panose="02020603050405020304" pitchFamily="18" charset="0"/>
              <a:cs typeface="Times New Roman" panose="02020603050405020304" pitchFamily="18" charset="0"/>
            </a:endParaRPr>
          </a:p>
        </p:txBody>
      </p:sp>
      <p:sp>
        <p:nvSpPr>
          <p:cNvPr id="45" name="Straight Connector 44"/>
          <p:cNvSpPr/>
          <p:nvPr/>
        </p:nvSpPr>
        <p:spPr>
          <a:xfrm>
            <a:off x="7400436" y="1755031"/>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45"/>
          <p:cNvSpPr/>
          <p:nvPr/>
        </p:nvSpPr>
        <p:spPr>
          <a:xfrm>
            <a:off x="7573044" y="1823673"/>
            <a:ext cx="4430268" cy="313303"/>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Entities, Attributes, and Keys</a:t>
            </a:r>
            <a:endParaRPr lang="en-US" i="0" kern="1200" dirty="0">
              <a:latin typeface="Times New Roman" panose="02020603050405020304" pitchFamily="18" charset="0"/>
              <a:cs typeface="Times New Roman" panose="02020603050405020304" pitchFamily="18" charset="0"/>
            </a:endParaRPr>
          </a:p>
        </p:txBody>
      </p:sp>
      <p:sp>
        <p:nvSpPr>
          <p:cNvPr id="47" name="Straight Connector 46"/>
          <p:cNvSpPr/>
          <p:nvPr/>
        </p:nvSpPr>
        <p:spPr>
          <a:xfrm>
            <a:off x="2797561" y="215385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47"/>
          <p:cNvSpPr/>
          <p:nvPr/>
        </p:nvSpPr>
        <p:spPr>
          <a:xfrm>
            <a:off x="2970169" y="2503611"/>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Data Modeling and Database Characteristics</a:t>
            </a:r>
            <a:endParaRPr lang="en-US" sz="2800" i="0" kern="1200" dirty="0">
              <a:latin typeface="Times New Roman" panose="02020603050405020304" pitchFamily="18" charset="0"/>
              <a:cs typeface="Times New Roman" panose="02020603050405020304" pitchFamily="18" charset="0"/>
            </a:endParaRPr>
          </a:p>
        </p:txBody>
      </p:sp>
      <p:sp>
        <p:nvSpPr>
          <p:cNvPr id="49" name="Freeform 48"/>
          <p:cNvSpPr/>
          <p:nvPr/>
        </p:nvSpPr>
        <p:spPr>
          <a:xfrm>
            <a:off x="7573044" y="2240984"/>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Modeling</a:t>
            </a:r>
            <a:endParaRPr lang="en-US" i="0" kern="1200" dirty="0">
              <a:latin typeface="Times New Roman" panose="02020603050405020304" pitchFamily="18" charset="0"/>
              <a:cs typeface="Times New Roman" panose="02020603050405020304" pitchFamily="18" charset="0"/>
            </a:endParaRPr>
          </a:p>
        </p:txBody>
      </p:sp>
      <p:sp>
        <p:nvSpPr>
          <p:cNvPr id="50" name="Straight Connector 49"/>
          <p:cNvSpPr/>
          <p:nvPr/>
        </p:nvSpPr>
        <p:spPr>
          <a:xfrm>
            <a:off x="7400436" y="2528468"/>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7573044" y="2553868"/>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Relational Database Model</a:t>
            </a:r>
            <a:endParaRPr lang="en-US" i="0" kern="1200" dirty="0">
              <a:latin typeface="Times New Roman" panose="02020603050405020304" pitchFamily="18" charset="0"/>
              <a:cs typeface="Times New Roman" panose="02020603050405020304" pitchFamily="18" charset="0"/>
            </a:endParaRPr>
          </a:p>
        </p:txBody>
      </p:sp>
      <p:sp>
        <p:nvSpPr>
          <p:cNvPr id="52" name="Straight Connector 51"/>
          <p:cNvSpPr/>
          <p:nvPr/>
        </p:nvSpPr>
        <p:spPr>
          <a:xfrm>
            <a:off x="7400436" y="282992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3" name="Freeform 52"/>
          <p:cNvSpPr/>
          <p:nvPr/>
        </p:nvSpPr>
        <p:spPr>
          <a:xfrm>
            <a:off x="7573044" y="2817222"/>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Manipulating Data</a:t>
            </a:r>
            <a:endParaRPr lang="en-US" i="0" kern="1200" dirty="0">
              <a:latin typeface="Times New Roman" panose="02020603050405020304" pitchFamily="18" charset="0"/>
              <a:cs typeface="Times New Roman" panose="02020603050405020304" pitchFamily="18" charset="0"/>
            </a:endParaRPr>
          </a:p>
        </p:txBody>
      </p:sp>
      <p:sp>
        <p:nvSpPr>
          <p:cNvPr id="54" name="Straight Connector 53"/>
          <p:cNvSpPr/>
          <p:nvPr/>
        </p:nvSpPr>
        <p:spPr>
          <a:xfrm>
            <a:off x="7400436" y="3099625"/>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5" name="Freeform 54"/>
          <p:cNvSpPr/>
          <p:nvPr/>
        </p:nvSpPr>
        <p:spPr>
          <a:xfrm>
            <a:off x="7573044" y="3105975"/>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Cleansing</a:t>
            </a:r>
            <a:endParaRPr lang="en-US" i="0" kern="1200" dirty="0">
              <a:latin typeface="Times New Roman" panose="02020603050405020304" pitchFamily="18" charset="0"/>
              <a:cs typeface="Times New Roman" panose="02020603050405020304" pitchFamily="18" charset="0"/>
            </a:endParaRPr>
          </a:p>
        </p:txBody>
      </p:sp>
      <p:sp>
        <p:nvSpPr>
          <p:cNvPr id="56" name="Straight Connector 55"/>
          <p:cNvSpPr/>
          <p:nvPr/>
        </p:nvSpPr>
        <p:spPr>
          <a:xfrm>
            <a:off x="7400436" y="3439179"/>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7" name="Freeform 56"/>
          <p:cNvSpPr/>
          <p:nvPr/>
        </p:nvSpPr>
        <p:spPr>
          <a:xfrm>
            <a:off x="7573044" y="3470929"/>
            <a:ext cx="4430268" cy="257003"/>
          </a:xfrm>
          <a:custGeom>
            <a:avLst/>
            <a:gdLst>
              <a:gd name="connsiteX0" fmla="*/ 0 w 4693920"/>
              <a:gd name="connsiteY0" fmla="*/ 0 h 257003"/>
              <a:gd name="connsiteX1" fmla="*/ 4693920 w 4693920"/>
              <a:gd name="connsiteY1" fmla="*/ 0 h 257003"/>
              <a:gd name="connsiteX2" fmla="*/ 4693920 w 4693920"/>
              <a:gd name="connsiteY2" fmla="*/ 257003 h 257003"/>
              <a:gd name="connsiteX3" fmla="*/ 0 w 4693920"/>
              <a:gd name="connsiteY3" fmla="*/ 257003 h 257003"/>
              <a:gd name="connsiteX4" fmla="*/ 0 w 4693920"/>
              <a:gd name="connsiteY4" fmla="*/ 0 h 257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257003">
                <a:moveTo>
                  <a:pt x="0" y="0"/>
                </a:moveTo>
                <a:lnTo>
                  <a:pt x="4693920" y="0"/>
                </a:lnTo>
                <a:lnTo>
                  <a:pt x="4693920" y="257003"/>
                </a:lnTo>
                <a:lnTo>
                  <a:pt x="0" y="25700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SQL Databases</a:t>
            </a:r>
            <a:endParaRPr lang="en-US" i="0" kern="1200" dirty="0">
              <a:latin typeface="Times New Roman" panose="02020603050405020304" pitchFamily="18" charset="0"/>
              <a:cs typeface="Times New Roman" panose="02020603050405020304" pitchFamily="18" charset="0"/>
            </a:endParaRPr>
          </a:p>
        </p:txBody>
      </p:sp>
      <p:sp>
        <p:nvSpPr>
          <p:cNvPr id="58" name="Straight Connector 57"/>
          <p:cNvSpPr/>
          <p:nvPr/>
        </p:nvSpPr>
        <p:spPr>
          <a:xfrm>
            <a:off x="2797561" y="3817147"/>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2970169" y="3888245"/>
            <a:ext cx="4430268" cy="1285332"/>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Big Data</a:t>
            </a:r>
            <a:endParaRPr lang="en-US" sz="2800" i="0" kern="1200" dirty="0">
              <a:latin typeface="Times New Roman" panose="02020603050405020304" pitchFamily="18" charset="0"/>
              <a:cs typeface="Times New Roman" panose="02020603050405020304" pitchFamily="18" charset="0"/>
            </a:endParaRPr>
          </a:p>
        </p:txBody>
      </p:sp>
      <p:sp>
        <p:nvSpPr>
          <p:cNvPr id="60" name="Freeform 59"/>
          <p:cNvSpPr/>
          <p:nvPr/>
        </p:nvSpPr>
        <p:spPr>
          <a:xfrm>
            <a:off x="7573044" y="383446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Sources of Big Data</a:t>
            </a:r>
            <a:endParaRPr lang="en-US" i="0" kern="1200" dirty="0">
              <a:latin typeface="Times New Roman" panose="02020603050405020304" pitchFamily="18" charset="0"/>
              <a:cs typeface="Times New Roman" panose="02020603050405020304" pitchFamily="18" charset="0"/>
            </a:endParaRPr>
          </a:p>
        </p:txBody>
      </p:sp>
      <p:sp>
        <p:nvSpPr>
          <p:cNvPr id="61" name="Straight Connector 60"/>
          <p:cNvSpPr/>
          <p:nvPr/>
        </p:nvSpPr>
        <p:spPr>
          <a:xfrm>
            <a:off x="7400436" y="412813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2" name="Freeform 61"/>
          <p:cNvSpPr/>
          <p:nvPr/>
        </p:nvSpPr>
        <p:spPr>
          <a:xfrm>
            <a:off x="7573044" y="414717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Big Data Uses</a:t>
            </a:r>
            <a:endParaRPr lang="en-US" i="0" kern="1200" dirty="0">
              <a:latin typeface="Times New Roman" panose="02020603050405020304" pitchFamily="18" charset="0"/>
              <a:cs typeface="Times New Roman" panose="02020603050405020304" pitchFamily="18" charset="0"/>
            </a:endParaRPr>
          </a:p>
        </p:txBody>
      </p:sp>
      <p:sp>
        <p:nvSpPr>
          <p:cNvPr id="63" name="Straight Connector 62"/>
          <p:cNvSpPr/>
          <p:nvPr/>
        </p:nvSpPr>
        <p:spPr>
          <a:xfrm>
            <a:off x="7400436" y="44637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4" name="Freeform 63"/>
          <p:cNvSpPr/>
          <p:nvPr/>
        </p:nvSpPr>
        <p:spPr>
          <a:xfrm>
            <a:off x="7573044" y="4478034"/>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Challenges of Big Data</a:t>
            </a:r>
            <a:endParaRPr lang="en-US" i="0" kern="1200" dirty="0">
              <a:latin typeface="Times New Roman" panose="02020603050405020304" pitchFamily="18" charset="0"/>
              <a:cs typeface="Times New Roman" panose="02020603050405020304" pitchFamily="18" charset="0"/>
            </a:endParaRPr>
          </a:p>
        </p:txBody>
      </p:sp>
      <p:sp>
        <p:nvSpPr>
          <p:cNvPr id="65" name="Straight Connector 64"/>
          <p:cNvSpPr/>
          <p:nvPr/>
        </p:nvSpPr>
        <p:spPr>
          <a:xfrm>
            <a:off x="7400436" y="4789852"/>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6" name="Freeform 65"/>
          <p:cNvSpPr/>
          <p:nvPr/>
        </p:nvSpPr>
        <p:spPr>
          <a:xfrm>
            <a:off x="7573044" y="4794597"/>
            <a:ext cx="4430268" cy="321333"/>
          </a:xfrm>
          <a:custGeom>
            <a:avLst/>
            <a:gdLst>
              <a:gd name="connsiteX0" fmla="*/ 0 w 4693920"/>
              <a:gd name="connsiteY0" fmla="*/ 0 h 321333"/>
              <a:gd name="connsiteX1" fmla="*/ 4693920 w 4693920"/>
              <a:gd name="connsiteY1" fmla="*/ 0 h 321333"/>
              <a:gd name="connsiteX2" fmla="*/ 4693920 w 4693920"/>
              <a:gd name="connsiteY2" fmla="*/ 321333 h 321333"/>
              <a:gd name="connsiteX3" fmla="*/ 0 w 4693920"/>
              <a:gd name="connsiteY3" fmla="*/ 321333 h 321333"/>
              <a:gd name="connsiteX4" fmla="*/ 0 w 4693920"/>
              <a:gd name="connsiteY4" fmla="*/ 0 h 321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321333">
                <a:moveTo>
                  <a:pt x="0" y="0"/>
                </a:moveTo>
                <a:lnTo>
                  <a:pt x="4693920" y="0"/>
                </a:lnTo>
                <a:lnTo>
                  <a:pt x="4693920" y="321333"/>
                </a:lnTo>
                <a:lnTo>
                  <a:pt x="0" y="3213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Management</a:t>
            </a:r>
            <a:endParaRPr lang="en-US" i="0" kern="1200" dirty="0">
              <a:latin typeface="Times New Roman" panose="02020603050405020304" pitchFamily="18" charset="0"/>
              <a:cs typeface="Times New Roman" panose="02020603050405020304" pitchFamily="18" charset="0"/>
            </a:endParaRPr>
          </a:p>
        </p:txBody>
      </p:sp>
      <p:sp>
        <p:nvSpPr>
          <p:cNvPr id="67" name="Straight Connector 66"/>
          <p:cNvSpPr/>
          <p:nvPr/>
        </p:nvSpPr>
        <p:spPr>
          <a:xfrm>
            <a:off x="2797561" y="5138856"/>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2970169" y="5191547"/>
            <a:ext cx="4430268" cy="1007541"/>
          </a:xfrm>
          <a:custGeom>
            <a:avLst/>
            <a:gdLst>
              <a:gd name="connsiteX0" fmla="*/ 0 w 4693920"/>
              <a:gd name="connsiteY0" fmla="*/ 0 h 1285332"/>
              <a:gd name="connsiteX1" fmla="*/ 4693920 w 4693920"/>
              <a:gd name="connsiteY1" fmla="*/ 0 h 1285332"/>
              <a:gd name="connsiteX2" fmla="*/ 4693920 w 4693920"/>
              <a:gd name="connsiteY2" fmla="*/ 1285332 h 1285332"/>
              <a:gd name="connsiteX3" fmla="*/ 0 w 4693920"/>
              <a:gd name="connsiteY3" fmla="*/ 1285332 h 1285332"/>
              <a:gd name="connsiteX4" fmla="*/ 0 w 4693920"/>
              <a:gd name="connsiteY4" fmla="*/ 0 h 1285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1285332">
                <a:moveTo>
                  <a:pt x="0" y="0"/>
                </a:moveTo>
                <a:lnTo>
                  <a:pt x="4693920" y="0"/>
                </a:lnTo>
                <a:lnTo>
                  <a:pt x="4693920" y="1285332"/>
                </a:lnTo>
                <a:lnTo>
                  <a:pt x="0" y="128533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3350" tIns="133350" rIns="133350" bIns="133350" numCol="1" spcCol="1270" anchor="t" anchorCtr="0">
            <a:noAutofit/>
          </a:bodyPr>
          <a:lstStyle/>
          <a:p>
            <a:pPr lvl="0" algn="l" defTabSz="1555750">
              <a:lnSpc>
                <a:spcPct val="90000"/>
              </a:lnSpc>
              <a:spcBef>
                <a:spcPct val="0"/>
              </a:spcBef>
              <a:spcAft>
                <a:spcPct val="35000"/>
              </a:spcAft>
            </a:pPr>
            <a:r>
              <a:rPr lang="en-US" sz="2800" i="0" kern="1200" dirty="0" smtClean="0">
                <a:latin typeface="Times New Roman" panose="02020603050405020304" pitchFamily="18" charset="0"/>
                <a:cs typeface="Times New Roman" panose="02020603050405020304" pitchFamily="18" charset="0"/>
              </a:rPr>
              <a:t>Technologies Used to Process Big Data</a:t>
            </a:r>
            <a:endParaRPr lang="en-US" sz="2800" i="0" kern="1200" dirty="0">
              <a:latin typeface="Times New Roman" panose="02020603050405020304" pitchFamily="18" charset="0"/>
              <a:cs typeface="Times New Roman" panose="02020603050405020304" pitchFamily="18" charset="0"/>
            </a:endParaRPr>
          </a:p>
        </p:txBody>
      </p:sp>
      <p:sp>
        <p:nvSpPr>
          <p:cNvPr id="69" name="Freeform 68"/>
          <p:cNvSpPr/>
          <p:nvPr/>
        </p:nvSpPr>
        <p:spPr>
          <a:xfrm>
            <a:off x="7573044" y="5226267"/>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Data Warehouses, Data Marts, and Data Lakes</a:t>
            </a:r>
            <a:endParaRPr lang="en-US" i="0" kern="1200" dirty="0">
              <a:latin typeface="Times New Roman" panose="02020603050405020304" pitchFamily="18" charset="0"/>
              <a:cs typeface="Times New Roman" panose="02020603050405020304" pitchFamily="18" charset="0"/>
            </a:endParaRPr>
          </a:p>
        </p:txBody>
      </p:sp>
      <p:sp>
        <p:nvSpPr>
          <p:cNvPr id="70" name="Straight Connector 69"/>
          <p:cNvSpPr/>
          <p:nvPr/>
        </p:nvSpPr>
        <p:spPr>
          <a:xfrm>
            <a:off x="7400436" y="5614294"/>
            <a:ext cx="443026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573044" y="5718465"/>
            <a:ext cx="4430268" cy="642666"/>
          </a:xfrm>
          <a:custGeom>
            <a:avLst/>
            <a:gdLst>
              <a:gd name="connsiteX0" fmla="*/ 0 w 4693920"/>
              <a:gd name="connsiteY0" fmla="*/ 0 h 642666"/>
              <a:gd name="connsiteX1" fmla="*/ 4693920 w 4693920"/>
              <a:gd name="connsiteY1" fmla="*/ 0 h 642666"/>
              <a:gd name="connsiteX2" fmla="*/ 4693920 w 4693920"/>
              <a:gd name="connsiteY2" fmla="*/ 642666 h 642666"/>
              <a:gd name="connsiteX3" fmla="*/ 0 w 4693920"/>
              <a:gd name="connsiteY3" fmla="*/ 642666 h 642666"/>
              <a:gd name="connsiteX4" fmla="*/ 0 w 4693920"/>
              <a:gd name="connsiteY4" fmla="*/ 0 h 6426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3920" h="642666">
                <a:moveTo>
                  <a:pt x="0" y="0"/>
                </a:moveTo>
                <a:lnTo>
                  <a:pt x="4693920" y="0"/>
                </a:lnTo>
                <a:lnTo>
                  <a:pt x="4693920" y="642666"/>
                </a:lnTo>
                <a:lnTo>
                  <a:pt x="0" y="6426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i="0" kern="1200" dirty="0" smtClean="0">
                <a:latin typeface="Times New Roman" panose="02020603050405020304" pitchFamily="18" charset="0"/>
                <a:cs typeface="Times New Roman" panose="02020603050405020304" pitchFamily="18" charset="0"/>
              </a:rPr>
              <a:t>Hadoop</a:t>
            </a:r>
            <a:endParaRPr lang="en-US" i="0" kern="1200" dirty="0">
              <a:latin typeface="Times New Roman" panose="02020603050405020304" pitchFamily="18" charset="0"/>
              <a:cs typeface="Times New Roman" panose="02020603050405020304" pitchFamily="18" charset="0"/>
            </a:endParaRPr>
          </a:p>
        </p:txBody>
      </p:sp>
      <p:sp>
        <p:nvSpPr>
          <p:cNvPr id="72" name="Straight Connector 71"/>
          <p:cNvSpPr/>
          <p:nvPr/>
        </p:nvSpPr>
        <p:spPr>
          <a:xfrm>
            <a:off x="2797561" y="6199088"/>
            <a:ext cx="920575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209502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8"/>
                                        </p:tgtEl>
                                        <p:attrNameLst>
                                          <p:attrName>fillcolor</p:attrName>
                                        </p:attrNameLst>
                                      </p:cBhvr>
                                      <p:to>
                                        <a:srgbClr val="FFFF00"/>
                                      </p:to>
                                    </p:animClr>
                                    <p:set>
                                      <p:cBhvr>
                                        <p:cTn id="7" dur="2000" fill="hold"/>
                                        <p:tgtEl>
                                          <p:spTgt spid="68"/>
                                        </p:tgtEl>
                                        <p:attrNameLst>
                                          <p:attrName>fill.type</p:attrName>
                                        </p:attrNameLst>
                                      </p:cBhvr>
                                      <p:to>
                                        <p:strVal val="solid"/>
                                      </p:to>
                                    </p:set>
                                    <p:set>
                                      <p:cBhvr>
                                        <p:cTn id="8" dur="2000" fill="hold"/>
                                        <p:tgtEl>
                                          <p:spTgt spid="6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Technologies Used to Process Big </a:t>
            </a:r>
            <a:r>
              <a:rPr lang="en-US" dirty="0" smtClean="0"/>
              <a:t>Data</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 </a:t>
            </a:r>
            <a:r>
              <a:rPr lang="en-US" b="1" i="1" dirty="0">
                <a:solidFill>
                  <a:schemeClr val="accent1"/>
                </a:solidFill>
              </a:rPr>
              <a:t>data warehouse </a:t>
            </a:r>
            <a:r>
              <a:rPr lang="en-US" dirty="0"/>
              <a:t>is a database that holds business information from many sources in the enterprise, covering all aspects of the company’s processes, products, and </a:t>
            </a:r>
            <a:r>
              <a:rPr lang="en-US" dirty="0" smtClean="0"/>
              <a:t>customers.</a:t>
            </a:r>
          </a:p>
          <a:p>
            <a:r>
              <a:rPr lang="en-US" dirty="0" smtClean="0"/>
              <a:t>Data </a:t>
            </a:r>
            <a:r>
              <a:rPr lang="en-US" dirty="0"/>
              <a:t>warehouses allow managers to “drill down” to get greater detail or “roll up” to generate aggregate or summary reports</a:t>
            </a:r>
            <a:r>
              <a:rPr lang="en-US" dirty="0" smtClean="0"/>
              <a:t>.</a:t>
            </a:r>
          </a:p>
          <a:p>
            <a:r>
              <a:rPr lang="en-US" dirty="0" smtClean="0"/>
              <a:t>The </a:t>
            </a:r>
            <a:r>
              <a:rPr lang="en-US" dirty="0"/>
              <a:t>primary purpose is to relate information in innovative ways and help </a:t>
            </a:r>
            <a:r>
              <a:rPr lang="en-US" dirty="0" smtClean="0"/>
              <a:t>managers </a:t>
            </a:r>
            <a:r>
              <a:rPr lang="en-US" dirty="0"/>
              <a:t>and executives make better </a:t>
            </a:r>
            <a:r>
              <a:rPr lang="en-US" dirty="0" smtClean="0"/>
              <a:t>decisions.</a:t>
            </a:r>
          </a:p>
          <a:p>
            <a:r>
              <a:rPr lang="en-US" dirty="0" smtClean="0"/>
              <a:t>A </a:t>
            </a:r>
            <a:r>
              <a:rPr lang="en-US" dirty="0"/>
              <a:t>data warehouse stores </a:t>
            </a:r>
            <a:r>
              <a:rPr lang="en-US" dirty="0" smtClean="0"/>
              <a:t>historical </a:t>
            </a:r>
            <a:r>
              <a:rPr lang="en-US" dirty="0"/>
              <a:t>data that has been extracted from operational systems and external data sources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654827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Data warehouses</a:t>
            </a:r>
          </a:p>
        </p:txBody>
      </p:sp>
      <p:sp>
        <p:nvSpPr>
          <p:cNvPr id="3" name="Content Placeholder 2"/>
          <p:cNvSpPr>
            <a:spLocks noGrp="1"/>
          </p:cNvSpPr>
          <p:nvPr>
            <p:ph idx="1"/>
          </p:nvPr>
        </p:nvSpPr>
        <p:spPr/>
        <p:txBody>
          <a:bodyPr>
            <a:normAutofit fontScale="92500" lnSpcReduction="20000"/>
          </a:bodyPr>
          <a:lstStyle/>
          <a:p>
            <a:r>
              <a:rPr lang="en-US" dirty="0"/>
              <a:t>Data warehouses are continuously refreshed with huge amounts of data from a variety of sources so the probability that some of the sources contain “dirty data” is </a:t>
            </a:r>
            <a:r>
              <a:rPr lang="en-US" dirty="0" smtClean="0"/>
              <a:t>high</a:t>
            </a:r>
          </a:p>
          <a:p>
            <a:r>
              <a:rPr lang="en-US" dirty="0" smtClean="0"/>
              <a:t> </a:t>
            </a:r>
            <a:r>
              <a:rPr lang="en-US" dirty="0"/>
              <a:t>The </a:t>
            </a:r>
            <a:r>
              <a:rPr lang="en-US" b="1" dirty="0"/>
              <a:t>ETL</a:t>
            </a:r>
            <a:r>
              <a:rPr lang="en-US" dirty="0"/>
              <a:t> (extract, transform, load) process takes data from a variety of sources, edits and transforms it into the format used in the data warehouse, and then loads this data into the </a:t>
            </a:r>
            <a:r>
              <a:rPr lang="en-US" dirty="0" smtClean="0"/>
              <a:t>warehouse.</a:t>
            </a:r>
            <a:endParaRPr lang="en-US" dirty="0" smtClean="0"/>
          </a:p>
          <a:p>
            <a:pPr marL="228600" lvl="1">
              <a:spcBef>
                <a:spcPts val="1000"/>
              </a:spcBef>
            </a:pPr>
            <a:r>
              <a:rPr lang="en-US" b="1" dirty="0" smtClean="0"/>
              <a:t>Extract</a:t>
            </a:r>
            <a:r>
              <a:rPr lang="en-US" dirty="0" smtClean="0"/>
              <a:t>: </a:t>
            </a:r>
            <a:r>
              <a:rPr lang="en-US" dirty="0"/>
              <a:t>Source data for the data warehouse comes from many sources and may be represented in a variety of formats. The goal of this process is to extract the source data from all the various sources and convert it into a single format suitable for processing. During the extract step, data that fails to meet expected patterns or values may be rejected </a:t>
            </a:r>
            <a:r>
              <a:rPr lang="en-US" dirty="0" smtClean="0"/>
              <a:t>from</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516250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Data warehouses</a:t>
            </a:r>
            <a:endParaRPr lang="en-US" dirty="0"/>
          </a:p>
        </p:txBody>
      </p:sp>
      <p:sp>
        <p:nvSpPr>
          <p:cNvPr id="3" name="Content Placeholder 2"/>
          <p:cNvSpPr>
            <a:spLocks noGrp="1"/>
          </p:cNvSpPr>
          <p:nvPr>
            <p:ph idx="1"/>
          </p:nvPr>
        </p:nvSpPr>
        <p:spPr/>
        <p:txBody>
          <a:bodyPr>
            <a:normAutofit fontScale="92500" lnSpcReduction="20000"/>
          </a:bodyPr>
          <a:lstStyle/>
          <a:p>
            <a:pPr lvl="0"/>
            <a:r>
              <a:rPr lang="en-US" b="1" dirty="0" smtClean="0"/>
              <a:t>Transform</a:t>
            </a:r>
            <a:r>
              <a:rPr lang="en-US" dirty="0" smtClean="0"/>
              <a:t>: </a:t>
            </a:r>
            <a:r>
              <a:rPr lang="en-US" dirty="0"/>
              <a:t>During this stage of the ETL process, a series of rules or algorithms are applied to the extracted data to derive the data that will be stored in the data warehouse. </a:t>
            </a:r>
            <a:r>
              <a:rPr lang="en-US" dirty="0" smtClean="0"/>
              <a:t>to </a:t>
            </a:r>
            <a:r>
              <a:rPr lang="en-US" dirty="0"/>
              <a:t>reduce the processing time required to create </a:t>
            </a:r>
            <a:r>
              <a:rPr lang="en-US" dirty="0" smtClean="0"/>
              <a:t>anticipated </a:t>
            </a:r>
            <a:r>
              <a:rPr lang="en-US" dirty="0"/>
              <a:t>reports. For example, total sales may be accumulated by store or sales district.</a:t>
            </a:r>
          </a:p>
          <a:p>
            <a:pPr lvl="0"/>
            <a:r>
              <a:rPr lang="en-US" b="1" dirty="0" smtClean="0"/>
              <a:t>Load</a:t>
            </a:r>
            <a:r>
              <a:rPr lang="en-US" dirty="0" smtClean="0"/>
              <a:t>: </a:t>
            </a:r>
            <a:r>
              <a:rPr lang="en-US" dirty="0"/>
              <a:t>During this stage of the ETL process, the extracted and transformed data is loaded into the data warehouse. As the data is being loaded into the data warehouse, new indices are created and the data is checked against the constraints defined in the database schema to ensure its quality. As a result, the data load stage for a large data warehouse can take days.</a:t>
            </a:r>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3755507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Data </a:t>
            </a:r>
            <a:r>
              <a:rPr lang="en-US" i="1" dirty="0" smtClean="0"/>
              <a:t>Marts Data Lakes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a:t>
            </a:r>
            <a:r>
              <a:rPr lang="en-US" b="1" i="1" dirty="0">
                <a:solidFill>
                  <a:schemeClr val="accent1"/>
                </a:solidFill>
              </a:rPr>
              <a:t>data mart </a:t>
            </a:r>
            <a:r>
              <a:rPr lang="en-US" dirty="0"/>
              <a:t>is a subset of a data </a:t>
            </a:r>
            <a:r>
              <a:rPr lang="en-US" dirty="0" smtClean="0"/>
              <a:t>warehouse. Rather </a:t>
            </a:r>
            <a:r>
              <a:rPr lang="en-US" dirty="0"/>
              <a:t>than store all enterprise data in one monolithic database, data marts contain a subset of the data for a single aspect of a company’s </a:t>
            </a:r>
            <a:r>
              <a:rPr lang="en-US" dirty="0" smtClean="0"/>
              <a:t>business for </a:t>
            </a:r>
            <a:r>
              <a:rPr lang="en-US" dirty="0"/>
              <a:t>example, </a:t>
            </a:r>
            <a:r>
              <a:rPr lang="en-US" dirty="0" smtClean="0"/>
              <a:t>finance</a:t>
            </a:r>
            <a:r>
              <a:rPr lang="en-US" dirty="0"/>
              <a:t>, inventory, or personnel</a:t>
            </a:r>
            <a:r>
              <a:rPr lang="en-US" dirty="0" smtClean="0"/>
              <a:t>.</a:t>
            </a:r>
          </a:p>
          <a:p>
            <a:r>
              <a:rPr lang="en-US" dirty="0" smtClean="0"/>
              <a:t>A </a:t>
            </a:r>
            <a:r>
              <a:rPr lang="en-US" b="1" i="1" dirty="0">
                <a:solidFill>
                  <a:schemeClr val="accent1"/>
                </a:solidFill>
              </a:rPr>
              <a:t>data lake </a:t>
            </a:r>
            <a:r>
              <a:rPr lang="en-US" dirty="0"/>
              <a:t>(</a:t>
            </a:r>
            <a:r>
              <a:rPr lang="en-US" dirty="0" smtClean="0"/>
              <a:t>also called </a:t>
            </a:r>
            <a:r>
              <a:rPr lang="en-US" dirty="0"/>
              <a:t>an enterprise data hub) takes </a:t>
            </a:r>
            <a:r>
              <a:rPr lang="en-US" dirty="0" smtClean="0"/>
              <a:t>a “store everything</a:t>
            </a:r>
            <a:r>
              <a:rPr lang="en-US" dirty="0"/>
              <a:t>” </a:t>
            </a:r>
            <a:r>
              <a:rPr lang="en-US" dirty="0" smtClean="0"/>
              <a:t>approach to big </a:t>
            </a:r>
            <a:r>
              <a:rPr lang="en-US" dirty="0"/>
              <a:t>data, saving all the data in its raw and unaltered form. The raw data </a:t>
            </a:r>
            <a:r>
              <a:rPr lang="en-US" dirty="0" smtClean="0"/>
              <a:t>residing in </a:t>
            </a:r>
            <a:r>
              <a:rPr lang="en-US" dirty="0"/>
              <a:t>a data lake is available when users decide just how they want to use the data to glean new insights. Only when the data is accessed for a specific </a:t>
            </a:r>
            <a:r>
              <a:rPr lang="en-US" dirty="0" smtClean="0"/>
              <a:t>analysis </a:t>
            </a:r>
            <a:r>
              <a:rPr lang="en-US" dirty="0"/>
              <a:t>is it extracted from the data lake, classified, organized, edited, or </a:t>
            </a:r>
            <a:r>
              <a:rPr lang="en-US" dirty="0" smtClean="0"/>
              <a:t>transformed</a:t>
            </a:r>
            <a:r>
              <a:rPr lang="en-US" dirty="0"/>
              <a:t>. Thus a data lake serves as the definitive source of data in its original, unaltered form</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6941585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Technologies Used to Process Big Data</a:t>
            </a:r>
          </a:p>
        </p:txBody>
      </p:sp>
      <p:sp>
        <p:nvSpPr>
          <p:cNvPr id="3" name="Content Placeholder 2"/>
          <p:cNvSpPr>
            <a:spLocks noGrp="1"/>
          </p:cNvSpPr>
          <p:nvPr>
            <p:ph idx="1"/>
          </p:nvPr>
        </p:nvSpPr>
        <p:spPr/>
        <p:txBody>
          <a:bodyPr>
            <a:normAutofit fontScale="92500"/>
          </a:bodyPr>
          <a:lstStyle/>
          <a:p>
            <a:pPr marL="0" indent="0">
              <a:buNone/>
            </a:pPr>
            <a:r>
              <a:rPr lang="en-US" dirty="0">
                <a:solidFill>
                  <a:srgbClr val="FF0000"/>
                </a:solidFill>
              </a:rPr>
              <a:t>Hadoop</a:t>
            </a:r>
          </a:p>
          <a:p>
            <a:r>
              <a:rPr lang="en-US" dirty="0"/>
              <a:t>Hadoop is an open-source software framework that includes several software modules that provide a means for storing and processing extremely large data sets, </a:t>
            </a:r>
            <a:endParaRPr lang="en-US" dirty="0" smtClean="0"/>
          </a:p>
          <a:p>
            <a:r>
              <a:rPr lang="en-US" dirty="0" smtClean="0"/>
              <a:t>Hadoop </a:t>
            </a:r>
            <a:r>
              <a:rPr lang="en-US" dirty="0"/>
              <a:t>has two primary components: a data processing component </a:t>
            </a:r>
            <a:r>
              <a:rPr lang="en-US" dirty="0" smtClean="0"/>
              <a:t>and </a:t>
            </a:r>
            <a:r>
              <a:rPr lang="en-US" dirty="0"/>
              <a:t>a distributed file system </a:t>
            </a:r>
            <a:r>
              <a:rPr lang="en-US" dirty="0" smtClean="0"/>
              <a:t>for </a:t>
            </a:r>
            <a:r>
              <a:rPr lang="en-US" dirty="0"/>
              <a:t>data storage. </a:t>
            </a:r>
            <a:endParaRPr lang="en-US" dirty="0" smtClean="0"/>
          </a:p>
          <a:p>
            <a:r>
              <a:rPr lang="en-US" dirty="0" smtClean="0"/>
              <a:t>Hadoop </a:t>
            </a:r>
            <a:r>
              <a:rPr lang="en-US" dirty="0"/>
              <a:t>divides data into subsets and distributes the subsets onto different servers for </a:t>
            </a:r>
            <a:r>
              <a:rPr lang="en-US" dirty="0" smtClean="0"/>
              <a:t>processing</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987976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smtClean="0"/>
              <a:t>Data </a:t>
            </a:r>
            <a:r>
              <a:rPr lang="en-US" dirty="0"/>
              <a:t>is one of the most valuable resources that a firm </a:t>
            </a:r>
            <a:r>
              <a:rPr lang="en-US" dirty="0" smtClean="0"/>
              <a:t>possesses.</a:t>
            </a:r>
          </a:p>
          <a:p>
            <a:pPr>
              <a:buFont typeface="Wingdings" panose="05000000000000000000" pitchFamily="2" charset="2"/>
              <a:buChar char="v"/>
            </a:pPr>
            <a:r>
              <a:rPr lang="en-US" dirty="0" smtClean="0"/>
              <a:t>It </a:t>
            </a:r>
            <a:r>
              <a:rPr lang="en-US" dirty="0"/>
              <a:t>is </a:t>
            </a:r>
            <a:r>
              <a:rPr lang="en-US" dirty="0" smtClean="0"/>
              <a:t>organized </a:t>
            </a:r>
            <a:r>
              <a:rPr lang="en-US" dirty="0"/>
              <a:t>into a hierarchy that builds from the smallest element to the largest. </a:t>
            </a:r>
            <a:endParaRPr lang="en-US" dirty="0" smtClean="0"/>
          </a:p>
          <a:p>
            <a:pPr>
              <a:buFont typeface="Wingdings" panose="05000000000000000000" pitchFamily="2" charset="2"/>
              <a:buChar char="v"/>
            </a:pPr>
            <a:r>
              <a:rPr lang="en-US" dirty="0" smtClean="0"/>
              <a:t>The </a:t>
            </a:r>
            <a:r>
              <a:rPr lang="en-US" dirty="0"/>
              <a:t>smallest element is the bit, a binary digit. A byte (a character such as a letter or numeric digit) is made up of eight bits. </a:t>
            </a:r>
            <a:endParaRPr lang="en-US" dirty="0" smtClean="0"/>
          </a:p>
          <a:p>
            <a:pPr>
              <a:buFont typeface="Wingdings" panose="05000000000000000000" pitchFamily="2" charset="2"/>
              <a:buChar char="v"/>
            </a:pPr>
            <a:r>
              <a:rPr lang="en-US" dirty="0" smtClean="0"/>
              <a:t>A </a:t>
            </a:r>
            <a:r>
              <a:rPr lang="en-US" dirty="0"/>
              <a:t>group of characters, such as a name or number, is called a field (an object</a:t>
            </a:r>
            <a:r>
              <a:rPr lang="en-US" dirty="0" smtClean="0"/>
              <a:t>).</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736209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smtClean="0"/>
              <a:t>A </a:t>
            </a:r>
            <a:r>
              <a:rPr lang="en-US" dirty="0"/>
              <a:t>collection of related fields is a record; a collection of related records is called a </a:t>
            </a:r>
            <a:r>
              <a:rPr lang="en-US" dirty="0" smtClean="0"/>
              <a:t>file.</a:t>
            </a:r>
          </a:p>
          <a:p>
            <a:pPr>
              <a:buFont typeface="Wingdings" panose="05000000000000000000" pitchFamily="2" charset="2"/>
              <a:buChar char="v"/>
            </a:pPr>
            <a:r>
              <a:rPr lang="en-US" dirty="0" smtClean="0"/>
              <a:t>The </a:t>
            </a:r>
            <a:r>
              <a:rPr lang="en-US" dirty="0"/>
              <a:t>database, at the top of the hierarchy, is an integrated collection of records and files.</a:t>
            </a:r>
          </a:p>
          <a:p>
            <a:pPr>
              <a:buFont typeface="Wingdings" panose="05000000000000000000" pitchFamily="2" charset="2"/>
              <a:buChar char="v"/>
            </a:pPr>
            <a:r>
              <a:rPr lang="en-US" dirty="0"/>
              <a:t>An entity is a generalized class of objects (such as a person, place, or thing) for which data is collected, stored, and </a:t>
            </a:r>
            <a:r>
              <a:rPr lang="en-US" dirty="0" smtClean="0"/>
              <a:t>maintained.</a:t>
            </a:r>
          </a:p>
          <a:p>
            <a:pPr>
              <a:buFont typeface="Wingdings" panose="05000000000000000000" pitchFamily="2" charset="2"/>
              <a:buChar char="v"/>
            </a:pPr>
            <a:r>
              <a:rPr lang="en-US" dirty="0" smtClean="0"/>
              <a:t>An </a:t>
            </a:r>
            <a:r>
              <a:rPr lang="en-US" dirty="0"/>
              <a:t>attribute is a </a:t>
            </a:r>
            <a:r>
              <a:rPr lang="en-US" dirty="0" smtClean="0"/>
              <a:t>characteristic </a:t>
            </a:r>
            <a:r>
              <a:rPr lang="en-US" dirty="0"/>
              <a:t>of an entity. Specific values of attributes—called data items—can be found in the fields of the record describing an </a:t>
            </a:r>
            <a:r>
              <a:rPr lang="en-US" dirty="0" smtClean="0"/>
              <a:t>entity.</a:t>
            </a:r>
          </a:p>
          <a:p>
            <a:pPr>
              <a:buFont typeface="Wingdings" panose="05000000000000000000" pitchFamily="2" charset="2"/>
              <a:buChar char="v"/>
            </a:pPr>
            <a:r>
              <a:rPr lang="en-US" dirty="0" smtClean="0"/>
              <a:t>A </a:t>
            </a:r>
            <a:r>
              <a:rPr lang="en-US" dirty="0"/>
              <a:t>primary key uniquely identifies a record, while a secondary key is a field in a record that does not uniquely identify the record</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736209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v"/>
            </a:pPr>
            <a:r>
              <a:rPr lang="en-US" dirty="0" smtClean="0"/>
              <a:t>When </a:t>
            </a:r>
            <a:r>
              <a:rPr lang="en-US" dirty="0"/>
              <a:t>building a database, an organization must consider content, access, logical structure, physical organization, archiving, and security of the database. </a:t>
            </a:r>
            <a:endParaRPr lang="en-US" dirty="0" smtClean="0"/>
          </a:p>
          <a:p>
            <a:pPr>
              <a:buFont typeface="Wingdings" panose="05000000000000000000" pitchFamily="2" charset="2"/>
              <a:buChar char="v"/>
            </a:pPr>
            <a:r>
              <a:rPr lang="en-US" dirty="0" smtClean="0"/>
              <a:t>A </a:t>
            </a:r>
            <a:r>
              <a:rPr lang="en-US" dirty="0"/>
              <a:t>data model is a map or diagram of entities and their </a:t>
            </a:r>
            <a:r>
              <a:rPr lang="en-US" dirty="0" smtClean="0"/>
              <a:t>relationships.</a:t>
            </a:r>
          </a:p>
          <a:p>
            <a:pPr>
              <a:buFont typeface="Wingdings" panose="05000000000000000000" pitchFamily="2" charset="2"/>
              <a:buChar char="v"/>
            </a:pPr>
            <a:r>
              <a:rPr lang="en-US" dirty="0"/>
              <a:t>Enterprise data modeling involves analyzing the data and information needs of an entire organization and provides a roadmap for building database and information systems by creating a single definition and format for data that can ensure compatibility and the ability to exchange and integrate data among systems</a:t>
            </a:r>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400766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smtClean="0"/>
              <a:t>Entity-relationship </a:t>
            </a:r>
            <a:r>
              <a:rPr lang="en-US" dirty="0"/>
              <a:t>(ER) diagrams can be used to show the relationships among entities in the organization</a:t>
            </a:r>
            <a:r>
              <a:rPr lang="en-US" dirty="0" smtClean="0"/>
              <a:t>.</a:t>
            </a:r>
          </a:p>
          <a:p>
            <a:pPr>
              <a:buFont typeface="Wingdings" panose="05000000000000000000" pitchFamily="2" charset="2"/>
              <a:buChar char="v"/>
            </a:pPr>
            <a:r>
              <a:rPr lang="en-US" dirty="0"/>
              <a:t>The relational database model places data in two-dimensional tables.</a:t>
            </a:r>
          </a:p>
          <a:p>
            <a:pPr>
              <a:buFont typeface="Wingdings" panose="05000000000000000000" pitchFamily="2" charset="2"/>
              <a:buChar char="v"/>
            </a:pPr>
            <a:r>
              <a:rPr lang="en-US" dirty="0" smtClean="0"/>
              <a:t>Each </a:t>
            </a:r>
            <a:r>
              <a:rPr lang="en-US" dirty="0"/>
              <a:t>row in a relational database table represents a record, and each column represents an attribute (or field). </a:t>
            </a:r>
          </a:p>
          <a:p>
            <a:pPr>
              <a:buFont typeface="Wingdings" panose="05000000000000000000" pitchFamily="2" charset="2"/>
              <a:buChar char="v"/>
            </a:pPr>
            <a:r>
              <a:rPr lang="en-US" dirty="0"/>
              <a:t>The allowable values for each attribute are called the attribute’s domain.</a:t>
            </a:r>
          </a:p>
          <a:p>
            <a:pPr>
              <a:buFont typeface="Wingdings" panose="05000000000000000000" pitchFamily="2" charset="2"/>
              <a:buChar char="v"/>
            </a:pPr>
            <a:endParaRPr lang="en-US" dirty="0"/>
          </a:p>
          <a:p>
            <a:pPr>
              <a:buFont typeface="Wingdings" panose="05000000000000000000" pitchFamily="2" charset="2"/>
              <a:buChar char="v"/>
            </a:pP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400766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smtClean="0"/>
              <a:t>Basic </a:t>
            </a:r>
            <a:r>
              <a:rPr lang="en-US" dirty="0"/>
              <a:t>data manipulations include selecting, projecting, </a:t>
            </a:r>
            <a:r>
              <a:rPr lang="en-US" dirty="0" smtClean="0"/>
              <a:t>joining.</a:t>
            </a:r>
            <a:endParaRPr lang="en-US" dirty="0"/>
          </a:p>
          <a:p>
            <a:pPr>
              <a:buFont typeface="Wingdings" panose="05000000000000000000" pitchFamily="2" charset="2"/>
              <a:buChar char="v"/>
            </a:pPr>
            <a:r>
              <a:rPr lang="en-US" dirty="0" smtClean="0"/>
              <a:t>Data </a:t>
            </a:r>
            <a:r>
              <a:rPr lang="en-US" dirty="0"/>
              <a:t>cleansing is the process of detecting and then correcting or deleting incomplete, incorrect, inaccurate, or irrelevant records that reside in the </a:t>
            </a:r>
            <a:r>
              <a:rPr lang="en-US" dirty="0" smtClean="0"/>
              <a:t>database</a:t>
            </a:r>
            <a:r>
              <a:rPr lang="en-US" dirty="0"/>
              <a:t>. The goal of data cleansing is to improve the quality of the data used in decision making.</a:t>
            </a:r>
          </a:p>
          <a:p>
            <a:pPr>
              <a:buFont typeface="Wingdings" panose="05000000000000000000" pitchFamily="2" charset="2"/>
              <a:buChar char="v"/>
            </a:pP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8954013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smtClean="0"/>
              <a:t>A </a:t>
            </a:r>
            <a:r>
              <a:rPr lang="en-US" dirty="0"/>
              <a:t>database management system (DBMS) is a group of programs used as an interface between a database and its users and between a database and other application </a:t>
            </a:r>
            <a:r>
              <a:rPr lang="en-US" dirty="0" smtClean="0"/>
              <a:t>programs.</a:t>
            </a:r>
          </a:p>
          <a:p>
            <a:pPr>
              <a:buFont typeface="Wingdings" panose="05000000000000000000" pitchFamily="2" charset="2"/>
              <a:buChar char="v"/>
            </a:pPr>
            <a:r>
              <a:rPr lang="en-US" dirty="0" smtClean="0"/>
              <a:t>A </a:t>
            </a:r>
            <a:r>
              <a:rPr lang="en-US" dirty="0"/>
              <a:t>type of specialized data manipulation language is the query language, the most </a:t>
            </a:r>
            <a:r>
              <a:rPr lang="en-US" dirty="0" smtClean="0"/>
              <a:t>common </a:t>
            </a:r>
            <a:r>
              <a:rPr lang="en-US" dirty="0"/>
              <a:t>being Structured Query Language (SQL). </a:t>
            </a:r>
            <a:endParaRPr lang="en-US" dirty="0" smtClean="0"/>
          </a:p>
          <a:p>
            <a:pPr>
              <a:buFont typeface="Wingdings" panose="05000000000000000000" pitchFamily="2" charset="2"/>
              <a:buChar char="v"/>
            </a:pPr>
            <a:r>
              <a:rPr lang="en-US" dirty="0" smtClean="0"/>
              <a:t>SQL </a:t>
            </a:r>
            <a:r>
              <a:rPr lang="en-US" dirty="0"/>
              <a:t>is used in several popular database packages today and can be installed in PCs and mainframes.</a:t>
            </a:r>
          </a:p>
          <a:p>
            <a:pPr>
              <a:buFont typeface="Wingdings" panose="05000000000000000000" pitchFamily="2" charset="2"/>
              <a:buChar char="v"/>
            </a:pPr>
            <a:endParaRPr lang="en-US" dirty="0" smtClean="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403960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We have entered an era where organizations are grappling with a </a:t>
            </a:r>
            <a:r>
              <a:rPr lang="en-US" dirty="0" smtClean="0"/>
              <a:t>tremendous </a:t>
            </a:r>
            <a:r>
              <a:rPr lang="en-US" dirty="0"/>
              <a:t>growth in the amount of data available and struggling how to </a:t>
            </a:r>
            <a:r>
              <a:rPr lang="en-US" dirty="0" smtClean="0"/>
              <a:t>manage </a:t>
            </a:r>
            <a:r>
              <a:rPr lang="en-US" dirty="0"/>
              <a:t>and make use of it</a:t>
            </a:r>
            <a:r>
              <a:rPr lang="en-US" dirty="0" smtClean="0"/>
              <a:t>.</a:t>
            </a:r>
          </a:p>
          <a:p>
            <a:pPr>
              <a:buFont typeface="Wingdings" panose="05000000000000000000" pitchFamily="2" charset="2"/>
              <a:buChar char="v"/>
            </a:pPr>
            <a:r>
              <a:rPr lang="en-US" dirty="0" smtClean="0"/>
              <a:t>“</a:t>
            </a:r>
            <a:r>
              <a:rPr lang="en-US" dirty="0"/>
              <a:t>Big data” is the term used to describe data collections that are so </a:t>
            </a:r>
            <a:r>
              <a:rPr lang="en-US" dirty="0" smtClean="0"/>
              <a:t>enormous </a:t>
            </a:r>
            <a:r>
              <a:rPr lang="en-US" dirty="0"/>
              <a:t>and complex that traditional data management software, hardware, </a:t>
            </a:r>
            <a:r>
              <a:rPr lang="en-US" dirty="0" smtClean="0"/>
              <a:t>and analysis </a:t>
            </a:r>
            <a:r>
              <a:rPr lang="en-US" dirty="0"/>
              <a:t>processes are incapable of dealing with them</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054496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smtClean="0"/>
              <a:t>There </a:t>
            </a:r>
            <a:r>
              <a:rPr lang="en-US" dirty="0"/>
              <a:t>are many challenges associated with big data, including how to choose what subset of data to store, where and how to store the data, how to find those nuggets of data that are relevant to the decision making at hand, how to derive value from the relevant data, and how to identify which data needs to be protected from unauthorized access</a:t>
            </a:r>
            <a:r>
              <a:rPr lang="en-US" dirty="0" smtClean="0"/>
              <a:t>.</a:t>
            </a:r>
          </a:p>
          <a:p>
            <a:pPr>
              <a:buFont typeface="Wingdings" panose="05000000000000000000" pitchFamily="2" charset="2"/>
              <a:buChar char="v"/>
            </a:pPr>
            <a:r>
              <a:rPr lang="en-US" dirty="0"/>
              <a:t>An extract, transform, load process takes data from a variety of sources, edits and transforms it into the format to be used in the data warehouse, and then loads the data into the warehouse.</a:t>
            </a:r>
          </a:p>
          <a:p>
            <a:pPr>
              <a:buFont typeface="Wingdings" panose="05000000000000000000" pitchFamily="2" charset="2"/>
              <a:buChar char="v"/>
            </a:pPr>
            <a:endParaRPr lang="en-US" dirty="0"/>
          </a:p>
          <a:p>
            <a:pPr>
              <a:buFont typeface="Wingdings" panose="05000000000000000000" pitchFamily="2" charset="2"/>
              <a:buChar char="v"/>
            </a:pPr>
            <a:endParaRPr lang="en-US" dirty="0"/>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054496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pPr>
              <a:buFont typeface="Wingdings" panose="05000000000000000000" pitchFamily="2" charset="2"/>
              <a:buChar char="v"/>
            </a:pPr>
            <a:r>
              <a:rPr lang="en-US" dirty="0" smtClean="0"/>
              <a:t>Data </a:t>
            </a:r>
            <a:r>
              <a:rPr lang="en-US" dirty="0"/>
              <a:t>marts are subdivisions of data warehouses and are commonly devoted to specific purposes or functional business areas.</a:t>
            </a:r>
          </a:p>
          <a:p>
            <a:pPr>
              <a:buFont typeface="Wingdings" panose="05000000000000000000" pitchFamily="2" charset="2"/>
              <a:buChar char="v"/>
            </a:pPr>
            <a:r>
              <a:rPr lang="en-US" dirty="0"/>
              <a:t>A data lake (also called an enterprise data hub) takes a “store everything” approach to big data, saving all the data in its raw and unaltered form</a:t>
            </a:r>
            <a:r>
              <a:rPr lang="en-US" dirty="0" smtClean="0"/>
              <a:t>.</a:t>
            </a:r>
          </a:p>
          <a:p>
            <a:pPr>
              <a:buFont typeface="Wingdings" panose="05000000000000000000" pitchFamily="2" charset="2"/>
              <a:buChar char="v"/>
            </a:pPr>
            <a:r>
              <a:rPr lang="en-US" dirty="0"/>
              <a:t>Hadoop is </a:t>
            </a:r>
            <a:r>
              <a:rPr lang="en-US" dirty="0" smtClean="0"/>
              <a:t>software that </a:t>
            </a:r>
            <a:r>
              <a:rPr lang="en-US" dirty="0"/>
              <a:t>provide a means for storing and processing extremely large data sets. </a:t>
            </a:r>
            <a:endParaRPr lang="en-US" dirty="0" smtClean="0"/>
          </a:p>
          <a:p>
            <a:pPr>
              <a:buFont typeface="Wingdings" panose="05000000000000000000" pitchFamily="2" charset="2"/>
              <a:buChar char="v"/>
            </a:pPr>
            <a:r>
              <a:rPr lang="en-US" dirty="0" smtClean="0"/>
              <a:t>Hadoop </a:t>
            </a:r>
            <a:r>
              <a:rPr lang="en-US" dirty="0"/>
              <a:t>has two primary </a:t>
            </a:r>
            <a:r>
              <a:rPr lang="en-US" dirty="0" smtClean="0"/>
              <a:t>components a </a:t>
            </a:r>
            <a:r>
              <a:rPr lang="en-US" dirty="0"/>
              <a:t>data processing component </a:t>
            </a:r>
            <a:r>
              <a:rPr lang="en-US" dirty="0" smtClean="0"/>
              <a:t>and </a:t>
            </a:r>
            <a:r>
              <a:rPr lang="en-US" dirty="0"/>
              <a:t>a distributed file </a:t>
            </a:r>
            <a:r>
              <a:rPr lang="en-US" dirty="0" smtClean="0"/>
              <a:t>for </a:t>
            </a:r>
            <a:r>
              <a:rPr lang="en-US" dirty="0"/>
              <a:t>data storage. </a:t>
            </a:r>
            <a:endParaRPr lang="en-US" dirty="0" smtClean="0"/>
          </a:p>
          <a:p>
            <a:pPr>
              <a:buFont typeface="Wingdings" panose="05000000000000000000" pitchFamily="2" charset="2"/>
              <a:buChar char="v"/>
            </a:pPr>
            <a:r>
              <a:rPr lang="en-US" dirty="0" smtClean="0"/>
              <a:t>Hadoop </a:t>
            </a:r>
            <a:r>
              <a:rPr lang="en-US" dirty="0"/>
              <a:t>divides data into subsets and distributes the subsets onto different servers for processing. </a:t>
            </a:r>
          </a:p>
        </p:txBody>
      </p:sp>
      <p:sp>
        <p:nvSpPr>
          <p:cNvPr id="4" name="Date Placeholder 3"/>
          <p:cNvSpPr>
            <a:spLocks noGrp="1"/>
          </p:cNvSpPr>
          <p:nvPr>
            <p:ph type="dt" sz="half" idx="10"/>
          </p:nvPr>
        </p:nvSpPr>
        <p:spPr/>
        <p:txBody>
          <a:bodyPr/>
          <a:lstStyle/>
          <a:p>
            <a:r>
              <a:rPr lang="en-US" smtClean="0"/>
              <a:t>Lecture 5 </a:t>
            </a:r>
            <a:r>
              <a:rPr lang="en-US" sz="1200" smtClean="0"/>
              <a:t>Database Systems and Big Data</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7758814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4" name="Date Placeholder 3"/>
          <p:cNvSpPr>
            <a:spLocks noGrp="1"/>
          </p:cNvSpPr>
          <p:nvPr>
            <p:ph type="dt" sz="half" idx="10"/>
          </p:nvPr>
        </p:nvSpPr>
        <p:spPr/>
        <p:txBody>
          <a:bodyPr/>
          <a:lstStyle/>
          <a:p>
            <a:r>
              <a:rPr lang="en-US" dirty="0"/>
              <a:t>Lecture 5 Database Systems and Big Data</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6319</TotalTime>
  <Words>5307</Words>
  <Application>Microsoft Office PowerPoint</Application>
  <PresentationFormat>Widescreen</PresentationFormat>
  <Paragraphs>463</Paragraphs>
  <Slides>55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55</vt:i4>
      </vt:variant>
    </vt:vector>
  </HeadingPairs>
  <TitlesOfParts>
    <vt:vector size="60" baseType="lpstr">
      <vt:lpstr>Arial</vt:lpstr>
      <vt:lpstr>Calibri</vt:lpstr>
      <vt:lpstr>Times New Roman</vt:lpstr>
      <vt:lpstr>Wingdings</vt:lpstr>
      <vt:lpstr>Office Theme</vt:lpstr>
      <vt:lpstr>PowerPoint Presentation</vt:lpstr>
      <vt:lpstr>Chapter 5</vt:lpstr>
      <vt:lpstr>Chapter 5</vt:lpstr>
      <vt:lpstr>Chapter 5</vt:lpstr>
      <vt:lpstr>Chapter 5</vt:lpstr>
      <vt:lpstr>Principles</vt:lpstr>
      <vt:lpstr>Learning Objectives</vt:lpstr>
      <vt:lpstr>Learning Objectives</vt:lpstr>
      <vt:lpstr>Learning Objectives</vt:lpstr>
      <vt:lpstr>PowerPoint Presentation</vt:lpstr>
      <vt:lpstr>Introduction</vt:lpstr>
      <vt:lpstr>Introduction</vt:lpstr>
      <vt:lpstr>Hierarchy of Data</vt:lpstr>
      <vt:lpstr>Hierarchy of Data</vt:lpstr>
      <vt:lpstr>Hierarchy of Data</vt:lpstr>
      <vt:lpstr>Data Entities, Attributes, and Keys</vt:lpstr>
      <vt:lpstr>PowerPoint Presentation</vt:lpstr>
      <vt:lpstr>Data Modeling and Database Characteristics</vt:lpstr>
      <vt:lpstr>Data Modeling</vt:lpstr>
      <vt:lpstr>Data Modeling</vt:lpstr>
      <vt:lpstr>Data Modeling</vt:lpstr>
      <vt:lpstr>Relational Database Model</vt:lpstr>
      <vt:lpstr>Manipulating Data</vt:lpstr>
      <vt:lpstr>Manipulating Data</vt:lpstr>
      <vt:lpstr>Manipulating Data</vt:lpstr>
      <vt:lpstr>Data Cleansing</vt:lpstr>
      <vt:lpstr>SQL Databases</vt:lpstr>
      <vt:lpstr>PowerPoint Presentation</vt:lpstr>
      <vt:lpstr>Big Data</vt:lpstr>
      <vt:lpstr>Big Data</vt:lpstr>
      <vt:lpstr>Sources of Big Data</vt:lpstr>
      <vt:lpstr>Big Data Uses</vt:lpstr>
      <vt:lpstr>Big Data Uses</vt:lpstr>
      <vt:lpstr>Big Data Uses</vt:lpstr>
      <vt:lpstr>Challenges of Big Data</vt:lpstr>
      <vt:lpstr>Challenges of Big Data</vt:lpstr>
      <vt:lpstr>Challenges of Big Data</vt:lpstr>
      <vt:lpstr>Data Management</vt:lpstr>
      <vt:lpstr>Data Management</vt:lpstr>
      <vt:lpstr>PowerPoint Presentation</vt:lpstr>
      <vt:lpstr>Technologies Used to Process Big Data</vt:lpstr>
      <vt:lpstr>Data warehouses</vt:lpstr>
      <vt:lpstr>Data warehouses</vt:lpstr>
      <vt:lpstr>Data Marts Data Lakes</vt:lpstr>
      <vt:lpstr> Technologies Used to Process Big Data</vt:lpstr>
      <vt:lpstr>Summary</vt:lpstr>
      <vt:lpstr>Summary</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260</cp:revision>
  <dcterms:created xsi:type="dcterms:W3CDTF">2023-09-12T14:13:52Z</dcterms:created>
  <dcterms:modified xsi:type="dcterms:W3CDTF">2023-10-06T12:57:18Z</dcterms:modified>
</cp:coreProperties>
</file>