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4" r:id="rId1"/>
    <p:sldMasterId id="2147483699" r:id="rId2"/>
    <p:sldMasterId id="2147483713" r:id="rId3"/>
  </p:sldMasterIdLst>
  <p:notesMasterIdLst>
    <p:notesMasterId r:id="rId56"/>
  </p:notesMasterIdLst>
  <p:sldIdLst>
    <p:sldId id="480" r:id="rId4"/>
    <p:sldId id="479" r:id="rId5"/>
    <p:sldId id="364" r:id="rId6"/>
    <p:sldId id="502" r:id="rId7"/>
    <p:sldId id="503" r:id="rId8"/>
    <p:sldId id="492" r:id="rId9"/>
    <p:sldId id="490" r:id="rId10"/>
    <p:sldId id="505" r:id="rId11"/>
    <p:sldId id="435" r:id="rId12"/>
    <p:sldId id="491" r:id="rId13"/>
    <p:sldId id="493" r:id="rId14"/>
    <p:sldId id="367" r:id="rId15"/>
    <p:sldId id="494" r:id="rId16"/>
    <p:sldId id="369" r:id="rId17"/>
    <p:sldId id="495" r:id="rId18"/>
    <p:sldId id="440" r:id="rId19"/>
    <p:sldId id="496" r:id="rId20"/>
    <p:sldId id="430" r:id="rId21"/>
    <p:sldId id="442" r:id="rId22"/>
    <p:sldId id="498" r:id="rId23"/>
    <p:sldId id="497" r:id="rId24"/>
    <p:sldId id="439" r:id="rId25"/>
    <p:sldId id="438" r:id="rId26"/>
    <p:sldId id="433" r:id="rId27"/>
    <p:sldId id="434" r:id="rId28"/>
    <p:sldId id="409" r:id="rId29"/>
    <p:sldId id="436" r:id="rId30"/>
    <p:sldId id="499" r:id="rId31"/>
    <p:sldId id="403" r:id="rId32"/>
    <p:sldId id="500" r:id="rId33"/>
    <p:sldId id="443" r:id="rId34"/>
    <p:sldId id="501" r:id="rId35"/>
    <p:sldId id="406" r:id="rId36"/>
    <p:sldId id="516" r:id="rId37"/>
    <p:sldId id="517" r:id="rId38"/>
    <p:sldId id="518" r:id="rId39"/>
    <p:sldId id="407" r:id="rId40"/>
    <p:sldId id="437" r:id="rId41"/>
    <p:sldId id="408" r:id="rId42"/>
    <p:sldId id="410" r:id="rId43"/>
    <p:sldId id="411" r:id="rId44"/>
    <p:sldId id="413" r:id="rId45"/>
    <p:sldId id="507" r:id="rId46"/>
    <p:sldId id="508" r:id="rId47"/>
    <p:sldId id="510" r:id="rId48"/>
    <p:sldId id="414" r:id="rId49"/>
    <p:sldId id="511" r:id="rId50"/>
    <p:sldId id="513" r:id="rId51"/>
    <p:sldId id="514" r:id="rId52"/>
    <p:sldId id="416" r:id="rId53"/>
    <p:sldId id="417" r:id="rId54"/>
    <p:sldId id="349" r:id="rId55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نمط متوسط 2 - تميي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87989" autoAdjust="0"/>
  </p:normalViewPr>
  <p:slideViewPr>
    <p:cSldViewPr snapToGrid="0">
      <p:cViewPr varScale="1">
        <p:scale>
          <a:sx n="56" d="100"/>
          <a:sy n="56" d="100"/>
        </p:scale>
        <p:origin x="1068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viewProps" Target="viewProps.xml"/><Relationship Id="rId5" Type="http://schemas.openxmlformats.org/officeDocument/2006/relationships/slide" Target="slides/slide2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theme" Target="theme/theme1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presProps" Target="presProps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رأس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fld id="{6D67F358-84A9-4AE2-B425-62F1BE809B06}" type="datetimeFigureOut">
              <a:rPr lang="en-US" smtClean="0"/>
              <a:t>6/11/2024</a:t>
            </a:fld>
            <a:endParaRPr lang="en-US"/>
          </a:p>
        </p:txBody>
      </p:sp>
      <p:sp>
        <p:nvSpPr>
          <p:cNvPr id="4" name="عنصر نائب لصورة الشريحة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en-US"/>
          </a:p>
        </p:txBody>
      </p:sp>
      <p:sp>
        <p:nvSpPr>
          <p:cNvPr id="5" name="عنصر نائب للملاحظات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fld id="{3198DA59-4DC9-4273-A831-555205F6A3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82872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98DA59-4DC9-4273-A831-555205F6A3B3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04905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98DA59-4DC9-4273-A831-555205F6A3B3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38489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98DA59-4DC9-4273-A831-555205F6A3B3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45685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98DA59-4DC9-4273-A831-555205F6A3B3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41239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98DA59-4DC9-4273-A831-555205F6A3B3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352087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98DA59-4DC9-4273-A831-555205F6A3B3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24469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98DA59-4DC9-4273-A831-555205F6A3B3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85283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 preserve="1">
  <p:cSld name="8_Title Slid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1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23406789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 preserve="1">
  <p:cSld name="3_Title Slide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5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4225063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 preserve="1">
  <p:cSld name="Title and Content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1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1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8" name="Google Shape;38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571DCCEA-6DB3-4735-8846-0CC9F886E97D}" type="datetime1">
              <a:rPr lang="en-US" smtClean="0"/>
              <a:t>6/11/2024</a:t>
            </a:fld>
            <a:endParaRPr/>
          </a:p>
        </p:txBody>
      </p:sp>
      <p:sp>
        <p:nvSpPr>
          <p:cNvPr id="39" name="Google Shape;39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771402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 preserve="1">
  <p:cSld name="Section Header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20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20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4" name="Google Shape;44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018B3AB1-8756-43DC-8460-1C005B0B62AE}" type="datetime1">
              <a:rPr lang="en-US" smtClean="0"/>
              <a:t>6/11/2024</a:t>
            </a:fld>
            <a:endParaRPr/>
          </a:p>
        </p:txBody>
      </p:sp>
      <p:sp>
        <p:nvSpPr>
          <p:cNvPr id="45" name="Google Shape;45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098880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 preserve="1">
  <p:cSld name="Two Content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2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2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0" name="Google Shape;50;p21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1" name="Google Shape;51;p2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66937A2D-DEA3-4362-97A7-E1754C64FA1B}" type="datetime1">
              <a:rPr lang="en-US" smtClean="0"/>
              <a:t>6/11/2024</a:t>
            </a:fld>
            <a:endParaRPr/>
          </a:p>
        </p:txBody>
      </p:sp>
      <p:sp>
        <p:nvSpPr>
          <p:cNvPr id="52" name="Google Shape;52;p2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2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16617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 preserve="1">
  <p:cSld name="Comparison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2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2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7" name="Google Shape;57;p22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8" name="Google Shape;58;p22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9" name="Google Shape;59;p22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0" name="Google Shape;60;p2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5DFDB9F5-9A51-432A-8999-434C613884A0}" type="datetime1">
              <a:rPr lang="en-US" smtClean="0"/>
              <a:t>6/11/2024</a:t>
            </a:fld>
            <a:endParaRPr/>
          </a:p>
        </p:txBody>
      </p:sp>
      <p:sp>
        <p:nvSpPr>
          <p:cNvPr id="61" name="Google Shape;61;p2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2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5468530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 preserve="1">
  <p:cSld name="Title Only"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2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2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FBF65D44-35A3-4738-A570-BCB0BBA48487}" type="datetime1">
              <a:rPr lang="en-US" smtClean="0"/>
              <a:t>6/11/2024</a:t>
            </a:fld>
            <a:endParaRPr/>
          </a:p>
        </p:txBody>
      </p:sp>
      <p:sp>
        <p:nvSpPr>
          <p:cNvPr id="66" name="Google Shape;66;p2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2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571094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 preserve="1">
  <p:cSld name="Blank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299E4956-305A-4255-AA69-A4B61967130C}" type="datetime1">
              <a:rPr lang="en-US" smtClean="0"/>
              <a:t>6/11/2024</a:t>
            </a:fld>
            <a:endParaRPr/>
          </a:p>
        </p:txBody>
      </p:sp>
      <p:sp>
        <p:nvSpPr>
          <p:cNvPr id="70" name="Google Shape;70;p2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2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98491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 preserve="1">
  <p:cSld name="Content with Caption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25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25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75" name="Google Shape;75;p25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6" name="Google Shape;76;p2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41DB7342-F002-412C-B9BB-C347B7ADCB6F}" type="datetime1">
              <a:rPr lang="en-US" smtClean="0"/>
              <a:t>6/11/2024</a:t>
            </a:fld>
            <a:endParaRPr/>
          </a:p>
        </p:txBody>
      </p:sp>
      <p:sp>
        <p:nvSpPr>
          <p:cNvPr id="77" name="Google Shape;77;p2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8174600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 preserve="1">
  <p:cSld name="Picture with Caption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26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26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82" name="Google Shape;82;p26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83" name="Google Shape;83;p2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9AE0E148-90CF-43CE-903B-DF5CFA08527B}" type="datetime1">
              <a:rPr lang="en-US" smtClean="0"/>
              <a:t>6/11/2024</a:t>
            </a:fld>
            <a:endParaRPr/>
          </a:p>
        </p:txBody>
      </p:sp>
      <p:sp>
        <p:nvSpPr>
          <p:cNvPr id="84" name="Google Shape;84;p2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2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255923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 preserve="1">
  <p:cSld name="Title and Vertical Text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27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9" name="Google Shape;89;p2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6F9DA9B4-B65E-4447-A5CA-0FF10FF014B2}" type="datetime1">
              <a:rPr lang="en-US" smtClean="0"/>
              <a:t>6/11/2024</a:t>
            </a:fld>
            <a:endParaRPr/>
          </a:p>
        </p:txBody>
      </p:sp>
      <p:sp>
        <p:nvSpPr>
          <p:cNvPr id="90" name="Google Shape;90;p2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2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392286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 preserve="1">
  <p:cSld name="Vertical Title and Text"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8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28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5" name="Google Shape;95;p2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F37A85E6-9AA7-49E7-A7FF-5A460B19D11A}" type="datetime1">
              <a:rPr lang="en-US" smtClean="0"/>
              <a:t>6/11/2024</a:t>
            </a:fld>
            <a:endParaRPr/>
          </a:p>
        </p:txBody>
      </p:sp>
      <p:sp>
        <p:nvSpPr>
          <p:cNvPr id="96" name="Google Shape;96;p2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2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2904147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3_Title Slide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5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55893464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20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ar-SA"/>
              <a:t>انقر لتحرير نمط عنوان الشكل الرئيسي</a:t>
            </a:r>
            <a:endParaRPr/>
          </a:p>
        </p:txBody>
      </p:sp>
      <p:sp>
        <p:nvSpPr>
          <p:cNvPr id="43" name="Google Shape;43;p20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2" name="Google Shape;44;p20">
            <a:extLst>
              <a:ext uri="{FF2B5EF4-FFF2-40B4-BE49-F238E27FC236}">
                <a16:creationId xmlns:a16="http://schemas.microsoft.com/office/drawing/2014/main" id="{12326A9B-5800-D7C4-B056-DBBE8796799F}"/>
              </a:ext>
            </a:extLst>
          </p:cNvPr>
          <p:cNvSpPr txBox="1">
            <a:spLocks noGrp="1" noChangeArrowheads="1"/>
          </p:cNvSpPr>
          <p:nvPr>
            <p:ph type="dt" idx="10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>
            <a:lvl1pPr eaLnBrk="1" hangingPunct="1">
              <a:buClr>
                <a:srgbClr val="000000"/>
              </a:buClr>
              <a:buSzPts val="1400"/>
              <a:buFont typeface="Arial" panose="020B0604020202020204" pitchFamily="34" charset="0"/>
              <a:buNone/>
              <a:defRPr/>
            </a:lvl1pPr>
          </a:lstStyle>
          <a:p>
            <a:fld id="{411D0491-5F48-4BD9-A0BC-F2F824A16031}" type="datetime1">
              <a:rPr lang="en-US" smtClean="0"/>
              <a:t>6/11/2024</a:t>
            </a:fld>
            <a:endParaRPr lang="en-US"/>
          </a:p>
        </p:txBody>
      </p:sp>
      <p:sp>
        <p:nvSpPr>
          <p:cNvPr id="3" name="Google Shape;45;p20">
            <a:extLst>
              <a:ext uri="{FF2B5EF4-FFF2-40B4-BE49-F238E27FC236}">
                <a16:creationId xmlns:a16="http://schemas.microsoft.com/office/drawing/2014/main" id="{91CA4E78-A7DB-769A-9DE1-0E3CB101E9DE}"/>
              </a:ext>
            </a:extLst>
          </p:cNvPr>
          <p:cNvSpPr txBox="1">
            <a:spLocks noGrp="1" noChangeArrowheads="1"/>
          </p:cNvSpPr>
          <p:nvPr>
            <p:ph type="ftr" idx="11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buClr>
                <a:srgbClr val="000000"/>
              </a:buClr>
              <a:buSzPts val="1400"/>
              <a:buFont typeface="Arial" panose="020B0604020202020204" pitchFamily="34" charset="0"/>
              <a:buNone/>
              <a:defRPr/>
            </a:lvl1pPr>
          </a:lstStyle>
          <a:p>
            <a:endParaRPr lang="en-US"/>
          </a:p>
        </p:txBody>
      </p:sp>
      <p:sp>
        <p:nvSpPr>
          <p:cNvPr id="4" name="Google Shape;46;p20">
            <a:extLst>
              <a:ext uri="{FF2B5EF4-FFF2-40B4-BE49-F238E27FC236}">
                <a16:creationId xmlns:a16="http://schemas.microsoft.com/office/drawing/2014/main" id="{80E1C6BD-9FAB-9C36-E6B0-E72A727C8A12}"/>
              </a:ext>
            </a:extLst>
          </p:cNvPr>
          <p:cNvSpPr txBox="1"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03950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 Content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2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ar-SA"/>
              <a:t>انقر لتحرير نمط عنوان الشكل الرئيسي</a:t>
            </a:r>
            <a:endParaRPr/>
          </a:p>
        </p:txBody>
      </p:sp>
      <p:sp>
        <p:nvSpPr>
          <p:cNvPr id="49" name="Google Shape;49;p2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0" name="Google Shape;50;p21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2" name="Google Shape;51;p21">
            <a:extLst>
              <a:ext uri="{FF2B5EF4-FFF2-40B4-BE49-F238E27FC236}">
                <a16:creationId xmlns:a16="http://schemas.microsoft.com/office/drawing/2014/main" id="{4F33F473-3C45-6925-B0C3-25A519B46B82}"/>
              </a:ext>
            </a:extLst>
          </p:cNvPr>
          <p:cNvSpPr txBox="1">
            <a:spLocks noGrp="1" noChangeArrowheads="1"/>
          </p:cNvSpPr>
          <p:nvPr>
            <p:ph type="dt" idx="10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>
            <a:lvl1pPr eaLnBrk="1" hangingPunct="1">
              <a:buClr>
                <a:srgbClr val="000000"/>
              </a:buClr>
              <a:buSzPts val="1400"/>
              <a:buFont typeface="Arial" panose="020B0604020202020204" pitchFamily="34" charset="0"/>
              <a:buNone/>
              <a:defRPr/>
            </a:lvl1pPr>
          </a:lstStyle>
          <a:p>
            <a:fld id="{D7291D53-D2A7-4E48-A516-E38B550FEA12}" type="datetime1">
              <a:rPr lang="en-US" smtClean="0"/>
              <a:t>6/11/2024</a:t>
            </a:fld>
            <a:endParaRPr lang="en-US"/>
          </a:p>
        </p:txBody>
      </p:sp>
      <p:sp>
        <p:nvSpPr>
          <p:cNvPr id="3" name="Google Shape;52;p21">
            <a:extLst>
              <a:ext uri="{FF2B5EF4-FFF2-40B4-BE49-F238E27FC236}">
                <a16:creationId xmlns:a16="http://schemas.microsoft.com/office/drawing/2014/main" id="{3A5D040F-CB78-2DC4-99AE-BA309B8E23A2}"/>
              </a:ext>
            </a:extLst>
          </p:cNvPr>
          <p:cNvSpPr txBox="1">
            <a:spLocks noGrp="1" noChangeArrowheads="1"/>
          </p:cNvSpPr>
          <p:nvPr>
            <p:ph type="ftr" idx="11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buClr>
                <a:srgbClr val="000000"/>
              </a:buClr>
              <a:buSzPts val="1400"/>
              <a:buFont typeface="Arial" panose="020B0604020202020204" pitchFamily="34" charset="0"/>
              <a:buNone/>
              <a:defRPr/>
            </a:lvl1pPr>
          </a:lstStyle>
          <a:p>
            <a:endParaRPr lang="en-US"/>
          </a:p>
        </p:txBody>
      </p:sp>
      <p:sp>
        <p:nvSpPr>
          <p:cNvPr id="4" name="Google Shape;53;p21">
            <a:extLst>
              <a:ext uri="{FF2B5EF4-FFF2-40B4-BE49-F238E27FC236}">
                <a16:creationId xmlns:a16="http://schemas.microsoft.com/office/drawing/2014/main" id="{663A7C59-6737-0707-99F7-86C29E2C66EB}"/>
              </a:ext>
            </a:extLst>
          </p:cNvPr>
          <p:cNvSpPr txBox="1"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81174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Comparison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2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ar-SA"/>
              <a:t>انقر لتحرير نمط عنوان الشكل الرئيسي</a:t>
            </a:r>
            <a:endParaRPr/>
          </a:p>
        </p:txBody>
      </p:sp>
      <p:sp>
        <p:nvSpPr>
          <p:cNvPr id="56" name="Google Shape;56;p22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7" name="Google Shape;57;p22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8" name="Google Shape;58;p22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9" name="Google Shape;59;p22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2" name="Google Shape;60;p22">
            <a:extLst>
              <a:ext uri="{FF2B5EF4-FFF2-40B4-BE49-F238E27FC236}">
                <a16:creationId xmlns:a16="http://schemas.microsoft.com/office/drawing/2014/main" id="{93B9F5EE-EDCE-890A-4B3F-BFE5A7C9D664}"/>
              </a:ext>
            </a:extLst>
          </p:cNvPr>
          <p:cNvSpPr txBox="1">
            <a:spLocks noGrp="1" noChangeArrowheads="1"/>
          </p:cNvSpPr>
          <p:nvPr>
            <p:ph type="dt" idx="10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>
            <a:lvl1pPr eaLnBrk="1" hangingPunct="1">
              <a:buClr>
                <a:srgbClr val="000000"/>
              </a:buClr>
              <a:buSzPts val="1400"/>
              <a:buFont typeface="Arial" panose="020B0604020202020204" pitchFamily="34" charset="0"/>
              <a:buNone/>
              <a:defRPr/>
            </a:lvl1pPr>
          </a:lstStyle>
          <a:p>
            <a:fld id="{34D253F0-9C61-472C-BEAC-07B58ABBB299}" type="datetime1">
              <a:rPr lang="en-US" smtClean="0"/>
              <a:t>6/11/2024</a:t>
            </a:fld>
            <a:endParaRPr lang="en-US"/>
          </a:p>
        </p:txBody>
      </p:sp>
      <p:sp>
        <p:nvSpPr>
          <p:cNvPr id="3" name="Google Shape;61;p22">
            <a:extLst>
              <a:ext uri="{FF2B5EF4-FFF2-40B4-BE49-F238E27FC236}">
                <a16:creationId xmlns:a16="http://schemas.microsoft.com/office/drawing/2014/main" id="{FCBFB69F-EBC9-C30B-AA26-012497C3F880}"/>
              </a:ext>
            </a:extLst>
          </p:cNvPr>
          <p:cNvSpPr txBox="1">
            <a:spLocks noGrp="1" noChangeArrowheads="1"/>
          </p:cNvSpPr>
          <p:nvPr>
            <p:ph type="ftr" idx="11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buClr>
                <a:srgbClr val="000000"/>
              </a:buClr>
              <a:buSzPts val="1400"/>
              <a:buFont typeface="Arial" panose="020B0604020202020204" pitchFamily="34" charset="0"/>
              <a:buNone/>
              <a:defRPr/>
            </a:lvl1pPr>
          </a:lstStyle>
          <a:p>
            <a:endParaRPr lang="en-US"/>
          </a:p>
        </p:txBody>
      </p:sp>
      <p:sp>
        <p:nvSpPr>
          <p:cNvPr id="4" name="Google Shape;62;p22">
            <a:extLst>
              <a:ext uri="{FF2B5EF4-FFF2-40B4-BE49-F238E27FC236}">
                <a16:creationId xmlns:a16="http://schemas.microsoft.com/office/drawing/2014/main" id="{4F8E6F9E-67EF-F400-4B58-93A484115005}"/>
              </a:ext>
            </a:extLst>
          </p:cNvPr>
          <p:cNvSpPr txBox="1"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18228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2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ar-SA"/>
              <a:t>انقر لتحرير نمط عنوان الشكل الرئيسي</a:t>
            </a:r>
            <a:endParaRPr/>
          </a:p>
        </p:txBody>
      </p:sp>
      <p:sp>
        <p:nvSpPr>
          <p:cNvPr id="2" name="Google Shape;65;p23">
            <a:extLst>
              <a:ext uri="{FF2B5EF4-FFF2-40B4-BE49-F238E27FC236}">
                <a16:creationId xmlns:a16="http://schemas.microsoft.com/office/drawing/2014/main" id="{D0150EEA-5F85-C047-4332-C75B8E5D6CFC}"/>
              </a:ext>
            </a:extLst>
          </p:cNvPr>
          <p:cNvSpPr txBox="1">
            <a:spLocks noGrp="1" noChangeArrowheads="1"/>
          </p:cNvSpPr>
          <p:nvPr>
            <p:ph type="dt" idx="10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>
            <a:lvl1pPr eaLnBrk="1" hangingPunct="1">
              <a:buClr>
                <a:srgbClr val="000000"/>
              </a:buClr>
              <a:buSzPts val="1400"/>
              <a:buFont typeface="Arial" panose="020B0604020202020204" pitchFamily="34" charset="0"/>
              <a:buNone/>
              <a:defRPr/>
            </a:lvl1pPr>
          </a:lstStyle>
          <a:p>
            <a:fld id="{8C7A564E-3AC8-461B-83D1-423917D45823}" type="datetime1">
              <a:rPr lang="en-US" smtClean="0"/>
              <a:t>6/11/2024</a:t>
            </a:fld>
            <a:endParaRPr lang="en-US"/>
          </a:p>
        </p:txBody>
      </p:sp>
      <p:sp>
        <p:nvSpPr>
          <p:cNvPr id="3" name="Google Shape;66;p23">
            <a:extLst>
              <a:ext uri="{FF2B5EF4-FFF2-40B4-BE49-F238E27FC236}">
                <a16:creationId xmlns:a16="http://schemas.microsoft.com/office/drawing/2014/main" id="{A634EEC4-60B3-32E3-511F-B355F1B7ECE3}"/>
              </a:ext>
            </a:extLst>
          </p:cNvPr>
          <p:cNvSpPr txBox="1">
            <a:spLocks noGrp="1" noChangeArrowheads="1"/>
          </p:cNvSpPr>
          <p:nvPr>
            <p:ph type="ftr" idx="11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buClr>
                <a:srgbClr val="000000"/>
              </a:buClr>
              <a:buSzPts val="1400"/>
              <a:buFont typeface="Arial" panose="020B0604020202020204" pitchFamily="34" charset="0"/>
              <a:buNone/>
              <a:defRPr/>
            </a:lvl1pPr>
          </a:lstStyle>
          <a:p>
            <a:endParaRPr lang="en-US"/>
          </a:p>
        </p:txBody>
      </p:sp>
      <p:sp>
        <p:nvSpPr>
          <p:cNvPr id="4" name="Google Shape;67;p23">
            <a:extLst>
              <a:ext uri="{FF2B5EF4-FFF2-40B4-BE49-F238E27FC236}">
                <a16:creationId xmlns:a16="http://schemas.microsoft.com/office/drawing/2014/main" id="{E3BDBBF6-F7D2-7EDF-7794-29FCF069E802}"/>
              </a:ext>
            </a:extLst>
          </p:cNvPr>
          <p:cNvSpPr txBox="1"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650734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Content with Caption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25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ar-SA"/>
              <a:t>انقر لتحرير نمط عنوان الشكل الرئيسي</a:t>
            </a:r>
            <a:endParaRPr/>
          </a:p>
        </p:txBody>
      </p:sp>
      <p:sp>
        <p:nvSpPr>
          <p:cNvPr id="74" name="Google Shape;74;p25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75" name="Google Shape;75;p25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2" name="Google Shape;76;p25">
            <a:extLst>
              <a:ext uri="{FF2B5EF4-FFF2-40B4-BE49-F238E27FC236}">
                <a16:creationId xmlns:a16="http://schemas.microsoft.com/office/drawing/2014/main" id="{6D1DE259-6817-D671-4B8C-87D2F0083B5E}"/>
              </a:ext>
            </a:extLst>
          </p:cNvPr>
          <p:cNvSpPr txBox="1">
            <a:spLocks noGrp="1" noChangeArrowheads="1"/>
          </p:cNvSpPr>
          <p:nvPr>
            <p:ph type="dt" idx="10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>
            <a:lvl1pPr eaLnBrk="1" hangingPunct="1">
              <a:buClr>
                <a:srgbClr val="000000"/>
              </a:buClr>
              <a:buSzPts val="1400"/>
              <a:buFont typeface="Arial" panose="020B0604020202020204" pitchFamily="34" charset="0"/>
              <a:buNone/>
              <a:defRPr/>
            </a:lvl1pPr>
          </a:lstStyle>
          <a:p>
            <a:fld id="{339FBFAB-D942-45E5-9809-B461118AC74A}" type="datetime1">
              <a:rPr lang="en-US" smtClean="0"/>
              <a:t>6/11/2024</a:t>
            </a:fld>
            <a:endParaRPr lang="en-US"/>
          </a:p>
        </p:txBody>
      </p:sp>
      <p:sp>
        <p:nvSpPr>
          <p:cNvPr id="3" name="Google Shape;77;p25">
            <a:extLst>
              <a:ext uri="{FF2B5EF4-FFF2-40B4-BE49-F238E27FC236}">
                <a16:creationId xmlns:a16="http://schemas.microsoft.com/office/drawing/2014/main" id="{FE1124C9-6BBB-57BF-41DB-709D94097D93}"/>
              </a:ext>
            </a:extLst>
          </p:cNvPr>
          <p:cNvSpPr txBox="1">
            <a:spLocks noGrp="1" noChangeArrowheads="1"/>
          </p:cNvSpPr>
          <p:nvPr>
            <p:ph type="ftr" idx="11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buClr>
                <a:srgbClr val="000000"/>
              </a:buClr>
              <a:buSzPts val="1400"/>
              <a:buFont typeface="Arial" panose="020B0604020202020204" pitchFamily="34" charset="0"/>
              <a:buNone/>
              <a:defRPr/>
            </a:lvl1pPr>
          </a:lstStyle>
          <a:p>
            <a:endParaRPr lang="en-US"/>
          </a:p>
        </p:txBody>
      </p:sp>
      <p:sp>
        <p:nvSpPr>
          <p:cNvPr id="4" name="Google Shape;78;p25">
            <a:extLst>
              <a:ext uri="{FF2B5EF4-FFF2-40B4-BE49-F238E27FC236}">
                <a16:creationId xmlns:a16="http://schemas.microsoft.com/office/drawing/2014/main" id="{658850E4-094C-ED09-6F17-69293CEC8FC2}"/>
              </a:ext>
            </a:extLst>
          </p:cNvPr>
          <p:cNvSpPr txBox="1"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036249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 with Caption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26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ar-SA"/>
              <a:t>انقر لتحرير نمط عنوان الشكل الرئيسي</a:t>
            </a:r>
            <a:endParaRPr/>
          </a:p>
        </p:txBody>
      </p:sp>
      <p:sp>
        <p:nvSpPr>
          <p:cNvPr id="81" name="Google Shape;81;p26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82" name="Google Shape;82;p26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2" name="Google Shape;83;p26">
            <a:extLst>
              <a:ext uri="{FF2B5EF4-FFF2-40B4-BE49-F238E27FC236}">
                <a16:creationId xmlns:a16="http://schemas.microsoft.com/office/drawing/2014/main" id="{728FE760-268C-1EF9-05E4-18206933DB06}"/>
              </a:ext>
            </a:extLst>
          </p:cNvPr>
          <p:cNvSpPr txBox="1">
            <a:spLocks noGrp="1" noChangeArrowheads="1"/>
          </p:cNvSpPr>
          <p:nvPr>
            <p:ph type="dt" idx="10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>
            <a:lvl1pPr eaLnBrk="1" hangingPunct="1">
              <a:buClr>
                <a:srgbClr val="000000"/>
              </a:buClr>
              <a:buSzPts val="1400"/>
              <a:buFont typeface="Arial" panose="020B0604020202020204" pitchFamily="34" charset="0"/>
              <a:buNone/>
              <a:defRPr/>
            </a:lvl1pPr>
          </a:lstStyle>
          <a:p>
            <a:fld id="{20DC84C3-7C55-4591-94D9-A7A96E26ED6C}" type="datetime1">
              <a:rPr lang="en-US" smtClean="0"/>
              <a:t>6/11/2024</a:t>
            </a:fld>
            <a:endParaRPr lang="en-US"/>
          </a:p>
        </p:txBody>
      </p:sp>
      <p:sp>
        <p:nvSpPr>
          <p:cNvPr id="3" name="Google Shape;84;p26">
            <a:extLst>
              <a:ext uri="{FF2B5EF4-FFF2-40B4-BE49-F238E27FC236}">
                <a16:creationId xmlns:a16="http://schemas.microsoft.com/office/drawing/2014/main" id="{7D150D8D-BB16-B77F-5248-B68D8AD9E282}"/>
              </a:ext>
            </a:extLst>
          </p:cNvPr>
          <p:cNvSpPr txBox="1">
            <a:spLocks noGrp="1" noChangeArrowheads="1"/>
          </p:cNvSpPr>
          <p:nvPr>
            <p:ph type="ftr" idx="11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buClr>
                <a:srgbClr val="000000"/>
              </a:buClr>
              <a:buSzPts val="1400"/>
              <a:buFont typeface="Arial" panose="020B0604020202020204" pitchFamily="34" charset="0"/>
              <a:buNone/>
              <a:defRPr/>
            </a:lvl1pPr>
          </a:lstStyle>
          <a:p>
            <a:endParaRPr lang="en-US"/>
          </a:p>
        </p:txBody>
      </p:sp>
      <p:sp>
        <p:nvSpPr>
          <p:cNvPr id="4" name="Google Shape;85;p26">
            <a:extLst>
              <a:ext uri="{FF2B5EF4-FFF2-40B4-BE49-F238E27FC236}">
                <a16:creationId xmlns:a16="http://schemas.microsoft.com/office/drawing/2014/main" id="{4DE42DFF-D2E8-47C1-8368-6CEEE39658BA}"/>
              </a:ext>
            </a:extLst>
          </p:cNvPr>
          <p:cNvSpPr txBox="1"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374340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Title and Vertical Text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ar-SA"/>
              <a:t>انقر لتحرير نمط عنوان الشكل الرئيسي</a:t>
            </a:r>
            <a:endParaRPr/>
          </a:p>
        </p:txBody>
      </p:sp>
      <p:sp>
        <p:nvSpPr>
          <p:cNvPr id="88" name="Google Shape;88;p27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2" name="Google Shape;89;p27">
            <a:extLst>
              <a:ext uri="{FF2B5EF4-FFF2-40B4-BE49-F238E27FC236}">
                <a16:creationId xmlns:a16="http://schemas.microsoft.com/office/drawing/2014/main" id="{BA630DA8-FB40-8FAC-4844-EE6245329B70}"/>
              </a:ext>
            </a:extLst>
          </p:cNvPr>
          <p:cNvSpPr txBox="1">
            <a:spLocks noGrp="1" noChangeArrowheads="1"/>
          </p:cNvSpPr>
          <p:nvPr>
            <p:ph type="dt" idx="10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>
            <a:lvl1pPr eaLnBrk="1" hangingPunct="1">
              <a:buClr>
                <a:srgbClr val="000000"/>
              </a:buClr>
              <a:buSzPts val="1400"/>
              <a:buFont typeface="Arial" panose="020B0604020202020204" pitchFamily="34" charset="0"/>
              <a:buNone/>
              <a:defRPr/>
            </a:lvl1pPr>
          </a:lstStyle>
          <a:p>
            <a:fld id="{9F576C5D-105E-4E3C-BE0F-EAF1E344E733}" type="datetime1">
              <a:rPr lang="en-US" smtClean="0"/>
              <a:t>6/11/2024</a:t>
            </a:fld>
            <a:endParaRPr lang="en-US"/>
          </a:p>
        </p:txBody>
      </p:sp>
      <p:sp>
        <p:nvSpPr>
          <p:cNvPr id="3" name="Google Shape;90;p27">
            <a:extLst>
              <a:ext uri="{FF2B5EF4-FFF2-40B4-BE49-F238E27FC236}">
                <a16:creationId xmlns:a16="http://schemas.microsoft.com/office/drawing/2014/main" id="{1CC3CAB3-1D1B-BB87-88D7-70DAB4DD3B1F}"/>
              </a:ext>
            </a:extLst>
          </p:cNvPr>
          <p:cNvSpPr txBox="1">
            <a:spLocks noGrp="1" noChangeArrowheads="1"/>
          </p:cNvSpPr>
          <p:nvPr>
            <p:ph type="ftr" idx="11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buClr>
                <a:srgbClr val="000000"/>
              </a:buClr>
              <a:buSzPts val="1400"/>
              <a:buFont typeface="Arial" panose="020B0604020202020204" pitchFamily="34" charset="0"/>
              <a:buNone/>
              <a:defRPr/>
            </a:lvl1pPr>
          </a:lstStyle>
          <a:p>
            <a:endParaRPr lang="en-US"/>
          </a:p>
        </p:txBody>
      </p:sp>
      <p:sp>
        <p:nvSpPr>
          <p:cNvPr id="4" name="Google Shape;91;p27">
            <a:extLst>
              <a:ext uri="{FF2B5EF4-FFF2-40B4-BE49-F238E27FC236}">
                <a16:creationId xmlns:a16="http://schemas.microsoft.com/office/drawing/2014/main" id="{FB42B515-B7ED-9E18-4476-644BDB06922E}"/>
              </a:ext>
            </a:extLst>
          </p:cNvPr>
          <p:cNvSpPr txBox="1"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906564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 Title and Text"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8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ar-SA"/>
              <a:t>انقر لتحرير نمط عنوان الشكل الرئيسي</a:t>
            </a:r>
            <a:endParaRPr/>
          </a:p>
        </p:txBody>
      </p:sp>
      <p:sp>
        <p:nvSpPr>
          <p:cNvPr id="94" name="Google Shape;94;p28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2" name="Google Shape;95;p28">
            <a:extLst>
              <a:ext uri="{FF2B5EF4-FFF2-40B4-BE49-F238E27FC236}">
                <a16:creationId xmlns:a16="http://schemas.microsoft.com/office/drawing/2014/main" id="{2EF62FF9-31FA-3B29-C409-53AC364CC644}"/>
              </a:ext>
            </a:extLst>
          </p:cNvPr>
          <p:cNvSpPr txBox="1">
            <a:spLocks noGrp="1" noChangeArrowheads="1"/>
          </p:cNvSpPr>
          <p:nvPr>
            <p:ph type="dt" idx="10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>
            <a:lvl1pPr eaLnBrk="1" hangingPunct="1">
              <a:buClr>
                <a:srgbClr val="000000"/>
              </a:buClr>
              <a:buSzPts val="1400"/>
              <a:buFont typeface="Arial" panose="020B0604020202020204" pitchFamily="34" charset="0"/>
              <a:buNone/>
              <a:defRPr/>
            </a:lvl1pPr>
          </a:lstStyle>
          <a:p>
            <a:fld id="{A0E8528E-77B5-49EB-86F5-E0921DACC826}" type="datetime1">
              <a:rPr lang="en-US" smtClean="0"/>
              <a:t>6/11/2024</a:t>
            </a:fld>
            <a:endParaRPr lang="en-US"/>
          </a:p>
        </p:txBody>
      </p:sp>
      <p:sp>
        <p:nvSpPr>
          <p:cNvPr id="3" name="Google Shape;96;p28">
            <a:extLst>
              <a:ext uri="{FF2B5EF4-FFF2-40B4-BE49-F238E27FC236}">
                <a16:creationId xmlns:a16="http://schemas.microsoft.com/office/drawing/2014/main" id="{963379CF-9753-09D1-D5B9-5817E74D096A}"/>
              </a:ext>
            </a:extLst>
          </p:cNvPr>
          <p:cNvSpPr txBox="1">
            <a:spLocks noGrp="1" noChangeArrowheads="1"/>
          </p:cNvSpPr>
          <p:nvPr>
            <p:ph type="ftr" idx="11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buClr>
                <a:srgbClr val="000000"/>
              </a:buClr>
              <a:buSzPts val="1400"/>
              <a:buFont typeface="Arial" panose="020B0604020202020204" pitchFamily="34" charset="0"/>
              <a:buNone/>
              <a:defRPr/>
            </a:lvl1pPr>
          </a:lstStyle>
          <a:p>
            <a:endParaRPr lang="en-US"/>
          </a:p>
        </p:txBody>
      </p:sp>
      <p:sp>
        <p:nvSpPr>
          <p:cNvPr id="4" name="Google Shape;97;p28">
            <a:extLst>
              <a:ext uri="{FF2B5EF4-FFF2-40B4-BE49-F238E27FC236}">
                <a16:creationId xmlns:a16="http://schemas.microsoft.com/office/drawing/2014/main" id="{9AD2AD59-B939-6322-C681-A3E06F4EF4D9}"/>
              </a:ext>
            </a:extLst>
          </p:cNvPr>
          <p:cNvSpPr txBox="1"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066847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 userDrawn="1">
  <p:cSld name="9_Title Slid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106;p1">
            <a:extLst>
              <a:ext uri="{FF2B5EF4-FFF2-40B4-BE49-F238E27FC236}">
                <a16:creationId xmlns:a16="http://schemas.microsoft.com/office/drawing/2014/main" id="{F9398AF5-720E-40A1-7972-D03A55327350}"/>
              </a:ext>
            </a:extLst>
          </p:cNvPr>
          <p:cNvSpPr txBox="1"/>
          <p:nvPr userDrawn="1"/>
        </p:nvSpPr>
        <p:spPr>
          <a:xfrm>
            <a:off x="469749" y="2167250"/>
            <a:ext cx="5140476" cy="7694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Operating Systems</a:t>
            </a:r>
            <a:endParaRPr dirty="0"/>
          </a:p>
        </p:txBody>
      </p:sp>
      <p:sp>
        <p:nvSpPr>
          <p:cNvPr id="5" name="Google Shape;105;p1">
            <a:extLst>
              <a:ext uri="{FF2B5EF4-FFF2-40B4-BE49-F238E27FC236}">
                <a16:creationId xmlns:a16="http://schemas.microsoft.com/office/drawing/2014/main" id="{0B783671-89A0-4274-BC09-FD87ADF2E075}"/>
              </a:ext>
            </a:extLst>
          </p:cNvPr>
          <p:cNvSpPr txBox="1"/>
          <p:nvPr userDrawn="1"/>
        </p:nvSpPr>
        <p:spPr>
          <a:xfrm>
            <a:off x="469749" y="3372372"/>
            <a:ext cx="4886463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0" i="0" u="none" strike="noStrike" cap="none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Prepared by Dr. Alaa </a:t>
            </a:r>
            <a:r>
              <a:rPr lang="en-US" sz="2400" b="0" i="0" u="none" strike="noStrike" cap="none" dirty="0" err="1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Eldeen</a:t>
            </a:r>
            <a:r>
              <a:rPr lang="en-US" sz="2400" b="0" i="0" u="none" strike="noStrike" cap="none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Ahmed</a:t>
            </a:r>
            <a:endParaRPr dirty="0"/>
          </a:p>
        </p:txBody>
      </p:sp>
      <p:sp>
        <p:nvSpPr>
          <p:cNvPr id="3" name="Google Shape;104;p1">
            <a:extLst>
              <a:ext uri="{FF2B5EF4-FFF2-40B4-BE49-F238E27FC236}">
                <a16:creationId xmlns:a16="http://schemas.microsoft.com/office/drawing/2014/main" id="{AFAB49FC-1CD0-D50D-7459-B27951D16545}"/>
              </a:ext>
            </a:extLst>
          </p:cNvPr>
          <p:cNvSpPr/>
          <p:nvPr userDrawn="1"/>
        </p:nvSpPr>
        <p:spPr>
          <a:xfrm>
            <a:off x="5763205" y="0"/>
            <a:ext cx="6389522" cy="548434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" name="Google Shape;110;p1">
            <a:extLst>
              <a:ext uri="{FF2B5EF4-FFF2-40B4-BE49-F238E27FC236}">
                <a16:creationId xmlns:a16="http://schemas.microsoft.com/office/drawing/2014/main" id="{949BA86F-55AF-F23F-699D-7CB3B54B7CF2}"/>
              </a:ext>
            </a:extLst>
          </p:cNvPr>
          <p:cNvSpPr/>
          <p:nvPr userDrawn="1"/>
        </p:nvSpPr>
        <p:spPr>
          <a:xfrm>
            <a:off x="5918050" y="400049"/>
            <a:ext cx="6084176" cy="5362575"/>
          </a:xfrm>
          <a:prstGeom prst="ellipse">
            <a:avLst/>
          </a:prstGeom>
          <a:blipFill rotWithShape="1">
            <a:blip r:embed="rId2">
              <a:alphaModFix/>
            </a:blip>
            <a:stretch>
              <a:fillRect t="-999"/>
            </a:stretch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" name="صورة 1">
            <a:extLst>
              <a:ext uri="{FF2B5EF4-FFF2-40B4-BE49-F238E27FC236}">
                <a16:creationId xmlns:a16="http://schemas.microsoft.com/office/drawing/2014/main" id="{3DD2F66F-81AE-40F9-BD10-AE0378C166D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-1" y="0"/>
            <a:ext cx="3309145" cy="1731529"/>
          </a:xfrm>
          <a:prstGeom prst="rect">
            <a:avLst/>
          </a:prstGeom>
        </p:spPr>
      </p:pic>
      <p:sp>
        <p:nvSpPr>
          <p:cNvPr id="8" name="مربع نص 7">
            <a:extLst>
              <a:ext uri="{FF2B5EF4-FFF2-40B4-BE49-F238E27FC236}">
                <a16:creationId xmlns:a16="http://schemas.microsoft.com/office/drawing/2014/main" id="{A154B614-158E-C729-976A-1BE5D260F549}"/>
              </a:ext>
            </a:extLst>
          </p:cNvPr>
          <p:cNvSpPr txBox="1"/>
          <p:nvPr userDrawn="1"/>
        </p:nvSpPr>
        <p:spPr>
          <a:xfrm>
            <a:off x="622729" y="5099646"/>
            <a:ext cx="5140476" cy="76940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280592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E0ACE-8092-4086-9A09-C4D8F86FA2DE}" type="datetime1">
              <a:rPr lang="en-US" smtClean="0"/>
              <a:t>6/11/2024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85488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054414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282599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 preserve="1">
  <p:cSld name="8_Title Slid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1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309827557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 preserve="1">
  <p:cSld name="3_Title Slide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5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00962679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 preserve="1">
  <p:cSld name="Title and Content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1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ar-SA"/>
              <a:t>انقر لتحرير نمط عنوان الشكل الرئيسي</a:t>
            </a:r>
            <a:endParaRPr/>
          </a:p>
        </p:txBody>
      </p:sp>
      <p:sp>
        <p:nvSpPr>
          <p:cNvPr id="37" name="Google Shape;37;p1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2" name="Google Shape;12;p10">
            <a:extLst>
              <a:ext uri="{FF2B5EF4-FFF2-40B4-BE49-F238E27FC236}">
                <a16:creationId xmlns:a16="http://schemas.microsoft.com/office/drawing/2014/main" id="{75EE80CC-EED9-B3F1-B4CC-8DB6C60369E3}"/>
              </a:ext>
            </a:extLst>
          </p:cNvPr>
          <p:cNvSpPr txBox="1">
            <a:spLocks noGrp="1" noChangeArrowheads="1"/>
          </p:cNvSpPr>
          <p:nvPr>
            <p:ph type="dt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609B56A-F5F8-4A6E-8274-500B71473ECB}" type="datetime1">
              <a:rPr lang="en-US" altLang="en-US" smtClean="0"/>
              <a:t>6/11/2024</a:t>
            </a:fld>
            <a:endParaRPr lang="en-US" altLang="en-US"/>
          </a:p>
        </p:txBody>
      </p:sp>
      <p:sp>
        <p:nvSpPr>
          <p:cNvPr id="3" name="Google Shape;13;p10">
            <a:extLst>
              <a:ext uri="{FF2B5EF4-FFF2-40B4-BE49-F238E27FC236}">
                <a16:creationId xmlns:a16="http://schemas.microsoft.com/office/drawing/2014/main" id="{FE0868DA-46CE-209E-230E-DB7F67B80F6A}"/>
              </a:ext>
            </a:extLst>
          </p:cNvPr>
          <p:cNvSpPr txBox="1">
            <a:spLocks noGrp="1" noChangeArrowheads="1"/>
          </p:cNvSpPr>
          <p:nvPr>
            <p:ph type="ft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Google Shape;14;p10">
            <a:extLst>
              <a:ext uri="{FF2B5EF4-FFF2-40B4-BE49-F238E27FC236}">
                <a16:creationId xmlns:a16="http://schemas.microsoft.com/office/drawing/2014/main" id="{5747B3BF-3A17-E434-691B-9BE426DE8D47}"/>
              </a:ext>
            </a:extLst>
          </p:cNvPr>
          <p:cNvSpPr txBox="1">
            <a:spLocks noGrp="1" noChangeArrowheads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87AC03E-F8C1-430A-A3E7-C16BCA90AF9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396793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 preserve="1">
  <p:cSld name="Section Header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20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anchor="b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ar-SA"/>
              <a:t>انقر لتحرير نمط عنوان الشكل الرئيسي</a:t>
            </a:r>
            <a:endParaRPr/>
          </a:p>
        </p:txBody>
      </p:sp>
      <p:sp>
        <p:nvSpPr>
          <p:cNvPr id="43" name="Google Shape;43;p20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2" name="Google Shape;12;p10">
            <a:extLst>
              <a:ext uri="{FF2B5EF4-FFF2-40B4-BE49-F238E27FC236}">
                <a16:creationId xmlns:a16="http://schemas.microsoft.com/office/drawing/2014/main" id="{41247F1D-5427-3B66-B2F6-CC6F84FE9B17}"/>
              </a:ext>
            </a:extLst>
          </p:cNvPr>
          <p:cNvSpPr txBox="1">
            <a:spLocks noGrp="1" noChangeArrowheads="1"/>
          </p:cNvSpPr>
          <p:nvPr>
            <p:ph type="dt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0359E1-33AF-48D3-8F2B-E336A8D88ED2}" type="datetime1">
              <a:rPr lang="en-US" altLang="en-US" smtClean="0"/>
              <a:t>6/11/2024</a:t>
            </a:fld>
            <a:endParaRPr lang="en-US" altLang="en-US"/>
          </a:p>
        </p:txBody>
      </p:sp>
      <p:sp>
        <p:nvSpPr>
          <p:cNvPr id="3" name="Google Shape;13;p10">
            <a:extLst>
              <a:ext uri="{FF2B5EF4-FFF2-40B4-BE49-F238E27FC236}">
                <a16:creationId xmlns:a16="http://schemas.microsoft.com/office/drawing/2014/main" id="{63E3006C-CA0B-D9DB-D503-AC52CA05AA76}"/>
              </a:ext>
            </a:extLst>
          </p:cNvPr>
          <p:cNvSpPr txBox="1">
            <a:spLocks noGrp="1" noChangeArrowheads="1"/>
          </p:cNvSpPr>
          <p:nvPr>
            <p:ph type="ft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Google Shape;14;p10">
            <a:extLst>
              <a:ext uri="{FF2B5EF4-FFF2-40B4-BE49-F238E27FC236}">
                <a16:creationId xmlns:a16="http://schemas.microsoft.com/office/drawing/2014/main" id="{0E343A08-6614-0840-0486-CB227C768FB8}"/>
              </a:ext>
            </a:extLst>
          </p:cNvPr>
          <p:cNvSpPr txBox="1">
            <a:spLocks noGrp="1" noChangeArrowheads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176568C-02FF-415E-8DE4-ECD6A7C4E2F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8326837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 preserve="1">
  <p:cSld name="Two Content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2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ar-SA"/>
              <a:t>انقر لتحرير نمط عنوان الشكل الرئيسي</a:t>
            </a:r>
            <a:endParaRPr/>
          </a:p>
        </p:txBody>
      </p:sp>
      <p:sp>
        <p:nvSpPr>
          <p:cNvPr id="49" name="Google Shape;49;p2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0" name="Google Shape;50;p21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2" name="Google Shape;12;p10">
            <a:extLst>
              <a:ext uri="{FF2B5EF4-FFF2-40B4-BE49-F238E27FC236}">
                <a16:creationId xmlns:a16="http://schemas.microsoft.com/office/drawing/2014/main" id="{11A9F905-B4BF-2B3C-A601-C4AF279CDC41}"/>
              </a:ext>
            </a:extLst>
          </p:cNvPr>
          <p:cNvSpPr txBox="1">
            <a:spLocks noGrp="1" noChangeArrowheads="1"/>
          </p:cNvSpPr>
          <p:nvPr>
            <p:ph type="dt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D9631A2-3388-4618-91DF-F74669DF537F}" type="datetime1">
              <a:rPr lang="en-US" altLang="en-US" smtClean="0"/>
              <a:t>6/11/2024</a:t>
            </a:fld>
            <a:endParaRPr lang="en-US" altLang="en-US"/>
          </a:p>
        </p:txBody>
      </p:sp>
      <p:sp>
        <p:nvSpPr>
          <p:cNvPr id="3" name="Google Shape;13;p10">
            <a:extLst>
              <a:ext uri="{FF2B5EF4-FFF2-40B4-BE49-F238E27FC236}">
                <a16:creationId xmlns:a16="http://schemas.microsoft.com/office/drawing/2014/main" id="{3B750BB0-7BB2-3ACA-4212-31730408ED19}"/>
              </a:ext>
            </a:extLst>
          </p:cNvPr>
          <p:cNvSpPr txBox="1">
            <a:spLocks noGrp="1" noChangeArrowheads="1"/>
          </p:cNvSpPr>
          <p:nvPr>
            <p:ph type="ft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Google Shape;14;p10">
            <a:extLst>
              <a:ext uri="{FF2B5EF4-FFF2-40B4-BE49-F238E27FC236}">
                <a16:creationId xmlns:a16="http://schemas.microsoft.com/office/drawing/2014/main" id="{A2E1E929-348D-F5C0-5E4F-BB70AF5A4E55}"/>
              </a:ext>
            </a:extLst>
          </p:cNvPr>
          <p:cNvSpPr txBox="1">
            <a:spLocks noGrp="1" noChangeArrowheads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19B89B4-9AB8-4C1D-965F-5239E6CF700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4432013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 preserve="1">
  <p:cSld name="Comparison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2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ar-SA"/>
              <a:t>انقر لتحرير نمط عنوان الشكل الرئيسي</a:t>
            </a:r>
            <a:endParaRPr/>
          </a:p>
        </p:txBody>
      </p:sp>
      <p:sp>
        <p:nvSpPr>
          <p:cNvPr id="56" name="Google Shape;56;p22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anchor="b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7" name="Google Shape;57;p22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8" name="Google Shape;58;p22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anchor="b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9" name="Google Shape;59;p22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2" name="Google Shape;12;p10">
            <a:extLst>
              <a:ext uri="{FF2B5EF4-FFF2-40B4-BE49-F238E27FC236}">
                <a16:creationId xmlns:a16="http://schemas.microsoft.com/office/drawing/2014/main" id="{EC901F15-C869-973E-3666-E3F07980606A}"/>
              </a:ext>
            </a:extLst>
          </p:cNvPr>
          <p:cNvSpPr txBox="1">
            <a:spLocks noGrp="1" noChangeArrowheads="1"/>
          </p:cNvSpPr>
          <p:nvPr>
            <p:ph type="dt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C1E841C-A376-4448-A051-6797A0E0A775}" type="datetime1">
              <a:rPr lang="en-US" altLang="en-US" smtClean="0"/>
              <a:t>6/11/2024</a:t>
            </a:fld>
            <a:endParaRPr lang="en-US" altLang="en-US"/>
          </a:p>
        </p:txBody>
      </p:sp>
      <p:sp>
        <p:nvSpPr>
          <p:cNvPr id="3" name="Google Shape;13;p10">
            <a:extLst>
              <a:ext uri="{FF2B5EF4-FFF2-40B4-BE49-F238E27FC236}">
                <a16:creationId xmlns:a16="http://schemas.microsoft.com/office/drawing/2014/main" id="{B1AFFFC0-8BA1-4487-9DF1-D426BF0D4CA7}"/>
              </a:ext>
            </a:extLst>
          </p:cNvPr>
          <p:cNvSpPr txBox="1">
            <a:spLocks noGrp="1" noChangeArrowheads="1"/>
          </p:cNvSpPr>
          <p:nvPr>
            <p:ph type="ft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Google Shape;14;p10">
            <a:extLst>
              <a:ext uri="{FF2B5EF4-FFF2-40B4-BE49-F238E27FC236}">
                <a16:creationId xmlns:a16="http://schemas.microsoft.com/office/drawing/2014/main" id="{31EA064F-2A3F-AA7E-8B3F-4EB1FAE64142}"/>
              </a:ext>
            </a:extLst>
          </p:cNvPr>
          <p:cNvSpPr txBox="1">
            <a:spLocks noGrp="1" noChangeArrowheads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025E6CE-CA16-4A14-8E5A-7014C08F712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1128086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 preserve="1">
  <p:cSld name="Title Only"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2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ar-SA"/>
              <a:t>انقر لتحرير نمط عنوان الشكل الرئيسي</a:t>
            </a:r>
            <a:endParaRPr/>
          </a:p>
        </p:txBody>
      </p:sp>
      <p:sp>
        <p:nvSpPr>
          <p:cNvPr id="2" name="Google Shape;12;p10">
            <a:extLst>
              <a:ext uri="{FF2B5EF4-FFF2-40B4-BE49-F238E27FC236}">
                <a16:creationId xmlns:a16="http://schemas.microsoft.com/office/drawing/2014/main" id="{19BC0239-9526-6169-E1C1-ECC0E1A806AC}"/>
              </a:ext>
            </a:extLst>
          </p:cNvPr>
          <p:cNvSpPr txBox="1">
            <a:spLocks noGrp="1" noChangeArrowheads="1"/>
          </p:cNvSpPr>
          <p:nvPr>
            <p:ph type="dt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8BEDD46-C6AE-4D9A-A4AD-261D3C087282}" type="datetime1">
              <a:rPr lang="en-US" altLang="en-US" smtClean="0"/>
              <a:t>6/11/2024</a:t>
            </a:fld>
            <a:endParaRPr lang="en-US" altLang="en-US"/>
          </a:p>
        </p:txBody>
      </p:sp>
      <p:sp>
        <p:nvSpPr>
          <p:cNvPr id="3" name="Google Shape;13;p10">
            <a:extLst>
              <a:ext uri="{FF2B5EF4-FFF2-40B4-BE49-F238E27FC236}">
                <a16:creationId xmlns:a16="http://schemas.microsoft.com/office/drawing/2014/main" id="{D05568CE-8B73-0F2B-D492-29F8B50485CB}"/>
              </a:ext>
            </a:extLst>
          </p:cNvPr>
          <p:cNvSpPr txBox="1">
            <a:spLocks noGrp="1" noChangeArrowheads="1"/>
          </p:cNvSpPr>
          <p:nvPr>
            <p:ph type="ft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Google Shape;14;p10">
            <a:extLst>
              <a:ext uri="{FF2B5EF4-FFF2-40B4-BE49-F238E27FC236}">
                <a16:creationId xmlns:a16="http://schemas.microsoft.com/office/drawing/2014/main" id="{71FAED64-DE67-F87D-1E4D-EDC3251C063F}"/>
              </a:ext>
            </a:extLst>
          </p:cNvPr>
          <p:cNvSpPr txBox="1">
            <a:spLocks noGrp="1" noChangeArrowheads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7276901-B13B-4DB0-8E2C-6D5CFC164DA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664661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 preserve="1">
  <p:cSld name="Blank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2;p10">
            <a:extLst>
              <a:ext uri="{FF2B5EF4-FFF2-40B4-BE49-F238E27FC236}">
                <a16:creationId xmlns:a16="http://schemas.microsoft.com/office/drawing/2014/main" id="{9FEE3E34-4E18-3B92-4892-71CBC6462125}"/>
              </a:ext>
            </a:extLst>
          </p:cNvPr>
          <p:cNvSpPr txBox="1">
            <a:spLocks noGrp="1" noChangeArrowheads="1"/>
          </p:cNvSpPr>
          <p:nvPr>
            <p:ph type="dt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280C4A2-DE3A-4C16-945E-DA325E35857C}" type="datetime1">
              <a:rPr lang="en-US" altLang="en-US" smtClean="0"/>
              <a:t>6/11/2024</a:t>
            </a:fld>
            <a:endParaRPr lang="en-US" altLang="en-US"/>
          </a:p>
        </p:txBody>
      </p:sp>
      <p:sp>
        <p:nvSpPr>
          <p:cNvPr id="3" name="Google Shape;13;p10">
            <a:extLst>
              <a:ext uri="{FF2B5EF4-FFF2-40B4-BE49-F238E27FC236}">
                <a16:creationId xmlns:a16="http://schemas.microsoft.com/office/drawing/2014/main" id="{84B52986-71E5-A3DD-924B-4D18A18813AF}"/>
              </a:ext>
            </a:extLst>
          </p:cNvPr>
          <p:cNvSpPr txBox="1">
            <a:spLocks noGrp="1" noChangeArrowheads="1"/>
          </p:cNvSpPr>
          <p:nvPr>
            <p:ph type="ft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Google Shape;14;p10">
            <a:extLst>
              <a:ext uri="{FF2B5EF4-FFF2-40B4-BE49-F238E27FC236}">
                <a16:creationId xmlns:a16="http://schemas.microsoft.com/office/drawing/2014/main" id="{CDC64A21-8A7B-F768-FCA5-C07895801892}"/>
              </a:ext>
            </a:extLst>
          </p:cNvPr>
          <p:cNvSpPr txBox="1">
            <a:spLocks noGrp="1" noChangeArrowheads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2D8C69-555D-4DCD-A418-72D90C528D0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0213579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 preserve="1">
  <p:cSld name="Content with Caption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25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anchor="b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ar-SA"/>
              <a:t>انقر لتحرير نمط عنوان الشكل الرئيسي</a:t>
            </a:r>
            <a:endParaRPr/>
          </a:p>
        </p:txBody>
      </p:sp>
      <p:sp>
        <p:nvSpPr>
          <p:cNvPr id="74" name="Google Shape;74;p25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75" name="Google Shape;75;p25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2" name="Google Shape;12;p10">
            <a:extLst>
              <a:ext uri="{FF2B5EF4-FFF2-40B4-BE49-F238E27FC236}">
                <a16:creationId xmlns:a16="http://schemas.microsoft.com/office/drawing/2014/main" id="{A213C7F1-679E-4302-E7B0-9F66BD62FBDC}"/>
              </a:ext>
            </a:extLst>
          </p:cNvPr>
          <p:cNvSpPr txBox="1">
            <a:spLocks noGrp="1" noChangeArrowheads="1"/>
          </p:cNvSpPr>
          <p:nvPr>
            <p:ph type="dt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F5D526E-26C1-4AF2-95E4-D730376C8845}" type="datetime1">
              <a:rPr lang="en-US" altLang="en-US" smtClean="0"/>
              <a:t>6/11/2024</a:t>
            </a:fld>
            <a:endParaRPr lang="en-US" altLang="en-US"/>
          </a:p>
        </p:txBody>
      </p:sp>
      <p:sp>
        <p:nvSpPr>
          <p:cNvPr id="3" name="Google Shape;13;p10">
            <a:extLst>
              <a:ext uri="{FF2B5EF4-FFF2-40B4-BE49-F238E27FC236}">
                <a16:creationId xmlns:a16="http://schemas.microsoft.com/office/drawing/2014/main" id="{5A6755B9-8539-7182-46E3-C224355823CA}"/>
              </a:ext>
            </a:extLst>
          </p:cNvPr>
          <p:cNvSpPr txBox="1">
            <a:spLocks noGrp="1" noChangeArrowheads="1"/>
          </p:cNvSpPr>
          <p:nvPr>
            <p:ph type="ft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Google Shape;14;p10">
            <a:extLst>
              <a:ext uri="{FF2B5EF4-FFF2-40B4-BE49-F238E27FC236}">
                <a16:creationId xmlns:a16="http://schemas.microsoft.com/office/drawing/2014/main" id="{FED4668A-3D95-8391-9053-D5A24AC17717}"/>
              </a:ext>
            </a:extLst>
          </p:cNvPr>
          <p:cNvSpPr txBox="1">
            <a:spLocks noGrp="1" noChangeArrowheads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A142DCC-836C-46F0-BB92-D3399CA31E2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1190334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 preserve="1">
  <p:cSld name="Picture with Caption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26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anchor="b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ar-SA"/>
              <a:t>انقر لتحرير نمط عنوان الشكل الرئيسي</a:t>
            </a:r>
            <a:endParaRPr/>
          </a:p>
        </p:txBody>
      </p:sp>
      <p:sp>
        <p:nvSpPr>
          <p:cNvPr id="81" name="Google Shape;81;p26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82" name="Google Shape;82;p26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2" name="Google Shape;12;p10">
            <a:extLst>
              <a:ext uri="{FF2B5EF4-FFF2-40B4-BE49-F238E27FC236}">
                <a16:creationId xmlns:a16="http://schemas.microsoft.com/office/drawing/2014/main" id="{258B69CB-BB69-F928-37B9-23BDB1537DB6}"/>
              </a:ext>
            </a:extLst>
          </p:cNvPr>
          <p:cNvSpPr txBox="1">
            <a:spLocks noGrp="1" noChangeArrowheads="1"/>
          </p:cNvSpPr>
          <p:nvPr>
            <p:ph type="dt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114ED4D-58E2-4929-B819-506849FDF9CF}" type="datetime1">
              <a:rPr lang="en-US" altLang="en-US" smtClean="0"/>
              <a:t>6/11/2024</a:t>
            </a:fld>
            <a:endParaRPr lang="en-US" altLang="en-US"/>
          </a:p>
        </p:txBody>
      </p:sp>
      <p:sp>
        <p:nvSpPr>
          <p:cNvPr id="3" name="Google Shape;13;p10">
            <a:extLst>
              <a:ext uri="{FF2B5EF4-FFF2-40B4-BE49-F238E27FC236}">
                <a16:creationId xmlns:a16="http://schemas.microsoft.com/office/drawing/2014/main" id="{0D3081DE-E823-AE9B-64BC-78EAC0475442}"/>
              </a:ext>
            </a:extLst>
          </p:cNvPr>
          <p:cNvSpPr txBox="1">
            <a:spLocks noGrp="1" noChangeArrowheads="1"/>
          </p:cNvSpPr>
          <p:nvPr>
            <p:ph type="ft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Google Shape;14;p10">
            <a:extLst>
              <a:ext uri="{FF2B5EF4-FFF2-40B4-BE49-F238E27FC236}">
                <a16:creationId xmlns:a16="http://schemas.microsoft.com/office/drawing/2014/main" id="{72DE9907-C465-B9CB-E800-40651AE44D77}"/>
              </a:ext>
            </a:extLst>
          </p:cNvPr>
          <p:cNvSpPr txBox="1">
            <a:spLocks noGrp="1" noChangeArrowheads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D5C0A75-9E03-4A44-B98B-4B0421976B3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4366673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 preserve="1">
  <p:cSld name="Title and Vertical Text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ar-SA"/>
              <a:t>انقر لتحرير نمط عنوان الشكل الرئيسي</a:t>
            </a:r>
            <a:endParaRPr/>
          </a:p>
        </p:txBody>
      </p:sp>
      <p:sp>
        <p:nvSpPr>
          <p:cNvPr id="88" name="Google Shape;88;p27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2" name="Google Shape;12;p10">
            <a:extLst>
              <a:ext uri="{FF2B5EF4-FFF2-40B4-BE49-F238E27FC236}">
                <a16:creationId xmlns:a16="http://schemas.microsoft.com/office/drawing/2014/main" id="{4B4DC7A4-17DC-3624-5375-02C32E6C761C}"/>
              </a:ext>
            </a:extLst>
          </p:cNvPr>
          <p:cNvSpPr txBox="1">
            <a:spLocks noGrp="1" noChangeArrowheads="1"/>
          </p:cNvSpPr>
          <p:nvPr>
            <p:ph type="dt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C32B8C6-068F-4C93-AFF3-9E59FD5438BC}" type="datetime1">
              <a:rPr lang="en-US" altLang="en-US" smtClean="0"/>
              <a:t>6/11/2024</a:t>
            </a:fld>
            <a:endParaRPr lang="en-US" altLang="en-US"/>
          </a:p>
        </p:txBody>
      </p:sp>
      <p:sp>
        <p:nvSpPr>
          <p:cNvPr id="3" name="Google Shape;13;p10">
            <a:extLst>
              <a:ext uri="{FF2B5EF4-FFF2-40B4-BE49-F238E27FC236}">
                <a16:creationId xmlns:a16="http://schemas.microsoft.com/office/drawing/2014/main" id="{CE9EB05D-B821-4F6A-7F08-A4922367F50F}"/>
              </a:ext>
            </a:extLst>
          </p:cNvPr>
          <p:cNvSpPr txBox="1">
            <a:spLocks noGrp="1" noChangeArrowheads="1"/>
          </p:cNvSpPr>
          <p:nvPr>
            <p:ph type="ft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Google Shape;14;p10">
            <a:extLst>
              <a:ext uri="{FF2B5EF4-FFF2-40B4-BE49-F238E27FC236}">
                <a16:creationId xmlns:a16="http://schemas.microsoft.com/office/drawing/2014/main" id="{43641F13-C4C1-51DC-F8E0-E1A6FF0F57A0}"/>
              </a:ext>
            </a:extLst>
          </p:cNvPr>
          <p:cNvSpPr txBox="1">
            <a:spLocks noGrp="1" noChangeArrowheads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AEFC75C-9548-438F-A894-A3BF0F7CFEC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4153109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 preserve="1">
  <p:cSld name="Vertical Title and Text"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8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ar-SA"/>
              <a:t>انقر لتحرير نمط عنوان الشكل الرئيسي</a:t>
            </a:r>
            <a:endParaRPr/>
          </a:p>
        </p:txBody>
      </p:sp>
      <p:sp>
        <p:nvSpPr>
          <p:cNvPr id="94" name="Google Shape;94;p28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2" name="Google Shape;12;p10">
            <a:extLst>
              <a:ext uri="{FF2B5EF4-FFF2-40B4-BE49-F238E27FC236}">
                <a16:creationId xmlns:a16="http://schemas.microsoft.com/office/drawing/2014/main" id="{26D811D2-9C32-3F6F-1ABD-4B0C9D20B5FB}"/>
              </a:ext>
            </a:extLst>
          </p:cNvPr>
          <p:cNvSpPr txBox="1">
            <a:spLocks noGrp="1" noChangeArrowheads="1"/>
          </p:cNvSpPr>
          <p:nvPr>
            <p:ph type="dt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A1C958B-5037-4067-B81F-478F8ED1FA27}" type="datetime1">
              <a:rPr lang="en-US" altLang="en-US" smtClean="0"/>
              <a:t>6/11/2024</a:t>
            </a:fld>
            <a:endParaRPr lang="en-US" altLang="en-US"/>
          </a:p>
        </p:txBody>
      </p:sp>
      <p:sp>
        <p:nvSpPr>
          <p:cNvPr id="3" name="Google Shape;13;p10">
            <a:extLst>
              <a:ext uri="{FF2B5EF4-FFF2-40B4-BE49-F238E27FC236}">
                <a16:creationId xmlns:a16="http://schemas.microsoft.com/office/drawing/2014/main" id="{88DA0A45-036F-1D46-25F9-53C2F041E85B}"/>
              </a:ext>
            </a:extLst>
          </p:cNvPr>
          <p:cNvSpPr txBox="1">
            <a:spLocks noGrp="1" noChangeArrowheads="1"/>
          </p:cNvSpPr>
          <p:nvPr>
            <p:ph type="ft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Google Shape;14;p10">
            <a:extLst>
              <a:ext uri="{FF2B5EF4-FFF2-40B4-BE49-F238E27FC236}">
                <a16:creationId xmlns:a16="http://schemas.microsoft.com/office/drawing/2014/main" id="{2B8801F7-88F5-B183-EA20-C5CB89DF69E5}"/>
              </a:ext>
            </a:extLst>
          </p:cNvPr>
          <p:cNvSpPr txBox="1">
            <a:spLocks noGrp="1" noChangeArrowheads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183131-2B9C-436C-B75F-F84F5019AB0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912030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12" Type="http://schemas.openxmlformats.org/officeDocument/2006/relationships/slideLayout" Target="../slideLayouts/slideLayout37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35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>
          <a:blip r:embed="rId14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0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6C5DEDD2-6603-4EE5-8C48-C5C15EF1CE16}" type="datetime1">
              <a:rPr lang="en-US" smtClean="0"/>
              <a:t>6/11/2024</a:t>
            </a:fld>
            <a:endParaRPr/>
          </a:p>
        </p:txBody>
      </p:sp>
      <p:sp>
        <p:nvSpPr>
          <p:cNvPr id="13" name="Google Shape;13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13558274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Google Shape;14;p10">
            <a:extLst>
              <a:ext uri="{FF2B5EF4-FFF2-40B4-BE49-F238E27FC236}">
                <a16:creationId xmlns:a16="http://schemas.microsoft.com/office/drawing/2014/main" id="{1BF4B4E0-55E3-EDEE-93D5-48F9216599A1}"/>
              </a:ext>
            </a:extLst>
          </p:cNvPr>
          <p:cNvSpPr txBox="1">
            <a:spLocks noGrp="1" noChangeArrowheads="1"/>
          </p:cNvSpPr>
          <p:nvPr>
            <p:ph type="sldNum" idx="12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Clr>
                <a:srgbClr val="000000"/>
              </a:buClr>
              <a:buFont typeface="Arial" panose="020B0604020202020204" pitchFamily="34" charset="0"/>
              <a:buNone/>
              <a:defRPr sz="1200">
                <a:solidFill>
                  <a:srgbClr val="888888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5910342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701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661" r:id="rId10"/>
    <p:sldLayoutId id="2147483726" r:id="rId11"/>
    <p:sldLayoutId id="2147483727" r:id="rId12"/>
    <p:sldLayoutId id="2147483728" r:id="rId13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algn="l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1pPr>
      <a:lvl2pPr lvl="1" algn="l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2pPr>
      <a:lvl3pPr lvl="2" algn="l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3pPr>
      <a:lvl4pPr lvl="3" algn="l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4pPr>
      <a:lvl5pPr lvl="4" algn="l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algn="l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1pPr>
      <a:lvl2pPr lvl="1" algn="l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2pPr>
      <a:lvl3pPr lvl="2" algn="l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3pPr>
      <a:lvl4pPr lvl="3" algn="l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4pPr>
      <a:lvl5pPr lvl="4" algn="l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Google Shape;10;p10">
            <a:extLst>
              <a:ext uri="{FF2B5EF4-FFF2-40B4-BE49-F238E27FC236}">
                <a16:creationId xmlns:a16="http://schemas.microsoft.com/office/drawing/2014/main" id="{E7283492-B589-F75D-003E-EA31984A02DC}"/>
              </a:ext>
            </a:extLst>
          </p:cNvPr>
          <p:cNvSpPr txBox="1"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en-US" altLang="en-US">
              <a:sym typeface="Arial" panose="020B0604020202020204" pitchFamily="34" charset="0"/>
            </a:endParaRPr>
          </a:p>
        </p:txBody>
      </p:sp>
      <p:sp>
        <p:nvSpPr>
          <p:cNvPr id="2051" name="Google Shape;11;p10">
            <a:extLst>
              <a:ext uri="{FF2B5EF4-FFF2-40B4-BE49-F238E27FC236}">
                <a16:creationId xmlns:a16="http://schemas.microsoft.com/office/drawing/2014/main" id="{FB0EE11B-0AC0-49C3-BF3B-C77E7DA45CB1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altLang="en-US">
              <a:sym typeface="Arial" panose="020B0604020202020204" pitchFamily="34" charset="0"/>
            </a:endParaRPr>
          </a:p>
        </p:txBody>
      </p:sp>
      <p:sp>
        <p:nvSpPr>
          <p:cNvPr id="2052" name="Google Shape;12;p10">
            <a:extLst>
              <a:ext uri="{FF2B5EF4-FFF2-40B4-BE49-F238E27FC236}">
                <a16:creationId xmlns:a16="http://schemas.microsoft.com/office/drawing/2014/main" id="{F5949FDD-94BF-7E1B-0510-729D044CA943}"/>
              </a:ext>
            </a:extLst>
          </p:cNvPr>
          <p:cNvSpPr txBox="1">
            <a:spLocks noGrp="1" noChangeArrowheads="1"/>
          </p:cNvSpPr>
          <p:nvPr>
            <p:ph type="dt" idx="10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>
            <a:lvl1pPr eaLnBrk="1" hangingPunct="1">
              <a:buClr>
                <a:srgbClr val="000000"/>
              </a:buClr>
              <a:buSzPts val="1400"/>
              <a:buFont typeface="Arial" panose="020B0604020202020204" pitchFamily="34" charset="0"/>
              <a:buNone/>
              <a:defRPr sz="1200">
                <a:solidFill>
                  <a:srgbClr val="888888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fld id="{AD93C1DE-FFEF-4A7F-B102-FB4D1CD54A66}" type="datetime1">
              <a:rPr lang="en-US" altLang="en-US" smtClean="0"/>
              <a:t>6/11/2024</a:t>
            </a:fld>
            <a:endParaRPr lang="en-US" altLang="en-US"/>
          </a:p>
        </p:txBody>
      </p:sp>
      <p:sp>
        <p:nvSpPr>
          <p:cNvPr id="2053" name="Google Shape;13;p10">
            <a:extLst>
              <a:ext uri="{FF2B5EF4-FFF2-40B4-BE49-F238E27FC236}">
                <a16:creationId xmlns:a16="http://schemas.microsoft.com/office/drawing/2014/main" id="{BC6255B0-00A3-8435-462A-86D8319F9F8A}"/>
              </a:ext>
            </a:extLst>
          </p:cNvPr>
          <p:cNvSpPr txBox="1">
            <a:spLocks noGrp="1" noChangeArrowheads="1"/>
          </p:cNvSpPr>
          <p:nvPr>
            <p:ph type="ftr" idx="11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buClr>
                <a:srgbClr val="000000"/>
              </a:buClr>
              <a:buSzPts val="1400"/>
              <a:buFont typeface="Arial" panose="020B0604020202020204" pitchFamily="34" charset="0"/>
              <a:buNone/>
              <a:defRPr sz="1200">
                <a:solidFill>
                  <a:srgbClr val="888888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endParaRPr lang="en-US" altLang="en-US"/>
          </a:p>
        </p:txBody>
      </p:sp>
      <p:sp>
        <p:nvSpPr>
          <p:cNvPr id="2054" name="Google Shape;14;p10">
            <a:extLst>
              <a:ext uri="{FF2B5EF4-FFF2-40B4-BE49-F238E27FC236}">
                <a16:creationId xmlns:a16="http://schemas.microsoft.com/office/drawing/2014/main" id="{7B5E173C-1269-D7FF-7110-360F5A8213A6}"/>
              </a:ext>
            </a:extLst>
          </p:cNvPr>
          <p:cNvSpPr txBox="1">
            <a:spLocks noGrp="1" noChangeArrowheads="1"/>
          </p:cNvSpPr>
          <p:nvPr>
            <p:ph type="sldNum" idx="12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Clr>
                <a:srgbClr val="000000"/>
              </a:buClr>
              <a:buFont typeface="Arial" panose="020B0604020202020204" pitchFamily="34" charset="0"/>
              <a:buNone/>
              <a:defRPr sz="1200">
                <a:solidFill>
                  <a:srgbClr val="888888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fld id="{82889B3D-1366-4F26-9463-3DBEE36D204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69235195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  <p:sldLayoutId id="2147483725" r:id="rId12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algn="l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1pPr>
      <a:lvl2pPr lvl="1" algn="l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2pPr>
      <a:lvl3pPr lvl="2" algn="l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3pPr>
      <a:lvl4pPr lvl="3" algn="l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4pPr>
      <a:lvl5pPr lvl="4" algn="l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algn="l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1pPr>
      <a:lvl2pPr lvl="1" algn="l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2pPr>
      <a:lvl3pPr lvl="2" algn="l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3pPr>
      <a:lvl4pPr lvl="3" algn="l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4pPr>
      <a:lvl5pPr lvl="4" algn="l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7.png"/><Relationship Id="rId4" Type="http://schemas.openxmlformats.org/officeDocument/2006/relationships/image" Target="../media/image6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10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10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11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12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13.jpeg"/><Relationship Id="rId4" Type="http://schemas.openxmlformats.org/officeDocument/2006/relationships/image" Target="../media/image10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10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14.jpeg"/><Relationship Id="rId4" Type="http://schemas.openxmlformats.org/officeDocument/2006/relationships/image" Target="../media/image10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15.jpeg"/><Relationship Id="rId4" Type="http://schemas.openxmlformats.org/officeDocument/2006/relationships/image" Target="../media/image10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15.jpeg"/><Relationship Id="rId4" Type="http://schemas.openxmlformats.org/officeDocument/2006/relationships/image" Target="../media/image10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15.jpeg"/><Relationship Id="rId4" Type="http://schemas.openxmlformats.org/officeDocument/2006/relationships/image" Target="../media/image10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10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10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16.png"/><Relationship Id="rId4" Type="http://schemas.openxmlformats.org/officeDocument/2006/relationships/image" Target="../media/image10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17.jpeg"/><Relationship Id="rId4" Type="http://schemas.openxmlformats.org/officeDocument/2006/relationships/image" Target="../media/image10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10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10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10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10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18.png"/><Relationship Id="rId4" Type="http://schemas.openxmlformats.org/officeDocument/2006/relationships/image" Target="../media/image10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10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10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19.jpeg"/><Relationship Id="rId4" Type="http://schemas.openxmlformats.org/officeDocument/2006/relationships/image" Target="../media/image10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10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10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10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20.jpeg"/><Relationship Id="rId4" Type="http://schemas.openxmlformats.org/officeDocument/2006/relationships/image" Target="../media/image10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10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10.emf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10.e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10.e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10.em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10.em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21.jpeg"/><Relationship Id="rId4" Type="http://schemas.openxmlformats.org/officeDocument/2006/relationships/image" Target="../media/image10.em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22.png"/><Relationship Id="rId4" Type="http://schemas.openxmlformats.org/officeDocument/2006/relationships/image" Target="../media/image10.em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22.png"/><Relationship Id="rId4" Type="http://schemas.openxmlformats.org/officeDocument/2006/relationships/image" Target="../media/image10.em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10.emf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10.em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23.png"/><Relationship Id="rId4" Type="http://schemas.openxmlformats.org/officeDocument/2006/relationships/image" Target="../media/image10.em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10.emf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10.emf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10.emf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10.emf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10.emf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5.xml"/><Relationship Id="rId5" Type="http://schemas.openxmlformats.org/officeDocument/2006/relationships/image" Target="../media/image7.png"/><Relationship Id="rId4" Type="http://schemas.openxmlformats.org/officeDocument/2006/relationships/image" Target="../media/image2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001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Alaa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Eldeen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Ahmed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08644" y="2424037"/>
            <a:ext cx="474521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Operating Systems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2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96720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IT263 / CYB510</a:t>
            </a:r>
          </a:p>
          <a:p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Processes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4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 descr="Midocean 02-0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9269" y="-133452"/>
            <a:ext cx="2563497" cy="1709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6482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Alexandria Black" pitchFamily="2" charset="-78"/>
                <a:cs typeface="Alexandria Black" pitchFamily="2" charset="-78"/>
              </a:rPr>
              <a:t>Process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17637" y="1635421"/>
            <a:ext cx="9666288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eaLnBrk="1" hangingPunct="1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Objectives:</a:t>
            </a:r>
          </a:p>
          <a:p>
            <a:pPr marL="457200" indent="-457200" eaLnBrk="1" hangingPunct="1">
              <a:buClr>
                <a:schemeClr val="bg1"/>
              </a:buClr>
              <a:buFont typeface="Arial" panose="020B0604020202020204" pitchFamily="34" charset="0"/>
              <a:buChar char="•"/>
            </a:pPr>
            <a:endParaRPr lang="en-US" altLang="en-US" sz="28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marL="914400" lvl="1" indent="-45720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Process Concept</a:t>
            </a:r>
          </a:p>
          <a:p>
            <a:pPr marL="914400" lvl="1" indent="-457200">
              <a:buClr>
                <a:schemeClr val="bg1"/>
              </a:buClr>
              <a:buFont typeface="Arial" panose="020B0604020202020204" pitchFamily="34" charset="0"/>
              <a:buChar char="•"/>
            </a:pPr>
            <a:endParaRPr lang="en-US" altLang="en-US" sz="28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marL="914400" lvl="1" indent="-45720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Process Scheduling</a:t>
            </a:r>
          </a:p>
          <a:p>
            <a:pPr marL="914400" lvl="1" indent="-457200">
              <a:buClr>
                <a:schemeClr val="bg1"/>
              </a:buClr>
              <a:buFont typeface="Arial" panose="020B0604020202020204" pitchFamily="34" charset="0"/>
              <a:buChar char="•"/>
            </a:pPr>
            <a:endParaRPr lang="en-US" altLang="en-US" sz="28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marL="914400" lvl="1" indent="-45720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Operations on Processes</a:t>
            </a:r>
          </a:p>
          <a:p>
            <a:pPr marL="914400" lvl="1" indent="-457200">
              <a:buClr>
                <a:schemeClr val="bg1"/>
              </a:buClr>
              <a:buFont typeface="Arial" panose="020B0604020202020204" pitchFamily="34" charset="0"/>
              <a:buChar char="•"/>
            </a:pPr>
            <a:endParaRPr lang="en-US" altLang="en-US" sz="28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marL="914400" lvl="1" indent="-45720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altLang="en-US" sz="2800" dirty="0" err="1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Interprocess</a:t>
            </a:r>
            <a:r>
              <a:rPr lang="en-US" altLang="en-US" sz="28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 Communication</a:t>
            </a:r>
          </a:p>
          <a:p>
            <a:pPr marL="457200" indent="-457200" eaLnBrk="1" hangingPunct="1">
              <a:buFont typeface="Arial" panose="020B0604020202020204" pitchFamily="34" charset="0"/>
              <a:buChar char="•"/>
            </a:pPr>
            <a:endParaRPr lang="en-US" altLang="en-US" sz="28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eaLnBrk="1" hangingPunct="1"/>
            <a:endParaRPr lang="en-US" altLang="en-US" sz="28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" name="عنصر نائب لرقم الشريحة 1">
            <a:extLst>
              <a:ext uri="{FF2B5EF4-FFF2-40B4-BE49-F238E27FC236}">
                <a16:creationId xmlns:a16="http://schemas.microsoft.com/office/drawing/2014/main" id="{0DE71BE0-7353-5FD7-B6B6-AF244E6D3A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28153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6482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Alexandria Black" pitchFamily="2" charset="-78"/>
                <a:cs typeface="Alexandria Black" pitchFamily="2" charset="-78"/>
              </a:rPr>
              <a:t>Process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75807" y="1706440"/>
            <a:ext cx="11967210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eaLnBrk="1" hangingPunct="1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Topics:</a:t>
            </a:r>
          </a:p>
          <a:p>
            <a:pPr marL="457200" indent="-457200" eaLnBrk="1" hangingPunct="1">
              <a:buClr>
                <a:schemeClr val="bg1"/>
              </a:buClr>
              <a:buFont typeface="Arial" panose="020B0604020202020204" pitchFamily="34" charset="0"/>
              <a:buChar char="•"/>
            </a:pPr>
            <a:endParaRPr lang="en-US" altLang="en-US" sz="28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marL="914400" lvl="1" indent="-45720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altLang="en-US" sz="24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Identify the separate components of a process and illustrate how they are represented in an operating system.</a:t>
            </a:r>
          </a:p>
          <a:p>
            <a:pPr marL="914400" lvl="1" indent="-457200">
              <a:buClr>
                <a:schemeClr val="bg1"/>
              </a:buClr>
              <a:buFont typeface="Arial" panose="020B0604020202020204" pitchFamily="34" charset="0"/>
              <a:buChar char="•"/>
            </a:pPr>
            <a:endParaRPr lang="en-US" altLang="en-US" sz="24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marL="914400" lvl="1" indent="-45720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altLang="en-US" sz="24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Describe how processes are created and terminated in an operating system.</a:t>
            </a:r>
          </a:p>
          <a:p>
            <a:pPr marL="914400" lvl="1" indent="-457200">
              <a:buClr>
                <a:schemeClr val="bg1"/>
              </a:buClr>
              <a:buFont typeface="Arial" panose="020B0604020202020204" pitchFamily="34" charset="0"/>
              <a:buChar char="•"/>
            </a:pPr>
            <a:endParaRPr lang="en-US" altLang="en-US" sz="24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marL="914400" lvl="1" indent="-45720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altLang="en-US" sz="24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Describe and contrast inter-process communication using shared memory and message passing.</a:t>
            </a:r>
          </a:p>
          <a:p>
            <a:pPr marL="914400" lvl="1" indent="-457200">
              <a:buClr>
                <a:schemeClr val="bg1"/>
              </a:buClr>
              <a:buFont typeface="Arial" panose="020B0604020202020204" pitchFamily="34" charset="0"/>
              <a:buChar char="•"/>
            </a:pPr>
            <a:endParaRPr lang="en-US" altLang="en-US" sz="28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marL="457200" indent="-457200" eaLnBrk="1" hangingPunct="1">
              <a:buClr>
                <a:schemeClr val="bg1"/>
              </a:buClr>
              <a:buFont typeface="Arial" panose="020B0604020202020204" pitchFamily="34" charset="0"/>
              <a:buChar char="•"/>
            </a:pPr>
            <a:endParaRPr lang="en-US" altLang="en-US" sz="28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eaLnBrk="1" hangingPunct="1"/>
            <a:endParaRPr lang="en-US" altLang="en-US" sz="28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" name="عنصر نائب لرقم الشريحة 1">
            <a:extLst>
              <a:ext uri="{FF2B5EF4-FFF2-40B4-BE49-F238E27FC236}">
                <a16:creationId xmlns:a16="http://schemas.microsoft.com/office/drawing/2014/main" id="{E9F1A539-D903-58A0-3BC9-4266A7FD6D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13491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19083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66935" y="432716"/>
            <a:ext cx="29225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Process Concept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21707" y="236724"/>
            <a:ext cx="138531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933B7336-1CF3-A992-CECE-9B4A8888D65D}"/>
              </a:ext>
            </a:extLst>
          </p:cNvPr>
          <p:cNvSpPr txBox="1">
            <a:spLocks noChangeArrowheads="1"/>
          </p:cNvSpPr>
          <p:nvPr/>
        </p:nvSpPr>
        <p:spPr>
          <a:xfrm>
            <a:off x="520282" y="1035843"/>
            <a:ext cx="11390086" cy="478631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bg1"/>
              </a:buClr>
            </a:pPr>
            <a:r>
              <a:rPr lang="en-US" sz="24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Any  program to be developed and established, the following steps are followed”</a:t>
            </a:r>
          </a:p>
          <a:p>
            <a:pPr lvl="1">
              <a:buClr>
                <a:schemeClr val="bg1"/>
              </a:buClr>
            </a:pPr>
            <a:endParaRPr lang="en-US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marL="914400" lvl="1" indent="-457200">
              <a:buClr>
                <a:schemeClr val="bg1"/>
              </a:buClr>
              <a:buFont typeface="+mj-lt"/>
              <a:buAutoNum type="arabicPeriod"/>
            </a:pPr>
            <a:r>
              <a:rPr lang="en-US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The program needed is written using some high-level language such as C++, Java …… etc. </a:t>
            </a:r>
          </a:p>
          <a:p>
            <a:pPr marL="914400" lvl="1" indent="-457200">
              <a:buClr>
                <a:schemeClr val="bg1"/>
              </a:buClr>
              <a:buFont typeface="+mj-lt"/>
              <a:buAutoNum type="arabicPeriod"/>
            </a:pPr>
            <a:endParaRPr lang="en-US" sz="16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marL="914400" lvl="1" indent="-457200">
              <a:buClr>
                <a:schemeClr val="bg1"/>
              </a:buClr>
              <a:buFont typeface="+mj-lt"/>
              <a:buAutoNum type="arabicPeriod"/>
            </a:pPr>
            <a:r>
              <a:rPr lang="en-US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The basic computer system doesn’t understand High level languages, it understands only binary codes which are 0’s and 1’s</a:t>
            </a:r>
          </a:p>
          <a:p>
            <a:pPr marL="914400" lvl="1" indent="-457200">
              <a:buClr>
                <a:schemeClr val="bg1"/>
              </a:buClr>
              <a:buFont typeface="+mj-lt"/>
              <a:buAutoNum type="arabicPeriod"/>
            </a:pPr>
            <a:endParaRPr lang="en-US" sz="16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marL="914400" lvl="1" indent="-457200">
              <a:buClr>
                <a:schemeClr val="bg1"/>
              </a:buClr>
              <a:buFont typeface="+mj-lt"/>
              <a:buAutoNum type="arabicPeriod"/>
            </a:pPr>
            <a:r>
              <a:rPr lang="en-US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Programs are converted to binary code using compilers.</a:t>
            </a:r>
          </a:p>
          <a:p>
            <a:pPr marL="914400" lvl="1" indent="-457200">
              <a:buClr>
                <a:schemeClr val="bg1"/>
              </a:buClr>
              <a:buFont typeface="+mj-lt"/>
              <a:buAutoNum type="arabicPeriod"/>
            </a:pPr>
            <a:endParaRPr lang="en-US" sz="16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marL="914400" lvl="1" indent="-457200">
              <a:buClr>
                <a:schemeClr val="bg1"/>
              </a:buClr>
              <a:buFont typeface="+mj-lt"/>
              <a:buAutoNum type="arabicPeriod"/>
            </a:pPr>
            <a:r>
              <a:rPr lang="en-US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Program are converted into executable binary format and then it is ready for execution. </a:t>
            </a:r>
          </a:p>
          <a:p>
            <a:pPr>
              <a:buClr>
                <a:schemeClr val="bg1"/>
              </a:buClr>
            </a:pPr>
            <a:endParaRPr lang="en-US" sz="24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>
              <a:buFont typeface="Monotype Sorts" pitchFamily="-84" charset="2"/>
              <a:buNone/>
            </a:pP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8662769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19083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66935" y="432716"/>
            <a:ext cx="29225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Process Concept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21707" y="236724"/>
            <a:ext cx="138531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933B7336-1CF3-A992-CECE-9B4A8888D65D}"/>
              </a:ext>
            </a:extLst>
          </p:cNvPr>
          <p:cNvSpPr txBox="1">
            <a:spLocks noChangeArrowheads="1"/>
          </p:cNvSpPr>
          <p:nvPr/>
        </p:nvSpPr>
        <p:spPr>
          <a:xfrm>
            <a:off x="790774" y="1388652"/>
            <a:ext cx="10684946" cy="478631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>
              <a:buClr>
                <a:schemeClr val="bg1"/>
              </a:buClr>
            </a:pPr>
            <a:endParaRPr lang="en-US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marL="971550" lvl="1" indent="-514350">
              <a:buClr>
                <a:schemeClr val="bg1"/>
              </a:buClr>
              <a:buFont typeface="+mj-lt"/>
              <a:buAutoNum type="arabicPeriod" startAt="5"/>
            </a:pPr>
            <a:r>
              <a:rPr lang="en-US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How should the program inform the computer what should be done by the program instructions --</a:t>
            </a:r>
            <a:r>
              <a:rPr lang="en-US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  <a:sym typeface="Wingdings" panose="05000000000000000000" pitchFamily="2" charset="2"/>
              </a:rPr>
              <a:t> by starting execution</a:t>
            </a:r>
            <a:endParaRPr lang="en-US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marL="971550" lvl="1" indent="-514350">
              <a:buClr>
                <a:schemeClr val="bg1"/>
              </a:buClr>
              <a:buFont typeface="+mj-lt"/>
              <a:buAutoNum type="arabicPeriod" startAt="5"/>
            </a:pPr>
            <a:endParaRPr lang="en-US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marL="971550" lvl="1" indent="-514350">
              <a:buClr>
                <a:schemeClr val="bg1"/>
              </a:buClr>
              <a:buFont typeface="+mj-lt"/>
              <a:buAutoNum type="arabicPeriod" startAt="5"/>
            </a:pPr>
            <a:r>
              <a:rPr lang="en-US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The program to execute, it has to be loaded into the memory and use the different  resources of the computer system.</a:t>
            </a:r>
          </a:p>
          <a:p>
            <a:pPr marL="971550" lvl="1" indent="-514350">
              <a:buClr>
                <a:schemeClr val="bg1"/>
              </a:buClr>
              <a:buFont typeface="+mj-lt"/>
              <a:buAutoNum type="arabicPeriod" startAt="5"/>
            </a:pPr>
            <a:endParaRPr lang="en-US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marL="971550" lvl="1" indent="-514350">
              <a:buClr>
                <a:schemeClr val="bg1"/>
              </a:buClr>
              <a:buFont typeface="+mj-lt"/>
              <a:buAutoNum type="arabicPeriod" startAt="5"/>
            </a:pPr>
            <a:r>
              <a:rPr lang="en-US" b="1" u="sng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The operating system </a:t>
            </a:r>
            <a:r>
              <a:rPr lang="en-US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is responsible for loading the executable program into the memory and allocate its resources to allow the program to start  execution.</a:t>
            </a:r>
          </a:p>
          <a:p>
            <a:pPr marL="971550" lvl="1" indent="-514350">
              <a:buClr>
                <a:schemeClr val="bg1"/>
              </a:buClr>
              <a:buFont typeface="+mj-lt"/>
              <a:buAutoNum type="arabicPeriod" startAt="5"/>
            </a:pPr>
            <a:endParaRPr lang="en-US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>
              <a:buFont typeface="Monotype Sorts" pitchFamily="-84" charset="2"/>
              <a:buNone/>
            </a:pPr>
            <a:endParaRPr lang="en-US" altLang="en-US" sz="2400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2473295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1216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Process Concept (Cont.)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21707" y="236724"/>
            <a:ext cx="138531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1404975D-613A-1B9B-B748-323E6984D1DB}"/>
              </a:ext>
            </a:extLst>
          </p:cNvPr>
          <p:cNvSpPr txBox="1">
            <a:spLocks noChangeArrowheads="1"/>
          </p:cNvSpPr>
          <p:nvPr/>
        </p:nvSpPr>
        <p:spPr>
          <a:xfrm>
            <a:off x="1526029" y="1344132"/>
            <a:ext cx="10218768" cy="441899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bg1"/>
              </a:buClr>
            </a:pP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Program is a </a:t>
            </a:r>
            <a:r>
              <a:rPr lang="en-US" altLang="en-US" sz="2600" b="1" i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passive</a:t>
            </a: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 entity stored on disk (</a:t>
            </a:r>
            <a:r>
              <a:rPr lang="en-US" altLang="en-US" sz="2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executable file</a:t>
            </a: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). Passive means that the program is not doing any activities until that moment. </a:t>
            </a:r>
          </a:p>
          <a:p>
            <a:pPr>
              <a:buClr>
                <a:schemeClr val="bg1"/>
              </a:buClr>
            </a:pP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When the </a:t>
            </a:r>
            <a:r>
              <a:rPr lang="en-US" altLang="en-US" sz="2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program</a:t>
            </a: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 start execution then the program becomes a </a:t>
            </a:r>
            <a:r>
              <a:rPr lang="en-US" altLang="en-US" sz="2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processes</a:t>
            </a: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 and it will be an </a:t>
            </a:r>
            <a:r>
              <a:rPr lang="en-US" altLang="en-US" sz="2600" b="1" i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active  </a:t>
            </a: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entity</a:t>
            </a:r>
            <a:r>
              <a:rPr lang="en-US" altLang="en-US" sz="2600" b="1" i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.</a:t>
            </a:r>
          </a:p>
          <a:p>
            <a:pPr lvl="1">
              <a:buClr>
                <a:schemeClr val="bg1"/>
              </a:buClr>
            </a:pP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Program becomes process when executable file loaded into memory</a:t>
            </a:r>
          </a:p>
          <a:p>
            <a:pPr>
              <a:buClr>
                <a:schemeClr val="bg1"/>
              </a:buClr>
            </a:pP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Execution of program started via GUI mouse clicks, command line entry of its name, </a:t>
            </a:r>
            <a:r>
              <a:rPr lang="en-US" altLang="en-US" sz="2600" dirty="0" err="1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etc</a:t>
            </a:r>
            <a:endParaRPr lang="en-US" altLang="en-US" sz="26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>
              <a:buClr>
                <a:schemeClr val="bg1"/>
              </a:buClr>
            </a:pP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One program can be several processes</a:t>
            </a:r>
          </a:p>
          <a:p>
            <a:pPr lvl="1">
              <a:buClr>
                <a:schemeClr val="bg1"/>
              </a:buClr>
            </a:pP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Consider multiple users executing the same program</a:t>
            </a:r>
          </a:p>
          <a:p>
            <a:endParaRPr lang="en-US" altLang="en-US" sz="26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>
              <a:buFont typeface="Monotype Sorts" pitchFamily="-84" charset="2"/>
              <a:buNone/>
            </a:pPr>
            <a:endParaRPr lang="en-US" altLang="en-US" sz="2600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134671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19083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66935" y="432716"/>
            <a:ext cx="29225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Process Concept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21708" y="236724"/>
            <a:ext cx="138531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933B7336-1CF3-A992-CECE-9B4A8888D65D}"/>
              </a:ext>
            </a:extLst>
          </p:cNvPr>
          <p:cNvSpPr txBox="1">
            <a:spLocks noChangeArrowheads="1"/>
          </p:cNvSpPr>
          <p:nvPr/>
        </p:nvSpPr>
        <p:spPr>
          <a:xfrm>
            <a:off x="1577340" y="1176881"/>
            <a:ext cx="10313793" cy="478631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bg1"/>
              </a:buClr>
            </a:pPr>
            <a:r>
              <a:rPr lang="en-US" altLang="en-US" sz="2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Process</a:t>
            </a: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 – a program in execution; process execution must progress in </a:t>
            </a:r>
            <a:r>
              <a:rPr 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a specific order.</a:t>
            </a:r>
          </a:p>
          <a:p>
            <a:pPr>
              <a:buClr>
                <a:schemeClr val="bg1"/>
              </a:buClr>
            </a:pPr>
            <a:endParaRPr lang="en-US" altLang="en-US" sz="26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algn="l">
              <a:buClr>
                <a:schemeClr val="bg1"/>
              </a:buClr>
            </a:pPr>
            <a:r>
              <a:rPr 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A process refers to an entity that helps in representing the fundamental unit of work that must be implemented in any Operating system.</a:t>
            </a:r>
          </a:p>
          <a:p>
            <a:pPr algn="l">
              <a:buClr>
                <a:schemeClr val="bg1"/>
              </a:buClr>
            </a:pPr>
            <a:endParaRPr lang="en-US" sz="26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algn="l">
              <a:buClr>
                <a:schemeClr val="bg1"/>
              </a:buClr>
            </a:pPr>
            <a:r>
              <a:rPr 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In other words, we write the computer programs in the form of a text file, thus when we run them, these turn into processes that complete all of the duties specified in the program.</a:t>
            </a:r>
          </a:p>
          <a:p>
            <a:pPr>
              <a:buClr>
                <a:schemeClr val="bg1"/>
              </a:buClr>
            </a:pPr>
            <a:endParaRPr lang="en-US" altLang="en-US" sz="26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endParaRPr lang="en-US" altLang="en-US" sz="2600" dirty="0">
              <a:latin typeface="Alexandria" pitchFamily="2" charset="-78"/>
              <a:cs typeface="Alexandria" pitchFamily="2" charset="-78"/>
            </a:endParaRPr>
          </a:p>
          <a:p>
            <a:endParaRPr lang="en-US" altLang="en-US" sz="2600" dirty="0">
              <a:latin typeface="Alexandria" pitchFamily="2" charset="-78"/>
              <a:cs typeface="Alexandria" pitchFamily="2" charset="-78"/>
            </a:endParaRPr>
          </a:p>
          <a:p>
            <a:pPr>
              <a:buFont typeface="Monotype Sorts" pitchFamily="-84" charset="2"/>
              <a:buNone/>
            </a:pPr>
            <a:endParaRPr lang="en-US" altLang="en-US" sz="2600" dirty="0">
              <a:latin typeface="Alexandria" pitchFamily="2" charset="-78"/>
              <a:cs typeface="Alexandria" pitchFamily="2" charset="-78"/>
            </a:endParaRPr>
          </a:p>
          <a:p>
            <a:pPr>
              <a:buFont typeface="Monotype Sorts" pitchFamily="-84" charset="2"/>
              <a:buNone/>
            </a:pPr>
            <a:endParaRPr lang="en-US" altLang="en-US" sz="2600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824622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19083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66935" y="432716"/>
            <a:ext cx="29225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Process Concept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21708" y="236724"/>
            <a:ext cx="138531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2" name="صورة 1">
            <a:extLst>
              <a:ext uri="{FF2B5EF4-FFF2-40B4-BE49-F238E27FC236}">
                <a16:creationId xmlns:a16="http://schemas.microsoft.com/office/drawing/2014/main" id="{EC415BC4-DB99-CD1C-7D1B-703D4F4EE30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54725" y="221834"/>
            <a:ext cx="8260925" cy="5727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25195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19083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66935" y="432716"/>
            <a:ext cx="29225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Process Concept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21707" y="236724"/>
            <a:ext cx="138531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933B7336-1CF3-A992-CECE-9B4A8888D65D}"/>
              </a:ext>
            </a:extLst>
          </p:cNvPr>
          <p:cNvSpPr txBox="1">
            <a:spLocks noChangeArrowheads="1"/>
          </p:cNvSpPr>
          <p:nvPr/>
        </p:nvSpPr>
        <p:spPr>
          <a:xfrm>
            <a:off x="1428750" y="1176881"/>
            <a:ext cx="10462383" cy="478631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bg1"/>
              </a:buClr>
            </a:pPr>
            <a:r>
              <a:rPr 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A program can be divided into group of pieces when put into memory to become a process:</a:t>
            </a:r>
          </a:p>
          <a:p>
            <a:pPr>
              <a:buClr>
                <a:schemeClr val="bg1"/>
              </a:buClr>
            </a:pPr>
            <a:endParaRPr lang="en-US" sz="26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>
              <a:buClr>
                <a:schemeClr val="bg1"/>
              </a:buClr>
            </a:pP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The program code, also called </a:t>
            </a:r>
            <a:r>
              <a:rPr lang="en-US" altLang="en-US" sz="2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text section</a:t>
            </a:r>
          </a:p>
          <a:p>
            <a:pPr lvl="1">
              <a:buClr>
                <a:schemeClr val="bg1"/>
              </a:buClr>
            </a:pP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Current activity including</a:t>
            </a:r>
            <a:r>
              <a:rPr lang="en-US" altLang="en-US" sz="2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 program counter</a:t>
            </a: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, processor registers</a:t>
            </a:r>
          </a:p>
          <a:p>
            <a:pPr lvl="1">
              <a:buClr>
                <a:schemeClr val="bg1"/>
              </a:buClr>
            </a:pPr>
            <a:r>
              <a:rPr lang="en-US" altLang="en-US" sz="2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Stack </a:t>
            </a: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containing temporary data</a:t>
            </a:r>
          </a:p>
          <a:p>
            <a:pPr lvl="2">
              <a:buClr>
                <a:schemeClr val="bg1"/>
              </a:buClr>
            </a:pP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Function parameters, return addresses, local variables</a:t>
            </a:r>
          </a:p>
          <a:p>
            <a:pPr lvl="1">
              <a:buClr>
                <a:schemeClr val="bg1"/>
              </a:buClr>
            </a:pPr>
            <a:r>
              <a:rPr lang="en-US" altLang="en-US" sz="2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Data section </a:t>
            </a: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containing global variables</a:t>
            </a:r>
          </a:p>
          <a:p>
            <a:pPr lvl="1">
              <a:buClr>
                <a:schemeClr val="bg1"/>
              </a:buClr>
            </a:pPr>
            <a:r>
              <a:rPr lang="en-US" altLang="en-US" sz="2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Heap </a:t>
            </a: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containing memory dynamically allocated during run time</a:t>
            </a:r>
          </a:p>
          <a:p>
            <a:pPr>
              <a:buFont typeface="Monotype Sorts" pitchFamily="-84" charset="2"/>
              <a:buNone/>
            </a:pPr>
            <a:endParaRPr lang="en-US" altLang="en-US" sz="2600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889122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9762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Process in Memory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1707" y="236724"/>
            <a:ext cx="138531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1">
            <a:extLst>
              <a:ext uri="{FF2B5EF4-FFF2-40B4-BE49-F238E27FC236}">
                <a16:creationId xmlns:a16="http://schemas.microsoft.com/office/drawing/2014/main" id="{2B204333-D642-DFD7-5D13-64CF2F0258A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8697" y="1610200"/>
            <a:ext cx="2655888" cy="4249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مربع نص 9">
            <a:extLst>
              <a:ext uri="{FF2B5EF4-FFF2-40B4-BE49-F238E27FC236}">
                <a16:creationId xmlns:a16="http://schemas.microsoft.com/office/drawing/2014/main" id="{EB125D23-01CD-A4F3-3C45-BC48EA5DBC72}"/>
              </a:ext>
            </a:extLst>
          </p:cNvPr>
          <p:cNvSpPr txBox="1"/>
          <p:nvPr/>
        </p:nvSpPr>
        <p:spPr>
          <a:xfrm>
            <a:off x="496421" y="4005267"/>
            <a:ext cx="318165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>
              <a:buClr>
                <a:schemeClr val="bg1"/>
              </a:buClr>
            </a:pPr>
            <a:r>
              <a:rPr lang="en-US" altLang="en-US" sz="2400" b="1" dirty="0">
                <a:solidFill>
                  <a:schemeClr val="accent1"/>
                </a:solidFill>
              </a:rPr>
              <a:t>Heap</a:t>
            </a:r>
            <a:r>
              <a:rPr lang="en-US" altLang="en-US" sz="2400" b="1" dirty="0">
                <a:solidFill>
                  <a:schemeClr val="bg1"/>
                </a:solidFill>
              </a:rPr>
              <a:t> </a:t>
            </a:r>
            <a:r>
              <a:rPr lang="en-US" altLang="en-US" sz="2400" dirty="0">
                <a:solidFill>
                  <a:schemeClr val="bg1"/>
                </a:solidFill>
              </a:rPr>
              <a:t>containing memory dynamically allocated during run time</a:t>
            </a:r>
          </a:p>
        </p:txBody>
      </p:sp>
      <p:cxnSp>
        <p:nvCxnSpPr>
          <p:cNvPr id="12" name="رابط كسهم مستقيم 11">
            <a:extLst>
              <a:ext uri="{FF2B5EF4-FFF2-40B4-BE49-F238E27FC236}">
                <a16:creationId xmlns:a16="http://schemas.microsoft.com/office/drawing/2014/main" id="{EE79BCC6-DCD4-AB3F-8642-2A9FEF2BA5DF}"/>
              </a:ext>
            </a:extLst>
          </p:cNvPr>
          <p:cNvCxnSpPr>
            <a:cxnSpLocks/>
          </p:cNvCxnSpPr>
          <p:nvPr/>
        </p:nvCxnSpPr>
        <p:spPr>
          <a:xfrm flipV="1">
            <a:off x="3371850" y="4251960"/>
            <a:ext cx="1817370" cy="538137"/>
          </a:xfrm>
          <a:prstGeom prst="straightConnector1">
            <a:avLst/>
          </a:prstGeom>
          <a:ln>
            <a:headEnd type="none" w="med" len="med"/>
            <a:tailEnd type="arrow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4" name="مربع نص 13">
            <a:extLst>
              <a:ext uri="{FF2B5EF4-FFF2-40B4-BE49-F238E27FC236}">
                <a16:creationId xmlns:a16="http://schemas.microsoft.com/office/drawing/2014/main" id="{98684603-5FF3-94A1-6741-A67524CCC63C}"/>
              </a:ext>
            </a:extLst>
          </p:cNvPr>
          <p:cNvSpPr txBox="1"/>
          <p:nvPr/>
        </p:nvSpPr>
        <p:spPr>
          <a:xfrm>
            <a:off x="1526413" y="1390827"/>
            <a:ext cx="2851277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>
              <a:buClr>
                <a:schemeClr val="bg1"/>
              </a:buClr>
            </a:pPr>
            <a:r>
              <a:rPr lang="en-US" altLang="en-US" sz="2400" b="1" dirty="0">
                <a:solidFill>
                  <a:schemeClr val="accent1"/>
                </a:solidFill>
              </a:rPr>
              <a:t>Stack</a:t>
            </a:r>
            <a:r>
              <a:rPr lang="en-US" altLang="en-US" sz="2400" b="1" dirty="0">
                <a:solidFill>
                  <a:schemeClr val="bg1"/>
                </a:solidFill>
              </a:rPr>
              <a:t> </a:t>
            </a:r>
            <a:r>
              <a:rPr lang="en-US" altLang="en-US" sz="2400" dirty="0">
                <a:solidFill>
                  <a:schemeClr val="bg1"/>
                </a:solidFill>
              </a:rPr>
              <a:t>containing temporary data</a:t>
            </a:r>
          </a:p>
          <a:p>
            <a:pPr lvl="2">
              <a:buClr>
                <a:schemeClr val="bg1"/>
              </a:buClr>
            </a:pPr>
            <a:r>
              <a:rPr lang="en-US" altLang="en-US" sz="2400" dirty="0">
                <a:solidFill>
                  <a:schemeClr val="bg1"/>
                </a:solidFill>
              </a:rPr>
              <a:t>Function parameters, return addresses, local variables</a:t>
            </a:r>
          </a:p>
        </p:txBody>
      </p:sp>
      <p:cxnSp>
        <p:nvCxnSpPr>
          <p:cNvPr id="16" name="رابط كسهم مستقيم 15">
            <a:extLst>
              <a:ext uri="{FF2B5EF4-FFF2-40B4-BE49-F238E27FC236}">
                <a16:creationId xmlns:a16="http://schemas.microsoft.com/office/drawing/2014/main" id="{13831791-CE2E-E5B6-C84D-3D7C7459FC6D}"/>
              </a:ext>
            </a:extLst>
          </p:cNvPr>
          <p:cNvCxnSpPr>
            <a:cxnSpLocks/>
          </p:cNvCxnSpPr>
          <p:nvPr/>
        </p:nvCxnSpPr>
        <p:spPr>
          <a:xfrm flipV="1">
            <a:off x="4002534" y="1956258"/>
            <a:ext cx="1107693" cy="457929"/>
          </a:xfrm>
          <a:prstGeom prst="straightConnector1">
            <a:avLst/>
          </a:prstGeom>
          <a:ln>
            <a:headEnd type="none" w="med" len="med"/>
            <a:tailEnd type="arrow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8" name="مربع نص 17">
            <a:extLst>
              <a:ext uri="{FF2B5EF4-FFF2-40B4-BE49-F238E27FC236}">
                <a16:creationId xmlns:a16="http://schemas.microsoft.com/office/drawing/2014/main" id="{EC6B7E37-C793-B292-4A4E-05775214B482}"/>
              </a:ext>
            </a:extLst>
          </p:cNvPr>
          <p:cNvSpPr txBox="1"/>
          <p:nvPr/>
        </p:nvSpPr>
        <p:spPr>
          <a:xfrm>
            <a:off x="8545773" y="1989929"/>
            <a:ext cx="216027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>
              <a:buClr>
                <a:schemeClr val="bg1"/>
              </a:buClr>
            </a:pPr>
            <a:r>
              <a:rPr lang="en-US" altLang="en-US" sz="2400" dirty="0">
                <a:solidFill>
                  <a:schemeClr val="accent1"/>
                </a:solidFill>
              </a:rPr>
              <a:t>Data section </a:t>
            </a:r>
            <a:r>
              <a:rPr lang="en-US" altLang="en-US" sz="2400" dirty="0">
                <a:solidFill>
                  <a:schemeClr val="bg1"/>
                </a:solidFill>
              </a:rPr>
              <a:t>containing global variables</a:t>
            </a:r>
          </a:p>
        </p:txBody>
      </p:sp>
      <p:cxnSp>
        <p:nvCxnSpPr>
          <p:cNvPr id="20" name="رابط كسهم مستقيم 19">
            <a:extLst>
              <a:ext uri="{FF2B5EF4-FFF2-40B4-BE49-F238E27FC236}">
                <a16:creationId xmlns:a16="http://schemas.microsoft.com/office/drawing/2014/main" id="{CC2FE3DE-4ACE-EE21-5918-36291CAB760D}"/>
              </a:ext>
            </a:extLst>
          </p:cNvPr>
          <p:cNvCxnSpPr>
            <a:cxnSpLocks/>
            <a:stCxn id="18" idx="1"/>
          </p:cNvCxnSpPr>
          <p:nvPr/>
        </p:nvCxnSpPr>
        <p:spPr>
          <a:xfrm flipH="1">
            <a:off x="6668130" y="2774759"/>
            <a:ext cx="1877643" cy="2139597"/>
          </a:xfrm>
          <a:prstGeom prst="straightConnector1">
            <a:avLst/>
          </a:prstGeom>
          <a:ln>
            <a:headEnd type="none" w="med" len="med"/>
            <a:tailEnd type="arrow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5" name="مربع نص 24">
            <a:extLst>
              <a:ext uri="{FF2B5EF4-FFF2-40B4-BE49-F238E27FC236}">
                <a16:creationId xmlns:a16="http://schemas.microsoft.com/office/drawing/2014/main" id="{92CDE713-8F11-5853-5C6D-805E19965D9B}"/>
              </a:ext>
            </a:extLst>
          </p:cNvPr>
          <p:cNvSpPr txBox="1"/>
          <p:nvPr/>
        </p:nvSpPr>
        <p:spPr>
          <a:xfrm>
            <a:off x="8832270" y="4129526"/>
            <a:ext cx="216027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>
              <a:buClr>
                <a:schemeClr val="bg1"/>
              </a:buClr>
            </a:pPr>
            <a:r>
              <a:rPr lang="en-US" altLang="en-US" sz="2400" dirty="0">
                <a:solidFill>
                  <a:schemeClr val="bg1"/>
                </a:solidFill>
              </a:rPr>
              <a:t>The program code, also called </a:t>
            </a:r>
            <a:r>
              <a:rPr lang="en-US" altLang="en-US" sz="2400" b="1" dirty="0">
                <a:solidFill>
                  <a:schemeClr val="accent1"/>
                </a:solidFill>
              </a:rPr>
              <a:t>text section</a:t>
            </a:r>
          </a:p>
        </p:txBody>
      </p:sp>
      <p:cxnSp>
        <p:nvCxnSpPr>
          <p:cNvPr id="27" name="رابط كسهم مستقيم 26">
            <a:extLst>
              <a:ext uri="{FF2B5EF4-FFF2-40B4-BE49-F238E27FC236}">
                <a16:creationId xmlns:a16="http://schemas.microsoft.com/office/drawing/2014/main" id="{375F328A-02C4-C99A-439E-801673D27706}"/>
              </a:ext>
            </a:extLst>
          </p:cNvPr>
          <p:cNvCxnSpPr/>
          <p:nvPr/>
        </p:nvCxnSpPr>
        <p:spPr>
          <a:xfrm flipH="1">
            <a:off x="6777990" y="4790097"/>
            <a:ext cx="2068830" cy="696303"/>
          </a:xfrm>
          <a:prstGeom prst="straightConnector1">
            <a:avLst/>
          </a:prstGeom>
          <a:ln>
            <a:headEnd type="none" w="med" len="med"/>
            <a:tailEnd type="arrow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9" name="مربع نص 28">
            <a:extLst>
              <a:ext uri="{FF2B5EF4-FFF2-40B4-BE49-F238E27FC236}">
                <a16:creationId xmlns:a16="http://schemas.microsoft.com/office/drawing/2014/main" id="{EE3D8DDF-6E24-9FCB-2B42-E4C6A87617C7}"/>
              </a:ext>
            </a:extLst>
          </p:cNvPr>
          <p:cNvSpPr txBox="1"/>
          <p:nvPr/>
        </p:nvSpPr>
        <p:spPr>
          <a:xfrm>
            <a:off x="10246542" y="75966"/>
            <a:ext cx="2027609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>
              <a:buClr>
                <a:schemeClr val="bg1"/>
              </a:buClr>
            </a:pPr>
            <a:r>
              <a:rPr lang="en-US" altLang="en-US" sz="2000" dirty="0">
                <a:solidFill>
                  <a:schemeClr val="bg1"/>
                </a:solidFill>
              </a:rPr>
              <a:t>Current activity including</a:t>
            </a:r>
            <a:r>
              <a:rPr lang="en-US" altLang="en-US" sz="2000" b="1" dirty="0">
                <a:solidFill>
                  <a:schemeClr val="bg1"/>
                </a:solidFill>
              </a:rPr>
              <a:t> </a:t>
            </a:r>
            <a:r>
              <a:rPr lang="en-US" altLang="en-US" sz="2000" b="1" dirty="0">
                <a:solidFill>
                  <a:schemeClr val="accent1"/>
                </a:solidFill>
              </a:rPr>
              <a:t>program counter</a:t>
            </a:r>
            <a:r>
              <a:rPr lang="en-US" altLang="en-US" sz="2000" dirty="0">
                <a:solidFill>
                  <a:schemeClr val="accent1"/>
                </a:solidFill>
              </a:rPr>
              <a:t>, </a:t>
            </a:r>
            <a:r>
              <a:rPr lang="en-US" altLang="en-US" sz="2000" dirty="0">
                <a:solidFill>
                  <a:schemeClr val="bg1"/>
                </a:solidFill>
              </a:rPr>
              <a:t>processor registers</a:t>
            </a:r>
          </a:p>
        </p:txBody>
      </p:sp>
      <p:cxnSp>
        <p:nvCxnSpPr>
          <p:cNvPr id="31" name="رابط كسهم مستقيم 30">
            <a:extLst>
              <a:ext uri="{FF2B5EF4-FFF2-40B4-BE49-F238E27FC236}">
                <a16:creationId xmlns:a16="http://schemas.microsoft.com/office/drawing/2014/main" id="{BB607775-5F06-F1FF-A731-8FAA4C862BC2}"/>
              </a:ext>
            </a:extLst>
          </p:cNvPr>
          <p:cNvCxnSpPr/>
          <p:nvPr/>
        </p:nvCxnSpPr>
        <p:spPr>
          <a:xfrm flipH="1">
            <a:off x="6624097" y="1169934"/>
            <a:ext cx="3686375" cy="1604825"/>
          </a:xfrm>
          <a:prstGeom prst="straightConnector1">
            <a:avLst/>
          </a:prstGeom>
          <a:ln w="19050" cap="flat" cmpd="sng" algn="ctr">
            <a:solidFill>
              <a:schemeClr val="accent2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172513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58612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7148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Memory Layout of a C Program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1707" y="236724"/>
            <a:ext cx="138531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1">
            <a:extLst>
              <a:ext uri="{FF2B5EF4-FFF2-40B4-BE49-F238E27FC236}">
                <a16:creationId xmlns:a16="http://schemas.microsoft.com/office/drawing/2014/main" id="{90C0C94D-F0AB-E4EF-CD4C-E8390DD6FFC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0317" y="1494950"/>
            <a:ext cx="8691910" cy="41292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370553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1166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Process State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21707" y="236724"/>
            <a:ext cx="138531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806A7346-0132-6A91-E51B-AB9F28D66C41}"/>
              </a:ext>
            </a:extLst>
          </p:cNvPr>
          <p:cNvSpPr txBox="1">
            <a:spLocks noChangeArrowheads="1"/>
          </p:cNvSpPr>
          <p:nvPr/>
        </p:nvSpPr>
        <p:spPr>
          <a:xfrm>
            <a:off x="845820" y="1654905"/>
            <a:ext cx="11018519" cy="387497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bg1"/>
              </a:buClr>
            </a:pP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As a process executes, it changes </a:t>
            </a:r>
            <a:r>
              <a:rPr lang="en-US" altLang="en-US" sz="2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state.</a:t>
            </a:r>
          </a:p>
          <a:p>
            <a:pPr>
              <a:buClr>
                <a:schemeClr val="bg1"/>
              </a:buClr>
            </a:pP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The state of a process is defined in part by the current activity of that process.</a:t>
            </a:r>
          </a:p>
          <a:p>
            <a:pPr>
              <a:buClr>
                <a:schemeClr val="bg1"/>
              </a:buClr>
            </a:pPr>
            <a:endParaRPr lang="en-US" altLang="en-US" sz="26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>
              <a:buClr>
                <a:schemeClr val="bg1"/>
              </a:buClr>
            </a:pPr>
            <a:r>
              <a:rPr lang="en-US" altLang="en-US" sz="2600" b="1" dirty="0">
                <a:solidFill>
                  <a:schemeClr val="accent1"/>
                </a:solidFill>
                <a:latin typeface="Alexandria" pitchFamily="2" charset="-78"/>
                <a:cs typeface="Alexandria" pitchFamily="2" charset="-78"/>
              </a:rPr>
              <a:t>New</a:t>
            </a: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:  The process is being created</a:t>
            </a:r>
          </a:p>
          <a:p>
            <a:pPr lvl="1">
              <a:buClr>
                <a:schemeClr val="bg1"/>
              </a:buClr>
            </a:pPr>
            <a:r>
              <a:rPr lang="en-US" altLang="en-US" sz="2600" b="1" dirty="0">
                <a:solidFill>
                  <a:schemeClr val="accent1"/>
                </a:solidFill>
                <a:latin typeface="Alexandria" pitchFamily="2" charset="-78"/>
                <a:cs typeface="Alexandria" pitchFamily="2" charset="-78"/>
              </a:rPr>
              <a:t>Ready</a:t>
            </a: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:  The process is waiting to be assigned to a processor</a:t>
            </a:r>
          </a:p>
          <a:p>
            <a:pPr lvl="1">
              <a:buClr>
                <a:schemeClr val="bg1"/>
              </a:buClr>
            </a:pPr>
            <a:r>
              <a:rPr lang="en-US" altLang="en-US" sz="2600" b="1" dirty="0">
                <a:solidFill>
                  <a:schemeClr val="accent1"/>
                </a:solidFill>
                <a:latin typeface="Alexandria" pitchFamily="2" charset="-78"/>
                <a:cs typeface="Alexandria" pitchFamily="2" charset="-78"/>
              </a:rPr>
              <a:t>Running</a:t>
            </a: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:  Instructions are being executed</a:t>
            </a:r>
          </a:p>
          <a:p>
            <a:pPr lvl="1">
              <a:buClr>
                <a:schemeClr val="bg1"/>
              </a:buClr>
            </a:pPr>
            <a:r>
              <a:rPr lang="en-US" altLang="en-US" sz="2600" b="1" dirty="0">
                <a:solidFill>
                  <a:schemeClr val="accent1"/>
                </a:solidFill>
                <a:latin typeface="Alexandria" pitchFamily="2" charset="-78"/>
                <a:cs typeface="Alexandria" pitchFamily="2" charset="-78"/>
              </a:rPr>
              <a:t>Waiting</a:t>
            </a: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:  The process is waiting for some event to occur</a:t>
            </a:r>
          </a:p>
          <a:p>
            <a:pPr lvl="1">
              <a:buClr>
                <a:schemeClr val="bg1"/>
              </a:buClr>
            </a:pPr>
            <a:r>
              <a:rPr lang="en-US" altLang="en-US" sz="2600" b="1" dirty="0">
                <a:solidFill>
                  <a:schemeClr val="accent1"/>
                </a:solidFill>
                <a:latin typeface="Alexandria" pitchFamily="2" charset="-78"/>
                <a:cs typeface="Alexandria" pitchFamily="2" charset="-78"/>
              </a:rPr>
              <a:t>Terminated</a:t>
            </a: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:  The process has finished execution</a:t>
            </a:r>
          </a:p>
        </p:txBody>
      </p:sp>
    </p:spTree>
    <p:extLst>
      <p:ext uri="{BB962C8B-B14F-4D97-AF65-F5344CB8AC3E}">
        <p14:creationId xmlns:p14="http://schemas.microsoft.com/office/powerpoint/2010/main" val="25893526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971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Diagram of Process State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21707" y="236724"/>
            <a:ext cx="138531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1">
            <a:extLst>
              <a:ext uri="{FF2B5EF4-FFF2-40B4-BE49-F238E27FC236}">
                <a16:creationId xmlns:a16="http://schemas.microsoft.com/office/drawing/2014/main" id="{DE82A79A-ACF9-B96D-C5EC-55683548747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8213" y="2091830"/>
            <a:ext cx="7530147" cy="2935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57361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18531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Process Control Block (PCB)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21708" y="236724"/>
            <a:ext cx="138531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B46783D4-6E64-EA7E-5B0F-4C01AF92907B}"/>
              </a:ext>
            </a:extLst>
          </p:cNvPr>
          <p:cNvSpPr txBox="1">
            <a:spLocks noChangeArrowheads="1"/>
          </p:cNvSpPr>
          <p:nvPr/>
        </p:nvSpPr>
        <p:spPr>
          <a:xfrm>
            <a:off x="546153" y="1734321"/>
            <a:ext cx="8463373" cy="394638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bg1"/>
              </a:buClr>
            </a:pPr>
            <a:r>
              <a:rPr 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Every process has a process control block, which is a data structure managed by the operating system.</a:t>
            </a:r>
          </a:p>
          <a:p>
            <a:pPr>
              <a:buClr>
                <a:schemeClr val="bg1"/>
              </a:buClr>
            </a:pPr>
            <a:r>
              <a:rPr 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PCB stores all of the information required to maintain track of a process.</a:t>
            </a:r>
          </a:p>
          <a:p>
            <a:pPr lvl="1">
              <a:buClr>
                <a:schemeClr val="bg1"/>
              </a:buClr>
            </a:pPr>
            <a:r>
              <a:rPr lang="en-US" altLang="en-US" sz="2600" b="1" dirty="0">
                <a:solidFill>
                  <a:schemeClr val="accent1"/>
                </a:solidFill>
                <a:latin typeface="Alexandria" pitchFamily="2" charset="-78"/>
                <a:cs typeface="Alexandria" pitchFamily="2" charset="-78"/>
              </a:rPr>
              <a:t>Process state </a:t>
            </a: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– running, waiting, </a:t>
            </a:r>
            <a:r>
              <a:rPr lang="en-US" altLang="en-US" sz="2600" dirty="0" err="1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etc</a:t>
            </a:r>
            <a:endParaRPr lang="en-US" altLang="en-US" sz="26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marL="457200" lvl="1" indent="0">
              <a:buNone/>
            </a:pPr>
            <a:endParaRPr lang="en-US" altLang="en-US" sz="26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>
              <a:buClr>
                <a:schemeClr val="bg1"/>
              </a:buClr>
            </a:pPr>
            <a:r>
              <a:rPr lang="en-US" altLang="en-US" sz="2600" b="1" dirty="0">
                <a:solidFill>
                  <a:schemeClr val="accent1"/>
                </a:solidFill>
                <a:latin typeface="Alexandria" pitchFamily="2" charset="-78"/>
                <a:cs typeface="Alexandria" pitchFamily="2" charset="-78"/>
              </a:rPr>
              <a:t>Process Number (ID).</a:t>
            </a:r>
            <a:r>
              <a:rPr lang="en-US" sz="2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Each process in the OS has its own unique identifier.</a:t>
            </a:r>
          </a:p>
          <a:p>
            <a:endParaRPr lang="en-US" altLang="en-US" sz="2600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11" name="Picture 1">
            <a:extLst>
              <a:ext uri="{FF2B5EF4-FFF2-40B4-BE49-F238E27FC236}">
                <a16:creationId xmlns:a16="http://schemas.microsoft.com/office/drawing/2014/main" id="{8C7ED1E6-E3B1-F287-80A7-AEF4242907D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5065" y="1594472"/>
            <a:ext cx="2257880" cy="36690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6827455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18531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Process Control Block (PCB)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21707" y="236724"/>
            <a:ext cx="138531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Picture 1">
            <a:extLst>
              <a:ext uri="{FF2B5EF4-FFF2-40B4-BE49-F238E27FC236}">
                <a16:creationId xmlns:a16="http://schemas.microsoft.com/office/drawing/2014/main" id="{BDB41FDD-B1DC-038C-B063-F082BCDD4E0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9158" y="1725061"/>
            <a:ext cx="2257880" cy="36690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3">
            <a:extLst>
              <a:ext uri="{FF2B5EF4-FFF2-40B4-BE49-F238E27FC236}">
                <a16:creationId xmlns:a16="http://schemas.microsoft.com/office/drawing/2014/main" id="{DE7D648D-9717-88CE-C3DA-C066E973FF44}"/>
              </a:ext>
            </a:extLst>
          </p:cNvPr>
          <p:cNvSpPr txBox="1">
            <a:spLocks noChangeArrowheads="1"/>
          </p:cNvSpPr>
          <p:nvPr/>
        </p:nvSpPr>
        <p:spPr>
          <a:xfrm>
            <a:off x="491490" y="1762745"/>
            <a:ext cx="7946089" cy="366905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>
              <a:buClr>
                <a:schemeClr val="bg1"/>
              </a:buClr>
            </a:pPr>
            <a:r>
              <a:rPr lang="en-US" altLang="en-US" sz="2600" b="1" dirty="0">
                <a:solidFill>
                  <a:schemeClr val="accent1"/>
                </a:solidFill>
                <a:latin typeface="Alexandria" pitchFamily="2" charset="-78"/>
                <a:cs typeface="Alexandria" pitchFamily="2" charset="-78"/>
              </a:rPr>
              <a:t>Program counter </a:t>
            </a: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– location </a:t>
            </a:r>
            <a:r>
              <a:rPr lang="ar-SA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)</a:t>
            </a: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address) of instruction to next execute. (the next instruction to be executed)</a:t>
            </a:r>
          </a:p>
          <a:p>
            <a:pPr lvl="1">
              <a:buClr>
                <a:schemeClr val="bg1"/>
              </a:buClr>
            </a:pPr>
            <a:endParaRPr lang="en-US" altLang="en-US" sz="26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>
              <a:buClr>
                <a:schemeClr val="bg1"/>
              </a:buClr>
            </a:pPr>
            <a:r>
              <a:rPr lang="en-US" altLang="en-US" sz="2600" b="1" dirty="0">
                <a:solidFill>
                  <a:schemeClr val="accent1"/>
                </a:solidFill>
                <a:latin typeface="Alexandria" pitchFamily="2" charset="-78"/>
                <a:cs typeface="Alexandria" pitchFamily="2" charset="-78"/>
              </a:rPr>
              <a:t>CPU registers </a:t>
            </a: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– contents of all process-centric registers.</a:t>
            </a:r>
          </a:p>
          <a:p>
            <a:pPr lvl="1">
              <a:buClr>
                <a:schemeClr val="bg1"/>
              </a:buClr>
            </a:pPr>
            <a:endParaRPr lang="en-US" altLang="en-US" sz="26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>
              <a:buClr>
                <a:schemeClr val="bg1"/>
              </a:buClr>
            </a:pPr>
            <a:r>
              <a:rPr lang="en-US" altLang="en-US" sz="2600" b="1" dirty="0">
                <a:solidFill>
                  <a:schemeClr val="accent1"/>
                </a:solidFill>
                <a:latin typeface="Alexandria" pitchFamily="2" charset="-78"/>
                <a:cs typeface="Alexandria" pitchFamily="2" charset="-78"/>
              </a:rPr>
              <a:t>CPU scheduling information</a:t>
            </a: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- priorities.</a:t>
            </a:r>
          </a:p>
          <a:p>
            <a:endParaRPr lang="en-US" altLang="en-US" sz="2600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3405388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18531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Process Control Block (PCB)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21707" y="236724"/>
            <a:ext cx="138531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Picture 1">
            <a:extLst>
              <a:ext uri="{FF2B5EF4-FFF2-40B4-BE49-F238E27FC236}">
                <a16:creationId xmlns:a16="http://schemas.microsoft.com/office/drawing/2014/main" id="{BDB41FDD-B1DC-038C-B063-F082BCDD4E0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4795" y="1725061"/>
            <a:ext cx="2257880" cy="36690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3">
            <a:extLst>
              <a:ext uri="{FF2B5EF4-FFF2-40B4-BE49-F238E27FC236}">
                <a16:creationId xmlns:a16="http://schemas.microsoft.com/office/drawing/2014/main" id="{DE7D648D-9717-88CE-C3DA-C066E973FF44}"/>
              </a:ext>
            </a:extLst>
          </p:cNvPr>
          <p:cNvSpPr txBox="1">
            <a:spLocks noChangeArrowheads="1"/>
          </p:cNvSpPr>
          <p:nvPr/>
        </p:nvSpPr>
        <p:spPr>
          <a:xfrm>
            <a:off x="52465" y="1543731"/>
            <a:ext cx="9804744" cy="47720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>
              <a:buClr>
                <a:schemeClr val="bg1"/>
              </a:buClr>
            </a:pPr>
            <a:r>
              <a:rPr lang="en-US" altLang="en-US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Memory-management information – memory allocated to the process</a:t>
            </a:r>
          </a:p>
          <a:p>
            <a:pPr lvl="1">
              <a:buClr>
                <a:schemeClr val="bg1"/>
              </a:buClr>
            </a:pPr>
            <a:endParaRPr lang="en-US" altLang="en-US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>
              <a:buClr>
                <a:schemeClr val="bg1"/>
              </a:buClr>
            </a:pPr>
            <a:r>
              <a:rPr lang="en-US" altLang="en-US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Accounting information: Account of all resources used by the process such as (CPU time , memory, ….)</a:t>
            </a:r>
          </a:p>
          <a:p>
            <a:pPr lvl="1">
              <a:buClr>
                <a:schemeClr val="bg1"/>
              </a:buClr>
            </a:pPr>
            <a:endParaRPr lang="en-US" altLang="en-US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>
              <a:buClr>
                <a:schemeClr val="bg1"/>
              </a:buClr>
            </a:pPr>
            <a:r>
              <a:rPr lang="en-US" altLang="en-US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I/O status information – I/O devices allocated to process, list of open files.</a:t>
            </a:r>
          </a:p>
          <a:p>
            <a:pPr lvl="1">
              <a:buClr>
                <a:schemeClr val="bg1"/>
              </a:buClr>
            </a:pPr>
            <a:endParaRPr lang="en-US" altLang="en-US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 algn="just">
              <a:buClr>
                <a:schemeClr val="bg1"/>
              </a:buClr>
            </a:pPr>
            <a:r>
              <a:rPr lang="en-US" i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The PCB architecture is fully dependent on the operating system, and different operating systems may include different information. </a:t>
            </a:r>
            <a:endParaRPr lang="en-US" altLang="en-US" i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endParaRPr lang="en-US" altLang="en-US" sz="2400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24697582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9569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Process Scheduling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21707" y="236724"/>
            <a:ext cx="138531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2129B0A9-6350-694F-E271-637C02FFD7E4}"/>
              </a:ext>
            </a:extLst>
          </p:cNvPr>
          <p:cNvSpPr txBox="1">
            <a:spLocks noChangeArrowheads="1"/>
          </p:cNvSpPr>
          <p:nvPr/>
        </p:nvSpPr>
        <p:spPr>
          <a:xfrm>
            <a:off x="1390333" y="1612311"/>
            <a:ext cx="10245407" cy="39830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buClr>
                <a:schemeClr val="bg1"/>
              </a:buClr>
            </a:pPr>
            <a:endParaRPr lang="en-US" sz="26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algn="l">
              <a:buClr>
                <a:schemeClr val="bg1"/>
              </a:buClr>
            </a:pPr>
            <a:r>
              <a:rPr lang="en-US" sz="2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When there are several or more runnable processes, the operating system chooses which one to run first; this is known as process scheduling.</a:t>
            </a:r>
          </a:p>
          <a:p>
            <a:pPr algn="l">
              <a:buClr>
                <a:schemeClr val="bg1"/>
              </a:buClr>
            </a:pPr>
            <a:endParaRPr lang="en-US" sz="26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algn="l">
              <a:buClr>
                <a:schemeClr val="bg1"/>
              </a:buClr>
            </a:pPr>
            <a:r>
              <a:rPr lang="en-US" sz="2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A scheduler is a program that uses a scheduling algorithm to make choices. </a:t>
            </a:r>
            <a:endParaRPr lang="en-US" altLang="en-US" sz="26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/>
            <a:endParaRPr lang="en-US" altLang="en-US" sz="2600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70692200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9569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Process Scheduling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21707" y="236724"/>
            <a:ext cx="138531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مربع نص 9">
            <a:extLst>
              <a:ext uri="{FF2B5EF4-FFF2-40B4-BE49-F238E27FC236}">
                <a16:creationId xmlns:a16="http://schemas.microsoft.com/office/drawing/2014/main" id="{B92F7523-F89C-7B48-0820-A7C5815A18A5}"/>
              </a:ext>
            </a:extLst>
          </p:cNvPr>
          <p:cNvSpPr txBox="1"/>
          <p:nvPr/>
        </p:nvSpPr>
        <p:spPr>
          <a:xfrm>
            <a:off x="1162954" y="1581920"/>
            <a:ext cx="10789920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OS, Maintains </a:t>
            </a:r>
            <a:r>
              <a:rPr lang="en-US" altLang="en-US" sz="2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scheduling queues </a:t>
            </a: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of processes</a:t>
            </a:r>
          </a:p>
          <a:p>
            <a:pPr marL="457200" indent="-457200">
              <a:buClr>
                <a:schemeClr val="bg1"/>
              </a:buClr>
              <a:buFont typeface="Arial" panose="020B0604020202020204" pitchFamily="34" charset="0"/>
              <a:buChar char="•"/>
            </a:pPr>
            <a:endParaRPr lang="en-US" sz="2600" b="0" i="0" dirty="0">
              <a:solidFill>
                <a:schemeClr val="bg1"/>
              </a:solidFill>
              <a:effectLst/>
              <a:latin typeface="Alexandria" pitchFamily="2" charset="-78"/>
              <a:cs typeface="Alexandria" pitchFamily="2" charset="-78"/>
            </a:endParaRPr>
          </a:p>
          <a:p>
            <a:pPr marL="457200" indent="-45720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sz="2600" b="0" i="0" dirty="0">
                <a:solidFill>
                  <a:schemeClr val="bg1"/>
                </a:solidFill>
                <a:effectLst/>
                <a:latin typeface="Alexandria" pitchFamily="2" charset="-78"/>
                <a:cs typeface="Alexandria" pitchFamily="2" charset="-78"/>
              </a:rPr>
              <a:t>All processes, upon entering the system, are stored in the </a:t>
            </a:r>
            <a:r>
              <a:rPr lang="en-US" sz="2600" b="1" dirty="0">
                <a:solidFill>
                  <a:schemeClr val="accent1"/>
                </a:solidFill>
                <a:latin typeface="Alexandria" pitchFamily="2" charset="-78"/>
                <a:cs typeface="Alexandria" pitchFamily="2" charset="-78"/>
              </a:rPr>
              <a:t>Job Queue </a:t>
            </a:r>
            <a:r>
              <a:rPr 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(</a:t>
            </a: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set of all processes in the system)</a:t>
            </a:r>
          </a:p>
          <a:p>
            <a:pPr marL="457200" indent="-457200">
              <a:buClr>
                <a:schemeClr val="bg1"/>
              </a:buClr>
              <a:buFont typeface="Arial" panose="020B0604020202020204" pitchFamily="34" charset="0"/>
              <a:buChar char="•"/>
            </a:pPr>
            <a:endParaRPr lang="en-US" altLang="en-US" sz="26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marL="457200" indent="-45720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Processes in the Ready state </a:t>
            </a:r>
            <a:r>
              <a:rPr lang="en-US" sz="2600" b="0" i="0" dirty="0">
                <a:solidFill>
                  <a:schemeClr val="bg1"/>
                </a:solidFill>
                <a:effectLst/>
                <a:latin typeface="Alexandria" pitchFamily="2" charset="-78"/>
                <a:cs typeface="Alexandria" pitchFamily="2" charset="-78"/>
              </a:rPr>
              <a:t>are placed in the </a:t>
            </a:r>
            <a:r>
              <a:rPr lang="en-US" sz="2600" b="1" dirty="0">
                <a:solidFill>
                  <a:schemeClr val="accent1"/>
                </a:solidFill>
                <a:latin typeface="Alexandria" pitchFamily="2" charset="-78"/>
                <a:cs typeface="Alexandria" pitchFamily="2" charset="-78"/>
              </a:rPr>
              <a:t>Ready Queue </a:t>
            </a:r>
            <a:r>
              <a:rPr 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(</a:t>
            </a: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set of all processes residing in main memory, ready and waiting to execute)</a:t>
            </a:r>
          </a:p>
          <a:p>
            <a:pPr eaLnBrk="1" hangingPunct="1"/>
            <a:endParaRPr lang="en-US" altLang="en-US" sz="2600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289443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9569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Process Scheduling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21707" y="236724"/>
            <a:ext cx="138531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مربع نص 9">
            <a:extLst>
              <a:ext uri="{FF2B5EF4-FFF2-40B4-BE49-F238E27FC236}">
                <a16:creationId xmlns:a16="http://schemas.microsoft.com/office/drawing/2014/main" id="{B92F7523-F89C-7B48-0820-A7C5815A18A5}"/>
              </a:ext>
            </a:extLst>
          </p:cNvPr>
          <p:cNvSpPr txBox="1"/>
          <p:nvPr/>
        </p:nvSpPr>
        <p:spPr>
          <a:xfrm>
            <a:off x="1162954" y="1581920"/>
            <a:ext cx="10789920" cy="24929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sz="2600" b="0" i="0" dirty="0">
                <a:solidFill>
                  <a:schemeClr val="bg1"/>
                </a:solidFill>
                <a:effectLst/>
                <a:latin typeface="Alexandria" pitchFamily="2" charset="-78"/>
                <a:cs typeface="Alexandria" pitchFamily="2" charset="-78"/>
              </a:rPr>
              <a:t>Processes waiting for a device to become available are placed in </a:t>
            </a:r>
            <a:r>
              <a:rPr lang="en-US" sz="2600" b="1" dirty="0">
                <a:solidFill>
                  <a:schemeClr val="accent1"/>
                </a:solidFill>
                <a:latin typeface="Alexandria" pitchFamily="2" charset="-78"/>
                <a:cs typeface="Alexandria" pitchFamily="2" charset="-78"/>
              </a:rPr>
              <a:t>Device Queues</a:t>
            </a:r>
            <a:r>
              <a:rPr lang="en-US" sz="2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. </a:t>
            </a:r>
            <a:r>
              <a:rPr lang="en-US" sz="2600" b="0" i="0" dirty="0">
                <a:solidFill>
                  <a:schemeClr val="bg1"/>
                </a:solidFill>
                <a:effectLst/>
                <a:latin typeface="Alexandria" pitchFamily="2" charset="-78"/>
                <a:cs typeface="Alexandria" pitchFamily="2" charset="-78"/>
              </a:rPr>
              <a:t>There are unique device queues available for each I/O device.</a:t>
            </a:r>
          </a:p>
          <a:p>
            <a:pPr marL="457200" indent="-45720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Processes migrate among the various queues</a:t>
            </a:r>
            <a:endParaRPr lang="en-US" altLang="en-US" sz="26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eaLnBrk="1" hangingPunct="1"/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     </a:t>
            </a:r>
          </a:p>
          <a:p>
            <a:pPr eaLnBrk="1" hangingPunct="1"/>
            <a:endParaRPr lang="en-US" altLang="en-US" sz="2600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11" name="صورة 10">
            <a:extLst>
              <a:ext uri="{FF2B5EF4-FFF2-40B4-BE49-F238E27FC236}">
                <a16:creationId xmlns:a16="http://schemas.microsoft.com/office/drawing/2014/main" id="{CF4C8212-6163-0953-8DEC-6C652CAF0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45155" y="3644135"/>
            <a:ext cx="6648976" cy="2044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55646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817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Representation of Process Scheduling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1707" y="236724"/>
            <a:ext cx="138531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247A607F-5850-F9EB-ED22-FD2709DD3589}"/>
              </a:ext>
            </a:extLst>
          </p:cNvPr>
          <p:cNvSpPr txBox="1">
            <a:spLocks noChangeArrowheads="1"/>
          </p:cNvSpPr>
          <p:nvPr/>
        </p:nvSpPr>
        <p:spPr>
          <a:xfrm>
            <a:off x="67197" y="1778846"/>
            <a:ext cx="11143438" cy="465810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None/>
            </a:pPr>
            <a:endParaRPr lang="en-US" altLang="en-US" sz="2800" dirty="0"/>
          </a:p>
          <a:p>
            <a:pPr marL="457200" lvl="1" indent="0">
              <a:buNone/>
            </a:pPr>
            <a:endParaRPr lang="en-US" altLang="en-US" sz="2800" dirty="0"/>
          </a:p>
          <a:p>
            <a:endParaRPr lang="en-US" altLang="en-US" b="1" dirty="0">
              <a:solidFill>
                <a:srgbClr val="3366FF"/>
              </a:solidFill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2AA8E7FE-D7CA-9F6F-5F2D-278BE6C0B20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6935" y="1610200"/>
            <a:ext cx="6736204" cy="3887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321988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6423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Representation of Process Scheduling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1707" y="236724"/>
            <a:ext cx="138531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مربع نص 8">
            <a:extLst>
              <a:ext uri="{FF2B5EF4-FFF2-40B4-BE49-F238E27FC236}">
                <a16:creationId xmlns:a16="http://schemas.microsoft.com/office/drawing/2014/main" id="{2CB71D65-AA80-0A79-C87F-9E842937AAF0}"/>
              </a:ext>
            </a:extLst>
          </p:cNvPr>
          <p:cNvSpPr txBox="1"/>
          <p:nvPr/>
        </p:nvSpPr>
        <p:spPr>
          <a:xfrm>
            <a:off x="1282755" y="1190831"/>
            <a:ext cx="10789920" cy="52014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indent="-514350" algn="l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sz="2600" b="0" i="0" dirty="0">
                <a:solidFill>
                  <a:schemeClr val="bg1"/>
                </a:solidFill>
                <a:effectLst/>
                <a:latin typeface="Alexandria" pitchFamily="2" charset="-78"/>
                <a:cs typeface="Alexandria" pitchFamily="2" charset="-78"/>
              </a:rPr>
              <a:t>A</a:t>
            </a:r>
            <a:r>
              <a:rPr lang="en-US" sz="2600" b="0" i="0" dirty="0">
                <a:solidFill>
                  <a:srgbClr val="212529"/>
                </a:solidFill>
                <a:effectLst/>
                <a:latin typeface="Alexandria" pitchFamily="2" charset="-78"/>
                <a:cs typeface="Alexandria" pitchFamily="2" charset="-78"/>
              </a:rPr>
              <a:t> </a:t>
            </a:r>
            <a:r>
              <a:rPr lang="en-US" sz="2600" b="0" i="0" dirty="0">
                <a:solidFill>
                  <a:schemeClr val="bg1"/>
                </a:solidFill>
                <a:effectLst/>
                <a:latin typeface="Alexandria" pitchFamily="2" charset="-78"/>
                <a:cs typeface="Alexandria" pitchFamily="2" charset="-78"/>
              </a:rPr>
              <a:t>new process is initially put in the </a:t>
            </a:r>
            <a:r>
              <a:rPr lang="en-US" sz="2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Ready queue</a:t>
            </a:r>
            <a:r>
              <a:rPr lang="en-US" sz="2600" b="0" i="0" dirty="0">
                <a:solidFill>
                  <a:schemeClr val="bg1"/>
                </a:solidFill>
                <a:effectLst/>
                <a:latin typeface="Alexandria" pitchFamily="2" charset="-78"/>
                <a:cs typeface="Alexandria" pitchFamily="2" charset="-78"/>
              </a:rPr>
              <a:t>. </a:t>
            </a:r>
          </a:p>
          <a:p>
            <a:pPr marL="514350" indent="-514350" algn="l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sz="2600" b="0" i="0" dirty="0">
                <a:solidFill>
                  <a:schemeClr val="bg1"/>
                </a:solidFill>
                <a:effectLst/>
                <a:latin typeface="Alexandria" pitchFamily="2" charset="-78"/>
                <a:cs typeface="Alexandria" pitchFamily="2" charset="-78"/>
              </a:rPr>
              <a:t>It waits in the ready queue until it is selected for execution(or dispatched). </a:t>
            </a:r>
          </a:p>
          <a:p>
            <a:pPr marL="514350" indent="-514350" algn="l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sz="2600" b="0" i="0" dirty="0">
                <a:solidFill>
                  <a:schemeClr val="bg1"/>
                </a:solidFill>
                <a:effectLst/>
                <a:latin typeface="Alexandria" pitchFamily="2" charset="-78"/>
                <a:cs typeface="Alexandria" pitchFamily="2" charset="-78"/>
              </a:rPr>
              <a:t>Once the process is assigned to the CPU and is executing, one of the following several events can occur:</a:t>
            </a:r>
          </a:p>
          <a:p>
            <a:pPr marL="514350" indent="-514350" algn="l">
              <a:buClr>
                <a:schemeClr val="bg1"/>
              </a:buClr>
              <a:buFont typeface="Arial" panose="020B0604020202020204" pitchFamily="34" charset="0"/>
              <a:buChar char="•"/>
            </a:pPr>
            <a:endParaRPr lang="en-US" sz="2600" b="0" i="0" dirty="0">
              <a:solidFill>
                <a:schemeClr val="bg1"/>
              </a:solidFill>
              <a:effectLst/>
              <a:latin typeface="Alexandria" pitchFamily="2" charset="-78"/>
              <a:cs typeface="Alexandria" pitchFamily="2" charset="-78"/>
            </a:endParaRPr>
          </a:p>
          <a:p>
            <a:pPr marL="514350" lvl="2" indent="-514350">
              <a:buClr>
                <a:schemeClr val="bg1"/>
              </a:buClr>
              <a:buFont typeface="+mj-lt"/>
              <a:buAutoNum type="arabicPeriod"/>
            </a:pPr>
            <a:r>
              <a:rPr lang="en-US" sz="2400" b="0" i="0" dirty="0">
                <a:solidFill>
                  <a:schemeClr val="bg1"/>
                </a:solidFill>
                <a:effectLst/>
                <a:latin typeface="Alexandria" pitchFamily="2" charset="-78"/>
                <a:cs typeface="Alexandria" pitchFamily="2" charset="-78"/>
              </a:rPr>
              <a:t>The process could issue an I/O request, and then be placed in the </a:t>
            </a:r>
            <a:r>
              <a:rPr lang="en-US" sz="24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I/O queue.</a:t>
            </a:r>
          </a:p>
          <a:p>
            <a:pPr marL="514350" lvl="2" indent="-514350">
              <a:buClr>
                <a:schemeClr val="bg1"/>
              </a:buClr>
              <a:buFont typeface="+mj-lt"/>
              <a:buAutoNum type="arabicPeriod"/>
            </a:pPr>
            <a:r>
              <a:rPr lang="en-US" sz="2400" b="0" i="0" dirty="0">
                <a:solidFill>
                  <a:schemeClr val="bg1"/>
                </a:solidFill>
                <a:effectLst/>
                <a:latin typeface="Alexandria" pitchFamily="2" charset="-78"/>
                <a:cs typeface="Alexandria" pitchFamily="2" charset="-78"/>
              </a:rPr>
              <a:t>The process could create a new subprocess and wait for its termination.</a:t>
            </a:r>
          </a:p>
          <a:p>
            <a:pPr marL="514350" lvl="2" indent="-514350">
              <a:buClr>
                <a:schemeClr val="bg1"/>
              </a:buClr>
              <a:buFont typeface="+mj-lt"/>
              <a:buAutoNum type="arabicPeriod"/>
            </a:pPr>
            <a:r>
              <a:rPr lang="en-US" sz="2400" b="0" i="0" dirty="0">
                <a:solidFill>
                  <a:schemeClr val="bg1"/>
                </a:solidFill>
                <a:effectLst/>
                <a:latin typeface="Alexandria" pitchFamily="2" charset="-78"/>
                <a:cs typeface="Alexandria" pitchFamily="2" charset="-78"/>
              </a:rPr>
              <a:t>The process could be removed forcibly from the CPU, as a result of an interrupt, and be put back in the ready queue</a:t>
            </a:r>
            <a:r>
              <a:rPr lang="en-US" sz="2800" b="0" i="0" dirty="0">
                <a:solidFill>
                  <a:schemeClr val="bg1"/>
                </a:solidFill>
                <a:effectLst/>
                <a:latin typeface="system-ui"/>
              </a:rPr>
              <a:t>.</a:t>
            </a:r>
          </a:p>
          <a:p>
            <a:pPr eaLnBrk="1" hangingPunct="1"/>
            <a:endParaRPr lang="en-US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02168123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7430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schedulers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1707" y="236724"/>
            <a:ext cx="138531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63F1CE47-4767-D537-DFE0-9F61F6C731D8}"/>
              </a:ext>
            </a:extLst>
          </p:cNvPr>
          <p:cNvSpPr txBox="1">
            <a:spLocks noChangeArrowheads="1"/>
          </p:cNvSpPr>
          <p:nvPr/>
        </p:nvSpPr>
        <p:spPr>
          <a:xfrm>
            <a:off x="1554124" y="1874087"/>
            <a:ext cx="9395815" cy="381127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bg1"/>
              </a:buClr>
            </a:pPr>
            <a:r>
              <a:rPr lang="en-US" altLang="en-US" sz="2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Short-term scheduler  </a:t>
            </a: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(or </a:t>
            </a:r>
            <a:r>
              <a:rPr lang="en-US" altLang="en-US" sz="2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CPU scheduler</a:t>
            </a: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) – selects which process should be executed next and allocates CPU</a:t>
            </a:r>
          </a:p>
          <a:p>
            <a:pPr>
              <a:buClr>
                <a:schemeClr val="bg1"/>
              </a:buClr>
            </a:pPr>
            <a:endParaRPr lang="en-US" altLang="en-US" sz="26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>
              <a:buClr>
                <a:schemeClr val="bg1"/>
              </a:buClr>
            </a:pP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Sometimes the only scheduler in a system</a:t>
            </a:r>
          </a:p>
          <a:p>
            <a:pPr lvl="1">
              <a:buClr>
                <a:schemeClr val="bg1"/>
              </a:buClr>
            </a:pP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Short-term scheduler is invoked frequently (milliseconds) </a:t>
            </a: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  <a:sym typeface="Symbol" panose="05050102010706020507" pitchFamily="18" charset="2"/>
              </a:rPr>
              <a:t> (must be fast)</a:t>
            </a:r>
          </a:p>
          <a:p>
            <a:endParaRPr lang="en-US" altLang="en-US" sz="26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endParaRPr lang="en-US" altLang="en-US" sz="2600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8846205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9848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Schedulers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1707" y="236724"/>
            <a:ext cx="138531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مربع نص 10">
            <a:extLst>
              <a:ext uri="{FF2B5EF4-FFF2-40B4-BE49-F238E27FC236}">
                <a16:creationId xmlns:a16="http://schemas.microsoft.com/office/drawing/2014/main" id="{7A7155EA-FEA9-E186-3578-39AB253EFCF4}"/>
              </a:ext>
            </a:extLst>
          </p:cNvPr>
          <p:cNvSpPr txBox="1"/>
          <p:nvPr/>
        </p:nvSpPr>
        <p:spPr>
          <a:xfrm>
            <a:off x="1108711" y="1962676"/>
            <a:ext cx="10092689" cy="32932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US" altLang="en-US" sz="26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r>
              <a:rPr lang="en-US" altLang="en-US" sz="2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Long-term scheduler  </a:t>
            </a: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(or </a:t>
            </a:r>
            <a:r>
              <a:rPr lang="en-US" altLang="en-US" sz="2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job scheduler</a:t>
            </a: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) – selects which processes should be brought into the ready queue</a:t>
            </a:r>
          </a:p>
          <a:p>
            <a:pPr lvl="1"/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  <a:sym typeface="Symbol" panose="05050102010706020507" pitchFamily="18" charset="2"/>
              </a:rPr>
              <a:t>Long-term scheduler is invoked  infrequently (seconds, minutes)  (may be slow)</a:t>
            </a:r>
          </a:p>
          <a:p>
            <a:pPr lvl="1"/>
            <a:endParaRPr lang="en-US" altLang="en-US" sz="2600" dirty="0">
              <a:solidFill>
                <a:schemeClr val="bg1"/>
              </a:solidFill>
              <a:latin typeface="Alexandria" pitchFamily="2" charset="-78"/>
              <a:cs typeface="Alexandria" pitchFamily="2" charset="-78"/>
              <a:sym typeface="Symbol" panose="05050102010706020507" pitchFamily="18" charset="2"/>
            </a:endParaRPr>
          </a:p>
          <a:p>
            <a:pPr lvl="1"/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  <a:sym typeface="Symbol" panose="05050102010706020507" pitchFamily="18" charset="2"/>
              </a:rPr>
              <a:t>The long-term scheduler controls the </a:t>
            </a:r>
            <a:r>
              <a:rPr lang="en-US" altLang="en-US" sz="2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  <a:sym typeface="Symbol" panose="05050102010706020507" pitchFamily="18" charset="2"/>
              </a:rPr>
              <a:t>degree of multiprogramming</a:t>
            </a:r>
            <a:endParaRPr lang="en-US" altLang="en-US" sz="2600" i="1" dirty="0">
              <a:solidFill>
                <a:schemeClr val="bg1"/>
              </a:solidFill>
              <a:latin typeface="Alexandria" pitchFamily="2" charset="-78"/>
              <a:cs typeface="Alexandria" pitchFamily="2" charset="-78"/>
              <a:sym typeface="Symbol" panose="05050102010706020507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5063640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7670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Schedulers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1707" y="236724"/>
            <a:ext cx="138531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95929690-DC54-350B-4DA3-53885E8A6A91}"/>
              </a:ext>
            </a:extLst>
          </p:cNvPr>
          <p:cNvSpPr txBox="1">
            <a:spLocks/>
          </p:cNvSpPr>
          <p:nvPr/>
        </p:nvSpPr>
        <p:spPr>
          <a:xfrm>
            <a:off x="828936" y="1623357"/>
            <a:ext cx="10960427" cy="45307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bg1"/>
              </a:buClr>
            </a:pPr>
            <a:endParaRPr lang="en-US" altLang="en-US" sz="2800" dirty="0">
              <a:solidFill>
                <a:schemeClr val="bg1"/>
              </a:solidFill>
              <a:latin typeface="Alexandria" pitchFamily="2" charset="-78"/>
              <a:cs typeface="Alexandria" pitchFamily="2" charset="-78"/>
              <a:sym typeface="Symbol" panose="05050102010706020507" pitchFamily="18" charset="2"/>
            </a:endParaRPr>
          </a:p>
          <a:p>
            <a:pPr>
              <a:buClr>
                <a:schemeClr val="bg1"/>
              </a:buClr>
            </a:pPr>
            <a:r>
              <a:rPr lang="en-US" altLang="en-US" sz="28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  <a:sym typeface="Symbol" panose="05050102010706020507" pitchFamily="18" charset="2"/>
              </a:rPr>
              <a:t>Processes can be described as either:</a:t>
            </a:r>
          </a:p>
          <a:p>
            <a:pPr lvl="1">
              <a:buClr>
                <a:schemeClr val="bg1"/>
              </a:buClr>
            </a:pPr>
            <a:r>
              <a:rPr lang="en-US" altLang="en-US" sz="28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  <a:sym typeface="Symbol" panose="05050102010706020507" pitchFamily="18" charset="2"/>
              </a:rPr>
              <a:t>I/O-bound process</a:t>
            </a:r>
            <a:r>
              <a:rPr lang="en-US" altLang="en-US" sz="28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  <a:sym typeface="Symbol" panose="05050102010706020507" pitchFamily="18" charset="2"/>
              </a:rPr>
              <a:t> – spends more time doing I/O than computations, many short CPU bursts</a:t>
            </a:r>
          </a:p>
          <a:p>
            <a:pPr lvl="1">
              <a:buClr>
                <a:schemeClr val="bg1"/>
              </a:buClr>
            </a:pPr>
            <a:r>
              <a:rPr lang="en-US" altLang="en-US" sz="28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  <a:sym typeface="Symbol" panose="05050102010706020507" pitchFamily="18" charset="2"/>
              </a:rPr>
              <a:t>CPU-bound process </a:t>
            </a:r>
            <a:r>
              <a:rPr lang="en-US" altLang="en-US" sz="28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  <a:sym typeface="Symbol" panose="05050102010706020507" pitchFamily="18" charset="2"/>
              </a:rPr>
              <a:t>– spends more time doing computations; few very long CPU bursts</a:t>
            </a:r>
          </a:p>
          <a:p>
            <a:pPr>
              <a:buClr>
                <a:schemeClr val="bg1"/>
              </a:buClr>
            </a:pPr>
            <a:r>
              <a:rPr lang="en-US" altLang="en-US" sz="28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  <a:sym typeface="Symbol" panose="05050102010706020507" pitchFamily="18" charset="2"/>
              </a:rPr>
              <a:t>Long-term scheduler strives for good </a:t>
            </a:r>
            <a:r>
              <a:rPr lang="en-US" altLang="en-US" sz="2800" b="1" i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  <a:sym typeface="Symbol" panose="05050102010706020507" pitchFamily="18" charset="2"/>
              </a:rPr>
              <a:t>process mix</a:t>
            </a:r>
            <a:endParaRPr lang="en-US" altLang="en-US" sz="2800" dirty="0">
              <a:solidFill>
                <a:schemeClr val="bg1"/>
              </a:solidFill>
              <a:latin typeface="Alexandria" pitchFamily="2" charset="-78"/>
              <a:cs typeface="Alexandria" pitchFamily="2" charset="-78"/>
              <a:sym typeface="Symbol" panose="05050102010706020507" pitchFamily="18" charset="2"/>
            </a:endParaRPr>
          </a:p>
          <a:p>
            <a:endParaRPr lang="en-US" altLang="en-US" sz="2400" dirty="0">
              <a:latin typeface="Alexandria" pitchFamily="2" charset="-78"/>
              <a:cs typeface="Alexandria" pitchFamily="2" charset="-78"/>
              <a:sym typeface="Symbol" panose="05050102010706020507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269651095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8455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Medium term schedulers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1707" y="236724"/>
            <a:ext cx="138531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11">
            <a:extLst>
              <a:ext uri="{FF2B5EF4-FFF2-40B4-BE49-F238E27FC236}">
                <a16:creationId xmlns:a16="http://schemas.microsoft.com/office/drawing/2014/main" id="{3D889DC2-9BB3-9798-7AB1-201AE4B6C3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7694" y="3833608"/>
            <a:ext cx="7327900" cy="266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3">
            <a:extLst>
              <a:ext uri="{FF2B5EF4-FFF2-40B4-BE49-F238E27FC236}">
                <a16:creationId xmlns:a16="http://schemas.microsoft.com/office/drawing/2014/main" id="{2514C622-A62B-C547-AD1F-5AAD14D07F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29449" y="1553868"/>
            <a:ext cx="9533101" cy="144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4008" tIns="32004" rIns="64008" bIns="32004"/>
          <a:lstStyle>
            <a:lvl1pPr marL="488950" indent="-48895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1060450" indent="-40798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35000"/>
              </a:spcBef>
              <a:buClr>
                <a:srgbClr val="993300"/>
              </a:buClr>
              <a:buSzPct val="90000"/>
              <a:buFont typeface="Monotype Sorts" pitchFamily="-84" charset="2"/>
              <a:buChar char="n"/>
            </a:pPr>
            <a:r>
              <a:rPr kumimoji="1" lang="en-US" altLang="en-US" sz="2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Medium-term scheduler  </a:t>
            </a:r>
            <a:r>
              <a:rPr kumimoji="1"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can be added if degree of multiple programming needs to decrease</a:t>
            </a:r>
          </a:p>
          <a:p>
            <a:pPr lvl="1">
              <a:spcBef>
                <a:spcPct val="35000"/>
              </a:spcBef>
              <a:buClr>
                <a:srgbClr val="CC6600"/>
              </a:buClr>
              <a:buSzPct val="80000"/>
              <a:buFont typeface="Monotype Sorts" pitchFamily="-84" charset="2"/>
              <a:buChar char="l"/>
            </a:pPr>
            <a:r>
              <a:rPr kumimoji="1"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Remove process from memory, store on disk, bring back in from disk to continue execution: </a:t>
            </a:r>
            <a:r>
              <a:rPr kumimoji="1" lang="en-US" altLang="en-US" sz="2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swapping</a:t>
            </a:r>
          </a:p>
          <a:p>
            <a:pPr>
              <a:spcBef>
                <a:spcPct val="35000"/>
              </a:spcBef>
              <a:buClr>
                <a:srgbClr val="993300"/>
              </a:buClr>
              <a:buSzPct val="90000"/>
              <a:buFont typeface="Monotype Sorts" pitchFamily="-84" charset="2"/>
              <a:buChar char="n"/>
            </a:pPr>
            <a:endParaRPr kumimoji="1" lang="en-US" altLang="en-US" sz="26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>
              <a:spcBef>
                <a:spcPct val="35000"/>
              </a:spcBef>
              <a:buClr>
                <a:srgbClr val="993300"/>
              </a:buClr>
              <a:buSzPct val="90000"/>
              <a:buFont typeface="Monotype Sorts" pitchFamily="-84" charset="2"/>
              <a:buChar char="n"/>
            </a:pPr>
            <a:endParaRPr kumimoji="1" lang="en-US" altLang="en-US" sz="2600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99365900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3554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Context Switch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21707" y="236724"/>
            <a:ext cx="138531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247A607F-5850-F9EB-ED22-FD2709DD3589}"/>
              </a:ext>
            </a:extLst>
          </p:cNvPr>
          <p:cNvSpPr txBox="1">
            <a:spLocks noChangeArrowheads="1"/>
          </p:cNvSpPr>
          <p:nvPr/>
        </p:nvSpPr>
        <p:spPr>
          <a:xfrm>
            <a:off x="67197" y="1778846"/>
            <a:ext cx="11143438" cy="465810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None/>
            </a:pPr>
            <a:endParaRPr lang="en-US" altLang="en-US" sz="2800" dirty="0"/>
          </a:p>
          <a:p>
            <a:pPr marL="457200" lvl="1" indent="0">
              <a:buNone/>
            </a:pPr>
            <a:endParaRPr lang="en-US" altLang="en-US" sz="2800" dirty="0"/>
          </a:p>
          <a:p>
            <a:endParaRPr lang="en-US" altLang="en-US" b="1" dirty="0">
              <a:solidFill>
                <a:srgbClr val="3366FF"/>
              </a:solidFill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9E8386FB-039B-C4DD-D7AD-28C288F12691}"/>
              </a:ext>
            </a:extLst>
          </p:cNvPr>
          <p:cNvSpPr txBox="1">
            <a:spLocks noChangeArrowheads="1"/>
          </p:cNvSpPr>
          <p:nvPr/>
        </p:nvSpPr>
        <p:spPr>
          <a:xfrm>
            <a:off x="1564323" y="1501069"/>
            <a:ext cx="9821545" cy="44481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altLang="en-US" sz="26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>
              <a:buClr>
                <a:schemeClr val="bg1"/>
              </a:buClr>
            </a:pP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When CPU switches to another process, the system must </a:t>
            </a:r>
            <a:r>
              <a:rPr lang="en-US" altLang="en-US" sz="2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save the state </a:t>
            </a: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of the old process and load the </a:t>
            </a:r>
            <a:r>
              <a:rPr lang="en-US" altLang="en-US" sz="2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saved state </a:t>
            </a: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for the new process via a </a:t>
            </a:r>
            <a:r>
              <a:rPr lang="en-US" altLang="en-US" sz="2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context switch</a:t>
            </a:r>
          </a:p>
          <a:p>
            <a:pPr>
              <a:buClr>
                <a:schemeClr val="bg1"/>
              </a:buClr>
            </a:pPr>
            <a:endParaRPr lang="en-US" altLang="en-US" sz="26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>
              <a:buClr>
                <a:schemeClr val="bg1"/>
              </a:buClr>
            </a:pPr>
            <a:r>
              <a:rPr lang="en-US" altLang="en-US" sz="2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Context </a:t>
            </a: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of a process represented in the PCB. </a:t>
            </a:r>
            <a:r>
              <a:rPr 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When a context switch occurs, the Kernel saves the context of the old process in its PCB and loads the saved context of the new process scheduled </a:t>
            </a:r>
            <a:r>
              <a:rPr lang="en-US" sz="2600" dirty="0">
                <a:latin typeface="Alexandria" pitchFamily="2" charset="-78"/>
                <a:cs typeface="Alexandria" pitchFamily="2" charset="-78"/>
              </a:rPr>
              <a:t>to run.</a:t>
            </a:r>
            <a:endParaRPr lang="en-US" altLang="en-US" sz="2600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641900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3554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Context Switch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21707" y="236724"/>
            <a:ext cx="138531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247A607F-5850-F9EB-ED22-FD2709DD3589}"/>
              </a:ext>
            </a:extLst>
          </p:cNvPr>
          <p:cNvSpPr txBox="1">
            <a:spLocks noChangeArrowheads="1"/>
          </p:cNvSpPr>
          <p:nvPr/>
        </p:nvSpPr>
        <p:spPr>
          <a:xfrm>
            <a:off x="67197" y="1778846"/>
            <a:ext cx="11143438" cy="465810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None/>
            </a:pPr>
            <a:endParaRPr lang="en-US" altLang="en-US" sz="2800" dirty="0"/>
          </a:p>
          <a:p>
            <a:pPr marL="457200" lvl="1" indent="0">
              <a:buNone/>
            </a:pPr>
            <a:endParaRPr lang="en-US" altLang="en-US" sz="2800" dirty="0"/>
          </a:p>
          <a:p>
            <a:endParaRPr lang="en-US" altLang="en-US" b="1" dirty="0">
              <a:solidFill>
                <a:srgbClr val="3366FF"/>
              </a:solidFill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9E8386FB-039B-C4DD-D7AD-28C288F12691}"/>
              </a:ext>
            </a:extLst>
          </p:cNvPr>
          <p:cNvSpPr txBox="1">
            <a:spLocks noChangeArrowheads="1"/>
          </p:cNvSpPr>
          <p:nvPr/>
        </p:nvSpPr>
        <p:spPr>
          <a:xfrm>
            <a:off x="1564323" y="1501069"/>
            <a:ext cx="9821545" cy="44481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bg1"/>
              </a:buClr>
            </a:pP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Context-switch time is overhead; the system does no useful work while switching</a:t>
            </a:r>
          </a:p>
          <a:p>
            <a:pPr lvl="1">
              <a:buClr>
                <a:schemeClr val="bg1"/>
              </a:buClr>
            </a:pP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The more complex the OS and the PCB </a:t>
            </a: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  <a:sym typeface="Wingdings" panose="05000000000000000000" pitchFamily="2" charset="2"/>
              </a:rPr>
              <a:t> the </a:t>
            </a: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longer the context switch</a:t>
            </a:r>
          </a:p>
          <a:p>
            <a:pPr lvl="1">
              <a:buClr>
                <a:schemeClr val="bg1"/>
              </a:buClr>
            </a:pPr>
            <a:endParaRPr lang="en-US" altLang="en-US" sz="26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>
              <a:buClr>
                <a:schemeClr val="bg1"/>
              </a:buClr>
            </a:pPr>
            <a:endParaRPr lang="en-US" altLang="en-US" sz="26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>
              <a:buClr>
                <a:schemeClr val="bg1"/>
              </a:buClr>
            </a:pP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Time dependent on hardware support</a:t>
            </a:r>
          </a:p>
          <a:p>
            <a:pPr lvl="1">
              <a:buClr>
                <a:schemeClr val="bg1"/>
              </a:buClr>
            </a:pP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Some hardware provides multiple sets of registers per CPU </a:t>
            </a: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  <a:sym typeface="Wingdings" panose="05000000000000000000" pitchFamily="2" charset="2"/>
              </a:rPr>
              <a:t></a:t>
            </a: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 multiple contexts loaded at once</a:t>
            </a:r>
          </a:p>
        </p:txBody>
      </p:sp>
    </p:spTree>
    <p:extLst>
      <p:ext uri="{BB962C8B-B14F-4D97-AF65-F5344CB8AC3E}">
        <p14:creationId xmlns:p14="http://schemas.microsoft.com/office/powerpoint/2010/main" val="392189763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-9132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4384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CPU Switch From Process to Process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1707" y="236724"/>
            <a:ext cx="138531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247A607F-5850-F9EB-ED22-FD2709DD3589}"/>
              </a:ext>
            </a:extLst>
          </p:cNvPr>
          <p:cNvSpPr txBox="1">
            <a:spLocks noChangeArrowheads="1"/>
          </p:cNvSpPr>
          <p:nvPr/>
        </p:nvSpPr>
        <p:spPr>
          <a:xfrm>
            <a:off x="67197" y="1778846"/>
            <a:ext cx="11143438" cy="465810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None/>
            </a:pPr>
            <a:endParaRPr lang="en-US" altLang="en-US" sz="2800" dirty="0"/>
          </a:p>
          <a:p>
            <a:pPr marL="457200" lvl="1" indent="0">
              <a:buNone/>
            </a:pPr>
            <a:endParaRPr lang="en-US" altLang="en-US" sz="2800" dirty="0"/>
          </a:p>
          <a:p>
            <a:endParaRPr lang="en-US" altLang="en-US" b="1" dirty="0">
              <a:solidFill>
                <a:srgbClr val="3366FF"/>
              </a:solidFill>
            </a:endParaRPr>
          </a:p>
        </p:txBody>
      </p:sp>
      <p:pic>
        <p:nvPicPr>
          <p:cNvPr id="10" name="Picture 1">
            <a:extLst>
              <a:ext uri="{FF2B5EF4-FFF2-40B4-BE49-F238E27FC236}">
                <a16:creationId xmlns:a16="http://schemas.microsoft.com/office/drawing/2014/main" id="{AFFEBA66-91EF-68EE-4186-04530CA6A5D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4791" y="1518877"/>
            <a:ext cx="5126038" cy="4189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6309794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637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Operations on Processes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1707" y="236724"/>
            <a:ext cx="138531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247A607F-5850-F9EB-ED22-FD2709DD3589}"/>
              </a:ext>
            </a:extLst>
          </p:cNvPr>
          <p:cNvSpPr txBox="1">
            <a:spLocks noChangeArrowheads="1"/>
          </p:cNvSpPr>
          <p:nvPr/>
        </p:nvSpPr>
        <p:spPr>
          <a:xfrm>
            <a:off x="67197" y="1778846"/>
            <a:ext cx="11143438" cy="465810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None/>
            </a:pPr>
            <a:endParaRPr lang="en-US" altLang="en-US" sz="2800" dirty="0"/>
          </a:p>
          <a:p>
            <a:pPr marL="457200" lvl="1" indent="0">
              <a:buNone/>
            </a:pPr>
            <a:endParaRPr lang="en-US" altLang="en-US" sz="2800" dirty="0"/>
          </a:p>
          <a:p>
            <a:endParaRPr lang="en-US" altLang="en-US" b="1" dirty="0">
              <a:solidFill>
                <a:srgbClr val="3366FF"/>
              </a:solidFill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8B875C5F-26B5-A283-EBFA-502A7D69A77F}"/>
              </a:ext>
            </a:extLst>
          </p:cNvPr>
          <p:cNvSpPr txBox="1">
            <a:spLocks noChangeArrowheads="1"/>
          </p:cNvSpPr>
          <p:nvPr/>
        </p:nvSpPr>
        <p:spPr>
          <a:xfrm>
            <a:off x="1874165" y="1681426"/>
            <a:ext cx="7480300" cy="356335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bg1"/>
              </a:buClr>
            </a:pP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System must provide mechanisms for:</a:t>
            </a:r>
          </a:p>
          <a:p>
            <a:pPr>
              <a:buClr>
                <a:schemeClr val="bg1"/>
              </a:buClr>
            </a:pPr>
            <a:endParaRPr lang="en-US" altLang="en-US" sz="26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>
              <a:buClr>
                <a:schemeClr val="bg1"/>
              </a:buClr>
            </a:pP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 process creation</a:t>
            </a:r>
          </a:p>
          <a:p>
            <a:pPr lvl="1">
              <a:buClr>
                <a:schemeClr val="bg1"/>
              </a:buClr>
            </a:pPr>
            <a:endParaRPr lang="en-US" altLang="en-US" sz="26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>
              <a:buClr>
                <a:schemeClr val="bg1"/>
              </a:buClr>
            </a:pP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 process termination</a:t>
            </a:r>
            <a:endParaRPr lang="en-US" sz="26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/>
            <a:endParaRPr lang="en-US" altLang="en-US" sz="2600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73105355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6105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Process Creation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21707" y="236724"/>
            <a:ext cx="138531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247A607F-5850-F9EB-ED22-FD2709DD3589}"/>
              </a:ext>
            </a:extLst>
          </p:cNvPr>
          <p:cNvSpPr txBox="1">
            <a:spLocks noChangeArrowheads="1"/>
          </p:cNvSpPr>
          <p:nvPr/>
        </p:nvSpPr>
        <p:spPr>
          <a:xfrm>
            <a:off x="67197" y="1778846"/>
            <a:ext cx="11143438" cy="465810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None/>
            </a:pPr>
            <a:endParaRPr lang="en-US" altLang="en-US" sz="2800" dirty="0"/>
          </a:p>
          <a:p>
            <a:pPr marL="457200" lvl="1" indent="0">
              <a:buNone/>
            </a:pPr>
            <a:endParaRPr lang="en-US" altLang="en-US" sz="2800" dirty="0"/>
          </a:p>
          <a:p>
            <a:endParaRPr lang="en-US" altLang="en-US" b="1" dirty="0">
              <a:solidFill>
                <a:srgbClr val="3366FF"/>
              </a:solidFill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F80C0393-7534-D6E5-0E27-85808F9BFDA5}"/>
              </a:ext>
            </a:extLst>
          </p:cNvPr>
          <p:cNvSpPr txBox="1">
            <a:spLocks noChangeArrowheads="1"/>
          </p:cNvSpPr>
          <p:nvPr/>
        </p:nvSpPr>
        <p:spPr>
          <a:xfrm>
            <a:off x="1403013" y="1257255"/>
            <a:ext cx="10940004" cy="50768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bg1"/>
              </a:buClr>
            </a:pP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A process may create several new processes, via create process system call during the course if execution</a:t>
            </a:r>
            <a:r>
              <a:rPr lang="en-US" altLang="en-US" sz="2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.</a:t>
            </a:r>
          </a:p>
          <a:p>
            <a:pPr>
              <a:buClr>
                <a:schemeClr val="bg1"/>
              </a:buClr>
            </a:pPr>
            <a:endParaRPr lang="en-US" altLang="en-US" sz="15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>
              <a:buClr>
                <a:schemeClr val="bg1"/>
              </a:buClr>
            </a:pPr>
            <a:r>
              <a:rPr lang="en-US" altLang="en-US" sz="2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Parent </a:t>
            </a: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process create </a:t>
            </a:r>
            <a:r>
              <a:rPr lang="en-US" altLang="en-US" sz="2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children </a:t>
            </a: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processes, which, in turn create other processes, forming a </a:t>
            </a:r>
            <a:r>
              <a:rPr lang="en-US" altLang="en-US" sz="2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tree</a:t>
            </a: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 of processes</a:t>
            </a:r>
          </a:p>
          <a:p>
            <a:pPr>
              <a:buClr>
                <a:schemeClr val="bg1"/>
              </a:buClr>
            </a:pP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Generally, process identified and managed via a</a:t>
            </a:r>
            <a:r>
              <a:rPr lang="en-US" altLang="en-US" sz="2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 process identifier </a:t>
            </a: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(</a:t>
            </a:r>
            <a:r>
              <a:rPr lang="en-US" altLang="en-US" sz="2600" b="1" dirty="0" err="1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pid</a:t>
            </a: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)</a:t>
            </a:r>
          </a:p>
          <a:p>
            <a:pPr>
              <a:buClr>
                <a:schemeClr val="bg1"/>
              </a:buClr>
            </a:pPr>
            <a:r>
              <a:rPr lang="en-US" altLang="en-US" sz="2600" b="1" u="sng" dirty="0">
                <a:solidFill>
                  <a:schemeClr val="accent1"/>
                </a:solidFill>
                <a:latin typeface="Alexandria" pitchFamily="2" charset="-78"/>
                <a:cs typeface="Alexandria" pitchFamily="2" charset="-78"/>
              </a:rPr>
              <a:t>Resource sharing options</a:t>
            </a:r>
          </a:p>
          <a:p>
            <a:pPr lvl="1">
              <a:buClr>
                <a:schemeClr val="bg1"/>
              </a:buClr>
            </a:pP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Parent and children share all resources</a:t>
            </a:r>
          </a:p>
          <a:p>
            <a:pPr lvl="1">
              <a:buClr>
                <a:schemeClr val="bg1"/>
              </a:buClr>
            </a:pP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Children share subset of parent</a:t>
            </a:r>
            <a:r>
              <a:rPr lang="ja-JP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’</a:t>
            </a:r>
            <a:r>
              <a:rPr lang="en-US" altLang="ja-JP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s resources</a:t>
            </a:r>
          </a:p>
          <a:p>
            <a:pPr lvl="1">
              <a:buClr>
                <a:schemeClr val="bg1"/>
              </a:buClr>
            </a:pP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Parent and child share no resources</a:t>
            </a:r>
          </a:p>
          <a:p>
            <a:pPr>
              <a:buFont typeface="Monotype Sorts" pitchFamily="-84" charset="2"/>
              <a:buNone/>
            </a:pPr>
            <a:endParaRPr lang="en-US" altLang="en-US" sz="2600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46871197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6105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Process Creation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21707" y="236724"/>
            <a:ext cx="138531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247A607F-5850-F9EB-ED22-FD2709DD3589}"/>
              </a:ext>
            </a:extLst>
          </p:cNvPr>
          <p:cNvSpPr txBox="1">
            <a:spLocks noChangeArrowheads="1"/>
          </p:cNvSpPr>
          <p:nvPr/>
        </p:nvSpPr>
        <p:spPr>
          <a:xfrm>
            <a:off x="67197" y="1778846"/>
            <a:ext cx="11143438" cy="465810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None/>
            </a:pPr>
            <a:endParaRPr lang="en-US" altLang="en-US" sz="2800" dirty="0"/>
          </a:p>
          <a:p>
            <a:pPr marL="457200" lvl="1" indent="0">
              <a:buNone/>
            </a:pPr>
            <a:endParaRPr lang="en-US" altLang="en-US" sz="2800" dirty="0"/>
          </a:p>
          <a:p>
            <a:endParaRPr lang="en-US" altLang="en-US" b="1" dirty="0">
              <a:solidFill>
                <a:srgbClr val="3366FF"/>
              </a:solidFill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F80C0393-7534-D6E5-0E27-85808F9BFDA5}"/>
              </a:ext>
            </a:extLst>
          </p:cNvPr>
          <p:cNvSpPr txBox="1">
            <a:spLocks noChangeArrowheads="1"/>
          </p:cNvSpPr>
          <p:nvPr/>
        </p:nvSpPr>
        <p:spPr>
          <a:xfrm>
            <a:off x="1403013" y="1360125"/>
            <a:ext cx="10031781" cy="50768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Clr>
                <a:schemeClr val="bg1"/>
              </a:buClr>
            </a:pPr>
            <a:r>
              <a:rPr lang="en-US" altLang="en-US" sz="2600" b="1" dirty="0">
                <a:solidFill>
                  <a:schemeClr val="accent1"/>
                </a:solidFill>
                <a:latin typeface="Alexandria" pitchFamily="2" charset="-78"/>
                <a:cs typeface="Alexandria" pitchFamily="2" charset="-78"/>
              </a:rPr>
              <a:t>Execution options</a:t>
            </a:r>
          </a:p>
          <a:p>
            <a:pPr lvl="1" algn="just">
              <a:buClr>
                <a:schemeClr val="bg1"/>
              </a:buClr>
            </a:pPr>
            <a:endParaRPr lang="en-US" altLang="en-US" sz="26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 algn="just">
              <a:buClr>
                <a:schemeClr val="bg1"/>
              </a:buClr>
            </a:pP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Parent and children execute concurrently.</a:t>
            </a:r>
          </a:p>
          <a:p>
            <a:pPr lvl="1" algn="just">
              <a:buClr>
                <a:schemeClr val="bg1"/>
              </a:buClr>
            </a:pPr>
            <a:endParaRPr lang="en-US" altLang="en-US" sz="26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 algn="just">
              <a:buClr>
                <a:schemeClr val="bg1"/>
              </a:buClr>
            </a:pPr>
            <a:r>
              <a:rPr lang="en-US" sz="2600" b="0" i="0" dirty="0">
                <a:solidFill>
                  <a:schemeClr val="bg1"/>
                </a:solidFill>
                <a:effectLst/>
                <a:latin typeface="Alexandria" pitchFamily="2" charset="-78"/>
                <a:cs typeface="Alexandria" pitchFamily="2" charset="-78"/>
              </a:rPr>
              <a:t>Parents Wait for the child process to terminate before proceeding. Parent process makes a wait() system call, for either a specific child process or for any particular child process, which causes the parent process to block until the wait() returns.</a:t>
            </a:r>
          </a:p>
          <a:p>
            <a:pPr lvl="1">
              <a:buClr>
                <a:schemeClr val="bg1"/>
              </a:buClr>
            </a:pPr>
            <a:endParaRPr lang="en-US" altLang="en-US" sz="26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>
              <a:buClr>
                <a:schemeClr val="bg1"/>
              </a:buClr>
            </a:pPr>
            <a:endParaRPr lang="en-US" altLang="en-US" sz="26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>
              <a:buClr>
                <a:schemeClr val="bg1"/>
              </a:buClr>
            </a:pPr>
            <a:endParaRPr lang="en-US" altLang="en-US" sz="26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>
              <a:buFont typeface="Monotype Sorts" pitchFamily="-84" charset="2"/>
              <a:buNone/>
            </a:pPr>
            <a:endParaRPr lang="en-US" altLang="en-US" sz="2600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51413148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9526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Tree Of processes in Linux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21707" y="236724"/>
            <a:ext cx="138531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247A607F-5850-F9EB-ED22-FD2709DD3589}"/>
              </a:ext>
            </a:extLst>
          </p:cNvPr>
          <p:cNvSpPr txBox="1">
            <a:spLocks noChangeArrowheads="1"/>
          </p:cNvSpPr>
          <p:nvPr/>
        </p:nvSpPr>
        <p:spPr>
          <a:xfrm>
            <a:off x="67197" y="1778846"/>
            <a:ext cx="11143438" cy="465810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None/>
            </a:pPr>
            <a:endParaRPr lang="en-US" altLang="en-US" sz="2800" dirty="0"/>
          </a:p>
          <a:p>
            <a:pPr marL="457200" lvl="1" indent="0">
              <a:buNone/>
            </a:pPr>
            <a:endParaRPr lang="en-US" altLang="en-US" sz="2800" dirty="0"/>
          </a:p>
          <a:p>
            <a:endParaRPr lang="en-US" altLang="en-US" b="1" dirty="0">
              <a:solidFill>
                <a:srgbClr val="3366FF"/>
              </a:solidFill>
            </a:endParaRPr>
          </a:p>
        </p:txBody>
      </p:sp>
      <p:pic>
        <p:nvPicPr>
          <p:cNvPr id="10" name="Picture 1">
            <a:extLst>
              <a:ext uri="{FF2B5EF4-FFF2-40B4-BE49-F238E27FC236}">
                <a16:creationId xmlns:a16="http://schemas.microsoft.com/office/drawing/2014/main" id="{4DC84D73-4D53-2CEC-0A25-74104AF0EAB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2888" y="2001212"/>
            <a:ext cx="7985125" cy="343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8145466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6876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Process Creation (Cont.)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21707" y="236724"/>
            <a:ext cx="138531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247A607F-5850-F9EB-ED22-FD2709DD3589}"/>
              </a:ext>
            </a:extLst>
          </p:cNvPr>
          <p:cNvSpPr txBox="1">
            <a:spLocks noChangeArrowheads="1"/>
          </p:cNvSpPr>
          <p:nvPr/>
        </p:nvSpPr>
        <p:spPr>
          <a:xfrm>
            <a:off x="67197" y="1778846"/>
            <a:ext cx="11143438" cy="465810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None/>
            </a:pPr>
            <a:endParaRPr lang="en-US" altLang="en-US" sz="2800" dirty="0"/>
          </a:p>
          <a:p>
            <a:pPr marL="457200" lvl="1" indent="0">
              <a:buNone/>
            </a:pPr>
            <a:endParaRPr lang="en-US" altLang="en-US" sz="2800" dirty="0"/>
          </a:p>
          <a:p>
            <a:endParaRPr lang="en-US" altLang="en-US" b="1" dirty="0">
              <a:solidFill>
                <a:srgbClr val="3366FF"/>
              </a:solidFill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8B3C14A0-090A-03D1-8415-E065B3CEBC4B}"/>
              </a:ext>
            </a:extLst>
          </p:cNvPr>
          <p:cNvSpPr txBox="1">
            <a:spLocks noChangeArrowheads="1"/>
          </p:cNvSpPr>
          <p:nvPr/>
        </p:nvSpPr>
        <p:spPr>
          <a:xfrm>
            <a:off x="1874165" y="1294054"/>
            <a:ext cx="9417155" cy="465519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bg1"/>
              </a:buClr>
            </a:pPr>
            <a:r>
              <a:rPr 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There are also two possibilities in terms of the address space of the new process:</a:t>
            </a:r>
            <a:endParaRPr lang="en-US" altLang="en-US" sz="26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>
              <a:buClr>
                <a:schemeClr val="bg1"/>
              </a:buClr>
            </a:pP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Child duplicate of parent</a:t>
            </a:r>
          </a:p>
          <a:p>
            <a:pPr lvl="1">
              <a:buClr>
                <a:schemeClr val="bg1"/>
              </a:buClr>
            </a:pP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Child has a program loaded into it</a:t>
            </a:r>
          </a:p>
          <a:p>
            <a:pPr lvl="1">
              <a:buClr>
                <a:schemeClr val="bg1"/>
              </a:buClr>
            </a:pPr>
            <a:endParaRPr lang="en-US" altLang="en-US" sz="26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>
              <a:buClr>
                <a:schemeClr val="bg1"/>
              </a:buClr>
            </a:pP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UNIX examples</a:t>
            </a:r>
          </a:p>
          <a:p>
            <a:pPr lvl="1">
              <a:buClr>
                <a:schemeClr val="bg1"/>
              </a:buClr>
            </a:pPr>
            <a:r>
              <a:rPr lang="en-US" altLang="en-US" sz="2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fork()</a:t>
            </a: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 system call creates new process</a:t>
            </a:r>
          </a:p>
          <a:p>
            <a:pPr lvl="1">
              <a:buClr>
                <a:schemeClr val="bg1"/>
              </a:buClr>
            </a:pPr>
            <a:r>
              <a:rPr lang="en-US" altLang="en-US" sz="2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exec()</a:t>
            </a: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 system call used after a </a:t>
            </a:r>
            <a:r>
              <a:rPr lang="en-US" altLang="en-US" sz="2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fork()</a:t>
            </a: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 to replace the process</a:t>
            </a:r>
            <a:r>
              <a:rPr lang="ja-JP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’</a:t>
            </a:r>
            <a:r>
              <a:rPr lang="en-US" altLang="ja-JP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 memory space with a new program</a:t>
            </a:r>
          </a:p>
          <a:p>
            <a:pPr lvl="1">
              <a:buClr>
                <a:schemeClr val="bg1"/>
              </a:buClr>
            </a:pP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Parent process calls </a:t>
            </a:r>
            <a:r>
              <a:rPr lang="en-US" altLang="en-US" sz="2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wait() </a:t>
            </a: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for the child to terminate</a:t>
            </a:r>
          </a:p>
        </p:txBody>
      </p:sp>
    </p:spTree>
    <p:extLst>
      <p:ext uri="{BB962C8B-B14F-4D97-AF65-F5344CB8AC3E}">
        <p14:creationId xmlns:p14="http://schemas.microsoft.com/office/powerpoint/2010/main" val="131236111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2608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Fork() System Call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21707" y="236724"/>
            <a:ext cx="138531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247A607F-5850-F9EB-ED22-FD2709DD3589}"/>
              </a:ext>
            </a:extLst>
          </p:cNvPr>
          <p:cNvSpPr txBox="1">
            <a:spLocks noChangeArrowheads="1"/>
          </p:cNvSpPr>
          <p:nvPr/>
        </p:nvSpPr>
        <p:spPr>
          <a:xfrm>
            <a:off x="78117" y="1777996"/>
            <a:ext cx="11143438" cy="465810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None/>
            </a:pPr>
            <a:endParaRPr lang="en-US" altLang="en-US" sz="2800" dirty="0"/>
          </a:p>
          <a:p>
            <a:pPr marL="457200" lvl="1" indent="0">
              <a:buNone/>
            </a:pPr>
            <a:endParaRPr lang="en-US" altLang="en-US" sz="2800" dirty="0"/>
          </a:p>
          <a:p>
            <a:endParaRPr lang="en-US" altLang="en-US" b="1" dirty="0">
              <a:solidFill>
                <a:srgbClr val="3366FF"/>
              </a:solidFill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8B3C14A0-090A-03D1-8415-E065B3CEBC4B}"/>
              </a:ext>
            </a:extLst>
          </p:cNvPr>
          <p:cNvSpPr txBox="1">
            <a:spLocks noChangeArrowheads="1"/>
          </p:cNvSpPr>
          <p:nvPr/>
        </p:nvSpPr>
        <p:spPr>
          <a:xfrm>
            <a:off x="1293341" y="1734321"/>
            <a:ext cx="9605317" cy="465519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buClr>
                <a:schemeClr val="bg1"/>
              </a:buClr>
            </a:pPr>
            <a:r>
              <a:rPr lang="en-US" sz="2600" b="0" i="0" u="none" strike="noStrike" baseline="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The fork system call creates a new process. </a:t>
            </a:r>
          </a:p>
          <a:p>
            <a:pPr algn="l">
              <a:buClr>
                <a:schemeClr val="bg1"/>
              </a:buClr>
            </a:pPr>
            <a:r>
              <a:rPr 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If the operation is successful, there are then both</a:t>
            </a:r>
          </a:p>
          <a:p>
            <a:pPr algn="l"/>
            <a:r>
              <a:rPr lang="en-US" sz="2600" b="1" i="0" u="none" strike="noStrike" baseline="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parent</a:t>
            </a:r>
            <a:r>
              <a:rPr lang="en-US" sz="2600" b="0" i="0" u="none" strike="noStrike" baseline="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 and </a:t>
            </a:r>
            <a:r>
              <a:rPr lang="en-US" sz="2600" b="1" i="0" u="none" strike="noStrike" baseline="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child</a:t>
            </a:r>
            <a:r>
              <a:rPr lang="en-US" sz="2600" b="0" i="0" u="none" strike="noStrike" baseline="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 processes and both see fork return, but with different values:</a:t>
            </a:r>
          </a:p>
          <a:p>
            <a:pPr lvl="1">
              <a:buClr>
                <a:schemeClr val="bg1"/>
              </a:buClr>
            </a:pPr>
            <a:r>
              <a:rPr lang="en-US" sz="2600" b="0" i="0" u="none" strike="noStrike" baseline="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it returns a value of 0 in the child process </a:t>
            </a:r>
          </a:p>
          <a:p>
            <a:pPr lvl="1">
              <a:buClr>
                <a:schemeClr val="bg1"/>
              </a:buClr>
            </a:pPr>
            <a:r>
              <a:rPr 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It returns the child's process ID (+</a:t>
            </a:r>
            <a:r>
              <a:rPr lang="en-US" sz="2600" dirty="0" err="1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ve</a:t>
            </a:r>
            <a:r>
              <a:rPr 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 value) in the parent process. </a:t>
            </a:r>
          </a:p>
          <a:p>
            <a:pPr lvl="1">
              <a:buClr>
                <a:schemeClr val="bg1"/>
              </a:buClr>
            </a:pPr>
            <a:r>
              <a:rPr 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It returns a value of -1  if the process creation failed, the parent process and no child is created</a:t>
            </a:r>
            <a:r>
              <a:rPr lang="en-US" sz="2600" b="0" i="0" u="none" strike="noStrike" baseline="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.</a:t>
            </a:r>
            <a:endParaRPr lang="en-US" altLang="en-US" sz="26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51949353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رقم الشريحة 1">
            <a:extLst>
              <a:ext uri="{FF2B5EF4-FFF2-40B4-BE49-F238E27FC236}">
                <a16:creationId xmlns:a16="http://schemas.microsoft.com/office/drawing/2014/main" id="{5B3D778E-8B38-6BD1-0AE5-F64D8441B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964930" y="7133590"/>
            <a:ext cx="2743200" cy="365125"/>
          </a:xfrm>
        </p:spPr>
        <p:txBody>
          <a:bodyPr/>
          <a:lstStyle/>
          <a:p>
            <a:fld id="{FDED41F8-FC0F-4085-8150-313B6CF05213}" type="slidenum">
              <a:rPr lang="en-US" smtClean="0"/>
              <a:t>35</a:t>
            </a:fld>
            <a:endParaRPr lang="en-US"/>
          </a:p>
        </p:txBody>
      </p:sp>
      <p:sp>
        <p:nvSpPr>
          <p:cNvPr id="3" name="شكل بيضاوي 2">
            <a:extLst>
              <a:ext uri="{FF2B5EF4-FFF2-40B4-BE49-F238E27FC236}">
                <a16:creationId xmlns:a16="http://schemas.microsoft.com/office/drawing/2014/main" id="{04E1BC2F-98B9-B2DC-46A8-D1D3C7CDBD2F}"/>
              </a:ext>
            </a:extLst>
          </p:cNvPr>
          <p:cNvSpPr/>
          <p:nvPr/>
        </p:nvSpPr>
        <p:spPr>
          <a:xfrm>
            <a:off x="7713426" y="1332906"/>
            <a:ext cx="1132095" cy="1056156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Parent</a:t>
            </a:r>
          </a:p>
        </p:txBody>
      </p:sp>
      <p:sp>
        <p:nvSpPr>
          <p:cNvPr id="11" name="شكل بيضاوي 10">
            <a:extLst>
              <a:ext uri="{FF2B5EF4-FFF2-40B4-BE49-F238E27FC236}">
                <a16:creationId xmlns:a16="http://schemas.microsoft.com/office/drawing/2014/main" id="{472E6FC4-CE8C-7448-1D02-926FC1D0E790}"/>
              </a:ext>
            </a:extLst>
          </p:cNvPr>
          <p:cNvSpPr/>
          <p:nvPr/>
        </p:nvSpPr>
        <p:spPr>
          <a:xfrm>
            <a:off x="6987919" y="3239431"/>
            <a:ext cx="1212877" cy="1056156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Parent</a:t>
            </a:r>
          </a:p>
        </p:txBody>
      </p:sp>
      <p:sp>
        <p:nvSpPr>
          <p:cNvPr id="12" name="شكل بيضاوي 11">
            <a:extLst>
              <a:ext uri="{FF2B5EF4-FFF2-40B4-BE49-F238E27FC236}">
                <a16:creationId xmlns:a16="http://schemas.microsoft.com/office/drawing/2014/main" id="{94E2FAA4-6C6B-44C2-6D22-3EE9FB6540ED}"/>
              </a:ext>
            </a:extLst>
          </p:cNvPr>
          <p:cNvSpPr/>
          <p:nvPr/>
        </p:nvSpPr>
        <p:spPr>
          <a:xfrm>
            <a:off x="8845522" y="3230092"/>
            <a:ext cx="1212877" cy="1056157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Child </a:t>
            </a:r>
          </a:p>
        </p:txBody>
      </p:sp>
      <p:cxnSp>
        <p:nvCxnSpPr>
          <p:cNvPr id="14" name="رابط كسهم مستقيم 13">
            <a:extLst>
              <a:ext uri="{FF2B5EF4-FFF2-40B4-BE49-F238E27FC236}">
                <a16:creationId xmlns:a16="http://schemas.microsoft.com/office/drawing/2014/main" id="{2D6744B9-F4FC-2768-ECAF-2549AA576A53}"/>
              </a:ext>
            </a:extLst>
          </p:cNvPr>
          <p:cNvCxnSpPr>
            <a:cxnSpLocks/>
          </p:cNvCxnSpPr>
          <p:nvPr/>
        </p:nvCxnSpPr>
        <p:spPr>
          <a:xfrm flipH="1">
            <a:off x="7686446" y="2389062"/>
            <a:ext cx="514350" cy="79990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5" name="رابط كسهم مستقيم 14">
            <a:extLst>
              <a:ext uri="{FF2B5EF4-FFF2-40B4-BE49-F238E27FC236}">
                <a16:creationId xmlns:a16="http://schemas.microsoft.com/office/drawing/2014/main" id="{D558B0E7-3BCF-A00F-0D5C-EE7BFF6F68EF}"/>
              </a:ext>
            </a:extLst>
          </p:cNvPr>
          <p:cNvCxnSpPr>
            <a:cxnSpLocks/>
          </p:cNvCxnSpPr>
          <p:nvPr/>
        </p:nvCxnSpPr>
        <p:spPr>
          <a:xfrm>
            <a:off x="8227777" y="2349539"/>
            <a:ext cx="1064813" cy="839431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5" name="مربع نص 4">
            <a:extLst>
              <a:ext uri="{FF2B5EF4-FFF2-40B4-BE49-F238E27FC236}">
                <a16:creationId xmlns:a16="http://schemas.microsoft.com/office/drawing/2014/main" id="{047796C5-D88A-C975-8795-9DD2B1B89679}"/>
              </a:ext>
            </a:extLst>
          </p:cNvPr>
          <p:cNvSpPr txBox="1"/>
          <p:nvPr/>
        </p:nvSpPr>
        <p:spPr>
          <a:xfrm>
            <a:off x="975498" y="2159227"/>
            <a:ext cx="5037521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x  = Fork()</a:t>
            </a:r>
          </a:p>
          <a:p>
            <a:endParaRPr lang="en-US" sz="26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r>
              <a:rPr 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If (x == 0)  // child is running </a:t>
            </a:r>
          </a:p>
          <a:p>
            <a:r>
              <a:rPr 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    print (“I’m child”);</a:t>
            </a:r>
          </a:p>
          <a:p>
            <a:r>
              <a:rPr 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else</a:t>
            </a:r>
          </a:p>
          <a:p>
            <a:r>
              <a:rPr 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    print (“I’m parent”);</a:t>
            </a:r>
          </a:p>
          <a:p>
            <a:r>
              <a:rPr 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 </a:t>
            </a:r>
          </a:p>
          <a:p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3" name="مربع نص 12">
            <a:extLst>
              <a:ext uri="{FF2B5EF4-FFF2-40B4-BE49-F238E27FC236}">
                <a16:creationId xmlns:a16="http://schemas.microsoft.com/office/drawing/2014/main" id="{20786084-C39D-CE11-6D42-1A0258F09F8D}"/>
              </a:ext>
            </a:extLst>
          </p:cNvPr>
          <p:cNvSpPr txBox="1"/>
          <p:nvPr/>
        </p:nvSpPr>
        <p:spPr>
          <a:xfrm>
            <a:off x="7267191" y="2471059"/>
            <a:ext cx="101346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>
                <a:solidFill>
                  <a:schemeClr val="bg1"/>
                </a:solidFill>
              </a:rPr>
              <a:t>x&gt;0</a:t>
            </a:r>
          </a:p>
        </p:txBody>
      </p:sp>
      <p:sp>
        <p:nvSpPr>
          <p:cNvPr id="16" name="مربع نص 15">
            <a:extLst>
              <a:ext uri="{FF2B5EF4-FFF2-40B4-BE49-F238E27FC236}">
                <a16:creationId xmlns:a16="http://schemas.microsoft.com/office/drawing/2014/main" id="{692146D2-7088-FE31-FE54-5A380724F1A0}"/>
              </a:ext>
            </a:extLst>
          </p:cNvPr>
          <p:cNvSpPr txBox="1"/>
          <p:nvPr/>
        </p:nvSpPr>
        <p:spPr>
          <a:xfrm>
            <a:off x="8845521" y="2488878"/>
            <a:ext cx="101346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>
                <a:solidFill>
                  <a:schemeClr val="bg1"/>
                </a:solidFill>
              </a:rPr>
              <a:t>x=0</a:t>
            </a:r>
          </a:p>
        </p:txBody>
      </p:sp>
      <p:sp>
        <p:nvSpPr>
          <p:cNvPr id="17" name="مربع نص 16">
            <a:extLst>
              <a:ext uri="{FF2B5EF4-FFF2-40B4-BE49-F238E27FC236}">
                <a16:creationId xmlns:a16="http://schemas.microsoft.com/office/drawing/2014/main" id="{CD3DEA9D-7327-C96F-6DD5-405715421DDE}"/>
              </a:ext>
            </a:extLst>
          </p:cNvPr>
          <p:cNvSpPr txBox="1"/>
          <p:nvPr/>
        </p:nvSpPr>
        <p:spPr>
          <a:xfrm>
            <a:off x="621749" y="4984195"/>
            <a:ext cx="2697140" cy="169277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600" b="1" u="sng" dirty="0">
                <a:solidFill>
                  <a:schemeClr val="accent1"/>
                </a:solidFill>
              </a:rPr>
              <a:t>Output</a:t>
            </a:r>
            <a:r>
              <a:rPr lang="en-US" sz="2600" b="1" dirty="0">
                <a:solidFill>
                  <a:schemeClr val="accent1"/>
                </a:solidFill>
              </a:rPr>
              <a:t> :</a:t>
            </a:r>
          </a:p>
          <a:p>
            <a:endParaRPr lang="en-US" sz="2600" b="1" dirty="0">
              <a:solidFill>
                <a:schemeClr val="accent1"/>
              </a:solidFill>
            </a:endParaRPr>
          </a:p>
          <a:p>
            <a:r>
              <a:rPr lang="en-US" sz="2600" b="1" dirty="0">
                <a:solidFill>
                  <a:schemeClr val="accent1"/>
                </a:solidFill>
              </a:rPr>
              <a:t>I’m parent</a:t>
            </a:r>
          </a:p>
          <a:p>
            <a:r>
              <a:rPr lang="en-US" sz="2600" b="1" dirty="0">
                <a:solidFill>
                  <a:schemeClr val="accent1"/>
                </a:solidFill>
              </a:rPr>
              <a:t>I’m child</a:t>
            </a:r>
            <a:endParaRPr lang="en-US" sz="2600" b="1" dirty="0">
              <a:solidFill>
                <a:schemeClr val="bg1"/>
              </a:solidFill>
            </a:endParaRPr>
          </a:p>
        </p:txBody>
      </p:sp>
      <p:sp>
        <p:nvSpPr>
          <p:cNvPr id="18" name="مربع نص 17">
            <a:extLst>
              <a:ext uri="{FF2B5EF4-FFF2-40B4-BE49-F238E27FC236}">
                <a16:creationId xmlns:a16="http://schemas.microsoft.com/office/drawing/2014/main" id="{71B32904-CBAE-166A-9625-46CBF47653AA}"/>
              </a:ext>
            </a:extLst>
          </p:cNvPr>
          <p:cNvSpPr txBox="1"/>
          <p:nvPr/>
        </p:nvSpPr>
        <p:spPr>
          <a:xfrm>
            <a:off x="4434360" y="4928505"/>
            <a:ext cx="2697140" cy="169277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600" b="1" u="sng" dirty="0">
                <a:solidFill>
                  <a:schemeClr val="accent1"/>
                </a:solidFill>
              </a:rPr>
              <a:t>Output :</a:t>
            </a:r>
          </a:p>
          <a:p>
            <a:endParaRPr lang="en-US" sz="2600" b="1" dirty="0">
              <a:solidFill>
                <a:schemeClr val="accent1"/>
              </a:solidFill>
            </a:endParaRPr>
          </a:p>
          <a:p>
            <a:r>
              <a:rPr lang="en-US" sz="2600" b="1" dirty="0">
                <a:solidFill>
                  <a:schemeClr val="accent1"/>
                </a:solidFill>
              </a:rPr>
              <a:t>I’m child</a:t>
            </a:r>
          </a:p>
          <a:p>
            <a:r>
              <a:rPr lang="en-US" sz="2600" b="1" dirty="0">
                <a:solidFill>
                  <a:schemeClr val="accent1"/>
                </a:solidFill>
              </a:rPr>
              <a:t>I’m parent</a:t>
            </a:r>
            <a:endParaRPr lang="en-US" sz="2600" b="1" dirty="0">
              <a:solidFill>
                <a:schemeClr val="bg1"/>
              </a:solidFill>
            </a:endParaRPr>
          </a:p>
        </p:txBody>
      </p:sp>
      <p:sp>
        <p:nvSpPr>
          <p:cNvPr id="19" name="مربع نص 18">
            <a:extLst>
              <a:ext uri="{FF2B5EF4-FFF2-40B4-BE49-F238E27FC236}">
                <a16:creationId xmlns:a16="http://schemas.microsoft.com/office/drawing/2014/main" id="{4F0F34B0-B92F-FD4E-EE24-4ABE00F492D5}"/>
              </a:ext>
            </a:extLst>
          </p:cNvPr>
          <p:cNvSpPr txBox="1"/>
          <p:nvPr/>
        </p:nvSpPr>
        <p:spPr>
          <a:xfrm>
            <a:off x="3615589" y="5585109"/>
            <a:ext cx="53949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>
                <a:solidFill>
                  <a:schemeClr val="bg1"/>
                </a:solidFill>
              </a:rPr>
              <a:t>or</a:t>
            </a:r>
          </a:p>
        </p:txBody>
      </p:sp>
      <p:pic>
        <p:nvPicPr>
          <p:cNvPr id="24" name="Picture 5">
            <a:extLst>
              <a:ext uri="{FF2B5EF4-FFF2-40B4-BE49-F238E27FC236}">
                <a16:creationId xmlns:a16="http://schemas.microsoft.com/office/drawing/2014/main" id="{BACF1E79-72AC-89CB-314F-C6776375CE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25" name="TextBox 6">
            <a:extLst>
              <a:ext uri="{FF2B5EF4-FFF2-40B4-BE49-F238E27FC236}">
                <a16:creationId xmlns:a16="http://schemas.microsoft.com/office/drawing/2014/main" id="{19E30787-0CDF-6DB2-53FC-C3A1BC53ED48}"/>
              </a:ext>
            </a:extLst>
          </p:cNvPr>
          <p:cNvSpPr txBox="1"/>
          <p:nvPr/>
        </p:nvSpPr>
        <p:spPr>
          <a:xfrm>
            <a:off x="2650377" y="543490"/>
            <a:ext cx="32608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Fork() System Call </a:t>
            </a:r>
          </a:p>
        </p:txBody>
      </p:sp>
      <p:sp>
        <p:nvSpPr>
          <p:cNvPr id="26" name="TextBox 7">
            <a:extLst>
              <a:ext uri="{FF2B5EF4-FFF2-40B4-BE49-F238E27FC236}">
                <a16:creationId xmlns:a16="http://schemas.microsoft.com/office/drawing/2014/main" id="{71033003-9D0E-0304-9850-320DE6501249}"/>
              </a:ext>
            </a:extLst>
          </p:cNvPr>
          <p:cNvSpPr txBox="1"/>
          <p:nvPr/>
        </p:nvSpPr>
        <p:spPr>
          <a:xfrm>
            <a:off x="321707" y="236724"/>
            <a:ext cx="138531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68521910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رقم الشريحة 1">
            <a:extLst>
              <a:ext uri="{FF2B5EF4-FFF2-40B4-BE49-F238E27FC236}">
                <a16:creationId xmlns:a16="http://schemas.microsoft.com/office/drawing/2014/main" id="{5B3D778E-8B38-6BD1-0AE5-F64D8441B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36</a:t>
            </a:fld>
            <a:endParaRPr lang="en-US"/>
          </a:p>
        </p:txBody>
      </p:sp>
      <p:sp>
        <p:nvSpPr>
          <p:cNvPr id="3" name="شكل بيضاوي 2">
            <a:extLst>
              <a:ext uri="{FF2B5EF4-FFF2-40B4-BE49-F238E27FC236}">
                <a16:creationId xmlns:a16="http://schemas.microsoft.com/office/drawing/2014/main" id="{04E1BC2F-98B9-B2DC-46A8-D1D3C7CDBD2F}"/>
              </a:ext>
            </a:extLst>
          </p:cNvPr>
          <p:cNvSpPr/>
          <p:nvPr/>
        </p:nvSpPr>
        <p:spPr>
          <a:xfrm>
            <a:off x="8044552" y="1304039"/>
            <a:ext cx="1132095" cy="1056156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Parent</a:t>
            </a:r>
          </a:p>
        </p:txBody>
      </p:sp>
      <p:sp>
        <p:nvSpPr>
          <p:cNvPr id="11" name="شكل بيضاوي 10">
            <a:extLst>
              <a:ext uri="{FF2B5EF4-FFF2-40B4-BE49-F238E27FC236}">
                <a16:creationId xmlns:a16="http://schemas.microsoft.com/office/drawing/2014/main" id="{472E6FC4-CE8C-7448-1D02-926FC1D0E790}"/>
              </a:ext>
            </a:extLst>
          </p:cNvPr>
          <p:cNvSpPr/>
          <p:nvPr/>
        </p:nvSpPr>
        <p:spPr>
          <a:xfrm>
            <a:off x="7319045" y="3210564"/>
            <a:ext cx="1212877" cy="1056156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Parent</a:t>
            </a:r>
          </a:p>
        </p:txBody>
      </p:sp>
      <p:sp>
        <p:nvSpPr>
          <p:cNvPr id="12" name="شكل بيضاوي 11">
            <a:extLst>
              <a:ext uri="{FF2B5EF4-FFF2-40B4-BE49-F238E27FC236}">
                <a16:creationId xmlns:a16="http://schemas.microsoft.com/office/drawing/2014/main" id="{94E2FAA4-6C6B-44C2-6D22-3EE9FB6540ED}"/>
              </a:ext>
            </a:extLst>
          </p:cNvPr>
          <p:cNvSpPr/>
          <p:nvPr/>
        </p:nvSpPr>
        <p:spPr>
          <a:xfrm>
            <a:off x="9176648" y="3201225"/>
            <a:ext cx="1212877" cy="1056157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Child </a:t>
            </a:r>
          </a:p>
        </p:txBody>
      </p:sp>
      <p:cxnSp>
        <p:nvCxnSpPr>
          <p:cNvPr id="14" name="رابط كسهم مستقيم 13">
            <a:extLst>
              <a:ext uri="{FF2B5EF4-FFF2-40B4-BE49-F238E27FC236}">
                <a16:creationId xmlns:a16="http://schemas.microsoft.com/office/drawing/2014/main" id="{2D6744B9-F4FC-2768-ECAF-2549AA576A53}"/>
              </a:ext>
            </a:extLst>
          </p:cNvPr>
          <p:cNvCxnSpPr>
            <a:cxnSpLocks/>
          </p:cNvCxnSpPr>
          <p:nvPr/>
        </p:nvCxnSpPr>
        <p:spPr>
          <a:xfrm flipH="1">
            <a:off x="8017572" y="2360195"/>
            <a:ext cx="514350" cy="79990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5" name="رابط كسهم مستقيم 14">
            <a:extLst>
              <a:ext uri="{FF2B5EF4-FFF2-40B4-BE49-F238E27FC236}">
                <a16:creationId xmlns:a16="http://schemas.microsoft.com/office/drawing/2014/main" id="{D558B0E7-3BCF-A00F-0D5C-EE7BFF6F68EF}"/>
              </a:ext>
            </a:extLst>
          </p:cNvPr>
          <p:cNvCxnSpPr>
            <a:cxnSpLocks/>
          </p:cNvCxnSpPr>
          <p:nvPr/>
        </p:nvCxnSpPr>
        <p:spPr>
          <a:xfrm>
            <a:off x="8558903" y="2320672"/>
            <a:ext cx="1064813" cy="839431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5" name="مربع نص 4">
            <a:extLst>
              <a:ext uri="{FF2B5EF4-FFF2-40B4-BE49-F238E27FC236}">
                <a16:creationId xmlns:a16="http://schemas.microsoft.com/office/drawing/2014/main" id="{047796C5-D88A-C975-8795-9DD2B1B89679}"/>
              </a:ext>
            </a:extLst>
          </p:cNvPr>
          <p:cNvSpPr txBox="1"/>
          <p:nvPr/>
        </p:nvSpPr>
        <p:spPr>
          <a:xfrm>
            <a:off x="535638" y="1633388"/>
            <a:ext cx="5037521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x  = Fork()</a:t>
            </a:r>
          </a:p>
          <a:p>
            <a:endParaRPr lang="en-US" sz="26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r>
              <a:rPr 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If (x == 0)  // child is running </a:t>
            </a:r>
          </a:p>
          <a:p>
            <a:r>
              <a:rPr 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    print (“I’m child”);</a:t>
            </a:r>
          </a:p>
          <a:p>
            <a:r>
              <a:rPr 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Else</a:t>
            </a:r>
          </a:p>
          <a:p>
            <a:r>
              <a:rPr 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    wait();</a:t>
            </a:r>
          </a:p>
          <a:p>
            <a:r>
              <a:rPr 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    print (“I’m parent”);</a:t>
            </a:r>
          </a:p>
          <a:p>
            <a:r>
              <a:rPr 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 </a:t>
            </a:r>
          </a:p>
          <a:p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3" name="مربع نص 12">
            <a:extLst>
              <a:ext uri="{FF2B5EF4-FFF2-40B4-BE49-F238E27FC236}">
                <a16:creationId xmlns:a16="http://schemas.microsoft.com/office/drawing/2014/main" id="{20786084-C39D-CE11-6D42-1A0258F09F8D}"/>
              </a:ext>
            </a:extLst>
          </p:cNvPr>
          <p:cNvSpPr txBox="1"/>
          <p:nvPr/>
        </p:nvSpPr>
        <p:spPr>
          <a:xfrm>
            <a:off x="7349306" y="2292936"/>
            <a:ext cx="101346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>
                <a:solidFill>
                  <a:schemeClr val="bg1"/>
                </a:solidFill>
              </a:rPr>
              <a:t>x&gt;0</a:t>
            </a:r>
          </a:p>
        </p:txBody>
      </p:sp>
      <p:sp>
        <p:nvSpPr>
          <p:cNvPr id="16" name="مربع نص 15">
            <a:extLst>
              <a:ext uri="{FF2B5EF4-FFF2-40B4-BE49-F238E27FC236}">
                <a16:creationId xmlns:a16="http://schemas.microsoft.com/office/drawing/2014/main" id="{692146D2-7088-FE31-FE54-5A380724F1A0}"/>
              </a:ext>
            </a:extLst>
          </p:cNvPr>
          <p:cNvSpPr txBox="1"/>
          <p:nvPr/>
        </p:nvSpPr>
        <p:spPr>
          <a:xfrm>
            <a:off x="8951177" y="2369206"/>
            <a:ext cx="101346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dirty="0">
                <a:solidFill>
                  <a:schemeClr val="bg1"/>
                </a:solidFill>
              </a:rPr>
              <a:t>x=0</a:t>
            </a:r>
          </a:p>
        </p:txBody>
      </p:sp>
      <p:sp>
        <p:nvSpPr>
          <p:cNvPr id="18" name="مربع نص 17">
            <a:extLst>
              <a:ext uri="{FF2B5EF4-FFF2-40B4-BE49-F238E27FC236}">
                <a16:creationId xmlns:a16="http://schemas.microsoft.com/office/drawing/2014/main" id="{71B32904-CBAE-166A-9625-46CBF47653AA}"/>
              </a:ext>
            </a:extLst>
          </p:cNvPr>
          <p:cNvSpPr txBox="1"/>
          <p:nvPr/>
        </p:nvSpPr>
        <p:spPr>
          <a:xfrm>
            <a:off x="694937" y="4846141"/>
            <a:ext cx="2697140" cy="169277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600" b="1" u="sng" dirty="0">
                <a:solidFill>
                  <a:schemeClr val="accent1"/>
                </a:solidFill>
              </a:rPr>
              <a:t>Output :</a:t>
            </a:r>
          </a:p>
          <a:p>
            <a:endParaRPr lang="en-US" sz="2600" b="1" dirty="0">
              <a:solidFill>
                <a:schemeClr val="accent1"/>
              </a:solidFill>
            </a:endParaRPr>
          </a:p>
          <a:p>
            <a:r>
              <a:rPr lang="en-US" sz="2600" b="1" dirty="0">
                <a:solidFill>
                  <a:schemeClr val="accent1"/>
                </a:solidFill>
              </a:rPr>
              <a:t>I’m child</a:t>
            </a:r>
          </a:p>
          <a:p>
            <a:r>
              <a:rPr lang="en-US" sz="2600" b="1" dirty="0">
                <a:solidFill>
                  <a:schemeClr val="accent1"/>
                </a:solidFill>
              </a:rPr>
              <a:t>I’m parent</a:t>
            </a:r>
            <a:endParaRPr lang="en-US" sz="2600" b="1" dirty="0">
              <a:solidFill>
                <a:schemeClr val="bg1"/>
              </a:solidFill>
            </a:endParaRPr>
          </a:p>
        </p:txBody>
      </p:sp>
      <p:pic>
        <p:nvPicPr>
          <p:cNvPr id="4" name="Picture 5">
            <a:extLst>
              <a:ext uri="{FF2B5EF4-FFF2-40B4-BE49-F238E27FC236}">
                <a16:creationId xmlns:a16="http://schemas.microsoft.com/office/drawing/2014/main" id="{44F773C4-3798-8076-73A8-4A293B652F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6" name="TextBox 6">
            <a:extLst>
              <a:ext uri="{FF2B5EF4-FFF2-40B4-BE49-F238E27FC236}">
                <a16:creationId xmlns:a16="http://schemas.microsoft.com/office/drawing/2014/main" id="{49683371-5B65-CB32-BC10-194073309C84}"/>
              </a:ext>
            </a:extLst>
          </p:cNvPr>
          <p:cNvSpPr txBox="1"/>
          <p:nvPr/>
        </p:nvSpPr>
        <p:spPr>
          <a:xfrm>
            <a:off x="2650377" y="543490"/>
            <a:ext cx="31806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wait() System Call </a:t>
            </a:r>
          </a:p>
        </p:txBody>
      </p:sp>
      <p:sp>
        <p:nvSpPr>
          <p:cNvPr id="7" name="TextBox 7">
            <a:extLst>
              <a:ext uri="{FF2B5EF4-FFF2-40B4-BE49-F238E27FC236}">
                <a16:creationId xmlns:a16="http://schemas.microsoft.com/office/drawing/2014/main" id="{39A65712-A321-6963-A2E9-70ABD764B4BF}"/>
              </a:ext>
            </a:extLst>
          </p:cNvPr>
          <p:cNvSpPr txBox="1"/>
          <p:nvPr/>
        </p:nvSpPr>
        <p:spPr>
          <a:xfrm>
            <a:off x="321707" y="236724"/>
            <a:ext cx="138531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93455576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04367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1252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Process Termination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21707" y="236724"/>
            <a:ext cx="138531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247A607F-5850-F9EB-ED22-FD2709DD3589}"/>
              </a:ext>
            </a:extLst>
          </p:cNvPr>
          <p:cNvSpPr txBox="1">
            <a:spLocks noChangeArrowheads="1"/>
          </p:cNvSpPr>
          <p:nvPr/>
        </p:nvSpPr>
        <p:spPr>
          <a:xfrm>
            <a:off x="67197" y="1778846"/>
            <a:ext cx="11143438" cy="465810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None/>
            </a:pPr>
            <a:endParaRPr lang="en-US" altLang="en-US" sz="2800" dirty="0"/>
          </a:p>
          <a:p>
            <a:pPr marL="457200" lvl="1" indent="0">
              <a:buNone/>
            </a:pPr>
            <a:endParaRPr lang="en-US" altLang="en-US" sz="2800" dirty="0"/>
          </a:p>
          <a:p>
            <a:endParaRPr lang="en-US" altLang="en-US" b="1" dirty="0">
              <a:solidFill>
                <a:srgbClr val="3366FF"/>
              </a:solidFill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B4117A7B-341E-B9F3-777E-09927ABEB3EF}"/>
              </a:ext>
            </a:extLst>
          </p:cNvPr>
          <p:cNvSpPr txBox="1">
            <a:spLocks noChangeArrowheads="1"/>
          </p:cNvSpPr>
          <p:nvPr/>
        </p:nvSpPr>
        <p:spPr>
          <a:xfrm>
            <a:off x="1136075" y="1454469"/>
            <a:ext cx="10404185" cy="45307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bg1"/>
              </a:buClr>
            </a:pPr>
            <a:endParaRPr lang="en-US" altLang="en-US" sz="26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>
              <a:buClr>
                <a:schemeClr val="bg1"/>
              </a:buClr>
            </a:pP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A process terminate when it finish executing its last statement and then asks the operating system to delete it using the </a:t>
            </a:r>
            <a:r>
              <a:rPr lang="en-US" altLang="en-US" sz="2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exit()</a:t>
            </a: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 system call.</a:t>
            </a:r>
          </a:p>
          <a:p>
            <a:pPr>
              <a:buClr>
                <a:schemeClr val="bg1"/>
              </a:buClr>
            </a:pPr>
            <a:endParaRPr lang="en-US" altLang="en-US" sz="26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>
              <a:buClr>
                <a:schemeClr val="bg1"/>
              </a:buClr>
            </a:pP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Process</a:t>
            </a:r>
            <a:r>
              <a:rPr lang="ja-JP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’</a:t>
            </a:r>
            <a:r>
              <a:rPr lang="en-US" altLang="ja-JP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 resources are deallocated by operating system</a:t>
            </a:r>
            <a:endParaRPr lang="en-US" altLang="en-US" sz="26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22693686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1252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Process Termination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21707" y="236724"/>
            <a:ext cx="138531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247A607F-5850-F9EB-ED22-FD2709DD3589}"/>
              </a:ext>
            </a:extLst>
          </p:cNvPr>
          <p:cNvSpPr txBox="1">
            <a:spLocks noChangeArrowheads="1"/>
          </p:cNvSpPr>
          <p:nvPr/>
        </p:nvSpPr>
        <p:spPr>
          <a:xfrm>
            <a:off x="67197" y="1778846"/>
            <a:ext cx="11143438" cy="465810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None/>
            </a:pPr>
            <a:endParaRPr lang="en-US" altLang="en-US" sz="2800" dirty="0"/>
          </a:p>
          <a:p>
            <a:pPr marL="457200" lvl="1" indent="0">
              <a:buNone/>
            </a:pPr>
            <a:endParaRPr lang="en-US" altLang="en-US" sz="2800" dirty="0"/>
          </a:p>
          <a:p>
            <a:endParaRPr lang="en-US" altLang="en-US" b="1" dirty="0">
              <a:solidFill>
                <a:srgbClr val="3366FF"/>
              </a:solidFill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B4117A7B-341E-B9F3-777E-09927ABEB3EF}"/>
              </a:ext>
            </a:extLst>
          </p:cNvPr>
          <p:cNvSpPr txBox="1">
            <a:spLocks noChangeArrowheads="1"/>
          </p:cNvSpPr>
          <p:nvPr/>
        </p:nvSpPr>
        <p:spPr>
          <a:xfrm>
            <a:off x="1014364" y="1190831"/>
            <a:ext cx="10404185" cy="45307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bg1"/>
              </a:buClr>
            </a:pPr>
            <a:endParaRPr lang="en-US" altLang="en-US" sz="26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>
              <a:buClr>
                <a:schemeClr val="bg1"/>
              </a:buClr>
            </a:pP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Parent may terminate the execution of children processes  using the </a:t>
            </a:r>
            <a:r>
              <a:rPr lang="en-US" altLang="en-US" sz="2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abort()</a:t>
            </a: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 system call.  Some reasons for doing so:</a:t>
            </a:r>
          </a:p>
          <a:p>
            <a:pPr>
              <a:buClr>
                <a:schemeClr val="bg1"/>
              </a:buClr>
            </a:pPr>
            <a:endParaRPr lang="en-US" altLang="en-US" sz="26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>
              <a:buClr>
                <a:schemeClr val="bg1"/>
              </a:buClr>
            </a:pP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Child has exceeded allocated resources</a:t>
            </a:r>
          </a:p>
          <a:p>
            <a:pPr lvl="1">
              <a:buClr>
                <a:schemeClr val="bg1"/>
              </a:buClr>
            </a:pP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Task assigned to child is no longer required</a:t>
            </a:r>
          </a:p>
          <a:p>
            <a:pPr lvl="1">
              <a:buClr>
                <a:schemeClr val="bg1"/>
              </a:buClr>
            </a:pP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The parent is exiting, and the operating systems does not allow  a child to continue if its parent terminates</a:t>
            </a:r>
          </a:p>
          <a:p>
            <a:pPr lvl="1">
              <a:buClr>
                <a:schemeClr val="bg1"/>
              </a:buClr>
            </a:pPr>
            <a:endParaRPr lang="en-US" altLang="en-US" sz="26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>
              <a:buClr>
                <a:schemeClr val="bg1"/>
              </a:buClr>
            </a:pPr>
            <a:r>
              <a:rPr lang="en-US" altLang="en-US" sz="24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If no parent waiting (did not invoke wait()) process is a </a:t>
            </a:r>
            <a:r>
              <a:rPr lang="en-US" altLang="en-US" sz="2400" b="1" u="sng" dirty="0">
                <a:solidFill>
                  <a:schemeClr val="accent1"/>
                </a:solidFill>
                <a:latin typeface="Alexandria" pitchFamily="2" charset="-78"/>
                <a:cs typeface="Alexandria" pitchFamily="2" charset="-78"/>
              </a:rPr>
              <a:t>zombie</a:t>
            </a:r>
          </a:p>
          <a:p>
            <a:pPr>
              <a:buClr>
                <a:schemeClr val="bg1"/>
              </a:buClr>
            </a:pPr>
            <a:r>
              <a:rPr lang="en-US" altLang="en-US" sz="24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If parent terminated without invoking wait , process is an </a:t>
            </a:r>
            <a:r>
              <a:rPr lang="en-US" altLang="en-US" sz="2400" b="1" u="sng" dirty="0">
                <a:solidFill>
                  <a:schemeClr val="accent1"/>
                </a:solidFill>
                <a:latin typeface="Alexandria" pitchFamily="2" charset="-78"/>
                <a:cs typeface="Alexandria" pitchFamily="2" charset="-78"/>
              </a:rPr>
              <a:t>orphan</a:t>
            </a:r>
          </a:p>
          <a:p>
            <a:pPr lvl="1">
              <a:buClr>
                <a:schemeClr val="bg1"/>
              </a:buClr>
            </a:pPr>
            <a:endParaRPr lang="en-US" altLang="en-US" sz="26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7234340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1252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Process Termination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21707" y="236724"/>
            <a:ext cx="138531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247A607F-5850-F9EB-ED22-FD2709DD3589}"/>
              </a:ext>
            </a:extLst>
          </p:cNvPr>
          <p:cNvSpPr txBox="1">
            <a:spLocks noChangeArrowheads="1"/>
          </p:cNvSpPr>
          <p:nvPr/>
        </p:nvSpPr>
        <p:spPr>
          <a:xfrm>
            <a:off x="67197" y="1778846"/>
            <a:ext cx="11143438" cy="465810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None/>
            </a:pPr>
            <a:endParaRPr lang="en-US" altLang="en-US" sz="2800" dirty="0"/>
          </a:p>
          <a:p>
            <a:pPr marL="457200" lvl="1" indent="0">
              <a:buNone/>
            </a:pPr>
            <a:endParaRPr lang="en-US" altLang="en-US" sz="2800" dirty="0"/>
          </a:p>
          <a:p>
            <a:endParaRPr lang="en-US" altLang="en-US" b="1" dirty="0">
              <a:solidFill>
                <a:srgbClr val="3366FF"/>
              </a:solidFill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135D3854-28B1-0C03-9A0A-77283E14D645}"/>
              </a:ext>
            </a:extLst>
          </p:cNvPr>
          <p:cNvSpPr txBox="1">
            <a:spLocks noChangeArrowheads="1"/>
          </p:cNvSpPr>
          <p:nvPr/>
        </p:nvSpPr>
        <p:spPr>
          <a:xfrm>
            <a:off x="1054841" y="1520938"/>
            <a:ext cx="10428605" cy="45307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/>
            <a:endParaRPr lang="en-US" altLang="en-US" sz="2600" dirty="0">
              <a:latin typeface="Alexandria" pitchFamily="2" charset="-78"/>
              <a:cs typeface="Alexandria" pitchFamily="2" charset="-78"/>
            </a:endParaRPr>
          </a:p>
          <a:p>
            <a:pPr>
              <a:buClr>
                <a:schemeClr val="bg1"/>
              </a:buClr>
            </a:pP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Some operating systems do not allow child to exists if its parent has terminated.  If a process terminates, then all its children must also be terminated.</a:t>
            </a:r>
          </a:p>
          <a:p>
            <a:pPr lvl="1">
              <a:buClr>
                <a:schemeClr val="bg1"/>
              </a:buClr>
            </a:pPr>
            <a:r>
              <a:rPr lang="en-US" altLang="en-US" sz="2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cascading termination.  </a:t>
            </a: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All children, grandchildren, etc.  are  terminated.</a:t>
            </a:r>
            <a:endParaRPr lang="en-US" altLang="en-US" sz="26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>
              <a:buClr>
                <a:schemeClr val="bg1"/>
              </a:buClr>
            </a:pP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The termination is initiated by the operating system.</a:t>
            </a:r>
            <a:endParaRPr lang="en-US" altLang="en-US" sz="26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>
              <a:buClr>
                <a:schemeClr val="bg1"/>
              </a:buClr>
            </a:pP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The parent process may wait for termination of a child process by using the </a:t>
            </a:r>
            <a:r>
              <a:rPr lang="en-US" altLang="en-US" sz="2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wait()</a:t>
            </a: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system call</a:t>
            </a:r>
            <a:r>
              <a:rPr lang="en-US" altLang="en-US" sz="2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. </a:t>
            </a: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The call returns status information and the </a:t>
            </a:r>
            <a:r>
              <a:rPr lang="en-US" altLang="en-US" sz="2600" dirty="0" err="1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pid</a:t>
            </a: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 of the terminated process</a:t>
            </a:r>
            <a:endParaRPr lang="en-US" altLang="en-US" sz="26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>
              <a:buFont typeface="Monotype Sorts" pitchFamily="-84" charset="2"/>
              <a:buNone/>
            </a:pPr>
            <a:endParaRPr lang="en-US" altLang="en-US" sz="2600" b="1" dirty="0">
              <a:solidFill>
                <a:srgbClr val="3366FF"/>
              </a:solidFill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66665245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4903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Inter-Process Communication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21707" y="236724"/>
            <a:ext cx="138531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247A607F-5850-F9EB-ED22-FD2709DD3589}"/>
              </a:ext>
            </a:extLst>
          </p:cNvPr>
          <p:cNvSpPr txBox="1">
            <a:spLocks noChangeArrowheads="1"/>
          </p:cNvSpPr>
          <p:nvPr/>
        </p:nvSpPr>
        <p:spPr>
          <a:xfrm>
            <a:off x="67197" y="1778846"/>
            <a:ext cx="11143438" cy="465810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None/>
            </a:pPr>
            <a:endParaRPr lang="en-US" altLang="en-US" sz="2800" dirty="0"/>
          </a:p>
          <a:p>
            <a:pPr marL="457200" lvl="1" indent="0">
              <a:buNone/>
            </a:pPr>
            <a:endParaRPr lang="en-US" altLang="en-US" sz="2800" dirty="0"/>
          </a:p>
          <a:p>
            <a:endParaRPr lang="en-US" altLang="en-US" b="1" dirty="0">
              <a:solidFill>
                <a:srgbClr val="3366FF"/>
              </a:solidFill>
            </a:endParaRP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3AE13A29-6E56-5CD7-137F-C1B739DFB310}"/>
              </a:ext>
            </a:extLst>
          </p:cNvPr>
          <p:cNvSpPr txBox="1">
            <a:spLocks noChangeArrowheads="1"/>
          </p:cNvSpPr>
          <p:nvPr/>
        </p:nvSpPr>
        <p:spPr>
          <a:xfrm>
            <a:off x="502575" y="1936281"/>
            <a:ext cx="11186850" cy="45307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bg1"/>
              </a:buClr>
            </a:pP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Processes within a system may be </a:t>
            </a:r>
            <a:r>
              <a:rPr lang="en-US" altLang="en-US" sz="2600" b="1" i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independent</a:t>
            </a:r>
            <a:r>
              <a:rPr lang="en-US" altLang="en-US" sz="2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or </a:t>
            </a:r>
            <a:r>
              <a:rPr lang="en-US" altLang="en-US" sz="2600" b="1" i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cooperating</a:t>
            </a:r>
          </a:p>
          <a:p>
            <a:pPr>
              <a:buClr>
                <a:schemeClr val="bg1"/>
              </a:buClr>
            </a:pP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Cooperating process can affect or be affected by other processes, including sharing data</a:t>
            </a:r>
          </a:p>
          <a:p>
            <a:pPr>
              <a:buClr>
                <a:schemeClr val="bg1"/>
              </a:buClr>
            </a:pP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Reasons for cooperating processes:</a:t>
            </a:r>
          </a:p>
          <a:p>
            <a:pPr lvl="1">
              <a:buClr>
                <a:schemeClr val="bg1"/>
              </a:buClr>
            </a:pP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Information sharing</a:t>
            </a:r>
          </a:p>
          <a:p>
            <a:pPr lvl="1">
              <a:buClr>
                <a:schemeClr val="bg1"/>
              </a:buClr>
            </a:pP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Computation speedup</a:t>
            </a:r>
          </a:p>
          <a:p>
            <a:pPr lvl="1">
              <a:buClr>
                <a:schemeClr val="bg1"/>
              </a:buClr>
            </a:pP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Modularity</a:t>
            </a:r>
          </a:p>
          <a:p>
            <a:pPr lvl="1">
              <a:buClr>
                <a:schemeClr val="bg1"/>
              </a:buClr>
            </a:pP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Convenience	</a:t>
            </a:r>
          </a:p>
          <a:p>
            <a:pPr lvl="1"/>
            <a:endParaRPr lang="en-US" altLang="en-US" sz="2600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72691081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4903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Inter-Process Communication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21707" y="236724"/>
            <a:ext cx="138531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247A607F-5850-F9EB-ED22-FD2709DD3589}"/>
              </a:ext>
            </a:extLst>
          </p:cNvPr>
          <p:cNvSpPr txBox="1">
            <a:spLocks noChangeArrowheads="1"/>
          </p:cNvSpPr>
          <p:nvPr/>
        </p:nvSpPr>
        <p:spPr>
          <a:xfrm>
            <a:off x="67197" y="1778846"/>
            <a:ext cx="11143438" cy="465810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None/>
            </a:pPr>
            <a:endParaRPr lang="en-US" altLang="en-US" sz="2800" dirty="0"/>
          </a:p>
          <a:p>
            <a:pPr marL="457200" lvl="1" indent="0">
              <a:buNone/>
            </a:pPr>
            <a:endParaRPr lang="en-US" altLang="en-US" sz="2800" dirty="0"/>
          </a:p>
          <a:p>
            <a:endParaRPr lang="en-US" altLang="en-US" b="1" dirty="0">
              <a:solidFill>
                <a:srgbClr val="3366FF"/>
              </a:solidFill>
            </a:endParaRP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D038DDA9-C69F-A7C0-74B6-C754AE209165}"/>
              </a:ext>
            </a:extLst>
          </p:cNvPr>
          <p:cNvSpPr txBox="1">
            <a:spLocks noChangeArrowheads="1"/>
          </p:cNvSpPr>
          <p:nvPr/>
        </p:nvSpPr>
        <p:spPr>
          <a:xfrm>
            <a:off x="793720" y="1816714"/>
            <a:ext cx="11186850" cy="45307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bg1"/>
              </a:buClr>
            </a:pP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Cooperating processes need </a:t>
            </a:r>
            <a:r>
              <a:rPr lang="en-US" altLang="en-US" sz="2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inter-process communication </a:t>
            </a: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(</a:t>
            </a:r>
            <a:r>
              <a:rPr lang="en-US" altLang="en-US" sz="2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IPC</a:t>
            </a: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)</a:t>
            </a:r>
          </a:p>
          <a:p>
            <a:pPr>
              <a:buClr>
                <a:schemeClr val="bg1"/>
              </a:buClr>
            </a:pP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Two models of IPC</a:t>
            </a:r>
          </a:p>
          <a:p>
            <a:pPr>
              <a:buClr>
                <a:schemeClr val="bg1"/>
              </a:buClr>
            </a:pPr>
            <a:endParaRPr lang="en-US" altLang="en-US" sz="26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>
              <a:buClr>
                <a:schemeClr val="bg1"/>
              </a:buClr>
            </a:pPr>
            <a:r>
              <a:rPr lang="en-US" altLang="en-US" sz="2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Shared memory</a:t>
            </a:r>
          </a:p>
          <a:p>
            <a:pPr lvl="1">
              <a:buClr>
                <a:schemeClr val="bg1"/>
              </a:buClr>
            </a:pPr>
            <a:endParaRPr lang="en-US" altLang="en-US" sz="26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>
              <a:buClr>
                <a:schemeClr val="bg1"/>
              </a:buClr>
            </a:pPr>
            <a:r>
              <a:rPr lang="en-US" altLang="en-US" sz="2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Message passing</a:t>
            </a:r>
          </a:p>
          <a:p>
            <a:pPr lvl="1"/>
            <a:endParaRPr lang="en-US" altLang="en-US" sz="2600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014D667-3B5A-DEFC-BDE3-DF93B790A57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1960" y="2287088"/>
            <a:ext cx="5688675" cy="36416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9275672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5300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Shared Memory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21708" y="236724"/>
            <a:ext cx="138531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247A607F-5850-F9EB-ED22-FD2709DD3589}"/>
              </a:ext>
            </a:extLst>
          </p:cNvPr>
          <p:cNvSpPr txBox="1">
            <a:spLocks noChangeArrowheads="1"/>
          </p:cNvSpPr>
          <p:nvPr/>
        </p:nvSpPr>
        <p:spPr>
          <a:xfrm>
            <a:off x="67197" y="1778846"/>
            <a:ext cx="11143438" cy="465810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None/>
            </a:pPr>
            <a:endParaRPr lang="en-US" altLang="en-US" sz="2800" dirty="0"/>
          </a:p>
          <a:p>
            <a:pPr marL="457200" lvl="1" indent="0">
              <a:buNone/>
            </a:pPr>
            <a:endParaRPr lang="en-US" altLang="en-US" sz="2800" dirty="0"/>
          </a:p>
          <a:p>
            <a:endParaRPr lang="en-US" altLang="en-US" b="1" dirty="0">
              <a:solidFill>
                <a:srgbClr val="3366FF"/>
              </a:solidFill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FECA3791-BBEA-390B-7566-2EC8D45BE9D2}"/>
              </a:ext>
            </a:extLst>
          </p:cNvPr>
          <p:cNvSpPr txBox="1">
            <a:spLocks noChangeArrowheads="1"/>
          </p:cNvSpPr>
          <p:nvPr/>
        </p:nvSpPr>
        <p:spPr>
          <a:xfrm>
            <a:off x="981365" y="1418519"/>
            <a:ext cx="8380283" cy="45307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bg1"/>
              </a:buClr>
            </a:pP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An area of memory shared among the processes that wish to communicate</a:t>
            </a:r>
          </a:p>
          <a:p>
            <a:pPr>
              <a:buClr>
                <a:schemeClr val="bg1"/>
              </a:buClr>
            </a:pPr>
            <a:endParaRPr lang="en-US" altLang="en-US" sz="26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>
              <a:buClr>
                <a:schemeClr val="bg1"/>
              </a:buClr>
            </a:pP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The communication is under the control of the users processes not the operating system.</a:t>
            </a:r>
          </a:p>
          <a:p>
            <a:pPr>
              <a:buClr>
                <a:schemeClr val="bg1"/>
              </a:buClr>
            </a:pPr>
            <a:endParaRPr lang="en-US" altLang="en-US" sz="26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>
              <a:buClr>
                <a:schemeClr val="bg1"/>
              </a:buClr>
            </a:pP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Major issues is to provide mechanism that will allow the user processes to synchronize their actions when they access shared memory. </a:t>
            </a:r>
          </a:p>
          <a:p>
            <a:pPr>
              <a:buClr>
                <a:schemeClr val="bg1"/>
              </a:buClr>
            </a:pPr>
            <a:r>
              <a:rPr lang="en-US" altLang="en-US" sz="2600" b="1" u="sng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Synchronization is discussed in great details in Lecture  4</a:t>
            </a:r>
          </a:p>
          <a:p>
            <a:pPr>
              <a:buClr>
                <a:schemeClr val="bg1"/>
              </a:buClr>
            </a:pPr>
            <a:endParaRPr lang="en-US" altLang="en-US" sz="26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>
              <a:buClr>
                <a:schemeClr val="bg1"/>
              </a:buClr>
            </a:pPr>
            <a:endParaRPr lang="en-US" altLang="en-US" sz="26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>
              <a:buFont typeface="Monotype Sorts" pitchFamily="-84" charset="2"/>
              <a:buNone/>
            </a:pPr>
            <a:endParaRPr lang="en-US" altLang="en-US" sz="2600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2" name="صورة 1">
            <a:extLst>
              <a:ext uri="{FF2B5EF4-FFF2-40B4-BE49-F238E27FC236}">
                <a16:creationId xmlns:a16="http://schemas.microsoft.com/office/drawing/2014/main" id="{A074EA34-5623-21E1-B516-2EB03DF9309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25065" y="2204822"/>
            <a:ext cx="2428875" cy="3162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453689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7446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Shared Memory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21707" y="236724"/>
            <a:ext cx="138531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247A607F-5850-F9EB-ED22-FD2709DD3589}"/>
              </a:ext>
            </a:extLst>
          </p:cNvPr>
          <p:cNvSpPr txBox="1">
            <a:spLocks noChangeArrowheads="1"/>
          </p:cNvSpPr>
          <p:nvPr/>
        </p:nvSpPr>
        <p:spPr>
          <a:xfrm>
            <a:off x="67197" y="1778846"/>
            <a:ext cx="11143438" cy="465810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None/>
            </a:pPr>
            <a:endParaRPr lang="en-US" altLang="en-US" sz="2800" dirty="0"/>
          </a:p>
          <a:p>
            <a:pPr marL="457200" lvl="1" indent="0">
              <a:buNone/>
            </a:pPr>
            <a:endParaRPr lang="en-US" altLang="en-US" sz="2800" dirty="0"/>
          </a:p>
          <a:p>
            <a:endParaRPr lang="en-US" altLang="en-US" b="1" dirty="0">
              <a:solidFill>
                <a:srgbClr val="3366FF"/>
              </a:solidFill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A0F8B6BB-295A-E80A-497B-78B94A4E1A39}"/>
              </a:ext>
            </a:extLst>
          </p:cNvPr>
          <p:cNvSpPr txBox="1">
            <a:spLocks noChangeArrowheads="1"/>
          </p:cNvSpPr>
          <p:nvPr/>
        </p:nvSpPr>
        <p:spPr>
          <a:xfrm>
            <a:off x="305847" y="1518834"/>
            <a:ext cx="11234466" cy="45307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bg1"/>
              </a:buClr>
            </a:pP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Typically, a shared memory region resides in the address space of the process creating the shared memory segment.</a:t>
            </a:r>
          </a:p>
          <a:p>
            <a:pPr>
              <a:buClr>
                <a:schemeClr val="bg1"/>
              </a:buClr>
            </a:pP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Other processes that wish to communicate using this</a:t>
            </a:r>
          </a:p>
          <a:p>
            <a:pPr marL="0" indent="0">
              <a:buClr>
                <a:schemeClr val="bg1"/>
              </a:buClr>
              <a:buNone/>
            </a:pP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  shared memory segment much attach it to its </a:t>
            </a:r>
          </a:p>
          <a:p>
            <a:pPr marL="0" indent="0">
              <a:buClr>
                <a:schemeClr val="bg1"/>
              </a:buClr>
              <a:buNone/>
            </a:pP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  address space.</a:t>
            </a:r>
          </a:p>
          <a:p>
            <a:pPr>
              <a:buClr>
                <a:schemeClr val="bg1"/>
              </a:buClr>
            </a:pP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Normally , the operating system tries to prevent one</a:t>
            </a:r>
          </a:p>
          <a:p>
            <a:pPr marL="0" indent="0">
              <a:buClr>
                <a:schemeClr val="bg1"/>
              </a:buClr>
              <a:buNone/>
            </a:pP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  Process from accessing another process memory.</a:t>
            </a:r>
          </a:p>
          <a:p>
            <a:pPr>
              <a:buClr>
                <a:schemeClr val="bg1"/>
              </a:buClr>
            </a:pP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Shared memory requires that two or more processes</a:t>
            </a:r>
          </a:p>
          <a:p>
            <a:pPr marL="0" indent="0">
              <a:buClr>
                <a:schemeClr val="bg1"/>
              </a:buClr>
              <a:buNone/>
            </a:pP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 agree to remove this restriction.</a:t>
            </a:r>
          </a:p>
        </p:txBody>
      </p:sp>
      <p:pic>
        <p:nvPicPr>
          <p:cNvPr id="11" name="صورة 10">
            <a:extLst>
              <a:ext uri="{FF2B5EF4-FFF2-40B4-BE49-F238E27FC236}">
                <a16:creationId xmlns:a16="http://schemas.microsoft.com/office/drawing/2014/main" id="{863C9E44-1F69-0E96-827A-8495E58D1B8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12790" y="2282895"/>
            <a:ext cx="2428875" cy="3162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858655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0241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Producer Consumer Problem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21707" y="236724"/>
            <a:ext cx="138531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247A607F-5850-F9EB-ED22-FD2709DD3589}"/>
              </a:ext>
            </a:extLst>
          </p:cNvPr>
          <p:cNvSpPr txBox="1">
            <a:spLocks noChangeArrowheads="1"/>
          </p:cNvSpPr>
          <p:nvPr/>
        </p:nvSpPr>
        <p:spPr>
          <a:xfrm>
            <a:off x="67197" y="1778846"/>
            <a:ext cx="11143438" cy="465810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None/>
            </a:pPr>
            <a:endParaRPr lang="en-US" altLang="en-US" sz="2800" dirty="0"/>
          </a:p>
          <a:p>
            <a:pPr marL="457200" lvl="1" indent="0">
              <a:buNone/>
            </a:pPr>
            <a:endParaRPr lang="en-US" altLang="en-US" sz="2800" dirty="0"/>
          </a:p>
          <a:p>
            <a:endParaRPr lang="en-US" altLang="en-US" b="1" dirty="0">
              <a:solidFill>
                <a:srgbClr val="3366FF"/>
              </a:solidFill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A0F8B6BB-295A-E80A-497B-78B94A4E1A39}"/>
              </a:ext>
            </a:extLst>
          </p:cNvPr>
          <p:cNvSpPr txBox="1">
            <a:spLocks noChangeArrowheads="1"/>
          </p:cNvSpPr>
          <p:nvPr/>
        </p:nvSpPr>
        <p:spPr>
          <a:xfrm>
            <a:off x="409808" y="1520938"/>
            <a:ext cx="11388848" cy="45307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rtl="0">
              <a:spcBef>
                <a:spcPts val="0"/>
              </a:spcBef>
              <a:spcAft>
                <a:spcPts val="0"/>
              </a:spcAft>
              <a:buClr>
                <a:schemeClr val="bg1"/>
              </a:buClr>
            </a:pP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Is a typical problem where the </a:t>
            </a:r>
            <a:r>
              <a:rPr lang="en-US" altLang="en-US" sz="2600" b="1" dirty="0">
                <a:solidFill>
                  <a:schemeClr val="accent1"/>
                </a:solidFill>
                <a:latin typeface="Alexandria" pitchFamily="2" charset="-78"/>
                <a:cs typeface="Alexandria" pitchFamily="2" charset="-78"/>
              </a:rPr>
              <a:t>producer process  </a:t>
            </a:r>
            <a:r>
              <a:rPr lang="en-US" altLang="en-US" sz="2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p</a:t>
            </a:r>
            <a:r>
              <a:rPr 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roduces  information that's consumed by a </a:t>
            </a:r>
            <a:r>
              <a:rPr lang="en-US" sz="2600" b="1" dirty="0">
                <a:solidFill>
                  <a:schemeClr val="accent1"/>
                </a:solidFill>
                <a:latin typeface="Alexandria" pitchFamily="2" charset="-78"/>
                <a:cs typeface="Alexandria" pitchFamily="2" charset="-78"/>
              </a:rPr>
              <a:t>consumer process</a:t>
            </a:r>
          </a:p>
          <a:p>
            <a:pPr rtl="0">
              <a:spcBef>
                <a:spcPts val="0"/>
              </a:spcBef>
              <a:spcAft>
                <a:spcPts val="0"/>
              </a:spcAft>
              <a:buClr>
                <a:schemeClr val="bg1"/>
              </a:buClr>
            </a:pPr>
            <a:endParaRPr lang="en-US" sz="1500" b="1" dirty="0">
              <a:solidFill>
                <a:schemeClr val="accent1"/>
              </a:solidFill>
              <a:latin typeface="Alexandria" pitchFamily="2" charset="-78"/>
              <a:cs typeface="Alexandria" pitchFamily="2" charset="-78"/>
            </a:endParaRPr>
          </a:p>
          <a:p>
            <a:pPr rtl="0">
              <a:spcBef>
                <a:spcPts val="0"/>
              </a:spcBef>
              <a:spcAft>
                <a:spcPts val="0"/>
              </a:spcAft>
              <a:buClr>
                <a:schemeClr val="bg1"/>
              </a:buClr>
            </a:pPr>
            <a:r>
              <a:rPr 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For example, compiler may </a:t>
            </a:r>
            <a:r>
              <a:rPr lang="en-US" sz="2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produce</a:t>
            </a:r>
            <a:r>
              <a:rPr 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 assembly code which is </a:t>
            </a:r>
            <a:r>
              <a:rPr lang="en-US" sz="2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consumed</a:t>
            </a:r>
            <a:r>
              <a:rPr 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 the assembler,  the assembler In turn </a:t>
            </a:r>
            <a:r>
              <a:rPr lang="en-US" sz="2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produce</a:t>
            </a:r>
            <a:r>
              <a:rPr 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 object modules which are </a:t>
            </a:r>
            <a:r>
              <a:rPr lang="en-US" sz="2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consumed</a:t>
            </a:r>
            <a:r>
              <a:rPr 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 by the loader program and so on…</a:t>
            </a:r>
          </a:p>
          <a:p>
            <a:pPr rtl="0">
              <a:spcBef>
                <a:spcPts val="0"/>
              </a:spcBef>
              <a:spcAft>
                <a:spcPts val="0"/>
              </a:spcAft>
              <a:buClr>
                <a:schemeClr val="bg1"/>
              </a:buClr>
            </a:pPr>
            <a:endParaRPr lang="en-US" sz="26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rtl="0">
              <a:spcBef>
                <a:spcPts val="0"/>
              </a:spcBef>
              <a:spcAft>
                <a:spcPts val="0"/>
              </a:spcAft>
              <a:buClr>
                <a:schemeClr val="bg1"/>
              </a:buClr>
            </a:pPr>
            <a:r>
              <a:rPr 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One solution to the producer consumer problem is the use  of shared memory.</a:t>
            </a:r>
          </a:p>
          <a:p>
            <a:pPr rtl="0">
              <a:spcBef>
                <a:spcPts val="0"/>
              </a:spcBef>
              <a:spcAft>
                <a:spcPts val="0"/>
              </a:spcAft>
              <a:buClr>
                <a:schemeClr val="bg1"/>
              </a:buClr>
            </a:pPr>
            <a:endParaRPr lang="en-US" sz="15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To allow the producer and consumer processes to run concurrently we must have a buffer of items that can be filled by the producer and emptied by the consumer</a:t>
            </a:r>
          </a:p>
          <a:p>
            <a:br>
              <a:rPr lang="en-US" sz="1600" dirty="0">
                <a:solidFill>
                  <a:schemeClr val="bg1"/>
                </a:solidFill>
              </a:rPr>
            </a:br>
            <a:endParaRPr lang="en-US" sz="26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br>
              <a:rPr 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</a:br>
            <a:endParaRPr lang="en-US" altLang="en-US" sz="26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42916262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8445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Producer Consumer Problem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21707" y="236724"/>
            <a:ext cx="138531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247A607F-5850-F9EB-ED22-FD2709DD3589}"/>
              </a:ext>
            </a:extLst>
          </p:cNvPr>
          <p:cNvSpPr txBox="1">
            <a:spLocks noChangeArrowheads="1"/>
          </p:cNvSpPr>
          <p:nvPr/>
        </p:nvSpPr>
        <p:spPr>
          <a:xfrm>
            <a:off x="67197" y="1778846"/>
            <a:ext cx="11143438" cy="465810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None/>
            </a:pPr>
            <a:endParaRPr lang="en-US" altLang="en-US" sz="2800" dirty="0"/>
          </a:p>
          <a:p>
            <a:pPr marL="457200" lvl="1" indent="0">
              <a:buNone/>
            </a:pPr>
            <a:endParaRPr lang="en-US" altLang="en-US" sz="2800" dirty="0"/>
          </a:p>
          <a:p>
            <a:endParaRPr lang="en-US" altLang="en-US" b="1" dirty="0">
              <a:solidFill>
                <a:srgbClr val="3366FF"/>
              </a:solidFill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A0F8B6BB-295A-E80A-497B-78B94A4E1A39}"/>
              </a:ext>
            </a:extLst>
          </p:cNvPr>
          <p:cNvSpPr txBox="1">
            <a:spLocks noChangeArrowheads="1"/>
          </p:cNvSpPr>
          <p:nvPr/>
        </p:nvSpPr>
        <p:spPr>
          <a:xfrm>
            <a:off x="305847" y="1518834"/>
            <a:ext cx="11234466" cy="45307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buClr>
                <a:schemeClr val="bg1"/>
              </a:buClr>
            </a:pPr>
            <a:endParaRPr lang="en-US" sz="26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>
              <a:spcBef>
                <a:spcPts val="0"/>
              </a:spcBef>
              <a:buClr>
                <a:schemeClr val="bg1"/>
              </a:buClr>
            </a:pPr>
            <a:r>
              <a:rPr 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The buffer reside in region of memory that is shared by the producer and the consumer processes</a:t>
            </a:r>
          </a:p>
          <a:p>
            <a:pPr>
              <a:spcBef>
                <a:spcPts val="0"/>
              </a:spcBef>
              <a:buClr>
                <a:schemeClr val="bg1"/>
              </a:buClr>
            </a:pPr>
            <a:endParaRPr lang="en-US" sz="26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>
              <a:spcBef>
                <a:spcPts val="0"/>
              </a:spcBef>
              <a:buClr>
                <a:schemeClr val="bg1"/>
              </a:buClr>
            </a:pPr>
            <a:r>
              <a:rPr 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The producer and consumer must be synchronized so that the consumer doesn't try to consume item  that has not yet been  produced</a:t>
            </a:r>
          </a:p>
          <a:p>
            <a:br>
              <a:rPr 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</a:br>
            <a:endParaRPr lang="en-US" sz="26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>
              <a:buClr>
                <a:schemeClr val="bg1"/>
              </a:buClr>
            </a:pPr>
            <a:br>
              <a:rPr 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</a:br>
            <a:endParaRPr lang="en-US" altLang="en-US" sz="26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34293617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6202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Message Passing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21707" y="236724"/>
            <a:ext cx="138531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247A607F-5850-F9EB-ED22-FD2709DD3589}"/>
              </a:ext>
            </a:extLst>
          </p:cNvPr>
          <p:cNvSpPr txBox="1">
            <a:spLocks noChangeArrowheads="1"/>
          </p:cNvSpPr>
          <p:nvPr/>
        </p:nvSpPr>
        <p:spPr>
          <a:xfrm>
            <a:off x="67197" y="1778846"/>
            <a:ext cx="11143438" cy="465810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None/>
            </a:pPr>
            <a:endParaRPr lang="en-US" altLang="en-US" sz="2800" dirty="0"/>
          </a:p>
          <a:p>
            <a:pPr marL="457200" lvl="1" indent="0">
              <a:buNone/>
            </a:pPr>
            <a:endParaRPr lang="en-US" altLang="en-US" sz="2800" dirty="0"/>
          </a:p>
          <a:p>
            <a:endParaRPr lang="en-US" altLang="en-US" b="1" dirty="0">
              <a:solidFill>
                <a:srgbClr val="3366FF"/>
              </a:solidFill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A0F8B6BB-295A-E80A-497B-78B94A4E1A39}"/>
              </a:ext>
            </a:extLst>
          </p:cNvPr>
          <p:cNvSpPr txBox="1">
            <a:spLocks noChangeArrowheads="1"/>
          </p:cNvSpPr>
          <p:nvPr/>
        </p:nvSpPr>
        <p:spPr>
          <a:xfrm>
            <a:off x="426146" y="1418519"/>
            <a:ext cx="8807505" cy="45307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bg1"/>
              </a:buClr>
            </a:pPr>
            <a:r>
              <a:rPr lang="en-US" altLang="en-US" sz="25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Mechanism for processes to communicate and to synchronize their actions</a:t>
            </a:r>
          </a:p>
          <a:p>
            <a:pPr>
              <a:buClr>
                <a:schemeClr val="bg1"/>
              </a:buClr>
            </a:pPr>
            <a:endParaRPr lang="en-US" altLang="en-US" sz="6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>
              <a:buClr>
                <a:schemeClr val="bg1"/>
              </a:buClr>
            </a:pPr>
            <a:r>
              <a:rPr lang="en-US" altLang="en-US" sz="25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Message system – processes communicate with each other </a:t>
            </a:r>
            <a:r>
              <a:rPr lang="en-US" altLang="en-US" sz="2500" b="1" u="sng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without</a:t>
            </a:r>
            <a:r>
              <a:rPr lang="en-US" altLang="en-US" sz="25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 resorting to shared variables</a:t>
            </a:r>
          </a:p>
          <a:p>
            <a:pPr>
              <a:buClr>
                <a:schemeClr val="bg1"/>
              </a:buClr>
            </a:pPr>
            <a:endParaRPr lang="en-US" altLang="en-US" sz="6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>
              <a:buClr>
                <a:schemeClr val="bg1"/>
              </a:buClr>
            </a:pPr>
            <a:r>
              <a:rPr lang="en-US" sz="25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Message passing is useful in distributed environment where the communication processes may reside on computers connected by a network.</a:t>
            </a:r>
            <a:endParaRPr lang="en-US" altLang="en-US" sz="25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>
              <a:buClr>
                <a:schemeClr val="bg1"/>
              </a:buClr>
            </a:pPr>
            <a:r>
              <a:rPr lang="en-US" altLang="en-US" sz="25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IPC facility provides two operations:</a:t>
            </a:r>
          </a:p>
          <a:p>
            <a:pPr lvl="1">
              <a:buClr>
                <a:schemeClr val="bg1"/>
              </a:buClr>
            </a:pPr>
            <a:r>
              <a:rPr lang="en-US" altLang="en-US" sz="25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send</a:t>
            </a:r>
            <a:r>
              <a:rPr lang="en-US" altLang="en-US" sz="25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(</a:t>
            </a:r>
            <a:r>
              <a:rPr lang="en-US" altLang="en-US" sz="2500" i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message</a:t>
            </a:r>
            <a:r>
              <a:rPr lang="en-US" altLang="en-US" sz="25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)</a:t>
            </a:r>
          </a:p>
          <a:p>
            <a:pPr lvl="1">
              <a:buClr>
                <a:schemeClr val="bg1"/>
              </a:buClr>
            </a:pPr>
            <a:r>
              <a:rPr lang="en-US" altLang="en-US" sz="25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receive</a:t>
            </a:r>
            <a:r>
              <a:rPr lang="en-US" altLang="en-US" sz="25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(</a:t>
            </a:r>
            <a:r>
              <a:rPr lang="en-US" altLang="en-US" sz="2500" i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message</a:t>
            </a:r>
            <a:r>
              <a:rPr lang="en-US" altLang="en-US" sz="25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)   </a:t>
            </a:r>
          </a:p>
          <a:p>
            <a:pPr lvl="1">
              <a:buClr>
                <a:schemeClr val="bg1"/>
              </a:buClr>
            </a:pPr>
            <a:endParaRPr lang="en-US" altLang="en-US" sz="25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>
              <a:buClr>
                <a:schemeClr val="bg1"/>
              </a:buClr>
            </a:pPr>
            <a:r>
              <a:rPr lang="en-US" altLang="en-US" sz="25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[The</a:t>
            </a:r>
            <a:r>
              <a:rPr lang="en-US" altLang="en-US" sz="2500" i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 message</a:t>
            </a:r>
            <a:r>
              <a:rPr lang="en-US" altLang="en-US" sz="25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 size is either fixed or variable]</a:t>
            </a:r>
          </a:p>
          <a:p>
            <a:pPr lvl="1">
              <a:buClr>
                <a:schemeClr val="bg1"/>
              </a:buClr>
            </a:pPr>
            <a:endParaRPr lang="en-US" altLang="en-US" sz="25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>
              <a:buFont typeface="Monotype Sorts" pitchFamily="-84" charset="2"/>
              <a:buNone/>
            </a:pPr>
            <a:endParaRPr lang="en-US" altLang="en-US" sz="25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11" name="صورة 10">
            <a:extLst>
              <a:ext uri="{FF2B5EF4-FFF2-40B4-BE49-F238E27FC236}">
                <a16:creationId xmlns:a16="http://schemas.microsoft.com/office/drawing/2014/main" id="{D854F1A2-418B-6AA9-6126-7F55AB5CF5B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33651" y="1259328"/>
            <a:ext cx="2543175" cy="3400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917397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02358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Message Passing</a:t>
            </a:r>
          </a:p>
          <a:p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1707" y="236724"/>
            <a:ext cx="138531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247A607F-5850-F9EB-ED22-FD2709DD3589}"/>
              </a:ext>
            </a:extLst>
          </p:cNvPr>
          <p:cNvSpPr txBox="1">
            <a:spLocks noChangeArrowheads="1"/>
          </p:cNvSpPr>
          <p:nvPr/>
        </p:nvSpPr>
        <p:spPr>
          <a:xfrm>
            <a:off x="67197" y="1778846"/>
            <a:ext cx="11143438" cy="465810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None/>
            </a:pPr>
            <a:endParaRPr lang="en-US" altLang="en-US" sz="2800" dirty="0"/>
          </a:p>
          <a:p>
            <a:pPr marL="457200" lvl="1" indent="0">
              <a:buNone/>
            </a:pPr>
            <a:endParaRPr lang="en-US" altLang="en-US" sz="2800" dirty="0"/>
          </a:p>
          <a:p>
            <a:endParaRPr lang="en-US" altLang="en-US" b="1" dirty="0">
              <a:solidFill>
                <a:srgbClr val="3366FF"/>
              </a:solidFill>
            </a:endParaRPr>
          </a:p>
        </p:txBody>
      </p:sp>
      <p:sp>
        <p:nvSpPr>
          <p:cNvPr id="12" name="Rectangle 3">
            <a:extLst>
              <a:ext uri="{FF2B5EF4-FFF2-40B4-BE49-F238E27FC236}">
                <a16:creationId xmlns:a16="http://schemas.microsoft.com/office/drawing/2014/main" id="{58620F69-E165-07E4-65B5-20CDFAF26BE3}"/>
              </a:ext>
            </a:extLst>
          </p:cNvPr>
          <p:cNvSpPr txBox="1">
            <a:spLocks noChangeArrowheads="1"/>
          </p:cNvSpPr>
          <p:nvPr/>
        </p:nvSpPr>
        <p:spPr>
          <a:xfrm>
            <a:off x="1161791" y="1427555"/>
            <a:ext cx="10424620" cy="417697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  <a:buClr>
                <a:schemeClr val="bg1"/>
              </a:buClr>
            </a:pP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If processes </a:t>
            </a:r>
            <a:r>
              <a:rPr lang="en-US" altLang="en-US" sz="2600" i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P</a:t>
            </a: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 and </a:t>
            </a:r>
            <a:r>
              <a:rPr lang="en-US" altLang="en-US" sz="2600" i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Q</a:t>
            </a: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 wish to communicate, they need to:</a:t>
            </a:r>
          </a:p>
          <a:p>
            <a:pPr lvl="1">
              <a:lnSpc>
                <a:spcPct val="90000"/>
              </a:lnSpc>
              <a:buClr>
                <a:schemeClr val="bg1"/>
              </a:buClr>
            </a:pP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Establish a </a:t>
            </a:r>
            <a:r>
              <a:rPr lang="en-US" altLang="en-US" sz="2600" b="1" i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communication</a:t>
            </a:r>
            <a:r>
              <a:rPr lang="en-US" altLang="en-US" sz="2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altLang="en-US" sz="2600" b="1" i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link</a:t>
            </a:r>
            <a:r>
              <a:rPr lang="en-US" altLang="en-US" sz="2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between them</a:t>
            </a:r>
          </a:p>
          <a:p>
            <a:pPr lvl="1">
              <a:lnSpc>
                <a:spcPct val="90000"/>
              </a:lnSpc>
              <a:buClr>
                <a:schemeClr val="bg1"/>
              </a:buClr>
            </a:pP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Exchange messages via send/receive</a:t>
            </a:r>
          </a:p>
          <a:p>
            <a:pPr marL="514350" indent="-457200">
              <a:buClr>
                <a:schemeClr val="bg1"/>
              </a:buClr>
              <a:defRPr/>
            </a:pPr>
            <a:endParaRPr lang="en-US" sz="6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>
              <a:lnSpc>
                <a:spcPct val="90000"/>
              </a:lnSpc>
            </a:pP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Implementation of communication link</a:t>
            </a:r>
          </a:p>
          <a:p>
            <a:pPr lvl="1">
              <a:lnSpc>
                <a:spcPct val="90000"/>
              </a:lnSpc>
            </a:pPr>
            <a:endParaRPr lang="en-US" altLang="en-US" sz="26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>
              <a:lnSpc>
                <a:spcPct val="90000"/>
              </a:lnSpc>
            </a:pPr>
            <a:r>
              <a:rPr lang="en-US" altLang="en-US" sz="2600" b="1" u="sng" dirty="0">
                <a:solidFill>
                  <a:schemeClr val="accent1"/>
                </a:solidFill>
                <a:latin typeface="Alexandria" pitchFamily="2" charset="-78"/>
                <a:cs typeface="Alexandria" pitchFamily="2" charset="-78"/>
              </a:rPr>
              <a:t>Physical:</a:t>
            </a:r>
          </a:p>
          <a:p>
            <a:pPr lvl="1">
              <a:lnSpc>
                <a:spcPct val="90000"/>
              </a:lnSpc>
            </a:pPr>
            <a:endParaRPr lang="en-US" altLang="en-US" sz="15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2">
              <a:lnSpc>
                <a:spcPct val="90000"/>
              </a:lnSpc>
              <a:buClr>
                <a:schemeClr val="bg1"/>
              </a:buClr>
            </a:pP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Shared memory</a:t>
            </a:r>
          </a:p>
          <a:p>
            <a:pPr lvl="2">
              <a:lnSpc>
                <a:spcPct val="90000"/>
              </a:lnSpc>
              <a:buClr>
                <a:schemeClr val="bg1"/>
              </a:buClr>
            </a:pP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Hardware bus</a:t>
            </a:r>
          </a:p>
          <a:p>
            <a:pPr lvl="2">
              <a:lnSpc>
                <a:spcPct val="90000"/>
              </a:lnSpc>
              <a:buClr>
                <a:schemeClr val="bg1"/>
              </a:buClr>
            </a:pP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Network</a:t>
            </a:r>
          </a:p>
        </p:txBody>
      </p:sp>
      <p:sp>
        <p:nvSpPr>
          <p:cNvPr id="10" name="مربع نص 9">
            <a:extLst>
              <a:ext uri="{FF2B5EF4-FFF2-40B4-BE49-F238E27FC236}">
                <a16:creationId xmlns:a16="http://schemas.microsoft.com/office/drawing/2014/main" id="{487650C8-05BE-A49F-4208-BF6B0968E347}"/>
              </a:ext>
            </a:extLst>
          </p:cNvPr>
          <p:cNvSpPr txBox="1"/>
          <p:nvPr/>
        </p:nvSpPr>
        <p:spPr>
          <a:xfrm>
            <a:off x="5928787" y="3741727"/>
            <a:ext cx="6196016" cy="13803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>
              <a:lnSpc>
                <a:spcPct val="90000"/>
              </a:lnSpc>
            </a:pPr>
            <a:r>
              <a:rPr lang="en-US" altLang="en-US" sz="2600" b="1" u="sng" dirty="0">
                <a:solidFill>
                  <a:schemeClr val="accent1"/>
                </a:solidFill>
                <a:latin typeface="Alexandria" pitchFamily="2" charset="-78"/>
                <a:cs typeface="Alexandria" pitchFamily="2" charset="-78"/>
              </a:rPr>
              <a:t>Logical:</a:t>
            </a:r>
          </a:p>
          <a:p>
            <a:pPr lvl="1">
              <a:lnSpc>
                <a:spcPct val="90000"/>
              </a:lnSpc>
            </a:pPr>
            <a:endParaRPr lang="en-US" altLang="en-US" sz="15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marL="457200" lvl="2" indent="-457200">
              <a:lnSpc>
                <a:spcPct val="90000"/>
              </a:lnSpc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 Direct or indirect</a:t>
            </a:r>
          </a:p>
          <a:p>
            <a:pPr marL="457200" lvl="2" indent="-457200">
              <a:lnSpc>
                <a:spcPct val="90000"/>
              </a:lnSpc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 Synchronous or asynchronous</a:t>
            </a:r>
          </a:p>
        </p:txBody>
      </p:sp>
    </p:spTree>
    <p:extLst>
      <p:ext uri="{BB962C8B-B14F-4D97-AF65-F5344CB8AC3E}">
        <p14:creationId xmlns:p14="http://schemas.microsoft.com/office/powerpoint/2010/main" val="311254559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240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Direct Communication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1707" y="236724"/>
            <a:ext cx="138531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247A607F-5850-F9EB-ED22-FD2709DD3589}"/>
              </a:ext>
            </a:extLst>
          </p:cNvPr>
          <p:cNvSpPr txBox="1">
            <a:spLocks noChangeArrowheads="1"/>
          </p:cNvSpPr>
          <p:nvPr/>
        </p:nvSpPr>
        <p:spPr>
          <a:xfrm>
            <a:off x="67197" y="1778846"/>
            <a:ext cx="11143438" cy="465810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None/>
            </a:pPr>
            <a:endParaRPr lang="en-US" altLang="en-US" sz="2800" dirty="0"/>
          </a:p>
          <a:p>
            <a:pPr marL="457200" lvl="1" indent="0">
              <a:buNone/>
            </a:pPr>
            <a:endParaRPr lang="en-US" altLang="en-US" sz="2800" dirty="0"/>
          </a:p>
          <a:p>
            <a:endParaRPr lang="en-US" altLang="en-US" b="1" dirty="0">
              <a:solidFill>
                <a:srgbClr val="3366FF"/>
              </a:solidFill>
            </a:endParaRPr>
          </a:p>
        </p:txBody>
      </p:sp>
      <p:sp>
        <p:nvSpPr>
          <p:cNvPr id="12" name="Rectangle 3">
            <a:extLst>
              <a:ext uri="{FF2B5EF4-FFF2-40B4-BE49-F238E27FC236}">
                <a16:creationId xmlns:a16="http://schemas.microsoft.com/office/drawing/2014/main" id="{58620F69-E165-07E4-65B5-20CDFAF26BE3}"/>
              </a:ext>
            </a:extLst>
          </p:cNvPr>
          <p:cNvSpPr txBox="1">
            <a:spLocks noChangeArrowheads="1"/>
          </p:cNvSpPr>
          <p:nvPr/>
        </p:nvSpPr>
        <p:spPr>
          <a:xfrm>
            <a:off x="1161791" y="1427555"/>
            <a:ext cx="10424620" cy="417697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Processes must name each other explicitly:</a:t>
            </a:r>
          </a:p>
          <a:p>
            <a:pPr lvl="1">
              <a:buClr>
                <a:schemeClr val="bg1"/>
              </a:buClr>
            </a:pPr>
            <a:r>
              <a:rPr lang="en-US" altLang="en-US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send</a:t>
            </a:r>
            <a:r>
              <a:rPr lang="en-US" altLang="en-US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 (</a:t>
            </a:r>
            <a:r>
              <a:rPr lang="en-US" altLang="en-US" i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P, message</a:t>
            </a:r>
            <a:r>
              <a:rPr lang="en-US" altLang="en-US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) – send a message to process P</a:t>
            </a:r>
          </a:p>
          <a:p>
            <a:pPr lvl="1">
              <a:buClr>
                <a:schemeClr val="bg1"/>
              </a:buClr>
            </a:pPr>
            <a:r>
              <a:rPr lang="en-US" altLang="en-US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receive</a:t>
            </a:r>
            <a:r>
              <a:rPr lang="en-US" altLang="en-US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(</a:t>
            </a:r>
            <a:r>
              <a:rPr lang="en-US" altLang="en-US" i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Q, message</a:t>
            </a:r>
            <a:r>
              <a:rPr lang="en-US" altLang="en-US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) – receive a message from process Q</a:t>
            </a:r>
          </a:p>
          <a:p>
            <a:pPr lvl="1"/>
            <a:endParaRPr lang="en-US" altLang="en-US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r>
              <a:rPr lang="en-US" altLang="en-US" b="1" u="sng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Properties of communication link</a:t>
            </a:r>
          </a:p>
          <a:p>
            <a:pPr lvl="1">
              <a:buClr>
                <a:schemeClr val="bg1"/>
              </a:buClr>
            </a:pPr>
            <a:r>
              <a:rPr lang="en-US" altLang="en-US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Links are established automatically</a:t>
            </a:r>
          </a:p>
          <a:p>
            <a:pPr lvl="1">
              <a:buClr>
                <a:schemeClr val="bg1"/>
              </a:buClr>
            </a:pPr>
            <a:r>
              <a:rPr lang="en-US" altLang="en-US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A link is associated with exactly one pair of communicating processes</a:t>
            </a:r>
          </a:p>
          <a:p>
            <a:pPr lvl="1">
              <a:buClr>
                <a:schemeClr val="bg1"/>
              </a:buClr>
            </a:pPr>
            <a:r>
              <a:rPr lang="en-US" altLang="en-US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Between each pair there exists exactly one link</a:t>
            </a:r>
          </a:p>
          <a:p>
            <a:pPr lvl="1">
              <a:buClr>
                <a:schemeClr val="bg1"/>
              </a:buClr>
            </a:pPr>
            <a:r>
              <a:rPr lang="en-US" altLang="en-US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The link may be unidirectional, but is usually bi-directional</a:t>
            </a:r>
            <a:endParaRPr lang="en-US" altLang="en-US" sz="26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52961163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0847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In-direct Communication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1707" y="236724"/>
            <a:ext cx="138531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247A607F-5850-F9EB-ED22-FD2709DD3589}"/>
              </a:ext>
            </a:extLst>
          </p:cNvPr>
          <p:cNvSpPr txBox="1">
            <a:spLocks noChangeArrowheads="1"/>
          </p:cNvSpPr>
          <p:nvPr/>
        </p:nvSpPr>
        <p:spPr>
          <a:xfrm>
            <a:off x="67197" y="1778846"/>
            <a:ext cx="11143438" cy="465810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None/>
            </a:pPr>
            <a:endParaRPr lang="en-US" altLang="en-US" sz="2800" dirty="0"/>
          </a:p>
          <a:p>
            <a:pPr marL="457200" lvl="1" indent="0">
              <a:buNone/>
            </a:pPr>
            <a:endParaRPr lang="en-US" altLang="en-US" sz="2800" dirty="0"/>
          </a:p>
          <a:p>
            <a:endParaRPr lang="en-US" altLang="en-US" b="1" dirty="0">
              <a:solidFill>
                <a:srgbClr val="3366FF"/>
              </a:solidFill>
            </a:endParaRPr>
          </a:p>
        </p:txBody>
      </p:sp>
      <p:sp>
        <p:nvSpPr>
          <p:cNvPr id="12" name="Rectangle 3">
            <a:extLst>
              <a:ext uri="{FF2B5EF4-FFF2-40B4-BE49-F238E27FC236}">
                <a16:creationId xmlns:a16="http://schemas.microsoft.com/office/drawing/2014/main" id="{58620F69-E165-07E4-65B5-20CDFAF26BE3}"/>
              </a:ext>
            </a:extLst>
          </p:cNvPr>
          <p:cNvSpPr txBox="1">
            <a:spLocks noChangeArrowheads="1"/>
          </p:cNvSpPr>
          <p:nvPr/>
        </p:nvSpPr>
        <p:spPr>
          <a:xfrm>
            <a:off x="1217035" y="1610200"/>
            <a:ext cx="10424620" cy="417697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Messages are directed and received from mailboxes (also referred to as ports)</a:t>
            </a:r>
          </a:p>
          <a:p>
            <a:pPr lvl="1">
              <a:buClr>
                <a:schemeClr val="bg1"/>
              </a:buClr>
            </a:pPr>
            <a:r>
              <a:rPr lang="en-US" altLang="en-US" sz="22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Each mailbox has a unique id</a:t>
            </a:r>
          </a:p>
          <a:p>
            <a:pPr lvl="1">
              <a:buClr>
                <a:schemeClr val="bg1"/>
              </a:buClr>
            </a:pPr>
            <a:r>
              <a:rPr lang="en-US" altLang="en-US" sz="22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Processes can communicate only if they share a mailbox</a:t>
            </a:r>
          </a:p>
          <a:p>
            <a:endParaRPr lang="en-US" altLang="en-US" sz="2600" b="1" u="sng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r>
              <a:rPr lang="en-US" altLang="en-US" sz="2600" b="1" u="sng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Properties of communication link</a:t>
            </a:r>
          </a:p>
          <a:p>
            <a:pPr lvl="1">
              <a:buClr>
                <a:schemeClr val="bg1"/>
              </a:buClr>
            </a:pPr>
            <a:r>
              <a:rPr lang="en-US" altLang="en-US" sz="22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Link established only if processes share a common mailbox</a:t>
            </a:r>
          </a:p>
          <a:p>
            <a:pPr lvl="1">
              <a:buClr>
                <a:schemeClr val="bg1"/>
              </a:buClr>
            </a:pPr>
            <a:r>
              <a:rPr lang="en-US" altLang="en-US" sz="22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A link may be associated with many processes</a:t>
            </a:r>
          </a:p>
          <a:p>
            <a:pPr lvl="1">
              <a:buClr>
                <a:schemeClr val="bg1"/>
              </a:buClr>
            </a:pPr>
            <a:r>
              <a:rPr lang="en-US" altLang="en-US" sz="22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Each pair of processes may share several communication links</a:t>
            </a:r>
          </a:p>
          <a:p>
            <a:pPr lvl="1">
              <a:buClr>
                <a:schemeClr val="bg1"/>
              </a:buClr>
            </a:pPr>
            <a:r>
              <a:rPr lang="en-US" altLang="en-US" sz="22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Link may be unidirectional or bi-directional</a:t>
            </a:r>
          </a:p>
          <a:p>
            <a:pPr lvl="1">
              <a:buClr>
                <a:schemeClr val="bg1"/>
              </a:buClr>
            </a:pPr>
            <a:endParaRPr lang="en-US" altLang="en-US" sz="26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39766695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84667" y="543490"/>
            <a:ext cx="250081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Synchronization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1707" y="236724"/>
            <a:ext cx="138531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247A607F-5850-F9EB-ED22-FD2709DD3589}"/>
              </a:ext>
            </a:extLst>
          </p:cNvPr>
          <p:cNvSpPr txBox="1">
            <a:spLocks noChangeArrowheads="1"/>
          </p:cNvSpPr>
          <p:nvPr/>
        </p:nvSpPr>
        <p:spPr>
          <a:xfrm>
            <a:off x="67197" y="1778846"/>
            <a:ext cx="11143438" cy="465810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None/>
            </a:pPr>
            <a:endParaRPr lang="en-US" altLang="en-US" sz="2800" dirty="0"/>
          </a:p>
          <a:p>
            <a:pPr marL="457200" lvl="1" indent="0">
              <a:buNone/>
            </a:pPr>
            <a:endParaRPr lang="en-US" altLang="en-US" sz="2800" dirty="0"/>
          </a:p>
          <a:p>
            <a:endParaRPr lang="en-US" altLang="en-US" b="1" dirty="0">
              <a:solidFill>
                <a:srgbClr val="3366FF"/>
              </a:solidFill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4B98820F-06B1-69CB-CBC2-72B130BE0770}"/>
              </a:ext>
            </a:extLst>
          </p:cNvPr>
          <p:cNvSpPr txBox="1">
            <a:spLocks noChangeArrowheads="1"/>
          </p:cNvSpPr>
          <p:nvPr/>
        </p:nvSpPr>
        <p:spPr>
          <a:xfrm>
            <a:off x="854242" y="1610200"/>
            <a:ext cx="10787413" cy="498475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bg1"/>
              </a:buClr>
              <a:defRPr/>
            </a:pPr>
            <a:r>
              <a:rPr 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Message passing may be either blocking or non-blocking</a:t>
            </a:r>
          </a:p>
          <a:p>
            <a:pPr>
              <a:buClr>
                <a:schemeClr val="bg1"/>
              </a:buClr>
              <a:defRPr/>
            </a:pPr>
            <a:endParaRPr lang="en-US" sz="26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>
              <a:buClr>
                <a:schemeClr val="bg1"/>
              </a:buClr>
              <a:defRPr/>
            </a:pPr>
            <a:r>
              <a:rPr lang="en-US" sz="2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Blocking</a:t>
            </a:r>
            <a:r>
              <a:rPr 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 is considered </a:t>
            </a:r>
            <a:r>
              <a:rPr lang="en-US" sz="2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synchronous</a:t>
            </a:r>
          </a:p>
          <a:p>
            <a:pPr>
              <a:buClr>
                <a:schemeClr val="bg1"/>
              </a:buClr>
              <a:defRPr/>
            </a:pPr>
            <a:endParaRPr lang="en-US" sz="26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>
              <a:buClr>
                <a:schemeClr val="bg1"/>
              </a:buClr>
              <a:defRPr/>
            </a:pPr>
            <a:r>
              <a:rPr lang="en-US" sz="2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Blocking send </a:t>
            </a:r>
            <a:r>
              <a:rPr 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--</a:t>
            </a:r>
            <a:r>
              <a:rPr lang="en-US" sz="2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the sender is blocked until the message is received</a:t>
            </a:r>
          </a:p>
          <a:p>
            <a:pPr lvl="1">
              <a:buClr>
                <a:schemeClr val="bg1"/>
              </a:buClr>
              <a:defRPr/>
            </a:pPr>
            <a:endParaRPr lang="en-US" sz="26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lvl="1">
              <a:buClr>
                <a:schemeClr val="bg1"/>
              </a:buClr>
              <a:defRPr/>
            </a:pPr>
            <a:r>
              <a:rPr lang="en-US" sz="2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Blocking receive </a:t>
            </a:r>
            <a:r>
              <a:rPr 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--</a:t>
            </a:r>
            <a:r>
              <a:rPr lang="en-US" sz="2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the receiver is  blocked until a message is available</a:t>
            </a:r>
          </a:p>
          <a:p>
            <a:pPr marL="1141413" lvl="2" indent="-341313">
              <a:buFont typeface="Monotype Sorts" pitchFamily="-84" charset="2"/>
              <a:buChar char="l"/>
              <a:defRPr/>
            </a:pPr>
            <a:endParaRPr lang="en-US" sz="26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48118689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50081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Synchronization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1707" y="236724"/>
            <a:ext cx="138531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247A607F-5850-F9EB-ED22-FD2709DD3589}"/>
              </a:ext>
            </a:extLst>
          </p:cNvPr>
          <p:cNvSpPr txBox="1">
            <a:spLocks noChangeArrowheads="1"/>
          </p:cNvSpPr>
          <p:nvPr/>
        </p:nvSpPr>
        <p:spPr>
          <a:xfrm>
            <a:off x="67197" y="1778846"/>
            <a:ext cx="11143438" cy="465810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None/>
            </a:pPr>
            <a:endParaRPr lang="en-US" altLang="en-US" sz="2800" dirty="0"/>
          </a:p>
          <a:p>
            <a:pPr marL="457200" lvl="1" indent="0">
              <a:buNone/>
            </a:pPr>
            <a:endParaRPr lang="en-US" altLang="en-US" sz="2800" dirty="0"/>
          </a:p>
          <a:p>
            <a:endParaRPr lang="en-US" altLang="en-US" b="1" dirty="0">
              <a:solidFill>
                <a:srgbClr val="3366FF"/>
              </a:solidFill>
            </a:endParaRPr>
          </a:p>
        </p:txBody>
      </p:sp>
      <p:sp>
        <p:nvSpPr>
          <p:cNvPr id="12" name="Rectangle 3">
            <a:extLst>
              <a:ext uri="{FF2B5EF4-FFF2-40B4-BE49-F238E27FC236}">
                <a16:creationId xmlns:a16="http://schemas.microsoft.com/office/drawing/2014/main" id="{58620F69-E165-07E4-65B5-20CDFAF26BE3}"/>
              </a:ext>
            </a:extLst>
          </p:cNvPr>
          <p:cNvSpPr txBox="1">
            <a:spLocks noChangeArrowheads="1"/>
          </p:cNvSpPr>
          <p:nvPr/>
        </p:nvSpPr>
        <p:spPr>
          <a:xfrm>
            <a:off x="1155033" y="1772266"/>
            <a:ext cx="10229710" cy="417697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bg1"/>
              </a:buClr>
              <a:defRPr/>
            </a:pPr>
            <a:r>
              <a:rPr lang="en-US" sz="2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Non-blocking</a:t>
            </a:r>
            <a:r>
              <a:rPr 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 is considered </a:t>
            </a:r>
            <a:r>
              <a:rPr lang="en-US" sz="2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asynchronous</a:t>
            </a:r>
          </a:p>
          <a:p>
            <a:pPr lvl="1">
              <a:buClr>
                <a:schemeClr val="bg1"/>
              </a:buClr>
              <a:defRPr/>
            </a:pPr>
            <a:r>
              <a:rPr lang="en-US" sz="2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Non-blocking send</a:t>
            </a:r>
            <a:r>
              <a:rPr 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 -- the sender sends the message and continue</a:t>
            </a:r>
          </a:p>
          <a:p>
            <a:pPr lvl="1">
              <a:buClr>
                <a:schemeClr val="bg1"/>
              </a:buClr>
              <a:defRPr/>
            </a:pPr>
            <a:r>
              <a:rPr lang="en-US" sz="26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Non-blocking receive</a:t>
            </a:r>
            <a:r>
              <a:rPr 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 -- the receiver receives:</a:t>
            </a:r>
          </a:p>
          <a:p>
            <a:pPr lvl="2" indent="-342900">
              <a:buClr>
                <a:schemeClr val="bg1"/>
              </a:buClr>
              <a:defRPr/>
            </a:pPr>
            <a:r>
              <a:rPr 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 A valid message,  or </a:t>
            </a:r>
          </a:p>
          <a:p>
            <a:pPr lvl="2" indent="-342900">
              <a:buClr>
                <a:schemeClr val="bg1"/>
              </a:buClr>
              <a:defRPr/>
            </a:pPr>
            <a:r>
              <a:rPr lang="en-US" sz="26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 Null message</a:t>
            </a:r>
          </a:p>
          <a:p>
            <a:pPr marL="627539" indent="-457200">
              <a:buClr>
                <a:schemeClr val="bg1"/>
              </a:buClr>
              <a:defRPr/>
            </a:pPr>
            <a:endParaRPr lang="en-US" sz="2600" dirty="0">
              <a:solidFill>
                <a:schemeClr val="bg1"/>
              </a:solidFill>
              <a:latin typeface="Alexandria" pitchFamily="2" charset="-78"/>
              <a:ea typeface="ＭＳ Ｐゴシック" charset="0"/>
              <a:cs typeface="Alexandria" pitchFamily="2" charset="-78"/>
            </a:endParaRPr>
          </a:p>
          <a:p>
            <a:pPr marL="627539" indent="-457200">
              <a:buClr>
                <a:schemeClr val="bg1"/>
              </a:buClr>
              <a:defRPr/>
            </a:pPr>
            <a:r>
              <a:rPr lang="en-US" sz="2600" dirty="0">
                <a:solidFill>
                  <a:schemeClr val="bg1"/>
                </a:solidFill>
                <a:latin typeface="Alexandria" pitchFamily="2" charset="-78"/>
                <a:ea typeface="ＭＳ Ｐゴシック" charset="0"/>
                <a:cs typeface="Alexandria" pitchFamily="2" charset="-78"/>
              </a:rPr>
              <a:t>Different combinations possible</a:t>
            </a:r>
          </a:p>
          <a:p>
            <a:pPr marL="913289" lvl="1" indent="-342900">
              <a:buClr>
                <a:schemeClr val="bg1"/>
              </a:buClr>
              <a:defRPr/>
            </a:pPr>
            <a:r>
              <a:rPr lang="en-US" sz="2600" dirty="0">
                <a:solidFill>
                  <a:schemeClr val="bg1"/>
                </a:solidFill>
                <a:latin typeface="Alexandria" pitchFamily="2" charset="-78"/>
                <a:ea typeface="ＭＳ Ｐゴシック" charset="0"/>
                <a:cs typeface="Alexandria" pitchFamily="2" charset="-78"/>
              </a:rPr>
              <a:t>If both send and receive are blocking, we have a </a:t>
            </a:r>
            <a:r>
              <a:rPr lang="en-US" sz="2600" b="1" dirty="0">
                <a:solidFill>
                  <a:schemeClr val="bg1"/>
                </a:solidFill>
                <a:latin typeface="Alexandria" pitchFamily="2" charset="-78"/>
                <a:ea typeface="ＭＳ Ｐゴシック" charset="0"/>
                <a:cs typeface="Alexandria" pitchFamily="2" charset="-78"/>
              </a:rPr>
              <a:t>rendezvous</a:t>
            </a:r>
          </a:p>
          <a:p>
            <a:pPr marL="514350" indent="-457200">
              <a:buClr>
                <a:schemeClr val="bg1"/>
              </a:buClr>
              <a:defRPr/>
            </a:pPr>
            <a:endParaRPr lang="en-US" sz="26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  <a:p>
            <a:pPr marL="1141413" lvl="2" indent="-341313">
              <a:buFont typeface="Monotype Sorts" pitchFamily="-84" charset="2"/>
              <a:buChar char="l"/>
              <a:defRPr/>
            </a:pPr>
            <a:endParaRPr lang="en-US" sz="26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92735077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11" name="Picture 10" descr="Midocean 02-0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6590" y="-1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oncurrency.pptx" id="{1B3BD61A-A8D6-48CC-B7B2-0D83FC0F3159}" vid="{45309F9B-0DA7-45CE-B9EF-F920B8610AD8}"/>
    </a:ext>
  </a:extLst>
</a:theme>
</file>

<file path=ppt/theme/theme2.xml><?xml version="1.0" encoding="utf-8"?>
<a:theme xmlns:a="http://schemas.openxmlformats.org/drawingml/2006/main" name="نسق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ry Slide.pptx" id="{09AD600F-F2A7-428B-AE92-89BA59BD852A}" vid="{4DCF2834-827B-4487-9B73-2C22C5BDD3AA}"/>
    </a:ext>
  </a:extLst>
</a:theme>
</file>

<file path=ppt/theme/theme3.xml><?xml version="1.0" encoding="utf-8"?>
<a:theme xmlns:a="http://schemas.openxmlformats.org/drawingml/2006/main" name="1_نسق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ry Slide.pptx" id="{09AD600F-F2A7-428B-AE92-89BA59BD852A}" vid="{46DBEAC5-0984-4103-8D1E-1DCE3BC6B7EE}"/>
    </a:ext>
  </a:extLst>
</a:theme>
</file>

<file path=ppt/theme/theme4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MidoceanNew.pot</Template>
  <TotalTime>30057</TotalTime>
  <Words>2696</Words>
  <Application>Microsoft Office PowerPoint</Application>
  <PresentationFormat>شاشة عريضة</PresentationFormat>
  <Paragraphs>514</Paragraphs>
  <Slides>52</Slides>
  <Notes>8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8</vt:i4>
      </vt:variant>
      <vt:variant>
        <vt:lpstr>نسق</vt:lpstr>
      </vt:variant>
      <vt:variant>
        <vt:i4>3</vt:i4>
      </vt:variant>
      <vt:variant>
        <vt:lpstr>عناوين الشرائح</vt:lpstr>
      </vt:variant>
      <vt:variant>
        <vt:i4>52</vt:i4>
      </vt:variant>
    </vt:vector>
  </HeadingPairs>
  <TitlesOfParts>
    <vt:vector size="63" baseType="lpstr">
      <vt:lpstr>Alexandria</vt:lpstr>
      <vt:lpstr>Alexandria Black</vt:lpstr>
      <vt:lpstr>Arial</vt:lpstr>
      <vt:lpstr>Calibri</vt:lpstr>
      <vt:lpstr>Monotype Sorts</vt:lpstr>
      <vt:lpstr>system-ui</vt:lpstr>
      <vt:lpstr>Tajawal Medium</vt:lpstr>
      <vt:lpstr>Times New Roman</vt:lpstr>
      <vt:lpstr>Office Theme</vt:lpstr>
      <vt:lpstr>نسق Office</vt:lpstr>
      <vt:lpstr>1_نسق Office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Alaa Amin</cp:lastModifiedBy>
  <cp:revision>118</cp:revision>
  <dcterms:created xsi:type="dcterms:W3CDTF">2021-08-03T13:03:26Z</dcterms:created>
  <dcterms:modified xsi:type="dcterms:W3CDTF">2024-06-11T23:55:37Z</dcterms:modified>
</cp:coreProperties>
</file>