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64"/>
  </p:notesMasterIdLst>
  <p:sldIdLst>
    <p:sldId id="480" r:id="rId5"/>
    <p:sldId id="303" r:id="rId6"/>
    <p:sldId id="540" r:id="rId7"/>
    <p:sldId id="313" r:id="rId8"/>
    <p:sldId id="558" r:id="rId9"/>
    <p:sldId id="562" r:id="rId10"/>
    <p:sldId id="563" r:id="rId11"/>
    <p:sldId id="559" r:id="rId12"/>
    <p:sldId id="560" r:id="rId13"/>
    <p:sldId id="561" r:id="rId14"/>
    <p:sldId id="564" r:id="rId15"/>
    <p:sldId id="565" r:id="rId16"/>
    <p:sldId id="566" r:id="rId17"/>
    <p:sldId id="576" r:id="rId18"/>
    <p:sldId id="577" r:id="rId19"/>
    <p:sldId id="567" r:id="rId20"/>
    <p:sldId id="578" r:id="rId21"/>
    <p:sldId id="579" r:id="rId22"/>
    <p:sldId id="568" r:id="rId23"/>
    <p:sldId id="580" r:id="rId24"/>
    <p:sldId id="569" r:id="rId25"/>
    <p:sldId id="581" r:id="rId26"/>
    <p:sldId id="582" r:id="rId27"/>
    <p:sldId id="570" r:id="rId28"/>
    <p:sldId id="571" r:id="rId29"/>
    <p:sldId id="572" r:id="rId30"/>
    <p:sldId id="573" r:id="rId31"/>
    <p:sldId id="574" r:id="rId32"/>
    <p:sldId id="583" r:id="rId33"/>
    <p:sldId id="585" r:id="rId34"/>
    <p:sldId id="575" r:id="rId35"/>
    <p:sldId id="586" r:id="rId36"/>
    <p:sldId id="587" r:id="rId37"/>
    <p:sldId id="588" r:id="rId38"/>
    <p:sldId id="589" r:id="rId39"/>
    <p:sldId id="590" r:id="rId40"/>
    <p:sldId id="591" r:id="rId41"/>
    <p:sldId id="592" r:id="rId42"/>
    <p:sldId id="593" r:id="rId43"/>
    <p:sldId id="594" r:id="rId44"/>
    <p:sldId id="595" r:id="rId45"/>
    <p:sldId id="596" r:id="rId46"/>
    <p:sldId id="597" r:id="rId47"/>
    <p:sldId id="598" r:id="rId48"/>
    <p:sldId id="599" r:id="rId49"/>
    <p:sldId id="600" r:id="rId50"/>
    <p:sldId id="601" r:id="rId51"/>
    <p:sldId id="610" r:id="rId52"/>
    <p:sldId id="602" r:id="rId53"/>
    <p:sldId id="603" r:id="rId54"/>
    <p:sldId id="607" r:id="rId55"/>
    <p:sldId id="608" r:id="rId56"/>
    <p:sldId id="612" r:id="rId57"/>
    <p:sldId id="609" r:id="rId58"/>
    <p:sldId id="604" r:id="rId59"/>
    <p:sldId id="611" r:id="rId60"/>
    <p:sldId id="523" r:id="rId61"/>
    <p:sldId id="524" r:id="rId62"/>
    <p:sldId id="349" r:id="rId6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540"/>
            <p14:sldId id="313"/>
            <p14:sldId id="558"/>
            <p14:sldId id="562"/>
            <p14:sldId id="563"/>
            <p14:sldId id="559"/>
            <p14:sldId id="560"/>
            <p14:sldId id="561"/>
            <p14:sldId id="564"/>
            <p14:sldId id="565"/>
            <p14:sldId id="566"/>
            <p14:sldId id="576"/>
            <p14:sldId id="577"/>
            <p14:sldId id="567"/>
            <p14:sldId id="578"/>
            <p14:sldId id="579"/>
            <p14:sldId id="568"/>
            <p14:sldId id="580"/>
            <p14:sldId id="569"/>
            <p14:sldId id="581"/>
            <p14:sldId id="582"/>
            <p14:sldId id="570"/>
            <p14:sldId id="571"/>
            <p14:sldId id="572"/>
            <p14:sldId id="573"/>
            <p14:sldId id="574"/>
            <p14:sldId id="583"/>
            <p14:sldId id="585"/>
            <p14:sldId id="575"/>
            <p14:sldId id="586"/>
            <p14:sldId id="587"/>
            <p14:sldId id="588"/>
            <p14:sldId id="589"/>
            <p14:sldId id="590"/>
            <p14:sldId id="591"/>
            <p14:sldId id="592"/>
            <p14:sldId id="593"/>
            <p14:sldId id="594"/>
            <p14:sldId id="595"/>
            <p14:sldId id="596"/>
            <p14:sldId id="597"/>
            <p14:sldId id="598"/>
            <p14:sldId id="599"/>
            <p14:sldId id="600"/>
            <p14:sldId id="601"/>
            <p14:sldId id="610"/>
            <p14:sldId id="602"/>
            <p14:sldId id="603"/>
            <p14:sldId id="607"/>
            <p14:sldId id="608"/>
            <p14:sldId id="612"/>
            <p14:sldId id="609"/>
            <p14:sldId id="604"/>
            <p14:sldId id="611"/>
            <p14:sldId id="523"/>
            <p14:sldId id="524"/>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AEEF"/>
    <a:srgbClr val="F58221"/>
    <a:srgbClr val="FAC748"/>
    <a:srgbClr val="FFD200"/>
    <a:srgbClr val="000000"/>
    <a:srgbClr val="203E5F"/>
    <a:srgbClr val="669BBC"/>
    <a:srgbClr val="2D3956"/>
    <a:srgbClr val="8E5A6D"/>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3741" autoAdjust="0"/>
  </p:normalViewPr>
  <p:slideViewPr>
    <p:cSldViewPr snapToGrid="0">
      <p:cViewPr varScale="1">
        <p:scale>
          <a:sx n="115" d="100"/>
          <a:sy n="115" d="100"/>
        </p:scale>
        <p:origin x="920" y="20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viewProps" Target="viewProp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6/19/24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46381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26088218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57</a:t>
            </a:fld>
            <a:endParaRPr lang="en-US"/>
          </a:p>
        </p:txBody>
      </p:sp>
    </p:spTree>
    <p:extLst>
      <p:ext uri="{BB962C8B-B14F-4D97-AF65-F5344CB8AC3E}">
        <p14:creationId xmlns:p14="http://schemas.microsoft.com/office/powerpoint/2010/main" val="35487942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58</a:t>
            </a:fld>
            <a:endParaRPr lang="en-US"/>
          </a:p>
        </p:txBody>
      </p:sp>
    </p:spTree>
    <p:extLst>
      <p:ext uri="{BB962C8B-B14F-4D97-AF65-F5344CB8AC3E}">
        <p14:creationId xmlns:p14="http://schemas.microsoft.com/office/powerpoint/2010/main" val="33030692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6/19/24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6/19/24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6/19/24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6/19/24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6/19/24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6/19/24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6/19/24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6/19/24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6/19/24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6/19/24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6/19/24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6/19/24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3" r:id="rId14"/>
    <p:sldLayoutId id="2147483664" r:id="rId15"/>
    <p:sldLayoutId id="2147483665"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6.png"/><Relationship Id="rId1" Type="http://schemas.openxmlformats.org/officeDocument/2006/relationships/slideLayout" Target="../slideLayouts/slideLayout15.xml"/><Relationship Id="rId4" Type="http://schemas.openxmlformats.org/officeDocument/2006/relationships/image" Target="../media/image20.png"/></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5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5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5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6.png"/><Relationship Id="rId1" Type="http://schemas.openxmlformats.org/officeDocument/2006/relationships/slideLayout" Target="../slideLayouts/slideLayout15.xml"/><Relationship Id="rId4" Type="http://schemas.openxmlformats.org/officeDocument/2006/relationships/image" Target="../media/image39.jpeg"/></Relationships>
</file>

<file path=ppt/slides/_rels/slide53.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5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5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5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photos-lab.com/2020/06/06/&#1634;%D9%A0-&#1606;&#1589;&#1610;&#1581;&#1577;-&#1608;&#1602;&#1575;&#1593;&#1583;&#1577;-&#1578;&#1589;&#1606;&#1593;-&#1578;&#1580;&#1604;-&#1578;&#1603;&#1608;&#1610;&#1606;&#1575;&#1578;-&#1589;&#1608;&#1585;&#1603;-&#1571;/" TargetMode="External"/><Relationship Id="rId1" Type="http://schemas.openxmlformats.org/officeDocument/2006/relationships/slideLayout" Target="../slideLayouts/slideLayout15.xml"/></Relationships>
</file>

<file path=ppt/slides/_rels/slide5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5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5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jpeg"/><Relationship Id="rId1" Type="http://schemas.openxmlformats.org/officeDocument/2006/relationships/slideLayout" Target="../slideLayouts/slideLayout16.xml"/><Relationship Id="rId5" Type="http://schemas.openxmlformats.org/officeDocument/2006/relationships/image" Target="../media/image44.png"/><Relationship Id="rId4" Type="http://schemas.openxmlformats.org/officeDocument/2006/relationships/image" Target="../media/image4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461798" y="2424037"/>
            <a:ext cx="5626861" cy="646331"/>
          </a:xfrm>
          <a:prstGeom prst="rect">
            <a:avLst/>
          </a:prstGeom>
          <a:noFill/>
        </p:spPr>
        <p:txBody>
          <a:bodyPr wrap="none" rtlCol="0">
            <a:spAutoFit/>
          </a:bodyPr>
          <a:lstStyle/>
          <a:p>
            <a:r>
              <a:rPr lang="ar-SA" sz="3600" b="1" dirty="0">
                <a:solidFill>
                  <a:srgbClr val="00B0F0"/>
                </a:solidFill>
                <a:latin typeface="Alexandria" charset="0"/>
                <a:cs typeface="Alexandria" charset="0"/>
              </a:rPr>
              <a:t>التصوير الصحفي الرقمي</a:t>
            </a:r>
            <a:endParaRPr lang="en-US" sz="3600" b="1" dirty="0">
              <a:solidFill>
                <a:srgbClr val="00B0F0"/>
              </a:solidFill>
              <a:latin typeface="Alexandria" charset="0"/>
              <a:cs typeface="Alexandria" charset="0"/>
            </a:endParaRP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2" name="TextBox 1">
            <a:extLst>
              <a:ext uri="{FF2B5EF4-FFF2-40B4-BE49-F238E27FC236}">
                <a16:creationId xmlns:a16="http://schemas.microsoft.com/office/drawing/2014/main" id="{D2B655D3-E1C4-FB92-15BF-F3F964FB3FAB}"/>
              </a:ext>
            </a:extLst>
          </p:cNvPr>
          <p:cNvSpPr txBox="1"/>
          <p:nvPr/>
        </p:nvSpPr>
        <p:spPr>
          <a:xfrm>
            <a:off x="1547197" y="3706630"/>
            <a:ext cx="2932429" cy="523220"/>
          </a:xfrm>
          <a:prstGeom prst="rect">
            <a:avLst/>
          </a:prstGeom>
          <a:noFill/>
        </p:spPr>
        <p:txBody>
          <a:bodyPr wrap="square" rtlCol="0">
            <a:spAutoFit/>
          </a:bodyPr>
          <a:lstStyle/>
          <a:p>
            <a:r>
              <a:rPr lang="ar-SA" sz="2800" b="1" dirty="0">
                <a:latin typeface="Alexandria" charset="0"/>
                <a:cs typeface="Alexandria" charset="0"/>
              </a:rPr>
              <a:t>د. حسين خليفه </a:t>
            </a:r>
          </a:p>
        </p:txBody>
      </p:sp>
      <p:sp>
        <p:nvSpPr>
          <p:cNvPr id="3" name="Rectangle: Rounded Corners 9">
            <a:extLst>
              <a:ext uri="{FF2B5EF4-FFF2-40B4-BE49-F238E27FC236}">
                <a16:creationId xmlns:a16="http://schemas.microsoft.com/office/drawing/2014/main" id="{48E20754-635F-582C-FC70-6D8270AE97AE}"/>
              </a:ext>
            </a:extLst>
          </p:cNvPr>
          <p:cNvSpPr/>
          <p:nvPr/>
        </p:nvSpPr>
        <p:spPr>
          <a:xfrm>
            <a:off x="911761" y="4882702"/>
            <a:ext cx="3727145" cy="529167"/>
          </a:xfrm>
          <a:prstGeom prst="roundRect">
            <a:avLst/>
          </a:prstGeom>
          <a:no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800" b="1" dirty="0">
                <a:solidFill>
                  <a:schemeClr val="tx1"/>
                </a:solidFill>
                <a:latin typeface="Alexandria" charset="0"/>
                <a:cs typeface="Alexandria" charset="0"/>
              </a:rPr>
              <a:t>المحاضرة السابعة</a:t>
            </a:r>
            <a:endParaRPr lang="en-US" sz="2800" b="1" dirty="0">
              <a:solidFill>
                <a:schemeClr val="tx1"/>
              </a:solidFill>
              <a:latin typeface="Alexandria" charset="0"/>
              <a:cs typeface="Alexandria"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13" name="TextBox 12"/>
          <p:cNvSpPr txBox="1"/>
          <p:nvPr/>
        </p:nvSpPr>
        <p:spPr>
          <a:xfrm>
            <a:off x="459185" y="5830966"/>
            <a:ext cx="4886463" cy="460375"/>
          </a:xfrm>
          <a:prstGeom prst="rect">
            <a:avLst/>
          </a:prstGeom>
          <a:noFill/>
        </p:spPr>
        <p:txBody>
          <a:bodyPr wrap="square" rtlCol="0">
            <a:spAutoFit/>
          </a:bodyPr>
          <a:lstStyle/>
          <a:p>
            <a:r>
              <a:rPr lang="en-US" sz="2400" dirty="0">
                <a:solidFill>
                  <a:srgbClr val="00B0F0"/>
                </a:solidFill>
                <a:latin typeface="Alexandria" charset="0"/>
                <a:cs typeface="Alexandria" charset="0"/>
              </a:rPr>
              <a:t>Prepared by</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7" name="TextBox 6">
            <a:extLst>
              <a:ext uri="{FF2B5EF4-FFF2-40B4-BE49-F238E27FC236}">
                <a16:creationId xmlns:a16="http://schemas.microsoft.com/office/drawing/2014/main" id="{D15E7390-56C6-4150-8287-E272B8BDAFFF}"/>
              </a:ext>
            </a:extLst>
          </p:cNvPr>
          <p:cNvSpPr txBox="1"/>
          <p:nvPr/>
        </p:nvSpPr>
        <p:spPr>
          <a:xfrm>
            <a:off x="5263376" y="2987343"/>
            <a:ext cx="6617449" cy="1077218"/>
          </a:xfrm>
          <a:prstGeom prst="rect">
            <a:avLst/>
          </a:prstGeom>
          <a:noFill/>
        </p:spPr>
        <p:txBody>
          <a:bodyPr wrap="square" rtlCol="0">
            <a:spAutoFit/>
          </a:bodyPr>
          <a:lstStyle/>
          <a:p>
            <a:pPr algn="ctr" rtl="1"/>
            <a:r>
              <a:rPr lang="ar-SA" sz="3200" b="1" dirty="0">
                <a:solidFill>
                  <a:srgbClr val="00B0F0"/>
                </a:solidFill>
                <a:latin typeface="Alexandria" charset="0"/>
                <a:cs typeface="Alexandria" charset="0"/>
              </a:rPr>
              <a:t>الأسس العلمية والفنية</a:t>
            </a:r>
          </a:p>
          <a:p>
            <a:pPr algn="ctr" rtl="1"/>
            <a:r>
              <a:rPr lang="ar-SA" sz="3200" b="1" dirty="0">
                <a:solidFill>
                  <a:srgbClr val="00B0F0"/>
                </a:solidFill>
                <a:latin typeface="Alexandria" charset="0"/>
                <a:cs typeface="Alexandria" charset="0"/>
              </a:rPr>
              <a:t>لتكوين الصورة الصحفية الرقمية</a:t>
            </a:r>
            <a:endParaRPr lang="en-US" sz="2800" b="1" dirty="0">
              <a:solidFill>
                <a:srgbClr val="00B0F0"/>
              </a:solidFill>
              <a:latin typeface="Alexandria" charset="0"/>
              <a:cs typeface="Alexandria" charset="0"/>
            </a:endParaRPr>
          </a:p>
        </p:txBody>
      </p:sp>
      <p:sp>
        <p:nvSpPr>
          <p:cNvPr id="8" name="Rectangle: Rounded Corners 9">
            <a:extLst>
              <a:ext uri="{FF2B5EF4-FFF2-40B4-BE49-F238E27FC236}">
                <a16:creationId xmlns:a16="http://schemas.microsoft.com/office/drawing/2014/main" id="{B1D0B69C-0253-846E-0861-F3D144E1CE9E}"/>
              </a:ext>
            </a:extLst>
          </p:cNvPr>
          <p:cNvSpPr/>
          <p:nvPr/>
        </p:nvSpPr>
        <p:spPr>
          <a:xfrm>
            <a:off x="7181385" y="4757117"/>
            <a:ext cx="3664072"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800" b="1" dirty="0">
                <a:solidFill>
                  <a:schemeClr val="tx1"/>
                </a:solidFill>
                <a:latin typeface="Alexandria" charset="0"/>
                <a:cs typeface="Alexandria" charset="0"/>
              </a:rPr>
              <a:t>المحاضرة السابعة</a:t>
            </a:r>
            <a:endParaRPr lang="en-US" sz="2800" b="1" dirty="0">
              <a:solidFill>
                <a:schemeClr val="tx1"/>
              </a:solidFill>
              <a:latin typeface="Alexandria" charset="0"/>
              <a:cs typeface="Alexandria" charset="0"/>
            </a:endParaRPr>
          </a:p>
        </p:txBody>
      </p:sp>
      <p:sp>
        <p:nvSpPr>
          <p:cNvPr id="14" name="TextBox 13">
            <a:extLst>
              <a:ext uri="{FF2B5EF4-FFF2-40B4-BE49-F238E27FC236}">
                <a16:creationId xmlns:a16="http://schemas.microsoft.com/office/drawing/2014/main" id="{68E6109A-97F6-A8D8-68ED-487A2F75EC96}"/>
              </a:ext>
            </a:extLst>
          </p:cNvPr>
          <p:cNvSpPr txBox="1"/>
          <p:nvPr/>
        </p:nvSpPr>
        <p:spPr>
          <a:xfrm>
            <a:off x="459185" y="6187539"/>
            <a:ext cx="4886463" cy="521970"/>
          </a:xfrm>
          <a:prstGeom prst="rect">
            <a:avLst/>
          </a:prstGeom>
          <a:noFill/>
        </p:spPr>
        <p:txBody>
          <a:bodyPr wrap="square" rtlCol="0">
            <a:spAutoFit/>
          </a:bodyPr>
          <a:lstStyle/>
          <a:p>
            <a:r>
              <a:rPr lang="en-US" sz="2800" b="1" dirty="0">
                <a:solidFill>
                  <a:srgbClr val="00B0F0"/>
                </a:solidFill>
                <a:latin typeface="Alexandria" charset="0"/>
                <a:cs typeface="Alexandria" charset="0"/>
              </a:rPr>
              <a:t>Dr. Hussein Khalifa</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marL="0" algn="ctr" defTabSz="914400" rtl="1" eaLnBrk="1" latinLnBrk="0" hangingPunct="1"/>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646331"/>
          </a:xfrm>
          <a:prstGeom prst="rect">
            <a:avLst/>
          </a:prstGeom>
          <a:noFill/>
        </p:spPr>
        <p:txBody>
          <a:bodyPr wrap="square" rtlCol="0">
            <a:spAutoFit/>
          </a:bodyPr>
          <a:lstStyle/>
          <a:p>
            <a:pPr algn="ctr"/>
            <a:r>
              <a:rPr lang="ar-SA" sz="3600" b="1" dirty="0">
                <a:solidFill>
                  <a:schemeClr val="bg1"/>
                </a:solidFill>
                <a:latin typeface="Alexandria" charset="0"/>
                <a:cs typeface="Alexandria" charset="0"/>
              </a:rPr>
              <a:t>07</a:t>
            </a:r>
            <a:endParaRPr lang="en-US" sz="3600" b="1" dirty="0">
              <a:solidFill>
                <a:schemeClr val="bg1"/>
              </a:solidFill>
              <a:latin typeface="Alexandria" charset="0"/>
              <a:cs typeface="Alexandria"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TextBox 3">
            <a:extLst>
              <a:ext uri="{FF2B5EF4-FFF2-40B4-BE49-F238E27FC236}">
                <a16:creationId xmlns:a16="http://schemas.microsoft.com/office/drawing/2014/main" id="{50E20F90-ADC3-CA42-1F1B-B4E3E4ADB9D9}"/>
              </a:ext>
            </a:extLst>
          </p:cNvPr>
          <p:cNvSpPr txBox="1"/>
          <p:nvPr/>
        </p:nvSpPr>
        <p:spPr>
          <a:xfrm>
            <a:off x="4689259" y="911152"/>
            <a:ext cx="6093970" cy="477054"/>
          </a:xfrm>
          <a:prstGeom prst="rect">
            <a:avLst/>
          </a:prstGeom>
          <a:noFill/>
        </p:spPr>
        <p:txBody>
          <a:bodyPr wrap="square" rtlCol="0">
            <a:spAutoFit/>
          </a:bodyPr>
          <a:lstStyle/>
          <a:p>
            <a:pPr algn="r" rtl="1"/>
            <a:r>
              <a:rPr lang="ar-SA" sz="2500" b="1" dirty="0">
                <a:solidFill>
                  <a:srgbClr val="00B0F0"/>
                </a:solidFill>
                <a:latin typeface="Alexandria" charset="0"/>
                <a:cs typeface="Alexandria" charset="0"/>
              </a:rPr>
              <a:t>محتويات وأهداف المحاضرة السابعة</a:t>
            </a:r>
            <a:endParaRPr lang="en-US" sz="2500" b="1" dirty="0">
              <a:solidFill>
                <a:srgbClr val="00B0F0"/>
              </a:solidFill>
              <a:latin typeface="Alexandria" charset="0"/>
              <a:cs typeface="Alexandria" charset="0"/>
            </a:endParaRPr>
          </a:p>
        </p:txBody>
      </p:sp>
      <p:sp>
        <p:nvSpPr>
          <p:cNvPr id="7" name="TextBox 6">
            <a:extLst>
              <a:ext uri="{FF2B5EF4-FFF2-40B4-BE49-F238E27FC236}">
                <a16:creationId xmlns:a16="http://schemas.microsoft.com/office/drawing/2014/main" id="{D8CF9F06-3E81-0FD7-2E1E-75E02BB8970A}"/>
              </a:ext>
            </a:extLst>
          </p:cNvPr>
          <p:cNvSpPr txBox="1"/>
          <p:nvPr/>
        </p:nvSpPr>
        <p:spPr>
          <a:xfrm>
            <a:off x="4762180" y="1481075"/>
            <a:ext cx="6629720" cy="2287806"/>
          </a:xfrm>
          <a:prstGeom prst="rect">
            <a:avLst/>
          </a:prstGeom>
          <a:noFill/>
        </p:spPr>
        <p:txBody>
          <a:bodyPr wrap="square" rtlCol="0">
            <a:spAutoFit/>
          </a:bodyPr>
          <a:lstStyle/>
          <a:p>
            <a:pPr marL="285750" indent="-285750" algn="just" rtl="1">
              <a:lnSpc>
                <a:spcPts val="2500"/>
              </a:lnSpc>
              <a:spcBef>
                <a:spcPts val="1200"/>
              </a:spcBef>
              <a:buFont typeface="Wingdings" pitchFamily="2" charset="2"/>
              <a:buChar char="§"/>
            </a:pPr>
            <a:r>
              <a:rPr lang="ar-SA" dirty="0">
                <a:latin typeface="Alexandria" charset="0"/>
                <a:cs typeface="Alexandria" charset="0"/>
              </a:rPr>
              <a:t>مراجعة على المحاضرة السابقة</a:t>
            </a:r>
          </a:p>
          <a:p>
            <a:pPr marL="285750" indent="-285750" algn="just" rtl="1">
              <a:lnSpc>
                <a:spcPts val="2500"/>
              </a:lnSpc>
              <a:spcBef>
                <a:spcPts val="1200"/>
              </a:spcBef>
              <a:buFont typeface="Wingdings" pitchFamily="2" charset="2"/>
              <a:buChar char="§"/>
            </a:pPr>
            <a:r>
              <a:rPr lang="ar-SA" dirty="0">
                <a:latin typeface="Alexandria" charset="0"/>
                <a:cs typeface="Alexandria" charset="0"/>
              </a:rPr>
              <a:t>الأسس العلمية والفنية لتكوين الصورة الصحفية</a:t>
            </a:r>
          </a:p>
          <a:p>
            <a:pPr marL="285750" indent="-285750" algn="just" rtl="1">
              <a:lnSpc>
                <a:spcPts val="2500"/>
              </a:lnSpc>
              <a:spcBef>
                <a:spcPts val="1200"/>
              </a:spcBef>
              <a:buFont typeface="Wingdings" pitchFamily="2" charset="2"/>
              <a:buChar char="§"/>
            </a:pPr>
            <a:r>
              <a:rPr lang="ar-SA" dirty="0">
                <a:latin typeface="Alexandria" charset="0"/>
                <a:cs typeface="Alexandria" charset="0"/>
              </a:rPr>
              <a:t>مفهوم التباين في الصور الفوتوغرافية</a:t>
            </a:r>
          </a:p>
          <a:p>
            <a:pPr marL="285750" indent="-285750" algn="just" rtl="1">
              <a:lnSpc>
                <a:spcPts val="2500"/>
              </a:lnSpc>
              <a:spcBef>
                <a:spcPts val="1200"/>
              </a:spcBef>
              <a:buFont typeface="Wingdings" pitchFamily="2" charset="2"/>
              <a:buChar char="§"/>
            </a:pPr>
            <a:r>
              <a:rPr lang="ar-SA" dirty="0">
                <a:latin typeface="Alexandria" charset="0"/>
                <a:cs typeface="Alexandria" charset="0"/>
              </a:rPr>
              <a:t>الصيغ اللونية للصور الفوتوغرافية</a:t>
            </a:r>
          </a:p>
          <a:p>
            <a:pPr marL="285750" indent="-285750" algn="just" rtl="1">
              <a:lnSpc>
                <a:spcPts val="2500"/>
              </a:lnSpc>
              <a:spcBef>
                <a:spcPts val="1200"/>
              </a:spcBef>
              <a:buFont typeface="Wingdings" pitchFamily="2" charset="2"/>
              <a:buChar char="§"/>
            </a:pPr>
            <a:r>
              <a:rPr lang="ar-SA" dirty="0">
                <a:latin typeface="Alexandria" charset="0"/>
                <a:cs typeface="Alexandria" charset="0"/>
              </a:rPr>
              <a:t>خاتمة</a:t>
            </a:r>
            <a:endParaRPr lang="en-US" dirty="0">
              <a:latin typeface="Alexandria" charset="0"/>
              <a:cs typeface="Alexandria" charset="0"/>
            </a:endParaRPr>
          </a:p>
        </p:txBody>
      </p:sp>
    </p:spTree>
    <p:extLst>
      <p:ext uri="{BB962C8B-B14F-4D97-AF65-F5344CB8AC3E}">
        <p14:creationId xmlns:p14="http://schemas.microsoft.com/office/powerpoint/2010/main" val="16554967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marL="0" algn="ctr" defTabSz="914400" rtl="1" eaLnBrk="1" latinLnBrk="0" hangingPunct="1"/>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646331"/>
          </a:xfrm>
          <a:prstGeom prst="rect">
            <a:avLst/>
          </a:prstGeom>
          <a:noFill/>
        </p:spPr>
        <p:txBody>
          <a:bodyPr wrap="square" rtlCol="0">
            <a:spAutoFit/>
          </a:bodyPr>
          <a:lstStyle/>
          <a:p>
            <a:pPr algn="ctr"/>
            <a:r>
              <a:rPr lang="ar-SA" sz="3600" b="1" dirty="0">
                <a:solidFill>
                  <a:schemeClr val="bg1"/>
                </a:solidFill>
                <a:latin typeface="Alexandria" charset="0"/>
                <a:cs typeface="Alexandria" charset="0"/>
              </a:rPr>
              <a:t>07</a:t>
            </a:r>
            <a:endParaRPr lang="en-US" sz="3600" b="1" dirty="0">
              <a:solidFill>
                <a:schemeClr val="bg1"/>
              </a:solidFill>
              <a:latin typeface="Alexandria" charset="0"/>
              <a:cs typeface="Alexandria"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TextBox 3">
            <a:extLst>
              <a:ext uri="{FF2B5EF4-FFF2-40B4-BE49-F238E27FC236}">
                <a16:creationId xmlns:a16="http://schemas.microsoft.com/office/drawing/2014/main" id="{50E20F90-ADC3-CA42-1F1B-B4E3E4ADB9D9}"/>
              </a:ext>
            </a:extLst>
          </p:cNvPr>
          <p:cNvSpPr txBox="1"/>
          <p:nvPr/>
        </p:nvSpPr>
        <p:spPr>
          <a:xfrm>
            <a:off x="4689258" y="1412953"/>
            <a:ext cx="6283541" cy="461665"/>
          </a:xfrm>
          <a:prstGeom prst="rect">
            <a:avLst/>
          </a:prstGeom>
          <a:noFill/>
        </p:spPr>
        <p:txBody>
          <a:bodyPr wrap="square" rtlCol="0">
            <a:spAutoFit/>
          </a:bodyPr>
          <a:lstStyle/>
          <a:p>
            <a:pPr marL="0" algn="r" defTabSz="914400" rtl="1" eaLnBrk="1" latinLnBrk="0" hangingPunct="1"/>
            <a:r>
              <a:rPr lang="ar-SA" sz="2400" b="1" dirty="0">
                <a:solidFill>
                  <a:srgbClr val="00AEEF"/>
                </a:solidFill>
                <a:latin typeface="Alexandria" charset="0"/>
                <a:cs typeface="Alexandria" charset="0"/>
              </a:rPr>
              <a:t>مراجعة على أهم نقاط المحاضرة السابقة</a:t>
            </a:r>
            <a:endParaRPr lang="en-US" sz="2400" b="1" dirty="0">
              <a:solidFill>
                <a:srgbClr val="00AEEF"/>
              </a:solidFill>
              <a:latin typeface="Alexandria" charset="0"/>
              <a:cs typeface="Alexandria" charset="0"/>
            </a:endParaRPr>
          </a:p>
        </p:txBody>
      </p:sp>
      <p:sp>
        <p:nvSpPr>
          <p:cNvPr id="7" name="TextBox 6">
            <a:extLst>
              <a:ext uri="{FF2B5EF4-FFF2-40B4-BE49-F238E27FC236}">
                <a16:creationId xmlns:a16="http://schemas.microsoft.com/office/drawing/2014/main" id="{D8CF9F06-3E81-0FD7-2E1E-75E02BB8970A}"/>
              </a:ext>
            </a:extLst>
          </p:cNvPr>
          <p:cNvSpPr txBox="1"/>
          <p:nvPr/>
        </p:nvSpPr>
        <p:spPr>
          <a:xfrm>
            <a:off x="4762180" y="2071285"/>
            <a:ext cx="6656670" cy="3967753"/>
          </a:xfrm>
          <a:prstGeom prst="rect">
            <a:avLst/>
          </a:prstGeom>
          <a:noFill/>
        </p:spPr>
        <p:txBody>
          <a:bodyPr wrap="square" rtlCol="0">
            <a:spAutoFit/>
          </a:bodyPr>
          <a:lstStyle/>
          <a:p>
            <a:pPr marL="285750" indent="-285750" algn="just" rtl="1">
              <a:lnSpc>
                <a:spcPts val="2500"/>
              </a:lnSpc>
              <a:spcBef>
                <a:spcPts val="600"/>
              </a:spcBef>
              <a:buFont typeface="Wingdings" pitchFamily="2" charset="2"/>
              <a:buChar char="§"/>
            </a:pPr>
            <a:r>
              <a:rPr lang="ar-SA" sz="1800" dirty="0">
                <a:latin typeface="Alexandria" charset="0"/>
                <a:cs typeface="Alexandria" charset="0"/>
              </a:rPr>
              <a:t>التركيز </a:t>
            </a:r>
            <a:r>
              <a:rPr lang="en-US" sz="1800" dirty="0">
                <a:latin typeface="Alexandria" charset="0"/>
                <a:cs typeface="Alexandria" charset="0"/>
              </a:rPr>
              <a:t>Focusing) </a:t>
            </a:r>
            <a:r>
              <a:rPr lang="ar-SA" sz="1800" dirty="0">
                <a:latin typeface="Alexandria" charset="0"/>
                <a:cs typeface="Alexandria" charset="0"/>
              </a:rPr>
              <a:t> في التصوير الصحفي وخصائصه</a:t>
            </a:r>
          </a:p>
          <a:p>
            <a:pPr marL="285750" indent="-285750" algn="just" rtl="1">
              <a:lnSpc>
                <a:spcPts val="2500"/>
              </a:lnSpc>
              <a:spcBef>
                <a:spcPts val="600"/>
              </a:spcBef>
              <a:buFont typeface="Wingdings" pitchFamily="2" charset="2"/>
              <a:buChar char="§"/>
            </a:pPr>
            <a:r>
              <a:rPr lang="ar-SA" sz="1800" dirty="0">
                <a:latin typeface="Alexandria" charset="0"/>
                <a:cs typeface="Alexandria" charset="0"/>
              </a:rPr>
              <a:t>نقاط التركيز </a:t>
            </a:r>
            <a:r>
              <a:rPr lang="en-US" sz="1800" dirty="0">
                <a:latin typeface="Alexandria" charset="0"/>
                <a:cs typeface="Alexandria" charset="0"/>
              </a:rPr>
              <a:t>Focus Points) </a:t>
            </a:r>
            <a:r>
              <a:rPr lang="ar-SA" sz="1800" dirty="0">
                <a:latin typeface="Alexandria" charset="0"/>
                <a:cs typeface="Alexandria" charset="0"/>
              </a:rPr>
              <a:t> في الكاميرا الرقمية</a:t>
            </a:r>
          </a:p>
          <a:p>
            <a:pPr marL="285750" indent="-285750" algn="just" rtl="1">
              <a:lnSpc>
                <a:spcPts val="2500"/>
              </a:lnSpc>
              <a:spcBef>
                <a:spcPts val="600"/>
              </a:spcBef>
              <a:buFont typeface="Wingdings" pitchFamily="2" charset="2"/>
              <a:buChar char="§"/>
            </a:pPr>
            <a:r>
              <a:rPr lang="ar-SA" sz="1800" dirty="0">
                <a:latin typeface="Alexandria" charset="0"/>
                <a:cs typeface="Alexandria" charset="0"/>
              </a:rPr>
              <a:t>أنواع التركيز </a:t>
            </a:r>
            <a:r>
              <a:rPr lang="en-US" sz="1800" dirty="0">
                <a:latin typeface="Alexandria" charset="0"/>
                <a:cs typeface="Alexandria" charset="0"/>
              </a:rPr>
              <a:t>Focus Mode) </a:t>
            </a:r>
            <a:r>
              <a:rPr lang="ar-SA" sz="1800" dirty="0">
                <a:latin typeface="Alexandria" charset="0"/>
                <a:cs typeface="Alexandria" charset="0"/>
              </a:rPr>
              <a:t> في الكاميرا الرقمية</a:t>
            </a:r>
          </a:p>
          <a:p>
            <a:pPr marL="285750" indent="-285750" algn="just" rtl="1">
              <a:lnSpc>
                <a:spcPts val="2500"/>
              </a:lnSpc>
              <a:spcBef>
                <a:spcPts val="600"/>
              </a:spcBef>
              <a:buFont typeface="Wingdings" pitchFamily="2" charset="2"/>
              <a:buChar char="§"/>
            </a:pPr>
            <a:r>
              <a:rPr lang="ar-SA" sz="1800" dirty="0">
                <a:latin typeface="Alexandria" charset="0"/>
                <a:cs typeface="Alexandria" charset="0"/>
              </a:rPr>
              <a:t>ضبط التركيز اليدوي عن طريق محدد الرؤية والتكبير الرقمي</a:t>
            </a:r>
          </a:p>
          <a:p>
            <a:pPr marL="285750" indent="-285750" algn="just" rtl="1">
              <a:lnSpc>
                <a:spcPts val="2500"/>
              </a:lnSpc>
              <a:spcBef>
                <a:spcPts val="600"/>
              </a:spcBef>
              <a:buFont typeface="Wingdings" pitchFamily="2" charset="2"/>
              <a:buChar char="§"/>
            </a:pPr>
            <a:r>
              <a:rPr lang="ar-SA" sz="1800" dirty="0">
                <a:latin typeface="Alexandria" charset="0"/>
                <a:cs typeface="Alexandria" charset="0"/>
              </a:rPr>
              <a:t>عمق الميدان/ المجال/ الحقل </a:t>
            </a:r>
            <a:r>
              <a:rPr lang="en-US" sz="1800" dirty="0">
                <a:latin typeface="Alexandria" charset="0"/>
                <a:cs typeface="Alexandria" charset="0"/>
              </a:rPr>
              <a:t>Depth of Field) </a:t>
            </a:r>
          </a:p>
          <a:p>
            <a:pPr marL="285750" indent="-285750" algn="just" rtl="1">
              <a:lnSpc>
                <a:spcPts val="2500"/>
              </a:lnSpc>
              <a:spcBef>
                <a:spcPts val="600"/>
              </a:spcBef>
              <a:buFont typeface="Wingdings" pitchFamily="2" charset="2"/>
              <a:buChar char="§"/>
            </a:pPr>
            <a:r>
              <a:rPr lang="ar-SA" sz="1800" dirty="0">
                <a:latin typeface="Alexandria" charset="0"/>
                <a:cs typeface="Alexandria" charset="0"/>
              </a:rPr>
              <a:t>العوامل التي تتحكم في عمق الميدان</a:t>
            </a:r>
          </a:p>
          <a:p>
            <a:pPr marL="285750" indent="-285750" algn="just" rtl="1">
              <a:lnSpc>
                <a:spcPts val="2500"/>
              </a:lnSpc>
              <a:spcBef>
                <a:spcPts val="600"/>
              </a:spcBef>
              <a:buFont typeface="Wingdings" pitchFamily="2" charset="2"/>
              <a:buChar char="§"/>
            </a:pPr>
            <a:r>
              <a:rPr lang="ar-SA" sz="1800" dirty="0">
                <a:latin typeface="Alexandria" charset="0"/>
                <a:cs typeface="Alexandria" charset="0"/>
              </a:rPr>
              <a:t>استخدام عمق مجال سطحي أو ضئيل</a:t>
            </a:r>
          </a:p>
          <a:p>
            <a:pPr marL="285750" indent="-285750" algn="just" rtl="1">
              <a:lnSpc>
                <a:spcPts val="2500"/>
              </a:lnSpc>
              <a:spcBef>
                <a:spcPts val="600"/>
              </a:spcBef>
              <a:buFont typeface="Wingdings" pitchFamily="2" charset="2"/>
              <a:buChar char="§"/>
            </a:pPr>
            <a:r>
              <a:rPr lang="ar-SA" sz="1800" dirty="0">
                <a:latin typeface="Alexandria" charset="0"/>
                <a:cs typeface="Alexandria" charset="0"/>
              </a:rPr>
              <a:t>استخدام عمق ميدان كبير/ عميق</a:t>
            </a:r>
          </a:p>
          <a:p>
            <a:pPr marL="285750" indent="-285750" algn="just" rtl="1">
              <a:lnSpc>
                <a:spcPts val="2500"/>
              </a:lnSpc>
              <a:spcBef>
                <a:spcPts val="600"/>
              </a:spcBef>
              <a:buFont typeface="Wingdings" pitchFamily="2" charset="2"/>
              <a:buChar char="§"/>
            </a:pPr>
            <a:r>
              <a:rPr lang="ar-SA" sz="1800" dirty="0">
                <a:latin typeface="Alexandria" charset="0"/>
                <a:cs typeface="Alexandria" charset="0"/>
              </a:rPr>
              <a:t>مفهوم المسافة الفائقة التركيز </a:t>
            </a:r>
            <a:r>
              <a:rPr lang="en-US" sz="1800" dirty="0">
                <a:latin typeface="Alexandria" charset="0"/>
                <a:cs typeface="Alexandria" charset="0"/>
              </a:rPr>
              <a:t>Hyper Focal)</a:t>
            </a:r>
          </a:p>
          <a:p>
            <a:pPr marL="285750" indent="-285750" algn="just" rtl="1">
              <a:lnSpc>
                <a:spcPts val="2500"/>
              </a:lnSpc>
              <a:spcBef>
                <a:spcPts val="600"/>
              </a:spcBef>
              <a:buFont typeface="Wingdings" pitchFamily="2" charset="2"/>
              <a:buChar char="§"/>
            </a:pPr>
            <a:r>
              <a:rPr lang="ar-SA" sz="1800" dirty="0">
                <a:latin typeface="Alexandria" charset="0"/>
                <a:cs typeface="Alexandria" charset="0"/>
              </a:rPr>
              <a:t>العوامل التي تحدد مسافة التركيز الفائق</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534099"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الأسس العلمية والفنية لتكوين الصورة الصحفية</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762001" y="2119328"/>
            <a:ext cx="10487692" cy="3730508"/>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يمكن لأي شخص أن يلتقط صورة صحفية/ فوتوغرافية، وكل ما يحتاجه هو كاميرا رقمية وهدف لتصويره، وعليه النظر من خلال محدد الرؤية ليتأكد أن كل مكونات الهدف الجاري تصويره ظاهرة في الصورة.</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بعد ذلك يضغط على زر الغالق فيسمح لكمية من الضوء بالدخول إلى الكاميرا الرقمية وإتمام عملية التعريض الضوئي بكمية صحيحة وكافية ووافية. </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وقد تطورت الكاميرات الرقمية بشكل كبير جدا في السنوات الأخيرة، وحاول مصنعو هذه الآلات إضافة المميزات والخصائص التي تجعل استخدام الكاميرا سهل إلي حد كبير بحيث يستطيع المبتدئين أن ينتج صورا ذات نتائج لا بأس بها.</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إذ نجد الآن العديد من الكاميرات ذات الجودة العالية مزودة بخصائص تتحكم في كمية الضوء بشكل تلقائي (</a:t>
            </a:r>
            <a:r>
              <a:rPr lang="en-US" sz="1600" dirty="0">
                <a:latin typeface="Alexandria" charset="0"/>
                <a:cs typeface="Alexandria" charset="0"/>
              </a:rPr>
              <a:t>Auto</a:t>
            </a:r>
            <a:r>
              <a:rPr lang="ar-SA" sz="1600" dirty="0">
                <a:latin typeface="Alexandria" charset="0"/>
                <a:cs typeface="Alexandria" charset="0"/>
              </a:rPr>
              <a:t>)، بل إن بعضها يستطيع قياس مسافة الجسم المراد تصويره، وبالتالي يتم ضبط فتحة العدسة بشكل تلقائي، وكذلك التركيز أيضا يتم ضبطه بشكل تلقائي.</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549933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534099"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الأسس العلمية والفنية لتكوين الصورة الصحفية</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4248614" y="1851701"/>
            <a:ext cx="7001078" cy="4051174"/>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ومع ذلك فإن القاعدة العامة تقول: "إن الأساس في عملية التصوير الفوتوغرافي هو المصور الصحفي وليست الكاميرا الرقمية".</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ولابد أن يفهم المصور الفوتوغرافي الكاميرا الرقمية التي يستخدمها تفهما جيدا، وأن يُتقن استخدامها بشكل جيد جدا، ويستخدم كل الإمكانات والخصائص المتوفرة بالكاميرا الرقمية؛ حتى يستطيع المصور الصحفي إنتاج صورا بمستوي جودة عالية.</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كما أن إدراك أساسيات التصوير وكذلك الكاميرا الرقمية تجعل المصور غالبا لا يُخطئ، إذا ما كانت ظروف التصوير غير عادية. </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ونظرا لاختلاف الكاميرات الرقمية وتنوعها في طريقة استخدامها من كاميرا رقمية إلي أخري، فإن هناك أمورا يجب أن يضعها المصور الصحفي في عين الاعتبار عندما يلتقط الصورة الفوتوغرافية.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2050" name="Picture 2">
            <a:extLst>
              <a:ext uri="{FF2B5EF4-FFF2-40B4-BE49-F238E27FC236}">
                <a16:creationId xmlns:a16="http://schemas.microsoft.com/office/drawing/2014/main" id="{6296BC4E-C7D9-1532-95C2-8EDA337549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488" y="2195490"/>
            <a:ext cx="3361818" cy="32664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400306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534099"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1- راجع كل أطراف الصورة </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762001" y="2018969"/>
            <a:ext cx="10487692" cy="3884397"/>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هل قمت بالتقاط بعض الصور الرائعة لأحد الأطفال؟ في وضعيات جميلة وابتسامة بريئة، ثم صدمت بعد ذلك بأن أبرز عنصر في الصورة هو أصبعك، الذي ظهر على اليمين؟</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أو أنك قمت بتصوير ثلاثة أشخاص جالسين بجانب بعضهم البعض، وبعد التقاط الصورة سألك شخص رابع كان يجلس بقربهم: هل ظهرت بالصورة؟ ولم تعرف الجواب علي سؤاله.</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لا تحزن ولا تخجل من ذلك، فهذا الخطأ قد يكون أكبر خطأ يقوم به المصور المبتدئ، وتعلم مراعاة هذه النقطة سيحدث تحسنا كبيرا في الصور التي تلتقطها. </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للتخلص من هذه المشكلة، تذكر دائما النظر إلي كل أطراف وحواف الصورة، العلوية والسفلية واليمني </a:t>
            </a:r>
            <a:r>
              <a:rPr lang="ar-SA" sz="1600" dirty="0" err="1">
                <a:latin typeface="Alexandria" charset="0"/>
                <a:cs typeface="Alexandria" charset="0"/>
              </a:rPr>
              <a:t>واليسري</a:t>
            </a:r>
            <a:r>
              <a:rPr lang="ar-SA" sz="1600" dirty="0">
                <a:latin typeface="Alexandria" charset="0"/>
                <a:cs typeface="Alexandria" charset="0"/>
              </a:rPr>
              <a:t>.</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وقد يكون من الصعب تذكر القيام بذلك دائما في البداية، وقد يأخذ بعض الوقت  لكن مع الممارسة المستمرة ستتعلم القيام بذلك بشكل تلقائي. تنظر للحواف، تحرك الكاميرا قليلا لليمين أو اليسار أو إلي الأعلى أو للأسفل حتي تكون الصورة كلها مركبة بشكل صحيح ومناسب. </a:t>
            </a:r>
            <a:r>
              <a:rPr lang="ar-SA" sz="1600" dirty="0">
                <a:solidFill>
                  <a:srgbClr val="FF0000"/>
                </a:solidFill>
                <a:latin typeface="Alexandria" charset="0"/>
                <a:cs typeface="Alexandria" charset="0"/>
              </a:rPr>
              <a:t>يمكنك استخدام الزووم أو القرب والبعد من الهدف</a:t>
            </a:r>
            <a:r>
              <a:rPr lang="ar-SA" sz="1600" dirty="0">
                <a:latin typeface="Alexandria" charset="0"/>
                <a:cs typeface="Alexandria" charset="0"/>
              </a:rPr>
              <a:t>.</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7996643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534099"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2- قم بتوظيف الفراغ في الصورة بشكل صحيح</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4939989" y="1874004"/>
            <a:ext cx="6354308" cy="3583032"/>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الفراغ هنا يشير إلى المساحة الخالية التي تحيط بالهدف الجاري تصويره والظاهر في الصورة الصحفية من جميع الجوانب.</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ويمكن استغلال الفراغ لجذب الانتباه إلي المنظر الرئيسي في الصورة وعزله عن التفاصيل، ولكن إذا ازداد حجم الفراغ فقد يكون سببا في إضعاف التشويق للصورة الصحفية، وقد يؤدي بالضرورة إلي صغر حجم الهدف الرئيسي، مما يسلبه القدرة علي التأثير والوضوح الكافي.</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كقاعدة عامة: يجب ألا نجعل الفراغ يغطي أكثر من ثلث مساحة الكادر/ الصورة.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7" name="Picture 2" descr="Colors studio: التكوين فى الصورة &quot;Composition&quot; قاعدة التلت والتلتين Rule of  third">
            <a:extLst>
              <a:ext uri="{FF2B5EF4-FFF2-40B4-BE49-F238E27FC236}">
                <a16:creationId xmlns:a16="http://schemas.microsoft.com/office/drawing/2014/main" id="{A253D928-3F04-F398-6BD8-25B8792602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1" y="1890190"/>
            <a:ext cx="4042286" cy="4032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7332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534099"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3- صّور الناس في مستوي أعينهم</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3855205" y="1985516"/>
            <a:ext cx="7394487" cy="2467342"/>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إذا كنت واقفا مقابل أحد الأطفال، أو مجموعة من الأشخاص الجالسين علي الأرض، وأردت أن تلتقط لهم صورة، فإن أول شيء يجب أن تقوم به هو أن تنزل علي ركبتيك! </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يجب أن تكون عدسة الكاميرا الرقمية بنفس مستوي أعين الأشخاص الذين تريد أن تصورهم، لا توجه عدسة كاميراتك إلي الأسفل وأنت واقف، ولا توجهها إلي أشخاص واقفين وأنت جالس، صّور الناس دائما والعدسة بنفس مستوي أعينهم.</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2050" name="Picture 2" descr="تصوير البورترية, النصائح لنقل مستواك في تصوير بورتريه الهواية إلى الاحتراف  – سماعة - theclockworkmoth.com">
            <a:extLst>
              <a:ext uri="{FF2B5EF4-FFF2-40B4-BE49-F238E27FC236}">
                <a16:creationId xmlns:a16="http://schemas.microsoft.com/office/drawing/2014/main" id="{F8678DBE-1F46-15CE-1CAD-AE7FF0363C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8335" y="1850467"/>
            <a:ext cx="2721842" cy="40813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19368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534099"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4- اترك فراغا أمام الأهداف المتحركة</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762001" y="2152781"/>
            <a:ext cx="10487692" cy="3583032"/>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ونعني بالأهداف المتحركة الأهداف التي تتضمن نوعا ما من الحركة، والحركة في الصور الفوتوغرافية نوعان هما:</a:t>
            </a:r>
          </a:p>
          <a:p>
            <a:pPr marL="285750" indent="-285750" algn="just" defTabSz="914400" rtl="1" eaLnBrk="1" latinLnBrk="0" hangingPunct="1">
              <a:lnSpc>
                <a:spcPts val="2500"/>
              </a:lnSpc>
              <a:spcBef>
                <a:spcPts val="1200"/>
              </a:spcBef>
              <a:buFont typeface="Wingdings" pitchFamily="2" charset="2"/>
              <a:buChar char="§"/>
            </a:pPr>
            <a:r>
              <a:rPr lang="ar-SA" b="1" dirty="0">
                <a:solidFill>
                  <a:srgbClr val="FF0000"/>
                </a:solidFill>
                <a:latin typeface="Alexandria" charset="0"/>
                <a:cs typeface="Alexandria" charset="0"/>
              </a:rPr>
              <a:t>الحركة الضمنية</a:t>
            </a:r>
            <a:r>
              <a:rPr lang="ar-SA" dirty="0">
                <a:latin typeface="Alexandria" charset="0"/>
                <a:cs typeface="Alexandria" charset="0"/>
              </a:rPr>
              <a:t>. وتتوفر الحركة الضمنية بدرجة أكبر في الصور الشخصية، التي ينظر أصحابها في اتجاه معين يمينا أو يسارا، فافرض أنك تريد أن تصور صورة جانبية لشخص ينظر إلي الجهة اليمني، فلا تضع هذا الشخص في منتصف الصورة، بل دعه علي الجهة </a:t>
            </a:r>
            <a:r>
              <a:rPr lang="ar-SA" dirty="0" err="1">
                <a:latin typeface="Alexandria" charset="0"/>
                <a:cs typeface="Alexandria" charset="0"/>
              </a:rPr>
              <a:t>اليسري</a:t>
            </a:r>
            <a:r>
              <a:rPr lang="ar-SA" dirty="0">
                <a:latin typeface="Alexandria" charset="0"/>
                <a:cs typeface="Alexandria" charset="0"/>
              </a:rPr>
              <a:t> من الصورة متعمدا ترك فراغ في الكادر، يتفق واتجاه الحركة الظاهر في الصورة، أي في الجهة اليمني التي ينظر إليها. </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والسبب في ذلك أن القارئ عندما يشاهد صورة شخص ينظر إلي جهة معينة، فإن عينيه ستتحركان تلقائيا إلي تلك الجهة، وبالتالي يجب ترك فراغ في الجهة التي ينظر إليها؛ حتي تصبح الصورة متزنة، وحتي لا تخرج العين سريعا من الصورة عند النظر إليها، مع ملاحظة أن أي فراغ خلف الشخص لا قيمة له في التكوين الفني للصورة.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6193687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534099"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4- اترك فراغا أمام الأهداف المتحركة</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4694663" y="1829401"/>
            <a:ext cx="6555030" cy="3749681"/>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أيضا تتوفر الحركة الضمنية في الصور الموضوعية، التي تتضمن اتجاه حركة ظاهرة في الصورة، كأن تلتقط صورة لتمثال مثلا يشير بيده في اتجاه معين، هنا أيضا يجب ترك فراغ في هذا الاتجاه كي تتحرك فيه العين الناظرة إلي الصورة.</a:t>
            </a:r>
          </a:p>
          <a:p>
            <a:pPr marL="285750" indent="-285750" algn="just" defTabSz="914400" rtl="1" eaLnBrk="1" latinLnBrk="0" hangingPunct="1">
              <a:lnSpc>
                <a:spcPts val="2500"/>
              </a:lnSpc>
              <a:spcBef>
                <a:spcPts val="1200"/>
              </a:spcBef>
              <a:buFont typeface="Wingdings" pitchFamily="2" charset="2"/>
              <a:buChar char="§"/>
            </a:pPr>
            <a:r>
              <a:rPr lang="ar-SA" b="1" dirty="0">
                <a:solidFill>
                  <a:srgbClr val="FF0000"/>
                </a:solidFill>
                <a:latin typeface="Alexandria" charset="0"/>
                <a:cs typeface="Alexandria" charset="0"/>
              </a:rPr>
              <a:t>الحركة الفعلية</a:t>
            </a:r>
            <a:r>
              <a:rPr lang="ar-SA" dirty="0">
                <a:latin typeface="Alexandria" charset="0"/>
                <a:cs typeface="Alexandria" charset="0"/>
              </a:rPr>
              <a:t>. وتحدث الحركة الفعلية في الصور التي تتضمن موضوعات، أو أشخاصا يتحركون بالفعل، مثل صور لسباق سيارات أو خيول أو الصور الرياضية، أو صورة لطائرة عند الإقلاع أو الهبوط وغيرها، هنا أيضا يجب ترك فراغ يتفق واتجاه الحركة الموجود في الصورة؛ أي في الجهة التي يتحرك إليها الهدف، علي أساس أن هذا الفراغ هو الذي يعطي الناظر للصورة الإحساس بالحركة التي تتضمنها الصورة بالفعل.</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3074" name="Picture 2">
            <a:extLst>
              <a:ext uri="{FF2B5EF4-FFF2-40B4-BE49-F238E27FC236}">
                <a16:creationId xmlns:a16="http://schemas.microsoft.com/office/drawing/2014/main" id="{1B5B4419-F36D-C36D-F9E1-FF50597C96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9841" y="2075778"/>
            <a:ext cx="3898481" cy="35615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61379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751445"/>
            <a:ext cx="7269849" cy="830997"/>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5- ضع الهدف أو الغرض الأهم في المركز البصري للكادر وليس في المركز الهندسي</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4583150" y="1829397"/>
            <a:ext cx="6699995" cy="4070281"/>
          </a:xfrm>
          <a:prstGeom prst="rect">
            <a:avLst/>
          </a:prstGeom>
          <a:noFill/>
        </p:spPr>
        <p:txBody>
          <a:bodyPr wrap="square" rtlCol="0">
            <a:spAutoFit/>
          </a:bodyPr>
          <a:lstStyle/>
          <a:p>
            <a:pPr marL="285750" indent="-285750" algn="just" rtl="1">
              <a:lnSpc>
                <a:spcPts val="2500"/>
              </a:lnSpc>
              <a:spcBef>
                <a:spcPts val="1200"/>
              </a:spcBef>
              <a:buFont typeface="Wingdings" pitchFamily="2" charset="2"/>
              <a:buChar char="§"/>
            </a:pPr>
            <a:r>
              <a:rPr lang="ar-SA" dirty="0">
                <a:latin typeface="Alexandria" charset="0"/>
                <a:cs typeface="Alexandria" charset="0"/>
              </a:rPr>
              <a:t>ويقع المركز الهندسي في منتصف الكادر؛ أي نقطة تقاطع القطرين، أما المركز البصري فهو يمثل النقطة الأولي التي تقع عليها العين عند النظر إلي الصورة، أو إلي أي مجال مرئي، ومن هنا تنبع أهمية المركز البصري، ويقع أعلي المركز الهندسي إلي اليمين أو اليسار قليلا، إلي اليمين بالنسبة للعين العربية، التي اعتادت علي القراءة ومسح أي مجال مرئي من اليمين إلي اليسار، وإلي اليسار بالنسبة للعين الأجنبية، التي تقرأ من اليسار إلي اليمين.</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ويتحدد المركز البصري بدقة باتباع قاعدة الثلث والثلثين أو قاعدة الأثلاث، وهي قاعدة تستخدم في التصوير وأنواع الفنون الأخرى مثل الرسم وهي تقضي بتقسيم الصورة إلي ثلاثة أثلاث طوليا وعرضيا، ومن ثم إلي تسع مساحات.</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8" name="Picture 7" descr="A child running through a field&#10;&#10;Description automatically generated">
            <a:extLst>
              <a:ext uri="{FF2B5EF4-FFF2-40B4-BE49-F238E27FC236}">
                <a16:creationId xmlns:a16="http://schemas.microsoft.com/office/drawing/2014/main" id="{82FC68F1-FBCB-9F7E-B48E-5AE3763246A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4186" y="2245298"/>
            <a:ext cx="3752109" cy="2705100"/>
          </a:xfrm>
          <a:prstGeom prst="rect">
            <a:avLst/>
          </a:prstGeom>
        </p:spPr>
      </p:pic>
    </p:spTree>
    <p:extLst>
      <p:ext uri="{BB962C8B-B14F-4D97-AF65-F5344CB8AC3E}">
        <p14:creationId xmlns:p14="http://schemas.microsoft.com/office/powerpoint/2010/main" val="28687361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762596"/>
            <a:ext cx="7269849" cy="830997"/>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5- ضع الهدف أو الغرض الأهم في المركز البصري للكادر وليس في المركز الهندسي</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4337824" y="1985516"/>
            <a:ext cx="6945321" cy="3429144"/>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sz="1800" dirty="0">
                <a:latin typeface="Alexandria" charset="0"/>
                <a:cs typeface="Alexandria" charset="0"/>
              </a:rPr>
              <a:t>وعند تكوين الصورة فإن الخطوط الرئيسية التي تقسم المشهد مثل خط الأفق، يجب أن تقع علي هذه الخطوط الفاصلة، والعناصر المهمة في الصورة مثل الأشخاص أو أي شيء آخر يجب أن تقع في نقاط التقاطع بين الخطوط الأفقية والعمودية، وكذلك الأمر بالنسبة للأشخاص والعناصر الأخرى في الصورة، فبدلا من أن نضع الشخص في منتصف الصورة، يجب وضعه علي خط الثلث الأيمن أو الأيسر من الكادر.</a:t>
            </a:r>
          </a:p>
          <a:p>
            <a:pPr marL="285750" indent="-285750" algn="just" rtl="1">
              <a:lnSpc>
                <a:spcPts val="2500"/>
              </a:lnSpc>
              <a:spcBef>
                <a:spcPts val="1200"/>
              </a:spcBef>
              <a:buFont typeface="Wingdings" pitchFamily="2" charset="2"/>
              <a:buChar char="§"/>
            </a:pPr>
            <a:r>
              <a:rPr lang="ar-SA" sz="1800" dirty="0">
                <a:latin typeface="Alexandria" charset="0"/>
                <a:cs typeface="Alexandria" charset="0"/>
              </a:rPr>
              <a:t>والثلث الأيمن في الواقع أفضل بالنسبة للعين العربية، مع وضع بقية المشهد في الجانب الآخر، وإذا كانت الصورة لشخص واحد فضع العينين في المركز البصري للكادر.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3074" name="Picture 2">
            <a:extLst>
              <a:ext uri="{FF2B5EF4-FFF2-40B4-BE49-F238E27FC236}">
                <a16:creationId xmlns:a16="http://schemas.microsoft.com/office/drawing/2014/main" id="{19916BCB-CEAF-1C37-3380-5DFF0843AC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2239696"/>
            <a:ext cx="3330498" cy="29364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437412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762596"/>
            <a:ext cx="7269849" cy="830997"/>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6- في تكوين المشهد لا تقسم الكادر إلى نصفين واتبع قاعدة الأثلاث</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6095999" y="2152781"/>
            <a:ext cx="5153693" cy="3749744"/>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فإذا أردنا مثلا أن نصور شخصا أو عدة أشخاص علي شاطئ البحر، فلا نجعل خط الأفق- حيث تلتقي السماء بالبحر- في منتصف الصورة بحيث تصبح الصورة مقسومة إلي نصفين؛ نصف علوي للسماء ونصف سفلي للبحر، بل يجب وضعه في أحد خطوط الثلث، بحيث تقسم الصورة إلي ثلثين للسماء وثلث للبحر أو ثلثين للبحر وثلث للسماء أو ربما ثلث للسماء وثلث للبحر وثلث للشاطئ، المهم لا تقسمها إلي أنصاف، بل إلي أثلاث. </a:t>
            </a:r>
          </a:p>
          <a:p>
            <a:pPr marL="285750" indent="-285750" algn="just" defTabSz="914400" rtl="1" eaLnBrk="1" latinLnBrk="0" hangingPunct="1">
              <a:lnSpc>
                <a:spcPts val="2500"/>
              </a:lnSpc>
              <a:spcBef>
                <a:spcPts val="1200"/>
              </a:spcBef>
              <a:buFont typeface="Wingdings" pitchFamily="2" charset="2"/>
              <a:buChar char="§"/>
            </a:pPr>
            <a:endParaRPr lang="ar-SA" dirty="0">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4098" name="Picture 2">
            <a:extLst>
              <a:ext uri="{FF2B5EF4-FFF2-40B4-BE49-F238E27FC236}">
                <a16:creationId xmlns:a16="http://schemas.microsoft.com/office/drawing/2014/main" id="{07850BC1-3392-60C5-3579-75AA1D0E0E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8979" y="1906222"/>
            <a:ext cx="5153693" cy="40065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39554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108281"/>
            <a:ext cx="7269849"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7- إجراء عملية قطع الصورة بعناية ودقة</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3980985" y="1795943"/>
            <a:ext cx="7268708" cy="4057586"/>
          </a:xfrm>
          <a:prstGeom prst="rect">
            <a:avLst/>
          </a:prstGeom>
          <a:noFill/>
        </p:spPr>
        <p:txBody>
          <a:bodyPr wrap="square" rtlCol="0">
            <a:spAutoFit/>
          </a:bodyPr>
          <a:lstStyle/>
          <a:p>
            <a:pPr marL="285750" indent="-285750" algn="just" defTabSz="914400" rtl="1" eaLnBrk="1" latinLnBrk="0" hangingPunct="1">
              <a:lnSpc>
                <a:spcPts val="2300"/>
              </a:lnSpc>
              <a:spcBef>
                <a:spcPts val="600"/>
              </a:spcBef>
              <a:buFont typeface="Wingdings" pitchFamily="2" charset="2"/>
              <a:buChar char="§"/>
            </a:pPr>
            <a:r>
              <a:rPr lang="ar-SA" sz="1600" dirty="0">
                <a:latin typeface="Alexandria" charset="0"/>
                <a:cs typeface="Alexandria" charset="0"/>
              </a:rPr>
              <a:t>وهناك ثلاثة أنواع لقطع الصورة هي:</a:t>
            </a:r>
          </a:p>
          <a:p>
            <a:pPr marL="285750" indent="-285750" algn="just" defTabSz="914400" rtl="1" eaLnBrk="1" latinLnBrk="0" hangingPunct="1">
              <a:lnSpc>
                <a:spcPts val="2300"/>
              </a:lnSpc>
              <a:spcBef>
                <a:spcPts val="600"/>
              </a:spcBef>
              <a:buFont typeface="Wingdings" pitchFamily="2" charset="2"/>
              <a:buChar char="§"/>
            </a:pPr>
            <a:r>
              <a:rPr lang="ar-SA" sz="1600" b="1" dirty="0">
                <a:solidFill>
                  <a:srgbClr val="FF0000"/>
                </a:solidFill>
                <a:latin typeface="Alexandria" charset="0"/>
                <a:cs typeface="Alexandria" charset="0"/>
              </a:rPr>
              <a:t>القطع المحكم ”</a:t>
            </a:r>
            <a:r>
              <a:rPr lang="en-US" sz="1600" b="1" dirty="0">
                <a:solidFill>
                  <a:srgbClr val="FF0000"/>
                </a:solidFill>
                <a:latin typeface="Alexandria" charset="0"/>
                <a:cs typeface="Alexandria" charset="0"/>
              </a:rPr>
              <a:t>Tight Crop</a:t>
            </a:r>
            <a:r>
              <a:rPr lang="ar-SA" sz="1600" b="1" dirty="0">
                <a:solidFill>
                  <a:srgbClr val="FF0000"/>
                </a:solidFill>
                <a:latin typeface="Alexandria" charset="0"/>
                <a:cs typeface="Alexandria" charset="0"/>
              </a:rPr>
              <a:t>". </a:t>
            </a:r>
            <a:r>
              <a:rPr lang="ar-SA" sz="1600" dirty="0">
                <a:latin typeface="Alexandria" charset="0"/>
                <a:cs typeface="Alexandria" charset="0"/>
              </a:rPr>
              <a:t>ويعرف أيضا باللقطة المقربة، وهو القطع المفضل بصفة عامة، لأنه يحقق أكبر قدر ممكن من الوضوح للهدف الأساسي، إن لم يوجد ما يستدعي غير ذلك، وفي القطع المحكم يتم التركيز فقط علي الهدف الأساسي في المشهد المراد تصويره، وعدم تضمين الصورة أية أشكال أو فراغات ثانوية أخري، علي أساس أن ظهور الأخيرة سوف يشوش علي المنظر الأساسي ويصغر من حجمه، الأمر الذي يقلل من وضوح الصورة وتأثيرها في نفس القارئ.</a:t>
            </a:r>
          </a:p>
          <a:p>
            <a:pPr marL="285750" indent="-285750" algn="just" defTabSz="914400" rtl="1" eaLnBrk="1" latinLnBrk="0" hangingPunct="1">
              <a:lnSpc>
                <a:spcPts val="2300"/>
              </a:lnSpc>
              <a:spcBef>
                <a:spcPts val="600"/>
              </a:spcBef>
              <a:buFont typeface="Wingdings" pitchFamily="2" charset="2"/>
              <a:buChar char="§"/>
            </a:pPr>
            <a:r>
              <a:rPr lang="ar-SA" sz="1600" dirty="0">
                <a:latin typeface="Alexandria" charset="0"/>
                <a:cs typeface="Alexandria" charset="0"/>
              </a:rPr>
              <a:t>ويطبق القطع المحكم أيضا علي الصور الشخصية، ويطلق عليها في التصوير الفوتوغرافي صور البورتريه ”</a:t>
            </a:r>
            <a:r>
              <a:rPr lang="en-US" sz="1600" dirty="0">
                <a:latin typeface="Alexandria" charset="0"/>
                <a:cs typeface="Alexandria" charset="0"/>
              </a:rPr>
              <a:t>Portrait</a:t>
            </a:r>
            <a:r>
              <a:rPr lang="ar-SA" sz="1600" dirty="0">
                <a:latin typeface="Alexandria" charset="0"/>
                <a:cs typeface="Alexandria" charset="0"/>
              </a:rPr>
              <a:t>"، ويراد منها الدخول إلي عمق المعني في الموضوع، عبر مسافة تقترب من وجه الشخص كثيرا وتتحاور معه، مبتعدة بذلك عن التفاصيل العامة، ومركزة علي جوهر المضمون، وهي محاولة للاقتراب من الروح أكثر منها اقتراحا للتفاصيل.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4098" name="Picture 2">
            <a:extLst>
              <a:ext uri="{FF2B5EF4-FFF2-40B4-BE49-F238E27FC236}">
                <a16:creationId xmlns:a16="http://schemas.microsoft.com/office/drawing/2014/main" id="{443EC71E-636D-07F8-74CB-B2090F1E36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5275" y="1902046"/>
            <a:ext cx="3247715" cy="39799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75199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534099"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7- إجراء عملية قطع الصورة بعناية ودقة</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762001" y="1963214"/>
            <a:ext cx="10487692" cy="4070345"/>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ولعل سر جمال هذه اللقطات القريبة في الصور الشخصية، هو ما دفع مصور عالمي مثل "ستيف مكوري" إلي أن يركز في أعماله علي الوجه الإنساني، من خلال تنوع مثير للزوايا، والتفاصيل الحسية للوجه البشري، محاكيا نبض الروح في المعاني الكامنة خلفها، دون الابتعاد نحو الجسد الكامل.</a:t>
            </a:r>
          </a:p>
          <a:p>
            <a:pPr marL="285750" indent="-285750" algn="just" defTabSz="914400" rtl="1" eaLnBrk="1" latinLnBrk="0" hangingPunct="1">
              <a:lnSpc>
                <a:spcPts val="2500"/>
              </a:lnSpc>
              <a:spcBef>
                <a:spcPts val="1200"/>
              </a:spcBef>
              <a:buFont typeface="Wingdings" pitchFamily="2" charset="2"/>
              <a:buChar char="§"/>
            </a:pPr>
            <a:r>
              <a:rPr lang="ar-SA" b="1" dirty="0">
                <a:solidFill>
                  <a:srgbClr val="FF0000"/>
                </a:solidFill>
                <a:latin typeface="Alexandria" charset="0"/>
                <a:cs typeface="Alexandria" charset="0"/>
              </a:rPr>
              <a:t>القطع الدرامي ”</a:t>
            </a:r>
            <a:r>
              <a:rPr lang="en-US" b="1" dirty="0">
                <a:solidFill>
                  <a:srgbClr val="FF0000"/>
                </a:solidFill>
                <a:latin typeface="Alexandria" charset="0"/>
                <a:cs typeface="Alexandria" charset="0"/>
              </a:rPr>
              <a:t>Dramatic Crop</a:t>
            </a:r>
            <a:r>
              <a:rPr lang="ar-SA" b="1" dirty="0">
                <a:solidFill>
                  <a:srgbClr val="FF0000"/>
                </a:solidFill>
                <a:latin typeface="Alexandria" charset="0"/>
                <a:cs typeface="Alexandria" charset="0"/>
              </a:rPr>
              <a:t>". </a:t>
            </a:r>
            <a:r>
              <a:rPr lang="ar-SA" dirty="0">
                <a:latin typeface="Alexandria" charset="0"/>
                <a:cs typeface="Alexandria" charset="0"/>
              </a:rPr>
              <a:t>إذا كان القطع المحكم يركز علي الهدف الأساسي فقط، فإن القطع الدرامي يركز فقط علي جزء وليس كل الهدف الرئيسي في المشهد الذي يتم تصويره، ويعرف في تطبيقات المصورين وبرمجيات الكاميرات الرقمية </a:t>
            </a:r>
            <a:r>
              <a:rPr lang="ar-SA" dirty="0">
                <a:solidFill>
                  <a:srgbClr val="00AEEF"/>
                </a:solidFill>
                <a:latin typeface="Alexandria" charset="0"/>
                <a:cs typeface="Alexandria" charset="0"/>
              </a:rPr>
              <a:t>باللقطات القريبة جدا ”</a:t>
            </a:r>
            <a:r>
              <a:rPr lang="en-US" dirty="0">
                <a:solidFill>
                  <a:srgbClr val="00AEEF"/>
                </a:solidFill>
                <a:latin typeface="Alexandria" charset="0"/>
                <a:cs typeface="Alexandria" charset="0"/>
              </a:rPr>
              <a:t>Big Close Up</a:t>
            </a:r>
            <a:r>
              <a:rPr lang="ar-SA" dirty="0">
                <a:solidFill>
                  <a:srgbClr val="00AEEF"/>
                </a:solidFill>
                <a:latin typeface="Alexandria" charset="0"/>
                <a:cs typeface="Alexandria" charset="0"/>
              </a:rPr>
              <a:t>" </a:t>
            </a:r>
            <a:r>
              <a:rPr lang="ar-SA" dirty="0">
                <a:latin typeface="Alexandria" charset="0"/>
                <a:cs typeface="Alexandria" charset="0"/>
              </a:rPr>
              <a:t>أو باللقطات </a:t>
            </a:r>
            <a:r>
              <a:rPr lang="ar-SA" dirty="0" err="1">
                <a:latin typeface="Alexandria" charset="0"/>
                <a:cs typeface="Alexandria" charset="0"/>
              </a:rPr>
              <a:t>المايكروية</a:t>
            </a:r>
            <a:r>
              <a:rPr lang="ar-SA" dirty="0">
                <a:latin typeface="Alexandria" charset="0"/>
                <a:cs typeface="Alexandria" charset="0"/>
              </a:rPr>
              <a:t> ”</a:t>
            </a:r>
            <a:r>
              <a:rPr lang="en-US" dirty="0">
                <a:latin typeface="Alexandria" charset="0"/>
                <a:cs typeface="Alexandria" charset="0"/>
              </a:rPr>
              <a:t>Macro</a:t>
            </a:r>
            <a:r>
              <a:rPr lang="ar-SA" dirty="0">
                <a:latin typeface="Alexandria" charset="0"/>
                <a:cs typeface="Alexandria" charset="0"/>
              </a:rPr>
              <a:t>"، ويراد منها الغور في التفاصيل المتوارية خلف تخوم السطح الواسع، لتضعنا في مواجهة مباشرة مع ما نريد التعبير عنه في تركيز دقيق للمعني، دون الانشغال بمساحة المحيط الخارجي، وهذا ما يمنح اللقطات القريبة والقريبة جدا طعمها الخاص في اقترابها الي غير المحسوس في الموضوع، فاللقطات المقربة تمنح إحساسا للتماس مع الجمال المعنوي للأشياء أو الأشخاص، التي قد لا تظهر واضحة للمشاهد في اللقطات الواسعة، وهي هنا تتجرد من خلفيتها سواء بالقطع أو بجعلها بعيدة عن منطقة التركيز ”</a:t>
            </a:r>
            <a:r>
              <a:rPr lang="en-US" dirty="0">
                <a:latin typeface="Alexandria" charset="0"/>
                <a:cs typeface="Alexandria" charset="0"/>
              </a:rPr>
              <a:t>Out of Focus</a:t>
            </a:r>
            <a:r>
              <a:rPr lang="ar-SA" dirty="0">
                <a:latin typeface="Alexandria" charset="0"/>
                <a:cs typeface="Alexandria" charset="0"/>
              </a:rPr>
              <a:t>".</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8026663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534099"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7- إجراء عملية قطع الصورة بعناية ودقة</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5263375" y="1818249"/>
            <a:ext cx="5986317" cy="3903569"/>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وينتشر القطع الدرامي في الصفحات المتخصصة مثل صفحات الفن والرياضة والمرأة، ويتم تنفيذه بوسائل عديدة من بينها:</a:t>
            </a:r>
          </a:p>
          <a:p>
            <a:pPr marL="342900" indent="-342900" algn="just" defTabSz="914400" rtl="1" eaLnBrk="1" latinLnBrk="0" hangingPunct="1">
              <a:lnSpc>
                <a:spcPts val="2500"/>
              </a:lnSpc>
              <a:spcBef>
                <a:spcPts val="1200"/>
              </a:spcBef>
              <a:buFont typeface="+mj-lt"/>
              <a:buAutoNum type="arabicPeriod"/>
            </a:pPr>
            <a:r>
              <a:rPr lang="ar-SA" dirty="0">
                <a:solidFill>
                  <a:srgbClr val="0070C0"/>
                </a:solidFill>
                <a:latin typeface="Alexandria" charset="0"/>
                <a:cs typeface="Alexandria" charset="0"/>
              </a:rPr>
              <a:t>التركيز علي نصف الوجه الأمامي مع التكبير</a:t>
            </a:r>
            <a:r>
              <a:rPr lang="ar-SA" dirty="0">
                <a:latin typeface="Alexandria" charset="0"/>
                <a:cs typeface="Alexandria" charset="0"/>
              </a:rPr>
              <a:t>، بما يظهر الملامح واضحة ويعطي تأثيرا خاصا، كما يحدث عادة مع الصور الشخصية للمشاهير من الفنانين والفنانات.</a:t>
            </a:r>
          </a:p>
          <a:p>
            <a:pPr marL="342900" indent="-342900" algn="just" defTabSz="914400" rtl="1" eaLnBrk="1" latinLnBrk="0" hangingPunct="1">
              <a:lnSpc>
                <a:spcPts val="2500"/>
              </a:lnSpc>
              <a:spcBef>
                <a:spcPts val="1200"/>
              </a:spcBef>
              <a:buFont typeface="+mj-lt"/>
              <a:buAutoNum type="arabicPeriod"/>
            </a:pPr>
            <a:r>
              <a:rPr lang="ar-SA" dirty="0">
                <a:solidFill>
                  <a:srgbClr val="0070C0"/>
                </a:solidFill>
                <a:latin typeface="Alexandria" charset="0"/>
                <a:cs typeface="Alexandria" charset="0"/>
              </a:rPr>
              <a:t>التركيز فقط علي العينين والحاجبين وأعلي الأنف مع التقريب الشديد</a:t>
            </a:r>
            <a:r>
              <a:rPr lang="ar-SA" dirty="0">
                <a:latin typeface="Alexandria" charset="0"/>
                <a:cs typeface="Alexandria" charset="0"/>
              </a:rPr>
              <a:t>، ويحدث ذلك عادة مع كبار المشاهير في المجالات المختلفة، بما يعطي تأثيرا خاصا للصورة، وذلك حيث تعد العينان من أهم ملامح الوجه للتعرف علي الشخص صاحب الصورة.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20484" name="Picture 4" descr="تسريب صور صادمة لـ أحمد عز">
            <a:extLst>
              <a:ext uri="{FF2B5EF4-FFF2-40B4-BE49-F238E27FC236}">
                <a16:creationId xmlns:a16="http://schemas.microsoft.com/office/drawing/2014/main" id="{F370539B-74B0-08CF-5732-A040FF44CFF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9041"/>
          <a:stretch/>
        </p:blipFill>
        <p:spPr bwMode="auto">
          <a:xfrm>
            <a:off x="951567" y="2094731"/>
            <a:ext cx="4055327" cy="3492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13736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534099"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7- إجراء عملية قطع الصورة بعناية ودقة</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762001" y="2030120"/>
            <a:ext cx="10487692" cy="3897221"/>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b="1" dirty="0">
                <a:solidFill>
                  <a:srgbClr val="FF0000"/>
                </a:solidFill>
                <a:latin typeface="Alexandria" charset="0"/>
                <a:cs typeface="Alexandria" charset="0"/>
              </a:rPr>
              <a:t>القطع الفضفاض ”</a:t>
            </a:r>
            <a:r>
              <a:rPr lang="en-US" b="1" dirty="0">
                <a:solidFill>
                  <a:srgbClr val="FF0000"/>
                </a:solidFill>
                <a:latin typeface="Alexandria" charset="0"/>
                <a:cs typeface="Alexandria" charset="0"/>
              </a:rPr>
              <a:t>Loose Crop</a:t>
            </a:r>
            <a:r>
              <a:rPr lang="ar-SA" b="1" dirty="0">
                <a:solidFill>
                  <a:srgbClr val="FF0000"/>
                </a:solidFill>
                <a:latin typeface="Alexandria" charset="0"/>
                <a:cs typeface="Alexandria" charset="0"/>
              </a:rPr>
              <a:t>".</a:t>
            </a:r>
            <a:r>
              <a:rPr lang="ar-SA" sz="1600" dirty="0">
                <a:latin typeface="Alexandria" charset="0"/>
                <a:cs typeface="Alexandria" charset="0"/>
              </a:rPr>
              <a:t> ويعرف أيضا باللقطة البعيدة أو المتسعة ”</a:t>
            </a:r>
            <a:r>
              <a:rPr lang="en-US" sz="1600" dirty="0">
                <a:latin typeface="Alexandria" charset="0"/>
                <a:cs typeface="Alexandria" charset="0"/>
              </a:rPr>
              <a:t>Wide Shot</a:t>
            </a:r>
            <a:r>
              <a:rPr lang="ar-SA" sz="1600" dirty="0">
                <a:latin typeface="Alexandria" charset="0"/>
                <a:cs typeface="Alexandria" charset="0"/>
              </a:rPr>
              <a:t>"، وهو علي عكس سابقيه، إذ لا يتم التركيز فيه علي الهدف الأساسي فقط أو جزء منه، بل يتم تضمين الكادر بعض الأشكال الثانوية أو الفراغات المحيطة بالهدف الأساسي، ويكون القطع الفضفاض مطلوبا في حالة ما إذا كان ظهور الأشكال الثانوية أو الفراغ المحيط بالهدف يفيد في توصيل المعني المرجو من التقاط الصورة ونشرها علي صفحات الصحيفة، كما هو الحال مثلا في تصوير الأهداف المتحركة أو في الصور المصاحبة للتحقيقات الصحفية.</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وهكذا تتغير أحجام اللقطات تدريجيا من مساحتها القريبة، والمتوسطة لتنفتح نحو رحاب جسد الموضوع، وعلاقته بالمحيط الخارجي ليكتمل منفتحا علي الواقع باللقطات المتسعة، للوصول عند أوسع مدي بحثا عن معان تعبيرية تشمل المحيط والإنسان. </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وتستخدم اللقطات المتسعة كثيرا في التصوير الصحفي بخاصة لجعل الصورة تحتوي علي أكثر من مفردة لسرد الواقعة أو الحدث بوضوح، وبما يضفي علي الخبر كثيرا من المصداقية، وعلي المصور أن يختار نوع القطع المناسب لكل صورة يلتقطها حسب موضوع الصورة والهدف من التقاطها.</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5066545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534099"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8- استخدم التقريب البصري وليس التقريب الرقمي</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762001" y="2085875"/>
            <a:ext cx="10487692" cy="3903633"/>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مع الكاميرات الرقمية يفضل استخدام التقريب البصري ولا يفضل استخدام التقريب الرقمي. </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فالتقريب الرقمي ”</a:t>
            </a:r>
            <a:r>
              <a:rPr lang="en-US" dirty="0">
                <a:latin typeface="Alexandria" charset="0"/>
                <a:cs typeface="Alexandria" charset="0"/>
              </a:rPr>
              <a:t>Digital Zoom</a:t>
            </a:r>
            <a:r>
              <a:rPr lang="ar-SA" dirty="0">
                <a:latin typeface="Alexandria" charset="0"/>
                <a:cs typeface="Alexandria" charset="0"/>
              </a:rPr>
              <a:t>" في الكاميرات الرقمية مجرد خدعة تعطي إيحاء بأن الكاميرا قادرة علي تقريب الأمور البعيدة، في حين زن كل ما يقوم به التقريب الرقمي هو قص جزء من الصورة ليبدو وكأنه يملأ الإطار بأكمله عندما تراه علي الشاشة، وهو أمر يمكن القيام به علي الكمبيوتر باستخدام </a:t>
            </a:r>
            <a:r>
              <a:rPr lang="ar-SA" dirty="0" err="1">
                <a:latin typeface="Alexandria" charset="0"/>
                <a:cs typeface="Alexandria" charset="0"/>
              </a:rPr>
              <a:t>أى</a:t>
            </a:r>
            <a:r>
              <a:rPr lang="ar-SA" dirty="0">
                <a:latin typeface="Alexandria" charset="0"/>
                <a:cs typeface="Alexandria" charset="0"/>
              </a:rPr>
              <a:t> برنامج لتحرير الصور، </a:t>
            </a:r>
            <a:r>
              <a:rPr lang="ar-SA" dirty="0">
                <a:solidFill>
                  <a:srgbClr val="00AEEF"/>
                </a:solidFill>
                <a:latin typeface="Alexandria" charset="0"/>
                <a:cs typeface="Alexandria" charset="0"/>
              </a:rPr>
              <a:t>ولذا يفضل دوما إطفاء خاصية التقريب الرقمي بالكاميرا </a:t>
            </a:r>
            <a:r>
              <a:rPr lang="ar-SA" dirty="0">
                <a:latin typeface="Alexandria" charset="0"/>
                <a:cs typeface="Alexandria" charset="0"/>
              </a:rPr>
              <a:t>حتي لا يتم استخدامها ولو بالخطأ. </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والحلول الصحيحة لتكبير الصور الملتقطة تتمثل في التحكم في عامل المسافة، وذلك بالاقتراب أكثر من المشهد أو باستخدام التقريب البصري ”</a:t>
            </a:r>
            <a:r>
              <a:rPr lang="en-US" dirty="0">
                <a:latin typeface="Alexandria" charset="0"/>
                <a:cs typeface="Alexandria" charset="0"/>
              </a:rPr>
              <a:t>Optical Zoom</a:t>
            </a:r>
            <a:r>
              <a:rPr lang="ar-SA" dirty="0">
                <a:latin typeface="Alexandria" charset="0"/>
                <a:cs typeface="Alexandria" charset="0"/>
              </a:rPr>
              <a:t>"، وإن لم يتح القيام بأي منهما، فيفضل تصوير المشهد </a:t>
            </a:r>
            <a:r>
              <a:rPr lang="ar-SA" dirty="0" err="1">
                <a:latin typeface="Alexandria" charset="0"/>
                <a:cs typeface="Alexandria" charset="0"/>
              </a:rPr>
              <a:t>بأكلمه</a:t>
            </a:r>
            <a:r>
              <a:rPr lang="ar-SA" dirty="0">
                <a:latin typeface="Alexandria" charset="0"/>
                <a:cs typeface="Alexandria" charset="0"/>
              </a:rPr>
              <a:t> وإن بدا بعيدا، فلما يقوم به التقريب الرقمي يمكن تنفيذه بسهولة علي الكمبيوتر، ولهذا السبب فإن كاميرا ذات تقريب بصري ”</a:t>
            </a:r>
            <a:r>
              <a:rPr lang="en-US" dirty="0">
                <a:latin typeface="Alexandria" charset="0"/>
                <a:cs typeface="Alexandria" charset="0"/>
              </a:rPr>
              <a:t>X3</a:t>
            </a:r>
            <a:r>
              <a:rPr lang="ar-SA" dirty="0">
                <a:latin typeface="Alexandria" charset="0"/>
                <a:cs typeface="Alexandria" charset="0"/>
              </a:rPr>
              <a:t>" أفضل من كاميرا بتقريب رقمي وإن كان ”</a:t>
            </a:r>
            <a:r>
              <a:rPr lang="en-US" dirty="0">
                <a:latin typeface="Alexandria" charset="0"/>
                <a:cs typeface="Alexandria" charset="0"/>
              </a:rPr>
              <a:t>X100</a:t>
            </a:r>
            <a:r>
              <a:rPr lang="ar-SA" dirty="0">
                <a:latin typeface="Alexandria" charset="0"/>
                <a:cs typeface="Alexandria" charset="0"/>
              </a:rPr>
              <a:t>".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3271883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840653"/>
            <a:ext cx="7534099" cy="830997"/>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9- كن جريئا ولا تكن خجولا في تكوين اللقطة كما تريد</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6891453" y="2152781"/>
            <a:ext cx="4358239" cy="3275192"/>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فلا تتردد في توجيه الأشخاص للتحرك يمينا أو يسارا، أو تغيير أوضاعهم أو حتي تحريك الأمور الأخرى في اللقطة مثل طاولة أو كرسي ما، كي تحصل في النهاية علي اللقطة التي تريدها، فيمكن للمصور باستخدام توجيهات معينة من هذا القبيل، الحصول علي لقطات أكثر حيوية وأفضل من لقطة باردة يصطف فيها بضعة أشخاص أمام الكاميرا.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5122" name="Picture 2">
            <a:extLst>
              <a:ext uri="{FF2B5EF4-FFF2-40B4-BE49-F238E27FC236}">
                <a16:creationId xmlns:a16="http://schemas.microsoft.com/office/drawing/2014/main" id="{EF1759E6-D559-FFFF-75AA-AC4B50D95F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2416" y="1863891"/>
            <a:ext cx="6008730" cy="40587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79660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818350"/>
            <a:ext cx="7534099" cy="830997"/>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10- تأكد من تحقيق الإضاءة السليمة للقطة قبل التصوير</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4850779" y="2152781"/>
            <a:ext cx="6398913" cy="3890745"/>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بصفة عامة هناك ثلاثة أنواع أساسية من الإضاءة وهي: أمامية، خلفية، وجانبية، نوضحها في التالي:</a:t>
            </a:r>
          </a:p>
          <a:p>
            <a:pPr marL="285750" indent="-285750" algn="just" defTabSz="914400" rtl="1" eaLnBrk="1" latinLnBrk="0" hangingPunct="1">
              <a:lnSpc>
                <a:spcPts val="2500"/>
              </a:lnSpc>
              <a:spcBef>
                <a:spcPts val="1200"/>
              </a:spcBef>
              <a:buFont typeface="Wingdings" pitchFamily="2" charset="2"/>
              <a:buChar char="§"/>
            </a:pPr>
            <a:r>
              <a:rPr lang="ar-SA" dirty="0">
                <a:solidFill>
                  <a:srgbClr val="00AEEF"/>
                </a:solidFill>
                <a:latin typeface="Alexandria" charset="0"/>
                <a:cs typeface="Alexandria" charset="0"/>
              </a:rPr>
              <a:t>في الإضاءة الأمامية</a:t>
            </a:r>
            <a:r>
              <a:rPr lang="ar-SA" dirty="0">
                <a:latin typeface="Alexandria" charset="0"/>
                <a:cs typeface="Alexandria" charset="0"/>
              </a:rPr>
              <a:t>. </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يكون الضوء مباشرا علي المشهد/ اللقطة الجاري تصويرها، كأن يكون الشخص الذي يتم تصويره واقفا مقابل الشمس ويقف المصور معطيا ظهره للشمس، وهذه الإضاءة تعطي وجوها مشرقة وواضحة دون الحاجة لاستخدام الفلاش. </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وهي الإضاءة الأفضل علي الإطلاق إن لم يكن هناك أغراض أو تأثيرات أخري نريد إضفاؤها علي الصورة.</a:t>
            </a:r>
          </a:p>
          <a:p>
            <a:pPr marL="285750" indent="-285750" algn="just" defTabSz="914400" rtl="1" eaLnBrk="1" latinLnBrk="0" hangingPunct="1">
              <a:lnSpc>
                <a:spcPts val="2500"/>
              </a:lnSpc>
              <a:spcBef>
                <a:spcPts val="1200"/>
              </a:spcBef>
              <a:buFont typeface="Wingdings" pitchFamily="2" charset="2"/>
              <a:buChar char="§"/>
            </a:pPr>
            <a:endParaRPr lang="ar-SA" dirty="0">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6146" name="Picture 2" descr="كيف تختار نوع الإضاءة المناسب - دليل شامل | سينيماجيك">
            <a:extLst>
              <a:ext uri="{FF2B5EF4-FFF2-40B4-BE49-F238E27FC236}">
                <a16:creationId xmlns:a16="http://schemas.microsoft.com/office/drawing/2014/main" id="{4FEDC2B1-0808-38D1-4D7A-5073250B54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2101396"/>
            <a:ext cx="3880624" cy="36671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50271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818350"/>
            <a:ext cx="7534099" cy="830997"/>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10- تأكد من تحقيق الإضاءة السليمة للقطة قبل التصوير</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942308" y="1840551"/>
            <a:ext cx="10307385" cy="3736920"/>
          </a:xfrm>
          <a:prstGeom prst="rect">
            <a:avLst/>
          </a:prstGeom>
          <a:noFill/>
        </p:spPr>
        <p:txBody>
          <a:bodyPr wrap="square" rtlCol="0">
            <a:spAutoFit/>
          </a:bodyPr>
          <a:lstStyle/>
          <a:p>
            <a:pPr algn="just" defTabSz="914400" rtl="1" eaLnBrk="1" latinLnBrk="0" hangingPunct="1">
              <a:lnSpc>
                <a:spcPts val="2500"/>
              </a:lnSpc>
              <a:spcBef>
                <a:spcPts val="1200"/>
              </a:spcBef>
            </a:pPr>
            <a:r>
              <a:rPr lang="ar-SA" sz="1600" dirty="0">
                <a:solidFill>
                  <a:srgbClr val="00AEEF"/>
                </a:solidFill>
                <a:latin typeface="Alexandria" charset="0"/>
                <a:cs typeface="Alexandria" charset="0"/>
              </a:rPr>
              <a:t>في الإضاءة الخلفية</a:t>
            </a:r>
            <a:r>
              <a:rPr lang="ar-SA" sz="1600" dirty="0">
                <a:latin typeface="Alexandria" charset="0"/>
                <a:cs typeface="Alexandria" charset="0"/>
              </a:rPr>
              <a:t>. </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يكون مصدر الضوء قادما من خلف الهدف المراد تصويره، كأن يقف الشخص الذي يتم تصويره معطيا ظهره للشمس، وهذه الطريقة تظهر الشخص أو الهدف شديد السواد لعدم وجود إضاءة تسقط علي الجهة التي يتم تصويرها من الهدف.</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تستخدم هذه الإضاءة عادة وقت الشروق أو وقت الغروب لإعطاء جمال خاص، وتسمي اللقطة بلقطة هيكلية ”</a:t>
            </a:r>
            <a:r>
              <a:rPr lang="en-US" sz="1600" dirty="0">
                <a:latin typeface="Alexandria" charset="0"/>
                <a:cs typeface="Alexandria" charset="0"/>
              </a:rPr>
              <a:t>Silhouette</a:t>
            </a:r>
            <a:r>
              <a:rPr lang="ar-SA" sz="1600" dirty="0">
                <a:latin typeface="Alexandria" charset="0"/>
                <a:cs typeface="Alexandria" charset="0"/>
              </a:rPr>
              <a:t>"؛ لأن الناظر للصورة يتعرف علي هيكل الهدف فقط، أما تفاصيله فتكون مختفية بالسواد، وفي أحيان أخري قد لا يكون هذا ما نريد تحقيقه، لكن يضطر المصور للتصوير في مكان لا تتاح فيه سوى الإضاءة الخلفية أو لأن المصور يريد إظهار منظر معين خلف الشخص.</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وفي هذه الحالة يجب استخدام الفلاش لإظهار تفاصيل الوجه، فالفلاش لا يستخدم فقط في التصوير الليلي، بل أحيانا ما يستخدم الفلاش في وضح النهار لمقاومة أثر الظلال وهو ما يعرف بــ ”</a:t>
            </a:r>
            <a:r>
              <a:rPr lang="en-US" sz="1600" dirty="0">
                <a:latin typeface="Alexandria" charset="0"/>
                <a:cs typeface="Alexandria" charset="0"/>
              </a:rPr>
              <a:t>Fill Flash</a:t>
            </a:r>
            <a:r>
              <a:rPr lang="ar-SA" sz="1600" dirty="0">
                <a:latin typeface="Alexandria" charset="0"/>
                <a:cs typeface="Alexandria" charset="0"/>
              </a:rPr>
              <a:t>".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4237146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818350"/>
            <a:ext cx="7534099" cy="830997"/>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10- تأكد من تحقيق الإضاءة السليمة للقطة قبل التصوير</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6423102" y="1862852"/>
            <a:ext cx="4826590" cy="3903569"/>
          </a:xfrm>
          <a:prstGeom prst="rect">
            <a:avLst/>
          </a:prstGeom>
          <a:noFill/>
        </p:spPr>
        <p:txBody>
          <a:bodyPr wrap="square" rtlCol="0">
            <a:spAutoFit/>
          </a:bodyPr>
          <a:lstStyle/>
          <a:p>
            <a:pPr algn="just" defTabSz="914400" rtl="1" eaLnBrk="1" latinLnBrk="0" hangingPunct="1">
              <a:lnSpc>
                <a:spcPts val="2500"/>
              </a:lnSpc>
              <a:spcBef>
                <a:spcPts val="1200"/>
              </a:spcBef>
            </a:pPr>
            <a:r>
              <a:rPr lang="ar-SA" dirty="0">
                <a:solidFill>
                  <a:srgbClr val="00AEEF"/>
                </a:solidFill>
                <a:latin typeface="Alexandria" charset="0"/>
                <a:cs typeface="Alexandria" charset="0"/>
              </a:rPr>
              <a:t>في الإضاءة الجانبية</a:t>
            </a:r>
            <a:r>
              <a:rPr lang="ar-SA" dirty="0">
                <a:latin typeface="Alexandria" charset="0"/>
                <a:cs typeface="Alexandria" charset="0"/>
              </a:rPr>
              <a:t>. </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يقف المصور الصحفي بحيث يكون مصدر الضوء علي اليمين مثلا والعنصر علي اليسار، فيكون الجزء الأيمن من العنصر مضاء بصورة جيدة بينما الجزء الأيسر أقل إضاءة، وهو ما يعطي إحساسا بالعمق ويساعد علي كشف قسمات الوجه وتقاسيمه.</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الأمر الذي لا يتحقق بشكل جيد باستخدام الإضاءة الطبيعية إلا وقت الشروق والغروب عندما تكون الشمس جانبية وليست عمودية.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19458" name="Picture 2" descr="فن السلويت silhouette - منتديات درر العراق">
            <a:extLst>
              <a:ext uri="{FF2B5EF4-FFF2-40B4-BE49-F238E27FC236}">
                <a16:creationId xmlns:a16="http://schemas.microsoft.com/office/drawing/2014/main" id="{A8E06178-2E18-C842-63DD-23C638FA7E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23422" y="2198709"/>
            <a:ext cx="2767484" cy="3247111"/>
          </a:xfrm>
          <a:prstGeom prst="rect">
            <a:avLst/>
          </a:prstGeom>
          <a:noFill/>
          <a:extLst>
            <a:ext uri="{909E8E84-426E-40DD-AFC4-6F175D3DCCD1}">
              <a14:hiddenFill xmlns:a14="http://schemas.microsoft.com/office/drawing/2010/main">
                <a:solidFill>
                  <a:srgbClr val="FFFFFF"/>
                </a:solidFill>
              </a14:hiddenFill>
            </a:ext>
          </a:extLst>
        </p:spPr>
      </p:pic>
      <p:pic>
        <p:nvPicPr>
          <p:cNvPr id="19462" name="Picture 6" descr="طرق وأنواع في الإضاءة : الإضاءة الجانبية - Side light - مدونة رديف">
            <a:extLst>
              <a:ext uri="{FF2B5EF4-FFF2-40B4-BE49-F238E27FC236}">
                <a16:creationId xmlns:a16="http://schemas.microsoft.com/office/drawing/2014/main" id="{2CAE8608-90D9-9230-DDC0-3351F8F9D0B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250" r="24011"/>
          <a:stretch/>
        </p:blipFill>
        <p:spPr bwMode="auto">
          <a:xfrm>
            <a:off x="683944" y="2195490"/>
            <a:ext cx="2639121" cy="32503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79396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534099"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11- تجنب ظهور ظل المصور في الكادر</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5374887" y="2152781"/>
            <a:ext cx="5874805" cy="3262368"/>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واحدة من الأمور التي لا ينتبه إليها المصورون المبتدئون عادة وهي ظهور ظلهم في الصور، ويحدث ذلك عند تصوير مشهد مُضاء بضوء يأتي من خلف المصور الصحفي، كأن تكون الشمس خلف المصور مثلا ومسلطة علي وجوه الأشخاص الذين يتم تصويره.</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الأمر الذي يؤدي إلي ظهور ظل المصور الصحفي في الصورة، وهو أمر قد يكون غير مرغوب فيه في الأغلب الأعم؛ لأنه يفسد التكوين الجمالي في الصورة.</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ويمكن التخلص من الظل بالتحكم في زاوية التصوير.</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11" name="Picture 10" descr="Shadows of people walking on a tile floor&#10;&#10;Description automatically generated">
            <a:extLst>
              <a:ext uri="{FF2B5EF4-FFF2-40B4-BE49-F238E27FC236}">
                <a16:creationId xmlns:a16="http://schemas.microsoft.com/office/drawing/2014/main" id="{77EE1A83-31AD-DAF9-E6EF-90213EBDC46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6245" y="1863891"/>
            <a:ext cx="4568282" cy="3975040"/>
          </a:xfrm>
          <a:prstGeom prst="rect">
            <a:avLst/>
          </a:prstGeom>
        </p:spPr>
      </p:pic>
    </p:spTree>
    <p:extLst>
      <p:ext uri="{BB962C8B-B14F-4D97-AF65-F5344CB8AC3E}">
        <p14:creationId xmlns:p14="http://schemas.microsoft.com/office/powerpoint/2010/main" val="42609736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534099"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12- قم باختيار زاوية التصوير بعناية ودقة</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762001" y="1918607"/>
            <a:ext cx="10487692" cy="4192173"/>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يمكن تعريف زاوية التصوير بأنها "الزاوية التي يصنعها تقاطع الخط الواصل ما بين العدسة والهدف، مع الامتداد الأفقي للمنظر الذي يتم تصويره، وهي تمثل زاوية الرؤية من قبل العدسة والمصور للمشهد الذي يتم تصويره".</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وعليه توجد عدة زوايا أساسية للتصوير نوضحها في الآتي:</a:t>
            </a:r>
          </a:p>
          <a:p>
            <a:pPr marL="342900" indent="-342900" algn="just" defTabSz="914400" rtl="1" eaLnBrk="1" latinLnBrk="0" hangingPunct="1">
              <a:lnSpc>
                <a:spcPts val="2500"/>
              </a:lnSpc>
              <a:spcBef>
                <a:spcPts val="1200"/>
              </a:spcBef>
              <a:buFont typeface="+mj-lt"/>
              <a:buAutoNum type="arabicPeriod"/>
            </a:pPr>
            <a:r>
              <a:rPr lang="ar-SA" sz="1600" dirty="0">
                <a:solidFill>
                  <a:srgbClr val="00AEEF"/>
                </a:solidFill>
                <a:latin typeface="Alexandria" charset="0"/>
                <a:cs typeface="Alexandria" charset="0"/>
              </a:rPr>
              <a:t>زاوية أمامية</a:t>
            </a:r>
            <a:r>
              <a:rPr lang="ar-SA" sz="1600" dirty="0">
                <a:latin typeface="Alexandria" charset="0"/>
                <a:cs typeface="Alexandria" charset="0"/>
              </a:rPr>
              <a:t>. وفيها يكون المصور الفوتوغرافي في مواجهة الهدف في خط أفقي مستقيم.</a:t>
            </a:r>
          </a:p>
          <a:p>
            <a:pPr marL="342900" indent="-342900" algn="just" defTabSz="914400" rtl="1" eaLnBrk="1" latinLnBrk="0" hangingPunct="1">
              <a:lnSpc>
                <a:spcPts val="2500"/>
              </a:lnSpc>
              <a:spcBef>
                <a:spcPts val="1200"/>
              </a:spcBef>
              <a:buFont typeface="+mj-lt"/>
              <a:buAutoNum type="arabicPeriod"/>
            </a:pPr>
            <a:r>
              <a:rPr lang="ar-SA" sz="1600" dirty="0">
                <a:solidFill>
                  <a:srgbClr val="00AEEF"/>
                </a:solidFill>
                <a:latin typeface="Alexandria" charset="0"/>
                <a:cs typeface="Alexandria" charset="0"/>
              </a:rPr>
              <a:t>زاوية جانبية يمني</a:t>
            </a:r>
            <a:r>
              <a:rPr lang="ar-SA" sz="1600" dirty="0">
                <a:latin typeface="Alexandria" charset="0"/>
                <a:cs typeface="Alexandria" charset="0"/>
              </a:rPr>
              <a:t>. وفيها يكون المصور منحرفا بزاوية ما عن الهدف إلي جهة اليمين.</a:t>
            </a:r>
          </a:p>
          <a:p>
            <a:pPr marL="342900" indent="-342900" algn="just" defTabSz="914400" rtl="1" eaLnBrk="1" latinLnBrk="0" hangingPunct="1">
              <a:lnSpc>
                <a:spcPts val="2500"/>
              </a:lnSpc>
              <a:spcBef>
                <a:spcPts val="1200"/>
              </a:spcBef>
              <a:buFont typeface="+mj-lt"/>
              <a:buAutoNum type="arabicPeriod"/>
            </a:pPr>
            <a:r>
              <a:rPr lang="ar-SA" sz="1600" dirty="0">
                <a:solidFill>
                  <a:srgbClr val="00AEEF"/>
                </a:solidFill>
                <a:latin typeface="Alexandria" charset="0"/>
                <a:cs typeface="Alexandria" charset="0"/>
              </a:rPr>
              <a:t>زاوية جانبية يسري</a:t>
            </a:r>
            <a:r>
              <a:rPr lang="ar-SA" sz="1600" dirty="0">
                <a:latin typeface="Alexandria" charset="0"/>
                <a:cs typeface="Alexandria" charset="0"/>
              </a:rPr>
              <a:t>. وفيها يكون المصور منحرفا بزاوية ما عن الهدف إلي جهة اليسار.</a:t>
            </a:r>
          </a:p>
          <a:p>
            <a:pPr marL="342900" indent="-342900" algn="just" defTabSz="914400" rtl="1" eaLnBrk="1" latinLnBrk="0" hangingPunct="1">
              <a:lnSpc>
                <a:spcPts val="2500"/>
              </a:lnSpc>
              <a:spcBef>
                <a:spcPts val="1200"/>
              </a:spcBef>
              <a:buFont typeface="+mj-lt"/>
              <a:buAutoNum type="arabicPeriod"/>
            </a:pPr>
            <a:r>
              <a:rPr lang="ar-SA" sz="1600" dirty="0">
                <a:solidFill>
                  <a:srgbClr val="00AEEF"/>
                </a:solidFill>
                <a:latin typeface="Alexandria" charset="0"/>
                <a:cs typeface="Alexandria" charset="0"/>
              </a:rPr>
              <a:t>زاوية علوية</a:t>
            </a:r>
            <a:r>
              <a:rPr lang="ar-SA" sz="1600" dirty="0">
                <a:latin typeface="Alexandria" charset="0"/>
                <a:cs typeface="Alexandria" charset="0"/>
              </a:rPr>
              <a:t>. وفيها يكون المصور أو العدسة أعلي الهدف، ويمكن التصوير بزاوية علوية أمامية أو علوية جانبية يمني أو يسري.</a:t>
            </a:r>
          </a:p>
          <a:p>
            <a:pPr marL="342900" indent="-342900" algn="just" defTabSz="914400" rtl="1" eaLnBrk="1" latinLnBrk="0" hangingPunct="1">
              <a:lnSpc>
                <a:spcPts val="2500"/>
              </a:lnSpc>
              <a:spcBef>
                <a:spcPts val="1200"/>
              </a:spcBef>
              <a:buFont typeface="+mj-lt"/>
              <a:buAutoNum type="arabicPeriod"/>
            </a:pPr>
            <a:r>
              <a:rPr lang="ar-SA" sz="1600" dirty="0">
                <a:solidFill>
                  <a:srgbClr val="00AEEF"/>
                </a:solidFill>
                <a:latin typeface="Alexandria" charset="0"/>
                <a:cs typeface="Alexandria" charset="0"/>
              </a:rPr>
              <a:t>زاوية سفلية</a:t>
            </a:r>
            <a:r>
              <a:rPr lang="ar-SA" sz="1600" dirty="0">
                <a:latin typeface="Alexandria" charset="0"/>
                <a:cs typeface="Alexandria" charset="0"/>
              </a:rPr>
              <a:t>. وفيها يكون المصور أو العدسة أسفل الهدف، ويمكن التصوير أيضا بزاوية سفلية أمامية أو سفلية جانبية يمني أو يسري.</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7329487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534099"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12- قم باختيار زاوية التصوير بعناية ودقة</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762001" y="2018969"/>
            <a:ext cx="10487692" cy="3884397"/>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وتختلف زاوية التصوير اختلافا واسعا من مصور لآخر، إذ يمكن تصوير المشهد الواحد مئات اللقطات من زوايا مختلفة، ويجب علي المصور التدقيق في اختيار الزاوية الأفضل للتصوير.</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ويتوقف ذلك في الأغلب الأعم علي طبيعة المشهد/ اللقطة، والهدف من التقاط الصورة الصحفية.</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وبصفة عامة، تفضل الزوايا الجانبية عن الأمامية، ولكن الأخيرة تكون ضرورية عند التقاط الصور الشخصية الرسمية كتلك التي سوف تُستخدم لأغراض رسمية كأن توضع في جواز سفر، أو في بطاقات الهوية ... إلخ.</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في حين تكون الزاوية السفلية حتمية في تصوير الأبراج العالية والمآذن وهكذا، أما في التصوير الجوي فحتما تكون زوايا التصوير علوية بالضرورة.</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وتعطي زوايا الرؤية أو التصوير معاني ودلالات متغيرة في مضمون اللقطة ذاتها، فزاوية النظر الأفقية، التي تتجانس من خلالها بمستوي واحد مع الموضوع، سوف تختلف كل الاختلاف عن أنماط الأفكار المشار إليها في الصورة في حالة رؤيتنا إلي نفس الموضوع بزاوية من الأسفل ”</a:t>
            </a:r>
            <a:r>
              <a:rPr lang="en-US" sz="1600" dirty="0">
                <a:latin typeface="Alexandria" charset="0"/>
                <a:cs typeface="Alexandria" charset="0"/>
              </a:rPr>
              <a:t>Under Shot</a:t>
            </a:r>
            <a:r>
              <a:rPr lang="ar-SA" sz="1600" dirty="0">
                <a:latin typeface="Alexandria" charset="0"/>
                <a:cs typeface="Alexandria" charset="0"/>
              </a:rPr>
              <a:t>"، لتصبح كل العوالم كبيرة واستعلائية.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7795388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534099"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12- قم باختيار زاوية التصوير بعناية ودقة</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5374888" y="1907456"/>
            <a:ext cx="5908258" cy="3903569"/>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وتدل على الهيبة والرفعة والنمو والكبرياء، في الوقت الذي تُترجم فيها نفس هذه المعاني بحالة الضعف والهوان والانهزامية في اللقطات المأخوذة من أعلي ”</a:t>
            </a:r>
            <a:r>
              <a:rPr lang="en-US" dirty="0">
                <a:latin typeface="Alexandria" charset="0"/>
                <a:cs typeface="Alexandria" charset="0"/>
              </a:rPr>
              <a:t>Over Shot</a:t>
            </a:r>
            <a:r>
              <a:rPr lang="ar-SA" dirty="0">
                <a:latin typeface="Alexandria" charset="0"/>
                <a:cs typeface="Alexandria" charset="0"/>
              </a:rPr>
              <a:t>". </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ففي تصوير البنايات نجد أن المصور الصحفي يختار زاوية سفلية للبناية لإظهار كثافتها </a:t>
            </a:r>
            <a:r>
              <a:rPr lang="ar-SA" dirty="0" err="1">
                <a:latin typeface="Alexandria" charset="0"/>
                <a:cs typeface="Alexandria" charset="0"/>
              </a:rPr>
              <a:t>الكتلية</a:t>
            </a:r>
            <a:r>
              <a:rPr lang="ar-SA" dirty="0">
                <a:latin typeface="Alexandria" charset="0"/>
                <a:cs typeface="Alexandria" charset="0"/>
              </a:rPr>
              <a:t>، فالزاوية هنا هي المعيار الأساسي للصورة وأكسبت البناية قوتها بمعني جديد، من خلال تغيير المصور للنسب الواقعية للمنظر عبر الزاوية التي اختارها المصور، بحيث تبدو البناية المكونة من عدة طوابق وكأنها تصعد لعنان السماء.</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وهي بذلك تمنحنا الحرية لأن نختار الصمود أو التحدي.</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8194" name="Picture 2">
            <a:extLst>
              <a:ext uri="{FF2B5EF4-FFF2-40B4-BE49-F238E27FC236}">
                <a16:creationId xmlns:a16="http://schemas.microsoft.com/office/drawing/2014/main" id="{6DD999B6-ED71-5890-F949-B181CA10FE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2522" y="1823408"/>
            <a:ext cx="4495511" cy="40155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05547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534099"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13- حاول ما أمكن إبراز البعد الثالث في الصورة</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5687121" y="1940909"/>
            <a:ext cx="5584873" cy="3749744"/>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إذ يفضل إبراز البعد الثالث في الصورة الصحفية، بما يوحي بالعمق والحياة ويجعل الصورة الصحفية أكثر تأثيرا، فالصورة المطبوعة هي عادة ذات بعدين فقط، الطول والعرض.</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مما يجعلها تبدو صورة مسطحة، ولكن يمكن للمصور إعطاء إيحاء بالبعد الثالث، </a:t>
            </a:r>
            <a:r>
              <a:rPr lang="ar-SA" dirty="0" err="1">
                <a:latin typeface="Alexandria" charset="0"/>
                <a:cs typeface="Alexandria" charset="0"/>
              </a:rPr>
              <a:t>ويتأتي</a:t>
            </a:r>
            <a:r>
              <a:rPr lang="ar-SA" dirty="0">
                <a:latin typeface="Alexandria" charset="0"/>
                <a:cs typeface="Alexandria" charset="0"/>
              </a:rPr>
              <a:t> ذلك عادة من خلال تصوير المشهد من زوايا جانبية وليست أمامية، وليست كل الأهداف تسمح بتحقيق البعد الثالث، حيث يظهر البعد الثالث واضحا مع التصوير بزاوية جانبية لمشهد متعدد الوحدات، كأن تصور طابورا من السيارات أو الأفراد أو الأشجار وهكذا.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5122" name="Picture 2">
            <a:extLst>
              <a:ext uri="{FF2B5EF4-FFF2-40B4-BE49-F238E27FC236}">
                <a16:creationId xmlns:a16="http://schemas.microsoft.com/office/drawing/2014/main" id="{6DBEBDA8-FE32-A493-32E2-CF2E8D0AC8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2195089"/>
            <a:ext cx="4767115"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76521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7534099"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14- تجنب أي اهتزاز للكاميرا أثناء التقاط الصورة</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762001" y="1974365"/>
            <a:ext cx="10487692" cy="4057521"/>
          </a:xfrm>
          <a:prstGeom prst="rect">
            <a:avLst/>
          </a:prstGeom>
          <a:noFill/>
        </p:spPr>
        <p:txBody>
          <a:bodyPr wrap="square" rtlCol="0">
            <a:spAutoFit/>
          </a:bodyPr>
          <a:lstStyle/>
          <a:p>
            <a:pPr marL="285750" indent="-285750" algn="just" defTabSz="914400" rtl="1" eaLnBrk="1" latinLnBrk="0" hangingPunct="1">
              <a:lnSpc>
                <a:spcPts val="2300"/>
              </a:lnSpc>
              <a:spcBef>
                <a:spcPts val="600"/>
              </a:spcBef>
              <a:buFont typeface="Wingdings" pitchFamily="2" charset="2"/>
              <a:buChar char="§"/>
            </a:pPr>
            <a:r>
              <a:rPr lang="ar-SA" sz="1600" dirty="0">
                <a:latin typeface="Alexandria" charset="0"/>
                <a:cs typeface="Alexandria" charset="0"/>
              </a:rPr>
              <a:t>ويحدث الاهتزاز نتيجة إزاحة الكاميرا بالنسبة للموضوع لحظة انفتاح الغالق وتسجيل الصورة علي الشرائح الرقمية ”</a:t>
            </a:r>
            <a:r>
              <a:rPr lang="en-US" sz="1600" dirty="0">
                <a:latin typeface="Alexandria" charset="0"/>
                <a:cs typeface="Alexandria" charset="0"/>
              </a:rPr>
              <a:t>CCD</a:t>
            </a:r>
            <a:r>
              <a:rPr lang="ar-SA" sz="1600" dirty="0">
                <a:latin typeface="Alexandria" charset="0"/>
                <a:cs typeface="Alexandria" charset="0"/>
              </a:rPr>
              <a:t>"، مسببا ضياع بعض التفاصيل الدقيقة ”</a:t>
            </a:r>
            <a:r>
              <a:rPr lang="en-US" sz="1600" dirty="0">
                <a:latin typeface="Alexandria" charset="0"/>
                <a:cs typeface="Alexandria" charset="0"/>
              </a:rPr>
              <a:t>Sharpness</a:t>
            </a:r>
            <a:r>
              <a:rPr lang="ar-SA" sz="1600" dirty="0">
                <a:latin typeface="Alexandria" charset="0"/>
                <a:cs typeface="Alexandria" charset="0"/>
              </a:rPr>
              <a:t>" وإفساد جودتها؛ إذ يجب ثبات الكاميرا الرقمية في يد المصور الصحفي دون أي اهتزاز أثناء التقاط الصورة، أي في فترة انفتاح الغالق ومرور الضوء إلي شرائح ”</a:t>
            </a:r>
            <a:r>
              <a:rPr lang="en-US" sz="1600" dirty="0">
                <a:latin typeface="Alexandria" charset="0"/>
                <a:cs typeface="Alexandria" charset="0"/>
              </a:rPr>
              <a:t>CCD</a:t>
            </a:r>
            <a:r>
              <a:rPr lang="ar-SA" sz="1600" dirty="0">
                <a:latin typeface="Alexandria" charset="0"/>
                <a:cs typeface="Alexandria" charset="0"/>
              </a:rPr>
              <a:t>" في الكاميرا الرقمية، علي أساس أن أي اهتزاز للكاميرا الرقمية ولو كان طفيفا يتسبب في تلف الصورة، ويعتمد ذلك في الأساس علي الحالة العصبية للمصور، ولذا في حالة استخدام الكاميرات الرقمية كبيرة الحجم يجب تثبيتها علي حامل ثلاثي ”</a:t>
            </a:r>
            <a:r>
              <a:rPr lang="en-US" sz="1600" dirty="0">
                <a:latin typeface="Alexandria" charset="0"/>
                <a:cs typeface="Alexandria" charset="0"/>
              </a:rPr>
              <a:t>Tripod</a:t>
            </a:r>
            <a:r>
              <a:rPr lang="ar-SA" sz="1600" dirty="0">
                <a:latin typeface="Alexandria" charset="0"/>
                <a:cs typeface="Alexandria" charset="0"/>
              </a:rPr>
              <a:t>".</a:t>
            </a:r>
          </a:p>
          <a:p>
            <a:pPr marL="285750" indent="-285750" algn="just" defTabSz="914400" rtl="1" eaLnBrk="1" latinLnBrk="0" hangingPunct="1">
              <a:lnSpc>
                <a:spcPts val="2300"/>
              </a:lnSpc>
              <a:spcBef>
                <a:spcPts val="600"/>
              </a:spcBef>
              <a:buFont typeface="Wingdings" pitchFamily="2" charset="2"/>
              <a:buChar char="§"/>
            </a:pPr>
            <a:r>
              <a:rPr lang="ar-SA" sz="1600" dirty="0">
                <a:latin typeface="Alexandria" charset="0"/>
                <a:cs typeface="Alexandria" charset="0"/>
              </a:rPr>
              <a:t>وإن لم يتوفر ذلك يمكن استخدام طاولة أو أي قطعة أساس بارتفاع مناسب لوضع الكاميرا فوقها والتقاط الصور بزر المؤقت ”</a:t>
            </a:r>
            <a:r>
              <a:rPr lang="en-US" sz="1600" dirty="0">
                <a:latin typeface="Alexandria" charset="0"/>
                <a:cs typeface="Alexandria" charset="0"/>
              </a:rPr>
              <a:t>Timer</a:t>
            </a:r>
            <a:r>
              <a:rPr lang="ar-SA" sz="1600" dirty="0">
                <a:latin typeface="Alexandria" charset="0"/>
                <a:cs typeface="Alexandria" charset="0"/>
              </a:rPr>
              <a:t>" لتجنب اهتزاز الكاميرا من حركة ضغط الأصابع علي زر الغالق، وعند التقاط الصورة لا داعي للضغط بقوة وانفعال علي زر الغالق، بل يجب الضغط بلطف وبشكل تدريجي، أيضا يجب الامتناع عن التنفس شهيقا أو زفيرا أثناء الضغط علي زر الغالق، وينصح أيضا باستخدام سرعة غالق عالية إن لم يكن هناك ما يستدعي استخدام سرعات بطيئة، وذلك لتقليل زمن التقاط الصورة.</a:t>
            </a:r>
          </a:p>
          <a:p>
            <a:pPr marL="285750" indent="-285750" algn="just" rtl="1">
              <a:lnSpc>
                <a:spcPts val="2300"/>
              </a:lnSpc>
              <a:spcBef>
                <a:spcPts val="600"/>
              </a:spcBef>
              <a:buFont typeface="Wingdings" pitchFamily="2" charset="2"/>
              <a:buChar char="§"/>
            </a:pPr>
            <a:r>
              <a:rPr lang="ar-SA" sz="1600" dirty="0">
                <a:latin typeface="Alexandria" charset="0"/>
                <a:cs typeface="Alexandria" charset="0"/>
              </a:rPr>
              <a:t>الأمر الذي يقلل من احتمال الحصول علي صور مهزوزة، وينصح أيضا باختيار سرعة غالق أكبر من البعد البؤري المستخدم في تصوير اللقطة.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1559290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840651"/>
            <a:ext cx="7534099" cy="830997"/>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15- دقق جيدا في خلفية المشهد بقدر ما تدقق في المشهد نفسه</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762001" y="2152781"/>
            <a:ext cx="10487692" cy="3583032"/>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إذ يجب علي المصور ألا ينشغل فقط عند التقاط الصورة الصحفية، بالفحص والتدقيق في اللقطة فقط، بل يجب أيضا التمعن في خلفية المشهد والأشكال الثانوية المحيطة، وذلك حتي لا تأتي الصور الناتجة وبها أي من العيبين التاليين:</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التناقض بين غرضين في الصورة الواحدة... وهو ما يجب تجنبه، إلا إذا كان ذلك التناقض مقصودا لذاته لتوصيل معني معين بشكل غير مباشر، كأن تلتقط صورة لجلسة عاصفة لمجلس النواب ويبدو فيها عضو أو أكثر وهم نائمون، أو أن تلتقط صورة جمالية لأحد الشواطئ وتفاجأ بظهور سلة لإلقاء المهملات في خلفية المشهد/ اللقطة... وهكذا.</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قد تكتشف بعد التقاط الصورة أنه تم قطعها إلي نصفين أو شطرين لوجود شجرة أو عمود إنارة في خلفية المشهد ويمتد إلي خارج الكادر من أعلي، الأمر الذي يفقد الصورة جمالها ويجعلها وكأنها ليست صورة واحدة، بل صورتين لصقا ببعضهما البعض.</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0608962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862955"/>
            <a:ext cx="7534099" cy="830997"/>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15- دقق جيدا في خلفية المشهد بقدر ما تدقق في المشهد نفسه</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5464096" y="1896301"/>
            <a:ext cx="5841352" cy="3903633"/>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كما أن الخطوط الظاهرة في الصورة الصحفية تؤثر على انفعالات المشاهد، فالخطوط المنحنية تبعث على الهدوء والسكينة، في حين أن الخطوط المنكسرة تثير الغيظ أو الضجر، والخطوط العمودية تعطي فكرة عن القيمة، في حين أن الخطوط الأفقية تمنح الهدوء والراحة، أما الخطوط القطرية فتمنح الحيوية.</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لذا ينبغي تجنب الخطوط المستقيمة التي تنتهي خارج حدود الصورة الصحفية.</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لذلك يُنصح بوضع موضوع أو جسم ما أو فراغ في نهاية الخط كيلا يسحب النظر إلى خارج الكادر؛ أي يجب إنهاء الخط داخل الكادر وليس خارجه.</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6146" name="Picture 2">
            <a:extLst>
              <a:ext uri="{FF2B5EF4-FFF2-40B4-BE49-F238E27FC236}">
                <a16:creationId xmlns:a16="http://schemas.microsoft.com/office/drawing/2014/main" id="{BF4F32B2-309E-1F12-46BF-1A2BFDC827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3151" y="1983741"/>
            <a:ext cx="4445620" cy="38906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86021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862955"/>
            <a:ext cx="7534099"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16- لا تغفل عن استخدام الفلاش عند الضرورة</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5910145" y="2152781"/>
            <a:ext cx="5339547" cy="2787943"/>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إذ يجب استخدام الفلاش في التصوير الليلي كمصدر أساسي للضوء، وقد يستخدم كمصدر معاون في التصوير النهاري بعيدا عن ضوء الشمس وفي الغرف المغلقة ومن أجل التخلص من أثر الظلال التي قد تبدو في مقدمة موضوع الصورة الصحفية ينصح باستخدام الفلاش الممتلئ.</a:t>
            </a:r>
          </a:p>
          <a:p>
            <a:pPr marL="285750" indent="-285750" algn="just" defTabSz="914400" rtl="1" eaLnBrk="1" latinLnBrk="0" hangingPunct="1">
              <a:lnSpc>
                <a:spcPts val="2500"/>
              </a:lnSpc>
              <a:spcBef>
                <a:spcPts val="1200"/>
              </a:spcBef>
              <a:buFont typeface="Wingdings" pitchFamily="2" charset="2"/>
              <a:buChar char="§"/>
            </a:pPr>
            <a:endParaRPr lang="ar-SA" dirty="0">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7170" name="Picture 2">
            <a:extLst>
              <a:ext uri="{FF2B5EF4-FFF2-40B4-BE49-F238E27FC236}">
                <a16:creationId xmlns:a16="http://schemas.microsoft.com/office/drawing/2014/main" id="{9155E702-D451-287C-A25D-35A469BE93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1862349"/>
            <a:ext cx="4954116" cy="40602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9524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862955"/>
            <a:ext cx="7534099" cy="830997"/>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17- احذر الوضع المائل للكاميرا يمينا أو يسارا أثناء التقاط الصورة الصحفية</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6757639" y="2152781"/>
            <a:ext cx="4492054" cy="2467342"/>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إذ يجب الحرص دائما علي أن تكون الكاميرا الرقمية في وضع مستوي أفقيا، ولا تكون في وضع مائل إلي اليمين أو إلي اليسار، الأمر الذي يتسبب في أن يبدو المنظر مائلا في الصورة علي عكس ما هو في الواقع. </a:t>
            </a:r>
          </a:p>
          <a:p>
            <a:pPr marL="285750" indent="-285750" algn="just" defTabSz="914400" rtl="1" eaLnBrk="1" latinLnBrk="0" hangingPunct="1">
              <a:lnSpc>
                <a:spcPts val="2500"/>
              </a:lnSpc>
              <a:spcBef>
                <a:spcPts val="1200"/>
              </a:spcBef>
              <a:buFont typeface="Wingdings" pitchFamily="2" charset="2"/>
              <a:buChar char="§"/>
            </a:pPr>
            <a:endParaRPr lang="ar-SA" dirty="0">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8194" name="Picture 2">
            <a:extLst>
              <a:ext uri="{FF2B5EF4-FFF2-40B4-BE49-F238E27FC236}">
                <a16:creationId xmlns:a16="http://schemas.microsoft.com/office/drawing/2014/main" id="{339C4FE5-5F9F-5140-627F-22678C59AF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1782626"/>
            <a:ext cx="5770714" cy="41399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36361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862955"/>
            <a:ext cx="7534099"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18- نُفضل اللقطات القريبة في صور المجموعات</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5609063" y="2152781"/>
            <a:ext cx="5640630" cy="2954655"/>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ففي الصور التي تضم عددا كبيرا من الأشخاص أو الوجوه، كالصور التي تلتقط لفرق كرة القدم مع طاقم التحكيم قبل بداية المباراة، في هذا النوع من الصور يجب استخدام القطع المحكم أو اللقطة القريبة قدر الإمكان، من خلال التحكم في عاملي المسافة والزووم، بحيث تأتي الصورة والوجوه تملأ الكادر بأكمله، وذلك لتحقيق أكبر قدر ممكن من الوضوح للوجوه المتعددة التي تتضمنها الصورة الواحدة.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9218" name="Picture 2" descr="بسبب عروض مغرية.. الأهلي المصري مهدد بفقدان عموده الفقري | سكاي نيوز عربية">
            <a:extLst>
              <a:ext uri="{FF2B5EF4-FFF2-40B4-BE49-F238E27FC236}">
                <a16:creationId xmlns:a16="http://schemas.microsoft.com/office/drawing/2014/main" id="{6CFDF799-88A0-5F6D-3D58-2CC89F73A0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0849" y="1839316"/>
            <a:ext cx="4677907" cy="40553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833857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862955"/>
            <a:ext cx="7534099" cy="830997"/>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19- حاول تمييز الموضوع أو الهدف الرئيسي في المشهد/ اللقطة</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4371277" y="1795945"/>
            <a:ext cx="6878415" cy="4057457"/>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ومن بين الوسائل التي تحقق هذا الهدف ما يلي:</a:t>
            </a:r>
          </a:p>
          <a:p>
            <a:pPr marL="342900" indent="-342900" algn="just" defTabSz="914400" rtl="1" eaLnBrk="1" latinLnBrk="0" hangingPunct="1">
              <a:lnSpc>
                <a:spcPts val="2500"/>
              </a:lnSpc>
              <a:spcBef>
                <a:spcPts val="1200"/>
              </a:spcBef>
              <a:buFont typeface="+mj-lt"/>
              <a:buAutoNum type="arabicPeriod"/>
            </a:pPr>
            <a:r>
              <a:rPr lang="ar-SA" dirty="0">
                <a:solidFill>
                  <a:srgbClr val="00AEEF"/>
                </a:solidFill>
                <a:latin typeface="Alexandria" charset="0"/>
                <a:cs typeface="Alexandria" charset="0"/>
              </a:rPr>
              <a:t>عزل الموضوع عن الخلفية</a:t>
            </a:r>
            <a:r>
              <a:rPr lang="ar-SA" dirty="0">
                <a:latin typeface="Alexandria" charset="0"/>
                <a:cs typeface="Alexandria" charset="0"/>
              </a:rPr>
              <a:t>. ويتحقق ذلك باستعمال فتحة عدسة واسعة جدا، ومعها يقل عمق الميدان الظاهر في الصورة إلي أدني درجة، ويؤدي هذا إلي تمييز الموضوع الرئيسي، وطمس معالم المواضيع الأقل أهمية والمحيطة بالموضوع الرئيسي.</a:t>
            </a:r>
          </a:p>
          <a:p>
            <a:pPr marL="342900" indent="-342900" algn="just" defTabSz="914400" rtl="1" eaLnBrk="1" latinLnBrk="0" hangingPunct="1">
              <a:lnSpc>
                <a:spcPts val="2500"/>
              </a:lnSpc>
              <a:spcBef>
                <a:spcPts val="1200"/>
              </a:spcBef>
              <a:buFont typeface="+mj-lt"/>
              <a:buAutoNum type="arabicPeriod"/>
            </a:pPr>
            <a:r>
              <a:rPr lang="ar-SA" dirty="0">
                <a:solidFill>
                  <a:srgbClr val="00AEEF"/>
                </a:solidFill>
                <a:latin typeface="Alexandria" charset="0"/>
                <a:cs typeface="Alexandria" charset="0"/>
              </a:rPr>
              <a:t>التمييز بالضوء</a:t>
            </a:r>
            <a:r>
              <a:rPr lang="ar-SA" dirty="0">
                <a:latin typeface="Alexandria" charset="0"/>
                <a:cs typeface="Alexandria" charset="0"/>
              </a:rPr>
              <a:t>. إذ تسمح الإضاءة أيضا بتمييز الهدف الرئيسي في المشهد عن خلفية باقي المواضيع الأقل شأنا </a:t>
            </a:r>
            <a:r>
              <a:rPr lang="ar-SA" dirty="0" err="1">
                <a:latin typeface="Alexandria" charset="0"/>
                <a:cs typeface="Alexandria" charset="0"/>
              </a:rPr>
              <a:t>وإنارا</a:t>
            </a:r>
            <a:r>
              <a:rPr lang="ar-SA" dirty="0">
                <a:latin typeface="Alexandria" charset="0"/>
                <a:cs typeface="Alexandria" charset="0"/>
              </a:rPr>
              <a:t>.</a:t>
            </a:r>
          </a:p>
          <a:p>
            <a:pPr marL="342900" indent="-342900" algn="just" defTabSz="914400" rtl="1" eaLnBrk="1" latinLnBrk="0" hangingPunct="1">
              <a:lnSpc>
                <a:spcPts val="2500"/>
              </a:lnSpc>
              <a:spcBef>
                <a:spcPts val="1200"/>
              </a:spcBef>
              <a:buFont typeface="+mj-lt"/>
              <a:buAutoNum type="arabicPeriod"/>
            </a:pPr>
            <a:r>
              <a:rPr lang="ar-SA" dirty="0">
                <a:solidFill>
                  <a:srgbClr val="00AEEF"/>
                </a:solidFill>
                <a:latin typeface="Alexandria" charset="0"/>
                <a:cs typeface="Alexandria" charset="0"/>
              </a:rPr>
              <a:t>تأطير المشهد</a:t>
            </a:r>
            <a:r>
              <a:rPr lang="ar-SA" dirty="0">
                <a:latin typeface="Alexandria" charset="0"/>
                <a:cs typeface="Alexandria" charset="0"/>
              </a:rPr>
              <a:t>. فاستعمال تقنية التأطير يمنح المشهد تأثيرا ممتعا ومثيرا، ويمكن استخدام العديد من المواضيع كإطار للهدف الرئيسي في المشهد مثل: الأقواس، الأشجار الكثيفة، الأعمدة، الشرفات وغيرها كثير.</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9218" name="Picture 2">
            <a:extLst>
              <a:ext uri="{FF2B5EF4-FFF2-40B4-BE49-F238E27FC236}">
                <a16:creationId xmlns:a16="http://schemas.microsoft.com/office/drawing/2014/main" id="{5991564D-E029-C951-AC8A-EE554601D4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547" y="1795945"/>
            <a:ext cx="3553521" cy="41266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259104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862955"/>
            <a:ext cx="7534099" cy="830997"/>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20- يمكنك إضفاء الإيقاع اللوني للصورة الصحفية للإيحاء بمعني معين</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3902926" y="1851699"/>
            <a:ext cx="7380220" cy="3749681"/>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فالإيقاع اللوني الغالب علي الصورة يولد انطباعا مشبعا بالانفعالات، فالإيقاع الغامق؛ أي الظلال والتدرجات الرمادية القاتمة مرتبطة عادة بالليل وتبدو مفعمة بالحزن والغموض، في حين أن الإيقاعات الفاتحة؛ أي اللون الأبيض والتدرجات الرمادية الفاتحة فهي مرتبطة بضوء النهار وتعمل علي رفع المعنويات وإعطاء الشعور بالبهجة والمرح. </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وفي الصور الملونة عليك أن تعرف أن اللون كالنغمة، يحمل بين طياته رسالة عاطفية، ففي الصورة الملونة تولد الألوان الفاتحة كالأحمر أو البرتقالي الشعور بالحركة والطاقة، كما تستريح العين مع الألوان الهادئة كالأزرق والأخضر، لأنها توحي بالسلام والهدوء والاستقرار، ولذا نجد في غالبية أعمال كثير من المصورين المحترفين أن هناك لونا واحدا مسيطرا ومتزنا مع الألوان الفاتحة والنغمات الناعمة.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10242" name="Picture 2">
            <a:extLst>
              <a:ext uri="{FF2B5EF4-FFF2-40B4-BE49-F238E27FC236}">
                <a16:creationId xmlns:a16="http://schemas.microsoft.com/office/drawing/2014/main" id="{78C93BC0-DF93-A8B3-667E-A2B095D25D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547" y="2105879"/>
            <a:ext cx="2994071" cy="33582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88553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862955"/>
            <a:ext cx="7534099"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21- احرص على تحقيق قيمة الكمال في الصورة</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5319130" y="1929758"/>
            <a:ext cx="5964015" cy="3749681"/>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ويتحقق ذلك بالابتعاد عن بتر رؤوس الأشخاص الظاهرين في الصور الشخصية أو الموضوعية: أي بتر أجزاء من أجسامهم سواء للهدف الرئيسي أو الثانوي؛ لأن ذلك يثير نفور القراء، حتى في الصور الموضوعية التي تتضمن أغراضا وليس أشخاصا.</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يجب تجنب البتر أيضا وتحقيق الكمال ما أمكن للأشياء والموضوعات التي تكون المشهد، فلا يبدو شيء أو شخص مبتورا؛ لان ذلك يفسد التكوين الفني للكادر، فإما أن تظهر الشي أو الشخص كاملا أو تستبعده تماما من الكادر، إلا إذا كان هناك ما يستدعي غير ذلك، حسب الغرض من التقاط الصورة الفوتوغرافية.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11266" name="Picture 2">
            <a:extLst>
              <a:ext uri="{FF2B5EF4-FFF2-40B4-BE49-F238E27FC236}">
                <a16:creationId xmlns:a16="http://schemas.microsoft.com/office/drawing/2014/main" id="{78C784C2-4DC7-0932-0CE1-DEC38B231E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5868" y="1863891"/>
            <a:ext cx="4436407" cy="40181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17901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862955"/>
            <a:ext cx="7534099" cy="830997"/>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22- احرص على توافق وضع الكادر مع طبيعة المنظر المراد تصويره</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5129561" y="1862850"/>
            <a:ext cx="6120132" cy="3903569"/>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إذ يجب مراعاة توافق وضع الكادر ما إذا كان رأسيا أو أفقيا، مع طبيعة شكل المنظر أو المشهد الذي يتم تصويره، فالوضع الطبيعي للكادر في الكاميرا هو الوضع الأفقي ولهذا يعد مناسبا فقط لتصوير المشاهد ذات الامتداد الأفقي.</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في حين يجب تعديل الكاميرا إلي الوضع الرأسي للكادر عند التقاط صور لمشاهد ذات امتداد رأسي.</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وهذا التوافق يحقق إمكانية الحصول علي حجم أكبر للهدف، ومن ثم درجة أكبر من الوضوح، فضلا عن أنه يحقق التناسب الشكلي بين شكل الكادر من جهة، وشكل المشهد من جهة أخري.</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12290" name="Picture 2">
            <a:extLst>
              <a:ext uri="{FF2B5EF4-FFF2-40B4-BE49-F238E27FC236}">
                <a16:creationId xmlns:a16="http://schemas.microsoft.com/office/drawing/2014/main" id="{DA885311-838A-D6AB-2B7D-42574745F4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7020" y="1808135"/>
            <a:ext cx="4282180" cy="41311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96955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862955"/>
            <a:ext cx="7534099" cy="830997"/>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23- احرص على التلقائية والحركة والحيوية في التقاط الصور الشخصية</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3468029" y="1807094"/>
            <a:ext cx="7781664" cy="4140942"/>
          </a:xfrm>
          <a:prstGeom prst="rect">
            <a:avLst/>
          </a:prstGeom>
          <a:noFill/>
        </p:spPr>
        <p:txBody>
          <a:bodyPr wrap="square" rtlCol="0">
            <a:spAutoFit/>
          </a:bodyPr>
          <a:lstStyle/>
          <a:p>
            <a:pPr marL="285750" indent="-285750" algn="just" defTabSz="914400" rtl="1" eaLnBrk="1" latinLnBrk="0" hangingPunct="1">
              <a:lnSpc>
                <a:spcPts val="2500"/>
              </a:lnSpc>
              <a:spcBef>
                <a:spcPts val="600"/>
              </a:spcBef>
              <a:buFont typeface="Wingdings" pitchFamily="2" charset="2"/>
              <a:buChar char="§"/>
            </a:pPr>
            <a:r>
              <a:rPr lang="ar-SA" sz="1600" dirty="0">
                <a:latin typeface="Alexandria" charset="0"/>
                <a:cs typeface="Alexandria" charset="0"/>
              </a:rPr>
              <a:t>إذ تعد عناصر التلقائية والحركة والحيوية من زهم عناصر اختيار الصورة الصالحة للنشر بالصحف، بما يجعل الصورة أكثر جذبا للانتباه، وأكثر تأثيرا في نفس القارئ وأكثر تعبيرا عن الموضوع ونطقا بالمعني، ويتحقق ذلك بالآتي:</a:t>
            </a:r>
          </a:p>
          <a:p>
            <a:pPr marL="342900" indent="-342900" algn="just" defTabSz="914400" rtl="1" eaLnBrk="1" latinLnBrk="0" hangingPunct="1">
              <a:lnSpc>
                <a:spcPts val="2500"/>
              </a:lnSpc>
              <a:spcBef>
                <a:spcPts val="600"/>
              </a:spcBef>
              <a:buFont typeface="+mj-lt"/>
              <a:buAutoNum type="arabicPeriod"/>
            </a:pPr>
            <a:r>
              <a:rPr lang="ar-SA" sz="1600" dirty="0">
                <a:solidFill>
                  <a:srgbClr val="00AEEF"/>
                </a:solidFill>
                <a:latin typeface="Alexandria" charset="0"/>
                <a:cs typeface="Alexandria" charset="0"/>
              </a:rPr>
              <a:t>البعد عن الصور الشخصية التي ينظر أصحابها مباشرة للعدسة</a:t>
            </a:r>
            <a:r>
              <a:rPr lang="ar-SA" sz="1600" dirty="0">
                <a:latin typeface="Alexandria" charset="0"/>
                <a:cs typeface="Alexandria" charset="0"/>
              </a:rPr>
              <a:t>، وذلك بالتخلي عن المقولة الشهيرة "انتبه من فضلك .. </a:t>
            </a:r>
            <a:r>
              <a:rPr lang="ar-SA" sz="1600" dirty="0" err="1">
                <a:latin typeface="Alexandria" charset="0"/>
                <a:cs typeface="Alexandria" charset="0"/>
              </a:rPr>
              <a:t>هنصور</a:t>
            </a:r>
            <a:r>
              <a:rPr lang="ar-SA" sz="1600" dirty="0">
                <a:latin typeface="Alexandria" charset="0"/>
                <a:cs typeface="Alexandria" charset="0"/>
              </a:rPr>
              <a:t>"؛ لأنها تعطي صورا تتسم بالجمود والرتابة. </a:t>
            </a:r>
          </a:p>
          <a:p>
            <a:pPr marL="285750" indent="-285750" algn="just" defTabSz="914400" rtl="1" eaLnBrk="1" latinLnBrk="0" hangingPunct="1">
              <a:lnSpc>
                <a:spcPts val="2500"/>
              </a:lnSpc>
              <a:spcBef>
                <a:spcPts val="600"/>
              </a:spcBef>
              <a:buFont typeface="Wingdings" pitchFamily="2" charset="2"/>
              <a:buChar char="§"/>
            </a:pPr>
            <a:r>
              <a:rPr lang="ar-SA" sz="1600" dirty="0">
                <a:latin typeface="Alexandria" charset="0"/>
                <a:cs typeface="Alexandria" charset="0"/>
              </a:rPr>
              <a:t>في حين أنه في العمل الصحفي يجب الحرص علي التقاط صور شخصية تتسم بالتلقائية والفجائية بصرف النظر عن زاوية التصوير، فقد تكون الصورة أمامية ولكنها تتسم بالتلقائية.</a:t>
            </a:r>
          </a:p>
          <a:p>
            <a:pPr marL="285750" indent="-285750" algn="just" defTabSz="914400" rtl="1" eaLnBrk="1" latinLnBrk="0" hangingPunct="1">
              <a:lnSpc>
                <a:spcPts val="2500"/>
              </a:lnSpc>
              <a:spcBef>
                <a:spcPts val="600"/>
              </a:spcBef>
              <a:buFont typeface="Wingdings" pitchFamily="2" charset="2"/>
              <a:buChar char="§"/>
            </a:pPr>
            <a:r>
              <a:rPr lang="ar-SA" sz="1600" dirty="0">
                <a:latin typeface="Alexandria" charset="0"/>
                <a:cs typeface="Alexandria" charset="0"/>
              </a:rPr>
              <a:t>ولعل ذلك هو السبب الرئيسي في إعجابنا دائما بصور الأطفال التي يتوفر فيها بالضرورة عنصر التلقائية؛ لأن الأطفال لا يدركون بطبيعتهم الانتباه أو النظر إلي الكاميرا.</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13314" name="Picture 2" descr="صور أطفال حلوين">
            <a:extLst>
              <a:ext uri="{FF2B5EF4-FFF2-40B4-BE49-F238E27FC236}">
                <a16:creationId xmlns:a16="http://schemas.microsoft.com/office/drawing/2014/main" id="{018B3C23-2980-31E6-92F1-95D6A58D51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1092" y="2332944"/>
            <a:ext cx="2560818" cy="2445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86072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862955"/>
            <a:ext cx="7534099" cy="830997"/>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23- احرص على التلقائية والحركة والحيوية في التقاط الصور الشخصية</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4705815" y="2074724"/>
            <a:ext cx="6543878" cy="3429080"/>
          </a:xfrm>
          <a:prstGeom prst="rect">
            <a:avLst/>
          </a:prstGeom>
          <a:noFill/>
        </p:spPr>
        <p:txBody>
          <a:bodyPr wrap="square" rtlCol="0">
            <a:spAutoFit/>
          </a:bodyPr>
          <a:lstStyle/>
          <a:p>
            <a:pPr marL="342900" indent="-342900" algn="just" defTabSz="914400" rtl="1" eaLnBrk="1" latinLnBrk="0" hangingPunct="1">
              <a:lnSpc>
                <a:spcPts val="2500"/>
              </a:lnSpc>
              <a:spcBef>
                <a:spcPts val="1200"/>
              </a:spcBef>
              <a:buFont typeface="+mj-lt"/>
              <a:buAutoNum type="arabicPeriod" startAt="2"/>
            </a:pPr>
            <a:r>
              <a:rPr lang="ar-SA" dirty="0">
                <a:solidFill>
                  <a:srgbClr val="00AEEF"/>
                </a:solidFill>
                <a:latin typeface="Alexandria" charset="0"/>
                <a:cs typeface="Alexandria" charset="0"/>
              </a:rPr>
              <a:t>أن تأتي الصور الشخصية </a:t>
            </a:r>
            <a:r>
              <a:rPr lang="ar-SA" dirty="0">
                <a:latin typeface="Alexandria" charset="0"/>
                <a:cs typeface="Alexandria" charset="0"/>
              </a:rPr>
              <a:t>وهي مفعمة بالحيوية، ويتأتى ذلك باختيار اللقطات الجديدة والمبتكرة، والزوايا غير التقليدية، والبعد عن الصور الأمامية، وتتضح أهمية ذلك خاصة بالنسبة لصور الشخصيات المهمة كالرؤساء والوزراء والمسؤولين الذين يكثر نشر صورهم على صفحات الصحف المختلفة، وفي الصحيفة ذاتها من يوم لآخر، الأمر الذي يدرأ الملل عن القارئ.</a:t>
            </a:r>
          </a:p>
          <a:p>
            <a:pPr marL="342900" indent="-342900" algn="just" defTabSz="914400" rtl="1" eaLnBrk="1" latinLnBrk="0" hangingPunct="1">
              <a:lnSpc>
                <a:spcPts val="2500"/>
              </a:lnSpc>
              <a:spcBef>
                <a:spcPts val="1200"/>
              </a:spcBef>
              <a:buFont typeface="+mj-lt"/>
              <a:buAutoNum type="arabicPeriod" startAt="2"/>
            </a:pPr>
            <a:r>
              <a:rPr lang="ar-SA" dirty="0">
                <a:solidFill>
                  <a:srgbClr val="00AEEF"/>
                </a:solidFill>
                <a:latin typeface="Alexandria" charset="0"/>
                <a:cs typeface="Alexandria" charset="0"/>
              </a:rPr>
              <a:t>الحرص على توافر عنصر الحركة </a:t>
            </a:r>
            <a:r>
              <a:rPr lang="ar-SA" dirty="0">
                <a:latin typeface="Alexandria" charset="0"/>
                <a:cs typeface="Alexandria" charset="0"/>
              </a:rPr>
              <a:t>في الصور الشخصية، بحيث يتم التقاط الصور وأصحابها تتفاعل مع الحدث... كأن يبدو الشخص في الصورة وهو يتعجب أو يتساءل أو يشير أو يراقب، أو يبدو مبتسما أو ممتعضا ... إلخ</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9" name="Picture 8" descr="A close-up of a baby&#10;&#10;Description automatically generated">
            <a:extLst>
              <a:ext uri="{FF2B5EF4-FFF2-40B4-BE49-F238E27FC236}">
                <a16:creationId xmlns:a16="http://schemas.microsoft.com/office/drawing/2014/main" id="{8FCA1517-5C97-8AAA-3822-7D23D4F346B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2000" y="1849912"/>
            <a:ext cx="3665034" cy="4032114"/>
          </a:xfrm>
          <a:prstGeom prst="rect">
            <a:avLst/>
          </a:prstGeom>
        </p:spPr>
      </p:pic>
    </p:spTree>
    <p:extLst>
      <p:ext uri="{BB962C8B-B14F-4D97-AF65-F5344CB8AC3E}">
        <p14:creationId xmlns:p14="http://schemas.microsoft.com/office/powerpoint/2010/main" val="15770801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862955"/>
            <a:ext cx="7534099" cy="830997"/>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23- احرص على التلقائية والحركة والحيوية في التقاط الصور الشخصية</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5129561" y="1952060"/>
            <a:ext cx="6142434" cy="3749681"/>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كل تلك الحركات توفر عنصر الحركة في الصورة بما يجعلها أكثر تأثيرا وتعبيرا عن الموضوع الصحفي، إذا مقولة </a:t>
            </a:r>
            <a:r>
              <a:rPr lang="ar-SA" dirty="0">
                <a:solidFill>
                  <a:srgbClr val="00AEEF"/>
                </a:solidFill>
                <a:latin typeface="Alexandria" charset="0"/>
                <a:cs typeface="Alexandria" charset="0"/>
              </a:rPr>
              <a:t>"اضحك الصورة تطلع حلوة" مقولة صحيحة</a:t>
            </a:r>
            <a:r>
              <a:rPr lang="ar-SA" dirty="0">
                <a:latin typeface="Alexandria" charset="0"/>
                <a:cs typeface="Alexandria" charset="0"/>
              </a:rPr>
              <a:t>؛ لأن الابتسامة تضفي نوعا من الحركة على الصورة الشخصية. </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وفيما يتعلق بعنصر الحركة أيضا، يجب ألا ننسي ضرورة أن يتفق نوع الحركة الظاهر في الصورة، مع مضمون الخبر أو الموضوع الصحفي، كأن يتم مثلا نشر صورة لمسؤول ما وهو يبتسم مع خبر عن حادث أليم أو كارثة مروعة، إلا إذا كان ذلك مقصودا لذاته، من أجل توجيه النقد لهذا المسؤول أو ذاك، كما يفعل كثيرا مصورو صحف المعارضة السياسية.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22530" name="Picture 2" descr="عمرو دياب يتصدر الأكثر استماعًا على أنغامي بـ&quot;قدام مرايتها&quot; - مجلة هي">
            <a:extLst>
              <a:ext uri="{FF2B5EF4-FFF2-40B4-BE49-F238E27FC236}">
                <a16:creationId xmlns:a16="http://schemas.microsoft.com/office/drawing/2014/main" id="{09E89DFE-2FEA-5434-CE39-816D1946B0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1791441"/>
            <a:ext cx="4289502" cy="41351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32475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862955"/>
            <a:ext cx="7534099"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24- فيما يتعلق بالصور الشخصية أيضا ..تذكر الآتي</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762001" y="2063573"/>
            <a:ext cx="10487692" cy="3890809"/>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صوّر دوما الشخص علي مسافة قريبة، حتي لا يبدو الوجه صغيرا بما يفقده وضوح التفاصيل وبخاصة التفاصيل الدقيقة.</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اجعل الكادر في الوضع الرأسي، واستخدم التقريب البصري، حتي يملأ الشخص أو وجه الشخص الكادر بأكمله، فيأتي أكثر وضوحا وتأثيرا.</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لا تترك مساحات خالية علي جانبي الوجه في الصور الأمامية للأشخاص، حتي لا يبدو الوجه في شكل مستطيل أفقي، بما يتعارض مع شكل الوجه الطبيعي الرأسي، كما أنه يجعل الوجه يبدو صغيرا وغير مؤثر. </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اترك مساحة خالية في الصور الجانبية للأشخاص، تتفق واتجاه الحركة الضمنية الواضحة في مثل تلك الصور.</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لا تترك مساحات خالية أعلي الوجه؛ لأنها تشوش ولا تضيف</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8198689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862955"/>
            <a:ext cx="7534099"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24- فيما يتعلق بالصور الشخصية أيضا ..تذكر الآتي</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4297460" y="1874003"/>
            <a:ext cx="6963383" cy="3262368"/>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لا تترك جزء من الكتفين والصدر؛ لأنها أيضا تشوش ولا تضيف، وتقلل من وضوح الوجه، خاصة بالنسبة لصور الأشخاص العاديين، التي تنشر صورهم بالصحف عادة علي مساحات صغيرة لا تتجاوز نصف العمود، وتعرف بالصور الإبهامية. </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تجنب ظهور أشكال غير مرغوب فيها، حول الوجه الأصلي الظاهر في الصورة، فعليك التخلص منها باختيار الزاوية المناسبة. </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تجنب القطع من منتصف الرقبة، مما يجعل الوجه يبدو كالرأس المذبوح؛ إذ يجب التركيز إما علي الوجه فقط وإما ترك الرقبة كاملة مع جزء يسير من الصدر والكتفين.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15362" name="Picture 2" descr="عصر فوتوغرافي : اماكن القطع في تصوير البورتريه">
            <a:extLst>
              <a:ext uri="{FF2B5EF4-FFF2-40B4-BE49-F238E27FC236}">
                <a16:creationId xmlns:a16="http://schemas.microsoft.com/office/drawing/2014/main" id="{40D3DF74-37F1-F147-805A-7F72E1E62D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1813505"/>
            <a:ext cx="3263589" cy="40685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13561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862955"/>
            <a:ext cx="7534099" cy="830997"/>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25- يجب إدراك حقيقة أن الصورة الصحفية هي وسيلة اتصال</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4025589" y="1840553"/>
            <a:ext cx="7224103" cy="4063998"/>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إذ أن الصورة الصحفية لا تنشر فقط لأجل تزيين صفحات الجرائد والمجلات، بل هي وسيلة اتصال شأنها شأن الحروف والكلمات، بل إن الصورة الفوتوغرافية تتفوق علي الكلمات في إمكانية استخدامها في نقل معان معينة أو الإيحاء بها بشكل غير مباشر، لا يمكن بحال نقلها بالكلمات، نظرا لدواعي أمنية مثلا... وذلك يستوجب البعد عن التقاط صور لا تضيف جديدا للموضوع أو الشرح الذي تقدمه الكلمات، فمقولة الصورة تعادل ألف كلمة تنطبق فقط علي الصورة الوثيقة الصلة بالموضوع، والصورة التي تضيف ولا تكرر ما بداخل النص، والصورة التي تنقل معلومة للقراء.</a:t>
            </a:r>
          </a:p>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فمثلا، تعد أفضل صورة لأحداث مباراة رياضية، انتهت نتيجتها "واحد/ صفر" هي تلك اللقطة التي تصور لحظة تسجيل الهدف الوحيد في المباراة، أو تلك اللقطة التي تصور لحظة تسجيل هدف الفوز في مباراة انتهت نتيجتها "3/2"، وهكذا.</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16388" name="Picture 4" descr="الرئيس المصري مهنئاً محمد صلاح: فخور بإنجازك - أخبار السعودية | صحيفة عكاظ">
            <a:extLst>
              <a:ext uri="{FF2B5EF4-FFF2-40B4-BE49-F238E27FC236}">
                <a16:creationId xmlns:a16="http://schemas.microsoft.com/office/drawing/2014/main" id="{619BE9E9-3FF6-318F-C62B-B0EE799A70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5094" y="1849010"/>
            <a:ext cx="3263589" cy="39363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61995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862955"/>
            <a:ext cx="7534099"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26- تذكر دوما القواعد الصحفية التالية</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762001" y="2152781"/>
            <a:ext cx="10487692" cy="3749744"/>
          </a:xfrm>
          <a:prstGeom prst="rect">
            <a:avLst/>
          </a:prstGeom>
          <a:noFill/>
        </p:spPr>
        <p:txBody>
          <a:bodyPr wrap="square" rtlCol="0">
            <a:spAutoFit/>
          </a:bodyPr>
          <a:lstStyle/>
          <a:p>
            <a:pPr marL="342900" indent="-342900" algn="just" defTabSz="914400" rtl="1" eaLnBrk="1" latinLnBrk="0" hangingPunct="1">
              <a:lnSpc>
                <a:spcPts val="2500"/>
              </a:lnSpc>
              <a:spcBef>
                <a:spcPts val="1200"/>
              </a:spcBef>
              <a:buFont typeface="+mj-lt"/>
              <a:buAutoNum type="arabicPeriod"/>
            </a:pPr>
            <a:r>
              <a:rPr lang="ar-SA" sz="1600" dirty="0">
                <a:latin typeface="Alexandria" charset="0"/>
                <a:cs typeface="Alexandria" charset="0"/>
              </a:rPr>
              <a:t>ضرورة توافر عنصر الحداثة في الصورة الصحفية، سواء بالنسبة للصور الشخصية أو الصور الموضوعية، باستثناء الصور الأرشيفية؛ إذ يجب أن تنشر صور الأشخاص والأشياء كما هي الآن في الواقع، وهو ما يعرف بعنصر الحالية أو الآنية في الصورة الصحفية، الذي يعد من أهم عوامل اختيار الصورة الصالحة للنشر، فلا يجوز مثلا نشر صورة لمسؤول ما وهو في ريعان شبابه، في حين أنه بلغ من العمر أرذله، وهكذا يراه القراء في الواقع وعلي شاشات التليفزيون، ومن ثم فالصور الأرشيفية لا يجب اللجوء إليها إلا مع الأحداث والشخصيات التاريخية، التي أصبح لا وجود لها في الواقع.</a:t>
            </a:r>
          </a:p>
          <a:p>
            <a:pPr marL="342900" indent="-342900" algn="just" defTabSz="914400" rtl="1" eaLnBrk="1" latinLnBrk="0" hangingPunct="1">
              <a:lnSpc>
                <a:spcPts val="2500"/>
              </a:lnSpc>
              <a:spcBef>
                <a:spcPts val="1200"/>
              </a:spcBef>
              <a:buFont typeface="+mj-lt"/>
              <a:buAutoNum type="arabicPeriod"/>
            </a:pPr>
            <a:r>
              <a:rPr lang="ar-SA" sz="1600" dirty="0">
                <a:latin typeface="Alexandria" charset="0"/>
                <a:cs typeface="Alexandria" charset="0"/>
              </a:rPr>
              <a:t>احرص علي قاعدة عدم التكرار، وهي قاعدة صحفية تقضي بألا ينشر للشخص الواحد أكثر من صورة واحدة في العدد الواحد من الصحيفة، ولذا فافترض أنك ذهبت لتصور شخصية ما في حوار صحفي معها، وسوف تفرد الصحيفة لهذا الحوار مساحة كبيرة تصل لصفحة كاملة من القطع العادي، أو أكثر من صفحة من القطع النصفي، ومن ثم سيتطلب الأمر نشر أكثر من صورة شخصية مع الموضوع، فيجب عليك هنا التنويع في زوايا التصوير عند التقاط أكثر من صورة للشخص ذاته، حتي لا تكرر نفسك.</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4011143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862955"/>
            <a:ext cx="7534099"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26- تذكر دوما القواعد الصحفية التالية</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5475249" y="2152781"/>
            <a:ext cx="5774444" cy="3422796"/>
          </a:xfrm>
          <a:prstGeom prst="rect">
            <a:avLst/>
          </a:prstGeom>
          <a:noFill/>
        </p:spPr>
        <p:txBody>
          <a:bodyPr wrap="square" rtlCol="0">
            <a:spAutoFit/>
          </a:bodyPr>
          <a:lstStyle/>
          <a:p>
            <a:pPr marL="342900" indent="-342900" algn="just" defTabSz="914400" rtl="1" eaLnBrk="1" latinLnBrk="0" hangingPunct="1">
              <a:lnSpc>
                <a:spcPts val="2500"/>
              </a:lnSpc>
              <a:spcBef>
                <a:spcPts val="1200"/>
              </a:spcBef>
              <a:buFont typeface="+mj-lt"/>
              <a:buAutoNum type="arabicPeriod" startAt="3"/>
            </a:pPr>
            <a:r>
              <a:rPr lang="ar-SA" sz="1600" dirty="0">
                <a:latin typeface="Alexandria" charset="0"/>
                <a:cs typeface="Alexandria" charset="0"/>
              </a:rPr>
              <a:t>يجب مراعاة أن حجم الصورة لابد أن يتفق وأهمية الموضوع، حتي نتجنب عمليات التكبير الذي يفقد الصورة الكثير من جودتها، فالموضوع الصحفي الساخن، يلزم أن تؤكده صورة كبيرة المساحة، مما يستوجب اللجوء للقطع المحكم وليس الفضفاض.</a:t>
            </a:r>
          </a:p>
          <a:p>
            <a:pPr marL="342900" indent="-342900" algn="just" defTabSz="914400" rtl="1" eaLnBrk="1" latinLnBrk="0" hangingPunct="1">
              <a:lnSpc>
                <a:spcPts val="2500"/>
              </a:lnSpc>
              <a:spcBef>
                <a:spcPts val="1200"/>
              </a:spcBef>
              <a:buFont typeface="+mj-lt"/>
              <a:buAutoNum type="arabicPeriod" startAt="3"/>
            </a:pPr>
            <a:r>
              <a:rPr lang="ar-SA" sz="1600" dirty="0">
                <a:latin typeface="Alexandria" charset="0"/>
                <a:cs typeface="Alexandria" charset="0"/>
              </a:rPr>
              <a:t>مراعاة أن المضمون الصحفي الخفيف يحتاج عادة إلي صور كبيرة المساحة مثل صفحات الفن والمرأة والرياضة، علي عكس المضمون الصحفي الجاد مثل صفحات الاقتصاد والرأي والعلوم والتكنولوجيا، التي تعتمد علي الصور الشخصية بدرجة أكبر من الموضوعية.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21506" name="Picture 2" descr="خالد جلال3">
            <a:extLst>
              <a:ext uri="{FF2B5EF4-FFF2-40B4-BE49-F238E27FC236}">
                <a16:creationId xmlns:a16="http://schemas.microsoft.com/office/drawing/2014/main" id="{F790CB8E-621C-4735-1B7A-1FB34D7BC4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6601" y="1863891"/>
            <a:ext cx="4660590" cy="40587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27995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862955"/>
            <a:ext cx="7534099"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27- صّور بأعلى مستويات الدقة والوضوح بالكاميرا</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762001" y="2152781"/>
            <a:ext cx="10487692" cy="3262432"/>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فالكاميرات الرقمية الحديثة تتيح حفظ الصور علي كارت الذاكرة، بعدة مستويات من الدقة والوضوح ”</a:t>
            </a:r>
            <a:r>
              <a:rPr lang="en-US" dirty="0">
                <a:latin typeface="Alexandria" charset="0"/>
                <a:cs typeface="Alexandria" charset="0"/>
              </a:rPr>
              <a:t>Resolution</a:t>
            </a:r>
            <a:r>
              <a:rPr lang="ar-SA" dirty="0">
                <a:latin typeface="Alexandria" charset="0"/>
                <a:cs typeface="Alexandria" charset="0"/>
              </a:rPr>
              <a:t>" وعدة مستويات من الجودة ”</a:t>
            </a:r>
            <a:r>
              <a:rPr lang="en-US" dirty="0">
                <a:latin typeface="Alexandria" charset="0"/>
                <a:cs typeface="Alexandria" charset="0"/>
              </a:rPr>
              <a:t>Quality</a:t>
            </a:r>
            <a:r>
              <a:rPr lang="ar-SA" dirty="0">
                <a:latin typeface="Alexandria" charset="0"/>
                <a:cs typeface="Alexandria" charset="0"/>
              </a:rPr>
              <a:t>" وأنساق حفظ مختلفة ”</a:t>
            </a:r>
            <a:r>
              <a:rPr lang="en-US" dirty="0">
                <a:latin typeface="Alexandria" charset="0"/>
                <a:cs typeface="Alexandria" charset="0"/>
              </a:rPr>
              <a:t>Formats</a:t>
            </a:r>
            <a:r>
              <a:rPr lang="ar-SA" dirty="0">
                <a:latin typeface="Alexandria" charset="0"/>
                <a:cs typeface="Alexandria" charset="0"/>
              </a:rPr>
              <a:t>"، ويفضل استخدام القيم الأعلى والأفضل دائما، فإذا كانت الكاميرا الرقمية تتيح لك حفظ الصور بوضوح 4 </a:t>
            </a:r>
            <a:r>
              <a:rPr lang="ar-SA" dirty="0" err="1">
                <a:latin typeface="Alexandria" charset="0"/>
                <a:cs typeface="Alexandria" charset="0"/>
              </a:rPr>
              <a:t>ميجابكسل</a:t>
            </a:r>
            <a:r>
              <a:rPr lang="ar-SA" dirty="0">
                <a:latin typeface="Alexandria" charset="0"/>
                <a:cs typeface="Alexandria" charset="0"/>
              </a:rPr>
              <a:t> و5 </a:t>
            </a:r>
            <a:r>
              <a:rPr lang="ar-SA" dirty="0" err="1">
                <a:latin typeface="Alexandria" charset="0"/>
                <a:cs typeface="Alexandria" charset="0"/>
              </a:rPr>
              <a:t>ميجابكسل</a:t>
            </a:r>
            <a:r>
              <a:rPr lang="ar-SA" dirty="0">
                <a:latin typeface="Alexandria" charset="0"/>
                <a:cs typeface="Alexandria" charset="0"/>
              </a:rPr>
              <a:t> و6 </a:t>
            </a:r>
            <a:r>
              <a:rPr lang="ar-SA" dirty="0" err="1">
                <a:latin typeface="Alexandria" charset="0"/>
                <a:cs typeface="Alexandria" charset="0"/>
              </a:rPr>
              <a:t>ميجابكسل</a:t>
            </a:r>
            <a:r>
              <a:rPr lang="ar-SA" dirty="0">
                <a:latin typeface="Alexandria" charset="0"/>
                <a:cs typeface="Alexandria" charset="0"/>
              </a:rPr>
              <a:t>، فاختر 6 </a:t>
            </a:r>
            <a:r>
              <a:rPr lang="ar-SA" dirty="0" err="1">
                <a:latin typeface="Alexandria" charset="0"/>
                <a:cs typeface="Alexandria" charset="0"/>
              </a:rPr>
              <a:t>ميجابكسل</a:t>
            </a:r>
            <a:r>
              <a:rPr lang="ar-SA" dirty="0">
                <a:latin typeface="Alexandria" charset="0"/>
                <a:cs typeface="Alexandria" charset="0"/>
              </a:rPr>
              <a:t>، وإذا كانت الكاميرا الرقمية تتيح لك حفظ الصورة بجودة منخفضة ”</a:t>
            </a:r>
            <a:r>
              <a:rPr lang="en-US" dirty="0">
                <a:latin typeface="Alexandria" charset="0"/>
                <a:cs typeface="Alexandria" charset="0"/>
              </a:rPr>
              <a:t>Low</a:t>
            </a:r>
            <a:r>
              <a:rPr lang="ar-SA" dirty="0">
                <a:latin typeface="Alexandria" charset="0"/>
                <a:cs typeface="Alexandria" charset="0"/>
              </a:rPr>
              <a:t>”، وعادية ”</a:t>
            </a:r>
            <a:r>
              <a:rPr lang="en-US" dirty="0">
                <a:latin typeface="Alexandria" charset="0"/>
                <a:cs typeface="Alexandria" charset="0"/>
              </a:rPr>
              <a:t>Normal</a:t>
            </a:r>
            <a:r>
              <a:rPr lang="ar-SA" dirty="0">
                <a:latin typeface="Alexandria" charset="0"/>
                <a:cs typeface="Alexandria" charset="0"/>
              </a:rPr>
              <a:t>"، ومرتفعة ”</a:t>
            </a:r>
            <a:r>
              <a:rPr lang="en-US" dirty="0">
                <a:latin typeface="Alexandria" charset="0"/>
                <a:cs typeface="Alexandria" charset="0"/>
              </a:rPr>
              <a:t>Fine</a:t>
            </a:r>
            <a:r>
              <a:rPr lang="ar-SA" dirty="0">
                <a:latin typeface="Alexandria" charset="0"/>
                <a:cs typeface="Alexandria" charset="0"/>
              </a:rPr>
              <a:t>"، فاختر المرتفعة.</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وإذا كانت تتيح تخزين الملفات بصيغة ”</a:t>
            </a:r>
            <a:r>
              <a:rPr lang="en-US" dirty="0">
                <a:latin typeface="Alexandria" charset="0"/>
                <a:cs typeface="Alexandria" charset="0"/>
              </a:rPr>
              <a:t>Jpeg</a:t>
            </a:r>
            <a:r>
              <a:rPr lang="ar-SA" dirty="0">
                <a:latin typeface="Alexandria" charset="0"/>
                <a:cs typeface="Alexandria" charset="0"/>
              </a:rPr>
              <a:t>"، ”</a:t>
            </a:r>
            <a:r>
              <a:rPr lang="en-US" dirty="0">
                <a:latin typeface="Alexandria" charset="0"/>
                <a:cs typeface="Alexandria" charset="0"/>
              </a:rPr>
              <a:t>Tiff</a:t>
            </a:r>
            <a:r>
              <a:rPr lang="ar-SA" dirty="0">
                <a:latin typeface="Alexandria" charset="0"/>
                <a:cs typeface="Alexandria" charset="0"/>
              </a:rPr>
              <a:t>"، ”</a:t>
            </a:r>
            <a:r>
              <a:rPr lang="en-US" dirty="0">
                <a:latin typeface="Alexandria" charset="0"/>
                <a:cs typeface="Alexandria" charset="0"/>
              </a:rPr>
              <a:t>Raw</a:t>
            </a:r>
            <a:r>
              <a:rPr lang="ar-SA" dirty="0">
                <a:latin typeface="Alexandria" charset="0"/>
                <a:cs typeface="Alexandria" charset="0"/>
              </a:rPr>
              <a:t>"، فاختر صيغة ”</a:t>
            </a:r>
            <a:r>
              <a:rPr lang="en-US" dirty="0">
                <a:latin typeface="Alexandria" charset="0"/>
                <a:cs typeface="Alexandria" charset="0"/>
              </a:rPr>
              <a:t>Raw</a:t>
            </a:r>
            <a:r>
              <a:rPr lang="ar-SA" dirty="0">
                <a:latin typeface="Alexandria" charset="0"/>
                <a:cs typeface="Alexandria" charset="0"/>
              </a:rPr>
              <a:t>" التي تضمن لك أقل قدر ممكن من الضياع في معلومات الصورة. </a:t>
            </a:r>
          </a:p>
          <a:p>
            <a:pPr marL="285750" indent="-285750" algn="just" defTabSz="914400" rtl="1" eaLnBrk="1" latinLnBrk="0" hangingPunct="1">
              <a:lnSpc>
                <a:spcPts val="2500"/>
              </a:lnSpc>
              <a:spcBef>
                <a:spcPts val="1200"/>
              </a:spcBef>
              <a:buFont typeface="Wingdings" pitchFamily="2" charset="2"/>
              <a:buChar char="§"/>
            </a:pPr>
            <a:r>
              <a:rPr lang="ar-SA" dirty="0">
                <a:latin typeface="Alexandria" charset="0"/>
                <a:cs typeface="Alexandria" charset="0"/>
              </a:rPr>
              <a:t>فقد لا يكون الفرق واضحا أبدا عند عرض الصور علي شاشة الكمبيوتر أو طباعتها بأحجام صغيرة لكن الفرق يظهر عند محاولة طباعة الصورة أو جزء منها بحجم كبير.</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0287117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862955"/>
            <a:ext cx="7534099"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27- صّور بأعلى مستويات الدقة والوضوح بالكاميرا</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762001" y="2152781"/>
            <a:ext cx="10487692" cy="3544560"/>
          </a:xfrm>
          <a:prstGeom prst="rect">
            <a:avLst/>
          </a:prstGeom>
          <a:noFill/>
        </p:spPr>
        <p:txBody>
          <a:bodyPr wrap="square" rtlCol="0">
            <a:spAutoFit/>
          </a:bodyPr>
          <a:lstStyle/>
          <a:p>
            <a:pPr algn="just" defTabSz="914400" rtl="1" eaLnBrk="1" latinLnBrk="0" hangingPunct="1">
              <a:lnSpc>
                <a:spcPts val="2300"/>
              </a:lnSpc>
              <a:spcBef>
                <a:spcPts val="600"/>
              </a:spcBef>
            </a:pPr>
            <a:r>
              <a:rPr lang="ar-SA" sz="1600" dirty="0">
                <a:solidFill>
                  <a:srgbClr val="FF0000"/>
                </a:solidFill>
                <a:latin typeface="Alexandria" charset="0"/>
                <a:cs typeface="Alexandria" charset="0"/>
              </a:rPr>
              <a:t>1. نسق ”</a:t>
            </a:r>
            <a:r>
              <a:rPr lang="en-US" sz="1600" dirty="0">
                <a:solidFill>
                  <a:srgbClr val="FF0000"/>
                </a:solidFill>
                <a:latin typeface="Alexandria" charset="0"/>
                <a:cs typeface="Alexandria" charset="0"/>
              </a:rPr>
              <a:t>JPEG</a:t>
            </a:r>
            <a:r>
              <a:rPr lang="ar-SA" sz="1600" dirty="0">
                <a:latin typeface="Alexandria" charset="0"/>
                <a:cs typeface="Alexandria" charset="0"/>
              </a:rPr>
              <a:t>” وتنطق "جي- بيج". عند التخزين وفق هذه الصيغة تقوم الكاميرا بضغط البيانات من أجل تقليل حجم ملف الصورة وبالتالي زيادة عدد الصور التي يمكن تخزينها علي ذاكرة الكاميرا، ويعد هذا النسق هو الأفضل إذا كان المطلوب التقاط أكبر عدد من الصور أو عرض الصور علي الكمبيوتر أو الانترنت ومواقع التواصل الاجتماعي، حيث إن حجم الملف الصغير يساعد في تحميل ونقل الصورة بسرعة، ولكن هذا النسق غير مناسب لإنتاج صور مطبوعة لأن ضغط البيانات يؤدي لتقليل الجودة. </a:t>
            </a:r>
          </a:p>
          <a:p>
            <a:pPr marL="285750" indent="-285750" algn="just" defTabSz="914400" rtl="1" eaLnBrk="1" latinLnBrk="0" hangingPunct="1">
              <a:lnSpc>
                <a:spcPts val="2300"/>
              </a:lnSpc>
              <a:spcBef>
                <a:spcPts val="600"/>
              </a:spcBef>
              <a:buFont typeface="Wingdings" pitchFamily="2" charset="2"/>
              <a:buChar char="§"/>
            </a:pPr>
            <a:r>
              <a:rPr lang="ar-SA" sz="1600" dirty="0">
                <a:latin typeface="Alexandria" charset="0"/>
                <a:cs typeface="Alexandria" charset="0"/>
              </a:rPr>
              <a:t>يعد نسق ”</a:t>
            </a:r>
            <a:r>
              <a:rPr lang="en-US" sz="1600" dirty="0">
                <a:latin typeface="Alexandria" charset="0"/>
                <a:cs typeface="Alexandria" charset="0"/>
              </a:rPr>
              <a:t>JPEG</a:t>
            </a:r>
            <a:r>
              <a:rPr lang="ar-SA" sz="1600" dirty="0">
                <a:latin typeface="Alexandria" charset="0"/>
                <a:cs typeface="Alexandria" charset="0"/>
              </a:rPr>
              <a:t>" هو الحل الأمثل لضغط الصور الفوتوغرافية الرقمية العادية والملونة.</a:t>
            </a:r>
          </a:p>
          <a:p>
            <a:pPr algn="just" defTabSz="914400" rtl="1" eaLnBrk="1" latinLnBrk="0" hangingPunct="1">
              <a:lnSpc>
                <a:spcPts val="2300"/>
              </a:lnSpc>
              <a:spcBef>
                <a:spcPts val="600"/>
              </a:spcBef>
            </a:pPr>
            <a:r>
              <a:rPr lang="ar-SA" sz="1600" dirty="0">
                <a:solidFill>
                  <a:srgbClr val="FF0000"/>
                </a:solidFill>
                <a:latin typeface="Alexandria" charset="0"/>
                <a:cs typeface="Alexandria" charset="0"/>
              </a:rPr>
              <a:t>2. نسق ”</a:t>
            </a:r>
            <a:r>
              <a:rPr lang="en-US" sz="1600" dirty="0">
                <a:solidFill>
                  <a:srgbClr val="FF0000"/>
                </a:solidFill>
                <a:latin typeface="Alexandria" charset="0"/>
                <a:cs typeface="Alexandria" charset="0"/>
              </a:rPr>
              <a:t>TIFF</a:t>
            </a:r>
            <a:r>
              <a:rPr lang="ar-SA" sz="1600" dirty="0">
                <a:solidFill>
                  <a:srgbClr val="FF0000"/>
                </a:solidFill>
                <a:latin typeface="Alexandria" charset="0"/>
                <a:cs typeface="Alexandria" charset="0"/>
              </a:rPr>
              <a:t>"</a:t>
            </a:r>
            <a:r>
              <a:rPr lang="ar-SA" sz="1600" dirty="0">
                <a:latin typeface="Alexandria" charset="0"/>
                <a:cs typeface="Alexandria" charset="0"/>
              </a:rPr>
              <a:t>. لحفظ الصور من الماسح الضوئي، ويعد مناسبا لطباعة الصور الرقمية، ولكن حجم الملف أكبر كثيرا من حجمه وفق نسق ”</a:t>
            </a:r>
            <a:r>
              <a:rPr lang="en-US" sz="1600" dirty="0">
                <a:latin typeface="Alexandria" charset="0"/>
                <a:cs typeface="Alexandria" charset="0"/>
              </a:rPr>
              <a:t>JPEG</a:t>
            </a:r>
            <a:r>
              <a:rPr lang="ar-SA" sz="1600" dirty="0">
                <a:latin typeface="Alexandria" charset="0"/>
                <a:cs typeface="Alexandria" charset="0"/>
              </a:rPr>
              <a:t>" لارتفاع جودة الصور.</a:t>
            </a:r>
          </a:p>
          <a:p>
            <a:pPr algn="just" defTabSz="914400" rtl="1" eaLnBrk="1" latinLnBrk="0" hangingPunct="1">
              <a:lnSpc>
                <a:spcPts val="2300"/>
              </a:lnSpc>
              <a:spcBef>
                <a:spcPts val="600"/>
              </a:spcBef>
            </a:pPr>
            <a:r>
              <a:rPr lang="ar-SA" sz="1600" dirty="0">
                <a:solidFill>
                  <a:srgbClr val="FF0000"/>
                </a:solidFill>
                <a:latin typeface="Alexandria" charset="0"/>
                <a:cs typeface="Alexandria" charset="0"/>
              </a:rPr>
              <a:t>3. نسق ”</a:t>
            </a:r>
            <a:r>
              <a:rPr lang="en-US" sz="1600" dirty="0">
                <a:solidFill>
                  <a:srgbClr val="FF0000"/>
                </a:solidFill>
                <a:latin typeface="Alexandria" charset="0"/>
                <a:cs typeface="Alexandria" charset="0"/>
              </a:rPr>
              <a:t>Raw</a:t>
            </a:r>
            <a:r>
              <a:rPr lang="ar-SA" sz="1600" dirty="0">
                <a:solidFill>
                  <a:srgbClr val="FF0000"/>
                </a:solidFill>
                <a:latin typeface="Alexandria" charset="0"/>
                <a:cs typeface="Alexandria" charset="0"/>
              </a:rPr>
              <a:t>"</a:t>
            </a:r>
            <a:r>
              <a:rPr lang="ar-SA" sz="1600" dirty="0">
                <a:latin typeface="Alexandria" charset="0"/>
                <a:cs typeface="Alexandria" charset="0"/>
              </a:rPr>
              <a:t>. وهو نسق البيانات الخام، وفي هذا النسق يتم تخزين الصور كما جاءت من شرائح ”</a:t>
            </a:r>
            <a:r>
              <a:rPr lang="en-US" sz="1600" dirty="0">
                <a:latin typeface="Alexandria" charset="0"/>
                <a:cs typeface="Alexandria" charset="0"/>
              </a:rPr>
              <a:t>CCD</a:t>
            </a:r>
            <a:r>
              <a:rPr lang="ar-SA" sz="1600" dirty="0">
                <a:latin typeface="Alexandria" charset="0"/>
                <a:cs typeface="Alexandria" charset="0"/>
              </a:rPr>
              <a:t>" دون ضغط أو زيادة، الأمر الذي يحافظ علي جودة الصورة بشكل مرتفع جدا، ويتم معالجة هذه الصور فيما بعد من خلال تطبيقات معالجة الصور مثل الفوتوشوب.  ويستخدم هذا النسق عند طباعة الصور أو الرغبة في معالجتها فيما بعد.</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7216191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862955"/>
            <a:ext cx="7534099"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28- احرص على توفير صور بجودة مرتفعة جدا</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762001" y="2152781"/>
            <a:ext cx="10487692" cy="3429144"/>
          </a:xfrm>
          <a:prstGeom prst="rect">
            <a:avLst/>
          </a:prstGeom>
          <a:noFill/>
        </p:spPr>
        <p:txBody>
          <a:bodyPr wrap="square" rtlCol="0">
            <a:spAutoFit/>
          </a:bodyPr>
          <a:lstStyle/>
          <a:p>
            <a:pPr marL="285750" indent="-28575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فالصور التي يتم التقاطها من أجل النشر الصحفي يجب أن تنتج بمعدلات عالية جدا من الجودة الفنية، علي أساس أن معدل جودة الصور الفوتوغرافية يقل بنسبة تصل إلي 80٪ تقريبا بعد نشرها علي صفحات الجرائد وبخاصة الجرائد اليومية، ويعود ذلك إلي ثلاثة عوامل أساسية وهي:</a:t>
            </a:r>
          </a:p>
          <a:p>
            <a:pPr marL="342900" indent="-342900" algn="just" defTabSz="914400" rtl="1" eaLnBrk="1" latinLnBrk="0" hangingPunct="1">
              <a:lnSpc>
                <a:spcPts val="2500"/>
              </a:lnSpc>
              <a:spcBef>
                <a:spcPts val="1200"/>
              </a:spcBef>
              <a:buFont typeface="+mj-lt"/>
              <a:buAutoNum type="arabicPeriod"/>
            </a:pPr>
            <a:r>
              <a:rPr lang="ar-SA" sz="1600" b="1" dirty="0">
                <a:solidFill>
                  <a:srgbClr val="00AEEF"/>
                </a:solidFill>
                <a:latin typeface="Alexandria" charset="0"/>
                <a:cs typeface="Alexandria" charset="0"/>
              </a:rPr>
              <a:t>نوع الورق</a:t>
            </a:r>
            <a:r>
              <a:rPr lang="ar-SA" sz="1600" dirty="0">
                <a:latin typeface="Alexandria" charset="0"/>
                <a:cs typeface="Alexandria" charset="0"/>
              </a:rPr>
              <a:t>. فالجرائد اليومية الواسعة الانتشار عادة ما تطبع علي ورق من نوع ورق الصحف ”</a:t>
            </a:r>
            <a:r>
              <a:rPr lang="en-US" sz="1600" dirty="0">
                <a:latin typeface="Alexandria" charset="0"/>
                <a:cs typeface="Alexandria" charset="0"/>
              </a:rPr>
              <a:t>Newsprint</a:t>
            </a:r>
            <a:r>
              <a:rPr lang="ar-SA" sz="1600" dirty="0">
                <a:latin typeface="Alexandria" charset="0"/>
                <a:cs typeface="Alexandria" charset="0"/>
              </a:rPr>
              <a:t>"، ويتسم ورق الصحف بخشونة السطح، ولونه مائل للاصفرار، الأمر الذي يتسبب بالضرورة في التقليل من جودة العناصر المطبوعة وبخاصة الصور الفوتوغرافية، والسبب وراء ذلك يعود لأسباب طباعية لعل أهمهما يتعلق باستخدام الجرائد شبكات واسعة في إعادة إنتاج الصور الفوتوغرافية بما يتناسب والحبيبات الخشنة المكونة لسطح ورق الصحف الأمر الذي يقلل كثيرا من جودة الصور بعد الطبع. علي عكس الجرائد والمجلات التي تستخدم الورق المصقول الذي يتسم بنعومة السطح وشدة البياض واللمعان بما يسمح باستخدام شبكات ناعمة تجعل الصور أكثر وضوحا.</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258425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862955"/>
            <a:ext cx="7534099"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28- احرص على توفير صور بجودة مرتفعة جدا</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762001" y="2007818"/>
            <a:ext cx="10487692" cy="3897221"/>
          </a:xfrm>
          <a:prstGeom prst="rect">
            <a:avLst/>
          </a:prstGeom>
          <a:noFill/>
        </p:spPr>
        <p:txBody>
          <a:bodyPr wrap="square" rtlCol="0">
            <a:spAutoFit/>
          </a:bodyPr>
          <a:lstStyle/>
          <a:p>
            <a:pPr marL="342900" indent="-342900" algn="just" defTabSz="914400" rtl="1" eaLnBrk="1" latinLnBrk="0" hangingPunct="1">
              <a:lnSpc>
                <a:spcPts val="2500"/>
              </a:lnSpc>
              <a:spcBef>
                <a:spcPts val="1200"/>
              </a:spcBef>
              <a:buFont typeface="+mj-lt"/>
              <a:buAutoNum type="arabicPeriod" startAt="2"/>
            </a:pPr>
            <a:r>
              <a:rPr lang="ar-SA" sz="1600" b="1" dirty="0">
                <a:solidFill>
                  <a:srgbClr val="00AEEF"/>
                </a:solidFill>
                <a:latin typeface="Alexandria" charset="0"/>
                <a:cs typeface="Alexandria" charset="0"/>
              </a:rPr>
              <a:t>جودة الأحبار</a:t>
            </a:r>
            <a:r>
              <a:rPr lang="ar-SA" sz="1600" dirty="0">
                <a:latin typeface="Alexandria" charset="0"/>
                <a:cs typeface="Alexandria" charset="0"/>
              </a:rPr>
              <a:t>. فالأحبار عادة ما تأتي وهي تتسم بعدم النقاء بالدرجة الكافية، فمن المفترض أنه </a:t>
            </a:r>
            <a:r>
              <a:rPr lang="ar-SA" sz="1600" b="1" dirty="0">
                <a:solidFill>
                  <a:srgbClr val="FF0000"/>
                </a:solidFill>
                <a:latin typeface="Alexandria" charset="0"/>
                <a:cs typeface="Alexandria" charset="0"/>
              </a:rPr>
              <a:t>بدمج الألوان الأساسية في الطباعة </a:t>
            </a:r>
            <a:r>
              <a:rPr lang="ar-SA" sz="1600" dirty="0">
                <a:latin typeface="Alexandria" charset="0"/>
                <a:cs typeface="Alexandria" charset="0"/>
              </a:rPr>
              <a:t>الثلاثة "سيان + ماجنتا + أصفر" بنسبة 100٪ ينتج لنا اللون الأسود، في حين أن ما ينتج هو اللون البني القاتم بدلا من الأسود، ولهذا السبب تمت إضافة الأسود إلي الصيغة اللونية الطباعية لتكون ”</a:t>
            </a:r>
            <a:r>
              <a:rPr lang="en-US" sz="1600" dirty="0">
                <a:latin typeface="Alexandria" charset="0"/>
                <a:cs typeface="Alexandria" charset="0"/>
              </a:rPr>
              <a:t>CMYK</a:t>
            </a:r>
            <a:r>
              <a:rPr lang="ar-SA" sz="1600" dirty="0">
                <a:latin typeface="Alexandria" charset="0"/>
                <a:cs typeface="Alexandria" charset="0"/>
              </a:rPr>
              <a:t>" بحيث تشمل الأسود إلي جانب الألوان الأساسية الثلاثة لتعويض عدم نقاء الأحبار. </a:t>
            </a:r>
          </a:p>
          <a:p>
            <a:pPr marL="342900" indent="-342900" algn="just" defTabSz="914400" rtl="1" eaLnBrk="1" latinLnBrk="0" hangingPunct="1">
              <a:lnSpc>
                <a:spcPts val="2500"/>
              </a:lnSpc>
              <a:spcBef>
                <a:spcPts val="1200"/>
              </a:spcBef>
              <a:buFont typeface="+mj-lt"/>
              <a:buAutoNum type="arabicPeriod" startAt="2"/>
            </a:pPr>
            <a:r>
              <a:rPr lang="ar-SA" sz="1600" dirty="0">
                <a:solidFill>
                  <a:srgbClr val="00AEEF"/>
                </a:solidFill>
                <a:latin typeface="Alexandria" charset="0"/>
                <a:cs typeface="Alexandria" charset="0"/>
              </a:rPr>
              <a:t>السرعات العالية لماكينات طباعة الصحف</a:t>
            </a:r>
            <a:r>
              <a:rPr lang="ar-SA" sz="1600" dirty="0">
                <a:latin typeface="Alexandria" charset="0"/>
                <a:cs typeface="Alexandria" charset="0"/>
              </a:rPr>
              <a:t>. إذ تصل معدلات سرعة ماكينات طباعة الصحف في الصحف اليومية الكبرى الواسعة الانتشار إلي أكثر من 750 ألف نسخة في الساعة الواحدة، الأمر الذي يؤثر سلبا بالضرورة علي جودة المنتج النهائي للصحيفة. </a:t>
            </a:r>
          </a:p>
          <a:p>
            <a:pPr marL="342900" indent="-342900" algn="just" defTabSz="914400" rtl="1" eaLnBrk="1" latinLnBrk="0" hangingPunct="1">
              <a:lnSpc>
                <a:spcPts val="2500"/>
              </a:lnSpc>
              <a:spcBef>
                <a:spcPts val="1200"/>
              </a:spcBef>
              <a:buFont typeface="Wingdings" pitchFamily="2" charset="2"/>
              <a:buChar char="§"/>
            </a:pPr>
            <a:r>
              <a:rPr lang="ar-SA" sz="1600" dirty="0">
                <a:latin typeface="Alexandria" charset="0"/>
                <a:cs typeface="Alexandria" charset="0"/>
              </a:rPr>
              <a:t>ولهذه الأسباب يجب أن تأتي الصور التي تم التقاطها للنشر الصحفي، وهي تتسم بدقة المعالم ووضوح التفاصيل، مع ضرورة أن تطبع الصور علي نوع خاص من ورق التصوير يتسم بالسح اللامع وشدة البياض، يضاف إلي ذلك ضرورة توافر التباين الشديد بين ظلال الصورة، وهو الشرط الأكثر أهمية، ويتوقف مدي التباين في الصورة في الأساس علي نجاح المصور في ضبط عملية التعريض أثناء التقاط الصورة.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6967920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862955"/>
            <a:ext cx="7534099"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مفهوم التباين في الصور الفوتوغرافية</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762001" y="1762489"/>
            <a:ext cx="10487692" cy="4067139"/>
          </a:xfrm>
          <a:prstGeom prst="rect">
            <a:avLst/>
          </a:prstGeom>
          <a:noFill/>
        </p:spPr>
        <p:txBody>
          <a:bodyPr wrap="square" rtlCol="0">
            <a:spAutoFit/>
          </a:bodyPr>
          <a:lstStyle/>
          <a:p>
            <a:pPr marL="285750" indent="-285750" algn="just" defTabSz="914400" rtl="1" eaLnBrk="1" latinLnBrk="0" hangingPunct="1">
              <a:lnSpc>
                <a:spcPts val="2400"/>
              </a:lnSpc>
              <a:spcBef>
                <a:spcPts val="600"/>
              </a:spcBef>
              <a:buFont typeface="Wingdings" pitchFamily="2" charset="2"/>
              <a:buChar char="§"/>
            </a:pPr>
            <a:r>
              <a:rPr lang="ar-SA" sz="1600" dirty="0">
                <a:latin typeface="Alexandria" charset="0"/>
                <a:cs typeface="Alexandria" charset="0"/>
              </a:rPr>
              <a:t>ونظرا لأهمية التباين في الصور التي تلتقط من أجل النشر الصحفي، سوف نتعرض له بالتفصيل:</a:t>
            </a:r>
          </a:p>
          <a:p>
            <a:pPr marL="285750" indent="-285750" algn="just" defTabSz="914400" rtl="1" eaLnBrk="1" latinLnBrk="0" hangingPunct="1">
              <a:lnSpc>
                <a:spcPts val="2400"/>
              </a:lnSpc>
              <a:spcBef>
                <a:spcPts val="600"/>
              </a:spcBef>
              <a:buFont typeface="Wingdings" pitchFamily="2" charset="2"/>
              <a:buChar char="§"/>
            </a:pPr>
            <a:r>
              <a:rPr lang="ar-SA" sz="1600" dirty="0">
                <a:latin typeface="Alexandria" charset="0"/>
                <a:cs typeface="Alexandria" charset="0"/>
              </a:rPr>
              <a:t>بصفة عامة، يشير التباين بين الأشياء إلي الاختلاف أو التناقض، أما التباين اللوني فهو يشير إلي التفاوت في القيمة اللونية بين الألوان أو الظلال المتجاورة،، فالأبيض يحقق تباينا شديدا مع الأسود، وأقل مع الأزرق، وأقل مع الأخضر، وأقل مع الأصفر، وهكذا. </a:t>
            </a:r>
          </a:p>
          <a:p>
            <a:pPr marL="285750" indent="-285750" algn="just" defTabSz="914400" rtl="1" eaLnBrk="1" latinLnBrk="0" hangingPunct="1">
              <a:lnSpc>
                <a:spcPts val="2400"/>
              </a:lnSpc>
              <a:spcBef>
                <a:spcPts val="600"/>
              </a:spcBef>
              <a:buFont typeface="Wingdings" pitchFamily="2" charset="2"/>
              <a:buChar char="§"/>
            </a:pPr>
            <a:r>
              <a:rPr lang="ar-SA" sz="1600" dirty="0">
                <a:latin typeface="Alexandria" charset="0"/>
                <a:cs typeface="Alexandria" charset="0"/>
              </a:rPr>
              <a:t>والتباين بهذا المعني ينطبق علي الأصول ذات الظل المنفصل مثل الرسوم بأنواعها والحروف التي تتضمن فقط مستويين أو قيمتين لونيتين أو </a:t>
            </a:r>
            <a:r>
              <a:rPr lang="ar-SA" sz="1600" dirty="0" err="1">
                <a:latin typeface="Alexandria" charset="0"/>
                <a:cs typeface="Alexandria" charset="0"/>
              </a:rPr>
              <a:t>ظليتين</a:t>
            </a:r>
            <a:r>
              <a:rPr lang="ar-SA" sz="1600" dirty="0">
                <a:latin typeface="Alexandria" charset="0"/>
                <a:cs typeface="Alexandria" charset="0"/>
              </a:rPr>
              <a:t> يتجاوران علي الصفحة بشكل منفصل. </a:t>
            </a:r>
          </a:p>
          <a:p>
            <a:pPr marL="285750" indent="-285750" algn="just" defTabSz="914400" rtl="1" eaLnBrk="1" latinLnBrk="0" hangingPunct="1">
              <a:lnSpc>
                <a:spcPts val="2400"/>
              </a:lnSpc>
              <a:spcBef>
                <a:spcPts val="600"/>
              </a:spcBef>
              <a:buFont typeface="Wingdings" pitchFamily="2" charset="2"/>
              <a:buChar char="§"/>
            </a:pPr>
            <a:r>
              <a:rPr lang="ar-SA" sz="1600" dirty="0">
                <a:latin typeface="Alexandria" charset="0"/>
                <a:cs typeface="Alexandria" charset="0"/>
              </a:rPr>
              <a:t>أما التباين في الصور الصحفية التي تتضمن مئات من المستويات أو التدرجات اللونية أو </a:t>
            </a:r>
            <a:r>
              <a:rPr lang="ar-SA" sz="1600" dirty="0" err="1">
                <a:latin typeface="Alexandria" charset="0"/>
                <a:cs typeface="Alexandria" charset="0"/>
              </a:rPr>
              <a:t>الظلية</a:t>
            </a:r>
            <a:r>
              <a:rPr lang="ar-SA" sz="1600" dirty="0">
                <a:latin typeface="Alexandria" charset="0"/>
                <a:cs typeface="Alexandria" charset="0"/>
              </a:rPr>
              <a:t> المتداخلة، فهو يشير إلي احتواء الصورة علي مناطق سوداء تماما وأخري بيضاء تماما، مع وجود أكبر قدر ممكن من التدرج اللوني أو </a:t>
            </a:r>
            <a:r>
              <a:rPr lang="ar-SA" sz="1600" dirty="0" err="1">
                <a:latin typeface="Alexandria" charset="0"/>
                <a:cs typeface="Alexandria" charset="0"/>
              </a:rPr>
              <a:t>الظلي</a:t>
            </a:r>
            <a:r>
              <a:rPr lang="ar-SA" sz="1600" dirty="0">
                <a:latin typeface="Alexandria" charset="0"/>
                <a:cs typeface="Alexandria" charset="0"/>
              </a:rPr>
              <a:t> ما بين الأبيض الكامل والأسود الكامل وهكذا بالنسبة للألوان الثلاثة الأساسية مع الأسود ”</a:t>
            </a:r>
            <a:r>
              <a:rPr lang="en-US" sz="1600" dirty="0">
                <a:latin typeface="Alexandria" charset="0"/>
                <a:cs typeface="Alexandria" charset="0"/>
              </a:rPr>
              <a:t>CMYK</a:t>
            </a:r>
            <a:r>
              <a:rPr lang="ar-SA" sz="1600" dirty="0">
                <a:latin typeface="Alexandria" charset="0"/>
                <a:cs typeface="Alexandria" charset="0"/>
              </a:rPr>
              <a:t>" في الصور الملونة. </a:t>
            </a:r>
          </a:p>
          <a:p>
            <a:pPr marL="285750" indent="-285750" algn="just" defTabSz="914400" rtl="1" eaLnBrk="1" latinLnBrk="0" hangingPunct="1">
              <a:lnSpc>
                <a:spcPts val="2400"/>
              </a:lnSpc>
              <a:spcBef>
                <a:spcPts val="600"/>
              </a:spcBef>
              <a:buFont typeface="Wingdings" pitchFamily="2" charset="2"/>
              <a:buChar char="§"/>
            </a:pPr>
            <a:r>
              <a:rPr lang="ar-SA" sz="1600" dirty="0">
                <a:latin typeface="Alexandria" charset="0"/>
                <a:cs typeface="Alexandria" charset="0"/>
              </a:rPr>
              <a:t>وكلما زاد مدي التباين في الصورة زاد عدد المستويات </a:t>
            </a:r>
            <a:r>
              <a:rPr lang="ar-SA" sz="1600" dirty="0" err="1">
                <a:latin typeface="Alexandria" charset="0"/>
                <a:cs typeface="Alexandria" charset="0"/>
              </a:rPr>
              <a:t>الظلية</a:t>
            </a:r>
            <a:r>
              <a:rPr lang="ar-SA" sz="1600" dirty="0">
                <a:latin typeface="Alexandria" charset="0"/>
                <a:cs typeface="Alexandria" charset="0"/>
              </a:rPr>
              <a:t> أو اللونية المعبرة عن المنظر الظاهر في الصورة، وكانت الصورة أكثر وضوحا وتعبيرا عن الأصل قبل وبعد النشر بالصحيفة.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30550770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862955"/>
            <a:ext cx="7534099"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مفهوم التباين في الصور الفوتوغرافية</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7114478" y="1974365"/>
            <a:ext cx="4135214" cy="3528595"/>
          </a:xfrm>
          <a:prstGeom prst="rect">
            <a:avLst/>
          </a:prstGeom>
          <a:noFill/>
        </p:spPr>
        <p:txBody>
          <a:bodyPr wrap="square" rtlCol="0">
            <a:spAutoFit/>
          </a:bodyPr>
          <a:lstStyle/>
          <a:p>
            <a:pPr marL="285750" indent="-285750" algn="just" defTabSz="914400" rtl="1" eaLnBrk="1" latinLnBrk="0" hangingPunct="1">
              <a:lnSpc>
                <a:spcPts val="2400"/>
              </a:lnSpc>
              <a:spcBef>
                <a:spcPts val="600"/>
              </a:spcBef>
              <a:buFont typeface="Wingdings" pitchFamily="2" charset="2"/>
              <a:buChar char="§"/>
            </a:pPr>
            <a:r>
              <a:rPr lang="ar-SA" sz="1600" dirty="0">
                <a:latin typeface="Alexandria" charset="0"/>
                <a:cs typeface="Alexandria" charset="0"/>
              </a:rPr>
              <a:t>والحد الأدنى لعدد المستويات </a:t>
            </a:r>
            <a:r>
              <a:rPr lang="ar-SA" sz="1600" dirty="0" err="1">
                <a:latin typeface="Alexandria" charset="0"/>
                <a:cs typeface="Alexandria" charset="0"/>
              </a:rPr>
              <a:t>الظلية</a:t>
            </a:r>
            <a:r>
              <a:rPr lang="ar-SA" sz="1600" dirty="0">
                <a:latin typeface="Alexandria" charset="0"/>
                <a:cs typeface="Alexandria" charset="0"/>
              </a:rPr>
              <a:t> للتعبير عن التدرج اللوني الكامل، بحيث تأتي الصورة مضاهية للأصل هو "256" مستوي </a:t>
            </a:r>
            <a:r>
              <a:rPr lang="ar-SA" sz="1600" dirty="0" err="1">
                <a:latin typeface="Alexandria" charset="0"/>
                <a:cs typeface="Alexandria" charset="0"/>
              </a:rPr>
              <a:t>ظليا</a:t>
            </a:r>
            <a:r>
              <a:rPr lang="ar-SA" sz="1600" dirty="0">
                <a:latin typeface="Alexandria" charset="0"/>
                <a:cs typeface="Alexandria" charset="0"/>
              </a:rPr>
              <a:t> وذلك للون الواحد، ولذلك يجب أن تتضمن الصور الفوتوغرافية العادية "الأبيض والأسود" 256 مستوي </a:t>
            </a:r>
            <a:r>
              <a:rPr lang="ar-SA" sz="1600" dirty="0" err="1">
                <a:latin typeface="Alexandria" charset="0"/>
                <a:cs typeface="Alexandria" charset="0"/>
              </a:rPr>
              <a:t>ظليا</a:t>
            </a:r>
            <a:r>
              <a:rPr lang="ar-SA" sz="1600" dirty="0">
                <a:latin typeface="Alexandria" charset="0"/>
                <a:cs typeface="Alexandria" charset="0"/>
              </a:rPr>
              <a:t>. </a:t>
            </a:r>
          </a:p>
          <a:p>
            <a:pPr marL="285750" indent="-285750" algn="just" defTabSz="914400" rtl="1" eaLnBrk="1" latinLnBrk="0" hangingPunct="1">
              <a:lnSpc>
                <a:spcPts val="2400"/>
              </a:lnSpc>
              <a:spcBef>
                <a:spcPts val="600"/>
              </a:spcBef>
              <a:buFont typeface="Wingdings" pitchFamily="2" charset="2"/>
              <a:buChar char="§"/>
            </a:pPr>
            <a:r>
              <a:rPr lang="ar-SA" sz="1600" dirty="0">
                <a:latin typeface="Alexandria" charset="0"/>
                <a:cs typeface="Alexandria" charset="0"/>
              </a:rPr>
              <a:t>ويختلف هذا العدد من صيغة لونية لأخري، ومن ثم تختلف أيضا درجة الوضوح للصور حسب الصيغة اللونية التي طبعت بها.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8" name="Picture 7" descr="A close up of a leaf&#10;&#10;Description automatically generated">
            <a:extLst>
              <a:ext uri="{FF2B5EF4-FFF2-40B4-BE49-F238E27FC236}">
                <a16:creationId xmlns:a16="http://schemas.microsoft.com/office/drawing/2014/main" id="{26E2C704-75CC-0F59-5B26-1A015C0AF17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1354" y="1862854"/>
            <a:ext cx="1699612" cy="4055869"/>
          </a:xfrm>
          <a:prstGeom prst="rect">
            <a:avLst/>
          </a:prstGeom>
        </p:spPr>
      </p:pic>
      <p:pic>
        <p:nvPicPr>
          <p:cNvPr id="18434" name="Picture 2" descr="undefined">
            <a:extLst>
              <a:ext uri="{FF2B5EF4-FFF2-40B4-BE49-F238E27FC236}">
                <a16:creationId xmlns:a16="http://schemas.microsoft.com/office/drawing/2014/main" id="{7B6E972F-35ED-2EA8-A352-74017E5F3E8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91996" y="1862854"/>
            <a:ext cx="4313189" cy="40558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75916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862955"/>
            <a:ext cx="7534099" cy="400110"/>
          </a:xfrm>
          <a:prstGeom prst="rect">
            <a:avLst/>
          </a:prstGeom>
          <a:noFill/>
        </p:spPr>
        <p:txBody>
          <a:bodyPr wrap="square" rtlCol="0">
            <a:spAutoFit/>
          </a:bodyPr>
          <a:lstStyle/>
          <a:p>
            <a:pPr algn="just" defTabSz="914400" rtl="1" eaLnBrk="1" latinLnBrk="0" hangingPunct="1">
              <a:lnSpc>
                <a:spcPts val="2400"/>
              </a:lnSpc>
              <a:spcBef>
                <a:spcPts val="600"/>
              </a:spcBef>
            </a:pPr>
            <a:r>
              <a:rPr lang="ar-SA" sz="2400" b="1" dirty="0">
                <a:solidFill>
                  <a:srgbClr val="C00000"/>
                </a:solidFill>
                <a:latin typeface="Alexandria" charset="0"/>
                <a:cs typeface="Alexandria" charset="0"/>
              </a:rPr>
              <a:t>الصيغ اللونية للصور الفوتوغرافية</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5609063" y="1974365"/>
            <a:ext cx="5640630" cy="3451651"/>
          </a:xfrm>
          <a:prstGeom prst="rect">
            <a:avLst/>
          </a:prstGeom>
          <a:noFill/>
        </p:spPr>
        <p:txBody>
          <a:bodyPr wrap="square" rtlCol="0">
            <a:spAutoFit/>
          </a:bodyPr>
          <a:lstStyle/>
          <a:p>
            <a:pPr marL="342900" indent="-342900" algn="just" defTabSz="914400" rtl="1" eaLnBrk="1" latinLnBrk="0" hangingPunct="1">
              <a:lnSpc>
                <a:spcPts val="2400"/>
              </a:lnSpc>
              <a:spcBef>
                <a:spcPts val="600"/>
              </a:spcBef>
              <a:buFont typeface="+mj-lt"/>
              <a:buAutoNum type="arabicPeriod"/>
            </a:pPr>
            <a:r>
              <a:rPr lang="ar-SA" dirty="0">
                <a:solidFill>
                  <a:srgbClr val="00AEEF"/>
                </a:solidFill>
                <a:latin typeface="Alexandria" charset="0"/>
                <a:cs typeface="Alexandria" charset="0"/>
              </a:rPr>
              <a:t>الصور الأحادية اللون "الأبيض والأسود" (</a:t>
            </a:r>
            <a:r>
              <a:rPr lang="en-US" dirty="0">
                <a:solidFill>
                  <a:srgbClr val="00AEEF"/>
                </a:solidFill>
                <a:latin typeface="Alexandria" charset="0"/>
                <a:cs typeface="Alexandria" charset="0"/>
              </a:rPr>
              <a:t>Grayscale</a:t>
            </a:r>
            <a:r>
              <a:rPr lang="ar-SA" dirty="0">
                <a:solidFill>
                  <a:srgbClr val="00AEEF"/>
                </a:solidFill>
                <a:latin typeface="Alexandria" charset="0"/>
                <a:cs typeface="Alexandria" charset="0"/>
              </a:rPr>
              <a:t>). </a:t>
            </a:r>
            <a:r>
              <a:rPr lang="ar-SA" sz="1600" dirty="0">
                <a:latin typeface="Alexandria" charset="0"/>
                <a:cs typeface="Alexandria" charset="0"/>
              </a:rPr>
              <a:t>وهي صيغة طباعية، وتتضمن قناة لونية واحدة، ويتم طباعتها باستخدام حبر واحد، ويكون عادة الحبر الأسود، علي أساس أن اللون الأسود يجمع كل الألوان الأساسية للطباعة، ومن ثم يعطي أكبر مدي ممكن من التباين، وأكبر عدد من المستويات </a:t>
            </a:r>
            <a:r>
              <a:rPr lang="ar-SA" sz="1600" dirty="0" err="1">
                <a:latin typeface="Alexandria" charset="0"/>
                <a:cs typeface="Alexandria" charset="0"/>
              </a:rPr>
              <a:t>الظلية</a:t>
            </a:r>
            <a:r>
              <a:rPr lang="ar-SA" sz="1600" dirty="0">
                <a:latin typeface="Alexandria" charset="0"/>
                <a:cs typeface="Alexandria" charset="0"/>
              </a:rPr>
              <a:t> المشتركة في التعبير عن الصور الفوتوغرافية المطبوعة، بما يترتب عليه درجة وضوح أعلي للصورة مما لو تم استخدام أي لون آخر غير الأسود. ويبلغ عدد المستويات </a:t>
            </a:r>
            <a:r>
              <a:rPr lang="ar-SA" sz="1600" dirty="0" err="1">
                <a:latin typeface="Alexandria" charset="0"/>
                <a:cs typeface="Alexandria" charset="0"/>
              </a:rPr>
              <a:t>الظلية</a:t>
            </a:r>
            <a:r>
              <a:rPr lang="ar-SA" sz="1600" dirty="0">
                <a:latin typeface="Alexandria" charset="0"/>
                <a:cs typeface="Alexandria" charset="0"/>
              </a:rPr>
              <a:t> للصورة أحادية اللون 256 مستوي ولذلك فهي أقل الصيغ اللونية من حيث جودة الصور المطبوعة.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17410" name="Picture 2">
            <a:extLst>
              <a:ext uri="{FF2B5EF4-FFF2-40B4-BE49-F238E27FC236}">
                <a16:creationId xmlns:a16="http://schemas.microsoft.com/office/drawing/2014/main" id="{B8D82A2D-9943-E28A-7B29-A581CED382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9049" y="1908495"/>
            <a:ext cx="4811217" cy="3562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89774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862955"/>
            <a:ext cx="7534099"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الصيغ اللونية للصور الفوتوغرافية</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762001" y="2152781"/>
            <a:ext cx="10487692" cy="3913251"/>
          </a:xfrm>
          <a:prstGeom prst="rect">
            <a:avLst/>
          </a:prstGeom>
          <a:noFill/>
        </p:spPr>
        <p:txBody>
          <a:bodyPr wrap="square" rtlCol="0">
            <a:spAutoFit/>
          </a:bodyPr>
          <a:lstStyle/>
          <a:p>
            <a:pPr marL="342900" indent="-342900" algn="just" defTabSz="914400" rtl="1" eaLnBrk="1" latinLnBrk="0" hangingPunct="1">
              <a:lnSpc>
                <a:spcPts val="2400"/>
              </a:lnSpc>
              <a:spcBef>
                <a:spcPts val="600"/>
              </a:spcBef>
              <a:buFont typeface="+mj-lt"/>
              <a:buAutoNum type="arabicPeriod" startAt="2"/>
            </a:pPr>
            <a:r>
              <a:rPr lang="ar-SA" sz="1600" dirty="0">
                <a:solidFill>
                  <a:srgbClr val="00AEEF"/>
                </a:solidFill>
                <a:latin typeface="Alexandria" charset="0"/>
                <a:cs typeface="Alexandria" charset="0"/>
              </a:rPr>
              <a:t>الصور الثنائية اللون ”</a:t>
            </a:r>
            <a:r>
              <a:rPr lang="en-US" sz="1600" dirty="0">
                <a:solidFill>
                  <a:srgbClr val="00AEEF"/>
                </a:solidFill>
                <a:latin typeface="Alexandria" charset="0"/>
                <a:cs typeface="Alexandria" charset="0"/>
              </a:rPr>
              <a:t>Duotone</a:t>
            </a:r>
            <a:r>
              <a:rPr lang="ar-SA" sz="1600" dirty="0">
                <a:solidFill>
                  <a:srgbClr val="00AEEF"/>
                </a:solidFill>
                <a:latin typeface="Alexandria" charset="0"/>
                <a:cs typeface="Alexandria" charset="0"/>
              </a:rPr>
              <a:t>". </a:t>
            </a:r>
            <a:r>
              <a:rPr lang="ar-SA" sz="1600" dirty="0">
                <a:latin typeface="Alexandria" charset="0"/>
                <a:cs typeface="Alexandria" charset="0"/>
              </a:rPr>
              <a:t>وهي صيغة طباعية وتتضمن قناتين لونيتين وهما الأسود + لون إضافي من الألوان الطباعية الأساسية ”</a:t>
            </a:r>
            <a:r>
              <a:rPr lang="en-US" sz="1600" dirty="0">
                <a:latin typeface="Alexandria" charset="0"/>
                <a:cs typeface="Alexandria" charset="0"/>
              </a:rPr>
              <a:t>CMY</a:t>
            </a:r>
            <a:r>
              <a:rPr lang="ar-SA" sz="1600" dirty="0">
                <a:latin typeface="Alexandria" charset="0"/>
                <a:cs typeface="Alexandria" charset="0"/>
              </a:rPr>
              <a:t>"، ويستخدم في طباعتها حبرين طباعيين، ويبلغ عدد المستويات اللونية في الصورة الثنائية اللون "2*256" مستوي لونيا، ولذلك فهي تحقق مستوي جودة أعلي من الصور أحادية اللون.</a:t>
            </a:r>
          </a:p>
          <a:p>
            <a:pPr marL="342900" indent="-342900" algn="just" defTabSz="914400" rtl="1" eaLnBrk="1" latinLnBrk="0" hangingPunct="1">
              <a:lnSpc>
                <a:spcPts val="2400"/>
              </a:lnSpc>
              <a:spcBef>
                <a:spcPts val="600"/>
              </a:spcBef>
              <a:buFont typeface="+mj-lt"/>
              <a:buAutoNum type="arabicPeriod" startAt="2"/>
            </a:pPr>
            <a:r>
              <a:rPr lang="ar-SA" sz="1600" dirty="0">
                <a:solidFill>
                  <a:srgbClr val="00AEEF"/>
                </a:solidFill>
                <a:latin typeface="Alexandria" charset="0"/>
                <a:cs typeface="Alexandria" charset="0"/>
              </a:rPr>
              <a:t>الصور الثلاثية اللون ”</a:t>
            </a:r>
            <a:r>
              <a:rPr lang="en-US" sz="1600" dirty="0">
                <a:solidFill>
                  <a:srgbClr val="00AEEF"/>
                </a:solidFill>
                <a:latin typeface="Alexandria" charset="0"/>
                <a:cs typeface="Alexandria" charset="0"/>
              </a:rPr>
              <a:t>Tritons</a:t>
            </a:r>
            <a:r>
              <a:rPr lang="ar-SA" sz="1600" dirty="0">
                <a:solidFill>
                  <a:srgbClr val="00AEEF"/>
                </a:solidFill>
                <a:latin typeface="Alexandria" charset="0"/>
                <a:cs typeface="Alexandria" charset="0"/>
              </a:rPr>
              <a:t>".</a:t>
            </a:r>
            <a:r>
              <a:rPr lang="ar-SA" sz="1600" dirty="0">
                <a:latin typeface="Alexandria" charset="0"/>
                <a:cs typeface="Alexandria" charset="0"/>
              </a:rPr>
              <a:t> وهي صيغة طباعية، وتتضمن ثلاث قنوات لونية وهي: الأسود + لونين إضافيين من الألوان الطباعية الأساسية ”</a:t>
            </a:r>
            <a:r>
              <a:rPr lang="en-US" sz="1600" dirty="0">
                <a:latin typeface="Alexandria" charset="0"/>
                <a:cs typeface="Alexandria" charset="0"/>
              </a:rPr>
              <a:t>CMY</a:t>
            </a:r>
            <a:r>
              <a:rPr lang="ar-SA" sz="1600" dirty="0">
                <a:latin typeface="Alexandria" charset="0"/>
                <a:cs typeface="Alexandria" charset="0"/>
              </a:rPr>
              <a:t>"، ويستخدم في طباعتها ثلاثة أحبار طباعية، ويبلغ عدد المستويات اللونية في الصورة الثلاثية اللون "3*256" مستوي لونيا، ولذلك فهي تحقق مستوي جودة أعلي من الصيغتين السابقتين.</a:t>
            </a:r>
          </a:p>
          <a:p>
            <a:pPr marL="342900" indent="-342900" algn="just" defTabSz="914400" rtl="1" eaLnBrk="1" latinLnBrk="0" hangingPunct="1">
              <a:lnSpc>
                <a:spcPts val="2400"/>
              </a:lnSpc>
              <a:spcBef>
                <a:spcPts val="600"/>
              </a:spcBef>
              <a:buFont typeface="+mj-lt"/>
              <a:buAutoNum type="arabicPeriod" startAt="2"/>
            </a:pPr>
            <a:r>
              <a:rPr lang="ar-SA" sz="1600" dirty="0">
                <a:solidFill>
                  <a:srgbClr val="00AEEF"/>
                </a:solidFill>
                <a:latin typeface="Alexandria" charset="0"/>
                <a:cs typeface="Alexandria" charset="0"/>
              </a:rPr>
              <a:t>الصور الرباعية اللون أو كاملة الألوان ”</a:t>
            </a:r>
            <a:r>
              <a:rPr lang="en-US" sz="1600" dirty="0">
                <a:solidFill>
                  <a:srgbClr val="00AEEF"/>
                </a:solidFill>
                <a:latin typeface="Alexandria" charset="0"/>
                <a:cs typeface="Alexandria" charset="0"/>
              </a:rPr>
              <a:t>CMYK</a:t>
            </a:r>
            <a:r>
              <a:rPr lang="ar-SA" sz="1600" dirty="0">
                <a:solidFill>
                  <a:srgbClr val="00AEEF"/>
                </a:solidFill>
                <a:latin typeface="Alexandria" charset="0"/>
                <a:cs typeface="Alexandria" charset="0"/>
              </a:rPr>
              <a:t>”. </a:t>
            </a:r>
            <a:r>
              <a:rPr lang="ar-SA" sz="1600" dirty="0">
                <a:latin typeface="Alexandria" charset="0"/>
                <a:cs typeface="Alexandria" charset="0"/>
              </a:rPr>
              <a:t>وهي صيغة طباعية وتتضمن أربع قنوات لونية وهي الألوان الأساسية الثلاثة للطباعة + اللون الأسود، ويمثل هذا العدد من الألوان ”</a:t>
            </a:r>
            <a:r>
              <a:rPr lang="en-US" sz="1600" dirty="0">
                <a:latin typeface="Alexandria" charset="0"/>
                <a:cs typeface="Alexandria" charset="0"/>
              </a:rPr>
              <a:t>CMYK</a:t>
            </a:r>
            <a:r>
              <a:rPr lang="ar-SA" sz="1600" dirty="0">
                <a:latin typeface="Alexandria" charset="0"/>
                <a:cs typeface="Alexandria" charset="0"/>
              </a:rPr>
              <a:t>" الحد </a:t>
            </a:r>
            <a:r>
              <a:rPr lang="ar-SA" sz="1600" dirty="0" err="1">
                <a:latin typeface="Alexandria" charset="0"/>
                <a:cs typeface="Alexandria" charset="0"/>
              </a:rPr>
              <a:t>الأدني</a:t>
            </a:r>
            <a:r>
              <a:rPr lang="ar-SA" sz="1600" dirty="0">
                <a:latin typeface="Alexandria" charset="0"/>
                <a:cs typeface="Alexandria" charset="0"/>
              </a:rPr>
              <a:t> لعدد الألوان الذي يستخدم في طباعة الصور الملونة، بما يعطي الإحساس بالمدي الكامل للألوان، وتطبع الألوان الأربعة بطريقة الألوان المتراكبة ”</a:t>
            </a:r>
            <a:r>
              <a:rPr lang="en-US" sz="1600" dirty="0">
                <a:latin typeface="Alexandria" charset="0"/>
                <a:cs typeface="Alexandria" charset="0"/>
              </a:rPr>
              <a:t>Process Color</a:t>
            </a:r>
            <a:r>
              <a:rPr lang="ar-SA" sz="1600" dirty="0">
                <a:latin typeface="Alexandria" charset="0"/>
                <a:cs typeface="Alexandria" charset="0"/>
              </a:rPr>
              <a:t>" بما ينجم عنها مئات الألوان الثانوية، والتي تأتي نتيجة لتراكب الألوان الأربعة </a:t>
            </a:r>
            <a:r>
              <a:rPr lang="ar-SA" sz="1600" dirty="0" err="1">
                <a:latin typeface="Alexandria" charset="0"/>
                <a:cs typeface="Alexandria" charset="0"/>
              </a:rPr>
              <a:t>بنب</a:t>
            </a:r>
            <a:r>
              <a:rPr lang="ar-SA" sz="1600" dirty="0">
                <a:latin typeface="Alexandria" charset="0"/>
                <a:cs typeface="Alexandria" charset="0"/>
              </a:rPr>
              <a:t> متفاوتة فوق بعضها البعض أثناء الطباعة، ويبلغ عدد المستويات اللونية في الصورة الرباعية اللون ”</a:t>
            </a:r>
            <a:r>
              <a:rPr lang="en-US" sz="1600" dirty="0">
                <a:latin typeface="Alexandria" charset="0"/>
                <a:cs typeface="Alexandria" charset="0"/>
              </a:rPr>
              <a:t>4*256</a:t>
            </a:r>
            <a:r>
              <a:rPr lang="ar-SA" sz="1600" dirty="0">
                <a:latin typeface="Alexandria" charset="0"/>
                <a:cs typeface="Alexandria" charset="0"/>
              </a:rPr>
              <a:t>”</a:t>
            </a:r>
            <a:r>
              <a:rPr lang="en-US" sz="1600" dirty="0">
                <a:latin typeface="Alexandria" charset="0"/>
                <a:cs typeface="Alexandria" charset="0"/>
              </a:rPr>
              <a:t> </a:t>
            </a:r>
            <a:r>
              <a:rPr lang="ar-SA" sz="1600" dirty="0">
                <a:latin typeface="Alexandria" charset="0"/>
                <a:cs typeface="Alexandria" charset="0"/>
              </a:rPr>
              <a:t> مستوي لونيا، ولذلك فهي تحقق مستوي جودة أعلي من الصيغ السابقة.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0248944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862955"/>
            <a:ext cx="7534099"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الصيغ اللونية للصور الفوتوغرافية</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8" name="TextBox 47"/>
          <p:cNvSpPr txBox="1"/>
          <p:nvPr/>
        </p:nvSpPr>
        <p:spPr>
          <a:xfrm>
            <a:off x="762001" y="2152781"/>
            <a:ext cx="10487692" cy="3666388"/>
          </a:xfrm>
          <a:prstGeom prst="rect">
            <a:avLst/>
          </a:prstGeom>
          <a:noFill/>
        </p:spPr>
        <p:txBody>
          <a:bodyPr wrap="square" rtlCol="0">
            <a:spAutoFit/>
          </a:bodyPr>
          <a:lstStyle/>
          <a:p>
            <a:pPr marL="342900" indent="-342900" algn="just" defTabSz="914400" rtl="1" eaLnBrk="1" latinLnBrk="0" hangingPunct="1">
              <a:lnSpc>
                <a:spcPts val="2500"/>
              </a:lnSpc>
              <a:spcBef>
                <a:spcPts val="600"/>
              </a:spcBef>
              <a:buFont typeface="+mj-lt"/>
              <a:buAutoNum type="arabicPeriod" startAt="5"/>
            </a:pPr>
            <a:r>
              <a:rPr lang="ar-SA" sz="1600" dirty="0">
                <a:solidFill>
                  <a:srgbClr val="00AEEF"/>
                </a:solidFill>
                <a:latin typeface="Alexandria" charset="0"/>
                <a:cs typeface="Alexandria" charset="0"/>
              </a:rPr>
              <a:t>الصور السباعية اللون</a:t>
            </a:r>
            <a:r>
              <a:rPr lang="ar-SA" sz="1600" dirty="0">
                <a:latin typeface="Alexandria" charset="0"/>
                <a:cs typeface="Alexandria" charset="0"/>
              </a:rPr>
              <a:t>. وهي صيغة طباعية، وفيها يتم فصل الأصل الفوتوغرافي الملون إلي سبعة ألوان، وتطبع أيضا بطريقة الألوان المتراكبة، مما يعطي آلاف الألوان الثانوية، ويعطي جودة أعلي بعد الطبع، بحيث تكاد تأتي الصورة المطبوعة وهي تضاهي الأصل في مستوي الجودة الفنية، وتستخدم هذه الصيغة في طباعة المجلات الفاخرة كمجلات الأزياء والمرأة وغيرها. ويبلغ عدد المستويات اللونية في الصورة السباعية اللون "7*256" مستوي لونيا، ولذلك فهي تحقق أعلي مستوي جودة ممكن في طباعة الصور الفوتوغرافية الملونة، ولكنها بالطبع تتطلب تكلفة إنتاجية أكبر وتستهلك وقتا أطول من الصيغ اللونية السابقة. </a:t>
            </a:r>
          </a:p>
          <a:p>
            <a:pPr marL="342900" indent="-342900" algn="just" defTabSz="914400" rtl="1" eaLnBrk="1" latinLnBrk="0" hangingPunct="1">
              <a:lnSpc>
                <a:spcPts val="2500"/>
              </a:lnSpc>
              <a:spcBef>
                <a:spcPts val="600"/>
              </a:spcBef>
              <a:buFont typeface="+mj-lt"/>
              <a:buAutoNum type="arabicPeriod" startAt="5"/>
            </a:pPr>
            <a:r>
              <a:rPr lang="ar-SA" sz="1600" dirty="0">
                <a:solidFill>
                  <a:srgbClr val="00AEEF"/>
                </a:solidFill>
                <a:latin typeface="Alexandria" charset="0"/>
                <a:cs typeface="Alexandria" charset="0"/>
              </a:rPr>
              <a:t>الصور بصيغة ”</a:t>
            </a:r>
            <a:r>
              <a:rPr lang="en-US" sz="1600" dirty="0">
                <a:solidFill>
                  <a:srgbClr val="00AEEF"/>
                </a:solidFill>
                <a:latin typeface="Alexandria" charset="0"/>
                <a:cs typeface="Alexandria" charset="0"/>
              </a:rPr>
              <a:t>RGB</a:t>
            </a:r>
            <a:r>
              <a:rPr lang="ar-SA" sz="1600" dirty="0">
                <a:solidFill>
                  <a:srgbClr val="00AEEF"/>
                </a:solidFill>
                <a:latin typeface="Alexandria" charset="0"/>
                <a:cs typeface="Alexandria" charset="0"/>
              </a:rPr>
              <a:t>". </a:t>
            </a:r>
            <a:r>
              <a:rPr lang="ar-SA" sz="1600" dirty="0">
                <a:latin typeface="Alexandria" charset="0"/>
                <a:cs typeface="Alexandria" charset="0"/>
              </a:rPr>
              <a:t>وهي علي عكس الصيغ اللونية السابقة، فهذه الصيغة هي صيغة ضوئية في الأساس؛ أي صيغة لعرض الصور علي الشاشة، سواء شاشة الحاسب أو الكاميرا الرقمية، ولذا فهي تستخدم أيضا لألوان الشاشة، كما أنها تستخدم عند عرض الصور علي الإنترنت وعند مسح الصور ضوئيا وكذلك مع معظم الكاميرات الرقمية. والاختصار ”</a:t>
            </a:r>
            <a:r>
              <a:rPr lang="en-US" sz="1600" dirty="0">
                <a:latin typeface="Alexandria" charset="0"/>
                <a:cs typeface="Alexandria" charset="0"/>
              </a:rPr>
              <a:t>RGB</a:t>
            </a:r>
            <a:r>
              <a:rPr lang="ar-SA" sz="1600" dirty="0">
                <a:latin typeface="Alexandria" charset="0"/>
                <a:cs typeface="Alexandria" charset="0"/>
              </a:rPr>
              <a:t>" تعني الأضواء ”</a:t>
            </a:r>
            <a:r>
              <a:rPr lang="en-US" sz="1600" dirty="0">
                <a:latin typeface="Alexandria" charset="0"/>
                <a:cs typeface="Alexandria" charset="0"/>
              </a:rPr>
              <a:t>Red- Green- Blue</a:t>
            </a:r>
            <a:r>
              <a:rPr lang="ar-SA" sz="1600" dirty="0">
                <a:latin typeface="Alexandria" charset="0"/>
                <a:cs typeface="Alexandria" charset="0"/>
              </a:rPr>
              <a:t>"؛ أي الأحمر، الأخضر، والأزرق التي إذا اندمجت مع بعضها البعض بنسبة 100٪ تعطي الضوء الأبيض.</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358472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r" defTabSz="914400" rtl="1" eaLnBrk="1" latinLnBrk="0" hangingPunct="1">
              <a:buFont typeface="Wingdings" pitchFamily="2" charset="2"/>
              <a:buChar char="§"/>
            </a:pPr>
            <a:r>
              <a:rPr lang="ar-SA" b="1" dirty="0">
                <a:solidFill>
                  <a:srgbClr val="0070C0"/>
                </a:solidFill>
                <a:latin typeface="Alexandria" pitchFamily="2" charset="-78"/>
                <a:cs typeface="Alexandria" pitchFamily="2" charset="-78"/>
              </a:rPr>
              <a:t>قم بالاطلاع على هذا الموقع وقراءة ما ورد به من قواعد لتكوين الصورة الصحفية</a:t>
            </a:r>
          </a:p>
          <a:p>
            <a:pPr algn="r" defTabSz="914400" rtl="1" eaLnBrk="1" latinLnBrk="0" hangingPunct="1"/>
            <a:endParaRPr lang="ar-SA" dirty="0">
              <a:solidFill>
                <a:schemeClr val="tx1"/>
              </a:solidFill>
              <a:latin typeface="Alexandria" pitchFamily="2" charset="-78"/>
              <a:cs typeface="Alexandria" pitchFamily="2" charset="-78"/>
            </a:endParaRPr>
          </a:p>
          <a:p>
            <a:pPr marL="285750" indent="-285750" algn="r" defTabSz="914400" rtl="1" eaLnBrk="1" latinLnBrk="0" hangingPunct="1">
              <a:buFont typeface="Wingdings" pitchFamily="2" charset="2"/>
              <a:buChar char="§"/>
            </a:pPr>
            <a:endParaRPr lang="ar-SA" dirty="0">
              <a:solidFill>
                <a:schemeClr val="tx1"/>
              </a:solidFill>
              <a:latin typeface="Alexandria" pitchFamily="2" charset="-78"/>
              <a:cs typeface="Alexandria" pitchFamily="2" charset="-78"/>
            </a:endParaRPr>
          </a:p>
          <a:p>
            <a:pPr marL="0" algn="ctr" defTabSz="914400" eaLnBrk="1" latinLnBrk="0" hangingPunct="1"/>
            <a:r>
              <a:rPr lang="en-US" dirty="0">
                <a:solidFill>
                  <a:srgbClr val="FF0000"/>
                </a:solidFill>
                <a:latin typeface="Alexandria" pitchFamily="2" charset="-78"/>
                <a:cs typeface="Alexandria" pitchFamily="2" charset="-78"/>
                <a:hlinkClick r:id="rId2">
                  <a:extLst>
                    <a:ext uri="{A12FA001-AC4F-418D-AE19-62706E023703}">
                      <ahyp:hlinkClr xmlns:ahyp="http://schemas.microsoft.com/office/drawing/2018/hyperlinkcolor" val="tx"/>
                    </a:ext>
                  </a:extLst>
                </a:hlinkClick>
              </a:rPr>
              <a:t>https://photos-</a:t>
            </a:r>
            <a:r>
              <a:rPr lang="en-US" dirty="0" err="1">
                <a:solidFill>
                  <a:srgbClr val="FF0000"/>
                </a:solidFill>
                <a:latin typeface="Alexandria" pitchFamily="2" charset="-78"/>
                <a:cs typeface="Alexandria" pitchFamily="2" charset="-78"/>
                <a:hlinkClick r:id="rId2">
                  <a:extLst>
                    <a:ext uri="{A12FA001-AC4F-418D-AE19-62706E023703}">
                      <ahyp:hlinkClr xmlns:ahyp="http://schemas.microsoft.com/office/drawing/2018/hyperlinkcolor" val="tx"/>
                    </a:ext>
                  </a:extLst>
                </a:hlinkClick>
              </a:rPr>
              <a:t>lab.com</a:t>
            </a:r>
            <a:r>
              <a:rPr lang="en-US" dirty="0">
                <a:solidFill>
                  <a:srgbClr val="FF0000"/>
                </a:solidFill>
                <a:latin typeface="Alexandria" pitchFamily="2" charset="-78"/>
                <a:cs typeface="Alexandria" pitchFamily="2" charset="-78"/>
                <a:hlinkClick r:id="rId2">
                  <a:extLst>
                    <a:ext uri="{A12FA001-AC4F-418D-AE19-62706E023703}">
                      <ahyp:hlinkClr xmlns:ahyp="http://schemas.microsoft.com/office/drawing/2018/hyperlinkcolor" val="tx"/>
                    </a:ext>
                  </a:extLst>
                </a:hlinkClick>
              </a:rPr>
              <a:t>/2020/06/06/٢%D9%A0-</a:t>
            </a:r>
            <a:r>
              <a:rPr lang="ar-SA" dirty="0">
                <a:solidFill>
                  <a:srgbClr val="FF0000"/>
                </a:solidFill>
                <a:latin typeface="Alexandria" pitchFamily="2" charset="-78"/>
                <a:cs typeface="Alexandria" pitchFamily="2" charset="-78"/>
                <a:hlinkClick r:id="rId2">
                  <a:extLst>
                    <a:ext uri="{A12FA001-AC4F-418D-AE19-62706E023703}">
                      <ahyp:hlinkClr xmlns:ahyp="http://schemas.microsoft.com/office/drawing/2018/hyperlinkcolor" val="tx"/>
                    </a:ext>
                  </a:extLst>
                </a:hlinkClick>
              </a:rPr>
              <a:t>نصيحة-وقاعدة-تصنع-تجل-تكوينات-صورك-أ/</a:t>
            </a:r>
            <a:endParaRPr lang="en-US" dirty="0">
              <a:solidFill>
                <a:srgbClr val="FF0000"/>
              </a:solidFill>
              <a:latin typeface="Alexandria" pitchFamily="2" charset="-78"/>
              <a:cs typeface="Alexandria" pitchFamily="2" charset="-78"/>
            </a:endParaRPr>
          </a:p>
          <a:p>
            <a:pPr marL="0" algn="ctr" defTabSz="914400" eaLnBrk="1" latinLnBrk="0" hangingPunct="1"/>
            <a:endParaRPr lang="en-US" dirty="0">
              <a:solidFill>
                <a:schemeClr val="tx1"/>
              </a:solidFill>
              <a:latin typeface="Alexandria" pitchFamily="2" charset="-78"/>
              <a:cs typeface="Alexandria" pitchFamily="2" charset="-78"/>
            </a:endParaRPr>
          </a:p>
          <a:p>
            <a:pPr marL="0" algn="ctr" defTabSz="914400" eaLnBrk="1" latinLnBrk="0" hangingPunct="1"/>
            <a:endParaRPr lang="en-US" dirty="0">
              <a:solidFill>
                <a:schemeClr val="tx1"/>
              </a:solidFill>
              <a:latin typeface="Alexandria" pitchFamily="2" charset="-78"/>
              <a:cs typeface="Alexandria" pitchFamily="2" charset="-78"/>
            </a:endParaRPr>
          </a:p>
          <a:p>
            <a:pPr marL="0" algn="ctr" defTabSz="914400" eaLnBrk="1" latinLnBrk="0" hangingPunct="1"/>
            <a:endParaRPr lang="en-US" dirty="0">
              <a:solidFill>
                <a:schemeClr val="tx1"/>
              </a:solidFill>
              <a:latin typeface="Alexandria" pitchFamily="2" charset="-78"/>
              <a:cs typeface="Alexandria" pitchFamily="2" charset="-78"/>
            </a:endParaRPr>
          </a:p>
          <a:p>
            <a:pPr marL="0" algn="ctr" defTabSz="914400" eaLnBrk="1" latinLnBrk="0" hangingPunct="1"/>
            <a:endParaRPr lang="en-US" dirty="0">
              <a:solidFill>
                <a:schemeClr val="tx1"/>
              </a:solidFill>
              <a:latin typeface="Alexandria" pitchFamily="2" charset="-78"/>
              <a:cs typeface="Alexandria" pitchFamily="2" charset="-78"/>
            </a:endParaRPr>
          </a:p>
          <a:p>
            <a:pPr marL="0" algn="ctr" defTabSz="914400" eaLnBrk="1" latinLnBrk="0" hangingPunct="1"/>
            <a:endParaRPr lang="en-US" dirty="0">
              <a:solidFill>
                <a:schemeClr val="tx1"/>
              </a:solidFill>
              <a:latin typeface="Alexandria" pitchFamily="2" charset="-78"/>
              <a:cs typeface="Alexandria" pitchFamily="2" charset="-78"/>
            </a:endParaRPr>
          </a:p>
          <a:p>
            <a:pPr marL="0" algn="ctr" defTabSz="914400" eaLnBrk="1" latinLnBrk="0" hangingPunct="1"/>
            <a:endParaRPr lang="en-US" dirty="0">
              <a:solidFill>
                <a:schemeClr val="tx1"/>
              </a:solidFill>
              <a:latin typeface="Alexandria" pitchFamily="2" charset="-78"/>
              <a:cs typeface="Alexandria" pitchFamily="2" charset="-78"/>
            </a:endParaRPr>
          </a:p>
        </p:txBody>
      </p:sp>
      <p:sp>
        <p:nvSpPr>
          <p:cNvPr id="3" name="TextBox 2"/>
          <p:cNvSpPr txBox="1"/>
          <p:nvPr/>
        </p:nvSpPr>
        <p:spPr>
          <a:xfrm>
            <a:off x="2513150" y="862955"/>
            <a:ext cx="7534099"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نشاط: تعلم ذاتي</a:t>
            </a:r>
            <a:endParaRPr lang="en-US" sz="24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p:cNvSpPr txBox="1"/>
          <p:nvPr/>
        </p:nvSpPr>
        <p:spPr>
          <a:xfrm>
            <a:off x="1214179" y="1231789"/>
            <a:ext cx="966228"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7</a:t>
            </a:r>
            <a:endParaRPr lang="en-US" sz="40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 name="Graphic 21">
            <a:extLst>
              <a:ext uri="{FF2B5EF4-FFF2-40B4-BE49-F238E27FC236}">
                <a16:creationId xmlns:a16="http://schemas.microsoft.com/office/drawing/2014/main" id="{7F6831C0-67B4-2A96-F454-F5B9DF21CF1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6082552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marL="0" algn="ctr" defTabSz="914400" rtl="1" eaLnBrk="1" latinLnBrk="0" hangingPunct="1"/>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646331"/>
          </a:xfrm>
          <a:prstGeom prst="rect">
            <a:avLst/>
          </a:prstGeom>
          <a:noFill/>
        </p:spPr>
        <p:txBody>
          <a:bodyPr wrap="square" rtlCol="0">
            <a:spAutoFit/>
          </a:bodyPr>
          <a:lstStyle/>
          <a:p>
            <a:pPr algn="ctr"/>
            <a:r>
              <a:rPr lang="en-US" sz="3600" b="1" dirty="0">
                <a:solidFill>
                  <a:schemeClr val="bg1"/>
                </a:solidFill>
                <a:latin typeface="Alexandria" charset="0"/>
                <a:cs typeface="Alexandria" charset="0"/>
              </a:rPr>
              <a:t>0</a:t>
            </a:r>
            <a:r>
              <a:rPr lang="ar-SA" sz="3600" b="1" dirty="0">
                <a:solidFill>
                  <a:schemeClr val="bg1"/>
                </a:solidFill>
                <a:latin typeface="Alexandria" charset="0"/>
                <a:cs typeface="Alexandria" charset="0"/>
              </a:rPr>
              <a:t>7</a:t>
            </a:r>
            <a:endParaRPr lang="en-US" sz="3600" b="1" dirty="0">
              <a:solidFill>
                <a:schemeClr val="bg1"/>
              </a:solidFill>
              <a:latin typeface="Alexandria" charset="0"/>
              <a:cs typeface="Alexandria"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TextBox 3">
            <a:extLst>
              <a:ext uri="{FF2B5EF4-FFF2-40B4-BE49-F238E27FC236}">
                <a16:creationId xmlns:a16="http://schemas.microsoft.com/office/drawing/2014/main" id="{50E20F90-ADC3-CA42-1F1B-B4E3E4ADB9D9}"/>
              </a:ext>
            </a:extLst>
          </p:cNvPr>
          <p:cNvSpPr txBox="1"/>
          <p:nvPr/>
        </p:nvSpPr>
        <p:spPr>
          <a:xfrm>
            <a:off x="4689258" y="1334896"/>
            <a:ext cx="7060092" cy="400110"/>
          </a:xfrm>
          <a:prstGeom prst="rect">
            <a:avLst/>
          </a:prstGeom>
          <a:noFill/>
        </p:spPr>
        <p:txBody>
          <a:bodyPr wrap="square" rtlCol="0">
            <a:spAutoFit/>
          </a:bodyPr>
          <a:lstStyle/>
          <a:p>
            <a:pPr algn="r" rtl="1"/>
            <a:r>
              <a:rPr lang="ar-SA" sz="2000" b="1" dirty="0">
                <a:solidFill>
                  <a:srgbClr val="C00000"/>
                </a:solidFill>
                <a:latin typeface="Alexandria" charset="0"/>
                <a:cs typeface="Alexandria" charset="0"/>
              </a:rPr>
              <a:t>خاتمة وملخص بالنقاط الرئيسية في المحاضرة السابعة</a:t>
            </a:r>
            <a:endParaRPr lang="en-US" sz="2000" b="1" dirty="0">
              <a:solidFill>
                <a:srgbClr val="C00000"/>
              </a:solidFill>
              <a:latin typeface="Alexandria" charset="0"/>
              <a:cs typeface="Alexandria" charset="0"/>
            </a:endParaRPr>
          </a:p>
        </p:txBody>
      </p:sp>
      <p:sp>
        <p:nvSpPr>
          <p:cNvPr id="9" name="TextBox 8">
            <a:extLst>
              <a:ext uri="{FF2B5EF4-FFF2-40B4-BE49-F238E27FC236}">
                <a16:creationId xmlns:a16="http://schemas.microsoft.com/office/drawing/2014/main" id="{DA4FF333-2B28-8338-13D9-DDB203409429}"/>
              </a:ext>
            </a:extLst>
          </p:cNvPr>
          <p:cNvSpPr txBox="1"/>
          <p:nvPr/>
        </p:nvSpPr>
        <p:spPr>
          <a:xfrm>
            <a:off x="4607775" y="1788391"/>
            <a:ext cx="7060092" cy="1354858"/>
          </a:xfrm>
          <a:prstGeom prst="rect">
            <a:avLst/>
          </a:prstGeom>
          <a:noFill/>
        </p:spPr>
        <p:txBody>
          <a:bodyPr wrap="square" rtlCol="0">
            <a:spAutoFit/>
          </a:bodyPr>
          <a:lstStyle/>
          <a:p>
            <a:pPr marL="285750" indent="-285750" algn="just" rtl="1">
              <a:lnSpc>
                <a:spcPts val="3000"/>
              </a:lnSpc>
              <a:spcBef>
                <a:spcPts val="600"/>
              </a:spcBef>
              <a:buFont typeface="Wingdings" pitchFamily="2" charset="2"/>
              <a:buChar char="§"/>
            </a:pPr>
            <a:r>
              <a:rPr lang="ar-SA" sz="1600" dirty="0">
                <a:latin typeface="Alexandria" charset="0"/>
                <a:cs typeface="Alexandria" charset="0"/>
              </a:rPr>
              <a:t>الأسس العلمية والفنية لتكوين الصورة الصحفية</a:t>
            </a:r>
          </a:p>
          <a:p>
            <a:pPr marL="285750" indent="-285750" algn="just" rtl="1">
              <a:lnSpc>
                <a:spcPts val="3000"/>
              </a:lnSpc>
              <a:spcBef>
                <a:spcPts val="600"/>
              </a:spcBef>
              <a:buFont typeface="Wingdings" pitchFamily="2" charset="2"/>
              <a:buChar char="§"/>
            </a:pPr>
            <a:r>
              <a:rPr lang="ar-SA" sz="1600" dirty="0">
                <a:latin typeface="Alexandria" charset="0"/>
                <a:cs typeface="Alexandria" charset="0"/>
              </a:rPr>
              <a:t>مفهوم التباين في الصور الفوتوغرافية</a:t>
            </a:r>
          </a:p>
          <a:p>
            <a:pPr marL="285750" indent="-285750" algn="just" rtl="1">
              <a:lnSpc>
                <a:spcPts val="3000"/>
              </a:lnSpc>
              <a:spcBef>
                <a:spcPts val="600"/>
              </a:spcBef>
              <a:buFont typeface="Wingdings" pitchFamily="2" charset="2"/>
              <a:buChar char="§"/>
            </a:pPr>
            <a:r>
              <a:rPr lang="ar-SA" sz="1600" dirty="0">
                <a:latin typeface="Alexandria" charset="0"/>
                <a:cs typeface="Alexandria" charset="0"/>
              </a:rPr>
              <a:t>الصيغ اللونية للصور الفوتوغرافية</a:t>
            </a:r>
          </a:p>
        </p:txBody>
      </p:sp>
    </p:spTree>
    <p:extLst>
      <p:ext uri="{BB962C8B-B14F-4D97-AF65-F5344CB8AC3E}">
        <p14:creationId xmlns:p14="http://schemas.microsoft.com/office/powerpoint/2010/main" val="70150806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marL="0" algn="ctr" defTabSz="914400" rtl="1" eaLnBrk="1" latinLnBrk="0" hangingPunct="1"/>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646331"/>
          </a:xfrm>
          <a:prstGeom prst="rect">
            <a:avLst/>
          </a:prstGeom>
          <a:noFill/>
        </p:spPr>
        <p:txBody>
          <a:bodyPr wrap="square" rtlCol="0">
            <a:spAutoFit/>
          </a:bodyPr>
          <a:lstStyle/>
          <a:p>
            <a:pPr algn="ctr"/>
            <a:r>
              <a:rPr lang="en-US" sz="3600" b="1" dirty="0">
                <a:solidFill>
                  <a:schemeClr val="bg1"/>
                </a:solidFill>
                <a:latin typeface="Alexandria" charset="0"/>
                <a:cs typeface="Alexandria" charset="0"/>
              </a:rPr>
              <a:t>0</a:t>
            </a:r>
            <a:r>
              <a:rPr lang="ar-SA" sz="3600" b="1" dirty="0">
                <a:solidFill>
                  <a:schemeClr val="bg1"/>
                </a:solidFill>
                <a:latin typeface="Alexandria" charset="0"/>
                <a:cs typeface="Alexandria" charset="0"/>
              </a:rPr>
              <a:t>7</a:t>
            </a:r>
            <a:endParaRPr lang="en-US" sz="3600" b="1" dirty="0">
              <a:solidFill>
                <a:schemeClr val="bg1"/>
              </a:solidFill>
              <a:latin typeface="Alexandria" charset="0"/>
              <a:cs typeface="Alexandria"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TextBox 3">
            <a:extLst>
              <a:ext uri="{FF2B5EF4-FFF2-40B4-BE49-F238E27FC236}">
                <a16:creationId xmlns:a16="http://schemas.microsoft.com/office/drawing/2014/main" id="{50E20F90-ADC3-CA42-1F1B-B4E3E4ADB9D9}"/>
              </a:ext>
            </a:extLst>
          </p:cNvPr>
          <p:cNvSpPr txBox="1"/>
          <p:nvPr/>
        </p:nvSpPr>
        <p:spPr>
          <a:xfrm>
            <a:off x="4689258" y="1412953"/>
            <a:ext cx="6516914" cy="523220"/>
          </a:xfrm>
          <a:prstGeom prst="rect">
            <a:avLst/>
          </a:prstGeom>
          <a:noFill/>
        </p:spPr>
        <p:txBody>
          <a:bodyPr wrap="square" rtlCol="0">
            <a:spAutoFit/>
          </a:bodyPr>
          <a:lstStyle/>
          <a:p>
            <a:pPr algn="r" rtl="1"/>
            <a:r>
              <a:rPr lang="ar-SA" sz="2800" b="1" dirty="0">
                <a:solidFill>
                  <a:srgbClr val="00B0F0"/>
                </a:solidFill>
                <a:latin typeface="Alexandria" charset="0"/>
                <a:cs typeface="Alexandria" charset="0"/>
              </a:rPr>
              <a:t>مصادر ومراجع للاستزادة فقط</a:t>
            </a:r>
            <a:endParaRPr lang="en-US" sz="2800" b="1" dirty="0">
              <a:solidFill>
                <a:srgbClr val="00B0F0"/>
              </a:solidFill>
              <a:latin typeface="Alexandria" charset="0"/>
              <a:cs typeface="Alexandria" charset="0"/>
            </a:endParaRPr>
          </a:p>
        </p:txBody>
      </p:sp>
      <p:sp>
        <p:nvSpPr>
          <p:cNvPr id="7" name="TextBox 6">
            <a:extLst>
              <a:ext uri="{FF2B5EF4-FFF2-40B4-BE49-F238E27FC236}">
                <a16:creationId xmlns:a16="http://schemas.microsoft.com/office/drawing/2014/main" id="{DBCFB8F3-0C65-7899-76EA-468D93123E84}"/>
              </a:ext>
            </a:extLst>
          </p:cNvPr>
          <p:cNvSpPr txBox="1"/>
          <p:nvPr/>
        </p:nvSpPr>
        <p:spPr>
          <a:xfrm>
            <a:off x="3598250" y="2469628"/>
            <a:ext cx="8417320" cy="3547766"/>
          </a:xfrm>
          <a:prstGeom prst="rect">
            <a:avLst/>
          </a:prstGeom>
          <a:noFill/>
        </p:spPr>
        <p:txBody>
          <a:bodyPr wrap="square" rtlCol="0">
            <a:spAutoFit/>
          </a:bodyPr>
          <a:lstStyle/>
          <a:p>
            <a:pPr marL="285750" indent="-285750" algn="just" rtl="1">
              <a:lnSpc>
                <a:spcPts val="2800"/>
              </a:lnSpc>
              <a:spcBef>
                <a:spcPts val="1200"/>
              </a:spcBef>
              <a:buFont typeface="Wingdings" pitchFamily="2" charset="2"/>
              <a:buChar char="§"/>
            </a:pPr>
            <a:r>
              <a:rPr lang="ar-SA" dirty="0">
                <a:latin typeface="Alexandria" charset="0"/>
                <a:cs typeface="Alexandria" charset="0"/>
              </a:rPr>
              <a:t>النجار، سعيد الغريب. (2017). التصوير الصحفي </a:t>
            </a:r>
            <a:r>
              <a:rPr lang="ar-SA" dirty="0" err="1">
                <a:latin typeface="Alexandria" charset="0"/>
                <a:cs typeface="Alexandria" charset="0"/>
              </a:rPr>
              <a:t>الفيلمي</a:t>
            </a:r>
            <a:r>
              <a:rPr lang="ar-SA" dirty="0">
                <a:latin typeface="Alexandria" charset="0"/>
                <a:cs typeface="Alexandria" charset="0"/>
              </a:rPr>
              <a:t> والرقمي. الدار المصرية اللبنانية.</a:t>
            </a:r>
          </a:p>
          <a:p>
            <a:pPr marL="285750" indent="-285750" algn="just" rtl="1">
              <a:lnSpc>
                <a:spcPts val="2800"/>
              </a:lnSpc>
              <a:spcBef>
                <a:spcPts val="1200"/>
              </a:spcBef>
              <a:buFont typeface="Wingdings" pitchFamily="2" charset="2"/>
              <a:buChar char="§"/>
            </a:pPr>
            <a:r>
              <a:rPr lang="ar-SA" dirty="0">
                <a:latin typeface="Alexandria" charset="0"/>
                <a:cs typeface="Alexandria" charset="0"/>
              </a:rPr>
              <a:t>البرغوثي، سامح. (2015). التصوير الفوتوغرافي بين العلم والفن. دار أمجد للنشر والتوزيع.</a:t>
            </a:r>
            <a:endParaRPr lang="en-US" dirty="0">
              <a:latin typeface="Alexandria" charset="0"/>
              <a:cs typeface="Alexandria" charset="0"/>
            </a:endParaRPr>
          </a:p>
          <a:p>
            <a:pPr marL="285750" indent="-285750" algn="just">
              <a:lnSpc>
                <a:spcPts val="2800"/>
              </a:lnSpc>
              <a:spcBef>
                <a:spcPts val="1200"/>
              </a:spcBef>
              <a:buFont typeface="Wingdings" pitchFamily="2" charset="2"/>
              <a:buChar char="§"/>
            </a:pPr>
            <a:r>
              <a:rPr lang="en-US" dirty="0">
                <a:latin typeface="Alexandria" charset="0"/>
                <a:cs typeface="Alexandria" charset="0"/>
              </a:rPr>
              <a:t>Tarrant, J. (2018). Understanding Digital Cameras: Getting the Best Image from Capture to Output. Focal.</a:t>
            </a:r>
          </a:p>
          <a:p>
            <a:pPr marL="285750" indent="-285750" algn="just">
              <a:lnSpc>
                <a:spcPts val="2800"/>
              </a:lnSpc>
              <a:spcBef>
                <a:spcPts val="1200"/>
              </a:spcBef>
              <a:buFont typeface="Wingdings" pitchFamily="2" charset="2"/>
              <a:buChar char="§"/>
            </a:pPr>
            <a:r>
              <a:rPr lang="en-US" dirty="0">
                <a:latin typeface="Alexandria" charset="0"/>
                <a:cs typeface="Alexandria" charset="0"/>
              </a:rPr>
              <a:t>Tarrant, J. (2016). Digital Camera Techniques. Taylor &amp; Francis.</a:t>
            </a:r>
          </a:p>
          <a:p>
            <a:pPr algn="just" rtl="1">
              <a:lnSpc>
                <a:spcPts val="2800"/>
              </a:lnSpc>
              <a:spcBef>
                <a:spcPts val="1200"/>
              </a:spcBef>
            </a:pPr>
            <a:endParaRPr lang="ar-SA" dirty="0">
              <a:latin typeface="Alexandria" charset="0"/>
              <a:cs typeface="Alexandria" charset="0"/>
            </a:endParaRPr>
          </a:p>
        </p:txBody>
      </p:sp>
    </p:spTree>
    <p:extLst>
      <p:ext uri="{BB962C8B-B14F-4D97-AF65-F5344CB8AC3E}">
        <p14:creationId xmlns:p14="http://schemas.microsoft.com/office/powerpoint/2010/main" val="240860643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aca13214-df29-4e3c-a050-857c0bf7bd8e">
      <Terms xmlns="http://schemas.microsoft.com/office/infopath/2007/PartnerControls"/>
    </lcf76f155ced4ddcb4097134ff3c332f>
    <TaxCatchAll xmlns="688354b5-287c-4cda-825e-1d7935aea40e"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C69378573D04C4981F1C0E645EFE562" ma:contentTypeVersion="15" ma:contentTypeDescription="Create a new document." ma:contentTypeScope="" ma:versionID="2e1979ed7a40a032d8738234fb7d5638">
  <xsd:schema xmlns:xsd="http://www.w3.org/2001/XMLSchema" xmlns:xs="http://www.w3.org/2001/XMLSchema" xmlns:p="http://schemas.microsoft.com/office/2006/metadata/properties" xmlns:ns2="aca13214-df29-4e3c-a050-857c0bf7bd8e" xmlns:ns3="688354b5-287c-4cda-825e-1d7935aea40e" targetNamespace="http://schemas.microsoft.com/office/2006/metadata/properties" ma:root="true" ma:fieldsID="c2fc5af8d57f54d914d942766a1048b8" ns2:_="" ns3:_="">
    <xsd:import namespace="aca13214-df29-4e3c-a050-857c0bf7bd8e"/>
    <xsd:import namespace="688354b5-287c-4cda-825e-1d7935aea40e"/>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bjectDetectorVersions" minOccurs="0"/>
                <xsd:element ref="ns2:MediaServiceGenerationTime" minOccurs="0"/>
                <xsd:element ref="ns2:MediaServiceEventHashCode" minOccurs="0"/>
                <xsd:element ref="ns2:MediaServiceDateTaken" minOccurs="0"/>
                <xsd:element ref="ns2:MediaLengthInSeconds" minOccurs="0"/>
                <xsd:element ref="ns2:MediaServiceOCR" minOccurs="0"/>
                <xsd:element ref="ns2:MediaServiceSearchProperties" minOccurs="0"/>
                <xsd:element ref="ns2:MediaServiceLocation"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a13214-df29-4e3c-a050-857c0bf7bd8e"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88354b5-287c-4cda-825e-1d7935aea40e"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772eb0a4-9da0-4036-9770-4dcdef9fdc33}" ma:internalName="TaxCatchAll" ma:showField="CatchAllData" ma:web="688354b5-287c-4cda-825e-1d7935aea40e">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CC9A911-23AF-4D6B-960B-1A780C58D828}">
  <ds:schemaRefs>
    <ds:schemaRef ds:uri="http://schemas.microsoft.com/office/2006/metadata/properties"/>
    <ds:schemaRef ds:uri="http://schemas.microsoft.com/office/infopath/2007/PartnerControls"/>
    <ds:schemaRef ds:uri="aca13214-df29-4e3c-a050-857c0bf7bd8e"/>
    <ds:schemaRef ds:uri="688354b5-287c-4cda-825e-1d7935aea40e"/>
  </ds:schemaRefs>
</ds:datastoreItem>
</file>

<file path=customXml/itemProps2.xml><?xml version="1.0" encoding="utf-8"?>
<ds:datastoreItem xmlns:ds="http://schemas.openxmlformats.org/officeDocument/2006/customXml" ds:itemID="{01F37DF6-44CB-4806-BC5F-3CBF13C386B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ca13214-df29-4e3c-a050-857c0bf7bd8e"/>
    <ds:schemaRef ds:uri="688354b5-287c-4cda-825e-1d7935aea4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6922925-B650-4EA1-A7DB-D7297A7637D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28814</TotalTime>
  <Words>7364</Words>
  <Application>Microsoft Macintosh PowerPoint</Application>
  <PresentationFormat>Widescreen</PresentationFormat>
  <Paragraphs>414</Paragraphs>
  <Slides>59</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59</vt:i4>
      </vt:variant>
    </vt:vector>
  </HeadingPairs>
  <TitlesOfParts>
    <vt:vector size="66" baseType="lpstr">
      <vt:lpstr>Alexandria</vt:lpstr>
      <vt:lpstr>Arial</vt:lpstr>
      <vt:lpstr>Calibri</vt:lpstr>
      <vt:lpstr>Calibri Light</vt:lpstr>
      <vt:lpstr>Roboto Light</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hussein khalifa</cp:lastModifiedBy>
  <cp:revision>938</cp:revision>
  <dcterms:created xsi:type="dcterms:W3CDTF">2023-04-29T09:08:00Z</dcterms:created>
  <dcterms:modified xsi:type="dcterms:W3CDTF">2024-06-20T12:01:22Z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0x010100DC69378573D04C4981F1C0E645EFE562</vt:lpwstr>
  </property>
</Properties>
</file>