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svg" ContentType="image/svg+xml"/>
  <Default Extension="wdp" ContentType="image/vnd.ms-photo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6"/>
  </p:notesMasterIdLst>
  <p:sldIdLst>
    <p:sldId id="569" r:id="rId2"/>
    <p:sldId id="724" r:id="rId3"/>
    <p:sldId id="725" r:id="rId4"/>
    <p:sldId id="726" r:id="rId5"/>
    <p:sldId id="727" r:id="rId6"/>
    <p:sldId id="728" r:id="rId7"/>
    <p:sldId id="716" r:id="rId8"/>
    <p:sldId id="722" r:id="rId9"/>
    <p:sldId id="723" r:id="rId10"/>
    <p:sldId id="717" r:id="rId11"/>
    <p:sldId id="718" r:id="rId12"/>
    <p:sldId id="719" r:id="rId13"/>
    <p:sldId id="720" r:id="rId14"/>
    <p:sldId id="628" r:id="rId15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ED7D31"/>
    <a:srgbClr val="AFECFF"/>
    <a:srgbClr val="D6A300"/>
    <a:srgbClr val="66CCFF"/>
    <a:srgbClr val="35A8E0"/>
    <a:srgbClr val="4472C4"/>
    <a:srgbClr val="8A593C"/>
    <a:srgbClr val="D18543"/>
    <a:srgbClr val="000000"/>
    <a:srgbClr val="669BB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AE04B8CB-6663-45A0-AA74-A4C285CE4FC8}" v="52" dt="2026-03-17T17:17:26.726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00A15C55-8517-42AA-B614-E9B94910E393}" styleName="Medium Style 2 - Accent 4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4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4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413" autoAdjust="0"/>
    <p:restoredTop sz="93738" autoAdjust="0"/>
  </p:normalViewPr>
  <p:slideViewPr>
    <p:cSldViewPr snapToGrid="0">
      <p:cViewPr varScale="1">
        <p:scale>
          <a:sx n="60" d="100"/>
          <a:sy n="60" d="100"/>
        </p:scale>
        <p:origin x="824" y="4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21" Type="http://schemas.microsoft.com/office/2016/11/relationships/changesInfo" Target="changesInfos/changesInfo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notesMaster" Target="notesMasters/notesMaster1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microsoft.com/office/2015/10/relationships/revisionInfo" Target="revisionInfo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kiki tokki" userId="6b4e99cb2147362f" providerId="LiveId" clId="{FDA44D81-A970-46AA-BB59-F2A9C34AFD59}"/>
    <pc:docChg chg="undo custSel addSld modSld sldOrd">
      <pc:chgData name="kiki tokki" userId="6b4e99cb2147362f" providerId="LiveId" clId="{FDA44D81-A970-46AA-BB59-F2A9C34AFD59}" dt="2026-03-17T17:54:06.595" v="314" actId="1076"/>
      <pc:docMkLst>
        <pc:docMk/>
      </pc:docMkLst>
      <pc:sldChg chg="modSp mod">
        <pc:chgData name="kiki tokki" userId="6b4e99cb2147362f" providerId="LiveId" clId="{FDA44D81-A970-46AA-BB59-F2A9C34AFD59}" dt="2026-03-17T17:54:06.595" v="314" actId="1076"/>
        <pc:sldMkLst>
          <pc:docMk/>
          <pc:sldMk cId="3927655773" sldId="672"/>
        </pc:sldMkLst>
        <pc:spChg chg="mod">
          <ac:chgData name="kiki tokki" userId="6b4e99cb2147362f" providerId="LiveId" clId="{FDA44D81-A970-46AA-BB59-F2A9C34AFD59}" dt="2026-03-17T17:54:06.595" v="314" actId="1076"/>
          <ac:spMkLst>
            <pc:docMk/>
            <pc:sldMk cId="3927655773" sldId="672"/>
            <ac:spMk id="3" creationId="{FD2AC1A5-3D3B-0630-971C-478EFFA9886E}"/>
          </ac:spMkLst>
        </pc:spChg>
      </pc:sldChg>
      <pc:sldChg chg="addSp modSp mod">
        <pc:chgData name="kiki tokki" userId="6b4e99cb2147362f" providerId="LiveId" clId="{FDA44D81-A970-46AA-BB59-F2A9C34AFD59}" dt="2026-03-17T17:23:33.267" v="260" actId="14100"/>
        <pc:sldMkLst>
          <pc:docMk/>
          <pc:sldMk cId="3123442616" sldId="676"/>
        </pc:sldMkLst>
        <pc:spChg chg="mod">
          <ac:chgData name="kiki tokki" userId="6b4e99cb2147362f" providerId="LiveId" clId="{FDA44D81-A970-46AA-BB59-F2A9C34AFD59}" dt="2026-03-17T17:22:55.095" v="220" actId="207"/>
          <ac:spMkLst>
            <pc:docMk/>
            <pc:sldMk cId="3123442616" sldId="676"/>
            <ac:spMk id="3" creationId="{B3DF9F42-8312-026C-02AB-94B7301CC0AE}"/>
          </ac:spMkLst>
        </pc:spChg>
        <pc:spChg chg="add mod">
          <ac:chgData name="kiki tokki" userId="6b4e99cb2147362f" providerId="LiveId" clId="{FDA44D81-A970-46AA-BB59-F2A9C34AFD59}" dt="2026-03-17T17:23:33.267" v="260" actId="14100"/>
          <ac:spMkLst>
            <pc:docMk/>
            <pc:sldMk cId="3123442616" sldId="676"/>
            <ac:spMk id="4" creationId="{9169B966-E694-FB02-933C-FAC330A7A3F1}"/>
          </ac:spMkLst>
        </pc:spChg>
      </pc:sldChg>
      <pc:sldChg chg="ord">
        <pc:chgData name="kiki tokki" userId="6b4e99cb2147362f" providerId="LiveId" clId="{FDA44D81-A970-46AA-BB59-F2A9C34AFD59}" dt="2026-03-17T17:46:31.849" v="262"/>
        <pc:sldMkLst>
          <pc:docMk/>
          <pc:sldMk cId="53589140" sldId="706"/>
        </pc:sldMkLst>
      </pc:sldChg>
      <pc:sldChg chg="addSp modSp mod">
        <pc:chgData name="kiki tokki" userId="6b4e99cb2147362f" providerId="LiveId" clId="{FDA44D81-A970-46AA-BB59-F2A9C34AFD59}" dt="2026-03-17T17:50:26.356" v="267" actId="1076"/>
        <pc:sldMkLst>
          <pc:docMk/>
          <pc:sldMk cId="2366993551" sldId="713"/>
        </pc:sldMkLst>
        <pc:spChg chg="add mod">
          <ac:chgData name="kiki tokki" userId="6b4e99cb2147362f" providerId="LiveId" clId="{FDA44D81-A970-46AA-BB59-F2A9C34AFD59}" dt="2026-03-17T17:50:26.356" v="267" actId="1076"/>
          <ac:spMkLst>
            <pc:docMk/>
            <pc:sldMk cId="2366993551" sldId="713"/>
            <ac:spMk id="12" creationId="{960FF942-6283-407F-FDDF-25D2D795D12F}"/>
          </ac:spMkLst>
        </pc:spChg>
      </pc:sldChg>
      <pc:sldChg chg="modSp mod">
        <pc:chgData name="kiki tokki" userId="6b4e99cb2147362f" providerId="LiveId" clId="{FDA44D81-A970-46AA-BB59-F2A9C34AFD59}" dt="2026-03-17T17:14:18.906" v="142" actId="1076"/>
        <pc:sldMkLst>
          <pc:docMk/>
          <pc:sldMk cId="1797181072" sldId="720"/>
        </pc:sldMkLst>
        <pc:spChg chg="mod">
          <ac:chgData name="kiki tokki" userId="6b4e99cb2147362f" providerId="LiveId" clId="{FDA44D81-A970-46AA-BB59-F2A9C34AFD59}" dt="2026-03-17T17:14:18.906" v="142" actId="1076"/>
          <ac:spMkLst>
            <pc:docMk/>
            <pc:sldMk cId="1797181072" sldId="720"/>
            <ac:spMk id="8" creationId="{2CD45243-8256-6F16-419D-28A5D1559F76}"/>
          </ac:spMkLst>
        </pc:spChg>
        <pc:spChg chg="mod">
          <ac:chgData name="kiki tokki" userId="6b4e99cb2147362f" providerId="LiveId" clId="{FDA44D81-A970-46AA-BB59-F2A9C34AFD59}" dt="2026-03-17T17:14:11.348" v="141" actId="20577"/>
          <ac:spMkLst>
            <pc:docMk/>
            <pc:sldMk cId="1797181072" sldId="720"/>
            <ac:spMk id="9" creationId="{55CCAD1C-9D56-E6A9-8042-F9326F30120A}"/>
          </ac:spMkLst>
        </pc:spChg>
      </pc:sldChg>
      <pc:sldChg chg="addSp delSp modSp add mod ord">
        <pc:chgData name="kiki tokki" userId="6b4e99cb2147362f" providerId="LiveId" clId="{FDA44D81-A970-46AA-BB59-F2A9C34AFD59}" dt="2026-03-17T17:15:32.437" v="152" actId="1076"/>
        <pc:sldMkLst>
          <pc:docMk/>
          <pc:sldMk cId="3756075907" sldId="722"/>
        </pc:sldMkLst>
        <pc:spChg chg="del">
          <ac:chgData name="kiki tokki" userId="6b4e99cb2147362f" providerId="LiveId" clId="{FDA44D81-A970-46AA-BB59-F2A9C34AFD59}" dt="2026-03-17T17:08:58.893" v="7" actId="478"/>
          <ac:spMkLst>
            <pc:docMk/>
            <pc:sldMk cId="3756075907" sldId="722"/>
            <ac:spMk id="5" creationId="{3A2BF50D-83FD-BCF8-80AC-4584766DD361}"/>
          </ac:spMkLst>
        </pc:spChg>
        <pc:spChg chg="add mod">
          <ac:chgData name="kiki tokki" userId="6b4e99cb2147362f" providerId="LiveId" clId="{FDA44D81-A970-46AA-BB59-F2A9C34AFD59}" dt="2026-03-17T17:09:54.463" v="24" actId="403"/>
          <ac:spMkLst>
            <pc:docMk/>
            <pc:sldMk cId="3756075907" sldId="722"/>
            <ac:spMk id="12" creationId="{B7874216-B801-B55E-A497-158ADCD780EE}"/>
          </ac:spMkLst>
        </pc:spChg>
        <pc:spChg chg="mod">
          <ac:chgData name="kiki tokki" userId="6b4e99cb2147362f" providerId="LiveId" clId="{FDA44D81-A970-46AA-BB59-F2A9C34AFD59}" dt="2026-03-17T17:09:00.950" v="8" actId="20577"/>
          <ac:spMkLst>
            <pc:docMk/>
            <pc:sldMk cId="3756075907" sldId="722"/>
            <ac:spMk id="13" creationId="{631C04D4-4CE2-3009-53A3-BBB33D917DFC}"/>
          </ac:spMkLst>
        </pc:spChg>
        <pc:spChg chg="add mod">
          <ac:chgData name="kiki tokki" userId="6b4e99cb2147362f" providerId="LiveId" clId="{FDA44D81-A970-46AA-BB59-F2A9C34AFD59}" dt="2026-03-17T17:15:32.437" v="152" actId="1076"/>
          <ac:spMkLst>
            <pc:docMk/>
            <pc:sldMk cId="3756075907" sldId="722"/>
            <ac:spMk id="15" creationId="{E9698A07-38C2-E3CB-F010-95CC42D9D782}"/>
          </ac:spMkLst>
        </pc:spChg>
        <pc:picChg chg="add mod modCrop">
          <ac:chgData name="kiki tokki" userId="6b4e99cb2147362f" providerId="LiveId" clId="{FDA44D81-A970-46AA-BB59-F2A9C34AFD59}" dt="2026-03-17T17:09:27.736" v="16" actId="1076"/>
          <ac:picMkLst>
            <pc:docMk/>
            <pc:sldMk cId="3756075907" sldId="722"/>
            <ac:picMk id="9" creationId="{94DF75B1-5467-0537-FBD2-BBCD691D0E5A}"/>
          </ac:picMkLst>
        </pc:picChg>
        <pc:picChg chg="del">
          <ac:chgData name="kiki tokki" userId="6b4e99cb2147362f" providerId="LiveId" clId="{FDA44D81-A970-46AA-BB59-F2A9C34AFD59}" dt="2026-03-17T17:08:39.550" v="1" actId="478"/>
          <ac:picMkLst>
            <pc:docMk/>
            <pc:sldMk cId="3756075907" sldId="722"/>
            <ac:picMk id="10" creationId="{8E468833-778D-5558-FC7F-59CA506AFCB4}"/>
          </ac:picMkLst>
        </pc:picChg>
      </pc:sldChg>
      <pc:sldChg chg="delSp modSp add mod">
        <pc:chgData name="kiki tokki" userId="6b4e99cb2147362f" providerId="LiveId" clId="{FDA44D81-A970-46AA-BB59-F2A9C34AFD59}" dt="2026-03-17T17:19:18.123" v="209" actId="15"/>
        <pc:sldMkLst>
          <pc:docMk/>
          <pc:sldMk cId="2317462264" sldId="723"/>
        </pc:sldMkLst>
        <pc:spChg chg="del">
          <ac:chgData name="kiki tokki" userId="6b4e99cb2147362f" providerId="LiveId" clId="{FDA44D81-A970-46AA-BB59-F2A9C34AFD59}" dt="2026-03-17T17:16:32.253" v="155" actId="478"/>
          <ac:spMkLst>
            <pc:docMk/>
            <pc:sldMk cId="2317462264" sldId="723"/>
            <ac:spMk id="12" creationId="{45C3821A-CCAD-1F86-F5AB-A6C5706671E5}"/>
          </ac:spMkLst>
        </pc:spChg>
        <pc:spChg chg="mod">
          <ac:chgData name="kiki tokki" userId="6b4e99cb2147362f" providerId="LiveId" clId="{FDA44D81-A970-46AA-BB59-F2A9C34AFD59}" dt="2026-03-17T17:17:40.704" v="187" actId="1036"/>
          <ac:spMkLst>
            <pc:docMk/>
            <pc:sldMk cId="2317462264" sldId="723"/>
            <ac:spMk id="14" creationId="{A8C2AA6A-5ED7-84A7-8084-0E79150D1373}"/>
          </ac:spMkLst>
        </pc:spChg>
        <pc:spChg chg="mod">
          <ac:chgData name="kiki tokki" userId="6b4e99cb2147362f" providerId="LiveId" clId="{FDA44D81-A970-46AA-BB59-F2A9C34AFD59}" dt="2026-03-17T17:19:18.123" v="209" actId="15"/>
          <ac:spMkLst>
            <pc:docMk/>
            <pc:sldMk cId="2317462264" sldId="723"/>
            <ac:spMk id="15" creationId="{7433F664-FD4E-4261-5D9A-04A41337C715}"/>
          </ac:spMkLst>
        </pc:spChg>
        <pc:picChg chg="del">
          <ac:chgData name="kiki tokki" userId="6b4e99cb2147362f" providerId="LiveId" clId="{FDA44D81-A970-46AA-BB59-F2A9C34AFD59}" dt="2026-03-17T17:16:29.851" v="154" actId="478"/>
          <ac:picMkLst>
            <pc:docMk/>
            <pc:sldMk cId="2317462264" sldId="723"/>
            <ac:picMk id="9" creationId="{5D942083-F8FD-999A-944D-43ACD3193546}"/>
          </ac:picMkLst>
        </pc:picChg>
      </pc:sldChg>
    </pc:docChg>
  </pc:docChgLst>
</pc:chgInfo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E8DF744-AB4A-4A0F-92CE-6DEBABF2DA97}" type="datetimeFigureOut">
              <a:rPr lang="en-US" smtClean="0"/>
              <a:t>7/17/2026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88088B5-5D3D-41C5-9929-9FAB3A249D9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9791000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08516700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9881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5D95098-09E1-C4E1-F131-563DA7A2910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F1DB6B52-1098-3A61-90F1-ED7F8C19F6FD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CA7B7F2-C594-2226-10C3-8AC3C8D6660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7/17/2026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7567B6F-AABD-ABF2-1716-8CA10C09EED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A7F058B-4E26-075C-3DA4-A864D221D40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13114159"/>
      </p:ext>
    </p:extLst>
  </p:cSld>
  <p:clrMapOvr>
    <a:masterClrMapping/>
  </p:clrMapOvr>
  <p:transition spd="slow">
    <p:comb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8C59ED8-839F-740F-5380-EB20BD607CD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5DBA814-F4FF-953C-65F6-7755FFA224F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0F5B59B-14BB-0F36-FA1D-86F9E28D778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7/17/2026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45EDB51-73D6-A3E4-04E1-FA0E4D318AD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6E15A03-D852-FE42-22A2-986BA6AFDD9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20473791"/>
      </p:ext>
    </p:extLst>
  </p:cSld>
  <p:clrMapOvr>
    <a:masterClrMapping/>
  </p:clrMapOvr>
  <p:transition spd="slow">
    <p:comb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4FAF0B5-6A1B-819F-8BDB-8723AD6F80E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6D59A6B-040C-D231-73AA-94BF982AB52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81F9F7B-C72F-8488-63C2-893D10A7187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7/17/2026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97D509D-91A2-39D0-0202-9348AED744A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1A98602-767F-9F7F-3A34-40E803A3BD2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38725266"/>
      </p:ext>
    </p:extLst>
  </p:cSld>
  <p:clrMapOvr>
    <a:masterClrMapping/>
  </p:clrMapOvr>
  <p:transition spd="slow">
    <p:comb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1D49C40-2B03-A723-1A25-72E120ED2D3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CC05F17-3155-8F58-9417-872859F01BC8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F0A6FADA-9339-2718-AE06-345636476CB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CC7B5477-D6C1-D0EF-360E-AAF1F8F26BA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7/17/2026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8EE8FCE8-EE63-38DE-2FCA-4EA8F13B84F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FE2D33A2-7BEA-C0F6-8DC4-5841AF8D50F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96891257"/>
      </p:ext>
    </p:extLst>
  </p:cSld>
  <p:clrMapOvr>
    <a:masterClrMapping/>
  </p:clrMapOvr>
  <p:transition spd="slow">
    <p:comb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EB6B58D-F759-624C-F4B5-076FD713366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0DE3D4E-050C-4BD6-B7EB-39F9E2DE1CC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B280C419-BB65-0AE7-334A-03DB570FB6C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F05432BE-90AA-3340-26A3-24C2C60ED464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0972C4A7-BEA2-2193-0159-41A66555323C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A82EDC5C-9D31-77DA-AB6E-212A67AE980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7/17/2026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A2F1C937-530C-BE6A-062C-EAEB60924AA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F6965C7C-2F3A-7C73-65EE-071EA3B57E6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90701053"/>
      </p:ext>
    </p:extLst>
  </p:cSld>
  <p:clrMapOvr>
    <a:masterClrMapping/>
  </p:clrMapOvr>
  <p:transition spd="slow">
    <p:comb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11AF804-BA6F-7137-4401-2ABEE47663D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85E1951F-F9DF-2D36-66CD-0ADE1A8E8AC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7/17/2026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B067CA20-9E1C-BEF8-F7E6-B3C4C995857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2C61B1B8-1D1F-02F4-C933-47FC32EC2AB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59313348"/>
      </p:ext>
    </p:extLst>
  </p:cSld>
  <p:clrMapOvr>
    <a:masterClrMapping/>
  </p:clrMapOvr>
  <p:transition spd="slow">
    <p:comb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F7FE2AC4-08F1-175E-50F9-B90ABA9113B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7/17/2026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CEAEA4DB-632D-D9D1-3D14-B1B180E010C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EB715F8A-1D92-41F1-20A4-7DCD4E8AAA0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47763121"/>
      </p:ext>
    </p:extLst>
  </p:cSld>
  <p:clrMapOvr>
    <a:masterClrMapping/>
  </p:clrMapOvr>
  <p:transition spd="slow">
    <p:comb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AF15944-338D-38CB-1B4E-769DD7BE217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8D1760F-940D-CAB5-053A-5873FA1D8F0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543F859B-EC99-D3C1-C197-1297F988533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778B70CE-2216-EDAB-7EA9-CCE161AC492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7/17/2026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7E7F4EBE-FF18-55EE-6B98-05B25C8FC2C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4F5F087-5F13-6A44-1590-C7C340B94C4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95470066"/>
      </p:ext>
    </p:extLst>
  </p:cSld>
  <p:clrMapOvr>
    <a:masterClrMapping/>
  </p:clrMapOvr>
  <p:transition spd="slow">
    <p:comb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5AAD5A4-F7CC-0324-C194-023F89C76D6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E06BFFB0-F5DC-8580-5C03-1E026A3F9479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09C9C8D9-5BE1-6BCB-A317-EB9D0B08ED9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9473CEC4-4BC0-D998-48CD-C0E75413B0F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7/17/2026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6205997B-9DB4-C221-C9C3-2CC6584C97A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8972CE3-5F1C-8C5A-3A36-9FA4D8498D4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56692096"/>
      </p:ext>
    </p:extLst>
  </p:cSld>
  <p:clrMapOvr>
    <a:masterClrMapping/>
  </p:clrMapOvr>
  <p:transition spd="slow">
    <p:comb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4DD1990-0403-E7BD-DC37-9AFB471B60F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1792BEF8-6FCF-04D0-BF56-B13A28622EB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E6B7518-7F38-0E9F-31BE-48CF51807FF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7/17/2026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499AE5E-BECF-D8F0-0176-F5D6F6177AA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C169AFA-75A4-D04B-AD01-2B44BABE31A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4060483"/>
      </p:ext>
    </p:extLst>
  </p:cSld>
  <p:clrMapOvr>
    <a:masterClrMapping/>
  </p:clrMapOvr>
  <p:transition spd="slow">
    <p:comb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F5253B29-BA54-390A-6D3D-817CE947730A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633E21C0-5144-CF89-6AE0-510711E09815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E99442B-8870-38B1-A26D-CE928268F2C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7/17/2026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1037066-A86D-748B-99F7-904DF1C0EE0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D951710-EE2B-4532-5DDE-8ED9C5A6682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67789462"/>
      </p:ext>
    </p:extLst>
  </p:cSld>
  <p:clrMapOvr>
    <a:masterClrMapping/>
  </p:clrMapOvr>
  <p:transition spd="slow">
    <p:comb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Picture Placeholder 13">
            <a:extLst>
              <a:ext uri="{FF2B5EF4-FFF2-40B4-BE49-F238E27FC236}">
                <a16:creationId xmlns:a16="http://schemas.microsoft.com/office/drawing/2014/main" id="{A728A220-9096-471D-8E9D-3A0DD26FAEC5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1" y="0"/>
            <a:ext cx="9740898" cy="5962650"/>
          </a:xfrm>
          <a:custGeom>
            <a:avLst/>
            <a:gdLst>
              <a:gd name="connsiteX0" fmla="*/ 8177976 w 9740898"/>
              <a:gd name="connsiteY0" fmla="*/ 0 h 5962650"/>
              <a:gd name="connsiteX1" fmla="*/ 9740898 w 9740898"/>
              <a:gd name="connsiteY1" fmla="*/ 0 h 5962650"/>
              <a:gd name="connsiteX2" fmla="*/ 9740898 w 9740898"/>
              <a:gd name="connsiteY2" fmla="*/ 1513279 h 5962650"/>
              <a:gd name="connsiteX3" fmla="*/ 8959437 w 9740898"/>
              <a:gd name="connsiteY3" fmla="*/ 2294740 h 5962650"/>
              <a:gd name="connsiteX4" fmla="*/ 8177976 w 9740898"/>
              <a:gd name="connsiteY4" fmla="*/ 1513279 h 5962650"/>
              <a:gd name="connsiteX5" fmla="*/ 6542379 w 9740898"/>
              <a:gd name="connsiteY5" fmla="*/ 0 h 5962650"/>
              <a:gd name="connsiteX6" fmla="*/ 8105301 w 9740898"/>
              <a:gd name="connsiteY6" fmla="*/ 0 h 5962650"/>
              <a:gd name="connsiteX7" fmla="*/ 8105301 w 9740898"/>
              <a:gd name="connsiteY7" fmla="*/ 2370965 h 5962650"/>
              <a:gd name="connsiteX8" fmla="*/ 7323840 w 9740898"/>
              <a:gd name="connsiteY8" fmla="*/ 3152426 h 5962650"/>
              <a:gd name="connsiteX9" fmla="*/ 6542379 w 9740898"/>
              <a:gd name="connsiteY9" fmla="*/ 2370965 h 5962650"/>
              <a:gd name="connsiteX10" fmla="*/ 4906785 w 9740898"/>
              <a:gd name="connsiteY10" fmla="*/ 0 h 5962650"/>
              <a:gd name="connsiteX11" fmla="*/ 6469706 w 9740898"/>
              <a:gd name="connsiteY11" fmla="*/ 0 h 5962650"/>
              <a:gd name="connsiteX12" fmla="*/ 6469706 w 9740898"/>
              <a:gd name="connsiteY12" fmla="*/ 3345442 h 5962650"/>
              <a:gd name="connsiteX13" fmla="*/ 5688245 w 9740898"/>
              <a:gd name="connsiteY13" fmla="*/ 4126903 h 5962650"/>
              <a:gd name="connsiteX14" fmla="*/ 4906785 w 9740898"/>
              <a:gd name="connsiteY14" fmla="*/ 3345442 h 5962650"/>
              <a:gd name="connsiteX15" fmla="*/ 3271189 w 9740898"/>
              <a:gd name="connsiteY15" fmla="*/ 0 h 5962650"/>
              <a:gd name="connsiteX16" fmla="*/ 4834111 w 9740898"/>
              <a:gd name="connsiteY16" fmla="*/ 0 h 5962650"/>
              <a:gd name="connsiteX17" fmla="*/ 4834111 w 9740898"/>
              <a:gd name="connsiteY17" fmla="*/ 4489022 h 5962650"/>
              <a:gd name="connsiteX18" fmla="*/ 4052650 w 9740898"/>
              <a:gd name="connsiteY18" fmla="*/ 5270483 h 5962650"/>
              <a:gd name="connsiteX19" fmla="*/ 3271189 w 9740898"/>
              <a:gd name="connsiteY19" fmla="*/ 4489022 h 5962650"/>
              <a:gd name="connsiteX20" fmla="*/ 1635594 w 9740898"/>
              <a:gd name="connsiteY20" fmla="*/ 0 h 5962650"/>
              <a:gd name="connsiteX21" fmla="*/ 3198517 w 9740898"/>
              <a:gd name="connsiteY21" fmla="*/ 0 h 5962650"/>
              <a:gd name="connsiteX22" fmla="*/ 3198517 w 9740898"/>
              <a:gd name="connsiteY22" fmla="*/ 5181189 h 5962650"/>
              <a:gd name="connsiteX23" fmla="*/ 2417056 w 9740898"/>
              <a:gd name="connsiteY23" fmla="*/ 5962650 h 5962650"/>
              <a:gd name="connsiteX24" fmla="*/ 1635594 w 9740898"/>
              <a:gd name="connsiteY24" fmla="*/ 5181189 h 5962650"/>
              <a:gd name="connsiteX25" fmla="*/ 0 w 9740898"/>
              <a:gd name="connsiteY25" fmla="*/ 0 h 5962650"/>
              <a:gd name="connsiteX26" fmla="*/ 1562922 w 9740898"/>
              <a:gd name="connsiteY26" fmla="*/ 0 h 5962650"/>
              <a:gd name="connsiteX27" fmla="*/ 1562922 w 9740898"/>
              <a:gd name="connsiteY27" fmla="*/ 3108571 h 5962650"/>
              <a:gd name="connsiteX28" fmla="*/ 781461 w 9740898"/>
              <a:gd name="connsiteY28" fmla="*/ 3890032 h 5962650"/>
              <a:gd name="connsiteX29" fmla="*/ 0 w 9740898"/>
              <a:gd name="connsiteY29" fmla="*/ 3108571 h 59626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</a:cxnLst>
            <a:rect l="l" t="t" r="r" b="b"/>
            <a:pathLst>
              <a:path w="9740898" h="5962650">
                <a:moveTo>
                  <a:pt x="8177976" y="0"/>
                </a:moveTo>
                <a:lnTo>
                  <a:pt x="9740898" y="0"/>
                </a:lnTo>
                <a:lnTo>
                  <a:pt x="9740898" y="1513279"/>
                </a:lnTo>
                <a:cubicBezTo>
                  <a:pt x="9740898" y="1944869"/>
                  <a:pt x="9391026" y="2294740"/>
                  <a:pt x="8959437" y="2294740"/>
                </a:cubicBezTo>
                <a:cubicBezTo>
                  <a:pt x="8527848" y="2294740"/>
                  <a:pt x="8177976" y="1944869"/>
                  <a:pt x="8177976" y="1513279"/>
                </a:cubicBezTo>
                <a:close/>
                <a:moveTo>
                  <a:pt x="6542379" y="0"/>
                </a:moveTo>
                <a:lnTo>
                  <a:pt x="8105301" y="0"/>
                </a:lnTo>
                <a:lnTo>
                  <a:pt x="8105301" y="2370965"/>
                </a:lnTo>
                <a:cubicBezTo>
                  <a:pt x="8105301" y="2802554"/>
                  <a:pt x="7755429" y="3152426"/>
                  <a:pt x="7323840" y="3152426"/>
                </a:cubicBezTo>
                <a:cubicBezTo>
                  <a:pt x="6892251" y="3152426"/>
                  <a:pt x="6542379" y="2802554"/>
                  <a:pt x="6542379" y="2370965"/>
                </a:cubicBezTo>
                <a:close/>
                <a:moveTo>
                  <a:pt x="4906785" y="0"/>
                </a:moveTo>
                <a:lnTo>
                  <a:pt x="6469706" y="0"/>
                </a:lnTo>
                <a:lnTo>
                  <a:pt x="6469706" y="3345442"/>
                </a:lnTo>
                <a:cubicBezTo>
                  <a:pt x="6469706" y="3777031"/>
                  <a:pt x="6119834" y="4126903"/>
                  <a:pt x="5688245" y="4126903"/>
                </a:cubicBezTo>
                <a:cubicBezTo>
                  <a:pt x="5256656" y="4126903"/>
                  <a:pt x="4906785" y="3777031"/>
                  <a:pt x="4906785" y="3345442"/>
                </a:cubicBezTo>
                <a:close/>
                <a:moveTo>
                  <a:pt x="3271189" y="0"/>
                </a:moveTo>
                <a:lnTo>
                  <a:pt x="4834111" y="0"/>
                </a:lnTo>
                <a:lnTo>
                  <a:pt x="4834111" y="4489022"/>
                </a:lnTo>
                <a:cubicBezTo>
                  <a:pt x="4834111" y="4920611"/>
                  <a:pt x="4484240" y="5270483"/>
                  <a:pt x="4052650" y="5270483"/>
                </a:cubicBezTo>
                <a:cubicBezTo>
                  <a:pt x="3621061" y="5270483"/>
                  <a:pt x="3271189" y="4920611"/>
                  <a:pt x="3271189" y="4489022"/>
                </a:cubicBezTo>
                <a:close/>
                <a:moveTo>
                  <a:pt x="1635594" y="0"/>
                </a:moveTo>
                <a:lnTo>
                  <a:pt x="3198517" y="0"/>
                </a:lnTo>
                <a:lnTo>
                  <a:pt x="3198517" y="5181189"/>
                </a:lnTo>
                <a:cubicBezTo>
                  <a:pt x="3198517" y="5612778"/>
                  <a:pt x="2848644" y="5962650"/>
                  <a:pt x="2417056" y="5962650"/>
                </a:cubicBezTo>
                <a:cubicBezTo>
                  <a:pt x="1985466" y="5962650"/>
                  <a:pt x="1635594" y="5612778"/>
                  <a:pt x="1635594" y="5181189"/>
                </a:cubicBezTo>
                <a:close/>
                <a:moveTo>
                  <a:pt x="0" y="0"/>
                </a:moveTo>
                <a:lnTo>
                  <a:pt x="1562922" y="0"/>
                </a:lnTo>
                <a:lnTo>
                  <a:pt x="1562922" y="3108571"/>
                </a:lnTo>
                <a:cubicBezTo>
                  <a:pt x="1562922" y="3540160"/>
                  <a:pt x="1213050" y="3890032"/>
                  <a:pt x="781461" y="3890032"/>
                </a:cubicBezTo>
                <a:cubicBezTo>
                  <a:pt x="349872" y="3890032"/>
                  <a:pt x="0" y="3540160"/>
                  <a:pt x="0" y="3108571"/>
                </a:cubicBez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327896157"/>
      </p:ext>
    </p:extLst>
  </p:cSld>
  <p:clrMapOvr>
    <a:masterClrMapping/>
  </p:clrMapOvr>
  <p:transition spd="slow"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</p:bldLst>
  </p:timing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4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>
            <a:extLst>
              <a:ext uri="{FF2B5EF4-FFF2-40B4-BE49-F238E27FC236}">
                <a16:creationId xmlns:a16="http://schemas.microsoft.com/office/drawing/2014/main" id="{94057321-887A-4B9F-AE60-CB2705D39324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3452649" y="-3"/>
            <a:ext cx="8739351" cy="6858000"/>
          </a:xfrm>
          <a:custGeom>
            <a:avLst/>
            <a:gdLst>
              <a:gd name="connsiteX0" fmla="*/ 0 w 8739351"/>
              <a:gd name="connsiteY0" fmla="*/ 0 h 6858000"/>
              <a:gd name="connsiteX1" fmla="*/ 8739351 w 8739351"/>
              <a:gd name="connsiteY1" fmla="*/ 0 h 6858000"/>
              <a:gd name="connsiteX2" fmla="*/ 8739351 w 8739351"/>
              <a:gd name="connsiteY2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8739351" h="6858000">
                <a:moveTo>
                  <a:pt x="0" y="0"/>
                </a:moveTo>
                <a:lnTo>
                  <a:pt x="8739351" y="0"/>
                </a:lnTo>
                <a:lnTo>
                  <a:pt x="8739351" y="6858000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200"/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2905283487"/>
      </p:ext>
    </p:extLst>
  </p:cSld>
  <p:clrMapOvr>
    <a:masterClrMapping/>
  </p:clrMapOvr>
  <p:transition spd="slow"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decel="10000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5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806A67A1-AA69-46FE-9FEA-358EC9C58E6C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6096000" y="933450"/>
            <a:ext cx="4962146" cy="2495550"/>
          </a:xfrm>
          <a:prstGeom prst="rect">
            <a:avLst/>
          </a:prstGeom>
          <a:solidFill>
            <a:schemeClr val="bg1">
              <a:lumMod val="85000"/>
              <a:alpha val="50000"/>
            </a:schemeClr>
          </a:solidFill>
        </p:spPr>
        <p:txBody>
          <a:bodyPr/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3457074517"/>
      </p:ext>
    </p:extLst>
  </p:cSld>
  <p:clrMapOvr>
    <a:masterClrMapping/>
  </p:clrMapOvr>
  <p:transition spd="slow"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decel="10000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6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theme" Target="../theme/theme1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6">
            <a:lum/>
          </a:blip>
          <a:srcRect/>
          <a:stretch>
            <a:fillRect t="-39000" b="-3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B1271F50-F801-DAB9-DC83-4E0CB52B6E5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5570735-514D-409D-F8D8-891193ADB18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59101CE-4C3C-27B3-84CC-50ABDD6C31A9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AD86B2E-B702-4422-B277-3A08C7449694}" type="datetimeFigureOut">
              <a:rPr lang="en-US" smtClean="0"/>
              <a:t>7/17/2026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1C52485-947C-CA79-AEAE-42689D9B9C2F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18052FD-3283-6346-20D0-32F2F0297C58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9298891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2" r:id="rId12"/>
    <p:sldLayoutId id="2147483667" r:id="rId13"/>
    <p:sldLayoutId id="2147483668" r:id="rId14"/>
  </p:sldLayoutIdLst>
  <p:transition spd="slow">
    <p:comb/>
  </p:transition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4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4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4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4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4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youtube.com/watch?v=BOxHySUcaR0" TargetMode="External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4.xml"/><Relationship Id="rId4" Type="http://schemas.openxmlformats.org/officeDocument/2006/relationships/image" Target="../media/image5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4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4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4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4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4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4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svg"/><Relationship Id="rId7" Type="http://schemas.microsoft.com/office/2007/relationships/hdphoto" Target="../media/hdphoto1.wdp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3.xml"/><Relationship Id="rId6" Type="http://schemas.openxmlformats.org/officeDocument/2006/relationships/image" Target="../media/image9.png"/><Relationship Id="rId5" Type="http://schemas.openxmlformats.org/officeDocument/2006/relationships/image" Target="../media/image8.jpg"/><Relationship Id="rId4" Type="http://schemas.openxmlformats.org/officeDocument/2006/relationships/image" Target="../media/image4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: Single Corner Rounded 1">
            <a:extLst>
              <a:ext uri="{FF2B5EF4-FFF2-40B4-BE49-F238E27FC236}">
                <a16:creationId xmlns:a16="http://schemas.microsoft.com/office/drawing/2014/main" id="{EF875848-86E8-4CAA-B094-688608BC5D7F}"/>
              </a:ext>
            </a:extLst>
          </p:cNvPr>
          <p:cNvSpPr/>
          <p:nvPr/>
        </p:nvSpPr>
        <p:spPr>
          <a:xfrm flipV="1">
            <a:off x="-1" y="-43544"/>
            <a:ext cx="12191999" cy="5816453"/>
          </a:xfrm>
          <a:prstGeom prst="round1Rect">
            <a:avLst>
              <a:gd name="adj" fmla="val 32222"/>
            </a:avLst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D" dirty="0"/>
          </a:p>
        </p:txBody>
      </p:sp>
      <p:pic>
        <p:nvPicPr>
          <p:cNvPr id="5" name="Picture Placeholder 4">
            <a:extLst>
              <a:ext uri="{FF2B5EF4-FFF2-40B4-BE49-F238E27FC236}">
                <a16:creationId xmlns:a16="http://schemas.microsoft.com/office/drawing/2014/main" id="{5CEA2981-6362-5745-D4B0-417C013DA894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175" r="4175"/>
          <a:stretch/>
        </p:blipFill>
        <p:spPr>
          <a:xfrm>
            <a:off x="0" y="-43542"/>
            <a:ext cx="8659664" cy="5300798"/>
          </a:xfr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25760A6C-566F-B7E3-1EEE-CB29F0CF0113}"/>
              </a:ext>
            </a:extLst>
          </p:cNvPr>
          <p:cNvSpPr txBox="1"/>
          <p:nvPr/>
        </p:nvSpPr>
        <p:spPr>
          <a:xfrm>
            <a:off x="6307898" y="2785710"/>
            <a:ext cx="4208203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ar-EG" sz="44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أسس ومهارات الإقناع</a:t>
            </a:r>
            <a:endParaRPr lang="en-US" sz="4400" b="1" dirty="0">
              <a:solidFill>
                <a:srgbClr val="00B0F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Rectangle: Rounded Corners 9">
            <a:extLst>
              <a:ext uri="{FF2B5EF4-FFF2-40B4-BE49-F238E27FC236}">
                <a16:creationId xmlns:a16="http://schemas.microsoft.com/office/drawing/2014/main" id="{844810E4-E8A9-2051-4D02-31024B944D7B}"/>
              </a:ext>
            </a:extLst>
          </p:cNvPr>
          <p:cNvSpPr/>
          <p:nvPr/>
        </p:nvSpPr>
        <p:spPr>
          <a:xfrm>
            <a:off x="6384738" y="4232260"/>
            <a:ext cx="3516608" cy="529167"/>
          </a:xfrm>
          <a:prstGeom prst="roundRect">
            <a:avLst/>
          </a:prstGeom>
          <a:solidFill>
            <a:schemeClr val="bg1"/>
          </a:solidFill>
          <a:ln>
            <a:solidFill>
              <a:srgbClr val="8E5A6D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ar-EG" sz="28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محاضرة 6</a:t>
            </a:r>
            <a:endParaRPr lang="en-US" sz="2800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781F72BC-06B8-4FB5-F2D5-D8EA1BFF812E}"/>
              </a:ext>
            </a:extLst>
          </p:cNvPr>
          <p:cNvSpPr txBox="1"/>
          <p:nvPr/>
        </p:nvSpPr>
        <p:spPr>
          <a:xfrm>
            <a:off x="6334694" y="4820330"/>
            <a:ext cx="2866490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r" rtl="1"/>
            <a:r>
              <a:rPr lang="ar-EG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تكليف - تحليل الجمهور</a:t>
            </a:r>
          </a:p>
        </p:txBody>
      </p:sp>
      <p:pic>
        <p:nvPicPr>
          <p:cNvPr id="23" name="Graphic 22">
            <a:extLst>
              <a:ext uri="{FF2B5EF4-FFF2-40B4-BE49-F238E27FC236}">
                <a16:creationId xmlns:a16="http://schemas.microsoft.com/office/drawing/2014/main" id="{ACE76E66-5FF1-83D6-4EAC-3853027A6FDC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264625" y="248508"/>
            <a:ext cx="2470340" cy="1166001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75DD345E-3E3C-C8BD-7DE1-6E42EB52FC9F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>
                <a:solidFill>
                  <a:schemeClr val="bg1"/>
                </a:solidFill>
              </a:rPr>
              <a:t>www.midocean.ae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86D21F05-A2D2-597F-5364-704967A1B9AC}"/>
              </a:ext>
            </a:extLst>
          </p:cNvPr>
          <p:cNvSpPr txBox="1"/>
          <p:nvPr/>
        </p:nvSpPr>
        <p:spPr>
          <a:xfrm>
            <a:off x="6370224" y="3511637"/>
            <a:ext cx="1181734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MKT124</a:t>
            </a:r>
            <a:endParaRPr lang="ar-EG" sz="20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72E4787C-9189-06C6-1418-BD89CDD89323}"/>
              </a:ext>
            </a:extLst>
          </p:cNvPr>
          <p:cNvSpPr txBox="1"/>
          <p:nvPr/>
        </p:nvSpPr>
        <p:spPr>
          <a:xfrm>
            <a:off x="459185" y="6187539"/>
            <a:ext cx="488646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ar-EG" sz="28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د. دعاء راضي</a:t>
            </a:r>
            <a:endParaRPr lang="en-US" sz="2800" b="1" dirty="0">
              <a:solidFill>
                <a:srgbClr val="00B0F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3A636B58-E3A7-DB69-969D-312909EF9ECF}"/>
              </a:ext>
            </a:extLst>
          </p:cNvPr>
          <p:cNvSpPr txBox="1"/>
          <p:nvPr/>
        </p:nvSpPr>
        <p:spPr>
          <a:xfrm>
            <a:off x="459186" y="5830966"/>
            <a:ext cx="245027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/>
            <a:r>
              <a:rPr lang="ar-EG" sz="2400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إعداد:</a:t>
            </a:r>
            <a:endParaRPr lang="en-US" sz="2400" dirty="0">
              <a:solidFill>
                <a:srgbClr val="00B0F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25349121"/>
      </p:ext>
    </p:extLst>
  </p:cSld>
  <p:clrMapOvr>
    <a:masterClrMapping/>
  </p:clrMapOvr>
  <p:transition spd="slow">
    <p:comb/>
  </p:transition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7F90575-8D31-59F5-7A3F-F23EC376BFB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Rectangle 28">
            <a:extLst>
              <a:ext uri="{FF2B5EF4-FFF2-40B4-BE49-F238E27FC236}">
                <a16:creationId xmlns:a16="http://schemas.microsoft.com/office/drawing/2014/main" id="{401F7C91-0CBE-2FCE-4A10-EB3287C38990}"/>
              </a:ext>
            </a:extLst>
          </p:cNvPr>
          <p:cNvSpPr/>
          <p:nvPr/>
        </p:nvSpPr>
        <p:spPr>
          <a:xfrm flipV="1">
            <a:off x="-609600" y="556144"/>
            <a:ext cx="9752693" cy="4571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6C1FEC45-95BE-3760-E480-36071320856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2CD45243-8256-6F16-419D-28A5D1559F76}"/>
              </a:ext>
            </a:extLst>
          </p:cNvPr>
          <p:cNvSpPr txBox="1"/>
          <p:nvPr/>
        </p:nvSpPr>
        <p:spPr>
          <a:xfrm>
            <a:off x="270612" y="639497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9A946B5B-F1CF-7B67-C204-876183016EEA}"/>
              </a:ext>
            </a:extLst>
          </p:cNvPr>
          <p:cNvSpPr/>
          <p:nvPr/>
        </p:nvSpPr>
        <p:spPr>
          <a:xfrm>
            <a:off x="59771" y="93889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82EA6DC3-920F-B61C-39AE-7A98B89AB9E8}"/>
              </a:ext>
            </a:extLst>
          </p:cNvPr>
          <p:cNvSpPr txBox="1"/>
          <p:nvPr/>
        </p:nvSpPr>
        <p:spPr>
          <a:xfrm>
            <a:off x="270612" y="134467"/>
            <a:ext cx="103482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ar-EG" sz="2400" b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محاضرة</a:t>
            </a:r>
            <a:endParaRPr lang="en-US" sz="2400" b="1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6A70E1AF-5FBD-C574-FC5D-8D13D3DA16BA}"/>
              </a:ext>
            </a:extLst>
          </p:cNvPr>
          <p:cNvSpPr txBox="1"/>
          <p:nvPr/>
        </p:nvSpPr>
        <p:spPr>
          <a:xfrm>
            <a:off x="331642" y="390282"/>
            <a:ext cx="966228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800" b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06</a:t>
            </a:r>
            <a:endParaRPr lang="en-US" sz="1400" b="1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11" name="TitleBox"/>
          <p:cNvSpPr txBox="1"/>
          <p:nvPr/>
        </p:nvSpPr>
        <p:spPr>
          <a:xfrm>
            <a:off x="1600000" y="180000"/>
            <a:ext cx="7750000" cy="900000"/>
          </a:xfrm>
          <a:prstGeom prst="rect">
            <a:avLst/>
          </a:prstGeom>
          <a:noFill/>
        </p:spPr>
        <p:txBody>
          <a:bodyPr wrap="square">
            <a:normAutofit/>
          </a:bodyPr>
          <a:lstStyle/>
          <a:p>
            <a:pPr algn="ctr" rtl="1"/>
            <a:r>
              <a:rPr lang="ar-EG" sz="2400" b="1" dirty="0">
                <a:solidFill>
                  <a:srgbClr val="FFFF00"/>
                </a:solidFill>
              </a:rPr>
              <a:t>التكليف الاختياري: تحليل جمهور إعلان باستخدام أدوات الذكاء الاصطناعي</a:t>
            </a:r>
          </a:p>
        </p:txBody>
      </p:sp>
      <p:sp>
        <p:nvSpPr>
          <p:cNvPr id="220" name="Box220"/>
          <p:cNvSpPr txBox="1"/>
          <p:nvPr/>
        </p:nvSpPr>
        <p:spPr>
          <a:xfrm>
            <a:off x="5900000" y="1180000"/>
            <a:ext cx="5650000" cy="5450000"/>
          </a:xfrm>
          <a:prstGeom prst="rect">
            <a:avLst/>
          </a:prstGeom>
          <a:noFill/>
        </p:spPr>
        <p:txBody>
          <a:bodyPr wrap="square">
            <a:normAutofit/>
          </a:bodyPr>
          <a:lstStyle/>
          <a:p>
            <a:pPr algn="r" rtl="1">
              <a:lnSpc>
                <a:spcPct val="100000"/>
              </a:lnSpc>
              <a:spcAft>
                <a:spcPts val="300"/>
              </a:spcAft>
              <a:buNone/>
            </a:pPr>
            <a:r>
              <a:rPr lang="ar-EG" sz="1800" b="1" dirty="0">
                <a:solidFill>
                  <a:srgbClr val="FFFF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المطلوب من الطالب</a:t>
            </a:r>
          </a:p>
          <a:p>
            <a:pPr algn="r" rtl="1">
              <a:lnSpc>
                <a:spcPct val="100000"/>
              </a:lnSpc>
              <a:spcAft>
                <a:spcPts val="300"/>
              </a:spcAft>
              <a:buNone/>
            </a:pPr>
            <a:r>
              <a:rPr lang="ar-EG" sz="15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اختر إعلاناً (فيديو أو صورة/بوستر) لعلامة تجارية عربية، وأعدّ تقريراً لتحليل جمهوره يتضمن كل العناصر التالية:</a:t>
            </a:r>
          </a:p>
          <a:p>
            <a:pPr algn="r" rtl="1">
              <a:lnSpc>
                <a:spcPct val="100000"/>
              </a:lnSpc>
              <a:spcAft>
                <a:spcPts val="300"/>
              </a:spcAft>
              <a:buNone/>
            </a:pPr>
            <a:r>
              <a:rPr lang="ar-EG" sz="14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١</a:t>
            </a:r>
            <a:r>
              <a:rPr lang="en-US" sz="14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 </a:t>
            </a:r>
            <a:r>
              <a:rPr lang="ar-EG" sz="14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تحديد الجمهور المستهدف</a:t>
            </a:r>
            <a:r>
              <a:rPr lang="en-US" sz="14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Target Audience: </a:t>
            </a:r>
            <a:r>
              <a:rPr lang="ar-EG" sz="14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الجمهور الأساسي والثانوي، نوع الجمهور (عام</a:t>
            </a:r>
            <a:r>
              <a:rPr lang="en-US" sz="14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Mass / </a:t>
            </a:r>
            <a:r>
              <a:rPr lang="ar-EG" sz="14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متخصص)، وحجم العينة الظاهرة في الإعلان.</a:t>
            </a:r>
          </a:p>
          <a:p>
            <a:pPr algn="r" rtl="1">
              <a:lnSpc>
                <a:spcPct val="100000"/>
              </a:lnSpc>
              <a:spcAft>
                <a:spcPts val="300"/>
              </a:spcAft>
              <a:buNone/>
            </a:pPr>
            <a:r>
              <a:rPr lang="ar-EG" sz="14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٢</a:t>
            </a:r>
            <a:r>
              <a:rPr lang="en-US" sz="14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 </a:t>
            </a:r>
            <a:r>
              <a:rPr lang="ar-EG" sz="14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الخصائص الديموغرافية</a:t>
            </a:r>
            <a:r>
              <a:rPr lang="en-US" sz="14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Demographic: </a:t>
            </a:r>
            <a:r>
              <a:rPr lang="ar-EG" sz="14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العمر، النوع، الحالة الاجتماعية، المستوى التعليمي والاقتصادي، الموقع الجغرافي.</a:t>
            </a:r>
          </a:p>
          <a:p>
            <a:pPr algn="r" rtl="1">
              <a:lnSpc>
                <a:spcPct val="100000"/>
              </a:lnSpc>
              <a:spcAft>
                <a:spcPts val="300"/>
              </a:spcAft>
              <a:buNone/>
            </a:pPr>
            <a:r>
              <a:rPr lang="ar-EG" sz="14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٣</a:t>
            </a:r>
            <a:r>
              <a:rPr lang="en-US" sz="14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 </a:t>
            </a:r>
            <a:r>
              <a:rPr lang="ar-EG" sz="14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الخصائص السيكوجرافية</a:t>
            </a:r>
            <a:r>
              <a:rPr lang="en-US" sz="14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Psychographic: </a:t>
            </a:r>
            <a:r>
              <a:rPr lang="ar-EG" sz="14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نمط الحياة، القيم، الاهتمامات، الدوافع الشرائية.</a:t>
            </a:r>
          </a:p>
          <a:p>
            <a:pPr algn="r" rtl="1">
              <a:lnSpc>
                <a:spcPct val="100000"/>
              </a:lnSpc>
              <a:spcAft>
                <a:spcPts val="300"/>
              </a:spcAft>
              <a:buNone/>
            </a:pPr>
            <a:r>
              <a:rPr lang="ar-EG" sz="14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٤</a:t>
            </a:r>
            <a:r>
              <a:rPr lang="en-US" sz="14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 </a:t>
            </a:r>
            <a:r>
              <a:rPr lang="ar-EG" sz="14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تحليل الموقف</a:t>
            </a:r>
            <a:r>
              <a:rPr lang="en-US" sz="14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Situational Analysis: </a:t>
            </a:r>
            <a:r>
              <a:rPr lang="ar-EG" sz="14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المشكلة، الحل الذي يقدمه الإعلان، الرسالة الضمنية.</a:t>
            </a:r>
          </a:p>
          <a:p>
            <a:pPr algn="r" rtl="1">
              <a:lnSpc>
                <a:spcPct val="100000"/>
              </a:lnSpc>
              <a:spcAft>
                <a:spcPts val="300"/>
              </a:spcAft>
              <a:buNone/>
            </a:pPr>
            <a:r>
              <a:rPr lang="ar-EG" sz="14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٥</a:t>
            </a:r>
            <a:r>
              <a:rPr lang="en-US" sz="14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 </a:t>
            </a:r>
            <a:r>
              <a:rPr lang="ar-EG" sz="14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حجم الذكر والتفاعل الرقمي</a:t>
            </a:r>
            <a:r>
              <a:rPr lang="en-US" sz="14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: </a:t>
            </a:r>
            <a:r>
              <a:rPr lang="ar-EG" sz="14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المشاهدات، التعليقات، الإعجابات والمشاركات، وتوزيع الذكر عبر المنصات (نسب مئوية).</a:t>
            </a:r>
          </a:p>
          <a:p>
            <a:pPr algn="r" rtl="1">
              <a:lnSpc>
                <a:spcPct val="100000"/>
              </a:lnSpc>
              <a:spcAft>
                <a:spcPts val="300"/>
              </a:spcAft>
              <a:buNone/>
            </a:pPr>
            <a:r>
              <a:rPr lang="ar-EG" sz="14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٦</a:t>
            </a:r>
            <a:r>
              <a:rPr lang="en-US" sz="14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 </a:t>
            </a:r>
            <a:r>
              <a:rPr lang="ar-EG" sz="14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تحليل المشاعر</a:t>
            </a:r>
            <a:r>
              <a:rPr lang="en-US" sz="14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Sentiment Analysis: </a:t>
            </a:r>
            <a:r>
              <a:rPr lang="ar-EG" sz="14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نسب الإيجابي/السلبي/المحايد مع الاتجاهات الرئيسية لكل منها.</a:t>
            </a:r>
          </a:p>
          <a:p>
            <a:pPr algn="r" rtl="1">
              <a:lnSpc>
                <a:spcPct val="100000"/>
              </a:lnSpc>
              <a:spcAft>
                <a:spcPts val="300"/>
              </a:spcAft>
              <a:buNone/>
            </a:pPr>
            <a:r>
              <a:rPr lang="ar-EG" sz="14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٧</a:t>
            </a:r>
            <a:r>
              <a:rPr lang="en-US" sz="14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 </a:t>
            </a:r>
            <a:r>
              <a:rPr lang="ar-EG" sz="14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الكلمات المفتاحية والهاشتاجات الأكثر تداولاً.</a:t>
            </a:r>
          </a:p>
          <a:p>
            <a:pPr algn="r" rtl="1">
              <a:lnSpc>
                <a:spcPct val="100000"/>
              </a:lnSpc>
              <a:spcAft>
                <a:spcPts val="300"/>
              </a:spcAft>
              <a:buNone/>
            </a:pPr>
            <a:r>
              <a:rPr lang="ar-EG" sz="14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٨</a:t>
            </a:r>
            <a:r>
              <a:rPr lang="en-US" sz="14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 </a:t>
            </a:r>
            <a:r>
              <a:rPr lang="ar-EG" sz="14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تحليل المنصات ونوع الجمهور</a:t>
            </a:r>
            <a:r>
              <a:rPr lang="en-US" sz="14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+ </a:t>
            </a:r>
            <a:r>
              <a:rPr lang="ar-EG" sz="14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مقارنة الأداء مع المنافسين.</a:t>
            </a:r>
          </a:p>
          <a:p>
            <a:pPr algn="r" rtl="1">
              <a:lnSpc>
                <a:spcPct val="100000"/>
              </a:lnSpc>
              <a:spcAft>
                <a:spcPts val="300"/>
              </a:spcAft>
              <a:buNone/>
            </a:pPr>
            <a:r>
              <a:rPr lang="ar-EG" sz="14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٩</a:t>
            </a:r>
            <a:r>
              <a:rPr lang="en-US" sz="14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 </a:t>
            </a:r>
            <a:r>
              <a:rPr lang="ar-EG" sz="14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أمثلة من تعليقات الجمهور</a:t>
            </a:r>
            <a:r>
              <a:rPr lang="en-US" sz="14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+ </a:t>
            </a:r>
            <a:r>
              <a:rPr lang="ar-EG" sz="14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التوصيات والاستنتاجات النهائية.</a:t>
            </a:r>
          </a:p>
        </p:txBody>
      </p:sp>
      <p:sp>
        <p:nvSpPr>
          <p:cNvPr id="221" name="Box221"/>
          <p:cNvSpPr txBox="1"/>
          <p:nvPr/>
        </p:nvSpPr>
        <p:spPr>
          <a:xfrm>
            <a:off x="300000" y="1180000"/>
            <a:ext cx="5450000" cy="5450000"/>
          </a:xfrm>
          <a:prstGeom prst="rect">
            <a:avLst/>
          </a:prstGeom>
          <a:noFill/>
        </p:spPr>
        <p:txBody>
          <a:bodyPr wrap="square">
            <a:normAutofit/>
          </a:bodyPr>
          <a:lstStyle/>
          <a:p>
            <a:pPr algn="r" rtl="1">
              <a:lnSpc>
                <a:spcPct val="100000"/>
              </a:lnSpc>
              <a:spcAft>
                <a:spcPts val="300"/>
              </a:spcAft>
              <a:buNone/>
            </a:pPr>
            <a:r>
              <a:rPr lang="ar-EG" sz="1800" b="1" dirty="0">
                <a:solidFill>
                  <a:srgbClr val="FFFF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النموذج التطبيقي متاح أمامك</a:t>
            </a:r>
          </a:p>
          <a:p>
            <a:pPr algn="r" rtl="1">
              <a:lnSpc>
                <a:spcPct val="100000"/>
              </a:lnSpc>
              <a:spcAft>
                <a:spcPts val="300"/>
              </a:spcAft>
              <a:buNone/>
            </a:pPr>
            <a:r>
              <a:rPr lang="ar-EG" sz="14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تم بالفعل عرض مثال تطبيقي كامل داخل هذه المحاضرة على إعلان اتصالات مصر "حكاية للعيلة وعيلة العيلة – الباقة بقت الضعف" (الشرائح</a:t>
            </a:r>
            <a:r>
              <a:rPr lang="en-US" sz="14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ar-EG" sz="14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7</a:t>
            </a:r>
            <a:r>
              <a:rPr lang="en-US" sz="14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ar-EG" sz="14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إلى</a:t>
            </a:r>
            <a:r>
              <a:rPr lang="en-US" sz="14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ar-EG" sz="14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13)</a:t>
            </a:r>
            <a:r>
              <a:rPr lang="en-US" sz="14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 </a:t>
            </a:r>
            <a:r>
              <a:rPr lang="ar-EG" sz="14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استرشد به في الشكل والترتيب والعمق، ولا تكرره</a:t>
            </a:r>
            <a:r>
              <a:rPr lang="en-US" sz="14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: </a:t>
            </a:r>
            <a:r>
              <a:rPr lang="ar-EG" sz="14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اختر إعلاناً مختلفاً.</a:t>
            </a:r>
          </a:p>
          <a:p>
            <a:pPr algn="r" rtl="1">
              <a:lnSpc>
                <a:spcPct val="100000"/>
              </a:lnSpc>
              <a:spcAft>
                <a:spcPts val="300"/>
              </a:spcAft>
              <a:buNone/>
            </a:pPr>
            <a:r>
              <a:rPr lang="ar-EG" sz="1800" b="1" dirty="0">
                <a:solidFill>
                  <a:srgbClr val="FFFF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أدوات الذكاء الاصطناعي المسموح بها</a:t>
            </a:r>
          </a:p>
          <a:p>
            <a:pPr algn="r" rtl="1">
              <a:lnSpc>
                <a:spcPct val="100000"/>
              </a:lnSpc>
              <a:spcAft>
                <a:spcPts val="300"/>
              </a:spcAft>
              <a:buNone/>
            </a:pPr>
            <a:r>
              <a:rPr lang="en-US" sz="14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Gemini </a:t>
            </a:r>
            <a:r>
              <a:rPr lang="ar-EG" sz="14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—</a:t>
            </a:r>
            <a:r>
              <a:rPr lang="en-US" sz="14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https://gemini.google.com</a:t>
            </a:r>
          </a:p>
          <a:p>
            <a:pPr algn="r" rtl="1">
              <a:lnSpc>
                <a:spcPct val="100000"/>
              </a:lnSpc>
              <a:spcAft>
                <a:spcPts val="300"/>
              </a:spcAft>
              <a:buNone/>
            </a:pPr>
            <a:r>
              <a:rPr lang="en-US" sz="14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Perplexity </a:t>
            </a:r>
            <a:r>
              <a:rPr lang="ar-EG" sz="14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—</a:t>
            </a:r>
            <a:r>
              <a:rPr lang="en-US" sz="14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https://www.perplexity.ai</a:t>
            </a:r>
          </a:p>
          <a:p>
            <a:pPr algn="r" rtl="1">
              <a:lnSpc>
                <a:spcPct val="100000"/>
              </a:lnSpc>
              <a:spcAft>
                <a:spcPts val="300"/>
              </a:spcAft>
              <a:buNone/>
            </a:pPr>
            <a:r>
              <a:rPr lang="en-US" sz="14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Claude </a:t>
            </a:r>
            <a:r>
              <a:rPr lang="ar-EG" sz="14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—</a:t>
            </a:r>
            <a:r>
              <a:rPr lang="en-US" sz="14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https://claude.ai</a:t>
            </a:r>
          </a:p>
          <a:p>
            <a:pPr algn="r" rtl="1">
              <a:lnSpc>
                <a:spcPct val="100000"/>
              </a:lnSpc>
              <a:spcAft>
                <a:spcPts val="300"/>
              </a:spcAft>
              <a:buNone/>
            </a:pPr>
            <a:r>
              <a:rPr lang="en-US" sz="14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ChatGPT </a:t>
            </a:r>
            <a:r>
              <a:rPr lang="ar-EG" sz="14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—</a:t>
            </a:r>
            <a:r>
              <a:rPr lang="en-US" sz="14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https://chatgpt.com </a:t>
            </a:r>
            <a:r>
              <a:rPr lang="ar-EG" sz="14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|</a:t>
            </a:r>
            <a:r>
              <a:rPr lang="en-US" sz="14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Copilot </a:t>
            </a:r>
            <a:r>
              <a:rPr lang="ar-EG" sz="14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—</a:t>
            </a:r>
            <a:r>
              <a:rPr lang="en-US" sz="14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https://copilot.microsoft.com </a:t>
            </a:r>
            <a:r>
              <a:rPr lang="ar-EG" sz="14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|</a:t>
            </a:r>
            <a:r>
              <a:rPr lang="en-US" sz="14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NotebookLM </a:t>
            </a:r>
            <a:r>
              <a:rPr lang="ar-EG" sz="14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—</a:t>
            </a:r>
            <a:r>
              <a:rPr lang="en-US" sz="14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https://notebooklm.google.com </a:t>
            </a:r>
            <a:r>
              <a:rPr lang="ar-EG" sz="14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|</a:t>
            </a:r>
            <a:r>
              <a:rPr lang="en-US" sz="14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Hugging Face </a:t>
            </a:r>
            <a:r>
              <a:rPr lang="ar-EG" sz="14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—</a:t>
            </a:r>
            <a:r>
              <a:rPr lang="en-US" sz="14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https://huggingface.co</a:t>
            </a:r>
          </a:p>
          <a:p>
            <a:pPr algn="r" rtl="1">
              <a:lnSpc>
                <a:spcPct val="100000"/>
              </a:lnSpc>
              <a:spcAft>
                <a:spcPts val="300"/>
              </a:spcAft>
              <a:buNone/>
            </a:pPr>
            <a:r>
              <a:rPr lang="ar-EG" sz="14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جميعها تتيح رفع ملف فيديو الإعلان أو صورته لتحليله (راجع شرائح الأدوات التالية).</a:t>
            </a:r>
          </a:p>
          <a:p>
            <a:pPr algn="r" rtl="1">
              <a:lnSpc>
                <a:spcPct val="100000"/>
              </a:lnSpc>
              <a:spcAft>
                <a:spcPts val="300"/>
              </a:spcAft>
              <a:buNone/>
            </a:pPr>
            <a:r>
              <a:rPr lang="ar-EG" sz="1800" b="1" dirty="0">
                <a:solidFill>
                  <a:srgbClr val="FFFF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ضوابط التسليم</a:t>
            </a:r>
          </a:p>
          <a:p>
            <a:pPr algn="r" rtl="1">
              <a:lnSpc>
                <a:spcPct val="100000"/>
              </a:lnSpc>
              <a:spcAft>
                <a:spcPts val="300"/>
              </a:spcAft>
              <a:buNone/>
            </a:pPr>
            <a:r>
              <a:rPr lang="ar-EG" sz="14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• وثّق اسم كل أداة استخدمتها والـ</a:t>
            </a:r>
            <a:r>
              <a:rPr lang="en-US" sz="14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Prompt </a:t>
            </a:r>
            <a:r>
              <a:rPr lang="ar-EG" sz="14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الذي كتبته ولقطة من ناتجها.</a:t>
            </a:r>
          </a:p>
          <a:p>
            <a:pPr algn="r" rtl="1">
              <a:lnSpc>
                <a:spcPct val="100000"/>
              </a:lnSpc>
              <a:spcAft>
                <a:spcPts val="300"/>
              </a:spcAft>
              <a:buNone/>
            </a:pPr>
            <a:r>
              <a:rPr lang="ar-EG" sz="14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• الأرقام التقديرية تُذكر كتقديرات، ويُشار إلى المصدر إن وُجد.</a:t>
            </a:r>
          </a:p>
          <a:p>
            <a:pPr algn="r" rtl="1">
              <a:lnSpc>
                <a:spcPct val="100000"/>
              </a:lnSpc>
              <a:spcAft>
                <a:spcPts val="300"/>
              </a:spcAft>
              <a:buNone/>
            </a:pPr>
            <a:r>
              <a:rPr lang="ar-EG" sz="14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• التسليم</a:t>
            </a:r>
            <a:r>
              <a:rPr lang="en-US" sz="14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: </a:t>
            </a:r>
            <a:r>
              <a:rPr lang="ar-EG" sz="14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عرض</a:t>
            </a:r>
            <a:r>
              <a:rPr lang="en-US" sz="14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PowerPoint </a:t>
            </a:r>
            <a:r>
              <a:rPr lang="ar-EG" sz="14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من</a:t>
            </a:r>
            <a:r>
              <a:rPr lang="en-US" sz="14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8-10 </a:t>
            </a:r>
            <a:r>
              <a:rPr lang="ar-EG" sz="14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شرائح</a:t>
            </a:r>
            <a:r>
              <a:rPr lang="en-US" sz="14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+ </a:t>
            </a:r>
            <a:r>
              <a:rPr lang="ar-EG" sz="14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رابط الإعلان.</a:t>
            </a:r>
          </a:p>
        </p:txBody>
      </p:sp>
    </p:spTree>
    <p:extLst>
      <p:ext uri="{BB962C8B-B14F-4D97-AF65-F5344CB8AC3E}">
        <p14:creationId xmlns:p14="http://schemas.microsoft.com/office/powerpoint/2010/main" val="1797181072"/>
      </p:ext>
    </p:extLst>
  </p:cSld>
  <p:clrMapOvr>
    <a:masterClrMapping/>
  </p:clrMapOvr>
  <p:transition spd="slow">
    <p:comb/>
  </p:transition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7F90575-8D31-59F5-7A3F-F23EC376BFB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Rectangle 28">
            <a:extLst>
              <a:ext uri="{FF2B5EF4-FFF2-40B4-BE49-F238E27FC236}">
                <a16:creationId xmlns:a16="http://schemas.microsoft.com/office/drawing/2014/main" id="{401F7C91-0CBE-2FCE-4A10-EB3287C38990}"/>
              </a:ext>
            </a:extLst>
          </p:cNvPr>
          <p:cNvSpPr/>
          <p:nvPr/>
        </p:nvSpPr>
        <p:spPr>
          <a:xfrm flipV="1">
            <a:off x="-609600" y="556144"/>
            <a:ext cx="9752693" cy="4571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6C1FEC45-95BE-3760-E480-36071320856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2CD45243-8256-6F16-419D-28A5D1559F76}"/>
              </a:ext>
            </a:extLst>
          </p:cNvPr>
          <p:cNvSpPr txBox="1"/>
          <p:nvPr/>
        </p:nvSpPr>
        <p:spPr>
          <a:xfrm>
            <a:off x="270612" y="639497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9A946B5B-F1CF-7B67-C204-876183016EEA}"/>
              </a:ext>
            </a:extLst>
          </p:cNvPr>
          <p:cNvSpPr/>
          <p:nvPr/>
        </p:nvSpPr>
        <p:spPr>
          <a:xfrm>
            <a:off x="59771" y="93889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82EA6DC3-920F-B61C-39AE-7A98B89AB9E8}"/>
              </a:ext>
            </a:extLst>
          </p:cNvPr>
          <p:cNvSpPr txBox="1"/>
          <p:nvPr/>
        </p:nvSpPr>
        <p:spPr>
          <a:xfrm>
            <a:off x="270612" y="134467"/>
            <a:ext cx="103482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ar-EG" sz="2400" b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محاضرة</a:t>
            </a:r>
            <a:endParaRPr lang="en-US" sz="2400" b="1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6A70E1AF-5FBD-C574-FC5D-8D13D3DA16BA}"/>
              </a:ext>
            </a:extLst>
          </p:cNvPr>
          <p:cNvSpPr txBox="1"/>
          <p:nvPr/>
        </p:nvSpPr>
        <p:spPr>
          <a:xfrm>
            <a:off x="331642" y="390282"/>
            <a:ext cx="966228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800" b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06</a:t>
            </a:r>
            <a:endParaRPr lang="en-US" sz="1400" b="1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11" name="TitleBox"/>
          <p:cNvSpPr txBox="1"/>
          <p:nvPr/>
        </p:nvSpPr>
        <p:spPr>
          <a:xfrm>
            <a:off x="1600000" y="180000"/>
            <a:ext cx="7750000" cy="900000"/>
          </a:xfrm>
          <a:prstGeom prst="rect">
            <a:avLst/>
          </a:prstGeom>
          <a:noFill/>
        </p:spPr>
        <p:txBody>
          <a:bodyPr wrap="square">
            <a:normAutofit/>
          </a:bodyPr>
          <a:lstStyle/>
          <a:p>
            <a:pPr algn="ctr" rtl="1"/>
            <a:r>
              <a:rPr lang="ar-EG" sz="2400" b="1" dirty="0">
                <a:solidFill>
                  <a:srgbClr val="FFFF00"/>
                </a:solidFill>
              </a:rPr>
              <a:t>أدوات الذكاء الاصطناعي لتحليل جمهور الإعلان (١)</a:t>
            </a:r>
          </a:p>
        </p:txBody>
      </p:sp>
      <p:sp>
        <p:nvSpPr>
          <p:cNvPr id="220" name="Box220"/>
          <p:cNvSpPr txBox="1"/>
          <p:nvPr/>
        </p:nvSpPr>
        <p:spPr>
          <a:xfrm>
            <a:off x="5900000" y="1180000"/>
            <a:ext cx="5650000" cy="5450000"/>
          </a:xfrm>
          <a:prstGeom prst="rect">
            <a:avLst/>
          </a:prstGeom>
          <a:noFill/>
        </p:spPr>
        <p:txBody>
          <a:bodyPr wrap="square">
            <a:normAutofit/>
          </a:bodyPr>
          <a:lstStyle/>
          <a:p>
            <a:pPr algn="r" rtl="1">
              <a:lnSpc>
                <a:spcPct val="100000"/>
              </a:lnSpc>
              <a:spcAft>
                <a:spcPts val="300"/>
              </a:spcAft>
              <a:buNone/>
            </a:pPr>
            <a:r>
              <a:rPr lang="en-US" sz="1800" b="1" dirty="0">
                <a:solidFill>
                  <a:srgbClr val="FFFF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Gemini</a:t>
            </a:r>
          </a:p>
          <a:p>
            <a:pPr algn="r" rtl="1">
              <a:lnSpc>
                <a:spcPct val="100000"/>
              </a:lnSpc>
              <a:spcAft>
                <a:spcPts val="300"/>
              </a:spcAft>
              <a:buNone/>
            </a:pPr>
            <a:r>
              <a:rPr lang="en-US" sz="14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https://gemini.google.com</a:t>
            </a:r>
          </a:p>
          <a:p>
            <a:pPr algn="r" rtl="1">
              <a:lnSpc>
                <a:spcPct val="100000"/>
              </a:lnSpc>
              <a:spcAft>
                <a:spcPts val="300"/>
              </a:spcAft>
              <a:buNone/>
            </a:pPr>
            <a:r>
              <a:rPr lang="ar-EG" sz="14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يقبل رفع ملف فيديو الإعلان مباشرة أو صورة البوستر، ويحلل المشهد والحوار والموسيقى والنص الظاهر</a:t>
            </a:r>
            <a:r>
              <a:rPr lang="en-US" sz="14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 </a:t>
            </a:r>
            <a:r>
              <a:rPr lang="ar-EG" sz="14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الأقوى في فهم الفيديو الطويل والسياق البصري</a:t>
            </a:r>
            <a:r>
              <a:rPr lang="en-US" sz="14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 </a:t>
            </a:r>
            <a:r>
              <a:rPr lang="ar-EG" sz="14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مفيد لاستخراج الخصائص الديموغرافية والسيكوجرافية من مشاهد الإعلان.</a:t>
            </a:r>
          </a:p>
          <a:p>
            <a:pPr algn="r" rtl="1">
              <a:lnSpc>
                <a:spcPct val="100000"/>
              </a:lnSpc>
              <a:spcAft>
                <a:spcPts val="300"/>
              </a:spcAft>
              <a:buNone/>
            </a:pPr>
            <a:r>
              <a:rPr lang="en-US" sz="1800" b="1" dirty="0">
                <a:solidFill>
                  <a:srgbClr val="FFFF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Perplexity</a:t>
            </a:r>
          </a:p>
          <a:p>
            <a:pPr algn="r" rtl="1">
              <a:lnSpc>
                <a:spcPct val="100000"/>
              </a:lnSpc>
              <a:spcAft>
                <a:spcPts val="300"/>
              </a:spcAft>
              <a:buNone/>
            </a:pPr>
            <a:r>
              <a:rPr lang="en-US" sz="14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https://www.perplexity.ai</a:t>
            </a:r>
          </a:p>
          <a:p>
            <a:pPr algn="r" rtl="1">
              <a:lnSpc>
                <a:spcPct val="100000"/>
              </a:lnSpc>
              <a:spcAft>
                <a:spcPts val="300"/>
              </a:spcAft>
              <a:buNone/>
            </a:pPr>
            <a:r>
              <a:rPr lang="ar-EG" sz="14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محرك بحث بالذكاء الاصطناعي يعطي إجابات موثّقة بالمصادر</a:t>
            </a:r>
            <a:r>
              <a:rPr lang="en-US" sz="14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 </a:t>
            </a:r>
            <a:r>
              <a:rPr lang="ar-EG" sz="14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الأفضل في جمع أرقام المشاهدات والتفاعل، وتاريخ إطلاق الحملة، ومقارنة الأداء مع المنافسين — لأنه يبحث في الويب لحظياً ويذكر الرابط.</a:t>
            </a:r>
          </a:p>
          <a:p>
            <a:pPr algn="r" rtl="1">
              <a:lnSpc>
                <a:spcPct val="100000"/>
              </a:lnSpc>
              <a:spcAft>
                <a:spcPts val="300"/>
              </a:spcAft>
              <a:buNone/>
            </a:pPr>
            <a:r>
              <a:rPr lang="en-US" sz="1800" b="1" dirty="0">
                <a:solidFill>
                  <a:srgbClr val="FFFF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Claude</a:t>
            </a:r>
          </a:p>
          <a:p>
            <a:pPr algn="r" rtl="1">
              <a:lnSpc>
                <a:spcPct val="100000"/>
              </a:lnSpc>
              <a:spcAft>
                <a:spcPts val="300"/>
              </a:spcAft>
              <a:buNone/>
            </a:pPr>
            <a:r>
              <a:rPr lang="en-US" sz="14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https://claude.ai</a:t>
            </a:r>
          </a:p>
          <a:p>
            <a:pPr algn="r" rtl="1">
              <a:lnSpc>
                <a:spcPct val="100000"/>
              </a:lnSpc>
              <a:spcAft>
                <a:spcPts val="300"/>
              </a:spcAft>
              <a:buNone/>
            </a:pPr>
            <a:r>
              <a:rPr lang="ar-EG" sz="14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يقبل رفع الصور وملفات</a:t>
            </a:r>
            <a:r>
              <a:rPr lang="en-US" sz="14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PDF </a:t>
            </a:r>
            <a:r>
              <a:rPr lang="ar-EG" sz="14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وجداول التعليقات</a:t>
            </a:r>
            <a:r>
              <a:rPr lang="en-US" sz="14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 </a:t>
            </a:r>
            <a:r>
              <a:rPr lang="ar-EG" sz="14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الأقوى في التحليل النصي المعمّق</a:t>
            </a:r>
            <a:r>
              <a:rPr lang="en-US" sz="14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: </a:t>
            </a:r>
            <a:r>
              <a:rPr lang="ar-EG" sz="14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تصنيف مشاعر التعليقات، صياغة تحليل الموقف والرسالة الضمنية، وكتابة التوصيات بلغة أكاديمية.</a:t>
            </a:r>
          </a:p>
        </p:txBody>
      </p:sp>
      <p:sp>
        <p:nvSpPr>
          <p:cNvPr id="221" name="Box221"/>
          <p:cNvSpPr txBox="1"/>
          <p:nvPr/>
        </p:nvSpPr>
        <p:spPr>
          <a:xfrm>
            <a:off x="300000" y="1180000"/>
            <a:ext cx="5450000" cy="5450000"/>
          </a:xfrm>
          <a:prstGeom prst="rect">
            <a:avLst/>
          </a:prstGeom>
          <a:noFill/>
        </p:spPr>
        <p:txBody>
          <a:bodyPr wrap="square">
            <a:normAutofit/>
          </a:bodyPr>
          <a:lstStyle/>
          <a:p>
            <a:pPr algn="r" rtl="1">
              <a:lnSpc>
                <a:spcPct val="100000"/>
              </a:lnSpc>
              <a:spcAft>
                <a:spcPts val="300"/>
              </a:spcAft>
              <a:buNone/>
            </a:pPr>
            <a:r>
              <a:rPr lang="en-US" sz="1800" b="1" dirty="0">
                <a:solidFill>
                  <a:srgbClr val="FFFF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ChatGPT</a:t>
            </a:r>
          </a:p>
          <a:p>
            <a:pPr algn="r" rtl="1">
              <a:lnSpc>
                <a:spcPct val="100000"/>
              </a:lnSpc>
              <a:spcAft>
                <a:spcPts val="300"/>
              </a:spcAft>
              <a:buNone/>
            </a:pPr>
            <a:r>
              <a:rPr lang="en-US" sz="14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https://chatgpt.com</a:t>
            </a:r>
          </a:p>
          <a:p>
            <a:pPr algn="r" rtl="1">
              <a:lnSpc>
                <a:spcPct val="100000"/>
              </a:lnSpc>
              <a:spcAft>
                <a:spcPts val="300"/>
              </a:spcAft>
              <a:buNone/>
            </a:pPr>
            <a:r>
              <a:rPr lang="ar-EG" sz="14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يدعم رفع الصور والملفات وتحليل البيانات</a:t>
            </a:r>
            <a:r>
              <a:rPr lang="en-US" sz="14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 </a:t>
            </a:r>
            <a:r>
              <a:rPr lang="ar-EG" sz="14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مفيد في بناء جداول تحليل المشاعر ورسم النسب المئوية بيانياً.</a:t>
            </a:r>
          </a:p>
          <a:p>
            <a:pPr algn="r" rtl="1">
              <a:lnSpc>
                <a:spcPct val="100000"/>
              </a:lnSpc>
              <a:spcAft>
                <a:spcPts val="300"/>
              </a:spcAft>
              <a:buNone/>
            </a:pPr>
            <a:r>
              <a:rPr lang="en-US" sz="1800" b="1" dirty="0">
                <a:solidFill>
                  <a:srgbClr val="FFFF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Microsoft Copilot</a:t>
            </a:r>
          </a:p>
          <a:p>
            <a:pPr algn="r" rtl="1">
              <a:lnSpc>
                <a:spcPct val="100000"/>
              </a:lnSpc>
              <a:spcAft>
                <a:spcPts val="300"/>
              </a:spcAft>
              <a:buNone/>
            </a:pPr>
            <a:r>
              <a:rPr lang="en-US" sz="14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https://copilot.microsoft.com</a:t>
            </a:r>
          </a:p>
          <a:p>
            <a:pPr algn="r" rtl="1">
              <a:lnSpc>
                <a:spcPct val="100000"/>
              </a:lnSpc>
              <a:spcAft>
                <a:spcPts val="300"/>
              </a:spcAft>
              <a:buNone/>
            </a:pPr>
            <a:r>
              <a:rPr lang="ar-EG" sz="14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يحلل الصور ويبحث في الويب، ويتكامل مع</a:t>
            </a:r>
            <a:r>
              <a:rPr lang="en-US" sz="14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PowerPoint </a:t>
            </a:r>
            <a:r>
              <a:rPr lang="ar-EG" sz="14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و</a:t>
            </a:r>
            <a:r>
              <a:rPr lang="en-US" sz="14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Excel </a:t>
            </a:r>
            <a:r>
              <a:rPr lang="ar-EG" sz="14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لتحويل نتائج التحليل إلى شرائح وجداول.</a:t>
            </a:r>
          </a:p>
          <a:p>
            <a:pPr algn="r" rtl="1">
              <a:lnSpc>
                <a:spcPct val="100000"/>
              </a:lnSpc>
              <a:spcAft>
                <a:spcPts val="300"/>
              </a:spcAft>
              <a:buNone/>
            </a:pPr>
            <a:r>
              <a:rPr lang="en-US" sz="1800" b="1" dirty="0">
                <a:solidFill>
                  <a:srgbClr val="FFFF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NotebookLM</a:t>
            </a:r>
          </a:p>
          <a:p>
            <a:pPr algn="r" rtl="1">
              <a:lnSpc>
                <a:spcPct val="100000"/>
              </a:lnSpc>
              <a:spcAft>
                <a:spcPts val="300"/>
              </a:spcAft>
              <a:buNone/>
            </a:pPr>
            <a:r>
              <a:rPr lang="en-US" sz="14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https://notebooklm.google.com</a:t>
            </a:r>
          </a:p>
          <a:p>
            <a:pPr algn="r" rtl="1">
              <a:lnSpc>
                <a:spcPct val="100000"/>
              </a:lnSpc>
              <a:spcAft>
                <a:spcPts val="300"/>
              </a:spcAft>
              <a:buNone/>
            </a:pPr>
            <a:r>
              <a:rPr lang="ar-EG" sz="14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ارفع رابط يوتيوب الإعلان أو ملفات التعليقات، فيبني ملخصاً مصدره مستنداتك أنت فقط — ممتاز لتوثيق التقرير دون معلومات مختلَقة.</a:t>
            </a:r>
          </a:p>
          <a:p>
            <a:pPr algn="r" rtl="1">
              <a:lnSpc>
                <a:spcPct val="100000"/>
              </a:lnSpc>
              <a:spcAft>
                <a:spcPts val="300"/>
              </a:spcAft>
              <a:buNone/>
            </a:pPr>
            <a:r>
              <a:rPr lang="ar-EG" sz="1800" b="1" dirty="0">
                <a:solidFill>
                  <a:srgbClr val="FFFF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أدوات الاستماع الاجتماعي المكمّلة</a:t>
            </a:r>
          </a:p>
          <a:p>
            <a:pPr algn="r" rtl="1">
              <a:lnSpc>
                <a:spcPct val="100000"/>
              </a:lnSpc>
              <a:spcAft>
                <a:spcPts val="300"/>
              </a:spcAft>
              <a:buNone/>
            </a:pPr>
            <a:r>
              <a:rPr lang="en-US" sz="14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Brand24 </a:t>
            </a:r>
            <a:r>
              <a:rPr lang="ar-EG" sz="14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·</a:t>
            </a:r>
            <a:r>
              <a:rPr lang="en-US" sz="14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Sprout Social </a:t>
            </a:r>
            <a:r>
              <a:rPr lang="ar-EG" sz="14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·</a:t>
            </a:r>
            <a:r>
              <a:rPr lang="en-US" sz="14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Hootsuite Listening </a:t>
            </a:r>
            <a:r>
              <a:rPr lang="ar-EG" sz="14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·</a:t>
            </a:r>
            <a:r>
              <a:rPr lang="en-US" sz="14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Sprinklr </a:t>
            </a:r>
            <a:r>
              <a:rPr lang="ar-EG" sz="14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— لرصد حجم الذكر والهاشتاجات (نسخ تجريبية مجانية).</a:t>
            </a:r>
          </a:p>
        </p:txBody>
      </p:sp>
    </p:spTree>
    <p:extLst>
      <p:ext uri="{BB962C8B-B14F-4D97-AF65-F5344CB8AC3E}">
        <p14:creationId xmlns:p14="http://schemas.microsoft.com/office/powerpoint/2010/main" val="1797181072"/>
      </p:ext>
    </p:extLst>
  </p:cSld>
  <p:clrMapOvr>
    <a:masterClrMapping/>
  </p:clrMapOvr>
  <p:transition spd="slow">
    <p:comb/>
  </p:transition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7F90575-8D31-59F5-7A3F-F23EC376BFB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Rectangle 28">
            <a:extLst>
              <a:ext uri="{FF2B5EF4-FFF2-40B4-BE49-F238E27FC236}">
                <a16:creationId xmlns:a16="http://schemas.microsoft.com/office/drawing/2014/main" id="{401F7C91-0CBE-2FCE-4A10-EB3287C38990}"/>
              </a:ext>
            </a:extLst>
          </p:cNvPr>
          <p:cNvSpPr/>
          <p:nvPr/>
        </p:nvSpPr>
        <p:spPr>
          <a:xfrm flipV="1">
            <a:off x="-609600" y="556144"/>
            <a:ext cx="9752693" cy="4571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6C1FEC45-95BE-3760-E480-36071320856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2CD45243-8256-6F16-419D-28A5D1559F76}"/>
              </a:ext>
            </a:extLst>
          </p:cNvPr>
          <p:cNvSpPr txBox="1"/>
          <p:nvPr/>
        </p:nvSpPr>
        <p:spPr>
          <a:xfrm>
            <a:off x="270612" y="639497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9A946B5B-F1CF-7B67-C204-876183016EEA}"/>
              </a:ext>
            </a:extLst>
          </p:cNvPr>
          <p:cNvSpPr/>
          <p:nvPr/>
        </p:nvSpPr>
        <p:spPr>
          <a:xfrm>
            <a:off x="59771" y="93889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82EA6DC3-920F-B61C-39AE-7A98B89AB9E8}"/>
              </a:ext>
            </a:extLst>
          </p:cNvPr>
          <p:cNvSpPr txBox="1"/>
          <p:nvPr/>
        </p:nvSpPr>
        <p:spPr>
          <a:xfrm>
            <a:off x="270612" y="134467"/>
            <a:ext cx="103482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ar-EG" sz="2400" b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محاضرة</a:t>
            </a:r>
            <a:endParaRPr lang="en-US" sz="2400" b="1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6A70E1AF-5FBD-C574-FC5D-8D13D3DA16BA}"/>
              </a:ext>
            </a:extLst>
          </p:cNvPr>
          <p:cNvSpPr txBox="1"/>
          <p:nvPr/>
        </p:nvSpPr>
        <p:spPr>
          <a:xfrm>
            <a:off x="331642" y="390282"/>
            <a:ext cx="966228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800" b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06</a:t>
            </a:r>
            <a:endParaRPr lang="en-US" sz="1400" b="1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11" name="TitleBox"/>
          <p:cNvSpPr txBox="1"/>
          <p:nvPr/>
        </p:nvSpPr>
        <p:spPr>
          <a:xfrm>
            <a:off x="1600000" y="180000"/>
            <a:ext cx="7750000" cy="900000"/>
          </a:xfrm>
          <a:prstGeom prst="rect">
            <a:avLst/>
          </a:prstGeom>
          <a:noFill/>
        </p:spPr>
        <p:txBody>
          <a:bodyPr wrap="square">
            <a:normAutofit/>
          </a:bodyPr>
          <a:lstStyle/>
          <a:p>
            <a:pPr algn="ctr" rtl="1"/>
            <a:r>
              <a:rPr lang="ar-EG" sz="2400" b="1" dirty="0">
                <a:solidFill>
                  <a:srgbClr val="FFFF00"/>
                </a:solidFill>
              </a:rPr>
              <a:t>أدوات الذكاء الاصطناعي (٢): منصة Hugging Face — ما هي؟</a:t>
            </a:r>
          </a:p>
        </p:txBody>
      </p:sp>
      <p:sp>
        <p:nvSpPr>
          <p:cNvPr id="220" name="Box220"/>
          <p:cNvSpPr txBox="1"/>
          <p:nvPr/>
        </p:nvSpPr>
        <p:spPr>
          <a:xfrm>
            <a:off x="5900000" y="1180000"/>
            <a:ext cx="5650000" cy="5450000"/>
          </a:xfrm>
          <a:prstGeom prst="rect">
            <a:avLst/>
          </a:prstGeom>
          <a:noFill/>
        </p:spPr>
        <p:txBody>
          <a:bodyPr wrap="square">
            <a:normAutofit/>
          </a:bodyPr>
          <a:lstStyle/>
          <a:p>
            <a:pPr algn="r" rtl="1">
              <a:lnSpc>
                <a:spcPct val="100000"/>
              </a:lnSpc>
              <a:spcAft>
                <a:spcPts val="300"/>
              </a:spcAft>
              <a:buNone/>
            </a:pPr>
            <a:r>
              <a:rPr lang="ar-EG" sz="1800" b="1" dirty="0">
                <a:solidFill>
                  <a:srgbClr val="FFFF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ما هي</a:t>
            </a:r>
            <a:r>
              <a:rPr lang="en-US" sz="1800" b="1" dirty="0">
                <a:solidFill>
                  <a:srgbClr val="FFFF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Hugging Face</a:t>
            </a:r>
            <a:r>
              <a:rPr lang="ar-EG" sz="1800" b="1" dirty="0">
                <a:solidFill>
                  <a:srgbClr val="FFFF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؟</a:t>
            </a:r>
          </a:p>
          <a:p>
            <a:pPr algn="r" rtl="1">
              <a:lnSpc>
                <a:spcPct val="100000"/>
              </a:lnSpc>
              <a:spcAft>
                <a:spcPts val="300"/>
              </a:spcAft>
              <a:buNone/>
            </a:pPr>
            <a:r>
              <a:rPr lang="en-US" sz="14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https://huggingface.co</a:t>
            </a:r>
          </a:p>
          <a:p>
            <a:pPr algn="r" rtl="1">
              <a:lnSpc>
                <a:spcPct val="100000"/>
              </a:lnSpc>
              <a:spcAft>
                <a:spcPts val="300"/>
              </a:spcAft>
              <a:buNone/>
            </a:pPr>
            <a:r>
              <a:rPr lang="ar-EG" sz="14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منصة مفتوحة تضم آلاف نماذج الذكاء الاصطناعي الجاهزة للاستخدام المباشر من المتصفح دون برمجة</a:t>
            </a:r>
            <a:r>
              <a:rPr lang="en-US" sz="14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 </a:t>
            </a:r>
            <a:r>
              <a:rPr lang="ar-EG" sz="14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تختلف عن</a:t>
            </a:r>
            <a:r>
              <a:rPr lang="en-US" sz="14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Gemini </a:t>
            </a:r>
            <a:r>
              <a:rPr lang="ar-EG" sz="14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و</a:t>
            </a:r>
            <a:r>
              <a:rPr lang="en-US" sz="14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Claude </a:t>
            </a:r>
            <a:r>
              <a:rPr lang="ar-EG" sz="14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في أنها ليست محادثة عامة، بل مكتبة نماذج متخصصة</a:t>
            </a:r>
            <a:r>
              <a:rPr lang="en-US" sz="14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: </a:t>
            </a:r>
            <a:r>
              <a:rPr lang="ar-EG" sz="14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نموذج لتحليل المشاعر، ونموذج لوصف الصور، ونموذج لتفريغ الصوت</a:t>
            </a:r>
            <a:r>
              <a:rPr lang="en-US" sz="14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... </a:t>
            </a:r>
            <a:r>
              <a:rPr lang="ar-EG" sz="14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تختار النموذج المناسب لمهمتك بالضبط.</a:t>
            </a:r>
          </a:p>
          <a:p>
            <a:pPr algn="r" rtl="1">
              <a:lnSpc>
                <a:spcPct val="100000"/>
              </a:lnSpc>
              <a:spcAft>
                <a:spcPts val="300"/>
              </a:spcAft>
              <a:buNone/>
            </a:pPr>
            <a:r>
              <a:rPr lang="ar-EG" sz="1800" b="1" dirty="0">
                <a:solidFill>
                  <a:srgbClr val="FFFF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لماذا تفيدك في تحليل جمهور الإعلان؟</a:t>
            </a:r>
          </a:p>
          <a:p>
            <a:pPr algn="r" rtl="1">
              <a:lnSpc>
                <a:spcPct val="100000"/>
              </a:lnSpc>
              <a:spcAft>
                <a:spcPts val="300"/>
              </a:spcAft>
              <a:buNone/>
            </a:pPr>
            <a:r>
              <a:rPr lang="ar-EG" sz="14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• تحليل مشاعر التعليقات العربية بنماذج مدرَّبة على اللهجات العربية، وتعطيك نسباً رقمية دقيقة بدل التقدير.</a:t>
            </a:r>
          </a:p>
          <a:p>
            <a:pPr algn="r" rtl="1">
              <a:lnSpc>
                <a:spcPct val="100000"/>
              </a:lnSpc>
              <a:spcAft>
                <a:spcPts val="300"/>
              </a:spcAft>
              <a:buNone/>
            </a:pPr>
            <a:r>
              <a:rPr lang="ar-EG" sz="14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• تفريغ صوت الإعلان إلى نص عربي مكتوب لتحليل الرسالة اللغوية.</a:t>
            </a:r>
          </a:p>
          <a:p>
            <a:pPr algn="r" rtl="1">
              <a:lnSpc>
                <a:spcPct val="100000"/>
              </a:lnSpc>
              <a:spcAft>
                <a:spcPts val="300"/>
              </a:spcAft>
              <a:buNone/>
            </a:pPr>
            <a:r>
              <a:rPr lang="ar-EG" sz="14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• وصف محتوى صورة الإعلان أو لقطات الفيديو تلقائياً.</a:t>
            </a:r>
          </a:p>
          <a:p>
            <a:pPr algn="r" rtl="1">
              <a:lnSpc>
                <a:spcPct val="100000"/>
              </a:lnSpc>
              <a:spcAft>
                <a:spcPts val="300"/>
              </a:spcAft>
              <a:buNone/>
            </a:pPr>
            <a:r>
              <a:rPr lang="ar-EG" sz="14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• مجانية في معظم استخداماتها التعليمية.</a:t>
            </a:r>
          </a:p>
        </p:txBody>
      </p:sp>
      <p:sp>
        <p:nvSpPr>
          <p:cNvPr id="221" name="Box221"/>
          <p:cNvSpPr txBox="1"/>
          <p:nvPr/>
        </p:nvSpPr>
        <p:spPr>
          <a:xfrm>
            <a:off x="300000" y="1180000"/>
            <a:ext cx="5450000" cy="5450000"/>
          </a:xfrm>
          <a:prstGeom prst="rect">
            <a:avLst/>
          </a:prstGeom>
          <a:noFill/>
        </p:spPr>
        <p:txBody>
          <a:bodyPr wrap="square">
            <a:normAutofit/>
          </a:bodyPr>
          <a:lstStyle/>
          <a:p>
            <a:pPr algn="r" rtl="1">
              <a:lnSpc>
                <a:spcPct val="100000"/>
              </a:lnSpc>
              <a:spcAft>
                <a:spcPts val="300"/>
              </a:spcAft>
              <a:buNone/>
            </a:pPr>
            <a:r>
              <a:rPr lang="ar-EG" sz="1800" b="1" dirty="0">
                <a:solidFill>
                  <a:srgbClr val="FFFF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المكونات الثلاثة للمنصة</a:t>
            </a:r>
          </a:p>
          <a:p>
            <a:pPr algn="r" rtl="1">
              <a:lnSpc>
                <a:spcPct val="100000"/>
              </a:lnSpc>
              <a:spcAft>
                <a:spcPts val="300"/>
              </a:spcAft>
              <a:buNone/>
            </a:pPr>
            <a:r>
              <a:rPr lang="en-US" sz="14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Models </a:t>
            </a:r>
            <a:r>
              <a:rPr lang="ar-EG" sz="14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— مكتبة النماذج</a:t>
            </a:r>
            <a:r>
              <a:rPr lang="en-US" sz="14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: </a:t>
            </a:r>
            <a:r>
              <a:rPr lang="ar-EG" sz="14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تبحث فيها عن النموذج المناسب (مثل نموذج تحليل مشاعر عربي).</a:t>
            </a:r>
          </a:p>
          <a:p>
            <a:pPr algn="r" rtl="1">
              <a:lnSpc>
                <a:spcPct val="100000"/>
              </a:lnSpc>
              <a:spcAft>
                <a:spcPts val="300"/>
              </a:spcAft>
              <a:buNone/>
            </a:pPr>
            <a:r>
              <a:rPr lang="en-US" sz="14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Spaces </a:t>
            </a:r>
            <a:r>
              <a:rPr lang="ar-EG" sz="14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— تطبيقات جاهزة بواجهة رسومية</a:t>
            </a:r>
            <a:r>
              <a:rPr lang="en-US" sz="14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: </a:t>
            </a:r>
            <a:r>
              <a:rPr lang="ar-EG" sz="14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ترفع الملف وتضغط زراً وتحصل على النتيجة فوراً، دون أي كود</a:t>
            </a:r>
            <a:r>
              <a:rPr lang="en-US" sz="14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 </a:t>
            </a:r>
            <a:r>
              <a:rPr lang="ar-EG" sz="14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هذا هو الأنسب لك كطالب.</a:t>
            </a:r>
          </a:p>
          <a:p>
            <a:pPr algn="r" rtl="1">
              <a:lnSpc>
                <a:spcPct val="100000"/>
              </a:lnSpc>
              <a:spcAft>
                <a:spcPts val="300"/>
              </a:spcAft>
              <a:buNone/>
            </a:pPr>
            <a:r>
              <a:rPr lang="en-US" sz="14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Datasets </a:t>
            </a:r>
            <a:r>
              <a:rPr lang="ar-EG" sz="14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— مجموعات بيانات جاهزة (منها بيانات تعليقات ومراجعات عربية) للاستئناس والمقارنة.</a:t>
            </a:r>
          </a:p>
          <a:p>
            <a:pPr algn="r" rtl="1">
              <a:lnSpc>
                <a:spcPct val="100000"/>
              </a:lnSpc>
              <a:spcAft>
                <a:spcPts val="300"/>
              </a:spcAft>
              <a:buNone/>
            </a:pPr>
            <a:r>
              <a:rPr lang="ar-EG" sz="1800" b="1" dirty="0">
                <a:solidFill>
                  <a:srgbClr val="FFFF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نماذج مقترحة لتكليفك</a:t>
            </a:r>
          </a:p>
          <a:p>
            <a:pPr algn="r" rtl="1">
              <a:lnSpc>
                <a:spcPct val="100000"/>
              </a:lnSpc>
              <a:spcAft>
                <a:spcPts val="300"/>
              </a:spcAft>
              <a:buNone/>
            </a:pPr>
            <a:r>
              <a:rPr lang="en-US" sz="14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CAMeL-Lab/bert-base-arabic-camelbert-da-sentiment </a:t>
            </a:r>
            <a:r>
              <a:rPr lang="ar-EG" sz="14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— تحليل مشاعر النص العربي (لهجات).</a:t>
            </a:r>
          </a:p>
          <a:p>
            <a:pPr algn="r" rtl="1">
              <a:lnSpc>
                <a:spcPct val="100000"/>
              </a:lnSpc>
              <a:spcAft>
                <a:spcPts val="300"/>
              </a:spcAft>
              <a:buNone/>
            </a:pPr>
            <a:r>
              <a:rPr lang="en-US" sz="14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openai/whisper-large-v3 </a:t>
            </a:r>
            <a:r>
              <a:rPr lang="ar-EG" sz="14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— تفريغ صوت الإعلان إلى نص عربي.</a:t>
            </a:r>
          </a:p>
          <a:p>
            <a:pPr algn="r" rtl="1">
              <a:lnSpc>
                <a:spcPct val="100000"/>
              </a:lnSpc>
              <a:spcAft>
                <a:spcPts val="300"/>
              </a:spcAft>
              <a:buNone/>
            </a:pPr>
            <a:r>
              <a:rPr lang="en-US" sz="14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Salesforce/blip-image-captioning-large </a:t>
            </a:r>
            <a:r>
              <a:rPr lang="ar-EG" sz="14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— وصف صورة الإعلان تلقائياً.</a:t>
            </a:r>
          </a:p>
          <a:p>
            <a:pPr algn="r" rtl="1">
              <a:lnSpc>
                <a:spcPct val="100000"/>
              </a:lnSpc>
              <a:spcAft>
                <a:spcPts val="300"/>
              </a:spcAft>
              <a:buNone/>
            </a:pPr>
            <a:r>
              <a:rPr lang="en-US" sz="14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facebook/bart-large-mnli </a:t>
            </a:r>
            <a:r>
              <a:rPr lang="ar-EG" sz="14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— تصنيف التعليقات إلى فئات تحددها أنت (سعر</a:t>
            </a:r>
            <a:r>
              <a:rPr lang="en-US" sz="14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/ </a:t>
            </a:r>
            <a:r>
              <a:rPr lang="ar-EG" sz="14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عائلة</a:t>
            </a:r>
            <a:r>
              <a:rPr lang="en-US" sz="14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/ </a:t>
            </a:r>
            <a:r>
              <a:rPr lang="ar-EG" sz="14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شكوى).</a:t>
            </a:r>
          </a:p>
        </p:txBody>
      </p:sp>
    </p:spTree>
    <p:extLst>
      <p:ext uri="{BB962C8B-B14F-4D97-AF65-F5344CB8AC3E}">
        <p14:creationId xmlns:p14="http://schemas.microsoft.com/office/powerpoint/2010/main" val="1797181072"/>
      </p:ext>
    </p:extLst>
  </p:cSld>
  <p:clrMapOvr>
    <a:masterClrMapping/>
  </p:clrMapOvr>
  <p:transition spd="slow">
    <p:comb/>
  </p:transition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7F90575-8D31-59F5-7A3F-F23EC376BFB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Rectangle 28">
            <a:extLst>
              <a:ext uri="{FF2B5EF4-FFF2-40B4-BE49-F238E27FC236}">
                <a16:creationId xmlns:a16="http://schemas.microsoft.com/office/drawing/2014/main" id="{401F7C91-0CBE-2FCE-4A10-EB3287C38990}"/>
              </a:ext>
            </a:extLst>
          </p:cNvPr>
          <p:cNvSpPr/>
          <p:nvPr/>
        </p:nvSpPr>
        <p:spPr>
          <a:xfrm flipV="1">
            <a:off x="-609600" y="556144"/>
            <a:ext cx="9752693" cy="4571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6C1FEC45-95BE-3760-E480-36071320856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2CD45243-8256-6F16-419D-28A5D1559F76}"/>
              </a:ext>
            </a:extLst>
          </p:cNvPr>
          <p:cNvSpPr txBox="1"/>
          <p:nvPr/>
        </p:nvSpPr>
        <p:spPr>
          <a:xfrm>
            <a:off x="270612" y="639497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9A946B5B-F1CF-7B67-C204-876183016EEA}"/>
              </a:ext>
            </a:extLst>
          </p:cNvPr>
          <p:cNvSpPr/>
          <p:nvPr/>
        </p:nvSpPr>
        <p:spPr>
          <a:xfrm>
            <a:off x="59771" y="93889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82EA6DC3-920F-B61C-39AE-7A98B89AB9E8}"/>
              </a:ext>
            </a:extLst>
          </p:cNvPr>
          <p:cNvSpPr txBox="1"/>
          <p:nvPr/>
        </p:nvSpPr>
        <p:spPr>
          <a:xfrm>
            <a:off x="270612" y="134467"/>
            <a:ext cx="103482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ar-EG" sz="2400" b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محاضرة</a:t>
            </a:r>
            <a:endParaRPr lang="en-US" sz="2400" b="1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6A70E1AF-5FBD-C574-FC5D-8D13D3DA16BA}"/>
              </a:ext>
            </a:extLst>
          </p:cNvPr>
          <p:cNvSpPr txBox="1"/>
          <p:nvPr/>
        </p:nvSpPr>
        <p:spPr>
          <a:xfrm>
            <a:off x="331642" y="390282"/>
            <a:ext cx="966228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800" b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06</a:t>
            </a:r>
            <a:endParaRPr lang="en-US" sz="1400" b="1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11" name="TitleBox"/>
          <p:cNvSpPr txBox="1"/>
          <p:nvPr/>
        </p:nvSpPr>
        <p:spPr>
          <a:xfrm>
            <a:off x="1600000" y="180000"/>
            <a:ext cx="7750000" cy="900000"/>
          </a:xfrm>
          <a:prstGeom prst="rect">
            <a:avLst/>
          </a:prstGeom>
          <a:noFill/>
        </p:spPr>
        <p:txBody>
          <a:bodyPr wrap="square">
            <a:normAutofit/>
          </a:bodyPr>
          <a:lstStyle/>
          <a:p>
            <a:pPr algn="ctr" rtl="1"/>
            <a:r>
              <a:rPr lang="ar-EG" sz="2400" b="1" dirty="0">
                <a:solidFill>
                  <a:srgbClr val="FFFF00"/>
                </a:solidFill>
              </a:rPr>
              <a:t>أدوات الذكاء الاصطناعي (٣): خطوات استخدام Hugging Face عملياً</a:t>
            </a:r>
          </a:p>
        </p:txBody>
      </p:sp>
      <p:sp>
        <p:nvSpPr>
          <p:cNvPr id="220" name="Box220"/>
          <p:cNvSpPr txBox="1"/>
          <p:nvPr/>
        </p:nvSpPr>
        <p:spPr>
          <a:xfrm>
            <a:off x="5900000" y="1180000"/>
            <a:ext cx="5650000" cy="5450000"/>
          </a:xfrm>
          <a:prstGeom prst="rect">
            <a:avLst/>
          </a:prstGeom>
          <a:noFill/>
        </p:spPr>
        <p:txBody>
          <a:bodyPr wrap="square">
            <a:normAutofit/>
          </a:bodyPr>
          <a:lstStyle/>
          <a:p>
            <a:pPr algn="r" rtl="1">
              <a:lnSpc>
                <a:spcPct val="100000"/>
              </a:lnSpc>
              <a:spcAft>
                <a:spcPts val="300"/>
              </a:spcAft>
              <a:buNone/>
            </a:pPr>
            <a:r>
              <a:rPr lang="ar-EG" sz="1800" b="1" dirty="0">
                <a:solidFill>
                  <a:srgbClr val="FFFF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خطوات تحليل مشاعر تعليقات الإعلان</a:t>
            </a:r>
          </a:p>
          <a:p>
            <a:pPr algn="r" rtl="1">
              <a:lnSpc>
                <a:spcPct val="100000"/>
              </a:lnSpc>
              <a:spcAft>
                <a:spcPts val="300"/>
              </a:spcAft>
              <a:buNone/>
            </a:pPr>
            <a:r>
              <a:rPr lang="ar-EG" sz="14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١</a:t>
            </a:r>
            <a:r>
              <a:rPr lang="en-US" sz="14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 </a:t>
            </a:r>
            <a:r>
              <a:rPr lang="ar-EG" sz="14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ادخل على</a:t>
            </a:r>
            <a:r>
              <a:rPr lang="en-US" sz="14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https://huggingface.co </a:t>
            </a:r>
            <a:r>
              <a:rPr lang="ar-EG" sz="14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وأنشئ حساباً مجانياً بالبريد الجامعي.</a:t>
            </a:r>
          </a:p>
          <a:p>
            <a:pPr algn="r" rtl="1">
              <a:lnSpc>
                <a:spcPct val="100000"/>
              </a:lnSpc>
              <a:spcAft>
                <a:spcPts val="300"/>
              </a:spcAft>
              <a:buNone/>
            </a:pPr>
            <a:r>
              <a:rPr lang="ar-EG" sz="14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٢</a:t>
            </a:r>
            <a:r>
              <a:rPr lang="en-US" sz="14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 </a:t>
            </a:r>
            <a:r>
              <a:rPr lang="ar-EG" sz="14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اجمع تعليقات الإعلان من يوتيوب/فيسبوك وضعها في ملف</a:t>
            </a:r>
            <a:r>
              <a:rPr lang="en-US" sz="14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CSV </a:t>
            </a:r>
            <a:r>
              <a:rPr lang="ar-EG" sz="14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بعمود واحد اسمه</a:t>
            </a:r>
            <a:r>
              <a:rPr lang="en-US" sz="14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text.</a:t>
            </a:r>
          </a:p>
          <a:p>
            <a:pPr algn="r" rtl="1">
              <a:lnSpc>
                <a:spcPct val="100000"/>
              </a:lnSpc>
              <a:spcAft>
                <a:spcPts val="300"/>
              </a:spcAft>
              <a:buNone/>
            </a:pPr>
            <a:r>
              <a:rPr lang="ar-EG" sz="14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٣</a:t>
            </a:r>
            <a:r>
              <a:rPr lang="en-US" sz="14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 </a:t>
            </a:r>
            <a:r>
              <a:rPr lang="ar-EG" sz="14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من القائمة العليا اختر</a:t>
            </a:r>
            <a:r>
              <a:rPr lang="en-US" sz="14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Models </a:t>
            </a:r>
            <a:r>
              <a:rPr lang="ar-EG" sz="14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ثم اكتب في البحث</a:t>
            </a:r>
            <a:r>
              <a:rPr lang="en-US" sz="14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: arabic sentiment</a:t>
            </a:r>
            <a:r>
              <a:rPr lang="ar-EG" sz="14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، وفعّل فلتر المهمة</a:t>
            </a:r>
            <a:r>
              <a:rPr lang="en-US" sz="14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Text Classification.</a:t>
            </a:r>
          </a:p>
          <a:p>
            <a:pPr algn="r" rtl="1">
              <a:lnSpc>
                <a:spcPct val="100000"/>
              </a:lnSpc>
              <a:spcAft>
                <a:spcPts val="300"/>
              </a:spcAft>
              <a:buNone/>
            </a:pPr>
            <a:r>
              <a:rPr lang="ar-EG" sz="14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٤</a:t>
            </a:r>
            <a:r>
              <a:rPr lang="en-US" sz="14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 </a:t>
            </a:r>
            <a:r>
              <a:rPr lang="ar-EG" sz="14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افتح النموذج</a:t>
            </a:r>
            <a:r>
              <a:rPr lang="en-US" sz="14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CAMeL-Lab/bert-base-arabic-camelbert-da-sentiment</a:t>
            </a:r>
            <a:r>
              <a:rPr lang="ar-EG" sz="14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، والصق تعليقاً في صندوق</a:t>
            </a:r>
            <a:r>
              <a:rPr lang="en-US" sz="14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Inference API </a:t>
            </a:r>
            <a:r>
              <a:rPr lang="ar-EG" sz="14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على يمين الصفحة ثم اضغط</a:t>
            </a:r>
            <a:r>
              <a:rPr lang="en-US" sz="14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Compute.</a:t>
            </a:r>
          </a:p>
          <a:p>
            <a:pPr algn="r" rtl="1">
              <a:lnSpc>
                <a:spcPct val="100000"/>
              </a:lnSpc>
              <a:spcAft>
                <a:spcPts val="300"/>
              </a:spcAft>
              <a:buNone/>
            </a:pPr>
            <a:r>
              <a:rPr lang="ar-EG" sz="14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٥</a:t>
            </a:r>
            <a:r>
              <a:rPr lang="en-US" sz="14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 </a:t>
            </a:r>
            <a:r>
              <a:rPr lang="ar-EG" sz="14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ستظهر النتيجة كنِسَب</a:t>
            </a:r>
            <a:r>
              <a:rPr lang="en-US" sz="14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: positive / negative / neutral </a:t>
            </a:r>
            <a:r>
              <a:rPr lang="ar-EG" sz="14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مع درجة الثقة لكل تصنيف.</a:t>
            </a:r>
          </a:p>
          <a:p>
            <a:pPr algn="r" rtl="1">
              <a:lnSpc>
                <a:spcPct val="100000"/>
              </a:lnSpc>
              <a:spcAft>
                <a:spcPts val="300"/>
              </a:spcAft>
              <a:buNone/>
            </a:pPr>
            <a:r>
              <a:rPr lang="ar-EG" sz="14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٦</a:t>
            </a:r>
            <a:r>
              <a:rPr lang="en-US" sz="14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 </a:t>
            </a:r>
            <a:r>
              <a:rPr lang="ar-EG" sz="14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كرّر على عينة (٥٠-١٠٠ تعليق)، واحسب النسبة المئوية لكل فئة — هذه هي أرقام تحليل المشاعر في تقريرك.</a:t>
            </a:r>
          </a:p>
          <a:p>
            <a:pPr algn="r" rtl="1">
              <a:lnSpc>
                <a:spcPct val="100000"/>
              </a:lnSpc>
              <a:spcAft>
                <a:spcPts val="300"/>
              </a:spcAft>
              <a:buNone/>
            </a:pPr>
            <a:r>
              <a:rPr lang="ar-EG" sz="14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٧</a:t>
            </a:r>
            <a:r>
              <a:rPr lang="en-US" sz="14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 </a:t>
            </a:r>
            <a:r>
              <a:rPr lang="ar-EG" sz="14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خذ لقطة شاشة للنتائج وأدرجها في العرض كدليل توثيقي.</a:t>
            </a:r>
          </a:p>
        </p:txBody>
      </p:sp>
      <p:sp>
        <p:nvSpPr>
          <p:cNvPr id="221" name="Box221"/>
          <p:cNvSpPr txBox="1"/>
          <p:nvPr/>
        </p:nvSpPr>
        <p:spPr>
          <a:xfrm>
            <a:off x="300000" y="1180000"/>
            <a:ext cx="5450000" cy="5450000"/>
          </a:xfrm>
          <a:prstGeom prst="rect">
            <a:avLst/>
          </a:prstGeom>
          <a:noFill/>
        </p:spPr>
        <p:txBody>
          <a:bodyPr wrap="square">
            <a:normAutofit/>
          </a:bodyPr>
          <a:lstStyle/>
          <a:p>
            <a:pPr algn="r" rtl="1">
              <a:lnSpc>
                <a:spcPct val="100000"/>
              </a:lnSpc>
              <a:spcAft>
                <a:spcPts val="300"/>
              </a:spcAft>
              <a:buNone/>
            </a:pPr>
            <a:r>
              <a:rPr lang="ar-EG" sz="1800" b="1" dirty="0">
                <a:solidFill>
                  <a:srgbClr val="FFFF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استخدام</a:t>
            </a:r>
            <a:r>
              <a:rPr lang="en-US" sz="1800" b="1" dirty="0">
                <a:solidFill>
                  <a:srgbClr val="FFFF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Spaces </a:t>
            </a:r>
            <a:r>
              <a:rPr lang="ar-EG" sz="1800" b="1" dirty="0">
                <a:solidFill>
                  <a:srgbClr val="FFFF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لتحليل الفيديو والصورة</a:t>
            </a:r>
          </a:p>
          <a:p>
            <a:pPr algn="r" rtl="1">
              <a:lnSpc>
                <a:spcPct val="100000"/>
              </a:lnSpc>
              <a:spcAft>
                <a:spcPts val="300"/>
              </a:spcAft>
              <a:buNone/>
            </a:pPr>
            <a:r>
              <a:rPr lang="ar-EG" sz="14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١</a:t>
            </a:r>
            <a:r>
              <a:rPr lang="en-US" sz="14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 </a:t>
            </a:r>
            <a:r>
              <a:rPr lang="ar-EG" sz="14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من القائمة العليا اختر</a:t>
            </a:r>
            <a:r>
              <a:rPr lang="en-US" sz="14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Spaces </a:t>
            </a:r>
            <a:r>
              <a:rPr lang="ar-EG" sz="14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واكتب في البحث</a:t>
            </a:r>
            <a:r>
              <a:rPr lang="en-US" sz="14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: whisper </a:t>
            </a:r>
            <a:r>
              <a:rPr lang="ar-EG" sz="14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(لتفريغ الصوت) أو</a:t>
            </a:r>
            <a:r>
              <a:rPr lang="en-US" sz="14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image captioning </a:t>
            </a:r>
            <a:r>
              <a:rPr lang="ar-EG" sz="14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(لوصف الصورة).</a:t>
            </a:r>
          </a:p>
          <a:p>
            <a:pPr algn="r" rtl="1">
              <a:lnSpc>
                <a:spcPct val="100000"/>
              </a:lnSpc>
              <a:spcAft>
                <a:spcPts val="300"/>
              </a:spcAft>
              <a:buNone/>
            </a:pPr>
            <a:r>
              <a:rPr lang="ar-EG" sz="14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٢</a:t>
            </a:r>
            <a:r>
              <a:rPr lang="en-US" sz="14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 </a:t>
            </a:r>
            <a:r>
              <a:rPr lang="ar-EG" sz="14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افتح التطبيق، اسحب ملف فيديو الإعلان أو صورة البوستر إلى مربع الرفع.</a:t>
            </a:r>
          </a:p>
          <a:p>
            <a:pPr algn="r" rtl="1">
              <a:lnSpc>
                <a:spcPct val="100000"/>
              </a:lnSpc>
              <a:spcAft>
                <a:spcPts val="300"/>
              </a:spcAft>
              <a:buNone/>
            </a:pPr>
            <a:r>
              <a:rPr lang="ar-EG" sz="14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٣</a:t>
            </a:r>
            <a:r>
              <a:rPr lang="en-US" sz="14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 </a:t>
            </a:r>
            <a:r>
              <a:rPr lang="ar-EG" sz="14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اضغط</a:t>
            </a:r>
            <a:r>
              <a:rPr lang="en-US" sz="14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Submit </a:t>
            </a:r>
            <a:r>
              <a:rPr lang="ar-EG" sz="14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وانتظر — يظهر النص المفرَّغ أو وصف الصورة مباشرة في الصفحة.</a:t>
            </a:r>
          </a:p>
          <a:p>
            <a:pPr algn="r" rtl="1">
              <a:lnSpc>
                <a:spcPct val="100000"/>
              </a:lnSpc>
              <a:spcAft>
                <a:spcPts val="300"/>
              </a:spcAft>
              <a:buNone/>
            </a:pPr>
            <a:r>
              <a:rPr lang="ar-EG" sz="14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٤</a:t>
            </a:r>
            <a:r>
              <a:rPr lang="en-US" sz="14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 </a:t>
            </a:r>
            <a:r>
              <a:rPr lang="ar-EG" sz="14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انسخ الناتج واستخدمه كمُدخل لتحليل أعمق عبر</a:t>
            </a:r>
            <a:r>
              <a:rPr lang="en-US" sz="14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Claude </a:t>
            </a:r>
            <a:r>
              <a:rPr lang="ar-EG" sz="14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أو</a:t>
            </a:r>
            <a:r>
              <a:rPr lang="en-US" sz="14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Gemini </a:t>
            </a:r>
            <a:r>
              <a:rPr lang="ar-EG" sz="14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بسؤال مثل</a:t>
            </a:r>
            <a:r>
              <a:rPr lang="en-US" sz="14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: </a:t>
            </a:r>
            <a:r>
              <a:rPr lang="ar-EG" sz="14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"من الجمهور المستهدف من هذا النص الإعلاني؟ وما خصائصه الديموغرافية والسيكوجرافية؟"</a:t>
            </a:r>
          </a:p>
          <a:p>
            <a:pPr algn="r" rtl="1">
              <a:lnSpc>
                <a:spcPct val="100000"/>
              </a:lnSpc>
              <a:spcAft>
                <a:spcPts val="300"/>
              </a:spcAft>
              <a:buNone/>
            </a:pPr>
            <a:r>
              <a:rPr lang="ar-EG" sz="1800" b="1" dirty="0">
                <a:solidFill>
                  <a:srgbClr val="FFFF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ملاحظات مهمة</a:t>
            </a:r>
          </a:p>
          <a:p>
            <a:pPr algn="r" rtl="1">
              <a:lnSpc>
                <a:spcPct val="100000"/>
              </a:lnSpc>
              <a:spcAft>
                <a:spcPts val="300"/>
              </a:spcAft>
              <a:buNone/>
            </a:pPr>
            <a:r>
              <a:rPr lang="ar-EG" sz="14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• بعض</a:t>
            </a:r>
            <a:r>
              <a:rPr lang="en-US" sz="14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Spaces </a:t>
            </a:r>
            <a:r>
              <a:rPr lang="ar-EG" sz="14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تكون مشغولة (</a:t>
            </a:r>
            <a:r>
              <a:rPr lang="en-US" sz="14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Queue</a:t>
            </a:r>
            <a:r>
              <a:rPr lang="ar-EG" sz="14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) — انتظر أو اختر تطبيقاً بديلاً بنفس المهمة.</a:t>
            </a:r>
          </a:p>
          <a:p>
            <a:pPr algn="r" rtl="1">
              <a:lnSpc>
                <a:spcPct val="100000"/>
              </a:lnSpc>
              <a:spcAft>
                <a:spcPts val="300"/>
              </a:spcAft>
              <a:buNone/>
            </a:pPr>
            <a:r>
              <a:rPr lang="ar-EG" sz="14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• لا ترفع بيانات شخصية أو أسماء حقيقية للمعلّقين؛ اكتفِ بنص التعليق.</a:t>
            </a:r>
          </a:p>
          <a:p>
            <a:pPr algn="r" rtl="1">
              <a:lnSpc>
                <a:spcPct val="100000"/>
              </a:lnSpc>
              <a:spcAft>
                <a:spcPts val="300"/>
              </a:spcAft>
              <a:buNone/>
            </a:pPr>
            <a:r>
              <a:rPr lang="ar-EG" sz="14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• النموذج يخطئ أحياناً في السخرية واللهجة الشديدة — راجع عينة يدوياً بنفسك.</a:t>
            </a:r>
          </a:p>
        </p:txBody>
      </p:sp>
    </p:spTree>
    <p:extLst>
      <p:ext uri="{BB962C8B-B14F-4D97-AF65-F5344CB8AC3E}">
        <p14:creationId xmlns:p14="http://schemas.microsoft.com/office/powerpoint/2010/main" val="1797181072"/>
      </p:ext>
    </p:extLst>
  </p:cSld>
  <p:clrMapOvr>
    <a:masterClrMapping/>
  </p:clrMapOvr>
  <p:transition spd="slow">
    <p:comb/>
  </p:transition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7F90575-8D31-59F5-7A3F-F23EC376BFB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Rectangle 28">
            <a:extLst>
              <a:ext uri="{FF2B5EF4-FFF2-40B4-BE49-F238E27FC236}">
                <a16:creationId xmlns:a16="http://schemas.microsoft.com/office/drawing/2014/main" id="{401F7C91-0CBE-2FCE-4A10-EB3287C38990}"/>
              </a:ext>
            </a:extLst>
          </p:cNvPr>
          <p:cNvSpPr/>
          <p:nvPr/>
        </p:nvSpPr>
        <p:spPr>
          <a:xfrm flipV="1">
            <a:off x="-609600" y="556144"/>
            <a:ext cx="9752693" cy="4571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6C1FEC45-95BE-3760-E480-36071320856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2CD45243-8256-6F16-419D-28A5D1559F76}"/>
              </a:ext>
            </a:extLst>
          </p:cNvPr>
          <p:cNvSpPr txBox="1"/>
          <p:nvPr/>
        </p:nvSpPr>
        <p:spPr>
          <a:xfrm>
            <a:off x="270612" y="639497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9A946B5B-F1CF-7B67-C204-876183016EEA}"/>
              </a:ext>
            </a:extLst>
          </p:cNvPr>
          <p:cNvSpPr/>
          <p:nvPr/>
        </p:nvSpPr>
        <p:spPr>
          <a:xfrm>
            <a:off x="59771" y="93889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82EA6DC3-920F-B61C-39AE-7A98B89AB9E8}"/>
              </a:ext>
            </a:extLst>
          </p:cNvPr>
          <p:cNvSpPr txBox="1"/>
          <p:nvPr/>
        </p:nvSpPr>
        <p:spPr>
          <a:xfrm>
            <a:off x="270612" y="134467"/>
            <a:ext cx="103482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ar-EG" sz="2400" b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محاضرة</a:t>
            </a:r>
            <a:endParaRPr lang="en-US" sz="2400" b="1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6A70E1AF-5FBD-C574-FC5D-8D13D3DA16BA}"/>
              </a:ext>
            </a:extLst>
          </p:cNvPr>
          <p:cNvSpPr txBox="1"/>
          <p:nvPr/>
        </p:nvSpPr>
        <p:spPr>
          <a:xfrm>
            <a:off x="331642" y="390282"/>
            <a:ext cx="966228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800" b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06</a:t>
            </a:r>
            <a:endParaRPr lang="en-US" sz="1400" b="1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11" name="TitleBox"/>
          <p:cNvSpPr txBox="1"/>
          <p:nvPr/>
        </p:nvSpPr>
        <p:spPr>
          <a:xfrm>
            <a:off x="1600000" y="180000"/>
            <a:ext cx="7750000" cy="900000"/>
          </a:xfrm>
          <a:prstGeom prst="rect">
            <a:avLst/>
          </a:prstGeom>
          <a:noFill/>
        </p:spPr>
        <p:txBody>
          <a:bodyPr wrap="square">
            <a:normAutofit/>
          </a:bodyPr>
          <a:lstStyle/>
          <a:p>
            <a:pPr algn="ctr" rtl="1"/>
            <a:r>
              <a:rPr lang="ar-EG" sz="2400" b="1" dirty="0">
                <a:solidFill>
                  <a:srgbClr val="FFFF00"/>
                </a:solidFill>
              </a:rPr>
              <a:t>أدوات الذكاء الاصطناعي (٤): سير العمل المقترح ومعايير التقييم</a:t>
            </a:r>
          </a:p>
        </p:txBody>
      </p:sp>
      <p:sp>
        <p:nvSpPr>
          <p:cNvPr id="220" name="Box220"/>
          <p:cNvSpPr txBox="1"/>
          <p:nvPr/>
        </p:nvSpPr>
        <p:spPr>
          <a:xfrm>
            <a:off x="5900000" y="1180000"/>
            <a:ext cx="5650000" cy="5450000"/>
          </a:xfrm>
          <a:prstGeom prst="rect">
            <a:avLst/>
          </a:prstGeom>
          <a:noFill/>
        </p:spPr>
        <p:txBody>
          <a:bodyPr wrap="square">
            <a:normAutofit/>
          </a:bodyPr>
          <a:lstStyle/>
          <a:p>
            <a:pPr algn="r" rtl="1">
              <a:lnSpc>
                <a:spcPct val="100000"/>
              </a:lnSpc>
              <a:spcAft>
                <a:spcPts val="300"/>
              </a:spcAft>
              <a:buNone/>
            </a:pPr>
            <a:r>
              <a:rPr lang="ar-EG" sz="1800" b="1" dirty="0">
                <a:solidFill>
                  <a:srgbClr val="FFFF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سير العمل المقترح خطوة بخطوة</a:t>
            </a:r>
          </a:p>
          <a:p>
            <a:pPr algn="r" rtl="1">
              <a:lnSpc>
                <a:spcPct val="100000"/>
              </a:lnSpc>
              <a:spcAft>
                <a:spcPts val="300"/>
              </a:spcAft>
              <a:buNone/>
            </a:pPr>
            <a:r>
              <a:rPr lang="ar-EG" sz="14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١</a:t>
            </a:r>
            <a:r>
              <a:rPr lang="en-US" sz="14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 </a:t>
            </a:r>
            <a:r>
              <a:rPr lang="ar-EG" sz="14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الاختيار</a:t>
            </a:r>
            <a:r>
              <a:rPr lang="en-US" sz="14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: </a:t>
            </a:r>
            <a:r>
              <a:rPr lang="ar-EG" sz="14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حدد الإعلان واحفظ رابطه وتاريخ نشره.</a:t>
            </a:r>
          </a:p>
          <a:p>
            <a:pPr algn="r" rtl="1">
              <a:lnSpc>
                <a:spcPct val="100000"/>
              </a:lnSpc>
              <a:spcAft>
                <a:spcPts val="300"/>
              </a:spcAft>
              <a:buNone/>
            </a:pPr>
            <a:r>
              <a:rPr lang="ar-EG" sz="14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٢</a:t>
            </a:r>
            <a:r>
              <a:rPr lang="en-US" sz="14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 </a:t>
            </a:r>
            <a:r>
              <a:rPr lang="ar-EG" sz="14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الوصف</a:t>
            </a:r>
            <a:r>
              <a:rPr lang="en-US" sz="14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: </a:t>
            </a:r>
            <a:r>
              <a:rPr lang="ar-EG" sz="14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ارفع الفيديو/الصورة على</a:t>
            </a:r>
            <a:r>
              <a:rPr lang="en-US" sz="14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Gemini </a:t>
            </a:r>
            <a:r>
              <a:rPr lang="ar-EG" sz="14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واطلب وصفاً كاملاً للمشاهد والشخصيات والرسالة.</a:t>
            </a:r>
          </a:p>
          <a:p>
            <a:pPr algn="r" rtl="1">
              <a:lnSpc>
                <a:spcPct val="100000"/>
              </a:lnSpc>
              <a:spcAft>
                <a:spcPts val="300"/>
              </a:spcAft>
              <a:buNone/>
            </a:pPr>
            <a:r>
              <a:rPr lang="ar-EG" sz="14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٣</a:t>
            </a:r>
            <a:r>
              <a:rPr lang="en-US" sz="14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 </a:t>
            </a:r>
            <a:r>
              <a:rPr lang="ar-EG" sz="14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التفريغ</a:t>
            </a:r>
            <a:r>
              <a:rPr lang="en-US" sz="14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: </a:t>
            </a:r>
            <a:r>
              <a:rPr lang="ar-EG" sz="14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استخدم</a:t>
            </a:r>
            <a:r>
              <a:rPr lang="en-US" sz="14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Whisper </a:t>
            </a:r>
            <a:r>
              <a:rPr lang="ar-EG" sz="14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على</a:t>
            </a:r>
            <a:r>
              <a:rPr lang="en-US" sz="14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Hugging Face Spaces </a:t>
            </a:r>
            <a:r>
              <a:rPr lang="ar-EG" sz="14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لتحويل صوت الإعلان إلى نص.</a:t>
            </a:r>
          </a:p>
          <a:p>
            <a:pPr algn="r" rtl="1">
              <a:lnSpc>
                <a:spcPct val="100000"/>
              </a:lnSpc>
              <a:spcAft>
                <a:spcPts val="300"/>
              </a:spcAft>
              <a:buNone/>
            </a:pPr>
            <a:r>
              <a:rPr lang="ar-EG" sz="14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٤</a:t>
            </a:r>
            <a:r>
              <a:rPr lang="en-US" sz="14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 </a:t>
            </a:r>
            <a:r>
              <a:rPr lang="ar-EG" sz="14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البحث</a:t>
            </a:r>
            <a:r>
              <a:rPr lang="en-US" sz="14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: </a:t>
            </a:r>
            <a:r>
              <a:rPr lang="ar-EG" sz="14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اسأل</a:t>
            </a:r>
            <a:r>
              <a:rPr lang="en-US" sz="14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Perplexity </a:t>
            </a:r>
            <a:r>
              <a:rPr lang="ar-EG" sz="14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عن أرقام المشاهدات والتفاعل والهاشتاجات وحملات المنافسين، واحتفظ بالمصادر.</a:t>
            </a:r>
          </a:p>
          <a:p>
            <a:pPr algn="r" rtl="1">
              <a:lnSpc>
                <a:spcPct val="100000"/>
              </a:lnSpc>
              <a:spcAft>
                <a:spcPts val="300"/>
              </a:spcAft>
              <a:buNone/>
            </a:pPr>
            <a:r>
              <a:rPr lang="ar-EG" sz="14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٥</a:t>
            </a:r>
            <a:r>
              <a:rPr lang="en-US" sz="14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 </a:t>
            </a:r>
            <a:r>
              <a:rPr lang="ar-EG" sz="14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القياس</a:t>
            </a:r>
            <a:r>
              <a:rPr lang="en-US" sz="14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: </a:t>
            </a:r>
            <a:r>
              <a:rPr lang="ar-EG" sz="14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حلّل عينة التعليقات بنموذج المشاعر العربي على</a:t>
            </a:r>
            <a:r>
              <a:rPr lang="en-US" sz="14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Hugging Face </a:t>
            </a:r>
            <a:r>
              <a:rPr lang="ar-EG" sz="14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واحسب النسب.</a:t>
            </a:r>
          </a:p>
          <a:p>
            <a:pPr algn="r" rtl="1">
              <a:lnSpc>
                <a:spcPct val="100000"/>
              </a:lnSpc>
              <a:spcAft>
                <a:spcPts val="300"/>
              </a:spcAft>
              <a:buNone/>
            </a:pPr>
            <a:r>
              <a:rPr lang="ar-EG" sz="14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٦</a:t>
            </a:r>
            <a:r>
              <a:rPr lang="en-US" sz="14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 </a:t>
            </a:r>
            <a:r>
              <a:rPr lang="ar-EG" sz="14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الصياغة</a:t>
            </a:r>
            <a:r>
              <a:rPr lang="en-US" sz="14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: </a:t>
            </a:r>
            <a:r>
              <a:rPr lang="ar-EG" sz="14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اطلب من</a:t>
            </a:r>
            <a:r>
              <a:rPr lang="en-US" sz="14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Claude </a:t>
            </a:r>
            <a:r>
              <a:rPr lang="ar-EG" sz="14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تحويل كل ما سبق إلى تحليل موقف وتوصيات بلغة أكاديمية.</a:t>
            </a:r>
          </a:p>
          <a:p>
            <a:pPr algn="r" rtl="1">
              <a:lnSpc>
                <a:spcPct val="100000"/>
              </a:lnSpc>
              <a:spcAft>
                <a:spcPts val="300"/>
              </a:spcAft>
              <a:buNone/>
            </a:pPr>
            <a:r>
              <a:rPr lang="ar-EG" sz="14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٧</a:t>
            </a:r>
            <a:r>
              <a:rPr lang="en-US" sz="14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 </a:t>
            </a:r>
            <a:r>
              <a:rPr lang="ar-EG" sz="14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المراجعة</a:t>
            </a:r>
            <a:r>
              <a:rPr lang="en-US" sz="14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: </a:t>
            </a:r>
            <a:r>
              <a:rPr lang="ar-EG" sz="14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تحقق من كل رقم بنفسك — الأداة مساعِدة وليست مصدراً.</a:t>
            </a:r>
          </a:p>
        </p:txBody>
      </p:sp>
      <p:sp>
        <p:nvSpPr>
          <p:cNvPr id="221" name="Box221"/>
          <p:cNvSpPr txBox="1"/>
          <p:nvPr/>
        </p:nvSpPr>
        <p:spPr>
          <a:xfrm>
            <a:off x="300000" y="1180000"/>
            <a:ext cx="5450000" cy="5450000"/>
          </a:xfrm>
          <a:prstGeom prst="rect">
            <a:avLst/>
          </a:prstGeom>
          <a:noFill/>
        </p:spPr>
        <p:txBody>
          <a:bodyPr wrap="square">
            <a:normAutofit/>
          </a:bodyPr>
          <a:lstStyle/>
          <a:p>
            <a:pPr algn="r" rtl="1">
              <a:lnSpc>
                <a:spcPct val="100000"/>
              </a:lnSpc>
              <a:spcAft>
                <a:spcPts val="300"/>
              </a:spcAft>
              <a:buNone/>
            </a:pPr>
            <a:r>
              <a:rPr lang="ar-EG" sz="1800" b="1" dirty="0">
                <a:solidFill>
                  <a:srgbClr val="FFFF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نموذج</a:t>
            </a:r>
            <a:r>
              <a:rPr lang="en-US" sz="1800" b="1" dirty="0">
                <a:solidFill>
                  <a:srgbClr val="FFFF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Prompt </a:t>
            </a:r>
            <a:r>
              <a:rPr lang="ar-EG" sz="1800" b="1" dirty="0">
                <a:solidFill>
                  <a:srgbClr val="FFFF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جاهز</a:t>
            </a:r>
          </a:p>
          <a:p>
            <a:pPr algn="r" rtl="1">
              <a:lnSpc>
                <a:spcPct val="100000"/>
              </a:lnSpc>
              <a:spcAft>
                <a:spcPts val="300"/>
              </a:spcAft>
              <a:buNone/>
            </a:pPr>
            <a:r>
              <a:rPr lang="ar-EG" sz="14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"أنت خبير في تحليل الجمهور الإعلاني</a:t>
            </a:r>
            <a:r>
              <a:rPr lang="en-US" sz="14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 </a:t>
            </a:r>
            <a:r>
              <a:rPr lang="ar-EG" sz="14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المرفق فيديو إعلان تجاري عربي</a:t>
            </a:r>
            <a:r>
              <a:rPr lang="en-US" sz="14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 </a:t>
            </a:r>
            <a:r>
              <a:rPr lang="ar-EG" sz="14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حلّله وأعطني</a:t>
            </a:r>
            <a:r>
              <a:rPr lang="en-US" sz="14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: </a:t>
            </a:r>
            <a:r>
              <a:rPr lang="ar-EG" sz="14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الجمهور المستهدف الأساسي والثانوي ونوعه، الخصائص الديموغرافية والسيكوجرافية، تحليل الموقف (المشكلة/الحل/الرسالة الضمنية)، والأساليب الإقناعية المستخدمة</a:t>
            </a:r>
            <a:r>
              <a:rPr lang="en-US" sz="14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 </a:t>
            </a:r>
            <a:r>
              <a:rPr lang="ar-EG" sz="14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اذكر ما هو استنتاج وما هو حقيقة موثّقة."</a:t>
            </a:r>
          </a:p>
          <a:p>
            <a:pPr algn="r" rtl="1">
              <a:lnSpc>
                <a:spcPct val="100000"/>
              </a:lnSpc>
              <a:spcAft>
                <a:spcPts val="300"/>
              </a:spcAft>
              <a:buNone/>
            </a:pPr>
            <a:r>
              <a:rPr lang="ar-EG" sz="1800" b="1" dirty="0">
                <a:solidFill>
                  <a:srgbClr val="FFFF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معايير التقييم</a:t>
            </a:r>
          </a:p>
          <a:p>
            <a:pPr algn="r" rtl="1">
              <a:lnSpc>
                <a:spcPct val="100000"/>
              </a:lnSpc>
              <a:spcAft>
                <a:spcPts val="300"/>
              </a:spcAft>
              <a:buNone/>
            </a:pPr>
            <a:r>
              <a:rPr lang="ar-EG" sz="14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• اكتمال عناصر التحليل التسعة — ٤٠٪</a:t>
            </a:r>
          </a:p>
          <a:p>
            <a:pPr algn="r" rtl="1">
              <a:lnSpc>
                <a:spcPct val="100000"/>
              </a:lnSpc>
              <a:spcAft>
                <a:spcPts val="300"/>
              </a:spcAft>
              <a:buNone/>
            </a:pPr>
            <a:r>
              <a:rPr lang="ar-EG" sz="14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• دقة البيانات وتوثيق المصادر — ٢٠٪</a:t>
            </a:r>
          </a:p>
          <a:p>
            <a:pPr algn="r" rtl="1">
              <a:lnSpc>
                <a:spcPct val="100000"/>
              </a:lnSpc>
              <a:spcAft>
                <a:spcPts val="300"/>
              </a:spcAft>
              <a:buNone/>
            </a:pPr>
            <a:r>
              <a:rPr lang="ar-EG" sz="14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• توثيق أدوات الذكاء الاصطناعي والـ</a:t>
            </a:r>
            <a:r>
              <a:rPr lang="en-US" sz="14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Prompts </a:t>
            </a:r>
            <a:r>
              <a:rPr lang="ar-EG" sz="14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المستخدمة — ٢٠٪</a:t>
            </a:r>
          </a:p>
          <a:p>
            <a:pPr algn="r" rtl="1">
              <a:lnSpc>
                <a:spcPct val="100000"/>
              </a:lnSpc>
              <a:spcAft>
                <a:spcPts val="300"/>
              </a:spcAft>
              <a:buNone/>
            </a:pPr>
            <a:r>
              <a:rPr lang="ar-EG" sz="14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• عمق التوصيات وأصالة التحليل الشخصي — ٢٠٪</a:t>
            </a:r>
          </a:p>
          <a:p>
            <a:pPr algn="r" rtl="1">
              <a:lnSpc>
                <a:spcPct val="100000"/>
              </a:lnSpc>
              <a:spcAft>
                <a:spcPts val="300"/>
              </a:spcAft>
              <a:buNone/>
            </a:pPr>
            <a:r>
              <a:rPr lang="ar-EG" sz="1800" b="1" dirty="0">
                <a:solidFill>
                  <a:srgbClr val="FFFF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تنبيه أخلاقي</a:t>
            </a:r>
          </a:p>
          <a:p>
            <a:pPr algn="r" rtl="1">
              <a:lnSpc>
                <a:spcPct val="100000"/>
              </a:lnSpc>
              <a:spcAft>
                <a:spcPts val="300"/>
              </a:spcAft>
              <a:buNone/>
            </a:pPr>
            <a:r>
              <a:rPr lang="ar-EG" sz="14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استخدام الذكاء الاصطناعي مسموح ومطلوب، لكن النسخ الحرفي دون مراجعة أو توثيق يُعد إخلالاً بالأمانة العلمية.</a:t>
            </a:r>
          </a:p>
        </p:txBody>
      </p:sp>
    </p:spTree>
    <p:extLst>
      <p:ext uri="{BB962C8B-B14F-4D97-AF65-F5344CB8AC3E}">
        <p14:creationId xmlns:p14="http://schemas.microsoft.com/office/powerpoint/2010/main" val="1797181072"/>
      </p:ext>
    </p:extLst>
  </p:cSld>
  <p:clrMapOvr>
    <a:masterClrMapping/>
  </p:clrMapOvr>
  <p:transition spd="slow">
    <p:comb/>
  </p:transition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8E8A00F-08C3-A6A2-1B44-8B9885C2F84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Rectangle 28">
            <a:extLst>
              <a:ext uri="{FF2B5EF4-FFF2-40B4-BE49-F238E27FC236}">
                <a16:creationId xmlns:a16="http://schemas.microsoft.com/office/drawing/2014/main" id="{90956F07-7F6C-52D6-24FF-AF91C5096C5B}"/>
              </a:ext>
            </a:extLst>
          </p:cNvPr>
          <p:cNvSpPr/>
          <p:nvPr/>
        </p:nvSpPr>
        <p:spPr>
          <a:xfrm flipV="1">
            <a:off x="-609600" y="556144"/>
            <a:ext cx="9752693" cy="4571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E88C9AAD-3D8C-55EA-490F-D74742F3213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66EBFD11-AC46-23B7-9028-2115B993E781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>
                <a:solidFill>
                  <a:schemeClr val="bg1"/>
                </a:solidFill>
              </a:rPr>
              <a:t>www.midocean.ae</a:t>
            </a:r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BB4A7674-899A-41E2-028E-2D34AF8C7502}"/>
              </a:ext>
            </a:extLst>
          </p:cNvPr>
          <p:cNvSpPr/>
          <p:nvPr/>
        </p:nvSpPr>
        <p:spPr>
          <a:xfrm>
            <a:off x="59771" y="93889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FFD02544-EC50-35B3-01A0-BE1F1597F2E9}"/>
              </a:ext>
            </a:extLst>
          </p:cNvPr>
          <p:cNvSpPr txBox="1"/>
          <p:nvPr/>
        </p:nvSpPr>
        <p:spPr>
          <a:xfrm>
            <a:off x="270612" y="134467"/>
            <a:ext cx="103482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ar-EG" sz="2400" b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محاضرة</a:t>
            </a:r>
            <a:endParaRPr lang="en-US" sz="2400" b="1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DBF11BD7-87AB-8D09-A63C-EA47317F92D8}"/>
              </a:ext>
            </a:extLst>
          </p:cNvPr>
          <p:cNvSpPr txBox="1"/>
          <p:nvPr/>
        </p:nvSpPr>
        <p:spPr>
          <a:xfrm>
            <a:off x="331642" y="390282"/>
            <a:ext cx="966228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800" b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06</a:t>
            </a:r>
            <a:endParaRPr lang="en-US" sz="1400" b="1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905BD9C4-0316-78E4-B703-8B90B4EEFEF0}"/>
              </a:ext>
            </a:extLst>
          </p:cNvPr>
          <p:cNvSpPr txBox="1"/>
          <p:nvPr/>
        </p:nvSpPr>
        <p:spPr>
          <a:xfrm>
            <a:off x="2322554" y="1842751"/>
            <a:ext cx="1392129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l"/>
            <a:r>
              <a:rPr lang="en-US" sz="3600" b="1" dirty="0">
                <a:solidFill>
                  <a:srgbClr val="FF0000"/>
                </a:solidFill>
              </a:rPr>
              <a:t>Video</a:t>
            </a:r>
            <a:endParaRPr lang="en-US" sz="3200" b="1" dirty="0">
              <a:solidFill>
                <a:srgbClr val="FF0000"/>
              </a:solidFill>
            </a:endParaRP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E1F12250-54D0-5BEA-3E72-F5920B5D423E}"/>
              </a:ext>
            </a:extLst>
          </p:cNvPr>
          <p:cNvSpPr txBox="1"/>
          <p:nvPr/>
        </p:nvSpPr>
        <p:spPr>
          <a:xfrm>
            <a:off x="-609600" y="2823943"/>
            <a:ext cx="7376058" cy="101566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ar-EG" sz="2400" b="1" dirty="0">
                <a:solidFill>
                  <a:srgbClr val="FFFF00"/>
                </a:solidFill>
              </a:rPr>
              <a:t>تحليل لإعلان اتصالات مصر "الباقة بقت الضعف" </a:t>
            </a:r>
            <a:endParaRPr lang="ar-EG" sz="2400" b="1" dirty="0">
              <a:solidFill>
                <a:schemeClr val="bg1"/>
              </a:solidFill>
            </a:endParaRPr>
          </a:p>
          <a:p>
            <a:endParaRPr lang="ar-EG" dirty="0">
              <a:solidFill>
                <a:srgbClr val="FFFF00"/>
              </a:solidFill>
            </a:endParaRPr>
          </a:p>
          <a:p>
            <a:pPr algn="ctr" rtl="1"/>
            <a:r>
              <a:rPr lang="en-US" u="sng" dirty="0">
                <a:hlinkClick r:id="rId3"/>
              </a:rPr>
              <a:t>https://www.youtube.com/watch?v=BOxHySUcaR0</a:t>
            </a:r>
            <a:endParaRPr lang="en-US" dirty="0"/>
          </a:p>
        </p:txBody>
      </p:sp>
      <p:sp>
        <p:nvSpPr>
          <p:cNvPr id="14" name="Explosion: 8 Points 13">
            <a:extLst>
              <a:ext uri="{FF2B5EF4-FFF2-40B4-BE49-F238E27FC236}">
                <a16:creationId xmlns:a16="http://schemas.microsoft.com/office/drawing/2014/main" id="{39BFBC76-EFE8-38AF-AC44-6B5B70D554C6}"/>
              </a:ext>
            </a:extLst>
          </p:cNvPr>
          <p:cNvSpPr/>
          <p:nvPr/>
        </p:nvSpPr>
        <p:spPr>
          <a:xfrm>
            <a:off x="331642" y="5091956"/>
            <a:ext cx="2171528" cy="1303020"/>
          </a:xfrm>
          <a:prstGeom prst="irregularSeal1">
            <a:avLst/>
          </a:prstGeom>
          <a:solidFill>
            <a:srgbClr val="FFFF00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b="1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Live</a:t>
            </a:r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id="{66B5A530-F554-47CE-2966-BA4BD2680CAC}"/>
              </a:ext>
            </a:extLst>
          </p:cNvPr>
          <p:cNvPicPr>
            <a:picLocks noChangeAspect="1"/>
          </p:cNvPicPr>
          <p:nvPr/>
        </p:nvPicPr>
        <p:blipFill>
          <a:blip r:embed="rId4"/>
          <a:srcRect r="22571"/>
          <a:stretch>
            <a:fillRect/>
          </a:stretch>
        </p:blipFill>
        <p:spPr>
          <a:xfrm>
            <a:off x="5764358" y="1378706"/>
            <a:ext cx="6096000" cy="487133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69135334"/>
      </p:ext>
    </p:extLst>
  </p:cSld>
  <p:clrMapOvr>
    <a:masterClrMapping/>
  </p:clrMapOvr>
  <p:transition spd="slow">
    <p:comb/>
  </p:transition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8B66833-1661-1FE5-B5EA-EB5AD904AD0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Rectangle 28">
            <a:extLst>
              <a:ext uri="{FF2B5EF4-FFF2-40B4-BE49-F238E27FC236}">
                <a16:creationId xmlns:a16="http://schemas.microsoft.com/office/drawing/2014/main" id="{7BE24C5A-0C01-B27D-9879-2E4FDB947AEA}"/>
              </a:ext>
            </a:extLst>
          </p:cNvPr>
          <p:cNvSpPr/>
          <p:nvPr/>
        </p:nvSpPr>
        <p:spPr>
          <a:xfrm flipV="1">
            <a:off x="-609600" y="556144"/>
            <a:ext cx="9752693" cy="4571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761F85C3-B722-7832-8439-587538DF098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F9D1661E-7A22-C1EA-D66E-198101D6E10A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>
                <a:solidFill>
                  <a:schemeClr val="bg1"/>
                </a:solidFill>
              </a:rPr>
              <a:t>www.midocean.ae</a:t>
            </a:r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52371EE5-71FE-9B81-0824-DC09C01E4E29}"/>
              </a:ext>
            </a:extLst>
          </p:cNvPr>
          <p:cNvSpPr/>
          <p:nvPr/>
        </p:nvSpPr>
        <p:spPr>
          <a:xfrm>
            <a:off x="59771" y="93889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16E7A32A-4335-9016-3247-0BD42C301120}"/>
              </a:ext>
            </a:extLst>
          </p:cNvPr>
          <p:cNvSpPr txBox="1"/>
          <p:nvPr/>
        </p:nvSpPr>
        <p:spPr>
          <a:xfrm>
            <a:off x="270612" y="134467"/>
            <a:ext cx="103482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ar-EG" sz="2400" b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محاضرة</a:t>
            </a:r>
            <a:endParaRPr lang="en-US" sz="2400" b="1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CC622812-5610-91B5-2C09-16255500B160}"/>
              </a:ext>
            </a:extLst>
          </p:cNvPr>
          <p:cNvSpPr txBox="1"/>
          <p:nvPr/>
        </p:nvSpPr>
        <p:spPr>
          <a:xfrm>
            <a:off x="331642" y="390282"/>
            <a:ext cx="966228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800" b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06</a:t>
            </a:r>
            <a:endParaRPr lang="en-US" sz="1400" b="1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631C04D4-4CE2-3009-53A3-BBB33D917DFC}"/>
              </a:ext>
            </a:extLst>
          </p:cNvPr>
          <p:cNvSpPr txBox="1"/>
          <p:nvPr/>
        </p:nvSpPr>
        <p:spPr>
          <a:xfrm>
            <a:off x="1818223" y="767725"/>
            <a:ext cx="7376058" cy="73866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ar-EG" sz="2400" b="1" dirty="0">
                <a:solidFill>
                  <a:srgbClr val="FFFF00"/>
                </a:solidFill>
              </a:rPr>
              <a:t>تحليل لإعلان اتصالات مصر "الباقة بقت الضعف" </a:t>
            </a:r>
            <a:endParaRPr lang="ar-EG" sz="2400" b="1" dirty="0">
              <a:solidFill>
                <a:schemeClr val="bg1"/>
              </a:solidFill>
            </a:endParaRPr>
          </a:p>
          <a:p>
            <a:endParaRPr lang="ar-EG" dirty="0">
              <a:solidFill>
                <a:srgbClr val="FFFF00"/>
              </a:solidFill>
            </a:endParaRPr>
          </a:p>
        </p:txBody>
      </p:sp>
      <p:sp>
        <p:nvSpPr>
          <p:cNvPr id="14" name="Explosion: 8 Points 13">
            <a:extLst>
              <a:ext uri="{FF2B5EF4-FFF2-40B4-BE49-F238E27FC236}">
                <a16:creationId xmlns:a16="http://schemas.microsoft.com/office/drawing/2014/main" id="{751A3CCE-F538-2D71-7BC0-EFED7896B072}"/>
              </a:ext>
            </a:extLst>
          </p:cNvPr>
          <p:cNvSpPr/>
          <p:nvPr/>
        </p:nvSpPr>
        <p:spPr>
          <a:xfrm>
            <a:off x="331642" y="5091956"/>
            <a:ext cx="2171528" cy="1303020"/>
          </a:xfrm>
          <a:prstGeom prst="irregularSeal1">
            <a:avLst/>
          </a:prstGeom>
          <a:solidFill>
            <a:srgbClr val="FFFF00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b="1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Live</a:t>
            </a:r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94DF75B1-5467-0537-FBD2-BBCD691D0E5A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 l="2720" t="11843" r="1188"/>
          <a:stretch>
            <a:fillRect/>
          </a:stretch>
        </p:blipFill>
        <p:spPr>
          <a:xfrm>
            <a:off x="6096000" y="1634521"/>
            <a:ext cx="5784825" cy="2528158"/>
          </a:xfrm>
          <a:prstGeom prst="rect">
            <a:avLst/>
          </a:prstGeom>
        </p:spPr>
      </p:pic>
      <p:sp>
        <p:nvSpPr>
          <p:cNvPr id="12" name="TextBox 11">
            <a:extLst>
              <a:ext uri="{FF2B5EF4-FFF2-40B4-BE49-F238E27FC236}">
                <a16:creationId xmlns:a16="http://schemas.microsoft.com/office/drawing/2014/main" id="{B7874216-B801-B55E-A497-158ADCD780EE}"/>
              </a:ext>
            </a:extLst>
          </p:cNvPr>
          <p:cNvSpPr txBox="1"/>
          <p:nvPr/>
        </p:nvSpPr>
        <p:spPr>
          <a:xfrm>
            <a:off x="6095999" y="4445625"/>
            <a:ext cx="5784826" cy="120032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r" rtl="1"/>
            <a:r>
              <a:rPr lang="ar-EG" sz="2400" b="1" dirty="0">
                <a:solidFill>
                  <a:schemeClr val="bg1"/>
                </a:solidFill>
              </a:rPr>
              <a:t>الإعلان خاطب العاطفة المصرية المرتبطة بـ "العزوة" واستخدم الكوميديا لتبسيط عرض تجاري يوفر حلولاً اقتصادية لمجموعات الأفراد.</a:t>
            </a:r>
            <a:endParaRPr lang="en-US" sz="2400" b="1" dirty="0">
              <a:solidFill>
                <a:schemeClr val="bg1"/>
              </a:solidFill>
            </a:endParaRPr>
          </a:p>
        </p:txBody>
      </p:sp>
      <p:sp>
        <p:nvSpPr>
          <p:cNvPr id="15" name="Rectangle 1">
            <a:extLst>
              <a:ext uri="{FF2B5EF4-FFF2-40B4-BE49-F238E27FC236}">
                <a16:creationId xmlns:a16="http://schemas.microsoft.com/office/drawing/2014/main" id="{E9698A07-38C2-E3CB-F010-95CC42D9D782}"/>
              </a:ext>
            </a:extLst>
          </p:cNvPr>
          <p:cNvSpPr>
            <a:spLocks noChangeArrowheads="1"/>
          </p:cNvSpPr>
          <p:nvPr/>
        </p:nvSpPr>
        <p:spPr bwMode="auto">
          <a:xfrm>
            <a:off x="472439" y="1504225"/>
            <a:ext cx="5623560" cy="286232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r" defTabSz="914400" rtl="1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ar-EG" altLang="en-US" sz="2000" b="1" i="0" u="none" strike="noStrike" cap="none" normalizeH="0" baseline="0" dirty="0">
                <a:ln>
                  <a:noFill/>
                </a:ln>
                <a:solidFill>
                  <a:srgbClr val="FFFF0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تحديد الجمهور المستهدف </a:t>
            </a:r>
            <a:r>
              <a:rPr kumimoji="0" lang="en-US" altLang="en-US" sz="2000" b="1" i="0" u="none" strike="noStrike" cap="none" normalizeH="0" baseline="0" dirty="0">
                <a:ln>
                  <a:noFill/>
                </a:ln>
                <a:solidFill>
                  <a:srgbClr val="FFFF0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Target Audience</a:t>
            </a:r>
          </a:p>
          <a:p>
            <a:pPr marL="0" marR="0" lvl="0" indent="0" algn="r" defTabSz="914400" rtl="1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ar-EG" altLang="en-US" sz="2000" b="1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الجمهور الأساسي هم العائلات المصرية بمختلف طبقاتها، وبالأخص "رب الأسرة" أو الشخص المسؤول عن تنظيم ميزانية المكالمات والإنترنت للعائلة.</a:t>
            </a:r>
            <a:endParaRPr kumimoji="0" lang="en-US" altLang="en-US" sz="2000" b="1" i="0" u="none" strike="noStrike" cap="none" normalizeH="0" baseline="0" dirty="0">
              <a:ln>
                <a:noFill/>
              </a:ln>
              <a:solidFill>
                <a:schemeClr val="bg1"/>
              </a:solidFill>
              <a:effectLst/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marR="0" lvl="0" indent="0" algn="r" defTabSz="914400" rtl="1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ar-SA" altLang="en-US" sz="2000" b="1" i="0" u="none" strike="noStrike" cap="none" normalizeH="0" baseline="0" dirty="0">
                <a:ln>
                  <a:noFill/>
                </a:ln>
                <a:solidFill>
                  <a:srgbClr val="FFFF0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نوع الجمهور</a:t>
            </a:r>
            <a:r>
              <a:rPr kumimoji="0" lang="ar-EG" altLang="en-US" sz="2000" b="1" i="0" u="none" strike="noStrike" cap="none" normalizeH="0" baseline="0" dirty="0">
                <a:ln>
                  <a:noFill/>
                </a:ln>
                <a:solidFill>
                  <a:srgbClr val="FFFF0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kumimoji="0" lang="en-US" altLang="en-US" sz="2000" b="1" i="0" u="none" strike="noStrike" cap="none" normalizeH="0" baseline="0" dirty="0">
                <a:ln>
                  <a:noFill/>
                </a:ln>
                <a:solidFill>
                  <a:srgbClr val="FFFF0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:</a:t>
            </a:r>
            <a:r>
              <a:rPr kumimoji="0" lang="en-US" altLang="en-US" sz="2000" b="1" i="0" u="none" strike="noStrike" cap="none" normalizeH="0" baseline="0" dirty="0">
                <a:ln>
                  <a:noFill/>
                </a:ln>
                <a:solidFill>
                  <a:srgbClr val="FFFF00"/>
                </a:solidFill>
                <a:effectLst/>
                <a:latin typeface="Arial" panose="020B0604020202020204" pitchFamily="34" charset="0"/>
              </a:rPr>
              <a:t> </a:t>
            </a:r>
            <a:r>
              <a:rPr kumimoji="0" lang="ar-EG" altLang="en-US" sz="2000" b="1" i="0" u="none" strike="noStrike" cap="none" normalizeH="0" baseline="0" dirty="0">
                <a:ln>
                  <a:noFill/>
                </a:ln>
                <a:solidFill>
                  <a:srgbClr val="FFFF00"/>
                </a:solidFill>
                <a:effectLst/>
                <a:latin typeface="Arial" panose="020B0604020202020204" pitchFamily="34" charset="0"/>
              </a:rPr>
              <a:t> </a:t>
            </a:r>
            <a:r>
              <a:rPr kumimoji="0" lang="ar-SA" altLang="en-US" sz="2000" b="1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جمهور عام</a:t>
            </a:r>
            <a:r>
              <a:rPr kumimoji="0" lang="en-US" altLang="en-US" sz="2000" b="1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Arial" panose="020B0604020202020204" pitchFamily="34" charset="0"/>
              </a:rPr>
              <a:t> (Mass Audience) </a:t>
            </a:r>
            <a:r>
              <a:rPr kumimoji="0" lang="ar-SA" altLang="en-US" sz="2000" b="1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لأن الخدمة استهلاكية يومية</a:t>
            </a:r>
            <a:r>
              <a:rPr kumimoji="0" lang="en-US" altLang="en-US" sz="2000" b="1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Arial" panose="020B0604020202020204" pitchFamily="34" charset="0"/>
              </a:rPr>
              <a:t>.</a:t>
            </a:r>
          </a:p>
          <a:p>
            <a:pPr marL="0" marR="0" lvl="0" indent="0" algn="r" defTabSz="914400" rtl="1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ar-SA" altLang="en-US" sz="2000" b="1" i="0" u="none" strike="noStrike" cap="none" normalizeH="0" baseline="0" dirty="0">
                <a:ln>
                  <a:noFill/>
                </a:ln>
                <a:solidFill>
                  <a:srgbClr val="FFFF0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حجم العينة في الإعلان</a:t>
            </a:r>
            <a:r>
              <a:rPr kumimoji="0" lang="en-US" altLang="en-US" sz="2000" b="1" i="0" u="none" strike="noStrike" cap="none" normalizeH="0" baseline="0" dirty="0">
                <a:ln>
                  <a:noFill/>
                </a:ln>
                <a:solidFill>
                  <a:srgbClr val="FFFF0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:</a:t>
            </a:r>
            <a:r>
              <a:rPr kumimoji="0" lang="en-US" altLang="en-US" sz="2000" b="1" i="0" u="none" strike="noStrike" cap="none" normalizeH="0" baseline="0" dirty="0">
                <a:ln>
                  <a:noFill/>
                </a:ln>
                <a:solidFill>
                  <a:srgbClr val="FFFF00"/>
                </a:solidFill>
                <a:effectLst/>
                <a:latin typeface="Arial" panose="020B0604020202020204" pitchFamily="34" charset="0"/>
              </a:rPr>
              <a:t> </a:t>
            </a:r>
            <a:r>
              <a:rPr kumimoji="0" lang="ar-EG" altLang="en-US" sz="2000" b="1" i="0" u="none" strike="noStrike" cap="none" normalizeH="0" baseline="0" dirty="0">
                <a:ln>
                  <a:noFill/>
                </a:ln>
                <a:solidFill>
                  <a:srgbClr val="FFFF00"/>
                </a:solidFill>
                <a:effectLst/>
                <a:latin typeface="Arial" panose="020B0604020202020204" pitchFamily="34" charset="0"/>
              </a:rPr>
              <a:t> </a:t>
            </a:r>
            <a:r>
              <a:rPr kumimoji="0" lang="ar-SA" altLang="en-US" sz="2000" b="1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تم استخدام "عينة تمثيلية" مبالغ فيها كوميدياً (من العريس والعروس وصولاً إلى الجد والخدم والحشم وحتى الخيل!) لإيصال فكرة أن النظام يستوعب أي عدد</a:t>
            </a:r>
            <a:r>
              <a:rPr kumimoji="0" lang="en-US" altLang="en-US" sz="2000" b="1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Arial" panose="020B0604020202020204" pitchFamily="34" charset="0"/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3756075907"/>
      </p:ext>
    </p:extLst>
  </p:cSld>
  <p:clrMapOvr>
    <a:masterClrMapping/>
  </p:clrMapOvr>
  <p:transition spd="slow">
    <p:comb/>
  </p:transition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8722330-3B9E-1B29-81C7-0AA6CA1304C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Rectangle 28">
            <a:extLst>
              <a:ext uri="{FF2B5EF4-FFF2-40B4-BE49-F238E27FC236}">
                <a16:creationId xmlns:a16="http://schemas.microsoft.com/office/drawing/2014/main" id="{C513F8C7-540D-EF19-18B7-E80E74A6EEDA}"/>
              </a:ext>
            </a:extLst>
          </p:cNvPr>
          <p:cNvSpPr/>
          <p:nvPr/>
        </p:nvSpPr>
        <p:spPr>
          <a:xfrm flipV="1">
            <a:off x="-609600" y="556144"/>
            <a:ext cx="9752693" cy="4571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5C4DD0AA-E237-FC96-4CCD-2EA3D583F13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26916338-7FD3-183B-BA4F-43F62D60DFEB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>
                <a:solidFill>
                  <a:schemeClr val="bg1"/>
                </a:solidFill>
              </a:rPr>
              <a:t>www.midocean.ae</a:t>
            </a:r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49BE3582-316E-4BFE-BBB6-0DFEDEFA94E5}"/>
              </a:ext>
            </a:extLst>
          </p:cNvPr>
          <p:cNvSpPr/>
          <p:nvPr/>
        </p:nvSpPr>
        <p:spPr>
          <a:xfrm>
            <a:off x="59771" y="93889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31B4F6AA-F07F-640F-F3F8-3CE3ECFE6296}"/>
              </a:ext>
            </a:extLst>
          </p:cNvPr>
          <p:cNvSpPr txBox="1"/>
          <p:nvPr/>
        </p:nvSpPr>
        <p:spPr>
          <a:xfrm>
            <a:off x="270612" y="134467"/>
            <a:ext cx="103482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ar-EG" sz="2400" b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محاضرة</a:t>
            </a:r>
            <a:endParaRPr lang="en-US" sz="2400" b="1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B036EAE1-C84A-28F1-F0BD-A30EB2394FFD}"/>
              </a:ext>
            </a:extLst>
          </p:cNvPr>
          <p:cNvSpPr txBox="1"/>
          <p:nvPr/>
        </p:nvSpPr>
        <p:spPr>
          <a:xfrm>
            <a:off x="331642" y="390282"/>
            <a:ext cx="966228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800" b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06</a:t>
            </a:r>
            <a:endParaRPr lang="en-US" sz="1400" b="1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28A904F3-FD4F-E6C9-819D-4F5698CBFDD2}"/>
              </a:ext>
            </a:extLst>
          </p:cNvPr>
          <p:cNvSpPr txBox="1"/>
          <p:nvPr/>
        </p:nvSpPr>
        <p:spPr>
          <a:xfrm>
            <a:off x="1818223" y="767725"/>
            <a:ext cx="7376058" cy="73866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ar-EG" sz="2400" b="1" dirty="0">
                <a:solidFill>
                  <a:srgbClr val="FFFF00"/>
                </a:solidFill>
              </a:rPr>
              <a:t>تحليل لإعلان اتصالات مصر "الباقة بقت الضعف" </a:t>
            </a:r>
            <a:endParaRPr lang="ar-EG" sz="2400" b="1" dirty="0">
              <a:solidFill>
                <a:schemeClr val="bg1"/>
              </a:solidFill>
            </a:endParaRPr>
          </a:p>
          <a:p>
            <a:endParaRPr lang="ar-EG" dirty="0">
              <a:solidFill>
                <a:srgbClr val="FFFF00"/>
              </a:solidFill>
            </a:endParaRPr>
          </a:p>
        </p:txBody>
      </p:sp>
      <p:sp>
        <p:nvSpPr>
          <p:cNvPr id="14" name="Explosion: 8 Points 13">
            <a:extLst>
              <a:ext uri="{FF2B5EF4-FFF2-40B4-BE49-F238E27FC236}">
                <a16:creationId xmlns:a16="http://schemas.microsoft.com/office/drawing/2014/main" id="{A8C2AA6A-5ED7-84A7-8084-0E79150D1373}"/>
              </a:ext>
            </a:extLst>
          </p:cNvPr>
          <p:cNvSpPr/>
          <p:nvPr/>
        </p:nvSpPr>
        <p:spPr>
          <a:xfrm>
            <a:off x="148762" y="5489093"/>
            <a:ext cx="2171528" cy="1303020"/>
          </a:xfrm>
          <a:prstGeom prst="irregularSeal1">
            <a:avLst/>
          </a:prstGeom>
          <a:solidFill>
            <a:srgbClr val="FFFF00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b="1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Live</a:t>
            </a:r>
          </a:p>
        </p:txBody>
      </p:sp>
      <p:sp>
        <p:nvSpPr>
          <p:cNvPr id="15" name="Rectangle 1">
            <a:extLst>
              <a:ext uri="{FF2B5EF4-FFF2-40B4-BE49-F238E27FC236}">
                <a16:creationId xmlns:a16="http://schemas.microsoft.com/office/drawing/2014/main" id="{7433F664-FD4E-4261-5D9A-04A41337C715}"/>
              </a:ext>
            </a:extLst>
          </p:cNvPr>
          <p:cNvSpPr>
            <a:spLocks noChangeArrowheads="1"/>
          </p:cNvSpPr>
          <p:nvPr/>
        </p:nvSpPr>
        <p:spPr bwMode="auto">
          <a:xfrm>
            <a:off x="542924" y="1183309"/>
            <a:ext cx="11106151" cy="504753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algn="r" rtl="1"/>
            <a:r>
              <a:rPr lang="ar-EG" sz="2300" b="1" dirty="0">
                <a:solidFill>
                  <a:schemeClr val="bg1"/>
                </a:solidFill>
              </a:rPr>
              <a:t>خصائص الجمهور المستهدف</a:t>
            </a:r>
          </a:p>
          <a:p>
            <a:pPr algn="r" rtl="1"/>
            <a:r>
              <a:rPr lang="ar-EG" sz="2300" b="1" dirty="0">
                <a:solidFill>
                  <a:srgbClr val="C00000"/>
                </a:solidFill>
                <a:highlight>
                  <a:srgbClr val="FFFF00"/>
                </a:highlight>
              </a:rPr>
              <a:t>الديموغرافية </a:t>
            </a:r>
            <a:r>
              <a:rPr lang="en-US" sz="2300" b="1" dirty="0">
                <a:solidFill>
                  <a:srgbClr val="C00000"/>
                </a:solidFill>
                <a:highlight>
                  <a:srgbClr val="FFFF00"/>
                </a:highlight>
              </a:rPr>
              <a:t>Demographic:</a:t>
            </a:r>
            <a:endParaRPr lang="en-US" sz="2300" dirty="0">
              <a:solidFill>
                <a:srgbClr val="C00000"/>
              </a:solidFill>
              <a:highlight>
                <a:srgbClr val="FFFF00"/>
              </a:highlight>
            </a:endParaRPr>
          </a:p>
          <a:p>
            <a:pPr lvl="1" algn="r" rtl="1"/>
            <a:r>
              <a:rPr lang="ar-EG" sz="2300" b="1" dirty="0">
                <a:solidFill>
                  <a:srgbClr val="FFFF00"/>
                </a:solidFill>
              </a:rPr>
              <a:t>العمر:</a:t>
            </a:r>
            <a:r>
              <a:rPr lang="ar-EG" sz="2300" dirty="0">
                <a:solidFill>
                  <a:srgbClr val="FFFF00"/>
                </a:solidFill>
              </a:rPr>
              <a:t> </a:t>
            </a:r>
            <a:r>
              <a:rPr lang="ar-EG" sz="2300" dirty="0">
                <a:solidFill>
                  <a:schemeClr val="bg1"/>
                </a:solidFill>
              </a:rPr>
              <a:t>الشباب المقبلين على الزواج (مثل العريس في الإعلان) وكبار السن (الآباء والأجداد).</a:t>
            </a:r>
          </a:p>
          <a:p>
            <a:pPr lvl="1" algn="r" rtl="1"/>
            <a:r>
              <a:rPr lang="ar-EG" sz="2300" b="1" dirty="0">
                <a:solidFill>
                  <a:srgbClr val="FFFF00"/>
                </a:solidFill>
              </a:rPr>
              <a:t>الحالة الاجتماعية:</a:t>
            </a:r>
            <a:r>
              <a:rPr lang="ar-EG" sz="2300" dirty="0">
                <a:solidFill>
                  <a:srgbClr val="FFFF00"/>
                </a:solidFill>
              </a:rPr>
              <a:t> </a:t>
            </a:r>
            <a:r>
              <a:rPr lang="ar-EG" sz="2300" dirty="0">
                <a:solidFill>
                  <a:schemeClr val="bg1"/>
                </a:solidFill>
              </a:rPr>
              <a:t>العائلات الكبيرة المترابطة (العزوة).</a:t>
            </a:r>
          </a:p>
          <a:p>
            <a:pPr lvl="1" algn="r" rtl="1"/>
            <a:r>
              <a:rPr lang="ar-EG" sz="2300" b="1" dirty="0">
                <a:solidFill>
                  <a:srgbClr val="FFFF00"/>
                </a:solidFill>
              </a:rPr>
              <a:t>المستوى الاقتصادي:</a:t>
            </a:r>
            <a:r>
              <a:rPr lang="ar-EG" sz="2300" dirty="0">
                <a:solidFill>
                  <a:srgbClr val="FFFF00"/>
                </a:solidFill>
              </a:rPr>
              <a:t> </a:t>
            </a:r>
            <a:r>
              <a:rPr lang="ar-EG" sz="2300" dirty="0">
                <a:solidFill>
                  <a:schemeClr val="bg1"/>
                </a:solidFill>
              </a:rPr>
              <a:t>الطبقة المتوسطة وفوق المتوسطة التي تبحث عن التوفير و"القيمة مقابل السعر".</a:t>
            </a:r>
          </a:p>
          <a:p>
            <a:pPr algn="r" rtl="1"/>
            <a:r>
              <a:rPr lang="ar-EG" sz="2300" b="1" dirty="0" err="1">
                <a:solidFill>
                  <a:srgbClr val="C00000"/>
                </a:solidFill>
                <a:highlight>
                  <a:srgbClr val="FFFF00"/>
                </a:highlight>
              </a:rPr>
              <a:t>السيكوجرافية</a:t>
            </a:r>
            <a:r>
              <a:rPr lang="ar-EG" sz="2300" b="1" dirty="0">
                <a:solidFill>
                  <a:srgbClr val="C00000"/>
                </a:solidFill>
                <a:highlight>
                  <a:srgbClr val="FFFF00"/>
                </a:highlight>
              </a:rPr>
              <a:t> </a:t>
            </a:r>
            <a:r>
              <a:rPr lang="en-US" sz="2300" b="1" dirty="0">
                <a:solidFill>
                  <a:srgbClr val="C00000"/>
                </a:solidFill>
                <a:highlight>
                  <a:srgbClr val="FFFF00"/>
                </a:highlight>
              </a:rPr>
              <a:t>Psychographic:</a:t>
            </a:r>
            <a:endParaRPr lang="en-US" sz="2300" dirty="0">
              <a:solidFill>
                <a:srgbClr val="C00000"/>
              </a:solidFill>
              <a:highlight>
                <a:srgbClr val="FFFF00"/>
              </a:highlight>
            </a:endParaRPr>
          </a:p>
          <a:p>
            <a:pPr lvl="1" algn="r" rtl="1"/>
            <a:r>
              <a:rPr lang="ar-EG" sz="2300" b="1" dirty="0">
                <a:solidFill>
                  <a:srgbClr val="FFFF00"/>
                </a:solidFill>
              </a:rPr>
              <a:t>نمط الحياة:</a:t>
            </a:r>
            <a:r>
              <a:rPr lang="ar-EG" sz="2300" dirty="0">
                <a:solidFill>
                  <a:srgbClr val="FFFF00"/>
                </a:solidFill>
              </a:rPr>
              <a:t> </a:t>
            </a:r>
            <a:r>
              <a:rPr lang="ar-EG" sz="2300" dirty="0">
                <a:solidFill>
                  <a:schemeClr val="bg1"/>
                </a:solidFill>
              </a:rPr>
              <a:t>اجتماعيون جداً، يقدّرون الروابط العائلية، ويحبون التباهي بـ "الأصل والعيلة".</a:t>
            </a:r>
          </a:p>
          <a:p>
            <a:pPr lvl="1" algn="r" rtl="1"/>
            <a:r>
              <a:rPr lang="ar-EG" sz="2300" b="1" dirty="0">
                <a:solidFill>
                  <a:srgbClr val="FFFF00"/>
                </a:solidFill>
              </a:rPr>
              <a:t>الاهتمامات:</a:t>
            </a:r>
            <a:r>
              <a:rPr lang="ar-EG" sz="2300" dirty="0">
                <a:solidFill>
                  <a:srgbClr val="FFFF00"/>
                </a:solidFill>
              </a:rPr>
              <a:t> </a:t>
            </a:r>
            <a:r>
              <a:rPr lang="ar-EG" sz="2300" dirty="0">
                <a:solidFill>
                  <a:schemeClr val="bg1"/>
                </a:solidFill>
              </a:rPr>
              <a:t>التواصل المستمر مع الأقارب، التفاخر بالمنصب أو النسب (كما ظهر في صراع الوجاهة الاجتماعية في الإعلان).</a:t>
            </a:r>
            <a:endParaRPr lang="en-US" sz="2300" dirty="0">
              <a:solidFill>
                <a:schemeClr val="bg1"/>
              </a:solidFill>
            </a:endParaRPr>
          </a:p>
          <a:p>
            <a:pPr algn="r" rtl="1"/>
            <a:r>
              <a:rPr lang="ar-EG" sz="2300" b="1" dirty="0">
                <a:solidFill>
                  <a:srgbClr val="C00000"/>
                </a:solidFill>
                <a:highlight>
                  <a:srgbClr val="FFFF00"/>
                </a:highlight>
              </a:rPr>
              <a:t>تحليل الموقف </a:t>
            </a:r>
            <a:r>
              <a:rPr lang="en-US" sz="2300" b="1" dirty="0">
                <a:solidFill>
                  <a:srgbClr val="C00000"/>
                </a:solidFill>
                <a:highlight>
                  <a:srgbClr val="FFFF00"/>
                </a:highlight>
              </a:rPr>
              <a:t>Situational Analysis</a:t>
            </a:r>
          </a:p>
          <a:p>
            <a:pPr lvl="1" algn="r" rtl="1"/>
            <a:r>
              <a:rPr lang="ar-EG" sz="2300" b="1" dirty="0">
                <a:solidFill>
                  <a:srgbClr val="FFFF00"/>
                </a:solidFill>
              </a:rPr>
              <a:t>المشكلة:</a:t>
            </a:r>
            <a:r>
              <a:rPr lang="ar-EG" sz="2300" dirty="0">
                <a:solidFill>
                  <a:srgbClr val="FFFF00"/>
                </a:solidFill>
              </a:rPr>
              <a:t> </a:t>
            </a:r>
            <a:r>
              <a:rPr lang="ar-EG" sz="2300" dirty="0">
                <a:solidFill>
                  <a:schemeClr val="bg1"/>
                </a:solidFill>
              </a:rPr>
              <a:t>العائلات الكبيرة تستهلك دقائق وإنترنت بمبالغ ضخمة، ويصعب التحكم في الفواتير لكل فرد على حدة.</a:t>
            </a:r>
          </a:p>
          <a:p>
            <a:pPr lvl="1" algn="r" rtl="1"/>
            <a:r>
              <a:rPr lang="ar-EG" sz="2300" b="1" dirty="0">
                <a:solidFill>
                  <a:srgbClr val="FFFF00"/>
                </a:solidFill>
              </a:rPr>
              <a:t>الحل الذي يقدمه الإعلان:</a:t>
            </a:r>
            <a:r>
              <a:rPr lang="ar-EG" sz="2300" dirty="0">
                <a:solidFill>
                  <a:srgbClr val="FFFF00"/>
                </a:solidFill>
              </a:rPr>
              <a:t> </a:t>
            </a:r>
            <a:r>
              <a:rPr lang="ar-EG" sz="2300" dirty="0">
                <a:solidFill>
                  <a:schemeClr val="bg1"/>
                </a:solidFill>
              </a:rPr>
              <a:t>نظام "حكاية" الذي يجمع "العيلة وعيلة العيلة" في باقة واحدة، مع ميزة مكالمات مجانية بينهم وضعف الوحدات.</a:t>
            </a:r>
          </a:p>
          <a:p>
            <a:pPr lvl="1" algn="r" rtl="1"/>
            <a:r>
              <a:rPr lang="ar-EG" sz="2300" b="1" dirty="0">
                <a:solidFill>
                  <a:srgbClr val="FFFF00"/>
                </a:solidFill>
              </a:rPr>
              <a:t>الرسالة الضمنية:</a:t>
            </a:r>
            <a:r>
              <a:rPr lang="ar-EG" sz="2300" dirty="0">
                <a:solidFill>
                  <a:srgbClr val="FFFF00"/>
                </a:solidFill>
              </a:rPr>
              <a:t> </a:t>
            </a:r>
            <a:r>
              <a:rPr lang="ar-EG" sz="2300" dirty="0">
                <a:solidFill>
                  <a:schemeClr val="bg1"/>
                </a:solidFill>
              </a:rPr>
              <a:t>مهما كان عدد عائلتك كبيراً أو "متشعباً"، نظامنا سيحتويكم ويوفر لكم.</a:t>
            </a:r>
          </a:p>
        </p:txBody>
      </p:sp>
    </p:spTree>
    <p:extLst>
      <p:ext uri="{BB962C8B-B14F-4D97-AF65-F5344CB8AC3E}">
        <p14:creationId xmlns:p14="http://schemas.microsoft.com/office/powerpoint/2010/main" val="2317462264"/>
      </p:ext>
    </p:extLst>
  </p:cSld>
  <p:clrMapOvr>
    <a:masterClrMapping/>
  </p:clrMapOvr>
  <p:transition spd="slow">
    <p:comb/>
  </p:transition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009EC88-47B7-D30E-D2D3-4F0F1139733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Rectangle 28">
            <a:extLst>
              <a:ext uri="{FF2B5EF4-FFF2-40B4-BE49-F238E27FC236}">
                <a16:creationId xmlns:a16="http://schemas.microsoft.com/office/drawing/2014/main" id="{15CB3AE7-3573-F410-C3B6-B2D651369596}"/>
              </a:ext>
            </a:extLst>
          </p:cNvPr>
          <p:cNvSpPr/>
          <p:nvPr/>
        </p:nvSpPr>
        <p:spPr>
          <a:xfrm flipV="1">
            <a:off x="-609600" y="556144"/>
            <a:ext cx="9752693" cy="4571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DA633330-DB06-C930-8EF7-AB78FDC1602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33CE0B71-7B15-349F-A546-B12B81ADA59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>
                <a:solidFill>
                  <a:schemeClr val="bg1"/>
                </a:solidFill>
              </a:rPr>
              <a:t>www.midocean.ae</a:t>
            </a:r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0A0CDB9D-E01A-5AFD-AFED-9634EB81419D}"/>
              </a:ext>
            </a:extLst>
          </p:cNvPr>
          <p:cNvSpPr/>
          <p:nvPr/>
        </p:nvSpPr>
        <p:spPr>
          <a:xfrm>
            <a:off x="59771" y="93889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4DA35AF3-ECDC-DFE6-1DF3-B0A61ACEA171}"/>
              </a:ext>
            </a:extLst>
          </p:cNvPr>
          <p:cNvSpPr txBox="1"/>
          <p:nvPr/>
        </p:nvSpPr>
        <p:spPr>
          <a:xfrm>
            <a:off x="270612" y="134467"/>
            <a:ext cx="103482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ar-EG" sz="2400" b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محاضرة</a:t>
            </a:r>
            <a:endParaRPr lang="en-US" sz="2400" b="1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34C6C3D3-7F47-68D8-F745-CF4E11340568}"/>
              </a:ext>
            </a:extLst>
          </p:cNvPr>
          <p:cNvSpPr txBox="1"/>
          <p:nvPr/>
        </p:nvSpPr>
        <p:spPr>
          <a:xfrm>
            <a:off x="331642" y="390282"/>
            <a:ext cx="966228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800" b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06</a:t>
            </a:r>
            <a:endParaRPr lang="en-US" sz="1400" b="1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Explosion: 8 Points 4">
            <a:extLst>
              <a:ext uri="{FF2B5EF4-FFF2-40B4-BE49-F238E27FC236}">
                <a16:creationId xmlns:a16="http://schemas.microsoft.com/office/drawing/2014/main" id="{7514AF0C-4903-C4DC-13AA-62DCD4FE74F3}"/>
              </a:ext>
            </a:extLst>
          </p:cNvPr>
          <p:cNvSpPr/>
          <p:nvPr/>
        </p:nvSpPr>
        <p:spPr>
          <a:xfrm>
            <a:off x="331642" y="5091956"/>
            <a:ext cx="2171528" cy="1303020"/>
          </a:xfrm>
          <a:prstGeom prst="irregularSeal1">
            <a:avLst/>
          </a:prstGeom>
          <a:solidFill>
            <a:srgbClr val="FFFF00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b="1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Live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F2D2E517-E4CC-631E-6FAC-F6D19921AE54}"/>
              </a:ext>
            </a:extLst>
          </p:cNvPr>
          <p:cNvSpPr txBox="1"/>
          <p:nvPr/>
        </p:nvSpPr>
        <p:spPr>
          <a:xfrm>
            <a:off x="2365103" y="710882"/>
            <a:ext cx="6400800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ar-EG" sz="2800" b="1" dirty="0">
                <a:solidFill>
                  <a:srgbClr val="FFFF00"/>
                </a:solidFill>
              </a:rPr>
              <a:t>تحليل الجمهور باستخدام أدوات الاستماع الاجتماعي</a:t>
            </a:r>
            <a:endParaRPr lang="en-US" sz="2800" b="1" dirty="0">
              <a:solidFill>
                <a:srgbClr val="FFFF00"/>
              </a:solidFill>
            </a:endParaRP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1893ACC8-1A4F-273C-8F22-D181B83244E0}"/>
              </a:ext>
            </a:extLst>
          </p:cNvPr>
          <p:cNvSpPr txBox="1"/>
          <p:nvPr/>
        </p:nvSpPr>
        <p:spPr>
          <a:xfrm>
            <a:off x="4583430" y="1675099"/>
            <a:ext cx="6983730" cy="163121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r" rtl="1"/>
            <a:r>
              <a:rPr lang="ar-EG" sz="2000" b="1" dirty="0">
                <a:solidFill>
                  <a:srgbClr val="FFFF00"/>
                </a:solidFill>
              </a:rPr>
              <a:t>الإعلان: </a:t>
            </a:r>
            <a:r>
              <a:rPr lang="ar-EG" sz="2000" b="1" dirty="0">
                <a:solidFill>
                  <a:schemeClr val="bg1"/>
                </a:solidFill>
              </a:rPr>
              <a:t>"حكاية للعيلة وعيلة العيلة – الباقة بقت الضعف"</a:t>
            </a:r>
          </a:p>
          <a:p>
            <a:pPr algn="r" rtl="1"/>
            <a:r>
              <a:rPr lang="ar-EG" sz="2000" b="1" dirty="0">
                <a:solidFill>
                  <a:schemeClr val="bg1"/>
                </a:solidFill>
              </a:rPr>
              <a:t>الجهة: اتصالات مصر</a:t>
            </a:r>
          </a:p>
          <a:p>
            <a:pPr algn="r" rtl="1"/>
            <a:r>
              <a:rPr lang="ar-EG" sz="2000" b="1" dirty="0">
                <a:solidFill>
                  <a:schemeClr val="bg1"/>
                </a:solidFill>
              </a:rPr>
              <a:t>تاريخ النشر: 27 فبراير 2020</a:t>
            </a:r>
          </a:p>
          <a:p>
            <a:pPr algn="r" rtl="1"/>
            <a:r>
              <a:rPr lang="ar-EG" sz="2000" b="1" dirty="0">
                <a:solidFill>
                  <a:schemeClr val="bg1"/>
                </a:solidFill>
              </a:rPr>
              <a:t>المنصات: يوتيوب، فيسبوك، إنستغرام، تويتر، تيك توك</a:t>
            </a:r>
          </a:p>
          <a:p>
            <a:pPr algn="r" rtl="1"/>
            <a:r>
              <a:rPr lang="ar-EG" sz="2000" b="1" dirty="0">
                <a:solidFill>
                  <a:schemeClr val="bg1"/>
                </a:solidFill>
              </a:rPr>
              <a:t>الهدف: الترويج لعرض مضاعفة الباقات، مع التركيز على قيمة العائلة.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C8333FDF-584E-3AB5-E3A5-6DE61C57E7B1}"/>
              </a:ext>
            </a:extLst>
          </p:cNvPr>
          <p:cNvSpPr txBox="1"/>
          <p:nvPr/>
        </p:nvSpPr>
        <p:spPr>
          <a:xfrm>
            <a:off x="5086350" y="3429000"/>
            <a:ext cx="6400800" cy="261174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r" rtl="1">
              <a:lnSpc>
                <a:spcPct val="115000"/>
              </a:lnSpc>
              <a:spcAft>
                <a:spcPts val="800"/>
              </a:spcAft>
              <a:buNone/>
            </a:pPr>
            <a:r>
              <a:rPr lang="ar-SA" sz="1800" b="1" kern="100" dirty="0">
                <a:solidFill>
                  <a:srgbClr val="FFFF00"/>
                </a:solidFill>
                <a:effectLst/>
                <a:latin typeface="Aptos" panose="020B00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حجم الذكر والتفاعل الرقمي</a:t>
            </a:r>
            <a:endParaRPr lang="en-US" sz="1800" kern="100" dirty="0">
              <a:solidFill>
                <a:srgbClr val="FFFF00"/>
              </a:solidFill>
              <a:effectLst/>
              <a:latin typeface="Aptos" panose="020B0004020202020204" pitchFamily="34" charset="0"/>
              <a:ea typeface="Aptos" panose="020B0004020202020204" pitchFamily="34" charset="0"/>
              <a:cs typeface="Arial" panose="020B0604020202020204" pitchFamily="34" charset="0"/>
            </a:endParaRPr>
          </a:p>
          <a:p>
            <a:pPr marL="342900" lvl="0" indent="-342900" algn="r" rtl="1">
              <a:lnSpc>
                <a:spcPct val="115000"/>
              </a:lnSpc>
              <a:spcAft>
                <a:spcPts val="800"/>
              </a:spcAft>
              <a:buSzPts val="1000"/>
              <a:buFont typeface="Symbol" panose="05050102010706020507" pitchFamily="18" charset="2"/>
              <a:buChar char=""/>
              <a:tabLst>
                <a:tab pos="457200" algn="l"/>
              </a:tabLst>
            </a:pPr>
            <a:r>
              <a:rPr lang="ar-SA" sz="1800" b="1" kern="100" dirty="0">
                <a:solidFill>
                  <a:srgbClr val="FFFF00"/>
                </a:solidFill>
                <a:effectLst/>
                <a:latin typeface="Aptos" panose="020B00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مشاهدات يوتيوب</a:t>
            </a:r>
            <a:r>
              <a:rPr lang="en-US" sz="1800" b="1" kern="100" dirty="0">
                <a:solidFill>
                  <a:srgbClr val="FFFF00"/>
                </a:solidFill>
                <a:effectLst/>
                <a:latin typeface="Aptos" panose="020B00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:</a:t>
            </a:r>
            <a:r>
              <a:rPr lang="en-US" sz="1800" kern="100" dirty="0">
                <a:solidFill>
                  <a:srgbClr val="FFFF00"/>
                </a:solidFill>
                <a:effectLst/>
                <a:latin typeface="Aptos" panose="020B00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 </a:t>
            </a:r>
            <a:r>
              <a:rPr lang="ar-EG" sz="1800" kern="100" dirty="0">
                <a:solidFill>
                  <a:srgbClr val="FFFF00"/>
                </a:solidFill>
                <a:effectLst/>
                <a:latin typeface="Aptos" panose="020B00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 </a:t>
            </a:r>
            <a:r>
              <a:rPr lang="ar-SA" sz="1800" kern="100" dirty="0">
                <a:solidFill>
                  <a:schemeClr val="bg1"/>
                </a:solidFill>
                <a:effectLst/>
                <a:latin typeface="Aptos" panose="020B00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تخطّى الإعلان حاجز 2.5 مليون مشاهدة خلال أول شهر من إطلاقه</a:t>
            </a:r>
            <a:r>
              <a:rPr lang="en-US" sz="1800" kern="100" dirty="0">
                <a:solidFill>
                  <a:schemeClr val="bg1"/>
                </a:solidFill>
                <a:effectLst/>
                <a:latin typeface="Aptos" panose="020B00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.</a:t>
            </a:r>
          </a:p>
          <a:p>
            <a:pPr marL="342900" lvl="0" indent="-342900" algn="r" rtl="1">
              <a:lnSpc>
                <a:spcPct val="115000"/>
              </a:lnSpc>
              <a:spcAft>
                <a:spcPts val="800"/>
              </a:spcAft>
              <a:buSzPts val="1000"/>
              <a:buFont typeface="Symbol" panose="05050102010706020507" pitchFamily="18" charset="2"/>
              <a:buChar char=""/>
              <a:tabLst>
                <a:tab pos="457200" algn="l"/>
              </a:tabLst>
            </a:pPr>
            <a:r>
              <a:rPr lang="ar-SA" sz="1800" b="1" kern="100" dirty="0">
                <a:solidFill>
                  <a:srgbClr val="FFFF00"/>
                </a:solidFill>
                <a:effectLst/>
                <a:latin typeface="Aptos" panose="020B00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تعليقات </a:t>
            </a:r>
            <a:r>
              <a:rPr lang="en-US" sz="1800" b="1" kern="100" dirty="0">
                <a:solidFill>
                  <a:schemeClr val="bg1"/>
                </a:solidFill>
                <a:effectLst/>
                <a:latin typeface="Aptos" panose="020B00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:</a:t>
            </a:r>
            <a:r>
              <a:rPr lang="en-US" sz="1800" kern="100" dirty="0">
                <a:solidFill>
                  <a:schemeClr val="bg1"/>
                </a:solidFill>
                <a:effectLst/>
                <a:latin typeface="Aptos" panose="020B00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 </a:t>
            </a:r>
            <a:r>
              <a:rPr lang="ar-SA" sz="1800" kern="100" dirty="0">
                <a:solidFill>
                  <a:schemeClr val="bg1"/>
                </a:solidFill>
                <a:effectLst/>
                <a:latin typeface="Aptos" panose="020B00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أكثر من 4,500 تعليق، بمعدل تفاعل (تعليقات/مشاهدات) مرتفع نسبيًا</a:t>
            </a:r>
            <a:r>
              <a:rPr lang="en-US" sz="1800" kern="100" dirty="0">
                <a:solidFill>
                  <a:schemeClr val="bg1"/>
                </a:solidFill>
                <a:effectLst/>
                <a:latin typeface="Aptos" panose="020B00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.</a:t>
            </a:r>
          </a:p>
          <a:p>
            <a:pPr marL="342900" lvl="0" indent="-342900" algn="r" rtl="1">
              <a:lnSpc>
                <a:spcPct val="115000"/>
              </a:lnSpc>
              <a:spcAft>
                <a:spcPts val="800"/>
              </a:spcAft>
              <a:buSzPts val="1000"/>
              <a:buFont typeface="Symbol" panose="05050102010706020507" pitchFamily="18" charset="2"/>
              <a:buChar char=""/>
              <a:tabLst>
                <a:tab pos="457200" algn="l"/>
              </a:tabLst>
            </a:pPr>
            <a:r>
              <a:rPr lang="ar-SA" sz="1800" b="1" kern="100" dirty="0" err="1">
                <a:solidFill>
                  <a:srgbClr val="FFFF00"/>
                </a:solidFill>
                <a:effectLst/>
                <a:latin typeface="Aptos" panose="020B00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الإعجابات</a:t>
            </a:r>
            <a:r>
              <a:rPr lang="ar-SA" sz="1800" b="1" kern="100" dirty="0">
                <a:solidFill>
                  <a:srgbClr val="FFFF00"/>
                </a:solidFill>
                <a:effectLst/>
                <a:latin typeface="Aptos" panose="020B00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 والمشاركات</a:t>
            </a:r>
            <a:r>
              <a:rPr lang="en-US" sz="1800" b="1" kern="100" dirty="0">
                <a:solidFill>
                  <a:srgbClr val="FFFF00"/>
                </a:solidFill>
                <a:effectLst/>
                <a:latin typeface="Aptos" panose="020B00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:</a:t>
            </a:r>
            <a:r>
              <a:rPr lang="en-US" sz="1800" kern="100" dirty="0">
                <a:solidFill>
                  <a:srgbClr val="FFFF00"/>
                </a:solidFill>
                <a:effectLst/>
                <a:latin typeface="Aptos" panose="020B00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 </a:t>
            </a:r>
            <a:r>
              <a:rPr lang="ar-EG" sz="1800" kern="100" dirty="0">
                <a:solidFill>
                  <a:schemeClr val="bg1"/>
                </a:solidFill>
                <a:effectLst/>
                <a:latin typeface="Aptos" panose="020B00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 </a:t>
            </a:r>
            <a:r>
              <a:rPr lang="ar-SA" sz="1800" kern="100" dirty="0">
                <a:solidFill>
                  <a:schemeClr val="bg1"/>
                </a:solidFill>
                <a:effectLst/>
                <a:latin typeface="Aptos" panose="020B00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آلاف </a:t>
            </a:r>
            <a:r>
              <a:rPr lang="ar-SA" sz="1800" kern="100" dirty="0" err="1">
                <a:solidFill>
                  <a:schemeClr val="bg1"/>
                </a:solidFill>
                <a:effectLst/>
                <a:latin typeface="Aptos" panose="020B00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الإعجابات</a:t>
            </a:r>
            <a:r>
              <a:rPr lang="ar-SA" sz="1800" kern="100" dirty="0">
                <a:solidFill>
                  <a:schemeClr val="bg1"/>
                </a:solidFill>
                <a:effectLst/>
                <a:latin typeface="Aptos" panose="020B00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 ومئات المشاركات على مختلف المنصات، وتصدر وسم #الباقة_بقت_الضعف ضمن قائمة الأكثر تداولاً في مصر لأكثر من يومين</a:t>
            </a:r>
            <a:r>
              <a:rPr lang="en-US" sz="1800" kern="100" dirty="0">
                <a:solidFill>
                  <a:schemeClr val="bg1"/>
                </a:solidFill>
                <a:effectLst/>
                <a:latin typeface="Aptos" panose="020B00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.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8FBCFCA2-D24E-B204-ADFE-44F20899A94A}"/>
              </a:ext>
            </a:extLst>
          </p:cNvPr>
          <p:cNvSpPr txBox="1"/>
          <p:nvPr/>
        </p:nvSpPr>
        <p:spPr>
          <a:xfrm>
            <a:off x="1062990" y="2128003"/>
            <a:ext cx="3310992" cy="260199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342900" lvl="0" indent="-342900" algn="r" rtl="1">
              <a:lnSpc>
                <a:spcPct val="115000"/>
              </a:lnSpc>
              <a:spcAft>
                <a:spcPts val="800"/>
              </a:spcAft>
              <a:buSzPts val="1000"/>
              <a:buFont typeface="Symbol" panose="05050102010706020507" pitchFamily="18" charset="2"/>
              <a:buChar char=""/>
              <a:tabLst>
                <a:tab pos="457200" algn="l"/>
              </a:tabLst>
            </a:pPr>
            <a:r>
              <a:rPr lang="ar-SA" sz="2400" b="1" kern="100" dirty="0">
                <a:solidFill>
                  <a:srgbClr val="FFFF00"/>
                </a:solidFill>
                <a:effectLst/>
                <a:latin typeface="Aptos" panose="020B00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توزيع الذكر عبر المنصات</a:t>
            </a:r>
            <a:r>
              <a:rPr lang="en-US" sz="2400" b="1" kern="100" dirty="0">
                <a:solidFill>
                  <a:srgbClr val="FFFF00"/>
                </a:solidFill>
                <a:effectLst/>
                <a:latin typeface="Aptos" panose="020B00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:</a:t>
            </a:r>
            <a:endParaRPr lang="en-US" sz="2400" kern="100" dirty="0">
              <a:solidFill>
                <a:srgbClr val="FFFF00"/>
              </a:solidFill>
              <a:effectLst/>
              <a:latin typeface="Aptos" panose="020B0004020202020204" pitchFamily="34" charset="0"/>
              <a:ea typeface="Aptos" panose="020B0004020202020204" pitchFamily="34" charset="0"/>
              <a:cs typeface="Arial" panose="020B0604020202020204" pitchFamily="34" charset="0"/>
            </a:endParaRPr>
          </a:p>
          <a:p>
            <a:pPr marL="742950" lvl="1" indent="-285750" algn="r" rtl="1">
              <a:lnSpc>
                <a:spcPct val="115000"/>
              </a:lnSpc>
              <a:spcAft>
                <a:spcPts val="800"/>
              </a:spcAft>
              <a:buSzPts val="1000"/>
              <a:buFont typeface="Courier New" panose="02070309020205020404" pitchFamily="49" charset="0"/>
              <a:buChar char="o"/>
              <a:tabLst>
                <a:tab pos="914400" algn="l"/>
              </a:tabLst>
            </a:pPr>
            <a:r>
              <a:rPr lang="ar-SA" sz="2400" kern="100" dirty="0">
                <a:solidFill>
                  <a:srgbClr val="FFFF00"/>
                </a:solidFill>
                <a:effectLst/>
                <a:latin typeface="Aptos" panose="020B00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فيسبوك: 55</a:t>
            </a:r>
            <a:r>
              <a:rPr lang="en-US" sz="2400" kern="100" dirty="0">
                <a:solidFill>
                  <a:srgbClr val="FFFF00"/>
                </a:solidFill>
                <a:effectLst/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%</a:t>
            </a:r>
          </a:p>
          <a:p>
            <a:pPr marL="742950" lvl="1" indent="-285750" algn="r" rtl="1">
              <a:lnSpc>
                <a:spcPct val="115000"/>
              </a:lnSpc>
              <a:spcAft>
                <a:spcPts val="800"/>
              </a:spcAft>
              <a:buSzPts val="1000"/>
              <a:buFont typeface="Courier New" panose="02070309020205020404" pitchFamily="49" charset="0"/>
              <a:buChar char="o"/>
              <a:tabLst>
                <a:tab pos="914400" algn="l"/>
              </a:tabLst>
            </a:pPr>
            <a:r>
              <a:rPr lang="ar-SA" sz="2400" kern="100" dirty="0">
                <a:solidFill>
                  <a:srgbClr val="FFFF00"/>
                </a:solidFill>
                <a:effectLst/>
                <a:latin typeface="Aptos" panose="020B00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إنستغرام: 25</a:t>
            </a:r>
            <a:r>
              <a:rPr lang="en-US" sz="2400" kern="100" dirty="0">
                <a:solidFill>
                  <a:srgbClr val="FFFF00"/>
                </a:solidFill>
                <a:effectLst/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%</a:t>
            </a:r>
          </a:p>
          <a:p>
            <a:pPr marL="742950" lvl="1" indent="-285750" algn="r" rtl="1">
              <a:lnSpc>
                <a:spcPct val="115000"/>
              </a:lnSpc>
              <a:spcAft>
                <a:spcPts val="800"/>
              </a:spcAft>
              <a:buSzPts val="1000"/>
              <a:buFont typeface="Courier New" panose="02070309020205020404" pitchFamily="49" charset="0"/>
              <a:buChar char="o"/>
              <a:tabLst>
                <a:tab pos="914400" algn="l"/>
              </a:tabLst>
            </a:pPr>
            <a:r>
              <a:rPr lang="ar-SA" sz="2400" kern="100" dirty="0">
                <a:solidFill>
                  <a:srgbClr val="FFFF00"/>
                </a:solidFill>
                <a:effectLst/>
                <a:latin typeface="Aptos" panose="020B00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تويتر: 15</a:t>
            </a:r>
            <a:r>
              <a:rPr lang="en-US" sz="2400" kern="100" dirty="0">
                <a:solidFill>
                  <a:srgbClr val="FFFF00"/>
                </a:solidFill>
                <a:effectLst/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%</a:t>
            </a:r>
          </a:p>
          <a:p>
            <a:pPr marL="742950" lvl="1" indent="-285750" algn="r" rtl="1">
              <a:lnSpc>
                <a:spcPct val="115000"/>
              </a:lnSpc>
              <a:spcAft>
                <a:spcPts val="800"/>
              </a:spcAft>
              <a:buSzPts val="1000"/>
              <a:buFont typeface="Courier New" panose="02070309020205020404" pitchFamily="49" charset="0"/>
              <a:buChar char="o"/>
              <a:tabLst>
                <a:tab pos="914400" algn="l"/>
              </a:tabLst>
            </a:pPr>
            <a:r>
              <a:rPr lang="ar-SA" sz="2400" kern="100" dirty="0">
                <a:solidFill>
                  <a:srgbClr val="FFFF00"/>
                </a:solidFill>
                <a:effectLst/>
                <a:latin typeface="Aptos" panose="020B00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يوتيوب: 5</a:t>
            </a:r>
            <a:r>
              <a:rPr lang="en-US" sz="2400" kern="100" dirty="0">
                <a:solidFill>
                  <a:srgbClr val="FFFF00"/>
                </a:solidFill>
                <a:effectLst/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%</a:t>
            </a:r>
          </a:p>
        </p:txBody>
      </p:sp>
    </p:spTree>
    <p:extLst>
      <p:ext uri="{BB962C8B-B14F-4D97-AF65-F5344CB8AC3E}">
        <p14:creationId xmlns:p14="http://schemas.microsoft.com/office/powerpoint/2010/main" val="2346633976"/>
      </p:ext>
    </p:extLst>
  </p:cSld>
  <p:clrMapOvr>
    <a:masterClrMapping/>
  </p:clrMapOvr>
  <p:transition spd="slow">
    <p:comb/>
  </p:transition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38EB0CA-83DE-D5F8-FA2C-2E5E9F14EEB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Rectangle 28">
            <a:extLst>
              <a:ext uri="{FF2B5EF4-FFF2-40B4-BE49-F238E27FC236}">
                <a16:creationId xmlns:a16="http://schemas.microsoft.com/office/drawing/2014/main" id="{A299618B-F494-1310-5E1F-E45739F088A4}"/>
              </a:ext>
            </a:extLst>
          </p:cNvPr>
          <p:cNvSpPr/>
          <p:nvPr/>
        </p:nvSpPr>
        <p:spPr>
          <a:xfrm flipV="1">
            <a:off x="-609600" y="556144"/>
            <a:ext cx="9752693" cy="4571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E970E81C-BE7A-9A5E-225E-DD87F27EF31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12BA3198-F482-F097-32C9-78439B5DD4C4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>
                <a:solidFill>
                  <a:schemeClr val="bg1"/>
                </a:solidFill>
              </a:rPr>
              <a:t>www.midocean.ae</a:t>
            </a:r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50348AD5-0681-2546-EE70-9F22EEEAAE99}"/>
              </a:ext>
            </a:extLst>
          </p:cNvPr>
          <p:cNvSpPr/>
          <p:nvPr/>
        </p:nvSpPr>
        <p:spPr>
          <a:xfrm>
            <a:off x="59771" y="93889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788B52B3-6385-E99A-3D86-4DA1E7C95A64}"/>
              </a:ext>
            </a:extLst>
          </p:cNvPr>
          <p:cNvSpPr txBox="1"/>
          <p:nvPr/>
        </p:nvSpPr>
        <p:spPr>
          <a:xfrm>
            <a:off x="270612" y="134467"/>
            <a:ext cx="103482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ar-EG" sz="2400" b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محاضرة</a:t>
            </a:r>
            <a:endParaRPr lang="en-US" sz="2400" b="1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21172CB-C33D-9677-23AA-F02ED4BD489C}"/>
              </a:ext>
            </a:extLst>
          </p:cNvPr>
          <p:cNvSpPr txBox="1"/>
          <p:nvPr/>
        </p:nvSpPr>
        <p:spPr>
          <a:xfrm>
            <a:off x="331642" y="390282"/>
            <a:ext cx="966228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800" b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06</a:t>
            </a:r>
            <a:endParaRPr lang="en-US" sz="1400" b="1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Explosion: 8 Points 4">
            <a:extLst>
              <a:ext uri="{FF2B5EF4-FFF2-40B4-BE49-F238E27FC236}">
                <a16:creationId xmlns:a16="http://schemas.microsoft.com/office/drawing/2014/main" id="{702427B7-192B-069E-3387-37BD7AF80D85}"/>
              </a:ext>
            </a:extLst>
          </p:cNvPr>
          <p:cNvSpPr/>
          <p:nvPr/>
        </p:nvSpPr>
        <p:spPr>
          <a:xfrm>
            <a:off x="331642" y="5091956"/>
            <a:ext cx="2171528" cy="1303020"/>
          </a:xfrm>
          <a:prstGeom prst="irregularSeal1">
            <a:avLst/>
          </a:prstGeom>
          <a:solidFill>
            <a:srgbClr val="FFFF00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b="1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Live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003E2EB3-25A5-55D1-5C99-DDB7BFE0790D}"/>
              </a:ext>
            </a:extLst>
          </p:cNvPr>
          <p:cNvSpPr txBox="1"/>
          <p:nvPr/>
        </p:nvSpPr>
        <p:spPr>
          <a:xfrm>
            <a:off x="2365103" y="710882"/>
            <a:ext cx="6400800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ar-EG" sz="2800" b="1" dirty="0">
                <a:solidFill>
                  <a:srgbClr val="FFFF00"/>
                </a:solidFill>
              </a:rPr>
              <a:t>تحليل الجمهور باستخدام أدوات الاستماع الاجتماعي</a:t>
            </a:r>
            <a:endParaRPr lang="en-US" sz="2800" b="1" dirty="0">
              <a:solidFill>
                <a:srgbClr val="FFFF00"/>
              </a:solidFill>
            </a:endParaRP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DB2E4637-1E7B-8D68-416C-CABECFCD487D}"/>
              </a:ext>
            </a:extLst>
          </p:cNvPr>
          <p:cNvSpPr txBox="1"/>
          <p:nvPr/>
        </p:nvSpPr>
        <p:spPr>
          <a:xfrm>
            <a:off x="4583430" y="1675099"/>
            <a:ext cx="6983730" cy="206210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 rtl="1"/>
            <a:r>
              <a:rPr lang="ar-EG" sz="2000" b="1" dirty="0">
                <a:solidFill>
                  <a:srgbClr val="FFFF00"/>
                </a:solidFill>
              </a:rPr>
              <a:t>تحليل المشاعر </a:t>
            </a:r>
            <a:r>
              <a:rPr lang="en-US" sz="2000" b="1" dirty="0">
                <a:solidFill>
                  <a:srgbClr val="FFFF00"/>
                </a:solidFill>
              </a:rPr>
              <a:t>Sentiment Analysis</a:t>
            </a:r>
            <a:endParaRPr lang="ar-EG" sz="2000" b="1" dirty="0">
              <a:solidFill>
                <a:srgbClr val="FFFF00"/>
              </a:solidFill>
            </a:endParaRPr>
          </a:p>
          <a:p>
            <a:pPr lvl="0" algn="just" rtl="1"/>
            <a:r>
              <a:rPr lang="ar-SA" b="1" dirty="0">
                <a:solidFill>
                  <a:schemeClr val="bg1"/>
                </a:solidFill>
              </a:rPr>
              <a:t>الاتجاهات الرئيسية</a:t>
            </a:r>
            <a:r>
              <a:rPr lang="en-US" b="1" dirty="0">
                <a:solidFill>
                  <a:schemeClr val="bg1"/>
                </a:solidFill>
              </a:rPr>
              <a:t>:</a:t>
            </a:r>
            <a:endParaRPr lang="en-US" dirty="0">
              <a:solidFill>
                <a:schemeClr val="bg1"/>
              </a:solidFill>
            </a:endParaRPr>
          </a:p>
          <a:p>
            <a:pPr lvl="1" algn="just" rtl="1"/>
            <a:r>
              <a:rPr lang="ar-SA" i="1" dirty="0">
                <a:solidFill>
                  <a:schemeClr val="bg1"/>
                </a:solidFill>
              </a:rPr>
              <a:t>الإيجابي</a:t>
            </a:r>
            <a:r>
              <a:rPr lang="en-US" dirty="0">
                <a:solidFill>
                  <a:schemeClr val="bg1"/>
                </a:solidFill>
              </a:rPr>
              <a:t>: </a:t>
            </a:r>
            <a:r>
              <a:rPr lang="ar-SA" dirty="0">
                <a:solidFill>
                  <a:schemeClr val="bg1"/>
                </a:solidFill>
              </a:rPr>
              <a:t>إشادة بالسعر وبقيمة العرض، وتعليقات حول ربط الإعلان بقيم العائلة وجمالية الموسيقى</a:t>
            </a:r>
            <a:r>
              <a:rPr lang="en-US" dirty="0">
                <a:solidFill>
                  <a:schemeClr val="bg1"/>
                </a:solidFill>
              </a:rPr>
              <a:t>.</a:t>
            </a:r>
          </a:p>
          <a:p>
            <a:pPr lvl="1" algn="just" rtl="1"/>
            <a:r>
              <a:rPr lang="ar-SA" i="1" dirty="0">
                <a:solidFill>
                  <a:schemeClr val="bg1"/>
                </a:solidFill>
              </a:rPr>
              <a:t>السلبي</a:t>
            </a:r>
            <a:r>
              <a:rPr lang="en-US" dirty="0">
                <a:solidFill>
                  <a:schemeClr val="bg1"/>
                </a:solidFill>
              </a:rPr>
              <a:t>: </a:t>
            </a:r>
            <a:r>
              <a:rPr lang="ar-SA" dirty="0">
                <a:solidFill>
                  <a:schemeClr val="bg1"/>
                </a:solidFill>
              </a:rPr>
              <a:t>بعض التذمر من مشكلات التفعيل وتفاصيل الشروط، وأسئلة متكررة عن أسعار الباقات الفعلية</a:t>
            </a:r>
            <a:r>
              <a:rPr lang="en-US" dirty="0">
                <a:solidFill>
                  <a:schemeClr val="bg1"/>
                </a:solidFill>
              </a:rPr>
              <a:t>.</a:t>
            </a:r>
          </a:p>
          <a:p>
            <a:pPr lvl="1" algn="just" rtl="1"/>
            <a:r>
              <a:rPr lang="ar-SA" i="1" dirty="0">
                <a:solidFill>
                  <a:schemeClr val="bg1"/>
                </a:solidFill>
              </a:rPr>
              <a:t>المحايد</a:t>
            </a:r>
            <a:r>
              <a:rPr lang="en-US" dirty="0">
                <a:solidFill>
                  <a:schemeClr val="bg1"/>
                </a:solidFill>
              </a:rPr>
              <a:t>: </a:t>
            </a:r>
            <a:r>
              <a:rPr lang="ar-SA" dirty="0">
                <a:solidFill>
                  <a:schemeClr val="bg1"/>
                </a:solidFill>
              </a:rPr>
              <a:t>استفسارات وروابط للعرض من دون تعليقات شعورية</a:t>
            </a:r>
            <a:r>
              <a:rPr lang="en-US" dirty="0">
                <a:solidFill>
                  <a:schemeClr val="bg1"/>
                </a:solidFill>
              </a:rPr>
              <a:t>.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56313903-9EE0-29C0-847B-BEDC89DD3B76}"/>
              </a:ext>
            </a:extLst>
          </p:cNvPr>
          <p:cNvSpPr txBox="1"/>
          <p:nvPr/>
        </p:nvSpPr>
        <p:spPr>
          <a:xfrm>
            <a:off x="5570220" y="3897666"/>
            <a:ext cx="5783580" cy="203132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r" rtl="1"/>
            <a:r>
              <a:rPr lang="ar-SA" b="1" dirty="0">
                <a:solidFill>
                  <a:srgbClr val="FFFF00"/>
                </a:solidFill>
              </a:rPr>
              <a:t>الكلمات المفتاحية </a:t>
            </a:r>
            <a:r>
              <a:rPr lang="ar-SA" b="1" dirty="0" err="1">
                <a:solidFill>
                  <a:srgbClr val="FFFF00"/>
                </a:solidFill>
              </a:rPr>
              <a:t>والهاشتاجات</a:t>
            </a:r>
            <a:r>
              <a:rPr lang="ar-SA" b="1" dirty="0">
                <a:solidFill>
                  <a:srgbClr val="FFFF00"/>
                </a:solidFill>
              </a:rPr>
              <a:t> الأكثر تداولاً</a:t>
            </a:r>
            <a:endParaRPr lang="en-US" dirty="0">
              <a:solidFill>
                <a:srgbClr val="FFFF00"/>
              </a:solidFill>
            </a:endParaRPr>
          </a:p>
          <a:p>
            <a:pPr lvl="0" algn="r" rtl="1"/>
            <a:r>
              <a:rPr lang="ar-SA" dirty="0">
                <a:solidFill>
                  <a:schemeClr val="bg1"/>
                </a:solidFill>
              </a:rPr>
              <a:t>كلمات مفتاحية: العيلة، مضاعفة الباقة، اتصالات مصر، عرض خاص، تجديد، إنترنت أسرع</a:t>
            </a:r>
            <a:r>
              <a:rPr lang="en-US" dirty="0">
                <a:solidFill>
                  <a:schemeClr val="bg1"/>
                </a:solidFill>
              </a:rPr>
              <a:t>.</a:t>
            </a:r>
          </a:p>
          <a:p>
            <a:pPr lvl="0" algn="r" rtl="1"/>
            <a:r>
              <a:rPr lang="ar-SA" dirty="0">
                <a:solidFill>
                  <a:schemeClr val="bg1"/>
                </a:solidFill>
              </a:rPr>
              <a:t>أشهر </a:t>
            </a:r>
            <a:r>
              <a:rPr lang="ar-SA" dirty="0" err="1">
                <a:solidFill>
                  <a:schemeClr val="bg1"/>
                </a:solidFill>
              </a:rPr>
              <a:t>الهاشتاجات</a:t>
            </a:r>
            <a:r>
              <a:rPr lang="en-US" dirty="0">
                <a:solidFill>
                  <a:schemeClr val="bg1"/>
                </a:solidFill>
              </a:rPr>
              <a:t>:</a:t>
            </a:r>
          </a:p>
          <a:p>
            <a:pPr lvl="1" algn="r" rtl="1"/>
            <a:r>
              <a:rPr lang="en-US" dirty="0">
                <a:solidFill>
                  <a:schemeClr val="bg1"/>
                </a:solidFill>
              </a:rPr>
              <a:t>#</a:t>
            </a:r>
            <a:r>
              <a:rPr lang="ar-SA" dirty="0" err="1">
                <a:solidFill>
                  <a:schemeClr val="bg1"/>
                </a:solidFill>
              </a:rPr>
              <a:t>الباقة_بقت_الضعف</a:t>
            </a:r>
            <a:endParaRPr lang="en-US" dirty="0">
              <a:solidFill>
                <a:schemeClr val="bg1"/>
              </a:solidFill>
            </a:endParaRPr>
          </a:p>
          <a:p>
            <a:pPr lvl="1" algn="r" rtl="1"/>
            <a:r>
              <a:rPr lang="en-US" dirty="0">
                <a:solidFill>
                  <a:schemeClr val="bg1"/>
                </a:solidFill>
              </a:rPr>
              <a:t>#</a:t>
            </a:r>
            <a:r>
              <a:rPr lang="ar-SA" dirty="0" err="1">
                <a:solidFill>
                  <a:schemeClr val="bg1"/>
                </a:solidFill>
              </a:rPr>
              <a:t>العيلة_مع_اتصالات</a:t>
            </a:r>
            <a:endParaRPr lang="en-US" dirty="0">
              <a:solidFill>
                <a:schemeClr val="bg1"/>
              </a:solidFill>
            </a:endParaRPr>
          </a:p>
          <a:p>
            <a:pPr lvl="1" algn="r" rtl="1"/>
            <a:r>
              <a:rPr lang="en-US" dirty="0">
                <a:solidFill>
                  <a:schemeClr val="bg1"/>
                </a:solidFill>
              </a:rPr>
              <a:t>#</a:t>
            </a:r>
            <a:r>
              <a:rPr lang="ar-SA" dirty="0" err="1">
                <a:solidFill>
                  <a:schemeClr val="bg1"/>
                </a:solidFill>
              </a:rPr>
              <a:t>عروض_اتصالات</a:t>
            </a:r>
            <a:endParaRPr lang="en-US" dirty="0">
              <a:solidFill>
                <a:schemeClr val="bg1"/>
              </a:solidFill>
            </a:endParaRPr>
          </a:p>
        </p:txBody>
      </p:sp>
      <p:graphicFrame>
        <p:nvGraphicFramePr>
          <p:cNvPr id="7" name="Table 6">
            <a:extLst>
              <a:ext uri="{FF2B5EF4-FFF2-40B4-BE49-F238E27FC236}">
                <a16:creationId xmlns:a16="http://schemas.microsoft.com/office/drawing/2014/main" id="{C07492A7-6E88-B2EE-03BB-DC6DC065DA32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418427281"/>
              </p:ext>
            </p:extLst>
          </p:nvPr>
        </p:nvGraphicFramePr>
        <p:xfrm>
          <a:off x="838200" y="1425751"/>
          <a:ext cx="3642360" cy="3142444"/>
        </p:xfrm>
        <a:graphic>
          <a:graphicData uri="http://schemas.openxmlformats.org/drawingml/2006/table">
            <a:tbl>
              <a:tblPr rtl="1" firstRow="1" firstCol="1" bandRow="1">
                <a:tableStyleId>{00A15C55-8517-42AA-B614-E9B94910E393}</a:tableStyleId>
              </a:tblPr>
              <a:tblGrid>
                <a:gridCol w="1821180">
                  <a:extLst>
                    <a:ext uri="{9D8B030D-6E8A-4147-A177-3AD203B41FA5}">
                      <a16:colId xmlns:a16="http://schemas.microsoft.com/office/drawing/2014/main" val="2267376264"/>
                    </a:ext>
                  </a:extLst>
                </a:gridCol>
                <a:gridCol w="1821180">
                  <a:extLst>
                    <a:ext uri="{9D8B030D-6E8A-4147-A177-3AD203B41FA5}">
                      <a16:colId xmlns:a16="http://schemas.microsoft.com/office/drawing/2014/main" val="4133404230"/>
                    </a:ext>
                  </a:extLst>
                </a:gridCol>
              </a:tblGrid>
              <a:tr h="782350">
                <a:tc>
                  <a:txBody>
                    <a:bodyPr/>
                    <a:lstStyle/>
                    <a:p>
                      <a:pPr algn="ctr" rtl="1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ar-SA" sz="2000" kern="100">
                          <a:solidFill>
                            <a:schemeClr val="tx1"/>
                          </a:solidFill>
                          <a:effectLst/>
                        </a:rPr>
                        <a:t>نوع المشاعر</a:t>
                      </a:r>
                      <a:endParaRPr lang="en-US" sz="2000" kern="100">
                        <a:solidFill>
                          <a:schemeClr val="tx1"/>
                        </a:solidFill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ar-SA" sz="2000" kern="100">
                          <a:solidFill>
                            <a:schemeClr val="tx1"/>
                          </a:solidFill>
                          <a:effectLst/>
                        </a:rPr>
                        <a:t>النسبة التقريبية من الإجمالي</a:t>
                      </a:r>
                      <a:endParaRPr lang="en-US" sz="2000" kern="100">
                        <a:solidFill>
                          <a:schemeClr val="tx1"/>
                        </a:solidFill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/>
                </a:tc>
                <a:extLst>
                  <a:ext uri="{0D108BD9-81ED-4DB2-BD59-A6C34878D82A}">
                    <a16:rowId xmlns:a16="http://schemas.microsoft.com/office/drawing/2014/main" val="2967611743"/>
                  </a:ext>
                </a:extLst>
              </a:tr>
              <a:tr h="786698">
                <a:tc>
                  <a:txBody>
                    <a:bodyPr/>
                    <a:lstStyle/>
                    <a:p>
                      <a:pPr algn="ctr" rtl="1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ar-SA" sz="2000" kern="100">
                          <a:solidFill>
                            <a:schemeClr val="tx1"/>
                          </a:solidFill>
                          <a:effectLst/>
                        </a:rPr>
                        <a:t>إيجابي</a:t>
                      </a:r>
                      <a:endParaRPr lang="en-US" sz="2000" kern="100">
                        <a:solidFill>
                          <a:schemeClr val="tx1"/>
                        </a:solidFill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n-US" sz="2000" kern="100">
                          <a:solidFill>
                            <a:schemeClr val="tx1"/>
                          </a:solidFill>
                          <a:effectLst/>
                        </a:rPr>
                        <a:t>63%</a:t>
                      </a:r>
                      <a:endParaRPr lang="en-US" sz="2000" kern="100">
                        <a:solidFill>
                          <a:schemeClr val="tx1"/>
                        </a:solidFill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/>
                </a:tc>
                <a:extLst>
                  <a:ext uri="{0D108BD9-81ED-4DB2-BD59-A6C34878D82A}">
                    <a16:rowId xmlns:a16="http://schemas.microsoft.com/office/drawing/2014/main" val="2116871900"/>
                  </a:ext>
                </a:extLst>
              </a:tr>
              <a:tr h="786698">
                <a:tc>
                  <a:txBody>
                    <a:bodyPr/>
                    <a:lstStyle/>
                    <a:p>
                      <a:pPr algn="ctr" rtl="1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ar-SA" sz="2000" kern="100">
                          <a:solidFill>
                            <a:schemeClr val="tx1"/>
                          </a:solidFill>
                          <a:effectLst/>
                        </a:rPr>
                        <a:t>سلبي</a:t>
                      </a:r>
                      <a:endParaRPr lang="en-US" sz="2000" kern="100">
                        <a:solidFill>
                          <a:schemeClr val="tx1"/>
                        </a:solidFill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n-US" sz="2000" kern="100">
                          <a:solidFill>
                            <a:schemeClr val="tx1"/>
                          </a:solidFill>
                          <a:effectLst/>
                        </a:rPr>
                        <a:t>22%</a:t>
                      </a:r>
                      <a:endParaRPr lang="en-US" sz="2000" kern="100">
                        <a:solidFill>
                          <a:schemeClr val="tx1"/>
                        </a:solidFill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/>
                </a:tc>
                <a:extLst>
                  <a:ext uri="{0D108BD9-81ED-4DB2-BD59-A6C34878D82A}">
                    <a16:rowId xmlns:a16="http://schemas.microsoft.com/office/drawing/2014/main" val="3559032090"/>
                  </a:ext>
                </a:extLst>
              </a:tr>
              <a:tr h="786698">
                <a:tc>
                  <a:txBody>
                    <a:bodyPr/>
                    <a:lstStyle/>
                    <a:p>
                      <a:pPr algn="ctr" rtl="1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ar-SA" sz="2000" kern="100">
                          <a:solidFill>
                            <a:schemeClr val="tx1"/>
                          </a:solidFill>
                          <a:effectLst/>
                        </a:rPr>
                        <a:t>محايد</a:t>
                      </a:r>
                      <a:endParaRPr lang="en-US" sz="2000" kern="100">
                        <a:solidFill>
                          <a:schemeClr val="tx1"/>
                        </a:solidFill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n-US" sz="2000" kern="100" dirty="0">
                          <a:solidFill>
                            <a:schemeClr val="tx1"/>
                          </a:solidFill>
                          <a:effectLst/>
                        </a:rPr>
                        <a:t>15%</a:t>
                      </a:r>
                      <a:endParaRPr lang="en-US" sz="2000" kern="100" dirty="0">
                        <a:solidFill>
                          <a:schemeClr val="tx1"/>
                        </a:solidFill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/>
                </a:tc>
                <a:extLst>
                  <a:ext uri="{0D108BD9-81ED-4DB2-BD59-A6C34878D82A}">
                    <a16:rowId xmlns:a16="http://schemas.microsoft.com/office/drawing/2014/main" val="2612646967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575782597"/>
      </p:ext>
    </p:extLst>
  </p:cSld>
  <p:clrMapOvr>
    <a:masterClrMapping/>
  </p:clrMapOvr>
  <p:transition spd="slow">
    <p:comb/>
  </p:transition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557D763-9577-B469-C5A7-98BB2274129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Rectangle 28">
            <a:extLst>
              <a:ext uri="{FF2B5EF4-FFF2-40B4-BE49-F238E27FC236}">
                <a16:creationId xmlns:a16="http://schemas.microsoft.com/office/drawing/2014/main" id="{B5CA85DE-F174-9477-C8C2-07B8A14B7D00}"/>
              </a:ext>
            </a:extLst>
          </p:cNvPr>
          <p:cNvSpPr/>
          <p:nvPr/>
        </p:nvSpPr>
        <p:spPr>
          <a:xfrm flipV="1">
            <a:off x="-609600" y="556144"/>
            <a:ext cx="9752693" cy="4571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F294290C-07AD-73A3-6958-AE420549F88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911FF700-82C5-64B5-4B9D-6E232B871A2D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>
                <a:solidFill>
                  <a:schemeClr val="bg1"/>
                </a:solidFill>
              </a:rPr>
              <a:t>www.midocean.ae</a:t>
            </a:r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2E8DC293-6EB0-257C-4C38-BE503DEA86D6}"/>
              </a:ext>
            </a:extLst>
          </p:cNvPr>
          <p:cNvSpPr/>
          <p:nvPr/>
        </p:nvSpPr>
        <p:spPr>
          <a:xfrm>
            <a:off x="59771" y="93889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15B60693-E74F-2C83-7296-FE82500AC19A}"/>
              </a:ext>
            </a:extLst>
          </p:cNvPr>
          <p:cNvSpPr txBox="1"/>
          <p:nvPr/>
        </p:nvSpPr>
        <p:spPr>
          <a:xfrm>
            <a:off x="270612" y="134467"/>
            <a:ext cx="103482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ar-EG" sz="2400" b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محاضرة</a:t>
            </a:r>
            <a:endParaRPr lang="en-US" sz="2400" b="1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D8E9F9CA-9998-130D-274E-4DEB30C5BD3A}"/>
              </a:ext>
            </a:extLst>
          </p:cNvPr>
          <p:cNvSpPr txBox="1"/>
          <p:nvPr/>
        </p:nvSpPr>
        <p:spPr>
          <a:xfrm>
            <a:off x="331642" y="390282"/>
            <a:ext cx="966228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800" b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06</a:t>
            </a:r>
            <a:endParaRPr lang="en-US" sz="1400" b="1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Explosion: 8 Points 4">
            <a:extLst>
              <a:ext uri="{FF2B5EF4-FFF2-40B4-BE49-F238E27FC236}">
                <a16:creationId xmlns:a16="http://schemas.microsoft.com/office/drawing/2014/main" id="{515C6127-02D5-67B1-767B-5A2062043DA2}"/>
              </a:ext>
            </a:extLst>
          </p:cNvPr>
          <p:cNvSpPr/>
          <p:nvPr/>
        </p:nvSpPr>
        <p:spPr>
          <a:xfrm>
            <a:off x="331642" y="5091956"/>
            <a:ext cx="2171528" cy="1303020"/>
          </a:xfrm>
          <a:prstGeom prst="irregularSeal1">
            <a:avLst/>
          </a:prstGeom>
          <a:solidFill>
            <a:srgbClr val="FFFF00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b="1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Live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56F48701-4585-CCE3-7107-4B3A5EB6A3C7}"/>
              </a:ext>
            </a:extLst>
          </p:cNvPr>
          <p:cNvSpPr txBox="1"/>
          <p:nvPr/>
        </p:nvSpPr>
        <p:spPr>
          <a:xfrm>
            <a:off x="2365103" y="710882"/>
            <a:ext cx="6400800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ar-EG" sz="2800" b="1" dirty="0">
                <a:solidFill>
                  <a:srgbClr val="FFFF00"/>
                </a:solidFill>
              </a:rPr>
              <a:t>تحليل الجمهور باستخدام أدوات الاستماع الاجتماعي</a:t>
            </a:r>
            <a:endParaRPr lang="en-US" sz="2800" b="1" dirty="0">
              <a:solidFill>
                <a:srgbClr val="FFFF00"/>
              </a:solidFill>
            </a:endParaRP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A15D074C-CC18-4102-5D44-0DB4B357975A}"/>
              </a:ext>
            </a:extLst>
          </p:cNvPr>
          <p:cNvSpPr txBox="1"/>
          <p:nvPr/>
        </p:nvSpPr>
        <p:spPr>
          <a:xfrm>
            <a:off x="2365103" y="1378706"/>
            <a:ext cx="9202058" cy="526297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 rtl="1"/>
            <a:r>
              <a:rPr lang="ar-EG" sz="2400" b="1" dirty="0">
                <a:solidFill>
                  <a:srgbClr val="FFFF00"/>
                </a:solidFill>
              </a:rPr>
              <a:t>تحليل منصات التواصل ونوع الجمهور</a:t>
            </a:r>
          </a:p>
          <a:p>
            <a:pPr algn="just" rtl="1"/>
            <a:r>
              <a:rPr lang="ar-EG" sz="2400" b="1" dirty="0">
                <a:solidFill>
                  <a:srgbClr val="FFFF00"/>
                </a:solidFill>
              </a:rPr>
              <a:t>• أكثر المنصات نشاطاً:</a:t>
            </a:r>
          </a:p>
          <a:p>
            <a:pPr algn="just" rtl="1"/>
            <a:r>
              <a:rPr lang="ar-EG" sz="2400" b="1" dirty="0">
                <a:solidFill>
                  <a:schemeClr val="bg1"/>
                </a:solidFill>
              </a:rPr>
              <a:t>فيسبوك وإنستغرام للتفاعل والتعليقات الوجدانية، تيك توك لانتشار الفيديوهات القصيرة والمحتوى المبتكر حول الإعلان.</a:t>
            </a:r>
          </a:p>
          <a:p>
            <a:pPr algn="just" rtl="1"/>
            <a:r>
              <a:rPr lang="ar-EG" sz="2400" b="1" dirty="0">
                <a:solidFill>
                  <a:srgbClr val="FFFF00"/>
                </a:solidFill>
              </a:rPr>
              <a:t>• طبيعة جمهور الحملة:</a:t>
            </a:r>
          </a:p>
          <a:p>
            <a:pPr algn="just" rtl="1"/>
            <a:r>
              <a:rPr lang="ar-EG" sz="2400" b="1" dirty="0">
                <a:solidFill>
                  <a:schemeClr val="bg1"/>
                </a:solidFill>
              </a:rPr>
              <a:t>العائلات والشباب (18-45 سنة) مع ميل أعلى للعنصر النسائي والأسر الباحثة عن قيمة أكبر مقابل الخدمة.</a:t>
            </a:r>
          </a:p>
          <a:p>
            <a:pPr algn="just" rtl="1"/>
            <a:r>
              <a:rPr lang="ar-EG" sz="2400" b="1" dirty="0">
                <a:solidFill>
                  <a:srgbClr val="FFFF00"/>
                </a:solidFill>
              </a:rPr>
              <a:t>مقارنة الأداء مع المنافسين</a:t>
            </a:r>
          </a:p>
          <a:p>
            <a:pPr algn="just" rtl="1"/>
            <a:r>
              <a:rPr lang="ar-EG" sz="2400" b="1" dirty="0">
                <a:solidFill>
                  <a:schemeClr val="bg1"/>
                </a:solidFill>
              </a:rPr>
              <a:t>• الحملة جذبت تفاعلات أعلى بنسبة 22% من الحملات الإعلانية المنافسة خلال نفس الفترة.</a:t>
            </a:r>
          </a:p>
          <a:p>
            <a:pPr algn="just" rtl="1"/>
            <a:r>
              <a:rPr lang="ar-EG" sz="2400" b="1" dirty="0">
                <a:solidFill>
                  <a:schemeClr val="bg1"/>
                </a:solidFill>
              </a:rPr>
              <a:t>• تكرار ذكر اتصالات على منصات التواصل الاجتماعي زاد بنسبة 35% في أسبوع إطلاق الإعلان مقارنة بالأسبوع السابق.</a:t>
            </a:r>
          </a:p>
          <a:p>
            <a:pPr algn="just" rtl="1"/>
            <a:r>
              <a:rPr lang="ar-EG" sz="2400" b="1" dirty="0">
                <a:solidFill>
                  <a:schemeClr val="bg1"/>
                </a:solidFill>
              </a:rPr>
              <a:t>• الأداء الرقمي تفوّق في الوضوح والمشاركة التفاعلية مقارنة بحملات شركات منافسة مثل فودافون وأورانج</a:t>
            </a:r>
          </a:p>
        </p:txBody>
      </p:sp>
    </p:spTree>
    <p:extLst>
      <p:ext uri="{BB962C8B-B14F-4D97-AF65-F5344CB8AC3E}">
        <p14:creationId xmlns:p14="http://schemas.microsoft.com/office/powerpoint/2010/main" val="425078213"/>
      </p:ext>
    </p:extLst>
  </p:cSld>
  <p:clrMapOvr>
    <a:masterClrMapping/>
  </p:clrMapOvr>
  <p:transition spd="slow">
    <p:comb/>
  </p:transition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7F90575-8D31-59F5-7A3F-F23EC376BFB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Rectangle 28">
            <a:extLst>
              <a:ext uri="{FF2B5EF4-FFF2-40B4-BE49-F238E27FC236}">
                <a16:creationId xmlns:a16="http://schemas.microsoft.com/office/drawing/2014/main" id="{401F7C91-0CBE-2FCE-4A10-EB3287C38990}"/>
              </a:ext>
            </a:extLst>
          </p:cNvPr>
          <p:cNvSpPr/>
          <p:nvPr/>
        </p:nvSpPr>
        <p:spPr>
          <a:xfrm flipV="1">
            <a:off x="-609600" y="556144"/>
            <a:ext cx="9752693" cy="4571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6C1FEC45-95BE-3760-E480-36071320856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2CD45243-8256-6F16-419D-28A5D1559F76}"/>
              </a:ext>
            </a:extLst>
          </p:cNvPr>
          <p:cNvSpPr txBox="1"/>
          <p:nvPr/>
        </p:nvSpPr>
        <p:spPr>
          <a:xfrm>
            <a:off x="270612" y="639497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9A946B5B-F1CF-7B67-C204-876183016EEA}"/>
              </a:ext>
            </a:extLst>
          </p:cNvPr>
          <p:cNvSpPr/>
          <p:nvPr/>
        </p:nvSpPr>
        <p:spPr>
          <a:xfrm>
            <a:off x="59771" y="93889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82EA6DC3-920F-B61C-39AE-7A98B89AB9E8}"/>
              </a:ext>
            </a:extLst>
          </p:cNvPr>
          <p:cNvSpPr txBox="1"/>
          <p:nvPr/>
        </p:nvSpPr>
        <p:spPr>
          <a:xfrm>
            <a:off x="270612" y="134467"/>
            <a:ext cx="103482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ar-EG" sz="2400" b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محاضرة</a:t>
            </a:r>
            <a:endParaRPr lang="en-US" sz="2400" b="1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6A70E1AF-5FBD-C574-FC5D-8D13D3DA16BA}"/>
              </a:ext>
            </a:extLst>
          </p:cNvPr>
          <p:cNvSpPr txBox="1"/>
          <p:nvPr/>
        </p:nvSpPr>
        <p:spPr>
          <a:xfrm>
            <a:off x="331642" y="390282"/>
            <a:ext cx="966228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800" b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06</a:t>
            </a:r>
            <a:endParaRPr lang="en-US" sz="1400" b="1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Explosion: 8 Points 4">
            <a:extLst>
              <a:ext uri="{FF2B5EF4-FFF2-40B4-BE49-F238E27FC236}">
                <a16:creationId xmlns:a16="http://schemas.microsoft.com/office/drawing/2014/main" id="{5186D2B4-D966-07AB-ADC3-EB614488853E}"/>
              </a:ext>
            </a:extLst>
          </p:cNvPr>
          <p:cNvSpPr/>
          <p:nvPr/>
        </p:nvSpPr>
        <p:spPr>
          <a:xfrm>
            <a:off x="331642" y="5091956"/>
            <a:ext cx="2171528" cy="1303020"/>
          </a:xfrm>
          <a:prstGeom prst="irregularSeal1">
            <a:avLst/>
          </a:prstGeom>
          <a:solidFill>
            <a:srgbClr val="FFFF00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b="1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Live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6BE0FAE3-1986-37CD-C34E-C10F4AC8C35C}"/>
              </a:ext>
            </a:extLst>
          </p:cNvPr>
          <p:cNvSpPr txBox="1"/>
          <p:nvPr/>
        </p:nvSpPr>
        <p:spPr>
          <a:xfrm>
            <a:off x="2365103" y="710882"/>
            <a:ext cx="6400800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ar-EG" sz="2800" b="1" dirty="0">
                <a:solidFill>
                  <a:srgbClr val="FFFF00"/>
                </a:solidFill>
              </a:rPr>
              <a:t>تحليل الجمهور باستخدام أدوات الاستماع الاجتماعي</a:t>
            </a:r>
            <a:endParaRPr lang="en-US" sz="2800" b="1" dirty="0">
              <a:solidFill>
                <a:srgbClr val="FFFF00"/>
              </a:solidFill>
            </a:endParaRP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0571B108-E9A6-C2DC-6178-47064A2BFCD9}"/>
              </a:ext>
            </a:extLst>
          </p:cNvPr>
          <p:cNvSpPr txBox="1"/>
          <p:nvPr/>
        </p:nvSpPr>
        <p:spPr>
          <a:xfrm>
            <a:off x="331642" y="1378706"/>
            <a:ext cx="11235519" cy="230832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 rtl="1"/>
            <a:r>
              <a:rPr lang="ar-EG" sz="2400" b="1" dirty="0">
                <a:solidFill>
                  <a:srgbClr val="FFFF00"/>
                </a:solidFill>
              </a:rPr>
              <a:t>التوصيات والاستنتاجات النهائية</a:t>
            </a:r>
          </a:p>
          <a:p>
            <a:pPr algn="just" rtl="1"/>
            <a:r>
              <a:rPr lang="ar-EG" sz="2400" b="1" dirty="0">
                <a:solidFill>
                  <a:schemeClr val="bg1"/>
                </a:solidFill>
              </a:rPr>
              <a:t>• تعزيز الرد الفوري على الأسئلة حول شروط تفعيل العروض وأسعارها.</a:t>
            </a:r>
          </a:p>
          <a:p>
            <a:pPr algn="just" rtl="1"/>
            <a:r>
              <a:rPr lang="ar-EG" sz="2400" b="1" dirty="0">
                <a:solidFill>
                  <a:schemeClr val="bg1"/>
                </a:solidFill>
              </a:rPr>
              <a:t>• الاستمرار في ربط الرسائل الإعلانية بقيمة العائلة نظرًا لتأثيرها الإيجابي الواضح.</a:t>
            </a:r>
          </a:p>
          <a:p>
            <a:pPr algn="just" rtl="1"/>
            <a:r>
              <a:rPr lang="ar-EG" sz="2400" b="1" dirty="0">
                <a:solidFill>
                  <a:schemeClr val="bg1"/>
                </a:solidFill>
              </a:rPr>
              <a:t>• استثمار المتابعات المرتفعة عبر تيك توك من خلال مسابقات أو حملات تفاعلية قصيرة.</a:t>
            </a:r>
          </a:p>
          <a:p>
            <a:pPr algn="just" rtl="1"/>
            <a:r>
              <a:rPr lang="ar-EG" sz="2400" b="1" dirty="0">
                <a:solidFill>
                  <a:schemeClr val="bg1"/>
                </a:solidFill>
              </a:rPr>
              <a:t>• استخدام نفس الموسيقى والرموز البصرية في الإعلانات المقبلة لبناء ربط ذهني لدى الجمهور.</a:t>
            </a:r>
          </a:p>
          <a:p>
            <a:pPr algn="just" rtl="1"/>
            <a:r>
              <a:rPr lang="ar-EG" sz="2400" b="1" dirty="0">
                <a:solidFill>
                  <a:schemeClr val="bg1"/>
                </a:solidFill>
              </a:rPr>
              <a:t>• توسيع النطاق التفاعلي ليشمل مشاركة العملاء الحقيقيين وتجاربهم مع العرض في محتوى الفيديو والقصص.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55CCAD1C-9D56-E6A9-8042-F9326F30120A}"/>
              </a:ext>
            </a:extLst>
          </p:cNvPr>
          <p:cNvSpPr txBox="1"/>
          <p:nvPr/>
        </p:nvSpPr>
        <p:spPr>
          <a:xfrm>
            <a:off x="2251710" y="3683493"/>
            <a:ext cx="8907145" cy="295741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r" rtl="1">
              <a:lnSpc>
                <a:spcPct val="115000"/>
              </a:lnSpc>
              <a:spcAft>
                <a:spcPts val="800"/>
              </a:spcAft>
              <a:buNone/>
            </a:pPr>
            <a:r>
              <a:rPr lang="ar-SA" sz="2000" b="1" kern="100" dirty="0">
                <a:solidFill>
                  <a:srgbClr val="FFFF00"/>
                </a:solidFill>
                <a:effectLst/>
                <a:latin typeface="Aptos" panose="020B00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أمثلة من تعليقات الجمهور</a:t>
            </a:r>
            <a:endParaRPr lang="en-US" sz="2000" kern="100" dirty="0">
              <a:solidFill>
                <a:srgbClr val="FFFF00"/>
              </a:solidFill>
              <a:effectLst/>
              <a:latin typeface="Aptos" panose="020B0004020202020204" pitchFamily="34" charset="0"/>
              <a:ea typeface="Aptos" panose="020B0004020202020204" pitchFamily="34" charset="0"/>
              <a:cs typeface="Arial" panose="020B0604020202020204" pitchFamily="34" charset="0"/>
            </a:endParaRPr>
          </a:p>
          <a:p>
            <a:pPr marL="342900" lvl="0" indent="-342900" algn="r" rtl="1">
              <a:lnSpc>
                <a:spcPct val="115000"/>
              </a:lnSpc>
              <a:spcAft>
                <a:spcPts val="800"/>
              </a:spcAft>
              <a:buSzPts val="1000"/>
              <a:buFont typeface="Symbol" panose="05050102010706020507" pitchFamily="18" charset="2"/>
              <a:buChar char=""/>
              <a:tabLst>
                <a:tab pos="457200" algn="l"/>
              </a:tabLst>
            </a:pPr>
            <a:r>
              <a:rPr lang="en-US" sz="1800" kern="100" dirty="0">
                <a:solidFill>
                  <a:schemeClr val="bg1"/>
                </a:solidFill>
                <a:effectLst/>
                <a:latin typeface="Aptos" panose="020B00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"</a:t>
            </a:r>
            <a:r>
              <a:rPr lang="ar-SA" sz="1800" kern="100" dirty="0">
                <a:solidFill>
                  <a:schemeClr val="bg1"/>
                </a:solidFill>
                <a:effectLst/>
                <a:latin typeface="Aptos" panose="020B00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أخيرًا عرض يناسب كل أفراد البيت</a:t>
            </a:r>
            <a:r>
              <a:rPr lang="en-US" sz="1800" kern="100" dirty="0">
                <a:solidFill>
                  <a:schemeClr val="bg1"/>
                </a:solidFill>
                <a:effectLst/>
                <a:latin typeface="Aptos" panose="020B00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!"</a:t>
            </a:r>
          </a:p>
          <a:p>
            <a:pPr marL="342900" lvl="0" indent="-342900" algn="r" rtl="1">
              <a:lnSpc>
                <a:spcPct val="115000"/>
              </a:lnSpc>
              <a:spcAft>
                <a:spcPts val="800"/>
              </a:spcAft>
              <a:buSzPts val="1000"/>
              <a:buFont typeface="Symbol" panose="05050102010706020507" pitchFamily="18" charset="2"/>
              <a:buChar char=""/>
              <a:tabLst>
                <a:tab pos="457200" algn="l"/>
              </a:tabLst>
            </a:pPr>
            <a:r>
              <a:rPr lang="en-US" sz="1800" kern="100" dirty="0">
                <a:solidFill>
                  <a:schemeClr val="bg1"/>
                </a:solidFill>
                <a:effectLst/>
                <a:latin typeface="Aptos" panose="020B00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"</a:t>
            </a:r>
            <a:r>
              <a:rPr lang="ar-SA" sz="1800" kern="100" dirty="0">
                <a:solidFill>
                  <a:schemeClr val="bg1"/>
                </a:solidFill>
                <a:effectLst/>
                <a:latin typeface="Aptos" panose="020B00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العيلة تستحق وعرض </a:t>
            </a:r>
            <a:r>
              <a:rPr lang="ar-SA" sz="1800" kern="100" dirty="0" err="1">
                <a:solidFill>
                  <a:schemeClr val="bg1"/>
                </a:solidFill>
                <a:effectLst/>
                <a:latin typeface="Aptos" panose="020B00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يستاهل</a:t>
            </a:r>
            <a:r>
              <a:rPr lang="ar-SA" sz="1800" kern="100" dirty="0">
                <a:solidFill>
                  <a:schemeClr val="bg1"/>
                </a:solidFill>
                <a:effectLst/>
                <a:latin typeface="Aptos" panose="020B00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، شكراً اتصالات</a:t>
            </a:r>
            <a:r>
              <a:rPr lang="en-US" sz="1800" kern="100" dirty="0">
                <a:solidFill>
                  <a:schemeClr val="bg1"/>
                </a:solidFill>
                <a:effectLst/>
                <a:latin typeface="Aptos" panose="020B00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."</a:t>
            </a:r>
          </a:p>
          <a:p>
            <a:pPr marL="342900" lvl="0" indent="-342900" algn="r" rtl="1">
              <a:lnSpc>
                <a:spcPct val="115000"/>
              </a:lnSpc>
              <a:spcAft>
                <a:spcPts val="800"/>
              </a:spcAft>
              <a:buSzPts val="1000"/>
              <a:buFont typeface="Symbol" panose="05050102010706020507" pitchFamily="18" charset="2"/>
              <a:buChar char=""/>
              <a:tabLst>
                <a:tab pos="457200" algn="l"/>
              </a:tabLst>
            </a:pPr>
            <a:r>
              <a:rPr lang="en-US" sz="1800" kern="100" dirty="0">
                <a:solidFill>
                  <a:schemeClr val="bg1"/>
                </a:solidFill>
                <a:effectLst/>
                <a:latin typeface="Aptos" panose="020B00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"</a:t>
            </a:r>
            <a:r>
              <a:rPr lang="ar-SA" sz="1800" kern="100" dirty="0" err="1">
                <a:solidFill>
                  <a:schemeClr val="bg1"/>
                </a:solidFill>
                <a:effectLst/>
                <a:latin typeface="Aptos" panose="020B00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ياريت</a:t>
            </a:r>
            <a:r>
              <a:rPr lang="ar-SA" sz="1800" kern="100" dirty="0">
                <a:solidFill>
                  <a:schemeClr val="bg1"/>
                </a:solidFill>
                <a:effectLst/>
                <a:latin typeface="Aptos" panose="020B00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 توضحوا لو فيه شروط خفية للعرض</a:t>
            </a:r>
            <a:r>
              <a:rPr lang="en-US" sz="1800" kern="100" dirty="0">
                <a:solidFill>
                  <a:schemeClr val="bg1"/>
                </a:solidFill>
                <a:effectLst/>
                <a:latin typeface="Aptos" panose="020B00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."</a:t>
            </a:r>
          </a:p>
          <a:p>
            <a:pPr algn="r" rtl="1">
              <a:lnSpc>
                <a:spcPct val="115000"/>
              </a:lnSpc>
              <a:spcAft>
                <a:spcPts val="800"/>
              </a:spcAft>
              <a:buNone/>
            </a:pPr>
            <a:r>
              <a:rPr lang="ar-SA" sz="1800" b="1" kern="100" dirty="0">
                <a:solidFill>
                  <a:srgbClr val="FFFF00"/>
                </a:solidFill>
                <a:effectLst/>
                <a:latin typeface="Aptos" panose="020B00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الأدوات الرئيسية المستخدمة في دراسة التفاعل</a:t>
            </a:r>
            <a:endParaRPr lang="en-US" sz="1800" kern="100" dirty="0">
              <a:solidFill>
                <a:srgbClr val="FFFF00"/>
              </a:solidFill>
              <a:effectLst/>
              <a:latin typeface="Aptos" panose="020B0004020202020204" pitchFamily="34" charset="0"/>
              <a:ea typeface="Aptos" panose="020B0004020202020204" pitchFamily="34" charset="0"/>
              <a:cs typeface="Arial" panose="020B0604020202020204" pitchFamily="34" charset="0"/>
            </a:endParaRPr>
          </a:p>
          <a:p>
            <a:pPr marL="342900" lvl="0" indent="-342900" algn="r" rtl="1">
              <a:lnSpc>
                <a:spcPct val="115000"/>
              </a:lnSpc>
              <a:spcAft>
                <a:spcPts val="800"/>
              </a:spcAft>
              <a:buSzPts val="1000"/>
              <a:buFont typeface="Symbol" panose="05050102010706020507" pitchFamily="18" charset="2"/>
              <a:buChar char=""/>
              <a:tabLst>
                <a:tab pos="457200" algn="l"/>
              </a:tabLst>
            </a:pPr>
            <a:r>
              <a:rPr lang="ar-SA" sz="1800" kern="100" dirty="0">
                <a:solidFill>
                  <a:schemeClr val="bg1"/>
                </a:solidFill>
                <a:effectLst/>
                <a:latin typeface="Aptos" panose="020B00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رصد وتحليل عبر أدوات مثل</a:t>
            </a:r>
            <a:r>
              <a:rPr lang="en-US" sz="1800" kern="100" dirty="0">
                <a:solidFill>
                  <a:schemeClr val="bg1"/>
                </a:solidFill>
                <a:effectLst/>
                <a:latin typeface="Aptos" panose="020B00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 Brand24</a:t>
            </a:r>
            <a:r>
              <a:rPr lang="ar-SA" sz="1800" kern="100" dirty="0">
                <a:solidFill>
                  <a:schemeClr val="bg1"/>
                </a:solidFill>
                <a:effectLst/>
                <a:latin typeface="Aptos" panose="020B00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، </a:t>
            </a:r>
            <a:r>
              <a:rPr lang="en-US" sz="1800" kern="100" dirty="0">
                <a:solidFill>
                  <a:schemeClr val="bg1"/>
                </a:solidFill>
                <a:effectLst/>
                <a:latin typeface="Aptos" panose="020B00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Sprout Social</a:t>
            </a:r>
            <a:r>
              <a:rPr lang="ar-SA" sz="1800" kern="100" dirty="0">
                <a:solidFill>
                  <a:schemeClr val="bg1"/>
                </a:solidFill>
                <a:effectLst/>
                <a:latin typeface="Aptos" panose="020B00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، </a:t>
            </a:r>
            <a:r>
              <a:rPr lang="en-US" sz="1800" kern="100" dirty="0">
                <a:solidFill>
                  <a:schemeClr val="bg1"/>
                </a:solidFill>
                <a:effectLst/>
                <a:latin typeface="Aptos" panose="020B00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Hootsuite Listening</a:t>
            </a:r>
            <a:r>
              <a:rPr lang="ar-SA" sz="1800" kern="100" dirty="0">
                <a:solidFill>
                  <a:schemeClr val="bg1"/>
                </a:solidFill>
                <a:effectLst/>
                <a:latin typeface="Aptos" panose="020B00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، </a:t>
            </a:r>
            <a:r>
              <a:rPr lang="en-US" sz="1800" kern="100" dirty="0">
                <a:solidFill>
                  <a:schemeClr val="bg1"/>
                </a:solidFill>
                <a:effectLst/>
                <a:latin typeface="Aptos" panose="020B00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Sprinklr.</a:t>
            </a:r>
            <a:endParaRPr lang="ar-EG" sz="1800" kern="100" dirty="0">
              <a:solidFill>
                <a:schemeClr val="bg1"/>
              </a:solidFill>
              <a:effectLst/>
              <a:latin typeface="Aptos" panose="020B0004020202020204" pitchFamily="34" charset="0"/>
              <a:ea typeface="Aptos" panose="020B0004020202020204" pitchFamily="34" charset="0"/>
              <a:cs typeface="Arial" panose="020B0604020202020204" pitchFamily="34" charset="0"/>
            </a:endParaRPr>
          </a:p>
          <a:p>
            <a:pPr marL="342900" lvl="0" indent="-342900" algn="r" rtl="1">
              <a:lnSpc>
                <a:spcPct val="115000"/>
              </a:lnSpc>
              <a:spcAft>
                <a:spcPts val="800"/>
              </a:spcAft>
              <a:buSzPts val="1000"/>
              <a:buFont typeface="Symbol" panose="05050102010706020507" pitchFamily="18" charset="2"/>
              <a:buChar char=""/>
              <a:tabLst>
                <a:tab pos="457200" algn="l"/>
              </a:tabLst>
            </a:pPr>
            <a:r>
              <a:rPr lang="ar-EG" kern="100" dirty="0">
                <a:solidFill>
                  <a:schemeClr val="bg1"/>
                </a:solidFill>
                <a:latin typeface="Aptos" panose="020B00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الأدوات المستخدمة في التحليل بالشرائح </a:t>
            </a:r>
            <a:r>
              <a:rPr lang="en-US" kern="100" dirty="0">
                <a:solidFill>
                  <a:schemeClr val="bg1"/>
                </a:solidFill>
                <a:latin typeface="Aptos" panose="020B00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Perplexity &amp; Gemini</a:t>
            </a:r>
            <a:endParaRPr lang="en-US" sz="1800" kern="100" dirty="0">
              <a:solidFill>
                <a:schemeClr val="bg1"/>
              </a:solidFill>
              <a:effectLst/>
              <a:latin typeface="Aptos" panose="020B0004020202020204" pitchFamily="34" charset="0"/>
              <a:ea typeface="Aptos" panose="020B00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97181072"/>
      </p:ext>
    </p:extLst>
  </p:cSld>
  <p:clrMapOvr>
    <a:masterClrMapping/>
  </p:clrMapOvr>
  <p:transition spd="slow">
    <p:comb/>
  </p:transition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Graphic 12">
            <a:extLst>
              <a:ext uri="{FF2B5EF4-FFF2-40B4-BE49-F238E27FC236}">
                <a16:creationId xmlns:a16="http://schemas.microsoft.com/office/drawing/2014/main" id="{6632DC9F-5757-0B8A-BF9A-324C5DCF66B9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9576180" y="6168740"/>
            <a:ext cx="2279266" cy="384052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B4F11E07-4264-8495-2858-4C5FEEEE25D0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2C2209B7-A564-4A7C-687E-49DE198161B1}"/>
              </a:ext>
            </a:extLst>
          </p:cNvPr>
          <p:cNvSpPr txBox="1"/>
          <p:nvPr/>
        </p:nvSpPr>
        <p:spPr>
          <a:xfrm>
            <a:off x="534381" y="5945200"/>
            <a:ext cx="4524565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000" b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Thank You</a:t>
            </a: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CBD73658-9ED2-5C09-E85C-0C090C5E47C3}"/>
              </a:ext>
            </a:extLst>
          </p:cNvPr>
          <p:cNvSpPr/>
          <p:nvPr/>
        </p:nvSpPr>
        <p:spPr>
          <a:xfrm>
            <a:off x="1340017" y="1410088"/>
            <a:ext cx="9661358" cy="4312207"/>
          </a:xfrm>
          <a:custGeom>
            <a:avLst/>
            <a:gdLst>
              <a:gd name="connsiteX0" fmla="*/ 0 w 10096121"/>
              <a:gd name="connsiteY0" fmla="*/ 0 h 4414561"/>
              <a:gd name="connsiteX1" fmla="*/ 10096121 w 10096121"/>
              <a:gd name="connsiteY1" fmla="*/ 0 h 4414561"/>
              <a:gd name="connsiteX2" fmla="*/ 10096121 w 10096121"/>
              <a:gd name="connsiteY2" fmla="*/ 4414561 h 4414561"/>
              <a:gd name="connsiteX3" fmla="*/ 0 w 10096121"/>
              <a:gd name="connsiteY3" fmla="*/ 4414561 h 4414561"/>
              <a:gd name="connsiteX4" fmla="*/ 0 w 10096121"/>
              <a:gd name="connsiteY4" fmla="*/ 0 h 4414561"/>
              <a:gd name="connsiteX0" fmla="*/ 0 w 10096121"/>
              <a:gd name="connsiteY0" fmla="*/ 0 h 4414561"/>
              <a:gd name="connsiteX1" fmla="*/ 9924671 w 10096121"/>
              <a:gd name="connsiteY1" fmla="*/ 180975 h 4414561"/>
              <a:gd name="connsiteX2" fmla="*/ 10096121 w 10096121"/>
              <a:gd name="connsiteY2" fmla="*/ 4414561 h 4414561"/>
              <a:gd name="connsiteX3" fmla="*/ 0 w 10096121"/>
              <a:gd name="connsiteY3" fmla="*/ 4414561 h 4414561"/>
              <a:gd name="connsiteX4" fmla="*/ 0 w 10096121"/>
              <a:gd name="connsiteY4" fmla="*/ 0 h 4414561"/>
              <a:gd name="connsiteX0" fmla="*/ 0 w 10096121"/>
              <a:gd name="connsiteY0" fmla="*/ 0 h 4414561"/>
              <a:gd name="connsiteX1" fmla="*/ 9924671 w 10096121"/>
              <a:gd name="connsiteY1" fmla="*/ 180975 h 4414561"/>
              <a:gd name="connsiteX2" fmla="*/ 10096121 w 10096121"/>
              <a:gd name="connsiteY2" fmla="*/ 4414561 h 4414561"/>
              <a:gd name="connsiteX3" fmla="*/ 76200 w 10096121"/>
              <a:gd name="connsiteY3" fmla="*/ 4366936 h 4414561"/>
              <a:gd name="connsiteX4" fmla="*/ 0 w 10096121"/>
              <a:gd name="connsiteY4" fmla="*/ 0 h 4414561"/>
              <a:gd name="connsiteX0" fmla="*/ 0 w 10286621"/>
              <a:gd name="connsiteY0" fmla="*/ 0 h 4385986"/>
              <a:gd name="connsiteX1" fmla="*/ 10115171 w 10286621"/>
              <a:gd name="connsiteY1" fmla="*/ 152400 h 4385986"/>
              <a:gd name="connsiteX2" fmla="*/ 10286621 w 10286621"/>
              <a:gd name="connsiteY2" fmla="*/ 4385986 h 4385986"/>
              <a:gd name="connsiteX3" fmla="*/ 266700 w 10286621"/>
              <a:gd name="connsiteY3" fmla="*/ 4338361 h 4385986"/>
              <a:gd name="connsiteX4" fmla="*/ 0 w 10286621"/>
              <a:gd name="connsiteY4" fmla="*/ 0 h 4385986"/>
              <a:gd name="connsiteX0" fmla="*/ 0 w 10286621"/>
              <a:gd name="connsiteY0" fmla="*/ 0 h 4385986"/>
              <a:gd name="connsiteX1" fmla="*/ 10115171 w 10286621"/>
              <a:gd name="connsiteY1" fmla="*/ 152400 h 4385986"/>
              <a:gd name="connsiteX2" fmla="*/ 10286621 w 10286621"/>
              <a:gd name="connsiteY2" fmla="*/ 4385986 h 4385986"/>
              <a:gd name="connsiteX3" fmla="*/ 333375 w 10286621"/>
              <a:gd name="connsiteY3" fmla="*/ 4138336 h 4385986"/>
              <a:gd name="connsiteX4" fmla="*/ 0 w 10286621"/>
              <a:gd name="connsiteY4" fmla="*/ 0 h 4385986"/>
              <a:gd name="connsiteX0" fmla="*/ 0 w 10324721"/>
              <a:gd name="connsiteY0" fmla="*/ 0 h 4385986"/>
              <a:gd name="connsiteX1" fmla="*/ 10153271 w 10324721"/>
              <a:gd name="connsiteY1" fmla="*/ 152400 h 4385986"/>
              <a:gd name="connsiteX2" fmla="*/ 10324721 w 10324721"/>
              <a:gd name="connsiteY2" fmla="*/ 4385986 h 4385986"/>
              <a:gd name="connsiteX3" fmla="*/ 371475 w 10324721"/>
              <a:gd name="connsiteY3" fmla="*/ 4138336 h 4385986"/>
              <a:gd name="connsiteX4" fmla="*/ 0 w 10324721"/>
              <a:gd name="connsiteY4" fmla="*/ 0 h 4385986"/>
              <a:gd name="connsiteX0" fmla="*/ 0 w 10296146"/>
              <a:gd name="connsiteY0" fmla="*/ 0 h 4138336"/>
              <a:gd name="connsiteX1" fmla="*/ 10153271 w 10296146"/>
              <a:gd name="connsiteY1" fmla="*/ 152400 h 4138336"/>
              <a:gd name="connsiteX2" fmla="*/ 10296146 w 10296146"/>
              <a:gd name="connsiteY2" fmla="*/ 4138336 h 4138336"/>
              <a:gd name="connsiteX3" fmla="*/ 371475 w 10296146"/>
              <a:gd name="connsiteY3" fmla="*/ 4138336 h 4138336"/>
              <a:gd name="connsiteX4" fmla="*/ 0 w 10296146"/>
              <a:gd name="connsiteY4" fmla="*/ 0 h 4138336"/>
              <a:gd name="connsiteX0" fmla="*/ 0 w 10296146"/>
              <a:gd name="connsiteY0" fmla="*/ 0 h 4405036"/>
              <a:gd name="connsiteX1" fmla="*/ 10153271 w 10296146"/>
              <a:gd name="connsiteY1" fmla="*/ 152400 h 4405036"/>
              <a:gd name="connsiteX2" fmla="*/ 10296146 w 10296146"/>
              <a:gd name="connsiteY2" fmla="*/ 4138336 h 4405036"/>
              <a:gd name="connsiteX3" fmla="*/ 438150 w 10296146"/>
              <a:gd name="connsiteY3" fmla="*/ 4405036 h 4405036"/>
              <a:gd name="connsiteX4" fmla="*/ 0 w 10296146"/>
              <a:gd name="connsiteY4" fmla="*/ 0 h 4405036"/>
              <a:gd name="connsiteX0" fmla="*/ 0 w 10296146"/>
              <a:gd name="connsiteY0" fmla="*/ 190500 h 4595536"/>
              <a:gd name="connsiteX1" fmla="*/ 9886571 w 10296146"/>
              <a:gd name="connsiteY1" fmla="*/ 0 h 4595536"/>
              <a:gd name="connsiteX2" fmla="*/ 10296146 w 10296146"/>
              <a:gd name="connsiteY2" fmla="*/ 4328836 h 4595536"/>
              <a:gd name="connsiteX3" fmla="*/ 438150 w 10296146"/>
              <a:gd name="connsiteY3" fmla="*/ 4595536 h 4595536"/>
              <a:gd name="connsiteX4" fmla="*/ 0 w 10296146"/>
              <a:gd name="connsiteY4" fmla="*/ 190500 h 459553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0296146" h="4595536">
                <a:moveTo>
                  <a:pt x="0" y="190500"/>
                </a:moveTo>
                <a:lnTo>
                  <a:pt x="9886571" y="0"/>
                </a:lnTo>
                <a:lnTo>
                  <a:pt x="10296146" y="4328836"/>
                </a:lnTo>
                <a:lnTo>
                  <a:pt x="438150" y="4595536"/>
                </a:lnTo>
                <a:lnTo>
                  <a:pt x="0" y="190500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121B20AF-04F0-22A2-15B6-B1C1AE520C9F}"/>
              </a:ext>
            </a:extLst>
          </p:cNvPr>
          <p:cNvSpPr/>
          <p:nvPr/>
        </p:nvSpPr>
        <p:spPr>
          <a:xfrm>
            <a:off x="1468709" y="1526062"/>
            <a:ext cx="9473666" cy="4142390"/>
          </a:xfrm>
          <a:prstGeom prst="rect">
            <a:avLst/>
          </a:prstGeom>
          <a:blipFill dpi="0" rotWithShape="1">
            <a:blip r:embed="rId5"/>
            <a:srcRect/>
            <a:tile tx="0" ty="-381000" sx="99000" sy="98000" flip="none" algn="ctr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pic>
        <p:nvPicPr>
          <p:cNvPr id="3" name="Picture 2" descr="A logo of a person&#10;&#10;Description automatically generated with medium confidence">
            <a:extLst>
              <a:ext uri="{FF2B5EF4-FFF2-40B4-BE49-F238E27FC236}">
                <a16:creationId xmlns:a16="http://schemas.microsoft.com/office/drawing/2014/main" id="{72DB3A8F-836A-2314-699B-7B017050B846}"/>
              </a:ext>
            </a:extLst>
          </p:cNvPr>
          <p:cNvPicPr>
            <a:picLocks noChangeAspect="1"/>
          </p:cNvPicPr>
          <p:nvPr/>
        </p:nvPicPr>
        <p:blipFill rotWithShape="1">
          <a:blip r:embed="rId6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duotone>
              <a:prstClr val="black"/>
              <a:srgbClr val="35A8E0">
                <a:tint val="45000"/>
                <a:satMod val="400000"/>
              </a:srgbClr>
            </a:duotone>
            <a:extLst>
              <a:ext uri="{BEBA8EAE-BF5A-486C-A8C5-ECC9F3942E4B}">
                <a14:imgProps xmlns:a14="http://schemas.microsoft.com/office/drawing/2010/main">
                  <a14:imgLayer r:embed="rId7">
                    <a14:imgEffect>
                      <a14:saturation sat="4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26231" r="25165"/>
          <a:stretch/>
        </p:blipFill>
        <p:spPr>
          <a:xfrm>
            <a:off x="3126309" y="5731783"/>
            <a:ext cx="709421" cy="99563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40240687"/>
      </p:ext>
    </p:extLst>
  </p:cSld>
  <p:clrMapOvr>
    <a:masterClrMapping/>
  </p:clrMapOvr>
  <p:transition spd="slow">
    <p:comb/>
  </p:transition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 2013 - 2022</Template>
  <TotalTime>6653</TotalTime>
  <Words>2255</Words>
  <Application>Microsoft Office PowerPoint</Application>
  <PresentationFormat>Widescreen</PresentationFormat>
  <Paragraphs>234</Paragraphs>
  <Slides>14</Slides>
  <Notes>2</Notes>
  <HiddenSlides>0</HiddenSlides>
  <MMClips>0</MMClips>
  <ScaleCrop>false</ScaleCrop>
  <HeadingPairs>
    <vt:vector size="6" baseType="variant">
      <vt:variant>
        <vt:lpstr>Fonts Used</vt:lpstr>
      </vt:variant>
      <vt:variant>
        <vt:i4>8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14</vt:i4>
      </vt:variant>
    </vt:vector>
  </HeadingPairs>
  <TitlesOfParts>
    <vt:vector size="23" baseType="lpstr">
      <vt:lpstr>Aptos</vt:lpstr>
      <vt:lpstr>Arial</vt:lpstr>
      <vt:lpstr>Calibri</vt:lpstr>
      <vt:lpstr>Calibri Light</vt:lpstr>
      <vt:lpstr>Courier New</vt:lpstr>
      <vt:lpstr>Roboto Light</vt:lpstr>
      <vt:lpstr>Symbol</vt:lpstr>
      <vt:lpstr>Times New Roman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start</dc:creator>
  <cp:lastModifiedBy>kiki tokki</cp:lastModifiedBy>
  <cp:revision>225</cp:revision>
  <dcterms:created xsi:type="dcterms:W3CDTF">2023-04-29T09:08:23Z</dcterms:created>
  <dcterms:modified xsi:type="dcterms:W3CDTF">2026-07-17T05:48:52Z</dcterms:modified>
</cp:coreProperties>
</file>