
<file path=[Content_Types].xml><?xml version="1.0" encoding="utf-8"?>
<Types xmlns="http://schemas.openxmlformats.org/package/2006/content-types">
  <Default Extension="emf" ContentType="image/x-emf"/>
  <Default Extension="jpeg" ContentType="image/jpeg"/>
  <Default Extension="jpg" ContentType="image/jpeg"/>
  <Default Extension="pdf" ContentType="application/pdf"/>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1"/>
  </p:sldMasterIdLst>
  <p:notesMasterIdLst>
    <p:notesMasterId r:id="rId42"/>
  </p:notesMasterIdLst>
  <p:sldIdLst>
    <p:sldId id="590" r:id="rId2"/>
    <p:sldId id="313" r:id="rId3"/>
    <p:sldId id="548" r:id="rId4"/>
    <p:sldId id="549" r:id="rId5"/>
    <p:sldId id="550" r:id="rId6"/>
    <p:sldId id="551" r:id="rId7"/>
    <p:sldId id="552" r:id="rId8"/>
    <p:sldId id="553" r:id="rId9"/>
    <p:sldId id="554" r:id="rId10"/>
    <p:sldId id="555" r:id="rId11"/>
    <p:sldId id="556" r:id="rId12"/>
    <p:sldId id="557" r:id="rId13"/>
    <p:sldId id="558" r:id="rId14"/>
    <p:sldId id="559" r:id="rId15"/>
    <p:sldId id="560" r:id="rId16"/>
    <p:sldId id="561" r:id="rId17"/>
    <p:sldId id="562" r:id="rId18"/>
    <p:sldId id="563" r:id="rId19"/>
    <p:sldId id="564" r:id="rId20"/>
    <p:sldId id="566" r:id="rId21"/>
    <p:sldId id="567" r:id="rId22"/>
    <p:sldId id="568" r:id="rId23"/>
    <p:sldId id="569" r:id="rId24"/>
    <p:sldId id="570" r:id="rId25"/>
    <p:sldId id="571" r:id="rId26"/>
    <p:sldId id="572" r:id="rId27"/>
    <p:sldId id="573" r:id="rId28"/>
    <p:sldId id="574" r:id="rId29"/>
    <p:sldId id="575" r:id="rId30"/>
    <p:sldId id="576" r:id="rId31"/>
    <p:sldId id="577" r:id="rId32"/>
    <p:sldId id="578" r:id="rId33"/>
    <p:sldId id="580" r:id="rId34"/>
    <p:sldId id="581" r:id="rId35"/>
    <p:sldId id="582" r:id="rId36"/>
    <p:sldId id="583" r:id="rId37"/>
    <p:sldId id="584" r:id="rId38"/>
    <p:sldId id="585" r:id="rId39"/>
    <p:sldId id="514" r:id="rId40"/>
    <p:sldId id="591"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0"/>
            <p14:sldId id="313"/>
            <p14:sldId id="548"/>
            <p14:sldId id="549"/>
            <p14:sldId id="550"/>
            <p14:sldId id="551"/>
            <p14:sldId id="552"/>
            <p14:sldId id="553"/>
            <p14:sldId id="554"/>
            <p14:sldId id="555"/>
            <p14:sldId id="556"/>
            <p14:sldId id="557"/>
            <p14:sldId id="558"/>
            <p14:sldId id="559"/>
            <p14:sldId id="560"/>
            <p14:sldId id="561"/>
            <p14:sldId id="562"/>
            <p14:sldId id="563"/>
            <p14:sldId id="564"/>
            <p14:sldId id="566"/>
            <p14:sldId id="567"/>
            <p14:sldId id="568"/>
            <p14:sldId id="569"/>
            <p14:sldId id="570"/>
            <p14:sldId id="571"/>
            <p14:sldId id="572"/>
            <p14:sldId id="573"/>
            <p14:sldId id="574"/>
            <p14:sldId id="575"/>
            <p14:sldId id="576"/>
            <p14:sldId id="577"/>
            <p14:sldId id="578"/>
            <p14:sldId id="580"/>
            <p14:sldId id="581"/>
            <p14:sldId id="582"/>
            <p14:sldId id="583"/>
            <p14:sldId id="584"/>
            <p14:sldId id="585"/>
            <p14:sldId id="514"/>
            <p14:sldId id="59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203" autoAdjust="0"/>
    <p:restoredTop sz="93738" autoAdjust="0"/>
  </p:normalViewPr>
  <p:slideViewPr>
    <p:cSldViewPr snapToGrid="0">
      <p:cViewPr varScale="1">
        <p:scale>
          <a:sx n="85" d="100"/>
          <a:sy n="85" d="100"/>
        </p:scale>
        <p:origin x="12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ax="2048" units="cm"/>
          <inkml:channel name="Y" type="integer" max="2048" units="cm"/>
          <inkml:channel name="F" type="integer" max="2047" units="in"/>
          <inkml:channel name="T" type="integer" max="2.14748E9" units="dev"/>
        </inkml:traceFormat>
        <inkml:channelProperties>
          <inkml:channelProperty channel="X" name="resolution" value="393.84616" units="1/cm"/>
          <inkml:channelProperty channel="Y" name="resolution" value="393.84616" units="1/cm"/>
          <inkml:channelProperty channel="F" name="resolution" value="999.51166" units="1/in"/>
          <inkml:channelProperty channel="T" name="resolution" value="1" units="1/dev"/>
        </inkml:channelProperties>
      </inkml:inkSource>
      <inkml:timestamp xml:id="ts0" timeString="2023-10-16T19:15:38.764"/>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173C59E0-CA68-4DF0-956D-DAA4BE64B2BE}" emma:medium="tactile" emma:mode="ink">
          <msink:context xmlns:msink="http://schemas.microsoft.com/ink/2010/main" type="writingRegion" rotatedBoundingBox="16538,5272 16903,5272 16903,6003 16538,6003"/>
        </emma:interpretation>
      </emma:emma>
    </inkml:annotationXML>
    <inkml:traceGroup>
      <inkml:annotationXML>
        <emma:emma xmlns:emma="http://www.w3.org/2003/04/emma" version="1.0">
          <emma:interpretation id="{35ED6496-962F-443A-AD0F-28B7AF7ED386}" emma:medium="tactile" emma:mode="ink">
            <msink:context xmlns:msink="http://schemas.microsoft.com/ink/2010/main" type="paragraph" rotatedBoundingBox="16538,5272 16903,5272 16903,6003 16538,6003" alignmentLevel="1"/>
          </emma:interpretation>
        </emma:emma>
      </inkml:annotationXML>
      <inkml:traceGroup>
        <inkml:annotationXML>
          <emma:emma xmlns:emma="http://www.w3.org/2003/04/emma" version="1.0">
            <emma:interpretation id="{EC25F616-ABBB-4909-9E34-16D1D012B0A9}" emma:medium="tactile" emma:mode="ink">
              <msink:context xmlns:msink="http://schemas.microsoft.com/ink/2010/main" type="line" rotatedBoundingBox="16538,5272 16903,5272 16903,6003 16538,6003"/>
            </emma:interpretation>
          </emma:emma>
        </inkml:annotationXML>
        <inkml:traceGroup>
          <inkml:annotationXML>
            <emma:emma xmlns:emma="http://www.w3.org/2003/04/emma" version="1.0">
              <emma:interpretation id="{A11E0198-11EB-44E0-9686-E6A0AD0AF959}" emma:medium="tactile" emma:mode="ink">
                <msink:context xmlns:msink="http://schemas.microsoft.com/ink/2010/main" type="inkWord" rotatedBoundingBox="16538,5272 16903,5272 16903,6003 16538,6003"/>
              </emma:interpretation>
              <emma:one-of disjunction-type="recognition" id="oneOf0">
                <emma:interpretation id="interp0" emma:lang="" emma:confidence="0.5">
                  <emma:literal>.</emma:literal>
                </emma:interpretation>
                <emma:interpretation id="interp1" emma:lang="" emma:confidence="0">
                  <emma:literal>\</emma:literal>
                </emma:interpretation>
                <emma:interpretation id="interp2" emma:lang="" emma:confidence="0">
                  <emma:literal>,</emma:literal>
                </emma:interpretation>
                <emma:interpretation id="interp3" emma:lang="" emma:confidence="0">
                  <emma:literal>)</emma:literal>
                </emma:interpretation>
                <emma:interpretation id="interp4" emma:lang="" emma:confidence="0">
                  <emma:literal>:</emma:literal>
                </emma:interpretation>
              </emma:one-of>
            </emma:emma>
          </inkml:annotationXML>
          <inkml:trace contextRef="#ctx0" brushRef="#br0">365 731 5 0,'-23'-51'5'0,"0"12"3"0,0 14 4 0,0-27 3 0,1-12 1 16,22 13-5-16,-46 0-5 0,0-14-6 0,24 14-4 0,-1-26-9 15,-23 13-5-15,23-13 1 0,-22 13-8 0</inkml:trace>
        </inkml:traceGroup>
      </inkml:traceGroup>
    </inkml:traceGroup>
  </inkml:traceGroup>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686052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87E14A94-F801-CF10-5E73-00C6B69D5FD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tx1"/>
                </a:solidFill>
              </a:rPr>
              <a:t>midocean.edu.km</a:t>
            </a:r>
          </a:p>
        </p:txBody>
      </p:sp>
      <p:sp>
        <p:nvSpPr>
          <p:cNvPr id="8" name="TextBox 7">
            <a:extLst>
              <a:ext uri="{FF2B5EF4-FFF2-40B4-BE49-F238E27FC236}">
                <a16:creationId xmlns:a16="http://schemas.microsoft.com/office/drawing/2014/main" id="{67C02FC4-5973-F43B-FD6A-0FDE151385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9" name="TextBox 8">
            <a:extLst>
              <a:ext uri="{FF2B5EF4-FFF2-40B4-BE49-F238E27FC236}">
                <a16:creationId xmlns:a16="http://schemas.microsoft.com/office/drawing/2014/main" id="{76F5F930-56C0-82F6-7E16-BFFD8F1FD3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10" name="TextBox 9">
            <a:extLst>
              <a:ext uri="{FF2B5EF4-FFF2-40B4-BE49-F238E27FC236}">
                <a16:creationId xmlns:a16="http://schemas.microsoft.com/office/drawing/2014/main" id="{E0311C2F-1478-D4E9-C61F-44F03B5D34C4}"/>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Tree>
    <p:extLst>
      <p:ext uri="{BB962C8B-B14F-4D97-AF65-F5344CB8AC3E}">
        <p14:creationId xmlns:p14="http://schemas.microsoft.com/office/powerpoint/2010/main" val="6413259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dirty="0">
              <a:solidFill>
                <a:schemeClr val="bg1"/>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523F18F0-918C-DDF5-98FE-8B0A861DC841}"/>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tx1"/>
                </a:solidFill>
              </a:rPr>
              <a:t>midocean.edu.km</a:t>
            </a:r>
          </a:p>
        </p:txBody>
      </p:sp>
      <p:sp>
        <p:nvSpPr>
          <p:cNvPr id="8" name="TextBox 7">
            <a:extLst>
              <a:ext uri="{FF2B5EF4-FFF2-40B4-BE49-F238E27FC236}">
                <a16:creationId xmlns:a16="http://schemas.microsoft.com/office/drawing/2014/main" id="{C77CBA84-8DE7-6EE4-C43D-A2F5618088B0}"/>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9" name="TextBox 8">
            <a:extLst>
              <a:ext uri="{FF2B5EF4-FFF2-40B4-BE49-F238E27FC236}">
                <a16:creationId xmlns:a16="http://schemas.microsoft.com/office/drawing/2014/main" id="{DF69994C-9E12-9303-4DDB-5414388A661F}"/>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10" name="TextBox 9">
            <a:extLst>
              <a:ext uri="{FF2B5EF4-FFF2-40B4-BE49-F238E27FC236}">
                <a16:creationId xmlns:a16="http://schemas.microsoft.com/office/drawing/2014/main" id="{38CE0769-4955-7D67-E4C2-5318E0F3B2F9}"/>
              </a:ext>
            </a:extLst>
          </p:cNvPr>
          <p:cNvSpPr txBox="1"/>
          <p:nvPr userDrawn="1"/>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midocean.edu.km</a:t>
            </a:r>
          </a:p>
        </p:txBody>
      </p:sp>
    </p:spTree>
    <p:extLst>
      <p:ext uri="{BB962C8B-B14F-4D97-AF65-F5344CB8AC3E}">
        <p14:creationId xmlns:p14="http://schemas.microsoft.com/office/powerpoint/2010/main" val="1832074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36EA6C1C-AB94-8CE5-7D28-A49B72DDC40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8" name="TextBox 7">
            <a:extLst>
              <a:ext uri="{FF2B5EF4-FFF2-40B4-BE49-F238E27FC236}">
                <a16:creationId xmlns:a16="http://schemas.microsoft.com/office/drawing/2014/main" id="{A56CCBCB-6558-856F-0FB5-9A5C4E4D52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9" name="TextBox 8">
            <a:extLst>
              <a:ext uri="{FF2B5EF4-FFF2-40B4-BE49-F238E27FC236}">
                <a16:creationId xmlns:a16="http://schemas.microsoft.com/office/drawing/2014/main" id="{67000066-5202-F386-9FC6-D6BCC87AA71A}"/>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Tree>
    <p:extLst>
      <p:ext uri="{BB962C8B-B14F-4D97-AF65-F5344CB8AC3E}">
        <p14:creationId xmlns:p14="http://schemas.microsoft.com/office/powerpoint/2010/main" val="758549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52177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54526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7523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7210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512940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5940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648409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452017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4946152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04925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85734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971314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74021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86796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0818124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913394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2326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329660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35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67548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72171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470900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65897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11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35905389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36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836388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270960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12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7291539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7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39452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13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06114197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3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89826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52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720629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4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3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image" Target="../media/image2.png"/><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CB13607E-0590-83DC-96EE-B1D021839066}"/>
              </a:ext>
            </a:extLst>
          </p:cNvPr>
          <p:cNvPicPr>
            <a:picLocks noChangeAspect="1"/>
          </p:cNvPicPr>
          <p:nvPr/>
        </p:nvPicPr>
        <p:blipFill rotWithShape="1">
          <a:blip r:embed="rId3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36820" y="320676"/>
            <a:ext cx="1712077" cy="799423"/>
          </a:xfrm>
          <a:prstGeom prst="rect">
            <a:avLst/>
          </a:prstGeom>
        </p:spPr>
      </p:pic>
    </p:spTree>
    <p:extLst>
      <p:ext uri="{BB962C8B-B14F-4D97-AF65-F5344CB8AC3E}">
        <p14:creationId xmlns:p14="http://schemas.microsoft.com/office/powerpoint/2010/main" val="2972234328"/>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95" r:id="rId25"/>
    <p:sldLayoutId id="2147483696" r:id="rId26"/>
    <p:sldLayoutId id="2147483697" r:id="rId27"/>
    <p:sldLayoutId id="2147483698" r:id="rId28"/>
    <p:sldLayoutId id="2147483699" r:id="rId29"/>
    <p:sldLayoutId id="2147483700" r:id="rId30"/>
    <p:sldLayoutId id="2147483701" r:id="rId31"/>
    <p:sldLayoutId id="2147483702" r:id="rId32"/>
    <p:sldLayoutId id="2147483703" r:id="rId33"/>
    <p:sldLayoutId id="2147483660" r:id="rId34"/>
    <p:sldLayoutId id="2147483665" r:id="rId35"/>
    <p:sldLayoutId id="2147483667" r:id="rId36"/>
  </p:sldLayoutIdLst>
  <p:txStyles>
    <p:titleStyle>
      <a:lvl1pPr algn="l" defTabSz="914400" rtl="0" eaLnBrk="1" latinLnBrk="0" hangingPunct="1">
        <a:lnSpc>
          <a:spcPct val="90000"/>
        </a:lnSpc>
        <a:spcBef>
          <a:spcPct val="0"/>
        </a:spcBef>
        <a:buNone/>
        <a:defRPr kumimoji="0" lang="en-US" sz="37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pd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4.pd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d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8.pd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0.pd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14.pd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6.pd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8.pd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20.pd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22.pdf"/></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24.pd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26.pd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30.pd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32.pdf"/></Relationships>
</file>

<file path=ppt/slides/_rels/slide39.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43.emf"/><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customXml" Target="../ink/ink1.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0.xml"/><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454222" y="3330770"/>
            <a:ext cx="4374214"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Yasser Abdelhamid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8</a:t>
            </a:r>
          </a:p>
        </p:txBody>
      </p:sp>
      <p:sp>
        <p:nvSpPr>
          <p:cNvPr id="46" name="TextBox 45"/>
          <p:cNvSpPr txBox="1"/>
          <p:nvPr/>
        </p:nvSpPr>
        <p:spPr>
          <a:xfrm>
            <a:off x="329269" y="5104240"/>
            <a:ext cx="2412968" cy="707886"/>
          </a:xfrm>
          <a:prstGeom prst="rect">
            <a:avLst/>
          </a:prstGeom>
          <a:noFill/>
        </p:spPr>
        <p:txBody>
          <a:bodyPr wrap="none" rtlCol="0">
            <a:spAutoFit/>
          </a:bodyPr>
          <a:lstStyle/>
          <a:p>
            <a:r>
              <a:rPr lang="en-US" sz="2000" dirty="0">
                <a:latin typeface="Alexandria" charset="0"/>
                <a:cs typeface="Alexandria" charset="0"/>
              </a:rPr>
              <a:t>IT 382</a:t>
            </a:r>
          </a:p>
          <a:p>
            <a:r>
              <a:rPr lang="en-US" sz="2000" dirty="0">
                <a:latin typeface="Alexandria" charset="0"/>
                <a:cs typeface="Alexandria" charset="0"/>
              </a:rPr>
              <a:t>Software Engineering</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FE67F962-7D1B-830D-26A9-0334A3192303}"/>
              </a:ext>
            </a:extLst>
          </p:cNvPr>
          <p:cNvSpPr txBox="1"/>
          <p:nvPr/>
        </p:nvSpPr>
        <p:spPr>
          <a:xfrm>
            <a:off x="1143000" y="2622884"/>
            <a:ext cx="4634923" cy="707886"/>
          </a:xfrm>
          <a:prstGeom prst="rect">
            <a:avLst/>
          </a:prstGeom>
          <a:noFill/>
        </p:spPr>
        <p:txBody>
          <a:bodyPr wrap="none" rtlCol="0">
            <a:spAutoFit/>
          </a:bodyPr>
          <a:lstStyle/>
          <a:p>
            <a:r>
              <a:rPr lang="en-US" sz="4000" dirty="0"/>
              <a:t>Software Engineering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sz="2000" dirty="0"/>
              <a:t>Context models</a:t>
            </a:r>
          </a:p>
          <a:p>
            <a:pPr lvl="0"/>
            <a:r>
              <a:rPr lang="en-US" sz="2000" dirty="0"/>
              <a:t>Interaction models</a:t>
            </a:r>
          </a:p>
          <a:p>
            <a:pPr lvl="0"/>
            <a:r>
              <a:rPr lang="en-US" sz="2000" dirty="0"/>
              <a:t>Structural models</a:t>
            </a:r>
          </a:p>
          <a:p>
            <a:pPr lvl="0"/>
            <a:r>
              <a:rPr lang="en-US" sz="2000" dirty="0"/>
              <a:t>Behavioral models</a:t>
            </a: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Lecture 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System modeling</a:t>
            </a:r>
          </a:p>
        </p:txBody>
      </p:sp>
      <p:sp>
        <p:nvSpPr>
          <p:cNvPr id="3" name="Content Placeholder 2"/>
          <p:cNvSpPr>
            <a:spLocks noGrp="1"/>
          </p:cNvSpPr>
          <p:nvPr>
            <p:ph idx="1"/>
          </p:nvPr>
        </p:nvSpPr>
        <p:spPr/>
        <p:txBody>
          <a:bodyPr>
            <a:normAutofit fontScale="92500" lnSpcReduction="10000"/>
          </a:bodyPr>
          <a:lstStyle/>
          <a:p>
            <a:pPr lvl="0"/>
            <a:r>
              <a:rPr lang="en-US" sz="3600" dirty="0"/>
              <a:t>System modeling is the process of developing </a:t>
            </a:r>
            <a:r>
              <a:rPr lang="en-US" sz="3600" b="1" dirty="0"/>
              <a:t>abstract models of a system</a:t>
            </a:r>
            <a:r>
              <a:rPr lang="en-US" sz="3600" dirty="0"/>
              <a:t>, with each model presenting a </a:t>
            </a:r>
            <a:r>
              <a:rPr lang="en-US" sz="3600" b="1" dirty="0"/>
              <a:t>different view </a:t>
            </a:r>
            <a:r>
              <a:rPr lang="en-US" sz="3600" dirty="0"/>
              <a:t>or perspective of that system. </a:t>
            </a:r>
          </a:p>
          <a:p>
            <a:pPr lvl="0"/>
            <a:r>
              <a:rPr lang="en-US" sz="3600" dirty="0"/>
              <a:t>System modeling is a way of </a:t>
            </a:r>
            <a:r>
              <a:rPr lang="en-US" sz="3600" b="1" dirty="0"/>
              <a:t>representing</a:t>
            </a:r>
            <a:r>
              <a:rPr lang="en-US" sz="3600" dirty="0"/>
              <a:t> a system using </a:t>
            </a:r>
            <a:r>
              <a:rPr lang="en-US" sz="3600" b="1" dirty="0"/>
              <a:t>graphical notation</a:t>
            </a:r>
            <a:r>
              <a:rPr lang="en-US" sz="3600" dirty="0"/>
              <a:t>, which is now almost always based on notations in the Unified Modeling Language (UML). </a:t>
            </a:r>
          </a:p>
          <a:p>
            <a:pPr lvl="0"/>
            <a:r>
              <a:rPr lang="en-GB" sz="3600" dirty="0"/>
              <a:t>System modelling </a:t>
            </a:r>
            <a:r>
              <a:rPr lang="en-GB" sz="3600" b="1" dirty="0"/>
              <a:t>helps the analyst to understand the functionality</a:t>
            </a:r>
            <a:r>
              <a:rPr lang="en-GB" sz="3600" dirty="0"/>
              <a:t> of the system and models are used to </a:t>
            </a:r>
            <a:r>
              <a:rPr lang="en-GB" sz="3600" b="1" dirty="0"/>
              <a:t>communicate with customers</a:t>
            </a:r>
            <a:r>
              <a:rPr lang="en-GB" sz="3600" dirty="0"/>
              <a:t>.</a:t>
            </a:r>
            <a:endParaRPr lang="en-US" sz="3600" dirty="0"/>
          </a:p>
        </p:txBody>
      </p:sp>
    </p:spTree>
    <p:extLst>
      <p:ext uri="{BB962C8B-B14F-4D97-AF65-F5344CB8AC3E}">
        <p14:creationId xmlns:p14="http://schemas.microsoft.com/office/powerpoint/2010/main" val="4207874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Existing and planned system models</a:t>
            </a:r>
            <a:endParaRPr lang="en-US" dirty="0"/>
          </a:p>
        </p:txBody>
      </p:sp>
      <p:sp>
        <p:nvSpPr>
          <p:cNvPr id="3" name="Content Placeholder 2"/>
          <p:cNvSpPr>
            <a:spLocks noGrp="1"/>
          </p:cNvSpPr>
          <p:nvPr>
            <p:ph idx="1"/>
          </p:nvPr>
        </p:nvSpPr>
        <p:spPr/>
        <p:txBody>
          <a:bodyPr>
            <a:normAutofit/>
          </a:bodyPr>
          <a:lstStyle/>
          <a:p>
            <a:pPr lvl="0"/>
            <a:r>
              <a:rPr lang="en-US" dirty="0"/>
              <a:t>Models of the existing system are used during requirements engineering. They help clarify what </a:t>
            </a:r>
            <a:r>
              <a:rPr lang="en-US" b="1" dirty="0"/>
              <a:t>the existing system </a:t>
            </a:r>
            <a:r>
              <a:rPr lang="en-US" dirty="0"/>
              <a:t>does and can be used as a basis for discussing its strengths and weaknesses. These then </a:t>
            </a:r>
            <a:r>
              <a:rPr lang="en-US" b="1" dirty="0"/>
              <a:t>lead to requirements for the new system</a:t>
            </a:r>
            <a:r>
              <a:rPr lang="en-US" dirty="0"/>
              <a:t>.</a:t>
            </a:r>
          </a:p>
          <a:p>
            <a:pPr lvl="0"/>
            <a:r>
              <a:rPr lang="en-US" dirty="0"/>
              <a:t>Models of the new system are used during requirements engineering to </a:t>
            </a:r>
            <a:r>
              <a:rPr lang="en-US" b="1" dirty="0"/>
              <a:t>help explain the proposed requirements </a:t>
            </a:r>
            <a:r>
              <a:rPr lang="en-US" dirty="0"/>
              <a:t>to other system stakeholders. Engineers use these models to </a:t>
            </a:r>
            <a:r>
              <a:rPr lang="en-US" b="1" dirty="0"/>
              <a:t>discuss design proposals </a:t>
            </a:r>
            <a:r>
              <a:rPr lang="en-US" dirty="0"/>
              <a:t>and to </a:t>
            </a:r>
            <a:r>
              <a:rPr lang="en-US" b="1" dirty="0"/>
              <a:t>document</a:t>
            </a:r>
            <a:r>
              <a:rPr lang="en-US" dirty="0"/>
              <a:t> the system for implementation. </a:t>
            </a:r>
          </a:p>
          <a:p>
            <a:endParaRPr lang="en-US" dirty="0"/>
          </a:p>
        </p:txBody>
      </p:sp>
    </p:spTree>
    <p:extLst>
      <p:ext uri="{BB962C8B-B14F-4D97-AF65-F5344CB8AC3E}">
        <p14:creationId xmlns:p14="http://schemas.microsoft.com/office/powerpoint/2010/main" val="17741686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System perspectives</a:t>
            </a:r>
          </a:p>
        </p:txBody>
      </p:sp>
      <p:sp>
        <p:nvSpPr>
          <p:cNvPr id="3" name="Content Placeholder 2"/>
          <p:cNvSpPr>
            <a:spLocks noGrp="1"/>
          </p:cNvSpPr>
          <p:nvPr>
            <p:ph idx="1"/>
          </p:nvPr>
        </p:nvSpPr>
        <p:spPr/>
        <p:txBody>
          <a:bodyPr>
            <a:normAutofit/>
          </a:bodyPr>
          <a:lstStyle/>
          <a:p>
            <a:pPr lvl="0"/>
            <a:r>
              <a:rPr lang="en-US" b="1" dirty="0"/>
              <a:t>An external perspective</a:t>
            </a:r>
            <a:r>
              <a:rPr lang="en-US" dirty="0"/>
              <a:t>, where you model the context or </a:t>
            </a:r>
            <a:r>
              <a:rPr lang="en-US" b="1" dirty="0"/>
              <a:t>environment</a:t>
            </a:r>
            <a:r>
              <a:rPr lang="en-US" dirty="0"/>
              <a:t> of the system.</a:t>
            </a:r>
          </a:p>
          <a:p>
            <a:pPr lvl="0"/>
            <a:r>
              <a:rPr lang="en-US" b="1" dirty="0"/>
              <a:t>An interaction perspective</a:t>
            </a:r>
            <a:r>
              <a:rPr lang="en-US" dirty="0"/>
              <a:t>, where you model the interactions between a system and its </a:t>
            </a:r>
            <a:r>
              <a:rPr lang="en-US" b="1" dirty="0"/>
              <a:t>environment</a:t>
            </a:r>
            <a:r>
              <a:rPr lang="en-US" dirty="0"/>
              <a:t>, or between the </a:t>
            </a:r>
            <a:r>
              <a:rPr lang="en-US" b="1" dirty="0"/>
              <a:t>components</a:t>
            </a:r>
            <a:r>
              <a:rPr lang="en-US" dirty="0"/>
              <a:t> of a system.</a:t>
            </a:r>
          </a:p>
          <a:p>
            <a:pPr lvl="0"/>
            <a:r>
              <a:rPr lang="en-US" b="1" dirty="0"/>
              <a:t>A structural perspective</a:t>
            </a:r>
            <a:r>
              <a:rPr lang="en-US" dirty="0"/>
              <a:t>, where you model the </a:t>
            </a:r>
            <a:r>
              <a:rPr lang="en-US" b="1" dirty="0"/>
              <a:t>organization</a:t>
            </a:r>
            <a:r>
              <a:rPr lang="en-US" dirty="0"/>
              <a:t> of a system or the structure of the </a:t>
            </a:r>
            <a:r>
              <a:rPr lang="en-US" b="1" dirty="0"/>
              <a:t>data</a:t>
            </a:r>
            <a:r>
              <a:rPr lang="en-US" dirty="0"/>
              <a:t> that is processed by the system.</a:t>
            </a:r>
          </a:p>
          <a:p>
            <a:pPr lvl="0"/>
            <a:r>
              <a:rPr lang="en-US" b="1" dirty="0"/>
              <a:t>A behavioral perspective</a:t>
            </a:r>
            <a:r>
              <a:rPr lang="en-US" dirty="0"/>
              <a:t>, where you model the dynamic behavior of the system and </a:t>
            </a:r>
            <a:r>
              <a:rPr lang="en-US" b="1" dirty="0"/>
              <a:t>how it responds to events</a:t>
            </a:r>
            <a:r>
              <a:rPr lang="en-US" dirty="0"/>
              <a:t>. </a:t>
            </a:r>
          </a:p>
          <a:p>
            <a:endParaRPr lang="en-US" dirty="0"/>
          </a:p>
        </p:txBody>
      </p:sp>
    </p:spTree>
    <p:extLst>
      <p:ext uri="{BB962C8B-B14F-4D97-AF65-F5344CB8AC3E}">
        <p14:creationId xmlns:p14="http://schemas.microsoft.com/office/powerpoint/2010/main" val="26491984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UML diagram types</a:t>
            </a:r>
          </a:p>
        </p:txBody>
      </p:sp>
      <p:sp>
        <p:nvSpPr>
          <p:cNvPr id="3" name="Content Placeholder 2"/>
          <p:cNvSpPr>
            <a:spLocks noGrp="1"/>
          </p:cNvSpPr>
          <p:nvPr>
            <p:ph idx="1"/>
          </p:nvPr>
        </p:nvSpPr>
        <p:spPr/>
        <p:txBody>
          <a:bodyPr>
            <a:normAutofit lnSpcReduction="10000"/>
          </a:bodyPr>
          <a:lstStyle/>
          <a:p>
            <a:pPr lvl="0"/>
            <a:r>
              <a:rPr lang="en-US" b="1" dirty="0"/>
              <a:t>Activity diagrams</a:t>
            </a:r>
            <a:r>
              <a:rPr lang="en-US" dirty="0"/>
              <a:t>, which show the </a:t>
            </a:r>
            <a:r>
              <a:rPr lang="en-US" b="1" dirty="0"/>
              <a:t>activities</a:t>
            </a:r>
            <a:r>
              <a:rPr lang="en-US" dirty="0"/>
              <a:t> involved in a process or in data processing .</a:t>
            </a:r>
          </a:p>
          <a:p>
            <a:pPr lvl="0"/>
            <a:r>
              <a:rPr lang="en-US" b="1" dirty="0"/>
              <a:t>Use case diagrams</a:t>
            </a:r>
            <a:r>
              <a:rPr lang="en-US" dirty="0"/>
              <a:t>, which show the </a:t>
            </a:r>
            <a:r>
              <a:rPr lang="en-US" b="1" dirty="0"/>
              <a:t>interactions</a:t>
            </a:r>
            <a:r>
              <a:rPr lang="en-US" dirty="0"/>
              <a:t> between a system and its </a:t>
            </a:r>
            <a:r>
              <a:rPr lang="en-US" b="1" dirty="0"/>
              <a:t>environment</a:t>
            </a:r>
            <a:r>
              <a:rPr lang="en-US" dirty="0"/>
              <a:t>. </a:t>
            </a:r>
          </a:p>
          <a:p>
            <a:pPr lvl="0"/>
            <a:r>
              <a:rPr lang="en-US" b="1" dirty="0"/>
              <a:t>Sequence diagrams</a:t>
            </a:r>
            <a:r>
              <a:rPr lang="en-US" dirty="0"/>
              <a:t>, which show </a:t>
            </a:r>
            <a:r>
              <a:rPr lang="en-US" b="1" dirty="0"/>
              <a:t>interactions</a:t>
            </a:r>
            <a:r>
              <a:rPr lang="en-US" dirty="0"/>
              <a:t> between actors and the system and between system </a:t>
            </a:r>
            <a:r>
              <a:rPr lang="en-US" b="1" dirty="0"/>
              <a:t>components</a:t>
            </a:r>
            <a:r>
              <a:rPr lang="en-US" dirty="0"/>
              <a:t>.</a:t>
            </a:r>
          </a:p>
          <a:p>
            <a:pPr lvl="0"/>
            <a:r>
              <a:rPr lang="en-US" b="1" dirty="0"/>
              <a:t>Class diagrams</a:t>
            </a:r>
            <a:r>
              <a:rPr lang="en-US" dirty="0"/>
              <a:t>, which show the </a:t>
            </a:r>
            <a:r>
              <a:rPr lang="en-US" b="1" dirty="0"/>
              <a:t>object classes </a:t>
            </a:r>
            <a:r>
              <a:rPr lang="en-US" dirty="0"/>
              <a:t>in the system and the </a:t>
            </a:r>
            <a:r>
              <a:rPr lang="en-US" b="1" dirty="0"/>
              <a:t>associations</a:t>
            </a:r>
            <a:r>
              <a:rPr lang="en-US" dirty="0"/>
              <a:t> between these classes.</a:t>
            </a:r>
          </a:p>
          <a:p>
            <a:pPr lvl="0"/>
            <a:r>
              <a:rPr lang="en-US" b="1" dirty="0"/>
              <a:t>State diagrams</a:t>
            </a:r>
            <a:r>
              <a:rPr lang="en-US" dirty="0"/>
              <a:t>, which show how the system </a:t>
            </a:r>
            <a:r>
              <a:rPr lang="en-US" b="1" dirty="0"/>
              <a:t>reacts</a:t>
            </a:r>
            <a:r>
              <a:rPr lang="en-US" dirty="0"/>
              <a:t> to internal and external events. </a:t>
            </a:r>
          </a:p>
          <a:p>
            <a:endParaRPr lang="en-US" dirty="0"/>
          </a:p>
        </p:txBody>
      </p:sp>
    </p:spTree>
    <p:extLst>
      <p:ext uri="{BB962C8B-B14F-4D97-AF65-F5344CB8AC3E}">
        <p14:creationId xmlns:p14="http://schemas.microsoft.com/office/powerpoint/2010/main" val="38079193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 of graphical models</a:t>
            </a:r>
          </a:p>
        </p:txBody>
      </p:sp>
      <p:sp>
        <p:nvSpPr>
          <p:cNvPr id="3" name="Content Placeholder 2"/>
          <p:cNvSpPr>
            <a:spLocks noGrp="1"/>
          </p:cNvSpPr>
          <p:nvPr>
            <p:ph idx="1"/>
          </p:nvPr>
        </p:nvSpPr>
        <p:spPr/>
        <p:txBody>
          <a:bodyPr/>
          <a:lstStyle/>
          <a:p>
            <a:pPr lvl="0"/>
            <a:r>
              <a:rPr lang="en-US" dirty="0"/>
              <a:t>As a </a:t>
            </a:r>
            <a:r>
              <a:rPr lang="en-US" b="1" dirty="0"/>
              <a:t>means of facilitating discussion a</a:t>
            </a:r>
            <a:r>
              <a:rPr lang="en-US" dirty="0"/>
              <a:t>bout an existing or proposed system</a:t>
            </a:r>
          </a:p>
          <a:p>
            <a:pPr lvl="1"/>
            <a:r>
              <a:rPr lang="en-US" b="1" dirty="0"/>
              <a:t>Incomplete and incorrect models are OK </a:t>
            </a:r>
            <a:r>
              <a:rPr lang="en-US" dirty="0"/>
              <a:t>as their role is to support discussion.</a:t>
            </a:r>
          </a:p>
          <a:p>
            <a:pPr lvl="0"/>
            <a:r>
              <a:rPr lang="en-US" dirty="0"/>
              <a:t>As a way of </a:t>
            </a:r>
            <a:r>
              <a:rPr lang="en-US" b="1" dirty="0"/>
              <a:t>documenting an existing system</a:t>
            </a:r>
          </a:p>
          <a:p>
            <a:pPr lvl="1"/>
            <a:r>
              <a:rPr lang="en-US" dirty="0"/>
              <a:t>Models should be an </a:t>
            </a:r>
            <a:r>
              <a:rPr lang="en-US" b="1" dirty="0"/>
              <a:t>accurate</a:t>
            </a:r>
            <a:r>
              <a:rPr lang="en-US" dirty="0"/>
              <a:t> representation of the system but </a:t>
            </a:r>
            <a:r>
              <a:rPr lang="en-US" b="1" dirty="0"/>
              <a:t>need not be complete</a:t>
            </a:r>
            <a:r>
              <a:rPr lang="en-US" dirty="0"/>
              <a:t>.</a:t>
            </a:r>
          </a:p>
          <a:p>
            <a:pPr lvl="0"/>
            <a:r>
              <a:rPr lang="en-US" dirty="0"/>
              <a:t>As a </a:t>
            </a:r>
            <a:r>
              <a:rPr lang="en-US" b="1" dirty="0"/>
              <a:t>detailed system description </a:t>
            </a:r>
            <a:r>
              <a:rPr lang="en-US" dirty="0"/>
              <a:t>that can be used to generate a system implementation</a:t>
            </a:r>
          </a:p>
          <a:p>
            <a:pPr lvl="1"/>
            <a:r>
              <a:rPr lang="en-US" b="1" dirty="0"/>
              <a:t>Models have to be both correct and complete.</a:t>
            </a:r>
          </a:p>
          <a:p>
            <a:endParaRPr lang="en-US" dirty="0"/>
          </a:p>
        </p:txBody>
      </p:sp>
    </p:spTree>
    <p:extLst>
      <p:ext uri="{BB962C8B-B14F-4D97-AF65-F5344CB8AC3E}">
        <p14:creationId xmlns:p14="http://schemas.microsoft.com/office/powerpoint/2010/main" val="30740631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Context models</a:t>
            </a:r>
            <a:endParaRPr lang="en-US" dirty="0"/>
          </a:p>
        </p:txBody>
      </p:sp>
      <p:sp>
        <p:nvSpPr>
          <p:cNvPr id="3" name="Content Placeholder 2"/>
          <p:cNvSpPr>
            <a:spLocks noGrp="1"/>
          </p:cNvSpPr>
          <p:nvPr>
            <p:ph idx="1"/>
          </p:nvPr>
        </p:nvSpPr>
        <p:spPr/>
        <p:txBody>
          <a:bodyPr/>
          <a:lstStyle/>
          <a:p>
            <a:pPr lvl="0"/>
            <a:r>
              <a:rPr lang="en-GB" dirty="0"/>
              <a:t>Context models are used </a:t>
            </a:r>
            <a:r>
              <a:rPr lang="en-GB" b="1" dirty="0"/>
              <a:t>to illustrate the operational context of a system </a:t>
            </a:r>
            <a:r>
              <a:rPr lang="en-GB" dirty="0"/>
              <a:t>- they show what lies outside the system boundaries.</a:t>
            </a:r>
            <a:endParaRPr lang="en-US" dirty="0"/>
          </a:p>
          <a:p>
            <a:pPr lvl="0"/>
            <a:r>
              <a:rPr lang="en-GB" dirty="0"/>
              <a:t>Social and organisational concerns may affect the decision on </a:t>
            </a:r>
            <a:r>
              <a:rPr lang="en-GB" b="1" dirty="0"/>
              <a:t>where to position system boundaries</a:t>
            </a:r>
            <a:r>
              <a:rPr lang="en-GB" dirty="0"/>
              <a:t>.</a:t>
            </a:r>
            <a:endParaRPr lang="en-US" dirty="0"/>
          </a:p>
          <a:p>
            <a:pPr lvl="0"/>
            <a:r>
              <a:rPr lang="en-GB" b="1" dirty="0"/>
              <a:t>Architectural models show the system and its relationship with other systems</a:t>
            </a:r>
            <a:r>
              <a:rPr lang="en-GB" dirty="0"/>
              <a:t>.</a:t>
            </a:r>
            <a:endParaRPr lang="en-US" dirty="0"/>
          </a:p>
          <a:p>
            <a:endParaRPr lang="en-US" dirty="0"/>
          </a:p>
        </p:txBody>
      </p:sp>
    </p:spTree>
    <p:extLst>
      <p:ext uri="{BB962C8B-B14F-4D97-AF65-F5344CB8AC3E}">
        <p14:creationId xmlns:p14="http://schemas.microsoft.com/office/powerpoint/2010/main" val="23153232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System boundaries</a:t>
            </a:r>
          </a:p>
        </p:txBody>
      </p:sp>
      <p:sp>
        <p:nvSpPr>
          <p:cNvPr id="3" name="Content Placeholder 2"/>
          <p:cNvSpPr>
            <a:spLocks noGrp="1"/>
          </p:cNvSpPr>
          <p:nvPr>
            <p:ph idx="1"/>
          </p:nvPr>
        </p:nvSpPr>
        <p:spPr/>
        <p:txBody>
          <a:bodyPr/>
          <a:lstStyle/>
          <a:p>
            <a:pPr lvl="0"/>
            <a:r>
              <a:rPr lang="en-US" dirty="0"/>
              <a:t>System boundaries are established to define </a:t>
            </a:r>
            <a:r>
              <a:rPr lang="en-US" b="1" dirty="0"/>
              <a:t>what is inside </a:t>
            </a:r>
            <a:r>
              <a:rPr lang="en-US" dirty="0"/>
              <a:t>and </a:t>
            </a:r>
            <a:r>
              <a:rPr lang="en-US" b="1" dirty="0"/>
              <a:t>what is outside</a:t>
            </a:r>
            <a:r>
              <a:rPr lang="en-US" dirty="0"/>
              <a:t> the system.</a:t>
            </a:r>
          </a:p>
          <a:p>
            <a:pPr lvl="1"/>
            <a:r>
              <a:rPr lang="en-US" dirty="0"/>
              <a:t>They show </a:t>
            </a:r>
            <a:r>
              <a:rPr lang="en-US" b="1" dirty="0"/>
              <a:t>other systems </a:t>
            </a:r>
            <a:r>
              <a:rPr lang="en-US" dirty="0"/>
              <a:t>that are used or depend on the system being developed.</a:t>
            </a:r>
          </a:p>
          <a:p>
            <a:pPr lvl="0"/>
            <a:r>
              <a:rPr lang="en-US" dirty="0"/>
              <a:t>The position of the system boundary has a deep effect on the </a:t>
            </a:r>
            <a:r>
              <a:rPr lang="en-US" b="1" dirty="0"/>
              <a:t>system requirements</a:t>
            </a:r>
            <a:r>
              <a:rPr lang="en-US" dirty="0"/>
              <a:t>. </a:t>
            </a:r>
          </a:p>
          <a:p>
            <a:endParaRPr lang="en-US" dirty="0"/>
          </a:p>
        </p:txBody>
      </p:sp>
    </p:spTree>
    <p:extLst>
      <p:ext uri="{BB962C8B-B14F-4D97-AF65-F5344CB8AC3E}">
        <p14:creationId xmlns:p14="http://schemas.microsoft.com/office/powerpoint/2010/main" val="9548720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context of the MHC-PMS</a:t>
            </a:r>
            <a:r>
              <a:rPr lang="en-GB" dirty="0"/>
              <a:t> </a:t>
            </a:r>
            <a:endParaRPr lang="en-US" dirty="0"/>
          </a:p>
        </p:txBody>
      </p:sp>
      <p:pic>
        <p:nvPicPr>
          <p:cNvPr id="4" name="Content Placeholder 3" descr="5.1 MHCPMS-Context.eps"/>
          <p:cNvPicPr>
            <a:picLocks noGrp="1" noChangeAspect="1"/>
          </p:cNvPicPr>
          <p:nvPr>
            <p:ph idx="1"/>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1723698" y="1987674"/>
            <a:ext cx="6316716" cy="3979033"/>
          </a:xfrm>
          <a:prstGeom prst="rect">
            <a:avLst/>
          </a:prstGeom>
        </p:spPr>
      </p:pic>
    </p:spTree>
    <p:extLst>
      <p:ext uri="{BB962C8B-B14F-4D97-AF65-F5344CB8AC3E}">
        <p14:creationId xmlns:p14="http://schemas.microsoft.com/office/powerpoint/2010/main" val="20301025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Process perspective </a:t>
            </a:r>
            <a:r>
              <a:rPr lang="en-US" dirty="0">
                <a:sym typeface="Wingdings" panose="05000000000000000000" pitchFamily="2" charset="2"/>
              </a:rPr>
              <a:t> </a:t>
            </a:r>
            <a:r>
              <a:rPr lang="en-US" dirty="0"/>
              <a:t>Using Activity model</a:t>
            </a:r>
          </a:p>
        </p:txBody>
      </p:sp>
      <p:sp>
        <p:nvSpPr>
          <p:cNvPr id="3" name="Content Placeholder 2"/>
          <p:cNvSpPr>
            <a:spLocks noGrp="1"/>
          </p:cNvSpPr>
          <p:nvPr>
            <p:ph idx="1"/>
          </p:nvPr>
        </p:nvSpPr>
        <p:spPr/>
        <p:txBody>
          <a:bodyPr/>
          <a:lstStyle/>
          <a:p>
            <a:pPr lvl="0"/>
            <a:r>
              <a:rPr lang="en-US" dirty="0"/>
              <a:t>Context models simply show the other systems in the environment, </a:t>
            </a:r>
            <a:r>
              <a:rPr lang="en-US" b="1" dirty="0"/>
              <a:t>not how the system being developed is used</a:t>
            </a:r>
            <a:r>
              <a:rPr lang="en-US" dirty="0"/>
              <a:t> in that environment.</a:t>
            </a:r>
          </a:p>
          <a:p>
            <a:pPr lvl="0"/>
            <a:r>
              <a:rPr lang="en-US" b="1" dirty="0"/>
              <a:t>UML activity diagrams </a:t>
            </a:r>
            <a:r>
              <a:rPr lang="en-US" dirty="0"/>
              <a:t>may be used to define business process models.</a:t>
            </a:r>
          </a:p>
          <a:p>
            <a:endParaRPr lang="en-US" dirty="0"/>
          </a:p>
        </p:txBody>
      </p:sp>
    </p:spTree>
    <p:extLst>
      <p:ext uri="{BB962C8B-B14F-4D97-AF65-F5344CB8AC3E}">
        <p14:creationId xmlns:p14="http://schemas.microsoft.com/office/powerpoint/2010/main" val="10117821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Process model of involuntary detention</a:t>
            </a:r>
            <a:r>
              <a:rPr lang="en-GB" dirty="0"/>
              <a:t> </a:t>
            </a:r>
            <a:endParaRPr lang="en-US" dirty="0"/>
          </a:p>
        </p:txBody>
      </p:sp>
      <p:pic>
        <p:nvPicPr>
          <p:cNvPr id="4" name="Content Placeholder 3" descr="5.2 DetentionProcess.eps"/>
          <p:cNvPicPr>
            <a:picLocks noGrp="1" noChangeAspect="1"/>
          </p:cNvPicPr>
          <p:nvPr>
            <p:ph idx="1"/>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1726530" y="1690688"/>
            <a:ext cx="8126771" cy="4190936"/>
          </a:xfrm>
          <a:prstGeom prst="rect">
            <a:avLst/>
          </a:prstGeom>
        </p:spPr>
      </p:pic>
    </p:spTree>
    <p:extLst>
      <p:ext uri="{BB962C8B-B14F-4D97-AF65-F5344CB8AC3E}">
        <p14:creationId xmlns:p14="http://schemas.microsoft.com/office/powerpoint/2010/main" val="3040647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Interaction models </a:t>
            </a:r>
            <a:r>
              <a:rPr lang="en-US" dirty="0">
                <a:sym typeface="Wingdings" panose="05000000000000000000" pitchFamily="2" charset="2"/>
              </a:rPr>
              <a:t> </a:t>
            </a:r>
            <a:br>
              <a:rPr lang="en-US" dirty="0">
                <a:sym typeface="Wingdings" panose="05000000000000000000" pitchFamily="2" charset="2"/>
              </a:rPr>
            </a:br>
            <a:r>
              <a:rPr lang="en-GB" sz="3100" dirty="0"/>
              <a:t>Use  case diagrams and sequence diagrams </a:t>
            </a:r>
            <a:endParaRPr lang="en-US" dirty="0"/>
          </a:p>
        </p:txBody>
      </p:sp>
      <p:sp>
        <p:nvSpPr>
          <p:cNvPr id="3" name="Content Placeholder 2"/>
          <p:cNvSpPr>
            <a:spLocks noGrp="1"/>
          </p:cNvSpPr>
          <p:nvPr>
            <p:ph idx="1"/>
          </p:nvPr>
        </p:nvSpPr>
        <p:spPr/>
        <p:txBody>
          <a:bodyPr/>
          <a:lstStyle/>
          <a:p>
            <a:pPr lvl="0"/>
            <a:r>
              <a:rPr lang="en-US" b="1" dirty="0"/>
              <a:t>Modeling user interaction </a:t>
            </a:r>
            <a:r>
              <a:rPr lang="en-US" dirty="0"/>
              <a:t>is important as it helps to </a:t>
            </a:r>
            <a:r>
              <a:rPr lang="en-US" b="1" dirty="0"/>
              <a:t>identify user requirements. </a:t>
            </a:r>
          </a:p>
          <a:p>
            <a:pPr lvl="0"/>
            <a:r>
              <a:rPr lang="en-US" dirty="0"/>
              <a:t>Modeling </a:t>
            </a:r>
            <a:r>
              <a:rPr lang="en-US" b="1" dirty="0"/>
              <a:t>system-to-system interaction </a:t>
            </a:r>
            <a:r>
              <a:rPr lang="en-US" dirty="0"/>
              <a:t>highlights the communication problems that may arise. </a:t>
            </a:r>
          </a:p>
          <a:p>
            <a:pPr lvl="0"/>
            <a:r>
              <a:rPr lang="en-US" b="1" dirty="0"/>
              <a:t>Modeling component interaction </a:t>
            </a:r>
            <a:r>
              <a:rPr lang="en-US" dirty="0"/>
              <a:t>helps us understand if a proposed system structure is likely to deliver the required system performance and dependability.</a:t>
            </a:r>
            <a:r>
              <a:rPr lang="en-GB" dirty="0"/>
              <a:t> </a:t>
            </a:r>
            <a:endParaRPr lang="en-US" dirty="0"/>
          </a:p>
          <a:p>
            <a:pPr lvl="0"/>
            <a:r>
              <a:rPr lang="en-GB" b="1" dirty="0"/>
              <a:t>Use case diagrams and sequence diagrams </a:t>
            </a:r>
            <a:r>
              <a:rPr lang="en-GB" dirty="0"/>
              <a:t>may be used for interaction modelling.</a:t>
            </a:r>
            <a:endParaRPr lang="en-US" dirty="0"/>
          </a:p>
          <a:p>
            <a:endParaRPr lang="en-US" dirty="0"/>
          </a:p>
        </p:txBody>
      </p:sp>
    </p:spTree>
    <p:extLst>
      <p:ext uri="{BB962C8B-B14F-4D97-AF65-F5344CB8AC3E}">
        <p14:creationId xmlns:p14="http://schemas.microsoft.com/office/powerpoint/2010/main" val="36045863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 case modeling</a:t>
            </a:r>
          </a:p>
        </p:txBody>
      </p:sp>
      <p:sp>
        <p:nvSpPr>
          <p:cNvPr id="3" name="Content Placeholder 2"/>
          <p:cNvSpPr>
            <a:spLocks noGrp="1"/>
          </p:cNvSpPr>
          <p:nvPr>
            <p:ph idx="1"/>
          </p:nvPr>
        </p:nvSpPr>
        <p:spPr/>
        <p:txBody>
          <a:bodyPr/>
          <a:lstStyle/>
          <a:p>
            <a:pPr lvl="0">
              <a:lnSpc>
                <a:spcPct val="100000"/>
              </a:lnSpc>
            </a:pPr>
            <a:r>
              <a:rPr lang="en-US" dirty="0"/>
              <a:t>Use cases were developed originally to support </a:t>
            </a:r>
            <a:r>
              <a:rPr lang="en-US" b="1" dirty="0"/>
              <a:t>requirements elicitation </a:t>
            </a:r>
            <a:r>
              <a:rPr lang="en-US" dirty="0"/>
              <a:t>and now incorporated into the UML.</a:t>
            </a:r>
          </a:p>
          <a:p>
            <a:pPr lvl="0">
              <a:lnSpc>
                <a:spcPct val="100000"/>
              </a:lnSpc>
            </a:pPr>
            <a:r>
              <a:rPr lang="en-US" dirty="0"/>
              <a:t>Each use case represents </a:t>
            </a:r>
            <a:r>
              <a:rPr lang="en-US" b="1" dirty="0"/>
              <a:t>a discrete task </a:t>
            </a:r>
            <a:r>
              <a:rPr lang="en-US" dirty="0"/>
              <a:t>that involves </a:t>
            </a:r>
            <a:r>
              <a:rPr lang="en-US" b="1" dirty="0"/>
              <a:t>external interaction </a:t>
            </a:r>
            <a:r>
              <a:rPr lang="en-US" dirty="0"/>
              <a:t>with a system.</a:t>
            </a:r>
          </a:p>
          <a:p>
            <a:pPr lvl="0">
              <a:lnSpc>
                <a:spcPct val="100000"/>
              </a:lnSpc>
            </a:pPr>
            <a:r>
              <a:rPr lang="en-US" b="1" dirty="0"/>
              <a:t>Actors</a:t>
            </a:r>
            <a:r>
              <a:rPr lang="en-US" dirty="0"/>
              <a:t> in a use case may be </a:t>
            </a:r>
            <a:r>
              <a:rPr lang="en-US" b="1" dirty="0"/>
              <a:t>people</a:t>
            </a:r>
            <a:r>
              <a:rPr lang="en-US" dirty="0"/>
              <a:t> or </a:t>
            </a:r>
            <a:r>
              <a:rPr lang="en-US" b="1" dirty="0"/>
              <a:t>other systems</a:t>
            </a:r>
            <a:r>
              <a:rPr lang="en-US" dirty="0"/>
              <a:t>.</a:t>
            </a:r>
          </a:p>
          <a:p>
            <a:endParaRPr lang="en-US" dirty="0"/>
          </a:p>
        </p:txBody>
      </p:sp>
    </p:spTree>
    <p:extLst>
      <p:ext uri="{BB962C8B-B14F-4D97-AF65-F5344CB8AC3E}">
        <p14:creationId xmlns:p14="http://schemas.microsoft.com/office/powerpoint/2010/main" val="36591730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Transfer-data use case</a:t>
            </a:r>
            <a:r>
              <a:rPr lang="en-GB" dirty="0"/>
              <a:t> </a:t>
            </a:r>
            <a:endParaRPr lang="en-US" dirty="0"/>
          </a:p>
        </p:txBody>
      </p:sp>
      <p:pic>
        <p:nvPicPr>
          <p:cNvPr id="4" name="Content Placeholder 3" descr="5.3 UseCase.eps"/>
          <p:cNvPicPr>
            <a:picLocks noGrp="1" noChangeAspect="1"/>
          </p:cNvPicPr>
          <p:nvPr>
            <p:ph idx="1"/>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1025922" y="2894549"/>
            <a:ext cx="8471166" cy="1374567"/>
          </a:xfrm>
          <a:prstGeom prst="rect">
            <a:avLst/>
          </a:prstGeom>
        </p:spPr>
      </p:pic>
    </p:spTree>
    <p:extLst>
      <p:ext uri="{BB962C8B-B14F-4D97-AF65-F5344CB8AC3E}">
        <p14:creationId xmlns:p14="http://schemas.microsoft.com/office/powerpoint/2010/main" val="24111433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Tabular description of the ‘Transfer data’ use-case</a:t>
            </a:r>
            <a:r>
              <a:rPr lang="en-GB" dirty="0"/>
              <a:t>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045405472"/>
              </p:ext>
            </p:extLst>
          </p:nvPr>
        </p:nvGraphicFramePr>
        <p:xfrm>
          <a:off x="961696" y="1887298"/>
          <a:ext cx="9412014" cy="4119938"/>
        </p:xfrm>
        <a:graphic>
          <a:graphicData uri="http://schemas.openxmlformats.org/drawingml/2006/table">
            <a:tbl>
              <a:tblPr firstRow="1" bandRow="1"/>
              <a:tblGrid>
                <a:gridCol w="1571297">
                  <a:extLst>
                    <a:ext uri="{9D8B030D-6E8A-4147-A177-3AD203B41FA5}">
                      <a16:colId xmlns:a16="http://schemas.microsoft.com/office/drawing/2014/main" val="20000"/>
                    </a:ext>
                  </a:extLst>
                </a:gridCol>
                <a:gridCol w="7840717">
                  <a:extLst>
                    <a:ext uri="{9D8B030D-6E8A-4147-A177-3AD203B41FA5}">
                      <a16:colId xmlns:a16="http://schemas.microsoft.com/office/drawing/2014/main" val="20001"/>
                    </a:ext>
                  </a:extLst>
                </a:gridCol>
              </a:tblGrid>
              <a:tr h="314813">
                <a:tc gridSpan="2">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a:ln>
                            <a:noFill/>
                          </a:ln>
                          <a:solidFill>
                            <a:srgbClr val="000000"/>
                          </a:solidFill>
                          <a:effectLst/>
                          <a:latin typeface="Arial" charset="0"/>
                          <a:ea typeface="Times New Roman" charset="0"/>
                        </a:rPr>
                        <a:t>MHC-PMS: Transfer data</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en-US"/>
                    </a:p>
                  </a:txBody>
                  <a:tcPr/>
                </a:tc>
                <a:extLst>
                  <a:ext uri="{0D108BD9-81ED-4DB2-BD59-A6C34878D82A}">
                    <a16:rowId xmlns:a16="http://schemas.microsoft.com/office/drawing/2014/main" val="10000"/>
                  </a:ext>
                </a:extLst>
              </a:tr>
              <a:tr h="3148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Actors</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Medical receptionist, patient records system (PRS)</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1683561">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Description</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A receptionist may transfer data from the MHC-PMS to a general patient record database that is maintained by a health authority. The information transferred may either be updated personal information (address, phone number, etc.) or a summary of the patient’s diagnosis and treatment.</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3148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Data</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Patient’s personal information, treatment summary</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r h="3148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Stimulus</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User command issued by medical receptionist</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3148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Response</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Confirmation that PRS has been updated</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5"/>
                  </a:ext>
                </a:extLst>
              </a:tr>
              <a:tr h="862312">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Comments</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a:ln>
                            <a:noFill/>
                          </a:ln>
                          <a:solidFill>
                            <a:srgbClr val="000000"/>
                          </a:solidFill>
                          <a:effectLst/>
                          <a:latin typeface="Arial" charset="0"/>
                          <a:ea typeface="Times New Roman" charset="0"/>
                        </a:rPr>
                        <a:t>The receptionist must have appropriate security permissions to access the patient information and the PRS.</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8699665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Use cases in the MHC-PMS involving the role ‘Medical Receptionist’</a:t>
            </a:r>
            <a:r>
              <a:rPr lang="en-GB" dirty="0"/>
              <a:t> (Composite)</a:t>
            </a:r>
            <a:endParaRPr lang="en-US" dirty="0"/>
          </a:p>
        </p:txBody>
      </p:sp>
      <p:pic>
        <p:nvPicPr>
          <p:cNvPr id="4" name="Content Placeholder 3" descr="5.5 RecepUseCases.eps"/>
          <p:cNvPicPr>
            <a:picLocks noGrp="1" noChangeAspect="1"/>
          </p:cNvPicPr>
          <p:nvPr>
            <p:ph idx="1"/>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4341243" y="2110811"/>
            <a:ext cx="2903963" cy="3128578"/>
          </a:xfrm>
          <a:prstGeom prst="rect">
            <a:avLst/>
          </a:prstGeom>
        </p:spPr>
      </p:pic>
    </p:spTree>
    <p:extLst>
      <p:ext uri="{BB962C8B-B14F-4D97-AF65-F5344CB8AC3E}">
        <p14:creationId xmlns:p14="http://schemas.microsoft.com/office/powerpoint/2010/main" val="34211817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Sequence diagrams</a:t>
            </a:r>
          </a:p>
        </p:txBody>
      </p:sp>
      <p:sp>
        <p:nvSpPr>
          <p:cNvPr id="3" name="Content Placeholder 2"/>
          <p:cNvSpPr>
            <a:spLocks noGrp="1"/>
          </p:cNvSpPr>
          <p:nvPr>
            <p:ph idx="1"/>
          </p:nvPr>
        </p:nvSpPr>
        <p:spPr/>
        <p:txBody>
          <a:bodyPr>
            <a:normAutofit/>
          </a:bodyPr>
          <a:lstStyle/>
          <a:p>
            <a:pPr lvl="0"/>
            <a:r>
              <a:rPr lang="en-US" dirty="0"/>
              <a:t>Sequence diagrams are part of the UML and are used to model the </a:t>
            </a:r>
            <a:r>
              <a:rPr lang="en-US" b="1" dirty="0"/>
              <a:t>interactions between the actors and the objects </a:t>
            </a:r>
            <a:r>
              <a:rPr lang="en-US" dirty="0"/>
              <a:t>within a system.</a:t>
            </a:r>
          </a:p>
          <a:p>
            <a:pPr lvl="0"/>
            <a:r>
              <a:rPr lang="en-US" dirty="0"/>
              <a:t>A sequence diagram shows the sequence of interactions that take place </a:t>
            </a:r>
            <a:r>
              <a:rPr lang="en-US" b="1" dirty="0"/>
              <a:t>during a particular use case or use case instance</a:t>
            </a:r>
            <a:r>
              <a:rPr lang="en-US" dirty="0"/>
              <a:t>.</a:t>
            </a:r>
          </a:p>
          <a:p>
            <a:pPr lvl="0"/>
            <a:r>
              <a:rPr lang="en-US" dirty="0"/>
              <a:t>The </a:t>
            </a:r>
            <a:r>
              <a:rPr lang="en-US" b="1" dirty="0"/>
              <a:t>objects and actors</a:t>
            </a:r>
            <a:r>
              <a:rPr lang="en-US" dirty="0"/>
              <a:t> involved are listed along the top of the diagram, with a dotted line drawn vertically from these. </a:t>
            </a:r>
          </a:p>
          <a:p>
            <a:pPr lvl="0"/>
            <a:r>
              <a:rPr lang="en-US" dirty="0"/>
              <a:t>Interactions between objects are indicated by annotated arrows.  </a:t>
            </a:r>
          </a:p>
          <a:p>
            <a:endParaRPr lang="en-US" dirty="0"/>
          </a:p>
        </p:txBody>
      </p:sp>
    </p:spTree>
    <p:extLst>
      <p:ext uri="{BB962C8B-B14F-4D97-AF65-F5344CB8AC3E}">
        <p14:creationId xmlns:p14="http://schemas.microsoft.com/office/powerpoint/2010/main" val="4206451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Sequence diagram for View patient information</a:t>
            </a:r>
            <a:r>
              <a:rPr lang="en-GB" dirty="0"/>
              <a:t> </a:t>
            </a:r>
            <a:endParaRPr lang="en-US" dirty="0"/>
          </a:p>
        </p:txBody>
      </p:sp>
      <p:pic>
        <p:nvPicPr>
          <p:cNvPr id="4" name="Content Placeholder 3" descr="5.6 ViewInfoSeqDiag.eps"/>
          <p:cNvPicPr>
            <a:picLocks noGrp="1" noChangeAspect="1"/>
          </p:cNvPicPr>
          <p:nvPr>
            <p:ph idx="1"/>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2932712" y="1854437"/>
            <a:ext cx="5775452" cy="3919676"/>
          </a:xfrm>
          <a:prstGeom prst="rect">
            <a:avLst/>
          </a:prstGeom>
        </p:spPr>
      </p:pic>
    </p:spTree>
    <p:extLst>
      <p:ext uri="{BB962C8B-B14F-4D97-AF65-F5344CB8AC3E}">
        <p14:creationId xmlns:p14="http://schemas.microsoft.com/office/powerpoint/2010/main" val="36554035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Structural models</a:t>
            </a:r>
          </a:p>
        </p:txBody>
      </p:sp>
      <p:sp>
        <p:nvSpPr>
          <p:cNvPr id="3" name="Content Placeholder 2"/>
          <p:cNvSpPr>
            <a:spLocks noGrp="1"/>
          </p:cNvSpPr>
          <p:nvPr>
            <p:ph idx="1"/>
          </p:nvPr>
        </p:nvSpPr>
        <p:spPr/>
        <p:txBody>
          <a:bodyPr/>
          <a:lstStyle/>
          <a:p>
            <a:pPr lvl="0"/>
            <a:r>
              <a:rPr lang="en-US" dirty="0"/>
              <a:t>Structural models of software display the organization of a system </a:t>
            </a:r>
            <a:r>
              <a:rPr lang="en-US" b="1" dirty="0"/>
              <a:t>in terms of the components that make up that system </a:t>
            </a:r>
            <a:r>
              <a:rPr lang="en-US" dirty="0"/>
              <a:t>and their relationships. </a:t>
            </a:r>
          </a:p>
          <a:p>
            <a:pPr lvl="0"/>
            <a:r>
              <a:rPr lang="en-US" dirty="0"/>
              <a:t>Structural models may be static models, which show the </a:t>
            </a:r>
            <a:r>
              <a:rPr lang="en-US" dirty="0">
                <a:solidFill>
                  <a:srgbClr val="FF0000"/>
                </a:solidFill>
              </a:rPr>
              <a:t>structure of the system design</a:t>
            </a:r>
            <a:r>
              <a:rPr lang="en-US" dirty="0"/>
              <a:t>, or dynamic models, which show the organization of the system </a:t>
            </a:r>
            <a:r>
              <a:rPr lang="en-US" dirty="0">
                <a:solidFill>
                  <a:srgbClr val="FF0000"/>
                </a:solidFill>
              </a:rPr>
              <a:t>when it is executing</a:t>
            </a:r>
            <a:r>
              <a:rPr lang="en-US" dirty="0"/>
              <a:t>. </a:t>
            </a:r>
          </a:p>
          <a:p>
            <a:pPr lvl="0"/>
            <a:r>
              <a:rPr lang="en-US" dirty="0"/>
              <a:t>You create structural models of a system when you are discussing and designing the </a:t>
            </a:r>
            <a:r>
              <a:rPr lang="en-US" b="1" dirty="0"/>
              <a:t>system architecture. </a:t>
            </a:r>
          </a:p>
          <a:p>
            <a:endParaRPr lang="en-US" dirty="0"/>
          </a:p>
        </p:txBody>
      </p:sp>
    </p:spTree>
    <p:extLst>
      <p:ext uri="{BB962C8B-B14F-4D97-AF65-F5344CB8AC3E}">
        <p14:creationId xmlns:p14="http://schemas.microsoft.com/office/powerpoint/2010/main" val="40902443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Class diagrams</a:t>
            </a:r>
          </a:p>
        </p:txBody>
      </p:sp>
      <p:sp>
        <p:nvSpPr>
          <p:cNvPr id="3" name="Content Placeholder 2"/>
          <p:cNvSpPr>
            <a:spLocks noGrp="1"/>
          </p:cNvSpPr>
          <p:nvPr>
            <p:ph idx="1"/>
          </p:nvPr>
        </p:nvSpPr>
        <p:spPr/>
        <p:txBody>
          <a:bodyPr>
            <a:normAutofit/>
          </a:bodyPr>
          <a:lstStyle/>
          <a:p>
            <a:pPr lvl="0"/>
            <a:r>
              <a:rPr lang="en-US" dirty="0"/>
              <a:t>Class diagrams are used when developing an object-oriented system model to </a:t>
            </a:r>
            <a:r>
              <a:rPr lang="en-US" b="1" dirty="0"/>
              <a:t>show the classes in a system and the associations</a:t>
            </a:r>
            <a:r>
              <a:rPr lang="en-US" dirty="0"/>
              <a:t> between these classes. </a:t>
            </a:r>
          </a:p>
          <a:p>
            <a:pPr lvl="0"/>
            <a:r>
              <a:rPr lang="en-US" dirty="0"/>
              <a:t>An object class can be thought of as a general </a:t>
            </a:r>
            <a:r>
              <a:rPr lang="en-US" b="1" dirty="0"/>
              <a:t>definition</a:t>
            </a:r>
            <a:r>
              <a:rPr lang="en-US" dirty="0"/>
              <a:t> of one kind of system object. </a:t>
            </a:r>
          </a:p>
          <a:p>
            <a:pPr lvl="0"/>
            <a:r>
              <a:rPr lang="en-US" dirty="0"/>
              <a:t>An </a:t>
            </a:r>
            <a:r>
              <a:rPr lang="en-US" b="1" dirty="0"/>
              <a:t>association is a link between classes </a:t>
            </a:r>
            <a:r>
              <a:rPr lang="en-US" dirty="0"/>
              <a:t>that indicates that there is some </a:t>
            </a:r>
            <a:r>
              <a:rPr lang="en-US" b="1" dirty="0"/>
              <a:t>relationship</a:t>
            </a:r>
            <a:r>
              <a:rPr lang="en-US" dirty="0"/>
              <a:t> between these classes.</a:t>
            </a:r>
            <a:r>
              <a:rPr lang="en-GB" dirty="0"/>
              <a:t> </a:t>
            </a:r>
            <a:endParaRPr lang="en-US" dirty="0"/>
          </a:p>
          <a:p>
            <a:pPr lvl="0"/>
            <a:r>
              <a:rPr lang="en-US" dirty="0"/>
              <a:t>When you are developing models during the early stages of the software engineering process, objects represent something in the real world, such as a </a:t>
            </a:r>
            <a:r>
              <a:rPr lang="en-US" b="1" dirty="0"/>
              <a:t>patient</a:t>
            </a:r>
            <a:r>
              <a:rPr lang="en-US" dirty="0"/>
              <a:t>, a </a:t>
            </a:r>
            <a:r>
              <a:rPr lang="en-US" b="1" dirty="0"/>
              <a:t>prescription</a:t>
            </a:r>
            <a:r>
              <a:rPr lang="en-US" dirty="0"/>
              <a:t>, </a:t>
            </a:r>
            <a:r>
              <a:rPr lang="en-US" b="1" dirty="0"/>
              <a:t>doctor</a:t>
            </a:r>
            <a:r>
              <a:rPr lang="en-US" dirty="0"/>
              <a:t>, etc. </a:t>
            </a:r>
          </a:p>
          <a:p>
            <a:endParaRPr lang="en-US" dirty="0"/>
          </a:p>
        </p:txBody>
      </p:sp>
    </p:spTree>
    <p:extLst>
      <p:ext uri="{BB962C8B-B14F-4D97-AF65-F5344CB8AC3E}">
        <p14:creationId xmlns:p14="http://schemas.microsoft.com/office/powerpoint/2010/main" val="18212245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UML classes and association</a:t>
            </a:r>
            <a:r>
              <a:rPr lang="en-GB" dirty="0"/>
              <a:t> </a:t>
            </a:r>
            <a:endParaRPr lang="en-US" dirty="0"/>
          </a:p>
        </p:txBody>
      </p:sp>
      <p:sp>
        <p:nvSpPr>
          <p:cNvPr id="3" name="Content Placeholder 2"/>
          <p:cNvSpPr>
            <a:spLocks noGrp="1"/>
          </p:cNvSpPr>
          <p:nvPr>
            <p:ph idx="1"/>
          </p:nvPr>
        </p:nvSpPr>
        <p:spPr/>
        <p:txBody>
          <a:bodyPr/>
          <a:lstStyle/>
          <a:p>
            <a:endParaRPr lang="en-US" dirty="0"/>
          </a:p>
        </p:txBody>
      </p:sp>
      <p:pic>
        <p:nvPicPr>
          <p:cNvPr id="5" name="Picture 4" descr="5.8 ClassAssoc.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2265636" y="3134272"/>
            <a:ext cx="5312019" cy="952500"/>
          </a:xfrm>
          <a:prstGeom prst="rect">
            <a:avLst/>
          </a:prstGeom>
        </p:spPr>
      </p:pic>
    </p:spTree>
    <p:extLst>
      <p:ext uri="{BB962C8B-B14F-4D97-AF65-F5344CB8AC3E}">
        <p14:creationId xmlns:p14="http://schemas.microsoft.com/office/powerpoint/2010/main" val="12606544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Classes and associations in the MHC-PMS </a:t>
            </a:r>
          </a:p>
        </p:txBody>
      </p:sp>
      <p:sp>
        <p:nvSpPr>
          <p:cNvPr id="3" name="Content Placeholder 2"/>
          <p:cNvSpPr>
            <a:spLocks noGrp="1"/>
          </p:cNvSpPr>
          <p:nvPr>
            <p:ph idx="1"/>
          </p:nvPr>
        </p:nvSpPr>
        <p:spPr/>
        <p:txBody>
          <a:bodyPr/>
          <a:lstStyle/>
          <a:p>
            <a:endParaRPr lang="en-US"/>
          </a:p>
        </p:txBody>
      </p:sp>
      <p:pic>
        <p:nvPicPr>
          <p:cNvPr id="4" name="Picture 3" descr="5.9 MHCPMS-classes.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1556625" y="1825625"/>
            <a:ext cx="6329739" cy="4244648"/>
          </a:xfrm>
          <a:prstGeom prst="rect">
            <a:avLst/>
          </a:prstGeom>
        </p:spPr>
      </p:pic>
    </p:spTree>
    <p:extLst>
      <p:ext uri="{BB962C8B-B14F-4D97-AF65-F5344CB8AC3E}">
        <p14:creationId xmlns:p14="http://schemas.microsoft.com/office/powerpoint/2010/main" val="22274869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Consultation class</a:t>
            </a:r>
            <a:r>
              <a:rPr lang="en-GB" dirty="0"/>
              <a:t> </a:t>
            </a:r>
            <a:endParaRPr lang="en-US" dirty="0"/>
          </a:p>
        </p:txBody>
      </p:sp>
      <p:pic>
        <p:nvPicPr>
          <p:cNvPr id="4" name="Picture 3" descr="5.10 Consultation Class.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3558189" y="1860714"/>
            <a:ext cx="2517812" cy="4316249"/>
          </a:xfrm>
          <a:prstGeom prst="rect">
            <a:avLst/>
          </a:prstGeom>
        </p:spPr>
      </p:pic>
    </p:spTree>
    <p:extLst>
      <p:ext uri="{BB962C8B-B14F-4D97-AF65-F5344CB8AC3E}">
        <p14:creationId xmlns:p14="http://schemas.microsoft.com/office/powerpoint/2010/main" val="12881446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Generalization</a:t>
            </a:r>
          </a:p>
        </p:txBody>
      </p:sp>
      <p:sp>
        <p:nvSpPr>
          <p:cNvPr id="3" name="Content Placeholder 2"/>
          <p:cNvSpPr>
            <a:spLocks noGrp="1"/>
          </p:cNvSpPr>
          <p:nvPr>
            <p:ph idx="1"/>
          </p:nvPr>
        </p:nvSpPr>
        <p:spPr/>
        <p:txBody>
          <a:bodyPr>
            <a:normAutofit/>
          </a:bodyPr>
          <a:lstStyle/>
          <a:p>
            <a:pPr lvl="0"/>
            <a:r>
              <a:rPr lang="en-US" dirty="0"/>
              <a:t>In object-oriented languages, such as Java, generalization is implemented using the class </a:t>
            </a:r>
            <a:r>
              <a:rPr lang="en-US" b="1" dirty="0"/>
              <a:t>inheritance</a:t>
            </a:r>
            <a:r>
              <a:rPr lang="en-US" dirty="0"/>
              <a:t> mechanisms built into the language.</a:t>
            </a:r>
            <a:r>
              <a:rPr lang="en-GB" dirty="0"/>
              <a:t> </a:t>
            </a:r>
            <a:endParaRPr lang="en-US" dirty="0"/>
          </a:p>
          <a:p>
            <a:pPr lvl="0"/>
            <a:r>
              <a:rPr lang="en-US" dirty="0"/>
              <a:t>In a generalization, the attributes and </a:t>
            </a:r>
            <a:r>
              <a:rPr lang="en-US" b="1" dirty="0"/>
              <a:t>operations associated with higher-level classes are also associated with the lower-level classes</a:t>
            </a:r>
            <a:r>
              <a:rPr lang="en-US" dirty="0"/>
              <a:t>.</a:t>
            </a:r>
          </a:p>
          <a:p>
            <a:pPr lvl="0"/>
            <a:r>
              <a:rPr lang="en-US" dirty="0"/>
              <a:t>The lower-level classes are </a:t>
            </a:r>
            <a:r>
              <a:rPr lang="en-US" b="1" dirty="0"/>
              <a:t>subclasses</a:t>
            </a:r>
            <a:r>
              <a:rPr lang="en-US" dirty="0"/>
              <a:t> inherit the attributes and operations from their </a:t>
            </a:r>
            <a:r>
              <a:rPr lang="en-US" b="1" dirty="0" err="1"/>
              <a:t>superclasses</a:t>
            </a:r>
            <a:r>
              <a:rPr lang="en-US" dirty="0"/>
              <a:t>. These lower-level classes then add more </a:t>
            </a:r>
            <a:r>
              <a:rPr lang="en-US" b="1" dirty="0"/>
              <a:t>specific attributes and operations</a:t>
            </a:r>
            <a:r>
              <a:rPr lang="en-US" dirty="0"/>
              <a:t>. </a:t>
            </a:r>
          </a:p>
          <a:p>
            <a:endParaRPr lang="en-US" dirty="0"/>
          </a:p>
        </p:txBody>
      </p:sp>
    </p:spTree>
    <p:extLst>
      <p:ext uri="{BB962C8B-B14F-4D97-AF65-F5344CB8AC3E}">
        <p14:creationId xmlns:p14="http://schemas.microsoft.com/office/powerpoint/2010/main" val="27974705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generalization hierarchy</a:t>
            </a:r>
            <a:r>
              <a:rPr lang="en-GB" dirty="0"/>
              <a:t> </a:t>
            </a:r>
            <a:endParaRPr lang="en-US" dirty="0"/>
          </a:p>
        </p:txBody>
      </p:sp>
      <p:sp>
        <p:nvSpPr>
          <p:cNvPr id="3" name="Content Placeholder 2"/>
          <p:cNvSpPr>
            <a:spLocks noGrp="1"/>
          </p:cNvSpPr>
          <p:nvPr>
            <p:ph idx="1"/>
          </p:nvPr>
        </p:nvSpPr>
        <p:spPr/>
        <p:txBody>
          <a:bodyPr/>
          <a:lstStyle/>
          <a:p>
            <a:endParaRPr lang="en-US" dirty="0"/>
          </a:p>
        </p:txBody>
      </p:sp>
      <p:pic>
        <p:nvPicPr>
          <p:cNvPr id="4" name="Picture 3" descr="5.11 GeneralizationHierarchy.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2133162" y="2133600"/>
            <a:ext cx="4917110" cy="3541986"/>
          </a:xfrm>
          <a:prstGeom prst="rect">
            <a:avLst/>
          </a:prstGeom>
        </p:spPr>
      </p:pic>
    </p:spTree>
    <p:extLst>
      <p:ext uri="{BB962C8B-B14F-4D97-AF65-F5344CB8AC3E}">
        <p14:creationId xmlns:p14="http://schemas.microsoft.com/office/powerpoint/2010/main" val="8082148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generalization hierarchy with added detail</a:t>
            </a:r>
            <a:r>
              <a:rPr lang="en-GB" dirty="0"/>
              <a:t> </a:t>
            </a:r>
            <a:endParaRPr lang="en-US" dirty="0"/>
          </a:p>
        </p:txBody>
      </p:sp>
      <p:sp>
        <p:nvSpPr>
          <p:cNvPr id="3" name="Content Placeholder 2"/>
          <p:cNvSpPr>
            <a:spLocks noGrp="1"/>
          </p:cNvSpPr>
          <p:nvPr>
            <p:ph idx="1"/>
          </p:nvPr>
        </p:nvSpPr>
        <p:spPr/>
        <p:txBody>
          <a:bodyPr/>
          <a:lstStyle/>
          <a:p>
            <a:endParaRPr lang="en-US" dirty="0"/>
          </a:p>
        </p:txBody>
      </p:sp>
      <p:pic>
        <p:nvPicPr>
          <p:cNvPr id="4" name="Picture 3" descr="5.12 GeneralisationDetail.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2432049" y="2115344"/>
            <a:ext cx="4576879" cy="3771900"/>
          </a:xfrm>
          <a:prstGeom prst="rect">
            <a:avLst/>
          </a:prstGeom>
        </p:spPr>
      </p:pic>
    </p:spTree>
    <p:extLst>
      <p:ext uri="{BB962C8B-B14F-4D97-AF65-F5344CB8AC3E}">
        <p14:creationId xmlns:p14="http://schemas.microsoft.com/office/powerpoint/2010/main" val="38115756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Object class aggregation models</a:t>
            </a:r>
            <a:endParaRPr lang="en-US" dirty="0"/>
          </a:p>
        </p:txBody>
      </p:sp>
      <p:sp>
        <p:nvSpPr>
          <p:cNvPr id="3" name="Content Placeholder 2"/>
          <p:cNvSpPr>
            <a:spLocks noGrp="1"/>
          </p:cNvSpPr>
          <p:nvPr>
            <p:ph idx="1"/>
          </p:nvPr>
        </p:nvSpPr>
        <p:spPr/>
        <p:txBody>
          <a:bodyPr/>
          <a:lstStyle/>
          <a:p>
            <a:pPr lvl="0"/>
            <a:r>
              <a:rPr lang="en-GB" dirty="0"/>
              <a:t>An aggregation model shows how classes that are collections are </a:t>
            </a:r>
            <a:r>
              <a:rPr lang="en-GB" b="1" dirty="0"/>
              <a:t>composed of other classes</a:t>
            </a:r>
            <a:r>
              <a:rPr lang="en-GB" dirty="0"/>
              <a:t>.</a:t>
            </a:r>
            <a:endParaRPr lang="en-US" dirty="0"/>
          </a:p>
          <a:p>
            <a:pPr lvl="0"/>
            <a:r>
              <a:rPr lang="en-GB" dirty="0"/>
              <a:t>Aggregation models are similar to the </a:t>
            </a:r>
            <a:r>
              <a:rPr lang="en-GB" b="1" dirty="0"/>
              <a:t>part-of</a:t>
            </a:r>
            <a:r>
              <a:rPr lang="en-GB" dirty="0"/>
              <a:t> relationship in semantic data models. </a:t>
            </a:r>
            <a:endParaRPr lang="en-US" dirty="0"/>
          </a:p>
          <a:p>
            <a:endParaRPr lang="en-US" dirty="0"/>
          </a:p>
        </p:txBody>
      </p:sp>
    </p:spTree>
    <p:extLst>
      <p:ext uri="{BB962C8B-B14F-4D97-AF65-F5344CB8AC3E}">
        <p14:creationId xmlns:p14="http://schemas.microsoft.com/office/powerpoint/2010/main" val="13091760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aggregation association</a:t>
            </a:r>
            <a:r>
              <a:rPr lang="en-GB" dirty="0"/>
              <a:t> </a:t>
            </a:r>
            <a:endParaRPr lang="en-US" dirty="0"/>
          </a:p>
        </p:txBody>
      </p:sp>
      <p:sp>
        <p:nvSpPr>
          <p:cNvPr id="3" name="Content Placeholder 2"/>
          <p:cNvSpPr>
            <a:spLocks noGrp="1"/>
          </p:cNvSpPr>
          <p:nvPr>
            <p:ph idx="1"/>
          </p:nvPr>
        </p:nvSpPr>
        <p:spPr/>
        <p:txBody>
          <a:bodyPr/>
          <a:lstStyle/>
          <a:p>
            <a:endParaRPr lang="en-US" dirty="0"/>
          </a:p>
        </p:txBody>
      </p:sp>
      <p:pic>
        <p:nvPicPr>
          <p:cNvPr id="4" name="Picture 3" descr="5.13 Aggregation.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2425699" y="2540000"/>
            <a:ext cx="4353473" cy="2448828"/>
          </a:xfrm>
          <a:prstGeom prst="rect">
            <a:avLst/>
          </a:prstGeom>
        </p:spPr>
      </p:pic>
    </p:spTree>
    <p:extLst>
      <p:ext uri="{BB962C8B-B14F-4D97-AF65-F5344CB8AC3E}">
        <p14:creationId xmlns:p14="http://schemas.microsoft.com/office/powerpoint/2010/main" val="9006774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Behavioral models</a:t>
            </a:r>
          </a:p>
        </p:txBody>
      </p:sp>
      <p:sp>
        <p:nvSpPr>
          <p:cNvPr id="3" name="Content Placeholder 2"/>
          <p:cNvSpPr>
            <a:spLocks noGrp="1"/>
          </p:cNvSpPr>
          <p:nvPr>
            <p:ph idx="1"/>
          </p:nvPr>
        </p:nvSpPr>
        <p:spPr/>
        <p:txBody>
          <a:bodyPr/>
          <a:lstStyle/>
          <a:p>
            <a:pPr lvl="0"/>
            <a:r>
              <a:rPr lang="en-US" dirty="0"/>
              <a:t>Behavioral models are models of the dynamic behavior of a system as it is executing. They show what happens or what is supposed to happen when a system responds to a stimulus from its environment. </a:t>
            </a:r>
          </a:p>
          <a:p>
            <a:pPr lvl="0"/>
            <a:r>
              <a:rPr lang="en-US" dirty="0"/>
              <a:t>You can think of these stimuli as being of two types:</a:t>
            </a:r>
          </a:p>
          <a:p>
            <a:pPr lvl="1"/>
            <a:r>
              <a:rPr lang="en-US" b="1" dirty="0"/>
              <a:t>Data:</a:t>
            </a:r>
            <a:r>
              <a:rPr lang="en-US" dirty="0"/>
              <a:t> Some data arrives that has to be processed by the system.</a:t>
            </a:r>
          </a:p>
          <a:p>
            <a:pPr lvl="1"/>
            <a:r>
              <a:rPr lang="en-US" b="1" dirty="0"/>
              <a:t>Events:</a:t>
            </a:r>
            <a:r>
              <a:rPr lang="en-US" dirty="0"/>
              <a:t> Some event happens that triggers system processing. Events may have associated data, although this is not always the case.</a:t>
            </a:r>
          </a:p>
          <a:p>
            <a:endParaRPr lang="en-US" dirty="0"/>
          </a:p>
        </p:txBody>
      </p:sp>
    </p:spTree>
    <p:extLst>
      <p:ext uri="{BB962C8B-B14F-4D97-AF65-F5344CB8AC3E}">
        <p14:creationId xmlns:p14="http://schemas.microsoft.com/office/powerpoint/2010/main" val="18080303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Data-driven modeling</a:t>
            </a:r>
          </a:p>
        </p:txBody>
      </p:sp>
      <p:sp>
        <p:nvSpPr>
          <p:cNvPr id="3" name="Content Placeholder 2"/>
          <p:cNvSpPr>
            <a:spLocks noGrp="1"/>
          </p:cNvSpPr>
          <p:nvPr>
            <p:ph idx="1"/>
          </p:nvPr>
        </p:nvSpPr>
        <p:spPr/>
        <p:txBody>
          <a:bodyPr/>
          <a:lstStyle/>
          <a:p>
            <a:pPr lvl="0"/>
            <a:r>
              <a:rPr lang="en-US" dirty="0"/>
              <a:t>Many business systems are data-processing systems that are primarily </a:t>
            </a:r>
            <a:r>
              <a:rPr lang="en-US" b="1" dirty="0"/>
              <a:t>driven by data</a:t>
            </a:r>
            <a:r>
              <a:rPr lang="en-US" dirty="0"/>
              <a:t>. They are controlled by the data input to the system, with relatively little external event processing. </a:t>
            </a:r>
          </a:p>
          <a:p>
            <a:pPr lvl="0"/>
            <a:r>
              <a:rPr lang="en-US" dirty="0"/>
              <a:t>Data-driven models show the sequence of </a:t>
            </a:r>
            <a:r>
              <a:rPr lang="en-US" b="1" dirty="0"/>
              <a:t>actions</a:t>
            </a:r>
            <a:r>
              <a:rPr lang="en-US" dirty="0"/>
              <a:t> involved in processing input data and generating an associated output. </a:t>
            </a:r>
          </a:p>
          <a:p>
            <a:pPr lvl="0"/>
            <a:r>
              <a:rPr lang="en-US" dirty="0"/>
              <a:t>They are particularly useful during the </a:t>
            </a:r>
            <a:r>
              <a:rPr lang="en-US" b="1" dirty="0"/>
              <a:t>analysis of requirements </a:t>
            </a:r>
            <a:r>
              <a:rPr lang="en-US" dirty="0"/>
              <a:t>as they can be used to show end-to-end processing in a system. </a:t>
            </a:r>
          </a:p>
          <a:p>
            <a:endParaRPr lang="en-US" dirty="0"/>
          </a:p>
        </p:txBody>
      </p:sp>
    </p:spTree>
    <p:extLst>
      <p:ext uri="{BB962C8B-B14F-4D97-AF65-F5344CB8AC3E}">
        <p14:creationId xmlns:p14="http://schemas.microsoft.com/office/powerpoint/2010/main" val="31966813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 activity model of the insulin pump’s operation</a:t>
            </a:r>
            <a:r>
              <a:rPr lang="en-GB" dirty="0"/>
              <a:t> </a:t>
            </a:r>
            <a:endParaRPr lang="en-US" dirty="0"/>
          </a:p>
        </p:txBody>
      </p:sp>
      <p:sp>
        <p:nvSpPr>
          <p:cNvPr id="3" name="Content Placeholder 2"/>
          <p:cNvSpPr>
            <a:spLocks noGrp="1"/>
          </p:cNvSpPr>
          <p:nvPr>
            <p:ph idx="1"/>
          </p:nvPr>
        </p:nvSpPr>
        <p:spPr/>
        <p:txBody>
          <a:bodyPr/>
          <a:lstStyle/>
          <a:p>
            <a:endParaRPr lang="en-US" dirty="0"/>
          </a:p>
        </p:txBody>
      </p:sp>
      <p:pic>
        <p:nvPicPr>
          <p:cNvPr id="4" name="Picture 3" descr="5.14 PumpDFD.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1455463" y="2566057"/>
            <a:ext cx="7215073" cy="2457450"/>
          </a:xfrm>
          <a:prstGeom prst="rect">
            <a:avLst/>
          </a:prstGeom>
        </p:spPr>
      </p:pic>
    </p:spTree>
    <p:extLst>
      <p:ext uri="{BB962C8B-B14F-4D97-AF65-F5344CB8AC3E}">
        <p14:creationId xmlns:p14="http://schemas.microsoft.com/office/powerpoint/2010/main" val="10825236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Event-driven modeling</a:t>
            </a:r>
          </a:p>
        </p:txBody>
      </p:sp>
      <p:sp>
        <p:nvSpPr>
          <p:cNvPr id="3" name="Content Placeholder 2"/>
          <p:cNvSpPr>
            <a:spLocks noGrp="1"/>
          </p:cNvSpPr>
          <p:nvPr>
            <p:ph idx="1"/>
          </p:nvPr>
        </p:nvSpPr>
        <p:spPr/>
        <p:txBody>
          <a:bodyPr/>
          <a:lstStyle/>
          <a:p>
            <a:pPr lvl="0"/>
            <a:r>
              <a:rPr lang="en-US" dirty="0"/>
              <a:t>Real-time systems are often event-driven, with </a:t>
            </a:r>
            <a:r>
              <a:rPr lang="en-US" b="1" dirty="0"/>
              <a:t>minimal data processing</a:t>
            </a:r>
            <a:r>
              <a:rPr lang="en-US" dirty="0"/>
              <a:t>. For example, a landline phone switching system responds to events such as ‘receiver off hook’ by</a:t>
            </a:r>
            <a:r>
              <a:rPr lang="en-GB" dirty="0"/>
              <a:t> </a:t>
            </a:r>
            <a:r>
              <a:rPr lang="en-US" dirty="0"/>
              <a:t>generating a dial tone.</a:t>
            </a:r>
            <a:r>
              <a:rPr lang="en-GB" dirty="0"/>
              <a:t> </a:t>
            </a:r>
            <a:endParaRPr lang="en-US" dirty="0"/>
          </a:p>
          <a:p>
            <a:pPr lvl="0"/>
            <a:r>
              <a:rPr lang="en-US" dirty="0"/>
              <a:t>Event-driven modeling shows how a system </a:t>
            </a:r>
            <a:r>
              <a:rPr lang="en-US" b="1" dirty="0"/>
              <a:t>responds to external and internal events</a:t>
            </a:r>
            <a:r>
              <a:rPr lang="en-US" dirty="0"/>
              <a:t>. </a:t>
            </a:r>
          </a:p>
          <a:p>
            <a:pPr lvl="0"/>
            <a:r>
              <a:rPr lang="en-US" dirty="0"/>
              <a:t>It is based on the assumption that a system has a </a:t>
            </a:r>
            <a:r>
              <a:rPr lang="en-US" b="1" dirty="0"/>
              <a:t>finite number of states</a:t>
            </a:r>
            <a:r>
              <a:rPr lang="en-US" dirty="0"/>
              <a:t> and that events (stimuli) may cause a </a:t>
            </a:r>
            <a:r>
              <a:rPr lang="en-US" b="1" dirty="0"/>
              <a:t>transition</a:t>
            </a:r>
            <a:r>
              <a:rPr lang="en-US" dirty="0"/>
              <a:t> from one state to another. </a:t>
            </a:r>
          </a:p>
          <a:p>
            <a:endParaRPr lang="en-US" dirty="0"/>
          </a:p>
        </p:txBody>
      </p:sp>
    </p:spTree>
    <p:extLst>
      <p:ext uri="{BB962C8B-B14F-4D97-AF65-F5344CB8AC3E}">
        <p14:creationId xmlns:p14="http://schemas.microsoft.com/office/powerpoint/2010/main" val="18496352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State machine models</a:t>
            </a:r>
            <a:endParaRPr lang="en-US" dirty="0"/>
          </a:p>
        </p:txBody>
      </p:sp>
      <p:sp>
        <p:nvSpPr>
          <p:cNvPr id="3" name="Content Placeholder 2"/>
          <p:cNvSpPr>
            <a:spLocks noGrp="1"/>
          </p:cNvSpPr>
          <p:nvPr>
            <p:ph idx="1"/>
          </p:nvPr>
        </p:nvSpPr>
        <p:spPr/>
        <p:txBody>
          <a:bodyPr/>
          <a:lstStyle/>
          <a:p>
            <a:pPr lvl="0"/>
            <a:r>
              <a:rPr lang="en-GB" dirty="0"/>
              <a:t>These model the behaviour of the system in response to external and internal events.</a:t>
            </a:r>
            <a:endParaRPr lang="en-US" dirty="0"/>
          </a:p>
          <a:p>
            <a:pPr lvl="0"/>
            <a:r>
              <a:rPr lang="en-GB" dirty="0"/>
              <a:t>They show the system’s responses to stimuli so are often used for modelling real-time systems.</a:t>
            </a:r>
            <a:endParaRPr lang="en-US" dirty="0"/>
          </a:p>
          <a:p>
            <a:pPr lvl="0"/>
            <a:r>
              <a:rPr lang="en-GB" dirty="0"/>
              <a:t>State machine models show system </a:t>
            </a:r>
            <a:r>
              <a:rPr lang="en-GB" b="1" dirty="0"/>
              <a:t>states as nodes </a:t>
            </a:r>
            <a:r>
              <a:rPr lang="en-GB" dirty="0"/>
              <a:t>and </a:t>
            </a:r>
            <a:r>
              <a:rPr lang="en-GB" b="1" dirty="0"/>
              <a:t>events as arcs</a:t>
            </a:r>
            <a:r>
              <a:rPr lang="en-GB" dirty="0"/>
              <a:t> between these nodes. When an event occurs, the system moves from one state to another.</a:t>
            </a:r>
            <a:endParaRPr lang="en-US" dirty="0"/>
          </a:p>
          <a:p>
            <a:pPr lvl="0"/>
            <a:r>
              <a:rPr lang="en-GB" b="1" dirty="0" err="1"/>
              <a:t>Statecharts</a:t>
            </a:r>
            <a:r>
              <a:rPr lang="en-GB" dirty="0"/>
              <a:t> are an integral part of the UML and are used to represent state machine models.</a:t>
            </a:r>
            <a:endParaRPr lang="en-US" dirty="0"/>
          </a:p>
          <a:p>
            <a:endParaRPr lang="en-US" dirty="0"/>
          </a:p>
        </p:txBody>
      </p:sp>
    </p:spTree>
    <p:extLst>
      <p:ext uri="{BB962C8B-B14F-4D97-AF65-F5344CB8AC3E}">
        <p14:creationId xmlns:p14="http://schemas.microsoft.com/office/powerpoint/2010/main" val="15522294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State diagram of a microwave oven</a:t>
            </a:r>
            <a:r>
              <a:rPr lang="en-GB" dirty="0"/>
              <a:t> </a:t>
            </a:r>
            <a:endParaRPr lang="en-US" dirty="0"/>
          </a:p>
        </p:txBody>
      </p:sp>
      <p:sp>
        <p:nvSpPr>
          <p:cNvPr id="3" name="Content Placeholder 2"/>
          <p:cNvSpPr>
            <a:spLocks noGrp="1"/>
          </p:cNvSpPr>
          <p:nvPr>
            <p:ph idx="1"/>
          </p:nvPr>
        </p:nvSpPr>
        <p:spPr/>
        <p:txBody>
          <a:bodyPr/>
          <a:lstStyle/>
          <a:p>
            <a:endParaRPr lang="en-US" dirty="0"/>
          </a:p>
        </p:txBody>
      </p:sp>
      <p:pic>
        <p:nvPicPr>
          <p:cNvPr id="4" name="Picture 3" descr="5.16 MWOvenStateDiag.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1276349" y="1825625"/>
            <a:ext cx="7086461" cy="4305300"/>
          </a:xfrm>
          <a:prstGeom prst="rect">
            <a:avLst/>
          </a:prstGeom>
        </p:spPr>
      </p:pic>
    </p:spTree>
    <p:extLst>
      <p:ext uri="{BB962C8B-B14F-4D97-AF65-F5344CB8AC3E}">
        <p14:creationId xmlns:p14="http://schemas.microsoft.com/office/powerpoint/2010/main" val="13136497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States and stimuli for the microwave oven (a)</a:t>
            </a:r>
            <a:r>
              <a:rPr lang="en-GB" dirty="0"/>
              <a:t>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734989400"/>
              </p:ext>
            </p:extLst>
          </p:nvPr>
        </p:nvGraphicFramePr>
        <p:xfrm>
          <a:off x="838200" y="1842814"/>
          <a:ext cx="8089900" cy="4345305"/>
        </p:xfrm>
        <a:graphic>
          <a:graphicData uri="http://schemas.openxmlformats.org/drawingml/2006/table">
            <a:tbl>
              <a:tblPr/>
              <a:tblGrid>
                <a:gridCol w="1816100">
                  <a:extLst>
                    <a:ext uri="{9D8B030D-6E8A-4147-A177-3AD203B41FA5}">
                      <a16:colId xmlns:a16="http://schemas.microsoft.com/office/drawing/2014/main" val="20000"/>
                    </a:ext>
                  </a:extLst>
                </a:gridCol>
                <a:gridCol w="6273800">
                  <a:extLst>
                    <a:ext uri="{9D8B030D-6E8A-4147-A177-3AD203B41FA5}">
                      <a16:colId xmlns:a16="http://schemas.microsoft.com/office/drawing/2014/main" val="20001"/>
                    </a:ext>
                  </a:extLst>
                </a:gridCol>
              </a:tblGrid>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a:ln>
                            <a:noFill/>
                          </a:ln>
                          <a:solidFill>
                            <a:srgbClr val="000000"/>
                          </a:solidFill>
                          <a:effectLst/>
                          <a:latin typeface="Arial" charset="0"/>
                          <a:ea typeface="Times New Roman" charset="0"/>
                        </a:rPr>
                        <a:t>State</a:t>
                      </a:r>
                    </a:p>
                  </a:txBody>
                  <a:tcPr marL="54610" marR="54610"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a:ln>
                            <a:noFill/>
                          </a:ln>
                          <a:solidFill>
                            <a:srgbClr val="000000"/>
                          </a:solidFill>
                          <a:effectLst/>
                          <a:latin typeface="Arial" charset="0"/>
                          <a:ea typeface="Times New Roman" charset="0"/>
                        </a:rPr>
                        <a:t>Description</a:t>
                      </a:r>
                    </a:p>
                  </a:txBody>
                  <a:tcPr marL="54610" marR="54610"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charset="0"/>
                          <a:ea typeface="Times New Roman" charset="0"/>
                        </a:rPr>
                        <a:t>Waiting</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oven is waiting for input. The display shows the current time.</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Half power</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oven power is set to 300 watts. The display shows ‘Half power’.</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Full power</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oven power is set to 600 watts. The display shows ‘Full power’.</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Set time</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cooking time is set to the user’s input value. The display shows the cooking time selected and is updated as the time is set.</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Disabled</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Oven operation is disabled for safety. Interior oven light is on. Display shows ‘Not ready’.</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5"/>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Enabled</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Oven operation is enabled. Interior oven light is off. Display shows ‘Ready to cook’.</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Operation</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charset="0"/>
                          <a:ea typeface="Times New Roman" charset="0"/>
                        </a:rPr>
                        <a:t>Oven in operation. Interior oven light is on. Display shows the timer countdown. On completion of cooking, the buzzer is sounded for five seconds. Oven light is on. Display shows ‘Cooking complete’ while buzzer is sounding.</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6383442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States and stimuli for the microwave oven (b)</a:t>
            </a:r>
            <a:r>
              <a:rPr lang="en-GB" dirty="0"/>
              <a:t>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882852570"/>
              </p:ext>
            </p:extLst>
          </p:nvPr>
        </p:nvGraphicFramePr>
        <p:xfrm>
          <a:off x="1419482" y="1841499"/>
          <a:ext cx="6736546" cy="4170417"/>
        </p:xfrm>
        <a:graphic>
          <a:graphicData uri="http://schemas.openxmlformats.org/drawingml/2006/table">
            <a:tbl>
              <a:tblPr/>
              <a:tblGrid>
                <a:gridCol w="1959477">
                  <a:extLst>
                    <a:ext uri="{9D8B030D-6E8A-4147-A177-3AD203B41FA5}">
                      <a16:colId xmlns:a16="http://schemas.microsoft.com/office/drawing/2014/main" val="20000"/>
                    </a:ext>
                  </a:extLst>
                </a:gridCol>
                <a:gridCol w="4777069">
                  <a:extLst>
                    <a:ext uri="{9D8B030D-6E8A-4147-A177-3AD203B41FA5}">
                      <a16:colId xmlns:a16="http://schemas.microsoft.com/office/drawing/2014/main" val="20001"/>
                    </a:ext>
                  </a:extLst>
                </a:gridCol>
              </a:tblGrid>
              <a:tr h="47323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a:ln>
                            <a:noFill/>
                          </a:ln>
                          <a:solidFill>
                            <a:srgbClr val="000000"/>
                          </a:solidFill>
                          <a:effectLst/>
                          <a:latin typeface="Arial" charset="0"/>
                          <a:ea typeface="Times New Roman" charset="0"/>
                        </a:rPr>
                        <a:t>Stimulus</a:t>
                      </a:r>
                    </a:p>
                  </a:txBody>
                  <a:tcPr marL="54610" marR="54610"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a:ln>
                            <a:noFill/>
                          </a:ln>
                          <a:solidFill>
                            <a:srgbClr val="000000"/>
                          </a:solidFill>
                          <a:effectLst/>
                          <a:latin typeface="Arial" charset="0"/>
                          <a:ea typeface="Times New Roman" charset="0"/>
                        </a:rPr>
                        <a:t>Description</a:t>
                      </a:r>
                    </a:p>
                  </a:txBody>
                  <a:tcPr marL="54610" marR="54610"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538732">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charset="0"/>
                          <a:ea typeface="Times New Roman" charset="0"/>
                        </a:rPr>
                        <a:t>Half power </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charset="0"/>
                          <a:ea typeface="Times New Roman" charset="0"/>
                        </a:rPr>
                        <a:t>The user has pressed the half-power button.</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43661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Full power </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charset="0"/>
                          <a:ea typeface="Times New Roman" charset="0"/>
                        </a:rPr>
                        <a:t>The user has pressed the full-power button.</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538732">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Timer</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user has pressed one of the timer buttons.</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r h="43661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Number</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user has pressed a numeric key.</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43661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Door open</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oven door switch is not closed.</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5"/>
                  </a:ext>
                </a:extLst>
              </a:tr>
              <a:tr h="43661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Door closed</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oven door switch is closed.</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r h="43661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Start</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user has pressed the Start button.</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7"/>
                  </a:ext>
                </a:extLst>
              </a:tr>
              <a:tr h="43661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Cancel</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charset="0"/>
                          <a:ea typeface="Times New Roman" charset="0"/>
                        </a:rPr>
                        <a:t>The user has pressed the Cancel button. </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8453018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Microwave oven operation</a:t>
            </a:r>
            <a:r>
              <a:rPr lang="en-GB" dirty="0"/>
              <a:t> </a:t>
            </a:r>
            <a:endParaRPr lang="en-US" dirty="0"/>
          </a:p>
        </p:txBody>
      </p:sp>
      <p:sp>
        <p:nvSpPr>
          <p:cNvPr id="3" name="Content Placeholder 2"/>
          <p:cNvSpPr>
            <a:spLocks noGrp="1"/>
          </p:cNvSpPr>
          <p:nvPr>
            <p:ph idx="1"/>
          </p:nvPr>
        </p:nvSpPr>
        <p:spPr/>
        <p:txBody>
          <a:bodyPr/>
          <a:lstStyle/>
          <a:p>
            <a:endParaRPr lang="en-US"/>
          </a:p>
        </p:txBody>
      </p:sp>
      <p:pic>
        <p:nvPicPr>
          <p:cNvPr id="5" name="Picture 4" descr="5.18 Operate-state-mc.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2228850" y="1972469"/>
            <a:ext cx="5048250" cy="4057650"/>
          </a:xfrm>
          <a:prstGeom prst="rect">
            <a:avLst/>
          </a:prstGeom>
        </p:spPr>
      </p:pic>
    </p:spTree>
    <p:extLst>
      <p:ext uri="{BB962C8B-B14F-4D97-AF65-F5344CB8AC3E}">
        <p14:creationId xmlns:p14="http://schemas.microsoft.com/office/powerpoint/2010/main" val="15738325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endParaRPr lang="en-US" sz="2400" b="1"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Summary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Content Placeholder 2"/>
          <p:cNvSpPr txBox="1">
            <a:spLocks/>
          </p:cNvSpPr>
          <p:nvPr/>
        </p:nvSpPr>
        <p:spPr>
          <a:xfrm>
            <a:off x="4040846" y="22463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understand how graphical models can be used to represent software systems;</a:t>
            </a:r>
          </a:p>
          <a:p>
            <a:r>
              <a:rPr lang="en-US" sz="2000" dirty="0"/>
              <a:t>understand why different types of models are required and the fundamental system modeling perspectives of context, interaction, structure, and behavior;</a:t>
            </a:r>
          </a:p>
          <a:p>
            <a:r>
              <a:rPr lang="en-US" sz="2000" dirty="0"/>
              <a:t>have been introduced to some of the diagram types in the Unified Modeling Language (UML) and how these diagrams may be used in system modeling;</a:t>
            </a:r>
          </a:p>
        </p:txBody>
      </p:sp>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5953899" y="1898226"/>
              <a:ext cx="131760" cy="263520"/>
            </p14:xfrm>
          </p:contentPart>
        </mc:Choice>
        <mc:Fallback xmlns="">
          <p:pic>
            <p:nvPicPr>
              <p:cNvPr id="6" name="Ink 5"/>
              <p:cNvPicPr/>
              <p:nvPr/>
            </p:nvPicPr>
            <p:blipFill>
              <a:blip r:embed="rId7"/>
              <a:stretch>
                <a:fillRect/>
              </a:stretch>
            </p:blipFill>
            <p:spPr>
              <a:xfrm>
                <a:off x="5951019" y="1895346"/>
                <a:ext cx="137520" cy="269280"/>
              </a:xfrm>
              <a:prstGeom prst="rect">
                <a:avLst/>
              </a:prstGeom>
            </p:spPr>
          </p:pic>
        </mc:Fallback>
      </mc:AlternateContent>
    </p:spTree>
    <p:extLst>
      <p:ext uri="{BB962C8B-B14F-4D97-AF65-F5344CB8AC3E}">
        <p14:creationId xmlns:p14="http://schemas.microsoft.com/office/powerpoint/2010/main" val="38107980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cSld>
  <p:clrMapOvr>
    <a:masterClrMapping/>
  </p:clrMapOvr>
</p:sld>
</file>

<file path=ppt/theme/theme1.xml><?xml version="1.0" encoding="utf-8"?>
<a:theme xmlns:a="http://schemas.openxmlformats.org/drawingml/2006/main" name="New-template-update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template-updated" id="{DDA3DAB0-4A34-4A41-AD30-904A9822814F}" vid="{9812C9CC-CD78-4C4F-B9C1-B24C755F0B1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4064</TotalTime>
  <Words>1894</Words>
  <Application>Microsoft Office PowerPoint</Application>
  <PresentationFormat>Widescreen</PresentationFormat>
  <Paragraphs>168</Paragraphs>
  <Slides>40</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Times New Roman</vt:lpstr>
      <vt:lpstr>Trebuchet MS</vt:lpstr>
      <vt:lpstr>Wingdings</vt:lpstr>
      <vt:lpstr>Wingdings 2</vt:lpstr>
      <vt:lpstr>New-template-updated</vt:lpstr>
      <vt:lpstr>PowerPoint Presentation</vt:lpstr>
      <vt:lpstr>PowerPoint Presentation</vt:lpstr>
      <vt:lpstr>System modeling</vt:lpstr>
      <vt:lpstr>Existing and planned system models</vt:lpstr>
      <vt:lpstr>System perspectives</vt:lpstr>
      <vt:lpstr>UML diagram types</vt:lpstr>
      <vt:lpstr>Use of graphical models</vt:lpstr>
      <vt:lpstr>Context models</vt:lpstr>
      <vt:lpstr>System boundaries</vt:lpstr>
      <vt:lpstr>The context of the MHC-PMS </vt:lpstr>
      <vt:lpstr>Process perspective  Using Activity model</vt:lpstr>
      <vt:lpstr>Process model of involuntary detention </vt:lpstr>
      <vt:lpstr>Interaction models   Use  case diagrams and sequence diagrams </vt:lpstr>
      <vt:lpstr>Use case modeling</vt:lpstr>
      <vt:lpstr>Transfer-data use case </vt:lpstr>
      <vt:lpstr>Tabular description of the ‘Transfer data’ use-case </vt:lpstr>
      <vt:lpstr>Use cases in the MHC-PMS involving the role ‘Medical Receptionist’ (Composite)</vt:lpstr>
      <vt:lpstr>Sequence diagrams</vt:lpstr>
      <vt:lpstr>Sequence diagram for View patient information </vt:lpstr>
      <vt:lpstr>Structural models</vt:lpstr>
      <vt:lpstr>Class diagrams</vt:lpstr>
      <vt:lpstr>UML classes and association </vt:lpstr>
      <vt:lpstr>Classes and associations in the MHC-PMS </vt:lpstr>
      <vt:lpstr>The Consultation class </vt:lpstr>
      <vt:lpstr>Generalization</vt:lpstr>
      <vt:lpstr>A generalization hierarchy </vt:lpstr>
      <vt:lpstr>A generalization hierarchy with added detail </vt:lpstr>
      <vt:lpstr>Object class aggregation models</vt:lpstr>
      <vt:lpstr>The aggregation association </vt:lpstr>
      <vt:lpstr>Behavioral models</vt:lpstr>
      <vt:lpstr>Data-driven modeling</vt:lpstr>
      <vt:lpstr>An activity model of the insulin pump’s operation </vt:lpstr>
      <vt:lpstr>Event-driven modeling</vt:lpstr>
      <vt:lpstr>State machine models</vt:lpstr>
      <vt:lpstr>State diagram of a microwave oven </vt:lpstr>
      <vt:lpstr>States and stimuli for the microwave oven (a) </vt:lpstr>
      <vt:lpstr>States and stimuli for the microwave oven (b) </vt:lpstr>
      <vt:lpstr>Microwave oven operation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 Abdelfattah</cp:lastModifiedBy>
  <cp:revision>261</cp:revision>
  <dcterms:created xsi:type="dcterms:W3CDTF">2023-04-29T09:08:23Z</dcterms:created>
  <dcterms:modified xsi:type="dcterms:W3CDTF">2026-01-26T17:52:13Z</dcterms:modified>
</cp:coreProperties>
</file>