
<file path=[Content_Types].xml><?xml version="1.0" encoding="utf-8"?>
<Types xmlns="http://schemas.openxmlformats.org/package/2006/content-types">
  <Default Extension="png" ContentType="image/png"/>
  <Default Extension="svg" ContentType="image/svg+xml"/>
  <Default Extension="jpeg" ContentType="image/jpeg"/>
  <Default Extension="wma" ContentType="audio/x-ms-wma"/>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4"/>
  </p:notesMasterIdLst>
  <p:sldIdLst>
    <p:sldId id="480" r:id="rId6"/>
    <p:sldId id="303" r:id="rId7"/>
    <p:sldId id="544" r:id="rId8"/>
    <p:sldId id="271" r:id="rId9"/>
    <p:sldId id="313" r:id="rId10"/>
    <p:sldId id="518" r:id="rId11"/>
    <p:sldId id="517" r:id="rId12"/>
    <p:sldId id="482" r:id="rId13"/>
    <p:sldId id="256" r:id="rId14"/>
    <p:sldId id="486" r:id="rId15"/>
    <p:sldId id="488" r:id="rId16"/>
    <p:sldId id="306" r:id="rId17"/>
    <p:sldId id="487" r:id="rId18"/>
    <p:sldId id="490" r:id="rId19"/>
    <p:sldId id="481" r:id="rId20"/>
    <p:sldId id="492" r:id="rId21"/>
    <p:sldId id="493" r:id="rId22"/>
    <p:sldId id="494" r:id="rId23"/>
    <p:sldId id="495" r:id="rId24"/>
    <p:sldId id="496" r:id="rId25"/>
    <p:sldId id="497" r:id="rId26"/>
    <p:sldId id="525" r:id="rId27"/>
    <p:sldId id="534" r:id="rId28"/>
    <p:sldId id="535" r:id="rId29"/>
    <p:sldId id="498" r:id="rId30"/>
    <p:sldId id="491" r:id="rId31"/>
    <p:sldId id="502" r:id="rId32"/>
    <p:sldId id="504" r:id="rId33"/>
    <p:sldId id="506" r:id="rId34"/>
    <p:sldId id="509" r:id="rId35"/>
    <p:sldId id="510" r:id="rId36"/>
    <p:sldId id="511" r:id="rId37"/>
    <p:sldId id="512" r:id="rId38"/>
    <p:sldId id="514" r:id="rId39"/>
    <p:sldId id="516" r:id="rId40"/>
    <p:sldId id="526" r:id="rId41"/>
    <p:sldId id="530" r:id="rId42"/>
    <p:sldId id="539" r:id="rId43"/>
    <p:sldId id="540" r:id="rId44"/>
    <p:sldId id="541" r:id="rId45"/>
    <p:sldId id="543" r:id="rId46"/>
    <p:sldId id="545" r:id="rId47"/>
    <p:sldId id="547" r:id="rId48"/>
    <p:sldId id="548" r:id="rId49"/>
    <p:sldId id="546" r:id="rId50"/>
    <p:sldId id="529" r:id="rId51"/>
    <p:sldId id="532" r:id="rId52"/>
    <p:sldId id="536"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4"/>
            <p14:sldId id="271"/>
            <p14:sldId id="313"/>
            <p14:sldId id="518"/>
            <p14:sldId id="517"/>
            <p14:sldId id="482"/>
            <p14:sldId id="256"/>
            <p14:sldId id="486"/>
            <p14:sldId id="488"/>
            <p14:sldId id="306"/>
            <p14:sldId id="487"/>
            <p14:sldId id="490"/>
            <p14:sldId id="481"/>
            <p14:sldId id="492"/>
            <p14:sldId id="493"/>
            <p14:sldId id="494"/>
            <p14:sldId id="495"/>
            <p14:sldId id="496"/>
            <p14:sldId id="497"/>
            <p14:sldId id="525"/>
            <p14:sldId id="534"/>
            <p14:sldId id="535"/>
            <p14:sldId id="498"/>
            <p14:sldId id="491"/>
            <p14:sldId id="502"/>
            <p14:sldId id="504"/>
            <p14:sldId id="506"/>
            <p14:sldId id="509"/>
            <p14:sldId id="510"/>
            <p14:sldId id="511"/>
            <p14:sldId id="512"/>
            <p14:sldId id="514"/>
            <p14:sldId id="516"/>
            <p14:sldId id="526"/>
            <p14:sldId id="530"/>
            <p14:sldId id="539"/>
            <p14:sldId id="540"/>
            <p14:sldId id="541"/>
            <p14:sldId id="543"/>
            <p14:sldId id="545"/>
            <p14:sldId id="547"/>
            <p14:sldId id="548"/>
            <p14:sldId id="546"/>
            <p14:sldId id="529"/>
          </p14:sldIdLst>
        </p14:section>
        <p14:section name="Untitled Section" id="{2F6AD2C2-46A9-4BC4-94FF-3A698A8E8EFB}">
          <p14:sldIdLst>
            <p14:sldId id="532"/>
            <p14:sldId id="536"/>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669BBC"/>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3" autoAdjust="0"/>
    <p:restoredTop sz="93738" autoAdjust="0"/>
  </p:normalViewPr>
  <p:slideViewPr>
    <p:cSldViewPr snapToGrid="0">
      <p:cViewPr varScale="1">
        <p:scale>
          <a:sx n="74" d="100"/>
          <a:sy n="74" d="100"/>
        </p:scale>
        <p:origin x="31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14789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9/30/2024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78048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9/30/2024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9513332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9/30/2024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18002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9/30/2024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435921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9/30/2024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788430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9/30/2024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477139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9/30/2024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58356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9/30/2024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354018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9/30/2024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689684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9/30/2024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68035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9/30/2024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284201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397417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71978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51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24646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3378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76453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9/30/2024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3993574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ma"/><Relationship Id="rId1" Type="http://schemas.microsoft.com/office/2007/relationships/media" Target="../media/media1.wma"/><Relationship Id="rId5" Type="http://schemas.openxmlformats.org/officeDocument/2006/relationships/image" Target="../media/image10.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32.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smtClean="0">
                <a:latin typeface="Alexandria" charset="0"/>
                <a:cs typeface="Alexandria" charset="0"/>
              </a:rPr>
              <a:t>إعداد د/ مرفت محمد  </a:t>
            </a:r>
            <a:endParaRPr lang="ar-EG" sz="2000" dirty="0">
              <a:latin typeface="Alexandria" charset="0"/>
              <a:cs typeface="Alexandria" charset="0"/>
            </a:endParaRP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smtClean="0">
                <a:solidFill>
                  <a:srgbClr val="00B0F0"/>
                </a:solidFill>
                <a:latin typeface="Alexandria" charset="0"/>
                <a:cs typeface="Alexandria" charset="0"/>
              </a:rPr>
              <a:t>محاضرة 2</a:t>
            </a:r>
          </a:p>
          <a:p>
            <a:pPr algn="ctr"/>
            <a:r>
              <a:rPr lang="ar-EG" sz="4400" b="1" dirty="0" smtClean="0">
                <a:solidFill>
                  <a:srgbClr val="00B0F0"/>
                </a:solidFill>
                <a:latin typeface="Alexandria" charset="0"/>
                <a:cs typeface="Alexandria" charset="0"/>
              </a:rPr>
              <a:t>لمقرر</a:t>
            </a:r>
          </a:p>
          <a:p>
            <a:pPr algn="ctr"/>
            <a:r>
              <a:rPr lang="ar-EG" sz="4400" b="1" dirty="0" smtClean="0">
                <a:solidFill>
                  <a:srgbClr val="00B0F0"/>
                </a:solidFill>
                <a:latin typeface="Alexandria" charset="0"/>
                <a:cs typeface="Alexandria" charset="0"/>
              </a:rPr>
              <a:t>مهارات بحثية 1</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charset="0"/>
                <a:cs typeface="Alexandria" charset="0"/>
              </a:rPr>
              <a:t>محاضرة 2</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86"/>
    </mc:Choice>
    <mc:Fallback xmlns="">
      <p:transition spd="slow" advTm="598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smtClean="0">
                <a:solidFill>
                  <a:srgbClr val="00B0F0"/>
                </a:solidFill>
                <a:latin typeface="Alexandria" charset="0"/>
                <a:cs typeface="Alexandria" charset="0"/>
              </a:rPr>
              <a:t>مهارات بحثية 1</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charset="0"/>
                <a:cs typeface="Alexandria" charset="0"/>
              </a:rPr>
              <a:t>محاضرة 2</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smtClean="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smtClean="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96"/>
    </mc:Choice>
    <mc:Fallback xmlns="">
      <p:transition spd="slow" advTm="429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4" name="Rectangle 33"/>
          <p:cNvSpPr/>
          <p:nvPr/>
        </p:nvSpPr>
        <p:spPr>
          <a:xfrm>
            <a:off x="1099648" y="4884389"/>
            <a:ext cx="4775435" cy="1384995"/>
          </a:xfrm>
          <a:prstGeom prst="rect">
            <a:avLst/>
          </a:prstGeom>
          <a:noFill/>
        </p:spPr>
        <p:txBody>
          <a:bodyPr wrap="square">
            <a:spAutoFit/>
          </a:bodyPr>
          <a:lstStyle/>
          <a:p>
            <a:pPr algn="r" rtl="1">
              <a:lnSpc>
                <a:spcPct val="150000"/>
              </a:lnSpc>
            </a:pPr>
            <a:r>
              <a:rPr lang="ar-EG" sz="1400" dirty="0" smtClean="0">
                <a:solidFill>
                  <a:prstClr val="black"/>
                </a:solidFill>
                <a:latin typeface="Alexandria" charset="0"/>
                <a:cs typeface="Alexandria" charset="0"/>
              </a:rPr>
              <a:t>في المحاضرة السابقة استعرضنا مفهوم </a:t>
            </a:r>
            <a:r>
              <a:rPr lang="ar-EG" sz="1400" dirty="0">
                <a:solidFill>
                  <a:prstClr val="black"/>
                </a:solidFill>
                <a:latin typeface="Alexandria" charset="0"/>
                <a:cs typeface="Alexandria" charset="0"/>
              </a:rPr>
              <a:t>البحث، وكذا مفهوم العلم وخصائصه وأهداف العلم والفرق بين العلم والمعرفة ومفهوم البحث العلمي وخصائص البحث العلمي ودوافع اجراء البحوث والدراسات </a:t>
            </a:r>
            <a:r>
              <a:rPr lang="ar-EG" sz="1400" dirty="0" smtClean="0">
                <a:solidFill>
                  <a:prstClr val="black"/>
                </a:solidFill>
                <a:latin typeface="Alexandria" charset="0"/>
                <a:cs typeface="Alexandria" charset="0"/>
              </a:rPr>
              <a:t>وأهمية </a:t>
            </a:r>
            <a:r>
              <a:rPr lang="ar-EG" sz="1400" dirty="0">
                <a:solidFill>
                  <a:prstClr val="black"/>
                </a:solidFill>
                <a:latin typeface="Alexandria" charset="0"/>
                <a:cs typeface="Alexandria" charset="0"/>
              </a:rPr>
              <a:t>البحث العلمي.</a:t>
            </a:r>
          </a:p>
          <a:p>
            <a:pPr algn="r" rtl="1">
              <a:lnSpc>
                <a:spcPct val="150000"/>
              </a:lnSpc>
            </a:pPr>
            <a:r>
              <a:rPr lang="ar-EG" sz="1400" dirty="0" smtClean="0">
                <a:solidFill>
                  <a:prstClr val="black"/>
                </a:solidFill>
                <a:latin typeface="Alexandria" charset="0"/>
                <a:cs typeface="Alexandria" charset="0"/>
              </a:rPr>
              <a:t>.</a:t>
            </a:r>
            <a:endParaRPr lang="en-US" sz="1400" dirty="0">
              <a:solidFill>
                <a:prstClr val="black"/>
              </a:solidFill>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prstClr val="white"/>
                </a:solidFill>
                <a:latin typeface="Alexandria" charset="0"/>
                <a:cs typeface="Alexandria" charset="0"/>
              </a:rPr>
              <a:t>محاضرة</a:t>
            </a:r>
            <a:endParaRPr lang="en-US" sz="1400" dirty="0">
              <a:solidFill>
                <a:prstClr val="white"/>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prstClr val="white"/>
                </a:solidFill>
                <a:latin typeface="Alexandria" charset="0"/>
                <a:cs typeface="Alexandria" charset="0"/>
              </a:rPr>
              <a:t>02</a:t>
            </a:r>
            <a:endParaRPr lang="en-US" sz="4000" b="1" dirty="0">
              <a:solidFill>
                <a:prstClr val="white"/>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14933056"/>
      </p:ext>
    </p:extLst>
  </p:cSld>
  <p:clrMapOvr>
    <a:masterClrMapping/>
  </p:clrMapOvr>
  <mc:AlternateContent xmlns:mc="http://schemas.openxmlformats.org/markup-compatibility/2006" xmlns:p14="http://schemas.microsoft.com/office/powerpoint/2010/main">
    <mc:Choice Requires="p14">
      <p:transition spd="slow" p14:dur="2000" advTm="42689"/>
    </mc:Choice>
    <mc:Fallback xmlns="">
      <p:transition spd="slow" advTm="42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492624" y="4884389"/>
            <a:ext cx="4382459" cy="698717"/>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تهدف المحاضرة الى استعراض نشأة المنهج الوصفي والتعريف به وأهدافه واستخداماته ومزاياه وعيوبه وأدواته  وخطواته وأساليبه.</a:t>
            </a:r>
            <a:endParaRPr lang="en-US" sz="1400" dirty="0">
              <a:latin typeface="Alexandria" charset="0"/>
              <a:cs typeface="Alexandria" charset="0"/>
            </a:endParaRP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02</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350"/>
    </mc:Choice>
    <mc:Fallback xmlns="">
      <p:transition spd="slow" advTm="24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70263"/>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r>
              <a:rPr lang="ar-EG" sz="2000" dirty="0" smtClean="0">
                <a:latin typeface="Alexandria" charset="0"/>
                <a:cs typeface="Alexandria" charset="0"/>
              </a:rPr>
              <a:t>تهدف المحاضرة الى استعراض النقاط التالية:-</a:t>
            </a:r>
          </a:p>
          <a:p>
            <a:pPr marL="342900" indent="-342900" algn="justLow" rtl="1">
              <a:lnSpc>
                <a:spcPct val="150000"/>
              </a:lnSpc>
              <a:buFontTx/>
              <a:buChar char="-"/>
            </a:pPr>
            <a:r>
              <a:rPr lang="ar-EG" sz="1400" dirty="0" smtClean="0">
                <a:latin typeface="Alexandria" charset="0"/>
                <a:cs typeface="Alexandria" charset="0"/>
              </a:rPr>
              <a:t>نشأة المنهج الوصفي</a:t>
            </a:r>
          </a:p>
          <a:p>
            <a:pPr marL="342900" indent="-342900" algn="justLow" rtl="1">
              <a:lnSpc>
                <a:spcPct val="150000"/>
              </a:lnSpc>
              <a:buFontTx/>
              <a:buChar char="-"/>
            </a:pPr>
            <a:r>
              <a:rPr lang="ar-EG" sz="1400" dirty="0" smtClean="0">
                <a:latin typeface="Alexandria" charset="0"/>
                <a:cs typeface="Alexandria" charset="0"/>
              </a:rPr>
              <a:t>التعريف بالمنهج الوصفي</a:t>
            </a:r>
          </a:p>
          <a:p>
            <a:pPr marL="342900" indent="-342900" algn="justLow" rtl="1">
              <a:lnSpc>
                <a:spcPct val="150000"/>
              </a:lnSpc>
              <a:buFontTx/>
              <a:buChar char="-"/>
            </a:pPr>
            <a:r>
              <a:rPr lang="ar-EG" sz="1400" dirty="0" smtClean="0">
                <a:latin typeface="Alexandria" charset="0"/>
                <a:cs typeface="Alexandria" charset="0"/>
              </a:rPr>
              <a:t>أهداف المنهج الوصفي</a:t>
            </a:r>
          </a:p>
          <a:p>
            <a:pPr marL="342900" indent="-342900" algn="justLow" rtl="1">
              <a:lnSpc>
                <a:spcPct val="150000"/>
              </a:lnSpc>
              <a:buFontTx/>
              <a:buChar char="-"/>
            </a:pPr>
            <a:r>
              <a:rPr lang="ar-EG" sz="1400" dirty="0" smtClean="0">
                <a:latin typeface="Alexandria" charset="0"/>
                <a:cs typeface="Alexandria" charset="0"/>
              </a:rPr>
              <a:t>استخدامات المنهج الوصفي</a:t>
            </a:r>
          </a:p>
          <a:p>
            <a:pPr marL="342900" indent="-342900" algn="justLow" rtl="1">
              <a:lnSpc>
                <a:spcPct val="150000"/>
              </a:lnSpc>
              <a:buFontTx/>
              <a:buChar char="-"/>
            </a:pPr>
            <a:r>
              <a:rPr lang="ar-EG" sz="1400" dirty="0" smtClean="0">
                <a:latin typeface="Alexandria" charset="0"/>
                <a:cs typeface="Alexandria" charset="0"/>
              </a:rPr>
              <a:t>مزايا المنهج الوصفي</a:t>
            </a:r>
          </a:p>
          <a:p>
            <a:pPr marL="342900" indent="-342900" algn="justLow" rtl="1">
              <a:lnSpc>
                <a:spcPct val="150000"/>
              </a:lnSpc>
              <a:buFontTx/>
              <a:buChar char="-"/>
            </a:pPr>
            <a:r>
              <a:rPr lang="ar-EG" sz="1400" dirty="0" smtClean="0">
                <a:latin typeface="Alexandria" charset="0"/>
                <a:cs typeface="Alexandria" charset="0"/>
              </a:rPr>
              <a:t>عيوب المنهج الوصفي</a:t>
            </a:r>
          </a:p>
          <a:p>
            <a:pPr marL="342900" indent="-342900" algn="justLow" rtl="1">
              <a:lnSpc>
                <a:spcPct val="150000"/>
              </a:lnSpc>
              <a:buFontTx/>
              <a:buChar char="-"/>
            </a:pPr>
            <a:r>
              <a:rPr lang="ar-EG" sz="1400" dirty="0" smtClean="0">
                <a:latin typeface="Alexandria" charset="0"/>
                <a:cs typeface="Alexandria" charset="0"/>
              </a:rPr>
              <a:t>أدوات المنهج الوصفي</a:t>
            </a:r>
          </a:p>
          <a:p>
            <a:pPr marL="342900" indent="-342900" algn="justLow" rtl="1">
              <a:lnSpc>
                <a:spcPct val="150000"/>
              </a:lnSpc>
              <a:buFontTx/>
              <a:buChar char="-"/>
            </a:pPr>
            <a:r>
              <a:rPr lang="ar-EG" sz="1400" dirty="0" smtClean="0">
                <a:latin typeface="Alexandria" charset="0"/>
                <a:cs typeface="Alexandria" charset="0"/>
              </a:rPr>
              <a:t>خطوات البحث باستخدام المنهج الوصفي</a:t>
            </a:r>
          </a:p>
          <a:p>
            <a:pPr marL="342900" indent="-342900" algn="justLow" rtl="1">
              <a:lnSpc>
                <a:spcPct val="150000"/>
              </a:lnSpc>
              <a:buFontTx/>
              <a:buChar char="-"/>
            </a:pPr>
            <a:r>
              <a:rPr lang="ar-EG" sz="1400" dirty="0" smtClean="0">
                <a:latin typeface="Alexandria" charset="0"/>
                <a:cs typeface="Alexandria" charset="0"/>
              </a:rPr>
              <a:t>أساليب المنهج الوصفي</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1323439"/>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02</a:t>
            </a:r>
          </a:p>
          <a:p>
            <a:pPr algn="ct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461"/>
    </mc:Choice>
    <mc:Fallback xmlns="">
      <p:transition spd="slow" advTm="2646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3405484"/>
          </a:xfrm>
          <a:prstGeom prst="rect">
            <a:avLst/>
          </a:prstGeom>
          <a:noFill/>
        </p:spPr>
        <p:txBody>
          <a:bodyPr wrap="square" rtlCol="0">
            <a:spAutoFit/>
          </a:bodyPr>
          <a:lstStyle/>
          <a:p>
            <a:pPr marL="342900" lvl="0" indent="-342900" algn="justLow" rtl="1">
              <a:lnSpc>
                <a:spcPct val="150000"/>
              </a:lnSpc>
              <a:buFontTx/>
              <a:buChar char="-"/>
            </a:pPr>
            <a:r>
              <a:rPr lang="ar-EG" sz="1400" dirty="0" smtClean="0">
                <a:solidFill>
                  <a:prstClr val="black"/>
                </a:solidFill>
                <a:latin typeface="Alexandria" charset="0"/>
                <a:cs typeface="Alexandria" charset="0"/>
              </a:rPr>
              <a:t>نشأة </a:t>
            </a:r>
            <a:r>
              <a:rPr lang="ar-EG" sz="1400" dirty="0">
                <a:solidFill>
                  <a:prstClr val="black"/>
                </a:solidFill>
                <a:latin typeface="Alexandria" charset="0"/>
                <a:cs typeface="Alexandria" charset="0"/>
              </a:rPr>
              <a:t>المنهج الوصفي</a:t>
            </a:r>
          </a:p>
          <a:p>
            <a:pPr marL="342900" lvl="0" indent="-342900" algn="justLow" rtl="1">
              <a:lnSpc>
                <a:spcPct val="150000"/>
              </a:lnSpc>
              <a:buFontTx/>
              <a:buChar char="-"/>
            </a:pPr>
            <a:r>
              <a:rPr lang="ar-EG" sz="1400" dirty="0">
                <a:solidFill>
                  <a:prstClr val="black"/>
                </a:solidFill>
                <a:latin typeface="Alexandria" charset="0"/>
                <a:cs typeface="Alexandria" charset="0"/>
              </a:rPr>
              <a:t>التعريف بالمنهج الوصفي</a:t>
            </a:r>
          </a:p>
          <a:p>
            <a:pPr marL="342900" lvl="0" indent="-342900" algn="justLow" rtl="1">
              <a:lnSpc>
                <a:spcPct val="150000"/>
              </a:lnSpc>
              <a:buFontTx/>
              <a:buChar char="-"/>
            </a:pPr>
            <a:r>
              <a:rPr lang="ar-EG" sz="1400" dirty="0">
                <a:solidFill>
                  <a:prstClr val="black"/>
                </a:solidFill>
                <a:latin typeface="Alexandria" charset="0"/>
                <a:cs typeface="Alexandria" charset="0"/>
              </a:rPr>
              <a:t>أهداف المنهج الوصفي</a:t>
            </a:r>
          </a:p>
          <a:p>
            <a:pPr marL="342900" lvl="0" indent="-342900" algn="justLow" rtl="1">
              <a:lnSpc>
                <a:spcPct val="150000"/>
              </a:lnSpc>
              <a:buFontTx/>
              <a:buChar char="-"/>
            </a:pPr>
            <a:r>
              <a:rPr lang="ar-EG" sz="1400" dirty="0">
                <a:solidFill>
                  <a:prstClr val="black"/>
                </a:solidFill>
                <a:latin typeface="Alexandria" charset="0"/>
                <a:cs typeface="Alexandria" charset="0"/>
              </a:rPr>
              <a:t>استخدامات المنهج الوصفي</a:t>
            </a:r>
          </a:p>
          <a:p>
            <a:pPr marL="342900" lvl="0" indent="-342900" algn="justLow" rtl="1">
              <a:lnSpc>
                <a:spcPct val="150000"/>
              </a:lnSpc>
              <a:buFontTx/>
              <a:buChar char="-"/>
            </a:pPr>
            <a:r>
              <a:rPr lang="ar-EG" sz="1400" dirty="0">
                <a:solidFill>
                  <a:prstClr val="black"/>
                </a:solidFill>
                <a:latin typeface="Alexandria" charset="0"/>
                <a:cs typeface="Alexandria" charset="0"/>
              </a:rPr>
              <a:t>مزايا المنهج الوصفي</a:t>
            </a:r>
          </a:p>
          <a:p>
            <a:pPr marL="342900" lvl="0" indent="-342900" algn="justLow" rtl="1">
              <a:lnSpc>
                <a:spcPct val="150000"/>
              </a:lnSpc>
              <a:buFontTx/>
              <a:buChar char="-"/>
            </a:pPr>
            <a:r>
              <a:rPr lang="ar-EG" sz="1400" dirty="0">
                <a:solidFill>
                  <a:prstClr val="black"/>
                </a:solidFill>
                <a:latin typeface="Alexandria" charset="0"/>
                <a:cs typeface="Alexandria" charset="0"/>
              </a:rPr>
              <a:t>عيوب المنهج الوصفي</a:t>
            </a:r>
          </a:p>
          <a:p>
            <a:pPr marL="342900" lvl="0" indent="-342900" algn="justLow" rtl="1">
              <a:lnSpc>
                <a:spcPct val="150000"/>
              </a:lnSpc>
              <a:buFontTx/>
              <a:buChar char="-"/>
            </a:pPr>
            <a:r>
              <a:rPr lang="ar-EG" sz="1400" dirty="0">
                <a:solidFill>
                  <a:prstClr val="black"/>
                </a:solidFill>
                <a:latin typeface="Alexandria" charset="0"/>
                <a:cs typeface="Alexandria" charset="0"/>
              </a:rPr>
              <a:t>أدوات المنهج الوصفي</a:t>
            </a:r>
          </a:p>
          <a:p>
            <a:pPr marL="342900" lvl="0" indent="-342900" algn="justLow" rtl="1">
              <a:lnSpc>
                <a:spcPct val="150000"/>
              </a:lnSpc>
              <a:buFontTx/>
              <a:buChar char="-"/>
            </a:pPr>
            <a:r>
              <a:rPr lang="ar-EG" sz="1400" dirty="0">
                <a:solidFill>
                  <a:prstClr val="black"/>
                </a:solidFill>
                <a:latin typeface="Alexandria" charset="0"/>
                <a:cs typeface="Alexandria" charset="0"/>
              </a:rPr>
              <a:t>خطوات البحث باستخدام المنهج الوصفي</a:t>
            </a:r>
          </a:p>
          <a:p>
            <a:pPr marL="342900" lvl="0" indent="-342900" algn="justLow" rtl="1">
              <a:lnSpc>
                <a:spcPct val="150000"/>
              </a:lnSpc>
              <a:buFontTx/>
              <a:buChar char="-"/>
            </a:pPr>
            <a:r>
              <a:rPr lang="ar-EG" sz="1400" dirty="0">
                <a:solidFill>
                  <a:prstClr val="black"/>
                </a:solidFill>
                <a:latin typeface="Alexandria" charset="0"/>
                <a:cs typeface="Alexandria" charset="0"/>
              </a:rPr>
              <a:t>أساليب المنهج الوصفي</a:t>
            </a:r>
          </a:p>
          <a:p>
            <a:pPr lvl="0" algn="justLow" rtl="1">
              <a:lnSpc>
                <a:spcPct val="150000"/>
              </a:lnSpc>
            </a:pPr>
            <a:endParaRPr lang="en-US" sz="2000" dirty="0">
              <a:solidFill>
                <a:prstClr val="black"/>
              </a:solidFill>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xmlns:p14="http://schemas.microsoft.com/office/powerpoint/2010/main">
    <mc:Choice Requires="p14">
      <p:transition spd="slow" p14:dur="2000" advTm="28511"/>
    </mc:Choice>
    <mc:Fallback xmlns="">
      <p:transition spd="slow" advTm="2851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أنواع البحث العلمي ومناهجه</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001390"/>
            <a:ext cx="8417320" cy="2400657"/>
          </a:xfrm>
          <a:prstGeom prst="rect">
            <a:avLst/>
          </a:prstGeom>
          <a:noFill/>
        </p:spPr>
        <p:txBody>
          <a:bodyPr wrap="square" rtlCol="0">
            <a:spAutoFit/>
          </a:bodyPr>
          <a:lstStyle/>
          <a:p>
            <a:pPr algn="r" rtl="1">
              <a:lnSpc>
                <a:spcPct val="150000"/>
              </a:lnSpc>
            </a:pPr>
            <a:r>
              <a:rPr lang="ar-EG" sz="1400" dirty="0" smtClean="0">
                <a:latin typeface="Alexandria" charset="0"/>
                <a:cs typeface="Alexandria" charset="0"/>
              </a:rPr>
              <a:t>تنقسم البحث العلمية الى عدة أنواع، منها: -</a:t>
            </a:r>
          </a:p>
          <a:p>
            <a:pPr marL="285750" indent="-285750" algn="r" rtl="1">
              <a:lnSpc>
                <a:spcPct val="150000"/>
              </a:lnSpc>
              <a:buFontTx/>
              <a:buChar char="-"/>
            </a:pPr>
            <a:r>
              <a:rPr lang="ar-EG" sz="1400" dirty="0" smtClean="0">
                <a:latin typeface="Alexandria" charset="0"/>
                <a:cs typeface="Alexandria" charset="0"/>
              </a:rPr>
              <a:t>البحوث الوصفية</a:t>
            </a:r>
          </a:p>
          <a:p>
            <a:pPr marL="285750" indent="-285750" algn="r" rtl="1">
              <a:lnSpc>
                <a:spcPct val="150000"/>
              </a:lnSpc>
              <a:buFontTx/>
              <a:buChar char="-"/>
            </a:pPr>
            <a:r>
              <a:rPr lang="ar-EG" sz="1400" dirty="0" smtClean="0">
                <a:latin typeface="Alexandria" charset="0"/>
                <a:cs typeface="Alexandria" charset="0"/>
              </a:rPr>
              <a:t>البحوث الاستكشافية</a:t>
            </a:r>
          </a:p>
          <a:p>
            <a:pPr marL="285750" indent="-285750" algn="r" rtl="1">
              <a:lnSpc>
                <a:spcPct val="150000"/>
              </a:lnSpc>
              <a:buFontTx/>
              <a:buChar char="-"/>
            </a:pPr>
            <a:r>
              <a:rPr lang="ar-EG" sz="1400" dirty="0" smtClean="0">
                <a:latin typeface="Alexandria" charset="0"/>
                <a:cs typeface="Alexandria" charset="0"/>
              </a:rPr>
              <a:t>البحوث التجريبية</a:t>
            </a:r>
            <a:r>
              <a:rPr lang="ar-EG" sz="1400" dirty="0" smtClean="0">
                <a:latin typeface="Alexandria" charset="0"/>
                <a:cs typeface="Alexandria" charset="0"/>
              </a:rPr>
              <a:t>.</a:t>
            </a:r>
          </a:p>
          <a:p>
            <a:pPr marL="285750" indent="-285750" algn="r" rtl="1">
              <a:lnSpc>
                <a:spcPct val="150000"/>
              </a:lnSpc>
              <a:buFontTx/>
              <a:buChar char="-"/>
            </a:pPr>
            <a:r>
              <a:rPr lang="ar-EG" sz="1400" dirty="0" smtClean="0">
                <a:latin typeface="Alexandria" charset="0"/>
                <a:cs typeface="Alexandria" charset="0"/>
              </a:rPr>
              <a:t>البحوث الاستكشافية</a:t>
            </a:r>
            <a:endParaRPr lang="ar-EG" sz="1400" dirty="0" smtClean="0">
              <a:latin typeface="Alexandria" charset="0"/>
              <a:cs typeface="Alexandria" charset="0"/>
            </a:endParaRPr>
          </a:p>
          <a:p>
            <a:pPr algn="r" rtl="1">
              <a:lnSpc>
                <a:spcPct val="150000"/>
              </a:lnSpc>
            </a:pPr>
            <a:r>
              <a:rPr lang="ar-EG" sz="1400" dirty="0" smtClean="0">
                <a:latin typeface="Alexandria" charset="0"/>
                <a:cs typeface="Alexandria" charset="0"/>
              </a:rPr>
              <a:t>وفيما يلي نعرض لكل منها بشيء من التفصيل على النحو التالي:-</a:t>
            </a:r>
            <a:endParaRPr lang="ar-EG" sz="1600" dirty="0" smtClean="0">
              <a:latin typeface="Alexandria" charset="0"/>
              <a:cs typeface="Alexandria" charset="0"/>
            </a:endParaRPr>
          </a:p>
          <a:p>
            <a:pPr algn="justLow" rtl="1">
              <a:lnSpc>
                <a:spcPct val="150000"/>
              </a:lnSpc>
            </a:pPr>
            <a:endParaRPr lang="en-US" sz="1600" dirty="0">
              <a:latin typeface="Alexandria" charset="0"/>
              <a:cs typeface="Alexandria" charset="0"/>
            </a:endParaRPr>
          </a:p>
        </p:txBody>
      </p:sp>
      <p:sp>
        <p:nvSpPr>
          <p:cNvPr id="33" name="TextBox 32"/>
          <p:cNvSpPr txBox="1"/>
          <p:nvPr/>
        </p:nvSpPr>
        <p:spPr>
          <a:xfrm>
            <a:off x="4031632" y="761955"/>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321638"/>
    </mc:Choice>
    <mc:Fallback xmlns="">
      <p:transition spd="slow" advTm="32163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50613" y="2139839"/>
            <a:ext cx="6720404" cy="4293483"/>
          </a:xfrm>
          <a:prstGeom prst="rect">
            <a:avLst/>
          </a:prstGeom>
          <a:noFill/>
        </p:spPr>
        <p:txBody>
          <a:bodyPr wrap="square" rtlCol="0">
            <a:spAutoFit/>
          </a:bodyPr>
          <a:lstStyle/>
          <a:p>
            <a:pPr algn="justLow" rtl="1">
              <a:lnSpc>
                <a:spcPct val="150000"/>
              </a:lnSpc>
            </a:pPr>
            <a:r>
              <a:rPr lang="en-US" sz="1400" dirty="0" smtClean="0">
                <a:ln w="0"/>
                <a:latin typeface="Alexandria" charset="0"/>
                <a:cs typeface="Simplified Arabic" panose="02020603050405020304" pitchFamily="18" charset="-78"/>
              </a:rPr>
              <a:t> </a:t>
            </a:r>
            <a:r>
              <a:rPr lang="ar-EG" sz="1400" dirty="0">
                <a:ln w="0"/>
                <a:latin typeface="Alexandria" charset="0"/>
                <a:cs typeface="Simplified Arabic" panose="02020603050405020304" pitchFamily="18" charset="-78"/>
              </a:rPr>
              <a:t>يعتبر الوصف أول </a:t>
            </a:r>
            <a:r>
              <a:rPr lang="ar-EG" sz="1400" dirty="0" smtClean="0">
                <a:ln w="0"/>
                <a:latin typeface="Alexandria" charset="0"/>
                <a:cs typeface="Simplified Arabic" panose="02020603050405020304" pitchFamily="18" charset="-78"/>
              </a:rPr>
              <a:t>هدف </a:t>
            </a:r>
            <a:r>
              <a:rPr lang="ar-EG" sz="1400" dirty="0">
                <a:ln w="0"/>
                <a:latin typeface="Alexandria" charset="0"/>
                <a:cs typeface="Simplified Arabic" panose="02020603050405020304" pitchFamily="18" charset="-78"/>
              </a:rPr>
              <a:t>من أهداف الدراسة العلمية للسلوك </a:t>
            </a:r>
            <a:r>
              <a:rPr lang="ar-EG" sz="1400" dirty="0" smtClean="0">
                <a:ln w="0"/>
                <a:latin typeface="Alexandria" charset="0"/>
                <a:cs typeface="Simplified Arabic" panose="02020603050405020304" pitchFamily="18" charset="-78"/>
              </a:rPr>
              <a:t>الإنساني في العلوم </a:t>
            </a:r>
            <a:r>
              <a:rPr lang="ar-EG" sz="1400" dirty="0">
                <a:ln w="0"/>
                <a:latin typeface="Alexandria" charset="0"/>
                <a:cs typeface="Simplified Arabic" panose="02020603050405020304" pitchFamily="18" charset="-78"/>
              </a:rPr>
              <a:t>النفسية والتربوية والاجتماعية. ولذلك تعتبر البحوث الوصفية أسهل </a:t>
            </a:r>
            <a:r>
              <a:rPr lang="ar-EG" sz="1400" dirty="0" smtClean="0">
                <a:ln w="0"/>
                <a:latin typeface="Alexandria" charset="0"/>
                <a:cs typeface="Simplified Arabic" panose="02020603050405020304" pitchFamily="18" charset="-78"/>
              </a:rPr>
              <a:t>من حيث </a:t>
            </a:r>
            <a:r>
              <a:rPr lang="ar-EG" sz="1400" dirty="0">
                <a:ln w="0"/>
                <a:latin typeface="Alexandria" charset="0"/>
                <a:cs typeface="Simplified Arabic" panose="02020603050405020304" pitchFamily="18" charset="-78"/>
              </a:rPr>
              <a:t>فهمها </a:t>
            </a:r>
            <a:r>
              <a:rPr lang="ar-EG" sz="1400" dirty="0" smtClean="0">
                <a:ln w="0"/>
                <a:latin typeface="Alexandria" charset="0"/>
                <a:cs typeface="Simplified Arabic" panose="02020603050405020304" pitchFamily="18" charset="-78"/>
              </a:rPr>
              <a:t>واستيعابها سواء حصل </a:t>
            </a:r>
            <a:r>
              <a:rPr lang="ar-EG" sz="1400" dirty="0">
                <a:ln w="0"/>
                <a:latin typeface="Alexandria" charset="0"/>
                <a:cs typeface="Simplified Arabic" panose="02020603050405020304" pitchFamily="18" charset="-78"/>
              </a:rPr>
              <a:t>الفرد </a:t>
            </a:r>
            <a:r>
              <a:rPr lang="ar-EG" sz="1400" dirty="0" smtClean="0">
                <a:ln w="0"/>
                <a:latin typeface="Alexandria" charset="0"/>
                <a:cs typeface="Simplified Arabic" panose="02020603050405020304" pitchFamily="18" charset="-78"/>
              </a:rPr>
              <a:t>أم </a:t>
            </a:r>
            <a:r>
              <a:rPr lang="ar-EG" sz="1400" dirty="0">
                <a:ln w="0"/>
                <a:latin typeface="Alexandria" charset="0"/>
                <a:cs typeface="Simplified Arabic" panose="02020603050405020304" pitchFamily="18" charset="-78"/>
              </a:rPr>
              <a:t>ً لا على بعض المعلومات </a:t>
            </a:r>
            <a:r>
              <a:rPr lang="ar-EG" sz="1400" dirty="0" smtClean="0">
                <a:ln w="0"/>
                <a:latin typeface="Alexandria" charset="0"/>
                <a:cs typeface="Simplified Arabic" panose="02020603050405020304" pitchFamily="18" charset="-78"/>
              </a:rPr>
              <a:t>تخص الخطوات المختلفة </a:t>
            </a:r>
            <a:r>
              <a:rPr lang="ar-EG" sz="1400" dirty="0">
                <a:ln w="0"/>
                <a:latin typeface="Alexandria" charset="0"/>
                <a:cs typeface="Simplified Arabic" panose="02020603050405020304" pitchFamily="18" charset="-78"/>
              </a:rPr>
              <a:t>المتضمنة </a:t>
            </a:r>
            <a:r>
              <a:rPr lang="ar-EG" sz="1400" dirty="0" smtClean="0">
                <a:ln w="0"/>
                <a:latin typeface="Alexandria" charset="0"/>
                <a:cs typeface="Simplified Arabic" panose="02020603050405020304" pitchFamily="18" charset="-78"/>
              </a:rPr>
              <a:t>في بحث </a:t>
            </a:r>
            <a:r>
              <a:rPr lang="ar-EG" sz="1400" dirty="0">
                <a:ln w="0"/>
                <a:latin typeface="Alexandria" charset="0"/>
                <a:cs typeface="Simplified Arabic" panose="02020603050405020304" pitchFamily="18" charset="-78"/>
              </a:rPr>
              <a:t>من </a:t>
            </a:r>
            <a:r>
              <a:rPr lang="ar-EG" sz="1400" dirty="0" smtClean="0">
                <a:ln w="0"/>
                <a:latin typeface="Alexandria" charset="0"/>
                <a:cs typeface="Simplified Arabic" panose="02020603050405020304" pitchFamily="18" charset="-78"/>
              </a:rPr>
              <a:t>البحوث، </a:t>
            </a:r>
            <a:r>
              <a:rPr lang="ar-EG" sz="1400" dirty="0">
                <a:ln w="0"/>
                <a:latin typeface="Alexandria" charset="0"/>
                <a:cs typeface="Simplified Arabic" panose="02020603050405020304" pitchFamily="18" charset="-78"/>
              </a:rPr>
              <a:t>إلى جانب مختلف الوسائل المستخدمة </a:t>
            </a:r>
            <a:r>
              <a:rPr lang="ar-EG" sz="1400" dirty="0" smtClean="0">
                <a:ln w="0"/>
                <a:latin typeface="Alexandria" charset="0"/>
                <a:cs typeface="Simplified Arabic" panose="02020603050405020304" pitchFamily="18" charset="-78"/>
              </a:rPr>
              <a:t>في جمع </a:t>
            </a:r>
            <a:r>
              <a:rPr lang="ar-EG" sz="1400" dirty="0">
                <a:ln w="0"/>
                <a:latin typeface="Alexandria" charset="0"/>
                <a:cs typeface="Simplified Arabic" panose="02020603050405020304" pitchFamily="18" charset="-78"/>
              </a:rPr>
              <a:t>البيانات والتعبير عنها. وما إلى </a:t>
            </a:r>
            <a:r>
              <a:rPr lang="ar-EG" sz="1400" dirty="0" smtClean="0">
                <a:ln w="0"/>
                <a:latin typeface="Alexandria" charset="0"/>
                <a:cs typeface="Simplified Arabic" panose="02020603050405020304" pitchFamily="18" charset="-78"/>
              </a:rPr>
              <a:t>ذلك ( سليمان ،2014 ) </a:t>
            </a:r>
            <a:r>
              <a:rPr lang="ar-EG" sz="1400" dirty="0">
                <a:ln w="0"/>
                <a:latin typeface="Alexandria" charset="0"/>
                <a:cs typeface="Simplified Arabic" panose="02020603050405020304" pitchFamily="18" charset="-78"/>
              </a:rPr>
              <a:t>.</a:t>
            </a:r>
          </a:p>
          <a:p>
            <a:pPr algn="justLow" rtl="1">
              <a:lnSpc>
                <a:spcPct val="150000"/>
              </a:lnSpc>
            </a:pPr>
            <a:r>
              <a:rPr lang="ar-EG" sz="1400" dirty="0">
                <a:ln w="0"/>
                <a:latin typeface="Alexandria" charset="0"/>
                <a:cs typeface="Simplified Arabic" panose="02020603050405020304" pitchFamily="18" charset="-78"/>
              </a:rPr>
              <a:t>وعلى الرغم من أن هدف الوصف هو أبسط أهداف الدراسة العلمية </a:t>
            </a:r>
            <a:r>
              <a:rPr lang="ar-EG" sz="1400" dirty="0" smtClean="0">
                <a:ln w="0"/>
                <a:latin typeface="Alexandria" charset="0"/>
                <a:cs typeface="Simplified Arabic" panose="02020603050405020304" pitchFamily="18" charset="-78"/>
              </a:rPr>
              <a:t>للسلوك، إلا </a:t>
            </a:r>
            <a:r>
              <a:rPr lang="ar-EG" sz="1400" dirty="0">
                <a:ln w="0"/>
                <a:latin typeface="Alexandria" charset="0"/>
                <a:cs typeface="Simplified Arabic" panose="02020603050405020304" pitchFamily="18" charset="-78"/>
              </a:rPr>
              <a:t>أنه أكثرها أهمية,  </a:t>
            </a:r>
            <a:r>
              <a:rPr lang="ar-EG" sz="1400" dirty="0" smtClean="0">
                <a:ln w="0"/>
                <a:latin typeface="Alexandria" charset="0"/>
                <a:cs typeface="Simplified Arabic" panose="02020603050405020304" pitchFamily="18" charset="-78"/>
              </a:rPr>
              <a:t>بدون </a:t>
            </a:r>
            <a:r>
              <a:rPr lang="ar-EG" sz="1400" dirty="0">
                <a:ln w="0"/>
                <a:latin typeface="Alexandria" charset="0"/>
                <a:cs typeface="Simplified Arabic" panose="02020603050405020304" pitchFamily="18" charset="-78"/>
              </a:rPr>
              <a:t>الوصف  تعجز الدراسات </a:t>
            </a:r>
            <a:r>
              <a:rPr lang="ar-EG" sz="1400" dirty="0" smtClean="0">
                <a:ln w="0"/>
                <a:latin typeface="Alexandria" charset="0"/>
                <a:cs typeface="Simplified Arabic" panose="02020603050405020304" pitchFamily="18" charset="-78"/>
              </a:rPr>
              <a:t>الإنسانية </a:t>
            </a:r>
            <a:r>
              <a:rPr lang="ar-EG" sz="1400" dirty="0">
                <a:ln w="0"/>
                <a:latin typeface="Alexandria" charset="0"/>
                <a:cs typeface="Simplified Arabic" panose="02020603050405020304" pitchFamily="18" charset="-78"/>
              </a:rPr>
              <a:t>عن التقدم إلى الهدفين التاليين, أعنى التفسير والتحكم( </a:t>
            </a:r>
            <a:r>
              <a:rPr lang="ar-EG" sz="1400" dirty="0" smtClean="0">
                <a:ln w="0"/>
                <a:latin typeface="Alexandria" charset="0"/>
                <a:cs typeface="Simplified Arabic" panose="02020603050405020304" pitchFamily="18" charset="-78"/>
              </a:rPr>
              <a:t>سليمان ، 2014</a:t>
            </a:r>
            <a:r>
              <a:rPr lang="ar-EG" sz="1400" dirty="0">
                <a:ln w="0"/>
                <a:latin typeface="Alexandria" charset="0"/>
                <a:cs typeface="Simplified Arabic" panose="02020603050405020304" pitchFamily="18" charset="-78"/>
              </a:rPr>
              <a:t>) .</a:t>
            </a:r>
          </a:p>
          <a:p>
            <a:pPr algn="justLow" rtl="1">
              <a:lnSpc>
                <a:spcPct val="150000"/>
              </a:lnSpc>
            </a:pPr>
            <a:r>
              <a:rPr lang="ar-EG" sz="1400" dirty="0" smtClean="0">
                <a:ln w="0"/>
                <a:latin typeface="Alexandria" charset="0"/>
                <a:cs typeface="Simplified Arabic" panose="02020603050405020304" pitchFamily="18" charset="-78"/>
              </a:rPr>
              <a:t>والهدف الثاني </a:t>
            </a:r>
            <a:r>
              <a:rPr lang="ar-EG" sz="1400" dirty="0">
                <a:ln w="0"/>
                <a:latin typeface="Alexandria" charset="0"/>
                <a:cs typeface="Simplified Arabic" panose="02020603050405020304" pitchFamily="18" charset="-78"/>
              </a:rPr>
              <a:t>من أهداف الدراسة العلمية للسلوك </a:t>
            </a:r>
            <a:r>
              <a:rPr lang="ar-EG" sz="1400" dirty="0" smtClean="0">
                <a:ln w="0"/>
                <a:latin typeface="Alexandria" charset="0"/>
                <a:cs typeface="Simplified Arabic" panose="02020603050405020304" pitchFamily="18" charset="-78"/>
              </a:rPr>
              <a:t>الإنساني في </a:t>
            </a:r>
            <a:r>
              <a:rPr lang="ar-EG" sz="1400" dirty="0">
                <a:ln w="0"/>
                <a:latin typeface="Alexandria" charset="0"/>
                <a:cs typeface="Simplified Arabic" panose="02020603050405020304" pitchFamily="18" charset="-78"/>
              </a:rPr>
              <a:t>العلوم </a:t>
            </a:r>
            <a:r>
              <a:rPr lang="ar-EG" sz="1400" dirty="0" smtClean="0">
                <a:ln w="0"/>
                <a:latin typeface="Alexandria" charset="0"/>
                <a:cs typeface="Simplified Arabic" panose="02020603050405020304" pitchFamily="18" charset="-78"/>
              </a:rPr>
              <a:t>النفسية والتربوية </a:t>
            </a:r>
            <a:r>
              <a:rPr lang="ar-EG" sz="1400" dirty="0">
                <a:ln w="0"/>
                <a:latin typeface="Alexandria" charset="0"/>
                <a:cs typeface="Simplified Arabic" panose="02020603050405020304" pitchFamily="18" charset="-78"/>
              </a:rPr>
              <a:t>والاجتماعية, هو التعمق فيما وراء الظواهر </a:t>
            </a:r>
            <a:r>
              <a:rPr lang="ar-EG" sz="1400" dirty="0" smtClean="0">
                <a:ln w="0"/>
                <a:latin typeface="Alexandria" charset="0"/>
                <a:cs typeface="Simplified Arabic" panose="02020603050405020304" pitchFamily="18" charset="-78"/>
              </a:rPr>
              <a:t>التي </a:t>
            </a:r>
            <a:r>
              <a:rPr lang="ar-EG" sz="1400" dirty="0">
                <a:ln w="0"/>
                <a:latin typeface="Alexandria" charset="0"/>
                <a:cs typeface="Simplified Arabic" panose="02020603050405020304" pitchFamily="18" charset="-78"/>
              </a:rPr>
              <a:t>تقبل الملاحظة, </a:t>
            </a:r>
            <a:r>
              <a:rPr lang="ar-EG" sz="1400" dirty="0" smtClean="0">
                <a:ln w="0"/>
                <a:latin typeface="Alexandria" charset="0"/>
                <a:cs typeface="Simplified Arabic" panose="02020603050405020304" pitchFamily="18" charset="-78"/>
              </a:rPr>
              <a:t>والبحث عن </a:t>
            </a:r>
            <a:r>
              <a:rPr lang="ar-EG" sz="1400" dirty="0">
                <a:ln w="0"/>
                <a:latin typeface="Alexandria" charset="0"/>
                <a:cs typeface="Simplified Arabic" panose="02020603050405020304" pitchFamily="18" charset="-78"/>
              </a:rPr>
              <a:t>أسباب </a:t>
            </a:r>
            <a:r>
              <a:rPr lang="ar-EG" sz="1400" dirty="0" smtClean="0">
                <a:ln w="0"/>
                <a:latin typeface="Alexandria" charset="0"/>
                <a:cs typeface="Simplified Arabic" panose="02020603050405020304" pitchFamily="18" charset="-78"/>
              </a:rPr>
              <a:t>حدوثها, </a:t>
            </a:r>
            <a:r>
              <a:rPr lang="ar-EG" sz="1400" dirty="0">
                <a:ln w="0"/>
                <a:latin typeface="Alexandria" charset="0"/>
                <a:cs typeface="Simplified Arabic" panose="02020603050405020304" pitchFamily="18" charset="-78"/>
              </a:rPr>
              <a:t>وذلك من خلال الإجابة عن </a:t>
            </a:r>
            <a:r>
              <a:rPr lang="ar-EG" sz="1400" dirty="0" smtClean="0">
                <a:ln w="0"/>
                <a:latin typeface="Alexandria" charset="0"/>
                <a:cs typeface="Simplified Arabic" panose="02020603050405020304" pitchFamily="18" charset="-78"/>
              </a:rPr>
              <a:t>سؤال، مفاده:  </a:t>
            </a:r>
            <a:r>
              <a:rPr lang="ar-EG" sz="1400" dirty="0">
                <a:ln w="0"/>
                <a:latin typeface="Alexandria" charset="0"/>
                <a:cs typeface="Simplified Arabic" panose="02020603050405020304" pitchFamily="18" charset="-78"/>
              </a:rPr>
              <a:t>لماذا تحدث الظاهرة? </a:t>
            </a:r>
            <a:r>
              <a:rPr lang="ar-EG" sz="1400" dirty="0" smtClean="0">
                <a:ln w="0"/>
                <a:latin typeface="Alexandria" charset="0"/>
                <a:cs typeface="Simplified Arabic" panose="02020603050405020304" pitchFamily="18" charset="-78"/>
              </a:rPr>
              <a:t>بينما الوصف، </a:t>
            </a:r>
            <a:r>
              <a:rPr lang="ar-EG" sz="1400" dirty="0">
                <a:ln w="0"/>
                <a:latin typeface="Alexandria" charset="0"/>
                <a:cs typeface="Simplified Arabic" panose="02020603050405020304" pitchFamily="18" charset="-78"/>
              </a:rPr>
              <a:t>كما سبقت الإشارة  يجيب عن السؤالين: ماذا يحدث?, وكيف يحدث? ( </a:t>
            </a:r>
            <a:r>
              <a:rPr lang="ar-EG" sz="1400" dirty="0" smtClean="0">
                <a:ln w="0"/>
                <a:latin typeface="Alexandria" charset="0"/>
                <a:cs typeface="Simplified Arabic" panose="02020603050405020304" pitchFamily="18" charset="-78"/>
              </a:rPr>
              <a:t>سليمان ، 2014</a:t>
            </a:r>
            <a:r>
              <a:rPr lang="ar-EG" sz="1400" dirty="0">
                <a:ln w="0"/>
                <a:latin typeface="Alexandria" charset="0"/>
                <a:cs typeface="Simplified Arabic" panose="02020603050405020304" pitchFamily="18" charset="-78"/>
              </a:rPr>
              <a:t>) .</a:t>
            </a:r>
            <a:endParaRPr lang="ar-EG" sz="1400" dirty="0" smtClean="0">
              <a:ln w="0"/>
              <a:latin typeface="Alexandria" charset="0"/>
              <a:cs typeface="Simplified Arabic" panose="02020603050405020304" pitchFamily="18" charset="-78"/>
            </a:endParaRPr>
          </a:p>
          <a:p>
            <a:pPr algn="justLow" rtl="1">
              <a:lnSpc>
                <a:spcPct val="150000"/>
              </a:lnSpc>
            </a:pPr>
            <a:r>
              <a:rPr lang="ar-EG" sz="1400" dirty="0">
                <a:ln w="0"/>
                <a:latin typeface="Alexandria" charset="0"/>
                <a:cs typeface="Simplified Arabic" panose="02020603050405020304" pitchFamily="18" charset="-78"/>
              </a:rPr>
              <a:t>والهدف الثالث من أهداف الدراسة العلمية للسلوك الإنساني في العلوم النفسية والتربوية والاجتماعية هو </a:t>
            </a:r>
            <a:r>
              <a:rPr lang="ar-EG" sz="1400" dirty="0" smtClean="0">
                <a:ln w="0"/>
                <a:latin typeface="Alexandria" charset="0"/>
                <a:cs typeface="Simplified Arabic" panose="02020603050405020304" pitchFamily="18" charset="-78"/>
              </a:rPr>
              <a:t>السعي </a:t>
            </a:r>
            <a:r>
              <a:rPr lang="ar-EG" sz="1400" dirty="0">
                <a:ln w="0"/>
                <a:latin typeface="Alexandria" charset="0"/>
                <a:cs typeface="Simplified Arabic" panose="02020603050405020304" pitchFamily="18" charset="-78"/>
              </a:rPr>
              <a:t>نحو التحكم فيه حتى يمكن ضبطه وتوجيهه والتنبؤ به. ولا يمكن أن يصل العلم إلى تحقيق هذا الهدف الثالث إلا بعد </a:t>
            </a:r>
            <a:r>
              <a:rPr lang="ar-EG" sz="1400" dirty="0" smtClean="0">
                <a:ln w="0"/>
                <a:latin typeface="Alexandria" charset="0"/>
                <a:cs typeface="Simplified Arabic" panose="02020603050405020304" pitchFamily="18" charset="-78"/>
              </a:rPr>
              <a:t>وصف جيد للظواهر، </a:t>
            </a:r>
            <a:r>
              <a:rPr lang="ar-EG" sz="1400" dirty="0">
                <a:ln w="0"/>
                <a:latin typeface="Alexandria" charset="0"/>
                <a:cs typeface="Simplified Arabic" panose="02020603050405020304" pitchFamily="18" charset="-78"/>
              </a:rPr>
              <a:t>وتفسير دقيق صحيح لها من خلال تحديد العوامل المؤثرة فيها( </a:t>
            </a:r>
            <a:r>
              <a:rPr lang="ar-EG" sz="1400" dirty="0" smtClean="0">
                <a:ln w="0"/>
                <a:latin typeface="Alexandria" charset="0"/>
                <a:cs typeface="Simplified Arabic" panose="02020603050405020304" pitchFamily="18" charset="-78"/>
              </a:rPr>
              <a:t>سليمان ،2014 ) </a:t>
            </a:r>
            <a:r>
              <a:rPr lang="ar-EG" sz="1400" dirty="0">
                <a:ln w="0"/>
                <a:latin typeface="Alexandria" charset="0"/>
                <a:cs typeface="Simplified Arabic" panose="02020603050405020304" pitchFamily="18" charset="-78"/>
              </a:rPr>
              <a:t>.</a:t>
            </a:r>
          </a:p>
          <a:p>
            <a:pPr algn="justLow" rtl="1">
              <a:lnSpc>
                <a:spcPct val="150000"/>
              </a:lnSpc>
            </a:pPr>
            <a:r>
              <a:rPr lang="ar-EG" sz="1400" dirty="0" smtClean="0">
                <a:ln w="0"/>
                <a:latin typeface="Alexandria" charset="0"/>
                <a:cs typeface="Simplified Arabic" panose="02020603050405020304" pitchFamily="18" charset="-78"/>
              </a:rPr>
              <a: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02</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5037" y="421866"/>
            <a:ext cx="2305141" cy="1076343"/>
          </a:xfrm>
          <a:prstGeom prst="rect">
            <a:avLst/>
          </a:prstGeom>
        </p:spPr>
      </p:pic>
      <p:sp>
        <p:nvSpPr>
          <p:cNvPr id="4" name="TextBox 3"/>
          <p:cNvSpPr txBox="1"/>
          <p:nvPr/>
        </p:nvSpPr>
        <p:spPr>
          <a:xfrm>
            <a:off x="7237927" y="1599946"/>
            <a:ext cx="2637110" cy="369332"/>
          </a:xfrm>
          <a:prstGeom prst="rect">
            <a:avLst/>
          </a:prstGeom>
          <a:noFill/>
        </p:spPr>
        <p:txBody>
          <a:bodyPr wrap="square" rtlCol="1">
            <a:spAutoFit/>
          </a:bodyPr>
          <a:lstStyle/>
          <a:p>
            <a:pPr algn="ctr" rtl="1"/>
            <a:r>
              <a:rPr lang="ar-EG" b="1" dirty="0" smtClean="0">
                <a:solidFill>
                  <a:srgbClr val="00AEEF"/>
                </a:solidFill>
              </a:rPr>
              <a:t>البحوث الوصفية</a:t>
            </a:r>
            <a:endParaRPr lang="ar-EG" b="1" dirty="0">
              <a:solidFill>
                <a:srgbClr val="00AEEF"/>
              </a:solidFill>
            </a:endParaRP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73777"/>
    </mc:Choice>
    <mc:Fallback xmlns="">
      <p:transition spd="slow" advTm="7377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8" y="1473350"/>
            <a:ext cx="7143705" cy="4137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53792" y="1799094"/>
            <a:ext cx="6793050" cy="2354491"/>
          </a:xfrm>
          <a:prstGeom prst="rect">
            <a:avLst/>
          </a:prstGeom>
          <a:noFill/>
        </p:spPr>
        <p:txBody>
          <a:bodyPr wrap="square" rtlCol="0">
            <a:spAutoFit/>
          </a:bodyPr>
          <a:lstStyle/>
          <a:p>
            <a:pPr algn="justLow" rtl="1">
              <a:lnSpc>
                <a:spcPct val="150000"/>
              </a:lnSpc>
            </a:pPr>
            <a:r>
              <a:rPr lang="ar-EG" sz="1400" dirty="0">
                <a:solidFill>
                  <a:srgbClr val="2D3956"/>
                </a:solidFill>
                <a:latin typeface="Alexandria" charset="0"/>
                <a:cs typeface="Alexandria" charset="0"/>
              </a:rPr>
              <a:t>من اللازم أن تتوفر </a:t>
            </a:r>
            <a:r>
              <a:rPr lang="ar-EG" sz="1400" dirty="0" smtClean="0">
                <a:solidFill>
                  <a:srgbClr val="2D3956"/>
                </a:solidFill>
                <a:latin typeface="Alexandria" charset="0"/>
                <a:cs typeface="Alexandria" charset="0"/>
              </a:rPr>
              <a:t>لدي الباحثين أوصاف دقيقة للظاهرة التي يدرسونها قبل أن </a:t>
            </a:r>
            <a:r>
              <a:rPr lang="ar-EG" sz="1400" dirty="0">
                <a:solidFill>
                  <a:srgbClr val="2D3956"/>
                </a:solidFill>
                <a:latin typeface="Alexandria" charset="0"/>
                <a:cs typeface="Alexandria" charset="0"/>
              </a:rPr>
              <a:t>يحرزوا </a:t>
            </a:r>
            <a:r>
              <a:rPr lang="ar-EG" sz="1400" dirty="0" smtClean="0">
                <a:solidFill>
                  <a:srgbClr val="2D3956"/>
                </a:solidFill>
                <a:latin typeface="Alexandria" charset="0"/>
                <a:cs typeface="Alexandria" charset="0"/>
              </a:rPr>
              <a:t>تقدما كبيرا  في </a:t>
            </a:r>
            <a:r>
              <a:rPr lang="ar-EG" sz="1400" dirty="0">
                <a:solidFill>
                  <a:srgbClr val="2D3956"/>
                </a:solidFill>
                <a:latin typeface="Alexandria" charset="0"/>
                <a:cs typeface="Alexandria" charset="0"/>
              </a:rPr>
              <a:t>حل المشكلات. ولذا; فإن التطورات الأولى </a:t>
            </a:r>
            <a:r>
              <a:rPr lang="ar-EG" sz="1400" dirty="0" smtClean="0">
                <a:solidFill>
                  <a:srgbClr val="2D3956"/>
                </a:solidFill>
                <a:latin typeface="Alexandria" charset="0"/>
                <a:cs typeface="Alexandria" charset="0"/>
              </a:rPr>
              <a:t>في البحوث التربوية</a:t>
            </a:r>
            <a:r>
              <a:rPr lang="ar-EG" sz="1400" dirty="0">
                <a:solidFill>
                  <a:srgbClr val="2D3956"/>
                </a:solidFill>
                <a:latin typeface="Alexandria" charset="0"/>
                <a:cs typeface="Alexandria" charset="0"/>
              </a:rPr>
              <a:t>, كما </a:t>
            </a:r>
            <a:r>
              <a:rPr lang="ar-EG" sz="1400" dirty="0" smtClean="0">
                <a:solidFill>
                  <a:srgbClr val="2D3956"/>
                </a:solidFill>
                <a:latin typeface="Alexandria" charset="0"/>
                <a:cs typeface="Alexandria" charset="0"/>
              </a:rPr>
              <a:t>في </a:t>
            </a:r>
            <a:r>
              <a:rPr lang="ar-EG" sz="1400" dirty="0">
                <a:solidFill>
                  <a:srgbClr val="2D3956"/>
                </a:solidFill>
                <a:latin typeface="Alexandria" charset="0"/>
                <a:cs typeface="Alexandria" charset="0"/>
              </a:rPr>
              <a:t>سائر الميادين, قد حدثت </a:t>
            </a:r>
            <a:r>
              <a:rPr lang="ar-EG" sz="1400" dirty="0" smtClean="0">
                <a:solidFill>
                  <a:srgbClr val="2D3956"/>
                </a:solidFill>
                <a:latin typeface="Alexandria" charset="0"/>
                <a:cs typeface="Alexandria" charset="0"/>
              </a:rPr>
              <a:t>في </a:t>
            </a:r>
            <a:r>
              <a:rPr lang="ar-EG" sz="1400" dirty="0">
                <a:solidFill>
                  <a:srgbClr val="2D3956"/>
                </a:solidFill>
                <a:latin typeface="Alexandria" charset="0"/>
                <a:cs typeface="Alexandria" charset="0"/>
              </a:rPr>
              <a:t>ميدان الوصف. فلكى تحل </a:t>
            </a:r>
            <a:r>
              <a:rPr lang="ar-EG" sz="1400" dirty="0" smtClean="0">
                <a:solidFill>
                  <a:srgbClr val="2D3956"/>
                </a:solidFill>
                <a:latin typeface="Alexandria" charset="0"/>
                <a:cs typeface="Alexandria" charset="0"/>
              </a:rPr>
              <a:t>المشكلات التي </a:t>
            </a:r>
            <a:r>
              <a:rPr lang="ar-EG" sz="1400" dirty="0">
                <a:solidFill>
                  <a:srgbClr val="2D3956"/>
                </a:solidFill>
                <a:latin typeface="Alexandria" charset="0"/>
                <a:cs typeface="Alexandria" charset="0"/>
              </a:rPr>
              <a:t>تتعلق بالأطفال, أو الإدارة المدرسية, أو المنهج, أو تدريس الرياضيات; </a:t>
            </a:r>
            <a:r>
              <a:rPr lang="ar-EG" sz="1400" dirty="0" smtClean="0">
                <a:solidFill>
                  <a:srgbClr val="2D3956"/>
                </a:solidFill>
                <a:latin typeface="Alexandria" charset="0"/>
                <a:cs typeface="Alexandria" charset="0"/>
              </a:rPr>
              <a:t>يوجه الباحثون </a:t>
            </a:r>
            <a:r>
              <a:rPr lang="ar-EG" sz="1400" dirty="0">
                <a:solidFill>
                  <a:srgbClr val="2D3956"/>
                </a:solidFill>
                <a:latin typeface="Alexandria" charset="0"/>
                <a:cs typeface="Alexandria" charset="0"/>
              </a:rPr>
              <a:t>الذين يستخدمون منهج البحث </a:t>
            </a:r>
            <a:r>
              <a:rPr lang="ar-EG" sz="1400" dirty="0" smtClean="0">
                <a:solidFill>
                  <a:srgbClr val="2D3956"/>
                </a:solidFill>
                <a:latin typeface="Alexandria" charset="0"/>
                <a:cs typeface="Alexandria" charset="0"/>
              </a:rPr>
              <a:t>الوصفي </a:t>
            </a:r>
            <a:r>
              <a:rPr lang="ar-EG" sz="1400" dirty="0">
                <a:solidFill>
                  <a:srgbClr val="2D3956"/>
                </a:solidFill>
                <a:latin typeface="Alexandria" charset="0"/>
                <a:cs typeface="Alexandria" charset="0"/>
              </a:rPr>
              <a:t>هذه الأسئلة المبدئية: </a:t>
            </a:r>
            <a:r>
              <a:rPr lang="ar-EG" sz="1400" dirty="0" smtClean="0">
                <a:solidFill>
                  <a:srgbClr val="2D3956"/>
                </a:solidFill>
                <a:latin typeface="Alexandria" charset="0"/>
                <a:cs typeface="Alexandria" charset="0"/>
              </a:rPr>
              <a:t>ماذا يوجد</a:t>
            </a:r>
            <a:r>
              <a:rPr lang="ar-EG" sz="1400" dirty="0">
                <a:solidFill>
                  <a:srgbClr val="2D3956"/>
                </a:solidFill>
                <a:latin typeface="Alexandria" charset="0"/>
                <a:cs typeface="Alexandria" charset="0"/>
              </a:rPr>
              <a:t>? ما هو الوضع </a:t>
            </a:r>
            <a:r>
              <a:rPr lang="ar-EG" sz="1400" dirty="0" smtClean="0">
                <a:solidFill>
                  <a:srgbClr val="2D3956"/>
                </a:solidFill>
                <a:latin typeface="Alexandria" charset="0"/>
                <a:cs typeface="Alexandria" charset="0"/>
              </a:rPr>
              <a:t>الحالي </a:t>
            </a:r>
            <a:r>
              <a:rPr lang="ar-EG" sz="1400" dirty="0">
                <a:solidFill>
                  <a:srgbClr val="2D3956"/>
                </a:solidFill>
                <a:latin typeface="Alexandria" charset="0"/>
                <a:cs typeface="Alexandria" charset="0"/>
              </a:rPr>
              <a:t>لهذه </a:t>
            </a:r>
            <a:r>
              <a:rPr lang="ar-EG" sz="1400" dirty="0" smtClean="0">
                <a:solidFill>
                  <a:srgbClr val="2D3956"/>
                </a:solidFill>
                <a:latin typeface="Alexandria" charset="0"/>
                <a:cs typeface="Alexandria" charset="0"/>
              </a:rPr>
              <a:t>الظواهر? </a:t>
            </a:r>
            <a:r>
              <a:rPr lang="ar-EG" sz="1400" dirty="0">
                <a:solidFill>
                  <a:srgbClr val="2D3956"/>
                </a:solidFill>
                <a:latin typeface="Alexandria" charset="0"/>
                <a:cs typeface="Alexandria" charset="0"/>
              </a:rPr>
              <a:t>ويعتبر تحديد طبيعة </a:t>
            </a:r>
            <a:r>
              <a:rPr lang="ar-EG" sz="1400" dirty="0" smtClean="0">
                <a:solidFill>
                  <a:srgbClr val="2D3956"/>
                </a:solidFill>
                <a:latin typeface="Alexandria" charset="0"/>
                <a:cs typeface="Alexandria" charset="0"/>
              </a:rPr>
              <a:t>الظروف للأنشطة</a:t>
            </a:r>
            <a:r>
              <a:rPr lang="ar-EG" sz="1400" dirty="0">
                <a:solidFill>
                  <a:srgbClr val="2D3956"/>
                </a:solidFill>
                <a:latin typeface="Alexandria" charset="0"/>
                <a:cs typeface="Alexandria" charset="0"/>
              </a:rPr>
              <a:t>, </a:t>
            </a:r>
            <a:r>
              <a:rPr lang="ar-EG" sz="1400" dirty="0" smtClean="0">
                <a:solidFill>
                  <a:srgbClr val="2D3956"/>
                </a:solidFill>
                <a:latin typeface="Alexandria" charset="0"/>
                <a:cs typeface="Alexandria" charset="0"/>
              </a:rPr>
              <a:t>والممارسات</a:t>
            </a:r>
            <a:r>
              <a:rPr lang="ar-EG" sz="1400" dirty="0">
                <a:solidFill>
                  <a:srgbClr val="2D3956"/>
                </a:solidFill>
                <a:latin typeface="Alexandria" charset="0"/>
                <a:cs typeface="Alexandria" charset="0"/>
              </a:rPr>
              <a:t>, والاتجاهات السائدة  </a:t>
            </a:r>
            <a:r>
              <a:rPr lang="ar-EG" sz="1400" dirty="0" smtClean="0">
                <a:solidFill>
                  <a:srgbClr val="2D3956"/>
                </a:solidFill>
                <a:latin typeface="Alexandria" charset="0"/>
                <a:cs typeface="Alexandria" charset="0"/>
              </a:rPr>
              <a:t>والأشياء, </a:t>
            </a:r>
            <a:r>
              <a:rPr lang="ar-EG" sz="1400" dirty="0">
                <a:solidFill>
                  <a:srgbClr val="2D3956"/>
                </a:solidFill>
                <a:latin typeface="Alexandria" charset="0"/>
                <a:cs typeface="Alexandria" charset="0"/>
              </a:rPr>
              <a:t>والعمليات, والأشخاص  هو هدفهم. فهم يصورون الوضع الراهن</a:t>
            </a:r>
            <a:r>
              <a:rPr lang="ar-EG" sz="1400" dirty="0" smtClean="0">
                <a:solidFill>
                  <a:srgbClr val="2D3956"/>
                </a:solidFill>
                <a:latin typeface="Alexandria" charset="0"/>
                <a:cs typeface="Alexandria" charset="0"/>
              </a:rPr>
              <a:t>, ويحددون في </a:t>
            </a:r>
            <a:r>
              <a:rPr lang="ar-EG" sz="1400" dirty="0">
                <a:solidFill>
                  <a:srgbClr val="2D3956"/>
                </a:solidFill>
                <a:latin typeface="Alexandria" charset="0"/>
                <a:cs typeface="Alexandria" charset="0"/>
              </a:rPr>
              <a:t>بعض الأحيان العلاقات </a:t>
            </a:r>
            <a:r>
              <a:rPr lang="ar-EG" sz="1400" dirty="0" smtClean="0">
                <a:solidFill>
                  <a:srgbClr val="2D3956"/>
                </a:solidFill>
                <a:latin typeface="Alexandria" charset="0"/>
                <a:cs typeface="Alexandria" charset="0"/>
              </a:rPr>
              <a:t>التي </a:t>
            </a:r>
            <a:r>
              <a:rPr lang="ar-EG" sz="1400" dirty="0">
                <a:solidFill>
                  <a:srgbClr val="2D3956"/>
                </a:solidFill>
                <a:latin typeface="Alexandria" charset="0"/>
                <a:cs typeface="Alexandria" charset="0"/>
              </a:rPr>
              <a:t>توجد بين </a:t>
            </a:r>
            <a:r>
              <a:rPr lang="ar-EG" sz="1400" dirty="0" smtClean="0">
                <a:solidFill>
                  <a:srgbClr val="2D3956"/>
                </a:solidFill>
                <a:latin typeface="Alexandria" charset="0"/>
                <a:cs typeface="Alexandria" charset="0"/>
              </a:rPr>
              <a:t>الظواهر </a:t>
            </a:r>
            <a:r>
              <a:rPr lang="ar-EG" sz="1400" dirty="0">
                <a:solidFill>
                  <a:srgbClr val="2D3956"/>
                </a:solidFill>
                <a:latin typeface="Alexandria" charset="0"/>
                <a:cs typeface="Alexandria" charset="0"/>
              </a:rPr>
              <a:t>أو الاتجاهات </a:t>
            </a:r>
            <a:r>
              <a:rPr lang="ar-EG" sz="1400" dirty="0" smtClean="0">
                <a:solidFill>
                  <a:srgbClr val="2D3956"/>
                </a:solidFill>
                <a:latin typeface="Alexandria" charset="0"/>
                <a:cs typeface="Alexandria" charset="0"/>
              </a:rPr>
              <a:t>التي يبدو </a:t>
            </a:r>
            <a:r>
              <a:rPr lang="ar-EG" sz="1400" dirty="0">
                <a:solidFill>
                  <a:srgbClr val="2D3956"/>
                </a:solidFill>
                <a:latin typeface="Alexandria" charset="0"/>
                <a:cs typeface="Alexandria" charset="0"/>
              </a:rPr>
              <a:t>أنها </a:t>
            </a:r>
            <a:r>
              <a:rPr lang="ar-EG" sz="1400" dirty="0" smtClean="0">
                <a:solidFill>
                  <a:srgbClr val="2D3956"/>
                </a:solidFill>
                <a:latin typeface="Alexandria" charset="0"/>
                <a:cs typeface="Alexandria" charset="0"/>
              </a:rPr>
              <a:t>في </a:t>
            </a:r>
            <a:r>
              <a:rPr lang="ar-EG" sz="1400" dirty="0">
                <a:solidFill>
                  <a:srgbClr val="2D3956"/>
                </a:solidFill>
                <a:latin typeface="Alexandria" charset="0"/>
                <a:cs typeface="Alexandria" charset="0"/>
              </a:rPr>
              <a:t>طريق النمو والتطور. ومن حين لآخر, يحاولون وضع تنبؤات </a:t>
            </a:r>
            <a:r>
              <a:rPr lang="ar-EG" sz="1400" dirty="0" smtClean="0">
                <a:solidFill>
                  <a:srgbClr val="2D3956"/>
                </a:solidFill>
                <a:latin typeface="Alexandria" charset="0"/>
                <a:cs typeface="Alexandria" charset="0"/>
              </a:rPr>
              <a:t>عن الأحداث </a:t>
            </a:r>
            <a:r>
              <a:rPr lang="ar-EG" sz="1400" dirty="0">
                <a:solidFill>
                  <a:srgbClr val="2D3956"/>
                </a:solidFill>
                <a:latin typeface="Alexandria" charset="0"/>
                <a:cs typeface="Alexandria" charset="0"/>
              </a:rPr>
              <a:t>المقبلة.(فان دالين, </a:t>
            </a:r>
            <a:r>
              <a:rPr lang="ar-EG" sz="1400" dirty="0" smtClean="0">
                <a:solidFill>
                  <a:srgbClr val="2D3956"/>
                </a:solidFill>
                <a:latin typeface="Alexandria" charset="0"/>
                <a:cs typeface="Alexandria" charset="0"/>
              </a:rPr>
              <a:t>١٩٨٥).</a:t>
            </a: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5257"/>
    </mc:Choice>
    <mc:Fallback xmlns="">
      <p:transition spd="slow" advTm="4525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110773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440078"/>
            <a:ext cx="7187715"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592429" y="1764406"/>
            <a:ext cx="6606862" cy="3108543"/>
          </a:xfrm>
          <a:prstGeom prst="rect">
            <a:avLst/>
          </a:prstGeom>
          <a:noFill/>
        </p:spPr>
        <p:txBody>
          <a:bodyPr wrap="square" rtlCol="0">
            <a:spAutoFit/>
          </a:bodyPr>
          <a:lstStyle/>
          <a:p>
            <a:pPr algn="r" rtl="1"/>
            <a:r>
              <a:rPr lang="ar-EG" sz="1400" dirty="0">
                <a:solidFill>
                  <a:srgbClr val="2D3956"/>
                </a:solidFill>
                <a:latin typeface="Alexandria" charset="0"/>
                <a:cs typeface="Alexandria" charset="0"/>
              </a:rPr>
              <a:t>وتذكر كتابات عديدة متخصصة </a:t>
            </a:r>
            <a:r>
              <a:rPr lang="ar-EG" sz="1400" dirty="0" smtClean="0">
                <a:solidFill>
                  <a:srgbClr val="2D3956"/>
                </a:solidFill>
                <a:latin typeface="Alexandria" charset="0"/>
                <a:cs typeface="Alexandria" charset="0"/>
              </a:rPr>
              <a:t>في </a:t>
            </a:r>
            <a:r>
              <a:rPr lang="ar-EG" sz="1400" dirty="0">
                <a:solidFill>
                  <a:srgbClr val="2D3956"/>
                </a:solidFill>
                <a:latin typeface="Alexandria" charset="0"/>
                <a:cs typeface="Alexandria" charset="0"/>
              </a:rPr>
              <a:t>مناهج البحث </a:t>
            </a:r>
            <a:r>
              <a:rPr lang="ar-EG" sz="1400" dirty="0" smtClean="0">
                <a:solidFill>
                  <a:srgbClr val="2D3956"/>
                </a:solidFill>
                <a:latin typeface="Alexandria" charset="0"/>
                <a:cs typeface="Alexandria" charset="0"/>
              </a:rPr>
              <a:t>التربوي أن المنهج الوصفي من </a:t>
            </a:r>
            <a:r>
              <a:rPr lang="ar-EG" sz="1400" dirty="0">
                <a:solidFill>
                  <a:srgbClr val="2D3956"/>
                </a:solidFill>
                <a:latin typeface="Alexandria" charset="0"/>
                <a:cs typeface="Alexandria" charset="0"/>
              </a:rPr>
              <a:t>أكثر مناهج البحث </a:t>
            </a:r>
            <a:r>
              <a:rPr lang="ar-EG" sz="1400" dirty="0" smtClean="0">
                <a:solidFill>
                  <a:srgbClr val="2D3956"/>
                </a:solidFill>
                <a:latin typeface="Alexandria" charset="0"/>
                <a:cs typeface="Alexandria" charset="0"/>
              </a:rPr>
              <a:t>في </a:t>
            </a:r>
            <a:r>
              <a:rPr lang="ar-EG" sz="1400" dirty="0">
                <a:solidFill>
                  <a:srgbClr val="2D3956"/>
                </a:solidFill>
                <a:latin typeface="Alexandria" charset="0"/>
                <a:cs typeface="Alexandria" charset="0"/>
              </a:rPr>
              <a:t>العلوم التربوية والنفسية والاجتماعية ملاءمة </a:t>
            </a:r>
            <a:r>
              <a:rPr lang="ar-EG" sz="1400" dirty="0" smtClean="0">
                <a:solidFill>
                  <a:srgbClr val="2D3956"/>
                </a:solidFill>
                <a:latin typeface="Alexandria" charset="0"/>
                <a:cs typeface="Alexandria" charset="0"/>
              </a:rPr>
              <a:t>للواقع والواقع الاجتماعي. </a:t>
            </a:r>
            <a:r>
              <a:rPr lang="ar-EG" sz="1400" dirty="0">
                <a:solidFill>
                  <a:srgbClr val="2D3956"/>
                </a:solidFill>
                <a:latin typeface="Alexandria" charset="0"/>
                <a:cs typeface="Alexandria" charset="0"/>
              </a:rPr>
              <a:t>وأنه الخطوة الأولى نحو تحقيق الفهم الصحيح لهذا </a:t>
            </a:r>
            <a:r>
              <a:rPr lang="ar-EG" sz="1400" dirty="0" smtClean="0">
                <a:solidFill>
                  <a:srgbClr val="2D3956"/>
                </a:solidFill>
                <a:latin typeface="Alexandria" charset="0"/>
                <a:cs typeface="Alexandria" charset="0"/>
              </a:rPr>
              <a:t>الواقع</a:t>
            </a:r>
            <a:r>
              <a:rPr lang="ar-EG" sz="1400" dirty="0">
                <a:solidFill>
                  <a:srgbClr val="2D3956"/>
                </a:solidFill>
                <a:latin typeface="Alexandria" charset="0"/>
                <a:cs typeface="Alexandria" charset="0"/>
              </a:rPr>
              <a:t>; ذلك </a:t>
            </a:r>
            <a:r>
              <a:rPr lang="ar-EG" sz="1400" dirty="0" smtClean="0">
                <a:solidFill>
                  <a:srgbClr val="2D3956"/>
                </a:solidFill>
                <a:latin typeface="Alexandria" charset="0"/>
                <a:cs typeface="Alexandria" charset="0"/>
              </a:rPr>
              <a:t>أنه </a:t>
            </a:r>
            <a:r>
              <a:rPr lang="ar-EG" sz="1400" dirty="0">
                <a:solidFill>
                  <a:srgbClr val="2D3956"/>
                </a:solidFill>
                <a:latin typeface="Alexandria" charset="0"/>
                <a:cs typeface="Alexandria" charset="0"/>
              </a:rPr>
              <a:t>من خلال المنهج </a:t>
            </a:r>
            <a:r>
              <a:rPr lang="ar-EG" sz="1400" dirty="0" smtClean="0">
                <a:solidFill>
                  <a:srgbClr val="2D3956"/>
                </a:solidFill>
                <a:latin typeface="Alexandria" charset="0"/>
                <a:cs typeface="Alexandria" charset="0"/>
              </a:rPr>
              <a:t>الوصفي </a:t>
            </a:r>
            <a:r>
              <a:rPr lang="ar-EG" sz="1400" dirty="0">
                <a:solidFill>
                  <a:srgbClr val="2D3956"/>
                </a:solidFill>
                <a:latin typeface="Alexandria" charset="0"/>
                <a:cs typeface="Alexandria" charset="0"/>
              </a:rPr>
              <a:t>نتمكن من الإحاطة بكل أبعاد </a:t>
            </a:r>
            <a:r>
              <a:rPr lang="ar-EG" sz="1400" dirty="0" smtClean="0">
                <a:solidFill>
                  <a:srgbClr val="2D3956"/>
                </a:solidFill>
                <a:latin typeface="Alexandria" charset="0"/>
                <a:cs typeface="Alexandria" charset="0"/>
              </a:rPr>
              <a:t>هذا الواقع محددة </a:t>
            </a:r>
            <a:r>
              <a:rPr lang="ar-EG" sz="1400" dirty="0">
                <a:solidFill>
                  <a:srgbClr val="2D3956"/>
                </a:solidFill>
                <a:latin typeface="Alexandria" charset="0"/>
                <a:cs typeface="Alexandria" charset="0"/>
              </a:rPr>
              <a:t>على خريطة </a:t>
            </a:r>
            <a:r>
              <a:rPr lang="ar-EG" sz="1400" dirty="0" smtClean="0">
                <a:solidFill>
                  <a:srgbClr val="2D3956"/>
                </a:solidFill>
                <a:latin typeface="Alexandria" charset="0"/>
                <a:cs typeface="Alexandria" charset="0"/>
              </a:rPr>
              <a:t>تصف وتصور  </a:t>
            </a:r>
            <a:r>
              <a:rPr lang="ar-EG" sz="1400" dirty="0">
                <a:solidFill>
                  <a:srgbClr val="2D3956"/>
                </a:solidFill>
                <a:latin typeface="Alexandria" charset="0"/>
                <a:cs typeface="Alexandria" charset="0"/>
              </a:rPr>
              <a:t>بكل دقة  كافة ظواهره وسماته, </a:t>
            </a:r>
            <a:r>
              <a:rPr lang="ar-EG" sz="1400" dirty="0" smtClean="0">
                <a:solidFill>
                  <a:srgbClr val="2D3956"/>
                </a:solidFill>
                <a:latin typeface="Alexandria" charset="0"/>
                <a:cs typeface="Alexandria" charset="0"/>
              </a:rPr>
              <a:t>وحين نصل </a:t>
            </a:r>
            <a:r>
              <a:rPr lang="ar-EG" sz="1400" dirty="0">
                <a:solidFill>
                  <a:srgbClr val="2D3956"/>
                </a:solidFill>
                <a:latin typeface="Alexandria" charset="0"/>
                <a:cs typeface="Alexandria" charset="0"/>
              </a:rPr>
              <a:t>إلى هذه الخريطة نكون قد وضعنا الأساس المتين لأية محاولة تستهدف تطوير</a:t>
            </a:r>
            <a:r>
              <a:rPr lang="ar-EG" sz="1400" dirty="0" smtClean="0">
                <a:solidFill>
                  <a:srgbClr val="2D3956"/>
                </a:solidFill>
                <a:latin typeface="Alexandria" charset="0"/>
                <a:cs typeface="Alexandria" charset="0"/>
              </a:rPr>
              <a:t>, أو </a:t>
            </a:r>
            <a:r>
              <a:rPr lang="ar-EG" sz="1400" dirty="0">
                <a:solidFill>
                  <a:srgbClr val="2D3956"/>
                </a:solidFill>
                <a:latin typeface="Alexandria" charset="0"/>
                <a:cs typeface="Alexandria" charset="0"/>
              </a:rPr>
              <a:t>تغيير هذا الواقع من أجل تحقيق أهداف مرغوبة </a:t>
            </a:r>
            <a:r>
              <a:rPr lang="ar-EG" sz="1400" dirty="0" smtClean="0">
                <a:solidFill>
                  <a:srgbClr val="2D3956"/>
                </a:solidFill>
                <a:latin typeface="Alexandria" charset="0"/>
                <a:cs typeface="Alexandria" charset="0"/>
              </a:rPr>
              <a:t>ومطلوبة ( سليمان، 2014).</a:t>
            </a:r>
          </a:p>
          <a:p>
            <a:pPr algn="r" rtl="1"/>
            <a:r>
              <a:rPr lang="ar-EG" sz="1400" dirty="0" smtClean="0">
                <a:solidFill>
                  <a:srgbClr val="2D3956"/>
                </a:solidFill>
                <a:latin typeface="Alexandria" charset="0"/>
                <a:cs typeface="Alexandria" charset="0"/>
              </a:rPr>
              <a:t>كما يمكن القول أن أهمية البحث الوصفي وفقما يري الكثير من المتخصصين في مجال مناهج البحث تكمن في كونه الأسلوب الوحيد الممكن </a:t>
            </a:r>
            <a:r>
              <a:rPr lang="ar-EG" sz="1400" dirty="0">
                <a:solidFill>
                  <a:srgbClr val="2D3956"/>
                </a:solidFill>
                <a:latin typeface="Alexandria" charset="0"/>
                <a:cs typeface="Alexandria" charset="0"/>
              </a:rPr>
              <a:t>لدراسة الكثير من المجالات التربوية والنفسية. فعلى سبيل المثال إذا أردنا أن </a:t>
            </a:r>
            <a:r>
              <a:rPr lang="ar-EG" sz="1400" dirty="0" smtClean="0">
                <a:solidFill>
                  <a:srgbClr val="2D3956"/>
                </a:solidFill>
                <a:latin typeface="Alexandria" charset="0"/>
                <a:cs typeface="Alexandria" charset="0"/>
              </a:rPr>
              <a:t>ندرس مشكلات تتعلق بسلوك </a:t>
            </a:r>
            <a:r>
              <a:rPr lang="ar-EG" sz="1400" dirty="0">
                <a:solidFill>
                  <a:srgbClr val="2D3956"/>
                </a:solidFill>
                <a:latin typeface="Alexandria" charset="0"/>
                <a:cs typeface="Alexandria" charset="0"/>
              </a:rPr>
              <a:t>الأطفال المضطربين </a:t>
            </a:r>
            <a:r>
              <a:rPr lang="ar-EG" sz="1400" dirty="0" smtClean="0">
                <a:solidFill>
                  <a:srgbClr val="2D3956"/>
                </a:solidFill>
                <a:latin typeface="Alexandria" charset="0"/>
                <a:cs typeface="Alexandria" charset="0"/>
              </a:rPr>
              <a:t>سلوكيا وانفعالًيا</a:t>
            </a:r>
            <a:r>
              <a:rPr lang="ar-EG" sz="1400" dirty="0">
                <a:solidFill>
                  <a:srgbClr val="2D3956"/>
                </a:solidFill>
                <a:latin typeface="Alexandria" charset="0"/>
                <a:cs typeface="Alexandria" charset="0"/>
              </a:rPr>
              <a:t>, فإننا لن نتمكن من إجراء تجارب </a:t>
            </a:r>
            <a:r>
              <a:rPr lang="ar-EG" sz="1400" dirty="0" smtClean="0">
                <a:solidFill>
                  <a:srgbClr val="2D3956"/>
                </a:solidFill>
                <a:latin typeface="Alexandria" charset="0"/>
                <a:cs typeface="Alexandria" charset="0"/>
              </a:rPr>
              <a:t>في هذا </a:t>
            </a:r>
            <a:r>
              <a:rPr lang="ar-EG" sz="1400" dirty="0">
                <a:solidFill>
                  <a:srgbClr val="2D3956"/>
                </a:solidFill>
                <a:latin typeface="Alexandria" charset="0"/>
                <a:cs typeface="Alexandria" charset="0"/>
              </a:rPr>
              <a:t>الموضوع, ومن هنا نجد أن المنهج </a:t>
            </a:r>
            <a:r>
              <a:rPr lang="ar-EG" sz="1400" dirty="0" smtClean="0">
                <a:solidFill>
                  <a:srgbClr val="2D3956"/>
                </a:solidFill>
                <a:latin typeface="Alexandria" charset="0"/>
                <a:cs typeface="Alexandria" charset="0"/>
              </a:rPr>
              <a:t>الوصفي </a:t>
            </a:r>
            <a:r>
              <a:rPr lang="ar-EG" sz="1400" dirty="0">
                <a:solidFill>
                  <a:srgbClr val="2D3956"/>
                </a:solidFill>
                <a:latin typeface="Alexandria" charset="0"/>
                <a:cs typeface="Alexandria" charset="0"/>
              </a:rPr>
              <a:t>بخطواته </a:t>
            </a:r>
            <a:r>
              <a:rPr lang="ar-EG" sz="1400" dirty="0" smtClean="0">
                <a:solidFill>
                  <a:srgbClr val="2D3956"/>
                </a:solidFill>
                <a:latin typeface="Alexandria" charset="0"/>
                <a:cs typeface="Alexandria" charset="0"/>
              </a:rPr>
              <a:t>التي </a:t>
            </a:r>
            <a:r>
              <a:rPr lang="ar-EG" sz="1400" dirty="0">
                <a:solidFill>
                  <a:srgbClr val="2D3956"/>
                </a:solidFill>
                <a:latin typeface="Alexandria" charset="0"/>
                <a:cs typeface="Alexandria" charset="0"/>
              </a:rPr>
              <a:t>سوف نشير </a:t>
            </a:r>
            <a:r>
              <a:rPr lang="ar-EG" sz="1400" dirty="0" smtClean="0">
                <a:solidFill>
                  <a:srgbClr val="2D3956"/>
                </a:solidFill>
                <a:latin typeface="Alexandria" charset="0"/>
                <a:cs typeface="Alexandria" charset="0"/>
              </a:rPr>
              <a:t>إليها بالتفصيل</a:t>
            </a:r>
            <a:r>
              <a:rPr lang="ar-EG" sz="1400" dirty="0">
                <a:solidFill>
                  <a:srgbClr val="2D3956"/>
                </a:solidFill>
                <a:latin typeface="Alexandria" charset="0"/>
                <a:cs typeface="Alexandria" charset="0"/>
              </a:rPr>
              <a:t>, </a:t>
            </a:r>
            <a:r>
              <a:rPr lang="ar-EG" sz="1400" dirty="0" smtClean="0">
                <a:solidFill>
                  <a:srgbClr val="2D3956"/>
                </a:solidFill>
                <a:latin typeface="Alexandria" charset="0"/>
                <a:cs typeface="Alexandria" charset="0"/>
              </a:rPr>
              <a:t>هو </a:t>
            </a:r>
            <a:r>
              <a:rPr lang="ar-EG" sz="1400" dirty="0">
                <a:solidFill>
                  <a:srgbClr val="2D3956"/>
                </a:solidFill>
                <a:latin typeface="Alexandria" charset="0"/>
                <a:cs typeface="Alexandria" charset="0"/>
              </a:rPr>
              <a:t>الوسيلة المناسبة </a:t>
            </a:r>
            <a:r>
              <a:rPr lang="ar-EG" sz="1400" dirty="0" smtClean="0">
                <a:solidFill>
                  <a:srgbClr val="2D3956"/>
                </a:solidFill>
                <a:latin typeface="Alexandria" charset="0"/>
                <a:cs typeface="Alexandria" charset="0"/>
              </a:rPr>
              <a:t>التي </a:t>
            </a:r>
            <a:r>
              <a:rPr lang="ar-EG" sz="1400" dirty="0">
                <a:solidFill>
                  <a:srgbClr val="2D3956"/>
                </a:solidFill>
                <a:latin typeface="Alexandria" charset="0"/>
                <a:cs typeface="Alexandria" charset="0"/>
              </a:rPr>
              <a:t>لا </a:t>
            </a:r>
            <a:r>
              <a:rPr lang="ar-EG" sz="1400" dirty="0" smtClean="0">
                <a:solidFill>
                  <a:srgbClr val="2D3956"/>
                </a:solidFill>
                <a:latin typeface="Alexandria" charset="0"/>
                <a:cs typeface="Alexandria" charset="0"/>
              </a:rPr>
              <a:t>يمكن الاستغناء </a:t>
            </a:r>
            <a:r>
              <a:rPr lang="ar-EG" sz="1400" dirty="0">
                <a:solidFill>
                  <a:srgbClr val="2D3956"/>
                </a:solidFill>
                <a:latin typeface="Alexandria" charset="0"/>
                <a:cs typeface="Alexandria" charset="0"/>
              </a:rPr>
              <a:t>عنها لدراسة </a:t>
            </a:r>
            <a:r>
              <a:rPr lang="ar-EG" sz="1400" dirty="0" smtClean="0">
                <a:solidFill>
                  <a:srgbClr val="2D3956"/>
                </a:solidFill>
                <a:latin typeface="Alexandria" charset="0"/>
                <a:cs typeface="Alexandria" charset="0"/>
              </a:rPr>
              <a:t>هذه السلوكيات </a:t>
            </a:r>
            <a:r>
              <a:rPr lang="ar-EG" sz="1400" dirty="0">
                <a:solidFill>
                  <a:srgbClr val="2D3956"/>
                </a:solidFill>
                <a:latin typeface="Alexandria" charset="0"/>
                <a:cs typeface="Alexandria" charset="0"/>
              </a:rPr>
              <a:t>وغيرها. ولذلك, فإن البحث باستخدام المنهج </a:t>
            </a:r>
            <a:r>
              <a:rPr lang="ar-EG" sz="1400" dirty="0" smtClean="0">
                <a:solidFill>
                  <a:srgbClr val="2D3956"/>
                </a:solidFill>
                <a:latin typeface="Alexandria" charset="0"/>
                <a:cs typeface="Alexandria" charset="0"/>
              </a:rPr>
              <a:t>الوصفي </a:t>
            </a:r>
            <a:r>
              <a:rPr lang="ar-EG" sz="1400" dirty="0">
                <a:solidFill>
                  <a:srgbClr val="2D3956"/>
                </a:solidFill>
                <a:latin typeface="Alexandria" charset="0"/>
                <a:cs typeface="Alexandria" charset="0"/>
              </a:rPr>
              <a:t>من </a:t>
            </a:r>
            <a:r>
              <a:rPr lang="ar-EG" sz="1400" dirty="0" smtClean="0">
                <a:solidFill>
                  <a:srgbClr val="2D3956"/>
                </a:solidFill>
                <a:latin typeface="Alexandria" charset="0"/>
                <a:cs typeface="Alexandria" charset="0"/>
              </a:rPr>
              <a:t>أكثر أساليب </a:t>
            </a:r>
            <a:r>
              <a:rPr lang="ar-EG" sz="1400" dirty="0">
                <a:solidFill>
                  <a:srgbClr val="2D3956"/>
                </a:solidFill>
                <a:latin typeface="Alexandria" charset="0"/>
                <a:cs typeface="Alexandria" charset="0"/>
              </a:rPr>
              <a:t>البحث </a:t>
            </a:r>
            <a:r>
              <a:rPr lang="ar-EG" sz="1400" dirty="0" smtClean="0">
                <a:solidFill>
                  <a:srgbClr val="2D3956"/>
                </a:solidFill>
                <a:latin typeface="Alexandria" charset="0"/>
                <a:cs typeface="Alexandria" charset="0"/>
              </a:rPr>
              <a:t>شيوعا </a:t>
            </a:r>
            <a:r>
              <a:rPr lang="ar-EG" sz="1400" dirty="0">
                <a:solidFill>
                  <a:srgbClr val="2D3956"/>
                </a:solidFill>
                <a:latin typeface="Alexandria" charset="0"/>
                <a:cs typeface="Alexandria" charset="0"/>
              </a:rPr>
              <a:t>بين جمهور </a:t>
            </a:r>
            <a:r>
              <a:rPr lang="ar-EG" sz="1400" dirty="0" smtClean="0">
                <a:solidFill>
                  <a:srgbClr val="2D3956"/>
                </a:solidFill>
                <a:latin typeface="Alexandria" charset="0"/>
                <a:cs typeface="Alexandria" charset="0"/>
              </a:rPr>
              <a:t>الباحثين ( سليمان، 2014).</a:t>
            </a:r>
          </a:p>
          <a:p>
            <a:pPr algn="r" rtl="1"/>
            <a:r>
              <a:rPr lang="ar-EG" sz="1400" dirty="0">
                <a:solidFill>
                  <a:srgbClr val="2D3956"/>
                </a:solidFill>
                <a:latin typeface="Alexandria" charset="0"/>
                <a:cs typeface="Alexandria" charset="0"/>
              </a:rPr>
              <a:t>أضف إلى ما سبق أن طبيعة البحوث الوصفية ُ تعتبر أسهل من حيث </a:t>
            </a:r>
            <a:r>
              <a:rPr lang="ar-EG" sz="1400" dirty="0" smtClean="0">
                <a:solidFill>
                  <a:srgbClr val="2D3956"/>
                </a:solidFill>
                <a:latin typeface="Alexandria" charset="0"/>
                <a:cs typeface="Alexandria" charset="0"/>
              </a:rPr>
              <a:t>فهمها واستيعابها </a:t>
            </a:r>
            <a:r>
              <a:rPr lang="ar-EG" sz="1400" dirty="0">
                <a:solidFill>
                  <a:srgbClr val="2D3956"/>
                </a:solidFill>
                <a:latin typeface="Alexandria" charset="0"/>
                <a:cs typeface="Alexandria" charset="0"/>
              </a:rPr>
              <a:t>إذا حصل الفرد أو ً لا على بعض المعلومات عن الخطوات </a:t>
            </a:r>
            <a:r>
              <a:rPr lang="ar-EG" sz="1400" dirty="0" smtClean="0">
                <a:solidFill>
                  <a:srgbClr val="2D3956"/>
                </a:solidFill>
                <a:latin typeface="Alexandria" charset="0"/>
                <a:cs typeface="Alexandria" charset="0"/>
              </a:rPr>
              <a:t>المختلفة المتضمنة في بحث </a:t>
            </a:r>
            <a:r>
              <a:rPr lang="ar-EG" sz="1400" dirty="0">
                <a:solidFill>
                  <a:srgbClr val="2D3956"/>
                </a:solidFill>
                <a:latin typeface="Alexandria" charset="0"/>
                <a:cs typeface="Alexandria" charset="0"/>
              </a:rPr>
              <a:t>من البحوث إلى جانب مختلف الوسائل المستخدمة </a:t>
            </a:r>
            <a:r>
              <a:rPr lang="ar-EG" sz="1400" dirty="0" smtClean="0">
                <a:solidFill>
                  <a:srgbClr val="2D3956"/>
                </a:solidFill>
                <a:latin typeface="Alexandria" charset="0"/>
                <a:cs typeface="Alexandria" charset="0"/>
              </a:rPr>
              <a:t>في جمع البيانات </a:t>
            </a:r>
            <a:r>
              <a:rPr lang="ar-EG" sz="1400" dirty="0">
                <a:solidFill>
                  <a:srgbClr val="2D3956"/>
                </a:solidFill>
                <a:latin typeface="Alexandria" charset="0"/>
                <a:cs typeface="Alexandria" charset="0"/>
              </a:rPr>
              <a:t>والتعبير عنها, والفئات العامة </a:t>
            </a:r>
            <a:r>
              <a:rPr lang="ar-EG" sz="1400" dirty="0" smtClean="0">
                <a:solidFill>
                  <a:srgbClr val="2D3956"/>
                </a:solidFill>
                <a:latin typeface="Alexandria" charset="0"/>
                <a:cs typeface="Alexandria" charset="0"/>
              </a:rPr>
              <a:t>التي </a:t>
            </a:r>
            <a:r>
              <a:rPr lang="ar-EG" sz="1400" dirty="0">
                <a:solidFill>
                  <a:srgbClr val="2D3956"/>
                </a:solidFill>
                <a:latin typeface="Alexandria" charset="0"/>
                <a:cs typeface="Alexandria" charset="0"/>
              </a:rPr>
              <a:t>قد تصنف تحتها </a:t>
            </a:r>
            <a:r>
              <a:rPr lang="ar-EG" sz="1400" dirty="0" smtClean="0">
                <a:solidFill>
                  <a:srgbClr val="2D3956"/>
                </a:solidFill>
                <a:latin typeface="Alexandria" charset="0"/>
                <a:cs typeface="Alexandria" charset="0"/>
              </a:rPr>
              <a:t>الدراسات ( سليمان ، 2014).</a:t>
            </a: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77173"/>
    </mc:Choice>
    <mc:Fallback xmlns="">
      <p:transition spd="slow" advTm="7717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49353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376861"/>
            <a:ext cx="6134138" cy="45852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584441"/>
            <a:ext cx="5982199" cy="4062651"/>
          </a:xfrm>
          <a:prstGeom prst="rect">
            <a:avLst/>
          </a:prstGeom>
          <a:noFill/>
        </p:spPr>
        <p:txBody>
          <a:bodyPr wrap="square" rtlCol="0">
            <a:spAutoFit/>
          </a:bodyPr>
          <a:lstStyle/>
          <a:p>
            <a:pPr algn="justLow" rtl="1"/>
            <a:r>
              <a:rPr lang="ar-EG" sz="2000" b="1" dirty="0" smtClean="0">
                <a:solidFill>
                  <a:srgbClr val="00AEEF"/>
                </a:solidFill>
                <a:latin typeface="Alexandria" charset="0"/>
                <a:cs typeface="Alexandria" charset="0"/>
              </a:rPr>
              <a:t>نشأة المنهج الوصفي ( عناية، 2014):</a:t>
            </a:r>
          </a:p>
          <a:p>
            <a:pPr algn="justLow" rtl="1"/>
            <a:r>
              <a:rPr lang="ar-EG" sz="1400" dirty="0" smtClean="0">
                <a:solidFill>
                  <a:srgbClr val="2D3956"/>
                </a:solidFill>
                <a:latin typeface="Alexandria" charset="0"/>
                <a:cs typeface="Alexandria" charset="0"/>
              </a:rPr>
              <a:t>لقد بدأ منهج البحث الوصفي عند الغرب في نهاية القرن الثامن عشر، ونشط في القرن التاسع عشر، حيث ركزت الدراسات الاجتماعية التي قام بها فريدريك </a:t>
            </a:r>
            <a:r>
              <a:rPr lang="ar-EG" sz="1400" dirty="0" err="1" smtClean="0">
                <a:solidFill>
                  <a:srgbClr val="2D3956"/>
                </a:solidFill>
                <a:latin typeface="Alexandria" charset="0"/>
                <a:cs typeface="Alexandria" charset="0"/>
              </a:rPr>
              <a:t>لوبلاي</a:t>
            </a:r>
            <a:r>
              <a:rPr lang="ar-EG" sz="1400" dirty="0" smtClean="0">
                <a:solidFill>
                  <a:srgbClr val="2D3956"/>
                </a:solidFill>
                <a:latin typeface="Alexandria" charset="0"/>
                <a:cs typeface="Alexandria" charset="0"/>
              </a:rPr>
              <a:t> (1806-1882) </a:t>
            </a:r>
            <a:r>
              <a:rPr lang="ar-EG" sz="1400" dirty="0" err="1" smtClean="0">
                <a:solidFill>
                  <a:srgbClr val="2D3956"/>
                </a:solidFill>
                <a:latin typeface="Alexandria" charset="0"/>
                <a:cs typeface="Alexandria" charset="0"/>
              </a:rPr>
              <a:t>باجراء</a:t>
            </a:r>
            <a:r>
              <a:rPr lang="ar-EG" sz="1400" dirty="0" smtClean="0">
                <a:solidFill>
                  <a:srgbClr val="2D3956"/>
                </a:solidFill>
                <a:latin typeface="Alexandria" charset="0"/>
                <a:cs typeface="Alexandria" charset="0"/>
              </a:rPr>
              <a:t> دراسات تصف الحالة الاقتصادية والاجتماعية للطبقة العاملة في فرنسا، ولكن التطور المهم الذي أسهم في تطوير الأسلوب الوصفي في البحث كان في القرن العشرين.</a:t>
            </a:r>
          </a:p>
          <a:p>
            <a:pPr algn="justLow" rtl="1"/>
            <a:r>
              <a:rPr lang="ar-EG" sz="1400" dirty="0" smtClean="0">
                <a:solidFill>
                  <a:srgbClr val="2D3956"/>
                </a:solidFill>
                <a:latin typeface="Alexandria" charset="0"/>
                <a:cs typeface="Alexandria" charset="0"/>
              </a:rPr>
              <a:t>كان الأسلوب الوصفي مرتبطا منذ نشأته بدراسة المشكلات المتعلقة بالمجالات الإنسانية، كالبحوث السلوكية لعدم تمكن الباحث من اجراء تجارب في مثل هذه الموضوعات.</a:t>
            </a:r>
          </a:p>
          <a:p>
            <a:pPr algn="justLow" rtl="1"/>
            <a:r>
              <a:rPr lang="ar-EG" sz="1400" dirty="0" smtClean="0">
                <a:solidFill>
                  <a:srgbClr val="2D3956"/>
                </a:solidFill>
                <a:latin typeface="Alexandria" charset="0"/>
                <a:cs typeface="Alexandria" charset="0"/>
              </a:rPr>
              <a:t>وكما هو الحال في بحوث المجالات الإنسانية، فان الأسلوب الوصفي يمكن استخدامه في مجال دراسة  الظواهر الطبيعية المختلفة.</a:t>
            </a:r>
          </a:p>
          <a:p>
            <a:pPr algn="justLow" rtl="1"/>
            <a:r>
              <a:rPr lang="ar-EG" sz="1400" dirty="0" smtClean="0">
                <a:solidFill>
                  <a:srgbClr val="2D3956"/>
                </a:solidFill>
                <a:latin typeface="Alexandria" charset="0"/>
                <a:cs typeface="Alexandria" charset="0"/>
              </a:rPr>
              <a:t>كان فضل علماء العرب والمسلمين كبيرا في مجال البحث الوصفي القائم على أسس علمية، حيث كانوا فيه روادا، سواء بالنسبة للعلوم التطبيقية او العلوم الإنسانية، لقد جمعوا في مجال البحث الوصفي بين الوصف والتعليل والتحليل. يذكر في شأن العلوم التطبيقية حنين بن إسحاق العبادي ( 264 </a:t>
            </a:r>
            <a:r>
              <a:rPr lang="ar-EG" sz="1400" dirty="0" smtClean="0">
                <a:solidFill>
                  <a:srgbClr val="2D3956"/>
                </a:solidFill>
                <a:latin typeface="Simplified Arabic" panose="02020603050405020304" pitchFamily="18" charset="-78"/>
                <a:cs typeface="Simplified Arabic" panose="02020603050405020304" pitchFamily="18" charset="-78"/>
              </a:rPr>
              <a:t>ه/ 877 م) والطبري (</a:t>
            </a:r>
            <a:r>
              <a:rPr lang="ar-EG" sz="1400" dirty="0" err="1" smtClean="0">
                <a:solidFill>
                  <a:srgbClr val="2D3956"/>
                </a:solidFill>
                <a:latin typeface="Simplified Arabic" panose="02020603050405020304" pitchFamily="18" charset="-78"/>
                <a:cs typeface="Simplified Arabic" panose="02020603050405020304" pitchFamily="18" charset="-78"/>
              </a:rPr>
              <a:t>366ه</a:t>
            </a:r>
            <a:r>
              <a:rPr lang="ar-EG" sz="1400" dirty="0" smtClean="0">
                <a:solidFill>
                  <a:srgbClr val="2D3956"/>
                </a:solidFill>
                <a:latin typeface="Simplified Arabic" panose="02020603050405020304" pitchFamily="18" charset="-78"/>
                <a:cs typeface="Simplified Arabic" panose="02020603050405020304" pitchFamily="18" charset="-78"/>
              </a:rPr>
              <a:t>/ 1036 م) وطاهر </a:t>
            </a:r>
            <a:r>
              <a:rPr lang="ar-EG" sz="1400" dirty="0" err="1" smtClean="0">
                <a:solidFill>
                  <a:srgbClr val="2D3956"/>
                </a:solidFill>
                <a:latin typeface="Simplified Arabic" panose="02020603050405020304" pitchFamily="18" charset="-78"/>
                <a:cs typeface="Simplified Arabic" panose="02020603050405020304" pitchFamily="18" charset="-78"/>
              </a:rPr>
              <a:t>السيجزي</a:t>
            </a:r>
            <a:r>
              <a:rPr lang="ar-EG" sz="1400" dirty="0" smtClean="0">
                <a:solidFill>
                  <a:srgbClr val="2D3956"/>
                </a:solidFill>
                <a:latin typeface="Simplified Arabic" panose="02020603050405020304" pitchFamily="18" charset="-78"/>
                <a:cs typeface="Simplified Arabic" panose="02020603050405020304" pitchFamily="18" charset="-78"/>
              </a:rPr>
              <a:t> ( كان حيا قبل </a:t>
            </a:r>
            <a:r>
              <a:rPr lang="ar-EG" sz="1400" dirty="0" err="1" smtClean="0">
                <a:solidFill>
                  <a:srgbClr val="2D3956"/>
                </a:solidFill>
                <a:latin typeface="Simplified Arabic" panose="02020603050405020304" pitchFamily="18" charset="-78"/>
                <a:cs typeface="Simplified Arabic" panose="02020603050405020304" pitchFamily="18" charset="-78"/>
              </a:rPr>
              <a:t>500ه</a:t>
            </a:r>
            <a:r>
              <a:rPr lang="ar-EG" sz="1400" dirty="0" smtClean="0">
                <a:solidFill>
                  <a:srgbClr val="2D3956"/>
                </a:solidFill>
                <a:latin typeface="Simplified Arabic" panose="02020603050405020304" pitchFamily="18" charset="-78"/>
                <a:cs typeface="Simplified Arabic" panose="02020603050405020304" pitchFamily="18" charset="-78"/>
              </a:rPr>
              <a:t>/ 1106 م) وأبو بكر الرازي ( ت </a:t>
            </a:r>
            <a:r>
              <a:rPr lang="ar-EG" sz="1400" dirty="0" err="1" smtClean="0">
                <a:solidFill>
                  <a:srgbClr val="2D3956"/>
                </a:solidFill>
                <a:latin typeface="Simplified Arabic" panose="02020603050405020304" pitchFamily="18" charset="-78"/>
                <a:cs typeface="Simplified Arabic" panose="02020603050405020304" pitchFamily="18" charset="-78"/>
              </a:rPr>
              <a:t>606ه</a:t>
            </a:r>
            <a:r>
              <a:rPr lang="ar-EG" sz="1400" dirty="0" smtClean="0">
                <a:solidFill>
                  <a:srgbClr val="2D3956"/>
                </a:solidFill>
                <a:latin typeface="Simplified Arabic" panose="02020603050405020304" pitchFamily="18" charset="-78"/>
                <a:cs typeface="Simplified Arabic" panose="02020603050405020304" pitchFamily="18" charset="-78"/>
              </a:rPr>
              <a:t>/1209) وابن النفيس ( ت 686 ه/1288 م) و « على بن عباس المجوسي» وقد اشتهر بين ( 970/ 980 ه) والزهراوي وغيرهم.</a:t>
            </a:r>
          </a:p>
          <a:p>
            <a:pPr algn="justLow" rtl="1"/>
            <a:r>
              <a:rPr lang="ar-EG" sz="1400" dirty="0" smtClean="0">
                <a:solidFill>
                  <a:srgbClr val="2D3956"/>
                </a:solidFill>
                <a:latin typeface="Simplified Arabic" panose="02020603050405020304" pitchFamily="18" charset="-78"/>
                <a:cs typeface="Simplified Arabic" panose="02020603050405020304" pitchFamily="18" charset="-78"/>
              </a:rPr>
              <a:t>أما في مجال العلوم الإنسانية فقد تجلي المنهج الوصفي من خلال البحوث والمؤلفات الغزيرة في علم الجغرافيا، وخاصة عن الرحلات البرية والبحرية والكتب المتنوعة التي تقدم دليلا وافيا عن </a:t>
            </a:r>
            <a:r>
              <a:rPr lang="ar-EG" sz="1400" dirty="0" smtClean="0">
                <a:solidFill>
                  <a:srgbClr val="2D3956"/>
                </a:solidFill>
                <a:latin typeface="Simplified Arabic" panose="02020603050405020304" pitchFamily="18" charset="-78"/>
                <a:cs typeface="Simplified Arabic" panose="02020603050405020304" pitchFamily="18" charset="-78"/>
              </a:rPr>
              <a:t>والمسافات </a:t>
            </a:r>
            <a:r>
              <a:rPr lang="ar-EG" sz="1400" dirty="0" smtClean="0">
                <a:solidFill>
                  <a:srgbClr val="2D3956"/>
                </a:solidFill>
                <a:latin typeface="Simplified Arabic" panose="02020603050405020304" pitchFamily="18" charset="-78"/>
                <a:cs typeface="Simplified Arabic" panose="02020603050405020304" pitchFamily="18" charset="-78"/>
              </a:rPr>
              <a:t>والمراحل والدراسات المفصلة في الجغرافيا الإقليمية والمحلية.</a:t>
            </a: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306595"/>
    </mc:Choice>
    <mc:Fallback xmlns="">
      <p:transition spd="slow" advTm="306595"/>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518271" cy="2354491"/>
          </a:xfrm>
          <a:prstGeom prst="rect">
            <a:avLst/>
          </a:prstGeom>
        </p:spPr>
        <p:txBody>
          <a:bodyPr wrap="square">
            <a:spAutoFit/>
          </a:bodyPr>
          <a:lstStyle/>
          <a:p>
            <a:pPr algn="justLow" rtl="1">
              <a:lnSpc>
                <a:spcPct val="150000"/>
              </a:lnSpc>
            </a:pPr>
            <a:r>
              <a:rPr lang="ar-EG" sz="1400" dirty="0" smtClean="0">
                <a:latin typeface="Simplified Arabic" panose="02020603050405020304" pitchFamily="18" charset="-78"/>
                <a:cs typeface="Simplified Arabic" panose="02020603050405020304" pitchFamily="18" charset="-78"/>
              </a:rPr>
              <a:t>أوجد العرب امبراطورية واسعة، وأدت رغبة المعرفة بها الى ظهور الجغرافيا الأدبية أو الوصفية ، والتي تمثلت بعلمي المسالك والممالك وعجائب البلدان، ونذكر من بين المؤلفات في هذا الشأن ابن </a:t>
            </a:r>
            <a:r>
              <a:rPr lang="ar-EG" sz="1400" dirty="0" err="1" smtClean="0">
                <a:latin typeface="Simplified Arabic" panose="02020603050405020304" pitchFamily="18" charset="-78"/>
                <a:cs typeface="Simplified Arabic" panose="02020603050405020304" pitchFamily="18" charset="-78"/>
              </a:rPr>
              <a:t>خردابة</a:t>
            </a:r>
            <a:r>
              <a:rPr lang="ar-EG" sz="1400" dirty="0" smtClean="0">
                <a:latin typeface="Simplified Arabic" panose="02020603050405020304" pitchFamily="18" charset="-78"/>
                <a:cs typeface="Simplified Arabic" panose="02020603050405020304" pitchFamily="18" charset="-78"/>
              </a:rPr>
              <a:t> وكتابه المسالك والممالك واليعقوبي  وكتابه كتاب البلدان وقد تناول بحوثه بأسلوب وصفي بخاصة النواحي الإحصائية والطبوغرافية، وقد قال عنه « </a:t>
            </a:r>
            <a:r>
              <a:rPr lang="ar-EG" sz="1400" dirty="0" err="1" smtClean="0">
                <a:latin typeface="Simplified Arabic" panose="02020603050405020304" pitchFamily="18" charset="-78"/>
                <a:cs typeface="Simplified Arabic" panose="02020603050405020304" pitchFamily="18" charset="-78"/>
              </a:rPr>
              <a:t>متز</a:t>
            </a:r>
            <a:r>
              <a:rPr lang="ar-EG" sz="1400" dirty="0" smtClean="0">
                <a:latin typeface="Simplified Arabic" panose="02020603050405020304" pitchFamily="18" charset="-78"/>
                <a:cs typeface="Simplified Arabic" panose="02020603050405020304" pitchFamily="18" charset="-78"/>
              </a:rPr>
              <a:t>» إنه أول جغرافي بين العرب وصف الممالك معتمدا على ملاحظاته الخاصة، وهناك السرخسي والبلخي وكتابهما المسالك والممالك.</a:t>
            </a: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796104" y="4092476"/>
            <a:ext cx="4113898" cy="461665"/>
          </a:xfrm>
          <a:prstGeom prst="rect">
            <a:avLst/>
          </a:prstGeom>
          <a:noFill/>
        </p:spPr>
        <p:txBody>
          <a:bodyPr wrap="square" rtlCol="0">
            <a:spAutoFit/>
          </a:bodyPr>
          <a:lstStyle/>
          <a:p>
            <a:pPr algn="r"/>
            <a:r>
              <a:rPr lang="ar-EG" sz="2400" b="1" dirty="0" smtClean="0">
                <a:solidFill>
                  <a:srgbClr val="00B0F0"/>
                </a:solidFill>
                <a:latin typeface="Alexandria" charset="0"/>
                <a:cs typeface="Alexandria" charset="0"/>
              </a:rPr>
              <a:t>تابع نشأة المنهج الوصفي</a:t>
            </a:r>
            <a:endParaRPr lang="en-US" sz="2400" b="1" dirty="0">
              <a:solidFill>
                <a:srgbClr val="00B0F0"/>
              </a:solidFill>
              <a:latin typeface="Alexandria" charset="0"/>
              <a:cs typeface="Alexandria" charset="0"/>
            </a:endParaRPr>
          </a:p>
        </p:txBody>
      </p:sp>
      <p:sp>
        <p:nvSpPr>
          <p:cNvPr id="18" name="Rectangle 17"/>
          <p:cNvSpPr/>
          <p:nvPr/>
        </p:nvSpPr>
        <p:spPr>
          <a:xfrm>
            <a:off x="5937928" y="354424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705095" y="362255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47357">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0686" y="146087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84856" y="1526844"/>
            <a:ext cx="4415045" cy="3970318"/>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 يعرف بأنه " أسلوب من أساليب التحليل </a:t>
            </a:r>
            <a:r>
              <a:rPr lang="ar-EG" sz="1400" dirty="0" smtClean="0">
                <a:latin typeface="Simplified Arabic" panose="02020603050405020304" pitchFamily="18" charset="-78"/>
                <a:cs typeface="Simplified Arabic" panose="02020603050405020304" pitchFamily="18" charset="-78"/>
              </a:rPr>
              <a:t>المرتكز </a:t>
            </a:r>
            <a:r>
              <a:rPr lang="ar-EG" sz="1400" dirty="0">
                <a:latin typeface="Simplified Arabic" panose="02020603050405020304" pitchFamily="18" charset="-78"/>
                <a:cs typeface="Simplified Arabic" panose="02020603050405020304" pitchFamily="18" charset="-78"/>
              </a:rPr>
              <a:t>على معلومات كافية، ودقيقة عن ظاهرة، أو موضوع محدد</a:t>
            </a:r>
            <a:r>
              <a:rPr lang="ar-EG" sz="1400" dirty="0" smtClean="0">
                <a:latin typeface="Simplified Arabic" panose="02020603050405020304" pitchFamily="18" charset="-78"/>
                <a:cs typeface="Simplified Arabic" panose="02020603050405020304" pitchFamily="18" charset="-78"/>
              </a:rPr>
              <a:t>، </a:t>
            </a:r>
            <a:r>
              <a:rPr lang="ar-EG" sz="1400" dirty="0" smtClean="0">
                <a:latin typeface="Simplified Arabic" panose="02020603050405020304" pitchFamily="18" charset="-78"/>
                <a:cs typeface="Simplified Arabic" panose="02020603050405020304" pitchFamily="18" charset="-78"/>
              </a:rPr>
              <a:t>خلال </a:t>
            </a:r>
            <a:r>
              <a:rPr lang="ar-EG" sz="1400" dirty="0">
                <a:latin typeface="Simplified Arabic" panose="02020603050405020304" pitchFamily="18" charset="-78"/>
                <a:cs typeface="Simplified Arabic" panose="02020603050405020304" pitchFamily="18" charset="-78"/>
              </a:rPr>
              <a:t>فترة أو فترات زمنية معلومة، وذلك من أجل الحصول على نتائج </a:t>
            </a:r>
            <a:r>
              <a:rPr lang="ar-EG" sz="1400" dirty="0" smtClean="0">
                <a:latin typeface="Simplified Arabic" panose="02020603050405020304" pitchFamily="18" charset="-78"/>
                <a:cs typeface="Simplified Arabic" panose="02020603050405020304" pitchFamily="18" charset="-78"/>
              </a:rPr>
              <a:t>علمية </a:t>
            </a:r>
            <a:r>
              <a:rPr lang="ar-EG" sz="1400" dirty="0">
                <a:latin typeface="Simplified Arabic" panose="02020603050405020304" pitchFamily="18" charset="-78"/>
                <a:cs typeface="Simplified Arabic" panose="02020603050405020304" pitchFamily="18" charset="-78"/>
              </a:rPr>
              <a:t>ثم </a:t>
            </a:r>
            <a:r>
              <a:rPr lang="ar-EG" sz="1400" dirty="0" smtClean="0">
                <a:latin typeface="Simplified Arabic" panose="02020603050405020304" pitchFamily="18" charset="-78"/>
                <a:cs typeface="Simplified Arabic" panose="02020603050405020304" pitchFamily="18" charset="-78"/>
              </a:rPr>
              <a:t>تفسيرها </a:t>
            </a:r>
            <a:r>
              <a:rPr lang="ar-EG" sz="1400" dirty="0">
                <a:latin typeface="Simplified Arabic" panose="02020603050405020304" pitchFamily="18" charset="-78"/>
                <a:cs typeface="Simplified Arabic" panose="02020603050405020304" pitchFamily="18" charset="-78"/>
              </a:rPr>
              <a:t>بطريقة </a:t>
            </a:r>
            <a:r>
              <a:rPr lang="ar-EG" sz="1400" dirty="0" smtClean="0">
                <a:latin typeface="Simplified Arabic" panose="02020603050405020304" pitchFamily="18" charset="-78"/>
                <a:cs typeface="Simplified Arabic" panose="02020603050405020304" pitchFamily="18" charset="-78"/>
              </a:rPr>
              <a:t>موضوعية( عناية، 2014).</a:t>
            </a:r>
            <a:endParaRPr lang="ar-EG" sz="1400" dirty="0">
              <a:latin typeface="Simplified Arabic" panose="02020603050405020304" pitchFamily="18" charset="-78"/>
              <a:cs typeface="Simplified Arabic" panose="02020603050405020304" pitchFamily="18" charset="-78"/>
            </a:endParaRPr>
          </a:p>
          <a:p>
            <a:pPr algn="justLow" rtl="1">
              <a:lnSpc>
                <a:spcPct val="150000"/>
              </a:lnSpc>
            </a:pPr>
            <a:r>
              <a:rPr lang="ar-EG" sz="1400" dirty="0">
                <a:latin typeface="Simplified Arabic" panose="02020603050405020304" pitchFamily="18" charset="-78"/>
                <a:cs typeface="Simplified Arabic" panose="02020603050405020304" pitchFamily="18" charset="-78"/>
              </a:rPr>
              <a:t>ويعرف بأنه "عبارة عن طريقة لوصف الموضوع المراد دراسته من خلال منهجيه </a:t>
            </a:r>
            <a:r>
              <a:rPr lang="ar-EG" sz="1400" dirty="0" smtClean="0">
                <a:latin typeface="Simplified Arabic" panose="02020603050405020304" pitchFamily="18" charset="-78"/>
                <a:cs typeface="Simplified Arabic" panose="02020603050405020304" pitchFamily="18" charset="-78"/>
              </a:rPr>
              <a:t>علمية، </a:t>
            </a:r>
            <a:r>
              <a:rPr lang="ar-EG" sz="1400" dirty="0">
                <a:latin typeface="Simplified Arabic" panose="02020603050405020304" pitchFamily="18" charset="-78"/>
                <a:cs typeface="Simplified Arabic" panose="02020603050405020304" pitchFamily="18" charset="-78"/>
              </a:rPr>
              <a:t>وتصوير </a:t>
            </a:r>
            <a:r>
              <a:rPr lang="ar-EG" sz="1400" dirty="0" smtClean="0">
                <a:latin typeface="Simplified Arabic" panose="02020603050405020304" pitchFamily="18" charset="-78"/>
                <a:cs typeface="Simplified Arabic" panose="02020603050405020304" pitchFamily="18" charset="-78"/>
              </a:rPr>
              <a:t>النتائج التي </a:t>
            </a:r>
            <a:r>
              <a:rPr lang="ar-EG" sz="1400" dirty="0">
                <a:latin typeface="Simplified Arabic" panose="02020603050405020304" pitchFamily="18" charset="-78"/>
                <a:cs typeface="Simplified Arabic" panose="02020603050405020304" pitchFamily="18" charset="-78"/>
              </a:rPr>
              <a:t>يتم التوصل إليها على أشكال رقمية مكن </a:t>
            </a:r>
            <a:r>
              <a:rPr lang="ar-EG" sz="1400" dirty="0" smtClean="0">
                <a:latin typeface="Simplified Arabic" panose="02020603050405020304" pitchFamily="18" charset="-78"/>
                <a:cs typeface="Simplified Arabic" panose="02020603050405020304" pitchFamily="18" charset="-78"/>
              </a:rPr>
              <a:t>تفسيرها ( عناية، 2014).</a:t>
            </a:r>
          </a:p>
          <a:p>
            <a:pPr algn="justLow" rtl="1">
              <a:lnSpc>
                <a:spcPct val="150000"/>
              </a:lnSpc>
            </a:pPr>
            <a:r>
              <a:rPr lang="ar-EG" sz="1400" dirty="0">
                <a:latin typeface="Simplified Arabic" panose="02020603050405020304" pitchFamily="18" charset="-78"/>
                <a:cs typeface="Simplified Arabic" panose="02020603050405020304" pitchFamily="18" charset="-78"/>
              </a:rPr>
              <a:t>ويعرف بأنه " وصف </a:t>
            </a:r>
            <a:r>
              <a:rPr lang="ar-EG" sz="1400" dirty="0" smtClean="0">
                <a:latin typeface="Simplified Arabic" panose="02020603050405020304" pitchFamily="18" charset="-78"/>
                <a:cs typeface="Simplified Arabic" panose="02020603050405020304" pitchFamily="18" charset="-78"/>
              </a:rPr>
              <a:t>دقيق، </a:t>
            </a:r>
            <a:r>
              <a:rPr lang="ar-EG" sz="1400" dirty="0">
                <a:latin typeface="Simplified Arabic" panose="02020603050405020304" pitchFamily="18" charset="-78"/>
                <a:cs typeface="Simplified Arabic" panose="02020603050405020304" pitchFamily="18" charset="-78"/>
              </a:rPr>
              <a:t>وتفصيلي لظاهرة، أو موضوع محدد بصورة نوعية أو كمية رقمية من خلال </a:t>
            </a:r>
            <a:r>
              <a:rPr lang="ar-EG" sz="1400" dirty="0" smtClean="0">
                <a:latin typeface="Simplified Arabic" panose="02020603050405020304" pitchFamily="18" charset="-78"/>
                <a:cs typeface="Simplified Arabic" panose="02020603050405020304" pitchFamily="18" charset="-78"/>
              </a:rPr>
              <a:t>فترات </a:t>
            </a:r>
            <a:r>
              <a:rPr lang="ar-EG" sz="1400" dirty="0">
                <a:latin typeface="Simplified Arabic" panose="02020603050405020304" pitchFamily="18" charset="-78"/>
                <a:cs typeface="Simplified Arabic" panose="02020603050405020304" pitchFamily="18" charset="-78"/>
              </a:rPr>
              <a:t>زمنية </a:t>
            </a:r>
            <a:r>
              <a:rPr lang="ar-EG" sz="1400" dirty="0" smtClean="0">
                <a:latin typeface="Simplified Arabic" panose="02020603050405020304" pitchFamily="18" charset="-78"/>
                <a:cs typeface="Simplified Arabic" panose="02020603050405020304" pitchFamily="18" charset="-78"/>
              </a:rPr>
              <a:t>متعددة ( </a:t>
            </a:r>
            <a:r>
              <a:rPr lang="ar-EG" sz="1400" dirty="0">
                <a:latin typeface="Simplified Arabic" panose="02020603050405020304" pitchFamily="18" charset="-78"/>
                <a:cs typeface="Simplified Arabic" panose="02020603050405020304" pitchFamily="18" charset="-78"/>
              </a:rPr>
              <a:t>عناية، 2014).</a:t>
            </a:r>
          </a:p>
          <a:p>
            <a:pPr algn="justLow" rtl="1">
              <a:lnSpc>
                <a:spcPct val="150000"/>
              </a:lnSpc>
            </a:pPr>
            <a:r>
              <a:rPr lang="ar-EG" sz="1400" dirty="0" smtClean="0">
                <a:latin typeface="Simplified Arabic" panose="02020603050405020304" pitchFamily="18" charset="-78"/>
                <a:cs typeface="Simplified Arabic" panose="02020603050405020304" pitchFamily="18" charset="-78"/>
              </a:rPr>
              <a:t>ويعرف </a:t>
            </a:r>
            <a:r>
              <a:rPr lang="ar-EG" sz="1400" dirty="0">
                <a:latin typeface="Simplified Arabic" panose="02020603050405020304" pitchFamily="18" charset="-78"/>
                <a:cs typeface="Simplified Arabic" panose="02020603050405020304" pitchFamily="18" charset="-78"/>
              </a:rPr>
              <a:t>بأنه " وصف أو رصد لظاهرة أو موضوع محدد بهدف فهم مضمونها أو مضمونه". </a:t>
            </a:r>
            <a:r>
              <a:rPr lang="ar-EG" sz="1400" dirty="0" smtClean="0">
                <a:latin typeface="Simplified Arabic" panose="02020603050405020304" pitchFamily="18" charset="-78"/>
                <a:cs typeface="Simplified Arabic" panose="02020603050405020304" pitchFamily="18" charset="-78"/>
              </a:rPr>
              <a:t>ويعرف </a:t>
            </a:r>
            <a:r>
              <a:rPr lang="ar-EG" sz="1400" dirty="0">
                <a:latin typeface="Simplified Arabic" panose="02020603050405020304" pitchFamily="18" charset="-78"/>
                <a:cs typeface="Simplified Arabic" panose="02020603050405020304" pitchFamily="18" charset="-78"/>
              </a:rPr>
              <a:t>بأنه " وصف ظاهرة، أو موضوع </a:t>
            </a:r>
            <a:r>
              <a:rPr lang="ar-EG" sz="1400" dirty="0" smtClean="0">
                <a:latin typeface="Simplified Arabic" panose="02020603050405020304" pitchFamily="18" charset="-78"/>
                <a:cs typeface="Simplified Arabic" panose="02020603050405020304" pitchFamily="18" charset="-78"/>
              </a:rPr>
              <a:t>اجتماعي معين </a:t>
            </a:r>
            <a:r>
              <a:rPr lang="ar-EG" sz="1400" dirty="0">
                <a:latin typeface="Simplified Arabic" panose="02020603050405020304" pitchFamily="18" charset="-78"/>
                <a:cs typeface="Simplified Arabic" panose="02020603050405020304" pitchFamily="18" charset="-78"/>
              </a:rPr>
              <a:t>وتجميع، وتحليل بيانات عنه لمعرفة </a:t>
            </a:r>
            <a:r>
              <a:rPr lang="ar-EG" sz="1400" dirty="0" smtClean="0">
                <a:latin typeface="Simplified Arabic" panose="02020603050405020304" pitchFamily="18" charset="-78"/>
                <a:cs typeface="Simplified Arabic" panose="02020603050405020304" pitchFamily="18" charset="-78"/>
              </a:rPr>
              <a:t>العوامل </a:t>
            </a:r>
            <a:r>
              <a:rPr lang="ar-EG" sz="1400" dirty="0">
                <a:latin typeface="Simplified Arabic" panose="02020603050405020304" pitchFamily="18" charset="-78"/>
                <a:cs typeface="Simplified Arabic" panose="02020603050405020304" pitchFamily="18" charset="-78"/>
              </a:rPr>
              <a:t>المؤثرة فيه"( عناية، 2014</a:t>
            </a:r>
            <a:r>
              <a:rPr lang="ar-EG" sz="1400" dirty="0" smtClean="0">
                <a:latin typeface="Simplified Arabic" panose="02020603050405020304" pitchFamily="18" charset="-78"/>
                <a:cs typeface="Simplified Arabic" panose="02020603050405020304" pitchFamily="18" charset="-78"/>
              </a:rPr>
              <a:t>).</a:t>
            </a:r>
            <a:endParaRPr lang="ar-EG"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justLow" rtl="1"/>
            <a:r>
              <a:rPr lang="ar-EG" sz="2400" b="1" dirty="0" smtClean="0">
                <a:solidFill>
                  <a:srgbClr val="0070C0"/>
                </a:solidFill>
                <a:latin typeface="Alexandria" charset="0"/>
                <a:cs typeface="Alexandria" charset="0"/>
              </a:rPr>
              <a:t>التعريف بالمنهج الوصفي</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13405">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390919" y="1549486"/>
            <a:ext cx="4297888" cy="3000821"/>
          </a:xfrm>
          <a:prstGeom prst="rect">
            <a:avLst/>
          </a:prstGeom>
        </p:spPr>
        <p:txBody>
          <a:bodyPr wrap="square">
            <a:spAutoFit/>
          </a:bodyPr>
          <a:lstStyle/>
          <a:p>
            <a:pPr lvl="0" algn="justLow" rtl="1">
              <a:lnSpc>
                <a:spcPct val="150000"/>
              </a:lnSpc>
            </a:pPr>
            <a:r>
              <a:rPr lang="ar-EG" sz="1400" dirty="0" smtClean="0">
                <a:solidFill>
                  <a:prstClr val="black"/>
                </a:solidFill>
                <a:latin typeface="Alexandria"/>
                <a:cs typeface="Simplified Arabic" panose="02020603050405020304" pitchFamily="18" charset="-78"/>
              </a:rPr>
              <a:t> كما عرف </a:t>
            </a:r>
            <a:r>
              <a:rPr lang="ar-EG" sz="1400" dirty="0">
                <a:solidFill>
                  <a:prstClr val="black"/>
                </a:solidFill>
                <a:latin typeface="Alexandria"/>
                <a:cs typeface="Simplified Arabic" panose="02020603050405020304" pitchFamily="18" charset="-78"/>
              </a:rPr>
              <a:t>بأنه " </a:t>
            </a:r>
            <a:r>
              <a:rPr lang="ar-EG" sz="1400" dirty="0" smtClean="0">
                <a:solidFill>
                  <a:prstClr val="black"/>
                </a:solidFill>
                <a:latin typeface="Alexandria"/>
                <a:cs typeface="Simplified Arabic" panose="02020603050405020304" pitchFamily="18" charset="-78"/>
              </a:rPr>
              <a:t>وصف </a:t>
            </a:r>
            <a:r>
              <a:rPr lang="ar-EG" sz="1400" dirty="0">
                <a:solidFill>
                  <a:prstClr val="black"/>
                </a:solidFill>
                <a:latin typeface="Alexandria"/>
                <a:cs typeface="Simplified Arabic" panose="02020603050405020304" pitchFamily="18" charset="-78"/>
              </a:rPr>
              <a:t>لحالة تتعلق بظاهرة طبيعية أو مجتمعية خلال </a:t>
            </a:r>
            <a:r>
              <a:rPr lang="ar-EG" sz="1400" dirty="0" smtClean="0">
                <a:solidFill>
                  <a:prstClr val="black"/>
                </a:solidFill>
                <a:latin typeface="Alexandria"/>
                <a:cs typeface="Simplified Arabic" panose="02020603050405020304" pitchFamily="18" charset="-78"/>
              </a:rPr>
              <a:t>فترة زمنية محددة، </a:t>
            </a:r>
            <a:r>
              <a:rPr lang="ar-EG" sz="1400" dirty="0">
                <a:solidFill>
                  <a:prstClr val="black"/>
                </a:solidFill>
                <a:latin typeface="Alexandria"/>
                <a:cs typeface="Simplified Arabic" panose="02020603050405020304" pitchFamily="18" charset="-78"/>
              </a:rPr>
              <a:t>لمعرفة </a:t>
            </a:r>
            <a:r>
              <a:rPr lang="ar-EG" sz="1400" dirty="0" smtClean="0">
                <a:solidFill>
                  <a:prstClr val="black"/>
                </a:solidFill>
                <a:latin typeface="Alexandria"/>
                <a:cs typeface="Simplified Arabic" panose="02020603050405020304" pitchFamily="18" charset="-78"/>
              </a:rPr>
              <a:t>أسبابها، </a:t>
            </a:r>
            <a:r>
              <a:rPr lang="ar-EG" sz="1400" dirty="0">
                <a:solidFill>
                  <a:prstClr val="black"/>
                </a:solidFill>
                <a:latin typeface="Alexandria"/>
                <a:cs typeface="Simplified Arabic" panose="02020603050405020304" pitchFamily="18" charset="-78"/>
              </a:rPr>
              <a:t>ونتائجها ومن ثم تعميمها على الحالات </a:t>
            </a:r>
            <a:r>
              <a:rPr lang="ar-EG" sz="1400" dirty="0" smtClean="0">
                <a:solidFill>
                  <a:prstClr val="black"/>
                </a:solidFill>
                <a:latin typeface="Alexandria"/>
                <a:cs typeface="Simplified Arabic" panose="02020603050405020304" pitchFamily="18" charset="-78"/>
              </a:rPr>
              <a:t>المشابهة ( عناية، 2014).</a:t>
            </a:r>
          </a:p>
          <a:p>
            <a:pPr lvl="0" algn="justLow" rtl="1">
              <a:lnSpc>
                <a:spcPct val="150000"/>
              </a:lnSpc>
            </a:pPr>
            <a:r>
              <a:rPr lang="ar-EG" sz="1400" dirty="0" smtClean="0">
                <a:solidFill>
                  <a:prstClr val="black"/>
                </a:solidFill>
                <a:latin typeface="Alexandria"/>
                <a:cs typeface="Simplified Arabic" panose="02020603050405020304" pitchFamily="18" charset="-78"/>
              </a:rPr>
              <a:t>وأيضا </a:t>
            </a:r>
            <a:r>
              <a:rPr lang="ar-EG" sz="1400" dirty="0">
                <a:solidFill>
                  <a:prstClr val="black"/>
                </a:solidFill>
                <a:latin typeface="Alexandria"/>
                <a:cs typeface="Simplified Arabic" panose="02020603050405020304" pitchFamily="18" charset="-78"/>
              </a:rPr>
              <a:t>عرف بأنه طريقة لوصف الموضوع المراد دراسته من خلال منهجية </a:t>
            </a:r>
            <a:r>
              <a:rPr lang="ar-EG" sz="1400" dirty="0" smtClean="0">
                <a:solidFill>
                  <a:prstClr val="black"/>
                </a:solidFill>
                <a:latin typeface="Alexandria"/>
                <a:cs typeface="Simplified Arabic" panose="02020603050405020304" pitchFamily="18" charset="-78"/>
              </a:rPr>
              <a:t>علمية صحيحة </a:t>
            </a:r>
            <a:r>
              <a:rPr lang="ar-EG" sz="1400" dirty="0">
                <a:solidFill>
                  <a:prstClr val="black"/>
                </a:solidFill>
                <a:latin typeface="Alexandria"/>
                <a:cs typeface="Simplified Arabic" panose="02020603050405020304" pitchFamily="18" charset="-78"/>
              </a:rPr>
              <a:t>وتصوير النتائج التي يتم التوصل إليها على أشكال </a:t>
            </a:r>
            <a:r>
              <a:rPr lang="ar-EG" sz="1400" dirty="0" smtClean="0">
                <a:solidFill>
                  <a:prstClr val="black"/>
                </a:solidFill>
                <a:latin typeface="Alexandria"/>
                <a:cs typeface="Simplified Arabic" panose="02020603050405020304" pitchFamily="18" charset="-78"/>
              </a:rPr>
              <a:t>رقمية معبرة </a:t>
            </a:r>
            <a:r>
              <a:rPr lang="ar-EG" sz="1400" dirty="0">
                <a:solidFill>
                  <a:prstClr val="black"/>
                </a:solidFill>
                <a:latin typeface="Alexandria"/>
                <a:cs typeface="Simplified Arabic" panose="02020603050405020304" pitchFamily="18" charset="-78"/>
              </a:rPr>
              <a:t>يمكن </a:t>
            </a:r>
            <a:r>
              <a:rPr lang="ar-EG" sz="1400" dirty="0" smtClean="0">
                <a:solidFill>
                  <a:prstClr val="black"/>
                </a:solidFill>
                <a:latin typeface="Alexandria"/>
                <a:cs typeface="Simplified Arabic" panose="02020603050405020304" pitchFamily="18" charset="-78"/>
              </a:rPr>
              <a:t>تفسيرها ( المحمودي، 2019).</a:t>
            </a:r>
          </a:p>
          <a:p>
            <a:pPr lvl="0" algn="justLow" rtl="1">
              <a:lnSpc>
                <a:spcPct val="150000"/>
              </a:lnSpc>
            </a:pPr>
            <a:r>
              <a:rPr lang="ar-EG" sz="1400" dirty="0" smtClean="0">
                <a:solidFill>
                  <a:prstClr val="black"/>
                </a:solidFill>
                <a:latin typeface="Alexandria"/>
                <a:cs typeface="Simplified Arabic" panose="02020603050405020304" pitchFamily="18" charset="-78"/>
              </a:rPr>
              <a:t>وهناك من </a:t>
            </a:r>
            <a:r>
              <a:rPr lang="ar-EG" sz="1400" dirty="0">
                <a:solidFill>
                  <a:prstClr val="black"/>
                </a:solidFill>
                <a:latin typeface="Alexandria"/>
                <a:cs typeface="Simplified Arabic" panose="02020603050405020304" pitchFamily="18" charset="-78"/>
              </a:rPr>
              <a:t>يعرفه بأنه محاولة الوصول إلى المعرفة الدقيقة والتفصيلية لعناصر مشكلة </a:t>
            </a:r>
            <a:r>
              <a:rPr lang="ar-EG" sz="1400" dirty="0" smtClean="0">
                <a:solidFill>
                  <a:prstClr val="black"/>
                </a:solidFill>
                <a:latin typeface="Alexandria"/>
                <a:cs typeface="Simplified Arabic" panose="02020603050405020304" pitchFamily="18" charset="-78"/>
              </a:rPr>
              <a:t>أو ظاهرة </a:t>
            </a:r>
            <a:r>
              <a:rPr lang="ar-EG" sz="1400" dirty="0">
                <a:solidFill>
                  <a:prstClr val="black"/>
                </a:solidFill>
                <a:latin typeface="Alexandria"/>
                <a:cs typeface="Simplified Arabic" panose="02020603050405020304" pitchFamily="18" charset="-78"/>
              </a:rPr>
              <a:t>قائمة، للوصول إلى فهم أفضل وأدق أو وضع </a:t>
            </a:r>
            <a:r>
              <a:rPr lang="ar-EG" sz="1400" dirty="0" smtClean="0">
                <a:solidFill>
                  <a:prstClr val="black"/>
                </a:solidFill>
                <a:latin typeface="Alexandria"/>
                <a:cs typeface="Simplified Arabic" panose="02020603050405020304" pitchFamily="18" charset="-78"/>
              </a:rPr>
              <a:t>السياسات والإجراءات </a:t>
            </a:r>
            <a:r>
              <a:rPr lang="ar-EG" sz="1400" dirty="0">
                <a:solidFill>
                  <a:prstClr val="black"/>
                </a:solidFill>
                <a:latin typeface="Alexandria"/>
                <a:cs typeface="Simplified Arabic" panose="02020603050405020304" pitchFamily="18" charset="-78"/>
              </a:rPr>
              <a:t>المستقبلية الخاصة </a:t>
            </a:r>
            <a:r>
              <a:rPr lang="ar-EG" sz="1400" dirty="0" smtClean="0">
                <a:solidFill>
                  <a:prstClr val="black"/>
                </a:solidFill>
                <a:latin typeface="Alexandria"/>
                <a:cs typeface="Simplified Arabic" panose="02020603050405020304" pitchFamily="18" charset="-78"/>
              </a:rPr>
              <a:t>بها ( المحمودي، 2019).</a:t>
            </a:r>
            <a:endParaRPr lang="en-US" sz="1400" dirty="0">
              <a:solidFill>
                <a:prstClr val="black"/>
              </a:solidFill>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7662929" y="5157780"/>
            <a:ext cx="3657600" cy="400110"/>
          </a:xfrm>
          <a:prstGeom prst="rect">
            <a:avLst/>
          </a:prstGeom>
          <a:noFill/>
        </p:spPr>
        <p:txBody>
          <a:bodyPr wrap="square" rtlCol="1">
            <a:spAutoFit/>
          </a:bodyPr>
          <a:lstStyle/>
          <a:p>
            <a:pPr algn="r" rtl="1"/>
            <a:r>
              <a:rPr lang="ar-EG" sz="2000" b="1" dirty="0" smtClean="0">
                <a:solidFill>
                  <a:srgbClr val="00AEEF"/>
                </a:solidFill>
              </a:rPr>
              <a:t>تابع تعريف المنهج الوصفي</a:t>
            </a:r>
            <a:endParaRPr lang="ar-EG" sz="2000" b="1" dirty="0">
              <a:solidFill>
                <a:srgbClr val="00AEEF"/>
              </a:solidFill>
            </a:endParaRPr>
          </a:p>
        </p:txBody>
      </p:sp>
    </p:spTree>
    <p:extLst>
      <p:ext uri="{BB962C8B-B14F-4D97-AF65-F5344CB8AC3E}">
        <p14:creationId xmlns:p14="http://schemas.microsoft.com/office/powerpoint/2010/main" val="1925781656"/>
      </p:ext>
    </p:extLst>
  </p:cSld>
  <p:clrMapOvr>
    <a:masterClrMapping/>
  </p:clrMapOvr>
  <p:transition spd="slow" advTm="22740">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79"/>
            <a:ext cx="5803900" cy="2929791"/>
          </a:xfrm>
        </p:spPr>
      </p:pic>
      <p:sp>
        <p:nvSpPr>
          <p:cNvPr id="6" name="Rectangle 5"/>
          <p:cNvSpPr/>
          <p:nvPr/>
        </p:nvSpPr>
        <p:spPr>
          <a:xfrm>
            <a:off x="1133853" y="1621296"/>
            <a:ext cx="4829065" cy="3970318"/>
          </a:xfrm>
          <a:prstGeom prst="rect">
            <a:avLst/>
          </a:prstGeom>
        </p:spPr>
        <p:txBody>
          <a:bodyPr wrap="square">
            <a:spAutoFit/>
          </a:bodyPr>
          <a:lstStyle/>
          <a:p>
            <a:pPr algn="justLow" rtl="1">
              <a:lnSpc>
                <a:spcPct val="150000"/>
              </a:lnSpc>
            </a:pPr>
            <a:r>
              <a:rPr lang="ar-EG" sz="1400" dirty="0" smtClean="0">
                <a:latin typeface="Alexandria"/>
                <a:cs typeface="Simplified Arabic" panose="02020603050405020304" pitchFamily="18" charset="-78"/>
              </a:rPr>
              <a:t> أو حتى أنماط التفاعل بين البشر( كالتنافس أو التعاون أو الصراع.... الخ).</a:t>
            </a:r>
          </a:p>
          <a:p>
            <a:pPr algn="justLow" rtl="1">
              <a:lnSpc>
                <a:spcPct val="150000"/>
              </a:lnSpc>
            </a:pPr>
            <a:r>
              <a:rPr lang="ar-EG" sz="1400" dirty="0" smtClean="0">
                <a:latin typeface="Alexandria"/>
                <a:cs typeface="Simplified Arabic" panose="02020603050405020304" pitchFamily="18" charset="-78"/>
              </a:rPr>
              <a:t>وقد يكون هذا الرصد أو الوصف كيفيا أو يعبر عنه رقميا أو كميا. كما أنه قد يرتكز على وضع قائم في وقت معين أو يكون </a:t>
            </a:r>
            <a:r>
              <a:rPr lang="ar-EG" sz="1400" dirty="0" err="1" smtClean="0">
                <a:latin typeface="Alexandria"/>
                <a:cs typeface="Simplified Arabic" panose="02020603050405020304" pitchFamily="18" charset="-78"/>
              </a:rPr>
              <a:t>تتبعيا</a:t>
            </a:r>
            <a:r>
              <a:rPr lang="ar-EG" sz="1400" dirty="0" smtClean="0">
                <a:latin typeface="Alexandria"/>
                <a:cs typeface="Simplified Arabic" panose="02020603050405020304" pitchFamily="18" charset="-78"/>
              </a:rPr>
              <a:t> أي يستمر لفترات طويلة أو يجرى على مرات متعددة. كما أنه قد يكون لخصائص ظاهرة أو سطحيا أو يكون متعمقا. وقد يكون لشيء واحد ( قرية مثلا) أو لشيئين يفترض المقارنة بينهما ( قريتان).</a:t>
            </a:r>
          </a:p>
          <a:p>
            <a:pPr algn="justLow" rtl="1">
              <a:lnSpc>
                <a:spcPct val="150000"/>
              </a:lnSpc>
            </a:pPr>
            <a:r>
              <a:rPr lang="ar-EG" sz="1400" dirty="0" smtClean="0">
                <a:latin typeface="Alexandria"/>
                <a:cs typeface="Simplified Arabic" panose="02020603050405020304" pitchFamily="18" charset="-78"/>
              </a:rPr>
              <a:t>وقد يكون الهدف من الوصف مجرد الرصد من أجل الفهم وقد يكون الهدف منه تقويم أوضاع قائمة أو قد يكون لأغراض علمية مباشرة ( مثل التعرف على أعداد مدمنين المخدرات لتحديد عدد المؤسسات العلاجية اللازمة لهم).</a:t>
            </a:r>
          </a:p>
          <a:p>
            <a:pPr algn="justLow" rtl="1">
              <a:lnSpc>
                <a:spcPct val="150000"/>
              </a:lnSpc>
            </a:pPr>
            <a:r>
              <a:rPr lang="ar-EG" sz="1400" dirty="0" smtClean="0">
                <a:latin typeface="Alexandria"/>
                <a:cs typeface="Simplified Arabic" panose="02020603050405020304" pitchFamily="18" charset="-78"/>
              </a:rPr>
              <a:t>وتصنف البحوث الوصفية وفقا لهذه الأهداف، أو وفقا لما تركز عليه فيقال بحوث تشخيصية وبحوثا تقويمية وبحوثا علمية. كما تصنف الى بحوث وصفية آنية أو </a:t>
            </a:r>
            <a:r>
              <a:rPr lang="ar-EG" sz="1400" dirty="0" err="1" smtClean="0">
                <a:latin typeface="Alexandria"/>
                <a:cs typeface="Simplified Arabic" panose="02020603050405020304" pitchFamily="18" charset="-78"/>
              </a:rPr>
              <a:t>تتبعية</a:t>
            </a:r>
            <a:r>
              <a:rPr lang="ar-EG" sz="1400" dirty="0" smtClean="0">
                <a:latin typeface="Alexandria"/>
                <a:cs typeface="Simplified Arabic" panose="02020603050405020304" pitchFamily="18" charset="-78"/>
              </a:rPr>
              <a:t> أو مقارنة، والى بحوث مسحية ودراسة للحالة، ويلاحظ هنا بالطبع تداخل أسس التصنيف.  </a:t>
            </a:r>
            <a:endParaRPr lang="ar-EG" sz="1400" dirty="0">
              <a:latin typeface="Alexandria"/>
              <a:cs typeface="Simplified Arabic" panose="02020603050405020304" pitchFamily="18" charset="-78"/>
            </a:endParaRPr>
          </a:p>
        </p:txBody>
      </p:sp>
      <p:sp>
        <p:nvSpPr>
          <p:cNvPr id="17" name="TextBox 16"/>
          <p:cNvSpPr txBox="1"/>
          <p:nvPr/>
        </p:nvSpPr>
        <p:spPr>
          <a:xfrm>
            <a:off x="6174897" y="4372153"/>
            <a:ext cx="5724468" cy="2816156"/>
          </a:xfrm>
          <a:prstGeom prst="rect">
            <a:avLst/>
          </a:prstGeom>
          <a:noFill/>
        </p:spPr>
        <p:txBody>
          <a:bodyPr wrap="square" rtlCol="0">
            <a:spAutoFit/>
          </a:bodyPr>
          <a:lstStyle/>
          <a:p>
            <a:pPr algn="r" rtl="1">
              <a:lnSpc>
                <a:spcPct val="150000"/>
              </a:lnSpc>
            </a:pPr>
            <a:r>
              <a:rPr lang="ar-EG" sz="2000" dirty="0" smtClean="0">
                <a:solidFill>
                  <a:srgbClr val="00AEEF"/>
                </a:solidFill>
                <a:latin typeface="Alexandria" charset="0"/>
                <a:cs typeface="Alexandria" charset="0"/>
              </a:rPr>
              <a:t>تابع تعريف المنهج الوصفي ( بوحوش و الذنيبات، 2007):</a:t>
            </a:r>
            <a:endParaRPr lang="ar-EG" sz="1400" dirty="0" smtClean="0">
              <a:latin typeface="Alexandria" charset="0"/>
              <a:cs typeface="Alexandria" charset="0"/>
            </a:endParaRPr>
          </a:p>
          <a:p>
            <a:pPr algn="r" rtl="1">
              <a:lnSpc>
                <a:spcPct val="150000"/>
              </a:lnSpc>
            </a:pPr>
            <a:r>
              <a:rPr lang="ar-EG" sz="1400" dirty="0" smtClean="0">
                <a:latin typeface="Alexandria" charset="0"/>
                <a:cs typeface="Alexandria" charset="0"/>
              </a:rPr>
              <a:t>يلجأ الباحث الى اتباع هذا الأسلوب حين يكون على علم بأبعاد أو جوانب الظاهرة التي يريد دراستها نظرا  لتوفر المعرفة عنها من خلال بحوث استطلاعية او وصفية سبق أن أجريت على هذه الظاهرة، ولكنه يريد التوصل الى معرفة دقيقة وتفصيلية عن عناصر الظاهرة موضوع البحث تفيد في تحقيق فهم أفضل لها في وضع السياسات والإجراءات المستقبلية الخاصة بها. فالبحوث الوصفية كرصد حالة أي شيء سواء كان هذا الشيء وضعا فيزيقيا أو خصائص مادية أو معنوية للأفراد ( الرأي العام) أو مجموعة  أو نشاطا إنسانيا ( العمل أو الدراسة مثلا) أو مؤسسات ( المصانع أو أبنية مثلا)</a:t>
            </a:r>
            <a:endParaRPr lang="ar-EG" sz="1400" dirty="0">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43909239"/>
      </p:ext>
    </p:extLst>
  </p:cSld>
  <p:clrMapOvr>
    <a:masterClrMapping/>
  </p:clrMapOvr>
  <p:transition spd="slow" advTm="32119">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تعريف المنهج الوصفي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69702" y="1854557"/>
            <a:ext cx="4834062" cy="3647152"/>
          </a:xfrm>
          <a:prstGeom prst="rect">
            <a:avLst/>
          </a:prstGeom>
          <a:noFill/>
        </p:spPr>
        <p:txBody>
          <a:bodyPr wrap="square" rtlCol="1">
            <a:spAutoFit/>
          </a:bodyPr>
          <a:lstStyle/>
          <a:p>
            <a:pPr lvl="0" algn="justLow" rtl="1">
              <a:lnSpc>
                <a:spcPct val="150000"/>
              </a:lnSpc>
            </a:pPr>
            <a:r>
              <a:rPr lang="ar-EG" sz="1400" dirty="0" smtClean="0">
                <a:latin typeface="Alexandria"/>
              </a:rPr>
              <a:t>ويمكن تعريف المنهج الوصفي بأنه:</a:t>
            </a:r>
          </a:p>
          <a:p>
            <a:pPr lvl="0" algn="justLow" rtl="1">
              <a:lnSpc>
                <a:spcPct val="150000"/>
              </a:lnSpc>
            </a:pPr>
            <a:r>
              <a:rPr lang="ar-EG" sz="1400" dirty="0" smtClean="0">
                <a:latin typeface="Alexandria"/>
              </a:rPr>
              <a:t>طريقة من طرق التحليل والتفسير بشكل علمي منظم من أجل الوصول الى أغراض محددة لوضعية اجتماعية أو مشكلة اجتماعية أو سكان معينين. ويتضمن المسح الاجتماعي عدة عمليات كتحديد الغرض منه وتعريف مشكلة البحث وتحليلها وتحديد نطاق ومجال المسح وفحص جميع الوثائق المتعلقة بالمشكلة وتفسير النتائج وأخيرا الوصول الى الاستنتاجات واستخدامها للأغراض المحلية </a:t>
            </a:r>
            <a:r>
              <a:rPr lang="ar-EG" sz="1400" dirty="0">
                <a:latin typeface="Alexandria"/>
              </a:rPr>
              <a:t>أو </a:t>
            </a:r>
            <a:r>
              <a:rPr lang="ar-EG" sz="1400" dirty="0" smtClean="0">
                <a:latin typeface="Alexandria"/>
              </a:rPr>
              <a:t>القومية ( </a:t>
            </a:r>
            <a:r>
              <a:rPr lang="ar-EG" sz="1400" dirty="0">
                <a:latin typeface="Alexandria"/>
              </a:rPr>
              <a:t>بوحوش والذنيبات، 2014).</a:t>
            </a:r>
          </a:p>
          <a:p>
            <a:pPr lvl="0" algn="justLow" rtl="1">
              <a:lnSpc>
                <a:spcPct val="150000"/>
              </a:lnSpc>
            </a:pPr>
            <a:r>
              <a:rPr lang="ar-EG" sz="1400" dirty="0" smtClean="0">
                <a:latin typeface="Alexandria"/>
              </a:rPr>
              <a:t>ويرى آخرون أن المنهج الوصفي يعتبر طريقة لوصف الظاهرة المدروسة وتصويرها كميا عن طريق جمع معلومات مقننة عن المشكلة وتصنيفها وتحليلها واخضاعها </a:t>
            </a:r>
            <a:r>
              <a:rPr lang="ar-EG" sz="1400" dirty="0">
                <a:latin typeface="Alexandria"/>
              </a:rPr>
              <a:t>للدراسة الدقيقة( بوحوش والذنيبات، 2014).</a:t>
            </a:r>
          </a:p>
          <a:p>
            <a:pPr lvl="0" algn="justLow" rtl="1">
              <a:lnSpc>
                <a:spcPct val="150000"/>
              </a:lnSpc>
            </a:pPr>
            <a:r>
              <a:rPr lang="ar-EG" sz="1400" dirty="0" smtClean="0">
                <a:latin typeface="Alexandria"/>
              </a:rPr>
              <a:t> </a:t>
            </a:r>
          </a:p>
        </p:txBody>
      </p:sp>
      <p:sp>
        <p:nvSpPr>
          <p:cNvPr id="9" name="TextBox 8"/>
          <p:cNvSpPr txBox="1"/>
          <p:nvPr/>
        </p:nvSpPr>
        <p:spPr>
          <a:xfrm>
            <a:off x="5692422" y="4597757"/>
            <a:ext cx="6499578" cy="2677656"/>
          </a:xfrm>
          <a:prstGeom prst="rect">
            <a:avLst/>
          </a:prstGeom>
          <a:noFill/>
        </p:spPr>
        <p:txBody>
          <a:bodyPr wrap="square" rtlCol="1">
            <a:spAutoFit/>
          </a:bodyPr>
          <a:lstStyle/>
          <a:p>
            <a:pPr algn="justLow" rtl="1">
              <a:lnSpc>
                <a:spcPct val="150000"/>
              </a:lnSpc>
            </a:pPr>
            <a:r>
              <a:rPr lang="ar-EG" sz="1400" dirty="0" smtClean="0">
                <a:latin typeface="Alexandria"/>
              </a:rPr>
              <a:t>حين يريد الباحث أن يدرس ظاهرة ما، فان أول خطوة يقوم بها هي  وصف الظاهرة التي يريد دراستها وجمع أوصاف ومعلومات دقيقة عنها، والمنهج الوصفي يعتمد على دراسة الواقع أو الظاهرة كما توجد في الواقع، ويهتم بوصفها وصف دقيقا ويعبر عنها تعبيرا كيفيا أو تعبيرا كميا. فالتعبير  الكيفي يصف لنا الظاهرة ويوضح خصائصها، أما التعبير الكمي فيعطيها وصفا رقميا يوضح مقدار هذه الظاهرة أو حجمها ودرجات ارتباطها مع الظواهر المختلفة الأخرى( بوحوش والذنيبات، 2014).</a:t>
            </a:r>
          </a:p>
          <a:p>
            <a:pPr algn="justLow" rtl="1">
              <a:lnSpc>
                <a:spcPct val="150000"/>
              </a:lnSpc>
            </a:pPr>
            <a:r>
              <a:rPr lang="ar-EG" sz="1400" dirty="0" smtClean="0">
                <a:latin typeface="Alexandria"/>
              </a:rPr>
              <a:t>والمنهج الوصفي مرتبط منذ نشأته بدراسة المشكلات المتعلقة بالمجالات الإنسانية ومازال هذا هو الأكثر استخداما في الدراسات الإنسانية حتى الان، وذلك نتيجة لصعوبة استخدام الأسلوب  التجريبي في المجالات الإنسانية ( بوحوش والذنيبات، 2014).</a:t>
            </a:r>
          </a:p>
        </p:txBody>
      </p:sp>
    </p:spTree>
    <p:extLst>
      <p:ext uri="{BB962C8B-B14F-4D97-AF65-F5344CB8AC3E}">
        <p14:creationId xmlns:p14="http://schemas.microsoft.com/office/powerpoint/2010/main" val="2585290677"/>
      </p:ext>
    </p:extLst>
  </p:cSld>
  <p:clrMapOvr>
    <a:masterClrMapping/>
  </p:clrMapOvr>
  <p:transition spd="slow" advTm="46603">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60375"/>
          </a:xfrm>
          <a:prstGeom prst="rect">
            <a:avLst/>
          </a:prstGeom>
          <a:noFill/>
        </p:spPr>
        <p:txBody>
          <a:bodyPr wrap="square" rtlCol="0">
            <a:spAutoFit/>
          </a:bodyPr>
          <a:lstStyle/>
          <a:p>
            <a:pPr algn="justLow" rtl="1"/>
            <a:r>
              <a:rPr lang="ar-EG" sz="2400" b="1" dirty="0" smtClean="0">
                <a:solidFill>
                  <a:srgbClr val="00B0F0"/>
                </a:solidFill>
                <a:latin typeface="Alexandria" charset="0"/>
                <a:cs typeface="Alexandria" charset="0"/>
              </a:rPr>
              <a:t>تابع  تعريف المنهج الوصفي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1446" y="1854557"/>
            <a:ext cx="5002318" cy="4616648"/>
          </a:xfrm>
          <a:prstGeom prst="rect">
            <a:avLst/>
          </a:prstGeom>
          <a:noFill/>
        </p:spPr>
        <p:txBody>
          <a:bodyPr wrap="square" rtlCol="1">
            <a:spAutoFit/>
          </a:bodyPr>
          <a:lstStyle/>
          <a:p>
            <a:pPr algn="justLow" rtl="1">
              <a:lnSpc>
                <a:spcPct val="150000"/>
              </a:lnSpc>
            </a:pPr>
            <a:r>
              <a:rPr lang="ar-EG" sz="1400" dirty="0">
                <a:latin typeface="Alexandria"/>
              </a:rPr>
              <a:t>ومما سبق من التعريفات يتضح لنا الآتي :</a:t>
            </a:r>
          </a:p>
          <a:p>
            <a:pPr algn="justLow" rtl="1">
              <a:lnSpc>
                <a:spcPct val="150000"/>
              </a:lnSpc>
            </a:pPr>
            <a:r>
              <a:rPr lang="ar-EG" sz="1400" dirty="0">
                <a:latin typeface="Alexandria"/>
              </a:rPr>
              <a:t>✓ تهدف البحوث الوصفية إلى وصف ظواهر أو أحداث أو أشياء </a:t>
            </a:r>
            <a:r>
              <a:rPr lang="ar-EG" sz="1400" dirty="0" smtClean="0">
                <a:latin typeface="Alexandria"/>
              </a:rPr>
              <a:t>معينة وجمع </a:t>
            </a:r>
            <a:r>
              <a:rPr lang="ar-EG" sz="1400" dirty="0">
                <a:latin typeface="Alexandria"/>
              </a:rPr>
              <a:t>الحقائق والمعلومات والملاحظات عنها ، ووصف الظروف الخاصة </a:t>
            </a:r>
            <a:r>
              <a:rPr lang="ar-EG" sz="1400" dirty="0" smtClean="0">
                <a:latin typeface="Alexandria"/>
              </a:rPr>
              <a:t>بها، وتقرير </a:t>
            </a:r>
            <a:r>
              <a:rPr lang="ar-EG" sz="1400" dirty="0">
                <a:latin typeface="Alexandria"/>
              </a:rPr>
              <a:t>حالتها كما توجد عليه </a:t>
            </a:r>
            <a:r>
              <a:rPr lang="ar-EG" sz="1400" dirty="0" smtClean="0">
                <a:latin typeface="Alexandria"/>
              </a:rPr>
              <a:t>في </a:t>
            </a:r>
            <a:r>
              <a:rPr lang="ar-EG" sz="1400" dirty="0">
                <a:latin typeface="Alexandria"/>
              </a:rPr>
              <a:t>الواقع .</a:t>
            </a:r>
          </a:p>
          <a:p>
            <a:pPr algn="justLow" rtl="1">
              <a:lnSpc>
                <a:spcPct val="150000"/>
              </a:lnSpc>
            </a:pPr>
            <a:r>
              <a:rPr lang="ar-EG" sz="1400" dirty="0">
                <a:latin typeface="Alexandria"/>
              </a:rPr>
              <a:t>✓ تهتم البحوث الوصفية بتقرير ما ينبغي أن </a:t>
            </a:r>
            <a:r>
              <a:rPr lang="ar-EG" sz="1400" dirty="0" smtClean="0">
                <a:latin typeface="Alexandria"/>
              </a:rPr>
              <a:t>تكون </a:t>
            </a:r>
            <a:r>
              <a:rPr lang="ar-EG" sz="1400" dirty="0">
                <a:latin typeface="Alexandria"/>
              </a:rPr>
              <a:t>عليه الأشياء </a:t>
            </a:r>
            <a:r>
              <a:rPr lang="ar-EG" sz="1400" dirty="0" smtClean="0">
                <a:latin typeface="Alexandria"/>
              </a:rPr>
              <a:t>والظواهر التي </a:t>
            </a:r>
            <a:r>
              <a:rPr lang="ar-EG" sz="1400" dirty="0">
                <a:latin typeface="Alexandria"/>
              </a:rPr>
              <a:t>يتناولها البحث وذلك </a:t>
            </a:r>
            <a:r>
              <a:rPr lang="ar-EG" sz="1400" dirty="0" smtClean="0">
                <a:latin typeface="Alexandria"/>
              </a:rPr>
              <a:t>في </a:t>
            </a:r>
            <a:r>
              <a:rPr lang="ar-EG" sz="1400" dirty="0">
                <a:latin typeface="Alexandria"/>
              </a:rPr>
              <a:t>ضوء قيم أو معايير </a:t>
            </a:r>
            <a:r>
              <a:rPr lang="ar-EG" sz="1400" dirty="0" smtClean="0">
                <a:latin typeface="Alexandria"/>
              </a:rPr>
              <a:t>معينة</a:t>
            </a:r>
            <a:r>
              <a:rPr lang="ar-EG" sz="1400" dirty="0">
                <a:latin typeface="Alexandria"/>
              </a:rPr>
              <a:t>، واقتراح الخطوات </a:t>
            </a:r>
            <a:r>
              <a:rPr lang="ar-EG" sz="1400" dirty="0" smtClean="0">
                <a:latin typeface="Alexandria"/>
              </a:rPr>
              <a:t>أو الأساليب </a:t>
            </a:r>
            <a:r>
              <a:rPr lang="ar-EG" sz="1400" dirty="0">
                <a:latin typeface="Alexandria"/>
              </a:rPr>
              <a:t>التي يمكن أن </a:t>
            </a:r>
            <a:r>
              <a:rPr lang="ar-EG" sz="1400" dirty="0" smtClean="0">
                <a:latin typeface="Alexandria"/>
              </a:rPr>
              <a:t>تتبع </a:t>
            </a:r>
            <a:r>
              <a:rPr lang="ar-EG" sz="1400" dirty="0">
                <a:latin typeface="Alexandria"/>
              </a:rPr>
              <a:t>للوصول بها إلى الصورة التي ينبغي أن </a:t>
            </a:r>
            <a:r>
              <a:rPr lang="ar-EG" sz="1400" dirty="0" smtClean="0">
                <a:latin typeface="Alexandria"/>
              </a:rPr>
              <a:t>تكون عليه في </a:t>
            </a:r>
            <a:r>
              <a:rPr lang="ar-EG" sz="1400" dirty="0">
                <a:latin typeface="Alexandria"/>
              </a:rPr>
              <a:t>ضوء هذه المعايير أو القيم</a:t>
            </a:r>
            <a:r>
              <a:rPr lang="ar-EG" sz="1400" dirty="0" smtClean="0">
                <a:latin typeface="Alexandria"/>
              </a:rPr>
              <a:t>.</a:t>
            </a:r>
          </a:p>
          <a:p>
            <a:pPr algn="justLow" rtl="1">
              <a:lnSpc>
                <a:spcPct val="150000"/>
              </a:lnSpc>
            </a:pPr>
            <a:r>
              <a:rPr lang="ar-EG" sz="1400" dirty="0">
                <a:latin typeface="Alexandria"/>
              </a:rPr>
              <a:t>✓ يقوم المنهج الوصفي بالبحث عن أوصاف دقيقة </a:t>
            </a:r>
            <a:r>
              <a:rPr lang="ar-EG" sz="1400" dirty="0" smtClean="0">
                <a:latin typeface="Alexandria"/>
              </a:rPr>
              <a:t>للظاهرة </a:t>
            </a:r>
            <a:r>
              <a:rPr lang="ar-EG" sz="1400" dirty="0">
                <a:latin typeface="Alexandria"/>
              </a:rPr>
              <a:t>المراد </a:t>
            </a:r>
            <a:r>
              <a:rPr lang="ar-EG" sz="1400" dirty="0" smtClean="0">
                <a:latin typeface="Alexandria"/>
              </a:rPr>
              <a:t>دراستها عن </a:t>
            </a:r>
            <a:r>
              <a:rPr lang="ar-EG" sz="1400" dirty="0">
                <a:latin typeface="Alexandria"/>
              </a:rPr>
              <a:t>طريق مجموعة من الأسئلة هي:</a:t>
            </a:r>
          </a:p>
          <a:p>
            <a:pPr algn="justLow" rtl="1">
              <a:lnSpc>
                <a:spcPct val="150000"/>
              </a:lnSpc>
            </a:pPr>
            <a:r>
              <a:rPr lang="ar-EG" sz="1400" dirty="0">
                <a:latin typeface="Alexandria"/>
              </a:rPr>
              <a:t>- ما الوضع الحالي </a:t>
            </a:r>
            <a:r>
              <a:rPr lang="ar-EG" sz="1400" dirty="0" smtClean="0">
                <a:latin typeface="Alexandria"/>
              </a:rPr>
              <a:t>لهذه </a:t>
            </a:r>
            <a:r>
              <a:rPr lang="ar-EG" sz="1400" dirty="0">
                <a:latin typeface="Alexandria"/>
              </a:rPr>
              <a:t>الظاهرة؟</a:t>
            </a:r>
          </a:p>
          <a:p>
            <a:pPr algn="justLow" rtl="1">
              <a:lnSpc>
                <a:spcPct val="150000"/>
              </a:lnSpc>
            </a:pPr>
            <a:r>
              <a:rPr lang="ar-EG" sz="1400" dirty="0">
                <a:latin typeface="Alexandria"/>
              </a:rPr>
              <a:t>- من أين نبدأ الدراسة؟</a:t>
            </a:r>
          </a:p>
          <a:p>
            <a:pPr algn="justLow" rtl="1">
              <a:lnSpc>
                <a:spcPct val="150000"/>
              </a:lnSpc>
            </a:pPr>
            <a:r>
              <a:rPr lang="ar-EG" sz="1400" dirty="0">
                <a:latin typeface="Alexandria"/>
              </a:rPr>
              <a:t>- ما </a:t>
            </a:r>
            <a:r>
              <a:rPr lang="ar-EG" sz="1400" dirty="0" smtClean="0">
                <a:latin typeface="Alexandria"/>
              </a:rPr>
              <a:t>العلاقات </a:t>
            </a:r>
            <a:r>
              <a:rPr lang="ar-EG" sz="1400" dirty="0">
                <a:latin typeface="Alexandria"/>
              </a:rPr>
              <a:t>بين الظاهرة المحددة والظواهر الأخرى؟</a:t>
            </a:r>
          </a:p>
          <a:p>
            <a:pPr algn="justLow" rtl="1">
              <a:lnSpc>
                <a:spcPct val="150000"/>
              </a:lnSpc>
            </a:pPr>
            <a:r>
              <a:rPr lang="ar-EG" sz="1400" dirty="0">
                <a:latin typeface="Alexandria"/>
              </a:rPr>
              <a:t>- ما </a:t>
            </a:r>
            <a:r>
              <a:rPr lang="ar-EG" sz="1400" dirty="0" smtClean="0">
                <a:latin typeface="Alexandria"/>
              </a:rPr>
              <a:t>النتائج </a:t>
            </a:r>
            <a:r>
              <a:rPr lang="ar-EG" sz="1400" dirty="0">
                <a:latin typeface="Alexandria"/>
              </a:rPr>
              <a:t>المتوقعة لدراسة هذه الظاهرة؟</a:t>
            </a:r>
            <a:endParaRPr lang="ar-EG" sz="1400" dirty="0" smtClean="0">
              <a:latin typeface="Alexandria"/>
            </a:endParaRPr>
          </a:p>
        </p:txBody>
      </p:sp>
    </p:spTree>
    <p:extLst>
      <p:ext uri="{BB962C8B-B14F-4D97-AF65-F5344CB8AC3E}">
        <p14:creationId xmlns:p14="http://schemas.microsoft.com/office/powerpoint/2010/main" val="1960232574"/>
      </p:ext>
    </p:extLst>
  </p:cSld>
  <p:clrMapOvr>
    <a:masterClrMapping/>
  </p:clrMapOvr>
  <p:transition spd="slow" advTm="143537">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تعريف المنهج الوصفي</a:t>
            </a:r>
            <a:endParaRPr lang="ar-EG"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18187" y="1835317"/>
            <a:ext cx="4660234" cy="4708981"/>
          </a:xfrm>
          <a:prstGeom prst="rect">
            <a:avLst/>
          </a:prstGeom>
          <a:noFill/>
        </p:spPr>
        <p:txBody>
          <a:bodyPr wrap="square" rtlCol="1">
            <a:spAutoFit/>
          </a:bodyPr>
          <a:lstStyle/>
          <a:p>
            <a:pPr algn="justLow" rtl="1">
              <a:lnSpc>
                <a:spcPct val="150000"/>
              </a:lnSpc>
            </a:pPr>
            <a:r>
              <a:rPr lang="ar-EG" dirty="0" smtClean="0">
                <a:solidFill>
                  <a:srgbClr val="00AEEF"/>
                </a:solidFill>
                <a:latin typeface="Alexandria"/>
              </a:rPr>
              <a:t>أهداف المنهج الوصفي:</a:t>
            </a:r>
          </a:p>
          <a:p>
            <a:pPr algn="justLow" rtl="1">
              <a:lnSpc>
                <a:spcPct val="150000"/>
              </a:lnSpc>
            </a:pPr>
            <a:r>
              <a:rPr lang="ar-EG" sz="1400" dirty="0" smtClean="0">
                <a:latin typeface="Alexandria"/>
              </a:rPr>
              <a:t>يهدف </a:t>
            </a:r>
            <a:r>
              <a:rPr lang="ar-EG" sz="1400" dirty="0">
                <a:latin typeface="Alexandria"/>
              </a:rPr>
              <a:t>المنهج الوصفي الى ( بوحوش والذنيبات، 2014</a:t>
            </a:r>
            <a:r>
              <a:rPr lang="ar-EG" sz="1400" dirty="0" smtClean="0">
                <a:latin typeface="Alexandria"/>
              </a:rPr>
              <a:t>):-</a:t>
            </a:r>
          </a:p>
          <a:p>
            <a:pPr marL="285750" indent="-285750" algn="justLow" rtl="1">
              <a:lnSpc>
                <a:spcPct val="150000"/>
              </a:lnSpc>
              <a:buFontTx/>
              <a:buChar char="-"/>
            </a:pPr>
            <a:r>
              <a:rPr lang="ar-EG" sz="1400" dirty="0" smtClean="0">
                <a:latin typeface="Alexandria"/>
              </a:rPr>
              <a:t>جمع معلومات حقيقية ومفصلة لظاهرة موجودة فعلا في مجتمع معين.</a:t>
            </a:r>
          </a:p>
          <a:p>
            <a:pPr marL="285750" indent="-285750" algn="justLow" rtl="1">
              <a:lnSpc>
                <a:spcPct val="150000"/>
              </a:lnSpc>
              <a:buFontTx/>
              <a:buChar char="-"/>
            </a:pPr>
            <a:r>
              <a:rPr lang="ar-EG" sz="1400" dirty="0" smtClean="0">
                <a:latin typeface="Alexandria"/>
              </a:rPr>
              <a:t>تحديد المشاكل الموجودة أو توضيح بعض الظواهر</a:t>
            </a:r>
          </a:p>
          <a:p>
            <a:pPr marL="285750" indent="-285750" algn="justLow" rtl="1">
              <a:lnSpc>
                <a:spcPct val="150000"/>
              </a:lnSpc>
              <a:buFontTx/>
              <a:buChar char="-"/>
            </a:pPr>
            <a:r>
              <a:rPr lang="ar-EG" sz="1400" dirty="0" smtClean="0">
                <a:latin typeface="Alexandria"/>
              </a:rPr>
              <a:t>إجراء مقارنة أو تقييم لبعض الظواهر.</a:t>
            </a:r>
          </a:p>
          <a:p>
            <a:pPr marL="285750" indent="-285750" algn="justLow" rtl="1">
              <a:lnSpc>
                <a:spcPct val="150000"/>
              </a:lnSpc>
              <a:buFontTx/>
              <a:buChar char="-"/>
            </a:pPr>
            <a:r>
              <a:rPr lang="ar-EG" sz="1400" dirty="0" smtClean="0">
                <a:latin typeface="Alexandria"/>
              </a:rPr>
              <a:t>تحديد ما يفعله الأفراد في </a:t>
            </a:r>
            <a:r>
              <a:rPr lang="ar-EG" sz="1400" dirty="0" smtClean="0">
                <a:latin typeface="Alexandria"/>
              </a:rPr>
              <a:t>مشكلة </a:t>
            </a:r>
            <a:r>
              <a:rPr lang="ar-EG" sz="1400" dirty="0" smtClean="0">
                <a:latin typeface="Alexandria"/>
              </a:rPr>
              <a:t>ما والاستفادة من آرائهم وخبراتهم وفي وضع تصور وخطط مستقبلية واتخاذ قرارات مناسبة في مشاكل ذات طبيعة  مشابهة.</a:t>
            </a:r>
          </a:p>
          <a:p>
            <a:pPr marL="285750" indent="-285750" algn="justLow" rtl="1">
              <a:lnSpc>
                <a:spcPct val="150000"/>
              </a:lnSpc>
              <a:buFontTx/>
              <a:buChar char="-"/>
            </a:pPr>
            <a:r>
              <a:rPr lang="ar-EG" sz="1400" dirty="0" smtClean="0">
                <a:latin typeface="Alexandria"/>
              </a:rPr>
              <a:t>إيجاد العلاقة بين الظواهر المختلفة.</a:t>
            </a:r>
          </a:p>
          <a:p>
            <a:pPr algn="justLow" rtl="1">
              <a:lnSpc>
                <a:spcPct val="150000"/>
              </a:lnSpc>
            </a:pPr>
            <a:r>
              <a:rPr lang="ar-EG" sz="1400" dirty="0" smtClean="0">
                <a:latin typeface="Alexandria"/>
              </a:rPr>
              <a:t>ان هدف تنظيم المعلومات وتصنيفها هو مساعدة الباحث على الوصول الى استنتاجات وتصميمات تساعدنا في تطوير الواقع الذي ندرسه. فالأسلوب الوصفي لا يهدف الى وصف الظواهر أو وصف الواقع، كما هو بل الى الوصول الى استنتاجات تساهم في فهم هذا الواقع وتطويره.</a:t>
            </a:r>
            <a:endParaRPr lang="ar-EG" sz="1400" dirty="0">
              <a:latin typeface="Alexandria"/>
            </a:endParaRPr>
          </a:p>
          <a:p>
            <a:pPr algn="justLow" rtl="1">
              <a:lnSpc>
                <a:spcPct val="150000"/>
              </a:lnSpc>
            </a:pPr>
            <a:endParaRPr lang="ar-EG" sz="1400" dirty="0" smtClean="0">
              <a:latin typeface="Alexandria"/>
            </a:endParaRPr>
          </a:p>
        </p:txBody>
      </p:sp>
      <p:sp>
        <p:nvSpPr>
          <p:cNvPr id="9" name="TextBox 8"/>
          <p:cNvSpPr txBox="1"/>
          <p:nvPr/>
        </p:nvSpPr>
        <p:spPr>
          <a:xfrm>
            <a:off x="6439438" y="4597757"/>
            <a:ext cx="4713666" cy="1708160"/>
          </a:xfrm>
          <a:prstGeom prst="rect">
            <a:avLst/>
          </a:prstGeom>
          <a:noFill/>
        </p:spPr>
        <p:txBody>
          <a:bodyPr wrap="square" rtlCol="1">
            <a:spAutoFit/>
          </a:bodyPr>
          <a:lstStyle/>
          <a:p>
            <a:pPr algn="justLow" rtl="1">
              <a:lnSpc>
                <a:spcPct val="150000"/>
              </a:lnSpc>
            </a:pPr>
            <a:r>
              <a:rPr lang="ar-EG" sz="1400" dirty="0">
                <a:latin typeface="Alexandria"/>
              </a:rPr>
              <a:t>والإجابة عن هذه الأسئلة تتم من خلال جمع الحقائق </a:t>
            </a:r>
            <a:r>
              <a:rPr lang="ar-EG" sz="1400" dirty="0" smtClean="0">
                <a:latin typeface="Alexandria"/>
              </a:rPr>
              <a:t>والبيانات الكمية أو الكيفية </a:t>
            </a:r>
            <a:r>
              <a:rPr lang="ar-EG" sz="1400" dirty="0">
                <a:latin typeface="Alexandria"/>
              </a:rPr>
              <a:t>عن الظاهرة المحددة مع محاولة تفسير هذه الحقائق </a:t>
            </a:r>
            <a:r>
              <a:rPr lang="ar-EG" sz="1400" dirty="0" smtClean="0">
                <a:latin typeface="Alexandria"/>
              </a:rPr>
              <a:t>تفسيراً كافياً</a:t>
            </a:r>
            <a:r>
              <a:rPr lang="ar-EG" sz="1400" dirty="0">
                <a:latin typeface="Alexandria"/>
              </a:rPr>
              <a:t>.</a:t>
            </a:r>
          </a:p>
          <a:p>
            <a:pPr algn="justLow" rtl="1">
              <a:lnSpc>
                <a:spcPct val="150000"/>
              </a:lnSpc>
            </a:pPr>
            <a:r>
              <a:rPr lang="ar-EG" sz="1400" dirty="0">
                <a:latin typeface="Alexandria"/>
              </a:rPr>
              <a:t>✓ لا يقتصر البحث </a:t>
            </a:r>
            <a:r>
              <a:rPr lang="ar-EG" sz="1400" dirty="0" smtClean="0">
                <a:latin typeface="Alexandria"/>
              </a:rPr>
              <a:t>الوصفي </a:t>
            </a:r>
            <a:r>
              <a:rPr lang="ar-EG" sz="1400" dirty="0">
                <a:latin typeface="Alexandria"/>
              </a:rPr>
              <a:t>على </a:t>
            </a:r>
            <a:r>
              <a:rPr lang="ar-EG" sz="1400" dirty="0" smtClean="0">
                <a:latin typeface="Alexandria"/>
              </a:rPr>
              <a:t>جمع البيانات </a:t>
            </a:r>
            <a:r>
              <a:rPr lang="ar-EG" sz="1400" dirty="0">
                <a:latin typeface="Alexandria"/>
              </a:rPr>
              <a:t>وتصنيفها </a:t>
            </a:r>
            <a:r>
              <a:rPr lang="ar-EG" sz="1400" dirty="0" smtClean="0">
                <a:latin typeface="Alexandria"/>
              </a:rPr>
              <a:t>وتبويبها إلى تحليلها </a:t>
            </a:r>
            <a:r>
              <a:rPr lang="ar-EG" sz="1400" dirty="0">
                <a:latin typeface="Alexandria"/>
              </a:rPr>
              <a:t>التحليل </a:t>
            </a:r>
            <a:r>
              <a:rPr lang="ar-EG" sz="1400" dirty="0" smtClean="0">
                <a:latin typeface="Alexandria"/>
              </a:rPr>
              <a:t>الكافي </a:t>
            </a:r>
            <a:r>
              <a:rPr lang="ar-EG" sz="1400" dirty="0">
                <a:latin typeface="Alexandria"/>
              </a:rPr>
              <a:t>الدقيق </a:t>
            </a:r>
            <a:r>
              <a:rPr lang="ar-EG" sz="1400" dirty="0" smtClean="0">
                <a:latin typeface="Alexandria"/>
              </a:rPr>
              <a:t>المتعمق، بل </a:t>
            </a:r>
            <a:r>
              <a:rPr lang="ar-EG" sz="1400" dirty="0">
                <a:latin typeface="Alexandria"/>
              </a:rPr>
              <a:t>يتضمن </a:t>
            </a:r>
            <a:r>
              <a:rPr lang="ar-EG" sz="1400" dirty="0" smtClean="0">
                <a:latin typeface="Alexandria"/>
              </a:rPr>
              <a:t>أيضا قدراً </a:t>
            </a:r>
            <a:r>
              <a:rPr lang="ar-EG" sz="1400" dirty="0">
                <a:latin typeface="Alexandria"/>
              </a:rPr>
              <a:t>من التفسير </a:t>
            </a:r>
            <a:r>
              <a:rPr lang="ar-EG" sz="1400" dirty="0" smtClean="0">
                <a:latin typeface="Alexandria"/>
              </a:rPr>
              <a:t>لهذه النتائج </a:t>
            </a:r>
            <a:r>
              <a:rPr lang="ar-EG" sz="1400" dirty="0">
                <a:latin typeface="Alexandria"/>
              </a:rPr>
              <a:t>، ثم الوصول إلى </a:t>
            </a:r>
            <a:r>
              <a:rPr lang="ar-EG" sz="1400" dirty="0" smtClean="0">
                <a:latin typeface="Alexandria"/>
              </a:rPr>
              <a:t>تعميمات </a:t>
            </a:r>
            <a:r>
              <a:rPr lang="ar-EG" sz="1400" dirty="0">
                <a:latin typeface="Alexandria"/>
              </a:rPr>
              <a:t>بشأن </a:t>
            </a:r>
            <a:r>
              <a:rPr lang="ar-EG" sz="1400" dirty="0" smtClean="0">
                <a:latin typeface="Alexandria"/>
              </a:rPr>
              <a:t>الظاهرة </a:t>
            </a:r>
            <a:r>
              <a:rPr lang="ar-EG" sz="1400" dirty="0">
                <a:latin typeface="Alexandria"/>
              </a:rPr>
              <a:t>موضوع الدراسة .</a:t>
            </a:r>
          </a:p>
        </p:txBody>
      </p:sp>
    </p:spTree>
    <p:extLst>
      <p:ext uri="{BB962C8B-B14F-4D97-AF65-F5344CB8AC3E}">
        <p14:creationId xmlns:p14="http://schemas.microsoft.com/office/powerpoint/2010/main" val="3774102064"/>
      </p:ext>
    </p:extLst>
  </p:cSld>
  <p:clrMapOvr>
    <a:masterClrMapping/>
  </p:clrMapOvr>
  <p:transition spd="slow" advTm="40924">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208855" cy="830997"/>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أسس البحوث الوصفية</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6554439" y="4519748"/>
            <a:ext cx="5177308" cy="2031325"/>
          </a:xfrm>
          <a:prstGeom prst="rect">
            <a:avLst/>
          </a:prstGeom>
          <a:noFill/>
        </p:spPr>
        <p:txBody>
          <a:bodyPr wrap="square" rtlCol="1">
            <a:spAutoFit/>
          </a:bodyPr>
          <a:lstStyle/>
          <a:p>
            <a:pPr algn="justLow" rtl="1">
              <a:lnSpc>
                <a:spcPct val="150000"/>
              </a:lnSpc>
            </a:pPr>
            <a:r>
              <a:rPr lang="ar-EG" sz="1400" dirty="0" smtClean="0">
                <a:latin typeface="Alexandria"/>
              </a:rPr>
              <a:t>يرى الكثير من المهتمين بمناهج البحث أن البحوث الوصفية لابد من أن تركز على خمس أسس</a:t>
            </a:r>
            <a:r>
              <a:rPr lang="ar-EG" sz="1400" dirty="0">
                <a:latin typeface="Alexandria"/>
              </a:rPr>
              <a:t>، تتمثل في الاتي( بوحوش والذنيبات، </a:t>
            </a:r>
            <a:r>
              <a:rPr lang="ar-EG" sz="1400" dirty="0" smtClean="0">
                <a:latin typeface="Alexandria"/>
              </a:rPr>
              <a:t>2014):</a:t>
            </a:r>
          </a:p>
          <a:p>
            <a:pPr algn="justLow" rtl="1">
              <a:lnSpc>
                <a:spcPct val="150000"/>
              </a:lnSpc>
            </a:pPr>
            <a:r>
              <a:rPr lang="ar-EG" sz="1400" dirty="0" smtClean="0">
                <a:latin typeface="Alexandria"/>
              </a:rPr>
              <a:t>- إمكانية الاستعانة بمختلف الأدوات المستخدمة للحصول على البيانات كالمقابلة والملاحظة واستمارة البحث وتحليل الوثائق والسجلات، سواء بصورة منفردة تستخدم خلالها كل أداة على حدة، أو بصورة مجمعة يمكن خلالها الجمع بين استخدام أكثر من أداة.</a:t>
            </a:r>
            <a:endParaRPr lang="ar-EG" sz="1400" dirty="0">
              <a:latin typeface="Alexandria"/>
            </a:endParaRPr>
          </a:p>
          <a:p>
            <a:pPr algn="justLow" rtl="1">
              <a:lnSpc>
                <a:spcPct val="150000"/>
              </a:lnSpc>
            </a:pPr>
            <a:endParaRPr lang="ar-EG" sz="1400" dirty="0">
              <a:latin typeface="Alexandria"/>
            </a:endParaRPr>
          </a:p>
        </p:txBody>
      </p:sp>
      <p:sp>
        <p:nvSpPr>
          <p:cNvPr id="4" name="TextBox 3"/>
          <p:cNvSpPr txBox="1"/>
          <p:nvPr/>
        </p:nvSpPr>
        <p:spPr>
          <a:xfrm>
            <a:off x="605306" y="1738648"/>
            <a:ext cx="4924097" cy="3754874"/>
          </a:xfrm>
          <a:prstGeom prst="rect">
            <a:avLst/>
          </a:prstGeom>
          <a:noFill/>
        </p:spPr>
        <p:txBody>
          <a:bodyPr wrap="square" rtlCol="1">
            <a:spAutoFit/>
          </a:bodyPr>
          <a:lstStyle/>
          <a:p>
            <a:pPr marL="285750" indent="-285750" algn="r" rtl="1">
              <a:buFontTx/>
              <a:buChar char="-"/>
            </a:pPr>
            <a:r>
              <a:rPr lang="ar-EG" sz="1400" dirty="0" smtClean="0"/>
              <a:t>نظرا لأن الدراسات الوصفية تهدف الى وصف وتحديد خصائص لظواهر متفرقة، فلابد أن يكون هناك اختلاف في مستوى عمق تلك الدراسات، بمعنى أن يكتفي بعضها بمجرد وصف الظاهرة </a:t>
            </a:r>
            <a:r>
              <a:rPr lang="ar-EG" sz="1400" dirty="0" err="1" smtClean="0"/>
              <a:t>المبحوثة</a:t>
            </a:r>
            <a:r>
              <a:rPr lang="ar-EG" sz="1400" dirty="0" smtClean="0"/>
              <a:t> كميا أو كيفيا بغير دراسة الأسباب التي أدت الى ما هو حادث فعلا، بينما يسعى البعض الاخر الى التعرف على الأسباب المؤدية للظاهرة علاوة على ما يمكن فعله أو تغييره حتى يؤدي الى اجراء تعديل في الموقف المبحوث.</a:t>
            </a:r>
          </a:p>
          <a:p>
            <a:pPr marL="285750" indent="-285750" algn="r" rtl="1">
              <a:buFontTx/>
              <a:buChar char="-"/>
            </a:pPr>
            <a:r>
              <a:rPr lang="ar-EG" sz="1400" dirty="0" smtClean="0"/>
              <a:t>تعتمد الدراسات الوصفية غالبا على اختيار عينات ممثلة للمجتمع الذي تؤخذ منه وذلك توفيرا للجهد والوقت ولغيرها من تكاليف البحث.</a:t>
            </a:r>
          </a:p>
          <a:p>
            <a:pPr marL="285750" indent="-285750" algn="r" rtl="1">
              <a:buFontTx/>
              <a:buChar char="-"/>
            </a:pPr>
            <a:r>
              <a:rPr lang="ar-EG" sz="1400" dirty="0" smtClean="0"/>
              <a:t>لابد من اصطناع التجريد خلال البحوث الوصفية حتى يمكن تمييز خصائص أو سمات الظاهرة </a:t>
            </a:r>
            <a:r>
              <a:rPr lang="ar-EG" sz="1400" dirty="0" err="1" smtClean="0"/>
              <a:t>المبحوثة</a:t>
            </a:r>
            <a:r>
              <a:rPr lang="ar-EG" sz="1400" dirty="0" smtClean="0"/>
              <a:t>، وخاصة أن الظواهر في مجال العلوم الاجتماعية تتسم بالتداخل والتعقيد الشديدين، الأمر الذي لا يمكن الباحثين من مشاهدة كل تلك الظواهر في مختلف حالاتها على الطبيعة.</a:t>
            </a:r>
          </a:p>
          <a:p>
            <a:pPr marL="285750" indent="-285750" algn="r" rtl="1">
              <a:buFontTx/>
              <a:buChar char="-"/>
            </a:pPr>
            <a:r>
              <a:rPr lang="ar-EG" sz="1400" dirty="0" smtClean="0"/>
              <a:t>لما كان التعميم مطلبا أساسيا للدراسات الوصفية حتى يمكن من خلاله استخلاص أحكام تصدق على مختلف الفئات المكونة للظاهرة </a:t>
            </a:r>
            <a:r>
              <a:rPr lang="ar-EG" sz="1400" dirty="0" err="1" smtClean="0"/>
              <a:t>المبحوثة</a:t>
            </a:r>
            <a:r>
              <a:rPr lang="ar-EG" sz="1400" dirty="0" smtClean="0"/>
              <a:t>، كان لابد من تصنيف الأشياء أو الوقائع أو الكائنات أو الظواهر محل الدراسة على أساس معيار مميز، لأن ذلك هو السبيل الوحيد الى استخلاص الأقدم ومن ثم التعميم.</a:t>
            </a:r>
          </a:p>
          <a:p>
            <a:pPr algn="r" rtl="1"/>
            <a:endParaRPr lang="ar-EG" sz="1400" dirty="0" smtClean="0"/>
          </a:p>
        </p:txBody>
      </p:sp>
    </p:spTree>
    <p:extLst>
      <p:ext uri="{BB962C8B-B14F-4D97-AF65-F5344CB8AC3E}">
        <p14:creationId xmlns:p14="http://schemas.microsoft.com/office/powerpoint/2010/main" val="2284065067"/>
      </p:ext>
    </p:extLst>
  </p:cSld>
  <p:clrMapOvr>
    <a:masterClrMapping/>
  </p:clrMapOvr>
  <p:transition spd="slow" advTm="16489">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استخدامات المنهج الوصفي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412400" cy="2354491"/>
          </a:xfrm>
          <a:prstGeom prst="rect">
            <a:avLst/>
          </a:prstGeom>
          <a:noFill/>
        </p:spPr>
        <p:txBody>
          <a:bodyPr wrap="square" rtlCol="1">
            <a:spAutoFit/>
          </a:bodyPr>
          <a:lstStyle/>
          <a:p>
            <a:pPr algn="justLow" rtl="1">
              <a:lnSpc>
                <a:spcPct val="150000"/>
              </a:lnSpc>
            </a:pPr>
            <a:r>
              <a:rPr lang="ar-EG" sz="1400" dirty="0">
                <a:latin typeface="Alexandria"/>
              </a:rPr>
              <a:t>2 - </a:t>
            </a:r>
            <a:r>
              <a:rPr lang="ar-EG" sz="1400" dirty="0" smtClean="0">
                <a:latin typeface="Alexandria"/>
              </a:rPr>
              <a:t>دراسات </a:t>
            </a:r>
            <a:r>
              <a:rPr lang="ar-EG" sz="1400" dirty="0">
                <a:latin typeface="Alexandria"/>
              </a:rPr>
              <a:t>العلوم الإنسانية </a:t>
            </a:r>
            <a:r>
              <a:rPr lang="ar-EG" sz="1400" dirty="0" smtClean="0">
                <a:latin typeface="Alexandria"/>
              </a:rPr>
              <a:t>والاجتماعية </a:t>
            </a:r>
            <a:r>
              <a:rPr lang="ar-EG" sz="1400" dirty="0">
                <a:latin typeface="Alexandria"/>
              </a:rPr>
              <a:t>والتي استخدم فيها منذ </a:t>
            </a:r>
            <a:r>
              <a:rPr lang="ar-EG" sz="1400" dirty="0" smtClean="0">
                <a:latin typeface="Alexandria"/>
              </a:rPr>
              <a:t>نشأته وظهوره </a:t>
            </a:r>
            <a:r>
              <a:rPr lang="ar-EG" sz="1400" dirty="0">
                <a:latin typeface="Alexandria"/>
              </a:rPr>
              <a:t>.</a:t>
            </a:r>
          </a:p>
          <a:p>
            <a:pPr algn="justLow" rtl="1">
              <a:lnSpc>
                <a:spcPct val="150000"/>
              </a:lnSpc>
            </a:pPr>
            <a:r>
              <a:rPr lang="ar-EG" sz="1400" dirty="0">
                <a:latin typeface="Alexandria"/>
              </a:rPr>
              <a:t>3 - دراسات العلوم الطبيعية لوصف الظواهر الطبيعية المختلفة.</a:t>
            </a:r>
            <a:r>
              <a:rPr lang="en-US" sz="1400" dirty="0" smtClean="0">
                <a:latin typeface="Alexandria"/>
              </a:rPr>
              <a:t> </a:t>
            </a:r>
            <a:endParaRPr lang="ar-EG" sz="1400" dirty="0" smtClean="0">
              <a:latin typeface="Alexandria"/>
            </a:endParaRPr>
          </a:p>
          <a:p>
            <a:pPr algn="justLow" rtl="1">
              <a:lnSpc>
                <a:spcPct val="150000"/>
              </a:lnSpc>
            </a:pPr>
            <a:r>
              <a:rPr lang="ar-EG" sz="1400" dirty="0">
                <a:latin typeface="Alexandria"/>
              </a:rPr>
              <a:t>4 - رصد ومتابعة لظاهرة أو حدث معين بطريقة كمية </a:t>
            </a:r>
            <a:r>
              <a:rPr lang="ar-EG" sz="1400" dirty="0" smtClean="0">
                <a:latin typeface="Alexandria"/>
              </a:rPr>
              <a:t>أو </a:t>
            </a:r>
            <a:r>
              <a:rPr lang="ar-EG" sz="1400" dirty="0">
                <a:latin typeface="Alexandria"/>
              </a:rPr>
              <a:t>نوعية </a:t>
            </a:r>
            <a:r>
              <a:rPr lang="ar-EG" sz="1400" dirty="0" smtClean="0">
                <a:latin typeface="Alexandria"/>
              </a:rPr>
              <a:t>في </a:t>
            </a:r>
            <a:r>
              <a:rPr lang="ar-EG" sz="1400" dirty="0">
                <a:latin typeface="Alexandria"/>
              </a:rPr>
              <a:t>فترة زمنية</a:t>
            </a:r>
          </a:p>
          <a:p>
            <a:pPr algn="justLow" rtl="1">
              <a:lnSpc>
                <a:spcPct val="150000"/>
              </a:lnSpc>
            </a:pPr>
            <a:r>
              <a:rPr lang="ar-EG" sz="1400" dirty="0">
                <a:latin typeface="Alexandria"/>
              </a:rPr>
              <a:t>معينة </a:t>
            </a:r>
            <a:r>
              <a:rPr lang="ar-EG" sz="1400" dirty="0" smtClean="0">
                <a:latin typeface="Alexandria"/>
              </a:rPr>
              <a:t>أو </a:t>
            </a:r>
            <a:r>
              <a:rPr lang="ar-EG" sz="1400" dirty="0">
                <a:latin typeface="Alexandria"/>
              </a:rPr>
              <a:t>عدة فترات، من أجل التعرف على الظاهرة أو </a:t>
            </a:r>
            <a:r>
              <a:rPr lang="ar-EG" sz="1400" dirty="0" smtClean="0">
                <a:latin typeface="Alexandria"/>
              </a:rPr>
              <a:t>الحدث </a:t>
            </a:r>
            <a:r>
              <a:rPr lang="ar-EG" sz="1400" dirty="0">
                <a:latin typeface="Alexandria"/>
              </a:rPr>
              <a:t>من حيث</a:t>
            </a:r>
          </a:p>
          <a:p>
            <a:pPr algn="justLow" rtl="1">
              <a:lnSpc>
                <a:spcPct val="150000"/>
              </a:lnSpc>
            </a:pPr>
            <a:r>
              <a:rPr lang="ar-EG" sz="1400" dirty="0">
                <a:latin typeface="Alexandria"/>
              </a:rPr>
              <a:t>المحتوى والمضمون، والوصول إلى نتائج وتعميمات تساعد </a:t>
            </a:r>
            <a:r>
              <a:rPr lang="ar-EG" sz="1400" dirty="0" smtClean="0">
                <a:latin typeface="Alexandria"/>
              </a:rPr>
              <a:t>في </a:t>
            </a:r>
            <a:r>
              <a:rPr lang="ar-EG" sz="1400" dirty="0">
                <a:latin typeface="Alexandria"/>
              </a:rPr>
              <a:t>فهم الواقع</a:t>
            </a:r>
          </a:p>
          <a:p>
            <a:pPr algn="justLow" rtl="1">
              <a:lnSpc>
                <a:spcPct val="150000"/>
              </a:lnSpc>
            </a:pPr>
            <a:r>
              <a:rPr lang="ar-EG" sz="1400" dirty="0">
                <a:latin typeface="Alexandria"/>
              </a:rPr>
              <a:t>وتطويره</a:t>
            </a:r>
            <a:r>
              <a:rPr lang="ar-EG" sz="1400" dirty="0" smtClean="0">
                <a:latin typeface="Alexandria"/>
              </a:rPr>
              <a:t>.</a:t>
            </a:r>
          </a:p>
          <a:p>
            <a:pPr algn="justLow" rtl="1">
              <a:lnSpc>
                <a:spcPct val="150000"/>
              </a:lnSpc>
            </a:pPr>
            <a:endParaRPr lang="ar-EG" sz="1400" dirty="0">
              <a:latin typeface="Alexandria"/>
            </a:endParaRPr>
          </a:p>
        </p:txBody>
      </p:sp>
      <p:sp>
        <p:nvSpPr>
          <p:cNvPr id="9" name="TextBox 8"/>
          <p:cNvSpPr txBox="1"/>
          <p:nvPr/>
        </p:nvSpPr>
        <p:spPr>
          <a:xfrm>
            <a:off x="5826569" y="4599047"/>
            <a:ext cx="5705326" cy="1384995"/>
          </a:xfrm>
          <a:prstGeom prst="rect">
            <a:avLst/>
          </a:prstGeom>
          <a:noFill/>
        </p:spPr>
        <p:txBody>
          <a:bodyPr wrap="square" rtlCol="1">
            <a:spAutoFit/>
          </a:bodyPr>
          <a:lstStyle/>
          <a:p>
            <a:pPr algn="justLow" rtl="1">
              <a:lnSpc>
                <a:spcPct val="150000"/>
              </a:lnSpc>
            </a:pPr>
            <a:r>
              <a:rPr lang="ar-EG" sz="1400" dirty="0">
                <a:latin typeface="Alexandria"/>
              </a:rPr>
              <a:t>يستخدم المنهج الوصفي </a:t>
            </a:r>
            <a:r>
              <a:rPr lang="ar-EG" sz="1400" dirty="0" smtClean="0">
                <a:latin typeface="Alexandria"/>
              </a:rPr>
              <a:t>في ( المحمودي، 2019):</a:t>
            </a:r>
            <a:endParaRPr lang="ar-EG" sz="1400" dirty="0">
              <a:latin typeface="Alexandria"/>
            </a:endParaRPr>
          </a:p>
          <a:p>
            <a:pPr algn="justLow" rtl="1">
              <a:lnSpc>
                <a:spcPct val="150000"/>
              </a:lnSpc>
            </a:pPr>
            <a:r>
              <a:rPr lang="ar-EG" sz="1400" dirty="0">
                <a:latin typeface="Alexandria"/>
              </a:rPr>
              <a:t>1 -دراسة حاضر الأوضاع الراهنة للظواهر من حيث خصائصها، أشكالها</a:t>
            </a:r>
            <a:r>
              <a:rPr lang="ar-EG" sz="1400" dirty="0" smtClean="0">
                <a:latin typeface="Alexandria"/>
              </a:rPr>
              <a:t>، وعلاقاتها</a:t>
            </a:r>
            <a:r>
              <a:rPr lang="ar-EG" sz="1400" dirty="0">
                <a:latin typeface="Alexandria"/>
              </a:rPr>
              <a:t>، والعوامل المؤثرة </a:t>
            </a:r>
            <a:r>
              <a:rPr lang="ar-EG" sz="1400" dirty="0" smtClean="0">
                <a:latin typeface="Alexandria"/>
              </a:rPr>
              <a:t>في </a:t>
            </a:r>
            <a:r>
              <a:rPr lang="ar-EG" sz="1400" dirty="0">
                <a:latin typeface="Alexandria"/>
              </a:rPr>
              <a:t>ذلك، مع ملاحظة أنه يشمل </a:t>
            </a:r>
            <a:r>
              <a:rPr lang="ar-EG" sz="1400" dirty="0" smtClean="0">
                <a:latin typeface="Alexandria"/>
              </a:rPr>
              <a:t>في </a:t>
            </a:r>
            <a:r>
              <a:rPr lang="ar-EG" sz="1400" dirty="0">
                <a:latin typeface="Alexandria"/>
              </a:rPr>
              <a:t>كثير </a:t>
            </a:r>
            <a:r>
              <a:rPr lang="ar-EG" sz="1400" dirty="0" smtClean="0">
                <a:latin typeface="Alexandria"/>
              </a:rPr>
              <a:t>من الأحيان </a:t>
            </a:r>
            <a:r>
              <a:rPr lang="ar-EG" sz="1400" dirty="0">
                <a:latin typeface="Alexandria"/>
              </a:rPr>
              <a:t>على عمليات تنبؤ لمستقبل الظواهر والأحداث التي يدرسها .</a:t>
            </a:r>
          </a:p>
        </p:txBody>
      </p:sp>
    </p:spTree>
    <p:extLst>
      <p:ext uri="{BB962C8B-B14F-4D97-AF65-F5344CB8AC3E}">
        <p14:creationId xmlns:p14="http://schemas.microsoft.com/office/powerpoint/2010/main" val="4219323202"/>
      </p:ext>
    </p:extLst>
  </p:cSld>
  <p:clrMapOvr>
    <a:masterClrMapping/>
  </p:clrMapOvr>
  <p:transition spd="slow" advTm="81646">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مزايا المنهج الوصفي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74271"/>
            <a:ext cx="5461095" cy="1384995"/>
          </a:xfrm>
          <a:prstGeom prst="rect">
            <a:avLst/>
          </a:prstGeom>
          <a:noFill/>
        </p:spPr>
        <p:txBody>
          <a:bodyPr wrap="square" rtlCol="1">
            <a:spAutoFit/>
          </a:bodyPr>
          <a:lstStyle/>
          <a:p>
            <a:pPr algn="justLow" rtl="1">
              <a:lnSpc>
                <a:spcPct val="150000"/>
              </a:lnSpc>
            </a:pPr>
            <a:r>
              <a:rPr lang="ar-EG" sz="1400" dirty="0" smtClean="0">
                <a:latin typeface="Alexandria"/>
              </a:rPr>
              <a:t>3- </a:t>
            </a:r>
            <a:r>
              <a:rPr lang="ar-EG" sz="1400" dirty="0">
                <a:latin typeface="Alexandria"/>
              </a:rPr>
              <a:t>يقدم المنهج الوصفي توضيحا للعلاقات بين الظواهر، كالعلاقة </a:t>
            </a:r>
            <a:r>
              <a:rPr lang="ar-EG" sz="1400" dirty="0" smtClean="0">
                <a:latin typeface="Alexandria"/>
              </a:rPr>
              <a:t>بين السبب </a:t>
            </a:r>
            <a:r>
              <a:rPr lang="ar-EG" sz="1400" dirty="0">
                <a:latin typeface="Alexandria"/>
              </a:rPr>
              <a:t>والنتيجة، بما يمكن الإنسان من فهم الظواهر بصورة أفضل.</a:t>
            </a:r>
          </a:p>
          <a:p>
            <a:pPr algn="justLow" rtl="1">
              <a:lnSpc>
                <a:spcPct val="150000"/>
              </a:lnSpc>
            </a:pPr>
            <a:r>
              <a:rPr lang="ar-EG" sz="1400" dirty="0">
                <a:latin typeface="Alexandria"/>
              </a:rPr>
              <a:t>4 - يتناول المنهج الوصفي الظواهر كما هي </a:t>
            </a:r>
            <a:r>
              <a:rPr lang="ar-EG" sz="1400" dirty="0" smtClean="0">
                <a:latin typeface="Alexandria"/>
              </a:rPr>
              <a:t>في </a:t>
            </a:r>
            <a:r>
              <a:rPr lang="ar-EG" sz="1400" dirty="0">
                <a:latin typeface="Alexandria"/>
              </a:rPr>
              <a:t>الواقع دون تدخل </a:t>
            </a:r>
            <a:r>
              <a:rPr lang="ar-EG" sz="1400" dirty="0" smtClean="0">
                <a:latin typeface="Alexandria"/>
              </a:rPr>
              <a:t>من قبل </a:t>
            </a:r>
            <a:r>
              <a:rPr lang="ar-EG" sz="1400" dirty="0">
                <a:latin typeface="Alexandria"/>
              </a:rPr>
              <a:t>الباحث </a:t>
            </a:r>
            <a:r>
              <a:rPr lang="ar-EG" sz="1400" dirty="0" smtClean="0">
                <a:latin typeface="Alexandria"/>
              </a:rPr>
              <a:t>في </a:t>
            </a:r>
            <a:r>
              <a:rPr lang="ar-EG" sz="1400" dirty="0">
                <a:latin typeface="Alexandria"/>
              </a:rPr>
              <a:t>التأثير على مسارها، مما يعطي نتائج أكثر واقعية.</a:t>
            </a:r>
            <a:endParaRPr lang="ar-EG" sz="1400" dirty="0" smtClean="0">
              <a:latin typeface="Alexandria"/>
            </a:endParaRPr>
          </a:p>
        </p:txBody>
      </p:sp>
      <p:sp>
        <p:nvSpPr>
          <p:cNvPr id="9" name="TextBox 8"/>
          <p:cNvSpPr txBox="1"/>
          <p:nvPr/>
        </p:nvSpPr>
        <p:spPr>
          <a:xfrm>
            <a:off x="6236119" y="4537133"/>
            <a:ext cx="5766991" cy="1708160"/>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يتمتع المنهج الوصفي بالمزايا </a:t>
            </a:r>
            <a:r>
              <a:rPr lang="ar-EG" sz="1400" b="1" dirty="0" smtClean="0">
                <a:solidFill>
                  <a:srgbClr val="00AEEF"/>
                </a:solidFill>
                <a:latin typeface="Alexandria"/>
              </a:rPr>
              <a:t>الآتية ( المحمودي، 2019) :</a:t>
            </a:r>
          </a:p>
          <a:p>
            <a:pPr algn="justLow" rtl="1">
              <a:lnSpc>
                <a:spcPct val="150000"/>
              </a:lnSpc>
            </a:pPr>
            <a:r>
              <a:rPr lang="ar-EG" sz="1400" dirty="0">
                <a:latin typeface="Alexandria"/>
              </a:rPr>
              <a:t>- يساعد المنهج الوصفي </a:t>
            </a:r>
            <a:r>
              <a:rPr lang="ar-EG" sz="1400" dirty="0" smtClean="0">
                <a:latin typeface="Alexandria"/>
              </a:rPr>
              <a:t>في </a:t>
            </a:r>
            <a:r>
              <a:rPr lang="ar-EG" sz="1400" dirty="0">
                <a:latin typeface="Alexandria"/>
              </a:rPr>
              <a:t>إعطاء معلومات حقيقية دقيقة تساعد </a:t>
            </a:r>
            <a:r>
              <a:rPr lang="ar-EG" sz="1400" dirty="0" smtClean="0">
                <a:latin typeface="Alexandria"/>
              </a:rPr>
              <a:t>في تفسير </a:t>
            </a:r>
            <a:r>
              <a:rPr lang="ar-EG" sz="1400" dirty="0">
                <a:latin typeface="Alexandria"/>
              </a:rPr>
              <a:t>الظواهر الإنسانية والاجتماعية .</a:t>
            </a:r>
          </a:p>
          <a:p>
            <a:pPr algn="justLow" rtl="1">
              <a:lnSpc>
                <a:spcPct val="150000"/>
              </a:lnSpc>
            </a:pPr>
            <a:r>
              <a:rPr lang="ar-EG" sz="1400" dirty="0">
                <a:latin typeface="Alexandria"/>
              </a:rPr>
              <a:t>2 - اتساع نطاق </a:t>
            </a:r>
            <a:r>
              <a:rPr lang="ar-EG" sz="1400" dirty="0" smtClean="0">
                <a:latin typeface="Alexandria"/>
              </a:rPr>
              <a:t>استخداماته، لتعدد </a:t>
            </a:r>
            <a:r>
              <a:rPr lang="ar-EG" sz="1400" dirty="0">
                <a:latin typeface="Alexandria"/>
              </a:rPr>
              <a:t>الأساليب المتاحة أمام الباحث </a:t>
            </a:r>
            <a:r>
              <a:rPr lang="ar-EG" sz="1400" dirty="0" smtClean="0">
                <a:latin typeface="Alexandria"/>
              </a:rPr>
              <a:t>عند استخدامه</a:t>
            </a:r>
            <a:r>
              <a:rPr lang="ar-EG" sz="1400" dirty="0">
                <a:latin typeface="Alexandria"/>
              </a:rPr>
              <a:t>، مثل أسلوب المسح، أو دراسة الحالة، أو تحليل المضمون.</a:t>
            </a:r>
          </a:p>
        </p:txBody>
      </p:sp>
    </p:spTree>
    <p:extLst>
      <p:ext uri="{BB962C8B-B14F-4D97-AF65-F5344CB8AC3E}">
        <p14:creationId xmlns:p14="http://schemas.microsoft.com/office/powerpoint/2010/main" val="1624335510"/>
      </p:ext>
    </p:extLst>
  </p:cSld>
  <p:clrMapOvr>
    <a:masterClrMapping/>
  </p:clrMapOvr>
  <p:transition spd="slow" advTm="62029">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عيوب المنهج الوصفي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476517" y="1801049"/>
            <a:ext cx="5027247" cy="3000821"/>
          </a:xfrm>
          <a:prstGeom prst="rect">
            <a:avLst/>
          </a:prstGeom>
          <a:noFill/>
        </p:spPr>
        <p:txBody>
          <a:bodyPr wrap="square" rtlCol="1">
            <a:spAutoFit/>
          </a:bodyPr>
          <a:lstStyle/>
          <a:p>
            <a:pPr algn="justLow" rtl="1">
              <a:lnSpc>
                <a:spcPct val="150000"/>
              </a:lnSpc>
            </a:pPr>
            <a:r>
              <a:rPr lang="ar-EG" sz="1400" dirty="0">
                <a:latin typeface="Alexandria"/>
              </a:rPr>
              <a:t>- غالبا ما يستخدم الباحث مساعدين عند القيام بالدراسات </a:t>
            </a:r>
            <a:r>
              <a:rPr lang="ar-EG" sz="1400" dirty="0" smtClean="0">
                <a:latin typeface="Alexandria"/>
              </a:rPr>
              <a:t>الوصفية وذلك </a:t>
            </a:r>
            <a:r>
              <a:rPr lang="ar-EG" sz="1400" dirty="0">
                <a:latin typeface="Alexandria"/>
              </a:rPr>
              <a:t>من أجل جمع البيانات والمعلومات، فصدق وانسجام هذه </a:t>
            </a:r>
            <a:r>
              <a:rPr lang="ar-EG" sz="1400" dirty="0" smtClean="0">
                <a:latin typeface="Alexandria"/>
              </a:rPr>
              <a:t>البيانات يعتمد </a:t>
            </a:r>
            <a:r>
              <a:rPr lang="ar-EG" sz="1400" dirty="0">
                <a:latin typeface="Alexandria"/>
              </a:rPr>
              <a:t>على مدى فهم المساعدين لأهداف البحث.</a:t>
            </a:r>
          </a:p>
          <a:p>
            <a:pPr algn="justLow" rtl="1">
              <a:lnSpc>
                <a:spcPct val="150000"/>
              </a:lnSpc>
            </a:pPr>
            <a:r>
              <a:rPr lang="ar-EG" sz="1400" dirty="0">
                <a:latin typeface="Alexandria"/>
              </a:rPr>
              <a:t>4 - صعوبة إثبات الفروض </a:t>
            </a:r>
            <a:r>
              <a:rPr lang="ar-EG" sz="1400" dirty="0" smtClean="0">
                <a:latin typeface="Alexandria"/>
              </a:rPr>
              <a:t>في </a:t>
            </a:r>
            <a:r>
              <a:rPr lang="ar-EG" sz="1400" dirty="0">
                <a:latin typeface="Alexandria"/>
              </a:rPr>
              <a:t>البحوث الوصفية لأنها تتم عن </a:t>
            </a:r>
            <a:r>
              <a:rPr lang="ar-EG" sz="1400" dirty="0" smtClean="0">
                <a:latin typeface="Alexandria"/>
              </a:rPr>
              <a:t>طريق الملاحظة </a:t>
            </a:r>
            <a:r>
              <a:rPr lang="ar-EG" sz="1400" dirty="0">
                <a:latin typeface="Alexandria"/>
              </a:rPr>
              <a:t>وجمع البيانات المؤيدة والمعارضة للفروض دون استخدام التجربة </a:t>
            </a:r>
            <a:r>
              <a:rPr lang="ar-EG" sz="1400" dirty="0" smtClean="0">
                <a:latin typeface="Alexandria"/>
              </a:rPr>
              <a:t>في إثبات </a:t>
            </a:r>
            <a:r>
              <a:rPr lang="ar-EG" sz="1400" dirty="0">
                <a:latin typeface="Alexandria"/>
              </a:rPr>
              <a:t>هذه الفروض. فالباحث </a:t>
            </a:r>
            <a:r>
              <a:rPr lang="ar-EG" sz="1400" dirty="0" smtClean="0">
                <a:latin typeface="Alexandria"/>
              </a:rPr>
              <a:t>في </a:t>
            </a:r>
            <a:r>
              <a:rPr lang="ar-EG" sz="1400" dirty="0">
                <a:latin typeface="Alexandria"/>
              </a:rPr>
              <a:t>الدراسات الوصفية قد لا يستطيع </a:t>
            </a:r>
            <a:r>
              <a:rPr lang="ar-EG" sz="1400" dirty="0" smtClean="0">
                <a:latin typeface="Alexandria"/>
              </a:rPr>
              <a:t>ملاحظة كل </a:t>
            </a:r>
            <a:r>
              <a:rPr lang="ar-EG" sz="1400" dirty="0">
                <a:latin typeface="Alexandria"/>
              </a:rPr>
              <a:t>العوامل المحيطة بالظاهرة، مما </a:t>
            </a:r>
            <a:r>
              <a:rPr lang="ar-EG" sz="1400" dirty="0" err="1">
                <a:latin typeface="Alexandria"/>
              </a:rPr>
              <a:t>يعيقه</a:t>
            </a:r>
            <a:r>
              <a:rPr lang="ar-EG" sz="1400" dirty="0">
                <a:latin typeface="Alexandria"/>
              </a:rPr>
              <a:t> </a:t>
            </a:r>
            <a:r>
              <a:rPr lang="ar-EG" sz="1400" dirty="0" smtClean="0">
                <a:latin typeface="Alexandria"/>
              </a:rPr>
              <a:t>في </a:t>
            </a:r>
            <a:r>
              <a:rPr lang="ar-EG" sz="1400" dirty="0">
                <a:latin typeface="Alexandria"/>
              </a:rPr>
              <a:t>إثبات الفروض.</a:t>
            </a:r>
          </a:p>
          <a:p>
            <a:pPr algn="justLow" rtl="1">
              <a:lnSpc>
                <a:spcPct val="150000"/>
              </a:lnSpc>
            </a:pPr>
            <a:r>
              <a:rPr lang="ar-EG" sz="1400" dirty="0">
                <a:latin typeface="Alexandria"/>
              </a:rPr>
              <a:t>5 - صعوبة التنبؤ </a:t>
            </a:r>
            <a:r>
              <a:rPr lang="ar-EG" sz="1400" dirty="0" smtClean="0">
                <a:latin typeface="Alexandria"/>
              </a:rPr>
              <a:t>في </a:t>
            </a:r>
            <a:r>
              <a:rPr lang="ar-EG" sz="1400" dirty="0">
                <a:latin typeface="Alexandria"/>
              </a:rPr>
              <a:t>الدراسات الوصفية وذلك لأن الظواهر </a:t>
            </a:r>
            <a:r>
              <a:rPr lang="ar-EG" sz="1400" dirty="0" smtClean="0">
                <a:latin typeface="Alexandria"/>
              </a:rPr>
              <a:t>الاجتماعية والإنسانية </a:t>
            </a:r>
            <a:r>
              <a:rPr lang="ar-EG" sz="1400" dirty="0">
                <a:latin typeface="Alexandria"/>
              </a:rPr>
              <a:t>تتصف بالتعقيد، وذلك لتعرضها لعوامل عدة . </a:t>
            </a:r>
          </a:p>
        </p:txBody>
      </p:sp>
      <p:sp>
        <p:nvSpPr>
          <p:cNvPr id="9" name="TextBox 8"/>
          <p:cNvSpPr txBox="1"/>
          <p:nvPr/>
        </p:nvSpPr>
        <p:spPr>
          <a:xfrm>
            <a:off x="5641526" y="4597757"/>
            <a:ext cx="5511578" cy="2031325"/>
          </a:xfrm>
          <a:prstGeom prst="rect">
            <a:avLst/>
          </a:prstGeom>
          <a:noFill/>
        </p:spPr>
        <p:txBody>
          <a:bodyPr wrap="square" rtlCol="1">
            <a:spAutoFit/>
          </a:bodyPr>
          <a:lstStyle/>
          <a:p>
            <a:pPr algn="justLow" rtl="1">
              <a:lnSpc>
                <a:spcPct val="150000"/>
              </a:lnSpc>
            </a:pPr>
            <a:r>
              <a:rPr lang="ar-EG" sz="1400" b="1" dirty="0">
                <a:solidFill>
                  <a:srgbClr val="00AEEF"/>
                </a:solidFill>
                <a:latin typeface="Alexandria"/>
              </a:rPr>
              <a:t>من أبرز عيوب المنهج الوصفي </a:t>
            </a:r>
            <a:r>
              <a:rPr lang="ar-EG" sz="1400" b="1" dirty="0" smtClean="0">
                <a:solidFill>
                  <a:srgbClr val="00AEEF"/>
                </a:solidFill>
                <a:latin typeface="Alexandria"/>
              </a:rPr>
              <a:t>الآتي ( المحمودي، 2019):</a:t>
            </a:r>
            <a:endParaRPr lang="ar-EG" sz="1400" b="1" dirty="0">
              <a:solidFill>
                <a:srgbClr val="00AEEF"/>
              </a:solidFill>
              <a:latin typeface="Alexandria"/>
            </a:endParaRPr>
          </a:p>
          <a:p>
            <a:pPr algn="justLow" rtl="1">
              <a:lnSpc>
                <a:spcPct val="150000"/>
              </a:lnSpc>
            </a:pPr>
            <a:r>
              <a:rPr lang="ar-EG" sz="1400" dirty="0">
                <a:latin typeface="Alexandria"/>
              </a:rPr>
              <a:t>1 - قد يستند البحث الوصفي إلى معلومات مشوهه ولا تستند إلى </a:t>
            </a:r>
            <a:r>
              <a:rPr lang="ar-EG" sz="1400" dirty="0" smtClean="0">
                <a:latin typeface="Alexandria"/>
              </a:rPr>
              <a:t>الواقع سواء </a:t>
            </a:r>
            <a:r>
              <a:rPr lang="ar-EG" sz="1400" dirty="0">
                <a:latin typeface="Alexandria"/>
              </a:rPr>
              <a:t>كانت عن قصد من قبل الباحث </a:t>
            </a:r>
            <a:r>
              <a:rPr lang="ar-EG" sz="1400" dirty="0" smtClean="0">
                <a:latin typeface="Alexandria"/>
              </a:rPr>
              <a:t>أو عن </a:t>
            </a:r>
            <a:r>
              <a:rPr lang="ar-EG" sz="1400" dirty="0">
                <a:latin typeface="Alexandria"/>
              </a:rPr>
              <a:t>غير قصد. كأن تكون </a:t>
            </a:r>
            <a:r>
              <a:rPr lang="ar-EG" sz="1400" dirty="0" smtClean="0">
                <a:latin typeface="Alexandria"/>
              </a:rPr>
              <a:t>الوثائق والسجلات </a:t>
            </a:r>
            <a:r>
              <a:rPr lang="ar-EG" sz="1400" dirty="0">
                <a:latin typeface="Alexandria"/>
              </a:rPr>
              <a:t>المستخدمة غير دقيقة مثلا </a:t>
            </a:r>
            <a:r>
              <a:rPr lang="ar-EG" sz="1400" dirty="0" smtClean="0">
                <a:latin typeface="Alexandria"/>
              </a:rPr>
              <a:t>.</a:t>
            </a:r>
          </a:p>
          <a:p>
            <a:pPr algn="justLow" rtl="1">
              <a:lnSpc>
                <a:spcPct val="150000"/>
              </a:lnSpc>
            </a:pPr>
            <a:r>
              <a:rPr lang="ar-EG" sz="1400" dirty="0">
                <a:latin typeface="Alexandria"/>
              </a:rPr>
              <a:t>- هناك احتمال تحيز الباحث لآرائه ومعتقداته، فيأخذ البيانات </a:t>
            </a:r>
            <a:r>
              <a:rPr lang="ar-EG" sz="1400" dirty="0" smtClean="0">
                <a:latin typeface="Alexandria"/>
              </a:rPr>
              <a:t>والمعلومات التي </a:t>
            </a:r>
            <a:r>
              <a:rPr lang="ar-EG" sz="1400" dirty="0">
                <a:latin typeface="Alexandria"/>
              </a:rPr>
              <a:t>تنسجم مع تصوره </a:t>
            </a:r>
            <a:r>
              <a:rPr lang="ar-EG" sz="1400" dirty="0" smtClean="0">
                <a:latin typeface="Alexandria"/>
              </a:rPr>
              <a:t>ويستبعد تلك </a:t>
            </a:r>
            <a:r>
              <a:rPr lang="ar-EG" sz="1400" dirty="0">
                <a:latin typeface="Alexandria"/>
              </a:rPr>
              <a:t>التي تتعارض مع رأيه، وهذا راجع إلى </a:t>
            </a:r>
            <a:r>
              <a:rPr lang="ar-EG" sz="1400" dirty="0" smtClean="0">
                <a:latin typeface="Alexandria"/>
              </a:rPr>
              <a:t>أن الباحث </a:t>
            </a:r>
            <a:r>
              <a:rPr lang="ar-EG" sz="1400" dirty="0">
                <a:latin typeface="Alexandria"/>
              </a:rPr>
              <a:t>يتعامل دائما مع ظواهر اجتماعية وإنسانية غالبا ما يكون طرفا فيها .</a:t>
            </a:r>
          </a:p>
        </p:txBody>
      </p:sp>
    </p:spTree>
    <p:extLst>
      <p:ext uri="{BB962C8B-B14F-4D97-AF65-F5344CB8AC3E}">
        <p14:creationId xmlns:p14="http://schemas.microsoft.com/office/powerpoint/2010/main" val="2615363621"/>
      </p:ext>
    </p:extLst>
  </p:cSld>
  <p:clrMapOvr>
    <a:masterClrMapping/>
  </p:clrMapOvr>
  <p:transition spd="slow" advTm="38907">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086144" y="4011153"/>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أدوات المنهج الوصفي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19" name="TextBox 18"/>
          <p:cNvSpPr txBox="1"/>
          <p:nvPr/>
        </p:nvSpPr>
        <p:spPr>
          <a:xfrm>
            <a:off x="5682164" y="3568892"/>
            <a:ext cx="1091009" cy="337185"/>
          </a:xfrm>
          <a:prstGeom prst="rect">
            <a:avLst/>
          </a:prstGeom>
          <a:noFill/>
        </p:spPr>
        <p:txBody>
          <a:bodyPr wrap="square" rtlCol="0">
            <a:spAutoFit/>
          </a:bodyPr>
          <a:lstStyle/>
          <a:p>
            <a:pPr algn="ctr"/>
            <a:r>
              <a:rPr lang="ar-EG" sz="1600" dirty="0" smtClean="0">
                <a:solidFill>
                  <a:prstClr val="white"/>
                </a:solidFill>
                <a:latin typeface="Alexandria" charset="0"/>
                <a:cs typeface="Alexandria" charset="0"/>
              </a:rPr>
              <a:t>محاضرة</a:t>
            </a:r>
            <a:endParaRPr lang="en-US" sz="1600" dirty="0">
              <a:solidFill>
                <a:prstClr val="white"/>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prstClr val="white"/>
                </a:solidFill>
                <a:latin typeface="Alexandria" charset="0"/>
                <a:cs typeface="Alexandria" charset="0"/>
              </a:rPr>
              <a:t>02</a:t>
            </a:r>
            <a:endParaRPr lang="en-US" sz="3600" b="1" dirty="0">
              <a:solidFill>
                <a:prstClr val="white"/>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874059" y="1492625"/>
            <a:ext cx="5084179" cy="375552"/>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6 ) تحليل الوثائق </a:t>
            </a:r>
            <a:r>
              <a:rPr lang="ar-EG" sz="1400" dirty="0" smtClean="0">
                <a:solidFill>
                  <a:prstClr val="black"/>
                </a:solidFill>
                <a:latin typeface="Alexandria"/>
              </a:rPr>
              <a:t>والسجلات</a:t>
            </a:r>
            <a:r>
              <a:rPr lang="ar-EG" sz="1400" dirty="0">
                <a:solidFill>
                  <a:prstClr val="black"/>
                </a:solidFill>
                <a:latin typeface="Alexandria"/>
              </a:rPr>
              <a:t>.</a:t>
            </a:r>
          </a:p>
        </p:txBody>
      </p:sp>
      <p:sp>
        <p:nvSpPr>
          <p:cNvPr id="9" name="TextBox 8"/>
          <p:cNvSpPr txBox="1"/>
          <p:nvPr/>
        </p:nvSpPr>
        <p:spPr>
          <a:xfrm>
            <a:off x="6310649" y="4611400"/>
            <a:ext cx="4747498" cy="2354491"/>
          </a:xfrm>
          <a:prstGeom prst="rect">
            <a:avLst/>
          </a:prstGeom>
          <a:noFill/>
        </p:spPr>
        <p:txBody>
          <a:bodyPr wrap="square" rtlCol="1">
            <a:spAutoFit/>
          </a:bodyPr>
          <a:lstStyle/>
          <a:p>
            <a:pPr algn="justLow" rtl="1">
              <a:lnSpc>
                <a:spcPct val="150000"/>
              </a:lnSpc>
            </a:pPr>
            <a:r>
              <a:rPr lang="ar-EG" sz="1400" dirty="0">
                <a:solidFill>
                  <a:prstClr val="black"/>
                </a:solidFill>
                <a:latin typeface="Alexandria"/>
              </a:rPr>
              <a:t>يستخدم لجمع البيانات والمعلومات </a:t>
            </a:r>
            <a:r>
              <a:rPr lang="ar-EG" sz="1400" dirty="0" smtClean="0">
                <a:solidFill>
                  <a:prstClr val="black"/>
                </a:solidFill>
                <a:latin typeface="Alexandria"/>
              </a:rPr>
              <a:t>في </a:t>
            </a:r>
            <a:r>
              <a:rPr lang="ar-EG" sz="1400" dirty="0">
                <a:solidFill>
                  <a:prstClr val="black"/>
                </a:solidFill>
                <a:latin typeface="Alexandria"/>
              </a:rPr>
              <a:t>البحوث الوصفية الأدوات </a:t>
            </a:r>
            <a:r>
              <a:rPr lang="ar-EG" sz="1400" dirty="0" smtClean="0">
                <a:solidFill>
                  <a:prstClr val="black"/>
                </a:solidFill>
                <a:latin typeface="Alexandria"/>
              </a:rPr>
              <a:t>الآتية ( </a:t>
            </a:r>
            <a:r>
              <a:rPr lang="ar-EG" sz="1400" dirty="0" err="1" smtClean="0">
                <a:solidFill>
                  <a:prstClr val="black"/>
                </a:solidFill>
                <a:latin typeface="Alexandria"/>
              </a:rPr>
              <a:t>المحمودي،2019</a:t>
            </a:r>
            <a:r>
              <a:rPr lang="ar-EG" sz="1400" dirty="0" smtClean="0">
                <a:solidFill>
                  <a:prstClr val="black"/>
                </a:solidFill>
                <a:latin typeface="Alexandria"/>
              </a:rPr>
              <a:t>) </a:t>
            </a:r>
            <a:r>
              <a:rPr lang="ar-EG" sz="1400" dirty="0">
                <a:solidFill>
                  <a:prstClr val="black"/>
                </a:solidFill>
                <a:latin typeface="Alexandria"/>
              </a:rPr>
              <a:t>:</a:t>
            </a:r>
          </a:p>
          <a:p>
            <a:pPr algn="justLow" rtl="1">
              <a:lnSpc>
                <a:spcPct val="150000"/>
              </a:lnSpc>
            </a:pPr>
            <a:r>
              <a:rPr lang="ar-EG" sz="1400" dirty="0">
                <a:solidFill>
                  <a:prstClr val="black"/>
                </a:solidFill>
                <a:latin typeface="Alexandria"/>
              </a:rPr>
              <a:t>1 ) الملاحظة .</a:t>
            </a:r>
          </a:p>
          <a:p>
            <a:pPr algn="justLow" rtl="1">
              <a:lnSpc>
                <a:spcPct val="150000"/>
              </a:lnSpc>
            </a:pPr>
            <a:r>
              <a:rPr lang="ar-EG" sz="1400" dirty="0">
                <a:solidFill>
                  <a:prstClr val="black"/>
                </a:solidFill>
                <a:latin typeface="Alexandria"/>
              </a:rPr>
              <a:t>2 ) المقابلة.</a:t>
            </a:r>
          </a:p>
          <a:p>
            <a:pPr algn="justLow" rtl="1">
              <a:lnSpc>
                <a:spcPct val="150000"/>
              </a:lnSpc>
            </a:pPr>
            <a:r>
              <a:rPr lang="ar-EG" sz="1400" dirty="0">
                <a:solidFill>
                  <a:prstClr val="black"/>
                </a:solidFill>
                <a:latin typeface="Alexandria"/>
              </a:rPr>
              <a:t>3 ) </a:t>
            </a:r>
            <a:r>
              <a:rPr lang="ar-EG" sz="1400" dirty="0" smtClean="0">
                <a:solidFill>
                  <a:prstClr val="black"/>
                </a:solidFill>
                <a:latin typeface="Alexandria"/>
              </a:rPr>
              <a:t>الاختبارات </a:t>
            </a:r>
            <a:r>
              <a:rPr lang="ar-EG" sz="1400" dirty="0">
                <a:solidFill>
                  <a:prstClr val="black"/>
                </a:solidFill>
                <a:latin typeface="Alexandria"/>
              </a:rPr>
              <a:t>.</a:t>
            </a:r>
          </a:p>
          <a:p>
            <a:pPr algn="justLow" rtl="1">
              <a:lnSpc>
                <a:spcPct val="150000"/>
              </a:lnSpc>
            </a:pPr>
            <a:r>
              <a:rPr lang="ar-EG" sz="1400" dirty="0">
                <a:solidFill>
                  <a:prstClr val="black"/>
                </a:solidFill>
                <a:latin typeface="Alexandria"/>
              </a:rPr>
              <a:t>4 ) </a:t>
            </a:r>
            <a:r>
              <a:rPr lang="ar-EG" sz="1400" dirty="0" smtClean="0">
                <a:solidFill>
                  <a:prstClr val="black"/>
                </a:solidFill>
                <a:latin typeface="Alexandria"/>
              </a:rPr>
              <a:t>الاستبانات </a:t>
            </a:r>
            <a:r>
              <a:rPr lang="ar-EG" sz="1400" dirty="0">
                <a:solidFill>
                  <a:prstClr val="black"/>
                </a:solidFill>
                <a:latin typeface="Alexandria"/>
              </a:rPr>
              <a:t>.</a:t>
            </a:r>
          </a:p>
          <a:p>
            <a:pPr algn="justLow" rtl="1">
              <a:lnSpc>
                <a:spcPct val="150000"/>
              </a:lnSpc>
            </a:pPr>
            <a:r>
              <a:rPr lang="ar-EG" sz="1400" dirty="0">
                <a:solidFill>
                  <a:prstClr val="black"/>
                </a:solidFill>
                <a:latin typeface="Alexandria"/>
              </a:rPr>
              <a:t>5 ) المقاييس المتدرجة .</a:t>
            </a:r>
          </a:p>
        </p:txBody>
      </p:sp>
    </p:spTree>
    <p:extLst>
      <p:ext uri="{BB962C8B-B14F-4D97-AF65-F5344CB8AC3E}">
        <p14:creationId xmlns:p14="http://schemas.microsoft.com/office/powerpoint/2010/main" val="2996058716"/>
      </p:ext>
    </p:extLst>
  </p:cSld>
  <p:clrMapOvr>
    <a:masterClrMapping/>
  </p:clrMapOvr>
  <p:transition spd="slow" advTm="37328">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80" y="1738988"/>
            <a:ext cx="5228822" cy="2985433"/>
          </a:xfrm>
          <a:prstGeom prst="rect">
            <a:avLst/>
          </a:prstGeom>
          <a:noFill/>
        </p:spPr>
        <p:txBody>
          <a:bodyPr wrap="square" rtlCol="0">
            <a:spAutoFit/>
          </a:bodyPr>
          <a:lstStyle/>
          <a:p>
            <a:pPr algn="justLow" rtl="1"/>
            <a:r>
              <a:rPr lang="ar-EG" sz="2000" b="1" dirty="0" smtClean="0">
                <a:solidFill>
                  <a:srgbClr val="00B0F0"/>
                </a:solidFill>
                <a:latin typeface="Alexandria" charset="0"/>
                <a:cs typeface="Alexandria" charset="0"/>
              </a:rPr>
              <a:t>خطوات البحث باستخدام المنهج الوصفي:</a:t>
            </a:r>
            <a:endParaRPr lang="ar-EG" sz="2000" b="1" dirty="0">
              <a:solidFill>
                <a:srgbClr val="00B0F0"/>
              </a:solidFill>
              <a:latin typeface="Alexandria" charset="0"/>
              <a:cs typeface="Alexandria" charset="0"/>
            </a:endParaRPr>
          </a:p>
          <a:p>
            <a:pPr algn="justLow" rtl="1"/>
            <a:r>
              <a:rPr lang="ar-EG" sz="1400" dirty="0">
                <a:solidFill>
                  <a:prstClr val="black"/>
                </a:solidFill>
                <a:latin typeface="Alexandria" charset="0"/>
                <a:cs typeface="Alexandria" charset="0"/>
              </a:rPr>
              <a:t>لا يكاد تطبيق واستخدام المنهج الوصفي </a:t>
            </a:r>
            <a:r>
              <a:rPr lang="ar-EG" sz="1400" dirty="0" smtClean="0">
                <a:solidFill>
                  <a:prstClr val="black"/>
                </a:solidFill>
                <a:latin typeface="Alexandria" charset="0"/>
                <a:cs typeface="Alexandria" charset="0"/>
              </a:rPr>
              <a:t>في </a:t>
            </a:r>
            <a:r>
              <a:rPr lang="ar-EG" sz="1400" dirty="0">
                <a:solidFill>
                  <a:prstClr val="black"/>
                </a:solidFill>
                <a:latin typeface="Alexandria" charset="0"/>
                <a:cs typeface="Alexandria" charset="0"/>
              </a:rPr>
              <a:t>البحث يختلف </a:t>
            </a:r>
            <a:r>
              <a:rPr lang="ar-EG" sz="1400" dirty="0" smtClean="0">
                <a:solidFill>
                  <a:prstClr val="black"/>
                </a:solidFill>
                <a:latin typeface="Alexandria" charset="0"/>
                <a:cs typeface="Alexandria" charset="0"/>
              </a:rPr>
              <a:t>في </a:t>
            </a:r>
            <a:r>
              <a:rPr lang="ar-EG" sz="1400" dirty="0">
                <a:solidFill>
                  <a:prstClr val="black"/>
                </a:solidFill>
                <a:latin typeface="Alexandria" charset="0"/>
                <a:cs typeface="Alexandria" charset="0"/>
              </a:rPr>
              <a:t>مراحله </a:t>
            </a:r>
            <a:r>
              <a:rPr lang="ar-EG" sz="1400" dirty="0" smtClean="0">
                <a:solidFill>
                  <a:prstClr val="black"/>
                </a:solidFill>
                <a:latin typeface="Alexandria" charset="0"/>
                <a:cs typeface="Alexandria" charset="0"/>
              </a:rPr>
              <a:t>عن تلك </a:t>
            </a:r>
            <a:r>
              <a:rPr lang="ar-EG" sz="1400" dirty="0">
                <a:solidFill>
                  <a:prstClr val="black"/>
                </a:solidFill>
                <a:latin typeface="Alexandria" charset="0"/>
                <a:cs typeface="Alexandria" charset="0"/>
              </a:rPr>
              <a:t>التي تشملها الطريقة العلمية بشكل عام، ويمكن </a:t>
            </a:r>
            <a:r>
              <a:rPr lang="ar-EG" sz="1400" dirty="0" smtClean="0">
                <a:solidFill>
                  <a:prstClr val="black"/>
                </a:solidFill>
                <a:latin typeface="Alexandria" charset="0"/>
                <a:cs typeface="Alexandria" charset="0"/>
              </a:rPr>
              <a:t>حصرها بالآتي ( المحمودي، 2019):</a:t>
            </a:r>
            <a:endParaRPr lang="ar-EG" sz="1400" dirty="0">
              <a:solidFill>
                <a:prstClr val="black"/>
              </a:solidFill>
              <a:latin typeface="Alexandria" charset="0"/>
              <a:cs typeface="Alexandria" charset="0"/>
            </a:endParaRPr>
          </a:p>
          <a:p>
            <a:pPr algn="justLow" rtl="1"/>
            <a:r>
              <a:rPr lang="ar-EG" sz="1400" dirty="0">
                <a:solidFill>
                  <a:srgbClr val="00AEEF"/>
                </a:solidFill>
                <a:latin typeface="Alexandria" charset="0"/>
                <a:cs typeface="Alexandria" charset="0"/>
              </a:rPr>
              <a:t>1 ) تحديد المشكلة وصياغتها .</a:t>
            </a:r>
          </a:p>
          <a:p>
            <a:pPr algn="justLow" rtl="1"/>
            <a:r>
              <a:rPr lang="ar-EG" sz="1400" dirty="0">
                <a:solidFill>
                  <a:prstClr val="black"/>
                </a:solidFill>
                <a:latin typeface="Alexandria" charset="0"/>
                <a:cs typeface="Alexandria" charset="0"/>
              </a:rPr>
              <a:t>لابد للباحث من تحديد المشكلة المراد دراستها، ويفضل أن يتم </a:t>
            </a:r>
            <a:r>
              <a:rPr lang="ar-EG" sz="1400" dirty="0" smtClean="0">
                <a:solidFill>
                  <a:prstClr val="black"/>
                </a:solidFill>
                <a:latin typeface="Alexandria" charset="0"/>
                <a:cs typeface="Alexandria" charset="0"/>
              </a:rPr>
              <a:t>صياغتها في شكل </a:t>
            </a:r>
            <a:r>
              <a:rPr lang="ar-EG" sz="1400" dirty="0">
                <a:solidFill>
                  <a:prstClr val="black"/>
                </a:solidFill>
                <a:latin typeface="Alexandria" charset="0"/>
                <a:cs typeface="Alexandria" charset="0"/>
              </a:rPr>
              <a:t>سؤال.</a:t>
            </a:r>
          </a:p>
          <a:p>
            <a:pPr algn="justLow" rtl="1"/>
            <a:r>
              <a:rPr lang="ar-EG" sz="1400" dirty="0">
                <a:solidFill>
                  <a:srgbClr val="00AEEF"/>
                </a:solidFill>
                <a:latin typeface="Alexandria" charset="0"/>
                <a:cs typeface="Alexandria" charset="0"/>
              </a:rPr>
              <a:t>2 ) وضع الفروض المحتملة .</a:t>
            </a:r>
          </a:p>
          <a:p>
            <a:pPr algn="justLow" rtl="1"/>
            <a:r>
              <a:rPr lang="ar-EG" sz="1400" dirty="0">
                <a:solidFill>
                  <a:prstClr val="black"/>
                </a:solidFill>
                <a:latin typeface="Alexandria" charset="0"/>
                <a:cs typeface="Alexandria" charset="0"/>
              </a:rPr>
              <a:t>ثم يقوم الباحث </a:t>
            </a:r>
            <a:r>
              <a:rPr lang="ar-EG" sz="1400" dirty="0" smtClean="0">
                <a:solidFill>
                  <a:prstClr val="black"/>
                </a:solidFill>
                <a:latin typeface="Alexandria" charset="0"/>
                <a:cs typeface="Alexandria" charset="0"/>
              </a:rPr>
              <a:t>بصياغة </a:t>
            </a:r>
            <a:r>
              <a:rPr lang="ar-EG" sz="1400" dirty="0">
                <a:solidFill>
                  <a:prstClr val="black"/>
                </a:solidFill>
                <a:latin typeface="Alexandria" charset="0"/>
                <a:cs typeface="Alexandria" charset="0"/>
              </a:rPr>
              <a:t>فروض </a:t>
            </a:r>
            <a:r>
              <a:rPr lang="ar-EG" sz="1400" dirty="0" smtClean="0">
                <a:solidFill>
                  <a:prstClr val="black"/>
                </a:solidFill>
                <a:latin typeface="Alexandria" charset="0"/>
                <a:cs typeface="Alexandria" charset="0"/>
              </a:rPr>
              <a:t>الدراسة </a:t>
            </a:r>
            <a:r>
              <a:rPr lang="ar-EG" sz="1400" dirty="0">
                <a:solidFill>
                  <a:prstClr val="black"/>
                </a:solidFill>
                <a:latin typeface="Alexandria" charset="0"/>
                <a:cs typeface="Alexandria" charset="0"/>
              </a:rPr>
              <a:t>والتي </a:t>
            </a:r>
            <a:r>
              <a:rPr lang="ar-EG" sz="1400" dirty="0" smtClean="0">
                <a:solidFill>
                  <a:prstClr val="black"/>
                </a:solidFill>
                <a:latin typeface="Alexandria" charset="0"/>
                <a:cs typeface="Alexandria" charset="0"/>
              </a:rPr>
              <a:t>يمكن أن </a:t>
            </a:r>
            <a:r>
              <a:rPr lang="ar-EG" sz="1400" dirty="0">
                <a:solidFill>
                  <a:prstClr val="black"/>
                </a:solidFill>
                <a:latin typeface="Alexandria" charset="0"/>
                <a:cs typeface="Alexandria" charset="0"/>
              </a:rPr>
              <a:t>تجيب عن </a:t>
            </a:r>
            <a:r>
              <a:rPr lang="ar-EG" sz="1400" dirty="0" smtClean="0">
                <a:solidFill>
                  <a:prstClr val="black"/>
                </a:solidFill>
                <a:latin typeface="Alexandria" charset="0"/>
                <a:cs typeface="Alexandria" charset="0"/>
              </a:rPr>
              <a:t>سؤال البحث </a:t>
            </a:r>
            <a:r>
              <a:rPr lang="ar-EG" sz="1400" dirty="0">
                <a:solidFill>
                  <a:prstClr val="black"/>
                </a:solidFill>
                <a:latin typeface="Alexandria" charset="0"/>
                <a:cs typeface="Alexandria" charset="0"/>
              </a:rPr>
              <a:t>بصورة </a:t>
            </a:r>
            <a:r>
              <a:rPr lang="ar-EG" sz="1400" dirty="0" smtClean="0">
                <a:solidFill>
                  <a:prstClr val="black"/>
                </a:solidFill>
                <a:latin typeface="Alexandria" charset="0"/>
                <a:cs typeface="Alexandria" charset="0"/>
              </a:rPr>
              <a:t>مؤقتة </a:t>
            </a:r>
            <a:r>
              <a:rPr lang="ar-EG" sz="1400" dirty="0">
                <a:solidFill>
                  <a:prstClr val="black"/>
                </a:solidFill>
                <a:latin typeface="Alexandria" charset="0"/>
                <a:cs typeface="Alexandria" charset="0"/>
              </a:rPr>
              <a:t>ومن ثم يبدأ الباحث بجمع </a:t>
            </a:r>
            <a:r>
              <a:rPr lang="ar-EG" sz="1400" dirty="0" smtClean="0">
                <a:solidFill>
                  <a:prstClr val="black"/>
                </a:solidFill>
                <a:latin typeface="Alexandria" charset="0"/>
                <a:cs typeface="Alexandria" charset="0"/>
              </a:rPr>
              <a:t>المعلومات عنها </a:t>
            </a:r>
            <a:r>
              <a:rPr lang="ar-EG" sz="1400" dirty="0">
                <a:solidFill>
                  <a:prstClr val="black"/>
                </a:solidFill>
                <a:latin typeface="Alexandria" charset="0"/>
                <a:cs typeface="Alexandria" charset="0"/>
              </a:rPr>
              <a:t>إلى </a:t>
            </a:r>
            <a:r>
              <a:rPr lang="ar-EG" sz="1400" dirty="0" smtClean="0">
                <a:solidFill>
                  <a:prstClr val="black"/>
                </a:solidFill>
                <a:latin typeface="Alexandria" charset="0"/>
                <a:cs typeface="Alexandria" charset="0"/>
              </a:rPr>
              <a:t>أن يتم إثباتها </a:t>
            </a:r>
            <a:r>
              <a:rPr lang="ar-EG" sz="1400" dirty="0">
                <a:solidFill>
                  <a:prstClr val="black"/>
                </a:solidFill>
                <a:latin typeface="Alexandria" charset="0"/>
                <a:cs typeface="Alexandria" charset="0"/>
              </a:rPr>
              <a:t>أو </a:t>
            </a:r>
            <a:r>
              <a:rPr lang="ar-EG" sz="1400" dirty="0" smtClean="0">
                <a:solidFill>
                  <a:prstClr val="black"/>
                </a:solidFill>
                <a:latin typeface="Alexandria" charset="0"/>
                <a:cs typeface="Alexandria" charset="0"/>
              </a:rPr>
              <a:t>دحضها</a:t>
            </a:r>
            <a:r>
              <a:rPr lang="ar-EG" sz="1400" dirty="0">
                <a:solidFill>
                  <a:prstClr val="black"/>
                </a:solidFill>
                <a:latin typeface="Alexandria" charset="0"/>
                <a:cs typeface="Alexandria" charset="0"/>
              </a:rPr>
              <a:t>.</a:t>
            </a:r>
          </a:p>
          <a:p>
            <a:pPr algn="justLow" rtl="1"/>
            <a:r>
              <a:rPr lang="ar-EG" sz="1400" dirty="0">
                <a:solidFill>
                  <a:srgbClr val="00AEEF"/>
                </a:solidFill>
                <a:latin typeface="Alexandria" charset="0"/>
                <a:cs typeface="Alexandria" charset="0"/>
              </a:rPr>
              <a:t>3 ) جمع البيانات والمعلومات من المصادر المختلفة.</a:t>
            </a:r>
          </a:p>
          <a:p>
            <a:pPr algn="justLow" rtl="1"/>
            <a:r>
              <a:rPr lang="ar-EG" sz="1400" dirty="0">
                <a:solidFill>
                  <a:prstClr val="black"/>
                </a:solidFill>
                <a:latin typeface="Alexandria" charset="0"/>
                <a:cs typeface="Alexandria" charset="0"/>
              </a:rPr>
              <a:t>يقوم الباحث بجمع البيانات والمعلومات واختيار </a:t>
            </a:r>
            <a:r>
              <a:rPr lang="ar-EG" sz="1400" dirty="0" smtClean="0">
                <a:solidFill>
                  <a:prstClr val="black"/>
                </a:solidFill>
                <a:latin typeface="Alexandria" charset="0"/>
                <a:cs typeface="Alexandria" charset="0"/>
              </a:rPr>
              <a:t>الأدوات </a:t>
            </a:r>
            <a:r>
              <a:rPr lang="ar-EG" sz="1400" dirty="0" smtClean="0">
                <a:solidFill>
                  <a:prstClr val="black"/>
                </a:solidFill>
                <a:latin typeface="Alexandria" charset="0"/>
                <a:cs typeface="Alexandria" charset="0"/>
              </a:rPr>
              <a:t>المناسبة </a:t>
            </a:r>
            <a:r>
              <a:rPr lang="ar-EG" sz="1400" dirty="0" smtClean="0">
                <a:solidFill>
                  <a:prstClr val="black"/>
                </a:solidFill>
                <a:latin typeface="Alexandria" charset="0"/>
                <a:cs typeface="Alexandria" charset="0"/>
              </a:rPr>
              <a:t>لجمعها كالمقابلة</a:t>
            </a:r>
            <a:r>
              <a:rPr lang="ar-EG" sz="1400" dirty="0">
                <a:solidFill>
                  <a:prstClr val="black"/>
                </a:solidFill>
                <a:latin typeface="Alexandria" charset="0"/>
                <a:cs typeface="Alexandria" charset="0"/>
              </a:rPr>
              <a:t>، والاستبيان ، والملاحظة، والقيام </a:t>
            </a:r>
            <a:r>
              <a:rPr lang="ar-EG" sz="1400" dirty="0" smtClean="0">
                <a:solidFill>
                  <a:prstClr val="black"/>
                </a:solidFill>
                <a:latin typeface="Alexandria" charset="0"/>
                <a:cs typeface="Alexandria" charset="0"/>
              </a:rPr>
              <a:t>بجمع المعلومات </a:t>
            </a:r>
            <a:r>
              <a:rPr lang="ar-EG" sz="1400" dirty="0">
                <a:solidFill>
                  <a:prstClr val="black"/>
                </a:solidFill>
                <a:latin typeface="Alexandria" charset="0"/>
                <a:cs typeface="Alexandria" charset="0"/>
              </a:rPr>
              <a:t>المطلوبة </a:t>
            </a:r>
            <a:r>
              <a:rPr lang="ar-EG" sz="1400" dirty="0" smtClean="0">
                <a:solidFill>
                  <a:prstClr val="black"/>
                </a:solidFill>
                <a:latin typeface="Alexandria" charset="0"/>
                <a:cs typeface="Alexandria" charset="0"/>
              </a:rPr>
              <a:t>بطريقة منظمة</a:t>
            </a:r>
            <a:r>
              <a:rPr lang="ar-EG" sz="1400" dirty="0">
                <a:solidFill>
                  <a:prstClr val="black"/>
                </a:solidFill>
                <a:latin typeface="Alexandria" charset="0"/>
                <a:cs typeface="Alexandria" charset="0"/>
              </a:rPr>
              <a:t>. حيث يختار الباحث الأداة التي تناسب طبيعة المشكلة </a:t>
            </a:r>
            <a:r>
              <a:rPr lang="ar-EG" sz="1400" dirty="0" smtClean="0">
                <a:solidFill>
                  <a:prstClr val="black"/>
                </a:solidFill>
                <a:latin typeface="Alexandria" charset="0"/>
                <a:cs typeface="Alexandria" charset="0"/>
              </a:rPr>
              <a:t>والفروض </a:t>
            </a:r>
            <a:r>
              <a:rPr lang="ar-EG" sz="1400" dirty="0" smtClean="0">
                <a:solidFill>
                  <a:prstClr val="black"/>
                </a:solidFill>
                <a:latin typeface="Alexandria" charset="0"/>
                <a:cs typeface="Alexandria" charset="0"/>
              </a:rPr>
              <a:t>والأساليب </a:t>
            </a:r>
            <a:r>
              <a:rPr lang="ar-EG" sz="1400" dirty="0">
                <a:solidFill>
                  <a:prstClr val="black"/>
                </a:solidFill>
                <a:latin typeface="Alexandria" charset="0"/>
                <a:cs typeface="Alexandria" charset="0"/>
              </a:rPr>
              <a:t>التي تم تحديدها.</a:t>
            </a:r>
          </a:p>
          <a:p>
            <a:pPr algn="justLow" rtl="1"/>
            <a:r>
              <a:rPr lang="ar-EG" sz="1400" dirty="0">
                <a:solidFill>
                  <a:prstClr val="black"/>
                </a:solidFill>
                <a:latin typeface="Alexandria" charset="0"/>
                <a:cs typeface="Alexandria" charset="0"/>
              </a:rPr>
              <a:t>كما يقوم الباحث </a:t>
            </a:r>
            <a:r>
              <a:rPr lang="ar-EG" sz="1400" dirty="0" smtClean="0">
                <a:solidFill>
                  <a:prstClr val="black"/>
                </a:solidFill>
                <a:latin typeface="Alexandria" charset="0"/>
                <a:cs typeface="Alexandria" charset="0"/>
              </a:rPr>
              <a:t>باختيار </a:t>
            </a:r>
            <a:r>
              <a:rPr lang="ar-EG" sz="1400" dirty="0">
                <a:solidFill>
                  <a:prstClr val="black"/>
                </a:solidFill>
                <a:latin typeface="Alexandria" charset="0"/>
                <a:cs typeface="Alexandria" charset="0"/>
              </a:rPr>
              <a:t>العينة التي ستجرى </a:t>
            </a:r>
            <a:r>
              <a:rPr lang="ar-EG" sz="1400" dirty="0" smtClean="0">
                <a:solidFill>
                  <a:prstClr val="black"/>
                </a:solidFill>
                <a:latin typeface="Alexandria" charset="0"/>
                <a:cs typeface="Alexandria" charset="0"/>
              </a:rPr>
              <a:t>عليها </a:t>
            </a:r>
            <a:r>
              <a:rPr lang="ar-EG" sz="1400" dirty="0">
                <a:solidFill>
                  <a:prstClr val="black"/>
                </a:solidFill>
                <a:latin typeface="Alexandria" charset="0"/>
                <a:cs typeface="Alexandria" charset="0"/>
              </a:rPr>
              <a:t>الدراسة وتحديد </a:t>
            </a:r>
            <a:r>
              <a:rPr lang="ar-EG" sz="1400" dirty="0" smtClean="0">
                <a:solidFill>
                  <a:prstClr val="black"/>
                </a:solidFill>
                <a:latin typeface="Alexandria" charset="0"/>
                <a:cs typeface="Alexandria" charset="0"/>
              </a:rPr>
              <a:t>حجمها ونوعها</a:t>
            </a:r>
            <a:r>
              <a:rPr lang="ar-EG" sz="1400" dirty="0">
                <a:solidFill>
                  <a:prstClr val="black"/>
                </a:solidFill>
                <a:latin typeface="Alexandria" charset="0"/>
                <a:cs typeface="Alexandria" charset="0"/>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7397656"/>
      </p:ext>
    </p:extLst>
  </p:cSld>
  <p:clrMapOvr>
    <a:masterClrMapping/>
  </p:clrMapOvr>
  <mc:AlternateContent xmlns:mc="http://schemas.openxmlformats.org/markup-compatibility/2006" xmlns:p14="http://schemas.microsoft.com/office/powerpoint/2010/main">
    <mc:Choice Requires="p14">
      <p:transition spd="slow" p14:dur="2000" advTm="27514"/>
    </mc:Choice>
    <mc:Fallback xmlns="">
      <p:transition spd="slow" advTm="2751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خطوات المنهج الوصفي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73488" y="1299403"/>
            <a:ext cx="5025234" cy="3970318"/>
          </a:xfrm>
          <a:prstGeom prst="rect">
            <a:avLst/>
          </a:prstGeom>
          <a:noFill/>
        </p:spPr>
        <p:txBody>
          <a:bodyPr wrap="square" rtlCol="1">
            <a:spAutoFit/>
          </a:bodyPr>
          <a:lstStyle/>
          <a:p>
            <a:pPr lvl="0" algn="justLow" rtl="1">
              <a:lnSpc>
                <a:spcPct val="150000"/>
              </a:lnSpc>
            </a:pPr>
            <a:r>
              <a:rPr lang="ar-EG" sz="1400" dirty="0" smtClean="0">
                <a:solidFill>
                  <a:srgbClr val="00AEEF"/>
                </a:solidFill>
                <a:latin typeface="Alexandria"/>
              </a:rPr>
              <a:t>5) </a:t>
            </a:r>
            <a:r>
              <a:rPr lang="ar-EG" sz="1400" dirty="0">
                <a:solidFill>
                  <a:srgbClr val="00AEEF"/>
                </a:solidFill>
                <a:latin typeface="Alexandria"/>
              </a:rPr>
              <a:t>كتابة النتائج والاستنتاجات والتوصيات المناسبة .</a:t>
            </a:r>
          </a:p>
          <a:p>
            <a:pPr lvl="0" algn="justLow" rtl="1">
              <a:lnSpc>
                <a:spcPct val="150000"/>
              </a:lnSpc>
            </a:pPr>
            <a:r>
              <a:rPr lang="ar-EG" sz="1400" dirty="0">
                <a:solidFill>
                  <a:prstClr val="black"/>
                </a:solidFill>
                <a:latin typeface="Alexandria"/>
              </a:rPr>
              <a:t>يقوم الباحث بكتابة </a:t>
            </a:r>
            <a:r>
              <a:rPr lang="ar-EG" sz="1400" dirty="0" smtClean="0">
                <a:solidFill>
                  <a:prstClr val="black"/>
                </a:solidFill>
                <a:latin typeface="Alexandria"/>
              </a:rPr>
              <a:t>النتائج </a:t>
            </a:r>
            <a:r>
              <a:rPr lang="ar-EG" sz="1400" dirty="0">
                <a:solidFill>
                  <a:prstClr val="black"/>
                </a:solidFill>
                <a:latin typeface="Alexandria"/>
              </a:rPr>
              <a:t>وتفسيرها ويقدم عدد من </a:t>
            </a:r>
            <a:r>
              <a:rPr lang="ar-EG" sz="1400" dirty="0" smtClean="0">
                <a:solidFill>
                  <a:prstClr val="black"/>
                </a:solidFill>
                <a:latin typeface="Alexandria"/>
              </a:rPr>
              <a:t>التوصيات </a:t>
            </a:r>
            <a:r>
              <a:rPr lang="ar-EG" sz="1400" dirty="0">
                <a:solidFill>
                  <a:prstClr val="black"/>
                </a:solidFill>
                <a:latin typeface="Alexandria"/>
              </a:rPr>
              <a:t>التي </a:t>
            </a:r>
            <a:r>
              <a:rPr lang="ar-EG" sz="1400" dirty="0" smtClean="0">
                <a:solidFill>
                  <a:prstClr val="black"/>
                </a:solidFill>
                <a:latin typeface="Alexandria"/>
              </a:rPr>
              <a:t>يستفيد منها </a:t>
            </a:r>
            <a:r>
              <a:rPr lang="ar-EG" sz="1400" dirty="0">
                <a:solidFill>
                  <a:prstClr val="black"/>
                </a:solidFill>
                <a:latin typeface="Alexandria"/>
              </a:rPr>
              <a:t>الباحثون، والجهات المستفيدة من البحث</a:t>
            </a:r>
            <a:r>
              <a:rPr lang="ar-EG" sz="1400" dirty="0" smtClean="0">
                <a:solidFill>
                  <a:prstClr val="black"/>
                </a:solidFill>
                <a:latin typeface="Alexandria"/>
              </a:rPr>
              <a:t>.</a:t>
            </a:r>
          </a:p>
          <a:p>
            <a:pPr lvl="0" algn="justLow" rtl="1">
              <a:lnSpc>
                <a:spcPct val="150000"/>
              </a:lnSpc>
            </a:pPr>
            <a:r>
              <a:rPr lang="ar-EG" sz="1400" dirty="0">
                <a:solidFill>
                  <a:prstClr val="black"/>
                </a:solidFill>
                <a:latin typeface="Alexandria"/>
              </a:rPr>
              <a:t>ومن الجدير بالذكر أن خطوات منهج البحث الوصفي إما تتم خلال </a:t>
            </a:r>
            <a:r>
              <a:rPr lang="ar-EG" sz="1400" dirty="0" smtClean="0">
                <a:solidFill>
                  <a:prstClr val="black"/>
                </a:solidFill>
                <a:latin typeface="Alexandria"/>
              </a:rPr>
              <a:t>مرحلتين </a:t>
            </a:r>
            <a:r>
              <a:rPr lang="ar-EG" sz="1400" dirty="0">
                <a:solidFill>
                  <a:prstClr val="black"/>
                </a:solidFill>
                <a:latin typeface="Alexandria"/>
              </a:rPr>
              <a:t>: </a:t>
            </a:r>
            <a:r>
              <a:rPr lang="ar-EG" sz="1400" dirty="0" smtClean="0">
                <a:solidFill>
                  <a:prstClr val="black"/>
                </a:solidFill>
                <a:latin typeface="Alexandria"/>
              </a:rPr>
              <a:t>هما </a:t>
            </a:r>
            <a:r>
              <a:rPr lang="ar-EG" sz="1400" dirty="0">
                <a:solidFill>
                  <a:prstClr val="black"/>
                </a:solidFill>
                <a:latin typeface="Alexandria"/>
              </a:rPr>
              <a:t>مرحلة الاستطلاع </a:t>
            </a:r>
            <a:r>
              <a:rPr lang="ar-EG" sz="1400" dirty="0" smtClean="0">
                <a:solidFill>
                  <a:prstClr val="black"/>
                </a:solidFill>
                <a:latin typeface="Alexandria"/>
              </a:rPr>
              <a:t>ثم مرحلة </a:t>
            </a:r>
            <a:r>
              <a:rPr lang="ar-EG" sz="1400" dirty="0">
                <a:solidFill>
                  <a:prstClr val="black"/>
                </a:solidFill>
                <a:latin typeface="Alexandria"/>
              </a:rPr>
              <a:t>الوصف الموضوعي.</a:t>
            </a:r>
          </a:p>
          <a:p>
            <a:pPr lvl="0" algn="justLow" rtl="1">
              <a:lnSpc>
                <a:spcPct val="150000"/>
              </a:lnSpc>
            </a:pPr>
            <a:r>
              <a:rPr lang="ar-EG" sz="1400" dirty="0">
                <a:solidFill>
                  <a:prstClr val="black"/>
                </a:solidFill>
                <a:latin typeface="Alexandria"/>
              </a:rPr>
              <a:t>وكذلك فإن دراسة المشكلة إما </a:t>
            </a:r>
            <a:r>
              <a:rPr lang="ar-EG" sz="1400" dirty="0" smtClean="0">
                <a:solidFill>
                  <a:prstClr val="black"/>
                </a:solidFill>
                <a:latin typeface="Alexandria"/>
              </a:rPr>
              <a:t> أن تتم </a:t>
            </a:r>
            <a:r>
              <a:rPr lang="ar-EG" sz="1400" dirty="0">
                <a:solidFill>
                  <a:prstClr val="black"/>
                </a:solidFill>
                <a:latin typeface="Alexandria"/>
              </a:rPr>
              <a:t>من خلال عيًنة ممثلة لمجتمع مثل حالة معينة </a:t>
            </a:r>
            <a:r>
              <a:rPr lang="ar-EG" sz="1400" dirty="0" smtClean="0">
                <a:solidFill>
                  <a:prstClr val="black"/>
                </a:solidFill>
                <a:latin typeface="Alexandria"/>
              </a:rPr>
              <a:t>فيما </a:t>
            </a:r>
            <a:r>
              <a:rPr lang="ar-EG" sz="1400" dirty="0">
                <a:solidFill>
                  <a:prstClr val="black"/>
                </a:solidFill>
                <a:latin typeface="Alexandria"/>
              </a:rPr>
              <a:t>يسمى بدراسة الحالة، </a:t>
            </a:r>
            <a:r>
              <a:rPr lang="ar-EG" sz="1400" dirty="0" smtClean="0">
                <a:solidFill>
                  <a:prstClr val="black"/>
                </a:solidFill>
                <a:latin typeface="Alexandria"/>
              </a:rPr>
              <a:t>أو من </a:t>
            </a:r>
            <a:r>
              <a:rPr lang="ar-EG" sz="1400" dirty="0">
                <a:solidFill>
                  <a:prstClr val="black"/>
                </a:solidFill>
                <a:latin typeface="Alexandria"/>
              </a:rPr>
              <a:t>خلال مسح المجتمع </a:t>
            </a:r>
            <a:r>
              <a:rPr lang="ar-EG" sz="1400" dirty="0" smtClean="0">
                <a:solidFill>
                  <a:prstClr val="black"/>
                </a:solidFill>
                <a:latin typeface="Alexandria"/>
              </a:rPr>
              <a:t>بكاملة، ولذلك </a:t>
            </a:r>
            <a:r>
              <a:rPr lang="ar-EG" sz="1400" dirty="0">
                <a:solidFill>
                  <a:prstClr val="black"/>
                </a:solidFill>
                <a:latin typeface="Alexandria"/>
              </a:rPr>
              <a:t>يجب أن يكون المجتمع المدروس </a:t>
            </a:r>
            <a:r>
              <a:rPr lang="ar-EG" sz="1400" dirty="0" smtClean="0">
                <a:solidFill>
                  <a:prstClr val="black"/>
                </a:solidFill>
                <a:latin typeface="Alexandria"/>
              </a:rPr>
              <a:t>صغيراً </a:t>
            </a:r>
            <a:r>
              <a:rPr lang="ar-EG" sz="1400" dirty="0">
                <a:solidFill>
                  <a:prstClr val="black"/>
                </a:solidFill>
                <a:latin typeface="Alexandria"/>
              </a:rPr>
              <a:t>نسبياً، وبحيث تعمم نتائج </a:t>
            </a:r>
            <a:r>
              <a:rPr lang="ar-EG" sz="1400" dirty="0" smtClean="0">
                <a:solidFill>
                  <a:prstClr val="black"/>
                </a:solidFill>
                <a:latin typeface="Alexandria"/>
              </a:rPr>
              <a:t>الدراسة على </a:t>
            </a:r>
            <a:r>
              <a:rPr lang="ar-EG" sz="1400" dirty="0">
                <a:solidFill>
                  <a:prstClr val="black"/>
                </a:solidFill>
                <a:latin typeface="Alexandria"/>
              </a:rPr>
              <a:t>المجتمعات الأخرى الماثلة .</a:t>
            </a:r>
          </a:p>
          <a:p>
            <a:pPr lvl="0" algn="justLow" rtl="1">
              <a:lnSpc>
                <a:spcPct val="150000"/>
              </a:lnSpc>
            </a:pPr>
            <a:r>
              <a:rPr lang="ar-EG" sz="1400" dirty="0">
                <a:solidFill>
                  <a:prstClr val="black"/>
                </a:solidFill>
                <a:latin typeface="Alexandria"/>
              </a:rPr>
              <a:t>وكذلك فإن الباحث يعبر عن البيانات التي يجمعها عن المشكلة إما بالطريقة الكمية أي بالأسلوب </a:t>
            </a:r>
            <a:r>
              <a:rPr lang="ar-EG" sz="1400" dirty="0" smtClean="0">
                <a:solidFill>
                  <a:prstClr val="black"/>
                </a:solidFill>
                <a:latin typeface="Alexandria"/>
              </a:rPr>
              <a:t>الكمي: كالتعبير </a:t>
            </a:r>
            <a:r>
              <a:rPr lang="ar-EG" sz="1400" dirty="0">
                <a:solidFill>
                  <a:prstClr val="black"/>
                </a:solidFill>
                <a:latin typeface="Alexandria"/>
              </a:rPr>
              <a:t>بالأرقام ،والإحصائيات، والرسوم ، وإما بطريقة وصفية نوعية</a:t>
            </a:r>
            <a:r>
              <a:rPr lang="ar-EG" sz="1400" dirty="0" smtClean="0">
                <a:solidFill>
                  <a:prstClr val="black"/>
                </a:solidFill>
                <a:latin typeface="Alexandria"/>
              </a:rPr>
              <a:t>.  وغالباً </a:t>
            </a:r>
            <a:r>
              <a:rPr lang="ar-EG" sz="1400" dirty="0">
                <a:solidFill>
                  <a:prstClr val="black"/>
                </a:solidFill>
                <a:latin typeface="Alexandria"/>
              </a:rPr>
              <a:t>ما تتعلق التطبيقات للمنهج الوصفي بالموضوعات المجتمعية: كالمسح التربوي المدرسي، أو </a:t>
            </a:r>
            <a:r>
              <a:rPr lang="ar-EG" sz="1400" dirty="0" smtClean="0">
                <a:solidFill>
                  <a:prstClr val="black"/>
                </a:solidFill>
                <a:latin typeface="Alexandria"/>
              </a:rPr>
              <a:t>المسح ( </a:t>
            </a:r>
            <a:r>
              <a:rPr lang="ar-EG" sz="1400" dirty="0">
                <a:solidFill>
                  <a:prstClr val="black"/>
                </a:solidFill>
                <a:latin typeface="Alexandria"/>
              </a:rPr>
              <a:t>الإداري، أو المسح العام المتعلق بالرأي </a:t>
            </a:r>
            <a:r>
              <a:rPr lang="ar-EG" sz="1400" dirty="0" smtClean="0">
                <a:solidFill>
                  <a:prstClr val="black"/>
                </a:solidFill>
                <a:latin typeface="Alexandria"/>
              </a:rPr>
              <a:t>العام).</a:t>
            </a:r>
            <a:endParaRPr lang="ar-EG" sz="1400" dirty="0">
              <a:solidFill>
                <a:prstClr val="black"/>
              </a:solidFill>
              <a:latin typeface="Alexandria"/>
            </a:endParaRPr>
          </a:p>
        </p:txBody>
      </p:sp>
      <p:sp>
        <p:nvSpPr>
          <p:cNvPr id="9" name="TextBox 8"/>
          <p:cNvSpPr txBox="1"/>
          <p:nvPr/>
        </p:nvSpPr>
        <p:spPr>
          <a:xfrm>
            <a:off x="5641526" y="4597757"/>
            <a:ext cx="5962338" cy="1384995"/>
          </a:xfrm>
          <a:prstGeom prst="rect">
            <a:avLst/>
          </a:prstGeom>
          <a:noFill/>
        </p:spPr>
        <p:txBody>
          <a:bodyPr wrap="square" rtlCol="1">
            <a:spAutoFit/>
          </a:bodyPr>
          <a:lstStyle/>
          <a:p>
            <a:pPr algn="justLow" rtl="1">
              <a:lnSpc>
                <a:spcPct val="150000"/>
              </a:lnSpc>
            </a:pPr>
            <a:r>
              <a:rPr lang="ar-EG" sz="1400" dirty="0" smtClean="0">
                <a:latin typeface="Alexandria"/>
              </a:rPr>
              <a:t>4</a:t>
            </a:r>
            <a:r>
              <a:rPr lang="ar-EG" sz="1400" dirty="0" smtClean="0">
                <a:solidFill>
                  <a:srgbClr val="00AEEF"/>
                </a:solidFill>
                <a:latin typeface="Alexandria"/>
              </a:rPr>
              <a:t>) </a:t>
            </a:r>
            <a:r>
              <a:rPr lang="ar-EG" sz="1400" dirty="0">
                <a:solidFill>
                  <a:srgbClr val="00AEEF"/>
                </a:solidFill>
                <a:latin typeface="Alexandria"/>
              </a:rPr>
              <a:t>تحليل البيانات </a:t>
            </a:r>
            <a:r>
              <a:rPr lang="ar-EG" sz="1400" dirty="0" smtClean="0">
                <a:solidFill>
                  <a:srgbClr val="00AEEF"/>
                </a:solidFill>
                <a:latin typeface="Alexandria"/>
              </a:rPr>
              <a:t>وتفسيرها</a:t>
            </a:r>
            <a:r>
              <a:rPr lang="ar-EG" sz="1400" dirty="0">
                <a:solidFill>
                  <a:srgbClr val="00AEEF"/>
                </a:solidFill>
                <a:latin typeface="Alexandria"/>
              </a:rPr>
              <a:t>.</a:t>
            </a:r>
          </a:p>
          <a:p>
            <a:pPr algn="justLow" rtl="1">
              <a:lnSpc>
                <a:spcPct val="150000"/>
              </a:lnSpc>
            </a:pPr>
            <a:r>
              <a:rPr lang="ar-EG" sz="1400" dirty="0">
                <a:latin typeface="Alexandria"/>
              </a:rPr>
              <a:t>عند بدء مرحلة اختبار </a:t>
            </a:r>
            <a:r>
              <a:rPr lang="ar-EG" sz="1400" dirty="0" smtClean="0">
                <a:latin typeface="Alexandria"/>
              </a:rPr>
              <a:t>الفروض </a:t>
            </a:r>
            <a:r>
              <a:rPr lang="ar-EG" sz="1400" dirty="0">
                <a:latin typeface="Alexandria"/>
              </a:rPr>
              <a:t>ومناقشتها لا بد من الرجوع إلى </a:t>
            </a:r>
            <a:r>
              <a:rPr lang="ar-EG" sz="1400" dirty="0" smtClean="0">
                <a:latin typeface="Alexandria"/>
              </a:rPr>
              <a:t>أدبيات الدراسة </a:t>
            </a:r>
            <a:r>
              <a:rPr lang="ar-EG" sz="1400" dirty="0">
                <a:latin typeface="Alexandria"/>
              </a:rPr>
              <a:t>وإلى </a:t>
            </a:r>
            <a:r>
              <a:rPr lang="ar-EG" sz="1400" dirty="0" smtClean="0">
                <a:latin typeface="Alexandria"/>
              </a:rPr>
              <a:t>الدراسات </a:t>
            </a:r>
            <a:r>
              <a:rPr lang="ar-EG" sz="1400" dirty="0">
                <a:latin typeface="Alexandria"/>
              </a:rPr>
              <a:t>السابقة للتعرف على مدى اتفاق نتائج البحث </a:t>
            </a:r>
            <a:r>
              <a:rPr lang="ar-EG" sz="1400" dirty="0" smtClean="0">
                <a:latin typeface="Alexandria"/>
              </a:rPr>
              <a:t>مع نتائج البحوث </a:t>
            </a:r>
            <a:r>
              <a:rPr lang="ar-EG" sz="1400" dirty="0">
                <a:latin typeface="Alexandria"/>
              </a:rPr>
              <a:t>السابقة والعمل على تفسير </a:t>
            </a:r>
            <a:r>
              <a:rPr lang="ar-EG" sz="1400" dirty="0" smtClean="0">
                <a:latin typeface="Alexandria"/>
              </a:rPr>
              <a:t>أسباب </a:t>
            </a:r>
            <a:r>
              <a:rPr lang="ar-EG" sz="1400" dirty="0">
                <a:latin typeface="Alexandria"/>
              </a:rPr>
              <a:t>الاتفاق أو الاختلاف </a:t>
            </a:r>
            <a:r>
              <a:rPr lang="ar-EG" sz="1400" dirty="0" smtClean="0">
                <a:latin typeface="Alexandria"/>
              </a:rPr>
              <a:t>.</a:t>
            </a:r>
            <a:endParaRPr lang="ar-EG" sz="1400" dirty="0">
              <a:latin typeface="Alexandria"/>
            </a:endParaRPr>
          </a:p>
        </p:txBody>
      </p:sp>
    </p:spTree>
    <p:extLst>
      <p:ext uri="{BB962C8B-B14F-4D97-AF65-F5344CB8AC3E}">
        <p14:creationId xmlns:p14="http://schemas.microsoft.com/office/powerpoint/2010/main" val="4284327934"/>
      </p:ext>
    </p:extLst>
  </p:cSld>
  <p:clrMapOvr>
    <a:masterClrMapping/>
  </p:clrMapOvr>
  <p:transition spd="slow" advTm="37895">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2800767"/>
          </a:xfrm>
          <a:prstGeom prst="rect">
            <a:avLst/>
          </a:prstGeom>
        </p:spPr>
        <p:txBody>
          <a:bodyPr wrap="square">
            <a:spAutoFit/>
          </a:bodyPr>
          <a:lstStyle/>
          <a:p>
            <a:pPr lvl="0" algn="r" rtl="1"/>
            <a:r>
              <a:rPr lang="ar-EG" b="1" dirty="0">
                <a:solidFill>
                  <a:srgbClr val="00B0F0"/>
                </a:solidFill>
                <a:latin typeface="Alexandria"/>
              </a:rPr>
              <a:t>أ. أسلوب المسح </a:t>
            </a:r>
            <a:r>
              <a:rPr lang="ar-EG" b="1" dirty="0" smtClean="0">
                <a:solidFill>
                  <a:srgbClr val="00B0F0"/>
                </a:solidFill>
                <a:latin typeface="Alexandria"/>
              </a:rPr>
              <a:t>(الدراسات المسحية) (المحمودي، 2019):</a:t>
            </a:r>
            <a:endParaRPr lang="ar-EG" b="1" dirty="0">
              <a:solidFill>
                <a:srgbClr val="00B0F0"/>
              </a:solidFill>
              <a:latin typeface="Alexandria"/>
            </a:endParaRPr>
          </a:p>
          <a:p>
            <a:pPr lvl="0" algn="r" rtl="1"/>
            <a:r>
              <a:rPr lang="ar-EG" sz="1400" dirty="0">
                <a:latin typeface="Alexandria"/>
              </a:rPr>
              <a:t>يعتبر المسح واحداً من المناهج الأساسية بل أكثرها شيوعاً </a:t>
            </a:r>
            <a:r>
              <a:rPr lang="ar-EG" sz="1400" dirty="0" smtClean="0">
                <a:latin typeface="Alexandria"/>
              </a:rPr>
              <a:t>في </a:t>
            </a:r>
            <a:r>
              <a:rPr lang="ar-EG" sz="1400" dirty="0">
                <a:latin typeface="Alexandria"/>
              </a:rPr>
              <a:t>البحوث</a:t>
            </a:r>
          </a:p>
          <a:p>
            <a:pPr lvl="0" algn="r" rtl="1"/>
            <a:r>
              <a:rPr lang="ar-EG" sz="1400" dirty="0">
                <a:latin typeface="Alexandria"/>
              </a:rPr>
              <a:t>الوصفية.</a:t>
            </a:r>
          </a:p>
          <a:p>
            <a:pPr lvl="0" algn="r" rtl="1"/>
            <a:r>
              <a:rPr lang="ar-EG" sz="1400" b="1" dirty="0">
                <a:latin typeface="Alexandria"/>
              </a:rPr>
              <a:t>ويعرف أسلوب المسح بأنه </a:t>
            </a:r>
            <a:r>
              <a:rPr lang="ar-EG" sz="1400" b="1" dirty="0" smtClean="0">
                <a:latin typeface="Alexandria"/>
              </a:rPr>
              <a:t>:</a:t>
            </a:r>
          </a:p>
          <a:p>
            <a:pPr lvl="0" algn="r" rtl="1"/>
            <a:r>
              <a:rPr lang="ar-EG" sz="1400" dirty="0">
                <a:latin typeface="Alexandria"/>
              </a:rPr>
              <a:t>دراسة شاملة مستعرضة، ومحاولة منظمة لجمع البيانات وتحليل وتفسير</a:t>
            </a:r>
          </a:p>
          <a:p>
            <a:pPr lvl="0" algn="r" rtl="1"/>
            <a:r>
              <a:rPr lang="ar-EG" sz="1400" dirty="0">
                <a:latin typeface="Alexandria"/>
              </a:rPr>
              <a:t>وتقرير الوضع الراهن لموضوع ما </a:t>
            </a:r>
            <a:r>
              <a:rPr lang="ar-EG" sz="1400" dirty="0" smtClean="0">
                <a:latin typeface="Alexandria"/>
              </a:rPr>
              <a:t>في </a:t>
            </a:r>
            <a:r>
              <a:rPr lang="ar-EG" sz="1400" dirty="0">
                <a:latin typeface="Alexandria"/>
              </a:rPr>
              <a:t>بيئة محددة ووقت معين</a:t>
            </a:r>
            <a:r>
              <a:rPr lang="ar-EG" sz="1400" dirty="0" smtClean="0">
                <a:latin typeface="Alexandria"/>
              </a:rPr>
              <a:t>.</a:t>
            </a:r>
          </a:p>
          <a:p>
            <a:pPr lvl="0" algn="r" rtl="1"/>
            <a:r>
              <a:rPr lang="ar-EG" sz="1400" b="1" dirty="0">
                <a:latin typeface="Alexandria"/>
              </a:rPr>
              <a:t>كما يعرف بأنه </a:t>
            </a:r>
            <a:r>
              <a:rPr lang="ar-EG" sz="1400" b="1" dirty="0" smtClean="0">
                <a:latin typeface="Alexandria"/>
              </a:rPr>
              <a:t>:</a:t>
            </a:r>
          </a:p>
          <a:p>
            <a:pPr lvl="0" algn="r" rtl="1"/>
            <a:r>
              <a:rPr lang="ar-EG" sz="1400" dirty="0">
                <a:latin typeface="Alexandria"/>
              </a:rPr>
              <a:t>ذلك النوع من البحوث الذي يتم بواسطته استجواب جميع أفراد</a:t>
            </a:r>
          </a:p>
          <a:p>
            <a:pPr lvl="0" algn="r" rtl="1"/>
            <a:r>
              <a:rPr lang="ar-EG" sz="1400" dirty="0">
                <a:latin typeface="Alexandria"/>
              </a:rPr>
              <a:t>مجتمع البحث أو عينة كبيرة منهم، وذلك بهدف وصف الظاهرة</a:t>
            </a:r>
          </a:p>
          <a:p>
            <a:pPr lvl="0" algn="r" rtl="1"/>
            <a:r>
              <a:rPr lang="ar-EG" sz="1400" dirty="0">
                <a:latin typeface="Alexandria"/>
              </a:rPr>
              <a:t>المدروسة من حيث طبيعتها ودرجة وجودها فقط، دون أن يتجاوز</a:t>
            </a:r>
          </a:p>
          <a:p>
            <a:pPr lvl="0" algn="r" rtl="1"/>
            <a:r>
              <a:rPr lang="ar-EG" sz="1400" dirty="0">
                <a:latin typeface="Alexandria"/>
              </a:rPr>
              <a:t>ذلك دراسة العلاقة أو استنتاج الأسباب.</a:t>
            </a:r>
          </a:p>
        </p:txBody>
      </p:sp>
      <p:sp>
        <p:nvSpPr>
          <p:cNvPr id="7" name="Rectangle 6"/>
          <p:cNvSpPr/>
          <p:nvPr/>
        </p:nvSpPr>
        <p:spPr>
          <a:xfrm>
            <a:off x="6310823" y="4804209"/>
            <a:ext cx="4747323" cy="375552"/>
          </a:xfrm>
          <a:prstGeom prst="rect">
            <a:avLst/>
          </a:prstGeom>
        </p:spPr>
        <p:txBody>
          <a:bodyPr wrap="square">
            <a:spAutoFit/>
          </a:bodyPr>
          <a:lstStyle/>
          <a:p>
            <a:pPr algn="justLow" rtl="1">
              <a:lnSpc>
                <a:spcPct val="150000"/>
              </a:lnSpc>
            </a:pPr>
            <a:r>
              <a:rPr lang="ar-EG" sz="1400" dirty="0" smtClean="0">
                <a:latin typeface="Alexandria" charset="0"/>
                <a:cs typeface="Alexandria" charset="0"/>
              </a:rPr>
              <a:t>.</a:t>
            </a:r>
            <a:endParaRPr lang="en-US" sz="1400" dirty="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أساليب المنهج </a:t>
            </a:r>
            <a:r>
              <a:rPr lang="ar-EG" sz="2400" b="1" dirty="0" smtClean="0">
                <a:solidFill>
                  <a:srgbClr val="00B0F0"/>
                </a:solidFill>
                <a:latin typeface="Alexandria" charset="0"/>
                <a:cs typeface="Alexandria" charset="0"/>
              </a:rPr>
              <a:t>الوصفي</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p:cNvSpPr/>
          <p:nvPr/>
        </p:nvSpPr>
        <p:spPr>
          <a:xfrm>
            <a:off x="6832126" y="4561937"/>
            <a:ext cx="4874770" cy="1169551"/>
          </a:xfrm>
          <a:prstGeom prst="rect">
            <a:avLst/>
          </a:prstGeom>
        </p:spPr>
        <p:txBody>
          <a:bodyPr wrap="square">
            <a:spAutoFit/>
          </a:bodyPr>
          <a:lstStyle/>
          <a:p>
            <a:pPr algn="r" rtl="1"/>
            <a:r>
              <a:rPr lang="ar-EG" sz="1400" dirty="0">
                <a:latin typeface="Alexandria"/>
              </a:rPr>
              <a:t>يستخدم المنهج الوصفي </a:t>
            </a:r>
            <a:r>
              <a:rPr lang="ar-EG" sz="1400" dirty="0" smtClean="0">
                <a:latin typeface="Alexandria"/>
              </a:rPr>
              <a:t>في </a:t>
            </a:r>
            <a:r>
              <a:rPr lang="ar-EG" sz="1400" dirty="0">
                <a:latin typeface="Alexandria"/>
              </a:rPr>
              <a:t>دراسة معظم الظواهر، فالوصف </a:t>
            </a:r>
            <a:r>
              <a:rPr lang="ar-EG" sz="1400" dirty="0" smtClean="0">
                <a:latin typeface="Alexandria"/>
              </a:rPr>
              <a:t>العلمي للظواهر ضرورة </a:t>
            </a:r>
            <a:r>
              <a:rPr lang="ar-EG" sz="1400" dirty="0">
                <a:latin typeface="Alexandria"/>
              </a:rPr>
              <a:t>لا مناص </a:t>
            </a:r>
            <a:r>
              <a:rPr lang="ar-EG" sz="1400" dirty="0" smtClean="0">
                <a:latin typeface="Alexandria"/>
              </a:rPr>
              <a:t>منها </a:t>
            </a:r>
            <a:r>
              <a:rPr lang="ar-EG" sz="1400" dirty="0">
                <a:latin typeface="Alexandria"/>
              </a:rPr>
              <a:t>قبل قيام الباحث بالتعمق </a:t>
            </a:r>
            <a:r>
              <a:rPr lang="ar-EG" sz="1400" dirty="0" smtClean="0">
                <a:latin typeface="Alexandria"/>
              </a:rPr>
              <a:t>في </a:t>
            </a:r>
            <a:r>
              <a:rPr lang="ar-EG" sz="1400" dirty="0">
                <a:latin typeface="Alexandria"/>
              </a:rPr>
              <a:t>تحليل الظواهر </a:t>
            </a:r>
            <a:r>
              <a:rPr lang="ar-EG" sz="1400" dirty="0" smtClean="0">
                <a:latin typeface="Alexandria"/>
              </a:rPr>
              <a:t>والحصول على تقديرات </a:t>
            </a:r>
            <a:r>
              <a:rPr lang="ar-EG" sz="1400" dirty="0">
                <a:latin typeface="Alexandria"/>
              </a:rPr>
              <a:t>دقيقة لحدوثها والتعرف على طبيعة علاقاتها.</a:t>
            </a:r>
          </a:p>
          <a:p>
            <a:pPr algn="r" rtl="1"/>
            <a:r>
              <a:rPr lang="ar-EG" sz="1400" dirty="0">
                <a:latin typeface="Alexandria"/>
              </a:rPr>
              <a:t>وتتخذ </a:t>
            </a:r>
            <a:r>
              <a:rPr lang="ar-EG" sz="1400" dirty="0" smtClean="0">
                <a:latin typeface="Alexandria"/>
              </a:rPr>
              <a:t>الدراسات الوصفية </a:t>
            </a:r>
            <a:r>
              <a:rPr lang="ar-EG" sz="1400" dirty="0">
                <a:latin typeface="Alexandria"/>
              </a:rPr>
              <a:t>أساليب وأنماط مختلفة ، ومن أبرز هذه الأساليب</a:t>
            </a:r>
          </a:p>
          <a:p>
            <a:pPr algn="r" rtl="1"/>
            <a:r>
              <a:rPr lang="ar-EG" sz="1400" dirty="0">
                <a:latin typeface="Alexandria"/>
              </a:rPr>
              <a:t>المستخدمة </a:t>
            </a:r>
            <a:r>
              <a:rPr lang="ar-EG" sz="1400" dirty="0" smtClean="0">
                <a:latin typeface="Alexandria"/>
              </a:rPr>
              <a:t>للبحوث </a:t>
            </a:r>
            <a:r>
              <a:rPr lang="ar-EG" sz="1400" dirty="0">
                <a:latin typeface="Alexandria"/>
              </a:rPr>
              <a:t>الوصفية ما </a:t>
            </a:r>
            <a:r>
              <a:rPr lang="ar-EG" sz="1400" dirty="0" smtClean="0">
                <a:latin typeface="Alexandria"/>
              </a:rPr>
              <a:t>يلي ( المحمودي، 2019):</a:t>
            </a:r>
            <a:endParaRPr lang="ar-EG" sz="1400" dirty="0">
              <a:latin typeface="Alexandria"/>
            </a:endParaRPr>
          </a:p>
        </p:txBody>
      </p:sp>
    </p:spTree>
    <p:extLst>
      <p:ext uri="{BB962C8B-B14F-4D97-AF65-F5344CB8AC3E}">
        <p14:creationId xmlns:p14="http://schemas.microsoft.com/office/powerpoint/2010/main" val="21790997"/>
      </p:ext>
    </p:extLst>
  </p:cSld>
  <p:clrMapOvr>
    <a:masterClrMapping/>
  </p:clrMapOvr>
  <p:transition spd="slow" advTm="45748">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549486"/>
            <a:ext cx="4396983" cy="3970318"/>
          </a:xfrm>
          <a:prstGeom prst="rect">
            <a:avLst/>
          </a:prstGeom>
        </p:spPr>
        <p:txBody>
          <a:bodyPr wrap="square">
            <a:spAutoFit/>
          </a:bodyPr>
          <a:lstStyle/>
          <a:p>
            <a:pPr marL="285750" lvl="0" indent="-285750" algn="justLow" rtl="1">
              <a:lnSpc>
                <a:spcPct val="150000"/>
              </a:lnSpc>
              <a:buFont typeface="Wingdings" panose="05000000000000000000" pitchFamily="2" charset="2"/>
              <a:buChar char="ü"/>
            </a:pPr>
            <a:r>
              <a:rPr lang="ar-EG" sz="1400" dirty="0">
                <a:solidFill>
                  <a:prstClr val="black"/>
                </a:solidFill>
                <a:latin typeface="Alexandria" charset="0"/>
                <a:cs typeface="Alexandria" charset="0"/>
              </a:rPr>
              <a:t>يهدف البحث المسحي إلى الوصول إلى بيانات يمكن تصنيفها</a:t>
            </a:r>
          </a:p>
          <a:p>
            <a:pPr lvl="0" algn="justLow" rtl="1">
              <a:lnSpc>
                <a:spcPct val="150000"/>
              </a:lnSpc>
            </a:pPr>
            <a:r>
              <a:rPr lang="ar-EG" sz="1400" dirty="0">
                <a:solidFill>
                  <a:prstClr val="black"/>
                </a:solidFill>
                <a:latin typeface="Alexandria" charset="0"/>
                <a:cs typeface="Alexandria" charset="0"/>
              </a:rPr>
              <a:t>وتفسيرها وتعميمها وذلك للاستفادة منها مستقبلا .</a:t>
            </a:r>
          </a:p>
          <a:p>
            <a:pPr lvl="0" algn="justLow" rtl="1">
              <a:lnSpc>
                <a:spcPct val="150000"/>
              </a:lnSpc>
            </a:pPr>
            <a:r>
              <a:rPr lang="ar-EG" sz="1400" dirty="0">
                <a:solidFill>
                  <a:prstClr val="black"/>
                </a:solidFill>
                <a:latin typeface="Alexandria" charset="0"/>
                <a:cs typeface="Alexandria" charset="0"/>
              </a:rPr>
              <a:t>✓ يطبق </a:t>
            </a:r>
            <a:r>
              <a:rPr lang="ar-EG" sz="1400" dirty="0" smtClean="0">
                <a:solidFill>
                  <a:prstClr val="black"/>
                </a:solidFill>
                <a:latin typeface="Alexandria" charset="0"/>
                <a:cs typeface="Alexandria" charset="0"/>
              </a:rPr>
              <a:t>أسلوب </a:t>
            </a:r>
            <a:r>
              <a:rPr lang="ar-EG" sz="1400" dirty="0">
                <a:solidFill>
                  <a:prstClr val="black"/>
                </a:solidFill>
                <a:latin typeface="Alexandria" charset="0"/>
                <a:cs typeface="Alexandria" charset="0"/>
              </a:rPr>
              <a:t>المسح </a:t>
            </a:r>
            <a:r>
              <a:rPr lang="ar-EG" sz="1400" dirty="0" smtClean="0">
                <a:solidFill>
                  <a:prstClr val="black"/>
                </a:solidFill>
                <a:latin typeface="Alexandria" charset="0"/>
                <a:cs typeface="Alexandria" charset="0"/>
              </a:rPr>
              <a:t>عادة </a:t>
            </a:r>
            <a:r>
              <a:rPr lang="ar-EG" sz="1400" dirty="0">
                <a:solidFill>
                  <a:prstClr val="black"/>
                </a:solidFill>
                <a:latin typeface="Alexandria" charset="0"/>
                <a:cs typeface="Alexandria" charset="0"/>
              </a:rPr>
              <a:t>على نطاق </a:t>
            </a:r>
            <a:r>
              <a:rPr lang="ar-EG" sz="1400" dirty="0" smtClean="0">
                <a:solidFill>
                  <a:prstClr val="black"/>
                </a:solidFill>
                <a:latin typeface="Alexandria" charset="0"/>
                <a:cs typeface="Alexandria" charset="0"/>
              </a:rPr>
              <a:t>جغرافي </a:t>
            </a:r>
            <a:r>
              <a:rPr lang="ar-EG" sz="1400" dirty="0">
                <a:solidFill>
                  <a:prstClr val="black"/>
                </a:solidFill>
                <a:latin typeface="Alexandria" charset="0"/>
                <a:cs typeface="Alexandria" charset="0"/>
              </a:rPr>
              <a:t>كبير </a:t>
            </a:r>
            <a:r>
              <a:rPr lang="ar-EG" sz="1400" dirty="0" smtClean="0">
                <a:solidFill>
                  <a:prstClr val="black"/>
                </a:solidFill>
                <a:latin typeface="Alexandria" charset="0"/>
                <a:cs typeface="Alexandria" charset="0"/>
              </a:rPr>
              <a:t>أو </a:t>
            </a:r>
            <a:r>
              <a:rPr lang="ar-EG" sz="1400" dirty="0">
                <a:solidFill>
                  <a:prstClr val="black"/>
                </a:solidFill>
                <a:latin typeface="Alexandria" charset="0"/>
                <a:cs typeface="Alexandria" charset="0"/>
              </a:rPr>
              <a:t>صغير وقد </a:t>
            </a:r>
            <a:r>
              <a:rPr lang="ar-EG" sz="1400" dirty="0" smtClean="0">
                <a:solidFill>
                  <a:prstClr val="black"/>
                </a:solidFill>
                <a:latin typeface="Alexandria" charset="0"/>
                <a:cs typeface="Alexandria" charset="0"/>
              </a:rPr>
              <a:t>يكون مسحاً </a:t>
            </a:r>
            <a:r>
              <a:rPr lang="ar-EG" sz="1400" dirty="0">
                <a:solidFill>
                  <a:prstClr val="black"/>
                </a:solidFill>
                <a:latin typeface="Alexandria" charset="0"/>
                <a:cs typeface="Alexandria" charset="0"/>
              </a:rPr>
              <a:t>شاملا أو بطريق العينة، </a:t>
            </a:r>
            <a:r>
              <a:rPr lang="ar-EG" sz="1400" dirty="0" smtClean="0">
                <a:solidFill>
                  <a:prstClr val="black"/>
                </a:solidFill>
                <a:latin typeface="Alexandria" charset="0"/>
                <a:cs typeface="Alexandria" charset="0"/>
              </a:rPr>
              <a:t>وفي </a:t>
            </a:r>
            <a:r>
              <a:rPr lang="ar-EG" sz="1400" dirty="0">
                <a:solidFill>
                  <a:prstClr val="black"/>
                </a:solidFill>
                <a:latin typeface="Alexandria" charset="0"/>
                <a:cs typeface="Alexandria" charset="0"/>
              </a:rPr>
              <a:t>أغلب الأحيان تستخدم فيه </a:t>
            </a:r>
            <a:r>
              <a:rPr lang="ar-EG" sz="1400" dirty="0" smtClean="0">
                <a:solidFill>
                  <a:prstClr val="black"/>
                </a:solidFill>
                <a:latin typeface="Alexandria" charset="0"/>
                <a:cs typeface="Alexandria" charset="0"/>
              </a:rPr>
              <a:t>عينات كبيرة</a:t>
            </a:r>
          </a:p>
          <a:p>
            <a:pPr marL="285750" lvl="0" indent="-285750" algn="justLow" rtl="1">
              <a:lnSpc>
                <a:spcPct val="150000"/>
              </a:lnSpc>
              <a:buFont typeface="Wingdings" panose="05000000000000000000" pitchFamily="2" charset="2"/>
              <a:buChar char="ü"/>
            </a:pPr>
            <a:r>
              <a:rPr lang="ar-EG" sz="1400" dirty="0" smtClean="0">
                <a:solidFill>
                  <a:prstClr val="black"/>
                </a:solidFill>
                <a:latin typeface="Alexandria" charset="0"/>
                <a:cs typeface="Alexandria" charset="0"/>
              </a:rPr>
              <a:t>من </a:t>
            </a:r>
            <a:r>
              <a:rPr lang="ar-EG" sz="1400" dirty="0">
                <a:solidFill>
                  <a:prstClr val="black"/>
                </a:solidFill>
                <a:latin typeface="Alexandria" charset="0"/>
                <a:cs typeface="Alexandria" charset="0"/>
              </a:rPr>
              <a:t>أجل مساعدة الباحث </a:t>
            </a:r>
            <a:r>
              <a:rPr lang="ar-EG" sz="1400" dirty="0" smtClean="0">
                <a:solidFill>
                  <a:prstClr val="black"/>
                </a:solidFill>
                <a:latin typeface="Alexandria" charset="0"/>
                <a:cs typeface="Alexandria" charset="0"/>
              </a:rPr>
              <a:t>في </a:t>
            </a:r>
            <a:r>
              <a:rPr lang="ar-EG" sz="1400" dirty="0">
                <a:solidFill>
                  <a:prstClr val="black"/>
                </a:solidFill>
                <a:latin typeface="Alexandria" charset="0"/>
                <a:cs typeface="Alexandria" charset="0"/>
              </a:rPr>
              <a:t>الحصول على </a:t>
            </a:r>
            <a:r>
              <a:rPr lang="ar-EG" sz="1400" dirty="0" smtClean="0">
                <a:solidFill>
                  <a:prstClr val="black"/>
                </a:solidFill>
                <a:latin typeface="Alexandria" charset="0"/>
                <a:cs typeface="Alexandria" charset="0"/>
              </a:rPr>
              <a:t>نتائج </a:t>
            </a:r>
            <a:r>
              <a:rPr lang="ar-EG" sz="1400" dirty="0">
                <a:solidFill>
                  <a:prstClr val="black"/>
                </a:solidFill>
                <a:latin typeface="Alexandria" charset="0"/>
                <a:cs typeface="Alexandria" charset="0"/>
              </a:rPr>
              <a:t>دقيقة وبنسب خطأ </a:t>
            </a:r>
            <a:r>
              <a:rPr lang="ar-EG" sz="1400" dirty="0" smtClean="0">
                <a:solidFill>
                  <a:prstClr val="black"/>
                </a:solidFill>
                <a:latin typeface="Alexandria" charset="0"/>
                <a:cs typeface="Alexandria" charset="0"/>
              </a:rPr>
              <a:t>قليلة، وبالتالي تمكنه من </a:t>
            </a:r>
            <a:r>
              <a:rPr lang="ar-EG" sz="1400" dirty="0">
                <a:solidFill>
                  <a:prstClr val="black"/>
                </a:solidFill>
                <a:latin typeface="Alexandria" charset="0"/>
                <a:cs typeface="Alexandria" charset="0"/>
              </a:rPr>
              <a:t>تعميم نتائجه على مجتمع الدراسة .</a:t>
            </a:r>
          </a:p>
          <a:p>
            <a:pPr lvl="0" algn="justLow" rtl="1">
              <a:lnSpc>
                <a:spcPct val="150000"/>
              </a:lnSpc>
            </a:pPr>
            <a:r>
              <a:rPr lang="ar-EG" sz="1400" dirty="0">
                <a:solidFill>
                  <a:prstClr val="black"/>
                </a:solidFill>
                <a:latin typeface="Alexandria" charset="0"/>
                <a:cs typeface="Alexandria" charset="0"/>
              </a:rPr>
              <a:t>✓ البحث المسحي يدرس الظاهرة كما هي على الواقع دون </a:t>
            </a:r>
            <a:r>
              <a:rPr lang="ar-EG" sz="1400" dirty="0" smtClean="0">
                <a:solidFill>
                  <a:prstClr val="black"/>
                </a:solidFill>
                <a:latin typeface="Alexandria" charset="0"/>
                <a:cs typeface="Alexandria" charset="0"/>
              </a:rPr>
              <a:t>تدخل </a:t>
            </a:r>
            <a:r>
              <a:rPr lang="ar-EG" sz="1400" dirty="0">
                <a:solidFill>
                  <a:prstClr val="black"/>
                </a:solidFill>
                <a:latin typeface="Alexandria" charset="0"/>
                <a:cs typeface="Alexandria" charset="0"/>
              </a:rPr>
              <a:t>من </a:t>
            </a:r>
            <a:r>
              <a:rPr lang="ar-EG" sz="1400" dirty="0" smtClean="0">
                <a:solidFill>
                  <a:prstClr val="black"/>
                </a:solidFill>
                <a:latin typeface="Alexandria" charset="0"/>
                <a:cs typeface="Alexandria" charset="0"/>
              </a:rPr>
              <a:t>قبل الباحث </a:t>
            </a:r>
            <a:r>
              <a:rPr lang="ar-EG" sz="1400" dirty="0">
                <a:solidFill>
                  <a:prstClr val="black"/>
                </a:solidFill>
                <a:latin typeface="Alexandria" charset="0"/>
                <a:cs typeface="Alexandria" charset="0"/>
              </a:rPr>
              <a:t>للتأثير عليها .</a:t>
            </a:r>
          </a:p>
          <a:p>
            <a:pPr lvl="0" algn="justLow" rtl="1">
              <a:lnSpc>
                <a:spcPct val="150000"/>
              </a:lnSpc>
            </a:pPr>
            <a:r>
              <a:rPr lang="ar-EG" sz="1400" dirty="0">
                <a:solidFill>
                  <a:prstClr val="black"/>
                </a:solidFill>
                <a:latin typeface="Alexandria" charset="0"/>
                <a:cs typeface="Alexandria" charset="0"/>
              </a:rPr>
              <a:t>ذلك النوع من البحوث الذي يتم بواسطته استجواب جميع </a:t>
            </a:r>
            <a:r>
              <a:rPr lang="ar-EG" sz="1400" dirty="0" smtClean="0">
                <a:solidFill>
                  <a:prstClr val="black"/>
                </a:solidFill>
                <a:latin typeface="Alexandria" charset="0"/>
                <a:cs typeface="Alexandria" charset="0"/>
              </a:rPr>
              <a:t>أفراد مجتمع </a:t>
            </a:r>
            <a:r>
              <a:rPr lang="ar-EG" sz="1400" dirty="0">
                <a:solidFill>
                  <a:prstClr val="black"/>
                </a:solidFill>
                <a:latin typeface="Alexandria" charset="0"/>
                <a:cs typeface="Alexandria" charset="0"/>
              </a:rPr>
              <a:t>البحث أو عينة كبيرة منهم، وذلك بهدف وصف </a:t>
            </a:r>
            <a:r>
              <a:rPr lang="ar-EG" sz="1400" dirty="0" smtClean="0">
                <a:solidFill>
                  <a:prstClr val="black"/>
                </a:solidFill>
                <a:latin typeface="Alexandria" charset="0"/>
                <a:cs typeface="Alexandria" charset="0"/>
              </a:rPr>
              <a:t>الظاهرة المدروسة </a:t>
            </a:r>
            <a:r>
              <a:rPr lang="ar-EG" sz="1400" dirty="0">
                <a:solidFill>
                  <a:prstClr val="black"/>
                </a:solidFill>
                <a:latin typeface="Alexandria" charset="0"/>
                <a:cs typeface="Alexandria" charset="0"/>
              </a:rPr>
              <a:t>من حيث طبيعتها ودرجة وجودها فقط، دون أن </a:t>
            </a:r>
            <a:r>
              <a:rPr lang="ar-EG" sz="1400" dirty="0" smtClean="0">
                <a:solidFill>
                  <a:prstClr val="black"/>
                </a:solidFill>
                <a:latin typeface="Alexandria" charset="0"/>
                <a:cs typeface="Alexandria" charset="0"/>
              </a:rPr>
              <a:t>يتجاوز ذلك </a:t>
            </a:r>
            <a:r>
              <a:rPr lang="ar-EG" sz="1400" dirty="0">
                <a:solidFill>
                  <a:prstClr val="black"/>
                </a:solidFill>
                <a:latin typeface="Alexandria" charset="0"/>
                <a:cs typeface="Alexandria" charset="0"/>
              </a:rPr>
              <a:t>دراسة العلاقة أو استنتاج الأسباب</a:t>
            </a:r>
            <a:endParaRPr lang="ar-EG" sz="1400" dirty="0" smtClean="0">
              <a:solidFill>
                <a:prstClr val="black"/>
              </a:solidFill>
              <a:latin typeface="Alexandria" charset="0"/>
              <a:cs typeface="Alexandria" charset="0"/>
            </a:endParaRPr>
          </a:p>
        </p:txBody>
      </p:sp>
      <p:sp>
        <p:nvSpPr>
          <p:cNvPr id="7" name="Rectangle 6"/>
          <p:cNvSpPr/>
          <p:nvPr/>
        </p:nvSpPr>
        <p:spPr>
          <a:xfrm>
            <a:off x="6396169" y="4415056"/>
            <a:ext cx="4747323" cy="1384995"/>
          </a:xfrm>
          <a:prstGeom prst="rect">
            <a:avLst/>
          </a:prstGeom>
        </p:spPr>
        <p:txBody>
          <a:bodyPr wrap="square">
            <a:spAutoFit/>
          </a:bodyPr>
          <a:lstStyle/>
          <a:p>
            <a:pPr algn="justLow" rtl="1">
              <a:lnSpc>
                <a:spcPct val="120000"/>
              </a:lnSpc>
            </a:pPr>
            <a:r>
              <a:rPr lang="ar-EG" sz="1400" b="1" dirty="0">
                <a:solidFill>
                  <a:srgbClr val="00AEEF"/>
                </a:solidFill>
                <a:latin typeface="Alexandria" charset="0"/>
                <a:cs typeface="Alexandria" charset="0"/>
              </a:rPr>
              <a:t>ومما سبق من التعريفات يتضح </a:t>
            </a:r>
            <a:r>
              <a:rPr lang="ar-EG" sz="1400" b="1" dirty="0" smtClean="0">
                <a:solidFill>
                  <a:srgbClr val="00AEEF"/>
                </a:solidFill>
                <a:latin typeface="Alexandria" charset="0"/>
                <a:cs typeface="Alexandria" charset="0"/>
              </a:rPr>
              <a:t>الآتي (المحمودي، 2019):</a:t>
            </a:r>
            <a:endParaRPr lang="ar-EG" sz="1400" b="1" dirty="0">
              <a:solidFill>
                <a:srgbClr val="00AEEF"/>
              </a:solidFill>
              <a:latin typeface="Alexandria" charset="0"/>
              <a:cs typeface="Alexandria" charset="0"/>
            </a:endParaRPr>
          </a:p>
          <a:p>
            <a:pPr algn="justLow" rtl="1">
              <a:lnSpc>
                <a:spcPct val="120000"/>
              </a:lnSpc>
            </a:pPr>
            <a:r>
              <a:rPr lang="ar-EG" sz="1400" dirty="0">
                <a:latin typeface="Alexandria" charset="0"/>
                <a:cs typeface="Alexandria" charset="0"/>
              </a:rPr>
              <a:t>✓ يقوم </a:t>
            </a:r>
            <a:r>
              <a:rPr lang="ar-EG" sz="1400" dirty="0" smtClean="0">
                <a:latin typeface="Alexandria" charset="0"/>
                <a:cs typeface="Alexandria" charset="0"/>
              </a:rPr>
              <a:t>الأسلوب </a:t>
            </a:r>
            <a:r>
              <a:rPr lang="ar-EG" sz="1400" dirty="0">
                <a:latin typeface="Alexandria" charset="0"/>
                <a:cs typeface="Alexandria" charset="0"/>
              </a:rPr>
              <a:t>المسحي على وصف وتشخيص ظاهرة ما، وجمع </a:t>
            </a:r>
            <a:r>
              <a:rPr lang="ar-EG" sz="1400" dirty="0" smtClean="0">
                <a:latin typeface="Alexandria" charset="0"/>
                <a:cs typeface="Alexandria" charset="0"/>
              </a:rPr>
              <a:t>البيانات</a:t>
            </a:r>
            <a:endParaRPr lang="ar-EG" sz="1400" dirty="0">
              <a:latin typeface="Alexandria" charset="0"/>
              <a:cs typeface="Alexandria" charset="0"/>
            </a:endParaRPr>
          </a:p>
          <a:p>
            <a:pPr algn="justLow" rtl="1">
              <a:lnSpc>
                <a:spcPct val="120000"/>
              </a:lnSpc>
            </a:pPr>
            <a:r>
              <a:rPr lang="ar-EG" sz="1400" dirty="0">
                <a:latin typeface="Alexandria" charset="0"/>
                <a:cs typeface="Alexandria" charset="0"/>
              </a:rPr>
              <a:t>عنها وتقرير </a:t>
            </a:r>
            <a:r>
              <a:rPr lang="ar-EG" sz="1400" dirty="0" smtClean="0">
                <a:latin typeface="Alexandria" charset="0"/>
                <a:cs typeface="Alexandria" charset="0"/>
              </a:rPr>
              <a:t>حالتها كماهي في </a:t>
            </a:r>
            <a:r>
              <a:rPr lang="ar-EG" sz="1400" dirty="0">
                <a:latin typeface="Alexandria" charset="0"/>
                <a:cs typeface="Alexandria" charset="0"/>
              </a:rPr>
              <a:t>الوقت الراهن أي ما هو قائم فعلا </a:t>
            </a:r>
            <a:r>
              <a:rPr lang="ar-EG" sz="1400" dirty="0" smtClean="0">
                <a:latin typeface="Alexandria" charset="0"/>
                <a:cs typeface="Alexandria" charset="0"/>
              </a:rPr>
              <a:t>في </a:t>
            </a:r>
            <a:r>
              <a:rPr lang="ar-EG" sz="1400" dirty="0" smtClean="0">
                <a:latin typeface="Alexandria" charset="0"/>
                <a:cs typeface="Alexandria" charset="0"/>
              </a:rPr>
              <a:t>جزء</a:t>
            </a:r>
            <a:endParaRPr lang="ar-EG" sz="1400" dirty="0">
              <a:latin typeface="Alexandria" charset="0"/>
              <a:cs typeface="Alexandria" charset="0"/>
            </a:endParaRPr>
          </a:p>
          <a:p>
            <a:pPr algn="justLow" rtl="1">
              <a:lnSpc>
                <a:spcPct val="120000"/>
              </a:lnSpc>
            </a:pPr>
            <a:r>
              <a:rPr lang="ar-EG" sz="1400" dirty="0">
                <a:latin typeface="Alexandria" charset="0"/>
                <a:cs typeface="Alexandria" charset="0"/>
              </a:rPr>
              <a:t>من المجتمع.</a:t>
            </a:r>
          </a:p>
          <a:p>
            <a:pPr algn="justLow" rtl="1">
              <a:lnSpc>
                <a:spcPct val="120000"/>
              </a:lnSpc>
            </a:pPr>
            <a:r>
              <a:rPr lang="ar-EG" sz="1400" dirty="0">
                <a:latin typeface="Alexandria" charset="0"/>
                <a:cs typeface="Alexandria" charset="0"/>
              </a:rPr>
              <a:t>✓ البحث المسحي ينصب على الوقت الحاضر .</a:t>
            </a:r>
            <a:endParaRPr lang="ar-EG" sz="1400" dirty="0" smtClean="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تابع أسلوب المسح</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44371588"/>
      </p:ext>
    </p:extLst>
  </p:cSld>
  <p:clrMapOvr>
    <a:masterClrMapping/>
  </p:clrMapOvr>
  <p:transition spd="slow" advTm="578613">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528" y="104995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2031325"/>
          </a:xfrm>
          <a:prstGeom prst="rect">
            <a:avLst/>
          </a:prstGeom>
        </p:spPr>
        <p:txBody>
          <a:bodyPr wrap="square">
            <a:spAutoFit/>
          </a:bodyPr>
          <a:lstStyle/>
          <a:p>
            <a:pPr algn="justLow" rtl="1">
              <a:lnSpc>
                <a:spcPct val="150000"/>
              </a:lnSpc>
            </a:pPr>
            <a:r>
              <a:rPr lang="ar-EG" sz="1400" dirty="0" smtClean="0">
                <a:latin typeface="Simplified Arabic" panose="02020603050405020304" pitchFamily="18" charset="-78"/>
                <a:cs typeface="Simplified Arabic" panose="02020603050405020304" pitchFamily="18" charset="-78"/>
              </a:rPr>
              <a:t>3</a:t>
            </a:r>
            <a:r>
              <a:rPr lang="ar-EG" sz="1400" b="1" dirty="0" smtClean="0">
                <a:latin typeface="Simplified Arabic" panose="02020603050405020304" pitchFamily="18" charset="-78"/>
                <a:cs typeface="Simplified Arabic" panose="02020603050405020304" pitchFamily="18" charset="-78"/>
              </a:rPr>
              <a:t>) </a:t>
            </a:r>
            <a:r>
              <a:rPr lang="ar-EG" sz="1400" b="1" dirty="0" err="1">
                <a:latin typeface="Simplified Arabic" panose="02020603050405020304" pitchFamily="18" charset="-78"/>
                <a:cs typeface="Simplified Arabic" panose="02020603050405020304" pitchFamily="18" charset="-78"/>
              </a:rPr>
              <a:t>المسوحات</a:t>
            </a:r>
            <a:r>
              <a:rPr lang="ar-EG" sz="1400" b="1" dirty="0">
                <a:latin typeface="Simplified Arabic" panose="02020603050405020304" pitchFamily="18" charset="-78"/>
                <a:cs typeface="Simplified Arabic" panose="02020603050405020304" pitchFamily="18" charset="-78"/>
              </a:rPr>
              <a:t> الاجتماعية </a:t>
            </a:r>
            <a:r>
              <a:rPr lang="ar-EG" sz="1400" dirty="0">
                <a:latin typeface="Simplified Arabic" panose="02020603050405020304" pitchFamily="18" charset="-78"/>
                <a:cs typeface="Simplified Arabic" panose="02020603050405020304" pitchFamily="18" charset="-78"/>
              </a:rPr>
              <a:t>والتي تتناول </a:t>
            </a:r>
            <a:r>
              <a:rPr lang="ar-EG" sz="1400" dirty="0" smtClean="0">
                <a:latin typeface="Simplified Arabic" panose="02020603050405020304" pitchFamily="18" charset="-78"/>
                <a:cs typeface="Simplified Arabic" panose="02020603050405020304" pitchFamily="18" charset="-78"/>
              </a:rPr>
              <a:t>مشكلات </a:t>
            </a:r>
            <a:r>
              <a:rPr lang="ar-EG" sz="1400" dirty="0">
                <a:latin typeface="Simplified Arabic" panose="02020603050405020304" pitchFamily="18" charset="-78"/>
                <a:cs typeface="Simplified Arabic" panose="02020603050405020304" pitchFamily="18" charset="-78"/>
              </a:rPr>
              <a:t>اجتماعية </a:t>
            </a:r>
            <a:r>
              <a:rPr lang="ar-EG" sz="1400" dirty="0" smtClean="0">
                <a:latin typeface="Simplified Arabic" panose="02020603050405020304" pitchFamily="18" charset="-78"/>
                <a:cs typeface="Simplified Arabic" panose="02020603050405020304" pitchFamily="18" charset="-78"/>
              </a:rPr>
              <a:t>معينة فرضت نفسها نتيجة للتغيرات الاجتماعية والاقتصادية، </a:t>
            </a:r>
            <a:r>
              <a:rPr lang="ar-EG" sz="1400" dirty="0">
                <a:latin typeface="Simplified Arabic" panose="02020603050405020304" pitchFamily="18" charset="-78"/>
                <a:cs typeface="Simplified Arabic" panose="02020603050405020304" pitchFamily="18" charset="-78"/>
              </a:rPr>
              <a:t>مثل </a:t>
            </a:r>
            <a:r>
              <a:rPr lang="ar-EG" sz="1400" dirty="0" smtClean="0">
                <a:latin typeface="Simplified Arabic" panose="02020603050405020304" pitchFamily="18" charset="-78"/>
                <a:cs typeface="Simplified Arabic" panose="02020603050405020304" pitchFamily="18" charset="-78"/>
              </a:rPr>
              <a:t>بحوث </a:t>
            </a:r>
            <a:r>
              <a:rPr lang="ar-EG" sz="1400" dirty="0">
                <a:latin typeface="Simplified Arabic" panose="02020603050405020304" pitchFamily="18" charset="-78"/>
                <a:cs typeface="Simplified Arabic" panose="02020603050405020304" pitchFamily="18" charset="-78"/>
              </a:rPr>
              <a:t>الفقر </a:t>
            </a:r>
            <a:r>
              <a:rPr lang="ar-EG" sz="1400" dirty="0" smtClean="0">
                <a:latin typeface="Simplified Arabic" panose="02020603050405020304" pitchFamily="18" charset="-78"/>
                <a:cs typeface="Simplified Arabic" panose="02020603050405020304" pitchFamily="18" charset="-78"/>
              </a:rPr>
              <a:t>والجريمة وأوضاع </a:t>
            </a:r>
            <a:r>
              <a:rPr lang="ar-EG" sz="1400" dirty="0">
                <a:latin typeface="Simplified Arabic" panose="02020603050405020304" pitchFamily="18" charset="-78"/>
                <a:cs typeface="Simplified Arabic" panose="02020603050405020304" pitchFamily="18" charset="-78"/>
              </a:rPr>
              <a:t>الأسرة ومشكلة العمل والعمال.</a:t>
            </a:r>
          </a:p>
          <a:p>
            <a:pPr algn="justLow" rtl="1">
              <a:lnSpc>
                <a:spcPct val="150000"/>
              </a:lnSpc>
            </a:pPr>
            <a:r>
              <a:rPr lang="ar-EG" sz="1400" dirty="0">
                <a:latin typeface="Simplified Arabic" panose="02020603050405020304" pitchFamily="18" charset="-78"/>
                <a:cs typeface="Simplified Arabic" panose="02020603050405020304" pitchFamily="18" charset="-78"/>
              </a:rPr>
              <a:t>4 ) </a:t>
            </a:r>
            <a:r>
              <a:rPr lang="ar-EG" sz="1400" b="1" dirty="0">
                <a:latin typeface="Simplified Arabic" panose="02020603050405020304" pitchFamily="18" charset="-78"/>
                <a:cs typeface="Simplified Arabic" panose="02020603050405020304" pitchFamily="18" charset="-78"/>
              </a:rPr>
              <a:t>مسوح الرأي العام </a:t>
            </a:r>
            <a:r>
              <a:rPr lang="ar-EG" sz="1400" b="1" dirty="0" smtClean="0">
                <a:latin typeface="Simplified Arabic" panose="02020603050405020304" pitchFamily="18" charset="-78"/>
                <a:cs typeface="Simplified Arabic" panose="02020603050405020304" pitchFamily="18" charset="-78"/>
              </a:rPr>
              <a:t>والاتجاهات </a:t>
            </a:r>
            <a:r>
              <a:rPr lang="ar-EG" sz="1400" b="1" dirty="0">
                <a:latin typeface="Simplified Arabic" panose="02020603050405020304" pitchFamily="18" charset="-78"/>
                <a:cs typeface="Simplified Arabic" panose="02020603050405020304" pitchFamily="18" charset="-78"/>
              </a:rPr>
              <a:t>السياسية </a:t>
            </a:r>
            <a:r>
              <a:rPr lang="ar-EG" sz="1400" dirty="0">
                <a:latin typeface="Simplified Arabic" panose="02020603050405020304" pitchFamily="18" charset="-78"/>
                <a:cs typeface="Simplified Arabic" panose="02020603050405020304" pitchFamily="18" charset="-78"/>
              </a:rPr>
              <a:t>.</a:t>
            </a:r>
          </a:p>
          <a:p>
            <a:pPr algn="justLow" rtl="1">
              <a:lnSpc>
                <a:spcPct val="150000"/>
              </a:lnSpc>
            </a:pPr>
            <a:r>
              <a:rPr lang="ar-EG" sz="1400" dirty="0">
                <a:latin typeface="Simplified Arabic" panose="02020603050405020304" pitchFamily="18" charset="-78"/>
                <a:cs typeface="Simplified Arabic" panose="02020603050405020304" pitchFamily="18" charset="-78"/>
              </a:rPr>
              <a:t>5</a:t>
            </a:r>
            <a:r>
              <a:rPr lang="ar-EG" sz="1400" b="1" dirty="0">
                <a:latin typeface="Simplified Arabic" panose="02020603050405020304" pitchFamily="18" charset="-78"/>
                <a:cs typeface="Simplified Arabic" panose="02020603050405020304" pitchFamily="18" charset="-78"/>
              </a:rPr>
              <a:t> ) مسوح </a:t>
            </a:r>
            <a:r>
              <a:rPr lang="ar-EG" sz="1400" b="1" dirty="0" smtClean="0">
                <a:latin typeface="Simplified Arabic" panose="02020603050405020304" pitchFamily="18" charset="-78"/>
                <a:cs typeface="Simplified Arabic" panose="02020603050405020304" pitchFamily="18" charset="-78"/>
              </a:rPr>
              <a:t>العلاقات </a:t>
            </a:r>
            <a:r>
              <a:rPr lang="ar-EG" sz="1400" b="1" dirty="0">
                <a:latin typeface="Simplified Arabic" panose="02020603050405020304" pitchFamily="18" charset="-78"/>
                <a:cs typeface="Simplified Arabic" panose="02020603050405020304" pitchFamily="18" charset="-78"/>
              </a:rPr>
              <a:t>الصناعية </a:t>
            </a:r>
            <a:r>
              <a:rPr lang="ar-EG" sz="1400" dirty="0">
                <a:latin typeface="Simplified Arabic" panose="02020603050405020304" pitchFamily="18" charset="-78"/>
                <a:cs typeface="Simplified Arabic" panose="02020603050405020304" pitchFamily="18" charset="-78"/>
              </a:rPr>
              <a:t>والروح المعنوية والتي تهدف إلى قياس </a:t>
            </a:r>
            <a:r>
              <a:rPr lang="ar-EG" sz="1400" dirty="0" smtClean="0">
                <a:latin typeface="Simplified Arabic" panose="02020603050405020304" pitchFamily="18" charset="-78"/>
                <a:cs typeface="Simplified Arabic" panose="02020603050405020304" pitchFamily="18" charset="-78"/>
              </a:rPr>
              <a:t>معنويات العمال </a:t>
            </a:r>
            <a:r>
              <a:rPr lang="ar-EG" sz="1400" dirty="0">
                <a:latin typeface="Simplified Arabic" panose="02020603050405020304" pitchFamily="18" charset="-78"/>
                <a:cs typeface="Simplified Arabic" panose="02020603050405020304" pitchFamily="18" charset="-78"/>
              </a:rPr>
              <a:t>وعلاقاتها </a:t>
            </a:r>
            <a:r>
              <a:rPr lang="ar-EG" sz="1400" dirty="0" smtClean="0">
                <a:latin typeface="Simplified Arabic" panose="02020603050405020304" pitchFamily="18" charset="-78"/>
                <a:cs typeface="Simplified Arabic" panose="02020603050405020304" pitchFamily="18" charset="-78"/>
              </a:rPr>
              <a:t>بالإنتاجية</a:t>
            </a:r>
            <a:r>
              <a:rPr lang="ar-EG" sz="1400" dirty="0">
                <a:latin typeface="Simplified Arabic" panose="02020603050405020304" pitchFamily="18" charset="-78"/>
                <a:cs typeface="Simplified Arabic" panose="02020603050405020304" pitchFamily="18" charset="-78"/>
              </a:rPr>
              <a:t>.</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استخدامات أسلوب المسح</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944248" y="4765183"/>
            <a:ext cx="4711132" cy="1231106"/>
          </a:xfrm>
          <a:prstGeom prst="rect">
            <a:avLst/>
          </a:prstGeom>
          <a:noFill/>
        </p:spPr>
        <p:txBody>
          <a:bodyPr wrap="square" rtlCol="1">
            <a:spAutoFit/>
          </a:bodyPr>
          <a:lstStyle/>
          <a:p>
            <a:pPr algn="justLow" rtl="1"/>
            <a:r>
              <a:rPr lang="ar-EG" dirty="0"/>
              <a:t> تتعدد استخدامات الأسلوب المسحي لتشمل المجالات الآتية :</a:t>
            </a:r>
          </a:p>
          <a:p>
            <a:pPr algn="justLow" rtl="1"/>
            <a:r>
              <a:rPr lang="ar-EG" sz="1400" dirty="0"/>
              <a:t>1</a:t>
            </a:r>
            <a:r>
              <a:rPr lang="ar-EG" sz="1400" b="1" dirty="0"/>
              <a:t> ) المسح المدرسي </a:t>
            </a:r>
            <a:r>
              <a:rPr lang="ar-EG" sz="1400" dirty="0"/>
              <a:t>: والذي يدرس الميدان </a:t>
            </a:r>
            <a:r>
              <a:rPr lang="ar-EG" sz="1400" dirty="0" smtClean="0"/>
              <a:t>التربوي </a:t>
            </a:r>
            <a:r>
              <a:rPr lang="ar-EG" sz="1400" dirty="0"/>
              <a:t>بأبعاده المختلفة مثل :</a:t>
            </a:r>
          </a:p>
          <a:p>
            <a:pPr algn="justLow" rtl="1"/>
            <a:r>
              <a:rPr lang="ar-EG" sz="1400" dirty="0"/>
              <a:t>المعلم، المتعلم، الوسائل، الطرق، الأهداف، </a:t>
            </a:r>
            <a:r>
              <a:rPr lang="ar-EG" sz="1400" dirty="0" smtClean="0"/>
              <a:t>المناهج </a:t>
            </a:r>
            <a:r>
              <a:rPr lang="ar-EG" sz="1400" dirty="0"/>
              <a:t>.</a:t>
            </a:r>
          </a:p>
          <a:p>
            <a:pPr algn="justLow" rtl="1"/>
            <a:r>
              <a:rPr lang="ar-EG" sz="1400" dirty="0"/>
              <a:t>2</a:t>
            </a:r>
            <a:r>
              <a:rPr lang="ar-EG" sz="1400" b="1" dirty="0"/>
              <a:t> ) المسوح التي تهتم </a:t>
            </a:r>
            <a:r>
              <a:rPr lang="ar-EG" sz="1400" b="1" dirty="0" smtClean="0"/>
              <a:t>بدراسات </a:t>
            </a:r>
            <a:r>
              <a:rPr lang="ar-EG" sz="1400" b="1" dirty="0"/>
              <a:t>السكان بمختلف مجالاتها </a:t>
            </a:r>
            <a:r>
              <a:rPr lang="ar-EG" sz="1400" dirty="0"/>
              <a:t>ولعل أهمها الهجرة</a:t>
            </a:r>
          </a:p>
          <a:p>
            <a:pPr algn="justLow" rtl="1"/>
            <a:r>
              <a:rPr lang="ar-EG" sz="1400" dirty="0"/>
              <a:t>والخصوبة وتنظيم الأسرة والخصائص المختلفة للسكان.</a:t>
            </a:r>
          </a:p>
        </p:txBody>
      </p:sp>
    </p:spTree>
    <p:extLst>
      <p:ext uri="{BB962C8B-B14F-4D97-AF65-F5344CB8AC3E}">
        <p14:creationId xmlns:p14="http://schemas.microsoft.com/office/powerpoint/2010/main" val="616181308"/>
      </p:ext>
    </p:extLst>
  </p:cSld>
  <p:clrMapOvr>
    <a:masterClrMapping/>
  </p:clrMapOvr>
  <p:transition spd="slow" advTm="26462">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59427" y="1612911"/>
            <a:ext cx="5228822" cy="2169825"/>
          </a:xfrm>
          <a:prstGeom prst="rect">
            <a:avLst/>
          </a:prstGeom>
          <a:noFill/>
        </p:spPr>
        <p:txBody>
          <a:bodyPr wrap="square" rtlCol="0">
            <a:spAutoFit/>
          </a:bodyPr>
          <a:lstStyle/>
          <a:p>
            <a:pPr lvl="0" algn="justLow" rtl="1">
              <a:lnSpc>
                <a:spcPct val="150000"/>
              </a:lnSpc>
            </a:pPr>
            <a:r>
              <a:rPr lang="ar-EG" sz="2000" b="1" dirty="0" smtClean="0">
                <a:solidFill>
                  <a:srgbClr val="00AEEF"/>
                </a:solidFill>
                <a:latin typeface="Alexandria" charset="0"/>
                <a:cs typeface="Alexandria" charset="0"/>
              </a:rPr>
              <a:t>مزايا الأسلوب المسحي</a:t>
            </a:r>
          </a:p>
          <a:p>
            <a:pPr lvl="0" algn="justLow" rtl="1">
              <a:lnSpc>
                <a:spcPct val="150000"/>
              </a:lnSpc>
            </a:pPr>
            <a:r>
              <a:rPr lang="ar-EG" sz="1400" dirty="0">
                <a:latin typeface="Alexandria" charset="0"/>
                <a:cs typeface="Alexandria" charset="0"/>
              </a:rPr>
              <a:t>يتميز المنهج المسحي </a:t>
            </a:r>
            <a:r>
              <a:rPr lang="ar-EG" sz="1400" dirty="0" smtClean="0">
                <a:latin typeface="Alexandria" charset="0"/>
                <a:cs typeface="Alexandria" charset="0"/>
              </a:rPr>
              <a:t>بالآتي ( المحمودي، 2019):</a:t>
            </a:r>
            <a:endParaRPr lang="ar-EG" sz="1400" dirty="0">
              <a:latin typeface="Alexandria" charset="0"/>
              <a:cs typeface="Alexandria" charset="0"/>
            </a:endParaRPr>
          </a:p>
          <a:p>
            <a:pPr lvl="0" algn="justLow" rtl="1">
              <a:lnSpc>
                <a:spcPct val="150000"/>
              </a:lnSpc>
            </a:pPr>
            <a:r>
              <a:rPr lang="ar-EG" sz="1400" dirty="0">
                <a:latin typeface="Alexandria" charset="0"/>
                <a:cs typeface="Alexandria" charset="0"/>
              </a:rPr>
              <a:t>1 ) سهولة </a:t>
            </a:r>
            <a:r>
              <a:rPr lang="ar-EG" sz="1400" dirty="0" smtClean="0">
                <a:latin typeface="Alexandria" charset="0"/>
                <a:cs typeface="Alexandria" charset="0"/>
              </a:rPr>
              <a:t>تطبيقه </a:t>
            </a:r>
            <a:r>
              <a:rPr lang="ar-EG" sz="1400" dirty="0">
                <a:latin typeface="Alexandria" charset="0"/>
                <a:cs typeface="Alexandria" charset="0"/>
              </a:rPr>
              <a:t>وتعدد مجالاته </a:t>
            </a:r>
            <a:r>
              <a:rPr lang="ar-EG" sz="1400" dirty="0" smtClean="0">
                <a:latin typeface="Alexandria" charset="0"/>
                <a:cs typeface="Alexandria" charset="0"/>
              </a:rPr>
              <a:t>في </a:t>
            </a:r>
            <a:r>
              <a:rPr lang="ar-EG" sz="1400" dirty="0">
                <a:latin typeface="Alexandria" charset="0"/>
                <a:cs typeface="Alexandria" charset="0"/>
              </a:rPr>
              <a:t>التطبيق .</a:t>
            </a:r>
          </a:p>
          <a:p>
            <a:pPr lvl="0" algn="justLow" rtl="1">
              <a:lnSpc>
                <a:spcPct val="150000"/>
              </a:lnSpc>
            </a:pPr>
            <a:r>
              <a:rPr lang="ar-EG" sz="1400" dirty="0">
                <a:latin typeface="Alexandria" charset="0"/>
                <a:cs typeface="Alexandria" charset="0"/>
              </a:rPr>
              <a:t>2 ) قدرته الكبيرة على تغطية </a:t>
            </a:r>
            <a:r>
              <a:rPr lang="ar-EG" sz="1400" dirty="0" smtClean="0">
                <a:latin typeface="Alexandria" charset="0"/>
                <a:cs typeface="Alexandria" charset="0"/>
              </a:rPr>
              <a:t>وحدات </a:t>
            </a:r>
            <a:r>
              <a:rPr lang="ar-EG" sz="1400" dirty="0">
                <a:latin typeface="Alexandria" charset="0"/>
                <a:cs typeface="Alexandria" charset="0"/>
              </a:rPr>
              <a:t>كثيرة من المجتمع المدروس </a:t>
            </a:r>
            <a:r>
              <a:rPr lang="ar-EG" sz="1400" dirty="0" smtClean="0">
                <a:latin typeface="Alexandria" charset="0"/>
                <a:cs typeface="Alexandria" charset="0"/>
              </a:rPr>
              <a:t>باستخدام أسلوب </a:t>
            </a:r>
            <a:r>
              <a:rPr lang="ar-EG" sz="1400" dirty="0">
                <a:latin typeface="Alexandria" charset="0"/>
                <a:cs typeface="Alexandria" charset="0"/>
              </a:rPr>
              <a:t>العينة </a:t>
            </a:r>
            <a:r>
              <a:rPr lang="ar-EG" sz="1400" dirty="0" smtClean="0">
                <a:latin typeface="Alexandria" charset="0"/>
                <a:cs typeface="Alexandria" charset="0"/>
              </a:rPr>
              <a:t>في </a:t>
            </a:r>
            <a:r>
              <a:rPr lang="ar-EG" sz="1400" dirty="0">
                <a:latin typeface="Alexandria" charset="0"/>
                <a:cs typeface="Alexandria" charset="0"/>
              </a:rPr>
              <a:t>أغلب </a:t>
            </a:r>
            <a:r>
              <a:rPr lang="ar-EG" sz="1400" dirty="0" smtClean="0">
                <a:latin typeface="Alexandria" charset="0"/>
                <a:cs typeface="Alexandria" charset="0"/>
              </a:rPr>
              <a:t>الأحيان.</a:t>
            </a:r>
          </a:p>
          <a:p>
            <a:pPr lvl="0" algn="justLow" rtl="1">
              <a:lnSpc>
                <a:spcPct val="150000"/>
              </a:lnSpc>
            </a:pPr>
            <a:r>
              <a:rPr lang="ar-EG" sz="1400" dirty="0">
                <a:latin typeface="Alexandria" charset="0"/>
                <a:cs typeface="Alexandria" charset="0"/>
              </a:rPr>
              <a:t>3 ) تناوله لظواهر معاصرة يجعل منها </a:t>
            </a:r>
            <a:r>
              <a:rPr lang="ar-EG" sz="1400" dirty="0" smtClean="0">
                <a:latin typeface="Alexandria" charset="0"/>
                <a:cs typeface="Alexandria" charset="0"/>
              </a:rPr>
              <a:t>ذات </a:t>
            </a:r>
            <a:r>
              <a:rPr lang="ar-EG" sz="1400" dirty="0">
                <a:latin typeface="Alexandria" charset="0"/>
                <a:cs typeface="Alexandria" charset="0"/>
              </a:rPr>
              <a:t>فائدة ونفع كبيرين للمجتمع </a:t>
            </a:r>
            <a:r>
              <a:rPr lang="ar-EG" sz="1400" dirty="0" smtClean="0">
                <a:latin typeface="Alexandria" charset="0"/>
                <a:cs typeface="Alexandria" charset="0"/>
              </a:rPr>
              <a:t>محل الدراسة </a:t>
            </a:r>
            <a:r>
              <a:rPr lang="ar-EG" sz="1400" dirty="0">
                <a:latin typeface="Alexandria" charset="0"/>
                <a:cs typeface="Alexandria" charset="0"/>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1214185"/>
      </p:ext>
    </p:extLst>
  </p:cSld>
  <p:clrMapOvr>
    <a:masterClrMapping/>
  </p:clrMapOvr>
  <mc:AlternateContent xmlns:mc="http://schemas.openxmlformats.org/markup-compatibility/2006">
    <mc:Choice xmlns:p14="http://schemas.microsoft.com/office/powerpoint/2010/main" Requires="p14">
      <p:transition spd="slow" p14:dur="2000" advTm="11112"/>
    </mc:Choice>
    <mc:Fallback>
      <p:transition spd="slow" advTm="1111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00766" y="1468531"/>
            <a:ext cx="6014434" cy="4708981"/>
          </a:xfrm>
          <a:prstGeom prst="rect">
            <a:avLst/>
          </a:prstGeom>
          <a:noFill/>
        </p:spPr>
        <p:txBody>
          <a:bodyPr wrap="square" rtlCol="0">
            <a:spAutoFit/>
          </a:bodyPr>
          <a:lstStyle/>
          <a:p>
            <a:pPr algn="justLow" rtl="1">
              <a:lnSpc>
                <a:spcPct val="150000"/>
              </a:lnSpc>
            </a:pPr>
            <a:r>
              <a:rPr lang="ar-EG" sz="2000" b="1" dirty="0" smtClean="0">
                <a:solidFill>
                  <a:srgbClr val="00AEEF"/>
                </a:solidFill>
                <a:latin typeface="Alexandria" charset="0"/>
                <a:cs typeface="Alexandria" charset="0"/>
              </a:rPr>
              <a:t>عيوب الأسلوب المسحي</a:t>
            </a:r>
          </a:p>
          <a:p>
            <a:pPr algn="justLow" rtl="1">
              <a:lnSpc>
                <a:spcPct val="150000"/>
              </a:lnSpc>
            </a:pPr>
            <a:r>
              <a:rPr lang="ar-EG" sz="1400" dirty="0" smtClean="0">
                <a:latin typeface="Alexandria" charset="0"/>
                <a:cs typeface="Alexandria" charset="0"/>
              </a:rPr>
              <a:t>يعاب </a:t>
            </a:r>
            <a:r>
              <a:rPr lang="ar-EG" sz="1400" dirty="0">
                <a:latin typeface="Alexandria" charset="0"/>
                <a:cs typeface="Alexandria" charset="0"/>
              </a:rPr>
              <a:t>على الأسلوب المسحي الآتي:</a:t>
            </a:r>
          </a:p>
          <a:p>
            <a:pPr algn="justLow" rtl="1">
              <a:lnSpc>
                <a:spcPct val="150000"/>
              </a:lnSpc>
            </a:pPr>
            <a:r>
              <a:rPr lang="ar-EG" sz="1400" dirty="0">
                <a:latin typeface="Alexandria" charset="0"/>
                <a:cs typeface="Alexandria" charset="0"/>
              </a:rPr>
              <a:t>1 ) صعوبة السيطرة على كل </a:t>
            </a:r>
            <a:r>
              <a:rPr lang="ar-EG" sz="1400" dirty="0" smtClean="0">
                <a:latin typeface="Alexandria" charset="0"/>
                <a:cs typeface="Alexandria" charset="0"/>
              </a:rPr>
              <a:t>متغيرات </a:t>
            </a:r>
            <a:r>
              <a:rPr lang="ar-EG" sz="1400" dirty="0">
                <a:latin typeface="Alexandria" charset="0"/>
                <a:cs typeface="Alexandria" charset="0"/>
              </a:rPr>
              <a:t>الدراسة فيه .</a:t>
            </a:r>
          </a:p>
          <a:p>
            <a:pPr algn="justLow" rtl="1">
              <a:lnSpc>
                <a:spcPct val="150000"/>
              </a:lnSpc>
            </a:pPr>
            <a:r>
              <a:rPr lang="ar-EG" sz="1400" dirty="0">
                <a:latin typeface="Alexandria" charset="0"/>
                <a:cs typeface="Alexandria" charset="0"/>
              </a:rPr>
              <a:t>2 ) </a:t>
            </a:r>
            <a:r>
              <a:rPr lang="ar-EG" sz="1400" dirty="0" smtClean="0">
                <a:latin typeface="Alexandria" charset="0"/>
                <a:cs typeface="Alexandria" charset="0"/>
              </a:rPr>
              <a:t>قيمته </a:t>
            </a:r>
            <a:r>
              <a:rPr lang="ar-EG" sz="1400" dirty="0">
                <a:latin typeface="Alexandria" charset="0"/>
                <a:cs typeface="Alexandria" charset="0"/>
              </a:rPr>
              <a:t>مرتبطة بدقة العينة المختارة </a:t>
            </a:r>
            <a:r>
              <a:rPr lang="ar-EG" sz="1400" dirty="0" smtClean="0">
                <a:latin typeface="Alexandria" charset="0"/>
                <a:cs typeface="Alexandria" charset="0"/>
              </a:rPr>
              <a:t>للدراسة </a:t>
            </a:r>
            <a:r>
              <a:rPr lang="ar-EG" sz="1400" dirty="0">
                <a:latin typeface="Alexandria" charset="0"/>
                <a:cs typeface="Alexandria" charset="0"/>
              </a:rPr>
              <a:t>ومدى جودة </a:t>
            </a:r>
            <a:r>
              <a:rPr lang="ar-EG" sz="1400" dirty="0" smtClean="0">
                <a:latin typeface="Alexandria" charset="0"/>
                <a:cs typeface="Alexandria" charset="0"/>
              </a:rPr>
              <a:t>أدوات جمع البيانات </a:t>
            </a:r>
            <a:r>
              <a:rPr lang="ar-EG" sz="1400" dirty="0">
                <a:latin typeface="Alexandria" charset="0"/>
                <a:cs typeface="Alexandria" charset="0"/>
              </a:rPr>
              <a:t>مثل الاستبيان وغيره </a:t>
            </a:r>
            <a:r>
              <a:rPr lang="ar-EG" sz="1400" dirty="0" smtClean="0">
                <a:latin typeface="Alexandria" charset="0"/>
                <a:cs typeface="Alexandria" charset="0"/>
              </a:rPr>
              <a:t>وطرق </a:t>
            </a:r>
            <a:r>
              <a:rPr lang="ar-EG" sz="1400" dirty="0">
                <a:latin typeface="Alexandria" charset="0"/>
                <a:cs typeface="Alexandria" charset="0"/>
              </a:rPr>
              <a:t>تحليلها.</a:t>
            </a:r>
          </a:p>
          <a:p>
            <a:pPr algn="justLow" rtl="1">
              <a:lnSpc>
                <a:spcPct val="150000"/>
              </a:lnSpc>
            </a:pPr>
            <a:r>
              <a:rPr lang="ar-EG" sz="1400" dirty="0">
                <a:latin typeface="Alexandria" charset="0"/>
                <a:cs typeface="Alexandria" charset="0"/>
              </a:rPr>
              <a:t>3 ) احتمال وجود قدر من </a:t>
            </a:r>
            <a:r>
              <a:rPr lang="ar-EG" sz="1400" dirty="0" smtClean="0">
                <a:latin typeface="Alexandria" charset="0"/>
                <a:cs typeface="Alexandria" charset="0"/>
              </a:rPr>
              <a:t>التحيز </a:t>
            </a:r>
            <a:r>
              <a:rPr lang="ar-EG" sz="1400" dirty="0">
                <a:latin typeface="Alexandria" charset="0"/>
                <a:cs typeface="Alexandria" charset="0"/>
              </a:rPr>
              <a:t>من جانب </a:t>
            </a:r>
            <a:r>
              <a:rPr lang="ar-EG" sz="1400" dirty="0" smtClean="0">
                <a:latin typeface="Alexandria" charset="0"/>
                <a:cs typeface="Alexandria" charset="0"/>
              </a:rPr>
              <a:t>الباحث </a:t>
            </a:r>
            <a:r>
              <a:rPr lang="ar-EG" sz="1400" dirty="0">
                <a:latin typeface="Alexandria" charset="0"/>
                <a:cs typeface="Alexandria" charset="0"/>
              </a:rPr>
              <a:t>بالنسبة لبعض </a:t>
            </a:r>
            <a:r>
              <a:rPr lang="ar-EG" sz="1400" dirty="0" smtClean="0">
                <a:latin typeface="Alexandria" charset="0"/>
                <a:cs typeface="Alexandria" charset="0"/>
              </a:rPr>
              <a:t>الجوانب في </a:t>
            </a:r>
            <a:r>
              <a:rPr lang="ar-EG" sz="1400" dirty="0">
                <a:latin typeface="Alexandria" charset="0"/>
                <a:cs typeface="Alexandria" charset="0"/>
              </a:rPr>
              <a:t>الدراسة </a:t>
            </a:r>
            <a:r>
              <a:rPr lang="ar-EG" sz="2000" dirty="0" smtClean="0">
                <a:latin typeface="Alexandria" charset="0"/>
                <a:cs typeface="Alexandria" charset="0"/>
              </a:rPr>
              <a:t>.</a:t>
            </a:r>
          </a:p>
          <a:p>
            <a:pPr algn="justLow" rtl="1">
              <a:lnSpc>
                <a:spcPct val="150000"/>
              </a:lnSpc>
            </a:pPr>
            <a:r>
              <a:rPr lang="ar-EG" sz="2000" b="1" dirty="0">
                <a:solidFill>
                  <a:srgbClr val="00AEEF"/>
                </a:solidFill>
                <a:latin typeface="Alexandria" charset="0"/>
                <a:cs typeface="Alexandria" charset="0"/>
              </a:rPr>
              <a:t>أدوات الأسلوب المسحي:</a:t>
            </a:r>
          </a:p>
          <a:p>
            <a:pPr algn="justLow" rtl="1">
              <a:lnSpc>
                <a:spcPct val="150000"/>
              </a:lnSpc>
            </a:pPr>
            <a:r>
              <a:rPr lang="ar-EG" sz="1400" dirty="0">
                <a:latin typeface="Alexandria" charset="0"/>
                <a:cs typeface="Alexandria" charset="0"/>
              </a:rPr>
              <a:t>تتنوع أدوات جمع المعلومات والبيانات </a:t>
            </a:r>
            <a:r>
              <a:rPr lang="ar-EG" sz="1400" dirty="0" smtClean="0">
                <a:latin typeface="Alexandria" charset="0"/>
                <a:cs typeface="Alexandria" charset="0"/>
              </a:rPr>
              <a:t>في </a:t>
            </a:r>
            <a:r>
              <a:rPr lang="ar-EG" sz="1400" dirty="0">
                <a:latin typeface="Alexandria" charset="0"/>
                <a:cs typeface="Alexandria" charset="0"/>
              </a:rPr>
              <a:t>الأسلوب المسحي على </a:t>
            </a:r>
            <a:r>
              <a:rPr lang="ar-EG" sz="1400" dirty="0" smtClean="0">
                <a:latin typeface="Alexandria" charset="0"/>
                <a:cs typeface="Alexandria" charset="0"/>
              </a:rPr>
              <a:t>النحو الآتي</a:t>
            </a:r>
            <a:r>
              <a:rPr lang="ar-EG" sz="1400" dirty="0">
                <a:latin typeface="Alexandria" charset="0"/>
                <a:cs typeface="Alexandria" charset="0"/>
              </a:rPr>
              <a:t>:</a:t>
            </a:r>
          </a:p>
          <a:p>
            <a:pPr algn="justLow" rtl="1">
              <a:lnSpc>
                <a:spcPct val="150000"/>
              </a:lnSpc>
            </a:pPr>
            <a:r>
              <a:rPr lang="ar-EG" sz="1400" dirty="0">
                <a:latin typeface="Alexandria" charset="0"/>
                <a:cs typeface="Alexandria" charset="0"/>
              </a:rPr>
              <a:t>1 ) المقابلة.</a:t>
            </a:r>
          </a:p>
          <a:p>
            <a:pPr algn="justLow" rtl="1">
              <a:lnSpc>
                <a:spcPct val="150000"/>
              </a:lnSpc>
            </a:pPr>
            <a:r>
              <a:rPr lang="ar-EG" sz="1400" dirty="0">
                <a:latin typeface="Alexandria" charset="0"/>
                <a:cs typeface="Alexandria" charset="0"/>
              </a:rPr>
              <a:t>2 ) الاستبيان .</a:t>
            </a:r>
          </a:p>
          <a:p>
            <a:pPr algn="justLow" rtl="1">
              <a:lnSpc>
                <a:spcPct val="150000"/>
              </a:lnSpc>
            </a:pPr>
            <a:r>
              <a:rPr lang="ar-EG" sz="1400" dirty="0">
                <a:latin typeface="Alexandria" charset="0"/>
                <a:cs typeface="Alexandria" charset="0"/>
              </a:rPr>
              <a:t>3 ) الاختبارات </a:t>
            </a:r>
            <a:r>
              <a:rPr lang="ar-EG" sz="1400" dirty="0" smtClean="0">
                <a:latin typeface="Alexandria" charset="0"/>
                <a:cs typeface="Alexandria" charset="0"/>
              </a:rPr>
              <a:t>المقننة </a:t>
            </a:r>
            <a:r>
              <a:rPr lang="ar-EG" sz="1400" dirty="0">
                <a:latin typeface="Alexandria" charset="0"/>
                <a:cs typeface="Alexandria" charset="0"/>
              </a:rPr>
              <a:t>.</a:t>
            </a:r>
          </a:p>
          <a:p>
            <a:pPr algn="justLow" rtl="1">
              <a:lnSpc>
                <a:spcPct val="150000"/>
              </a:lnSpc>
            </a:pPr>
            <a:r>
              <a:rPr lang="ar-EG" sz="1400" dirty="0">
                <a:latin typeface="Alexandria" charset="0"/>
                <a:cs typeface="Alexandria" charset="0"/>
              </a:rPr>
              <a:t>4 ) مقاييس الميول والاتجاهات والمعلومات.</a:t>
            </a:r>
          </a:p>
          <a:p>
            <a:pPr algn="justLow" rtl="1">
              <a:lnSpc>
                <a:spcPct val="150000"/>
              </a:lnSpc>
            </a:pPr>
            <a:r>
              <a:rPr lang="ar-EG" sz="1400" dirty="0">
                <a:latin typeface="Alexandria" charset="0"/>
                <a:cs typeface="Alexandria" charset="0"/>
              </a:rPr>
              <a:t>5 ) الكتب </a:t>
            </a:r>
            <a:r>
              <a:rPr lang="ar-EG" sz="1400" dirty="0" smtClean="0">
                <a:latin typeface="Alexandria" charset="0"/>
                <a:cs typeface="Alexandria" charset="0"/>
              </a:rPr>
              <a:t>والدوريات والمصادر </a:t>
            </a:r>
            <a:r>
              <a:rPr lang="ar-EG" sz="1400" dirty="0">
                <a:latin typeface="Alexandria" charset="0"/>
                <a:cs typeface="Alexandria" charset="0"/>
              </a:rPr>
              <a:t>المختلفة.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spTree>
    <p:extLst>
      <p:ext uri="{BB962C8B-B14F-4D97-AF65-F5344CB8AC3E}">
        <p14:creationId xmlns:p14="http://schemas.microsoft.com/office/powerpoint/2010/main" val="2730009119"/>
      </p:ext>
    </p:extLst>
  </p:cSld>
  <p:clrMapOvr>
    <a:masterClrMapping/>
  </p:clrMapOvr>
  <mc:AlternateContent xmlns:mc="http://schemas.openxmlformats.org/markup-compatibility/2006" xmlns:p14="http://schemas.microsoft.com/office/powerpoint/2010/main">
    <mc:Choice Requires="p14">
      <p:transition spd="slow" p14:dur="2000" advTm="55408"/>
    </mc:Choice>
    <mc:Fallback xmlns="">
      <p:transition spd="slow" advTm="5540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169825"/>
          </a:xfrm>
          <a:prstGeom prst="rect">
            <a:avLst/>
          </a:prstGeom>
          <a:noFill/>
        </p:spPr>
        <p:txBody>
          <a:bodyPr wrap="square" rtlCol="0">
            <a:spAutoFit/>
          </a:bodyPr>
          <a:lstStyle/>
          <a:p>
            <a:pPr algn="justLow" rtl="1">
              <a:lnSpc>
                <a:spcPct val="150000"/>
              </a:lnSpc>
            </a:pPr>
            <a:r>
              <a:rPr lang="ar-EG" sz="2000" dirty="0">
                <a:solidFill>
                  <a:srgbClr val="00AEEF"/>
                </a:solidFill>
                <a:latin typeface="Alexandria" charset="0"/>
                <a:cs typeface="Alexandria" charset="0"/>
              </a:rPr>
              <a:t>معوقات استخدامه:</a:t>
            </a:r>
          </a:p>
          <a:p>
            <a:pPr algn="justLow" rtl="1">
              <a:lnSpc>
                <a:spcPct val="150000"/>
              </a:lnSpc>
            </a:pPr>
            <a:r>
              <a:rPr lang="ar-EG" sz="1400" dirty="0">
                <a:latin typeface="Alexandria" charset="0"/>
                <a:cs typeface="Alexandria" charset="0"/>
              </a:rPr>
              <a:t>تتمثل معوقات استخدام الأسلوب المسحي </a:t>
            </a:r>
            <a:r>
              <a:rPr lang="ar-EG" sz="1400" dirty="0" smtClean="0">
                <a:latin typeface="Alexandria" charset="0"/>
                <a:cs typeface="Alexandria" charset="0"/>
              </a:rPr>
              <a:t>في:</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1 ) ارتفاع تكاليف استخدامه وتطبيقه.</a:t>
            </a:r>
          </a:p>
          <a:p>
            <a:pPr algn="justLow" rtl="1">
              <a:lnSpc>
                <a:spcPct val="150000"/>
              </a:lnSpc>
            </a:pPr>
            <a:r>
              <a:rPr lang="ar-EG" sz="1400" dirty="0">
                <a:latin typeface="Alexandria" charset="0"/>
                <a:cs typeface="Alexandria" charset="0"/>
              </a:rPr>
              <a:t>2 ) حاجته إلى فترة زمنية طويلة وجهد كبير .</a:t>
            </a:r>
          </a:p>
          <a:p>
            <a:pPr algn="justLow" rtl="1">
              <a:lnSpc>
                <a:spcPct val="150000"/>
              </a:lnSpc>
            </a:pPr>
            <a:r>
              <a:rPr lang="ar-EG" sz="1400" dirty="0">
                <a:latin typeface="Alexandria" charset="0"/>
                <a:cs typeface="Alexandria" charset="0"/>
              </a:rPr>
              <a:t>3 ) يعتمد الباحث على أداة واحدة لجمع المعلومات، </a:t>
            </a:r>
            <a:r>
              <a:rPr lang="ar-EG" sz="1400" dirty="0" smtClean="0">
                <a:latin typeface="Alexandria" charset="0"/>
                <a:cs typeface="Alexandria" charset="0"/>
              </a:rPr>
              <a:t>وفي </a:t>
            </a:r>
            <a:r>
              <a:rPr lang="ar-EG" sz="1400" dirty="0">
                <a:latin typeface="Alexandria" charset="0"/>
                <a:cs typeface="Alexandria" charset="0"/>
              </a:rPr>
              <a:t>أحيان </a:t>
            </a:r>
            <a:r>
              <a:rPr lang="ar-EG" sz="1400" dirty="0" smtClean="0">
                <a:latin typeface="Alexandria" charset="0"/>
                <a:cs typeface="Alexandria" charset="0"/>
              </a:rPr>
              <a:t>أخرى يستخدم </a:t>
            </a:r>
            <a:r>
              <a:rPr lang="ar-EG" sz="1400" dirty="0">
                <a:latin typeface="Alexandria" charset="0"/>
                <a:cs typeface="Alexandria" charset="0"/>
              </a:rPr>
              <a:t>الباحث أكثر من أسلوب أو </a:t>
            </a:r>
            <a:r>
              <a:rPr lang="ar-EG" sz="1400" dirty="0" smtClean="0">
                <a:latin typeface="Alexandria" charset="0"/>
                <a:cs typeface="Alexandria" charset="0"/>
              </a:rPr>
              <a:t>أداة </a:t>
            </a:r>
            <a:r>
              <a:rPr lang="ar-EG" sz="1400" dirty="0">
                <a:latin typeface="Alexandria" charset="0"/>
                <a:cs typeface="Alexandria" charset="0"/>
              </a:rPr>
              <a:t>لهذه الغاية.</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83540098"/>
      </p:ext>
    </p:extLst>
  </p:cSld>
  <p:clrMapOvr>
    <a:masterClrMapping/>
  </p:clrMapOvr>
  <mc:AlternateContent xmlns:mc="http://schemas.openxmlformats.org/markup-compatibility/2006" xmlns:p14="http://schemas.microsoft.com/office/powerpoint/2010/main">
    <mc:Choice Requires="p14">
      <p:transition spd="slow" p14:dur="2000" advTm="27655"/>
    </mc:Choice>
    <mc:Fallback xmlns="">
      <p:transition spd="slow" advTm="27655"/>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468531"/>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26524" y="1468531"/>
            <a:ext cx="5640947" cy="4431983"/>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ب. أسلوب دراسة </a:t>
            </a:r>
            <a:r>
              <a:rPr lang="ar-EG" sz="2000" b="1" dirty="0" smtClean="0">
                <a:solidFill>
                  <a:srgbClr val="00AEEF"/>
                </a:solidFill>
                <a:latin typeface="Alexandria" charset="0"/>
                <a:cs typeface="Alexandria" charset="0"/>
              </a:rPr>
              <a:t>الحالة (المحمودي، 2019) </a:t>
            </a:r>
            <a:r>
              <a:rPr lang="ar-EG" sz="2000" b="1" dirty="0">
                <a:solidFill>
                  <a:srgbClr val="00AEEF"/>
                </a:solidFill>
                <a:latin typeface="Alexandria" charset="0"/>
                <a:cs typeface="Alexandria" charset="0"/>
              </a:rPr>
              <a:t>:</a:t>
            </a:r>
          </a:p>
          <a:p>
            <a:pPr algn="justLow" rtl="1">
              <a:lnSpc>
                <a:spcPct val="150000"/>
              </a:lnSpc>
            </a:pPr>
            <a:r>
              <a:rPr lang="ar-EG" sz="1400" b="1" dirty="0">
                <a:latin typeface="Alexandria" charset="0"/>
                <a:cs typeface="Alexandria" charset="0"/>
              </a:rPr>
              <a:t>ويعرف </a:t>
            </a:r>
            <a:r>
              <a:rPr lang="ar-EG" sz="1400" b="1" dirty="0" smtClean="0">
                <a:latin typeface="Alexandria" charset="0"/>
                <a:cs typeface="Alexandria" charset="0"/>
              </a:rPr>
              <a:t>أسلوب </a:t>
            </a:r>
            <a:r>
              <a:rPr lang="ar-EG" sz="1400" b="1" dirty="0">
                <a:latin typeface="Alexandria" charset="0"/>
                <a:cs typeface="Alexandria" charset="0"/>
              </a:rPr>
              <a:t>دراسة الحالة بأنه </a:t>
            </a:r>
            <a:r>
              <a:rPr lang="ar-EG" sz="1400" b="1" dirty="0" smtClean="0">
                <a:latin typeface="Alexandria" charset="0"/>
                <a:cs typeface="Alexandria" charset="0"/>
              </a:rPr>
              <a:t>:</a:t>
            </a:r>
          </a:p>
          <a:p>
            <a:pPr algn="justLow" rtl="1">
              <a:lnSpc>
                <a:spcPct val="150000"/>
              </a:lnSpc>
            </a:pPr>
            <a:r>
              <a:rPr lang="ar-EG" sz="1400" dirty="0">
                <a:latin typeface="Alexandria" charset="0"/>
                <a:cs typeface="Alexandria" charset="0"/>
              </a:rPr>
              <a:t>المنهج الذي يتجه إلى جمع البيانات العلمية المتعلقة بأي وحدة</a:t>
            </a:r>
            <a:r>
              <a:rPr lang="ar-EG" sz="1400" dirty="0" smtClean="0">
                <a:latin typeface="Alexandria" charset="0"/>
                <a:cs typeface="Alexandria" charset="0"/>
              </a:rPr>
              <a:t>،  سواء </a:t>
            </a:r>
            <a:r>
              <a:rPr lang="ar-EG" sz="1400" dirty="0">
                <a:latin typeface="Alexandria" charset="0"/>
                <a:cs typeface="Alexandria" charset="0"/>
              </a:rPr>
              <a:t>كانت فردا، أو مؤسسة، أو نظاما اجتماعيا، وذلك </a:t>
            </a:r>
            <a:r>
              <a:rPr lang="ar-EG" sz="1400" dirty="0" smtClean="0">
                <a:latin typeface="Alexandria" charset="0"/>
                <a:cs typeface="Alexandria" charset="0"/>
              </a:rPr>
              <a:t>بقصد الوصول </a:t>
            </a:r>
            <a:r>
              <a:rPr lang="ar-EG" sz="1400" dirty="0">
                <a:latin typeface="Alexandria" charset="0"/>
                <a:cs typeface="Alexandria" charset="0"/>
              </a:rPr>
              <a:t>إلى تعليمات متعلقة بالوحدة المدروسة وبغيرها </a:t>
            </a:r>
            <a:r>
              <a:rPr lang="ar-EG" sz="1400" dirty="0" smtClean="0">
                <a:latin typeface="Alexandria" charset="0"/>
                <a:cs typeface="Alexandria" charset="0"/>
              </a:rPr>
              <a:t>عن الوحدات </a:t>
            </a:r>
            <a:r>
              <a:rPr lang="ar-EG" sz="1400" dirty="0">
                <a:latin typeface="Alexandria" charset="0"/>
                <a:cs typeface="Alexandria" charset="0"/>
              </a:rPr>
              <a:t>المتشابهة </a:t>
            </a:r>
            <a:r>
              <a:rPr lang="ar-EG" sz="1400" dirty="0" smtClean="0">
                <a:latin typeface="Alexandria" charset="0"/>
                <a:cs typeface="Alexandria" charset="0"/>
              </a:rPr>
              <a:t>.</a:t>
            </a:r>
          </a:p>
          <a:p>
            <a:pPr algn="justLow" rtl="1">
              <a:lnSpc>
                <a:spcPct val="150000"/>
              </a:lnSpc>
            </a:pPr>
            <a:r>
              <a:rPr lang="ar-EG" sz="1400" b="1" dirty="0" smtClean="0">
                <a:latin typeface="Alexandria" charset="0"/>
                <a:cs typeface="Alexandria" charset="0"/>
              </a:rPr>
              <a:t>كما يعرف أيضا بأنه:</a:t>
            </a:r>
          </a:p>
          <a:p>
            <a:pPr algn="justLow" rtl="1">
              <a:lnSpc>
                <a:spcPct val="150000"/>
              </a:lnSpc>
            </a:pPr>
            <a:r>
              <a:rPr lang="ar-EG" sz="1400" dirty="0">
                <a:latin typeface="Alexandria" charset="0"/>
                <a:cs typeface="Alexandria" charset="0"/>
              </a:rPr>
              <a:t>أسلوب يقوم على جمع بيانات ومعلومات كثيرة وشاملة عن </a:t>
            </a:r>
            <a:r>
              <a:rPr lang="ar-EG" sz="1400" dirty="0" smtClean="0">
                <a:latin typeface="Alexandria" charset="0"/>
                <a:cs typeface="Alexandria" charset="0"/>
              </a:rPr>
              <a:t>حالة فردية </a:t>
            </a:r>
            <a:r>
              <a:rPr lang="ar-EG" sz="1400" dirty="0">
                <a:latin typeface="Alexandria" charset="0"/>
                <a:cs typeface="Alexandria" charset="0"/>
              </a:rPr>
              <a:t>واحدة أو عدد من الحالات بهدف الوصول إلى فهم </a:t>
            </a:r>
            <a:r>
              <a:rPr lang="ar-EG" sz="1400" dirty="0" smtClean="0">
                <a:latin typeface="Alexandria" charset="0"/>
                <a:cs typeface="Alexandria" charset="0"/>
              </a:rPr>
              <a:t>أعمق للظاهرة </a:t>
            </a:r>
            <a:r>
              <a:rPr lang="ar-EG" sz="1400" dirty="0">
                <a:latin typeface="Alexandria" charset="0"/>
                <a:cs typeface="Alexandria" charset="0"/>
              </a:rPr>
              <a:t>المدروسة وما يشبهها من ظواهر</a:t>
            </a:r>
            <a:r>
              <a:rPr lang="ar-EG" sz="1400" dirty="0" smtClean="0">
                <a:latin typeface="Alexandria" charset="0"/>
                <a:cs typeface="Alexandria" charset="0"/>
              </a:rPr>
              <a:t>.</a:t>
            </a:r>
          </a:p>
          <a:p>
            <a:pPr algn="justLow" rtl="1">
              <a:lnSpc>
                <a:spcPct val="150000"/>
              </a:lnSpc>
            </a:pPr>
            <a:r>
              <a:rPr lang="ar-EG" sz="1400" b="1" dirty="0">
                <a:latin typeface="Alexandria" charset="0"/>
                <a:cs typeface="Alexandria" charset="0"/>
              </a:rPr>
              <a:t>مما سبق من التعريفات يتضح الآتي:</a:t>
            </a:r>
          </a:p>
          <a:p>
            <a:pPr algn="justLow" rtl="1">
              <a:lnSpc>
                <a:spcPct val="150000"/>
              </a:lnSpc>
            </a:pPr>
            <a:r>
              <a:rPr lang="ar-EG" sz="1400" dirty="0">
                <a:latin typeface="Alexandria" charset="0"/>
                <a:cs typeface="Alexandria" charset="0"/>
              </a:rPr>
              <a:t>✓ يهتم أسلو ب دراسة الحالة بدراسة حالة واحدة قائمة مثل دراسة فرد </a:t>
            </a:r>
            <a:r>
              <a:rPr lang="ar-EG" sz="1400" dirty="0" smtClean="0">
                <a:latin typeface="Alexandria" charset="0"/>
                <a:cs typeface="Alexandria" charset="0"/>
              </a:rPr>
              <a:t>أو أسرة </a:t>
            </a:r>
            <a:r>
              <a:rPr lang="ar-EG" sz="1400" dirty="0">
                <a:latin typeface="Alexandria" charset="0"/>
                <a:cs typeface="Alexandria" charset="0"/>
              </a:rPr>
              <a:t>أو شركة </a:t>
            </a:r>
            <a:r>
              <a:rPr lang="ar-EG" sz="1400" dirty="0" smtClean="0">
                <a:latin typeface="Alexandria" charset="0"/>
                <a:cs typeface="Alexandria" charset="0"/>
              </a:rPr>
              <a:t>أو مدرسة </a:t>
            </a:r>
            <a:r>
              <a:rPr lang="ar-EG" sz="1400" dirty="0">
                <a:latin typeface="Alexandria" charset="0"/>
                <a:cs typeface="Alexandria" charset="0"/>
              </a:rPr>
              <a:t>.</a:t>
            </a:r>
          </a:p>
          <a:p>
            <a:pPr algn="justLow" rtl="1">
              <a:lnSpc>
                <a:spcPct val="150000"/>
              </a:lnSpc>
            </a:pPr>
            <a:r>
              <a:rPr lang="ar-EG" sz="1400" dirty="0">
                <a:latin typeface="Alexandria" charset="0"/>
                <a:cs typeface="Alexandria" charset="0"/>
              </a:rPr>
              <a:t>✓ تجمع البيانات عن الوضع الحالي للحالة المدروسة وكذلك عن </a:t>
            </a:r>
            <a:r>
              <a:rPr lang="ar-EG" sz="1400" dirty="0" smtClean="0">
                <a:latin typeface="Alexandria" charset="0"/>
                <a:cs typeface="Alexandria" charset="0"/>
              </a:rPr>
              <a:t>ماضيها وعلاقاتها </a:t>
            </a:r>
            <a:r>
              <a:rPr lang="ar-EG" sz="1400" dirty="0">
                <a:latin typeface="Alexandria" charset="0"/>
                <a:cs typeface="Alexandria" charset="0"/>
              </a:rPr>
              <a:t>من أجل فهم أعمق وأفضل للمجتمع الذي تمثله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32654030"/>
      </p:ext>
    </p:extLst>
  </p:cSld>
  <p:clrMapOvr>
    <a:masterClrMapping/>
  </p:clrMapOvr>
  <mc:AlternateContent xmlns:mc="http://schemas.openxmlformats.org/markup-compatibility/2006" xmlns:p14="http://schemas.microsoft.com/office/powerpoint/2010/main">
    <mc:Choice Requires="p14">
      <p:transition spd="slow" p14:dur="2000" advTm="20228"/>
    </mc:Choice>
    <mc:Fallback xmlns="">
      <p:transition spd="slow" advTm="20228"/>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000821"/>
          </a:xfrm>
          <a:prstGeom prst="rect">
            <a:avLst/>
          </a:prstGeom>
          <a:noFill/>
        </p:spPr>
        <p:txBody>
          <a:bodyPr wrap="square" rtlCol="0">
            <a:spAutoFit/>
          </a:bodyPr>
          <a:lstStyle/>
          <a:p>
            <a:pPr algn="justLow" rtl="1">
              <a:lnSpc>
                <a:spcPct val="150000"/>
              </a:lnSpc>
            </a:pPr>
            <a:r>
              <a:rPr lang="ar-EG" sz="1400" dirty="0" smtClean="0">
                <a:latin typeface="Alexandria" charset="0"/>
                <a:cs typeface="Alexandria" charset="0"/>
              </a:rPr>
              <a:t>يمكن </a:t>
            </a:r>
            <a:r>
              <a:rPr lang="ar-EG" sz="1400" dirty="0">
                <a:latin typeface="Alexandria" charset="0"/>
                <a:cs typeface="Alexandria" charset="0"/>
              </a:rPr>
              <a:t>أن يكون دافع الباحث لإجراء البحوث والدراسات </a:t>
            </a:r>
            <a:r>
              <a:rPr lang="ar-EG" sz="1400" dirty="0" smtClean="0">
                <a:latin typeface="Alexandria" charset="0"/>
                <a:cs typeface="Alexandria" charset="0"/>
              </a:rPr>
              <a:t>واحداً </a:t>
            </a:r>
            <a:r>
              <a:rPr lang="ar-EG" sz="1400" dirty="0">
                <a:latin typeface="Alexandria" charset="0"/>
                <a:cs typeface="Alexandria" charset="0"/>
              </a:rPr>
              <a:t>أو أكثر </a:t>
            </a:r>
            <a:r>
              <a:rPr lang="ar-EG" sz="1400" dirty="0" smtClean="0">
                <a:latin typeface="Alexandria" charset="0"/>
                <a:cs typeface="Alexandria" charset="0"/>
              </a:rPr>
              <a:t>من الأمور التالية ( المحمودي، 2019):</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1 ) الرغبة </a:t>
            </a:r>
            <a:r>
              <a:rPr lang="ar-EG" sz="1400" dirty="0" smtClean="0">
                <a:latin typeface="Alexandria" charset="0"/>
                <a:cs typeface="Alexandria" charset="0"/>
              </a:rPr>
              <a:t>في </a:t>
            </a:r>
            <a:r>
              <a:rPr lang="ar-EG" sz="1400" dirty="0">
                <a:latin typeface="Alexandria" charset="0"/>
                <a:cs typeface="Alexandria" charset="0"/>
              </a:rPr>
              <a:t>إيجاد حل لمشكلة معينة </a:t>
            </a:r>
            <a:r>
              <a:rPr lang="ar-EG" sz="1400" dirty="0" smtClean="0">
                <a:latin typeface="Alexandria" charset="0"/>
                <a:cs typeface="Alexandria" charset="0"/>
              </a:rPr>
              <a:t>في </a:t>
            </a:r>
            <a:r>
              <a:rPr lang="ar-EG" sz="1400" dirty="0">
                <a:latin typeface="Alexandria" charset="0"/>
                <a:cs typeface="Alexandria" charset="0"/>
              </a:rPr>
              <a:t>المجتمع .</a:t>
            </a:r>
          </a:p>
          <a:p>
            <a:pPr algn="justLow" rtl="1">
              <a:lnSpc>
                <a:spcPct val="150000"/>
              </a:lnSpc>
            </a:pPr>
            <a:r>
              <a:rPr lang="ar-EG" sz="1400" dirty="0">
                <a:latin typeface="Alexandria" charset="0"/>
                <a:cs typeface="Alexandria" charset="0"/>
              </a:rPr>
              <a:t>2 ) الرغبة </a:t>
            </a:r>
            <a:r>
              <a:rPr lang="ar-EG" sz="1400" dirty="0" smtClean="0">
                <a:latin typeface="Alexandria" charset="0"/>
                <a:cs typeface="Alexandria" charset="0"/>
              </a:rPr>
              <a:t>في </a:t>
            </a:r>
            <a:r>
              <a:rPr lang="ar-EG" sz="1400" dirty="0">
                <a:latin typeface="Alexandria" charset="0"/>
                <a:cs typeface="Alexandria" charset="0"/>
              </a:rPr>
              <a:t>الحصول على درجة علمية أكاديمية </a:t>
            </a:r>
            <a:r>
              <a:rPr lang="ar-EG" sz="1400" dirty="0" smtClean="0">
                <a:latin typeface="Alexandria" charset="0"/>
                <a:cs typeface="Alexandria" charset="0"/>
              </a:rPr>
              <a:t>(ماجستير</a:t>
            </a:r>
            <a:r>
              <a:rPr lang="ar-EG" sz="1400" dirty="0">
                <a:latin typeface="Alexandria" charset="0"/>
                <a:cs typeface="Alexandria" charset="0"/>
              </a:rPr>
              <a:t>، </a:t>
            </a:r>
            <a:r>
              <a:rPr lang="ar-EG" sz="1400" dirty="0" smtClean="0">
                <a:latin typeface="Alexandria" charset="0"/>
                <a:cs typeface="Alexandria" charset="0"/>
              </a:rPr>
              <a:t>دكتوراه) </a:t>
            </a:r>
            <a:r>
              <a:rPr lang="ar-EG" sz="1400" dirty="0">
                <a:latin typeface="Alexandria" charset="0"/>
                <a:cs typeface="Alexandria" charset="0"/>
              </a:rPr>
              <a:t>.</a:t>
            </a:r>
          </a:p>
          <a:p>
            <a:pPr algn="justLow" rtl="1">
              <a:lnSpc>
                <a:spcPct val="150000"/>
              </a:lnSpc>
            </a:pPr>
            <a:r>
              <a:rPr lang="ar-EG" sz="1400" dirty="0">
                <a:latin typeface="Alexandria" charset="0"/>
                <a:cs typeface="Alexandria" charset="0"/>
              </a:rPr>
              <a:t>3 ) توجهات المؤسسة وظروفها التي تقتضي إجراء البحوث والدراسات.</a:t>
            </a:r>
          </a:p>
          <a:p>
            <a:pPr algn="justLow" rtl="1">
              <a:lnSpc>
                <a:spcPct val="150000"/>
              </a:lnSpc>
            </a:pPr>
            <a:r>
              <a:rPr lang="ar-EG" sz="1400" dirty="0">
                <a:latin typeface="Alexandria" charset="0"/>
                <a:cs typeface="Alexandria" charset="0"/>
              </a:rPr>
              <a:t>4 ) الشك </a:t>
            </a:r>
            <a:r>
              <a:rPr lang="ar-EG" sz="1400" dirty="0" smtClean="0">
                <a:latin typeface="Alexandria" charset="0"/>
                <a:cs typeface="Alexandria" charset="0"/>
              </a:rPr>
              <a:t>في </a:t>
            </a:r>
            <a:r>
              <a:rPr lang="ar-EG" sz="1400" dirty="0">
                <a:latin typeface="Alexandria" charset="0"/>
                <a:cs typeface="Alexandria" charset="0"/>
              </a:rPr>
              <a:t>نتائج بحوث ودراسات سابقة </a:t>
            </a:r>
            <a:r>
              <a:rPr lang="ar-EG" sz="1400" dirty="0" smtClean="0">
                <a:latin typeface="Alexandria" charset="0"/>
                <a:cs typeface="Alexandria" charset="0"/>
              </a:rPr>
              <a:t>.</a:t>
            </a:r>
          </a:p>
          <a:p>
            <a:pPr algn="justLow" rtl="1">
              <a:lnSpc>
                <a:spcPct val="150000"/>
              </a:lnSpc>
            </a:pPr>
            <a:r>
              <a:rPr lang="ar-EG" sz="1400" dirty="0" smtClean="0">
                <a:latin typeface="Alexandria" charset="0"/>
                <a:cs typeface="Alexandria" charset="0"/>
              </a:rPr>
              <a:t>5) حب </a:t>
            </a:r>
            <a:r>
              <a:rPr lang="ar-EG" sz="1400" dirty="0">
                <a:latin typeface="Alexandria" charset="0"/>
                <a:cs typeface="Alexandria" charset="0"/>
              </a:rPr>
              <a:t>الاستطلاع والرغبة </a:t>
            </a:r>
            <a:r>
              <a:rPr lang="ar-EG" sz="1400" dirty="0" smtClean="0">
                <a:latin typeface="Alexandria" charset="0"/>
                <a:cs typeface="Alexandria" charset="0"/>
              </a:rPr>
              <a:t>في </a:t>
            </a:r>
            <a:r>
              <a:rPr lang="ar-EG" sz="1400" dirty="0">
                <a:latin typeface="Alexandria" charset="0"/>
                <a:cs typeface="Alexandria" charset="0"/>
              </a:rPr>
              <a:t>التعلم والاستزادة من المعرفة، </a:t>
            </a:r>
            <a:r>
              <a:rPr lang="ar-EG" sz="1400" dirty="0" smtClean="0">
                <a:latin typeface="Alexandria" charset="0"/>
                <a:cs typeface="Alexandria" charset="0"/>
              </a:rPr>
              <a:t>والحرص على </a:t>
            </a:r>
            <a:r>
              <a:rPr lang="ar-EG" sz="1400" dirty="0">
                <a:latin typeface="Alexandria" charset="0"/>
                <a:cs typeface="Alexandria" charset="0"/>
              </a:rPr>
              <a:t>كشف حقائق جديدة عن موضوع معين.</a:t>
            </a:r>
          </a:p>
          <a:p>
            <a:pPr algn="justLow" rtl="1">
              <a:lnSpc>
                <a:spcPct val="150000"/>
              </a:lnSpc>
            </a:pPr>
            <a:r>
              <a:rPr lang="ar-EG" sz="1400" dirty="0">
                <a:latin typeface="Alexandria" charset="0"/>
                <a:cs typeface="Alexandria" charset="0"/>
              </a:rPr>
              <a:t>6 ) الرغبة </a:t>
            </a:r>
            <a:r>
              <a:rPr lang="ar-EG" sz="1400" dirty="0" smtClean="0">
                <a:latin typeface="Alexandria" charset="0"/>
                <a:cs typeface="Alexandria" charset="0"/>
              </a:rPr>
              <a:t>في </a:t>
            </a:r>
            <a:r>
              <a:rPr lang="ar-EG" sz="1400" dirty="0">
                <a:latin typeface="Alexandria" charset="0"/>
                <a:cs typeface="Alexandria" charset="0"/>
              </a:rPr>
              <a:t>سد نقص </a:t>
            </a:r>
            <a:r>
              <a:rPr lang="ar-EG" sz="1400" dirty="0" smtClean="0">
                <a:latin typeface="Alexandria" charset="0"/>
                <a:cs typeface="Alexandria" charset="0"/>
              </a:rPr>
              <a:t>الإنتاج </a:t>
            </a:r>
            <a:r>
              <a:rPr lang="ar-EG" sz="1400" dirty="0">
                <a:latin typeface="Alexandria" charset="0"/>
                <a:cs typeface="Alexandria" charset="0"/>
              </a:rPr>
              <a:t>الفكري.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58384280"/>
      </p:ext>
    </p:extLst>
  </p:cSld>
  <p:clrMapOvr>
    <a:masterClrMapping/>
  </p:clrMapOvr>
  <mc:AlternateContent xmlns:mc="http://schemas.openxmlformats.org/markup-compatibility/2006" xmlns:p14="http://schemas.microsoft.com/office/powerpoint/2010/main">
    <mc:Choice Requires="p14">
      <p:transition spd="slow" p14:dur="2000" advTm="419602"/>
    </mc:Choice>
    <mc:Fallback xmlns="">
      <p:transition spd="slow" advTm="419602"/>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468531"/>
            <a:ext cx="5786409" cy="4108817"/>
          </a:xfrm>
          <a:prstGeom prst="rect">
            <a:avLst/>
          </a:prstGeom>
          <a:noFill/>
        </p:spPr>
        <p:txBody>
          <a:bodyPr wrap="square" rtlCol="0">
            <a:spAutoFit/>
          </a:bodyPr>
          <a:lstStyle/>
          <a:p>
            <a:pPr algn="justLow" rtl="1">
              <a:lnSpc>
                <a:spcPct val="150000"/>
              </a:lnSpc>
            </a:pPr>
            <a:r>
              <a:rPr lang="ar-EG" sz="2000" b="1" dirty="0" smtClean="0">
                <a:solidFill>
                  <a:srgbClr val="00AEEF"/>
                </a:solidFill>
                <a:latin typeface="Alexandria" charset="0"/>
                <a:cs typeface="Alexandria" charset="0"/>
              </a:rPr>
              <a:t>استخدامات أسلوب دراسة الحالة :</a:t>
            </a:r>
            <a:endParaRPr lang="ar-EG" sz="2000" b="1" dirty="0">
              <a:solidFill>
                <a:srgbClr val="00AEEF"/>
              </a:solidFill>
              <a:latin typeface="Alexandria" charset="0"/>
              <a:cs typeface="Alexandria" charset="0"/>
            </a:endParaRPr>
          </a:p>
          <a:p>
            <a:pPr algn="justLow" rtl="1">
              <a:lnSpc>
                <a:spcPct val="150000"/>
              </a:lnSpc>
            </a:pPr>
            <a:r>
              <a:rPr lang="ar-EG" sz="1400" dirty="0">
                <a:latin typeface="Alexandria" charset="0"/>
                <a:cs typeface="Alexandria" charset="0"/>
              </a:rPr>
              <a:t>يستخدم أسلوب دراسة الحالة </a:t>
            </a:r>
            <a:r>
              <a:rPr lang="ar-EG" sz="1400" dirty="0" smtClean="0">
                <a:latin typeface="Alexandria" charset="0"/>
                <a:cs typeface="Alexandria" charset="0"/>
              </a:rPr>
              <a:t>في الحالات التالية (المحمودي، 2019) :</a:t>
            </a:r>
          </a:p>
          <a:p>
            <a:pPr algn="justLow" rtl="1">
              <a:lnSpc>
                <a:spcPct val="150000"/>
              </a:lnSpc>
            </a:pPr>
            <a:r>
              <a:rPr lang="ar-EG" sz="1400" dirty="0" smtClean="0">
                <a:latin typeface="Alexandria" charset="0"/>
                <a:cs typeface="Alexandria" charset="0"/>
              </a:rPr>
              <a:t>1) </a:t>
            </a:r>
            <a:r>
              <a:rPr lang="ar-EG" sz="1400" dirty="0">
                <a:latin typeface="Alexandria" charset="0"/>
                <a:cs typeface="Alexandria" charset="0"/>
              </a:rPr>
              <a:t>عند الرغبة </a:t>
            </a:r>
            <a:r>
              <a:rPr lang="ar-EG" sz="1400" dirty="0" smtClean="0">
                <a:latin typeface="Alexandria" charset="0"/>
                <a:cs typeface="Alexandria" charset="0"/>
              </a:rPr>
              <a:t>في </a:t>
            </a:r>
            <a:r>
              <a:rPr lang="ar-EG" sz="1400" dirty="0">
                <a:latin typeface="Alexandria" charset="0"/>
                <a:cs typeface="Alexandria" charset="0"/>
              </a:rPr>
              <a:t>دراسة المواقف المختلفة للوحدة </a:t>
            </a:r>
            <a:r>
              <a:rPr lang="ar-EG" sz="1400" dirty="0" smtClean="0">
                <a:latin typeface="Alexandria" charset="0"/>
                <a:cs typeface="Alexandria" charset="0"/>
              </a:rPr>
              <a:t>دراسة </a:t>
            </a:r>
            <a:r>
              <a:rPr lang="ar-EG" sz="1400" dirty="0">
                <a:latin typeface="Alexandria" charset="0"/>
                <a:cs typeface="Alexandria" charset="0"/>
              </a:rPr>
              <a:t>تفصيلية </a:t>
            </a:r>
            <a:r>
              <a:rPr lang="ar-EG" sz="1400" dirty="0" smtClean="0">
                <a:latin typeface="Alexandria" charset="0"/>
                <a:cs typeface="Alexandria" charset="0"/>
              </a:rPr>
              <a:t>في مجالها الاجتماعي </a:t>
            </a:r>
            <a:r>
              <a:rPr lang="ar-EG" sz="1400" dirty="0">
                <a:latin typeface="Alexandria" charset="0"/>
                <a:cs typeface="Alexandria" charset="0"/>
              </a:rPr>
              <a:t>أو </a:t>
            </a:r>
            <a:r>
              <a:rPr lang="ar-EG" sz="1400" dirty="0" smtClean="0">
                <a:latin typeface="Alexandria" charset="0"/>
                <a:cs typeface="Alexandria" charset="0"/>
              </a:rPr>
              <a:t>الثقافي، أي </a:t>
            </a:r>
            <a:r>
              <a:rPr lang="ar-EG" sz="1400" dirty="0">
                <a:latin typeface="Alexandria" charset="0"/>
                <a:cs typeface="Alexandria" charset="0"/>
              </a:rPr>
              <a:t>كل </a:t>
            </a:r>
            <a:r>
              <a:rPr lang="ar-EG" sz="1400" dirty="0" smtClean="0">
                <a:latin typeface="Alexandria" charset="0"/>
                <a:cs typeface="Alexandria" charset="0"/>
              </a:rPr>
              <a:t>محتويات </a:t>
            </a:r>
            <a:r>
              <a:rPr lang="ar-EG" sz="1400" dirty="0">
                <a:latin typeface="Alexandria" charset="0"/>
                <a:cs typeface="Alexandria" charset="0"/>
              </a:rPr>
              <a:t>الثقافة من </a:t>
            </a:r>
            <a:r>
              <a:rPr lang="ar-EG" sz="1400" dirty="0" smtClean="0">
                <a:latin typeface="Alexandria" charset="0"/>
                <a:cs typeface="Alexandria" charset="0"/>
              </a:rPr>
              <a:t>عادات </a:t>
            </a:r>
            <a:r>
              <a:rPr lang="ar-EG" sz="1400" dirty="0">
                <a:latin typeface="Alexandria" charset="0"/>
                <a:cs typeface="Alexandria" charset="0"/>
              </a:rPr>
              <a:t>وتقاليد </a:t>
            </a:r>
            <a:r>
              <a:rPr lang="ar-EG" sz="1400" dirty="0" smtClean="0">
                <a:latin typeface="Alexandria" charset="0"/>
                <a:cs typeface="Alexandria" charset="0"/>
              </a:rPr>
              <a:t>وقيم وأفكار </a:t>
            </a:r>
            <a:r>
              <a:rPr lang="ar-EG" sz="1400" dirty="0">
                <a:latin typeface="Alexandria" charset="0"/>
                <a:cs typeface="Alexandria" charset="0"/>
              </a:rPr>
              <a:t>إضافة </a:t>
            </a:r>
            <a:r>
              <a:rPr lang="ar-EG" sz="1400" dirty="0" smtClean="0">
                <a:latin typeface="Alexandria" charset="0"/>
                <a:cs typeface="Alexandria" charset="0"/>
              </a:rPr>
              <a:t>للمكونات </a:t>
            </a:r>
            <a:r>
              <a:rPr lang="ar-EG" sz="1400" dirty="0">
                <a:latin typeface="Alexandria" charset="0"/>
                <a:cs typeface="Alexandria" charset="0"/>
              </a:rPr>
              <a:t>المادية </a:t>
            </a:r>
            <a:r>
              <a:rPr lang="ar-EG" sz="1400" dirty="0" smtClean="0">
                <a:latin typeface="Alexandria" charset="0"/>
                <a:cs typeface="Alexandria" charset="0"/>
              </a:rPr>
              <a:t>للثقافة </a:t>
            </a:r>
            <a:r>
              <a:rPr lang="ar-EG" sz="1400" dirty="0">
                <a:latin typeface="Alexandria" charset="0"/>
                <a:cs typeface="Alexandria" charset="0"/>
              </a:rPr>
              <a:t>.</a:t>
            </a:r>
          </a:p>
          <a:p>
            <a:pPr algn="justLow" rtl="1">
              <a:lnSpc>
                <a:spcPct val="150000"/>
              </a:lnSpc>
            </a:pPr>
            <a:r>
              <a:rPr lang="ar-EG" sz="1400" dirty="0">
                <a:latin typeface="Alexandria" charset="0"/>
                <a:cs typeface="Alexandria" charset="0"/>
              </a:rPr>
              <a:t>2 ) حين يريد الباحث معرفة التطور التاريخي للوحدة المدروسة .</a:t>
            </a:r>
          </a:p>
          <a:p>
            <a:pPr algn="justLow" rtl="1">
              <a:lnSpc>
                <a:spcPct val="150000"/>
              </a:lnSpc>
            </a:pPr>
            <a:r>
              <a:rPr lang="ar-EG" sz="1400" dirty="0">
                <a:latin typeface="Alexandria" charset="0"/>
                <a:cs typeface="Alexandria" charset="0"/>
              </a:rPr>
              <a:t>3 ) حين </a:t>
            </a:r>
            <a:r>
              <a:rPr lang="ar-EG" sz="1400" dirty="0" smtClean="0">
                <a:latin typeface="Alexandria" charset="0"/>
                <a:cs typeface="Alexandria" charset="0"/>
              </a:rPr>
              <a:t>يريد الباحث دراسة </a:t>
            </a:r>
            <a:r>
              <a:rPr lang="ar-EG" sz="1400" dirty="0" smtClean="0">
                <a:latin typeface="Alexandria" charset="0"/>
                <a:cs typeface="Alexandria" charset="0"/>
              </a:rPr>
              <a:t>الحياة </a:t>
            </a:r>
            <a:r>
              <a:rPr lang="ar-EG" sz="1400" dirty="0">
                <a:latin typeface="Alexandria" charset="0"/>
                <a:cs typeface="Alexandria" charset="0"/>
              </a:rPr>
              <a:t>الداخلية لفرد </a:t>
            </a:r>
            <a:r>
              <a:rPr lang="ar-EG" sz="1400" dirty="0" smtClean="0">
                <a:latin typeface="Alexandria" charset="0"/>
                <a:cs typeface="Alexandria" charset="0"/>
              </a:rPr>
              <a:t>أو </a:t>
            </a:r>
            <a:r>
              <a:rPr lang="ar-EG" sz="1400" dirty="0">
                <a:latin typeface="Alexandria" charset="0"/>
                <a:cs typeface="Alexandria" charset="0"/>
              </a:rPr>
              <a:t>أفراد </a:t>
            </a:r>
            <a:r>
              <a:rPr lang="ar-EG" sz="1400" dirty="0" smtClean="0">
                <a:latin typeface="Alexandria" charset="0"/>
                <a:cs typeface="Alexandria" charset="0"/>
              </a:rPr>
              <a:t>معينين بدراسة حاجاتهم </a:t>
            </a:r>
            <a:r>
              <a:rPr lang="ar-EG" sz="1400" dirty="0">
                <a:latin typeface="Alexandria" charset="0"/>
                <a:cs typeface="Alexandria" charset="0"/>
              </a:rPr>
              <a:t>الاجتماعية واهتماماتهم ودوافعهم .</a:t>
            </a:r>
          </a:p>
          <a:p>
            <a:pPr algn="justLow" rtl="1">
              <a:lnSpc>
                <a:spcPct val="150000"/>
              </a:lnSpc>
            </a:pPr>
            <a:r>
              <a:rPr lang="ar-EG" sz="1400" dirty="0">
                <a:latin typeface="Alexandria" charset="0"/>
                <a:cs typeface="Alexandria" charset="0"/>
              </a:rPr>
              <a:t>4 ) قد يستخدم </a:t>
            </a:r>
            <a:r>
              <a:rPr lang="ar-EG" sz="1400" dirty="0" smtClean="0">
                <a:latin typeface="Alexandria" charset="0"/>
                <a:cs typeface="Alexandria" charset="0"/>
              </a:rPr>
              <a:t>أسلوب </a:t>
            </a:r>
            <a:r>
              <a:rPr lang="ar-EG" sz="1400" dirty="0">
                <a:latin typeface="Alexandria" charset="0"/>
                <a:cs typeface="Alexandria" charset="0"/>
              </a:rPr>
              <a:t>دراسة الحالة </a:t>
            </a:r>
            <a:r>
              <a:rPr lang="ar-EG" sz="1400" dirty="0" smtClean="0">
                <a:latin typeface="Alexandria" charset="0"/>
                <a:cs typeface="Alexandria" charset="0"/>
              </a:rPr>
              <a:t>كأسلوب </a:t>
            </a:r>
            <a:r>
              <a:rPr lang="ar-EG" sz="1400" dirty="0">
                <a:latin typeface="Alexandria" charset="0"/>
                <a:cs typeface="Alexandria" charset="0"/>
              </a:rPr>
              <a:t>مكمل لأسلو ب آخر </a:t>
            </a:r>
            <a:r>
              <a:rPr lang="ar-EG" sz="1400" dirty="0" smtClean="0">
                <a:latin typeface="Alexandria" charset="0"/>
                <a:cs typeface="Alexandria" charset="0"/>
              </a:rPr>
              <a:t>إذا احتاج </a:t>
            </a:r>
            <a:r>
              <a:rPr lang="ar-EG" sz="1400" dirty="0">
                <a:latin typeface="Alexandria" charset="0"/>
                <a:cs typeface="Alexandria" charset="0"/>
              </a:rPr>
              <a:t>الباحث استيضاح جانب معين من جوانب بحثه أو تفسير </a:t>
            </a:r>
            <a:r>
              <a:rPr lang="ar-EG" sz="1400" dirty="0" smtClean="0">
                <a:latin typeface="Alexandria" charset="0"/>
                <a:cs typeface="Alexandria" charset="0"/>
              </a:rPr>
              <a:t>نتائج معينة بصورة </a:t>
            </a:r>
            <a:r>
              <a:rPr lang="ar-EG" sz="1400" dirty="0">
                <a:latin typeface="Alexandria" charset="0"/>
                <a:cs typeface="Alexandria" charset="0"/>
              </a:rPr>
              <a:t>مستفيضة. وتستخدم دراسة الحالة </a:t>
            </a:r>
            <a:r>
              <a:rPr lang="ar-EG" sz="1400" dirty="0" smtClean="0">
                <a:latin typeface="Alexandria" charset="0"/>
                <a:cs typeface="Alexandria" charset="0"/>
              </a:rPr>
              <a:t>في </a:t>
            </a:r>
            <a:r>
              <a:rPr lang="ar-EG" sz="1400" dirty="0">
                <a:latin typeface="Alexandria" charset="0"/>
                <a:cs typeface="Alexandria" charset="0"/>
              </a:rPr>
              <a:t>كثير من الأحوال </a:t>
            </a:r>
            <a:r>
              <a:rPr lang="ar-EG" sz="1400" dirty="0" smtClean="0">
                <a:latin typeface="Alexandria" charset="0"/>
                <a:cs typeface="Alexandria" charset="0"/>
              </a:rPr>
              <a:t>كمكمل للدراسات </a:t>
            </a:r>
            <a:r>
              <a:rPr lang="ar-EG" sz="1400" dirty="0">
                <a:latin typeface="Alexandria" charset="0"/>
                <a:cs typeface="Alexandria" charset="0"/>
              </a:rPr>
              <a:t>المسحية، ومع أن مثل هذا الأسلوب يؤدي إلى كشف الكثير </a:t>
            </a:r>
            <a:r>
              <a:rPr lang="ar-EG" sz="1400" dirty="0" smtClean="0">
                <a:latin typeface="Alexandria" charset="0"/>
                <a:cs typeface="Alexandria" charset="0"/>
              </a:rPr>
              <a:t>من الحقائق </a:t>
            </a:r>
            <a:r>
              <a:rPr lang="ar-EG" sz="1400" dirty="0">
                <a:latin typeface="Alexandria" charset="0"/>
                <a:cs typeface="Alexandria" charset="0"/>
              </a:rPr>
              <a:t>والمعلومات الدقيقة عن الحالة المدروسة، إلا </a:t>
            </a:r>
            <a:r>
              <a:rPr lang="ar-EG" sz="1400" dirty="0" smtClean="0">
                <a:latin typeface="Alexandria" charset="0"/>
                <a:cs typeface="Alexandria" charset="0"/>
              </a:rPr>
              <a:t>في </a:t>
            </a:r>
            <a:r>
              <a:rPr lang="ar-EG" sz="1400" dirty="0">
                <a:latin typeface="Alexandria" charset="0"/>
                <a:cs typeface="Alexandria" charset="0"/>
              </a:rPr>
              <a:t>حالة أن يتم </a:t>
            </a:r>
            <a:r>
              <a:rPr lang="ar-EG" sz="1400" dirty="0" smtClean="0">
                <a:latin typeface="Alexandria" charset="0"/>
                <a:cs typeface="Alexandria" charset="0"/>
              </a:rPr>
              <a:t>التوصل إلى </a:t>
            </a:r>
            <a:r>
              <a:rPr lang="ar-EG" sz="1400" dirty="0">
                <a:latin typeface="Alexandria" charset="0"/>
                <a:cs typeface="Alexandria" charset="0"/>
              </a:rPr>
              <a:t>نفس النتائج من عدد كاف من الحالات المماثلة ومن نفس المجتمع </a:t>
            </a:r>
            <a:r>
              <a:rPr lang="ar-EG" sz="1400" dirty="0" smtClean="0">
                <a:latin typeface="Alexandria" charset="0"/>
                <a:cs typeface="Alexandria" charset="0"/>
              </a:rPr>
              <a:t>فعندئذ يمكن </a:t>
            </a:r>
            <a:r>
              <a:rPr lang="ar-EG" sz="1400" dirty="0">
                <a:latin typeface="Alexandria" charset="0"/>
                <a:cs typeface="Alexandria" charset="0"/>
              </a:rPr>
              <a:t>تعميم النتائج على باقي أفراد المجتمع .</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pic>
        <p:nvPicPr>
          <p:cNvPr id="9"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10901" y="6027313"/>
            <a:ext cx="609600" cy="609600"/>
          </a:xfrm>
          <a:prstGeom prst="rect">
            <a:avLst/>
          </a:prstGeom>
        </p:spPr>
      </p:pic>
    </p:spTree>
    <p:extLst>
      <p:ext uri="{BB962C8B-B14F-4D97-AF65-F5344CB8AC3E}">
        <p14:creationId xmlns:p14="http://schemas.microsoft.com/office/powerpoint/2010/main" val="1006524530"/>
      </p:ext>
    </p:extLst>
  </p:cSld>
  <p:clrMapOvr>
    <a:masterClrMapping/>
  </p:clrMapOvr>
  <mc:AlternateContent xmlns:mc="http://schemas.openxmlformats.org/markup-compatibility/2006">
    <mc:Choice xmlns:p14="http://schemas.microsoft.com/office/powerpoint/2010/main" Requires="p14">
      <p:transition spd="slow" p14:dur="2000" advTm="85468"/>
    </mc:Choice>
    <mc:Fallback>
      <p:transition spd="slow" advTm="854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3"/>
                </p:tgtEl>
              </p:cMediaNode>
            </p:audio>
            <p:audio isNarration="1">
              <p:cMediaNode vol="100000" showWhenStopped="0">
                <p:cTn id="11" fill="hold" display="0">
                  <p:stCondLst>
                    <p:cond delay="indefinite"/>
                  </p:stCondLst>
                  <p:endCondLst>
                    <p:cond evt="onStopAudio" delay="0">
                      <p:tgtEl>
                        <p:sldTgt/>
                      </p:tgtEl>
                    </p:cond>
                  </p:endCondLst>
                </p:cTn>
                <p:tgtEl>
                  <p:spTgt spid="9"/>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139321"/>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5 ) جمع </a:t>
            </a:r>
            <a:r>
              <a:rPr lang="ar-EG" sz="1400" dirty="0" smtClean="0">
                <a:latin typeface="Alexandria" charset="0"/>
                <a:cs typeface="Alexandria" charset="0"/>
              </a:rPr>
              <a:t>بيانات </a:t>
            </a:r>
            <a:r>
              <a:rPr lang="ar-EG" sz="1400" dirty="0">
                <a:latin typeface="Alexandria" charset="0"/>
                <a:cs typeface="Alexandria" charset="0"/>
              </a:rPr>
              <a:t>لفهم </a:t>
            </a:r>
            <a:r>
              <a:rPr lang="ar-EG" sz="1400" dirty="0" smtClean="0">
                <a:latin typeface="Alexandria" charset="0"/>
                <a:cs typeface="Alexandria" charset="0"/>
              </a:rPr>
              <a:t>شخصية </a:t>
            </a:r>
            <a:r>
              <a:rPr lang="ar-EG" sz="1400" dirty="0">
                <a:latin typeface="Alexandria" charset="0"/>
                <a:cs typeface="Alexandria" charset="0"/>
              </a:rPr>
              <a:t>الفرد الذي يعاني من مشكلة اجتماعية </a:t>
            </a:r>
            <a:r>
              <a:rPr lang="ar-EG" sz="1400" dirty="0" smtClean="0">
                <a:latin typeface="Alexandria" charset="0"/>
                <a:cs typeface="Alexandria" charset="0"/>
              </a:rPr>
              <a:t>أو نفسية </a:t>
            </a:r>
            <a:r>
              <a:rPr lang="ar-EG" sz="1400" dirty="0">
                <a:latin typeface="Alexandria" charset="0"/>
                <a:cs typeface="Alexandria" charset="0"/>
              </a:rPr>
              <a:t>ما بغية معرفة الظروف التي ظهر ت </a:t>
            </a:r>
            <a:r>
              <a:rPr lang="ar-EG" sz="1400" dirty="0" smtClean="0">
                <a:latin typeface="Alexandria" charset="0"/>
                <a:cs typeface="Alexandria" charset="0"/>
              </a:rPr>
              <a:t>فيها </a:t>
            </a:r>
            <a:r>
              <a:rPr lang="ar-EG" sz="1400" dirty="0">
                <a:latin typeface="Alexandria" charset="0"/>
                <a:cs typeface="Alexandria" charset="0"/>
              </a:rPr>
              <a:t>المشكلة قيد البحث .</a:t>
            </a:r>
          </a:p>
          <a:p>
            <a:pPr algn="justLow" rtl="1">
              <a:lnSpc>
                <a:spcPct val="150000"/>
              </a:lnSpc>
            </a:pPr>
            <a:r>
              <a:rPr lang="ar-EG" sz="1400" dirty="0">
                <a:latin typeface="Alexandria" charset="0"/>
                <a:cs typeface="Alexandria" charset="0"/>
              </a:rPr>
              <a:t>6 ) دراسة </a:t>
            </a:r>
            <a:r>
              <a:rPr lang="ar-EG" sz="1400" dirty="0" smtClean="0">
                <a:latin typeface="Alexandria" charset="0"/>
                <a:cs typeface="Alexandria" charset="0"/>
              </a:rPr>
              <a:t>المشكلات </a:t>
            </a:r>
            <a:r>
              <a:rPr lang="ar-EG" sz="1400" dirty="0">
                <a:latin typeface="Alexandria" charset="0"/>
                <a:cs typeface="Alexandria" charset="0"/>
              </a:rPr>
              <a:t>الاجتماعية والاقتصادية، ومن أمثلة ذلك </a:t>
            </a:r>
            <a:r>
              <a:rPr lang="ar-EG" sz="1400" dirty="0" smtClean="0">
                <a:latin typeface="Alexandria" charset="0"/>
                <a:cs typeface="Alexandria" charset="0"/>
              </a:rPr>
              <a:t>الدراسات التي </a:t>
            </a:r>
            <a:r>
              <a:rPr lang="ar-EG" sz="1400" dirty="0">
                <a:latin typeface="Alexandria" charset="0"/>
                <a:cs typeface="Alexandria" charset="0"/>
              </a:rPr>
              <a:t>تهتم بالأسرة </a:t>
            </a:r>
            <a:r>
              <a:rPr lang="ar-EG" sz="1400" dirty="0" smtClean="0">
                <a:latin typeface="Alexandria" charset="0"/>
                <a:cs typeface="Alexandria" charset="0"/>
              </a:rPr>
              <a:t>وظروف </a:t>
            </a:r>
            <a:r>
              <a:rPr lang="ar-EG" sz="1400" dirty="0">
                <a:latin typeface="Alexandria" charset="0"/>
                <a:cs typeface="Alexandria" charset="0"/>
              </a:rPr>
              <a:t>العمل ومستوى الأجور </a:t>
            </a:r>
            <a:r>
              <a:rPr lang="ar-EG" sz="1400" dirty="0" smtClean="0">
                <a:latin typeface="Alexandria" charset="0"/>
                <a:cs typeface="Alexandria" charset="0"/>
              </a:rPr>
              <a:t>ونفقات </a:t>
            </a:r>
            <a:r>
              <a:rPr lang="ar-EG" sz="1400" dirty="0">
                <a:latin typeface="Alexandria" charset="0"/>
                <a:cs typeface="Alexandria" charset="0"/>
              </a:rPr>
              <a:t>المعيشة </a:t>
            </a:r>
            <a:r>
              <a:rPr lang="ar-EG" sz="1400" dirty="0" smtClean="0">
                <a:latin typeface="Alexandria" charset="0"/>
                <a:cs typeface="Alexandria" charset="0"/>
              </a:rPr>
              <a:t>والبطالة وغير ذلك.</a:t>
            </a:r>
          </a:p>
          <a:p>
            <a:pPr algn="justLow" rtl="1">
              <a:lnSpc>
                <a:spcPct val="150000"/>
              </a:lnSpc>
            </a:pPr>
            <a:r>
              <a:rPr lang="ar-EG" sz="2000" b="1" dirty="0">
                <a:solidFill>
                  <a:srgbClr val="00AEEF"/>
                </a:solidFill>
                <a:latin typeface="Alexandria" charset="0"/>
                <a:cs typeface="Alexandria" charset="0"/>
              </a:rPr>
              <a:t>أدوات أسلوب دراسة الحالة:</a:t>
            </a:r>
          </a:p>
          <a:p>
            <a:pPr algn="justLow" rtl="1">
              <a:lnSpc>
                <a:spcPct val="150000"/>
              </a:lnSpc>
            </a:pPr>
            <a:r>
              <a:rPr lang="ar-EG" sz="1400" dirty="0">
                <a:latin typeface="Alexandria" charset="0"/>
                <a:cs typeface="Alexandria" charset="0"/>
              </a:rPr>
              <a:t>يتم جمع البيانات </a:t>
            </a:r>
            <a:r>
              <a:rPr lang="ar-EG" sz="1400" dirty="0" smtClean="0">
                <a:latin typeface="Alexandria" charset="0"/>
                <a:cs typeface="Alexandria" charset="0"/>
              </a:rPr>
              <a:t>في </a:t>
            </a:r>
            <a:r>
              <a:rPr lang="ar-EG" sz="1400" dirty="0">
                <a:latin typeface="Alexandria" charset="0"/>
                <a:cs typeface="Alexandria" charset="0"/>
              </a:rPr>
              <a:t>مثل هذا الأسلوب بوسائل وأدوات متعددة </a:t>
            </a:r>
            <a:r>
              <a:rPr lang="ar-EG" sz="1400" dirty="0" smtClean="0">
                <a:latin typeface="Alexandria" charset="0"/>
                <a:cs typeface="Alexandria" charset="0"/>
              </a:rPr>
              <a:t>منها( المحمودي، 2019):</a:t>
            </a:r>
            <a:endParaRPr lang="ar-EG" sz="1400" dirty="0">
              <a:latin typeface="Alexandria" charset="0"/>
              <a:cs typeface="Alexandria" charset="0"/>
            </a:endParaRPr>
          </a:p>
          <a:p>
            <a:pPr algn="justLow" rtl="1">
              <a:lnSpc>
                <a:spcPct val="150000"/>
              </a:lnSpc>
            </a:pPr>
            <a:r>
              <a:rPr lang="ar-EG" sz="1400" dirty="0">
                <a:latin typeface="Alexandria" charset="0"/>
                <a:cs typeface="Alexandria" charset="0"/>
              </a:rPr>
              <a:t>1 ) المقابلة الشخصية.</a:t>
            </a:r>
          </a:p>
          <a:p>
            <a:pPr algn="justLow" rtl="1">
              <a:lnSpc>
                <a:spcPct val="150000"/>
              </a:lnSpc>
            </a:pPr>
            <a:r>
              <a:rPr lang="ar-EG" sz="1400" dirty="0">
                <a:latin typeface="Alexandria" charset="0"/>
                <a:cs typeface="Alexandria" charset="0"/>
              </a:rPr>
              <a:t>2 ) الاستبيان .</a:t>
            </a:r>
          </a:p>
          <a:p>
            <a:pPr algn="justLow" rtl="1">
              <a:lnSpc>
                <a:spcPct val="150000"/>
              </a:lnSpc>
            </a:pPr>
            <a:r>
              <a:rPr lang="ar-EG" sz="1400" dirty="0">
                <a:latin typeface="Alexandria" charset="0"/>
                <a:cs typeface="Alexandria" charset="0"/>
              </a:rPr>
              <a:t>3 ) الوثائق، والمنشورات .</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7009095"/>
      </p:ext>
    </p:extLst>
  </p:cSld>
  <p:clrMapOvr>
    <a:masterClrMapping/>
  </p:clrMapOvr>
  <mc:AlternateContent xmlns:mc="http://schemas.openxmlformats.org/markup-compatibility/2006" xmlns:p14="http://schemas.microsoft.com/office/powerpoint/2010/main">
    <mc:Choice Requires="p14">
      <p:transition spd="slow" p14:dur="2000" advTm="39865"/>
    </mc:Choice>
    <mc:Fallback xmlns="">
      <p:transition spd="slow" advTm="3986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65161" y="1666568"/>
            <a:ext cx="5728813" cy="2816156"/>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مزايا </a:t>
            </a:r>
            <a:r>
              <a:rPr lang="ar-EG" sz="2000" b="1" dirty="0" smtClean="0">
                <a:solidFill>
                  <a:srgbClr val="00AEEF"/>
                </a:solidFill>
                <a:latin typeface="Alexandria" charset="0"/>
                <a:cs typeface="Alexandria" charset="0"/>
              </a:rPr>
              <a:t>أسلوب </a:t>
            </a:r>
            <a:r>
              <a:rPr lang="ar-EG" sz="2000" b="1" dirty="0">
                <a:solidFill>
                  <a:srgbClr val="00AEEF"/>
                </a:solidFill>
                <a:latin typeface="Alexandria" charset="0"/>
                <a:cs typeface="Alexandria" charset="0"/>
              </a:rPr>
              <a:t>دراسة الحالة:</a:t>
            </a:r>
          </a:p>
          <a:p>
            <a:pPr algn="justLow" rtl="1">
              <a:lnSpc>
                <a:spcPct val="150000"/>
              </a:lnSpc>
            </a:pPr>
            <a:r>
              <a:rPr lang="ar-EG" sz="1400" dirty="0">
                <a:latin typeface="Alexandria" charset="0"/>
                <a:cs typeface="Alexandria" charset="0"/>
              </a:rPr>
              <a:t>يحقق تطبيق أسلوب دراسة الحالة مجموعة من </a:t>
            </a:r>
            <a:r>
              <a:rPr lang="ar-EG" sz="1400" dirty="0" smtClean="0">
                <a:latin typeface="Alexandria" charset="0"/>
                <a:cs typeface="Alexandria" charset="0"/>
              </a:rPr>
              <a:t>المزايا </a:t>
            </a:r>
            <a:r>
              <a:rPr lang="ar-EG" sz="1400" dirty="0">
                <a:latin typeface="Alexandria" charset="0"/>
                <a:cs typeface="Alexandria" charset="0"/>
              </a:rPr>
              <a:t>من </a:t>
            </a:r>
            <a:r>
              <a:rPr lang="ar-EG" sz="1400" dirty="0" smtClean="0">
                <a:latin typeface="Alexandria" charset="0"/>
                <a:cs typeface="Alexandria" charset="0"/>
              </a:rPr>
              <a:t>أهمها ( </a:t>
            </a:r>
            <a:r>
              <a:rPr lang="ar-EG" sz="1400" dirty="0" err="1" smtClean="0">
                <a:latin typeface="Alexandria" charset="0"/>
                <a:cs typeface="Alexandria" charset="0"/>
              </a:rPr>
              <a:t>المحمودي،2019</a:t>
            </a:r>
            <a:r>
              <a:rPr lang="ar-EG" sz="1400" dirty="0" smtClean="0">
                <a:latin typeface="Alexandria" charset="0"/>
                <a:cs typeface="Alexandria" charset="0"/>
              </a:rPr>
              <a:t>) </a:t>
            </a:r>
            <a:r>
              <a:rPr lang="ar-EG" sz="1400" dirty="0">
                <a:latin typeface="Alexandria" charset="0"/>
                <a:cs typeface="Alexandria" charset="0"/>
              </a:rPr>
              <a:t>:</a:t>
            </a:r>
          </a:p>
          <a:p>
            <a:pPr algn="justLow" rtl="1">
              <a:lnSpc>
                <a:spcPct val="150000"/>
              </a:lnSpc>
            </a:pPr>
            <a:r>
              <a:rPr lang="ar-EG" sz="1400" dirty="0">
                <a:latin typeface="Alexandria" charset="0"/>
                <a:cs typeface="Alexandria" charset="0"/>
              </a:rPr>
              <a:t>1 - توفير معلومات تفصيلية وشاملة ومتعمقة عن الظاهرة المدروسة </a:t>
            </a:r>
            <a:r>
              <a:rPr lang="ar-EG" sz="1400" dirty="0" smtClean="0">
                <a:latin typeface="Alexandria" charset="0"/>
                <a:cs typeface="Alexandria" charset="0"/>
              </a:rPr>
              <a:t>وبشكل لا </a:t>
            </a:r>
            <a:r>
              <a:rPr lang="ar-EG" sz="1400" dirty="0">
                <a:latin typeface="Alexandria" charset="0"/>
                <a:cs typeface="Alexandria" charset="0"/>
              </a:rPr>
              <a:t>توفره أساليب ومناهج البحث الأخرى.</a:t>
            </a:r>
          </a:p>
          <a:p>
            <a:pPr algn="justLow" rtl="1">
              <a:lnSpc>
                <a:spcPct val="150000"/>
              </a:lnSpc>
            </a:pPr>
            <a:r>
              <a:rPr lang="ar-EG" sz="1400" dirty="0">
                <a:latin typeface="Alexandria" charset="0"/>
                <a:cs typeface="Alexandria" charset="0"/>
              </a:rPr>
              <a:t>2 - يساعد </a:t>
            </a:r>
            <a:r>
              <a:rPr lang="ar-EG" sz="1400" dirty="0" smtClean="0">
                <a:latin typeface="Alexandria" charset="0"/>
                <a:cs typeface="Alexandria" charset="0"/>
              </a:rPr>
              <a:t>في </a:t>
            </a:r>
            <a:r>
              <a:rPr lang="ar-EG" sz="1400" dirty="0">
                <a:latin typeface="Alexandria" charset="0"/>
                <a:cs typeface="Alexandria" charset="0"/>
              </a:rPr>
              <a:t>تكوين واشتقاق فرضيات جديدة وبالتالي يفتح الباب </a:t>
            </a:r>
            <a:r>
              <a:rPr lang="ar-EG" sz="1400" dirty="0" smtClean="0">
                <a:latin typeface="Alexandria" charset="0"/>
                <a:cs typeface="Alexandria" charset="0"/>
              </a:rPr>
              <a:t>أمام دراسات </a:t>
            </a:r>
            <a:r>
              <a:rPr lang="ar-EG" sz="1400" dirty="0">
                <a:latin typeface="Alexandria" charset="0"/>
                <a:cs typeface="Alexandria" charset="0"/>
              </a:rPr>
              <a:t>أخرى </a:t>
            </a:r>
            <a:r>
              <a:rPr lang="ar-EG" sz="1400" dirty="0" smtClean="0">
                <a:latin typeface="Alexandria" charset="0"/>
                <a:cs typeface="Alexandria" charset="0"/>
              </a:rPr>
              <a:t>في </a:t>
            </a:r>
            <a:r>
              <a:rPr lang="ar-EG" sz="1400" dirty="0">
                <a:latin typeface="Alexandria" charset="0"/>
                <a:cs typeface="Alexandria" charset="0"/>
              </a:rPr>
              <a:t>المستقبل.</a:t>
            </a:r>
          </a:p>
          <a:p>
            <a:pPr algn="justLow" rtl="1">
              <a:lnSpc>
                <a:spcPct val="150000"/>
              </a:lnSpc>
            </a:pPr>
            <a:r>
              <a:rPr lang="ar-EG" sz="1400" dirty="0">
                <a:latin typeface="Alexandria" charset="0"/>
                <a:cs typeface="Alexandria" charset="0"/>
              </a:rPr>
              <a:t>3 - يمكن من الوصول إلى نتائج دقيقة وتفصيلية حول وضع </a:t>
            </a:r>
            <a:r>
              <a:rPr lang="ar-EG" sz="1400" dirty="0" smtClean="0">
                <a:latin typeface="Alexandria" charset="0"/>
                <a:cs typeface="Alexandria" charset="0"/>
              </a:rPr>
              <a:t>الظاهرة المدروسة </a:t>
            </a:r>
            <a:r>
              <a:rPr lang="ar-EG" sz="1400" dirty="0">
                <a:latin typeface="Alexandria" charset="0"/>
                <a:cs typeface="Alexandria" charset="0"/>
              </a:rPr>
              <a:t>مقارنة بأساليب ومناهج البحث الأخرى.</a:t>
            </a:r>
          </a:p>
          <a:p>
            <a:pPr algn="justLow" rtl="1">
              <a:lnSpc>
                <a:spcPct val="150000"/>
              </a:lnSpc>
            </a:pPr>
            <a:r>
              <a:rPr lang="ar-EG" sz="1400" dirty="0">
                <a:latin typeface="Alexandria" charset="0"/>
                <a:cs typeface="Alexandria" charset="0"/>
              </a:rPr>
              <a:t>4 - يركز الباحث فيه على حالة واحدة ولا يشتت جهده </a:t>
            </a:r>
            <a:r>
              <a:rPr lang="ar-EG" sz="1400" dirty="0" smtClean="0">
                <a:latin typeface="Alexandria" charset="0"/>
                <a:cs typeface="Alexandria" charset="0"/>
              </a:rPr>
              <a:t>في دراسة موضوعات </a:t>
            </a:r>
            <a:r>
              <a:rPr lang="ar-EG" sz="1400" dirty="0">
                <a:latin typeface="Alexandria" charset="0"/>
                <a:cs typeface="Alexandria" charset="0"/>
              </a:rPr>
              <a:t>متعددة.</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5974904"/>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13645" y="1666568"/>
            <a:ext cx="5780329" cy="3600986"/>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عيوب أسلوب دراسة الحالة:</a:t>
            </a:r>
          </a:p>
          <a:p>
            <a:pPr algn="justLow" rtl="1">
              <a:lnSpc>
                <a:spcPct val="150000"/>
              </a:lnSpc>
            </a:pPr>
            <a:r>
              <a:rPr lang="ar-EG" sz="1400" dirty="0">
                <a:latin typeface="Alexandria" charset="0"/>
                <a:cs typeface="Alexandria" charset="0"/>
              </a:rPr>
              <a:t>يمكن حصر عيوب أسلوب دراسة الحالة فيما </a:t>
            </a:r>
            <a:r>
              <a:rPr lang="ar-EG" sz="1400" dirty="0" smtClean="0">
                <a:latin typeface="Alexandria" charset="0"/>
                <a:cs typeface="Alexandria" charset="0"/>
              </a:rPr>
              <a:t>يلي ( المحمودي، 2019) </a:t>
            </a:r>
            <a:r>
              <a:rPr lang="ar-EG" sz="1400" dirty="0">
                <a:latin typeface="Alexandria" charset="0"/>
                <a:cs typeface="Alexandria" charset="0"/>
              </a:rPr>
              <a:t>:</a:t>
            </a:r>
          </a:p>
          <a:p>
            <a:pPr algn="justLow" rtl="1">
              <a:lnSpc>
                <a:spcPct val="150000"/>
              </a:lnSpc>
            </a:pPr>
            <a:r>
              <a:rPr lang="ar-EG" sz="1400" dirty="0">
                <a:latin typeface="Alexandria" charset="0"/>
                <a:cs typeface="Alexandria" charset="0"/>
              </a:rPr>
              <a:t>1 - صعوبة تعميم نتائج </a:t>
            </a:r>
            <a:r>
              <a:rPr lang="ar-EG" sz="1400" dirty="0" smtClean="0">
                <a:latin typeface="Alexandria" charset="0"/>
                <a:cs typeface="Alexandria" charset="0"/>
              </a:rPr>
              <a:t>أسلوب </a:t>
            </a:r>
            <a:r>
              <a:rPr lang="ar-EG" sz="1400" dirty="0">
                <a:latin typeface="Alexandria" charset="0"/>
                <a:cs typeface="Alexandria" charset="0"/>
              </a:rPr>
              <a:t>دراسة الحالة على حالات أخرى </a:t>
            </a:r>
            <a:r>
              <a:rPr lang="ar-EG" sz="1400" dirty="0" smtClean="0">
                <a:latin typeface="Alexandria" charset="0"/>
                <a:cs typeface="Alexandria" charset="0"/>
              </a:rPr>
              <a:t>مشابهة للظاهرة </a:t>
            </a:r>
            <a:r>
              <a:rPr lang="ar-EG" sz="1400" dirty="0">
                <a:latin typeface="Alexandria" charset="0"/>
                <a:cs typeface="Alexandria" charset="0"/>
              </a:rPr>
              <a:t>المدروسة خصوصاً إذا ما كانت العينة غير ممثلة لمجتمع الدراسة </a:t>
            </a:r>
            <a:r>
              <a:rPr lang="ar-EG" sz="1400" dirty="0" smtClean="0">
                <a:latin typeface="Alexandria" charset="0"/>
                <a:cs typeface="Alexandria" charset="0"/>
              </a:rPr>
              <a:t>.</a:t>
            </a:r>
          </a:p>
          <a:p>
            <a:pPr marL="285750" indent="-285750" algn="justLow" rtl="1">
              <a:lnSpc>
                <a:spcPct val="150000"/>
              </a:lnSpc>
              <a:buFontTx/>
              <a:buChar char="-"/>
            </a:pPr>
            <a:r>
              <a:rPr lang="ar-EG" sz="1400" dirty="0" smtClean="0">
                <a:latin typeface="Alexandria" charset="0"/>
                <a:cs typeface="Alexandria" charset="0"/>
              </a:rPr>
              <a:t>تحيز </a:t>
            </a:r>
            <a:r>
              <a:rPr lang="ar-EG" sz="1400" dirty="0">
                <a:latin typeface="Alexandria" charset="0"/>
                <a:cs typeface="Alexandria" charset="0"/>
              </a:rPr>
              <a:t>الباحث </a:t>
            </a:r>
            <a:r>
              <a:rPr lang="ar-EG" sz="1400" dirty="0" smtClean="0">
                <a:latin typeface="Alexandria" charset="0"/>
                <a:cs typeface="Alexandria" charset="0"/>
              </a:rPr>
              <a:t>في </a:t>
            </a:r>
            <a:r>
              <a:rPr lang="ar-EG" sz="1400" dirty="0">
                <a:latin typeface="Alexandria" charset="0"/>
                <a:cs typeface="Alexandria" charset="0"/>
              </a:rPr>
              <a:t>بعض الأحيان عند تحليل وتفسير نتائج </a:t>
            </a:r>
            <a:r>
              <a:rPr lang="ar-EG" sz="1400" dirty="0" smtClean="0">
                <a:latin typeface="Alexandria" charset="0"/>
                <a:cs typeface="Alexandria" charset="0"/>
              </a:rPr>
              <a:t>الظاهرة المدروسة</a:t>
            </a:r>
            <a:r>
              <a:rPr lang="ar-EG" sz="1400" dirty="0">
                <a:latin typeface="Alexandria" charset="0"/>
                <a:cs typeface="Alexandria" charset="0"/>
              </a:rPr>
              <a:t>، الأمر الذي يجعل الباحث عنصراً غير محايد وبالتالي تبتعد </a:t>
            </a:r>
            <a:r>
              <a:rPr lang="ar-EG" sz="1400" dirty="0" smtClean="0">
                <a:latin typeface="Alexandria" charset="0"/>
                <a:cs typeface="Alexandria" charset="0"/>
              </a:rPr>
              <a:t>النتائج عن الموضوعية .</a:t>
            </a:r>
          </a:p>
          <a:p>
            <a:pPr algn="justLow" rtl="1">
              <a:lnSpc>
                <a:spcPct val="150000"/>
              </a:lnSpc>
            </a:pPr>
            <a:r>
              <a:rPr lang="ar-EG" sz="2000" b="1" dirty="0">
                <a:solidFill>
                  <a:srgbClr val="00AEEF"/>
                </a:solidFill>
                <a:latin typeface="Alexandria" charset="0"/>
                <a:cs typeface="Alexandria" charset="0"/>
              </a:rPr>
              <a:t>ج. أسلوب تحليل المحتوى :</a:t>
            </a:r>
          </a:p>
          <a:p>
            <a:pPr algn="justLow" rtl="1">
              <a:lnSpc>
                <a:spcPct val="150000"/>
              </a:lnSpc>
            </a:pPr>
            <a:r>
              <a:rPr lang="ar-EG" sz="1400" dirty="0">
                <a:latin typeface="Alexandria" charset="0"/>
                <a:cs typeface="Alexandria" charset="0"/>
              </a:rPr>
              <a:t>ويعرف أسلوب تحليل المحتوى </a:t>
            </a:r>
            <a:r>
              <a:rPr lang="ar-EG" sz="1400" dirty="0" smtClean="0">
                <a:latin typeface="Alexandria" charset="0"/>
                <a:cs typeface="Alexandria" charset="0"/>
              </a:rPr>
              <a:t>بأنه ( المحمودي، 2019) :</a:t>
            </a:r>
          </a:p>
          <a:p>
            <a:pPr algn="justLow" rtl="1">
              <a:lnSpc>
                <a:spcPct val="150000"/>
              </a:lnSpc>
            </a:pPr>
            <a:r>
              <a:rPr lang="ar-EG" sz="1400" dirty="0">
                <a:latin typeface="Alexandria" charset="0"/>
                <a:cs typeface="Alexandria" charset="0"/>
              </a:rPr>
              <a:t>أسلوب يقوم على وصف منظم ودقيق لنصوص مكتوبة أو </a:t>
            </a:r>
            <a:r>
              <a:rPr lang="ar-EG" sz="1400" dirty="0" smtClean="0">
                <a:latin typeface="Alexandria" charset="0"/>
                <a:cs typeface="Alexandria" charset="0"/>
              </a:rPr>
              <a:t>مسموعة من </a:t>
            </a:r>
            <a:r>
              <a:rPr lang="ar-EG" sz="1400" dirty="0">
                <a:latin typeface="Alexandria" charset="0"/>
                <a:cs typeface="Alexandria" charset="0"/>
              </a:rPr>
              <a:t>خلال تحديد </a:t>
            </a:r>
            <a:r>
              <a:rPr lang="ar-EG" sz="1400" dirty="0" smtClean="0">
                <a:latin typeface="Alexandria" charset="0"/>
                <a:cs typeface="Alexandria" charset="0"/>
              </a:rPr>
              <a:t>موضوع </a:t>
            </a:r>
            <a:r>
              <a:rPr lang="ar-EG" sz="1400" dirty="0">
                <a:latin typeface="Alexandria" charset="0"/>
                <a:cs typeface="Alexandria" charset="0"/>
              </a:rPr>
              <a:t>الدراسة وهدفها وتعريف مجتمع </a:t>
            </a:r>
            <a:r>
              <a:rPr lang="ar-EG" sz="1400" dirty="0" smtClean="0">
                <a:latin typeface="Alexandria" charset="0"/>
                <a:cs typeface="Alexandria" charset="0"/>
              </a:rPr>
              <a:t>الدراسة الذي </a:t>
            </a:r>
            <a:r>
              <a:rPr lang="ar-EG" sz="1400" dirty="0">
                <a:latin typeface="Alexandria" charset="0"/>
                <a:cs typeface="Alexandria" charset="0"/>
              </a:rPr>
              <a:t>سيتم اختيار الحالات الخاصة منه لدراسة مضمونها وتحليله.</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26164177"/>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34871" y="1285191"/>
            <a:ext cx="5780329" cy="4616648"/>
          </a:xfrm>
          <a:prstGeom prst="rect">
            <a:avLst/>
          </a:prstGeom>
          <a:noFill/>
        </p:spPr>
        <p:txBody>
          <a:bodyPr wrap="square" rtlCol="0">
            <a:spAutoFit/>
          </a:bodyPr>
          <a:lstStyle/>
          <a:p>
            <a:pPr algn="justLow" rtl="1">
              <a:lnSpc>
                <a:spcPct val="150000"/>
              </a:lnSpc>
            </a:pPr>
            <a:r>
              <a:rPr lang="ar-EG" sz="1400" dirty="0" smtClean="0">
                <a:latin typeface="Alexandria" charset="0"/>
                <a:cs typeface="Alexandria" charset="0"/>
              </a:rPr>
              <a:t> كما يعرف بأنه :</a:t>
            </a:r>
          </a:p>
          <a:p>
            <a:pPr algn="justLow" rtl="1">
              <a:lnSpc>
                <a:spcPct val="150000"/>
              </a:lnSpc>
            </a:pPr>
            <a:r>
              <a:rPr lang="ar-EG" sz="1400" dirty="0">
                <a:latin typeface="Alexandria" charset="0"/>
                <a:cs typeface="Alexandria" charset="0"/>
              </a:rPr>
              <a:t>أسلوب البحث الذي يهدف إلى تحليل المحتوى الظاهري أو </a:t>
            </a:r>
            <a:r>
              <a:rPr lang="ar-EG" sz="1400" dirty="0" smtClean="0">
                <a:latin typeface="Alexandria" charset="0"/>
                <a:cs typeface="Alexandria" charset="0"/>
              </a:rPr>
              <a:t>المضمون الصريح </a:t>
            </a:r>
            <a:r>
              <a:rPr lang="ar-EG" sz="1400" dirty="0">
                <a:latin typeface="Alexandria" charset="0"/>
                <a:cs typeface="Alexandria" charset="0"/>
              </a:rPr>
              <a:t>للظاهرة المدروسة ووصفها وصفًا موضوعيًا ومنهجيًا </a:t>
            </a:r>
            <a:r>
              <a:rPr lang="ar-EG" sz="1400" dirty="0" smtClean="0">
                <a:latin typeface="Alexandria" charset="0"/>
                <a:cs typeface="Alexandria" charset="0"/>
              </a:rPr>
              <a:t>وكميًا بالأرقام.. من </a:t>
            </a:r>
            <a:r>
              <a:rPr lang="ar-EG" sz="1400" dirty="0">
                <a:latin typeface="Alexandria" charset="0"/>
                <a:cs typeface="Alexandria" charset="0"/>
              </a:rPr>
              <a:t>خلال التعريفات السابق يتضح الآتي:</a:t>
            </a:r>
          </a:p>
          <a:p>
            <a:pPr algn="justLow" rtl="1">
              <a:lnSpc>
                <a:spcPct val="150000"/>
              </a:lnSpc>
            </a:pPr>
            <a:r>
              <a:rPr lang="ar-EG" sz="1400" dirty="0">
                <a:latin typeface="Alexandria" charset="0"/>
                <a:cs typeface="Alexandria" charset="0"/>
              </a:rPr>
              <a:t>✓ تحليل المضمون هو اتصال غير مباشر بالأفراد من خلال </a:t>
            </a:r>
            <a:r>
              <a:rPr lang="ar-EG" sz="1400" dirty="0" smtClean="0">
                <a:latin typeface="Alexandria" charset="0"/>
                <a:cs typeface="Alexandria" charset="0"/>
              </a:rPr>
              <a:t>الاكتفاء </a:t>
            </a:r>
            <a:r>
              <a:rPr lang="ar-EG" sz="1400" dirty="0" smtClean="0">
                <a:latin typeface="Alexandria" charset="0"/>
                <a:cs typeface="Alexandria" charset="0"/>
              </a:rPr>
              <a:t>بالرجوع </a:t>
            </a:r>
            <a:r>
              <a:rPr lang="ar-EG" sz="1400" dirty="0">
                <a:latin typeface="Alexandria" charset="0"/>
                <a:cs typeface="Alexandria" charset="0"/>
              </a:rPr>
              <a:t>إلى الوثائق </a:t>
            </a:r>
            <a:r>
              <a:rPr lang="ar-EG" sz="1400" dirty="0" smtClean="0">
                <a:latin typeface="Alexandria" charset="0"/>
                <a:cs typeface="Alexandria" charset="0"/>
              </a:rPr>
              <a:t>والسجلات والمقابلات </a:t>
            </a:r>
            <a:r>
              <a:rPr lang="ar-EG" sz="1400" dirty="0">
                <a:latin typeface="Alexandria" charset="0"/>
                <a:cs typeface="Alexandria" charset="0"/>
              </a:rPr>
              <a:t>التلفزيونية والصحفية </a:t>
            </a:r>
            <a:r>
              <a:rPr lang="ar-EG" sz="1400" dirty="0" smtClean="0">
                <a:latin typeface="Alexandria" charset="0"/>
                <a:cs typeface="Alexandria" charset="0"/>
              </a:rPr>
              <a:t>المرتبطة بموضوع الدراسة</a:t>
            </a:r>
            <a:r>
              <a:rPr lang="ar-EG" sz="1400" dirty="0">
                <a:latin typeface="Alexandria" charset="0"/>
                <a:cs typeface="Alexandria" charset="0"/>
              </a:rPr>
              <a:t>.</a:t>
            </a:r>
          </a:p>
          <a:p>
            <a:pPr algn="justLow" rtl="1">
              <a:lnSpc>
                <a:spcPct val="150000"/>
              </a:lnSpc>
            </a:pPr>
            <a:r>
              <a:rPr lang="ar-EG" sz="1400" dirty="0">
                <a:latin typeface="Alexandria" charset="0"/>
                <a:cs typeface="Alexandria" charset="0"/>
              </a:rPr>
              <a:t>✓ يقوم الباحث بعد اختيار الوثائق </a:t>
            </a:r>
            <a:r>
              <a:rPr lang="ar-EG" sz="1400" dirty="0" smtClean="0">
                <a:latin typeface="Alexandria" charset="0"/>
                <a:cs typeface="Alexandria" charset="0"/>
              </a:rPr>
              <a:t>والسجلات </a:t>
            </a:r>
            <a:r>
              <a:rPr lang="ar-EG" sz="1400" dirty="0">
                <a:latin typeface="Alexandria" charset="0"/>
                <a:cs typeface="Alexandria" charset="0"/>
              </a:rPr>
              <a:t>المناسبة بتحليلها </a:t>
            </a:r>
            <a:r>
              <a:rPr lang="ar-EG" sz="1400" dirty="0" smtClean="0">
                <a:latin typeface="Alexandria" charset="0"/>
                <a:cs typeface="Alexandria" charset="0"/>
              </a:rPr>
              <a:t>مستندا إلى البيانات </a:t>
            </a:r>
            <a:r>
              <a:rPr lang="ar-EG" sz="1400" dirty="0">
                <a:latin typeface="Alexandria" charset="0"/>
                <a:cs typeface="Alexandria" charset="0"/>
              </a:rPr>
              <a:t>الصريحة الواضحة المذكورة </a:t>
            </a:r>
            <a:r>
              <a:rPr lang="ar-EG" sz="1400" dirty="0" smtClean="0">
                <a:latin typeface="Alexandria" charset="0"/>
                <a:cs typeface="Alexandria" charset="0"/>
              </a:rPr>
              <a:t>فيها</a:t>
            </a:r>
            <a:r>
              <a:rPr lang="ar-EG" sz="1400" dirty="0">
                <a:latin typeface="Alexandria" charset="0"/>
                <a:cs typeface="Alexandria" charset="0"/>
              </a:rPr>
              <a:t>.</a:t>
            </a:r>
          </a:p>
          <a:p>
            <a:pPr algn="justLow" rtl="1">
              <a:lnSpc>
                <a:spcPct val="150000"/>
              </a:lnSpc>
            </a:pPr>
            <a:r>
              <a:rPr lang="ar-EG" sz="1400" dirty="0">
                <a:latin typeface="Alexandria" charset="0"/>
                <a:cs typeface="Alexandria" charset="0"/>
              </a:rPr>
              <a:t>✓ يتعين على الباحث التأكد من صدق تمثيل الوثيقة أو </a:t>
            </a:r>
            <a:r>
              <a:rPr lang="ar-EG" sz="1400" dirty="0" smtClean="0">
                <a:latin typeface="Alexandria" charset="0"/>
                <a:cs typeface="Alexandria" charset="0"/>
              </a:rPr>
              <a:t>السجلات المستخدمة في </a:t>
            </a:r>
            <a:r>
              <a:rPr lang="ar-EG" sz="1400" dirty="0">
                <a:latin typeface="Alexandria" charset="0"/>
                <a:cs typeface="Alexandria" charset="0"/>
              </a:rPr>
              <a:t>التحليل سواء </a:t>
            </a:r>
            <a:r>
              <a:rPr lang="ar-EG" sz="1400" dirty="0" smtClean="0">
                <a:latin typeface="Alexandria" charset="0"/>
                <a:cs typeface="Alexandria" charset="0"/>
              </a:rPr>
              <a:t>كان </a:t>
            </a:r>
            <a:r>
              <a:rPr lang="ar-EG" sz="1400" dirty="0">
                <a:latin typeface="Alexandria" charset="0"/>
                <a:cs typeface="Alexandria" charset="0"/>
              </a:rPr>
              <a:t>من </a:t>
            </a:r>
            <a:r>
              <a:rPr lang="ar-EG" sz="1400" dirty="0" smtClean="0">
                <a:latin typeface="Alexandria" charset="0"/>
                <a:cs typeface="Alexandria" charset="0"/>
              </a:rPr>
              <a:t>حيث </a:t>
            </a:r>
            <a:r>
              <a:rPr lang="ar-EG" sz="1400" dirty="0">
                <a:latin typeface="Alexandria" charset="0"/>
                <a:cs typeface="Alexandria" charset="0"/>
              </a:rPr>
              <a:t>أهميتها ، </a:t>
            </a:r>
            <a:r>
              <a:rPr lang="ar-EG" sz="1400" dirty="0" smtClean="0">
                <a:latin typeface="Alexandria" charset="0"/>
                <a:cs typeface="Alexandria" charset="0"/>
              </a:rPr>
              <a:t>أو أصالتها، أو </a:t>
            </a:r>
            <a:r>
              <a:rPr lang="ar-EG" sz="1400" dirty="0" err="1" smtClean="0">
                <a:latin typeface="Alexandria" charset="0"/>
                <a:cs typeface="Alexandria" charset="0"/>
              </a:rPr>
              <a:t>موضوعيتها</a:t>
            </a:r>
            <a:r>
              <a:rPr lang="ar-EG" sz="1400" dirty="0" smtClean="0">
                <a:latin typeface="Alexandria" charset="0"/>
                <a:cs typeface="Alexandria" charset="0"/>
              </a:rPr>
              <a:t> </a:t>
            </a:r>
            <a:r>
              <a:rPr lang="ar-EG" sz="1400" dirty="0">
                <a:latin typeface="Alexandria" charset="0"/>
                <a:cs typeface="Alexandria" charset="0"/>
              </a:rPr>
              <a:t>.</a:t>
            </a:r>
          </a:p>
          <a:p>
            <a:pPr marL="285750" indent="-285750" algn="justLow" rtl="1">
              <a:lnSpc>
                <a:spcPct val="150000"/>
              </a:lnSpc>
              <a:buFont typeface="Wingdings" panose="05000000000000000000" pitchFamily="2" charset="2"/>
              <a:buChar char="ü"/>
            </a:pPr>
            <a:r>
              <a:rPr lang="ar-EG" sz="1400" dirty="0">
                <a:latin typeface="Alexandria" charset="0"/>
                <a:cs typeface="Alexandria" charset="0"/>
              </a:rPr>
              <a:t>أسلوب يقوم على وصف منظم ودقيق لنصوص مكتوبة أو </a:t>
            </a:r>
            <a:r>
              <a:rPr lang="ar-EG" sz="1400" dirty="0" smtClean="0">
                <a:latin typeface="Alexandria" charset="0"/>
                <a:cs typeface="Alexandria" charset="0"/>
              </a:rPr>
              <a:t>مسموعة من </a:t>
            </a:r>
            <a:r>
              <a:rPr lang="ar-EG" sz="1400" dirty="0">
                <a:latin typeface="Alexandria" charset="0"/>
                <a:cs typeface="Alexandria" charset="0"/>
              </a:rPr>
              <a:t>خلال تحديد </a:t>
            </a:r>
            <a:r>
              <a:rPr lang="ar-EG" sz="1400" dirty="0" smtClean="0">
                <a:latin typeface="Alexandria" charset="0"/>
                <a:cs typeface="Alexandria" charset="0"/>
              </a:rPr>
              <a:t>موضوع </a:t>
            </a:r>
            <a:r>
              <a:rPr lang="ar-EG" sz="1400" dirty="0">
                <a:latin typeface="Alexandria" charset="0"/>
                <a:cs typeface="Alexandria" charset="0"/>
              </a:rPr>
              <a:t>الدراسة وهدفها وتعريف مجتمع </a:t>
            </a:r>
            <a:r>
              <a:rPr lang="ar-EG" sz="1400" dirty="0" smtClean="0">
                <a:latin typeface="Alexandria" charset="0"/>
                <a:cs typeface="Alexandria" charset="0"/>
              </a:rPr>
              <a:t>الدراسة الذي </a:t>
            </a:r>
            <a:r>
              <a:rPr lang="ar-EG" sz="1400" dirty="0">
                <a:latin typeface="Alexandria" charset="0"/>
                <a:cs typeface="Alexandria" charset="0"/>
              </a:rPr>
              <a:t>سيتم اختيار الحالات الخاصة منه لدراسة مضمونها </a:t>
            </a:r>
            <a:r>
              <a:rPr lang="ar-EG" sz="1400" dirty="0" smtClean="0">
                <a:latin typeface="Alexandria" charset="0"/>
                <a:cs typeface="Alexandria" charset="0"/>
              </a:rPr>
              <a:t>وتحليله.</a:t>
            </a:r>
          </a:p>
          <a:p>
            <a:pPr marL="285750" indent="-285750" algn="justLow" rtl="1">
              <a:lnSpc>
                <a:spcPct val="150000"/>
              </a:lnSpc>
              <a:buFont typeface="Wingdings" panose="05000000000000000000" pitchFamily="2" charset="2"/>
              <a:buChar char="ü"/>
            </a:pPr>
            <a:r>
              <a:rPr lang="ar-EG" sz="1400" dirty="0" smtClean="0">
                <a:latin typeface="Alexandria" charset="0"/>
                <a:cs typeface="Alexandria" charset="0"/>
              </a:rPr>
              <a:t>أسلوب </a:t>
            </a:r>
            <a:r>
              <a:rPr lang="ar-EG" sz="1400" dirty="0">
                <a:latin typeface="Alexandria" charset="0"/>
                <a:cs typeface="Alexandria" charset="0"/>
              </a:rPr>
              <a:t>البحث الذي يهدف إلى تحليل المحتوى الظاهري أو </a:t>
            </a:r>
            <a:r>
              <a:rPr lang="ar-EG" sz="1400" dirty="0" smtClean="0">
                <a:latin typeface="Alexandria" charset="0"/>
                <a:cs typeface="Alexandria" charset="0"/>
              </a:rPr>
              <a:t>المضمون الصريح </a:t>
            </a:r>
            <a:r>
              <a:rPr lang="ar-EG" sz="1400" dirty="0">
                <a:latin typeface="Alexandria" charset="0"/>
                <a:cs typeface="Alexandria" charset="0"/>
              </a:rPr>
              <a:t>للظاهرة المدروسة ووصفها وصفًا موضوعيًا ومنهجيًا </a:t>
            </a:r>
            <a:r>
              <a:rPr lang="ar-EG" sz="1400" dirty="0" smtClean="0">
                <a:latin typeface="Alexandria" charset="0"/>
                <a:cs typeface="Alexandria" charset="0"/>
              </a:rPr>
              <a:t>وكميًا بالأرقام</a:t>
            </a:r>
            <a:r>
              <a:rPr lang="ar-EG" sz="1400" dirty="0">
                <a:latin typeface="Alexandria" charset="0"/>
                <a:cs typeface="Alexandria" charset="0"/>
              </a:rPr>
              <a:t>.</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37501702"/>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34871" y="1285191"/>
            <a:ext cx="5780329" cy="4755148"/>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 استخدامات أسلوب تحليل المحتوى :</a:t>
            </a:r>
          </a:p>
          <a:p>
            <a:pPr algn="justLow" rtl="1">
              <a:lnSpc>
                <a:spcPct val="150000"/>
              </a:lnSpc>
            </a:pPr>
            <a:r>
              <a:rPr lang="ar-EG" sz="1400" dirty="0">
                <a:latin typeface="Alexandria" charset="0"/>
                <a:cs typeface="Alexandria" charset="0"/>
              </a:rPr>
              <a:t>من المجالات والموضوعات التي يستخدم فيها أسلوب تحليل المحتوى ما </a:t>
            </a:r>
            <a:r>
              <a:rPr lang="ar-EG" sz="1400" dirty="0" smtClean="0">
                <a:latin typeface="Alexandria" charset="0"/>
                <a:cs typeface="Alexandria" charset="0"/>
              </a:rPr>
              <a:t>يلي ( المحمودي، 2019) </a:t>
            </a:r>
            <a:r>
              <a:rPr lang="ar-EG" sz="1400" dirty="0">
                <a:latin typeface="Alexandria" charset="0"/>
                <a:cs typeface="Alexandria" charset="0"/>
              </a:rPr>
              <a:t>:</a:t>
            </a:r>
          </a:p>
          <a:p>
            <a:pPr algn="justLow" rtl="1">
              <a:lnSpc>
                <a:spcPct val="150000"/>
              </a:lnSpc>
            </a:pPr>
            <a:r>
              <a:rPr lang="ar-EG" sz="1400" dirty="0" smtClean="0">
                <a:latin typeface="Alexandria" charset="0"/>
                <a:cs typeface="Alexandria" charset="0"/>
              </a:rPr>
              <a:t>1) </a:t>
            </a:r>
            <a:r>
              <a:rPr lang="ar-EG" sz="1400" dirty="0">
                <a:latin typeface="Alexandria" charset="0"/>
                <a:cs typeface="Alexandria" charset="0"/>
              </a:rPr>
              <a:t>التعرف على المعارف والقيم وتحقيق الأهداف والآثار التي تحملها </a:t>
            </a:r>
            <a:r>
              <a:rPr lang="ar-EG" sz="1400" dirty="0" smtClean="0">
                <a:latin typeface="Alexandria" charset="0"/>
                <a:cs typeface="Alexandria" charset="0"/>
              </a:rPr>
              <a:t>الكتب والمناهج</a:t>
            </a:r>
            <a:r>
              <a:rPr lang="ar-EG" sz="1400" dirty="0">
                <a:latin typeface="Alexandria" charset="0"/>
                <a:cs typeface="Alexandria" charset="0"/>
              </a:rPr>
              <a:t>، </a:t>
            </a:r>
            <a:r>
              <a:rPr lang="ar-EG" sz="1400" dirty="0" smtClean="0">
                <a:latin typeface="Alexandria" charset="0"/>
                <a:cs typeface="Alexandria" charset="0"/>
              </a:rPr>
              <a:t>والأدبيات التربوية </a:t>
            </a:r>
            <a:r>
              <a:rPr lang="ar-EG" sz="1400" dirty="0">
                <a:latin typeface="Alexandria" charset="0"/>
                <a:cs typeface="Alexandria" charset="0"/>
              </a:rPr>
              <a:t>والثقافية وغيرها .</a:t>
            </a:r>
          </a:p>
          <a:p>
            <a:pPr algn="justLow" rtl="1">
              <a:lnSpc>
                <a:spcPct val="150000"/>
              </a:lnSpc>
            </a:pPr>
            <a:r>
              <a:rPr lang="ar-EG" sz="1400" dirty="0" smtClean="0">
                <a:latin typeface="Alexandria" charset="0"/>
                <a:cs typeface="Alexandria" charset="0"/>
              </a:rPr>
              <a:t>2) </a:t>
            </a:r>
            <a:r>
              <a:rPr lang="ar-EG" sz="1400" dirty="0">
                <a:latin typeface="Alexandria" charset="0"/>
                <a:cs typeface="Alexandria" charset="0"/>
              </a:rPr>
              <a:t>دراسة محتوى </a:t>
            </a:r>
            <a:r>
              <a:rPr lang="ar-EG" sz="1400" dirty="0" smtClean="0">
                <a:latin typeface="Alexandria" charset="0"/>
                <a:cs typeface="Alexandria" charset="0"/>
              </a:rPr>
              <a:t>المؤتمرات </a:t>
            </a:r>
            <a:r>
              <a:rPr lang="ar-EG" sz="1400" dirty="0">
                <a:latin typeface="Alexandria" charset="0"/>
                <a:cs typeface="Alexandria" charset="0"/>
              </a:rPr>
              <a:t>الصحفية.</a:t>
            </a:r>
          </a:p>
          <a:p>
            <a:pPr algn="justLow" rtl="1">
              <a:lnSpc>
                <a:spcPct val="150000"/>
              </a:lnSpc>
            </a:pPr>
            <a:r>
              <a:rPr lang="ar-EG" sz="1400" dirty="0" smtClean="0">
                <a:latin typeface="Alexandria" charset="0"/>
                <a:cs typeface="Alexandria" charset="0"/>
              </a:rPr>
              <a:t>3) </a:t>
            </a:r>
            <a:r>
              <a:rPr lang="ar-EG" sz="1400" dirty="0">
                <a:latin typeface="Alexandria" charset="0"/>
                <a:cs typeface="Alexandria" charset="0"/>
              </a:rPr>
              <a:t>تحليل النصوص السياسية والقانونية</a:t>
            </a:r>
            <a:r>
              <a:rPr lang="ar-EG" sz="1400" dirty="0" smtClean="0">
                <a:latin typeface="Alexandria" charset="0"/>
                <a:cs typeface="Alexandria" charset="0"/>
              </a:rPr>
              <a:t>.</a:t>
            </a:r>
          </a:p>
          <a:p>
            <a:pPr algn="justLow" rtl="1">
              <a:lnSpc>
                <a:spcPct val="150000"/>
              </a:lnSpc>
            </a:pPr>
            <a:r>
              <a:rPr lang="ar-EG" sz="1400" dirty="0" smtClean="0">
                <a:latin typeface="Alexandria" charset="0"/>
                <a:cs typeface="Alexandria" charset="0"/>
              </a:rPr>
              <a:t>4) </a:t>
            </a:r>
            <a:r>
              <a:rPr lang="ar-EG" sz="1400" dirty="0">
                <a:latin typeface="Alexandria" charset="0"/>
                <a:cs typeface="Alexandria" charset="0"/>
              </a:rPr>
              <a:t>تحليل أنماط الجرائم وعددها وبيئتها </a:t>
            </a:r>
            <a:r>
              <a:rPr lang="ar-EG" sz="1400" dirty="0" smtClean="0">
                <a:latin typeface="Alexandria" charset="0"/>
                <a:cs typeface="Alexandria" charset="0"/>
              </a:rPr>
              <a:t>وذلك </a:t>
            </a:r>
            <a:r>
              <a:rPr lang="ar-EG" sz="1400" dirty="0">
                <a:latin typeface="Alexandria" charset="0"/>
                <a:cs typeface="Alexandria" charset="0"/>
              </a:rPr>
              <a:t>من خلال ما ينشر </a:t>
            </a:r>
            <a:r>
              <a:rPr lang="ar-EG" sz="1400" dirty="0" smtClean="0">
                <a:latin typeface="Alexandria" charset="0"/>
                <a:cs typeface="Alexandria" charset="0"/>
              </a:rPr>
              <a:t>في الجرائد الوطنية </a:t>
            </a:r>
            <a:r>
              <a:rPr lang="ar-EG" sz="1400" dirty="0">
                <a:latin typeface="Alexandria" charset="0"/>
                <a:cs typeface="Alexandria" charset="0"/>
              </a:rPr>
              <a:t>.</a:t>
            </a:r>
          </a:p>
          <a:p>
            <a:pPr algn="justLow" rtl="1">
              <a:lnSpc>
                <a:spcPct val="150000"/>
              </a:lnSpc>
            </a:pPr>
            <a:r>
              <a:rPr lang="ar-EG" sz="1400" dirty="0" smtClean="0">
                <a:latin typeface="Alexandria" charset="0"/>
                <a:cs typeface="Alexandria" charset="0"/>
              </a:rPr>
              <a:t>5) </a:t>
            </a:r>
            <a:r>
              <a:rPr lang="ar-EG" sz="1400" dirty="0">
                <a:latin typeface="Alexandria" charset="0"/>
                <a:cs typeface="Alexandria" charset="0"/>
              </a:rPr>
              <a:t>دراسة وتحليل المواد التي تقدمها الصحف والإذاعة المسموعة أو </a:t>
            </a:r>
            <a:r>
              <a:rPr lang="ar-EG" sz="1400" dirty="0" smtClean="0">
                <a:latin typeface="Alexandria" charset="0"/>
                <a:cs typeface="Alexandria" charset="0"/>
              </a:rPr>
              <a:t>المرئية والكتب والنشرات </a:t>
            </a:r>
            <a:r>
              <a:rPr lang="ar-EG" sz="1400" dirty="0">
                <a:latin typeface="Alexandria" charset="0"/>
                <a:cs typeface="Alexandria" charset="0"/>
              </a:rPr>
              <a:t>التي تتصل بأي </a:t>
            </a:r>
            <a:r>
              <a:rPr lang="ar-EG" sz="1400" dirty="0" smtClean="0">
                <a:latin typeface="Alexandria" charset="0"/>
                <a:cs typeface="Alexandria" charset="0"/>
              </a:rPr>
              <a:t>موضوع </a:t>
            </a:r>
            <a:r>
              <a:rPr lang="ar-EG" sz="1400" dirty="0">
                <a:latin typeface="Alexandria" charset="0"/>
                <a:cs typeface="Alexandria" charset="0"/>
              </a:rPr>
              <a:t>من </a:t>
            </a:r>
            <a:r>
              <a:rPr lang="ar-EG" sz="1400" dirty="0" smtClean="0">
                <a:latin typeface="Alexandria" charset="0"/>
                <a:cs typeface="Alexandria" charset="0"/>
              </a:rPr>
              <a:t>الموضوعات</a:t>
            </a:r>
            <a:r>
              <a:rPr lang="ar-EG" sz="1400" dirty="0">
                <a:latin typeface="Alexandria" charset="0"/>
                <a:cs typeface="Alexandria" charset="0"/>
              </a:rPr>
              <a:t>.</a:t>
            </a:r>
          </a:p>
          <a:p>
            <a:pPr algn="justLow" rtl="1">
              <a:lnSpc>
                <a:spcPct val="150000"/>
              </a:lnSpc>
            </a:pPr>
            <a:r>
              <a:rPr lang="ar-EG" sz="1400" dirty="0">
                <a:latin typeface="Alexandria" charset="0"/>
                <a:cs typeface="Alexandria" charset="0"/>
              </a:rPr>
              <a:t>6 ) تحليل مضمون الخطب السياسة والدبلوماسية </a:t>
            </a:r>
            <a:r>
              <a:rPr lang="ar-EG" sz="1400" dirty="0" smtClean="0">
                <a:latin typeface="Alexandria" charset="0"/>
                <a:cs typeface="Alexandria" charset="0"/>
              </a:rPr>
              <a:t>وخطابات </a:t>
            </a:r>
            <a:r>
              <a:rPr lang="ar-EG" sz="1400" dirty="0" smtClean="0">
                <a:latin typeface="Alexandria" charset="0"/>
                <a:cs typeface="Alexandria" charset="0"/>
              </a:rPr>
              <a:t>المعارضة السياسية .</a:t>
            </a:r>
          </a:p>
          <a:p>
            <a:pPr algn="justLow" rtl="1">
              <a:lnSpc>
                <a:spcPct val="150000"/>
              </a:lnSpc>
            </a:pPr>
            <a:r>
              <a:rPr lang="ar-EG" sz="1400" dirty="0">
                <a:latin typeface="Alexandria" charset="0"/>
                <a:cs typeface="Alexandria" charset="0"/>
              </a:rPr>
              <a:t>7 ) دراسة وتحليل مضمون البرامج السياسية </a:t>
            </a:r>
            <a:r>
              <a:rPr lang="ar-EG" sz="1400" dirty="0" smtClean="0">
                <a:latin typeface="Alexandria" charset="0"/>
                <a:cs typeface="Alexandria" charset="0"/>
              </a:rPr>
              <a:t>للأحزاب وكذلك برامج الحملات </a:t>
            </a:r>
            <a:r>
              <a:rPr lang="ar-EG" sz="1400" dirty="0">
                <a:latin typeface="Alexandria" charset="0"/>
                <a:cs typeface="Alexandria" charset="0"/>
              </a:rPr>
              <a:t>الانتخابية .</a:t>
            </a:r>
          </a:p>
          <a:p>
            <a:pPr algn="justLow" rtl="1">
              <a:lnSpc>
                <a:spcPct val="150000"/>
              </a:lnSpc>
            </a:pPr>
            <a:r>
              <a:rPr lang="ar-EG" sz="1400" dirty="0">
                <a:latin typeface="Alexandria" charset="0"/>
                <a:cs typeface="Alexandria" charset="0"/>
              </a:rPr>
              <a:t>8 ) التحليل القانوني </a:t>
            </a:r>
            <a:r>
              <a:rPr lang="ar-EG" sz="1400" dirty="0" smtClean="0">
                <a:latin typeface="Alexandria" charset="0"/>
                <a:cs typeface="Alexandria" charset="0"/>
              </a:rPr>
              <a:t>للمعاهدات والاتفاقيات </a:t>
            </a:r>
            <a:r>
              <a:rPr lang="ar-EG" sz="1400" dirty="0">
                <a:latin typeface="Alexandria" charset="0"/>
                <a:cs typeface="Alexandria" charset="0"/>
              </a:rPr>
              <a:t>والمواثيق </a:t>
            </a:r>
            <a:r>
              <a:rPr lang="ar-EG" sz="1400" dirty="0" smtClean="0">
                <a:latin typeface="Alexandria" charset="0"/>
                <a:cs typeface="Alexandria" charset="0"/>
              </a:rPr>
              <a:t>الوطنية </a:t>
            </a:r>
            <a:r>
              <a:rPr lang="ar-EG" sz="1400" dirty="0">
                <a:latin typeface="Alexandria" charset="0"/>
                <a:cs typeface="Alexandria" charset="0"/>
              </a:rPr>
              <a:t>والدولية </a:t>
            </a:r>
            <a:r>
              <a:rPr lang="ar-EG" sz="1400" dirty="0" smtClean="0">
                <a:latin typeface="Alexandria" charset="0"/>
                <a:cs typeface="Alexandria" charset="0"/>
              </a:rPr>
              <a:t>في  ضوء </a:t>
            </a:r>
            <a:r>
              <a:rPr lang="ar-EG" sz="1400" dirty="0">
                <a:latin typeface="Alexandria" charset="0"/>
                <a:cs typeface="Alexandria" charset="0"/>
              </a:rPr>
              <a:t>القانون الدولي، </a:t>
            </a:r>
            <a:r>
              <a:rPr lang="ar-EG" sz="1400" dirty="0" smtClean="0">
                <a:latin typeface="Alexandria" charset="0"/>
                <a:cs typeface="Alexandria" charset="0"/>
              </a:rPr>
              <a:t>والحكم </a:t>
            </a:r>
            <a:r>
              <a:rPr lang="ar-EG" sz="1400" dirty="0">
                <a:latin typeface="Alexandria" charset="0"/>
                <a:cs typeface="Alexandria" charset="0"/>
              </a:rPr>
              <a:t>على مدى شرعيتها .</a:t>
            </a:r>
          </a:p>
          <a:p>
            <a:pPr algn="justLow" rtl="1">
              <a:lnSpc>
                <a:spcPct val="150000"/>
              </a:lnSpc>
            </a:pPr>
            <a:r>
              <a:rPr lang="ar-EG" sz="1400" dirty="0">
                <a:latin typeface="Alexandria" charset="0"/>
                <a:cs typeface="Alexandria" charset="0"/>
              </a:rPr>
              <a:t>9 ) دراسة محتوى الدساتير والقوانين لكشف مواطن الخلل </a:t>
            </a:r>
            <a:r>
              <a:rPr lang="ar-EG" sz="1400" dirty="0" smtClean="0">
                <a:latin typeface="Alexandria" charset="0"/>
                <a:cs typeface="Alexandria" charset="0"/>
              </a:rPr>
              <a:t>والتغيرات</a:t>
            </a:r>
            <a:r>
              <a:rPr lang="ar-EG" sz="1400" dirty="0">
                <a:latin typeface="Alexandria" charset="0"/>
                <a:cs typeface="Alexandria" charset="0"/>
              </a:rPr>
              <a:t>.</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01918014"/>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34871" y="1285191"/>
            <a:ext cx="5780329" cy="4893647"/>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أدوات أسلوب تحليل المحتوى:</a:t>
            </a:r>
          </a:p>
          <a:p>
            <a:pPr algn="justLow" rtl="1">
              <a:lnSpc>
                <a:spcPct val="150000"/>
              </a:lnSpc>
            </a:pPr>
            <a:r>
              <a:rPr lang="ar-EG" sz="1400" dirty="0">
                <a:latin typeface="Alexandria" charset="0"/>
                <a:cs typeface="Alexandria" charset="0"/>
              </a:rPr>
              <a:t>تنحصر أدوات أسلوب تحليل المحتوى بعدد من </a:t>
            </a:r>
            <a:r>
              <a:rPr lang="ar-EG" sz="1400" dirty="0" smtClean="0">
                <a:latin typeface="Alexandria" charset="0"/>
                <a:cs typeface="Alexandria" charset="0"/>
              </a:rPr>
              <a:t>الوثائق المرتبطة بموضوع البحث مثل: السجلات والقوانين والأنظمة والصحف والمجلات وبرامج التلفزيون والكتب وغيرها من المواد التي تحتوي المعلومات التي يبحث عنها الباحث </a:t>
            </a:r>
            <a:r>
              <a:rPr lang="ar-EG" sz="1400" dirty="0">
                <a:latin typeface="Alexandria" charset="0"/>
                <a:cs typeface="Alexandria" charset="0"/>
              </a:rPr>
              <a:t>.</a:t>
            </a:r>
          </a:p>
          <a:p>
            <a:pPr algn="justLow" rtl="1">
              <a:lnSpc>
                <a:spcPct val="150000"/>
              </a:lnSpc>
            </a:pPr>
            <a:r>
              <a:rPr lang="ar-EG" sz="2000" b="1" dirty="0">
                <a:solidFill>
                  <a:srgbClr val="00AEEF"/>
                </a:solidFill>
                <a:latin typeface="Alexandria" charset="0"/>
                <a:cs typeface="Alexandria" charset="0"/>
              </a:rPr>
              <a:t>مزايا أسلوب تحليل المحتوى:</a:t>
            </a:r>
          </a:p>
          <a:p>
            <a:pPr algn="justLow" rtl="1">
              <a:lnSpc>
                <a:spcPct val="150000"/>
              </a:lnSpc>
            </a:pPr>
            <a:r>
              <a:rPr lang="ar-EG" sz="1400" dirty="0">
                <a:latin typeface="Alexandria" charset="0"/>
                <a:cs typeface="Alexandria" charset="0"/>
              </a:rPr>
              <a:t>يمتاز أسلوب تحليل المحتوى بعدد من المزايا من أهمها :</a:t>
            </a:r>
          </a:p>
          <a:p>
            <a:pPr algn="justLow" rtl="1">
              <a:lnSpc>
                <a:spcPct val="150000"/>
              </a:lnSpc>
            </a:pPr>
            <a:r>
              <a:rPr lang="ar-EG" sz="1400" dirty="0">
                <a:latin typeface="Alexandria" charset="0"/>
                <a:cs typeface="Alexandria" charset="0"/>
              </a:rPr>
              <a:t>1 - لا يحتاج الباحث إلى الاتصال </a:t>
            </a:r>
            <a:r>
              <a:rPr lang="ar-EG" sz="1400" dirty="0" err="1">
                <a:latin typeface="Alexandria" charset="0"/>
                <a:cs typeface="Alexandria" charset="0"/>
              </a:rPr>
              <a:t>بالمبحوثين</a:t>
            </a:r>
            <a:r>
              <a:rPr lang="ar-EG" sz="1400" dirty="0">
                <a:latin typeface="Alexandria" charset="0"/>
                <a:cs typeface="Alexandria" charset="0"/>
              </a:rPr>
              <a:t> لإجراء تجارب أو مقابلات؛</a:t>
            </a:r>
          </a:p>
          <a:p>
            <a:pPr algn="justLow" rtl="1">
              <a:lnSpc>
                <a:spcPct val="150000"/>
              </a:lnSpc>
            </a:pPr>
            <a:r>
              <a:rPr lang="ar-EG" sz="1400" dirty="0">
                <a:latin typeface="Alexandria" charset="0"/>
                <a:cs typeface="Alexandria" charset="0"/>
              </a:rPr>
              <a:t>وذلك لأن المادة المطلوبة للدراسة متوفرة </a:t>
            </a:r>
            <a:r>
              <a:rPr lang="ar-EG" sz="1400" dirty="0" smtClean="0">
                <a:latin typeface="Alexandria" charset="0"/>
                <a:cs typeface="Alexandria" charset="0"/>
              </a:rPr>
              <a:t>في </a:t>
            </a:r>
            <a:r>
              <a:rPr lang="ar-EG" sz="1400" dirty="0">
                <a:latin typeface="Alexandria" charset="0"/>
                <a:cs typeface="Alexandria" charset="0"/>
              </a:rPr>
              <a:t>الكتب أو </a:t>
            </a:r>
            <a:r>
              <a:rPr lang="ar-EG" sz="1400" dirty="0" smtClean="0">
                <a:latin typeface="Alexandria" charset="0"/>
                <a:cs typeface="Alexandria" charset="0"/>
              </a:rPr>
              <a:t>الملفات </a:t>
            </a:r>
            <a:r>
              <a:rPr lang="ar-EG" sz="1400" dirty="0">
                <a:latin typeface="Alexandria" charset="0"/>
                <a:cs typeface="Alexandria" charset="0"/>
              </a:rPr>
              <a:t>أو </a:t>
            </a:r>
            <a:r>
              <a:rPr lang="ar-EG" sz="1400" dirty="0" smtClean="0">
                <a:latin typeface="Alexandria" charset="0"/>
                <a:cs typeface="Alexandria" charset="0"/>
              </a:rPr>
              <a:t>وسائل الإعلان </a:t>
            </a:r>
            <a:r>
              <a:rPr lang="ar-EG" sz="1400" dirty="0">
                <a:latin typeface="Alexandria" charset="0"/>
                <a:cs typeface="Alexandria" charset="0"/>
              </a:rPr>
              <a:t>المختلفة</a:t>
            </a:r>
            <a:r>
              <a:rPr lang="ar-EG" sz="1400" dirty="0" smtClean="0">
                <a:latin typeface="Alexandria" charset="0"/>
                <a:cs typeface="Alexandria" charset="0"/>
              </a:rPr>
              <a:t>.</a:t>
            </a:r>
          </a:p>
          <a:p>
            <a:pPr algn="justLow" rtl="1">
              <a:lnSpc>
                <a:spcPct val="150000"/>
              </a:lnSpc>
            </a:pPr>
            <a:r>
              <a:rPr lang="ar-EG" sz="1400" dirty="0">
                <a:latin typeface="Alexandria" charset="0"/>
                <a:cs typeface="Alexandria" charset="0"/>
              </a:rPr>
              <a:t>2 - لا يؤثر الباحث </a:t>
            </a:r>
            <a:r>
              <a:rPr lang="ar-EG" sz="1400" dirty="0" smtClean="0">
                <a:latin typeface="Alexandria" charset="0"/>
                <a:cs typeface="Alexandria" charset="0"/>
              </a:rPr>
              <a:t>في </a:t>
            </a:r>
            <a:r>
              <a:rPr lang="ar-EG" sz="1400" dirty="0">
                <a:latin typeface="Alexandria" charset="0"/>
                <a:cs typeface="Alexandria" charset="0"/>
              </a:rPr>
              <a:t>المعلومات التي يقوم بتحليلها فتبقى كما هي </a:t>
            </a:r>
            <a:r>
              <a:rPr lang="ar-EG" sz="1400" dirty="0" smtClean="0">
                <a:latin typeface="Alexandria" charset="0"/>
                <a:cs typeface="Alexandria" charset="0"/>
              </a:rPr>
              <a:t>قبل وبعد </a:t>
            </a:r>
            <a:r>
              <a:rPr lang="ar-EG" sz="1400" dirty="0">
                <a:latin typeface="Alexandria" charset="0"/>
                <a:cs typeface="Alexandria" charset="0"/>
              </a:rPr>
              <a:t>إجراء الدراسة .</a:t>
            </a:r>
          </a:p>
          <a:p>
            <a:pPr algn="justLow" rtl="1">
              <a:lnSpc>
                <a:spcPct val="150000"/>
              </a:lnSpc>
            </a:pPr>
            <a:r>
              <a:rPr lang="ar-EG" sz="1400" dirty="0">
                <a:latin typeface="Alexandria" charset="0"/>
                <a:cs typeface="Alexandria" charset="0"/>
              </a:rPr>
              <a:t>3 - هناك إمكانية لإعادة إجراء الدراسة مرة ثانية ومقارنة النتائج مع </a:t>
            </a:r>
            <a:r>
              <a:rPr lang="ar-EG" sz="1400" dirty="0" smtClean="0">
                <a:latin typeface="Alexandria" charset="0"/>
                <a:cs typeface="Alexandria" charset="0"/>
              </a:rPr>
              <a:t>المرة الأولى </a:t>
            </a:r>
            <a:r>
              <a:rPr lang="ar-EG" sz="1400" dirty="0">
                <a:latin typeface="Alexandria" charset="0"/>
                <a:cs typeface="Alexandria" charset="0"/>
              </a:rPr>
              <a:t>لنفس الظاهرة أو مع نتائج دراسة ظواهر وحالات أخرى.</a:t>
            </a:r>
          </a:p>
          <a:p>
            <a:pPr algn="justLow" rtl="1">
              <a:lnSpc>
                <a:spcPct val="150000"/>
              </a:lnSpc>
            </a:pPr>
            <a:r>
              <a:rPr lang="ar-EG" sz="1400" dirty="0">
                <a:latin typeface="Alexandria" charset="0"/>
                <a:cs typeface="Alexandria" charset="0"/>
              </a:rPr>
              <a:t>4 - تعتبر طريقة خالية من التأثير الشخصي للباحث </a:t>
            </a:r>
            <a:r>
              <a:rPr lang="ar-EG" sz="1400" dirty="0" smtClean="0">
                <a:latin typeface="Alexandria" charset="0"/>
                <a:cs typeface="Alexandria" charset="0"/>
              </a:rPr>
              <a:t>وذلك </a:t>
            </a:r>
            <a:r>
              <a:rPr lang="ar-EG" sz="1400" dirty="0">
                <a:latin typeface="Alexandria" charset="0"/>
                <a:cs typeface="Alexandria" charset="0"/>
              </a:rPr>
              <a:t>لعدم </a:t>
            </a:r>
            <a:r>
              <a:rPr lang="ar-EG" sz="1400" dirty="0" smtClean="0">
                <a:latin typeface="Alexandria" charset="0"/>
                <a:cs typeface="Alexandria" charset="0"/>
              </a:rPr>
              <a:t>وجود مشاركة </a:t>
            </a:r>
            <a:r>
              <a:rPr lang="ar-EG" sz="1400" dirty="0">
                <a:latin typeface="Alexandria" charset="0"/>
                <a:cs typeface="Alexandria" charset="0"/>
              </a:rPr>
              <a:t>فعلية من الباحث مع </a:t>
            </a:r>
            <a:r>
              <a:rPr lang="ar-EG" sz="1400" dirty="0" err="1">
                <a:latin typeface="Alexandria" charset="0"/>
                <a:cs typeface="Alexandria" charset="0"/>
              </a:rPr>
              <a:t>المبحوثين</a:t>
            </a:r>
            <a:r>
              <a:rPr lang="ar-EG" sz="1400" dirty="0">
                <a:latin typeface="Alexandria" charset="0"/>
                <a:cs typeface="Alexandria" charset="0"/>
              </a:rPr>
              <a:t>.</a:t>
            </a:r>
          </a:p>
          <a:p>
            <a:pPr algn="justLow" rtl="1">
              <a:lnSpc>
                <a:spcPct val="150000"/>
              </a:lnSpc>
            </a:pPr>
            <a:r>
              <a:rPr lang="ar-EG" sz="1400" dirty="0">
                <a:latin typeface="Alexandria" charset="0"/>
                <a:cs typeface="Alexandria" charset="0"/>
              </a:rPr>
              <a:t>5 - يمكن تطبيقه على أنواع عديدة من </a:t>
            </a:r>
            <a:r>
              <a:rPr lang="ar-EG" sz="1400" dirty="0" smtClean="0">
                <a:latin typeface="Alexandria" charset="0"/>
                <a:cs typeface="Alexandria" charset="0"/>
              </a:rPr>
              <a:t>الموضوعات </a:t>
            </a:r>
            <a:r>
              <a:rPr lang="ar-EG" sz="1400" dirty="0">
                <a:latin typeface="Alexandria" charset="0"/>
                <a:cs typeface="Alexandria" charset="0"/>
              </a:rPr>
              <a:t>.</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50448306"/>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34871" y="1285191"/>
            <a:ext cx="5780329" cy="3785652"/>
          </a:xfrm>
          <a:prstGeom prst="rect">
            <a:avLst/>
          </a:prstGeom>
          <a:noFill/>
        </p:spPr>
        <p:txBody>
          <a:bodyPr wrap="square" rtlCol="0">
            <a:spAutoFit/>
          </a:bodyPr>
          <a:lstStyle/>
          <a:p>
            <a:pPr algn="justLow" rtl="1">
              <a:lnSpc>
                <a:spcPct val="150000"/>
              </a:lnSpc>
            </a:pPr>
            <a:r>
              <a:rPr lang="ar-EG" sz="2000" b="1" dirty="0">
                <a:solidFill>
                  <a:srgbClr val="00AEEF"/>
                </a:solidFill>
                <a:latin typeface="Alexandria" charset="0"/>
                <a:cs typeface="Alexandria" charset="0"/>
              </a:rPr>
              <a:t>عيوب أسلوب تحليل المحتوى:</a:t>
            </a:r>
          </a:p>
          <a:p>
            <a:pPr algn="justLow" rtl="1">
              <a:lnSpc>
                <a:spcPct val="150000"/>
              </a:lnSpc>
            </a:pPr>
            <a:r>
              <a:rPr lang="ar-EG" sz="1400" dirty="0">
                <a:latin typeface="Alexandria" charset="0"/>
                <a:cs typeface="Alexandria" charset="0"/>
              </a:rPr>
              <a:t>لا يخلو </a:t>
            </a:r>
            <a:r>
              <a:rPr lang="ar-EG" sz="1400" dirty="0" smtClean="0">
                <a:latin typeface="Alexandria" charset="0"/>
                <a:cs typeface="Alexandria" charset="0"/>
              </a:rPr>
              <a:t>أسلوب </a:t>
            </a:r>
            <a:r>
              <a:rPr lang="ar-EG" sz="1400" dirty="0">
                <a:latin typeface="Alexandria" charset="0"/>
                <a:cs typeface="Alexandria" charset="0"/>
              </a:rPr>
              <a:t>تحليل المحتوى من بعض العيوب من أبرزها:</a:t>
            </a:r>
          </a:p>
          <a:p>
            <a:pPr algn="justLow" rtl="1">
              <a:lnSpc>
                <a:spcPct val="150000"/>
              </a:lnSpc>
            </a:pPr>
            <a:r>
              <a:rPr lang="ar-EG" sz="1400" dirty="0">
                <a:latin typeface="Alexandria" charset="0"/>
                <a:cs typeface="Alexandria" charset="0"/>
              </a:rPr>
              <a:t>1 - يحتاج إلى جهد مكتبي من قبل الباحث .</a:t>
            </a:r>
          </a:p>
          <a:p>
            <a:pPr algn="justLow" rtl="1">
              <a:lnSpc>
                <a:spcPct val="150000"/>
              </a:lnSpc>
            </a:pPr>
            <a:r>
              <a:rPr lang="ar-EG" sz="1400" dirty="0">
                <a:latin typeface="Alexandria" charset="0"/>
                <a:cs typeface="Alexandria" charset="0"/>
              </a:rPr>
              <a:t>2 - يغلب على نتائج أسلوب تحليل المحتوى طابع الوصف لمحتوى </a:t>
            </a:r>
            <a:r>
              <a:rPr lang="ar-EG" sz="1400" dirty="0" smtClean="0">
                <a:latin typeface="Alexandria" charset="0"/>
                <a:cs typeface="Alexandria" charset="0"/>
              </a:rPr>
              <a:t>وشكل المادة </a:t>
            </a:r>
            <a:r>
              <a:rPr lang="ar-EG" sz="1400" dirty="0">
                <a:latin typeface="Alexandria" charset="0"/>
                <a:cs typeface="Alexandria" charset="0"/>
              </a:rPr>
              <a:t>المدروسة ولا يبين الأسباب التي أدت إلى ظهور المادة المدروسة </a:t>
            </a:r>
            <a:r>
              <a:rPr lang="ar-EG" sz="1400" dirty="0" smtClean="0">
                <a:latin typeface="Alexandria" charset="0"/>
                <a:cs typeface="Alexandria" charset="0"/>
              </a:rPr>
              <a:t>بهذا الشكل </a:t>
            </a:r>
            <a:r>
              <a:rPr lang="ar-EG" sz="1400" dirty="0">
                <a:latin typeface="Alexandria" charset="0"/>
                <a:cs typeface="Alexandria" charset="0"/>
              </a:rPr>
              <a:t>أو المحتوى .</a:t>
            </a:r>
          </a:p>
          <a:p>
            <a:pPr algn="justLow" rtl="1">
              <a:lnSpc>
                <a:spcPct val="150000"/>
              </a:lnSpc>
            </a:pPr>
            <a:r>
              <a:rPr lang="ar-EG" sz="1400" dirty="0">
                <a:latin typeface="Alexandria" charset="0"/>
                <a:cs typeface="Alexandria" charset="0"/>
              </a:rPr>
              <a:t>3 - لا يمتاز هذا الأسلوب بالمرونة حيث يكون الباحث مقيداً </a:t>
            </a:r>
            <a:r>
              <a:rPr lang="ar-EG" sz="1400" dirty="0" smtClean="0">
                <a:latin typeface="Alexandria" charset="0"/>
                <a:cs typeface="Alexandria" charset="0"/>
              </a:rPr>
              <a:t>بالمادة المدروسة </a:t>
            </a:r>
            <a:r>
              <a:rPr lang="ar-EG" sz="1400" dirty="0">
                <a:latin typeface="Alexandria" charset="0"/>
                <a:cs typeface="Alexandria" charset="0"/>
              </a:rPr>
              <a:t>ومصادرها المحدودة .</a:t>
            </a:r>
          </a:p>
          <a:p>
            <a:pPr algn="justLow" rtl="1">
              <a:lnSpc>
                <a:spcPct val="150000"/>
              </a:lnSpc>
            </a:pPr>
            <a:r>
              <a:rPr lang="ar-EG" sz="1400" dirty="0">
                <a:latin typeface="Alexandria" charset="0"/>
                <a:cs typeface="Alexandria" charset="0"/>
              </a:rPr>
              <a:t>4 - </a:t>
            </a:r>
            <a:r>
              <a:rPr lang="ar-EG" sz="1400" dirty="0" smtClean="0">
                <a:latin typeface="Alexandria" charset="0"/>
                <a:cs typeface="Alexandria" charset="0"/>
              </a:rPr>
              <a:t>المعلومات </a:t>
            </a:r>
            <a:r>
              <a:rPr lang="ar-EG" sz="1400" dirty="0">
                <a:latin typeface="Alexandria" charset="0"/>
                <a:cs typeface="Alexandria" charset="0"/>
              </a:rPr>
              <a:t>المأخوذة من تحليل </a:t>
            </a:r>
            <a:r>
              <a:rPr lang="ar-EG" sz="1400" dirty="0" smtClean="0">
                <a:latin typeface="Alexandria" charset="0"/>
                <a:cs typeface="Alexandria" charset="0"/>
              </a:rPr>
              <a:t>المضمون </a:t>
            </a:r>
            <a:r>
              <a:rPr lang="ar-EG" sz="1400" dirty="0">
                <a:latin typeface="Alexandria" charset="0"/>
                <a:cs typeface="Alexandria" charset="0"/>
              </a:rPr>
              <a:t>قد لا </a:t>
            </a:r>
            <a:r>
              <a:rPr lang="ar-EG" sz="1400" dirty="0" smtClean="0">
                <a:latin typeface="Alexandria" charset="0"/>
                <a:cs typeface="Alexandria" charset="0"/>
              </a:rPr>
              <a:t>تكون معلومات </a:t>
            </a:r>
            <a:r>
              <a:rPr lang="ar-EG" sz="1400" dirty="0" smtClean="0">
                <a:latin typeface="Alexandria" charset="0"/>
                <a:cs typeface="Alexandria" charset="0"/>
              </a:rPr>
              <a:t>مأخوذة من </a:t>
            </a:r>
            <a:r>
              <a:rPr lang="ar-EG" sz="1400" dirty="0">
                <a:latin typeface="Alexandria" charset="0"/>
                <a:cs typeface="Alexandria" charset="0"/>
              </a:rPr>
              <a:t>وثائق حقيقية فقد تكون </a:t>
            </a:r>
            <a:r>
              <a:rPr lang="ar-EG" sz="1400" dirty="0" smtClean="0">
                <a:latin typeface="Alexandria" charset="0"/>
                <a:cs typeface="Alexandria" charset="0"/>
              </a:rPr>
              <a:t>الوثائق مثالية وغير </a:t>
            </a:r>
            <a:r>
              <a:rPr lang="ar-EG" sz="1400" dirty="0">
                <a:latin typeface="Alexandria" charset="0"/>
                <a:cs typeface="Alexandria" charset="0"/>
              </a:rPr>
              <a:t>واقعية، وربما تكون </a:t>
            </a:r>
            <a:r>
              <a:rPr lang="ar-EG" sz="1400" dirty="0" smtClean="0">
                <a:latin typeface="Alexandria" charset="0"/>
                <a:cs typeface="Alexandria" charset="0"/>
              </a:rPr>
              <a:t>مزورة وغير </a:t>
            </a:r>
            <a:r>
              <a:rPr lang="ar-EG" sz="1400" dirty="0">
                <a:latin typeface="Alexandria" charset="0"/>
                <a:cs typeface="Alexandria" charset="0"/>
              </a:rPr>
              <a:t>أصيلة</a:t>
            </a:r>
            <a:r>
              <a:rPr lang="ar-EG" sz="1400" dirty="0" smtClean="0">
                <a:latin typeface="Alexandria" charset="0"/>
                <a:cs typeface="Alexandria" charset="0"/>
              </a:rPr>
              <a:t>.</a:t>
            </a:r>
          </a:p>
          <a:p>
            <a:pPr algn="justLow" rtl="1">
              <a:lnSpc>
                <a:spcPct val="150000"/>
              </a:lnSpc>
            </a:pPr>
            <a:r>
              <a:rPr lang="ar-EG" sz="1400" dirty="0">
                <a:latin typeface="Alexandria" charset="0"/>
                <a:cs typeface="Alexandria" charset="0"/>
              </a:rPr>
              <a:t>5 - صعوبة الاطلاع على بعض الوثائق </a:t>
            </a:r>
            <a:r>
              <a:rPr lang="ar-EG" sz="1400" dirty="0" smtClean="0">
                <a:latin typeface="Alexandria" charset="0"/>
                <a:cs typeface="Alexandria" charset="0"/>
              </a:rPr>
              <a:t>لسريتها .</a:t>
            </a:r>
          </a:p>
          <a:p>
            <a:pPr algn="justLow" rtl="1">
              <a:lnSpc>
                <a:spcPct val="150000"/>
              </a:lnSpc>
            </a:pPr>
            <a:r>
              <a:rPr lang="ar-EG" sz="1400" dirty="0">
                <a:latin typeface="Alexandria" charset="0"/>
                <a:cs typeface="Alexandria" charset="0"/>
              </a:rPr>
              <a:t>6 - من </a:t>
            </a:r>
            <a:r>
              <a:rPr lang="ar-EG" sz="1400" dirty="0" smtClean="0">
                <a:latin typeface="Alexandria" charset="0"/>
                <a:cs typeface="Alexandria" charset="0"/>
              </a:rPr>
              <a:t>الصعب الحصول </a:t>
            </a:r>
            <a:r>
              <a:rPr lang="ar-EG" sz="1400" dirty="0">
                <a:latin typeface="Alexandria" charset="0"/>
                <a:cs typeface="Alexandria" charset="0"/>
              </a:rPr>
              <a:t>على إجابا ت للأسئلة </a:t>
            </a:r>
            <a:r>
              <a:rPr lang="ar-EG" sz="1400" dirty="0" smtClean="0">
                <a:latin typeface="Alexandria" charset="0"/>
                <a:cs typeface="Alexandria" charset="0"/>
              </a:rPr>
              <a:t>التي </a:t>
            </a:r>
            <a:r>
              <a:rPr lang="ar-EG" sz="1400" dirty="0">
                <a:latin typeface="Alexandria" charset="0"/>
                <a:cs typeface="Alexandria" charset="0"/>
              </a:rPr>
              <a:t>تتطلب معرفة </a:t>
            </a:r>
            <a:r>
              <a:rPr lang="ar-EG" sz="1400" dirty="0" smtClean="0">
                <a:latin typeface="Alexandria" charset="0"/>
                <a:cs typeface="Alexandria" charset="0"/>
              </a:rPr>
              <a:t>الأسباب.  ففي </a:t>
            </a:r>
            <a:r>
              <a:rPr lang="ar-EG" sz="1400" dirty="0">
                <a:latin typeface="Alexandria" charset="0"/>
                <a:cs typeface="Alexandria" charset="0"/>
              </a:rPr>
              <a:t>كثير من الأحيان لا توجد </a:t>
            </a:r>
            <a:r>
              <a:rPr lang="ar-EG" sz="1400" dirty="0" smtClean="0">
                <a:latin typeface="Alexandria" charset="0"/>
                <a:cs typeface="Alexandria" charset="0"/>
              </a:rPr>
              <a:t>إجابات جاهزة </a:t>
            </a:r>
            <a:r>
              <a:rPr lang="ar-EG" sz="1400" dirty="0">
                <a:latin typeface="Alexandria" charset="0"/>
                <a:cs typeface="Alexandria" charset="0"/>
              </a:rPr>
              <a:t>يمكن الحصول </a:t>
            </a:r>
            <a:r>
              <a:rPr lang="ar-EG" sz="1400" dirty="0" smtClean="0">
                <a:latin typeface="Alexandria" charset="0"/>
                <a:cs typeface="Alexandria" charset="0"/>
              </a:rPr>
              <a:t>عليها مباشرة من </a:t>
            </a:r>
            <a:r>
              <a:rPr lang="ar-EG" sz="1400" dirty="0">
                <a:latin typeface="Alexandria" charset="0"/>
                <a:cs typeface="Alexandria" charset="0"/>
              </a:rPr>
              <a:t>النص.</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42398486"/>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34871" y="1285191"/>
            <a:ext cx="5780329" cy="4108817"/>
          </a:xfrm>
          <a:prstGeom prst="rect">
            <a:avLst/>
          </a:prstGeom>
          <a:noFill/>
        </p:spPr>
        <p:txBody>
          <a:bodyPr wrap="square" rtlCol="0">
            <a:spAutoFit/>
          </a:bodyPr>
          <a:lstStyle/>
          <a:p>
            <a:pPr algn="justLow" rtl="1">
              <a:lnSpc>
                <a:spcPct val="150000"/>
              </a:lnSpc>
            </a:pPr>
            <a:r>
              <a:rPr lang="ar-EG" sz="2000" b="1" dirty="0" smtClean="0">
                <a:solidFill>
                  <a:srgbClr val="00AEEF"/>
                </a:solidFill>
                <a:latin typeface="Alexandria" charset="0"/>
                <a:cs typeface="Alexandria" charset="0"/>
              </a:rPr>
              <a:t>مثال لدراسات استخدمت المنهج الوصفي:</a:t>
            </a:r>
            <a:endParaRPr lang="ar-EG" sz="2000" b="1" dirty="0">
              <a:solidFill>
                <a:srgbClr val="00AEEF"/>
              </a:solidFill>
              <a:latin typeface="Alexandria" charset="0"/>
              <a:cs typeface="Alexandria" charset="0"/>
            </a:endParaRPr>
          </a:p>
          <a:p>
            <a:pPr algn="justLow" rtl="1">
              <a:lnSpc>
                <a:spcPct val="150000"/>
              </a:lnSpc>
            </a:pPr>
            <a:r>
              <a:rPr lang="ar-EG" sz="1400" dirty="0">
                <a:latin typeface="Alexandria" charset="0"/>
                <a:cs typeface="Alexandria" charset="0"/>
              </a:rPr>
              <a:t> </a:t>
            </a:r>
            <a:r>
              <a:rPr lang="ar-EG" sz="1400" dirty="0" smtClean="0">
                <a:latin typeface="Alexandria" charset="0"/>
                <a:cs typeface="Alexandria" charset="0"/>
              </a:rPr>
              <a:t>بحث بعنوان : « القيادة </a:t>
            </a:r>
            <a:r>
              <a:rPr lang="ar-EG" sz="1400" dirty="0">
                <a:latin typeface="Alexandria" charset="0"/>
                <a:cs typeface="Alexandria" charset="0"/>
              </a:rPr>
              <a:t>الودودة لتفعيل القيادة الصفية بالمدارس الثانوية </a:t>
            </a:r>
            <a:r>
              <a:rPr lang="ar-EG" sz="1400" dirty="0" smtClean="0">
                <a:latin typeface="Alexandria" charset="0"/>
                <a:cs typeface="Alexandria" charset="0"/>
              </a:rPr>
              <a:t>العامة بجمهورية مصر العربية»</a:t>
            </a:r>
          </a:p>
          <a:p>
            <a:pPr algn="justLow" rtl="1">
              <a:lnSpc>
                <a:spcPct val="150000"/>
              </a:lnSpc>
            </a:pPr>
            <a:r>
              <a:rPr lang="ar-EG" sz="1400" dirty="0" smtClean="0">
                <a:latin typeface="Alexandria" charset="0"/>
                <a:cs typeface="Alexandria" charset="0"/>
              </a:rPr>
              <a:t>للباحثة: ولاء محمد السيد والمنشور في مجلة الإدارة التربوية، المجلد 26، العدد 26 لسنة 2020.</a:t>
            </a:r>
          </a:p>
          <a:p>
            <a:pPr algn="justLow" rtl="1">
              <a:lnSpc>
                <a:spcPct val="150000"/>
              </a:lnSpc>
            </a:pPr>
            <a:r>
              <a:rPr lang="ar-EG" sz="1400" dirty="0" smtClean="0">
                <a:latin typeface="Alexandria" charset="0"/>
                <a:cs typeface="Alexandria" charset="0"/>
              </a:rPr>
              <a:t>التوثيق: السيد، ولاء محمد. ( 2020). القيادة الودودة لتفعيل القيادة الصفية بالمدارس الثانوية العامة بجمهورية مصر العربية. المجلة التربوية، المجلد 26، العدد 26.</a:t>
            </a:r>
          </a:p>
          <a:p>
            <a:pPr algn="justLow" rtl="1">
              <a:lnSpc>
                <a:spcPct val="150000"/>
              </a:lnSpc>
            </a:pPr>
            <a:r>
              <a:rPr lang="ar-EG" sz="1400" dirty="0">
                <a:latin typeface="Alexandria" charset="0"/>
                <a:cs typeface="Alexandria" charset="0"/>
              </a:rPr>
              <a:t>أهداف البحث:</a:t>
            </a:r>
          </a:p>
          <a:p>
            <a:pPr algn="justLow" rtl="1">
              <a:lnSpc>
                <a:spcPct val="150000"/>
              </a:lnSpc>
            </a:pPr>
            <a:r>
              <a:rPr lang="ar-EG" sz="1400" dirty="0">
                <a:latin typeface="Alexandria" charset="0"/>
                <a:cs typeface="Alexandria" charset="0"/>
              </a:rPr>
              <a:t>1 .الوقوف على </a:t>
            </a:r>
            <a:r>
              <a:rPr lang="ar-EG" sz="1400" dirty="0" smtClean="0">
                <a:latin typeface="Alexandria" charset="0"/>
                <a:cs typeface="Alexandria" charset="0"/>
              </a:rPr>
              <a:t>الأسس النظرية </a:t>
            </a:r>
            <a:r>
              <a:rPr lang="ar-EG" sz="1400" dirty="0">
                <a:latin typeface="Alexandria" charset="0"/>
                <a:cs typeface="Alexandria" charset="0"/>
              </a:rPr>
              <a:t>للقيادة الودودة كنمط لقيادة الصف </a:t>
            </a:r>
            <a:r>
              <a:rPr lang="ar-EG" sz="1400" dirty="0" smtClean="0">
                <a:latin typeface="Alexandria" charset="0"/>
                <a:cs typeface="Alexandria" charset="0"/>
              </a:rPr>
              <a:t>الدراسي بالمدارس </a:t>
            </a:r>
            <a:r>
              <a:rPr lang="ar-EG" sz="1400" dirty="0">
                <a:latin typeface="Alexandria" charset="0"/>
                <a:cs typeface="Alexandria" charset="0"/>
              </a:rPr>
              <a:t>الثانوية العامة.</a:t>
            </a:r>
          </a:p>
          <a:p>
            <a:pPr algn="justLow" rtl="1">
              <a:lnSpc>
                <a:spcPct val="150000"/>
              </a:lnSpc>
            </a:pPr>
            <a:r>
              <a:rPr lang="ar-EG" sz="1400" dirty="0">
                <a:latin typeface="Alexandria" charset="0"/>
                <a:cs typeface="Alexandria" charset="0"/>
              </a:rPr>
              <a:t>2 .التعرف على واقع الممارسات التي يقوم بها معلم المرحلة الثانوية العامة </a:t>
            </a:r>
            <a:r>
              <a:rPr lang="ar-EG" sz="1400" dirty="0" smtClean="0">
                <a:latin typeface="Alexandria" charset="0"/>
                <a:cs typeface="Alexandria" charset="0"/>
              </a:rPr>
              <a:t>داخل الصف </a:t>
            </a:r>
            <a:r>
              <a:rPr lang="ar-EG" sz="1400" dirty="0">
                <a:latin typeface="Alexandria" charset="0"/>
                <a:cs typeface="Alexandria" charset="0"/>
              </a:rPr>
              <a:t>الدراسي بـ </a:t>
            </a:r>
            <a:r>
              <a:rPr lang="ar-EG" sz="1400" dirty="0" err="1">
                <a:latin typeface="Alexandria" charset="0"/>
                <a:cs typeface="Alexandria" charset="0"/>
              </a:rPr>
              <a:t>ج.م.ع</a:t>
            </a:r>
            <a:r>
              <a:rPr lang="ar-EG" sz="1400" dirty="0">
                <a:latin typeface="Alexandria" charset="0"/>
                <a:cs typeface="Alexandria" charset="0"/>
              </a:rPr>
              <a:t>.</a:t>
            </a:r>
          </a:p>
          <a:p>
            <a:pPr algn="justLow" rtl="1">
              <a:lnSpc>
                <a:spcPct val="150000"/>
              </a:lnSpc>
            </a:pPr>
            <a:r>
              <a:rPr lang="ar-EG" sz="1400" dirty="0">
                <a:latin typeface="Alexandria" charset="0"/>
                <a:cs typeface="Alexandria" charset="0"/>
              </a:rPr>
              <a:t>3 .التوصل إلى قائمة بممارسات مقترحة لتفعيل القيادة الصفية بصفوف </a:t>
            </a:r>
            <a:r>
              <a:rPr lang="ar-EG" sz="1400" dirty="0" smtClean="0">
                <a:latin typeface="Alexandria" charset="0"/>
                <a:cs typeface="Alexandria" charset="0"/>
              </a:rPr>
              <a:t>المدارس الثانوية </a:t>
            </a:r>
            <a:r>
              <a:rPr lang="ar-EG" sz="1400" dirty="0">
                <a:latin typeface="Alexandria" charset="0"/>
                <a:cs typeface="Alexandria" charset="0"/>
              </a:rPr>
              <a:t>العامة بـ </a:t>
            </a:r>
            <a:r>
              <a:rPr lang="ar-EG" sz="1400" dirty="0" err="1">
                <a:latin typeface="Alexandria" charset="0"/>
                <a:cs typeface="Alexandria" charset="0"/>
              </a:rPr>
              <a:t>ج.م.ع</a:t>
            </a:r>
            <a:r>
              <a:rPr lang="ar-EG" sz="1400" dirty="0">
                <a:latin typeface="Alexandria" charset="0"/>
                <a:cs typeface="Alexandria" charset="0"/>
              </a:rPr>
              <a:t>. باستخدام القيادة الودودة </a:t>
            </a:r>
            <a:r>
              <a:rPr lang="ar-EG" sz="1400" dirty="0" smtClean="0">
                <a:latin typeface="Alexandria" charset="0"/>
                <a:cs typeface="Alexandria" charset="0"/>
              </a:rPr>
              <a:t>بالاستعانة </a:t>
            </a:r>
            <a:r>
              <a:rPr lang="ar-EG" sz="1400" dirty="0">
                <a:latin typeface="Alexandria" charset="0"/>
                <a:cs typeface="Alexandria" charset="0"/>
              </a:rPr>
              <a:t>بآراء خبراء التربية </a:t>
            </a:r>
            <a:r>
              <a:rPr lang="ar-EG" sz="1400" dirty="0" smtClean="0">
                <a:latin typeface="Alexandria" charset="0"/>
                <a:cs typeface="Alexandria" charset="0"/>
              </a:rPr>
              <a:t>من أساتذة الجامعة.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34469164"/>
      </p:ext>
    </p:extLst>
  </p:cSld>
  <p:clrMapOvr>
    <a:masterClrMapping/>
  </p:clrMapOvr>
  <mc:AlternateContent xmlns:mc="http://schemas.openxmlformats.org/markup-compatibility/2006" xmlns:p14="http://schemas.microsoft.com/office/powerpoint/2010/main">
    <mc:Choice Requires="p14">
      <p:transition spd="slow" p14:dur="2000" advTm="229267"/>
    </mc:Choice>
    <mc:Fallback xmlns="">
      <p:transition spd="slow" advTm="22926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7" y="1285191"/>
            <a:ext cx="5552208" cy="4755148"/>
          </a:xfrm>
          <a:prstGeom prst="rect">
            <a:avLst/>
          </a:prstGeom>
          <a:noFill/>
        </p:spPr>
        <p:txBody>
          <a:bodyPr wrap="square" rtlCol="0">
            <a:spAutoFit/>
          </a:bodyPr>
          <a:lstStyle/>
          <a:p>
            <a:pPr algn="justLow" rtl="1">
              <a:lnSpc>
                <a:spcPct val="150000"/>
              </a:lnSpc>
            </a:pPr>
            <a:r>
              <a:rPr lang="ar-EG" sz="1400" b="1" dirty="0">
                <a:solidFill>
                  <a:srgbClr val="2D3956"/>
                </a:solidFill>
                <a:latin typeface="Alexandria" charset="0"/>
                <a:cs typeface="Alexandria" charset="0"/>
              </a:rPr>
              <a:t>منهج البحث</a:t>
            </a:r>
            <a:r>
              <a:rPr lang="ar-EG" sz="1400" dirty="0">
                <a:solidFill>
                  <a:srgbClr val="2D3956"/>
                </a:solidFill>
                <a:latin typeface="Alexandria" charset="0"/>
                <a:cs typeface="Alexandria" charset="0"/>
              </a:rPr>
              <a:t>:</a:t>
            </a:r>
          </a:p>
          <a:p>
            <a:pPr algn="justLow" rtl="1">
              <a:lnSpc>
                <a:spcPct val="150000"/>
              </a:lnSpc>
            </a:pPr>
            <a:r>
              <a:rPr lang="ar-EG" sz="1400" dirty="0">
                <a:solidFill>
                  <a:srgbClr val="2D3956"/>
                </a:solidFill>
                <a:latin typeface="Alexandria" charset="0"/>
                <a:cs typeface="Alexandria" charset="0"/>
              </a:rPr>
              <a:t>يتبع البحث المنهج الوصفي </a:t>
            </a:r>
            <a:r>
              <a:rPr lang="en-US" sz="1400" dirty="0">
                <a:solidFill>
                  <a:srgbClr val="2D3956"/>
                </a:solidFill>
                <a:latin typeface="Alexandria" charset="0"/>
                <a:cs typeface="Alexandria" charset="0"/>
              </a:rPr>
              <a:t>Methodology Descriptive ،</a:t>
            </a:r>
            <a:r>
              <a:rPr lang="ar-EG" sz="1400" dirty="0">
                <a:solidFill>
                  <a:srgbClr val="2D3956"/>
                </a:solidFill>
                <a:latin typeface="Alexandria" charset="0"/>
                <a:cs typeface="Alexandria" charset="0"/>
              </a:rPr>
              <a:t>باعتباره </a:t>
            </a:r>
            <a:r>
              <a:rPr lang="ar-EG" sz="1400" dirty="0" smtClean="0">
                <a:solidFill>
                  <a:srgbClr val="2D3956"/>
                </a:solidFill>
                <a:latin typeface="Alexandria" charset="0"/>
                <a:cs typeface="Alexandria" charset="0"/>
              </a:rPr>
              <a:t>المنهج المناسب </a:t>
            </a:r>
            <a:r>
              <a:rPr lang="ar-EG" sz="1400" dirty="0">
                <a:solidFill>
                  <a:srgbClr val="2D3956"/>
                </a:solidFill>
                <a:latin typeface="Alexandria" charset="0"/>
                <a:cs typeface="Alexandria" charset="0"/>
              </a:rPr>
              <a:t>لطبيعة الموضوع، والذي يعتمد على جمع البيانات والمعلومات والحقائق </a:t>
            </a:r>
            <a:r>
              <a:rPr lang="ar-EG" sz="1400" dirty="0" smtClean="0">
                <a:solidFill>
                  <a:srgbClr val="2D3956"/>
                </a:solidFill>
                <a:latin typeface="Alexandria" charset="0"/>
                <a:cs typeface="Alexandria" charset="0"/>
              </a:rPr>
              <a:t>عن موضوع </a:t>
            </a:r>
            <a:r>
              <a:rPr lang="ar-EG" sz="1400" dirty="0">
                <a:solidFill>
                  <a:srgbClr val="2D3956"/>
                </a:solidFill>
                <a:latin typeface="Alexandria" charset="0"/>
                <a:cs typeface="Alexandria" charset="0"/>
              </a:rPr>
              <a:t>البحث، ويهتم برصد الواقع ووصف وتفسير الظاهرة كما تحدث في الواقع </a:t>
            </a:r>
            <a:r>
              <a:rPr lang="ar-EG" sz="1400" dirty="0" smtClean="0">
                <a:solidFill>
                  <a:srgbClr val="2D3956"/>
                </a:solidFill>
                <a:latin typeface="Alexandria" charset="0"/>
                <a:cs typeface="Alexandria" charset="0"/>
              </a:rPr>
              <a:t>الفعلي لها، </a:t>
            </a:r>
            <a:r>
              <a:rPr lang="ar-EG" sz="1400" dirty="0">
                <a:solidFill>
                  <a:srgbClr val="2D3956"/>
                </a:solidFill>
                <a:latin typeface="Alexandria" charset="0"/>
                <a:cs typeface="Alexandria" charset="0"/>
              </a:rPr>
              <a:t>كما يمكن من فهم الظاهرة التربوية والحصول على حقائق دقيقة عن </a:t>
            </a:r>
            <a:r>
              <a:rPr lang="ar-EG" sz="1400" dirty="0" smtClean="0">
                <a:solidFill>
                  <a:srgbClr val="2D3956"/>
                </a:solidFill>
                <a:latin typeface="Alexandria" charset="0"/>
                <a:cs typeface="Alexandria" charset="0"/>
              </a:rPr>
              <a:t>الظروف القائمة </a:t>
            </a:r>
            <a:r>
              <a:rPr lang="ar-EG" sz="1400" dirty="0">
                <a:solidFill>
                  <a:srgbClr val="2D3956"/>
                </a:solidFill>
                <a:latin typeface="Alexandria" charset="0"/>
                <a:cs typeface="Alexandria" charset="0"/>
              </a:rPr>
              <a:t>واستنباط </a:t>
            </a:r>
            <a:r>
              <a:rPr lang="ar-EG" sz="1400" dirty="0" smtClean="0">
                <a:solidFill>
                  <a:srgbClr val="2D3956"/>
                </a:solidFill>
                <a:latin typeface="Alexandria" charset="0"/>
                <a:cs typeface="Alexandria" charset="0"/>
              </a:rPr>
              <a:t>العلاقات </a:t>
            </a:r>
            <a:r>
              <a:rPr lang="ar-EG" sz="1400" dirty="0">
                <a:solidFill>
                  <a:srgbClr val="2D3956"/>
                </a:solidFill>
                <a:latin typeface="Alexandria" charset="0"/>
                <a:cs typeface="Alexandria" charset="0"/>
              </a:rPr>
              <a:t>الهامة وتفسيرها</a:t>
            </a:r>
          </a:p>
          <a:p>
            <a:pPr algn="justLow" rtl="1">
              <a:lnSpc>
                <a:spcPct val="150000"/>
              </a:lnSpc>
            </a:pPr>
            <a:r>
              <a:rPr lang="ar-EG" sz="1400" dirty="0">
                <a:solidFill>
                  <a:srgbClr val="2D3956"/>
                </a:solidFill>
                <a:latin typeface="Alexandria" charset="0"/>
                <a:cs typeface="Alexandria" charset="0"/>
              </a:rPr>
              <a:t>، كما يستعين البحث باستمارة </a:t>
            </a:r>
            <a:r>
              <a:rPr lang="ar-EG" sz="1400" dirty="0" smtClean="0">
                <a:solidFill>
                  <a:srgbClr val="2D3956"/>
                </a:solidFill>
                <a:latin typeface="Alexandria" charset="0"/>
                <a:cs typeface="Alexandria" charset="0"/>
              </a:rPr>
              <a:t>لاستطلاع رأي </a:t>
            </a:r>
            <a:r>
              <a:rPr lang="ar-EG" sz="1400" dirty="0">
                <a:solidFill>
                  <a:srgbClr val="2D3956"/>
                </a:solidFill>
                <a:latin typeface="Alexandria" charset="0"/>
                <a:cs typeface="Alexandria" charset="0"/>
              </a:rPr>
              <a:t>مجموعة من خبراء التربية من أساتذة الجامعة بشأن قائمة الممارسات المقترحة </a:t>
            </a:r>
            <a:r>
              <a:rPr lang="ar-EG" sz="1400" dirty="0" smtClean="0">
                <a:solidFill>
                  <a:srgbClr val="2D3956"/>
                </a:solidFill>
                <a:latin typeface="Alexandria" charset="0"/>
                <a:cs typeface="Alexandria" charset="0"/>
              </a:rPr>
              <a:t>لتفعيل القيادة </a:t>
            </a:r>
            <a:r>
              <a:rPr lang="ar-EG" sz="1400" dirty="0">
                <a:solidFill>
                  <a:srgbClr val="2D3956"/>
                </a:solidFill>
                <a:latin typeface="Alexandria" charset="0"/>
                <a:cs typeface="Alexandria" charset="0"/>
              </a:rPr>
              <a:t>الصفية بفصول المدارس الثانوية العامة بـ </a:t>
            </a:r>
            <a:r>
              <a:rPr lang="ar-EG" sz="1400" dirty="0" err="1">
                <a:solidFill>
                  <a:srgbClr val="2D3956"/>
                </a:solidFill>
                <a:latin typeface="Alexandria" charset="0"/>
                <a:cs typeface="Alexandria" charset="0"/>
              </a:rPr>
              <a:t>ج.م.ع</a:t>
            </a:r>
            <a:r>
              <a:rPr lang="ar-EG" sz="1400" dirty="0">
                <a:solidFill>
                  <a:srgbClr val="2D3956"/>
                </a:solidFill>
                <a:latin typeface="Alexandria" charset="0"/>
                <a:cs typeface="Alexandria" charset="0"/>
              </a:rPr>
              <a:t>. باستخدام القيادة الودودة</a:t>
            </a:r>
            <a:r>
              <a:rPr lang="ar-EG" sz="1400" dirty="0" smtClean="0">
                <a:solidFill>
                  <a:srgbClr val="2D3956"/>
                </a:solidFill>
                <a:latin typeface="Alexandria" charset="0"/>
                <a:cs typeface="Alexandria" charset="0"/>
              </a:rPr>
              <a:t>.</a:t>
            </a:r>
          </a:p>
          <a:p>
            <a:pPr algn="justLow" rtl="1">
              <a:lnSpc>
                <a:spcPct val="150000"/>
              </a:lnSpc>
            </a:pPr>
            <a:r>
              <a:rPr lang="ar-EG" sz="2000" b="1" dirty="0" smtClean="0">
                <a:solidFill>
                  <a:srgbClr val="00AEEF"/>
                </a:solidFill>
                <a:latin typeface="Alexandria" charset="0"/>
                <a:cs typeface="Alexandria" charset="0"/>
              </a:rPr>
              <a:t>أسلوب المنهج الوصفي</a:t>
            </a:r>
            <a:r>
              <a:rPr lang="ar-EG" sz="1400" dirty="0" smtClean="0">
                <a:solidFill>
                  <a:srgbClr val="2D3956"/>
                </a:solidFill>
                <a:latin typeface="Alexandria" charset="0"/>
                <a:cs typeface="Alexandria" charset="0"/>
              </a:rPr>
              <a:t>:  الاستبيان</a:t>
            </a:r>
          </a:p>
          <a:p>
            <a:pPr algn="justLow" rtl="1">
              <a:lnSpc>
                <a:spcPct val="150000"/>
              </a:lnSpc>
            </a:pPr>
            <a:r>
              <a:rPr lang="ar-EG" sz="1400" dirty="0">
                <a:solidFill>
                  <a:srgbClr val="2D3956"/>
                </a:solidFill>
                <a:latin typeface="Alexandria" charset="0"/>
                <a:cs typeface="Alexandria" charset="0"/>
              </a:rPr>
              <a:t>هدفت استمارة </a:t>
            </a:r>
            <a:r>
              <a:rPr lang="ar-EG" sz="1400" dirty="0" smtClean="0">
                <a:solidFill>
                  <a:srgbClr val="2D3956"/>
                </a:solidFill>
                <a:latin typeface="Alexandria" charset="0"/>
                <a:cs typeface="Alexandria" charset="0"/>
              </a:rPr>
              <a:t>استطلاع </a:t>
            </a:r>
            <a:r>
              <a:rPr lang="ar-EG" sz="1400" dirty="0">
                <a:solidFill>
                  <a:srgbClr val="2D3956"/>
                </a:solidFill>
                <a:latin typeface="Alexandria" charset="0"/>
                <a:cs typeface="Alexandria" charset="0"/>
              </a:rPr>
              <a:t>الرأي إلى التعرف على درجة موافقة آراء خبراء التربية </a:t>
            </a:r>
            <a:r>
              <a:rPr lang="ar-EG" sz="1400" dirty="0" smtClean="0">
                <a:solidFill>
                  <a:srgbClr val="2D3956"/>
                </a:solidFill>
                <a:latin typeface="Alexandria" charset="0"/>
                <a:cs typeface="Alexandria" charset="0"/>
              </a:rPr>
              <a:t>حول قائمة </a:t>
            </a:r>
            <a:r>
              <a:rPr lang="ar-EG" sz="1400" dirty="0">
                <a:solidFill>
                  <a:srgbClr val="2D3956"/>
                </a:solidFill>
                <a:latin typeface="Alexandria" charset="0"/>
                <a:cs typeface="Alexandria" charset="0"/>
              </a:rPr>
              <a:t>الممارسات المقترحة لتفعيل القيادة الصفية بفصول المدارس الثانوية العامة </a:t>
            </a:r>
            <a:r>
              <a:rPr lang="ar-EG" sz="1400" dirty="0" smtClean="0">
                <a:solidFill>
                  <a:srgbClr val="2D3956"/>
                </a:solidFill>
                <a:latin typeface="Alexandria" charset="0"/>
                <a:cs typeface="Alexandria" charset="0"/>
              </a:rPr>
              <a:t>بـ </a:t>
            </a:r>
            <a:r>
              <a:rPr lang="ar-EG" sz="1400" dirty="0" err="1" smtClean="0">
                <a:solidFill>
                  <a:srgbClr val="2D3956"/>
                </a:solidFill>
                <a:latin typeface="Alexandria" charset="0"/>
                <a:cs typeface="Alexandria" charset="0"/>
              </a:rPr>
              <a:t>ج.م.ع</a:t>
            </a:r>
            <a:r>
              <a:rPr lang="ar-EG" sz="1400" dirty="0">
                <a:solidFill>
                  <a:srgbClr val="2D3956"/>
                </a:solidFill>
                <a:latin typeface="Alexandria" charset="0"/>
                <a:cs typeface="Alexandria" charset="0"/>
              </a:rPr>
              <a:t>. باستخدام القيادة الودودة، ولهذا تم بناء </a:t>
            </a:r>
            <a:r>
              <a:rPr lang="ar-EG" sz="1400" dirty="0" smtClean="0">
                <a:solidFill>
                  <a:srgbClr val="2D3956"/>
                </a:solidFill>
                <a:latin typeface="Alexandria" charset="0"/>
                <a:cs typeface="Alexandria" charset="0"/>
              </a:rPr>
              <a:t>الاستمارة </a:t>
            </a:r>
            <a:r>
              <a:rPr lang="ar-EG" sz="1400" dirty="0">
                <a:solidFill>
                  <a:srgbClr val="2D3956"/>
                </a:solidFill>
                <a:latin typeface="Alexandria" charset="0"/>
                <a:cs typeface="Alexandria" charset="0"/>
              </a:rPr>
              <a:t>في ضوء </a:t>
            </a:r>
            <a:r>
              <a:rPr lang="ar-EG" sz="1400" dirty="0" smtClean="0">
                <a:solidFill>
                  <a:srgbClr val="2D3956"/>
                </a:solidFill>
                <a:latin typeface="Alexandria" charset="0"/>
                <a:cs typeface="Alexandria" charset="0"/>
              </a:rPr>
              <a:t>الإطار النظري للبحث</a:t>
            </a:r>
            <a:r>
              <a:rPr lang="ar-EG" sz="1400" dirty="0">
                <a:solidFill>
                  <a:srgbClr val="2D3956"/>
                </a:solidFill>
                <a:latin typeface="Alexandria" charset="0"/>
                <a:cs typeface="Alexandria" charset="0"/>
              </a:rPr>
              <a:t>، وما توصل إليه البحث من مستخلصات نظرية.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9911195"/>
      </p:ext>
    </p:extLst>
  </p:cSld>
  <p:clrMapOvr>
    <a:masterClrMapping/>
  </p:clrMapOvr>
  <mc:AlternateContent xmlns:mc="http://schemas.openxmlformats.org/markup-compatibility/2006" xmlns:p14="http://schemas.microsoft.com/office/powerpoint/2010/main">
    <mc:Choice Requires="p14">
      <p:transition spd="slow" p14:dur="2000" advTm="316545"/>
    </mc:Choice>
    <mc:Fallback xmlns="">
      <p:transition spd="slow" advTm="316545"/>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13645" y="1285191"/>
            <a:ext cx="5834130" cy="3000821"/>
          </a:xfrm>
          <a:prstGeom prst="rect">
            <a:avLst/>
          </a:prstGeom>
          <a:noFill/>
        </p:spPr>
        <p:txBody>
          <a:bodyPr wrap="square" rtlCol="0">
            <a:spAutoFit/>
          </a:bodyPr>
          <a:lstStyle/>
          <a:p>
            <a:pPr algn="justLow" rtl="1">
              <a:lnSpc>
                <a:spcPct val="150000"/>
              </a:lnSpc>
            </a:pPr>
            <a:r>
              <a:rPr lang="ar-EG" sz="1400" b="1" dirty="0" smtClean="0">
                <a:solidFill>
                  <a:srgbClr val="2D3956"/>
                </a:solidFill>
                <a:latin typeface="Alexandria" charset="0"/>
                <a:cs typeface="Alexandria" charset="0"/>
              </a:rPr>
              <a:t>وصف </a:t>
            </a:r>
            <a:r>
              <a:rPr lang="ar-EG" sz="1400" b="1" dirty="0">
                <a:solidFill>
                  <a:srgbClr val="2D3956"/>
                </a:solidFill>
                <a:latin typeface="Alexandria" charset="0"/>
                <a:cs typeface="Alexandria" charset="0"/>
              </a:rPr>
              <a:t>استمارة </a:t>
            </a:r>
            <a:r>
              <a:rPr lang="ar-EG" sz="1400" b="1" dirty="0" smtClean="0">
                <a:solidFill>
                  <a:srgbClr val="2D3956"/>
                </a:solidFill>
                <a:latin typeface="Alexandria" charset="0"/>
                <a:cs typeface="Alexandria" charset="0"/>
              </a:rPr>
              <a:t>استطلاع الرأي:</a:t>
            </a:r>
            <a:endParaRPr lang="ar-EG" sz="1400" b="1" dirty="0">
              <a:solidFill>
                <a:srgbClr val="2D3956"/>
              </a:solidFill>
              <a:latin typeface="Alexandria" charset="0"/>
              <a:cs typeface="Alexandria" charset="0"/>
            </a:endParaRPr>
          </a:p>
          <a:p>
            <a:pPr algn="justLow" rtl="1">
              <a:lnSpc>
                <a:spcPct val="150000"/>
              </a:lnSpc>
            </a:pPr>
            <a:r>
              <a:rPr lang="ar-EG" sz="1400" dirty="0">
                <a:solidFill>
                  <a:srgbClr val="2D3956"/>
                </a:solidFill>
                <a:latin typeface="Alexandria" charset="0"/>
                <a:cs typeface="Alexandria" charset="0"/>
              </a:rPr>
              <a:t>تضمنت استمارة استطلاع الرأي إشارة إلى الهدف منها، والتعريف الإجرائي لكل من القيادة الودودة، والقيادة الصفية، وأهم الممارسات ذات العلاقة بالقيادة الودودة، ثم تعليمات تطبيق الاستمارة، ثم قائمة الممارسات المقترحة، والمطلوب استطلاع رأي الخبراء بشأنها، وقد تم تذييل كل ممارسة منها بعبارة (التعديل اللازم بشأن الممارسة المعروضة)، وبعد عرض الممارسات الخاصة بكل محور، تم تذييل الاستمارة بعبارة ( ممارسات أخرى تودون إضافتها)، واعتمدت الاستمارة في طلبها لدرجة موافقة الخبراء على قائمة الممارسات على مقياس ثلاثي للموافقة يعبر عن الموافقة بدرجة كبيرة، أو متوسطة، </a:t>
            </a:r>
            <a:r>
              <a:rPr lang="ar-EG" sz="1400" dirty="0" err="1">
                <a:solidFill>
                  <a:srgbClr val="2D3956"/>
                </a:solidFill>
                <a:latin typeface="Alexandria" charset="0"/>
                <a:cs typeface="Alexandria" charset="0"/>
              </a:rPr>
              <a:t>أوضعيفة</a:t>
            </a:r>
            <a:r>
              <a:rPr lang="ar-EG" sz="1400">
                <a:solidFill>
                  <a:srgbClr val="2D3956"/>
                </a:solidFill>
                <a:latin typeface="Alexandria" charset="0"/>
                <a:cs typeface="Alexandria" charset="0"/>
              </a:rPr>
              <a:t>.</a:t>
            </a:r>
          </a:p>
          <a:p>
            <a:pPr algn="justLow" rtl="1">
              <a:lnSpc>
                <a:spcPct val="150000"/>
              </a:lnSpc>
            </a:pPr>
            <a:r>
              <a:rPr lang="ar-EG" sz="1400" smtClean="0">
                <a:solidFill>
                  <a:srgbClr val="2D3956"/>
                </a:solidFill>
                <a:latin typeface="Alexandria" charset="0"/>
                <a:cs typeface="Alexandria" charset="0"/>
              </a:rPr>
              <a:t>.</a:t>
            </a: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75128516"/>
      </p:ext>
    </p:extLst>
  </p:cSld>
  <p:clrMapOvr>
    <a:masterClrMapping/>
  </p:clrMapOvr>
  <mc:AlternateContent xmlns:mc="http://schemas.openxmlformats.org/markup-compatibility/2006" xmlns:p14="http://schemas.microsoft.com/office/powerpoint/2010/main">
    <mc:Choice Requires="p14">
      <p:transition spd="slow" p14:dur="2000" advTm="316545"/>
    </mc:Choice>
    <mc:Fallback xmlns="">
      <p:transition spd="slow" advTm="316545"/>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1154162"/>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خاتمة المحاضرة</a:t>
            </a:r>
            <a:r>
              <a:rPr lang="ar-EG" dirty="0" smtClean="0">
                <a:solidFill>
                  <a:srgbClr val="00AEEF"/>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تم خلال هذ المحاضرة استعراض نشأة المنهج الوصفي والتعريف به وأهدافه واستخداماته ومزاياه وعيوبه وأدواته وخطواته وأساليبه.</a:t>
            </a:r>
            <a:endParaRPr lang="ar-EG"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58752113"/>
      </p:ext>
    </p:extLst>
  </p:cSld>
  <p:clrMapOvr>
    <a:masterClrMapping/>
  </p:clrMapOvr>
  <mc:AlternateContent xmlns:mc="http://schemas.openxmlformats.org/markup-compatibility/2006" xmlns:p14="http://schemas.microsoft.com/office/powerpoint/2010/main">
    <mc:Choice Requires="p14">
      <p:transition spd="slow" p14:dur="2000" advTm="316545"/>
    </mc:Choice>
    <mc:Fallback xmlns="">
      <p:transition spd="slow" advTm="316545"/>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723823"/>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المهمة المطلوبة </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في ضوء دراستك للمنهج الوصفي، اعرض لأحد البحوث العلمية التي تم الاعتماد في اجرائها على المنهج الوصفي، وما هي أساليب المنهج الوصفي التي تم الاعتماد عليها في تلك الدراسة، على أن يتم عرض إجابتكم في شكل فيديو قصير تتراوح مدته من خمس الى عشر دقائق، ومرفقا به ملف </a:t>
            </a:r>
            <a:r>
              <a:rPr lang="en-US" sz="1400" dirty="0" smtClean="0">
                <a:solidFill>
                  <a:srgbClr val="2D3956"/>
                </a:solidFill>
                <a:latin typeface="Alexandria" charset="0"/>
                <a:cs typeface="Alexandria" charset="0"/>
              </a:rPr>
              <a:t>PDF</a:t>
            </a:r>
            <a:r>
              <a:rPr lang="ar-EG" sz="1400" dirty="0" smtClean="0">
                <a:solidFill>
                  <a:srgbClr val="2D3956"/>
                </a:solidFill>
                <a:latin typeface="Alexandria" charset="0"/>
                <a:cs typeface="Alexandria" charset="0"/>
              </a:rPr>
              <a:t> للإجابة المطلوبة</a:t>
            </a:r>
            <a:r>
              <a:rPr lang="ar-EG" dirty="0" smtClean="0">
                <a:solidFill>
                  <a:srgbClr val="2D3956"/>
                </a:solidFill>
                <a:latin typeface="Alexandria" charset="0"/>
                <a:cs typeface="Alexandria" charset="0"/>
              </a:rPr>
              <a:t>.</a:t>
            </a:r>
          </a:p>
          <a:p>
            <a:pPr algn="justLow" rtl="1">
              <a:lnSpc>
                <a:spcPct val="150000"/>
              </a:lnSpc>
            </a:pPr>
            <a:r>
              <a:rPr lang="ar-EG" dirty="0">
                <a:solidFill>
                  <a:srgbClr val="00AEEF"/>
                </a:solidFill>
                <a:latin typeface="Alexandria" charset="0"/>
                <a:cs typeface="Alexandria" charset="0"/>
              </a:rPr>
              <a:t> </a:t>
            </a:r>
            <a:r>
              <a:rPr lang="ar-EG" dirty="0" smtClean="0">
                <a:solidFill>
                  <a:srgbClr val="00AEEF"/>
                </a:solidFill>
                <a:latin typeface="Alexandria" charset="0"/>
                <a:cs typeface="Alexandria" charset="0"/>
              </a:rPr>
              <a:t>أطيب الأمنيات بالتوفيق،،</a:t>
            </a:r>
          </a:p>
          <a:p>
            <a:pPr algn="justLow" rtl="1">
              <a:lnSpc>
                <a:spcPct val="150000"/>
              </a:lnSpc>
            </a:pPr>
            <a:r>
              <a:rPr lang="ar-EG" sz="1400" b="1" dirty="0" smtClean="0">
                <a:solidFill>
                  <a:srgbClr val="00AEEF"/>
                </a:solidFill>
                <a:latin typeface="Alexandria" charset="0"/>
                <a:cs typeface="Alexandria" charset="0"/>
              </a:rPr>
              <a:t>ملحوظة</a:t>
            </a:r>
            <a:r>
              <a:rPr lang="ar-EG" sz="1400" dirty="0" smtClean="0">
                <a:solidFill>
                  <a:srgbClr val="00AEEF"/>
                </a:solidFill>
                <a:latin typeface="Alexandria" charset="0"/>
                <a:cs typeface="Alexandria" charset="0"/>
              </a:rPr>
              <a:t>: </a:t>
            </a:r>
            <a:r>
              <a:rPr lang="ar-EG" sz="1400" dirty="0" smtClean="0">
                <a:latin typeface="Alexandria" charset="0"/>
                <a:cs typeface="Alexandria" charset="0"/>
              </a:rPr>
              <a:t>يمكنك الاستفادة من المثال السابق في عرض اجابتك</a:t>
            </a:r>
            <a:endParaRPr lang="en-US" sz="1400"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44711"/>
    </mc:Choice>
    <mc:Fallback xmlns="">
      <p:transition spd="slow" advTm="4471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79" y="1596049"/>
            <a:ext cx="5228822" cy="1369606"/>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قائمة المراجع:</a:t>
            </a:r>
          </a:p>
          <a:p>
            <a:pPr marL="285750" indent="-285750" algn="justLow" rtl="1">
              <a:buFontTx/>
              <a:buChar char="-"/>
            </a:pPr>
            <a:r>
              <a:rPr lang="ar-EG" sz="1400" dirty="0" smtClean="0">
                <a:latin typeface="Alexandria" charset="0"/>
                <a:cs typeface="Alexandria" charset="0"/>
              </a:rPr>
              <a:t>المحمودي، محمد سرحان علي. (2019). مناهج البحث العلمي. صنعاء: دار الكتب، الطبعة الثالثة.</a:t>
            </a:r>
          </a:p>
          <a:p>
            <a:pPr marL="285750" indent="-285750" algn="justLow" rtl="1">
              <a:buFontTx/>
              <a:buChar char="-"/>
            </a:pPr>
            <a:r>
              <a:rPr lang="ar-EG" sz="1400" dirty="0" smtClean="0">
                <a:latin typeface="Alexandria" charset="0"/>
                <a:cs typeface="Alexandria" charset="0"/>
              </a:rPr>
              <a:t>بوحوش، عمار والذنيبات، محمد محمود. ( 2007). مناهج البحث العلمي وطرق اعداد البحوث. الجزائر: ديوان المطبوعات الجامعية.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48671870"/>
      </p:ext>
    </p:extLst>
  </p:cSld>
  <p:clrMapOvr>
    <a:masterClrMapping/>
  </p:clrMapOvr>
  <mc:AlternateContent xmlns:mc="http://schemas.openxmlformats.org/markup-compatibility/2006" xmlns:p14="http://schemas.microsoft.com/office/powerpoint/2010/main">
    <mc:Choice Requires="p14">
      <p:transition spd="slow" p14:dur="2000" advTm="470743"/>
    </mc:Choice>
    <mc:Fallback xmlns="">
      <p:transition spd="slow" advTm="470743"/>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313987862"/>
      </p:ext>
    </p:extLst>
  </p:cSld>
  <p:clrMapOvr>
    <a:masterClrMapping/>
  </p:clrMapOvr>
  <mc:AlternateContent xmlns:mc="http://schemas.openxmlformats.org/markup-compatibility/2006" xmlns:p14="http://schemas.microsoft.com/office/powerpoint/2010/main">
    <mc:Choice Requires="p14">
      <p:transition spd="slow" p14:dur="2000" advTm="4712"/>
    </mc:Choice>
    <mc:Fallback xmlns="">
      <p:transition spd="slow" advTm="4712"/>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2AC529F-ABD8-4F3D-AE4A-38C3CD3C86C3}"/>
</file>

<file path=customXml/itemProps2.xml><?xml version="1.0" encoding="utf-8"?>
<ds:datastoreItem xmlns:ds="http://schemas.openxmlformats.org/officeDocument/2006/customXml" ds:itemID="{ACC9A911-23AF-4D6B-960B-1A780C58D828}">
  <ds:schemaRefs>
    <ds:schemaRef ds:uri="aca13214-df29-4e3c-a050-857c0bf7bd8e"/>
    <ds:schemaRef ds:uri="http://schemas.openxmlformats.org/package/2006/metadata/core-properties"/>
    <ds:schemaRef ds:uri="http://purl.org/dc/elements/1.1/"/>
    <ds:schemaRef ds:uri="http://schemas.microsoft.com/office/infopath/2007/PartnerControls"/>
    <ds:schemaRef ds:uri="http://schemas.microsoft.com/office/2006/documentManagement/types"/>
    <ds:schemaRef ds:uri="http://purl.org/dc/terms/"/>
    <ds:schemaRef ds:uri="http://purl.org/dc/dcmitype/"/>
    <ds:schemaRef ds:uri="688354b5-287c-4cda-825e-1d7935aea40e"/>
    <ds:schemaRef ds:uri="http://schemas.microsoft.com/office/2006/metadata/properties"/>
    <ds:schemaRef ds:uri="http://www.w3.org/XML/1998/namespa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10865</TotalTime>
  <Words>5726</Words>
  <Application>Microsoft Office PowerPoint</Application>
  <PresentationFormat>Widescreen</PresentationFormat>
  <Paragraphs>414</Paragraphs>
  <Slides>48</Slides>
  <Notes>7</Notes>
  <HiddenSlides>0</HiddenSlides>
  <MMClips>2</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48</vt:i4>
      </vt:variant>
    </vt:vector>
  </HeadingPairs>
  <TitlesOfParts>
    <vt:vector size="57" baseType="lpstr">
      <vt:lpstr>Alexandria</vt:lpstr>
      <vt:lpstr>Arial</vt:lpstr>
      <vt:lpstr>Calibri</vt:lpstr>
      <vt:lpstr>Calibri Light</vt:lpstr>
      <vt:lpstr>Roboto Light</vt:lpstr>
      <vt:lpstr>Simplified Arabic</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4B</cp:lastModifiedBy>
  <cp:revision>635</cp:revision>
  <dcterms:created xsi:type="dcterms:W3CDTF">2023-04-29T09:08:00Z</dcterms:created>
  <dcterms:modified xsi:type="dcterms:W3CDTF">2024-09-30T19:41:52Z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