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notesMasterIdLst>
    <p:notesMasterId r:id="rId29"/>
  </p:notesMasterIdLst>
  <p:sldIdLst>
    <p:sldId id="480" r:id="rId5"/>
    <p:sldId id="487" r:id="rId6"/>
    <p:sldId id="442" r:id="rId7"/>
    <p:sldId id="441" r:id="rId8"/>
    <p:sldId id="423" r:id="rId9"/>
    <p:sldId id="500" r:id="rId10"/>
    <p:sldId id="501" r:id="rId11"/>
    <p:sldId id="502" r:id="rId12"/>
    <p:sldId id="509" r:id="rId13"/>
    <p:sldId id="510" r:id="rId14"/>
    <p:sldId id="508" r:id="rId15"/>
    <p:sldId id="511" r:id="rId16"/>
    <p:sldId id="422" r:id="rId17"/>
    <p:sldId id="433" r:id="rId18"/>
    <p:sldId id="432" r:id="rId19"/>
    <p:sldId id="294" r:id="rId20"/>
    <p:sldId id="515" r:id="rId21"/>
    <p:sldId id="517" r:id="rId22"/>
    <p:sldId id="518" r:id="rId23"/>
    <p:sldId id="513" r:id="rId24"/>
    <p:sldId id="514" r:id="rId25"/>
    <p:sldId id="516" r:id="rId26"/>
    <p:sldId id="521" r:id="rId27"/>
    <p:sldId id="482" r:id="rId28"/>
  </p:sldIdLst>
  <p:sldSz cx="12192000" cy="6858000"/>
  <p:notesSz cx="6797675" cy="9872663"/>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9246" autoAdjust="0"/>
    <p:restoredTop sz="94631" autoAdjust="0"/>
  </p:normalViewPr>
  <p:slideViewPr>
    <p:cSldViewPr snapToGrid="0">
      <p:cViewPr varScale="1">
        <p:scale>
          <a:sx n="34" d="100"/>
          <a:sy n="34" d="100"/>
        </p:scale>
        <p:origin x="43" y="10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2244917-CC98-7C53-6E94-AEEE687A837C}"/>
              </a:ext>
            </a:extLst>
          </p:cNvPr>
          <p:cNvSpPr>
            <a:spLocks noGrp="1"/>
          </p:cNvSpPr>
          <p:nvPr>
            <p:ph type="hdr" sz="quarter"/>
          </p:nvPr>
        </p:nvSpPr>
        <p:spPr>
          <a:xfrm>
            <a:off x="0" y="0"/>
            <a:ext cx="2946400" cy="495300"/>
          </a:xfrm>
          <a:prstGeom prst="rect">
            <a:avLst/>
          </a:prstGeom>
        </p:spPr>
        <p:txBody>
          <a:bodyPr vert="horz" lIns="86830" tIns="43414" rIns="86830" bIns="43414" rtlCol="0"/>
          <a:lstStyle>
            <a:lvl1pPr algn="r" eaLnBrk="1" fontAlgn="auto" hangingPunct="1">
              <a:spcBef>
                <a:spcPts val="0"/>
              </a:spcBef>
              <a:spcAft>
                <a:spcPts val="0"/>
              </a:spcAft>
              <a:defRPr sz="1100">
                <a:latin typeface="+mn-lt"/>
              </a:defRPr>
            </a:lvl1pPr>
          </a:lstStyle>
          <a:p>
            <a:pPr>
              <a:defRPr/>
            </a:pPr>
            <a:endParaRPr lang="ar-EG"/>
          </a:p>
        </p:txBody>
      </p:sp>
      <p:sp>
        <p:nvSpPr>
          <p:cNvPr id="3" name="Date Placeholder 2">
            <a:extLst>
              <a:ext uri="{FF2B5EF4-FFF2-40B4-BE49-F238E27FC236}">
                <a16:creationId xmlns:a16="http://schemas.microsoft.com/office/drawing/2014/main" id="{AC94654B-5A4B-ECFA-615E-39FDBF07A88E}"/>
              </a:ext>
            </a:extLst>
          </p:cNvPr>
          <p:cNvSpPr>
            <a:spLocks noGrp="1"/>
          </p:cNvSpPr>
          <p:nvPr>
            <p:ph type="dt" idx="1"/>
          </p:nvPr>
        </p:nvSpPr>
        <p:spPr>
          <a:xfrm>
            <a:off x="3849688" y="0"/>
            <a:ext cx="2946400" cy="495300"/>
          </a:xfrm>
          <a:prstGeom prst="rect">
            <a:avLst/>
          </a:prstGeom>
        </p:spPr>
        <p:txBody>
          <a:bodyPr vert="horz" lIns="86830" tIns="43414" rIns="86830" bIns="43414" rtlCol="0"/>
          <a:lstStyle>
            <a:lvl1pPr algn="l" eaLnBrk="1" fontAlgn="auto" hangingPunct="1">
              <a:spcBef>
                <a:spcPts val="0"/>
              </a:spcBef>
              <a:spcAft>
                <a:spcPts val="0"/>
              </a:spcAft>
              <a:defRPr sz="1100">
                <a:latin typeface="+mn-lt"/>
              </a:defRPr>
            </a:lvl1pPr>
          </a:lstStyle>
          <a:p>
            <a:pPr>
              <a:defRPr/>
            </a:pPr>
            <a:fld id="{55B0ED80-7066-4B44-B35E-1508FB55B525}" type="datetimeFigureOut">
              <a:rPr lang="ar-EG"/>
              <a:pPr>
                <a:defRPr/>
              </a:pPr>
              <a:t>22/03/1446</a:t>
            </a:fld>
            <a:endParaRPr lang="ar-EG"/>
          </a:p>
        </p:txBody>
      </p:sp>
      <p:sp>
        <p:nvSpPr>
          <p:cNvPr id="4" name="Slide Image Placeholder 3">
            <a:extLst>
              <a:ext uri="{FF2B5EF4-FFF2-40B4-BE49-F238E27FC236}">
                <a16:creationId xmlns:a16="http://schemas.microsoft.com/office/drawing/2014/main" id="{CE3A49EE-AD73-E440-682A-734C55D64823}"/>
              </a:ext>
            </a:extLst>
          </p:cNvPr>
          <p:cNvSpPr>
            <a:spLocks noGrp="1" noRot="1" noChangeAspect="1"/>
          </p:cNvSpPr>
          <p:nvPr>
            <p:ph type="sldImg" idx="2"/>
          </p:nvPr>
        </p:nvSpPr>
        <p:spPr>
          <a:xfrm>
            <a:off x="439738" y="1235075"/>
            <a:ext cx="5918200" cy="3330575"/>
          </a:xfrm>
          <a:prstGeom prst="rect">
            <a:avLst/>
          </a:prstGeom>
          <a:noFill/>
          <a:ln w="12700">
            <a:solidFill>
              <a:prstClr val="black"/>
            </a:solidFill>
          </a:ln>
        </p:spPr>
        <p:txBody>
          <a:bodyPr vert="horz" lIns="86830" tIns="43414" rIns="86830" bIns="43414" rtlCol="0" anchor="ctr"/>
          <a:lstStyle/>
          <a:p>
            <a:pPr lvl="0"/>
            <a:endParaRPr lang="ar-EG" noProof="0"/>
          </a:p>
        </p:txBody>
      </p:sp>
      <p:sp>
        <p:nvSpPr>
          <p:cNvPr id="5" name="Notes Placeholder 4">
            <a:extLst>
              <a:ext uri="{FF2B5EF4-FFF2-40B4-BE49-F238E27FC236}">
                <a16:creationId xmlns:a16="http://schemas.microsoft.com/office/drawing/2014/main" id="{C8DBA821-D2D5-210D-8EC3-20E8B44829D9}"/>
              </a:ext>
            </a:extLst>
          </p:cNvPr>
          <p:cNvSpPr>
            <a:spLocks noGrp="1"/>
          </p:cNvSpPr>
          <p:nvPr>
            <p:ph type="body" sz="quarter" idx="3"/>
          </p:nvPr>
        </p:nvSpPr>
        <p:spPr>
          <a:xfrm>
            <a:off x="679450" y="4751388"/>
            <a:ext cx="5438775" cy="3887787"/>
          </a:xfrm>
          <a:prstGeom prst="rect">
            <a:avLst/>
          </a:prstGeom>
        </p:spPr>
        <p:txBody>
          <a:bodyPr vert="horz" wrap="square" lIns="86830" tIns="43414" rIns="86830" bIns="43414"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6" name="Footer Placeholder 5">
            <a:extLst>
              <a:ext uri="{FF2B5EF4-FFF2-40B4-BE49-F238E27FC236}">
                <a16:creationId xmlns:a16="http://schemas.microsoft.com/office/drawing/2014/main" id="{0D6CFDE2-9C3C-0409-3F73-5431877C9456}"/>
              </a:ext>
            </a:extLst>
          </p:cNvPr>
          <p:cNvSpPr>
            <a:spLocks noGrp="1"/>
          </p:cNvSpPr>
          <p:nvPr>
            <p:ph type="ftr" sz="quarter" idx="4"/>
          </p:nvPr>
        </p:nvSpPr>
        <p:spPr>
          <a:xfrm>
            <a:off x="0" y="9377363"/>
            <a:ext cx="2946400" cy="495300"/>
          </a:xfrm>
          <a:prstGeom prst="rect">
            <a:avLst/>
          </a:prstGeom>
        </p:spPr>
        <p:txBody>
          <a:bodyPr vert="horz" lIns="86830" tIns="43414" rIns="86830" bIns="43414" rtlCol="0" anchor="b"/>
          <a:lstStyle>
            <a:lvl1pPr algn="r" eaLnBrk="1" fontAlgn="auto" hangingPunct="1">
              <a:spcBef>
                <a:spcPts val="0"/>
              </a:spcBef>
              <a:spcAft>
                <a:spcPts val="0"/>
              </a:spcAft>
              <a:defRPr sz="1100">
                <a:latin typeface="+mn-lt"/>
              </a:defRPr>
            </a:lvl1pPr>
          </a:lstStyle>
          <a:p>
            <a:pPr>
              <a:defRPr/>
            </a:pPr>
            <a:endParaRPr lang="ar-EG"/>
          </a:p>
        </p:txBody>
      </p:sp>
      <p:sp>
        <p:nvSpPr>
          <p:cNvPr id="7" name="Slide Number Placeholder 6">
            <a:extLst>
              <a:ext uri="{FF2B5EF4-FFF2-40B4-BE49-F238E27FC236}">
                <a16:creationId xmlns:a16="http://schemas.microsoft.com/office/drawing/2014/main" id="{C5F13692-B0C0-7CA2-6965-7B5A5C2E8EB8}"/>
              </a:ext>
            </a:extLst>
          </p:cNvPr>
          <p:cNvSpPr>
            <a:spLocks noGrp="1"/>
          </p:cNvSpPr>
          <p:nvPr>
            <p:ph type="sldNum" sz="quarter" idx="5"/>
          </p:nvPr>
        </p:nvSpPr>
        <p:spPr>
          <a:xfrm>
            <a:off x="3849688" y="9377363"/>
            <a:ext cx="2946400" cy="495300"/>
          </a:xfrm>
          <a:prstGeom prst="rect">
            <a:avLst/>
          </a:prstGeom>
        </p:spPr>
        <p:txBody>
          <a:bodyPr vert="horz" wrap="square" lIns="86830" tIns="43414" rIns="86830" bIns="43414" numCol="1" anchor="b" anchorCtr="0" compatLnSpc="1">
            <a:prstTxWarp prst="textNoShape">
              <a:avLst/>
            </a:prstTxWarp>
          </a:bodyPr>
          <a:lstStyle>
            <a:lvl1pPr eaLnBrk="1" hangingPunct="1">
              <a:defRPr sz="1100"/>
            </a:lvl1pPr>
          </a:lstStyle>
          <a:p>
            <a:pPr>
              <a:defRPr/>
            </a:pPr>
            <a:fld id="{F6E3FE71-7D78-4524-BE59-91AFB7F571EB}" type="slidenum">
              <a:rPr lang="ar-EG" altLang="en-US"/>
              <a:pPr>
                <a:defRPr/>
              </a:pPr>
              <a:t>‹#›</a:t>
            </a:fld>
            <a:endParaRPr lang="ar-EG" altLang="en-US"/>
          </a:p>
        </p:txBody>
      </p:sp>
    </p:spTree>
  </p:cSld>
  <p:clrMap bg1="lt1" tx1="dk1" bg2="lt2" tx2="dk2" accent1="accent1" accent2="accent2" accent3="accent3" accent4="accent4" accent5="accent5" accent6="accent6" hlink="hlink" folHlink="folHlink"/>
  <p:notesStyle>
    <a:lvl1pPr algn="l" defTabSz="515938" rtl="0" eaLnBrk="0" fontAlgn="base" hangingPunct="0">
      <a:spcBef>
        <a:spcPct val="30000"/>
      </a:spcBef>
      <a:spcAft>
        <a:spcPct val="0"/>
      </a:spcAft>
      <a:defRPr sz="600" kern="1200">
        <a:solidFill>
          <a:schemeClr val="tx1"/>
        </a:solidFill>
        <a:latin typeface="+mn-lt"/>
        <a:ea typeface="+mn-ea"/>
        <a:cs typeface="+mn-cs"/>
      </a:defRPr>
    </a:lvl1pPr>
    <a:lvl2pPr marL="257175" algn="l" defTabSz="515938" rtl="0" eaLnBrk="0" fontAlgn="base" hangingPunct="0">
      <a:spcBef>
        <a:spcPct val="30000"/>
      </a:spcBef>
      <a:spcAft>
        <a:spcPct val="0"/>
      </a:spcAft>
      <a:defRPr sz="600" kern="1200">
        <a:solidFill>
          <a:schemeClr val="tx1"/>
        </a:solidFill>
        <a:latin typeface="+mn-lt"/>
        <a:ea typeface="+mn-ea"/>
        <a:cs typeface="+mn-cs"/>
      </a:defRPr>
    </a:lvl2pPr>
    <a:lvl3pPr marL="515938" algn="l" defTabSz="515938" rtl="0" eaLnBrk="0" fontAlgn="base" hangingPunct="0">
      <a:spcBef>
        <a:spcPct val="30000"/>
      </a:spcBef>
      <a:spcAft>
        <a:spcPct val="0"/>
      </a:spcAft>
      <a:defRPr sz="600" kern="1200">
        <a:solidFill>
          <a:schemeClr val="tx1"/>
        </a:solidFill>
        <a:latin typeface="+mn-lt"/>
        <a:ea typeface="+mn-ea"/>
        <a:cs typeface="+mn-cs"/>
      </a:defRPr>
    </a:lvl3pPr>
    <a:lvl4pPr marL="773113" algn="l" defTabSz="515938" rtl="0" eaLnBrk="0" fontAlgn="base" hangingPunct="0">
      <a:spcBef>
        <a:spcPct val="30000"/>
      </a:spcBef>
      <a:spcAft>
        <a:spcPct val="0"/>
      </a:spcAft>
      <a:defRPr sz="600" kern="1200">
        <a:solidFill>
          <a:schemeClr val="tx1"/>
        </a:solidFill>
        <a:latin typeface="+mn-lt"/>
        <a:ea typeface="+mn-ea"/>
        <a:cs typeface="+mn-cs"/>
      </a:defRPr>
    </a:lvl4pPr>
    <a:lvl5pPr marL="1031875" algn="l" defTabSz="515938" rtl="0" eaLnBrk="0" fontAlgn="base" hangingPunct="0">
      <a:spcBef>
        <a:spcPct val="30000"/>
      </a:spcBef>
      <a:spcAft>
        <a:spcPct val="0"/>
      </a:spcAft>
      <a:defRPr sz="600" kern="1200">
        <a:solidFill>
          <a:schemeClr val="tx1"/>
        </a:solidFill>
        <a:latin typeface="+mn-lt"/>
        <a:ea typeface="+mn-ea"/>
        <a:cs typeface="+mn-cs"/>
      </a:defRPr>
    </a:lvl5pPr>
    <a:lvl6pPr marL="1290181" algn="l" defTabSz="516072" rtl="0" eaLnBrk="1" latinLnBrk="0" hangingPunct="1">
      <a:defRPr sz="677" kern="1200">
        <a:solidFill>
          <a:schemeClr val="tx1"/>
        </a:solidFill>
        <a:latin typeface="+mn-lt"/>
        <a:ea typeface="+mn-ea"/>
        <a:cs typeface="+mn-cs"/>
      </a:defRPr>
    </a:lvl6pPr>
    <a:lvl7pPr marL="1548217" algn="l" defTabSz="516072" rtl="0" eaLnBrk="1" latinLnBrk="0" hangingPunct="1">
      <a:defRPr sz="677" kern="1200">
        <a:solidFill>
          <a:schemeClr val="tx1"/>
        </a:solidFill>
        <a:latin typeface="+mn-lt"/>
        <a:ea typeface="+mn-ea"/>
        <a:cs typeface="+mn-cs"/>
      </a:defRPr>
    </a:lvl7pPr>
    <a:lvl8pPr marL="1806253" algn="l" defTabSz="516072" rtl="0" eaLnBrk="1" latinLnBrk="0" hangingPunct="1">
      <a:defRPr sz="677" kern="1200">
        <a:solidFill>
          <a:schemeClr val="tx1"/>
        </a:solidFill>
        <a:latin typeface="+mn-lt"/>
        <a:ea typeface="+mn-ea"/>
        <a:cs typeface="+mn-cs"/>
      </a:defRPr>
    </a:lvl8pPr>
    <a:lvl9pPr marL="2064290" algn="l" defTabSz="516072" rtl="0" eaLnBrk="1" latinLnBrk="0" hangingPunct="1">
      <a:defRPr sz="67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defTabSz="516072" eaLnBrk="1" fontAlgn="auto"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a:extLst>
              <a:ext uri="{FF2B5EF4-FFF2-40B4-BE49-F238E27FC236}">
                <a16:creationId xmlns:a16="http://schemas.microsoft.com/office/drawing/2014/main" id="{25F4EA8F-B131-67FC-12DB-C130D7C40B8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BCD8A156-CD2B-EC7D-73F5-CF5AA59DBD10}"/>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a:extLst>
              <a:ext uri="{FF2B5EF4-FFF2-40B4-BE49-F238E27FC236}">
                <a16:creationId xmlns:a16="http://schemas.microsoft.com/office/drawing/2014/main" id="{FD3C8314-E76E-FC6B-F8A1-6A36545DC4E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47624546-7B07-7EAE-1274-73DDC2E0A19D}"/>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a:extLst>
              <a:ext uri="{FF2B5EF4-FFF2-40B4-BE49-F238E27FC236}">
                <a16:creationId xmlns:a16="http://schemas.microsoft.com/office/drawing/2014/main" id="{C0EAA3EA-4D46-4D35-83A7-8F56F351013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84C84AB6-6FA9-0B7B-CD10-45A38206F4DD}"/>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a:extLst>
              <a:ext uri="{FF2B5EF4-FFF2-40B4-BE49-F238E27FC236}">
                <a16:creationId xmlns:a16="http://schemas.microsoft.com/office/drawing/2014/main" id="{7CAA6941-4C8D-8075-B237-ACF64561714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C37B6608-F1D4-5FEC-9B2D-70E7C77E7883}"/>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2">
            <a:extLst>
              <a:ext uri="{FF2B5EF4-FFF2-40B4-BE49-F238E27FC236}">
                <a16:creationId xmlns:a16="http://schemas.microsoft.com/office/drawing/2014/main" id="{F082975F-D7DE-7365-5C31-51C84BC33CF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80C20DF6-C553-4660-F60A-A8B92BEC80A6}"/>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2">
            <a:extLst>
              <a:ext uri="{FF2B5EF4-FFF2-40B4-BE49-F238E27FC236}">
                <a16:creationId xmlns:a16="http://schemas.microsoft.com/office/drawing/2014/main" id="{1D44D07E-7201-DDF9-807E-E17BD71A843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3A594A36-03C4-C7DA-D3FB-43BFDC2DFEB2}"/>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a:extLst>
              <a:ext uri="{FF2B5EF4-FFF2-40B4-BE49-F238E27FC236}">
                <a16:creationId xmlns:a16="http://schemas.microsoft.com/office/drawing/2014/main" id="{5D70692E-BA40-183B-69E4-D74BD29C540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7DD4230A-469B-3BA3-EA1E-E624F1AC0C52}"/>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a:extLst>
              <a:ext uri="{FF2B5EF4-FFF2-40B4-BE49-F238E27FC236}">
                <a16:creationId xmlns:a16="http://schemas.microsoft.com/office/drawing/2014/main" id="{B07B1825-B44B-C50D-3E85-7458D708E08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2B5FACED-EA1B-6E1E-FA2B-89FE97DE465D}"/>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a:extLst>
              <a:ext uri="{FF2B5EF4-FFF2-40B4-BE49-F238E27FC236}">
                <a16:creationId xmlns:a16="http://schemas.microsoft.com/office/drawing/2014/main" id="{93DB09C1-DF0E-ADC7-975E-CF0BBF9D34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Rectangle 3">
            <a:extLst>
              <a:ext uri="{FF2B5EF4-FFF2-40B4-BE49-F238E27FC236}">
                <a16:creationId xmlns:a16="http://schemas.microsoft.com/office/drawing/2014/main" id="{0B846BC8-356A-614E-4B33-0D1E95B52829}"/>
              </a:ext>
            </a:extLst>
          </p:cNvPr>
          <p:cNvSpPr>
            <a:spLocks noGrp="1" noChangeArrowheads="1"/>
          </p:cNvSpPr>
          <p:nvPr>
            <p:ph type="body" idx="1"/>
          </p:nvPr>
        </p:nvSpPr>
        <p:spPr bwMode="auto"/>
        <p:txBody>
          <a:bodyPr rtlCol="0"/>
          <a:lstStyle/>
          <a:p>
            <a:pPr defTabSz="516072" eaLnBrk="1" fontAlgn="auto" hangingPunct="1">
              <a:spcBef>
                <a:spcPts val="0"/>
              </a:spcBef>
              <a:spcAft>
                <a:spcPts val="0"/>
              </a:spcAft>
              <a:defRPr/>
            </a:pPr>
            <a:r>
              <a:rPr lang="en-US" altLang="en-US" sz="677" dirty="0">
                <a:latin typeface="Times New Roman" panose="02020603050405020304" pitchFamily="18" charset="0"/>
              </a:rPr>
              <a:t>Accountants prepare reports for both external and internal users. </a:t>
            </a:r>
            <a:r>
              <a:rPr lang="en-US" altLang="en-US" sz="677" dirty="0"/>
              <a:t>External users</a:t>
            </a:r>
            <a:r>
              <a:rPr lang="en-US" altLang="en-US" sz="677" b="1" dirty="0"/>
              <a:t> </a:t>
            </a:r>
            <a:r>
              <a:rPr lang="en-US" altLang="en-US" sz="677" dirty="0"/>
              <a:t>of accounting information are </a:t>
            </a:r>
            <a:r>
              <a:rPr lang="en-US" altLang="en-US" sz="677" i="1" dirty="0"/>
              <a:t>not </a:t>
            </a:r>
            <a:r>
              <a:rPr lang="en-US" altLang="en-US" sz="677" dirty="0"/>
              <a:t>directly involved in running the organization.  Examples of external users are lenders, shareholders (investors), governments, consumer groups, customers, and the external auditors. </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r>
              <a:rPr lang="en-US" altLang="en-US" sz="677" dirty="0"/>
              <a:t>Internal users</a:t>
            </a:r>
            <a:r>
              <a:rPr lang="en-US" altLang="en-US" sz="677" b="1" dirty="0"/>
              <a:t> </a:t>
            </a:r>
            <a:r>
              <a:rPr lang="en-US" altLang="en-US" sz="677" dirty="0"/>
              <a:t>of accounting information are those directly involved in managing and operating an organization. They use the information to help improve the efficiency and effectiveness of an organization.  Examples of internal users are managers, officers/directors, internal auditors, sales staff, budget officers and controllers.</a:t>
            </a:r>
          </a:p>
          <a:p>
            <a:pPr defTabSz="516072" eaLnBrk="1" fontAlgn="auto" hangingPunct="1">
              <a:spcBef>
                <a:spcPts val="0"/>
              </a:spcBef>
              <a:spcAft>
                <a:spcPts val="0"/>
              </a:spcAft>
              <a:defRPr/>
            </a:pPr>
            <a:endParaRPr lang="en-US" altLang="en-US" sz="677" dirty="0"/>
          </a:p>
          <a:p>
            <a:pPr defTabSz="516072" eaLnBrk="1" fontAlgn="auto" hangingPunct="1">
              <a:spcBef>
                <a:spcPts val="0"/>
              </a:spcBef>
              <a:spcAft>
                <a:spcPts val="0"/>
              </a:spcAft>
              <a:defRPr/>
            </a:pPr>
            <a:endParaRPr lang="en-US" altLang="en-US" sz="677" dirty="0">
              <a:latin typeface="Times New Roman" panose="02020603050405020304"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A8694D68-2CDF-1ED4-1A40-21060EEF3876}"/>
              </a:ext>
            </a:extLst>
          </p:cNvPr>
          <p:cNvSpPr>
            <a:spLocks noGrp="1"/>
          </p:cNvSpPr>
          <p:nvPr>
            <p:ph type="dt" sz="half" idx="10"/>
          </p:nvPr>
        </p:nvSpPr>
        <p:spPr/>
        <p:txBody>
          <a:bodyPr/>
          <a:lstStyle>
            <a:lvl1pPr>
              <a:defRPr/>
            </a:lvl1pPr>
          </a:lstStyle>
          <a:p>
            <a:pPr>
              <a:defRPr/>
            </a:pPr>
            <a:fld id="{87331840-B7B0-4977-AA0C-877B7E5E2A78}" type="datetime8">
              <a:rPr lang="ar-EG"/>
              <a:pPr>
                <a:defRPr/>
              </a:pPr>
              <a:t>25 أيلول، 24</a:t>
            </a:fld>
            <a:endParaRPr lang="ar-EG"/>
          </a:p>
        </p:txBody>
      </p:sp>
      <p:sp>
        <p:nvSpPr>
          <p:cNvPr id="5" name="Footer Placeholder 4">
            <a:extLst>
              <a:ext uri="{FF2B5EF4-FFF2-40B4-BE49-F238E27FC236}">
                <a16:creationId xmlns:a16="http://schemas.microsoft.com/office/drawing/2014/main" id="{B33FC846-1B82-E446-74E3-4BFC713EE8A3}"/>
              </a:ext>
            </a:extLst>
          </p:cNvPr>
          <p:cNvSpPr>
            <a:spLocks noGrp="1"/>
          </p:cNvSpPr>
          <p:nvPr>
            <p:ph type="ftr" sz="quarter" idx="11"/>
          </p:nvPr>
        </p:nvSpPr>
        <p:spPr/>
        <p:txBody>
          <a:bodyPr/>
          <a:lstStyle>
            <a:lvl1pPr>
              <a:defRPr/>
            </a:lvl1pPr>
          </a:lstStyle>
          <a:p>
            <a:pPr>
              <a:defRPr/>
            </a:pPr>
            <a:endParaRPr lang="ar-EG"/>
          </a:p>
        </p:txBody>
      </p:sp>
      <p:sp>
        <p:nvSpPr>
          <p:cNvPr id="6" name="Slide Number Placeholder 5">
            <a:extLst>
              <a:ext uri="{FF2B5EF4-FFF2-40B4-BE49-F238E27FC236}">
                <a16:creationId xmlns:a16="http://schemas.microsoft.com/office/drawing/2014/main" id="{396A249C-F600-9C10-E85B-90AC90E82EAA}"/>
              </a:ext>
            </a:extLst>
          </p:cNvPr>
          <p:cNvSpPr>
            <a:spLocks noGrp="1"/>
          </p:cNvSpPr>
          <p:nvPr>
            <p:ph type="sldNum" sz="quarter" idx="12"/>
          </p:nvPr>
        </p:nvSpPr>
        <p:spPr/>
        <p:txBody>
          <a:bodyPr/>
          <a:lstStyle>
            <a:lvl1pPr>
              <a:defRPr/>
            </a:lvl1pPr>
          </a:lstStyle>
          <a:p>
            <a:pPr>
              <a:defRPr/>
            </a:pPr>
            <a:fld id="{65E39466-C7DC-4894-AD84-B910F50DEF4C}" type="slidenum">
              <a:rPr lang="ar-EG" altLang="en-US"/>
              <a:pPr>
                <a:defRPr/>
              </a:pPr>
              <a:t>‹#›</a:t>
            </a:fld>
            <a:endParaRPr lang="ar-EG" altLang="en-US"/>
          </a:p>
        </p:txBody>
      </p:sp>
    </p:spTree>
    <p:extLst>
      <p:ext uri="{BB962C8B-B14F-4D97-AF65-F5344CB8AC3E}">
        <p14:creationId xmlns:p14="http://schemas.microsoft.com/office/powerpoint/2010/main" val="3036774170"/>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3716406-FA17-F2F0-E999-133C5F006271}"/>
              </a:ext>
            </a:extLst>
          </p:cNvPr>
          <p:cNvSpPr>
            <a:spLocks noGrp="1"/>
          </p:cNvSpPr>
          <p:nvPr>
            <p:ph type="dt" sz="half" idx="10"/>
          </p:nvPr>
        </p:nvSpPr>
        <p:spPr/>
        <p:txBody>
          <a:bodyPr/>
          <a:lstStyle>
            <a:lvl1pPr>
              <a:defRPr/>
            </a:lvl1pPr>
          </a:lstStyle>
          <a:p>
            <a:pPr>
              <a:defRPr/>
            </a:pPr>
            <a:fld id="{3787A354-C8E9-4FD3-920C-C4DBC44DE3AB}" type="datetime8">
              <a:rPr lang="ar-EG"/>
              <a:pPr>
                <a:defRPr/>
              </a:pPr>
              <a:t>25 أيلول، 24</a:t>
            </a:fld>
            <a:endParaRPr lang="ar-EG"/>
          </a:p>
        </p:txBody>
      </p:sp>
      <p:sp>
        <p:nvSpPr>
          <p:cNvPr id="5" name="Footer Placeholder 4">
            <a:extLst>
              <a:ext uri="{FF2B5EF4-FFF2-40B4-BE49-F238E27FC236}">
                <a16:creationId xmlns:a16="http://schemas.microsoft.com/office/drawing/2014/main" id="{9FBBC167-F3F8-086F-C06B-39D1596647E7}"/>
              </a:ext>
            </a:extLst>
          </p:cNvPr>
          <p:cNvSpPr>
            <a:spLocks noGrp="1"/>
          </p:cNvSpPr>
          <p:nvPr>
            <p:ph type="ftr" sz="quarter" idx="11"/>
          </p:nvPr>
        </p:nvSpPr>
        <p:spPr/>
        <p:txBody>
          <a:bodyPr/>
          <a:lstStyle>
            <a:lvl1pPr>
              <a:defRPr/>
            </a:lvl1pPr>
          </a:lstStyle>
          <a:p>
            <a:pPr>
              <a:defRPr/>
            </a:pPr>
            <a:endParaRPr lang="ar-EG"/>
          </a:p>
        </p:txBody>
      </p:sp>
      <p:sp>
        <p:nvSpPr>
          <p:cNvPr id="6" name="Slide Number Placeholder 5">
            <a:extLst>
              <a:ext uri="{FF2B5EF4-FFF2-40B4-BE49-F238E27FC236}">
                <a16:creationId xmlns:a16="http://schemas.microsoft.com/office/drawing/2014/main" id="{E2CFF202-EC8B-B326-0700-4AB8D31E4231}"/>
              </a:ext>
            </a:extLst>
          </p:cNvPr>
          <p:cNvSpPr>
            <a:spLocks noGrp="1"/>
          </p:cNvSpPr>
          <p:nvPr>
            <p:ph type="sldNum" sz="quarter" idx="12"/>
          </p:nvPr>
        </p:nvSpPr>
        <p:spPr/>
        <p:txBody>
          <a:bodyPr/>
          <a:lstStyle>
            <a:lvl1pPr>
              <a:defRPr/>
            </a:lvl1pPr>
          </a:lstStyle>
          <a:p>
            <a:pPr>
              <a:defRPr/>
            </a:pPr>
            <a:fld id="{454B81BB-702A-488A-82C8-8FB9FB727AE7}" type="slidenum">
              <a:rPr lang="ar-EG" altLang="en-US"/>
              <a:pPr>
                <a:defRPr/>
              </a:pPr>
              <a:t>‹#›</a:t>
            </a:fld>
            <a:endParaRPr lang="ar-EG" altLang="en-US"/>
          </a:p>
        </p:txBody>
      </p:sp>
    </p:spTree>
    <p:extLst>
      <p:ext uri="{BB962C8B-B14F-4D97-AF65-F5344CB8AC3E}">
        <p14:creationId xmlns:p14="http://schemas.microsoft.com/office/powerpoint/2010/main" val="1204472532"/>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CE21B0B-8425-5133-1C25-C5DE757A8465}"/>
              </a:ext>
            </a:extLst>
          </p:cNvPr>
          <p:cNvSpPr>
            <a:spLocks noGrp="1"/>
          </p:cNvSpPr>
          <p:nvPr>
            <p:ph type="dt" sz="half" idx="10"/>
          </p:nvPr>
        </p:nvSpPr>
        <p:spPr/>
        <p:txBody>
          <a:bodyPr/>
          <a:lstStyle>
            <a:lvl1pPr>
              <a:defRPr/>
            </a:lvl1pPr>
          </a:lstStyle>
          <a:p>
            <a:pPr>
              <a:defRPr/>
            </a:pPr>
            <a:fld id="{40AB1FB6-99CA-42A2-B4EF-449A1CF87793}" type="datetime8">
              <a:rPr lang="ar-EG"/>
              <a:pPr>
                <a:defRPr/>
              </a:pPr>
              <a:t>25 أيلول، 24</a:t>
            </a:fld>
            <a:endParaRPr lang="ar-EG"/>
          </a:p>
        </p:txBody>
      </p:sp>
      <p:sp>
        <p:nvSpPr>
          <p:cNvPr id="5" name="Footer Placeholder 4">
            <a:extLst>
              <a:ext uri="{FF2B5EF4-FFF2-40B4-BE49-F238E27FC236}">
                <a16:creationId xmlns:a16="http://schemas.microsoft.com/office/drawing/2014/main" id="{A5D7269A-D149-3F6F-2B9E-058BB912AEBC}"/>
              </a:ext>
            </a:extLst>
          </p:cNvPr>
          <p:cNvSpPr>
            <a:spLocks noGrp="1"/>
          </p:cNvSpPr>
          <p:nvPr>
            <p:ph type="ftr" sz="quarter" idx="11"/>
          </p:nvPr>
        </p:nvSpPr>
        <p:spPr/>
        <p:txBody>
          <a:bodyPr/>
          <a:lstStyle>
            <a:lvl1pPr>
              <a:defRPr/>
            </a:lvl1pPr>
          </a:lstStyle>
          <a:p>
            <a:pPr>
              <a:defRPr/>
            </a:pPr>
            <a:endParaRPr lang="ar-EG"/>
          </a:p>
        </p:txBody>
      </p:sp>
      <p:sp>
        <p:nvSpPr>
          <p:cNvPr id="6" name="Slide Number Placeholder 5">
            <a:extLst>
              <a:ext uri="{FF2B5EF4-FFF2-40B4-BE49-F238E27FC236}">
                <a16:creationId xmlns:a16="http://schemas.microsoft.com/office/drawing/2014/main" id="{4F444CD6-0341-B8BA-D812-B3BE1610F67C}"/>
              </a:ext>
            </a:extLst>
          </p:cNvPr>
          <p:cNvSpPr>
            <a:spLocks noGrp="1"/>
          </p:cNvSpPr>
          <p:nvPr>
            <p:ph type="sldNum" sz="quarter" idx="12"/>
          </p:nvPr>
        </p:nvSpPr>
        <p:spPr/>
        <p:txBody>
          <a:bodyPr/>
          <a:lstStyle>
            <a:lvl1pPr>
              <a:defRPr/>
            </a:lvl1pPr>
          </a:lstStyle>
          <a:p>
            <a:pPr>
              <a:defRPr/>
            </a:pPr>
            <a:fld id="{F2D72315-DA03-4E1A-8C9E-E6ED6A4B71FF}" type="slidenum">
              <a:rPr lang="ar-EG" altLang="en-US"/>
              <a:pPr>
                <a:defRPr/>
              </a:pPr>
              <a:t>‹#›</a:t>
            </a:fld>
            <a:endParaRPr lang="ar-EG" altLang="en-US"/>
          </a:p>
        </p:txBody>
      </p:sp>
    </p:spTree>
    <p:extLst>
      <p:ext uri="{BB962C8B-B14F-4D97-AF65-F5344CB8AC3E}">
        <p14:creationId xmlns:p14="http://schemas.microsoft.com/office/powerpoint/2010/main" val="3674299614"/>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148C6577-25D5-E37A-296C-8AFED992349F}"/>
              </a:ext>
            </a:extLst>
          </p:cNvPr>
          <p:cNvSpPr>
            <a:spLocks noGrp="1"/>
          </p:cNvSpPr>
          <p:nvPr>
            <p:ph type="dt" sz="half" idx="10"/>
          </p:nvPr>
        </p:nvSpPr>
        <p:spPr/>
        <p:txBody>
          <a:bodyPr/>
          <a:lstStyle>
            <a:lvl1pPr>
              <a:defRPr/>
            </a:lvl1pPr>
          </a:lstStyle>
          <a:p>
            <a:pPr>
              <a:defRPr/>
            </a:pPr>
            <a:fld id="{CEA9F229-39DC-4E6D-83D0-FC1DBF81F934}" type="datetime8">
              <a:rPr lang="ar-EG"/>
              <a:pPr>
                <a:defRPr/>
              </a:pPr>
              <a:t>25 أيلول، 24</a:t>
            </a:fld>
            <a:endParaRPr lang="ar-EG"/>
          </a:p>
        </p:txBody>
      </p:sp>
      <p:sp>
        <p:nvSpPr>
          <p:cNvPr id="6" name="Footer Placeholder 4">
            <a:extLst>
              <a:ext uri="{FF2B5EF4-FFF2-40B4-BE49-F238E27FC236}">
                <a16:creationId xmlns:a16="http://schemas.microsoft.com/office/drawing/2014/main" id="{969094D5-3D1C-FB23-1589-AEFDC3F5EBDC}"/>
              </a:ext>
            </a:extLst>
          </p:cNvPr>
          <p:cNvSpPr>
            <a:spLocks noGrp="1"/>
          </p:cNvSpPr>
          <p:nvPr>
            <p:ph type="ftr" sz="quarter" idx="11"/>
          </p:nvPr>
        </p:nvSpPr>
        <p:spPr/>
        <p:txBody>
          <a:bodyPr/>
          <a:lstStyle>
            <a:lvl1pPr>
              <a:defRPr/>
            </a:lvl1pPr>
          </a:lstStyle>
          <a:p>
            <a:pPr>
              <a:defRPr/>
            </a:pPr>
            <a:endParaRPr lang="ar-EG"/>
          </a:p>
        </p:txBody>
      </p:sp>
      <p:sp>
        <p:nvSpPr>
          <p:cNvPr id="7" name="Slide Number Placeholder 5">
            <a:extLst>
              <a:ext uri="{FF2B5EF4-FFF2-40B4-BE49-F238E27FC236}">
                <a16:creationId xmlns:a16="http://schemas.microsoft.com/office/drawing/2014/main" id="{9E249C28-719B-2FD2-1FF5-C63CF5A2C82A}"/>
              </a:ext>
            </a:extLst>
          </p:cNvPr>
          <p:cNvSpPr>
            <a:spLocks noGrp="1"/>
          </p:cNvSpPr>
          <p:nvPr>
            <p:ph type="sldNum" sz="quarter" idx="12"/>
          </p:nvPr>
        </p:nvSpPr>
        <p:spPr/>
        <p:txBody>
          <a:bodyPr/>
          <a:lstStyle>
            <a:lvl1pPr>
              <a:defRPr/>
            </a:lvl1pPr>
          </a:lstStyle>
          <a:p>
            <a:pPr>
              <a:defRPr/>
            </a:pPr>
            <a:fld id="{009C3E45-CE51-414A-8347-5BF74F183C99}" type="slidenum">
              <a:rPr lang="ar-EG" altLang="en-US"/>
              <a:pPr>
                <a:defRPr/>
              </a:pPr>
              <a:t>‹#›</a:t>
            </a:fld>
            <a:endParaRPr lang="ar-EG" altLang="en-US"/>
          </a:p>
        </p:txBody>
      </p:sp>
    </p:spTree>
    <p:extLst>
      <p:ext uri="{BB962C8B-B14F-4D97-AF65-F5344CB8AC3E}">
        <p14:creationId xmlns:p14="http://schemas.microsoft.com/office/powerpoint/2010/main" val="484610154"/>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AA2CF760-E6A8-36DF-D52B-369DBF94200D}"/>
              </a:ext>
            </a:extLst>
          </p:cNvPr>
          <p:cNvSpPr>
            <a:spLocks noGrp="1"/>
          </p:cNvSpPr>
          <p:nvPr>
            <p:ph type="dt" sz="half" idx="10"/>
          </p:nvPr>
        </p:nvSpPr>
        <p:spPr/>
        <p:txBody>
          <a:bodyPr/>
          <a:lstStyle>
            <a:lvl1pPr>
              <a:defRPr/>
            </a:lvl1pPr>
          </a:lstStyle>
          <a:p>
            <a:pPr>
              <a:defRPr/>
            </a:pPr>
            <a:fld id="{767B8424-3A7D-4154-9468-2C053C3C05A9}" type="datetime8">
              <a:rPr lang="ar-EG"/>
              <a:pPr>
                <a:defRPr/>
              </a:pPr>
              <a:t>25 أيلول، 24</a:t>
            </a:fld>
            <a:endParaRPr lang="ar-EG"/>
          </a:p>
        </p:txBody>
      </p:sp>
      <p:sp>
        <p:nvSpPr>
          <p:cNvPr id="8" name="Footer Placeholder 4">
            <a:extLst>
              <a:ext uri="{FF2B5EF4-FFF2-40B4-BE49-F238E27FC236}">
                <a16:creationId xmlns:a16="http://schemas.microsoft.com/office/drawing/2014/main" id="{F439F812-5B28-3BFD-628D-A23CEDCDCEE1}"/>
              </a:ext>
            </a:extLst>
          </p:cNvPr>
          <p:cNvSpPr>
            <a:spLocks noGrp="1"/>
          </p:cNvSpPr>
          <p:nvPr>
            <p:ph type="ftr" sz="quarter" idx="11"/>
          </p:nvPr>
        </p:nvSpPr>
        <p:spPr/>
        <p:txBody>
          <a:bodyPr/>
          <a:lstStyle>
            <a:lvl1pPr>
              <a:defRPr/>
            </a:lvl1pPr>
          </a:lstStyle>
          <a:p>
            <a:pPr>
              <a:defRPr/>
            </a:pPr>
            <a:endParaRPr lang="ar-EG"/>
          </a:p>
        </p:txBody>
      </p:sp>
      <p:sp>
        <p:nvSpPr>
          <p:cNvPr id="9" name="Slide Number Placeholder 5">
            <a:extLst>
              <a:ext uri="{FF2B5EF4-FFF2-40B4-BE49-F238E27FC236}">
                <a16:creationId xmlns:a16="http://schemas.microsoft.com/office/drawing/2014/main" id="{D8B24290-2C72-9D41-AEB3-FA6B0158364C}"/>
              </a:ext>
            </a:extLst>
          </p:cNvPr>
          <p:cNvSpPr>
            <a:spLocks noGrp="1"/>
          </p:cNvSpPr>
          <p:nvPr>
            <p:ph type="sldNum" sz="quarter" idx="12"/>
          </p:nvPr>
        </p:nvSpPr>
        <p:spPr/>
        <p:txBody>
          <a:bodyPr/>
          <a:lstStyle>
            <a:lvl1pPr>
              <a:defRPr/>
            </a:lvl1pPr>
          </a:lstStyle>
          <a:p>
            <a:pPr>
              <a:defRPr/>
            </a:pPr>
            <a:fld id="{90A7BEA8-2B03-4AB6-BF4D-8D348180973E}" type="slidenum">
              <a:rPr lang="ar-EG" altLang="en-US"/>
              <a:pPr>
                <a:defRPr/>
              </a:pPr>
              <a:t>‹#›</a:t>
            </a:fld>
            <a:endParaRPr lang="ar-EG" altLang="en-US"/>
          </a:p>
        </p:txBody>
      </p:sp>
    </p:spTree>
    <p:extLst>
      <p:ext uri="{BB962C8B-B14F-4D97-AF65-F5344CB8AC3E}">
        <p14:creationId xmlns:p14="http://schemas.microsoft.com/office/powerpoint/2010/main" val="377888618"/>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3D20CFC5-E1B2-02D8-AF9A-BE81CA4E630C}"/>
              </a:ext>
            </a:extLst>
          </p:cNvPr>
          <p:cNvSpPr>
            <a:spLocks noGrp="1"/>
          </p:cNvSpPr>
          <p:nvPr>
            <p:ph type="dt" sz="half" idx="10"/>
          </p:nvPr>
        </p:nvSpPr>
        <p:spPr/>
        <p:txBody>
          <a:bodyPr/>
          <a:lstStyle>
            <a:lvl1pPr>
              <a:defRPr/>
            </a:lvl1pPr>
          </a:lstStyle>
          <a:p>
            <a:pPr>
              <a:defRPr/>
            </a:pPr>
            <a:fld id="{5DEAEBBE-1FDA-4CC1-9866-5B1B47ACF1E7}" type="datetime8">
              <a:rPr lang="ar-EG"/>
              <a:pPr>
                <a:defRPr/>
              </a:pPr>
              <a:t>25 أيلول، 24</a:t>
            </a:fld>
            <a:endParaRPr lang="ar-EG"/>
          </a:p>
        </p:txBody>
      </p:sp>
      <p:sp>
        <p:nvSpPr>
          <p:cNvPr id="4" name="Footer Placeholder 4">
            <a:extLst>
              <a:ext uri="{FF2B5EF4-FFF2-40B4-BE49-F238E27FC236}">
                <a16:creationId xmlns:a16="http://schemas.microsoft.com/office/drawing/2014/main" id="{BFE6BAF7-D6A8-E05F-1BC6-1052642944B6}"/>
              </a:ext>
            </a:extLst>
          </p:cNvPr>
          <p:cNvSpPr>
            <a:spLocks noGrp="1"/>
          </p:cNvSpPr>
          <p:nvPr>
            <p:ph type="ftr" sz="quarter" idx="11"/>
          </p:nvPr>
        </p:nvSpPr>
        <p:spPr/>
        <p:txBody>
          <a:bodyPr/>
          <a:lstStyle>
            <a:lvl1pPr>
              <a:defRPr/>
            </a:lvl1pPr>
          </a:lstStyle>
          <a:p>
            <a:pPr>
              <a:defRPr/>
            </a:pPr>
            <a:endParaRPr lang="ar-EG"/>
          </a:p>
        </p:txBody>
      </p:sp>
      <p:sp>
        <p:nvSpPr>
          <p:cNvPr id="5" name="Slide Number Placeholder 5">
            <a:extLst>
              <a:ext uri="{FF2B5EF4-FFF2-40B4-BE49-F238E27FC236}">
                <a16:creationId xmlns:a16="http://schemas.microsoft.com/office/drawing/2014/main" id="{599A8B83-E55B-A8FB-9099-72CAAC7C4DE4}"/>
              </a:ext>
            </a:extLst>
          </p:cNvPr>
          <p:cNvSpPr>
            <a:spLocks noGrp="1"/>
          </p:cNvSpPr>
          <p:nvPr>
            <p:ph type="sldNum" sz="quarter" idx="12"/>
          </p:nvPr>
        </p:nvSpPr>
        <p:spPr/>
        <p:txBody>
          <a:bodyPr/>
          <a:lstStyle>
            <a:lvl1pPr>
              <a:defRPr/>
            </a:lvl1pPr>
          </a:lstStyle>
          <a:p>
            <a:pPr>
              <a:defRPr/>
            </a:pPr>
            <a:fld id="{6584D376-EC65-4BB7-8015-8580ADD32FC1}" type="slidenum">
              <a:rPr lang="ar-EG" altLang="en-US"/>
              <a:pPr>
                <a:defRPr/>
              </a:pPr>
              <a:t>‹#›</a:t>
            </a:fld>
            <a:endParaRPr lang="ar-EG" altLang="en-US"/>
          </a:p>
        </p:txBody>
      </p:sp>
    </p:spTree>
    <p:extLst>
      <p:ext uri="{BB962C8B-B14F-4D97-AF65-F5344CB8AC3E}">
        <p14:creationId xmlns:p14="http://schemas.microsoft.com/office/powerpoint/2010/main" val="585866103"/>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BE03434-CE33-5BFB-28DF-F4637B857333}"/>
              </a:ext>
            </a:extLst>
          </p:cNvPr>
          <p:cNvSpPr>
            <a:spLocks noGrp="1"/>
          </p:cNvSpPr>
          <p:nvPr>
            <p:ph type="dt" sz="half" idx="10"/>
          </p:nvPr>
        </p:nvSpPr>
        <p:spPr/>
        <p:txBody>
          <a:bodyPr/>
          <a:lstStyle>
            <a:lvl1pPr>
              <a:defRPr/>
            </a:lvl1pPr>
          </a:lstStyle>
          <a:p>
            <a:pPr>
              <a:defRPr/>
            </a:pPr>
            <a:fld id="{D29D5889-2C5E-4518-9B36-8622550481AA}" type="datetime8">
              <a:rPr lang="ar-EG"/>
              <a:pPr>
                <a:defRPr/>
              </a:pPr>
              <a:t>25 أيلول، 24</a:t>
            </a:fld>
            <a:endParaRPr lang="ar-EG"/>
          </a:p>
        </p:txBody>
      </p:sp>
      <p:sp>
        <p:nvSpPr>
          <p:cNvPr id="3" name="Footer Placeholder 4">
            <a:extLst>
              <a:ext uri="{FF2B5EF4-FFF2-40B4-BE49-F238E27FC236}">
                <a16:creationId xmlns:a16="http://schemas.microsoft.com/office/drawing/2014/main" id="{0BEF61DC-471B-8778-6909-4A8E323690AE}"/>
              </a:ext>
            </a:extLst>
          </p:cNvPr>
          <p:cNvSpPr>
            <a:spLocks noGrp="1"/>
          </p:cNvSpPr>
          <p:nvPr>
            <p:ph type="ftr" sz="quarter" idx="11"/>
          </p:nvPr>
        </p:nvSpPr>
        <p:spPr/>
        <p:txBody>
          <a:bodyPr/>
          <a:lstStyle>
            <a:lvl1pPr>
              <a:defRPr/>
            </a:lvl1pPr>
          </a:lstStyle>
          <a:p>
            <a:pPr>
              <a:defRPr/>
            </a:pPr>
            <a:endParaRPr lang="ar-EG"/>
          </a:p>
        </p:txBody>
      </p:sp>
      <p:sp>
        <p:nvSpPr>
          <p:cNvPr id="4" name="Slide Number Placeholder 5">
            <a:extLst>
              <a:ext uri="{FF2B5EF4-FFF2-40B4-BE49-F238E27FC236}">
                <a16:creationId xmlns:a16="http://schemas.microsoft.com/office/drawing/2014/main" id="{CCC5C313-FCA4-5E61-4CB4-F4EFA24049C4}"/>
              </a:ext>
            </a:extLst>
          </p:cNvPr>
          <p:cNvSpPr>
            <a:spLocks noGrp="1"/>
          </p:cNvSpPr>
          <p:nvPr>
            <p:ph type="sldNum" sz="quarter" idx="12"/>
          </p:nvPr>
        </p:nvSpPr>
        <p:spPr/>
        <p:txBody>
          <a:bodyPr/>
          <a:lstStyle>
            <a:lvl1pPr>
              <a:defRPr/>
            </a:lvl1pPr>
          </a:lstStyle>
          <a:p>
            <a:pPr>
              <a:defRPr/>
            </a:pPr>
            <a:fld id="{CBBF4C3B-7BDC-42DF-8FAA-06DD4C88B4B1}" type="slidenum">
              <a:rPr lang="ar-EG" altLang="en-US"/>
              <a:pPr>
                <a:defRPr/>
              </a:pPr>
              <a:t>‹#›</a:t>
            </a:fld>
            <a:endParaRPr lang="ar-EG" altLang="en-US"/>
          </a:p>
        </p:txBody>
      </p:sp>
    </p:spTree>
    <p:extLst>
      <p:ext uri="{BB962C8B-B14F-4D97-AF65-F5344CB8AC3E}">
        <p14:creationId xmlns:p14="http://schemas.microsoft.com/office/powerpoint/2010/main" val="3856993074"/>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1B4D76E8-35B1-6439-48F2-9100F89E9A21}"/>
              </a:ext>
            </a:extLst>
          </p:cNvPr>
          <p:cNvSpPr>
            <a:spLocks noGrp="1"/>
          </p:cNvSpPr>
          <p:nvPr>
            <p:ph type="dt" sz="half" idx="10"/>
          </p:nvPr>
        </p:nvSpPr>
        <p:spPr/>
        <p:txBody>
          <a:bodyPr/>
          <a:lstStyle>
            <a:lvl1pPr>
              <a:defRPr/>
            </a:lvl1pPr>
          </a:lstStyle>
          <a:p>
            <a:pPr>
              <a:defRPr/>
            </a:pPr>
            <a:fld id="{779222EF-A600-484B-B893-C72F9846618C}" type="datetime8">
              <a:rPr lang="ar-EG"/>
              <a:pPr>
                <a:defRPr/>
              </a:pPr>
              <a:t>25 أيلول، 24</a:t>
            </a:fld>
            <a:endParaRPr lang="ar-EG"/>
          </a:p>
        </p:txBody>
      </p:sp>
      <p:sp>
        <p:nvSpPr>
          <p:cNvPr id="6" name="Footer Placeholder 4">
            <a:extLst>
              <a:ext uri="{FF2B5EF4-FFF2-40B4-BE49-F238E27FC236}">
                <a16:creationId xmlns:a16="http://schemas.microsoft.com/office/drawing/2014/main" id="{39367D4B-0E1A-1C7F-8102-0F77258BB5F3}"/>
              </a:ext>
            </a:extLst>
          </p:cNvPr>
          <p:cNvSpPr>
            <a:spLocks noGrp="1"/>
          </p:cNvSpPr>
          <p:nvPr>
            <p:ph type="ftr" sz="quarter" idx="11"/>
          </p:nvPr>
        </p:nvSpPr>
        <p:spPr/>
        <p:txBody>
          <a:bodyPr/>
          <a:lstStyle>
            <a:lvl1pPr>
              <a:defRPr/>
            </a:lvl1pPr>
          </a:lstStyle>
          <a:p>
            <a:pPr>
              <a:defRPr/>
            </a:pPr>
            <a:endParaRPr lang="ar-EG"/>
          </a:p>
        </p:txBody>
      </p:sp>
      <p:sp>
        <p:nvSpPr>
          <p:cNvPr id="7" name="Slide Number Placeholder 5">
            <a:extLst>
              <a:ext uri="{FF2B5EF4-FFF2-40B4-BE49-F238E27FC236}">
                <a16:creationId xmlns:a16="http://schemas.microsoft.com/office/drawing/2014/main" id="{6F75796A-E7AF-8C93-A25F-EC916AAA300E}"/>
              </a:ext>
            </a:extLst>
          </p:cNvPr>
          <p:cNvSpPr>
            <a:spLocks noGrp="1"/>
          </p:cNvSpPr>
          <p:nvPr>
            <p:ph type="sldNum" sz="quarter" idx="12"/>
          </p:nvPr>
        </p:nvSpPr>
        <p:spPr/>
        <p:txBody>
          <a:bodyPr/>
          <a:lstStyle>
            <a:lvl1pPr>
              <a:defRPr/>
            </a:lvl1pPr>
          </a:lstStyle>
          <a:p>
            <a:pPr>
              <a:defRPr/>
            </a:pPr>
            <a:fld id="{27089170-4AE3-4E9A-8939-7326651D6FB2}" type="slidenum">
              <a:rPr lang="ar-EG" altLang="en-US"/>
              <a:pPr>
                <a:defRPr/>
              </a:pPr>
              <a:t>‹#›</a:t>
            </a:fld>
            <a:endParaRPr lang="ar-EG" altLang="en-US"/>
          </a:p>
        </p:txBody>
      </p:sp>
    </p:spTree>
    <p:extLst>
      <p:ext uri="{BB962C8B-B14F-4D97-AF65-F5344CB8AC3E}">
        <p14:creationId xmlns:p14="http://schemas.microsoft.com/office/powerpoint/2010/main" val="2330348344"/>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20040BC0-2CD1-3CEB-15F0-C405E3EFD1C8}"/>
              </a:ext>
            </a:extLst>
          </p:cNvPr>
          <p:cNvSpPr>
            <a:spLocks noGrp="1"/>
          </p:cNvSpPr>
          <p:nvPr>
            <p:ph type="dt" sz="half" idx="10"/>
          </p:nvPr>
        </p:nvSpPr>
        <p:spPr/>
        <p:txBody>
          <a:bodyPr/>
          <a:lstStyle>
            <a:lvl1pPr>
              <a:defRPr/>
            </a:lvl1pPr>
          </a:lstStyle>
          <a:p>
            <a:pPr>
              <a:defRPr/>
            </a:pPr>
            <a:fld id="{8EEBD509-BC6A-4961-8381-6187B7930465}" type="datetime8">
              <a:rPr lang="ar-EG"/>
              <a:pPr>
                <a:defRPr/>
              </a:pPr>
              <a:t>25 أيلول، 24</a:t>
            </a:fld>
            <a:endParaRPr lang="ar-EG"/>
          </a:p>
        </p:txBody>
      </p:sp>
      <p:sp>
        <p:nvSpPr>
          <p:cNvPr id="6" name="Footer Placeholder 4">
            <a:extLst>
              <a:ext uri="{FF2B5EF4-FFF2-40B4-BE49-F238E27FC236}">
                <a16:creationId xmlns:a16="http://schemas.microsoft.com/office/drawing/2014/main" id="{31B40418-98B6-03BD-C62F-73ED7F0C39E0}"/>
              </a:ext>
            </a:extLst>
          </p:cNvPr>
          <p:cNvSpPr>
            <a:spLocks noGrp="1"/>
          </p:cNvSpPr>
          <p:nvPr>
            <p:ph type="ftr" sz="quarter" idx="11"/>
          </p:nvPr>
        </p:nvSpPr>
        <p:spPr/>
        <p:txBody>
          <a:bodyPr/>
          <a:lstStyle>
            <a:lvl1pPr>
              <a:defRPr/>
            </a:lvl1pPr>
          </a:lstStyle>
          <a:p>
            <a:pPr>
              <a:defRPr/>
            </a:pPr>
            <a:endParaRPr lang="ar-EG"/>
          </a:p>
        </p:txBody>
      </p:sp>
      <p:sp>
        <p:nvSpPr>
          <p:cNvPr id="7" name="Slide Number Placeholder 5">
            <a:extLst>
              <a:ext uri="{FF2B5EF4-FFF2-40B4-BE49-F238E27FC236}">
                <a16:creationId xmlns:a16="http://schemas.microsoft.com/office/drawing/2014/main" id="{B09ACD50-EFE8-A946-BF1B-12A1AC46F855}"/>
              </a:ext>
            </a:extLst>
          </p:cNvPr>
          <p:cNvSpPr>
            <a:spLocks noGrp="1"/>
          </p:cNvSpPr>
          <p:nvPr>
            <p:ph type="sldNum" sz="quarter" idx="12"/>
          </p:nvPr>
        </p:nvSpPr>
        <p:spPr/>
        <p:txBody>
          <a:bodyPr/>
          <a:lstStyle>
            <a:lvl1pPr>
              <a:defRPr/>
            </a:lvl1pPr>
          </a:lstStyle>
          <a:p>
            <a:pPr>
              <a:defRPr/>
            </a:pPr>
            <a:fld id="{F933DBD4-A143-4129-8D7D-73EB01F93065}" type="slidenum">
              <a:rPr lang="ar-EG" altLang="en-US"/>
              <a:pPr>
                <a:defRPr/>
              </a:pPr>
              <a:t>‹#›</a:t>
            </a:fld>
            <a:endParaRPr lang="ar-EG" altLang="en-US"/>
          </a:p>
        </p:txBody>
      </p:sp>
    </p:spTree>
    <p:extLst>
      <p:ext uri="{BB962C8B-B14F-4D97-AF65-F5344CB8AC3E}">
        <p14:creationId xmlns:p14="http://schemas.microsoft.com/office/powerpoint/2010/main" val="1314644000"/>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208CF04-92BC-E9DA-5761-23F66005F30B}"/>
              </a:ext>
            </a:extLst>
          </p:cNvPr>
          <p:cNvSpPr>
            <a:spLocks noGrp="1"/>
          </p:cNvSpPr>
          <p:nvPr>
            <p:ph type="dt" sz="half" idx="10"/>
          </p:nvPr>
        </p:nvSpPr>
        <p:spPr/>
        <p:txBody>
          <a:bodyPr/>
          <a:lstStyle>
            <a:lvl1pPr>
              <a:defRPr/>
            </a:lvl1pPr>
          </a:lstStyle>
          <a:p>
            <a:pPr>
              <a:defRPr/>
            </a:pPr>
            <a:fld id="{D8B499ED-0C2D-477F-A38B-F6A4B01CB941}" type="datetime8">
              <a:rPr lang="ar-EG"/>
              <a:pPr>
                <a:defRPr/>
              </a:pPr>
              <a:t>25 أيلول، 24</a:t>
            </a:fld>
            <a:endParaRPr lang="ar-EG"/>
          </a:p>
        </p:txBody>
      </p:sp>
      <p:sp>
        <p:nvSpPr>
          <p:cNvPr id="5" name="Footer Placeholder 4">
            <a:extLst>
              <a:ext uri="{FF2B5EF4-FFF2-40B4-BE49-F238E27FC236}">
                <a16:creationId xmlns:a16="http://schemas.microsoft.com/office/drawing/2014/main" id="{CEA56C5F-1863-F98E-57D9-8C574D9645DB}"/>
              </a:ext>
            </a:extLst>
          </p:cNvPr>
          <p:cNvSpPr>
            <a:spLocks noGrp="1"/>
          </p:cNvSpPr>
          <p:nvPr>
            <p:ph type="ftr" sz="quarter" idx="11"/>
          </p:nvPr>
        </p:nvSpPr>
        <p:spPr/>
        <p:txBody>
          <a:bodyPr/>
          <a:lstStyle>
            <a:lvl1pPr>
              <a:defRPr/>
            </a:lvl1pPr>
          </a:lstStyle>
          <a:p>
            <a:pPr>
              <a:defRPr/>
            </a:pPr>
            <a:endParaRPr lang="ar-EG"/>
          </a:p>
        </p:txBody>
      </p:sp>
      <p:sp>
        <p:nvSpPr>
          <p:cNvPr id="6" name="Slide Number Placeholder 5">
            <a:extLst>
              <a:ext uri="{FF2B5EF4-FFF2-40B4-BE49-F238E27FC236}">
                <a16:creationId xmlns:a16="http://schemas.microsoft.com/office/drawing/2014/main" id="{ADE70BEA-9AD6-0749-4657-1B74587E9C1E}"/>
              </a:ext>
            </a:extLst>
          </p:cNvPr>
          <p:cNvSpPr>
            <a:spLocks noGrp="1"/>
          </p:cNvSpPr>
          <p:nvPr>
            <p:ph type="sldNum" sz="quarter" idx="12"/>
          </p:nvPr>
        </p:nvSpPr>
        <p:spPr/>
        <p:txBody>
          <a:bodyPr/>
          <a:lstStyle>
            <a:lvl1pPr>
              <a:defRPr/>
            </a:lvl1pPr>
          </a:lstStyle>
          <a:p>
            <a:pPr>
              <a:defRPr/>
            </a:pPr>
            <a:fld id="{5933DA27-516C-4BD9-B106-A6583C8C4517}" type="slidenum">
              <a:rPr lang="ar-EG" altLang="en-US"/>
              <a:pPr>
                <a:defRPr/>
              </a:pPr>
              <a:t>‹#›</a:t>
            </a:fld>
            <a:endParaRPr lang="ar-EG" altLang="en-US"/>
          </a:p>
        </p:txBody>
      </p:sp>
    </p:spTree>
    <p:extLst>
      <p:ext uri="{BB962C8B-B14F-4D97-AF65-F5344CB8AC3E}">
        <p14:creationId xmlns:p14="http://schemas.microsoft.com/office/powerpoint/2010/main" val="4004872364"/>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816C3F-D70C-D0C4-AA90-8023CDBC1122}"/>
              </a:ext>
            </a:extLst>
          </p:cNvPr>
          <p:cNvSpPr>
            <a:spLocks noGrp="1"/>
          </p:cNvSpPr>
          <p:nvPr>
            <p:ph type="dt" sz="half" idx="10"/>
          </p:nvPr>
        </p:nvSpPr>
        <p:spPr/>
        <p:txBody>
          <a:bodyPr/>
          <a:lstStyle>
            <a:lvl1pPr>
              <a:defRPr/>
            </a:lvl1pPr>
          </a:lstStyle>
          <a:p>
            <a:pPr>
              <a:defRPr/>
            </a:pPr>
            <a:fld id="{7852D3D0-3AFC-4B4D-9074-0642BACA8120}" type="datetime8">
              <a:rPr lang="ar-EG"/>
              <a:pPr>
                <a:defRPr/>
              </a:pPr>
              <a:t>25 أيلول، 24</a:t>
            </a:fld>
            <a:endParaRPr lang="ar-EG"/>
          </a:p>
        </p:txBody>
      </p:sp>
      <p:sp>
        <p:nvSpPr>
          <p:cNvPr id="5" name="Footer Placeholder 4">
            <a:extLst>
              <a:ext uri="{FF2B5EF4-FFF2-40B4-BE49-F238E27FC236}">
                <a16:creationId xmlns:a16="http://schemas.microsoft.com/office/drawing/2014/main" id="{0CFEADCA-6CA1-AA98-BFB5-F8F3A48C6693}"/>
              </a:ext>
            </a:extLst>
          </p:cNvPr>
          <p:cNvSpPr>
            <a:spLocks noGrp="1"/>
          </p:cNvSpPr>
          <p:nvPr>
            <p:ph type="ftr" sz="quarter" idx="11"/>
          </p:nvPr>
        </p:nvSpPr>
        <p:spPr/>
        <p:txBody>
          <a:bodyPr/>
          <a:lstStyle>
            <a:lvl1pPr>
              <a:defRPr/>
            </a:lvl1pPr>
          </a:lstStyle>
          <a:p>
            <a:pPr>
              <a:defRPr/>
            </a:pPr>
            <a:endParaRPr lang="ar-EG"/>
          </a:p>
        </p:txBody>
      </p:sp>
      <p:sp>
        <p:nvSpPr>
          <p:cNvPr id="6" name="Slide Number Placeholder 5">
            <a:extLst>
              <a:ext uri="{FF2B5EF4-FFF2-40B4-BE49-F238E27FC236}">
                <a16:creationId xmlns:a16="http://schemas.microsoft.com/office/drawing/2014/main" id="{803AC9CA-A45F-9956-64A7-492F6F1BD3FC}"/>
              </a:ext>
            </a:extLst>
          </p:cNvPr>
          <p:cNvSpPr>
            <a:spLocks noGrp="1"/>
          </p:cNvSpPr>
          <p:nvPr>
            <p:ph type="sldNum" sz="quarter" idx="12"/>
          </p:nvPr>
        </p:nvSpPr>
        <p:spPr/>
        <p:txBody>
          <a:bodyPr/>
          <a:lstStyle>
            <a:lvl1pPr>
              <a:defRPr/>
            </a:lvl1pPr>
          </a:lstStyle>
          <a:p>
            <a:pPr>
              <a:defRPr/>
            </a:pPr>
            <a:fld id="{A2C4A902-6FE2-4461-9335-FA326D65E287}" type="slidenum">
              <a:rPr lang="ar-EG" altLang="en-US"/>
              <a:pPr>
                <a:defRPr/>
              </a:pPr>
              <a:t>‹#›</a:t>
            </a:fld>
            <a:endParaRPr lang="ar-EG" altLang="en-US"/>
          </a:p>
        </p:txBody>
      </p:sp>
    </p:spTree>
    <p:extLst>
      <p:ext uri="{BB962C8B-B14F-4D97-AF65-F5344CB8AC3E}">
        <p14:creationId xmlns:p14="http://schemas.microsoft.com/office/powerpoint/2010/main" val="3296016636"/>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1162063748"/>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27520459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71569A3-6717-920A-372B-3E82098A0157}"/>
              </a:ext>
            </a:extLst>
          </p:cNvPr>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C753FBF3-AF6C-7DD1-A096-EC4ABDF6638D}"/>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716C406D-4B26-CFD2-9B61-5850C8744A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4CCFFB3B-651F-41E5-B4E3-FDCA1ADA4F72}" type="datetime8">
              <a:rPr lang="ar-EG"/>
              <a:pPr>
                <a:defRPr/>
              </a:pPr>
              <a:t>25 أيلول، 24</a:t>
            </a:fld>
            <a:endParaRPr lang="ar-EG"/>
          </a:p>
        </p:txBody>
      </p:sp>
      <p:sp>
        <p:nvSpPr>
          <p:cNvPr id="5" name="Footer Placeholder 4">
            <a:extLst>
              <a:ext uri="{FF2B5EF4-FFF2-40B4-BE49-F238E27FC236}">
                <a16:creationId xmlns:a16="http://schemas.microsoft.com/office/drawing/2014/main" id="{2FE58408-1F17-40AE-C6AD-7F46112F02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ar-EG"/>
          </a:p>
        </p:txBody>
      </p:sp>
      <p:sp>
        <p:nvSpPr>
          <p:cNvPr id="6" name="Slide Number Placeholder 5">
            <a:extLst>
              <a:ext uri="{FF2B5EF4-FFF2-40B4-BE49-F238E27FC236}">
                <a16:creationId xmlns:a16="http://schemas.microsoft.com/office/drawing/2014/main" id="{8E6D782A-32F5-4BCC-0476-8639E6F329A6}"/>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37176E27-B816-4254-B06A-138C9E00A5E7}" type="slidenum">
              <a:rPr lang="ar-EG" altLang="en-US"/>
              <a:pPr>
                <a:defRPr/>
              </a:pPr>
              <a:t>‹#›</a:t>
            </a:fld>
            <a:endParaRPr lang="ar-EG" altLang="en-US"/>
          </a:p>
        </p:txBody>
      </p:sp>
    </p:spTree>
  </p:cSld>
  <p:clrMap bg1="lt1" tx1="dk1" bg2="lt2" tx2="dk2" accent1="accent1" accent2="accent2" accent3="accent3" accent4="accent4" accent5="accent5" accent6="accent6" hlink="hlink" folHlink="folHlink"/>
  <p:sldLayoutIdLst>
    <p:sldLayoutId id="2147483850" r:id="rId1"/>
    <p:sldLayoutId id="2147483851" r:id="rId2"/>
    <p:sldLayoutId id="2147483852" r:id="rId3"/>
    <p:sldLayoutId id="2147483853" r:id="rId4"/>
    <p:sldLayoutId id="2147483854" r:id="rId5"/>
    <p:sldLayoutId id="2147483855" r:id="rId6"/>
    <p:sldLayoutId id="2147483856" r:id="rId7"/>
    <p:sldLayoutId id="2147483857" r:id="rId8"/>
    <p:sldLayoutId id="2147483858" r:id="rId9"/>
    <p:sldLayoutId id="2147483859" r:id="rId10"/>
    <p:sldLayoutId id="2147483860" r:id="rId11"/>
    <p:sldLayoutId id="2147483861" r:id="rId12"/>
    <p:sldLayoutId id="2147483862" r:id="rId13"/>
  </p:sldLayoutIdLst>
  <p:transition spd="slow">
    <p:fade/>
  </p:transition>
  <p:hf sldNum="0" hdr="0" ftr="0" dt="0"/>
  <p:txStyles>
    <p:titleStyle>
      <a:lvl1pPr algn="l" rtl="1" eaLnBrk="0" fontAlgn="base" hangingPunct="0">
        <a:lnSpc>
          <a:spcPct val="90000"/>
        </a:lnSpc>
        <a:spcBef>
          <a:spcPct val="0"/>
        </a:spcBef>
        <a:spcAft>
          <a:spcPct val="0"/>
        </a:spcAft>
        <a:defRPr sz="4400" kern="1200">
          <a:solidFill>
            <a:schemeClr val="tx1"/>
          </a:solidFill>
          <a:latin typeface="+mj-lt"/>
          <a:ea typeface="+mj-ea"/>
          <a:cs typeface="+mj-cs"/>
        </a:defRPr>
      </a:lvl1pPr>
      <a:lvl2pPr algn="l" rtl="1"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1"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1"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1"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1"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1"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1"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1"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r" rtl="1"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r" rtl="1"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r" rtl="1"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r" rtl="1"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r" rtl="1"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8" Type="http://schemas.openxmlformats.org/officeDocument/2006/relationships/image" Target="../media/image16.wmf"/><Relationship Id="rId3" Type="http://schemas.openxmlformats.org/officeDocument/2006/relationships/image" Target="../media/image4.png"/><Relationship Id="rId7" Type="http://schemas.openxmlformats.org/officeDocument/2006/relationships/image" Target="../media/image15.wmf"/><Relationship Id="rId2" Type="http://schemas.openxmlformats.org/officeDocument/2006/relationships/audio" Target="../media/audio1.wav"/><Relationship Id="rId1" Type="http://schemas.openxmlformats.org/officeDocument/2006/relationships/slideLayout" Target="../slideLayouts/slideLayout6.xml"/><Relationship Id="rId6" Type="http://schemas.openxmlformats.org/officeDocument/2006/relationships/image" Target="../media/image14.wmf"/><Relationship Id="rId5" Type="http://schemas.openxmlformats.org/officeDocument/2006/relationships/image" Target="../media/image13.wmf"/><Relationship Id="rId4" Type="http://schemas.openxmlformats.org/officeDocument/2006/relationships/image" Target="../media/image12.wmf"/></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0.wmf"/><Relationship Id="rId2" Type="http://schemas.openxmlformats.org/officeDocument/2006/relationships/audio" Target="../media/audio2.wav"/><Relationship Id="rId1" Type="http://schemas.openxmlformats.org/officeDocument/2006/relationships/slideLayout" Target="../slideLayouts/slideLayout6.xml"/><Relationship Id="rId6" Type="http://schemas.openxmlformats.org/officeDocument/2006/relationships/image" Target="../media/image19.wmf"/><Relationship Id="rId5" Type="http://schemas.openxmlformats.org/officeDocument/2006/relationships/image" Target="../media/image18.wmf"/><Relationship Id="rId4" Type="http://schemas.openxmlformats.org/officeDocument/2006/relationships/image" Target="../media/image17.wm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hemeOverride" Target="../theme/themeOverride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3.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Introduction to Finance</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1446926" y="5700713"/>
            <a:ext cx="4170443" cy="6800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Introduction Lecture </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a:latin typeface="Sakkal Majalla" panose="02000000000000000000" pitchFamily="2" charset="-78"/>
                <a:cs typeface="Calibri" panose="020F0502020204030204" pitchFamily="34" charset="0"/>
              </a:rPr>
              <a:t>MGM237</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6" name="Picture 2" descr="A person in a suit&#10;&#10;Description automatically generated">
            <a:extLst>
              <a:ext uri="{FF2B5EF4-FFF2-40B4-BE49-F238E27FC236}">
                <a16:creationId xmlns:a16="http://schemas.microsoft.com/office/drawing/2014/main" id="{4D1A32A1-A5C9-2B95-2B63-9216DE0D62A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9638" y="2692400"/>
            <a:ext cx="1192212"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1">
            <a:extLst>
              <a:ext uri="{FF2B5EF4-FFF2-40B4-BE49-F238E27FC236}">
                <a16:creationId xmlns:a16="http://schemas.microsoft.com/office/drawing/2014/main" id="{4DF3354F-92B8-5A49-F32C-50BD0D62742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813" y="-3175"/>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6" name="Text Box 20">
            <a:extLst>
              <a:ext uri="{FF2B5EF4-FFF2-40B4-BE49-F238E27FC236}">
                <a16:creationId xmlns:a16="http://schemas.microsoft.com/office/drawing/2014/main" id="{986F96F8-6DD0-5058-027F-0279F3C10D5D}"/>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16387" name="Title 1">
            <a:extLst>
              <a:ext uri="{FF2B5EF4-FFF2-40B4-BE49-F238E27FC236}">
                <a16:creationId xmlns:a16="http://schemas.microsoft.com/office/drawing/2014/main" id="{8684E99A-22F4-DCDA-5A3B-CB02D464BA26}"/>
              </a:ext>
            </a:extLst>
          </p:cNvPr>
          <p:cNvSpPr>
            <a:spLocks noGrp="1"/>
          </p:cNvSpPr>
          <p:nvPr>
            <p:ph type="title"/>
          </p:nvPr>
        </p:nvSpPr>
        <p:spPr>
          <a:xfrm>
            <a:off x="825500" y="892175"/>
            <a:ext cx="10515600" cy="982663"/>
          </a:xfrm>
        </p:spPr>
        <p:txBody>
          <a:bodyPr/>
          <a:lstStyle/>
          <a:p>
            <a:r>
              <a:rPr lang="en-US" altLang="en-US" sz="3600" b="1" u="sng" dirty="0">
                <a:solidFill>
                  <a:srgbClr val="C00000"/>
                </a:solidFill>
                <a:latin typeface="Calibri" panose="020F0502020204030204" pitchFamily="34" charset="0"/>
                <a:cs typeface="Calibri" panose="020F0502020204030204" pitchFamily="34" charset="0"/>
              </a:rPr>
              <a:t>Course Description:</a:t>
            </a:r>
          </a:p>
        </p:txBody>
      </p:sp>
      <p:sp>
        <p:nvSpPr>
          <p:cNvPr id="16388" name="TextBox 2">
            <a:extLst>
              <a:ext uri="{FF2B5EF4-FFF2-40B4-BE49-F238E27FC236}">
                <a16:creationId xmlns:a16="http://schemas.microsoft.com/office/drawing/2014/main" id="{8A636AAE-DDE7-F15D-3A26-019ED2530F57}"/>
              </a:ext>
            </a:extLst>
          </p:cNvPr>
          <p:cNvSpPr txBox="1">
            <a:spLocks noChangeArrowheads="1"/>
          </p:cNvSpPr>
          <p:nvPr/>
        </p:nvSpPr>
        <p:spPr bwMode="auto">
          <a:xfrm>
            <a:off x="1250950" y="1874838"/>
            <a:ext cx="10515600" cy="471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rtl="0" eaLnBrk="1" hangingPunct="1">
              <a:lnSpc>
                <a:spcPct val="115000"/>
              </a:lnSpc>
              <a:spcBef>
                <a:spcPct val="0"/>
              </a:spcBef>
              <a:spcAft>
                <a:spcPts val="800"/>
              </a:spcAft>
              <a:buClr>
                <a:srgbClr val="000000"/>
              </a:buClr>
              <a:buFont typeface="Symbol" panose="05050102010706020507" pitchFamily="18" charset="2"/>
              <a:buChar char=""/>
            </a:pPr>
            <a:r>
              <a:rPr lang="en-US" altLang="en-US" dirty="0">
                <a:latin typeface="Calibri (Body)"/>
              </a:rPr>
              <a:t>The course provides an overview of financial decision-making from the perspective of the corporate financial manager.</a:t>
            </a:r>
            <a:endParaRPr lang="ar-SA" altLang="en-US" dirty="0">
              <a:latin typeface="Calibri (Body)"/>
            </a:endParaRPr>
          </a:p>
          <a:p>
            <a:pPr algn="just" rtl="0" eaLnBrk="1" hangingPunct="1">
              <a:lnSpc>
                <a:spcPct val="115000"/>
              </a:lnSpc>
              <a:spcBef>
                <a:spcPct val="0"/>
              </a:spcBef>
              <a:spcAft>
                <a:spcPts val="800"/>
              </a:spcAft>
              <a:buClr>
                <a:srgbClr val="000000"/>
              </a:buClr>
              <a:buFont typeface="Symbol" panose="05050102010706020507" pitchFamily="18" charset="2"/>
              <a:buChar char=""/>
            </a:pPr>
            <a:r>
              <a:rPr lang="en-US" altLang="en-US" dirty="0">
                <a:latin typeface="Calibri (Body)"/>
              </a:rPr>
              <a:t>Students discover how managers maximize shareholders’ wealth by choosing the optimal allocation of capital and the optimal financial structure of the firm.</a:t>
            </a:r>
            <a:endParaRPr lang="ar-SA" altLang="en-US" dirty="0">
              <a:latin typeface="Calibri (Body)"/>
            </a:endParaRPr>
          </a:p>
          <a:p>
            <a:pPr algn="just" rtl="0" eaLnBrk="1" hangingPunct="1">
              <a:lnSpc>
                <a:spcPct val="115000"/>
              </a:lnSpc>
              <a:spcBef>
                <a:spcPct val="0"/>
              </a:spcBef>
              <a:spcAft>
                <a:spcPts val="800"/>
              </a:spcAft>
              <a:buClr>
                <a:srgbClr val="000000"/>
              </a:buClr>
              <a:buFont typeface="Symbol" panose="05050102010706020507" pitchFamily="18" charset="2"/>
              <a:buChar char=""/>
            </a:pPr>
            <a:r>
              <a:rPr lang="en-US" altLang="en-US" dirty="0">
                <a:latin typeface="Calibri (Body)"/>
              </a:rPr>
              <a:t>Topics include risk-return relationships, the time value of money, the valuation of stocks and bonds, capital budgeting, the cost of capital and a brief introduction to financial markets. Parts of the material are quantitative.</a:t>
            </a:r>
          </a:p>
        </p:txBody>
      </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1">
            <a:extLst>
              <a:ext uri="{FF2B5EF4-FFF2-40B4-BE49-F238E27FC236}">
                <a16:creationId xmlns:a16="http://schemas.microsoft.com/office/drawing/2014/main" id="{1DD0E539-F10C-3B65-D462-D724F7C004C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813" y="-3175"/>
            <a:ext cx="12215813" cy="739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4" name="TextBox 3">
            <a:extLst>
              <a:ext uri="{FF2B5EF4-FFF2-40B4-BE49-F238E27FC236}">
                <a16:creationId xmlns:a16="http://schemas.microsoft.com/office/drawing/2014/main" id="{1E0D442F-D1E3-ED0D-6895-88AB5CB5F39D}"/>
              </a:ext>
            </a:extLst>
          </p:cNvPr>
          <p:cNvSpPr txBox="1">
            <a:spLocks noChangeArrowheads="1"/>
          </p:cNvSpPr>
          <p:nvPr/>
        </p:nvSpPr>
        <p:spPr bwMode="auto">
          <a:xfrm>
            <a:off x="760413" y="722313"/>
            <a:ext cx="10201275" cy="150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rtl="0" eaLnBrk="1" hangingPunct="1">
              <a:lnSpc>
                <a:spcPct val="115000"/>
              </a:lnSpc>
              <a:spcBef>
                <a:spcPct val="0"/>
              </a:spcBef>
              <a:spcAft>
                <a:spcPts val="800"/>
              </a:spcAft>
              <a:buFontTx/>
              <a:buNone/>
            </a:pPr>
            <a:r>
              <a:rPr lang="en-US" altLang="en-US" sz="3200" b="1" dirty="0">
                <a:solidFill>
                  <a:srgbClr val="2F5496"/>
                </a:solidFill>
                <a:cs typeface="Calibri" panose="020F0502020204030204" pitchFamily="34" charset="0"/>
              </a:rPr>
              <a:t>Required Textbook</a:t>
            </a:r>
            <a:r>
              <a:rPr lang="en-US" altLang="en-US" sz="2400" dirty="0">
                <a:solidFill>
                  <a:srgbClr val="2F5496"/>
                </a:solidFill>
                <a:cs typeface="Calibri" panose="020F0502020204030204" pitchFamily="34" charset="0"/>
              </a:rPr>
              <a:t>:</a:t>
            </a:r>
            <a:endParaRPr lang="en-US" altLang="en-US" sz="1800" dirty="0">
              <a:ea typeface="Calibri" panose="020F0502020204030204" pitchFamily="34" charset="0"/>
              <a:cs typeface="Arial" panose="020B0604020202020204" pitchFamily="34" charset="0"/>
            </a:endParaRPr>
          </a:p>
          <a:p>
            <a:pPr algn="ctr">
              <a:lnSpc>
                <a:spcPct val="115000"/>
              </a:lnSpc>
            </a:pPr>
            <a:r>
              <a:rPr lang="en-US" altLang="en-US" sz="1800" b="1" dirty="0">
                <a:solidFill>
                  <a:srgbClr val="FF0000"/>
                </a:solidFill>
                <a:latin typeface="Cambria" panose="02040503050406030204" pitchFamily="18" charset="0"/>
                <a:cs typeface="Calibri" panose="020F0502020204030204" pitchFamily="34" charset="0"/>
              </a:rPr>
              <a:t>Introduction to Finance: Markets, Investments, and Financial Management by Ronald W. </a:t>
            </a:r>
            <a:r>
              <a:rPr lang="en-US" altLang="en-US" sz="1800" b="1" dirty="0" err="1">
                <a:solidFill>
                  <a:srgbClr val="FF0000"/>
                </a:solidFill>
                <a:latin typeface="Cambria" panose="02040503050406030204" pitchFamily="18" charset="0"/>
                <a:cs typeface="Calibri" panose="020F0502020204030204" pitchFamily="34" charset="0"/>
              </a:rPr>
              <a:t>Melicher</a:t>
            </a:r>
            <a:r>
              <a:rPr lang="en-US" altLang="en-US" sz="1800" b="1" dirty="0">
                <a:solidFill>
                  <a:srgbClr val="FF0000"/>
                </a:solidFill>
                <a:latin typeface="Cambria" panose="02040503050406030204" pitchFamily="18" charset="0"/>
                <a:cs typeface="Calibri" panose="020F0502020204030204" pitchFamily="34" charset="0"/>
              </a:rPr>
              <a:t>, Edgar A. Norton</a:t>
            </a:r>
            <a:endParaRPr lang="en-US" altLang="en-US" sz="1400" b="1" dirty="0">
              <a:cs typeface="Calibri" panose="020F0502020204030204" pitchFamily="34" charset="0"/>
            </a:endParaRPr>
          </a:p>
        </p:txBody>
      </p:sp>
      <p:sp>
        <p:nvSpPr>
          <p:cNvPr id="6" name="TextBox 5">
            <a:extLst>
              <a:ext uri="{FF2B5EF4-FFF2-40B4-BE49-F238E27FC236}">
                <a16:creationId xmlns:a16="http://schemas.microsoft.com/office/drawing/2014/main" id="{3F1A21CD-6AA7-9E28-01F1-5E9BCF7860CF}"/>
              </a:ext>
            </a:extLst>
          </p:cNvPr>
          <p:cNvSpPr txBox="1"/>
          <p:nvPr/>
        </p:nvSpPr>
        <p:spPr>
          <a:xfrm>
            <a:off x="760413" y="1819275"/>
            <a:ext cx="10417175" cy="5434821"/>
          </a:xfrm>
          <a:prstGeom prst="rect">
            <a:avLst/>
          </a:prstGeom>
          <a:noFill/>
        </p:spPr>
        <p:txBody>
          <a:bodyPr>
            <a:spAutoFit/>
          </a:bodyPr>
          <a:lstStyle/>
          <a:p>
            <a:pPr algn="just" eaLnBrk="1" fontAlgn="auto" hangingPunct="1">
              <a:lnSpc>
                <a:spcPct val="115000"/>
              </a:lnSpc>
              <a:spcBef>
                <a:spcPts val="0"/>
              </a:spcBef>
              <a:spcAft>
                <a:spcPts val="800"/>
              </a:spcAft>
              <a:defRPr/>
            </a:pPr>
            <a:r>
              <a:rPr lang="en-US" sz="3200" b="1" u="sng" dirty="0">
                <a:solidFill>
                  <a:srgbClr val="2F5496"/>
                </a:solidFill>
                <a:latin typeface="Calibri (Body)"/>
                <a:ea typeface="Calibri" panose="020F0502020204030204" pitchFamily="34" charset="0"/>
                <a:cs typeface="Calibri" panose="020F0502020204030204" pitchFamily="34" charset="0"/>
              </a:rPr>
              <a:t>Topics:</a:t>
            </a:r>
            <a:endParaRPr lang="en-US" sz="2400" b="1" dirty="0">
              <a:latin typeface="Calibri (Body)"/>
              <a:ea typeface="Calibri" panose="020F0502020204030204" pitchFamily="34" charset="0"/>
              <a:cs typeface="Arial" panose="020B0604020202020204" pitchFamily="34" charset="0"/>
            </a:endParaRPr>
          </a:p>
          <a:p>
            <a:pPr marL="342900" indent="-342900" algn="just" eaLnBrk="1" fontAlgn="auto" hangingPunct="1">
              <a:spcBef>
                <a:spcPts val="0"/>
              </a:spcBef>
              <a:spcAft>
                <a:spcPts val="800"/>
              </a:spcAft>
              <a:buClr>
                <a:srgbClr val="000000"/>
              </a:buClr>
              <a:buFont typeface="Symbol" panose="05050102010706020507" pitchFamily="18" charset="2"/>
              <a:buChar char=""/>
              <a:defRPr/>
            </a:pPr>
            <a:r>
              <a:rPr lang="en-US" sz="2800" b="1" dirty="0">
                <a:latin typeface="Calibri (Body)"/>
                <a:ea typeface="Calibri" panose="020F0502020204030204" pitchFamily="34" charset="0"/>
                <a:cs typeface="Calibri" panose="020F0502020204030204" pitchFamily="34" charset="0"/>
              </a:rPr>
              <a:t>An overview of finance </a:t>
            </a:r>
            <a:endParaRPr lang="ar-EG" sz="2800" b="1" dirty="0">
              <a:latin typeface="Calibri (Body)"/>
              <a:ea typeface="Calibri" panose="020F0502020204030204" pitchFamily="34" charset="0"/>
              <a:cs typeface="Calibri" panose="020F0502020204030204" pitchFamily="34" charset="0"/>
            </a:endParaRPr>
          </a:p>
          <a:p>
            <a:pPr marL="342900" indent="-342900" algn="just" eaLnBrk="1" fontAlgn="auto" hangingPunct="1">
              <a:spcBef>
                <a:spcPts val="0"/>
              </a:spcBef>
              <a:spcAft>
                <a:spcPts val="800"/>
              </a:spcAft>
              <a:buClr>
                <a:srgbClr val="000000"/>
              </a:buClr>
              <a:buFont typeface="Symbol" panose="05050102010706020507" pitchFamily="18" charset="2"/>
              <a:buChar char=""/>
              <a:defRPr/>
            </a:pPr>
            <a:r>
              <a:rPr lang="en-US" sz="2800" b="1" dirty="0">
                <a:latin typeface="Calibri (Body)"/>
                <a:ea typeface="Calibri" panose="020F0502020204030204" pitchFamily="34" charset="0"/>
                <a:cs typeface="Calibri" panose="020F0502020204030204" pitchFamily="34" charset="0"/>
              </a:rPr>
              <a:t>Financial Statements.</a:t>
            </a:r>
            <a:endParaRPr lang="ar-EG" sz="2800" b="1" dirty="0">
              <a:latin typeface="Calibri (Body)"/>
              <a:ea typeface="Calibri" panose="020F0502020204030204" pitchFamily="34" charset="0"/>
              <a:cs typeface="Calibri" panose="020F0502020204030204" pitchFamily="34" charset="0"/>
            </a:endParaRPr>
          </a:p>
          <a:p>
            <a:pPr marL="342900" indent="-342900" algn="just" eaLnBrk="1" fontAlgn="auto" hangingPunct="1">
              <a:spcBef>
                <a:spcPts val="0"/>
              </a:spcBef>
              <a:spcAft>
                <a:spcPts val="800"/>
              </a:spcAft>
              <a:buClr>
                <a:srgbClr val="000000"/>
              </a:buClr>
              <a:buFont typeface="Symbol" panose="05050102010706020507" pitchFamily="18" charset="2"/>
              <a:buChar char=""/>
              <a:defRPr/>
            </a:pPr>
            <a:r>
              <a:rPr lang="en-US" sz="2800" b="1" dirty="0">
                <a:latin typeface="Calibri (Body)"/>
                <a:ea typeface="Calibri" panose="020F0502020204030204" pitchFamily="34" charset="0"/>
                <a:cs typeface="Calibri" panose="020F0502020204030204" pitchFamily="34" charset="0"/>
              </a:rPr>
              <a:t>Financial Statements Analysis </a:t>
            </a:r>
          </a:p>
          <a:p>
            <a:pPr marL="342900" indent="-342900" algn="just" eaLnBrk="1" fontAlgn="auto" hangingPunct="1">
              <a:spcBef>
                <a:spcPts val="0"/>
              </a:spcBef>
              <a:spcAft>
                <a:spcPts val="800"/>
              </a:spcAft>
              <a:buClr>
                <a:srgbClr val="000000"/>
              </a:buClr>
              <a:buFont typeface="Symbol" panose="05050102010706020507" pitchFamily="18" charset="2"/>
              <a:buChar char=""/>
              <a:defRPr/>
            </a:pPr>
            <a:r>
              <a:rPr lang="en-US" sz="2800" b="1" dirty="0">
                <a:latin typeface="Calibri (Body)"/>
                <a:ea typeface="Calibri" panose="020F0502020204030204" pitchFamily="34" charset="0"/>
                <a:cs typeface="Calibri" panose="020F0502020204030204" pitchFamily="34" charset="0"/>
              </a:rPr>
              <a:t>Investing and Financing Decisions.</a:t>
            </a:r>
            <a:endParaRPr lang="en-US" sz="2000" b="1" dirty="0">
              <a:latin typeface="Calibri (Body)"/>
              <a:ea typeface="Calibri" panose="020F0502020204030204" pitchFamily="34" charset="0"/>
              <a:cs typeface="Arial" panose="020B0604020202020204" pitchFamily="34" charset="0"/>
            </a:endParaRPr>
          </a:p>
          <a:p>
            <a:pPr marL="342900" indent="-342900" algn="just" eaLnBrk="1" fontAlgn="auto" hangingPunct="1">
              <a:spcBef>
                <a:spcPts val="0"/>
              </a:spcBef>
              <a:spcAft>
                <a:spcPts val="800"/>
              </a:spcAft>
              <a:buClr>
                <a:srgbClr val="000000"/>
              </a:buClr>
              <a:buFont typeface="Symbol" panose="05050102010706020507" pitchFamily="18" charset="2"/>
              <a:buChar char=""/>
              <a:defRPr/>
            </a:pPr>
            <a:r>
              <a:rPr lang="en-US" sz="2800" b="1" dirty="0">
                <a:latin typeface="Calibri (Body)"/>
                <a:ea typeface="Calibri" panose="020F0502020204030204" pitchFamily="34" charset="0"/>
                <a:cs typeface="Calibri" panose="020F0502020204030204" pitchFamily="34" charset="0"/>
              </a:rPr>
              <a:t>Operating Decisions and the Income Statement.</a:t>
            </a:r>
            <a:endParaRPr lang="en-US" sz="2000" b="1" dirty="0">
              <a:latin typeface="Calibri (Body)"/>
              <a:ea typeface="Calibri" panose="020F0502020204030204" pitchFamily="34" charset="0"/>
              <a:cs typeface="Arial" panose="020B0604020202020204" pitchFamily="34" charset="0"/>
            </a:endParaRPr>
          </a:p>
          <a:p>
            <a:pPr marL="342900" indent="-342900" algn="just" eaLnBrk="1" fontAlgn="auto" hangingPunct="1">
              <a:spcBef>
                <a:spcPts val="0"/>
              </a:spcBef>
              <a:spcAft>
                <a:spcPts val="800"/>
              </a:spcAft>
              <a:buClr>
                <a:srgbClr val="000000"/>
              </a:buClr>
              <a:buFont typeface="Symbol" panose="05050102010706020507" pitchFamily="18" charset="2"/>
              <a:buChar char=""/>
              <a:defRPr/>
            </a:pPr>
            <a:r>
              <a:rPr lang="en-US" sz="2800" b="1" dirty="0">
                <a:latin typeface="Calibri (Body)"/>
                <a:ea typeface="Calibri" panose="020F0502020204030204" pitchFamily="34" charset="0"/>
                <a:cs typeface="Calibri" panose="020F0502020204030204" pitchFamily="34" charset="0"/>
              </a:rPr>
              <a:t>time value of money.</a:t>
            </a:r>
            <a:endParaRPr lang="en-US" sz="2000" b="1" dirty="0">
              <a:latin typeface="Calibri (Body)"/>
              <a:ea typeface="Calibri" panose="020F0502020204030204" pitchFamily="34" charset="0"/>
              <a:cs typeface="Arial" panose="020B0604020202020204" pitchFamily="34" charset="0"/>
            </a:endParaRPr>
          </a:p>
          <a:p>
            <a:pPr marL="342900" indent="-342900" algn="just">
              <a:lnSpc>
                <a:spcPct val="115000"/>
              </a:lnSpc>
              <a:spcBef>
                <a:spcPts val="110"/>
              </a:spcBef>
              <a:buFont typeface="Symbol" pitchFamily="2" charset="2"/>
              <a:buChar char=""/>
              <a:tabLst>
                <a:tab pos="1206500" algn="l"/>
              </a:tabLst>
              <a:defRPr/>
            </a:pPr>
            <a:r>
              <a:rPr lang="en-US" sz="2800" b="1" dirty="0">
                <a:latin typeface="Calibri (Body)"/>
                <a:cs typeface="Calibri" panose="020F0502020204030204" pitchFamily="34" charset="0"/>
              </a:rPr>
              <a:t>Risk and return</a:t>
            </a:r>
            <a:endParaRPr lang="en-EG" sz="2800" b="1" dirty="0">
              <a:latin typeface="Calibri (Body)"/>
              <a:cs typeface="Calibri" panose="020F0502020204030204" pitchFamily="34" charset="0"/>
            </a:endParaRPr>
          </a:p>
          <a:p>
            <a:pPr marL="342900" indent="-342900" algn="just" eaLnBrk="1" fontAlgn="auto" hangingPunct="1">
              <a:spcBef>
                <a:spcPts val="0"/>
              </a:spcBef>
              <a:spcAft>
                <a:spcPts val="800"/>
              </a:spcAft>
              <a:buClr>
                <a:srgbClr val="000000"/>
              </a:buClr>
              <a:buFont typeface="Symbol" panose="05050102010706020507" pitchFamily="18" charset="2"/>
              <a:buChar char=""/>
              <a:defRPr/>
            </a:pPr>
            <a:r>
              <a:rPr lang="en-US" sz="2800" b="1" dirty="0">
                <a:latin typeface="Calibri (Body)"/>
                <a:ea typeface="Calibri" panose="020F0502020204030204" pitchFamily="34" charset="0"/>
                <a:cs typeface="Calibri" panose="020F0502020204030204" pitchFamily="34" charset="0"/>
              </a:rPr>
              <a:t>Earnings and cash flows.</a:t>
            </a:r>
            <a:endParaRPr lang="en-US" sz="2000" b="1" dirty="0">
              <a:latin typeface="Calibri (Body)"/>
              <a:ea typeface="Calibri" panose="020F0502020204030204" pitchFamily="34" charset="0"/>
              <a:cs typeface="Arial" panose="020B0604020202020204" pitchFamily="34" charset="0"/>
            </a:endParaRPr>
          </a:p>
          <a:p>
            <a:pPr marL="342900" indent="-342900" algn="just" eaLnBrk="1" fontAlgn="auto" hangingPunct="1">
              <a:spcBef>
                <a:spcPts val="0"/>
              </a:spcBef>
              <a:spcAft>
                <a:spcPts val="800"/>
              </a:spcAft>
              <a:buClr>
                <a:srgbClr val="000000"/>
              </a:buClr>
              <a:buFont typeface="Symbol" panose="05050102010706020507" pitchFamily="18" charset="2"/>
              <a:buChar char=""/>
              <a:defRPr/>
            </a:pPr>
            <a:r>
              <a:rPr lang="en-US" sz="2800" b="1" dirty="0">
                <a:latin typeface="Calibri (Body)"/>
                <a:cs typeface="Calibri" panose="020F0502020204030204" pitchFamily="34" charset="0"/>
              </a:rPr>
              <a:t>The cost of capital.</a:t>
            </a:r>
          </a:p>
        </p:txBody>
      </p:sp>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1">
            <a:extLst>
              <a:ext uri="{FF2B5EF4-FFF2-40B4-BE49-F238E27FC236}">
                <a16:creationId xmlns:a16="http://schemas.microsoft.com/office/drawing/2014/main" id="{897D3E54-3251-B8EB-86E9-4500F0E6095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813" y="-3175"/>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990D10E8-2C49-9267-5406-AB1B8DF12277}"/>
              </a:ext>
            </a:extLst>
          </p:cNvPr>
          <p:cNvSpPr txBox="1"/>
          <p:nvPr/>
        </p:nvSpPr>
        <p:spPr>
          <a:xfrm>
            <a:off x="328613" y="885825"/>
            <a:ext cx="11512550" cy="5268913"/>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3600" b="1" u="sng" dirty="0">
                <a:solidFill>
                  <a:srgbClr val="C00000"/>
                </a:solidFill>
                <a:latin typeface="Calibri (Body)"/>
                <a:ea typeface="Calibri" panose="020F0502020204030204" pitchFamily="34" charset="0"/>
                <a:cs typeface="Calibri" panose="020F0502020204030204" pitchFamily="34" charset="0"/>
              </a:rPr>
              <a:t>Module Learning Outcomes:</a:t>
            </a:r>
            <a:endParaRPr lang="en-US" sz="2800" b="1" dirty="0">
              <a:solidFill>
                <a:srgbClr val="C00000"/>
              </a:solidFill>
              <a:latin typeface="Calibri (Body)"/>
              <a:ea typeface="Calibri" panose="020F0502020204030204" pitchFamily="34" charset="0"/>
              <a:cs typeface="Arial" panose="020B0604020202020204" pitchFamily="34" charset="0"/>
            </a:endParaRPr>
          </a:p>
          <a:p>
            <a:pPr algn="just" eaLnBrk="1" fontAlgn="auto" hangingPunct="1">
              <a:lnSpc>
                <a:spcPct val="115000"/>
              </a:lnSpc>
              <a:spcBef>
                <a:spcPts val="0"/>
              </a:spcBef>
              <a:spcAft>
                <a:spcPts val="800"/>
              </a:spcAft>
              <a:buClr>
                <a:srgbClr val="000000"/>
              </a:buClr>
              <a:defRPr/>
            </a:pPr>
            <a:r>
              <a:rPr lang="en-US" sz="2800" b="1" u="sng" dirty="0">
                <a:latin typeface="Calibri (Body)"/>
              </a:rPr>
              <a:t>Students will learn how to: </a:t>
            </a:r>
          </a:p>
          <a:p>
            <a:pPr marL="342900" indent="-342900" algn="just" eaLnBrk="1" fontAlgn="auto" hangingPunct="1">
              <a:lnSpc>
                <a:spcPct val="115000"/>
              </a:lnSpc>
              <a:spcBef>
                <a:spcPts val="0"/>
              </a:spcBef>
              <a:spcAft>
                <a:spcPts val="800"/>
              </a:spcAft>
              <a:buClr>
                <a:srgbClr val="000000"/>
              </a:buClr>
              <a:buFont typeface="Symbol" panose="05050102010706020507" pitchFamily="18" charset="2"/>
              <a:buChar char=""/>
              <a:defRPr/>
            </a:pPr>
            <a:r>
              <a:rPr lang="en-US" sz="2800" b="1" dirty="0">
                <a:latin typeface="Calibri (Body)"/>
              </a:rPr>
              <a:t>Evaluate investment opportunities.  </a:t>
            </a:r>
          </a:p>
          <a:p>
            <a:pPr marL="342900" indent="-342900" algn="just" eaLnBrk="1" fontAlgn="auto" hangingPunct="1">
              <a:lnSpc>
                <a:spcPct val="115000"/>
              </a:lnSpc>
              <a:spcBef>
                <a:spcPts val="0"/>
              </a:spcBef>
              <a:spcAft>
                <a:spcPts val="800"/>
              </a:spcAft>
              <a:buClr>
                <a:srgbClr val="000000"/>
              </a:buClr>
              <a:buFont typeface="Symbol" panose="05050102010706020507" pitchFamily="18" charset="2"/>
              <a:buChar char=""/>
              <a:defRPr/>
            </a:pPr>
            <a:r>
              <a:rPr lang="en-US" sz="2800" b="1" dirty="0">
                <a:latin typeface="Calibri (Body)"/>
              </a:rPr>
              <a:t>Analyze a company’s financial statements to answer business questions.  </a:t>
            </a:r>
          </a:p>
          <a:p>
            <a:pPr marL="342900" indent="-342900" algn="just" eaLnBrk="1" fontAlgn="auto" hangingPunct="1">
              <a:lnSpc>
                <a:spcPct val="115000"/>
              </a:lnSpc>
              <a:spcBef>
                <a:spcPts val="0"/>
              </a:spcBef>
              <a:spcAft>
                <a:spcPts val="800"/>
              </a:spcAft>
              <a:buClr>
                <a:srgbClr val="000000"/>
              </a:buClr>
              <a:buFont typeface="Symbol" panose="05050102010706020507" pitchFamily="18" charset="2"/>
              <a:buChar char=""/>
              <a:defRPr/>
            </a:pPr>
            <a:r>
              <a:rPr lang="en-US" sz="2800" b="1" dirty="0">
                <a:latin typeface="Calibri (Body)"/>
              </a:rPr>
              <a:t>Use financial formulas to evaluate cost of capital for decisions related to financing the operations of a corporation.  </a:t>
            </a:r>
          </a:p>
          <a:p>
            <a:pPr marL="342900" indent="-342900" algn="just" eaLnBrk="1" fontAlgn="auto" hangingPunct="1">
              <a:lnSpc>
                <a:spcPct val="115000"/>
              </a:lnSpc>
              <a:spcBef>
                <a:spcPts val="0"/>
              </a:spcBef>
              <a:spcAft>
                <a:spcPts val="800"/>
              </a:spcAft>
              <a:buClr>
                <a:srgbClr val="000000"/>
              </a:buClr>
              <a:buFont typeface="Symbol" panose="05050102010706020507" pitchFamily="18" charset="2"/>
              <a:buChar char=""/>
              <a:defRPr/>
            </a:pPr>
            <a:r>
              <a:rPr lang="en-US" sz="2800" b="1" dirty="0">
                <a:latin typeface="Calibri (Body)"/>
              </a:rPr>
              <a:t>Anticipate corporate financial needs through budgeting and forecasting techniques.  </a:t>
            </a:r>
          </a:p>
          <a:p>
            <a:pPr marL="342900" indent="-342900" algn="just" eaLnBrk="1" fontAlgn="auto" hangingPunct="1">
              <a:lnSpc>
                <a:spcPct val="115000"/>
              </a:lnSpc>
              <a:spcBef>
                <a:spcPts val="0"/>
              </a:spcBef>
              <a:spcAft>
                <a:spcPts val="800"/>
              </a:spcAft>
              <a:buClr>
                <a:srgbClr val="000000"/>
              </a:buClr>
              <a:buFont typeface="Symbol" panose="05050102010706020507" pitchFamily="18" charset="2"/>
              <a:buChar char=""/>
              <a:defRPr/>
            </a:pPr>
            <a:r>
              <a:rPr lang="en-US" sz="2800" b="1" dirty="0">
                <a:latin typeface="Calibri (Body)"/>
              </a:rPr>
              <a:t>Explain working capital concepts.</a:t>
            </a:r>
          </a:p>
        </p:txBody>
      </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a:extLst>
              <a:ext uri="{FF2B5EF4-FFF2-40B4-BE49-F238E27FC236}">
                <a16:creationId xmlns:a16="http://schemas.microsoft.com/office/drawing/2014/main" id="{6A6FAA78-9DFE-F21E-21D0-F0AB880F08B5}"/>
              </a:ext>
            </a:extLst>
          </p:cNvPr>
          <p:cNvSpPr>
            <a:spLocks noGrp="1"/>
          </p:cNvSpPr>
          <p:nvPr>
            <p:ph type="title"/>
          </p:nvPr>
        </p:nvSpPr>
        <p:spPr>
          <a:xfrm>
            <a:off x="257175" y="361950"/>
            <a:ext cx="10006013" cy="647700"/>
          </a:xfrm>
          <a:solidFill>
            <a:srgbClr val="0070C0"/>
          </a:solidFill>
        </p:spPr>
        <p:txBody>
          <a:bodyPr>
            <a:spAutoFit/>
          </a:bodyPr>
          <a:lstStyle/>
          <a:p>
            <a:pPr eaLnBrk="1" hangingPunct="1"/>
            <a:r>
              <a:rPr lang="en-US" altLang="en-US" sz="4000" b="1">
                <a:solidFill>
                  <a:schemeClr val="bg1"/>
                </a:solidFill>
                <a:ea typeface="Source Sans Pro" panose="020B0503030403020204" pitchFamily="34" charset="0"/>
                <a:cs typeface="Source Sans Pro" panose="020B0503030403020204" pitchFamily="34" charset="0"/>
              </a:rPr>
              <a:t>Chapter (1) Introduction to Financial Accounting</a:t>
            </a:r>
          </a:p>
        </p:txBody>
      </p:sp>
      <p:pic>
        <p:nvPicPr>
          <p:cNvPr id="20482" name="Picture 1">
            <a:extLst>
              <a:ext uri="{FF2B5EF4-FFF2-40B4-BE49-F238E27FC236}">
                <a16:creationId xmlns:a16="http://schemas.microsoft.com/office/drawing/2014/main" id="{CA3EBC7D-9490-E4FC-66A7-6F29CC55338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12192000" cy="684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B/LO">
            <a:extLst>
              <a:ext uri="{FF2B5EF4-FFF2-40B4-BE49-F238E27FC236}">
                <a16:creationId xmlns:a16="http://schemas.microsoft.com/office/drawing/2014/main" id="{20001170-A8DA-CF3D-1C70-22C4C2391C7C}"/>
              </a:ext>
            </a:extLst>
          </p:cNvPr>
          <p:cNvSpPr txBox="1">
            <a:spLocks/>
          </p:cNvSpPr>
          <p:nvPr/>
        </p:nvSpPr>
        <p:spPr>
          <a:xfrm>
            <a:off x="257175" y="1365250"/>
            <a:ext cx="11598275" cy="4097338"/>
          </a:xfrm>
          <a:prstGeom prst="rect">
            <a:avLst/>
          </a:prstGeom>
          <a:solidFill>
            <a:schemeClr val="bg1">
              <a:lumMod val="95000"/>
            </a:schemeClr>
          </a:solidFill>
        </p:spPr>
        <p:txBody>
          <a:bodyPr/>
          <a:lstStyle>
            <a:lvl1pPr marL="0" indent="0" algn="l" defTabSz="914400" rtl="0" eaLnBrk="1" latinLnBrk="0" hangingPunct="1">
              <a:lnSpc>
                <a:spcPct val="90000"/>
              </a:lnSpc>
              <a:spcBef>
                <a:spcPts val="1000"/>
              </a:spcBef>
              <a:buFont typeface="+mj-lt"/>
              <a:buNone/>
              <a:tabLst/>
              <a:defRPr sz="3000" b="0" i="0" kern="1200" baseline="0">
                <a:solidFill>
                  <a:schemeClr val="tx1"/>
                </a:solidFill>
                <a:latin typeface="Calibri" panose="020F0502020204030204" pitchFamily="34" charset="0"/>
                <a:ea typeface="Calibri" panose="020F0502020204030204" pitchFamily="34" charset="0"/>
                <a:cs typeface="Calibri" panose="020F0502020204030204" pitchFamily="34" charset="0"/>
              </a:defRPr>
            </a:lvl1pPr>
            <a:lvl2pPr marL="520700" indent="-508000" algn="l" defTabSz="914400" rtl="0" eaLnBrk="1" latinLnBrk="0" hangingPunct="1">
              <a:lnSpc>
                <a:spcPct val="90000"/>
              </a:lnSpc>
              <a:spcBef>
                <a:spcPts val="2000"/>
              </a:spcBef>
              <a:buFont typeface="Arial"/>
              <a:buNone/>
              <a:tabLst/>
              <a:defRPr sz="2800" b="0" i="0" kern="1200" baseline="0">
                <a:solidFill>
                  <a:schemeClr val="accent2"/>
                </a:solidFill>
                <a:latin typeface="Calibri" panose="020F0502020204030204" pitchFamily="34" charset="0"/>
                <a:ea typeface="Calibri" panose="020F0502020204030204" pitchFamily="34" charset="0"/>
                <a:cs typeface="Calibri" panose="020F0502020204030204" pitchFamily="34" charset="0"/>
              </a:defRPr>
            </a:lvl2pPr>
            <a:lvl3pPr marL="635000" marR="0" indent="-395288" algn="l" defTabSz="914400" rtl="0" eaLnBrk="1" fontAlgn="auto" latinLnBrk="0" hangingPunct="1">
              <a:lnSpc>
                <a:spcPct val="90000"/>
              </a:lnSpc>
              <a:spcBef>
                <a:spcPts val="1000"/>
              </a:spcBef>
              <a:spcAft>
                <a:spcPts val="0"/>
              </a:spcAft>
              <a:buClr>
                <a:schemeClr val="accent2"/>
              </a:buClr>
              <a:buSzTx/>
              <a:buFont typeface="+mj-lt"/>
              <a:buAutoNum type="arabicPeriod"/>
              <a:tabLst/>
              <a:defRPr sz="2800" b="0" i="0" kern="1200">
                <a:solidFill>
                  <a:schemeClr val="tx1"/>
                </a:solidFill>
                <a:latin typeface="Calibri" panose="020F0502020204030204" pitchFamily="34" charset="0"/>
                <a:ea typeface="Calibri" panose="020F0502020204030204" pitchFamily="34" charset="0"/>
                <a:cs typeface="Calibri" panose="020F0502020204030204" pitchFamily="34" charset="0"/>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lvl="1" fontAlgn="auto">
              <a:lnSpc>
                <a:spcPct val="100000"/>
              </a:lnSpc>
              <a:spcBef>
                <a:spcPts val="1200"/>
              </a:spcBef>
              <a:spcAft>
                <a:spcPts val="0"/>
              </a:spcAft>
              <a:defRPr/>
            </a:pPr>
            <a:r>
              <a:rPr lang="en-US" sz="3200" b="1" dirty="0">
                <a:solidFill>
                  <a:srgbClr val="002060"/>
                </a:solidFill>
                <a:latin typeface="Calibri (Body)"/>
              </a:rPr>
              <a:t>Learning outcomes</a:t>
            </a:r>
          </a:p>
          <a:p>
            <a:pPr fontAlgn="auto">
              <a:lnSpc>
                <a:spcPct val="100000"/>
              </a:lnSpc>
              <a:spcAft>
                <a:spcPts val="0"/>
              </a:spcAft>
              <a:defRPr/>
            </a:pPr>
            <a:r>
              <a:rPr lang="en-US" sz="2600" b="1" dirty="0">
                <a:solidFill>
                  <a:srgbClr val="0070C0"/>
                </a:solidFill>
                <a:latin typeface="Calibri (Body)"/>
              </a:rPr>
              <a:t>LO 1</a:t>
            </a:r>
            <a:r>
              <a:rPr lang="en-US" sz="2600" dirty="0">
                <a:solidFill>
                  <a:srgbClr val="000000"/>
                </a:solidFill>
                <a:latin typeface="Calibri (Body)"/>
              </a:rPr>
              <a:t>	</a:t>
            </a:r>
            <a:r>
              <a:rPr lang="en-US" b="1" dirty="0">
                <a:latin typeface="Calibri (Body)"/>
                <a:ea typeface="+mn-ea"/>
                <a:cs typeface="+mn-cs"/>
              </a:rPr>
              <a:t>Introduction </a:t>
            </a:r>
          </a:p>
          <a:p>
            <a:pPr fontAlgn="auto">
              <a:lnSpc>
                <a:spcPct val="100000"/>
              </a:lnSpc>
              <a:spcAft>
                <a:spcPts val="0"/>
              </a:spcAft>
              <a:defRPr/>
            </a:pPr>
            <a:r>
              <a:rPr lang="en-US" sz="2600" b="1" dirty="0">
                <a:solidFill>
                  <a:srgbClr val="0070C0"/>
                </a:solidFill>
                <a:latin typeface="Calibri (Body)"/>
              </a:rPr>
              <a:t>LO 2 </a:t>
            </a:r>
            <a:r>
              <a:rPr lang="en-US" sz="2600" dirty="0">
                <a:solidFill>
                  <a:srgbClr val="000000"/>
                </a:solidFill>
                <a:latin typeface="Calibri (Body)"/>
              </a:rPr>
              <a:t>	</a:t>
            </a:r>
            <a:r>
              <a:rPr lang="en-US" b="1" dirty="0">
                <a:latin typeface="Calibri (Body)"/>
                <a:ea typeface="+mn-ea"/>
                <a:cs typeface="+mn-cs"/>
              </a:rPr>
              <a:t>Identify the Key Scholars of Finance.</a:t>
            </a:r>
          </a:p>
          <a:p>
            <a:pPr fontAlgn="auto">
              <a:lnSpc>
                <a:spcPct val="100000"/>
              </a:lnSpc>
              <a:spcAft>
                <a:spcPts val="0"/>
              </a:spcAft>
              <a:defRPr/>
            </a:pPr>
            <a:r>
              <a:rPr lang="en-US" sz="2600" b="1" dirty="0">
                <a:solidFill>
                  <a:srgbClr val="0070C0"/>
                </a:solidFill>
                <a:latin typeface="Calibri (Body)"/>
              </a:rPr>
              <a:t>LO 3</a:t>
            </a:r>
            <a:r>
              <a:rPr lang="en-US" sz="4400" dirty="0">
                <a:solidFill>
                  <a:srgbClr val="000000"/>
                </a:solidFill>
                <a:latin typeface="Calibri (Body)"/>
              </a:rPr>
              <a:t>	</a:t>
            </a:r>
            <a:r>
              <a:rPr lang="en-US" b="1" dirty="0">
                <a:latin typeface="Calibri (Body)"/>
                <a:ea typeface="+mn-ea"/>
                <a:cs typeface="+mn-cs"/>
              </a:rPr>
              <a:t>Identify the Historical Development of Finance </a:t>
            </a:r>
          </a:p>
          <a:p>
            <a:pPr fontAlgn="auto">
              <a:lnSpc>
                <a:spcPct val="100000"/>
              </a:lnSpc>
              <a:spcAft>
                <a:spcPts val="0"/>
              </a:spcAft>
              <a:defRPr/>
            </a:pPr>
            <a:r>
              <a:rPr lang="en-US" sz="2600" b="1" dirty="0">
                <a:solidFill>
                  <a:srgbClr val="0070C0"/>
                </a:solidFill>
                <a:latin typeface="Calibri (Body)"/>
              </a:rPr>
              <a:t>LO 4    </a:t>
            </a:r>
            <a:r>
              <a:rPr lang="en-US" b="1" dirty="0">
                <a:latin typeface="Calibri (Body)"/>
                <a:ea typeface="+mn-ea"/>
                <a:cs typeface="+mn-cs"/>
              </a:rPr>
              <a:t>Describe  the Finance Before and after 19</a:t>
            </a:r>
            <a:r>
              <a:rPr lang="en-US" b="1" baseline="30000" dirty="0">
                <a:latin typeface="Calibri (Body)"/>
                <a:ea typeface="+mn-ea"/>
                <a:cs typeface="+mn-cs"/>
              </a:rPr>
              <a:t>th</a:t>
            </a:r>
            <a:r>
              <a:rPr lang="en-US" b="1" dirty="0">
                <a:latin typeface="Calibri (Body)"/>
                <a:ea typeface="+mn-ea"/>
                <a:cs typeface="+mn-cs"/>
              </a:rPr>
              <a:t> Century. </a:t>
            </a:r>
          </a:p>
          <a:p>
            <a:pPr fontAlgn="auto">
              <a:lnSpc>
                <a:spcPct val="100000"/>
              </a:lnSpc>
              <a:spcAft>
                <a:spcPts val="0"/>
              </a:spcAft>
              <a:defRPr/>
            </a:pPr>
            <a:r>
              <a:rPr lang="en-US" sz="2600" b="1" dirty="0">
                <a:solidFill>
                  <a:srgbClr val="0070C0"/>
                </a:solidFill>
                <a:latin typeface="Calibri (Body)"/>
              </a:rPr>
              <a:t>LO 5 </a:t>
            </a:r>
            <a:r>
              <a:rPr lang="en-US" sz="2600" b="1" dirty="0">
                <a:solidFill>
                  <a:srgbClr val="990000"/>
                </a:solidFill>
                <a:latin typeface="Calibri (Body)"/>
              </a:rPr>
              <a:t>	</a:t>
            </a:r>
            <a:r>
              <a:rPr lang="en-US" b="1" dirty="0">
                <a:latin typeface="Calibri (Body)"/>
                <a:ea typeface="+mn-ea"/>
                <a:cs typeface="+mn-cs"/>
              </a:rPr>
              <a:t>Explain the different forms of business ownership.</a:t>
            </a:r>
          </a:p>
          <a:p>
            <a:pPr fontAlgn="auto">
              <a:lnSpc>
                <a:spcPct val="100000"/>
              </a:lnSpc>
              <a:spcAft>
                <a:spcPts val="0"/>
              </a:spcAft>
              <a:defRPr/>
            </a:pPr>
            <a:endParaRPr lang="en-US" b="1" dirty="0">
              <a:latin typeface="Times New Roman" panose="02020603050405020304" pitchFamily="18" charset="0"/>
              <a:ea typeface="+mn-ea"/>
              <a:cs typeface="+mn-cs"/>
            </a:endParaRPr>
          </a:p>
          <a:p>
            <a:pPr fontAlgn="auto">
              <a:lnSpc>
                <a:spcPct val="150000"/>
              </a:lnSpc>
              <a:spcAft>
                <a:spcPts val="0"/>
              </a:spcAft>
              <a:defRPr/>
            </a:pPr>
            <a:endParaRPr lang="en-US" b="1" dirty="0">
              <a:latin typeface="Times New Roman" panose="02020603050405020304" pitchFamily="18" charset="0"/>
              <a:ea typeface="+mn-ea"/>
              <a:cs typeface="+mn-cs"/>
            </a:endParaRPr>
          </a:p>
          <a:p>
            <a:pPr fontAlgn="auto">
              <a:lnSpc>
                <a:spcPct val="150000"/>
              </a:lnSpc>
              <a:spcAft>
                <a:spcPts val="0"/>
              </a:spcAft>
              <a:defRPr/>
            </a:pPr>
            <a:endParaRPr lang="en-US" b="1" dirty="0">
              <a:latin typeface="Times New Roman" panose="02020603050405020304" pitchFamily="18" charset="0"/>
              <a:ea typeface="+mn-ea"/>
              <a:cs typeface="+mn-cs"/>
            </a:endParaRPr>
          </a:p>
          <a:p>
            <a:pPr fontAlgn="auto">
              <a:lnSpc>
                <a:spcPct val="150000"/>
              </a:lnSpc>
              <a:spcAft>
                <a:spcPts val="0"/>
              </a:spcAft>
              <a:defRPr/>
            </a:pPr>
            <a:endParaRPr lang="en-US" b="1" dirty="0">
              <a:latin typeface="Times New Roman" panose="02020603050405020304" pitchFamily="18" charset="0"/>
              <a:ea typeface="+mn-ea"/>
              <a:cs typeface="+mn-cs"/>
            </a:endParaRPr>
          </a:p>
        </p:txBody>
      </p:sp>
    </p:spTree>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1">
            <a:extLst>
              <a:ext uri="{FF2B5EF4-FFF2-40B4-BE49-F238E27FC236}">
                <a16:creationId xmlns:a16="http://schemas.microsoft.com/office/drawing/2014/main" id="{2FA32AA8-9670-0A4F-3780-059A250C849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00C2E01A-FD0E-9521-9C43-2B85556144D6}"/>
              </a:ext>
            </a:extLst>
          </p:cNvPr>
          <p:cNvSpPr txBox="1"/>
          <p:nvPr/>
        </p:nvSpPr>
        <p:spPr>
          <a:xfrm>
            <a:off x="328613" y="885825"/>
            <a:ext cx="11512550" cy="4681538"/>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3600" b="1" u="sng" dirty="0">
                <a:solidFill>
                  <a:srgbClr val="C00000"/>
                </a:solidFill>
                <a:latin typeface="Calibri (Body)"/>
                <a:ea typeface="Calibri" panose="020F0502020204030204" pitchFamily="34" charset="0"/>
                <a:cs typeface="Calibri" panose="020F0502020204030204" pitchFamily="34" charset="0"/>
              </a:rPr>
              <a:t>Introduction</a:t>
            </a:r>
            <a:endParaRPr lang="ar-SA" sz="3600" b="1" u="sng" dirty="0">
              <a:solidFill>
                <a:srgbClr val="C00000"/>
              </a:solidFill>
              <a:latin typeface="Calibri (Body)"/>
              <a:ea typeface="Calibri" panose="020F0502020204030204" pitchFamily="34" charset="0"/>
              <a:cs typeface="Calibri" panose="020F0502020204030204" pitchFamily="34" charset="0"/>
            </a:endParaRPr>
          </a:p>
          <a:p>
            <a:pPr marL="342900" indent="-342900" eaLnBrk="1" fontAlgn="auto" hangingPunct="1">
              <a:spcBef>
                <a:spcPct val="20000"/>
              </a:spcBef>
              <a:spcAft>
                <a:spcPts val="0"/>
              </a:spcAft>
              <a:buFont typeface="Arial"/>
              <a:buChar char="•"/>
              <a:defRPr/>
            </a:pPr>
            <a:r>
              <a:rPr lang="en-US" sz="3200" dirty="0">
                <a:solidFill>
                  <a:prstClr val="black"/>
                </a:solidFill>
                <a:latin typeface="Calibri (Body)"/>
              </a:rPr>
              <a:t>Finance is a vital branch of economics focused on managing money and investments. </a:t>
            </a:r>
            <a:endParaRPr lang="ar-SA" sz="3200" dirty="0">
              <a:solidFill>
                <a:prstClr val="black"/>
              </a:solidFill>
              <a:latin typeface="Calibri (Body)"/>
            </a:endParaRPr>
          </a:p>
          <a:p>
            <a:pPr marL="342900" indent="-342900" eaLnBrk="1" fontAlgn="auto" hangingPunct="1">
              <a:spcBef>
                <a:spcPct val="20000"/>
              </a:spcBef>
              <a:spcAft>
                <a:spcPts val="0"/>
              </a:spcAft>
              <a:buFont typeface="Arial"/>
              <a:buChar char="•"/>
              <a:defRPr/>
            </a:pPr>
            <a:r>
              <a:rPr lang="en-US" sz="3200" dirty="0">
                <a:solidFill>
                  <a:prstClr val="black"/>
                </a:solidFill>
                <a:latin typeface="Calibri (Body)"/>
              </a:rPr>
              <a:t>Understanding its historical development is key to grasping its modern applications. </a:t>
            </a:r>
            <a:endParaRPr lang="ar-SA" sz="3200" dirty="0">
              <a:solidFill>
                <a:prstClr val="black"/>
              </a:solidFill>
              <a:latin typeface="Calibri (Body)"/>
            </a:endParaRPr>
          </a:p>
          <a:p>
            <a:pPr marL="342900" indent="-342900" eaLnBrk="1" fontAlgn="auto" hangingPunct="1">
              <a:spcBef>
                <a:spcPct val="20000"/>
              </a:spcBef>
              <a:spcAft>
                <a:spcPts val="0"/>
              </a:spcAft>
              <a:buFont typeface="Arial"/>
              <a:buChar char="•"/>
              <a:defRPr/>
            </a:pPr>
            <a:r>
              <a:rPr lang="en-US" sz="3200" dirty="0">
                <a:solidFill>
                  <a:prstClr val="black"/>
                </a:solidFill>
                <a:latin typeface="Calibri (Body)"/>
              </a:rPr>
              <a:t>This presentation provides an overview of the evolution of finance and the key scholars who have shaped the field.</a:t>
            </a:r>
            <a:endParaRPr lang="ar-SA" sz="3600" b="1" u="sng" dirty="0">
              <a:solidFill>
                <a:srgbClr val="C00000"/>
              </a:solidFill>
              <a:latin typeface="Calibri (Body)"/>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3600" b="1" u="sng" dirty="0">
              <a:solidFill>
                <a:srgbClr val="C00000"/>
              </a:solidFill>
              <a:latin typeface="Times New Roman" panose="02020603050405020304" pitchFamily="18" charset="0"/>
              <a:cs typeface="Calibri" panose="020F0502020204030204" pitchFamily="34" charset="0"/>
            </a:endParaRPr>
          </a:p>
        </p:txBody>
      </p:sp>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1">
            <a:extLst>
              <a:ext uri="{FF2B5EF4-FFF2-40B4-BE49-F238E27FC236}">
                <a16:creationId xmlns:a16="http://schemas.microsoft.com/office/drawing/2014/main" id="{54056471-6FD1-9AB2-9A0C-79E5421CFCA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813" y="-3175"/>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A0732EB4-7BB4-CBBE-5899-CAE1EA484EEB}"/>
              </a:ext>
            </a:extLst>
          </p:cNvPr>
          <p:cNvSpPr txBox="1"/>
          <p:nvPr/>
        </p:nvSpPr>
        <p:spPr>
          <a:xfrm>
            <a:off x="328613" y="885825"/>
            <a:ext cx="7556500" cy="5067028"/>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3600" b="1" u="sng" dirty="0">
                <a:solidFill>
                  <a:srgbClr val="C00000"/>
                </a:solidFill>
                <a:latin typeface="Calibri (Body)"/>
                <a:ea typeface="Calibri" panose="020F0502020204030204" pitchFamily="34" charset="0"/>
                <a:cs typeface="Calibri" panose="020F0502020204030204" pitchFamily="34" charset="0"/>
              </a:rPr>
              <a:t>Early Stage (Before the 19th Century)</a:t>
            </a:r>
          </a:p>
          <a:p>
            <a:pPr marL="342900" indent="-342900" eaLnBrk="1" fontAlgn="auto" hangingPunct="1">
              <a:spcBef>
                <a:spcPct val="20000"/>
              </a:spcBef>
              <a:spcAft>
                <a:spcPts val="0"/>
              </a:spcAft>
              <a:buFont typeface="Arial"/>
              <a:buChar char="•"/>
              <a:defRPr/>
            </a:pPr>
            <a:r>
              <a:rPr lang="en-US" sz="3200" dirty="0">
                <a:solidFill>
                  <a:prstClr val="black"/>
                </a:solidFill>
                <a:latin typeface="Calibri (Body)"/>
              </a:rPr>
              <a:t>During this period, finance was </a:t>
            </a:r>
            <a:r>
              <a:rPr lang="en-US" sz="3200" b="1" dirty="0">
                <a:solidFill>
                  <a:prstClr val="black"/>
                </a:solidFill>
                <a:latin typeface="Calibri (Body)"/>
              </a:rPr>
              <a:t>primarily based on simple concepts </a:t>
            </a:r>
            <a:r>
              <a:rPr lang="en-US" sz="3200" dirty="0">
                <a:solidFill>
                  <a:prstClr val="black"/>
                </a:solidFill>
                <a:latin typeface="Calibri (Body)"/>
              </a:rPr>
              <a:t>related to </a:t>
            </a:r>
            <a:r>
              <a:rPr lang="en-US" sz="3200" b="1" dirty="0">
                <a:solidFill>
                  <a:prstClr val="black"/>
                </a:solidFill>
                <a:latin typeface="Calibri (Body)"/>
              </a:rPr>
              <a:t>lending and borrowing </a:t>
            </a:r>
            <a:r>
              <a:rPr lang="en-US" sz="3200" dirty="0">
                <a:solidFill>
                  <a:prstClr val="black"/>
                </a:solidFill>
                <a:latin typeface="Calibri (Body)"/>
              </a:rPr>
              <a:t>and </a:t>
            </a:r>
            <a:r>
              <a:rPr lang="en-US" sz="3200" b="1" dirty="0">
                <a:solidFill>
                  <a:prstClr val="black"/>
                </a:solidFill>
                <a:latin typeface="Calibri (Body)"/>
              </a:rPr>
              <a:t>calculating simple and compound interest</a:t>
            </a:r>
            <a:r>
              <a:rPr lang="en-US" sz="3200" dirty="0">
                <a:solidFill>
                  <a:prstClr val="black"/>
                </a:solidFill>
                <a:latin typeface="Calibri (Body)"/>
              </a:rPr>
              <a:t>. </a:t>
            </a:r>
            <a:endParaRPr lang="ar-SA" sz="3200" dirty="0">
              <a:solidFill>
                <a:prstClr val="black"/>
              </a:solidFill>
              <a:latin typeface="Calibri (Body)"/>
            </a:endParaRPr>
          </a:p>
          <a:p>
            <a:pPr marL="342900" indent="-342900" eaLnBrk="1" fontAlgn="auto" hangingPunct="1">
              <a:spcBef>
                <a:spcPct val="20000"/>
              </a:spcBef>
              <a:spcAft>
                <a:spcPts val="0"/>
              </a:spcAft>
              <a:buFont typeface="Arial"/>
              <a:buChar char="•"/>
              <a:defRPr/>
            </a:pPr>
            <a:r>
              <a:rPr lang="en-US" sz="3200" dirty="0">
                <a:solidFill>
                  <a:prstClr val="black"/>
                </a:solidFill>
                <a:latin typeface="Calibri (Body)"/>
              </a:rPr>
              <a:t>Money was used as </a:t>
            </a:r>
            <a:r>
              <a:rPr lang="en-US" sz="3200" b="1" dirty="0">
                <a:solidFill>
                  <a:prstClr val="black"/>
                </a:solidFill>
                <a:latin typeface="Calibri (Body)"/>
              </a:rPr>
              <a:t>a medium of exchange</a:t>
            </a:r>
            <a:r>
              <a:rPr lang="en-US" sz="3200" dirty="0">
                <a:solidFill>
                  <a:prstClr val="black"/>
                </a:solidFill>
                <a:latin typeface="Calibri (Body)"/>
              </a:rPr>
              <a:t> and </a:t>
            </a:r>
            <a:r>
              <a:rPr lang="en-US" sz="3200" b="1" dirty="0">
                <a:solidFill>
                  <a:prstClr val="black"/>
                </a:solidFill>
                <a:latin typeface="Calibri (Body)"/>
              </a:rPr>
              <a:t>a store of value</a:t>
            </a:r>
            <a:r>
              <a:rPr lang="en-US" sz="3200" dirty="0">
                <a:solidFill>
                  <a:prstClr val="black"/>
                </a:solidFill>
                <a:latin typeface="Calibri (Body)"/>
              </a:rPr>
              <a:t>. </a:t>
            </a:r>
            <a:endParaRPr lang="ar-EG" sz="3200" dirty="0">
              <a:solidFill>
                <a:prstClr val="black"/>
              </a:solidFill>
              <a:latin typeface="Calibri (Body)"/>
            </a:endParaRPr>
          </a:p>
          <a:p>
            <a:pPr marL="342900" indent="-342900" eaLnBrk="1" fontAlgn="auto" hangingPunct="1">
              <a:spcBef>
                <a:spcPct val="20000"/>
              </a:spcBef>
              <a:spcAft>
                <a:spcPts val="0"/>
              </a:spcAft>
              <a:buFont typeface="Arial"/>
              <a:buChar char="•"/>
              <a:defRPr/>
            </a:pPr>
            <a:r>
              <a:rPr lang="en-US" sz="3200" dirty="0">
                <a:solidFill>
                  <a:prstClr val="black"/>
                </a:solidFill>
                <a:latin typeface="Calibri (Body)"/>
              </a:rPr>
              <a:t>Financial practices </a:t>
            </a:r>
            <a:r>
              <a:rPr lang="en-US" sz="3200" b="1" dirty="0">
                <a:solidFill>
                  <a:prstClr val="black"/>
                </a:solidFill>
                <a:latin typeface="Calibri (Body)"/>
              </a:rPr>
              <a:t>focused on trade, commercial finance, and banking.</a:t>
            </a:r>
          </a:p>
        </p:txBody>
      </p:sp>
      <p:pic>
        <p:nvPicPr>
          <p:cNvPr id="22531" name="Picture 2" descr="A collage of various antique images&#10;&#10;Description automatically generated">
            <a:extLst>
              <a:ext uri="{FF2B5EF4-FFF2-40B4-BE49-F238E27FC236}">
                <a16:creationId xmlns:a16="http://schemas.microsoft.com/office/drawing/2014/main" id="{70BD3951-A34E-6E0F-C364-E4DFCED7A5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5113" y="1536700"/>
            <a:ext cx="3816350" cy="377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1">
            <a:extLst>
              <a:ext uri="{FF2B5EF4-FFF2-40B4-BE49-F238E27FC236}">
                <a16:creationId xmlns:a16="http://schemas.microsoft.com/office/drawing/2014/main" id="{08A0A285-8477-3D8C-38AE-DEEBCEA0521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813" y="-3175"/>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3DA096F5-02F0-4A3D-DCB6-0988E23C9424}"/>
              </a:ext>
            </a:extLst>
          </p:cNvPr>
          <p:cNvSpPr txBox="1"/>
          <p:nvPr/>
        </p:nvSpPr>
        <p:spPr>
          <a:xfrm>
            <a:off x="193675" y="1117600"/>
            <a:ext cx="7775044" cy="5804666"/>
          </a:xfrm>
          <a:prstGeom prst="rect">
            <a:avLst/>
          </a:prstGeom>
          <a:solidFill>
            <a:schemeClr val="accent3">
              <a:lumMod val="20000"/>
              <a:lumOff val="80000"/>
            </a:schemeClr>
          </a:solidFill>
        </p:spPr>
        <p:txBody>
          <a:bodyPr wrap="square">
            <a:spAutoFit/>
          </a:bodyPr>
          <a:lstStyle/>
          <a:p>
            <a:pPr marL="342900" indent="-342900" eaLnBrk="1" fontAlgn="auto" hangingPunct="1">
              <a:spcBef>
                <a:spcPct val="20000"/>
              </a:spcBef>
              <a:spcAft>
                <a:spcPts val="0"/>
              </a:spcAft>
              <a:buFont typeface="Arial"/>
              <a:buChar char="•"/>
              <a:defRPr/>
            </a:pPr>
            <a:r>
              <a:rPr lang="en-US" sz="3200" dirty="0">
                <a:solidFill>
                  <a:prstClr val="black"/>
                </a:solidFill>
                <a:latin typeface="Calibri (Body)"/>
              </a:rPr>
              <a:t>In the 19th century</a:t>
            </a:r>
            <a:r>
              <a:rPr lang="en-US" sz="3200" b="1" dirty="0">
                <a:solidFill>
                  <a:prstClr val="black"/>
                </a:solidFill>
                <a:latin typeface="Calibri (Body)"/>
              </a:rPr>
              <a:t>, financial theory began to crystallize within the framework of classical economic </a:t>
            </a:r>
            <a:r>
              <a:rPr lang="en-US" sz="3200" dirty="0">
                <a:solidFill>
                  <a:prstClr val="black"/>
                </a:solidFill>
                <a:latin typeface="Calibri (Body)"/>
              </a:rPr>
              <a:t>theories.</a:t>
            </a:r>
          </a:p>
          <a:p>
            <a:pPr marL="342900" indent="-342900" eaLnBrk="1" fontAlgn="auto" hangingPunct="1">
              <a:spcBef>
                <a:spcPct val="20000"/>
              </a:spcBef>
              <a:spcAft>
                <a:spcPts val="0"/>
              </a:spcAft>
              <a:buFont typeface="Arial"/>
              <a:buChar char="•"/>
              <a:defRPr/>
            </a:pPr>
            <a:r>
              <a:rPr lang="en-US" sz="3200" dirty="0">
                <a:solidFill>
                  <a:prstClr val="black"/>
                </a:solidFill>
                <a:latin typeface="Calibri (Body)"/>
              </a:rPr>
              <a:t> </a:t>
            </a:r>
            <a:r>
              <a:rPr lang="en-US" sz="3200" b="1" dirty="0">
                <a:solidFill>
                  <a:prstClr val="black"/>
                </a:solidFill>
                <a:latin typeface="Calibri (Body)"/>
              </a:rPr>
              <a:t>Key contributions include the development of the time value of money, financial analysis, risk management, and company valuation</a:t>
            </a:r>
            <a:r>
              <a:rPr lang="en-US" sz="3200" dirty="0">
                <a:solidFill>
                  <a:prstClr val="black"/>
                </a:solidFill>
                <a:latin typeface="Calibri (Body)"/>
              </a:rPr>
              <a:t>.</a:t>
            </a:r>
          </a:p>
          <a:p>
            <a:pPr marL="342900" indent="-342900" eaLnBrk="1" fontAlgn="auto" hangingPunct="1">
              <a:spcBef>
                <a:spcPct val="20000"/>
              </a:spcBef>
              <a:spcAft>
                <a:spcPts val="0"/>
              </a:spcAft>
              <a:buFont typeface="Arial"/>
              <a:buChar char="•"/>
              <a:defRPr/>
            </a:pPr>
            <a:r>
              <a:rPr lang="en-US" sz="3200" b="1" dirty="0">
                <a:solidFill>
                  <a:prstClr val="black"/>
                </a:solidFill>
                <a:latin typeface="Calibri (Body)"/>
              </a:rPr>
              <a:t>Key Scholar: David Ricardo</a:t>
            </a:r>
          </a:p>
          <a:p>
            <a:pPr marL="342900" indent="-342900" eaLnBrk="1" fontAlgn="auto" hangingPunct="1">
              <a:spcBef>
                <a:spcPct val="20000"/>
              </a:spcBef>
              <a:spcAft>
                <a:spcPts val="0"/>
              </a:spcAft>
              <a:buFont typeface="Arial"/>
              <a:buChar char="•"/>
              <a:defRPr/>
            </a:pPr>
            <a:r>
              <a:rPr lang="en-US" sz="3200" dirty="0">
                <a:solidFill>
                  <a:prstClr val="black"/>
                </a:solidFill>
                <a:latin typeface="Calibri (Body)"/>
              </a:rPr>
              <a:t> Discussed topics related to financial markets, interest rates, and their impact on the macroeconomy.</a:t>
            </a:r>
            <a:endParaRPr lang="ar-SA" sz="3200" b="1" u="sng" dirty="0">
              <a:solidFill>
                <a:srgbClr val="C00000"/>
              </a:solidFill>
              <a:latin typeface="Calibri (Body)"/>
              <a:ea typeface="Calibri" panose="020F0502020204030204" pitchFamily="34" charset="0"/>
              <a:cs typeface="Calibri" panose="020F0502020204030204" pitchFamily="34" charset="0"/>
            </a:endParaRPr>
          </a:p>
        </p:txBody>
      </p:sp>
      <p:pic>
        <p:nvPicPr>
          <p:cNvPr id="23555" name="Picture 2" descr="A person sitting at a table with a pen and paper&#10;&#10;Description automatically generated">
            <a:extLst>
              <a:ext uri="{FF2B5EF4-FFF2-40B4-BE49-F238E27FC236}">
                <a16:creationId xmlns:a16="http://schemas.microsoft.com/office/drawing/2014/main" id="{D292B570-1D56-BFF1-49F8-0FFE00F1B5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7332" y="1933575"/>
            <a:ext cx="3566055" cy="380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TextBox 5">
            <a:extLst>
              <a:ext uri="{FF2B5EF4-FFF2-40B4-BE49-F238E27FC236}">
                <a16:creationId xmlns:a16="http://schemas.microsoft.com/office/drawing/2014/main" id="{223E26E3-D0BE-34CA-C9A3-BA010361881C}"/>
              </a:ext>
            </a:extLst>
          </p:cNvPr>
          <p:cNvSpPr txBox="1">
            <a:spLocks noChangeArrowheads="1"/>
          </p:cNvSpPr>
          <p:nvPr/>
        </p:nvSpPr>
        <p:spPr bwMode="auto">
          <a:xfrm>
            <a:off x="1243013" y="425450"/>
            <a:ext cx="10796587"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ct val="115000"/>
              </a:lnSpc>
              <a:spcAft>
                <a:spcPts val="800"/>
              </a:spcAft>
            </a:pPr>
            <a:r>
              <a:rPr lang="en-US" altLang="en-US" sz="3600" b="1" u="sng" dirty="0">
                <a:solidFill>
                  <a:srgbClr val="C00000"/>
                </a:solidFill>
                <a:cs typeface="Calibri" panose="020F0502020204030204" pitchFamily="34" charset="0"/>
              </a:rPr>
              <a:t>19th Century: Beginning of Classical Finance</a:t>
            </a:r>
            <a:endParaRPr lang="ar-SA" altLang="en-US" sz="3600" b="1" u="sng" dirty="0">
              <a:solidFill>
                <a:srgbClr val="C00000"/>
              </a:solidFill>
              <a:cs typeface="Calibri" panose="020F0502020204030204" pitchFamily="34" charset="0"/>
            </a:endParaRPr>
          </a:p>
        </p:txBody>
      </p:sp>
    </p:spTree>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1">
            <a:extLst>
              <a:ext uri="{FF2B5EF4-FFF2-40B4-BE49-F238E27FC236}">
                <a16:creationId xmlns:a16="http://schemas.microsoft.com/office/drawing/2014/main" id="{BCCB440E-1722-C4FF-8F55-28D942BC423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813"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3811FB1A-C512-DC8F-9EA6-DA3CE06EC460}"/>
              </a:ext>
            </a:extLst>
          </p:cNvPr>
          <p:cNvSpPr txBox="1"/>
          <p:nvPr/>
        </p:nvSpPr>
        <p:spPr>
          <a:xfrm>
            <a:off x="-23813" y="2008188"/>
            <a:ext cx="8742363" cy="4327338"/>
          </a:xfrm>
          <a:prstGeom prst="rect">
            <a:avLst/>
          </a:prstGeom>
          <a:solidFill>
            <a:schemeClr val="accent3">
              <a:lumMod val="20000"/>
              <a:lumOff val="80000"/>
            </a:schemeClr>
          </a:solidFill>
        </p:spPr>
        <p:txBody>
          <a:bodyPr>
            <a:spAutoFit/>
          </a:bodyPr>
          <a:lstStyle/>
          <a:p>
            <a:pPr marL="342900" indent="-342900" eaLnBrk="1" fontAlgn="auto" hangingPunct="1">
              <a:spcBef>
                <a:spcPct val="20000"/>
              </a:spcBef>
              <a:spcAft>
                <a:spcPts val="0"/>
              </a:spcAft>
              <a:buFont typeface="Arial"/>
              <a:buChar char="•"/>
              <a:defRPr/>
            </a:pPr>
            <a:r>
              <a:rPr lang="en-US" sz="3200" dirty="0">
                <a:solidFill>
                  <a:prstClr val="black"/>
                </a:solidFill>
                <a:latin typeface="Calibri"/>
              </a:rPr>
              <a:t>This period marked a significant shift with the </a:t>
            </a:r>
            <a:r>
              <a:rPr lang="en-US" sz="3200" b="1" dirty="0">
                <a:solidFill>
                  <a:prstClr val="black"/>
                </a:solidFill>
                <a:latin typeface="Calibri"/>
              </a:rPr>
              <a:t>introduction of quantitative models in finance, such as asset pricing and risk models.</a:t>
            </a:r>
          </a:p>
          <a:p>
            <a:pPr marL="342900" indent="-342900" eaLnBrk="1" fontAlgn="auto" hangingPunct="1">
              <a:spcBef>
                <a:spcPct val="20000"/>
              </a:spcBef>
              <a:spcAft>
                <a:spcPts val="0"/>
              </a:spcAft>
              <a:buFont typeface="Arial"/>
              <a:buChar char="•"/>
              <a:defRPr/>
            </a:pPr>
            <a:r>
              <a:rPr lang="en-US" sz="3200" b="1" dirty="0">
                <a:solidFill>
                  <a:prstClr val="black"/>
                </a:solidFill>
                <a:latin typeface="Calibri"/>
              </a:rPr>
              <a:t>Key Scholars:</a:t>
            </a:r>
          </a:p>
          <a:p>
            <a:pPr marL="342900" indent="-342900" eaLnBrk="1" fontAlgn="auto" hangingPunct="1">
              <a:spcBef>
                <a:spcPct val="20000"/>
              </a:spcBef>
              <a:spcAft>
                <a:spcPts val="0"/>
              </a:spcAft>
              <a:buFont typeface="Arial"/>
              <a:buChar char="•"/>
              <a:defRPr/>
            </a:pPr>
            <a:r>
              <a:rPr lang="en-US" sz="3200" b="1" dirty="0">
                <a:solidFill>
                  <a:prstClr val="black"/>
                </a:solidFill>
                <a:latin typeface="Calibri"/>
              </a:rPr>
              <a:t>Harry Markowitz: Founder of the Modern Portfolio Theory (</a:t>
            </a:r>
            <a:r>
              <a:rPr lang="en-US" sz="3200" dirty="0">
                <a:solidFill>
                  <a:prstClr val="black"/>
                </a:solidFill>
                <a:latin typeface="Calibri"/>
              </a:rPr>
              <a:t>MPT) in 1952.</a:t>
            </a:r>
          </a:p>
          <a:p>
            <a:pPr marL="342900" indent="-342900" eaLnBrk="1" fontAlgn="auto" hangingPunct="1">
              <a:spcBef>
                <a:spcPct val="20000"/>
              </a:spcBef>
              <a:spcAft>
                <a:spcPts val="0"/>
              </a:spcAft>
              <a:buFont typeface="Arial"/>
              <a:buChar char="•"/>
              <a:defRPr/>
            </a:pPr>
            <a:r>
              <a:rPr lang="en-US" sz="3200" b="1" dirty="0">
                <a:solidFill>
                  <a:prstClr val="black"/>
                </a:solidFill>
                <a:latin typeface="Calibri"/>
              </a:rPr>
              <a:t>-William Sharpe: Developed the Capital Asset Pricing Model (CAPM). </a:t>
            </a:r>
            <a:endParaRPr lang="ar-SA" sz="3200" b="1" u="sng" dirty="0">
              <a:solidFill>
                <a:srgbClr val="C00000"/>
              </a:solidFill>
              <a:ea typeface="Calibri" panose="020F0502020204030204" pitchFamily="34" charset="0"/>
              <a:cs typeface="Calibri" panose="020F0502020204030204" pitchFamily="34" charset="0"/>
            </a:endParaRPr>
          </a:p>
        </p:txBody>
      </p:sp>
      <p:sp>
        <p:nvSpPr>
          <p:cNvPr id="25603" name="TextBox 2">
            <a:extLst>
              <a:ext uri="{FF2B5EF4-FFF2-40B4-BE49-F238E27FC236}">
                <a16:creationId xmlns:a16="http://schemas.microsoft.com/office/drawing/2014/main" id="{6249327E-8231-468A-D0B6-13583C89D81A}"/>
              </a:ext>
            </a:extLst>
          </p:cNvPr>
          <p:cNvSpPr txBox="1">
            <a:spLocks noChangeArrowheads="1"/>
          </p:cNvSpPr>
          <p:nvPr/>
        </p:nvSpPr>
        <p:spPr bwMode="auto">
          <a:xfrm>
            <a:off x="-206375" y="631825"/>
            <a:ext cx="12604750" cy="146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ct val="115000"/>
              </a:lnSpc>
              <a:spcAft>
                <a:spcPts val="800"/>
              </a:spcAft>
            </a:pPr>
            <a:r>
              <a:rPr lang="en-US" altLang="en-US" sz="4000" b="1" u="sng" dirty="0">
                <a:solidFill>
                  <a:srgbClr val="C00000"/>
                </a:solidFill>
                <a:cs typeface="Calibri" panose="020F0502020204030204" pitchFamily="34" charset="0"/>
              </a:rPr>
              <a:t>1950s and 1960s: Quantitative Finance and Asset Pricing Models</a:t>
            </a:r>
            <a:endParaRPr lang="ar-SA" altLang="en-US" sz="4000" b="1" u="sng" dirty="0">
              <a:solidFill>
                <a:srgbClr val="C00000"/>
              </a:solidFill>
              <a:cs typeface="Calibri" panose="020F0502020204030204" pitchFamily="34" charset="0"/>
            </a:endParaRPr>
          </a:p>
        </p:txBody>
      </p:sp>
      <p:pic>
        <p:nvPicPr>
          <p:cNvPr id="25604" name="Picture 5" descr="A collage of men in suits&#10;&#10;Description automatically generated">
            <a:extLst>
              <a:ext uri="{FF2B5EF4-FFF2-40B4-BE49-F238E27FC236}">
                <a16:creationId xmlns:a16="http://schemas.microsoft.com/office/drawing/2014/main" id="{34287C14-095B-6CEA-7B7A-B23EC233C8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99450" y="2008188"/>
            <a:ext cx="3606800" cy="395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1">
            <a:extLst>
              <a:ext uri="{FF2B5EF4-FFF2-40B4-BE49-F238E27FC236}">
                <a16:creationId xmlns:a16="http://schemas.microsoft.com/office/drawing/2014/main" id="{FC50017E-9DE8-36C5-B207-1653D775DEC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813"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2E7BCFE0-7A53-C72C-8A48-C5ABFA18D50F}"/>
              </a:ext>
            </a:extLst>
          </p:cNvPr>
          <p:cNvSpPr txBox="1"/>
          <p:nvPr/>
        </p:nvSpPr>
        <p:spPr>
          <a:xfrm>
            <a:off x="0" y="1054100"/>
            <a:ext cx="7791450" cy="5312223"/>
          </a:xfrm>
          <a:prstGeom prst="rect">
            <a:avLst/>
          </a:prstGeom>
          <a:solidFill>
            <a:schemeClr val="accent3">
              <a:lumMod val="20000"/>
              <a:lumOff val="80000"/>
            </a:schemeClr>
          </a:solidFill>
        </p:spPr>
        <p:txBody>
          <a:bodyPr>
            <a:spAutoFit/>
          </a:bodyPr>
          <a:lstStyle/>
          <a:p>
            <a:pPr marL="342900" indent="-342900" eaLnBrk="1" fontAlgn="auto" hangingPunct="1">
              <a:spcBef>
                <a:spcPct val="20000"/>
              </a:spcBef>
              <a:spcAft>
                <a:spcPts val="0"/>
              </a:spcAft>
              <a:buFont typeface="Arial"/>
              <a:buChar char="•"/>
              <a:defRPr/>
            </a:pPr>
            <a:r>
              <a:rPr lang="en-US" sz="3200" dirty="0">
                <a:solidFill>
                  <a:prstClr val="black"/>
                </a:solidFill>
                <a:latin typeface="Calibri"/>
              </a:rPr>
              <a:t>During this period, critics began to challenge the idea that financial markets are always efficient and perfect.</a:t>
            </a:r>
          </a:p>
          <a:p>
            <a:pPr marL="342900" indent="-342900" eaLnBrk="1" fontAlgn="auto" hangingPunct="1">
              <a:spcBef>
                <a:spcPct val="20000"/>
              </a:spcBef>
              <a:spcAft>
                <a:spcPts val="0"/>
              </a:spcAft>
              <a:buFont typeface="Arial"/>
              <a:buChar char="•"/>
              <a:defRPr/>
            </a:pPr>
            <a:r>
              <a:rPr lang="en-US" sz="3200" dirty="0">
                <a:solidFill>
                  <a:prstClr val="black"/>
                </a:solidFill>
                <a:latin typeface="Calibri"/>
              </a:rPr>
              <a:t>Key Scholars:</a:t>
            </a:r>
          </a:p>
          <a:p>
            <a:pPr marL="342900" indent="-342900" eaLnBrk="1" fontAlgn="auto" hangingPunct="1">
              <a:spcBef>
                <a:spcPct val="20000"/>
              </a:spcBef>
              <a:spcAft>
                <a:spcPts val="0"/>
              </a:spcAft>
              <a:buFont typeface="Arial"/>
              <a:buChar char="•"/>
              <a:defRPr/>
            </a:pPr>
            <a:r>
              <a:rPr lang="en-US" sz="3200" b="1" dirty="0">
                <a:solidFill>
                  <a:prstClr val="black"/>
                </a:solidFill>
                <a:latin typeface="Calibri"/>
              </a:rPr>
              <a:t>Eugene </a:t>
            </a:r>
            <a:r>
              <a:rPr lang="en-US" sz="3200" b="1" dirty="0" err="1">
                <a:solidFill>
                  <a:prstClr val="black"/>
                </a:solidFill>
                <a:latin typeface="Calibri"/>
              </a:rPr>
              <a:t>Fama</a:t>
            </a:r>
            <a:r>
              <a:rPr lang="en-US" sz="3200" b="1" dirty="0">
                <a:solidFill>
                  <a:prstClr val="black"/>
                </a:solidFill>
                <a:latin typeface="Calibri"/>
              </a:rPr>
              <a:t>: Developed the Efficient Market Hypothesis </a:t>
            </a:r>
            <a:r>
              <a:rPr lang="en-US" sz="3200" dirty="0">
                <a:solidFill>
                  <a:prstClr val="black"/>
                </a:solidFill>
                <a:latin typeface="Calibri"/>
              </a:rPr>
              <a:t>(EMH). </a:t>
            </a:r>
          </a:p>
          <a:p>
            <a:pPr marL="342900" indent="-342900" eaLnBrk="1" fontAlgn="auto" hangingPunct="1">
              <a:spcBef>
                <a:spcPct val="20000"/>
              </a:spcBef>
              <a:spcAft>
                <a:spcPts val="0"/>
              </a:spcAft>
              <a:buFont typeface="Arial"/>
              <a:buChar char="•"/>
              <a:defRPr/>
            </a:pPr>
            <a:r>
              <a:rPr lang="en-US" sz="3200" b="1" dirty="0">
                <a:solidFill>
                  <a:prstClr val="black"/>
                </a:solidFill>
                <a:latin typeface="Calibri"/>
              </a:rPr>
              <a:t>Daniel Kahneman </a:t>
            </a:r>
            <a:r>
              <a:rPr lang="en-US" sz="3200" dirty="0">
                <a:solidFill>
                  <a:prstClr val="black"/>
                </a:solidFill>
                <a:latin typeface="Calibri"/>
              </a:rPr>
              <a:t>and </a:t>
            </a:r>
            <a:r>
              <a:rPr lang="en-US" sz="3200" b="1" dirty="0">
                <a:solidFill>
                  <a:prstClr val="black"/>
                </a:solidFill>
                <a:latin typeface="Calibri"/>
              </a:rPr>
              <a:t>Amos Tversky</a:t>
            </a:r>
            <a:r>
              <a:rPr lang="en-US" sz="3200" dirty="0">
                <a:solidFill>
                  <a:prstClr val="black"/>
                </a:solidFill>
                <a:latin typeface="Calibri"/>
              </a:rPr>
              <a:t>: Conducted studies in </a:t>
            </a:r>
            <a:r>
              <a:rPr lang="en-US" sz="3200" b="1" dirty="0">
                <a:solidFill>
                  <a:prstClr val="black"/>
                </a:solidFill>
                <a:latin typeface="Calibri"/>
              </a:rPr>
              <a:t>behavioral psychology, leading to the establishment of Behavioral Finance. </a:t>
            </a:r>
            <a:endParaRPr lang="ar-SA" sz="3600" b="1" u="sng" dirty="0">
              <a:solidFill>
                <a:srgbClr val="C00000"/>
              </a:solidFill>
              <a:ea typeface="Calibri" panose="020F0502020204030204" pitchFamily="34" charset="0"/>
              <a:cs typeface="Calibri" panose="020F0502020204030204" pitchFamily="34" charset="0"/>
            </a:endParaRPr>
          </a:p>
        </p:txBody>
      </p:sp>
      <p:sp>
        <p:nvSpPr>
          <p:cNvPr id="26627" name="TextBox 2">
            <a:extLst>
              <a:ext uri="{FF2B5EF4-FFF2-40B4-BE49-F238E27FC236}">
                <a16:creationId xmlns:a16="http://schemas.microsoft.com/office/drawing/2014/main" id="{CE4FB928-C2A2-83A0-9207-37BE0DA9717E}"/>
              </a:ext>
            </a:extLst>
          </p:cNvPr>
          <p:cNvSpPr txBox="1">
            <a:spLocks noChangeArrowheads="1"/>
          </p:cNvSpPr>
          <p:nvPr/>
        </p:nvSpPr>
        <p:spPr bwMode="auto">
          <a:xfrm>
            <a:off x="1509713" y="361950"/>
            <a:ext cx="1129347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ct val="115000"/>
              </a:lnSpc>
              <a:spcAft>
                <a:spcPts val="800"/>
              </a:spcAft>
            </a:pPr>
            <a:r>
              <a:rPr lang="en-US" altLang="en-US" sz="3600" b="1" u="sng" dirty="0">
                <a:solidFill>
                  <a:srgbClr val="C00000"/>
                </a:solidFill>
                <a:cs typeface="Calibri" panose="020F0502020204030204" pitchFamily="34" charset="0"/>
              </a:rPr>
              <a:t>1970s and 1980s: Expansion of Behavioral Finance</a:t>
            </a:r>
            <a:endParaRPr lang="ar-SA" altLang="en-US" sz="3600" b="1" u="sng" dirty="0">
              <a:solidFill>
                <a:srgbClr val="C00000"/>
              </a:solidFill>
              <a:cs typeface="Calibri" panose="020F0502020204030204" pitchFamily="34" charset="0"/>
            </a:endParaRPr>
          </a:p>
        </p:txBody>
      </p:sp>
      <p:pic>
        <p:nvPicPr>
          <p:cNvPr id="26628" name="Picture 5" descr="A poster with a variety of men&#10;&#10;Description automatically generated with medium confidence">
            <a:extLst>
              <a:ext uri="{FF2B5EF4-FFF2-40B4-BE49-F238E27FC236}">
                <a16:creationId xmlns:a16="http://schemas.microsoft.com/office/drawing/2014/main" id="{122863AA-9132-F976-D07B-898F9BC296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9138" y="1876425"/>
            <a:ext cx="3640137" cy="390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1">
            <a:extLst>
              <a:ext uri="{FF2B5EF4-FFF2-40B4-BE49-F238E27FC236}">
                <a16:creationId xmlns:a16="http://schemas.microsoft.com/office/drawing/2014/main" id="{A9E3A629-E4CF-506B-0DC3-B61EB9E85F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813" y="-3175"/>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292F5988-7E3D-5749-A758-498B508CFAA3}"/>
              </a:ext>
            </a:extLst>
          </p:cNvPr>
          <p:cNvSpPr txBox="1"/>
          <p:nvPr/>
        </p:nvSpPr>
        <p:spPr>
          <a:xfrm>
            <a:off x="328613" y="1571625"/>
            <a:ext cx="7497762" cy="4721292"/>
          </a:xfrm>
          <a:prstGeom prst="rect">
            <a:avLst/>
          </a:prstGeom>
          <a:solidFill>
            <a:schemeClr val="accent3">
              <a:lumMod val="20000"/>
              <a:lumOff val="80000"/>
            </a:schemeClr>
          </a:solidFill>
        </p:spPr>
        <p:txBody>
          <a:bodyPr>
            <a:spAutoFit/>
          </a:bodyPr>
          <a:lstStyle/>
          <a:p>
            <a:pPr marL="342900" indent="-342900" eaLnBrk="1" fontAlgn="auto" hangingPunct="1">
              <a:spcBef>
                <a:spcPct val="20000"/>
              </a:spcBef>
              <a:spcAft>
                <a:spcPts val="0"/>
              </a:spcAft>
              <a:buFont typeface="Arial"/>
              <a:buChar char="•"/>
              <a:defRPr/>
            </a:pPr>
            <a:r>
              <a:rPr lang="en-US" sz="3200" dirty="0">
                <a:solidFill>
                  <a:prstClr val="black"/>
                </a:solidFill>
                <a:latin typeface="Calibri"/>
              </a:rPr>
              <a:t>The theoretical foundations of finance began to take more shape in the first half of the 20th century, especially within the Keynesian school.</a:t>
            </a:r>
            <a:endParaRPr lang="ar-EG" sz="3200" dirty="0">
              <a:solidFill>
                <a:prstClr val="black"/>
              </a:solidFill>
              <a:latin typeface="Calibri"/>
            </a:endParaRPr>
          </a:p>
          <a:p>
            <a:pPr marL="342900" indent="-342900" eaLnBrk="1" fontAlgn="auto" hangingPunct="1">
              <a:spcBef>
                <a:spcPct val="20000"/>
              </a:spcBef>
              <a:spcAft>
                <a:spcPts val="0"/>
              </a:spcAft>
              <a:buFont typeface="Arial"/>
              <a:buChar char="•"/>
              <a:defRPr/>
            </a:pPr>
            <a:r>
              <a:rPr lang="en-US" sz="3200" b="1" dirty="0">
                <a:solidFill>
                  <a:prstClr val="black"/>
                </a:solidFill>
                <a:latin typeface="Calibri"/>
              </a:rPr>
              <a:t>Key Scholar: John Maynard Keynes</a:t>
            </a:r>
          </a:p>
          <a:p>
            <a:pPr marL="342900" indent="-342900" eaLnBrk="1" fontAlgn="auto" hangingPunct="1">
              <a:spcBef>
                <a:spcPct val="20000"/>
              </a:spcBef>
              <a:spcAft>
                <a:spcPts val="0"/>
              </a:spcAft>
              <a:buFont typeface="Arial"/>
              <a:buChar char="•"/>
              <a:defRPr/>
            </a:pPr>
            <a:r>
              <a:rPr lang="en-US" sz="3200" dirty="0">
                <a:solidFill>
                  <a:prstClr val="black"/>
                </a:solidFill>
                <a:latin typeface="Calibri"/>
              </a:rPr>
              <a:t>- Focused on </a:t>
            </a:r>
            <a:r>
              <a:rPr lang="en-US" sz="3200" b="1" dirty="0">
                <a:solidFill>
                  <a:prstClr val="black"/>
                </a:solidFill>
                <a:latin typeface="Calibri"/>
              </a:rPr>
              <a:t>the role of financial markets in determining overall economic activity and developed ideas about investment, liquidity, and the role of central banks.</a:t>
            </a:r>
          </a:p>
        </p:txBody>
      </p:sp>
      <p:sp>
        <p:nvSpPr>
          <p:cNvPr id="24579" name="TextBox 2">
            <a:extLst>
              <a:ext uri="{FF2B5EF4-FFF2-40B4-BE49-F238E27FC236}">
                <a16:creationId xmlns:a16="http://schemas.microsoft.com/office/drawing/2014/main" id="{232111F2-CBE3-2203-B0FF-E8E73DB18FA3}"/>
              </a:ext>
            </a:extLst>
          </p:cNvPr>
          <p:cNvSpPr txBox="1">
            <a:spLocks noChangeArrowheads="1"/>
          </p:cNvSpPr>
          <p:nvPr/>
        </p:nvSpPr>
        <p:spPr bwMode="auto">
          <a:xfrm>
            <a:off x="2103438" y="404813"/>
            <a:ext cx="10240962" cy="75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ct val="115000"/>
              </a:lnSpc>
              <a:spcAft>
                <a:spcPts val="800"/>
              </a:spcAft>
            </a:pPr>
            <a:r>
              <a:rPr lang="en-US" altLang="en-US" sz="4000" b="1" u="sng">
                <a:solidFill>
                  <a:srgbClr val="C00000"/>
                </a:solidFill>
                <a:cs typeface="Calibri" panose="020F0502020204030204" pitchFamily="34" charset="0"/>
              </a:rPr>
              <a:t>First Half of the 20th Century: Modern Finance</a:t>
            </a:r>
            <a:endParaRPr lang="ar-SA" altLang="en-US" sz="4000" b="1" u="sng">
              <a:solidFill>
                <a:srgbClr val="C00000"/>
              </a:solidFill>
              <a:cs typeface="Calibri" panose="020F0502020204030204" pitchFamily="34" charset="0"/>
            </a:endParaRPr>
          </a:p>
        </p:txBody>
      </p:sp>
      <p:pic>
        <p:nvPicPr>
          <p:cNvPr id="24580" name="Picture 5" descr="A person sitting at a desk with a pen and a book&#10;&#10;Description automatically generated">
            <a:extLst>
              <a:ext uri="{FF2B5EF4-FFF2-40B4-BE49-F238E27FC236}">
                <a16:creationId xmlns:a16="http://schemas.microsoft.com/office/drawing/2014/main" id="{BF3F89FD-F6B7-5459-B5F3-FF8CD8F469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47075" y="1773238"/>
            <a:ext cx="3516313"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1">
            <a:extLst>
              <a:ext uri="{FF2B5EF4-FFF2-40B4-BE49-F238E27FC236}">
                <a16:creationId xmlns:a16="http://schemas.microsoft.com/office/drawing/2014/main" id="{0DF208D4-EDF4-608C-EB8D-2B42B891A59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813"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DB1A8457-6D92-0279-CE42-FD9F3A1FA86F}"/>
              </a:ext>
            </a:extLst>
          </p:cNvPr>
          <p:cNvSpPr txBox="1"/>
          <p:nvPr/>
        </p:nvSpPr>
        <p:spPr>
          <a:xfrm>
            <a:off x="66675" y="2193925"/>
            <a:ext cx="7650163" cy="3736407"/>
          </a:xfrm>
          <a:prstGeom prst="rect">
            <a:avLst/>
          </a:prstGeom>
          <a:solidFill>
            <a:schemeClr val="accent3">
              <a:lumMod val="20000"/>
              <a:lumOff val="80000"/>
            </a:schemeClr>
          </a:solidFill>
        </p:spPr>
        <p:txBody>
          <a:bodyPr>
            <a:spAutoFit/>
          </a:bodyPr>
          <a:lstStyle/>
          <a:p>
            <a:pPr marL="342900" indent="-342900" eaLnBrk="1" fontAlgn="auto" hangingPunct="1">
              <a:spcBef>
                <a:spcPct val="20000"/>
              </a:spcBef>
              <a:spcAft>
                <a:spcPts val="0"/>
              </a:spcAft>
              <a:buFont typeface="Arial"/>
              <a:buChar char="•"/>
              <a:defRPr/>
            </a:pPr>
            <a:r>
              <a:rPr lang="en-US" sz="3200" dirty="0">
                <a:solidFill>
                  <a:prstClr val="black"/>
                </a:solidFill>
                <a:latin typeface="Calibri"/>
              </a:rPr>
              <a:t>In modern times, finance has evolved significantly with the advent of financial technology </a:t>
            </a:r>
            <a:r>
              <a:rPr lang="en-US" sz="3200" b="1" dirty="0">
                <a:solidFill>
                  <a:prstClr val="black"/>
                </a:solidFill>
                <a:latin typeface="Calibri"/>
              </a:rPr>
              <a:t>(FinTech) </a:t>
            </a:r>
            <a:r>
              <a:rPr lang="en-US" sz="3200" dirty="0">
                <a:solidFill>
                  <a:prstClr val="black"/>
                </a:solidFill>
                <a:latin typeface="Calibri"/>
              </a:rPr>
              <a:t>and </a:t>
            </a:r>
            <a:r>
              <a:rPr lang="en-US" sz="3200" b="1" dirty="0">
                <a:solidFill>
                  <a:prstClr val="black"/>
                </a:solidFill>
                <a:latin typeface="Calibri"/>
              </a:rPr>
              <a:t>the use of big data and AI to analyze financial markets.</a:t>
            </a:r>
          </a:p>
          <a:p>
            <a:pPr marL="342900" indent="-342900" eaLnBrk="1" fontAlgn="auto" hangingPunct="1">
              <a:spcBef>
                <a:spcPct val="20000"/>
              </a:spcBef>
              <a:spcAft>
                <a:spcPts val="0"/>
              </a:spcAft>
              <a:buFont typeface="Arial"/>
              <a:buChar char="•"/>
              <a:defRPr/>
            </a:pPr>
            <a:r>
              <a:rPr lang="en-US" sz="3200" dirty="0">
                <a:solidFill>
                  <a:prstClr val="black"/>
                </a:solidFill>
                <a:latin typeface="Calibri"/>
              </a:rPr>
              <a:t>Key Scholar: </a:t>
            </a:r>
            <a:r>
              <a:rPr lang="en-US" sz="3200" b="1" dirty="0">
                <a:solidFill>
                  <a:prstClr val="black"/>
                </a:solidFill>
                <a:latin typeface="Calibri"/>
              </a:rPr>
              <a:t>Robert Shiller</a:t>
            </a:r>
          </a:p>
          <a:p>
            <a:pPr marL="342900" indent="-342900" eaLnBrk="1" fontAlgn="auto" hangingPunct="1">
              <a:spcBef>
                <a:spcPct val="20000"/>
              </a:spcBef>
              <a:spcAft>
                <a:spcPts val="0"/>
              </a:spcAft>
              <a:buFont typeface="Arial"/>
              <a:buChar char="•"/>
              <a:defRPr/>
            </a:pPr>
            <a:r>
              <a:rPr lang="en-US" sz="3200" dirty="0">
                <a:solidFill>
                  <a:prstClr val="black"/>
                </a:solidFill>
                <a:latin typeface="Calibri"/>
              </a:rPr>
              <a:t>- Known for his </a:t>
            </a:r>
            <a:r>
              <a:rPr lang="en-US" sz="3200" b="1" dirty="0">
                <a:solidFill>
                  <a:prstClr val="black"/>
                </a:solidFill>
                <a:latin typeface="Calibri"/>
              </a:rPr>
              <a:t>work on asset bubbles and rational expectations</a:t>
            </a:r>
            <a:r>
              <a:rPr lang="en-US" sz="3200" dirty="0">
                <a:solidFill>
                  <a:prstClr val="black"/>
                </a:solidFill>
                <a:latin typeface="Calibri"/>
              </a:rPr>
              <a:t>.</a:t>
            </a:r>
          </a:p>
        </p:txBody>
      </p:sp>
      <p:sp>
        <p:nvSpPr>
          <p:cNvPr id="27651" name="TextBox 2">
            <a:extLst>
              <a:ext uri="{FF2B5EF4-FFF2-40B4-BE49-F238E27FC236}">
                <a16:creationId xmlns:a16="http://schemas.microsoft.com/office/drawing/2014/main" id="{A5D1E4E1-A964-A065-8AD6-6CE16E57D0CA}"/>
              </a:ext>
            </a:extLst>
          </p:cNvPr>
          <p:cNvSpPr txBox="1">
            <a:spLocks noChangeArrowheads="1"/>
          </p:cNvSpPr>
          <p:nvPr/>
        </p:nvSpPr>
        <p:spPr bwMode="auto">
          <a:xfrm>
            <a:off x="2243138" y="434975"/>
            <a:ext cx="9948862" cy="758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ct val="115000"/>
              </a:lnSpc>
              <a:spcAft>
                <a:spcPts val="800"/>
              </a:spcAft>
            </a:pPr>
            <a:r>
              <a:rPr lang="en-US" altLang="en-US" sz="4000" b="1" u="sng" dirty="0">
                <a:solidFill>
                  <a:srgbClr val="C00000"/>
                </a:solidFill>
                <a:cs typeface="Calibri" panose="020F0502020204030204" pitchFamily="34" charset="0"/>
              </a:rPr>
              <a:t>Digital Finance and Artificial Intelligence</a:t>
            </a:r>
            <a:endParaRPr lang="ar-SA" altLang="en-US" sz="4000" b="1" u="sng" dirty="0">
              <a:solidFill>
                <a:srgbClr val="C00000"/>
              </a:solidFill>
              <a:cs typeface="Calibri" panose="020F0502020204030204" pitchFamily="34" charset="0"/>
            </a:endParaRPr>
          </a:p>
        </p:txBody>
      </p:sp>
      <p:pic>
        <p:nvPicPr>
          <p:cNvPr id="27652" name="Picture 5" descr="A person with a beard and various graphs and charts&#10;&#10;Description automatically generated">
            <a:extLst>
              <a:ext uri="{FF2B5EF4-FFF2-40B4-BE49-F238E27FC236}">
                <a16:creationId xmlns:a16="http://schemas.microsoft.com/office/drawing/2014/main" id="{A7B861D5-914D-DEE5-B424-3D79E4BE30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1000" y="2193925"/>
            <a:ext cx="3906838" cy="385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1">
            <a:extLst>
              <a:ext uri="{FF2B5EF4-FFF2-40B4-BE49-F238E27FC236}">
                <a16:creationId xmlns:a16="http://schemas.microsoft.com/office/drawing/2014/main" id="{37F04D67-E390-8795-A6B3-74097F83033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813" y="-3175"/>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4" name="Title ">
            <a:extLst>
              <a:ext uri="{FF2B5EF4-FFF2-40B4-BE49-F238E27FC236}">
                <a16:creationId xmlns:a16="http://schemas.microsoft.com/office/drawing/2014/main" id="{CE857480-B6BE-9D0E-7CE2-21BE7887E3FE}"/>
              </a:ext>
            </a:extLst>
          </p:cNvPr>
          <p:cNvSpPr txBox="1">
            <a:spLocks/>
          </p:cNvSpPr>
          <p:nvPr/>
        </p:nvSpPr>
        <p:spPr bwMode="auto">
          <a:xfrm>
            <a:off x="271463" y="1014413"/>
            <a:ext cx="9023350" cy="646112"/>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defTabSz="914400" eaLnBrk="1" hangingPunct="1">
              <a:spcBef>
                <a:spcPct val="0"/>
              </a:spcBef>
              <a:buFontTx/>
              <a:buNone/>
            </a:pPr>
            <a:r>
              <a:rPr lang="en-US" altLang="en-US" sz="4000" b="1">
                <a:solidFill>
                  <a:schemeClr val="bg1"/>
                </a:solidFill>
                <a:ea typeface="Source Sans Pro" panose="020B0503030403020204" pitchFamily="34" charset="0"/>
                <a:cs typeface="Calibri" panose="020F0502020204030204" pitchFamily="34" charset="0"/>
              </a:rPr>
              <a:t>Forms of Business Ownership</a:t>
            </a:r>
            <a:endParaRPr lang="en-US" altLang="en-US" sz="4400" b="1">
              <a:solidFill>
                <a:schemeClr val="bg1"/>
              </a:solidFill>
              <a:latin typeface="Calibri Light" panose="020F0302020204030204" pitchFamily="34" charset="0"/>
              <a:ea typeface="Source Sans Pro" panose="020B0503030403020204" pitchFamily="34" charset="0"/>
              <a:cs typeface="Calibri" panose="020F0502020204030204" pitchFamily="34" charset="0"/>
            </a:endParaRPr>
          </a:p>
        </p:txBody>
      </p:sp>
      <p:graphicFrame>
        <p:nvGraphicFramePr>
          <p:cNvPr id="4" name="Table 3">
            <a:extLst>
              <a:ext uri="{FF2B5EF4-FFF2-40B4-BE49-F238E27FC236}">
                <a16:creationId xmlns:a16="http://schemas.microsoft.com/office/drawing/2014/main" id="{B4A113F5-A09A-41AB-2813-F6660E41CB76}"/>
              </a:ext>
            </a:extLst>
          </p:cNvPr>
          <p:cNvGraphicFramePr>
            <a:graphicFrameLocks noGrp="1"/>
          </p:cNvGraphicFramePr>
          <p:nvPr/>
        </p:nvGraphicFramePr>
        <p:xfrm>
          <a:off x="287338" y="1809750"/>
          <a:ext cx="11634788" cy="4378325"/>
        </p:xfrm>
        <a:graphic>
          <a:graphicData uri="http://schemas.openxmlformats.org/drawingml/2006/table">
            <a:tbl>
              <a:tblPr>
                <a:tableStyleId>{5C22544A-7EE6-4342-B048-85BDC9FD1C3A}</a:tableStyleId>
              </a:tblPr>
              <a:tblGrid>
                <a:gridCol w="3812137">
                  <a:extLst>
                    <a:ext uri="{9D8B030D-6E8A-4147-A177-3AD203B41FA5}">
                      <a16:colId xmlns:a16="http://schemas.microsoft.com/office/drawing/2014/main" val="20000"/>
                    </a:ext>
                  </a:extLst>
                </a:gridCol>
                <a:gridCol w="372182">
                  <a:extLst>
                    <a:ext uri="{9D8B030D-6E8A-4147-A177-3AD203B41FA5}">
                      <a16:colId xmlns:a16="http://schemas.microsoft.com/office/drawing/2014/main" val="20001"/>
                    </a:ext>
                  </a:extLst>
                </a:gridCol>
                <a:gridCol w="3485520">
                  <a:extLst>
                    <a:ext uri="{9D8B030D-6E8A-4147-A177-3AD203B41FA5}">
                      <a16:colId xmlns:a16="http://schemas.microsoft.com/office/drawing/2014/main" val="20002"/>
                    </a:ext>
                  </a:extLst>
                </a:gridCol>
                <a:gridCol w="372182">
                  <a:extLst>
                    <a:ext uri="{9D8B030D-6E8A-4147-A177-3AD203B41FA5}">
                      <a16:colId xmlns:a16="http://schemas.microsoft.com/office/drawing/2014/main" val="20003"/>
                    </a:ext>
                  </a:extLst>
                </a:gridCol>
                <a:gridCol w="3592767">
                  <a:extLst>
                    <a:ext uri="{9D8B030D-6E8A-4147-A177-3AD203B41FA5}">
                      <a16:colId xmlns:a16="http://schemas.microsoft.com/office/drawing/2014/main" val="20004"/>
                    </a:ext>
                  </a:extLst>
                </a:gridCol>
              </a:tblGrid>
              <a:tr h="776642">
                <a:tc>
                  <a:txBody>
                    <a:bodyPr/>
                    <a:lstStyle/>
                    <a:p>
                      <a:pPr algn="ctr" fontAlgn="ctr"/>
                      <a:r>
                        <a:rPr lang="en-US" sz="2800" b="1" u="none" strike="noStrike" dirty="0">
                          <a:solidFill>
                            <a:schemeClr val="bg1"/>
                          </a:solidFill>
                          <a:effectLst/>
                        </a:rPr>
                        <a:t>Proprietorship</a:t>
                      </a:r>
                      <a:endParaRPr lang="en-US" sz="2800" b="1" i="0" u="none" strike="noStrike" dirty="0">
                        <a:solidFill>
                          <a:schemeClr val="bg1"/>
                        </a:solidFill>
                        <a:effectLst/>
                        <a:latin typeface="Liberation Sans" panose="020B0604020202020204"/>
                      </a:endParaRPr>
                    </a:p>
                  </a:txBody>
                  <a:tcPr marL="4233" marR="4233" marT="91459" marB="9145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algn="ctr" fontAlgn="b"/>
                      <a:endParaRPr lang="en-US" sz="2800" b="1" i="0" u="none" strike="noStrike" dirty="0">
                        <a:solidFill>
                          <a:schemeClr val="bg1"/>
                        </a:solidFill>
                        <a:effectLst/>
                        <a:latin typeface="Calibri" panose="020F0502020204030204" pitchFamily="34" charset="0"/>
                      </a:endParaRPr>
                    </a:p>
                  </a:txBody>
                  <a:tcPr marL="4233" marR="4233" marT="91459" marB="91459"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en-US" sz="2800" b="1" u="none" strike="noStrike" dirty="0">
                          <a:solidFill>
                            <a:schemeClr val="bg1"/>
                          </a:solidFill>
                          <a:effectLst/>
                        </a:rPr>
                        <a:t>Partnership</a:t>
                      </a:r>
                      <a:endParaRPr lang="en-US" sz="2800" b="1" i="0" u="none" strike="noStrike" dirty="0">
                        <a:solidFill>
                          <a:schemeClr val="bg1"/>
                        </a:solidFill>
                        <a:effectLst/>
                        <a:latin typeface="Liberation Sans" panose="020B0604020202020204"/>
                      </a:endParaRPr>
                    </a:p>
                  </a:txBody>
                  <a:tcPr marL="4233" marR="4233" marT="91459" marB="91459"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algn="ctr" fontAlgn="b"/>
                      <a:endParaRPr lang="en-US" sz="2800" b="1" i="0" u="none" strike="noStrike" dirty="0">
                        <a:solidFill>
                          <a:schemeClr val="bg1"/>
                        </a:solidFill>
                        <a:effectLst/>
                        <a:latin typeface="Calibri" panose="020F0502020204030204" pitchFamily="34" charset="0"/>
                      </a:endParaRPr>
                    </a:p>
                  </a:txBody>
                  <a:tcPr marL="4233" marR="4233" marT="91459" marB="91459"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en-US" sz="2800" b="1" u="none" strike="noStrike" dirty="0">
                          <a:solidFill>
                            <a:schemeClr val="bg1"/>
                          </a:solidFill>
                          <a:effectLst/>
                        </a:rPr>
                        <a:t>Corporation</a:t>
                      </a:r>
                      <a:endParaRPr lang="en-US" sz="2800" b="1" i="0" u="none" strike="noStrike" dirty="0">
                        <a:solidFill>
                          <a:schemeClr val="bg1"/>
                        </a:solidFill>
                        <a:effectLst/>
                        <a:latin typeface="Liberation Sans" panose="020B0604020202020204"/>
                      </a:endParaRPr>
                    </a:p>
                  </a:txBody>
                  <a:tcPr marL="4233" marR="4233" marT="91459" marB="91459"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10000"/>
                  </a:ext>
                </a:extLst>
              </a:tr>
              <a:tr h="3601683">
                <a:tc>
                  <a:txBody>
                    <a:bodyPr/>
                    <a:lstStyle/>
                    <a:p>
                      <a:pPr marL="0" indent="0" algn="l" rtl="1" fontAlgn="t">
                        <a:spcBef>
                          <a:spcPts val="900"/>
                        </a:spcBef>
                        <a:buClr>
                          <a:srgbClr val="990000"/>
                        </a:buClr>
                        <a:buFont typeface="Arial" panose="020B0604020202020204" pitchFamily="34" charset="0"/>
                        <a:buNone/>
                      </a:pPr>
                      <a:r>
                        <a:rPr lang="en-US" sz="2200" b="1" u="none" strike="noStrike" dirty="0">
                          <a:effectLst/>
                        </a:rPr>
                        <a:t>Owned by </a:t>
                      </a:r>
                      <a:r>
                        <a:rPr lang="en-US" sz="2200" b="1" u="none" strike="noStrike" dirty="0">
                          <a:solidFill>
                            <a:srgbClr val="C00000"/>
                          </a:solidFill>
                          <a:effectLst/>
                        </a:rPr>
                        <a:t>one person</a:t>
                      </a:r>
                    </a:p>
                    <a:p>
                      <a:pPr marL="0" indent="0" algn="l" fontAlgn="t">
                        <a:spcBef>
                          <a:spcPts val="900"/>
                        </a:spcBef>
                        <a:buClr>
                          <a:srgbClr val="990000"/>
                        </a:buClr>
                        <a:buFont typeface="Arial" panose="020B0604020202020204" pitchFamily="34" charset="0"/>
                        <a:buNone/>
                      </a:pPr>
                      <a:r>
                        <a:rPr lang="en-US" sz="2200" b="1" u="none" strike="noStrike" dirty="0">
                          <a:effectLst/>
                        </a:rPr>
                        <a:t>Owner is often manager/operator</a:t>
                      </a:r>
                    </a:p>
                    <a:p>
                      <a:pPr marL="342900" indent="-342900" algn="l" fontAlgn="t">
                        <a:spcBef>
                          <a:spcPts val="900"/>
                        </a:spcBef>
                        <a:buClr>
                          <a:srgbClr val="990000"/>
                        </a:buClr>
                        <a:buFont typeface="Arial" panose="020B0604020202020204" pitchFamily="34" charset="0"/>
                        <a:buChar char="•"/>
                      </a:pPr>
                      <a:r>
                        <a:rPr lang="en-US" sz="2200" b="1" u="none" strike="noStrike" dirty="0">
                          <a:effectLst/>
                        </a:rPr>
                        <a:t>Owner receives any profits, suffers any losses, </a:t>
                      </a:r>
                      <a:r>
                        <a:rPr lang="en-US" sz="2200" b="1" u="none" strike="noStrike" dirty="0">
                          <a:solidFill>
                            <a:srgbClr val="C00000"/>
                          </a:solidFill>
                          <a:effectLst/>
                        </a:rPr>
                        <a:t>and is personally liable for</a:t>
                      </a:r>
                      <a:r>
                        <a:rPr lang="en-US" sz="2200" b="1" u="none" strike="noStrike" baseline="0" dirty="0">
                          <a:solidFill>
                            <a:srgbClr val="C00000"/>
                          </a:solidFill>
                          <a:effectLst/>
                        </a:rPr>
                        <a:t> </a:t>
                      </a:r>
                      <a:r>
                        <a:rPr lang="en-US" sz="2200" b="1" u="none" strike="noStrike" dirty="0">
                          <a:solidFill>
                            <a:srgbClr val="C00000"/>
                          </a:solidFill>
                          <a:effectLst/>
                        </a:rPr>
                        <a:t>all debts</a:t>
                      </a:r>
                      <a:endParaRPr lang="en-US" sz="2200" b="1" i="0" u="none" strike="noStrike" dirty="0">
                        <a:solidFill>
                          <a:srgbClr val="C00000"/>
                        </a:solidFill>
                        <a:effectLst/>
                        <a:latin typeface="Calibri" panose="020F0502020204030204" pitchFamily="34" charset="0"/>
                      </a:endParaRPr>
                    </a:p>
                  </a:txBody>
                  <a:tcPr marL="4233" marR="4233" marT="137188" marB="0">
                    <a:lnT w="12700" cap="flat" cmpd="sng" algn="ctr">
                      <a:solidFill>
                        <a:schemeClr val="tx1"/>
                      </a:solidFill>
                      <a:prstDash val="solid"/>
                      <a:round/>
                      <a:headEnd type="none" w="med" len="med"/>
                      <a:tailEnd type="none" w="med" len="med"/>
                    </a:lnT>
                    <a:solidFill>
                      <a:schemeClr val="bg2"/>
                    </a:solidFill>
                  </a:tcPr>
                </a:tc>
                <a:tc>
                  <a:txBody>
                    <a:bodyPr/>
                    <a:lstStyle/>
                    <a:p>
                      <a:pPr algn="l" fontAlgn="t">
                        <a:spcBef>
                          <a:spcPts val="900"/>
                        </a:spcBef>
                      </a:pPr>
                      <a:endParaRPr lang="en-US" sz="2200" b="1" i="0" u="none" strike="noStrike" dirty="0">
                        <a:solidFill>
                          <a:srgbClr val="000000"/>
                        </a:solidFill>
                        <a:effectLst/>
                        <a:latin typeface="Calibri" panose="020F0502020204030204" pitchFamily="34" charset="0"/>
                      </a:endParaRPr>
                    </a:p>
                  </a:txBody>
                  <a:tcPr marL="4233" marR="4233" marT="137188" marB="0">
                    <a:lnT w="12700" cap="flat" cmpd="sng" algn="ctr">
                      <a:noFill/>
                      <a:prstDash val="solid"/>
                      <a:round/>
                      <a:headEnd type="none" w="med" len="med"/>
                      <a:tailEnd type="none" w="med" len="med"/>
                    </a:lnT>
                    <a:solidFill>
                      <a:schemeClr val="bg1"/>
                    </a:solidFill>
                  </a:tcPr>
                </a:tc>
                <a:tc>
                  <a:txBody>
                    <a:bodyPr/>
                    <a:lstStyle/>
                    <a:p>
                      <a:pPr marL="342900" indent="-342900" algn="l" defTabSz="914400" rtl="0" eaLnBrk="1" fontAlgn="t" latinLnBrk="0" hangingPunct="1">
                        <a:spcBef>
                          <a:spcPts val="900"/>
                        </a:spcBef>
                        <a:buClr>
                          <a:srgbClr val="990000"/>
                        </a:buClr>
                        <a:buSzPct val="100000"/>
                        <a:buFont typeface="Arial" panose="020B0604020202020204" pitchFamily="34" charset="0"/>
                        <a:buChar char="•"/>
                      </a:pPr>
                      <a:r>
                        <a:rPr lang="en-US" sz="2200" b="1" u="none" strike="noStrike" kern="1200" dirty="0">
                          <a:solidFill>
                            <a:schemeClr val="dk1"/>
                          </a:solidFill>
                          <a:effectLst/>
                          <a:latin typeface="+mn-lt"/>
                          <a:ea typeface="+mn-ea"/>
                          <a:cs typeface="+mn-cs"/>
                        </a:rPr>
                        <a:t>Owned by </a:t>
                      </a:r>
                      <a:r>
                        <a:rPr lang="en-US" sz="2200" b="1" u="none" strike="noStrike" kern="1200" dirty="0">
                          <a:solidFill>
                            <a:srgbClr val="C00000"/>
                          </a:solidFill>
                          <a:effectLst/>
                          <a:latin typeface="+mn-lt"/>
                          <a:ea typeface="+mn-ea"/>
                          <a:cs typeface="+mn-cs"/>
                        </a:rPr>
                        <a:t>two or more persons</a:t>
                      </a:r>
                    </a:p>
                    <a:p>
                      <a:pPr marL="342900" indent="-342900" algn="l" defTabSz="914400" rtl="0" eaLnBrk="1" fontAlgn="t" latinLnBrk="0" hangingPunct="1">
                        <a:spcBef>
                          <a:spcPts val="900"/>
                        </a:spcBef>
                        <a:buClr>
                          <a:srgbClr val="990000"/>
                        </a:buClr>
                        <a:buSzPct val="100000"/>
                        <a:buFont typeface="Arial" panose="020B0604020202020204" pitchFamily="34" charset="0"/>
                        <a:buChar char="•"/>
                      </a:pPr>
                      <a:r>
                        <a:rPr lang="en-US" sz="2200" b="1" u="none" strike="noStrike" kern="1200" dirty="0">
                          <a:solidFill>
                            <a:schemeClr val="dk1"/>
                          </a:solidFill>
                          <a:effectLst/>
                          <a:latin typeface="+mn-lt"/>
                          <a:ea typeface="+mn-ea"/>
                          <a:cs typeface="+mn-cs"/>
                        </a:rPr>
                        <a:t>Often retail and service-type businesses</a:t>
                      </a:r>
                    </a:p>
                    <a:p>
                      <a:pPr marL="342900" indent="-342900" algn="l" defTabSz="914400" rtl="0" eaLnBrk="1" fontAlgn="t" latinLnBrk="0" hangingPunct="1">
                        <a:spcBef>
                          <a:spcPts val="900"/>
                        </a:spcBef>
                        <a:buClr>
                          <a:srgbClr val="990000"/>
                        </a:buClr>
                        <a:buSzPct val="100000"/>
                        <a:buFont typeface="Arial" panose="020B0604020202020204" pitchFamily="34" charset="0"/>
                        <a:buChar char="•"/>
                      </a:pPr>
                      <a:r>
                        <a:rPr lang="en-US" sz="2200" b="1" u="none" strike="noStrike" kern="1200" dirty="0">
                          <a:solidFill>
                            <a:schemeClr val="dk1"/>
                          </a:solidFill>
                          <a:effectLst/>
                          <a:latin typeface="+mn-lt"/>
                          <a:ea typeface="+mn-ea"/>
                          <a:cs typeface="+mn-cs"/>
                        </a:rPr>
                        <a:t>Generally </a:t>
                      </a:r>
                      <a:r>
                        <a:rPr lang="en-US" sz="2200" b="1" u="none" strike="noStrike" kern="1200" dirty="0">
                          <a:solidFill>
                            <a:srgbClr val="C00000"/>
                          </a:solidFill>
                          <a:effectLst/>
                          <a:latin typeface="+mn-lt"/>
                          <a:ea typeface="+mn-ea"/>
                          <a:cs typeface="+mn-cs"/>
                        </a:rPr>
                        <a:t>unlimited personal liability</a:t>
                      </a:r>
                    </a:p>
                  </a:txBody>
                  <a:tcPr marL="4233" marR="4233" marT="137188" marB="0">
                    <a:lnT w="12700" cap="flat" cmpd="sng" algn="ctr">
                      <a:solidFill>
                        <a:schemeClr val="tx1"/>
                      </a:solidFill>
                      <a:prstDash val="solid"/>
                      <a:round/>
                      <a:headEnd type="none" w="med" len="med"/>
                      <a:tailEnd type="none" w="med" len="med"/>
                    </a:lnT>
                    <a:solidFill>
                      <a:schemeClr val="accent3">
                        <a:lumMod val="20000"/>
                        <a:lumOff val="80000"/>
                      </a:schemeClr>
                    </a:solidFill>
                  </a:tcPr>
                </a:tc>
                <a:tc>
                  <a:txBody>
                    <a:bodyPr/>
                    <a:lstStyle/>
                    <a:p>
                      <a:pPr algn="l" fontAlgn="t">
                        <a:spcBef>
                          <a:spcPts val="900"/>
                        </a:spcBef>
                      </a:pPr>
                      <a:endParaRPr lang="en-US" sz="2200" b="1" i="0" u="none" strike="noStrike" dirty="0">
                        <a:solidFill>
                          <a:srgbClr val="000000"/>
                        </a:solidFill>
                        <a:effectLst/>
                        <a:latin typeface="Calibri" panose="020F0502020204030204" pitchFamily="34" charset="0"/>
                      </a:endParaRPr>
                    </a:p>
                  </a:txBody>
                  <a:tcPr marL="4233" marR="4233" marT="137188" marB="0">
                    <a:lnT w="12700" cap="flat" cmpd="sng" algn="ctr">
                      <a:noFill/>
                      <a:prstDash val="solid"/>
                      <a:round/>
                      <a:headEnd type="none" w="med" len="med"/>
                      <a:tailEnd type="none" w="med" len="med"/>
                    </a:lnT>
                    <a:solidFill>
                      <a:schemeClr val="bg1"/>
                    </a:solidFill>
                  </a:tcPr>
                </a:tc>
                <a:tc>
                  <a:txBody>
                    <a:bodyPr/>
                    <a:lstStyle/>
                    <a:p>
                      <a:pPr marL="342900" indent="-342900" algn="l" defTabSz="914400" rtl="0" eaLnBrk="1" fontAlgn="t" latinLnBrk="0" hangingPunct="1">
                        <a:spcBef>
                          <a:spcPts val="900"/>
                        </a:spcBef>
                        <a:buClr>
                          <a:srgbClr val="990000"/>
                        </a:buClr>
                        <a:buSzPct val="100000"/>
                        <a:buFont typeface="Arial" panose="020B0604020202020204" pitchFamily="34" charset="0"/>
                        <a:buChar char="•"/>
                      </a:pPr>
                      <a:r>
                        <a:rPr lang="en-US" sz="2200" b="1" u="none" strike="noStrike" kern="1200" dirty="0">
                          <a:solidFill>
                            <a:schemeClr val="dk1"/>
                          </a:solidFill>
                          <a:effectLst/>
                          <a:latin typeface="+mn-lt"/>
                          <a:ea typeface="+mn-ea"/>
                          <a:cs typeface="+mn-cs"/>
                        </a:rPr>
                        <a:t>Owned by </a:t>
                      </a:r>
                      <a:r>
                        <a:rPr lang="en-US" sz="2200" b="1" u="none" strike="noStrike" kern="1200" dirty="0">
                          <a:solidFill>
                            <a:srgbClr val="C00000"/>
                          </a:solidFill>
                          <a:effectLst/>
                          <a:latin typeface="+mn-lt"/>
                          <a:ea typeface="+mn-ea"/>
                          <a:cs typeface="+mn-cs"/>
                        </a:rPr>
                        <a:t>shareholders</a:t>
                      </a:r>
                    </a:p>
                    <a:p>
                      <a:pPr marL="342900" indent="-342900" algn="l" defTabSz="914400" rtl="0" eaLnBrk="1" fontAlgn="t" latinLnBrk="0" hangingPunct="1">
                        <a:spcBef>
                          <a:spcPts val="900"/>
                        </a:spcBef>
                        <a:buClr>
                          <a:srgbClr val="990000"/>
                        </a:buClr>
                        <a:buSzPct val="100000"/>
                        <a:buFont typeface="Arial" panose="020B0604020202020204" pitchFamily="34" charset="0"/>
                        <a:buChar char="•"/>
                      </a:pPr>
                      <a:r>
                        <a:rPr lang="en-US" sz="2200" b="1" u="none" strike="noStrike" kern="1200" dirty="0">
                          <a:solidFill>
                            <a:schemeClr val="dk1"/>
                          </a:solidFill>
                          <a:effectLst/>
                          <a:latin typeface="+mn-lt"/>
                          <a:ea typeface="+mn-ea"/>
                          <a:cs typeface="+mn-cs"/>
                        </a:rPr>
                        <a:t>Separate legal entity organized under state corporation law</a:t>
                      </a:r>
                    </a:p>
                    <a:p>
                      <a:pPr marL="342900" indent="-342900" algn="l" defTabSz="914400" rtl="0" eaLnBrk="1" fontAlgn="t" latinLnBrk="0" hangingPunct="1">
                        <a:spcBef>
                          <a:spcPts val="900"/>
                        </a:spcBef>
                        <a:buClr>
                          <a:srgbClr val="990000"/>
                        </a:buClr>
                        <a:buSzPct val="100000"/>
                        <a:buFont typeface="Arial" panose="020B0604020202020204" pitchFamily="34" charset="0"/>
                        <a:buChar char="•"/>
                      </a:pPr>
                      <a:r>
                        <a:rPr lang="en-US" sz="2200" b="1" u="none" strike="noStrike" kern="1200" dirty="0">
                          <a:solidFill>
                            <a:srgbClr val="C00000"/>
                          </a:solidFill>
                          <a:effectLst/>
                          <a:latin typeface="+mn-lt"/>
                          <a:ea typeface="+mn-ea"/>
                          <a:cs typeface="+mn-cs"/>
                        </a:rPr>
                        <a:t>Limited liability</a:t>
                      </a:r>
                      <a:br>
                        <a:rPr lang="en-US" sz="2200" b="1" u="none" strike="noStrike" kern="1200" dirty="0">
                          <a:solidFill>
                            <a:schemeClr val="dk1"/>
                          </a:solidFill>
                          <a:effectLst/>
                          <a:latin typeface="+mn-lt"/>
                          <a:ea typeface="+mn-ea"/>
                          <a:cs typeface="+mn-cs"/>
                        </a:rPr>
                      </a:br>
                      <a:endParaRPr lang="en-US" sz="2200" b="1" u="none" strike="noStrike" kern="1200" dirty="0">
                        <a:solidFill>
                          <a:schemeClr val="dk1"/>
                        </a:solidFill>
                        <a:effectLst/>
                        <a:latin typeface="+mn-lt"/>
                        <a:ea typeface="+mn-ea"/>
                        <a:cs typeface="+mn-cs"/>
                      </a:endParaRPr>
                    </a:p>
                  </a:txBody>
                  <a:tcPr marL="4233" marR="4233" marT="137188" marB="0">
                    <a:lnT w="12700" cap="flat" cmpd="sng" algn="ctr">
                      <a:solidFill>
                        <a:schemeClr val="tx1"/>
                      </a:solidFill>
                      <a:prstDash val="solid"/>
                      <a:round/>
                      <a:headEnd type="none" w="med" len="med"/>
                      <a:tailEnd type="none" w="med" len="med"/>
                    </a:lnT>
                    <a:solidFill>
                      <a:schemeClr val="accent3">
                        <a:lumMod val="20000"/>
                        <a:lumOff val="80000"/>
                      </a:schemeClr>
                    </a:solidFill>
                  </a:tcPr>
                </a:tc>
                <a:extLst>
                  <a:ext uri="{0D108BD9-81ED-4DB2-BD59-A6C34878D82A}">
                    <a16:rowId xmlns:a16="http://schemas.microsoft.com/office/drawing/2014/main" val="10001"/>
                  </a:ext>
                </a:extLst>
              </a:tr>
            </a:tbl>
          </a:graphicData>
        </a:graphic>
      </p:graphicFrame>
    </p:spTree>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Picture 1">
            <a:extLst>
              <a:ext uri="{FF2B5EF4-FFF2-40B4-BE49-F238E27FC236}">
                <a16:creationId xmlns:a16="http://schemas.microsoft.com/office/drawing/2014/main" id="{DCCFAB1A-B8DA-6E71-5C0A-4739DCB64FB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813" y="-3175"/>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3">
            <a:extLst>
              <a:ext uri="{FF2B5EF4-FFF2-40B4-BE49-F238E27FC236}">
                <a16:creationId xmlns:a16="http://schemas.microsoft.com/office/drawing/2014/main" id="{ADDCE792-F3E1-D9D8-12AF-E7897B41EE64}"/>
              </a:ext>
            </a:extLst>
          </p:cNvPr>
          <p:cNvSpPr>
            <a:spLocks noChangeArrowheads="1"/>
          </p:cNvSpPr>
          <p:nvPr/>
        </p:nvSpPr>
        <p:spPr bwMode="auto">
          <a:xfrm>
            <a:off x="1282700" y="936625"/>
            <a:ext cx="9601200" cy="612775"/>
          </a:xfrm>
          <a:prstGeom prst="rect">
            <a:avLst/>
          </a:prstGeom>
          <a:noFill/>
          <a:ln>
            <a:noFill/>
          </a:ln>
          <a:effectLst/>
        </p:spPr>
        <p:txBody>
          <a:bodyPr lIns="90488" tIns="44450" rIns="90488" bIns="44450">
            <a:spAutoFit/>
          </a:bodyPr>
          <a:lstStyle/>
          <a:p>
            <a:pPr algn="ctr" eaLnBrk="1" fontAlgn="auto" hangingPunct="1">
              <a:spcBef>
                <a:spcPts val="0"/>
              </a:spcBef>
              <a:spcAft>
                <a:spcPts val="0"/>
              </a:spcAft>
              <a:defRPr/>
            </a:pPr>
            <a:r>
              <a:rPr lang="en-GB" altLang="en-US" sz="3400" b="1" dirty="0">
                <a:effectLst>
                  <a:outerShdw blurRad="38100" dist="38100" dir="2700000" algn="tl">
                    <a:srgbClr val="FFFFFF"/>
                  </a:outerShdw>
                </a:effectLst>
                <a:latin typeface="Arial" panose="020B0604020202020204" pitchFamily="34" charset="0"/>
              </a:rPr>
              <a:t>QUESTIONS ASKED BY </a:t>
            </a:r>
            <a:r>
              <a:rPr lang="en-GB" altLang="en-US" sz="3400" b="1" dirty="0">
                <a:solidFill>
                  <a:srgbClr val="C00000"/>
                </a:solidFill>
                <a:effectLst>
                  <a:outerShdw blurRad="38100" dist="38100" dir="2700000" algn="tl">
                    <a:srgbClr val="FFFFFF"/>
                  </a:outerShdw>
                </a:effectLst>
                <a:latin typeface="Arial" panose="020B0604020202020204" pitchFamily="34" charset="0"/>
              </a:rPr>
              <a:t>INTERNAL</a:t>
            </a:r>
            <a:r>
              <a:rPr lang="en-GB" altLang="en-US" sz="3400" b="1" dirty="0">
                <a:effectLst>
                  <a:outerShdw blurRad="38100" dist="38100" dir="2700000" algn="tl">
                    <a:srgbClr val="FFFFFF"/>
                  </a:outerShdw>
                </a:effectLst>
                <a:latin typeface="Arial" panose="020B0604020202020204" pitchFamily="34" charset="0"/>
              </a:rPr>
              <a:t> USERS</a:t>
            </a:r>
            <a:endParaRPr lang="en-GB" altLang="en-US" sz="2800" b="1" dirty="0">
              <a:effectLst>
                <a:outerShdw blurRad="38100" dist="38100" dir="2700000" algn="tl">
                  <a:srgbClr val="FFFFFF"/>
                </a:outerShdw>
              </a:effectLst>
              <a:latin typeface="Arial" panose="020B0604020202020204" pitchFamily="34" charset="0"/>
            </a:endParaRPr>
          </a:p>
        </p:txBody>
      </p:sp>
      <p:grpSp>
        <p:nvGrpSpPr>
          <p:cNvPr id="4" name="Group 39">
            <a:extLst>
              <a:ext uri="{FF2B5EF4-FFF2-40B4-BE49-F238E27FC236}">
                <a16:creationId xmlns:a16="http://schemas.microsoft.com/office/drawing/2014/main" id="{BE100FE2-DD6B-D27F-5D0B-EBC09436DFCD}"/>
              </a:ext>
            </a:extLst>
          </p:cNvPr>
          <p:cNvGrpSpPr>
            <a:grpSpLocks/>
          </p:cNvGrpSpPr>
          <p:nvPr/>
        </p:nvGrpSpPr>
        <p:grpSpPr bwMode="auto">
          <a:xfrm>
            <a:off x="584200" y="1858963"/>
            <a:ext cx="4410075" cy="2227262"/>
            <a:chOff x="45" y="1111"/>
            <a:chExt cx="2778" cy="1743"/>
          </a:xfrm>
        </p:grpSpPr>
        <p:grpSp>
          <p:nvGrpSpPr>
            <p:cNvPr id="29712" name="Group 33">
              <a:extLst>
                <a:ext uri="{FF2B5EF4-FFF2-40B4-BE49-F238E27FC236}">
                  <a16:creationId xmlns:a16="http://schemas.microsoft.com/office/drawing/2014/main" id="{DEF40370-6EE4-3744-37C3-12D968BC3107}"/>
                </a:ext>
              </a:extLst>
            </p:cNvPr>
            <p:cNvGrpSpPr>
              <a:grpSpLocks/>
            </p:cNvGrpSpPr>
            <p:nvPr/>
          </p:nvGrpSpPr>
          <p:grpSpPr bwMode="auto">
            <a:xfrm>
              <a:off x="920" y="1111"/>
              <a:ext cx="808" cy="1241"/>
              <a:chOff x="920" y="1111"/>
              <a:chExt cx="1023" cy="1492"/>
            </a:xfrm>
          </p:grpSpPr>
          <p:sp>
            <p:nvSpPr>
              <p:cNvPr id="29714" name="Freeform 10">
                <a:extLst>
                  <a:ext uri="{FF2B5EF4-FFF2-40B4-BE49-F238E27FC236}">
                    <a16:creationId xmlns:a16="http://schemas.microsoft.com/office/drawing/2014/main" id="{34626919-8E79-7284-DF1E-3DC38E7A6043}"/>
                  </a:ext>
                </a:extLst>
              </p:cNvPr>
              <p:cNvSpPr>
                <a:spLocks/>
              </p:cNvSpPr>
              <p:nvPr/>
            </p:nvSpPr>
            <p:spPr bwMode="auto">
              <a:xfrm>
                <a:off x="1170" y="1269"/>
                <a:ext cx="316" cy="371"/>
              </a:xfrm>
              <a:custGeom>
                <a:avLst/>
                <a:gdLst>
                  <a:gd name="T0" fmla="*/ 231 w 316"/>
                  <a:gd name="T1" fmla="*/ 8 h 371"/>
                  <a:gd name="T2" fmla="*/ 217 w 316"/>
                  <a:gd name="T3" fmla="*/ 59 h 371"/>
                  <a:gd name="T4" fmla="*/ 113 w 316"/>
                  <a:gd name="T5" fmla="*/ 59 h 371"/>
                  <a:gd name="T6" fmla="*/ 38 w 316"/>
                  <a:gd name="T7" fmla="*/ 76 h 371"/>
                  <a:gd name="T8" fmla="*/ 11 w 316"/>
                  <a:gd name="T9" fmla="*/ 97 h 371"/>
                  <a:gd name="T10" fmla="*/ 0 w 316"/>
                  <a:gd name="T11" fmla="*/ 129 h 371"/>
                  <a:gd name="T12" fmla="*/ 15 w 316"/>
                  <a:gd name="T13" fmla="*/ 173 h 371"/>
                  <a:gd name="T14" fmla="*/ 0 w 316"/>
                  <a:gd name="T15" fmla="*/ 199 h 371"/>
                  <a:gd name="T16" fmla="*/ 19 w 316"/>
                  <a:gd name="T17" fmla="*/ 315 h 371"/>
                  <a:gd name="T18" fmla="*/ 25 w 316"/>
                  <a:gd name="T19" fmla="*/ 332 h 371"/>
                  <a:gd name="T20" fmla="*/ 21 w 316"/>
                  <a:gd name="T21" fmla="*/ 351 h 371"/>
                  <a:gd name="T22" fmla="*/ 28 w 316"/>
                  <a:gd name="T23" fmla="*/ 370 h 371"/>
                  <a:gd name="T24" fmla="*/ 77 w 316"/>
                  <a:gd name="T25" fmla="*/ 356 h 371"/>
                  <a:gd name="T26" fmla="*/ 131 w 316"/>
                  <a:gd name="T27" fmla="*/ 310 h 371"/>
                  <a:gd name="T28" fmla="*/ 250 w 316"/>
                  <a:gd name="T29" fmla="*/ 325 h 371"/>
                  <a:gd name="T30" fmla="*/ 275 w 316"/>
                  <a:gd name="T31" fmla="*/ 302 h 371"/>
                  <a:gd name="T32" fmla="*/ 267 w 316"/>
                  <a:gd name="T33" fmla="*/ 258 h 371"/>
                  <a:gd name="T34" fmla="*/ 275 w 316"/>
                  <a:gd name="T35" fmla="*/ 237 h 371"/>
                  <a:gd name="T36" fmla="*/ 275 w 316"/>
                  <a:gd name="T37" fmla="*/ 222 h 371"/>
                  <a:gd name="T38" fmla="*/ 261 w 316"/>
                  <a:gd name="T39" fmla="*/ 199 h 371"/>
                  <a:gd name="T40" fmla="*/ 267 w 316"/>
                  <a:gd name="T41" fmla="*/ 166 h 371"/>
                  <a:gd name="T42" fmla="*/ 258 w 316"/>
                  <a:gd name="T43" fmla="*/ 137 h 371"/>
                  <a:gd name="T44" fmla="*/ 291 w 316"/>
                  <a:gd name="T45" fmla="*/ 139 h 371"/>
                  <a:gd name="T46" fmla="*/ 315 w 316"/>
                  <a:gd name="T47" fmla="*/ 125 h 371"/>
                  <a:gd name="T48" fmla="*/ 296 w 316"/>
                  <a:gd name="T49" fmla="*/ 71 h 371"/>
                  <a:gd name="T50" fmla="*/ 304 w 316"/>
                  <a:gd name="T51" fmla="*/ 41 h 371"/>
                  <a:gd name="T52" fmla="*/ 291 w 316"/>
                  <a:gd name="T53" fmla="*/ 22 h 371"/>
                  <a:gd name="T54" fmla="*/ 258 w 316"/>
                  <a:gd name="T55" fmla="*/ 0 h 371"/>
                  <a:gd name="T56" fmla="*/ 231 w 316"/>
                  <a:gd name="T57" fmla="*/ 8 h 3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16" h="371">
                    <a:moveTo>
                      <a:pt x="231" y="8"/>
                    </a:moveTo>
                    <a:lnTo>
                      <a:pt x="217" y="59"/>
                    </a:lnTo>
                    <a:lnTo>
                      <a:pt x="113" y="59"/>
                    </a:lnTo>
                    <a:lnTo>
                      <a:pt x="38" y="76"/>
                    </a:lnTo>
                    <a:lnTo>
                      <a:pt x="11" y="97"/>
                    </a:lnTo>
                    <a:lnTo>
                      <a:pt x="0" y="129"/>
                    </a:lnTo>
                    <a:lnTo>
                      <a:pt x="15" y="173"/>
                    </a:lnTo>
                    <a:lnTo>
                      <a:pt x="0" y="199"/>
                    </a:lnTo>
                    <a:lnTo>
                      <a:pt x="19" y="315"/>
                    </a:lnTo>
                    <a:lnTo>
                      <a:pt x="25" y="332"/>
                    </a:lnTo>
                    <a:lnTo>
                      <a:pt x="21" y="351"/>
                    </a:lnTo>
                    <a:lnTo>
                      <a:pt x="28" y="370"/>
                    </a:lnTo>
                    <a:lnTo>
                      <a:pt x="77" y="356"/>
                    </a:lnTo>
                    <a:lnTo>
                      <a:pt x="131" y="310"/>
                    </a:lnTo>
                    <a:lnTo>
                      <a:pt x="250" y="325"/>
                    </a:lnTo>
                    <a:lnTo>
                      <a:pt x="275" y="302"/>
                    </a:lnTo>
                    <a:lnTo>
                      <a:pt x="267" y="258"/>
                    </a:lnTo>
                    <a:lnTo>
                      <a:pt x="275" y="237"/>
                    </a:lnTo>
                    <a:lnTo>
                      <a:pt x="275" y="222"/>
                    </a:lnTo>
                    <a:lnTo>
                      <a:pt x="261" y="199"/>
                    </a:lnTo>
                    <a:lnTo>
                      <a:pt x="267" y="166"/>
                    </a:lnTo>
                    <a:lnTo>
                      <a:pt x="258" y="137"/>
                    </a:lnTo>
                    <a:lnTo>
                      <a:pt x="291" y="139"/>
                    </a:lnTo>
                    <a:lnTo>
                      <a:pt x="315" y="125"/>
                    </a:lnTo>
                    <a:lnTo>
                      <a:pt x="296" y="71"/>
                    </a:lnTo>
                    <a:lnTo>
                      <a:pt x="304" y="41"/>
                    </a:lnTo>
                    <a:lnTo>
                      <a:pt x="291" y="22"/>
                    </a:lnTo>
                    <a:lnTo>
                      <a:pt x="258" y="0"/>
                    </a:lnTo>
                    <a:lnTo>
                      <a:pt x="231" y="8"/>
                    </a:lnTo>
                  </a:path>
                </a:pathLst>
              </a:custGeom>
              <a:solidFill>
                <a:srgbClr val="C7695C"/>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15" name="Freeform 11">
                <a:extLst>
                  <a:ext uri="{FF2B5EF4-FFF2-40B4-BE49-F238E27FC236}">
                    <a16:creationId xmlns:a16="http://schemas.microsoft.com/office/drawing/2014/main" id="{99B7BA23-3D46-C967-4A3F-A840C4CC5F85}"/>
                  </a:ext>
                </a:extLst>
              </p:cNvPr>
              <p:cNvSpPr>
                <a:spLocks/>
              </p:cNvSpPr>
              <p:nvPr/>
            </p:nvSpPr>
            <p:spPr bwMode="auto">
              <a:xfrm>
                <a:off x="1103" y="2001"/>
                <a:ext cx="840" cy="591"/>
              </a:xfrm>
              <a:custGeom>
                <a:avLst/>
                <a:gdLst>
                  <a:gd name="T0" fmla="*/ 839 w 840"/>
                  <a:gd name="T1" fmla="*/ 375 h 591"/>
                  <a:gd name="T2" fmla="*/ 839 w 840"/>
                  <a:gd name="T3" fmla="*/ 0 h 591"/>
                  <a:gd name="T4" fmla="*/ 681 w 840"/>
                  <a:gd name="T5" fmla="*/ 337 h 591"/>
                  <a:gd name="T6" fmla="*/ 666 w 840"/>
                  <a:gd name="T7" fmla="*/ 337 h 591"/>
                  <a:gd name="T8" fmla="*/ 629 w 840"/>
                  <a:gd name="T9" fmla="*/ 314 h 591"/>
                  <a:gd name="T10" fmla="*/ 507 w 840"/>
                  <a:gd name="T11" fmla="*/ 271 h 591"/>
                  <a:gd name="T12" fmla="*/ 468 w 840"/>
                  <a:gd name="T13" fmla="*/ 258 h 591"/>
                  <a:gd name="T14" fmla="*/ 457 w 840"/>
                  <a:gd name="T15" fmla="*/ 258 h 591"/>
                  <a:gd name="T16" fmla="*/ 434 w 840"/>
                  <a:gd name="T17" fmla="*/ 281 h 591"/>
                  <a:gd name="T18" fmla="*/ 434 w 840"/>
                  <a:gd name="T19" fmla="*/ 310 h 591"/>
                  <a:gd name="T20" fmla="*/ 457 w 840"/>
                  <a:gd name="T21" fmla="*/ 342 h 591"/>
                  <a:gd name="T22" fmla="*/ 496 w 840"/>
                  <a:gd name="T23" fmla="*/ 375 h 591"/>
                  <a:gd name="T24" fmla="*/ 526 w 840"/>
                  <a:gd name="T25" fmla="*/ 389 h 591"/>
                  <a:gd name="T26" fmla="*/ 519 w 840"/>
                  <a:gd name="T27" fmla="*/ 435 h 591"/>
                  <a:gd name="T28" fmla="*/ 485 w 840"/>
                  <a:gd name="T29" fmla="*/ 460 h 591"/>
                  <a:gd name="T30" fmla="*/ 397 w 840"/>
                  <a:gd name="T31" fmla="*/ 478 h 591"/>
                  <a:gd name="T32" fmla="*/ 265 w 840"/>
                  <a:gd name="T33" fmla="*/ 416 h 591"/>
                  <a:gd name="T34" fmla="*/ 232 w 840"/>
                  <a:gd name="T35" fmla="*/ 375 h 591"/>
                  <a:gd name="T36" fmla="*/ 184 w 840"/>
                  <a:gd name="T37" fmla="*/ 356 h 591"/>
                  <a:gd name="T38" fmla="*/ 155 w 840"/>
                  <a:gd name="T39" fmla="*/ 356 h 591"/>
                  <a:gd name="T40" fmla="*/ 126 w 840"/>
                  <a:gd name="T41" fmla="*/ 375 h 591"/>
                  <a:gd name="T42" fmla="*/ 169 w 840"/>
                  <a:gd name="T43" fmla="*/ 416 h 591"/>
                  <a:gd name="T44" fmla="*/ 184 w 840"/>
                  <a:gd name="T45" fmla="*/ 444 h 591"/>
                  <a:gd name="T46" fmla="*/ 0 w 840"/>
                  <a:gd name="T47" fmla="*/ 444 h 591"/>
                  <a:gd name="T48" fmla="*/ 36 w 840"/>
                  <a:gd name="T49" fmla="*/ 499 h 591"/>
                  <a:gd name="T50" fmla="*/ 70 w 840"/>
                  <a:gd name="T51" fmla="*/ 531 h 591"/>
                  <a:gd name="T52" fmla="*/ 155 w 840"/>
                  <a:gd name="T53" fmla="*/ 576 h 591"/>
                  <a:gd name="T54" fmla="*/ 265 w 840"/>
                  <a:gd name="T55" fmla="*/ 576 h 591"/>
                  <a:gd name="T56" fmla="*/ 349 w 840"/>
                  <a:gd name="T57" fmla="*/ 590 h 591"/>
                  <a:gd name="T58" fmla="*/ 461 w 840"/>
                  <a:gd name="T59" fmla="*/ 567 h 591"/>
                  <a:gd name="T60" fmla="*/ 666 w 840"/>
                  <a:gd name="T61" fmla="*/ 510 h 591"/>
                  <a:gd name="T62" fmla="*/ 839 w 840"/>
                  <a:gd name="T63" fmla="*/ 375 h 59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40" h="591">
                    <a:moveTo>
                      <a:pt x="839" y="375"/>
                    </a:moveTo>
                    <a:lnTo>
                      <a:pt x="839" y="0"/>
                    </a:lnTo>
                    <a:lnTo>
                      <a:pt x="681" y="337"/>
                    </a:lnTo>
                    <a:lnTo>
                      <a:pt x="666" y="337"/>
                    </a:lnTo>
                    <a:lnTo>
                      <a:pt x="629" y="314"/>
                    </a:lnTo>
                    <a:lnTo>
                      <a:pt x="507" y="271"/>
                    </a:lnTo>
                    <a:lnTo>
                      <a:pt x="468" y="258"/>
                    </a:lnTo>
                    <a:lnTo>
                      <a:pt x="457" y="258"/>
                    </a:lnTo>
                    <a:lnTo>
                      <a:pt x="434" y="281"/>
                    </a:lnTo>
                    <a:lnTo>
                      <a:pt x="434" y="310"/>
                    </a:lnTo>
                    <a:lnTo>
                      <a:pt x="457" y="342"/>
                    </a:lnTo>
                    <a:lnTo>
                      <a:pt x="496" y="375"/>
                    </a:lnTo>
                    <a:lnTo>
                      <a:pt x="526" y="389"/>
                    </a:lnTo>
                    <a:lnTo>
                      <a:pt x="519" y="435"/>
                    </a:lnTo>
                    <a:lnTo>
                      <a:pt x="485" y="460"/>
                    </a:lnTo>
                    <a:lnTo>
                      <a:pt x="397" y="478"/>
                    </a:lnTo>
                    <a:lnTo>
                      <a:pt x="265" y="416"/>
                    </a:lnTo>
                    <a:lnTo>
                      <a:pt x="232" y="375"/>
                    </a:lnTo>
                    <a:lnTo>
                      <a:pt x="184" y="356"/>
                    </a:lnTo>
                    <a:lnTo>
                      <a:pt x="155" y="356"/>
                    </a:lnTo>
                    <a:lnTo>
                      <a:pt x="126" y="375"/>
                    </a:lnTo>
                    <a:lnTo>
                      <a:pt x="169" y="416"/>
                    </a:lnTo>
                    <a:lnTo>
                      <a:pt x="184" y="444"/>
                    </a:lnTo>
                    <a:lnTo>
                      <a:pt x="0" y="444"/>
                    </a:lnTo>
                    <a:lnTo>
                      <a:pt x="36" y="499"/>
                    </a:lnTo>
                    <a:lnTo>
                      <a:pt x="70" y="531"/>
                    </a:lnTo>
                    <a:lnTo>
                      <a:pt x="155" y="576"/>
                    </a:lnTo>
                    <a:lnTo>
                      <a:pt x="265" y="576"/>
                    </a:lnTo>
                    <a:lnTo>
                      <a:pt x="349" y="590"/>
                    </a:lnTo>
                    <a:lnTo>
                      <a:pt x="461" y="567"/>
                    </a:lnTo>
                    <a:lnTo>
                      <a:pt x="666" y="510"/>
                    </a:lnTo>
                    <a:lnTo>
                      <a:pt x="839" y="375"/>
                    </a:lnTo>
                  </a:path>
                </a:pathLst>
              </a:custGeom>
              <a:solidFill>
                <a:srgbClr val="C7695C"/>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16" name="Freeform 12">
                <a:extLst>
                  <a:ext uri="{FF2B5EF4-FFF2-40B4-BE49-F238E27FC236}">
                    <a16:creationId xmlns:a16="http://schemas.microsoft.com/office/drawing/2014/main" id="{2B136DC9-F34E-A8AC-7E63-31EAE7FC58F8}"/>
                  </a:ext>
                </a:extLst>
              </p:cNvPr>
              <p:cNvSpPr>
                <a:spLocks/>
              </p:cNvSpPr>
              <p:nvPr/>
            </p:nvSpPr>
            <p:spPr bwMode="auto">
              <a:xfrm>
                <a:off x="1174" y="1111"/>
                <a:ext cx="248" cy="214"/>
              </a:xfrm>
              <a:custGeom>
                <a:avLst/>
                <a:gdLst>
                  <a:gd name="T0" fmla="*/ 0 w 248"/>
                  <a:gd name="T1" fmla="*/ 55 h 214"/>
                  <a:gd name="T2" fmla="*/ 0 w 248"/>
                  <a:gd name="T3" fmla="*/ 64 h 214"/>
                  <a:gd name="T4" fmla="*/ 50 w 248"/>
                  <a:gd name="T5" fmla="*/ 165 h 214"/>
                  <a:gd name="T6" fmla="*/ 80 w 248"/>
                  <a:gd name="T7" fmla="*/ 213 h 214"/>
                  <a:gd name="T8" fmla="*/ 140 w 248"/>
                  <a:gd name="T9" fmla="*/ 208 h 214"/>
                  <a:gd name="T10" fmla="*/ 187 w 248"/>
                  <a:gd name="T11" fmla="*/ 210 h 214"/>
                  <a:gd name="T12" fmla="*/ 212 w 248"/>
                  <a:gd name="T13" fmla="*/ 210 h 214"/>
                  <a:gd name="T14" fmla="*/ 223 w 248"/>
                  <a:gd name="T15" fmla="*/ 160 h 214"/>
                  <a:gd name="T16" fmla="*/ 247 w 248"/>
                  <a:gd name="T17" fmla="*/ 110 h 214"/>
                  <a:gd name="T18" fmla="*/ 244 w 248"/>
                  <a:gd name="T19" fmla="*/ 95 h 214"/>
                  <a:gd name="T20" fmla="*/ 172 w 248"/>
                  <a:gd name="T21" fmla="*/ 68 h 214"/>
                  <a:gd name="T22" fmla="*/ 144 w 248"/>
                  <a:gd name="T23" fmla="*/ 10 h 214"/>
                  <a:gd name="T24" fmla="*/ 137 w 248"/>
                  <a:gd name="T25" fmla="*/ 0 h 214"/>
                  <a:gd name="T26" fmla="*/ 118 w 248"/>
                  <a:gd name="T27" fmla="*/ 0 h 214"/>
                  <a:gd name="T28" fmla="*/ 62 w 248"/>
                  <a:gd name="T29" fmla="*/ 41 h 214"/>
                  <a:gd name="T30" fmla="*/ 0 w 248"/>
                  <a:gd name="T31" fmla="*/ 55 h 21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48" h="214">
                    <a:moveTo>
                      <a:pt x="0" y="55"/>
                    </a:moveTo>
                    <a:lnTo>
                      <a:pt x="0" y="64"/>
                    </a:lnTo>
                    <a:lnTo>
                      <a:pt x="50" y="165"/>
                    </a:lnTo>
                    <a:lnTo>
                      <a:pt x="80" y="213"/>
                    </a:lnTo>
                    <a:lnTo>
                      <a:pt x="140" y="208"/>
                    </a:lnTo>
                    <a:lnTo>
                      <a:pt x="187" y="210"/>
                    </a:lnTo>
                    <a:lnTo>
                      <a:pt x="212" y="210"/>
                    </a:lnTo>
                    <a:lnTo>
                      <a:pt x="223" y="160"/>
                    </a:lnTo>
                    <a:lnTo>
                      <a:pt x="247" y="110"/>
                    </a:lnTo>
                    <a:lnTo>
                      <a:pt x="244" y="95"/>
                    </a:lnTo>
                    <a:lnTo>
                      <a:pt x="172" y="68"/>
                    </a:lnTo>
                    <a:lnTo>
                      <a:pt x="144" y="10"/>
                    </a:lnTo>
                    <a:lnTo>
                      <a:pt x="137" y="0"/>
                    </a:lnTo>
                    <a:lnTo>
                      <a:pt x="118" y="0"/>
                    </a:lnTo>
                    <a:lnTo>
                      <a:pt x="62" y="41"/>
                    </a:lnTo>
                    <a:lnTo>
                      <a:pt x="0" y="55"/>
                    </a:lnTo>
                  </a:path>
                </a:pathLst>
              </a:custGeom>
              <a:solidFill>
                <a:srgbClr val="FFF7E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17" name="Freeform 13">
                <a:extLst>
                  <a:ext uri="{FF2B5EF4-FFF2-40B4-BE49-F238E27FC236}">
                    <a16:creationId xmlns:a16="http://schemas.microsoft.com/office/drawing/2014/main" id="{FE417F82-8F6A-29A5-EAE1-692D0F358041}"/>
                  </a:ext>
                </a:extLst>
              </p:cNvPr>
              <p:cNvSpPr>
                <a:spLocks/>
              </p:cNvSpPr>
              <p:nvPr/>
            </p:nvSpPr>
            <p:spPr bwMode="auto">
              <a:xfrm>
                <a:off x="922" y="1578"/>
                <a:ext cx="849" cy="896"/>
              </a:xfrm>
              <a:custGeom>
                <a:avLst/>
                <a:gdLst>
                  <a:gd name="T0" fmla="*/ 4 w 849"/>
                  <a:gd name="T1" fmla="*/ 895 h 896"/>
                  <a:gd name="T2" fmla="*/ 0 w 849"/>
                  <a:gd name="T3" fmla="*/ 848 h 896"/>
                  <a:gd name="T4" fmla="*/ 55 w 849"/>
                  <a:gd name="T5" fmla="*/ 734 h 896"/>
                  <a:gd name="T6" fmla="*/ 66 w 849"/>
                  <a:gd name="T7" fmla="*/ 664 h 896"/>
                  <a:gd name="T8" fmla="*/ 76 w 849"/>
                  <a:gd name="T9" fmla="*/ 640 h 896"/>
                  <a:gd name="T10" fmla="*/ 69 w 849"/>
                  <a:gd name="T11" fmla="*/ 588 h 896"/>
                  <a:gd name="T12" fmla="*/ 72 w 849"/>
                  <a:gd name="T13" fmla="*/ 532 h 896"/>
                  <a:gd name="T14" fmla="*/ 110 w 849"/>
                  <a:gd name="T15" fmla="*/ 418 h 896"/>
                  <a:gd name="T16" fmla="*/ 136 w 849"/>
                  <a:gd name="T17" fmla="*/ 366 h 896"/>
                  <a:gd name="T18" fmla="*/ 125 w 849"/>
                  <a:gd name="T19" fmla="*/ 338 h 896"/>
                  <a:gd name="T20" fmla="*/ 128 w 849"/>
                  <a:gd name="T21" fmla="*/ 309 h 896"/>
                  <a:gd name="T22" fmla="*/ 140 w 849"/>
                  <a:gd name="T23" fmla="*/ 278 h 896"/>
                  <a:gd name="T24" fmla="*/ 147 w 849"/>
                  <a:gd name="T25" fmla="*/ 211 h 896"/>
                  <a:gd name="T26" fmla="*/ 183 w 849"/>
                  <a:gd name="T27" fmla="*/ 141 h 896"/>
                  <a:gd name="T28" fmla="*/ 219 w 849"/>
                  <a:gd name="T29" fmla="*/ 98 h 896"/>
                  <a:gd name="T30" fmla="*/ 274 w 849"/>
                  <a:gd name="T31" fmla="*/ 70 h 896"/>
                  <a:gd name="T32" fmla="*/ 327 w 849"/>
                  <a:gd name="T33" fmla="*/ 56 h 896"/>
                  <a:gd name="T34" fmla="*/ 385 w 849"/>
                  <a:gd name="T35" fmla="*/ 8 h 896"/>
                  <a:gd name="T36" fmla="*/ 452 w 849"/>
                  <a:gd name="T37" fmla="*/ 8 h 896"/>
                  <a:gd name="T38" fmla="*/ 485 w 849"/>
                  <a:gd name="T39" fmla="*/ 23 h 896"/>
                  <a:gd name="T40" fmla="*/ 547 w 849"/>
                  <a:gd name="T41" fmla="*/ 0 h 896"/>
                  <a:gd name="T42" fmla="*/ 624 w 849"/>
                  <a:gd name="T43" fmla="*/ 0 h 896"/>
                  <a:gd name="T44" fmla="*/ 702 w 849"/>
                  <a:gd name="T45" fmla="*/ 46 h 896"/>
                  <a:gd name="T46" fmla="*/ 735 w 849"/>
                  <a:gd name="T47" fmla="*/ 79 h 896"/>
                  <a:gd name="T48" fmla="*/ 779 w 849"/>
                  <a:gd name="T49" fmla="*/ 117 h 896"/>
                  <a:gd name="T50" fmla="*/ 811 w 849"/>
                  <a:gd name="T51" fmla="*/ 173 h 896"/>
                  <a:gd name="T52" fmla="*/ 819 w 849"/>
                  <a:gd name="T53" fmla="*/ 244 h 896"/>
                  <a:gd name="T54" fmla="*/ 845 w 849"/>
                  <a:gd name="T55" fmla="*/ 319 h 896"/>
                  <a:gd name="T56" fmla="*/ 848 w 849"/>
                  <a:gd name="T57" fmla="*/ 399 h 896"/>
                  <a:gd name="T58" fmla="*/ 837 w 849"/>
                  <a:gd name="T59" fmla="*/ 540 h 896"/>
                  <a:gd name="T60" fmla="*/ 848 w 849"/>
                  <a:gd name="T61" fmla="*/ 620 h 896"/>
                  <a:gd name="T62" fmla="*/ 805 w 849"/>
                  <a:gd name="T63" fmla="*/ 706 h 896"/>
                  <a:gd name="T64" fmla="*/ 644 w 849"/>
                  <a:gd name="T65" fmla="*/ 678 h 896"/>
                  <a:gd name="T66" fmla="*/ 613 w 849"/>
                  <a:gd name="T67" fmla="*/ 692 h 896"/>
                  <a:gd name="T68" fmla="*/ 613 w 849"/>
                  <a:gd name="T69" fmla="*/ 725 h 896"/>
                  <a:gd name="T70" fmla="*/ 636 w 849"/>
                  <a:gd name="T71" fmla="*/ 767 h 896"/>
                  <a:gd name="T72" fmla="*/ 702 w 849"/>
                  <a:gd name="T73" fmla="*/ 806 h 896"/>
                  <a:gd name="T74" fmla="*/ 694 w 849"/>
                  <a:gd name="T75" fmla="*/ 856 h 896"/>
                  <a:gd name="T76" fmla="*/ 665 w 849"/>
                  <a:gd name="T77" fmla="*/ 881 h 896"/>
                  <a:gd name="T78" fmla="*/ 577 w 849"/>
                  <a:gd name="T79" fmla="*/ 895 h 896"/>
                  <a:gd name="T80" fmla="*/ 441 w 849"/>
                  <a:gd name="T81" fmla="*/ 838 h 896"/>
                  <a:gd name="T82" fmla="*/ 418 w 849"/>
                  <a:gd name="T83" fmla="*/ 800 h 896"/>
                  <a:gd name="T84" fmla="*/ 378 w 849"/>
                  <a:gd name="T85" fmla="*/ 777 h 896"/>
                  <a:gd name="T86" fmla="*/ 334 w 849"/>
                  <a:gd name="T87" fmla="*/ 777 h 896"/>
                  <a:gd name="T88" fmla="*/ 313 w 849"/>
                  <a:gd name="T89" fmla="*/ 796 h 896"/>
                  <a:gd name="T90" fmla="*/ 353 w 849"/>
                  <a:gd name="T91" fmla="*/ 848 h 896"/>
                  <a:gd name="T92" fmla="*/ 353 w 849"/>
                  <a:gd name="T93" fmla="*/ 865 h 896"/>
                  <a:gd name="T94" fmla="*/ 110 w 849"/>
                  <a:gd name="T95" fmla="*/ 871 h 896"/>
                  <a:gd name="T96" fmla="*/ 29 w 849"/>
                  <a:gd name="T97" fmla="*/ 895 h 896"/>
                  <a:gd name="T98" fmla="*/ 4 w 849"/>
                  <a:gd name="T99" fmla="*/ 895 h 89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849" h="896">
                    <a:moveTo>
                      <a:pt x="4" y="895"/>
                    </a:moveTo>
                    <a:lnTo>
                      <a:pt x="0" y="848"/>
                    </a:lnTo>
                    <a:lnTo>
                      <a:pt x="55" y="734"/>
                    </a:lnTo>
                    <a:lnTo>
                      <a:pt x="66" y="664"/>
                    </a:lnTo>
                    <a:lnTo>
                      <a:pt x="76" y="640"/>
                    </a:lnTo>
                    <a:lnTo>
                      <a:pt x="69" y="588"/>
                    </a:lnTo>
                    <a:lnTo>
                      <a:pt x="72" y="532"/>
                    </a:lnTo>
                    <a:lnTo>
                      <a:pt x="110" y="418"/>
                    </a:lnTo>
                    <a:lnTo>
                      <a:pt x="136" y="366"/>
                    </a:lnTo>
                    <a:lnTo>
                      <a:pt x="125" y="338"/>
                    </a:lnTo>
                    <a:lnTo>
                      <a:pt x="128" y="309"/>
                    </a:lnTo>
                    <a:lnTo>
                      <a:pt x="140" y="278"/>
                    </a:lnTo>
                    <a:lnTo>
                      <a:pt x="147" y="211"/>
                    </a:lnTo>
                    <a:lnTo>
                      <a:pt x="183" y="141"/>
                    </a:lnTo>
                    <a:lnTo>
                      <a:pt x="219" y="98"/>
                    </a:lnTo>
                    <a:lnTo>
                      <a:pt x="274" y="70"/>
                    </a:lnTo>
                    <a:lnTo>
                      <a:pt x="327" y="56"/>
                    </a:lnTo>
                    <a:lnTo>
                      <a:pt x="385" y="8"/>
                    </a:lnTo>
                    <a:lnTo>
                      <a:pt x="452" y="8"/>
                    </a:lnTo>
                    <a:lnTo>
                      <a:pt x="485" y="23"/>
                    </a:lnTo>
                    <a:lnTo>
                      <a:pt x="547" y="0"/>
                    </a:lnTo>
                    <a:lnTo>
                      <a:pt x="624" y="0"/>
                    </a:lnTo>
                    <a:lnTo>
                      <a:pt x="702" y="46"/>
                    </a:lnTo>
                    <a:lnTo>
                      <a:pt x="735" y="79"/>
                    </a:lnTo>
                    <a:lnTo>
                      <a:pt x="779" y="117"/>
                    </a:lnTo>
                    <a:lnTo>
                      <a:pt x="811" y="173"/>
                    </a:lnTo>
                    <a:lnTo>
                      <a:pt x="819" y="244"/>
                    </a:lnTo>
                    <a:lnTo>
                      <a:pt x="845" y="319"/>
                    </a:lnTo>
                    <a:lnTo>
                      <a:pt x="848" y="399"/>
                    </a:lnTo>
                    <a:lnTo>
                      <a:pt x="837" y="540"/>
                    </a:lnTo>
                    <a:lnTo>
                      <a:pt x="848" y="620"/>
                    </a:lnTo>
                    <a:lnTo>
                      <a:pt x="805" y="706"/>
                    </a:lnTo>
                    <a:lnTo>
                      <a:pt x="644" y="678"/>
                    </a:lnTo>
                    <a:lnTo>
                      <a:pt x="613" y="692"/>
                    </a:lnTo>
                    <a:lnTo>
                      <a:pt x="613" y="725"/>
                    </a:lnTo>
                    <a:lnTo>
                      <a:pt x="636" y="767"/>
                    </a:lnTo>
                    <a:lnTo>
                      <a:pt x="702" y="806"/>
                    </a:lnTo>
                    <a:lnTo>
                      <a:pt x="694" y="856"/>
                    </a:lnTo>
                    <a:lnTo>
                      <a:pt x="665" y="881"/>
                    </a:lnTo>
                    <a:lnTo>
                      <a:pt x="577" y="895"/>
                    </a:lnTo>
                    <a:lnTo>
                      <a:pt x="441" y="838"/>
                    </a:lnTo>
                    <a:lnTo>
                      <a:pt x="418" y="800"/>
                    </a:lnTo>
                    <a:lnTo>
                      <a:pt x="378" y="777"/>
                    </a:lnTo>
                    <a:lnTo>
                      <a:pt x="334" y="777"/>
                    </a:lnTo>
                    <a:lnTo>
                      <a:pt x="313" y="796"/>
                    </a:lnTo>
                    <a:lnTo>
                      <a:pt x="353" y="848"/>
                    </a:lnTo>
                    <a:lnTo>
                      <a:pt x="353" y="865"/>
                    </a:lnTo>
                    <a:lnTo>
                      <a:pt x="110" y="871"/>
                    </a:lnTo>
                    <a:lnTo>
                      <a:pt x="29" y="895"/>
                    </a:lnTo>
                    <a:lnTo>
                      <a:pt x="4" y="895"/>
                    </a:lnTo>
                  </a:path>
                </a:pathLst>
              </a:custGeom>
              <a:solidFill>
                <a:srgbClr val="FFF7E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18" name="Freeform 14">
                <a:extLst>
                  <a:ext uri="{FF2B5EF4-FFF2-40B4-BE49-F238E27FC236}">
                    <a16:creationId xmlns:a16="http://schemas.microsoft.com/office/drawing/2014/main" id="{1391655D-5853-ECB5-F2A5-B139809726F8}"/>
                  </a:ext>
                </a:extLst>
              </p:cNvPr>
              <p:cNvSpPr>
                <a:spLocks/>
              </p:cNvSpPr>
              <p:nvPr/>
            </p:nvSpPr>
            <p:spPr bwMode="auto">
              <a:xfrm>
                <a:off x="1282" y="1268"/>
                <a:ext cx="393" cy="401"/>
              </a:xfrm>
              <a:custGeom>
                <a:avLst/>
                <a:gdLst>
                  <a:gd name="T0" fmla="*/ 165 w 393"/>
                  <a:gd name="T1" fmla="*/ 76 h 401"/>
                  <a:gd name="T2" fmla="*/ 185 w 393"/>
                  <a:gd name="T3" fmla="*/ 76 h 401"/>
                  <a:gd name="T4" fmla="*/ 207 w 393"/>
                  <a:gd name="T5" fmla="*/ 125 h 401"/>
                  <a:gd name="T6" fmla="*/ 176 w 393"/>
                  <a:gd name="T7" fmla="*/ 138 h 401"/>
                  <a:gd name="T8" fmla="*/ 142 w 393"/>
                  <a:gd name="T9" fmla="*/ 129 h 401"/>
                  <a:gd name="T10" fmla="*/ 120 w 393"/>
                  <a:gd name="T11" fmla="*/ 66 h 401"/>
                  <a:gd name="T12" fmla="*/ 86 w 393"/>
                  <a:gd name="T13" fmla="*/ 58 h 401"/>
                  <a:gd name="T14" fmla="*/ 117 w 393"/>
                  <a:gd name="T15" fmla="*/ 76 h 401"/>
                  <a:gd name="T16" fmla="*/ 108 w 393"/>
                  <a:gd name="T17" fmla="*/ 112 h 401"/>
                  <a:gd name="T18" fmla="*/ 6 w 393"/>
                  <a:gd name="T19" fmla="*/ 134 h 401"/>
                  <a:gd name="T20" fmla="*/ 124 w 393"/>
                  <a:gd name="T21" fmla="*/ 132 h 401"/>
                  <a:gd name="T22" fmla="*/ 154 w 393"/>
                  <a:gd name="T23" fmla="*/ 150 h 401"/>
                  <a:gd name="T24" fmla="*/ 152 w 393"/>
                  <a:gd name="T25" fmla="*/ 180 h 401"/>
                  <a:gd name="T26" fmla="*/ 123 w 393"/>
                  <a:gd name="T27" fmla="*/ 197 h 401"/>
                  <a:gd name="T28" fmla="*/ 146 w 393"/>
                  <a:gd name="T29" fmla="*/ 202 h 401"/>
                  <a:gd name="T30" fmla="*/ 161 w 393"/>
                  <a:gd name="T31" fmla="*/ 234 h 401"/>
                  <a:gd name="T32" fmla="*/ 156 w 393"/>
                  <a:gd name="T33" fmla="*/ 256 h 401"/>
                  <a:gd name="T34" fmla="*/ 82 w 393"/>
                  <a:gd name="T35" fmla="*/ 271 h 401"/>
                  <a:gd name="T36" fmla="*/ 107 w 393"/>
                  <a:gd name="T37" fmla="*/ 271 h 401"/>
                  <a:gd name="T38" fmla="*/ 150 w 393"/>
                  <a:gd name="T39" fmla="*/ 266 h 401"/>
                  <a:gd name="T40" fmla="*/ 160 w 393"/>
                  <a:gd name="T41" fmla="*/ 285 h 401"/>
                  <a:gd name="T42" fmla="*/ 154 w 393"/>
                  <a:gd name="T43" fmla="*/ 313 h 401"/>
                  <a:gd name="T44" fmla="*/ 107 w 393"/>
                  <a:gd name="T45" fmla="*/ 345 h 401"/>
                  <a:gd name="T46" fmla="*/ 117 w 393"/>
                  <a:gd name="T47" fmla="*/ 349 h 401"/>
                  <a:gd name="T48" fmla="*/ 208 w 393"/>
                  <a:gd name="T49" fmla="*/ 310 h 401"/>
                  <a:gd name="T50" fmla="*/ 301 w 393"/>
                  <a:gd name="T51" fmla="*/ 324 h 401"/>
                  <a:gd name="T52" fmla="*/ 366 w 393"/>
                  <a:gd name="T53" fmla="*/ 376 h 401"/>
                  <a:gd name="T54" fmla="*/ 368 w 393"/>
                  <a:gd name="T55" fmla="*/ 375 h 401"/>
                  <a:gd name="T56" fmla="*/ 301 w 393"/>
                  <a:gd name="T57" fmla="*/ 311 h 401"/>
                  <a:gd name="T58" fmla="*/ 221 w 393"/>
                  <a:gd name="T59" fmla="*/ 294 h 401"/>
                  <a:gd name="T60" fmla="*/ 170 w 393"/>
                  <a:gd name="T61" fmla="*/ 275 h 401"/>
                  <a:gd name="T62" fmla="*/ 170 w 393"/>
                  <a:gd name="T63" fmla="*/ 250 h 401"/>
                  <a:gd name="T64" fmla="*/ 165 w 393"/>
                  <a:gd name="T65" fmla="*/ 214 h 401"/>
                  <a:gd name="T66" fmla="*/ 167 w 393"/>
                  <a:gd name="T67" fmla="*/ 192 h 401"/>
                  <a:gd name="T68" fmla="*/ 167 w 393"/>
                  <a:gd name="T69" fmla="*/ 157 h 401"/>
                  <a:gd name="T70" fmla="*/ 172 w 393"/>
                  <a:gd name="T71" fmla="*/ 143 h 401"/>
                  <a:gd name="T72" fmla="*/ 211 w 393"/>
                  <a:gd name="T73" fmla="*/ 126 h 401"/>
                  <a:gd name="T74" fmla="*/ 192 w 393"/>
                  <a:gd name="T75" fmla="*/ 60 h 401"/>
                  <a:gd name="T76" fmla="*/ 197 w 393"/>
                  <a:gd name="T77" fmla="*/ 36 h 401"/>
                  <a:gd name="T78" fmla="*/ 152 w 393"/>
                  <a:gd name="T79" fmla="*/ 0 h 401"/>
                  <a:gd name="T80" fmla="*/ 123 w 393"/>
                  <a:gd name="T81" fmla="*/ 10 h 401"/>
                  <a:gd name="T82" fmla="*/ 152 w 393"/>
                  <a:gd name="T83" fmla="*/ 5 h 401"/>
                  <a:gd name="T84" fmla="*/ 192 w 393"/>
                  <a:gd name="T85" fmla="*/ 42 h 401"/>
                  <a:gd name="T86" fmla="*/ 165 w 393"/>
                  <a:gd name="T87" fmla="*/ 49 h 401"/>
                  <a:gd name="T88" fmla="*/ 158 w 393"/>
                  <a:gd name="T89" fmla="*/ 70 h 401"/>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93" h="401">
                    <a:moveTo>
                      <a:pt x="158" y="86"/>
                    </a:moveTo>
                    <a:lnTo>
                      <a:pt x="165" y="76"/>
                    </a:lnTo>
                    <a:lnTo>
                      <a:pt x="177" y="75"/>
                    </a:lnTo>
                    <a:lnTo>
                      <a:pt x="185" y="76"/>
                    </a:lnTo>
                    <a:lnTo>
                      <a:pt x="191" y="84"/>
                    </a:lnTo>
                    <a:lnTo>
                      <a:pt x="207" y="125"/>
                    </a:lnTo>
                    <a:lnTo>
                      <a:pt x="187" y="134"/>
                    </a:lnTo>
                    <a:lnTo>
                      <a:pt x="176" y="138"/>
                    </a:lnTo>
                    <a:lnTo>
                      <a:pt x="159" y="136"/>
                    </a:lnTo>
                    <a:lnTo>
                      <a:pt x="142" y="129"/>
                    </a:lnTo>
                    <a:lnTo>
                      <a:pt x="132" y="116"/>
                    </a:lnTo>
                    <a:lnTo>
                      <a:pt x="120" y="66"/>
                    </a:lnTo>
                    <a:lnTo>
                      <a:pt x="110" y="60"/>
                    </a:lnTo>
                    <a:lnTo>
                      <a:pt x="86" y="58"/>
                    </a:lnTo>
                    <a:lnTo>
                      <a:pt x="114" y="66"/>
                    </a:lnTo>
                    <a:lnTo>
                      <a:pt x="117" y="76"/>
                    </a:lnTo>
                    <a:lnTo>
                      <a:pt x="117" y="101"/>
                    </a:lnTo>
                    <a:lnTo>
                      <a:pt x="108" y="112"/>
                    </a:lnTo>
                    <a:lnTo>
                      <a:pt x="88" y="119"/>
                    </a:lnTo>
                    <a:lnTo>
                      <a:pt x="6" y="134"/>
                    </a:lnTo>
                    <a:lnTo>
                      <a:pt x="0" y="140"/>
                    </a:lnTo>
                    <a:lnTo>
                      <a:pt x="124" y="132"/>
                    </a:lnTo>
                    <a:lnTo>
                      <a:pt x="144" y="138"/>
                    </a:lnTo>
                    <a:lnTo>
                      <a:pt x="154" y="150"/>
                    </a:lnTo>
                    <a:lnTo>
                      <a:pt x="155" y="164"/>
                    </a:lnTo>
                    <a:lnTo>
                      <a:pt x="152" y="180"/>
                    </a:lnTo>
                    <a:lnTo>
                      <a:pt x="138" y="193"/>
                    </a:lnTo>
                    <a:lnTo>
                      <a:pt x="123" y="197"/>
                    </a:lnTo>
                    <a:lnTo>
                      <a:pt x="121" y="198"/>
                    </a:lnTo>
                    <a:lnTo>
                      <a:pt x="146" y="202"/>
                    </a:lnTo>
                    <a:lnTo>
                      <a:pt x="155" y="214"/>
                    </a:lnTo>
                    <a:lnTo>
                      <a:pt x="161" y="234"/>
                    </a:lnTo>
                    <a:lnTo>
                      <a:pt x="160" y="250"/>
                    </a:lnTo>
                    <a:lnTo>
                      <a:pt x="156" y="256"/>
                    </a:lnTo>
                    <a:lnTo>
                      <a:pt x="136" y="254"/>
                    </a:lnTo>
                    <a:lnTo>
                      <a:pt x="82" y="271"/>
                    </a:lnTo>
                    <a:lnTo>
                      <a:pt x="29" y="285"/>
                    </a:lnTo>
                    <a:lnTo>
                      <a:pt x="107" y="271"/>
                    </a:lnTo>
                    <a:lnTo>
                      <a:pt x="133" y="264"/>
                    </a:lnTo>
                    <a:lnTo>
                      <a:pt x="150" y="266"/>
                    </a:lnTo>
                    <a:lnTo>
                      <a:pt x="158" y="273"/>
                    </a:lnTo>
                    <a:lnTo>
                      <a:pt x="160" y="285"/>
                    </a:lnTo>
                    <a:lnTo>
                      <a:pt x="159" y="304"/>
                    </a:lnTo>
                    <a:lnTo>
                      <a:pt x="154" y="313"/>
                    </a:lnTo>
                    <a:lnTo>
                      <a:pt x="127" y="325"/>
                    </a:lnTo>
                    <a:lnTo>
                      <a:pt x="107" y="345"/>
                    </a:lnTo>
                    <a:lnTo>
                      <a:pt x="83" y="394"/>
                    </a:lnTo>
                    <a:lnTo>
                      <a:pt x="117" y="349"/>
                    </a:lnTo>
                    <a:lnTo>
                      <a:pt x="156" y="324"/>
                    </a:lnTo>
                    <a:lnTo>
                      <a:pt x="208" y="310"/>
                    </a:lnTo>
                    <a:lnTo>
                      <a:pt x="250" y="308"/>
                    </a:lnTo>
                    <a:lnTo>
                      <a:pt x="301" y="324"/>
                    </a:lnTo>
                    <a:lnTo>
                      <a:pt x="342" y="349"/>
                    </a:lnTo>
                    <a:lnTo>
                      <a:pt x="366" y="376"/>
                    </a:lnTo>
                    <a:lnTo>
                      <a:pt x="392" y="400"/>
                    </a:lnTo>
                    <a:lnTo>
                      <a:pt x="368" y="375"/>
                    </a:lnTo>
                    <a:lnTo>
                      <a:pt x="343" y="344"/>
                    </a:lnTo>
                    <a:lnTo>
                      <a:pt x="301" y="311"/>
                    </a:lnTo>
                    <a:lnTo>
                      <a:pt x="253" y="298"/>
                    </a:lnTo>
                    <a:lnTo>
                      <a:pt x="221" y="294"/>
                    </a:lnTo>
                    <a:lnTo>
                      <a:pt x="174" y="300"/>
                    </a:lnTo>
                    <a:lnTo>
                      <a:pt x="170" y="275"/>
                    </a:lnTo>
                    <a:lnTo>
                      <a:pt x="163" y="260"/>
                    </a:lnTo>
                    <a:lnTo>
                      <a:pt x="170" y="250"/>
                    </a:lnTo>
                    <a:lnTo>
                      <a:pt x="172" y="230"/>
                    </a:lnTo>
                    <a:lnTo>
                      <a:pt x="165" y="214"/>
                    </a:lnTo>
                    <a:lnTo>
                      <a:pt x="158" y="204"/>
                    </a:lnTo>
                    <a:lnTo>
                      <a:pt x="167" y="192"/>
                    </a:lnTo>
                    <a:lnTo>
                      <a:pt x="170" y="176"/>
                    </a:lnTo>
                    <a:lnTo>
                      <a:pt x="167" y="157"/>
                    </a:lnTo>
                    <a:lnTo>
                      <a:pt x="156" y="140"/>
                    </a:lnTo>
                    <a:lnTo>
                      <a:pt x="172" y="143"/>
                    </a:lnTo>
                    <a:lnTo>
                      <a:pt x="190" y="138"/>
                    </a:lnTo>
                    <a:lnTo>
                      <a:pt x="211" y="126"/>
                    </a:lnTo>
                    <a:lnTo>
                      <a:pt x="192" y="76"/>
                    </a:lnTo>
                    <a:lnTo>
                      <a:pt x="192" y="60"/>
                    </a:lnTo>
                    <a:lnTo>
                      <a:pt x="198" y="44"/>
                    </a:lnTo>
                    <a:lnTo>
                      <a:pt x="197" y="36"/>
                    </a:lnTo>
                    <a:lnTo>
                      <a:pt x="184" y="22"/>
                    </a:lnTo>
                    <a:lnTo>
                      <a:pt x="152" y="0"/>
                    </a:lnTo>
                    <a:lnTo>
                      <a:pt x="136" y="0"/>
                    </a:lnTo>
                    <a:lnTo>
                      <a:pt x="123" y="10"/>
                    </a:lnTo>
                    <a:lnTo>
                      <a:pt x="140" y="4"/>
                    </a:lnTo>
                    <a:lnTo>
                      <a:pt x="152" y="5"/>
                    </a:lnTo>
                    <a:lnTo>
                      <a:pt x="180" y="25"/>
                    </a:lnTo>
                    <a:lnTo>
                      <a:pt x="192" y="42"/>
                    </a:lnTo>
                    <a:lnTo>
                      <a:pt x="174" y="42"/>
                    </a:lnTo>
                    <a:lnTo>
                      <a:pt x="165" y="49"/>
                    </a:lnTo>
                    <a:lnTo>
                      <a:pt x="160" y="57"/>
                    </a:lnTo>
                    <a:lnTo>
                      <a:pt x="158" y="70"/>
                    </a:lnTo>
                    <a:lnTo>
                      <a:pt x="158" y="86"/>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19" name="Freeform 15">
                <a:extLst>
                  <a:ext uri="{FF2B5EF4-FFF2-40B4-BE49-F238E27FC236}">
                    <a16:creationId xmlns:a16="http://schemas.microsoft.com/office/drawing/2014/main" id="{02BB4795-D3CE-E792-A419-B5A57181CF0C}"/>
                  </a:ext>
                </a:extLst>
              </p:cNvPr>
              <p:cNvSpPr>
                <a:spLocks/>
              </p:cNvSpPr>
              <p:nvPr/>
            </p:nvSpPr>
            <p:spPr bwMode="auto">
              <a:xfrm>
                <a:off x="1270" y="1470"/>
                <a:ext cx="121" cy="16"/>
              </a:xfrm>
              <a:custGeom>
                <a:avLst/>
                <a:gdLst>
                  <a:gd name="T0" fmla="*/ 120 w 121"/>
                  <a:gd name="T1" fmla="*/ 0 h 16"/>
                  <a:gd name="T2" fmla="*/ 98 w 121"/>
                  <a:gd name="T3" fmla="*/ 1 h 16"/>
                  <a:gd name="T4" fmla="*/ 48 w 121"/>
                  <a:gd name="T5" fmla="*/ 8 h 16"/>
                  <a:gd name="T6" fmla="*/ 4 w 121"/>
                  <a:gd name="T7" fmla="*/ 12 h 16"/>
                  <a:gd name="T8" fmla="*/ 0 w 121"/>
                  <a:gd name="T9" fmla="*/ 15 h 16"/>
                  <a:gd name="T10" fmla="*/ 50 w 121"/>
                  <a:gd name="T11" fmla="*/ 14 h 16"/>
                  <a:gd name="T12" fmla="*/ 100 w 121"/>
                  <a:gd name="T13" fmla="*/ 7 h 16"/>
                  <a:gd name="T14" fmla="*/ 120 w 121"/>
                  <a:gd name="T15" fmla="*/ 0 h 1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1" h="16">
                    <a:moveTo>
                      <a:pt x="120" y="0"/>
                    </a:moveTo>
                    <a:lnTo>
                      <a:pt x="98" y="1"/>
                    </a:lnTo>
                    <a:lnTo>
                      <a:pt x="48" y="8"/>
                    </a:lnTo>
                    <a:lnTo>
                      <a:pt x="4" y="12"/>
                    </a:lnTo>
                    <a:lnTo>
                      <a:pt x="0" y="15"/>
                    </a:lnTo>
                    <a:lnTo>
                      <a:pt x="50" y="14"/>
                    </a:lnTo>
                    <a:lnTo>
                      <a:pt x="100" y="7"/>
                    </a:lnTo>
                    <a:lnTo>
                      <a:pt x="120"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20" name="Freeform 16">
                <a:extLst>
                  <a:ext uri="{FF2B5EF4-FFF2-40B4-BE49-F238E27FC236}">
                    <a16:creationId xmlns:a16="http://schemas.microsoft.com/office/drawing/2014/main" id="{3ADC011E-5F9B-EB28-19C3-E40AB0FC3312}"/>
                  </a:ext>
                </a:extLst>
              </p:cNvPr>
              <p:cNvSpPr>
                <a:spLocks/>
              </p:cNvSpPr>
              <p:nvPr/>
            </p:nvSpPr>
            <p:spPr bwMode="auto">
              <a:xfrm>
                <a:off x="1162" y="1327"/>
                <a:ext cx="191" cy="115"/>
              </a:xfrm>
              <a:custGeom>
                <a:avLst/>
                <a:gdLst>
                  <a:gd name="T0" fmla="*/ 190 w 191"/>
                  <a:gd name="T1" fmla="*/ 2 h 115"/>
                  <a:gd name="T2" fmla="*/ 131 w 191"/>
                  <a:gd name="T3" fmla="*/ 2 h 115"/>
                  <a:gd name="T4" fmla="*/ 52 w 191"/>
                  <a:gd name="T5" fmla="*/ 20 h 115"/>
                  <a:gd name="T6" fmla="*/ 27 w 191"/>
                  <a:gd name="T7" fmla="*/ 36 h 115"/>
                  <a:gd name="T8" fmla="*/ 17 w 191"/>
                  <a:gd name="T9" fmla="*/ 52 h 115"/>
                  <a:gd name="T10" fmla="*/ 15 w 191"/>
                  <a:gd name="T11" fmla="*/ 66 h 115"/>
                  <a:gd name="T12" fmla="*/ 21 w 191"/>
                  <a:gd name="T13" fmla="*/ 77 h 115"/>
                  <a:gd name="T14" fmla="*/ 32 w 191"/>
                  <a:gd name="T15" fmla="*/ 80 h 115"/>
                  <a:gd name="T16" fmla="*/ 61 w 191"/>
                  <a:gd name="T17" fmla="*/ 80 h 115"/>
                  <a:gd name="T18" fmla="*/ 52 w 191"/>
                  <a:gd name="T19" fmla="*/ 97 h 115"/>
                  <a:gd name="T20" fmla="*/ 25 w 191"/>
                  <a:gd name="T21" fmla="*/ 114 h 115"/>
                  <a:gd name="T22" fmla="*/ 6 w 191"/>
                  <a:gd name="T23" fmla="*/ 92 h 115"/>
                  <a:gd name="T24" fmla="*/ 0 w 191"/>
                  <a:gd name="T25" fmla="*/ 71 h 115"/>
                  <a:gd name="T26" fmla="*/ 3 w 191"/>
                  <a:gd name="T27" fmla="*/ 56 h 115"/>
                  <a:gd name="T28" fmla="*/ 12 w 191"/>
                  <a:gd name="T29" fmla="*/ 38 h 115"/>
                  <a:gd name="T30" fmla="*/ 22 w 191"/>
                  <a:gd name="T31" fmla="*/ 30 h 115"/>
                  <a:gd name="T32" fmla="*/ 45 w 191"/>
                  <a:gd name="T33" fmla="*/ 16 h 115"/>
                  <a:gd name="T34" fmla="*/ 125 w 191"/>
                  <a:gd name="T35" fmla="*/ 0 h 115"/>
                  <a:gd name="T36" fmla="*/ 190 w 191"/>
                  <a:gd name="T37" fmla="*/ 2 h 1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91" h="115">
                    <a:moveTo>
                      <a:pt x="190" y="2"/>
                    </a:moveTo>
                    <a:lnTo>
                      <a:pt x="131" y="2"/>
                    </a:lnTo>
                    <a:lnTo>
                      <a:pt x="52" y="20"/>
                    </a:lnTo>
                    <a:lnTo>
                      <a:pt x="27" y="36"/>
                    </a:lnTo>
                    <a:lnTo>
                      <a:pt x="17" y="52"/>
                    </a:lnTo>
                    <a:lnTo>
                      <a:pt x="15" y="66"/>
                    </a:lnTo>
                    <a:lnTo>
                      <a:pt x="21" y="77"/>
                    </a:lnTo>
                    <a:lnTo>
                      <a:pt x="32" y="80"/>
                    </a:lnTo>
                    <a:lnTo>
                      <a:pt x="61" y="80"/>
                    </a:lnTo>
                    <a:lnTo>
                      <a:pt x="52" y="97"/>
                    </a:lnTo>
                    <a:lnTo>
                      <a:pt x="25" y="114"/>
                    </a:lnTo>
                    <a:lnTo>
                      <a:pt x="6" y="92"/>
                    </a:lnTo>
                    <a:lnTo>
                      <a:pt x="0" y="71"/>
                    </a:lnTo>
                    <a:lnTo>
                      <a:pt x="3" y="56"/>
                    </a:lnTo>
                    <a:lnTo>
                      <a:pt x="12" y="38"/>
                    </a:lnTo>
                    <a:lnTo>
                      <a:pt x="22" y="30"/>
                    </a:lnTo>
                    <a:lnTo>
                      <a:pt x="45" y="16"/>
                    </a:lnTo>
                    <a:lnTo>
                      <a:pt x="125" y="0"/>
                    </a:lnTo>
                    <a:lnTo>
                      <a:pt x="190" y="2"/>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21" name="Freeform 17">
                <a:extLst>
                  <a:ext uri="{FF2B5EF4-FFF2-40B4-BE49-F238E27FC236}">
                    <a16:creationId xmlns:a16="http://schemas.microsoft.com/office/drawing/2014/main" id="{1E0D0A68-C771-FD2C-9389-813FA9876FDD}"/>
                  </a:ext>
                </a:extLst>
              </p:cNvPr>
              <p:cNvSpPr>
                <a:spLocks/>
              </p:cNvSpPr>
              <p:nvPr/>
            </p:nvSpPr>
            <p:spPr bwMode="auto">
              <a:xfrm>
                <a:off x="1162" y="1454"/>
                <a:ext cx="76" cy="189"/>
              </a:xfrm>
              <a:custGeom>
                <a:avLst/>
                <a:gdLst>
                  <a:gd name="T0" fmla="*/ 17 w 76"/>
                  <a:gd name="T1" fmla="*/ 0 h 189"/>
                  <a:gd name="T2" fmla="*/ 13 w 76"/>
                  <a:gd name="T3" fmla="*/ 13 h 189"/>
                  <a:gd name="T4" fmla="*/ 14 w 76"/>
                  <a:gd name="T5" fmla="*/ 27 h 189"/>
                  <a:gd name="T6" fmla="*/ 22 w 76"/>
                  <a:gd name="T7" fmla="*/ 36 h 189"/>
                  <a:gd name="T8" fmla="*/ 37 w 76"/>
                  <a:gd name="T9" fmla="*/ 39 h 189"/>
                  <a:gd name="T10" fmla="*/ 58 w 76"/>
                  <a:gd name="T11" fmla="*/ 39 h 189"/>
                  <a:gd name="T12" fmla="*/ 72 w 76"/>
                  <a:gd name="T13" fmla="*/ 36 h 189"/>
                  <a:gd name="T14" fmla="*/ 59 w 76"/>
                  <a:gd name="T15" fmla="*/ 51 h 189"/>
                  <a:gd name="T16" fmla="*/ 44 w 76"/>
                  <a:gd name="T17" fmla="*/ 62 h 189"/>
                  <a:gd name="T18" fmla="*/ 27 w 76"/>
                  <a:gd name="T19" fmla="*/ 67 h 189"/>
                  <a:gd name="T20" fmla="*/ 22 w 76"/>
                  <a:gd name="T21" fmla="*/ 79 h 189"/>
                  <a:gd name="T22" fmla="*/ 22 w 76"/>
                  <a:gd name="T23" fmla="*/ 98 h 189"/>
                  <a:gd name="T24" fmla="*/ 24 w 76"/>
                  <a:gd name="T25" fmla="*/ 106 h 189"/>
                  <a:gd name="T26" fmla="*/ 33 w 76"/>
                  <a:gd name="T27" fmla="*/ 112 h 189"/>
                  <a:gd name="T28" fmla="*/ 48 w 76"/>
                  <a:gd name="T29" fmla="*/ 112 h 189"/>
                  <a:gd name="T30" fmla="*/ 64 w 76"/>
                  <a:gd name="T31" fmla="*/ 106 h 189"/>
                  <a:gd name="T32" fmla="*/ 75 w 76"/>
                  <a:gd name="T33" fmla="*/ 95 h 189"/>
                  <a:gd name="T34" fmla="*/ 71 w 76"/>
                  <a:gd name="T35" fmla="*/ 113 h 189"/>
                  <a:gd name="T36" fmla="*/ 57 w 76"/>
                  <a:gd name="T37" fmla="*/ 131 h 189"/>
                  <a:gd name="T38" fmla="*/ 41 w 76"/>
                  <a:gd name="T39" fmla="*/ 139 h 189"/>
                  <a:gd name="T40" fmla="*/ 33 w 76"/>
                  <a:gd name="T41" fmla="*/ 144 h 189"/>
                  <a:gd name="T42" fmla="*/ 30 w 76"/>
                  <a:gd name="T43" fmla="*/ 170 h 189"/>
                  <a:gd name="T44" fmla="*/ 35 w 76"/>
                  <a:gd name="T45" fmla="*/ 188 h 189"/>
                  <a:gd name="T46" fmla="*/ 26 w 76"/>
                  <a:gd name="T47" fmla="*/ 177 h 189"/>
                  <a:gd name="T48" fmla="*/ 24 w 76"/>
                  <a:gd name="T49" fmla="*/ 164 h 189"/>
                  <a:gd name="T50" fmla="*/ 26 w 76"/>
                  <a:gd name="T51" fmla="*/ 145 h 189"/>
                  <a:gd name="T52" fmla="*/ 13 w 76"/>
                  <a:gd name="T53" fmla="*/ 129 h 189"/>
                  <a:gd name="T54" fmla="*/ 7 w 76"/>
                  <a:gd name="T55" fmla="*/ 113 h 189"/>
                  <a:gd name="T56" fmla="*/ 7 w 76"/>
                  <a:gd name="T57" fmla="*/ 95 h 189"/>
                  <a:gd name="T58" fmla="*/ 12 w 76"/>
                  <a:gd name="T59" fmla="*/ 79 h 189"/>
                  <a:gd name="T60" fmla="*/ 4 w 76"/>
                  <a:gd name="T61" fmla="*/ 62 h 189"/>
                  <a:gd name="T62" fmla="*/ 0 w 76"/>
                  <a:gd name="T63" fmla="*/ 40 h 189"/>
                  <a:gd name="T64" fmla="*/ 2 w 76"/>
                  <a:gd name="T65" fmla="*/ 25 h 189"/>
                  <a:gd name="T66" fmla="*/ 7 w 76"/>
                  <a:gd name="T67" fmla="*/ 11 h 189"/>
                  <a:gd name="T68" fmla="*/ 17 w 76"/>
                  <a:gd name="T69" fmla="*/ 0 h 18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76" h="189">
                    <a:moveTo>
                      <a:pt x="17" y="0"/>
                    </a:moveTo>
                    <a:lnTo>
                      <a:pt x="13" y="13"/>
                    </a:lnTo>
                    <a:lnTo>
                      <a:pt x="14" y="27"/>
                    </a:lnTo>
                    <a:lnTo>
                      <a:pt x="22" y="36"/>
                    </a:lnTo>
                    <a:lnTo>
                      <a:pt x="37" y="39"/>
                    </a:lnTo>
                    <a:lnTo>
                      <a:pt x="58" y="39"/>
                    </a:lnTo>
                    <a:lnTo>
                      <a:pt x="72" y="36"/>
                    </a:lnTo>
                    <a:lnTo>
                      <a:pt x="59" y="51"/>
                    </a:lnTo>
                    <a:lnTo>
                      <a:pt x="44" y="62"/>
                    </a:lnTo>
                    <a:lnTo>
                      <a:pt x="27" y="67"/>
                    </a:lnTo>
                    <a:lnTo>
                      <a:pt x="22" y="79"/>
                    </a:lnTo>
                    <a:lnTo>
                      <a:pt x="22" y="98"/>
                    </a:lnTo>
                    <a:lnTo>
                      <a:pt x="24" y="106"/>
                    </a:lnTo>
                    <a:lnTo>
                      <a:pt x="33" y="112"/>
                    </a:lnTo>
                    <a:lnTo>
                      <a:pt x="48" y="112"/>
                    </a:lnTo>
                    <a:lnTo>
                      <a:pt x="64" y="106"/>
                    </a:lnTo>
                    <a:lnTo>
                      <a:pt x="75" y="95"/>
                    </a:lnTo>
                    <a:lnTo>
                      <a:pt x="71" y="113"/>
                    </a:lnTo>
                    <a:lnTo>
                      <a:pt x="57" y="131"/>
                    </a:lnTo>
                    <a:lnTo>
                      <a:pt x="41" y="139"/>
                    </a:lnTo>
                    <a:lnTo>
                      <a:pt x="33" y="144"/>
                    </a:lnTo>
                    <a:lnTo>
                      <a:pt x="30" y="170"/>
                    </a:lnTo>
                    <a:lnTo>
                      <a:pt x="35" y="188"/>
                    </a:lnTo>
                    <a:lnTo>
                      <a:pt x="26" y="177"/>
                    </a:lnTo>
                    <a:lnTo>
                      <a:pt x="24" y="164"/>
                    </a:lnTo>
                    <a:lnTo>
                      <a:pt x="26" y="145"/>
                    </a:lnTo>
                    <a:lnTo>
                      <a:pt x="13" y="129"/>
                    </a:lnTo>
                    <a:lnTo>
                      <a:pt x="7" y="113"/>
                    </a:lnTo>
                    <a:lnTo>
                      <a:pt x="7" y="95"/>
                    </a:lnTo>
                    <a:lnTo>
                      <a:pt x="12" y="79"/>
                    </a:lnTo>
                    <a:lnTo>
                      <a:pt x="4" y="62"/>
                    </a:lnTo>
                    <a:lnTo>
                      <a:pt x="0" y="40"/>
                    </a:lnTo>
                    <a:lnTo>
                      <a:pt x="2" y="25"/>
                    </a:lnTo>
                    <a:lnTo>
                      <a:pt x="7" y="11"/>
                    </a:lnTo>
                    <a:lnTo>
                      <a:pt x="17"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22" name="Freeform 18">
                <a:extLst>
                  <a:ext uri="{FF2B5EF4-FFF2-40B4-BE49-F238E27FC236}">
                    <a16:creationId xmlns:a16="http://schemas.microsoft.com/office/drawing/2014/main" id="{935743EF-37C9-49CE-8AC9-E16FC11B11D2}"/>
                  </a:ext>
                </a:extLst>
              </p:cNvPr>
              <p:cNvSpPr>
                <a:spLocks/>
              </p:cNvSpPr>
              <p:nvPr/>
            </p:nvSpPr>
            <p:spPr bwMode="auto">
              <a:xfrm>
                <a:off x="1172" y="1111"/>
                <a:ext cx="162" cy="105"/>
              </a:xfrm>
              <a:custGeom>
                <a:avLst/>
                <a:gdLst>
                  <a:gd name="T0" fmla="*/ 0 w 162"/>
                  <a:gd name="T1" fmla="*/ 53 h 105"/>
                  <a:gd name="T2" fmla="*/ 26 w 162"/>
                  <a:gd name="T3" fmla="*/ 40 h 105"/>
                  <a:gd name="T4" fmla="*/ 66 w 162"/>
                  <a:gd name="T5" fmla="*/ 31 h 105"/>
                  <a:gd name="T6" fmla="*/ 121 w 162"/>
                  <a:gd name="T7" fmla="*/ 0 h 105"/>
                  <a:gd name="T8" fmla="*/ 105 w 162"/>
                  <a:gd name="T9" fmla="*/ 18 h 105"/>
                  <a:gd name="T10" fmla="*/ 96 w 162"/>
                  <a:gd name="T11" fmla="*/ 40 h 105"/>
                  <a:gd name="T12" fmla="*/ 161 w 162"/>
                  <a:gd name="T13" fmla="*/ 47 h 105"/>
                  <a:gd name="T14" fmla="*/ 97 w 162"/>
                  <a:gd name="T15" fmla="*/ 63 h 105"/>
                  <a:gd name="T16" fmla="*/ 128 w 162"/>
                  <a:gd name="T17" fmla="*/ 87 h 105"/>
                  <a:gd name="T18" fmla="*/ 136 w 162"/>
                  <a:gd name="T19" fmla="*/ 98 h 105"/>
                  <a:gd name="T20" fmla="*/ 124 w 162"/>
                  <a:gd name="T21" fmla="*/ 104 h 105"/>
                  <a:gd name="T22" fmla="*/ 88 w 162"/>
                  <a:gd name="T23" fmla="*/ 102 h 105"/>
                  <a:gd name="T24" fmla="*/ 53 w 162"/>
                  <a:gd name="T25" fmla="*/ 91 h 105"/>
                  <a:gd name="T26" fmla="*/ 39 w 162"/>
                  <a:gd name="T27" fmla="*/ 83 h 105"/>
                  <a:gd name="T28" fmla="*/ 39 w 162"/>
                  <a:gd name="T29" fmla="*/ 76 h 105"/>
                  <a:gd name="T30" fmla="*/ 69 w 162"/>
                  <a:gd name="T31" fmla="*/ 59 h 105"/>
                  <a:gd name="T32" fmla="*/ 66 w 162"/>
                  <a:gd name="T33" fmla="*/ 52 h 105"/>
                  <a:gd name="T34" fmla="*/ 37 w 162"/>
                  <a:gd name="T35" fmla="*/ 47 h 105"/>
                  <a:gd name="T36" fmla="*/ 0 w 162"/>
                  <a:gd name="T37" fmla="*/ 53 h 10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 h="105">
                    <a:moveTo>
                      <a:pt x="0" y="53"/>
                    </a:moveTo>
                    <a:lnTo>
                      <a:pt x="26" y="40"/>
                    </a:lnTo>
                    <a:lnTo>
                      <a:pt x="66" y="31"/>
                    </a:lnTo>
                    <a:lnTo>
                      <a:pt x="121" y="0"/>
                    </a:lnTo>
                    <a:lnTo>
                      <a:pt x="105" y="18"/>
                    </a:lnTo>
                    <a:lnTo>
                      <a:pt x="96" y="40"/>
                    </a:lnTo>
                    <a:lnTo>
                      <a:pt x="161" y="47"/>
                    </a:lnTo>
                    <a:lnTo>
                      <a:pt x="97" y="63"/>
                    </a:lnTo>
                    <a:lnTo>
                      <a:pt x="128" y="87"/>
                    </a:lnTo>
                    <a:lnTo>
                      <a:pt x="136" y="98"/>
                    </a:lnTo>
                    <a:lnTo>
                      <a:pt x="124" y="104"/>
                    </a:lnTo>
                    <a:lnTo>
                      <a:pt x="88" y="102"/>
                    </a:lnTo>
                    <a:lnTo>
                      <a:pt x="53" y="91"/>
                    </a:lnTo>
                    <a:lnTo>
                      <a:pt x="39" y="83"/>
                    </a:lnTo>
                    <a:lnTo>
                      <a:pt x="39" y="76"/>
                    </a:lnTo>
                    <a:lnTo>
                      <a:pt x="69" y="59"/>
                    </a:lnTo>
                    <a:lnTo>
                      <a:pt x="66" y="52"/>
                    </a:lnTo>
                    <a:lnTo>
                      <a:pt x="37" y="47"/>
                    </a:lnTo>
                    <a:lnTo>
                      <a:pt x="0" y="53"/>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23" name="Freeform 19">
                <a:extLst>
                  <a:ext uri="{FF2B5EF4-FFF2-40B4-BE49-F238E27FC236}">
                    <a16:creationId xmlns:a16="http://schemas.microsoft.com/office/drawing/2014/main" id="{7147FA65-C25C-690E-FCBB-D803F1527A62}"/>
                  </a:ext>
                </a:extLst>
              </p:cNvPr>
              <p:cNvSpPr>
                <a:spLocks/>
              </p:cNvSpPr>
              <p:nvPr/>
            </p:nvSpPr>
            <p:spPr bwMode="auto">
              <a:xfrm>
                <a:off x="1315" y="1111"/>
                <a:ext cx="103" cy="205"/>
              </a:xfrm>
              <a:custGeom>
                <a:avLst/>
                <a:gdLst>
                  <a:gd name="T0" fmla="*/ 51 w 103"/>
                  <a:gd name="T1" fmla="*/ 204 h 205"/>
                  <a:gd name="T2" fmla="*/ 73 w 103"/>
                  <a:gd name="T3" fmla="*/ 97 h 205"/>
                  <a:gd name="T4" fmla="*/ 102 w 103"/>
                  <a:gd name="T5" fmla="*/ 102 h 205"/>
                  <a:gd name="T6" fmla="*/ 102 w 103"/>
                  <a:gd name="T7" fmla="*/ 97 h 205"/>
                  <a:gd name="T8" fmla="*/ 73 w 103"/>
                  <a:gd name="T9" fmla="*/ 80 h 205"/>
                  <a:gd name="T10" fmla="*/ 38 w 103"/>
                  <a:gd name="T11" fmla="*/ 70 h 205"/>
                  <a:gd name="T12" fmla="*/ 17 w 103"/>
                  <a:gd name="T13" fmla="*/ 28 h 205"/>
                  <a:gd name="T14" fmla="*/ 0 w 103"/>
                  <a:gd name="T15" fmla="*/ 0 h 205"/>
                  <a:gd name="T16" fmla="*/ 17 w 103"/>
                  <a:gd name="T17" fmla="*/ 32 h 205"/>
                  <a:gd name="T18" fmla="*/ 32 w 103"/>
                  <a:gd name="T19" fmla="*/ 69 h 205"/>
                  <a:gd name="T20" fmla="*/ 44 w 103"/>
                  <a:gd name="T21" fmla="*/ 120 h 205"/>
                  <a:gd name="T22" fmla="*/ 49 w 103"/>
                  <a:gd name="T23" fmla="*/ 161 h 205"/>
                  <a:gd name="T24" fmla="*/ 51 w 103"/>
                  <a:gd name="T25" fmla="*/ 204 h 20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3" h="205">
                    <a:moveTo>
                      <a:pt x="51" y="204"/>
                    </a:moveTo>
                    <a:lnTo>
                      <a:pt x="73" y="97"/>
                    </a:lnTo>
                    <a:lnTo>
                      <a:pt x="102" y="102"/>
                    </a:lnTo>
                    <a:lnTo>
                      <a:pt x="102" y="97"/>
                    </a:lnTo>
                    <a:lnTo>
                      <a:pt x="73" y="80"/>
                    </a:lnTo>
                    <a:lnTo>
                      <a:pt x="38" y="70"/>
                    </a:lnTo>
                    <a:lnTo>
                      <a:pt x="17" y="28"/>
                    </a:lnTo>
                    <a:lnTo>
                      <a:pt x="0" y="0"/>
                    </a:lnTo>
                    <a:lnTo>
                      <a:pt x="17" y="32"/>
                    </a:lnTo>
                    <a:lnTo>
                      <a:pt x="32" y="69"/>
                    </a:lnTo>
                    <a:lnTo>
                      <a:pt x="44" y="120"/>
                    </a:lnTo>
                    <a:lnTo>
                      <a:pt x="49" y="161"/>
                    </a:lnTo>
                    <a:lnTo>
                      <a:pt x="51" y="204"/>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24" name="Freeform 20">
                <a:extLst>
                  <a:ext uri="{FF2B5EF4-FFF2-40B4-BE49-F238E27FC236}">
                    <a16:creationId xmlns:a16="http://schemas.microsoft.com/office/drawing/2014/main" id="{37701F9E-2DA8-C61F-F226-4B05D2A8AD8B}"/>
                  </a:ext>
                </a:extLst>
              </p:cNvPr>
              <p:cNvSpPr>
                <a:spLocks/>
              </p:cNvSpPr>
              <p:nvPr/>
            </p:nvSpPr>
            <p:spPr bwMode="auto">
              <a:xfrm>
                <a:off x="1394" y="1225"/>
                <a:ext cx="28" cy="91"/>
              </a:xfrm>
              <a:custGeom>
                <a:avLst/>
                <a:gdLst>
                  <a:gd name="T0" fmla="*/ 0 w 28"/>
                  <a:gd name="T1" fmla="*/ 90 h 91"/>
                  <a:gd name="T2" fmla="*/ 27 w 28"/>
                  <a:gd name="T3" fmla="*/ 0 h 91"/>
                  <a:gd name="T4" fmla="*/ 6 w 28"/>
                  <a:gd name="T5" fmla="*/ 49 h 91"/>
                  <a:gd name="T6" fmla="*/ 0 w 28"/>
                  <a:gd name="T7" fmla="*/ 90 h 9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8" h="91">
                    <a:moveTo>
                      <a:pt x="0" y="90"/>
                    </a:moveTo>
                    <a:lnTo>
                      <a:pt x="27" y="0"/>
                    </a:lnTo>
                    <a:lnTo>
                      <a:pt x="6" y="49"/>
                    </a:lnTo>
                    <a:lnTo>
                      <a:pt x="0" y="9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25" name="Freeform 21">
                <a:extLst>
                  <a:ext uri="{FF2B5EF4-FFF2-40B4-BE49-F238E27FC236}">
                    <a16:creationId xmlns:a16="http://schemas.microsoft.com/office/drawing/2014/main" id="{6B120FDF-147A-A150-C5D6-64A73D33ACB7}"/>
                  </a:ext>
                </a:extLst>
              </p:cNvPr>
              <p:cNvSpPr>
                <a:spLocks/>
              </p:cNvSpPr>
              <p:nvPr/>
            </p:nvSpPr>
            <p:spPr bwMode="auto">
              <a:xfrm>
                <a:off x="1316" y="1223"/>
                <a:ext cx="15" cy="96"/>
              </a:xfrm>
              <a:custGeom>
                <a:avLst/>
                <a:gdLst>
                  <a:gd name="T0" fmla="*/ 0 w 15"/>
                  <a:gd name="T1" fmla="*/ 0 h 96"/>
                  <a:gd name="T2" fmla="*/ 7 w 15"/>
                  <a:gd name="T3" fmla="*/ 37 h 96"/>
                  <a:gd name="T4" fmla="*/ 14 w 15"/>
                  <a:gd name="T5" fmla="*/ 95 h 96"/>
                  <a:gd name="T6" fmla="*/ 8 w 15"/>
                  <a:gd name="T7" fmla="*/ 95 h 96"/>
                  <a:gd name="T8" fmla="*/ 6 w 15"/>
                  <a:gd name="T9" fmla="*/ 46 h 96"/>
                  <a:gd name="T10" fmla="*/ 0 w 15"/>
                  <a:gd name="T11" fmla="*/ 0 h 9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 h="96">
                    <a:moveTo>
                      <a:pt x="0" y="0"/>
                    </a:moveTo>
                    <a:lnTo>
                      <a:pt x="7" y="37"/>
                    </a:lnTo>
                    <a:lnTo>
                      <a:pt x="14" y="95"/>
                    </a:lnTo>
                    <a:lnTo>
                      <a:pt x="8" y="95"/>
                    </a:lnTo>
                    <a:lnTo>
                      <a:pt x="6" y="46"/>
                    </a:lnTo>
                    <a:lnTo>
                      <a:pt x="0"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26" name="Freeform 22">
                <a:extLst>
                  <a:ext uri="{FF2B5EF4-FFF2-40B4-BE49-F238E27FC236}">
                    <a16:creationId xmlns:a16="http://schemas.microsoft.com/office/drawing/2014/main" id="{2C918358-5486-6636-CABA-B5DBA609EC18}"/>
                  </a:ext>
                </a:extLst>
              </p:cNvPr>
              <p:cNvSpPr>
                <a:spLocks/>
              </p:cNvSpPr>
              <p:nvPr/>
            </p:nvSpPr>
            <p:spPr bwMode="auto">
              <a:xfrm>
                <a:off x="1172" y="1174"/>
                <a:ext cx="98" cy="152"/>
              </a:xfrm>
              <a:custGeom>
                <a:avLst/>
                <a:gdLst>
                  <a:gd name="T0" fmla="*/ 0 w 98"/>
                  <a:gd name="T1" fmla="*/ 0 h 152"/>
                  <a:gd name="T2" fmla="*/ 34 w 98"/>
                  <a:gd name="T3" fmla="*/ 62 h 152"/>
                  <a:gd name="T4" fmla="*/ 61 w 98"/>
                  <a:gd name="T5" fmla="*/ 117 h 152"/>
                  <a:gd name="T6" fmla="*/ 55 w 98"/>
                  <a:gd name="T7" fmla="*/ 82 h 152"/>
                  <a:gd name="T8" fmla="*/ 42 w 98"/>
                  <a:gd name="T9" fmla="*/ 45 h 152"/>
                  <a:gd name="T10" fmla="*/ 62 w 98"/>
                  <a:gd name="T11" fmla="*/ 92 h 152"/>
                  <a:gd name="T12" fmla="*/ 97 w 98"/>
                  <a:gd name="T13" fmla="*/ 145 h 152"/>
                  <a:gd name="T14" fmla="*/ 76 w 98"/>
                  <a:gd name="T15" fmla="*/ 151 h 152"/>
                  <a:gd name="T16" fmla="*/ 16 w 98"/>
                  <a:gd name="T17" fmla="*/ 39 h 152"/>
                  <a:gd name="T18" fmla="*/ 0 w 98"/>
                  <a:gd name="T19" fmla="*/ 0 h 1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98" h="152">
                    <a:moveTo>
                      <a:pt x="0" y="0"/>
                    </a:moveTo>
                    <a:lnTo>
                      <a:pt x="34" y="62"/>
                    </a:lnTo>
                    <a:lnTo>
                      <a:pt x="61" y="117"/>
                    </a:lnTo>
                    <a:lnTo>
                      <a:pt x="55" y="82"/>
                    </a:lnTo>
                    <a:lnTo>
                      <a:pt x="42" y="45"/>
                    </a:lnTo>
                    <a:lnTo>
                      <a:pt x="62" y="92"/>
                    </a:lnTo>
                    <a:lnTo>
                      <a:pt x="97" y="145"/>
                    </a:lnTo>
                    <a:lnTo>
                      <a:pt x="76" y="151"/>
                    </a:lnTo>
                    <a:lnTo>
                      <a:pt x="16" y="39"/>
                    </a:lnTo>
                    <a:lnTo>
                      <a:pt x="0"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27" name="Freeform 23">
                <a:extLst>
                  <a:ext uri="{FF2B5EF4-FFF2-40B4-BE49-F238E27FC236}">
                    <a16:creationId xmlns:a16="http://schemas.microsoft.com/office/drawing/2014/main" id="{318E9E8A-5A90-9218-E82B-A75689D63EEE}"/>
                  </a:ext>
                </a:extLst>
              </p:cNvPr>
              <p:cNvSpPr>
                <a:spLocks/>
              </p:cNvSpPr>
              <p:nvPr/>
            </p:nvSpPr>
            <p:spPr bwMode="auto">
              <a:xfrm>
                <a:off x="1044" y="1568"/>
                <a:ext cx="393" cy="361"/>
              </a:xfrm>
              <a:custGeom>
                <a:avLst/>
                <a:gdLst>
                  <a:gd name="T0" fmla="*/ 353 w 393"/>
                  <a:gd name="T1" fmla="*/ 41 h 361"/>
                  <a:gd name="T2" fmla="*/ 316 w 393"/>
                  <a:gd name="T3" fmla="*/ 24 h 361"/>
                  <a:gd name="T4" fmla="*/ 281 w 393"/>
                  <a:gd name="T5" fmla="*/ 24 h 361"/>
                  <a:gd name="T6" fmla="*/ 238 w 393"/>
                  <a:gd name="T7" fmla="*/ 41 h 361"/>
                  <a:gd name="T8" fmla="*/ 204 w 393"/>
                  <a:gd name="T9" fmla="*/ 69 h 361"/>
                  <a:gd name="T10" fmla="*/ 172 w 393"/>
                  <a:gd name="T11" fmla="*/ 103 h 361"/>
                  <a:gd name="T12" fmla="*/ 120 w 393"/>
                  <a:gd name="T13" fmla="*/ 141 h 361"/>
                  <a:gd name="T14" fmla="*/ 168 w 393"/>
                  <a:gd name="T15" fmla="*/ 103 h 361"/>
                  <a:gd name="T16" fmla="*/ 189 w 393"/>
                  <a:gd name="T17" fmla="*/ 69 h 361"/>
                  <a:gd name="T18" fmla="*/ 126 w 393"/>
                  <a:gd name="T19" fmla="*/ 88 h 361"/>
                  <a:gd name="T20" fmla="*/ 91 w 393"/>
                  <a:gd name="T21" fmla="*/ 112 h 361"/>
                  <a:gd name="T22" fmla="*/ 58 w 393"/>
                  <a:gd name="T23" fmla="*/ 154 h 361"/>
                  <a:gd name="T24" fmla="*/ 39 w 393"/>
                  <a:gd name="T25" fmla="*/ 187 h 361"/>
                  <a:gd name="T26" fmla="*/ 25 w 393"/>
                  <a:gd name="T27" fmla="*/ 236 h 361"/>
                  <a:gd name="T28" fmla="*/ 24 w 393"/>
                  <a:gd name="T29" fmla="*/ 281 h 361"/>
                  <a:gd name="T30" fmla="*/ 20 w 393"/>
                  <a:gd name="T31" fmla="*/ 303 h 361"/>
                  <a:gd name="T32" fmla="*/ 7 w 393"/>
                  <a:gd name="T33" fmla="*/ 324 h 361"/>
                  <a:gd name="T34" fmla="*/ 7 w 393"/>
                  <a:gd name="T35" fmla="*/ 339 h 361"/>
                  <a:gd name="T36" fmla="*/ 12 w 393"/>
                  <a:gd name="T37" fmla="*/ 360 h 361"/>
                  <a:gd name="T38" fmla="*/ 2 w 393"/>
                  <a:gd name="T39" fmla="*/ 344 h 361"/>
                  <a:gd name="T40" fmla="*/ 0 w 393"/>
                  <a:gd name="T41" fmla="*/ 322 h 361"/>
                  <a:gd name="T42" fmla="*/ 12 w 393"/>
                  <a:gd name="T43" fmla="*/ 292 h 361"/>
                  <a:gd name="T44" fmla="*/ 16 w 393"/>
                  <a:gd name="T45" fmla="*/ 235 h 361"/>
                  <a:gd name="T46" fmla="*/ 44 w 393"/>
                  <a:gd name="T47" fmla="*/ 161 h 361"/>
                  <a:gd name="T48" fmla="*/ 82 w 393"/>
                  <a:gd name="T49" fmla="*/ 111 h 361"/>
                  <a:gd name="T50" fmla="*/ 128 w 393"/>
                  <a:gd name="T51" fmla="*/ 82 h 361"/>
                  <a:gd name="T52" fmla="*/ 193 w 393"/>
                  <a:gd name="T53" fmla="*/ 62 h 361"/>
                  <a:gd name="T54" fmla="*/ 211 w 393"/>
                  <a:gd name="T55" fmla="*/ 39 h 361"/>
                  <a:gd name="T56" fmla="*/ 238 w 393"/>
                  <a:gd name="T57" fmla="*/ 15 h 361"/>
                  <a:gd name="T58" fmla="*/ 266 w 393"/>
                  <a:gd name="T59" fmla="*/ 4 h 361"/>
                  <a:gd name="T60" fmla="*/ 298 w 393"/>
                  <a:gd name="T61" fmla="*/ 0 h 361"/>
                  <a:gd name="T62" fmla="*/ 330 w 393"/>
                  <a:gd name="T63" fmla="*/ 4 h 361"/>
                  <a:gd name="T64" fmla="*/ 356 w 393"/>
                  <a:gd name="T65" fmla="*/ 15 h 361"/>
                  <a:gd name="T66" fmla="*/ 370 w 393"/>
                  <a:gd name="T67" fmla="*/ 20 h 361"/>
                  <a:gd name="T68" fmla="*/ 392 w 393"/>
                  <a:gd name="T69" fmla="*/ 21 h 361"/>
                  <a:gd name="T70" fmla="*/ 353 w 393"/>
                  <a:gd name="T71" fmla="*/ 41 h 36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93" h="361">
                    <a:moveTo>
                      <a:pt x="353" y="41"/>
                    </a:moveTo>
                    <a:lnTo>
                      <a:pt x="316" y="24"/>
                    </a:lnTo>
                    <a:lnTo>
                      <a:pt x="281" y="24"/>
                    </a:lnTo>
                    <a:lnTo>
                      <a:pt x="238" y="41"/>
                    </a:lnTo>
                    <a:lnTo>
                      <a:pt x="204" y="69"/>
                    </a:lnTo>
                    <a:lnTo>
                      <a:pt x="172" y="103"/>
                    </a:lnTo>
                    <a:lnTo>
                      <a:pt x="120" y="141"/>
                    </a:lnTo>
                    <a:lnTo>
                      <a:pt x="168" y="103"/>
                    </a:lnTo>
                    <a:lnTo>
                      <a:pt x="189" y="69"/>
                    </a:lnTo>
                    <a:lnTo>
                      <a:pt x="126" y="88"/>
                    </a:lnTo>
                    <a:lnTo>
                      <a:pt x="91" y="112"/>
                    </a:lnTo>
                    <a:lnTo>
                      <a:pt x="58" y="154"/>
                    </a:lnTo>
                    <a:lnTo>
                      <a:pt x="39" y="187"/>
                    </a:lnTo>
                    <a:lnTo>
                      <a:pt x="25" y="236"/>
                    </a:lnTo>
                    <a:lnTo>
                      <a:pt x="24" y="281"/>
                    </a:lnTo>
                    <a:lnTo>
                      <a:pt x="20" y="303"/>
                    </a:lnTo>
                    <a:lnTo>
                      <a:pt x="7" y="324"/>
                    </a:lnTo>
                    <a:lnTo>
                      <a:pt x="7" y="339"/>
                    </a:lnTo>
                    <a:lnTo>
                      <a:pt x="12" y="360"/>
                    </a:lnTo>
                    <a:lnTo>
                      <a:pt x="2" y="344"/>
                    </a:lnTo>
                    <a:lnTo>
                      <a:pt x="0" y="322"/>
                    </a:lnTo>
                    <a:lnTo>
                      <a:pt x="12" y="292"/>
                    </a:lnTo>
                    <a:lnTo>
                      <a:pt x="16" y="235"/>
                    </a:lnTo>
                    <a:lnTo>
                      <a:pt x="44" y="161"/>
                    </a:lnTo>
                    <a:lnTo>
                      <a:pt x="82" y="111"/>
                    </a:lnTo>
                    <a:lnTo>
                      <a:pt x="128" y="82"/>
                    </a:lnTo>
                    <a:lnTo>
                      <a:pt x="193" y="62"/>
                    </a:lnTo>
                    <a:lnTo>
                      <a:pt x="211" y="39"/>
                    </a:lnTo>
                    <a:lnTo>
                      <a:pt x="238" y="15"/>
                    </a:lnTo>
                    <a:lnTo>
                      <a:pt x="266" y="4"/>
                    </a:lnTo>
                    <a:lnTo>
                      <a:pt x="298" y="0"/>
                    </a:lnTo>
                    <a:lnTo>
                      <a:pt x="330" y="4"/>
                    </a:lnTo>
                    <a:lnTo>
                      <a:pt x="356" y="15"/>
                    </a:lnTo>
                    <a:lnTo>
                      <a:pt x="370" y="20"/>
                    </a:lnTo>
                    <a:lnTo>
                      <a:pt x="392" y="21"/>
                    </a:lnTo>
                    <a:lnTo>
                      <a:pt x="353" y="41"/>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28" name="Freeform 24">
                <a:extLst>
                  <a:ext uri="{FF2B5EF4-FFF2-40B4-BE49-F238E27FC236}">
                    <a16:creationId xmlns:a16="http://schemas.microsoft.com/office/drawing/2014/main" id="{EE7B1D6F-2A72-9A20-CA68-25BD0E958A0F}"/>
                  </a:ext>
                </a:extLst>
              </p:cNvPr>
              <p:cNvSpPr>
                <a:spLocks/>
              </p:cNvSpPr>
              <p:nvPr/>
            </p:nvSpPr>
            <p:spPr bwMode="auto">
              <a:xfrm>
                <a:off x="920" y="1936"/>
                <a:ext cx="166" cy="538"/>
              </a:xfrm>
              <a:custGeom>
                <a:avLst/>
                <a:gdLst>
                  <a:gd name="T0" fmla="*/ 131 w 166"/>
                  <a:gd name="T1" fmla="*/ 0 h 538"/>
                  <a:gd name="T2" fmla="*/ 146 w 166"/>
                  <a:gd name="T3" fmla="*/ 21 h 538"/>
                  <a:gd name="T4" fmla="*/ 161 w 166"/>
                  <a:gd name="T5" fmla="*/ 45 h 538"/>
                  <a:gd name="T6" fmla="*/ 165 w 166"/>
                  <a:gd name="T7" fmla="*/ 68 h 538"/>
                  <a:gd name="T8" fmla="*/ 161 w 166"/>
                  <a:gd name="T9" fmla="*/ 86 h 538"/>
                  <a:gd name="T10" fmla="*/ 154 w 166"/>
                  <a:gd name="T11" fmla="*/ 101 h 538"/>
                  <a:gd name="T12" fmla="*/ 143 w 166"/>
                  <a:gd name="T13" fmla="*/ 101 h 538"/>
                  <a:gd name="T14" fmla="*/ 133 w 166"/>
                  <a:gd name="T15" fmla="*/ 92 h 538"/>
                  <a:gd name="T16" fmla="*/ 115 w 166"/>
                  <a:gd name="T17" fmla="*/ 55 h 538"/>
                  <a:gd name="T18" fmla="*/ 94 w 166"/>
                  <a:gd name="T19" fmla="*/ 105 h 538"/>
                  <a:gd name="T20" fmla="*/ 77 w 166"/>
                  <a:gd name="T21" fmla="*/ 183 h 538"/>
                  <a:gd name="T22" fmla="*/ 75 w 166"/>
                  <a:gd name="T23" fmla="*/ 242 h 538"/>
                  <a:gd name="T24" fmla="*/ 85 w 166"/>
                  <a:gd name="T25" fmla="*/ 287 h 538"/>
                  <a:gd name="T26" fmla="*/ 67 w 166"/>
                  <a:gd name="T27" fmla="*/ 326 h 538"/>
                  <a:gd name="T28" fmla="*/ 66 w 166"/>
                  <a:gd name="T29" fmla="*/ 360 h 538"/>
                  <a:gd name="T30" fmla="*/ 71 w 166"/>
                  <a:gd name="T31" fmla="*/ 404 h 538"/>
                  <a:gd name="T32" fmla="*/ 81 w 166"/>
                  <a:gd name="T33" fmla="*/ 424 h 538"/>
                  <a:gd name="T34" fmla="*/ 61 w 166"/>
                  <a:gd name="T35" fmla="*/ 399 h 538"/>
                  <a:gd name="T36" fmla="*/ 27 w 166"/>
                  <a:gd name="T37" fmla="*/ 445 h 538"/>
                  <a:gd name="T38" fmla="*/ 7 w 166"/>
                  <a:gd name="T39" fmla="*/ 484 h 538"/>
                  <a:gd name="T40" fmla="*/ 3 w 166"/>
                  <a:gd name="T41" fmla="*/ 507 h 538"/>
                  <a:gd name="T42" fmla="*/ 4 w 166"/>
                  <a:gd name="T43" fmla="*/ 537 h 538"/>
                  <a:gd name="T44" fmla="*/ 0 w 166"/>
                  <a:gd name="T45" fmla="*/ 502 h 538"/>
                  <a:gd name="T46" fmla="*/ 3 w 166"/>
                  <a:gd name="T47" fmla="*/ 477 h 538"/>
                  <a:gd name="T48" fmla="*/ 20 w 166"/>
                  <a:gd name="T49" fmla="*/ 436 h 538"/>
                  <a:gd name="T50" fmla="*/ 42 w 166"/>
                  <a:gd name="T51" fmla="*/ 393 h 538"/>
                  <a:gd name="T52" fmla="*/ 55 w 166"/>
                  <a:gd name="T53" fmla="*/ 367 h 538"/>
                  <a:gd name="T54" fmla="*/ 57 w 166"/>
                  <a:gd name="T55" fmla="*/ 343 h 538"/>
                  <a:gd name="T56" fmla="*/ 59 w 166"/>
                  <a:gd name="T57" fmla="*/ 312 h 538"/>
                  <a:gd name="T58" fmla="*/ 67 w 166"/>
                  <a:gd name="T59" fmla="*/ 289 h 538"/>
                  <a:gd name="T60" fmla="*/ 71 w 166"/>
                  <a:gd name="T61" fmla="*/ 273 h 538"/>
                  <a:gd name="T62" fmla="*/ 67 w 166"/>
                  <a:gd name="T63" fmla="*/ 242 h 538"/>
                  <a:gd name="T64" fmla="*/ 67 w 166"/>
                  <a:gd name="T65" fmla="*/ 210 h 538"/>
                  <a:gd name="T66" fmla="*/ 71 w 166"/>
                  <a:gd name="T67" fmla="*/ 164 h 538"/>
                  <a:gd name="T68" fmla="*/ 81 w 166"/>
                  <a:gd name="T69" fmla="*/ 123 h 538"/>
                  <a:gd name="T70" fmla="*/ 96 w 166"/>
                  <a:gd name="T71" fmla="*/ 75 h 538"/>
                  <a:gd name="T72" fmla="*/ 117 w 166"/>
                  <a:gd name="T73" fmla="*/ 34 h 538"/>
                  <a:gd name="T74" fmla="*/ 126 w 166"/>
                  <a:gd name="T75" fmla="*/ 11 h 538"/>
                  <a:gd name="T76" fmla="*/ 131 w 166"/>
                  <a:gd name="T77" fmla="*/ 0 h 53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66" h="538">
                    <a:moveTo>
                      <a:pt x="131" y="0"/>
                    </a:moveTo>
                    <a:lnTo>
                      <a:pt x="146" y="21"/>
                    </a:lnTo>
                    <a:lnTo>
                      <a:pt x="161" y="45"/>
                    </a:lnTo>
                    <a:lnTo>
                      <a:pt x="165" y="68"/>
                    </a:lnTo>
                    <a:lnTo>
                      <a:pt x="161" y="86"/>
                    </a:lnTo>
                    <a:lnTo>
                      <a:pt x="154" y="101"/>
                    </a:lnTo>
                    <a:lnTo>
                      <a:pt x="143" y="101"/>
                    </a:lnTo>
                    <a:lnTo>
                      <a:pt x="133" y="92"/>
                    </a:lnTo>
                    <a:lnTo>
                      <a:pt x="115" y="55"/>
                    </a:lnTo>
                    <a:lnTo>
                      <a:pt x="94" y="105"/>
                    </a:lnTo>
                    <a:lnTo>
                      <a:pt x="77" y="183"/>
                    </a:lnTo>
                    <a:lnTo>
                      <a:pt x="75" y="242"/>
                    </a:lnTo>
                    <a:lnTo>
                      <a:pt x="85" y="287"/>
                    </a:lnTo>
                    <a:lnTo>
                      <a:pt x="67" y="326"/>
                    </a:lnTo>
                    <a:lnTo>
                      <a:pt x="66" y="360"/>
                    </a:lnTo>
                    <a:lnTo>
                      <a:pt x="71" y="404"/>
                    </a:lnTo>
                    <a:lnTo>
                      <a:pt x="81" y="424"/>
                    </a:lnTo>
                    <a:lnTo>
                      <a:pt x="61" y="399"/>
                    </a:lnTo>
                    <a:lnTo>
                      <a:pt x="27" y="445"/>
                    </a:lnTo>
                    <a:lnTo>
                      <a:pt x="7" y="484"/>
                    </a:lnTo>
                    <a:lnTo>
                      <a:pt x="3" y="507"/>
                    </a:lnTo>
                    <a:lnTo>
                      <a:pt x="4" y="537"/>
                    </a:lnTo>
                    <a:lnTo>
                      <a:pt x="0" y="502"/>
                    </a:lnTo>
                    <a:lnTo>
                      <a:pt x="3" y="477"/>
                    </a:lnTo>
                    <a:lnTo>
                      <a:pt x="20" y="436"/>
                    </a:lnTo>
                    <a:lnTo>
                      <a:pt x="42" y="393"/>
                    </a:lnTo>
                    <a:lnTo>
                      <a:pt x="55" y="367"/>
                    </a:lnTo>
                    <a:lnTo>
                      <a:pt x="57" y="343"/>
                    </a:lnTo>
                    <a:lnTo>
                      <a:pt x="59" y="312"/>
                    </a:lnTo>
                    <a:lnTo>
                      <a:pt x="67" y="289"/>
                    </a:lnTo>
                    <a:lnTo>
                      <a:pt x="71" y="273"/>
                    </a:lnTo>
                    <a:lnTo>
                      <a:pt x="67" y="242"/>
                    </a:lnTo>
                    <a:lnTo>
                      <a:pt x="67" y="210"/>
                    </a:lnTo>
                    <a:lnTo>
                      <a:pt x="71" y="164"/>
                    </a:lnTo>
                    <a:lnTo>
                      <a:pt x="81" y="123"/>
                    </a:lnTo>
                    <a:lnTo>
                      <a:pt x="96" y="75"/>
                    </a:lnTo>
                    <a:lnTo>
                      <a:pt x="117" y="34"/>
                    </a:lnTo>
                    <a:lnTo>
                      <a:pt x="126" y="11"/>
                    </a:lnTo>
                    <a:lnTo>
                      <a:pt x="131"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29" name="Freeform 25">
                <a:extLst>
                  <a:ext uri="{FF2B5EF4-FFF2-40B4-BE49-F238E27FC236}">
                    <a16:creationId xmlns:a16="http://schemas.microsoft.com/office/drawing/2014/main" id="{03777D27-DDB0-2EA5-24BC-A210941153AA}"/>
                  </a:ext>
                </a:extLst>
              </p:cNvPr>
              <p:cNvSpPr>
                <a:spLocks/>
              </p:cNvSpPr>
              <p:nvPr/>
            </p:nvSpPr>
            <p:spPr bwMode="auto">
              <a:xfrm>
                <a:off x="1572" y="2004"/>
                <a:ext cx="371" cy="413"/>
              </a:xfrm>
              <a:custGeom>
                <a:avLst/>
                <a:gdLst>
                  <a:gd name="T0" fmla="*/ 0 w 371"/>
                  <a:gd name="T1" fmla="*/ 252 h 413"/>
                  <a:gd name="T2" fmla="*/ 42 w 371"/>
                  <a:gd name="T3" fmla="*/ 271 h 413"/>
                  <a:gd name="T4" fmla="*/ 59 w 371"/>
                  <a:gd name="T5" fmla="*/ 278 h 413"/>
                  <a:gd name="T6" fmla="*/ 42 w 371"/>
                  <a:gd name="T7" fmla="*/ 308 h 413"/>
                  <a:gd name="T8" fmla="*/ 8 w 371"/>
                  <a:gd name="T9" fmla="*/ 308 h 413"/>
                  <a:gd name="T10" fmla="*/ 45 w 371"/>
                  <a:gd name="T11" fmla="*/ 335 h 413"/>
                  <a:gd name="T12" fmla="*/ 102 w 371"/>
                  <a:gd name="T13" fmla="*/ 335 h 413"/>
                  <a:gd name="T14" fmla="*/ 114 w 371"/>
                  <a:gd name="T15" fmla="*/ 308 h 413"/>
                  <a:gd name="T16" fmla="*/ 180 w 371"/>
                  <a:gd name="T17" fmla="*/ 321 h 413"/>
                  <a:gd name="T18" fmla="*/ 206 w 371"/>
                  <a:gd name="T19" fmla="*/ 351 h 413"/>
                  <a:gd name="T20" fmla="*/ 206 w 371"/>
                  <a:gd name="T21" fmla="*/ 374 h 413"/>
                  <a:gd name="T22" fmla="*/ 190 w 371"/>
                  <a:gd name="T23" fmla="*/ 412 h 413"/>
                  <a:gd name="T24" fmla="*/ 217 w 371"/>
                  <a:gd name="T25" fmla="*/ 393 h 413"/>
                  <a:gd name="T26" fmla="*/ 228 w 371"/>
                  <a:gd name="T27" fmla="*/ 364 h 413"/>
                  <a:gd name="T28" fmla="*/ 240 w 371"/>
                  <a:gd name="T29" fmla="*/ 361 h 413"/>
                  <a:gd name="T30" fmla="*/ 214 w 371"/>
                  <a:gd name="T31" fmla="*/ 337 h 413"/>
                  <a:gd name="T32" fmla="*/ 228 w 371"/>
                  <a:gd name="T33" fmla="*/ 325 h 413"/>
                  <a:gd name="T34" fmla="*/ 274 w 371"/>
                  <a:gd name="T35" fmla="*/ 321 h 413"/>
                  <a:gd name="T36" fmla="*/ 231 w 371"/>
                  <a:gd name="T37" fmla="*/ 318 h 413"/>
                  <a:gd name="T38" fmla="*/ 254 w 371"/>
                  <a:gd name="T39" fmla="*/ 298 h 413"/>
                  <a:gd name="T40" fmla="*/ 370 w 371"/>
                  <a:gd name="T41" fmla="*/ 0 h 413"/>
                  <a:gd name="T42" fmla="*/ 278 w 371"/>
                  <a:gd name="T43" fmla="*/ 180 h 413"/>
                  <a:gd name="T44" fmla="*/ 217 w 371"/>
                  <a:gd name="T45" fmla="*/ 321 h 413"/>
                  <a:gd name="T46" fmla="*/ 206 w 371"/>
                  <a:gd name="T47" fmla="*/ 332 h 413"/>
                  <a:gd name="T48" fmla="*/ 187 w 371"/>
                  <a:gd name="T49" fmla="*/ 311 h 413"/>
                  <a:gd name="T50" fmla="*/ 214 w 371"/>
                  <a:gd name="T51" fmla="*/ 235 h 413"/>
                  <a:gd name="T52" fmla="*/ 214 w 371"/>
                  <a:gd name="T53" fmla="*/ 186 h 413"/>
                  <a:gd name="T54" fmla="*/ 184 w 371"/>
                  <a:gd name="T55" fmla="*/ 75 h 413"/>
                  <a:gd name="T56" fmla="*/ 190 w 371"/>
                  <a:gd name="T57" fmla="*/ 160 h 413"/>
                  <a:gd name="T58" fmla="*/ 180 w 371"/>
                  <a:gd name="T59" fmla="*/ 206 h 413"/>
                  <a:gd name="T60" fmla="*/ 158 w 371"/>
                  <a:gd name="T61" fmla="*/ 230 h 413"/>
                  <a:gd name="T62" fmla="*/ 124 w 371"/>
                  <a:gd name="T63" fmla="*/ 242 h 413"/>
                  <a:gd name="T64" fmla="*/ 94 w 371"/>
                  <a:gd name="T65" fmla="*/ 242 h 413"/>
                  <a:gd name="T66" fmla="*/ 81 w 371"/>
                  <a:gd name="T67" fmla="*/ 235 h 413"/>
                  <a:gd name="T68" fmla="*/ 100 w 371"/>
                  <a:gd name="T69" fmla="*/ 203 h 413"/>
                  <a:gd name="T70" fmla="*/ 109 w 371"/>
                  <a:gd name="T71" fmla="*/ 144 h 413"/>
                  <a:gd name="T72" fmla="*/ 86 w 371"/>
                  <a:gd name="T73" fmla="*/ 200 h 413"/>
                  <a:gd name="T74" fmla="*/ 66 w 371"/>
                  <a:gd name="T75" fmla="*/ 230 h 413"/>
                  <a:gd name="T76" fmla="*/ 40 w 371"/>
                  <a:gd name="T77" fmla="*/ 245 h 413"/>
                  <a:gd name="T78" fmla="*/ 17 w 371"/>
                  <a:gd name="T79" fmla="*/ 252 h 413"/>
                  <a:gd name="T80" fmla="*/ 0 w 371"/>
                  <a:gd name="T81" fmla="*/ 252 h 41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71" h="413">
                    <a:moveTo>
                      <a:pt x="0" y="252"/>
                    </a:moveTo>
                    <a:lnTo>
                      <a:pt x="42" y="271"/>
                    </a:lnTo>
                    <a:lnTo>
                      <a:pt x="59" y="278"/>
                    </a:lnTo>
                    <a:lnTo>
                      <a:pt x="42" y="308"/>
                    </a:lnTo>
                    <a:lnTo>
                      <a:pt x="8" y="308"/>
                    </a:lnTo>
                    <a:lnTo>
                      <a:pt x="45" y="335"/>
                    </a:lnTo>
                    <a:lnTo>
                      <a:pt x="102" y="335"/>
                    </a:lnTo>
                    <a:lnTo>
                      <a:pt x="114" y="308"/>
                    </a:lnTo>
                    <a:lnTo>
                      <a:pt x="180" y="321"/>
                    </a:lnTo>
                    <a:lnTo>
                      <a:pt x="206" y="351"/>
                    </a:lnTo>
                    <a:lnTo>
                      <a:pt x="206" y="374"/>
                    </a:lnTo>
                    <a:lnTo>
                      <a:pt x="190" y="412"/>
                    </a:lnTo>
                    <a:lnTo>
                      <a:pt x="217" y="393"/>
                    </a:lnTo>
                    <a:lnTo>
                      <a:pt x="228" y="364"/>
                    </a:lnTo>
                    <a:lnTo>
                      <a:pt x="240" y="361"/>
                    </a:lnTo>
                    <a:lnTo>
                      <a:pt x="214" y="337"/>
                    </a:lnTo>
                    <a:lnTo>
                      <a:pt x="228" y="325"/>
                    </a:lnTo>
                    <a:lnTo>
                      <a:pt x="274" y="321"/>
                    </a:lnTo>
                    <a:lnTo>
                      <a:pt x="231" y="318"/>
                    </a:lnTo>
                    <a:lnTo>
                      <a:pt x="254" y="298"/>
                    </a:lnTo>
                    <a:lnTo>
                      <a:pt x="370" y="0"/>
                    </a:lnTo>
                    <a:lnTo>
                      <a:pt x="278" y="180"/>
                    </a:lnTo>
                    <a:lnTo>
                      <a:pt x="217" y="321"/>
                    </a:lnTo>
                    <a:lnTo>
                      <a:pt x="206" y="332"/>
                    </a:lnTo>
                    <a:lnTo>
                      <a:pt x="187" y="311"/>
                    </a:lnTo>
                    <a:lnTo>
                      <a:pt x="214" y="235"/>
                    </a:lnTo>
                    <a:lnTo>
                      <a:pt x="214" y="186"/>
                    </a:lnTo>
                    <a:lnTo>
                      <a:pt x="184" y="75"/>
                    </a:lnTo>
                    <a:lnTo>
                      <a:pt x="190" y="160"/>
                    </a:lnTo>
                    <a:lnTo>
                      <a:pt x="180" y="206"/>
                    </a:lnTo>
                    <a:lnTo>
                      <a:pt x="158" y="230"/>
                    </a:lnTo>
                    <a:lnTo>
                      <a:pt x="124" y="242"/>
                    </a:lnTo>
                    <a:lnTo>
                      <a:pt x="94" y="242"/>
                    </a:lnTo>
                    <a:lnTo>
                      <a:pt x="81" y="235"/>
                    </a:lnTo>
                    <a:lnTo>
                      <a:pt x="100" y="203"/>
                    </a:lnTo>
                    <a:lnTo>
                      <a:pt x="109" y="144"/>
                    </a:lnTo>
                    <a:lnTo>
                      <a:pt x="86" y="200"/>
                    </a:lnTo>
                    <a:lnTo>
                      <a:pt x="66" y="230"/>
                    </a:lnTo>
                    <a:lnTo>
                      <a:pt x="40" y="245"/>
                    </a:lnTo>
                    <a:lnTo>
                      <a:pt x="17" y="252"/>
                    </a:lnTo>
                    <a:lnTo>
                      <a:pt x="0" y="252"/>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30" name="Freeform 26">
                <a:extLst>
                  <a:ext uri="{FF2B5EF4-FFF2-40B4-BE49-F238E27FC236}">
                    <a16:creationId xmlns:a16="http://schemas.microsoft.com/office/drawing/2014/main" id="{3ED567A2-DD70-84B4-99CE-D2AA02B4AC14}"/>
                  </a:ext>
                </a:extLst>
              </p:cNvPr>
              <p:cNvSpPr>
                <a:spLocks/>
              </p:cNvSpPr>
              <p:nvPr/>
            </p:nvSpPr>
            <p:spPr bwMode="auto">
              <a:xfrm>
                <a:off x="1538" y="2264"/>
                <a:ext cx="146" cy="194"/>
              </a:xfrm>
              <a:custGeom>
                <a:avLst/>
                <a:gdLst>
                  <a:gd name="T0" fmla="*/ 22 w 146"/>
                  <a:gd name="T1" fmla="*/ 0 h 194"/>
                  <a:gd name="T2" fmla="*/ 5 w 146"/>
                  <a:gd name="T3" fmla="*/ 15 h 194"/>
                  <a:gd name="T4" fmla="*/ 5 w 146"/>
                  <a:gd name="T5" fmla="*/ 42 h 194"/>
                  <a:gd name="T6" fmla="*/ 22 w 146"/>
                  <a:gd name="T7" fmla="*/ 75 h 194"/>
                  <a:gd name="T8" fmla="*/ 60 w 146"/>
                  <a:gd name="T9" fmla="*/ 107 h 194"/>
                  <a:gd name="T10" fmla="*/ 91 w 146"/>
                  <a:gd name="T11" fmla="*/ 109 h 194"/>
                  <a:gd name="T12" fmla="*/ 133 w 146"/>
                  <a:gd name="T13" fmla="*/ 139 h 194"/>
                  <a:gd name="T14" fmla="*/ 145 w 146"/>
                  <a:gd name="T15" fmla="*/ 158 h 194"/>
                  <a:gd name="T16" fmla="*/ 123 w 146"/>
                  <a:gd name="T17" fmla="*/ 139 h 194"/>
                  <a:gd name="T18" fmla="*/ 96 w 146"/>
                  <a:gd name="T19" fmla="*/ 132 h 194"/>
                  <a:gd name="T20" fmla="*/ 86 w 146"/>
                  <a:gd name="T21" fmla="*/ 174 h 194"/>
                  <a:gd name="T22" fmla="*/ 56 w 146"/>
                  <a:gd name="T23" fmla="*/ 193 h 194"/>
                  <a:gd name="T24" fmla="*/ 76 w 146"/>
                  <a:gd name="T25" fmla="*/ 170 h 194"/>
                  <a:gd name="T26" fmla="*/ 86 w 146"/>
                  <a:gd name="T27" fmla="*/ 119 h 194"/>
                  <a:gd name="T28" fmla="*/ 52 w 146"/>
                  <a:gd name="T29" fmla="*/ 109 h 194"/>
                  <a:gd name="T30" fmla="*/ 15 w 146"/>
                  <a:gd name="T31" fmla="*/ 81 h 194"/>
                  <a:gd name="T32" fmla="*/ 8 w 146"/>
                  <a:gd name="T33" fmla="*/ 58 h 194"/>
                  <a:gd name="T34" fmla="*/ 0 w 146"/>
                  <a:gd name="T35" fmla="*/ 46 h 194"/>
                  <a:gd name="T36" fmla="*/ 0 w 146"/>
                  <a:gd name="T37" fmla="*/ 19 h 194"/>
                  <a:gd name="T38" fmla="*/ 8 w 146"/>
                  <a:gd name="T39" fmla="*/ 7 h 194"/>
                  <a:gd name="T40" fmla="*/ 22 w 146"/>
                  <a:gd name="T41" fmla="*/ 0 h 19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46" h="194">
                    <a:moveTo>
                      <a:pt x="22" y="0"/>
                    </a:moveTo>
                    <a:lnTo>
                      <a:pt x="5" y="15"/>
                    </a:lnTo>
                    <a:lnTo>
                      <a:pt x="5" y="42"/>
                    </a:lnTo>
                    <a:lnTo>
                      <a:pt x="22" y="75"/>
                    </a:lnTo>
                    <a:lnTo>
                      <a:pt x="60" y="107"/>
                    </a:lnTo>
                    <a:lnTo>
                      <a:pt x="91" y="109"/>
                    </a:lnTo>
                    <a:lnTo>
                      <a:pt x="133" y="139"/>
                    </a:lnTo>
                    <a:lnTo>
                      <a:pt x="145" y="158"/>
                    </a:lnTo>
                    <a:lnTo>
                      <a:pt x="123" y="139"/>
                    </a:lnTo>
                    <a:lnTo>
                      <a:pt x="96" y="132"/>
                    </a:lnTo>
                    <a:lnTo>
                      <a:pt x="86" y="174"/>
                    </a:lnTo>
                    <a:lnTo>
                      <a:pt x="56" y="193"/>
                    </a:lnTo>
                    <a:lnTo>
                      <a:pt x="76" y="170"/>
                    </a:lnTo>
                    <a:lnTo>
                      <a:pt x="86" y="119"/>
                    </a:lnTo>
                    <a:lnTo>
                      <a:pt x="52" y="109"/>
                    </a:lnTo>
                    <a:lnTo>
                      <a:pt x="15" y="81"/>
                    </a:lnTo>
                    <a:lnTo>
                      <a:pt x="8" y="58"/>
                    </a:lnTo>
                    <a:lnTo>
                      <a:pt x="0" y="46"/>
                    </a:lnTo>
                    <a:lnTo>
                      <a:pt x="0" y="19"/>
                    </a:lnTo>
                    <a:lnTo>
                      <a:pt x="8" y="7"/>
                    </a:lnTo>
                    <a:lnTo>
                      <a:pt x="22"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31" name="Freeform 27">
                <a:extLst>
                  <a:ext uri="{FF2B5EF4-FFF2-40B4-BE49-F238E27FC236}">
                    <a16:creationId xmlns:a16="http://schemas.microsoft.com/office/drawing/2014/main" id="{1495D00A-A701-A244-6B86-B748BEE52B36}"/>
                  </a:ext>
                </a:extLst>
              </p:cNvPr>
              <p:cNvSpPr>
                <a:spLocks/>
              </p:cNvSpPr>
              <p:nvPr/>
            </p:nvSpPr>
            <p:spPr bwMode="auto">
              <a:xfrm>
                <a:off x="1117" y="2355"/>
                <a:ext cx="824" cy="248"/>
              </a:xfrm>
              <a:custGeom>
                <a:avLst/>
                <a:gdLst>
                  <a:gd name="T0" fmla="*/ 731 w 824"/>
                  <a:gd name="T1" fmla="*/ 45 h 248"/>
                  <a:gd name="T2" fmla="*/ 666 w 824"/>
                  <a:gd name="T3" fmla="*/ 107 h 248"/>
                  <a:gd name="T4" fmla="*/ 570 w 824"/>
                  <a:gd name="T5" fmla="*/ 177 h 248"/>
                  <a:gd name="T6" fmla="*/ 355 w 824"/>
                  <a:gd name="T7" fmla="*/ 217 h 248"/>
                  <a:gd name="T8" fmla="*/ 193 w 824"/>
                  <a:gd name="T9" fmla="*/ 130 h 248"/>
                  <a:gd name="T10" fmla="*/ 159 w 824"/>
                  <a:gd name="T11" fmla="*/ 61 h 248"/>
                  <a:gd name="T12" fmla="*/ 142 w 824"/>
                  <a:gd name="T13" fmla="*/ 10 h 248"/>
                  <a:gd name="T14" fmla="*/ 219 w 824"/>
                  <a:gd name="T15" fmla="*/ 29 h 248"/>
                  <a:gd name="T16" fmla="*/ 237 w 824"/>
                  <a:gd name="T17" fmla="*/ 75 h 248"/>
                  <a:gd name="T18" fmla="*/ 317 w 824"/>
                  <a:gd name="T19" fmla="*/ 107 h 248"/>
                  <a:gd name="T20" fmla="*/ 380 w 824"/>
                  <a:gd name="T21" fmla="*/ 133 h 248"/>
                  <a:gd name="T22" fmla="*/ 467 w 824"/>
                  <a:gd name="T23" fmla="*/ 107 h 248"/>
                  <a:gd name="T24" fmla="*/ 385 w 824"/>
                  <a:gd name="T25" fmla="*/ 120 h 248"/>
                  <a:gd name="T26" fmla="*/ 270 w 824"/>
                  <a:gd name="T27" fmla="*/ 72 h 248"/>
                  <a:gd name="T28" fmla="*/ 237 w 824"/>
                  <a:gd name="T29" fmla="*/ 39 h 248"/>
                  <a:gd name="T30" fmla="*/ 174 w 824"/>
                  <a:gd name="T31" fmla="*/ 0 h 248"/>
                  <a:gd name="T32" fmla="*/ 103 w 824"/>
                  <a:gd name="T33" fmla="*/ 25 h 248"/>
                  <a:gd name="T34" fmla="*/ 154 w 824"/>
                  <a:gd name="T35" fmla="*/ 75 h 248"/>
                  <a:gd name="T36" fmla="*/ 89 w 824"/>
                  <a:gd name="T37" fmla="*/ 83 h 248"/>
                  <a:gd name="T38" fmla="*/ 41 w 824"/>
                  <a:gd name="T39" fmla="*/ 39 h 248"/>
                  <a:gd name="T40" fmla="*/ 0 w 824"/>
                  <a:gd name="T41" fmla="*/ 93 h 248"/>
                  <a:gd name="T42" fmla="*/ 103 w 824"/>
                  <a:gd name="T43" fmla="*/ 130 h 248"/>
                  <a:gd name="T44" fmla="*/ 170 w 824"/>
                  <a:gd name="T45" fmla="*/ 158 h 248"/>
                  <a:gd name="T46" fmla="*/ 198 w 824"/>
                  <a:gd name="T47" fmla="*/ 149 h 248"/>
                  <a:gd name="T48" fmla="*/ 319 w 824"/>
                  <a:gd name="T49" fmla="*/ 207 h 248"/>
                  <a:gd name="T50" fmla="*/ 309 w 824"/>
                  <a:gd name="T51" fmla="*/ 227 h 248"/>
                  <a:gd name="T52" fmla="*/ 231 w 824"/>
                  <a:gd name="T53" fmla="*/ 217 h 248"/>
                  <a:gd name="T54" fmla="*/ 156 w 824"/>
                  <a:gd name="T55" fmla="*/ 221 h 248"/>
                  <a:gd name="T56" fmla="*/ 93 w 824"/>
                  <a:gd name="T57" fmla="*/ 194 h 248"/>
                  <a:gd name="T58" fmla="*/ 31 w 824"/>
                  <a:gd name="T59" fmla="*/ 152 h 248"/>
                  <a:gd name="T60" fmla="*/ 146 w 824"/>
                  <a:gd name="T61" fmla="*/ 227 h 248"/>
                  <a:gd name="T62" fmla="*/ 234 w 824"/>
                  <a:gd name="T63" fmla="*/ 227 h 248"/>
                  <a:gd name="T64" fmla="*/ 340 w 824"/>
                  <a:gd name="T65" fmla="*/ 247 h 248"/>
                  <a:gd name="T66" fmla="*/ 401 w 824"/>
                  <a:gd name="T67" fmla="*/ 239 h 248"/>
                  <a:gd name="T68" fmla="*/ 461 w 824"/>
                  <a:gd name="T69" fmla="*/ 214 h 248"/>
                  <a:gd name="T70" fmla="*/ 674 w 824"/>
                  <a:gd name="T71" fmla="*/ 158 h 248"/>
                  <a:gd name="T72" fmla="*/ 812 w 824"/>
                  <a:gd name="T73" fmla="*/ 39 h 24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24" h="248">
                    <a:moveTo>
                      <a:pt x="823" y="25"/>
                    </a:moveTo>
                    <a:lnTo>
                      <a:pt x="731" y="45"/>
                    </a:lnTo>
                    <a:lnTo>
                      <a:pt x="693" y="87"/>
                    </a:lnTo>
                    <a:lnTo>
                      <a:pt x="666" y="107"/>
                    </a:lnTo>
                    <a:lnTo>
                      <a:pt x="635" y="155"/>
                    </a:lnTo>
                    <a:lnTo>
                      <a:pt x="570" y="177"/>
                    </a:lnTo>
                    <a:lnTo>
                      <a:pt x="401" y="217"/>
                    </a:lnTo>
                    <a:lnTo>
                      <a:pt x="355" y="217"/>
                    </a:lnTo>
                    <a:lnTo>
                      <a:pt x="301" y="194"/>
                    </a:lnTo>
                    <a:lnTo>
                      <a:pt x="193" y="130"/>
                    </a:lnTo>
                    <a:lnTo>
                      <a:pt x="172" y="97"/>
                    </a:lnTo>
                    <a:lnTo>
                      <a:pt x="159" y="61"/>
                    </a:lnTo>
                    <a:lnTo>
                      <a:pt x="119" y="25"/>
                    </a:lnTo>
                    <a:lnTo>
                      <a:pt x="142" y="10"/>
                    </a:lnTo>
                    <a:lnTo>
                      <a:pt x="185" y="10"/>
                    </a:lnTo>
                    <a:lnTo>
                      <a:pt x="219" y="29"/>
                    </a:lnTo>
                    <a:lnTo>
                      <a:pt x="242" y="67"/>
                    </a:lnTo>
                    <a:lnTo>
                      <a:pt x="237" y="75"/>
                    </a:lnTo>
                    <a:lnTo>
                      <a:pt x="299" y="93"/>
                    </a:lnTo>
                    <a:lnTo>
                      <a:pt x="317" y="107"/>
                    </a:lnTo>
                    <a:lnTo>
                      <a:pt x="355" y="116"/>
                    </a:lnTo>
                    <a:lnTo>
                      <a:pt x="380" y="133"/>
                    </a:lnTo>
                    <a:lnTo>
                      <a:pt x="406" y="123"/>
                    </a:lnTo>
                    <a:lnTo>
                      <a:pt x="467" y="107"/>
                    </a:lnTo>
                    <a:lnTo>
                      <a:pt x="401" y="116"/>
                    </a:lnTo>
                    <a:lnTo>
                      <a:pt x="385" y="120"/>
                    </a:lnTo>
                    <a:lnTo>
                      <a:pt x="355" y="104"/>
                    </a:lnTo>
                    <a:lnTo>
                      <a:pt x="270" y="72"/>
                    </a:lnTo>
                    <a:lnTo>
                      <a:pt x="251" y="67"/>
                    </a:lnTo>
                    <a:lnTo>
                      <a:pt x="237" y="39"/>
                    </a:lnTo>
                    <a:lnTo>
                      <a:pt x="208" y="13"/>
                    </a:lnTo>
                    <a:lnTo>
                      <a:pt x="174" y="0"/>
                    </a:lnTo>
                    <a:lnTo>
                      <a:pt x="139" y="0"/>
                    </a:lnTo>
                    <a:lnTo>
                      <a:pt x="103" y="25"/>
                    </a:lnTo>
                    <a:lnTo>
                      <a:pt x="116" y="36"/>
                    </a:lnTo>
                    <a:lnTo>
                      <a:pt x="154" y="75"/>
                    </a:lnTo>
                    <a:lnTo>
                      <a:pt x="154" y="83"/>
                    </a:lnTo>
                    <a:lnTo>
                      <a:pt x="89" y="83"/>
                    </a:lnTo>
                    <a:lnTo>
                      <a:pt x="51" y="64"/>
                    </a:lnTo>
                    <a:lnTo>
                      <a:pt x="41" y="39"/>
                    </a:lnTo>
                    <a:lnTo>
                      <a:pt x="41" y="83"/>
                    </a:lnTo>
                    <a:lnTo>
                      <a:pt x="0" y="93"/>
                    </a:lnTo>
                    <a:lnTo>
                      <a:pt x="56" y="107"/>
                    </a:lnTo>
                    <a:lnTo>
                      <a:pt x="103" y="130"/>
                    </a:lnTo>
                    <a:lnTo>
                      <a:pt x="134" y="149"/>
                    </a:lnTo>
                    <a:lnTo>
                      <a:pt x="170" y="158"/>
                    </a:lnTo>
                    <a:lnTo>
                      <a:pt x="190" y="155"/>
                    </a:lnTo>
                    <a:lnTo>
                      <a:pt x="198" y="149"/>
                    </a:lnTo>
                    <a:lnTo>
                      <a:pt x="299" y="203"/>
                    </a:lnTo>
                    <a:lnTo>
                      <a:pt x="319" y="207"/>
                    </a:lnTo>
                    <a:lnTo>
                      <a:pt x="329" y="221"/>
                    </a:lnTo>
                    <a:lnTo>
                      <a:pt x="309" y="227"/>
                    </a:lnTo>
                    <a:lnTo>
                      <a:pt x="277" y="225"/>
                    </a:lnTo>
                    <a:lnTo>
                      <a:pt x="231" y="217"/>
                    </a:lnTo>
                    <a:lnTo>
                      <a:pt x="188" y="217"/>
                    </a:lnTo>
                    <a:lnTo>
                      <a:pt x="156" y="221"/>
                    </a:lnTo>
                    <a:lnTo>
                      <a:pt x="142" y="217"/>
                    </a:lnTo>
                    <a:lnTo>
                      <a:pt x="93" y="194"/>
                    </a:lnTo>
                    <a:lnTo>
                      <a:pt x="58" y="177"/>
                    </a:lnTo>
                    <a:lnTo>
                      <a:pt x="31" y="152"/>
                    </a:lnTo>
                    <a:lnTo>
                      <a:pt x="64" y="188"/>
                    </a:lnTo>
                    <a:lnTo>
                      <a:pt x="146" y="227"/>
                    </a:lnTo>
                    <a:lnTo>
                      <a:pt x="185" y="230"/>
                    </a:lnTo>
                    <a:lnTo>
                      <a:pt x="234" y="227"/>
                    </a:lnTo>
                    <a:lnTo>
                      <a:pt x="301" y="239"/>
                    </a:lnTo>
                    <a:lnTo>
                      <a:pt x="340" y="247"/>
                    </a:lnTo>
                    <a:lnTo>
                      <a:pt x="370" y="247"/>
                    </a:lnTo>
                    <a:lnTo>
                      <a:pt x="401" y="239"/>
                    </a:lnTo>
                    <a:lnTo>
                      <a:pt x="425" y="230"/>
                    </a:lnTo>
                    <a:lnTo>
                      <a:pt x="461" y="214"/>
                    </a:lnTo>
                    <a:lnTo>
                      <a:pt x="637" y="171"/>
                    </a:lnTo>
                    <a:lnTo>
                      <a:pt x="674" y="158"/>
                    </a:lnTo>
                    <a:lnTo>
                      <a:pt x="699" y="136"/>
                    </a:lnTo>
                    <a:lnTo>
                      <a:pt x="812" y="39"/>
                    </a:lnTo>
                    <a:lnTo>
                      <a:pt x="823" y="25"/>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32" name="Freeform 28">
                <a:extLst>
                  <a:ext uri="{FF2B5EF4-FFF2-40B4-BE49-F238E27FC236}">
                    <a16:creationId xmlns:a16="http://schemas.microsoft.com/office/drawing/2014/main" id="{4EDF9E89-29D8-0580-3B23-8F2651AFCE50}"/>
                  </a:ext>
                </a:extLst>
              </p:cNvPr>
              <p:cNvSpPr>
                <a:spLocks/>
              </p:cNvSpPr>
              <p:nvPr/>
            </p:nvSpPr>
            <p:spPr bwMode="auto">
              <a:xfrm>
                <a:off x="943" y="2441"/>
                <a:ext cx="228" cy="61"/>
              </a:xfrm>
              <a:custGeom>
                <a:avLst/>
                <a:gdLst>
                  <a:gd name="T0" fmla="*/ 0 w 228"/>
                  <a:gd name="T1" fmla="*/ 36 h 61"/>
                  <a:gd name="T2" fmla="*/ 63 w 228"/>
                  <a:gd name="T3" fmla="*/ 9 h 61"/>
                  <a:gd name="T4" fmla="*/ 128 w 228"/>
                  <a:gd name="T5" fmla="*/ 0 h 61"/>
                  <a:gd name="T6" fmla="*/ 187 w 228"/>
                  <a:gd name="T7" fmla="*/ 9 h 61"/>
                  <a:gd name="T8" fmla="*/ 227 w 228"/>
                  <a:gd name="T9" fmla="*/ 21 h 61"/>
                  <a:gd name="T10" fmla="*/ 185 w 228"/>
                  <a:gd name="T11" fmla="*/ 25 h 61"/>
                  <a:gd name="T12" fmla="*/ 181 w 228"/>
                  <a:gd name="T13" fmla="*/ 39 h 61"/>
                  <a:gd name="T14" fmla="*/ 190 w 228"/>
                  <a:gd name="T15" fmla="*/ 60 h 61"/>
                  <a:gd name="T16" fmla="*/ 156 w 228"/>
                  <a:gd name="T17" fmla="*/ 27 h 61"/>
                  <a:gd name="T18" fmla="*/ 143 w 228"/>
                  <a:gd name="T19" fmla="*/ 12 h 61"/>
                  <a:gd name="T20" fmla="*/ 68 w 228"/>
                  <a:gd name="T21" fmla="*/ 25 h 61"/>
                  <a:gd name="T22" fmla="*/ 0 w 228"/>
                  <a:gd name="T23" fmla="*/ 36 h 6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28" h="61">
                    <a:moveTo>
                      <a:pt x="0" y="36"/>
                    </a:moveTo>
                    <a:lnTo>
                      <a:pt x="63" y="9"/>
                    </a:lnTo>
                    <a:lnTo>
                      <a:pt x="128" y="0"/>
                    </a:lnTo>
                    <a:lnTo>
                      <a:pt x="187" y="9"/>
                    </a:lnTo>
                    <a:lnTo>
                      <a:pt x="227" y="21"/>
                    </a:lnTo>
                    <a:lnTo>
                      <a:pt x="185" y="25"/>
                    </a:lnTo>
                    <a:lnTo>
                      <a:pt x="181" y="39"/>
                    </a:lnTo>
                    <a:lnTo>
                      <a:pt x="190" y="60"/>
                    </a:lnTo>
                    <a:lnTo>
                      <a:pt x="156" y="27"/>
                    </a:lnTo>
                    <a:lnTo>
                      <a:pt x="143" y="12"/>
                    </a:lnTo>
                    <a:lnTo>
                      <a:pt x="68" y="25"/>
                    </a:lnTo>
                    <a:lnTo>
                      <a:pt x="0" y="36"/>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33" name="Freeform 29">
                <a:extLst>
                  <a:ext uri="{FF2B5EF4-FFF2-40B4-BE49-F238E27FC236}">
                    <a16:creationId xmlns:a16="http://schemas.microsoft.com/office/drawing/2014/main" id="{A15767DD-F032-CF7D-9D66-4352A5127C8F}"/>
                  </a:ext>
                </a:extLst>
              </p:cNvPr>
              <p:cNvSpPr>
                <a:spLocks/>
              </p:cNvSpPr>
              <p:nvPr/>
            </p:nvSpPr>
            <p:spPr bwMode="auto">
              <a:xfrm>
                <a:off x="1091" y="2284"/>
                <a:ext cx="142" cy="94"/>
              </a:xfrm>
              <a:custGeom>
                <a:avLst/>
                <a:gdLst>
                  <a:gd name="T0" fmla="*/ 63 w 142"/>
                  <a:gd name="T1" fmla="*/ 93 h 94"/>
                  <a:gd name="T2" fmla="*/ 46 w 142"/>
                  <a:gd name="T3" fmla="*/ 87 h 94"/>
                  <a:gd name="T4" fmla="*/ 0 w 142"/>
                  <a:gd name="T5" fmla="*/ 75 h 94"/>
                  <a:gd name="T6" fmla="*/ 2 w 142"/>
                  <a:gd name="T7" fmla="*/ 56 h 94"/>
                  <a:gd name="T8" fmla="*/ 50 w 142"/>
                  <a:gd name="T9" fmla="*/ 29 h 94"/>
                  <a:gd name="T10" fmla="*/ 141 w 142"/>
                  <a:gd name="T11" fmla="*/ 0 h 94"/>
                  <a:gd name="T12" fmla="*/ 89 w 142"/>
                  <a:gd name="T13" fmla="*/ 34 h 94"/>
                  <a:gd name="T14" fmla="*/ 69 w 142"/>
                  <a:gd name="T15" fmla="*/ 65 h 94"/>
                  <a:gd name="T16" fmla="*/ 63 w 142"/>
                  <a:gd name="T17" fmla="*/ 84 h 94"/>
                  <a:gd name="T18" fmla="*/ 63 w 142"/>
                  <a:gd name="T19" fmla="*/ 93 h 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42" h="94">
                    <a:moveTo>
                      <a:pt x="63" y="93"/>
                    </a:moveTo>
                    <a:lnTo>
                      <a:pt x="46" y="87"/>
                    </a:lnTo>
                    <a:lnTo>
                      <a:pt x="0" y="75"/>
                    </a:lnTo>
                    <a:lnTo>
                      <a:pt x="2" y="56"/>
                    </a:lnTo>
                    <a:lnTo>
                      <a:pt x="50" y="29"/>
                    </a:lnTo>
                    <a:lnTo>
                      <a:pt x="141" y="0"/>
                    </a:lnTo>
                    <a:lnTo>
                      <a:pt x="89" y="34"/>
                    </a:lnTo>
                    <a:lnTo>
                      <a:pt x="69" y="65"/>
                    </a:lnTo>
                    <a:lnTo>
                      <a:pt x="63" y="84"/>
                    </a:lnTo>
                    <a:lnTo>
                      <a:pt x="63" y="93"/>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34" name="Freeform 30">
                <a:extLst>
                  <a:ext uri="{FF2B5EF4-FFF2-40B4-BE49-F238E27FC236}">
                    <a16:creationId xmlns:a16="http://schemas.microsoft.com/office/drawing/2014/main" id="{DAB791B8-F490-8F2D-2610-E9DA7A70FF81}"/>
                  </a:ext>
                </a:extLst>
              </p:cNvPr>
              <p:cNvSpPr>
                <a:spLocks/>
              </p:cNvSpPr>
              <p:nvPr/>
            </p:nvSpPr>
            <p:spPr bwMode="auto">
              <a:xfrm>
                <a:off x="1708" y="1696"/>
                <a:ext cx="71" cy="395"/>
              </a:xfrm>
              <a:custGeom>
                <a:avLst/>
                <a:gdLst>
                  <a:gd name="T0" fmla="*/ 0 w 71"/>
                  <a:gd name="T1" fmla="*/ 0 h 395"/>
                  <a:gd name="T2" fmla="*/ 29 w 71"/>
                  <a:gd name="T3" fmla="*/ 40 h 395"/>
                  <a:gd name="T4" fmla="*/ 41 w 71"/>
                  <a:gd name="T5" fmla="*/ 82 h 395"/>
                  <a:gd name="T6" fmla="*/ 43 w 71"/>
                  <a:gd name="T7" fmla="*/ 124 h 395"/>
                  <a:gd name="T8" fmla="*/ 59 w 71"/>
                  <a:gd name="T9" fmla="*/ 168 h 395"/>
                  <a:gd name="T10" fmla="*/ 70 w 71"/>
                  <a:gd name="T11" fmla="*/ 225 h 395"/>
                  <a:gd name="T12" fmla="*/ 68 w 71"/>
                  <a:gd name="T13" fmla="*/ 291 h 395"/>
                  <a:gd name="T14" fmla="*/ 59 w 71"/>
                  <a:gd name="T15" fmla="*/ 354 h 395"/>
                  <a:gd name="T16" fmla="*/ 56 w 71"/>
                  <a:gd name="T17" fmla="*/ 394 h 395"/>
                  <a:gd name="T18" fmla="*/ 61 w 71"/>
                  <a:gd name="T19" fmla="*/ 310 h 395"/>
                  <a:gd name="T20" fmla="*/ 63 w 71"/>
                  <a:gd name="T21" fmla="*/ 264 h 395"/>
                  <a:gd name="T22" fmla="*/ 59 w 71"/>
                  <a:gd name="T23" fmla="*/ 208 h 395"/>
                  <a:gd name="T24" fmla="*/ 49 w 71"/>
                  <a:gd name="T25" fmla="*/ 163 h 395"/>
                  <a:gd name="T26" fmla="*/ 39 w 71"/>
                  <a:gd name="T27" fmla="*/ 129 h 395"/>
                  <a:gd name="T28" fmla="*/ 30 w 71"/>
                  <a:gd name="T29" fmla="*/ 100 h 395"/>
                  <a:gd name="T30" fmla="*/ 30 w 71"/>
                  <a:gd name="T31" fmla="*/ 79 h 395"/>
                  <a:gd name="T32" fmla="*/ 20 w 71"/>
                  <a:gd name="T33" fmla="*/ 36 h 395"/>
                  <a:gd name="T34" fmla="*/ 0 w 71"/>
                  <a:gd name="T35" fmla="*/ 0 h 3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1" h="395">
                    <a:moveTo>
                      <a:pt x="0" y="0"/>
                    </a:moveTo>
                    <a:lnTo>
                      <a:pt x="29" y="40"/>
                    </a:lnTo>
                    <a:lnTo>
                      <a:pt x="41" y="82"/>
                    </a:lnTo>
                    <a:lnTo>
                      <a:pt x="43" y="124"/>
                    </a:lnTo>
                    <a:lnTo>
                      <a:pt x="59" y="168"/>
                    </a:lnTo>
                    <a:lnTo>
                      <a:pt x="70" y="225"/>
                    </a:lnTo>
                    <a:lnTo>
                      <a:pt x="68" y="291"/>
                    </a:lnTo>
                    <a:lnTo>
                      <a:pt x="59" y="354"/>
                    </a:lnTo>
                    <a:lnTo>
                      <a:pt x="56" y="394"/>
                    </a:lnTo>
                    <a:lnTo>
                      <a:pt x="61" y="310"/>
                    </a:lnTo>
                    <a:lnTo>
                      <a:pt x="63" y="264"/>
                    </a:lnTo>
                    <a:lnTo>
                      <a:pt x="59" y="208"/>
                    </a:lnTo>
                    <a:lnTo>
                      <a:pt x="49" y="163"/>
                    </a:lnTo>
                    <a:lnTo>
                      <a:pt x="39" y="129"/>
                    </a:lnTo>
                    <a:lnTo>
                      <a:pt x="30" y="100"/>
                    </a:lnTo>
                    <a:lnTo>
                      <a:pt x="30" y="79"/>
                    </a:lnTo>
                    <a:lnTo>
                      <a:pt x="20" y="36"/>
                    </a:lnTo>
                    <a:lnTo>
                      <a:pt x="0" y="0"/>
                    </a:lnTo>
                  </a:path>
                </a:pathLst>
              </a:custGeom>
              <a:solidFill>
                <a:srgbClr val="000000"/>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35" name="Freeform 31">
                <a:extLst>
                  <a:ext uri="{FF2B5EF4-FFF2-40B4-BE49-F238E27FC236}">
                    <a16:creationId xmlns:a16="http://schemas.microsoft.com/office/drawing/2014/main" id="{B6DA8A7E-AA4A-7AFC-D655-92269C45E324}"/>
                  </a:ext>
                </a:extLst>
              </p:cNvPr>
              <p:cNvSpPr>
                <a:spLocks/>
              </p:cNvSpPr>
              <p:nvPr/>
            </p:nvSpPr>
            <p:spPr bwMode="auto">
              <a:xfrm>
                <a:off x="1399" y="1738"/>
                <a:ext cx="65" cy="545"/>
              </a:xfrm>
              <a:custGeom>
                <a:avLst/>
                <a:gdLst>
                  <a:gd name="T0" fmla="*/ 30 w 65"/>
                  <a:gd name="T1" fmla="*/ 0 h 545"/>
                  <a:gd name="T2" fmla="*/ 28 w 65"/>
                  <a:gd name="T3" fmla="*/ 127 h 545"/>
                  <a:gd name="T4" fmla="*/ 16 w 65"/>
                  <a:gd name="T5" fmla="*/ 337 h 545"/>
                  <a:gd name="T6" fmla="*/ 0 w 65"/>
                  <a:gd name="T7" fmla="*/ 541 h 545"/>
                  <a:gd name="T8" fmla="*/ 35 w 65"/>
                  <a:gd name="T9" fmla="*/ 544 h 545"/>
                  <a:gd name="T10" fmla="*/ 45 w 65"/>
                  <a:gd name="T11" fmla="*/ 401 h 545"/>
                  <a:gd name="T12" fmla="*/ 63 w 65"/>
                  <a:gd name="T13" fmla="*/ 168 h 545"/>
                  <a:gd name="T14" fmla="*/ 64 w 65"/>
                  <a:gd name="T15" fmla="*/ 0 h 545"/>
                  <a:gd name="T16" fmla="*/ 30 w 65"/>
                  <a:gd name="T17" fmla="*/ 0 h 5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5" h="545">
                    <a:moveTo>
                      <a:pt x="30" y="0"/>
                    </a:moveTo>
                    <a:lnTo>
                      <a:pt x="28" y="127"/>
                    </a:lnTo>
                    <a:lnTo>
                      <a:pt x="16" y="337"/>
                    </a:lnTo>
                    <a:lnTo>
                      <a:pt x="0" y="541"/>
                    </a:lnTo>
                    <a:lnTo>
                      <a:pt x="35" y="544"/>
                    </a:lnTo>
                    <a:lnTo>
                      <a:pt x="45" y="401"/>
                    </a:lnTo>
                    <a:lnTo>
                      <a:pt x="63" y="168"/>
                    </a:lnTo>
                    <a:lnTo>
                      <a:pt x="64" y="0"/>
                    </a:lnTo>
                    <a:lnTo>
                      <a:pt x="30" y="0"/>
                    </a:lnTo>
                  </a:path>
                </a:pathLst>
              </a:custGeom>
              <a:solidFill>
                <a:schemeClr val="accent2"/>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9736" name="Freeform 32">
                <a:extLst>
                  <a:ext uri="{FF2B5EF4-FFF2-40B4-BE49-F238E27FC236}">
                    <a16:creationId xmlns:a16="http://schemas.microsoft.com/office/drawing/2014/main" id="{7F22BAAC-954C-FAFD-6F2D-FC86A3CCFFA0}"/>
                  </a:ext>
                </a:extLst>
              </p:cNvPr>
              <p:cNvSpPr>
                <a:spLocks/>
              </p:cNvSpPr>
              <p:nvPr/>
            </p:nvSpPr>
            <p:spPr bwMode="auto">
              <a:xfrm>
                <a:off x="1296" y="1780"/>
                <a:ext cx="273" cy="452"/>
              </a:xfrm>
              <a:custGeom>
                <a:avLst/>
                <a:gdLst>
                  <a:gd name="T0" fmla="*/ 201 w 273"/>
                  <a:gd name="T1" fmla="*/ 93 h 452"/>
                  <a:gd name="T2" fmla="*/ 208 w 273"/>
                  <a:gd name="T3" fmla="*/ 118 h 452"/>
                  <a:gd name="T4" fmla="*/ 244 w 273"/>
                  <a:gd name="T5" fmla="*/ 126 h 452"/>
                  <a:gd name="T6" fmla="*/ 262 w 273"/>
                  <a:gd name="T7" fmla="*/ 88 h 452"/>
                  <a:gd name="T8" fmla="*/ 251 w 273"/>
                  <a:gd name="T9" fmla="*/ 45 h 452"/>
                  <a:gd name="T10" fmla="*/ 218 w 273"/>
                  <a:gd name="T11" fmla="*/ 8 h 452"/>
                  <a:gd name="T12" fmla="*/ 145 w 273"/>
                  <a:gd name="T13" fmla="*/ 0 h 452"/>
                  <a:gd name="T14" fmla="*/ 70 w 273"/>
                  <a:gd name="T15" fmla="*/ 35 h 452"/>
                  <a:gd name="T16" fmla="*/ 30 w 273"/>
                  <a:gd name="T17" fmla="*/ 101 h 452"/>
                  <a:gd name="T18" fmla="*/ 36 w 273"/>
                  <a:gd name="T19" fmla="*/ 177 h 452"/>
                  <a:gd name="T20" fmla="*/ 75 w 273"/>
                  <a:gd name="T21" fmla="*/ 228 h 452"/>
                  <a:gd name="T22" fmla="*/ 173 w 273"/>
                  <a:gd name="T23" fmla="*/ 277 h 452"/>
                  <a:gd name="T24" fmla="*/ 215 w 273"/>
                  <a:gd name="T25" fmla="*/ 315 h 452"/>
                  <a:gd name="T26" fmla="*/ 221 w 273"/>
                  <a:gd name="T27" fmla="*/ 363 h 452"/>
                  <a:gd name="T28" fmla="*/ 187 w 273"/>
                  <a:gd name="T29" fmla="*/ 398 h 452"/>
                  <a:gd name="T30" fmla="*/ 125 w 273"/>
                  <a:gd name="T31" fmla="*/ 411 h 452"/>
                  <a:gd name="T32" fmla="*/ 70 w 273"/>
                  <a:gd name="T33" fmla="*/ 395 h 452"/>
                  <a:gd name="T34" fmla="*/ 41 w 273"/>
                  <a:gd name="T35" fmla="*/ 351 h 452"/>
                  <a:gd name="T36" fmla="*/ 78 w 273"/>
                  <a:gd name="T37" fmla="*/ 332 h 452"/>
                  <a:gd name="T38" fmla="*/ 72 w 273"/>
                  <a:gd name="T39" fmla="*/ 287 h 452"/>
                  <a:gd name="T40" fmla="*/ 28 w 273"/>
                  <a:gd name="T41" fmla="*/ 284 h 452"/>
                  <a:gd name="T42" fmla="*/ 0 w 273"/>
                  <a:gd name="T43" fmla="*/ 332 h 452"/>
                  <a:gd name="T44" fmla="*/ 13 w 273"/>
                  <a:gd name="T45" fmla="*/ 398 h 452"/>
                  <a:gd name="T46" fmla="*/ 72 w 273"/>
                  <a:gd name="T47" fmla="*/ 443 h 452"/>
                  <a:gd name="T48" fmla="*/ 141 w 273"/>
                  <a:gd name="T49" fmla="*/ 451 h 452"/>
                  <a:gd name="T50" fmla="*/ 210 w 273"/>
                  <a:gd name="T51" fmla="*/ 430 h 452"/>
                  <a:gd name="T52" fmla="*/ 255 w 273"/>
                  <a:gd name="T53" fmla="*/ 378 h 452"/>
                  <a:gd name="T54" fmla="*/ 272 w 273"/>
                  <a:gd name="T55" fmla="*/ 305 h 452"/>
                  <a:gd name="T56" fmla="*/ 244 w 273"/>
                  <a:gd name="T57" fmla="*/ 235 h 452"/>
                  <a:gd name="T58" fmla="*/ 176 w 273"/>
                  <a:gd name="T59" fmla="*/ 174 h 452"/>
                  <a:gd name="T60" fmla="*/ 94 w 273"/>
                  <a:gd name="T61" fmla="*/ 129 h 452"/>
                  <a:gd name="T62" fmla="*/ 82 w 273"/>
                  <a:gd name="T63" fmla="*/ 83 h 452"/>
                  <a:gd name="T64" fmla="*/ 104 w 273"/>
                  <a:gd name="T65" fmla="*/ 45 h 452"/>
                  <a:gd name="T66" fmla="*/ 153 w 273"/>
                  <a:gd name="T67" fmla="*/ 32 h 452"/>
                  <a:gd name="T68" fmla="*/ 198 w 273"/>
                  <a:gd name="T69" fmla="*/ 53 h 45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73" h="452">
                    <a:moveTo>
                      <a:pt x="206" y="73"/>
                    </a:moveTo>
                    <a:lnTo>
                      <a:pt x="201" y="93"/>
                    </a:lnTo>
                    <a:lnTo>
                      <a:pt x="201" y="108"/>
                    </a:lnTo>
                    <a:lnTo>
                      <a:pt x="208" y="118"/>
                    </a:lnTo>
                    <a:lnTo>
                      <a:pt x="222" y="126"/>
                    </a:lnTo>
                    <a:lnTo>
                      <a:pt x="244" y="126"/>
                    </a:lnTo>
                    <a:lnTo>
                      <a:pt x="255" y="113"/>
                    </a:lnTo>
                    <a:lnTo>
                      <a:pt x="262" y="88"/>
                    </a:lnTo>
                    <a:lnTo>
                      <a:pt x="261" y="68"/>
                    </a:lnTo>
                    <a:lnTo>
                      <a:pt x="251" y="45"/>
                    </a:lnTo>
                    <a:lnTo>
                      <a:pt x="237" y="23"/>
                    </a:lnTo>
                    <a:lnTo>
                      <a:pt x="218" y="8"/>
                    </a:lnTo>
                    <a:lnTo>
                      <a:pt x="191" y="0"/>
                    </a:lnTo>
                    <a:lnTo>
                      <a:pt x="145" y="0"/>
                    </a:lnTo>
                    <a:lnTo>
                      <a:pt x="104" y="13"/>
                    </a:lnTo>
                    <a:lnTo>
                      <a:pt x="70" y="35"/>
                    </a:lnTo>
                    <a:lnTo>
                      <a:pt x="45" y="66"/>
                    </a:lnTo>
                    <a:lnTo>
                      <a:pt x="30" y="101"/>
                    </a:lnTo>
                    <a:lnTo>
                      <a:pt x="28" y="143"/>
                    </a:lnTo>
                    <a:lnTo>
                      <a:pt x="36" y="177"/>
                    </a:lnTo>
                    <a:lnTo>
                      <a:pt x="50" y="200"/>
                    </a:lnTo>
                    <a:lnTo>
                      <a:pt x="75" y="228"/>
                    </a:lnTo>
                    <a:lnTo>
                      <a:pt x="114" y="253"/>
                    </a:lnTo>
                    <a:lnTo>
                      <a:pt x="173" y="277"/>
                    </a:lnTo>
                    <a:lnTo>
                      <a:pt x="201" y="295"/>
                    </a:lnTo>
                    <a:lnTo>
                      <a:pt x="215" y="315"/>
                    </a:lnTo>
                    <a:lnTo>
                      <a:pt x="222" y="339"/>
                    </a:lnTo>
                    <a:lnTo>
                      <a:pt x="221" y="363"/>
                    </a:lnTo>
                    <a:lnTo>
                      <a:pt x="210" y="378"/>
                    </a:lnTo>
                    <a:lnTo>
                      <a:pt x="187" y="398"/>
                    </a:lnTo>
                    <a:lnTo>
                      <a:pt x="153" y="408"/>
                    </a:lnTo>
                    <a:lnTo>
                      <a:pt x="125" y="411"/>
                    </a:lnTo>
                    <a:lnTo>
                      <a:pt x="98" y="408"/>
                    </a:lnTo>
                    <a:lnTo>
                      <a:pt x="70" y="395"/>
                    </a:lnTo>
                    <a:lnTo>
                      <a:pt x="50" y="375"/>
                    </a:lnTo>
                    <a:lnTo>
                      <a:pt x="41" y="351"/>
                    </a:lnTo>
                    <a:lnTo>
                      <a:pt x="62" y="351"/>
                    </a:lnTo>
                    <a:lnTo>
                      <a:pt x="78" y="332"/>
                    </a:lnTo>
                    <a:lnTo>
                      <a:pt x="82" y="308"/>
                    </a:lnTo>
                    <a:lnTo>
                      <a:pt x="72" y="287"/>
                    </a:lnTo>
                    <a:lnTo>
                      <a:pt x="50" y="280"/>
                    </a:lnTo>
                    <a:lnTo>
                      <a:pt x="28" y="284"/>
                    </a:lnTo>
                    <a:lnTo>
                      <a:pt x="9" y="305"/>
                    </a:lnTo>
                    <a:lnTo>
                      <a:pt x="0" y="332"/>
                    </a:lnTo>
                    <a:lnTo>
                      <a:pt x="2" y="361"/>
                    </a:lnTo>
                    <a:lnTo>
                      <a:pt x="13" y="398"/>
                    </a:lnTo>
                    <a:lnTo>
                      <a:pt x="41" y="428"/>
                    </a:lnTo>
                    <a:lnTo>
                      <a:pt x="72" y="443"/>
                    </a:lnTo>
                    <a:lnTo>
                      <a:pt x="106" y="451"/>
                    </a:lnTo>
                    <a:lnTo>
                      <a:pt x="141" y="451"/>
                    </a:lnTo>
                    <a:lnTo>
                      <a:pt x="183" y="443"/>
                    </a:lnTo>
                    <a:lnTo>
                      <a:pt x="210" y="430"/>
                    </a:lnTo>
                    <a:lnTo>
                      <a:pt x="234" y="408"/>
                    </a:lnTo>
                    <a:lnTo>
                      <a:pt x="255" y="378"/>
                    </a:lnTo>
                    <a:lnTo>
                      <a:pt x="266" y="345"/>
                    </a:lnTo>
                    <a:lnTo>
                      <a:pt x="272" y="305"/>
                    </a:lnTo>
                    <a:lnTo>
                      <a:pt x="264" y="267"/>
                    </a:lnTo>
                    <a:lnTo>
                      <a:pt x="244" y="235"/>
                    </a:lnTo>
                    <a:lnTo>
                      <a:pt x="215" y="200"/>
                    </a:lnTo>
                    <a:lnTo>
                      <a:pt x="176" y="174"/>
                    </a:lnTo>
                    <a:lnTo>
                      <a:pt x="123" y="146"/>
                    </a:lnTo>
                    <a:lnTo>
                      <a:pt x="94" y="129"/>
                    </a:lnTo>
                    <a:lnTo>
                      <a:pt x="82" y="106"/>
                    </a:lnTo>
                    <a:lnTo>
                      <a:pt x="82" y="83"/>
                    </a:lnTo>
                    <a:lnTo>
                      <a:pt x="87" y="62"/>
                    </a:lnTo>
                    <a:lnTo>
                      <a:pt x="104" y="45"/>
                    </a:lnTo>
                    <a:lnTo>
                      <a:pt x="129" y="32"/>
                    </a:lnTo>
                    <a:lnTo>
                      <a:pt x="153" y="32"/>
                    </a:lnTo>
                    <a:lnTo>
                      <a:pt x="181" y="38"/>
                    </a:lnTo>
                    <a:lnTo>
                      <a:pt x="198" y="53"/>
                    </a:lnTo>
                    <a:lnTo>
                      <a:pt x="206" y="73"/>
                    </a:lnTo>
                  </a:path>
                </a:pathLst>
              </a:custGeom>
              <a:solidFill>
                <a:schemeClr val="accent2"/>
              </a:solidFill>
              <a:ln>
                <a:noFill/>
              </a:ln>
              <a:effectLst/>
              <a:extLst>
                <a:ext uri="{91240B29-F687-4F45-9708-019B960494DF}">
                  <a14:hiddenLine xmlns:a14="http://schemas.microsoft.com/office/drawing/2010/main" w="12700" cap="rnd">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9713" name="Rectangle 34">
              <a:extLst>
                <a:ext uri="{FF2B5EF4-FFF2-40B4-BE49-F238E27FC236}">
                  <a16:creationId xmlns:a16="http://schemas.microsoft.com/office/drawing/2014/main" id="{229B5317-940C-3D43-AEEB-440758716738}"/>
                </a:ext>
              </a:extLst>
            </p:cNvPr>
            <p:cNvSpPr>
              <a:spLocks noChangeArrowheads="1"/>
            </p:cNvSpPr>
            <p:nvPr/>
          </p:nvSpPr>
          <p:spPr bwMode="auto">
            <a:xfrm>
              <a:off x="45" y="2565"/>
              <a:ext cx="2778" cy="2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50000"/>
                </a:spcBef>
                <a:buFontTx/>
                <a:buNone/>
              </a:pPr>
              <a:r>
                <a:rPr lang="en-GB" altLang="en-US" sz="2400" b="1"/>
                <a:t>Is cash sufficient to pay bills?</a:t>
              </a:r>
              <a:endParaRPr lang="en-GB" altLang="en-US" sz="2400" b="1">
                <a:latin typeface="Book Antiqua" panose="02040602050305030304" pitchFamily="18" charset="0"/>
              </a:endParaRPr>
            </a:p>
          </p:txBody>
        </p:sp>
      </p:grpSp>
      <p:grpSp>
        <p:nvGrpSpPr>
          <p:cNvPr id="30" name="Group 40">
            <a:extLst>
              <a:ext uri="{FF2B5EF4-FFF2-40B4-BE49-F238E27FC236}">
                <a16:creationId xmlns:a16="http://schemas.microsoft.com/office/drawing/2014/main" id="{49468C89-D9B4-6131-E9CD-9F9DA2089CDC}"/>
              </a:ext>
            </a:extLst>
          </p:cNvPr>
          <p:cNvGrpSpPr>
            <a:grpSpLocks/>
          </p:cNvGrpSpPr>
          <p:nvPr/>
        </p:nvGrpSpPr>
        <p:grpSpPr bwMode="auto">
          <a:xfrm>
            <a:off x="6096000" y="1770063"/>
            <a:ext cx="5000625" cy="1841500"/>
            <a:chOff x="2865" y="1320"/>
            <a:chExt cx="3150" cy="1539"/>
          </a:xfrm>
        </p:grpSpPr>
        <p:pic>
          <p:nvPicPr>
            <p:cNvPr id="29710" name="Picture 35">
              <a:extLst>
                <a:ext uri="{FF2B5EF4-FFF2-40B4-BE49-F238E27FC236}">
                  <a16:creationId xmlns:a16="http://schemas.microsoft.com/office/drawing/2014/main" id="{C885D35F-F079-1F1D-04B2-7966E778746A}"/>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2" y="1320"/>
              <a:ext cx="1656" cy="7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711" name="Rectangle 36">
              <a:extLst>
                <a:ext uri="{FF2B5EF4-FFF2-40B4-BE49-F238E27FC236}">
                  <a16:creationId xmlns:a16="http://schemas.microsoft.com/office/drawing/2014/main" id="{6F8143EC-D5A3-5D59-04FF-EC96947A61A4}"/>
                </a:ext>
              </a:extLst>
            </p:cNvPr>
            <p:cNvSpPr>
              <a:spLocks noChangeArrowheads="1"/>
            </p:cNvSpPr>
            <p:nvPr/>
          </p:nvSpPr>
          <p:spPr bwMode="auto">
            <a:xfrm>
              <a:off x="2865" y="2337"/>
              <a:ext cx="3150" cy="5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50000"/>
                </a:spcBef>
                <a:buFontTx/>
                <a:buNone/>
              </a:pPr>
              <a:r>
                <a:rPr lang="en-GB" altLang="en-US" sz="2400" b="1"/>
                <a:t>What is the cost of manufacturing each unit of product?</a:t>
              </a:r>
              <a:endParaRPr lang="en-GB" altLang="en-US" sz="2400" b="1">
                <a:latin typeface="Book Antiqua" panose="02040602050305030304" pitchFamily="18" charset="0"/>
              </a:endParaRPr>
            </a:p>
          </p:txBody>
        </p:sp>
      </p:grpSp>
      <p:grpSp>
        <p:nvGrpSpPr>
          <p:cNvPr id="33" name="Group 41">
            <a:extLst>
              <a:ext uri="{FF2B5EF4-FFF2-40B4-BE49-F238E27FC236}">
                <a16:creationId xmlns:a16="http://schemas.microsoft.com/office/drawing/2014/main" id="{06EE1F79-C5BB-E8C7-26D9-62C872DD04BB}"/>
              </a:ext>
            </a:extLst>
          </p:cNvPr>
          <p:cNvGrpSpPr>
            <a:grpSpLocks/>
          </p:cNvGrpSpPr>
          <p:nvPr/>
        </p:nvGrpSpPr>
        <p:grpSpPr bwMode="auto">
          <a:xfrm>
            <a:off x="552450" y="4149725"/>
            <a:ext cx="4829175" cy="2293938"/>
            <a:chOff x="45" y="3064"/>
            <a:chExt cx="3042" cy="1445"/>
          </a:xfrm>
        </p:grpSpPr>
        <p:sp>
          <p:nvSpPr>
            <p:cNvPr id="29708" name="Rectangle 4">
              <a:extLst>
                <a:ext uri="{FF2B5EF4-FFF2-40B4-BE49-F238E27FC236}">
                  <a16:creationId xmlns:a16="http://schemas.microsoft.com/office/drawing/2014/main" id="{93A69F96-C88E-B486-7AA2-C81057A640F0}"/>
                </a:ext>
              </a:extLst>
            </p:cNvPr>
            <p:cNvSpPr>
              <a:spLocks noChangeArrowheads="1"/>
            </p:cNvSpPr>
            <p:nvPr/>
          </p:nvSpPr>
          <p:spPr bwMode="auto">
            <a:xfrm>
              <a:off x="45" y="4065"/>
              <a:ext cx="3042" cy="4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50000"/>
                </a:spcBef>
                <a:buFontTx/>
                <a:buNone/>
              </a:pPr>
              <a:r>
                <a:rPr lang="en-GB" altLang="en-US" sz="2000" b="1"/>
                <a:t>Can we afford to give employees pay raises this year?</a:t>
              </a:r>
              <a:endParaRPr lang="en-GB" altLang="en-US" sz="2000" b="1">
                <a:latin typeface="Book Antiqua" panose="02040602050305030304" pitchFamily="18" charset="0"/>
              </a:endParaRPr>
            </a:p>
          </p:txBody>
        </p:sp>
        <p:pic>
          <p:nvPicPr>
            <p:cNvPr id="29709" name="Picture 5">
              <a:extLst>
                <a:ext uri="{FF2B5EF4-FFF2-40B4-BE49-F238E27FC236}">
                  <a16:creationId xmlns:a16="http://schemas.microsoft.com/office/drawing/2014/main" id="{CFE5E1CA-E344-FAD0-4D37-D06BEEE23829}"/>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8" y="3064"/>
              <a:ext cx="1088" cy="9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36" name="Group 42">
            <a:extLst>
              <a:ext uri="{FF2B5EF4-FFF2-40B4-BE49-F238E27FC236}">
                <a16:creationId xmlns:a16="http://schemas.microsoft.com/office/drawing/2014/main" id="{62346B02-F88B-D5D5-0E04-B2E45B32EC7D}"/>
              </a:ext>
            </a:extLst>
          </p:cNvPr>
          <p:cNvGrpSpPr>
            <a:grpSpLocks/>
          </p:cNvGrpSpPr>
          <p:nvPr/>
        </p:nvGrpSpPr>
        <p:grpSpPr bwMode="auto">
          <a:xfrm>
            <a:off x="6553200" y="3844925"/>
            <a:ext cx="4543425" cy="2433638"/>
            <a:chOff x="3153" y="2976"/>
            <a:chExt cx="2862" cy="1533"/>
          </a:xfrm>
        </p:grpSpPr>
        <p:grpSp>
          <p:nvGrpSpPr>
            <p:cNvPr id="29703" name="Group 9">
              <a:extLst>
                <a:ext uri="{FF2B5EF4-FFF2-40B4-BE49-F238E27FC236}">
                  <a16:creationId xmlns:a16="http://schemas.microsoft.com/office/drawing/2014/main" id="{BFB53F11-866D-BA31-3518-04CAF60057CA}"/>
                </a:ext>
              </a:extLst>
            </p:cNvPr>
            <p:cNvGrpSpPr>
              <a:grpSpLocks/>
            </p:cNvGrpSpPr>
            <p:nvPr/>
          </p:nvGrpSpPr>
          <p:grpSpPr bwMode="auto">
            <a:xfrm>
              <a:off x="3528" y="2976"/>
              <a:ext cx="1944" cy="1056"/>
              <a:chOff x="3304" y="2832"/>
              <a:chExt cx="2528" cy="1320"/>
            </a:xfrm>
          </p:grpSpPr>
          <p:pic>
            <p:nvPicPr>
              <p:cNvPr id="29705" name="Picture 6">
                <a:extLst>
                  <a:ext uri="{FF2B5EF4-FFF2-40B4-BE49-F238E27FC236}">
                    <a16:creationId xmlns:a16="http://schemas.microsoft.com/office/drawing/2014/main" id="{DE2172C6-4712-3559-7496-28D7EFA07881}"/>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8" y="2832"/>
                <a:ext cx="960" cy="11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6" name="Picture 7">
                <a:extLst>
                  <a:ext uri="{FF2B5EF4-FFF2-40B4-BE49-F238E27FC236}">
                    <a16:creationId xmlns:a16="http://schemas.microsoft.com/office/drawing/2014/main" id="{68A287D3-E681-C72F-C4E7-B8554F662745}"/>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88" y="3408"/>
                <a:ext cx="1344" cy="7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9707" name="Picture 8">
                <a:extLst>
                  <a:ext uri="{FF2B5EF4-FFF2-40B4-BE49-F238E27FC236}">
                    <a16:creationId xmlns:a16="http://schemas.microsoft.com/office/drawing/2014/main" id="{8AE7CA10-F5D1-657D-365A-CD0D1530A4F0}"/>
                  </a:ext>
                </a:extLst>
              </p:cNvPr>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04" y="3352"/>
                <a:ext cx="984" cy="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29704" name="Rectangle 37">
              <a:extLst>
                <a:ext uri="{FF2B5EF4-FFF2-40B4-BE49-F238E27FC236}">
                  <a16:creationId xmlns:a16="http://schemas.microsoft.com/office/drawing/2014/main" id="{AA281A0E-633F-18F2-9268-B71C8049685C}"/>
                </a:ext>
              </a:extLst>
            </p:cNvPr>
            <p:cNvSpPr>
              <a:spLocks noChangeArrowheads="1"/>
            </p:cNvSpPr>
            <p:nvPr/>
          </p:nvSpPr>
          <p:spPr bwMode="auto">
            <a:xfrm>
              <a:off x="3153" y="4065"/>
              <a:ext cx="2862" cy="4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50000"/>
                </a:spcBef>
                <a:buFontTx/>
                <a:buNone/>
              </a:pPr>
              <a:r>
                <a:rPr lang="en-GB" altLang="en-US" sz="2000" b="1"/>
                <a:t>Which product line is the most profitable?</a:t>
              </a: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shreg.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1+#ppt_w/2"/>
                                          </p:val>
                                        </p:tav>
                                        <p:tav tm="100000">
                                          <p:val>
                                            <p:strVal val="#ppt_x"/>
                                          </p:val>
                                        </p:tav>
                                      </p:tavLst>
                                    </p:anim>
                                    <p:anim calcmode="lin" valueType="num">
                                      <p:cBhvr additive="base">
                                        <p:cTn id="14"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additive="base">
                                        <p:cTn id="19" dur="500" fill="hold"/>
                                        <p:tgtEl>
                                          <p:spTgt spid="33"/>
                                        </p:tgtEl>
                                        <p:attrNameLst>
                                          <p:attrName>ppt_x</p:attrName>
                                        </p:attrNameLst>
                                      </p:cBhvr>
                                      <p:tavLst>
                                        <p:tav tm="0">
                                          <p:val>
                                            <p:strVal val="0-#ppt_w/2"/>
                                          </p:val>
                                        </p:tav>
                                        <p:tav tm="100000">
                                          <p:val>
                                            <p:strVal val="#ppt_x"/>
                                          </p:val>
                                        </p:tav>
                                      </p:tavLst>
                                    </p:anim>
                                    <p:anim calcmode="lin" valueType="num">
                                      <p:cBhvr additive="base">
                                        <p:cTn id="20"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nodeType="click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500" fill="hold"/>
                                        <p:tgtEl>
                                          <p:spTgt spid="36"/>
                                        </p:tgtEl>
                                        <p:attrNameLst>
                                          <p:attrName>ppt_x</p:attrName>
                                        </p:attrNameLst>
                                      </p:cBhvr>
                                      <p:tavLst>
                                        <p:tav tm="0">
                                          <p:val>
                                            <p:strVal val="1+#ppt_w/2"/>
                                          </p:val>
                                        </p:tav>
                                        <p:tav tm="100000">
                                          <p:val>
                                            <p:strVal val="#ppt_x"/>
                                          </p:val>
                                        </p:tav>
                                      </p:tavLst>
                                    </p:anim>
                                    <p:anim calcmode="lin" valueType="num">
                                      <p:cBhvr additive="base">
                                        <p:cTn id="26"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1">
            <a:extLst>
              <a:ext uri="{FF2B5EF4-FFF2-40B4-BE49-F238E27FC236}">
                <a16:creationId xmlns:a16="http://schemas.microsoft.com/office/drawing/2014/main" id="{0F4809A3-3129-A908-2E9C-755A29211EB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813" y="-3175"/>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3">
            <a:extLst>
              <a:ext uri="{FF2B5EF4-FFF2-40B4-BE49-F238E27FC236}">
                <a16:creationId xmlns:a16="http://schemas.microsoft.com/office/drawing/2014/main" id="{5270814E-5BD7-36D8-3938-EFE01E737B75}"/>
              </a:ext>
            </a:extLst>
          </p:cNvPr>
          <p:cNvSpPr>
            <a:spLocks noChangeArrowheads="1"/>
          </p:cNvSpPr>
          <p:nvPr/>
        </p:nvSpPr>
        <p:spPr bwMode="auto">
          <a:xfrm>
            <a:off x="974725" y="876300"/>
            <a:ext cx="9601200" cy="612775"/>
          </a:xfrm>
          <a:prstGeom prst="rect">
            <a:avLst/>
          </a:prstGeom>
          <a:noFill/>
          <a:ln>
            <a:noFill/>
          </a:ln>
          <a:effectLst/>
        </p:spPr>
        <p:txBody>
          <a:bodyPr lIns="90488" tIns="44450" rIns="90488" bIns="44450">
            <a:spAutoFit/>
          </a:bodyPr>
          <a:lstStyle/>
          <a:p>
            <a:pPr algn="ctr" eaLnBrk="1" fontAlgn="auto" hangingPunct="1">
              <a:spcBef>
                <a:spcPts val="0"/>
              </a:spcBef>
              <a:spcAft>
                <a:spcPts val="0"/>
              </a:spcAft>
              <a:defRPr/>
            </a:pPr>
            <a:r>
              <a:rPr lang="en-GB" altLang="en-US" sz="3400" b="1" dirty="0">
                <a:effectLst>
                  <a:outerShdw blurRad="38100" dist="38100" dir="2700000" algn="tl">
                    <a:srgbClr val="FFFFFF"/>
                  </a:outerShdw>
                </a:effectLst>
                <a:latin typeface="Arial" panose="020B0604020202020204" pitchFamily="34" charset="0"/>
              </a:rPr>
              <a:t>QUESTIONS ASKED BY </a:t>
            </a:r>
            <a:r>
              <a:rPr lang="en-GB" altLang="en-US" sz="3400" b="1" dirty="0">
                <a:solidFill>
                  <a:srgbClr val="C00000"/>
                </a:solidFill>
                <a:effectLst>
                  <a:outerShdw blurRad="38100" dist="38100" dir="2700000" algn="tl">
                    <a:srgbClr val="FFFFFF"/>
                  </a:outerShdw>
                </a:effectLst>
                <a:latin typeface="Arial" panose="020B0604020202020204" pitchFamily="34" charset="0"/>
              </a:rPr>
              <a:t>EXTERNAL</a:t>
            </a:r>
            <a:r>
              <a:rPr lang="en-GB" altLang="en-US" sz="3400" b="1" dirty="0">
                <a:effectLst>
                  <a:outerShdw blurRad="38100" dist="38100" dir="2700000" algn="tl">
                    <a:srgbClr val="FFFFFF"/>
                  </a:outerShdw>
                </a:effectLst>
                <a:latin typeface="Arial" panose="020B0604020202020204" pitchFamily="34" charset="0"/>
              </a:rPr>
              <a:t> USERS</a:t>
            </a:r>
            <a:endParaRPr lang="en-GB" altLang="en-US" sz="2800" b="1" dirty="0">
              <a:effectLst>
                <a:outerShdw blurRad="38100" dist="38100" dir="2700000" algn="tl">
                  <a:srgbClr val="FFFFFF"/>
                </a:outerShdw>
              </a:effectLst>
              <a:latin typeface="Arial" panose="020B0604020202020204" pitchFamily="34" charset="0"/>
            </a:endParaRPr>
          </a:p>
        </p:txBody>
      </p:sp>
      <p:grpSp>
        <p:nvGrpSpPr>
          <p:cNvPr id="4" name="Group 21">
            <a:extLst>
              <a:ext uri="{FF2B5EF4-FFF2-40B4-BE49-F238E27FC236}">
                <a16:creationId xmlns:a16="http://schemas.microsoft.com/office/drawing/2014/main" id="{6C267E30-66CF-7DC4-7F55-777BBF7F5150}"/>
              </a:ext>
            </a:extLst>
          </p:cNvPr>
          <p:cNvGrpSpPr>
            <a:grpSpLocks/>
          </p:cNvGrpSpPr>
          <p:nvPr/>
        </p:nvGrpSpPr>
        <p:grpSpPr bwMode="auto">
          <a:xfrm>
            <a:off x="677863" y="1373188"/>
            <a:ext cx="5405437" cy="2992437"/>
            <a:chOff x="384" y="1384"/>
            <a:chExt cx="2643" cy="1885"/>
          </a:xfrm>
        </p:grpSpPr>
        <p:pic>
          <p:nvPicPr>
            <p:cNvPr id="30737" name="Picture 4">
              <a:extLst>
                <a:ext uri="{FF2B5EF4-FFF2-40B4-BE49-F238E27FC236}">
                  <a16:creationId xmlns:a16="http://schemas.microsoft.com/office/drawing/2014/main" id="{199347BC-65AF-9237-B99F-7A7CEDC9694B}"/>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2" y="1384"/>
              <a:ext cx="1017" cy="12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38" name="Rectangle 5">
              <a:extLst>
                <a:ext uri="{FF2B5EF4-FFF2-40B4-BE49-F238E27FC236}">
                  <a16:creationId xmlns:a16="http://schemas.microsoft.com/office/drawing/2014/main" id="{C824F35A-0D7E-00DA-AD79-EAC858E7F860}"/>
                </a:ext>
              </a:extLst>
            </p:cNvPr>
            <p:cNvSpPr>
              <a:spLocks noChangeArrowheads="1"/>
            </p:cNvSpPr>
            <p:nvPr/>
          </p:nvSpPr>
          <p:spPr bwMode="auto">
            <a:xfrm>
              <a:off x="384" y="2747"/>
              <a:ext cx="2643" cy="5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50000"/>
                </a:spcBef>
                <a:buFontTx/>
                <a:buNone/>
              </a:pPr>
              <a:r>
                <a:rPr lang="en-GB" altLang="en-US" sz="2400" b="1"/>
                <a:t>Is the company earning satisfactory income?</a:t>
              </a:r>
            </a:p>
          </p:txBody>
        </p:sp>
      </p:grpSp>
      <p:grpSp>
        <p:nvGrpSpPr>
          <p:cNvPr id="7" name="Group 22">
            <a:extLst>
              <a:ext uri="{FF2B5EF4-FFF2-40B4-BE49-F238E27FC236}">
                <a16:creationId xmlns:a16="http://schemas.microsoft.com/office/drawing/2014/main" id="{ACB061BF-3918-CE0C-2866-9A5F4E524AC5}"/>
              </a:ext>
            </a:extLst>
          </p:cNvPr>
          <p:cNvGrpSpPr>
            <a:grpSpLocks/>
          </p:cNvGrpSpPr>
          <p:nvPr/>
        </p:nvGrpSpPr>
        <p:grpSpPr bwMode="auto">
          <a:xfrm>
            <a:off x="6108700" y="1738313"/>
            <a:ext cx="4752975" cy="2281237"/>
            <a:chOff x="2973" y="1512"/>
            <a:chExt cx="2994" cy="1437"/>
          </a:xfrm>
        </p:grpSpPr>
        <p:pic>
          <p:nvPicPr>
            <p:cNvPr id="30735" name="Picture 12">
              <a:extLst>
                <a:ext uri="{FF2B5EF4-FFF2-40B4-BE49-F238E27FC236}">
                  <a16:creationId xmlns:a16="http://schemas.microsoft.com/office/drawing/2014/main" id="{7B0A96CC-986C-9E1F-7677-ED4802427546}"/>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96" y="1512"/>
              <a:ext cx="1400" cy="8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36" name="Rectangle 13">
              <a:extLst>
                <a:ext uri="{FF2B5EF4-FFF2-40B4-BE49-F238E27FC236}">
                  <a16:creationId xmlns:a16="http://schemas.microsoft.com/office/drawing/2014/main" id="{27AA067A-04BD-9754-34CC-BA0D95604B45}"/>
                </a:ext>
              </a:extLst>
            </p:cNvPr>
            <p:cNvSpPr>
              <a:spLocks noChangeArrowheads="1"/>
            </p:cNvSpPr>
            <p:nvPr/>
          </p:nvSpPr>
          <p:spPr bwMode="auto">
            <a:xfrm>
              <a:off x="2973" y="2505"/>
              <a:ext cx="2994" cy="4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50000"/>
                </a:spcBef>
                <a:buFontTx/>
                <a:buNone/>
              </a:pPr>
              <a:r>
                <a:rPr lang="en-GB" altLang="en-US" sz="2000" b="1"/>
                <a:t>How does the company compare in size and profitability with its competitors?</a:t>
              </a:r>
            </a:p>
          </p:txBody>
        </p:sp>
      </p:grpSp>
      <p:grpSp>
        <p:nvGrpSpPr>
          <p:cNvPr id="10" name="Group 25">
            <a:extLst>
              <a:ext uri="{FF2B5EF4-FFF2-40B4-BE49-F238E27FC236}">
                <a16:creationId xmlns:a16="http://schemas.microsoft.com/office/drawing/2014/main" id="{B6C83FE1-5B0C-CA46-103D-C3F7B84377B5}"/>
              </a:ext>
            </a:extLst>
          </p:cNvPr>
          <p:cNvGrpSpPr>
            <a:grpSpLocks/>
          </p:cNvGrpSpPr>
          <p:nvPr/>
        </p:nvGrpSpPr>
        <p:grpSpPr bwMode="auto">
          <a:xfrm>
            <a:off x="1343025" y="4151313"/>
            <a:ext cx="8734425" cy="1882775"/>
            <a:chOff x="273" y="3168"/>
            <a:chExt cx="5502" cy="1186"/>
          </a:xfrm>
        </p:grpSpPr>
        <p:grpSp>
          <p:nvGrpSpPr>
            <p:cNvPr id="30726" name="Group 24">
              <a:extLst>
                <a:ext uri="{FF2B5EF4-FFF2-40B4-BE49-F238E27FC236}">
                  <a16:creationId xmlns:a16="http://schemas.microsoft.com/office/drawing/2014/main" id="{9DF5C8AB-1F9C-E6E7-285F-7CF79635C5A2}"/>
                </a:ext>
              </a:extLst>
            </p:cNvPr>
            <p:cNvGrpSpPr>
              <a:grpSpLocks/>
            </p:cNvGrpSpPr>
            <p:nvPr/>
          </p:nvGrpSpPr>
          <p:grpSpPr bwMode="auto">
            <a:xfrm>
              <a:off x="273" y="3168"/>
              <a:ext cx="5502" cy="1186"/>
              <a:chOff x="273" y="3168"/>
              <a:chExt cx="5502" cy="1186"/>
            </a:xfrm>
          </p:grpSpPr>
          <p:sp>
            <p:nvSpPr>
              <p:cNvPr id="30728" name="Oval 16">
                <a:extLst>
                  <a:ext uri="{FF2B5EF4-FFF2-40B4-BE49-F238E27FC236}">
                    <a16:creationId xmlns:a16="http://schemas.microsoft.com/office/drawing/2014/main" id="{B4983D70-0853-B85E-B8DA-FD53407E9AB6}"/>
                  </a:ext>
                </a:extLst>
              </p:cNvPr>
              <p:cNvSpPr>
                <a:spLocks noChangeArrowheads="1"/>
              </p:cNvSpPr>
              <p:nvPr/>
            </p:nvSpPr>
            <p:spPr bwMode="auto">
              <a:xfrm>
                <a:off x="4560" y="3168"/>
                <a:ext cx="1056" cy="768"/>
              </a:xfrm>
              <a:prstGeom prst="ellipse">
                <a:avLst/>
              </a:prstGeom>
              <a:solidFill>
                <a:srgbClr val="FFFFFF"/>
              </a:solidFill>
              <a:ln>
                <a:noFill/>
              </a:ln>
              <a:effectLst/>
              <a:extLst>
                <a:ext uri="{91240B29-F687-4F45-9708-019B960494DF}">
                  <a14:hiddenLine xmlns:a14="http://schemas.microsoft.com/office/drawing/2010/main" w="12700" cmpd="dbl">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endParaRPr lang="en-US" altLang="en-US" sz="1800"/>
              </a:p>
            </p:txBody>
          </p:sp>
          <p:grpSp>
            <p:nvGrpSpPr>
              <p:cNvPr id="30729" name="Group 23">
                <a:extLst>
                  <a:ext uri="{FF2B5EF4-FFF2-40B4-BE49-F238E27FC236}">
                    <a16:creationId xmlns:a16="http://schemas.microsoft.com/office/drawing/2014/main" id="{1A717223-CF1E-6817-0F5D-CD17129773C6}"/>
                  </a:ext>
                </a:extLst>
              </p:cNvPr>
              <p:cNvGrpSpPr>
                <a:grpSpLocks/>
              </p:cNvGrpSpPr>
              <p:nvPr/>
            </p:nvGrpSpPr>
            <p:grpSpPr bwMode="auto">
              <a:xfrm>
                <a:off x="273" y="3256"/>
                <a:ext cx="5502" cy="1098"/>
                <a:chOff x="273" y="3256"/>
                <a:chExt cx="5502" cy="1098"/>
              </a:xfrm>
            </p:grpSpPr>
            <p:grpSp>
              <p:nvGrpSpPr>
                <p:cNvPr id="30730" name="Group 9">
                  <a:extLst>
                    <a:ext uri="{FF2B5EF4-FFF2-40B4-BE49-F238E27FC236}">
                      <a16:creationId xmlns:a16="http://schemas.microsoft.com/office/drawing/2014/main" id="{B84F0387-0F8D-3718-B142-5F49C4873249}"/>
                    </a:ext>
                  </a:extLst>
                </p:cNvPr>
                <p:cNvGrpSpPr>
                  <a:grpSpLocks/>
                </p:cNvGrpSpPr>
                <p:nvPr/>
              </p:nvGrpSpPr>
              <p:grpSpPr bwMode="auto">
                <a:xfrm>
                  <a:off x="1392" y="3424"/>
                  <a:ext cx="2856" cy="608"/>
                  <a:chOff x="1504" y="3424"/>
                  <a:chExt cx="3128" cy="656"/>
                </a:xfrm>
              </p:grpSpPr>
              <p:pic>
                <p:nvPicPr>
                  <p:cNvPr id="30733" name="Picture 7">
                    <a:extLst>
                      <a:ext uri="{FF2B5EF4-FFF2-40B4-BE49-F238E27FC236}">
                        <a16:creationId xmlns:a16="http://schemas.microsoft.com/office/drawing/2014/main" id="{6439EA11-0BD1-4199-658B-7E98059A859A}"/>
                      </a:ext>
                    </a:extLst>
                  </p:cNvPr>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04" y="3424"/>
                    <a:ext cx="1232" cy="6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34" name="Picture 8">
                    <a:extLst>
                      <a:ext uri="{FF2B5EF4-FFF2-40B4-BE49-F238E27FC236}">
                        <a16:creationId xmlns:a16="http://schemas.microsoft.com/office/drawing/2014/main" id="{989E03D0-EFA8-59EB-FB4B-D5032DE93281}"/>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36" y="3616"/>
                    <a:ext cx="1296" cy="4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0731" name="Rectangle 10">
                  <a:extLst>
                    <a:ext uri="{FF2B5EF4-FFF2-40B4-BE49-F238E27FC236}">
                      <a16:creationId xmlns:a16="http://schemas.microsoft.com/office/drawing/2014/main" id="{0E58E4F0-DBDD-00BE-4B24-140F941F3AC9}"/>
                    </a:ext>
                  </a:extLst>
                </p:cNvPr>
                <p:cNvSpPr>
                  <a:spLocks noChangeArrowheads="1"/>
                </p:cNvSpPr>
                <p:nvPr/>
              </p:nvSpPr>
              <p:spPr bwMode="auto">
                <a:xfrm>
                  <a:off x="273" y="4065"/>
                  <a:ext cx="5502" cy="2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50000"/>
                    </a:spcBef>
                    <a:buFontTx/>
                    <a:buNone/>
                  </a:pPr>
                  <a:r>
                    <a:rPr lang="en-GB" altLang="en-US" sz="2400" b="1"/>
                    <a:t>Will the company be able to pay its debts as they come due?</a:t>
                  </a:r>
                </a:p>
              </p:txBody>
            </p:sp>
            <p:sp>
              <p:nvSpPr>
                <p:cNvPr id="30732" name="Rectangle 17">
                  <a:extLst>
                    <a:ext uri="{FF2B5EF4-FFF2-40B4-BE49-F238E27FC236}">
                      <a16:creationId xmlns:a16="http://schemas.microsoft.com/office/drawing/2014/main" id="{1AD33070-73B2-94F8-F42E-5344726A3312}"/>
                    </a:ext>
                  </a:extLst>
                </p:cNvPr>
                <p:cNvSpPr>
                  <a:spLocks noChangeArrowheads="1"/>
                </p:cNvSpPr>
                <p:nvPr/>
              </p:nvSpPr>
              <p:spPr bwMode="auto">
                <a:xfrm>
                  <a:off x="4512" y="3256"/>
                  <a:ext cx="1230" cy="6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50000"/>
                    </a:spcBef>
                    <a:buFontTx/>
                    <a:buNone/>
                  </a:pPr>
                  <a:r>
                    <a:rPr lang="en-GB" altLang="en-US" sz="2000" b="1">
                      <a:latin typeface="Arial" panose="020B0604020202020204" pitchFamily="34" charset="0"/>
                    </a:rPr>
                    <a:t>What do we do if they catch us?</a:t>
                  </a:r>
                </a:p>
              </p:txBody>
            </p:sp>
          </p:grpSp>
        </p:grpSp>
        <p:sp>
          <p:nvSpPr>
            <p:cNvPr id="30727" name="AutoShape 18">
              <a:extLst>
                <a:ext uri="{FF2B5EF4-FFF2-40B4-BE49-F238E27FC236}">
                  <a16:creationId xmlns:a16="http://schemas.microsoft.com/office/drawing/2014/main" id="{EAECFB85-37FF-B0FD-4EE0-D3B2824E0085}"/>
                </a:ext>
              </a:extLst>
            </p:cNvPr>
            <p:cNvSpPr>
              <a:spLocks noChangeArrowheads="1"/>
            </p:cNvSpPr>
            <p:nvPr/>
          </p:nvSpPr>
          <p:spPr bwMode="auto">
            <a:xfrm rot="-5640000">
              <a:off x="4332" y="3396"/>
              <a:ext cx="156" cy="456"/>
            </a:xfrm>
            <a:prstGeom prst="triangle">
              <a:avLst>
                <a:gd name="adj" fmla="val 49954"/>
              </a:avLst>
            </a:prstGeom>
            <a:solidFill>
              <a:srgbClr val="FFFFFF"/>
            </a:solidFill>
            <a:ln>
              <a:noFill/>
            </a:ln>
            <a:effectLst/>
            <a:extLst>
              <a:ext uri="{91240B29-F687-4F45-9708-019B960494DF}">
                <a14:hiddenLine xmlns:a14="http://schemas.microsoft.com/office/drawing/2010/main" w="12700" cmpd="dbl">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endParaRPr lang="en-US" altLang="en-US" sz="1800"/>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driveby.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1746" name="Picture 1">
            <a:extLst>
              <a:ext uri="{FF2B5EF4-FFF2-40B4-BE49-F238E27FC236}">
                <a16:creationId xmlns:a16="http://schemas.microsoft.com/office/drawing/2014/main" id="{5D63F684-3106-A1D0-A209-0038649DBB5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Text Box 20">
            <a:extLst>
              <a:ext uri="{FF2B5EF4-FFF2-40B4-BE49-F238E27FC236}">
                <a16:creationId xmlns:a16="http://schemas.microsoft.com/office/drawing/2014/main" id="{3F00EB0B-D7D0-96EC-0BE8-E468C2DDC888}"/>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5A71D3D0-2177-7E12-45AB-3B32753F2C0C}"/>
              </a:ext>
            </a:extLst>
          </p:cNvPr>
          <p:cNvSpPr txBox="1"/>
          <p:nvPr/>
        </p:nvSpPr>
        <p:spPr>
          <a:xfrm>
            <a:off x="350838" y="1020763"/>
            <a:ext cx="11512550" cy="5405437"/>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457200" indent="-457200" algn="r" rtl="1">
              <a:buClr>
                <a:srgbClr val="212950"/>
              </a:buClr>
              <a:buSzPts val="2600"/>
              <a:buFont typeface="Arial" panose="020B0604020202020204" pitchFamily="34" charset="0"/>
              <a:buChar char="•"/>
              <a:defRPr/>
            </a:pPr>
            <a:r>
              <a:rPr lang="ar-SA" altLang="en-EG" sz="2400" b="1" dirty="0">
                <a:solidFill>
                  <a:srgbClr val="F27A1C"/>
                </a:solidFill>
                <a:latin typeface="Tahoma" panose="020B0604030504040204" pitchFamily="34" charset="0"/>
                <a:cs typeface="Tahoma" panose="020B0604030504040204" pitchFamily="34" charset="0"/>
              </a:rPr>
              <a:t>الفترة الزمنية التعليمية في الفصل الدراسي الصيف تكون </a:t>
            </a:r>
            <a:r>
              <a:rPr lang="ar-SA" altLang="en-EG" sz="2400" b="1" dirty="0">
                <a:solidFill>
                  <a:srgbClr val="24A9E1"/>
                </a:solidFill>
                <a:latin typeface="Tahoma" panose="020B0604030504040204" pitchFamily="34" charset="0"/>
                <a:cs typeface="Tahoma" panose="020B0604030504040204" pitchFamily="34" charset="0"/>
              </a:rPr>
              <a:t>مدة ١٣أسبوع</a:t>
            </a:r>
            <a:r>
              <a:rPr lang="ar-SA" altLang="en-EG" sz="2400" b="1" dirty="0">
                <a:solidFill>
                  <a:srgbClr val="F27A1C"/>
                </a:solidFill>
                <a:latin typeface="Tahoma" panose="020B0604030504040204" pitchFamily="34" charset="0"/>
                <a:cs typeface="Tahoma" panose="020B0604030504040204" pitchFamily="34" charset="0"/>
              </a:rPr>
              <a:t> </a:t>
            </a:r>
          </a:p>
          <a:p>
            <a:pPr algn="r" rtl="1">
              <a:buClr>
                <a:srgbClr val="212950"/>
              </a:buClr>
              <a:buSzPts val="2600"/>
              <a:defRPr/>
            </a:pPr>
            <a:r>
              <a:rPr lang="ar-SA" altLang="en-EG" sz="2400" b="1" dirty="0">
                <a:solidFill>
                  <a:srgbClr val="F27A1C"/>
                </a:solidFill>
                <a:latin typeface="Tahoma" panose="020B0604030504040204" pitchFamily="34" charset="0"/>
                <a:cs typeface="Tahoma" panose="020B0604030504040204" pitchFamily="34" charset="0"/>
              </a:rPr>
              <a:t> ( منهم أسبوعين للاختبار النهائي)</a:t>
            </a: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تعتمد أوقات المحاضرات وحلقات النقاش علي </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لجميع البرامج. </a:t>
            </a:r>
            <a:endPar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مدة المحاضرة المسجلة </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٧٠- ٩٠ دقيقة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 على منصة  </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 المحاضرة الأسبوعية على المنصة التعليمية </a:t>
            </a:r>
            <a:r>
              <a:rPr lang="en-US" sz="24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400" b="1" dirty="0">
                <a:solidFill>
                  <a:schemeClr val="accent1"/>
                </a:solidFill>
                <a:latin typeface="Tahoma" panose="020B0604030504040204" pitchFamily="34" charset="0"/>
                <a:ea typeface="Tahoma" panose="020B0604030504040204" pitchFamily="34" charset="0"/>
                <a:cs typeface="Tahoma" panose="020B0604030504040204" pitchFamily="34" charset="0"/>
              </a:rPr>
              <a:t>من كل أسبوع</a:t>
            </a:r>
            <a:r>
              <a:rPr lang="en-US" sz="2400" b="1" dirty="0">
                <a:latin typeface="Tahoma" panose="020B0604030504040204" pitchFamily="34" charset="0"/>
                <a:ea typeface="Tahoma" panose="020B0604030504040204" pitchFamily="34" charset="0"/>
                <a:cs typeface="Tahoma" panose="020B0604030504040204" pitchFamily="34" charset="0"/>
              </a:rPr>
              <a:t>. </a:t>
            </a:r>
            <a:endParaRPr lang="ar-SA" sz="2400" b="1" dirty="0">
              <a:latin typeface="Tahoma" panose="020B0604030504040204" pitchFamily="34" charset="0"/>
              <a:ea typeface="Tahoma" panose="020B0604030504040204" pitchFamily="34" charset="0"/>
              <a:cs typeface="Tahoma" panose="020B0604030504040204" pitchFamily="34" charset="0"/>
            </a:endParaRPr>
          </a:p>
          <a:p>
            <a:pPr marL="457200" indent="-457200" algn="r" rtl="1">
              <a:buFont typeface="Arial" panose="020B0604020202020204" pitchFamily="34" charset="0"/>
              <a:buChar char="•"/>
              <a:defRPr/>
            </a:pP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وهي حلقات أسبوعية اختيارية للطالب وغرضها مناقشة ما تم طرحه في المحاضرة المسجلة لهذا الاسبوع.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p>
          <a:p>
            <a:pPr marL="457200" indent="-4572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حلقات النقاش اختيارية.</a:t>
            </a:r>
            <a:endPar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Tree>
  </p:cSld>
  <p:clrMapOvr>
    <a:overrideClrMapping bg1="lt1" tx1="dk1" bg2="lt2" tx2="dk2" accent1="accent1" accent2="accent2" accent3="accent3" accent4="accent4" accent5="accent5" accent6="accent6" hlink="hlink" folHlink="folHlink"/>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1">
            <a:extLst>
              <a:ext uri="{FF2B5EF4-FFF2-40B4-BE49-F238E27FC236}">
                <a16:creationId xmlns:a16="http://schemas.microsoft.com/office/drawing/2014/main" id="{DA5A12DE-0303-1AFD-7703-691CABF916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0" name="Text Box 20">
            <a:extLst>
              <a:ext uri="{FF2B5EF4-FFF2-40B4-BE49-F238E27FC236}">
                <a16:creationId xmlns:a16="http://schemas.microsoft.com/office/drawing/2014/main" id="{00A3812F-AD0E-BEAD-204F-BFD23DC727DC}"/>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D188837D-941A-DE3C-BA72-C0D4FDE02D24}"/>
              </a:ext>
            </a:extLst>
          </p:cNvPr>
          <p:cNvSpPr txBox="1"/>
          <p:nvPr/>
        </p:nvSpPr>
        <p:spPr>
          <a:xfrm>
            <a:off x="350838" y="1020763"/>
            <a:ext cx="11512550" cy="2451100"/>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الأسبوع الأول هو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marL="342900" indent="-3429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ويتم رفع كل ما يخص الفصل الدراسي على صفحة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اختبار قصير به أسئلة عامة للطلاب من السهل حلها ويكون هذا الاختبار القصير بمثابة تدريب للطلاب على التوقيت وعدد الأسئلة.</a:t>
            </a:r>
            <a:endPar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1">
            <a:extLst>
              <a:ext uri="{FF2B5EF4-FFF2-40B4-BE49-F238E27FC236}">
                <a16:creationId xmlns:a16="http://schemas.microsoft.com/office/drawing/2014/main" id="{F860A6A4-E866-5D19-2522-B6565D0B49E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38" name="Text Box 20">
            <a:extLst>
              <a:ext uri="{FF2B5EF4-FFF2-40B4-BE49-F238E27FC236}">
                <a16:creationId xmlns:a16="http://schemas.microsoft.com/office/drawing/2014/main" id="{E7647038-E2D7-FEDD-ADFF-3CF045220264}"/>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435AF76E-A5F1-B6D7-D56E-3B778CF030C7}"/>
              </a:ext>
            </a:extLst>
          </p:cNvPr>
          <p:cNvSpPr txBox="1"/>
          <p:nvPr/>
        </p:nvSpPr>
        <p:spPr>
          <a:xfrm>
            <a:off x="350838" y="1020763"/>
            <a:ext cx="11512550" cy="2587625"/>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p:txBody>
      </p:sp>
      <p:pic>
        <p:nvPicPr>
          <p:cNvPr id="39940" name="Picture 3">
            <a:extLst>
              <a:ext uri="{FF2B5EF4-FFF2-40B4-BE49-F238E27FC236}">
                <a16:creationId xmlns:a16="http://schemas.microsoft.com/office/drawing/2014/main" id="{0C9939CC-3A17-0F70-DD29-D578BB9AF1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2388" y="1846263"/>
            <a:ext cx="9883775" cy="383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1">
            <a:extLst>
              <a:ext uri="{FF2B5EF4-FFF2-40B4-BE49-F238E27FC236}">
                <a16:creationId xmlns:a16="http://schemas.microsoft.com/office/drawing/2014/main" id="{D696B8DE-AD6A-FAC3-ADCF-15D2D0AB5DC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6" name="Text Box 20">
            <a:extLst>
              <a:ext uri="{FF2B5EF4-FFF2-40B4-BE49-F238E27FC236}">
                <a16:creationId xmlns:a16="http://schemas.microsoft.com/office/drawing/2014/main" id="{C4DC7F41-BB7A-E513-69FF-8F7733BEA973}"/>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A0A7270E-3EFC-A77C-2AB5-6CD4F8BF518F}"/>
              </a:ext>
            </a:extLst>
          </p:cNvPr>
          <p:cNvSpPr txBox="1"/>
          <p:nvPr/>
        </p:nvSpPr>
        <p:spPr>
          <a:xfrm>
            <a:off x="350838" y="1020763"/>
            <a:ext cx="11512550" cy="2082800"/>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اللغة الأساسية في المحاضرات هي</a:t>
            </a:r>
            <a:r>
              <a:rPr lang="ar-SA" sz="2400" b="1" dirty="0">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واللغة</a:t>
            </a:r>
            <a:r>
              <a:rPr lang="ar-SA" sz="2400" b="1" dirty="0">
                <a:solidFill>
                  <a:schemeClr val="accent2"/>
                </a:solidFill>
                <a:latin typeface="Tahoma" panose="020B0604030504040204" pitchFamily="34" charset="0"/>
                <a:ea typeface="Tahoma" panose="020B0604030504040204" pitchFamily="34" charset="0"/>
                <a:cs typeface="Tahoma" panose="020B0604030504040204" pitchFamily="34" charset="0"/>
              </a:rPr>
              <a:t> العربية.</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الاختبارات </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accent2"/>
                </a:solidFill>
                <a:latin typeface="Tahoma" panose="020B0604030504040204" pitchFamily="34" charset="0"/>
                <a:ea typeface="Tahoma" panose="020B0604030504040204" pitchFamily="34" charset="0"/>
                <a:cs typeface="Tahoma" panose="020B0604030504040204" pitchFamily="34" charset="0"/>
              </a:rPr>
              <a:t>اللغة العربية.</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اللغة الإنجليزية </a:t>
            </a:r>
            <a:endParaRPr lang="ar-SA" sz="2400" b="1" dirty="0">
              <a:solidFill>
                <a:schemeClr val="accent2"/>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endPar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1">
            <a:extLst>
              <a:ext uri="{FF2B5EF4-FFF2-40B4-BE49-F238E27FC236}">
                <a16:creationId xmlns:a16="http://schemas.microsoft.com/office/drawing/2014/main" id="{F970A324-D060-5DB3-898C-44AE663C9B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4" name="Text Box 20">
            <a:extLst>
              <a:ext uri="{FF2B5EF4-FFF2-40B4-BE49-F238E27FC236}">
                <a16:creationId xmlns:a16="http://schemas.microsoft.com/office/drawing/2014/main" id="{C5FD0E5D-4964-F42D-177A-C49476DF8C79}"/>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69C2A710-18D4-DD60-5C2F-D53F13A1ADAC}"/>
              </a:ext>
            </a:extLst>
          </p:cNvPr>
          <p:cNvSpPr txBox="1"/>
          <p:nvPr/>
        </p:nvSpPr>
        <p:spPr>
          <a:xfrm>
            <a:off x="350838" y="1020763"/>
            <a:ext cx="11512550" cy="2587625"/>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a:p>
            <a:pPr algn="ctr" eaLnBrk="1" fontAlgn="auto" hangingPunct="1">
              <a:lnSpc>
                <a:spcPct val="115000"/>
              </a:lnSpc>
              <a:spcBef>
                <a:spcPts val="0"/>
              </a:spcBef>
              <a:spcAft>
                <a:spcPts val="800"/>
              </a:spcAft>
              <a:defRPr/>
            </a:pPr>
            <a:endParaRPr lang="ar-SA" sz="4400" b="1" u="sng" dirty="0">
              <a:solidFill>
                <a:srgbClr val="C00000"/>
              </a:solidFill>
              <a:ea typeface="Calibri" panose="020F0502020204030204" pitchFamily="34" charset="0"/>
              <a:cs typeface="Calibri" panose="020F0502020204030204" pitchFamily="34" charset="0"/>
            </a:endParaRPr>
          </a:p>
        </p:txBody>
      </p:sp>
      <p:pic>
        <p:nvPicPr>
          <p:cNvPr id="44036" name="Picture 3">
            <a:extLst>
              <a:ext uri="{FF2B5EF4-FFF2-40B4-BE49-F238E27FC236}">
                <a16:creationId xmlns:a16="http://schemas.microsoft.com/office/drawing/2014/main" id="{6D098FA4-782C-AC35-B3D5-5BFFB6CFF7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51025" y="1930400"/>
            <a:ext cx="8718550" cy="3890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1">
            <a:extLst>
              <a:ext uri="{FF2B5EF4-FFF2-40B4-BE49-F238E27FC236}">
                <a16:creationId xmlns:a16="http://schemas.microsoft.com/office/drawing/2014/main" id="{F9F0D659-BA95-A1BA-64DF-2628F495D0C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2" name="Text Box 20">
            <a:extLst>
              <a:ext uri="{FF2B5EF4-FFF2-40B4-BE49-F238E27FC236}">
                <a16:creationId xmlns:a16="http://schemas.microsoft.com/office/drawing/2014/main" id="{39B10822-8CB5-C6E3-906E-77C3E9F3B31C}"/>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335E5406-09E0-F8C0-14BA-8FF678AC6ACE}"/>
              </a:ext>
            </a:extLst>
          </p:cNvPr>
          <p:cNvSpPr txBox="1"/>
          <p:nvPr/>
        </p:nvSpPr>
        <p:spPr>
          <a:xfrm>
            <a:off x="350838" y="1020763"/>
            <a:ext cx="11512550" cy="3928255"/>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الاختبارات القصيرة (الأسبوعية)</a:t>
            </a: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أسبوعيا</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مساءً ويترك لمدة أسبوع ، ثم يغلق في يوم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br>
              <a:rPr lang="ar-SA" sz="2400" b="1" dirty="0">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أسئلة الاختبار القصير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 / true &amp; false</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بجانب مسائل </a:t>
            </a: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marL="342900" indent="-342900" algn="r" rtl="1">
              <a:buFont typeface="Arial" panose="020B0604020202020204" pitchFamily="34" charset="0"/>
              <a:buChar char="•"/>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تعد الإجابة على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a:t>
            </a:r>
            <a:r>
              <a:rPr lang="ar-EG" sz="2400" b="1" dirty="0">
                <a:solidFill>
                  <a:srgbClr val="FF9518"/>
                </a:solidFill>
                <a:latin typeface="Tahoma" panose="020B0604030504040204" pitchFamily="34" charset="0"/>
                <a:ea typeface="Tahoma" panose="020B0604030504040204" pitchFamily="34" charset="0"/>
                <a:cs typeface="Tahoma" panose="020B0604030504040204" pitchFamily="34" charset="0"/>
              </a:rPr>
              <a:t>كل سؤال بدرجة</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فترة السماحية للاختبار القصير </a:t>
            </a:r>
            <a:r>
              <a:rPr lang="ar-EG" sz="2400" b="1" dirty="0">
                <a:solidFill>
                  <a:srgbClr val="24A9E1"/>
                </a:solidFill>
                <a:latin typeface="Tahoma" panose="020B0604030504040204" pitchFamily="34" charset="0"/>
                <a:ea typeface="Tahoma" panose="020B0604030504040204" pitchFamily="34" charset="0"/>
                <a:cs typeface="Tahoma" panose="020B0604030504040204" pitchFamily="34" charset="0"/>
              </a:rPr>
              <a:t>30دقيقة</a:t>
            </a:r>
            <a:endPar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1">
            <a:extLst>
              <a:ext uri="{FF2B5EF4-FFF2-40B4-BE49-F238E27FC236}">
                <a16:creationId xmlns:a16="http://schemas.microsoft.com/office/drawing/2014/main" id="{F4948DC3-3AED-A478-E6B3-F28F9F63105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0" name="Text Box 20">
            <a:extLst>
              <a:ext uri="{FF2B5EF4-FFF2-40B4-BE49-F238E27FC236}">
                <a16:creationId xmlns:a16="http://schemas.microsoft.com/office/drawing/2014/main" id="{B7ADC6D5-9C7F-1085-38BE-5F5A10BB04D4}"/>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02050F6E-446D-4C78-31FE-9744E218BFC2}"/>
              </a:ext>
            </a:extLst>
          </p:cNvPr>
          <p:cNvSpPr txBox="1"/>
          <p:nvPr/>
        </p:nvSpPr>
        <p:spPr>
          <a:xfrm>
            <a:off x="350838" y="1020763"/>
            <a:ext cx="11512550" cy="3929062"/>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defRPr/>
            </a:pP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الاختبار النهائي</a:t>
            </a: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النهائي سيكون من خلال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b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أسئلة الاختبار النهائي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r>
              <a:rPr lang="ar-EG"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مسائل </a:t>
            </a:r>
            <a:endPar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r" rtl="1">
              <a:defRPr/>
            </a:pPr>
            <a:b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النهائي من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p>
          <a:p>
            <a:pPr marL="342900" indent="-342900" algn="r" rtl="1">
              <a:buFont typeface="Arial" panose="020B0604020202020204" pitchFamily="34" charset="0"/>
              <a:buChar char="•"/>
              <a:defRPr/>
            </a:pPr>
            <a:endPar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1">
            <a:extLst>
              <a:ext uri="{FF2B5EF4-FFF2-40B4-BE49-F238E27FC236}">
                <a16:creationId xmlns:a16="http://schemas.microsoft.com/office/drawing/2014/main" id="{699239C5-8189-1579-D4AD-FE25B06F8F3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215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2" name="Text Box 20">
            <a:extLst>
              <a:ext uri="{FF2B5EF4-FFF2-40B4-BE49-F238E27FC236}">
                <a16:creationId xmlns:a16="http://schemas.microsoft.com/office/drawing/2014/main" id="{C5F4237F-5080-5008-8069-283C105F857B}"/>
              </a:ext>
            </a:extLst>
          </p:cNvPr>
          <p:cNvSpPr txBox="1">
            <a:spLocks noChangeArrowheads="1"/>
          </p:cNvSpPr>
          <p:nvPr/>
        </p:nvSpPr>
        <p:spPr bwMode="auto">
          <a:xfrm>
            <a:off x="7461250" y="43434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rtl="0" eaLnBrk="1" hangingPunct="1">
              <a:lnSpc>
                <a:spcPct val="100000"/>
              </a:lnSpc>
              <a:spcBef>
                <a:spcPct val="0"/>
              </a:spcBef>
              <a:buFontTx/>
              <a:buNone/>
            </a:pPr>
            <a:endParaRPr lang="en-US" altLang="en-US" sz="1800">
              <a:latin typeface="Arial" panose="020B0604020202020204" pitchFamily="34" charset="0"/>
            </a:endParaRPr>
          </a:p>
        </p:txBody>
      </p:sp>
      <p:sp>
        <p:nvSpPr>
          <p:cNvPr id="4" name="TextBox 3">
            <a:extLst>
              <a:ext uri="{FF2B5EF4-FFF2-40B4-BE49-F238E27FC236}">
                <a16:creationId xmlns:a16="http://schemas.microsoft.com/office/drawing/2014/main" id="{32C8B51A-9212-1A41-B12D-3EDACB6C7AC3}"/>
              </a:ext>
            </a:extLst>
          </p:cNvPr>
          <p:cNvSpPr txBox="1"/>
          <p:nvPr/>
        </p:nvSpPr>
        <p:spPr>
          <a:xfrm>
            <a:off x="2843213" y="576263"/>
            <a:ext cx="5538787" cy="825500"/>
          </a:xfrm>
          <a:prstGeom prst="rect">
            <a:avLst/>
          </a:prstGeom>
          <a:solidFill>
            <a:schemeClr val="accent3">
              <a:lumMod val="20000"/>
              <a:lumOff val="80000"/>
            </a:schemeClr>
          </a:solidFill>
        </p:spPr>
        <p:txBody>
          <a:bodyPr>
            <a:spAutoFit/>
          </a:bodyPr>
          <a:lstStyle/>
          <a:p>
            <a:pPr algn="ctr" eaLnBrk="1" fontAlgn="auto" hangingPunct="1">
              <a:lnSpc>
                <a:spcPct val="115000"/>
              </a:lnSpc>
              <a:spcBef>
                <a:spcPts val="0"/>
              </a:spcBef>
              <a:spcAft>
                <a:spcPts val="800"/>
              </a:spcAft>
              <a:defRPr/>
            </a:pPr>
            <a:r>
              <a:rPr lang="en-US" sz="4400" b="1" u="sng" dirty="0">
                <a:solidFill>
                  <a:srgbClr val="C00000"/>
                </a:solidFill>
                <a:ea typeface="Calibri" panose="020F0502020204030204" pitchFamily="34" charset="0"/>
                <a:cs typeface="Calibri" panose="020F0502020204030204" pitchFamily="34" charset="0"/>
              </a:rPr>
              <a:t>Orientation</a:t>
            </a:r>
            <a:endParaRPr lang="ar-SA" sz="4400" b="1" u="sng" dirty="0">
              <a:solidFill>
                <a:srgbClr val="C00000"/>
              </a:solidFill>
              <a:ea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31D25127-CB16-10F6-A8E5-DC236524C48E}"/>
              </a:ext>
            </a:extLst>
          </p:cNvPr>
          <p:cNvPicPr>
            <a:picLocks noChangeAspect="1"/>
          </p:cNvPicPr>
          <p:nvPr/>
        </p:nvPicPr>
        <p:blipFill>
          <a:blip r:embed="rId4"/>
          <a:stretch>
            <a:fillRect/>
          </a:stretch>
        </p:blipFill>
        <p:spPr>
          <a:xfrm>
            <a:off x="1162756" y="1557866"/>
            <a:ext cx="9979377" cy="5300134"/>
          </a:xfrm>
          <a:prstGeom prst="rect">
            <a:avLst/>
          </a:prstGeom>
        </p:spPr>
      </p:pic>
    </p:spTree>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5" name="Picture 8">
            <a:extLst>
              <a:ext uri="{FF2B5EF4-FFF2-40B4-BE49-F238E27FC236}">
                <a16:creationId xmlns:a16="http://schemas.microsoft.com/office/drawing/2014/main" id="{4EBBBDB1-7018-3C97-EE26-B4E1C4CB9534}"/>
              </a:ext>
            </a:extLst>
          </p:cNvPr>
          <p:cNvPicPr>
            <a:picLocks noChangeAspect="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0" y="6350"/>
            <a:ext cx="12192000" cy="684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Triangle 1">
            <a:extLst>
              <a:ext uri="{FF2B5EF4-FFF2-40B4-BE49-F238E27FC236}">
                <a16:creationId xmlns:a16="http://schemas.microsoft.com/office/drawing/2014/main" id="{7CC765A0-605F-97F3-FBDA-B0F02667DB1E}"/>
              </a:ext>
            </a:extLst>
          </p:cNvPr>
          <p:cNvSpPr/>
          <p:nvPr/>
        </p:nvSpPr>
        <p:spPr>
          <a:xfrm flipH="1">
            <a:off x="6511925" y="3152775"/>
            <a:ext cx="5680075" cy="3705225"/>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2227" name="TextBox 9">
            <a:extLst>
              <a:ext uri="{FF2B5EF4-FFF2-40B4-BE49-F238E27FC236}">
                <a16:creationId xmlns:a16="http://schemas.microsoft.com/office/drawing/2014/main" id="{DBAA4EF5-00D8-FE68-17B0-0192B79AA196}"/>
              </a:ext>
            </a:extLst>
          </p:cNvPr>
          <p:cNvSpPr txBox="1">
            <a:spLocks noChangeArrowheads="1"/>
          </p:cNvSpPr>
          <p:nvPr/>
        </p:nvSpPr>
        <p:spPr bwMode="auto">
          <a:xfrm>
            <a:off x="706438" y="5707063"/>
            <a:ext cx="45243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800" b="1">
                <a:solidFill>
                  <a:schemeClr val="bg1"/>
                </a:solidFill>
                <a:latin typeface="Alexandria" pitchFamily="2" charset="-78"/>
                <a:cs typeface="Alexandria" pitchFamily="2" charset="-78"/>
              </a:rPr>
              <a:t>Thank You</a:t>
            </a:r>
          </a:p>
        </p:txBody>
      </p:sp>
      <p:pic>
        <p:nvPicPr>
          <p:cNvPr id="52228" name="Graphic 12">
            <a:extLst>
              <a:ext uri="{FF2B5EF4-FFF2-40B4-BE49-F238E27FC236}">
                <a16:creationId xmlns:a16="http://schemas.microsoft.com/office/drawing/2014/main" id="{E6C1C251-5715-6A56-5E9F-D587426FAC0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75800" y="6169025"/>
            <a:ext cx="2279650"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Parallelogram 13">
            <a:extLst>
              <a:ext uri="{FF2B5EF4-FFF2-40B4-BE49-F238E27FC236}">
                <a16:creationId xmlns:a16="http://schemas.microsoft.com/office/drawing/2014/main" id="{9DB8EF9F-44B1-C993-D502-DE9D31712BB9}"/>
              </a:ext>
            </a:extLst>
          </p:cNvPr>
          <p:cNvSpPr/>
          <p:nvPr/>
        </p:nvSpPr>
        <p:spPr>
          <a:xfrm rot="16200000" flipV="1">
            <a:off x="-2058987" y="4402137"/>
            <a:ext cx="3802062" cy="109696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solidFill>
                <a:srgbClr val="669BBC"/>
              </a:solidFill>
            </a:endParaRPr>
          </a:p>
        </p:txBody>
      </p:sp>
      <p:pic>
        <p:nvPicPr>
          <p:cNvPr id="52230" name="Graphic 21">
            <a:extLst>
              <a:ext uri="{FF2B5EF4-FFF2-40B4-BE49-F238E27FC236}">
                <a16:creationId xmlns:a16="http://schemas.microsoft.com/office/drawing/2014/main" id="{94F2ADA3-9B0E-3F3F-F7CC-3D1295EEC865}"/>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426575" y="203200"/>
            <a:ext cx="2579688" cy="120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7E5A019-1B6D-41AB-9FA3-4E098C3062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446E4E4-D7E1-7343-90D3-4573702EE676}">
  <ds:schemaRefs>
    <ds:schemaRef ds:uri="http://schemas.microsoft.com/sharepoint/v3/contenttype/forms"/>
  </ds:schemaRefs>
</ds:datastoreItem>
</file>

<file path=customXml/itemProps3.xml><?xml version="1.0" encoding="utf-8"?>
<ds:datastoreItem xmlns:ds="http://schemas.openxmlformats.org/officeDocument/2006/customXml" ds:itemID="{95432DDC-6D0C-E746-A5DE-0CB4278A933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24049</TotalTime>
  <Words>2020</Words>
  <Application>Microsoft Office PowerPoint</Application>
  <PresentationFormat>Widescreen</PresentationFormat>
  <Paragraphs>148</Paragraphs>
  <Slides>24</Slides>
  <Notes>10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24</vt:i4>
      </vt:variant>
    </vt:vector>
  </HeadingPairs>
  <TitlesOfParts>
    <vt:vector size="38" baseType="lpstr">
      <vt:lpstr>Alexandria</vt:lpstr>
      <vt:lpstr>Arial</vt:lpstr>
      <vt:lpstr>Book Antiqua</vt:lpstr>
      <vt:lpstr>Calibri</vt:lpstr>
      <vt:lpstr>Calibri (Body)</vt:lpstr>
      <vt:lpstr>Calibri Light</vt:lpstr>
      <vt:lpstr>Cambria</vt:lpstr>
      <vt:lpstr>Liberation Sans</vt:lpstr>
      <vt:lpstr>Sakkal Majalla</vt:lpstr>
      <vt:lpstr>Source Sans Pro</vt:lpstr>
      <vt:lpstr>Symbol</vt:lpstr>
      <vt:lpstr>Tahoma</vt:lpstr>
      <vt:lpstr>Times New Roman</vt:lpstr>
      <vt:lpstr>Office Theme</vt:lpstr>
      <vt:lpstr>PowerPoint Presentation</vt:lpstr>
      <vt:lpstr>Course Description:</vt:lpstr>
      <vt:lpstr>PowerPoint Presentation</vt:lpstr>
      <vt:lpstr>PowerPoint Presentation</vt:lpstr>
      <vt:lpstr>Chapter (1) Introduction to Financial Accounting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Dr. MohamedHussein</cp:lastModifiedBy>
  <cp:revision>1061</cp:revision>
  <cp:lastPrinted>2021-04-19T13:59:41Z</cp:lastPrinted>
  <dcterms:created xsi:type="dcterms:W3CDTF">2020-10-26T19:32:15Z</dcterms:created>
  <dcterms:modified xsi:type="dcterms:W3CDTF">2024-09-25T15:17:55Z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