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1"/>
  </p:notesMasterIdLst>
  <p:sldIdLst>
    <p:sldId id="480" r:id="rId5"/>
    <p:sldId id="303" r:id="rId6"/>
    <p:sldId id="271" r:id="rId7"/>
    <p:sldId id="313" r:id="rId8"/>
    <p:sldId id="549" r:id="rId9"/>
    <p:sldId id="511" r:id="rId10"/>
    <p:sldId id="513" r:id="rId11"/>
    <p:sldId id="514" r:id="rId12"/>
    <p:sldId id="512" r:id="rId13"/>
    <p:sldId id="517" r:id="rId14"/>
    <p:sldId id="256" r:id="rId15"/>
    <p:sldId id="518" r:id="rId16"/>
    <p:sldId id="519" r:id="rId17"/>
    <p:sldId id="522" r:id="rId18"/>
    <p:sldId id="523" r:id="rId19"/>
    <p:sldId id="524" r:id="rId20"/>
    <p:sldId id="525" r:id="rId21"/>
    <p:sldId id="516" r:id="rId22"/>
    <p:sldId id="515" r:id="rId23"/>
    <p:sldId id="276" r:id="rId24"/>
    <p:sldId id="526" r:id="rId25"/>
    <p:sldId id="528" r:id="rId26"/>
    <p:sldId id="529" r:id="rId27"/>
    <p:sldId id="530" r:id="rId28"/>
    <p:sldId id="531" r:id="rId29"/>
    <p:sldId id="521" r:id="rId30"/>
    <p:sldId id="496" r:id="rId31"/>
    <p:sldId id="497" r:id="rId32"/>
    <p:sldId id="498" r:id="rId33"/>
    <p:sldId id="533" r:id="rId34"/>
    <p:sldId id="532" r:id="rId35"/>
    <p:sldId id="534" r:id="rId36"/>
    <p:sldId id="499" r:id="rId37"/>
    <p:sldId id="500" r:id="rId38"/>
    <p:sldId id="501" r:id="rId39"/>
    <p:sldId id="502" r:id="rId40"/>
    <p:sldId id="535" r:id="rId41"/>
    <p:sldId id="538" r:id="rId42"/>
    <p:sldId id="539" r:id="rId43"/>
    <p:sldId id="540" r:id="rId44"/>
    <p:sldId id="536" r:id="rId45"/>
    <p:sldId id="541" r:id="rId46"/>
    <p:sldId id="542" r:id="rId47"/>
    <p:sldId id="544" r:id="rId48"/>
    <p:sldId id="546" r:id="rId49"/>
    <p:sldId id="545" r:id="rId50"/>
    <p:sldId id="547" r:id="rId51"/>
    <p:sldId id="548" r:id="rId52"/>
    <p:sldId id="504" r:id="rId53"/>
    <p:sldId id="505" r:id="rId54"/>
    <p:sldId id="506" r:id="rId55"/>
    <p:sldId id="507" r:id="rId56"/>
    <p:sldId id="508" r:id="rId57"/>
    <p:sldId id="509" r:id="rId58"/>
    <p:sldId id="306"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49"/>
            <p14:sldId id="511"/>
            <p14:sldId id="513"/>
            <p14:sldId id="514"/>
            <p14:sldId id="512"/>
            <p14:sldId id="517"/>
            <p14:sldId id="256"/>
            <p14:sldId id="518"/>
            <p14:sldId id="519"/>
            <p14:sldId id="522"/>
            <p14:sldId id="523"/>
            <p14:sldId id="524"/>
            <p14:sldId id="525"/>
            <p14:sldId id="516"/>
            <p14:sldId id="515"/>
            <p14:sldId id="276"/>
            <p14:sldId id="526"/>
            <p14:sldId id="528"/>
            <p14:sldId id="529"/>
            <p14:sldId id="530"/>
            <p14:sldId id="531"/>
            <p14:sldId id="521"/>
            <p14:sldId id="496"/>
            <p14:sldId id="497"/>
            <p14:sldId id="498"/>
            <p14:sldId id="533"/>
            <p14:sldId id="532"/>
            <p14:sldId id="534"/>
            <p14:sldId id="499"/>
            <p14:sldId id="500"/>
            <p14:sldId id="501"/>
            <p14:sldId id="502"/>
            <p14:sldId id="535"/>
            <p14:sldId id="538"/>
            <p14:sldId id="539"/>
            <p14:sldId id="540"/>
            <p14:sldId id="536"/>
            <p14:sldId id="541"/>
            <p14:sldId id="542"/>
            <p14:sldId id="544"/>
            <p14:sldId id="546"/>
            <p14:sldId id="545"/>
            <p14:sldId id="547"/>
            <p14:sldId id="548"/>
            <p14:sldId id="504"/>
            <p14:sldId id="505"/>
            <p14:sldId id="506"/>
            <p14:sldId id="507"/>
            <p14:sldId id="508"/>
            <p14:sldId id="509"/>
            <p14:sldId id="3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FFD200"/>
    <a:srgbClr val="203E5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1" d="100"/>
          <a:sy n="61" d="100"/>
        </p:scale>
        <p:origin x="106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C302D8-724A-DC86-FFEA-FE2E627B0A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AC0198-C397-4394-A940-515FBB6E3A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03DC3E-3E24-A984-FD90-8A5C437585E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EBC62D-EECC-C669-18B8-95C40DDE5EEA}"/>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110317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png"/><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5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7.xml"/><Relationship Id="rId5" Type="http://schemas.openxmlformats.org/officeDocument/2006/relationships/image" Target="../media/image47.png"/><Relationship Id="rId4" Type="http://schemas.openxmlformats.org/officeDocument/2006/relationships/image" Target="../media/image4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Rana Maya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3430298" cy="707886"/>
          </a:xfrm>
          <a:prstGeom prst="rect">
            <a:avLst/>
          </a:prstGeom>
          <a:noFill/>
        </p:spPr>
        <p:txBody>
          <a:bodyPr wrap="none" rtlCol="0">
            <a:spAutoFit/>
          </a:bodyPr>
          <a:lstStyle/>
          <a:p>
            <a:r>
              <a:rPr lang="en-US" sz="2000" dirty="0">
                <a:latin typeface="Alexandria" charset="0"/>
                <a:cs typeface="Alexandria" charset="0"/>
              </a:rPr>
              <a:t>REA617</a:t>
            </a:r>
          </a:p>
          <a:p>
            <a:r>
              <a:rPr lang="en-US" sz="2000" dirty="0">
                <a:latin typeface="Alexandria" charset="0"/>
                <a:cs typeface="Alexandria" charset="0"/>
              </a:rPr>
              <a:t>Real Estate &amp; Urban Economics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69475" y="2733232"/>
            <a:ext cx="5992140" cy="1391535"/>
          </a:xfrm>
          <a:prstGeom prst="rect">
            <a:avLst/>
          </a:prstGeom>
          <a:noFill/>
        </p:spPr>
        <p:txBody>
          <a:bodyPr wrap="square" rtlCol="0">
            <a:spAutoFit/>
          </a:bodyPr>
          <a:lstStyle/>
          <a:p>
            <a:pPr>
              <a:lnSpc>
                <a:spcPts val="3300"/>
              </a:lnSpc>
            </a:pPr>
            <a:r>
              <a:rPr lang="en-US" sz="4000" b="1" dirty="0">
                <a:solidFill>
                  <a:srgbClr val="00B0F0"/>
                </a:solidFill>
                <a:latin typeface="Alexandria" charset="0"/>
                <a:cs typeface="Alexandria" charset="0"/>
              </a:rPr>
              <a:t>Introduction to Urban Economics and Real Estate Markets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1" name="TextBox 10"/>
          <p:cNvSpPr txBox="1"/>
          <p:nvPr/>
        </p:nvSpPr>
        <p:spPr>
          <a:xfrm>
            <a:off x="6370224" y="4802552"/>
            <a:ext cx="3430298" cy="707886"/>
          </a:xfrm>
          <a:prstGeom prst="rect">
            <a:avLst/>
          </a:prstGeom>
          <a:noFill/>
        </p:spPr>
        <p:txBody>
          <a:bodyPr wrap="none" rtlCol="0">
            <a:spAutoFit/>
          </a:bodyPr>
          <a:lstStyle/>
          <a:p>
            <a:r>
              <a:rPr lang="en-US" sz="2000" dirty="0">
                <a:latin typeface="Alexandria" charset="0"/>
                <a:cs typeface="Alexandria" charset="0"/>
              </a:rPr>
              <a:t>REA617</a:t>
            </a:r>
          </a:p>
          <a:p>
            <a:r>
              <a:rPr lang="en-US" sz="2000" dirty="0">
                <a:latin typeface="Alexandria" charset="0"/>
                <a:cs typeface="Alexandria" charset="0"/>
              </a:rPr>
              <a:t>Real Estate &amp; Urban Economics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Rana Maya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19278" y="1155869"/>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937346" cy="1631216"/>
          </a:xfrm>
          <a:prstGeom prst="rect">
            <a:avLst/>
          </a:prstGeom>
          <a:noFill/>
        </p:spPr>
        <p:txBody>
          <a:bodyPr wrap="square">
            <a:spAutoFit/>
          </a:bodyPr>
          <a:lstStyle/>
          <a:p>
            <a:r>
              <a:rPr lang="en-US" sz="2000" dirty="0">
                <a:latin typeface="Alexandria" charset="0"/>
              </a:rPr>
              <a:t>This lecture introduces the economic logic behind cities and real estate markets. </a:t>
            </a:r>
          </a:p>
          <a:p>
            <a:r>
              <a:rPr lang="en-US" sz="2000" dirty="0">
                <a:latin typeface="Alexandria" charset="0"/>
              </a:rPr>
              <a:t>It presents core concepts, and draws policy implications for affordability, sustainability, and inclusive growth.</a:t>
            </a:r>
          </a:p>
        </p:txBody>
      </p:sp>
      <p:sp>
        <p:nvSpPr>
          <p:cNvPr id="41" name="TextBox 40"/>
          <p:cNvSpPr txBox="1"/>
          <p:nvPr/>
        </p:nvSpPr>
        <p:spPr>
          <a:xfrm>
            <a:off x="6301339" y="1259391"/>
            <a:ext cx="1430969"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Abstract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6210;p53">
            <a:extLst>
              <a:ext uri="{FF2B5EF4-FFF2-40B4-BE49-F238E27FC236}">
                <a16:creationId xmlns:a16="http://schemas.microsoft.com/office/drawing/2014/main" id="{D608079A-B8CF-7D76-E8C0-112505C4B51E}"/>
              </a:ext>
            </a:extLst>
          </p:cNvPr>
          <p:cNvSpPr/>
          <p:nvPr/>
        </p:nvSpPr>
        <p:spPr>
          <a:xfrm>
            <a:off x="183996" y="5218669"/>
            <a:ext cx="696653" cy="732426"/>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14839" y="675757"/>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086" y="1172576"/>
            <a:ext cx="8417320" cy="6063198"/>
          </a:xfrm>
          <a:prstGeom prst="rect">
            <a:avLst/>
          </a:prstGeom>
          <a:noFill/>
        </p:spPr>
        <p:txBody>
          <a:bodyPr wrap="square" rtlCol="0">
            <a:spAutoFit/>
          </a:bodyPr>
          <a:lstStyle/>
          <a:p>
            <a:pPr>
              <a:lnSpc>
                <a:spcPct val="150000"/>
              </a:lnSpc>
            </a:pPr>
            <a:r>
              <a:rPr lang="en-US" sz="2000" dirty="0">
                <a:latin typeface="Alexandria" charset="0"/>
              </a:rPr>
              <a:t>1.Overview</a:t>
            </a:r>
          </a:p>
          <a:p>
            <a:pPr>
              <a:lnSpc>
                <a:spcPct val="150000"/>
              </a:lnSpc>
            </a:pPr>
            <a:r>
              <a:rPr lang="en-US" sz="2000" dirty="0">
                <a:latin typeface="Alexandria" charset="0"/>
              </a:rPr>
              <a:t>2. Why Cities Form: Agglomeration Forces</a:t>
            </a:r>
          </a:p>
          <a:p>
            <a:pPr>
              <a:lnSpc>
                <a:spcPct val="150000"/>
              </a:lnSpc>
            </a:pPr>
            <a:r>
              <a:rPr lang="en-US" sz="2000" dirty="0">
                <a:latin typeface="Alexandria" charset="0"/>
              </a:rPr>
              <a:t>3. Urban Spatial Structure: The Monocentric Benchmark</a:t>
            </a:r>
          </a:p>
          <a:p>
            <a:pPr>
              <a:lnSpc>
                <a:spcPct val="150000"/>
              </a:lnSpc>
            </a:pPr>
            <a:r>
              <a:rPr lang="en-US" sz="2000" dirty="0">
                <a:latin typeface="Alexandria" charset="0"/>
              </a:rPr>
              <a:t>4. Housing Demand and Supply Fundamentals</a:t>
            </a:r>
          </a:p>
          <a:p>
            <a:pPr>
              <a:lnSpc>
                <a:spcPct val="150000"/>
              </a:lnSpc>
            </a:pPr>
            <a:r>
              <a:rPr lang="en-US" sz="2000" dirty="0">
                <a:latin typeface="Alexandria" charset="0"/>
              </a:rPr>
              <a:t>5. The Real Estate Four‑Quadrant Model</a:t>
            </a:r>
          </a:p>
          <a:p>
            <a:pPr>
              <a:lnSpc>
                <a:spcPct val="150000"/>
              </a:lnSpc>
            </a:pPr>
            <a:r>
              <a:rPr lang="en-US" sz="2000" dirty="0">
                <a:latin typeface="Alexandria" charset="0"/>
              </a:rPr>
              <a:t>6. Land Use Regulation and Supply Elasticity</a:t>
            </a:r>
          </a:p>
          <a:p>
            <a:pPr>
              <a:lnSpc>
                <a:spcPct val="150000"/>
              </a:lnSpc>
            </a:pPr>
            <a:r>
              <a:rPr lang="en-US" sz="2000" dirty="0">
                <a:latin typeface="Alexandria" charset="0"/>
              </a:rPr>
              <a:t>7. Transport, Technology, and Urban Form</a:t>
            </a:r>
          </a:p>
          <a:p>
            <a:pPr>
              <a:lnSpc>
                <a:spcPct val="150000"/>
              </a:lnSpc>
            </a:pPr>
            <a:r>
              <a:rPr lang="en-US" sz="2000" dirty="0">
                <a:latin typeface="Alexandria" charset="0"/>
              </a:rPr>
              <a:t>8. Housing Affordability and Inclusion</a:t>
            </a:r>
          </a:p>
          <a:p>
            <a:pPr>
              <a:lnSpc>
                <a:spcPct val="150000"/>
              </a:lnSpc>
            </a:pPr>
            <a:r>
              <a:rPr lang="en-US" sz="2000" dirty="0">
                <a:latin typeface="Alexandria" charset="0"/>
              </a:rPr>
              <a:t>9. Cycles, Risk, and Finance</a:t>
            </a:r>
          </a:p>
          <a:p>
            <a:pPr>
              <a:lnSpc>
                <a:spcPct val="150000"/>
              </a:lnSpc>
            </a:pPr>
            <a:r>
              <a:rPr lang="en-US" sz="2000" dirty="0">
                <a:latin typeface="Alexandria" charset="0"/>
              </a:rPr>
              <a:t>10. Sustainability ,Grean and Smart Cities</a:t>
            </a:r>
          </a:p>
          <a:p>
            <a:pPr>
              <a:lnSpc>
                <a:spcPct val="150000"/>
              </a:lnSpc>
            </a:pPr>
            <a:r>
              <a:rPr lang="en-US" sz="2000" b="1" kern="0" dirty="0">
                <a:solidFill>
                  <a:srgbClr val="365F91"/>
                </a:solidFill>
                <a:latin typeface="Calibri" panose="020F0502020204030204" pitchFamily="34" charset="0"/>
                <a:ea typeface="MS Gothic" panose="020B0609070205080204" pitchFamily="49" charset="-128"/>
                <a:cs typeface="Times New Roman" panose="02020603050405020304" pitchFamily="18" charset="0"/>
              </a:rPr>
              <a:t>11. Case Studies</a:t>
            </a:r>
          </a:p>
          <a:p>
            <a:pPr>
              <a:lnSpc>
                <a:spcPct val="150000"/>
              </a:lnSpc>
            </a:pPr>
            <a:r>
              <a:rPr lang="en-US" sz="2000" dirty="0">
                <a:latin typeface="Alexandria" charset="0"/>
              </a:rPr>
              <a:t>12. Methods and Data</a:t>
            </a:r>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CE13D-8B82-6754-F2AA-481839D5E7A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BBF0430-D5F7-E439-FCCD-42A84D63470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C814B13-5583-6976-7E56-2FF84BD500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1DDCDC4-4A68-C235-02E3-646EDC090D6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80F32A77-8190-F71C-804D-C55C75C35F68}"/>
              </a:ext>
            </a:extLst>
          </p:cNvPr>
          <p:cNvSpPr txBox="1"/>
          <p:nvPr/>
        </p:nvSpPr>
        <p:spPr>
          <a:xfrm>
            <a:off x="4614839" y="675757"/>
            <a:ext cx="4113898" cy="460375"/>
          </a:xfrm>
          <a:prstGeom prst="rect">
            <a:avLst/>
          </a:prstGeom>
          <a:noFill/>
        </p:spPr>
        <p:txBody>
          <a:bodyPr wrap="square" rtlCol="0">
            <a:spAutoFit/>
          </a:bodyPr>
          <a:lstStyle/>
          <a:p>
            <a:pPr lvl="1"/>
            <a:r>
              <a:rPr lang="en-US" sz="2400" b="1" dirty="0">
                <a:solidFill>
                  <a:srgbClr val="00B0F0"/>
                </a:solidFill>
                <a:latin typeface="Alexandria" charset="0"/>
                <a:cs typeface="Alexandria" charset="0"/>
              </a:rPr>
              <a:t>Learning outcomes</a:t>
            </a:r>
          </a:p>
        </p:txBody>
      </p:sp>
      <p:sp>
        <p:nvSpPr>
          <p:cNvPr id="28" name="Rectangle 27">
            <a:extLst>
              <a:ext uri="{FF2B5EF4-FFF2-40B4-BE49-F238E27FC236}">
                <a16:creationId xmlns:a16="http://schemas.microsoft.com/office/drawing/2014/main" id="{4196B050-3D98-3F0A-4645-5D4635D89B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B68AFF7-BDCB-B2B7-9E56-25BD78174603}"/>
              </a:ext>
            </a:extLst>
          </p:cNvPr>
          <p:cNvSpPr txBox="1"/>
          <p:nvPr/>
        </p:nvSpPr>
        <p:spPr>
          <a:xfrm>
            <a:off x="3400455" y="1921042"/>
            <a:ext cx="8417320" cy="3077766"/>
          </a:xfrm>
          <a:prstGeom prst="rect">
            <a:avLst/>
          </a:prstGeom>
          <a:noFill/>
        </p:spPr>
        <p:txBody>
          <a:bodyPr wrap="square" rtlCol="0">
            <a:spAutoFit/>
          </a:bodyPr>
          <a:lstStyle/>
          <a:p>
            <a:pPr>
              <a:lnSpc>
                <a:spcPct val="150000"/>
              </a:lnSpc>
            </a:pPr>
            <a:r>
              <a:rPr lang="en-US" sz="2000" dirty="0">
                <a:latin typeface="Alexandria" charset="0"/>
              </a:rPr>
              <a:t>By the end of the lecture you will be able to:</a:t>
            </a:r>
          </a:p>
          <a:p>
            <a:pPr>
              <a:lnSpc>
                <a:spcPct val="150000"/>
              </a:lnSpc>
            </a:pPr>
            <a:r>
              <a:rPr lang="en-US" sz="2000" dirty="0">
                <a:latin typeface="Alexandria" charset="0"/>
              </a:rPr>
              <a:t>1.Know about fundamentals of city growth</a:t>
            </a:r>
          </a:p>
          <a:p>
            <a:pPr>
              <a:lnSpc>
                <a:spcPct val="150000"/>
              </a:lnSpc>
            </a:pPr>
            <a:r>
              <a:rPr lang="en-US" sz="2000" dirty="0">
                <a:latin typeface="Alexandria" charset="0"/>
              </a:rPr>
              <a:t>2. Understand urban economics role </a:t>
            </a:r>
          </a:p>
          <a:p>
            <a:pPr>
              <a:lnSpc>
                <a:spcPct val="150000"/>
              </a:lnSpc>
            </a:pPr>
            <a:r>
              <a:rPr lang="en-US" sz="2000" dirty="0">
                <a:latin typeface="Alexandria" charset="0"/>
              </a:rPr>
              <a:t>3. Analysis of Urban economic perspectives</a:t>
            </a:r>
          </a:p>
          <a:p>
            <a:pPr>
              <a:lnSpc>
                <a:spcPct val="150000"/>
              </a:lnSpc>
            </a:pPr>
            <a:r>
              <a:rPr lang="en-US" sz="2000" dirty="0">
                <a:latin typeface="Alexandria" charset="0"/>
              </a:rPr>
              <a:t>4. Explanation  of Sustainability , and Grean and Smart Cities</a:t>
            </a:r>
          </a:p>
          <a:p>
            <a:pPr>
              <a:lnSpc>
                <a:spcPct val="150000"/>
              </a:lnSpc>
            </a:pPr>
            <a:endParaRPr lang="en-US" sz="2000" dirty="0">
              <a:latin typeface="Alexandria" charset="0"/>
            </a:endParaRP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C7DA111B-67FD-1AD1-AD33-96EB663BEA3B}"/>
              </a:ext>
            </a:extLst>
          </p:cNvPr>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96BBF77-A40D-00DA-B687-BB383EA6D7DD}"/>
              </a:ext>
            </a:extLst>
          </p:cNvPr>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E2B16C7B-405A-D8DD-B53C-B4BDEE13228A}"/>
              </a:ext>
            </a:extLst>
          </p:cNvPr>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a:extLst>
              <a:ext uri="{FF2B5EF4-FFF2-40B4-BE49-F238E27FC236}">
                <a16:creationId xmlns:a16="http://schemas.microsoft.com/office/drawing/2014/main" id="{1D0ACFC6-5DF9-402E-4360-1E7E4F0C38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741971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088AE-A07C-EB62-126A-6CCD111866BB}"/>
            </a:ext>
          </a:extLst>
        </p:cNvPr>
        <p:cNvGrpSpPr/>
        <p:nvPr/>
      </p:nvGrpSpPr>
      <p:grpSpPr>
        <a:xfrm>
          <a:off x="0" y="0"/>
          <a:ext cx="0" cy="0"/>
          <a:chOff x="0" y="0"/>
          <a:chExt cx="0" cy="0"/>
        </a:xfrm>
      </p:grpSpPr>
      <p:pic>
        <p:nvPicPr>
          <p:cNvPr id="1026" name="Picture 2">
            <a:extLst>
              <a:ext uri="{FF2B5EF4-FFF2-40B4-BE49-F238E27FC236}">
                <a16:creationId xmlns:a16="http://schemas.microsoft.com/office/drawing/2014/main" id="{57596D05-F298-6649-365C-0E708C0B4A51}"/>
              </a:ext>
            </a:extLst>
          </p:cNvPr>
          <p:cNvPicPr>
            <a:picLocks noGrp="1" noChangeAspect="1" noChangeArrowheads="1"/>
          </p:cNvPicPr>
          <p:nvPr>
            <p:ph type="pic" sz="quarter" idx="10"/>
          </p:nvPr>
        </p:nvPicPr>
        <p:blipFill>
          <a:blip r:embed="rId2">
            <a:extLst>
              <a:ext uri="{28A0092B-C50C-407E-A947-70E740481C1C}">
                <a14:useLocalDpi xmlns:a14="http://schemas.microsoft.com/office/drawing/2010/main" val="0"/>
              </a:ext>
            </a:extLst>
          </a:blip>
          <a:srcRect t="6482" b="6482"/>
          <a:stretch>
            <a:fillRect/>
          </a:stretch>
        </p:blipFill>
        <p:spPr bwMode="auto">
          <a:xfrm>
            <a:off x="6102557" y="1420513"/>
            <a:ext cx="4962146" cy="249555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133634C2-CEA6-899C-8757-874EEF86715A}"/>
              </a:ext>
            </a:extLst>
          </p:cNvPr>
          <p:cNvSpPr/>
          <p:nvPr/>
        </p:nvSpPr>
        <p:spPr>
          <a:xfrm>
            <a:off x="1133854" y="1397680"/>
            <a:ext cx="4955591" cy="4959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F056654B-C4AD-7A35-0AE8-8C267A74B9DC}"/>
              </a:ext>
            </a:extLst>
          </p:cNvPr>
          <p:cNvSpPr/>
          <p:nvPr/>
        </p:nvSpPr>
        <p:spPr>
          <a:xfrm>
            <a:off x="1166634" y="1948748"/>
            <a:ext cx="4420450" cy="3761030"/>
          </a:xfrm>
          <a:prstGeom prst="rect">
            <a:avLst/>
          </a:prstGeom>
        </p:spPr>
        <p:txBody>
          <a:bodyPr wrap="square">
            <a:spAutoFit/>
          </a:bodyPr>
          <a:lstStyle/>
          <a:p>
            <a:pPr>
              <a:lnSpc>
                <a:spcPct val="120000"/>
              </a:lnSpc>
            </a:pPr>
            <a:r>
              <a:rPr lang="en-US" sz="2000" dirty="0">
                <a:latin typeface="Alexandria" charset="0"/>
              </a:rPr>
              <a:t>In the United States fewer than 20% of people live outside of a center city and its suburbs. Few of us live in farming or exurban areas. In the developing world, billions of people are moving to cities.</a:t>
            </a:r>
          </a:p>
          <a:p>
            <a:pPr>
              <a:lnSpc>
                <a:spcPct val="120000"/>
              </a:lnSpc>
            </a:pPr>
            <a:endParaRPr lang="en-US" sz="2000" dirty="0">
              <a:latin typeface="Alexandria" charset="0"/>
            </a:endParaRPr>
          </a:p>
          <a:p>
            <a:pPr>
              <a:lnSpc>
                <a:spcPct val="120000"/>
              </a:lnSpc>
            </a:pPr>
            <a:r>
              <a:rPr lang="en-US" sz="2000" dirty="0">
                <a:latin typeface="Alexandria" charset="0"/>
              </a:rPr>
              <a:t> Why? Why don’t they remain in the countryside and keep in touch with their family and friends and their social traditions?</a:t>
            </a:r>
          </a:p>
        </p:txBody>
      </p:sp>
      <p:sp>
        <p:nvSpPr>
          <p:cNvPr id="7" name="Rectangle 6">
            <a:extLst>
              <a:ext uri="{FF2B5EF4-FFF2-40B4-BE49-F238E27FC236}">
                <a16:creationId xmlns:a16="http://schemas.microsoft.com/office/drawing/2014/main" id="{00409D73-08CA-85B8-D363-6BBA61235086}"/>
              </a:ext>
            </a:extLst>
          </p:cNvPr>
          <p:cNvSpPr/>
          <p:nvPr/>
        </p:nvSpPr>
        <p:spPr>
          <a:xfrm>
            <a:off x="6849033" y="4164740"/>
            <a:ext cx="4215670" cy="1545038"/>
          </a:xfrm>
          <a:prstGeom prst="rect">
            <a:avLst/>
          </a:prstGeom>
        </p:spPr>
        <p:txBody>
          <a:bodyPr wrap="square">
            <a:spAutoFit/>
          </a:bodyPr>
          <a:lstStyle/>
          <a:p>
            <a:pPr>
              <a:lnSpc>
                <a:spcPct val="120000"/>
              </a:lnSpc>
            </a:pPr>
            <a:r>
              <a:rPr lang="en-US" sz="2000" b="1" dirty="0">
                <a:latin typeface="Alexandria" charset="0"/>
              </a:rPr>
              <a:t>Los Angeles often has nicer weather than Chicago. Given this fact, why are there millions of people living in Chicago? </a:t>
            </a:r>
          </a:p>
        </p:txBody>
      </p:sp>
      <p:sp>
        <p:nvSpPr>
          <p:cNvPr id="18" name="Rectangle 17">
            <a:extLst>
              <a:ext uri="{FF2B5EF4-FFF2-40B4-BE49-F238E27FC236}">
                <a16:creationId xmlns:a16="http://schemas.microsoft.com/office/drawing/2014/main" id="{A1082B17-2446-9C5C-1227-64A9AE49DA08}"/>
              </a:ext>
            </a:extLst>
          </p:cNvPr>
          <p:cNvSpPr/>
          <p:nvPr/>
        </p:nvSpPr>
        <p:spPr>
          <a:xfrm>
            <a:off x="5382304" y="3519702"/>
            <a:ext cx="1440505"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5140AF0-65E4-0139-B24D-75BD7B6F9265}"/>
              </a:ext>
            </a:extLst>
          </p:cNvPr>
          <p:cNvSpPr txBox="1"/>
          <p:nvPr/>
        </p:nvSpPr>
        <p:spPr>
          <a:xfrm>
            <a:off x="5395416" y="3592897"/>
            <a:ext cx="1440505"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Why?</a:t>
            </a:r>
          </a:p>
        </p:txBody>
      </p:sp>
      <p:sp>
        <p:nvSpPr>
          <p:cNvPr id="29" name="Rectangle 28">
            <a:extLst>
              <a:ext uri="{FF2B5EF4-FFF2-40B4-BE49-F238E27FC236}">
                <a16:creationId xmlns:a16="http://schemas.microsoft.com/office/drawing/2014/main" id="{F44D7DBB-34FE-286F-CF72-FD841E9D32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B2A3B31-230B-AA20-E0D2-40E5D3F63F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23972359"/>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388BA6-1ECE-1A3B-C5E3-52405E07B3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723B91-F0C9-8F09-23D2-42646265AC8B}"/>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11B99A0-1B76-E693-EA4E-22ADE4CBB818}"/>
              </a:ext>
            </a:extLst>
          </p:cNvPr>
          <p:cNvSpPr txBox="1"/>
          <p:nvPr/>
        </p:nvSpPr>
        <p:spPr>
          <a:xfrm>
            <a:off x="907762" y="601672"/>
            <a:ext cx="6533562" cy="668966"/>
          </a:xfrm>
          <a:prstGeom prst="rect">
            <a:avLst/>
          </a:prstGeom>
          <a:noFill/>
        </p:spPr>
        <p:txBody>
          <a:bodyPr wrap="square" rtlCol="0">
            <a:spAutoFit/>
          </a:bodyPr>
          <a:lstStyle/>
          <a:p>
            <a:pPr>
              <a:lnSpc>
                <a:spcPct val="150000"/>
              </a:lnSpc>
            </a:pPr>
            <a:r>
              <a:rPr lang="en-US" sz="2800" dirty="0">
                <a:latin typeface="Alexandria" charset="0"/>
              </a:rPr>
              <a:t>1.Overview -</a:t>
            </a:r>
            <a:r>
              <a:rPr lang="en-US" sz="2800" b="1" dirty="0"/>
              <a:t>✅ </a:t>
            </a:r>
            <a:r>
              <a:rPr lang="en-US" sz="2800" b="1" dirty="0">
                <a:latin typeface="Alexandria" charset="0"/>
              </a:rPr>
              <a:t>Pros of Living in the City</a:t>
            </a:r>
          </a:p>
        </p:txBody>
      </p:sp>
      <p:sp>
        <p:nvSpPr>
          <p:cNvPr id="6" name="TextBox 5">
            <a:extLst>
              <a:ext uri="{FF2B5EF4-FFF2-40B4-BE49-F238E27FC236}">
                <a16:creationId xmlns:a16="http://schemas.microsoft.com/office/drawing/2014/main" id="{E917279B-BA1E-63E6-B1BE-A2F603C353A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337FD63-2FB3-EC5B-5878-F730712FD665}"/>
              </a:ext>
            </a:extLst>
          </p:cNvPr>
          <p:cNvSpPr txBox="1"/>
          <p:nvPr/>
        </p:nvSpPr>
        <p:spPr>
          <a:xfrm>
            <a:off x="825500" y="1856296"/>
            <a:ext cx="10289190" cy="3737946"/>
          </a:xfrm>
          <a:prstGeom prst="rect">
            <a:avLst/>
          </a:prstGeom>
          <a:noFill/>
        </p:spPr>
        <p:txBody>
          <a:bodyPr wrap="square" rtlCol="0">
            <a:spAutoFit/>
          </a:bodyPr>
          <a:lstStyle/>
          <a:p>
            <a:pPr>
              <a:lnSpc>
                <a:spcPct val="150000"/>
              </a:lnSpc>
            </a:pPr>
            <a:r>
              <a:rPr lang="en-US" sz="2000" b="1" dirty="0">
                <a:latin typeface="Alexandria" charset="0"/>
              </a:rPr>
              <a:t>Job Opportunities </a:t>
            </a:r>
            <a:r>
              <a:rPr lang="en-US" sz="2000" dirty="0">
                <a:latin typeface="Alexandria" charset="0"/>
              </a:rPr>
              <a:t>– Cities usually have more diverse employment options across industries.</a:t>
            </a:r>
          </a:p>
          <a:p>
            <a:pPr>
              <a:lnSpc>
                <a:spcPct val="150000"/>
              </a:lnSpc>
            </a:pPr>
            <a:r>
              <a:rPr lang="en-US" sz="2000" b="1" dirty="0">
                <a:latin typeface="Alexandria" charset="0"/>
              </a:rPr>
              <a:t>Education &amp; Healthcare </a:t>
            </a:r>
            <a:r>
              <a:rPr lang="en-US" sz="2000" dirty="0">
                <a:latin typeface="Alexandria" charset="0"/>
              </a:rPr>
              <a:t>– Better access to universities, schools, hospitals, and specialized clinics.</a:t>
            </a:r>
          </a:p>
          <a:p>
            <a:pPr>
              <a:lnSpc>
                <a:spcPct val="150000"/>
              </a:lnSpc>
            </a:pPr>
            <a:r>
              <a:rPr lang="en-US" sz="2000" b="1" dirty="0">
                <a:latin typeface="Alexandria" charset="0"/>
              </a:rPr>
              <a:t>Transportation</a:t>
            </a:r>
            <a:r>
              <a:rPr lang="en-US" sz="2000" dirty="0">
                <a:latin typeface="Alexandria" charset="0"/>
              </a:rPr>
              <a:t> – Public transport systems (metro, buses, trams) reduce reliance on cars.</a:t>
            </a:r>
          </a:p>
          <a:p>
            <a:pPr>
              <a:lnSpc>
                <a:spcPct val="150000"/>
              </a:lnSpc>
            </a:pPr>
            <a:r>
              <a:rPr lang="en-US" sz="2000" b="1" dirty="0">
                <a:latin typeface="Alexandria" charset="0"/>
              </a:rPr>
              <a:t>Cultural Life </a:t>
            </a:r>
            <a:r>
              <a:rPr lang="en-US" sz="2000" dirty="0">
                <a:latin typeface="Alexandria" charset="0"/>
              </a:rPr>
              <a:t>– Museums, theaters, concerts, festivals, and nightlife are more accessible.</a:t>
            </a:r>
          </a:p>
          <a:p>
            <a:pPr>
              <a:lnSpc>
                <a:spcPct val="150000"/>
              </a:lnSpc>
            </a:pPr>
            <a:r>
              <a:rPr lang="en-US" sz="2000" b="1" dirty="0">
                <a:latin typeface="Alexandria" charset="0"/>
              </a:rPr>
              <a:t>Networking &amp; Community </a:t>
            </a:r>
            <a:r>
              <a:rPr lang="en-US" sz="2000" dirty="0">
                <a:latin typeface="Alexandria" charset="0"/>
              </a:rPr>
              <a:t>– Easier to meet people for business, social, or cultural exchange.</a:t>
            </a:r>
          </a:p>
          <a:p>
            <a:pPr>
              <a:lnSpc>
                <a:spcPct val="150000"/>
              </a:lnSpc>
            </a:pPr>
            <a:r>
              <a:rPr lang="en-US" sz="2000" b="1" dirty="0">
                <a:latin typeface="Alexandria" charset="0"/>
              </a:rPr>
              <a:t>Services &amp; Amenities </a:t>
            </a:r>
            <a:r>
              <a:rPr lang="en-US" sz="2000" dirty="0">
                <a:latin typeface="Alexandria" charset="0"/>
              </a:rPr>
              <a:t>– Shopping malls, restaurants, gyms, and entertainment are nearby.</a:t>
            </a:r>
          </a:p>
          <a:p>
            <a:pPr>
              <a:lnSpc>
                <a:spcPct val="150000"/>
              </a:lnSpc>
            </a:pPr>
            <a:r>
              <a:rPr lang="en-US" sz="2000" b="1" dirty="0">
                <a:latin typeface="Alexandria" charset="0"/>
              </a:rPr>
              <a:t>Diversity – </a:t>
            </a:r>
            <a:r>
              <a:rPr lang="en-US" sz="2000" dirty="0">
                <a:latin typeface="Alexandria" charset="0"/>
              </a:rPr>
              <a:t>Exposure to people from different backgrounds, cultures, and languages.</a:t>
            </a:r>
          </a:p>
          <a:p>
            <a:pPr>
              <a:lnSpc>
                <a:spcPct val="150000"/>
              </a:lnSpc>
            </a:pPr>
            <a:r>
              <a:rPr lang="en-US" sz="2000" b="1" dirty="0">
                <a:latin typeface="Alexandria" charset="0"/>
              </a:rPr>
              <a:t>Convenience</a:t>
            </a:r>
            <a:r>
              <a:rPr lang="en-US" sz="2000" dirty="0">
                <a:latin typeface="Alexandria" charset="0"/>
              </a:rPr>
              <a:t> – Most services (banks, government offices, shops) are within short distances.</a:t>
            </a:r>
          </a:p>
        </p:txBody>
      </p:sp>
      <p:pic>
        <p:nvPicPr>
          <p:cNvPr id="7" name="Graphic 21">
            <a:extLst>
              <a:ext uri="{FF2B5EF4-FFF2-40B4-BE49-F238E27FC236}">
                <a16:creationId xmlns:a16="http://schemas.microsoft.com/office/drawing/2014/main" id="{B87E4A04-D9A5-505B-BA49-9CB40F11B1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5">
            <a:extLst>
              <a:ext uri="{FF2B5EF4-FFF2-40B4-BE49-F238E27FC236}">
                <a16:creationId xmlns:a16="http://schemas.microsoft.com/office/drawing/2014/main" id="{CAA3593C-3E7C-313B-8A7D-033F48F5B6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64509" y="450250"/>
            <a:ext cx="2096594" cy="1963135"/>
          </a:xfrm>
          <a:prstGeom prst="rect">
            <a:avLst/>
          </a:prstGeom>
        </p:spPr>
      </p:pic>
    </p:spTree>
    <p:extLst>
      <p:ext uri="{BB962C8B-B14F-4D97-AF65-F5344CB8AC3E}">
        <p14:creationId xmlns:p14="http://schemas.microsoft.com/office/powerpoint/2010/main" val="2930536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580EA-CFA0-6D66-0B98-4095171B13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CF8139-8983-C04F-192A-FC8E4527ADF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1027433-7773-D94C-6C10-1351932597EC}"/>
              </a:ext>
            </a:extLst>
          </p:cNvPr>
          <p:cNvSpPr txBox="1"/>
          <p:nvPr/>
        </p:nvSpPr>
        <p:spPr>
          <a:xfrm>
            <a:off x="617280" y="792143"/>
            <a:ext cx="6240720" cy="1318181"/>
          </a:xfrm>
          <a:prstGeom prst="rect">
            <a:avLst/>
          </a:prstGeom>
          <a:noFill/>
        </p:spPr>
        <p:txBody>
          <a:bodyPr wrap="square" rtlCol="0">
            <a:spAutoFit/>
          </a:bodyPr>
          <a:lstStyle/>
          <a:p>
            <a:pPr>
              <a:lnSpc>
                <a:spcPct val="150000"/>
              </a:lnSpc>
            </a:pPr>
            <a:r>
              <a:rPr lang="en-US" sz="2800" dirty="0">
                <a:latin typeface="Alexandria" charset="0"/>
              </a:rPr>
              <a:t>1.Overview -</a:t>
            </a:r>
            <a:r>
              <a:rPr lang="en-US" sz="2800" b="1" dirty="0"/>
              <a:t>❌ </a:t>
            </a:r>
            <a:r>
              <a:rPr lang="en-US" sz="2800" dirty="0">
                <a:latin typeface="Alexandria" charset="0"/>
              </a:rPr>
              <a:t>Cons of Living in the City</a:t>
            </a:r>
          </a:p>
          <a:p>
            <a:pPr>
              <a:lnSpc>
                <a:spcPct val="150000"/>
              </a:lnSpc>
            </a:pPr>
            <a:r>
              <a:rPr lang="en-US" sz="2800" dirty="0">
                <a:latin typeface="Alexandria" charset="0"/>
              </a:rPr>
              <a:t> </a:t>
            </a:r>
          </a:p>
        </p:txBody>
      </p:sp>
      <p:sp>
        <p:nvSpPr>
          <p:cNvPr id="48" name="TextBox 47">
            <a:extLst>
              <a:ext uri="{FF2B5EF4-FFF2-40B4-BE49-F238E27FC236}">
                <a16:creationId xmlns:a16="http://schemas.microsoft.com/office/drawing/2014/main" id="{E0798CEB-6C28-92BA-6A48-6BD242D519C2}"/>
              </a:ext>
            </a:extLst>
          </p:cNvPr>
          <p:cNvSpPr txBox="1"/>
          <p:nvPr/>
        </p:nvSpPr>
        <p:spPr>
          <a:xfrm>
            <a:off x="825500" y="1812317"/>
            <a:ext cx="10541000" cy="4116768"/>
          </a:xfrm>
          <a:prstGeom prst="rect">
            <a:avLst/>
          </a:prstGeom>
          <a:noFill/>
        </p:spPr>
        <p:txBody>
          <a:bodyPr wrap="square" rtlCol="0">
            <a:spAutoFit/>
          </a:bodyPr>
          <a:lstStyle/>
          <a:p>
            <a:pPr>
              <a:lnSpc>
                <a:spcPct val="150000"/>
              </a:lnSpc>
            </a:pPr>
            <a:r>
              <a:rPr lang="en-US" sz="2000" b="1" dirty="0">
                <a:latin typeface="Alexandria" charset="0"/>
              </a:rPr>
              <a:t>Cost of Living </a:t>
            </a:r>
            <a:r>
              <a:rPr lang="en-US" sz="2000" dirty="0">
                <a:latin typeface="Alexandria" charset="0"/>
              </a:rPr>
              <a:t>– Rent, food, and services are often more expensive.</a:t>
            </a:r>
          </a:p>
          <a:p>
            <a:pPr>
              <a:lnSpc>
                <a:spcPct val="150000"/>
              </a:lnSpc>
            </a:pPr>
            <a:r>
              <a:rPr lang="en-US" sz="2000" b="1" dirty="0">
                <a:latin typeface="Alexandria" charset="0"/>
              </a:rPr>
              <a:t>Noise &amp; Pollution </a:t>
            </a:r>
            <a:r>
              <a:rPr lang="en-US" sz="2000" dirty="0">
                <a:latin typeface="Alexandria" charset="0"/>
              </a:rPr>
              <a:t>– Traffic, construction, and population density can affect health.</a:t>
            </a:r>
          </a:p>
          <a:p>
            <a:pPr>
              <a:lnSpc>
                <a:spcPct val="150000"/>
              </a:lnSpc>
            </a:pPr>
            <a:r>
              <a:rPr lang="en-US" sz="2000" b="1" dirty="0">
                <a:latin typeface="Alexandria" charset="0"/>
              </a:rPr>
              <a:t>Stress &amp; Fast Pace </a:t>
            </a:r>
            <a:r>
              <a:rPr lang="en-US" sz="2000" dirty="0">
                <a:latin typeface="Alexandria" charset="0"/>
              </a:rPr>
              <a:t>– The busy environment may feel overwhelming and tiring.</a:t>
            </a:r>
          </a:p>
          <a:p>
            <a:pPr>
              <a:lnSpc>
                <a:spcPct val="150000"/>
              </a:lnSpc>
            </a:pPr>
            <a:r>
              <a:rPr lang="en-US" sz="2000" b="1" dirty="0">
                <a:latin typeface="Alexandria" charset="0"/>
              </a:rPr>
              <a:t>Smaller Living Spaces </a:t>
            </a:r>
            <a:r>
              <a:rPr lang="en-US" sz="2000" dirty="0">
                <a:latin typeface="Alexandria" charset="0"/>
              </a:rPr>
              <a:t>– Apartments are often smaller and more costly compared to rural homes.</a:t>
            </a:r>
          </a:p>
          <a:p>
            <a:pPr>
              <a:lnSpc>
                <a:spcPct val="150000"/>
              </a:lnSpc>
            </a:pPr>
            <a:r>
              <a:rPr lang="en-US" sz="2000" b="1" dirty="0">
                <a:latin typeface="Alexandria" charset="0"/>
              </a:rPr>
              <a:t>Traffic &amp; Congestion </a:t>
            </a:r>
            <a:r>
              <a:rPr lang="en-US" sz="2000" dirty="0">
                <a:latin typeface="Alexandria" charset="0"/>
              </a:rPr>
              <a:t>– Even with public transport, cities suffer from overcrowding and traffic jams.</a:t>
            </a:r>
          </a:p>
          <a:p>
            <a:pPr>
              <a:lnSpc>
                <a:spcPct val="150000"/>
              </a:lnSpc>
            </a:pPr>
            <a:r>
              <a:rPr lang="en-US" sz="2000" b="1" dirty="0">
                <a:latin typeface="Alexandria" charset="0"/>
              </a:rPr>
              <a:t>Safety Concerns </a:t>
            </a:r>
            <a:r>
              <a:rPr lang="en-US" sz="2000" dirty="0">
                <a:latin typeface="Alexandria" charset="0"/>
              </a:rPr>
              <a:t>– Higher crime rates in some areas compared to rural towns.</a:t>
            </a:r>
          </a:p>
          <a:p>
            <a:pPr>
              <a:lnSpc>
                <a:spcPct val="150000"/>
              </a:lnSpc>
            </a:pPr>
            <a:r>
              <a:rPr lang="en-US" sz="2000" b="1" dirty="0">
                <a:latin typeface="Alexandria" charset="0"/>
              </a:rPr>
              <a:t>Less Nature </a:t>
            </a:r>
            <a:r>
              <a:rPr lang="en-US" sz="2000" dirty="0">
                <a:latin typeface="Alexandria" charset="0"/>
              </a:rPr>
              <a:t>– Limited green spaces and less connection with natural environments.</a:t>
            </a:r>
          </a:p>
          <a:p>
            <a:pPr>
              <a:lnSpc>
                <a:spcPct val="150000"/>
              </a:lnSpc>
            </a:pPr>
            <a:r>
              <a:rPr lang="en-US" sz="2000" b="1" dirty="0">
                <a:latin typeface="Alexandria" charset="0"/>
              </a:rPr>
              <a:t>Social Isolation </a:t>
            </a:r>
            <a:r>
              <a:rPr lang="en-US" sz="2000" dirty="0">
                <a:latin typeface="Alexandria" charset="0"/>
              </a:rPr>
              <a:t>– Despite being surrounded by people, some find city life lonely.</a:t>
            </a:r>
          </a:p>
          <a:p>
            <a:pPr>
              <a:lnSpc>
                <a:spcPct val="150000"/>
              </a:lnSpc>
            </a:pPr>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F4D93818-896A-0FE8-318D-03B9982494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6282;p53">
            <a:extLst>
              <a:ext uri="{FF2B5EF4-FFF2-40B4-BE49-F238E27FC236}">
                <a16:creationId xmlns:a16="http://schemas.microsoft.com/office/drawing/2014/main" id="{01176D52-F9C4-13AF-1915-7B5F050F3809}"/>
              </a:ext>
            </a:extLst>
          </p:cNvPr>
          <p:cNvSpPr/>
          <p:nvPr/>
        </p:nvSpPr>
        <p:spPr>
          <a:xfrm>
            <a:off x="9541706" y="1685495"/>
            <a:ext cx="1761294" cy="1440862"/>
          </a:xfrm>
          <a:custGeom>
            <a:avLst/>
            <a:gdLst/>
            <a:ahLst/>
            <a:cxnLst/>
            <a:rect l="l" t="t" r="r" b="b"/>
            <a:pathLst>
              <a:path w="11658" h="11689" extrusionOk="0">
                <a:moveTo>
                  <a:pt x="2868" y="8538"/>
                </a:moveTo>
                <a:cubicBezTo>
                  <a:pt x="3025" y="8948"/>
                  <a:pt x="3340" y="9263"/>
                  <a:pt x="3781" y="9452"/>
                </a:cubicBezTo>
                <a:cubicBezTo>
                  <a:pt x="3403" y="9389"/>
                  <a:pt x="2364" y="9231"/>
                  <a:pt x="2080" y="8916"/>
                </a:cubicBezTo>
                <a:cubicBezTo>
                  <a:pt x="2143" y="8885"/>
                  <a:pt x="2332" y="8727"/>
                  <a:pt x="2868" y="8538"/>
                </a:cubicBezTo>
                <a:close/>
                <a:moveTo>
                  <a:pt x="8791" y="8538"/>
                </a:moveTo>
                <a:cubicBezTo>
                  <a:pt x="9326" y="8727"/>
                  <a:pt x="9547" y="8885"/>
                  <a:pt x="9578" y="8916"/>
                </a:cubicBezTo>
                <a:cubicBezTo>
                  <a:pt x="9295" y="9231"/>
                  <a:pt x="8287" y="9389"/>
                  <a:pt x="7877" y="9452"/>
                </a:cubicBezTo>
                <a:cubicBezTo>
                  <a:pt x="8287" y="9294"/>
                  <a:pt x="8602" y="8948"/>
                  <a:pt x="8791" y="8538"/>
                </a:cubicBezTo>
                <a:close/>
                <a:moveTo>
                  <a:pt x="5829" y="725"/>
                </a:moveTo>
                <a:cubicBezTo>
                  <a:pt x="6018" y="725"/>
                  <a:pt x="6176" y="883"/>
                  <a:pt x="6176" y="1072"/>
                </a:cubicBezTo>
                <a:lnTo>
                  <a:pt x="6176" y="4537"/>
                </a:lnTo>
                <a:cubicBezTo>
                  <a:pt x="6176" y="4695"/>
                  <a:pt x="6302" y="4821"/>
                  <a:pt x="6428" y="4852"/>
                </a:cubicBezTo>
                <a:cubicBezTo>
                  <a:pt x="6455" y="4858"/>
                  <a:pt x="6482" y="4860"/>
                  <a:pt x="6508" y="4860"/>
                </a:cubicBezTo>
                <a:cubicBezTo>
                  <a:pt x="6637" y="4860"/>
                  <a:pt x="6754" y="4799"/>
                  <a:pt x="6806" y="4695"/>
                </a:cubicBezTo>
                <a:lnTo>
                  <a:pt x="8287" y="2237"/>
                </a:lnTo>
                <a:cubicBezTo>
                  <a:pt x="8326" y="2139"/>
                  <a:pt x="8415" y="2090"/>
                  <a:pt x="8514" y="2090"/>
                </a:cubicBezTo>
                <a:cubicBezTo>
                  <a:pt x="8574" y="2090"/>
                  <a:pt x="8637" y="2107"/>
                  <a:pt x="8696" y="2143"/>
                </a:cubicBezTo>
                <a:cubicBezTo>
                  <a:pt x="8854" y="2206"/>
                  <a:pt x="8948" y="2426"/>
                  <a:pt x="8854" y="2615"/>
                </a:cubicBezTo>
                <a:lnTo>
                  <a:pt x="7656" y="5041"/>
                </a:lnTo>
                <a:cubicBezTo>
                  <a:pt x="7562" y="5262"/>
                  <a:pt x="7656" y="5451"/>
                  <a:pt x="7814" y="5514"/>
                </a:cubicBezTo>
                <a:cubicBezTo>
                  <a:pt x="7851" y="5551"/>
                  <a:pt x="7898" y="5569"/>
                  <a:pt x="7949" y="5569"/>
                </a:cubicBezTo>
                <a:cubicBezTo>
                  <a:pt x="8028" y="5569"/>
                  <a:pt x="8116" y="5527"/>
                  <a:pt x="8192" y="5451"/>
                </a:cubicBezTo>
                <a:cubicBezTo>
                  <a:pt x="9630" y="4282"/>
                  <a:pt x="9701" y="4254"/>
                  <a:pt x="9704" y="4254"/>
                </a:cubicBezTo>
                <a:cubicBezTo>
                  <a:pt x="9704" y="4254"/>
                  <a:pt x="9704" y="4254"/>
                  <a:pt x="9704" y="4254"/>
                </a:cubicBezTo>
                <a:cubicBezTo>
                  <a:pt x="9752" y="4206"/>
                  <a:pt x="9838" y="4183"/>
                  <a:pt x="9929" y="4183"/>
                </a:cubicBezTo>
                <a:cubicBezTo>
                  <a:pt x="10019" y="4183"/>
                  <a:pt x="10114" y="4206"/>
                  <a:pt x="10177" y="4254"/>
                </a:cubicBezTo>
                <a:cubicBezTo>
                  <a:pt x="10271" y="4380"/>
                  <a:pt x="10271" y="4632"/>
                  <a:pt x="10177" y="4726"/>
                </a:cubicBezTo>
                <a:lnTo>
                  <a:pt x="8318" y="6585"/>
                </a:lnTo>
                <a:cubicBezTo>
                  <a:pt x="8224" y="6680"/>
                  <a:pt x="8192" y="6743"/>
                  <a:pt x="8192" y="6837"/>
                </a:cubicBezTo>
                <a:lnTo>
                  <a:pt x="8192" y="7940"/>
                </a:lnTo>
                <a:cubicBezTo>
                  <a:pt x="8192" y="8349"/>
                  <a:pt x="7908" y="8759"/>
                  <a:pt x="7499" y="8916"/>
                </a:cubicBezTo>
                <a:cubicBezTo>
                  <a:pt x="7184" y="9042"/>
                  <a:pt x="6932" y="9263"/>
                  <a:pt x="6869" y="9609"/>
                </a:cubicBezTo>
                <a:cubicBezTo>
                  <a:pt x="6491" y="9672"/>
                  <a:pt x="6144" y="9672"/>
                  <a:pt x="5798" y="9672"/>
                </a:cubicBezTo>
                <a:cubicBezTo>
                  <a:pt x="5451" y="9672"/>
                  <a:pt x="5073" y="9672"/>
                  <a:pt x="4726" y="9609"/>
                </a:cubicBezTo>
                <a:cubicBezTo>
                  <a:pt x="4663" y="9294"/>
                  <a:pt x="4411" y="9042"/>
                  <a:pt x="4096" y="8916"/>
                </a:cubicBezTo>
                <a:cubicBezTo>
                  <a:pt x="3655" y="8759"/>
                  <a:pt x="3403" y="8381"/>
                  <a:pt x="3403" y="7940"/>
                </a:cubicBezTo>
                <a:cubicBezTo>
                  <a:pt x="3403" y="7562"/>
                  <a:pt x="3277" y="7247"/>
                  <a:pt x="2994" y="6963"/>
                </a:cubicBezTo>
                <a:lnTo>
                  <a:pt x="1418" y="5388"/>
                </a:lnTo>
                <a:cubicBezTo>
                  <a:pt x="1355" y="5293"/>
                  <a:pt x="1355" y="5041"/>
                  <a:pt x="1513" y="4947"/>
                </a:cubicBezTo>
                <a:cubicBezTo>
                  <a:pt x="1568" y="4873"/>
                  <a:pt x="1667" y="4842"/>
                  <a:pt x="1758" y="4842"/>
                </a:cubicBezTo>
                <a:cubicBezTo>
                  <a:pt x="1823" y="4842"/>
                  <a:pt x="1883" y="4858"/>
                  <a:pt x="1923" y="4884"/>
                </a:cubicBezTo>
                <a:cubicBezTo>
                  <a:pt x="3718" y="6238"/>
                  <a:pt x="3592" y="6144"/>
                  <a:pt x="3750" y="6207"/>
                </a:cubicBezTo>
                <a:cubicBezTo>
                  <a:pt x="3834" y="6207"/>
                  <a:pt x="3876" y="6221"/>
                  <a:pt x="3913" y="6221"/>
                </a:cubicBezTo>
                <a:cubicBezTo>
                  <a:pt x="3932" y="6221"/>
                  <a:pt x="3949" y="6217"/>
                  <a:pt x="3970" y="6207"/>
                </a:cubicBezTo>
                <a:cubicBezTo>
                  <a:pt x="5231" y="6238"/>
                  <a:pt x="5483" y="6617"/>
                  <a:pt x="5483" y="7215"/>
                </a:cubicBezTo>
                <a:cubicBezTo>
                  <a:pt x="5483" y="7404"/>
                  <a:pt x="5640" y="7562"/>
                  <a:pt x="5829" y="7562"/>
                </a:cubicBezTo>
                <a:cubicBezTo>
                  <a:pt x="6018" y="7562"/>
                  <a:pt x="6176" y="7404"/>
                  <a:pt x="6176" y="7215"/>
                </a:cubicBezTo>
                <a:cubicBezTo>
                  <a:pt x="6176" y="6554"/>
                  <a:pt x="5924" y="6081"/>
                  <a:pt x="5388" y="5797"/>
                </a:cubicBezTo>
                <a:cubicBezTo>
                  <a:pt x="5073" y="5640"/>
                  <a:pt x="4663" y="5514"/>
                  <a:pt x="4128" y="5514"/>
                </a:cubicBezTo>
                <a:cubicBezTo>
                  <a:pt x="3624" y="4348"/>
                  <a:pt x="2836" y="2647"/>
                  <a:pt x="2805" y="2615"/>
                </a:cubicBezTo>
                <a:cubicBezTo>
                  <a:pt x="2710" y="2458"/>
                  <a:pt x="2805" y="2206"/>
                  <a:pt x="2962" y="2143"/>
                </a:cubicBezTo>
                <a:cubicBezTo>
                  <a:pt x="3015" y="2111"/>
                  <a:pt x="3071" y="2097"/>
                  <a:pt x="3126" y="2097"/>
                </a:cubicBezTo>
                <a:cubicBezTo>
                  <a:pt x="3235" y="2097"/>
                  <a:pt x="3340" y="2153"/>
                  <a:pt x="3403" y="2237"/>
                </a:cubicBezTo>
                <a:lnTo>
                  <a:pt x="4852" y="4695"/>
                </a:lnTo>
                <a:cubicBezTo>
                  <a:pt x="4905" y="4799"/>
                  <a:pt x="5022" y="4860"/>
                  <a:pt x="5150" y="4860"/>
                </a:cubicBezTo>
                <a:cubicBezTo>
                  <a:pt x="5176" y="4860"/>
                  <a:pt x="5204" y="4858"/>
                  <a:pt x="5231" y="4852"/>
                </a:cubicBezTo>
                <a:cubicBezTo>
                  <a:pt x="5388" y="4821"/>
                  <a:pt x="5483" y="4695"/>
                  <a:pt x="5483" y="4537"/>
                </a:cubicBezTo>
                <a:lnTo>
                  <a:pt x="5483" y="1072"/>
                </a:lnTo>
                <a:cubicBezTo>
                  <a:pt x="5483" y="883"/>
                  <a:pt x="5640" y="725"/>
                  <a:pt x="5829" y="725"/>
                </a:cubicBezTo>
                <a:close/>
                <a:moveTo>
                  <a:pt x="8822" y="7310"/>
                </a:moveTo>
                <a:cubicBezTo>
                  <a:pt x="10082" y="7688"/>
                  <a:pt x="10901" y="8318"/>
                  <a:pt x="10901" y="8916"/>
                </a:cubicBezTo>
                <a:cubicBezTo>
                  <a:pt x="10996" y="9925"/>
                  <a:pt x="8791" y="10996"/>
                  <a:pt x="5829" y="10996"/>
                </a:cubicBezTo>
                <a:cubicBezTo>
                  <a:pt x="2868" y="10996"/>
                  <a:pt x="662" y="9988"/>
                  <a:pt x="662" y="8948"/>
                </a:cubicBezTo>
                <a:cubicBezTo>
                  <a:pt x="662" y="8412"/>
                  <a:pt x="1387" y="7814"/>
                  <a:pt x="2490" y="7404"/>
                </a:cubicBezTo>
                <a:lnTo>
                  <a:pt x="2553" y="7499"/>
                </a:lnTo>
                <a:cubicBezTo>
                  <a:pt x="2679" y="7625"/>
                  <a:pt x="2773" y="7782"/>
                  <a:pt x="2773" y="7940"/>
                </a:cubicBezTo>
                <a:cubicBezTo>
                  <a:pt x="2206" y="8097"/>
                  <a:pt x="1387" y="8349"/>
                  <a:pt x="1387" y="8948"/>
                </a:cubicBezTo>
                <a:cubicBezTo>
                  <a:pt x="1387" y="9231"/>
                  <a:pt x="1544" y="9452"/>
                  <a:pt x="1860" y="9672"/>
                </a:cubicBezTo>
                <a:cubicBezTo>
                  <a:pt x="2773" y="10208"/>
                  <a:pt x="4726" y="10334"/>
                  <a:pt x="5798" y="10334"/>
                </a:cubicBezTo>
                <a:cubicBezTo>
                  <a:pt x="6869" y="10334"/>
                  <a:pt x="8822" y="10208"/>
                  <a:pt x="9736" y="9672"/>
                </a:cubicBezTo>
                <a:cubicBezTo>
                  <a:pt x="10051" y="9452"/>
                  <a:pt x="10208" y="9231"/>
                  <a:pt x="10208" y="8948"/>
                </a:cubicBezTo>
                <a:cubicBezTo>
                  <a:pt x="10208" y="8349"/>
                  <a:pt x="9421" y="8097"/>
                  <a:pt x="8822" y="7940"/>
                </a:cubicBezTo>
                <a:lnTo>
                  <a:pt x="8822" y="7310"/>
                </a:lnTo>
                <a:close/>
                <a:moveTo>
                  <a:pt x="5829" y="1"/>
                </a:moveTo>
                <a:cubicBezTo>
                  <a:pt x="5294" y="1"/>
                  <a:pt x="4821" y="473"/>
                  <a:pt x="4821" y="1072"/>
                </a:cubicBezTo>
                <a:lnTo>
                  <a:pt x="4821" y="3309"/>
                </a:lnTo>
                <a:lnTo>
                  <a:pt x="4002" y="1954"/>
                </a:lnTo>
                <a:cubicBezTo>
                  <a:pt x="3807" y="1608"/>
                  <a:pt x="3464" y="1440"/>
                  <a:pt x="3115" y="1440"/>
                </a:cubicBezTo>
                <a:cubicBezTo>
                  <a:pt x="2956" y="1440"/>
                  <a:pt x="2795" y="1475"/>
                  <a:pt x="2647" y="1544"/>
                </a:cubicBezTo>
                <a:cubicBezTo>
                  <a:pt x="2143" y="1765"/>
                  <a:pt x="1923" y="2426"/>
                  <a:pt x="2175" y="2930"/>
                </a:cubicBezTo>
                <a:cubicBezTo>
                  <a:pt x="2206" y="2993"/>
                  <a:pt x="2679" y="4033"/>
                  <a:pt x="3088" y="4915"/>
                </a:cubicBezTo>
                <a:lnTo>
                  <a:pt x="2332" y="4380"/>
                </a:lnTo>
                <a:cubicBezTo>
                  <a:pt x="2157" y="4233"/>
                  <a:pt x="1933" y="4162"/>
                  <a:pt x="1710" y="4162"/>
                </a:cubicBezTo>
                <a:cubicBezTo>
                  <a:pt x="1452" y="4162"/>
                  <a:pt x="1195" y="4257"/>
                  <a:pt x="1009" y="4443"/>
                </a:cubicBezTo>
                <a:cubicBezTo>
                  <a:pt x="599" y="4852"/>
                  <a:pt x="599" y="5514"/>
                  <a:pt x="1009" y="5923"/>
                </a:cubicBezTo>
                <a:lnTo>
                  <a:pt x="1986" y="6900"/>
                </a:lnTo>
                <a:cubicBezTo>
                  <a:pt x="725" y="7404"/>
                  <a:pt x="1" y="8160"/>
                  <a:pt x="1" y="8948"/>
                </a:cubicBezTo>
                <a:cubicBezTo>
                  <a:pt x="1" y="9736"/>
                  <a:pt x="631" y="10460"/>
                  <a:pt x="1828" y="10964"/>
                </a:cubicBezTo>
                <a:cubicBezTo>
                  <a:pt x="2868" y="11437"/>
                  <a:pt x="4348" y="11689"/>
                  <a:pt x="5829" y="11689"/>
                </a:cubicBezTo>
                <a:cubicBezTo>
                  <a:pt x="8948" y="11689"/>
                  <a:pt x="11658" y="10586"/>
                  <a:pt x="11658" y="8979"/>
                </a:cubicBezTo>
                <a:cubicBezTo>
                  <a:pt x="11658" y="8003"/>
                  <a:pt x="10744" y="7184"/>
                  <a:pt x="9169" y="6680"/>
                </a:cubicBezTo>
                <a:lnTo>
                  <a:pt x="10649" y="5199"/>
                </a:lnTo>
                <a:cubicBezTo>
                  <a:pt x="11027" y="4821"/>
                  <a:pt x="11027" y="4159"/>
                  <a:pt x="10649" y="3750"/>
                </a:cubicBezTo>
                <a:cubicBezTo>
                  <a:pt x="10445" y="3561"/>
                  <a:pt x="10185" y="3466"/>
                  <a:pt x="9929" y="3466"/>
                </a:cubicBezTo>
                <a:cubicBezTo>
                  <a:pt x="9673" y="3466"/>
                  <a:pt x="9421" y="3561"/>
                  <a:pt x="9232" y="3750"/>
                </a:cubicBezTo>
                <a:cubicBezTo>
                  <a:pt x="9137" y="3844"/>
                  <a:pt x="9074" y="3876"/>
                  <a:pt x="8948" y="4002"/>
                </a:cubicBezTo>
                <a:cubicBezTo>
                  <a:pt x="8980" y="3876"/>
                  <a:pt x="9421" y="3025"/>
                  <a:pt x="9484" y="2930"/>
                </a:cubicBezTo>
                <a:cubicBezTo>
                  <a:pt x="9736" y="2426"/>
                  <a:pt x="9547" y="1765"/>
                  <a:pt x="9011" y="1544"/>
                </a:cubicBezTo>
                <a:cubicBezTo>
                  <a:pt x="8873" y="1475"/>
                  <a:pt x="8719" y="1440"/>
                  <a:pt x="8564" y="1440"/>
                </a:cubicBezTo>
                <a:cubicBezTo>
                  <a:pt x="8226" y="1440"/>
                  <a:pt x="7883" y="1608"/>
                  <a:pt x="7688" y="1954"/>
                </a:cubicBezTo>
                <a:lnTo>
                  <a:pt x="6869" y="3309"/>
                </a:lnTo>
                <a:lnTo>
                  <a:pt x="6869" y="1072"/>
                </a:lnTo>
                <a:cubicBezTo>
                  <a:pt x="6869" y="505"/>
                  <a:pt x="6396" y="1"/>
                  <a:pt x="582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780359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E6990E-B233-D376-673F-2DD3A56107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C0BCF8-7D13-B514-40D4-957AE095ED2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89781FA5-B402-278B-448B-D610E2C3073D}"/>
              </a:ext>
            </a:extLst>
          </p:cNvPr>
          <p:cNvSpPr txBox="1"/>
          <p:nvPr/>
        </p:nvSpPr>
        <p:spPr>
          <a:xfrm>
            <a:off x="1288424" y="1923595"/>
            <a:ext cx="4140200" cy="1323439"/>
          </a:xfrm>
          <a:prstGeom prst="rect">
            <a:avLst/>
          </a:prstGeom>
          <a:noFill/>
        </p:spPr>
        <p:txBody>
          <a:bodyPr wrap="square" rtlCol="0">
            <a:spAutoFit/>
          </a:bodyPr>
          <a:lstStyle/>
          <a:p>
            <a:r>
              <a:rPr lang="en-US" sz="2000" dirty="0">
                <a:latin typeface="Alexandria" charset="0"/>
              </a:rPr>
              <a:t>Think of the ten largest metropolitan areas in the word.. Each of these areas have plenty of things in common. </a:t>
            </a:r>
          </a:p>
        </p:txBody>
      </p:sp>
      <p:pic>
        <p:nvPicPr>
          <p:cNvPr id="7" name="Graphic 21">
            <a:extLst>
              <a:ext uri="{FF2B5EF4-FFF2-40B4-BE49-F238E27FC236}">
                <a16:creationId xmlns:a16="http://schemas.microsoft.com/office/drawing/2014/main" id="{3A4FBEC5-1D41-4BE0-D647-D6EB80870E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8A4649C4-2113-A938-2972-B325A76AA157}"/>
              </a:ext>
            </a:extLst>
          </p:cNvPr>
          <p:cNvSpPr txBox="1"/>
          <p:nvPr/>
        </p:nvSpPr>
        <p:spPr>
          <a:xfrm>
            <a:off x="762000" y="781242"/>
            <a:ext cx="5956941" cy="1318181"/>
          </a:xfrm>
          <a:prstGeom prst="rect">
            <a:avLst/>
          </a:prstGeom>
          <a:noFill/>
        </p:spPr>
        <p:txBody>
          <a:bodyPr wrap="square" rtlCol="0">
            <a:spAutoFit/>
          </a:bodyPr>
          <a:lstStyle/>
          <a:p>
            <a:pPr>
              <a:lnSpc>
                <a:spcPct val="150000"/>
              </a:lnSpc>
            </a:pPr>
            <a:r>
              <a:rPr lang="en-US" sz="2800" dirty="0">
                <a:latin typeface="Alexandria" charset="0"/>
              </a:rPr>
              <a:t>1.Overview -</a:t>
            </a:r>
            <a:r>
              <a:rPr lang="en-US" sz="2800" dirty="0"/>
              <a:t>Similarities Between Cities</a:t>
            </a:r>
            <a:endParaRPr lang="en-US" sz="2800" dirty="0">
              <a:latin typeface="Alexandria" charset="0"/>
            </a:endParaRPr>
          </a:p>
          <a:p>
            <a:pPr>
              <a:lnSpc>
                <a:spcPct val="150000"/>
              </a:lnSpc>
            </a:pPr>
            <a:r>
              <a:rPr lang="en-US" sz="2800" dirty="0">
                <a:latin typeface="Alexandria" charset="0"/>
              </a:rPr>
              <a:t>  </a:t>
            </a:r>
          </a:p>
        </p:txBody>
      </p:sp>
      <p:pic>
        <p:nvPicPr>
          <p:cNvPr id="4" name="Picture 4">
            <a:extLst>
              <a:ext uri="{FF2B5EF4-FFF2-40B4-BE49-F238E27FC236}">
                <a16:creationId xmlns:a16="http://schemas.microsoft.com/office/drawing/2014/main" id="{D7C5599E-A360-576D-9C21-5B2A6F7694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01398" y="1668838"/>
            <a:ext cx="3796501" cy="3554835"/>
          </a:xfrm>
          <a:prstGeom prst="rect">
            <a:avLst/>
          </a:prstGeom>
        </p:spPr>
      </p:pic>
      <p:sp>
        <p:nvSpPr>
          <p:cNvPr id="5" name="TextBox 2">
            <a:extLst>
              <a:ext uri="{FF2B5EF4-FFF2-40B4-BE49-F238E27FC236}">
                <a16:creationId xmlns:a16="http://schemas.microsoft.com/office/drawing/2014/main" id="{34920B72-0698-B624-FB7A-7E1E033CA2DC}"/>
              </a:ext>
            </a:extLst>
          </p:cNvPr>
          <p:cNvSpPr txBox="1"/>
          <p:nvPr/>
        </p:nvSpPr>
        <p:spPr>
          <a:xfrm>
            <a:off x="7686850" y="3061970"/>
            <a:ext cx="3495167" cy="707886"/>
          </a:xfrm>
          <a:prstGeom prst="rect">
            <a:avLst/>
          </a:prstGeom>
          <a:noFill/>
        </p:spPr>
        <p:txBody>
          <a:bodyPr wrap="square" rtlCol="0">
            <a:spAutoFit/>
          </a:bodyPr>
          <a:lstStyle/>
          <a:p>
            <a:r>
              <a:rPr lang="en-US" sz="2000" b="1" dirty="0">
                <a:latin typeface="Alexandria" charset="0"/>
              </a:rPr>
              <a:t>Coffees and restaurants</a:t>
            </a:r>
            <a:r>
              <a:rPr lang="ar-SY" sz="2000" b="1" dirty="0">
                <a:latin typeface="Alexandria" charset="0"/>
              </a:rPr>
              <a:t> </a:t>
            </a:r>
            <a:r>
              <a:rPr lang="en-US" sz="2000" b="1" dirty="0">
                <a:latin typeface="Alexandria" charset="0"/>
              </a:rPr>
              <a:t> and entertainment places  </a:t>
            </a:r>
          </a:p>
        </p:txBody>
      </p:sp>
      <p:sp>
        <p:nvSpPr>
          <p:cNvPr id="8" name="TextBox 2">
            <a:extLst>
              <a:ext uri="{FF2B5EF4-FFF2-40B4-BE49-F238E27FC236}">
                <a16:creationId xmlns:a16="http://schemas.microsoft.com/office/drawing/2014/main" id="{43454491-A2B8-B6B2-9183-C540AFC7B25D}"/>
              </a:ext>
            </a:extLst>
          </p:cNvPr>
          <p:cNvSpPr txBox="1"/>
          <p:nvPr/>
        </p:nvSpPr>
        <p:spPr>
          <a:xfrm>
            <a:off x="7132859" y="4376072"/>
            <a:ext cx="4297141" cy="400110"/>
          </a:xfrm>
          <a:prstGeom prst="rect">
            <a:avLst/>
          </a:prstGeom>
          <a:noFill/>
        </p:spPr>
        <p:txBody>
          <a:bodyPr wrap="square" rtlCol="0">
            <a:spAutoFit/>
          </a:bodyPr>
          <a:lstStyle/>
          <a:p>
            <a:r>
              <a:rPr lang="en-US" sz="2000" b="1" dirty="0">
                <a:latin typeface="Alexandria" charset="0"/>
              </a:rPr>
              <a:t>Tall buildings downtown</a:t>
            </a:r>
          </a:p>
        </p:txBody>
      </p:sp>
      <p:sp>
        <p:nvSpPr>
          <p:cNvPr id="9" name="TextBox 2">
            <a:extLst>
              <a:ext uri="{FF2B5EF4-FFF2-40B4-BE49-F238E27FC236}">
                <a16:creationId xmlns:a16="http://schemas.microsoft.com/office/drawing/2014/main" id="{91896EA1-6394-5254-2FF4-CA58668750F8}"/>
              </a:ext>
            </a:extLst>
          </p:cNvPr>
          <p:cNvSpPr txBox="1"/>
          <p:nvPr/>
        </p:nvSpPr>
        <p:spPr>
          <a:xfrm>
            <a:off x="4425649" y="5146331"/>
            <a:ext cx="4297141" cy="707886"/>
          </a:xfrm>
          <a:prstGeom prst="rect">
            <a:avLst/>
          </a:prstGeom>
          <a:noFill/>
        </p:spPr>
        <p:txBody>
          <a:bodyPr wrap="square" rtlCol="0">
            <a:spAutoFit/>
          </a:bodyPr>
          <a:lstStyle/>
          <a:p>
            <a:r>
              <a:rPr lang="en-US" sz="2000" b="1" dirty="0">
                <a:latin typeface="Alexandria" charset="0"/>
              </a:rPr>
              <a:t>Well functioning airport, good highways, public transit</a:t>
            </a:r>
          </a:p>
        </p:txBody>
      </p:sp>
      <p:sp>
        <p:nvSpPr>
          <p:cNvPr id="10" name="TextBox 2">
            <a:extLst>
              <a:ext uri="{FF2B5EF4-FFF2-40B4-BE49-F238E27FC236}">
                <a16:creationId xmlns:a16="http://schemas.microsoft.com/office/drawing/2014/main" id="{D508719E-5263-043F-8FB6-44A4730A90B2}"/>
              </a:ext>
            </a:extLst>
          </p:cNvPr>
          <p:cNvSpPr txBox="1"/>
          <p:nvPr/>
        </p:nvSpPr>
        <p:spPr>
          <a:xfrm>
            <a:off x="1143658" y="4315732"/>
            <a:ext cx="4297141" cy="400110"/>
          </a:xfrm>
          <a:prstGeom prst="rect">
            <a:avLst/>
          </a:prstGeom>
          <a:noFill/>
        </p:spPr>
        <p:txBody>
          <a:bodyPr wrap="square" rtlCol="0">
            <a:spAutoFit/>
          </a:bodyPr>
          <a:lstStyle/>
          <a:p>
            <a:r>
              <a:rPr lang="en-US" sz="2000" b="1" dirty="0">
                <a:latin typeface="Alexandria" charset="0"/>
              </a:rPr>
              <a:t>Universities and public services </a:t>
            </a:r>
          </a:p>
        </p:txBody>
      </p:sp>
      <p:grpSp>
        <p:nvGrpSpPr>
          <p:cNvPr id="3" name="Google Shape;5364;p51">
            <a:extLst>
              <a:ext uri="{FF2B5EF4-FFF2-40B4-BE49-F238E27FC236}">
                <a16:creationId xmlns:a16="http://schemas.microsoft.com/office/drawing/2014/main" id="{A14C7257-7674-1C63-EBE9-EE96CD159EFD}"/>
              </a:ext>
            </a:extLst>
          </p:cNvPr>
          <p:cNvGrpSpPr/>
          <p:nvPr/>
        </p:nvGrpSpPr>
        <p:grpSpPr>
          <a:xfrm>
            <a:off x="954362" y="2195729"/>
            <a:ext cx="378592" cy="442612"/>
            <a:chOff x="-48237000" y="2342650"/>
            <a:chExt cx="256800" cy="300225"/>
          </a:xfrm>
        </p:grpSpPr>
        <p:sp>
          <p:nvSpPr>
            <p:cNvPr id="6" name="Google Shape;5365;p51">
              <a:extLst>
                <a:ext uri="{FF2B5EF4-FFF2-40B4-BE49-F238E27FC236}">
                  <a16:creationId xmlns:a16="http://schemas.microsoft.com/office/drawing/2014/main" id="{CDA2F1B0-9B40-0B48-4695-298948321925}"/>
                </a:ext>
              </a:extLst>
            </p:cNvPr>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366;p51">
              <a:extLst>
                <a:ext uri="{FF2B5EF4-FFF2-40B4-BE49-F238E27FC236}">
                  <a16:creationId xmlns:a16="http://schemas.microsoft.com/office/drawing/2014/main" id="{B0A978D0-6ACD-3863-A1C3-E23B750B9A23}"/>
                </a:ext>
              </a:extLst>
            </p:cNvPr>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367;p51">
              <a:extLst>
                <a:ext uri="{FF2B5EF4-FFF2-40B4-BE49-F238E27FC236}">
                  <a16:creationId xmlns:a16="http://schemas.microsoft.com/office/drawing/2014/main" id="{D9869ECA-05DD-E83C-0805-B5FDBAF5C381}"/>
                </a:ext>
              </a:extLst>
            </p:cNvPr>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305857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0A74E-3EF9-3990-D7BB-EDD4A2A691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C0DC04-29D6-FAC8-8B64-977C7ACBBD9D}"/>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0A3FC45-8244-7F64-D23E-F0AF60CF31A0}"/>
              </a:ext>
            </a:extLst>
          </p:cNvPr>
          <p:cNvSpPr txBox="1"/>
          <p:nvPr/>
        </p:nvSpPr>
        <p:spPr>
          <a:xfrm>
            <a:off x="710086" y="2148991"/>
            <a:ext cx="4881179" cy="3170099"/>
          </a:xfrm>
          <a:prstGeom prst="rect">
            <a:avLst/>
          </a:prstGeom>
          <a:noFill/>
        </p:spPr>
        <p:txBody>
          <a:bodyPr wrap="square" rtlCol="0">
            <a:spAutoFit/>
          </a:bodyPr>
          <a:lstStyle/>
          <a:p>
            <a:r>
              <a:rPr lang="en-US" sz="2000" dirty="0">
                <a:latin typeface="Alexandria" charset="0"/>
              </a:rPr>
              <a:t>The cities differ along a number of dimensions: </a:t>
            </a:r>
          </a:p>
          <a:p>
            <a:r>
              <a:rPr lang="en-US" sz="2000" dirty="0">
                <a:latin typeface="Alexandria" charset="0"/>
              </a:rPr>
              <a:t>different geography, different weather, different histories and their growth took place at different times. </a:t>
            </a:r>
          </a:p>
          <a:p>
            <a:r>
              <a:rPr lang="en-US" sz="2000" dirty="0">
                <a:latin typeface="Alexandria" charset="0"/>
              </a:rPr>
              <a:t>They tend to specialize in different industries and occupations.</a:t>
            </a:r>
          </a:p>
          <a:p>
            <a:endParaRPr lang="en-US" sz="2000" dirty="0">
              <a:latin typeface="Alexandria" charset="0"/>
            </a:endParaRPr>
          </a:p>
          <a:p>
            <a:r>
              <a:rPr lang="en-US" sz="2000" dirty="0">
                <a:latin typeface="Alexandria" charset="0"/>
              </a:rPr>
              <a:t> </a:t>
            </a:r>
            <a:r>
              <a:rPr lang="en-US" sz="2000" b="1" dirty="0">
                <a:latin typeface="Alexandria" charset="0"/>
              </a:rPr>
              <a:t>For example</a:t>
            </a:r>
            <a:r>
              <a:rPr lang="en-US" sz="2000" dirty="0">
                <a:latin typeface="Alexandria" charset="0"/>
              </a:rPr>
              <a:t>, Houston is home to many fossil fuel companies while Boston has very few</a:t>
            </a:r>
          </a:p>
        </p:txBody>
      </p:sp>
      <p:pic>
        <p:nvPicPr>
          <p:cNvPr id="7" name="Graphic 21">
            <a:extLst>
              <a:ext uri="{FF2B5EF4-FFF2-40B4-BE49-F238E27FC236}">
                <a16:creationId xmlns:a16="http://schemas.microsoft.com/office/drawing/2014/main" id="{9516CBF6-EB7E-D426-BC7B-5E8DA43CC0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3F3B5005-DF94-BAE4-6FBF-E3918D5C686D}"/>
              </a:ext>
            </a:extLst>
          </p:cNvPr>
          <p:cNvSpPr txBox="1"/>
          <p:nvPr/>
        </p:nvSpPr>
        <p:spPr>
          <a:xfrm>
            <a:off x="617280" y="767891"/>
            <a:ext cx="6492968" cy="671851"/>
          </a:xfrm>
          <a:prstGeom prst="rect">
            <a:avLst/>
          </a:prstGeom>
          <a:noFill/>
        </p:spPr>
        <p:txBody>
          <a:bodyPr wrap="square" rtlCol="0">
            <a:spAutoFit/>
          </a:bodyPr>
          <a:lstStyle/>
          <a:p>
            <a:pPr>
              <a:lnSpc>
                <a:spcPct val="150000"/>
              </a:lnSpc>
            </a:pPr>
            <a:r>
              <a:rPr lang="en-US" sz="2800" dirty="0">
                <a:latin typeface="Alexandria" charset="0"/>
              </a:rPr>
              <a:t>1.Overview -</a:t>
            </a:r>
            <a:r>
              <a:rPr lang="en-US" sz="2800" dirty="0"/>
              <a:t>Differences Between Cities</a:t>
            </a:r>
            <a:endParaRPr lang="en-US" sz="2800" dirty="0">
              <a:latin typeface="Alexandria" charset="0"/>
            </a:endParaRPr>
          </a:p>
        </p:txBody>
      </p:sp>
      <p:pic>
        <p:nvPicPr>
          <p:cNvPr id="5" name="صورة 4">
            <a:extLst>
              <a:ext uri="{FF2B5EF4-FFF2-40B4-BE49-F238E27FC236}">
                <a16:creationId xmlns:a16="http://schemas.microsoft.com/office/drawing/2014/main" id="{4960BD26-D1E5-712D-37AD-74B4C7DD1AE8}"/>
              </a:ext>
            </a:extLst>
          </p:cNvPr>
          <p:cNvPicPr>
            <a:picLocks noChangeAspect="1"/>
          </p:cNvPicPr>
          <p:nvPr/>
        </p:nvPicPr>
        <p:blipFill>
          <a:blip r:embed="rId3"/>
          <a:stretch>
            <a:fillRect/>
          </a:stretch>
        </p:blipFill>
        <p:spPr>
          <a:xfrm>
            <a:off x="5684071" y="2148991"/>
            <a:ext cx="5618929" cy="3739142"/>
          </a:xfrm>
          <a:prstGeom prst="rect">
            <a:avLst/>
          </a:prstGeom>
        </p:spPr>
      </p:pic>
    </p:spTree>
    <p:extLst>
      <p:ext uri="{BB962C8B-B14F-4D97-AF65-F5344CB8AC3E}">
        <p14:creationId xmlns:p14="http://schemas.microsoft.com/office/powerpoint/2010/main" val="112324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2370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55393" y="161753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089897" y="1974190"/>
            <a:ext cx="8417320" cy="2000548"/>
          </a:xfrm>
          <a:prstGeom prst="rect">
            <a:avLst/>
          </a:prstGeom>
          <a:noFill/>
        </p:spPr>
        <p:txBody>
          <a:bodyPr wrap="square" rtlCol="0">
            <a:spAutoFit/>
          </a:bodyPr>
          <a:lstStyle/>
          <a:p>
            <a:r>
              <a:rPr lang="en-US" sz="2000" dirty="0">
                <a:latin typeface="Alexandria" charset="0"/>
              </a:rPr>
              <a:t>Immigration is a key source of city growth. Those cities that offer greater economic opportunity for immigrants are more likely to attract them. While people differ with respect to what causes them to consider moving to a place, </a:t>
            </a:r>
            <a:r>
              <a:rPr lang="en-US" sz="2400" b="1" dirty="0">
                <a:solidFill>
                  <a:srgbClr val="F58221"/>
                </a:solidFill>
                <a:latin typeface="Alexandria" charset="0"/>
              </a:rPr>
              <a:t>economic opportunity is a key factor. </a:t>
            </a:r>
          </a:p>
          <a:p>
            <a:endParaRPr lang="en-US" sz="2000" dirty="0">
              <a:latin typeface="Alexandria" charset="0"/>
            </a:endParaRPr>
          </a:p>
          <a:p>
            <a:endParaRPr lang="en-US" sz="2000" dirty="0">
              <a:latin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14B0ABA0-6314-E81A-DD89-34022BD4E96B}"/>
              </a:ext>
            </a:extLst>
          </p:cNvPr>
          <p:cNvSpPr txBox="1"/>
          <p:nvPr/>
        </p:nvSpPr>
        <p:spPr>
          <a:xfrm>
            <a:off x="1089897" y="899352"/>
            <a:ext cx="7597538" cy="671851"/>
          </a:xfrm>
          <a:prstGeom prst="rect">
            <a:avLst/>
          </a:prstGeom>
          <a:noFill/>
        </p:spPr>
        <p:txBody>
          <a:bodyPr wrap="square">
            <a:spAutoFit/>
          </a:bodyPr>
          <a:lstStyle/>
          <a:p>
            <a:pPr>
              <a:lnSpc>
                <a:spcPct val="150000"/>
              </a:lnSpc>
            </a:pPr>
            <a:r>
              <a:rPr lang="en-US" sz="2800" dirty="0"/>
              <a:t>1.Overview- City Growth -  economic opportunity </a:t>
            </a:r>
            <a:endParaRPr lang="en-US" sz="2800" dirty="0">
              <a:latin typeface="Alexandria" charset="0"/>
            </a:endParaRPr>
          </a:p>
        </p:txBody>
      </p:sp>
      <p:grpSp>
        <p:nvGrpSpPr>
          <p:cNvPr id="6" name="Google Shape;8450;p58">
            <a:extLst>
              <a:ext uri="{FF2B5EF4-FFF2-40B4-BE49-F238E27FC236}">
                <a16:creationId xmlns:a16="http://schemas.microsoft.com/office/drawing/2014/main" id="{6DEAC01A-5197-BDA5-A497-AF08B71F9BA9}"/>
              </a:ext>
            </a:extLst>
          </p:cNvPr>
          <p:cNvGrpSpPr/>
          <p:nvPr/>
        </p:nvGrpSpPr>
        <p:grpSpPr>
          <a:xfrm>
            <a:off x="4961740" y="3942102"/>
            <a:ext cx="1302097" cy="1055566"/>
            <a:chOff x="5045775" y="1946400"/>
            <a:chExt cx="296950" cy="295150"/>
          </a:xfrm>
        </p:grpSpPr>
        <p:sp>
          <p:nvSpPr>
            <p:cNvPr id="7" name="Google Shape;8451;p58">
              <a:extLst>
                <a:ext uri="{FF2B5EF4-FFF2-40B4-BE49-F238E27FC236}">
                  <a16:creationId xmlns:a16="http://schemas.microsoft.com/office/drawing/2014/main" id="{1870751A-05BA-1163-E8F7-9CEA97ED07CA}"/>
                </a:ext>
              </a:extLst>
            </p:cNvPr>
            <p:cNvSpPr/>
            <p:nvPr/>
          </p:nvSpPr>
          <p:spPr>
            <a:xfrm>
              <a:off x="5113500" y="1998600"/>
              <a:ext cx="160700" cy="155950"/>
            </a:xfrm>
            <a:custGeom>
              <a:avLst/>
              <a:gdLst/>
              <a:ahLst/>
              <a:cxnLst/>
              <a:rect l="l" t="t" r="r" b="b"/>
              <a:pathLst>
                <a:path w="6428" h="6238" extrusionOk="0">
                  <a:moveTo>
                    <a:pt x="3309" y="2079"/>
                  </a:moveTo>
                  <a:cubicBezTo>
                    <a:pt x="3718" y="2079"/>
                    <a:pt x="4033" y="2394"/>
                    <a:pt x="4033" y="2804"/>
                  </a:cubicBezTo>
                  <a:cubicBezTo>
                    <a:pt x="4033" y="3182"/>
                    <a:pt x="3718" y="3497"/>
                    <a:pt x="3309" y="3497"/>
                  </a:cubicBezTo>
                  <a:cubicBezTo>
                    <a:pt x="2931" y="3497"/>
                    <a:pt x="2616" y="3150"/>
                    <a:pt x="2616" y="2804"/>
                  </a:cubicBezTo>
                  <a:cubicBezTo>
                    <a:pt x="2616" y="2394"/>
                    <a:pt x="2931" y="2079"/>
                    <a:pt x="3309" y="2079"/>
                  </a:cubicBezTo>
                  <a:close/>
                  <a:moveTo>
                    <a:pt x="3403" y="662"/>
                  </a:moveTo>
                  <a:cubicBezTo>
                    <a:pt x="4726" y="662"/>
                    <a:pt x="5798" y="1764"/>
                    <a:pt x="5798" y="3119"/>
                  </a:cubicBezTo>
                  <a:cubicBezTo>
                    <a:pt x="5703" y="3655"/>
                    <a:pt x="5546" y="4222"/>
                    <a:pt x="5199" y="4663"/>
                  </a:cubicBezTo>
                  <a:cubicBezTo>
                    <a:pt x="5010" y="4253"/>
                    <a:pt x="4726" y="3938"/>
                    <a:pt x="4348" y="3686"/>
                  </a:cubicBezTo>
                  <a:cubicBezTo>
                    <a:pt x="4569" y="3466"/>
                    <a:pt x="4726" y="3119"/>
                    <a:pt x="4726" y="2741"/>
                  </a:cubicBezTo>
                  <a:cubicBezTo>
                    <a:pt x="4726" y="2016"/>
                    <a:pt x="4096" y="1386"/>
                    <a:pt x="3340" y="1386"/>
                  </a:cubicBezTo>
                  <a:cubicBezTo>
                    <a:pt x="2616" y="1386"/>
                    <a:pt x="1986" y="2016"/>
                    <a:pt x="1986" y="2741"/>
                  </a:cubicBezTo>
                  <a:cubicBezTo>
                    <a:pt x="1986" y="3119"/>
                    <a:pt x="2143" y="3466"/>
                    <a:pt x="2364" y="3686"/>
                  </a:cubicBezTo>
                  <a:cubicBezTo>
                    <a:pt x="1986" y="3907"/>
                    <a:pt x="1702" y="4253"/>
                    <a:pt x="1513" y="4663"/>
                  </a:cubicBezTo>
                  <a:cubicBezTo>
                    <a:pt x="1072" y="4096"/>
                    <a:pt x="883" y="3434"/>
                    <a:pt x="977" y="2772"/>
                  </a:cubicBezTo>
                  <a:cubicBezTo>
                    <a:pt x="1135" y="1670"/>
                    <a:pt x="2143" y="662"/>
                    <a:pt x="3403" y="662"/>
                  </a:cubicBezTo>
                  <a:close/>
                  <a:moveTo>
                    <a:pt x="3309" y="4190"/>
                  </a:moveTo>
                  <a:cubicBezTo>
                    <a:pt x="3939" y="4190"/>
                    <a:pt x="4443" y="4600"/>
                    <a:pt x="4663" y="5167"/>
                  </a:cubicBezTo>
                  <a:cubicBezTo>
                    <a:pt x="4254" y="5450"/>
                    <a:pt x="3781" y="5545"/>
                    <a:pt x="3309" y="5545"/>
                  </a:cubicBezTo>
                  <a:cubicBezTo>
                    <a:pt x="2836" y="5545"/>
                    <a:pt x="2364" y="5387"/>
                    <a:pt x="1986" y="5167"/>
                  </a:cubicBezTo>
                  <a:cubicBezTo>
                    <a:pt x="2143" y="4568"/>
                    <a:pt x="2679" y="4190"/>
                    <a:pt x="3309" y="4190"/>
                  </a:cubicBezTo>
                  <a:close/>
                  <a:moveTo>
                    <a:pt x="3309" y="0"/>
                  </a:moveTo>
                  <a:cubicBezTo>
                    <a:pt x="1733" y="0"/>
                    <a:pt x="410" y="1229"/>
                    <a:pt x="253" y="2678"/>
                  </a:cubicBezTo>
                  <a:cubicBezTo>
                    <a:pt x="1" y="4600"/>
                    <a:pt x="1450" y="6238"/>
                    <a:pt x="3309" y="6238"/>
                  </a:cubicBezTo>
                  <a:cubicBezTo>
                    <a:pt x="5042" y="6238"/>
                    <a:pt x="6428" y="4820"/>
                    <a:pt x="6428" y="3119"/>
                  </a:cubicBezTo>
                  <a:cubicBezTo>
                    <a:pt x="6428" y="1418"/>
                    <a:pt x="5042" y="0"/>
                    <a:pt x="33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452;p58">
              <a:extLst>
                <a:ext uri="{FF2B5EF4-FFF2-40B4-BE49-F238E27FC236}">
                  <a16:creationId xmlns:a16="http://schemas.microsoft.com/office/drawing/2014/main" id="{AAA5D143-682A-4417-B5F9-981E132E8851}"/>
                </a:ext>
              </a:extLst>
            </p:cNvPr>
            <p:cNvSpPr/>
            <p:nvPr/>
          </p:nvSpPr>
          <p:spPr>
            <a:xfrm>
              <a:off x="5045775" y="1946400"/>
              <a:ext cx="296950" cy="295150"/>
            </a:xfrm>
            <a:custGeom>
              <a:avLst/>
              <a:gdLst/>
              <a:ahLst/>
              <a:cxnLst/>
              <a:rect l="l" t="t" r="r" b="b"/>
              <a:pathLst>
                <a:path w="11878" h="11806" extrusionOk="0">
                  <a:moveTo>
                    <a:pt x="6018" y="765"/>
                  </a:moveTo>
                  <a:lnTo>
                    <a:pt x="6868" y="1426"/>
                  </a:lnTo>
                  <a:cubicBezTo>
                    <a:pt x="6963" y="1458"/>
                    <a:pt x="7026" y="1489"/>
                    <a:pt x="7152" y="1489"/>
                  </a:cubicBezTo>
                  <a:lnTo>
                    <a:pt x="8223" y="1332"/>
                  </a:lnTo>
                  <a:lnTo>
                    <a:pt x="8664" y="2372"/>
                  </a:lnTo>
                  <a:cubicBezTo>
                    <a:pt x="8696" y="2435"/>
                    <a:pt x="8790" y="2529"/>
                    <a:pt x="8853" y="2561"/>
                  </a:cubicBezTo>
                  <a:lnTo>
                    <a:pt x="9893" y="2970"/>
                  </a:lnTo>
                  <a:lnTo>
                    <a:pt x="9735" y="4073"/>
                  </a:lnTo>
                  <a:cubicBezTo>
                    <a:pt x="9735" y="4136"/>
                    <a:pt x="9735" y="4262"/>
                    <a:pt x="9798" y="4325"/>
                  </a:cubicBezTo>
                  <a:lnTo>
                    <a:pt x="10460" y="5207"/>
                  </a:lnTo>
                  <a:lnTo>
                    <a:pt x="9798" y="6058"/>
                  </a:lnTo>
                  <a:cubicBezTo>
                    <a:pt x="9767" y="6152"/>
                    <a:pt x="9735" y="6215"/>
                    <a:pt x="9735" y="6341"/>
                  </a:cubicBezTo>
                  <a:lnTo>
                    <a:pt x="9893" y="7444"/>
                  </a:lnTo>
                  <a:lnTo>
                    <a:pt x="8853" y="7853"/>
                  </a:lnTo>
                  <a:cubicBezTo>
                    <a:pt x="8790" y="7885"/>
                    <a:pt x="8696" y="7948"/>
                    <a:pt x="8664" y="8042"/>
                  </a:cubicBezTo>
                  <a:lnTo>
                    <a:pt x="8255" y="9051"/>
                  </a:lnTo>
                  <a:lnTo>
                    <a:pt x="7120" y="8893"/>
                  </a:lnTo>
                  <a:cubicBezTo>
                    <a:pt x="7057" y="8893"/>
                    <a:pt x="6931" y="8893"/>
                    <a:pt x="6837" y="8988"/>
                  </a:cubicBezTo>
                  <a:lnTo>
                    <a:pt x="5986" y="9649"/>
                  </a:lnTo>
                  <a:lnTo>
                    <a:pt x="5104" y="8988"/>
                  </a:lnTo>
                  <a:cubicBezTo>
                    <a:pt x="5041" y="8925"/>
                    <a:pt x="5010" y="8893"/>
                    <a:pt x="4915" y="8893"/>
                  </a:cubicBezTo>
                  <a:lnTo>
                    <a:pt x="4884" y="8893"/>
                  </a:lnTo>
                  <a:lnTo>
                    <a:pt x="3781" y="9051"/>
                  </a:lnTo>
                  <a:lnTo>
                    <a:pt x="3371" y="8042"/>
                  </a:lnTo>
                  <a:cubicBezTo>
                    <a:pt x="3340" y="7948"/>
                    <a:pt x="3277" y="7885"/>
                    <a:pt x="3182" y="7853"/>
                  </a:cubicBezTo>
                  <a:lnTo>
                    <a:pt x="2143" y="7444"/>
                  </a:lnTo>
                  <a:lnTo>
                    <a:pt x="2300" y="6341"/>
                  </a:lnTo>
                  <a:cubicBezTo>
                    <a:pt x="2300" y="6278"/>
                    <a:pt x="2300" y="6152"/>
                    <a:pt x="2237" y="6058"/>
                  </a:cubicBezTo>
                  <a:lnTo>
                    <a:pt x="1576" y="5207"/>
                  </a:lnTo>
                  <a:lnTo>
                    <a:pt x="2237" y="4325"/>
                  </a:lnTo>
                  <a:cubicBezTo>
                    <a:pt x="2269" y="4262"/>
                    <a:pt x="2300" y="4167"/>
                    <a:pt x="2300" y="4073"/>
                  </a:cubicBezTo>
                  <a:lnTo>
                    <a:pt x="2143" y="2970"/>
                  </a:lnTo>
                  <a:lnTo>
                    <a:pt x="3182" y="2561"/>
                  </a:lnTo>
                  <a:cubicBezTo>
                    <a:pt x="3277" y="2529"/>
                    <a:pt x="3340" y="2435"/>
                    <a:pt x="3371" y="2372"/>
                  </a:cubicBezTo>
                  <a:lnTo>
                    <a:pt x="3812" y="1332"/>
                  </a:lnTo>
                  <a:lnTo>
                    <a:pt x="4884" y="1489"/>
                  </a:lnTo>
                  <a:cubicBezTo>
                    <a:pt x="4947" y="1489"/>
                    <a:pt x="5073" y="1489"/>
                    <a:pt x="5167" y="1426"/>
                  </a:cubicBezTo>
                  <a:lnTo>
                    <a:pt x="6018" y="765"/>
                  </a:lnTo>
                  <a:close/>
                  <a:moveTo>
                    <a:pt x="2174" y="8168"/>
                  </a:moveTo>
                  <a:lnTo>
                    <a:pt x="2804" y="8420"/>
                  </a:lnTo>
                  <a:lnTo>
                    <a:pt x="3277" y="9586"/>
                  </a:lnTo>
                  <a:cubicBezTo>
                    <a:pt x="3308" y="9681"/>
                    <a:pt x="3434" y="9775"/>
                    <a:pt x="3529" y="9775"/>
                  </a:cubicBezTo>
                  <a:lnTo>
                    <a:pt x="2647" y="10720"/>
                  </a:lnTo>
                  <a:lnTo>
                    <a:pt x="2426" y="9649"/>
                  </a:lnTo>
                  <a:cubicBezTo>
                    <a:pt x="2395" y="9523"/>
                    <a:pt x="2332" y="9429"/>
                    <a:pt x="2174" y="9366"/>
                  </a:cubicBezTo>
                  <a:lnTo>
                    <a:pt x="1134" y="9177"/>
                  </a:lnTo>
                  <a:lnTo>
                    <a:pt x="2174" y="8168"/>
                  </a:lnTo>
                  <a:close/>
                  <a:moveTo>
                    <a:pt x="9861" y="8105"/>
                  </a:moveTo>
                  <a:lnTo>
                    <a:pt x="10901" y="9145"/>
                  </a:lnTo>
                  <a:lnTo>
                    <a:pt x="9893" y="9366"/>
                  </a:lnTo>
                  <a:cubicBezTo>
                    <a:pt x="9767" y="9429"/>
                    <a:pt x="9641" y="9492"/>
                    <a:pt x="9609" y="9649"/>
                  </a:cubicBezTo>
                  <a:lnTo>
                    <a:pt x="9389" y="10720"/>
                  </a:lnTo>
                  <a:lnTo>
                    <a:pt x="8507" y="9712"/>
                  </a:lnTo>
                  <a:cubicBezTo>
                    <a:pt x="8601" y="9712"/>
                    <a:pt x="8727" y="9649"/>
                    <a:pt x="8759" y="9523"/>
                  </a:cubicBezTo>
                  <a:lnTo>
                    <a:pt x="9231" y="8389"/>
                  </a:lnTo>
                  <a:lnTo>
                    <a:pt x="9861" y="8105"/>
                  </a:lnTo>
                  <a:close/>
                  <a:moveTo>
                    <a:pt x="6002" y="1"/>
                  </a:moveTo>
                  <a:cubicBezTo>
                    <a:pt x="5923" y="1"/>
                    <a:pt x="5844" y="24"/>
                    <a:pt x="5797" y="72"/>
                  </a:cubicBezTo>
                  <a:lnTo>
                    <a:pt x="4852" y="828"/>
                  </a:lnTo>
                  <a:lnTo>
                    <a:pt x="3623" y="670"/>
                  </a:lnTo>
                  <a:cubicBezTo>
                    <a:pt x="3607" y="667"/>
                    <a:pt x="3590" y="665"/>
                    <a:pt x="3573" y="665"/>
                  </a:cubicBezTo>
                  <a:cubicBezTo>
                    <a:pt x="3434" y="665"/>
                    <a:pt x="3305" y="775"/>
                    <a:pt x="3277" y="859"/>
                  </a:cubicBezTo>
                  <a:lnTo>
                    <a:pt x="2804" y="2025"/>
                  </a:lnTo>
                  <a:lnTo>
                    <a:pt x="1639" y="2498"/>
                  </a:lnTo>
                  <a:cubicBezTo>
                    <a:pt x="1481" y="2561"/>
                    <a:pt x="1418" y="2687"/>
                    <a:pt x="1450" y="2844"/>
                  </a:cubicBezTo>
                  <a:lnTo>
                    <a:pt x="1607" y="4073"/>
                  </a:lnTo>
                  <a:lnTo>
                    <a:pt x="851" y="5018"/>
                  </a:lnTo>
                  <a:cubicBezTo>
                    <a:pt x="788" y="5112"/>
                    <a:pt x="788" y="5333"/>
                    <a:pt x="851" y="5428"/>
                  </a:cubicBezTo>
                  <a:lnTo>
                    <a:pt x="1607" y="6373"/>
                  </a:lnTo>
                  <a:lnTo>
                    <a:pt x="1450" y="7601"/>
                  </a:lnTo>
                  <a:cubicBezTo>
                    <a:pt x="1450" y="7696"/>
                    <a:pt x="1450" y="7759"/>
                    <a:pt x="1481" y="7853"/>
                  </a:cubicBezTo>
                  <a:lnTo>
                    <a:pt x="189" y="9145"/>
                  </a:lnTo>
                  <a:cubicBezTo>
                    <a:pt x="0" y="9334"/>
                    <a:pt x="126" y="9649"/>
                    <a:pt x="347" y="9744"/>
                  </a:cubicBezTo>
                  <a:lnTo>
                    <a:pt x="1765" y="10059"/>
                  </a:lnTo>
                  <a:lnTo>
                    <a:pt x="2080" y="11539"/>
                  </a:lnTo>
                  <a:cubicBezTo>
                    <a:pt x="2099" y="11714"/>
                    <a:pt x="2250" y="11805"/>
                    <a:pt x="2407" y="11805"/>
                  </a:cubicBezTo>
                  <a:cubicBezTo>
                    <a:pt x="2505" y="11805"/>
                    <a:pt x="2606" y="11770"/>
                    <a:pt x="2678" y="11697"/>
                  </a:cubicBezTo>
                  <a:cubicBezTo>
                    <a:pt x="4410" y="9858"/>
                    <a:pt x="4587" y="9665"/>
                    <a:pt x="4601" y="9649"/>
                  </a:cubicBezTo>
                  <a:lnTo>
                    <a:pt x="4601" y="9649"/>
                  </a:lnTo>
                  <a:lnTo>
                    <a:pt x="4789" y="9618"/>
                  </a:lnTo>
                  <a:lnTo>
                    <a:pt x="5734" y="10374"/>
                  </a:lnTo>
                  <a:cubicBezTo>
                    <a:pt x="5829" y="10405"/>
                    <a:pt x="5860" y="10437"/>
                    <a:pt x="5955" y="10437"/>
                  </a:cubicBezTo>
                  <a:cubicBezTo>
                    <a:pt x="6018" y="10437"/>
                    <a:pt x="6112" y="10405"/>
                    <a:pt x="6144" y="10374"/>
                  </a:cubicBezTo>
                  <a:lnTo>
                    <a:pt x="7089" y="9618"/>
                  </a:lnTo>
                  <a:lnTo>
                    <a:pt x="7278" y="9649"/>
                  </a:lnTo>
                  <a:lnTo>
                    <a:pt x="9200" y="11697"/>
                  </a:lnTo>
                  <a:cubicBezTo>
                    <a:pt x="9284" y="11770"/>
                    <a:pt x="9388" y="11805"/>
                    <a:pt x="9485" y="11805"/>
                  </a:cubicBezTo>
                  <a:cubicBezTo>
                    <a:pt x="9640" y="11805"/>
                    <a:pt x="9779" y="11714"/>
                    <a:pt x="9798" y="11539"/>
                  </a:cubicBezTo>
                  <a:lnTo>
                    <a:pt x="10113" y="10059"/>
                  </a:lnTo>
                  <a:lnTo>
                    <a:pt x="11531" y="9744"/>
                  </a:lnTo>
                  <a:cubicBezTo>
                    <a:pt x="11815" y="9681"/>
                    <a:pt x="11878" y="9334"/>
                    <a:pt x="11689" y="9145"/>
                  </a:cubicBezTo>
                  <a:lnTo>
                    <a:pt x="10523" y="7853"/>
                  </a:lnTo>
                  <a:cubicBezTo>
                    <a:pt x="10554" y="7759"/>
                    <a:pt x="10586" y="7696"/>
                    <a:pt x="10554" y="7601"/>
                  </a:cubicBezTo>
                  <a:lnTo>
                    <a:pt x="10397" y="6373"/>
                  </a:lnTo>
                  <a:lnTo>
                    <a:pt x="11153" y="5428"/>
                  </a:lnTo>
                  <a:cubicBezTo>
                    <a:pt x="11216" y="5333"/>
                    <a:pt x="11216" y="5112"/>
                    <a:pt x="11153" y="5018"/>
                  </a:cubicBezTo>
                  <a:lnTo>
                    <a:pt x="10397" y="4073"/>
                  </a:lnTo>
                  <a:lnTo>
                    <a:pt x="10554" y="2844"/>
                  </a:lnTo>
                  <a:cubicBezTo>
                    <a:pt x="10586" y="2687"/>
                    <a:pt x="10460" y="2529"/>
                    <a:pt x="10365" y="2498"/>
                  </a:cubicBezTo>
                  <a:lnTo>
                    <a:pt x="9200" y="2025"/>
                  </a:lnTo>
                  <a:lnTo>
                    <a:pt x="8727" y="859"/>
                  </a:lnTo>
                  <a:cubicBezTo>
                    <a:pt x="8675" y="728"/>
                    <a:pt x="8578" y="662"/>
                    <a:pt x="8457" y="662"/>
                  </a:cubicBezTo>
                  <a:cubicBezTo>
                    <a:pt x="8432" y="662"/>
                    <a:pt x="8407" y="665"/>
                    <a:pt x="8381" y="670"/>
                  </a:cubicBezTo>
                  <a:lnTo>
                    <a:pt x="7152" y="828"/>
                  </a:lnTo>
                  <a:lnTo>
                    <a:pt x="6207" y="72"/>
                  </a:lnTo>
                  <a:cubicBezTo>
                    <a:pt x="6160" y="24"/>
                    <a:pt x="6081" y="1"/>
                    <a:pt x="600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9" name="Google Shape;8781;p58">
            <a:extLst>
              <a:ext uri="{FF2B5EF4-FFF2-40B4-BE49-F238E27FC236}">
                <a16:creationId xmlns:a16="http://schemas.microsoft.com/office/drawing/2014/main" id="{B55B6BFF-FBC1-88CC-776E-D940B04F69C9}"/>
              </a:ext>
            </a:extLst>
          </p:cNvPr>
          <p:cNvGrpSpPr/>
          <p:nvPr/>
        </p:nvGrpSpPr>
        <p:grpSpPr>
          <a:xfrm>
            <a:off x="7535918" y="3818241"/>
            <a:ext cx="1293144" cy="1179427"/>
            <a:chOff x="6543825" y="3202075"/>
            <a:chExt cx="296975" cy="275350"/>
          </a:xfrm>
        </p:grpSpPr>
        <p:sp>
          <p:nvSpPr>
            <p:cNvPr id="10" name="Google Shape;8782;p58">
              <a:extLst>
                <a:ext uri="{FF2B5EF4-FFF2-40B4-BE49-F238E27FC236}">
                  <a16:creationId xmlns:a16="http://schemas.microsoft.com/office/drawing/2014/main" id="{2B570F7C-CD3A-147B-3ADE-3BF215E73B1C}"/>
                </a:ext>
              </a:extLst>
            </p:cNvPr>
            <p:cNvSpPr/>
            <p:nvPr/>
          </p:nvSpPr>
          <p:spPr>
            <a:xfrm>
              <a:off x="6683250" y="3202075"/>
              <a:ext cx="17350" cy="43350"/>
            </a:xfrm>
            <a:custGeom>
              <a:avLst/>
              <a:gdLst/>
              <a:ahLst/>
              <a:cxnLst/>
              <a:rect l="l" t="t" r="r" b="b"/>
              <a:pathLst>
                <a:path w="694" h="1734" extrusionOk="0">
                  <a:moveTo>
                    <a:pt x="347" y="0"/>
                  </a:moveTo>
                  <a:cubicBezTo>
                    <a:pt x="158" y="0"/>
                    <a:pt x="0" y="158"/>
                    <a:pt x="0" y="347"/>
                  </a:cubicBezTo>
                  <a:lnTo>
                    <a:pt x="0" y="1355"/>
                  </a:lnTo>
                  <a:cubicBezTo>
                    <a:pt x="0" y="1576"/>
                    <a:pt x="158" y="1733"/>
                    <a:pt x="347" y="1733"/>
                  </a:cubicBezTo>
                  <a:cubicBezTo>
                    <a:pt x="536" y="1733"/>
                    <a:pt x="693" y="1576"/>
                    <a:pt x="693" y="1355"/>
                  </a:cubicBezTo>
                  <a:lnTo>
                    <a:pt x="693" y="347"/>
                  </a:ln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783;p58">
              <a:extLst>
                <a:ext uri="{FF2B5EF4-FFF2-40B4-BE49-F238E27FC236}">
                  <a16:creationId xmlns:a16="http://schemas.microsoft.com/office/drawing/2014/main" id="{31685B40-7275-AE9E-229C-A6F7E5B3936A}"/>
                </a:ext>
              </a:extLst>
            </p:cNvPr>
            <p:cNvSpPr/>
            <p:nvPr/>
          </p:nvSpPr>
          <p:spPr>
            <a:xfrm>
              <a:off x="6613925" y="3236125"/>
              <a:ext cx="35475" cy="34700"/>
            </a:xfrm>
            <a:custGeom>
              <a:avLst/>
              <a:gdLst/>
              <a:ahLst/>
              <a:cxnLst/>
              <a:rect l="l" t="t" r="r" b="b"/>
              <a:pathLst>
                <a:path w="1419" h="1388" extrusionOk="0">
                  <a:moveTo>
                    <a:pt x="363" y="1"/>
                  </a:moveTo>
                  <a:cubicBezTo>
                    <a:pt x="276" y="1"/>
                    <a:pt x="190" y="40"/>
                    <a:pt x="127" y="119"/>
                  </a:cubicBezTo>
                  <a:cubicBezTo>
                    <a:pt x="1" y="245"/>
                    <a:pt x="1" y="466"/>
                    <a:pt x="127" y="592"/>
                  </a:cubicBezTo>
                  <a:lnTo>
                    <a:pt x="820" y="1316"/>
                  </a:lnTo>
                  <a:cubicBezTo>
                    <a:pt x="883" y="1364"/>
                    <a:pt x="969" y="1387"/>
                    <a:pt x="1056" y="1387"/>
                  </a:cubicBezTo>
                  <a:cubicBezTo>
                    <a:pt x="1143" y="1387"/>
                    <a:pt x="1229" y="1364"/>
                    <a:pt x="1292" y="1316"/>
                  </a:cubicBezTo>
                  <a:cubicBezTo>
                    <a:pt x="1418" y="1190"/>
                    <a:pt x="1418" y="938"/>
                    <a:pt x="1292" y="844"/>
                  </a:cubicBezTo>
                  <a:lnTo>
                    <a:pt x="599" y="119"/>
                  </a:lnTo>
                  <a:cubicBezTo>
                    <a:pt x="536" y="40"/>
                    <a:pt x="450" y="1"/>
                    <a:pt x="36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8784;p58">
              <a:extLst>
                <a:ext uri="{FF2B5EF4-FFF2-40B4-BE49-F238E27FC236}">
                  <a16:creationId xmlns:a16="http://schemas.microsoft.com/office/drawing/2014/main" id="{3257514E-0519-D33B-34B0-09149A3F5F63}"/>
                </a:ext>
              </a:extLst>
            </p:cNvPr>
            <p:cNvSpPr/>
            <p:nvPr/>
          </p:nvSpPr>
          <p:spPr>
            <a:xfrm>
              <a:off x="6734425" y="3236425"/>
              <a:ext cx="35475" cy="34400"/>
            </a:xfrm>
            <a:custGeom>
              <a:avLst/>
              <a:gdLst/>
              <a:ahLst/>
              <a:cxnLst/>
              <a:rect l="l" t="t" r="r" b="b"/>
              <a:pathLst>
                <a:path w="1419" h="1376" extrusionOk="0">
                  <a:moveTo>
                    <a:pt x="1054" y="0"/>
                  </a:moveTo>
                  <a:cubicBezTo>
                    <a:pt x="976" y="0"/>
                    <a:pt x="894" y="33"/>
                    <a:pt x="820" y="107"/>
                  </a:cubicBezTo>
                  <a:lnTo>
                    <a:pt x="95" y="832"/>
                  </a:lnTo>
                  <a:cubicBezTo>
                    <a:pt x="1" y="926"/>
                    <a:pt x="1" y="1178"/>
                    <a:pt x="95" y="1304"/>
                  </a:cubicBezTo>
                  <a:cubicBezTo>
                    <a:pt x="158" y="1352"/>
                    <a:pt x="253" y="1375"/>
                    <a:pt x="344" y="1375"/>
                  </a:cubicBezTo>
                  <a:cubicBezTo>
                    <a:pt x="434" y="1375"/>
                    <a:pt x="521" y="1352"/>
                    <a:pt x="568" y="1304"/>
                  </a:cubicBezTo>
                  <a:lnTo>
                    <a:pt x="1293" y="580"/>
                  </a:lnTo>
                  <a:cubicBezTo>
                    <a:pt x="1419" y="454"/>
                    <a:pt x="1419" y="233"/>
                    <a:pt x="1293" y="107"/>
                  </a:cubicBezTo>
                  <a:cubicBezTo>
                    <a:pt x="1226" y="41"/>
                    <a:pt x="1142" y="0"/>
                    <a:pt x="105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785;p58">
              <a:extLst>
                <a:ext uri="{FF2B5EF4-FFF2-40B4-BE49-F238E27FC236}">
                  <a16:creationId xmlns:a16="http://schemas.microsoft.com/office/drawing/2014/main" id="{789BEAAD-09B0-46B8-3A22-8D07F6864E7A}"/>
                </a:ext>
              </a:extLst>
            </p:cNvPr>
            <p:cNvSpPr/>
            <p:nvPr/>
          </p:nvSpPr>
          <p:spPr>
            <a:xfrm>
              <a:off x="6805325" y="3322575"/>
              <a:ext cx="35475" cy="121325"/>
            </a:xfrm>
            <a:custGeom>
              <a:avLst/>
              <a:gdLst/>
              <a:ahLst/>
              <a:cxnLst/>
              <a:rect l="l" t="t" r="r" b="b"/>
              <a:pathLst>
                <a:path w="1419" h="4853" extrusionOk="0">
                  <a:moveTo>
                    <a:pt x="0" y="1"/>
                  </a:moveTo>
                  <a:lnTo>
                    <a:pt x="0" y="4852"/>
                  </a:lnTo>
                  <a:lnTo>
                    <a:pt x="1040" y="4852"/>
                  </a:lnTo>
                  <a:cubicBezTo>
                    <a:pt x="1261" y="4852"/>
                    <a:pt x="1418" y="4695"/>
                    <a:pt x="1418" y="4506"/>
                  </a:cubicBezTo>
                  <a:lnTo>
                    <a:pt x="1418" y="316"/>
                  </a:lnTo>
                  <a:cubicBezTo>
                    <a:pt x="1355" y="158"/>
                    <a:pt x="1198"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786;p58">
              <a:extLst>
                <a:ext uri="{FF2B5EF4-FFF2-40B4-BE49-F238E27FC236}">
                  <a16:creationId xmlns:a16="http://schemas.microsoft.com/office/drawing/2014/main" id="{747E0FE8-E74E-9DD1-6E14-7B5DCCEAB280}"/>
                </a:ext>
              </a:extLst>
            </p:cNvPr>
            <p:cNvSpPr/>
            <p:nvPr/>
          </p:nvSpPr>
          <p:spPr>
            <a:xfrm>
              <a:off x="6543825" y="3323275"/>
              <a:ext cx="35475" cy="121400"/>
            </a:xfrm>
            <a:custGeom>
              <a:avLst/>
              <a:gdLst/>
              <a:ahLst/>
              <a:cxnLst/>
              <a:rect l="l" t="t" r="r" b="b"/>
              <a:pathLst>
                <a:path w="1419" h="4856" extrusionOk="0">
                  <a:moveTo>
                    <a:pt x="323" y="0"/>
                  </a:moveTo>
                  <a:cubicBezTo>
                    <a:pt x="132" y="0"/>
                    <a:pt x="1" y="149"/>
                    <a:pt x="1" y="351"/>
                  </a:cubicBezTo>
                  <a:lnTo>
                    <a:pt x="1" y="4509"/>
                  </a:lnTo>
                  <a:cubicBezTo>
                    <a:pt x="1" y="4698"/>
                    <a:pt x="158" y="4856"/>
                    <a:pt x="379" y="4856"/>
                  </a:cubicBezTo>
                  <a:lnTo>
                    <a:pt x="1418" y="4856"/>
                  </a:lnTo>
                  <a:lnTo>
                    <a:pt x="1418" y="4"/>
                  </a:lnTo>
                  <a:lnTo>
                    <a:pt x="379" y="4"/>
                  </a:lnTo>
                  <a:cubicBezTo>
                    <a:pt x="360" y="1"/>
                    <a:pt x="341" y="0"/>
                    <a:pt x="32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787;p58">
              <a:extLst>
                <a:ext uri="{FF2B5EF4-FFF2-40B4-BE49-F238E27FC236}">
                  <a16:creationId xmlns:a16="http://schemas.microsoft.com/office/drawing/2014/main" id="{6B6E8566-9828-4590-2ACC-94958540AAEE}"/>
                </a:ext>
              </a:extLst>
            </p:cNvPr>
            <p:cNvSpPr/>
            <p:nvPr/>
          </p:nvSpPr>
          <p:spPr>
            <a:xfrm>
              <a:off x="6643075" y="3332025"/>
              <a:ext cx="143375" cy="104000"/>
            </a:xfrm>
            <a:custGeom>
              <a:avLst/>
              <a:gdLst/>
              <a:ahLst/>
              <a:cxnLst/>
              <a:rect l="l" t="t" r="r" b="b"/>
              <a:pathLst>
                <a:path w="5735" h="4160" extrusionOk="0">
                  <a:moveTo>
                    <a:pt x="1639" y="1"/>
                  </a:moveTo>
                  <a:cubicBezTo>
                    <a:pt x="1450" y="1"/>
                    <a:pt x="1198" y="158"/>
                    <a:pt x="1072" y="379"/>
                  </a:cubicBezTo>
                  <a:lnTo>
                    <a:pt x="0" y="2490"/>
                  </a:lnTo>
                  <a:cubicBezTo>
                    <a:pt x="158" y="2584"/>
                    <a:pt x="378" y="2616"/>
                    <a:pt x="567" y="2616"/>
                  </a:cubicBezTo>
                  <a:cubicBezTo>
                    <a:pt x="1072" y="2616"/>
                    <a:pt x="1544" y="2364"/>
                    <a:pt x="1796" y="1891"/>
                  </a:cubicBezTo>
                  <a:lnTo>
                    <a:pt x="2017" y="1418"/>
                  </a:lnTo>
                  <a:lnTo>
                    <a:pt x="2710" y="1418"/>
                  </a:lnTo>
                  <a:cubicBezTo>
                    <a:pt x="2899" y="1418"/>
                    <a:pt x="3056" y="1481"/>
                    <a:pt x="3182" y="1607"/>
                  </a:cubicBezTo>
                  <a:lnTo>
                    <a:pt x="5734" y="4159"/>
                  </a:lnTo>
                  <a:lnTo>
                    <a:pt x="5734"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8788;p58">
              <a:extLst>
                <a:ext uri="{FF2B5EF4-FFF2-40B4-BE49-F238E27FC236}">
                  <a16:creationId xmlns:a16="http://schemas.microsoft.com/office/drawing/2014/main" id="{F2F8010D-C196-8B92-D18E-96D3FA114C3C}"/>
                </a:ext>
              </a:extLst>
            </p:cNvPr>
            <p:cNvSpPr/>
            <p:nvPr/>
          </p:nvSpPr>
          <p:spPr>
            <a:xfrm>
              <a:off x="6595025" y="3288700"/>
              <a:ext cx="175675" cy="188725"/>
            </a:xfrm>
            <a:custGeom>
              <a:avLst/>
              <a:gdLst/>
              <a:ahLst/>
              <a:cxnLst/>
              <a:rect l="l" t="t" r="r" b="b"/>
              <a:pathLst>
                <a:path w="7027" h="7549" extrusionOk="0">
                  <a:moveTo>
                    <a:pt x="2206" y="1"/>
                  </a:moveTo>
                  <a:cubicBezTo>
                    <a:pt x="1828" y="1"/>
                    <a:pt x="1481" y="221"/>
                    <a:pt x="1261" y="568"/>
                  </a:cubicBezTo>
                  <a:lnTo>
                    <a:pt x="946" y="1198"/>
                  </a:lnTo>
                  <a:cubicBezTo>
                    <a:pt x="914" y="1324"/>
                    <a:pt x="757" y="1419"/>
                    <a:pt x="631" y="1419"/>
                  </a:cubicBezTo>
                  <a:lnTo>
                    <a:pt x="1" y="1419"/>
                  </a:lnTo>
                  <a:lnTo>
                    <a:pt x="1" y="6239"/>
                  </a:lnTo>
                  <a:lnTo>
                    <a:pt x="1576" y="6239"/>
                  </a:lnTo>
                  <a:lnTo>
                    <a:pt x="2584" y="7247"/>
                  </a:lnTo>
                  <a:cubicBezTo>
                    <a:pt x="2768" y="7431"/>
                    <a:pt x="3054" y="7548"/>
                    <a:pt x="3330" y="7548"/>
                  </a:cubicBezTo>
                  <a:cubicBezTo>
                    <a:pt x="3431" y="7548"/>
                    <a:pt x="3531" y="7533"/>
                    <a:pt x="3624" y="7499"/>
                  </a:cubicBezTo>
                  <a:lnTo>
                    <a:pt x="6585" y="6554"/>
                  </a:lnTo>
                  <a:cubicBezTo>
                    <a:pt x="6743" y="6522"/>
                    <a:pt x="6900" y="6396"/>
                    <a:pt x="7026" y="6302"/>
                  </a:cubicBezTo>
                  <a:lnTo>
                    <a:pt x="4537" y="3813"/>
                  </a:lnTo>
                  <a:lnTo>
                    <a:pt x="4380" y="3813"/>
                  </a:lnTo>
                  <a:lnTo>
                    <a:pt x="4348" y="3844"/>
                  </a:lnTo>
                  <a:cubicBezTo>
                    <a:pt x="4033" y="4506"/>
                    <a:pt x="3340" y="4947"/>
                    <a:pt x="2647" y="5042"/>
                  </a:cubicBezTo>
                  <a:cubicBezTo>
                    <a:pt x="2601" y="5044"/>
                    <a:pt x="2556" y="5046"/>
                    <a:pt x="2511" y="5046"/>
                  </a:cubicBezTo>
                  <a:cubicBezTo>
                    <a:pt x="2046" y="5046"/>
                    <a:pt x="1698" y="4899"/>
                    <a:pt x="1324" y="4727"/>
                  </a:cubicBezTo>
                  <a:cubicBezTo>
                    <a:pt x="1103" y="4632"/>
                    <a:pt x="1040" y="4412"/>
                    <a:pt x="1166" y="4254"/>
                  </a:cubicBezTo>
                  <a:lnTo>
                    <a:pt x="2363" y="1797"/>
                  </a:lnTo>
                  <a:cubicBezTo>
                    <a:pt x="2615" y="1324"/>
                    <a:pt x="3088" y="1041"/>
                    <a:pt x="3592" y="1041"/>
                  </a:cubicBezTo>
                  <a:lnTo>
                    <a:pt x="5104" y="1041"/>
                  </a:lnTo>
                  <a:cubicBezTo>
                    <a:pt x="5167" y="852"/>
                    <a:pt x="5262" y="631"/>
                    <a:pt x="5262" y="347"/>
                  </a:cubicBezTo>
                  <a:cubicBezTo>
                    <a:pt x="5262" y="158"/>
                    <a:pt x="5104" y="1"/>
                    <a:pt x="488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7" name="Google Shape;8728;p58">
            <a:extLst>
              <a:ext uri="{FF2B5EF4-FFF2-40B4-BE49-F238E27FC236}">
                <a16:creationId xmlns:a16="http://schemas.microsoft.com/office/drawing/2014/main" id="{F0E9E51F-FC8A-B6D9-95F9-3833E231351C}"/>
              </a:ext>
            </a:extLst>
          </p:cNvPr>
          <p:cNvGrpSpPr/>
          <p:nvPr/>
        </p:nvGrpSpPr>
        <p:grpSpPr>
          <a:xfrm>
            <a:off x="2152627" y="3964090"/>
            <a:ext cx="1136251" cy="1103398"/>
            <a:chOff x="1687350" y="3618725"/>
            <a:chExt cx="270175" cy="295375"/>
          </a:xfrm>
        </p:grpSpPr>
        <p:sp>
          <p:nvSpPr>
            <p:cNvPr id="19" name="Google Shape;8729;p58">
              <a:extLst>
                <a:ext uri="{FF2B5EF4-FFF2-40B4-BE49-F238E27FC236}">
                  <a16:creationId xmlns:a16="http://schemas.microsoft.com/office/drawing/2014/main" id="{272A4920-8E42-3E50-89DD-5F1C972FEA85}"/>
                </a:ext>
              </a:extLst>
            </p:cNvPr>
            <p:cNvSpPr/>
            <p:nvPr/>
          </p:nvSpPr>
          <p:spPr>
            <a:xfrm>
              <a:off x="1829900" y="3808550"/>
              <a:ext cx="18150" cy="35450"/>
            </a:xfrm>
            <a:custGeom>
              <a:avLst/>
              <a:gdLst/>
              <a:ahLst/>
              <a:cxnLst/>
              <a:rect l="l" t="t" r="r" b="b"/>
              <a:pathLst>
                <a:path w="726" h="1418" extrusionOk="0">
                  <a:moveTo>
                    <a:pt x="1" y="0"/>
                  </a:moveTo>
                  <a:lnTo>
                    <a:pt x="1" y="1418"/>
                  </a:lnTo>
                  <a:lnTo>
                    <a:pt x="379" y="1418"/>
                  </a:lnTo>
                  <a:cubicBezTo>
                    <a:pt x="568" y="1418"/>
                    <a:pt x="725" y="1260"/>
                    <a:pt x="725" y="1040"/>
                  </a:cubicBezTo>
                  <a:lnTo>
                    <a:pt x="725" y="347"/>
                  </a:lnTo>
                  <a:cubicBezTo>
                    <a:pt x="725" y="158"/>
                    <a:pt x="568" y="0"/>
                    <a:pt x="37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8730;p58">
              <a:extLst>
                <a:ext uri="{FF2B5EF4-FFF2-40B4-BE49-F238E27FC236}">
                  <a16:creationId xmlns:a16="http://schemas.microsoft.com/office/drawing/2014/main" id="{52934222-4BB8-1134-44AF-3DCFCF2B7C14}"/>
                </a:ext>
              </a:extLst>
            </p:cNvPr>
            <p:cNvSpPr/>
            <p:nvPr/>
          </p:nvSpPr>
          <p:spPr>
            <a:xfrm>
              <a:off x="1795250" y="3755775"/>
              <a:ext cx="18125" cy="35450"/>
            </a:xfrm>
            <a:custGeom>
              <a:avLst/>
              <a:gdLst/>
              <a:ahLst/>
              <a:cxnLst/>
              <a:rect l="l" t="t" r="r" b="b"/>
              <a:pathLst>
                <a:path w="725" h="1418" extrusionOk="0">
                  <a:moveTo>
                    <a:pt x="378" y="0"/>
                  </a:moveTo>
                  <a:cubicBezTo>
                    <a:pt x="189" y="0"/>
                    <a:pt x="0" y="158"/>
                    <a:pt x="0" y="378"/>
                  </a:cubicBezTo>
                  <a:lnTo>
                    <a:pt x="0" y="1071"/>
                  </a:lnTo>
                  <a:cubicBezTo>
                    <a:pt x="0" y="1260"/>
                    <a:pt x="189" y="1418"/>
                    <a:pt x="378" y="1418"/>
                  </a:cubicBezTo>
                  <a:lnTo>
                    <a:pt x="725" y="1418"/>
                  </a:lnTo>
                  <a:lnTo>
                    <a:pt x="72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8731;p58">
              <a:extLst>
                <a:ext uri="{FF2B5EF4-FFF2-40B4-BE49-F238E27FC236}">
                  <a16:creationId xmlns:a16="http://schemas.microsoft.com/office/drawing/2014/main" id="{D2AE8FD7-DBF6-8A34-086B-1BB767E437EE}"/>
                </a:ext>
              </a:extLst>
            </p:cNvPr>
            <p:cNvSpPr/>
            <p:nvPr/>
          </p:nvSpPr>
          <p:spPr>
            <a:xfrm>
              <a:off x="1687350" y="3618725"/>
              <a:ext cx="270175" cy="295375"/>
            </a:xfrm>
            <a:custGeom>
              <a:avLst/>
              <a:gdLst/>
              <a:ahLst/>
              <a:cxnLst/>
              <a:rect l="l" t="t" r="r" b="b"/>
              <a:pathLst>
                <a:path w="10807" h="11815" extrusionOk="0">
                  <a:moveTo>
                    <a:pt x="6459" y="662"/>
                  </a:moveTo>
                  <a:cubicBezTo>
                    <a:pt x="6868" y="662"/>
                    <a:pt x="7183" y="977"/>
                    <a:pt x="7183" y="1355"/>
                  </a:cubicBezTo>
                  <a:cubicBezTo>
                    <a:pt x="7183" y="1765"/>
                    <a:pt x="6868" y="2080"/>
                    <a:pt x="6459" y="2080"/>
                  </a:cubicBezTo>
                  <a:lnTo>
                    <a:pt x="6459" y="1702"/>
                  </a:lnTo>
                  <a:cubicBezTo>
                    <a:pt x="6459" y="1513"/>
                    <a:pt x="6301" y="1355"/>
                    <a:pt x="6112" y="1355"/>
                  </a:cubicBezTo>
                  <a:lnTo>
                    <a:pt x="4726" y="1355"/>
                  </a:lnTo>
                  <a:cubicBezTo>
                    <a:pt x="4537" y="1355"/>
                    <a:pt x="4379" y="1513"/>
                    <a:pt x="4379" y="1702"/>
                  </a:cubicBezTo>
                  <a:lnTo>
                    <a:pt x="4379" y="2080"/>
                  </a:lnTo>
                  <a:cubicBezTo>
                    <a:pt x="3970" y="2017"/>
                    <a:pt x="3655" y="1702"/>
                    <a:pt x="3655" y="1355"/>
                  </a:cubicBezTo>
                  <a:cubicBezTo>
                    <a:pt x="3655" y="977"/>
                    <a:pt x="3970" y="662"/>
                    <a:pt x="4379" y="662"/>
                  </a:cubicBezTo>
                  <a:close/>
                  <a:moveTo>
                    <a:pt x="5387" y="4128"/>
                  </a:moveTo>
                  <a:cubicBezTo>
                    <a:pt x="5608" y="4128"/>
                    <a:pt x="5766" y="4285"/>
                    <a:pt x="5766" y="4474"/>
                  </a:cubicBezTo>
                  <a:lnTo>
                    <a:pt x="5766" y="4821"/>
                  </a:lnTo>
                  <a:lnTo>
                    <a:pt x="6112" y="4821"/>
                  </a:lnTo>
                  <a:cubicBezTo>
                    <a:pt x="6711" y="4821"/>
                    <a:pt x="7120" y="5293"/>
                    <a:pt x="7120" y="5860"/>
                  </a:cubicBezTo>
                  <a:cubicBezTo>
                    <a:pt x="7120" y="6049"/>
                    <a:pt x="6963" y="6207"/>
                    <a:pt x="6774" y="6207"/>
                  </a:cubicBezTo>
                  <a:cubicBezTo>
                    <a:pt x="6585" y="6207"/>
                    <a:pt x="6427" y="6049"/>
                    <a:pt x="6427" y="5860"/>
                  </a:cubicBezTo>
                  <a:cubicBezTo>
                    <a:pt x="6427" y="5640"/>
                    <a:pt x="6270" y="5482"/>
                    <a:pt x="6081" y="5482"/>
                  </a:cubicBezTo>
                  <a:lnTo>
                    <a:pt x="5703" y="5482"/>
                  </a:lnTo>
                  <a:lnTo>
                    <a:pt x="5703" y="6868"/>
                  </a:lnTo>
                  <a:lnTo>
                    <a:pt x="6081" y="6868"/>
                  </a:lnTo>
                  <a:cubicBezTo>
                    <a:pt x="6648" y="6868"/>
                    <a:pt x="7089" y="7341"/>
                    <a:pt x="7089" y="7908"/>
                  </a:cubicBezTo>
                  <a:lnTo>
                    <a:pt x="7089" y="8601"/>
                  </a:lnTo>
                  <a:cubicBezTo>
                    <a:pt x="7089" y="9200"/>
                    <a:pt x="6616" y="9641"/>
                    <a:pt x="6081" y="9641"/>
                  </a:cubicBezTo>
                  <a:lnTo>
                    <a:pt x="5703" y="9641"/>
                  </a:lnTo>
                  <a:lnTo>
                    <a:pt x="5703" y="9987"/>
                  </a:lnTo>
                  <a:cubicBezTo>
                    <a:pt x="5703" y="10176"/>
                    <a:pt x="5545" y="10334"/>
                    <a:pt x="5356" y="10334"/>
                  </a:cubicBezTo>
                  <a:cubicBezTo>
                    <a:pt x="5167" y="10334"/>
                    <a:pt x="5009" y="10176"/>
                    <a:pt x="5009" y="9987"/>
                  </a:cubicBezTo>
                  <a:lnTo>
                    <a:pt x="5009" y="9704"/>
                  </a:lnTo>
                  <a:lnTo>
                    <a:pt x="4631" y="9704"/>
                  </a:lnTo>
                  <a:cubicBezTo>
                    <a:pt x="4064" y="9704"/>
                    <a:pt x="3623" y="9231"/>
                    <a:pt x="3623" y="8664"/>
                  </a:cubicBezTo>
                  <a:cubicBezTo>
                    <a:pt x="3623" y="8475"/>
                    <a:pt x="3781" y="8318"/>
                    <a:pt x="3970" y="8318"/>
                  </a:cubicBezTo>
                  <a:cubicBezTo>
                    <a:pt x="4159" y="8318"/>
                    <a:pt x="4316" y="8475"/>
                    <a:pt x="4316" y="8664"/>
                  </a:cubicBezTo>
                  <a:cubicBezTo>
                    <a:pt x="4316" y="8885"/>
                    <a:pt x="4505" y="9042"/>
                    <a:pt x="4694" y="9042"/>
                  </a:cubicBezTo>
                  <a:lnTo>
                    <a:pt x="5041" y="9042"/>
                  </a:lnTo>
                  <a:lnTo>
                    <a:pt x="5041" y="7625"/>
                  </a:lnTo>
                  <a:lnTo>
                    <a:pt x="4694" y="7625"/>
                  </a:lnTo>
                  <a:lnTo>
                    <a:pt x="4694" y="7593"/>
                  </a:lnTo>
                  <a:cubicBezTo>
                    <a:pt x="4096" y="7593"/>
                    <a:pt x="3655" y="7120"/>
                    <a:pt x="3655" y="6553"/>
                  </a:cubicBezTo>
                  <a:lnTo>
                    <a:pt x="3655" y="5860"/>
                  </a:lnTo>
                  <a:cubicBezTo>
                    <a:pt x="3655" y="5262"/>
                    <a:pt x="4127" y="4821"/>
                    <a:pt x="4694" y="4821"/>
                  </a:cubicBezTo>
                  <a:lnTo>
                    <a:pt x="5041" y="4821"/>
                  </a:lnTo>
                  <a:lnTo>
                    <a:pt x="5041" y="4474"/>
                  </a:lnTo>
                  <a:cubicBezTo>
                    <a:pt x="5041" y="4285"/>
                    <a:pt x="5198" y="4128"/>
                    <a:pt x="5387" y="4128"/>
                  </a:cubicBezTo>
                  <a:close/>
                  <a:moveTo>
                    <a:pt x="4379" y="0"/>
                  </a:moveTo>
                  <a:cubicBezTo>
                    <a:pt x="3623" y="0"/>
                    <a:pt x="2993" y="662"/>
                    <a:pt x="2993" y="1387"/>
                  </a:cubicBezTo>
                  <a:cubicBezTo>
                    <a:pt x="2993" y="2143"/>
                    <a:pt x="3623" y="2773"/>
                    <a:pt x="4379" y="2773"/>
                  </a:cubicBezTo>
                  <a:lnTo>
                    <a:pt x="4379" y="2899"/>
                  </a:lnTo>
                  <a:cubicBezTo>
                    <a:pt x="3781" y="3025"/>
                    <a:pt x="3277" y="3277"/>
                    <a:pt x="2804" y="3592"/>
                  </a:cubicBezTo>
                  <a:lnTo>
                    <a:pt x="2332" y="3056"/>
                  </a:lnTo>
                  <a:lnTo>
                    <a:pt x="2584" y="2804"/>
                  </a:lnTo>
                  <a:cubicBezTo>
                    <a:pt x="2710" y="2710"/>
                    <a:pt x="2710" y="2458"/>
                    <a:pt x="2615" y="2332"/>
                  </a:cubicBezTo>
                  <a:lnTo>
                    <a:pt x="1701" y="1292"/>
                  </a:lnTo>
                  <a:cubicBezTo>
                    <a:pt x="1630" y="1203"/>
                    <a:pt x="1529" y="1165"/>
                    <a:pt x="1432" y="1165"/>
                  </a:cubicBezTo>
                  <a:cubicBezTo>
                    <a:pt x="1357" y="1165"/>
                    <a:pt x="1284" y="1188"/>
                    <a:pt x="1229" y="1229"/>
                  </a:cubicBezTo>
                  <a:lnTo>
                    <a:pt x="158" y="2143"/>
                  </a:lnTo>
                  <a:cubicBezTo>
                    <a:pt x="0" y="2269"/>
                    <a:pt x="0" y="2489"/>
                    <a:pt x="126" y="2615"/>
                  </a:cubicBezTo>
                  <a:lnTo>
                    <a:pt x="1040" y="3686"/>
                  </a:lnTo>
                  <a:cubicBezTo>
                    <a:pt x="1090" y="3770"/>
                    <a:pt x="1183" y="3809"/>
                    <a:pt x="1279" y="3809"/>
                  </a:cubicBezTo>
                  <a:cubicBezTo>
                    <a:pt x="1365" y="3809"/>
                    <a:pt x="1453" y="3777"/>
                    <a:pt x="1512" y="3718"/>
                  </a:cubicBezTo>
                  <a:lnTo>
                    <a:pt x="1764" y="3497"/>
                  </a:lnTo>
                  <a:lnTo>
                    <a:pt x="2237" y="4033"/>
                  </a:lnTo>
                  <a:cubicBezTo>
                    <a:pt x="1418" y="4852"/>
                    <a:pt x="914" y="5986"/>
                    <a:pt x="914" y="7247"/>
                  </a:cubicBezTo>
                  <a:cubicBezTo>
                    <a:pt x="914" y="9735"/>
                    <a:pt x="2930" y="11815"/>
                    <a:pt x="5387" y="11815"/>
                  </a:cubicBezTo>
                  <a:cubicBezTo>
                    <a:pt x="7876" y="11815"/>
                    <a:pt x="9893" y="9798"/>
                    <a:pt x="9893" y="7247"/>
                  </a:cubicBezTo>
                  <a:cubicBezTo>
                    <a:pt x="9893" y="5986"/>
                    <a:pt x="9389" y="4852"/>
                    <a:pt x="8538" y="4033"/>
                  </a:cubicBezTo>
                  <a:lnTo>
                    <a:pt x="9011" y="3497"/>
                  </a:lnTo>
                  <a:lnTo>
                    <a:pt x="9294" y="3718"/>
                  </a:lnTo>
                  <a:cubicBezTo>
                    <a:pt x="9368" y="3777"/>
                    <a:pt x="9450" y="3809"/>
                    <a:pt x="9528" y="3809"/>
                  </a:cubicBezTo>
                  <a:cubicBezTo>
                    <a:pt x="9616" y="3809"/>
                    <a:pt x="9700" y="3770"/>
                    <a:pt x="9767" y="3686"/>
                  </a:cubicBezTo>
                  <a:lnTo>
                    <a:pt x="10680" y="2615"/>
                  </a:lnTo>
                  <a:cubicBezTo>
                    <a:pt x="10806" y="2458"/>
                    <a:pt x="10806" y="2269"/>
                    <a:pt x="10649" y="2143"/>
                  </a:cubicBezTo>
                  <a:lnTo>
                    <a:pt x="9578" y="1229"/>
                  </a:lnTo>
                  <a:cubicBezTo>
                    <a:pt x="9509" y="1188"/>
                    <a:pt x="9434" y="1165"/>
                    <a:pt x="9361" y="1165"/>
                  </a:cubicBezTo>
                  <a:cubicBezTo>
                    <a:pt x="9267" y="1165"/>
                    <a:pt x="9176" y="1203"/>
                    <a:pt x="9105" y="1292"/>
                  </a:cubicBezTo>
                  <a:lnTo>
                    <a:pt x="8191" y="2332"/>
                  </a:lnTo>
                  <a:cubicBezTo>
                    <a:pt x="8065" y="2489"/>
                    <a:pt x="8065" y="2710"/>
                    <a:pt x="8223" y="2804"/>
                  </a:cubicBezTo>
                  <a:lnTo>
                    <a:pt x="8506" y="3056"/>
                  </a:lnTo>
                  <a:lnTo>
                    <a:pt x="8034" y="3592"/>
                  </a:lnTo>
                  <a:cubicBezTo>
                    <a:pt x="7561" y="3245"/>
                    <a:pt x="7057" y="3025"/>
                    <a:pt x="6459" y="2899"/>
                  </a:cubicBezTo>
                  <a:lnTo>
                    <a:pt x="6459" y="2773"/>
                  </a:lnTo>
                  <a:cubicBezTo>
                    <a:pt x="7215" y="2773"/>
                    <a:pt x="7845" y="2143"/>
                    <a:pt x="7845" y="1387"/>
                  </a:cubicBezTo>
                  <a:cubicBezTo>
                    <a:pt x="7845" y="662"/>
                    <a:pt x="7215" y="0"/>
                    <a:pt x="645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5C4D3-F5B8-A949-06CD-58A87455B1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C59191-B3A7-2FD6-5807-059143766D2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B579029-A33F-70DF-61A7-39990E02C6F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50872C8-0F00-D19C-B046-4ED427D7238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3A07634C-FDE2-F1BE-4709-568312368A6F}"/>
              </a:ext>
            </a:extLst>
          </p:cNvPr>
          <p:cNvSpPr txBox="1"/>
          <p:nvPr/>
        </p:nvSpPr>
        <p:spPr>
          <a:xfrm>
            <a:off x="1264684" y="3013423"/>
            <a:ext cx="8417320" cy="2554545"/>
          </a:xfrm>
          <a:prstGeom prst="rect">
            <a:avLst/>
          </a:prstGeom>
          <a:noFill/>
        </p:spPr>
        <p:txBody>
          <a:bodyPr wrap="square" rtlCol="0">
            <a:spAutoFit/>
          </a:bodyPr>
          <a:lstStyle/>
          <a:p>
            <a:r>
              <a:rPr lang="en-US" sz="2000" dirty="0">
                <a:latin typeface="Alexandria" charset="0"/>
              </a:rPr>
              <a:t>Over time, some cities such as Las Vegas and Phoenix and Shenzhen grow while other cities such as Baltimore and Detroit shrink in population size. Why?</a:t>
            </a:r>
          </a:p>
          <a:p>
            <a:endParaRPr lang="en-US" sz="2000" dirty="0">
              <a:latin typeface="Alexandria" charset="0"/>
            </a:endParaRPr>
          </a:p>
          <a:p>
            <a:r>
              <a:rPr lang="en-US" sz="2000" dirty="0">
                <a:latin typeface="Alexandria" charset="0"/>
              </a:rPr>
              <a:t> What role do local amenities, government policy and local job growth play in determining a city’s population growth?</a:t>
            </a:r>
          </a:p>
          <a:p>
            <a:endParaRPr lang="en-US" sz="2000" dirty="0">
              <a:latin typeface="Alexandria" charset="0"/>
            </a:endParaRPr>
          </a:p>
          <a:p>
            <a:r>
              <a:rPr lang="en-US" sz="2000" dirty="0">
                <a:latin typeface="Alexandria" charset="0"/>
              </a:rPr>
              <a:t> Think of Seattle today with booming Microsoft and Amazon this wasn't always the case in the year 1979 Seattle was kind of a sleepy town. </a:t>
            </a:r>
          </a:p>
        </p:txBody>
      </p:sp>
      <p:pic>
        <p:nvPicPr>
          <p:cNvPr id="5" name="Graphic 21">
            <a:extLst>
              <a:ext uri="{FF2B5EF4-FFF2-40B4-BE49-F238E27FC236}">
                <a16:creationId xmlns:a16="http://schemas.microsoft.com/office/drawing/2014/main" id="{5A899EEC-5DA9-06D3-1557-FF98EB15DD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2C2BA4A9-9464-38B7-6CBF-01F4F957A289}"/>
              </a:ext>
            </a:extLst>
          </p:cNvPr>
          <p:cNvSpPr txBox="1"/>
          <p:nvPr/>
        </p:nvSpPr>
        <p:spPr>
          <a:xfrm>
            <a:off x="5130441" y="1796415"/>
            <a:ext cx="1246928" cy="625428"/>
          </a:xfrm>
          <a:prstGeom prst="rect">
            <a:avLst/>
          </a:prstGeom>
          <a:noFill/>
        </p:spPr>
        <p:txBody>
          <a:bodyPr wrap="square" rtlCol="0">
            <a:spAutoFit/>
          </a:bodyPr>
          <a:lstStyle/>
          <a:p>
            <a:pPr>
              <a:lnSpc>
                <a:spcPct val="115000"/>
              </a:lnSpc>
              <a:spcBef>
                <a:spcPts val="2400"/>
              </a:spcBef>
              <a:buNone/>
            </a:pPr>
            <a:r>
              <a:rPr lang="en-US" sz="3200" b="1" dirty="0">
                <a:solidFill>
                  <a:srgbClr val="00AEEF"/>
                </a:solidFill>
                <a:latin typeface="Alexandria" charset="0"/>
              </a:rPr>
              <a:t>Why?  </a:t>
            </a:r>
            <a:endParaRPr lang="en-US" sz="3200" dirty="0">
              <a:latin typeface="Alexandria" charset="0"/>
            </a:endParaRPr>
          </a:p>
        </p:txBody>
      </p:sp>
      <p:sp>
        <p:nvSpPr>
          <p:cNvPr id="3" name="مربع نص 2">
            <a:extLst>
              <a:ext uri="{FF2B5EF4-FFF2-40B4-BE49-F238E27FC236}">
                <a16:creationId xmlns:a16="http://schemas.microsoft.com/office/drawing/2014/main" id="{EC30AC07-39FF-26DE-1F1F-7306DE39F44D}"/>
              </a:ext>
            </a:extLst>
          </p:cNvPr>
          <p:cNvSpPr txBox="1"/>
          <p:nvPr/>
        </p:nvSpPr>
        <p:spPr>
          <a:xfrm>
            <a:off x="2998076" y="613341"/>
            <a:ext cx="6511158" cy="671851"/>
          </a:xfrm>
          <a:prstGeom prst="rect">
            <a:avLst/>
          </a:prstGeom>
          <a:noFill/>
        </p:spPr>
        <p:txBody>
          <a:bodyPr wrap="square">
            <a:spAutoFit/>
          </a:bodyPr>
          <a:lstStyle/>
          <a:p>
            <a:pPr>
              <a:lnSpc>
                <a:spcPct val="150000"/>
              </a:lnSpc>
            </a:pPr>
            <a:r>
              <a:rPr lang="en-US" sz="2800" dirty="0"/>
              <a:t>1.Overview -City Growth -Why</a:t>
            </a:r>
            <a:endParaRPr lang="en-US" sz="2800" dirty="0">
              <a:latin typeface="Alexandria" charset="0"/>
            </a:endParaRPr>
          </a:p>
        </p:txBody>
      </p:sp>
      <p:pic>
        <p:nvPicPr>
          <p:cNvPr id="4" name="صورة 3">
            <a:extLst>
              <a:ext uri="{FF2B5EF4-FFF2-40B4-BE49-F238E27FC236}">
                <a16:creationId xmlns:a16="http://schemas.microsoft.com/office/drawing/2014/main" id="{F7BB2A13-BABD-2AD0-1CE5-D7300E92645C}"/>
              </a:ext>
            </a:extLst>
          </p:cNvPr>
          <p:cNvPicPr>
            <a:picLocks noChangeAspect="1"/>
          </p:cNvPicPr>
          <p:nvPr/>
        </p:nvPicPr>
        <p:blipFill>
          <a:blip r:embed="rId3"/>
          <a:stretch>
            <a:fillRect/>
          </a:stretch>
        </p:blipFill>
        <p:spPr>
          <a:xfrm>
            <a:off x="3598475" y="1351914"/>
            <a:ext cx="1469680" cy="1447746"/>
          </a:xfrm>
          <a:prstGeom prst="rect">
            <a:avLst/>
          </a:prstGeom>
        </p:spPr>
      </p:pic>
    </p:spTree>
    <p:extLst>
      <p:ext uri="{BB962C8B-B14F-4D97-AF65-F5344CB8AC3E}">
        <p14:creationId xmlns:p14="http://schemas.microsoft.com/office/powerpoint/2010/main" val="33440128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05ABB-D913-26AD-B0E2-F822000C5CF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D79BB09-A773-5D7E-7C8B-4D17FBF1C69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6007377-356A-3041-E73D-C1D53AE23D6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616387B-E0C1-CCE4-E262-408979B5040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E3284590-89F0-11B4-887D-27EE1241AB19}"/>
              </a:ext>
            </a:extLst>
          </p:cNvPr>
          <p:cNvSpPr txBox="1"/>
          <p:nvPr/>
        </p:nvSpPr>
        <p:spPr>
          <a:xfrm>
            <a:off x="1333001" y="1617539"/>
            <a:ext cx="4399365" cy="3785652"/>
          </a:xfrm>
          <a:prstGeom prst="rect">
            <a:avLst/>
          </a:prstGeom>
          <a:noFill/>
        </p:spPr>
        <p:txBody>
          <a:bodyPr wrap="square" rtlCol="0">
            <a:spAutoFit/>
          </a:bodyPr>
          <a:lstStyle/>
          <a:p>
            <a:r>
              <a:rPr lang="en-US" sz="2000" dirty="0">
                <a:latin typeface="Alexandria" charset="0"/>
              </a:rPr>
              <a:t>Migration of both domestic citizens and immigrants increases if the local economy is booming. </a:t>
            </a:r>
          </a:p>
          <a:p>
            <a:r>
              <a:rPr lang="en-US" sz="2000" dirty="0">
                <a:latin typeface="Alexandria" charset="0"/>
              </a:rPr>
              <a:t>A city’s economy is not a microcosm of the nation.</a:t>
            </a:r>
          </a:p>
          <a:p>
            <a:r>
              <a:rPr lang="en-US" sz="2000" dirty="0">
                <a:latin typeface="Alexandria" charset="0"/>
              </a:rPr>
              <a:t>Each city tends to specialize in a few industries. </a:t>
            </a:r>
          </a:p>
          <a:p>
            <a:endParaRPr lang="en-US" sz="2000" dirty="0">
              <a:latin typeface="Alexandria" charset="0"/>
            </a:endParaRPr>
          </a:p>
          <a:p>
            <a:r>
              <a:rPr lang="en-US" sz="2000" b="1" dirty="0">
                <a:solidFill>
                  <a:srgbClr val="F58221"/>
                </a:solidFill>
                <a:latin typeface="Alexandria" charset="0"/>
              </a:rPr>
              <a:t>If these industries are booming, the city booms. It is not a “law of physics” that a city just keeps growing over time.</a:t>
            </a:r>
          </a:p>
          <a:p>
            <a:endParaRPr lang="en-US" sz="2000" dirty="0">
              <a:latin typeface="Alexandria" charset="0"/>
            </a:endParaRPr>
          </a:p>
        </p:txBody>
      </p:sp>
      <p:pic>
        <p:nvPicPr>
          <p:cNvPr id="5" name="Graphic 21">
            <a:extLst>
              <a:ext uri="{FF2B5EF4-FFF2-40B4-BE49-F238E27FC236}">
                <a16:creationId xmlns:a16="http://schemas.microsoft.com/office/drawing/2014/main" id="{5376EEED-A6C5-A2EA-1A7B-EC1EDEB6B8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FC5E52D8-F862-CF36-9BEF-C91BE04FB5A3}"/>
              </a:ext>
            </a:extLst>
          </p:cNvPr>
          <p:cNvSpPr txBox="1"/>
          <p:nvPr/>
        </p:nvSpPr>
        <p:spPr>
          <a:xfrm>
            <a:off x="2180722" y="660271"/>
            <a:ext cx="7407165" cy="1318181"/>
          </a:xfrm>
          <a:prstGeom prst="rect">
            <a:avLst/>
          </a:prstGeom>
          <a:noFill/>
        </p:spPr>
        <p:txBody>
          <a:bodyPr wrap="square">
            <a:spAutoFit/>
          </a:bodyPr>
          <a:lstStyle/>
          <a:p>
            <a:pPr>
              <a:lnSpc>
                <a:spcPct val="150000"/>
              </a:lnSpc>
            </a:pPr>
            <a:r>
              <a:rPr lang="en-US" sz="2800" dirty="0"/>
              <a:t>1.Overview -City Growth -</a:t>
            </a:r>
            <a:r>
              <a:rPr lang="en-US" sz="2800" dirty="0">
                <a:latin typeface="Alexandria" charset="0"/>
              </a:rPr>
              <a:t>economy booming. </a:t>
            </a:r>
          </a:p>
          <a:p>
            <a:pPr>
              <a:lnSpc>
                <a:spcPct val="150000"/>
              </a:lnSpc>
            </a:pPr>
            <a:r>
              <a:rPr lang="en-US" sz="2800" dirty="0"/>
              <a:t>   </a:t>
            </a:r>
            <a:endParaRPr lang="en-US" sz="2800" dirty="0">
              <a:latin typeface="Alexandria" charset="0"/>
            </a:endParaRPr>
          </a:p>
        </p:txBody>
      </p:sp>
      <p:pic>
        <p:nvPicPr>
          <p:cNvPr id="6" name="صورة 5">
            <a:extLst>
              <a:ext uri="{FF2B5EF4-FFF2-40B4-BE49-F238E27FC236}">
                <a16:creationId xmlns:a16="http://schemas.microsoft.com/office/drawing/2014/main" id="{9EB2775D-2448-23B4-B8B9-AB7904793665}"/>
              </a:ext>
            </a:extLst>
          </p:cNvPr>
          <p:cNvPicPr>
            <a:picLocks noChangeAspect="1"/>
          </p:cNvPicPr>
          <p:nvPr/>
        </p:nvPicPr>
        <p:blipFill>
          <a:blip r:embed="rId3"/>
          <a:stretch>
            <a:fillRect/>
          </a:stretch>
        </p:blipFill>
        <p:spPr>
          <a:xfrm>
            <a:off x="5853937" y="1691417"/>
            <a:ext cx="4551304" cy="3432375"/>
          </a:xfrm>
          <a:prstGeom prst="rect">
            <a:avLst/>
          </a:prstGeom>
        </p:spPr>
      </p:pic>
    </p:spTree>
    <p:extLst>
      <p:ext uri="{BB962C8B-B14F-4D97-AF65-F5344CB8AC3E}">
        <p14:creationId xmlns:p14="http://schemas.microsoft.com/office/powerpoint/2010/main" val="26110032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1C6AED-A1B8-804A-13AD-393EB3574A5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0996B6-7BE3-2B42-305B-02AD08CA27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5395B66-1A14-81B0-A9D8-B9CEBFEE80E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E227DC3-A367-1EDB-ACAC-C148A06AB4E7}"/>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C0AF2C8-D90D-38BA-26CD-6DC0AF037E61}"/>
              </a:ext>
            </a:extLst>
          </p:cNvPr>
          <p:cNvSpPr txBox="1"/>
          <p:nvPr/>
        </p:nvSpPr>
        <p:spPr>
          <a:xfrm>
            <a:off x="1466113" y="2468280"/>
            <a:ext cx="3673446" cy="1631216"/>
          </a:xfrm>
          <a:prstGeom prst="rect">
            <a:avLst/>
          </a:prstGeom>
          <a:noFill/>
        </p:spPr>
        <p:txBody>
          <a:bodyPr wrap="square" rtlCol="0">
            <a:spAutoFit/>
          </a:bodyPr>
          <a:lstStyle/>
          <a:p>
            <a:r>
              <a:rPr lang="en-US" sz="2000" dirty="0">
                <a:latin typeface="Alexandria" charset="0"/>
              </a:rPr>
              <a:t>Another factor that influences population growth is winter and summer temperature. People have revealed a desire to live in warmer winter areas. </a:t>
            </a:r>
          </a:p>
        </p:txBody>
      </p:sp>
      <p:pic>
        <p:nvPicPr>
          <p:cNvPr id="5" name="Graphic 21">
            <a:extLst>
              <a:ext uri="{FF2B5EF4-FFF2-40B4-BE49-F238E27FC236}">
                <a16:creationId xmlns:a16="http://schemas.microsoft.com/office/drawing/2014/main" id="{913F9E84-EF5C-9A4A-0AC7-8E60905B67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a:extLst>
              <a:ext uri="{FF2B5EF4-FFF2-40B4-BE49-F238E27FC236}">
                <a16:creationId xmlns:a16="http://schemas.microsoft.com/office/drawing/2014/main" id="{D3BABE78-5D36-246E-DEA5-F6037BF89E4C}"/>
              </a:ext>
            </a:extLst>
          </p:cNvPr>
          <p:cNvPicPr>
            <a:picLocks noChangeAspect="1"/>
          </p:cNvPicPr>
          <p:nvPr/>
        </p:nvPicPr>
        <p:blipFill>
          <a:blip r:embed="rId3"/>
          <a:stretch>
            <a:fillRect/>
          </a:stretch>
        </p:blipFill>
        <p:spPr>
          <a:xfrm>
            <a:off x="5424609" y="1781480"/>
            <a:ext cx="4752249" cy="3429000"/>
          </a:xfrm>
          <a:prstGeom prst="rect">
            <a:avLst/>
          </a:prstGeom>
        </p:spPr>
      </p:pic>
      <p:sp>
        <p:nvSpPr>
          <p:cNvPr id="4" name="مربع نص 3">
            <a:extLst>
              <a:ext uri="{FF2B5EF4-FFF2-40B4-BE49-F238E27FC236}">
                <a16:creationId xmlns:a16="http://schemas.microsoft.com/office/drawing/2014/main" id="{14B1D521-450A-3E67-7FC8-A50F5ACABAF8}"/>
              </a:ext>
            </a:extLst>
          </p:cNvPr>
          <p:cNvSpPr txBox="1"/>
          <p:nvPr/>
        </p:nvSpPr>
        <p:spPr>
          <a:xfrm>
            <a:off x="2998076" y="613341"/>
            <a:ext cx="6511158" cy="671851"/>
          </a:xfrm>
          <a:prstGeom prst="rect">
            <a:avLst/>
          </a:prstGeom>
          <a:noFill/>
        </p:spPr>
        <p:txBody>
          <a:bodyPr wrap="square">
            <a:spAutoFit/>
          </a:bodyPr>
          <a:lstStyle/>
          <a:p>
            <a:pPr>
              <a:lnSpc>
                <a:spcPct val="150000"/>
              </a:lnSpc>
            </a:pPr>
            <a:r>
              <a:rPr lang="en-US" sz="2800" dirty="0"/>
              <a:t>1.Overview -City Growth –climate  </a:t>
            </a:r>
            <a:endParaRPr lang="en-US" sz="2800" dirty="0">
              <a:latin typeface="Alexandria" charset="0"/>
            </a:endParaRPr>
          </a:p>
        </p:txBody>
      </p:sp>
    </p:spTree>
    <p:extLst>
      <p:ext uri="{BB962C8B-B14F-4D97-AF65-F5344CB8AC3E}">
        <p14:creationId xmlns:p14="http://schemas.microsoft.com/office/powerpoint/2010/main" val="41613487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F3E946-F2CD-430F-6585-5C71CF07C9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4C5C694-A246-1CB3-9640-48C83D34C3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CA34079-B44E-2153-5306-328B0CE7014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E8C9D2E-2606-694F-D03A-43EDEEEAABF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49AD727-5682-2511-E7C5-E4D34CD9E145}"/>
              </a:ext>
            </a:extLst>
          </p:cNvPr>
          <p:cNvSpPr txBox="1"/>
          <p:nvPr/>
        </p:nvSpPr>
        <p:spPr>
          <a:xfrm>
            <a:off x="1466112" y="1406851"/>
            <a:ext cx="6564073" cy="4093428"/>
          </a:xfrm>
          <a:prstGeom prst="rect">
            <a:avLst/>
          </a:prstGeom>
          <a:noFill/>
        </p:spPr>
        <p:txBody>
          <a:bodyPr wrap="square" rtlCol="0">
            <a:spAutoFit/>
          </a:bodyPr>
          <a:lstStyle/>
          <a:p>
            <a:r>
              <a:rPr lang="en-US" sz="2000" dirty="0">
                <a:latin typeface="Alexandria" charset="0"/>
              </a:rPr>
              <a:t>A city is a collection of different vintages of capital including vehicles, buildings and urban infrastructure such as the power grid, road network and sewer system. </a:t>
            </a:r>
          </a:p>
          <a:p>
            <a:endParaRPr lang="en-US" sz="2000" dirty="0">
              <a:latin typeface="Alexandria" charset="0"/>
            </a:endParaRPr>
          </a:p>
          <a:p>
            <a:r>
              <a:rPr lang="en-US" sz="2000" dirty="0">
                <a:latin typeface="Alexandria" charset="0"/>
              </a:rPr>
              <a:t>A city’s population and employment grow if more people and firms decide that this location is the right place for them. </a:t>
            </a:r>
          </a:p>
          <a:p>
            <a:endParaRPr lang="en-US" sz="2000" dirty="0">
              <a:latin typeface="Alexandria" charset="0"/>
            </a:endParaRPr>
          </a:p>
          <a:p>
            <a:r>
              <a:rPr lang="en-US" sz="2000" dirty="0">
                <a:latin typeface="Alexandria" charset="0"/>
              </a:rPr>
              <a:t>Each person and firm has an opportunity cost. There are other locations where they could locate. </a:t>
            </a:r>
          </a:p>
          <a:p>
            <a:endParaRPr lang="en-US" sz="2000" dirty="0">
              <a:latin typeface="Alexandria" charset="0"/>
            </a:endParaRPr>
          </a:p>
          <a:p>
            <a:r>
              <a:rPr lang="en-US" sz="2000" b="1" dirty="0">
                <a:solidFill>
                  <a:srgbClr val="F58221"/>
                </a:solidFill>
                <a:latin typeface="Alexandria" charset="0"/>
              </a:rPr>
              <a:t>Cities compete for footloose people and firms. If a location fails to offer good quality of life and economic opportunity, real estate prices will decline as aggregate demand declines.</a:t>
            </a:r>
          </a:p>
        </p:txBody>
      </p:sp>
      <p:pic>
        <p:nvPicPr>
          <p:cNvPr id="5" name="Graphic 21">
            <a:extLst>
              <a:ext uri="{FF2B5EF4-FFF2-40B4-BE49-F238E27FC236}">
                <a16:creationId xmlns:a16="http://schemas.microsoft.com/office/drawing/2014/main" id="{C95ABD0A-8770-9FD1-DE97-5D3C2DBB89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FBD4D27B-980F-887E-14B3-4B08AC15CC35}"/>
              </a:ext>
            </a:extLst>
          </p:cNvPr>
          <p:cNvSpPr txBox="1"/>
          <p:nvPr/>
        </p:nvSpPr>
        <p:spPr>
          <a:xfrm>
            <a:off x="1181062" y="613341"/>
            <a:ext cx="8328172" cy="671851"/>
          </a:xfrm>
          <a:prstGeom prst="rect">
            <a:avLst/>
          </a:prstGeom>
          <a:noFill/>
        </p:spPr>
        <p:txBody>
          <a:bodyPr wrap="square">
            <a:spAutoFit/>
          </a:bodyPr>
          <a:lstStyle/>
          <a:p>
            <a:pPr>
              <a:lnSpc>
                <a:spcPct val="150000"/>
              </a:lnSpc>
            </a:pPr>
            <a:r>
              <a:rPr lang="en-US" sz="2800" dirty="0"/>
              <a:t>1.Overview -City Quality of Life - urban infrastructure </a:t>
            </a:r>
            <a:endParaRPr lang="en-US" sz="2800" dirty="0">
              <a:latin typeface="Alexandria" charset="0"/>
            </a:endParaRPr>
          </a:p>
        </p:txBody>
      </p:sp>
      <p:pic>
        <p:nvPicPr>
          <p:cNvPr id="4" name="صورة 3">
            <a:extLst>
              <a:ext uri="{FF2B5EF4-FFF2-40B4-BE49-F238E27FC236}">
                <a16:creationId xmlns:a16="http://schemas.microsoft.com/office/drawing/2014/main" id="{9A71B72E-3CC1-3981-B211-B73B35107636}"/>
              </a:ext>
            </a:extLst>
          </p:cNvPr>
          <p:cNvPicPr>
            <a:picLocks noChangeAspect="1"/>
          </p:cNvPicPr>
          <p:nvPr/>
        </p:nvPicPr>
        <p:blipFill>
          <a:blip r:embed="rId3"/>
          <a:stretch>
            <a:fillRect/>
          </a:stretch>
        </p:blipFill>
        <p:spPr>
          <a:xfrm>
            <a:off x="8315235" y="2643186"/>
            <a:ext cx="1685925" cy="1571625"/>
          </a:xfrm>
          <a:prstGeom prst="rect">
            <a:avLst/>
          </a:prstGeom>
        </p:spPr>
      </p:pic>
    </p:spTree>
    <p:extLst>
      <p:ext uri="{BB962C8B-B14F-4D97-AF65-F5344CB8AC3E}">
        <p14:creationId xmlns:p14="http://schemas.microsoft.com/office/powerpoint/2010/main" val="24511756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AA35D0-D268-7F0D-E88A-0756E60D51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2D1F22-1710-D1E8-949C-7388C33675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5AD71B6-62AD-BE82-CB74-B7CF0486F64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5246DD9-B15B-2DFD-4809-338370C4145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F5EF9FA1-2A45-1287-08EA-8D24A759FA06}"/>
              </a:ext>
            </a:extLst>
          </p:cNvPr>
          <p:cNvSpPr txBox="1"/>
          <p:nvPr/>
        </p:nvSpPr>
        <p:spPr>
          <a:xfrm>
            <a:off x="1333001" y="2368828"/>
            <a:ext cx="5502246" cy="2246769"/>
          </a:xfrm>
          <a:prstGeom prst="rect">
            <a:avLst/>
          </a:prstGeom>
          <a:noFill/>
        </p:spPr>
        <p:txBody>
          <a:bodyPr wrap="square" rtlCol="0">
            <a:spAutoFit/>
          </a:bodyPr>
          <a:lstStyle/>
          <a:p>
            <a:r>
              <a:rPr lang="en-US" sz="2000" dirty="0"/>
              <a:t>Yet, if a city grows “too big”, certain quality of life challenges such as crime, congestion, and pollution often grow worse.</a:t>
            </a:r>
          </a:p>
          <a:p>
            <a:endParaRPr lang="en-US" sz="2000" dirty="0">
              <a:latin typeface="Alexandria" charset="0"/>
            </a:endParaRPr>
          </a:p>
          <a:p>
            <a:r>
              <a:rPr lang="en-US" sz="2000" dirty="0"/>
              <a:t>A positive over the last 50 years has been local air quality and water quality progress and the rise of green cities. </a:t>
            </a:r>
            <a:endParaRPr lang="en-US" sz="2000" dirty="0">
              <a:latin typeface="Alexandria" charset="0"/>
            </a:endParaRPr>
          </a:p>
        </p:txBody>
      </p:sp>
      <p:pic>
        <p:nvPicPr>
          <p:cNvPr id="5" name="Graphic 21">
            <a:extLst>
              <a:ext uri="{FF2B5EF4-FFF2-40B4-BE49-F238E27FC236}">
                <a16:creationId xmlns:a16="http://schemas.microsoft.com/office/drawing/2014/main" id="{31EDC133-AEF5-22CF-F27B-8616473019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A73E7219-4475-972C-B7D6-E42AACCCC5B9}"/>
              </a:ext>
            </a:extLst>
          </p:cNvPr>
          <p:cNvSpPr txBox="1"/>
          <p:nvPr/>
        </p:nvSpPr>
        <p:spPr>
          <a:xfrm>
            <a:off x="2015141" y="1562095"/>
            <a:ext cx="6592773" cy="558743"/>
          </a:xfrm>
          <a:prstGeom prst="rect">
            <a:avLst/>
          </a:prstGeom>
          <a:noFill/>
        </p:spPr>
        <p:txBody>
          <a:bodyPr wrap="square" rtlCol="0">
            <a:spAutoFit/>
          </a:bodyPr>
          <a:lstStyle/>
          <a:p>
            <a:pPr>
              <a:lnSpc>
                <a:spcPct val="115000"/>
              </a:lnSpc>
              <a:spcBef>
                <a:spcPts val="2400"/>
              </a:spcBef>
              <a:buNone/>
            </a:pPr>
            <a:r>
              <a:rPr lang="en-US" sz="2800" dirty="0"/>
              <a:t>City Quality of Life – green city </a:t>
            </a:r>
            <a:endParaRPr lang="en-US" sz="2800" dirty="0">
              <a:latin typeface="Alexandria" charset="0"/>
            </a:endParaRPr>
          </a:p>
        </p:txBody>
      </p:sp>
      <p:sp>
        <p:nvSpPr>
          <p:cNvPr id="3" name="مربع نص 2">
            <a:extLst>
              <a:ext uri="{FF2B5EF4-FFF2-40B4-BE49-F238E27FC236}">
                <a16:creationId xmlns:a16="http://schemas.microsoft.com/office/drawing/2014/main" id="{89CFAC19-7438-14EA-D3F2-AAA6CE42E596}"/>
              </a:ext>
            </a:extLst>
          </p:cNvPr>
          <p:cNvSpPr txBox="1"/>
          <p:nvPr/>
        </p:nvSpPr>
        <p:spPr>
          <a:xfrm>
            <a:off x="2998076" y="613341"/>
            <a:ext cx="6511158" cy="671851"/>
          </a:xfrm>
          <a:prstGeom prst="rect">
            <a:avLst/>
          </a:prstGeom>
          <a:noFill/>
        </p:spPr>
        <p:txBody>
          <a:bodyPr wrap="square">
            <a:spAutoFit/>
          </a:bodyPr>
          <a:lstStyle/>
          <a:p>
            <a:pPr>
              <a:lnSpc>
                <a:spcPct val="150000"/>
              </a:lnSpc>
            </a:pPr>
            <a:r>
              <a:rPr lang="en-US" sz="2800" dirty="0"/>
              <a:t>1.Overview -City Quality of Life </a:t>
            </a:r>
            <a:endParaRPr lang="en-US" sz="2800" dirty="0">
              <a:latin typeface="Alexandria" charset="0"/>
            </a:endParaRPr>
          </a:p>
        </p:txBody>
      </p:sp>
      <p:pic>
        <p:nvPicPr>
          <p:cNvPr id="4" name="صورة 3">
            <a:extLst>
              <a:ext uri="{FF2B5EF4-FFF2-40B4-BE49-F238E27FC236}">
                <a16:creationId xmlns:a16="http://schemas.microsoft.com/office/drawing/2014/main" id="{AD25BB17-FEF6-6C71-A64E-D3322161B4FA}"/>
              </a:ext>
            </a:extLst>
          </p:cNvPr>
          <p:cNvPicPr>
            <a:picLocks noChangeAspect="1"/>
          </p:cNvPicPr>
          <p:nvPr/>
        </p:nvPicPr>
        <p:blipFill>
          <a:blip r:embed="rId3"/>
          <a:stretch>
            <a:fillRect/>
          </a:stretch>
        </p:blipFill>
        <p:spPr>
          <a:xfrm>
            <a:off x="6835247" y="2337295"/>
            <a:ext cx="3522698" cy="2368335"/>
          </a:xfrm>
          <a:prstGeom prst="rect">
            <a:avLst/>
          </a:prstGeom>
        </p:spPr>
      </p:pic>
    </p:spTree>
    <p:extLst>
      <p:ext uri="{BB962C8B-B14F-4D97-AF65-F5344CB8AC3E}">
        <p14:creationId xmlns:p14="http://schemas.microsoft.com/office/powerpoint/2010/main" val="11608113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5E30FE-B84E-D581-5C73-CD09F21B47A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4E3016-8577-D9C8-78C6-35376656C17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56C4C34-78C2-570B-1F1B-626A0D23823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73EE400-9ABC-57BC-32FE-EAECA1C09F37}"/>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617441C-B344-C364-3DA9-E4C99426896C}"/>
              </a:ext>
            </a:extLst>
          </p:cNvPr>
          <p:cNvSpPr txBox="1"/>
          <p:nvPr/>
        </p:nvSpPr>
        <p:spPr>
          <a:xfrm>
            <a:off x="1388894" y="1986435"/>
            <a:ext cx="8137376" cy="2862322"/>
          </a:xfrm>
          <a:prstGeom prst="rect">
            <a:avLst/>
          </a:prstGeom>
          <a:noFill/>
        </p:spPr>
        <p:txBody>
          <a:bodyPr wrap="square" rtlCol="0">
            <a:spAutoFit/>
          </a:bodyPr>
          <a:lstStyle/>
          <a:p>
            <a:r>
              <a:rPr lang="en-US" sz="2000" dirty="0">
                <a:latin typeface="Alexandria"/>
              </a:rPr>
              <a:t>Government intervention is the standard policy prescription for mitigating this Tragedy of the Commons. </a:t>
            </a:r>
          </a:p>
          <a:p>
            <a:endParaRPr lang="en-US" sz="2000" dirty="0">
              <a:latin typeface="Alexandria"/>
            </a:endParaRPr>
          </a:p>
          <a:p>
            <a:r>
              <a:rPr lang="en-US" sz="2000" dirty="0">
                <a:latin typeface="Alexandria"/>
              </a:rPr>
              <a:t>Is government up to the job? In the developing world, issues of corruption arise, and issues of state capacity arise. </a:t>
            </a:r>
          </a:p>
          <a:p>
            <a:endParaRPr lang="en-US" sz="2000" dirty="0">
              <a:latin typeface="Alexandria"/>
            </a:endParaRPr>
          </a:p>
          <a:p>
            <a:r>
              <a:rPr lang="en-US" sz="2000" dirty="0">
                <a:latin typeface="Alexandria"/>
              </a:rPr>
              <a:t>Who chooses to work for government? What incentives do they face to do their job well? Are there honest elections for holding elected officials accountable? What resources does the state have access to? </a:t>
            </a:r>
          </a:p>
        </p:txBody>
      </p:sp>
      <p:pic>
        <p:nvPicPr>
          <p:cNvPr id="5" name="Graphic 21">
            <a:extLst>
              <a:ext uri="{FF2B5EF4-FFF2-40B4-BE49-F238E27FC236}">
                <a16:creationId xmlns:a16="http://schemas.microsoft.com/office/drawing/2014/main" id="{740113FB-7955-2C69-A4C1-65F6B2C6F4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2015D8C8-DB27-D10D-8B09-78EE3E6A9291}"/>
              </a:ext>
            </a:extLst>
          </p:cNvPr>
          <p:cNvSpPr txBox="1"/>
          <p:nvPr/>
        </p:nvSpPr>
        <p:spPr>
          <a:xfrm>
            <a:off x="1390631" y="666929"/>
            <a:ext cx="7621203" cy="671851"/>
          </a:xfrm>
          <a:prstGeom prst="rect">
            <a:avLst/>
          </a:prstGeom>
          <a:noFill/>
        </p:spPr>
        <p:txBody>
          <a:bodyPr wrap="square">
            <a:spAutoFit/>
          </a:bodyPr>
          <a:lstStyle/>
          <a:p>
            <a:pPr>
              <a:lnSpc>
                <a:spcPct val="150000"/>
              </a:lnSpc>
            </a:pPr>
            <a:r>
              <a:rPr lang="en-US" sz="2800" dirty="0"/>
              <a:t>1.Overview -City Quality of Life -government  role </a:t>
            </a:r>
            <a:endParaRPr lang="en-US" sz="2800" dirty="0">
              <a:latin typeface="Alexandria" charset="0"/>
            </a:endParaRPr>
          </a:p>
        </p:txBody>
      </p:sp>
      <p:grpSp>
        <p:nvGrpSpPr>
          <p:cNvPr id="4" name="Google Shape;8736;p58">
            <a:extLst>
              <a:ext uri="{FF2B5EF4-FFF2-40B4-BE49-F238E27FC236}">
                <a16:creationId xmlns:a16="http://schemas.microsoft.com/office/drawing/2014/main" id="{0435ABED-28D8-FCD5-F1A8-912F656BA15E}"/>
              </a:ext>
            </a:extLst>
          </p:cNvPr>
          <p:cNvGrpSpPr/>
          <p:nvPr/>
        </p:nvGrpSpPr>
        <p:grpSpPr>
          <a:xfrm>
            <a:off x="9011834" y="1370277"/>
            <a:ext cx="1401684" cy="1077436"/>
            <a:chOff x="3497300" y="3227275"/>
            <a:chExt cx="296175" cy="296175"/>
          </a:xfrm>
        </p:grpSpPr>
        <p:sp>
          <p:nvSpPr>
            <p:cNvPr id="6" name="Google Shape;8737;p58">
              <a:extLst>
                <a:ext uri="{FF2B5EF4-FFF2-40B4-BE49-F238E27FC236}">
                  <a16:creationId xmlns:a16="http://schemas.microsoft.com/office/drawing/2014/main" id="{8DC5A4D6-70CA-DFDF-0327-276AA8D76E61}"/>
                </a:ext>
              </a:extLst>
            </p:cNvPr>
            <p:cNvSpPr/>
            <p:nvPr/>
          </p:nvSpPr>
          <p:spPr>
            <a:xfrm>
              <a:off x="3609925" y="3339900"/>
              <a:ext cx="69350" cy="68550"/>
            </a:xfrm>
            <a:custGeom>
              <a:avLst/>
              <a:gdLst/>
              <a:ahLst/>
              <a:cxnLst/>
              <a:rect l="l" t="t" r="r" b="b"/>
              <a:pathLst>
                <a:path w="2774" h="2742" extrusionOk="0">
                  <a:moveTo>
                    <a:pt x="1387" y="1"/>
                  </a:moveTo>
                  <a:cubicBezTo>
                    <a:pt x="631" y="1"/>
                    <a:pt x="1" y="631"/>
                    <a:pt x="1" y="1355"/>
                  </a:cubicBezTo>
                  <a:cubicBezTo>
                    <a:pt x="1" y="2112"/>
                    <a:pt x="631" y="2742"/>
                    <a:pt x="1387" y="2742"/>
                  </a:cubicBezTo>
                  <a:cubicBezTo>
                    <a:pt x="2143" y="2742"/>
                    <a:pt x="2773" y="2112"/>
                    <a:pt x="2773" y="1355"/>
                  </a:cubicBezTo>
                  <a:cubicBezTo>
                    <a:pt x="2773" y="631"/>
                    <a:pt x="2143" y="1"/>
                    <a:pt x="13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738;p58">
              <a:extLst>
                <a:ext uri="{FF2B5EF4-FFF2-40B4-BE49-F238E27FC236}">
                  <a16:creationId xmlns:a16="http://schemas.microsoft.com/office/drawing/2014/main" id="{33A59370-1B80-DF56-56D4-0E2D2D515BA1}"/>
                </a:ext>
              </a:extLst>
            </p:cNvPr>
            <p:cNvSpPr/>
            <p:nvPr/>
          </p:nvSpPr>
          <p:spPr>
            <a:xfrm>
              <a:off x="3531175" y="3227275"/>
              <a:ext cx="86650" cy="86675"/>
            </a:xfrm>
            <a:custGeom>
              <a:avLst/>
              <a:gdLst/>
              <a:ahLst/>
              <a:cxnLst/>
              <a:rect l="l" t="t" r="r" b="b"/>
              <a:pathLst>
                <a:path w="3466" h="3467" extrusionOk="0">
                  <a:moveTo>
                    <a:pt x="1733" y="1"/>
                  </a:moveTo>
                  <a:cubicBezTo>
                    <a:pt x="788" y="1"/>
                    <a:pt x="0" y="788"/>
                    <a:pt x="0" y="1733"/>
                  </a:cubicBezTo>
                  <a:cubicBezTo>
                    <a:pt x="0" y="2678"/>
                    <a:pt x="788" y="3466"/>
                    <a:pt x="1733" y="3466"/>
                  </a:cubicBezTo>
                  <a:cubicBezTo>
                    <a:pt x="2741" y="3466"/>
                    <a:pt x="3466" y="2678"/>
                    <a:pt x="3466" y="1733"/>
                  </a:cubicBezTo>
                  <a:cubicBezTo>
                    <a:pt x="3466" y="788"/>
                    <a:pt x="2678" y="1"/>
                    <a:pt x="173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739;p58">
              <a:extLst>
                <a:ext uri="{FF2B5EF4-FFF2-40B4-BE49-F238E27FC236}">
                  <a16:creationId xmlns:a16="http://schemas.microsoft.com/office/drawing/2014/main" id="{BDE0B0A7-DF1F-4026-1C47-E2857FE000A5}"/>
                </a:ext>
              </a:extLst>
            </p:cNvPr>
            <p:cNvSpPr/>
            <p:nvPr/>
          </p:nvSpPr>
          <p:spPr>
            <a:xfrm>
              <a:off x="3670575" y="3227275"/>
              <a:ext cx="86675" cy="86675"/>
            </a:xfrm>
            <a:custGeom>
              <a:avLst/>
              <a:gdLst/>
              <a:ahLst/>
              <a:cxnLst/>
              <a:rect l="l" t="t" r="r" b="b"/>
              <a:pathLst>
                <a:path w="3467" h="3467" extrusionOk="0">
                  <a:moveTo>
                    <a:pt x="1733" y="1"/>
                  </a:moveTo>
                  <a:cubicBezTo>
                    <a:pt x="788" y="1"/>
                    <a:pt x="1" y="788"/>
                    <a:pt x="1" y="1733"/>
                  </a:cubicBezTo>
                  <a:cubicBezTo>
                    <a:pt x="1" y="2678"/>
                    <a:pt x="788" y="3466"/>
                    <a:pt x="1733" y="3466"/>
                  </a:cubicBezTo>
                  <a:cubicBezTo>
                    <a:pt x="2679" y="3466"/>
                    <a:pt x="3466" y="2678"/>
                    <a:pt x="3466" y="1733"/>
                  </a:cubicBezTo>
                  <a:cubicBezTo>
                    <a:pt x="3466" y="788"/>
                    <a:pt x="2679" y="1"/>
                    <a:pt x="173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740;p58">
              <a:extLst>
                <a:ext uri="{FF2B5EF4-FFF2-40B4-BE49-F238E27FC236}">
                  <a16:creationId xmlns:a16="http://schemas.microsoft.com/office/drawing/2014/main" id="{23B1BDDD-8707-56E7-C80B-4182F860C051}"/>
                </a:ext>
              </a:extLst>
            </p:cNvPr>
            <p:cNvSpPr/>
            <p:nvPr/>
          </p:nvSpPr>
          <p:spPr>
            <a:xfrm>
              <a:off x="3622525" y="3421825"/>
              <a:ext cx="41775" cy="25225"/>
            </a:xfrm>
            <a:custGeom>
              <a:avLst/>
              <a:gdLst/>
              <a:ahLst/>
              <a:cxnLst/>
              <a:rect l="l" t="t" r="r" b="b"/>
              <a:pathLst>
                <a:path w="1671" h="1009" extrusionOk="0">
                  <a:moveTo>
                    <a:pt x="1" y="0"/>
                  </a:moveTo>
                  <a:lnTo>
                    <a:pt x="851" y="1008"/>
                  </a:lnTo>
                  <a:lnTo>
                    <a:pt x="1671" y="0"/>
                  </a:lnTo>
                  <a:lnTo>
                    <a:pt x="1671" y="0"/>
                  </a:lnTo>
                  <a:cubicBezTo>
                    <a:pt x="1450" y="126"/>
                    <a:pt x="1167" y="158"/>
                    <a:pt x="851" y="158"/>
                  </a:cubicBezTo>
                  <a:cubicBezTo>
                    <a:pt x="568" y="158"/>
                    <a:pt x="284" y="95"/>
                    <a:pt x="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741;p58">
              <a:extLst>
                <a:ext uri="{FF2B5EF4-FFF2-40B4-BE49-F238E27FC236}">
                  <a16:creationId xmlns:a16="http://schemas.microsoft.com/office/drawing/2014/main" id="{1FEC4548-D657-CA90-9ECB-0F01E002A846}"/>
                </a:ext>
              </a:extLst>
            </p:cNvPr>
            <p:cNvSpPr/>
            <p:nvPr/>
          </p:nvSpPr>
          <p:spPr>
            <a:xfrm>
              <a:off x="3566600" y="3416300"/>
              <a:ext cx="70125" cy="106350"/>
            </a:xfrm>
            <a:custGeom>
              <a:avLst/>
              <a:gdLst/>
              <a:ahLst/>
              <a:cxnLst/>
              <a:rect l="l" t="t" r="r" b="b"/>
              <a:pathLst>
                <a:path w="2805" h="4254" extrusionOk="0">
                  <a:moveTo>
                    <a:pt x="1261" y="1"/>
                  </a:moveTo>
                  <a:cubicBezTo>
                    <a:pt x="474" y="599"/>
                    <a:pt x="1" y="1513"/>
                    <a:pt x="1" y="2490"/>
                  </a:cubicBezTo>
                  <a:lnTo>
                    <a:pt x="1" y="3907"/>
                  </a:lnTo>
                  <a:cubicBezTo>
                    <a:pt x="1" y="4096"/>
                    <a:pt x="158" y="4254"/>
                    <a:pt x="379" y="4254"/>
                  </a:cubicBezTo>
                  <a:lnTo>
                    <a:pt x="2805" y="4254"/>
                  </a:lnTo>
                  <a:lnTo>
                    <a:pt x="2805" y="1891"/>
                  </a:lnTo>
                  <a:lnTo>
                    <a:pt x="126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742;p58">
              <a:extLst>
                <a:ext uri="{FF2B5EF4-FFF2-40B4-BE49-F238E27FC236}">
                  <a16:creationId xmlns:a16="http://schemas.microsoft.com/office/drawing/2014/main" id="{4F0B8878-5607-7978-237F-5FF2219677E4}"/>
                </a:ext>
              </a:extLst>
            </p:cNvPr>
            <p:cNvSpPr/>
            <p:nvPr/>
          </p:nvSpPr>
          <p:spPr>
            <a:xfrm>
              <a:off x="3653250" y="3417100"/>
              <a:ext cx="70125" cy="106350"/>
            </a:xfrm>
            <a:custGeom>
              <a:avLst/>
              <a:gdLst/>
              <a:ahLst/>
              <a:cxnLst/>
              <a:rect l="l" t="t" r="r" b="b"/>
              <a:pathLst>
                <a:path w="2805" h="4254" extrusionOk="0">
                  <a:moveTo>
                    <a:pt x="1544" y="0"/>
                  </a:moveTo>
                  <a:lnTo>
                    <a:pt x="1" y="1890"/>
                  </a:lnTo>
                  <a:lnTo>
                    <a:pt x="1" y="4253"/>
                  </a:lnTo>
                  <a:lnTo>
                    <a:pt x="2458" y="4253"/>
                  </a:lnTo>
                  <a:cubicBezTo>
                    <a:pt x="2647" y="4253"/>
                    <a:pt x="2804" y="4096"/>
                    <a:pt x="2804" y="3907"/>
                  </a:cubicBezTo>
                  <a:lnTo>
                    <a:pt x="2804" y="2489"/>
                  </a:lnTo>
                  <a:cubicBezTo>
                    <a:pt x="2773" y="1481"/>
                    <a:pt x="2300" y="567"/>
                    <a:pt x="154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8743;p58">
              <a:extLst>
                <a:ext uri="{FF2B5EF4-FFF2-40B4-BE49-F238E27FC236}">
                  <a16:creationId xmlns:a16="http://schemas.microsoft.com/office/drawing/2014/main" id="{21F7288A-D36C-0617-96BF-9CC37BC7A19C}"/>
                </a:ext>
              </a:extLst>
            </p:cNvPr>
            <p:cNvSpPr/>
            <p:nvPr/>
          </p:nvSpPr>
          <p:spPr>
            <a:xfrm>
              <a:off x="3655625" y="3310775"/>
              <a:ext cx="137850" cy="108700"/>
            </a:xfrm>
            <a:custGeom>
              <a:avLst/>
              <a:gdLst/>
              <a:ahLst/>
              <a:cxnLst/>
              <a:rect l="l" t="t" r="r" b="b"/>
              <a:pathLst>
                <a:path w="5514" h="4348" extrusionOk="0">
                  <a:moveTo>
                    <a:pt x="3686" y="1512"/>
                  </a:moveTo>
                  <a:cubicBezTo>
                    <a:pt x="3907" y="1512"/>
                    <a:pt x="4064" y="1670"/>
                    <a:pt x="4064" y="1859"/>
                  </a:cubicBezTo>
                  <a:cubicBezTo>
                    <a:pt x="4064" y="2048"/>
                    <a:pt x="3907" y="2205"/>
                    <a:pt x="3686" y="2205"/>
                  </a:cubicBezTo>
                  <a:lnTo>
                    <a:pt x="2993" y="2205"/>
                  </a:lnTo>
                  <a:cubicBezTo>
                    <a:pt x="2804" y="2205"/>
                    <a:pt x="2646" y="2048"/>
                    <a:pt x="2646" y="1859"/>
                  </a:cubicBezTo>
                  <a:cubicBezTo>
                    <a:pt x="2646" y="1670"/>
                    <a:pt x="2804" y="1512"/>
                    <a:pt x="2993" y="1512"/>
                  </a:cubicBezTo>
                  <a:close/>
                  <a:moveTo>
                    <a:pt x="4127" y="0"/>
                  </a:moveTo>
                  <a:cubicBezTo>
                    <a:pt x="3686" y="536"/>
                    <a:pt x="3056" y="851"/>
                    <a:pt x="2331" y="851"/>
                  </a:cubicBezTo>
                  <a:cubicBezTo>
                    <a:pt x="1607" y="851"/>
                    <a:pt x="977" y="504"/>
                    <a:pt x="536" y="63"/>
                  </a:cubicBezTo>
                  <a:cubicBezTo>
                    <a:pt x="347" y="221"/>
                    <a:pt x="158" y="378"/>
                    <a:pt x="0" y="567"/>
                  </a:cubicBezTo>
                  <a:cubicBezTo>
                    <a:pt x="945" y="756"/>
                    <a:pt x="1638" y="1575"/>
                    <a:pt x="1638" y="2615"/>
                  </a:cubicBezTo>
                  <a:cubicBezTo>
                    <a:pt x="1638" y="2930"/>
                    <a:pt x="1575" y="3214"/>
                    <a:pt x="1449" y="3466"/>
                  </a:cubicBezTo>
                  <a:cubicBezTo>
                    <a:pt x="1859" y="3718"/>
                    <a:pt x="2205" y="4001"/>
                    <a:pt x="2520" y="4348"/>
                  </a:cubicBezTo>
                  <a:lnTo>
                    <a:pt x="5167" y="4348"/>
                  </a:lnTo>
                  <a:cubicBezTo>
                    <a:pt x="5356" y="4348"/>
                    <a:pt x="5513" y="4190"/>
                    <a:pt x="5513" y="4001"/>
                  </a:cubicBezTo>
                  <a:lnTo>
                    <a:pt x="5513" y="2615"/>
                  </a:lnTo>
                  <a:cubicBezTo>
                    <a:pt x="5482" y="1512"/>
                    <a:pt x="4915" y="567"/>
                    <a:pt x="41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744;p58">
              <a:extLst>
                <a:ext uri="{FF2B5EF4-FFF2-40B4-BE49-F238E27FC236}">
                  <a16:creationId xmlns:a16="http://schemas.microsoft.com/office/drawing/2014/main" id="{5F27C6F9-B03C-2609-02F8-22CC156A39BD}"/>
                </a:ext>
              </a:extLst>
            </p:cNvPr>
            <p:cNvSpPr/>
            <p:nvPr/>
          </p:nvSpPr>
          <p:spPr>
            <a:xfrm>
              <a:off x="3497300" y="3309975"/>
              <a:ext cx="136275" cy="108725"/>
            </a:xfrm>
            <a:custGeom>
              <a:avLst/>
              <a:gdLst/>
              <a:ahLst/>
              <a:cxnLst/>
              <a:rect l="l" t="t" r="r" b="b"/>
              <a:pathLst>
                <a:path w="5451" h="4349" extrusionOk="0">
                  <a:moveTo>
                    <a:pt x="2426" y="1544"/>
                  </a:moveTo>
                  <a:cubicBezTo>
                    <a:pt x="2615" y="1544"/>
                    <a:pt x="2773" y="1702"/>
                    <a:pt x="2773" y="1891"/>
                  </a:cubicBezTo>
                  <a:cubicBezTo>
                    <a:pt x="2773" y="2080"/>
                    <a:pt x="2615" y="2237"/>
                    <a:pt x="2426" y="2237"/>
                  </a:cubicBezTo>
                  <a:lnTo>
                    <a:pt x="1733" y="2237"/>
                  </a:lnTo>
                  <a:cubicBezTo>
                    <a:pt x="1513" y="2237"/>
                    <a:pt x="1355" y="2080"/>
                    <a:pt x="1355" y="1891"/>
                  </a:cubicBezTo>
                  <a:cubicBezTo>
                    <a:pt x="1355" y="1702"/>
                    <a:pt x="1513" y="1544"/>
                    <a:pt x="1733" y="1544"/>
                  </a:cubicBezTo>
                  <a:close/>
                  <a:moveTo>
                    <a:pt x="1324" y="1"/>
                  </a:moveTo>
                  <a:cubicBezTo>
                    <a:pt x="536" y="568"/>
                    <a:pt x="1" y="1513"/>
                    <a:pt x="1" y="2552"/>
                  </a:cubicBezTo>
                  <a:lnTo>
                    <a:pt x="1" y="3939"/>
                  </a:lnTo>
                  <a:cubicBezTo>
                    <a:pt x="1" y="4191"/>
                    <a:pt x="95" y="4348"/>
                    <a:pt x="316" y="4348"/>
                  </a:cubicBezTo>
                  <a:lnTo>
                    <a:pt x="2930" y="4348"/>
                  </a:lnTo>
                  <a:cubicBezTo>
                    <a:pt x="3214" y="3970"/>
                    <a:pt x="3561" y="3655"/>
                    <a:pt x="4002" y="3466"/>
                  </a:cubicBezTo>
                  <a:cubicBezTo>
                    <a:pt x="3876" y="3183"/>
                    <a:pt x="3813" y="2930"/>
                    <a:pt x="3813" y="2615"/>
                  </a:cubicBezTo>
                  <a:cubicBezTo>
                    <a:pt x="3813" y="1607"/>
                    <a:pt x="4506" y="757"/>
                    <a:pt x="5451" y="568"/>
                  </a:cubicBezTo>
                  <a:cubicBezTo>
                    <a:pt x="5293" y="347"/>
                    <a:pt x="5104" y="190"/>
                    <a:pt x="4915" y="32"/>
                  </a:cubicBezTo>
                  <a:cubicBezTo>
                    <a:pt x="4474" y="505"/>
                    <a:pt x="3844" y="820"/>
                    <a:pt x="3151" y="820"/>
                  </a:cubicBezTo>
                  <a:cubicBezTo>
                    <a:pt x="2426" y="820"/>
                    <a:pt x="1796" y="505"/>
                    <a:pt x="132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8203467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0402F-FF87-C1BD-707E-F3816C38FD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C7FDB1-CF2C-2DAC-0994-92AD7105F41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04CCAAC-FF50-86BA-3D04-449505873F4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041CA19-6686-B4DA-4E4A-80511090342A}"/>
              </a:ext>
            </a:extLst>
          </p:cNvPr>
          <p:cNvSpPr/>
          <p:nvPr/>
        </p:nvSpPr>
        <p:spPr>
          <a:xfrm>
            <a:off x="766228" y="13955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Given that all 8 billion people on the planet must live somewhere, how do we organize ourselves?</a:t>
            </a:r>
          </a:p>
        </p:txBody>
      </p:sp>
      <p:sp>
        <p:nvSpPr>
          <p:cNvPr id="24" name="TextBox 23">
            <a:extLst>
              <a:ext uri="{FF2B5EF4-FFF2-40B4-BE49-F238E27FC236}">
                <a16:creationId xmlns:a16="http://schemas.microsoft.com/office/drawing/2014/main" id="{5230329A-8545-B105-92D3-8C25C355F2F2}"/>
              </a:ext>
            </a:extLst>
          </p:cNvPr>
          <p:cNvSpPr txBox="1"/>
          <p:nvPr/>
        </p:nvSpPr>
        <p:spPr>
          <a:xfrm>
            <a:off x="1146625" y="1788798"/>
            <a:ext cx="8417320" cy="2554545"/>
          </a:xfrm>
          <a:prstGeom prst="rect">
            <a:avLst/>
          </a:prstGeom>
          <a:noFill/>
        </p:spPr>
        <p:txBody>
          <a:bodyPr wrap="square" rtlCol="0">
            <a:spAutoFit/>
          </a:bodyPr>
          <a:lstStyle/>
          <a:p>
            <a:r>
              <a:rPr lang="en-US" sz="2000" dirty="0">
                <a:latin typeface="Alexandria" charset="0"/>
              </a:rPr>
              <a:t>The spatial choices we make of where we work, where we live, where we shop, where we entertain all embody tradeoffs. </a:t>
            </a:r>
          </a:p>
          <a:p>
            <a:endParaRPr lang="en-US" sz="2000" dirty="0">
              <a:latin typeface="Alexandria" charset="0"/>
            </a:endParaRPr>
          </a:p>
          <a:p>
            <a:r>
              <a:rPr lang="en-US" sz="2000" dirty="0">
                <a:latin typeface="Alexandria" charset="0"/>
              </a:rPr>
              <a:t>Given that there is no central planner telling us where to go, who is “directing traffic”? The answer of course is </a:t>
            </a:r>
            <a:r>
              <a:rPr lang="en-US" sz="2000" b="1" dirty="0">
                <a:solidFill>
                  <a:srgbClr val="F58221"/>
                </a:solidFill>
                <a:latin typeface="Alexandria" charset="0"/>
              </a:rPr>
              <a:t>the market price system. </a:t>
            </a:r>
          </a:p>
          <a:p>
            <a:endParaRPr lang="en-US" sz="2000" dirty="0">
              <a:latin typeface="Alexandria" charset="0"/>
            </a:endParaRPr>
          </a:p>
          <a:p>
            <a:r>
              <a:rPr lang="en-US" sz="2000" b="1" dirty="0">
                <a:solidFill>
                  <a:srgbClr val="F58221"/>
                </a:solidFill>
                <a:latin typeface="Alexandria" charset="0"/>
              </a:rPr>
              <a:t>Spatial wages and spatial real estate prices both across and within geographic areas </a:t>
            </a:r>
            <a:r>
              <a:rPr lang="en-US" sz="2000" dirty="0">
                <a:latin typeface="Alexandria" charset="0"/>
              </a:rPr>
              <a:t>send us signals and we choose where we want to live our lives. ?</a:t>
            </a:r>
          </a:p>
        </p:txBody>
      </p:sp>
      <p:pic>
        <p:nvPicPr>
          <p:cNvPr id="5" name="Graphic 21">
            <a:extLst>
              <a:ext uri="{FF2B5EF4-FFF2-40B4-BE49-F238E27FC236}">
                <a16:creationId xmlns:a16="http://schemas.microsoft.com/office/drawing/2014/main" id="{873A7F69-8276-5272-9E07-5EE3B2F6ED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C4BD064-4AF4-FBDD-0F02-27A3C8E56D1E}"/>
              </a:ext>
            </a:extLst>
          </p:cNvPr>
          <p:cNvSpPr txBox="1"/>
          <p:nvPr/>
        </p:nvSpPr>
        <p:spPr>
          <a:xfrm>
            <a:off x="935123" y="684165"/>
            <a:ext cx="8179045" cy="671851"/>
          </a:xfrm>
          <a:prstGeom prst="rect">
            <a:avLst/>
          </a:prstGeom>
          <a:noFill/>
        </p:spPr>
        <p:txBody>
          <a:bodyPr wrap="square" rtlCol="0">
            <a:spAutoFit/>
          </a:bodyPr>
          <a:lstStyle/>
          <a:p>
            <a:pPr>
              <a:lnSpc>
                <a:spcPct val="150000"/>
              </a:lnSpc>
            </a:pPr>
            <a:r>
              <a:rPr lang="en-US" sz="2800" dirty="0">
                <a:latin typeface="Alexandria" charset="0"/>
              </a:rPr>
              <a:t>1.Overview -</a:t>
            </a:r>
            <a:r>
              <a:rPr lang="en-US" sz="2800" dirty="0"/>
              <a:t>How we choose where we want to live?</a:t>
            </a:r>
            <a:endParaRPr lang="en-US" sz="2800" dirty="0">
              <a:latin typeface="Alexandria" charset="0"/>
            </a:endParaRPr>
          </a:p>
        </p:txBody>
      </p:sp>
      <p:grpSp>
        <p:nvGrpSpPr>
          <p:cNvPr id="4" name="Google Shape;8571;p58">
            <a:extLst>
              <a:ext uri="{FF2B5EF4-FFF2-40B4-BE49-F238E27FC236}">
                <a16:creationId xmlns:a16="http://schemas.microsoft.com/office/drawing/2014/main" id="{D85BC2C2-6CBA-93E8-A033-78FDB101F956}"/>
              </a:ext>
            </a:extLst>
          </p:cNvPr>
          <p:cNvGrpSpPr/>
          <p:nvPr/>
        </p:nvGrpSpPr>
        <p:grpSpPr>
          <a:xfrm>
            <a:off x="4730372" y="4423843"/>
            <a:ext cx="1253184" cy="1134221"/>
            <a:chOff x="2404875" y="3592725"/>
            <a:chExt cx="298525" cy="293825"/>
          </a:xfrm>
        </p:grpSpPr>
        <p:sp>
          <p:nvSpPr>
            <p:cNvPr id="6" name="Google Shape;8572;p58">
              <a:extLst>
                <a:ext uri="{FF2B5EF4-FFF2-40B4-BE49-F238E27FC236}">
                  <a16:creationId xmlns:a16="http://schemas.microsoft.com/office/drawing/2014/main" id="{C36C2984-501C-9194-A75C-E9767A98899F}"/>
                </a:ext>
              </a:extLst>
            </p:cNvPr>
            <p:cNvSpPr/>
            <p:nvPr/>
          </p:nvSpPr>
          <p:spPr>
            <a:xfrm>
              <a:off x="2404875" y="3747900"/>
              <a:ext cx="52775" cy="138650"/>
            </a:xfrm>
            <a:custGeom>
              <a:avLst/>
              <a:gdLst/>
              <a:ahLst/>
              <a:cxnLst/>
              <a:rect l="l" t="t" r="r" b="b"/>
              <a:pathLst>
                <a:path w="2111" h="5546" extrusionOk="0">
                  <a:moveTo>
                    <a:pt x="378" y="0"/>
                  </a:moveTo>
                  <a:cubicBezTo>
                    <a:pt x="158" y="0"/>
                    <a:pt x="0" y="158"/>
                    <a:pt x="0" y="347"/>
                  </a:cubicBezTo>
                  <a:lnTo>
                    <a:pt x="0" y="5198"/>
                  </a:lnTo>
                  <a:cubicBezTo>
                    <a:pt x="0" y="5419"/>
                    <a:pt x="158" y="5545"/>
                    <a:pt x="378" y="5545"/>
                  </a:cubicBezTo>
                  <a:lnTo>
                    <a:pt x="1071" y="5545"/>
                  </a:lnTo>
                  <a:cubicBezTo>
                    <a:pt x="1670" y="5545"/>
                    <a:pt x="2111" y="5072"/>
                    <a:pt x="2111" y="4537"/>
                  </a:cubicBezTo>
                  <a:lnTo>
                    <a:pt x="2111" y="1040"/>
                  </a:lnTo>
                  <a:cubicBezTo>
                    <a:pt x="2111" y="441"/>
                    <a:pt x="1638"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573;p58">
              <a:extLst>
                <a:ext uri="{FF2B5EF4-FFF2-40B4-BE49-F238E27FC236}">
                  <a16:creationId xmlns:a16="http://schemas.microsoft.com/office/drawing/2014/main" id="{BBE50125-292F-22F0-83B6-310192B435A3}"/>
                </a:ext>
              </a:extLst>
            </p:cNvPr>
            <p:cNvSpPr/>
            <p:nvPr/>
          </p:nvSpPr>
          <p:spPr>
            <a:xfrm>
              <a:off x="2458425" y="3592725"/>
              <a:ext cx="190625" cy="160700"/>
            </a:xfrm>
            <a:custGeom>
              <a:avLst/>
              <a:gdLst/>
              <a:ahLst/>
              <a:cxnLst/>
              <a:rect l="l" t="t" r="r" b="b"/>
              <a:pathLst>
                <a:path w="7625" h="6428" extrusionOk="0">
                  <a:moveTo>
                    <a:pt x="3781" y="631"/>
                  </a:moveTo>
                  <a:cubicBezTo>
                    <a:pt x="3970" y="631"/>
                    <a:pt x="4128" y="788"/>
                    <a:pt x="4128" y="977"/>
                  </a:cubicBezTo>
                  <a:lnTo>
                    <a:pt x="4128" y="1418"/>
                  </a:lnTo>
                  <a:cubicBezTo>
                    <a:pt x="4380" y="1481"/>
                    <a:pt x="4569" y="1639"/>
                    <a:pt x="4758" y="1860"/>
                  </a:cubicBezTo>
                  <a:cubicBezTo>
                    <a:pt x="4884" y="2017"/>
                    <a:pt x="4884" y="2206"/>
                    <a:pt x="4726" y="2332"/>
                  </a:cubicBezTo>
                  <a:cubicBezTo>
                    <a:pt x="4657" y="2373"/>
                    <a:pt x="4583" y="2397"/>
                    <a:pt x="4510" y="2397"/>
                  </a:cubicBezTo>
                  <a:cubicBezTo>
                    <a:pt x="4416" y="2397"/>
                    <a:pt x="4325" y="2358"/>
                    <a:pt x="4254" y="2269"/>
                  </a:cubicBezTo>
                  <a:cubicBezTo>
                    <a:pt x="4114" y="2106"/>
                    <a:pt x="3957" y="2012"/>
                    <a:pt x="3821" y="2012"/>
                  </a:cubicBezTo>
                  <a:cubicBezTo>
                    <a:pt x="3773" y="2012"/>
                    <a:pt x="3728" y="2024"/>
                    <a:pt x="3687" y="2049"/>
                  </a:cubicBezTo>
                  <a:cubicBezTo>
                    <a:pt x="3592" y="2080"/>
                    <a:pt x="3466" y="2238"/>
                    <a:pt x="3466" y="2364"/>
                  </a:cubicBezTo>
                  <a:cubicBezTo>
                    <a:pt x="3466" y="2553"/>
                    <a:pt x="3624" y="2710"/>
                    <a:pt x="3813" y="2710"/>
                  </a:cubicBezTo>
                  <a:cubicBezTo>
                    <a:pt x="4411" y="2710"/>
                    <a:pt x="4852" y="3183"/>
                    <a:pt x="4852" y="3750"/>
                  </a:cubicBezTo>
                  <a:cubicBezTo>
                    <a:pt x="4852" y="4159"/>
                    <a:pt x="4600" y="4537"/>
                    <a:pt x="4222" y="4663"/>
                  </a:cubicBezTo>
                  <a:lnTo>
                    <a:pt x="4159" y="4663"/>
                  </a:lnTo>
                  <a:lnTo>
                    <a:pt x="4159" y="5073"/>
                  </a:lnTo>
                  <a:cubicBezTo>
                    <a:pt x="4159" y="5262"/>
                    <a:pt x="4002" y="5420"/>
                    <a:pt x="3813" y="5420"/>
                  </a:cubicBezTo>
                  <a:cubicBezTo>
                    <a:pt x="3624" y="5420"/>
                    <a:pt x="3466" y="5262"/>
                    <a:pt x="3466" y="5073"/>
                  </a:cubicBezTo>
                  <a:lnTo>
                    <a:pt x="3466" y="4663"/>
                  </a:lnTo>
                  <a:cubicBezTo>
                    <a:pt x="3277" y="4600"/>
                    <a:pt x="3119" y="4537"/>
                    <a:pt x="2962" y="4348"/>
                  </a:cubicBezTo>
                  <a:cubicBezTo>
                    <a:pt x="2836" y="4254"/>
                    <a:pt x="2804" y="4002"/>
                    <a:pt x="2962" y="3876"/>
                  </a:cubicBezTo>
                  <a:cubicBezTo>
                    <a:pt x="3013" y="3825"/>
                    <a:pt x="3108" y="3793"/>
                    <a:pt x="3206" y="3793"/>
                  </a:cubicBezTo>
                  <a:cubicBezTo>
                    <a:pt x="3290" y="3793"/>
                    <a:pt x="3376" y="3817"/>
                    <a:pt x="3435" y="3876"/>
                  </a:cubicBezTo>
                  <a:cubicBezTo>
                    <a:pt x="3549" y="3990"/>
                    <a:pt x="3679" y="4071"/>
                    <a:pt x="3803" y="4071"/>
                  </a:cubicBezTo>
                  <a:cubicBezTo>
                    <a:pt x="3850" y="4071"/>
                    <a:pt x="3895" y="4059"/>
                    <a:pt x="3939" y="4033"/>
                  </a:cubicBezTo>
                  <a:cubicBezTo>
                    <a:pt x="4065" y="4002"/>
                    <a:pt x="4128" y="3844"/>
                    <a:pt x="4128" y="3718"/>
                  </a:cubicBezTo>
                  <a:cubicBezTo>
                    <a:pt x="4128" y="3529"/>
                    <a:pt x="3970" y="3372"/>
                    <a:pt x="3781" y="3372"/>
                  </a:cubicBezTo>
                  <a:cubicBezTo>
                    <a:pt x="3182" y="3372"/>
                    <a:pt x="2741" y="2899"/>
                    <a:pt x="2741" y="2364"/>
                  </a:cubicBezTo>
                  <a:cubicBezTo>
                    <a:pt x="2741" y="1954"/>
                    <a:pt x="3025" y="1576"/>
                    <a:pt x="3435" y="1418"/>
                  </a:cubicBezTo>
                  <a:lnTo>
                    <a:pt x="3435" y="977"/>
                  </a:lnTo>
                  <a:cubicBezTo>
                    <a:pt x="3435" y="788"/>
                    <a:pt x="3592" y="631"/>
                    <a:pt x="3781" y="631"/>
                  </a:cubicBezTo>
                  <a:close/>
                  <a:moveTo>
                    <a:pt x="3813" y="1"/>
                  </a:moveTo>
                  <a:cubicBezTo>
                    <a:pt x="1733" y="1"/>
                    <a:pt x="0" y="1734"/>
                    <a:pt x="0" y="3813"/>
                  </a:cubicBezTo>
                  <a:cubicBezTo>
                    <a:pt x="0" y="4537"/>
                    <a:pt x="190" y="5231"/>
                    <a:pt x="536" y="5829"/>
                  </a:cubicBezTo>
                  <a:cubicBezTo>
                    <a:pt x="1009" y="5546"/>
                    <a:pt x="1544" y="5420"/>
                    <a:pt x="2080" y="5420"/>
                  </a:cubicBezTo>
                  <a:cubicBezTo>
                    <a:pt x="2146" y="5414"/>
                    <a:pt x="2213" y="5411"/>
                    <a:pt x="2279" y="5411"/>
                  </a:cubicBezTo>
                  <a:cubicBezTo>
                    <a:pt x="2936" y="5411"/>
                    <a:pt x="3587" y="5692"/>
                    <a:pt x="4159" y="6207"/>
                  </a:cubicBezTo>
                  <a:lnTo>
                    <a:pt x="5892" y="6207"/>
                  </a:lnTo>
                  <a:cubicBezTo>
                    <a:pt x="6144" y="6207"/>
                    <a:pt x="6364" y="6302"/>
                    <a:pt x="6585" y="6428"/>
                  </a:cubicBezTo>
                  <a:cubicBezTo>
                    <a:pt x="7215" y="5735"/>
                    <a:pt x="7625" y="4789"/>
                    <a:pt x="7625" y="3813"/>
                  </a:cubicBezTo>
                  <a:cubicBezTo>
                    <a:pt x="7625" y="1734"/>
                    <a:pt x="5892" y="1"/>
                    <a:pt x="381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574;p58">
              <a:extLst>
                <a:ext uri="{FF2B5EF4-FFF2-40B4-BE49-F238E27FC236}">
                  <a16:creationId xmlns:a16="http://schemas.microsoft.com/office/drawing/2014/main" id="{3979DA7F-2F9D-D701-9FE1-3543EAFA39A1}"/>
                </a:ext>
              </a:extLst>
            </p:cNvPr>
            <p:cNvSpPr/>
            <p:nvPr/>
          </p:nvSpPr>
          <p:spPr>
            <a:xfrm>
              <a:off x="2474975" y="3742775"/>
              <a:ext cx="228425" cy="125650"/>
            </a:xfrm>
            <a:custGeom>
              <a:avLst/>
              <a:gdLst/>
              <a:ahLst/>
              <a:cxnLst/>
              <a:rect l="l" t="t" r="r" b="b"/>
              <a:pathLst>
                <a:path w="9137" h="5026" extrusionOk="0">
                  <a:moveTo>
                    <a:pt x="1422" y="0"/>
                  </a:moveTo>
                  <a:cubicBezTo>
                    <a:pt x="918" y="0"/>
                    <a:pt x="416" y="160"/>
                    <a:pt x="0" y="457"/>
                  </a:cubicBezTo>
                  <a:lnTo>
                    <a:pt x="0" y="5025"/>
                  </a:lnTo>
                  <a:lnTo>
                    <a:pt x="5230" y="5025"/>
                  </a:lnTo>
                  <a:cubicBezTo>
                    <a:pt x="5923" y="5025"/>
                    <a:pt x="6490" y="4679"/>
                    <a:pt x="6900" y="4143"/>
                  </a:cubicBezTo>
                  <a:lnTo>
                    <a:pt x="8916" y="1245"/>
                  </a:lnTo>
                  <a:cubicBezTo>
                    <a:pt x="9137" y="930"/>
                    <a:pt x="9074" y="489"/>
                    <a:pt x="8727" y="268"/>
                  </a:cubicBezTo>
                  <a:cubicBezTo>
                    <a:pt x="8633" y="221"/>
                    <a:pt x="8517" y="196"/>
                    <a:pt x="8398" y="196"/>
                  </a:cubicBezTo>
                  <a:cubicBezTo>
                    <a:pt x="8196" y="196"/>
                    <a:pt x="7983" y="268"/>
                    <a:pt x="7845" y="426"/>
                  </a:cubicBezTo>
                  <a:lnTo>
                    <a:pt x="5955" y="2726"/>
                  </a:lnTo>
                  <a:cubicBezTo>
                    <a:pt x="5829" y="2883"/>
                    <a:pt x="5545" y="2978"/>
                    <a:pt x="5419" y="2978"/>
                  </a:cubicBezTo>
                  <a:lnTo>
                    <a:pt x="3119" y="2978"/>
                  </a:lnTo>
                  <a:cubicBezTo>
                    <a:pt x="2899" y="2978"/>
                    <a:pt x="2741" y="2820"/>
                    <a:pt x="2741" y="2631"/>
                  </a:cubicBezTo>
                  <a:cubicBezTo>
                    <a:pt x="2741" y="2411"/>
                    <a:pt x="2899" y="2253"/>
                    <a:pt x="3119" y="2253"/>
                  </a:cubicBezTo>
                  <a:lnTo>
                    <a:pt x="5198" y="2253"/>
                  </a:lnTo>
                  <a:cubicBezTo>
                    <a:pt x="5576" y="2253"/>
                    <a:pt x="5923" y="1938"/>
                    <a:pt x="5923" y="1560"/>
                  </a:cubicBezTo>
                  <a:cubicBezTo>
                    <a:pt x="5923" y="1150"/>
                    <a:pt x="5576" y="835"/>
                    <a:pt x="5198" y="835"/>
                  </a:cubicBezTo>
                  <a:lnTo>
                    <a:pt x="3340" y="835"/>
                  </a:lnTo>
                  <a:cubicBezTo>
                    <a:pt x="3182" y="835"/>
                    <a:pt x="3088" y="741"/>
                    <a:pt x="2962" y="615"/>
                  </a:cubicBezTo>
                  <a:cubicBezTo>
                    <a:pt x="2773" y="426"/>
                    <a:pt x="2520" y="300"/>
                    <a:pt x="2300" y="174"/>
                  </a:cubicBezTo>
                  <a:cubicBezTo>
                    <a:pt x="2019" y="56"/>
                    <a:pt x="1720" y="0"/>
                    <a:pt x="14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2192043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FF084-99D7-CBA6-C247-C4846A0956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F4AE0BB-800D-81BE-A3C1-75B7962A2D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C68E788-7BDD-848A-722E-350C6A0D356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382D847-687D-2EB8-1407-2C4DFB2620CC}"/>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Given that all 8 billion people on the planet must live somewhere, how do we organize ourselves?</a:t>
            </a:r>
          </a:p>
        </p:txBody>
      </p:sp>
      <p:sp>
        <p:nvSpPr>
          <p:cNvPr id="24" name="TextBox 23">
            <a:extLst>
              <a:ext uri="{FF2B5EF4-FFF2-40B4-BE49-F238E27FC236}">
                <a16:creationId xmlns:a16="http://schemas.microsoft.com/office/drawing/2014/main" id="{6DA7500D-2A3C-B2D9-83D1-A6D614BD37BE}"/>
              </a:ext>
            </a:extLst>
          </p:cNvPr>
          <p:cNvSpPr txBox="1"/>
          <p:nvPr/>
        </p:nvSpPr>
        <p:spPr>
          <a:xfrm>
            <a:off x="1338083" y="1676214"/>
            <a:ext cx="8417320" cy="2369880"/>
          </a:xfrm>
          <a:prstGeom prst="rect">
            <a:avLst/>
          </a:prstGeom>
          <a:noFill/>
        </p:spPr>
        <p:txBody>
          <a:bodyPr wrap="square" rtlCol="0">
            <a:spAutoFit/>
          </a:bodyPr>
          <a:lstStyle/>
          <a:p>
            <a:r>
              <a:rPr lang="en-US" sz="2000" dirty="0">
                <a:latin typeface="Alexandria" charset="0"/>
              </a:rPr>
              <a:t>Explore  what are the benefits and costs of urban living?</a:t>
            </a:r>
          </a:p>
          <a:p>
            <a:endParaRPr lang="en-US" sz="2000" dirty="0">
              <a:latin typeface="Alexandria" charset="0"/>
            </a:endParaRPr>
          </a:p>
          <a:p>
            <a:r>
              <a:rPr lang="en-US" sz="2000" dirty="0">
                <a:latin typeface="Alexandria" charset="0"/>
              </a:rPr>
              <a:t>How does one’s location play a causal role in determining one’s comfort, productivity and happiness? </a:t>
            </a:r>
          </a:p>
          <a:p>
            <a:endParaRPr lang="en-US" sz="2000" dirty="0">
              <a:latin typeface="Alexandria" charset="0"/>
            </a:endParaRPr>
          </a:p>
          <a:p>
            <a:r>
              <a:rPr lang="en-US" sz="2400" b="1" dirty="0">
                <a:solidFill>
                  <a:srgbClr val="F58221"/>
                </a:solidFill>
                <a:latin typeface="Alexandria" charset="0"/>
              </a:rPr>
              <a:t>Given that all 8 billion people on the planet must live somewhere, how do we organize ourselves?</a:t>
            </a:r>
          </a:p>
        </p:txBody>
      </p:sp>
      <p:pic>
        <p:nvPicPr>
          <p:cNvPr id="5" name="Graphic 21">
            <a:extLst>
              <a:ext uri="{FF2B5EF4-FFF2-40B4-BE49-F238E27FC236}">
                <a16:creationId xmlns:a16="http://schemas.microsoft.com/office/drawing/2014/main" id="{675F0FA3-A7D3-9156-B3C0-E47D4643ED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6A23F45-70ED-C410-CC7C-DDD95D782B05}"/>
              </a:ext>
            </a:extLst>
          </p:cNvPr>
          <p:cNvSpPr txBox="1"/>
          <p:nvPr/>
        </p:nvSpPr>
        <p:spPr>
          <a:xfrm>
            <a:off x="2485572" y="588065"/>
            <a:ext cx="6122342" cy="671851"/>
          </a:xfrm>
          <a:prstGeom prst="rect">
            <a:avLst/>
          </a:prstGeom>
          <a:noFill/>
        </p:spPr>
        <p:txBody>
          <a:bodyPr wrap="square" rtlCol="0">
            <a:spAutoFit/>
          </a:bodyPr>
          <a:lstStyle/>
          <a:p>
            <a:pPr>
              <a:lnSpc>
                <a:spcPct val="150000"/>
              </a:lnSpc>
            </a:pPr>
            <a:r>
              <a:rPr lang="en-US" sz="2800" dirty="0">
                <a:latin typeface="Alexandria" charset="0"/>
              </a:rPr>
              <a:t>1.Overview -</a:t>
            </a:r>
            <a:r>
              <a:rPr lang="en-US" sz="2800" dirty="0"/>
              <a:t>Urban economists' role?</a:t>
            </a:r>
            <a:endParaRPr lang="en-US" sz="2800" dirty="0">
              <a:latin typeface="Alexandria" charset="0"/>
            </a:endParaRPr>
          </a:p>
        </p:txBody>
      </p:sp>
      <p:grpSp>
        <p:nvGrpSpPr>
          <p:cNvPr id="2" name="Google Shape;5411;p51">
            <a:extLst>
              <a:ext uri="{FF2B5EF4-FFF2-40B4-BE49-F238E27FC236}">
                <a16:creationId xmlns:a16="http://schemas.microsoft.com/office/drawing/2014/main" id="{1A40B9EC-4242-7E41-BA53-E10409AA9BDC}"/>
              </a:ext>
            </a:extLst>
          </p:cNvPr>
          <p:cNvGrpSpPr/>
          <p:nvPr/>
        </p:nvGrpSpPr>
        <p:grpSpPr>
          <a:xfrm>
            <a:off x="8271021" y="2951978"/>
            <a:ext cx="1484382" cy="1238315"/>
            <a:chOff x="-45998575" y="2702625"/>
            <a:chExt cx="229225" cy="298625"/>
          </a:xfrm>
        </p:grpSpPr>
        <p:sp>
          <p:nvSpPr>
            <p:cNvPr id="4" name="Google Shape;5412;p51">
              <a:extLst>
                <a:ext uri="{FF2B5EF4-FFF2-40B4-BE49-F238E27FC236}">
                  <a16:creationId xmlns:a16="http://schemas.microsoft.com/office/drawing/2014/main" id="{9FC0B4CE-019E-0B8C-F01A-420BD21ABED9}"/>
                </a:ext>
              </a:extLst>
            </p:cNvPr>
            <p:cNvSpPr/>
            <p:nvPr/>
          </p:nvSpPr>
          <p:spPr>
            <a:xfrm>
              <a:off x="-45944225" y="2702625"/>
              <a:ext cx="125250" cy="298625"/>
            </a:xfrm>
            <a:custGeom>
              <a:avLst/>
              <a:gdLst/>
              <a:ahLst/>
              <a:cxnLst/>
              <a:rect l="l" t="t" r="r" b="b"/>
              <a:pathLst>
                <a:path w="5010" h="11945" extrusionOk="0">
                  <a:moveTo>
                    <a:pt x="2427" y="682"/>
                  </a:moveTo>
                  <a:cubicBezTo>
                    <a:pt x="2860" y="682"/>
                    <a:pt x="3308" y="817"/>
                    <a:pt x="3624" y="1107"/>
                  </a:cubicBezTo>
                  <a:cubicBezTo>
                    <a:pt x="4033" y="1454"/>
                    <a:pt x="4254" y="1926"/>
                    <a:pt x="4254" y="2430"/>
                  </a:cubicBezTo>
                  <a:cubicBezTo>
                    <a:pt x="4159" y="2745"/>
                    <a:pt x="4096" y="3060"/>
                    <a:pt x="3939" y="3344"/>
                  </a:cubicBezTo>
                  <a:cubicBezTo>
                    <a:pt x="3844" y="3470"/>
                    <a:pt x="3813" y="3533"/>
                    <a:pt x="3750" y="3659"/>
                  </a:cubicBezTo>
                  <a:cubicBezTo>
                    <a:pt x="3498" y="4005"/>
                    <a:pt x="3214" y="4446"/>
                    <a:pt x="3151" y="4919"/>
                  </a:cubicBezTo>
                  <a:lnTo>
                    <a:pt x="2805" y="4919"/>
                  </a:lnTo>
                  <a:lnTo>
                    <a:pt x="2805" y="2808"/>
                  </a:lnTo>
                  <a:lnTo>
                    <a:pt x="3151" y="2808"/>
                  </a:lnTo>
                  <a:cubicBezTo>
                    <a:pt x="3340" y="2808"/>
                    <a:pt x="3498" y="2651"/>
                    <a:pt x="3498" y="2430"/>
                  </a:cubicBezTo>
                  <a:cubicBezTo>
                    <a:pt x="3498" y="2241"/>
                    <a:pt x="3340" y="2084"/>
                    <a:pt x="3151" y="2084"/>
                  </a:cubicBezTo>
                  <a:lnTo>
                    <a:pt x="1733" y="2084"/>
                  </a:lnTo>
                  <a:cubicBezTo>
                    <a:pt x="1544" y="2084"/>
                    <a:pt x="1387" y="2241"/>
                    <a:pt x="1387" y="2430"/>
                  </a:cubicBezTo>
                  <a:cubicBezTo>
                    <a:pt x="1387" y="2651"/>
                    <a:pt x="1544" y="2808"/>
                    <a:pt x="1733" y="2808"/>
                  </a:cubicBezTo>
                  <a:lnTo>
                    <a:pt x="2080" y="2808"/>
                  </a:lnTo>
                  <a:lnTo>
                    <a:pt x="2080" y="4919"/>
                  </a:lnTo>
                  <a:lnTo>
                    <a:pt x="1733" y="4919"/>
                  </a:lnTo>
                  <a:cubicBezTo>
                    <a:pt x="1639" y="4478"/>
                    <a:pt x="1418" y="4100"/>
                    <a:pt x="1166" y="3690"/>
                  </a:cubicBezTo>
                  <a:cubicBezTo>
                    <a:pt x="1072" y="3533"/>
                    <a:pt x="977" y="3375"/>
                    <a:pt x="914" y="3218"/>
                  </a:cubicBezTo>
                  <a:cubicBezTo>
                    <a:pt x="757" y="2871"/>
                    <a:pt x="662" y="2525"/>
                    <a:pt x="757" y="2115"/>
                  </a:cubicBezTo>
                  <a:cubicBezTo>
                    <a:pt x="883" y="1422"/>
                    <a:pt x="1450" y="823"/>
                    <a:pt x="2174" y="697"/>
                  </a:cubicBezTo>
                  <a:cubicBezTo>
                    <a:pt x="2257" y="687"/>
                    <a:pt x="2342" y="682"/>
                    <a:pt x="2427" y="682"/>
                  </a:cubicBezTo>
                  <a:close/>
                  <a:moveTo>
                    <a:pt x="3151" y="5644"/>
                  </a:moveTo>
                  <a:lnTo>
                    <a:pt x="3151" y="6337"/>
                  </a:lnTo>
                  <a:lnTo>
                    <a:pt x="1733" y="6337"/>
                  </a:lnTo>
                  <a:lnTo>
                    <a:pt x="1733" y="5644"/>
                  </a:lnTo>
                  <a:close/>
                  <a:moveTo>
                    <a:pt x="3151" y="7061"/>
                  </a:moveTo>
                  <a:lnTo>
                    <a:pt x="3151" y="8983"/>
                  </a:lnTo>
                  <a:cubicBezTo>
                    <a:pt x="2915" y="8904"/>
                    <a:pt x="2671" y="8865"/>
                    <a:pt x="2430" y="8865"/>
                  </a:cubicBezTo>
                  <a:cubicBezTo>
                    <a:pt x="2190" y="8865"/>
                    <a:pt x="1954" y="8904"/>
                    <a:pt x="1733" y="8983"/>
                  </a:cubicBezTo>
                  <a:lnTo>
                    <a:pt x="1733" y="7061"/>
                  </a:lnTo>
                  <a:close/>
                  <a:moveTo>
                    <a:pt x="2442" y="9558"/>
                  </a:moveTo>
                  <a:cubicBezTo>
                    <a:pt x="2639" y="9558"/>
                    <a:pt x="2836" y="9598"/>
                    <a:pt x="3025" y="9676"/>
                  </a:cubicBezTo>
                  <a:lnTo>
                    <a:pt x="2427" y="10873"/>
                  </a:lnTo>
                  <a:lnTo>
                    <a:pt x="1859" y="9676"/>
                  </a:lnTo>
                  <a:cubicBezTo>
                    <a:pt x="2048" y="9598"/>
                    <a:pt x="2245" y="9558"/>
                    <a:pt x="2442" y="9558"/>
                  </a:cubicBezTo>
                  <a:close/>
                  <a:moveTo>
                    <a:pt x="2441" y="1"/>
                  </a:moveTo>
                  <a:cubicBezTo>
                    <a:pt x="2309" y="1"/>
                    <a:pt x="2178" y="12"/>
                    <a:pt x="2048" y="36"/>
                  </a:cubicBezTo>
                  <a:cubicBezTo>
                    <a:pt x="1072" y="193"/>
                    <a:pt x="221" y="1012"/>
                    <a:pt x="64" y="1989"/>
                  </a:cubicBezTo>
                  <a:cubicBezTo>
                    <a:pt x="1" y="2556"/>
                    <a:pt x="64" y="3060"/>
                    <a:pt x="316" y="3533"/>
                  </a:cubicBezTo>
                  <a:cubicBezTo>
                    <a:pt x="379" y="3753"/>
                    <a:pt x="505" y="3911"/>
                    <a:pt x="631" y="4068"/>
                  </a:cubicBezTo>
                  <a:cubicBezTo>
                    <a:pt x="820" y="4320"/>
                    <a:pt x="977" y="4604"/>
                    <a:pt x="1072" y="4888"/>
                  </a:cubicBezTo>
                  <a:lnTo>
                    <a:pt x="410" y="4888"/>
                  </a:lnTo>
                  <a:cubicBezTo>
                    <a:pt x="190" y="4888"/>
                    <a:pt x="32" y="5045"/>
                    <a:pt x="32" y="5234"/>
                  </a:cubicBezTo>
                  <a:cubicBezTo>
                    <a:pt x="32" y="5423"/>
                    <a:pt x="190" y="5581"/>
                    <a:pt x="410" y="5581"/>
                  </a:cubicBezTo>
                  <a:lnTo>
                    <a:pt x="1103" y="5581"/>
                  </a:lnTo>
                  <a:lnTo>
                    <a:pt x="1103" y="9487"/>
                  </a:lnTo>
                  <a:cubicBezTo>
                    <a:pt x="1103" y="9645"/>
                    <a:pt x="1103" y="9582"/>
                    <a:pt x="2206" y="11724"/>
                  </a:cubicBezTo>
                  <a:cubicBezTo>
                    <a:pt x="2301" y="11850"/>
                    <a:pt x="2395" y="11945"/>
                    <a:pt x="2521" y="11945"/>
                  </a:cubicBezTo>
                  <a:cubicBezTo>
                    <a:pt x="2647" y="11945"/>
                    <a:pt x="2773" y="11850"/>
                    <a:pt x="2836" y="11724"/>
                  </a:cubicBezTo>
                  <a:cubicBezTo>
                    <a:pt x="3939" y="9519"/>
                    <a:pt x="3939" y="9613"/>
                    <a:pt x="3939" y="9487"/>
                  </a:cubicBezTo>
                  <a:lnTo>
                    <a:pt x="3939" y="5581"/>
                  </a:lnTo>
                  <a:lnTo>
                    <a:pt x="4663" y="5581"/>
                  </a:lnTo>
                  <a:cubicBezTo>
                    <a:pt x="4852" y="5581"/>
                    <a:pt x="5010" y="5423"/>
                    <a:pt x="5010" y="5234"/>
                  </a:cubicBezTo>
                  <a:cubicBezTo>
                    <a:pt x="5010" y="5045"/>
                    <a:pt x="4852" y="4888"/>
                    <a:pt x="4663" y="4888"/>
                  </a:cubicBezTo>
                  <a:lnTo>
                    <a:pt x="3970" y="4888"/>
                  </a:lnTo>
                  <a:cubicBezTo>
                    <a:pt x="4065" y="4604"/>
                    <a:pt x="4254" y="4289"/>
                    <a:pt x="4443" y="4005"/>
                  </a:cubicBezTo>
                  <a:cubicBezTo>
                    <a:pt x="4411" y="3942"/>
                    <a:pt x="4506" y="3816"/>
                    <a:pt x="4569" y="3690"/>
                  </a:cubicBezTo>
                  <a:cubicBezTo>
                    <a:pt x="4821" y="3344"/>
                    <a:pt x="4915" y="2903"/>
                    <a:pt x="4915" y="2493"/>
                  </a:cubicBezTo>
                  <a:cubicBezTo>
                    <a:pt x="4915" y="1769"/>
                    <a:pt x="4600" y="1075"/>
                    <a:pt x="4065" y="603"/>
                  </a:cubicBezTo>
                  <a:cubicBezTo>
                    <a:pt x="3603" y="218"/>
                    <a:pt x="3017" y="1"/>
                    <a:pt x="244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5413;p51">
              <a:extLst>
                <a:ext uri="{FF2B5EF4-FFF2-40B4-BE49-F238E27FC236}">
                  <a16:creationId xmlns:a16="http://schemas.microsoft.com/office/drawing/2014/main" id="{36A0269A-D4FB-8D35-DC96-903574EC6995}"/>
                </a:ext>
              </a:extLst>
            </p:cNvPr>
            <p:cNvSpPr/>
            <p:nvPr/>
          </p:nvSpPr>
          <p:spPr>
            <a:xfrm>
              <a:off x="-45804025" y="2755500"/>
              <a:ext cx="34675" cy="18125"/>
            </a:xfrm>
            <a:custGeom>
              <a:avLst/>
              <a:gdLst/>
              <a:ahLst/>
              <a:cxnLst/>
              <a:rect l="l" t="t" r="r" b="b"/>
              <a:pathLst>
                <a:path w="1387" h="725" extrusionOk="0">
                  <a:moveTo>
                    <a:pt x="347" y="0"/>
                  </a:moveTo>
                  <a:cubicBezTo>
                    <a:pt x="127" y="0"/>
                    <a:pt x="1" y="158"/>
                    <a:pt x="1" y="378"/>
                  </a:cubicBezTo>
                  <a:cubicBezTo>
                    <a:pt x="1" y="567"/>
                    <a:pt x="127" y="725"/>
                    <a:pt x="347" y="725"/>
                  </a:cubicBezTo>
                  <a:lnTo>
                    <a:pt x="1040" y="725"/>
                  </a:lnTo>
                  <a:cubicBezTo>
                    <a:pt x="1261" y="725"/>
                    <a:pt x="1387" y="567"/>
                    <a:pt x="1387" y="378"/>
                  </a:cubicBezTo>
                  <a:cubicBezTo>
                    <a:pt x="1387" y="158"/>
                    <a:pt x="1261" y="0"/>
                    <a:pt x="104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5414;p51">
              <a:extLst>
                <a:ext uri="{FF2B5EF4-FFF2-40B4-BE49-F238E27FC236}">
                  <a16:creationId xmlns:a16="http://schemas.microsoft.com/office/drawing/2014/main" id="{1D4C3538-CD6F-46FE-175C-3D022ABDBF73}"/>
                </a:ext>
              </a:extLst>
            </p:cNvPr>
            <p:cNvSpPr/>
            <p:nvPr/>
          </p:nvSpPr>
          <p:spPr>
            <a:xfrm>
              <a:off x="-45998575" y="2755500"/>
              <a:ext cx="35475" cy="18125"/>
            </a:xfrm>
            <a:custGeom>
              <a:avLst/>
              <a:gdLst/>
              <a:ahLst/>
              <a:cxnLst/>
              <a:rect l="l" t="t" r="r" b="b"/>
              <a:pathLst>
                <a:path w="1419" h="725" extrusionOk="0">
                  <a:moveTo>
                    <a:pt x="379" y="0"/>
                  </a:moveTo>
                  <a:cubicBezTo>
                    <a:pt x="158" y="0"/>
                    <a:pt x="1" y="158"/>
                    <a:pt x="1" y="378"/>
                  </a:cubicBezTo>
                  <a:cubicBezTo>
                    <a:pt x="1" y="567"/>
                    <a:pt x="158" y="725"/>
                    <a:pt x="379" y="725"/>
                  </a:cubicBezTo>
                  <a:lnTo>
                    <a:pt x="1072" y="725"/>
                  </a:lnTo>
                  <a:cubicBezTo>
                    <a:pt x="1261" y="693"/>
                    <a:pt x="1419" y="536"/>
                    <a:pt x="1419" y="378"/>
                  </a:cubicBezTo>
                  <a:cubicBezTo>
                    <a:pt x="1419"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5415;p51">
              <a:extLst>
                <a:ext uri="{FF2B5EF4-FFF2-40B4-BE49-F238E27FC236}">
                  <a16:creationId xmlns:a16="http://schemas.microsoft.com/office/drawing/2014/main" id="{282FAA9B-B7D6-79D7-51AE-FA5055D32A6D}"/>
                </a:ext>
              </a:extLst>
            </p:cNvPr>
            <p:cNvSpPr/>
            <p:nvPr/>
          </p:nvSpPr>
          <p:spPr>
            <a:xfrm>
              <a:off x="-45818200" y="2703175"/>
              <a:ext cx="35475" cy="26100"/>
            </a:xfrm>
            <a:custGeom>
              <a:avLst/>
              <a:gdLst/>
              <a:ahLst/>
              <a:cxnLst/>
              <a:rect l="l" t="t" r="r" b="b"/>
              <a:pathLst>
                <a:path w="1419" h="1044" extrusionOk="0">
                  <a:moveTo>
                    <a:pt x="991" y="1"/>
                  </a:moveTo>
                  <a:cubicBezTo>
                    <a:pt x="930" y="1"/>
                    <a:pt x="870" y="15"/>
                    <a:pt x="820" y="45"/>
                  </a:cubicBezTo>
                  <a:lnTo>
                    <a:pt x="252" y="423"/>
                  </a:lnTo>
                  <a:cubicBezTo>
                    <a:pt x="95" y="486"/>
                    <a:pt x="0" y="738"/>
                    <a:pt x="126" y="896"/>
                  </a:cubicBezTo>
                  <a:cubicBezTo>
                    <a:pt x="205" y="994"/>
                    <a:pt x="309" y="1044"/>
                    <a:pt x="414" y="1044"/>
                  </a:cubicBezTo>
                  <a:cubicBezTo>
                    <a:pt x="476" y="1044"/>
                    <a:pt x="540" y="1026"/>
                    <a:pt x="599" y="990"/>
                  </a:cubicBezTo>
                  <a:lnTo>
                    <a:pt x="1166" y="644"/>
                  </a:lnTo>
                  <a:cubicBezTo>
                    <a:pt x="1324" y="581"/>
                    <a:pt x="1418" y="329"/>
                    <a:pt x="1292" y="171"/>
                  </a:cubicBezTo>
                  <a:cubicBezTo>
                    <a:pt x="1249" y="64"/>
                    <a:pt x="1119" y="1"/>
                    <a:pt x="99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5416;p51">
              <a:extLst>
                <a:ext uri="{FF2B5EF4-FFF2-40B4-BE49-F238E27FC236}">
                  <a16:creationId xmlns:a16="http://schemas.microsoft.com/office/drawing/2014/main" id="{8B297134-7172-DCEA-A742-807AF33A2D44}"/>
                </a:ext>
              </a:extLst>
            </p:cNvPr>
            <p:cNvSpPr/>
            <p:nvPr/>
          </p:nvSpPr>
          <p:spPr>
            <a:xfrm>
              <a:off x="-45984400" y="2799050"/>
              <a:ext cx="35475" cy="26100"/>
            </a:xfrm>
            <a:custGeom>
              <a:avLst/>
              <a:gdLst/>
              <a:ahLst/>
              <a:cxnLst/>
              <a:rect l="l" t="t" r="r" b="b"/>
              <a:pathLst>
                <a:path w="1419" h="1044" extrusionOk="0">
                  <a:moveTo>
                    <a:pt x="1014" y="1"/>
                  </a:moveTo>
                  <a:cubicBezTo>
                    <a:pt x="947" y="1"/>
                    <a:pt x="879" y="18"/>
                    <a:pt x="820" y="54"/>
                  </a:cubicBezTo>
                  <a:lnTo>
                    <a:pt x="221" y="400"/>
                  </a:lnTo>
                  <a:cubicBezTo>
                    <a:pt x="64" y="463"/>
                    <a:pt x="1" y="716"/>
                    <a:pt x="95" y="873"/>
                  </a:cubicBezTo>
                  <a:cubicBezTo>
                    <a:pt x="160" y="980"/>
                    <a:pt x="282" y="1043"/>
                    <a:pt x="403" y="1043"/>
                  </a:cubicBezTo>
                  <a:cubicBezTo>
                    <a:pt x="461" y="1043"/>
                    <a:pt x="517" y="1029"/>
                    <a:pt x="568" y="999"/>
                  </a:cubicBezTo>
                  <a:lnTo>
                    <a:pt x="1167" y="621"/>
                  </a:lnTo>
                  <a:cubicBezTo>
                    <a:pt x="1324" y="558"/>
                    <a:pt x="1419" y="306"/>
                    <a:pt x="1293" y="148"/>
                  </a:cubicBezTo>
                  <a:cubicBezTo>
                    <a:pt x="1234" y="50"/>
                    <a:pt x="1125" y="1"/>
                    <a:pt x="101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17;p51">
              <a:extLst>
                <a:ext uri="{FF2B5EF4-FFF2-40B4-BE49-F238E27FC236}">
                  <a16:creationId xmlns:a16="http://schemas.microsoft.com/office/drawing/2014/main" id="{D4867BB3-1112-3292-B2E5-3EACF8C22BB7}"/>
                </a:ext>
              </a:extLst>
            </p:cNvPr>
            <p:cNvSpPr/>
            <p:nvPr/>
          </p:nvSpPr>
          <p:spPr>
            <a:xfrm>
              <a:off x="-45815850" y="2799050"/>
              <a:ext cx="33900" cy="25750"/>
            </a:xfrm>
            <a:custGeom>
              <a:avLst/>
              <a:gdLst/>
              <a:ahLst/>
              <a:cxnLst/>
              <a:rect l="l" t="t" r="r" b="b"/>
              <a:pathLst>
                <a:path w="1356" h="1030" extrusionOk="0">
                  <a:moveTo>
                    <a:pt x="343" y="1"/>
                  </a:moveTo>
                  <a:cubicBezTo>
                    <a:pt x="231" y="1"/>
                    <a:pt x="123" y="50"/>
                    <a:pt x="64" y="148"/>
                  </a:cubicBezTo>
                  <a:cubicBezTo>
                    <a:pt x="1" y="306"/>
                    <a:pt x="32" y="558"/>
                    <a:pt x="190" y="621"/>
                  </a:cubicBezTo>
                  <a:lnTo>
                    <a:pt x="789" y="999"/>
                  </a:lnTo>
                  <a:cubicBezTo>
                    <a:pt x="838" y="1019"/>
                    <a:pt x="895" y="1029"/>
                    <a:pt x="951" y="1029"/>
                  </a:cubicBezTo>
                  <a:cubicBezTo>
                    <a:pt x="1073" y="1029"/>
                    <a:pt x="1197" y="981"/>
                    <a:pt x="1261" y="873"/>
                  </a:cubicBezTo>
                  <a:cubicBezTo>
                    <a:pt x="1356" y="716"/>
                    <a:pt x="1293" y="526"/>
                    <a:pt x="1135" y="400"/>
                  </a:cubicBezTo>
                  <a:lnTo>
                    <a:pt x="537" y="54"/>
                  </a:lnTo>
                  <a:cubicBezTo>
                    <a:pt x="477" y="18"/>
                    <a:pt x="410" y="1"/>
                    <a:pt x="34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18;p51">
              <a:extLst>
                <a:ext uri="{FF2B5EF4-FFF2-40B4-BE49-F238E27FC236}">
                  <a16:creationId xmlns:a16="http://schemas.microsoft.com/office/drawing/2014/main" id="{B965C2E5-07A6-C765-490E-3568173E52E4}"/>
                </a:ext>
              </a:extLst>
            </p:cNvPr>
            <p:cNvSpPr/>
            <p:nvPr/>
          </p:nvSpPr>
          <p:spPr>
            <a:xfrm>
              <a:off x="-45983600" y="2702750"/>
              <a:ext cx="34675" cy="25525"/>
            </a:xfrm>
            <a:custGeom>
              <a:avLst/>
              <a:gdLst/>
              <a:ahLst/>
              <a:cxnLst/>
              <a:rect l="l" t="t" r="r" b="b"/>
              <a:pathLst>
                <a:path w="1387" h="1021" extrusionOk="0">
                  <a:moveTo>
                    <a:pt x="398" y="0"/>
                  </a:moveTo>
                  <a:cubicBezTo>
                    <a:pt x="269" y="0"/>
                    <a:pt x="138" y="49"/>
                    <a:pt x="95" y="157"/>
                  </a:cubicBezTo>
                  <a:cubicBezTo>
                    <a:pt x="0" y="314"/>
                    <a:pt x="32" y="535"/>
                    <a:pt x="189" y="629"/>
                  </a:cubicBezTo>
                  <a:lnTo>
                    <a:pt x="788" y="976"/>
                  </a:lnTo>
                  <a:cubicBezTo>
                    <a:pt x="839" y="1006"/>
                    <a:pt x="899" y="1020"/>
                    <a:pt x="959" y="1020"/>
                  </a:cubicBezTo>
                  <a:cubicBezTo>
                    <a:pt x="1088" y="1020"/>
                    <a:pt x="1218" y="957"/>
                    <a:pt x="1261" y="850"/>
                  </a:cubicBezTo>
                  <a:cubicBezTo>
                    <a:pt x="1387" y="692"/>
                    <a:pt x="1292" y="503"/>
                    <a:pt x="1135" y="377"/>
                  </a:cubicBezTo>
                  <a:lnTo>
                    <a:pt x="567" y="31"/>
                  </a:lnTo>
                  <a:cubicBezTo>
                    <a:pt x="518" y="11"/>
                    <a:pt x="458" y="0"/>
                    <a:pt x="39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8017386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617279" y="944113"/>
            <a:ext cx="6004237" cy="671851"/>
          </a:xfrm>
          <a:prstGeom prst="rect">
            <a:avLst/>
          </a:prstGeom>
          <a:noFill/>
        </p:spPr>
        <p:txBody>
          <a:bodyPr wrap="square" rtlCol="0">
            <a:spAutoFit/>
          </a:bodyPr>
          <a:lstStyle/>
          <a:p>
            <a:pPr>
              <a:lnSpc>
                <a:spcPct val="150000"/>
              </a:lnSpc>
            </a:pPr>
            <a:r>
              <a:rPr lang="en-US" sz="2800" dirty="0">
                <a:latin typeface="Alexandria" charset="0"/>
              </a:rPr>
              <a:t>1.Overview - what is urban economics?</a:t>
            </a:r>
          </a:p>
        </p:txBody>
      </p:sp>
      <p:sp>
        <p:nvSpPr>
          <p:cNvPr id="48" name="TextBox 47"/>
          <p:cNvSpPr txBox="1"/>
          <p:nvPr/>
        </p:nvSpPr>
        <p:spPr>
          <a:xfrm>
            <a:off x="729491" y="2008653"/>
            <a:ext cx="6662683" cy="3724096"/>
          </a:xfrm>
          <a:prstGeom prst="rect">
            <a:avLst/>
          </a:prstGeom>
          <a:noFill/>
        </p:spPr>
        <p:txBody>
          <a:bodyPr wrap="square" rtlCol="0">
            <a:spAutoFit/>
          </a:bodyPr>
          <a:lstStyle/>
          <a:p>
            <a:r>
              <a:rPr lang="en-US" sz="2000" b="1" dirty="0">
                <a:solidFill>
                  <a:srgbClr val="00B0F0"/>
                </a:solidFill>
                <a:latin typeface="Alexandria" charset="0"/>
              </a:rPr>
              <a:t>Urban economics </a:t>
            </a:r>
            <a:r>
              <a:rPr lang="en-US" sz="2000" dirty="0">
                <a:latin typeface="Alexandria" charset="0"/>
              </a:rPr>
              <a:t>studies how economic forces shape the size, structure, performance, and evolution of cities. </a:t>
            </a:r>
            <a:br>
              <a:rPr lang="en-US" sz="2000" dirty="0">
                <a:latin typeface="Alexandria" charset="0"/>
              </a:rPr>
            </a:br>
            <a:r>
              <a:rPr lang="en-US" sz="2000" dirty="0">
                <a:latin typeface="Alexandria" charset="0"/>
              </a:rPr>
              <a:t>It explains :</a:t>
            </a:r>
          </a:p>
          <a:p>
            <a:r>
              <a:rPr lang="en-US" sz="2000" dirty="0">
                <a:latin typeface="Alexandria" charset="0"/>
              </a:rPr>
              <a:t>-why households and firm's cluster</a:t>
            </a:r>
          </a:p>
          <a:p>
            <a:r>
              <a:rPr lang="en-US" sz="2000" dirty="0">
                <a:latin typeface="Alexandria" charset="0"/>
              </a:rPr>
              <a:t>-how land and housing markets allocate scarce urban space</a:t>
            </a:r>
          </a:p>
          <a:p>
            <a:r>
              <a:rPr lang="en-US" sz="2000" dirty="0">
                <a:latin typeface="Alexandria" charset="0"/>
              </a:rPr>
              <a:t>-how transportation, regulation, and technology shift urban form.</a:t>
            </a:r>
          </a:p>
          <a:p>
            <a:endParaRPr lang="en-US" sz="2000" dirty="0">
              <a:latin typeface="Alexandria" charset="0"/>
            </a:endParaRPr>
          </a:p>
          <a:p>
            <a:r>
              <a:rPr lang="en-US" sz="2000" dirty="0">
                <a:latin typeface="Alexandria" charset="0"/>
              </a:rPr>
              <a:t> </a:t>
            </a:r>
            <a:r>
              <a:rPr lang="en-US" sz="2000" b="1" dirty="0">
                <a:solidFill>
                  <a:srgbClr val="00B0F0"/>
                </a:solidFill>
                <a:latin typeface="Alexandria" charset="0"/>
              </a:rPr>
              <a:t>Real estate economics </a:t>
            </a:r>
            <a:r>
              <a:rPr lang="en-US" sz="2000" dirty="0">
                <a:latin typeface="Alexandria" charset="0"/>
              </a:rPr>
              <a:t>applies these ideas to assets— land and buildings—linking space markets (rents, vacancy) to investment, prices, and risk. </a:t>
            </a:r>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7A8663D8-E031-D9FE-6BD4-C00A7607C69A}"/>
              </a:ext>
            </a:extLst>
          </p:cNvPr>
          <p:cNvPicPr>
            <a:picLocks noChangeAspect="1"/>
          </p:cNvPicPr>
          <p:nvPr/>
        </p:nvPicPr>
        <p:blipFill>
          <a:blip r:embed="rId3"/>
          <a:stretch>
            <a:fillRect/>
          </a:stretch>
        </p:blipFill>
        <p:spPr>
          <a:xfrm>
            <a:off x="7504385" y="2301748"/>
            <a:ext cx="3751317" cy="2940104"/>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1A0CB4-AA27-9555-1905-1939DE3AA9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6A3F47-FD29-7574-56E3-D34D685EFA3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Numerous areas of contemporary economics are connected to urban economics. My early professional goal was to become a macroeconomist. Understanding the causes and effects of booms and recessions is the goal of macroeconomists. Additionally, they aim to comprehend the </a:t>
            </a:r>
          </a:p>
          <a:p>
            <a:pPr algn="ctr"/>
            <a:endParaRPr lang="en-US" dirty="0"/>
          </a:p>
        </p:txBody>
      </p:sp>
      <p:sp>
        <p:nvSpPr>
          <p:cNvPr id="6" name="TextBox 5">
            <a:extLst>
              <a:ext uri="{FF2B5EF4-FFF2-40B4-BE49-F238E27FC236}">
                <a16:creationId xmlns:a16="http://schemas.microsoft.com/office/drawing/2014/main" id="{5AD414DA-1E1A-85B8-A784-65789D8652D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59EA8FC-DE19-31D1-E1B4-B0C59C50CF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TextBox 47">
            <a:extLst>
              <a:ext uri="{FF2B5EF4-FFF2-40B4-BE49-F238E27FC236}">
                <a16:creationId xmlns:a16="http://schemas.microsoft.com/office/drawing/2014/main" id="{7AD848A2-5B65-1FA9-D026-BD50AF06FFD9}"/>
              </a:ext>
            </a:extLst>
          </p:cNvPr>
          <p:cNvSpPr txBox="1"/>
          <p:nvPr/>
        </p:nvSpPr>
        <p:spPr>
          <a:xfrm>
            <a:off x="889000" y="2175620"/>
            <a:ext cx="6662683" cy="892552"/>
          </a:xfrm>
          <a:prstGeom prst="rect">
            <a:avLst/>
          </a:prstGeom>
          <a:noFill/>
        </p:spPr>
        <p:txBody>
          <a:bodyPr wrap="square" rtlCol="0">
            <a:spAutoFit/>
          </a:bodyPr>
          <a:lstStyle/>
          <a:p>
            <a:endParaRPr lang="en-US" sz="2000" dirty="0">
              <a:latin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16" name="TextBox 47">
            <a:extLst>
              <a:ext uri="{FF2B5EF4-FFF2-40B4-BE49-F238E27FC236}">
                <a16:creationId xmlns:a16="http://schemas.microsoft.com/office/drawing/2014/main" id="{0826409D-98BB-077C-EACC-093004599365}"/>
              </a:ext>
            </a:extLst>
          </p:cNvPr>
          <p:cNvSpPr txBox="1"/>
          <p:nvPr/>
        </p:nvSpPr>
        <p:spPr>
          <a:xfrm>
            <a:off x="1111584" y="3284767"/>
            <a:ext cx="10129230" cy="2554545"/>
          </a:xfrm>
          <a:prstGeom prst="rect">
            <a:avLst/>
          </a:prstGeom>
          <a:noFill/>
        </p:spPr>
        <p:txBody>
          <a:bodyPr wrap="square" rtlCol="0">
            <a:spAutoFit/>
          </a:bodyPr>
          <a:lstStyle/>
          <a:p>
            <a:r>
              <a:rPr lang="en-US" sz="2000" dirty="0">
                <a:latin typeface="Alexandria" charset="0"/>
              </a:rPr>
              <a:t>Numerous areas of contemporary economics are connected to urban economics. </a:t>
            </a:r>
          </a:p>
          <a:p>
            <a:r>
              <a:rPr lang="en-US" sz="2000" dirty="0">
                <a:latin typeface="Alexandria" charset="0"/>
              </a:rPr>
              <a:t>Understanding the causes and effects of booms and recessions is the goal of macroeconomists. </a:t>
            </a:r>
          </a:p>
          <a:p>
            <a:endParaRPr lang="en-US" sz="2000" dirty="0">
              <a:latin typeface="Alexandria" charset="0"/>
            </a:endParaRPr>
          </a:p>
          <a:p>
            <a:r>
              <a:rPr lang="en-US" sz="2000" dirty="0">
                <a:latin typeface="Alexandria" charset="0"/>
              </a:rPr>
              <a:t>Additionally, they aim to comprehend the  factors that influence long-term economic growth. Here, urbanization is a major factor. </a:t>
            </a:r>
          </a:p>
          <a:p>
            <a:br>
              <a:rPr lang="en-US" sz="2000" dirty="0">
                <a:latin typeface="Alexandria" charset="0"/>
              </a:rPr>
            </a:br>
            <a:r>
              <a:rPr lang="en-US" sz="2000" dirty="0">
                <a:latin typeface="Alexandria" charset="0"/>
              </a:rPr>
              <a:t>Urban economics, international trade economics, </a:t>
            </a:r>
            <a:r>
              <a:rPr lang="en-US" sz="2000" dirty="0" err="1">
                <a:latin typeface="Alexandria" charset="0"/>
              </a:rPr>
              <a:t>labour</a:t>
            </a:r>
            <a:r>
              <a:rPr lang="en-US" sz="2000" dirty="0">
                <a:latin typeface="Alexandria" charset="0"/>
              </a:rPr>
              <a:t> economics, and, environmental economics, are closely related</a:t>
            </a:r>
          </a:p>
        </p:txBody>
      </p:sp>
      <p:sp>
        <p:nvSpPr>
          <p:cNvPr id="17" name="TextBox 2">
            <a:extLst>
              <a:ext uri="{FF2B5EF4-FFF2-40B4-BE49-F238E27FC236}">
                <a16:creationId xmlns:a16="http://schemas.microsoft.com/office/drawing/2014/main" id="{525079D7-C7E7-565A-0F71-3A4EC15DEA88}"/>
              </a:ext>
            </a:extLst>
          </p:cNvPr>
          <p:cNvSpPr txBox="1"/>
          <p:nvPr/>
        </p:nvSpPr>
        <p:spPr>
          <a:xfrm>
            <a:off x="617279" y="883959"/>
            <a:ext cx="8034781" cy="671851"/>
          </a:xfrm>
          <a:prstGeom prst="rect">
            <a:avLst/>
          </a:prstGeom>
          <a:noFill/>
        </p:spPr>
        <p:txBody>
          <a:bodyPr wrap="square" rtlCol="0">
            <a:spAutoFit/>
          </a:bodyPr>
          <a:lstStyle/>
          <a:p>
            <a:pPr>
              <a:lnSpc>
                <a:spcPct val="150000"/>
              </a:lnSpc>
            </a:pPr>
            <a:r>
              <a:rPr lang="en-US" sz="2800" dirty="0">
                <a:latin typeface="Alexandria" charset="0"/>
              </a:rPr>
              <a:t>1.Overview - what is urban economics- Relations?</a:t>
            </a:r>
          </a:p>
        </p:txBody>
      </p:sp>
      <p:pic>
        <p:nvPicPr>
          <p:cNvPr id="19" name="Picture 3">
            <a:extLst>
              <a:ext uri="{FF2B5EF4-FFF2-40B4-BE49-F238E27FC236}">
                <a16:creationId xmlns:a16="http://schemas.microsoft.com/office/drawing/2014/main" id="{A90596D5-CD0E-9D5B-7DDF-4594E082CA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8392" y="1667497"/>
            <a:ext cx="8694819" cy="1428475"/>
          </a:xfrm>
          <a:prstGeom prst="rect">
            <a:avLst/>
          </a:prstGeom>
        </p:spPr>
      </p:pic>
      <p:sp>
        <p:nvSpPr>
          <p:cNvPr id="20" name="TextBox 2">
            <a:extLst>
              <a:ext uri="{FF2B5EF4-FFF2-40B4-BE49-F238E27FC236}">
                <a16:creationId xmlns:a16="http://schemas.microsoft.com/office/drawing/2014/main" id="{6AE69097-683F-B50C-D6C9-DFD98421D6A6}"/>
              </a:ext>
            </a:extLst>
          </p:cNvPr>
          <p:cNvSpPr txBox="1"/>
          <p:nvPr/>
        </p:nvSpPr>
        <p:spPr>
          <a:xfrm>
            <a:off x="2405749" y="2530380"/>
            <a:ext cx="1636295" cy="707886"/>
          </a:xfrm>
          <a:prstGeom prst="rect">
            <a:avLst/>
          </a:prstGeom>
          <a:noFill/>
        </p:spPr>
        <p:txBody>
          <a:bodyPr wrap="square" rtlCol="0">
            <a:spAutoFit/>
          </a:bodyPr>
          <a:lstStyle/>
          <a:p>
            <a:r>
              <a:rPr lang="en-US" sz="2000" dirty="0">
                <a:latin typeface="Alexandria" charset="0"/>
              </a:rPr>
              <a:t>Urban economics</a:t>
            </a:r>
          </a:p>
        </p:txBody>
      </p:sp>
      <p:sp>
        <p:nvSpPr>
          <p:cNvPr id="21" name="TextBox 2">
            <a:extLst>
              <a:ext uri="{FF2B5EF4-FFF2-40B4-BE49-F238E27FC236}">
                <a16:creationId xmlns:a16="http://schemas.microsoft.com/office/drawing/2014/main" id="{5FCCF127-0226-0ADC-8D31-77679F0D3E3F}"/>
              </a:ext>
            </a:extLst>
          </p:cNvPr>
          <p:cNvSpPr txBox="1"/>
          <p:nvPr/>
        </p:nvSpPr>
        <p:spPr>
          <a:xfrm>
            <a:off x="4313764" y="2488929"/>
            <a:ext cx="1906732" cy="707886"/>
          </a:xfrm>
          <a:prstGeom prst="rect">
            <a:avLst/>
          </a:prstGeom>
          <a:noFill/>
        </p:spPr>
        <p:txBody>
          <a:bodyPr wrap="square" rtlCol="0">
            <a:spAutoFit/>
          </a:bodyPr>
          <a:lstStyle/>
          <a:p>
            <a:r>
              <a:rPr lang="en-US" sz="2000" dirty="0"/>
              <a:t>international trade economics</a:t>
            </a:r>
            <a:endParaRPr lang="en-US" sz="2000" dirty="0">
              <a:latin typeface="Alexandria" charset="0"/>
            </a:endParaRPr>
          </a:p>
        </p:txBody>
      </p:sp>
      <p:sp>
        <p:nvSpPr>
          <p:cNvPr id="24" name="TextBox 2">
            <a:extLst>
              <a:ext uri="{FF2B5EF4-FFF2-40B4-BE49-F238E27FC236}">
                <a16:creationId xmlns:a16="http://schemas.microsoft.com/office/drawing/2014/main" id="{AEDE7E54-316F-8473-39F7-C2997EE510E0}"/>
              </a:ext>
            </a:extLst>
          </p:cNvPr>
          <p:cNvSpPr txBox="1"/>
          <p:nvPr/>
        </p:nvSpPr>
        <p:spPr>
          <a:xfrm>
            <a:off x="6494148" y="2504599"/>
            <a:ext cx="1424748" cy="707886"/>
          </a:xfrm>
          <a:prstGeom prst="rect">
            <a:avLst/>
          </a:prstGeom>
          <a:noFill/>
        </p:spPr>
        <p:txBody>
          <a:bodyPr wrap="square" rtlCol="0">
            <a:spAutoFit/>
          </a:bodyPr>
          <a:lstStyle/>
          <a:p>
            <a:r>
              <a:rPr lang="en-US" sz="2000" dirty="0" err="1">
                <a:latin typeface="Alexandria" charset="0"/>
              </a:rPr>
              <a:t>Labour</a:t>
            </a:r>
            <a:r>
              <a:rPr lang="en-US" sz="2000" dirty="0">
                <a:latin typeface="Alexandria" charset="0"/>
              </a:rPr>
              <a:t> economics</a:t>
            </a:r>
          </a:p>
        </p:txBody>
      </p:sp>
      <p:sp>
        <p:nvSpPr>
          <p:cNvPr id="26" name="TextBox 2">
            <a:extLst>
              <a:ext uri="{FF2B5EF4-FFF2-40B4-BE49-F238E27FC236}">
                <a16:creationId xmlns:a16="http://schemas.microsoft.com/office/drawing/2014/main" id="{F125486C-8AD1-399D-7977-B06A7B82FB2F}"/>
              </a:ext>
            </a:extLst>
          </p:cNvPr>
          <p:cNvSpPr txBox="1"/>
          <p:nvPr/>
        </p:nvSpPr>
        <p:spPr>
          <a:xfrm>
            <a:off x="8269204" y="2488929"/>
            <a:ext cx="1783698" cy="707886"/>
          </a:xfrm>
          <a:prstGeom prst="rect">
            <a:avLst/>
          </a:prstGeom>
          <a:noFill/>
        </p:spPr>
        <p:txBody>
          <a:bodyPr wrap="square" rtlCol="0">
            <a:spAutoFit/>
          </a:bodyPr>
          <a:lstStyle/>
          <a:p>
            <a:r>
              <a:rPr lang="en-US" sz="2000" dirty="0">
                <a:latin typeface="Alexandria" charset="0"/>
              </a:rPr>
              <a:t>environmental economics</a:t>
            </a:r>
          </a:p>
        </p:txBody>
      </p:sp>
    </p:spTree>
    <p:extLst>
      <p:ext uri="{BB962C8B-B14F-4D97-AF65-F5344CB8AC3E}">
        <p14:creationId xmlns:p14="http://schemas.microsoft.com/office/powerpoint/2010/main" val="494011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08A2D5-7ABD-4EA2-B5C7-E01D2374EC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BA93935-92EE-A770-BE7C-11848F0E9FD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9247E16-1F8B-F035-7E0B-F5E08D0D4399}"/>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62C4882-05B8-3C28-B741-7C0BFC045A8B}"/>
              </a:ext>
            </a:extLst>
          </p:cNvPr>
          <p:cNvSpPr txBox="1"/>
          <p:nvPr/>
        </p:nvSpPr>
        <p:spPr>
          <a:xfrm>
            <a:off x="837386" y="1619861"/>
            <a:ext cx="10611683" cy="3139321"/>
          </a:xfrm>
          <a:prstGeom prst="rect">
            <a:avLst/>
          </a:prstGeom>
          <a:noFill/>
        </p:spPr>
        <p:txBody>
          <a:bodyPr wrap="square" rtlCol="0">
            <a:spAutoFit/>
          </a:bodyPr>
          <a:lstStyle/>
          <a:p>
            <a:r>
              <a:rPr lang="en-US" sz="2000" dirty="0">
                <a:latin typeface="Alexandria" charset="0"/>
              </a:rPr>
              <a:t> </a:t>
            </a:r>
            <a:r>
              <a:rPr lang="en-US" sz="2000" b="1" dirty="0">
                <a:latin typeface="Alexandria" charset="0"/>
              </a:rPr>
              <a:t>The goal </a:t>
            </a:r>
            <a:r>
              <a:rPr lang="en-US" sz="2000" dirty="0">
                <a:latin typeface="Alexandria" charset="0"/>
              </a:rPr>
              <a:t>of urban economics is to forecast and explain human behavior. This assignment is difficult!</a:t>
            </a:r>
          </a:p>
          <a:p>
            <a:endParaRPr lang="en-US" sz="2000" dirty="0">
              <a:latin typeface="Alexandria" charset="0"/>
            </a:endParaRPr>
          </a:p>
          <a:p>
            <a:r>
              <a:rPr lang="en-US" sz="2000" dirty="0">
                <a:latin typeface="Alexandria" charset="0"/>
              </a:rPr>
              <a:t>How many more people will take the bus, for instance, if the cost of public transportation is eliminated? Will there really be a rise in bus usage in affluent Beverly Hills? In this instance, the analyst estimates a demand curve using Big Data and a fundamental concept from economics known as "the law of demand."</a:t>
            </a:r>
            <a:br>
              <a:rPr lang="en-US" sz="2000" dirty="0">
                <a:latin typeface="Alexandria" charset="0"/>
              </a:rPr>
            </a:br>
            <a:br>
              <a:rPr lang="en-US" sz="2000" dirty="0">
                <a:latin typeface="Alexandria" charset="0"/>
              </a:rPr>
            </a:br>
            <a:r>
              <a:rPr lang="en-US" sz="2000" b="1" dirty="0">
                <a:latin typeface="Alexandria" charset="0"/>
              </a:rPr>
              <a:t>An estimate out of sample prediction can be made using this statistical relationship if we can estimate the demand curve for public transport</a:t>
            </a:r>
            <a:r>
              <a:rPr lang="en-US" sz="2000" dirty="0">
                <a:latin typeface="Alexandria" charset="0"/>
              </a:rPr>
              <a:t>. </a:t>
            </a: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FD508C7C-7697-65C2-361D-8E78298772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صورة 7">
            <a:extLst>
              <a:ext uri="{FF2B5EF4-FFF2-40B4-BE49-F238E27FC236}">
                <a16:creationId xmlns:a16="http://schemas.microsoft.com/office/drawing/2014/main" id="{9DFCFF99-0A15-FFD6-62FE-9B9A2B00199B}"/>
              </a:ext>
            </a:extLst>
          </p:cNvPr>
          <p:cNvPicPr>
            <a:picLocks noChangeAspect="1"/>
          </p:cNvPicPr>
          <p:nvPr/>
        </p:nvPicPr>
        <p:blipFill>
          <a:blip r:embed="rId3"/>
          <a:stretch>
            <a:fillRect/>
          </a:stretch>
        </p:blipFill>
        <p:spPr>
          <a:xfrm>
            <a:off x="6475591" y="4164402"/>
            <a:ext cx="2628900" cy="1743075"/>
          </a:xfrm>
          <a:prstGeom prst="rect">
            <a:avLst/>
          </a:prstGeom>
        </p:spPr>
      </p:pic>
      <p:sp>
        <p:nvSpPr>
          <p:cNvPr id="9" name="TextBox 2">
            <a:extLst>
              <a:ext uri="{FF2B5EF4-FFF2-40B4-BE49-F238E27FC236}">
                <a16:creationId xmlns:a16="http://schemas.microsoft.com/office/drawing/2014/main" id="{D62A43A3-DE85-AC99-A90C-6A20D1E088FA}"/>
              </a:ext>
            </a:extLst>
          </p:cNvPr>
          <p:cNvSpPr txBox="1"/>
          <p:nvPr/>
        </p:nvSpPr>
        <p:spPr>
          <a:xfrm>
            <a:off x="837387" y="878458"/>
            <a:ext cx="7793266" cy="671851"/>
          </a:xfrm>
          <a:prstGeom prst="rect">
            <a:avLst/>
          </a:prstGeom>
          <a:noFill/>
        </p:spPr>
        <p:txBody>
          <a:bodyPr wrap="square" rtlCol="0">
            <a:spAutoFit/>
          </a:bodyPr>
          <a:lstStyle/>
          <a:p>
            <a:pPr>
              <a:lnSpc>
                <a:spcPct val="150000"/>
              </a:lnSpc>
            </a:pPr>
            <a:r>
              <a:rPr lang="en-US" sz="2800" dirty="0">
                <a:latin typeface="Alexandria" charset="0"/>
              </a:rPr>
              <a:t>1.Overview - what is urban economics goal?</a:t>
            </a:r>
          </a:p>
        </p:txBody>
      </p:sp>
    </p:spTree>
    <p:extLst>
      <p:ext uri="{BB962C8B-B14F-4D97-AF65-F5344CB8AC3E}">
        <p14:creationId xmlns:p14="http://schemas.microsoft.com/office/powerpoint/2010/main" val="17595790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A512DE-EC17-F63E-6FDA-F0E20DB2D4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472106-F345-DEC6-067F-14FFED99B41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560421B-D620-2334-8846-512EE478FC54}"/>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D7DA7BF-3047-4BB4-4162-B06FA7EED257}"/>
              </a:ext>
            </a:extLst>
          </p:cNvPr>
          <p:cNvSpPr txBox="1"/>
          <p:nvPr/>
        </p:nvSpPr>
        <p:spPr>
          <a:xfrm>
            <a:off x="837387" y="1875604"/>
            <a:ext cx="10498020" cy="2492990"/>
          </a:xfrm>
          <a:prstGeom prst="rect">
            <a:avLst/>
          </a:prstGeom>
          <a:noFill/>
        </p:spPr>
        <p:txBody>
          <a:bodyPr wrap="square" rtlCol="0">
            <a:spAutoFit/>
          </a:bodyPr>
          <a:lstStyle/>
          <a:p>
            <a:r>
              <a:rPr lang="en-US" sz="2000" dirty="0">
                <a:latin typeface="Alexandria" charset="0"/>
              </a:rPr>
              <a:t>This urban economist might also be asked to forecast the expected number of passengers on a new light rail line, like Los Angeles' East/West Expo line. </a:t>
            </a:r>
          </a:p>
          <a:p>
            <a:endParaRPr lang="en-US" sz="2000" dirty="0">
              <a:latin typeface="Alexandria" charset="0"/>
            </a:endParaRPr>
          </a:p>
          <a:p>
            <a:r>
              <a:rPr lang="en-US" sz="2000" dirty="0">
                <a:latin typeface="Alexandria" charset="0"/>
              </a:rPr>
              <a:t>The study could also look at how the fast new train would likely affect the prices of real estate in the area around the train stations; if prices increase within a mile of the stations, the city could use land value capture to fund the project.</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FA07969F-AD9A-9028-868C-6412EFE7C9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2DD9C8F3-4554-79AF-1B21-50BEBC0918EA}"/>
              </a:ext>
            </a:extLst>
          </p:cNvPr>
          <p:cNvSpPr txBox="1"/>
          <p:nvPr/>
        </p:nvSpPr>
        <p:spPr>
          <a:xfrm>
            <a:off x="742931" y="901030"/>
            <a:ext cx="8347499" cy="671851"/>
          </a:xfrm>
          <a:prstGeom prst="rect">
            <a:avLst/>
          </a:prstGeom>
          <a:noFill/>
        </p:spPr>
        <p:txBody>
          <a:bodyPr wrap="square" rtlCol="0">
            <a:spAutoFit/>
          </a:bodyPr>
          <a:lstStyle/>
          <a:p>
            <a:pPr>
              <a:lnSpc>
                <a:spcPct val="150000"/>
              </a:lnSpc>
            </a:pPr>
            <a:r>
              <a:rPr lang="en-US" sz="2800" dirty="0">
                <a:latin typeface="Alexandria" charset="0"/>
              </a:rPr>
              <a:t>1.Overview - what is urban economics? -example</a:t>
            </a:r>
          </a:p>
        </p:txBody>
      </p:sp>
      <p:pic>
        <p:nvPicPr>
          <p:cNvPr id="7" name="صورة 6">
            <a:extLst>
              <a:ext uri="{FF2B5EF4-FFF2-40B4-BE49-F238E27FC236}">
                <a16:creationId xmlns:a16="http://schemas.microsoft.com/office/drawing/2014/main" id="{32C9D158-1E72-4F79-30C5-0B0FE8C383E9}"/>
              </a:ext>
            </a:extLst>
          </p:cNvPr>
          <p:cNvPicPr>
            <a:picLocks noChangeAspect="1"/>
          </p:cNvPicPr>
          <p:nvPr/>
        </p:nvPicPr>
        <p:blipFill>
          <a:blip r:embed="rId3"/>
          <a:stretch>
            <a:fillRect/>
          </a:stretch>
        </p:blipFill>
        <p:spPr>
          <a:xfrm>
            <a:off x="4862512" y="3763669"/>
            <a:ext cx="3981943" cy="1857375"/>
          </a:xfrm>
          <a:prstGeom prst="rect">
            <a:avLst/>
          </a:prstGeom>
        </p:spPr>
      </p:pic>
    </p:spTree>
    <p:extLst>
      <p:ext uri="{BB962C8B-B14F-4D97-AF65-F5344CB8AC3E}">
        <p14:creationId xmlns:p14="http://schemas.microsoft.com/office/powerpoint/2010/main" val="19440470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290CCD-560B-ABF7-F565-808C2E82CD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291B26F-7DB5-ECF1-3153-7BADCCD4DEF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71753E5-475B-4044-BB1D-AD1F71C29CDF}"/>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43A441E-EECE-CF74-4442-D75C50B04D73}"/>
              </a:ext>
            </a:extLst>
          </p:cNvPr>
          <p:cNvSpPr txBox="1"/>
          <p:nvPr/>
        </p:nvSpPr>
        <p:spPr>
          <a:xfrm>
            <a:off x="742931" y="1663856"/>
            <a:ext cx="10706138" cy="1569660"/>
          </a:xfrm>
          <a:prstGeom prst="rect">
            <a:avLst/>
          </a:prstGeom>
          <a:noFill/>
        </p:spPr>
        <p:txBody>
          <a:bodyPr wrap="square" rtlCol="0">
            <a:spAutoFit/>
          </a:bodyPr>
          <a:lstStyle/>
          <a:p>
            <a:r>
              <a:rPr lang="en-US" sz="2000" dirty="0">
                <a:latin typeface="Alexandria" charset="0"/>
              </a:rPr>
              <a:t>All of these instances demonstrate how :</a:t>
            </a:r>
          </a:p>
          <a:p>
            <a:r>
              <a:rPr lang="en-US" sz="2000" b="1" dirty="0">
                <a:solidFill>
                  <a:srgbClr val="F58221"/>
                </a:solidFill>
                <a:latin typeface="Alexandria" charset="0"/>
              </a:rPr>
              <a:t>Economics and statistical data analysis work together to support the formulation of </a:t>
            </a:r>
            <a:r>
              <a:rPr lang="en-US" sz="2000" b="1" u="sng" dirty="0">
                <a:solidFill>
                  <a:srgbClr val="F58221"/>
                </a:solidFill>
                <a:latin typeface="Alexandria" charset="0"/>
              </a:rPr>
              <a:t>public policy. </a:t>
            </a:r>
          </a:p>
          <a:p>
            <a:r>
              <a:rPr lang="en-US" sz="2000" dirty="0">
                <a:latin typeface="Alexandria" charset="0"/>
              </a:rPr>
              <a:t>The urban economist is a useful policy advisor in this regard. </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98725CE1-0F4B-0CD5-96C3-CC8F41F89D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C27EEE36-5841-A0F7-CE87-B51F7D2193A5}"/>
              </a:ext>
            </a:extLst>
          </p:cNvPr>
          <p:cNvSpPr txBox="1"/>
          <p:nvPr/>
        </p:nvSpPr>
        <p:spPr>
          <a:xfrm>
            <a:off x="742931" y="901030"/>
            <a:ext cx="8347499" cy="671851"/>
          </a:xfrm>
          <a:prstGeom prst="rect">
            <a:avLst/>
          </a:prstGeom>
          <a:noFill/>
        </p:spPr>
        <p:txBody>
          <a:bodyPr wrap="square" rtlCol="0">
            <a:spAutoFit/>
          </a:bodyPr>
          <a:lstStyle/>
          <a:p>
            <a:pPr>
              <a:lnSpc>
                <a:spcPct val="150000"/>
              </a:lnSpc>
            </a:pPr>
            <a:r>
              <a:rPr lang="en-US" sz="2800" dirty="0">
                <a:latin typeface="Alexandria" charset="0"/>
              </a:rPr>
              <a:t>1.Overview - urban economics &amp; public policy?</a:t>
            </a:r>
          </a:p>
        </p:txBody>
      </p:sp>
      <p:pic>
        <p:nvPicPr>
          <p:cNvPr id="3" name="صورة 2">
            <a:extLst>
              <a:ext uri="{FF2B5EF4-FFF2-40B4-BE49-F238E27FC236}">
                <a16:creationId xmlns:a16="http://schemas.microsoft.com/office/drawing/2014/main" id="{2EB07221-6196-370E-6F28-B8D8DCDFF785}"/>
              </a:ext>
            </a:extLst>
          </p:cNvPr>
          <p:cNvPicPr>
            <a:picLocks noChangeAspect="1"/>
          </p:cNvPicPr>
          <p:nvPr/>
        </p:nvPicPr>
        <p:blipFill>
          <a:blip r:embed="rId3"/>
          <a:stretch>
            <a:fillRect/>
          </a:stretch>
        </p:blipFill>
        <p:spPr>
          <a:xfrm>
            <a:off x="3051847" y="2912678"/>
            <a:ext cx="4893809" cy="2749699"/>
          </a:xfrm>
          <a:prstGeom prst="rect">
            <a:avLst/>
          </a:prstGeom>
        </p:spPr>
      </p:pic>
    </p:spTree>
    <p:extLst>
      <p:ext uri="{BB962C8B-B14F-4D97-AF65-F5344CB8AC3E}">
        <p14:creationId xmlns:p14="http://schemas.microsoft.com/office/powerpoint/2010/main" val="4346985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8AAD7-A02E-F912-C5F8-6D4F7375F2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5BD346-C3B8-4C83-1219-B00DC431C83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07631C1-FAE6-2663-945C-E8D2FA72398E}"/>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C69A33EF-5B8F-81EE-B763-B8DA7711D0A5}"/>
              </a:ext>
            </a:extLst>
          </p:cNvPr>
          <p:cNvSpPr txBox="1"/>
          <p:nvPr/>
        </p:nvSpPr>
        <p:spPr>
          <a:xfrm>
            <a:off x="742931" y="1710022"/>
            <a:ext cx="10576710" cy="2862322"/>
          </a:xfrm>
          <a:prstGeom prst="rect">
            <a:avLst/>
          </a:prstGeom>
          <a:noFill/>
        </p:spPr>
        <p:txBody>
          <a:bodyPr wrap="square" rtlCol="0">
            <a:spAutoFit/>
          </a:bodyPr>
          <a:lstStyle/>
          <a:p>
            <a:r>
              <a:rPr lang="en-US" sz="2000" dirty="0">
                <a:latin typeface="Alexandria" charset="0"/>
              </a:rPr>
              <a:t>For example, if Los Angeles introduced a $10 toll on the 405 Freeway at peak weekday hours, how much revenue would this generate and how would road speeds be affected? </a:t>
            </a:r>
          </a:p>
          <a:p>
            <a:endParaRPr lang="en-US" sz="2000" dirty="0">
              <a:latin typeface="Alexandria" charset="0"/>
            </a:endParaRPr>
          </a:p>
          <a:p>
            <a:r>
              <a:rPr lang="en-US" sz="2000" dirty="0">
                <a:latin typeface="Alexandria" charset="0"/>
              </a:rPr>
              <a:t>Such ex-ante prospective analysis should inform policy making. </a:t>
            </a:r>
          </a:p>
          <a:p>
            <a:r>
              <a:rPr lang="en-US" sz="2000" b="1" dirty="0">
                <a:solidFill>
                  <a:srgbClr val="F58221"/>
                </a:solidFill>
                <a:latin typeface="Alexandria" charset="0"/>
              </a:rPr>
              <a:t>urban economics concerning how to test urban policy ideas</a:t>
            </a:r>
            <a:r>
              <a:rPr lang="en-US" sz="2000" dirty="0">
                <a:latin typeface="Alexandria" charset="0"/>
              </a:rPr>
              <a:t>.</a:t>
            </a:r>
          </a:p>
          <a:p>
            <a:endParaRPr lang="en-US" sz="2000" dirty="0">
              <a:latin typeface="Alexandria" charset="0"/>
            </a:endParaRPr>
          </a:p>
          <a:p>
            <a:r>
              <a:rPr lang="en-US" sz="2000" dirty="0">
                <a:latin typeface="Alexandria" charset="0"/>
              </a:rPr>
              <a:t> By creating a knowledge base concerning what incentive effects actually do to urban life, urban economic analysis informs attempts to </a:t>
            </a:r>
            <a:r>
              <a:rPr lang="en-US" sz="2000" b="1" dirty="0">
                <a:solidFill>
                  <a:srgbClr val="F58221"/>
                </a:solidFill>
                <a:latin typeface="Alexandria" charset="0"/>
              </a:rPr>
              <a:t>enjoy the benefits of urbanization while curbing the social costs associated with urban growth.</a:t>
            </a:r>
          </a:p>
        </p:txBody>
      </p:sp>
      <p:pic>
        <p:nvPicPr>
          <p:cNvPr id="5" name="Graphic 21">
            <a:extLst>
              <a:ext uri="{FF2B5EF4-FFF2-40B4-BE49-F238E27FC236}">
                <a16:creationId xmlns:a16="http://schemas.microsoft.com/office/drawing/2014/main" id="{DB925790-9E2A-B37E-FA0F-C8E62E2450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25845EC7-580D-9A11-0D21-D60DF3C9978B}"/>
              </a:ext>
            </a:extLst>
          </p:cNvPr>
          <p:cNvSpPr txBox="1"/>
          <p:nvPr/>
        </p:nvSpPr>
        <p:spPr>
          <a:xfrm>
            <a:off x="742931" y="901030"/>
            <a:ext cx="9725372" cy="671851"/>
          </a:xfrm>
          <a:prstGeom prst="rect">
            <a:avLst/>
          </a:prstGeom>
          <a:noFill/>
        </p:spPr>
        <p:txBody>
          <a:bodyPr wrap="square" rtlCol="0">
            <a:spAutoFit/>
          </a:bodyPr>
          <a:lstStyle/>
          <a:p>
            <a:pPr>
              <a:lnSpc>
                <a:spcPct val="150000"/>
              </a:lnSpc>
            </a:pPr>
            <a:r>
              <a:rPr lang="en-US" sz="2800" dirty="0">
                <a:latin typeface="Alexandria" charset="0"/>
              </a:rPr>
              <a:t>1.Overview - urban economics &amp; public policy - example?</a:t>
            </a:r>
          </a:p>
        </p:txBody>
      </p:sp>
      <p:grpSp>
        <p:nvGrpSpPr>
          <p:cNvPr id="6" name="Google Shape;8605;p58">
            <a:extLst>
              <a:ext uri="{FF2B5EF4-FFF2-40B4-BE49-F238E27FC236}">
                <a16:creationId xmlns:a16="http://schemas.microsoft.com/office/drawing/2014/main" id="{B9C4C633-461E-59EF-1BDB-7FC743BEDFA0}"/>
              </a:ext>
            </a:extLst>
          </p:cNvPr>
          <p:cNvGrpSpPr/>
          <p:nvPr/>
        </p:nvGrpSpPr>
        <p:grpSpPr>
          <a:xfrm>
            <a:off x="5621659" y="4498184"/>
            <a:ext cx="1324572" cy="1147402"/>
            <a:chOff x="946175" y="3253275"/>
            <a:chExt cx="298550" cy="296150"/>
          </a:xfrm>
        </p:grpSpPr>
        <p:sp>
          <p:nvSpPr>
            <p:cNvPr id="7" name="Google Shape;8606;p58">
              <a:extLst>
                <a:ext uri="{FF2B5EF4-FFF2-40B4-BE49-F238E27FC236}">
                  <a16:creationId xmlns:a16="http://schemas.microsoft.com/office/drawing/2014/main" id="{402037FC-D9B7-1CAC-2A10-F63E71A47447}"/>
                </a:ext>
              </a:extLst>
            </p:cNvPr>
            <p:cNvSpPr/>
            <p:nvPr/>
          </p:nvSpPr>
          <p:spPr>
            <a:xfrm>
              <a:off x="946175" y="3253275"/>
              <a:ext cx="209550" cy="261500"/>
            </a:xfrm>
            <a:custGeom>
              <a:avLst/>
              <a:gdLst/>
              <a:ahLst/>
              <a:cxnLst/>
              <a:rect l="l" t="t" r="r" b="b"/>
              <a:pathLst>
                <a:path w="8382" h="10460" extrusionOk="0">
                  <a:moveTo>
                    <a:pt x="348" y="0"/>
                  </a:moveTo>
                  <a:cubicBezTo>
                    <a:pt x="158" y="0"/>
                    <a:pt x="1" y="158"/>
                    <a:pt x="1" y="347"/>
                  </a:cubicBezTo>
                  <a:lnTo>
                    <a:pt x="1" y="10113"/>
                  </a:lnTo>
                  <a:cubicBezTo>
                    <a:pt x="1" y="10302"/>
                    <a:pt x="158" y="10460"/>
                    <a:pt x="348" y="10460"/>
                  </a:cubicBezTo>
                  <a:lnTo>
                    <a:pt x="694" y="10460"/>
                  </a:lnTo>
                  <a:lnTo>
                    <a:pt x="694" y="3875"/>
                  </a:lnTo>
                  <a:cubicBezTo>
                    <a:pt x="694" y="3623"/>
                    <a:pt x="820" y="3340"/>
                    <a:pt x="1009" y="3151"/>
                  </a:cubicBezTo>
                  <a:lnTo>
                    <a:pt x="3151" y="1008"/>
                  </a:lnTo>
                  <a:cubicBezTo>
                    <a:pt x="3340" y="819"/>
                    <a:pt x="3624" y="693"/>
                    <a:pt x="3908" y="693"/>
                  </a:cubicBezTo>
                  <a:lnTo>
                    <a:pt x="8381" y="693"/>
                  </a:lnTo>
                  <a:lnTo>
                    <a:pt x="8381" y="347"/>
                  </a:lnTo>
                  <a:cubicBezTo>
                    <a:pt x="8381" y="158"/>
                    <a:pt x="8224" y="0"/>
                    <a:pt x="803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607;p58">
              <a:extLst>
                <a:ext uri="{FF2B5EF4-FFF2-40B4-BE49-F238E27FC236}">
                  <a16:creationId xmlns:a16="http://schemas.microsoft.com/office/drawing/2014/main" id="{B299B06E-2390-A5C8-40FD-040C018C8C13}"/>
                </a:ext>
              </a:extLst>
            </p:cNvPr>
            <p:cNvSpPr/>
            <p:nvPr/>
          </p:nvSpPr>
          <p:spPr>
            <a:xfrm>
              <a:off x="986350" y="3293425"/>
              <a:ext cx="47300" cy="48075"/>
            </a:xfrm>
            <a:custGeom>
              <a:avLst/>
              <a:gdLst/>
              <a:ahLst/>
              <a:cxnLst/>
              <a:rect l="l" t="t" r="r" b="b"/>
              <a:pathLst>
                <a:path w="1892" h="1923" extrusionOk="0">
                  <a:moveTo>
                    <a:pt x="1891" y="1"/>
                  </a:moveTo>
                  <a:lnTo>
                    <a:pt x="1" y="1923"/>
                  </a:lnTo>
                  <a:lnTo>
                    <a:pt x="1891" y="1923"/>
                  </a:lnTo>
                  <a:lnTo>
                    <a:pt x="189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608;p58">
              <a:extLst>
                <a:ext uri="{FF2B5EF4-FFF2-40B4-BE49-F238E27FC236}">
                  <a16:creationId xmlns:a16="http://schemas.microsoft.com/office/drawing/2014/main" id="{F6FBFA18-6561-01B8-F244-4566D837A104}"/>
                </a:ext>
              </a:extLst>
            </p:cNvPr>
            <p:cNvSpPr/>
            <p:nvPr/>
          </p:nvSpPr>
          <p:spPr>
            <a:xfrm>
              <a:off x="1051725" y="3359600"/>
              <a:ext cx="122100" cy="121325"/>
            </a:xfrm>
            <a:custGeom>
              <a:avLst/>
              <a:gdLst/>
              <a:ahLst/>
              <a:cxnLst/>
              <a:rect l="l" t="t" r="r" b="b"/>
              <a:pathLst>
                <a:path w="4884" h="4853" extrusionOk="0">
                  <a:moveTo>
                    <a:pt x="2427" y="0"/>
                  </a:moveTo>
                  <a:cubicBezTo>
                    <a:pt x="1103" y="0"/>
                    <a:pt x="1" y="1103"/>
                    <a:pt x="1" y="2426"/>
                  </a:cubicBezTo>
                  <a:cubicBezTo>
                    <a:pt x="1" y="3749"/>
                    <a:pt x="1103" y="4852"/>
                    <a:pt x="2427" y="4852"/>
                  </a:cubicBezTo>
                  <a:cubicBezTo>
                    <a:pt x="3781" y="4852"/>
                    <a:pt x="4884" y="3749"/>
                    <a:pt x="4884" y="2426"/>
                  </a:cubicBezTo>
                  <a:cubicBezTo>
                    <a:pt x="4884" y="1103"/>
                    <a:pt x="3781" y="0"/>
                    <a:pt x="24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609;p58">
              <a:extLst>
                <a:ext uri="{FF2B5EF4-FFF2-40B4-BE49-F238E27FC236}">
                  <a16:creationId xmlns:a16="http://schemas.microsoft.com/office/drawing/2014/main" id="{C89A3ACD-0FCC-6BD4-4C75-7A2455C9D83D}"/>
                </a:ext>
              </a:extLst>
            </p:cNvPr>
            <p:cNvSpPr/>
            <p:nvPr/>
          </p:nvSpPr>
          <p:spPr>
            <a:xfrm>
              <a:off x="980050" y="3289500"/>
              <a:ext cx="192200" cy="242600"/>
            </a:xfrm>
            <a:custGeom>
              <a:avLst/>
              <a:gdLst/>
              <a:ahLst/>
              <a:cxnLst/>
              <a:rect l="l" t="t" r="r" b="b"/>
              <a:pathLst>
                <a:path w="7688" h="9704" extrusionOk="0">
                  <a:moveTo>
                    <a:pt x="2868" y="0"/>
                  </a:moveTo>
                  <a:lnTo>
                    <a:pt x="2868" y="2426"/>
                  </a:lnTo>
                  <a:cubicBezTo>
                    <a:pt x="2868" y="2647"/>
                    <a:pt x="2679" y="2804"/>
                    <a:pt x="2490" y="2804"/>
                  </a:cubicBezTo>
                  <a:lnTo>
                    <a:pt x="1" y="2804"/>
                  </a:lnTo>
                  <a:lnTo>
                    <a:pt x="1" y="9357"/>
                  </a:lnTo>
                  <a:cubicBezTo>
                    <a:pt x="1" y="9578"/>
                    <a:pt x="190" y="9704"/>
                    <a:pt x="379" y="9704"/>
                  </a:cubicBezTo>
                  <a:lnTo>
                    <a:pt x="7341" y="9704"/>
                  </a:lnTo>
                  <a:cubicBezTo>
                    <a:pt x="7467" y="9704"/>
                    <a:pt x="7593" y="9641"/>
                    <a:pt x="7625" y="9578"/>
                  </a:cubicBezTo>
                  <a:lnTo>
                    <a:pt x="6239" y="8192"/>
                  </a:lnTo>
                  <a:cubicBezTo>
                    <a:pt x="5924" y="8318"/>
                    <a:pt x="5609" y="8349"/>
                    <a:pt x="5262" y="8349"/>
                  </a:cubicBezTo>
                  <a:cubicBezTo>
                    <a:pt x="3529" y="8349"/>
                    <a:pt x="2143" y="6931"/>
                    <a:pt x="2143" y="5230"/>
                  </a:cubicBezTo>
                  <a:cubicBezTo>
                    <a:pt x="2143" y="3529"/>
                    <a:pt x="3561" y="2111"/>
                    <a:pt x="5262" y="2111"/>
                  </a:cubicBezTo>
                  <a:cubicBezTo>
                    <a:pt x="6239" y="2111"/>
                    <a:pt x="7121" y="2584"/>
                    <a:pt x="7688" y="3308"/>
                  </a:cubicBezTo>
                  <a:lnTo>
                    <a:pt x="7688" y="347"/>
                  </a:lnTo>
                  <a:cubicBezTo>
                    <a:pt x="7688" y="158"/>
                    <a:pt x="7530" y="0"/>
                    <a:pt x="734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610;p58">
              <a:extLst>
                <a:ext uri="{FF2B5EF4-FFF2-40B4-BE49-F238E27FC236}">
                  <a16:creationId xmlns:a16="http://schemas.microsoft.com/office/drawing/2014/main" id="{F4EB15CA-6F0E-616B-2F5E-55CDF4DC568F}"/>
                </a:ext>
              </a:extLst>
            </p:cNvPr>
            <p:cNvSpPr/>
            <p:nvPr/>
          </p:nvSpPr>
          <p:spPr>
            <a:xfrm>
              <a:off x="1154125" y="3460400"/>
              <a:ext cx="90600" cy="89025"/>
            </a:xfrm>
            <a:custGeom>
              <a:avLst/>
              <a:gdLst/>
              <a:ahLst/>
              <a:cxnLst/>
              <a:rect l="l" t="t" r="r" b="b"/>
              <a:pathLst>
                <a:path w="3624" h="3561" extrusionOk="0">
                  <a:moveTo>
                    <a:pt x="977" y="1"/>
                  </a:moveTo>
                  <a:cubicBezTo>
                    <a:pt x="693" y="410"/>
                    <a:pt x="378" y="757"/>
                    <a:pt x="0" y="1009"/>
                  </a:cubicBezTo>
                  <a:lnTo>
                    <a:pt x="2363" y="3372"/>
                  </a:lnTo>
                  <a:cubicBezTo>
                    <a:pt x="2489" y="3498"/>
                    <a:pt x="2662" y="3561"/>
                    <a:pt x="2840" y="3561"/>
                  </a:cubicBezTo>
                  <a:cubicBezTo>
                    <a:pt x="3017" y="3561"/>
                    <a:pt x="3198" y="3498"/>
                    <a:pt x="3340" y="3372"/>
                  </a:cubicBezTo>
                  <a:cubicBezTo>
                    <a:pt x="3623" y="3088"/>
                    <a:pt x="3623" y="2647"/>
                    <a:pt x="3340" y="2364"/>
                  </a:cubicBezTo>
                  <a:lnTo>
                    <a:pt x="97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6101694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676B26-C0A6-642B-70B6-22D88E9D8C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6C5BB00-CB45-4107-41FF-DDEEE0E19FF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1A7F71C-1A7F-8F3E-3B5B-71DB753D3EAF}"/>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33A79165-80B5-4926-59FF-85AD0898E05F}"/>
              </a:ext>
            </a:extLst>
          </p:cNvPr>
          <p:cNvSpPr txBox="1"/>
          <p:nvPr/>
        </p:nvSpPr>
        <p:spPr>
          <a:xfrm>
            <a:off x="837387" y="1875604"/>
            <a:ext cx="10055202" cy="3724096"/>
          </a:xfrm>
          <a:prstGeom prst="rect">
            <a:avLst/>
          </a:prstGeom>
          <a:noFill/>
        </p:spPr>
        <p:txBody>
          <a:bodyPr wrap="square" rtlCol="0">
            <a:spAutoFit/>
          </a:bodyPr>
          <a:lstStyle/>
          <a:p>
            <a:r>
              <a:rPr lang="en-US" sz="2000" dirty="0">
                <a:latin typeface="Alexandria" charset="0"/>
              </a:rPr>
              <a:t>Firms and households gain productivity from proximity through input sharing, labor market pooling, and knowledge spillovers.</a:t>
            </a:r>
          </a:p>
          <a:p>
            <a:br>
              <a:rPr lang="en-US" sz="2000" dirty="0">
                <a:latin typeface="Alexandria" charset="0"/>
              </a:rPr>
            </a:br>
            <a:r>
              <a:rPr lang="en-US" sz="2000" dirty="0">
                <a:latin typeface="Alexandria" charset="0"/>
              </a:rPr>
              <a:t>Static scale economies lower average costs; dynamic spillovers raise growth via learning-by-doing and innovation. Yet agglomeration  faces congestion costs (travel time, crowding), land scarcity, and pollution. </a:t>
            </a:r>
          </a:p>
          <a:p>
            <a:endParaRPr lang="en-US" sz="2000" dirty="0">
              <a:latin typeface="Alexandria" charset="0"/>
            </a:endParaRPr>
          </a:p>
          <a:p>
            <a:r>
              <a:rPr lang="en-US" sz="2000" dirty="0">
                <a:latin typeface="Alexandria" charset="0"/>
              </a:rPr>
              <a:t>Equilibrium city size occurs where marginal benefits of density equal marginal costs. Empirically, doubling city employment often raises productivity by 3–8% (urban agglomeration elasticity).</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E4A664D1-54A9-E088-CE75-EDCE9A4A4D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9A522BDD-F7D0-14E6-3018-52AB4B44436A}"/>
              </a:ext>
            </a:extLst>
          </p:cNvPr>
          <p:cNvSpPr txBox="1"/>
          <p:nvPr/>
        </p:nvSpPr>
        <p:spPr>
          <a:xfrm>
            <a:off x="1576282" y="1089022"/>
            <a:ext cx="8347499" cy="523220"/>
          </a:xfrm>
          <a:prstGeom prst="rect">
            <a:avLst/>
          </a:prstGeom>
          <a:noFill/>
        </p:spPr>
        <p:txBody>
          <a:bodyPr wrap="square" rtlCol="0">
            <a:spAutoFit/>
          </a:bodyPr>
          <a:lstStyle/>
          <a:p>
            <a:r>
              <a:rPr lang="en-US" sz="2800" dirty="0">
                <a:latin typeface="Alexandria" charset="0"/>
              </a:rPr>
              <a:t>2. Why Cities Form: Agglomeration Forces</a:t>
            </a:r>
          </a:p>
        </p:txBody>
      </p:sp>
      <p:grpSp>
        <p:nvGrpSpPr>
          <p:cNvPr id="3" name="Google Shape;8586;p58">
            <a:extLst>
              <a:ext uri="{FF2B5EF4-FFF2-40B4-BE49-F238E27FC236}">
                <a16:creationId xmlns:a16="http://schemas.microsoft.com/office/drawing/2014/main" id="{846A0917-235E-AE66-0ABA-705FB6D83B39}"/>
              </a:ext>
            </a:extLst>
          </p:cNvPr>
          <p:cNvGrpSpPr/>
          <p:nvPr/>
        </p:nvGrpSpPr>
        <p:grpSpPr>
          <a:xfrm>
            <a:off x="9040012" y="4834846"/>
            <a:ext cx="1144512" cy="806586"/>
            <a:chOff x="4266025" y="3609275"/>
            <a:chExt cx="299325" cy="277275"/>
          </a:xfrm>
        </p:grpSpPr>
        <p:sp>
          <p:nvSpPr>
            <p:cNvPr id="4" name="Google Shape;8587;p58">
              <a:extLst>
                <a:ext uri="{FF2B5EF4-FFF2-40B4-BE49-F238E27FC236}">
                  <a16:creationId xmlns:a16="http://schemas.microsoft.com/office/drawing/2014/main" id="{66AB857D-5BA7-0666-7A56-407240FCE1B5}"/>
                </a:ext>
              </a:extLst>
            </p:cNvPr>
            <p:cNvSpPr/>
            <p:nvPr/>
          </p:nvSpPr>
          <p:spPr>
            <a:xfrm>
              <a:off x="4266025" y="3609275"/>
              <a:ext cx="299325" cy="224500"/>
            </a:xfrm>
            <a:custGeom>
              <a:avLst/>
              <a:gdLst/>
              <a:ahLst/>
              <a:cxnLst/>
              <a:rect l="l" t="t" r="r" b="b"/>
              <a:pathLst>
                <a:path w="11973" h="8980" extrusionOk="0">
                  <a:moveTo>
                    <a:pt x="2017" y="3749"/>
                  </a:moveTo>
                  <a:lnTo>
                    <a:pt x="3119" y="5514"/>
                  </a:lnTo>
                  <a:lnTo>
                    <a:pt x="914" y="5514"/>
                  </a:lnTo>
                  <a:lnTo>
                    <a:pt x="2017" y="3749"/>
                  </a:lnTo>
                  <a:close/>
                  <a:moveTo>
                    <a:pt x="9641" y="3749"/>
                  </a:moveTo>
                  <a:lnTo>
                    <a:pt x="10744" y="5514"/>
                  </a:lnTo>
                  <a:lnTo>
                    <a:pt x="8538" y="5514"/>
                  </a:lnTo>
                  <a:lnTo>
                    <a:pt x="9641" y="3749"/>
                  </a:lnTo>
                  <a:close/>
                  <a:moveTo>
                    <a:pt x="5892" y="0"/>
                  </a:moveTo>
                  <a:cubicBezTo>
                    <a:pt x="5325" y="0"/>
                    <a:pt x="4852" y="473"/>
                    <a:pt x="4852" y="1040"/>
                  </a:cubicBezTo>
                  <a:lnTo>
                    <a:pt x="4852" y="1166"/>
                  </a:lnTo>
                  <a:lnTo>
                    <a:pt x="4537" y="1324"/>
                  </a:lnTo>
                  <a:cubicBezTo>
                    <a:pt x="3812" y="1733"/>
                    <a:pt x="3529" y="1891"/>
                    <a:pt x="3025" y="1954"/>
                  </a:cubicBezTo>
                  <a:cubicBezTo>
                    <a:pt x="2867" y="1607"/>
                    <a:pt x="2521" y="1324"/>
                    <a:pt x="2080" y="1324"/>
                  </a:cubicBezTo>
                  <a:cubicBezTo>
                    <a:pt x="1702" y="1324"/>
                    <a:pt x="1324" y="1576"/>
                    <a:pt x="1166" y="1922"/>
                  </a:cubicBezTo>
                  <a:cubicBezTo>
                    <a:pt x="946" y="1891"/>
                    <a:pt x="693" y="1796"/>
                    <a:pt x="504" y="1733"/>
                  </a:cubicBezTo>
                  <a:cubicBezTo>
                    <a:pt x="454" y="1708"/>
                    <a:pt x="403" y="1696"/>
                    <a:pt x="355" y="1696"/>
                  </a:cubicBezTo>
                  <a:cubicBezTo>
                    <a:pt x="223" y="1696"/>
                    <a:pt x="110" y="1784"/>
                    <a:pt x="63" y="1922"/>
                  </a:cubicBezTo>
                  <a:cubicBezTo>
                    <a:pt x="0" y="2111"/>
                    <a:pt x="63" y="2332"/>
                    <a:pt x="252" y="2363"/>
                  </a:cubicBezTo>
                  <a:cubicBezTo>
                    <a:pt x="536" y="2489"/>
                    <a:pt x="820" y="2552"/>
                    <a:pt x="1135" y="2615"/>
                  </a:cubicBezTo>
                  <a:cubicBezTo>
                    <a:pt x="1198" y="2867"/>
                    <a:pt x="1387" y="3119"/>
                    <a:pt x="1607" y="3277"/>
                  </a:cubicBezTo>
                  <a:lnTo>
                    <a:pt x="95" y="5671"/>
                  </a:lnTo>
                  <a:cubicBezTo>
                    <a:pt x="95" y="5703"/>
                    <a:pt x="63" y="5829"/>
                    <a:pt x="63" y="5860"/>
                  </a:cubicBezTo>
                  <a:lnTo>
                    <a:pt x="63" y="6238"/>
                  </a:lnTo>
                  <a:cubicBezTo>
                    <a:pt x="63" y="7372"/>
                    <a:pt x="1009" y="8318"/>
                    <a:pt x="2143" y="8318"/>
                  </a:cubicBezTo>
                  <a:cubicBezTo>
                    <a:pt x="3308" y="8318"/>
                    <a:pt x="4254" y="7372"/>
                    <a:pt x="4254" y="6238"/>
                  </a:cubicBezTo>
                  <a:lnTo>
                    <a:pt x="4254" y="5860"/>
                  </a:lnTo>
                  <a:cubicBezTo>
                    <a:pt x="4254" y="5829"/>
                    <a:pt x="4191" y="5703"/>
                    <a:pt x="4191" y="5671"/>
                  </a:cubicBezTo>
                  <a:lnTo>
                    <a:pt x="2710" y="3277"/>
                  </a:lnTo>
                  <a:cubicBezTo>
                    <a:pt x="2930" y="3151"/>
                    <a:pt x="3088" y="2930"/>
                    <a:pt x="3182" y="2647"/>
                  </a:cubicBezTo>
                  <a:cubicBezTo>
                    <a:pt x="3844" y="2521"/>
                    <a:pt x="4191" y="2363"/>
                    <a:pt x="4947" y="1922"/>
                  </a:cubicBezTo>
                  <a:lnTo>
                    <a:pt x="4947" y="8979"/>
                  </a:lnTo>
                  <a:lnTo>
                    <a:pt x="7089" y="8979"/>
                  </a:lnTo>
                  <a:lnTo>
                    <a:pt x="7089" y="1922"/>
                  </a:lnTo>
                  <a:cubicBezTo>
                    <a:pt x="7814" y="2332"/>
                    <a:pt x="8192" y="2521"/>
                    <a:pt x="8853" y="2647"/>
                  </a:cubicBezTo>
                  <a:cubicBezTo>
                    <a:pt x="8916" y="2899"/>
                    <a:pt x="9074" y="3119"/>
                    <a:pt x="9326" y="3277"/>
                  </a:cubicBezTo>
                  <a:lnTo>
                    <a:pt x="7814" y="5671"/>
                  </a:lnTo>
                  <a:cubicBezTo>
                    <a:pt x="7814" y="5703"/>
                    <a:pt x="7782" y="5829"/>
                    <a:pt x="7782" y="5860"/>
                  </a:cubicBezTo>
                  <a:lnTo>
                    <a:pt x="7782" y="6238"/>
                  </a:lnTo>
                  <a:cubicBezTo>
                    <a:pt x="7782" y="7372"/>
                    <a:pt x="8727" y="8318"/>
                    <a:pt x="9861" y="8318"/>
                  </a:cubicBezTo>
                  <a:cubicBezTo>
                    <a:pt x="11027" y="8318"/>
                    <a:pt x="11972" y="7372"/>
                    <a:pt x="11972" y="6238"/>
                  </a:cubicBezTo>
                  <a:lnTo>
                    <a:pt x="11972" y="5860"/>
                  </a:lnTo>
                  <a:cubicBezTo>
                    <a:pt x="11972" y="5829"/>
                    <a:pt x="11909" y="5703"/>
                    <a:pt x="11909" y="5671"/>
                  </a:cubicBezTo>
                  <a:lnTo>
                    <a:pt x="10429" y="3277"/>
                  </a:lnTo>
                  <a:cubicBezTo>
                    <a:pt x="10429" y="3151"/>
                    <a:pt x="10618" y="2930"/>
                    <a:pt x="10681" y="2615"/>
                  </a:cubicBezTo>
                  <a:cubicBezTo>
                    <a:pt x="10933" y="2521"/>
                    <a:pt x="11248" y="2458"/>
                    <a:pt x="11531" y="2363"/>
                  </a:cubicBezTo>
                  <a:cubicBezTo>
                    <a:pt x="11720" y="2300"/>
                    <a:pt x="11815" y="2080"/>
                    <a:pt x="11720" y="1922"/>
                  </a:cubicBezTo>
                  <a:cubicBezTo>
                    <a:pt x="11674" y="1784"/>
                    <a:pt x="11560" y="1696"/>
                    <a:pt x="11429" y="1696"/>
                  </a:cubicBezTo>
                  <a:cubicBezTo>
                    <a:pt x="11380" y="1696"/>
                    <a:pt x="11330" y="1708"/>
                    <a:pt x="11279" y="1733"/>
                  </a:cubicBezTo>
                  <a:cubicBezTo>
                    <a:pt x="11059" y="1796"/>
                    <a:pt x="10870" y="1891"/>
                    <a:pt x="10618" y="1922"/>
                  </a:cubicBezTo>
                  <a:cubicBezTo>
                    <a:pt x="10460" y="1576"/>
                    <a:pt x="10113" y="1324"/>
                    <a:pt x="9704" y="1324"/>
                  </a:cubicBezTo>
                  <a:cubicBezTo>
                    <a:pt x="9294" y="1324"/>
                    <a:pt x="8916" y="1576"/>
                    <a:pt x="8790" y="1954"/>
                  </a:cubicBezTo>
                  <a:cubicBezTo>
                    <a:pt x="8255" y="1891"/>
                    <a:pt x="8003" y="1733"/>
                    <a:pt x="7278" y="1324"/>
                  </a:cubicBezTo>
                  <a:lnTo>
                    <a:pt x="6963" y="1166"/>
                  </a:lnTo>
                  <a:lnTo>
                    <a:pt x="6963" y="1040"/>
                  </a:lnTo>
                  <a:cubicBezTo>
                    <a:pt x="6963" y="441"/>
                    <a:pt x="6490" y="0"/>
                    <a:pt x="58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8588;p58">
              <a:extLst>
                <a:ext uri="{FF2B5EF4-FFF2-40B4-BE49-F238E27FC236}">
                  <a16:creationId xmlns:a16="http://schemas.microsoft.com/office/drawing/2014/main" id="{7CE039A6-D7DA-8198-0BB6-E75B583AF25C}"/>
                </a:ext>
              </a:extLst>
            </p:cNvPr>
            <p:cNvSpPr/>
            <p:nvPr/>
          </p:nvSpPr>
          <p:spPr>
            <a:xfrm>
              <a:off x="4332975" y="3851850"/>
              <a:ext cx="157550" cy="34700"/>
            </a:xfrm>
            <a:custGeom>
              <a:avLst/>
              <a:gdLst/>
              <a:ahLst/>
              <a:cxnLst/>
              <a:rect l="l" t="t" r="r" b="b"/>
              <a:pathLst>
                <a:path w="6302" h="1388" extrusionOk="0">
                  <a:moveTo>
                    <a:pt x="693" y="1"/>
                  </a:moveTo>
                  <a:cubicBezTo>
                    <a:pt x="315" y="1"/>
                    <a:pt x="0" y="316"/>
                    <a:pt x="0" y="694"/>
                  </a:cubicBezTo>
                  <a:lnTo>
                    <a:pt x="0" y="1040"/>
                  </a:lnTo>
                  <a:cubicBezTo>
                    <a:pt x="0" y="1261"/>
                    <a:pt x="158" y="1387"/>
                    <a:pt x="347" y="1387"/>
                  </a:cubicBezTo>
                  <a:lnTo>
                    <a:pt x="5955" y="1387"/>
                  </a:lnTo>
                  <a:cubicBezTo>
                    <a:pt x="6144" y="1356"/>
                    <a:pt x="6301" y="1198"/>
                    <a:pt x="6301" y="1040"/>
                  </a:cubicBezTo>
                  <a:lnTo>
                    <a:pt x="6301" y="694"/>
                  </a:lnTo>
                  <a:cubicBezTo>
                    <a:pt x="6301" y="316"/>
                    <a:pt x="5986" y="1"/>
                    <a:pt x="557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5244191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D9609-62ED-AF85-D86F-3CFDDDF0E87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4B3E04E-BCB0-FCD2-72A2-EFC8CFE6D6D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709E944-4EE2-0B3E-6994-B2F2D1723D8B}"/>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10CF4AE-8BED-7910-D88F-6D35CF9EC623}"/>
              </a:ext>
            </a:extLst>
          </p:cNvPr>
          <p:cNvSpPr txBox="1"/>
          <p:nvPr/>
        </p:nvSpPr>
        <p:spPr>
          <a:xfrm>
            <a:off x="837387" y="1875604"/>
            <a:ext cx="5939027" cy="4339650"/>
          </a:xfrm>
          <a:prstGeom prst="rect">
            <a:avLst/>
          </a:prstGeom>
          <a:noFill/>
        </p:spPr>
        <p:txBody>
          <a:bodyPr wrap="square" rtlCol="0">
            <a:spAutoFit/>
          </a:bodyPr>
          <a:lstStyle/>
          <a:p>
            <a:r>
              <a:rPr lang="en-US" sz="2000" dirty="0">
                <a:latin typeface="Alexandria" charset="0"/>
              </a:rPr>
              <a:t>The Alonso–Muth–Mills (AMM) model posits a central business district (CBD) and monocentric commuting. Households trade off housing space, non-housing consumption, and commuting cost; firms trade land against transport access. </a:t>
            </a:r>
          </a:p>
          <a:p>
            <a:endParaRPr lang="en-US" sz="2000" dirty="0">
              <a:latin typeface="Alexandria" charset="0"/>
            </a:endParaRPr>
          </a:p>
          <a:p>
            <a:r>
              <a:rPr lang="en-US" sz="2000" dirty="0">
                <a:latin typeface="Alexandria" charset="0"/>
              </a:rPr>
              <a:t>Bid–rent curves decline with distance as commuting costs rise. </a:t>
            </a:r>
          </a:p>
          <a:p>
            <a:r>
              <a:rPr lang="en-US" sz="2000" dirty="0">
                <a:latin typeface="Alexandria" charset="0"/>
              </a:rPr>
              <a:t>While modern cities are polycentric, the monocentric model provides clear comparative statics: falling commuting costs flatten bid‑rent, expand city size, and lower central densities, all else equal.</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B78B9FD5-767B-0962-C92C-C69D621C0A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38F21FDC-B1AD-7B63-D410-BDC88542C208}"/>
              </a:ext>
            </a:extLst>
          </p:cNvPr>
          <p:cNvSpPr txBox="1"/>
          <p:nvPr/>
        </p:nvSpPr>
        <p:spPr>
          <a:xfrm>
            <a:off x="1656492" y="1038875"/>
            <a:ext cx="8347499" cy="523220"/>
          </a:xfrm>
          <a:prstGeom prst="rect">
            <a:avLst/>
          </a:prstGeom>
          <a:noFill/>
        </p:spPr>
        <p:txBody>
          <a:bodyPr wrap="square" rtlCol="0">
            <a:spAutoFit/>
          </a:bodyPr>
          <a:lstStyle/>
          <a:p>
            <a:r>
              <a:rPr lang="en-US" sz="2800" dirty="0">
                <a:latin typeface="Alexandria" charset="0"/>
              </a:rPr>
              <a:t>3. Urban Spatial Structure: The Monocentric Benchmark</a:t>
            </a:r>
          </a:p>
        </p:txBody>
      </p:sp>
      <p:pic>
        <p:nvPicPr>
          <p:cNvPr id="3" name="Picture 1">
            <a:extLst>
              <a:ext uri="{FF2B5EF4-FFF2-40B4-BE49-F238E27FC236}">
                <a16:creationId xmlns:a16="http://schemas.microsoft.com/office/drawing/2014/main" id="{56D7CE58-5B9B-8948-835E-C7D07DCB6AC8}"/>
              </a:ext>
            </a:extLst>
          </p:cNvPr>
          <p:cNvPicPr>
            <a:picLocks noChangeAspect="1"/>
          </p:cNvPicPr>
          <p:nvPr/>
        </p:nvPicPr>
        <p:blipFill>
          <a:blip r:embed="rId3"/>
          <a:stretch>
            <a:fillRect/>
          </a:stretch>
        </p:blipFill>
        <p:spPr>
          <a:xfrm>
            <a:off x="6681958" y="1933547"/>
            <a:ext cx="4672655" cy="2994157"/>
          </a:xfrm>
          <a:prstGeom prst="rect">
            <a:avLst/>
          </a:prstGeom>
        </p:spPr>
      </p:pic>
      <p:sp>
        <p:nvSpPr>
          <p:cNvPr id="4" name="TextBox 2">
            <a:extLst>
              <a:ext uri="{FF2B5EF4-FFF2-40B4-BE49-F238E27FC236}">
                <a16:creationId xmlns:a16="http://schemas.microsoft.com/office/drawing/2014/main" id="{20D70D51-79AF-D3DC-2501-B6DAC0464FA0}"/>
              </a:ext>
            </a:extLst>
          </p:cNvPr>
          <p:cNvSpPr txBox="1"/>
          <p:nvPr/>
        </p:nvSpPr>
        <p:spPr>
          <a:xfrm>
            <a:off x="7062308" y="4914973"/>
            <a:ext cx="4386761" cy="646331"/>
          </a:xfrm>
          <a:prstGeom prst="rect">
            <a:avLst/>
          </a:prstGeom>
          <a:noFill/>
        </p:spPr>
        <p:txBody>
          <a:bodyPr wrap="square" rtlCol="0">
            <a:spAutoFit/>
          </a:bodyPr>
          <a:lstStyle/>
          <a:p>
            <a:r>
              <a:rPr lang="en-US" dirty="0"/>
              <a:t>Figure 1. Bid‑rent curves for households and firms in a monocentric city</a:t>
            </a:r>
          </a:p>
        </p:txBody>
      </p:sp>
    </p:spTree>
    <p:extLst>
      <p:ext uri="{BB962C8B-B14F-4D97-AF65-F5344CB8AC3E}">
        <p14:creationId xmlns:p14="http://schemas.microsoft.com/office/powerpoint/2010/main" val="31791112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47CB91-F736-5E82-F010-882B312E7C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C662CA-3476-85CD-2261-D43BE3E7F23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47C2B3D-985A-43CF-02F8-C4213D07F901}"/>
              </a:ext>
            </a:extLst>
          </p:cNvPr>
          <p:cNvSpPr txBox="1"/>
          <p:nvPr/>
        </p:nvSpPr>
        <p:spPr>
          <a:xfrm>
            <a:off x="1229781" y="909211"/>
            <a:ext cx="6855439" cy="523220"/>
          </a:xfrm>
          <a:prstGeom prst="rect">
            <a:avLst/>
          </a:prstGeom>
          <a:noFill/>
        </p:spPr>
        <p:txBody>
          <a:bodyPr wrap="square" rtlCol="0">
            <a:spAutoFit/>
          </a:bodyPr>
          <a:lstStyle/>
          <a:p>
            <a:r>
              <a:rPr lang="en-US" sz="2800" dirty="0">
                <a:latin typeface="Alexandria" charset="0"/>
              </a:rPr>
              <a:t>4. Housing Demand and Supply Fundamentals</a:t>
            </a:r>
          </a:p>
        </p:txBody>
      </p:sp>
      <p:sp>
        <p:nvSpPr>
          <p:cNvPr id="48" name="TextBox 47">
            <a:extLst>
              <a:ext uri="{FF2B5EF4-FFF2-40B4-BE49-F238E27FC236}">
                <a16:creationId xmlns:a16="http://schemas.microsoft.com/office/drawing/2014/main" id="{3464A83E-05FD-871F-AE4B-122675CD9EA3}"/>
              </a:ext>
            </a:extLst>
          </p:cNvPr>
          <p:cNvSpPr txBox="1"/>
          <p:nvPr/>
        </p:nvSpPr>
        <p:spPr>
          <a:xfrm>
            <a:off x="825500" y="1960795"/>
            <a:ext cx="10541000" cy="3293209"/>
          </a:xfrm>
          <a:prstGeom prst="rect">
            <a:avLst/>
          </a:prstGeom>
          <a:noFill/>
        </p:spPr>
        <p:txBody>
          <a:bodyPr wrap="square" rtlCol="0">
            <a:spAutoFit/>
          </a:bodyPr>
          <a:lstStyle/>
          <a:p>
            <a:r>
              <a:rPr lang="en-US" sz="2000" b="1" dirty="0">
                <a:latin typeface="Alexandria" charset="0"/>
              </a:rPr>
              <a:t>Demand</a:t>
            </a:r>
            <a:r>
              <a:rPr lang="en-US" sz="2000" dirty="0">
                <a:latin typeface="Alexandria" charset="0"/>
              </a:rPr>
              <a:t> :depends on incomes, demographics, credit conditions, expectations, and user cost (interest, taxes, maintenance minus expected appreciation). </a:t>
            </a:r>
          </a:p>
          <a:p>
            <a:br>
              <a:rPr lang="en-US" sz="2000" dirty="0">
                <a:latin typeface="Alexandria" charset="0"/>
              </a:rPr>
            </a:br>
            <a:r>
              <a:rPr lang="en-US" sz="2000" b="1" dirty="0">
                <a:latin typeface="Alexandria" charset="0"/>
              </a:rPr>
              <a:t>Supply :</a:t>
            </a:r>
            <a:r>
              <a:rPr lang="en-US" sz="2000" dirty="0">
                <a:latin typeface="Alexandria" charset="0"/>
              </a:rPr>
              <a:t>depends on construction costs, land availability, topography, and regulations (zoning, height limits, parking, impact fees). </a:t>
            </a:r>
          </a:p>
          <a:p>
            <a:br>
              <a:rPr lang="en-US" sz="2000" dirty="0">
                <a:latin typeface="Alexandria" charset="0"/>
              </a:rPr>
            </a:br>
            <a:r>
              <a:rPr lang="en-US" sz="2000" dirty="0">
                <a:latin typeface="Alexandria" charset="0"/>
              </a:rPr>
              <a:t>Where supply is inelastic—due to geography or rules—demand shocks translate into price swings rather than new units, raising volatility and affordability pressures.</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64C913B-3833-4ACA-3557-F79216AC11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7970;p57">
            <a:extLst>
              <a:ext uri="{FF2B5EF4-FFF2-40B4-BE49-F238E27FC236}">
                <a16:creationId xmlns:a16="http://schemas.microsoft.com/office/drawing/2014/main" id="{E624B800-76C8-DEF8-7A3B-1A54A1975CE8}"/>
              </a:ext>
            </a:extLst>
          </p:cNvPr>
          <p:cNvGrpSpPr/>
          <p:nvPr/>
        </p:nvGrpSpPr>
        <p:grpSpPr>
          <a:xfrm>
            <a:off x="4824249" y="4524703"/>
            <a:ext cx="1840792" cy="1531204"/>
            <a:chOff x="-2060175" y="2768875"/>
            <a:chExt cx="291450" cy="292225"/>
          </a:xfrm>
        </p:grpSpPr>
        <p:sp>
          <p:nvSpPr>
            <p:cNvPr id="4" name="Google Shape;7971;p57">
              <a:extLst>
                <a:ext uri="{FF2B5EF4-FFF2-40B4-BE49-F238E27FC236}">
                  <a16:creationId xmlns:a16="http://schemas.microsoft.com/office/drawing/2014/main" id="{446B4F7D-D5D3-8C9F-72A6-BEB6B0DE375C}"/>
                </a:ext>
              </a:extLst>
            </p:cNvPr>
            <p:cNvSpPr/>
            <p:nvPr/>
          </p:nvSpPr>
          <p:spPr>
            <a:xfrm>
              <a:off x="-2060175" y="2768875"/>
              <a:ext cx="291450" cy="292225"/>
            </a:xfrm>
            <a:custGeom>
              <a:avLst/>
              <a:gdLst/>
              <a:ahLst/>
              <a:cxnLst/>
              <a:rect l="l" t="t" r="r" b="b"/>
              <a:pathLst>
                <a:path w="11658" h="11689" extrusionOk="0">
                  <a:moveTo>
                    <a:pt x="10649" y="662"/>
                  </a:moveTo>
                  <a:cubicBezTo>
                    <a:pt x="10838" y="662"/>
                    <a:pt x="10996" y="820"/>
                    <a:pt x="10996" y="1009"/>
                  </a:cubicBezTo>
                  <a:cubicBezTo>
                    <a:pt x="10996" y="1198"/>
                    <a:pt x="10838" y="1355"/>
                    <a:pt x="10649" y="1355"/>
                  </a:cubicBezTo>
                  <a:lnTo>
                    <a:pt x="1040" y="1355"/>
                  </a:lnTo>
                  <a:cubicBezTo>
                    <a:pt x="851" y="1355"/>
                    <a:pt x="694" y="1198"/>
                    <a:pt x="694" y="1009"/>
                  </a:cubicBezTo>
                  <a:cubicBezTo>
                    <a:pt x="694" y="820"/>
                    <a:pt x="851" y="662"/>
                    <a:pt x="1040" y="662"/>
                  </a:cubicBezTo>
                  <a:close/>
                  <a:moveTo>
                    <a:pt x="10303" y="2049"/>
                  </a:moveTo>
                  <a:lnTo>
                    <a:pt x="10303" y="7908"/>
                  </a:lnTo>
                  <a:cubicBezTo>
                    <a:pt x="10334" y="8097"/>
                    <a:pt x="10177" y="8255"/>
                    <a:pt x="9988" y="8255"/>
                  </a:cubicBezTo>
                  <a:lnTo>
                    <a:pt x="1702" y="8255"/>
                  </a:lnTo>
                  <a:cubicBezTo>
                    <a:pt x="1513" y="8255"/>
                    <a:pt x="1355" y="8097"/>
                    <a:pt x="1355" y="7908"/>
                  </a:cubicBezTo>
                  <a:lnTo>
                    <a:pt x="1355" y="2049"/>
                  </a:lnTo>
                  <a:close/>
                  <a:moveTo>
                    <a:pt x="5797" y="10271"/>
                  </a:moveTo>
                  <a:cubicBezTo>
                    <a:pt x="5986" y="10271"/>
                    <a:pt x="6144" y="10429"/>
                    <a:pt x="6144" y="10618"/>
                  </a:cubicBezTo>
                  <a:cubicBezTo>
                    <a:pt x="6144" y="10807"/>
                    <a:pt x="5986" y="10964"/>
                    <a:pt x="5797" y="10964"/>
                  </a:cubicBezTo>
                  <a:cubicBezTo>
                    <a:pt x="5608" y="10964"/>
                    <a:pt x="5451" y="10807"/>
                    <a:pt x="5451" y="10618"/>
                  </a:cubicBezTo>
                  <a:cubicBezTo>
                    <a:pt x="5451" y="10429"/>
                    <a:pt x="5608" y="10271"/>
                    <a:pt x="5797" y="10271"/>
                  </a:cubicBezTo>
                  <a:close/>
                  <a:moveTo>
                    <a:pt x="1040" y="1"/>
                  </a:moveTo>
                  <a:cubicBezTo>
                    <a:pt x="473" y="1"/>
                    <a:pt x="1" y="473"/>
                    <a:pt x="1" y="1009"/>
                  </a:cubicBezTo>
                  <a:cubicBezTo>
                    <a:pt x="1" y="1450"/>
                    <a:pt x="284" y="1828"/>
                    <a:pt x="694" y="1986"/>
                  </a:cubicBezTo>
                  <a:lnTo>
                    <a:pt x="694" y="7908"/>
                  </a:lnTo>
                  <a:cubicBezTo>
                    <a:pt x="694" y="8444"/>
                    <a:pt x="1166" y="8917"/>
                    <a:pt x="1702" y="8917"/>
                  </a:cubicBezTo>
                  <a:lnTo>
                    <a:pt x="5482" y="8917"/>
                  </a:lnTo>
                  <a:lnTo>
                    <a:pt x="5482" y="9673"/>
                  </a:lnTo>
                  <a:cubicBezTo>
                    <a:pt x="5104" y="9830"/>
                    <a:pt x="4821" y="10177"/>
                    <a:pt x="4821" y="10649"/>
                  </a:cubicBezTo>
                  <a:cubicBezTo>
                    <a:pt x="4821" y="11216"/>
                    <a:pt x="5293" y="11689"/>
                    <a:pt x="5829" y="11689"/>
                  </a:cubicBezTo>
                  <a:cubicBezTo>
                    <a:pt x="6396" y="11689"/>
                    <a:pt x="6869" y="11216"/>
                    <a:pt x="6869" y="10649"/>
                  </a:cubicBezTo>
                  <a:cubicBezTo>
                    <a:pt x="6869" y="10240"/>
                    <a:pt x="6585" y="9830"/>
                    <a:pt x="6207" y="9673"/>
                  </a:cubicBezTo>
                  <a:lnTo>
                    <a:pt x="6207" y="8917"/>
                  </a:lnTo>
                  <a:lnTo>
                    <a:pt x="10019" y="8917"/>
                  </a:lnTo>
                  <a:cubicBezTo>
                    <a:pt x="10555" y="8917"/>
                    <a:pt x="11027" y="8444"/>
                    <a:pt x="11027" y="7908"/>
                  </a:cubicBezTo>
                  <a:lnTo>
                    <a:pt x="11027" y="1986"/>
                  </a:lnTo>
                  <a:cubicBezTo>
                    <a:pt x="11405" y="1828"/>
                    <a:pt x="11657" y="1450"/>
                    <a:pt x="11657" y="1009"/>
                  </a:cubicBezTo>
                  <a:cubicBezTo>
                    <a:pt x="11657" y="473"/>
                    <a:pt x="11185" y="1"/>
                    <a:pt x="106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 name="Google Shape;7972;p57">
              <a:extLst>
                <a:ext uri="{FF2B5EF4-FFF2-40B4-BE49-F238E27FC236}">
                  <a16:creationId xmlns:a16="http://schemas.microsoft.com/office/drawing/2014/main" id="{CFF1C916-21CA-8B11-FE9E-84C656855EE5}"/>
                </a:ext>
              </a:extLst>
            </p:cNvPr>
            <p:cNvSpPr/>
            <p:nvPr/>
          </p:nvSpPr>
          <p:spPr>
            <a:xfrm>
              <a:off x="-2008975" y="2855525"/>
              <a:ext cx="189050" cy="84500"/>
            </a:xfrm>
            <a:custGeom>
              <a:avLst/>
              <a:gdLst/>
              <a:ahLst/>
              <a:cxnLst/>
              <a:rect l="l" t="t" r="r" b="b"/>
              <a:pathLst>
                <a:path w="7562" h="3380" extrusionOk="0">
                  <a:moveTo>
                    <a:pt x="6553" y="0"/>
                  </a:moveTo>
                  <a:cubicBezTo>
                    <a:pt x="6144" y="0"/>
                    <a:pt x="6081" y="504"/>
                    <a:pt x="6427" y="662"/>
                  </a:cubicBezTo>
                  <a:lnTo>
                    <a:pt x="4474" y="2584"/>
                  </a:lnTo>
                  <a:lnTo>
                    <a:pt x="2647" y="788"/>
                  </a:lnTo>
                  <a:cubicBezTo>
                    <a:pt x="2584" y="725"/>
                    <a:pt x="2497" y="693"/>
                    <a:pt x="2410" y="693"/>
                  </a:cubicBezTo>
                  <a:cubicBezTo>
                    <a:pt x="2324" y="693"/>
                    <a:pt x="2237" y="725"/>
                    <a:pt x="2174" y="788"/>
                  </a:cubicBezTo>
                  <a:lnTo>
                    <a:pt x="126" y="2836"/>
                  </a:lnTo>
                  <a:cubicBezTo>
                    <a:pt x="0" y="2930"/>
                    <a:pt x="0" y="3182"/>
                    <a:pt x="126" y="3308"/>
                  </a:cubicBezTo>
                  <a:cubicBezTo>
                    <a:pt x="189" y="3356"/>
                    <a:pt x="276" y="3379"/>
                    <a:pt x="363" y="3379"/>
                  </a:cubicBezTo>
                  <a:cubicBezTo>
                    <a:pt x="449" y="3379"/>
                    <a:pt x="536" y="3356"/>
                    <a:pt x="599" y="3308"/>
                  </a:cubicBezTo>
                  <a:lnTo>
                    <a:pt x="2426" y="1481"/>
                  </a:lnTo>
                  <a:lnTo>
                    <a:pt x="4222" y="3308"/>
                  </a:lnTo>
                  <a:cubicBezTo>
                    <a:pt x="4285" y="3356"/>
                    <a:pt x="4372" y="3379"/>
                    <a:pt x="4458" y="3379"/>
                  </a:cubicBezTo>
                  <a:cubicBezTo>
                    <a:pt x="4545" y="3379"/>
                    <a:pt x="4632" y="3356"/>
                    <a:pt x="4695" y="3308"/>
                  </a:cubicBezTo>
                  <a:lnTo>
                    <a:pt x="6900" y="1134"/>
                  </a:lnTo>
                  <a:cubicBezTo>
                    <a:pt x="6931" y="1260"/>
                    <a:pt x="7057" y="1355"/>
                    <a:pt x="7215" y="1355"/>
                  </a:cubicBezTo>
                  <a:cubicBezTo>
                    <a:pt x="7404" y="1355"/>
                    <a:pt x="7562" y="1197"/>
                    <a:pt x="7562" y="1008"/>
                  </a:cubicBezTo>
                  <a:lnTo>
                    <a:pt x="7562" y="347"/>
                  </a:lnTo>
                  <a:cubicBezTo>
                    <a:pt x="7562" y="158"/>
                    <a:pt x="7467" y="0"/>
                    <a:pt x="724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145497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8B472-FDFF-EE86-1A98-7DE23DD327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366BFC-DED7-785D-A241-3E27F25C380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b="1"/>
              <a:t>Strong economy → higher demand for space → rents rise (Space Market).</a:t>
            </a:r>
            <a:endParaRPr lang="en-US"/>
          </a:p>
          <a:p>
            <a:pPr lvl="0"/>
            <a:r>
              <a:rPr lang="en-US" b="1"/>
              <a:t>Higher rents → higher property prices (Asset Market).</a:t>
            </a:r>
            <a:endParaRPr lang="en-US"/>
          </a:p>
          <a:p>
            <a:pPr lvl="0"/>
            <a:r>
              <a:rPr lang="en-US" b="1"/>
              <a:t>Higher prices → new construction (Development Industry).</a:t>
            </a:r>
            <a:endParaRPr lang="en-US"/>
          </a:p>
          <a:p>
            <a:pPr lvl="0"/>
            <a:r>
              <a:rPr lang="en-US" b="1"/>
              <a:t>Developers need financing → capital market provides money.</a:t>
            </a:r>
            <a:endParaRPr lang="en-US"/>
          </a:p>
          <a:p>
            <a:pPr lvl="0"/>
            <a:r>
              <a:rPr lang="en-US" b="1"/>
              <a:t>New supply → feeds back into space market, affecting rents and vacancies.</a:t>
            </a:r>
            <a:endParaRPr lang="en-US"/>
          </a:p>
          <a:p>
            <a:r>
              <a:rPr lang="en-US"/>
              <a:t>This creates </a:t>
            </a:r>
            <a:r>
              <a:rPr lang="en-US" b="1"/>
              <a:t>cycles</a:t>
            </a:r>
            <a:r>
              <a:rPr lang="en-US"/>
              <a:t> of boom and bust.</a:t>
            </a:r>
          </a:p>
        </p:txBody>
      </p:sp>
      <p:sp>
        <p:nvSpPr>
          <p:cNvPr id="3" name="TextBox 2">
            <a:extLst>
              <a:ext uri="{FF2B5EF4-FFF2-40B4-BE49-F238E27FC236}">
                <a16:creationId xmlns:a16="http://schemas.microsoft.com/office/drawing/2014/main" id="{54FC3C7B-FDE1-A5CA-E95D-B4AE6DB2A977}"/>
              </a:ext>
            </a:extLst>
          </p:cNvPr>
          <p:cNvSpPr txBox="1"/>
          <p:nvPr/>
        </p:nvSpPr>
        <p:spPr>
          <a:xfrm>
            <a:off x="1229781" y="909211"/>
            <a:ext cx="6855439" cy="523220"/>
          </a:xfrm>
          <a:prstGeom prst="rect">
            <a:avLst/>
          </a:prstGeom>
          <a:noFill/>
        </p:spPr>
        <p:txBody>
          <a:bodyPr wrap="square" rtlCol="0">
            <a:spAutoFit/>
          </a:bodyPr>
          <a:lstStyle/>
          <a:p>
            <a:r>
              <a:rPr lang="en-US" sz="2800" dirty="0">
                <a:latin typeface="Alexandria" charset="0"/>
              </a:rPr>
              <a:t>5. The Real Estate Four‑Quadrant Model</a:t>
            </a:r>
          </a:p>
        </p:txBody>
      </p:sp>
      <p:pic>
        <p:nvPicPr>
          <p:cNvPr id="7" name="Graphic 21">
            <a:extLst>
              <a:ext uri="{FF2B5EF4-FFF2-40B4-BE49-F238E27FC236}">
                <a16:creationId xmlns:a16="http://schemas.microsoft.com/office/drawing/2014/main" id="{AAE8EC30-F4D2-6AE5-DB3E-55CE3DEA56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47">
            <a:extLst>
              <a:ext uri="{FF2B5EF4-FFF2-40B4-BE49-F238E27FC236}">
                <a16:creationId xmlns:a16="http://schemas.microsoft.com/office/drawing/2014/main" id="{EED3E11E-B40A-D761-70D1-8A577073F5A4}"/>
              </a:ext>
            </a:extLst>
          </p:cNvPr>
          <p:cNvSpPr txBox="1"/>
          <p:nvPr/>
        </p:nvSpPr>
        <p:spPr>
          <a:xfrm>
            <a:off x="762000" y="1772620"/>
            <a:ext cx="7034463" cy="4199611"/>
          </a:xfrm>
          <a:prstGeom prst="rect">
            <a:avLst/>
          </a:prstGeom>
          <a:noFill/>
        </p:spPr>
        <p:txBody>
          <a:bodyPr wrap="square" rtlCol="0">
            <a:spAutoFit/>
          </a:bodyPr>
          <a:lstStyle/>
          <a:p>
            <a:pPr>
              <a:lnSpc>
                <a:spcPct val="150000"/>
              </a:lnSpc>
            </a:pPr>
            <a:r>
              <a:rPr lang="en-US" sz="2000" b="1" dirty="0">
                <a:solidFill>
                  <a:srgbClr val="FFC000"/>
                </a:solidFill>
                <a:latin typeface="Alexandria"/>
              </a:rPr>
              <a:t>1.(Space Market) :</a:t>
            </a:r>
            <a:r>
              <a:rPr lang="en-US" sz="2000" b="1" dirty="0">
                <a:latin typeface="Alexandria"/>
              </a:rPr>
              <a:t>Strong economy → higher demand for space → rents rise</a:t>
            </a:r>
          </a:p>
          <a:p>
            <a:pPr>
              <a:lnSpc>
                <a:spcPct val="150000"/>
              </a:lnSpc>
            </a:pPr>
            <a:r>
              <a:rPr lang="en-US" sz="2000" b="1" dirty="0">
                <a:latin typeface="Alexandria"/>
              </a:rPr>
              <a:t> </a:t>
            </a:r>
            <a:r>
              <a:rPr lang="en-US" sz="2000" b="1" dirty="0">
                <a:solidFill>
                  <a:srgbClr val="FFC000"/>
                </a:solidFill>
                <a:latin typeface="Alexandria"/>
              </a:rPr>
              <a:t>2.(Asset Market):</a:t>
            </a:r>
            <a:r>
              <a:rPr lang="en-US" sz="2000" b="1" dirty="0">
                <a:latin typeface="Alexandria"/>
              </a:rPr>
              <a:t>Higher rents → higher property prices </a:t>
            </a:r>
            <a:r>
              <a:rPr lang="en-US" sz="2000" b="1" dirty="0">
                <a:solidFill>
                  <a:srgbClr val="FFC000"/>
                </a:solidFill>
                <a:latin typeface="Alexandria"/>
              </a:rPr>
              <a:t>3.(Development Industry). </a:t>
            </a:r>
            <a:r>
              <a:rPr lang="en-US" sz="2000" b="1" dirty="0">
                <a:latin typeface="Alexandria"/>
              </a:rPr>
              <a:t>Higher prices → new construction</a:t>
            </a:r>
            <a:endParaRPr lang="en-US" sz="2000" dirty="0">
              <a:solidFill>
                <a:srgbClr val="FFC000"/>
              </a:solidFill>
              <a:latin typeface="Alexandria"/>
            </a:endParaRPr>
          </a:p>
          <a:p>
            <a:pPr lvl="0">
              <a:lnSpc>
                <a:spcPct val="150000"/>
              </a:lnSpc>
            </a:pPr>
            <a:r>
              <a:rPr lang="en-US" sz="2000" b="1" dirty="0">
                <a:solidFill>
                  <a:srgbClr val="FFC000"/>
                </a:solidFill>
                <a:latin typeface="Alexandria"/>
              </a:rPr>
              <a:t>4. Capital market </a:t>
            </a:r>
            <a:r>
              <a:rPr lang="en-US" sz="2000" b="1" dirty="0">
                <a:latin typeface="Alexandria"/>
              </a:rPr>
              <a:t>Developers need financing → provides money.</a:t>
            </a:r>
            <a:endParaRPr lang="en-US" sz="2000" dirty="0">
              <a:latin typeface="Alexandria"/>
            </a:endParaRPr>
          </a:p>
          <a:p>
            <a:pPr lvl="0">
              <a:lnSpc>
                <a:spcPct val="150000"/>
              </a:lnSpc>
            </a:pPr>
            <a:endParaRPr lang="en-US" sz="2000" b="1" dirty="0">
              <a:latin typeface="Alexandria"/>
            </a:endParaRPr>
          </a:p>
          <a:p>
            <a:pPr lvl="0">
              <a:lnSpc>
                <a:spcPct val="150000"/>
              </a:lnSpc>
            </a:pPr>
            <a:r>
              <a:rPr lang="en-US" sz="2000" b="1" dirty="0">
                <a:latin typeface="Alexandria"/>
              </a:rPr>
              <a:t>New supply → feeds back into space market, affecting rents and vacancies.</a:t>
            </a:r>
            <a:endParaRPr lang="en-US" sz="2000" dirty="0">
              <a:latin typeface="Alexandria"/>
            </a:endParaRPr>
          </a:p>
          <a:p>
            <a:pPr>
              <a:lnSpc>
                <a:spcPct val="150000"/>
              </a:lnSpc>
            </a:pPr>
            <a:r>
              <a:rPr lang="en-US" sz="2000" dirty="0">
                <a:latin typeface="Alexandria"/>
              </a:rPr>
              <a:t>This creates </a:t>
            </a:r>
            <a:r>
              <a:rPr lang="en-US" sz="2000" b="1" dirty="0">
                <a:latin typeface="Alexandria"/>
              </a:rPr>
              <a:t>cycles</a:t>
            </a:r>
            <a:r>
              <a:rPr lang="en-US" sz="2000" dirty="0">
                <a:latin typeface="Alexandria"/>
              </a:rPr>
              <a:t> of boom and bust.</a:t>
            </a:r>
            <a:endParaRPr lang="en-US" sz="1600" dirty="0">
              <a:latin typeface="Alexandria" charset="0"/>
              <a:cs typeface="Alexandria" charset="0"/>
            </a:endParaRPr>
          </a:p>
        </p:txBody>
      </p:sp>
      <p:pic>
        <p:nvPicPr>
          <p:cNvPr id="6" name="صورة 5">
            <a:extLst>
              <a:ext uri="{FF2B5EF4-FFF2-40B4-BE49-F238E27FC236}">
                <a16:creationId xmlns:a16="http://schemas.microsoft.com/office/drawing/2014/main" id="{B1EFC690-6B65-7390-22FE-91EA281E602A}"/>
              </a:ext>
            </a:extLst>
          </p:cNvPr>
          <p:cNvPicPr>
            <a:picLocks noChangeAspect="1"/>
          </p:cNvPicPr>
          <p:nvPr/>
        </p:nvPicPr>
        <p:blipFill>
          <a:blip r:embed="rId3"/>
          <a:stretch>
            <a:fillRect/>
          </a:stretch>
        </p:blipFill>
        <p:spPr>
          <a:xfrm>
            <a:off x="7620000" y="2332715"/>
            <a:ext cx="3810000" cy="3471778"/>
          </a:xfrm>
          <a:prstGeom prst="rect">
            <a:avLst/>
          </a:prstGeom>
        </p:spPr>
      </p:pic>
    </p:spTree>
    <p:extLst>
      <p:ext uri="{BB962C8B-B14F-4D97-AF65-F5344CB8AC3E}">
        <p14:creationId xmlns:p14="http://schemas.microsoft.com/office/powerpoint/2010/main" val="2286148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3CA8B0-F1C2-AF86-2243-B516DA895D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1DE724-312C-DF38-D158-3D2A783C6D2C}"/>
              </a:ext>
            </a:extLst>
          </p:cNvPr>
          <p:cNvSpPr/>
          <p:nvPr/>
        </p:nvSpPr>
        <p:spPr>
          <a:xfrm>
            <a:off x="617279" y="1685495"/>
            <a:ext cx="1107741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Here’s the </a:t>
            </a:r>
            <a:r>
              <a:rPr lang="en-US" b="1"/>
              <a:t>timeline graph</a:t>
            </a:r>
            <a:r>
              <a:rPr lang="en-US"/>
              <a:t> showing Dubai’s real estate cycle:</a:t>
            </a:r>
          </a:p>
          <a:p>
            <a:pPr lvl="0"/>
            <a:r>
              <a:rPr lang="en-US"/>
              <a:t>📈 </a:t>
            </a:r>
            <a:r>
              <a:rPr lang="en-US" b="1"/>
              <a:t>2002–2008 boom</a:t>
            </a:r>
            <a:r>
              <a:rPr lang="en-US"/>
              <a:t>: sharp rise in both property prices and rents.</a:t>
            </a:r>
          </a:p>
          <a:p>
            <a:pPr lvl="0"/>
            <a:r>
              <a:rPr lang="en-US"/>
              <a:t>📉 </a:t>
            </a:r>
            <a:r>
              <a:rPr lang="en-US" b="1"/>
              <a:t>2009–2012 bust</a:t>
            </a:r>
            <a:r>
              <a:rPr lang="en-US"/>
              <a:t>: steep decline due to oversupply and global financial crisis.</a:t>
            </a:r>
          </a:p>
        </p:txBody>
      </p:sp>
      <p:sp>
        <p:nvSpPr>
          <p:cNvPr id="3" name="TextBox 2">
            <a:extLst>
              <a:ext uri="{FF2B5EF4-FFF2-40B4-BE49-F238E27FC236}">
                <a16:creationId xmlns:a16="http://schemas.microsoft.com/office/drawing/2014/main" id="{28FABE0A-8EF0-84DE-5A99-5FA6C8E030E6}"/>
              </a:ext>
            </a:extLst>
          </p:cNvPr>
          <p:cNvSpPr txBox="1"/>
          <p:nvPr/>
        </p:nvSpPr>
        <p:spPr>
          <a:xfrm>
            <a:off x="1229781" y="909211"/>
            <a:ext cx="8449069" cy="523220"/>
          </a:xfrm>
          <a:prstGeom prst="rect">
            <a:avLst/>
          </a:prstGeom>
          <a:noFill/>
        </p:spPr>
        <p:txBody>
          <a:bodyPr wrap="square" rtlCol="0">
            <a:spAutoFit/>
          </a:bodyPr>
          <a:lstStyle/>
          <a:p>
            <a:r>
              <a:rPr lang="en-US" sz="2800" dirty="0">
                <a:latin typeface="Alexandria" charset="0"/>
              </a:rPr>
              <a:t>5. The Real Estate Four‑Quadrant Model – Case study</a:t>
            </a:r>
          </a:p>
        </p:txBody>
      </p:sp>
      <p:pic>
        <p:nvPicPr>
          <p:cNvPr id="7" name="Graphic 21">
            <a:extLst>
              <a:ext uri="{FF2B5EF4-FFF2-40B4-BE49-F238E27FC236}">
                <a16:creationId xmlns:a16="http://schemas.microsoft.com/office/drawing/2014/main" id="{2EAB3B33-BB0B-1146-4270-F118E677B8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صورة 5">
            <a:extLst>
              <a:ext uri="{FF2B5EF4-FFF2-40B4-BE49-F238E27FC236}">
                <a16:creationId xmlns:a16="http://schemas.microsoft.com/office/drawing/2014/main" id="{0D861E65-F705-53AE-D43E-2424F57F2FBB}"/>
              </a:ext>
            </a:extLst>
          </p:cNvPr>
          <p:cNvPicPr>
            <a:picLocks noChangeAspect="1"/>
          </p:cNvPicPr>
          <p:nvPr/>
        </p:nvPicPr>
        <p:blipFill>
          <a:blip r:embed="rId3"/>
          <a:stretch>
            <a:fillRect/>
          </a:stretch>
        </p:blipFill>
        <p:spPr>
          <a:xfrm>
            <a:off x="762000" y="1879738"/>
            <a:ext cx="7774137" cy="4176169"/>
          </a:xfrm>
          <a:prstGeom prst="rect">
            <a:avLst/>
          </a:prstGeom>
        </p:spPr>
      </p:pic>
      <p:sp>
        <p:nvSpPr>
          <p:cNvPr id="8" name="TextBox 47">
            <a:extLst>
              <a:ext uri="{FF2B5EF4-FFF2-40B4-BE49-F238E27FC236}">
                <a16:creationId xmlns:a16="http://schemas.microsoft.com/office/drawing/2014/main" id="{10D16E42-4608-DE4B-AB11-268826F8721B}"/>
              </a:ext>
            </a:extLst>
          </p:cNvPr>
          <p:cNvSpPr txBox="1"/>
          <p:nvPr/>
        </p:nvSpPr>
        <p:spPr>
          <a:xfrm>
            <a:off x="8680858" y="2008653"/>
            <a:ext cx="2671353" cy="3724096"/>
          </a:xfrm>
          <a:prstGeom prst="rect">
            <a:avLst/>
          </a:prstGeom>
          <a:noFill/>
        </p:spPr>
        <p:txBody>
          <a:bodyPr wrap="square" rtlCol="0">
            <a:spAutoFit/>
          </a:bodyPr>
          <a:lstStyle/>
          <a:p>
            <a:r>
              <a:rPr lang="en-US" sz="2000" dirty="0">
                <a:latin typeface="Alexandria"/>
              </a:rPr>
              <a:t>Here’s the </a:t>
            </a:r>
            <a:r>
              <a:rPr lang="en-US" sz="2000" b="1" dirty="0">
                <a:latin typeface="Alexandria"/>
              </a:rPr>
              <a:t>timeline graph</a:t>
            </a:r>
            <a:r>
              <a:rPr lang="en-US" sz="2000" dirty="0">
                <a:latin typeface="Alexandria"/>
              </a:rPr>
              <a:t> showing Dubai’s real estate cycle:</a:t>
            </a:r>
          </a:p>
          <a:p>
            <a:r>
              <a:rPr lang="en-US" sz="2000" dirty="0">
                <a:latin typeface="Alexandria"/>
              </a:rPr>
              <a:t>📈 </a:t>
            </a:r>
            <a:r>
              <a:rPr lang="en-US" sz="2000" b="1" dirty="0">
                <a:latin typeface="Alexandria"/>
              </a:rPr>
              <a:t>2002–2008 boom</a:t>
            </a:r>
            <a:r>
              <a:rPr lang="en-US" sz="2000" dirty="0">
                <a:latin typeface="Alexandria"/>
              </a:rPr>
              <a:t>: sharp rise in both property prices and rents.</a:t>
            </a:r>
          </a:p>
          <a:p>
            <a:r>
              <a:rPr lang="en-US" sz="2000" dirty="0">
                <a:latin typeface="Alexandria"/>
              </a:rPr>
              <a:t>📉 </a:t>
            </a:r>
            <a:r>
              <a:rPr lang="en-US" sz="2000" b="1" dirty="0">
                <a:latin typeface="Alexandria"/>
              </a:rPr>
              <a:t>2009–2012 bust</a:t>
            </a:r>
            <a:r>
              <a:rPr lang="en-US" sz="2000" dirty="0">
                <a:latin typeface="Alexandria"/>
              </a:rPr>
              <a:t>: steep decline due to oversupply and global financial crisis.</a:t>
            </a:r>
          </a:p>
          <a:p>
            <a:endParaRPr lang="en-US" sz="1600" dirty="0">
              <a:latin typeface="Alexandria" charset="0"/>
              <a:cs typeface="Alexandria" charset="0"/>
            </a:endParaRPr>
          </a:p>
        </p:txBody>
      </p:sp>
    </p:spTree>
    <p:extLst>
      <p:ext uri="{BB962C8B-B14F-4D97-AF65-F5344CB8AC3E}">
        <p14:creationId xmlns:p14="http://schemas.microsoft.com/office/powerpoint/2010/main" val="2743571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11E8D8-6526-85AD-8C37-8C5F4790EC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401196-F700-E818-8A34-ECFA23252C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4B8D068-1882-CD93-8049-6028C9DB4AFC}"/>
              </a:ext>
            </a:extLst>
          </p:cNvPr>
          <p:cNvSpPr txBox="1"/>
          <p:nvPr/>
        </p:nvSpPr>
        <p:spPr>
          <a:xfrm>
            <a:off x="1229781" y="909211"/>
            <a:ext cx="8226686" cy="523220"/>
          </a:xfrm>
          <a:prstGeom prst="rect">
            <a:avLst/>
          </a:prstGeom>
          <a:noFill/>
        </p:spPr>
        <p:txBody>
          <a:bodyPr wrap="square" rtlCol="0">
            <a:spAutoFit/>
          </a:bodyPr>
          <a:lstStyle/>
          <a:p>
            <a:r>
              <a:rPr lang="en-US" sz="2800" dirty="0">
                <a:latin typeface="Alexandria" charset="0"/>
              </a:rPr>
              <a:t>5. The Real Estate Four‑Quadrant Model – Case study</a:t>
            </a:r>
          </a:p>
        </p:txBody>
      </p:sp>
      <p:pic>
        <p:nvPicPr>
          <p:cNvPr id="7" name="Graphic 21">
            <a:extLst>
              <a:ext uri="{FF2B5EF4-FFF2-40B4-BE49-F238E27FC236}">
                <a16:creationId xmlns:a16="http://schemas.microsoft.com/office/drawing/2014/main" id="{D1133CA8-960D-8FDC-4FD6-C3FB8C933E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A74B89AC-BE66-21D6-820E-E412D1FB69C6}"/>
              </a:ext>
            </a:extLst>
          </p:cNvPr>
          <p:cNvSpPr txBox="1"/>
          <p:nvPr/>
        </p:nvSpPr>
        <p:spPr>
          <a:xfrm>
            <a:off x="1042737" y="2038779"/>
            <a:ext cx="9603622" cy="3416320"/>
          </a:xfrm>
          <a:prstGeom prst="rect">
            <a:avLst/>
          </a:prstGeom>
          <a:noFill/>
        </p:spPr>
        <p:txBody>
          <a:bodyPr wrap="square" rtlCol="0">
            <a:spAutoFit/>
          </a:bodyPr>
          <a:lstStyle/>
          <a:p>
            <a:pPr>
              <a:lnSpc>
                <a:spcPct val="200000"/>
              </a:lnSpc>
            </a:pPr>
            <a:r>
              <a:rPr lang="en-US" sz="2000" b="1" dirty="0"/>
              <a:t>Example in Action: Dubai (2002–2012)</a:t>
            </a:r>
          </a:p>
          <a:p>
            <a:pPr>
              <a:lnSpc>
                <a:spcPct val="200000"/>
              </a:lnSpc>
            </a:pPr>
            <a:r>
              <a:rPr lang="en-US" sz="2000" b="1" dirty="0"/>
              <a:t>Space Market:</a:t>
            </a:r>
            <a:r>
              <a:rPr lang="en-US" sz="2000" dirty="0"/>
              <a:t> Rents doubled during the boom, then collapsed with vacancies of 40%.</a:t>
            </a:r>
          </a:p>
          <a:p>
            <a:pPr>
              <a:lnSpc>
                <a:spcPct val="200000"/>
              </a:lnSpc>
            </a:pPr>
            <a:r>
              <a:rPr lang="en-US" sz="2000" b="1" dirty="0"/>
              <a:t>Asset Market:</a:t>
            </a:r>
            <a:r>
              <a:rPr lang="en-US" sz="2000" dirty="0"/>
              <a:t> Prices rose by ~79% (2005–08), then fell ~50%.</a:t>
            </a:r>
          </a:p>
          <a:p>
            <a:pPr>
              <a:lnSpc>
                <a:spcPct val="200000"/>
              </a:lnSpc>
            </a:pPr>
            <a:r>
              <a:rPr lang="en-US" sz="2000" b="1" dirty="0"/>
              <a:t>Development:</a:t>
            </a:r>
            <a:r>
              <a:rPr lang="en-US" sz="2000" dirty="0"/>
              <a:t> Mega-projects launched, then many were halted after the crash.</a:t>
            </a:r>
          </a:p>
          <a:p>
            <a:pPr>
              <a:lnSpc>
                <a:spcPct val="200000"/>
              </a:lnSpc>
            </a:pPr>
            <a:r>
              <a:rPr lang="en-US" sz="2000" b="1" dirty="0"/>
              <a:t>Capital Market:</a:t>
            </a:r>
            <a:r>
              <a:rPr lang="en-US" sz="2000" dirty="0"/>
              <a:t> Easy financing before 2008, then credit freeze and bailout.</a:t>
            </a:r>
          </a:p>
          <a:p>
            <a:endParaRPr lang="en-US" sz="1600" dirty="0">
              <a:latin typeface="Alexandria" charset="0"/>
              <a:cs typeface="Alexandria" charset="0"/>
            </a:endParaRPr>
          </a:p>
        </p:txBody>
      </p:sp>
    </p:spTree>
    <p:extLst>
      <p:ext uri="{BB962C8B-B14F-4D97-AF65-F5344CB8AC3E}">
        <p14:creationId xmlns:p14="http://schemas.microsoft.com/office/powerpoint/2010/main" val="1476337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CDF258-FD2B-35E9-D7B9-2C6F5C4271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9CC55B-784B-9A65-C942-443DC7B2465A}"/>
              </a:ext>
            </a:extLst>
          </p:cNvPr>
          <p:cNvSpPr/>
          <p:nvPr/>
        </p:nvSpPr>
        <p:spPr>
          <a:xfrm>
            <a:off x="617279" y="1685495"/>
            <a:ext cx="1107741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Here’s the </a:t>
            </a:r>
            <a:r>
              <a:rPr lang="en-US" b="1" dirty="0"/>
              <a:t>timeline graph</a:t>
            </a:r>
            <a:r>
              <a:rPr lang="en-US" dirty="0"/>
              <a:t> showing Dubai’s real estate cycle:</a:t>
            </a:r>
          </a:p>
          <a:p>
            <a:pPr lvl="0"/>
            <a:r>
              <a:rPr lang="en-US" b="1" dirty="0"/>
              <a:t>bust</a:t>
            </a:r>
            <a:r>
              <a:rPr lang="en-US" dirty="0"/>
              <a:t>: steep decline due to oversupply and global financial crisis.</a:t>
            </a:r>
          </a:p>
        </p:txBody>
      </p:sp>
      <p:sp>
        <p:nvSpPr>
          <p:cNvPr id="3" name="TextBox 2">
            <a:extLst>
              <a:ext uri="{FF2B5EF4-FFF2-40B4-BE49-F238E27FC236}">
                <a16:creationId xmlns:a16="http://schemas.microsoft.com/office/drawing/2014/main" id="{EED9585F-D35E-4CFD-B8C4-A15748DC20DF}"/>
              </a:ext>
            </a:extLst>
          </p:cNvPr>
          <p:cNvSpPr txBox="1"/>
          <p:nvPr/>
        </p:nvSpPr>
        <p:spPr>
          <a:xfrm>
            <a:off x="1229781" y="909211"/>
            <a:ext cx="8449069" cy="523220"/>
          </a:xfrm>
          <a:prstGeom prst="rect">
            <a:avLst/>
          </a:prstGeom>
          <a:noFill/>
        </p:spPr>
        <p:txBody>
          <a:bodyPr wrap="square" rtlCol="0">
            <a:spAutoFit/>
          </a:bodyPr>
          <a:lstStyle/>
          <a:p>
            <a:r>
              <a:rPr lang="en-US" sz="2800" dirty="0">
                <a:latin typeface="Alexandria" charset="0"/>
              </a:rPr>
              <a:t>5. The Real Estate Four‑Quadrant Model – Case study</a:t>
            </a:r>
          </a:p>
        </p:txBody>
      </p:sp>
      <p:pic>
        <p:nvPicPr>
          <p:cNvPr id="7" name="Graphic 21">
            <a:extLst>
              <a:ext uri="{FF2B5EF4-FFF2-40B4-BE49-F238E27FC236}">
                <a16:creationId xmlns:a16="http://schemas.microsoft.com/office/drawing/2014/main" id="{14B22CBE-18B2-12F1-CBB6-71E7346B1E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47">
            <a:extLst>
              <a:ext uri="{FF2B5EF4-FFF2-40B4-BE49-F238E27FC236}">
                <a16:creationId xmlns:a16="http://schemas.microsoft.com/office/drawing/2014/main" id="{9CE91070-19D6-7712-CD03-864F63DC8076}"/>
              </a:ext>
            </a:extLst>
          </p:cNvPr>
          <p:cNvSpPr txBox="1"/>
          <p:nvPr/>
        </p:nvSpPr>
        <p:spPr>
          <a:xfrm>
            <a:off x="1042738" y="2008653"/>
            <a:ext cx="10309474" cy="3416320"/>
          </a:xfrm>
          <a:prstGeom prst="rect">
            <a:avLst/>
          </a:prstGeom>
          <a:noFill/>
        </p:spPr>
        <p:txBody>
          <a:bodyPr wrap="square" rtlCol="0">
            <a:spAutoFit/>
          </a:bodyPr>
          <a:lstStyle/>
          <a:p>
            <a:r>
              <a:rPr lang="en-US" sz="2000" b="1" dirty="0">
                <a:latin typeface="Alexandria"/>
              </a:rPr>
              <a:t>Outcome and Lessons</a:t>
            </a:r>
          </a:p>
          <a:p>
            <a:endParaRPr lang="en-US" sz="2000" b="1" dirty="0">
              <a:latin typeface="Alexandria"/>
            </a:endParaRPr>
          </a:p>
          <a:p>
            <a:r>
              <a:rPr lang="en-US" sz="2000" dirty="0">
                <a:latin typeface="Alexandria"/>
              </a:rPr>
              <a:t>The Four-Quadrant Model explains how </a:t>
            </a:r>
            <a:r>
              <a:rPr lang="en-US" sz="2000" b="1" dirty="0">
                <a:latin typeface="Alexandria"/>
              </a:rPr>
              <a:t>interactions among the markets amplified the cycle</a:t>
            </a:r>
            <a:r>
              <a:rPr lang="en-US" sz="2000" dirty="0">
                <a:latin typeface="Alexandria"/>
              </a:rPr>
              <a:t>:</a:t>
            </a:r>
          </a:p>
          <a:p>
            <a:pPr lvl="1"/>
            <a:r>
              <a:rPr lang="en-US" sz="2000" dirty="0">
                <a:latin typeface="Alexandria"/>
              </a:rPr>
              <a:t>Rising rents (space market) drove up values (asset market).</a:t>
            </a:r>
          </a:p>
          <a:p>
            <a:pPr lvl="1"/>
            <a:r>
              <a:rPr lang="en-US" sz="2000" dirty="0">
                <a:latin typeface="Alexandria"/>
              </a:rPr>
              <a:t>Higher asset values encouraged more construction (development industry).</a:t>
            </a:r>
          </a:p>
          <a:p>
            <a:pPr lvl="1"/>
            <a:r>
              <a:rPr lang="en-US" sz="2000" dirty="0">
                <a:latin typeface="Alexandria"/>
              </a:rPr>
              <a:t>Capital inflows (capital market) fueled the boom.</a:t>
            </a:r>
          </a:p>
          <a:p>
            <a:pPr lvl="1"/>
            <a:r>
              <a:rPr lang="en-US" sz="2000" dirty="0">
                <a:latin typeface="Alexandria"/>
              </a:rPr>
              <a:t>When demand collapsed, all four quadrants turned downward, creating a sharp crash.</a:t>
            </a:r>
          </a:p>
          <a:p>
            <a:endParaRPr lang="en-US" sz="2000" dirty="0">
              <a:latin typeface="Alexandria"/>
            </a:endParaRPr>
          </a:p>
          <a:p>
            <a:r>
              <a:rPr lang="en-US" sz="2000" dirty="0">
                <a:latin typeface="Alexandria"/>
              </a:rPr>
              <a:t>Key Lesson: </a:t>
            </a:r>
            <a:r>
              <a:rPr lang="en-US" sz="2000" b="1" dirty="0">
                <a:latin typeface="Alexandria"/>
              </a:rPr>
              <a:t>Real estate cycles are highly interconnected.</a:t>
            </a:r>
            <a:r>
              <a:rPr lang="en-US" sz="2000" dirty="0">
                <a:latin typeface="Alexandria"/>
              </a:rPr>
              <a:t> A shock in one quadrant (e.g., capital markets during the global financial crisis) quickly spreads across all quadrants.</a:t>
            </a:r>
          </a:p>
          <a:p>
            <a:endParaRPr lang="en-US" sz="1600" dirty="0">
              <a:latin typeface="Alexandria" charset="0"/>
              <a:cs typeface="Alexandria" charset="0"/>
            </a:endParaRPr>
          </a:p>
        </p:txBody>
      </p:sp>
    </p:spTree>
    <p:extLst>
      <p:ext uri="{BB962C8B-B14F-4D97-AF65-F5344CB8AC3E}">
        <p14:creationId xmlns:p14="http://schemas.microsoft.com/office/powerpoint/2010/main" val="2796186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B45755-2586-5AB7-CDA7-10B54D19AC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C2574F-F239-1E56-C596-60F2060D0B0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Figure 2. Housing supply elasticity and equilibrium outcomes (illustrative).</a:t>
            </a:r>
          </a:p>
        </p:txBody>
      </p:sp>
      <p:sp>
        <p:nvSpPr>
          <p:cNvPr id="3" name="TextBox 2">
            <a:extLst>
              <a:ext uri="{FF2B5EF4-FFF2-40B4-BE49-F238E27FC236}">
                <a16:creationId xmlns:a16="http://schemas.microsoft.com/office/drawing/2014/main" id="{116CEED9-1671-F6FA-92B9-A479D5F3CBA7}"/>
              </a:ext>
            </a:extLst>
          </p:cNvPr>
          <p:cNvSpPr txBox="1"/>
          <p:nvPr/>
        </p:nvSpPr>
        <p:spPr>
          <a:xfrm>
            <a:off x="1229781" y="909211"/>
            <a:ext cx="6855439" cy="523220"/>
          </a:xfrm>
          <a:prstGeom prst="rect">
            <a:avLst/>
          </a:prstGeom>
          <a:noFill/>
        </p:spPr>
        <p:txBody>
          <a:bodyPr wrap="square" rtlCol="0">
            <a:spAutoFit/>
          </a:bodyPr>
          <a:lstStyle/>
          <a:p>
            <a:r>
              <a:rPr lang="en-US" sz="2800" dirty="0">
                <a:latin typeface="Alexandria" charset="0"/>
              </a:rPr>
              <a:t>6. Land Use Regulation and Supply Elasticity</a:t>
            </a:r>
          </a:p>
        </p:txBody>
      </p:sp>
      <p:sp>
        <p:nvSpPr>
          <p:cNvPr id="48" name="TextBox 47">
            <a:extLst>
              <a:ext uri="{FF2B5EF4-FFF2-40B4-BE49-F238E27FC236}">
                <a16:creationId xmlns:a16="http://schemas.microsoft.com/office/drawing/2014/main" id="{683484F6-5B70-D508-02D3-3711CFE2B98D}"/>
              </a:ext>
            </a:extLst>
          </p:cNvPr>
          <p:cNvSpPr txBox="1"/>
          <p:nvPr/>
        </p:nvSpPr>
        <p:spPr>
          <a:xfrm>
            <a:off x="762000" y="1772620"/>
            <a:ext cx="4718384" cy="4093428"/>
          </a:xfrm>
          <a:prstGeom prst="rect">
            <a:avLst/>
          </a:prstGeom>
          <a:noFill/>
        </p:spPr>
        <p:txBody>
          <a:bodyPr wrap="square" rtlCol="0">
            <a:spAutoFit/>
          </a:bodyPr>
          <a:lstStyle/>
          <a:p>
            <a:r>
              <a:rPr lang="en-US" sz="2000" dirty="0">
                <a:latin typeface="Alexandria" charset="0"/>
              </a:rPr>
              <a:t>Zoning, height and floor‑area ratio limits, parking minimums, greenbelts, and growth boundaries affect the cost and feasibility of development. </a:t>
            </a:r>
          </a:p>
          <a:p>
            <a:br>
              <a:rPr lang="en-US" sz="2000" dirty="0">
                <a:latin typeface="Alexandria" charset="0"/>
              </a:rPr>
            </a:br>
            <a:r>
              <a:rPr lang="en-US" sz="2000" dirty="0">
                <a:latin typeface="Alexandria" charset="0"/>
              </a:rPr>
              <a:t>Evidence shows tighter regulation associates with higher prices, longer permitting, and lower elasticity. Streamlining approvals, legalizing infill and missing‑middle housing, </a:t>
            </a:r>
            <a:br>
              <a:rPr lang="en-US" sz="2000" dirty="0">
                <a:latin typeface="Alexandria" charset="0"/>
              </a:rPr>
            </a:br>
            <a:r>
              <a:rPr lang="en-US" sz="2000" dirty="0">
                <a:latin typeface="Alexandria" charset="0"/>
              </a:rPr>
              <a:t>and aligning infrastructure finance with growth can improve affordability while managing externalities.</a:t>
            </a:r>
          </a:p>
        </p:txBody>
      </p:sp>
      <p:pic>
        <p:nvPicPr>
          <p:cNvPr id="7" name="Graphic 21">
            <a:extLst>
              <a:ext uri="{FF2B5EF4-FFF2-40B4-BE49-F238E27FC236}">
                <a16:creationId xmlns:a16="http://schemas.microsoft.com/office/drawing/2014/main" id="{092E79AB-357F-15B3-28E3-A951616128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F9893A06-8809-9146-20BB-2C7766013091}"/>
              </a:ext>
            </a:extLst>
          </p:cNvPr>
          <p:cNvPicPr>
            <a:picLocks noChangeAspect="1"/>
          </p:cNvPicPr>
          <p:nvPr/>
        </p:nvPicPr>
        <p:blipFill>
          <a:blip r:embed="rId3"/>
          <a:stretch>
            <a:fillRect/>
          </a:stretch>
        </p:blipFill>
        <p:spPr>
          <a:xfrm>
            <a:off x="5336005" y="1926490"/>
            <a:ext cx="5892814" cy="3785687"/>
          </a:xfrm>
          <a:prstGeom prst="rect">
            <a:avLst/>
          </a:prstGeom>
        </p:spPr>
      </p:pic>
      <p:sp>
        <p:nvSpPr>
          <p:cNvPr id="5" name="مربع نص 4">
            <a:extLst>
              <a:ext uri="{FF2B5EF4-FFF2-40B4-BE49-F238E27FC236}">
                <a16:creationId xmlns:a16="http://schemas.microsoft.com/office/drawing/2014/main" id="{6F5EAE15-B78D-334C-B5BD-5BFD6C7DFDD4}"/>
              </a:ext>
            </a:extLst>
          </p:cNvPr>
          <p:cNvSpPr txBox="1"/>
          <p:nvPr/>
        </p:nvSpPr>
        <p:spPr>
          <a:xfrm>
            <a:off x="5044966" y="5481178"/>
            <a:ext cx="6531418" cy="425501"/>
          </a:xfrm>
          <a:prstGeom prst="rect">
            <a:avLst/>
          </a:prstGeom>
          <a:noFill/>
        </p:spPr>
        <p:txBody>
          <a:bodyPr wrap="square">
            <a:spAutoFit/>
          </a:bodyPr>
          <a:lstStyle/>
          <a:p>
            <a:pPr algn="ctr">
              <a:lnSpc>
                <a:spcPct val="115000"/>
              </a:lnSpc>
              <a:spcAft>
                <a:spcPts val="1000"/>
              </a:spcAft>
              <a:buNone/>
            </a:pPr>
            <a:r>
              <a:rPr lang="en-US" sz="2000" dirty="0">
                <a:latin typeface="Alexandria" charset="0"/>
              </a:rPr>
              <a:t>Figure 2. Housing supply elasticity and equilibrium outcomes</a:t>
            </a:r>
          </a:p>
        </p:txBody>
      </p:sp>
    </p:spTree>
    <p:extLst>
      <p:ext uri="{BB962C8B-B14F-4D97-AF65-F5344CB8AC3E}">
        <p14:creationId xmlns:p14="http://schemas.microsoft.com/office/powerpoint/2010/main" val="3366569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79FBA1-26D7-6204-EFAC-FDA8A0E841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289190-F51B-4E82-2172-3B6BA3608C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Figure 5. Urban density gradient (illustrative).</a:t>
            </a:r>
          </a:p>
        </p:txBody>
      </p:sp>
      <p:sp>
        <p:nvSpPr>
          <p:cNvPr id="3" name="TextBox 2">
            <a:extLst>
              <a:ext uri="{FF2B5EF4-FFF2-40B4-BE49-F238E27FC236}">
                <a16:creationId xmlns:a16="http://schemas.microsoft.com/office/drawing/2014/main" id="{522141F7-C3D5-BFC5-3AA0-42604577A7F3}"/>
              </a:ext>
            </a:extLst>
          </p:cNvPr>
          <p:cNvSpPr txBox="1"/>
          <p:nvPr/>
        </p:nvSpPr>
        <p:spPr>
          <a:xfrm>
            <a:off x="1229781" y="909211"/>
            <a:ext cx="6855439" cy="523220"/>
          </a:xfrm>
          <a:prstGeom prst="rect">
            <a:avLst/>
          </a:prstGeom>
          <a:noFill/>
        </p:spPr>
        <p:txBody>
          <a:bodyPr wrap="square" rtlCol="0">
            <a:spAutoFit/>
          </a:bodyPr>
          <a:lstStyle/>
          <a:p>
            <a:r>
              <a:rPr lang="en-US" sz="2800" dirty="0">
                <a:latin typeface="Alexandria" charset="0"/>
              </a:rPr>
              <a:t>7. Transport, Technology, and Urban Form</a:t>
            </a:r>
          </a:p>
        </p:txBody>
      </p:sp>
      <p:sp>
        <p:nvSpPr>
          <p:cNvPr id="48" name="TextBox 47">
            <a:extLst>
              <a:ext uri="{FF2B5EF4-FFF2-40B4-BE49-F238E27FC236}">
                <a16:creationId xmlns:a16="http://schemas.microsoft.com/office/drawing/2014/main" id="{442E852C-E2A6-3450-9A8D-5B7CBEB7E490}"/>
              </a:ext>
            </a:extLst>
          </p:cNvPr>
          <p:cNvSpPr txBox="1"/>
          <p:nvPr/>
        </p:nvSpPr>
        <p:spPr>
          <a:xfrm>
            <a:off x="840006" y="1823987"/>
            <a:ext cx="3962352" cy="4093428"/>
          </a:xfrm>
          <a:prstGeom prst="rect">
            <a:avLst/>
          </a:prstGeom>
          <a:noFill/>
        </p:spPr>
        <p:txBody>
          <a:bodyPr wrap="square" rtlCol="0">
            <a:spAutoFit/>
          </a:bodyPr>
          <a:lstStyle/>
          <a:p>
            <a:r>
              <a:rPr lang="en-US" sz="2000" dirty="0">
                <a:latin typeface="Alexandria" charset="0"/>
              </a:rPr>
              <a:t>Transport technologies (rail, highways, ride‑hailing) reshape where households and firms locate.</a:t>
            </a:r>
          </a:p>
          <a:p>
            <a:endParaRPr lang="en-US" sz="2000" dirty="0">
              <a:latin typeface="Alexandria" charset="0"/>
            </a:endParaRPr>
          </a:p>
          <a:p>
            <a:r>
              <a:rPr lang="en-US" sz="2000" dirty="0">
                <a:latin typeface="Alexandria" charset="0"/>
              </a:rPr>
              <a:t> Telework flattens effective distance for some jobs but not local services. </a:t>
            </a:r>
            <a:br>
              <a:rPr lang="en-US" sz="2000" dirty="0">
                <a:latin typeface="Alexandria" charset="0"/>
              </a:rPr>
            </a:br>
            <a:endParaRPr lang="en-US" sz="2000" dirty="0">
              <a:latin typeface="Alexandria" charset="0"/>
            </a:endParaRPr>
          </a:p>
          <a:p>
            <a:r>
              <a:rPr lang="en-US" sz="2000" dirty="0">
                <a:latin typeface="Alexandria" charset="0"/>
              </a:rPr>
              <a:t>Land consumption responds to generalized travel cost; durable buildings adjust slowly, creating path dependence. Pricing road use and parking can reduce congestion and free land for higher-value uses.</a:t>
            </a:r>
          </a:p>
        </p:txBody>
      </p:sp>
      <p:pic>
        <p:nvPicPr>
          <p:cNvPr id="7" name="Graphic 21">
            <a:extLst>
              <a:ext uri="{FF2B5EF4-FFF2-40B4-BE49-F238E27FC236}">
                <a16:creationId xmlns:a16="http://schemas.microsoft.com/office/drawing/2014/main" id="{8A55A5FB-B713-1847-FB17-2ABCB4486E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85AAED64-D6E6-50E5-FA2F-C4B3310FB31C}"/>
              </a:ext>
            </a:extLst>
          </p:cNvPr>
          <p:cNvPicPr>
            <a:picLocks noChangeAspect="1"/>
          </p:cNvPicPr>
          <p:nvPr/>
        </p:nvPicPr>
        <p:blipFill>
          <a:blip r:embed="rId3"/>
          <a:stretch>
            <a:fillRect/>
          </a:stretch>
        </p:blipFill>
        <p:spPr>
          <a:xfrm>
            <a:off x="5025083" y="1912140"/>
            <a:ext cx="5382344" cy="3470796"/>
          </a:xfrm>
          <a:prstGeom prst="rect">
            <a:avLst/>
          </a:prstGeom>
        </p:spPr>
      </p:pic>
      <p:sp>
        <p:nvSpPr>
          <p:cNvPr id="5" name="مربع نص 4">
            <a:extLst>
              <a:ext uri="{FF2B5EF4-FFF2-40B4-BE49-F238E27FC236}">
                <a16:creationId xmlns:a16="http://schemas.microsoft.com/office/drawing/2014/main" id="{32AC9A97-8C4B-FEBE-EA7F-697BB8F0E91F}"/>
              </a:ext>
            </a:extLst>
          </p:cNvPr>
          <p:cNvSpPr txBox="1"/>
          <p:nvPr/>
        </p:nvSpPr>
        <p:spPr>
          <a:xfrm>
            <a:off x="4722353" y="5443319"/>
            <a:ext cx="6096000" cy="425501"/>
          </a:xfrm>
          <a:prstGeom prst="rect">
            <a:avLst/>
          </a:prstGeom>
          <a:noFill/>
        </p:spPr>
        <p:txBody>
          <a:bodyPr wrap="square">
            <a:spAutoFit/>
          </a:bodyPr>
          <a:lstStyle>
            <a:defPPr>
              <a:defRPr lang="en-US"/>
            </a:defPPr>
            <a:lvl1pPr algn="ctr">
              <a:lnSpc>
                <a:spcPct val="115000"/>
              </a:lnSpc>
              <a:spcAft>
                <a:spcPts val="1000"/>
              </a:spcAft>
              <a:buNone/>
              <a:defRPr>
                <a:effectLst/>
                <a:latin typeface="Times New Roman" panose="02020603050405020304" pitchFamily="18" charset="0"/>
                <a:ea typeface="MS Mincho" panose="02020609040205080304" pitchFamily="49" charset="-128"/>
                <a:cs typeface="Arial" panose="020B0604020202020204" pitchFamily="34" charset="0"/>
              </a:defRPr>
            </a:lvl1pPr>
          </a:lstStyle>
          <a:p>
            <a:r>
              <a:rPr lang="en-US" sz="2000" dirty="0">
                <a:latin typeface="Alexandria" charset="0"/>
                <a:ea typeface="+mn-ea"/>
                <a:cs typeface="+mn-cs"/>
              </a:rPr>
              <a:t>Figure 3. Urban density gradient</a:t>
            </a:r>
          </a:p>
        </p:txBody>
      </p:sp>
    </p:spTree>
    <p:extLst>
      <p:ext uri="{BB962C8B-B14F-4D97-AF65-F5344CB8AC3E}">
        <p14:creationId xmlns:p14="http://schemas.microsoft.com/office/powerpoint/2010/main" val="2976808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6A3900-1550-19C3-B4CE-AB0DE45FC4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45093F-2153-F261-1BA3-32C43E8DE996}"/>
              </a:ext>
            </a:extLst>
          </p:cNvPr>
          <p:cNvSpPr/>
          <p:nvPr/>
        </p:nvSpPr>
        <p:spPr>
          <a:xfrm>
            <a:off x="82550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D65DF1-4ECD-02BE-3D09-2726394AD641}"/>
              </a:ext>
            </a:extLst>
          </p:cNvPr>
          <p:cNvSpPr txBox="1"/>
          <p:nvPr/>
        </p:nvSpPr>
        <p:spPr>
          <a:xfrm>
            <a:off x="1229781" y="909211"/>
            <a:ext cx="6855439" cy="523220"/>
          </a:xfrm>
          <a:prstGeom prst="rect">
            <a:avLst/>
          </a:prstGeom>
          <a:noFill/>
        </p:spPr>
        <p:txBody>
          <a:bodyPr wrap="square" rtlCol="0">
            <a:spAutoFit/>
          </a:bodyPr>
          <a:lstStyle/>
          <a:p>
            <a:r>
              <a:rPr lang="en-US" sz="2800" dirty="0">
                <a:latin typeface="Alexandria" charset="0"/>
              </a:rPr>
              <a:t>8. Housing Affordability and Inclusion</a:t>
            </a:r>
          </a:p>
        </p:txBody>
      </p:sp>
      <p:sp>
        <p:nvSpPr>
          <p:cNvPr id="48" name="TextBox 47">
            <a:extLst>
              <a:ext uri="{FF2B5EF4-FFF2-40B4-BE49-F238E27FC236}">
                <a16:creationId xmlns:a16="http://schemas.microsoft.com/office/drawing/2014/main" id="{410C2A69-4150-FE88-B621-6C9410B0B80E}"/>
              </a:ext>
            </a:extLst>
          </p:cNvPr>
          <p:cNvSpPr txBox="1"/>
          <p:nvPr/>
        </p:nvSpPr>
        <p:spPr>
          <a:xfrm>
            <a:off x="825500" y="2302301"/>
            <a:ext cx="10541000" cy="1877437"/>
          </a:xfrm>
          <a:prstGeom prst="rect">
            <a:avLst/>
          </a:prstGeom>
          <a:noFill/>
        </p:spPr>
        <p:txBody>
          <a:bodyPr wrap="square" rtlCol="0">
            <a:spAutoFit/>
          </a:bodyPr>
          <a:lstStyle/>
          <a:p>
            <a:r>
              <a:rPr lang="en-US" sz="2000" dirty="0">
                <a:latin typeface="Alexandria" charset="0"/>
              </a:rPr>
              <a:t>Affordability reflects rent-to-income ratios for lower‑income households and price-to-income for buyers. Policy tools include housing vouchers, inclusionary zoning, </a:t>
            </a:r>
          </a:p>
          <a:p>
            <a:br>
              <a:rPr lang="en-US" sz="2000" dirty="0">
                <a:latin typeface="Alexandria" charset="0"/>
              </a:rPr>
            </a:br>
            <a:r>
              <a:rPr lang="en-US" sz="2000" dirty="0">
                <a:latin typeface="Alexandria" charset="0"/>
              </a:rPr>
              <a:t>low‑income housing tax credits, land value capture, and public/limited‑equity models. Supply‑side reforms and demand‑side assistance are complements, not substitutes.</a:t>
            </a: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F50311C2-EC1F-A912-A203-9EC1C18733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0" name="Picture 2" descr="Asheville launches affordable housing ...">
            <a:extLst>
              <a:ext uri="{FF2B5EF4-FFF2-40B4-BE49-F238E27FC236}">
                <a16:creationId xmlns:a16="http://schemas.microsoft.com/office/drawing/2014/main" id="{88D73512-7F3D-0524-8FC1-8F8706F3BF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8212" y="4179738"/>
            <a:ext cx="2695575" cy="1695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9953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20AC37-1F8E-335A-0C1E-935C43CE7F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143775-9680-8908-CBEE-CAA4C9793A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60BA816-5036-75EB-876E-B5332E05F68B}"/>
              </a:ext>
            </a:extLst>
          </p:cNvPr>
          <p:cNvSpPr txBox="1"/>
          <p:nvPr/>
        </p:nvSpPr>
        <p:spPr>
          <a:xfrm>
            <a:off x="1229781" y="909211"/>
            <a:ext cx="6855439" cy="523220"/>
          </a:xfrm>
          <a:prstGeom prst="rect">
            <a:avLst/>
          </a:prstGeom>
          <a:noFill/>
        </p:spPr>
        <p:txBody>
          <a:bodyPr wrap="square" rtlCol="0">
            <a:spAutoFit/>
          </a:bodyPr>
          <a:lstStyle/>
          <a:p>
            <a:r>
              <a:rPr lang="en-US" sz="2800" dirty="0">
                <a:latin typeface="Alexandria" charset="0"/>
              </a:rPr>
              <a:t>9. Cycles, Risk, and Finance</a:t>
            </a:r>
          </a:p>
        </p:txBody>
      </p:sp>
      <p:sp>
        <p:nvSpPr>
          <p:cNvPr id="48" name="TextBox 47">
            <a:extLst>
              <a:ext uri="{FF2B5EF4-FFF2-40B4-BE49-F238E27FC236}">
                <a16:creationId xmlns:a16="http://schemas.microsoft.com/office/drawing/2014/main" id="{265C446C-1EC0-4379-0445-5D23CAAD78FA}"/>
              </a:ext>
            </a:extLst>
          </p:cNvPr>
          <p:cNvSpPr txBox="1"/>
          <p:nvPr/>
        </p:nvSpPr>
        <p:spPr>
          <a:xfrm>
            <a:off x="762000" y="1878144"/>
            <a:ext cx="4549274" cy="4031873"/>
          </a:xfrm>
          <a:prstGeom prst="rect">
            <a:avLst/>
          </a:prstGeom>
          <a:noFill/>
        </p:spPr>
        <p:txBody>
          <a:bodyPr wrap="square" rtlCol="0">
            <a:spAutoFit/>
          </a:bodyPr>
          <a:lstStyle/>
          <a:p>
            <a:r>
              <a:rPr lang="en-US" sz="2000" dirty="0">
                <a:latin typeface="Alexandria" charset="0"/>
              </a:rPr>
              <a:t>Real estate cycles arise from credit booms, expectations, and construction lags. </a:t>
            </a:r>
          </a:p>
          <a:p>
            <a:r>
              <a:rPr lang="en-US" sz="2000" dirty="0">
                <a:latin typeface="Alexandria" charset="0"/>
              </a:rPr>
              <a:t>Key indicators include vacancy, absorption, price-to-rent ratios, and cap rates. </a:t>
            </a:r>
          </a:p>
          <a:p>
            <a:br>
              <a:rPr lang="en-US" sz="2000" dirty="0">
                <a:latin typeface="Alexandria" charset="0"/>
              </a:rPr>
            </a:br>
            <a:r>
              <a:rPr lang="en-US" sz="2000" dirty="0">
                <a:latin typeface="Alexandria" charset="0"/>
              </a:rPr>
              <a:t>Risk spans idiosyncratic (asset quality, micro‑location) and systemic (credit, macro rates). Climate risk (flood, heat) is increasingly priced via insurance, discount rates, and migration.</a:t>
            </a: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5042EF73-20EB-34EC-CE78-A6B08E9A84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4515BF07-417C-2558-B91C-0D8B43AE1313}"/>
              </a:ext>
            </a:extLst>
          </p:cNvPr>
          <p:cNvPicPr>
            <a:picLocks noChangeAspect="1"/>
          </p:cNvPicPr>
          <p:nvPr/>
        </p:nvPicPr>
        <p:blipFill>
          <a:blip r:embed="rId3"/>
          <a:stretch>
            <a:fillRect/>
          </a:stretch>
        </p:blipFill>
        <p:spPr>
          <a:xfrm>
            <a:off x="5136156" y="1839375"/>
            <a:ext cx="5898127" cy="4109413"/>
          </a:xfrm>
          <a:prstGeom prst="rect">
            <a:avLst/>
          </a:prstGeom>
        </p:spPr>
      </p:pic>
    </p:spTree>
    <p:extLst>
      <p:ext uri="{BB962C8B-B14F-4D97-AF65-F5344CB8AC3E}">
        <p14:creationId xmlns:p14="http://schemas.microsoft.com/office/powerpoint/2010/main" val="6118450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C7A5C0-37F6-08B6-818B-0943414980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0FF2F9-5FC9-546E-E85F-CB8D6F8FFF1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9048A17-7436-46C0-532A-D6FC0C893C13}"/>
              </a:ext>
            </a:extLst>
          </p:cNvPr>
          <p:cNvSpPr txBox="1"/>
          <p:nvPr/>
        </p:nvSpPr>
        <p:spPr>
          <a:xfrm>
            <a:off x="973107" y="975974"/>
            <a:ext cx="6855439" cy="523220"/>
          </a:xfrm>
          <a:prstGeom prst="rect">
            <a:avLst/>
          </a:prstGeom>
          <a:noFill/>
        </p:spPr>
        <p:txBody>
          <a:bodyPr wrap="square" rtlCol="0">
            <a:spAutoFit/>
          </a:bodyPr>
          <a:lstStyle/>
          <a:p>
            <a:r>
              <a:rPr lang="en-US" sz="2800" dirty="0">
                <a:latin typeface="Alexandria" charset="0"/>
              </a:rPr>
              <a:t>10. Sustainability ,Grean and Smart Cities</a:t>
            </a:r>
          </a:p>
        </p:txBody>
      </p:sp>
      <p:sp>
        <p:nvSpPr>
          <p:cNvPr id="48" name="TextBox 47">
            <a:extLst>
              <a:ext uri="{FF2B5EF4-FFF2-40B4-BE49-F238E27FC236}">
                <a16:creationId xmlns:a16="http://schemas.microsoft.com/office/drawing/2014/main" id="{4CD4388B-F961-8A17-3C4C-28A9F2A3C491}"/>
              </a:ext>
            </a:extLst>
          </p:cNvPr>
          <p:cNvSpPr txBox="1"/>
          <p:nvPr/>
        </p:nvSpPr>
        <p:spPr>
          <a:xfrm>
            <a:off x="889000" y="1839383"/>
            <a:ext cx="10541000" cy="1261884"/>
          </a:xfrm>
          <a:prstGeom prst="rect">
            <a:avLst/>
          </a:prstGeom>
          <a:noFill/>
        </p:spPr>
        <p:txBody>
          <a:bodyPr wrap="square" rtlCol="0">
            <a:spAutoFit/>
          </a:bodyPr>
          <a:lstStyle/>
          <a:p>
            <a:r>
              <a:rPr lang="en-US" sz="2000" dirty="0">
                <a:latin typeface="Alexandria" charset="0"/>
              </a:rPr>
              <a:t>Urban areas generate most emissions but also enable low‑carbon living via density and transit. Green building standards, electrification, and district energy cut operational emissions; </a:t>
            </a:r>
            <a:br>
              <a:rPr lang="en-US" sz="2000" dirty="0">
                <a:latin typeface="Alexandria" charset="0"/>
              </a:rPr>
            </a:br>
            <a:r>
              <a:rPr lang="en-US" sz="2000" dirty="0">
                <a:latin typeface="Alexandria" charset="0"/>
              </a:rPr>
              <a:t>planning must also address embodied carbon.</a:t>
            </a: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175DB007-27A7-E2CC-5A73-3FC8A0DD20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FACF9A4C-FD7B-29FD-75E4-A22C0B2658F1}"/>
              </a:ext>
            </a:extLst>
          </p:cNvPr>
          <p:cNvPicPr>
            <a:picLocks noChangeAspect="1"/>
          </p:cNvPicPr>
          <p:nvPr/>
        </p:nvPicPr>
        <p:blipFill>
          <a:blip r:embed="rId3"/>
          <a:srcRect b="7368"/>
          <a:stretch>
            <a:fillRect/>
          </a:stretch>
        </p:blipFill>
        <p:spPr>
          <a:xfrm>
            <a:off x="3502469" y="2927386"/>
            <a:ext cx="5187061" cy="2954640"/>
          </a:xfrm>
          <a:prstGeom prst="rect">
            <a:avLst/>
          </a:prstGeom>
        </p:spPr>
      </p:pic>
    </p:spTree>
    <p:extLst>
      <p:ext uri="{BB962C8B-B14F-4D97-AF65-F5344CB8AC3E}">
        <p14:creationId xmlns:p14="http://schemas.microsoft.com/office/powerpoint/2010/main" val="40856049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275E12-7979-A34E-144E-72B730B8FB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A70ADF-05F3-A1E8-B6BA-97B7BD7F94E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4C5BB74-7CC1-6487-8D54-852175AC2C35}"/>
              </a:ext>
            </a:extLst>
          </p:cNvPr>
          <p:cNvSpPr txBox="1"/>
          <p:nvPr/>
        </p:nvSpPr>
        <p:spPr>
          <a:xfrm>
            <a:off x="973107" y="975974"/>
            <a:ext cx="6855439" cy="523220"/>
          </a:xfrm>
          <a:prstGeom prst="rect">
            <a:avLst/>
          </a:prstGeom>
          <a:noFill/>
        </p:spPr>
        <p:txBody>
          <a:bodyPr wrap="square" rtlCol="0">
            <a:spAutoFit/>
          </a:bodyPr>
          <a:lstStyle/>
          <a:p>
            <a:r>
              <a:rPr lang="en-US" sz="2800" dirty="0">
                <a:latin typeface="Alexandria" charset="0"/>
              </a:rPr>
              <a:t>10. Sustainability</a:t>
            </a:r>
          </a:p>
        </p:txBody>
      </p:sp>
      <p:sp>
        <p:nvSpPr>
          <p:cNvPr id="48" name="TextBox 47">
            <a:extLst>
              <a:ext uri="{FF2B5EF4-FFF2-40B4-BE49-F238E27FC236}">
                <a16:creationId xmlns:a16="http://schemas.microsoft.com/office/drawing/2014/main" id="{90BF30FF-DD6C-C792-906F-50D557070299}"/>
              </a:ext>
            </a:extLst>
          </p:cNvPr>
          <p:cNvSpPr txBox="1"/>
          <p:nvPr/>
        </p:nvSpPr>
        <p:spPr>
          <a:xfrm>
            <a:off x="753140" y="1685495"/>
            <a:ext cx="10541000" cy="4493538"/>
          </a:xfrm>
          <a:prstGeom prst="rect">
            <a:avLst/>
          </a:prstGeom>
          <a:noFill/>
        </p:spPr>
        <p:txBody>
          <a:bodyPr wrap="square" rtlCol="0">
            <a:spAutoFit/>
          </a:bodyPr>
          <a:lstStyle/>
          <a:p>
            <a:pPr>
              <a:lnSpc>
                <a:spcPct val="150000"/>
              </a:lnSpc>
            </a:pPr>
            <a:r>
              <a:rPr lang="en-US" sz="2000" b="1" dirty="0">
                <a:latin typeface="Alexandria"/>
              </a:rPr>
              <a:t>Sustainability</a:t>
            </a:r>
            <a:r>
              <a:rPr lang="en-US" sz="2000" dirty="0">
                <a:latin typeface="Alexandria"/>
              </a:rPr>
              <a:t> is the ability to meet the needs of the present generation </a:t>
            </a:r>
            <a:r>
              <a:rPr lang="en-US" sz="2000" b="1" dirty="0">
                <a:latin typeface="Alexandria"/>
              </a:rPr>
              <a:t>without compromising the ability of future generations to meet their own needs</a:t>
            </a:r>
            <a:r>
              <a:rPr lang="en-US" sz="2000" dirty="0">
                <a:latin typeface="Alexandria"/>
              </a:rPr>
              <a:t>.</a:t>
            </a:r>
          </a:p>
          <a:p>
            <a:pPr>
              <a:lnSpc>
                <a:spcPct val="150000"/>
              </a:lnSpc>
            </a:pPr>
            <a:r>
              <a:rPr lang="en-US" sz="2000" dirty="0">
                <a:latin typeface="Alexandria"/>
              </a:rPr>
              <a:t>It is about balancing three interconnected dimensions:</a:t>
            </a:r>
          </a:p>
          <a:p>
            <a:pPr>
              <a:lnSpc>
                <a:spcPct val="150000"/>
              </a:lnSpc>
            </a:pPr>
            <a:r>
              <a:rPr lang="en-US" sz="2000" dirty="0">
                <a:latin typeface="Alexandria"/>
              </a:rPr>
              <a:t>🌍 </a:t>
            </a:r>
            <a:r>
              <a:rPr lang="en-US" sz="2000" b="1" dirty="0">
                <a:latin typeface="Alexandria"/>
              </a:rPr>
              <a:t>Environmental sustainability</a:t>
            </a:r>
            <a:r>
              <a:rPr lang="en-US" sz="2000" dirty="0">
                <a:latin typeface="Alexandria"/>
              </a:rPr>
              <a:t> – protecting natural resources, ecosystems, and biodiversity (e.g., reducing pollution, conserving energy, managing waste).</a:t>
            </a:r>
          </a:p>
          <a:p>
            <a:pPr>
              <a:lnSpc>
                <a:spcPct val="150000"/>
              </a:lnSpc>
            </a:pPr>
            <a:r>
              <a:rPr lang="en-US" sz="2000" dirty="0">
                <a:latin typeface="Alexandria"/>
              </a:rPr>
              <a:t>💰 </a:t>
            </a:r>
            <a:r>
              <a:rPr lang="en-US" sz="2000" b="1" dirty="0">
                <a:latin typeface="Alexandria"/>
              </a:rPr>
              <a:t>Economic sustainability</a:t>
            </a:r>
            <a:r>
              <a:rPr lang="en-US" sz="2000" dirty="0">
                <a:latin typeface="Alexandria"/>
              </a:rPr>
              <a:t> – supporting long-term economic growth and development without causing harmful effects (e.g., responsible business practices, green innovation).</a:t>
            </a:r>
          </a:p>
          <a:p>
            <a:pPr>
              <a:lnSpc>
                <a:spcPct val="150000"/>
              </a:lnSpc>
            </a:pPr>
            <a:r>
              <a:rPr lang="en-US" sz="2000" dirty="0">
                <a:latin typeface="Alexandria"/>
              </a:rPr>
              <a:t>🤝 </a:t>
            </a:r>
            <a:r>
              <a:rPr lang="en-US" sz="2000" b="1" dirty="0">
                <a:latin typeface="Alexandria"/>
              </a:rPr>
              <a:t>Social sustainability</a:t>
            </a:r>
            <a:r>
              <a:rPr lang="en-US" sz="2000" dirty="0">
                <a:latin typeface="Alexandria"/>
              </a:rPr>
              <a:t> – ensuring fairness, equity, and quality of life for all (e.g., education, health, social justice, cultural preservation).</a:t>
            </a: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2F9555B-189A-C56D-445E-092E82D083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681788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8A2990-CA0A-9D2B-4403-83F511F999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8FAA56-30CE-FFAC-BAA7-9C2470203FC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38E45EF-0DEF-D8DE-C359-E2FE2EF635DD}"/>
              </a:ext>
            </a:extLst>
          </p:cNvPr>
          <p:cNvSpPr txBox="1"/>
          <p:nvPr/>
        </p:nvSpPr>
        <p:spPr>
          <a:xfrm>
            <a:off x="973107" y="975974"/>
            <a:ext cx="6855439" cy="523220"/>
          </a:xfrm>
          <a:prstGeom prst="rect">
            <a:avLst/>
          </a:prstGeom>
          <a:noFill/>
        </p:spPr>
        <p:txBody>
          <a:bodyPr wrap="square" rtlCol="0">
            <a:spAutoFit/>
          </a:bodyPr>
          <a:lstStyle/>
          <a:p>
            <a:r>
              <a:rPr lang="en-US" sz="2800" dirty="0">
                <a:latin typeface="Alexandria" charset="0"/>
              </a:rPr>
              <a:t>10. Sustainability - sustainable city </a:t>
            </a:r>
          </a:p>
        </p:txBody>
      </p:sp>
      <p:sp>
        <p:nvSpPr>
          <p:cNvPr id="48" name="TextBox 47">
            <a:extLst>
              <a:ext uri="{FF2B5EF4-FFF2-40B4-BE49-F238E27FC236}">
                <a16:creationId xmlns:a16="http://schemas.microsoft.com/office/drawing/2014/main" id="{F5EF0C85-408D-BC87-F7FF-365E965F248C}"/>
              </a:ext>
            </a:extLst>
          </p:cNvPr>
          <p:cNvSpPr txBox="1"/>
          <p:nvPr/>
        </p:nvSpPr>
        <p:spPr>
          <a:xfrm>
            <a:off x="753140" y="1685495"/>
            <a:ext cx="10541000" cy="4493538"/>
          </a:xfrm>
          <a:prstGeom prst="rect">
            <a:avLst/>
          </a:prstGeom>
          <a:noFill/>
        </p:spPr>
        <p:txBody>
          <a:bodyPr wrap="square" rtlCol="0">
            <a:spAutoFit/>
          </a:bodyPr>
          <a:lstStyle/>
          <a:p>
            <a:pPr>
              <a:lnSpc>
                <a:spcPct val="150000"/>
              </a:lnSpc>
            </a:pPr>
            <a:r>
              <a:rPr lang="en-US" sz="2000" dirty="0">
                <a:latin typeface="Alexandria"/>
              </a:rPr>
              <a:t>A </a:t>
            </a:r>
            <a:r>
              <a:rPr lang="en-US" sz="2000" b="1" dirty="0">
                <a:latin typeface="Alexandria"/>
              </a:rPr>
              <a:t>sustainable city</a:t>
            </a:r>
            <a:r>
              <a:rPr lang="en-US" sz="2000" dirty="0">
                <a:latin typeface="Alexandria"/>
              </a:rPr>
              <a:t> (sometimes called an </a:t>
            </a:r>
            <a:r>
              <a:rPr lang="en-US" sz="2000" i="1" dirty="0">
                <a:latin typeface="Alexandria"/>
              </a:rPr>
              <a:t>eco-city</a:t>
            </a:r>
            <a:r>
              <a:rPr lang="en-US" sz="2000" dirty="0">
                <a:latin typeface="Alexandria"/>
              </a:rPr>
              <a:t> or </a:t>
            </a:r>
            <a:r>
              <a:rPr lang="en-US" sz="2000" i="1" dirty="0">
                <a:latin typeface="Alexandria"/>
              </a:rPr>
              <a:t>green city</a:t>
            </a:r>
            <a:r>
              <a:rPr lang="en-US" sz="2000" dirty="0">
                <a:latin typeface="Alexandria"/>
              </a:rPr>
              <a:t>) is an urban area that is </a:t>
            </a:r>
            <a:r>
              <a:rPr lang="en-US" sz="2000" b="1" dirty="0">
                <a:latin typeface="Alexandria"/>
              </a:rPr>
              <a:t>planned, built, and managed to balance environmental, social, and economic sustainability</a:t>
            </a:r>
            <a:r>
              <a:rPr lang="en-US" sz="2000" dirty="0">
                <a:latin typeface="Alexandria"/>
              </a:rPr>
              <a:t> while ensuring a high quality of life for its residents.</a:t>
            </a:r>
          </a:p>
          <a:p>
            <a:pPr>
              <a:lnSpc>
                <a:spcPct val="150000"/>
              </a:lnSpc>
            </a:pPr>
            <a:r>
              <a:rPr lang="en-US" sz="2000" b="1" dirty="0">
                <a:latin typeface="Alexandria"/>
              </a:rPr>
              <a:t>🌍 Key Characteristics of a Sustainable City</a:t>
            </a:r>
          </a:p>
          <a:p>
            <a:pPr>
              <a:lnSpc>
                <a:spcPct val="150000"/>
              </a:lnSpc>
            </a:pPr>
            <a:r>
              <a:rPr lang="en-US" sz="2000" b="1" dirty="0">
                <a:latin typeface="Alexandria"/>
              </a:rPr>
              <a:t>Environmental sustainability</a:t>
            </a:r>
            <a:endParaRPr lang="en-US" sz="2000" dirty="0">
              <a:latin typeface="Alexandria"/>
            </a:endParaRPr>
          </a:p>
          <a:p>
            <a:pPr lvl="1">
              <a:lnSpc>
                <a:spcPct val="150000"/>
              </a:lnSpc>
            </a:pPr>
            <a:r>
              <a:rPr lang="en-US" sz="2000" dirty="0">
                <a:latin typeface="Alexandria"/>
              </a:rPr>
              <a:t>Uses renewable energy (solar, wind, geothermal).</a:t>
            </a:r>
          </a:p>
          <a:p>
            <a:pPr lvl="1">
              <a:lnSpc>
                <a:spcPct val="150000"/>
              </a:lnSpc>
            </a:pPr>
            <a:r>
              <a:rPr lang="en-US" sz="2000" dirty="0">
                <a:latin typeface="Alexandria"/>
              </a:rPr>
              <a:t>Promotes green buildings and energy efficiency.</a:t>
            </a:r>
          </a:p>
          <a:p>
            <a:pPr lvl="1">
              <a:lnSpc>
                <a:spcPct val="150000"/>
              </a:lnSpc>
            </a:pPr>
            <a:r>
              <a:rPr lang="en-US" sz="2000" dirty="0">
                <a:latin typeface="Alexandria"/>
              </a:rPr>
              <a:t>Protects biodiversity with parks, urban forests, and green belts.</a:t>
            </a:r>
          </a:p>
          <a:p>
            <a:pPr lvl="1">
              <a:lnSpc>
                <a:spcPct val="150000"/>
              </a:lnSpc>
            </a:pPr>
            <a:r>
              <a:rPr lang="en-US" sz="2000" dirty="0">
                <a:latin typeface="Alexandria"/>
              </a:rPr>
              <a:t>Encourages waste recycling and circular economy.</a:t>
            </a: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1D324F10-604D-84CE-0FD0-C6C8555703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22859698-7C74-AC78-3C8B-B3A93284A77B}"/>
              </a:ext>
            </a:extLst>
          </p:cNvPr>
          <p:cNvPicPr>
            <a:picLocks noChangeAspect="1"/>
          </p:cNvPicPr>
          <p:nvPr/>
        </p:nvPicPr>
        <p:blipFill>
          <a:blip r:embed="rId3"/>
          <a:stretch>
            <a:fillRect/>
          </a:stretch>
        </p:blipFill>
        <p:spPr>
          <a:xfrm>
            <a:off x="7381087" y="2592247"/>
            <a:ext cx="3806219" cy="2428932"/>
          </a:xfrm>
          <a:prstGeom prst="rect">
            <a:avLst/>
          </a:prstGeom>
        </p:spPr>
      </p:pic>
    </p:spTree>
    <p:extLst>
      <p:ext uri="{BB962C8B-B14F-4D97-AF65-F5344CB8AC3E}">
        <p14:creationId xmlns:p14="http://schemas.microsoft.com/office/powerpoint/2010/main" val="501656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1647AD-DC07-DDA1-4157-B674B18BFF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268FA0-A2D2-D0C5-FEDB-4661C44C61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704F5B7-023E-2BBB-CCB9-B4743CBFFE0F}"/>
              </a:ext>
            </a:extLst>
          </p:cNvPr>
          <p:cNvSpPr txBox="1"/>
          <p:nvPr/>
        </p:nvSpPr>
        <p:spPr>
          <a:xfrm>
            <a:off x="973107" y="975974"/>
            <a:ext cx="6855439" cy="523220"/>
          </a:xfrm>
          <a:prstGeom prst="rect">
            <a:avLst/>
          </a:prstGeom>
          <a:noFill/>
        </p:spPr>
        <p:txBody>
          <a:bodyPr wrap="square" rtlCol="0">
            <a:spAutoFit/>
          </a:bodyPr>
          <a:lstStyle/>
          <a:p>
            <a:r>
              <a:rPr lang="en-US" sz="2800" dirty="0">
                <a:latin typeface="Alexandria" charset="0"/>
              </a:rPr>
              <a:t>10. Sustainability - sustainable city </a:t>
            </a:r>
          </a:p>
        </p:txBody>
      </p:sp>
      <p:sp>
        <p:nvSpPr>
          <p:cNvPr id="48" name="TextBox 47">
            <a:extLst>
              <a:ext uri="{FF2B5EF4-FFF2-40B4-BE49-F238E27FC236}">
                <a16:creationId xmlns:a16="http://schemas.microsoft.com/office/drawing/2014/main" id="{83517E56-F8CE-879A-3C32-0A7A548C1452}"/>
              </a:ext>
            </a:extLst>
          </p:cNvPr>
          <p:cNvSpPr txBox="1"/>
          <p:nvPr/>
        </p:nvSpPr>
        <p:spPr>
          <a:xfrm>
            <a:off x="753140" y="1685495"/>
            <a:ext cx="10541000" cy="4493538"/>
          </a:xfrm>
          <a:prstGeom prst="rect">
            <a:avLst/>
          </a:prstGeom>
          <a:noFill/>
        </p:spPr>
        <p:txBody>
          <a:bodyPr wrap="square" rtlCol="0">
            <a:spAutoFit/>
          </a:bodyPr>
          <a:lstStyle/>
          <a:p>
            <a:pPr>
              <a:lnSpc>
                <a:spcPct val="150000"/>
              </a:lnSpc>
            </a:pPr>
            <a:r>
              <a:rPr lang="en-US" b="1" dirty="0"/>
              <a:t>🌍 </a:t>
            </a:r>
            <a:r>
              <a:rPr lang="en-US" sz="2000" b="1" dirty="0">
                <a:latin typeface="Alexandria"/>
              </a:rPr>
              <a:t>Key Characteristics of a Sustainable City</a:t>
            </a:r>
          </a:p>
          <a:p>
            <a:pPr>
              <a:lnSpc>
                <a:spcPct val="150000"/>
              </a:lnSpc>
            </a:pPr>
            <a:r>
              <a:rPr lang="en-US" sz="2000" b="1" dirty="0">
                <a:latin typeface="Alexandria"/>
              </a:rPr>
              <a:t>Social sustainability</a:t>
            </a:r>
            <a:endParaRPr lang="en-US" sz="2000" dirty="0">
              <a:latin typeface="Alexandria"/>
            </a:endParaRPr>
          </a:p>
          <a:p>
            <a:pPr lvl="1">
              <a:lnSpc>
                <a:spcPct val="150000"/>
              </a:lnSpc>
            </a:pPr>
            <a:r>
              <a:rPr lang="en-US" sz="2000" dirty="0">
                <a:latin typeface="Alexandria"/>
              </a:rPr>
              <a:t>Provides affordable housing and public services.</a:t>
            </a:r>
          </a:p>
          <a:p>
            <a:pPr lvl="1">
              <a:lnSpc>
                <a:spcPct val="150000"/>
              </a:lnSpc>
            </a:pPr>
            <a:r>
              <a:rPr lang="en-US" sz="2000" dirty="0">
                <a:latin typeface="Alexandria"/>
              </a:rPr>
              <a:t>Ensures inclusive, safe, and accessible public spaces.</a:t>
            </a:r>
          </a:p>
          <a:p>
            <a:pPr lvl="1">
              <a:lnSpc>
                <a:spcPct val="150000"/>
              </a:lnSpc>
            </a:pPr>
            <a:r>
              <a:rPr lang="en-US" sz="2000" dirty="0">
                <a:latin typeface="Alexandria"/>
              </a:rPr>
              <a:t>Promotes equity, cultural heritage, and community engagement.</a:t>
            </a:r>
          </a:p>
          <a:p>
            <a:pPr>
              <a:lnSpc>
                <a:spcPct val="150000"/>
              </a:lnSpc>
            </a:pPr>
            <a:r>
              <a:rPr lang="en-US" sz="2000" b="1" dirty="0">
                <a:latin typeface="Alexandria"/>
              </a:rPr>
              <a:t>Economic sustainability</a:t>
            </a:r>
            <a:endParaRPr lang="en-US" sz="2000" dirty="0">
              <a:latin typeface="Alexandria"/>
            </a:endParaRPr>
          </a:p>
          <a:p>
            <a:pPr lvl="1">
              <a:lnSpc>
                <a:spcPct val="150000"/>
              </a:lnSpc>
            </a:pPr>
            <a:r>
              <a:rPr lang="en-US" sz="2000" dirty="0">
                <a:latin typeface="Alexandria"/>
              </a:rPr>
              <a:t>Supports green jobs and innovation.</a:t>
            </a:r>
          </a:p>
          <a:p>
            <a:pPr lvl="1">
              <a:lnSpc>
                <a:spcPct val="150000"/>
              </a:lnSpc>
            </a:pPr>
            <a:r>
              <a:rPr lang="en-US" sz="2000" dirty="0">
                <a:latin typeface="Alexandria"/>
              </a:rPr>
              <a:t>Encourages efficient public transport and reduces car dependency.</a:t>
            </a:r>
          </a:p>
          <a:p>
            <a:pPr lvl="1">
              <a:lnSpc>
                <a:spcPct val="150000"/>
              </a:lnSpc>
            </a:pPr>
            <a:r>
              <a:rPr lang="en-US" sz="2000" dirty="0">
                <a:latin typeface="Alexandria"/>
              </a:rPr>
              <a:t>Builds resilient infrastructure that lowers long-term costs.</a:t>
            </a: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9AC112F2-6061-EBD4-8F3C-4576555C43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80580EFC-0673-606B-4DF3-5FAB619B4508}"/>
              </a:ext>
            </a:extLst>
          </p:cNvPr>
          <p:cNvPicPr>
            <a:picLocks noChangeAspect="1"/>
          </p:cNvPicPr>
          <p:nvPr/>
        </p:nvPicPr>
        <p:blipFill>
          <a:blip r:embed="rId3"/>
          <a:stretch>
            <a:fillRect/>
          </a:stretch>
        </p:blipFill>
        <p:spPr>
          <a:xfrm>
            <a:off x="8069179" y="2127626"/>
            <a:ext cx="3224961" cy="3044879"/>
          </a:xfrm>
          <a:prstGeom prst="rect">
            <a:avLst/>
          </a:prstGeom>
        </p:spPr>
      </p:pic>
    </p:spTree>
    <p:extLst>
      <p:ext uri="{BB962C8B-B14F-4D97-AF65-F5344CB8AC3E}">
        <p14:creationId xmlns:p14="http://schemas.microsoft.com/office/powerpoint/2010/main" val="335765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EA11A4-0BE7-4703-7294-65FEA748BB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157CAB-B2DC-20AD-EC72-CFC7B87A82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159F2AC-4129-CFB7-903F-F2304BB157A6}"/>
              </a:ext>
            </a:extLst>
          </p:cNvPr>
          <p:cNvSpPr txBox="1"/>
          <p:nvPr/>
        </p:nvSpPr>
        <p:spPr>
          <a:xfrm>
            <a:off x="973107" y="975974"/>
            <a:ext cx="6855439" cy="523220"/>
          </a:xfrm>
          <a:prstGeom prst="rect">
            <a:avLst/>
          </a:prstGeom>
          <a:noFill/>
        </p:spPr>
        <p:txBody>
          <a:bodyPr wrap="square" rtlCol="0">
            <a:spAutoFit/>
          </a:bodyPr>
          <a:lstStyle/>
          <a:p>
            <a:r>
              <a:rPr lang="en-US" sz="2800" dirty="0">
                <a:latin typeface="Alexandria" charset="0"/>
              </a:rPr>
              <a:t>10. Sustainability -</a:t>
            </a:r>
            <a:r>
              <a:rPr lang="en-US" sz="2800" dirty="0">
                <a:latin typeface="Alexandria"/>
              </a:rPr>
              <a:t> Green cities </a:t>
            </a:r>
            <a:endParaRPr lang="en-US" sz="2800" dirty="0">
              <a:latin typeface="Alexandria" charset="0"/>
            </a:endParaRPr>
          </a:p>
        </p:txBody>
      </p:sp>
      <p:sp>
        <p:nvSpPr>
          <p:cNvPr id="48" name="TextBox 47">
            <a:extLst>
              <a:ext uri="{FF2B5EF4-FFF2-40B4-BE49-F238E27FC236}">
                <a16:creationId xmlns:a16="http://schemas.microsoft.com/office/drawing/2014/main" id="{F84708FD-E7B2-A1D5-F7FB-ED0CE673E040}"/>
              </a:ext>
            </a:extLst>
          </p:cNvPr>
          <p:cNvSpPr txBox="1"/>
          <p:nvPr/>
        </p:nvSpPr>
        <p:spPr>
          <a:xfrm>
            <a:off x="825500" y="2013228"/>
            <a:ext cx="10355847" cy="3724096"/>
          </a:xfrm>
          <a:prstGeom prst="rect">
            <a:avLst/>
          </a:prstGeom>
          <a:noFill/>
        </p:spPr>
        <p:txBody>
          <a:bodyPr wrap="square" rtlCol="0">
            <a:spAutoFit/>
          </a:bodyPr>
          <a:lstStyle/>
          <a:p>
            <a:r>
              <a:rPr lang="en-US" sz="2000" dirty="0">
                <a:latin typeface="Alexandria"/>
              </a:rPr>
              <a:t>Green cities are </a:t>
            </a:r>
            <a:r>
              <a:rPr lang="en-US" sz="2000" b="1" dirty="0">
                <a:latin typeface="Alexandria"/>
              </a:rPr>
              <a:t>urban areas designed and managed with sustainability, environmental health, and quality of life in mind</a:t>
            </a:r>
            <a:r>
              <a:rPr lang="en-US" sz="2000" dirty="0">
                <a:latin typeface="Alexandria"/>
              </a:rPr>
              <a:t>. They integrate eco-friendly practices into planning, infrastructure, and community life.</a:t>
            </a:r>
          </a:p>
          <a:p>
            <a:r>
              <a:rPr lang="en-US" sz="2000" dirty="0">
                <a:latin typeface="Alexandria"/>
              </a:rPr>
              <a:t>Key features of green cities include:</a:t>
            </a:r>
          </a:p>
          <a:p>
            <a:pPr lvl="0"/>
            <a:r>
              <a:rPr lang="en-US" sz="2000" dirty="0">
                <a:latin typeface="Alexandria"/>
              </a:rPr>
              <a:t>🌱 </a:t>
            </a:r>
            <a:r>
              <a:rPr lang="en-US" sz="2000" b="1" dirty="0">
                <a:latin typeface="Alexandria"/>
              </a:rPr>
              <a:t>Green spaces</a:t>
            </a:r>
            <a:r>
              <a:rPr lang="en-US" sz="2000" dirty="0">
                <a:latin typeface="Alexandria"/>
              </a:rPr>
              <a:t> (parks, urban forests, vertical gardens) to improve air quality and provide recreation.</a:t>
            </a:r>
          </a:p>
          <a:p>
            <a:pPr lvl="0"/>
            <a:r>
              <a:rPr lang="en-US" sz="2000" dirty="0">
                <a:latin typeface="Alexandria"/>
              </a:rPr>
              <a:t>🚍 </a:t>
            </a:r>
            <a:r>
              <a:rPr lang="en-US" sz="2000" b="1" dirty="0">
                <a:latin typeface="Alexandria"/>
              </a:rPr>
              <a:t>Sustainable transportation</a:t>
            </a:r>
            <a:r>
              <a:rPr lang="en-US" sz="2000" dirty="0">
                <a:latin typeface="Alexandria"/>
              </a:rPr>
              <a:t> (public transit, cycling lanes, electric vehicles) to reduce emissions.</a:t>
            </a:r>
          </a:p>
          <a:p>
            <a:pPr lvl="0"/>
            <a:r>
              <a:rPr lang="en-US" sz="2000" dirty="0">
                <a:latin typeface="Alexandria"/>
              </a:rPr>
              <a:t>🏙️ </a:t>
            </a:r>
            <a:r>
              <a:rPr lang="en-US" sz="2000" b="1" dirty="0">
                <a:latin typeface="Alexandria"/>
              </a:rPr>
              <a:t>Energy-efficient buildings</a:t>
            </a:r>
            <a:r>
              <a:rPr lang="en-US" sz="2000" dirty="0">
                <a:latin typeface="Alexandria"/>
              </a:rPr>
              <a:t> using renewable energy (solar, wind, geothermal).</a:t>
            </a:r>
          </a:p>
          <a:p>
            <a:pPr lvl="0"/>
            <a:r>
              <a:rPr lang="en-US" sz="2000" dirty="0">
                <a:latin typeface="Alexandria"/>
              </a:rPr>
              <a:t>💧 </a:t>
            </a:r>
            <a:r>
              <a:rPr lang="en-US" sz="2000" b="1" dirty="0">
                <a:latin typeface="Alexandria"/>
              </a:rPr>
              <a:t>Water conservation</a:t>
            </a:r>
            <a:r>
              <a:rPr lang="en-US" sz="2000" dirty="0">
                <a:latin typeface="Alexandria"/>
              </a:rPr>
              <a:t> systems (rainwater harvesting, wastewater recycling).</a:t>
            </a:r>
          </a:p>
          <a:p>
            <a:pPr lvl="0"/>
            <a:r>
              <a:rPr lang="en-US" sz="2000" dirty="0">
                <a:latin typeface="Alexandria"/>
              </a:rPr>
              <a:t>🔄 </a:t>
            </a:r>
            <a:r>
              <a:rPr lang="en-US" sz="2000" b="1" dirty="0">
                <a:latin typeface="Alexandria"/>
              </a:rPr>
              <a:t>Waste management</a:t>
            </a:r>
            <a:r>
              <a:rPr lang="en-US" sz="2000" dirty="0">
                <a:latin typeface="Alexandria"/>
              </a:rPr>
              <a:t> through recycling, composting, and circular economy practices.</a:t>
            </a:r>
          </a:p>
          <a:p>
            <a:pPr lvl="0"/>
            <a:r>
              <a:rPr lang="en-US" sz="2000" dirty="0">
                <a:latin typeface="Alexandria"/>
              </a:rPr>
              <a:t>🌍 </a:t>
            </a:r>
            <a:r>
              <a:rPr lang="en-US" sz="2000" b="1" dirty="0">
                <a:latin typeface="Alexandria"/>
              </a:rPr>
              <a:t>Low carbon footprint</a:t>
            </a:r>
            <a:r>
              <a:rPr lang="en-US" sz="2000" dirty="0">
                <a:latin typeface="Alexandria"/>
              </a:rPr>
              <a:t> policies and climate-resilient urban planning.</a:t>
            </a:r>
          </a:p>
          <a:p>
            <a:endParaRPr lang="en-US" sz="1600" dirty="0">
              <a:latin typeface="Alexandria"/>
              <a:cs typeface="Alexandria" charset="0"/>
            </a:endParaRPr>
          </a:p>
        </p:txBody>
      </p:sp>
      <p:pic>
        <p:nvPicPr>
          <p:cNvPr id="7" name="Graphic 21">
            <a:extLst>
              <a:ext uri="{FF2B5EF4-FFF2-40B4-BE49-F238E27FC236}">
                <a16:creationId xmlns:a16="http://schemas.microsoft.com/office/drawing/2014/main" id="{6378DABE-8745-AF1C-7C1F-4252893AC9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44659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8A9F4B-E9AA-BA0B-BF99-B1B7566A77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896EB0-6BE0-4C8D-A005-F0E2C5C8C34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E26B2E6-859C-82DA-FB14-2E3EB204E331}"/>
              </a:ext>
            </a:extLst>
          </p:cNvPr>
          <p:cNvSpPr txBox="1"/>
          <p:nvPr/>
        </p:nvSpPr>
        <p:spPr>
          <a:xfrm>
            <a:off x="973107" y="975974"/>
            <a:ext cx="6855439" cy="523220"/>
          </a:xfrm>
          <a:prstGeom prst="rect">
            <a:avLst/>
          </a:prstGeom>
          <a:noFill/>
        </p:spPr>
        <p:txBody>
          <a:bodyPr wrap="square" rtlCol="0">
            <a:spAutoFit/>
          </a:bodyPr>
          <a:lstStyle/>
          <a:p>
            <a:r>
              <a:rPr lang="en-US" sz="2800" dirty="0">
                <a:latin typeface="Alexandria" charset="0"/>
              </a:rPr>
              <a:t>10. Sustainability - sustainable city -example </a:t>
            </a:r>
          </a:p>
        </p:txBody>
      </p:sp>
      <p:sp>
        <p:nvSpPr>
          <p:cNvPr id="48" name="TextBox 47">
            <a:extLst>
              <a:ext uri="{FF2B5EF4-FFF2-40B4-BE49-F238E27FC236}">
                <a16:creationId xmlns:a16="http://schemas.microsoft.com/office/drawing/2014/main" id="{278B3934-3102-976F-FB0F-4102E0A71B56}"/>
              </a:ext>
            </a:extLst>
          </p:cNvPr>
          <p:cNvSpPr txBox="1"/>
          <p:nvPr/>
        </p:nvSpPr>
        <p:spPr>
          <a:xfrm>
            <a:off x="825500" y="2013228"/>
            <a:ext cx="10355847" cy="1877437"/>
          </a:xfrm>
          <a:prstGeom prst="rect">
            <a:avLst/>
          </a:prstGeom>
          <a:noFill/>
        </p:spPr>
        <p:txBody>
          <a:bodyPr wrap="square" rtlCol="0">
            <a:spAutoFit/>
          </a:bodyPr>
          <a:lstStyle/>
          <a:p>
            <a:r>
              <a:rPr lang="ar-SY" sz="2000" b="1" dirty="0"/>
              <a:t>🏙️ </a:t>
            </a:r>
            <a:r>
              <a:rPr lang="en-US" sz="2000" b="1" dirty="0"/>
              <a:t>Examples of Sustainable Cities</a:t>
            </a:r>
          </a:p>
          <a:p>
            <a:r>
              <a:rPr lang="en-US" sz="2000" b="1" dirty="0"/>
              <a:t>Copenhagen, Denmark</a:t>
            </a:r>
            <a:r>
              <a:rPr lang="en-US" sz="2000" dirty="0"/>
              <a:t> – aims to be carbon-neutral by 2025, with extensive cycling infrastructure.</a:t>
            </a:r>
          </a:p>
          <a:p>
            <a:r>
              <a:rPr lang="en-US" sz="2000" b="1" dirty="0"/>
              <a:t>Singapore</a:t>
            </a:r>
            <a:r>
              <a:rPr lang="en-US" sz="2000" dirty="0"/>
              <a:t> – integrates green buildings, water recycling, and urban farming.</a:t>
            </a:r>
          </a:p>
          <a:p>
            <a:r>
              <a:rPr lang="en-US" sz="2000" b="1" dirty="0"/>
              <a:t>Vancouver, Canada</a:t>
            </a:r>
            <a:r>
              <a:rPr lang="en-US" sz="2000" dirty="0"/>
              <a:t> – uses renewable energy and has strict green building codes.</a:t>
            </a:r>
          </a:p>
          <a:p>
            <a:r>
              <a:rPr lang="en-US" sz="2000" b="1" dirty="0"/>
              <a:t>Stockholm, Sweden</a:t>
            </a:r>
            <a:r>
              <a:rPr lang="en-US" sz="2000" dirty="0"/>
              <a:t> – focuses on clean transport and waste-to-energy systems.</a:t>
            </a:r>
          </a:p>
          <a:p>
            <a:endParaRPr lang="en-US" sz="1600" dirty="0">
              <a:latin typeface="Alexandria"/>
              <a:cs typeface="Alexandria" charset="0"/>
            </a:endParaRPr>
          </a:p>
        </p:txBody>
      </p:sp>
      <p:pic>
        <p:nvPicPr>
          <p:cNvPr id="7" name="Graphic 21">
            <a:extLst>
              <a:ext uri="{FF2B5EF4-FFF2-40B4-BE49-F238E27FC236}">
                <a16:creationId xmlns:a16="http://schemas.microsoft.com/office/drawing/2014/main" id="{54474F65-F599-C87E-9933-DBAF18AFE4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F46D9AEE-D12A-322C-4993-8543989B1BAF}"/>
              </a:ext>
            </a:extLst>
          </p:cNvPr>
          <p:cNvPicPr>
            <a:picLocks noChangeAspect="1"/>
          </p:cNvPicPr>
          <p:nvPr/>
        </p:nvPicPr>
        <p:blipFill>
          <a:blip r:embed="rId3"/>
          <a:stretch>
            <a:fillRect/>
          </a:stretch>
        </p:blipFill>
        <p:spPr>
          <a:xfrm>
            <a:off x="3576156" y="3661384"/>
            <a:ext cx="4542152" cy="2318096"/>
          </a:xfrm>
          <a:prstGeom prst="rect">
            <a:avLst/>
          </a:prstGeom>
        </p:spPr>
      </p:pic>
    </p:spTree>
    <p:extLst>
      <p:ext uri="{BB962C8B-B14F-4D97-AF65-F5344CB8AC3E}">
        <p14:creationId xmlns:p14="http://schemas.microsoft.com/office/powerpoint/2010/main" val="2819922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926200-5FF8-F34A-817C-F199744D9E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ECE3C9-4D21-3710-3E0C-8FBD65E2B42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4388EE4-9498-82F6-8A84-C4B917F06EBA}"/>
              </a:ext>
            </a:extLst>
          </p:cNvPr>
          <p:cNvSpPr txBox="1"/>
          <p:nvPr/>
        </p:nvSpPr>
        <p:spPr>
          <a:xfrm>
            <a:off x="973107" y="975974"/>
            <a:ext cx="8585427" cy="523220"/>
          </a:xfrm>
          <a:prstGeom prst="rect">
            <a:avLst/>
          </a:prstGeom>
          <a:noFill/>
        </p:spPr>
        <p:txBody>
          <a:bodyPr wrap="square" rtlCol="0">
            <a:spAutoFit/>
          </a:bodyPr>
          <a:lstStyle/>
          <a:p>
            <a:r>
              <a:rPr lang="en-US" sz="2800" dirty="0">
                <a:latin typeface="Alexandria" charset="0"/>
              </a:rPr>
              <a:t>10. Sustainability -</a:t>
            </a:r>
            <a:r>
              <a:rPr lang="ar-SY" altLang="ar-SY" sz="2800" dirty="0" err="1">
                <a:latin typeface="Alexandria" charset="0"/>
              </a:rPr>
              <a:t>Traditional</a:t>
            </a:r>
            <a:r>
              <a:rPr lang="ar-SY" altLang="ar-SY" sz="2800" dirty="0">
                <a:latin typeface="Alexandria" charset="0"/>
              </a:rPr>
              <a:t> </a:t>
            </a:r>
            <a:r>
              <a:rPr lang="ar-SY" altLang="ar-SY" sz="2800" dirty="0" err="1">
                <a:latin typeface="Alexandria" charset="0"/>
              </a:rPr>
              <a:t>City</a:t>
            </a:r>
            <a:r>
              <a:rPr lang="ar-SY" altLang="ar-SY" sz="2800" dirty="0">
                <a:latin typeface="Alexandria" charset="0"/>
              </a:rPr>
              <a:t> </a:t>
            </a:r>
            <a:r>
              <a:rPr lang="ar-SY" altLang="ar-SY" sz="2800" dirty="0" err="1">
                <a:latin typeface="Alexandria" charset="0"/>
              </a:rPr>
              <a:t>vs</a:t>
            </a:r>
            <a:r>
              <a:rPr lang="ar-SY" altLang="ar-SY" sz="2800" dirty="0">
                <a:latin typeface="Alexandria" charset="0"/>
              </a:rPr>
              <a:t>. </a:t>
            </a:r>
            <a:r>
              <a:rPr lang="ar-SY" altLang="ar-SY" sz="2800" dirty="0" err="1">
                <a:latin typeface="Alexandria" charset="0"/>
              </a:rPr>
              <a:t>Sustainable</a:t>
            </a:r>
            <a:r>
              <a:rPr lang="ar-SY" altLang="ar-SY" sz="2800" dirty="0">
                <a:latin typeface="Alexandria" charset="0"/>
              </a:rPr>
              <a:t> </a:t>
            </a:r>
            <a:r>
              <a:rPr lang="ar-SY" altLang="ar-SY" sz="2800" dirty="0" err="1">
                <a:latin typeface="Alexandria" charset="0"/>
              </a:rPr>
              <a:t>City</a:t>
            </a:r>
            <a:endParaRPr lang="ar-SY" altLang="ar-SY" sz="2800" dirty="0">
              <a:latin typeface="Alexandria" charset="0"/>
            </a:endParaRPr>
          </a:p>
        </p:txBody>
      </p:sp>
      <p:pic>
        <p:nvPicPr>
          <p:cNvPr id="7" name="Graphic 21">
            <a:extLst>
              <a:ext uri="{FF2B5EF4-FFF2-40B4-BE49-F238E27FC236}">
                <a16:creationId xmlns:a16="http://schemas.microsoft.com/office/drawing/2014/main" id="{AAD052A8-13A0-7FD0-CA01-FDEF052D10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6" name="جدول 5">
            <a:extLst>
              <a:ext uri="{FF2B5EF4-FFF2-40B4-BE49-F238E27FC236}">
                <a16:creationId xmlns:a16="http://schemas.microsoft.com/office/drawing/2014/main" id="{0DFEBAD4-4FFA-DB7D-30E6-A54AE91046A1}"/>
              </a:ext>
            </a:extLst>
          </p:cNvPr>
          <p:cNvGraphicFramePr>
            <a:graphicFrameLocks noGrp="1"/>
          </p:cNvGraphicFramePr>
          <p:nvPr>
            <p:extLst>
              <p:ext uri="{D42A27DB-BD31-4B8C-83A1-F6EECF244321}">
                <p14:modId xmlns:p14="http://schemas.microsoft.com/office/powerpoint/2010/main" val="371393953"/>
              </p:ext>
            </p:extLst>
          </p:nvPr>
        </p:nvGraphicFramePr>
        <p:xfrm>
          <a:off x="973106" y="2117558"/>
          <a:ext cx="10063862" cy="2920759"/>
        </p:xfrm>
        <a:graphic>
          <a:graphicData uri="http://schemas.openxmlformats.org/drawingml/2006/table">
            <a:tbl>
              <a:tblPr/>
              <a:tblGrid>
                <a:gridCol w="5031931">
                  <a:extLst>
                    <a:ext uri="{9D8B030D-6E8A-4147-A177-3AD203B41FA5}">
                      <a16:colId xmlns:a16="http://schemas.microsoft.com/office/drawing/2014/main" val="1203319484"/>
                    </a:ext>
                  </a:extLst>
                </a:gridCol>
                <a:gridCol w="5031931">
                  <a:extLst>
                    <a:ext uri="{9D8B030D-6E8A-4147-A177-3AD203B41FA5}">
                      <a16:colId xmlns:a16="http://schemas.microsoft.com/office/drawing/2014/main" val="2640864888"/>
                    </a:ext>
                  </a:extLst>
                </a:gridCol>
              </a:tblGrid>
              <a:tr h="432705">
                <a:tc>
                  <a:txBody>
                    <a:bodyPr/>
                    <a:lstStyle/>
                    <a:p>
                      <a:pPr>
                        <a:buNone/>
                      </a:pPr>
                      <a:r>
                        <a:rPr lang="en-US" b="1" dirty="0"/>
                        <a:t>Traditional City</a:t>
                      </a:r>
                      <a:endParaRPr lang="en-US" dirty="0"/>
                    </a:p>
                  </a:txBody>
                  <a:tcPr anchor="ctr">
                    <a:lnL>
                      <a:noFill/>
                    </a:lnL>
                    <a:lnR>
                      <a:noFill/>
                    </a:lnR>
                    <a:lnT>
                      <a:noFill/>
                    </a:lnT>
                    <a:lnB>
                      <a:noFill/>
                    </a:lnB>
                    <a:noFill/>
                  </a:tcPr>
                </a:tc>
                <a:tc>
                  <a:txBody>
                    <a:bodyPr/>
                    <a:lstStyle/>
                    <a:p>
                      <a:pPr>
                        <a:buNone/>
                      </a:pPr>
                      <a:r>
                        <a:rPr lang="en-US" b="1" dirty="0"/>
                        <a:t>Sustainable City</a:t>
                      </a:r>
                      <a:endParaRPr lang="en-US" dirty="0"/>
                    </a:p>
                  </a:txBody>
                  <a:tcPr anchor="ctr">
                    <a:lnL>
                      <a:noFill/>
                    </a:lnL>
                    <a:lnR>
                      <a:noFill/>
                    </a:lnR>
                    <a:lnT>
                      <a:noFill/>
                    </a:lnT>
                    <a:lnB>
                      <a:noFill/>
                    </a:lnB>
                    <a:noFill/>
                  </a:tcPr>
                </a:tc>
                <a:extLst>
                  <a:ext uri="{0D108BD9-81ED-4DB2-BD59-A6C34878D82A}">
                    <a16:rowId xmlns:a16="http://schemas.microsoft.com/office/drawing/2014/main" val="1302144563"/>
                  </a:ext>
                </a:extLst>
              </a:tr>
              <a:tr h="432705">
                <a:tc>
                  <a:txBody>
                    <a:bodyPr/>
                    <a:lstStyle/>
                    <a:p>
                      <a:pPr>
                        <a:buNone/>
                      </a:pPr>
                      <a:r>
                        <a:rPr lang="ar-SY" dirty="0"/>
                        <a:t>🚗 </a:t>
                      </a:r>
                      <a:r>
                        <a:rPr lang="en-US" dirty="0"/>
                        <a:t>Car-dependent, traffic congestion</a:t>
                      </a:r>
                    </a:p>
                  </a:txBody>
                  <a:tcPr anchor="ctr">
                    <a:lnL>
                      <a:noFill/>
                    </a:lnL>
                    <a:lnR>
                      <a:noFill/>
                    </a:lnR>
                    <a:lnT>
                      <a:noFill/>
                    </a:lnT>
                    <a:lnB>
                      <a:noFill/>
                    </a:lnB>
                    <a:noFill/>
                  </a:tcPr>
                </a:tc>
                <a:tc>
                  <a:txBody>
                    <a:bodyPr/>
                    <a:lstStyle/>
                    <a:p>
                      <a:pPr>
                        <a:buNone/>
                      </a:pPr>
                      <a:r>
                        <a:rPr lang="ar-SY" dirty="0"/>
                        <a:t>🚋 </a:t>
                      </a:r>
                      <a:r>
                        <a:rPr lang="en-US" dirty="0"/>
                        <a:t>Public transport, cycling, electric vehicles</a:t>
                      </a:r>
                    </a:p>
                  </a:txBody>
                  <a:tcPr anchor="ctr">
                    <a:lnL>
                      <a:noFill/>
                    </a:lnL>
                    <a:lnR>
                      <a:noFill/>
                    </a:lnR>
                    <a:lnT>
                      <a:noFill/>
                    </a:lnT>
                    <a:lnB>
                      <a:noFill/>
                    </a:lnB>
                    <a:noFill/>
                  </a:tcPr>
                </a:tc>
                <a:extLst>
                  <a:ext uri="{0D108BD9-81ED-4DB2-BD59-A6C34878D82A}">
                    <a16:rowId xmlns:a16="http://schemas.microsoft.com/office/drawing/2014/main" val="520465505"/>
                  </a:ext>
                </a:extLst>
              </a:tr>
              <a:tr h="432705">
                <a:tc>
                  <a:txBody>
                    <a:bodyPr/>
                    <a:lstStyle/>
                    <a:p>
                      <a:pPr>
                        <a:buNone/>
                      </a:pPr>
                      <a:r>
                        <a:rPr lang="fr-FR" dirty="0"/>
                        <a:t>🏭 Relies on </a:t>
                      </a:r>
                      <a:r>
                        <a:rPr lang="fr-FR" dirty="0" err="1"/>
                        <a:t>fossil</a:t>
                      </a:r>
                      <a:r>
                        <a:rPr lang="fr-FR" dirty="0"/>
                        <a:t> fuels</a:t>
                      </a:r>
                    </a:p>
                  </a:txBody>
                  <a:tcPr anchor="ctr">
                    <a:lnL>
                      <a:noFill/>
                    </a:lnL>
                    <a:lnR>
                      <a:noFill/>
                    </a:lnR>
                    <a:lnT>
                      <a:noFill/>
                    </a:lnT>
                    <a:lnB>
                      <a:noFill/>
                    </a:lnB>
                    <a:noFill/>
                  </a:tcPr>
                </a:tc>
                <a:tc>
                  <a:txBody>
                    <a:bodyPr/>
                    <a:lstStyle/>
                    <a:p>
                      <a:pPr>
                        <a:buNone/>
                      </a:pPr>
                      <a:r>
                        <a:rPr lang="en-US" dirty="0"/>
                        <a:t>🌱 Powered by renewable energy (solar, wind)</a:t>
                      </a:r>
                    </a:p>
                  </a:txBody>
                  <a:tcPr anchor="ctr">
                    <a:lnL>
                      <a:noFill/>
                    </a:lnL>
                    <a:lnR>
                      <a:noFill/>
                    </a:lnR>
                    <a:lnT>
                      <a:noFill/>
                    </a:lnT>
                    <a:lnB>
                      <a:noFill/>
                    </a:lnB>
                    <a:noFill/>
                  </a:tcPr>
                </a:tc>
                <a:extLst>
                  <a:ext uri="{0D108BD9-81ED-4DB2-BD59-A6C34878D82A}">
                    <a16:rowId xmlns:a16="http://schemas.microsoft.com/office/drawing/2014/main" val="4092970945"/>
                  </a:ext>
                </a:extLst>
              </a:tr>
              <a:tr h="432705">
                <a:tc>
                  <a:txBody>
                    <a:bodyPr/>
                    <a:lstStyle/>
                    <a:p>
                      <a:pPr>
                        <a:buNone/>
                      </a:pPr>
                      <a:r>
                        <a:rPr lang="ar-SY"/>
                        <a:t>🏢 </a:t>
                      </a:r>
                      <a:r>
                        <a:rPr lang="en-US"/>
                        <a:t>Few green spaces</a:t>
                      </a:r>
                    </a:p>
                  </a:txBody>
                  <a:tcPr anchor="ctr">
                    <a:lnL>
                      <a:noFill/>
                    </a:lnL>
                    <a:lnR>
                      <a:noFill/>
                    </a:lnR>
                    <a:lnT>
                      <a:noFill/>
                    </a:lnT>
                    <a:lnB>
                      <a:noFill/>
                    </a:lnB>
                    <a:noFill/>
                  </a:tcPr>
                </a:tc>
                <a:tc>
                  <a:txBody>
                    <a:bodyPr/>
                    <a:lstStyle/>
                    <a:p>
                      <a:pPr>
                        <a:buNone/>
                      </a:pPr>
                      <a:r>
                        <a:rPr lang="en-US" dirty="0"/>
                        <a:t>🌳 Parks, green roofs, vertical gardens</a:t>
                      </a:r>
                    </a:p>
                  </a:txBody>
                  <a:tcPr anchor="ctr">
                    <a:lnL>
                      <a:noFill/>
                    </a:lnL>
                    <a:lnR>
                      <a:noFill/>
                    </a:lnR>
                    <a:lnT>
                      <a:noFill/>
                    </a:lnT>
                    <a:lnB>
                      <a:noFill/>
                    </a:lnB>
                    <a:noFill/>
                  </a:tcPr>
                </a:tc>
                <a:extLst>
                  <a:ext uri="{0D108BD9-81ED-4DB2-BD59-A6C34878D82A}">
                    <a16:rowId xmlns:a16="http://schemas.microsoft.com/office/drawing/2014/main" val="1620569431"/>
                  </a:ext>
                </a:extLst>
              </a:tr>
              <a:tr h="432705">
                <a:tc>
                  <a:txBody>
                    <a:bodyPr/>
                    <a:lstStyle/>
                    <a:p>
                      <a:pPr>
                        <a:buNone/>
                      </a:pPr>
                      <a:r>
                        <a:rPr lang="en-US"/>
                        <a:t>♻️ Limited recycling, high waste</a:t>
                      </a:r>
                    </a:p>
                  </a:txBody>
                  <a:tcPr anchor="ctr">
                    <a:lnL>
                      <a:noFill/>
                    </a:lnL>
                    <a:lnR>
                      <a:noFill/>
                    </a:lnR>
                    <a:lnT>
                      <a:noFill/>
                    </a:lnT>
                    <a:lnB>
                      <a:noFill/>
                    </a:lnB>
                    <a:noFill/>
                  </a:tcPr>
                </a:tc>
                <a:tc>
                  <a:txBody>
                    <a:bodyPr/>
                    <a:lstStyle/>
                    <a:p>
                      <a:pPr>
                        <a:buNone/>
                      </a:pPr>
                      <a:r>
                        <a:rPr lang="en-US" dirty="0"/>
                        <a:t>🔄 Recycling, composting, circular economy</a:t>
                      </a:r>
                    </a:p>
                  </a:txBody>
                  <a:tcPr anchor="ctr">
                    <a:lnL>
                      <a:noFill/>
                    </a:lnL>
                    <a:lnR>
                      <a:noFill/>
                    </a:lnR>
                    <a:lnT>
                      <a:noFill/>
                    </a:lnT>
                    <a:lnB>
                      <a:noFill/>
                    </a:lnB>
                    <a:noFill/>
                  </a:tcPr>
                </a:tc>
                <a:extLst>
                  <a:ext uri="{0D108BD9-81ED-4DB2-BD59-A6C34878D82A}">
                    <a16:rowId xmlns:a16="http://schemas.microsoft.com/office/drawing/2014/main" val="201100655"/>
                  </a:ext>
                </a:extLst>
              </a:tr>
              <a:tr h="757234">
                <a:tc>
                  <a:txBody>
                    <a:bodyPr/>
                    <a:lstStyle/>
                    <a:p>
                      <a:pPr>
                        <a:buNone/>
                      </a:pPr>
                      <a:r>
                        <a:rPr lang="ar-SY"/>
                        <a:t>🌍 </a:t>
                      </a:r>
                      <a:r>
                        <a:rPr lang="en-US"/>
                        <a:t>High carbon footprint, air pollution</a:t>
                      </a:r>
                    </a:p>
                  </a:txBody>
                  <a:tcPr anchor="ctr">
                    <a:lnL>
                      <a:noFill/>
                    </a:lnL>
                    <a:lnR>
                      <a:noFill/>
                    </a:lnR>
                    <a:lnT>
                      <a:noFill/>
                    </a:lnT>
                    <a:lnB>
                      <a:noFill/>
                    </a:lnB>
                    <a:noFill/>
                  </a:tcPr>
                </a:tc>
                <a:tc>
                  <a:txBody>
                    <a:bodyPr/>
                    <a:lstStyle/>
                    <a:p>
                      <a:pPr>
                        <a:buNone/>
                      </a:pPr>
                      <a:r>
                        <a:rPr lang="en-US" dirty="0"/>
                        <a:t>🌍 Low carbon footprint, clean air, resilient infrastructure</a:t>
                      </a:r>
                    </a:p>
                  </a:txBody>
                  <a:tcPr anchor="ctr">
                    <a:lnL>
                      <a:noFill/>
                    </a:lnL>
                    <a:lnR>
                      <a:noFill/>
                    </a:lnR>
                    <a:lnT>
                      <a:noFill/>
                    </a:lnT>
                    <a:lnB>
                      <a:noFill/>
                    </a:lnB>
                    <a:noFill/>
                  </a:tcPr>
                </a:tc>
                <a:extLst>
                  <a:ext uri="{0D108BD9-81ED-4DB2-BD59-A6C34878D82A}">
                    <a16:rowId xmlns:a16="http://schemas.microsoft.com/office/drawing/2014/main" val="2482238785"/>
                  </a:ext>
                </a:extLst>
              </a:tr>
            </a:tbl>
          </a:graphicData>
        </a:graphic>
      </p:graphicFrame>
    </p:spTree>
    <p:extLst>
      <p:ext uri="{BB962C8B-B14F-4D97-AF65-F5344CB8AC3E}">
        <p14:creationId xmlns:p14="http://schemas.microsoft.com/office/powerpoint/2010/main" val="545349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1A4E73-6C4E-8A60-80CD-963EC37A66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9299988-D17B-0288-1D98-9C795AF38A2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09FFD81-2FA8-134D-4E21-C0912410FBEF}"/>
              </a:ext>
            </a:extLst>
          </p:cNvPr>
          <p:cNvSpPr txBox="1"/>
          <p:nvPr/>
        </p:nvSpPr>
        <p:spPr>
          <a:xfrm>
            <a:off x="973107" y="975974"/>
            <a:ext cx="6855439" cy="523220"/>
          </a:xfrm>
          <a:prstGeom prst="rect">
            <a:avLst/>
          </a:prstGeom>
          <a:noFill/>
        </p:spPr>
        <p:txBody>
          <a:bodyPr wrap="square" rtlCol="0">
            <a:spAutoFit/>
          </a:bodyPr>
          <a:lstStyle/>
          <a:p>
            <a:r>
              <a:rPr lang="en-US" sz="2800" dirty="0">
                <a:latin typeface="Alexandria" charset="0"/>
              </a:rPr>
              <a:t>10. Sustainability – smart city</a:t>
            </a:r>
          </a:p>
        </p:txBody>
      </p:sp>
      <p:sp>
        <p:nvSpPr>
          <p:cNvPr id="48" name="TextBox 47">
            <a:extLst>
              <a:ext uri="{FF2B5EF4-FFF2-40B4-BE49-F238E27FC236}">
                <a16:creationId xmlns:a16="http://schemas.microsoft.com/office/drawing/2014/main" id="{32C5CE56-59D0-1156-D27C-3C19708AF28D}"/>
              </a:ext>
            </a:extLst>
          </p:cNvPr>
          <p:cNvSpPr txBox="1"/>
          <p:nvPr/>
        </p:nvSpPr>
        <p:spPr>
          <a:xfrm>
            <a:off x="845716" y="1724857"/>
            <a:ext cx="10355847" cy="4199611"/>
          </a:xfrm>
          <a:prstGeom prst="rect">
            <a:avLst/>
          </a:prstGeom>
          <a:noFill/>
        </p:spPr>
        <p:txBody>
          <a:bodyPr wrap="square" rtlCol="0">
            <a:spAutoFit/>
          </a:bodyPr>
          <a:lstStyle/>
          <a:p>
            <a:pPr>
              <a:lnSpc>
                <a:spcPct val="150000"/>
              </a:lnSpc>
            </a:pPr>
            <a:r>
              <a:rPr lang="ar-SY" sz="2000" b="1" dirty="0">
                <a:latin typeface="Alexandria"/>
              </a:rPr>
              <a:t>🔑 </a:t>
            </a:r>
            <a:r>
              <a:rPr lang="en-US" sz="2000" b="1" dirty="0">
                <a:latin typeface="Alexandria"/>
              </a:rPr>
              <a:t>Key Features of a Smart City</a:t>
            </a:r>
          </a:p>
          <a:p>
            <a:pPr>
              <a:lnSpc>
                <a:spcPct val="150000"/>
              </a:lnSpc>
            </a:pPr>
            <a:r>
              <a:rPr lang="en-US" sz="2000" b="1" dirty="0">
                <a:latin typeface="Alexandria"/>
              </a:rPr>
              <a:t>Digital Infrastructure</a:t>
            </a:r>
            <a:r>
              <a:rPr lang="en-US" sz="2000" dirty="0">
                <a:latin typeface="Alexandria"/>
              </a:rPr>
              <a:t> – High-speed internet, IoT (Internet of Things), and 5G networks.</a:t>
            </a:r>
          </a:p>
          <a:p>
            <a:pPr>
              <a:lnSpc>
                <a:spcPct val="150000"/>
              </a:lnSpc>
            </a:pPr>
            <a:r>
              <a:rPr lang="en-US" sz="2000" b="1" dirty="0">
                <a:latin typeface="Alexandria"/>
              </a:rPr>
              <a:t>Smart Mobility</a:t>
            </a:r>
            <a:r>
              <a:rPr lang="en-US" sz="2000" dirty="0">
                <a:latin typeface="Alexandria"/>
              </a:rPr>
              <a:t> – Intelligent traffic systems, smart parking, electric and autonomous vehicles, integrated public transport apps.</a:t>
            </a:r>
          </a:p>
          <a:p>
            <a:pPr>
              <a:lnSpc>
                <a:spcPct val="150000"/>
              </a:lnSpc>
            </a:pPr>
            <a:r>
              <a:rPr lang="en-US" sz="2000" b="1" dirty="0">
                <a:latin typeface="Alexandria"/>
              </a:rPr>
              <a:t>Smart Energy</a:t>
            </a:r>
            <a:r>
              <a:rPr lang="en-US" sz="2000" dirty="0">
                <a:latin typeface="Alexandria"/>
              </a:rPr>
              <a:t> – Smart grids, renewable energy integration, real-time energy monitoring.</a:t>
            </a:r>
          </a:p>
          <a:p>
            <a:pPr>
              <a:lnSpc>
                <a:spcPct val="150000"/>
              </a:lnSpc>
            </a:pPr>
            <a:r>
              <a:rPr lang="en-US" sz="2000" b="1" dirty="0">
                <a:latin typeface="Alexandria"/>
              </a:rPr>
              <a:t>Smart Governance</a:t>
            </a:r>
            <a:r>
              <a:rPr lang="en-US" sz="2000" dirty="0">
                <a:latin typeface="Alexandria"/>
              </a:rPr>
              <a:t> – E-services, e-government platforms, and citizen participation via apps.</a:t>
            </a:r>
          </a:p>
          <a:p>
            <a:pPr>
              <a:lnSpc>
                <a:spcPct val="150000"/>
              </a:lnSpc>
            </a:pPr>
            <a:r>
              <a:rPr lang="en-US" sz="2000" b="1" dirty="0">
                <a:latin typeface="Alexandria"/>
              </a:rPr>
              <a:t>Smart Environment</a:t>
            </a:r>
            <a:r>
              <a:rPr lang="en-US" sz="2000" dirty="0">
                <a:latin typeface="Alexandria"/>
              </a:rPr>
              <a:t> – Sensors for monitoring air quality, water management, and waste collection.</a:t>
            </a:r>
          </a:p>
          <a:p>
            <a:pPr>
              <a:lnSpc>
                <a:spcPct val="150000"/>
              </a:lnSpc>
            </a:pPr>
            <a:r>
              <a:rPr lang="en-US" sz="2000" b="1" dirty="0">
                <a:latin typeface="Alexandria"/>
              </a:rPr>
              <a:t>Smart Living</a:t>
            </a:r>
            <a:r>
              <a:rPr lang="en-US" sz="2000" dirty="0">
                <a:latin typeface="Alexandria"/>
              </a:rPr>
              <a:t> – Smart healthcare, education technology, and safe public spaces.</a:t>
            </a:r>
          </a:p>
          <a:p>
            <a:pPr>
              <a:lnSpc>
                <a:spcPct val="150000"/>
              </a:lnSpc>
            </a:pPr>
            <a:r>
              <a:rPr lang="en-US" sz="2000" b="1" dirty="0">
                <a:latin typeface="Alexandria"/>
              </a:rPr>
              <a:t>Smart Economy</a:t>
            </a:r>
            <a:r>
              <a:rPr lang="en-US" sz="2000" dirty="0">
                <a:latin typeface="Alexandria"/>
              </a:rPr>
              <a:t> – Digital entrepreneurship, innovation hubs, and smart finance.</a:t>
            </a:r>
          </a:p>
        </p:txBody>
      </p:sp>
      <p:pic>
        <p:nvPicPr>
          <p:cNvPr id="7" name="Graphic 21">
            <a:extLst>
              <a:ext uri="{FF2B5EF4-FFF2-40B4-BE49-F238E27FC236}">
                <a16:creationId xmlns:a16="http://schemas.microsoft.com/office/drawing/2014/main" id="{CB886910-2620-84BF-4729-BF0A8D7A0C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66127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55FFA8-B476-7879-0277-095F428E1B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1536FD-6CDB-C047-1ACA-80B51D01F9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1EBE285-C779-8D0E-C9F3-FFFB5516C14A}"/>
              </a:ext>
            </a:extLst>
          </p:cNvPr>
          <p:cNvSpPr txBox="1"/>
          <p:nvPr/>
        </p:nvSpPr>
        <p:spPr>
          <a:xfrm>
            <a:off x="973107" y="975974"/>
            <a:ext cx="6855439" cy="523220"/>
          </a:xfrm>
          <a:prstGeom prst="rect">
            <a:avLst/>
          </a:prstGeom>
          <a:noFill/>
        </p:spPr>
        <p:txBody>
          <a:bodyPr wrap="square" rtlCol="0">
            <a:spAutoFit/>
          </a:bodyPr>
          <a:lstStyle/>
          <a:p>
            <a:r>
              <a:rPr lang="en-US" sz="2800" dirty="0">
                <a:latin typeface="Alexandria" charset="0"/>
              </a:rPr>
              <a:t>10. Sustainability –smart city</a:t>
            </a:r>
          </a:p>
        </p:txBody>
      </p:sp>
      <p:pic>
        <p:nvPicPr>
          <p:cNvPr id="7" name="Graphic 21">
            <a:extLst>
              <a:ext uri="{FF2B5EF4-FFF2-40B4-BE49-F238E27FC236}">
                <a16:creationId xmlns:a16="http://schemas.microsoft.com/office/drawing/2014/main" id="{81EAD887-A5A9-234B-94CA-4A7FB558F1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4446C666-0E38-0231-6DCC-F4CEA242928A}"/>
              </a:ext>
            </a:extLst>
          </p:cNvPr>
          <p:cNvPicPr>
            <a:picLocks noChangeAspect="1"/>
          </p:cNvPicPr>
          <p:nvPr/>
        </p:nvPicPr>
        <p:blipFill>
          <a:blip r:embed="rId3"/>
          <a:stretch>
            <a:fillRect/>
          </a:stretch>
        </p:blipFill>
        <p:spPr>
          <a:xfrm>
            <a:off x="1866900" y="1685495"/>
            <a:ext cx="7437521" cy="4342556"/>
          </a:xfrm>
          <a:prstGeom prst="rect">
            <a:avLst/>
          </a:prstGeom>
        </p:spPr>
      </p:pic>
    </p:spTree>
    <p:extLst>
      <p:ext uri="{BB962C8B-B14F-4D97-AF65-F5344CB8AC3E}">
        <p14:creationId xmlns:p14="http://schemas.microsoft.com/office/powerpoint/2010/main" val="998624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08A75A-9BDA-275A-6CBD-4FD9AFC0C2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4DB4E8-4A56-6032-641E-A1A0F110F99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9702638-0E5E-756B-29D3-56CF5A7185AB}"/>
              </a:ext>
            </a:extLst>
          </p:cNvPr>
          <p:cNvSpPr txBox="1"/>
          <p:nvPr/>
        </p:nvSpPr>
        <p:spPr>
          <a:xfrm>
            <a:off x="973107" y="975974"/>
            <a:ext cx="6855439" cy="523220"/>
          </a:xfrm>
          <a:prstGeom prst="rect">
            <a:avLst/>
          </a:prstGeom>
          <a:noFill/>
        </p:spPr>
        <p:txBody>
          <a:bodyPr wrap="square" rtlCol="0">
            <a:spAutoFit/>
          </a:bodyPr>
          <a:lstStyle/>
          <a:p>
            <a:r>
              <a:rPr lang="en-US" sz="2800" dirty="0">
                <a:latin typeface="Alexandria" charset="0"/>
              </a:rPr>
              <a:t>10. Sustainability , Smart Cities- example</a:t>
            </a:r>
          </a:p>
        </p:txBody>
      </p:sp>
      <p:sp>
        <p:nvSpPr>
          <p:cNvPr id="48" name="TextBox 47">
            <a:extLst>
              <a:ext uri="{FF2B5EF4-FFF2-40B4-BE49-F238E27FC236}">
                <a16:creationId xmlns:a16="http://schemas.microsoft.com/office/drawing/2014/main" id="{A25B090A-9C09-2B6D-CC58-4EB975B55E1A}"/>
              </a:ext>
            </a:extLst>
          </p:cNvPr>
          <p:cNvSpPr txBox="1"/>
          <p:nvPr/>
        </p:nvSpPr>
        <p:spPr>
          <a:xfrm>
            <a:off x="825500" y="2013228"/>
            <a:ext cx="10355847" cy="3108543"/>
          </a:xfrm>
          <a:prstGeom prst="rect">
            <a:avLst/>
          </a:prstGeom>
          <a:noFill/>
        </p:spPr>
        <p:txBody>
          <a:bodyPr wrap="square" rtlCol="0">
            <a:spAutoFit/>
          </a:bodyPr>
          <a:lstStyle/>
          <a:p>
            <a:r>
              <a:rPr lang="ar-SY" sz="2000" b="1" dirty="0">
                <a:latin typeface="Alexandria"/>
              </a:rPr>
              <a:t>🌍 </a:t>
            </a:r>
            <a:r>
              <a:rPr lang="en-US" sz="2000" b="1" dirty="0">
                <a:latin typeface="Alexandria"/>
              </a:rPr>
              <a:t>Examples of Smart Cities</a:t>
            </a:r>
          </a:p>
          <a:p>
            <a:r>
              <a:rPr lang="en-US" sz="2000" b="1" dirty="0">
                <a:latin typeface="Alexandria"/>
              </a:rPr>
              <a:t>Barcelona, Spain</a:t>
            </a:r>
            <a:r>
              <a:rPr lang="en-US" sz="2000" dirty="0">
                <a:latin typeface="Alexandria"/>
              </a:rPr>
              <a:t> – Smart lighting, digital citizen services, smart water meters.</a:t>
            </a:r>
          </a:p>
          <a:p>
            <a:r>
              <a:rPr lang="en-US" sz="2000" b="1" dirty="0">
                <a:latin typeface="Alexandria"/>
              </a:rPr>
              <a:t>Singapore</a:t>
            </a:r>
            <a:r>
              <a:rPr lang="en-US" sz="2000" dirty="0">
                <a:latin typeface="Alexandria"/>
              </a:rPr>
              <a:t> – Nationwide sensors, smart mobility, real-time urban planning.</a:t>
            </a:r>
          </a:p>
          <a:p>
            <a:r>
              <a:rPr lang="en-US" sz="2000" b="1" dirty="0">
                <a:latin typeface="Alexandria"/>
              </a:rPr>
              <a:t>Dubai, UAE</a:t>
            </a:r>
            <a:r>
              <a:rPr lang="en-US" sz="2000" dirty="0">
                <a:latin typeface="Alexandria"/>
              </a:rPr>
              <a:t> – Smart Dubai initiative: blockchain-based government, AI-driven services.</a:t>
            </a:r>
          </a:p>
          <a:p>
            <a:r>
              <a:rPr lang="en-US" sz="2000" b="1" dirty="0">
                <a:latin typeface="Alexandria"/>
              </a:rPr>
              <a:t>Amsterdam, Netherlands</a:t>
            </a:r>
            <a:r>
              <a:rPr lang="en-US" sz="2000" dirty="0">
                <a:latin typeface="Alexandria"/>
              </a:rPr>
              <a:t> – Open data platforms, smart mobility, sustainable energy projects.</a:t>
            </a:r>
          </a:p>
          <a:p>
            <a:endParaRPr lang="en-US" sz="2000" dirty="0">
              <a:latin typeface="Alexandria"/>
              <a:cs typeface="Alexandria" charset="0"/>
            </a:endParaRPr>
          </a:p>
          <a:p>
            <a:r>
              <a:rPr lang="en-US" sz="2000" dirty="0">
                <a:latin typeface="Alexandria"/>
              </a:rPr>
              <a:t>📌 </a:t>
            </a:r>
            <a:r>
              <a:rPr lang="en-US" sz="2000" b="1" dirty="0">
                <a:latin typeface="Alexandria"/>
              </a:rPr>
              <a:t>In short:</a:t>
            </a:r>
            <a:br>
              <a:rPr lang="en-US" sz="2000" dirty="0">
                <a:latin typeface="Alexandria"/>
              </a:rPr>
            </a:br>
            <a:r>
              <a:rPr lang="en-US" sz="2000" dirty="0">
                <a:latin typeface="Alexandria"/>
              </a:rPr>
              <a:t>A smart city uses </a:t>
            </a:r>
            <a:r>
              <a:rPr lang="en-US" sz="2000" b="1" dirty="0">
                <a:latin typeface="Alexandria"/>
              </a:rPr>
              <a:t>technology + data + sustainability</a:t>
            </a:r>
            <a:r>
              <a:rPr lang="en-US" sz="2000" dirty="0">
                <a:latin typeface="Alexandria"/>
              </a:rPr>
              <a:t> to make urban life </a:t>
            </a:r>
            <a:r>
              <a:rPr lang="en-US" sz="2000" b="1" dirty="0">
                <a:latin typeface="Alexandria"/>
              </a:rPr>
              <a:t>more efficient, inclusive, and eco-friendly</a:t>
            </a:r>
            <a:r>
              <a:rPr lang="en-US" sz="2000" dirty="0">
                <a:latin typeface="Alexandria"/>
              </a:rPr>
              <a:t>.</a:t>
            </a:r>
            <a:endParaRPr lang="en-US" sz="2000" dirty="0">
              <a:latin typeface="Alexandria"/>
              <a:cs typeface="Alexandria" charset="0"/>
            </a:endParaRPr>
          </a:p>
          <a:p>
            <a:endParaRPr lang="en-US" sz="1600" dirty="0">
              <a:latin typeface="Alexandria"/>
              <a:cs typeface="Alexandria" charset="0"/>
            </a:endParaRPr>
          </a:p>
        </p:txBody>
      </p:sp>
      <p:pic>
        <p:nvPicPr>
          <p:cNvPr id="7" name="Graphic 21">
            <a:extLst>
              <a:ext uri="{FF2B5EF4-FFF2-40B4-BE49-F238E27FC236}">
                <a16:creationId xmlns:a16="http://schemas.microsoft.com/office/drawing/2014/main" id="{6B4E39D9-DA0F-313D-9DA4-E17140FBD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76406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5F8D21-4BED-08C4-1DFC-4CE2B94BAC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DC829A-0B66-7D62-72C2-36AD53785A0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40AC944-91EA-177A-78A9-55BD568A1500}"/>
              </a:ext>
            </a:extLst>
          </p:cNvPr>
          <p:cNvSpPr txBox="1"/>
          <p:nvPr/>
        </p:nvSpPr>
        <p:spPr>
          <a:xfrm>
            <a:off x="973107" y="975974"/>
            <a:ext cx="6855439" cy="523220"/>
          </a:xfrm>
          <a:prstGeom prst="rect">
            <a:avLst/>
          </a:prstGeom>
          <a:noFill/>
        </p:spPr>
        <p:txBody>
          <a:bodyPr wrap="square" rtlCol="0">
            <a:spAutoFit/>
          </a:bodyPr>
          <a:lstStyle/>
          <a:p>
            <a:r>
              <a:rPr lang="en-US" sz="2800" dirty="0">
                <a:latin typeface="Alexandria" charset="0"/>
              </a:rPr>
              <a:t>10. Sustainability ,Grean and Smart Cities</a:t>
            </a:r>
          </a:p>
        </p:txBody>
      </p:sp>
      <p:sp>
        <p:nvSpPr>
          <p:cNvPr id="48" name="TextBox 47">
            <a:extLst>
              <a:ext uri="{FF2B5EF4-FFF2-40B4-BE49-F238E27FC236}">
                <a16:creationId xmlns:a16="http://schemas.microsoft.com/office/drawing/2014/main" id="{4F4C300F-48CB-F4C4-7638-0ED1E499610D}"/>
              </a:ext>
            </a:extLst>
          </p:cNvPr>
          <p:cNvSpPr txBox="1"/>
          <p:nvPr/>
        </p:nvSpPr>
        <p:spPr>
          <a:xfrm>
            <a:off x="617279" y="1748670"/>
            <a:ext cx="8735268" cy="4647426"/>
          </a:xfrm>
          <a:prstGeom prst="rect">
            <a:avLst/>
          </a:prstGeom>
          <a:noFill/>
        </p:spPr>
        <p:txBody>
          <a:bodyPr wrap="square" rtlCol="0">
            <a:spAutoFit/>
          </a:bodyPr>
          <a:lstStyle/>
          <a:p>
            <a:r>
              <a:rPr lang="en-US" sz="2000" b="1" dirty="0">
                <a:latin typeface="Alexandria"/>
              </a:rPr>
              <a:t>🔧 Key Smart City Tools</a:t>
            </a:r>
          </a:p>
          <a:p>
            <a:r>
              <a:rPr lang="en-US" sz="2000" b="1" dirty="0">
                <a:latin typeface="Alexandria"/>
              </a:rPr>
              <a:t>Internet of Things (IoT) Sensors</a:t>
            </a:r>
            <a:endParaRPr lang="en-US" sz="2000" dirty="0">
              <a:latin typeface="Alexandria"/>
            </a:endParaRPr>
          </a:p>
          <a:p>
            <a:pPr lvl="1"/>
            <a:r>
              <a:rPr lang="en-US" sz="2000" dirty="0">
                <a:latin typeface="Alexandria"/>
              </a:rPr>
              <a:t>Monitor traffic, air quality, noise, waste bins, streetlights, and water use.</a:t>
            </a:r>
          </a:p>
          <a:p>
            <a:r>
              <a:rPr lang="en-US" sz="2000" b="1" dirty="0">
                <a:latin typeface="Alexandria"/>
              </a:rPr>
              <a:t>Big Data &amp; Analytics</a:t>
            </a:r>
            <a:endParaRPr lang="en-US" sz="2000" dirty="0">
              <a:latin typeface="Alexandria"/>
            </a:endParaRPr>
          </a:p>
          <a:p>
            <a:pPr lvl="1"/>
            <a:r>
              <a:rPr lang="en-US" sz="2000" dirty="0">
                <a:latin typeface="Alexandria"/>
              </a:rPr>
              <a:t>Collect and analyze data from sensors, apps, and services for better planning and real-time management.</a:t>
            </a:r>
          </a:p>
          <a:p>
            <a:r>
              <a:rPr lang="en-US" sz="2000" b="1" dirty="0">
                <a:latin typeface="Alexandria"/>
              </a:rPr>
              <a:t>Smart Grids &amp; Smart Meters</a:t>
            </a:r>
            <a:endParaRPr lang="en-US" sz="2000" dirty="0">
              <a:latin typeface="Alexandria"/>
            </a:endParaRPr>
          </a:p>
          <a:p>
            <a:pPr lvl="1"/>
            <a:r>
              <a:rPr lang="en-US" sz="2000" dirty="0">
                <a:latin typeface="Alexandria"/>
              </a:rPr>
              <a:t>Enable efficient electricity distribution, renewable energy integration, and household energy tracking.</a:t>
            </a:r>
          </a:p>
          <a:p>
            <a:r>
              <a:rPr lang="en-US" sz="2000" b="1" dirty="0">
                <a:latin typeface="Alexandria"/>
              </a:rPr>
              <a:t>Geographic Information Systems (GIS) &amp; Digital Twins</a:t>
            </a:r>
            <a:endParaRPr lang="en-US" sz="2000" dirty="0">
              <a:latin typeface="Alexandria"/>
            </a:endParaRPr>
          </a:p>
          <a:p>
            <a:pPr lvl="1"/>
            <a:r>
              <a:rPr lang="en-US" sz="2000" dirty="0">
                <a:latin typeface="Alexandria"/>
              </a:rPr>
              <a:t>Map urban systems, simulate city development, and support urban planning.</a:t>
            </a:r>
          </a:p>
          <a:p>
            <a:r>
              <a:rPr lang="en-US" sz="2000" b="1" dirty="0">
                <a:latin typeface="Alexandria"/>
              </a:rPr>
              <a:t>Intelligent Transport Systems (ITS)</a:t>
            </a:r>
            <a:endParaRPr lang="en-US" sz="2000" dirty="0">
              <a:latin typeface="Alexandria"/>
            </a:endParaRPr>
          </a:p>
          <a:p>
            <a:pPr lvl="1"/>
            <a:r>
              <a:rPr lang="en-US" sz="2000" dirty="0">
                <a:latin typeface="Alexandria"/>
              </a:rPr>
              <a:t>Real-time traffic monitoring, adaptive traffic lights, smart parking, and public transport apps.</a:t>
            </a:r>
          </a:p>
          <a:p>
            <a:endParaRPr lang="en-US" sz="1600" dirty="0">
              <a:latin typeface="Alexandria"/>
              <a:cs typeface="Alexandria" charset="0"/>
            </a:endParaRPr>
          </a:p>
        </p:txBody>
      </p:sp>
      <p:pic>
        <p:nvPicPr>
          <p:cNvPr id="7" name="Graphic 21">
            <a:extLst>
              <a:ext uri="{FF2B5EF4-FFF2-40B4-BE49-F238E27FC236}">
                <a16:creationId xmlns:a16="http://schemas.microsoft.com/office/drawing/2014/main" id="{458AE5B4-1702-0B06-720B-AE1C2373E7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16D47E76-2B80-C7F5-1430-6D0A8780E30D}"/>
              </a:ext>
            </a:extLst>
          </p:cNvPr>
          <p:cNvPicPr>
            <a:picLocks noChangeAspect="1"/>
          </p:cNvPicPr>
          <p:nvPr/>
        </p:nvPicPr>
        <p:blipFill>
          <a:blip r:embed="rId3"/>
          <a:srcRect b="28655"/>
          <a:stretch>
            <a:fillRect/>
          </a:stretch>
        </p:blipFill>
        <p:spPr>
          <a:xfrm>
            <a:off x="9117616" y="2020566"/>
            <a:ext cx="3074384" cy="3700270"/>
          </a:xfrm>
          <a:prstGeom prst="rect">
            <a:avLst/>
          </a:prstGeom>
        </p:spPr>
      </p:pic>
    </p:spTree>
    <p:extLst>
      <p:ext uri="{BB962C8B-B14F-4D97-AF65-F5344CB8AC3E}">
        <p14:creationId xmlns:p14="http://schemas.microsoft.com/office/powerpoint/2010/main" val="2148780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A08F62-C1E4-021B-C9DF-69535C41DE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CE83B7-9A92-834A-533D-3001F8615FF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1903E91-A3D2-D67F-378B-AF5CEA70193B}"/>
              </a:ext>
            </a:extLst>
          </p:cNvPr>
          <p:cNvSpPr txBox="1"/>
          <p:nvPr/>
        </p:nvSpPr>
        <p:spPr>
          <a:xfrm>
            <a:off x="973107" y="975974"/>
            <a:ext cx="6855439" cy="523220"/>
          </a:xfrm>
          <a:prstGeom prst="rect">
            <a:avLst/>
          </a:prstGeom>
          <a:noFill/>
        </p:spPr>
        <p:txBody>
          <a:bodyPr wrap="square" rtlCol="0">
            <a:spAutoFit/>
          </a:bodyPr>
          <a:lstStyle/>
          <a:p>
            <a:r>
              <a:rPr lang="en-US" sz="2800" dirty="0">
                <a:latin typeface="Alexandria" charset="0"/>
              </a:rPr>
              <a:t>10. Sustainability ,Grean and Smart Cities</a:t>
            </a:r>
          </a:p>
        </p:txBody>
      </p:sp>
      <p:sp>
        <p:nvSpPr>
          <p:cNvPr id="48" name="TextBox 47">
            <a:extLst>
              <a:ext uri="{FF2B5EF4-FFF2-40B4-BE49-F238E27FC236}">
                <a16:creationId xmlns:a16="http://schemas.microsoft.com/office/drawing/2014/main" id="{2267A35D-303E-FF8D-0035-31DB27A49C2B}"/>
              </a:ext>
            </a:extLst>
          </p:cNvPr>
          <p:cNvSpPr txBox="1"/>
          <p:nvPr/>
        </p:nvSpPr>
        <p:spPr>
          <a:xfrm>
            <a:off x="689640" y="1854764"/>
            <a:ext cx="10812720" cy="4031873"/>
          </a:xfrm>
          <a:prstGeom prst="rect">
            <a:avLst/>
          </a:prstGeom>
          <a:noFill/>
        </p:spPr>
        <p:txBody>
          <a:bodyPr wrap="square" rtlCol="0">
            <a:spAutoFit/>
          </a:bodyPr>
          <a:lstStyle/>
          <a:p>
            <a:r>
              <a:rPr lang="en-US" sz="2000" b="1" dirty="0">
                <a:latin typeface="Alexandria"/>
              </a:rPr>
              <a:t>🔧 Key Smart City Tools</a:t>
            </a:r>
          </a:p>
          <a:p>
            <a:r>
              <a:rPr lang="en-US" sz="2000" b="1" dirty="0">
                <a:latin typeface="Alexandria"/>
              </a:rPr>
              <a:t>E-Government Platforms</a:t>
            </a:r>
            <a:endParaRPr lang="en-US" sz="2000" dirty="0">
              <a:latin typeface="Alexandria"/>
            </a:endParaRPr>
          </a:p>
          <a:p>
            <a:pPr lvl="1"/>
            <a:r>
              <a:rPr lang="en-US" sz="2000" dirty="0">
                <a:latin typeface="Alexandria"/>
              </a:rPr>
              <a:t>Online portals and mobile apps for citizen services, payments, and feedback.</a:t>
            </a:r>
          </a:p>
          <a:p>
            <a:r>
              <a:rPr lang="en-US" sz="2000" b="1" dirty="0">
                <a:latin typeface="Alexandria"/>
              </a:rPr>
              <a:t>Smart Waste &amp; Water Systems</a:t>
            </a:r>
            <a:endParaRPr lang="en-US" sz="2000" dirty="0">
              <a:latin typeface="Alexandria"/>
            </a:endParaRPr>
          </a:p>
          <a:p>
            <a:pPr lvl="1"/>
            <a:r>
              <a:rPr lang="en-US" sz="2000" dirty="0">
                <a:latin typeface="Alexandria"/>
              </a:rPr>
              <a:t>Sensors for waste collection optimization, leak detection, and water recycling.</a:t>
            </a:r>
          </a:p>
          <a:p>
            <a:r>
              <a:rPr lang="en-US" sz="2000" b="1" dirty="0">
                <a:latin typeface="Alexandria"/>
              </a:rPr>
              <a:t>Artificial Intelligence (AI) &amp; Machine Learning</a:t>
            </a:r>
            <a:endParaRPr lang="en-US" sz="2000" dirty="0">
              <a:latin typeface="Alexandria"/>
            </a:endParaRPr>
          </a:p>
          <a:p>
            <a:pPr lvl="1"/>
            <a:r>
              <a:rPr lang="en-US" sz="2000" dirty="0">
                <a:latin typeface="Alexandria"/>
              </a:rPr>
              <a:t>Predict demand (e.g., energy, transport), detect anomalies, and support automation.</a:t>
            </a:r>
          </a:p>
          <a:p>
            <a:r>
              <a:rPr lang="en-US" sz="2000" b="1" dirty="0">
                <a:latin typeface="Alexandria"/>
              </a:rPr>
              <a:t>Blockchain</a:t>
            </a:r>
            <a:endParaRPr lang="en-US" sz="2000" dirty="0">
              <a:latin typeface="Alexandria"/>
            </a:endParaRPr>
          </a:p>
          <a:p>
            <a:pPr lvl="1"/>
            <a:r>
              <a:rPr lang="en-US" sz="2000" dirty="0">
                <a:latin typeface="Alexandria"/>
              </a:rPr>
              <a:t>Secure digital transactions, land registration, and transparent governance.</a:t>
            </a:r>
          </a:p>
          <a:p>
            <a:r>
              <a:rPr lang="en-US" sz="2000" b="1" dirty="0">
                <a:latin typeface="Alexandria"/>
              </a:rPr>
              <a:t>Citizen Engagement Apps</a:t>
            </a:r>
            <a:endParaRPr lang="en-US" sz="2000" dirty="0">
              <a:latin typeface="Alexandria"/>
            </a:endParaRPr>
          </a:p>
          <a:p>
            <a:r>
              <a:rPr lang="en-US" sz="2000" dirty="0">
                <a:latin typeface="Alexandria"/>
              </a:rPr>
              <a:t>Mobile platforms for reporting issues, participating in decision-making, and accessing real-time updates.</a:t>
            </a:r>
          </a:p>
          <a:p>
            <a:endParaRPr lang="en-US" sz="1600" dirty="0">
              <a:latin typeface="Alexandria"/>
              <a:cs typeface="Alexandria" charset="0"/>
            </a:endParaRPr>
          </a:p>
        </p:txBody>
      </p:sp>
      <p:pic>
        <p:nvPicPr>
          <p:cNvPr id="7" name="Graphic 21">
            <a:extLst>
              <a:ext uri="{FF2B5EF4-FFF2-40B4-BE49-F238E27FC236}">
                <a16:creationId xmlns:a16="http://schemas.microsoft.com/office/drawing/2014/main" id="{DD94A13E-967E-0759-C5A2-43BEF1ADC7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02104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10BA51-C875-C164-5F74-1F16A11A51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575656-7259-A173-78EE-A1A8DCA918D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08EA949-49FD-46E4-C126-B708992F4F64}"/>
              </a:ext>
            </a:extLst>
          </p:cNvPr>
          <p:cNvSpPr txBox="1"/>
          <p:nvPr/>
        </p:nvSpPr>
        <p:spPr>
          <a:xfrm>
            <a:off x="973107" y="975974"/>
            <a:ext cx="6855439" cy="558743"/>
          </a:xfrm>
          <a:prstGeom prst="rect">
            <a:avLst/>
          </a:prstGeom>
          <a:noFill/>
        </p:spPr>
        <p:txBody>
          <a:bodyPr wrap="square" rtlCol="0">
            <a:spAutoFit/>
          </a:bodyPr>
          <a:lstStyle/>
          <a:p>
            <a:pPr>
              <a:lnSpc>
                <a:spcPct val="115000"/>
              </a:lnSpc>
              <a:spcBef>
                <a:spcPts val="2400"/>
              </a:spcBef>
              <a:buNone/>
            </a:pPr>
            <a:r>
              <a:rPr lang="en-US" sz="2800" b="1" kern="0" dirty="0">
                <a:solidFill>
                  <a:srgbClr val="365F91"/>
                </a:solidFill>
                <a:effectLst/>
                <a:latin typeface="Calibri" panose="020F0502020204030204" pitchFamily="34" charset="0"/>
                <a:ea typeface="MS Gothic" panose="020B0609070205080204" pitchFamily="49" charset="-128"/>
                <a:cs typeface="Times New Roman" panose="02020603050405020304" pitchFamily="18" charset="0"/>
              </a:rPr>
              <a:t>11. Case Studies </a:t>
            </a:r>
            <a:r>
              <a:rPr lang="en-US" sz="2800" b="1" kern="0" dirty="0">
                <a:solidFill>
                  <a:srgbClr val="365F91"/>
                </a:solidFill>
                <a:latin typeface="Calibri" panose="020F0502020204030204" pitchFamily="34" charset="0"/>
                <a:ea typeface="MS Gothic" panose="020B0609070205080204" pitchFamily="49" charset="-128"/>
                <a:cs typeface="Times New Roman" panose="02020603050405020304" pitchFamily="18" charset="0"/>
              </a:rPr>
              <a:t>- Berlin </a:t>
            </a:r>
          </a:p>
        </p:txBody>
      </p:sp>
      <p:sp>
        <p:nvSpPr>
          <p:cNvPr id="48" name="TextBox 47">
            <a:extLst>
              <a:ext uri="{FF2B5EF4-FFF2-40B4-BE49-F238E27FC236}">
                <a16:creationId xmlns:a16="http://schemas.microsoft.com/office/drawing/2014/main" id="{6A38ECC6-9FF4-501C-5A26-DC0692696356}"/>
              </a:ext>
            </a:extLst>
          </p:cNvPr>
          <p:cNvSpPr txBox="1"/>
          <p:nvPr/>
        </p:nvSpPr>
        <p:spPr>
          <a:xfrm>
            <a:off x="825500" y="2046562"/>
            <a:ext cx="10541000" cy="707886"/>
          </a:xfrm>
          <a:prstGeom prst="rect">
            <a:avLst/>
          </a:prstGeom>
          <a:noFill/>
        </p:spPr>
        <p:txBody>
          <a:bodyPr wrap="square" rtlCol="0">
            <a:spAutoFit/>
          </a:bodyPr>
          <a:lstStyle/>
          <a:p>
            <a:r>
              <a:rPr lang="en-US" sz="2000" b="1" dirty="0">
                <a:latin typeface="Alexandria" charset="0"/>
              </a:rPr>
              <a:t>Berlin</a:t>
            </a:r>
            <a:r>
              <a:rPr lang="en-US" sz="2000" dirty="0">
                <a:latin typeface="Alexandria" charset="0"/>
              </a:rPr>
              <a:t> (Rent Regulation): A citywide rent cap (2020–2021) temporarily slowed advertised rents but reduced listings; after judicial reversal, rents rebounded. </a:t>
            </a:r>
          </a:p>
        </p:txBody>
      </p:sp>
      <p:pic>
        <p:nvPicPr>
          <p:cNvPr id="7" name="Graphic 21">
            <a:extLst>
              <a:ext uri="{FF2B5EF4-FFF2-40B4-BE49-F238E27FC236}">
                <a16:creationId xmlns:a16="http://schemas.microsoft.com/office/drawing/2014/main" id="{2E73F01D-6F17-BE2A-7C9E-806EE61832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BD08DA82-022F-3A96-86A4-765DC02B29C0}"/>
              </a:ext>
            </a:extLst>
          </p:cNvPr>
          <p:cNvPicPr>
            <a:picLocks noChangeAspect="1"/>
          </p:cNvPicPr>
          <p:nvPr/>
        </p:nvPicPr>
        <p:blipFill>
          <a:blip r:embed="rId3"/>
          <a:stretch>
            <a:fillRect/>
          </a:stretch>
        </p:blipFill>
        <p:spPr>
          <a:xfrm>
            <a:off x="3216440" y="3115514"/>
            <a:ext cx="5533024" cy="2766512"/>
          </a:xfrm>
          <a:prstGeom prst="rect">
            <a:avLst/>
          </a:prstGeom>
        </p:spPr>
      </p:pic>
    </p:spTree>
    <p:extLst>
      <p:ext uri="{BB962C8B-B14F-4D97-AF65-F5344CB8AC3E}">
        <p14:creationId xmlns:p14="http://schemas.microsoft.com/office/powerpoint/2010/main" val="66842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421F83-09BB-9853-0FD5-D63E2A5792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253F67-1D9D-1669-A50E-6EE6E652C88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E3D8B09-CCD9-F5DC-B8FA-C4F70C582719}"/>
              </a:ext>
            </a:extLst>
          </p:cNvPr>
          <p:cNvSpPr txBox="1"/>
          <p:nvPr/>
        </p:nvSpPr>
        <p:spPr>
          <a:xfrm>
            <a:off x="973107" y="975974"/>
            <a:ext cx="6855439" cy="558743"/>
          </a:xfrm>
          <a:prstGeom prst="rect">
            <a:avLst/>
          </a:prstGeom>
          <a:noFill/>
        </p:spPr>
        <p:txBody>
          <a:bodyPr wrap="square" rtlCol="0">
            <a:spAutoFit/>
          </a:bodyPr>
          <a:lstStyle/>
          <a:p>
            <a:pPr>
              <a:lnSpc>
                <a:spcPct val="115000"/>
              </a:lnSpc>
              <a:spcBef>
                <a:spcPts val="2400"/>
              </a:spcBef>
              <a:buNone/>
            </a:pPr>
            <a:r>
              <a:rPr lang="en-US" sz="2800" b="1" kern="0" dirty="0">
                <a:solidFill>
                  <a:srgbClr val="365F91"/>
                </a:solidFill>
                <a:effectLst/>
                <a:latin typeface="Calibri" panose="020F0502020204030204" pitchFamily="34" charset="0"/>
                <a:ea typeface="MS Gothic" panose="020B0609070205080204" pitchFamily="49" charset="-128"/>
                <a:cs typeface="Times New Roman" panose="02020603050405020304" pitchFamily="18" charset="0"/>
              </a:rPr>
              <a:t>11. Case Studies </a:t>
            </a:r>
            <a:r>
              <a:rPr lang="en-US" sz="2800" b="1" kern="0" dirty="0">
                <a:solidFill>
                  <a:srgbClr val="365F91"/>
                </a:solidFill>
                <a:latin typeface="Calibri" panose="020F0502020204030204" pitchFamily="34" charset="0"/>
                <a:ea typeface="MS Gothic" panose="020B0609070205080204" pitchFamily="49" charset="-128"/>
                <a:cs typeface="Times New Roman" panose="02020603050405020304" pitchFamily="18" charset="0"/>
              </a:rPr>
              <a:t>- Houston </a:t>
            </a:r>
          </a:p>
        </p:txBody>
      </p:sp>
      <p:sp>
        <p:nvSpPr>
          <p:cNvPr id="48" name="TextBox 47">
            <a:extLst>
              <a:ext uri="{FF2B5EF4-FFF2-40B4-BE49-F238E27FC236}">
                <a16:creationId xmlns:a16="http://schemas.microsoft.com/office/drawing/2014/main" id="{A314046D-3AEA-8B4F-CBC2-CDB79C86BEBC}"/>
              </a:ext>
            </a:extLst>
          </p:cNvPr>
          <p:cNvSpPr txBox="1"/>
          <p:nvPr/>
        </p:nvSpPr>
        <p:spPr>
          <a:xfrm>
            <a:off x="825500" y="2011504"/>
            <a:ext cx="10541000" cy="707886"/>
          </a:xfrm>
          <a:prstGeom prst="rect">
            <a:avLst/>
          </a:prstGeom>
          <a:noFill/>
        </p:spPr>
        <p:txBody>
          <a:bodyPr wrap="square" rtlCol="0">
            <a:spAutoFit/>
          </a:bodyPr>
          <a:lstStyle/>
          <a:p>
            <a:r>
              <a:rPr lang="en-US" sz="2000" b="1" dirty="0">
                <a:latin typeface="Alexandria" charset="0"/>
              </a:rPr>
              <a:t>Houston</a:t>
            </a:r>
            <a:r>
              <a:rPr lang="en-US" sz="2000" dirty="0">
                <a:latin typeface="Alexandria" charset="0"/>
              </a:rPr>
              <a:t> (Minimal Zoning): Lacks conventional zoning; relies on deed restrictions and development rules, enabling abundant supply but raising coordination and flood‑risk concerns. </a:t>
            </a:r>
          </a:p>
        </p:txBody>
      </p:sp>
      <p:pic>
        <p:nvPicPr>
          <p:cNvPr id="7" name="Graphic 21">
            <a:extLst>
              <a:ext uri="{FF2B5EF4-FFF2-40B4-BE49-F238E27FC236}">
                <a16:creationId xmlns:a16="http://schemas.microsoft.com/office/drawing/2014/main" id="{B125CDAC-4B1E-6813-8DD6-EDDDAEE882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88105D18-2F54-ED2C-E8A5-9A43E7B876BC}"/>
              </a:ext>
            </a:extLst>
          </p:cNvPr>
          <p:cNvPicPr>
            <a:picLocks noChangeAspect="1"/>
          </p:cNvPicPr>
          <p:nvPr/>
        </p:nvPicPr>
        <p:blipFill>
          <a:blip r:embed="rId3"/>
          <a:stretch>
            <a:fillRect/>
          </a:stretch>
        </p:blipFill>
        <p:spPr>
          <a:xfrm>
            <a:off x="3082651" y="2870168"/>
            <a:ext cx="5881977" cy="2701089"/>
          </a:xfrm>
          <a:prstGeom prst="rect">
            <a:avLst/>
          </a:prstGeom>
        </p:spPr>
      </p:pic>
    </p:spTree>
    <p:extLst>
      <p:ext uri="{BB962C8B-B14F-4D97-AF65-F5344CB8AC3E}">
        <p14:creationId xmlns:p14="http://schemas.microsoft.com/office/powerpoint/2010/main" val="4152723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C2353-5134-4B7E-F8ED-E4EF4D1CA8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A0EA57-E0C5-5965-2C2C-401F10FC5A1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A32667C-3373-381A-ABA7-7E9705A02A48}"/>
              </a:ext>
            </a:extLst>
          </p:cNvPr>
          <p:cNvSpPr txBox="1"/>
          <p:nvPr/>
        </p:nvSpPr>
        <p:spPr>
          <a:xfrm>
            <a:off x="973107" y="975974"/>
            <a:ext cx="6855439" cy="558743"/>
          </a:xfrm>
          <a:prstGeom prst="rect">
            <a:avLst/>
          </a:prstGeom>
          <a:noFill/>
        </p:spPr>
        <p:txBody>
          <a:bodyPr wrap="square" rtlCol="0">
            <a:spAutoFit/>
          </a:bodyPr>
          <a:lstStyle/>
          <a:p>
            <a:pPr>
              <a:lnSpc>
                <a:spcPct val="115000"/>
              </a:lnSpc>
              <a:spcBef>
                <a:spcPts val="2400"/>
              </a:spcBef>
              <a:buNone/>
            </a:pPr>
            <a:r>
              <a:rPr lang="en-US" sz="2800" b="1" kern="0" dirty="0">
                <a:solidFill>
                  <a:srgbClr val="365F91"/>
                </a:solidFill>
                <a:effectLst/>
                <a:latin typeface="Calibri" panose="020F0502020204030204" pitchFamily="34" charset="0"/>
                <a:ea typeface="MS Gothic" panose="020B0609070205080204" pitchFamily="49" charset="-128"/>
                <a:cs typeface="Times New Roman" panose="02020603050405020304" pitchFamily="18" charset="0"/>
              </a:rPr>
              <a:t>11. Case Studies </a:t>
            </a:r>
            <a:r>
              <a:rPr lang="en-US" sz="2800" b="1" kern="0" dirty="0">
                <a:solidFill>
                  <a:srgbClr val="365F91"/>
                </a:solidFill>
                <a:latin typeface="Calibri" panose="020F0502020204030204" pitchFamily="34" charset="0"/>
                <a:ea typeface="MS Gothic" panose="020B0609070205080204" pitchFamily="49" charset="-128"/>
                <a:cs typeface="Times New Roman" panose="02020603050405020304" pitchFamily="18" charset="0"/>
              </a:rPr>
              <a:t>- Singapore </a:t>
            </a:r>
          </a:p>
        </p:txBody>
      </p:sp>
      <p:sp>
        <p:nvSpPr>
          <p:cNvPr id="48" name="TextBox 47">
            <a:extLst>
              <a:ext uri="{FF2B5EF4-FFF2-40B4-BE49-F238E27FC236}">
                <a16:creationId xmlns:a16="http://schemas.microsoft.com/office/drawing/2014/main" id="{C8E2782C-5198-8C0E-803F-CACF816A85B7}"/>
              </a:ext>
            </a:extLst>
          </p:cNvPr>
          <p:cNvSpPr txBox="1"/>
          <p:nvPr/>
        </p:nvSpPr>
        <p:spPr>
          <a:xfrm>
            <a:off x="825500" y="1827546"/>
            <a:ext cx="10541000" cy="1015663"/>
          </a:xfrm>
          <a:prstGeom prst="rect">
            <a:avLst/>
          </a:prstGeom>
          <a:noFill/>
        </p:spPr>
        <p:txBody>
          <a:bodyPr wrap="square" rtlCol="0">
            <a:spAutoFit/>
          </a:bodyPr>
          <a:lstStyle/>
          <a:p>
            <a:r>
              <a:rPr lang="en-US" sz="2000" b="1" dirty="0">
                <a:latin typeface="Alexandria" charset="0"/>
              </a:rPr>
              <a:t>Singapore</a:t>
            </a:r>
            <a:r>
              <a:rPr lang="en-US" sz="2000" dirty="0">
                <a:latin typeface="Alexandria" charset="0"/>
              </a:rPr>
              <a:t> (Public Housing): The HDB delivers large‑scale, well‑located housing with long leases, integrated transport, and ethnic quotas to foster inclusion. </a:t>
            </a:r>
            <a:br>
              <a:rPr lang="en-US" sz="2000" dirty="0">
                <a:latin typeface="Alexandria" charset="0"/>
              </a:rPr>
            </a:br>
            <a:endParaRPr lang="en-US" sz="2000" dirty="0">
              <a:latin typeface="Alexandria" charset="0"/>
            </a:endParaRPr>
          </a:p>
        </p:txBody>
      </p:sp>
      <p:pic>
        <p:nvPicPr>
          <p:cNvPr id="7" name="Graphic 21">
            <a:extLst>
              <a:ext uri="{FF2B5EF4-FFF2-40B4-BE49-F238E27FC236}">
                <a16:creationId xmlns:a16="http://schemas.microsoft.com/office/drawing/2014/main" id="{F384FAD3-6FF4-C26D-B72C-33DBA59C1E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8F57D081-A019-E182-EB93-7FD46FCC1F8D}"/>
              </a:ext>
            </a:extLst>
          </p:cNvPr>
          <p:cNvPicPr>
            <a:picLocks noChangeAspect="1"/>
          </p:cNvPicPr>
          <p:nvPr/>
        </p:nvPicPr>
        <p:blipFill>
          <a:blip r:embed="rId3"/>
          <a:stretch>
            <a:fillRect/>
          </a:stretch>
        </p:blipFill>
        <p:spPr>
          <a:xfrm>
            <a:off x="3716459" y="2811378"/>
            <a:ext cx="4614361" cy="3070648"/>
          </a:xfrm>
          <a:prstGeom prst="rect">
            <a:avLst/>
          </a:prstGeom>
        </p:spPr>
      </p:pic>
    </p:spTree>
    <p:extLst>
      <p:ext uri="{BB962C8B-B14F-4D97-AF65-F5344CB8AC3E}">
        <p14:creationId xmlns:p14="http://schemas.microsoft.com/office/powerpoint/2010/main" val="265021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C449C2-33F6-9247-9B8D-BA8BCF37D9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C9A6F5-76C7-2F6F-57CE-AD6E485B77C0}"/>
              </a:ext>
            </a:extLst>
          </p:cNvPr>
          <p:cNvSpPr/>
          <p:nvPr/>
        </p:nvSpPr>
        <p:spPr>
          <a:xfrm>
            <a:off x="617280" y="17657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40ADC45-31DD-6F57-6005-CDD5DEA21F5F}"/>
              </a:ext>
            </a:extLst>
          </p:cNvPr>
          <p:cNvSpPr txBox="1"/>
          <p:nvPr/>
        </p:nvSpPr>
        <p:spPr>
          <a:xfrm>
            <a:off x="973107" y="975974"/>
            <a:ext cx="6855439" cy="558743"/>
          </a:xfrm>
          <a:prstGeom prst="rect">
            <a:avLst/>
          </a:prstGeom>
          <a:noFill/>
        </p:spPr>
        <p:txBody>
          <a:bodyPr wrap="square" rtlCol="0">
            <a:spAutoFit/>
          </a:bodyPr>
          <a:lstStyle/>
          <a:p>
            <a:pPr>
              <a:lnSpc>
                <a:spcPct val="115000"/>
              </a:lnSpc>
              <a:spcBef>
                <a:spcPts val="2400"/>
              </a:spcBef>
              <a:buNone/>
            </a:pPr>
            <a:r>
              <a:rPr lang="en-US" sz="2800" b="1" kern="0" dirty="0">
                <a:solidFill>
                  <a:srgbClr val="365F91"/>
                </a:solidFill>
                <a:effectLst/>
                <a:latin typeface="Calibri" panose="020F0502020204030204" pitchFamily="34" charset="0"/>
                <a:ea typeface="MS Gothic" panose="020B0609070205080204" pitchFamily="49" charset="-128"/>
                <a:cs typeface="Times New Roman" panose="02020603050405020304" pitchFamily="18" charset="0"/>
              </a:rPr>
              <a:t>11. Case Studies </a:t>
            </a:r>
            <a:r>
              <a:rPr lang="en-US" sz="2800" b="1" kern="0" dirty="0">
                <a:solidFill>
                  <a:srgbClr val="365F91"/>
                </a:solidFill>
                <a:latin typeface="Calibri" panose="020F0502020204030204" pitchFamily="34" charset="0"/>
                <a:ea typeface="MS Gothic" panose="020B0609070205080204" pitchFamily="49" charset="-128"/>
                <a:cs typeface="Times New Roman" panose="02020603050405020304" pitchFamily="18" charset="0"/>
              </a:rPr>
              <a:t>- Barcelona </a:t>
            </a:r>
          </a:p>
        </p:txBody>
      </p:sp>
      <p:sp>
        <p:nvSpPr>
          <p:cNvPr id="48" name="TextBox 47">
            <a:extLst>
              <a:ext uri="{FF2B5EF4-FFF2-40B4-BE49-F238E27FC236}">
                <a16:creationId xmlns:a16="http://schemas.microsoft.com/office/drawing/2014/main" id="{39039195-C9BC-C2BB-2748-49ED8288FCCD}"/>
              </a:ext>
            </a:extLst>
          </p:cNvPr>
          <p:cNvSpPr txBox="1"/>
          <p:nvPr/>
        </p:nvSpPr>
        <p:spPr>
          <a:xfrm>
            <a:off x="753140" y="1955117"/>
            <a:ext cx="10541000" cy="1015663"/>
          </a:xfrm>
          <a:prstGeom prst="rect">
            <a:avLst/>
          </a:prstGeom>
          <a:noFill/>
        </p:spPr>
        <p:txBody>
          <a:bodyPr wrap="square" rtlCol="0">
            <a:spAutoFit/>
          </a:bodyPr>
          <a:lstStyle/>
          <a:p>
            <a:r>
              <a:rPr lang="en-US" sz="2000" b="1" dirty="0">
                <a:latin typeface="Alexandria" charset="0"/>
              </a:rPr>
              <a:t>Barcelona</a:t>
            </a:r>
            <a:r>
              <a:rPr lang="en-US" sz="2000" dirty="0">
                <a:latin typeface="Alexandria" charset="0"/>
              </a:rPr>
              <a:t> (Tourism &amp; Housing): Tourism‑driven demand and limited central supply increased pressure on rentals; policies target short‑stay regulation and new affordable </a:t>
            </a:r>
            <a:br>
              <a:rPr lang="en-US" sz="2000" dirty="0">
                <a:latin typeface="Alexandria" charset="0"/>
              </a:rPr>
            </a:br>
            <a:endParaRPr lang="en-US" sz="2000" dirty="0">
              <a:latin typeface="Alexandria" charset="0"/>
            </a:endParaRPr>
          </a:p>
        </p:txBody>
      </p:sp>
      <p:pic>
        <p:nvPicPr>
          <p:cNvPr id="7" name="Graphic 21">
            <a:extLst>
              <a:ext uri="{FF2B5EF4-FFF2-40B4-BE49-F238E27FC236}">
                <a16:creationId xmlns:a16="http://schemas.microsoft.com/office/drawing/2014/main" id="{1C447B57-A319-6DF6-6A4B-EAB0285F09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0E9B9AF3-DBA7-89DD-E9FF-F4755269D5D3}"/>
              </a:ext>
            </a:extLst>
          </p:cNvPr>
          <p:cNvPicPr>
            <a:picLocks noChangeAspect="1"/>
          </p:cNvPicPr>
          <p:nvPr/>
        </p:nvPicPr>
        <p:blipFill>
          <a:blip r:embed="rId3"/>
          <a:stretch>
            <a:fillRect/>
          </a:stretch>
        </p:blipFill>
        <p:spPr>
          <a:xfrm>
            <a:off x="3576888" y="3023938"/>
            <a:ext cx="5038224" cy="2821405"/>
          </a:xfrm>
          <a:prstGeom prst="rect">
            <a:avLst/>
          </a:prstGeom>
        </p:spPr>
      </p:pic>
    </p:spTree>
    <p:extLst>
      <p:ext uri="{BB962C8B-B14F-4D97-AF65-F5344CB8AC3E}">
        <p14:creationId xmlns:p14="http://schemas.microsoft.com/office/powerpoint/2010/main" val="1101988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B7E6CA-816A-A667-2E13-61BBD17C56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BF6EAF-01C7-8018-847D-DD5655EEB43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C706279-DFD1-E7D5-A194-E7ADE2905E74}"/>
              </a:ext>
            </a:extLst>
          </p:cNvPr>
          <p:cNvSpPr txBox="1"/>
          <p:nvPr/>
        </p:nvSpPr>
        <p:spPr>
          <a:xfrm>
            <a:off x="973107" y="975974"/>
            <a:ext cx="6855439" cy="558743"/>
          </a:xfrm>
          <a:prstGeom prst="rect">
            <a:avLst/>
          </a:prstGeom>
          <a:noFill/>
        </p:spPr>
        <p:txBody>
          <a:bodyPr wrap="square" rtlCol="0">
            <a:spAutoFit/>
          </a:bodyPr>
          <a:lstStyle/>
          <a:p>
            <a:pPr>
              <a:lnSpc>
                <a:spcPct val="115000"/>
              </a:lnSpc>
              <a:spcBef>
                <a:spcPts val="2400"/>
              </a:spcBef>
              <a:buNone/>
            </a:pPr>
            <a:r>
              <a:rPr lang="en-US" sz="2800" b="1" kern="0" dirty="0">
                <a:solidFill>
                  <a:srgbClr val="365F91"/>
                </a:solidFill>
                <a:effectLst/>
                <a:latin typeface="Calibri" panose="020F0502020204030204" pitchFamily="34" charset="0"/>
                <a:ea typeface="MS Gothic" panose="020B0609070205080204" pitchFamily="49" charset="-128"/>
                <a:cs typeface="Times New Roman" panose="02020603050405020304" pitchFamily="18" charset="0"/>
              </a:rPr>
              <a:t>11. Case Studies </a:t>
            </a:r>
            <a:r>
              <a:rPr lang="en-US" sz="2800" b="1" kern="0" dirty="0">
                <a:solidFill>
                  <a:srgbClr val="365F91"/>
                </a:solidFill>
                <a:latin typeface="Calibri" panose="020F0502020204030204" pitchFamily="34" charset="0"/>
                <a:ea typeface="MS Gothic" panose="020B0609070205080204" pitchFamily="49" charset="-128"/>
                <a:cs typeface="Times New Roman" panose="02020603050405020304" pitchFamily="18" charset="0"/>
              </a:rPr>
              <a:t>- Dubai </a:t>
            </a:r>
          </a:p>
        </p:txBody>
      </p:sp>
      <p:sp>
        <p:nvSpPr>
          <p:cNvPr id="48" name="TextBox 47">
            <a:extLst>
              <a:ext uri="{FF2B5EF4-FFF2-40B4-BE49-F238E27FC236}">
                <a16:creationId xmlns:a16="http://schemas.microsoft.com/office/drawing/2014/main" id="{404C7C0C-4B5C-97C9-1572-C253AED0E192}"/>
              </a:ext>
            </a:extLst>
          </p:cNvPr>
          <p:cNvSpPr txBox="1"/>
          <p:nvPr/>
        </p:nvSpPr>
        <p:spPr>
          <a:xfrm>
            <a:off x="762000" y="2017484"/>
            <a:ext cx="10541000" cy="707886"/>
          </a:xfrm>
          <a:prstGeom prst="rect">
            <a:avLst/>
          </a:prstGeom>
          <a:noFill/>
        </p:spPr>
        <p:txBody>
          <a:bodyPr wrap="square" rtlCol="0">
            <a:spAutoFit/>
          </a:bodyPr>
          <a:lstStyle/>
          <a:p>
            <a:r>
              <a:rPr lang="en-US" sz="2000" b="1" dirty="0">
                <a:latin typeface="Alexandria" charset="0"/>
              </a:rPr>
              <a:t>Dubai</a:t>
            </a:r>
            <a:r>
              <a:rPr lang="en-US" sz="2000" dirty="0">
                <a:latin typeface="Alexandria" charset="0"/>
              </a:rPr>
              <a:t> (Polycentric Growth): Master‑planned clusters and transport investments diversified employment centers; foreign ownership zones enabled large‑scale development.</a:t>
            </a:r>
          </a:p>
        </p:txBody>
      </p:sp>
      <p:pic>
        <p:nvPicPr>
          <p:cNvPr id="7" name="Graphic 21">
            <a:extLst>
              <a:ext uri="{FF2B5EF4-FFF2-40B4-BE49-F238E27FC236}">
                <a16:creationId xmlns:a16="http://schemas.microsoft.com/office/drawing/2014/main" id="{FC83F9E4-DDD8-3673-5FA5-DAAF04AEC2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صورة 3">
            <a:extLst>
              <a:ext uri="{FF2B5EF4-FFF2-40B4-BE49-F238E27FC236}">
                <a16:creationId xmlns:a16="http://schemas.microsoft.com/office/drawing/2014/main" id="{9BBA3870-6E8F-A159-C551-256459B37776}"/>
              </a:ext>
            </a:extLst>
          </p:cNvPr>
          <p:cNvPicPr>
            <a:picLocks noChangeAspect="1"/>
          </p:cNvPicPr>
          <p:nvPr/>
        </p:nvPicPr>
        <p:blipFill>
          <a:blip r:embed="rId3"/>
          <a:stretch>
            <a:fillRect/>
          </a:stretch>
        </p:blipFill>
        <p:spPr>
          <a:xfrm>
            <a:off x="3887954" y="2876148"/>
            <a:ext cx="3940592" cy="2622285"/>
          </a:xfrm>
          <a:prstGeom prst="rect">
            <a:avLst/>
          </a:prstGeom>
        </p:spPr>
      </p:pic>
    </p:spTree>
    <p:extLst>
      <p:ext uri="{BB962C8B-B14F-4D97-AF65-F5344CB8AC3E}">
        <p14:creationId xmlns:p14="http://schemas.microsoft.com/office/powerpoint/2010/main" val="1733649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501072-528E-3EF8-680A-85A5A3D2F4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6D8398-1A7A-A85E-5086-AEF4C14656F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F89BD83-9C1A-950D-72FA-AB7E3A4AC53A}"/>
              </a:ext>
            </a:extLst>
          </p:cNvPr>
          <p:cNvSpPr txBox="1"/>
          <p:nvPr/>
        </p:nvSpPr>
        <p:spPr>
          <a:xfrm>
            <a:off x="973107" y="975974"/>
            <a:ext cx="6855439" cy="523220"/>
          </a:xfrm>
          <a:prstGeom prst="rect">
            <a:avLst/>
          </a:prstGeom>
          <a:noFill/>
        </p:spPr>
        <p:txBody>
          <a:bodyPr wrap="square" rtlCol="0">
            <a:spAutoFit/>
          </a:bodyPr>
          <a:lstStyle/>
          <a:p>
            <a:r>
              <a:rPr lang="en-US" sz="2800" b="1" kern="0" dirty="0">
                <a:latin typeface="Calibri" panose="020F0502020204030204" pitchFamily="34" charset="0"/>
                <a:ea typeface="MS Gothic" panose="020B0609070205080204" pitchFamily="49" charset="-128"/>
                <a:cs typeface="Times New Roman" panose="02020603050405020304" pitchFamily="18" charset="0"/>
              </a:rPr>
              <a:t>12. Methods and Data</a:t>
            </a:r>
          </a:p>
        </p:txBody>
      </p:sp>
      <p:sp>
        <p:nvSpPr>
          <p:cNvPr id="48" name="TextBox 47">
            <a:extLst>
              <a:ext uri="{FF2B5EF4-FFF2-40B4-BE49-F238E27FC236}">
                <a16:creationId xmlns:a16="http://schemas.microsoft.com/office/drawing/2014/main" id="{78E7900A-FAC6-B1EF-4246-DE5AC51D55E1}"/>
              </a:ext>
            </a:extLst>
          </p:cNvPr>
          <p:cNvSpPr txBox="1"/>
          <p:nvPr/>
        </p:nvSpPr>
        <p:spPr>
          <a:xfrm>
            <a:off x="617280" y="2020051"/>
            <a:ext cx="5593768" cy="3477875"/>
          </a:xfrm>
          <a:prstGeom prst="rect">
            <a:avLst/>
          </a:prstGeom>
          <a:noFill/>
        </p:spPr>
        <p:txBody>
          <a:bodyPr wrap="square" rtlCol="0">
            <a:spAutoFit/>
          </a:bodyPr>
          <a:lstStyle/>
          <a:p>
            <a:r>
              <a:rPr lang="en-US" sz="2000" dirty="0">
                <a:latin typeface="Alexandria" charset="0"/>
              </a:rPr>
              <a:t>Urban and real estate economics combine theory with quasi‑experimental and structural estimation.</a:t>
            </a:r>
          </a:p>
          <a:p>
            <a:endParaRPr lang="en-US" sz="2000" dirty="0">
              <a:latin typeface="Alexandria" charset="0"/>
            </a:endParaRPr>
          </a:p>
          <a:p>
            <a:r>
              <a:rPr lang="en-US" sz="2000" dirty="0">
                <a:latin typeface="Alexandria" charset="0"/>
              </a:rPr>
              <a:t>Data include transaction registries, property tax rolls, listings, remote‑sensing (night lights, building footprints), and mobility data. </a:t>
            </a:r>
          </a:p>
          <a:p>
            <a:endParaRPr lang="en-US" sz="2000" dirty="0">
              <a:latin typeface="Alexandria" charset="0"/>
            </a:endParaRPr>
          </a:p>
          <a:p>
            <a:r>
              <a:rPr lang="en-US" sz="2000" dirty="0">
                <a:latin typeface="Alexandria" charset="0"/>
              </a:rPr>
              <a:t>Identification strategies use policy discontinuities, instruments (e.g., geology for supply elasticity), </a:t>
            </a:r>
            <a:br>
              <a:rPr lang="en-US" sz="2000" dirty="0">
                <a:latin typeface="Alexandria" charset="0"/>
              </a:rPr>
            </a:br>
            <a:r>
              <a:rPr lang="en-US" sz="2000" dirty="0">
                <a:latin typeface="Alexandria" charset="0"/>
              </a:rPr>
              <a:t>and spatial differencing to handle sorting and equilibrium effects.</a:t>
            </a:r>
          </a:p>
        </p:txBody>
      </p:sp>
      <p:pic>
        <p:nvPicPr>
          <p:cNvPr id="7" name="Graphic 21">
            <a:extLst>
              <a:ext uri="{FF2B5EF4-FFF2-40B4-BE49-F238E27FC236}">
                <a16:creationId xmlns:a16="http://schemas.microsoft.com/office/drawing/2014/main" id="{A9C38165-914C-99A3-D52B-189F6E0E4E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صورة 4">
            <a:extLst>
              <a:ext uri="{FF2B5EF4-FFF2-40B4-BE49-F238E27FC236}">
                <a16:creationId xmlns:a16="http://schemas.microsoft.com/office/drawing/2014/main" id="{F6AAB9DC-2E63-BD2D-D5B3-4BDEE1FD6123}"/>
              </a:ext>
            </a:extLst>
          </p:cNvPr>
          <p:cNvPicPr>
            <a:picLocks noChangeAspect="1"/>
          </p:cNvPicPr>
          <p:nvPr/>
        </p:nvPicPr>
        <p:blipFill>
          <a:blip r:embed="rId3"/>
          <a:stretch>
            <a:fillRect/>
          </a:stretch>
        </p:blipFill>
        <p:spPr>
          <a:xfrm>
            <a:off x="6023640" y="2164176"/>
            <a:ext cx="5334000" cy="3333750"/>
          </a:xfrm>
          <a:prstGeom prst="rect">
            <a:avLst/>
          </a:prstGeom>
        </p:spPr>
      </p:pic>
    </p:spTree>
    <p:extLst>
      <p:ext uri="{BB962C8B-B14F-4D97-AF65-F5344CB8AC3E}">
        <p14:creationId xmlns:p14="http://schemas.microsoft.com/office/powerpoint/2010/main" val="72753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a:extLst>
              <a:ext uri="{FF2B5EF4-FFF2-40B4-BE49-F238E27FC236}">
                <a16:creationId xmlns:a16="http://schemas.microsoft.com/office/drawing/2014/main" id="{4B61ABA1-C17A-699C-C509-FC7E0E52918D}"/>
              </a:ext>
            </a:extLst>
          </p:cNvPr>
          <p:cNvPicPr>
            <a:picLocks noChangeAspect="1"/>
          </p:cNvPicPr>
          <p:nvPr/>
        </p:nvPicPr>
        <p:blipFill>
          <a:blip r:embed="rId2"/>
          <a:stretch>
            <a:fillRect/>
          </a:stretch>
        </p:blipFill>
        <p:spPr>
          <a:xfrm>
            <a:off x="6071226" y="3893230"/>
            <a:ext cx="4962146" cy="2789829"/>
          </a:xfrm>
          <a:prstGeom prst="rect">
            <a:avLst/>
          </a:prstGeom>
        </p:spPr>
      </p:pic>
      <p:sp>
        <p:nvSpPr>
          <p:cNvPr id="2" name="Rectangle 1"/>
          <p:cNvSpPr/>
          <p:nvPr/>
        </p:nvSpPr>
        <p:spPr>
          <a:xfrm>
            <a:off x="1133854" y="1397680"/>
            <a:ext cx="4955591" cy="37396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26465" y="1962467"/>
            <a:ext cx="4222539" cy="3411383"/>
          </a:xfrm>
          <a:prstGeom prst="rect">
            <a:avLst/>
          </a:prstGeom>
        </p:spPr>
        <p:txBody>
          <a:bodyPr wrap="square">
            <a:spAutoFit/>
          </a:bodyPr>
          <a:lstStyle/>
          <a:p>
            <a:r>
              <a:rPr lang="en-US" sz="2000" b="1" dirty="0">
                <a:latin typeface="Alexandria" charset="0"/>
              </a:rPr>
              <a:t>Guidelines: </a:t>
            </a:r>
          </a:p>
          <a:p>
            <a:r>
              <a:rPr lang="en-US" sz="2000" dirty="0">
                <a:latin typeface="Alexandria" charset="0"/>
              </a:rPr>
              <a:t>target externalities (congestion, emissions) with prices; expand by‑right capacity where infrastructure exists; pair upzoning with affordability contributions; </a:t>
            </a:r>
            <a:br>
              <a:rPr lang="en-US" sz="2000" dirty="0">
                <a:latin typeface="Alexandria" charset="0"/>
              </a:rPr>
            </a:br>
            <a:r>
              <a:rPr lang="en-US" sz="2000" dirty="0">
                <a:latin typeface="Alexandria" charset="0"/>
              </a:rPr>
              <a:t>streamline approvals with clear design standards; align fiscal tools (land value capture) with growth; and monitor outcomes with transparent, open data.</a:t>
            </a:r>
          </a:p>
          <a:p>
            <a:pPr>
              <a:lnSpc>
                <a:spcPct val="120000"/>
              </a:lnSpc>
            </a:pPr>
            <a:endParaRPr lang="en-US" sz="1400" dirty="0">
              <a:latin typeface="Alexandria" charset="0"/>
              <a:cs typeface="Alexandria" charset="0"/>
            </a:endParaRPr>
          </a:p>
        </p:txBody>
      </p:sp>
      <p:sp>
        <p:nvSpPr>
          <p:cNvPr id="17" name="TextBox 16"/>
          <p:cNvSpPr txBox="1"/>
          <p:nvPr/>
        </p:nvSpPr>
        <p:spPr>
          <a:xfrm>
            <a:off x="1133854" y="1260281"/>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Conclusion</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A808181-3B82-4C65-B054-9B8A51C58BA7}"/>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8019</TotalTime>
  <Words>4376</Words>
  <Application>Microsoft Office PowerPoint</Application>
  <PresentationFormat>شاشة عريضة</PresentationFormat>
  <Paragraphs>361</Paragraphs>
  <Slides>56</Slides>
  <Notes>4</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56</vt:i4>
      </vt:variant>
    </vt:vector>
  </HeadingPairs>
  <TitlesOfParts>
    <vt:vector size="62" baseType="lpstr">
      <vt:lpstr>Alexandria</vt:lpstr>
      <vt:lpstr>Arial</vt:lpstr>
      <vt:lpstr>Calibri</vt:lpstr>
      <vt:lpstr>Calibri Light</vt:lpstr>
      <vt:lpstr>Roboto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Rana Maya</cp:lastModifiedBy>
  <cp:revision>70</cp:revision>
  <dcterms:created xsi:type="dcterms:W3CDTF">2023-04-29T09:08:00Z</dcterms:created>
  <dcterms:modified xsi:type="dcterms:W3CDTF">2025-09-12T08:30:52Z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