
<file path=[Content_Types].xml><?xml version="1.0" encoding="utf-8"?>
<Types xmlns="http://schemas.openxmlformats.org/package/2006/content-types">
  <Default Extension="png" ContentType="image/png"/>
  <Default Extension="jfif" ContentType="image/jpe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553" r:id="rId6"/>
    <p:sldId id="497" r:id="rId7"/>
    <p:sldId id="276" r:id="rId8"/>
    <p:sldId id="501" r:id="rId9"/>
    <p:sldId id="313" r:id="rId10"/>
    <p:sldId id="503" r:id="rId11"/>
    <p:sldId id="505" r:id="rId12"/>
    <p:sldId id="499" r:id="rId13"/>
    <p:sldId id="507" r:id="rId14"/>
    <p:sldId id="509" r:id="rId15"/>
    <p:sldId id="511" r:id="rId16"/>
    <p:sldId id="513" r:id="rId17"/>
    <p:sldId id="515" r:id="rId18"/>
    <p:sldId id="517" r:id="rId19"/>
    <p:sldId id="532" r:id="rId20"/>
    <p:sldId id="559" r:id="rId21"/>
    <p:sldId id="566" r:id="rId22"/>
    <p:sldId id="561" r:id="rId23"/>
    <p:sldId id="567" r:id="rId24"/>
    <p:sldId id="569" r:id="rId25"/>
    <p:sldId id="570" r:id="rId26"/>
    <p:sldId id="572" r:id="rId27"/>
    <p:sldId id="574" r:id="rId28"/>
    <p:sldId id="576" r:id="rId29"/>
    <p:sldId id="578" r:id="rId30"/>
    <p:sldId id="580" r:id="rId31"/>
    <p:sldId id="579" r:id="rId32"/>
    <p:sldId id="582" r:id="rId33"/>
    <p:sldId id="565" r:id="rId34"/>
    <p:sldId id="583" r:id="rId35"/>
    <p:sldId id="531" r:id="rId36"/>
    <p:sldId id="584" r:id="rId37"/>
    <p:sldId id="585" r:id="rId38"/>
    <p:sldId id="586" r:id="rId39"/>
    <p:sldId id="587" r:id="rId40"/>
    <p:sldId id="588" r:id="rId41"/>
    <p:sldId id="555" r:id="rId42"/>
    <p:sldId id="557"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3"/>
            <p14:sldId id="497"/>
            <p14:sldId id="276"/>
            <p14:sldId id="501"/>
            <p14:sldId id="313"/>
            <p14:sldId id="503"/>
            <p14:sldId id="505"/>
            <p14:sldId id="499"/>
            <p14:sldId id="507"/>
            <p14:sldId id="509"/>
            <p14:sldId id="511"/>
            <p14:sldId id="513"/>
            <p14:sldId id="515"/>
            <p14:sldId id="517"/>
            <p14:sldId id="532"/>
            <p14:sldId id="559"/>
            <p14:sldId id="566"/>
            <p14:sldId id="561"/>
            <p14:sldId id="567"/>
            <p14:sldId id="569"/>
            <p14:sldId id="570"/>
            <p14:sldId id="572"/>
            <p14:sldId id="574"/>
            <p14:sldId id="576"/>
            <p14:sldId id="578"/>
            <p14:sldId id="580"/>
            <p14:sldId id="579"/>
            <p14:sldId id="582"/>
            <p14:sldId id="565"/>
            <p14:sldId id="583"/>
            <p14:sldId id="531"/>
            <p14:sldId id="584"/>
            <p14:sldId id="585"/>
            <p14:sldId id="586"/>
            <p14:sldId id="587"/>
            <p14:sldId id="588"/>
            <p14:sldId id="555"/>
            <p14:sldId id="55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203E5F"/>
    <a:srgbClr val="000000"/>
    <a:srgbClr val="00AEEF"/>
    <a:srgbClr val="FFD2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4" d="100"/>
          <a:sy n="64" d="100"/>
        </p:scale>
        <p:origin x="126" y="12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5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fif"/><Relationship Id="rId1" Type="http://schemas.openxmlformats.org/officeDocument/2006/relationships/image" Target="../media/image15.jfif"/><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diagrams/_rels/drawing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fif"/><Relationship Id="rId1" Type="http://schemas.openxmlformats.org/officeDocument/2006/relationships/image" Target="../media/image15.jfif"/><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5CC2FC3-60A0-47C3-B377-B730B50E66C9}" type="doc">
      <dgm:prSet loTypeId="urn:microsoft.com/office/officeart/2005/8/layout/vList4" loCatId="list" qsTypeId="urn:microsoft.com/office/officeart/2005/8/quickstyle/simple1" qsCatId="simple" csTypeId="urn:microsoft.com/office/officeart/2005/8/colors/colorful1" csCatId="colorful" phldr="1"/>
      <dgm:spPr/>
      <dgm:t>
        <a:bodyPr/>
        <a:lstStyle/>
        <a:p>
          <a:endParaRPr lang="en-US"/>
        </a:p>
      </dgm:t>
    </dgm:pt>
    <dgm:pt modelId="{CAA01038-4059-4B04-956F-366669C892D5}">
      <dgm:prSet phldrT="[Text]"/>
      <dgm:spPr/>
      <dgm:t>
        <a:bodyPr/>
        <a:lstStyle/>
        <a:p>
          <a:pPr algn="ctr"/>
          <a:r>
            <a:rPr lang="en-US" dirty="0">
              <a:latin typeface="Algerian" panose="04020705040A02060702" pitchFamily="82" charset="0"/>
            </a:rPr>
            <a:t>Safety</a:t>
          </a:r>
        </a:p>
      </dgm:t>
    </dgm:pt>
    <dgm:pt modelId="{E7EA7F9E-9270-4F9D-88F2-149A2C6566AC}" type="parTrans" cxnId="{2EB3DA1A-85D9-492B-9804-B8362CEB8787}">
      <dgm:prSet/>
      <dgm:spPr/>
      <dgm:t>
        <a:bodyPr/>
        <a:lstStyle/>
        <a:p>
          <a:endParaRPr lang="en-US"/>
        </a:p>
      </dgm:t>
    </dgm:pt>
    <dgm:pt modelId="{0C76AF4A-68C0-41EB-B852-F5E6314856C3}" type="sibTrans" cxnId="{2EB3DA1A-85D9-492B-9804-B8362CEB8787}">
      <dgm:prSet/>
      <dgm:spPr/>
      <dgm:t>
        <a:bodyPr/>
        <a:lstStyle/>
        <a:p>
          <a:endParaRPr lang="en-US"/>
        </a:p>
      </dgm:t>
    </dgm:pt>
    <dgm:pt modelId="{2A76EBCA-5650-451D-A92D-641DEBCE71FC}">
      <dgm:prSet phldrT="[Text]"/>
      <dgm:spPr/>
      <dgm:t>
        <a:bodyPr/>
        <a:lstStyle/>
        <a:p>
          <a:pPr algn="ctr"/>
          <a:r>
            <a:rPr lang="en-US" dirty="0">
              <a:latin typeface="Algerian" panose="04020705040A02060702" pitchFamily="82" charset="0"/>
            </a:rPr>
            <a:t>Timeliness</a:t>
          </a:r>
        </a:p>
      </dgm:t>
    </dgm:pt>
    <dgm:pt modelId="{30025799-4D78-42FD-9519-B87D2610D455}" type="parTrans" cxnId="{E3B1BA83-1EAF-4A66-9878-3BA1503F1156}">
      <dgm:prSet/>
      <dgm:spPr/>
      <dgm:t>
        <a:bodyPr/>
        <a:lstStyle/>
        <a:p>
          <a:endParaRPr lang="en-US"/>
        </a:p>
      </dgm:t>
    </dgm:pt>
    <dgm:pt modelId="{42FED28D-8F38-4F57-BA2A-C3BD5C8B9690}" type="sibTrans" cxnId="{E3B1BA83-1EAF-4A66-9878-3BA1503F1156}">
      <dgm:prSet/>
      <dgm:spPr/>
      <dgm:t>
        <a:bodyPr/>
        <a:lstStyle/>
        <a:p>
          <a:endParaRPr lang="en-US"/>
        </a:p>
      </dgm:t>
    </dgm:pt>
    <dgm:pt modelId="{EA5E07AB-6A0B-4269-A063-920A7DA0E279}">
      <dgm:prSet phldrT="[Text]"/>
      <dgm:spPr/>
      <dgm:t>
        <a:bodyPr/>
        <a:lstStyle/>
        <a:p>
          <a:pPr algn="ctr"/>
          <a:r>
            <a:rPr lang="en-US" dirty="0">
              <a:latin typeface="Algerian" panose="04020705040A02060702" pitchFamily="82" charset="0"/>
            </a:rPr>
            <a:t>Effectiveness</a:t>
          </a:r>
        </a:p>
      </dgm:t>
    </dgm:pt>
    <dgm:pt modelId="{E7EE70AB-8527-489C-BFD8-2951D6907B23}" type="parTrans" cxnId="{0908ADB6-55BF-46AD-881F-A03167B1A1A7}">
      <dgm:prSet/>
      <dgm:spPr/>
      <dgm:t>
        <a:bodyPr/>
        <a:lstStyle/>
        <a:p>
          <a:endParaRPr lang="en-US"/>
        </a:p>
      </dgm:t>
    </dgm:pt>
    <dgm:pt modelId="{B22BEBF0-4A02-4E40-A7A4-BB689EE8C109}" type="sibTrans" cxnId="{0908ADB6-55BF-46AD-881F-A03167B1A1A7}">
      <dgm:prSet/>
      <dgm:spPr/>
      <dgm:t>
        <a:bodyPr/>
        <a:lstStyle/>
        <a:p>
          <a:endParaRPr lang="en-US"/>
        </a:p>
      </dgm:t>
    </dgm:pt>
    <dgm:pt modelId="{59A43E30-CE03-4E46-A15C-0227AB3A75D4}">
      <dgm:prSet phldrT="[Text]"/>
      <dgm:spPr/>
      <dgm:t>
        <a:bodyPr/>
        <a:lstStyle/>
        <a:p>
          <a:pPr algn="ctr"/>
          <a:r>
            <a:rPr lang="en-US" dirty="0">
              <a:latin typeface="Algerian" panose="04020705040A02060702" pitchFamily="82" charset="0"/>
            </a:rPr>
            <a:t>Patient centeredness</a:t>
          </a:r>
        </a:p>
      </dgm:t>
    </dgm:pt>
    <dgm:pt modelId="{62C0E987-F01A-4B44-AEFC-B9B2B1C1335B}" type="parTrans" cxnId="{FF93FDE2-32D5-4BD4-A013-EBEB23B3C220}">
      <dgm:prSet/>
      <dgm:spPr/>
      <dgm:t>
        <a:bodyPr/>
        <a:lstStyle/>
        <a:p>
          <a:endParaRPr lang="en-US"/>
        </a:p>
      </dgm:t>
    </dgm:pt>
    <dgm:pt modelId="{2C655680-6028-4672-999C-4C75C52D1003}" type="sibTrans" cxnId="{FF93FDE2-32D5-4BD4-A013-EBEB23B3C220}">
      <dgm:prSet/>
      <dgm:spPr/>
      <dgm:t>
        <a:bodyPr/>
        <a:lstStyle/>
        <a:p>
          <a:endParaRPr lang="en-US"/>
        </a:p>
      </dgm:t>
    </dgm:pt>
    <dgm:pt modelId="{78F2398A-2DC0-4188-A423-4CD6F73E178F}">
      <dgm:prSet phldrT="[Text]"/>
      <dgm:spPr/>
      <dgm:t>
        <a:bodyPr/>
        <a:lstStyle/>
        <a:p>
          <a:pPr algn="ctr"/>
          <a:r>
            <a:rPr lang="en-US" dirty="0">
              <a:latin typeface="Algerian" panose="04020705040A02060702" pitchFamily="82" charset="0"/>
            </a:rPr>
            <a:t>Equity</a:t>
          </a:r>
        </a:p>
      </dgm:t>
    </dgm:pt>
    <dgm:pt modelId="{CFF6E7A3-C22C-45A8-8138-520BF26205F1}" type="parTrans" cxnId="{A4830AB8-F9BD-4B9D-8324-48922536CF7D}">
      <dgm:prSet/>
      <dgm:spPr/>
      <dgm:t>
        <a:bodyPr/>
        <a:lstStyle/>
        <a:p>
          <a:endParaRPr lang="en-US"/>
        </a:p>
      </dgm:t>
    </dgm:pt>
    <dgm:pt modelId="{63B2C3EA-6445-4EEB-A981-ED47CEACA2FF}" type="sibTrans" cxnId="{A4830AB8-F9BD-4B9D-8324-48922536CF7D}">
      <dgm:prSet/>
      <dgm:spPr/>
      <dgm:t>
        <a:bodyPr/>
        <a:lstStyle/>
        <a:p>
          <a:endParaRPr lang="en-US"/>
        </a:p>
      </dgm:t>
    </dgm:pt>
    <dgm:pt modelId="{3F916858-05D0-4324-B0DC-430B6ECADB57}">
      <dgm:prSet/>
      <dgm:spPr/>
      <dgm:t>
        <a:bodyPr/>
        <a:lstStyle/>
        <a:p>
          <a:pPr algn="ctr" rtl="1"/>
          <a:r>
            <a:rPr lang="en-US" dirty="0">
              <a:latin typeface="Algerian" panose="04020705040A02060702" pitchFamily="82" charset="0"/>
            </a:rPr>
            <a:t>Efficiency </a:t>
          </a:r>
        </a:p>
      </dgm:t>
    </dgm:pt>
    <dgm:pt modelId="{B2CB8344-FCDF-48C2-A850-1D7BA26C9744}" type="parTrans" cxnId="{5D19E0F1-9CDC-4624-AB25-081E1143EFDE}">
      <dgm:prSet/>
      <dgm:spPr/>
      <dgm:t>
        <a:bodyPr/>
        <a:lstStyle/>
        <a:p>
          <a:pPr rtl="1"/>
          <a:endParaRPr lang="ar-EG"/>
        </a:p>
      </dgm:t>
    </dgm:pt>
    <dgm:pt modelId="{7F67C853-B581-4EF0-B68B-DEE073E69626}" type="sibTrans" cxnId="{5D19E0F1-9CDC-4624-AB25-081E1143EFDE}">
      <dgm:prSet/>
      <dgm:spPr/>
      <dgm:t>
        <a:bodyPr/>
        <a:lstStyle/>
        <a:p>
          <a:pPr rtl="1"/>
          <a:endParaRPr lang="ar-EG"/>
        </a:p>
      </dgm:t>
    </dgm:pt>
    <dgm:pt modelId="{A5A3D49A-8334-4B00-87FD-D443BA8832A3}" type="pres">
      <dgm:prSet presAssocID="{25CC2FC3-60A0-47C3-B377-B730B50E66C9}" presName="linear" presStyleCnt="0">
        <dgm:presLayoutVars>
          <dgm:dir/>
          <dgm:resizeHandles val="exact"/>
        </dgm:presLayoutVars>
      </dgm:prSet>
      <dgm:spPr/>
      <dgm:t>
        <a:bodyPr/>
        <a:lstStyle/>
        <a:p>
          <a:endParaRPr lang="en-US"/>
        </a:p>
      </dgm:t>
    </dgm:pt>
    <dgm:pt modelId="{DEC58D6E-C819-4E47-9C27-98B6F9FE62F9}" type="pres">
      <dgm:prSet presAssocID="{CAA01038-4059-4B04-956F-366669C892D5}" presName="comp" presStyleCnt="0"/>
      <dgm:spPr/>
    </dgm:pt>
    <dgm:pt modelId="{8EF800FE-14A2-4E52-8D13-B5291EA9CE99}" type="pres">
      <dgm:prSet presAssocID="{CAA01038-4059-4B04-956F-366669C892D5}" presName="box" presStyleLbl="node1" presStyleIdx="0" presStyleCnt="6"/>
      <dgm:spPr/>
      <dgm:t>
        <a:bodyPr/>
        <a:lstStyle/>
        <a:p>
          <a:endParaRPr lang="en-US"/>
        </a:p>
      </dgm:t>
    </dgm:pt>
    <dgm:pt modelId="{870AB59E-6A8F-4369-82E1-7BC5057BE7B1}" type="pres">
      <dgm:prSet presAssocID="{CAA01038-4059-4B04-956F-366669C892D5}" presName="img" presStyleLbl="fgImgPlace1" presStyleIdx="0" presStyleCnt="6"/>
      <dgm:spPr>
        <a:blipFill>
          <a:blip xmlns:r="http://schemas.openxmlformats.org/officeDocument/2006/relationships" r:embed="rId1">
            <a:extLst>
              <a:ext uri="{28A0092B-C50C-407E-A947-70E740481C1C}">
                <a14:useLocalDpi xmlns:a14="http://schemas.microsoft.com/office/drawing/2010/main" val="0"/>
              </a:ext>
            </a:extLst>
          </a:blip>
          <a:srcRect/>
          <a:stretch>
            <a:fillRect t="-41000" b="-41000"/>
          </a:stretch>
        </a:blipFill>
      </dgm:spPr>
    </dgm:pt>
    <dgm:pt modelId="{D71BD5F8-0DA0-4B6F-9F72-C3E0FF4D7F31}" type="pres">
      <dgm:prSet presAssocID="{CAA01038-4059-4B04-956F-366669C892D5}" presName="text" presStyleLbl="node1" presStyleIdx="0" presStyleCnt="6">
        <dgm:presLayoutVars>
          <dgm:bulletEnabled val="1"/>
        </dgm:presLayoutVars>
      </dgm:prSet>
      <dgm:spPr/>
      <dgm:t>
        <a:bodyPr/>
        <a:lstStyle/>
        <a:p>
          <a:endParaRPr lang="en-US"/>
        </a:p>
      </dgm:t>
    </dgm:pt>
    <dgm:pt modelId="{28195E0D-75C4-4777-989C-737F3C57D26E}" type="pres">
      <dgm:prSet presAssocID="{0C76AF4A-68C0-41EB-B852-F5E6314856C3}" presName="spacer" presStyleCnt="0"/>
      <dgm:spPr/>
    </dgm:pt>
    <dgm:pt modelId="{D7A5A9C5-A2C8-4B73-B0DF-010AC07F7DD9}" type="pres">
      <dgm:prSet presAssocID="{2A76EBCA-5650-451D-A92D-641DEBCE71FC}" presName="comp" presStyleCnt="0"/>
      <dgm:spPr/>
    </dgm:pt>
    <dgm:pt modelId="{AE452901-2E17-4B0E-80E6-1CD00294BE75}" type="pres">
      <dgm:prSet presAssocID="{2A76EBCA-5650-451D-A92D-641DEBCE71FC}" presName="box" presStyleLbl="node1" presStyleIdx="1" presStyleCnt="6" custLinFactNeighborX="-1125" custLinFactNeighborY="-491"/>
      <dgm:spPr/>
      <dgm:t>
        <a:bodyPr/>
        <a:lstStyle/>
        <a:p>
          <a:endParaRPr lang="en-US"/>
        </a:p>
      </dgm:t>
    </dgm:pt>
    <dgm:pt modelId="{96094F65-E540-4C54-BC62-1C7F9B6A8B90}" type="pres">
      <dgm:prSet presAssocID="{2A76EBCA-5650-451D-A92D-641DEBCE71FC}" presName="img" presStyleLbl="fgImgPlace1" presStyleIdx="1" presStyleCnt="6"/>
      <dgm:spPr>
        <a:blipFill>
          <a:blip xmlns:r="http://schemas.openxmlformats.org/officeDocument/2006/relationships" r:embed="rId2">
            <a:extLst>
              <a:ext uri="{28A0092B-C50C-407E-A947-70E740481C1C}">
                <a14:useLocalDpi xmlns:a14="http://schemas.microsoft.com/office/drawing/2010/main" val="0"/>
              </a:ext>
            </a:extLst>
          </a:blip>
          <a:srcRect/>
          <a:stretch>
            <a:fillRect t="-24000" b="-24000"/>
          </a:stretch>
        </a:blipFill>
      </dgm:spPr>
    </dgm:pt>
    <dgm:pt modelId="{F7F57965-3EDC-4200-A3EC-C778734C8066}" type="pres">
      <dgm:prSet presAssocID="{2A76EBCA-5650-451D-A92D-641DEBCE71FC}" presName="text" presStyleLbl="node1" presStyleIdx="1" presStyleCnt="6">
        <dgm:presLayoutVars>
          <dgm:bulletEnabled val="1"/>
        </dgm:presLayoutVars>
      </dgm:prSet>
      <dgm:spPr/>
      <dgm:t>
        <a:bodyPr/>
        <a:lstStyle/>
        <a:p>
          <a:endParaRPr lang="en-US"/>
        </a:p>
      </dgm:t>
    </dgm:pt>
    <dgm:pt modelId="{422B2E1B-0364-4BB7-A150-8D49EFCD6B28}" type="pres">
      <dgm:prSet presAssocID="{42FED28D-8F38-4F57-BA2A-C3BD5C8B9690}" presName="spacer" presStyleCnt="0"/>
      <dgm:spPr/>
    </dgm:pt>
    <dgm:pt modelId="{3AB2CBE9-D5F5-45B4-A239-5AE3FBE1A293}" type="pres">
      <dgm:prSet presAssocID="{EA5E07AB-6A0B-4269-A063-920A7DA0E279}" presName="comp" presStyleCnt="0"/>
      <dgm:spPr/>
    </dgm:pt>
    <dgm:pt modelId="{539F9710-A372-440A-806E-17E2BFA6F709}" type="pres">
      <dgm:prSet presAssocID="{EA5E07AB-6A0B-4269-A063-920A7DA0E279}" presName="box" presStyleLbl="node1" presStyleIdx="2" presStyleCnt="6"/>
      <dgm:spPr/>
      <dgm:t>
        <a:bodyPr/>
        <a:lstStyle/>
        <a:p>
          <a:endParaRPr lang="en-US"/>
        </a:p>
      </dgm:t>
    </dgm:pt>
    <dgm:pt modelId="{7449B325-92D1-481E-B489-A0327D5D422F}" type="pres">
      <dgm:prSet presAssocID="{EA5E07AB-6A0B-4269-A063-920A7DA0E279}" presName="img" presStyleLbl="fgImgPlace1" presStyleIdx="2" presStyleCnt="6"/>
      <dgm:spPr>
        <a:blipFill rotWithShape="1">
          <a:blip xmlns:r="http://schemas.openxmlformats.org/officeDocument/2006/relationships" r:embed="rId3"/>
          <a:srcRect/>
          <a:stretch>
            <a:fillRect t="-23000" b="-23000"/>
          </a:stretch>
        </a:blipFill>
      </dgm:spPr>
    </dgm:pt>
    <dgm:pt modelId="{1779BEB8-C823-49C1-A859-328A559264F5}" type="pres">
      <dgm:prSet presAssocID="{EA5E07AB-6A0B-4269-A063-920A7DA0E279}" presName="text" presStyleLbl="node1" presStyleIdx="2" presStyleCnt="6">
        <dgm:presLayoutVars>
          <dgm:bulletEnabled val="1"/>
        </dgm:presLayoutVars>
      </dgm:prSet>
      <dgm:spPr/>
      <dgm:t>
        <a:bodyPr/>
        <a:lstStyle/>
        <a:p>
          <a:endParaRPr lang="en-US"/>
        </a:p>
      </dgm:t>
    </dgm:pt>
    <dgm:pt modelId="{7EC5B42F-8BAB-4ED0-9236-6B4D9C902A63}" type="pres">
      <dgm:prSet presAssocID="{B22BEBF0-4A02-4E40-A7A4-BB689EE8C109}" presName="spacer" presStyleCnt="0"/>
      <dgm:spPr/>
    </dgm:pt>
    <dgm:pt modelId="{1F72CB4E-497A-46EB-8B02-66D32BDAEE9F}" type="pres">
      <dgm:prSet presAssocID="{3F916858-05D0-4324-B0DC-430B6ECADB57}" presName="comp" presStyleCnt="0"/>
      <dgm:spPr/>
    </dgm:pt>
    <dgm:pt modelId="{DCDE960C-F6B2-43BB-AB68-AA7DADF022CB}" type="pres">
      <dgm:prSet presAssocID="{3F916858-05D0-4324-B0DC-430B6ECADB57}" presName="box" presStyleLbl="node1" presStyleIdx="3" presStyleCnt="6"/>
      <dgm:spPr/>
      <dgm:t>
        <a:bodyPr/>
        <a:lstStyle/>
        <a:p>
          <a:endParaRPr lang="en-US"/>
        </a:p>
      </dgm:t>
    </dgm:pt>
    <dgm:pt modelId="{2670994F-BB36-4DB9-99FA-46F4BFFDCC55}" type="pres">
      <dgm:prSet presAssocID="{3F916858-05D0-4324-B0DC-430B6ECADB57}" presName="img" presStyleLbl="fgImgPlace1" presStyleIdx="3" presStyleCnt="6"/>
      <dgm:spPr>
        <a:blipFill rotWithShape="1">
          <a:blip xmlns:r="http://schemas.openxmlformats.org/officeDocument/2006/relationships" r:embed="rId4"/>
          <a:srcRect/>
          <a:stretch>
            <a:fillRect t="-19000" b="-19000"/>
          </a:stretch>
        </a:blipFill>
      </dgm:spPr>
    </dgm:pt>
    <dgm:pt modelId="{886A1772-562B-4A96-B500-A61B7FAEE6BA}" type="pres">
      <dgm:prSet presAssocID="{3F916858-05D0-4324-B0DC-430B6ECADB57}" presName="text" presStyleLbl="node1" presStyleIdx="3" presStyleCnt="6">
        <dgm:presLayoutVars>
          <dgm:bulletEnabled val="1"/>
        </dgm:presLayoutVars>
      </dgm:prSet>
      <dgm:spPr/>
      <dgm:t>
        <a:bodyPr/>
        <a:lstStyle/>
        <a:p>
          <a:endParaRPr lang="en-US"/>
        </a:p>
      </dgm:t>
    </dgm:pt>
    <dgm:pt modelId="{DDAE8996-5555-40F7-9240-700426F0F8C7}" type="pres">
      <dgm:prSet presAssocID="{7F67C853-B581-4EF0-B68B-DEE073E69626}" presName="spacer" presStyleCnt="0"/>
      <dgm:spPr/>
    </dgm:pt>
    <dgm:pt modelId="{902321D9-27AD-41A9-BA84-8BB4C37C76E6}" type="pres">
      <dgm:prSet presAssocID="{78F2398A-2DC0-4188-A423-4CD6F73E178F}" presName="comp" presStyleCnt="0"/>
      <dgm:spPr/>
    </dgm:pt>
    <dgm:pt modelId="{F23525C0-1029-41C7-94F4-9A1DDC159FDF}" type="pres">
      <dgm:prSet presAssocID="{78F2398A-2DC0-4188-A423-4CD6F73E178F}" presName="box" presStyleLbl="node1" presStyleIdx="4" presStyleCnt="6"/>
      <dgm:spPr/>
      <dgm:t>
        <a:bodyPr/>
        <a:lstStyle/>
        <a:p>
          <a:endParaRPr lang="en-US"/>
        </a:p>
      </dgm:t>
    </dgm:pt>
    <dgm:pt modelId="{A08ACD48-F09B-4AA3-8FC2-90A14C9FAF1E}" type="pres">
      <dgm:prSet presAssocID="{78F2398A-2DC0-4188-A423-4CD6F73E178F}" presName="img" presStyleLbl="fgImgPlace1" presStyleIdx="4" presStyleCnt="6"/>
      <dgm:spPr>
        <a:blipFill rotWithShape="1">
          <a:blip xmlns:r="http://schemas.openxmlformats.org/officeDocument/2006/relationships" r:embed="rId5"/>
          <a:srcRect/>
          <a:stretch>
            <a:fillRect t="-42000" b="-42000"/>
          </a:stretch>
        </a:blipFill>
      </dgm:spPr>
    </dgm:pt>
    <dgm:pt modelId="{9C024707-9A00-49CC-A824-CD926BEADBEC}" type="pres">
      <dgm:prSet presAssocID="{78F2398A-2DC0-4188-A423-4CD6F73E178F}" presName="text" presStyleLbl="node1" presStyleIdx="4" presStyleCnt="6">
        <dgm:presLayoutVars>
          <dgm:bulletEnabled val="1"/>
        </dgm:presLayoutVars>
      </dgm:prSet>
      <dgm:spPr/>
      <dgm:t>
        <a:bodyPr/>
        <a:lstStyle/>
        <a:p>
          <a:endParaRPr lang="en-US"/>
        </a:p>
      </dgm:t>
    </dgm:pt>
    <dgm:pt modelId="{FF8053CB-A9C0-46CF-930D-B0334133F124}" type="pres">
      <dgm:prSet presAssocID="{63B2C3EA-6445-4EEB-A981-ED47CEACA2FF}" presName="spacer" presStyleCnt="0"/>
      <dgm:spPr/>
    </dgm:pt>
    <dgm:pt modelId="{241D2D72-0801-40BB-84DB-53D608744767}" type="pres">
      <dgm:prSet presAssocID="{59A43E30-CE03-4E46-A15C-0227AB3A75D4}" presName="comp" presStyleCnt="0"/>
      <dgm:spPr/>
    </dgm:pt>
    <dgm:pt modelId="{91B59DE8-FDF3-4E33-B07B-5B159F1A619C}" type="pres">
      <dgm:prSet presAssocID="{59A43E30-CE03-4E46-A15C-0227AB3A75D4}" presName="box" presStyleLbl="node1" presStyleIdx="5" presStyleCnt="6"/>
      <dgm:spPr/>
      <dgm:t>
        <a:bodyPr/>
        <a:lstStyle/>
        <a:p>
          <a:endParaRPr lang="en-US"/>
        </a:p>
      </dgm:t>
    </dgm:pt>
    <dgm:pt modelId="{3B17F685-06CD-4DF9-883D-32045BAAB890}" type="pres">
      <dgm:prSet presAssocID="{59A43E30-CE03-4E46-A15C-0227AB3A75D4}" presName="img" presStyleLbl="fgImgPlace1" presStyleIdx="5" presStyleCnt="6"/>
      <dgm:spPr>
        <a:blipFill>
          <a:blip xmlns:r="http://schemas.openxmlformats.org/officeDocument/2006/relationships" r:embed="rId6">
            <a:extLst>
              <a:ext uri="{28A0092B-C50C-407E-A947-70E740481C1C}">
                <a14:useLocalDpi xmlns:a14="http://schemas.microsoft.com/office/drawing/2010/main" val="0"/>
              </a:ext>
            </a:extLst>
          </a:blip>
          <a:srcRect/>
          <a:stretch>
            <a:fillRect t="-9000" b="-9000"/>
          </a:stretch>
        </a:blipFill>
      </dgm:spPr>
    </dgm:pt>
    <dgm:pt modelId="{B3625BA2-4D60-4867-A06D-08A8D64B87F0}" type="pres">
      <dgm:prSet presAssocID="{59A43E30-CE03-4E46-A15C-0227AB3A75D4}" presName="text" presStyleLbl="node1" presStyleIdx="5" presStyleCnt="6">
        <dgm:presLayoutVars>
          <dgm:bulletEnabled val="1"/>
        </dgm:presLayoutVars>
      </dgm:prSet>
      <dgm:spPr/>
      <dgm:t>
        <a:bodyPr/>
        <a:lstStyle/>
        <a:p>
          <a:endParaRPr lang="en-US"/>
        </a:p>
      </dgm:t>
    </dgm:pt>
  </dgm:ptLst>
  <dgm:cxnLst>
    <dgm:cxn modelId="{CAF6A83C-6A79-48F4-82D0-3431BC03CB52}" type="presOf" srcId="{EA5E07AB-6A0B-4269-A063-920A7DA0E279}" destId="{1779BEB8-C823-49C1-A859-328A559264F5}" srcOrd="1" destOrd="0" presId="urn:microsoft.com/office/officeart/2005/8/layout/vList4"/>
    <dgm:cxn modelId="{0908ADB6-55BF-46AD-881F-A03167B1A1A7}" srcId="{25CC2FC3-60A0-47C3-B377-B730B50E66C9}" destId="{EA5E07AB-6A0B-4269-A063-920A7DA0E279}" srcOrd="2" destOrd="0" parTransId="{E7EE70AB-8527-489C-BFD8-2951D6907B23}" sibTransId="{B22BEBF0-4A02-4E40-A7A4-BB689EE8C109}"/>
    <dgm:cxn modelId="{B998B087-F08A-434C-9DDA-0AB1BB466126}" type="presOf" srcId="{2A76EBCA-5650-451D-A92D-641DEBCE71FC}" destId="{F7F57965-3EDC-4200-A3EC-C778734C8066}" srcOrd="1" destOrd="0" presId="urn:microsoft.com/office/officeart/2005/8/layout/vList4"/>
    <dgm:cxn modelId="{5D19E0F1-9CDC-4624-AB25-081E1143EFDE}" srcId="{25CC2FC3-60A0-47C3-B377-B730B50E66C9}" destId="{3F916858-05D0-4324-B0DC-430B6ECADB57}" srcOrd="3" destOrd="0" parTransId="{B2CB8344-FCDF-48C2-A850-1D7BA26C9744}" sibTransId="{7F67C853-B581-4EF0-B68B-DEE073E69626}"/>
    <dgm:cxn modelId="{D7719214-29B3-45BB-974F-3096C4C8C2D8}" type="presOf" srcId="{3F916858-05D0-4324-B0DC-430B6ECADB57}" destId="{DCDE960C-F6B2-43BB-AB68-AA7DADF022CB}" srcOrd="0" destOrd="0" presId="urn:microsoft.com/office/officeart/2005/8/layout/vList4"/>
    <dgm:cxn modelId="{A4830AB8-F9BD-4B9D-8324-48922536CF7D}" srcId="{25CC2FC3-60A0-47C3-B377-B730B50E66C9}" destId="{78F2398A-2DC0-4188-A423-4CD6F73E178F}" srcOrd="4" destOrd="0" parTransId="{CFF6E7A3-C22C-45A8-8138-520BF26205F1}" sibTransId="{63B2C3EA-6445-4EEB-A981-ED47CEACA2FF}"/>
    <dgm:cxn modelId="{D261130B-7706-4456-8001-0620A8505D32}" type="presOf" srcId="{59A43E30-CE03-4E46-A15C-0227AB3A75D4}" destId="{91B59DE8-FDF3-4E33-B07B-5B159F1A619C}" srcOrd="0" destOrd="0" presId="urn:microsoft.com/office/officeart/2005/8/layout/vList4"/>
    <dgm:cxn modelId="{E743B438-EC7D-4C5D-A33D-AF880468D8FB}" type="presOf" srcId="{3F916858-05D0-4324-B0DC-430B6ECADB57}" destId="{886A1772-562B-4A96-B500-A61B7FAEE6BA}" srcOrd="1" destOrd="0" presId="urn:microsoft.com/office/officeart/2005/8/layout/vList4"/>
    <dgm:cxn modelId="{43A88E28-78A0-4FA9-849A-7D44C62588F3}" type="presOf" srcId="{78F2398A-2DC0-4188-A423-4CD6F73E178F}" destId="{F23525C0-1029-41C7-94F4-9A1DDC159FDF}" srcOrd="0" destOrd="0" presId="urn:microsoft.com/office/officeart/2005/8/layout/vList4"/>
    <dgm:cxn modelId="{E3B1BA83-1EAF-4A66-9878-3BA1503F1156}" srcId="{25CC2FC3-60A0-47C3-B377-B730B50E66C9}" destId="{2A76EBCA-5650-451D-A92D-641DEBCE71FC}" srcOrd="1" destOrd="0" parTransId="{30025799-4D78-42FD-9519-B87D2610D455}" sibTransId="{42FED28D-8F38-4F57-BA2A-C3BD5C8B9690}"/>
    <dgm:cxn modelId="{18E5D7D5-B3FF-4466-B8F6-994C097286D5}" type="presOf" srcId="{CAA01038-4059-4B04-956F-366669C892D5}" destId="{8EF800FE-14A2-4E52-8D13-B5291EA9CE99}" srcOrd="0" destOrd="0" presId="urn:microsoft.com/office/officeart/2005/8/layout/vList4"/>
    <dgm:cxn modelId="{92C9A581-5E14-4CF0-90A2-875DA2AA184D}" type="presOf" srcId="{2A76EBCA-5650-451D-A92D-641DEBCE71FC}" destId="{AE452901-2E17-4B0E-80E6-1CD00294BE75}" srcOrd="0" destOrd="0" presId="urn:microsoft.com/office/officeart/2005/8/layout/vList4"/>
    <dgm:cxn modelId="{2EB3DA1A-85D9-492B-9804-B8362CEB8787}" srcId="{25CC2FC3-60A0-47C3-B377-B730B50E66C9}" destId="{CAA01038-4059-4B04-956F-366669C892D5}" srcOrd="0" destOrd="0" parTransId="{E7EA7F9E-9270-4F9D-88F2-149A2C6566AC}" sibTransId="{0C76AF4A-68C0-41EB-B852-F5E6314856C3}"/>
    <dgm:cxn modelId="{49749422-C11F-4BA0-9991-434AE2427662}" type="presOf" srcId="{CAA01038-4059-4B04-956F-366669C892D5}" destId="{D71BD5F8-0DA0-4B6F-9F72-C3E0FF4D7F31}" srcOrd="1" destOrd="0" presId="urn:microsoft.com/office/officeart/2005/8/layout/vList4"/>
    <dgm:cxn modelId="{B19C0491-5D09-4CE4-B8FB-87B88F947B31}" type="presOf" srcId="{78F2398A-2DC0-4188-A423-4CD6F73E178F}" destId="{9C024707-9A00-49CC-A824-CD926BEADBEC}" srcOrd="1" destOrd="0" presId="urn:microsoft.com/office/officeart/2005/8/layout/vList4"/>
    <dgm:cxn modelId="{0C3DB7B7-B974-4AA4-B2D7-722EE502CCC0}" type="presOf" srcId="{59A43E30-CE03-4E46-A15C-0227AB3A75D4}" destId="{B3625BA2-4D60-4867-A06D-08A8D64B87F0}" srcOrd="1" destOrd="0" presId="urn:microsoft.com/office/officeart/2005/8/layout/vList4"/>
    <dgm:cxn modelId="{AAD14E40-311C-4A8F-A6CC-B9928E250A73}" type="presOf" srcId="{25CC2FC3-60A0-47C3-B377-B730B50E66C9}" destId="{A5A3D49A-8334-4B00-87FD-D443BA8832A3}" srcOrd="0" destOrd="0" presId="urn:microsoft.com/office/officeart/2005/8/layout/vList4"/>
    <dgm:cxn modelId="{FF93FDE2-32D5-4BD4-A013-EBEB23B3C220}" srcId="{25CC2FC3-60A0-47C3-B377-B730B50E66C9}" destId="{59A43E30-CE03-4E46-A15C-0227AB3A75D4}" srcOrd="5" destOrd="0" parTransId="{62C0E987-F01A-4B44-AEFC-B9B2B1C1335B}" sibTransId="{2C655680-6028-4672-999C-4C75C52D1003}"/>
    <dgm:cxn modelId="{373A88E6-A648-4728-8441-4EDE4BBBB649}" type="presOf" srcId="{EA5E07AB-6A0B-4269-A063-920A7DA0E279}" destId="{539F9710-A372-440A-806E-17E2BFA6F709}" srcOrd="0" destOrd="0" presId="urn:microsoft.com/office/officeart/2005/8/layout/vList4"/>
    <dgm:cxn modelId="{99B1F037-73CA-4B08-9C2A-728CCB5F94A3}" type="presParOf" srcId="{A5A3D49A-8334-4B00-87FD-D443BA8832A3}" destId="{DEC58D6E-C819-4E47-9C27-98B6F9FE62F9}" srcOrd="0" destOrd="0" presId="urn:microsoft.com/office/officeart/2005/8/layout/vList4"/>
    <dgm:cxn modelId="{09632032-911F-4C88-92F2-00BE9E82C20C}" type="presParOf" srcId="{DEC58D6E-C819-4E47-9C27-98B6F9FE62F9}" destId="{8EF800FE-14A2-4E52-8D13-B5291EA9CE99}" srcOrd="0" destOrd="0" presId="urn:microsoft.com/office/officeart/2005/8/layout/vList4"/>
    <dgm:cxn modelId="{2A643341-F402-4727-ADF4-D33307423C14}" type="presParOf" srcId="{DEC58D6E-C819-4E47-9C27-98B6F9FE62F9}" destId="{870AB59E-6A8F-4369-82E1-7BC5057BE7B1}" srcOrd="1" destOrd="0" presId="urn:microsoft.com/office/officeart/2005/8/layout/vList4"/>
    <dgm:cxn modelId="{36EF87E0-94C2-48DE-B552-A9D5F278A2F1}" type="presParOf" srcId="{DEC58D6E-C819-4E47-9C27-98B6F9FE62F9}" destId="{D71BD5F8-0DA0-4B6F-9F72-C3E0FF4D7F31}" srcOrd="2" destOrd="0" presId="urn:microsoft.com/office/officeart/2005/8/layout/vList4"/>
    <dgm:cxn modelId="{E3105A0D-D208-4352-B12F-13A86C04E957}" type="presParOf" srcId="{A5A3D49A-8334-4B00-87FD-D443BA8832A3}" destId="{28195E0D-75C4-4777-989C-737F3C57D26E}" srcOrd="1" destOrd="0" presId="urn:microsoft.com/office/officeart/2005/8/layout/vList4"/>
    <dgm:cxn modelId="{4D44944B-4571-4DBA-A38B-42558A76D0A6}" type="presParOf" srcId="{A5A3D49A-8334-4B00-87FD-D443BA8832A3}" destId="{D7A5A9C5-A2C8-4B73-B0DF-010AC07F7DD9}" srcOrd="2" destOrd="0" presId="urn:microsoft.com/office/officeart/2005/8/layout/vList4"/>
    <dgm:cxn modelId="{7F4B4120-77CC-409E-B44C-EEB632B15309}" type="presParOf" srcId="{D7A5A9C5-A2C8-4B73-B0DF-010AC07F7DD9}" destId="{AE452901-2E17-4B0E-80E6-1CD00294BE75}" srcOrd="0" destOrd="0" presId="urn:microsoft.com/office/officeart/2005/8/layout/vList4"/>
    <dgm:cxn modelId="{06BDCADF-78A0-4A1B-8609-87C10E6B8DD4}" type="presParOf" srcId="{D7A5A9C5-A2C8-4B73-B0DF-010AC07F7DD9}" destId="{96094F65-E540-4C54-BC62-1C7F9B6A8B90}" srcOrd="1" destOrd="0" presId="urn:microsoft.com/office/officeart/2005/8/layout/vList4"/>
    <dgm:cxn modelId="{21E5577F-1AF0-42C6-A010-E4B7AF5846EA}" type="presParOf" srcId="{D7A5A9C5-A2C8-4B73-B0DF-010AC07F7DD9}" destId="{F7F57965-3EDC-4200-A3EC-C778734C8066}" srcOrd="2" destOrd="0" presId="urn:microsoft.com/office/officeart/2005/8/layout/vList4"/>
    <dgm:cxn modelId="{0CCC89B0-428B-4D8D-9A8F-2E45EE4297E3}" type="presParOf" srcId="{A5A3D49A-8334-4B00-87FD-D443BA8832A3}" destId="{422B2E1B-0364-4BB7-A150-8D49EFCD6B28}" srcOrd="3" destOrd="0" presId="urn:microsoft.com/office/officeart/2005/8/layout/vList4"/>
    <dgm:cxn modelId="{42AB22CD-E586-4DD1-A52E-5C98FA92DDCD}" type="presParOf" srcId="{A5A3D49A-8334-4B00-87FD-D443BA8832A3}" destId="{3AB2CBE9-D5F5-45B4-A239-5AE3FBE1A293}" srcOrd="4" destOrd="0" presId="urn:microsoft.com/office/officeart/2005/8/layout/vList4"/>
    <dgm:cxn modelId="{30EA3C21-5F66-404E-A190-5A8E8BF7322F}" type="presParOf" srcId="{3AB2CBE9-D5F5-45B4-A239-5AE3FBE1A293}" destId="{539F9710-A372-440A-806E-17E2BFA6F709}" srcOrd="0" destOrd="0" presId="urn:microsoft.com/office/officeart/2005/8/layout/vList4"/>
    <dgm:cxn modelId="{5FE8F3BD-803C-45CE-9E1F-484F8829B151}" type="presParOf" srcId="{3AB2CBE9-D5F5-45B4-A239-5AE3FBE1A293}" destId="{7449B325-92D1-481E-B489-A0327D5D422F}" srcOrd="1" destOrd="0" presId="urn:microsoft.com/office/officeart/2005/8/layout/vList4"/>
    <dgm:cxn modelId="{7D5D4B2F-613B-4376-8A69-1EC03CDC0F1E}" type="presParOf" srcId="{3AB2CBE9-D5F5-45B4-A239-5AE3FBE1A293}" destId="{1779BEB8-C823-49C1-A859-328A559264F5}" srcOrd="2" destOrd="0" presId="urn:microsoft.com/office/officeart/2005/8/layout/vList4"/>
    <dgm:cxn modelId="{C01375D5-183C-4A4E-A5EA-6BDBE1061F69}" type="presParOf" srcId="{A5A3D49A-8334-4B00-87FD-D443BA8832A3}" destId="{7EC5B42F-8BAB-4ED0-9236-6B4D9C902A63}" srcOrd="5" destOrd="0" presId="urn:microsoft.com/office/officeart/2005/8/layout/vList4"/>
    <dgm:cxn modelId="{4B288F17-830C-45EE-A97C-AEEDBCC7B133}" type="presParOf" srcId="{A5A3D49A-8334-4B00-87FD-D443BA8832A3}" destId="{1F72CB4E-497A-46EB-8B02-66D32BDAEE9F}" srcOrd="6" destOrd="0" presId="urn:microsoft.com/office/officeart/2005/8/layout/vList4"/>
    <dgm:cxn modelId="{389DBD27-D2DC-460D-A52B-9EE87A639A53}" type="presParOf" srcId="{1F72CB4E-497A-46EB-8B02-66D32BDAEE9F}" destId="{DCDE960C-F6B2-43BB-AB68-AA7DADF022CB}" srcOrd="0" destOrd="0" presId="urn:microsoft.com/office/officeart/2005/8/layout/vList4"/>
    <dgm:cxn modelId="{E38E6A8E-1DE3-4499-9669-C784A6D0CA97}" type="presParOf" srcId="{1F72CB4E-497A-46EB-8B02-66D32BDAEE9F}" destId="{2670994F-BB36-4DB9-99FA-46F4BFFDCC55}" srcOrd="1" destOrd="0" presId="urn:microsoft.com/office/officeart/2005/8/layout/vList4"/>
    <dgm:cxn modelId="{0EF07675-3DA6-4D20-A114-6D5BDD16B886}" type="presParOf" srcId="{1F72CB4E-497A-46EB-8B02-66D32BDAEE9F}" destId="{886A1772-562B-4A96-B500-A61B7FAEE6BA}" srcOrd="2" destOrd="0" presId="urn:microsoft.com/office/officeart/2005/8/layout/vList4"/>
    <dgm:cxn modelId="{36A3439D-D059-4A9A-A22E-F335E6EDF4DE}" type="presParOf" srcId="{A5A3D49A-8334-4B00-87FD-D443BA8832A3}" destId="{DDAE8996-5555-40F7-9240-700426F0F8C7}" srcOrd="7" destOrd="0" presId="urn:microsoft.com/office/officeart/2005/8/layout/vList4"/>
    <dgm:cxn modelId="{76C6FB70-500A-4BC1-9E80-EA92CF362194}" type="presParOf" srcId="{A5A3D49A-8334-4B00-87FD-D443BA8832A3}" destId="{902321D9-27AD-41A9-BA84-8BB4C37C76E6}" srcOrd="8" destOrd="0" presId="urn:microsoft.com/office/officeart/2005/8/layout/vList4"/>
    <dgm:cxn modelId="{84340875-C8CC-49D0-AD7D-D500A344CB10}" type="presParOf" srcId="{902321D9-27AD-41A9-BA84-8BB4C37C76E6}" destId="{F23525C0-1029-41C7-94F4-9A1DDC159FDF}" srcOrd="0" destOrd="0" presId="urn:microsoft.com/office/officeart/2005/8/layout/vList4"/>
    <dgm:cxn modelId="{F3F94509-7BA9-48C5-8F64-3A0FDEEBBEAB}" type="presParOf" srcId="{902321D9-27AD-41A9-BA84-8BB4C37C76E6}" destId="{A08ACD48-F09B-4AA3-8FC2-90A14C9FAF1E}" srcOrd="1" destOrd="0" presId="urn:microsoft.com/office/officeart/2005/8/layout/vList4"/>
    <dgm:cxn modelId="{F1E3C2CA-5945-4AA4-A2CD-87637099F7FE}" type="presParOf" srcId="{902321D9-27AD-41A9-BA84-8BB4C37C76E6}" destId="{9C024707-9A00-49CC-A824-CD926BEADBEC}" srcOrd="2" destOrd="0" presId="urn:microsoft.com/office/officeart/2005/8/layout/vList4"/>
    <dgm:cxn modelId="{E61DBFD4-06EC-4A82-9E49-0AD6763C9FCE}" type="presParOf" srcId="{A5A3D49A-8334-4B00-87FD-D443BA8832A3}" destId="{FF8053CB-A9C0-46CF-930D-B0334133F124}" srcOrd="9" destOrd="0" presId="urn:microsoft.com/office/officeart/2005/8/layout/vList4"/>
    <dgm:cxn modelId="{D553CCC3-9AE2-47A6-9C18-D9CCC5C46DC5}" type="presParOf" srcId="{A5A3D49A-8334-4B00-87FD-D443BA8832A3}" destId="{241D2D72-0801-40BB-84DB-53D608744767}" srcOrd="10" destOrd="0" presId="urn:microsoft.com/office/officeart/2005/8/layout/vList4"/>
    <dgm:cxn modelId="{679C2411-70B6-4ED9-B26C-B44F6533C297}" type="presParOf" srcId="{241D2D72-0801-40BB-84DB-53D608744767}" destId="{91B59DE8-FDF3-4E33-B07B-5B159F1A619C}" srcOrd="0" destOrd="0" presId="urn:microsoft.com/office/officeart/2005/8/layout/vList4"/>
    <dgm:cxn modelId="{63EB1DA0-806A-4D59-8993-806B4553DFEB}" type="presParOf" srcId="{241D2D72-0801-40BB-84DB-53D608744767}" destId="{3B17F685-06CD-4DF9-883D-32045BAAB890}" srcOrd="1" destOrd="0" presId="urn:microsoft.com/office/officeart/2005/8/layout/vList4"/>
    <dgm:cxn modelId="{CD62DF3A-ACDD-490F-8C72-440F4C7E5420}" type="presParOf" srcId="{241D2D72-0801-40BB-84DB-53D608744767}" destId="{B3625BA2-4D60-4867-A06D-08A8D64B87F0}"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F800FE-14A2-4E52-8D13-B5291EA9CE99}">
      <dsp:nvSpPr>
        <dsp:cNvPr id="0" name=""/>
        <dsp:cNvSpPr/>
      </dsp:nvSpPr>
      <dsp:spPr>
        <a:xfrm>
          <a:off x="0" y="0"/>
          <a:ext cx="10085110" cy="818787"/>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en-US" sz="3600" kern="1200" dirty="0">
              <a:latin typeface="Algerian" panose="04020705040A02060702" pitchFamily="82" charset="0"/>
            </a:rPr>
            <a:t>Safety</a:t>
          </a:r>
        </a:p>
      </dsp:txBody>
      <dsp:txXfrm>
        <a:off x="2098900" y="0"/>
        <a:ext cx="7986209" cy="818787"/>
      </dsp:txXfrm>
    </dsp:sp>
    <dsp:sp modelId="{870AB59E-6A8F-4369-82E1-7BC5057BE7B1}">
      <dsp:nvSpPr>
        <dsp:cNvPr id="0" name=""/>
        <dsp:cNvSpPr/>
      </dsp:nvSpPr>
      <dsp:spPr>
        <a:xfrm>
          <a:off x="81878" y="81878"/>
          <a:ext cx="2017022" cy="655029"/>
        </a:xfrm>
        <a:prstGeom prst="roundRect">
          <a:avLst>
            <a:gd name="adj" fmla="val 10000"/>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t="-41000" b="-4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E452901-2E17-4B0E-80E6-1CD00294BE75}">
      <dsp:nvSpPr>
        <dsp:cNvPr id="0" name=""/>
        <dsp:cNvSpPr/>
      </dsp:nvSpPr>
      <dsp:spPr>
        <a:xfrm>
          <a:off x="0" y="896645"/>
          <a:ext cx="10085110" cy="818787"/>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en-US" sz="3600" kern="1200" dirty="0">
              <a:latin typeface="Algerian" panose="04020705040A02060702" pitchFamily="82" charset="0"/>
            </a:rPr>
            <a:t>Timeliness</a:t>
          </a:r>
        </a:p>
      </dsp:txBody>
      <dsp:txXfrm>
        <a:off x="2098900" y="896645"/>
        <a:ext cx="7986209" cy="818787"/>
      </dsp:txXfrm>
    </dsp:sp>
    <dsp:sp modelId="{96094F65-E540-4C54-BC62-1C7F9B6A8B90}">
      <dsp:nvSpPr>
        <dsp:cNvPr id="0" name=""/>
        <dsp:cNvSpPr/>
      </dsp:nvSpPr>
      <dsp:spPr>
        <a:xfrm>
          <a:off x="81878" y="982544"/>
          <a:ext cx="2017022" cy="655029"/>
        </a:xfrm>
        <a:prstGeom prst="roundRect">
          <a:avLst>
            <a:gd name="adj" fmla="val 10000"/>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t="-24000" b="-24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39F9710-A372-440A-806E-17E2BFA6F709}">
      <dsp:nvSpPr>
        <dsp:cNvPr id="0" name=""/>
        <dsp:cNvSpPr/>
      </dsp:nvSpPr>
      <dsp:spPr>
        <a:xfrm>
          <a:off x="0" y="1801331"/>
          <a:ext cx="10085110" cy="818787"/>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en-US" sz="3600" kern="1200" dirty="0">
              <a:latin typeface="Algerian" panose="04020705040A02060702" pitchFamily="82" charset="0"/>
            </a:rPr>
            <a:t>Effectiveness</a:t>
          </a:r>
        </a:p>
      </dsp:txBody>
      <dsp:txXfrm>
        <a:off x="2098900" y="1801331"/>
        <a:ext cx="7986209" cy="818787"/>
      </dsp:txXfrm>
    </dsp:sp>
    <dsp:sp modelId="{7449B325-92D1-481E-B489-A0327D5D422F}">
      <dsp:nvSpPr>
        <dsp:cNvPr id="0" name=""/>
        <dsp:cNvSpPr/>
      </dsp:nvSpPr>
      <dsp:spPr>
        <a:xfrm>
          <a:off x="81878" y="1883210"/>
          <a:ext cx="2017022" cy="655029"/>
        </a:xfrm>
        <a:prstGeom prst="roundRect">
          <a:avLst>
            <a:gd name="adj" fmla="val 10000"/>
          </a:avLst>
        </a:prstGeom>
        <a:blipFill rotWithShape="1">
          <a:blip xmlns:r="http://schemas.openxmlformats.org/officeDocument/2006/relationships" r:embed="rId3"/>
          <a:srcRect/>
          <a:stretch>
            <a:fillRect t="-23000" b="-23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CDE960C-F6B2-43BB-AB68-AA7DADF022CB}">
      <dsp:nvSpPr>
        <dsp:cNvPr id="0" name=""/>
        <dsp:cNvSpPr/>
      </dsp:nvSpPr>
      <dsp:spPr>
        <a:xfrm>
          <a:off x="0" y="2701997"/>
          <a:ext cx="10085110" cy="818787"/>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rtl="1">
            <a:lnSpc>
              <a:spcPct val="90000"/>
            </a:lnSpc>
            <a:spcBef>
              <a:spcPct val="0"/>
            </a:spcBef>
            <a:spcAft>
              <a:spcPct val="35000"/>
            </a:spcAft>
          </a:pPr>
          <a:r>
            <a:rPr lang="en-US" sz="3600" kern="1200" dirty="0">
              <a:latin typeface="Algerian" panose="04020705040A02060702" pitchFamily="82" charset="0"/>
            </a:rPr>
            <a:t>Efficiency </a:t>
          </a:r>
        </a:p>
      </dsp:txBody>
      <dsp:txXfrm>
        <a:off x="2098900" y="2701997"/>
        <a:ext cx="7986209" cy="818787"/>
      </dsp:txXfrm>
    </dsp:sp>
    <dsp:sp modelId="{2670994F-BB36-4DB9-99FA-46F4BFFDCC55}">
      <dsp:nvSpPr>
        <dsp:cNvPr id="0" name=""/>
        <dsp:cNvSpPr/>
      </dsp:nvSpPr>
      <dsp:spPr>
        <a:xfrm>
          <a:off x="81878" y="2783876"/>
          <a:ext cx="2017022" cy="655029"/>
        </a:xfrm>
        <a:prstGeom prst="roundRect">
          <a:avLst>
            <a:gd name="adj" fmla="val 10000"/>
          </a:avLst>
        </a:prstGeom>
        <a:blipFill rotWithShape="1">
          <a:blip xmlns:r="http://schemas.openxmlformats.org/officeDocument/2006/relationships" r:embed="rId4"/>
          <a:srcRect/>
          <a:stretch>
            <a:fillRect t="-19000" b="-19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23525C0-1029-41C7-94F4-9A1DDC159FDF}">
      <dsp:nvSpPr>
        <dsp:cNvPr id="0" name=""/>
        <dsp:cNvSpPr/>
      </dsp:nvSpPr>
      <dsp:spPr>
        <a:xfrm>
          <a:off x="0" y="3602663"/>
          <a:ext cx="10085110" cy="818787"/>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en-US" sz="3600" kern="1200" dirty="0">
              <a:latin typeface="Algerian" panose="04020705040A02060702" pitchFamily="82" charset="0"/>
            </a:rPr>
            <a:t>Equity</a:t>
          </a:r>
        </a:p>
      </dsp:txBody>
      <dsp:txXfrm>
        <a:off x="2098900" y="3602663"/>
        <a:ext cx="7986209" cy="818787"/>
      </dsp:txXfrm>
    </dsp:sp>
    <dsp:sp modelId="{A08ACD48-F09B-4AA3-8FC2-90A14C9FAF1E}">
      <dsp:nvSpPr>
        <dsp:cNvPr id="0" name=""/>
        <dsp:cNvSpPr/>
      </dsp:nvSpPr>
      <dsp:spPr>
        <a:xfrm>
          <a:off x="81878" y="3684542"/>
          <a:ext cx="2017022" cy="655029"/>
        </a:xfrm>
        <a:prstGeom prst="roundRect">
          <a:avLst>
            <a:gd name="adj" fmla="val 10000"/>
          </a:avLst>
        </a:prstGeom>
        <a:blipFill rotWithShape="1">
          <a:blip xmlns:r="http://schemas.openxmlformats.org/officeDocument/2006/relationships" r:embed="rId5"/>
          <a:srcRect/>
          <a:stretch>
            <a:fillRect t="-42000" b="-42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1B59DE8-FDF3-4E33-B07B-5B159F1A619C}">
      <dsp:nvSpPr>
        <dsp:cNvPr id="0" name=""/>
        <dsp:cNvSpPr/>
      </dsp:nvSpPr>
      <dsp:spPr>
        <a:xfrm>
          <a:off x="0" y="4503329"/>
          <a:ext cx="10085110" cy="818787"/>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en-US" sz="3600" kern="1200" dirty="0">
              <a:latin typeface="Algerian" panose="04020705040A02060702" pitchFamily="82" charset="0"/>
            </a:rPr>
            <a:t>Patient centeredness</a:t>
          </a:r>
        </a:p>
      </dsp:txBody>
      <dsp:txXfrm>
        <a:off x="2098900" y="4503329"/>
        <a:ext cx="7986209" cy="818787"/>
      </dsp:txXfrm>
    </dsp:sp>
    <dsp:sp modelId="{3B17F685-06CD-4DF9-883D-32045BAAB890}">
      <dsp:nvSpPr>
        <dsp:cNvPr id="0" name=""/>
        <dsp:cNvSpPr/>
      </dsp:nvSpPr>
      <dsp:spPr>
        <a:xfrm>
          <a:off x="81878" y="4585207"/>
          <a:ext cx="2017022" cy="655029"/>
        </a:xfrm>
        <a:prstGeom prst="roundRect">
          <a:avLst>
            <a:gd name="adj" fmla="val 10000"/>
          </a:avLst>
        </a:prstGeom>
        <a:blipFill>
          <a:blip xmlns:r="http://schemas.openxmlformats.org/officeDocument/2006/relationships" r:embed="rId6">
            <a:extLst>
              <a:ext uri="{28A0092B-C50C-407E-A947-70E740481C1C}">
                <a14:useLocalDpi xmlns:a14="http://schemas.microsoft.com/office/drawing/2010/main" val="0"/>
              </a:ext>
            </a:extLst>
          </a:blip>
          <a:srcRect/>
          <a:stretch>
            <a:fillRect t="-9000" b="-9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15.xml"/><Relationship Id="rId5" Type="http://schemas.openxmlformats.org/officeDocument/2006/relationships/image" Target="../media/image2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err="1" smtClean="0">
                <a:latin typeface="Alexandria" charset="0"/>
                <a:cs typeface="Alexandria" charset="0"/>
              </a:rPr>
              <a:t>Hesham</a:t>
            </a:r>
            <a:r>
              <a:rPr lang="en-US" sz="2000" dirty="0" smtClean="0">
                <a:latin typeface="Alexandria" charset="0"/>
                <a:cs typeface="Alexandria" charset="0"/>
              </a:rPr>
              <a:t> </a:t>
            </a:r>
            <a:r>
              <a:rPr lang="en-US" sz="2000" dirty="0" err="1" smtClean="0">
                <a:latin typeface="Alexandria" charset="0"/>
                <a:cs typeface="Alexandria" charset="0"/>
              </a:rPr>
              <a:t>Mousli</a:t>
            </a:r>
            <a:endParaRPr lang="en-US" sz="2000" dirty="0">
              <a:latin typeface="Alexandria" charset="0"/>
              <a:cs typeface="Alexandria" charset="0"/>
            </a:endParaRPr>
          </a:p>
        </p:txBody>
      </p:sp>
      <p:sp>
        <p:nvSpPr>
          <p:cNvPr id="31" name="TextBox 30"/>
          <p:cNvSpPr txBox="1"/>
          <p:nvPr/>
        </p:nvSpPr>
        <p:spPr>
          <a:xfrm>
            <a:off x="121661" y="2061111"/>
            <a:ext cx="5859811" cy="1323439"/>
          </a:xfrm>
          <a:prstGeom prst="rect">
            <a:avLst/>
          </a:prstGeom>
          <a:noFill/>
        </p:spPr>
        <p:txBody>
          <a:bodyPr wrap="square" rtlCol="0">
            <a:spAutoFit/>
          </a:bodyPr>
          <a:lstStyle/>
          <a:p>
            <a:pPr algn="ctr"/>
            <a:r>
              <a:rPr lang="en-US" sz="4000" b="1" dirty="0" smtClean="0">
                <a:solidFill>
                  <a:srgbClr val="00B0F0"/>
                </a:solidFill>
                <a:latin typeface="Alexandria" charset="0"/>
                <a:cs typeface="Alexandria" charset="0"/>
              </a:rPr>
              <a:t>Introduction </a:t>
            </a:r>
            <a:r>
              <a:rPr lang="en-US" sz="4000" b="1" dirty="0">
                <a:solidFill>
                  <a:srgbClr val="00B0F0"/>
                </a:solidFill>
                <a:latin typeface="Alexandria" charset="0"/>
                <a:cs typeface="Alexandria" charset="0"/>
              </a:rPr>
              <a:t>to </a:t>
            </a:r>
            <a:r>
              <a:rPr lang="en-US" sz="4000" b="1" dirty="0" smtClean="0">
                <a:solidFill>
                  <a:srgbClr val="00B0F0"/>
                </a:solidFill>
                <a:latin typeface="Alexandria" charset="0"/>
                <a:cs typeface="Alexandria" charset="0"/>
              </a:rPr>
              <a:t>Healthcare Quality</a:t>
            </a:r>
            <a:endParaRPr lang="en-US" sz="40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1</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972912" cy="677108"/>
          </a:xfrm>
          <a:prstGeom prst="rect">
            <a:avLst/>
          </a:prstGeom>
          <a:noFill/>
        </p:spPr>
        <p:txBody>
          <a:bodyPr wrap="none" rtlCol="0">
            <a:spAutoFit/>
          </a:bodyPr>
          <a:lstStyle/>
          <a:p>
            <a:r>
              <a:rPr lang="en-US" sz="2000" dirty="0" smtClean="0">
                <a:latin typeface="Alexandria" charset="0"/>
                <a:cs typeface="Alexandria" charset="0"/>
              </a:rPr>
              <a:t>MHA623</a:t>
            </a:r>
            <a:endParaRPr lang="en-US" sz="2000" dirty="0">
              <a:latin typeface="Alexandria" charset="0"/>
              <a:cs typeface="Alexandria" charset="0"/>
            </a:endParaRPr>
          </a:p>
          <a:p>
            <a:r>
              <a:rPr lang="en-US" b="1" dirty="0"/>
              <a:t>Healthcare </a:t>
            </a:r>
            <a:r>
              <a:rPr lang="en-US" b="1" dirty="0" smtClean="0"/>
              <a:t>Quality</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3314693" y="837474"/>
            <a:ext cx="5689614" cy="646331"/>
          </a:xfrm>
          <a:prstGeom prst="rect">
            <a:avLst/>
          </a:prstGeom>
          <a:noFill/>
        </p:spPr>
        <p:txBody>
          <a:bodyPr wrap="square" rtlCol="0">
            <a:spAutoFit/>
          </a:bodyPr>
          <a:lstStyle/>
          <a:p>
            <a:pPr algn="ctr"/>
            <a:r>
              <a:rPr lang="en-US" sz="3600" b="1" dirty="0" smtClean="0">
                <a:solidFill>
                  <a:srgbClr val="F58221"/>
                </a:solidFill>
                <a:latin typeface="Alexandria" charset="0"/>
                <a:cs typeface="Alexandria" charset="0"/>
              </a:rPr>
              <a:t>Intended Objectives</a:t>
            </a:r>
            <a:endParaRPr lang="en-US" sz="3600" b="1" dirty="0">
              <a:solidFill>
                <a:srgbClr val="F58221"/>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sp>
        <p:nvSpPr>
          <p:cNvPr id="48" name="TextBox 47"/>
          <p:cNvSpPr txBox="1"/>
          <p:nvPr/>
        </p:nvSpPr>
        <p:spPr>
          <a:xfrm>
            <a:off x="703684" y="2208707"/>
            <a:ext cx="10639912" cy="3244158"/>
          </a:xfrm>
          <a:prstGeom prst="rect">
            <a:avLst/>
          </a:prstGeom>
          <a:noFill/>
        </p:spPr>
        <p:txBody>
          <a:bodyPr wrap="square" rtlCol="0">
            <a:spAutoFit/>
          </a:bodyPr>
          <a:lstStyle/>
          <a:p>
            <a:pPr marL="457200" indent="-457200" algn="just">
              <a:lnSpc>
                <a:spcPct val="150000"/>
              </a:lnSpc>
              <a:buFont typeface="+mj-lt"/>
              <a:buAutoNum type="arabicPeriod"/>
            </a:pPr>
            <a:r>
              <a:rPr lang="en-US" sz="2800" dirty="0" smtClean="0">
                <a:latin typeface="Alexandria"/>
              </a:rPr>
              <a:t>Recognize </a:t>
            </a:r>
            <a:r>
              <a:rPr lang="en-US" sz="2800" dirty="0">
                <a:latin typeface="Alexandria"/>
              </a:rPr>
              <a:t>the different terms assigned to quality .</a:t>
            </a:r>
          </a:p>
          <a:p>
            <a:pPr marL="457200" indent="-457200" algn="just">
              <a:lnSpc>
                <a:spcPct val="150000"/>
              </a:lnSpc>
              <a:buFont typeface="+mj-lt"/>
              <a:buAutoNum type="arabicPeriod"/>
            </a:pPr>
            <a:r>
              <a:rPr lang="en-US" sz="2800" dirty="0">
                <a:latin typeface="Alexandria"/>
              </a:rPr>
              <a:t>Explain the relationship between cost and quality.</a:t>
            </a:r>
          </a:p>
          <a:p>
            <a:pPr marL="457200" indent="-457200" algn="just">
              <a:lnSpc>
                <a:spcPct val="150000"/>
              </a:lnSpc>
              <a:buFont typeface="+mj-lt"/>
              <a:buAutoNum type="arabicPeriod"/>
            </a:pPr>
            <a:r>
              <a:rPr lang="en-US" sz="2800" dirty="0">
                <a:latin typeface="Alexandria"/>
              </a:rPr>
              <a:t>Demonstrate an understanding of the varied dimensions of healthcare quality.</a:t>
            </a:r>
          </a:p>
          <a:p>
            <a:pPr marL="457200" indent="-457200" algn="just">
              <a:lnSpc>
                <a:spcPct val="150000"/>
              </a:lnSpc>
              <a:buFont typeface="+mj-lt"/>
              <a:buAutoNum type="arabicPeriod"/>
            </a:pPr>
            <a:r>
              <a:rPr lang="en-US" sz="2800" dirty="0">
                <a:latin typeface="Alexandria"/>
              </a:rPr>
              <a:t>Recognize the principals of TQM in healthcare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548273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3314693" y="807134"/>
            <a:ext cx="5689614" cy="646331"/>
          </a:xfrm>
          <a:prstGeom prst="rect">
            <a:avLst/>
          </a:prstGeom>
          <a:noFill/>
        </p:spPr>
        <p:txBody>
          <a:bodyPr wrap="square" rtlCol="0">
            <a:spAutoFit/>
          </a:bodyPr>
          <a:lstStyle/>
          <a:p>
            <a:pPr algn="ctr"/>
            <a:r>
              <a:rPr lang="en-US" sz="3600" b="1" dirty="0" smtClean="0">
                <a:solidFill>
                  <a:srgbClr val="00B0F0"/>
                </a:solidFill>
                <a:latin typeface="Alexandria" charset="0"/>
                <a:cs typeface="Alexandria" charset="0"/>
              </a:rPr>
              <a:t>WHAT </a:t>
            </a:r>
            <a:r>
              <a:rPr lang="en-US" sz="3600" b="1" dirty="0">
                <a:solidFill>
                  <a:srgbClr val="00B0F0"/>
                </a:solidFill>
                <a:latin typeface="Alexandria" charset="0"/>
                <a:cs typeface="Alexandria" charset="0"/>
              </a:rPr>
              <a:t>IS QUALITY?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sp>
        <p:nvSpPr>
          <p:cNvPr id="48" name="TextBox 47"/>
          <p:cNvSpPr txBox="1"/>
          <p:nvPr/>
        </p:nvSpPr>
        <p:spPr>
          <a:xfrm>
            <a:off x="1061808" y="2392828"/>
            <a:ext cx="10195384" cy="2955746"/>
          </a:xfrm>
          <a:prstGeom prst="rect">
            <a:avLst/>
          </a:prstGeom>
          <a:noFill/>
        </p:spPr>
        <p:txBody>
          <a:bodyPr wrap="square" rtlCol="0">
            <a:spAutoFit/>
          </a:bodyPr>
          <a:lstStyle/>
          <a:p>
            <a:pPr marL="457200" indent="-457200" algn="just">
              <a:lnSpc>
                <a:spcPct val="150000"/>
              </a:lnSpc>
              <a:buFont typeface="Wingdings" panose="05000000000000000000" pitchFamily="2" charset="2"/>
              <a:buChar char="Ø"/>
            </a:pPr>
            <a:r>
              <a:rPr lang="en-US" sz="3200" dirty="0">
                <a:latin typeface="Alexandria"/>
              </a:rPr>
              <a:t>In its broadest sense, quality is an attribute of a product or service.</a:t>
            </a:r>
          </a:p>
          <a:p>
            <a:pPr marL="457200" indent="-457200" algn="just">
              <a:lnSpc>
                <a:spcPct val="150000"/>
              </a:lnSpc>
              <a:buFont typeface="Wingdings" panose="05000000000000000000" pitchFamily="2" charset="2"/>
              <a:buChar char="Ø"/>
            </a:pPr>
            <a:r>
              <a:rPr lang="en-US" sz="3200" dirty="0">
                <a:latin typeface="Alexandria"/>
              </a:rPr>
              <a:t>The perspective of the person evaluating the product or service influences her judgment of the attribute.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063225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F8F4BD2B-48D1-4CCB-A920-552467B128C1}"/>
              </a:ext>
            </a:extLst>
          </p:cNvPr>
          <p:cNvPicPr>
            <a:picLocks noChangeAspect="1"/>
          </p:cNvPicPr>
          <p:nvPr/>
        </p:nvPicPr>
        <p:blipFill rotWithShape="1">
          <a:blip r:embed="rId3"/>
          <a:srcRect b="18261"/>
          <a:stretch/>
        </p:blipFill>
        <p:spPr>
          <a:xfrm>
            <a:off x="244932" y="1345306"/>
            <a:ext cx="11557416" cy="4916773"/>
          </a:xfrm>
          <a:prstGeom prst="rect">
            <a:avLst/>
          </a:prstGeom>
          <a:ln>
            <a:noFill/>
          </a:ln>
          <a:effectLst>
            <a:outerShdw blurRad="292100" dist="139700" dir="2700000" algn="tl" rotWithShape="0">
              <a:srgbClr val="333333">
                <a:alpha val="65000"/>
              </a:srgbClr>
            </a:outerShdw>
          </a:effectLst>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randombar(horizont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3273878" y="396787"/>
            <a:ext cx="5499523" cy="1077218"/>
          </a:xfrm>
          <a:prstGeom prst="rect">
            <a:avLst/>
          </a:prstGeom>
          <a:noFill/>
        </p:spPr>
        <p:txBody>
          <a:bodyPr wrap="square" rtlCol="0">
            <a:spAutoFit/>
          </a:bodyPr>
          <a:lstStyle/>
          <a:p>
            <a:pPr algn="ctr"/>
            <a:r>
              <a:rPr lang="en-US" sz="3200" b="1" dirty="0" smtClean="0">
                <a:solidFill>
                  <a:srgbClr val="00B0F0"/>
                </a:solidFill>
                <a:latin typeface="Alexandria" charset="0"/>
                <a:cs typeface="Alexandria" charset="0"/>
              </a:rPr>
              <a:t>What </a:t>
            </a:r>
            <a:r>
              <a:rPr lang="en-US" sz="3200" b="1" dirty="0">
                <a:solidFill>
                  <a:srgbClr val="00B0F0"/>
                </a:solidFill>
                <a:latin typeface="Alexandria" charset="0"/>
                <a:cs typeface="Alexandria" charset="0"/>
              </a:rPr>
              <a:t>is Reliability in Healthcare?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sp>
        <p:nvSpPr>
          <p:cNvPr id="48" name="TextBox 47"/>
          <p:cNvSpPr txBox="1"/>
          <p:nvPr/>
        </p:nvSpPr>
        <p:spPr>
          <a:xfrm>
            <a:off x="925948" y="2070208"/>
            <a:ext cx="10195384" cy="3600986"/>
          </a:xfrm>
          <a:prstGeom prst="rect">
            <a:avLst/>
          </a:prstGeom>
          <a:noFill/>
        </p:spPr>
        <p:txBody>
          <a:bodyPr wrap="square" rtlCol="0">
            <a:spAutoFit/>
          </a:bodyPr>
          <a:lstStyle/>
          <a:p>
            <a:pPr marL="457200" lvl="0" indent="-457200" algn="just" eaLnBrk="0" fontAlgn="base" hangingPunct="0">
              <a:lnSpc>
                <a:spcPct val="150000"/>
              </a:lnSpc>
              <a:spcBef>
                <a:spcPct val="0"/>
              </a:spcBef>
              <a:spcAft>
                <a:spcPct val="0"/>
              </a:spcAft>
              <a:buFont typeface="Wingdings" panose="05000000000000000000" pitchFamily="2" charset="2"/>
              <a:buChar char="Ø"/>
            </a:pPr>
            <a:r>
              <a:rPr lang="en-US" altLang="en-US" sz="2800" b="1" dirty="0" smtClean="0">
                <a:solidFill>
                  <a:srgbClr val="F58221"/>
                </a:solidFill>
                <a:latin typeface="Alexandria" charset="0"/>
                <a:cs typeface="Alexandria" charset="0"/>
              </a:rPr>
              <a:t>Definition:</a:t>
            </a:r>
            <a:endParaRPr lang="en-US" altLang="en-US" sz="2000" dirty="0" smtClean="0">
              <a:latin typeface="Alexandria"/>
            </a:endParaRPr>
          </a:p>
          <a:p>
            <a:pPr marL="800100" lvl="1" indent="-342900" algn="just" eaLnBrk="0" fontAlgn="base" hangingPunct="0">
              <a:spcBef>
                <a:spcPct val="0"/>
              </a:spcBef>
              <a:spcAft>
                <a:spcPct val="0"/>
              </a:spcAft>
              <a:buFont typeface="Wingdings" panose="05000000000000000000" pitchFamily="2" charset="2"/>
              <a:buChar char="§"/>
            </a:pPr>
            <a:r>
              <a:rPr lang="en-US" altLang="en-US" sz="2400" dirty="0" smtClean="0">
                <a:latin typeface="Alexandria"/>
              </a:rPr>
              <a:t>Reliability </a:t>
            </a:r>
            <a:r>
              <a:rPr lang="en-US" altLang="en-US" sz="2400" dirty="0">
                <a:latin typeface="Alexandria"/>
              </a:rPr>
              <a:t>refers to the ability of a medical process, procedure, or service to consistently perform its intended function without failure, within the required time frame, and under normal conditions.</a:t>
            </a:r>
          </a:p>
          <a:p>
            <a:pPr marL="457200" indent="-457200" algn="just" eaLnBrk="0" fontAlgn="base" hangingPunct="0">
              <a:lnSpc>
                <a:spcPct val="150000"/>
              </a:lnSpc>
              <a:spcBef>
                <a:spcPct val="0"/>
              </a:spcBef>
              <a:spcAft>
                <a:spcPct val="0"/>
              </a:spcAft>
              <a:buFont typeface="Wingdings" panose="05000000000000000000" pitchFamily="2" charset="2"/>
              <a:buChar char="Ø"/>
            </a:pPr>
            <a:r>
              <a:rPr lang="en-US" altLang="en-US" sz="2800" b="1" dirty="0">
                <a:solidFill>
                  <a:srgbClr val="F58221"/>
                </a:solidFill>
                <a:latin typeface="Alexandria" charset="0"/>
                <a:cs typeface="Alexandria" charset="0"/>
              </a:rPr>
              <a:t>Importance:</a:t>
            </a:r>
          </a:p>
          <a:p>
            <a:pPr marL="800100" lvl="1" indent="-342900" algn="just" eaLnBrk="0" fontAlgn="base" hangingPunct="0">
              <a:spcBef>
                <a:spcPct val="0"/>
              </a:spcBef>
              <a:spcAft>
                <a:spcPct val="0"/>
              </a:spcAft>
              <a:buFont typeface="Wingdings" panose="05000000000000000000" pitchFamily="2" charset="2"/>
              <a:buChar char="§"/>
            </a:pPr>
            <a:r>
              <a:rPr lang="en-US" altLang="en-US" sz="2400" dirty="0">
                <a:latin typeface="Alexandria"/>
              </a:rPr>
              <a:t>Ensures patients receive consistent, high-quality care.</a:t>
            </a:r>
          </a:p>
          <a:p>
            <a:pPr marL="800100" lvl="1" indent="-342900" algn="just" eaLnBrk="0" fontAlgn="base" hangingPunct="0">
              <a:spcBef>
                <a:spcPct val="0"/>
              </a:spcBef>
              <a:spcAft>
                <a:spcPct val="0"/>
              </a:spcAft>
              <a:buFont typeface="Wingdings" panose="05000000000000000000" pitchFamily="2" charset="2"/>
              <a:buChar char="§"/>
            </a:pPr>
            <a:r>
              <a:rPr lang="en-US" altLang="en-US" sz="2400" dirty="0">
                <a:latin typeface="Alexandria"/>
              </a:rPr>
              <a:t>Builds trust in healthcare systems and services.</a:t>
            </a:r>
          </a:p>
          <a:p>
            <a:pPr marL="800100" lvl="1" indent="-342900" algn="just" eaLnBrk="0" fontAlgn="base" hangingPunct="0">
              <a:spcBef>
                <a:spcPct val="0"/>
              </a:spcBef>
              <a:spcAft>
                <a:spcPct val="0"/>
              </a:spcAft>
              <a:buFont typeface="Wingdings" panose="05000000000000000000" pitchFamily="2" charset="2"/>
              <a:buChar char="§"/>
            </a:pPr>
            <a:r>
              <a:rPr lang="en-US" altLang="en-US" sz="2400" dirty="0">
                <a:latin typeface="Alexandria"/>
              </a:rPr>
              <a:t>Reduces errors and enhances patient safety.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61605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972438" y="1136132"/>
            <a:ext cx="5668944" cy="1754326"/>
          </a:xfrm>
          <a:prstGeom prst="rect">
            <a:avLst/>
          </a:prstGeom>
          <a:noFill/>
        </p:spPr>
        <p:txBody>
          <a:bodyPr wrap="square" rtlCol="0">
            <a:spAutoFit/>
          </a:bodyPr>
          <a:lstStyle/>
          <a:p>
            <a:pPr algn="ctr"/>
            <a:r>
              <a:rPr lang="en-US" sz="3600" b="1" dirty="0" smtClean="0">
                <a:solidFill>
                  <a:srgbClr val="00B0F0"/>
                </a:solidFill>
                <a:latin typeface="Alexandria" charset="0"/>
                <a:cs typeface="Alexandria" charset="0"/>
              </a:rPr>
              <a:t>What </a:t>
            </a:r>
            <a:r>
              <a:rPr lang="en-US" sz="3600" b="1" dirty="0">
                <a:solidFill>
                  <a:srgbClr val="00B0F0"/>
                </a:solidFill>
                <a:latin typeface="Alexandria" charset="0"/>
                <a:cs typeface="Alexandria" charset="0"/>
              </a:rPr>
              <a:t>is Reliability in Healthcare?</a:t>
            </a:r>
          </a:p>
          <a:p>
            <a:endParaRPr lang="en-US" sz="36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745724"/>
            <a:ext cx="8417320" cy="3539430"/>
          </a:xfrm>
          <a:prstGeom prst="rect">
            <a:avLst/>
          </a:prstGeom>
          <a:noFill/>
        </p:spPr>
        <p:txBody>
          <a:bodyPr wrap="square" rtlCol="0">
            <a:spAutoFit/>
          </a:bodyPr>
          <a:lstStyle/>
          <a:p>
            <a:pPr marL="457200" lvl="0" indent="-457200" eaLnBrk="0" fontAlgn="base" hangingPunct="0">
              <a:spcBef>
                <a:spcPct val="0"/>
              </a:spcBef>
              <a:spcAft>
                <a:spcPct val="0"/>
              </a:spcAft>
              <a:buFont typeface="Wingdings" panose="05000000000000000000" pitchFamily="2" charset="2"/>
              <a:buChar char="Ø"/>
            </a:pPr>
            <a:r>
              <a:rPr lang="en-US" altLang="en-US" sz="2800" b="1" dirty="0">
                <a:solidFill>
                  <a:srgbClr val="F58221"/>
                </a:solidFill>
                <a:latin typeface="Alexandria" charset="0"/>
                <a:cs typeface="Alexandria" charset="0"/>
              </a:rPr>
              <a:t>Failure of </a:t>
            </a:r>
            <a:r>
              <a:rPr lang="en-US" altLang="en-US" sz="2800" b="1" dirty="0" smtClean="0">
                <a:solidFill>
                  <a:srgbClr val="F58221"/>
                </a:solidFill>
                <a:latin typeface="Alexandria" charset="0"/>
                <a:cs typeface="Alexandria" charset="0"/>
              </a:rPr>
              <a:t>Reliability:</a:t>
            </a:r>
            <a:r>
              <a:rPr lang="en-US" altLang="en-US" sz="2800" dirty="0" smtClean="0">
                <a:latin typeface="Arial" panose="020B0604020202020204" pitchFamily="34" charset="0"/>
              </a:rPr>
              <a:t> </a:t>
            </a:r>
          </a:p>
          <a:p>
            <a:pPr marL="914400" lvl="1" indent="-457200" eaLnBrk="0" fontAlgn="base" hangingPunct="0">
              <a:spcBef>
                <a:spcPct val="0"/>
              </a:spcBef>
              <a:spcAft>
                <a:spcPct val="0"/>
              </a:spcAft>
              <a:buFont typeface="Wingdings" panose="05000000000000000000" pitchFamily="2" charset="2"/>
              <a:buChar char="§"/>
            </a:pPr>
            <a:r>
              <a:rPr lang="en-US" altLang="en-US" sz="2800" dirty="0" smtClean="0">
                <a:latin typeface="Arial" panose="020B0604020202020204" pitchFamily="34" charset="0"/>
              </a:rPr>
              <a:t>Reliability </a:t>
            </a:r>
            <a:r>
              <a:rPr lang="en-US" altLang="en-US" sz="2800" dirty="0">
                <a:latin typeface="Arial" panose="020B0604020202020204" pitchFamily="34" charset="0"/>
              </a:rPr>
              <a:t>ends when a process, procedure, or service fails to perform as intended.</a:t>
            </a:r>
          </a:p>
          <a:p>
            <a:pPr marL="457200" indent="-457200" eaLnBrk="0" fontAlgn="base" hangingPunct="0">
              <a:spcBef>
                <a:spcPct val="0"/>
              </a:spcBef>
              <a:spcAft>
                <a:spcPct val="0"/>
              </a:spcAft>
              <a:buFont typeface="Wingdings" panose="05000000000000000000" pitchFamily="2" charset="2"/>
              <a:buChar char="Ø"/>
            </a:pPr>
            <a:r>
              <a:rPr lang="en-US" altLang="en-US" sz="2800" b="1" dirty="0">
                <a:solidFill>
                  <a:srgbClr val="F58221"/>
                </a:solidFill>
                <a:latin typeface="Alexandria" charset="0"/>
                <a:cs typeface="Alexandria" charset="0"/>
              </a:rPr>
              <a:t>Consequences:</a:t>
            </a:r>
          </a:p>
          <a:p>
            <a:pPr marL="914400" lvl="1" indent="-457200" eaLnBrk="0" fontAlgn="base" hangingPunct="0">
              <a:spcBef>
                <a:spcPct val="0"/>
              </a:spcBef>
              <a:spcAft>
                <a:spcPct val="0"/>
              </a:spcAft>
              <a:buFont typeface="Wingdings" panose="05000000000000000000" pitchFamily="2" charset="2"/>
              <a:buChar char="§"/>
            </a:pPr>
            <a:r>
              <a:rPr lang="en-US" altLang="en-US" sz="2800" dirty="0">
                <a:latin typeface="Arial" panose="020B0604020202020204" pitchFamily="34" charset="0"/>
              </a:rPr>
              <a:t>Compromised patient care and safety.</a:t>
            </a:r>
          </a:p>
          <a:p>
            <a:pPr marL="914400" lvl="1" indent="-457200" eaLnBrk="0" fontAlgn="base" hangingPunct="0">
              <a:spcBef>
                <a:spcPct val="0"/>
              </a:spcBef>
              <a:spcAft>
                <a:spcPct val="0"/>
              </a:spcAft>
              <a:buFont typeface="Wingdings" panose="05000000000000000000" pitchFamily="2" charset="2"/>
              <a:buChar char="§"/>
            </a:pPr>
            <a:r>
              <a:rPr lang="en-US" altLang="en-US" sz="2800" dirty="0">
                <a:latin typeface="Arial" panose="020B0604020202020204" pitchFamily="34" charset="0"/>
              </a:rPr>
              <a:t>Loss of trust in healthcare systems.</a:t>
            </a:r>
          </a:p>
          <a:p>
            <a:pPr marL="914400" lvl="1" indent="-457200" eaLnBrk="0" fontAlgn="base" hangingPunct="0">
              <a:spcBef>
                <a:spcPct val="0"/>
              </a:spcBef>
              <a:spcAft>
                <a:spcPct val="0"/>
              </a:spcAft>
              <a:buFont typeface="Wingdings" panose="05000000000000000000" pitchFamily="2" charset="2"/>
              <a:buChar char="§"/>
            </a:pPr>
            <a:r>
              <a:rPr lang="en-US" altLang="en-US" sz="2800" dirty="0">
                <a:latin typeface="Arial" panose="020B0604020202020204" pitchFamily="34" charset="0"/>
              </a:rPr>
              <a:t>Potential harm or negative outcomes for patients</a:t>
            </a:r>
            <a:r>
              <a:rPr lang="en-US" altLang="en-US" sz="2800" dirty="0" smtClean="0">
                <a:latin typeface="Arial" panose="020B0604020202020204" pitchFamily="34" charset="0"/>
              </a:rPr>
              <a:t>.</a:t>
            </a:r>
            <a:endParaRPr lang="en-US" altLang="en-US" sz="2800" dirty="0">
              <a:latin typeface="Arial" panose="020B0604020202020204" pitchFamily="34"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3178833" y="837474"/>
            <a:ext cx="5689614" cy="646331"/>
          </a:xfrm>
          <a:prstGeom prst="rect">
            <a:avLst/>
          </a:prstGeom>
          <a:noFill/>
        </p:spPr>
        <p:txBody>
          <a:bodyPr wrap="square" rtlCol="0">
            <a:spAutoFit/>
          </a:bodyPr>
          <a:lstStyle/>
          <a:p>
            <a:pPr algn="ctr"/>
            <a:r>
              <a:rPr lang="en-US" sz="3600" b="1" dirty="0" smtClean="0">
                <a:solidFill>
                  <a:srgbClr val="00B0F0"/>
                </a:solidFill>
                <a:latin typeface="Alexandria" charset="0"/>
                <a:cs typeface="Alexandria" charset="0"/>
              </a:rPr>
              <a:t>Examples</a:t>
            </a:r>
            <a:endParaRPr lang="en-US" sz="36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sp>
        <p:nvSpPr>
          <p:cNvPr id="48" name="TextBox 47"/>
          <p:cNvSpPr txBox="1"/>
          <p:nvPr/>
        </p:nvSpPr>
        <p:spPr>
          <a:xfrm>
            <a:off x="925948" y="2085589"/>
            <a:ext cx="10195384" cy="3970318"/>
          </a:xfrm>
          <a:prstGeom prst="rect">
            <a:avLst/>
          </a:prstGeom>
          <a:noFill/>
        </p:spPr>
        <p:txBody>
          <a:bodyPr wrap="square" rtlCol="0">
            <a:spAutoFit/>
          </a:bodyPr>
          <a:lstStyle/>
          <a:p>
            <a:pPr marL="342900" indent="-342900">
              <a:lnSpc>
                <a:spcPct val="150000"/>
              </a:lnSpc>
              <a:buFont typeface="Wingdings" panose="05000000000000000000" pitchFamily="2" charset="2"/>
              <a:buChar char="Ø"/>
            </a:pPr>
            <a:r>
              <a:rPr lang="en-US" sz="2400" b="1" dirty="0" smtClean="0">
                <a:solidFill>
                  <a:srgbClr val="F58221"/>
                </a:solidFill>
                <a:latin typeface="Alexandria"/>
              </a:rPr>
              <a:t>Reliable process:</a:t>
            </a:r>
            <a:endParaRPr lang="en-US" sz="2400" dirty="0" smtClean="0">
              <a:latin typeface="Alexandria"/>
            </a:endParaRPr>
          </a:p>
          <a:p>
            <a:pPr marL="800100" lvl="1" indent="-342900">
              <a:lnSpc>
                <a:spcPct val="150000"/>
              </a:lnSpc>
              <a:buFont typeface="Wingdings" panose="05000000000000000000" pitchFamily="2" charset="2"/>
              <a:buChar char="§"/>
            </a:pPr>
            <a:r>
              <a:rPr lang="en-US" sz="2400" dirty="0" smtClean="0">
                <a:latin typeface="Alexandria"/>
              </a:rPr>
              <a:t>A </a:t>
            </a:r>
            <a:r>
              <a:rPr lang="en-US" sz="2400" dirty="0">
                <a:latin typeface="Alexandria"/>
              </a:rPr>
              <a:t>diagnostic test is reliable when it consistently provides accurate results under normal operating conditions</a:t>
            </a:r>
            <a:r>
              <a:rPr lang="en-US" sz="2400" dirty="0" smtClean="0">
                <a:latin typeface="Alexandria"/>
              </a:rPr>
              <a:t>.</a:t>
            </a:r>
          </a:p>
          <a:p>
            <a:pPr marL="342900" indent="-342900">
              <a:lnSpc>
                <a:spcPct val="150000"/>
              </a:lnSpc>
              <a:buFont typeface="Wingdings" panose="05000000000000000000" pitchFamily="2" charset="2"/>
              <a:buChar char="Ø"/>
            </a:pPr>
            <a:r>
              <a:rPr lang="en-US" sz="2400" b="1" dirty="0">
                <a:solidFill>
                  <a:srgbClr val="F58221"/>
                </a:solidFill>
                <a:latin typeface="Alexandria"/>
              </a:rPr>
              <a:t>Unreliable process:</a:t>
            </a:r>
          </a:p>
          <a:p>
            <a:pPr marL="800100" lvl="1" indent="-342900">
              <a:lnSpc>
                <a:spcPct val="150000"/>
              </a:lnSpc>
              <a:buFont typeface="Wingdings" panose="05000000000000000000" pitchFamily="2" charset="2"/>
              <a:buChar char="§"/>
            </a:pPr>
            <a:r>
              <a:rPr lang="en-US" sz="2400" dirty="0">
                <a:latin typeface="Alexandria"/>
              </a:rPr>
              <a:t>A nurse administers the wrong dosage of a medication to a patient due to unclear or inconsistent dosage instructions in the electronic health record (EHR) system.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725331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3178833" y="837474"/>
            <a:ext cx="5689614" cy="646331"/>
          </a:xfrm>
          <a:prstGeom prst="rect">
            <a:avLst/>
          </a:prstGeom>
          <a:noFill/>
        </p:spPr>
        <p:txBody>
          <a:bodyPr wrap="square" rtlCol="0">
            <a:spAutoFit/>
          </a:bodyPr>
          <a:lstStyle/>
          <a:p>
            <a:pPr algn="ctr"/>
            <a:r>
              <a:rPr lang="en-US" sz="3600" b="1" dirty="0" smtClean="0">
                <a:solidFill>
                  <a:srgbClr val="00B0F0"/>
                </a:solidFill>
                <a:latin typeface="Alexandria" charset="0"/>
                <a:cs typeface="Alexandria" charset="0"/>
              </a:rPr>
              <a:t>Quality </a:t>
            </a:r>
            <a:r>
              <a:rPr lang="en-US" sz="3600" b="1" dirty="0">
                <a:solidFill>
                  <a:srgbClr val="00B0F0"/>
                </a:solidFill>
                <a:latin typeface="Alexandria" charset="0"/>
                <a:cs typeface="Alexandria" charset="0"/>
              </a:rPr>
              <a:t>related terms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sp>
        <p:nvSpPr>
          <p:cNvPr id="48" name="TextBox 47"/>
          <p:cNvSpPr txBox="1"/>
          <p:nvPr/>
        </p:nvSpPr>
        <p:spPr>
          <a:xfrm>
            <a:off x="779793" y="2000139"/>
            <a:ext cx="8846269" cy="4801314"/>
          </a:xfrm>
          <a:prstGeom prst="rect">
            <a:avLst/>
          </a:prstGeom>
          <a:noFill/>
        </p:spPr>
        <p:txBody>
          <a:bodyPr wrap="square" rtlCol="0">
            <a:spAutoFit/>
          </a:bodyPr>
          <a:lstStyle/>
          <a:p>
            <a:pPr marL="514350" indent="-514350" algn="just">
              <a:lnSpc>
                <a:spcPct val="150000"/>
              </a:lnSpc>
              <a:buFont typeface="+mj-lt"/>
              <a:buAutoNum type="arabicPeriod"/>
            </a:pPr>
            <a:r>
              <a:rPr lang="en-US" sz="2800" b="1" dirty="0" smtClean="0">
                <a:solidFill>
                  <a:srgbClr val="F58221"/>
                </a:solidFill>
                <a:latin typeface="Alexandria"/>
              </a:rPr>
              <a:t>Quality Control (QC)</a:t>
            </a:r>
          </a:p>
          <a:p>
            <a:pPr marL="914400" lvl="1" indent="-457200" algn="just">
              <a:lnSpc>
                <a:spcPct val="150000"/>
              </a:lnSpc>
              <a:buFont typeface="Wingdings" panose="05000000000000000000" pitchFamily="2" charset="2"/>
              <a:buChar char="§"/>
            </a:pPr>
            <a:r>
              <a:rPr lang="en-US" sz="2400" dirty="0" smtClean="0">
                <a:latin typeface="Alexandria"/>
              </a:rPr>
              <a:t>A management process where actual performance is measured against expected performance., and actions are taken on the difference.</a:t>
            </a:r>
          </a:p>
          <a:p>
            <a:pPr marL="914400" lvl="1" indent="-457200" algn="just">
              <a:lnSpc>
                <a:spcPct val="150000"/>
              </a:lnSpc>
              <a:buFont typeface="Wingdings" panose="05000000000000000000" pitchFamily="2" charset="2"/>
              <a:buChar char="§"/>
            </a:pPr>
            <a:r>
              <a:rPr lang="en-US" sz="2800" b="1" dirty="0" smtClean="0">
                <a:solidFill>
                  <a:srgbClr val="F58221"/>
                </a:solidFill>
                <a:latin typeface="Alexandria"/>
              </a:rPr>
              <a:t>Focus</a:t>
            </a:r>
            <a:r>
              <a:rPr lang="en-US" sz="2800" b="1" dirty="0">
                <a:solidFill>
                  <a:srgbClr val="F58221"/>
                </a:solidFill>
                <a:latin typeface="Alexandria"/>
              </a:rPr>
              <a:t>:</a:t>
            </a:r>
          </a:p>
          <a:p>
            <a:pPr marL="1371600" lvl="2" indent="-457200" algn="just">
              <a:lnSpc>
                <a:spcPct val="150000"/>
              </a:lnSpc>
              <a:buFont typeface="Wingdings" panose="05000000000000000000" pitchFamily="2" charset="2"/>
              <a:buChar char="ü"/>
            </a:pPr>
            <a:r>
              <a:rPr lang="en-US" sz="2400" dirty="0">
                <a:latin typeface="Alexandria"/>
              </a:rPr>
              <a:t>Inspection. </a:t>
            </a:r>
          </a:p>
          <a:p>
            <a:pPr marL="1371600" lvl="2" indent="-457200" algn="just">
              <a:lnSpc>
                <a:spcPct val="150000"/>
              </a:lnSpc>
              <a:buFont typeface="Wingdings" panose="05000000000000000000" pitchFamily="2" charset="2"/>
              <a:buChar char="ü"/>
            </a:pPr>
            <a:r>
              <a:rPr lang="en-US" sz="2400" dirty="0">
                <a:latin typeface="Alexandria"/>
              </a:rPr>
              <a:t>Maintain the status quo</a:t>
            </a:r>
            <a:r>
              <a:rPr lang="en-US" sz="2400" dirty="0" smtClean="0">
                <a:latin typeface="Alexandria"/>
              </a:rPr>
              <a:t>.</a:t>
            </a:r>
            <a:endParaRPr lang="en-US" sz="2400" dirty="0" smtClean="0">
              <a:solidFill>
                <a:srgbClr val="0070C0"/>
              </a:solidFill>
              <a:latin typeface="Alexandria"/>
            </a:endParaRPr>
          </a:p>
          <a:p>
            <a:pPr marL="457200" indent="-457200" algn="just">
              <a:lnSpc>
                <a:spcPct val="150000"/>
              </a:lnSpc>
              <a:buFont typeface="Wingdings" panose="05000000000000000000" pitchFamily="2" charset="2"/>
              <a:buChar char="Ø"/>
            </a:pPr>
            <a:endParaRPr lang="en-US" sz="28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p:cNvPicPr>
            <a:picLocks noChangeAspect="1"/>
          </p:cNvPicPr>
          <p:nvPr/>
        </p:nvPicPr>
        <p:blipFill>
          <a:blip r:embed="rId3"/>
          <a:stretch>
            <a:fillRect/>
          </a:stretch>
        </p:blipFill>
        <p:spPr>
          <a:xfrm>
            <a:off x="9788575" y="1345306"/>
            <a:ext cx="2372946" cy="5085473"/>
          </a:xfrm>
          <a:prstGeom prst="ellipse">
            <a:avLst/>
          </a:prstGeom>
          <a:ln>
            <a:noFill/>
          </a:ln>
          <a:effectLst>
            <a:softEdge rad="112500"/>
          </a:effectLst>
        </p:spPr>
      </p:pic>
    </p:spTree>
    <p:extLst>
      <p:ext uri="{BB962C8B-B14F-4D97-AF65-F5344CB8AC3E}">
        <p14:creationId xmlns:p14="http://schemas.microsoft.com/office/powerpoint/2010/main" val="24288192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3178833" y="837474"/>
            <a:ext cx="5689614" cy="646331"/>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Quality related terms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sp>
        <p:nvSpPr>
          <p:cNvPr id="48" name="TextBox 47"/>
          <p:cNvSpPr txBox="1"/>
          <p:nvPr/>
        </p:nvSpPr>
        <p:spPr>
          <a:xfrm>
            <a:off x="806026" y="2004692"/>
            <a:ext cx="10195384" cy="4801314"/>
          </a:xfrm>
          <a:prstGeom prst="rect">
            <a:avLst/>
          </a:prstGeom>
          <a:noFill/>
        </p:spPr>
        <p:txBody>
          <a:bodyPr wrap="square" rtlCol="0">
            <a:spAutoFit/>
          </a:bodyPr>
          <a:lstStyle/>
          <a:p>
            <a:pPr marL="514350" indent="-514350" algn="just">
              <a:lnSpc>
                <a:spcPct val="150000"/>
              </a:lnSpc>
              <a:buFont typeface="+mj-lt"/>
              <a:buAutoNum type="arabicPeriod" startAt="2"/>
            </a:pPr>
            <a:r>
              <a:rPr lang="en-US" sz="2800" b="1" dirty="0">
                <a:solidFill>
                  <a:srgbClr val="F58221"/>
                </a:solidFill>
                <a:latin typeface="Alexandria"/>
              </a:rPr>
              <a:t>Quality Assurance (QA</a:t>
            </a:r>
            <a:r>
              <a:rPr lang="en-US" sz="2800" b="1" dirty="0" smtClean="0">
                <a:solidFill>
                  <a:srgbClr val="F58221"/>
                </a:solidFill>
                <a:latin typeface="Alexandria"/>
              </a:rPr>
              <a:t>)</a:t>
            </a:r>
          </a:p>
          <a:p>
            <a:pPr marL="914400" lvl="1" indent="-274320" algn="just">
              <a:lnSpc>
                <a:spcPct val="150000"/>
              </a:lnSpc>
              <a:buFont typeface="Wingdings" panose="05000000000000000000" pitchFamily="2" charset="2"/>
              <a:buChar char="§"/>
            </a:pPr>
            <a:r>
              <a:rPr lang="en-US" sz="2400" dirty="0">
                <a:latin typeface="Alexandria"/>
              </a:rPr>
              <a:t>It is the process of assuring compliance with standards, requirements or specifications and implementing methods to achieve that.</a:t>
            </a:r>
          </a:p>
          <a:p>
            <a:pPr marL="914400" lvl="1" indent="-457200" algn="just">
              <a:lnSpc>
                <a:spcPct val="150000"/>
              </a:lnSpc>
              <a:buFont typeface="Wingdings" panose="05000000000000000000" pitchFamily="2" charset="2"/>
              <a:buChar char="§"/>
            </a:pPr>
            <a:r>
              <a:rPr lang="en-US" sz="2800" b="1" dirty="0">
                <a:solidFill>
                  <a:srgbClr val="F58221"/>
                </a:solidFill>
                <a:latin typeface="Alexandria"/>
              </a:rPr>
              <a:t>Focus:</a:t>
            </a:r>
          </a:p>
          <a:p>
            <a:pPr marL="1371600" lvl="2" indent="-457200" algn="just">
              <a:buFont typeface="Wingdings" panose="05000000000000000000" pitchFamily="2" charset="2"/>
              <a:buChar char="ü"/>
            </a:pPr>
            <a:r>
              <a:rPr lang="en-US" sz="2400" dirty="0">
                <a:latin typeface="Alexandria"/>
              </a:rPr>
              <a:t>Monitoring.</a:t>
            </a:r>
          </a:p>
          <a:p>
            <a:pPr marL="1371600" lvl="2" indent="-457200" algn="just">
              <a:buFont typeface="Wingdings" panose="05000000000000000000" pitchFamily="2" charset="2"/>
              <a:buChar char="ü"/>
            </a:pPr>
            <a:r>
              <a:rPr lang="en-US" sz="2400" dirty="0">
                <a:latin typeface="Alexandria"/>
              </a:rPr>
              <a:t>On process level.</a:t>
            </a:r>
          </a:p>
          <a:p>
            <a:pPr marL="1371600" lvl="2" indent="-457200" algn="just">
              <a:buFont typeface="Wingdings" panose="05000000000000000000" pitchFamily="2" charset="2"/>
              <a:buChar char="ü"/>
            </a:pPr>
            <a:r>
              <a:rPr lang="en-US" sz="2400" dirty="0">
                <a:latin typeface="Alexandria"/>
              </a:rPr>
              <a:t>Gives feedback to provider.</a:t>
            </a:r>
          </a:p>
          <a:p>
            <a:pPr marL="514350" indent="-514350" algn="just">
              <a:lnSpc>
                <a:spcPct val="150000"/>
              </a:lnSpc>
              <a:buFont typeface="+mj-lt"/>
              <a:buAutoNum type="arabicPeriod" startAt="2"/>
            </a:pPr>
            <a:endParaRPr lang="en-US" sz="2800" b="1" dirty="0">
              <a:solidFill>
                <a:srgbClr val="F58221"/>
              </a:solidFill>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p:cNvPicPr>
            <a:picLocks noChangeAspect="1"/>
          </p:cNvPicPr>
          <p:nvPr/>
        </p:nvPicPr>
        <p:blipFill>
          <a:blip r:embed="rId3"/>
          <a:stretch>
            <a:fillRect/>
          </a:stretch>
        </p:blipFill>
        <p:spPr>
          <a:xfrm>
            <a:off x="9449892" y="3942413"/>
            <a:ext cx="2194403" cy="2680211"/>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41998385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p:cNvPicPr>
            <a:picLocks noChangeAspect="1"/>
          </p:cNvPicPr>
          <p:nvPr/>
        </p:nvPicPr>
        <p:blipFill rotWithShape="1">
          <a:blip r:embed="rId3"/>
          <a:srcRect t="6233" b="7649"/>
          <a:stretch/>
        </p:blipFill>
        <p:spPr>
          <a:xfrm>
            <a:off x="357358" y="1343632"/>
            <a:ext cx="11332564" cy="505413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7033837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3178833" y="837474"/>
            <a:ext cx="5689614" cy="646331"/>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Quality related terms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sp>
        <p:nvSpPr>
          <p:cNvPr id="48" name="TextBox 47"/>
          <p:cNvSpPr txBox="1"/>
          <p:nvPr/>
        </p:nvSpPr>
        <p:spPr>
          <a:xfrm>
            <a:off x="942308" y="2000139"/>
            <a:ext cx="10180394" cy="5940088"/>
          </a:xfrm>
          <a:prstGeom prst="rect">
            <a:avLst/>
          </a:prstGeom>
          <a:noFill/>
        </p:spPr>
        <p:txBody>
          <a:bodyPr wrap="square" rtlCol="0">
            <a:spAutoFit/>
          </a:bodyPr>
          <a:lstStyle/>
          <a:p>
            <a:pPr marL="514350" indent="-514350" algn="just">
              <a:lnSpc>
                <a:spcPct val="150000"/>
              </a:lnSpc>
              <a:buFont typeface="+mj-lt"/>
              <a:buAutoNum type="arabicPeriod" startAt="3"/>
            </a:pPr>
            <a:r>
              <a:rPr lang="en-US" sz="2800" b="1" dirty="0">
                <a:solidFill>
                  <a:srgbClr val="F58221"/>
                </a:solidFill>
                <a:latin typeface="Alexandria"/>
              </a:rPr>
              <a:t>Quality Improvement (QI</a:t>
            </a:r>
            <a:r>
              <a:rPr lang="en-US" sz="2800" b="1" dirty="0" smtClean="0">
                <a:solidFill>
                  <a:srgbClr val="F58221"/>
                </a:solidFill>
                <a:latin typeface="Alexandria"/>
              </a:rPr>
              <a:t>)</a:t>
            </a:r>
          </a:p>
          <a:p>
            <a:pPr marL="800100" lvl="1" indent="-342900" algn="just">
              <a:lnSpc>
                <a:spcPct val="150000"/>
              </a:lnSpc>
              <a:buFont typeface="Wingdings" panose="05000000000000000000" pitchFamily="2" charset="2"/>
              <a:buChar char="§"/>
            </a:pPr>
            <a:r>
              <a:rPr lang="en-US" sz="2400" dirty="0">
                <a:latin typeface="Alexandria"/>
              </a:rPr>
              <a:t>Selectively identifies opportunities to achieve improvements in products/ services.</a:t>
            </a:r>
          </a:p>
          <a:p>
            <a:pPr marL="914400" lvl="1" indent="-457200" algn="just">
              <a:lnSpc>
                <a:spcPct val="150000"/>
              </a:lnSpc>
              <a:buFont typeface="Wingdings" panose="05000000000000000000" pitchFamily="2" charset="2"/>
              <a:buChar char="§"/>
            </a:pPr>
            <a:r>
              <a:rPr lang="en-US" sz="2800" b="1" dirty="0">
                <a:solidFill>
                  <a:srgbClr val="F58221"/>
                </a:solidFill>
                <a:latin typeface="Alexandria"/>
              </a:rPr>
              <a:t>Characteristics:</a:t>
            </a:r>
          </a:p>
          <a:p>
            <a:pPr marL="1371600" lvl="2" indent="-457200" algn="just">
              <a:lnSpc>
                <a:spcPct val="150000"/>
              </a:lnSpc>
              <a:buFont typeface="Wingdings" panose="05000000000000000000" pitchFamily="2" charset="2"/>
              <a:buChar char="ü"/>
            </a:pPr>
            <a:r>
              <a:rPr lang="en-US" sz="2400" dirty="0">
                <a:latin typeface="Alexandria"/>
              </a:rPr>
              <a:t>More comprehensive.</a:t>
            </a:r>
          </a:p>
          <a:p>
            <a:pPr marL="1371600" lvl="2" indent="-457200" algn="just">
              <a:lnSpc>
                <a:spcPct val="150000"/>
              </a:lnSpc>
              <a:buFont typeface="Wingdings" panose="05000000000000000000" pitchFamily="2" charset="2"/>
              <a:buChar char="ü"/>
            </a:pPr>
            <a:r>
              <a:rPr lang="en-US" sz="2400" dirty="0">
                <a:latin typeface="Alexandria"/>
              </a:rPr>
              <a:t>Broader-based approach.</a:t>
            </a:r>
          </a:p>
          <a:p>
            <a:pPr marL="1371600" lvl="2" indent="-457200" algn="just">
              <a:lnSpc>
                <a:spcPct val="150000"/>
              </a:lnSpc>
              <a:buFont typeface="Wingdings" panose="05000000000000000000" pitchFamily="2" charset="2"/>
              <a:buChar char="ü"/>
            </a:pPr>
            <a:r>
              <a:rPr lang="en-US" sz="2400" dirty="0">
                <a:latin typeface="Alexandria"/>
              </a:rPr>
              <a:t>Focuses on the whole system.</a:t>
            </a:r>
          </a:p>
          <a:p>
            <a:endParaRPr lang="en-US" sz="1000" dirty="0"/>
          </a:p>
          <a:p>
            <a:endParaRPr lang="en-US" sz="1000" dirty="0"/>
          </a:p>
          <a:p>
            <a:pPr algn="just">
              <a:lnSpc>
                <a:spcPct val="150000"/>
              </a:lnSpc>
            </a:pPr>
            <a:endParaRPr lang="en-US" sz="2800" b="1" dirty="0" smtClean="0">
              <a:solidFill>
                <a:srgbClr val="F58221"/>
              </a:solidFill>
              <a:latin typeface="Alexandria"/>
            </a:endParaRPr>
          </a:p>
          <a:p>
            <a:pPr marL="514350" indent="-514350" algn="just">
              <a:lnSpc>
                <a:spcPct val="150000"/>
              </a:lnSpc>
              <a:buFont typeface="+mj-lt"/>
              <a:buAutoNum type="arabicPeriod" startAt="3"/>
            </a:pPr>
            <a:endParaRPr lang="en-US" sz="3600" b="1" dirty="0">
              <a:solidFill>
                <a:schemeClr val="accent2">
                  <a:lumMod val="75000"/>
                </a:schemeClr>
              </a:solidFill>
              <a:latin typeface="Book Antiqua" panose="0204060205030503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p:cNvPicPr>
            <a:picLocks noChangeAspect="1"/>
          </p:cNvPicPr>
          <p:nvPr/>
        </p:nvPicPr>
        <p:blipFill>
          <a:blip r:embed="rId3"/>
          <a:stretch>
            <a:fillRect/>
          </a:stretch>
        </p:blipFill>
        <p:spPr>
          <a:xfrm>
            <a:off x="7935763" y="3432749"/>
            <a:ext cx="4048228" cy="307053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9353636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3178833" y="807134"/>
            <a:ext cx="5689614" cy="646331"/>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Quality related terms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sp>
        <p:nvSpPr>
          <p:cNvPr id="48" name="TextBox 47"/>
          <p:cNvSpPr txBox="1"/>
          <p:nvPr/>
        </p:nvSpPr>
        <p:spPr>
          <a:xfrm>
            <a:off x="768551" y="2000139"/>
            <a:ext cx="9394780" cy="4598182"/>
          </a:xfrm>
          <a:prstGeom prst="rect">
            <a:avLst/>
          </a:prstGeom>
          <a:noFill/>
        </p:spPr>
        <p:txBody>
          <a:bodyPr wrap="square" rtlCol="0">
            <a:spAutoFit/>
          </a:bodyPr>
          <a:lstStyle/>
          <a:p>
            <a:pPr marL="514350" indent="-514350" algn="just">
              <a:lnSpc>
                <a:spcPct val="160000"/>
              </a:lnSpc>
              <a:buFont typeface="+mj-lt"/>
              <a:buAutoNum type="arabicPeriod" startAt="4"/>
            </a:pPr>
            <a:r>
              <a:rPr lang="en-US" sz="2800" b="1" dirty="0">
                <a:solidFill>
                  <a:srgbClr val="F58221"/>
                </a:solidFill>
                <a:latin typeface="Book Antiqua" panose="02040602050305030304" pitchFamily="18" charset="0"/>
              </a:rPr>
              <a:t>Continuous Quality Improvement (CQI</a:t>
            </a:r>
            <a:r>
              <a:rPr lang="en-US" sz="2800" b="1" dirty="0" smtClean="0">
                <a:solidFill>
                  <a:srgbClr val="F58221"/>
                </a:solidFill>
                <a:latin typeface="Book Antiqua" panose="02040602050305030304" pitchFamily="18" charset="0"/>
              </a:rPr>
              <a:t>)</a:t>
            </a:r>
          </a:p>
          <a:p>
            <a:pPr marL="800100" lvl="1" indent="-342900" algn="just">
              <a:lnSpc>
                <a:spcPct val="150000"/>
              </a:lnSpc>
              <a:buFont typeface="Wingdings" panose="05000000000000000000" pitchFamily="2" charset="2"/>
              <a:buChar char="§"/>
            </a:pPr>
            <a:r>
              <a:rPr lang="en-US" sz="2000" dirty="0">
                <a:latin typeface="Alexandria"/>
              </a:rPr>
              <a:t>Continuously improves every process in every part of an organization, with the intent of meeting and exceeding customer expectations and outcomes.</a:t>
            </a:r>
          </a:p>
          <a:p>
            <a:pPr marL="914400" lvl="1" indent="-457200" algn="just">
              <a:lnSpc>
                <a:spcPct val="150000"/>
              </a:lnSpc>
              <a:buFont typeface="Wingdings" panose="05000000000000000000" pitchFamily="2" charset="2"/>
              <a:buChar char="§"/>
            </a:pPr>
            <a:r>
              <a:rPr lang="en-US" sz="2400" b="1" dirty="0">
                <a:solidFill>
                  <a:srgbClr val="F58221"/>
                </a:solidFill>
                <a:latin typeface="Alexandria"/>
              </a:rPr>
              <a:t>Characteristics: </a:t>
            </a:r>
          </a:p>
          <a:p>
            <a:pPr marL="1371600" lvl="2" indent="-457200" algn="just">
              <a:lnSpc>
                <a:spcPct val="150000"/>
              </a:lnSpc>
              <a:buFont typeface="Wingdings" panose="05000000000000000000" pitchFamily="2" charset="2"/>
              <a:buChar char="ü"/>
            </a:pPr>
            <a:r>
              <a:rPr lang="en-US" sz="2000" dirty="0">
                <a:latin typeface="Alexandria"/>
              </a:rPr>
              <a:t>Cyclical process.</a:t>
            </a:r>
          </a:p>
          <a:p>
            <a:pPr marL="1371600" lvl="2" indent="-457200" algn="just">
              <a:lnSpc>
                <a:spcPct val="150000"/>
              </a:lnSpc>
              <a:buFont typeface="Wingdings" panose="05000000000000000000" pitchFamily="2" charset="2"/>
              <a:buChar char="ü"/>
            </a:pPr>
            <a:r>
              <a:rPr lang="en-US" sz="2000" dirty="0">
                <a:latin typeface="Alexandria"/>
              </a:rPr>
              <a:t>Continuously improve quality even in absence of problems.</a:t>
            </a:r>
          </a:p>
          <a:p>
            <a:pPr marL="1371600" lvl="2" indent="-457200" algn="just">
              <a:lnSpc>
                <a:spcPct val="150000"/>
              </a:lnSpc>
              <a:buFont typeface="Wingdings" panose="05000000000000000000" pitchFamily="2" charset="2"/>
              <a:buChar char="ü"/>
            </a:pPr>
            <a:r>
              <a:rPr lang="en-US" sz="2000" dirty="0">
                <a:latin typeface="Alexandria"/>
              </a:rPr>
              <a:t>Never ending.</a:t>
            </a:r>
          </a:p>
          <a:p>
            <a:pPr marL="1371600" lvl="2" indent="-457200" algn="just">
              <a:lnSpc>
                <a:spcPct val="150000"/>
              </a:lnSpc>
              <a:buFont typeface="Wingdings" panose="05000000000000000000" pitchFamily="2" charset="2"/>
              <a:buChar char="ü"/>
            </a:pPr>
            <a:r>
              <a:rPr lang="en-US" sz="2000" dirty="0">
                <a:latin typeface="Alexandria"/>
              </a:rPr>
              <a:t>Daily part of everyday functions.</a:t>
            </a:r>
          </a:p>
          <a:p>
            <a:pPr algn="just">
              <a:lnSpc>
                <a:spcPct val="160000"/>
              </a:lnSpc>
            </a:pPr>
            <a:endParaRPr lang="en-US" sz="2000" b="1" dirty="0">
              <a:solidFill>
                <a:srgbClr val="F58221"/>
              </a:solidFill>
              <a:latin typeface="Book Antiqua" panose="0204060205030503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p:cNvPicPr>
            <a:picLocks noChangeAspect="1"/>
          </p:cNvPicPr>
          <p:nvPr/>
        </p:nvPicPr>
        <p:blipFill>
          <a:blip r:embed="rId3"/>
          <a:stretch>
            <a:fillRect/>
          </a:stretch>
        </p:blipFill>
        <p:spPr>
          <a:xfrm>
            <a:off x="8406939" y="5249355"/>
            <a:ext cx="1594658" cy="1449593"/>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1" name="Picture 10"/>
          <p:cNvPicPr>
            <a:picLocks noChangeAspect="1"/>
          </p:cNvPicPr>
          <p:nvPr/>
        </p:nvPicPr>
        <p:blipFill>
          <a:blip r:embed="rId3"/>
          <a:stretch>
            <a:fillRect/>
          </a:stretch>
        </p:blipFill>
        <p:spPr>
          <a:xfrm>
            <a:off x="9349740" y="4379289"/>
            <a:ext cx="1594658" cy="1449593"/>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2" name="Picture 11"/>
          <p:cNvPicPr>
            <a:picLocks noChangeAspect="1"/>
          </p:cNvPicPr>
          <p:nvPr/>
        </p:nvPicPr>
        <p:blipFill>
          <a:blip r:embed="rId3"/>
          <a:stretch>
            <a:fillRect/>
          </a:stretch>
        </p:blipFill>
        <p:spPr>
          <a:xfrm>
            <a:off x="10292541" y="3505973"/>
            <a:ext cx="1594658" cy="1449593"/>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3490853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864988" y="641751"/>
            <a:ext cx="6317299" cy="707886"/>
          </a:xfrm>
          <a:prstGeom prst="rect">
            <a:avLst/>
          </a:prstGeom>
          <a:noFill/>
        </p:spPr>
        <p:txBody>
          <a:bodyPr wrap="square" rtlCol="0">
            <a:spAutoFit/>
          </a:bodyPr>
          <a:lstStyle/>
          <a:p>
            <a:pPr algn="ctr"/>
            <a:r>
              <a:rPr lang="en-US" sz="4000" b="1" dirty="0" smtClean="0">
                <a:solidFill>
                  <a:srgbClr val="00B0F0"/>
                </a:solidFill>
                <a:latin typeface="Alexandria" charset="0"/>
                <a:cs typeface="Alexandria" charset="0"/>
              </a:rPr>
              <a:t>What’s </a:t>
            </a:r>
            <a:r>
              <a:rPr lang="en-US" sz="4000" b="1" dirty="0">
                <a:solidFill>
                  <a:srgbClr val="F58221"/>
                </a:solidFill>
                <a:latin typeface="Alexandria" charset="0"/>
                <a:cs typeface="Alexandria" charset="0"/>
              </a:rPr>
              <a:t>TQM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sp>
        <p:nvSpPr>
          <p:cNvPr id="48" name="TextBox 47"/>
          <p:cNvSpPr txBox="1"/>
          <p:nvPr/>
        </p:nvSpPr>
        <p:spPr>
          <a:xfrm>
            <a:off x="988968" y="2078028"/>
            <a:ext cx="10069337" cy="3970318"/>
          </a:xfrm>
          <a:prstGeom prst="rect">
            <a:avLst/>
          </a:prstGeom>
          <a:noFill/>
        </p:spPr>
        <p:txBody>
          <a:bodyPr wrap="square" rtlCol="0">
            <a:spAutoFit/>
          </a:bodyPr>
          <a:lstStyle/>
          <a:p>
            <a:pPr marL="457200" indent="-457200" algn="just">
              <a:lnSpc>
                <a:spcPct val="150000"/>
              </a:lnSpc>
              <a:buFont typeface="Wingdings" panose="05000000000000000000" pitchFamily="2" charset="2"/>
              <a:buChar char="Ø"/>
            </a:pPr>
            <a:r>
              <a:rPr lang="en-US" sz="2800" b="1" dirty="0">
                <a:solidFill>
                  <a:srgbClr val="F58221"/>
                </a:solidFill>
                <a:latin typeface="Alexandria"/>
              </a:rPr>
              <a:t>Total: </a:t>
            </a:r>
            <a:r>
              <a:rPr lang="en-US" sz="2800" dirty="0" smtClean="0">
                <a:solidFill>
                  <a:srgbClr val="0070C0"/>
                </a:solidFill>
                <a:latin typeface="Alexandria"/>
              </a:rPr>
              <a:t>Whole</a:t>
            </a:r>
          </a:p>
          <a:p>
            <a:pPr marL="457200" indent="-457200" algn="just">
              <a:lnSpc>
                <a:spcPct val="150000"/>
              </a:lnSpc>
              <a:buFont typeface="Wingdings" panose="05000000000000000000" pitchFamily="2" charset="2"/>
              <a:buChar char="Ø"/>
            </a:pPr>
            <a:r>
              <a:rPr lang="en-US" sz="2800" b="1" dirty="0" smtClean="0">
                <a:solidFill>
                  <a:srgbClr val="F58221"/>
                </a:solidFill>
                <a:latin typeface="Alexandria"/>
              </a:rPr>
              <a:t>Quality</a:t>
            </a:r>
            <a:r>
              <a:rPr lang="en-US" sz="2800" b="1" dirty="0">
                <a:solidFill>
                  <a:srgbClr val="F58221"/>
                </a:solidFill>
                <a:latin typeface="Alexandria"/>
              </a:rPr>
              <a:t>: </a:t>
            </a:r>
            <a:r>
              <a:rPr lang="en-US" sz="2800" dirty="0">
                <a:solidFill>
                  <a:srgbClr val="0070C0"/>
                </a:solidFill>
                <a:latin typeface="Alexandria"/>
              </a:rPr>
              <a:t>degree of excellence a product or service </a:t>
            </a:r>
            <a:r>
              <a:rPr lang="en-US" sz="2800" dirty="0" smtClean="0">
                <a:solidFill>
                  <a:srgbClr val="0070C0"/>
                </a:solidFill>
                <a:latin typeface="Alexandria"/>
              </a:rPr>
              <a:t>provides.</a:t>
            </a:r>
          </a:p>
          <a:p>
            <a:pPr marL="457200" indent="-457200" algn="just">
              <a:lnSpc>
                <a:spcPct val="150000"/>
              </a:lnSpc>
              <a:buFont typeface="Wingdings" panose="05000000000000000000" pitchFamily="2" charset="2"/>
              <a:buChar char="Ø"/>
            </a:pPr>
            <a:r>
              <a:rPr lang="en-US" sz="2800" b="1" dirty="0" smtClean="0">
                <a:solidFill>
                  <a:srgbClr val="F58221"/>
                </a:solidFill>
                <a:latin typeface="Alexandria"/>
              </a:rPr>
              <a:t>Management</a:t>
            </a:r>
            <a:r>
              <a:rPr lang="en-US" sz="2800" b="1" dirty="0">
                <a:solidFill>
                  <a:srgbClr val="F58221"/>
                </a:solidFill>
                <a:latin typeface="Alexandria"/>
              </a:rPr>
              <a:t>: </a:t>
            </a:r>
            <a:r>
              <a:rPr lang="en-US" sz="2800" dirty="0">
                <a:solidFill>
                  <a:srgbClr val="0070C0"/>
                </a:solidFill>
                <a:latin typeface="Alexandria"/>
              </a:rPr>
              <a:t>Act, art, or manner of handling, controlling, directing.</a:t>
            </a:r>
          </a:p>
          <a:p>
            <a:pPr marL="457200" indent="-457200" algn="just">
              <a:lnSpc>
                <a:spcPct val="150000"/>
              </a:lnSpc>
              <a:buFont typeface="Wingdings" panose="05000000000000000000" pitchFamily="2" charset="2"/>
              <a:buChar char="§"/>
            </a:pPr>
            <a:r>
              <a:rPr lang="en-US" sz="2800" b="1" dirty="0">
                <a:solidFill>
                  <a:srgbClr val="F58221"/>
                </a:solidFill>
                <a:latin typeface="Alexandria"/>
              </a:rPr>
              <a:t>TQM</a:t>
            </a:r>
            <a:r>
              <a:rPr lang="en-US" sz="2800" b="1" dirty="0">
                <a:solidFill>
                  <a:srgbClr val="0070C0"/>
                </a:solidFill>
                <a:latin typeface="Alexandria"/>
              </a:rPr>
              <a:t> </a:t>
            </a:r>
            <a:r>
              <a:rPr lang="en-US" sz="2800" dirty="0">
                <a:solidFill>
                  <a:srgbClr val="0070C0"/>
                </a:solidFill>
                <a:latin typeface="Alexandria"/>
              </a:rPr>
              <a:t>is the art managing the whole to achieve excellence</a:t>
            </a:r>
            <a:r>
              <a:rPr lang="en-US" sz="2800" dirty="0" smtClean="0">
                <a:solidFill>
                  <a:srgbClr val="0070C0"/>
                </a:solidFill>
                <a:latin typeface="Alexandria"/>
              </a:rPr>
              <a:t>.</a:t>
            </a:r>
            <a:endParaRPr lang="en-US" sz="2800" dirty="0">
              <a:solidFill>
                <a:srgbClr val="0070C0"/>
              </a:solidFill>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36349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864988" y="703306"/>
            <a:ext cx="6317299" cy="646331"/>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What’s </a:t>
            </a:r>
            <a:r>
              <a:rPr lang="en-US" sz="3600" b="1" dirty="0">
                <a:solidFill>
                  <a:srgbClr val="F58221"/>
                </a:solidFill>
                <a:latin typeface="Alexandria" charset="0"/>
                <a:cs typeface="Alexandria" charset="0"/>
              </a:rPr>
              <a:t>TQM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sp>
        <p:nvSpPr>
          <p:cNvPr id="48" name="TextBox 47"/>
          <p:cNvSpPr txBox="1"/>
          <p:nvPr/>
        </p:nvSpPr>
        <p:spPr>
          <a:xfrm>
            <a:off x="988970" y="2357211"/>
            <a:ext cx="10069337" cy="3244158"/>
          </a:xfrm>
          <a:prstGeom prst="rect">
            <a:avLst/>
          </a:prstGeom>
          <a:noFill/>
        </p:spPr>
        <p:txBody>
          <a:bodyPr wrap="square" rtlCol="0">
            <a:spAutoFit/>
          </a:bodyPr>
          <a:lstStyle/>
          <a:p>
            <a:pPr marL="457200" lvl="0" indent="-457200" algn="just">
              <a:lnSpc>
                <a:spcPct val="150000"/>
              </a:lnSpc>
              <a:buFont typeface="Wingdings" panose="05000000000000000000" pitchFamily="2" charset="2"/>
              <a:buChar char="Ø"/>
            </a:pPr>
            <a:r>
              <a:rPr lang="en-US" sz="2800" b="1" dirty="0">
                <a:latin typeface="Alexandria"/>
              </a:rPr>
              <a:t>TQM is a </a:t>
            </a:r>
            <a:r>
              <a:rPr lang="en-US" sz="2800" b="1" i="1" u="sng" dirty="0">
                <a:solidFill>
                  <a:srgbClr val="F58221"/>
                </a:solidFill>
                <a:latin typeface="Alexandria"/>
              </a:rPr>
              <a:t>philosophy</a:t>
            </a:r>
            <a:r>
              <a:rPr lang="en-US" sz="2800" dirty="0">
                <a:solidFill>
                  <a:srgbClr val="F58221"/>
                </a:solidFill>
                <a:latin typeface="Alexandria"/>
              </a:rPr>
              <a:t>.</a:t>
            </a:r>
          </a:p>
          <a:p>
            <a:pPr marL="457200" indent="-457200" algn="just">
              <a:lnSpc>
                <a:spcPct val="150000"/>
              </a:lnSpc>
              <a:buFont typeface="Wingdings" panose="05000000000000000000" pitchFamily="2" charset="2"/>
              <a:buChar char="Ø"/>
            </a:pPr>
            <a:r>
              <a:rPr lang="en-US" sz="2800" b="1" dirty="0">
                <a:solidFill>
                  <a:srgbClr val="F58221"/>
                </a:solidFill>
                <a:latin typeface="Alexandria"/>
              </a:rPr>
              <a:t>It says that: </a:t>
            </a:r>
            <a:r>
              <a:rPr lang="en-US" sz="2800" dirty="0">
                <a:latin typeface="Alexandria"/>
              </a:rPr>
              <a:t>In order to do a better job, you have to involve the people doing the job and ask for their suggestions.</a:t>
            </a:r>
          </a:p>
          <a:p>
            <a:pPr marL="457200" indent="-457200" algn="just">
              <a:lnSpc>
                <a:spcPct val="150000"/>
              </a:lnSpc>
              <a:buFont typeface="Wingdings" panose="05000000000000000000" pitchFamily="2" charset="2"/>
              <a:buChar char="Ø"/>
            </a:pPr>
            <a:r>
              <a:rPr lang="en-US" sz="2800" b="1" dirty="0">
                <a:latin typeface="Alexandria"/>
              </a:rPr>
              <a:t>CQI is </a:t>
            </a:r>
            <a:r>
              <a:rPr lang="en-US" sz="2800" b="1" i="1" u="sng" dirty="0">
                <a:solidFill>
                  <a:srgbClr val="F58221"/>
                </a:solidFill>
                <a:latin typeface="Alexandria"/>
              </a:rPr>
              <a:t>the process itself</a:t>
            </a:r>
            <a:r>
              <a:rPr lang="en-US" sz="2800" dirty="0">
                <a:solidFill>
                  <a:srgbClr val="F58221"/>
                </a:solidFill>
                <a:latin typeface="Alexandria"/>
              </a:rPr>
              <a:t>,</a:t>
            </a:r>
            <a:r>
              <a:rPr lang="en-US" sz="2800" dirty="0">
                <a:solidFill>
                  <a:srgbClr val="0070C0"/>
                </a:solidFill>
                <a:latin typeface="Alexandria"/>
              </a:rPr>
              <a:t> </a:t>
            </a:r>
            <a:r>
              <a:rPr lang="en-US" sz="2800" dirty="0">
                <a:latin typeface="Alexandria"/>
              </a:rPr>
              <a:t>it is a plan putting TQM into action, it is responsible how the job will be done.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731556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864990" y="698975"/>
            <a:ext cx="6317299" cy="646331"/>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What’s </a:t>
            </a:r>
            <a:r>
              <a:rPr lang="en-US" sz="3600" b="1" dirty="0">
                <a:solidFill>
                  <a:srgbClr val="F58221"/>
                </a:solidFill>
                <a:latin typeface="Alexandria" charset="0"/>
                <a:cs typeface="Alexandria" charset="0"/>
              </a:rPr>
              <a:t>TQM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sp>
        <p:nvSpPr>
          <p:cNvPr id="48" name="TextBox 47"/>
          <p:cNvSpPr txBox="1"/>
          <p:nvPr/>
        </p:nvSpPr>
        <p:spPr>
          <a:xfrm>
            <a:off x="942308" y="2340328"/>
            <a:ext cx="10268643" cy="3244158"/>
          </a:xfrm>
          <a:prstGeom prst="rect">
            <a:avLst/>
          </a:prstGeom>
          <a:noFill/>
        </p:spPr>
        <p:txBody>
          <a:bodyPr wrap="square" rtlCol="0">
            <a:spAutoFit/>
          </a:bodyPr>
          <a:lstStyle/>
          <a:p>
            <a:pPr marL="457200" indent="-457200" algn="just">
              <a:lnSpc>
                <a:spcPct val="150000"/>
              </a:lnSpc>
              <a:buFont typeface="Wingdings" panose="05000000000000000000" pitchFamily="2" charset="2"/>
              <a:buChar char="Ø"/>
            </a:pPr>
            <a:r>
              <a:rPr lang="en-US" sz="2800" b="1" dirty="0">
                <a:latin typeface="Alexandria"/>
              </a:rPr>
              <a:t>CQI (Continuous Quality Improvement) </a:t>
            </a:r>
            <a:r>
              <a:rPr lang="en-US" sz="2800" dirty="0">
                <a:latin typeface="Alexandria"/>
              </a:rPr>
              <a:t>is an organized approach that engages personnel in systematically planning and implementing ongoing improvements to healthcare systems. The goal is to deliver high-quality care that meets or surpasses patient expectations.</a:t>
            </a:r>
            <a:endParaRPr lang="en-US" sz="2800" b="1" dirty="0">
              <a:solidFill>
                <a:srgbClr val="F58221"/>
              </a:solidFill>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996823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917977" y="837474"/>
            <a:ext cx="6317299" cy="646331"/>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What’s </a:t>
            </a:r>
            <a:r>
              <a:rPr lang="en-US" sz="3600" b="1" dirty="0">
                <a:solidFill>
                  <a:srgbClr val="F58221"/>
                </a:solidFill>
                <a:latin typeface="Alexandria" charset="0"/>
                <a:cs typeface="Alexandria" charset="0"/>
              </a:rPr>
              <a:t>TQM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sp>
        <p:nvSpPr>
          <p:cNvPr id="48" name="TextBox 47"/>
          <p:cNvSpPr txBox="1"/>
          <p:nvPr/>
        </p:nvSpPr>
        <p:spPr>
          <a:xfrm>
            <a:off x="1161009" y="2370491"/>
            <a:ext cx="9831237" cy="3416320"/>
          </a:xfrm>
          <a:prstGeom prst="rect">
            <a:avLst/>
          </a:prstGeom>
          <a:noFill/>
        </p:spPr>
        <p:txBody>
          <a:bodyPr wrap="square" rtlCol="0">
            <a:spAutoFit/>
          </a:bodyPr>
          <a:lstStyle/>
          <a:p>
            <a:pPr lvl="0" algn="ctr">
              <a:lnSpc>
                <a:spcPct val="150000"/>
              </a:lnSpc>
              <a:tabLst>
                <a:tab pos="635000" algn="l"/>
              </a:tabLst>
            </a:pPr>
            <a:r>
              <a:rPr lang="en-US" sz="3600" b="1" i="1" dirty="0">
                <a:solidFill>
                  <a:srgbClr val="F58221"/>
                </a:solidFill>
                <a:latin typeface="Alexandria"/>
                <a:ea typeface="Times New Roman" panose="02020603050405020304" pitchFamily="18" charset="0"/>
              </a:rPr>
              <a:t>“In late 1980's, many health care organizations started to apply the concept of TQM, a concept that has proved its worth in industry.”</a:t>
            </a:r>
            <a:endParaRPr lang="en-US" sz="1400" i="1" dirty="0">
              <a:solidFill>
                <a:srgbClr val="F58221"/>
              </a:solidFill>
              <a:latin typeface="Alexandria"/>
              <a:ea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7839808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864990" y="705194"/>
            <a:ext cx="6317299" cy="646331"/>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What’s </a:t>
            </a:r>
            <a:r>
              <a:rPr lang="en-US" sz="3600" b="1" dirty="0">
                <a:solidFill>
                  <a:srgbClr val="F58221"/>
                </a:solidFill>
                <a:latin typeface="Alexandria" charset="0"/>
                <a:cs typeface="Alexandria" charset="0"/>
              </a:rPr>
              <a:t>TQM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sp>
        <p:nvSpPr>
          <p:cNvPr id="48" name="TextBox 47"/>
          <p:cNvSpPr txBox="1"/>
          <p:nvPr/>
        </p:nvSpPr>
        <p:spPr>
          <a:xfrm>
            <a:off x="675898" y="2129757"/>
            <a:ext cx="9442463" cy="658835"/>
          </a:xfrm>
          <a:prstGeom prst="rect">
            <a:avLst/>
          </a:prstGeom>
          <a:noFill/>
        </p:spPr>
        <p:txBody>
          <a:bodyPr wrap="square" rtlCol="0">
            <a:spAutoFit/>
          </a:bodyPr>
          <a:lstStyle/>
          <a:p>
            <a:pPr algn="ctr">
              <a:lnSpc>
                <a:spcPct val="150000"/>
              </a:lnSpc>
            </a:pPr>
            <a:endParaRPr lang="en-US" sz="2800" b="1" i="1" dirty="0">
              <a:solidFill>
                <a:srgbClr val="203E5F"/>
              </a:solidFill>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p:cNvPicPr>
            <a:picLocks noChangeAspect="1"/>
          </p:cNvPicPr>
          <p:nvPr/>
        </p:nvPicPr>
        <p:blipFill rotWithShape="1">
          <a:blip r:embed="rId3"/>
          <a:srcRect r="26260"/>
          <a:stretch/>
        </p:blipFill>
        <p:spPr>
          <a:xfrm>
            <a:off x="896557" y="2392174"/>
            <a:ext cx="2567700" cy="348210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2" name="Rectangular Callout 1"/>
          <p:cNvSpPr/>
          <p:nvPr/>
        </p:nvSpPr>
        <p:spPr>
          <a:xfrm>
            <a:off x="5126637" y="2000139"/>
            <a:ext cx="6071015" cy="3396320"/>
          </a:xfrm>
          <a:prstGeom prst="wedgeRectCallout">
            <a:avLst>
              <a:gd name="adj1" fmla="val -96336"/>
              <a:gd name="adj2" fmla="val -12004"/>
            </a:avLst>
          </a:prstGeom>
          <a:solidFill>
            <a:schemeClr val="accent2">
              <a:lumMod val="20000"/>
              <a:lumOff val="8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2400" b="1" i="1" dirty="0">
                <a:solidFill>
                  <a:srgbClr val="203E5F"/>
                </a:solidFill>
                <a:latin typeface="Alexandria"/>
              </a:rPr>
              <a:t>TQM does not occur overnight; there are no quick remedies. It takes a long time to build the appropriate emphasis and techniques into the culture. </a:t>
            </a:r>
          </a:p>
        </p:txBody>
      </p:sp>
    </p:spTree>
    <p:extLst>
      <p:ext uri="{BB962C8B-B14F-4D97-AF65-F5344CB8AC3E}">
        <p14:creationId xmlns:p14="http://schemas.microsoft.com/office/powerpoint/2010/main" val="32160677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864990" y="705194"/>
            <a:ext cx="6317299" cy="646331"/>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What’s </a:t>
            </a:r>
            <a:r>
              <a:rPr lang="en-US" sz="3600" b="1" dirty="0">
                <a:solidFill>
                  <a:srgbClr val="F58221"/>
                </a:solidFill>
                <a:latin typeface="Alexandria" charset="0"/>
                <a:cs typeface="Alexandria" charset="0"/>
              </a:rPr>
              <a:t>TQM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sp>
        <p:nvSpPr>
          <p:cNvPr id="48" name="TextBox 47"/>
          <p:cNvSpPr txBox="1"/>
          <p:nvPr/>
        </p:nvSpPr>
        <p:spPr>
          <a:xfrm>
            <a:off x="675898" y="2129757"/>
            <a:ext cx="9442463" cy="658835"/>
          </a:xfrm>
          <a:prstGeom prst="rect">
            <a:avLst/>
          </a:prstGeom>
          <a:noFill/>
        </p:spPr>
        <p:txBody>
          <a:bodyPr wrap="square" rtlCol="0">
            <a:spAutoFit/>
          </a:bodyPr>
          <a:lstStyle/>
          <a:p>
            <a:pPr algn="ctr">
              <a:lnSpc>
                <a:spcPct val="150000"/>
              </a:lnSpc>
            </a:pPr>
            <a:endParaRPr lang="en-US" sz="2800" b="1" i="1" dirty="0">
              <a:solidFill>
                <a:srgbClr val="203E5F"/>
              </a:solidFill>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p:cNvPicPr>
            <a:picLocks noChangeAspect="1"/>
          </p:cNvPicPr>
          <p:nvPr/>
        </p:nvPicPr>
        <p:blipFill>
          <a:blip r:embed="rId3"/>
          <a:stretch>
            <a:fillRect/>
          </a:stretch>
        </p:blipFill>
        <p:spPr>
          <a:xfrm>
            <a:off x="8747054" y="2000139"/>
            <a:ext cx="2525550" cy="386101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2" name="Rectangular Callout 1"/>
          <p:cNvSpPr/>
          <p:nvPr/>
        </p:nvSpPr>
        <p:spPr>
          <a:xfrm>
            <a:off x="942308" y="2217714"/>
            <a:ext cx="6882558" cy="3396320"/>
          </a:xfrm>
          <a:prstGeom prst="wedgeRectCallout">
            <a:avLst>
              <a:gd name="adj1" fmla="val 79050"/>
              <a:gd name="adj2" fmla="val -30100"/>
            </a:avLst>
          </a:prstGeom>
          <a:solidFill>
            <a:schemeClr val="accent2">
              <a:lumMod val="20000"/>
              <a:lumOff val="8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2800" b="1" i="1" dirty="0" smtClean="0">
                <a:solidFill>
                  <a:srgbClr val="203E5F"/>
                </a:solidFill>
                <a:latin typeface="Alexandria"/>
              </a:rPr>
              <a:t>Overemphasis </a:t>
            </a:r>
            <a:r>
              <a:rPr lang="en-US" sz="2800" b="1" i="1" dirty="0">
                <a:solidFill>
                  <a:srgbClr val="203E5F"/>
                </a:solidFill>
                <a:latin typeface="Alexandria"/>
              </a:rPr>
              <a:t>on short term results and profits must be set aside so long term planning and constancy of purpose will dominate</a:t>
            </a:r>
            <a:r>
              <a:rPr lang="en-US" sz="2800" b="1" i="1" dirty="0" smtClean="0">
                <a:solidFill>
                  <a:srgbClr val="203E5F"/>
                </a:solidFill>
                <a:latin typeface="Alexandria"/>
              </a:rPr>
              <a:t>.</a:t>
            </a:r>
            <a:endParaRPr lang="en-US" sz="2800" b="1" i="1" dirty="0">
              <a:solidFill>
                <a:srgbClr val="203E5F"/>
              </a:solidFill>
              <a:latin typeface="Alexandria"/>
            </a:endParaRPr>
          </a:p>
        </p:txBody>
      </p:sp>
    </p:spTree>
    <p:extLst>
      <p:ext uri="{BB962C8B-B14F-4D97-AF65-F5344CB8AC3E}">
        <p14:creationId xmlns:p14="http://schemas.microsoft.com/office/powerpoint/2010/main" val="14122266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917979" y="268963"/>
            <a:ext cx="6317299" cy="1200329"/>
          </a:xfrm>
          <a:prstGeom prst="rect">
            <a:avLst/>
          </a:prstGeom>
          <a:noFill/>
        </p:spPr>
        <p:txBody>
          <a:bodyPr wrap="square" rtlCol="0">
            <a:spAutoFit/>
          </a:bodyPr>
          <a:lstStyle/>
          <a:p>
            <a:pPr algn="ctr"/>
            <a:r>
              <a:rPr lang="en-US" sz="3600" b="1" dirty="0" smtClean="0">
                <a:solidFill>
                  <a:srgbClr val="F58221"/>
                </a:solidFill>
                <a:latin typeface="Alexandria" charset="0"/>
                <a:cs typeface="Alexandria" charset="0"/>
              </a:rPr>
              <a:t>COST</a:t>
            </a:r>
            <a:r>
              <a:rPr lang="en-US" sz="3600" b="1" dirty="0">
                <a:solidFill>
                  <a:srgbClr val="F58221"/>
                </a:solidFill>
                <a:latin typeface="Alexandria" charset="0"/>
                <a:cs typeface="Alexandria" charset="0"/>
              </a:rPr>
              <a:t>−QUALITY </a:t>
            </a:r>
            <a:r>
              <a:rPr lang="en-US" sz="3600" b="1" dirty="0" smtClean="0">
                <a:solidFill>
                  <a:srgbClr val="F58221"/>
                </a:solidFill>
                <a:latin typeface="Alexandria" charset="0"/>
                <a:cs typeface="Alexandria" charset="0"/>
              </a:rPr>
              <a:t>Relationship</a:t>
            </a:r>
            <a:endParaRPr lang="en-US" sz="3600" b="1" dirty="0">
              <a:solidFill>
                <a:srgbClr val="F58221"/>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sp>
        <p:nvSpPr>
          <p:cNvPr id="48" name="TextBox 47"/>
          <p:cNvSpPr txBox="1"/>
          <p:nvPr/>
        </p:nvSpPr>
        <p:spPr>
          <a:xfrm>
            <a:off x="942308" y="2036567"/>
            <a:ext cx="10268643" cy="3906582"/>
          </a:xfrm>
          <a:prstGeom prst="rect">
            <a:avLst/>
          </a:prstGeom>
          <a:noFill/>
        </p:spPr>
        <p:txBody>
          <a:bodyPr wrap="square" rtlCol="0">
            <a:spAutoFit/>
          </a:bodyPr>
          <a:lstStyle/>
          <a:p>
            <a:pPr marL="457200" indent="-457200" algn="just">
              <a:lnSpc>
                <a:spcPct val="150000"/>
              </a:lnSpc>
              <a:buFont typeface="Wingdings" panose="05000000000000000000" pitchFamily="2" charset="2"/>
              <a:buChar char="Ø"/>
            </a:pPr>
            <a:r>
              <a:rPr lang="en-US" sz="2800" dirty="0">
                <a:latin typeface="Alexandria"/>
              </a:rPr>
              <a:t>We expect to receive value when purchasing products or services.</a:t>
            </a:r>
          </a:p>
          <a:p>
            <a:pPr marL="457200" indent="-457200" algn="just">
              <a:lnSpc>
                <a:spcPct val="150000"/>
              </a:lnSpc>
              <a:buFont typeface="Wingdings" panose="05000000000000000000" pitchFamily="2" charset="2"/>
              <a:buChar char="Ø"/>
            </a:pPr>
            <a:r>
              <a:rPr lang="en-US" sz="2800" dirty="0">
                <a:latin typeface="Alexandria"/>
              </a:rPr>
              <a:t>We become disappointed when we receive poor service at a restaurant.</a:t>
            </a:r>
          </a:p>
          <a:p>
            <a:pPr marL="457200" indent="-457200" algn="just">
              <a:lnSpc>
                <a:spcPct val="150000"/>
              </a:lnSpc>
              <a:buFont typeface="Wingdings" panose="05000000000000000000" pitchFamily="2" charset="2"/>
              <a:buChar char="Ø"/>
            </a:pPr>
            <a:r>
              <a:rPr lang="en-US" sz="2800" dirty="0">
                <a:latin typeface="Alexandria"/>
              </a:rPr>
              <a:t>How you respond to disappointing situations depends on how you are affected by them.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183842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917979" y="268963"/>
            <a:ext cx="6317299" cy="1200329"/>
          </a:xfrm>
          <a:prstGeom prst="rect">
            <a:avLst/>
          </a:prstGeom>
          <a:noFill/>
        </p:spPr>
        <p:txBody>
          <a:bodyPr wrap="square" rtlCol="0">
            <a:spAutoFit/>
          </a:bodyPr>
          <a:lstStyle/>
          <a:p>
            <a:pPr algn="ctr"/>
            <a:r>
              <a:rPr lang="en-US" sz="3600" b="1" dirty="0" smtClean="0">
                <a:solidFill>
                  <a:srgbClr val="F58221"/>
                </a:solidFill>
                <a:latin typeface="Alexandria" charset="0"/>
                <a:cs typeface="Alexandria" charset="0"/>
              </a:rPr>
              <a:t>COST</a:t>
            </a:r>
            <a:r>
              <a:rPr lang="en-US" sz="3600" b="1" dirty="0">
                <a:solidFill>
                  <a:srgbClr val="F58221"/>
                </a:solidFill>
                <a:latin typeface="Alexandria" charset="0"/>
                <a:cs typeface="Alexandria" charset="0"/>
              </a:rPr>
              <a:t>−QUALITY </a:t>
            </a:r>
            <a:r>
              <a:rPr lang="en-US" sz="3600" b="1" dirty="0" smtClean="0">
                <a:solidFill>
                  <a:srgbClr val="F58221"/>
                </a:solidFill>
                <a:latin typeface="Alexandria" charset="0"/>
                <a:cs typeface="Alexandria" charset="0"/>
              </a:rPr>
              <a:t>Relationship</a:t>
            </a:r>
            <a:endParaRPr lang="en-US" sz="3600" b="1" dirty="0">
              <a:solidFill>
                <a:srgbClr val="F58221"/>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sp>
        <p:nvSpPr>
          <p:cNvPr id="48" name="TextBox 47"/>
          <p:cNvSpPr txBox="1"/>
          <p:nvPr/>
        </p:nvSpPr>
        <p:spPr>
          <a:xfrm>
            <a:off x="889318" y="2392828"/>
            <a:ext cx="10268643" cy="2955746"/>
          </a:xfrm>
          <a:prstGeom prst="rect">
            <a:avLst/>
          </a:prstGeom>
          <a:noFill/>
        </p:spPr>
        <p:txBody>
          <a:bodyPr wrap="square" rtlCol="0">
            <a:spAutoFit/>
          </a:bodyPr>
          <a:lstStyle/>
          <a:p>
            <a:pPr marL="457200" indent="-457200" algn="just">
              <a:lnSpc>
                <a:spcPct val="150000"/>
              </a:lnSpc>
              <a:buFont typeface="Wingdings" panose="05000000000000000000" pitchFamily="2" charset="2"/>
              <a:buChar char="Ø"/>
            </a:pPr>
            <a:r>
              <a:rPr lang="en-US" sz="3200" b="1" dirty="0">
                <a:latin typeface="Alexandria"/>
              </a:rPr>
              <a:t>Cost</a:t>
            </a:r>
            <a:r>
              <a:rPr lang="en-US" sz="3200" dirty="0">
                <a:latin typeface="Alexandria"/>
              </a:rPr>
              <a:t> and </a:t>
            </a:r>
            <a:r>
              <a:rPr lang="en-US" sz="3200" b="1" dirty="0">
                <a:latin typeface="Alexandria"/>
              </a:rPr>
              <a:t>quality</a:t>
            </a:r>
            <a:r>
              <a:rPr lang="en-US" sz="3200" dirty="0">
                <a:latin typeface="Alexandria"/>
              </a:rPr>
              <a:t> affect the </a:t>
            </a:r>
            <a:r>
              <a:rPr lang="en-US" sz="3200" b="1" dirty="0">
                <a:latin typeface="Alexandria"/>
              </a:rPr>
              <a:t>customer experience </a:t>
            </a:r>
            <a:r>
              <a:rPr lang="en-US" sz="3200" dirty="0">
                <a:latin typeface="Alexandria"/>
              </a:rPr>
              <a:t>in all industries. But in healthcare, these factors are harder for the average consumer to evaluate than in other types of business.</a:t>
            </a:r>
            <a:endParaRPr lang="ar-EG" sz="32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123875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C1409BE7-7809-4937-9F8E-95890234021D}"/>
              </a:ext>
            </a:extLst>
          </p:cNvPr>
          <p:cNvPicPr>
            <a:picLocks noChangeAspect="1"/>
          </p:cNvPicPr>
          <p:nvPr/>
        </p:nvPicPr>
        <p:blipFill>
          <a:blip r:embed="rId3"/>
          <a:stretch>
            <a:fillRect/>
          </a:stretch>
        </p:blipFill>
        <p:spPr>
          <a:xfrm>
            <a:off x="96791" y="1360296"/>
            <a:ext cx="11887200" cy="529403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945510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864988" y="837474"/>
            <a:ext cx="6317299" cy="646331"/>
          </a:xfrm>
          <a:prstGeom prst="rect">
            <a:avLst/>
          </a:prstGeom>
          <a:noFill/>
        </p:spPr>
        <p:txBody>
          <a:bodyPr wrap="square" rtlCol="0">
            <a:spAutoFit/>
          </a:bodyPr>
          <a:lstStyle/>
          <a:p>
            <a:pPr marL="514350" indent="-514350" algn="ctr">
              <a:buFont typeface="+mj-lt"/>
              <a:buAutoNum type="arabicPeriod"/>
            </a:pPr>
            <a:r>
              <a:rPr lang="en-US" sz="3600" b="1" dirty="0">
                <a:solidFill>
                  <a:srgbClr val="203E5F"/>
                </a:solidFill>
                <a:latin typeface="Alexandria"/>
              </a:rPr>
              <a:t>Internal failure costs</a:t>
            </a:r>
            <a:endParaRPr lang="en-US" sz="3600" b="1" dirty="0">
              <a:solidFill>
                <a:srgbClr val="203E5F"/>
              </a:solidFill>
              <a:latin typeface="Alexandria"/>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sp>
        <p:nvSpPr>
          <p:cNvPr id="48" name="TextBox 47"/>
          <p:cNvSpPr txBox="1"/>
          <p:nvPr/>
        </p:nvSpPr>
        <p:spPr>
          <a:xfrm>
            <a:off x="948430" y="2357211"/>
            <a:ext cx="10150414" cy="3323987"/>
          </a:xfrm>
          <a:prstGeom prst="rect">
            <a:avLst/>
          </a:prstGeom>
          <a:noFill/>
        </p:spPr>
        <p:txBody>
          <a:bodyPr wrap="square" rtlCol="0">
            <a:spAutoFit/>
          </a:bodyPr>
          <a:lstStyle/>
          <a:p>
            <a:pPr marL="457200" indent="-457200" algn="just">
              <a:lnSpc>
                <a:spcPct val="150000"/>
              </a:lnSpc>
              <a:buFont typeface="Wingdings" panose="05000000000000000000" pitchFamily="2" charset="2"/>
              <a:buChar char="Ø"/>
            </a:pPr>
            <a:r>
              <a:rPr lang="en-US" sz="2800" dirty="0" smtClean="0">
                <a:latin typeface="Alexandria"/>
              </a:rPr>
              <a:t>Are </a:t>
            </a:r>
            <a:r>
              <a:rPr lang="en-US" sz="2800" dirty="0">
                <a:latin typeface="Alexandria"/>
              </a:rPr>
              <a:t>incurred to remedy defects discovered before the product or service is delivered to the customer. </a:t>
            </a:r>
          </a:p>
          <a:p>
            <a:pPr marL="457200" indent="-457200" algn="just">
              <a:lnSpc>
                <a:spcPct val="150000"/>
              </a:lnSpc>
              <a:buFont typeface="Wingdings" panose="05000000000000000000" pitchFamily="2" charset="2"/>
              <a:buChar char="Ø"/>
            </a:pPr>
            <a:r>
              <a:rPr lang="en-US" sz="2800" dirty="0">
                <a:latin typeface="Alexandria"/>
              </a:rPr>
              <a:t>These costs occur when the results of work fail to reach design quality standards and are detected before they are transferred to the customer.</a:t>
            </a:r>
            <a:endParaRPr lang="en-US" altLang="en-US" sz="28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0870978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64695" y="1685495"/>
            <a:ext cx="1118266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864988" y="837474"/>
            <a:ext cx="6317299" cy="646331"/>
          </a:xfrm>
          <a:prstGeom prst="rect">
            <a:avLst/>
          </a:prstGeom>
          <a:noFill/>
        </p:spPr>
        <p:txBody>
          <a:bodyPr wrap="square" rtlCol="0">
            <a:spAutoFit/>
          </a:bodyPr>
          <a:lstStyle/>
          <a:p>
            <a:pPr marL="514350" indent="-514350" algn="ctr">
              <a:buFont typeface="+mj-lt"/>
              <a:buAutoNum type="arabicPeriod"/>
            </a:pPr>
            <a:r>
              <a:rPr lang="en-US" sz="3600" b="1" dirty="0">
                <a:solidFill>
                  <a:srgbClr val="203E5F"/>
                </a:solidFill>
                <a:latin typeface="Alexandria"/>
              </a:rPr>
              <a:t>Internal failure costs</a:t>
            </a:r>
            <a:endParaRPr lang="en-US" sz="3600" b="1" dirty="0">
              <a:solidFill>
                <a:srgbClr val="203E5F"/>
              </a:solidFill>
              <a:latin typeface="Alexandria"/>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sp>
        <p:nvSpPr>
          <p:cNvPr id="48" name="TextBox 47"/>
          <p:cNvSpPr txBox="1"/>
          <p:nvPr/>
        </p:nvSpPr>
        <p:spPr>
          <a:xfrm>
            <a:off x="662126" y="2000139"/>
            <a:ext cx="10787798" cy="4062651"/>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Ø"/>
            </a:pPr>
            <a:r>
              <a:rPr lang="en-US" sz="2800" b="1" dirty="0">
                <a:solidFill>
                  <a:srgbClr val="F58221"/>
                </a:solidFill>
                <a:latin typeface="Alexandria"/>
              </a:rPr>
              <a:t>Examples:</a:t>
            </a:r>
            <a:endParaRPr lang="en-US" sz="2800" dirty="0">
              <a:solidFill>
                <a:srgbClr val="F58221"/>
              </a:solidFill>
              <a:latin typeface="Alexandria"/>
            </a:endParaRPr>
          </a:p>
          <a:p>
            <a:pPr marL="800100" lvl="1" indent="-342900" algn="just">
              <a:lnSpc>
                <a:spcPct val="150000"/>
              </a:lnSpc>
              <a:buFont typeface="Wingdings" panose="05000000000000000000" pitchFamily="2" charset="2"/>
              <a:buChar char="§"/>
            </a:pPr>
            <a:r>
              <a:rPr lang="en-US" sz="2400" dirty="0">
                <a:latin typeface="Alexandria"/>
              </a:rPr>
              <a:t>Costs associated with re-testing patients due to inaccurate lab results.</a:t>
            </a:r>
          </a:p>
          <a:p>
            <a:pPr marL="800100" lvl="1" indent="-342900" algn="just">
              <a:lnSpc>
                <a:spcPct val="150000"/>
              </a:lnSpc>
              <a:buFont typeface="Wingdings" panose="05000000000000000000" pitchFamily="2" charset="2"/>
              <a:buChar char="§"/>
            </a:pPr>
            <a:r>
              <a:rPr lang="en-US" sz="2400" dirty="0">
                <a:latin typeface="Alexandria"/>
              </a:rPr>
              <a:t>Time and resources spent correcting medication errors before they reach the patient.</a:t>
            </a:r>
          </a:p>
          <a:p>
            <a:pPr marL="800100" lvl="1" indent="-342900" algn="just">
              <a:lnSpc>
                <a:spcPct val="150000"/>
              </a:lnSpc>
              <a:buFont typeface="Wingdings" panose="05000000000000000000" pitchFamily="2" charset="2"/>
              <a:buChar char="§"/>
            </a:pPr>
            <a:r>
              <a:rPr lang="en-US" sz="2400" dirty="0">
                <a:latin typeface="Alexandria"/>
              </a:rPr>
              <a:t>Investigating and addressing near-miss incidents (e.g., almost administering the wrong drug).</a:t>
            </a:r>
          </a:p>
          <a:p>
            <a:pPr marL="800100" lvl="1" indent="-342900" algn="just">
              <a:lnSpc>
                <a:spcPct val="150000"/>
              </a:lnSpc>
              <a:buFont typeface="Wingdings" panose="05000000000000000000" pitchFamily="2" charset="2"/>
              <a:buChar char="§"/>
            </a:pPr>
            <a:r>
              <a:rPr lang="en-US" sz="2400" dirty="0">
                <a:latin typeface="Alexandria"/>
              </a:rPr>
              <a:t>Delays in treatment due to miscommunication among healthcare teams.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8840454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64695" y="1685495"/>
            <a:ext cx="1118266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864988" y="837474"/>
            <a:ext cx="6317299" cy="646331"/>
          </a:xfrm>
          <a:prstGeom prst="rect">
            <a:avLst/>
          </a:prstGeom>
          <a:noFill/>
        </p:spPr>
        <p:txBody>
          <a:bodyPr wrap="square" rtlCol="0">
            <a:spAutoFit/>
          </a:bodyPr>
          <a:lstStyle/>
          <a:p>
            <a:pPr marL="742950" indent="-742950" algn="ctr">
              <a:buFont typeface="+mj-lt"/>
              <a:buAutoNum type="arabicPeriod" startAt="2"/>
            </a:pPr>
            <a:r>
              <a:rPr lang="en-US" sz="3600" b="1" dirty="0" smtClean="0">
                <a:solidFill>
                  <a:srgbClr val="203E5F"/>
                </a:solidFill>
                <a:latin typeface="Alexandria"/>
              </a:rPr>
              <a:t>External </a:t>
            </a:r>
            <a:r>
              <a:rPr lang="en-US" sz="3600" b="1" dirty="0">
                <a:solidFill>
                  <a:srgbClr val="203E5F"/>
                </a:solidFill>
                <a:latin typeface="Alexandria"/>
              </a:rPr>
              <a:t>failure costs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sp>
        <p:nvSpPr>
          <p:cNvPr id="48" name="TextBox 47"/>
          <p:cNvSpPr txBox="1"/>
          <p:nvPr/>
        </p:nvSpPr>
        <p:spPr>
          <a:xfrm>
            <a:off x="662126" y="2141974"/>
            <a:ext cx="10787798" cy="3694409"/>
          </a:xfrm>
          <a:prstGeom prst="rect">
            <a:avLst/>
          </a:prstGeom>
          <a:noFill/>
        </p:spPr>
        <p:txBody>
          <a:bodyPr wrap="square" rtlCol="0">
            <a:spAutoFit/>
          </a:bodyPr>
          <a:lstStyle/>
          <a:p>
            <a:pPr marL="457200" indent="-457200" algn="just">
              <a:lnSpc>
                <a:spcPct val="150000"/>
              </a:lnSpc>
              <a:buFont typeface="Wingdings" panose="05000000000000000000" pitchFamily="2" charset="2"/>
              <a:buChar char="Ø"/>
            </a:pPr>
            <a:r>
              <a:rPr lang="en-US" sz="3200" dirty="0">
                <a:latin typeface="Alexandria"/>
              </a:rPr>
              <a:t>Are incurred to remedy defects discovered by customers. </a:t>
            </a:r>
            <a:endParaRPr lang="en-US" sz="3200" dirty="0" smtClean="0">
              <a:latin typeface="Alexandria"/>
            </a:endParaRPr>
          </a:p>
          <a:p>
            <a:pPr marL="457200" indent="-457200" algn="just">
              <a:lnSpc>
                <a:spcPct val="150000"/>
              </a:lnSpc>
              <a:buFont typeface="Wingdings" panose="05000000000000000000" pitchFamily="2" charset="2"/>
              <a:buChar char="Ø"/>
            </a:pPr>
            <a:r>
              <a:rPr lang="en-US" sz="3200" dirty="0" smtClean="0">
                <a:latin typeface="Alexandria"/>
              </a:rPr>
              <a:t>These </a:t>
            </a:r>
            <a:r>
              <a:rPr lang="en-US" sz="3200" dirty="0">
                <a:latin typeface="Alexandria"/>
              </a:rPr>
              <a:t>costs occur when products or services that fail to reach design quality standards are not detected until after transfer to the customer.</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6524872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64695" y="1685495"/>
            <a:ext cx="1118266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864988" y="837474"/>
            <a:ext cx="6317299" cy="646331"/>
          </a:xfrm>
          <a:prstGeom prst="rect">
            <a:avLst/>
          </a:prstGeom>
          <a:noFill/>
        </p:spPr>
        <p:txBody>
          <a:bodyPr wrap="square" rtlCol="0">
            <a:spAutoFit/>
          </a:bodyPr>
          <a:lstStyle/>
          <a:p>
            <a:pPr marL="742950" indent="-742950" algn="ctr">
              <a:buFont typeface="+mj-lt"/>
              <a:buAutoNum type="arabicPeriod" startAt="2"/>
            </a:pPr>
            <a:r>
              <a:rPr lang="en-US" sz="3600" b="1" dirty="0" smtClean="0">
                <a:solidFill>
                  <a:srgbClr val="203E5F"/>
                </a:solidFill>
                <a:latin typeface="Alexandria"/>
              </a:rPr>
              <a:t>External </a:t>
            </a:r>
            <a:r>
              <a:rPr lang="en-US" sz="3600" b="1" dirty="0">
                <a:solidFill>
                  <a:srgbClr val="203E5F"/>
                </a:solidFill>
                <a:latin typeface="Alexandria"/>
              </a:rPr>
              <a:t>failure costs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sp>
        <p:nvSpPr>
          <p:cNvPr id="48" name="TextBox 47"/>
          <p:cNvSpPr txBox="1"/>
          <p:nvPr/>
        </p:nvSpPr>
        <p:spPr>
          <a:xfrm>
            <a:off x="688418" y="2233904"/>
            <a:ext cx="10670438" cy="4247317"/>
          </a:xfrm>
          <a:prstGeom prst="rect">
            <a:avLst/>
          </a:prstGeom>
          <a:noFill/>
        </p:spPr>
        <p:txBody>
          <a:bodyPr wrap="square" rtlCol="0">
            <a:spAutoFit/>
          </a:bodyPr>
          <a:lstStyle/>
          <a:p>
            <a:pPr marL="342900" indent="-342900" algn="just">
              <a:lnSpc>
                <a:spcPct val="150000"/>
              </a:lnSpc>
              <a:buFont typeface="Wingdings" panose="05000000000000000000" pitchFamily="2" charset="2"/>
              <a:buChar char="Ø"/>
            </a:pPr>
            <a:r>
              <a:rPr lang="en-US" sz="2800" b="1" dirty="0">
                <a:solidFill>
                  <a:srgbClr val="F58221"/>
                </a:solidFill>
                <a:latin typeface="Alexandria"/>
              </a:rPr>
              <a:t>Examples</a:t>
            </a:r>
            <a:r>
              <a:rPr lang="en-US" sz="2800" b="1" dirty="0" smtClean="0">
                <a:solidFill>
                  <a:srgbClr val="F58221"/>
                </a:solidFill>
                <a:latin typeface="Alexandria"/>
              </a:rPr>
              <a:t>:</a:t>
            </a:r>
            <a:endParaRPr lang="en-US" sz="2400" dirty="0" smtClean="0">
              <a:latin typeface="Alexandria"/>
            </a:endParaRPr>
          </a:p>
          <a:p>
            <a:pPr marL="800100" lvl="1" indent="-342900" algn="just">
              <a:lnSpc>
                <a:spcPct val="150000"/>
              </a:lnSpc>
              <a:buFont typeface="Wingdings" panose="05000000000000000000" pitchFamily="2" charset="2"/>
              <a:buChar char="§"/>
            </a:pPr>
            <a:r>
              <a:rPr lang="en-US" sz="2400" dirty="0" smtClean="0">
                <a:latin typeface="Alexandria"/>
              </a:rPr>
              <a:t>Legal </a:t>
            </a:r>
            <a:r>
              <a:rPr lang="en-US" sz="2400" dirty="0">
                <a:latin typeface="Alexandria"/>
              </a:rPr>
              <a:t>fees and settlements resulting from medical malpractice lawsuits.</a:t>
            </a:r>
          </a:p>
          <a:p>
            <a:pPr marL="800100" lvl="1" indent="-342900" algn="just">
              <a:lnSpc>
                <a:spcPct val="150000"/>
              </a:lnSpc>
              <a:buFont typeface="Wingdings" panose="05000000000000000000" pitchFamily="2" charset="2"/>
              <a:buChar char="§"/>
            </a:pPr>
            <a:r>
              <a:rPr lang="en-US" sz="2400" dirty="0">
                <a:latin typeface="Alexandria"/>
              </a:rPr>
              <a:t>Costs of readmissions due to complications or incomplete treatment.</a:t>
            </a:r>
          </a:p>
          <a:p>
            <a:pPr marL="800100" lvl="1" indent="-342900" algn="just">
              <a:lnSpc>
                <a:spcPct val="150000"/>
              </a:lnSpc>
              <a:buFont typeface="Wingdings" panose="05000000000000000000" pitchFamily="2" charset="2"/>
              <a:buChar char="§"/>
            </a:pPr>
            <a:r>
              <a:rPr lang="en-US" sz="2400" dirty="0">
                <a:latin typeface="Alexandria"/>
              </a:rPr>
              <a:t>Loss of reputation and patient trust after a preventable adverse event.</a:t>
            </a:r>
          </a:p>
          <a:p>
            <a:pPr marL="800100" lvl="1" indent="-342900" algn="just">
              <a:lnSpc>
                <a:spcPct val="150000"/>
              </a:lnSpc>
              <a:buFont typeface="Wingdings" panose="05000000000000000000" pitchFamily="2" charset="2"/>
              <a:buChar char="§"/>
            </a:pPr>
            <a:r>
              <a:rPr lang="en-US" sz="2400" dirty="0">
                <a:latin typeface="Alexandria"/>
              </a:rPr>
              <a:t>Additional treatments required to address harm caused by errors (e.g., infections from improper sterilization).</a:t>
            </a:r>
          </a:p>
          <a:p>
            <a:pPr algn="just">
              <a:lnSpc>
                <a:spcPct val="150000"/>
              </a:lnSpc>
            </a:pPr>
            <a:endParaRPr lang="en-US" sz="32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704280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64695" y="1685495"/>
            <a:ext cx="1118266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864988" y="837474"/>
            <a:ext cx="6317299" cy="646331"/>
          </a:xfrm>
          <a:prstGeom prst="rect">
            <a:avLst/>
          </a:prstGeom>
          <a:noFill/>
        </p:spPr>
        <p:txBody>
          <a:bodyPr wrap="square" rtlCol="0">
            <a:spAutoFit/>
          </a:bodyPr>
          <a:lstStyle/>
          <a:p>
            <a:pPr marL="742950" indent="-742950" algn="ctr">
              <a:buFont typeface="+mj-lt"/>
              <a:buAutoNum type="arabicPeriod" startAt="3"/>
            </a:pPr>
            <a:r>
              <a:rPr lang="en-US" sz="3600" b="1" dirty="0" smtClean="0">
                <a:solidFill>
                  <a:srgbClr val="203E5F"/>
                </a:solidFill>
                <a:latin typeface="Alexandria"/>
              </a:rPr>
              <a:t>Prevention </a:t>
            </a:r>
            <a:r>
              <a:rPr lang="en-US" sz="3600" b="1" dirty="0">
                <a:solidFill>
                  <a:srgbClr val="203E5F"/>
                </a:solidFill>
                <a:latin typeface="Alexandria"/>
              </a:rPr>
              <a:t>costs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sp>
        <p:nvSpPr>
          <p:cNvPr id="48" name="TextBox 47"/>
          <p:cNvSpPr txBox="1"/>
          <p:nvPr/>
        </p:nvSpPr>
        <p:spPr>
          <a:xfrm>
            <a:off x="688418" y="2441585"/>
            <a:ext cx="10670438" cy="2955746"/>
          </a:xfrm>
          <a:prstGeom prst="rect">
            <a:avLst/>
          </a:prstGeom>
          <a:noFill/>
        </p:spPr>
        <p:txBody>
          <a:bodyPr wrap="square" rtlCol="0">
            <a:spAutoFit/>
          </a:bodyPr>
          <a:lstStyle/>
          <a:p>
            <a:pPr marL="457200" indent="-457200" algn="just">
              <a:lnSpc>
                <a:spcPct val="150000"/>
              </a:lnSpc>
              <a:buFont typeface="Wingdings" panose="05000000000000000000" pitchFamily="2" charset="2"/>
              <a:buChar char="Ø"/>
            </a:pPr>
            <a:r>
              <a:rPr lang="en-US" sz="3200" dirty="0">
                <a:latin typeface="Alexandria"/>
              </a:rPr>
              <a:t>Are incurred to prevent or avoid quality problems. These costs are associated with the design, implementation, and maintenance of the quality management system.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8965650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64695" y="1685495"/>
            <a:ext cx="1118266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864988" y="837474"/>
            <a:ext cx="6317299" cy="646331"/>
          </a:xfrm>
          <a:prstGeom prst="rect">
            <a:avLst/>
          </a:prstGeom>
          <a:noFill/>
        </p:spPr>
        <p:txBody>
          <a:bodyPr wrap="square" rtlCol="0">
            <a:spAutoFit/>
          </a:bodyPr>
          <a:lstStyle/>
          <a:p>
            <a:pPr marL="742950" indent="-742950" algn="ctr">
              <a:buFont typeface="+mj-lt"/>
              <a:buAutoNum type="arabicPeriod" startAt="3"/>
            </a:pPr>
            <a:r>
              <a:rPr lang="en-US" sz="3600" b="1" dirty="0" smtClean="0">
                <a:solidFill>
                  <a:srgbClr val="203E5F"/>
                </a:solidFill>
                <a:latin typeface="Alexandria"/>
              </a:rPr>
              <a:t>Prevention </a:t>
            </a:r>
            <a:r>
              <a:rPr lang="en-US" sz="3600" b="1" dirty="0">
                <a:solidFill>
                  <a:srgbClr val="203E5F"/>
                </a:solidFill>
                <a:latin typeface="Alexandria"/>
              </a:rPr>
              <a:t>costs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sp>
        <p:nvSpPr>
          <p:cNvPr id="48" name="TextBox 47"/>
          <p:cNvSpPr txBox="1"/>
          <p:nvPr/>
        </p:nvSpPr>
        <p:spPr>
          <a:xfrm>
            <a:off x="688418" y="2041892"/>
            <a:ext cx="10670438" cy="4062651"/>
          </a:xfrm>
          <a:prstGeom prst="rect">
            <a:avLst/>
          </a:prstGeom>
          <a:noFill/>
        </p:spPr>
        <p:txBody>
          <a:bodyPr wrap="square" rtlCol="0">
            <a:spAutoFit/>
          </a:bodyPr>
          <a:lstStyle/>
          <a:p>
            <a:pPr marL="342900" indent="-342900" algn="just">
              <a:lnSpc>
                <a:spcPct val="150000"/>
              </a:lnSpc>
              <a:buFont typeface="Wingdings" panose="05000000000000000000" pitchFamily="2" charset="2"/>
              <a:buChar char="Ø"/>
            </a:pPr>
            <a:r>
              <a:rPr lang="en-US" sz="2800" b="1" dirty="0">
                <a:solidFill>
                  <a:srgbClr val="F58221"/>
                </a:solidFill>
                <a:latin typeface="Alexandria"/>
              </a:rPr>
              <a:t>Examples:</a:t>
            </a:r>
          </a:p>
          <a:p>
            <a:pPr marL="800100" lvl="1" indent="-342900" algn="just">
              <a:lnSpc>
                <a:spcPct val="150000"/>
              </a:lnSpc>
              <a:buFont typeface="Wingdings" panose="05000000000000000000" pitchFamily="2" charset="2"/>
              <a:buChar char="§"/>
            </a:pPr>
            <a:r>
              <a:rPr lang="en-US" sz="2400" dirty="0">
                <a:latin typeface="Alexandria"/>
              </a:rPr>
              <a:t>Training healthcare staff on infection control protocols to prevent hospital-acquired infections.</a:t>
            </a:r>
          </a:p>
          <a:p>
            <a:pPr marL="800100" lvl="1" indent="-342900" algn="just">
              <a:lnSpc>
                <a:spcPct val="150000"/>
              </a:lnSpc>
              <a:buFont typeface="Wingdings" panose="05000000000000000000" pitchFamily="2" charset="2"/>
              <a:buChar char="§"/>
            </a:pPr>
            <a:r>
              <a:rPr lang="en-US" sz="2400" dirty="0">
                <a:latin typeface="Alexandria"/>
              </a:rPr>
              <a:t>Implementing electronic health record (EHR) systems to reduce documentation errors.</a:t>
            </a:r>
          </a:p>
          <a:p>
            <a:pPr marL="800100" lvl="1" indent="-342900" algn="just">
              <a:lnSpc>
                <a:spcPct val="150000"/>
              </a:lnSpc>
              <a:buFont typeface="Wingdings" panose="05000000000000000000" pitchFamily="2" charset="2"/>
              <a:buChar char="§"/>
            </a:pPr>
            <a:r>
              <a:rPr lang="en-US" sz="2400" dirty="0">
                <a:latin typeface="Alexandria"/>
              </a:rPr>
              <a:t>Conducting regular maintenance of medical equipment to avoid breakdowns</a:t>
            </a:r>
            <a:r>
              <a:rPr lang="en-US" sz="2400" dirty="0" smtClean="0">
                <a:latin typeface="Alexandria"/>
              </a:rPr>
              <a:t>.</a:t>
            </a:r>
            <a:endParaRPr lang="en-US" sz="24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2211987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64695" y="1685495"/>
            <a:ext cx="1118266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864988" y="837474"/>
            <a:ext cx="6317299" cy="646331"/>
          </a:xfrm>
          <a:prstGeom prst="rect">
            <a:avLst/>
          </a:prstGeom>
          <a:noFill/>
        </p:spPr>
        <p:txBody>
          <a:bodyPr wrap="square" rtlCol="0">
            <a:spAutoFit/>
          </a:bodyPr>
          <a:lstStyle/>
          <a:p>
            <a:pPr marL="742950" indent="-742950" algn="ctr">
              <a:buFont typeface="+mj-lt"/>
              <a:buAutoNum type="arabicPeriod" startAt="4"/>
            </a:pPr>
            <a:r>
              <a:rPr lang="en-US" sz="3600" b="1" dirty="0" smtClean="0">
                <a:solidFill>
                  <a:srgbClr val="203E5F"/>
                </a:solidFill>
                <a:latin typeface="Alexandria"/>
              </a:rPr>
              <a:t>Appraisal </a:t>
            </a:r>
            <a:r>
              <a:rPr lang="en-US" sz="3600" b="1" dirty="0">
                <a:solidFill>
                  <a:srgbClr val="203E5F"/>
                </a:solidFill>
                <a:latin typeface="Alexandria"/>
              </a:rPr>
              <a:t>costs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sp>
        <p:nvSpPr>
          <p:cNvPr id="48" name="TextBox 47"/>
          <p:cNvSpPr txBox="1"/>
          <p:nvPr/>
        </p:nvSpPr>
        <p:spPr>
          <a:xfrm>
            <a:off x="688418" y="2357211"/>
            <a:ext cx="10670438" cy="3323987"/>
          </a:xfrm>
          <a:prstGeom prst="rect">
            <a:avLst/>
          </a:prstGeom>
          <a:noFill/>
        </p:spPr>
        <p:txBody>
          <a:bodyPr wrap="square" rtlCol="0">
            <a:spAutoFit/>
          </a:bodyPr>
          <a:lstStyle/>
          <a:p>
            <a:pPr marL="457200" indent="-457200" algn="just">
              <a:lnSpc>
                <a:spcPct val="150000"/>
              </a:lnSpc>
              <a:buFont typeface="Wingdings" panose="05000000000000000000" pitchFamily="2" charset="2"/>
              <a:buChar char="Ø"/>
            </a:pPr>
            <a:r>
              <a:rPr lang="en-US" sz="2800" dirty="0">
                <a:latin typeface="Alexandria"/>
              </a:rPr>
              <a:t>A</a:t>
            </a:r>
            <a:r>
              <a:rPr lang="en-US" sz="2800" dirty="0" smtClean="0">
                <a:latin typeface="Alexandria"/>
              </a:rPr>
              <a:t>re </a:t>
            </a:r>
            <a:r>
              <a:rPr lang="en-US" sz="2800" dirty="0">
                <a:latin typeface="Alexandria"/>
              </a:rPr>
              <a:t>associated with measuring and monitoring activities related to quality. </a:t>
            </a:r>
          </a:p>
          <a:p>
            <a:pPr marL="457200" indent="-457200" algn="just">
              <a:lnSpc>
                <a:spcPct val="150000"/>
              </a:lnSpc>
              <a:buFont typeface="Wingdings" panose="05000000000000000000" pitchFamily="2" charset="2"/>
              <a:buChar char="Ø"/>
            </a:pPr>
            <a:r>
              <a:rPr lang="en-US" sz="2800" dirty="0">
                <a:latin typeface="Alexandria"/>
              </a:rPr>
              <a:t>These costs are associated with the suppliers’ and customers’ evaluation of purchased materials, processes, products, and services to ensure that they conform to specifications.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9804981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64695" y="1685495"/>
            <a:ext cx="1118266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864988" y="837474"/>
            <a:ext cx="6317299" cy="646331"/>
          </a:xfrm>
          <a:prstGeom prst="rect">
            <a:avLst/>
          </a:prstGeom>
          <a:noFill/>
        </p:spPr>
        <p:txBody>
          <a:bodyPr wrap="square" rtlCol="0">
            <a:spAutoFit/>
          </a:bodyPr>
          <a:lstStyle/>
          <a:p>
            <a:pPr marL="742950" indent="-742950" algn="ctr">
              <a:buFont typeface="+mj-lt"/>
              <a:buAutoNum type="arabicPeriod" startAt="4"/>
            </a:pPr>
            <a:r>
              <a:rPr lang="en-US" sz="3600" b="1" dirty="0" smtClean="0">
                <a:solidFill>
                  <a:srgbClr val="203E5F"/>
                </a:solidFill>
                <a:latin typeface="Alexandria"/>
              </a:rPr>
              <a:t>Appraisal </a:t>
            </a:r>
            <a:r>
              <a:rPr lang="en-US" sz="3600" b="1" dirty="0">
                <a:solidFill>
                  <a:srgbClr val="203E5F"/>
                </a:solidFill>
                <a:latin typeface="Alexandria"/>
              </a:rPr>
              <a:t>costs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sp>
        <p:nvSpPr>
          <p:cNvPr id="48" name="TextBox 47"/>
          <p:cNvSpPr txBox="1"/>
          <p:nvPr/>
        </p:nvSpPr>
        <p:spPr>
          <a:xfrm>
            <a:off x="688418" y="2000139"/>
            <a:ext cx="10670438" cy="4339650"/>
          </a:xfrm>
          <a:prstGeom prst="rect">
            <a:avLst/>
          </a:prstGeom>
          <a:noFill/>
        </p:spPr>
        <p:txBody>
          <a:bodyPr wrap="square" rtlCol="0">
            <a:spAutoFit/>
          </a:bodyPr>
          <a:lstStyle/>
          <a:p>
            <a:pPr marL="342900" indent="-342900" algn="just" fontAlgn="base">
              <a:lnSpc>
                <a:spcPct val="150000"/>
              </a:lnSpc>
              <a:spcBef>
                <a:spcPct val="0"/>
              </a:spcBef>
              <a:spcAft>
                <a:spcPct val="0"/>
              </a:spcAft>
              <a:buFont typeface="Wingdings" panose="05000000000000000000" pitchFamily="2" charset="2"/>
              <a:buChar char="Ø"/>
            </a:pPr>
            <a:r>
              <a:rPr lang="en-US" sz="2800" b="1" dirty="0">
                <a:solidFill>
                  <a:srgbClr val="F58221"/>
                </a:solidFill>
                <a:latin typeface="Alexandria"/>
              </a:rPr>
              <a:t>Examples</a:t>
            </a:r>
            <a:r>
              <a:rPr lang="en-US" sz="2800" b="1" dirty="0" smtClean="0">
                <a:solidFill>
                  <a:srgbClr val="F58221"/>
                </a:solidFill>
                <a:latin typeface="Alexandria"/>
              </a:rPr>
              <a:t>:</a:t>
            </a:r>
            <a:endParaRPr lang="en-US" altLang="en-US" sz="2800" b="1" dirty="0">
              <a:solidFill>
                <a:srgbClr val="F58221"/>
              </a:solidFill>
              <a:latin typeface="Alexandria"/>
            </a:endParaRPr>
          </a:p>
          <a:p>
            <a:pPr marL="800100" lvl="1" indent="-342900" algn="just" fontAlgn="base">
              <a:lnSpc>
                <a:spcPct val="150000"/>
              </a:lnSpc>
              <a:spcBef>
                <a:spcPct val="0"/>
              </a:spcBef>
              <a:spcAft>
                <a:spcPct val="0"/>
              </a:spcAft>
              <a:buFont typeface="Wingdings" panose="05000000000000000000" pitchFamily="2" charset="2"/>
              <a:buChar char="§"/>
            </a:pPr>
            <a:r>
              <a:rPr lang="en-US" altLang="en-US" sz="2400" dirty="0">
                <a:latin typeface="Alexandria"/>
              </a:rPr>
              <a:t>Conducting routine patient satisfaction surveys to assess service quality.</a:t>
            </a:r>
          </a:p>
          <a:p>
            <a:pPr marL="800100" lvl="1" indent="-342900" algn="just" fontAlgn="base">
              <a:lnSpc>
                <a:spcPct val="150000"/>
              </a:lnSpc>
              <a:spcBef>
                <a:spcPct val="0"/>
              </a:spcBef>
              <a:spcAft>
                <a:spcPct val="0"/>
              </a:spcAft>
              <a:buFont typeface="Wingdings" panose="05000000000000000000" pitchFamily="2" charset="2"/>
              <a:buChar char="§"/>
            </a:pPr>
            <a:r>
              <a:rPr lang="en-US" altLang="en-US" sz="2400" dirty="0">
                <a:latin typeface="Alexandria"/>
              </a:rPr>
              <a:t>Performing regular audits of medical records to ensure compliance with standards.</a:t>
            </a:r>
          </a:p>
          <a:p>
            <a:pPr marL="800100" lvl="1" indent="-342900" algn="just" fontAlgn="base">
              <a:lnSpc>
                <a:spcPct val="150000"/>
              </a:lnSpc>
              <a:spcBef>
                <a:spcPct val="0"/>
              </a:spcBef>
              <a:spcAft>
                <a:spcPct val="0"/>
              </a:spcAft>
              <a:buFont typeface="Wingdings" panose="05000000000000000000" pitchFamily="2" charset="2"/>
              <a:buChar char="§"/>
            </a:pPr>
            <a:r>
              <a:rPr lang="en-US" altLang="en-US" sz="2400" dirty="0">
                <a:latin typeface="Alexandria"/>
              </a:rPr>
              <a:t>Testing and calibrating diagnostic equipment to ensure accuracy.</a:t>
            </a:r>
          </a:p>
          <a:p>
            <a:pPr marL="800100" lvl="1" indent="-342900" algn="just" fontAlgn="base">
              <a:lnSpc>
                <a:spcPct val="150000"/>
              </a:lnSpc>
              <a:spcBef>
                <a:spcPct val="0"/>
              </a:spcBef>
              <a:spcAft>
                <a:spcPct val="0"/>
              </a:spcAft>
              <a:buFont typeface="Wingdings" panose="05000000000000000000" pitchFamily="2" charset="2"/>
              <a:buChar char="§"/>
            </a:pPr>
            <a:r>
              <a:rPr lang="en-US" altLang="en-US" sz="2400" dirty="0">
                <a:latin typeface="Alexandria"/>
              </a:rPr>
              <a:t>Hiring external reviewers to evaluate the quality of care provided.</a:t>
            </a:r>
          </a:p>
          <a:p>
            <a:pPr lvl="0" eaLnBrk="0" fontAlgn="base" hangingPunct="0">
              <a:spcBef>
                <a:spcPct val="0"/>
              </a:spcBef>
              <a:spcAft>
                <a:spcPct val="0"/>
              </a:spcAft>
            </a:pPr>
            <a:endParaRPr lang="en-US" altLang="en-US" dirty="0">
              <a:latin typeface="Arial" panose="020B0604020202020204"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4" name="Rectangle 1"/>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5583875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descr="Premium Vector | Cartoon Thinking man vector illustratio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917986" y="4994030"/>
            <a:ext cx="2138425" cy="17057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
        <p:nvSpPr>
          <p:cNvPr id="3" name="Rectangular Callout 2"/>
          <p:cNvSpPr/>
          <p:nvPr/>
        </p:nvSpPr>
        <p:spPr>
          <a:xfrm>
            <a:off x="1019331" y="1155870"/>
            <a:ext cx="9848538" cy="3708837"/>
          </a:xfrm>
          <a:prstGeom prst="wedgeRectCallout">
            <a:avLst>
              <a:gd name="adj1" fmla="val 45458"/>
              <a:gd name="adj2" fmla="val 62348"/>
            </a:avLst>
          </a:prstGeom>
          <a:solidFill>
            <a:schemeClr val="accent1">
              <a:lumMod val="20000"/>
              <a:lumOff val="8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slope"/>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4400" b="1" dirty="0">
                <a:ln w="10160">
                  <a:solidFill>
                    <a:schemeClr val="accent5"/>
                  </a:solidFill>
                  <a:prstDash val="solid"/>
                </a:ln>
                <a:solidFill>
                  <a:srgbClr val="203E5F"/>
                </a:solidFill>
                <a:effectLst>
                  <a:outerShdw blurRad="38100" dist="22860" dir="5400000" algn="tl" rotWithShape="0">
                    <a:srgbClr val="000000">
                      <a:alpha val="30000"/>
                    </a:srgbClr>
                  </a:outerShdw>
                </a:effectLst>
              </a:rPr>
              <a:t>Basic dimensions of Healthcare Quality (STEEEP)</a:t>
            </a:r>
          </a:p>
        </p:txBody>
      </p:sp>
    </p:spTree>
    <p:extLst>
      <p:ext uri="{BB962C8B-B14F-4D97-AF65-F5344CB8AC3E}">
        <p14:creationId xmlns:p14="http://schemas.microsoft.com/office/powerpoint/2010/main" val="3616786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7" name="Diagram 6"/>
          <p:cNvGraphicFramePr/>
          <p:nvPr>
            <p:extLst>
              <p:ext uri="{D42A27DB-BD31-4B8C-83A1-F6EECF244321}">
                <p14:modId xmlns:p14="http://schemas.microsoft.com/office/powerpoint/2010/main" val="2976275144"/>
              </p:ext>
            </p:extLst>
          </p:nvPr>
        </p:nvGraphicFramePr>
        <p:xfrm>
          <a:off x="824459" y="1017424"/>
          <a:ext cx="10085110" cy="53234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84003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864990" y="433622"/>
            <a:ext cx="6317299" cy="923330"/>
          </a:xfrm>
          <a:prstGeom prst="rect">
            <a:avLst/>
          </a:prstGeom>
          <a:noFill/>
        </p:spPr>
        <p:txBody>
          <a:bodyPr wrap="square" rtlCol="0">
            <a:spAutoFit/>
          </a:bodyPr>
          <a:lstStyle/>
          <a:p>
            <a:pPr marL="914400" indent="-914400" algn="ctr">
              <a:buFont typeface="+mj-lt"/>
              <a:buAutoNum type="arabicPeriod"/>
            </a:pPr>
            <a:r>
              <a:rPr lang="en-US" sz="5400" b="1" dirty="0" smtClean="0">
                <a:solidFill>
                  <a:srgbClr val="F58221"/>
                </a:solidFill>
                <a:latin typeface="Alexandria"/>
              </a:rPr>
              <a:t>S</a:t>
            </a:r>
            <a:r>
              <a:rPr lang="en-US" sz="4000" b="1" dirty="0" smtClean="0">
                <a:solidFill>
                  <a:srgbClr val="F58221"/>
                </a:solidFill>
                <a:latin typeface="Alexandria"/>
              </a:rPr>
              <a:t>afety</a:t>
            </a:r>
            <a:endParaRPr lang="ar-EG" sz="4000" b="1" dirty="0">
              <a:solidFill>
                <a:srgbClr val="F58221"/>
              </a:solidFill>
              <a:latin typeface="Alexandri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sp>
        <p:nvSpPr>
          <p:cNvPr id="48" name="TextBox 47"/>
          <p:cNvSpPr txBox="1"/>
          <p:nvPr/>
        </p:nvSpPr>
        <p:spPr>
          <a:xfrm>
            <a:off x="672836" y="2085589"/>
            <a:ext cx="10701606" cy="3970318"/>
          </a:xfrm>
          <a:prstGeom prst="rect">
            <a:avLst/>
          </a:prstGeom>
          <a:noFill/>
        </p:spPr>
        <p:txBody>
          <a:bodyPr wrap="square" rtlCol="0">
            <a:spAutoFit/>
          </a:bodyPr>
          <a:lstStyle/>
          <a:p>
            <a:pPr marL="457200" indent="-457200" algn="just" eaLnBrk="0" fontAlgn="base" hangingPunct="0">
              <a:lnSpc>
                <a:spcPct val="150000"/>
              </a:lnSpc>
              <a:spcBef>
                <a:spcPct val="0"/>
              </a:spcBef>
              <a:spcAft>
                <a:spcPct val="0"/>
              </a:spcAft>
              <a:buFont typeface="Wingdings" panose="05000000000000000000" pitchFamily="2" charset="2"/>
              <a:buChar char="Ø"/>
            </a:pPr>
            <a:r>
              <a:rPr lang="en-US" sz="2400" b="1" dirty="0">
                <a:solidFill>
                  <a:srgbClr val="F58221"/>
                </a:solidFill>
                <a:latin typeface="Alexandria"/>
              </a:rPr>
              <a:t>Avoid injuries to patients from the care that is intended to help them.</a:t>
            </a:r>
            <a:endParaRPr lang="ar-EG" sz="2400" b="1" dirty="0">
              <a:solidFill>
                <a:srgbClr val="F58221"/>
              </a:solidFill>
              <a:latin typeface="Alexandria"/>
            </a:endParaRPr>
          </a:p>
          <a:p>
            <a:pPr marL="800100" lvl="1" indent="-342900" algn="just">
              <a:lnSpc>
                <a:spcPct val="150000"/>
              </a:lnSpc>
              <a:buFont typeface="Wingdings" panose="05000000000000000000" pitchFamily="2" charset="2"/>
              <a:buChar char="§"/>
            </a:pPr>
            <a:r>
              <a:rPr lang="en-US" sz="2400" dirty="0">
                <a:latin typeface="Alexandria"/>
              </a:rPr>
              <a:t>In 2008, the </a:t>
            </a:r>
            <a:r>
              <a:rPr lang="en-US" sz="2400" b="1" dirty="0">
                <a:latin typeface="Alexandria"/>
              </a:rPr>
              <a:t>WHO</a:t>
            </a:r>
            <a:r>
              <a:rPr lang="en-US" sz="2400" dirty="0">
                <a:latin typeface="Alexandria"/>
              </a:rPr>
              <a:t> introduced the </a:t>
            </a:r>
            <a:r>
              <a:rPr lang="en-US" sz="2400" b="1" dirty="0">
                <a:latin typeface="Alexandria"/>
              </a:rPr>
              <a:t>Surgical Safety Checklist</a:t>
            </a:r>
            <a:r>
              <a:rPr lang="en-US" sz="2400" dirty="0">
                <a:latin typeface="Alexandria"/>
              </a:rPr>
              <a:t> to minimize surgical errors by ensuring critical steps are followed before, during, and after procedures. </a:t>
            </a:r>
            <a:endParaRPr lang="en-US" sz="2400" dirty="0" smtClean="0">
              <a:latin typeface="Alexandria"/>
            </a:endParaRPr>
          </a:p>
          <a:p>
            <a:pPr marL="800100" lvl="1" indent="-342900" algn="just">
              <a:lnSpc>
                <a:spcPct val="150000"/>
              </a:lnSpc>
              <a:buFont typeface="Wingdings" panose="05000000000000000000" pitchFamily="2" charset="2"/>
              <a:buChar char="§"/>
            </a:pPr>
            <a:r>
              <a:rPr lang="en-US" sz="2400" dirty="0" smtClean="0">
                <a:latin typeface="Alexandria"/>
              </a:rPr>
              <a:t>It </a:t>
            </a:r>
            <a:r>
              <a:rPr lang="en-US" sz="2400" b="1" dirty="0">
                <a:latin typeface="Alexandria"/>
              </a:rPr>
              <a:t>prevents mistakes </a:t>
            </a:r>
            <a:r>
              <a:rPr lang="en-US" sz="2400" dirty="0">
                <a:latin typeface="Alexandria"/>
              </a:rPr>
              <a:t>like </a:t>
            </a:r>
            <a:r>
              <a:rPr lang="en-US" sz="2400" b="1" dirty="0">
                <a:latin typeface="Alexandria"/>
              </a:rPr>
              <a:t>wrong-site surgeries</a:t>
            </a:r>
            <a:r>
              <a:rPr lang="en-US" sz="2400" dirty="0">
                <a:latin typeface="Alexandria"/>
              </a:rPr>
              <a:t>, </a:t>
            </a:r>
            <a:r>
              <a:rPr lang="en-US" sz="2400" b="1" dirty="0" smtClean="0">
                <a:latin typeface="Alexandria"/>
              </a:rPr>
              <a:t>retained instruments</a:t>
            </a:r>
            <a:r>
              <a:rPr lang="en-US" sz="2400" dirty="0">
                <a:latin typeface="Alexandria"/>
              </a:rPr>
              <a:t>, or </a:t>
            </a:r>
            <a:r>
              <a:rPr lang="en-US" sz="2400" b="1" dirty="0">
                <a:latin typeface="Alexandria"/>
              </a:rPr>
              <a:t>medication errors</a:t>
            </a:r>
            <a:r>
              <a:rPr lang="en-US" sz="2400" dirty="0">
                <a:latin typeface="Alexandria"/>
              </a:rPr>
              <a:t>. </a:t>
            </a:r>
            <a:r>
              <a:rPr lang="en-US" sz="2400" dirty="0" smtClean="0">
                <a:latin typeface="Alexandria"/>
              </a:rPr>
              <a:t>This </a:t>
            </a:r>
            <a:r>
              <a:rPr lang="en-US" sz="2400" dirty="0">
                <a:latin typeface="Alexandria"/>
              </a:rPr>
              <a:t>tool has significantly improved patient safety and reduced complications.</a:t>
            </a:r>
            <a:endParaRPr lang="en-US" sz="2400" dirty="0">
              <a:effectLst/>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62033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864990" y="433622"/>
            <a:ext cx="6317299" cy="923330"/>
          </a:xfrm>
          <a:prstGeom prst="rect">
            <a:avLst/>
          </a:prstGeom>
          <a:noFill/>
        </p:spPr>
        <p:txBody>
          <a:bodyPr wrap="square" rtlCol="0">
            <a:spAutoFit/>
          </a:bodyPr>
          <a:lstStyle/>
          <a:p>
            <a:pPr marL="914400" indent="-914400" algn="ctr">
              <a:buFont typeface="+mj-lt"/>
              <a:buAutoNum type="arabicPeriod" startAt="2"/>
            </a:pPr>
            <a:r>
              <a:rPr lang="en-US" sz="5400" b="1" dirty="0" smtClean="0">
                <a:solidFill>
                  <a:srgbClr val="F58221"/>
                </a:solidFill>
                <a:latin typeface="Alexandria"/>
              </a:rPr>
              <a:t>Timeliness</a:t>
            </a:r>
            <a:endParaRPr lang="ar-EG" sz="4000" b="1" dirty="0">
              <a:solidFill>
                <a:srgbClr val="F58221"/>
              </a:solidFill>
              <a:latin typeface="Alexandri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sp>
        <p:nvSpPr>
          <p:cNvPr id="48" name="TextBox 47"/>
          <p:cNvSpPr txBox="1"/>
          <p:nvPr/>
        </p:nvSpPr>
        <p:spPr>
          <a:xfrm>
            <a:off x="942308" y="2056882"/>
            <a:ext cx="10180394" cy="3901837"/>
          </a:xfrm>
          <a:prstGeom prst="rect">
            <a:avLst/>
          </a:prstGeom>
          <a:noFill/>
        </p:spPr>
        <p:txBody>
          <a:bodyPr wrap="square" rtlCol="0">
            <a:spAutoFit/>
          </a:bodyPr>
          <a:lstStyle/>
          <a:p>
            <a:pPr marL="457200" indent="-457200" algn="just" eaLnBrk="0" fontAlgn="base" hangingPunct="0">
              <a:lnSpc>
                <a:spcPct val="150000"/>
              </a:lnSpc>
              <a:spcBef>
                <a:spcPct val="0"/>
              </a:spcBef>
              <a:spcAft>
                <a:spcPct val="0"/>
              </a:spcAft>
              <a:buFont typeface="Wingdings" panose="05000000000000000000" pitchFamily="2" charset="2"/>
              <a:buChar char="Ø"/>
            </a:pPr>
            <a:r>
              <a:rPr lang="en-US" sz="2400" b="1" dirty="0">
                <a:solidFill>
                  <a:srgbClr val="F58221"/>
                </a:solidFill>
                <a:latin typeface="Alexandria"/>
              </a:rPr>
              <a:t>Reduce waits and sometimes harmful delays for both those who receive and those who give care</a:t>
            </a:r>
            <a:r>
              <a:rPr lang="en-US" sz="2400" b="1" dirty="0" smtClean="0">
                <a:solidFill>
                  <a:srgbClr val="F58221"/>
                </a:solidFill>
                <a:latin typeface="Alexandria"/>
              </a:rPr>
              <a:t>.</a:t>
            </a:r>
          </a:p>
          <a:p>
            <a:pPr marL="800100" lvl="1" indent="-342900" algn="just" fontAlgn="base">
              <a:lnSpc>
                <a:spcPct val="150000"/>
              </a:lnSpc>
              <a:spcBef>
                <a:spcPct val="0"/>
              </a:spcBef>
              <a:spcAft>
                <a:spcPct val="0"/>
              </a:spcAft>
              <a:buFont typeface="Wingdings" panose="05000000000000000000" pitchFamily="2" charset="2"/>
              <a:buChar char="§"/>
            </a:pPr>
            <a:r>
              <a:rPr lang="en-US" sz="2400" dirty="0">
                <a:latin typeface="Alexandria"/>
              </a:rPr>
              <a:t>An example of improving timeliness in healthcare is the implementation of Electronic Health Records (EHRs) and triage systems in emergency departments. </a:t>
            </a:r>
            <a:r>
              <a:rPr lang="en-US" sz="2400" b="1" dirty="0">
                <a:latin typeface="Alexandria"/>
              </a:rPr>
              <a:t>For instance</a:t>
            </a:r>
            <a:r>
              <a:rPr lang="en-US" sz="2400" dirty="0">
                <a:latin typeface="Alexandria"/>
              </a:rPr>
              <a:t>, a hospital in the U.S. introduced an EHR system that streamlined patient data access and prioritized cases based on severity.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9475731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864990" y="433622"/>
            <a:ext cx="6317299" cy="923330"/>
          </a:xfrm>
          <a:prstGeom prst="rect">
            <a:avLst/>
          </a:prstGeom>
          <a:noFill/>
        </p:spPr>
        <p:txBody>
          <a:bodyPr wrap="square" rtlCol="0">
            <a:spAutoFit/>
          </a:bodyPr>
          <a:lstStyle/>
          <a:p>
            <a:pPr marL="914400" indent="-914400" algn="ctr">
              <a:buFont typeface="+mj-lt"/>
              <a:buAutoNum type="arabicPeriod" startAt="3"/>
            </a:pPr>
            <a:r>
              <a:rPr lang="en-US" sz="5400" b="1" dirty="0" smtClean="0">
                <a:solidFill>
                  <a:srgbClr val="F58221"/>
                </a:solidFill>
                <a:latin typeface="Alexandria"/>
              </a:rPr>
              <a:t>Effectiveness</a:t>
            </a:r>
            <a:endParaRPr lang="ar-EG" sz="4000" b="1" dirty="0">
              <a:solidFill>
                <a:srgbClr val="F58221"/>
              </a:solidFill>
              <a:latin typeface="Alexandri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sp>
        <p:nvSpPr>
          <p:cNvPr id="48" name="TextBox 47"/>
          <p:cNvSpPr txBox="1"/>
          <p:nvPr/>
        </p:nvSpPr>
        <p:spPr>
          <a:xfrm>
            <a:off x="942308" y="2047883"/>
            <a:ext cx="10180394" cy="3901837"/>
          </a:xfrm>
          <a:prstGeom prst="rect">
            <a:avLst/>
          </a:prstGeom>
          <a:noFill/>
        </p:spPr>
        <p:txBody>
          <a:bodyPr wrap="square" rtlCol="0">
            <a:spAutoFit/>
          </a:bodyPr>
          <a:lstStyle/>
          <a:p>
            <a:pPr marL="457200" indent="-457200" algn="just" eaLnBrk="0" fontAlgn="base" hangingPunct="0">
              <a:spcBef>
                <a:spcPct val="0"/>
              </a:spcBef>
              <a:spcAft>
                <a:spcPct val="0"/>
              </a:spcAft>
              <a:buFont typeface="Wingdings" panose="05000000000000000000" pitchFamily="2" charset="2"/>
              <a:buChar char="Ø"/>
            </a:pPr>
            <a:r>
              <a:rPr lang="en-US" sz="2400" b="1" dirty="0" smtClean="0">
                <a:solidFill>
                  <a:srgbClr val="F58221"/>
                </a:solidFill>
                <a:latin typeface="Alexandria"/>
              </a:rPr>
              <a:t>Provide services based on scientific knowledge to all who could benefit, and refraining from providing services to those not likely to benefit.</a:t>
            </a:r>
            <a:endParaRPr lang="en-US" sz="2400" b="1" dirty="0">
              <a:solidFill>
                <a:srgbClr val="F58221"/>
              </a:solidFill>
              <a:latin typeface="Alexandria"/>
            </a:endParaRPr>
          </a:p>
          <a:p>
            <a:pPr marL="800100" lvl="1" indent="-342900" algn="just" fontAlgn="base">
              <a:lnSpc>
                <a:spcPct val="150000"/>
              </a:lnSpc>
              <a:spcBef>
                <a:spcPct val="0"/>
              </a:spcBef>
              <a:spcAft>
                <a:spcPct val="0"/>
              </a:spcAft>
              <a:buFont typeface="Wingdings" panose="05000000000000000000" pitchFamily="2" charset="2"/>
              <a:buChar char="§"/>
            </a:pPr>
            <a:r>
              <a:rPr lang="en-US" sz="2400" dirty="0">
                <a:latin typeface="Alexandria"/>
              </a:rPr>
              <a:t>example is the use of evidence-based guidelines for prescribing antibiotics. Doctors provide antibiotics to patients with bacterial infections, where they are proven effective, but avoid prescribing them for viral infections like the common cold, where they offer no benefit and can contribute to antibiotic resistance.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7687562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864990" y="433622"/>
            <a:ext cx="6317299" cy="923330"/>
          </a:xfrm>
          <a:prstGeom prst="rect">
            <a:avLst/>
          </a:prstGeom>
          <a:noFill/>
        </p:spPr>
        <p:txBody>
          <a:bodyPr wrap="square" rtlCol="0">
            <a:spAutoFit/>
          </a:bodyPr>
          <a:lstStyle/>
          <a:p>
            <a:pPr marL="914400" indent="-914400" algn="ctr">
              <a:buFont typeface="+mj-lt"/>
              <a:buAutoNum type="arabicPeriod" startAt="4"/>
            </a:pPr>
            <a:r>
              <a:rPr lang="en-US" sz="5400" b="1" dirty="0" smtClean="0">
                <a:solidFill>
                  <a:srgbClr val="F58221"/>
                </a:solidFill>
                <a:latin typeface="Alexandria"/>
              </a:rPr>
              <a:t>Efficiency</a:t>
            </a:r>
            <a:endParaRPr lang="ar-EG" sz="4000" b="1" dirty="0">
              <a:solidFill>
                <a:srgbClr val="F58221"/>
              </a:solidFill>
              <a:latin typeface="Alexandri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sp>
        <p:nvSpPr>
          <p:cNvPr id="48" name="TextBox 47"/>
          <p:cNvSpPr txBox="1"/>
          <p:nvPr/>
        </p:nvSpPr>
        <p:spPr>
          <a:xfrm>
            <a:off x="933442" y="2340328"/>
            <a:ext cx="10180394" cy="3347840"/>
          </a:xfrm>
          <a:prstGeom prst="rect">
            <a:avLst/>
          </a:prstGeom>
          <a:noFill/>
        </p:spPr>
        <p:txBody>
          <a:bodyPr wrap="square" rtlCol="0">
            <a:spAutoFit/>
          </a:bodyPr>
          <a:lstStyle/>
          <a:p>
            <a:pPr marL="457200" indent="-457200" algn="just" eaLnBrk="0" fontAlgn="base" hangingPunct="0">
              <a:lnSpc>
                <a:spcPct val="150000"/>
              </a:lnSpc>
              <a:spcBef>
                <a:spcPct val="0"/>
              </a:spcBef>
              <a:spcAft>
                <a:spcPct val="0"/>
              </a:spcAft>
              <a:buFont typeface="Wingdings" panose="05000000000000000000" pitchFamily="2" charset="2"/>
              <a:buChar char="Ø"/>
            </a:pPr>
            <a:r>
              <a:rPr lang="en-US" sz="2400" b="1" dirty="0">
                <a:solidFill>
                  <a:srgbClr val="F58221"/>
                </a:solidFill>
                <a:latin typeface="Alexandria"/>
              </a:rPr>
              <a:t>Avoid waste, including waste of equipment, supplies, ideas, and energy.</a:t>
            </a:r>
            <a:endParaRPr lang="ar-EG" sz="2400" b="1" dirty="0">
              <a:solidFill>
                <a:srgbClr val="F58221"/>
              </a:solidFill>
              <a:latin typeface="Alexandria"/>
            </a:endParaRPr>
          </a:p>
          <a:p>
            <a:pPr marL="800100" lvl="1" indent="-342900" algn="just" fontAlgn="base">
              <a:lnSpc>
                <a:spcPct val="150000"/>
              </a:lnSpc>
              <a:spcBef>
                <a:spcPct val="0"/>
              </a:spcBef>
              <a:spcAft>
                <a:spcPct val="0"/>
              </a:spcAft>
              <a:buFont typeface="Wingdings" panose="05000000000000000000" pitchFamily="2" charset="2"/>
              <a:buChar char="§"/>
            </a:pPr>
            <a:r>
              <a:rPr lang="en-US" sz="2400" dirty="0">
                <a:latin typeface="Alexandria"/>
              </a:rPr>
              <a:t>A hospital implemented a digital inventory system to track medical supplies, reducing overstocking and expiration waste. By optimizing supply chain management, they saved costs and ensured timely availability of essential items, improving overall care quality.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2997800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864990" y="433622"/>
            <a:ext cx="6317299" cy="923330"/>
          </a:xfrm>
          <a:prstGeom prst="rect">
            <a:avLst/>
          </a:prstGeom>
          <a:noFill/>
        </p:spPr>
        <p:txBody>
          <a:bodyPr wrap="square" rtlCol="0">
            <a:spAutoFit/>
          </a:bodyPr>
          <a:lstStyle/>
          <a:p>
            <a:pPr marL="914400" indent="-914400" algn="ctr">
              <a:buFont typeface="+mj-lt"/>
              <a:buAutoNum type="arabicPeriod" startAt="5"/>
            </a:pPr>
            <a:r>
              <a:rPr lang="en-US" sz="5400" b="1" dirty="0" smtClean="0">
                <a:solidFill>
                  <a:srgbClr val="F58221"/>
                </a:solidFill>
                <a:latin typeface="Alexandria"/>
              </a:rPr>
              <a:t>Equity</a:t>
            </a:r>
            <a:endParaRPr lang="ar-EG" sz="4000" b="1" dirty="0">
              <a:solidFill>
                <a:srgbClr val="F58221"/>
              </a:solidFill>
              <a:latin typeface="Alexandri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sp>
        <p:nvSpPr>
          <p:cNvPr id="48" name="TextBox 47"/>
          <p:cNvSpPr txBox="1"/>
          <p:nvPr/>
        </p:nvSpPr>
        <p:spPr>
          <a:xfrm>
            <a:off x="933442" y="2095405"/>
            <a:ext cx="10180394" cy="3901837"/>
          </a:xfrm>
          <a:prstGeom prst="rect">
            <a:avLst/>
          </a:prstGeom>
          <a:noFill/>
        </p:spPr>
        <p:txBody>
          <a:bodyPr wrap="square" rtlCol="0">
            <a:spAutoFit/>
          </a:bodyPr>
          <a:lstStyle/>
          <a:p>
            <a:pPr marL="457200" indent="-457200" algn="just" eaLnBrk="0" fontAlgn="base" hangingPunct="0">
              <a:lnSpc>
                <a:spcPct val="150000"/>
              </a:lnSpc>
              <a:spcBef>
                <a:spcPct val="0"/>
              </a:spcBef>
              <a:spcAft>
                <a:spcPct val="0"/>
              </a:spcAft>
              <a:buFont typeface="Wingdings" panose="05000000000000000000" pitchFamily="2" charset="2"/>
              <a:buChar char="Ø"/>
            </a:pPr>
            <a:r>
              <a:rPr lang="en-US" sz="2400" b="1" dirty="0" smtClean="0">
                <a:solidFill>
                  <a:srgbClr val="F58221"/>
                </a:solidFill>
                <a:latin typeface="Alexandria"/>
              </a:rPr>
              <a:t>Provide </a:t>
            </a:r>
            <a:r>
              <a:rPr lang="en-US" sz="2400" b="1" dirty="0">
                <a:solidFill>
                  <a:srgbClr val="F58221"/>
                </a:solidFill>
                <a:latin typeface="Alexandria"/>
              </a:rPr>
              <a:t>care that doesn’t vary in quality because of personal characteristics such as gender, ethnicity, geographic location, and socioeconomic status.</a:t>
            </a:r>
            <a:endParaRPr lang="ar-EG" sz="2400" b="1" dirty="0">
              <a:solidFill>
                <a:srgbClr val="F58221"/>
              </a:solidFill>
              <a:latin typeface="Alexandria"/>
            </a:endParaRPr>
          </a:p>
          <a:p>
            <a:pPr marL="800100" lvl="1" indent="-342900" algn="just" fontAlgn="base">
              <a:lnSpc>
                <a:spcPct val="150000"/>
              </a:lnSpc>
              <a:spcBef>
                <a:spcPct val="0"/>
              </a:spcBef>
              <a:spcAft>
                <a:spcPct val="0"/>
              </a:spcAft>
              <a:buFont typeface="Wingdings" panose="05000000000000000000" pitchFamily="2" charset="2"/>
              <a:buChar char="§"/>
            </a:pPr>
            <a:r>
              <a:rPr lang="en-US" sz="2400" dirty="0">
                <a:latin typeface="Alexandria"/>
              </a:rPr>
              <a:t>A health system ensures equitable care by standardizing protocols and using tools like mobile clinics or telehealth to bridge gaps, ensuring consistent quality regardless of gender, ethnicity, location, or income.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4577404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620350" y="671131"/>
            <a:ext cx="7058500" cy="769441"/>
          </a:xfrm>
          <a:prstGeom prst="rect">
            <a:avLst/>
          </a:prstGeom>
          <a:noFill/>
        </p:spPr>
        <p:txBody>
          <a:bodyPr wrap="square" rtlCol="0">
            <a:spAutoFit/>
          </a:bodyPr>
          <a:lstStyle/>
          <a:p>
            <a:pPr marL="914400" indent="-914400" algn="ctr">
              <a:buFont typeface="+mj-lt"/>
              <a:buAutoNum type="arabicPeriod" startAt="6"/>
            </a:pPr>
            <a:r>
              <a:rPr lang="en-US" sz="4400" b="1" dirty="0" smtClean="0">
                <a:solidFill>
                  <a:srgbClr val="F58221"/>
                </a:solidFill>
                <a:latin typeface="Alexandria"/>
              </a:rPr>
              <a:t>Patient Centeredness</a:t>
            </a:r>
            <a:endParaRPr lang="ar-EG" sz="3200" b="1" dirty="0">
              <a:solidFill>
                <a:srgbClr val="F58221"/>
              </a:solidFill>
              <a:latin typeface="Alexandri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sp>
        <p:nvSpPr>
          <p:cNvPr id="48" name="TextBox 47"/>
          <p:cNvSpPr txBox="1"/>
          <p:nvPr/>
        </p:nvSpPr>
        <p:spPr>
          <a:xfrm>
            <a:off x="933443" y="2095405"/>
            <a:ext cx="10180394" cy="3901837"/>
          </a:xfrm>
          <a:prstGeom prst="rect">
            <a:avLst/>
          </a:prstGeom>
          <a:noFill/>
        </p:spPr>
        <p:txBody>
          <a:bodyPr wrap="square" rtlCol="0">
            <a:spAutoFit/>
          </a:bodyPr>
          <a:lstStyle/>
          <a:p>
            <a:pPr marL="457200" indent="-457200" algn="just" eaLnBrk="0" fontAlgn="base" hangingPunct="0">
              <a:lnSpc>
                <a:spcPct val="150000"/>
              </a:lnSpc>
              <a:spcBef>
                <a:spcPct val="0"/>
              </a:spcBef>
              <a:spcAft>
                <a:spcPct val="0"/>
              </a:spcAft>
              <a:buFont typeface="Wingdings" panose="05000000000000000000" pitchFamily="2" charset="2"/>
              <a:buChar char="Ø"/>
            </a:pPr>
            <a:r>
              <a:rPr lang="en-US" sz="2400" b="1" dirty="0" smtClean="0">
                <a:solidFill>
                  <a:srgbClr val="F58221"/>
                </a:solidFill>
                <a:latin typeface="Alexandria"/>
              </a:rPr>
              <a:t>Provide </a:t>
            </a:r>
            <a:r>
              <a:rPr lang="en-US" sz="2400" b="1" dirty="0">
                <a:solidFill>
                  <a:srgbClr val="F58221"/>
                </a:solidFill>
                <a:latin typeface="Alexandria"/>
              </a:rPr>
              <a:t>care that is respectful of and responsive to individual patient preferences, needs, and values, and ensuring that patient values guide all clinical decisions</a:t>
            </a:r>
            <a:r>
              <a:rPr lang="en-US" sz="2400" b="1" dirty="0" smtClean="0">
                <a:solidFill>
                  <a:srgbClr val="F58221"/>
                </a:solidFill>
                <a:latin typeface="Alexandria"/>
              </a:rPr>
              <a:t>.</a:t>
            </a:r>
            <a:endParaRPr lang="ar-EG" sz="2400" b="1" dirty="0">
              <a:solidFill>
                <a:srgbClr val="F58221"/>
              </a:solidFill>
              <a:latin typeface="Alexandria"/>
            </a:endParaRPr>
          </a:p>
          <a:p>
            <a:pPr marL="800100" lvl="1" indent="-342900" algn="just" fontAlgn="base">
              <a:lnSpc>
                <a:spcPct val="150000"/>
              </a:lnSpc>
              <a:spcBef>
                <a:spcPct val="0"/>
              </a:spcBef>
              <a:spcAft>
                <a:spcPct val="0"/>
              </a:spcAft>
              <a:buFont typeface="Wingdings" panose="05000000000000000000" pitchFamily="2" charset="2"/>
              <a:buChar char="§"/>
            </a:pPr>
            <a:r>
              <a:rPr lang="en-US" sz="2400" dirty="0">
                <a:latin typeface="Alexandria"/>
              </a:rPr>
              <a:t>An elderly diabetic patient chooses diet and lifestyle changes over medication. </a:t>
            </a:r>
            <a:endParaRPr lang="en-US" sz="2400" dirty="0" smtClean="0">
              <a:latin typeface="Alexandria"/>
            </a:endParaRPr>
          </a:p>
          <a:p>
            <a:pPr marL="800100" lvl="1" indent="-342900" algn="just" fontAlgn="base">
              <a:lnSpc>
                <a:spcPct val="150000"/>
              </a:lnSpc>
              <a:spcBef>
                <a:spcPct val="0"/>
              </a:spcBef>
              <a:spcAft>
                <a:spcPct val="0"/>
              </a:spcAft>
              <a:buFont typeface="Wingdings" panose="05000000000000000000" pitchFamily="2" charset="2"/>
              <a:buChar char="§"/>
            </a:pPr>
            <a:r>
              <a:rPr lang="en-US" sz="2400" dirty="0" smtClean="0">
                <a:latin typeface="Alexandria"/>
              </a:rPr>
              <a:t>The </a:t>
            </a:r>
            <a:r>
              <a:rPr lang="en-US" sz="2400" dirty="0">
                <a:latin typeface="Alexandria"/>
              </a:rPr>
              <a:t>healthcare team supports their decision, providing guidance and monitoring for safe, effective management.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156121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lnSpc>
                <a:spcPct val="150000"/>
              </a:lnSpc>
              <a:buFont typeface="+mj-lt"/>
              <a:buAutoNum type="arabicPeriod"/>
            </a:pPr>
            <a:endParaRPr lang="en-US" sz="2000" b="1" dirty="0" smtClean="0">
              <a:solidFill>
                <a:schemeClr val="tx1"/>
              </a:solidFill>
              <a:latin typeface="Alexandria"/>
            </a:endParaRPr>
          </a:p>
          <a:p>
            <a:pPr marL="342900" indent="-342900" algn="just">
              <a:lnSpc>
                <a:spcPct val="150000"/>
              </a:lnSpc>
              <a:buFont typeface="+mj-lt"/>
              <a:buAutoNum type="arabicPeriod"/>
            </a:pPr>
            <a:r>
              <a:rPr lang="en-US" sz="2000" b="1" dirty="0" smtClean="0">
                <a:solidFill>
                  <a:schemeClr val="tx1"/>
                </a:solidFill>
                <a:latin typeface="Alexandria"/>
              </a:rPr>
              <a:t>Quality </a:t>
            </a:r>
            <a:r>
              <a:rPr lang="en-US" sz="2000" b="1" dirty="0">
                <a:solidFill>
                  <a:schemeClr val="tx1"/>
                </a:solidFill>
                <a:latin typeface="Alexandria"/>
              </a:rPr>
              <a:t>in Healthcare</a:t>
            </a:r>
            <a:r>
              <a:rPr lang="en-US" sz="2000" dirty="0">
                <a:solidFill>
                  <a:schemeClr val="tx1"/>
                </a:solidFill>
                <a:latin typeface="Alexandria"/>
              </a:rPr>
              <a:t>: Defined by attributes like safety, timeliness, effectiveness, efficiency, equity, and patient-centeredness.</a:t>
            </a:r>
          </a:p>
          <a:p>
            <a:pPr marL="342900" indent="-342900" algn="just">
              <a:lnSpc>
                <a:spcPct val="150000"/>
              </a:lnSpc>
              <a:buFont typeface="+mj-lt"/>
              <a:buAutoNum type="arabicPeriod"/>
            </a:pPr>
            <a:r>
              <a:rPr lang="en-US" sz="2000" b="1" dirty="0">
                <a:solidFill>
                  <a:schemeClr val="tx1"/>
                </a:solidFill>
                <a:latin typeface="Alexandria"/>
              </a:rPr>
              <a:t>Reliability</a:t>
            </a:r>
            <a:r>
              <a:rPr lang="en-US" sz="2000" dirty="0">
                <a:solidFill>
                  <a:schemeClr val="tx1"/>
                </a:solidFill>
                <a:latin typeface="Alexandria"/>
              </a:rPr>
              <a:t>: Ensures consistent, high-quality care, reducing errors and building trust.</a:t>
            </a:r>
          </a:p>
          <a:p>
            <a:pPr marL="342900" indent="-342900" algn="just">
              <a:lnSpc>
                <a:spcPct val="150000"/>
              </a:lnSpc>
              <a:buFont typeface="+mj-lt"/>
              <a:buAutoNum type="arabicPeriod"/>
            </a:pPr>
            <a:r>
              <a:rPr lang="en-US" sz="2000" b="1" dirty="0">
                <a:solidFill>
                  <a:schemeClr val="tx1"/>
                </a:solidFill>
                <a:latin typeface="Alexandria"/>
              </a:rPr>
              <a:t>Cost-Quality Relationship</a:t>
            </a:r>
            <a:r>
              <a:rPr lang="en-US" sz="2000" dirty="0">
                <a:solidFill>
                  <a:schemeClr val="tx1"/>
                </a:solidFill>
                <a:latin typeface="Alexandria"/>
              </a:rPr>
              <a:t>: Balancing cost and quality is critical for patient satisfaction and system efficiency.</a:t>
            </a:r>
          </a:p>
          <a:p>
            <a:pPr marL="342900" indent="-342900" algn="just">
              <a:lnSpc>
                <a:spcPct val="150000"/>
              </a:lnSpc>
              <a:buFont typeface="+mj-lt"/>
              <a:buAutoNum type="arabicPeriod"/>
            </a:pPr>
            <a:r>
              <a:rPr lang="en-US" sz="2000" b="1" dirty="0">
                <a:solidFill>
                  <a:schemeClr val="tx1"/>
                </a:solidFill>
                <a:latin typeface="Alexandria"/>
              </a:rPr>
              <a:t>TQM &amp; CQI</a:t>
            </a:r>
            <a:r>
              <a:rPr lang="en-US" sz="2000" dirty="0">
                <a:solidFill>
                  <a:schemeClr val="tx1"/>
                </a:solidFill>
                <a:latin typeface="Alexandria"/>
              </a:rPr>
              <a:t>: Total Quality Management (TQM) and Continuous Quality Improvement (CQI) are essential for long-term excellence in healthcare delivery</a:t>
            </a:r>
            <a:r>
              <a:rPr lang="en-US" sz="2000" dirty="0" smtClean="0">
                <a:solidFill>
                  <a:schemeClr val="tx1"/>
                </a:solidFill>
                <a:latin typeface="Alexandria"/>
              </a:rPr>
              <a:t>.</a:t>
            </a:r>
            <a:endParaRPr lang="en-US" sz="2000" dirty="0">
              <a:solidFill>
                <a:schemeClr val="tx1"/>
              </a:solidFill>
              <a:latin typeface="Alexandria"/>
            </a:endParaRPr>
          </a:p>
        </p:txBody>
      </p:sp>
      <p:sp>
        <p:nvSpPr>
          <p:cNvPr id="3" name="TextBox 2"/>
          <p:cNvSpPr txBox="1"/>
          <p:nvPr/>
        </p:nvSpPr>
        <p:spPr>
          <a:xfrm>
            <a:off x="2864990" y="698975"/>
            <a:ext cx="6317299" cy="646331"/>
          </a:xfrm>
          <a:prstGeom prst="rect">
            <a:avLst/>
          </a:prstGeom>
          <a:noFill/>
        </p:spPr>
        <p:txBody>
          <a:bodyPr wrap="square" rtlCol="0">
            <a:spAutoFit/>
          </a:bodyPr>
          <a:lstStyle/>
          <a:p>
            <a:pPr algn="ctr"/>
            <a:r>
              <a:rPr lang="en-US" sz="3600" b="1" dirty="0" smtClean="0">
                <a:solidFill>
                  <a:srgbClr val="00B0F0"/>
                </a:solidFill>
                <a:latin typeface="Alexandria" charset="0"/>
                <a:cs typeface="Alexandria" charset="0"/>
              </a:rPr>
              <a:t>Wrap Up</a:t>
            </a:r>
            <a:endParaRPr lang="en-US" sz="36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758678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864990" y="698975"/>
            <a:ext cx="6317299" cy="646331"/>
          </a:xfrm>
          <a:prstGeom prst="rect">
            <a:avLst/>
          </a:prstGeom>
          <a:noFill/>
        </p:spPr>
        <p:txBody>
          <a:bodyPr wrap="square" rtlCol="0">
            <a:spAutoFit/>
          </a:bodyPr>
          <a:lstStyle/>
          <a:p>
            <a:pPr algn="ctr"/>
            <a:r>
              <a:rPr lang="en-US" sz="3600" b="1" dirty="0" smtClean="0">
                <a:solidFill>
                  <a:srgbClr val="00B0F0"/>
                </a:solidFill>
                <a:latin typeface="Alexandria" charset="0"/>
                <a:cs typeface="Alexandria" charset="0"/>
              </a:rPr>
              <a:t>Wrap Up</a:t>
            </a:r>
            <a:endParaRPr lang="en-US" sz="36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sp>
        <p:nvSpPr>
          <p:cNvPr id="48" name="TextBox 47"/>
          <p:cNvSpPr txBox="1"/>
          <p:nvPr/>
        </p:nvSpPr>
        <p:spPr>
          <a:xfrm>
            <a:off x="698535" y="2095405"/>
            <a:ext cx="10650207" cy="3690177"/>
          </a:xfrm>
          <a:prstGeom prst="rect">
            <a:avLst/>
          </a:prstGeom>
          <a:noFill/>
        </p:spPr>
        <p:txBody>
          <a:bodyPr wrap="square" rtlCol="0">
            <a:spAutoFit/>
          </a:bodyPr>
          <a:lstStyle/>
          <a:p>
            <a:pPr marL="457200" lvl="0" indent="-457200" algn="just" eaLnBrk="0" fontAlgn="base" hangingPunct="0">
              <a:lnSpc>
                <a:spcPct val="200000"/>
              </a:lnSpc>
              <a:spcBef>
                <a:spcPct val="0"/>
              </a:spcBef>
              <a:spcAft>
                <a:spcPct val="0"/>
              </a:spcAft>
              <a:buFont typeface="+mj-lt"/>
              <a:buAutoNum type="arabicPeriod" startAt="5"/>
            </a:pPr>
            <a:r>
              <a:rPr lang="en-US" altLang="en-US" sz="2000" b="1" dirty="0">
                <a:latin typeface="Alexandria"/>
              </a:rPr>
              <a:t>Patient-Centered Care</a:t>
            </a:r>
            <a:r>
              <a:rPr lang="en-US" altLang="en-US" sz="2000" dirty="0">
                <a:latin typeface="Alexandria"/>
              </a:rPr>
              <a:t>: Prioritizes individual preferences, needs, and values, ensuring clinical decisions align with patient goals.</a:t>
            </a:r>
          </a:p>
          <a:p>
            <a:pPr marL="457200" lvl="0" indent="-457200" algn="just" eaLnBrk="0" fontAlgn="base" hangingPunct="0">
              <a:lnSpc>
                <a:spcPct val="200000"/>
              </a:lnSpc>
              <a:spcBef>
                <a:spcPct val="0"/>
              </a:spcBef>
              <a:spcAft>
                <a:spcPct val="0"/>
              </a:spcAft>
              <a:buFont typeface="+mj-lt"/>
              <a:buAutoNum type="arabicPeriod" startAt="5"/>
            </a:pPr>
            <a:r>
              <a:rPr lang="en-US" altLang="en-US" sz="2000" b="1" dirty="0">
                <a:latin typeface="Alexandria"/>
              </a:rPr>
              <a:t>STEEEP Framework</a:t>
            </a:r>
            <a:r>
              <a:rPr lang="en-US" altLang="en-US" sz="2000" dirty="0">
                <a:latin typeface="Alexandria"/>
              </a:rPr>
              <a:t>: Safety, Timeliness, Effectiveness, Efficiency, Equity, and Patient-Centeredness are the pillars of healthcare quality.</a:t>
            </a:r>
          </a:p>
          <a:p>
            <a:pPr marL="457200" lvl="0" indent="-457200" algn="just" eaLnBrk="0" fontAlgn="base" hangingPunct="0">
              <a:lnSpc>
                <a:spcPct val="200000"/>
              </a:lnSpc>
              <a:spcBef>
                <a:spcPct val="0"/>
              </a:spcBef>
              <a:spcAft>
                <a:spcPct val="0"/>
              </a:spcAft>
              <a:buFont typeface="+mj-lt"/>
              <a:buAutoNum type="arabicPeriod" startAt="5"/>
            </a:pPr>
            <a:r>
              <a:rPr lang="en-US" altLang="en-US" sz="2000" b="1" dirty="0">
                <a:latin typeface="Alexandria"/>
              </a:rPr>
              <a:t>Continuous Improvement</a:t>
            </a:r>
            <a:r>
              <a:rPr lang="en-US" altLang="en-US" sz="2000" dirty="0">
                <a:latin typeface="Alexandria"/>
              </a:rPr>
              <a:t>: Emphasizes the importance of ongoing efforts to enhance care quality, reduce costs, and improve patient outcomes.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196332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0296742D-9D20-453F-B65C-2BA09C49E439}"/>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527</TotalTime>
  <Words>1693</Words>
  <Application>Microsoft Office PowerPoint</Application>
  <PresentationFormat>Widescreen</PresentationFormat>
  <Paragraphs>229</Paragraphs>
  <Slides>40</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40</vt:i4>
      </vt:variant>
    </vt:vector>
  </HeadingPairs>
  <TitlesOfParts>
    <vt:vector size="50" baseType="lpstr">
      <vt:lpstr>Alexandria</vt:lpstr>
      <vt:lpstr>Algerian</vt:lpstr>
      <vt:lpstr>Arial</vt:lpstr>
      <vt:lpstr>Book Antiqua</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HISHAM</cp:lastModifiedBy>
  <cp:revision>153</cp:revision>
  <dcterms:created xsi:type="dcterms:W3CDTF">2023-04-29T09:08:00Z</dcterms:created>
  <dcterms:modified xsi:type="dcterms:W3CDTF">2025-01-12T14:52:19Z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