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39"/>
  </p:notesMasterIdLst>
  <p:sldIdLst>
    <p:sldId id="480" r:id="rId3"/>
    <p:sldId id="276" r:id="rId4"/>
    <p:sldId id="896" r:id="rId5"/>
    <p:sldId id="897" r:id="rId6"/>
    <p:sldId id="898" r:id="rId7"/>
    <p:sldId id="899" r:id="rId8"/>
    <p:sldId id="900" r:id="rId9"/>
    <p:sldId id="901" r:id="rId10"/>
    <p:sldId id="902" r:id="rId11"/>
    <p:sldId id="903" r:id="rId12"/>
    <p:sldId id="904" r:id="rId13"/>
    <p:sldId id="905" r:id="rId14"/>
    <p:sldId id="906" r:id="rId15"/>
    <p:sldId id="907" r:id="rId16"/>
    <p:sldId id="908" r:id="rId17"/>
    <p:sldId id="909" r:id="rId18"/>
    <p:sldId id="910" r:id="rId19"/>
    <p:sldId id="911" r:id="rId20"/>
    <p:sldId id="912" r:id="rId21"/>
    <p:sldId id="913" r:id="rId22"/>
    <p:sldId id="914" r:id="rId23"/>
    <p:sldId id="915" r:id="rId24"/>
    <p:sldId id="916" r:id="rId25"/>
    <p:sldId id="917" r:id="rId26"/>
    <p:sldId id="918" r:id="rId27"/>
    <p:sldId id="919" r:id="rId28"/>
    <p:sldId id="920" r:id="rId29"/>
    <p:sldId id="921" r:id="rId30"/>
    <p:sldId id="922" r:id="rId31"/>
    <p:sldId id="923" r:id="rId32"/>
    <p:sldId id="924" r:id="rId33"/>
    <p:sldId id="925" r:id="rId34"/>
    <p:sldId id="926" r:id="rId35"/>
    <p:sldId id="927" r:id="rId36"/>
    <p:sldId id="928"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96"/>
            <p14:sldId id="897"/>
            <p14:sldId id="898"/>
            <p14:sldId id="899"/>
            <p14:sldId id="900"/>
            <p14:sldId id="901"/>
            <p14:sldId id="902"/>
            <p14:sldId id="903"/>
            <p14:sldId id="904"/>
            <p14:sldId id="905"/>
            <p14:sldId id="906"/>
            <p14:sldId id="907"/>
            <p14:sldId id="908"/>
            <p14:sldId id="909"/>
            <p14:sldId id="910"/>
            <p14:sldId id="911"/>
            <p14:sldId id="912"/>
            <p14:sldId id="913"/>
            <p14:sldId id="914"/>
            <p14:sldId id="915"/>
            <p14:sldId id="916"/>
            <p14:sldId id="917"/>
            <p14:sldId id="918"/>
            <p14:sldId id="919"/>
            <p14:sldId id="920"/>
            <p14:sldId id="921"/>
            <p14:sldId id="922"/>
            <p14:sldId id="923"/>
            <p14:sldId id="924"/>
            <p14:sldId id="925"/>
            <p14:sldId id="926"/>
            <p14:sldId id="927"/>
            <p14:sldId id="9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37"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71806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75526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0205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736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54708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48994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63507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67533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5118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77065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18647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318396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27925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476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839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16035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2276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867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1977657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3.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1670560" y="2660832"/>
            <a:ext cx="8267449" cy="209577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Core business processes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responsibilities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Cost of risk controls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R="0" lvl="0" algn="l" defTabSz="914400" rtl="0" eaLnBrk="1" fontAlgn="auto" latinLnBrk="0" hangingPunct="1">
              <a:lnSpc>
                <a:spcPct val="90000"/>
              </a:lnSpc>
              <a:spcBef>
                <a:spcPct val="0"/>
              </a:spcBef>
              <a:spcAft>
                <a:spcPts val="0"/>
              </a:spcAft>
              <a:buClrTx/>
              <a:buSzTx/>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E6BAFE43-40BC-57C9-8ECC-F66B520202C0}"/>
              </a:ext>
            </a:extLst>
          </p:cNvPr>
          <p:cNvSpPr txBox="1"/>
          <p:nvPr/>
        </p:nvSpPr>
        <p:spPr>
          <a:xfrm>
            <a:off x="942308" y="2624736"/>
            <a:ext cx="10420078" cy="317009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Organizations will often establish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and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strategic objectives as separate documents.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When seeking to ensure that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management makes a full contribution to the organization</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it is important to view both of these</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sets of objectives and explore the relationship between them.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will often relate to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annual budget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that has been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produced by the organization</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This budget will contain details of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anticipated sales as income and the cost of sales as expenditure</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683414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A3175AD5-E927-E5EF-FCA4-E58EF4C6D754}"/>
              </a:ext>
            </a:extLst>
          </p:cNvPr>
          <p:cNvSpPr txBox="1"/>
          <p:nvPr/>
        </p:nvSpPr>
        <p:spPr>
          <a:xfrm>
            <a:off x="802190" y="2585028"/>
            <a:ext cx="10587619" cy="3293209"/>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Underpinning the business objectives </a:t>
            </a:r>
            <a:r>
              <a:rPr lang="en-US" sz="2000" dirty="0">
                <a:solidFill>
                  <a:srgbClr val="000000"/>
                </a:solidFill>
                <a:latin typeface="Times New Roman" panose="02020603050405020304" pitchFamily="18" charset="0"/>
                <a:cs typeface="Times New Roman" panose="02020603050405020304" pitchFamily="18" charset="0"/>
              </a:rPr>
              <a:t>of the organization will be the </a:t>
            </a:r>
            <a:r>
              <a:rPr lang="en-US" sz="2000" b="1" u="sng" dirty="0">
                <a:solidFill>
                  <a:srgbClr val="000000"/>
                </a:solidFill>
                <a:latin typeface="Times New Roman" panose="02020603050405020304" pitchFamily="18" charset="0"/>
                <a:cs typeface="Times New Roman" panose="02020603050405020304" pitchFamily="18" charset="0"/>
              </a:rPr>
              <a:t>business delivery model </a:t>
            </a:r>
            <a:r>
              <a:rPr lang="en-US" sz="2000" dirty="0">
                <a:solidFill>
                  <a:srgbClr val="000000"/>
                </a:solidFill>
                <a:latin typeface="Times New Roman" panose="02020603050405020304" pitchFamily="18" charset="0"/>
                <a:cs typeface="Times New Roman" panose="02020603050405020304" pitchFamily="18" charset="0"/>
              </a:rPr>
              <a:t>(or </a:t>
            </a:r>
            <a:r>
              <a:rPr lang="en-US" sz="2000" b="1" u="sng" dirty="0">
                <a:solidFill>
                  <a:srgbClr val="000000"/>
                </a:solidFill>
                <a:latin typeface="Times New Roman" panose="02020603050405020304" pitchFamily="18" charset="0"/>
                <a:cs typeface="Times New Roman" panose="02020603050405020304" pitchFamily="18" charset="0"/>
              </a:rPr>
              <a:t>business model </a:t>
            </a:r>
            <a:r>
              <a:rPr lang="en-US" sz="2000" dirty="0">
                <a:solidFill>
                  <a:srgbClr val="000000"/>
                </a:solidFill>
                <a:latin typeface="Times New Roman" panose="02020603050405020304" pitchFamily="18" charset="0"/>
                <a:cs typeface="Times New Roman" panose="02020603050405020304" pitchFamily="18" charset="0"/>
              </a:rPr>
              <a:t>for short) that the organization </a:t>
            </a:r>
            <a:r>
              <a:rPr lang="en-US" sz="2000" b="1" u="sng" dirty="0">
                <a:solidFill>
                  <a:srgbClr val="000000"/>
                </a:solidFill>
                <a:latin typeface="Times New Roman" panose="02020603050405020304" pitchFamily="18" charset="0"/>
                <a:cs typeface="Times New Roman" panose="02020603050405020304" pitchFamily="18" charset="0"/>
              </a:rPr>
              <a:t>has developed.</a:t>
            </a:r>
          </a:p>
          <a:p>
            <a:pPr marL="342900" indent="-342900" algn="just">
              <a:buFont typeface="Wingdings" panose="05000000000000000000" pitchFamily="2" charset="2"/>
              <a:buChar char="§"/>
            </a:pPr>
            <a:endParaRPr lang="en-US" sz="2000" b="1" u="sng"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The business delivery model (or business model for short) will be the core variable in achieving the business objectives of the organization</a:t>
            </a:r>
          </a:p>
          <a:p>
            <a:pPr marL="342900" indent="-342900" algn="just">
              <a:buFont typeface="Wingdings" panose="05000000000000000000" pitchFamily="2" charset="2"/>
              <a:buChar cha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ü"/>
            </a:pPr>
            <a:r>
              <a:rPr lang="en-US" sz="2000" dirty="0">
                <a:solidFill>
                  <a:srgbClr val="000000"/>
                </a:solidFill>
                <a:latin typeface="Times New Roman" panose="02020603050405020304" pitchFamily="18" charset="0"/>
                <a:cs typeface="Times New Roman" panose="02020603050405020304" pitchFamily="18" charset="0"/>
              </a:rPr>
              <a:t>a membership organization will seek sponsorship from organizations that deliver services to the membership. </a:t>
            </a:r>
          </a:p>
          <a:p>
            <a:pPr marL="342900" indent="-342900" algn="just">
              <a:buFont typeface="Wingdings" panose="05000000000000000000" pitchFamily="2" charset="2"/>
              <a:buChar char="ü"/>
            </a:pPr>
            <a:endParaRPr lang="en-US" sz="8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srgbClr val="000000"/>
                </a:solidFill>
                <a:latin typeface="Times New Roman" panose="02020603050405020304" pitchFamily="18" charset="0"/>
                <a:cs typeface="Times New Roman" panose="02020603050405020304" pitchFamily="18" charset="0"/>
              </a:rPr>
              <a:t>This source of sponsorship income will be a fundamental part of the business model and the annual business objectives.</a:t>
            </a:r>
          </a:p>
        </p:txBody>
      </p:sp>
    </p:spTree>
    <p:extLst>
      <p:ext uri="{BB962C8B-B14F-4D97-AF65-F5344CB8AC3E}">
        <p14:creationId xmlns:p14="http://schemas.microsoft.com/office/powerpoint/2010/main" val="1142549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E57C0849-05C6-6AEE-4266-72BE31B63F09}"/>
              </a:ext>
            </a:extLst>
          </p:cNvPr>
          <p:cNvSpPr txBox="1"/>
          <p:nvPr/>
        </p:nvSpPr>
        <p:spPr>
          <a:xfrm>
            <a:off x="942308" y="3008310"/>
            <a:ext cx="9902228"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rPr>
              <a:t>The efficiency and robustness of the business model will identify the risks that are attached to business objectives.</a:t>
            </a: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risks that are attached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objectives are associated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robustness of the business model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efficiency of the business model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60655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70803612-F6AA-1BF2-266A-5BF8F9AE7723}"/>
              </a:ext>
            </a:extLst>
          </p:cNvPr>
          <p:cNvSpPr txBox="1"/>
          <p:nvPr/>
        </p:nvSpPr>
        <p:spPr>
          <a:xfrm>
            <a:off x="1008504" y="3088544"/>
            <a:ext cx="9902228" cy="193899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 pervious examples When undertaking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assessment of the annual budget,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events that could undermine sponsorship and membership income, together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the events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disrupt the delivery of services and benefits, should be considered.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essence of the business objectives normally relate to the organization as it currently exists.</a:t>
            </a:r>
          </a:p>
        </p:txBody>
      </p:sp>
    </p:spTree>
    <p:extLst>
      <p:ext uri="{BB962C8B-B14F-4D97-AF65-F5344CB8AC3E}">
        <p14:creationId xmlns:p14="http://schemas.microsoft.com/office/powerpoint/2010/main" val="2944178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DE976A38-E0C5-9F0B-04A0-37D789219CF2}"/>
              </a:ext>
            </a:extLst>
          </p:cNvPr>
          <p:cNvSpPr txBox="1"/>
          <p:nvPr/>
        </p:nvSpPr>
        <p:spPr>
          <a:xfrm>
            <a:off x="804153" y="2826260"/>
            <a:ext cx="10345994" cy="2554545"/>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Business delivery and development models </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Whenever a business is established, it either </a:t>
            </a:r>
            <a:r>
              <a:rPr lang="en-US" sz="2000" b="1" kern="0" dirty="0">
                <a:solidFill>
                  <a:prstClr val="black"/>
                </a:solidFill>
                <a:latin typeface="Times New Roman" panose="02020603050405020304" pitchFamily="18" charset="0"/>
                <a:cs typeface="Times New Roman" panose="02020603050405020304" pitchFamily="18" charset="0"/>
              </a:rPr>
              <a:t>explicitly or implicitly </a:t>
            </a:r>
            <a:r>
              <a:rPr lang="en-US" sz="2000" b="1" u="sng" kern="0" dirty="0">
                <a:solidFill>
                  <a:prstClr val="black"/>
                </a:solidFill>
                <a:latin typeface="Times New Roman" panose="02020603050405020304" pitchFamily="18" charset="0"/>
                <a:cs typeface="Times New Roman" panose="02020603050405020304" pitchFamily="18" charset="0"/>
              </a:rPr>
              <a:t>employs a particular business delivery model </a:t>
            </a:r>
            <a:r>
              <a:rPr lang="en-US" sz="2000" kern="0" dirty="0">
                <a:solidFill>
                  <a:prstClr val="black"/>
                </a:solidFill>
                <a:latin typeface="Times New Roman" panose="02020603050405020304" pitchFamily="18" charset="0"/>
                <a:cs typeface="Times New Roman" panose="02020603050405020304" pitchFamily="18" charset="0"/>
              </a:rPr>
              <a:t>that </a:t>
            </a:r>
            <a:r>
              <a:rPr lang="en-US" sz="2000" b="1" u="sng" kern="0" dirty="0">
                <a:solidFill>
                  <a:prstClr val="black"/>
                </a:solidFill>
                <a:latin typeface="Times New Roman" panose="02020603050405020304" pitchFamily="18" charset="0"/>
                <a:cs typeface="Times New Roman" panose="02020603050405020304" pitchFamily="18" charset="0"/>
              </a:rPr>
              <a:t>describes the architecture of the value creation, delivery, and capture mechanisms employed by the business enterprise</a:t>
            </a:r>
            <a:r>
              <a:rPr lang="en-US" sz="2000" kern="0" dirty="0">
                <a:solidFill>
                  <a:prstClr val="black"/>
                </a:solidFill>
                <a:latin typeface="Times New Roman" panose="02020603050405020304" pitchFamily="18" charset="0"/>
                <a:cs typeface="Times New Roman" panose="02020603050405020304" pitchFamily="18" charset="0"/>
              </a:rPr>
              <a:t>. The essence of </a:t>
            </a:r>
            <a:r>
              <a:rPr lang="en-US" sz="2000" b="1" u="sng" kern="0" dirty="0">
                <a:solidFill>
                  <a:prstClr val="black"/>
                </a:solidFill>
                <a:latin typeface="Times New Roman" panose="02020603050405020304" pitchFamily="18" charset="0"/>
                <a:cs typeface="Times New Roman" panose="02020603050405020304" pitchFamily="18" charset="0"/>
              </a:rPr>
              <a:t>a business delivery model </a:t>
            </a:r>
            <a:r>
              <a:rPr lang="en-US" sz="2000" kern="0" dirty="0">
                <a:solidFill>
                  <a:prstClr val="black"/>
                </a:solidFill>
                <a:latin typeface="Times New Roman" panose="02020603050405020304" pitchFamily="18" charset="0"/>
                <a:cs typeface="Times New Roman" panose="02020603050405020304" pitchFamily="18" charset="0"/>
              </a:rPr>
              <a:t>is that it defines the manner by which the business </a:t>
            </a:r>
            <a:r>
              <a:rPr lang="en-US" sz="2000" b="1" u="sng" kern="0" dirty="0">
                <a:solidFill>
                  <a:prstClr val="black"/>
                </a:solidFill>
                <a:latin typeface="Times New Roman" panose="02020603050405020304" pitchFamily="18" charset="0"/>
                <a:cs typeface="Times New Roman" panose="02020603050405020304" pitchFamily="18" charset="0"/>
              </a:rPr>
              <a:t>delivers value to customers, entices customers to pay for value, and converts those payments to profit: </a:t>
            </a:r>
            <a:r>
              <a:rPr lang="en-US" sz="2000" kern="0" dirty="0">
                <a:solidFill>
                  <a:prstClr val="black"/>
                </a:solidFill>
                <a:latin typeface="Times New Roman" panose="02020603050405020304" pitchFamily="18" charset="0"/>
                <a:cs typeface="Times New Roman" panose="02020603050405020304" pitchFamily="18" charset="0"/>
              </a:rPr>
              <a:t>it thus reflects the belief of the organization about what </a:t>
            </a:r>
            <a:r>
              <a:rPr lang="en-US" sz="2000" b="1" u="sng" kern="0" dirty="0">
                <a:solidFill>
                  <a:prstClr val="black"/>
                </a:solidFill>
                <a:latin typeface="Times New Roman" panose="02020603050405020304" pitchFamily="18" charset="0"/>
                <a:cs typeface="Times New Roman" panose="02020603050405020304" pitchFamily="18" charset="0"/>
              </a:rPr>
              <a:t>customers want, how they want it, and how the enterprise can organize to best meet those needs, get paid for doing so, and make a profit.</a:t>
            </a:r>
          </a:p>
        </p:txBody>
      </p:sp>
    </p:spTree>
    <p:extLst>
      <p:ext uri="{BB962C8B-B14F-4D97-AF65-F5344CB8AC3E}">
        <p14:creationId xmlns:p14="http://schemas.microsoft.com/office/powerpoint/2010/main" val="1970011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2E43305B-9186-D505-2764-A1F8B5D04771}"/>
              </a:ext>
            </a:extLst>
          </p:cNvPr>
          <p:cNvSpPr txBox="1"/>
          <p:nvPr/>
        </p:nvSpPr>
        <p:spPr>
          <a:xfrm>
            <a:off x="942308" y="2847587"/>
            <a:ext cx="10126444" cy="193899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delivery model is used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describe and classify businesses,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is also used by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management inside companies to explore possibilities for future development.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enhancement of the business delivery model is achieved by implementation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business development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fact,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well-established business delivery model will act as the basis for creative organizations to develop future strategy</a:t>
            </a:r>
          </a:p>
        </p:txBody>
      </p:sp>
    </p:spTree>
    <p:extLst>
      <p:ext uri="{BB962C8B-B14F-4D97-AF65-F5344CB8AC3E}">
        <p14:creationId xmlns:p14="http://schemas.microsoft.com/office/powerpoint/2010/main" val="3905818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54FD67AF-AD18-96B6-E860-26DCEAC7B617}"/>
              </a:ext>
            </a:extLst>
          </p:cNvPr>
          <p:cNvSpPr txBox="1"/>
          <p:nvPr/>
        </p:nvSpPr>
        <p:spPr>
          <a:xfrm>
            <a:off x="942308" y="2743714"/>
            <a:ext cx="10323874"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organizations recognize that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existing business model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will not continue to be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successful on an open-ended basis.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If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are to be delivered year after year, then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will need to develop.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developments could include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exploring greater sponsorship opportunities, delivering new services and products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that will generate new income, and increasing efficiency in the delivery of the existing business model.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169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2196D489-9B46-C5BA-1D33-671CBDE6C515}"/>
              </a:ext>
            </a:extLst>
          </p:cNvPr>
          <p:cNvSpPr txBox="1"/>
          <p:nvPr/>
        </p:nvSpPr>
        <p:spPr>
          <a:xfrm>
            <a:off x="942308" y="3088544"/>
            <a:ext cx="10060127"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Once the </a:t>
            </a:r>
            <a:r>
              <a:rPr lang="en-US" sz="2000" b="1" u="sng" dirty="0">
                <a:solidFill>
                  <a:srgbClr val="000000"/>
                </a:solidFill>
                <a:latin typeface="Times New Roman" panose="02020603050405020304" pitchFamily="18" charset="0"/>
                <a:cs typeface="Times New Roman" panose="02020603050405020304" pitchFamily="18" charset="0"/>
              </a:rPr>
              <a:t>overall strategy is established</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the tactics that will deliver it need to be identified.</a:t>
            </a:r>
          </a:p>
          <a:p>
            <a:pPr marL="285750" indent="-28575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If the strategy requires </a:t>
            </a:r>
            <a:r>
              <a:rPr lang="en-US" sz="2000" b="1" u="sng" dirty="0">
                <a:solidFill>
                  <a:srgbClr val="000000"/>
                </a:solidFill>
                <a:latin typeface="Times New Roman" panose="02020603050405020304" pitchFamily="18" charset="0"/>
                <a:cs typeface="Times New Roman" panose="02020603050405020304" pitchFamily="18" charset="0"/>
              </a:rPr>
              <a:t>changes to core processes </a:t>
            </a:r>
            <a:r>
              <a:rPr lang="en-US" sz="2000" dirty="0">
                <a:solidFill>
                  <a:srgbClr val="000000"/>
                </a:solidFill>
                <a:latin typeface="Times New Roman" panose="02020603050405020304" pitchFamily="18" charset="0"/>
                <a:cs typeface="Times New Roman" panose="02020603050405020304" pitchFamily="18" charset="0"/>
              </a:rPr>
              <a:t>or the introduction of new core processes</a:t>
            </a:r>
            <a:r>
              <a:rPr lang="en-US" sz="2000" b="1" u="sng" dirty="0">
                <a:solidFill>
                  <a:srgbClr val="000000"/>
                </a:solidFill>
                <a:latin typeface="Times New Roman" panose="02020603050405020304" pitchFamily="18" charset="0"/>
                <a:cs typeface="Times New Roman" panose="02020603050405020304" pitchFamily="18" charset="0"/>
              </a:rPr>
              <a:t>, then projects </a:t>
            </a:r>
            <a:r>
              <a:rPr lang="en-US" sz="2000" dirty="0">
                <a:solidFill>
                  <a:srgbClr val="000000"/>
                </a:solidFill>
                <a:latin typeface="Times New Roman" panose="02020603050405020304" pitchFamily="18" charset="0"/>
                <a:cs typeface="Times New Roman" panose="02020603050405020304" pitchFamily="18" charset="0"/>
              </a:rPr>
              <a:t>or </a:t>
            </a:r>
            <a:r>
              <a:rPr lang="en-US" sz="2000" dirty="0" err="1">
                <a:solidFill>
                  <a:srgbClr val="000000"/>
                </a:solidFill>
                <a:latin typeface="Times New Roman" panose="02020603050405020304" pitchFamily="18" charset="0"/>
                <a:cs typeface="Times New Roman" panose="02020603050405020304" pitchFamily="18" charset="0"/>
              </a:rPr>
              <a:t>programes</a:t>
            </a:r>
            <a:r>
              <a:rPr lang="en-US" sz="2000" dirty="0">
                <a:solidFill>
                  <a:srgbClr val="000000"/>
                </a:solidFill>
                <a:latin typeface="Times New Roman" panose="02020603050405020304" pitchFamily="18" charset="0"/>
                <a:cs typeface="Times New Roman" panose="02020603050405020304" pitchFamily="18" charset="0"/>
              </a:rPr>
              <a:t> of </a:t>
            </a:r>
            <a:r>
              <a:rPr lang="en-US" sz="2000" b="1" u="sng" dirty="0">
                <a:solidFill>
                  <a:srgbClr val="000000"/>
                </a:solidFill>
                <a:latin typeface="Times New Roman" panose="02020603050405020304" pitchFamily="18" charset="0"/>
                <a:cs typeface="Times New Roman" panose="02020603050405020304" pitchFamily="18" charset="0"/>
              </a:rPr>
              <a:t>work will be required.</a:t>
            </a:r>
          </a:p>
          <a:p>
            <a:pPr marL="285750" indent="-28575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9485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C881C1BC-05FD-6C1F-7A14-413295C71D79}"/>
              </a:ext>
            </a:extLst>
          </p:cNvPr>
          <p:cNvSpPr txBox="1"/>
          <p:nvPr/>
        </p:nvSpPr>
        <p:spPr>
          <a:xfrm>
            <a:off x="1065936" y="3029483"/>
            <a:ext cx="1006012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tactics introduced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by the organization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should ensure that effective and efficient core processes to deliver the desired outcomes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cost-effective manner are in place.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relation to operations, the desired state of the organization is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continuity of normal efficient operations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 no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unplanned disruption </a:t>
            </a: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0971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pic>
        <p:nvPicPr>
          <p:cNvPr id="8" name="Picture 7">
            <a:extLst>
              <a:ext uri="{FF2B5EF4-FFF2-40B4-BE49-F238E27FC236}">
                <a16:creationId xmlns:a16="http://schemas.microsoft.com/office/drawing/2014/main" id="{A256EBFB-E927-B83B-A0D7-19D4A3EDF8B5}"/>
              </a:ext>
            </a:extLst>
          </p:cNvPr>
          <p:cNvPicPr>
            <a:picLocks noChangeAspect="1"/>
          </p:cNvPicPr>
          <p:nvPr/>
        </p:nvPicPr>
        <p:blipFill>
          <a:blip r:embed="rId3"/>
          <a:stretch>
            <a:fillRect/>
          </a:stretch>
        </p:blipFill>
        <p:spPr>
          <a:xfrm>
            <a:off x="4357142" y="2629277"/>
            <a:ext cx="6215583" cy="3271280"/>
          </a:xfrm>
          <a:prstGeom prst="rect">
            <a:avLst/>
          </a:prstGeom>
        </p:spPr>
      </p:pic>
    </p:spTree>
    <p:extLst>
      <p:ext uri="{BB962C8B-B14F-4D97-AF65-F5344CB8AC3E}">
        <p14:creationId xmlns:p14="http://schemas.microsoft.com/office/powerpoint/2010/main" val="1450653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9" name="TextBox 8">
            <a:extLst>
              <a:ext uri="{FF2B5EF4-FFF2-40B4-BE49-F238E27FC236}">
                <a16:creationId xmlns:a16="http://schemas.microsoft.com/office/drawing/2014/main" id="{ED18A5A6-909E-DBF4-F9AA-7BCACD04C40D}"/>
              </a:ext>
            </a:extLst>
          </p:cNvPr>
          <p:cNvSpPr txBox="1"/>
          <p:nvPr/>
        </p:nvSpPr>
        <p:spPr>
          <a:xfrm>
            <a:off x="1152390" y="2585028"/>
            <a:ext cx="9999948" cy="31700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four basic types of core process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are processes designed, implemented and managed to ensure the following: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development and delivery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strategy;</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management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tactics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projects and enhancements;</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continuity and monitoring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routine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activities that are designed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compliance</a:t>
            </a:r>
          </a:p>
        </p:txBody>
      </p:sp>
    </p:spTree>
    <p:extLst>
      <p:ext uri="{BB962C8B-B14F-4D97-AF65-F5344CB8AC3E}">
        <p14:creationId xmlns:p14="http://schemas.microsoft.com/office/powerpoint/2010/main" val="333396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8" name="TextBox 7">
            <a:extLst>
              <a:ext uri="{FF2B5EF4-FFF2-40B4-BE49-F238E27FC236}">
                <a16:creationId xmlns:a16="http://schemas.microsoft.com/office/drawing/2014/main" id="{8FE695E4-915A-813F-C6C2-E05C86B59B44}"/>
              </a:ext>
            </a:extLst>
          </p:cNvPr>
          <p:cNvSpPr txBox="1"/>
          <p:nvPr/>
        </p:nvSpPr>
        <p:spPr>
          <a:xfrm>
            <a:off x="689640" y="2792846"/>
            <a:ext cx="10587619" cy="2862322"/>
          </a:xfrm>
          <a:prstGeom prst="rect">
            <a:avLst/>
          </a:prstGeom>
          <a:noFill/>
        </p:spPr>
        <p:txBody>
          <a:bodyPr wrap="square">
            <a:spAutoFit/>
          </a:bodyPr>
          <a:lstStyle/>
          <a:p>
            <a:pPr algn="just"/>
            <a:r>
              <a:rPr lang="en-US" sz="2000" b="1" u="sng" dirty="0">
                <a:solidFill>
                  <a:srgbClr val="002060"/>
                </a:solidFill>
                <a:latin typeface="Times New Roman" panose="02020603050405020304" pitchFamily="18" charset="0"/>
                <a:cs typeface="Times New Roman" panose="02020603050405020304" pitchFamily="18" charset="0"/>
              </a:rPr>
              <a:t>Weaknesses or gaps in the core processes of the organization are likely to be present, as follows:</a:t>
            </a:r>
          </a:p>
          <a:p>
            <a:pPr marL="457200" indent="-4572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There may be weaknesses related to </a:t>
            </a:r>
            <a:r>
              <a:rPr lang="en-US" sz="2000" b="1" u="sng" dirty="0">
                <a:solidFill>
                  <a:prstClr val="black"/>
                </a:solidFill>
                <a:latin typeface="Times New Roman" panose="02020603050405020304" pitchFamily="18" charset="0"/>
                <a:cs typeface="Times New Roman" panose="02020603050405020304" pitchFamily="18" charset="0"/>
              </a:rPr>
              <a:t>the development and delivery of strategy</a:t>
            </a:r>
            <a:r>
              <a:rPr lang="en-US" sz="2000" dirty="0">
                <a:solidFill>
                  <a:prstClr val="black"/>
                </a:solidFill>
                <a:latin typeface="Times New Roman" panose="02020603050405020304" pitchFamily="18" charset="0"/>
                <a:cs typeface="Times New Roman" panose="02020603050405020304" pitchFamily="18" charset="0"/>
              </a:rPr>
              <a:t>. These weaknesses will result in the organization </a:t>
            </a:r>
            <a:r>
              <a:rPr lang="en-US" sz="2000" b="1" u="sng" dirty="0">
                <a:solidFill>
                  <a:prstClr val="black"/>
                </a:solidFill>
                <a:latin typeface="Times New Roman" panose="02020603050405020304" pitchFamily="18" charset="0"/>
                <a:cs typeface="Times New Roman" panose="02020603050405020304" pitchFamily="18" charset="0"/>
              </a:rPr>
              <a:t>failing to retain its position as a market leader</a:t>
            </a:r>
            <a:r>
              <a:rPr lang="en-US" sz="2000" dirty="0">
                <a:solidFill>
                  <a:prstClr val="black"/>
                </a:solidFill>
                <a:latin typeface="Times New Roman" panose="02020603050405020304" pitchFamily="18" charset="0"/>
                <a:cs typeface="Times New Roman" panose="02020603050405020304" pitchFamily="18" charset="0"/>
              </a:rPr>
              <a:t>. They give rise to </a:t>
            </a:r>
            <a:r>
              <a:rPr lang="en-US" sz="2000" b="1" u="sng" dirty="0">
                <a:solidFill>
                  <a:prstClr val="black"/>
                </a:solidFill>
                <a:latin typeface="Times New Roman" panose="02020603050405020304" pitchFamily="18" charset="0"/>
                <a:cs typeface="Times New Roman" panose="02020603050405020304" pitchFamily="18" charset="0"/>
              </a:rPr>
              <a:t>a leadership gap</a:t>
            </a:r>
            <a:r>
              <a:rPr lang="en-US" sz="2000" dirty="0">
                <a:solidFill>
                  <a:prstClr val="black"/>
                </a:solidFill>
                <a:latin typeface="Times New Roman" panose="02020603050405020304" pitchFamily="18" charset="0"/>
                <a:cs typeface="Times New Roman" panose="02020603050405020304" pitchFamily="18" charset="0"/>
              </a:rPr>
              <a:t>.</a:t>
            </a:r>
          </a:p>
          <a:p>
            <a:pPr marL="514350" indent="-51435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There may be weaknesses related to the </a:t>
            </a:r>
            <a:r>
              <a:rPr lang="en-US" sz="2000" b="1" u="sng" dirty="0">
                <a:solidFill>
                  <a:prstClr val="black"/>
                </a:solidFill>
                <a:latin typeface="Times New Roman" panose="02020603050405020304" pitchFamily="18" charset="0"/>
                <a:cs typeface="Times New Roman" panose="02020603050405020304" pitchFamily="18" charset="0"/>
              </a:rPr>
              <a:t>management of tactics, </a:t>
            </a:r>
            <a:r>
              <a:rPr lang="en-US" sz="2000" dirty="0">
                <a:solidFill>
                  <a:prstClr val="black"/>
                </a:solidFill>
                <a:latin typeface="Times New Roman" panose="02020603050405020304" pitchFamily="18" charset="0"/>
                <a:cs typeface="Times New Roman" panose="02020603050405020304" pitchFamily="18" charset="0"/>
              </a:rPr>
              <a:t>including projects and </a:t>
            </a:r>
            <a:r>
              <a:rPr lang="en-US" sz="2000" u="sng" dirty="0">
                <a:solidFill>
                  <a:prstClr val="black"/>
                </a:solidFill>
                <a:latin typeface="Times New Roman" panose="02020603050405020304" pitchFamily="18" charset="0"/>
                <a:cs typeface="Times New Roman" panose="02020603050405020304" pitchFamily="18" charset="0"/>
              </a:rPr>
              <a:t>product or service enhancements. </a:t>
            </a:r>
            <a:r>
              <a:rPr lang="en-US" sz="2000" dirty="0">
                <a:solidFill>
                  <a:prstClr val="black"/>
                </a:solidFill>
                <a:latin typeface="Times New Roman" panose="02020603050405020304" pitchFamily="18" charset="0"/>
                <a:cs typeface="Times New Roman" panose="02020603050405020304" pitchFamily="18" charset="0"/>
              </a:rPr>
              <a:t>These weaknesses will result in </a:t>
            </a:r>
            <a:r>
              <a:rPr lang="en-US" sz="2000" b="1" u="sng" dirty="0">
                <a:solidFill>
                  <a:prstClr val="black"/>
                </a:solidFill>
                <a:latin typeface="Times New Roman" panose="02020603050405020304" pitchFamily="18" charset="0"/>
                <a:cs typeface="Times New Roman" panose="02020603050405020304" pitchFamily="18" charset="0"/>
              </a:rPr>
              <a:t>failure to keep up with competitors</a:t>
            </a:r>
            <a:r>
              <a:rPr lang="en-US" sz="2000" dirty="0">
                <a:solidFill>
                  <a:prstClr val="black"/>
                </a:solidFill>
                <a:latin typeface="Times New Roman" panose="02020603050405020304" pitchFamily="18" charset="0"/>
                <a:cs typeface="Times New Roman" panose="02020603050405020304" pitchFamily="18" charset="0"/>
              </a:rPr>
              <a:t>. They give rise to a </a:t>
            </a:r>
            <a:r>
              <a:rPr lang="en-US" sz="2000" b="1" u="sng" dirty="0">
                <a:solidFill>
                  <a:prstClr val="black"/>
                </a:solidFill>
                <a:latin typeface="Times New Roman" panose="02020603050405020304" pitchFamily="18" charset="0"/>
                <a:cs typeface="Times New Roman" panose="02020603050405020304" pitchFamily="18" charset="0"/>
              </a:rPr>
              <a:t>competition gap.</a:t>
            </a:r>
          </a:p>
        </p:txBody>
      </p:sp>
    </p:spTree>
    <p:extLst>
      <p:ext uri="{BB962C8B-B14F-4D97-AF65-F5344CB8AC3E}">
        <p14:creationId xmlns:p14="http://schemas.microsoft.com/office/powerpoint/2010/main" val="520731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9" name="TextBox 8">
            <a:extLst>
              <a:ext uri="{FF2B5EF4-FFF2-40B4-BE49-F238E27FC236}">
                <a16:creationId xmlns:a16="http://schemas.microsoft.com/office/drawing/2014/main" id="{38A196F3-8343-55AB-E1D2-0D89AED2692E}"/>
              </a:ext>
            </a:extLst>
          </p:cNvPr>
          <p:cNvSpPr txBox="1"/>
          <p:nvPr/>
        </p:nvSpPr>
        <p:spPr>
          <a:xfrm>
            <a:off x="802190" y="2792846"/>
            <a:ext cx="10587619"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Weaknesses or gaps in the core processes of the organization are likely to be present, as follows:</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There may be weaknesses related to failure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efficiency, continuity and monitoring of routine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weaknesses will result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failure to maintain efficient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They give rise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an efficiency gap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4. There may be weaknesses related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activities designed to fulfil mandatory requirements placed on the organization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weaknesses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 in failure to maintain reputation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They give rise to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compliance gap.</a:t>
            </a:r>
          </a:p>
        </p:txBody>
      </p:sp>
    </p:spTree>
    <p:extLst>
      <p:ext uri="{BB962C8B-B14F-4D97-AF65-F5344CB8AC3E}">
        <p14:creationId xmlns:p14="http://schemas.microsoft.com/office/powerpoint/2010/main" val="3554084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Allocation of responsibilities</a:t>
            </a:r>
          </a:p>
        </p:txBody>
      </p:sp>
      <p:sp>
        <p:nvSpPr>
          <p:cNvPr id="8" name="TextBox 7">
            <a:extLst>
              <a:ext uri="{FF2B5EF4-FFF2-40B4-BE49-F238E27FC236}">
                <a16:creationId xmlns:a16="http://schemas.microsoft.com/office/drawing/2014/main" id="{C657CD1A-DB2F-0F5A-F8AE-ECAB0DD2676C}"/>
              </a:ext>
            </a:extLst>
          </p:cNvPr>
          <p:cNvSpPr txBox="1"/>
          <p:nvPr/>
        </p:nvSpPr>
        <p:spPr>
          <a:xfrm>
            <a:off x="1144885" y="2826260"/>
            <a:ext cx="9902230" cy="2554545"/>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There should be </a:t>
            </a:r>
            <a:r>
              <a:rPr lang="en-US" sz="2000" b="1" u="sng" dirty="0">
                <a:solidFill>
                  <a:srgbClr val="002060"/>
                </a:solidFill>
                <a:latin typeface="Times New Roman" panose="02020603050405020304" pitchFamily="18" charset="0"/>
                <a:cs typeface="Times New Roman" panose="02020603050405020304" pitchFamily="18" charset="0"/>
              </a:rPr>
              <a:t>clear statements of responsibilities </a:t>
            </a:r>
            <a:r>
              <a:rPr lang="en-US" sz="2000" b="1" dirty="0">
                <a:solidFill>
                  <a:srgbClr val="002060"/>
                </a:solidFill>
                <a:latin typeface="Times New Roman" panose="02020603050405020304" pitchFamily="18" charset="0"/>
                <a:cs typeface="Times New Roman" panose="02020603050405020304" pitchFamily="18" charset="0"/>
              </a:rPr>
              <a:t>for the following aspects of the management of each </a:t>
            </a:r>
            <a:r>
              <a:rPr lang="en-US" sz="2000" b="1" u="sng" dirty="0">
                <a:solidFill>
                  <a:srgbClr val="002060"/>
                </a:solidFill>
                <a:latin typeface="Times New Roman" panose="02020603050405020304" pitchFamily="18" charset="0"/>
                <a:cs typeface="Times New Roman" panose="02020603050405020304" pitchFamily="18" charset="0"/>
              </a:rPr>
              <a:t>priority significant risk:</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setting required risk standards;</a:t>
            </a:r>
          </a:p>
          <a:p>
            <a:pPr marL="514350" indent="-514350" algn="just">
              <a:buFont typeface="+mj-lt"/>
              <a:buAutoNum type="romanU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 implementing risk standards;</a:t>
            </a:r>
          </a:p>
          <a:p>
            <a:pPr marL="514350" indent="-514350" algn="just">
              <a:buFont typeface="+mj-lt"/>
              <a:buAutoNum type="romanU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 monitoring risk performance.</a:t>
            </a:r>
          </a:p>
        </p:txBody>
      </p:sp>
    </p:spTree>
    <p:extLst>
      <p:ext uri="{BB962C8B-B14F-4D97-AF65-F5344CB8AC3E}">
        <p14:creationId xmlns:p14="http://schemas.microsoft.com/office/powerpoint/2010/main" val="355081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Range of responsibilities</a:t>
            </a:r>
          </a:p>
        </p:txBody>
      </p:sp>
      <p:sp>
        <p:nvSpPr>
          <p:cNvPr id="9" name="TextBox 8">
            <a:extLst>
              <a:ext uri="{FF2B5EF4-FFF2-40B4-BE49-F238E27FC236}">
                <a16:creationId xmlns:a16="http://schemas.microsoft.com/office/drawing/2014/main" id="{9F994F52-96D5-C74B-4B89-DE63142116AD}"/>
              </a:ext>
            </a:extLst>
          </p:cNvPr>
          <p:cNvSpPr txBox="1"/>
          <p:nvPr/>
        </p:nvSpPr>
        <p:spPr>
          <a:xfrm>
            <a:off x="800115" y="2585028"/>
            <a:ext cx="10236084" cy="3170099"/>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risk management professionals involved will include </a:t>
            </a:r>
            <a:r>
              <a:rPr lang="en-US" sz="2000" b="1" u="sng" dirty="0">
                <a:solidFill>
                  <a:srgbClr val="002060"/>
                </a:solidFill>
                <a:latin typeface="Times New Roman" panose="02020603050405020304" pitchFamily="18" charset="0"/>
                <a:cs typeface="Times New Roman" panose="02020603050405020304" pitchFamily="18" charset="0"/>
              </a:rPr>
              <a:t>the following individuals (at least), depending on the size of the organization</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insurance risk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corporate treasurer;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finance director;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internal auditor;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compliance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health, safety and environment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business continuity manager.</a:t>
            </a:r>
          </a:p>
        </p:txBody>
      </p:sp>
    </p:spTree>
    <p:extLst>
      <p:ext uri="{BB962C8B-B14F-4D97-AF65-F5344CB8AC3E}">
        <p14:creationId xmlns:p14="http://schemas.microsoft.com/office/powerpoint/2010/main" val="3241369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E8DF740D-123B-025E-0625-2B1A86E30591}"/>
              </a:ext>
            </a:extLst>
          </p:cNvPr>
          <p:cNvSpPr txBox="1"/>
          <p:nvPr/>
        </p:nvSpPr>
        <p:spPr>
          <a:xfrm>
            <a:off x="1008502"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Main risk management </a:t>
            </a:r>
            <a:r>
              <a:rPr lang="en-US" sz="2000" b="1" u="sng" dirty="0">
                <a:solidFill>
                  <a:prstClr val="black"/>
                </a:solidFill>
                <a:latin typeface="Times New Roman" panose="02020603050405020304" pitchFamily="18" charset="0"/>
                <a:cs typeface="Times New Roman" panose="02020603050405020304" pitchFamily="18" charset="0"/>
              </a:rPr>
              <a:t>responsibilities for the CEO</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Determine strategic </a:t>
            </a:r>
            <a:r>
              <a:rPr lang="en-US" sz="2000" b="1" u="sng" dirty="0">
                <a:solidFill>
                  <a:prstClr val="black"/>
                </a:solidFill>
                <a:latin typeface="Times New Roman" panose="02020603050405020304" pitchFamily="18" charset="0"/>
                <a:cs typeface="Times New Roman" panose="02020603050405020304" pitchFamily="18" charset="0"/>
              </a:rPr>
              <a:t>approach to </a:t>
            </a:r>
            <a:r>
              <a:rPr lang="en-US" sz="2000" b="1" u="sng">
                <a:solidFill>
                  <a:prstClr val="black"/>
                </a:solidFill>
                <a:latin typeface="Times New Roman" panose="02020603050405020304" pitchFamily="18" charset="0"/>
                <a:cs typeface="Times New Roman" panose="02020603050405020304" pitchFamily="18" charset="0"/>
              </a:rPr>
              <a:t>risk management </a:t>
            </a:r>
            <a:endParaRPr lang="en-US" sz="2000" b="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Establish the </a:t>
            </a:r>
            <a:r>
              <a:rPr lang="en-US" sz="2000" b="1" u="sng" dirty="0">
                <a:solidFill>
                  <a:prstClr val="black"/>
                </a:solidFill>
                <a:latin typeface="Times New Roman" panose="02020603050405020304" pitchFamily="18" charset="0"/>
                <a:cs typeface="Times New Roman" panose="02020603050405020304" pitchFamily="18" charset="0"/>
              </a:rPr>
              <a:t>structure</a:t>
            </a:r>
            <a:r>
              <a:rPr lang="en-US" sz="2000" dirty="0">
                <a:solidFill>
                  <a:prstClr val="black"/>
                </a:solidFill>
                <a:latin typeface="Times New Roman" panose="02020603050405020304" pitchFamily="18" charset="0"/>
                <a:cs typeface="Times New Roman" panose="02020603050405020304" pitchFamily="18" charset="0"/>
              </a:rPr>
              <a:t> for risk management</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Understand the most </a:t>
            </a:r>
            <a:r>
              <a:rPr lang="en-US" sz="2000" b="1" u="sng" dirty="0">
                <a:solidFill>
                  <a:prstClr val="black"/>
                </a:solidFill>
                <a:latin typeface="Times New Roman" panose="02020603050405020304" pitchFamily="18" charset="0"/>
                <a:cs typeface="Times New Roman" panose="02020603050405020304" pitchFamily="18" charset="0"/>
              </a:rPr>
              <a:t>significant risks</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Consider the risk implications </a:t>
            </a:r>
            <a:r>
              <a:rPr lang="en-US" sz="2000" b="1" u="sng" dirty="0">
                <a:solidFill>
                  <a:prstClr val="black"/>
                </a:solidFill>
                <a:latin typeface="Times New Roman" panose="02020603050405020304" pitchFamily="18" charset="0"/>
                <a:cs typeface="Times New Roman" panose="02020603050405020304" pitchFamily="18" charset="0"/>
              </a:rPr>
              <a:t>of poor decisions</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Manage the organization </a:t>
            </a:r>
            <a:r>
              <a:rPr lang="en-US" sz="2000" b="1" u="sng" dirty="0">
                <a:solidFill>
                  <a:prstClr val="black"/>
                </a:solidFill>
                <a:latin typeface="Times New Roman" panose="02020603050405020304" pitchFamily="18" charset="0"/>
                <a:cs typeface="Times New Roman" panose="02020603050405020304" pitchFamily="18" charset="0"/>
              </a:rPr>
              <a:t>in a crisis</a:t>
            </a:r>
          </a:p>
        </p:txBody>
      </p:sp>
    </p:spTree>
    <p:extLst>
      <p:ext uri="{BB962C8B-B14F-4D97-AF65-F5344CB8AC3E}">
        <p14:creationId xmlns:p14="http://schemas.microsoft.com/office/powerpoint/2010/main" val="248328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DC64707B-C2CF-F555-0613-EBEBBD9847D5}"/>
              </a:ext>
            </a:extLst>
          </p:cNvPr>
          <p:cNvSpPr txBox="1"/>
          <p:nvPr/>
        </p:nvSpPr>
        <p:spPr>
          <a:xfrm>
            <a:off x="1152390" y="27928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2. Main RM responsibilities </a:t>
            </a:r>
            <a:r>
              <a:rPr lang="en-US" sz="2000" b="1" u="sng" dirty="0">
                <a:solidFill>
                  <a:prstClr val="black"/>
                </a:solidFill>
                <a:latin typeface="Times New Roman" panose="02020603050405020304" pitchFamily="18" charset="0"/>
                <a:cs typeface="Times New Roman" panose="02020603050405020304" pitchFamily="18" charset="0"/>
              </a:rPr>
              <a:t>for the location manager:</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Build </a:t>
            </a:r>
            <a:r>
              <a:rPr lang="en-US" sz="2000" b="1" u="sng" dirty="0">
                <a:solidFill>
                  <a:prstClr val="black"/>
                </a:solidFill>
                <a:latin typeface="Times New Roman" panose="02020603050405020304" pitchFamily="18" charset="0"/>
                <a:cs typeface="Times New Roman" panose="02020603050405020304" pitchFamily="18" charset="0"/>
              </a:rPr>
              <a:t>risk-aware culture </a:t>
            </a:r>
            <a:r>
              <a:rPr lang="en-US" sz="2000" dirty="0">
                <a:solidFill>
                  <a:prstClr val="black"/>
                </a:solidFill>
                <a:latin typeface="Times New Roman" panose="02020603050405020304" pitchFamily="18" charset="0"/>
                <a:cs typeface="Times New Roman" panose="02020603050405020304" pitchFamily="18" charset="0"/>
              </a:rPr>
              <a:t>within the location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Agree risk management </a:t>
            </a:r>
            <a:r>
              <a:rPr lang="en-US" sz="2000" b="1" u="sng" dirty="0">
                <a:solidFill>
                  <a:prstClr val="black"/>
                </a:solidFill>
                <a:latin typeface="Times New Roman" panose="02020603050405020304" pitchFamily="18" charset="0"/>
                <a:cs typeface="Times New Roman" panose="02020603050405020304" pitchFamily="18" charset="0"/>
              </a:rPr>
              <a:t>performance targets </a:t>
            </a:r>
            <a:r>
              <a:rPr lang="en-US" sz="2000" dirty="0">
                <a:solidFill>
                  <a:prstClr val="black"/>
                </a:solidFill>
                <a:latin typeface="Times New Roman" panose="02020603050405020304" pitchFamily="18" charset="0"/>
                <a:cs typeface="Times New Roman" panose="02020603050405020304" pitchFamily="18" charset="0"/>
              </a:rPr>
              <a:t>for the location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Evaluate </a:t>
            </a:r>
            <a:r>
              <a:rPr lang="en-US" sz="2000" b="1" u="sng" dirty="0">
                <a:solidFill>
                  <a:prstClr val="black"/>
                </a:solidFill>
                <a:latin typeface="Times New Roman" panose="02020603050405020304" pitchFamily="18" charset="0"/>
                <a:cs typeface="Times New Roman" panose="02020603050405020304" pitchFamily="18" charset="0"/>
              </a:rPr>
              <a:t>reports from employees </a:t>
            </a:r>
            <a:r>
              <a:rPr lang="en-US" sz="2000" dirty="0">
                <a:solidFill>
                  <a:prstClr val="black"/>
                </a:solidFill>
                <a:latin typeface="Times New Roman" panose="02020603050405020304" pitchFamily="18" charset="0"/>
                <a:cs typeface="Times New Roman" panose="02020603050405020304" pitchFamily="18" charset="0"/>
              </a:rPr>
              <a:t>on risk management matters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Ensure </a:t>
            </a:r>
            <a:r>
              <a:rPr lang="en-US" sz="2000" b="1" u="sng" dirty="0">
                <a:solidFill>
                  <a:prstClr val="black"/>
                </a:solidFill>
                <a:latin typeface="Times New Roman" panose="02020603050405020304" pitchFamily="18" charset="0"/>
                <a:cs typeface="Times New Roman" panose="02020603050405020304" pitchFamily="18" charset="0"/>
              </a:rPr>
              <a:t>implementation</a:t>
            </a:r>
            <a:r>
              <a:rPr lang="en-US" sz="2000" dirty="0">
                <a:solidFill>
                  <a:prstClr val="black"/>
                </a:solidFill>
                <a:latin typeface="Times New Roman" panose="02020603050405020304" pitchFamily="18" charset="0"/>
                <a:cs typeface="Times New Roman" panose="02020603050405020304" pitchFamily="18" charset="0"/>
              </a:rPr>
              <a:t> of risk improvement </a:t>
            </a:r>
            <a:r>
              <a:rPr lang="en-US" sz="2000" b="1" u="sng" dirty="0">
                <a:solidFill>
                  <a:prstClr val="black"/>
                </a:solidFill>
                <a:latin typeface="Times New Roman" panose="02020603050405020304" pitchFamily="18" charset="0"/>
                <a:cs typeface="Times New Roman" panose="02020603050405020304" pitchFamily="18" charset="0"/>
              </a:rPr>
              <a:t>recommendations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Identify and report changed </a:t>
            </a:r>
            <a:r>
              <a:rPr lang="en-US" sz="2000" b="1" u="sng" dirty="0">
                <a:solidFill>
                  <a:prstClr val="black"/>
                </a:solidFill>
                <a:latin typeface="Times New Roman" panose="02020603050405020304" pitchFamily="18" charset="0"/>
                <a:cs typeface="Times New Roman" panose="02020603050405020304" pitchFamily="18" charset="0"/>
              </a:rPr>
              <a:t>circumstances/risks</a:t>
            </a:r>
          </a:p>
        </p:txBody>
      </p:sp>
    </p:spTree>
    <p:extLst>
      <p:ext uri="{BB962C8B-B14F-4D97-AF65-F5344CB8AC3E}">
        <p14:creationId xmlns:p14="http://schemas.microsoft.com/office/powerpoint/2010/main" val="380842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19D3F7E6-FC4F-FA99-9744-9D914EA5A37C}"/>
              </a:ext>
            </a:extLst>
          </p:cNvPr>
          <p:cNvSpPr txBox="1"/>
          <p:nvPr/>
        </p:nvSpPr>
        <p:spPr>
          <a:xfrm>
            <a:off x="1152390"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3. Main RM responsibilities for </a:t>
            </a:r>
            <a:r>
              <a:rPr lang="en-US" sz="2000" b="1" u="sng" dirty="0">
                <a:solidFill>
                  <a:prstClr val="black"/>
                </a:solidFill>
                <a:latin typeface="Times New Roman" panose="02020603050405020304" pitchFamily="18" charset="0"/>
                <a:cs typeface="Times New Roman" panose="02020603050405020304" pitchFamily="18" charset="0"/>
              </a:rPr>
              <a:t>individual employees</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Understand, accept </a:t>
            </a:r>
            <a:r>
              <a:rPr lang="en-US" sz="2000" dirty="0">
                <a:solidFill>
                  <a:prstClr val="black"/>
                </a:solidFill>
                <a:latin typeface="Times New Roman" panose="02020603050405020304" pitchFamily="18" charset="0"/>
                <a:cs typeface="Times New Roman" panose="02020603050405020304" pitchFamily="18" charset="0"/>
              </a:rPr>
              <a:t>and implement RM processes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Report inefficient, unnecessary or unworkable controls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Report </a:t>
            </a:r>
            <a:r>
              <a:rPr lang="en-US" sz="2000" b="1" u="sng" dirty="0">
                <a:solidFill>
                  <a:prstClr val="black"/>
                </a:solidFill>
                <a:latin typeface="Times New Roman" panose="02020603050405020304" pitchFamily="18" charset="0"/>
                <a:cs typeface="Times New Roman" panose="02020603050405020304" pitchFamily="18" charset="0"/>
              </a:rPr>
              <a:t>loss events and near-miss incidents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Cooperate with management </a:t>
            </a:r>
            <a:r>
              <a:rPr lang="en-US" sz="2000" b="1" u="sng" dirty="0">
                <a:solidFill>
                  <a:prstClr val="black"/>
                </a:solidFill>
                <a:latin typeface="Times New Roman" panose="02020603050405020304" pitchFamily="18" charset="0"/>
                <a:cs typeface="Times New Roman" panose="02020603050405020304" pitchFamily="18" charset="0"/>
              </a:rPr>
              <a:t>on incident investigations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Ensure that </a:t>
            </a:r>
            <a:r>
              <a:rPr lang="en-US" sz="2000" b="1" u="sng" dirty="0">
                <a:solidFill>
                  <a:prstClr val="black"/>
                </a:solidFill>
                <a:latin typeface="Times New Roman" panose="02020603050405020304" pitchFamily="18" charset="0"/>
                <a:cs typeface="Times New Roman" panose="02020603050405020304" pitchFamily="18" charset="0"/>
              </a:rPr>
              <a:t>visitors and contractors comply with procedures</a:t>
            </a:r>
          </a:p>
        </p:txBody>
      </p:sp>
    </p:spTree>
    <p:extLst>
      <p:ext uri="{BB962C8B-B14F-4D97-AF65-F5344CB8AC3E}">
        <p14:creationId xmlns:p14="http://schemas.microsoft.com/office/powerpoint/2010/main" val="3953209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4167BD48-628D-D001-736A-3CA4AC002000}"/>
              </a:ext>
            </a:extLst>
          </p:cNvPr>
          <p:cNvSpPr txBox="1"/>
          <p:nvPr/>
        </p:nvSpPr>
        <p:spPr>
          <a:xfrm>
            <a:off x="1144885"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4. Main risk management responsibilities for </a:t>
            </a:r>
            <a:r>
              <a:rPr lang="en-US" sz="2000" b="1" u="sng" dirty="0">
                <a:solidFill>
                  <a:prstClr val="black"/>
                </a:solidFill>
                <a:latin typeface="Times New Roman" panose="02020603050405020304" pitchFamily="18" charset="0"/>
                <a:cs typeface="Times New Roman" panose="02020603050405020304" pitchFamily="18" charset="0"/>
              </a:rPr>
              <a:t>the risk manager</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the </a:t>
            </a:r>
            <a:r>
              <a:rPr lang="en-US" sz="2000" b="1" u="sng" dirty="0">
                <a:solidFill>
                  <a:prstClr val="black"/>
                </a:solidFill>
                <a:latin typeface="Times New Roman" panose="02020603050405020304" pitchFamily="18" charset="0"/>
                <a:cs typeface="Times New Roman" panose="02020603050405020304" pitchFamily="18" charset="0"/>
              </a:rPr>
              <a:t>risk management policy </a:t>
            </a:r>
            <a:r>
              <a:rPr lang="en-US" sz="2000" dirty="0">
                <a:solidFill>
                  <a:prstClr val="black"/>
                </a:solidFill>
                <a:latin typeface="Times New Roman" panose="02020603050405020304" pitchFamily="18" charset="0"/>
                <a:cs typeface="Times New Roman" panose="02020603050405020304" pitchFamily="18" charset="0"/>
              </a:rPr>
              <a:t>and keep it up-to-date</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Facilitate a risk-aware </a:t>
            </a:r>
            <a:r>
              <a:rPr lang="en-US" sz="2000" dirty="0">
                <a:solidFill>
                  <a:prstClr val="black"/>
                </a:solidFill>
                <a:latin typeface="Times New Roman" panose="02020603050405020304" pitchFamily="18" charset="0"/>
                <a:cs typeface="Times New Roman" panose="02020603050405020304" pitchFamily="18" charset="0"/>
              </a:rPr>
              <a:t>culture within the organization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Establish internal </a:t>
            </a:r>
            <a:r>
              <a:rPr lang="en-US" sz="2000" b="1" u="sng" dirty="0">
                <a:solidFill>
                  <a:prstClr val="black"/>
                </a:solidFill>
                <a:latin typeface="Times New Roman" panose="02020603050405020304" pitchFamily="18" charset="0"/>
                <a:cs typeface="Times New Roman" panose="02020603050405020304" pitchFamily="18" charset="0"/>
              </a:rPr>
              <a:t>risk policies and structures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Coordinate the risk management </a:t>
            </a:r>
            <a:r>
              <a:rPr lang="en-US" sz="2000" b="1" u="sng" dirty="0">
                <a:solidFill>
                  <a:prstClr val="black"/>
                </a:solidFill>
                <a:latin typeface="Times New Roman" panose="02020603050405020304" pitchFamily="18" charset="0"/>
                <a:cs typeface="Times New Roman" panose="02020603050405020304" pitchFamily="18" charset="0"/>
              </a:rPr>
              <a:t>activities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Compile risk information </a:t>
            </a:r>
            <a:r>
              <a:rPr lang="en-US" sz="2000" dirty="0">
                <a:solidFill>
                  <a:prstClr val="black"/>
                </a:solidFill>
                <a:latin typeface="Times New Roman" panose="02020603050405020304" pitchFamily="18" charset="0"/>
                <a:cs typeface="Times New Roman" panose="02020603050405020304" pitchFamily="18" charset="0"/>
              </a:rPr>
              <a:t>and </a:t>
            </a:r>
            <a:r>
              <a:rPr lang="en-US" sz="2000" b="1" u="sng" dirty="0">
                <a:solidFill>
                  <a:prstClr val="black"/>
                </a:solidFill>
                <a:latin typeface="Times New Roman" panose="02020603050405020304" pitchFamily="18" charset="0"/>
                <a:cs typeface="Times New Roman" panose="02020603050405020304" pitchFamily="18" charset="0"/>
              </a:rPr>
              <a:t>prepare reports for the board</a:t>
            </a:r>
          </a:p>
        </p:txBody>
      </p:sp>
    </p:spTree>
    <p:extLst>
      <p:ext uri="{BB962C8B-B14F-4D97-AF65-F5344CB8AC3E}">
        <p14:creationId xmlns:p14="http://schemas.microsoft.com/office/powerpoint/2010/main" val="290089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1EC7EC2E-9927-ADC0-C840-EFFF930D8BF6}"/>
              </a:ext>
            </a:extLst>
          </p:cNvPr>
          <p:cNvSpPr txBox="1"/>
          <p:nvPr/>
        </p:nvSpPr>
        <p:spPr>
          <a:xfrm>
            <a:off x="1144885" y="2787508"/>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5. Main RM responsibilities for specialist </a:t>
            </a:r>
            <a:r>
              <a:rPr lang="en-US" sz="2000" b="1" u="sng" dirty="0">
                <a:solidFill>
                  <a:prstClr val="black"/>
                </a:solidFill>
                <a:latin typeface="Times New Roman" panose="02020603050405020304" pitchFamily="18" charset="0"/>
                <a:cs typeface="Times New Roman" panose="02020603050405020304" pitchFamily="18" charset="0"/>
              </a:rPr>
              <a:t>risk management functions</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Assist the company in establishing </a:t>
            </a:r>
            <a:r>
              <a:rPr lang="en-US" sz="2000" b="1" u="sng" dirty="0">
                <a:solidFill>
                  <a:prstClr val="black"/>
                </a:solidFill>
                <a:latin typeface="Times New Roman" panose="02020603050405020304" pitchFamily="18" charset="0"/>
                <a:cs typeface="Times New Roman" panose="02020603050405020304" pitchFamily="18" charset="0"/>
              </a:rPr>
              <a:t>specialist risk policies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specialist </a:t>
            </a:r>
            <a:r>
              <a:rPr lang="en-US" sz="2000" b="1" u="sng" dirty="0">
                <a:solidFill>
                  <a:prstClr val="black"/>
                </a:solidFill>
                <a:latin typeface="Times New Roman" panose="02020603050405020304" pitchFamily="18" charset="0"/>
                <a:cs typeface="Times New Roman" panose="02020603050405020304" pitchFamily="18" charset="0"/>
              </a:rPr>
              <a:t>contingency and recovery plans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Keep up-to-date </a:t>
            </a:r>
            <a:r>
              <a:rPr lang="en-US" sz="2000" dirty="0">
                <a:solidFill>
                  <a:prstClr val="black"/>
                </a:solidFill>
                <a:latin typeface="Times New Roman" panose="02020603050405020304" pitchFamily="18" charset="0"/>
                <a:cs typeface="Times New Roman" panose="02020603050405020304" pitchFamily="18" charset="0"/>
              </a:rPr>
              <a:t>with developments in the specialist area</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Support investigations </a:t>
            </a:r>
            <a:r>
              <a:rPr lang="en-US" sz="2000" dirty="0">
                <a:solidFill>
                  <a:prstClr val="black"/>
                </a:solidFill>
                <a:latin typeface="Times New Roman" panose="02020603050405020304" pitchFamily="18" charset="0"/>
                <a:cs typeface="Times New Roman" panose="02020603050405020304" pitchFamily="18" charset="0"/>
              </a:rPr>
              <a:t>of incidents and near misses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Prepare detailed reports </a:t>
            </a:r>
            <a:r>
              <a:rPr lang="en-US" sz="2000" dirty="0">
                <a:solidFill>
                  <a:prstClr val="black"/>
                </a:solidFill>
                <a:latin typeface="Times New Roman" panose="02020603050405020304" pitchFamily="18" charset="0"/>
                <a:cs typeface="Times New Roman" panose="02020603050405020304" pitchFamily="18" charset="0"/>
              </a:rPr>
              <a:t>on specialist risks</a:t>
            </a:r>
          </a:p>
        </p:txBody>
      </p:sp>
    </p:spTree>
    <p:extLst>
      <p:ext uri="{BB962C8B-B14F-4D97-AF65-F5344CB8AC3E}">
        <p14:creationId xmlns:p14="http://schemas.microsoft.com/office/powerpoint/2010/main" val="58432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9FB54D61-8E14-9D5D-0116-5C09F8CF99AC}"/>
              </a:ext>
            </a:extLst>
          </p:cNvPr>
          <p:cNvSpPr txBox="1"/>
          <p:nvPr/>
        </p:nvSpPr>
        <p:spPr>
          <a:xfrm>
            <a:off x="1144885" y="2839828"/>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6. Main risk management responsibilities for </a:t>
            </a:r>
            <a:r>
              <a:rPr lang="en-US" sz="2000" b="1" u="sng" dirty="0">
                <a:solidFill>
                  <a:prstClr val="black"/>
                </a:solidFill>
                <a:latin typeface="Times New Roman" panose="02020603050405020304" pitchFamily="18" charset="0"/>
                <a:cs typeface="Times New Roman" panose="02020603050405020304" pitchFamily="18" charset="0"/>
              </a:rPr>
              <a:t>internal audit manager</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a:t>
            </a:r>
            <a:r>
              <a:rPr lang="en-US" sz="2000" b="1" u="sng" dirty="0">
                <a:solidFill>
                  <a:prstClr val="black"/>
                </a:solidFill>
                <a:latin typeface="Times New Roman" panose="02020603050405020304" pitchFamily="18" charset="0"/>
                <a:cs typeface="Times New Roman" panose="02020603050405020304" pitchFamily="18" charset="0"/>
              </a:rPr>
              <a:t>a risk-based internal audit </a:t>
            </a:r>
            <a:r>
              <a:rPr lang="en-US" sz="2000" dirty="0" err="1">
                <a:solidFill>
                  <a:prstClr val="black"/>
                </a:solidFill>
                <a:latin typeface="Times New Roman" panose="02020603050405020304" pitchFamily="18" charset="0"/>
                <a:cs typeface="Times New Roman" panose="02020603050405020304" pitchFamily="18" charset="0"/>
              </a:rPr>
              <a:t>programme</a:t>
            </a: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Audit the risk processes </a:t>
            </a:r>
            <a:r>
              <a:rPr lang="en-US" sz="2000" dirty="0">
                <a:solidFill>
                  <a:prstClr val="black"/>
                </a:solidFill>
                <a:latin typeface="Times New Roman" panose="02020603050405020304" pitchFamily="18" charset="0"/>
                <a:cs typeface="Times New Roman" panose="02020603050405020304" pitchFamily="18" charset="0"/>
              </a:rPr>
              <a:t>across the organization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Provide </a:t>
            </a:r>
            <a:r>
              <a:rPr lang="en-US" sz="2000" b="1" u="sng" dirty="0">
                <a:solidFill>
                  <a:prstClr val="black"/>
                </a:solidFill>
                <a:latin typeface="Times New Roman" panose="02020603050405020304" pitchFamily="18" charset="0"/>
                <a:cs typeface="Times New Roman" panose="02020603050405020304" pitchFamily="18" charset="0"/>
              </a:rPr>
              <a:t>assurance on</a:t>
            </a:r>
            <a:r>
              <a:rPr lang="en-US" sz="2000" dirty="0">
                <a:solidFill>
                  <a:prstClr val="black"/>
                </a:solidFill>
                <a:latin typeface="Times New Roman" panose="02020603050405020304" pitchFamily="18" charset="0"/>
                <a:cs typeface="Times New Roman" panose="02020603050405020304" pitchFamily="18" charset="0"/>
              </a:rPr>
              <a:t> the management of risk</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Support and help develop </a:t>
            </a:r>
            <a:r>
              <a:rPr lang="en-US" sz="2000" dirty="0">
                <a:solidFill>
                  <a:prstClr val="black"/>
                </a:solidFill>
                <a:latin typeface="Times New Roman" panose="02020603050405020304" pitchFamily="18" charset="0"/>
                <a:cs typeface="Times New Roman" panose="02020603050405020304" pitchFamily="18" charset="0"/>
              </a:rPr>
              <a:t>the risk management processes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Report on the efficiency and effectiveness </a:t>
            </a:r>
            <a:r>
              <a:rPr lang="en-US" sz="2000" dirty="0">
                <a:solidFill>
                  <a:prstClr val="black"/>
                </a:solidFill>
                <a:latin typeface="Times New Roman" panose="02020603050405020304" pitchFamily="18" charset="0"/>
                <a:cs typeface="Times New Roman" panose="02020603050405020304" pitchFamily="18" charset="0"/>
              </a:rPr>
              <a:t>of internal controls</a:t>
            </a:r>
          </a:p>
        </p:txBody>
      </p:sp>
    </p:spTree>
    <p:extLst>
      <p:ext uri="{BB962C8B-B14F-4D97-AF65-F5344CB8AC3E}">
        <p14:creationId xmlns:p14="http://schemas.microsoft.com/office/powerpoint/2010/main" val="2698269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E33C46EA-33DB-DC84-A1F4-E420AD3E4D75}"/>
              </a:ext>
            </a:extLst>
          </p:cNvPr>
          <p:cNvSpPr txBox="1"/>
          <p:nvPr/>
        </p:nvSpPr>
        <p:spPr>
          <a:xfrm>
            <a:off x="1144885" y="2948651"/>
            <a:ext cx="9902230"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Next Figure  shows the risk architecture for a typical large corporate entity that is subject to the requirements of the Sarbanes–Oxley Act.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This risk architecture should be set out in the risk management manual for the organization.</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Terms of reference of the various committees and a schedule of the activities should also be established, either in the risk management manual or in a calendar of risk management activities.</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schedule of activities should be aligned with the other corporate activities in the organization.</a:t>
            </a:r>
          </a:p>
        </p:txBody>
      </p:sp>
    </p:spTree>
    <p:extLst>
      <p:ext uri="{BB962C8B-B14F-4D97-AF65-F5344CB8AC3E}">
        <p14:creationId xmlns:p14="http://schemas.microsoft.com/office/powerpoint/2010/main" val="637939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pic>
        <p:nvPicPr>
          <p:cNvPr id="9" name="Picture 8">
            <a:extLst>
              <a:ext uri="{FF2B5EF4-FFF2-40B4-BE49-F238E27FC236}">
                <a16:creationId xmlns:a16="http://schemas.microsoft.com/office/drawing/2014/main" id="{EA5DD0A5-25A8-819C-9C75-AD2C81B72BBA}"/>
              </a:ext>
            </a:extLst>
          </p:cNvPr>
          <p:cNvPicPr>
            <a:picLocks noChangeAspect="1"/>
          </p:cNvPicPr>
          <p:nvPr/>
        </p:nvPicPr>
        <p:blipFill>
          <a:blip r:embed="rId3"/>
          <a:stretch>
            <a:fillRect/>
          </a:stretch>
        </p:blipFill>
        <p:spPr>
          <a:xfrm>
            <a:off x="3762302" y="2527294"/>
            <a:ext cx="6255508" cy="3385407"/>
          </a:xfrm>
          <a:prstGeom prst="rect">
            <a:avLst/>
          </a:prstGeom>
        </p:spPr>
      </p:pic>
    </p:spTree>
    <p:extLst>
      <p:ext uri="{BB962C8B-B14F-4D97-AF65-F5344CB8AC3E}">
        <p14:creationId xmlns:p14="http://schemas.microsoft.com/office/powerpoint/2010/main" val="3591980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056A1630-9711-8660-432F-D7003807231E}"/>
              </a:ext>
            </a:extLst>
          </p:cNvPr>
          <p:cNvSpPr txBox="1"/>
          <p:nvPr/>
        </p:nvSpPr>
        <p:spPr>
          <a:xfrm>
            <a:off x="942308" y="2967738"/>
            <a:ext cx="9902230" cy="2246769"/>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inherent level </a:t>
            </a:r>
            <a:r>
              <a:rPr lang="en-US" sz="2000" dirty="0">
                <a:solidFill>
                  <a:prstClr val="black"/>
                </a:solidFill>
                <a:latin typeface="Times New Roman" panose="02020603050405020304" pitchFamily="18" charset="0"/>
                <a:cs typeface="Times New Roman" panose="02020603050405020304" pitchFamily="18" charset="0"/>
              </a:rPr>
              <a:t>of a risk is the level of the risk with no control measures in place. This is sometimes referred to as </a:t>
            </a:r>
            <a:r>
              <a:rPr lang="en-US" sz="2000" b="1" u="sng" dirty="0">
                <a:solidFill>
                  <a:prstClr val="black"/>
                </a:solidFill>
                <a:latin typeface="Times New Roman" panose="02020603050405020304" pitchFamily="18" charset="0"/>
                <a:cs typeface="Times New Roman" panose="02020603050405020304" pitchFamily="18" charset="0"/>
              </a:rPr>
              <a:t>the gross level of the risk.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current level of risk </a:t>
            </a:r>
            <a:r>
              <a:rPr lang="en-US" sz="2000" dirty="0">
                <a:solidFill>
                  <a:prstClr val="black"/>
                </a:solidFill>
                <a:latin typeface="Times New Roman" panose="02020603050405020304" pitchFamily="18" charset="0"/>
                <a:cs typeface="Times New Roman" panose="02020603050405020304" pitchFamily="18" charset="0"/>
              </a:rPr>
              <a:t>is the level that </a:t>
            </a:r>
            <a:r>
              <a:rPr lang="en-US" sz="2000" b="1" u="sng" dirty="0">
                <a:solidFill>
                  <a:prstClr val="black"/>
                </a:solidFill>
                <a:latin typeface="Times New Roman" panose="02020603050405020304" pitchFamily="18" charset="0"/>
                <a:cs typeface="Times New Roman" panose="02020603050405020304" pitchFamily="18" charset="0"/>
              </a:rPr>
              <a:t>takes account of the control measures currently in place</a:t>
            </a:r>
            <a:r>
              <a:rPr lang="en-US" sz="2000" dirty="0">
                <a:solidFill>
                  <a:prstClr val="black"/>
                </a:solidFill>
                <a:latin typeface="Times New Roman" panose="02020603050405020304" pitchFamily="18" charset="0"/>
                <a:cs typeface="Times New Roman" panose="02020603050405020304" pitchFamily="18" charset="0"/>
              </a:rPr>
              <a:t>. This is sometimes referred to as</a:t>
            </a:r>
            <a:r>
              <a:rPr lang="en-US" sz="2000" b="1" u="sng" dirty="0">
                <a:solidFill>
                  <a:prstClr val="black"/>
                </a:solidFill>
                <a:latin typeface="Times New Roman" panose="02020603050405020304" pitchFamily="18" charset="0"/>
                <a:cs typeface="Times New Roman" panose="02020603050405020304" pitchFamily="18" charset="0"/>
              </a:rPr>
              <a:t> the net level of risk or the residual risk</a:t>
            </a:r>
            <a:r>
              <a:rPr lang="en-US" sz="200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5743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5B1E8922-F0C6-5C7A-6077-F26A59F5FE71}"/>
              </a:ext>
            </a:extLst>
          </p:cNvPr>
          <p:cNvSpPr txBox="1"/>
          <p:nvPr/>
        </p:nvSpPr>
        <p:spPr>
          <a:xfrm>
            <a:off x="802190" y="2585028"/>
            <a:ext cx="10587619" cy="3170099"/>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Next Figure  provides an illustration of </a:t>
            </a:r>
            <a:r>
              <a:rPr lang="en-US" sz="2000" b="1" u="sng" dirty="0">
                <a:solidFill>
                  <a:prstClr val="black"/>
                </a:solidFill>
                <a:latin typeface="Times New Roman" panose="02020603050405020304" pitchFamily="18" charset="0"/>
                <a:cs typeface="Times New Roman" panose="02020603050405020304" pitchFamily="18" charset="0"/>
              </a:rPr>
              <a:t>the control effect or control vector </a:t>
            </a:r>
            <a:r>
              <a:rPr lang="en-US" sz="2000" dirty="0">
                <a:solidFill>
                  <a:prstClr val="black"/>
                </a:solidFill>
                <a:latin typeface="Times New Roman" panose="02020603050405020304" pitchFamily="18" charset="0"/>
                <a:cs typeface="Times New Roman" panose="02020603050405020304" pitchFamily="18" charset="0"/>
              </a:rPr>
              <a:t>when controls are put in place.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When considering </a:t>
            </a:r>
            <a:r>
              <a:rPr lang="en-US" sz="2000" b="1" u="sng" dirty="0">
                <a:solidFill>
                  <a:prstClr val="black"/>
                </a:solidFill>
                <a:latin typeface="Times New Roman" panose="02020603050405020304" pitchFamily="18" charset="0"/>
                <a:cs typeface="Times New Roman" panose="02020603050405020304" pitchFamily="18" charset="0"/>
              </a:rPr>
              <a:t>the inherent, intermediate (when more than one control is in place) and target risk levels,</a:t>
            </a:r>
            <a:r>
              <a:rPr lang="en-US" sz="2000" dirty="0">
                <a:solidFill>
                  <a:prstClr val="black"/>
                </a:solidFill>
                <a:latin typeface="Times New Roman" panose="02020603050405020304" pitchFamily="18" charset="0"/>
                <a:cs typeface="Times New Roman" panose="02020603050405020304" pitchFamily="18" charset="0"/>
              </a:rPr>
              <a:t> the organization should </a:t>
            </a:r>
            <a:r>
              <a:rPr lang="en-US" sz="2000" b="1" u="sng" dirty="0">
                <a:solidFill>
                  <a:prstClr val="black"/>
                </a:solidFill>
                <a:latin typeface="Times New Roman" panose="02020603050405020304" pitchFamily="18" charset="0"/>
                <a:cs typeface="Times New Roman" panose="02020603050405020304" pitchFamily="18" charset="0"/>
              </a:rPr>
              <a:t>be aware of the cost involved in implementing controls.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cost of the control measures </a:t>
            </a:r>
            <a:r>
              <a:rPr lang="en-US" sz="2000" dirty="0">
                <a:solidFill>
                  <a:prstClr val="black"/>
                </a:solidFill>
                <a:latin typeface="Times New Roman" panose="02020603050405020304" pitchFamily="18" charset="0"/>
                <a:cs typeface="Times New Roman" panose="02020603050405020304" pitchFamily="18" charset="0"/>
              </a:rPr>
              <a:t>should be considered to be part of the </a:t>
            </a:r>
            <a:r>
              <a:rPr lang="en-US" sz="2000" b="1" u="sng" dirty="0">
                <a:solidFill>
                  <a:prstClr val="black"/>
                </a:solidFill>
                <a:latin typeface="Times New Roman" panose="02020603050405020304" pitchFamily="18" charset="0"/>
                <a:cs typeface="Times New Roman" panose="02020603050405020304" pitchFamily="18" charset="0"/>
              </a:rPr>
              <a:t>total cost of risk for the organization</a:t>
            </a:r>
            <a:r>
              <a:rPr lang="en-US" sz="2000" dirty="0">
                <a:solidFill>
                  <a:prstClr val="black"/>
                </a:solidFill>
                <a:latin typeface="Times New Roman" panose="02020603050405020304" pitchFamily="18" charset="0"/>
                <a:cs typeface="Times New Roman" panose="02020603050405020304" pitchFamily="18" charset="0"/>
              </a:rPr>
              <a:t>. The organization can then evaluate </a:t>
            </a:r>
            <a:r>
              <a:rPr lang="en-US" sz="2000" b="1" u="sng" dirty="0">
                <a:solidFill>
                  <a:prstClr val="black"/>
                </a:solidFill>
                <a:latin typeface="Times New Roman" panose="02020603050405020304" pitchFamily="18" charset="0"/>
                <a:cs typeface="Times New Roman" panose="02020603050405020304" pitchFamily="18" charset="0"/>
              </a:rPr>
              <a:t>whether the controls in place are cost-effective</a:t>
            </a:r>
          </a:p>
        </p:txBody>
      </p:sp>
    </p:spTree>
    <p:extLst>
      <p:ext uri="{BB962C8B-B14F-4D97-AF65-F5344CB8AC3E}">
        <p14:creationId xmlns:p14="http://schemas.microsoft.com/office/powerpoint/2010/main" val="1454484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A5B00364-4991-BB05-A3B8-067D5CF150E9}"/>
              </a:ext>
            </a:extLst>
          </p:cNvPr>
          <p:cNvSpPr txBox="1"/>
          <p:nvPr/>
        </p:nvSpPr>
        <p:spPr>
          <a:xfrm>
            <a:off x="1144885" y="2966959"/>
            <a:ext cx="9902230" cy="2246769"/>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As can be seen in the next Figure , a series of lines can be drawn for Risk A to represent the effect of each individual risk control measure.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It is obvious that the longer the line, the greater the effect of the control.</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It is also the case that the longer the line, the greater the control effort, in terms of management time, effort and money.</a:t>
            </a:r>
          </a:p>
        </p:txBody>
      </p:sp>
    </p:spTree>
    <p:extLst>
      <p:ext uri="{BB962C8B-B14F-4D97-AF65-F5344CB8AC3E}">
        <p14:creationId xmlns:p14="http://schemas.microsoft.com/office/powerpoint/2010/main" val="92928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D759D8DE-352C-3BCE-9359-933A53406E36}"/>
              </a:ext>
            </a:extLst>
          </p:cNvPr>
          <p:cNvSpPr txBox="1"/>
          <p:nvPr/>
        </p:nvSpPr>
        <p:spPr>
          <a:xfrm>
            <a:off x="937288" y="2948651"/>
            <a:ext cx="10317424"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For Risk A, three controls (Control A1, Control A2 and Control A3) are required to get to the target level of risk.</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For Risk B, only one control is required (Control B1) and this demonstrates that much more effort is needed to maintain Risk A at the target level of risk.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Management and internal audit need to be aware of this, so that they can ensure that all of the controls (especially for Risk A) are operating in an effective and efficient manner.</a:t>
            </a:r>
          </a:p>
        </p:txBody>
      </p:sp>
    </p:spTree>
    <p:extLst>
      <p:ext uri="{BB962C8B-B14F-4D97-AF65-F5344CB8AC3E}">
        <p14:creationId xmlns:p14="http://schemas.microsoft.com/office/powerpoint/2010/main" val="1161842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pic>
        <p:nvPicPr>
          <p:cNvPr id="8" name="Picture 7">
            <a:extLst>
              <a:ext uri="{FF2B5EF4-FFF2-40B4-BE49-F238E27FC236}">
                <a16:creationId xmlns:a16="http://schemas.microsoft.com/office/drawing/2014/main" id="{E7EABF60-687F-496C-A16D-E4F37B25B913}"/>
              </a:ext>
            </a:extLst>
          </p:cNvPr>
          <p:cNvPicPr>
            <a:picLocks noChangeAspect="1"/>
          </p:cNvPicPr>
          <p:nvPr/>
        </p:nvPicPr>
        <p:blipFill>
          <a:blip r:embed="rId3"/>
          <a:stretch>
            <a:fillRect/>
          </a:stretch>
        </p:blipFill>
        <p:spPr>
          <a:xfrm>
            <a:off x="2913396" y="2766835"/>
            <a:ext cx="7659329" cy="3127743"/>
          </a:xfrm>
          <a:prstGeom prst="rect">
            <a:avLst/>
          </a:prstGeom>
        </p:spPr>
      </p:pic>
    </p:spTree>
    <p:extLst>
      <p:ext uri="{BB962C8B-B14F-4D97-AF65-F5344CB8AC3E}">
        <p14:creationId xmlns:p14="http://schemas.microsoft.com/office/powerpoint/2010/main" val="403219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43870DBE-693A-A576-7E1A-095C84A0AF09}"/>
              </a:ext>
            </a:extLst>
          </p:cNvPr>
          <p:cNvSpPr txBox="1"/>
          <p:nvPr/>
        </p:nvSpPr>
        <p:spPr>
          <a:xfrm>
            <a:off x="990600" y="2626879"/>
            <a:ext cx="10210800" cy="2862322"/>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a calculation is undertaken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the original level and a further calculation is undertaken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exposure at the new level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overall benefit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each control can be measured.</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Consideration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cost of each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then be undertaken, so that a cost–benefit analysis of individual controls may be completed. </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will be an important exercise for the organization to undertake, so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risk control priorities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be established</a:t>
            </a:r>
          </a:p>
        </p:txBody>
      </p:sp>
    </p:spTree>
    <p:extLst>
      <p:ext uri="{BB962C8B-B14F-4D97-AF65-F5344CB8AC3E}">
        <p14:creationId xmlns:p14="http://schemas.microsoft.com/office/powerpoint/2010/main" val="2626177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2476292A-17F7-E53C-84C0-19D78DFF3C20}"/>
              </a:ext>
            </a:extLst>
          </p:cNvPr>
          <p:cNvSpPr txBox="1"/>
          <p:nvPr/>
        </p:nvSpPr>
        <p:spPr>
          <a:xfrm>
            <a:off x="942308" y="2826260"/>
            <a:ext cx="10432025"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treatment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sometimes referred to as risk response or risk control, and it includes the selection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implementation of actions to reduce risk likelihood and risk impact.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deciding the nature and extent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control activities that should be implemented.</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reasonably practicable, it is obvious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preventive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introduced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the first option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prevention is not possible, then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corrective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introduced to minimize the likelihood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impact of an adverse event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2364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2B34B5A5-E6A7-294A-8145-EDF4A6ED4F4A}"/>
              </a:ext>
            </a:extLst>
          </p:cNvPr>
          <p:cNvSpPr txBox="1"/>
          <p:nvPr/>
        </p:nvSpPr>
        <p:spPr>
          <a:xfrm>
            <a:off x="885961" y="2790153"/>
            <a:ext cx="10420077" cy="2862322"/>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selecting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implementing controls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is important to ensure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selected.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plots increasing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level of control (horizontal-axis)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against both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increasing cost of controls and the reducing potential loss (vertical-axis).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adding the total cost of controls and the equivalent potential loss for each level of control, the figure illustrates that there is an optimum level of control that represents the lowest combined cost as a sum of the cost of control and the level of potential losses.</a:t>
            </a:r>
          </a:p>
        </p:txBody>
      </p:sp>
    </p:spTree>
    <p:extLst>
      <p:ext uri="{BB962C8B-B14F-4D97-AF65-F5344CB8AC3E}">
        <p14:creationId xmlns:p14="http://schemas.microsoft.com/office/powerpoint/2010/main" val="4135761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09CDB4A5-F783-FEEA-64A9-F97E1323A73B}"/>
              </a:ext>
            </a:extLst>
          </p:cNvPr>
          <p:cNvSpPr txBox="1"/>
          <p:nvPr/>
        </p:nvSpPr>
        <p:spPr>
          <a:xfrm>
            <a:off x="1144885" y="3321646"/>
            <a:ext cx="9902229" cy="1421992"/>
          </a:xfrm>
          <a:prstGeom prst="rect">
            <a:avLst/>
          </a:prstGeom>
          <a:noFill/>
        </p:spPr>
        <p:txBody>
          <a:bodyPr wrap="square">
            <a:spAutoFit/>
          </a:bodyPr>
          <a:lstStyle/>
          <a:p>
            <a:pPr marL="342900" marR="0" lvl="0" indent="-34290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adding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total cost of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equivalent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potential loss for each level of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figure illustrates that there is an optimum level of control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represents the lowest combined cost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a sum of the cost of control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level of potential losses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50440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pic>
        <p:nvPicPr>
          <p:cNvPr id="9" name="Picture 8">
            <a:extLst>
              <a:ext uri="{FF2B5EF4-FFF2-40B4-BE49-F238E27FC236}">
                <a16:creationId xmlns:a16="http://schemas.microsoft.com/office/drawing/2014/main" id="{8EF23DCA-3375-9D73-5B5B-449DBF9FC97D}"/>
              </a:ext>
            </a:extLst>
          </p:cNvPr>
          <p:cNvPicPr>
            <a:picLocks noChangeAspect="1"/>
          </p:cNvPicPr>
          <p:nvPr/>
        </p:nvPicPr>
        <p:blipFill>
          <a:blip r:embed="rId3"/>
          <a:stretch>
            <a:fillRect/>
          </a:stretch>
        </p:blipFill>
        <p:spPr>
          <a:xfrm>
            <a:off x="2497675" y="2474574"/>
            <a:ext cx="8333745" cy="3432072"/>
          </a:xfrm>
          <a:prstGeom prst="rect">
            <a:avLst/>
          </a:prstGeom>
        </p:spPr>
      </p:pic>
    </p:spTree>
    <p:extLst>
      <p:ext uri="{BB962C8B-B14F-4D97-AF65-F5344CB8AC3E}">
        <p14:creationId xmlns:p14="http://schemas.microsoft.com/office/powerpoint/2010/main" val="373747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5D8082A-22C8-4408-9F0C-DA12DF7FD799}"/>
</file>

<file path=customXml/itemProps2.xml><?xml version="1.0" encoding="utf-8"?>
<ds:datastoreItem xmlns:ds="http://schemas.openxmlformats.org/officeDocument/2006/customXml" ds:itemID="{B6C3E439-AD42-4281-A01F-815B6F87391E}"/>
</file>

<file path=customXml/itemProps3.xml><?xml version="1.0" encoding="utf-8"?>
<ds:datastoreItem xmlns:ds="http://schemas.openxmlformats.org/officeDocument/2006/customXml" ds:itemID="{B721FDE6-8FE9-4C8B-A572-A1AFEE403FF0}"/>
</file>

<file path=docProps/app.xml><?xml version="1.0" encoding="utf-8"?>
<Properties xmlns="http://schemas.openxmlformats.org/officeDocument/2006/extended-properties" xmlns:vt="http://schemas.openxmlformats.org/officeDocument/2006/docPropsVTypes">
  <TotalTime>644</TotalTime>
  <Words>2358</Words>
  <Application>Microsoft Office PowerPoint</Application>
  <PresentationFormat>Widescreen</PresentationFormat>
  <Paragraphs>312</Paragraphs>
  <Slides>36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36</vt:i4>
      </vt:variant>
    </vt:vector>
  </HeadingPairs>
  <TitlesOfParts>
    <vt:vector size="4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135</cp:revision>
  <dcterms:created xsi:type="dcterms:W3CDTF">2023-04-29T09:08:00Z</dcterms:created>
  <dcterms:modified xsi:type="dcterms:W3CDTF">2026-05-24T09:00:35Z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