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515" r:id="rId2"/>
    <p:sldId id="653" r:id="rId3"/>
    <p:sldId id="507" r:id="rId4"/>
    <p:sldId id="516" r:id="rId5"/>
    <p:sldId id="693" r:id="rId6"/>
    <p:sldId id="697" r:id="rId7"/>
    <p:sldId id="714" r:id="rId8"/>
    <p:sldId id="718" r:id="rId9"/>
    <p:sldId id="722" r:id="rId10"/>
    <p:sldId id="701" r:id="rId11"/>
    <p:sldId id="723" r:id="rId12"/>
    <p:sldId id="728" r:id="rId13"/>
    <p:sldId id="732" r:id="rId14"/>
    <p:sldId id="726" r:id="rId15"/>
    <p:sldId id="727" r:id="rId16"/>
    <p:sldId id="746" r:id="rId17"/>
    <p:sldId id="754" r:id="rId18"/>
    <p:sldId id="266" r:id="rId19"/>
    <p:sldId id="747" r:id="rId20"/>
    <p:sldId id="731" r:id="rId21"/>
    <p:sldId id="743" r:id="rId22"/>
    <p:sldId id="729" r:id="rId23"/>
    <p:sldId id="742" r:id="rId24"/>
    <p:sldId id="735" r:id="rId25"/>
    <p:sldId id="752" r:id="rId26"/>
    <p:sldId id="737" r:id="rId27"/>
    <p:sldId id="751" r:id="rId28"/>
    <p:sldId id="736" r:id="rId29"/>
    <p:sldId id="734" r:id="rId30"/>
    <p:sldId id="749" r:id="rId31"/>
    <p:sldId id="753" r:id="rId32"/>
    <p:sldId id="655" r:id="rId33"/>
    <p:sldId id="654" r:id="rId34"/>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54" autoAdjust="0"/>
    <p:restoredTop sz="94660"/>
  </p:normalViewPr>
  <p:slideViewPr>
    <p:cSldViewPr snapToGrid="0">
      <p:cViewPr varScale="1">
        <p:scale>
          <a:sx n="86" d="100"/>
          <a:sy n="86" d="100"/>
        </p:scale>
        <p:origin x="76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80BF83-8B21-4B86-AE1D-A9A91E9F63E9}" type="doc">
      <dgm:prSet loTypeId="urn:microsoft.com/office/officeart/2005/8/layout/bProcess3" loCatId="process" qsTypeId="urn:microsoft.com/office/officeart/2005/8/quickstyle/3d5" qsCatId="3D" csTypeId="urn:microsoft.com/office/officeart/2005/8/colors/accent5_2" csCatId="accent5" phldr="1"/>
      <dgm:spPr/>
      <dgm:t>
        <a:bodyPr/>
        <a:lstStyle/>
        <a:p>
          <a:endParaRPr lang="en-US"/>
        </a:p>
      </dgm:t>
    </dgm:pt>
    <dgm:pt modelId="{49B39920-B300-4DE2-97AE-4B6AB49BDBCE}">
      <dgm:prSet phldrT="[Text]"/>
      <dgm:spPr/>
      <dgm:t>
        <a:bodyPr/>
        <a:lstStyle/>
        <a:p>
          <a:r>
            <a:rPr lang="ar-JO" b="1" i="0" dirty="0">
              <a:effectLst/>
              <a:latin typeface="comic sans ms" panose="030F0702030302020204" pitchFamily="66" charset="0"/>
            </a:rPr>
            <a:t>متناسبة مع الأهداف</a:t>
          </a:r>
          <a:endParaRPr lang="en-US" b="1"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i="0" dirty="0">
              <a:effectLst/>
              <a:latin typeface="comic sans ms" panose="030F0702030302020204" pitchFamily="66" charset="0"/>
            </a:rPr>
            <a:t>تنعكس على الكفاءة</a:t>
          </a:r>
          <a:endParaRPr lang="en-US" b="1" dirty="0"/>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dirty="0"/>
            <a:t>مستمرة</a:t>
          </a:r>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733EEEAC-A30B-4081-9CCB-B3B7B6DAF129}">
      <dgm:prSet phldrT="[Text]"/>
      <dgm:spPr/>
      <dgm:t>
        <a:bodyPr/>
        <a:lstStyle/>
        <a:p>
          <a:r>
            <a:rPr lang="ar-JO" b="1" dirty="0"/>
            <a:t>تحقق التفوق</a:t>
          </a:r>
        </a:p>
      </dgm:t>
    </dgm:pt>
    <dgm:pt modelId="{4B1FB6E5-EAB6-4CCD-B550-8D4ED50059CC}" type="parTrans" cxnId="{EBA7F470-4135-4052-B7EE-D88F48721A8D}">
      <dgm:prSet/>
      <dgm:spPr/>
      <dgm:t>
        <a:bodyPr/>
        <a:lstStyle/>
        <a:p>
          <a:pPr rtl="1"/>
          <a:endParaRPr lang="ar-JO"/>
        </a:p>
      </dgm:t>
    </dgm:pt>
    <dgm:pt modelId="{61D1CFCF-CA19-4DED-B61C-FE4B7E218908}" type="sibTrans" cxnId="{EBA7F470-4135-4052-B7EE-D88F48721A8D}">
      <dgm:prSet/>
      <dgm:spPr/>
      <dgm:t>
        <a:bodyPr/>
        <a:lstStyle/>
        <a:p>
          <a:pPr rtl="1"/>
          <a:endParaRPr lang="ar-JO"/>
        </a:p>
      </dgm:t>
    </dgm:pt>
    <dgm:pt modelId="{AA4B0221-90F1-4D7D-AB95-BEF33468FE51}">
      <dgm:prSet phldrT="[Text]"/>
      <dgm:spPr/>
      <dgm:t>
        <a:bodyPr/>
        <a:lstStyle/>
        <a:p>
          <a:r>
            <a:rPr lang="ar-JO" b="1" dirty="0"/>
            <a:t>تحقق قيمة</a:t>
          </a:r>
        </a:p>
      </dgm:t>
    </dgm:pt>
    <dgm:pt modelId="{AC9A41A7-D918-4B44-AD5E-7A2E10D0351C}" type="parTrans" cxnId="{AED9244E-81C5-4DB3-9874-F6FD67E3B372}">
      <dgm:prSet/>
      <dgm:spPr/>
      <dgm:t>
        <a:bodyPr/>
        <a:lstStyle/>
        <a:p>
          <a:pPr rtl="1"/>
          <a:endParaRPr lang="ar-JO"/>
        </a:p>
      </dgm:t>
    </dgm:pt>
    <dgm:pt modelId="{4A8DB912-E8D8-4F70-9653-80DB18346F50}" type="sibTrans" cxnId="{AED9244E-81C5-4DB3-9874-F6FD67E3B372}">
      <dgm:prSet/>
      <dgm:spPr/>
      <dgm:t>
        <a:bodyPr/>
        <a:lstStyle/>
        <a:p>
          <a:pPr rtl="1"/>
          <a:endParaRPr lang="ar-JO"/>
        </a:p>
      </dgm:t>
    </dgm:pt>
    <dgm:pt modelId="{C366E9F7-62B3-4926-935C-31C4BEC1223A}">
      <dgm:prSet phldrT="[Text]"/>
      <dgm:spPr/>
      <dgm:t>
        <a:bodyPr/>
        <a:lstStyle/>
        <a:p>
          <a:r>
            <a:rPr lang="ar-JO" b="1" dirty="0"/>
            <a:t>مرنة</a:t>
          </a:r>
        </a:p>
      </dgm:t>
    </dgm:pt>
    <dgm:pt modelId="{9449E40D-3D3F-4B8F-98A8-EEB8371B9223}" type="parTrans" cxnId="{C632E2E7-4C19-4CDF-B154-A5A9FE1DCA44}">
      <dgm:prSet/>
      <dgm:spPr/>
      <dgm:t>
        <a:bodyPr/>
        <a:lstStyle/>
        <a:p>
          <a:pPr rtl="1"/>
          <a:endParaRPr lang="ar-JO"/>
        </a:p>
      </dgm:t>
    </dgm:pt>
    <dgm:pt modelId="{DC604C55-C6C7-40C3-9B49-24893D64958D}" type="sibTrans" cxnId="{C632E2E7-4C19-4CDF-B154-A5A9FE1DCA44}">
      <dgm:prSet/>
      <dgm:spPr/>
      <dgm:t>
        <a:bodyPr/>
        <a:lstStyle/>
        <a:p>
          <a:pPr rtl="1"/>
          <a:endParaRPr lang="ar-JO"/>
        </a:p>
      </dgm:t>
    </dgm:pt>
    <dgm:pt modelId="{E05F87E1-FAE4-4764-A209-E9B1EEF86124}">
      <dgm:prSet phldrT="[Text]"/>
      <dgm:spPr/>
      <dgm:t>
        <a:bodyPr/>
        <a:lstStyle/>
        <a:p>
          <a:r>
            <a:rPr lang="ar-JO" b="1" dirty="0"/>
            <a:t>متجددة</a:t>
          </a:r>
        </a:p>
      </dgm:t>
    </dgm:pt>
    <dgm:pt modelId="{7972A26A-ED65-4C30-8B6D-3A2FC514F7BF}" type="parTrans" cxnId="{32D1A840-45D5-423D-BA66-4EADC04D5D9F}">
      <dgm:prSet/>
      <dgm:spPr/>
      <dgm:t>
        <a:bodyPr/>
        <a:lstStyle/>
        <a:p>
          <a:pPr rtl="1"/>
          <a:endParaRPr lang="ar-JO"/>
        </a:p>
      </dgm:t>
    </dgm:pt>
    <dgm:pt modelId="{5F491174-773B-46E1-B13B-9E84F6C483CF}" type="sibTrans" cxnId="{32D1A840-45D5-423D-BA66-4EADC04D5D9F}">
      <dgm:prSet/>
      <dgm:spPr/>
      <dgm:t>
        <a:bodyPr/>
        <a:lstStyle/>
        <a:p>
          <a:pPr rtl="1"/>
          <a:endParaRPr lang="ar-JO"/>
        </a:p>
      </dgm:t>
    </dgm:pt>
    <dgm:pt modelId="{CE41A29F-D88C-42FE-A5A1-F27CD74CF171}" type="pres">
      <dgm:prSet presAssocID="{2180BF83-8B21-4B86-AE1D-A9A91E9F63E9}" presName="Name0" presStyleCnt="0">
        <dgm:presLayoutVars>
          <dgm:dir/>
          <dgm:resizeHandles val="exact"/>
        </dgm:presLayoutVars>
      </dgm:prSet>
      <dgm:spPr/>
    </dgm:pt>
    <dgm:pt modelId="{0921A9DD-08CC-4EE1-B119-B04C92A702BD}" type="pres">
      <dgm:prSet presAssocID="{49B39920-B300-4DE2-97AE-4B6AB49BDBCE}" presName="node" presStyleLbl="node1" presStyleIdx="0" presStyleCnt="7">
        <dgm:presLayoutVars>
          <dgm:bulletEnabled val="1"/>
        </dgm:presLayoutVars>
      </dgm:prSet>
      <dgm:spPr/>
    </dgm:pt>
    <dgm:pt modelId="{0DE9AC41-7F3C-41DD-88F4-F80FAE7A3BBD}" type="pres">
      <dgm:prSet presAssocID="{1622A517-2BDE-4A97-B7D2-79F7AE2A476E}" presName="sibTrans" presStyleLbl="sibTrans1D1" presStyleIdx="0" presStyleCnt="6"/>
      <dgm:spPr/>
    </dgm:pt>
    <dgm:pt modelId="{F3298AA0-001A-46CA-AEB0-BF4E00656C01}" type="pres">
      <dgm:prSet presAssocID="{1622A517-2BDE-4A97-B7D2-79F7AE2A476E}" presName="connectorText" presStyleLbl="sibTrans1D1" presStyleIdx="0" presStyleCnt="6"/>
      <dgm:spPr/>
    </dgm:pt>
    <dgm:pt modelId="{3A8C208E-BF7C-4DE6-8D2A-3F5F4C13A7E5}" type="pres">
      <dgm:prSet presAssocID="{8641F3A2-7C2A-4530-8CC7-1914BD9CE855}" presName="node" presStyleLbl="node1" presStyleIdx="1" presStyleCnt="7">
        <dgm:presLayoutVars>
          <dgm:bulletEnabled val="1"/>
        </dgm:presLayoutVars>
      </dgm:prSet>
      <dgm:spPr/>
    </dgm:pt>
    <dgm:pt modelId="{F500BBE0-AB13-4753-BC6C-4E7ABE80CCB7}" type="pres">
      <dgm:prSet presAssocID="{D79E306A-E6CF-434A-BA6C-957E464A1631}" presName="sibTrans" presStyleLbl="sibTrans1D1" presStyleIdx="1" presStyleCnt="6"/>
      <dgm:spPr/>
    </dgm:pt>
    <dgm:pt modelId="{0162F882-D3A8-4D91-B1BF-D2882E706152}" type="pres">
      <dgm:prSet presAssocID="{D79E306A-E6CF-434A-BA6C-957E464A1631}" presName="connectorText" presStyleLbl="sibTrans1D1" presStyleIdx="1" presStyleCnt="6"/>
      <dgm:spPr/>
    </dgm:pt>
    <dgm:pt modelId="{A158E87F-5DC6-4FEF-9098-4A7394F8D8DC}" type="pres">
      <dgm:prSet presAssocID="{733EEEAC-A30B-4081-9CCB-B3B7B6DAF129}" presName="node" presStyleLbl="node1" presStyleIdx="2" presStyleCnt="7">
        <dgm:presLayoutVars>
          <dgm:bulletEnabled val="1"/>
        </dgm:presLayoutVars>
      </dgm:prSet>
      <dgm:spPr/>
    </dgm:pt>
    <dgm:pt modelId="{4D73FD05-D8E6-4CF0-967B-5296C21F7343}" type="pres">
      <dgm:prSet presAssocID="{61D1CFCF-CA19-4DED-B61C-FE4B7E218908}" presName="sibTrans" presStyleLbl="sibTrans1D1" presStyleIdx="2" presStyleCnt="6"/>
      <dgm:spPr/>
    </dgm:pt>
    <dgm:pt modelId="{86D3F951-DE70-4C2D-B588-705863CAC663}" type="pres">
      <dgm:prSet presAssocID="{61D1CFCF-CA19-4DED-B61C-FE4B7E218908}" presName="connectorText" presStyleLbl="sibTrans1D1" presStyleIdx="2" presStyleCnt="6"/>
      <dgm:spPr/>
    </dgm:pt>
    <dgm:pt modelId="{5F42EB9B-2079-4909-B6CD-94D0F763C698}" type="pres">
      <dgm:prSet presAssocID="{AA4B0221-90F1-4D7D-AB95-BEF33468FE51}" presName="node" presStyleLbl="node1" presStyleIdx="3" presStyleCnt="7">
        <dgm:presLayoutVars>
          <dgm:bulletEnabled val="1"/>
        </dgm:presLayoutVars>
      </dgm:prSet>
      <dgm:spPr/>
    </dgm:pt>
    <dgm:pt modelId="{6A31685F-54FE-4039-A927-8821B3DE3118}" type="pres">
      <dgm:prSet presAssocID="{4A8DB912-E8D8-4F70-9653-80DB18346F50}" presName="sibTrans" presStyleLbl="sibTrans1D1" presStyleIdx="3" presStyleCnt="6"/>
      <dgm:spPr/>
    </dgm:pt>
    <dgm:pt modelId="{91317F5B-5C66-44E1-8477-97A4563DC9DF}" type="pres">
      <dgm:prSet presAssocID="{4A8DB912-E8D8-4F70-9653-80DB18346F50}" presName="connectorText" presStyleLbl="sibTrans1D1" presStyleIdx="3" presStyleCnt="6"/>
      <dgm:spPr/>
    </dgm:pt>
    <dgm:pt modelId="{5C1947D3-1EA3-4DA4-8286-4261FA5D4A7F}" type="pres">
      <dgm:prSet presAssocID="{C366E9F7-62B3-4926-935C-31C4BEC1223A}" presName="node" presStyleLbl="node1" presStyleIdx="4" presStyleCnt="7">
        <dgm:presLayoutVars>
          <dgm:bulletEnabled val="1"/>
        </dgm:presLayoutVars>
      </dgm:prSet>
      <dgm:spPr/>
    </dgm:pt>
    <dgm:pt modelId="{FBB156A9-EEB6-4D79-962F-4328211C84D9}" type="pres">
      <dgm:prSet presAssocID="{DC604C55-C6C7-40C3-9B49-24893D64958D}" presName="sibTrans" presStyleLbl="sibTrans1D1" presStyleIdx="4" presStyleCnt="6"/>
      <dgm:spPr/>
    </dgm:pt>
    <dgm:pt modelId="{FDC21953-3F83-4FA1-A5E9-9012A6975E86}" type="pres">
      <dgm:prSet presAssocID="{DC604C55-C6C7-40C3-9B49-24893D64958D}" presName="connectorText" presStyleLbl="sibTrans1D1" presStyleIdx="4" presStyleCnt="6"/>
      <dgm:spPr/>
    </dgm:pt>
    <dgm:pt modelId="{AF3564A6-8001-4952-AC98-EE92B78C0BC9}" type="pres">
      <dgm:prSet presAssocID="{E05F87E1-FAE4-4764-A209-E9B1EEF86124}" presName="node" presStyleLbl="node1" presStyleIdx="5" presStyleCnt="7">
        <dgm:presLayoutVars>
          <dgm:bulletEnabled val="1"/>
        </dgm:presLayoutVars>
      </dgm:prSet>
      <dgm:spPr/>
    </dgm:pt>
    <dgm:pt modelId="{8A554373-22BB-495B-B01D-F3DB54C1080A}" type="pres">
      <dgm:prSet presAssocID="{5F491174-773B-46E1-B13B-9E84F6C483CF}" presName="sibTrans" presStyleLbl="sibTrans1D1" presStyleIdx="5" presStyleCnt="6"/>
      <dgm:spPr/>
    </dgm:pt>
    <dgm:pt modelId="{59C0F4DD-5B54-4F42-8542-343EC5DD0103}" type="pres">
      <dgm:prSet presAssocID="{5F491174-773B-46E1-B13B-9E84F6C483CF}" presName="connectorText" presStyleLbl="sibTrans1D1" presStyleIdx="5" presStyleCnt="6"/>
      <dgm:spPr/>
    </dgm:pt>
    <dgm:pt modelId="{3215A6AE-1E78-42F0-AE65-CB82628AEC37}" type="pres">
      <dgm:prSet presAssocID="{C8C4BC7A-27CC-406E-8CCE-FA9B547216D3}" presName="node" presStyleLbl="node1" presStyleIdx="6" presStyleCnt="7">
        <dgm:presLayoutVars>
          <dgm:bulletEnabled val="1"/>
        </dgm:presLayoutVars>
      </dgm:prSet>
      <dgm:spPr/>
    </dgm:pt>
  </dgm:ptLst>
  <dgm:cxnLst>
    <dgm:cxn modelId="{CD51AF0F-936B-4DCE-B0B6-CB420E4373FA}" type="presOf" srcId="{C366E9F7-62B3-4926-935C-31C4BEC1223A}" destId="{5C1947D3-1EA3-4DA4-8286-4261FA5D4A7F}" srcOrd="0" destOrd="0" presId="urn:microsoft.com/office/officeart/2005/8/layout/bProcess3"/>
    <dgm:cxn modelId="{22B1CA0F-4544-419C-972F-56E4997D46B0}" type="presOf" srcId="{C8C4BC7A-27CC-406E-8CCE-FA9B547216D3}" destId="{3215A6AE-1E78-42F0-AE65-CB82628AEC37}" srcOrd="0" destOrd="0" presId="urn:microsoft.com/office/officeart/2005/8/layout/bProcess3"/>
    <dgm:cxn modelId="{2BAB7D1F-6CC5-4CD7-8AA8-32428FFBB31E}" srcId="{2180BF83-8B21-4B86-AE1D-A9A91E9F63E9}" destId="{C8C4BC7A-27CC-406E-8CCE-FA9B547216D3}" srcOrd="6" destOrd="0" parTransId="{7C34364C-B271-4F1A-90CC-B6CAB0B9C135}" sibTransId="{6FB6EC45-4CFF-4790-8618-F8E4FE358427}"/>
    <dgm:cxn modelId="{997D9925-1EB2-42F3-920E-EEF9B51E3266}" type="presOf" srcId="{D79E306A-E6CF-434A-BA6C-957E464A1631}" destId="{F500BBE0-AB13-4753-BC6C-4E7ABE80CCB7}" srcOrd="0" destOrd="0" presId="urn:microsoft.com/office/officeart/2005/8/layout/bProcess3"/>
    <dgm:cxn modelId="{ED503F28-B981-4E8B-A291-DBB2AFC9AD7B}" type="presOf" srcId="{5F491174-773B-46E1-B13B-9E84F6C483CF}" destId="{8A554373-22BB-495B-B01D-F3DB54C1080A}" srcOrd="0" destOrd="0" presId="urn:microsoft.com/office/officeart/2005/8/layout/bProcess3"/>
    <dgm:cxn modelId="{32D1A840-45D5-423D-BA66-4EADC04D5D9F}" srcId="{2180BF83-8B21-4B86-AE1D-A9A91E9F63E9}" destId="{E05F87E1-FAE4-4764-A209-E9B1EEF86124}" srcOrd="5" destOrd="0" parTransId="{7972A26A-ED65-4C30-8B6D-3A2FC514F7BF}" sibTransId="{5F491174-773B-46E1-B13B-9E84F6C483CF}"/>
    <dgm:cxn modelId="{91179B5C-C442-4970-84E7-674680034236}" type="presOf" srcId="{4A8DB912-E8D8-4F70-9653-80DB18346F50}" destId="{91317F5B-5C66-44E1-8477-97A4563DC9DF}" srcOrd="1" destOrd="0" presId="urn:microsoft.com/office/officeart/2005/8/layout/bProcess3"/>
    <dgm:cxn modelId="{26F3D75C-CF4F-4DC1-B482-FA9B0BF9BA83}" type="presOf" srcId="{AA4B0221-90F1-4D7D-AB95-BEF33468FE51}" destId="{5F42EB9B-2079-4909-B6CD-94D0F763C698}" srcOrd="0" destOrd="0" presId="urn:microsoft.com/office/officeart/2005/8/layout/bProcess3"/>
    <dgm:cxn modelId="{9640A15F-E4DA-4F98-A4D5-E9A352E477C5}" srcId="{2180BF83-8B21-4B86-AE1D-A9A91E9F63E9}" destId="{8641F3A2-7C2A-4530-8CC7-1914BD9CE855}" srcOrd="1" destOrd="0" parTransId="{4FD28F37-EFAE-4AFE-819B-3646C41C5144}" sibTransId="{D79E306A-E6CF-434A-BA6C-957E464A1631}"/>
    <dgm:cxn modelId="{BFEB6B42-F633-4C7B-A5E7-ABFB7A59B2DF}" type="presOf" srcId="{DC604C55-C6C7-40C3-9B49-24893D64958D}" destId="{FBB156A9-EEB6-4D79-962F-4328211C84D9}" srcOrd="0" destOrd="0" presId="urn:microsoft.com/office/officeart/2005/8/layout/bProcess3"/>
    <dgm:cxn modelId="{FB7C6E65-4D17-4964-BFE8-68E2CDB84F62}" type="presOf" srcId="{733EEEAC-A30B-4081-9CCB-B3B7B6DAF129}" destId="{A158E87F-5DC6-4FEF-9098-4A7394F8D8DC}" srcOrd="0" destOrd="0" presId="urn:microsoft.com/office/officeart/2005/8/layout/bProcess3"/>
    <dgm:cxn modelId="{AED9244E-81C5-4DB3-9874-F6FD67E3B372}" srcId="{2180BF83-8B21-4B86-AE1D-A9A91E9F63E9}" destId="{AA4B0221-90F1-4D7D-AB95-BEF33468FE51}" srcOrd="3" destOrd="0" parTransId="{AC9A41A7-D918-4B44-AD5E-7A2E10D0351C}" sibTransId="{4A8DB912-E8D8-4F70-9653-80DB18346F50}"/>
    <dgm:cxn modelId="{12A9E870-FFCE-4F3B-A7E1-D68D2E74E06E}" type="presOf" srcId="{8641F3A2-7C2A-4530-8CC7-1914BD9CE855}" destId="{3A8C208E-BF7C-4DE6-8D2A-3F5F4C13A7E5}" srcOrd="0" destOrd="0" presId="urn:microsoft.com/office/officeart/2005/8/layout/bProcess3"/>
    <dgm:cxn modelId="{EBA7F470-4135-4052-B7EE-D88F48721A8D}" srcId="{2180BF83-8B21-4B86-AE1D-A9A91E9F63E9}" destId="{733EEEAC-A30B-4081-9CCB-B3B7B6DAF129}" srcOrd="2" destOrd="0" parTransId="{4B1FB6E5-EAB6-4CCD-B550-8D4ED50059CC}" sibTransId="{61D1CFCF-CA19-4DED-B61C-FE4B7E218908}"/>
    <dgm:cxn modelId="{21605478-9F0A-40AA-8C0A-EBEF639C7EA8}" srcId="{2180BF83-8B21-4B86-AE1D-A9A91E9F63E9}" destId="{49B39920-B300-4DE2-97AE-4B6AB49BDBCE}" srcOrd="0" destOrd="0" parTransId="{813F9561-9816-4867-BF7D-00CE870570D0}" sibTransId="{1622A517-2BDE-4A97-B7D2-79F7AE2A476E}"/>
    <dgm:cxn modelId="{5989A8A3-208D-4BEE-84E9-855BCCCAC308}" type="presOf" srcId="{2180BF83-8B21-4B86-AE1D-A9A91E9F63E9}" destId="{CE41A29F-D88C-42FE-A5A1-F27CD74CF171}" srcOrd="0" destOrd="0" presId="urn:microsoft.com/office/officeart/2005/8/layout/bProcess3"/>
    <dgm:cxn modelId="{CBA2A3A8-5CCA-4914-993E-56197551F668}" type="presOf" srcId="{49B39920-B300-4DE2-97AE-4B6AB49BDBCE}" destId="{0921A9DD-08CC-4EE1-B119-B04C92A702BD}" srcOrd="0" destOrd="0" presId="urn:microsoft.com/office/officeart/2005/8/layout/bProcess3"/>
    <dgm:cxn modelId="{96B9DDAC-012A-4662-AA48-8165ECCC33A4}" type="presOf" srcId="{4A8DB912-E8D8-4F70-9653-80DB18346F50}" destId="{6A31685F-54FE-4039-A927-8821B3DE3118}" srcOrd="0" destOrd="0" presId="urn:microsoft.com/office/officeart/2005/8/layout/bProcess3"/>
    <dgm:cxn modelId="{2ED89EAD-2D71-44A9-8D7C-37AC1E6BC72A}" type="presOf" srcId="{1622A517-2BDE-4A97-B7D2-79F7AE2A476E}" destId="{0DE9AC41-7F3C-41DD-88F4-F80FAE7A3BBD}" srcOrd="0" destOrd="0" presId="urn:microsoft.com/office/officeart/2005/8/layout/bProcess3"/>
    <dgm:cxn modelId="{FEBCEDB4-3E08-441D-9963-6726445CFF58}" type="presOf" srcId="{DC604C55-C6C7-40C3-9B49-24893D64958D}" destId="{FDC21953-3F83-4FA1-A5E9-9012A6975E86}" srcOrd="1" destOrd="0" presId="urn:microsoft.com/office/officeart/2005/8/layout/bProcess3"/>
    <dgm:cxn modelId="{49BAEDB5-4940-484D-B239-7DC56F6A1538}" type="presOf" srcId="{5F491174-773B-46E1-B13B-9E84F6C483CF}" destId="{59C0F4DD-5B54-4F42-8542-343EC5DD0103}" srcOrd="1" destOrd="0" presId="urn:microsoft.com/office/officeart/2005/8/layout/bProcess3"/>
    <dgm:cxn modelId="{D495A3B6-E04D-489F-B815-B2D04111C98C}" type="presOf" srcId="{E05F87E1-FAE4-4764-A209-E9B1EEF86124}" destId="{AF3564A6-8001-4952-AC98-EE92B78C0BC9}" srcOrd="0" destOrd="0" presId="urn:microsoft.com/office/officeart/2005/8/layout/bProcess3"/>
    <dgm:cxn modelId="{FA231ECB-3CEB-473E-979D-0F666D811454}" type="presOf" srcId="{1622A517-2BDE-4A97-B7D2-79F7AE2A476E}" destId="{F3298AA0-001A-46CA-AEB0-BF4E00656C01}" srcOrd="1" destOrd="0" presId="urn:microsoft.com/office/officeart/2005/8/layout/bProcess3"/>
    <dgm:cxn modelId="{7EAF3CD3-133A-4054-82A0-7F7B6826BB82}" type="presOf" srcId="{61D1CFCF-CA19-4DED-B61C-FE4B7E218908}" destId="{4D73FD05-D8E6-4CF0-967B-5296C21F7343}" srcOrd="0" destOrd="0" presId="urn:microsoft.com/office/officeart/2005/8/layout/bProcess3"/>
    <dgm:cxn modelId="{309C13D8-F9F5-4476-AF6D-EA8C02E18F92}" type="presOf" srcId="{D79E306A-E6CF-434A-BA6C-957E464A1631}" destId="{0162F882-D3A8-4D91-B1BF-D2882E706152}" srcOrd="1" destOrd="0" presId="urn:microsoft.com/office/officeart/2005/8/layout/bProcess3"/>
    <dgm:cxn modelId="{F8F70FE7-AADD-4C8B-99AE-4C89951F69B2}" type="presOf" srcId="{61D1CFCF-CA19-4DED-B61C-FE4B7E218908}" destId="{86D3F951-DE70-4C2D-B588-705863CAC663}" srcOrd="1" destOrd="0" presId="urn:microsoft.com/office/officeart/2005/8/layout/bProcess3"/>
    <dgm:cxn modelId="{C632E2E7-4C19-4CDF-B154-A5A9FE1DCA44}" srcId="{2180BF83-8B21-4B86-AE1D-A9A91E9F63E9}" destId="{C366E9F7-62B3-4926-935C-31C4BEC1223A}" srcOrd="4" destOrd="0" parTransId="{9449E40D-3D3F-4B8F-98A8-EEB8371B9223}" sibTransId="{DC604C55-C6C7-40C3-9B49-24893D64958D}"/>
    <dgm:cxn modelId="{E8F9C6DC-823B-4621-BB7B-C256F170DACD}" type="presParOf" srcId="{CE41A29F-D88C-42FE-A5A1-F27CD74CF171}" destId="{0921A9DD-08CC-4EE1-B119-B04C92A702BD}" srcOrd="0" destOrd="0" presId="urn:microsoft.com/office/officeart/2005/8/layout/bProcess3"/>
    <dgm:cxn modelId="{1B0BEA7C-6E6A-4E54-B1A2-F0CC3FCEA856}" type="presParOf" srcId="{CE41A29F-D88C-42FE-A5A1-F27CD74CF171}" destId="{0DE9AC41-7F3C-41DD-88F4-F80FAE7A3BBD}" srcOrd="1" destOrd="0" presId="urn:microsoft.com/office/officeart/2005/8/layout/bProcess3"/>
    <dgm:cxn modelId="{E81CB216-4E1F-4A84-8C26-A73021ABF1CD}" type="presParOf" srcId="{0DE9AC41-7F3C-41DD-88F4-F80FAE7A3BBD}" destId="{F3298AA0-001A-46CA-AEB0-BF4E00656C01}" srcOrd="0" destOrd="0" presId="urn:microsoft.com/office/officeart/2005/8/layout/bProcess3"/>
    <dgm:cxn modelId="{148C6BB4-A64E-4EDD-869A-4BC0CB452234}" type="presParOf" srcId="{CE41A29F-D88C-42FE-A5A1-F27CD74CF171}" destId="{3A8C208E-BF7C-4DE6-8D2A-3F5F4C13A7E5}" srcOrd="2" destOrd="0" presId="urn:microsoft.com/office/officeart/2005/8/layout/bProcess3"/>
    <dgm:cxn modelId="{6041DA11-3886-418B-A5A8-6EC4374AED99}" type="presParOf" srcId="{CE41A29F-D88C-42FE-A5A1-F27CD74CF171}" destId="{F500BBE0-AB13-4753-BC6C-4E7ABE80CCB7}" srcOrd="3" destOrd="0" presId="urn:microsoft.com/office/officeart/2005/8/layout/bProcess3"/>
    <dgm:cxn modelId="{13ADAFCC-3D0E-4676-8C98-67554CB30854}" type="presParOf" srcId="{F500BBE0-AB13-4753-BC6C-4E7ABE80CCB7}" destId="{0162F882-D3A8-4D91-B1BF-D2882E706152}" srcOrd="0" destOrd="0" presId="urn:microsoft.com/office/officeart/2005/8/layout/bProcess3"/>
    <dgm:cxn modelId="{D1A27AE6-04C7-4D2E-8CC6-65B2CD66D7FF}" type="presParOf" srcId="{CE41A29F-D88C-42FE-A5A1-F27CD74CF171}" destId="{A158E87F-5DC6-4FEF-9098-4A7394F8D8DC}" srcOrd="4" destOrd="0" presId="urn:microsoft.com/office/officeart/2005/8/layout/bProcess3"/>
    <dgm:cxn modelId="{089897A2-26CC-4922-B2EC-E3E97A0CD740}" type="presParOf" srcId="{CE41A29F-D88C-42FE-A5A1-F27CD74CF171}" destId="{4D73FD05-D8E6-4CF0-967B-5296C21F7343}" srcOrd="5" destOrd="0" presId="urn:microsoft.com/office/officeart/2005/8/layout/bProcess3"/>
    <dgm:cxn modelId="{DF501993-AD8F-4AB6-80A7-328B4C24E815}" type="presParOf" srcId="{4D73FD05-D8E6-4CF0-967B-5296C21F7343}" destId="{86D3F951-DE70-4C2D-B588-705863CAC663}" srcOrd="0" destOrd="0" presId="urn:microsoft.com/office/officeart/2005/8/layout/bProcess3"/>
    <dgm:cxn modelId="{AD198F72-6DFC-490F-9FB7-9FA22EB28F61}" type="presParOf" srcId="{CE41A29F-D88C-42FE-A5A1-F27CD74CF171}" destId="{5F42EB9B-2079-4909-B6CD-94D0F763C698}" srcOrd="6" destOrd="0" presId="urn:microsoft.com/office/officeart/2005/8/layout/bProcess3"/>
    <dgm:cxn modelId="{9059F752-62DC-47D8-B7CF-EC02C63D362F}" type="presParOf" srcId="{CE41A29F-D88C-42FE-A5A1-F27CD74CF171}" destId="{6A31685F-54FE-4039-A927-8821B3DE3118}" srcOrd="7" destOrd="0" presId="urn:microsoft.com/office/officeart/2005/8/layout/bProcess3"/>
    <dgm:cxn modelId="{A861DD93-70E1-4001-B630-6578247D03E9}" type="presParOf" srcId="{6A31685F-54FE-4039-A927-8821B3DE3118}" destId="{91317F5B-5C66-44E1-8477-97A4563DC9DF}" srcOrd="0" destOrd="0" presId="urn:microsoft.com/office/officeart/2005/8/layout/bProcess3"/>
    <dgm:cxn modelId="{B2FD344E-F2EF-4210-A255-2AF202780824}" type="presParOf" srcId="{CE41A29F-D88C-42FE-A5A1-F27CD74CF171}" destId="{5C1947D3-1EA3-4DA4-8286-4261FA5D4A7F}" srcOrd="8" destOrd="0" presId="urn:microsoft.com/office/officeart/2005/8/layout/bProcess3"/>
    <dgm:cxn modelId="{2707C59F-406D-4756-AAA0-915DCB9FAB2E}" type="presParOf" srcId="{CE41A29F-D88C-42FE-A5A1-F27CD74CF171}" destId="{FBB156A9-EEB6-4D79-962F-4328211C84D9}" srcOrd="9" destOrd="0" presId="urn:microsoft.com/office/officeart/2005/8/layout/bProcess3"/>
    <dgm:cxn modelId="{CF3F5B50-ABEE-4F74-AA8B-19DC2D58C7E2}" type="presParOf" srcId="{FBB156A9-EEB6-4D79-962F-4328211C84D9}" destId="{FDC21953-3F83-4FA1-A5E9-9012A6975E86}" srcOrd="0" destOrd="0" presId="urn:microsoft.com/office/officeart/2005/8/layout/bProcess3"/>
    <dgm:cxn modelId="{461CDC68-2AAA-446B-A06C-224A30AC58D8}" type="presParOf" srcId="{CE41A29F-D88C-42FE-A5A1-F27CD74CF171}" destId="{AF3564A6-8001-4952-AC98-EE92B78C0BC9}" srcOrd="10" destOrd="0" presId="urn:microsoft.com/office/officeart/2005/8/layout/bProcess3"/>
    <dgm:cxn modelId="{EBB8475F-4E16-4C68-A53C-A835782A7F02}" type="presParOf" srcId="{CE41A29F-D88C-42FE-A5A1-F27CD74CF171}" destId="{8A554373-22BB-495B-B01D-F3DB54C1080A}" srcOrd="11" destOrd="0" presId="urn:microsoft.com/office/officeart/2005/8/layout/bProcess3"/>
    <dgm:cxn modelId="{CE053E3C-7982-4B8A-AE54-7DE99A56C3AA}" type="presParOf" srcId="{8A554373-22BB-495B-B01D-F3DB54C1080A}" destId="{59C0F4DD-5B54-4F42-8542-343EC5DD0103}" srcOrd="0" destOrd="0" presId="urn:microsoft.com/office/officeart/2005/8/layout/bProcess3"/>
    <dgm:cxn modelId="{B4C80DC6-CAF1-4806-8094-A5B6056018A2}" type="presParOf" srcId="{CE41A29F-D88C-42FE-A5A1-F27CD74CF171}" destId="{3215A6AE-1E78-42F0-AE65-CB82628AEC37}" srcOrd="12" destOrd="0" presId="urn:microsoft.com/office/officeart/2005/8/layout/bProcess3"/>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9391CE-887A-4317-864B-191F47824806}"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pPr rtl="1"/>
          <a:endParaRPr lang="ar-JO"/>
        </a:p>
      </dgm:t>
    </dgm:pt>
    <dgm:pt modelId="{E67534AB-A19A-4F51-A103-59885EF849DA}">
      <dgm:prSet/>
      <dgm:spPr/>
      <dgm:t>
        <a:bodyPr/>
        <a:lstStyle/>
        <a:p>
          <a:pPr rtl="1"/>
          <a:r>
            <a:rPr lang="ar-JO" b="0" i="0"/>
            <a:t>التركيز على العناصر الأساسية للمزايا التنافسية</a:t>
          </a:r>
          <a:endParaRPr lang="ar-JO"/>
        </a:p>
      </dgm:t>
    </dgm:pt>
    <dgm:pt modelId="{35D72369-C870-42E5-942C-C30858940FB7}" type="parTrans" cxnId="{C11AA96A-D50E-49F8-9A67-6B07DC96CF76}">
      <dgm:prSet/>
      <dgm:spPr/>
      <dgm:t>
        <a:bodyPr/>
        <a:lstStyle/>
        <a:p>
          <a:pPr rtl="1"/>
          <a:endParaRPr lang="ar-JO"/>
        </a:p>
      </dgm:t>
    </dgm:pt>
    <dgm:pt modelId="{0B82564A-4E15-4A06-86F6-0C3B219435BF}" type="sibTrans" cxnId="{C11AA96A-D50E-49F8-9A67-6B07DC96CF76}">
      <dgm:prSet/>
      <dgm:spPr/>
      <dgm:t>
        <a:bodyPr/>
        <a:lstStyle/>
        <a:p>
          <a:pPr rtl="1"/>
          <a:endParaRPr lang="ar-JO"/>
        </a:p>
      </dgm:t>
    </dgm:pt>
    <dgm:pt modelId="{ECDA12A1-88BC-47B8-ABAB-D84EBB5FAD7E}">
      <dgm:prSet/>
      <dgm:spPr/>
      <dgm:t>
        <a:bodyPr/>
        <a:lstStyle/>
        <a:p>
          <a:pPr rtl="1"/>
          <a:r>
            <a:rPr lang="ar-JO" b="0" i="0"/>
            <a:t>تنمية الكفاءات المميزة</a:t>
          </a:r>
          <a:endParaRPr lang="ar-JO"/>
        </a:p>
      </dgm:t>
    </dgm:pt>
    <dgm:pt modelId="{9E87CD77-1E00-4040-9B1A-76A692765E1A}" type="parTrans" cxnId="{C4179CD2-2C7F-4FF8-8861-BA7802CA457A}">
      <dgm:prSet/>
      <dgm:spPr/>
      <dgm:t>
        <a:bodyPr/>
        <a:lstStyle/>
        <a:p>
          <a:pPr rtl="1"/>
          <a:endParaRPr lang="ar-JO"/>
        </a:p>
      </dgm:t>
    </dgm:pt>
    <dgm:pt modelId="{FC7A1C85-842F-48A2-A0B5-FCE60AC6C206}" type="sibTrans" cxnId="{C4179CD2-2C7F-4FF8-8861-BA7802CA457A}">
      <dgm:prSet/>
      <dgm:spPr/>
      <dgm:t>
        <a:bodyPr/>
        <a:lstStyle/>
        <a:p>
          <a:pPr rtl="1"/>
          <a:endParaRPr lang="ar-JO"/>
        </a:p>
      </dgm:t>
    </dgm:pt>
    <dgm:pt modelId="{E931E4A8-85F3-47D0-820D-7939B95E2983}">
      <dgm:prSet/>
      <dgm:spPr/>
      <dgm:t>
        <a:bodyPr/>
        <a:lstStyle/>
        <a:p>
          <a:pPr rtl="1"/>
          <a:r>
            <a:rPr lang="ar-JO" b="0" i="0" dirty="0"/>
            <a:t>إيجاد بيئة للتعلم التنظيمي</a:t>
          </a:r>
          <a:endParaRPr lang="ar-JO" dirty="0"/>
        </a:p>
      </dgm:t>
    </dgm:pt>
    <dgm:pt modelId="{C04DA92C-D5EA-4C25-B528-5D495FB670A6}" type="parTrans" cxnId="{7601640C-53D5-40BF-93D8-474C5183DBB7}">
      <dgm:prSet/>
      <dgm:spPr/>
      <dgm:t>
        <a:bodyPr/>
        <a:lstStyle/>
        <a:p>
          <a:pPr rtl="1"/>
          <a:endParaRPr lang="ar-JO"/>
        </a:p>
      </dgm:t>
    </dgm:pt>
    <dgm:pt modelId="{18F9FAF2-375B-4C6F-88C1-7E60FA4440FE}" type="sibTrans" cxnId="{7601640C-53D5-40BF-93D8-474C5183DBB7}">
      <dgm:prSet/>
      <dgm:spPr/>
      <dgm:t>
        <a:bodyPr/>
        <a:lstStyle/>
        <a:p>
          <a:pPr rtl="1"/>
          <a:endParaRPr lang="ar-JO"/>
        </a:p>
      </dgm:t>
    </dgm:pt>
    <dgm:pt modelId="{FD17037C-AE8D-4209-B742-0DF0B15BE7F2}">
      <dgm:prSet/>
      <dgm:spPr/>
      <dgm:t>
        <a:bodyPr/>
        <a:lstStyle/>
        <a:p>
          <a:pPr rtl="1"/>
          <a:r>
            <a:rPr lang="ar-JO" b="0" i="0"/>
            <a:t>إرساء آلية التحسين المستمر</a:t>
          </a:r>
          <a:endParaRPr lang="ar-JO"/>
        </a:p>
      </dgm:t>
    </dgm:pt>
    <dgm:pt modelId="{1F9F09A8-E41C-49D2-BBAE-AC95422E2770}" type="parTrans" cxnId="{EBF8123C-6867-48D0-A6DA-4258A99BF7D7}">
      <dgm:prSet/>
      <dgm:spPr/>
      <dgm:t>
        <a:bodyPr/>
        <a:lstStyle/>
        <a:p>
          <a:pPr rtl="1"/>
          <a:endParaRPr lang="ar-JO"/>
        </a:p>
      </dgm:t>
    </dgm:pt>
    <dgm:pt modelId="{EA695330-1AF1-49B3-8488-3AFA1268F5EA}" type="sibTrans" cxnId="{EBF8123C-6867-48D0-A6DA-4258A99BF7D7}">
      <dgm:prSet/>
      <dgm:spPr/>
      <dgm:t>
        <a:bodyPr/>
        <a:lstStyle/>
        <a:p>
          <a:pPr rtl="1"/>
          <a:endParaRPr lang="ar-JO"/>
        </a:p>
      </dgm:t>
    </dgm:pt>
    <dgm:pt modelId="{9AC07BC7-2ACF-421B-A934-FB0FA93D2094}">
      <dgm:prSet/>
      <dgm:spPr/>
      <dgm:t>
        <a:bodyPr/>
        <a:lstStyle/>
        <a:p>
          <a:pPr rtl="1"/>
          <a:r>
            <a:rPr lang="ar-JO" b="0" i="0"/>
            <a:t>إرساء أفضل الممارسات</a:t>
          </a:r>
          <a:endParaRPr lang="ar-JO"/>
        </a:p>
      </dgm:t>
    </dgm:pt>
    <dgm:pt modelId="{6D5C35B2-6167-4E0C-9399-34129A6804B5}" type="parTrans" cxnId="{B76CB926-64EE-4401-B926-2D3F5A412B8A}">
      <dgm:prSet/>
      <dgm:spPr/>
      <dgm:t>
        <a:bodyPr/>
        <a:lstStyle/>
        <a:p>
          <a:pPr rtl="1"/>
          <a:endParaRPr lang="ar-JO"/>
        </a:p>
      </dgm:t>
    </dgm:pt>
    <dgm:pt modelId="{D6972D08-BF9D-4B78-9D3A-6698BCB61440}" type="sibTrans" cxnId="{B76CB926-64EE-4401-B926-2D3F5A412B8A}">
      <dgm:prSet/>
      <dgm:spPr/>
      <dgm:t>
        <a:bodyPr/>
        <a:lstStyle/>
        <a:p>
          <a:pPr rtl="1"/>
          <a:endParaRPr lang="ar-JO"/>
        </a:p>
      </dgm:t>
    </dgm:pt>
    <dgm:pt modelId="{9681AECC-815F-4D8A-B74D-B2663D0A7CBF}">
      <dgm:prSet/>
      <dgm:spPr/>
      <dgm:t>
        <a:bodyPr/>
        <a:lstStyle/>
        <a:p>
          <a:pPr rtl="1"/>
          <a:r>
            <a:rPr lang="ar-JO" b="0" i="0"/>
            <a:t>التغلب على عوائق التغيير</a:t>
          </a:r>
          <a:endParaRPr lang="ar-JO"/>
        </a:p>
      </dgm:t>
    </dgm:pt>
    <dgm:pt modelId="{E8FC7633-1868-4694-80BA-8113BB7BB852}" type="parTrans" cxnId="{EBAE16D5-DD94-4784-BBE7-F6AF4DB8FB8C}">
      <dgm:prSet/>
      <dgm:spPr/>
      <dgm:t>
        <a:bodyPr/>
        <a:lstStyle/>
        <a:p>
          <a:pPr rtl="1"/>
          <a:endParaRPr lang="ar-JO"/>
        </a:p>
      </dgm:t>
    </dgm:pt>
    <dgm:pt modelId="{A629CC57-3803-4D6E-9190-AB0C32264434}" type="sibTrans" cxnId="{EBAE16D5-DD94-4784-BBE7-F6AF4DB8FB8C}">
      <dgm:prSet/>
      <dgm:spPr/>
      <dgm:t>
        <a:bodyPr/>
        <a:lstStyle/>
        <a:p>
          <a:pPr rtl="1"/>
          <a:endParaRPr lang="ar-JO"/>
        </a:p>
      </dgm:t>
    </dgm:pt>
    <dgm:pt modelId="{00E97436-5B94-4434-B22C-D26C38982FAF}" type="pres">
      <dgm:prSet presAssocID="{559391CE-887A-4317-864B-191F47824806}" presName="Name0" presStyleCnt="0">
        <dgm:presLayoutVars>
          <dgm:dir/>
          <dgm:resizeHandles val="exact"/>
        </dgm:presLayoutVars>
      </dgm:prSet>
      <dgm:spPr/>
    </dgm:pt>
    <dgm:pt modelId="{3BE00B6D-4F6C-42CE-9610-CB6E2D271EE5}" type="pres">
      <dgm:prSet presAssocID="{E67534AB-A19A-4F51-A103-59885EF849DA}" presName="node" presStyleLbl="node1" presStyleIdx="0" presStyleCnt="6">
        <dgm:presLayoutVars>
          <dgm:bulletEnabled val="1"/>
        </dgm:presLayoutVars>
      </dgm:prSet>
      <dgm:spPr/>
    </dgm:pt>
    <dgm:pt modelId="{FCDAAECB-BC96-4073-9155-B345DE31163D}" type="pres">
      <dgm:prSet presAssocID="{0B82564A-4E15-4A06-86F6-0C3B219435BF}" presName="sibTrans" presStyleLbl="sibTrans2D1" presStyleIdx="0" presStyleCnt="5"/>
      <dgm:spPr/>
    </dgm:pt>
    <dgm:pt modelId="{8B9355B0-726E-4B02-884D-E6D3F9894554}" type="pres">
      <dgm:prSet presAssocID="{0B82564A-4E15-4A06-86F6-0C3B219435BF}" presName="connectorText" presStyleLbl="sibTrans2D1" presStyleIdx="0" presStyleCnt="5"/>
      <dgm:spPr/>
    </dgm:pt>
    <dgm:pt modelId="{68FDF534-5044-40CF-A531-86400066FD30}" type="pres">
      <dgm:prSet presAssocID="{ECDA12A1-88BC-47B8-ABAB-D84EBB5FAD7E}" presName="node" presStyleLbl="node1" presStyleIdx="1" presStyleCnt="6">
        <dgm:presLayoutVars>
          <dgm:bulletEnabled val="1"/>
        </dgm:presLayoutVars>
      </dgm:prSet>
      <dgm:spPr/>
    </dgm:pt>
    <dgm:pt modelId="{B6FBE28C-3799-441B-BADA-4F707E6A2003}" type="pres">
      <dgm:prSet presAssocID="{FC7A1C85-842F-48A2-A0B5-FCE60AC6C206}" presName="sibTrans" presStyleLbl="sibTrans2D1" presStyleIdx="1" presStyleCnt="5"/>
      <dgm:spPr/>
    </dgm:pt>
    <dgm:pt modelId="{D50D09AE-34A7-4399-AAD0-1D5263BB732C}" type="pres">
      <dgm:prSet presAssocID="{FC7A1C85-842F-48A2-A0B5-FCE60AC6C206}" presName="connectorText" presStyleLbl="sibTrans2D1" presStyleIdx="1" presStyleCnt="5"/>
      <dgm:spPr/>
    </dgm:pt>
    <dgm:pt modelId="{51ACE6ED-E6E2-4B5B-AC1C-5C6B5874C5A3}" type="pres">
      <dgm:prSet presAssocID="{E931E4A8-85F3-47D0-820D-7939B95E2983}" presName="node" presStyleLbl="node1" presStyleIdx="2" presStyleCnt="6">
        <dgm:presLayoutVars>
          <dgm:bulletEnabled val="1"/>
        </dgm:presLayoutVars>
      </dgm:prSet>
      <dgm:spPr/>
    </dgm:pt>
    <dgm:pt modelId="{56D29592-02D2-4DB7-82E3-37046BE97931}" type="pres">
      <dgm:prSet presAssocID="{18F9FAF2-375B-4C6F-88C1-7E60FA4440FE}" presName="sibTrans" presStyleLbl="sibTrans2D1" presStyleIdx="2" presStyleCnt="5"/>
      <dgm:spPr/>
    </dgm:pt>
    <dgm:pt modelId="{A7DEF1F1-65C2-4A64-A865-7283046FEAEF}" type="pres">
      <dgm:prSet presAssocID="{18F9FAF2-375B-4C6F-88C1-7E60FA4440FE}" presName="connectorText" presStyleLbl="sibTrans2D1" presStyleIdx="2" presStyleCnt="5"/>
      <dgm:spPr/>
    </dgm:pt>
    <dgm:pt modelId="{D1F76E23-FB96-4C7F-AD1F-34FC5598D3EF}" type="pres">
      <dgm:prSet presAssocID="{FD17037C-AE8D-4209-B742-0DF0B15BE7F2}" presName="node" presStyleLbl="node1" presStyleIdx="3" presStyleCnt="6">
        <dgm:presLayoutVars>
          <dgm:bulletEnabled val="1"/>
        </dgm:presLayoutVars>
      </dgm:prSet>
      <dgm:spPr/>
    </dgm:pt>
    <dgm:pt modelId="{022FDE4F-1EBD-4CCB-B30E-F0AE39302FC9}" type="pres">
      <dgm:prSet presAssocID="{EA695330-1AF1-49B3-8488-3AFA1268F5EA}" presName="sibTrans" presStyleLbl="sibTrans2D1" presStyleIdx="3" presStyleCnt="5"/>
      <dgm:spPr/>
    </dgm:pt>
    <dgm:pt modelId="{3C024317-8030-4DA7-9EC3-352E1F072493}" type="pres">
      <dgm:prSet presAssocID="{EA695330-1AF1-49B3-8488-3AFA1268F5EA}" presName="connectorText" presStyleLbl="sibTrans2D1" presStyleIdx="3" presStyleCnt="5"/>
      <dgm:spPr/>
    </dgm:pt>
    <dgm:pt modelId="{09F64F43-7AC1-4331-84AD-43989B17FFD4}" type="pres">
      <dgm:prSet presAssocID="{9AC07BC7-2ACF-421B-A934-FB0FA93D2094}" presName="node" presStyleLbl="node1" presStyleIdx="4" presStyleCnt="6">
        <dgm:presLayoutVars>
          <dgm:bulletEnabled val="1"/>
        </dgm:presLayoutVars>
      </dgm:prSet>
      <dgm:spPr/>
    </dgm:pt>
    <dgm:pt modelId="{50F0E756-9928-4A5B-A9CD-C70039C5ACD8}" type="pres">
      <dgm:prSet presAssocID="{D6972D08-BF9D-4B78-9D3A-6698BCB61440}" presName="sibTrans" presStyleLbl="sibTrans2D1" presStyleIdx="4" presStyleCnt="5"/>
      <dgm:spPr/>
    </dgm:pt>
    <dgm:pt modelId="{7F2C64A1-45B5-4A20-99D6-EBAC9308734B}" type="pres">
      <dgm:prSet presAssocID="{D6972D08-BF9D-4B78-9D3A-6698BCB61440}" presName="connectorText" presStyleLbl="sibTrans2D1" presStyleIdx="4" presStyleCnt="5"/>
      <dgm:spPr/>
    </dgm:pt>
    <dgm:pt modelId="{B34E11F8-57F2-4672-A7E9-91AE248BC7CF}" type="pres">
      <dgm:prSet presAssocID="{9681AECC-815F-4D8A-B74D-B2663D0A7CBF}" presName="node" presStyleLbl="node1" presStyleIdx="5" presStyleCnt="6">
        <dgm:presLayoutVars>
          <dgm:bulletEnabled val="1"/>
        </dgm:presLayoutVars>
      </dgm:prSet>
      <dgm:spPr/>
    </dgm:pt>
  </dgm:ptLst>
  <dgm:cxnLst>
    <dgm:cxn modelId="{DAFE7607-3522-4A2F-9CE1-FAD52BA85D5E}" type="presOf" srcId="{0B82564A-4E15-4A06-86F6-0C3B219435BF}" destId="{FCDAAECB-BC96-4073-9155-B345DE31163D}" srcOrd="0" destOrd="0" presId="urn:microsoft.com/office/officeart/2005/8/layout/process1"/>
    <dgm:cxn modelId="{7601640C-53D5-40BF-93D8-474C5183DBB7}" srcId="{559391CE-887A-4317-864B-191F47824806}" destId="{E931E4A8-85F3-47D0-820D-7939B95E2983}" srcOrd="2" destOrd="0" parTransId="{C04DA92C-D5EA-4C25-B528-5D495FB670A6}" sibTransId="{18F9FAF2-375B-4C6F-88C1-7E60FA4440FE}"/>
    <dgm:cxn modelId="{7B909820-8F37-4315-8417-A123E5FAB25D}" type="presOf" srcId="{EA695330-1AF1-49B3-8488-3AFA1268F5EA}" destId="{3C024317-8030-4DA7-9EC3-352E1F072493}" srcOrd="1" destOrd="0" presId="urn:microsoft.com/office/officeart/2005/8/layout/process1"/>
    <dgm:cxn modelId="{F6A45321-DE17-4AE0-B8CD-BE3E73777FF3}" type="presOf" srcId="{E931E4A8-85F3-47D0-820D-7939B95E2983}" destId="{51ACE6ED-E6E2-4B5B-AC1C-5C6B5874C5A3}" srcOrd="0" destOrd="0" presId="urn:microsoft.com/office/officeart/2005/8/layout/process1"/>
    <dgm:cxn modelId="{B76CB926-64EE-4401-B926-2D3F5A412B8A}" srcId="{559391CE-887A-4317-864B-191F47824806}" destId="{9AC07BC7-2ACF-421B-A934-FB0FA93D2094}" srcOrd="4" destOrd="0" parTransId="{6D5C35B2-6167-4E0C-9399-34129A6804B5}" sibTransId="{D6972D08-BF9D-4B78-9D3A-6698BCB61440}"/>
    <dgm:cxn modelId="{2D61912F-0E90-4A3A-BCC3-72ECDAC3E18E}" type="presOf" srcId="{18F9FAF2-375B-4C6F-88C1-7E60FA4440FE}" destId="{56D29592-02D2-4DB7-82E3-37046BE97931}" srcOrd="0" destOrd="0" presId="urn:microsoft.com/office/officeart/2005/8/layout/process1"/>
    <dgm:cxn modelId="{C057BB36-9CB8-4C8A-B938-C06987AB2D1A}" type="presOf" srcId="{FC7A1C85-842F-48A2-A0B5-FCE60AC6C206}" destId="{B6FBE28C-3799-441B-BADA-4F707E6A2003}" srcOrd="0" destOrd="0" presId="urn:microsoft.com/office/officeart/2005/8/layout/process1"/>
    <dgm:cxn modelId="{EBF8123C-6867-48D0-A6DA-4258A99BF7D7}" srcId="{559391CE-887A-4317-864B-191F47824806}" destId="{FD17037C-AE8D-4209-B742-0DF0B15BE7F2}" srcOrd="3" destOrd="0" parTransId="{1F9F09A8-E41C-49D2-BBAE-AC95422E2770}" sibTransId="{EA695330-1AF1-49B3-8488-3AFA1268F5EA}"/>
    <dgm:cxn modelId="{FDD5593C-F3D5-4EDF-90A3-DAF2E35F452A}" type="presOf" srcId="{D6972D08-BF9D-4B78-9D3A-6698BCB61440}" destId="{7F2C64A1-45B5-4A20-99D6-EBAC9308734B}" srcOrd="1" destOrd="0" presId="urn:microsoft.com/office/officeart/2005/8/layout/process1"/>
    <dgm:cxn modelId="{81B4435C-8C45-44A0-8052-54D3878530C3}" type="presOf" srcId="{FC7A1C85-842F-48A2-A0B5-FCE60AC6C206}" destId="{D50D09AE-34A7-4399-AAD0-1D5263BB732C}" srcOrd="1" destOrd="0" presId="urn:microsoft.com/office/officeart/2005/8/layout/process1"/>
    <dgm:cxn modelId="{DAAFF246-E959-4645-BD36-F6DCB9EF23D8}" type="presOf" srcId="{FD17037C-AE8D-4209-B742-0DF0B15BE7F2}" destId="{D1F76E23-FB96-4C7F-AD1F-34FC5598D3EF}" srcOrd="0" destOrd="0" presId="urn:microsoft.com/office/officeart/2005/8/layout/process1"/>
    <dgm:cxn modelId="{C11AA96A-D50E-49F8-9A67-6B07DC96CF76}" srcId="{559391CE-887A-4317-864B-191F47824806}" destId="{E67534AB-A19A-4F51-A103-59885EF849DA}" srcOrd="0" destOrd="0" parTransId="{35D72369-C870-42E5-942C-C30858940FB7}" sibTransId="{0B82564A-4E15-4A06-86F6-0C3B219435BF}"/>
    <dgm:cxn modelId="{4466FD6C-0908-4683-B999-EFEB1C67DD7A}" type="presOf" srcId="{ECDA12A1-88BC-47B8-ABAB-D84EBB5FAD7E}" destId="{68FDF534-5044-40CF-A531-86400066FD30}" srcOrd="0" destOrd="0" presId="urn:microsoft.com/office/officeart/2005/8/layout/process1"/>
    <dgm:cxn modelId="{A17B047B-6A3A-4FF6-99EE-A1EE7B809423}" type="presOf" srcId="{18F9FAF2-375B-4C6F-88C1-7E60FA4440FE}" destId="{A7DEF1F1-65C2-4A64-A865-7283046FEAEF}" srcOrd="1" destOrd="0" presId="urn:microsoft.com/office/officeart/2005/8/layout/process1"/>
    <dgm:cxn modelId="{E9A69E7C-8682-49BC-B75D-FC86E256E3F0}" type="presOf" srcId="{EA695330-1AF1-49B3-8488-3AFA1268F5EA}" destId="{022FDE4F-1EBD-4CCB-B30E-F0AE39302FC9}" srcOrd="0" destOrd="0" presId="urn:microsoft.com/office/officeart/2005/8/layout/process1"/>
    <dgm:cxn modelId="{691FEA8F-C3F2-4381-9CB3-5998C6B25A6E}" type="presOf" srcId="{9AC07BC7-2ACF-421B-A934-FB0FA93D2094}" destId="{09F64F43-7AC1-4331-84AD-43989B17FFD4}" srcOrd="0" destOrd="0" presId="urn:microsoft.com/office/officeart/2005/8/layout/process1"/>
    <dgm:cxn modelId="{63E9CF92-7041-425A-AB9C-D27F86DC9CB5}" type="presOf" srcId="{D6972D08-BF9D-4B78-9D3A-6698BCB61440}" destId="{50F0E756-9928-4A5B-A9CD-C70039C5ACD8}" srcOrd="0" destOrd="0" presId="urn:microsoft.com/office/officeart/2005/8/layout/process1"/>
    <dgm:cxn modelId="{DC0B14A7-A884-4871-ADCD-D08927C1BDC4}" type="presOf" srcId="{559391CE-887A-4317-864B-191F47824806}" destId="{00E97436-5B94-4434-B22C-D26C38982FAF}" srcOrd="0" destOrd="0" presId="urn:microsoft.com/office/officeart/2005/8/layout/process1"/>
    <dgm:cxn modelId="{8B631BC5-07E9-4083-BDBD-897F4958C228}" type="presOf" srcId="{E67534AB-A19A-4F51-A103-59885EF849DA}" destId="{3BE00B6D-4F6C-42CE-9610-CB6E2D271EE5}" srcOrd="0" destOrd="0" presId="urn:microsoft.com/office/officeart/2005/8/layout/process1"/>
    <dgm:cxn modelId="{C4179CD2-2C7F-4FF8-8861-BA7802CA457A}" srcId="{559391CE-887A-4317-864B-191F47824806}" destId="{ECDA12A1-88BC-47B8-ABAB-D84EBB5FAD7E}" srcOrd="1" destOrd="0" parTransId="{9E87CD77-1E00-4040-9B1A-76A692765E1A}" sibTransId="{FC7A1C85-842F-48A2-A0B5-FCE60AC6C206}"/>
    <dgm:cxn modelId="{EBAE16D5-DD94-4784-BBE7-F6AF4DB8FB8C}" srcId="{559391CE-887A-4317-864B-191F47824806}" destId="{9681AECC-815F-4D8A-B74D-B2663D0A7CBF}" srcOrd="5" destOrd="0" parTransId="{E8FC7633-1868-4694-80BA-8113BB7BB852}" sibTransId="{A629CC57-3803-4D6E-9190-AB0C32264434}"/>
    <dgm:cxn modelId="{E6A60CEC-775B-4559-B5EF-63AABA13599D}" type="presOf" srcId="{0B82564A-4E15-4A06-86F6-0C3B219435BF}" destId="{8B9355B0-726E-4B02-884D-E6D3F9894554}" srcOrd="1" destOrd="0" presId="urn:microsoft.com/office/officeart/2005/8/layout/process1"/>
    <dgm:cxn modelId="{19950CED-7F47-49F5-B567-634941A0AAB1}" type="presOf" srcId="{9681AECC-815F-4D8A-B74D-B2663D0A7CBF}" destId="{B34E11F8-57F2-4672-A7E9-91AE248BC7CF}" srcOrd="0" destOrd="0" presId="urn:microsoft.com/office/officeart/2005/8/layout/process1"/>
    <dgm:cxn modelId="{7A3DD026-4060-4A73-BE64-30920CA3704E}" type="presParOf" srcId="{00E97436-5B94-4434-B22C-D26C38982FAF}" destId="{3BE00B6D-4F6C-42CE-9610-CB6E2D271EE5}" srcOrd="0" destOrd="0" presId="urn:microsoft.com/office/officeart/2005/8/layout/process1"/>
    <dgm:cxn modelId="{E6C5D179-6D33-4F52-83DD-60677457E793}" type="presParOf" srcId="{00E97436-5B94-4434-B22C-D26C38982FAF}" destId="{FCDAAECB-BC96-4073-9155-B345DE31163D}" srcOrd="1" destOrd="0" presId="urn:microsoft.com/office/officeart/2005/8/layout/process1"/>
    <dgm:cxn modelId="{8192FFB6-027B-471E-BECC-A37FC4359232}" type="presParOf" srcId="{FCDAAECB-BC96-4073-9155-B345DE31163D}" destId="{8B9355B0-726E-4B02-884D-E6D3F9894554}" srcOrd="0" destOrd="0" presId="urn:microsoft.com/office/officeart/2005/8/layout/process1"/>
    <dgm:cxn modelId="{CF8D57F2-F93A-4AA1-BB9A-1274D1F2CEB0}" type="presParOf" srcId="{00E97436-5B94-4434-B22C-D26C38982FAF}" destId="{68FDF534-5044-40CF-A531-86400066FD30}" srcOrd="2" destOrd="0" presId="urn:microsoft.com/office/officeart/2005/8/layout/process1"/>
    <dgm:cxn modelId="{435B2363-2EA4-4347-B1B3-E08D7639D443}" type="presParOf" srcId="{00E97436-5B94-4434-B22C-D26C38982FAF}" destId="{B6FBE28C-3799-441B-BADA-4F707E6A2003}" srcOrd="3" destOrd="0" presId="urn:microsoft.com/office/officeart/2005/8/layout/process1"/>
    <dgm:cxn modelId="{436070D3-98EC-4FC6-8AB3-59A6779470EB}" type="presParOf" srcId="{B6FBE28C-3799-441B-BADA-4F707E6A2003}" destId="{D50D09AE-34A7-4399-AAD0-1D5263BB732C}" srcOrd="0" destOrd="0" presId="urn:microsoft.com/office/officeart/2005/8/layout/process1"/>
    <dgm:cxn modelId="{E9E1829B-F27A-41F8-A070-BB65BD92B825}" type="presParOf" srcId="{00E97436-5B94-4434-B22C-D26C38982FAF}" destId="{51ACE6ED-E6E2-4B5B-AC1C-5C6B5874C5A3}" srcOrd="4" destOrd="0" presId="urn:microsoft.com/office/officeart/2005/8/layout/process1"/>
    <dgm:cxn modelId="{CA570541-FD14-45F6-B138-BDC6DCAC235B}" type="presParOf" srcId="{00E97436-5B94-4434-B22C-D26C38982FAF}" destId="{56D29592-02D2-4DB7-82E3-37046BE97931}" srcOrd="5" destOrd="0" presId="urn:microsoft.com/office/officeart/2005/8/layout/process1"/>
    <dgm:cxn modelId="{B4911841-BB07-4881-890A-788470B408FF}" type="presParOf" srcId="{56D29592-02D2-4DB7-82E3-37046BE97931}" destId="{A7DEF1F1-65C2-4A64-A865-7283046FEAEF}" srcOrd="0" destOrd="0" presId="urn:microsoft.com/office/officeart/2005/8/layout/process1"/>
    <dgm:cxn modelId="{DC29A8EB-734E-43C5-A34D-BA9B7866CC97}" type="presParOf" srcId="{00E97436-5B94-4434-B22C-D26C38982FAF}" destId="{D1F76E23-FB96-4C7F-AD1F-34FC5598D3EF}" srcOrd="6" destOrd="0" presId="urn:microsoft.com/office/officeart/2005/8/layout/process1"/>
    <dgm:cxn modelId="{79EFCB2A-2BFE-47F5-BC24-0633A13C366A}" type="presParOf" srcId="{00E97436-5B94-4434-B22C-D26C38982FAF}" destId="{022FDE4F-1EBD-4CCB-B30E-F0AE39302FC9}" srcOrd="7" destOrd="0" presId="urn:microsoft.com/office/officeart/2005/8/layout/process1"/>
    <dgm:cxn modelId="{C68B62D5-AC8F-49B0-9A3D-2E37F7FB40C1}" type="presParOf" srcId="{022FDE4F-1EBD-4CCB-B30E-F0AE39302FC9}" destId="{3C024317-8030-4DA7-9EC3-352E1F072493}" srcOrd="0" destOrd="0" presId="urn:microsoft.com/office/officeart/2005/8/layout/process1"/>
    <dgm:cxn modelId="{51B93A7B-7747-4729-9DFE-FB8A51A624D7}" type="presParOf" srcId="{00E97436-5B94-4434-B22C-D26C38982FAF}" destId="{09F64F43-7AC1-4331-84AD-43989B17FFD4}" srcOrd="8" destOrd="0" presId="urn:microsoft.com/office/officeart/2005/8/layout/process1"/>
    <dgm:cxn modelId="{C3CDEAD0-BBF5-453E-AD0B-6CB281C657BF}" type="presParOf" srcId="{00E97436-5B94-4434-B22C-D26C38982FAF}" destId="{50F0E756-9928-4A5B-A9CD-C70039C5ACD8}" srcOrd="9" destOrd="0" presId="urn:microsoft.com/office/officeart/2005/8/layout/process1"/>
    <dgm:cxn modelId="{69CC62FC-3A61-4336-9EBC-349777578FF4}" type="presParOf" srcId="{50F0E756-9928-4A5B-A9CD-C70039C5ACD8}" destId="{7F2C64A1-45B5-4A20-99D6-EBAC9308734B}" srcOrd="0" destOrd="0" presId="urn:microsoft.com/office/officeart/2005/8/layout/process1"/>
    <dgm:cxn modelId="{CA27E5B7-440C-4B35-93A8-48809DA06B78}" type="presParOf" srcId="{00E97436-5B94-4434-B22C-D26C38982FAF}" destId="{B34E11F8-57F2-4672-A7E9-91AE248BC7CF}" srcOrd="10"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9AC41-7F3C-41DD-88F4-F80FAE7A3BBD}">
      <dsp:nvSpPr>
        <dsp:cNvPr id="0" name=""/>
        <dsp:cNvSpPr/>
      </dsp:nvSpPr>
      <dsp:spPr>
        <a:xfrm>
          <a:off x="1768150" y="475948"/>
          <a:ext cx="368085" cy="91440"/>
        </a:xfrm>
        <a:custGeom>
          <a:avLst/>
          <a:gdLst/>
          <a:ahLst/>
          <a:cxnLst/>
          <a:rect l="0" t="0" r="0" b="0"/>
          <a:pathLst>
            <a:path>
              <a:moveTo>
                <a:pt x="0" y="45720"/>
              </a:moveTo>
              <a:lnTo>
                <a:pt x="368085" y="45720"/>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942225" y="519675"/>
        <a:ext cx="19934" cy="3986"/>
      </dsp:txXfrm>
    </dsp:sp>
    <dsp:sp modelId="{0921A9DD-08CC-4EE1-B119-B04C92A702BD}">
      <dsp:nvSpPr>
        <dsp:cNvPr id="0" name=""/>
        <dsp:cNvSpPr/>
      </dsp:nvSpPr>
      <dsp:spPr>
        <a:xfrm>
          <a:off x="36535" y="1644"/>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i="0" kern="1200" dirty="0">
              <a:effectLst/>
              <a:latin typeface="comic sans ms" panose="030F0702030302020204" pitchFamily="66" charset="0"/>
            </a:rPr>
            <a:t>متناسبة مع الأهداف</a:t>
          </a:r>
          <a:endParaRPr lang="en-US" sz="2500" b="1" kern="1200" dirty="0"/>
        </a:p>
      </dsp:txBody>
      <dsp:txXfrm>
        <a:off x="36535" y="1644"/>
        <a:ext cx="1733414" cy="1040048"/>
      </dsp:txXfrm>
    </dsp:sp>
    <dsp:sp modelId="{F500BBE0-AB13-4753-BC6C-4E7ABE80CCB7}">
      <dsp:nvSpPr>
        <dsp:cNvPr id="0" name=""/>
        <dsp:cNvSpPr/>
      </dsp:nvSpPr>
      <dsp:spPr>
        <a:xfrm>
          <a:off x="3900250" y="475948"/>
          <a:ext cx="368085" cy="91440"/>
        </a:xfrm>
        <a:custGeom>
          <a:avLst/>
          <a:gdLst/>
          <a:ahLst/>
          <a:cxnLst/>
          <a:rect l="0" t="0" r="0" b="0"/>
          <a:pathLst>
            <a:path>
              <a:moveTo>
                <a:pt x="0" y="45720"/>
              </a:moveTo>
              <a:lnTo>
                <a:pt x="368085" y="45720"/>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74326" y="519675"/>
        <a:ext cx="19934" cy="3986"/>
      </dsp:txXfrm>
    </dsp:sp>
    <dsp:sp modelId="{3A8C208E-BF7C-4DE6-8D2A-3F5F4C13A7E5}">
      <dsp:nvSpPr>
        <dsp:cNvPr id="0" name=""/>
        <dsp:cNvSpPr/>
      </dsp:nvSpPr>
      <dsp:spPr>
        <a:xfrm>
          <a:off x="2168635" y="1644"/>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i="0" kern="1200" dirty="0">
              <a:effectLst/>
              <a:latin typeface="comic sans ms" panose="030F0702030302020204" pitchFamily="66" charset="0"/>
            </a:rPr>
            <a:t>تنعكس على الكفاءة</a:t>
          </a:r>
          <a:endParaRPr lang="en-US" sz="2500" b="1" kern="1200" dirty="0"/>
        </a:p>
      </dsp:txBody>
      <dsp:txXfrm>
        <a:off x="2168635" y="1644"/>
        <a:ext cx="1733414" cy="1040048"/>
      </dsp:txXfrm>
    </dsp:sp>
    <dsp:sp modelId="{4D73FD05-D8E6-4CF0-967B-5296C21F7343}">
      <dsp:nvSpPr>
        <dsp:cNvPr id="0" name=""/>
        <dsp:cNvSpPr/>
      </dsp:nvSpPr>
      <dsp:spPr>
        <a:xfrm>
          <a:off x="6032350" y="475948"/>
          <a:ext cx="368085" cy="91440"/>
        </a:xfrm>
        <a:custGeom>
          <a:avLst/>
          <a:gdLst/>
          <a:ahLst/>
          <a:cxnLst/>
          <a:rect l="0" t="0" r="0" b="0"/>
          <a:pathLst>
            <a:path>
              <a:moveTo>
                <a:pt x="0" y="45720"/>
              </a:moveTo>
              <a:lnTo>
                <a:pt x="368085" y="45720"/>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6206426" y="519675"/>
        <a:ext cx="19934" cy="3986"/>
      </dsp:txXfrm>
    </dsp:sp>
    <dsp:sp modelId="{A158E87F-5DC6-4FEF-9098-4A7394F8D8DC}">
      <dsp:nvSpPr>
        <dsp:cNvPr id="0" name=""/>
        <dsp:cNvSpPr/>
      </dsp:nvSpPr>
      <dsp:spPr>
        <a:xfrm>
          <a:off x="4300736" y="1644"/>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kern="1200" dirty="0"/>
            <a:t>تحقق التفوق</a:t>
          </a:r>
        </a:p>
      </dsp:txBody>
      <dsp:txXfrm>
        <a:off x="4300736" y="1644"/>
        <a:ext cx="1733414" cy="1040048"/>
      </dsp:txXfrm>
    </dsp:sp>
    <dsp:sp modelId="{6A31685F-54FE-4039-A927-8821B3DE3118}">
      <dsp:nvSpPr>
        <dsp:cNvPr id="0" name=""/>
        <dsp:cNvSpPr/>
      </dsp:nvSpPr>
      <dsp:spPr>
        <a:xfrm>
          <a:off x="8164451" y="475948"/>
          <a:ext cx="368085" cy="91440"/>
        </a:xfrm>
        <a:custGeom>
          <a:avLst/>
          <a:gdLst/>
          <a:ahLst/>
          <a:cxnLst/>
          <a:rect l="0" t="0" r="0" b="0"/>
          <a:pathLst>
            <a:path>
              <a:moveTo>
                <a:pt x="0" y="45720"/>
              </a:moveTo>
              <a:lnTo>
                <a:pt x="368085" y="45720"/>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8338526" y="519675"/>
        <a:ext cx="19934" cy="3986"/>
      </dsp:txXfrm>
    </dsp:sp>
    <dsp:sp modelId="{5F42EB9B-2079-4909-B6CD-94D0F763C698}">
      <dsp:nvSpPr>
        <dsp:cNvPr id="0" name=""/>
        <dsp:cNvSpPr/>
      </dsp:nvSpPr>
      <dsp:spPr>
        <a:xfrm>
          <a:off x="6432836" y="1644"/>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kern="1200" dirty="0"/>
            <a:t>تحقق قيمة</a:t>
          </a:r>
        </a:p>
      </dsp:txBody>
      <dsp:txXfrm>
        <a:off x="6432836" y="1644"/>
        <a:ext cx="1733414" cy="1040048"/>
      </dsp:txXfrm>
    </dsp:sp>
    <dsp:sp modelId="{FBB156A9-EEB6-4D79-962F-4328211C84D9}">
      <dsp:nvSpPr>
        <dsp:cNvPr id="0" name=""/>
        <dsp:cNvSpPr/>
      </dsp:nvSpPr>
      <dsp:spPr>
        <a:xfrm>
          <a:off x="903242" y="1039893"/>
          <a:ext cx="8528401" cy="368085"/>
        </a:xfrm>
        <a:custGeom>
          <a:avLst/>
          <a:gdLst/>
          <a:ahLst/>
          <a:cxnLst/>
          <a:rect l="0" t="0" r="0" b="0"/>
          <a:pathLst>
            <a:path>
              <a:moveTo>
                <a:pt x="8528401" y="0"/>
              </a:moveTo>
              <a:lnTo>
                <a:pt x="8528401" y="201142"/>
              </a:lnTo>
              <a:lnTo>
                <a:pt x="0" y="201142"/>
              </a:lnTo>
              <a:lnTo>
                <a:pt x="0" y="368085"/>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4954000" y="1221942"/>
        <a:ext cx="426885" cy="3986"/>
      </dsp:txXfrm>
    </dsp:sp>
    <dsp:sp modelId="{5C1947D3-1EA3-4DA4-8286-4261FA5D4A7F}">
      <dsp:nvSpPr>
        <dsp:cNvPr id="0" name=""/>
        <dsp:cNvSpPr/>
      </dsp:nvSpPr>
      <dsp:spPr>
        <a:xfrm>
          <a:off x="8564936" y="1644"/>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kern="1200" dirty="0"/>
            <a:t>مرنة</a:t>
          </a:r>
        </a:p>
      </dsp:txBody>
      <dsp:txXfrm>
        <a:off x="8564936" y="1644"/>
        <a:ext cx="1733414" cy="1040048"/>
      </dsp:txXfrm>
    </dsp:sp>
    <dsp:sp modelId="{8A554373-22BB-495B-B01D-F3DB54C1080A}">
      <dsp:nvSpPr>
        <dsp:cNvPr id="0" name=""/>
        <dsp:cNvSpPr/>
      </dsp:nvSpPr>
      <dsp:spPr>
        <a:xfrm>
          <a:off x="1768150" y="1914683"/>
          <a:ext cx="368085" cy="91440"/>
        </a:xfrm>
        <a:custGeom>
          <a:avLst/>
          <a:gdLst/>
          <a:ahLst/>
          <a:cxnLst/>
          <a:rect l="0" t="0" r="0" b="0"/>
          <a:pathLst>
            <a:path>
              <a:moveTo>
                <a:pt x="0" y="45720"/>
              </a:moveTo>
              <a:lnTo>
                <a:pt x="368085" y="45720"/>
              </a:lnTo>
            </a:path>
          </a:pathLst>
        </a:custGeom>
        <a:noFill/>
        <a:ln w="6350" cap="flat" cmpd="sng" algn="ctr">
          <a:solidFill>
            <a:schemeClr val="accent5">
              <a:hueOff val="0"/>
              <a:satOff val="0"/>
              <a:lumOff val="0"/>
              <a:alphaOff val="0"/>
            </a:schemeClr>
          </a:solidFill>
          <a:prstDash val="solid"/>
          <a:miter lim="800000"/>
          <a:tailEnd type="arrow"/>
        </a:ln>
        <a:effectLst/>
        <a:sp3d z="-40000" prstMaterial="matte"/>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rtl="1">
            <a:lnSpc>
              <a:spcPct val="90000"/>
            </a:lnSpc>
            <a:spcBef>
              <a:spcPct val="0"/>
            </a:spcBef>
            <a:spcAft>
              <a:spcPct val="35000"/>
            </a:spcAft>
            <a:buNone/>
          </a:pPr>
          <a:endParaRPr lang="ar-JO" sz="500" kern="1200"/>
        </a:p>
      </dsp:txBody>
      <dsp:txXfrm>
        <a:off x="1942225" y="1958409"/>
        <a:ext cx="19934" cy="3986"/>
      </dsp:txXfrm>
    </dsp:sp>
    <dsp:sp modelId="{AF3564A6-8001-4952-AC98-EE92B78C0BC9}">
      <dsp:nvSpPr>
        <dsp:cNvPr id="0" name=""/>
        <dsp:cNvSpPr/>
      </dsp:nvSpPr>
      <dsp:spPr>
        <a:xfrm>
          <a:off x="36535" y="1440378"/>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kern="1200" dirty="0"/>
            <a:t>متجددة</a:t>
          </a:r>
        </a:p>
      </dsp:txBody>
      <dsp:txXfrm>
        <a:off x="36535" y="1440378"/>
        <a:ext cx="1733414" cy="1040048"/>
      </dsp:txXfrm>
    </dsp:sp>
    <dsp:sp modelId="{3215A6AE-1E78-42F0-AE65-CB82628AEC37}">
      <dsp:nvSpPr>
        <dsp:cNvPr id="0" name=""/>
        <dsp:cNvSpPr/>
      </dsp:nvSpPr>
      <dsp:spPr>
        <a:xfrm>
          <a:off x="2168635" y="1440378"/>
          <a:ext cx="1733414" cy="1040048"/>
        </a:xfrm>
        <a:prstGeom prst="rect">
          <a:avLst/>
        </a:prstGeom>
        <a:solidFill>
          <a:schemeClr val="accent5">
            <a:hueOff val="0"/>
            <a:satOff val="0"/>
            <a:lumOff val="0"/>
            <a:alphaOff val="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ar-JO" sz="2500" b="1" kern="1200" dirty="0"/>
            <a:t>مستمرة</a:t>
          </a:r>
        </a:p>
      </dsp:txBody>
      <dsp:txXfrm>
        <a:off x="2168635" y="1440378"/>
        <a:ext cx="1733414" cy="10400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E00B6D-4F6C-42CE-9610-CB6E2D271EE5}">
      <dsp:nvSpPr>
        <dsp:cNvPr id="0" name=""/>
        <dsp:cNvSpPr/>
      </dsp:nvSpPr>
      <dsp:spPr>
        <a:xfrm>
          <a:off x="0"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a:t>التركيز على العناصر الأساسية للمزايا التنافسية</a:t>
          </a:r>
          <a:endParaRPr lang="ar-JO" sz="1800" kern="1200"/>
        </a:p>
      </dsp:txBody>
      <dsp:txXfrm>
        <a:off x="33911" y="332171"/>
        <a:ext cx="1245999" cy="1089983"/>
      </dsp:txXfrm>
    </dsp:sp>
    <dsp:sp modelId="{FCDAAECB-BC96-4073-9155-B345DE31163D}">
      <dsp:nvSpPr>
        <dsp:cNvPr id="0" name=""/>
        <dsp:cNvSpPr/>
      </dsp:nvSpPr>
      <dsp:spPr>
        <a:xfrm>
          <a:off x="1445204" y="714249"/>
          <a:ext cx="278530" cy="325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1445204" y="779414"/>
        <a:ext cx="194971" cy="195497"/>
      </dsp:txXfrm>
    </dsp:sp>
    <dsp:sp modelId="{68FDF534-5044-40CF-A531-86400066FD30}">
      <dsp:nvSpPr>
        <dsp:cNvPr id="0" name=""/>
        <dsp:cNvSpPr/>
      </dsp:nvSpPr>
      <dsp:spPr>
        <a:xfrm>
          <a:off x="1839350"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a:t>تنمية الكفاءات المميزة</a:t>
          </a:r>
          <a:endParaRPr lang="ar-JO" sz="1800" kern="1200"/>
        </a:p>
      </dsp:txBody>
      <dsp:txXfrm>
        <a:off x="1873261" y="332171"/>
        <a:ext cx="1245999" cy="1089983"/>
      </dsp:txXfrm>
    </dsp:sp>
    <dsp:sp modelId="{B6FBE28C-3799-441B-BADA-4F707E6A2003}">
      <dsp:nvSpPr>
        <dsp:cNvPr id="0" name=""/>
        <dsp:cNvSpPr/>
      </dsp:nvSpPr>
      <dsp:spPr>
        <a:xfrm>
          <a:off x="3284554" y="714249"/>
          <a:ext cx="278530" cy="325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3284554" y="779414"/>
        <a:ext cx="194971" cy="195497"/>
      </dsp:txXfrm>
    </dsp:sp>
    <dsp:sp modelId="{51ACE6ED-E6E2-4B5B-AC1C-5C6B5874C5A3}">
      <dsp:nvSpPr>
        <dsp:cNvPr id="0" name=""/>
        <dsp:cNvSpPr/>
      </dsp:nvSpPr>
      <dsp:spPr>
        <a:xfrm>
          <a:off x="3678701"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dirty="0"/>
            <a:t>إيجاد بيئة للتعلم التنظيمي</a:t>
          </a:r>
          <a:endParaRPr lang="ar-JO" sz="1800" kern="1200" dirty="0"/>
        </a:p>
      </dsp:txBody>
      <dsp:txXfrm>
        <a:off x="3712612" y="332171"/>
        <a:ext cx="1245999" cy="1089983"/>
      </dsp:txXfrm>
    </dsp:sp>
    <dsp:sp modelId="{56D29592-02D2-4DB7-82E3-37046BE97931}">
      <dsp:nvSpPr>
        <dsp:cNvPr id="0" name=""/>
        <dsp:cNvSpPr/>
      </dsp:nvSpPr>
      <dsp:spPr>
        <a:xfrm>
          <a:off x="5123905" y="714249"/>
          <a:ext cx="278530" cy="325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5123905" y="779414"/>
        <a:ext cx="194971" cy="195497"/>
      </dsp:txXfrm>
    </dsp:sp>
    <dsp:sp modelId="{D1F76E23-FB96-4C7F-AD1F-34FC5598D3EF}">
      <dsp:nvSpPr>
        <dsp:cNvPr id="0" name=""/>
        <dsp:cNvSpPr/>
      </dsp:nvSpPr>
      <dsp:spPr>
        <a:xfrm>
          <a:off x="5518052"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a:t>إرساء آلية التحسين المستمر</a:t>
          </a:r>
          <a:endParaRPr lang="ar-JO" sz="1800" kern="1200"/>
        </a:p>
      </dsp:txBody>
      <dsp:txXfrm>
        <a:off x="5551963" y="332171"/>
        <a:ext cx="1245999" cy="1089983"/>
      </dsp:txXfrm>
    </dsp:sp>
    <dsp:sp modelId="{022FDE4F-1EBD-4CCB-B30E-F0AE39302FC9}">
      <dsp:nvSpPr>
        <dsp:cNvPr id="0" name=""/>
        <dsp:cNvSpPr/>
      </dsp:nvSpPr>
      <dsp:spPr>
        <a:xfrm>
          <a:off x="6963256" y="714249"/>
          <a:ext cx="278530" cy="325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6963256" y="779414"/>
        <a:ext cx="194971" cy="195497"/>
      </dsp:txXfrm>
    </dsp:sp>
    <dsp:sp modelId="{09F64F43-7AC1-4331-84AD-43989B17FFD4}">
      <dsp:nvSpPr>
        <dsp:cNvPr id="0" name=""/>
        <dsp:cNvSpPr/>
      </dsp:nvSpPr>
      <dsp:spPr>
        <a:xfrm>
          <a:off x="7357403"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a:t>إرساء أفضل الممارسات</a:t>
          </a:r>
          <a:endParaRPr lang="ar-JO" sz="1800" kern="1200"/>
        </a:p>
      </dsp:txBody>
      <dsp:txXfrm>
        <a:off x="7391314" y="332171"/>
        <a:ext cx="1245999" cy="1089983"/>
      </dsp:txXfrm>
    </dsp:sp>
    <dsp:sp modelId="{50F0E756-9928-4A5B-A9CD-C70039C5ACD8}">
      <dsp:nvSpPr>
        <dsp:cNvPr id="0" name=""/>
        <dsp:cNvSpPr/>
      </dsp:nvSpPr>
      <dsp:spPr>
        <a:xfrm>
          <a:off x="8802607" y="714249"/>
          <a:ext cx="278530" cy="3258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rtl="1">
            <a:lnSpc>
              <a:spcPct val="90000"/>
            </a:lnSpc>
            <a:spcBef>
              <a:spcPct val="0"/>
            </a:spcBef>
            <a:spcAft>
              <a:spcPct val="35000"/>
            </a:spcAft>
            <a:buNone/>
          </a:pPr>
          <a:endParaRPr lang="ar-JO" sz="1400" kern="1200"/>
        </a:p>
      </dsp:txBody>
      <dsp:txXfrm>
        <a:off x="8802607" y="779414"/>
        <a:ext cx="194971" cy="195497"/>
      </dsp:txXfrm>
    </dsp:sp>
    <dsp:sp modelId="{B34E11F8-57F2-4672-A7E9-91AE248BC7CF}">
      <dsp:nvSpPr>
        <dsp:cNvPr id="0" name=""/>
        <dsp:cNvSpPr/>
      </dsp:nvSpPr>
      <dsp:spPr>
        <a:xfrm>
          <a:off x="9196753" y="298260"/>
          <a:ext cx="1313821" cy="115780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0" i="0" kern="1200"/>
            <a:t>التغلب على عوائق التغيير</a:t>
          </a:r>
          <a:endParaRPr lang="ar-JO" sz="1800" kern="1200"/>
        </a:p>
      </dsp:txBody>
      <dsp:txXfrm>
        <a:off x="9230664" y="332171"/>
        <a:ext cx="1245999" cy="1089983"/>
      </dsp:txXfrm>
    </dsp:sp>
  </dsp:spTree>
</dsp:drawing>
</file>

<file path=ppt/diagrams/layout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B41956F-534F-416B-B3A3-9E403A7EFB88}" type="datetimeFigureOut">
              <a:rPr lang="ar-JO" smtClean="0"/>
              <a:t>25/04/1445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AC6B128-DFCE-4E7F-BCF3-0EDFC748CC61}" type="slidenum">
              <a:rPr lang="ar-JO" smtClean="0"/>
              <a:t>‹#›</a:t>
            </a:fld>
            <a:endParaRPr lang="ar-JO"/>
          </a:p>
        </p:txBody>
      </p:sp>
    </p:spTree>
    <p:extLst>
      <p:ext uri="{BB962C8B-B14F-4D97-AF65-F5344CB8AC3E}">
        <p14:creationId xmlns:p14="http://schemas.microsoft.com/office/powerpoint/2010/main" val="334983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96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33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101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124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61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7089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5298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32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2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035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695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8537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1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0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3836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18225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0763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s://mawdoo3.com/" TargetMode="External"/><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mawdoo3.com/" TargetMode="External"/><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hyperlink" Target="https://mawdoo3.com/" TargetMode="External"/><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9.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8.png"/><Relationship Id="rId5" Type="http://schemas.microsoft.com/office/2007/relationships/hdphoto" Target="../media/hdphoto1.wdp"/><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9.sv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8.png"/><Relationship Id="rId5" Type="http://schemas.openxmlformats.org/officeDocument/2006/relationships/image" Target="../media/image4.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6</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p14:dur="3900" advTm="28167">
        <p14:glitter pattern="hexagon"/>
      </p:transition>
    </mc:Choice>
    <mc:Fallback xmlns="">
      <p:transition spd="slow" advTm="28167">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rial" panose="020B0604020202020204" pitchFamily="34" charset="0"/>
                <a:ea typeface="맑은 고딕" panose="020B0503020000020004" pitchFamily="34" charset="-127"/>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p:transition spd="slow" advTm="351734">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6</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3915685454"/>
              </p:ext>
            </p:extLst>
          </p:nvPr>
        </p:nvGraphicFramePr>
        <p:xfrm>
          <a:off x="2044243" y="1718712"/>
          <a:ext cx="8175957" cy="4429932"/>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000" b="1" dirty="0">
                          <a:solidFill>
                            <a:schemeClr val="tx1"/>
                          </a:solidFill>
                          <a:effectLst/>
                        </a:rPr>
                        <a:t>المحاضرة</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rPr>
                        <a:t>الموضوع</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rPr>
                        <a:t>1</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000" b="1" dirty="0">
                          <a:effectLst/>
                        </a:rPr>
                        <a:t>مفهوم : الإبداع والابتكار</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2</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نظريات: الإبداع والابتكار </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3</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مهارات القائد المبدع والمبتكر</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4</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الإدراك والتفكير الإبداعي</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(الريادة- ريادة الأعمال- الريادي-البيئة الريادية أو النظام البيئي الريادي) </a:t>
                      </a:r>
                    </a:p>
                    <a:p>
                      <a:pPr algn="ctr" rtl="1">
                        <a:lnSpc>
                          <a:spcPct val="115000"/>
                        </a:lnSpc>
                        <a:spcAft>
                          <a:spcPts val="0"/>
                        </a:spcAft>
                      </a:pPr>
                      <a:r>
                        <a:rPr lang="ar-JO" sz="2000" b="1" dirty="0">
                          <a:solidFill>
                            <a:schemeClr val="tx1"/>
                          </a:solidFill>
                          <a:effectLst/>
                        </a:rPr>
                        <a:t>وحاضنات الأعمال</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bg1"/>
                          </a:solidFill>
                          <a:effectLst/>
                        </a:rPr>
                        <a:t>6</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solidFill>
                            <a:schemeClr val="bg1"/>
                          </a:solidFill>
                          <a:effectLst/>
                        </a:rPr>
                        <a:t>الإنتاجية الإبداعية وتحقيق الميزة التنافسية</a:t>
                      </a:r>
                      <a:endParaRPr lang="en-US" sz="20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rPr>
                        <a:t> </a:t>
                      </a:r>
                      <a:r>
                        <a:rPr lang="en-US" sz="2000" b="1" dirty="0">
                          <a:solidFill>
                            <a:schemeClr val="tx1"/>
                          </a:solidFill>
                          <a:effectLst/>
                        </a:rPr>
                        <a:t>7</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effectLst/>
                        </a:rPr>
                        <a:t>التفكير الناقد ومهاراته</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tx1"/>
                          </a:solidFill>
                          <a:effectLst/>
                        </a:rPr>
                        <a:t>8</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a:effectLst/>
                        </a:rPr>
                        <a:t>التفكير المنطقي وخطواته</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rPr>
                        <a:t> </a:t>
                      </a:r>
                      <a:r>
                        <a:rPr lang="en-US" sz="2000" b="1" dirty="0">
                          <a:solidFill>
                            <a:schemeClr val="tx1"/>
                          </a:solidFill>
                          <a:effectLst/>
                        </a:rPr>
                        <a:t>9</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000" b="1">
                          <a:effectLst/>
                        </a:rPr>
                        <a:t>أدوار القادة في تعزيز الإبداع والابتكار</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tx1"/>
                          </a:solidFill>
                          <a:effectLst/>
                        </a:rPr>
                        <a:t>10</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effectLst/>
                        </a:rPr>
                        <a:t>تنظيم وتنسيق الإبداع التكنولوجي</a:t>
                      </a:r>
                      <a:endParaRPr lang="en-US" sz="2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xmlns:p14="http://schemas.microsoft.com/office/powerpoint/2010/main">
    <mc:Choice Requires="p14">
      <p:transition spd="slow" p14:dur="1200" advTm="30431">
        <p:dissolve/>
      </p:transition>
    </mc:Choice>
    <mc:Fallback xmlns="">
      <p:transition spd="slow" advTm="30431">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78998" y="780250"/>
            <a:ext cx="11059499"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03286" y="553250"/>
            <a:ext cx="3509515" cy="16199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4500785" y="1309093"/>
            <a:ext cx="6237514" cy="4524315"/>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في هذه المحاضرة سنتحدث عن:</a:t>
            </a:r>
            <a:endParaRPr kumimoji="0" lang="en-GB"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lvl="0" algn="r">
              <a:defRPr/>
            </a:pPr>
            <a:r>
              <a:rPr lang="ar-JO" b="1" dirty="0">
                <a:solidFill>
                  <a:prstClr val="black"/>
                </a:solidFill>
                <a:latin typeface="Calibri" panose="020F0502020204030204"/>
                <a:cs typeface="Arial" panose="020B0604020202020204" pitchFamily="34" charset="0"/>
              </a:rPr>
              <a:t>الإنتاجية – الإبداع( كيفية </a:t>
            </a:r>
            <a:r>
              <a:rPr lang="ar-JO" b="1" dirty="0">
                <a:solidFill>
                  <a:prstClr val="black"/>
                </a:solidFill>
              </a:rPr>
              <a:t>تحقيق الانتاجية من خلال تعزيز الإبداع)</a:t>
            </a:r>
            <a:endPar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lvl="0" algn="r">
              <a:defRPr/>
            </a:pPr>
            <a:r>
              <a:rPr lang="ar-JO" b="1" dirty="0">
                <a:solidFill>
                  <a:prstClr val="black"/>
                </a:solidFill>
              </a:rPr>
              <a:t>الإنتاجية الإبداعية</a:t>
            </a:r>
          </a:p>
          <a:p>
            <a:pPr lvl="0" algn="r">
              <a:defRPr/>
            </a:pPr>
            <a:r>
              <a:rPr lang="ar-JO" b="1" dirty="0">
                <a:solidFill>
                  <a:prstClr val="black"/>
                </a:solidFill>
              </a:rPr>
              <a:t>العوامل المؤثرة في الإنتاجية الإبداعية</a:t>
            </a:r>
          </a:p>
          <a:p>
            <a:pPr lvl="0" algn="r">
              <a:defRPr/>
            </a:pPr>
            <a:r>
              <a:rPr lang="ar-JO" b="1" dirty="0">
                <a:solidFill>
                  <a:srgbClr val="2C2F34"/>
                </a:solidFill>
                <a:latin typeface="Almarai"/>
              </a:rPr>
              <a:t>أساليب تطوير القدرات الإبداعية في العمل والإنتاجية</a:t>
            </a:r>
          </a:p>
          <a:p>
            <a:pPr lvl="0" algn="r">
              <a:defRPr/>
            </a:pPr>
            <a:r>
              <a:rPr lang="ar-JO" b="1" dirty="0">
                <a:solidFill>
                  <a:prstClr val="black"/>
                </a:solidFill>
              </a:rPr>
              <a:t>أنواع الإنتاج الإبداعي</a:t>
            </a:r>
          </a:p>
          <a:p>
            <a:pPr lvl="0" algn="r">
              <a:defRPr/>
            </a:pPr>
            <a:r>
              <a:rPr lang="ar-JO" b="1" dirty="0">
                <a:solidFill>
                  <a:prstClr val="black"/>
                </a:solidFill>
              </a:rPr>
              <a:t>مفهوم الميزة التنافسية</a:t>
            </a:r>
            <a:r>
              <a:rPr lang="en-GB" b="1" dirty="0">
                <a:solidFill>
                  <a:prstClr val="black"/>
                </a:solidFill>
              </a:rPr>
              <a:t> </a:t>
            </a:r>
            <a:r>
              <a:rPr lang="ar-JO" b="1" dirty="0">
                <a:solidFill>
                  <a:prstClr val="black"/>
                </a:solidFill>
              </a:rPr>
              <a:t>مفهوم : المنافسة / التنافسية /</a:t>
            </a:r>
            <a:endPar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lvl="0" algn="r">
              <a:defRPr/>
            </a:pPr>
            <a:r>
              <a:rPr lang="ar-JO" b="1" dirty="0">
                <a:solidFill>
                  <a:prstClr val="black"/>
                </a:solidFill>
                <a:latin typeface="Simplified Arabic" pitchFamily="18" charset="-78"/>
                <a:cs typeface="Simplified Arabic" pitchFamily="18" charset="-78"/>
              </a:rPr>
              <a:t>أنواع وخصائص ودورة حياة الميزة التنافسية</a:t>
            </a:r>
          </a:p>
          <a:p>
            <a:pPr lvl="0" algn="r">
              <a:defRPr/>
            </a:pPr>
            <a:r>
              <a:rPr lang="ar-JO" b="1" dirty="0">
                <a:solidFill>
                  <a:prstClr val="black"/>
                </a:solidFill>
                <a:latin typeface="Simplified Arabic" pitchFamily="18" charset="-78"/>
                <a:cs typeface="Simplified Arabic" pitchFamily="18" charset="-78"/>
              </a:rPr>
              <a:t>محددات الميزة التنافسية</a:t>
            </a:r>
          </a:p>
          <a:p>
            <a:pPr lvl="0" algn="r">
              <a:defRPr/>
            </a:pPr>
            <a:r>
              <a:rPr lang="ar-JO" b="1" dirty="0">
                <a:solidFill>
                  <a:prstClr val="black"/>
                </a:solidFill>
                <a:latin typeface="Simplified Arabic" pitchFamily="18" charset="-78"/>
                <a:cs typeface="Simplified Arabic" pitchFamily="18" charset="-78"/>
              </a:rPr>
              <a:t>أهداف الميزة التنافسية</a:t>
            </a:r>
          </a:p>
          <a:p>
            <a:pPr lvl="0" algn="r">
              <a:defRPr/>
            </a:pPr>
            <a:r>
              <a:rPr lang="ar-JO" b="1" dirty="0">
                <a:solidFill>
                  <a:prstClr val="black"/>
                </a:solidFill>
                <a:latin typeface="Simplified Arabic" pitchFamily="18" charset="-78"/>
                <a:cs typeface="Simplified Arabic" pitchFamily="18" charset="-78"/>
              </a:rPr>
              <a:t>مصادر الميزة التنافسية </a:t>
            </a:r>
          </a:p>
          <a:p>
            <a:pPr lvl="0" algn="r">
              <a:defRPr/>
            </a:pPr>
            <a:r>
              <a:rPr lang="ar-JO" b="1" dirty="0">
                <a:solidFill>
                  <a:prstClr val="black"/>
                </a:solidFill>
                <a:latin typeface="Simplified Arabic" pitchFamily="18" charset="-78"/>
                <a:cs typeface="Simplified Arabic" pitchFamily="18" charset="-78"/>
              </a:rPr>
              <a:t>استراتيجيات “بورتر” لتحديد الميزة التنافسية </a:t>
            </a:r>
          </a:p>
          <a:p>
            <a:pPr lvl="0" algn="r">
              <a:defRPr/>
            </a:pPr>
            <a:r>
              <a:rPr lang="ar-JO" b="1" dirty="0">
                <a:solidFill>
                  <a:prstClr val="black"/>
                </a:solidFill>
                <a:latin typeface="Simplified Arabic" pitchFamily="18" charset="-78"/>
                <a:cs typeface="Simplified Arabic" pitchFamily="18" charset="-78"/>
              </a:rPr>
              <a:t>معايير الحكم على جودة الميزة التنافسية</a:t>
            </a:r>
            <a:endParaRPr lang="en-GB" b="1" dirty="0">
              <a:solidFill>
                <a:prstClr val="black"/>
              </a:solidFill>
              <a:latin typeface="Simplified Arabic" pitchFamily="18" charset="-78"/>
              <a:cs typeface="Simplified Arabic" pitchFamily="18" charset="-78"/>
            </a:endParaRPr>
          </a:p>
          <a:p>
            <a:pPr lvl="0" algn="r">
              <a:defRPr/>
            </a:pPr>
            <a:r>
              <a:rPr lang="ar-JO" b="1" dirty="0">
                <a:solidFill>
                  <a:prstClr val="black"/>
                </a:solidFill>
                <a:latin typeface="Simplified Arabic" pitchFamily="18" charset="-78"/>
                <a:cs typeface="Simplified Arabic" pitchFamily="18" charset="-78"/>
              </a:rPr>
              <a:t>معوقات الميزة التنافسية</a:t>
            </a:r>
          </a:p>
          <a:p>
            <a:pPr lvl="0" algn="r">
              <a:defRPr/>
            </a:pPr>
            <a:r>
              <a:rPr lang="ar-JO" b="1" dirty="0">
                <a:solidFill>
                  <a:prstClr val="black"/>
                </a:solidFill>
                <a:latin typeface="Simplified Arabic" pitchFamily="18" charset="-78"/>
                <a:cs typeface="Simplified Arabic" pitchFamily="18" charset="-78"/>
              </a:rPr>
              <a:t>كيف يمكن للقائد تحقيق الميزة التنافسية والمحافظة عليها</a:t>
            </a:r>
            <a:r>
              <a:rPr lang="en-GB" b="1" dirty="0">
                <a:solidFill>
                  <a:prstClr val="black"/>
                </a:solidFill>
                <a:latin typeface="Simplified Arabic" pitchFamily="18" charset="-78"/>
                <a:cs typeface="Simplified Arabic" pitchFamily="18" charset="-78"/>
              </a:rPr>
              <a:t> </a:t>
            </a:r>
            <a:endPar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417121" y="749682"/>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775381" y="242961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4" name="TextBox 3">
            <a:extLst>
              <a:ext uri="{FF2B5EF4-FFF2-40B4-BE49-F238E27FC236}">
                <a16:creationId xmlns:a16="http://schemas.microsoft.com/office/drawing/2014/main" id="{E9C9A226-7A24-AD33-56F0-7232489F855F}"/>
              </a:ext>
            </a:extLst>
          </p:cNvPr>
          <p:cNvSpPr txBox="1"/>
          <p:nvPr/>
        </p:nvSpPr>
        <p:spPr>
          <a:xfrm>
            <a:off x="3048739" y="228683"/>
            <a:ext cx="6094520" cy="383823"/>
          </a:xfrm>
          <a:prstGeom prst="rect">
            <a:avLst/>
          </a:prstGeom>
          <a:noFill/>
        </p:spPr>
        <p:txBody>
          <a:bodyPr wrap="square">
            <a:spAutoFit/>
          </a:bodyPr>
          <a:lstStyle/>
          <a:p>
            <a:pPr algn="ctr" rtl="1">
              <a:lnSpc>
                <a:spcPct val="115000"/>
              </a:lnSpc>
              <a:spcAft>
                <a:spcPts val="0"/>
              </a:spcAft>
              <a:tabLst>
                <a:tab pos="38735" algn="l"/>
              </a:tabLst>
            </a:pPr>
            <a:r>
              <a:rPr lang="ar-JO" sz="1800" b="1" dirty="0">
                <a:solidFill>
                  <a:schemeClr val="bg1"/>
                </a:solidFill>
                <a:effectLst/>
              </a:rPr>
              <a:t>الإنتاجية الإبداعية وتحقيق الميزة التنافسية</a:t>
            </a:r>
            <a:endParaRPr lang="en-US" sz="18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xmlns:p14="http://schemas.microsoft.com/office/powerpoint/2010/main">
    <mc:Choice Requires="p14">
      <p:transition spd="slow" p14:dur="1200" advTm="55941">
        <p:dissolve/>
      </p:transition>
    </mc:Choice>
    <mc:Fallback xmlns="">
      <p:transition spd="slow" advTm="55941">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470472" y="1160793"/>
            <a:ext cx="11350986" cy="501675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مقدمة: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تعتبر الإنتاجية من ناحية عامل أساسي في مواكبة التطورات الهائلة التي تواجه منظمات الأعمال اليوم، والتي تهدف إلى حسن استثمار الموارد وذلك للحصول على مواد وآليات وخدمات مُنتجة لإشباع الحاجات والرغبات. ومن ناحية أخرى، يشكل الإبداع  بطبيعته شرارة التغيير الجذري في المؤسسات.</a:t>
            </a:r>
            <a:r>
              <a:rPr lang="ar-JO" sz="2000" dirty="0"/>
              <a:t> فالإبــداع يحقـق التقدم على مســــتوى المؤسسـة والتقــــدم الاجتمــــاعي للمجتمــــع، من خلال تغييـر وتحسـين الأساليب والأنماط القـائمة فيها نحـو الأفضـل. ومن هنا لا بدّ أن يقوم الإبداع علـى التـدريب والإعـداد الشامل للعـاملين لتشجيعهم على اســتخدام وســائل الإبــداع المختلفة لحــل المشكلات التي تعترضهم عند أداء أعمالهم والتعامل معها.</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ورغم أن كل من : الإبداع والإنتاجية يتعارضان تمامًا من جهة القياس والتحديد الكمي. حيث أن الإبداع لا يمكن قياسه أو تحديده كمياً ، بعكس الإنتاجية التي يمكن قياسها وتحديدها كمياً. ولكن يمكن اعتبار كل من </a:t>
            </a:r>
            <a:r>
              <a:rPr kumimoji="0" lang="ar-JO" sz="2000" b="1"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الإبداع والإنتاجية عنصران متكاملان ومتناغمان </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فالإبداع يؤدي إلى الإنتاجية، بشرط أن يتم تطوير بيئة مكان العمل ورعايتها بطريقة تسمح بتكاملهما وتناغمهما معاً لتحقيق الأفضل.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كما أن الإبداع يعد أمرًا مهمًا لارتقاء منظمات الأعمال وتطوُّرها وزيادة انتاجيتها، سواء من حيث زيادة انتاجية الموظفين من خلال تطويرهم والاهتمام بهم. أو من خلال إيجاد فرص عمل جديدة وتعزيز التواصل الفعّال، وزيادة الخبرات والكفاءات. ويعتبر الإبداع من السلوكيات المكتسبة التي يكتسبها المبدع من رحلته المعرفية وخبراته والبيئة المحيطة إذا توفرت له كافة العوامل المساعدة والتحفيز والدعم.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لذلك يمكن تحقيق الانتاجية من خلال تعزيز الإبداع وتشجيعه في المؤسسة، فقدرة بيئة العمل على الإبداع والابتكار ضرورة حتمية لنجاح المؤسسة وبقاء الموظفين في الإطار الصحيح لمواكبة الأفكار الجديدة. وبعد ذلك توفير بيئة آمنة للموظفين بعيدة عن التوتر لأن التوتر لا يفسح المجال لأي طاقات إبداعية.</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4" name="TextBox 3">
            <a:extLst>
              <a:ext uri="{FF2B5EF4-FFF2-40B4-BE49-F238E27FC236}">
                <a16:creationId xmlns:a16="http://schemas.microsoft.com/office/drawing/2014/main" id="{1B2D995E-3A66-3C9A-A7DE-4D516A97A3D9}"/>
              </a:ext>
            </a:extLst>
          </p:cNvPr>
          <p:cNvSpPr txBox="1"/>
          <p:nvPr/>
        </p:nvSpPr>
        <p:spPr>
          <a:xfrm>
            <a:off x="3180425" y="268665"/>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الإنتاجية الإبداعية</a:t>
            </a:r>
          </a:p>
        </p:txBody>
      </p:sp>
    </p:spTree>
    <p:extLst>
      <p:ext uri="{BB962C8B-B14F-4D97-AF65-F5344CB8AC3E}">
        <p14:creationId xmlns:p14="http://schemas.microsoft.com/office/powerpoint/2010/main" val="2796023082"/>
      </p:ext>
    </p:extLst>
  </p:cSld>
  <p:clrMapOvr>
    <a:masterClrMapping/>
  </p:clrMapOvr>
  <mc:AlternateContent xmlns:mc="http://schemas.openxmlformats.org/markup-compatibility/2006" xmlns:p14="http://schemas.microsoft.com/office/powerpoint/2010/main">
    <mc:Choice Requires="p14">
      <p:transition spd="slow" p14:dur="3400" advTm="139051">
        <p14:reveal/>
      </p:transition>
    </mc:Choice>
    <mc:Fallback xmlns="">
      <p:transition spd="slow" advTm="139051">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324856" y="1278474"/>
            <a:ext cx="11570154" cy="532453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يمكن تحقيق الانتاجية من خلال تعزيز الإبداع وتشجيعه في المؤسسة، حيث سيؤدي ذلك إلى:</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إثارة حماسة وشغف الموظفين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القائد يستطيع تحقيق الأهداف المرجوة وخطة عمل المؤسسة من خلال إثارة حماسة وشغف الموظفين لتقديم افكار إبداعية في بيئة العمل. حيث يمكن للموظفين الذين يشاركون في العملية الإبداعية.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تمكين الموظفين وتحسين ولاءهم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 خلال السماح لهم بإحداث تأثير ملموس ومرئي على بيئة عملهم وهذا يعد حافزًا قويًا، لأن مفاتيح رعاية مكان العمل الإبداعي هو تمكين جميع الموظفين من حرية التعبيرعن أفكارهم.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إزالة الخوف من الفشل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الخوف من الفشل يعيق تدفق الأفكار والإنتاجية، ويزيل كل احتمالات التحسين. لذا إن منح العاملين الحرية وتعزيز ثقتهم  بعدم الخوف من الفشل يعتبر أحد المكونات الرئيسية لتعزيز البيئة الإبداعية، والتفكير الإبداعي، وتحقيق زيادة مستمرة في الانتاجية.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معالجة المشاكل المعقدة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تشجيع التفكير الإبداعي يساعد الموظفين في رؤية الصورة الأكبر والتعامل مع المشاكل المعقدة، فتصبح إنتاجيتهم ذات جودة أكبر.</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استمرار العمل الابتكاري</a:t>
            </a:r>
          </a:p>
          <a:p>
            <a:pPr marL="0" marR="0" lvl="0" indent="0" algn="just" defTabSz="914400" rtl="1" eaLnBrk="1" fontAlgn="auto" latinLnBrk="0" hangingPunct="1">
              <a:lnSpc>
                <a:spcPct val="100000"/>
              </a:lnSpc>
              <a:spcBef>
                <a:spcPts val="0"/>
              </a:spcBef>
              <a:spcAft>
                <a:spcPts val="0"/>
              </a:spcAft>
              <a:buClrTx/>
              <a:buSzTx/>
              <a:buFontTx/>
              <a:buNone/>
              <a:tabLst/>
              <a:defRPr/>
            </a:pPr>
            <a:r>
              <a:rPr lang="ar-JO" sz="2000" dirty="0">
                <a:solidFill>
                  <a:prstClr val="black"/>
                </a:solidFill>
                <a:latin typeface="Calibri" panose="020F0502020204030204"/>
                <a:cs typeface="Arial" panose="020B0604020202020204" pitchFamily="34" charset="0"/>
              </a:rPr>
              <a:t>من خلال تشجيع ا</a:t>
            </a: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لأفكار الجديدة يتحول العمل إلى ابتكارات مستمرة، حيث يمنح القائد للعاملين بالحرية في طرح الأسئلة دائمًا، ومناقشة جميع المسائل والأفكار المتعلقة بالعمل وتطويره.</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10" name="TextBox 9">
            <a:extLst>
              <a:ext uri="{FF2B5EF4-FFF2-40B4-BE49-F238E27FC236}">
                <a16:creationId xmlns:a16="http://schemas.microsoft.com/office/drawing/2014/main" id="{92165D66-24C6-E8B0-6AEC-71DE5BC4FADB}"/>
              </a:ext>
            </a:extLst>
          </p:cNvPr>
          <p:cNvSpPr txBox="1"/>
          <p:nvPr/>
        </p:nvSpPr>
        <p:spPr>
          <a:xfrm>
            <a:off x="-34253" y="6298021"/>
            <a:ext cx="6094520"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white"/>
                </a:solidFill>
                <a:effectLst/>
                <a:uLnTx/>
                <a:uFillTx/>
                <a:latin typeface="Calibri" panose="020F0502020204030204"/>
                <a:ea typeface="+mn-ea"/>
                <a:cs typeface="+mn-cs"/>
              </a:rPr>
              <a:t>https://skills4us.com/%D8%A7%D9%84%D8%A5%D8%A8%D8%AF%D8%A7%D8%B9-%D9%88%D8%A7%D9%84%D8%A5%D9%86%D8%AA%D8%A7%D8%AC%D9%8A%D8%A9</a:t>
            </a:r>
            <a:endParaRPr kumimoji="0" lang="ar-JO" sz="11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 name="TextBox 8">
            <a:extLst>
              <a:ext uri="{FF2B5EF4-FFF2-40B4-BE49-F238E27FC236}">
                <a16:creationId xmlns:a16="http://schemas.microsoft.com/office/drawing/2014/main" id="{38CF26D0-A3F2-3C48-6FC0-E938BCE0ADAA}"/>
              </a:ext>
            </a:extLst>
          </p:cNvPr>
          <p:cNvSpPr txBox="1"/>
          <p:nvPr/>
        </p:nvSpPr>
        <p:spPr>
          <a:xfrm>
            <a:off x="3031315" y="57121"/>
            <a:ext cx="611227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تحقيق الانتاجية من خلال تعزيز الإبداع</a:t>
            </a:r>
          </a:p>
        </p:txBody>
      </p:sp>
    </p:spTree>
    <p:extLst>
      <p:ext uri="{BB962C8B-B14F-4D97-AF65-F5344CB8AC3E}">
        <p14:creationId xmlns:p14="http://schemas.microsoft.com/office/powerpoint/2010/main" val="3712571936"/>
      </p:ext>
    </p:extLst>
  </p:cSld>
  <p:clrMapOvr>
    <a:masterClrMapping/>
  </p:clrMapOvr>
  <mc:AlternateContent xmlns:mc="http://schemas.openxmlformats.org/markup-compatibility/2006" xmlns:p14="http://schemas.microsoft.com/office/powerpoint/2010/main">
    <mc:Choice Requires="p14">
      <p:transition spd="slow" p14:dur="3400" advTm="121520">
        <p14:reveal/>
      </p:transition>
    </mc:Choice>
    <mc:Fallback xmlns="">
      <p:transition spd="slow" advTm="1215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مفهوم الإنتاجية الإبداعية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9" name="TextBox 8">
            <a:extLst>
              <a:ext uri="{FF2B5EF4-FFF2-40B4-BE49-F238E27FC236}">
                <a16:creationId xmlns:a16="http://schemas.microsoft.com/office/drawing/2014/main" id="{3805AB92-AD8A-E78A-9B39-5C88224AA0BA}"/>
              </a:ext>
            </a:extLst>
          </p:cNvPr>
          <p:cNvSpPr txBox="1"/>
          <p:nvPr/>
        </p:nvSpPr>
        <p:spPr>
          <a:xfrm>
            <a:off x="99332" y="843536"/>
            <a:ext cx="11993335"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3" name="TextBox 12">
            <a:extLst>
              <a:ext uri="{FF2B5EF4-FFF2-40B4-BE49-F238E27FC236}">
                <a16:creationId xmlns:a16="http://schemas.microsoft.com/office/drawing/2014/main" id="{D482F1DE-7760-6455-FEE2-6433CC671EDD}"/>
              </a:ext>
            </a:extLst>
          </p:cNvPr>
          <p:cNvSpPr txBox="1"/>
          <p:nvPr/>
        </p:nvSpPr>
        <p:spPr>
          <a:xfrm>
            <a:off x="299223" y="6505991"/>
            <a:ext cx="472553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DroidArabicKufi-Regular"/>
                <a:ea typeface="+mn-ea"/>
                <a:cs typeface="+mn-cs"/>
                <a:hlinkClick r:id="rId3">
                  <a:extLst>
                    <a:ext uri="{A12FA001-AC4F-418D-AE19-62706E023703}">
                      <ahyp:hlinkClr xmlns:ahyp="http://schemas.microsoft.com/office/drawing/2018/hyperlinkcolor" val="tx"/>
                    </a:ext>
                  </a:extLst>
                </a:hlinkClick>
              </a:rPr>
              <a:t>https://mawdoo3.com</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7D16390-4294-0DFA-4029-24738EC32328}"/>
              </a:ext>
            </a:extLst>
          </p:cNvPr>
          <p:cNvSpPr txBox="1"/>
          <p:nvPr/>
        </p:nvSpPr>
        <p:spPr>
          <a:xfrm>
            <a:off x="6891292" y="6520535"/>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Calibri" panose="020F0502020204030204"/>
                <a:ea typeface="+mn-ea"/>
                <a:cs typeface="+mn-cs"/>
              </a:rPr>
              <a:t>https://blog.mostaql.com/entrepreneurship-types/</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pic>
        <p:nvPicPr>
          <p:cNvPr id="8" name="Picture 7">
            <a:extLst>
              <a:ext uri="{FF2B5EF4-FFF2-40B4-BE49-F238E27FC236}">
                <a16:creationId xmlns:a16="http://schemas.microsoft.com/office/drawing/2014/main" id="{64C8882A-91AE-B98A-AEE7-9D33F505480B}"/>
              </a:ext>
            </a:extLst>
          </p:cNvPr>
          <p:cNvPicPr>
            <a:picLocks noChangeAspect="1"/>
          </p:cNvPicPr>
          <p:nvPr/>
        </p:nvPicPr>
        <p:blipFill>
          <a:blip r:embed="rId4"/>
          <a:stretch>
            <a:fillRect/>
          </a:stretch>
        </p:blipFill>
        <p:spPr>
          <a:xfrm>
            <a:off x="545005" y="1581285"/>
            <a:ext cx="10567386" cy="3150633"/>
          </a:xfrm>
          <a:prstGeom prst="rect">
            <a:avLst/>
          </a:prstGeom>
        </p:spPr>
      </p:pic>
      <p:pic>
        <p:nvPicPr>
          <p:cNvPr id="11" name="Picture 10">
            <a:extLst>
              <a:ext uri="{FF2B5EF4-FFF2-40B4-BE49-F238E27FC236}">
                <a16:creationId xmlns:a16="http://schemas.microsoft.com/office/drawing/2014/main" id="{33EC9B7E-739B-D713-4905-9568F4FA38A9}"/>
              </a:ext>
            </a:extLst>
          </p:cNvPr>
          <p:cNvPicPr>
            <a:picLocks noChangeAspect="1"/>
          </p:cNvPicPr>
          <p:nvPr/>
        </p:nvPicPr>
        <p:blipFill>
          <a:blip r:embed="rId5"/>
          <a:stretch>
            <a:fillRect/>
          </a:stretch>
        </p:blipFill>
        <p:spPr>
          <a:xfrm>
            <a:off x="1079606" y="4861816"/>
            <a:ext cx="10032785" cy="1531157"/>
          </a:xfrm>
          <a:prstGeom prst="rect">
            <a:avLst/>
          </a:prstGeom>
        </p:spPr>
      </p:pic>
      <p:sp>
        <p:nvSpPr>
          <p:cNvPr id="14" name="TextBox 13">
            <a:extLst>
              <a:ext uri="{FF2B5EF4-FFF2-40B4-BE49-F238E27FC236}">
                <a16:creationId xmlns:a16="http://schemas.microsoft.com/office/drawing/2014/main" id="{3189F686-4307-C7A3-FEA3-0F53C35D6AE6}"/>
              </a:ext>
            </a:extLst>
          </p:cNvPr>
          <p:cNvSpPr txBox="1"/>
          <p:nvPr/>
        </p:nvSpPr>
        <p:spPr>
          <a:xfrm>
            <a:off x="8202967" y="1128902"/>
            <a:ext cx="3675123" cy="677108"/>
          </a:xfrm>
          <a:prstGeom prst="rect">
            <a:avLst/>
          </a:prstGeom>
          <a:noFill/>
        </p:spPr>
        <p:txBody>
          <a:bodyPr wrap="square">
            <a:spAutoFit/>
          </a:bodyPr>
          <a:lstStyle/>
          <a:p>
            <a:r>
              <a:rPr kumimoji="0" lang="ar-JO"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أولا: مفهوم الإنتاجية الإبداعية</a:t>
            </a:r>
          </a:p>
          <a:p>
            <a:endParaRPr lang="ar-JO" b="1" dirty="0"/>
          </a:p>
        </p:txBody>
      </p:sp>
    </p:spTree>
    <p:extLst>
      <p:ext uri="{BB962C8B-B14F-4D97-AF65-F5344CB8AC3E}">
        <p14:creationId xmlns:p14="http://schemas.microsoft.com/office/powerpoint/2010/main" val="2990346435"/>
      </p:ext>
    </p:extLst>
  </p:cSld>
  <p:clrMapOvr>
    <a:masterClrMapping/>
  </p:clrMapOvr>
  <mc:AlternateContent xmlns:mc="http://schemas.openxmlformats.org/markup-compatibility/2006" xmlns:p14="http://schemas.microsoft.com/office/powerpoint/2010/main">
    <mc:Choice Requires="p14">
      <p:transition spd="slow" p14:dur="3400" advTm="67875">
        <p14:reveal/>
      </p:transition>
    </mc:Choice>
    <mc:Fallback xmlns="">
      <p:transition spd="slow" advTm="67875">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مفهوم الإنتاجية الإبداعية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9" name="TextBox 8">
            <a:extLst>
              <a:ext uri="{FF2B5EF4-FFF2-40B4-BE49-F238E27FC236}">
                <a16:creationId xmlns:a16="http://schemas.microsoft.com/office/drawing/2014/main" id="{3805AB92-AD8A-E78A-9B39-5C88224AA0BA}"/>
              </a:ext>
            </a:extLst>
          </p:cNvPr>
          <p:cNvSpPr txBox="1"/>
          <p:nvPr/>
        </p:nvSpPr>
        <p:spPr>
          <a:xfrm>
            <a:off x="99332" y="843536"/>
            <a:ext cx="11993335"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3" name="TextBox 12">
            <a:extLst>
              <a:ext uri="{FF2B5EF4-FFF2-40B4-BE49-F238E27FC236}">
                <a16:creationId xmlns:a16="http://schemas.microsoft.com/office/drawing/2014/main" id="{D482F1DE-7760-6455-FEE2-6433CC671EDD}"/>
              </a:ext>
            </a:extLst>
          </p:cNvPr>
          <p:cNvSpPr txBox="1"/>
          <p:nvPr/>
        </p:nvSpPr>
        <p:spPr>
          <a:xfrm>
            <a:off x="299223" y="6505991"/>
            <a:ext cx="472553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DroidArabicKufi-Regular"/>
                <a:ea typeface="+mn-ea"/>
                <a:cs typeface="+mn-cs"/>
                <a:hlinkClick r:id="rId3">
                  <a:extLst>
                    <a:ext uri="{A12FA001-AC4F-418D-AE19-62706E023703}">
                      <ahyp:hlinkClr xmlns:ahyp="http://schemas.microsoft.com/office/drawing/2018/hyperlinkcolor" val="tx"/>
                    </a:ext>
                  </a:extLst>
                </a:hlinkClick>
              </a:rPr>
              <a:t>https://mawdoo3.com</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7D16390-4294-0DFA-4029-24738EC32328}"/>
              </a:ext>
            </a:extLst>
          </p:cNvPr>
          <p:cNvSpPr txBox="1"/>
          <p:nvPr/>
        </p:nvSpPr>
        <p:spPr>
          <a:xfrm>
            <a:off x="6891292" y="6520535"/>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Calibri" panose="020F0502020204030204"/>
                <a:ea typeface="+mn-ea"/>
                <a:cs typeface="+mn-cs"/>
              </a:rPr>
              <a:t>https://blog.mostaql.com/entrepreneurship-types/</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pic>
        <p:nvPicPr>
          <p:cNvPr id="10" name="Picture 9">
            <a:extLst>
              <a:ext uri="{FF2B5EF4-FFF2-40B4-BE49-F238E27FC236}">
                <a16:creationId xmlns:a16="http://schemas.microsoft.com/office/drawing/2014/main" id="{CA4E71E6-9F71-BF31-3519-EF66B9812C52}"/>
              </a:ext>
            </a:extLst>
          </p:cNvPr>
          <p:cNvPicPr>
            <a:picLocks noChangeAspect="1"/>
          </p:cNvPicPr>
          <p:nvPr/>
        </p:nvPicPr>
        <p:blipFill>
          <a:blip r:embed="rId4"/>
          <a:stretch>
            <a:fillRect/>
          </a:stretch>
        </p:blipFill>
        <p:spPr>
          <a:xfrm>
            <a:off x="678041" y="1831268"/>
            <a:ext cx="10764452" cy="4183196"/>
          </a:xfrm>
          <a:prstGeom prst="rect">
            <a:avLst/>
          </a:prstGeom>
        </p:spPr>
      </p:pic>
    </p:spTree>
    <p:extLst>
      <p:ext uri="{BB962C8B-B14F-4D97-AF65-F5344CB8AC3E}">
        <p14:creationId xmlns:p14="http://schemas.microsoft.com/office/powerpoint/2010/main" val="1973047263"/>
      </p:ext>
    </p:extLst>
  </p:cSld>
  <p:clrMapOvr>
    <a:masterClrMapping/>
  </p:clrMapOvr>
  <mc:AlternateContent xmlns:mc="http://schemas.openxmlformats.org/markup-compatibility/2006" xmlns:p14="http://schemas.microsoft.com/office/powerpoint/2010/main">
    <mc:Choice Requires="p14">
      <p:transition spd="slow" p14:dur="3400" advTm="34704">
        <p14:reveal/>
      </p:transition>
    </mc:Choice>
    <mc:Fallback xmlns="">
      <p:transition spd="slow" advTm="34704">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409025" y="152799"/>
            <a:ext cx="4449751"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العوامل المؤثرة في الإنتاجية الإبداعية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9" name="TextBox 8">
            <a:extLst>
              <a:ext uri="{FF2B5EF4-FFF2-40B4-BE49-F238E27FC236}">
                <a16:creationId xmlns:a16="http://schemas.microsoft.com/office/drawing/2014/main" id="{3805AB92-AD8A-E78A-9B39-5C88224AA0BA}"/>
              </a:ext>
            </a:extLst>
          </p:cNvPr>
          <p:cNvSpPr txBox="1"/>
          <p:nvPr/>
        </p:nvSpPr>
        <p:spPr>
          <a:xfrm>
            <a:off x="99332" y="843536"/>
            <a:ext cx="11993335"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3" name="TextBox 12">
            <a:extLst>
              <a:ext uri="{FF2B5EF4-FFF2-40B4-BE49-F238E27FC236}">
                <a16:creationId xmlns:a16="http://schemas.microsoft.com/office/drawing/2014/main" id="{D482F1DE-7760-6455-FEE2-6433CC671EDD}"/>
              </a:ext>
            </a:extLst>
          </p:cNvPr>
          <p:cNvSpPr txBox="1"/>
          <p:nvPr/>
        </p:nvSpPr>
        <p:spPr>
          <a:xfrm>
            <a:off x="299223" y="6505991"/>
            <a:ext cx="472553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DroidArabicKufi-Regular"/>
                <a:ea typeface="+mn-ea"/>
                <a:cs typeface="+mn-cs"/>
                <a:hlinkClick r:id="rId3">
                  <a:extLst>
                    <a:ext uri="{A12FA001-AC4F-418D-AE19-62706E023703}">
                      <ahyp:hlinkClr xmlns:ahyp="http://schemas.microsoft.com/office/drawing/2018/hyperlinkcolor" val="tx"/>
                    </a:ext>
                  </a:extLst>
                </a:hlinkClick>
              </a:rPr>
              <a:t>https://mawdoo3.com</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7D16390-4294-0DFA-4029-24738EC32328}"/>
              </a:ext>
            </a:extLst>
          </p:cNvPr>
          <p:cNvSpPr txBox="1"/>
          <p:nvPr/>
        </p:nvSpPr>
        <p:spPr>
          <a:xfrm>
            <a:off x="6891292" y="6520535"/>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Calibri" panose="020F0502020204030204"/>
                <a:ea typeface="+mn-ea"/>
                <a:cs typeface="+mn-cs"/>
              </a:rPr>
              <a:t>https://blog.mostaql.com/entrepreneurship-types/</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pic>
        <p:nvPicPr>
          <p:cNvPr id="14" name="Picture 13">
            <a:extLst>
              <a:ext uri="{FF2B5EF4-FFF2-40B4-BE49-F238E27FC236}">
                <a16:creationId xmlns:a16="http://schemas.microsoft.com/office/drawing/2014/main" id="{E1049CEE-CFDB-2ED2-6CB9-64C0CBFFE71F}"/>
              </a:ext>
            </a:extLst>
          </p:cNvPr>
          <p:cNvPicPr>
            <a:picLocks noChangeAspect="1"/>
          </p:cNvPicPr>
          <p:nvPr/>
        </p:nvPicPr>
        <p:blipFill>
          <a:blip r:embed="rId4"/>
          <a:stretch>
            <a:fillRect/>
          </a:stretch>
        </p:blipFill>
        <p:spPr>
          <a:xfrm>
            <a:off x="443883" y="1298543"/>
            <a:ext cx="11248008" cy="4178979"/>
          </a:xfrm>
          <a:prstGeom prst="rect">
            <a:avLst/>
          </a:prstGeom>
        </p:spPr>
      </p:pic>
      <p:pic>
        <p:nvPicPr>
          <p:cNvPr id="16" name="Picture 15">
            <a:extLst>
              <a:ext uri="{FF2B5EF4-FFF2-40B4-BE49-F238E27FC236}">
                <a16:creationId xmlns:a16="http://schemas.microsoft.com/office/drawing/2014/main" id="{8EDD5BB3-ACEF-9C3F-FC6F-E4BD1107D2BB}"/>
              </a:ext>
            </a:extLst>
          </p:cNvPr>
          <p:cNvPicPr>
            <a:picLocks noChangeAspect="1"/>
          </p:cNvPicPr>
          <p:nvPr/>
        </p:nvPicPr>
        <p:blipFill>
          <a:blip r:embed="rId5"/>
          <a:stretch>
            <a:fillRect/>
          </a:stretch>
        </p:blipFill>
        <p:spPr>
          <a:xfrm>
            <a:off x="825621" y="5477522"/>
            <a:ext cx="10741982" cy="788022"/>
          </a:xfrm>
          <a:prstGeom prst="rect">
            <a:avLst/>
          </a:prstGeom>
        </p:spPr>
      </p:pic>
    </p:spTree>
    <p:extLst>
      <p:ext uri="{BB962C8B-B14F-4D97-AF65-F5344CB8AC3E}">
        <p14:creationId xmlns:p14="http://schemas.microsoft.com/office/powerpoint/2010/main" val="706975756"/>
      </p:ext>
    </p:extLst>
  </p:cSld>
  <p:clrMapOvr>
    <a:masterClrMapping/>
  </p:clrMapOvr>
  <mc:AlternateContent xmlns:mc="http://schemas.openxmlformats.org/markup-compatibility/2006" xmlns:p14="http://schemas.microsoft.com/office/powerpoint/2010/main">
    <mc:Choice Requires="p14">
      <p:transition spd="slow" p14:dur="3400" advTm="64100">
        <p14:reveal/>
      </p:transition>
    </mc:Choice>
    <mc:Fallback xmlns="">
      <p:transition spd="slow" advTm="641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277" y="1331649"/>
            <a:ext cx="11793445" cy="5237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
        <p:nvSpPr>
          <p:cNvPr id="7" name="TextBox 6">
            <a:extLst>
              <a:ext uri="{FF2B5EF4-FFF2-40B4-BE49-F238E27FC236}">
                <a16:creationId xmlns:a16="http://schemas.microsoft.com/office/drawing/2014/main" id="{BBA7E091-97A2-7C26-B676-C3FF81A3950A}"/>
              </a:ext>
            </a:extLst>
          </p:cNvPr>
          <p:cNvSpPr txBox="1"/>
          <p:nvPr/>
        </p:nvSpPr>
        <p:spPr>
          <a:xfrm>
            <a:off x="677771" y="1768178"/>
            <a:ext cx="10824838" cy="440120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ثالثا: أساليب تطوير القدرات الإبداعية في العمل والإنتاجية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هناك عدة أساليب لتطوير القدرات الإبداعية في العمل والإنتاجية، ومن أهم هذه الأساليب:</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التدريب المستمر</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الموظفين اتباع برامج تدريبية مستمرة لتنمية مهاراتهم وزيادة معرفتهم بالمعلومات الجديدة.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الاستماع لآراء الآخرين</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الموظفين أن يستمعوا لآراء زملائهم ورؤسائهم لتطوير أفكارهم وتوجيهها بشكل صحيح.</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تشجيع التعاون: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يجب على كل المشاركين أن يعملوا معًا ويتبادلوا الأفكار والرؤى لتحقيق الأهداف بشكل أسرع وأفضل.</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الإقدام على التجارب</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الموظفين والإداريين الإقدام على إجراء التجارب جديدة واستخدام التقنيات الجديثة  لتطوير وتحسين منتجاتها.</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الدعم الإداري</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الإدارة توفير الموارد الضرورية والترويج للقدرات الإبداعية للموظفين لتشجيعهم على تطوير أفكارهم والعمل على تنفيذها بشكل صحيح.</a:t>
            </a:r>
          </a:p>
        </p:txBody>
      </p:sp>
      <p:sp>
        <p:nvSpPr>
          <p:cNvPr id="3" name="TextBox 2">
            <a:extLst>
              <a:ext uri="{FF2B5EF4-FFF2-40B4-BE49-F238E27FC236}">
                <a16:creationId xmlns:a16="http://schemas.microsoft.com/office/drawing/2014/main" id="{169ABAA9-2F6C-E86A-04D8-46C5242F69B7}"/>
              </a:ext>
            </a:extLst>
          </p:cNvPr>
          <p:cNvSpPr txBox="1"/>
          <p:nvPr/>
        </p:nvSpPr>
        <p:spPr>
          <a:xfrm>
            <a:off x="3148685" y="500633"/>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أساليب تطوير القدرات الإبداعية في العمل والإنتاجية</a:t>
            </a:r>
          </a:p>
        </p:txBody>
      </p:sp>
    </p:spTree>
    <p:extLst>
      <p:ext uri="{BB962C8B-B14F-4D97-AF65-F5344CB8AC3E}">
        <p14:creationId xmlns:p14="http://schemas.microsoft.com/office/powerpoint/2010/main" val="2143443386"/>
      </p:ext>
    </p:extLst>
  </p:cSld>
  <p:clrMapOvr>
    <a:masterClrMapping/>
  </p:clrMapOvr>
  <mc:AlternateContent xmlns:mc="http://schemas.openxmlformats.org/markup-compatibility/2006" xmlns:p14="http://schemas.microsoft.com/office/powerpoint/2010/main">
    <mc:Choice Requires="p14">
      <p:transition spd="slow" p14:dur="3400" advTm="69859">
        <p14:reveal/>
      </p:transition>
    </mc:Choice>
    <mc:Fallback xmlns="">
      <p:transition spd="slow" advTm="6985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FBFF280-9124-14CD-A419-AC401511DEDD}"/>
              </a:ext>
            </a:extLst>
          </p:cNvPr>
          <p:cNvSpPr txBox="1"/>
          <p:nvPr/>
        </p:nvSpPr>
        <p:spPr>
          <a:xfrm>
            <a:off x="3048740" y="171792"/>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الإنتاجي الإبداعي</a:t>
            </a:r>
          </a:p>
        </p:txBody>
      </p:sp>
      <p:pic>
        <p:nvPicPr>
          <p:cNvPr id="9" name="Picture 8">
            <a:extLst>
              <a:ext uri="{FF2B5EF4-FFF2-40B4-BE49-F238E27FC236}">
                <a16:creationId xmlns:a16="http://schemas.microsoft.com/office/drawing/2014/main" id="{66122490-E1BC-736B-D36A-A127EB8E5D9E}"/>
              </a:ext>
            </a:extLst>
          </p:cNvPr>
          <p:cNvPicPr>
            <a:picLocks noChangeAspect="1"/>
          </p:cNvPicPr>
          <p:nvPr/>
        </p:nvPicPr>
        <p:blipFill>
          <a:blip r:embed="rId4"/>
          <a:stretch>
            <a:fillRect/>
          </a:stretch>
        </p:blipFill>
        <p:spPr>
          <a:xfrm>
            <a:off x="1713389" y="1713390"/>
            <a:ext cx="9154635" cy="4426153"/>
          </a:xfrm>
          <a:prstGeom prst="rect">
            <a:avLst/>
          </a:prstGeom>
        </p:spPr>
      </p:pic>
    </p:spTree>
    <p:custDataLst>
      <p:tags r:id="rId1"/>
    </p:custDataLst>
    <p:extLst>
      <p:ext uri="{BB962C8B-B14F-4D97-AF65-F5344CB8AC3E}">
        <p14:creationId xmlns:p14="http://schemas.microsoft.com/office/powerpoint/2010/main" val="2538749792"/>
      </p:ext>
    </p:extLst>
  </p:cSld>
  <p:clrMapOvr>
    <a:masterClrMapping/>
  </p:clrMapOvr>
  <mc:AlternateContent xmlns:mc="http://schemas.openxmlformats.org/markup-compatibility/2006" xmlns:p14="http://schemas.microsoft.com/office/powerpoint/2010/main">
    <mc:Choice Requires="p14">
      <p:transition spd="slow" p14:dur="3400" advTm="37211">
        <p14:reveal/>
      </p:transition>
    </mc:Choice>
    <mc:Fallback xmlns="">
      <p:transition spd="slow" advTm="37211">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291572"/>
            <a:ext cx="11993336" cy="5380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DAAE1A6E-767B-E82D-5A63-80BF901F37EF}"/>
              </a:ext>
            </a:extLst>
          </p:cNvPr>
          <p:cNvSpPr txBox="1"/>
          <p:nvPr/>
        </p:nvSpPr>
        <p:spPr>
          <a:xfrm>
            <a:off x="461639" y="1739608"/>
            <a:ext cx="11268722" cy="4093428"/>
          </a:xfrm>
          <a:prstGeom prst="rect">
            <a:avLst/>
          </a:prstGeom>
          <a:noFill/>
        </p:spPr>
        <p:txBody>
          <a:bodyPr wrap="square">
            <a:spAutoFit/>
          </a:bodyPr>
          <a:lstStyle/>
          <a:p>
            <a:pPr algn="just" rtl="1"/>
            <a:r>
              <a:rPr lang="ar-JO" sz="2000" dirty="0"/>
              <a:t>      تعاني الشركات العديد من التحدّيات في ظل التطورات المتسارعة، والتغيرات المستمرة في البيئة الخارجية، حيث يعود السبب في ذلك إلى التطور التكنولوجي السريع، بالإضافة إلى ثورة المعلومات والاتصالات. فقد باتت الشركات تواجه مشكلات حقيقية وكبيرة في عملية التصدير للدول المجاورة، والذي ساهم بشكل ملحوظ في انحصار السوق وزيادة المنافسة، كما تواجه الشركات حالة تنافس دائم مع الشركات الأخرى التي تطبق معايير عالية وتفرض ميزتها التنافسية بوضوح في السوق. الأمر الذي انعكس على صعوبة تحقيق الميزة التنافسية .</a:t>
            </a:r>
          </a:p>
          <a:p>
            <a:pPr algn="just" rtl="1"/>
            <a:r>
              <a:rPr lang="ar-JO" sz="2000" dirty="0"/>
              <a:t> </a:t>
            </a:r>
            <a:endParaRPr lang="ar-JO" sz="2000" b="1" dirty="0"/>
          </a:p>
          <a:p>
            <a:pPr algn="just" rtl="1"/>
            <a:r>
              <a:rPr lang="ar-JO" sz="2000" dirty="0"/>
              <a:t>ويشير مفهوم الميزة التنافسية إلى قدرة الشركة على صياغة وتطبيق الاستراتيجيات التي تجعلها في مركز أفضل بالنسبة للشركات الأخرى العاملة في نفس النشاط، وتحقق الميزة التنافسية من خلال الاستغلال الافضل للإمكانيات والموارد الفنية والمادية والمالية والتنظيمية بالإضافة إلى القدرات والكفاءات والمعرفة وغيرها من الإمكانيات التي تتمتع بها الشركة، والتي تمكنها من تصميم وتطبيق استراتيجياتها التنافسية. </a:t>
            </a:r>
            <a:r>
              <a:rPr lang="ar-JO" sz="2000" u="sng" dirty="0"/>
              <a:t>ويرتبط تحقيق الميزة التنافسية ببعدين أساسيين هما القيمة المدركة لدى العميل، وقدرة الشركة على تحقيق التميز </a:t>
            </a:r>
            <a:r>
              <a:rPr lang="ar-JO" sz="2000" dirty="0"/>
              <a:t>.</a:t>
            </a:r>
            <a:endParaRPr lang="en-US" sz="2000" dirty="0"/>
          </a:p>
          <a:p>
            <a:pPr algn="just" rtl="1"/>
            <a:endParaRPr lang="ar-JO" sz="2000" dirty="0"/>
          </a:p>
          <a:p>
            <a:pPr algn="just" rtl="1"/>
            <a:r>
              <a:rPr lang="ar-JO" sz="2000" dirty="0"/>
              <a:t>وتكمن أهمية الميزة التنافسية في كونها تمنح الشركات القدرة على الدفاع عن مكانتها السوقية وحفظ مركزها التنافسي بين منافسيها، بالإضافة إلى تعزيز إمكانيات الشركة وقدراتها الإنتاجية والتسويقية وتوثيق علاقاتها مع الزبائن وتحسين القرارات الإدارية، </a:t>
            </a:r>
            <a:r>
              <a:rPr lang="ar-JO" sz="2000" u="sng" dirty="0"/>
              <a:t>ومن أهم الأبعاد التي تشتمل عليها الميزة التنافسية جودة المنتجات أو الخدمات المقدمة، والربحية، الحصة السوقية، والإبداع .</a:t>
            </a:r>
            <a:endParaRPr lang="ar-JO" sz="2000" b="1" u="sng" dirty="0"/>
          </a:p>
        </p:txBody>
      </p:sp>
      <p:sp>
        <p:nvSpPr>
          <p:cNvPr id="11" name="TextBox 10">
            <a:extLst>
              <a:ext uri="{FF2B5EF4-FFF2-40B4-BE49-F238E27FC236}">
                <a16:creationId xmlns:a16="http://schemas.microsoft.com/office/drawing/2014/main" id="{F024BBFC-544D-68C0-3976-432969E891F5}"/>
              </a:ext>
            </a:extLst>
          </p:cNvPr>
          <p:cNvSpPr txBox="1"/>
          <p:nvPr/>
        </p:nvSpPr>
        <p:spPr>
          <a:xfrm>
            <a:off x="3042082" y="580167"/>
            <a:ext cx="610783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Project competitive advantage</a:t>
            </a:r>
            <a:endPar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31588049"/>
      </p:ext>
    </p:extLst>
  </p:cSld>
  <p:clrMapOvr>
    <a:masterClrMapping/>
  </p:clrMapOvr>
  <p:transition spd="slow" advTm="136500">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73290"/>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مفهوم المنافسة والتنافسية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4C2362F0-D0B6-1141-1855-0028A69F1A4C}"/>
              </a:ext>
            </a:extLst>
          </p:cNvPr>
          <p:cNvSpPr txBox="1"/>
          <p:nvPr/>
        </p:nvSpPr>
        <p:spPr>
          <a:xfrm>
            <a:off x="299223" y="1452213"/>
            <a:ext cx="11585128" cy="4478149"/>
          </a:xfrm>
          <a:prstGeom prst="rect">
            <a:avLst/>
          </a:prstGeom>
          <a:noFill/>
        </p:spPr>
        <p:txBody>
          <a:bodyPr wrap="square">
            <a:spAutoFit/>
          </a:bodyPr>
          <a:lstStyle/>
          <a:p>
            <a:pPr algn="r" rtl="1"/>
            <a:r>
              <a:rPr lang="ar-JO" sz="1900" b="1" dirty="0">
                <a:solidFill>
                  <a:srgbClr val="00B0F0"/>
                </a:solidFill>
              </a:rPr>
              <a:t>مفهوم المنافسة:</a:t>
            </a:r>
          </a:p>
          <a:p>
            <a:pPr algn="r" rtl="1"/>
            <a:r>
              <a:rPr lang="ar-JO" sz="1900" b="1" dirty="0">
                <a:solidFill>
                  <a:srgbClr val="00B0F0"/>
                </a:solidFill>
              </a:rPr>
              <a:t> </a:t>
            </a:r>
            <a:r>
              <a:rPr lang="ar-JO" sz="1900" dirty="0"/>
              <a:t>قبل التطرق إلى مفهوم الميزة التنافسية في منظمات الأعمال، تجدر الاشارة أولا إلى مفهوم المنافسة، ومفهوم التنافسية حتى يتسنى لنا فيما بعد إمكانية التفرقة بين مفاهيم: المنافسة، والتنافسية والميزة التنافسية، ولقد وردت الكثير من التعاريف لهذه المفاهيم، منها :</a:t>
            </a:r>
          </a:p>
          <a:p>
            <a:pPr algn="r" rtl="1"/>
            <a:r>
              <a:rPr lang="ar-JO" sz="1900" dirty="0"/>
              <a:t>" </a:t>
            </a:r>
            <a:r>
              <a:rPr lang="ar-JO" sz="1900" dirty="0">
                <a:solidFill>
                  <a:srgbClr val="00B0F0"/>
                </a:solidFill>
              </a:rPr>
              <a:t>المنافسة </a:t>
            </a:r>
            <a:r>
              <a:rPr lang="ar-JO" sz="1900" dirty="0"/>
              <a:t>تعدد المسوقين وتنافسهم لكسب العميل بالاعتماد على أساليب مختلفة كالأسعار والجودة والمواصفات وتوقيت البيع وأسلوب التوزيع والخدمة ما بعد البيع وغيرها" .</a:t>
            </a:r>
          </a:p>
          <a:p>
            <a:pPr algn="r" rtl="1"/>
            <a:r>
              <a:rPr lang="ar-JO" sz="1900" dirty="0">
                <a:solidFill>
                  <a:srgbClr val="00B0F0"/>
                </a:solidFill>
              </a:rPr>
              <a:t>المنافسة</a:t>
            </a:r>
            <a:r>
              <a:rPr lang="ar-JO" sz="1900" dirty="0"/>
              <a:t>  تعبر عن عدة معاني ، فهي من جهة تعني المزاحمة بين عدد من الاشخاص أو القوى تسعى لتحقيق نفس الهدف، ومن جهة أخرى تعني العلاقة بين التجار والمنتجين في صراعهم على الزبائن، والمنافسة تقوم على خاصية جوهرية هي الابتكار والتميز.  كما تعبر </a:t>
            </a:r>
            <a:r>
              <a:rPr lang="ar-JO" sz="1900" dirty="0">
                <a:solidFill>
                  <a:srgbClr val="00B0F0"/>
                </a:solidFill>
              </a:rPr>
              <a:t>المنافسة</a:t>
            </a:r>
            <a:r>
              <a:rPr lang="ar-JO" sz="1900" b="1" dirty="0">
                <a:solidFill>
                  <a:srgbClr val="00B0F0"/>
                </a:solidFill>
              </a:rPr>
              <a:t> </a:t>
            </a:r>
            <a:r>
              <a:rPr lang="ar-JO" sz="1900" dirty="0"/>
              <a:t>عن حالة المزاحمة أو الصراع التي تكون بين الاشخاص أو المجموعات التي تمثل قوى التنافس في سعيها نحو التفوق وكسب العملاء، وتحويل العملاء الحاليين والمرتقبين لاقتناء منتجات المنظمة، باستعمال مجموعة من الأساليب متمثلة في: الأسعار، الجودة، التوقيت، الخدمات المرافقة وغيرها. </a:t>
            </a:r>
          </a:p>
          <a:p>
            <a:pPr algn="r" rtl="1"/>
            <a:endParaRPr lang="ar-JO" sz="1900" dirty="0"/>
          </a:p>
          <a:p>
            <a:pPr algn="r" rtl="1"/>
            <a:r>
              <a:rPr lang="ar-JO" sz="1900" b="1" dirty="0">
                <a:solidFill>
                  <a:srgbClr val="00B0F0"/>
                </a:solidFill>
              </a:rPr>
              <a:t>مفهوم التنافسية: </a:t>
            </a:r>
          </a:p>
          <a:p>
            <a:pPr algn="r" rtl="1"/>
            <a:r>
              <a:rPr lang="ar-JO" sz="1900" dirty="0"/>
              <a:t>تعددت التعاريف المتعلقة بالتنافسية وذلك لاختلاف وجهات نظر الكتاب والباحثين الذين تناولوا هذا الموضوع ومن هذه التعاريف: </a:t>
            </a:r>
          </a:p>
          <a:p>
            <a:pPr algn="r" rtl="1"/>
            <a:r>
              <a:rPr lang="ar-JO" sz="1900" dirty="0"/>
              <a:t>" </a:t>
            </a:r>
            <a:r>
              <a:rPr lang="ar-JO" sz="1900" dirty="0">
                <a:solidFill>
                  <a:srgbClr val="00B0F0"/>
                </a:solidFill>
              </a:rPr>
              <a:t>التنافسية</a:t>
            </a:r>
            <a:r>
              <a:rPr lang="ar-JO" sz="1900" dirty="0"/>
              <a:t> : هي القدرة على الصمود أمام المنافسين بغرض تحقيق الأهداف من ربحية ونمو واستقرار وابتكار وتجديد .</a:t>
            </a:r>
          </a:p>
          <a:p>
            <a:pPr algn="r" rtl="1"/>
            <a:r>
              <a:rPr lang="ar-JO" sz="1900" dirty="0"/>
              <a:t>فيما يرى البعض بأن  </a:t>
            </a:r>
            <a:r>
              <a:rPr lang="ar-JO" sz="1900" dirty="0">
                <a:solidFill>
                  <a:srgbClr val="00B0F0"/>
                </a:solidFill>
              </a:rPr>
              <a:t>التنافسية</a:t>
            </a:r>
            <a:r>
              <a:rPr lang="ar-JO" sz="1900" dirty="0"/>
              <a:t> هي:  قدرة المنظمة على إنتاج السلع والخدمات بالنوعية الجيدة والسعر المناسب وفي الوقت المناسب وهذا يعني تلبية حاجات المستهلكين بشكل أكثر كفاءة من المنظمات .</a:t>
            </a:r>
          </a:p>
        </p:txBody>
      </p:sp>
      <p:sp>
        <p:nvSpPr>
          <p:cNvPr id="9" name="TextBox 8">
            <a:extLst>
              <a:ext uri="{FF2B5EF4-FFF2-40B4-BE49-F238E27FC236}">
                <a16:creationId xmlns:a16="http://schemas.microsoft.com/office/drawing/2014/main" id="{486C92CD-AAB0-4B44-641B-D01C1AC36BEC}"/>
              </a:ext>
            </a:extLst>
          </p:cNvPr>
          <p:cNvSpPr txBox="1"/>
          <p:nvPr/>
        </p:nvSpPr>
        <p:spPr>
          <a:xfrm>
            <a:off x="716242" y="6127000"/>
            <a:ext cx="6094520" cy="369332"/>
          </a:xfrm>
          <a:prstGeom prst="rect">
            <a:avLst/>
          </a:prstGeom>
          <a:noFill/>
        </p:spPr>
        <p:txBody>
          <a:bodyPr wrap="square">
            <a:spAutoFit/>
          </a:bodyPr>
          <a:lstStyle/>
          <a:p>
            <a:r>
              <a:rPr lang="en-GB" dirty="0"/>
              <a:t>https://www.asjp.cerist.dz/</a:t>
            </a:r>
            <a:endParaRPr lang="ar-JO" dirty="0"/>
          </a:p>
        </p:txBody>
      </p:sp>
    </p:spTree>
    <p:extLst>
      <p:ext uri="{BB962C8B-B14F-4D97-AF65-F5344CB8AC3E}">
        <p14:creationId xmlns:p14="http://schemas.microsoft.com/office/powerpoint/2010/main" val="2707980260"/>
      </p:ext>
    </p:extLst>
  </p:cSld>
  <p:clrMapOvr>
    <a:masterClrMapping/>
  </p:clrMapOvr>
  <p:transition spd="slow" advTm="131861">
    <p:randomBa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مفهوم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361FDDF-9403-3389-F819-F1F72107F2EE}"/>
              </a:ext>
            </a:extLst>
          </p:cNvPr>
          <p:cNvSpPr txBox="1"/>
          <p:nvPr/>
        </p:nvSpPr>
        <p:spPr>
          <a:xfrm>
            <a:off x="309187" y="1293732"/>
            <a:ext cx="11502160" cy="4524315"/>
          </a:xfrm>
          <a:prstGeom prst="rect">
            <a:avLst/>
          </a:prstGeom>
          <a:noFill/>
        </p:spPr>
        <p:txBody>
          <a:bodyPr wrap="square">
            <a:spAutoFit/>
          </a:bodyPr>
          <a:lstStyle/>
          <a:p>
            <a:pPr algn="r"/>
            <a:r>
              <a:rPr lang="ar-JO" b="1" dirty="0">
                <a:solidFill>
                  <a:srgbClr val="00B0F0"/>
                </a:solidFill>
              </a:rPr>
              <a:t>الميزة التنافسية: </a:t>
            </a:r>
            <a:r>
              <a:rPr lang="ar-JO" dirty="0"/>
              <a:t>هي قدرة الشركات أو المؤسسات على تلبية احتياجات الزبائن فيما يتعلق بالخدمات والمنتجات وتقديمها بجودة عالية، بهدف إرضائهم، فضلا عن تلبية احتياجات الموظفين في الشركة، وتوفير عائد على الاستثمار لتحقيق النمو التطور، والوصول إلى الغايات والأهداف المنشودة، من خلال مجموعة من العوامل التي لها علاقة بصلة مباشرة وغير مباشرة في استقرار الشركة في السوق، والتي تشمل على المشاركة الفاعلة في المجالات الاقتصادية التي تؤثر على استقرار وتنمية الأرباح، وذلك من خلال الاستخدام الأمثل للموارد المتاحة.</a:t>
            </a:r>
          </a:p>
          <a:p>
            <a:pPr algn="r"/>
            <a:r>
              <a:rPr lang="ar-JO" dirty="0"/>
              <a:t> </a:t>
            </a:r>
          </a:p>
          <a:p>
            <a:pPr algn="r"/>
            <a:r>
              <a:rPr lang="ar-JO" dirty="0"/>
              <a:t>إن </a:t>
            </a:r>
            <a:r>
              <a:rPr lang="ar-JO" b="1" dirty="0">
                <a:solidFill>
                  <a:srgbClr val="00B0F0"/>
                </a:solidFill>
              </a:rPr>
              <a:t>الميزة التنافسية </a:t>
            </a:r>
            <a:r>
              <a:rPr lang="ar-JO" dirty="0"/>
              <a:t>تعبر عن الأداة الأنسب التي تهدف إلى اكتشاف طرق جديدة ومبتكرة ومستحدثة للانتاج وتقديم السلع والخدمات بصورة أكثر فعالية من تلك التي يقدمها المنافسين في السوق، حيث يكون بمقدورها تجسيد هذا الطرق والأساليب على أرض الواقع، لتتفوق على نظيراتها.</a:t>
            </a:r>
            <a:endParaRPr lang="en-GB" dirty="0"/>
          </a:p>
          <a:p>
            <a:pPr algn="r"/>
            <a:endParaRPr lang="ar-JO" dirty="0"/>
          </a:p>
          <a:p>
            <a:pPr algn="r"/>
            <a:r>
              <a:rPr lang="ar-JO" dirty="0"/>
              <a:t> وقد عرفت </a:t>
            </a:r>
            <a:r>
              <a:rPr lang="ar-JO" b="1" dirty="0">
                <a:solidFill>
                  <a:srgbClr val="00B0F0"/>
                </a:solidFill>
              </a:rPr>
              <a:t>الميزة التنافسية </a:t>
            </a:r>
            <a:r>
              <a:rPr lang="ar-JO" dirty="0"/>
              <a:t>بأنها قدرة الشركة على اتباع سياسات واستراتيجيات من شأنها تقديم سلع وخدمات عالية الجودة، والتفوق على منافسيها، من خلال استغلال كافة الموارد والمصادر المتاحة، بهدف تحقيق قيمة عالية لزبائنها لا تستطيع الشركات المنافسة تقديمها. </a:t>
            </a:r>
          </a:p>
          <a:p>
            <a:pPr algn="r"/>
            <a:endParaRPr lang="ar-JO" dirty="0"/>
          </a:p>
          <a:p>
            <a:pPr algn="r"/>
            <a:r>
              <a:rPr lang="ar-JO" dirty="0"/>
              <a:t>ويعتقد أن </a:t>
            </a:r>
            <a:r>
              <a:rPr lang="ar-JO" b="1" dirty="0">
                <a:solidFill>
                  <a:srgbClr val="00B0F0"/>
                </a:solidFill>
              </a:rPr>
              <a:t>الميزة التنافسية </a:t>
            </a:r>
            <a:r>
              <a:rPr lang="ar-JO" dirty="0"/>
              <a:t>عبارة عن استراتيجية تقوم على تطوير نموذج أعمال الشركة، وتدفع بعجلة النمو والتطور فيها، وتتيح للشركة فرصة إنتاج وتقديم خدمات وسلع ومنافع للزبائن تتفوق فيها على نظيراتها من المنافسين في السوق.</a:t>
            </a:r>
          </a:p>
          <a:p>
            <a:pPr algn="r"/>
            <a:endParaRPr lang="ar-JO" dirty="0"/>
          </a:p>
          <a:p>
            <a:pPr algn="r"/>
            <a:r>
              <a:rPr lang="ar-JO" dirty="0"/>
              <a:t> مما سبق تعرف </a:t>
            </a:r>
            <a:r>
              <a:rPr lang="ar-JO" b="1" dirty="0">
                <a:solidFill>
                  <a:srgbClr val="00B0F0"/>
                </a:solidFill>
              </a:rPr>
              <a:t>الميزة التنافسية </a:t>
            </a:r>
            <a:r>
              <a:rPr lang="ar-JO" dirty="0"/>
              <a:t>بأنها قدرة الشركة على تلبية متطلبات واحتياجات الزبائن والتي تؤثر على استقرار الشركة في السوق ويحقق لها تفوق تنافسي بشكل يزيد من حصتها السوقية ويعظم ربحيتها.</a:t>
            </a:r>
          </a:p>
        </p:txBody>
      </p:sp>
      <p:sp>
        <p:nvSpPr>
          <p:cNvPr id="9" name="TextBox 8">
            <a:extLst>
              <a:ext uri="{FF2B5EF4-FFF2-40B4-BE49-F238E27FC236}">
                <a16:creationId xmlns:a16="http://schemas.microsoft.com/office/drawing/2014/main" id="{D13FB42E-FB63-AB54-428B-C0B1C5EE01E6}"/>
              </a:ext>
            </a:extLst>
          </p:cNvPr>
          <p:cNvSpPr txBox="1"/>
          <p:nvPr/>
        </p:nvSpPr>
        <p:spPr>
          <a:xfrm>
            <a:off x="716242" y="6127000"/>
            <a:ext cx="6094520" cy="369332"/>
          </a:xfrm>
          <a:prstGeom prst="rect">
            <a:avLst/>
          </a:prstGeom>
          <a:noFill/>
        </p:spPr>
        <p:txBody>
          <a:bodyPr wrap="square">
            <a:spAutoFit/>
          </a:bodyPr>
          <a:lstStyle/>
          <a:p>
            <a:r>
              <a:rPr lang="en-GB" dirty="0"/>
              <a:t>https://www.asjp.cerist.dz/</a:t>
            </a:r>
            <a:endParaRPr lang="ar-JO" dirty="0"/>
          </a:p>
        </p:txBody>
      </p:sp>
    </p:spTree>
    <p:extLst>
      <p:ext uri="{BB962C8B-B14F-4D97-AF65-F5344CB8AC3E}">
        <p14:creationId xmlns:p14="http://schemas.microsoft.com/office/powerpoint/2010/main" val="1493470891"/>
      </p:ext>
    </p:extLst>
  </p:cSld>
  <p:clrMapOvr>
    <a:masterClrMapping/>
  </p:clrMapOvr>
  <p:transition spd="slow" advTm="171227">
    <p:randomBar dir="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نماذج الميزة التنافسية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2DDE7C93-5B4B-0E63-36A2-89E9FDEAF96C}"/>
              </a:ext>
            </a:extLst>
          </p:cNvPr>
          <p:cNvSpPr txBox="1"/>
          <p:nvPr/>
        </p:nvSpPr>
        <p:spPr>
          <a:xfrm>
            <a:off x="299223" y="1625452"/>
            <a:ext cx="11561344" cy="4154984"/>
          </a:xfrm>
          <a:prstGeom prst="rect">
            <a:avLst/>
          </a:prstGeom>
          <a:noFill/>
        </p:spPr>
        <p:txBody>
          <a:bodyPr wrap="square">
            <a:spAutoFit/>
          </a:bodyPr>
          <a:lstStyle/>
          <a:p>
            <a:pPr algn="just" rtl="1"/>
            <a:r>
              <a:rPr lang="ar-JO" sz="2200" dirty="0"/>
              <a:t>     تعد استراتيجية الميزة التنافسية طريق للتميز فلا يتم تحقيق التميز ما لم تكن الثقافة السائدة هي تحقيق الميزة التنافسية، فالشركات المرتبطة بالأداء المتميز هي التي يوجد فيها ثقافات تنظيمية ً تساعد على التكيف مع المتغيرات والمستجدات، لذلك ترتبط عناصر هذه الاستراتيجية ارتباطاً قويا مع بعضها البعض.</a:t>
            </a:r>
          </a:p>
          <a:p>
            <a:pPr algn="just" rtl="1"/>
            <a:r>
              <a:rPr lang="ar-JO" sz="2200" dirty="0">
                <a:solidFill>
                  <a:srgbClr val="00B0F0"/>
                </a:solidFill>
              </a:rPr>
              <a:t>يوجد </a:t>
            </a:r>
            <a:r>
              <a:rPr lang="ar-JO" sz="2200" b="1" dirty="0">
                <a:solidFill>
                  <a:srgbClr val="00B0F0"/>
                </a:solidFill>
              </a:rPr>
              <a:t>نوعان من نماذج الميزة التنافسية </a:t>
            </a:r>
            <a:r>
              <a:rPr lang="ar-JO" sz="2200" dirty="0">
                <a:solidFill>
                  <a:srgbClr val="00B0F0"/>
                </a:solidFill>
              </a:rPr>
              <a:t>يتمثلان في نموذج قائم على السوق، ونموذج قائم على الموارد وكلاهما متكاملان، ويرتكز كل منهما على الآخر. </a:t>
            </a:r>
            <a:r>
              <a:rPr lang="ar-JO" sz="2200" dirty="0"/>
              <a:t>حيث أن نموذج </a:t>
            </a:r>
            <a:r>
              <a:rPr lang="ar-JO" sz="2200" u="sng" dirty="0"/>
              <a:t>الميزة التنافسية القائم على السوق </a:t>
            </a:r>
            <a:r>
              <a:rPr lang="ar-JO" sz="2200" dirty="0"/>
              <a:t>يشمل على متغيرات التكلفة، والتمايز، والفاعلية، وتقييم المنافسين، والتهديدات والمخاطر التي تواجه عمل الشركة.</a:t>
            </a:r>
          </a:p>
          <a:p>
            <a:pPr algn="just" rtl="1"/>
            <a:endParaRPr lang="ar-JO" sz="2200" dirty="0"/>
          </a:p>
          <a:p>
            <a:pPr algn="just" rtl="1"/>
            <a:r>
              <a:rPr lang="ar-JO" sz="2200" dirty="0"/>
              <a:t> إن نموذج </a:t>
            </a:r>
            <a:r>
              <a:rPr lang="ar-JO" sz="2200" u="sng" dirty="0"/>
              <a:t>الميزة التنافسية القائم على الموارد </a:t>
            </a:r>
            <a:r>
              <a:rPr lang="ar-JO" sz="2200" dirty="0"/>
              <a:t>فإنه يشمل على جميع الموارد التي تمتلكها الشركة سواء المادية أم المالية أم البشرية، بحيث يكون تحريكه وتنميته من داخل الشركة ,</a:t>
            </a:r>
            <a:r>
              <a:rPr lang="en-GB" sz="2200" dirty="0"/>
              <a:t> </a:t>
            </a:r>
            <a:r>
              <a:rPr lang="ar-JO" sz="2200" dirty="0"/>
              <a:t>ومن أهم المؤثرات التي تدعم الميزة التنافسية ممارسات إدارة الجودة الشاملة التي تساعد الشركات على تحقيق الميزة التنافسية والوصول إلى مستويات تنافسية عالية، وتمكنها من مواجه التحديات، وتحسين الإنتاجية، وخفض التكلفة، ودمج عمليات الأداء مع الإبداع والابتكار، الذي من شأنه أن يحقق للشركات جميع أهدافها التنافسية وحفظ مكانتها في السوق وضمان استمرارية أعمالها وتقدمها.</a:t>
            </a:r>
            <a:r>
              <a:rPr lang="en-GB" sz="2200" dirty="0"/>
              <a:t>.</a:t>
            </a:r>
            <a:endParaRPr lang="ar-JO" sz="2200" dirty="0"/>
          </a:p>
        </p:txBody>
      </p:sp>
    </p:spTree>
    <p:extLst>
      <p:ext uri="{BB962C8B-B14F-4D97-AF65-F5344CB8AC3E}">
        <p14:creationId xmlns:p14="http://schemas.microsoft.com/office/powerpoint/2010/main" val="671348577"/>
      </p:ext>
    </p:extLst>
  </p:cSld>
  <p:clrMapOvr>
    <a:masterClrMapping/>
  </p:clrMapOvr>
  <p:transition spd="slow" advTm="99594">
    <p:randomBar dir="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1" y="121378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خصائص الميزة التنافسية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76161998-645F-EFA3-7C04-08B4E37F39E5}"/>
              </a:ext>
            </a:extLst>
          </p:cNvPr>
          <p:cNvSpPr txBox="1"/>
          <p:nvPr/>
        </p:nvSpPr>
        <p:spPr>
          <a:xfrm>
            <a:off x="299223" y="1351437"/>
            <a:ext cx="11324665" cy="2862322"/>
          </a:xfrm>
          <a:prstGeom prst="rect">
            <a:avLst/>
          </a:prstGeom>
          <a:noFill/>
        </p:spPr>
        <p:txBody>
          <a:bodyPr wrap="square">
            <a:spAutoFit/>
          </a:bodyPr>
          <a:lstStyle/>
          <a:p>
            <a:pPr algn="r"/>
            <a:r>
              <a:rPr lang="ar-JO" sz="2000" b="1" dirty="0"/>
              <a:t>خصائص الميزة التنافسية:</a:t>
            </a:r>
            <a:br>
              <a:rPr lang="ar-JO" sz="2000" dirty="0"/>
            </a:br>
            <a:r>
              <a:rPr lang="ar-JO" sz="2000" dirty="0"/>
              <a:t>- أن تكون مستمرة ومستدامة بمعنى أن تحقق المؤسسة السبق على المدى الطويل وليس المدى القصير فقط.</a:t>
            </a:r>
            <a:br>
              <a:rPr lang="ar-JO" sz="2000" dirty="0"/>
            </a:br>
            <a:r>
              <a:rPr lang="ar-JO" sz="2000" dirty="0"/>
              <a:t>- أن تكون متجددة وفق معطيات البيئة الخارجية من جهة  قدرات وموارد المؤسسة الداخلية من جهة أخرى.</a:t>
            </a:r>
            <a:br>
              <a:rPr lang="ar-JO" sz="2000" dirty="0"/>
            </a:br>
            <a:r>
              <a:rPr lang="ar-JO" sz="2000" dirty="0"/>
              <a:t>- أن تكون مرنة بمعنى يمكن إحلال ميزات تنافسية بأخرى بسهولة ويسر وفق اعتبارات التغيرات الحاصلة في البيئة الخارجية من جهة ، وتطوّر موارد وقدرات المؤسسة من جهة أخرى.</a:t>
            </a:r>
            <a:br>
              <a:rPr lang="ar-JO" sz="2000" dirty="0"/>
            </a:br>
            <a:r>
              <a:rPr lang="ar-JO" sz="2000" dirty="0"/>
              <a:t>- أن يتناسب استخدام هذه الميزات التنافسية مع الأهداف والنتائج التي تريد المؤسسة تحقيقها في المديين القصير والبعيد.</a:t>
            </a:r>
          </a:p>
          <a:p>
            <a:pPr algn="r"/>
            <a:r>
              <a:rPr lang="ar-JO" sz="2000" dirty="0"/>
              <a:t>- أن تقدّم الملاءمة الفريدة بين موارد المؤسسة والفرص في البيئة.</a:t>
            </a:r>
          </a:p>
          <a:p>
            <a:pPr algn="r"/>
            <a:r>
              <a:rPr lang="ar-JO" sz="2000" dirty="0"/>
              <a:t>- أن تنبع من داخل المؤسسة وتحقق قيمة لها وتؤدي إلى تحقيق التفوق والأفضلية على المنافسين.</a:t>
            </a:r>
          </a:p>
          <a:p>
            <a:pPr algn="r"/>
            <a:r>
              <a:rPr lang="ar-JO" sz="2000" dirty="0"/>
              <a:t>- أن تنعكس على كفاءة أداء المؤسسة وأنشطتها وممارساتها مع العاملين.</a:t>
            </a:r>
          </a:p>
        </p:txBody>
      </p:sp>
      <p:graphicFrame>
        <p:nvGraphicFramePr>
          <p:cNvPr id="4" name="Diagram 3">
            <a:extLst>
              <a:ext uri="{FF2B5EF4-FFF2-40B4-BE49-F238E27FC236}">
                <a16:creationId xmlns:a16="http://schemas.microsoft.com/office/drawing/2014/main" id="{92464457-09AF-E006-E26C-DAB1012FAF52}"/>
              </a:ext>
            </a:extLst>
          </p:cNvPr>
          <p:cNvGraphicFramePr/>
          <p:nvPr>
            <p:extLst>
              <p:ext uri="{D42A27DB-BD31-4B8C-83A1-F6EECF244321}">
                <p14:modId xmlns:p14="http://schemas.microsoft.com/office/powerpoint/2010/main" val="3936014099"/>
              </p:ext>
            </p:extLst>
          </p:nvPr>
        </p:nvGraphicFramePr>
        <p:xfrm>
          <a:off x="522504" y="4521536"/>
          <a:ext cx="10334887" cy="2482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73627564"/>
      </p:ext>
    </p:extLst>
  </p:cSld>
  <p:clrMapOvr>
    <a:masterClrMapping/>
  </p:clrMapOvr>
  <mc:AlternateContent xmlns:mc="http://schemas.openxmlformats.org/markup-compatibility/2006" xmlns:p14="http://schemas.microsoft.com/office/powerpoint/2010/main">
    <mc:Choice Requires="p14">
      <p:transition spd="slow" p14:dur="1250" advTm="98233">
        <p14:switch dir="r"/>
      </p:transition>
    </mc:Choice>
    <mc:Fallback xmlns="">
      <p:transition spd="slow" advTm="98233">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العوامل التي تساعد على نشأة الميزة التنافسية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03F5CCF-14E3-198E-E945-06C207CD4812}"/>
              </a:ext>
            </a:extLst>
          </p:cNvPr>
          <p:cNvSpPr txBox="1"/>
          <p:nvPr/>
        </p:nvSpPr>
        <p:spPr>
          <a:xfrm>
            <a:off x="1012054" y="1669621"/>
            <a:ext cx="10476781" cy="3920240"/>
          </a:xfrm>
          <a:prstGeom prst="rect">
            <a:avLst/>
          </a:prstGeom>
          <a:noFill/>
        </p:spPr>
        <p:txBody>
          <a:bodyPr wrap="square">
            <a:spAutoFit/>
          </a:bodyPr>
          <a:lstStyle/>
          <a:p>
            <a:pPr algn="r" rtl="1">
              <a:lnSpc>
                <a:spcPct val="150000"/>
              </a:lnSpc>
            </a:pPr>
            <a:r>
              <a:rPr lang="ar-JO" sz="2100" b="1" i="0" dirty="0">
                <a:solidFill>
                  <a:srgbClr val="333333"/>
                </a:solidFill>
                <a:effectLst/>
                <a:latin typeface="Cairo"/>
              </a:rPr>
              <a:t>العوامل التي تساعد على نشأة الميزة التنافسية:</a:t>
            </a:r>
            <a:br>
              <a:rPr lang="ar-JO" sz="2100" dirty="0"/>
            </a:br>
            <a:r>
              <a:rPr lang="ar-JO" sz="2100" b="0" i="0" dirty="0">
                <a:solidFill>
                  <a:srgbClr val="333333"/>
                </a:solidFill>
                <a:effectLst/>
                <a:latin typeface="Cairo"/>
              </a:rPr>
              <a:t>1- </a:t>
            </a:r>
            <a:r>
              <a:rPr lang="ar-JO" sz="2100" b="1" i="0" dirty="0">
                <a:solidFill>
                  <a:srgbClr val="333333"/>
                </a:solidFill>
                <a:effectLst/>
                <a:latin typeface="Cairo"/>
              </a:rPr>
              <a:t>العوامل الداخلية</a:t>
            </a:r>
            <a:r>
              <a:rPr lang="ar-JO" sz="2100" b="0" i="0" dirty="0">
                <a:solidFill>
                  <a:srgbClr val="333333"/>
                </a:solidFill>
                <a:effectLst/>
                <a:latin typeface="Cairo"/>
              </a:rPr>
              <a:t>: من خلال تعرف المؤسسة على القدرات والإمكانيات والموارد والاسثمار فيها بشكل يحقق الميزة التنافسية ،على سبيل المثال, تنجح المؤسسة التي تستثمر مواردها وقدراتها الداخلية مثل الالات والأدوات والاستراتيجيات ومهارات العاملين مقارنة مع المؤسسة التي لا تؤمن بأهمية هذه العوامل في تحقيق الميزة التنافسية. </a:t>
            </a:r>
          </a:p>
          <a:p>
            <a:pPr algn="r" rtl="1">
              <a:lnSpc>
                <a:spcPct val="150000"/>
              </a:lnSpc>
            </a:pPr>
            <a:endParaRPr lang="ar-JO" sz="2100" dirty="0">
              <a:solidFill>
                <a:srgbClr val="333333"/>
              </a:solidFill>
              <a:latin typeface="Cairo"/>
            </a:endParaRPr>
          </a:p>
          <a:p>
            <a:pPr algn="r" rtl="1">
              <a:lnSpc>
                <a:spcPct val="150000"/>
              </a:lnSpc>
            </a:pPr>
            <a:r>
              <a:rPr lang="ar-JO" sz="2100" b="0" i="0" dirty="0">
                <a:solidFill>
                  <a:srgbClr val="333333"/>
                </a:solidFill>
                <a:effectLst/>
                <a:latin typeface="Cairo"/>
              </a:rPr>
              <a:t>كما تشمل العوامل الداخلية التي تساعد على نشأة الميزة التنافسية مرونة المؤسسة وقدرتها على متابعة المتغيرات عن طريق تحليل المعلومات وتوقع التغيرات.</a:t>
            </a:r>
            <a:br>
              <a:rPr lang="ar-JO" sz="2100" dirty="0"/>
            </a:br>
            <a:endParaRPr lang="en-GB" sz="2100" b="0" i="0" dirty="0">
              <a:solidFill>
                <a:srgbClr val="333333"/>
              </a:solidFill>
              <a:effectLst/>
              <a:latin typeface="Cairo"/>
            </a:endParaRPr>
          </a:p>
        </p:txBody>
      </p:sp>
    </p:spTree>
    <p:extLst>
      <p:ext uri="{BB962C8B-B14F-4D97-AF65-F5344CB8AC3E}">
        <p14:creationId xmlns:p14="http://schemas.microsoft.com/office/powerpoint/2010/main" val="3247868252"/>
      </p:ext>
    </p:extLst>
  </p:cSld>
  <p:clrMapOvr>
    <a:masterClrMapping/>
  </p:clrMapOvr>
  <p:transition spd="slow" advTm="51538">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rot="5400000">
            <a:off x="1363900" y="137194"/>
            <a:ext cx="4846592" cy="7084383"/>
            <a:chOff x="2654889" y="-1766664"/>
            <a:chExt cx="4395136" cy="11044352"/>
          </a:xfrm>
        </p:grpSpPr>
        <p:sp>
          <p:nvSpPr>
            <p:cNvPr id="7" name="Freeform 6"/>
            <p:cNvSpPr/>
            <p:nvPr/>
          </p:nvSpPr>
          <p:spPr>
            <a:xfrm>
              <a:off x="3671447" y="3404983"/>
              <a:ext cx="1258479" cy="2617114"/>
            </a:xfrm>
            <a:custGeom>
              <a:avLst/>
              <a:gdLst>
                <a:gd name="connsiteX0" fmla="*/ 0 w 1258479"/>
                <a:gd name="connsiteY0" fmla="*/ 0 h 2617114"/>
                <a:gd name="connsiteX1" fmla="*/ 629239 w 1258479"/>
                <a:gd name="connsiteY1" fmla="*/ 0 h 2617114"/>
                <a:gd name="connsiteX2" fmla="*/ 629239 w 1258479"/>
                <a:gd name="connsiteY2" fmla="*/ 2617114 h 2617114"/>
                <a:gd name="connsiteX3" fmla="*/ 1258479 w 1258479"/>
                <a:gd name="connsiteY3" fmla="*/ 2617114 h 2617114"/>
              </a:gdLst>
              <a:ahLst/>
              <a:cxnLst>
                <a:cxn ang="0">
                  <a:pos x="connsiteX0" y="connsiteY0"/>
                </a:cxn>
                <a:cxn ang="0">
                  <a:pos x="connsiteX1" y="connsiteY1"/>
                </a:cxn>
                <a:cxn ang="0">
                  <a:pos x="connsiteX2" y="connsiteY2"/>
                </a:cxn>
                <a:cxn ang="0">
                  <a:pos x="connsiteX3" y="connsiteY3"/>
                </a:cxn>
              </a:cxnLst>
              <a:rect l="l" t="t" r="r" b="b"/>
              <a:pathLst>
                <a:path w="1258479" h="2617114">
                  <a:moveTo>
                    <a:pt x="0" y="0"/>
                  </a:moveTo>
                  <a:lnTo>
                    <a:pt x="629239" y="0"/>
                  </a:lnTo>
                  <a:lnTo>
                    <a:pt x="629239" y="2617114"/>
                  </a:lnTo>
                  <a:lnTo>
                    <a:pt x="1258479" y="2617114"/>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569340" tIns="1235958" rIns="569341" bIns="1235958" numCol="1" spcCol="1270" anchor="ctr" anchorCtr="0">
              <a:noAutofit/>
            </a:bodyPr>
            <a:lstStyle/>
            <a:p>
              <a:pPr lvl="0" algn="ctr" defTabSz="444500">
                <a:lnSpc>
                  <a:spcPct val="90000"/>
                </a:lnSpc>
                <a:spcBef>
                  <a:spcPct val="0"/>
                </a:spcBef>
                <a:spcAft>
                  <a:spcPct val="35000"/>
                </a:spcAft>
              </a:pPr>
              <a:endParaRPr lang="en-US" sz="1600" kern="1200"/>
            </a:p>
          </p:txBody>
        </p:sp>
        <p:sp>
          <p:nvSpPr>
            <p:cNvPr id="8" name="Freeform 7"/>
            <p:cNvSpPr/>
            <p:nvPr/>
          </p:nvSpPr>
          <p:spPr>
            <a:xfrm>
              <a:off x="3671447" y="3404983"/>
              <a:ext cx="1258479" cy="470869"/>
            </a:xfrm>
            <a:custGeom>
              <a:avLst/>
              <a:gdLst>
                <a:gd name="connsiteX0" fmla="*/ 0 w 1258479"/>
                <a:gd name="connsiteY0" fmla="*/ 0 h 470869"/>
                <a:gd name="connsiteX1" fmla="*/ 629239 w 1258479"/>
                <a:gd name="connsiteY1" fmla="*/ 0 h 470869"/>
                <a:gd name="connsiteX2" fmla="*/ 629239 w 1258479"/>
                <a:gd name="connsiteY2" fmla="*/ 470869 h 470869"/>
                <a:gd name="connsiteX3" fmla="*/ 1258479 w 1258479"/>
                <a:gd name="connsiteY3" fmla="*/ 470869 h 470869"/>
              </a:gdLst>
              <a:ahLst/>
              <a:cxnLst>
                <a:cxn ang="0">
                  <a:pos x="connsiteX0" y="connsiteY0"/>
                </a:cxn>
                <a:cxn ang="0">
                  <a:pos x="connsiteX1" y="connsiteY1"/>
                </a:cxn>
                <a:cxn ang="0">
                  <a:pos x="connsiteX2" y="connsiteY2"/>
                </a:cxn>
                <a:cxn ang="0">
                  <a:pos x="connsiteX3" y="connsiteY3"/>
                </a:cxn>
              </a:cxnLst>
              <a:rect l="l" t="t" r="r" b="b"/>
              <a:pathLst>
                <a:path w="1258479" h="470869">
                  <a:moveTo>
                    <a:pt x="0" y="0"/>
                  </a:moveTo>
                  <a:lnTo>
                    <a:pt x="629239" y="0"/>
                  </a:lnTo>
                  <a:lnTo>
                    <a:pt x="629239" y="470869"/>
                  </a:lnTo>
                  <a:lnTo>
                    <a:pt x="1258479" y="470869"/>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608347" tIns="201843" rIns="608348" bIns="201842" numCol="1" spcCol="1270" anchor="ctr" anchorCtr="0">
              <a:noAutofit/>
            </a:bodyPr>
            <a:lstStyle/>
            <a:p>
              <a:pPr lvl="0" algn="ctr" defTabSz="222250">
                <a:lnSpc>
                  <a:spcPct val="90000"/>
                </a:lnSpc>
                <a:spcBef>
                  <a:spcPct val="0"/>
                </a:spcBef>
                <a:spcAft>
                  <a:spcPct val="35000"/>
                </a:spcAft>
              </a:pPr>
              <a:endParaRPr lang="en-US" sz="1600" kern="1200"/>
            </a:p>
          </p:txBody>
        </p:sp>
        <p:sp>
          <p:nvSpPr>
            <p:cNvPr id="9" name="Freeform 8"/>
            <p:cNvSpPr/>
            <p:nvPr/>
          </p:nvSpPr>
          <p:spPr>
            <a:xfrm>
              <a:off x="3671447" y="2110040"/>
              <a:ext cx="1258479" cy="1294943"/>
            </a:xfrm>
            <a:custGeom>
              <a:avLst/>
              <a:gdLst>
                <a:gd name="connsiteX0" fmla="*/ 0 w 1258479"/>
                <a:gd name="connsiteY0" fmla="*/ 1294943 h 1294943"/>
                <a:gd name="connsiteX1" fmla="*/ 629239 w 1258479"/>
                <a:gd name="connsiteY1" fmla="*/ 1294943 h 1294943"/>
                <a:gd name="connsiteX2" fmla="*/ 629239 w 1258479"/>
                <a:gd name="connsiteY2" fmla="*/ 0 h 1294943"/>
                <a:gd name="connsiteX3" fmla="*/ 1258479 w 1258479"/>
                <a:gd name="connsiteY3" fmla="*/ 0 h 1294943"/>
              </a:gdLst>
              <a:ahLst/>
              <a:cxnLst>
                <a:cxn ang="0">
                  <a:pos x="connsiteX0" y="connsiteY0"/>
                </a:cxn>
                <a:cxn ang="0">
                  <a:pos x="connsiteX1" y="connsiteY1"/>
                </a:cxn>
                <a:cxn ang="0">
                  <a:pos x="connsiteX2" y="connsiteY2"/>
                </a:cxn>
                <a:cxn ang="0">
                  <a:pos x="connsiteX3" y="connsiteY3"/>
                </a:cxn>
              </a:cxnLst>
              <a:rect l="l" t="t" r="r" b="b"/>
              <a:pathLst>
                <a:path w="1258479" h="1294943">
                  <a:moveTo>
                    <a:pt x="0" y="1294943"/>
                  </a:moveTo>
                  <a:lnTo>
                    <a:pt x="629239" y="1294943"/>
                  </a:lnTo>
                  <a:lnTo>
                    <a:pt x="629239" y="0"/>
                  </a:lnTo>
                  <a:lnTo>
                    <a:pt x="1258479" y="0"/>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596796" tIns="602328" rIns="596797" bIns="602329" numCol="1" spcCol="1270" anchor="ctr" anchorCtr="0">
              <a:noAutofit/>
            </a:bodyPr>
            <a:lstStyle/>
            <a:p>
              <a:pPr lvl="0" algn="ctr" defTabSz="266700">
                <a:lnSpc>
                  <a:spcPct val="90000"/>
                </a:lnSpc>
                <a:spcBef>
                  <a:spcPct val="0"/>
                </a:spcBef>
                <a:spcAft>
                  <a:spcPct val="35000"/>
                </a:spcAft>
              </a:pPr>
              <a:endParaRPr lang="en-US" sz="1600" kern="1200"/>
            </a:p>
          </p:txBody>
        </p:sp>
        <p:sp>
          <p:nvSpPr>
            <p:cNvPr id="10" name="Freeform 9"/>
            <p:cNvSpPr/>
            <p:nvPr/>
          </p:nvSpPr>
          <p:spPr>
            <a:xfrm>
              <a:off x="3671447" y="638343"/>
              <a:ext cx="1202962" cy="2766640"/>
            </a:xfrm>
            <a:custGeom>
              <a:avLst/>
              <a:gdLst>
                <a:gd name="connsiteX0" fmla="*/ 0 w 1202962"/>
                <a:gd name="connsiteY0" fmla="*/ 2766640 h 2766640"/>
                <a:gd name="connsiteX1" fmla="*/ 601481 w 1202962"/>
                <a:gd name="connsiteY1" fmla="*/ 2766640 h 2766640"/>
                <a:gd name="connsiteX2" fmla="*/ 601481 w 1202962"/>
                <a:gd name="connsiteY2" fmla="*/ 0 h 2766640"/>
                <a:gd name="connsiteX3" fmla="*/ 1202962 w 1202962"/>
                <a:gd name="connsiteY3" fmla="*/ 0 h 2766640"/>
              </a:gdLst>
              <a:ahLst/>
              <a:cxnLst>
                <a:cxn ang="0">
                  <a:pos x="connsiteX0" y="connsiteY0"/>
                </a:cxn>
                <a:cxn ang="0">
                  <a:pos x="connsiteX1" y="connsiteY1"/>
                </a:cxn>
                <a:cxn ang="0">
                  <a:pos x="connsiteX2" y="connsiteY2"/>
                </a:cxn>
                <a:cxn ang="0">
                  <a:pos x="connsiteX3" y="connsiteY3"/>
                </a:cxn>
              </a:cxnLst>
              <a:rect l="l" t="t" r="r" b="b"/>
              <a:pathLst>
                <a:path w="1202962" h="2766640">
                  <a:moveTo>
                    <a:pt x="0" y="2766640"/>
                  </a:moveTo>
                  <a:lnTo>
                    <a:pt x="601481" y="2766640"/>
                  </a:lnTo>
                  <a:lnTo>
                    <a:pt x="601481" y="0"/>
                  </a:lnTo>
                  <a:lnTo>
                    <a:pt x="1202962" y="0"/>
                  </a:lnTo>
                </a:path>
              </a:pathLst>
            </a:custGeom>
            <a:noFill/>
            <a:scene3d>
              <a:camera prst="orthographicFront"/>
              <a:lightRig rig="flat" dir="t"/>
            </a:scene3d>
            <a:sp3d prstMaterial="matte"/>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538760" tIns="1307898" rIns="538760" bIns="1307900" numCol="1" spcCol="1270" anchor="ctr" anchorCtr="0">
              <a:noAutofit/>
            </a:bodyPr>
            <a:lstStyle/>
            <a:p>
              <a:pPr lvl="0" algn="ctr" defTabSz="444500">
                <a:lnSpc>
                  <a:spcPct val="90000"/>
                </a:lnSpc>
                <a:spcBef>
                  <a:spcPct val="0"/>
                </a:spcBef>
                <a:spcAft>
                  <a:spcPct val="35000"/>
                </a:spcAft>
              </a:pPr>
              <a:endParaRPr lang="en-US" sz="1600" kern="1200"/>
            </a:p>
          </p:txBody>
        </p:sp>
        <p:sp>
          <p:nvSpPr>
            <p:cNvPr id="11" name="Freeform 10"/>
            <p:cNvSpPr/>
            <p:nvPr/>
          </p:nvSpPr>
          <p:spPr>
            <a:xfrm rot="16200000">
              <a:off x="488014" y="2896704"/>
              <a:ext cx="5350308" cy="1016558"/>
            </a:xfrm>
            <a:custGeom>
              <a:avLst/>
              <a:gdLst>
                <a:gd name="connsiteX0" fmla="*/ 0 w 5350308"/>
                <a:gd name="connsiteY0" fmla="*/ 0 h 1016558"/>
                <a:gd name="connsiteX1" fmla="*/ 5350308 w 5350308"/>
                <a:gd name="connsiteY1" fmla="*/ 0 h 1016558"/>
                <a:gd name="connsiteX2" fmla="*/ 5350308 w 5350308"/>
                <a:gd name="connsiteY2" fmla="*/ 1016558 h 1016558"/>
                <a:gd name="connsiteX3" fmla="*/ 0 w 5350308"/>
                <a:gd name="connsiteY3" fmla="*/ 1016558 h 1016558"/>
                <a:gd name="connsiteX4" fmla="*/ 0 w 5350308"/>
                <a:gd name="connsiteY4" fmla="*/ 0 h 1016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50308" h="1016558">
                  <a:moveTo>
                    <a:pt x="0" y="0"/>
                  </a:moveTo>
                  <a:lnTo>
                    <a:pt x="5350308" y="0"/>
                  </a:lnTo>
                  <a:lnTo>
                    <a:pt x="5350308" y="1016558"/>
                  </a:lnTo>
                  <a:lnTo>
                    <a:pt x="0" y="1016558"/>
                  </a:lnTo>
                  <a:lnTo>
                    <a:pt x="0" y="0"/>
                  </a:lnTo>
                  <a:close/>
                </a:path>
              </a:pathLst>
            </a:custGeom>
            <a:solidFill>
              <a:srgbClr val="00B0F0"/>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txBody>
            <a:bodyPr spcFirstLastPara="0" vert="horz" wrap="square" lIns="37465" tIns="37465" rIns="37465" bIns="37465" numCol="1" spcCol="1270" anchor="ctr" anchorCtr="0">
              <a:noAutofit/>
            </a:bodyPr>
            <a:lstStyle/>
            <a:p>
              <a:pPr lvl="0" algn="ctr" defTabSz="2622550">
                <a:lnSpc>
                  <a:spcPct val="90000"/>
                </a:lnSpc>
                <a:spcBef>
                  <a:spcPct val="0"/>
                </a:spcBef>
                <a:spcAft>
                  <a:spcPct val="35000"/>
                </a:spcAft>
              </a:pPr>
              <a:r>
                <a:rPr lang="ar-IQ" sz="2400" b="1" kern="1200" dirty="0">
                  <a:solidFill>
                    <a:schemeClr val="tx1"/>
                  </a:solidFill>
                </a:rPr>
                <a:t>عوامل</a:t>
              </a:r>
              <a:r>
                <a:rPr lang="ar-IQ" sz="2400" b="1" kern="1200" dirty="0"/>
                <a:t> </a:t>
              </a:r>
              <a:r>
                <a:rPr lang="ar-IQ" sz="2400" b="1" kern="1200" dirty="0">
                  <a:solidFill>
                    <a:schemeClr val="tx1"/>
                  </a:solidFill>
                </a:rPr>
                <a:t>البيئة</a:t>
              </a:r>
              <a:r>
                <a:rPr lang="ar-IQ" sz="2400" b="1" kern="1200" dirty="0"/>
                <a:t> </a:t>
              </a:r>
              <a:r>
                <a:rPr lang="ar-IQ" sz="2400" b="1" kern="1200" dirty="0">
                  <a:solidFill>
                    <a:schemeClr val="tx1"/>
                  </a:solidFill>
                </a:rPr>
                <a:t>الخارجية</a:t>
              </a:r>
              <a:endParaRPr lang="en-US" sz="2400" b="1" kern="1200" dirty="0">
                <a:solidFill>
                  <a:schemeClr val="tx1"/>
                </a:solidFill>
              </a:endParaRPr>
            </a:p>
          </p:txBody>
        </p:sp>
        <p:sp>
          <p:nvSpPr>
            <p:cNvPr id="12" name="Freeform 11"/>
            <p:cNvSpPr/>
            <p:nvPr/>
          </p:nvSpPr>
          <p:spPr>
            <a:xfrm rot="16200000">
              <a:off x="4416400" y="-581502"/>
              <a:ext cx="3818787" cy="1448463"/>
            </a:xfrm>
            <a:custGeom>
              <a:avLst/>
              <a:gdLst>
                <a:gd name="connsiteX0" fmla="*/ 0 w 3818787"/>
                <a:gd name="connsiteY0" fmla="*/ 0 h 1448463"/>
                <a:gd name="connsiteX1" fmla="*/ 3818787 w 3818787"/>
                <a:gd name="connsiteY1" fmla="*/ 0 h 1448463"/>
                <a:gd name="connsiteX2" fmla="*/ 3818787 w 3818787"/>
                <a:gd name="connsiteY2" fmla="*/ 1448463 h 1448463"/>
                <a:gd name="connsiteX3" fmla="*/ 0 w 3818787"/>
                <a:gd name="connsiteY3" fmla="*/ 1448463 h 1448463"/>
                <a:gd name="connsiteX4" fmla="*/ 0 w 3818787"/>
                <a:gd name="connsiteY4" fmla="*/ 0 h 1448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8787" h="1448463">
                  <a:moveTo>
                    <a:pt x="0" y="0"/>
                  </a:moveTo>
                  <a:lnTo>
                    <a:pt x="3818787" y="0"/>
                  </a:lnTo>
                  <a:lnTo>
                    <a:pt x="3818787" y="1448463"/>
                  </a:lnTo>
                  <a:lnTo>
                    <a:pt x="0" y="1448463"/>
                  </a:lnTo>
                  <a:lnTo>
                    <a:pt x="0" y="0"/>
                  </a:lnTo>
                  <a:close/>
                </a:path>
              </a:pathLst>
            </a:custGeom>
            <a:solidFill>
              <a:srgbClr val="00B0F0"/>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IQ" sz="1600" b="1" kern="1200" dirty="0">
                  <a:solidFill>
                    <a:schemeClr val="tx1"/>
                  </a:solidFill>
                </a:rPr>
                <a:t>القوى الاقتصادية</a:t>
              </a:r>
            </a:p>
            <a:p>
              <a:pPr lvl="0" algn="r" defTabSz="889000" rtl="1">
                <a:lnSpc>
                  <a:spcPct val="90000"/>
                </a:lnSpc>
                <a:spcBef>
                  <a:spcPct val="0"/>
                </a:spcBef>
                <a:spcAft>
                  <a:spcPct val="35000"/>
                </a:spcAft>
              </a:pPr>
              <a:r>
                <a:rPr lang="ar-IQ" sz="1600" b="1" kern="1200" dirty="0">
                  <a:solidFill>
                    <a:schemeClr val="tx1"/>
                  </a:solidFill>
                </a:rPr>
                <a:t>* </a:t>
              </a:r>
              <a:r>
                <a:rPr lang="ar-JO" sz="1600" b="1" kern="1200" dirty="0">
                  <a:solidFill>
                    <a:schemeClr val="tx1"/>
                  </a:solidFill>
                </a:rPr>
                <a:t>إ</a:t>
              </a:r>
              <a:r>
                <a:rPr lang="ar-IQ" sz="1600" b="1" kern="1200" dirty="0">
                  <a:solidFill>
                    <a:schemeClr val="tx1"/>
                  </a:solidFill>
                </a:rPr>
                <a:t>جمالي الناتج القومي</a:t>
              </a:r>
            </a:p>
            <a:p>
              <a:pPr lvl="0" algn="r" defTabSz="889000" rtl="1">
                <a:lnSpc>
                  <a:spcPct val="90000"/>
                </a:lnSpc>
                <a:spcBef>
                  <a:spcPct val="0"/>
                </a:spcBef>
                <a:spcAft>
                  <a:spcPct val="35000"/>
                </a:spcAft>
              </a:pPr>
              <a:r>
                <a:rPr lang="ar-IQ" sz="1600" b="1" kern="1200" dirty="0">
                  <a:solidFill>
                    <a:schemeClr val="tx1"/>
                  </a:solidFill>
                </a:rPr>
                <a:t>* معدلات الاشغال او البطالة </a:t>
              </a:r>
            </a:p>
            <a:p>
              <a:pPr lvl="0" algn="r" defTabSz="889000" rtl="1">
                <a:lnSpc>
                  <a:spcPct val="90000"/>
                </a:lnSpc>
                <a:spcBef>
                  <a:spcPct val="0"/>
                </a:spcBef>
                <a:spcAft>
                  <a:spcPct val="35000"/>
                </a:spcAft>
              </a:pPr>
              <a:r>
                <a:rPr lang="ar-IQ" sz="1600" b="1" kern="1200" dirty="0">
                  <a:solidFill>
                    <a:schemeClr val="tx1"/>
                  </a:solidFill>
                </a:rPr>
                <a:t>* اسعار الفائدة</a:t>
              </a:r>
              <a:endParaRPr lang="en-US" sz="1600" b="1" kern="1200" dirty="0">
                <a:solidFill>
                  <a:schemeClr val="tx1"/>
                </a:solidFill>
              </a:endParaRPr>
            </a:p>
          </p:txBody>
        </p:sp>
        <p:sp>
          <p:nvSpPr>
            <p:cNvPr id="13" name="Freeform 12"/>
            <p:cNvSpPr/>
            <p:nvPr/>
          </p:nvSpPr>
          <p:spPr>
            <a:xfrm rot="16200000">
              <a:off x="2976502" y="-603396"/>
              <a:ext cx="3780841" cy="1469279"/>
            </a:xfrm>
            <a:custGeom>
              <a:avLst/>
              <a:gdLst>
                <a:gd name="connsiteX0" fmla="*/ 0 w 3746699"/>
                <a:gd name="connsiteY0" fmla="*/ 0 h 1332301"/>
                <a:gd name="connsiteX1" fmla="*/ 3746699 w 3746699"/>
                <a:gd name="connsiteY1" fmla="*/ 0 h 1332301"/>
                <a:gd name="connsiteX2" fmla="*/ 3746699 w 3746699"/>
                <a:gd name="connsiteY2" fmla="*/ 1332301 h 1332301"/>
                <a:gd name="connsiteX3" fmla="*/ 0 w 3746699"/>
                <a:gd name="connsiteY3" fmla="*/ 1332301 h 1332301"/>
                <a:gd name="connsiteX4" fmla="*/ 0 w 3746699"/>
                <a:gd name="connsiteY4" fmla="*/ 0 h 1332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6699" h="1332301">
                  <a:moveTo>
                    <a:pt x="0" y="0"/>
                  </a:moveTo>
                  <a:lnTo>
                    <a:pt x="3746699" y="0"/>
                  </a:lnTo>
                  <a:lnTo>
                    <a:pt x="3746699" y="1332301"/>
                  </a:lnTo>
                  <a:lnTo>
                    <a:pt x="0" y="1332301"/>
                  </a:lnTo>
                  <a:lnTo>
                    <a:pt x="0" y="0"/>
                  </a:lnTo>
                  <a:close/>
                </a:path>
              </a:pathLst>
            </a:custGeom>
            <a:solidFill>
              <a:srgbClr val="00B0F0"/>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2700" tIns="12700" rIns="12700" bIns="12700" numCol="1" spcCol="1270" anchor="ctr" anchorCtr="0">
              <a:noAutofit/>
            </a:bodyPr>
            <a:lstStyle/>
            <a:p>
              <a:pPr lvl="0" algn="ctr" defTabSz="889000" rtl="1">
                <a:lnSpc>
                  <a:spcPct val="90000"/>
                </a:lnSpc>
                <a:spcBef>
                  <a:spcPct val="0"/>
                </a:spcBef>
                <a:spcAft>
                  <a:spcPct val="35000"/>
                </a:spcAft>
              </a:pPr>
              <a:r>
                <a:rPr lang="ar-IQ" sz="1600" b="1" kern="1200" dirty="0">
                  <a:solidFill>
                    <a:schemeClr val="tx1"/>
                  </a:solidFill>
                </a:rPr>
                <a:t>القوى والعوامل التكنلوجية</a:t>
              </a:r>
            </a:p>
            <a:p>
              <a:pPr lvl="0" algn="r" defTabSz="889000" rtl="1">
                <a:lnSpc>
                  <a:spcPct val="90000"/>
                </a:lnSpc>
                <a:spcBef>
                  <a:spcPct val="0"/>
                </a:spcBef>
                <a:spcAft>
                  <a:spcPct val="35000"/>
                </a:spcAft>
              </a:pPr>
              <a:r>
                <a:rPr lang="ar-IQ" sz="1600" b="1" kern="1200" dirty="0">
                  <a:solidFill>
                    <a:schemeClr val="tx1"/>
                  </a:solidFill>
                </a:rPr>
                <a:t>* تقديم منتجات جديدة</a:t>
              </a:r>
            </a:p>
            <a:p>
              <a:pPr lvl="0" algn="r" defTabSz="889000" rtl="1">
                <a:lnSpc>
                  <a:spcPct val="90000"/>
                </a:lnSpc>
                <a:spcBef>
                  <a:spcPct val="0"/>
                </a:spcBef>
                <a:spcAft>
                  <a:spcPct val="35000"/>
                </a:spcAft>
              </a:pPr>
              <a:r>
                <a:rPr lang="ar-IQ" sz="1600" b="1" kern="1200" dirty="0">
                  <a:solidFill>
                    <a:schemeClr val="tx1"/>
                  </a:solidFill>
                </a:rPr>
                <a:t>* استخدام تقنيات متطورة</a:t>
              </a:r>
            </a:p>
            <a:p>
              <a:pPr lvl="0" algn="r" defTabSz="889000" rtl="1">
                <a:lnSpc>
                  <a:spcPct val="90000"/>
                </a:lnSpc>
                <a:spcBef>
                  <a:spcPct val="0"/>
                </a:spcBef>
                <a:spcAft>
                  <a:spcPct val="35000"/>
                </a:spcAft>
              </a:pPr>
              <a:r>
                <a:rPr lang="ar-IQ" sz="1600" b="1" kern="1200" dirty="0">
                  <a:solidFill>
                    <a:schemeClr val="tx1"/>
                  </a:solidFill>
                </a:rPr>
                <a:t>* التركيز على انشطة البحث والتطوير</a:t>
              </a:r>
              <a:endParaRPr lang="en-US" sz="1600" b="1" kern="1200" dirty="0">
                <a:solidFill>
                  <a:schemeClr val="tx1"/>
                </a:solidFill>
              </a:endParaRPr>
            </a:p>
          </p:txBody>
        </p:sp>
        <p:sp>
          <p:nvSpPr>
            <p:cNvPr id="14" name="Freeform 13"/>
            <p:cNvSpPr/>
            <p:nvPr/>
          </p:nvSpPr>
          <p:spPr>
            <a:xfrm rot="16200000">
              <a:off x="3166118" y="3023694"/>
              <a:ext cx="3826586" cy="1883444"/>
            </a:xfrm>
            <a:custGeom>
              <a:avLst/>
              <a:gdLst>
                <a:gd name="connsiteX0" fmla="*/ 0 w 3884940"/>
                <a:gd name="connsiteY0" fmla="*/ 0 h 1691045"/>
                <a:gd name="connsiteX1" fmla="*/ 3884940 w 3884940"/>
                <a:gd name="connsiteY1" fmla="*/ 0 h 1691045"/>
                <a:gd name="connsiteX2" fmla="*/ 3884940 w 3884940"/>
                <a:gd name="connsiteY2" fmla="*/ 1691045 h 1691045"/>
                <a:gd name="connsiteX3" fmla="*/ 0 w 3884940"/>
                <a:gd name="connsiteY3" fmla="*/ 1691045 h 1691045"/>
                <a:gd name="connsiteX4" fmla="*/ 0 w 3884940"/>
                <a:gd name="connsiteY4" fmla="*/ 0 h 1691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84940" h="1691045">
                  <a:moveTo>
                    <a:pt x="0" y="0"/>
                  </a:moveTo>
                  <a:lnTo>
                    <a:pt x="3884940" y="0"/>
                  </a:lnTo>
                  <a:lnTo>
                    <a:pt x="3884940" y="1691045"/>
                  </a:lnTo>
                  <a:lnTo>
                    <a:pt x="0" y="1691045"/>
                  </a:lnTo>
                  <a:lnTo>
                    <a:pt x="0" y="0"/>
                  </a:lnTo>
                  <a:close/>
                </a:path>
              </a:pathLst>
            </a:custGeom>
            <a:solidFill>
              <a:srgbClr val="00B0F0"/>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ar-IQ" sz="1600" b="1" kern="1200" dirty="0">
                  <a:solidFill>
                    <a:schemeClr val="tx1"/>
                  </a:solidFill>
                </a:rPr>
                <a:t>القوى السياسية والقانونية</a:t>
              </a:r>
            </a:p>
            <a:p>
              <a:pPr lvl="0" algn="r" defTabSz="800100">
                <a:lnSpc>
                  <a:spcPct val="90000"/>
                </a:lnSpc>
                <a:spcBef>
                  <a:spcPct val="0"/>
                </a:spcBef>
                <a:spcAft>
                  <a:spcPct val="35000"/>
                </a:spcAft>
              </a:pPr>
              <a:r>
                <a:rPr lang="ar-IQ" sz="1600" b="1" kern="1200" dirty="0">
                  <a:solidFill>
                    <a:schemeClr val="tx1"/>
                  </a:solidFill>
                </a:rPr>
                <a:t>* النظام السياسي والاستقرار والنضج</a:t>
              </a:r>
            </a:p>
            <a:p>
              <a:pPr lvl="0" algn="r" defTabSz="800100">
                <a:lnSpc>
                  <a:spcPct val="90000"/>
                </a:lnSpc>
                <a:spcBef>
                  <a:spcPct val="0"/>
                </a:spcBef>
                <a:spcAft>
                  <a:spcPct val="35000"/>
                </a:spcAft>
              </a:pPr>
              <a:r>
                <a:rPr lang="ar-IQ" sz="1600" b="1" kern="1200" dirty="0">
                  <a:solidFill>
                    <a:schemeClr val="tx1"/>
                  </a:solidFill>
                </a:rPr>
                <a:t>* ال</a:t>
              </a:r>
              <a:r>
                <a:rPr lang="ar-JO" sz="1600" b="1" kern="1200" dirty="0">
                  <a:solidFill>
                    <a:schemeClr val="tx1"/>
                  </a:solidFill>
                </a:rPr>
                <a:t>أ</a:t>
              </a:r>
              <a:r>
                <a:rPr lang="ar-IQ" sz="1600" b="1" kern="1200" dirty="0">
                  <a:solidFill>
                    <a:schemeClr val="tx1"/>
                  </a:solidFill>
                </a:rPr>
                <a:t>نظمة والقوانين التي قد تصدرها الدولة </a:t>
              </a:r>
            </a:p>
            <a:p>
              <a:pPr lvl="0" algn="r" defTabSz="800100">
                <a:lnSpc>
                  <a:spcPct val="90000"/>
                </a:lnSpc>
                <a:spcBef>
                  <a:spcPct val="0"/>
                </a:spcBef>
                <a:spcAft>
                  <a:spcPct val="35000"/>
                </a:spcAft>
              </a:pPr>
              <a:r>
                <a:rPr lang="ar-IQ" sz="1600" b="1" kern="1200" dirty="0">
                  <a:solidFill>
                    <a:schemeClr val="tx1"/>
                  </a:solidFill>
                </a:rPr>
                <a:t>* سياسات الحكومة إزاء الإنفتاح</a:t>
              </a:r>
            </a:p>
            <a:p>
              <a:pPr lvl="0" algn="r" defTabSz="800100">
                <a:lnSpc>
                  <a:spcPct val="90000"/>
                </a:lnSpc>
                <a:spcBef>
                  <a:spcPct val="0"/>
                </a:spcBef>
                <a:spcAft>
                  <a:spcPct val="35000"/>
                </a:spcAft>
              </a:pPr>
              <a:r>
                <a:rPr lang="ar-IQ" sz="1600" b="1" kern="1200" dirty="0">
                  <a:solidFill>
                    <a:schemeClr val="tx1"/>
                  </a:solidFill>
                </a:rPr>
                <a:t>*الحماية للمنتجات الوطنية</a:t>
              </a:r>
              <a:endParaRPr lang="en-US" sz="1600" b="1" kern="1200" dirty="0">
                <a:solidFill>
                  <a:schemeClr val="tx1"/>
                </a:solidFill>
              </a:endParaRPr>
            </a:p>
          </p:txBody>
        </p:sp>
        <p:sp>
          <p:nvSpPr>
            <p:cNvPr id="15" name="Freeform 14"/>
            <p:cNvSpPr/>
            <p:nvPr/>
          </p:nvSpPr>
          <p:spPr>
            <a:xfrm rot="16200000">
              <a:off x="3875684" y="6152885"/>
              <a:ext cx="3386808" cy="2862798"/>
            </a:xfrm>
            <a:custGeom>
              <a:avLst/>
              <a:gdLst>
                <a:gd name="connsiteX0" fmla="*/ 0 w 3836026"/>
                <a:gd name="connsiteY0" fmla="*/ 0 h 2093165"/>
                <a:gd name="connsiteX1" fmla="*/ 3836026 w 3836026"/>
                <a:gd name="connsiteY1" fmla="*/ 0 h 2093165"/>
                <a:gd name="connsiteX2" fmla="*/ 3836026 w 3836026"/>
                <a:gd name="connsiteY2" fmla="*/ 2093165 h 2093165"/>
                <a:gd name="connsiteX3" fmla="*/ 0 w 3836026"/>
                <a:gd name="connsiteY3" fmla="*/ 2093165 h 2093165"/>
                <a:gd name="connsiteX4" fmla="*/ 0 w 3836026"/>
                <a:gd name="connsiteY4" fmla="*/ 0 h 2093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36026" h="2093165">
                  <a:moveTo>
                    <a:pt x="0" y="0"/>
                  </a:moveTo>
                  <a:lnTo>
                    <a:pt x="3836026" y="0"/>
                  </a:lnTo>
                  <a:lnTo>
                    <a:pt x="3836026" y="2093165"/>
                  </a:lnTo>
                  <a:lnTo>
                    <a:pt x="0" y="2093165"/>
                  </a:lnTo>
                  <a:lnTo>
                    <a:pt x="0" y="0"/>
                  </a:lnTo>
                  <a:close/>
                </a:path>
              </a:pathLst>
            </a:custGeom>
            <a:solidFill>
              <a:srgbClr val="00B0F0"/>
            </a:solidFill>
            <a:scene3d>
              <a:camera prst="orthographicFront"/>
              <a:lightRig rig="flat" dir="t"/>
            </a:scene3d>
            <a:sp3d prstMaterial="plastic">
              <a:bevelT w="120900" h="88900"/>
              <a:bevelB w="88900" h="31750" prst="angle"/>
            </a:sp3d>
          </p:spPr>
          <p:style>
            <a:lnRef idx="0">
              <a:schemeClr val="lt1">
                <a:hueOff val="0"/>
                <a:satOff val="0"/>
                <a:lumOff val="0"/>
                <a:alphaOff val="0"/>
              </a:schemeClr>
            </a:lnRef>
            <a:fillRef idx="3">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ar-IQ" sz="1600" b="1" kern="1200" dirty="0">
                  <a:solidFill>
                    <a:schemeClr val="tx1"/>
                  </a:solidFill>
                </a:rPr>
                <a:t>القوى الثقافية والاجتماعية </a:t>
              </a:r>
            </a:p>
            <a:p>
              <a:pPr lvl="0" algn="r" defTabSz="622300">
                <a:lnSpc>
                  <a:spcPct val="90000"/>
                </a:lnSpc>
                <a:spcBef>
                  <a:spcPct val="0"/>
                </a:spcBef>
                <a:spcAft>
                  <a:spcPct val="35000"/>
                </a:spcAft>
              </a:pPr>
              <a:r>
                <a:rPr lang="ar-IQ" sz="1600" b="1" kern="1200" dirty="0">
                  <a:solidFill>
                    <a:schemeClr val="tx1"/>
                  </a:solidFill>
                </a:rPr>
                <a:t>* حجم السكان </a:t>
              </a:r>
              <a:r>
                <a:rPr lang="ar-IQ" sz="1600" kern="1200" dirty="0">
                  <a:solidFill>
                    <a:schemeClr val="tx1"/>
                  </a:solidFill>
                </a:rPr>
                <a:t>وتركيبهم</a:t>
              </a:r>
              <a:r>
                <a:rPr lang="ar-IQ" sz="1600" b="1" kern="1200" dirty="0">
                  <a:solidFill>
                    <a:schemeClr val="tx1"/>
                  </a:solidFill>
                </a:rPr>
                <a:t> العمري</a:t>
              </a:r>
            </a:p>
            <a:p>
              <a:pPr lvl="0" algn="r" defTabSz="622300">
                <a:lnSpc>
                  <a:spcPct val="90000"/>
                </a:lnSpc>
                <a:spcBef>
                  <a:spcPct val="0"/>
                </a:spcBef>
                <a:spcAft>
                  <a:spcPct val="35000"/>
                </a:spcAft>
              </a:pPr>
              <a:r>
                <a:rPr lang="ar-IQ" sz="1600" b="1" kern="1200" dirty="0">
                  <a:solidFill>
                    <a:schemeClr val="tx1"/>
                  </a:solidFill>
                </a:rPr>
                <a:t>* معدلات ال</a:t>
              </a:r>
              <a:r>
                <a:rPr lang="ar-JO" sz="1600" b="1" kern="1200" dirty="0">
                  <a:solidFill>
                    <a:schemeClr val="tx1"/>
                  </a:solidFill>
                </a:rPr>
                <a:t>أ</a:t>
              </a:r>
              <a:r>
                <a:rPr lang="ar-IQ" sz="1600" b="1" kern="1200" dirty="0">
                  <a:solidFill>
                    <a:schemeClr val="tx1"/>
                  </a:solidFill>
                </a:rPr>
                <a:t>مية والتعليم</a:t>
              </a:r>
            </a:p>
            <a:p>
              <a:pPr lvl="0" algn="r" defTabSz="622300">
                <a:lnSpc>
                  <a:spcPct val="90000"/>
                </a:lnSpc>
                <a:spcBef>
                  <a:spcPct val="0"/>
                </a:spcBef>
                <a:spcAft>
                  <a:spcPct val="35000"/>
                </a:spcAft>
              </a:pPr>
              <a:r>
                <a:rPr lang="ar-IQ" sz="1600" b="1" kern="1200" dirty="0">
                  <a:solidFill>
                    <a:schemeClr val="tx1"/>
                  </a:solidFill>
                </a:rPr>
                <a:t> * نسبة المناطق الحضرية والريفية </a:t>
              </a:r>
            </a:p>
            <a:p>
              <a:pPr lvl="0" algn="r" defTabSz="622300">
                <a:lnSpc>
                  <a:spcPct val="90000"/>
                </a:lnSpc>
                <a:spcBef>
                  <a:spcPct val="0"/>
                </a:spcBef>
                <a:spcAft>
                  <a:spcPct val="35000"/>
                </a:spcAft>
              </a:pPr>
              <a:r>
                <a:rPr lang="ar-IQ" sz="1600" b="1" kern="1200" dirty="0">
                  <a:solidFill>
                    <a:schemeClr val="tx1"/>
                  </a:solidFill>
                </a:rPr>
                <a:t> * </a:t>
              </a:r>
              <a:r>
                <a:rPr lang="ar-JO" sz="1600" b="1" kern="1200" dirty="0">
                  <a:solidFill>
                    <a:schemeClr val="tx1"/>
                  </a:solidFill>
                </a:rPr>
                <a:t>أ</a:t>
              </a:r>
              <a:r>
                <a:rPr lang="ar-IQ" sz="1600" b="1" kern="1200" dirty="0">
                  <a:solidFill>
                    <a:schemeClr val="tx1"/>
                  </a:solidFill>
                </a:rPr>
                <a:t>نماط الحياة</a:t>
              </a:r>
            </a:p>
            <a:p>
              <a:pPr lvl="0" algn="r" defTabSz="622300">
                <a:lnSpc>
                  <a:spcPct val="90000"/>
                </a:lnSpc>
                <a:spcBef>
                  <a:spcPct val="0"/>
                </a:spcBef>
                <a:spcAft>
                  <a:spcPct val="35000"/>
                </a:spcAft>
              </a:pPr>
              <a:r>
                <a:rPr lang="ar-IQ" sz="1600" b="1" kern="1200" dirty="0">
                  <a:solidFill>
                    <a:schemeClr val="tx1"/>
                  </a:solidFill>
                </a:rPr>
                <a:t>* تركيب الاسرة</a:t>
              </a:r>
            </a:p>
            <a:p>
              <a:pPr lvl="0" algn="r" defTabSz="622300">
                <a:lnSpc>
                  <a:spcPct val="90000"/>
                </a:lnSpc>
                <a:spcBef>
                  <a:spcPct val="0"/>
                </a:spcBef>
                <a:spcAft>
                  <a:spcPct val="35000"/>
                </a:spcAft>
              </a:pPr>
              <a:r>
                <a:rPr lang="ar-IQ" sz="1600" b="1" kern="1200" dirty="0">
                  <a:solidFill>
                    <a:schemeClr val="tx1"/>
                  </a:solidFill>
                </a:rPr>
                <a:t> * عمل المرأة</a:t>
              </a:r>
            </a:p>
            <a:p>
              <a:pPr lvl="0" algn="r" defTabSz="622300">
                <a:lnSpc>
                  <a:spcPct val="90000"/>
                </a:lnSpc>
                <a:spcBef>
                  <a:spcPct val="0"/>
                </a:spcBef>
                <a:spcAft>
                  <a:spcPct val="35000"/>
                </a:spcAft>
              </a:pPr>
              <a:r>
                <a:rPr lang="ar-IQ" sz="1600" b="1" kern="1200" dirty="0">
                  <a:solidFill>
                    <a:schemeClr val="tx1"/>
                  </a:solidFill>
                </a:rPr>
                <a:t>* الدين والقيم</a:t>
              </a:r>
              <a:endParaRPr lang="en-US" sz="1600" b="1" kern="1200" dirty="0">
                <a:solidFill>
                  <a:schemeClr val="tx1"/>
                </a:solidFill>
              </a:endParaRPr>
            </a:p>
          </p:txBody>
        </p:sp>
      </p:grpSp>
      <p:sp>
        <p:nvSpPr>
          <p:cNvPr id="2" name="TextBox 1">
            <a:extLst>
              <a:ext uri="{FF2B5EF4-FFF2-40B4-BE49-F238E27FC236}">
                <a16:creationId xmlns:a16="http://schemas.microsoft.com/office/drawing/2014/main" id="{24FFF6C3-2E54-2D39-3ED1-4D45DF2579AF}"/>
              </a:ext>
            </a:extLst>
          </p:cNvPr>
          <p:cNvSpPr txBox="1"/>
          <p:nvPr/>
        </p:nvSpPr>
        <p:spPr>
          <a:xfrm>
            <a:off x="7428085" y="987401"/>
            <a:ext cx="4159459" cy="4801314"/>
          </a:xfrm>
          <a:prstGeom prst="rect">
            <a:avLst/>
          </a:prstGeom>
          <a:noFill/>
        </p:spPr>
        <p:txBody>
          <a:bodyPr wrap="square">
            <a:spAutoFit/>
          </a:bodyPr>
          <a:lstStyle/>
          <a:p>
            <a:pPr algn="r">
              <a:lnSpc>
                <a:spcPct val="150000"/>
              </a:lnSpc>
            </a:pPr>
            <a:br>
              <a:rPr lang="ar-JO" sz="2000" dirty="0">
                <a:solidFill>
                  <a:schemeClr val="bg1"/>
                </a:solidFill>
              </a:rPr>
            </a:br>
            <a:r>
              <a:rPr lang="ar-JO" sz="2000" i="0" dirty="0">
                <a:solidFill>
                  <a:schemeClr val="bg1"/>
                </a:solidFill>
                <a:effectLst/>
                <a:latin typeface="Cairo"/>
              </a:rPr>
              <a:t>2- </a:t>
            </a:r>
            <a:r>
              <a:rPr lang="ar-JO" sz="2400" b="1" i="0" dirty="0">
                <a:solidFill>
                  <a:schemeClr val="bg1"/>
                </a:solidFill>
                <a:effectLst/>
                <a:latin typeface="Cairo"/>
              </a:rPr>
              <a:t>العوامل الخارجية</a:t>
            </a:r>
            <a:r>
              <a:rPr lang="ar-JO" sz="2000" i="0" dirty="0">
                <a:solidFill>
                  <a:schemeClr val="bg1"/>
                </a:solidFill>
                <a:effectLst/>
                <a:latin typeface="Cairo"/>
              </a:rPr>
              <a:t>:</a:t>
            </a:r>
            <a:r>
              <a:rPr lang="ar-JO" sz="2000" dirty="0">
                <a:solidFill>
                  <a:schemeClr val="bg1"/>
                </a:solidFill>
                <a:latin typeface="Cairo"/>
              </a:rPr>
              <a:t> </a:t>
            </a:r>
          </a:p>
          <a:p>
            <a:pPr algn="r">
              <a:lnSpc>
                <a:spcPct val="150000"/>
              </a:lnSpc>
            </a:pPr>
            <a:r>
              <a:rPr lang="ar-JO" sz="2000" dirty="0">
                <a:solidFill>
                  <a:schemeClr val="bg1"/>
                </a:solidFill>
                <a:latin typeface="Cairo"/>
              </a:rPr>
              <a:t>ت</a:t>
            </a:r>
            <a:r>
              <a:rPr lang="ar-JO" sz="2000" i="0" dirty="0">
                <a:solidFill>
                  <a:schemeClr val="bg1"/>
                </a:solidFill>
                <a:effectLst/>
                <a:latin typeface="Cairo"/>
              </a:rPr>
              <a:t>صنف البيئة الخارجية إلى ثلاث مستويات وهي :</a:t>
            </a:r>
            <a:br>
              <a:rPr lang="ar-JO" sz="2000" i="0" dirty="0">
                <a:solidFill>
                  <a:schemeClr val="bg1"/>
                </a:solidFill>
                <a:effectLst/>
                <a:latin typeface="Cairo"/>
              </a:rPr>
            </a:br>
            <a:endParaRPr lang="en-US" sz="2000" dirty="0">
              <a:solidFill>
                <a:schemeClr val="bg1"/>
              </a:solidFill>
            </a:endParaRPr>
          </a:p>
          <a:p>
            <a:pPr lvl="0" algn="r"/>
            <a:r>
              <a:rPr lang="ar-IQ" sz="2000" u="sng" dirty="0">
                <a:solidFill>
                  <a:schemeClr val="bg1"/>
                </a:solidFill>
              </a:rPr>
              <a:t>البيئة التشغيلية </a:t>
            </a:r>
            <a:r>
              <a:rPr lang="ar-IQ" sz="2000" dirty="0">
                <a:solidFill>
                  <a:schemeClr val="bg1"/>
                </a:solidFill>
              </a:rPr>
              <a:t>(المنافسون،</a:t>
            </a:r>
            <a:r>
              <a:rPr lang="ar-JO" sz="2000" dirty="0">
                <a:solidFill>
                  <a:schemeClr val="bg1"/>
                </a:solidFill>
              </a:rPr>
              <a:t> </a:t>
            </a:r>
            <a:r>
              <a:rPr lang="ar-IQ" sz="2000" dirty="0">
                <a:solidFill>
                  <a:schemeClr val="bg1"/>
                </a:solidFill>
              </a:rPr>
              <a:t>الدائنون،</a:t>
            </a:r>
            <a:r>
              <a:rPr lang="ar-JO" sz="2000" dirty="0">
                <a:solidFill>
                  <a:schemeClr val="bg1"/>
                </a:solidFill>
              </a:rPr>
              <a:t> </a:t>
            </a:r>
            <a:r>
              <a:rPr lang="ar-IQ" sz="2000" dirty="0">
                <a:solidFill>
                  <a:schemeClr val="bg1"/>
                </a:solidFill>
              </a:rPr>
              <a:t>الزبائن، الموردون،</a:t>
            </a:r>
            <a:r>
              <a:rPr lang="ar-JO" sz="2000" dirty="0">
                <a:solidFill>
                  <a:schemeClr val="bg1"/>
                </a:solidFill>
              </a:rPr>
              <a:t> </a:t>
            </a:r>
            <a:r>
              <a:rPr lang="ar-IQ" sz="2000" dirty="0">
                <a:solidFill>
                  <a:schemeClr val="bg1"/>
                </a:solidFill>
              </a:rPr>
              <a:t>العمالة)</a:t>
            </a:r>
            <a:endParaRPr lang="en-GB" sz="2000" dirty="0">
              <a:solidFill>
                <a:schemeClr val="bg1"/>
              </a:solidFill>
            </a:endParaRPr>
          </a:p>
          <a:p>
            <a:pPr lvl="0" algn="r"/>
            <a:endParaRPr lang="en-US" sz="2000" dirty="0">
              <a:solidFill>
                <a:schemeClr val="bg1"/>
              </a:solidFill>
            </a:endParaRPr>
          </a:p>
          <a:p>
            <a:pPr lvl="0" algn="r"/>
            <a:r>
              <a:rPr lang="ar-IQ" sz="2000" u="sng" dirty="0">
                <a:solidFill>
                  <a:schemeClr val="bg1"/>
                </a:solidFill>
              </a:rPr>
              <a:t>البيئة الصناعية </a:t>
            </a:r>
            <a:r>
              <a:rPr lang="ar-IQ" sz="2000" dirty="0">
                <a:solidFill>
                  <a:schemeClr val="bg1"/>
                </a:solidFill>
              </a:rPr>
              <a:t>(موانع الدخول،</a:t>
            </a:r>
            <a:r>
              <a:rPr lang="ar-JO" sz="2000" dirty="0">
                <a:solidFill>
                  <a:schemeClr val="bg1"/>
                </a:solidFill>
              </a:rPr>
              <a:t> </a:t>
            </a:r>
            <a:r>
              <a:rPr lang="ar-IQ" sz="2000" dirty="0">
                <a:solidFill>
                  <a:schemeClr val="bg1"/>
                </a:solidFill>
              </a:rPr>
              <a:t>قوة الموردين، قوة المشترين،</a:t>
            </a:r>
            <a:r>
              <a:rPr lang="ar-JO" sz="2000" dirty="0">
                <a:solidFill>
                  <a:schemeClr val="bg1"/>
                </a:solidFill>
              </a:rPr>
              <a:t> </a:t>
            </a:r>
            <a:r>
              <a:rPr lang="ar-IQ" sz="2000" dirty="0">
                <a:solidFill>
                  <a:schemeClr val="bg1"/>
                </a:solidFill>
              </a:rPr>
              <a:t>قوة المنتجات البديلة، حدة المنافسة )</a:t>
            </a:r>
            <a:endParaRPr lang="en-GB" sz="2000" dirty="0">
              <a:solidFill>
                <a:schemeClr val="bg1"/>
              </a:solidFill>
            </a:endParaRPr>
          </a:p>
          <a:p>
            <a:pPr lvl="0" algn="r"/>
            <a:endParaRPr lang="ar-IQ" sz="2000" dirty="0">
              <a:solidFill>
                <a:schemeClr val="bg1"/>
              </a:solidFill>
            </a:endParaRPr>
          </a:p>
          <a:p>
            <a:pPr lvl="0" algn="r"/>
            <a:r>
              <a:rPr lang="ar-IQ" sz="2000" u="sng" dirty="0">
                <a:solidFill>
                  <a:schemeClr val="bg1"/>
                </a:solidFill>
              </a:rPr>
              <a:t>البيئة</a:t>
            </a:r>
            <a:r>
              <a:rPr lang="ar-IQ" sz="2000" u="sng" baseline="0" dirty="0">
                <a:solidFill>
                  <a:schemeClr val="bg1"/>
                </a:solidFill>
              </a:rPr>
              <a:t> البعيدة </a:t>
            </a:r>
            <a:r>
              <a:rPr lang="ar-IQ" sz="2000" baseline="0" dirty="0">
                <a:solidFill>
                  <a:schemeClr val="bg1"/>
                </a:solidFill>
              </a:rPr>
              <a:t>(الاقتصادية، الاجتماعية ، السياسية ، التكنو</a:t>
            </a:r>
            <a:r>
              <a:rPr lang="ar-JO" sz="2000" baseline="0" dirty="0">
                <a:solidFill>
                  <a:schemeClr val="bg1"/>
                </a:solidFill>
              </a:rPr>
              <a:t>لو</a:t>
            </a:r>
            <a:r>
              <a:rPr lang="ar-IQ" sz="2000" baseline="0" dirty="0">
                <a:solidFill>
                  <a:schemeClr val="bg1"/>
                </a:solidFill>
              </a:rPr>
              <a:t>جية ،</a:t>
            </a:r>
            <a:r>
              <a:rPr lang="ar-JO" sz="2000" baseline="0" dirty="0">
                <a:solidFill>
                  <a:schemeClr val="bg1"/>
                </a:solidFill>
              </a:rPr>
              <a:t> </a:t>
            </a:r>
            <a:r>
              <a:rPr lang="ar-IQ" sz="2000" baseline="0" dirty="0">
                <a:solidFill>
                  <a:schemeClr val="bg1"/>
                </a:solidFill>
              </a:rPr>
              <a:t>البيئية ) </a:t>
            </a:r>
            <a:endParaRPr lang="en-US" sz="2000" dirty="0">
              <a:solidFill>
                <a:schemeClr val="bg1"/>
              </a:solidFill>
            </a:endParaRPr>
          </a:p>
        </p:txBody>
      </p:sp>
      <p:sp>
        <p:nvSpPr>
          <p:cNvPr id="3" name="TextBox 2">
            <a:extLst>
              <a:ext uri="{FF2B5EF4-FFF2-40B4-BE49-F238E27FC236}">
                <a16:creationId xmlns:a16="http://schemas.microsoft.com/office/drawing/2014/main" id="{80299F07-63BE-C288-A9A9-6BB3042EED7B}"/>
              </a:ext>
            </a:extLst>
          </p:cNvPr>
          <p:cNvSpPr txBox="1"/>
          <p:nvPr/>
        </p:nvSpPr>
        <p:spPr>
          <a:xfrm>
            <a:off x="8545369" y="6102681"/>
            <a:ext cx="2964801" cy="369332"/>
          </a:xfrm>
          <a:prstGeom prst="rect">
            <a:avLst/>
          </a:prstGeom>
          <a:noFill/>
        </p:spPr>
        <p:txBody>
          <a:bodyPr wrap="square">
            <a:spAutoFit/>
          </a:bodyPr>
          <a:lstStyle/>
          <a:p>
            <a:r>
              <a:rPr lang="en-GB" sz="1800" b="0" i="0" dirty="0">
                <a:solidFill>
                  <a:schemeClr val="bg1"/>
                </a:solidFill>
                <a:effectLst/>
                <a:latin typeface="Cairo"/>
              </a:rPr>
              <a:t>Pearce &amp; R obinson,2005 ) </a:t>
            </a:r>
            <a:endParaRPr lang="ar-JO" dirty="0">
              <a:solidFill>
                <a:schemeClr val="bg1"/>
              </a:solidFill>
            </a:endParaRPr>
          </a:p>
        </p:txBody>
      </p:sp>
      <p:sp>
        <p:nvSpPr>
          <p:cNvPr id="5" name="TextBox 4">
            <a:extLst>
              <a:ext uri="{FF2B5EF4-FFF2-40B4-BE49-F238E27FC236}">
                <a16:creationId xmlns:a16="http://schemas.microsoft.com/office/drawing/2014/main" id="{1296815E-7B9B-E199-B340-372A4B3AA82A}"/>
              </a:ext>
            </a:extLst>
          </p:cNvPr>
          <p:cNvSpPr txBox="1"/>
          <p:nvPr/>
        </p:nvSpPr>
        <p:spPr>
          <a:xfrm>
            <a:off x="2914095" y="225122"/>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العوامل التي تساعد على نشأة الميزة التنافسية</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6" name="Picture 15">
            <a:extLst>
              <a:ext uri="{FF2B5EF4-FFF2-40B4-BE49-F238E27FC236}">
                <a16:creationId xmlns:a16="http://schemas.microsoft.com/office/drawing/2014/main" id="{0FC8D59F-0EC8-C17E-110A-14DDB0B883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55502" y="254163"/>
            <a:ext cx="2383737" cy="1047642"/>
          </a:xfrm>
          <a:prstGeom prst="rect">
            <a:avLst/>
          </a:prstGeom>
        </p:spPr>
      </p:pic>
      <p:sp>
        <p:nvSpPr>
          <p:cNvPr id="17" name="Rectangle 16">
            <a:extLst>
              <a:ext uri="{FF2B5EF4-FFF2-40B4-BE49-F238E27FC236}">
                <a16:creationId xmlns:a16="http://schemas.microsoft.com/office/drawing/2014/main" id="{C8602023-9028-48A3-01DA-C52FD2DBEDF3}"/>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8" name="TextBox 17">
            <a:extLst>
              <a:ext uri="{FF2B5EF4-FFF2-40B4-BE49-F238E27FC236}">
                <a16:creationId xmlns:a16="http://schemas.microsoft.com/office/drawing/2014/main" id="{F9DFD3B8-015E-B18F-63DB-4B776EF7A13F}"/>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spTree>
    <p:extLst>
      <p:ext uri="{BB962C8B-B14F-4D97-AF65-F5344CB8AC3E}">
        <p14:creationId xmlns:p14="http://schemas.microsoft.com/office/powerpoint/2010/main" val="1062534798"/>
      </p:ext>
    </p:extLst>
  </p:cSld>
  <p:clrMapOvr>
    <a:masterClrMapping/>
  </p:clrMapOvr>
  <mc:AlternateContent xmlns:mc="http://schemas.openxmlformats.org/markup-compatibility/2006" xmlns:p14="http://schemas.microsoft.com/office/powerpoint/2010/main">
    <mc:Choice Requires="p14">
      <p:transition spd="slow" p14:dur="1500" advTm="88797">
        <p14:window dir="vert"/>
      </p:transition>
    </mc:Choice>
    <mc:Fallback xmlns="">
      <p:transition spd="slow" advTm="88797">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محددات الميزة التنافسية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16E6B3A-F3EE-5956-16D0-12FB57561D7A}"/>
              </a:ext>
            </a:extLst>
          </p:cNvPr>
          <p:cNvSpPr txBox="1"/>
          <p:nvPr/>
        </p:nvSpPr>
        <p:spPr>
          <a:xfrm>
            <a:off x="280638" y="1452290"/>
            <a:ext cx="11540739" cy="4293483"/>
          </a:xfrm>
          <a:prstGeom prst="rect">
            <a:avLst/>
          </a:prstGeom>
          <a:noFill/>
        </p:spPr>
        <p:txBody>
          <a:bodyPr wrap="square">
            <a:spAutoFit/>
          </a:bodyPr>
          <a:lstStyle/>
          <a:p>
            <a:pPr algn="r"/>
            <a:r>
              <a:rPr lang="ar-JO" sz="2100" b="1" dirty="0"/>
              <a:t> محددات الميزة التنافسية: </a:t>
            </a:r>
          </a:p>
          <a:p>
            <a:pPr algn="r"/>
            <a:r>
              <a:rPr lang="ar-JO" sz="2100" dirty="0"/>
              <a:t>تتحدد الميزة التنافسية للمؤسسة من خلال متغيرين أو بعدين هامين هما نطاق التنافس وحجم الميزة التنافسية. </a:t>
            </a:r>
            <a:endParaRPr lang="en-GB" sz="2100" dirty="0"/>
          </a:p>
          <a:p>
            <a:pPr algn="r"/>
            <a:endParaRPr lang="ar-JO" sz="2100" dirty="0"/>
          </a:p>
          <a:p>
            <a:pPr algn="r"/>
            <a:r>
              <a:rPr lang="ar-JO" sz="2100" b="1" u="sng" dirty="0">
                <a:solidFill>
                  <a:srgbClr val="00B0F0"/>
                </a:solidFill>
              </a:rPr>
              <a:t>نطاق التنافس</a:t>
            </a:r>
            <a:r>
              <a:rPr lang="ar-JO" sz="2100" dirty="0"/>
              <a:t>: يعبر النطاق عن مدى اتساع أنشطة وعمليات المؤسسة بغرض تحقيق مزايا تنافسية فنطاق النشاط على مدى واسع يمكن أن يحقق وفورات في التكلفة عن المؤسسات المنافسة، ومن جانب آخر يمكن للنطاق الضيق تحقيق ميزة تنافسية من خلال التركيز على قطاع سوق معين وخدمته بأقل تكلفة أو تقديم منتجات مميزة له.</a:t>
            </a:r>
          </a:p>
          <a:p>
            <a:pPr algn="r"/>
            <a:endParaRPr lang="ar-JO" sz="2100" dirty="0"/>
          </a:p>
          <a:p>
            <a:pPr algn="r"/>
            <a:r>
              <a:rPr lang="ar-JO" sz="2100" dirty="0"/>
              <a:t> </a:t>
            </a:r>
            <a:r>
              <a:rPr lang="ar-JO" sz="2100" b="1" dirty="0">
                <a:solidFill>
                  <a:srgbClr val="00B0F0"/>
                </a:solidFill>
              </a:rPr>
              <a:t>كما يتشكل نطاق التنافس من أربعة أبعاد هي</a:t>
            </a:r>
            <a:r>
              <a:rPr lang="ar-JO" sz="2100" b="1" dirty="0"/>
              <a:t>: القطاع السوقي</a:t>
            </a:r>
            <a:r>
              <a:rPr lang="ar-JO" sz="2100" dirty="0"/>
              <a:t>: ويعكس مدى تنوع مخرجات المؤسسة وكذا تنوع الزبائن الذين يتم خدمتهم، وهنا يتم االختيار بين التركيز على قطاع معين من السوق أو خدمة السو ق؛ </a:t>
            </a:r>
            <a:r>
              <a:rPr lang="ar-JO" sz="2100" b="1" dirty="0"/>
              <a:t>درجة التكامل </a:t>
            </a:r>
            <a:r>
              <a:rPr lang="ar-JO" sz="2100" dirty="0"/>
              <a:t>: يشير إلى درجة أداء المؤسسة لأنشطتها، سواء كانت داخلية أو خارجية،؛ </a:t>
            </a:r>
            <a:r>
              <a:rPr lang="ar-JO" sz="2100" b="1" dirty="0"/>
              <a:t>البعد الجغرافي</a:t>
            </a:r>
            <a:r>
              <a:rPr lang="ar-JO" sz="2100" dirty="0"/>
              <a:t>: يمثل عدد المناطق الجغرافية أو الدول التي تنافس فيها المؤسسة ويسمح هذا البعد من تحقيق مزايا تنافسية من خلال تقديم نوعية واحدة من الأنشطة والوظائف عبر عدة مناطق جغرافية مختلفة وتبرز أهمية هذه الميزة بالنسبة للمؤسسات التي تعمل على نطاق عالمي، حيث تقدم منتجاتها أو خدماتها في كل أنحاء العالم؛ </a:t>
            </a:r>
            <a:r>
              <a:rPr lang="ar-JO" sz="2100" b="1" dirty="0"/>
              <a:t>قطاع النشاط</a:t>
            </a:r>
            <a:r>
              <a:rPr lang="ar-JO" sz="2100" dirty="0"/>
              <a:t>: يعبر عن مدى الترابط بين الصناعات التي تعمل في خلالها المؤسسة وهذا من شأنه إيجاد فرص لتحقيق مزايا تنافسية عديدة.</a:t>
            </a:r>
          </a:p>
        </p:txBody>
      </p:sp>
    </p:spTree>
    <p:extLst>
      <p:ext uri="{BB962C8B-B14F-4D97-AF65-F5344CB8AC3E}">
        <p14:creationId xmlns:p14="http://schemas.microsoft.com/office/powerpoint/2010/main" val="2768650625"/>
      </p:ext>
    </p:extLst>
  </p:cSld>
  <p:clrMapOvr>
    <a:masterClrMapping/>
  </p:clrMapOvr>
  <p:transition spd="slow" advTm="180805">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محددات الميزة التنافسية</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76068B22-5E8F-2979-CC29-32C1A5F12E0B}"/>
              </a:ext>
            </a:extLst>
          </p:cNvPr>
          <p:cNvSpPr txBox="1"/>
          <p:nvPr/>
        </p:nvSpPr>
        <p:spPr>
          <a:xfrm>
            <a:off x="99332" y="1338057"/>
            <a:ext cx="11786190" cy="2862322"/>
          </a:xfrm>
          <a:prstGeom prst="rect">
            <a:avLst/>
          </a:prstGeom>
          <a:noFill/>
        </p:spPr>
        <p:txBody>
          <a:bodyPr wrap="square">
            <a:spAutoFit/>
          </a:bodyPr>
          <a:lstStyle/>
          <a:p>
            <a:pPr algn="r"/>
            <a:r>
              <a:rPr lang="ar-JO" b="1" dirty="0"/>
              <a:t>محددات الميزة التنافسية</a:t>
            </a:r>
            <a:r>
              <a:rPr lang="ar-JO" dirty="0"/>
              <a:t>:كما  تتحدد الميزة التنافسية للمؤسسة من خلال متغير حجم الميزة التنافسية. </a:t>
            </a:r>
          </a:p>
          <a:p>
            <a:pPr algn="r"/>
            <a:r>
              <a:rPr lang="ar-JO" b="1" u="sng" dirty="0">
                <a:solidFill>
                  <a:srgbClr val="00B0F0"/>
                </a:solidFill>
              </a:rPr>
              <a:t>حجم الميزة التنافسية</a:t>
            </a:r>
            <a:r>
              <a:rPr lang="ar-JO" dirty="0"/>
              <a:t>: إن الميزة التنافسية للمؤسسة كلما كانت واضحة سواء من ناحية التكلفة أو من ناحية التمييز فهذا يفرض على المؤسسات المنافسة بذل جهود كبيرة حتى تتمكن من التغلب عليها، ومن هذا المنطلق يمكن القول أن </a:t>
            </a:r>
            <a:r>
              <a:rPr lang="ar-JO" b="1" dirty="0"/>
              <a:t>الميزة التنافسية تمر بدور ة حياة معينة</a:t>
            </a:r>
            <a:r>
              <a:rPr lang="ar-JO" dirty="0"/>
              <a:t> كما هو الحال بالنسبة للمنتج. وهذه المراحل هي: </a:t>
            </a:r>
          </a:p>
          <a:p>
            <a:pPr algn="r"/>
            <a:r>
              <a:rPr lang="ar-JO" b="1" dirty="0"/>
              <a:t>مرحلة التقديم</a:t>
            </a:r>
            <a:r>
              <a:rPr lang="ar-JO" dirty="0"/>
              <a:t>: تعد أطول المراحل بالنسبة للمؤسسة المنشئة للميزة التنافسية، لكونها تحتاج الكثير من التفكير والاستعداد البشري والمادي والمالي. </a:t>
            </a:r>
          </a:p>
          <a:p>
            <a:pPr algn="r"/>
            <a:r>
              <a:rPr lang="ar-JO" b="1" dirty="0"/>
              <a:t>مرحلة التبني</a:t>
            </a:r>
            <a:r>
              <a:rPr lang="ar-JO" dirty="0"/>
              <a:t>: وهي مرحلة الاستقرار، باعتبار أن المنافسين بدأوا يركزون عليها، وتكون الوافرات هنا أقصى ما يمكن. </a:t>
            </a:r>
          </a:p>
          <a:p>
            <a:pPr algn="r"/>
            <a:r>
              <a:rPr lang="ar-JO" b="1" dirty="0"/>
              <a:t>مرحلة التقليد</a:t>
            </a:r>
            <a:r>
              <a:rPr lang="ar-JO" dirty="0"/>
              <a:t>: يتراجع حجم الميزة وتتجه شيئا فشيئا إلى الركود، لكون المنافسين قاموا بتقليد ميزة المؤسسة، وبالتالي تراجع أسبقيتها عليهم.</a:t>
            </a:r>
          </a:p>
          <a:p>
            <a:pPr algn="r"/>
            <a:r>
              <a:rPr lang="ar-JO" b="1" dirty="0"/>
              <a:t>مرحلة الضرورة</a:t>
            </a:r>
            <a:r>
              <a:rPr lang="ar-JO" dirty="0"/>
              <a:t>: تأتي هنا ضرورة تحسين الميزة الحالية وتطويرها بشكل سريع، أو إنشاء ميزة جديدة على أسس تختلف تماما عن أسس ميزة الحالية، وإذا لم تتمكن المؤسسة من التحسين أو الحصول على ميزة جديدة فإنها ستفقد أسبقيتها تماما وعندها يكون من الصعب العودة إلى التنافس من جديد.</a:t>
            </a:r>
          </a:p>
          <a:p>
            <a:pPr algn="r"/>
            <a:endParaRPr lang="ar-JO" dirty="0"/>
          </a:p>
          <a:p>
            <a:pPr algn="r"/>
            <a:endParaRPr lang="ar-JO" dirty="0"/>
          </a:p>
        </p:txBody>
      </p:sp>
      <p:pic>
        <p:nvPicPr>
          <p:cNvPr id="4" name="Picture 3">
            <a:extLst>
              <a:ext uri="{FF2B5EF4-FFF2-40B4-BE49-F238E27FC236}">
                <a16:creationId xmlns:a16="http://schemas.microsoft.com/office/drawing/2014/main" id="{818AC179-A21E-ECDD-EFA4-19E7F96E95D0}"/>
              </a:ext>
            </a:extLst>
          </p:cNvPr>
          <p:cNvPicPr>
            <a:picLocks noChangeAspect="1"/>
          </p:cNvPicPr>
          <p:nvPr/>
        </p:nvPicPr>
        <p:blipFill>
          <a:blip r:embed="rId3">
            <a:duotone>
              <a:prstClr val="black"/>
              <a:schemeClr val="accent5">
                <a:tint val="45000"/>
                <a:satMod val="400000"/>
              </a:schemeClr>
            </a:duotone>
          </a:blip>
          <a:stretch>
            <a:fillRect/>
          </a:stretch>
        </p:blipFill>
        <p:spPr>
          <a:xfrm>
            <a:off x="994300" y="3908809"/>
            <a:ext cx="10149322" cy="2577804"/>
          </a:xfrm>
          <a:prstGeom prst="rect">
            <a:avLst/>
          </a:prstGeom>
        </p:spPr>
      </p:pic>
    </p:spTree>
    <p:extLst>
      <p:ext uri="{BB962C8B-B14F-4D97-AF65-F5344CB8AC3E}">
        <p14:creationId xmlns:p14="http://schemas.microsoft.com/office/powerpoint/2010/main" val="204738300"/>
      </p:ext>
    </p:extLst>
  </p:cSld>
  <p:clrMapOvr>
    <a:masterClrMapping/>
  </p:clrMapOvr>
  <p:transition spd="slow" advTm="120045">
    <p:randomBar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599" y="843536"/>
            <a:ext cx="11993336" cy="5779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مصادر الميزة التنافسية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E3A5E7-CF11-2C0B-0225-65E3947FFDB8}"/>
              </a:ext>
            </a:extLst>
          </p:cNvPr>
          <p:cNvSpPr txBox="1"/>
          <p:nvPr/>
        </p:nvSpPr>
        <p:spPr>
          <a:xfrm>
            <a:off x="299223" y="877057"/>
            <a:ext cx="11647773" cy="5324535"/>
          </a:xfrm>
          <a:prstGeom prst="rect">
            <a:avLst/>
          </a:prstGeom>
          <a:noFill/>
        </p:spPr>
        <p:txBody>
          <a:bodyPr wrap="square">
            <a:spAutoFit/>
          </a:bodyPr>
          <a:lstStyle/>
          <a:p>
            <a:pPr algn="r" rtl="1"/>
            <a:r>
              <a:rPr lang="ar-JO" sz="2000" b="1" dirty="0">
                <a:solidFill>
                  <a:srgbClr val="00B0F0"/>
                </a:solidFill>
              </a:rPr>
              <a:t>مصادر الميزة التنافسية </a:t>
            </a:r>
            <a:r>
              <a:rPr lang="ar-JO" sz="2000" dirty="0"/>
              <a:t>:</a:t>
            </a:r>
          </a:p>
          <a:p>
            <a:pPr algn="r" rtl="1"/>
            <a:r>
              <a:rPr lang="ar-JO" sz="2000" dirty="0"/>
              <a:t>إن اعتماد المؤسسة على ميزة تنافسية واحدة يعرضها إلى الخطر وسهولة تقليدها من قبل المنافسين، لذا يستحسن تعدد مصادرها لكي تصعب على المنافسين تقليدها، ومن هذه المصادر: </a:t>
            </a:r>
          </a:p>
          <a:p>
            <a:pPr algn="r" rtl="1"/>
            <a:r>
              <a:rPr lang="ar-JO" sz="2000" b="1" dirty="0"/>
              <a:t>انخفاض التكاليف</a:t>
            </a:r>
            <a:r>
              <a:rPr lang="ar-JO" sz="2000" dirty="0"/>
              <a:t>: حيث تتنافس المؤسسات في تقديم منتجاتها بأسعار منخفضة.</a:t>
            </a:r>
          </a:p>
          <a:p>
            <a:pPr algn="r" rtl="1"/>
            <a:r>
              <a:rPr lang="ar-JO" sz="2000" dirty="0"/>
              <a:t> </a:t>
            </a:r>
            <a:r>
              <a:rPr lang="ar-JO" sz="2000" b="1" dirty="0"/>
              <a:t>التكنولوجيا: </a:t>
            </a:r>
            <a:r>
              <a:rPr lang="ar-JO" sz="2000" dirty="0"/>
              <a:t>ان استخدام  الوسائل المتطورة يؤدي إلى تطوير مستويات مرتفعة من الأداء وبالتالي لا يستطيع المنافسين من التفوق عليها.</a:t>
            </a:r>
          </a:p>
          <a:p>
            <a:pPr algn="r" rtl="1"/>
            <a:r>
              <a:rPr lang="ar-JO" sz="2000" b="1" dirty="0"/>
              <a:t>خبرة المؤسسات</a:t>
            </a:r>
            <a:r>
              <a:rPr lang="ar-JO" sz="2000" dirty="0"/>
              <a:t>: إن الخبرة الطويلة في الإنتاج، والتسويق ، والتمويل تؤدي إلى تحقيق الميزة التنافسية.</a:t>
            </a:r>
          </a:p>
          <a:p>
            <a:pPr algn="r" rtl="1"/>
            <a:r>
              <a:rPr lang="ar-JO" sz="2000" dirty="0"/>
              <a:t> </a:t>
            </a:r>
            <a:r>
              <a:rPr lang="ar-JO" sz="2000" b="1" dirty="0"/>
              <a:t>التفكير الاستراتيجي</a:t>
            </a:r>
            <a:r>
              <a:rPr lang="ar-JO" sz="2000" dirty="0"/>
              <a:t>: تستند المؤسسات على استراتيجية معينة للتنافس بهدف تحقيق أسبقية على منافسيها من خلال الحيازة على ميزة أو مزايا تنافسية متعددة.</a:t>
            </a:r>
          </a:p>
          <a:p>
            <a:pPr algn="r" rtl="1"/>
            <a:r>
              <a:rPr lang="ar-JO" sz="2000" dirty="0"/>
              <a:t> </a:t>
            </a:r>
            <a:r>
              <a:rPr lang="ar-JO" sz="2000" b="1" dirty="0"/>
              <a:t>المعرفة: </a:t>
            </a:r>
            <a:r>
              <a:rPr lang="ar-JO" sz="2000" dirty="0"/>
              <a:t>تعد الأصول المعرفية والفكرية هي الأساس لاستمرار نشاط المؤسسة في المنافسة المرتكزة على المعلومات والمعارف، فإذا كانت تتمتع بالنجاح فهي تستثمر فيما تعرفه، بحيث تنقل تلك المعرفة عبر قنواتها التنظيمية للاستفادة منها في عمليات الانتاج والتطوير.</a:t>
            </a:r>
          </a:p>
          <a:p>
            <a:pPr algn="r" rtl="1"/>
            <a:endParaRPr lang="ar-JO" sz="2000" b="1" dirty="0"/>
          </a:p>
          <a:p>
            <a:pPr algn="r" rtl="1"/>
            <a:r>
              <a:rPr lang="ar-JO" sz="2000" b="1" dirty="0"/>
              <a:t> </a:t>
            </a:r>
            <a:r>
              <a:rPr lang="ar-JO" sz="2000" b="1" dirty="0">
                <a:solidFill>
                  <a:srgbClr val="00B0F0"/>
                </a:solidFill>
              </a:rPr>
              <a:t>المصادر الخارجية</a:t>
            </a:r>
            <a:r>
              <a:rPr lang="ar-JO" sz="2000" dirty="0"/>
              <a:t>: وهي تتعلق بالبيئة الخارجية العامة والإطار الذي تعمل فيه المؤسسة إذ تضم مجموع القوى والعوامل الاقتصادية والسياسية والديموغرافية والتكنولوجية التي تؤثر على المؤسسات سلبًا أو إيجابًا. </a:t>
            </a:r>
          </a:p>
          <a:p>
            <a:pPr algn="r" rtl="1"/>
            <a:endParaRPr lang="ar-JO" sz="2000" b="1" dirty="0">
              <a:solidFill>
                <a:srgbClr val="00B0F0"/>
              </a:solidFill>
            </a:endParaRPr>
          </a:p>
          <a:p>
            <a:pPr algn="r" rtl="1"/>
            <a:r>
              <a:rPr lang="ar-JO" sz="2000" b="1" dirty="0">
                <a:solidFill>
                  <a:srgbClr val="00B0F0"/>
                </a:solidFill>
              </a:rPr>
              <a:t>المصادر الداخلية: </a:t>
            </a:r>
            <a:r>
              <a:rPr lang="ar-JO" sz="2000" dirty="0"/>
              <a:t>حيث ترتبط بموارد المؤسسة الملموسة وغير الملموسة، مثل: العوامل الاساسية للإنتاج والطاقة والموارد الاولية وقنوات التوزيع، وغيرها، كما تشمل النظم الإدارية المستخدمة والمطورة، وأساليب التنظيم الإداري، وطرق التحفيز، ومردودات البحث والتطوير، والابداع والمعرفة. </a:t>
            </a:r>
          </a:p>
        </p:txBody>
      </p:sp>
    </p:spTree>
    <p:extLst>
      <p:ext uri="{BB962C8B-B14F-4D97-AF65-F5344CB8AC3E}">
        <p14:creationId xmlns:p14="http://schemas.microsoft.com/office/powerpoint/2010/main" val="3101754402"/>
      </p:ext>
    </p:extLst>
  </p:cSld>
  <p:clrMapOvr>
    <a:masterClrMapping/>
  </p:clrMapOvr>
  <p:transition spd="slow" advTm="225193">
    <p:randomBar dir="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400" b="1" dirty="0">
                <a:solidFill>
                  <a:prstClr val="white"/>
                </a:solidFill>
                <a:latin typeface="Times New Roman" panose="02020603050405020304" pitchFamily="18" charset="0"/>
                <a:cs typeface="Times New Roman" panose="02020603050405020304" pitchFamily="18" charset="0"/>
              </a:rPr>
              <a:t>أهداف ا</a:t>
            </a: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9B692236-8B75-5D2F-9BF2-33132AA1CF84}"/>
              </a:ext>
            </a:extLst>
          </p:cNvPr>
          <p:cNvSpPr txBox="1"/>
          <p:nvPr/>
        </p:nvSpPr>
        <p:spPr>
          <a:xfrm>
            <a:off x="716242" y="1342216"/>
            <a:ext cx="11101095" cy="4708981"/>
          </a:xfrm>
          <a:prstGeom prst="rect">
            <a:avLst/>
          </a:prstGeom>
          <a:noFill/>
        </p:spPr>
        <p:txBody>
          <a:bodyPr wrap="square">
            <a:spAutoFit/>
          </a:bodyPr>
          <a:lstStyle/>
          <a:p>
            <a:pPr algn="r"/>
            <a:r>
              <a:rPr lang="ar-JO" sz="2000" dirty="0"/>
              <a:t>إن الميزة التنافسية تتضح أهميتها للربط بين مجهود الموظفين والإدارة لتحقيق الأهداف المنشودة، من خلال تطوير وتدريب الموظفين لزيادة قدرتهم على حل المشكلات وبالتالي تحسين الروح المعنوية لديهم، ودفع الموظفين للإحساس بالانتماء والفخر بالشركة.</a:t>
            </a:r>
          </a:p>
          <a:p>
            <a:pPr algn="r"/>
            <a:endParaRPr lang="ar-JO" sz="2000" dirty="0"/>
          </a:p>
          <a:p>
            <a:pPr algn="r"/>
            <a:r>
              <a:rPr lang="ar-JO" sz="2000" dirty="0"/>
              <a:t> </a:t>
            </a:r>
            <a:r>
              <a:rPr lang="ar-JO" sz="2000" b="1" dirty="0"/>
              <a:t>ومن أبرز أهداف الميزة التنافسية:</a:t>
            </a:r>
            <a:endParaRPr lang="ar-JO" sz="2000" dirty="0"/>
          </a:p>
          <a:p>
            <a:pPr algn="r"/>
            <a:r>
              <a:rPr lang="ar-JO" sz="2000" dirty="0"/>
              <a:t>- يمكن أن تساهم الميزة التنافسية في هوامش ربح أعلى.</a:t>
            </a:r>
          </a:p>
          <a:p>
            <a:pPr algn="r"/>
            <a:r>
              <a:rPr lang="ar-JO" sz="2000" dirty="0"/>
              <a:t>- تساعد في جذب المزيد من العملاء بشكل متكرر وجذب المزيد من تحالفات العلامات التجارية والموظفين الموهبين والمستثمرين المحتملين.</a:t>
            </a:r>
          </a:p>
          <a:p>
            <a:pPr algn="r"/>
            <a:r>
              <a:rPr lang="ar-JO" sz="2000" dirty="0"/>
              <a:t>- تساعد في الحفاظ على العلامة التجارية.</a:t>
            </a:r>
          </a:p>
          <a:p>
            <a:pPr algn="r"/>
            <a:r>
              <a:rPr lang="ar-JO" sz="2000" dirty="0"/>
              <a:t>- يمكن أن تضيف الميزة التنافسية إمكانية التنبؤ بتدفقات إيرادات مستمرة ومستقرة للشركة.</a:t>
            </a:r>
          </a:p>
          <a:p>
            <a:pPr algn="r"/>
            <a:r>
              <a:rPr lang="ar-JO" sz="2000" dirty="0"/>
              <a:t>- إيجاد فرص تسويقية جديدة، ودخول مجال تنافسي جديد، كدخول أسواق جديدة، أو التعامل مع نوعية جديدة من العملاء، أو المنتجات والأسواق.</a:t>
            </a:r>
          </a:p>
          <a:p>
            <a:pPr algn="r"/>
            <a:r>
              <a:rPr lang="ar-JO" sz="2000" dirty="0"/>
              <a:t> - تسهم الميزة التنافسية ف لتحقيق الجودة، وتعد القيمة أكثر ما يهم المؤسسة كونها أمر معقد لا تستطيع معرفته إلا من خلال عملائها وبالتالي وجب عليها استطلاع آرائهم كلما أمكن ذلك. حيث تسعى المؤسسة من خلال تحقيق وتعظيم القيمة للوصول إلى رضا العميل بهدف تأكيد بقائها في السوق التنافسية الحالية.</a:t>
            </a:r>
          </a:p>
          <a:p>
            <a:pPr algn="r"/>
            <a:r>
              <a:rPr lang="ar-JO" sz="2000" dirty="0"/>
              <a:t> - تكوين رؤية مستقبلية جديدة للأهداف التي تريد المؤسسة بلوغها، والفرص التي ترغب في اقتناصها.</a:t>
            </a:r>
          </a:p>
        </p:txBody>
      </p:sp>
      <p:sp>
        <p:nvSpPr>
          <p:cNvPr id="11" name="TextBox 10">
            <a:extLst>
              <a:ext uri="{FF2B5EF4-FFF2-40B4-BE49-F238E27FC236}">
                <a16:creationId xmlns:a16="http://schemas.microsoft.com/office/drawing/2014/main" id="{B6028C69-F309-40B0-E811-D0DB4F52421B}"/>
              </a:ext>
            </a:extLst>
          </p:cNvPr>
          <p:cNvSpPr txBox="1"/>
          <p:nvPr/>
        </p:nvSpPr>
        <p:spPr>
          <a:xfrm>
            <a:off x="716242" y="6168794"/>
            <a:ext cx="6094520" cy="369332"/>
          </a:xfrm>
          <a:prstGeom prst="rect">
            <a:avLst/>
          </a:prstGeom>
          <a:noFill/>
        </p:spPr>
        <p:txBody>
          <a:bodyPr wrap="square">
            <a:spAutoFit/>
          </a:bodyPr>
          <a:lstStyle/>
          <a:p>
            <a:r>
              <a:rPr lang="en-GB" dirty="0"/>
              <a:t>https://www.drmtaher.com/</a:t>
            </a:r>
            <a:endParaRPr lang="ar-JO" dirty="0"/>
          </a:p>
        </p:txBody>
      </p:sp>
      <p:sp>
        <p:nvSpPr>
          <p:cNvPr id="13" name="TextBox 12">
            <a:extLst>
              <a:ext uri="{FF2B5EF4-FFF2-40B4-BE49-F238E27FC236}">
                <a16:creationId xmlns:a16="http://schemas.microsoft.com/office/drawing/2014/main" id="{25BF885D-1A16-F721-34FC-90F990B81F2F}"/>
              </a:ext>
            </a:extLst>
          </p:cNvPr>
          <p:cNvSpPr txBox="1"/>
          <p:nvPr/>
        </p:nvSpPr>
        <p:spPr>
          <a:xfrm>
            <a:off x="8080898" y="6168794"/>
            <a:ext cx="3736439" cy="369332"/>
          </a:xfrm>
          <a:prstGeom prst="rect">
            <a:avLst/>
          </a:prstGeom>
          <a:noFill/>
        </p:spPr>
        <p:txBody>
          <a:bodyPr wrap="square">
            <a:spAutoFit/>
          </a:bodyPr>
          <a:lstStyle/>
          <a:p>
            <a:r>
              <a:rPr lang="en-GB" dirty="0"/>
              <a:t>https://www.business4lions.com/</a:t>
            </a:r>
            <a:endParaRPr lang="ar-JO" dirty="0"/>
          </a:p>
        </p:txBody>
      </p:sp>
    </p:spTree>
    <p:extLst>
      <p:ext uri="{BB962C8B-B14F-4D97-AF65-F5344CB8AC3E}">
        <p14:creationId xmlns:p14="http://schemas.microsoft.com/office/powerpoint/2010/main" val="1321813256"/>
      </p:ext>
    </p:extLst>
  </p:cSld>
  <p:clrMapOvr>
    <a:masterClrMapping/>
  </p:clrMapOvr>
  <p:transition spd="slow" advTm="142666">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84219" y="267888"/>
            <a:ext cx="4627304"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معايير الحكم على جودة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1A79C73-29D2-AFC0-4984-98264AD7DAF1}"/>
              </a:ext>
            </a:extLst>
          </p:cNvPr>
          <p:cNvSpPr txBox="1"/>
          <p:nvPr/>
        </p:nvSpPr>
        <p:spPr>
          <a:xfrm>
            <a:off x="308933" y="1283837"/>
            <a:ext cx="11574134" cy="5324535"/>
          </a:xfrm>
          <a:prstGeom prst="rect">
            <a:avLst/>
          </a:prstGeom>
          <a:noFill/>
        </p:spPr>
        <p:txBody>
          <a:bodyPr wrap="square">
            <a:spAutoFit/>
          </a:bodyPr>
          <a:lstStyle/>
          <a:p>
            <a:pPr algn="r"/>
            <a:r>
              <a:rPr lang="ar-JO" sz="2000" b="1" dirty="0"/>
              <a:t>معايير الحكم على جودة الميزة التنافسية: </a:t>
            </a:r>
            <a:r>
              <a:rPr lang="ar-JO" sz="2000" dirty="0"/>
              <a:t>تتحدد نوعية ومدى جودة الميزة التنافسية بثلاث أمور وهي: </a:t>
            </a:r>
            <a:endParaRPr lang="en-US" sz="2000" dirty="0"/>
          </a:p>
          <a:p>
            <a:pPr algn="r"/>
            <a:endParaRPr lang="ar-JO" sz="2000" dirty="0"/>
          </a:p>
          <a:p>
            <a:pPr algn="r"/>
            <a:r>
              <a:rPr lang="ar-JO" sz="2000" b="1" dirty="0"/>
              <a:t>1- مصدر ترتيب الميزة التنافسية</a:t>
            </a:r>
            <a:r>
              <a:rPr lang="ar-JO" sz="2000" dirty="0"/>
              <a:t>: يمكن ترتيب الميزة التنافسية وفق درجتين هما: </a:t>
            </a:r>
          </a:p>
          <a:p>
            <a:pPr algn="r"/>
            <a:r>
              <a:rPr lang="ar-JO" sz="2000" dirty="0">
                <a:solidFill>
                  <a:srgbClr val="00B0F0"/>
                </a:solidFill>
              </a:rPr>
              <a:t>مزايا تنافسية من مرتبة منخفضة</a:t>
            </a:r>
            <a:r>
              <a:rPr lang="ar-JO" sz="2000" dirty="0"/>
              <a:t>: مثل: التكلفة الأقل لكل من قوة العمل والموارد الخام، ولكن هذا النوع من المزايا يسهل تقليدها ومحاكاتها من قبل المؤسسات المنافسة. </a:t>
            </a:r>
          </a:p>
          <a:p>
            <a:pPr algn="r"/>
            <a:r>
              <a:rPr lang="ar-JO" sz="2000" dirty="0">
                <a:solidFill>
                  <a:srgbClr val="00B0F0"/>
                </a:solidFill>
              </a:rPr>
              <a:t>مزايا من مرتبة مرتفعة</a:t>
            </a:r>
            <a:r>
              <a:rPr lang="ar-JO" sz="2000" dirty="0"/>
              <a:t>: مثل تقديم منتج أو خدمة من نوعية معينة، وكذلك السمعة الطيبة ، وهذا النوع من المزايا يصعب تقليدها ومحاكاتها من قبل المؤسسات المنافسة. </a:t>
            </a:r>
          </a:p>
          <a:p>
            <a:pPr algn="r"/>
            <a:endParaRPr lang="ar-JO" sz="2000" dirty="0"/>
          </a:p>
          <a:p>
            <a:pPr algn="r"/>
            <a:endParaRPr lang="ar-JO" sz="2000" dirty="0"/>
          </a:p>
          <a:p>
            <a:pPr algn="r"/>
            <a:r>
              <a:rPr lang="ar-JO" sz="2000" b="1" dirty="0"/>
              <a:t>2- عدد مصادر الميزة التنافسية التي تمتلكها المؤسسة</a:t>
            </a:r>
            <a:r>
              <a:rPr lang="ar-JO" sz="2000" dirty="0"/>
              <a:t>: في حال اعتماد المؤسسة على ميزة واحدة فقط مثل تصميم المنتج بأقل تكلفة أو القدرة على شراء مواد خام رخيصة الثمن، فإنه يمكن للمنافسين التحييد أو التغلب على آثار تلك الميزة، ولكن اعتماد المؤسسة على مصادر متعددة ومزايا تنافسية متعددة يبقيها آمنة لأنه يصعب على المنافسين تقليد جميع هذه المزايا التنافسية.</a:t>
            </a:r>
          </a:p>
          <a:p>
            <a:pPr algn="r"/>
            <a:endParaRPr lang="ar-JO" sz="2000" dirty="0"/>
          </a:p>
          <a:p>
            <a:pPr algn="r"/>
            <a:r>
              <a:rPr lang="ar-JO" sz="2000" dirty="0"/>
              <a:t> 3- </a:t>
            </a:r>
            <a:r>
              <a:rPr lang="ar-JO" sz="2000" b="1" dirty="0"/>
              <a:t>درجة التحسين والتطوير والتجديد المستمر في الميزة التنافسية</a:t>
            </a:r>
            <a:r>
              <a:rPr lang="ar-JO" sz="2000" dirty="0"/>
              <a:t>: تسعى المؤسسات لإيجاد مزايا جديدة بشكل أسرع من المؤسسات المنافسة، لذا يتطلب الامر قيام المؤسسات بتغيير المزايا القديمة وإيجاد مزايا تنافسية جديدة ويتم ذلك بالاستناد إلى معايير يتم اختيارها وفقا للقواعد المعمول بها في قطاع النشاط، ويمكن للمؤسسة أن تثري هذه المعايير كلما دعت الضرورة إلى ذلك شريطة أن يؤدي ذلك إلى توضيح أدق وأسرع، حتى يتم اتخاذ القرار المناسب بشأنها.</a:t>
            </a:r>
          </a:p>
        </p:txBody>
      </p:sp>
    </p:spTree>
    <p:extLst>
      <p:ext uri="{BB962C8B-B14F-4D97-AF65-F5344CB8AC3E}">
        <p14:creationId xmlns:p14="http://schemas.microsoft.com/office/powerpoint/2010/main" val="3653296299"/>
      </p:ext>
    </p:extLst>
  </p:cSld>
  <p:clrMapOvr>
    <a:masterClrMapping/>
  </p:clrMapOvr>
  <p:transition spd="slow" advTm="128395">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كيف تقيس نجاح ميزتك التنافسية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9599060-4575-6BD1-F96B-B828A1C49A69}"/>
              </a:ext>
            </a:extLst>
          </p:cNvPr>
          <p:cNvSpPr txBox="1"/>
          <p:nvPr/>
        </p:nvSpPr>
        <p:spPr>
          <a:xfrm>
            <a:off x="245004" y="933839"/>
            <a:ext cx="11650679" cy="5909310"/>
          </a:xfrm>
          <a:prstGeom prst="rect">
            <a:avLst/>
          </a:prstGeom>
          <a:noFill/>
        </p:spPr>
        <p:txBody>
          <a:bodyPr wrap="square">
            <a:spAutoFit/>
          </a:bodyPr>
          <a:lstStyle/>
          <a:p>
            <a:pPr algn="r"/>
            <a:r>
              <a:rPr lang="ar-JO" b="0" i="0" dirty="0">
                <a:effectLst/>
                <a:latin typeface="tahoma" panose="020B0604030504040204" pitchFamily="34" charset="0"/>
              </a:rPr>
              <a:t> </a:t>
            </a:r>
            <a:endParaRPr lang="ar-JO" b="0" i="0" dirty="0">
              <a:effectLst/>
              <a:latin typeface="NeoSansArabic"/>
            </a:endParaRPr>
          </a:p>
          <a:p>
            <a:pPr algn="r"/>
            <a:r>
              <a:rPr lang="ar-JO" b="1" i="0" dirty="0">
                <a:effectLst/>
                <a:latin typeface="tahoma" panose="020B0604030504040204" pitchFamily="34" charset="0"/>
              </a:rPr>
              <a:t> </a:t>
            </a:r>
            <a:endParaRPr lang="ar-JO" b="0" i="0" dirty="0">
              <a:effectLst/>
              <a:latin typeface="NeoSansArabic"/>
            </a:endParaRPr>
          </a:p>
          <a:p>
            <a:pPr algn="r"/>
            <a:r>
              <a:rPr lang="ar-JO" b="0" i="0" dirty="0">
                <a:effectLst/>
                <a:latin typeface="tahoma" panose="020B0604030504040204" pitchFamily="34" charset="0"/>
              </a:rPr>
              <a:t>هناك الكثير من المؤشرات التي يمكنك من خلالها الاستدلال على وجود ميزة تنافسية لمنظمتك, مثل :</a:t>
            </a:r>
            <a:endParaRPr lang="ar-JO" b="0" i="0" dirty="0">
              <a:effectLst/>
              <a:latin typeface="NeoSansArabic"/>
            </a:endParaRPr>
          </a:p>
          <a:p>
            <a:pPr marL="285750" indent="-285750" algn="r" rtl="1">
              <a:buFont typeface="Arial" panose="020B0604020202020204" pitchFamily="34" charset="0"/>
              <a:buChar char="•"/>
            </a:pPr>
            <a:r>
              <a:rPr lang="ar-JO" b="0" i="0" dirty="0">
                <a:effectLst/>
                <a:latin typeface="tahoma" panose="020B0604030504040204" pitchFamily="34" charset="0"/>
              </a:rPr>
              <a:t>الحصة السوقية للمنظمة</a:t>
            </a:r>
            <a:endParaRPr lang="ar-JO" b="0" i="0" dirty="0">
              <a:effectLst/>
              <a:latin typeface="NeoSansArabic"/>
            </a:endParaRPr>
          </a:p>
          <a:p>
            <a:pPr marL="285750" indent="-285750" algn="r" rtl="1">
              <a:buFont typeface="Arial" panose="020B0604020202020204" pitchFamily="34" charset="0"/>
              <a:buChar char="•"/>
            </a:pPr>
            <a:r>
              <a:rPr lang="ar-JO" b="0" i="0" dirty="0">
                <a:effectLst/>
                <a:latin typeface="tahoma" panose="020B0604030504040204" pitchFamily="34" charset="0"/>
              </a:rPr>
              <a:t>الربحية </a:t>
            </a:r>
            <a:endParaRPr lang="ar-JO" b="0" i="0" dirty="0">
              <a:effectLst/>
              <a:latin typeface="NeoSansArabic"/>
            </a:endParaRPr>
          </a:p>
          <a:p>
            <a:pPr marL="285750" indent="-285750" algn="r" rtl="1">
              <a:buFont typeface="Arial" panose="020B0604020202020204" pitchFamily="34" charset="0"/>
              <a:buChar char="•"/>
            </a:pPr>
            <a:r>
              <a:rPr lang="ar-JO" b="0" i="0" dirty="0">
                <a:effectLst/>
                <a:latin typeface="tahoma" panose="020B0604030504040204" pitchFamily="34" charset="0"/>
              </a:rPr>
              <a:t>المبيعات</a:t>
            </a:r>
            <a:endParaRPr lang="ar-JO" b="0" i="0" dirty="0">
              <a:effectLst/>
              <a:latin typeface="NeoSansArabic"/>
            </a:endParaRPr>
          </a:p>
          <a:p>
            <a:pPr marL="285750" indent="-285750" algn="r" rtl="1">
              <a:buFont typeface="Arial" panose="020B0604020202020204" pitchFamily="34" charset="0"/>
              <a:buChar char="•"/>
            </a:pPr>
            <a:r>
              <a:rPr lang="ar-JO" b="0" i="0" dirty="0">
                <a:effectLst/>
                <a:latin typeface="tahoma" panose="020B0604030504040204" pitchFamily="34" charset="0"/>
              </a:rPr>
              <a:t>رضا المستهلكين</a:t>
            </a:r>
            <a:endParaRPr lang="ar-JO" b="0" i="0" dirty="0">
              <a:effectLst/>
              <a:latin typeface="NeoSansArabic"/>
            </a:endParaRPr>
          </a:p>
          <a:p>
            <a:pPr marL="285750" indent="-285750" algn="r" rtl="1">
              <a:buFont typeface="Arial" panose="020B0604020202020204" pitchFamily="34" charset="0"/>
              <a:buChar char="•"/>
            </a:pPr>
            <a:r>
              <a:rPr lang="ar-JO" b="0" i="0" dirty="0">
                <a:effectLst/>
                <a:latin typeface="tahoma" panose="020B0604030504040204" pitchFamily="34" charset="0"/>
              </a:rPr>
              <a:t>قيمة أسهم المنظمة وتنوع المنتجات.</a:t>
            </a:r>
            <a:endParaRPr lang="ar-JO" b="0" i="0" dirty="0">
              <a:effectLst/>
              <a:latin typeface="NeoSansArabic"/>
            </a:endParaRPr>
          </a:p>
          <a:p>
            <a:pPr algn="r"/>
            <a:r>
              <a:rPr lang="ar-JO" b="0" i="0" dirty="0">
                <a:effectLst/>
                <a:latin typeface="tahoma" panose="020B0604030504040204" pitchFamily="34" charset="0"/>
              </a:rPr>
              <a:t> </a:t>
            </a:r>
            <a:endParaRPr lang="ar-JO" b="0" i="0" dirty="0">
              <a:effectLst/>
              <a:latin typeface="NeoSansArabic"/>
            </a:endParaRPr>
          </a:p>
          <a:p>
            <a:pPr algn="r"/>
            <a:r>
              <a:rPr lang="ar-JO" b="0" i="0" dirty="0">
                <a:effectLst/>
                <a:latin typeface="NeoSansArabic"/>
              </a:rPr>
              <a:t>      تأتي أهمية الميزة التنافسية في تميّز الشركة عن بقية منافسيها. حيث تساهم في ارتفاع أسعار منتجاتها وزيادة العملاء وتعزيز الولاء للعلامة التجارية. لذلك يجب أن يكون بناء ميزة تنافسية أحد أهم أهداف الشركات لتعزيز وجودها في السوق وضمان تنمية أعمالها وزيادة أرباحها. </a:t>
            </a:r>
            <a:r>
              <a:rPr lang="ar-JO" dirty="0">
                <a:latin typeface="NeoSansArabic"/>
              </a:rPr>
              <a:t>ومن الامثلة على ذلك: </a:t>
            </a:r>
            <a:endParaRPr lang="en-GB" b="0" i="0" dirty="0">
              <a:effectLst/>
              <a:latin typeface="NeoSansArabic"/>
            </a:endParaRPr>
          </a:p>
          <a:p>
            <a:pPr algn="r" rtl="1"/>
            <a:r>
              <a:rPr lang="ar-JO" b="1" i="0" dirty="0">
                <a:effectLst/>
                <a:latin typeface="tahoma" panose="020B0604030504040204" pitchFamily="34" charset="0"/>
              </a:rPr>
              <a:t>الميزة التنافسية لشركة </a:t>
            </a:r>
            <a:r>
              <a:rPr lang="en-GB" b="1" i="0" dirty="0">
                <a:effectLst/>
                <a:latin typeface="tahoma" panose="020B0604030504040204" pitchFamily="34" charset="0"/>
              </a:rPr>
              <a:t>Apple</a:t>
            </a:r>
            <a:endParaRPr lang="en-GB" b="0" i="0" dirty="0">
              <a:effectLst/>
              <a:latin typeface="NeoSansArabic"/>
            </a:endParaRPr>
          </a:p>
          <a:p>
            <a:pPr algn="r"/>
            <a:r>
              <a:rPr lang="ar-JO" b="0" i="0" dirty="0">
                <a:effectLst/>
                <a:latin typeface="tahoma" panose="020B0604030504040204" pitchFamily="34" charset="0"/>
              </a:rPr>
              <a:t>تمتلك ميزة تنافسيّة تميّزها عن باقي الشركات المنافسة لها من خلال مستوى الأداء العالي الذي تحققه منتجاتها, ومن خلال مستوى الابتكار والالتزام بتطوير منتجات جديدة، وتتمثل الميزة التنافسية الرئيسية التي هو قدرتها على الابتكار والتطوير حيث تعجز بقية الشركات المنافسة عن تحقيق مستوى أداء أو ابتكار مماثل.</a:t>
            </a:r>
            <a:endParaRPr lang="ar-JO" b="0" i="0" dirty="0">
              <a:effectLst/>
              <a:latin typeface="NeoSansArabic"/>
            </a:endParaRPr>
          </a:p>
          <a:p>
            <a:pPr algn="r"/>
            <a:r>
              <a:rPr lang="ar-JO" b="0" i="0" dirty="0">
                <a:effectLst/>
                <a:latin typeface="tahoma" panose="020B0604030504040204" pitchFamily="34" charset="0"/>
              </a:rPr>
              <a:t> </a:t>
            </a:r>
            <a:endParaRPr lang="ar-JO" b="0" i="0" dirty="0">
              <a:effectLst/>
              <a:latin typeface="NeoSansArabic"/>
            </a:endParaRPr>
          </a:p>
          <a:p>
            <a:pPr algn="r" rtl="1"/>
            <a:r>
              <a:rPr lang="ar-JO" b="1" i="0" dirty="0">
                <a:effectLst/>
                <a:latin typeface="tahoma" panose="020B0604030504040204" pitchFamily="34" charset="0"/>
              </a:rPr>
              <a:t>الميزة التنافسية لشركة </a:t>
            </a:r>
            <a:r>
              <a:rPr lang="en-GB" b="1" i="0" dirty="0">
                <a:effectLst/>
                <a:latin typeface="tahoma" panose="020B0604030504040204" pitchFamily="34" charset="0"/>
              </a:rPr>
              <a:t>FedEX</a:t>
            </a:r>
            <a:endParaRPr lang="en-GB" b="0" i="0" dirty="0">
              <a:effectLst/>
              <a:latin typeface="NeoSansArabic"/>
            </a:endParaRPr>
          </a:p>
          <a:p>
            <a:pPr algn="r"/>
            <a:r>
              <a:rPr lang="ar-JO" b="0" i="0" dirty="0">
                <a:effectLst/>
                <a:latin typeface="tahoma" panose="020B0604030504040204" pitchFamily="34" charset="0"/>
              </a:rPr>
              <a:t>تعتبر من الشركات المميزة في السوق حتى ظهر العديد من الشركات المنافسة مما دفعها إلى تحسين خدماتها وعملها والتفوق على المنافسين </a:t>
            </a:r>
            <a:r>
              <a:rPr lang="ar-JO" dirty="0">
                <a:latin typeface="NeoSansArabic"/>
              </a:rPr>
              <a:t> ، </a:t>
            </a:r>
            <a:r>
              <a:rPr lang="ar-JO" b="0" i="0" dirty="0">
                <a:effectLst/>
                <a:latin typeface="tahoma" panose="020B0604030504040204" pitchFamily="34" charset="0"/>
              </a:rPr>
              <a:t>وما زالت تحافظ على اسمها وسمعتها من حيث السرعة في التوصيل والتسليم والسعي بشكل مستمر لتلبية حاجة العملاء والحصول على رضاهم.</a:t>
            </a:r>
            <a:r>
              <a:rPr lang="ar-JO" dirty="0">
                <a:latin typeface="NeoSansArabic"/>
              </a:rPr>
              <a:t> حيث </a:t>
            </a:r>
            <a:r>
              <a:rPr lang="ar-JO" b="0" i="0" dirty="0">
                <a:effectLst/>
                <a:latin typeface="tahoma" panose="020B0604030504040204" pitchFamily="34" charset="0"/>
              </a:rPr>
              <a:t>تخدم الآن أكثر من 220 دولة ومنطقة وتواصل في تقديم المزيد لتحقيق التطور .</a:t>
            </a:r>
            <a:endParaRPr lang="ar-JO" b="0" i="0" dirty="0">
              <a:effectLst/>
              <a:latin typeface="NeoSansArabic"/>
            </a:endParaRPr>
          </a:p>
          <a:p>
            <a:pPr algn="r"/>
            <a:endParaRPr lang="ar-JO" b="0" i="0" dirty="0">
              <a:effectLst/>
              <a:latin typeface="NeoSansArabic"/>
            </a:endParaRPr>
          </a:p>
        </p:txBody>
      </p:sp>
    </p:spTree>
    <p:extLst>
      <p:ext uri="{BB962C8B-B14F-4D97-AF65-F5344CB8AC3E}">
        <p14:creationId xmlns:p14="http://schemas.microsoft.com/office/powerpoint/2010/main" val="4076484678"/>
      </p:ext>
    </p:extLst>
  </p:cSld>
  <p:clrMapOvr>
    <a:masterClrMapping/>
  </p:clrMapOvr>
  <p:transition spd="slow" advTm="114975">
    <p:randomBar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20853"/>
            <a:ext cx="11993336" cy="5751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400" b="1" dirty="0">
                <a:solidFill>
                  <a:prstClr val="white"/>
                </a:solidFill>
                <a:latin typeface="Times New Roman" panose="02020603050405020304" pitchFamily="18" charset="0"/>
                <a:cs typeface="Times New Roman" panose="02020603050405020304" pitchFamily="18" charset="0"/>
              </a:rPr>
              <a:t>ا</a:t>
            </a: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ستراتيجيات “بورتر” لتحديد الميزة التنافسية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26" name="Picture 2">
            <a:extLst>
              <a:ext uri="{FF2B5EF4-FFF2-40B4-BE49-F238E27FC236}">
                <a16:creationId xmlns:a16="http://schemas.microsoft.com/office/drawing/2014/main" id="{542388BE-ED5B-2C48-D10D-8E5B020318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222" y="1535836"/>
            <a:ext cx="3518176" cy="445576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3BB18B7-B3C1-C5F5-F6AA-CF473393A76E}"/>
              </a:ext>
            </a:extLst>
          </p:cNvPr>
          <p:cNvSpPr txBox="1"/>
          <p:nvPr/>
        </p:nvSpPr>
        <p:spPr>
          <a:xfrm>
            <a:off x="1917577" y="1003797"/>
            <a:ext cx="6094520" cy="369332"/>
          </a:xfrm>
          <a:prstGeom prst="rect">
            <a:avLst/>
          </a:prstGeom>
          <a:noFill/>
        </p:spPr>
        <p:txBody>
          <a:bodyPr wrap="square">
            <a:spAutoFit/>
          </a:bodyPr>
          <a:lstStyle/>
          <a:p>
            <a:endParaRPr lang="ar-JO" dirty="0">
              <a:solidFill>
                <a:schemeClr val="accent2">
                  <a:lumMod val="60000"/>
                  <a:lumOff val="40000"/>
                </a:schemeClr>
              </a:solidFill>
            </a:endParaRPr>
          </a:p>
        </p:txBody>
      </p:sp>
      <p:sp>
        <p:nvSpPr>
          <p:cNvPr id="10" name="TextBox 9">
            <a:extLst>
              <a:ext uri="{FF2B5EF4-FFF2-40B4-BE49-F238E27FC236}">
                <a16:creationId xmlns:a16="http://schemas.microsoft.com/office/drawing/2014/main" id="{0EA3A987-7FC7-2E57-C711-2867FEDB487D}"/>
              </a:ext>
            </a:extLst>
          </p:cNvPr>
          <p:cNvSpPr txBox="1"/>
          <p:nvPr/>
        </p:nvSpPr>
        <p:spPr>
          <a:xfrm>
            <a:off x="4261758" y="947564"/>
            <a:ext cx="7484805" cy="5324535"/>
          </a:xfrm>
          <a:prstGeom prst="rect">
            <a:avLst/>
          </a:prstGeom>
          <a:noFill/>
        </p:spPr>
        <p:txBody>
          <a:bodyPr wrap="square">
            <a:spAutoFit/>
          </a:bodyPr>
          <a:lstStyle/>
          <a:p>
            <a:pPr algn="r" rtl="1"/>
            <a:r>
              <a:rPr lang="ar-JO" sz="2000" i="0" dirty="0">
                <a:solidFill>
                  <a:srgbClr val="2C2F34"/>
                </a:solidFill>
                <a:effectLst/>
                <a:latin typeface="Noto Sans Kufi Arabic"/>
              </a:rPr>
              <a:t>ما هي الاستراتيجية التنافسية؟</a:t>
            </a:r>
          </a:p>
          <a:p>
            <a:pPr algn="r" rtl="1"/>
            <a:r>
              <a:rPr lang="ar-JO" sz="2000" i="0" dirty="0">
                <a:solidFill>
                  <a:srgbClr val="2C2F34"/>
                </a:solidFill>
                <a:effectLst/>
                <a:latin typeface="Noto Sans Kufi Arabic"/>
              </a:rPr>
              <a:t>تتضمن الإستراتيجية التنافسية الأساليب التي تصف طرقًا مختلفة لبناء ميزة تنافسية مستدامة.</a:t>
            </a:r>
          </a:p>
          <a:p>
            <a:pPr algn="r" rtl="1"/>
            <a:r>
              <a:rPr lang="ar-JO" sz="2000" i="0" dirty="0">
                <a:solidFill>
                  <a:srgbClr val="2C2F34"/>
                </a:solidFill>
                <a:effectLst/>
                <a:latin typeface="Noto Sans Kufi Arabic"/>
              </a:rPr>
              <a:t>الهدف من الإستراتيجية التنافسية هو كسب العملاء من خلال تلبية احتياجاتهم وفي النهاية تحقيق ميزة تنافسية وكذلك التغلب على المنافسين .</a:t>
            </a:r>
            <a:br>
              <a:rPr lang="ar-JO" sz="2000" i="0" dirty="0">
                <a:solidFill>
                  <a:srgbClr val="2C2F34"/>
                </a:solidFill>
                <a:effectLst/>
                <a:latin typeface="Noto Sans Kufi Arabic"/>
              </a:rPr>
            </a:br>
            <a:r>
              <a:rPr lang="ar-JO" sz="2000" i="0" dirty="0">
                <a:solidFill>
                  <a:srgbClr val="2C2F34"/>
                </a:solidFill>
                <a:effectLst/>
                <a:latin typeface="Noto Sans Kufi Arabic"/>
              </a:rPr>
              <a:t>يعتبر بورتر من أهم رواد مناهج في الاستراتجيات الحديثة والاقتصاد التنافسي، و له العديد من المؤلفات والكتب والمقالات في علوم الإستراتيجيات والاقتصاد و التسويق، من أهم أفكاره فكرة القوى الخمس المسيطرة على السوق.</a:t>
            </a:r>
            <a:r>
              <a:rPr lang="ar-JO" sz="2000" b="0" i="0" dirty="0">
                <a:solidFill>
                  <a:srgbClr val="2C2F34"/>
                </a:solidFill>
                <a:effectLst/>
                <a:latin typeface="Noto Sans Kufi Arabic"/>
              </a:rPr>
              <a:t> حيث</a:t>
            </a:r>
            <a:r>
              <a:rPr lang="ar-JO" sz="2000" dirty="0">
                <a:solidFill>
                  <a:srgbClr val="2C2F34"/>
                </a:solidFill>
                <a:latin typeface="Noto Sans Kufi Arabic"/>
              </a:rPr>
              <a:t> </a:t>
            </a:r>
            <a:r>
              <a:rPr lang="ar-JO" sz="2000" b="0" i="0" dirty="0">
                <a:solidFill>
                  <a:srgbClr val="2C2F34"/>
                </a:solidFill>
                <a:effectLst/>
                <a:latin typeface="Noto Sans Kufi Arabic"/>
              </a:rPr>
              <a:t>بدأ بورتر تعريفة بالنظرية الإستراتيجية من خلال عمل تحليل هيكلي للصناعات ، وقال أن العلاقة بين الشركة وبيئتها هو أساس صياغة الإستراتيجية التنافسية .</a:t>
            </a:r>
          </a:p>
          <a:p>
            <a:pPr algn="r" rtl="1"/>
            <a:r>
              <a:rPr lang="ar-JO" sz="2000" b="0" i="0" dirty="0">
                <a:solidFill>
                  <a:srgbClr val="2C2F34"/>
                </a:solidFill>
                <a:effectLst/>
                <a:latin typeface="Noto Sans Kufi Arabic"/>
              </a:rPr>
              <a:t> كما أن المنافسة في الصناعة في وجهة نظر بورتر ليست مسألة صدفة أو حظ ، بل المنافسة لها جذوراً في الهيكل الإقتصادي الأساسي وسلوك المنافسين الحاليين .</a:t>
            </a:r>
          </a:p>
          <a:p>
            <a:pPr algn="r" rtl="1"/>
            <a:r>
              <a:rPr lang="ar-JO" sz="2000" b="0" i="0" dirty="0">
                <a:solidFill>
                  <a:srgbClr val="2C2F34"/>
                </a:solidFill>
                <a:effectLst/>
                <a:latin typeface="Noto Sans Kufi Arabic"/>
              </a:rPr>
              <a:t>وهنا أوضح بورتر أنه يوجد </a:t>
            </a:r>
            <a:r>
              <a:rPr lang="ar-JO" sz="2000" b="1" i="0" dirty="0">
                <a:solidFill>
                  <a:srgbClr val="2C2F34"/>
                </a:solidFill>
                <a:effectLst/>
                <a:latin typeface="Noto Sans Kufi Arabic"/>
              </a:rPr>
              <a:t>خمس قوى رئيسية للمنافسة</a:t>
            </a:r>
            <a:r>
              <a:rPr lang="ar-JO" sz="2000" b="0" i="0" dirty="0">
                <a:solidFill>
                  <a:srgbClr val="2C2F34"/>
                </a:solidFill>
                <a:effectLst/>
                <a:latin typeface="Noto Sans Kufi Arabic"/>
              </a:rPr>
              <a:t> وهم :</a:t>
            </a:r>
            <a:br>
              <a:rPr lang="ar-JO" sz="2000" b="0" i="0" dirty="0">
                <a:solidFill>
                  <a:srgbClr val="2C2F34"/>
                </a:solidFill>
                <a:effectLst/>
                <a:latin typeface="Noto Sans Kufi Arabic"/>
              </a:rPr>
            </a:br>
            <a:r>
              <a:rPr lang="ar-JO" sz="2000" b="0" i="0" dirty="0">
                <a:solidFill>
                  <a:srgbClr val="2C2F34"/>
                </a:solidFill>
                <a:effectLst/>
                <a:latin typeface="Noto Sans Kufi Arabic"/>
              </a:rPr>
              <a:t>1- مجموعة الموردون  والمصدرون للمواد الخام ومدى قدراتهم على المساومة.</a:t>
            </a:r>
            <a:br>
              <a:rPr lang="ar-JO" sz="2000" b="0" i="0" dirty="0">
                <a:solidFill>
                  <a:srgbClr val="2C2F34"/>
                </a:solidFill>
                <a:effectLst/>
                <a:latin typeface="Noto Sans Kufi Arabic"/>
              </a:rPr>
            </a:br>
            <a:r>
              <a:rPr lang="ar-JO" sz="2000" b="0" i="0" dirty="0">
                <a:solidFill>
                  <a:srgbClr val="2C2F34"/>
                </a:solidFill>
                <a:effectLst/>
                <a:latin typeface="Noto Sans Kufi Arabic"/>
              </a:rPr>
              <a:t>2-القوى الشرائية (العملاء) ومدى قدرتهم أيضاً على المساومة.</a:t>
            </a:r>
            <a:br>
              <a:rPr lang="ar-JO" sz="2000" b="0" i="0" dirty="0">
                <a:solidFill>
                  <a:srgbClr val="2C2F34"/>
                </a:solidFill>
                <a:effectLst/>
                <a:latin typeface="Noto Sans Kufi Arabic"/>
              </a:rPr>
            </a:br>
            <a:r>
              <a:rPr lang="ar-JO" sz="2000" b="0" i="0" dirty="0">
                <a:solidFill>
                  <a:srgbClr val="2C2F34"/>
                </a:solidFill>
                <a:effectLst/>
                <a:latin typeface="Noto Sans Kufi Arabic"/>
              </a:rPr>
              <a:t>3- الوافدون الجدد المحتملون وما يحملونه من تهديدات قادمة.</a:t>
            </a:r>
            <a:br>
              <a:rPr lang="ar-JO" sz="2000" b="0" i="0" dirty="0">
                <a:solidFill>
                  <a:srgbClr val="2C2F34"/>
                </a:solidFill>
                <a:effectLst/>
                <a:latin typeface="Noto Sans Kufi Arabic"/>
              </a:rPr>
            </a:br>
            <a:r>
              <a:rPr lang="ar-JO" sz="2000" b="0" i="0" dirty="0">
                <a:solidFill>
                  <a:srgbClr val="2C2F34"/>
                </a:solidFill>
                <a:effectLst/>
                <a:latin typeface="Noto Sans Kufi Arabic"/>
              </a:rPr>
              <a:t>4- المنافسون الحاليون من أصحاب الشركات القائمة.</a:t>
            </a:r>
            <a:br>
              <a:rPr lang="ar-JO" sz="2000" b="0" i="0" dirty="0">
                <a:solidFill>
                  <a:srgbClr val="2C2F34"/>
                </a:solidFill>
                <a:effectLst/>
                <a:latin typeface="Noto Sans Kufi Arabic"/>
              </a:rPr>
            </a:br>
            <a:r>
              <a:rPr lang="ar-JO" sz="2000" b="0" i="0" dirty="0">
                <a:solidFill>
                  <a:srgbClr val="2C2F34"/>
                </a:solidFill>
                <a:effectLst/>
                <a:latin typeface="Noto Sans Kufi Arabic"/>
              </a:rPr>
              <a:t>5- احتمالية وجود بدائل جديدة للمنتج أو الخدمة.</a:t>
            </a:r>
          </a:p>
        </p:txBody>
      </p:sp>
      <p:sp>
        <p:nvSpPr>
          <p:cNvPr id="14" name="TextBox 13">
            <a:extLst>
              <a:ext uri="{FF2B5EF4-FFF2-40B4-BE49-F238E27FC236}">
                <a16:creationId xmlns:a16="http://schemas.microsoft.com/office/drawing/2014/main" id="{52382900-12DB-D275-155A-C69BBCB72D44}"/>
              </a:ext>
            </a:extLst>
          </p:cNvPr>
          <p:cNvSpPr txBox="1"/>
          <p:nvPr/>
        </p:nvSpPr>
        <p:spPr>
          <a:xfrm>
            <a:off x="338538" y="6188022"/>
            <a:ext cx="6094520" cy="369332"/>
          </a:xfrm>
          <a:prstGeom prst="rect">
            <a:avLst/>
          </a:prstGeom>
          <a:noFill/>
        </p:spPr>
        <p:txBody>
          <a:bodyPr wrap="square">
            <a:spAutoFit/>
          </a:bodyPr>
          <a:lstStyle/>
          <a:p>
            <a:r>
              <a:rPr lang="en-GB" dirty="0"/>
              <a:t>https://www.almrsal.com/post/521532</a:t>
            </a:r>
            <a:endParaRPr lang="ar-JO" dirty="0"/>
          </a:p>
        </p:txBody>
      </p:sp>
    </p:spTree>
    <p:extLst>
      <p:ext uri="{BB962C8B-B14F-4D97-AF65-F5344CB8AC3E}">
        <p14:creationId xmlns:p14="http://schemas.microsoft.com/office/powerpoint/2010/main" val="1888817823"/>
      </p:ext>
    </p:extLst>
  </p:cSld>
  <p:clrMapOvr>
    <a:masterClrMapping/>
  </p:clrMapOvr>
  <mc:AlternateContent xmlns:mc="http://schemas.openxmlformats.org/markup-compatibility/2006" xmlns:p14="http://schemas.microsoft.com/office/powerpoint/2010/main">
    <mc:Choice Requires="p14">
      <p:transition spd="slow" advTm="159511">
        <p14:flash/>
      </p:transition>
    </mc:Choice>
    <mc:Fallback xmlns="">
      <p:transition spd="slow" advTm="159511">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335" y="1081845"/>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5849" y="152799"/>
            <a:ext cx="7102135" cy="461665"/>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الاستراتيجية التنافسية</a:t>
            </a:r>
            <a:r>
              <a:rPr kumimoji="0" lang="en-GB"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Porter’s Generic Strategies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77FD8E29-AAC6-3D91-0111-EB03B72029B5}"/>
              </a:ext>
            </a:extLst>
          </p:cNvPr>
          <p:cNvSpPr txBox="1"/>
          <p:nvPr/>
        </p:nvSpPr>
        <p:spPr>
          <a:xfrm>
            <a:off x="4714581" y="1504130"/>
            <a:ext cx="7166263" cy="4093428"/>
          </a:xfrm>
          <a:prstGeom prst="rect">
            <a:avLst/>
          </a:prstGeom>
          <a:noFill/>
        </p:spPr>
        <p:txBody>
          <a:bodyPr wrap="square">
            <a:spAutoFit/>
          </a:bodyPr>
          <a:lstStyle/>
          <a:p>
            <a:pPr algn="r" rtl="1"/>
            <a:r>
              <a:rPr lang="ar-JO" sz="2000" b="1" i="0" dirty="0">
                <a:solidFill>
                  <a:srgbClr val="00B0F0"/>
                </a:solidFill>
                <a:effectLst/>
                <a:latin typeface="tahoma" panose="020B0604030504040204" pitchFamily="34" charset="0"/>
              </a:rPr>
              <a:t>الاستراتيجيات العامة الأربعة لمايكل بورتر</a:t>
            </a:r>
          </a:p>
          <a:p>
            <a:pPr algn="r" rtl="1"/>
            <a:r>
              <a:rPr lang="ar-JO" sz="2000" i="0" dirty="0">
                <a:solidFill>
                  <a:srgbClr val="5F5F5F"/>
                </a:solidFill>
                <a:effectLst/>
                <a:latin typeface="tahoma" panose="020B0604030504040204" pitchFamily="34" charset="0"/>
              </a:rPr>
              <a:t>ما هي استراتيجيات بورتر العامة؟</a:t>
            </a:r>
          </a:p>
          <a:p>
            <a:pPr algn="r" rtl="1"/>
            <a:r>
              <a:rPr lang="ar-JO" sz="2000" i="0" dirty="0">
                <a:solidFill>
                  <a:srgbClr val="5F5F5F"/>
                </a:solidFill>
                <a:effectLst/>
                <a:latin typeface="tahoma" panose="020B0604030504040204" pitchFamily="34" charset="0"/>
              </a:rPr>
              <a:t>استراتيجيات بورتر العامة </a:t>
            </a:r>
            <a:r>
              <a:rPr lang="en-GB" sz="2000" i="0" dirty="0">
                <a:solidFill>
                  <a:srgbClr val="5F5F5F"/>
                </a:solidFill>
                <a:effectLst/>
                <a:latin typeface="tahoma" panose="020B0604030504040204" pitchFamily="34" charset="0"/>
              </a:rPr>
              <a:t>Porter’s Generic Strategies </a:t>
            </a:r>
            <a:r>
              <a:rPr lang="ar-JO" sz="2000" i="0" dirty="0">
                <a:solidFill>
                  <a:srgbClr val="5F5F5F"/>
                </a:solidFill>
                <a:effectLst/>
                <a:latin typeface="tahoma" panose="020B0604030504040204" pitchFamily="34" charset="0"/>
              </a:rPr>
              <a:t>  يعود مصطلح الاستراتيجيات العامة لمايكل بورتر الذي ابتكره عام 1980، وتُسمى أيضاً "الاستراتيجيات التنافسية" لأنها تُطبّق على مستوى وحدة أعمال استراتيجية محددة، وتمثل مصدراً أساسياً للميزة التنافسية التي تمكّن الشركة من مواجهة المنافسين . والتي يمكن تطبيقها في أي منظمة أعمال بغض النظر عن حجم وطبيعة المنتجات.نظرًا لقابليتها للاستخدام الشائع من قبل جميع المؤسسات التجارية، يتم تصنيفها على أنها استراتيجيات عامة، وهي:</a:t>
            </a:r>
            <a:endParaRPr lang="ar-JO" sz="2000" i="0" dirty="0">
              <a:solidFill>
                <a:srgbClr val="5F5F5F"/>
              </a:solidFill>
              <a:effectLst/>
              <a:latin typeface="NeoSansArabic"/>
            </a:endParaRPr>
          </a:p>
          <a:p>
            <a:pPr algn="r" rtl="1">
              <a:buFont typeface="Arial" panose="020B0604020202020204" pitchFamily="34" charset="0"/>
              <a:buChar char="•"/>
            </a:pPr>
            <a:r>
              <a:rPr lang="ar-JO" sz="2000" i="0" dirty="0">
                <a:solidFill>
                  <a:srgbClr val="5F5F5F"/>
                </a:solidFill>
                <a:effectLst/>
                <a:latin typeface="tahoma" panose="020B0604030504040204" pitchFamily="34" charset="0"/>
              </a:rPr>
              <a:t>استراتيجية أقل سعر في السوق </a:t>
            </a:r>
            <a:r>
              <a:rPr lang="en-GB" sz="2000" i="0" dirty="0">
                <a:solidFill>
                  <a:srgbClr val="5F5F5F"/>
                </a:solidFill>
                <a:effectLst/>
                <a:latin typeface="tahoma" panose="020B0604030504040204" pitchFamily="34" charset="0"/>
              </a:rPr>
              <a:t>Cost Leadership </a:t>
            </a:r>
          </a:p>
          <a:p>
            <a:pPr algn="r" rtl="1">
              <a:buFont typeface="Arial" panose="020B0604020202020204" pitchFamily="34" charset="0"/>
              <a:buChar char="•"/>
            </a:pPr>
            <a:r>
              <a:rPr lang="ar-JO" sz="2000" i="0" dirty="0">
                <a:solidFill>
                  <a:srgbClr val="5F5F5F"/>
                </a:solidFill>
                <a:effectLst/>
                <a:latin typeface="tahoma" panose="020B0604030504040204" pitchFamily="34" charset="0"/>
              </a:rPr>
              <a:t>استراتيجية الاختلاف </a:t>
            </a:r>
            <a:r>
              <a:rPr lang="en-GB" sz="2000" i="0" dirty="0">
                <a:solidFill>
                  <a:srgbClr val="5F5F5F"/>
                </a:solidFill>
                <a:effectLst/>
                <a:latin typeface="tahoma" panose="020B0604030504040204" pitchFamily="34" charset="0"/>
              </a:rPr>
              <a:t>Differentiation </a:t>
            </a:r>
          </a:p>
          <a:p>
            <a:pPr algn="r" rtl="1">
              <a:buFont typeface="Arial" panose="020B0604020202020204" pitchFamily="34" charset="0"/>
              <a:buChar char="•"/>
            </a:pPr>
            <a:r>
              <a:rPr lang="ar-JO" sz="2000" i="0" dirty="0">
                <a:solidFill>
                  <a:srgbClr val="5F5F5F"/>
                </a:solidFill>
                <a:effectLst/>
                <a:latin typeface="tahoma" panose="020B0604030504040204" pitchFamily="34" charset="0"/>
              </a:rPr>
              <a:t>استراتيجية التخصيص </a:t>
            </a:r>
            <a:r>
              <a:rPr lang="en-GB" sz="2000" i="0" dirty="0">
                <a:solidFill>
                  <a:srgbClr val="5F5F5F"/>
                </a:solidFill>
                <a:effectLst/>
                <a:latin typeface="tahoma" panose="020B0604030504040204" pitchFamily="34" charset="0"/>
              </a:rPr>
              <a:t>Cost focus </a:t>
            </a:r>
          </a:p>
          <a:p>
            <a:pPr algn="r" rtl="1">
              <a:buFont typeface="Arial" panose="020B0604020202020204" pitchFamily="34" charset="0"/>
              <a:buChar char="•"/>
            </a:pPr>
            <a:r>
              <a:rPr lang="ar-JO" sz="2000" i="0" dirty="0">
                <a:solidFill>
                  <a:srgbClr val="5F5F5F"/>
                </a:solidFill>
                <a:effectLst/>
                <a:latin typeface="tahoma" panose="020B0604030504040204" pitchFamily="34" charset="0"/>
              </a:rPr>
              <a:t>استراتيجية التركيز على التميز </a:t>
            </a:r>
            <a:r>
              <a:rPr lang="en-GB" sz="2000" i="0" dirty="0">
                <a:solidFill>
                  <a:srgbClr val="5F5F5F"/>
                </a:solidFill>
                <a:effectLst/>
                <a:latin typeface="tahoma" panose="020B0604030504040204" pitchFamily="34" charset="0"/>
              </a:rPr>
              <a:t>Differentiation focus </a:t>
            </a:r>
            <a:endParaRPr lang="ar-JO" sz="2000" i="0" dirty="0">
              <a:solidFill>
                <a:srgbClr val="5F5F5F"/>
              </a:solidFill>
              <a:effectLst/>
              <a:latin typeface="NeoSansArabic"/>
            </a:endParaRPr>
          </a:p>
        </p:txBody>
      </p:sp>
      <p:pic>
        <p:nvPicPr>
          <p:cNvPr id="10" name="Picture 9">
            <a:extLst>
              <a:ext uri="{FF2B5EF4-FFF2-40B4-BE49-F238E27FC236}">
                <a16:creationId xmlns:a16="http://schemas.microsoft.com/office/drawing/2014/main" id="{0CB11730-6F0E-3032-86BF-985C2BB01106}"/>
              </a:ext>
            </a:extLst>
          </p:cNvPr>
          <p:cNvPicPr>
            <a:picLocks noChangeAspect="1"/>
          </p:cNvPicPr>
          <p:nvPr/>
        </p:nvPicPr>
        <p:blipFill>
          <a:blip r:embed="rId3"/>
          <a:stretch>
            <a:fillRect/>
          </a:stretch>
        </p:blipFill>
        <p:spPr>
          <a:xfrm>
            <a:off x="174329" y="1269025"/>
            <a:ext cx="4459815" cy="5275454"/>
          </a:xfrm>
          <a:prstGeom prst="rect">
            <a:avLst/>
          </a:prstGeom>
        </p:spPr>
      </p:pic>
      <p:sp>
        <p:nvSpPr>
          <p:cNvPr id="12" name="TextBox 11">
            <a:extLst>
              <a:ext uri="{FF2B5EF4-FFF2-40B4-BE49-F238E27FC236}">
                <a16:creationId xmlns:a16="http://schemas.microsoft.com/office/drawing/2014/main" id="{A3BB1483-3E1F-E0C6-4205-95393807EFD6}"/>
              </a:ext>
            </a:extLst>
          </p:cNvPr>
          <p:cNvSpPr txBox="1"/>
          <p:nvPr/>
        </p:nvSpPr>
        <p:spPr>
          <a:xfrm>
            <a:off x="1245093" y="6335869"/>
            <a:ext cx="3389051" cy="369332"/>
          </a:xfrm>
          <a:prstGeom prst="rect">
            <a:avLst/>
          </a:prstGeom>
          <a:noFill/>
        </p:spPr>
        <p:txBody>
          <a:bodyPr wrap="square">
            <a:spAutoFit/>
          </a:bodyPr>
          <a:lstStyle/>
          <a:p>
            <a:r>
              <a:rPr lang="en-GB" dirty="0"/>
              <a:t>https://www.annajah.net</a:t>
            </a:r>
            <a:endParaRPr lang="ar-JO" dirty="0"/>
          </a:p>
        </p:txBody>
      </p:sp>
      <p:sp>
        <p:nvSpPr>
          <p:cNvPr id="14" name="TextBox 13">
            <a:extLst>
              <a:ext uri="{FF2B5EF4-FFF2-40B4-BE49-F238E27FC236}">
                <a16:creationId xmlns:a16="http://schemas.microsoft.com/office/drawing/2014/main" id="{1DA89613-B5C3-9882-254D-018B9991F731}"/>
              </a:ext>
            </a:extLst>
          </p:cNvPr>
          <p:cNvSpPr txBox="1"/>
          <p:nvPr/>
        </p:nvSpPr>
        <p:spPr>
          <a:xfrm>
            <a:off x="7557858" y="6157366"/>
            <a:ext cx="3513338" cy="369332"/>
          </a:xfrm>
          <a:prstGeom prst="rect">
            <a:avLst/>
          </a:prstGeom>
          <a:noFill/>
        </p:spPr>
        <p:txBody>
          <a:bodyPr wrap="square">
            <a:spAutoFit/>
          </a:bodyPr>
          <a:lstStyle/>
          <a:p>
            <a:r>
              <a:rPr lang="en-GB" dirty="0"/>
              <a:t>https://www.iedunote.com</a:t>
            </a:r>
            <a:endParaRPr lang="ar-JO" dirty="0"/>
          </a:p>
        </p:txBody>
      </p:sp>
    </p:spTree>
    <p:extLst>
      <p:ext uri="{BB962C8B-B14F-4D97-AF65-F5344CB8AC3E}">
        <p14:creationId xmlns:p14="http://schemas.microsoft.com/office/powerpoint/2010/main" val="1558108758"/>
      </p:ext>
    </p:extLst>
  </p:cSld>
  <p:clrMapOvr>
    <a:masterClrMapping/>
  </p:clrMapOvr>
  <mc:AlternateContent xmlns:mc="http://schemas.openxmlformats.org/markup-compatibility/2006" xmlns:p14="http://schemas.microsoft.com/office/powerpoint/2010/main">
    <mc:Choice Requires="p14">
      <p:transition spd="slow" advTm="54185">
        <p14:flash/>
      </p:transition>
    </mc:Choice>
    <mc:Fallback xmlns="">
      <p:transition spd="slow" advTm="54185">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JO" sz="2400" b="1" dirty="0">
                <a:solidFill>
                  <a:prstClr val="white"/>
                </a:solidFill>
                <a:latin typeface="Times New Roman" panose="02020603050405020304" pitchFamily="18" charset="0"/>
                <a:cs typeface="Times New Roman" panose="02020603050405020304" pitchFamily="18" charset="0"/>
              </a:rPr>
              <a:t>ا</a:t>
            </a: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ستراتيجيات “بورتر” لتحديد الميزة التنافسية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77FD8E29-AAC6-3D91-0111-EB03B72029B5}"/>
              </a:ext>
            </a:extLst>
          </p:cNvPr>
          <p:cNvSpPr txBox="1"/>
          <p:nvPr/>
        </p:nvSpPr>
        <p:spPr>
          <a:xfrm>
            <a:off x="410548" y="1278708"/>
            <a:ext cx="11460880" cy="4611519"/>
          </a:xfrm>
          <a:prstGeom prst="rect">
            <a:avLst/>
          </a:prstGeom>
          <a:noFill/>
        </p:spPr>
        <p:txBody>
          <a:bodyPr wrap="square">
            <a:spAutoFit/>
          </a:bodyPr>
          <a:lstStyle/>
          <a:p>
            <a:pPr algn="just" rtl="1">
              <a:lnSpc>
                <a:spcPct val="150000"/>
              </a:lnSpc>
            </a:pPr>
            <a:r>
              <a:rPr lang="ar-JO" b="1" i="0" dirty="0">
                <a:solidFill>
                  <a:srgbClr val="5F5F5F"/>
                </a:solidFill>
                <a:effectLst/>
                <a:latin typeface="tahoma" panose="020B0604030504040204" pitchFamily="34" charset="0"/>
              </a:rPr>
              <a:t>إستراتيجيات بورتر </a:t>
            </a:r>
            <a:r>
              <a:rPr lang="ar-JO" b="1" dirty="0">
                <a:solidFill>
                  <a:srgbClr val="5F5F5F"/>
                </a:solidFill>
                <a:latin typeface="tahoma" panose="020B0604030504040204" pitchFamily="34" charset="0"/>
              </a:rPr>
              <a:t>ل</a:t>
            </a:r>
            <a:r>
              <a:rPr lang="ar-JO" b="1" i="0" dirty="0">
                <a:solidFill>
                  <a:srgbClr val="5F5F5F"/>
                </a:solidFill>
                <a:effectLst/>
                <a:latin typeface="tahoma" panose="020B0604030504040204" pitchFamily="34" charset="0"/>
              </a:rPr>
              <a:t>تحديد الميزة التنافسية للأعمال:</a:t>
            </a:r>
            <a:endParaRPr lang="ar-JO" b="0" i="0" dirty="0">
              <a:solidFill>
                <a:srgbClr val="5F5F5F"/>
              </a:solidFill>
              <a:effectLst/>
              <a:latin typeface="NeoSansArabic"/>
            </a:endParaRPr>
          </a:p>
          <a:p>
            <a:pPr algn="just" rtl="1">
              <a:lnSpc>
                <a:spcPct val="150000"/>
              </a:lnSpc>
              <a:buFont typeface="Arial" panose="020B0604020202020204" pitchFamily="34" charset="0"/>
              <a:buChar char="•"/>
            </a:pPr>
            <a:r>
              <a:rPr lang="ar-JO" b="1" i="0" dirty="0">
                <a:solidFill>
                  <a:srgbClr val="5F5F5F"/>
                </a:solidFill>
                <a:effectLst/>
                <a:latin typeface="tahoma" panose="020B0604030504040204" pitchFamily="34" charset="0"/>
              </a:rPr>
              <a:t> استراتيجية أقل سعر في السوق </a:t>
            </a:r>
            <a:r>
              <a:rPr lang="en-GB" b="1" i="0" dirty="0">
                <a:solidFill>
                  <a:srgbClr val="5F5F5F"/>
                </a:solidFill>
                <a:effectLst/>
                <a:latin typeface="tahoma" panose="020B0604030504040204" pitchFamily="34" charset="0"/>
              </a:rPr>
              <a:t> Cost Leadership:</a:t>
            </a:r>
            <a:r>
              <a:rPr lang="en-GB" b="0" i="0" dirty="0">
                <a:solidFill>
                  <a:srgbClr val="5F5F5F"/>
                </a:solidFill>
                <a:effectLst/>
                <a:latin typeface="tahoma" panose="020B0604030504040204" pitchFamily="34" charset="0"/>
              </a:rPr>
              <a:t> </a:t>
            </a:r>
            <a:r>
              <a:rPr lang="ar-JO" b="0" i="0" dirty="0">
                <a:solidFill>
                  <a:srgbClr val="5F5F5F"/>
                </a:solidFill>
                <a:effectLst/>
                <a:latin typeface="tahoma" panose="020B0604030504040204" pitchFamily="34" charset="0"/>
              </a:rPr>
              <a:t>هو إنتاج منتج معقول بأقل تكلفة في السوق، العلامات التي تستخدم هذه الإستراتيجية يجب عليها تقليل تكلفة الإنتاج، يعني الصناعة تكون في مناطق رخيصة مثل دول شرق آسيا.</a:t>
            </a:r>
            <a:endParaRPr lang="ar-JO" b="0" i="0" dirty="0">
              <a:solidFill>
                <a:srgbClr val="5F5F5F"/>
              </a:solidFill>
              <a:effectLst/>
              <a:latin typeface="NeoSansArabic"/>
            </a:endParaRPr>
          </a:p>
          <a:p>
            <a:pPr algn="just" rtl="1">
              <a:lnSpc>
                <a:spcPct val="150000"/>
              </a:lnSpc>
              <a:buFont typeface="Arial" panose="020B0604020202020204" pitchFamily="34" charset="0"/>
              <a:buChar char="•"/>
            </a:pPr>
            <a:r>
              <a:rPr lang="ar-JO" b="1" i="0" dirty="0">
                <a:solidFill>
                  <a:srgbClr val="5F5F5F"/>
                </a:solidFill>
                <a:effectLst/>
                <a:latin typeface="tahoma" panose="020B0604030504040204" pitchFamily="34" charset="0"/>
              </a:rPr>
              <a:t> استراتيجية الاختلاف </a:t>
            </a:r>
            <a:r>
              <a:rPr lang="en-GB" b="1" i="0" dirty="0">
                <a:solidFill>
                  <a:srgbClr val="5F5F5F"/>
                </a:solidFill>
                <a:effectLst/>
                <a:latin typeface="tahoma" panose="020B0604030504040204" pitchFamily="34" charset="0"/>
              </a:rPr>
              <a:t>Differentiation: </a:t>
            </a:r>
            <a:r>
              <a:rPr lang="ar-JO" b="1" i="0" dirty="0">
                <a:solidFill>
                  <a:srgbClr val="5F5F5F"/>
                </a:solidFill>
                <a:effectLst/>
                <a:latin typeface="tahoma" panose="020B0604030504040204" pitchFamily="34" charset="0"/>
              </a:rPr>
              <a:t> </a:t>
            </a:r>
            <a:r>
              <a:rPr lang="ar-JO" b="0" i="0" dirty="0">
                <a:solidFill>
                  <a:srgbClr val="5F5F5F"/>
                </a:solidFill>
                <a:effectLst/>
                <a:latin typeface="tahoma" panose="020B0604030504040204" pitchFamily="34" charset="0"/>
              </a:rPr>
              <a:t>في هذه ال</a:t>
            </a:r>
            <a:r>
              <a:rPr lang="ar-JO" dirty="0">
                <a:solidFill>
                  <a:srgbClr val="5F5F5F"/>
                </a:solidFill>
                <a:latin typeface="tahoma" panose="020B0604030504040204" pitchFamily="34" charset="0"/>
              </a:rPr>
              <a:t>ا</a:t>
            </a:r>
            <a:r>
              <a:rPr lang="ar-JO" b="0" i="0" dirty="0">
                <a:solidFill>
                  <a:srgbClr val="5F5F5F"/>
                </a:solidFill>
                <a:effectLst/>
                <a:latin typeface="tahoma" panose="020B0604030504040204" pitchFamily="34" charset="0"/>
              </a:rPr>
              <a:t>ستراتيجية تهدف العلامة التجارية لتقديم شيء مختلف، من خلال فهم احتياجات العملاء مما يسهل عملية إيجاد خاصية لتقديمها بشكل مختلف، مثل: الشحن السريع، أو جودة المنتج العالية، أو الإعلانات المستخدمة والتي تصل الى العملاء بطريقة مختلفة. فالعلامة التجارية التي تستخدم خاصية الإختلاف تستطيع تسعير منتجاتها بأسعار مرتفعة بالتالي سوف تكون الأرباح مرتفعة.</a:t>
            </a:r>
            <a:endParaRPr lang="ar-JO" b="0" i="0" dirty="0">
              <a:solidFill>
                <a:srgbClr val="5F5F5F"/>
              </a:solidFill>
              <a:effectLst/>
              <a:latin typeface="NeoSansArabic"/>
            </a:endParaRPr>
          </a:p>
          <a:p>
            <a:pPr algn="just" rtl="1">
              <a:lnSpc>
                <a:spcPct val="150000"/>
              </a:lnSpc>
              <a:buFont typeface="Arial" panose="020B0604020202020204" pitchFamily="34" charset="0"/>
              <a:buChar char="•"/>
            </a:pPr>
            <a:r>
              <a:rPr lang="ar-JO" b="1" i="0" dirty="0">
                <a:solidFill>
                  <a:srgbClr val="5F5F5F"/>
                </a:solidFill>
                <a:effectLst/>
                <a:latin typeface="tahoma" panose="020B0604030504040204" pitchFamily="34" charset="0"/>
              </a:rPr>
              <a:t> استراتيجية التخصيص </a:t>
            </a:r>
            <a:r>
              <a:rPr lang="en-GB" b="1" i="0" dirty="0">
                <a:solidFill>
                  <a:srgbClr val="5F5F5F"/>
                </a:solidFill>
                <a:effectLst/>
                <a:latin typeface="tahoma" panose="020B0604030504040204" pitchFamily="34" charset="0"/>
              </a:rPr>
              <a:t>Cost focus: </a:t>
            </a:r>
            <a:r>
              <a:rPr lang="ar-JO" b="1" i="0" dirty="0">
                <a:solidFill>
                  <a:srgbClr val="5F5F5F"/>
                </a:solidFill>
                <a:effectLst/>
                <a:latin typeface="tahoma" panose="020B0604030504040204" pitchFamily="34" charset="0"/>
              </a:rPr>
              <a:t> </a:t>
            </a:r>
            <a:r>
              <a:rPr lang="ar-JO" b="0" i="0" dirty="0">
                <a:solidFill>
                  <a:srgbClr val="5F5F5F"/>
                </a:solidFill>
                <a:effectLst/>
                <a:latin typeface="tahoma" panose="020B0604030504040204" pitchFamily="34" charset="0"/>
              </a:rPr>
              <a:t>يعني أن تكون الشركة أو العلامة التجارية قادرة على فهم وخدمة السوق المستهدف، إما باستخدام أقل سعر في السوق أو باستخدام الإختلاف للوصول الى الميزة التنافسية، ولتحقيق النجاح في هذه الإستراتيجية يجب اختيار السوق المستهدف بعناية.</a:t>
            </a:r>
            <a:endParaRPr lang="ar-JO" b="0" i="0" dirty="0">
              <a:solidFill>
                <a:srgbClr val="5F5F5F"/>
              </a:solidFill>
              <a:effectLst/>
              <a:latin typeface="NeoSansArabic"/>
            </a:endParaRPr>
          </a:p>
          <a:p>
            <a:pPr algn="just" rtl="1">
              <a:lnSpc>
                <a:spcPct val="150000"/>
              </a:lnSpc>
              <a:buFont typeface="Arial" panose="020B0604020202020204" pitchFamily="34" charset="0"/>
              <a:buChar char="•"/>
            </a:pPr>
            <a:r>
              <a:rPr lang="ar-JO" b="1" i="0" dirty="0">
                <a:solidFill>
                  <a:srgbClr val="5F5F5F"/>
                </a:solidFill>
                <a:effectLst/>
                <a:latin typeface="tahoma" panose="020B0604030504040204" pitchFamily="34" charset="0"/>
              </a:rPr>
              <a:t> استراتيجية التركيز على التميز </a:t>
            </a:r>
            <a:r>
              <a:rPr lang="en-GB" b="1" i="0" dirty="0">
                <a:solidFill>
                  <a:srgbClr val="5F5F5F"/>
                </a:solidFill>
                <a:effectLst/>
                <a:latin typeface="tahoma" panose="020B0604030504040204" pitchFamily="34" charset="0"/>
              </a:rPr>
              <a:t> Differentiation focus:</a:t>
            </a:r>
            <a:r>
              <a:rPr lang="ar-JO" b="0" i="0" dirty="0">
                <a:solidFill>
                  <a:srgbClr val="5F5F5F"/>
                </a:solidFill>
                <a:effectLst/>
                <a:latin typeface="tahoma" panose="020B0604030504040204" pitchFamily="34" charset="0"/>
              </a:rPr>
              <a:t>ان العامل المهم لأي شركة تتبنى هذه الاستراتيجية هي التأكد من الاحتياجات والرغبات المختلفة لدى جميع العملاء، أي أنه لا بد أن يتواجد أساساً للتميّز والتأكد أن ما يقدمه المنافسين الحاليين لا يلبي تلك الاحتياجات والرغبات جميعها، بهذه الطريقة تستطيع ايجاد الميزة التنافسية.</a:t>
            </a:r>
            <a:endParaRPr lang="ar-JO" b="0" i="0" dirty="0">
              <a:solidFill>
                <a:srgbClr val="5F5F5F"/>
              </a:solidFill>
              <a:effectLst/>
              <a:latin typeface="NeoSansArabic"/>
            </a:endParaRPr>
          </a:p>
        </p:txBody>
      </p:sp>
      <p:sp>
        <p:nvSpPr>
          <p:cNvPr id="9" name="TextBox 8">
            <a:extLst>
              <a:ext uri="{FF2B5EF4-FFF2-40B4-BE49-F238E27FC236}">
                <a16:creationId xmlns:a16="http://schemas.microsoft.com/office/drawing/2014/main" id="{B8B665EB-BDB1-E94B-196E-9EBDBFCBE4A8}"/>
              </a:ext>
            </a:extLst>
          </p:cNvPr>
          <p:cNvSpPr txBox="1"/>
          <p:nvPr/>
        </p:nvSpPr>
        <p:spPr>
          <a:xfrm>
            <a:off x="299223" y="6260326"/>
            <a:ext cx="6094520" cy="369332"/>
          </a:xfrm>
          <a:prstGeom prst="rect">
            <a:avLst/>
          </a:prstGeom>
          <a:noFill/>
        </p:spPr>
        <p:txBody>
          <a:bodyPr wrap="square">
            <a:spAutoFit/>
          </a:bodyPr>
          <a:lstStyle/>
          <a:p>
            <a:r>
              <a:rPr lang="en-GB" dirty="0"/>
              <a:t>https://www.business4lions.com/</a:t>
            </a:r>
            <a:endParaRPr lang="ar-JO" dirty="0"/>
          </a:p>
        </p:txBody>
      </p:sp>
      <p:sp>
        <p:nvSpPr>
          <p:cNvPr id="11" name="TextBox 10">
            <a:extLst>
              <a:ext uri="{FF2B5EF4-FFF2-40B4-BE49-F238E27FC236}">
                <a16:creationId xmlns:a16="http://schemas.microsoft.com/office/drawing/2014/main" id="{EFAF3E84-9D81-6CFB-5F99-324DC55C6206}"/>
              </a:ext>
            </a:extLst>
          </p:cNvPr>
          <p:cNvSpPr txBox="1"/>
          <p:nvPr/>
        </p:nvSpPr>
        <p:spPr>
          <a:xfrm>
            <a:off x="8996041" y="6175147"/>
            <a:ext cx="3513338" cy="369332"/>
          </a:xfrm>
          <a:prstGeom prst="rect">
            <a:avLst/>
          </a:prstGeom>
          <a:noFill/>
        </p:spPr>
        <p:txBody>
          <a:bodyPr wrap="square">
            <a:spAutoFit/>
          </a:bodyPr>
          <a:lstStyle/>
          <a:p>
            <a:r>
              <a:rPr lang="en-GB" dirty="0"/>
              <a:t>https://www.iedunote.com</a:t>
            </a:r>
            <a:endParaRPr lang="ar-JO" dirty="0"/>
          </a:p>
        </p:txBody>
      </p:sp>
    </p:spTree>
    <p:extLst>
      <p:ext uri="{BB962C8B-B14F-4D97-AF65-F5344CB8AC3E}">
        <p14:creationId xmlns:p14="http://schemas.microsoft.com/office/powerpoint/2010/main" val="1513074504"/>
      </p:ext>
    </p:extLst>
  </p:cSld>
  <p:clrMapOvr>
    <a:masterClrMapping/>
  </p:clrMapOvr>
  <mc:AlternateContent xmlns:mc="http://schemas.openxmlformats.org/markup-compatibility/2006" xmlns:p14="http://schemas.microsoft.com/office/powerpoint/2010/main">
    <mc:Choice Requires="p14">
      <p:transition spd="slow" p14:dur="3400" advTm="129012">
        <p14:reveal/>
      </p:transition>
    </mc:Choice>
    <mc:Fallback xmlns="">
      <p:transition spd="slow" advTm="129012">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معوقات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C0AEF68-06CE-7152-C6FA-794925452AEA}"/>
              </a:ext>
            </a:extLst>
          </p:cNvPr>
          <p:cNvSpPr txBox="1"/>
          <p:nvPr/>
        </p:nvSpPr>
        <p:spPr>
          <a:xfrm>
            <a:off x="382997" y="1270585"/>
            <a:ext cx="11354539" cy="4832092"/>
          </a:xfrm>
          <a:prstGeom prst="rect">
            <a:avLst/>
          </a:prstGeom>
          <a:noFill/>
        </p:spPr>
        <p:txBody>
          <a:bodyPr wrap="square">
            <a:spAutoFit/>
          </a:bodyPr>
          <a:lstStyle/>
          <a:p>
            <a:pPr algn="r"/>
            <a:r>
              <a:rPr lang="ar-JO" sz="2200" b="1" i="0" dirty="0">
                <a:solidFill>
                  <a:srgbClr val="5F5F5F"/>
                </a:solidFill>
                <a:effectLst/>
                <a:latin typeface="tahoma" panose="020B0604030504040204" pitchFamily="34" charset="0"/>
              </a:rPr>
              <a:t>معوقات الميزة التنافسية : </a:t>
            </a:r>
            <a:endParaRPr lang="ar-JO" sz="2200" b="0" i="0" dirty="0">
              <a:solidFill>
                <a:srgbClr val="5F5F5F"/>
              </a:solidFill>
              <a:effectLst/>
              <a:latin typeface="NeoSansArabic"/>
            </a:endParaRPr>
          </a:p>
          <a:p>
            <a:pPr algn="r"/>
            <a:r>
              <a:rPr lang="ar-JO" sz="2200" b="0" i="0" dirty="0">
                <a:solidFill>
                  <a:srgbClr val="5F5F5F"/>
                </a:solidFill>
                <a:effectLst/>
                <a:latin typeface="tahoma" panose="020B0604030504040204" pitchFamily="34" charset="0"/>
              </a:rPr>
              <a:t>إن اكتساب العلامة التجارية للميزة التنافسية ليس بالأمر السهل وهناك عدة عقبات قد تواجه العلامة التجارية وتحد من إمكانيتها لاكتساب موقع تنافسي في السوق, </a:t>
            </a:r>
            <a:r>
              <a:rPr lang="ar-JO" sz="2200" b="0" i="0" dirty="0">
                <a:solidFill>
                  <a:srgbClr val="00B0F0"/>
                </a:solidFill>
                <a:effectLst/>
                <a:latin typeface="tahoma" panose="020B0604030504040204" pitchFamily="34" charset="0"/>
              </a:rPr>
              <a:t>ومن هذه المعوقات ما تكون داخلية وتواجه المنظمة في بيئتها, مثل : </a:t>
            </a:r>
            <a:endParaRPr lang="ar-JO" sz="2200" b="0" i="0" dirty="0">
              <a:solidFill>
                <a:srgbClr val="00B0F0"/>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غياب الشفافية داخل المؤسسة</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غياب الرقابة وبالتالي وجود الانحرافات داخل المنظمة</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ضعف الهيكل التنظيمي</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غياب الإدارة الناجحة</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عدم قدرة المؤسسة على توفير المعلومات التي تساعد في إتخاذ القرارات</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عدم مسايرة المنظمة للتطورات الحديثة في المجال</a:t>
            </a:r>
            <a:endParaRPr lang="ar-JO" sz="2200" b="0" i="0" dirty="0">
              <a:solidFill>
                <a:srgbClr val="5F5F5F"/>
              </a:solidFill>
              <a:effectLst/>
              <a:latin typeface="NeoSansArabic"/>
            </a:endParaRPr>
          </a:p>
          <a:p>
            <a:pPr algn="r" rtl="1"/>
            <a:r>
              <a:rPr lang="ar-JO" sz="2200" b="0" i="0" dirty="0">
                <a:solidFill>
                  <a:srgbClr val="5F5F5F"/>
                </a:solidFill>
                <a:effectLst/>
                <a:latin typeface="tahoma" panose="020B0604030504040204" pitchFamily="34" charset="0"/>
              </a:rPr>
              <a:t> عدم الاهتمام بالبحوث والتطوير</a:t>
            </a:r>
          </a:p>
          <a:p>
            <a:pPr algn="r" rtl="1"/>
            <a:endParaRPr lang="ar-JO" sz="2200" b="0" i="0" dirty="0">
              <a:solidFill>
                <a:srgbClr val="5F5F5F"/>
              </a:solidFill>
              <a:effectLst/>
              <a:latin typeface="NeoSansArabic"/>
            </a:endParaRPr>
          </a:p>
          <a:p>
            <a:pPr algn="r" rtl="1"/>
            <a:r>
              <a:rPr lang="ar-JO" sz="2200" b="0" i="0" dirty="0">
                <a:solidFill>
                  <a:srgbClr val="00B0F0"/>
                </a:solidFill>
                <a:effectLst/>
                <a:latin typeface="tahoma" panose="020B0604030504040204" pitchFamily="34" charset="0"/>
              </a:rPr>
              <a:t>ومنها ما هو خارجي ويتعلق بالعقبات التي تنتج عن خارج نطاق بيئة المؤسسة , مثل:</a:t>
            </a:r>
            <a:endParaRPr lang="ar-JO" sz="2200" b="0" i="0" dirty="0">
              <a:solidFill>
                <a:srgbClr val="00B0F0"/>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وجود منظمات يصعب منافستها</a:t>
            </a:r>
            <a:endParaRPr lang="ar-JO" sz="2200" b="0" i="0" dirty="0">
              <a:solidFill>
                <a:srgbClr val="5F5F5F"/>
              </a:solidFill>
              <a:effectLst/>
              <a:latin typeface="NeoSansArabic"/>
            </a:endParaRPr>
          </a:p>
          <a:p>
            <a:pPr algn="r" rtl="1">
              <a:buFont typeface="Arial" panose="020B0604020202020204" pitchFamily="34" charset="0"/>
              <a:buChar char="•"/>
            </a:pPr>
            <a:r>
              <a:rPr lang="ar-JO" sz="2200" b="0" i="0" dirty="0">
                <a:solidFill>
                  <a:srgbClr val="5F5F5F"/>
                </a:solidFill>
                <a:effectLst/>
                <a:latin typeface="tahoma" panose="020B0604030504040204" pitchFamily="34" charset="0"/>
              </a:rPr>
              <a:t>المواصفات الدولية العالية للجودة</a:t>
            </a:r>
            <a:endParaRPr lang="ar-JO" sz="2200" b="0" i="0" dirty="0">
              <a:solidFill>
                <a:srgbClr val="5F5F5F"/>
              </a:solidFill>
              <a:effectLst/>
              <a:latin typeface="NeoSansArabic"/>
            </a:endParaRPr>
          </a:p>
        </p:txBody>
      </p:sp>
    </p:spTree>
    <p:extLst>
      <p:ext uri="{BB962C8B-B14F-4D97-AF65-F5344CB8AC3E}">
        <p14:creationId xmlns:p14="http://schemas.microsoft.com/office/powerpoint/2010/main" val="1673201092"/>
      </p:ext>
    </p:extLst>
  </p:cSld>
  <p:clrMapOvr>
    <a:masterClrMapping/>
  </p:clrMapOvr>
  <mc:AlternateContent xmlns:mc="http://schemas.openxmlformats.org/markup-compatibility/2006" xmlns:p14="http://schemas.microsoft.com/office/powerpoint/2010/main">
    <mc:Choice Requires="p14">
      <p:transition spd="slow" p14:dur="3400" advTm="72343">
        <p14:reveal/>
      </p:transition>
    </mc:Choice>
    <mc:Fallback xmlns="">
      <p:transition spd="slow" advTm="72343">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1039953"/>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464DD00B-2556-2633-BCED-27BD5C2F9988}"/>
              </a:ext>
            </a:extLst>
          </p:cNvPr>
          <p:cNvSpPr txBox="1"/>
          <p:nvPr/>
        </p:nvSpPr>
        <p:spPr>
          <a:xfrm>
            <a:off x="417250" y="1279982"/>
            <a:ext cx="11519086" cy="4801314"/>
          </a:xfrm>
          <a:prstGeom prst="rect">
            <a:avLst/>
          </a:prstGeom>
          <a:noFill/>
        </p:spPr>
        <p:txBody>
          <a:bodyPr wrap="square">
            <a:spAutoFit/>
          </a:bodyPr>
          <a:lstStyle/>
          <a:p>
            <a:pPr algn="r"/>
            <a:r>
              <a:rPr lang="ar-JO" b="1" i="0" dirty="0">
                <a:solidFill>
                  <a:srgbClr val="00B0F0"/>
                </a:solidFill>
                <a:effectLst/>
                <a:latin typeface="Al-Jazeera"/>
              </a:rPr>
              <a:t>كيف تحقق الميزة التنافسية لمشروعك؟ </a:t>
            </a:r>
            <a:r>
              <a:rPr lang="ar-JO" b="0" i="0" dirty="0">
                <a:solidFill>
                  <a:srgbClr val="000000"/>
                </a:solidFill>
                <a:effectLst/>
                <a:latin typeface="Al-Jazeera"/>
              </a:rPr>
              <a:t>إن من أفضل وأهم الطرق التي ستساعدك على بناء ميزة تنافسية قوية للشركة الناشئة، ما يأتي:</a:t>
            </a:r>
          </a:p>
          <a:p>
            <a:pPr algn="r"/>
            <a:r>
              <a:rPr lang="ar-JO" b="1" i="0" dirty="0">
                <a:solidFill>
                  <a:srgbClr val="000000"/>
                </a:solidFill>
                <a:effectLst/>
                <a:latin typeface="Al-Jazeera"/>
              </a:rPr>
              <a:t>الاعتماد على التكنولوجيا</a:t>
            </a:r>
          </a:p>
          <a:p>
            <a:pPr algn="r"/>
            <a:r>
              <a:rPr lang="ar-JO" b="0" i="0" dirty="0">
                <a:solidFill>
                  <a:srgbClr val="000000"/>
                </a:solidFill>
                <a:effectLst/>
                <a:latin typeface="Al-Jazeera"/>
              </a:rPr>
              <a:t>إدخال التقنيات الحديثة والتكنولوجيا مما يضمن استمراره في المنافسة وعدم خروجها من السوق، بالإضافة إلى جذب العملاء وتسهيل التعامل معهم. </a:t>
            </a:r>
          </a:p>
          <a:p>
            <a:pPr algn="r"/>
            <a:r>
              <a:rPr lang="ar-JO" b="1" i="0" dirty="0">
                <a:solidFill>
                  <a:srgbClr val="000000"/>
                </a:solidFill>
                <a:effectLst/>
                <a:latin typeface="Al-Jazeera"/>
              </a:rPr>
              <a:t>فهم عقلية العملاء</a:t>
            </a:r>
          </a:p>
          <a:p>
            <a:pPr algn="r"/>
            <a:r>
              <a:rPr lang="ar-JO" b="0" i="0" dirty="0">
                <a:solidFill>
                  <a:srgbClr val="000000"/>
                </a:solidFill>
                <a:effectLst/>
                <a:latin typeface="Al-Jazeera"/>
              </a:rPr>
              <a:t>يجب إدراك الصفات المميزة للشريحة المستهدفة التي تتعامل مع المشروع التجاري. وللتأكد من ذلك يجب الإجابة عن الأسئلة التالية</a:t>
            </a:r>
            <a:r>
              <a:rPr lang="ar-JO" dirty="0">
                <a:solidFill>
                  <a:srgbClr val="000000"/>
                </a:solidFill>
                <a:latin typeface="Al-Jazeera"/>
              </a:rPr>
              <a:t> لانها </a:t>
            </a:r>
            <a:r>
              <a:rPr lang="ar-JO" b="0" i="0" dirty="0">
                <a:solidFill>
                  <a:srgbClr val="000000"/>
                </a:solidFill>
                <a:effectLst/>
                <a:latin typeface="Al-Jazeera"/>
              </a:rPr>
              <a:t>ستكون حجر الأساس لجميع الأهدافك التسويقية والترويجية.</a:t>
            </a:r>
          </a:p>
          <a:p>
            <a:pPr algn="r"/>
            <a:r>
              <a:rPr lang="ar-JO" b="0" i="0" dirty="0">
                <a:solidFill>
                  <a:srgbClr val="000000"/>
                </a:solidFill>
                <a:effectLst/>
                <a:latin typeface="Al-Jazeera"/>
              </a:rPr>
              <a:t>ما نوعية الشركات التي سترغب في التعامل معك والشراء منك؟</a:t>
            </a:r>
          </a:p>
          <a:p>
            <a:pPr algn="r"/>
            <a:r>
              <a:rPr lang="ar-JO" b="0" i="0" dirty="0">
                <a:solidFill>
                  <a:srgbClr val="000000"/>
                </a:solidFill>
                <a:effectLst/>
                <a:latin typeface="Al-Jazeera"/>
              </a:rPr>
              <a:t>إذا كنت تقدم خدمات للأفراد. فما صفات الجمهور المستهدف؟ رجال أم نساء؟ صغار السن أم كبار؟ متزوجون أم غير متزوجين؟</a:t>
            </a:r>
          </a:p>
          <a:p>
            <a:pPr algn="r"/>
            <a:r>
              <a:rPr lang="ar-JO" b="0" i="0" dirty="0">
                <a:solidFill>
                  <a:srgbClr val="000000"/>
                </a:solidFill>
                <a:effectLst/>
                <a:latin typeface="Al-Jazeera"/>
              </a:rPr>
              <a:t>أين يعيشون بالنسبة لموقعك؟</a:t>
            </a:r>
          </a:p>
          <a:p>
            <a:pPr algn="r"/>
            <a:r>
              <a:rPr lang="ar-JO" b="0" i="0" dirty="0">
                <a:solidFill>
                  <a:srgbClr val="000000"/>
                </a:solidFill>
                <a:effectLst/>
                <a:latin typeface="Al-Jazeera"/>
              </a:rPr>
              <a:t>ما هو متوسط دخلهم ومدخراتهم؟</a:t>
            </a:r>
          </a:p>
          <a:p>
            <a:pPr algn="r"/>
            <a:r>
              <a:rPr lang="ar-JO" b="0" i="0" dirty="0">
                <a:solidFill>
                  <a:srgbClr val="000000"/>
                </a:solidFill>
                <a:effectLst/>
                <a:latin typeface="Al-Jazeera"/>
              </a:rPr>
              <a:t>هل يمكنك أن تستهدف فئة من الجمهور مختلفة عن فئة عملاء المنافس؟</a:t>
            </a:r>
          </a:p>
          <a:p>
            <a:pPr algn="r"/>
            <a:r>
              <a:rPr lang="ar-JO" b="1" i="0" dirty="0">
                <a:solidFill>
                  <a:srgbClr val="000000"/>
                </a:solidFill>
                <a:effectLst/>
                <a:latin typeface="Al-Jazeera"/>
              </a:rPr>
              <a:t>القدرة على التكيف</a:t>
            </a:r>
          </a:p>
          <a:p>
            <a:pPr algn="r"/>
            <a:r>
              <a:rPr lang="ar-JO" b="0" i="0" dirty="0">
                <a:solidFill>
                  <a:srgbClr val="000000"/>
                </a:solidFill>
                <a:effectLst/>
                <a:latin typeface="Al-Jazeera"/>
              </a:rPr>
              <a:t>إذا استطعت التكيف مع منافسيك والاستمرار رغم تغيّرات السوق، فهذه تعتبر ميزة تنافسية لا يستهان بها، تساعدك على ضمان استمرارية مشروعك وتميزه عن غيره.</a:t>
            </a:r>
            <a:r>
              <a:rPr lang="ar-JO" b="1" i="0" dirty="0">
                <a:solidFill>
                  <a:srgbClr val="000000"/>
                </a:solidFill>
                <a:effectLst/>
                <a:latin typeface="Al-Jazeera"/>
              </a:rPr>
              <a:t> </a:t>
            </a:r>
          </a:p>
          <a:p>
            <a:pPr algn="r"/>
            <a:r>
              <a:rPr lang="ar-JO" b="1" i="0" dirty="0">
                <a:solidFill>
                  <a:srgbClr val="000000"/>
                </a:solidFill>
                <a:effectLst/>
                <a:latin typeface="Al-Jazeera"/>
              </a:rPr>
              <a:t>العمل على تقليل التكاليف</a:t>
            </a:r>
          </a:p>
          <a:p>
            <a:pPr algn="r"/>
            <a:r>
              <a:rPr lang="ar-JO" b="0" i="0" dirty="0">
                <a:solidFill>
                  <a:srgbClr val="000000"/>
                </a:solidFill>
                <a:effectLst/>
                <a:latin typeface="Al-Jazeera"/>
              </a:rPr>
              <a:t>تقليل التكاليف من أهم إستراتيجيات الوصول إلى الميزة التنافسية الصحيحة، لأنها في النهاية تساعدك على تقديم منتجك بسعر أقل.</a:t>
            </a:r>
          </a:p>
          <a:p>
            <a:pPr algn="r"/>
            <a:endParaRPr lang="ar-JO" b="0" i="0" dirty="0">
              <a:solidFill>
                <a:srgbClr val="000000"/>
              </a:solidFill>
              <a:effectLst/>
              <a:latin typeface="Al-Jazeera"/>
            </a:endParaRPr>
          </a:p>
        </p:txBody>
      </p:sp>
      <p:sp>
        <p:nvSpPr>
          <p:cNvPr id="12" name="TextBox 11">
            <a:extLst>
              <a:ext uri="{FF2B5EF4-FFF2-40B4-BE49-F238E27FC236}">
                <a16:creationId xmlns:a16="http://schemas.microsoft.com/office/drawing/2014/main" id="{B4D076B2-15EF-6BF1-FE5A-87ABF3449160}"/>
              </a:ext>
            </a:extLst>
          </p:cNvPr>
          <p:cNvSpPr txBox="1"/>
          <p:nvPr/>
        </p:nvSpPr>
        <p:spPr>
          <a:xfrm>
            <a:off x="606604" y="6321325"/>
            <a:ext cx="6094520" cy="369332"/>
          </a:xfrm>
          <a:prstGeom prst="rect">
            <a:avLst/>
          </a:prstGeom>
          <a:noFill/>
        </p:spPr>
        <p:txBody>
          <a:bodyPr wrap="square">
            <a:spAutoFit/>
          </a:bodyPr>
          <a:lstStyle/>
          <a:p>
            <a:r>
              <a:rPr lang="en-GB" dirty="0"/>
              <a:t>https://www.aljazeera.net/reyada</a:t>
            </a:r>
            <a:endParaRPr lang="ar-JO" dirty="0"/>
          </a:p>
        </p:txBody>
      </p:sp>
    </p:spTree>
    <p:extLst>
      <p:ext uri="{BB962C8B-B14F-4D97-AF65-F5344CB8AC3E}">
        <p14:creationId xmlns:p14="http://schemas.microsoft.com/office/powerpoint/2010/main" val="2786279465"/>
      </p:ext>
    </p:extLst>
  </p:cSld>
  <p:clrMapOvr>
    <a:masterClrMapping/>
  </p:clrMapOvr>
  <mc:AlternateContent xmlns:mc="http://schemas.openxmlformats.org/markup-compatibility/2006" xmlns:p14="http://schemas.microsoft.com/office/powerpoint/2010/main">
    <mc:Choice Requires="p14">
      <p:transition spd="slow" p14:dur="3400" advTm="93591">
        <p14:reveal/>
      </p:transition>
    </mc:Choice>
    <mc:Fallback xmlns="">
      <p:transition spd="slow" advTm="93591">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602901"/>
            <a:ext cx="11993336" cy="6068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كيف نحافظ على الميزة التنافسية؟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6</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C4EC9D1F-AFCB-E45B-4E18-5BADCC3D2E1E}"/>
              </a:ext>
            </a:extLst>
          </p:cNvPr>
          <p:cNvSpPr txBox="1"/>
          <p:nvPr/>
        </p:nvSpPr>
        <p:spPr>
          <a:xfrm>
            <a:off x="245004" y="752118"/>
            <a:ext cx="11772825" cy="4524315"/>
          </a:xfrm>
          <a:prstGeom prst="rect">
            <a:avLst/>
          </a:prstGeom>
          <a:noFill/>
        </p:spPr>
        <p:txBody>
          <a:bodyPr wrap="square">
            <a:spAutoFit/>
          </a:bodyPr>
          <a:lstStyle/>
          <a:p>
            <a:pPr algn="r"/>
            <a:r>
              <a:rPr lang="ar-JO" b="1" i="0" dirty="0">
                <a:solidFill>
                  <a:srgbClr val="151515"/>
                </a:solidFill>
                <a:effectLst/>
                <a:latin typeface="-apple-system"/>
              </a:rPr>
              <a:t>تنمية الكفاءات المميزة</a:t>
            </a:r>
          </a:p>
          <a:p>
            <a:pPr algn="r"/>
            <a:r>
              <a:rPr lang="ar-JO" i="0" dirty="0">
                <a:solidFill>
                  <a:srgbClr val="151515"/>
                </a:solidFill>
                <a:effectLst/>
                <a:latin typeface="-apple-system"/>
              </a:rPr>
              <a:t>لأنها تساعد في تحسين الأداء في جميع </a:t>
            </a:r>
            <a:r>
              <a:rPr lang="ar-JO" b="0" i="0" dirty="0">
                <a:solidFill>
                  <a:srgbClr val="151515"/>
                </a:solidFill>
                <a:effectLst/>
                <a:latin typeface="-apple-system"/>
              </a:rPr>
              <a:t>المجالات المطلوبة، كما تحتاج الشركات إلى أن تكون متوازنة في سعيها للحصول على الكفاءات المميزة وتوظيفها لضمان مستوى الجودة.</a:t>
            </a:r>
          </a:p>
          <a:p>
            <a:pPr algn="r"/>
            <a:r>
              <a:rPr lang="ar-JO" b="1" i="0" dirty="0">
                <a:solidFill>
                  <a:srgbClr val="151515"/>
                </a:solidFill>
                <a:effectLst/>
                <a:latin typeface="-apple-system"/>
              </a:rPr>
              <a:t>إيجاد بيئة للتعلم التنظيمي</a:t>
            </a:r>
          </a:p>
          <a:p>
            <a:pPr algn="r"/>
            <a:r>
              <a:rPr lang="ar-JO" b="0" i="0" dirty="0">
                <a:solidFill>
                  <a:srgbClr val="151515"/>
                </a:solidFill>
                <a:effectLst/>
                <a:latin typeface="-apple-system"/>
              </a:rPr>
              <a:t>يتطلب الحفاظ على الميزة التنافسية وجود بيئة ملائمة في المنظمة (التعلم التنظيمي).حيث يمكن للمنظمات أن تبقي نفسها في مقدمة جميع المنافسين لأنها تبحث دائمًا عن المعرفة وطرق نشرها، فيتعلم الأفراد من الأخطاء السابقة لتحسين الأداء.</a:t>
            </a:r>
          </a:p>
          <a:p>
            <a:pPr algn="r"/>
            <a:r>
              <a:rPr lang="ar-JO" b="1" i="0" dirty="0">
                <a:solidFill>
                  <a:srgbClr val="151515"/>
                </a:solidFill>
                <a:effectLst/>
                <a:latin typeface="-apple-system"/>
              </a:rPr>
              <a:t>إرساء آلية التحسين المستمر</a:t>
            </a:r>
          </a:p>
          <a:p>
            <a:pPr algn="r"/>
            <a:r>
              <a:rPr lang="ar-JO" b="0" i="0" dirty="0">
                <a:solidFill>
                  <a:srgbClr val="151515"/>
                </a:solidFill>
                <a:effectLst/>
                <a:latin typeface="-apple-system"/>
              </a:rPr>
              <a:t>إن التحسين المستمر لجودة كل من المنتجات والخدمات هو شرط لا غنى عنه للحفاظ على الميزة التنافسية على مدى فترة أطول من خلال </a:t>
            </a:r>
            <a:r>
              <a:rPr lang="ar-JO" i="0" u="none" strike="noStrike" dirty="0">
                <a:solidFill>
                  <a:srgbClr val="151515"/>
                </a:solidFill>
                <a:effectLst/>
                <a:latin typeface="-apple-system"/>
              </a:rPr>
              <a:t>ابتكار طرق جديدة لتحسين الجودة </a:t>
            </a:r>
            <a:r>
              <a:rPr lang="ar-JO" dirty="0">
                <a:solidFill>
                  <a:srgbClr val="151515"/>
                </a:solidFill>
                <a:latin typeface="-apple-system"/>
              </a:rPr>
              <a:t>، و</a:t>
            </a:r>
            <a:r>
              <a:rPr lang="ar-JO" i="0" u="none" strike="noStrike" dirty="0">
                <a:solidFill>
                  <a:srgbClr val="151515"/>
                </a:solidFill>
                <a:effectLst/>
                <a:latin typeface="-apple-system"/>
              </a:rPr>
              <a:t>إنشاء برامج إدارة الجودة الشاملة </a:t>
            </a:r>
            <a:r>
              <a:rPr lang="ar-JO" i="0" dirty="0">
                <a:solidFill>
                  <a:srgbClr val="151515"/>
                </a:solidFill>
                <a:effectLst/>
                <a:latin typeface="-apple-system"/>
              </a:rPr>
              <a:t>وإعادة هندسة العمليات </a:t>
            </a:r>
            <a:r>
              <a:rPr lang="ar-JO" b="0" i="0" dirty="0">
                <a:solidFill>
                  <a:srgbClr val="151515"/>
                </a:solidFill>
                <a:effectLst/>
                <a:latin typeface="-apple-system"/>
              </a:rPr>
              <a:t>التجارية.</a:t>
            </a:r>
          </a:p>
          <a:p>
            <a:pPr algn="r"/>
            <a:r>
              <a:rPr lang="ar-JO" b="1" i="0" dirty="0">
                <a:solidFill>
                  <a:srgbClr val="151515"/>
                </a:solidFill>
                <a:effectLst/>
                <a:latin typeface="-apple-system"/>
              </a:rPr>
              <a:t>إرساء أفضل الممارسات</a:t>
            </a:r>
          </a:p>
          <a:p>
            <a:pPr algn="r"/>
            <a:r>
              <a:rPr lang="ar-JO" b="0" i="0" dirty="0">
                <a:solidFill>
                  <a:srgbClr val="151515"/>
                </a:solidFill>
                <a:effectLst/>
                <a:latin typeface="-apple-system"/>
              </a:rPr>
              <a:t>إن اعتماد "أفضل الممارسات الصناعية" يساعد على تطوير الكفاءات المميزة وبالتالي الحفاظ على الميزة التنافسية. حيث يمكّن للمؤسسات من بناء الموارد والقدرات والحفاظ عليها ، والتي تعتبر ضرورية لتحقيق التميز في الكفاءة والجودة والابتكار والاستجابة للعملاء.</a:t>
            </a:r>
          </a:p>
          <a:p>
            <a:pPr algn="r"/>
            <a:r>
              <a:rPr lang="ar-JO" b="1" i="0" dirty="0">
                <a:solidFill>
                  <a:srgbClr val="151515"/>
                </a:solidFill>
                <a:effectLst/>
                <a:latin typeface="-apple-system"/>
              </a:rPr>
              <a:t>التغلب على عوائق التغيير</a:t>
            </a:r>
          </a:p>
          <a:p>
            <a:pPr algn="r"/>
            <a:r>
              <a:rPr lang="ar-JO" b="0" i="0" dirty="0">
                <a:solidFill>
                  <a:srgbClr val="151515"/>
                </a:solidFill>
                <a:effectLst/>
                <a:latin typeface="-apple-system"/>
              </a:rPr>
              <a:t>تفشل الشركات في الحفاظ على الميزة التنافسية لأنها لا تستطيع التكيف مع التغييرات التنظيمية.لذا لا بد من التغلب على مقاومة التغيير للحفاظ على الميزة التنافسية</a:t>
            </a:r>
            <a:r>
              <a:rPr lang="ar-JO" dirty="0">
                <a:solidFill>
                  <a:srgbClr val="151515"/>
                </a:solidFill>
                <a:latin typeface="-apple-system"/>
              </a:rPr>
              <a:t>، </a:t>
            </a:r>
            <a:r>
              <a:rPr lang="ar-JO" b="0" i="0" dirty="0">
                <a:solidFill>
                  <a:srgbClr val="151515"/>
                </a:solidFill>
                <a:effectLst/>
                <a:latin typeface="-apple-system"/>
              </a:rPr>
              <a:t>من خلال </a:t>
            </a:r>
            <a:r>
              <a:rPr lang="ar-JO" b="0" i="0" u="none" strike="noStrike" dirty="0">
                <a:solidFill>
                  <a:srgbClr val="151515"/>
                </a:solidFill>
                <a:effectLst/>
                <a:latin typeface="-apple-system"/>
              </a:rPr>
              <a:t>توفير القيادة الفعالة التي تجري </a:t>
            </a:r>
            <a:r>
              <a:rPr lang="ar-JO" b="0" i="0" dirty="0">
                <a:solidFill>
                  <a:srgbClr val="151515"/>
                </a:solidFill>
                <a:effectLst/>
                <a:latin typeface="-apple-system"/>
              </a:rPr>
              <a:t>التغييرات اللازمة في الهيكل التنظيمي، وأنظمة الرقابة المناسبة، والتي تشارك الموظفين في عملية صنع القرارات.</a:t>
            </a:r>
            <a:endParaRPr lang="ar-JO" b="0" i="0" dirty="0">
              <a:effectLst/>
              <a:latin typeface="-apple-system"/>
            </a:endParaRPr>
          </a:p>
        </p:txBody>
      </p:sp>
      <p:graphicFrame>
        <p:nvGraphicFramePr>
          <p:cNvPr id="12" name="Diagram 11">
            <a:extLst>
              <a:ext uri="{FF2B5EF4-FFF2-40B4-BE49-F238E27FC236}">
                <a16:creationId xmlns:a16="http://schemas.microsoft.com/office/drawing/2014/main" id="{1CCDF1EA-435C-B7D8-98C2-4686CEAD8947}"/>
              </a:ext>
            </a:extLst>
          </p:cNvPr>
          <p:cNvGraphicFramePr/>
          <p:nvPr>
            <p:extLst>
              <p:ext uri="{D42A27DB-BD31-4B8C-83A1-F6EECF244321}">
                <p14:modId xmlns:p14="http://schemas.microsoft.com/office/powerpoint/2010/main" val="3979543721"/>
              </p:ext>
            </p:extLst>
          </p:nvPr>
        </p:nvGraphicFramePr>
        <p:xfrm>
          <a:off x="594023" y="5353096"/>
          <a:ext cx="10510576" cy="1754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74799324"/>
      </p:ext>
    </p:extLst>
  </p:cSld>
  <p:clrMapOvr>
    <a:masterClrMapping/>
  </p:clrMapOvr>
  <p:transition spd="slow" advTm="173872">
    <p:randomBar dir="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899" y="1164477"/>
            <a:ext cx="43592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3937" y="1291870"/>
            <a:ext cx="11141812"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77835" y="790538"/>
            <a:ext cx="6524542" cy="430887"/>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800" b="1"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خاتمــــــة</a:t>
            </a:r>
            <a:r>
              <a:rPr kumimoji="0" lang="ar-SA"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6" name="TextBox 5">
            <a:extLst>
              <a:ext uri="{FF2B5EF4-FFF2-40B4-BE49-F238E27FC236}">
                <a16:creationId xmlns:a16="http://schemas.microsoft.com/office/drawing/2014/main" id="{C424500D-137B-7D36-5264-9C3D03ACFCC8}"/>
              </a:ext>
            </a:extLst>
          </p:cNvPr>
          <p:cNvSpPr txBox="1"/>
          <p:nvPr/>
        </p:nvSpPr>
        <p:spPr>
          <a:xfrm>
            <a:off x="653681" y="1464807"/>
            <a:ext cx="10884638" cy="4196020"/>
          </a:xfrm>
          <a:prstGeom prst="rect">
            <a:avLst/>
          </a:prstGeom>
          <a:noFill/>
        </p:spPr>
        <p:txBody>
          <a:bodyPr wrap="square">
            <a:spAutoFit/>
          </a:bodyPr>
          <a:lstStyle/>
          <a:p>
            <a:pPr algn="r">
              <a:lnSpc>
                <a:spcPct val="150000"/>
              </a:lnSpc>
            </a:pPr>
            <a:r>
              <a:rPr lang="ar-JO" dirty="0"/>
              <a:t>     تشهد حياتنا المعاصرة تغيرات حاسمة بالنسبة لمنظمات الأعمال، بسبب التنامي المضطرد لظاهرة العولمة وما يتمخض عنها من انفتاح للأسواق وتقارب السلوك الاستهلاكي وإلغاء القيود في وجه حركة السلع والخدمات ورؤوس الأموال وعوامل الانتاج، وإنشاء منظمة التجارة العالمية وما يتمخض عنها من تزايد في معدلات التبادل التجاري الدولي. إن هذه التحولات </a:t>
            </a:r>
            <a:r>
              <a:rPr lang="ar-JO"/>
              <a:t>وغيرها لها </a:t>
            </a:r>
            <a:r>
              <a:rPr lang="ar-JO" dirty="0"/>
              <a:t>بالغ الأثر في تفاقم حدة المنافسة بين المنظمات سواء على المستوى المحلي أو الدولي، مما جعلها تسعى جاهدة إلى تعزيز قدراتها التنافسية والتي تعتبر الموجه الرئيس لنجاحها أو فشلها، والسلاح الذي يمكنها من مواجهة المنافسة والنجاح في أسواقها، ومواجهة تحديات البقاء والاستمرار، وتحقيق أهداف الربحية والنمو والتوسع، والذي يعتمد في الأساس على قدرة المنظمة على تقديم منتجات ذات جودة عالية وأسعار تنافسية، وامتلاك عوامل التميز التنافسي والذي يجعلها في منأى عن تهديدات المنافسة، فمن خلال فهم الميزة التنافسية وتعزيزها، يمكن لعلامتك التجارية أو مشروعك الفوز بقدر أكبر من الحصة السوقية. </a:t>
            </a:r>
          </a:p>
          <a:p>
            <a:pPr algn="r">
              <a:lnSpc>
                <a:spcPct val="150000"/>
              </a:lnSpc>
            </a:pPr>
            <a:r>
              <a:rPr lang="ar-JO" dirty="0"/>
              <a:t>      ومن أهم المؤثرات التي تدعم الميزة التنافسية ممارسات إدارة الجودة الشاملة التي تساعد الشركات على تحقيق الميزة التنافسية والوصول إلى مستويات تنافسية عالية، وتمكنها من مواجه التحديات، وتحسين الانتاجية، وخفض التكلفة، ودمج عمليات الأداء مع الابداع والابتكار، الذي من شأنه أن يحقق للشركات جميع أهدافها التنافسية وحفظ مكانتها في السوق وضمان استمرارية أعمالها وتقدمها.</a:t>
            </a:r>
          </a:p>
        </p:txBody>
      </p:sp>
    </p:spTree>
    <p:extLst>
      <p:ext uri="{BB962C8B-B14F-4D97-AF65-F5344CB8AC3E}">
        <p14:creationId xmlns:p14="http://schemas.microsoft.com/office/powerpoint/2010/main" val="2559757549"/>
      </p:ext>
    </p:extLst>
  </p:cSld>
  <p:clrMapOvr>
    <a:masterClrMapping/>
  </p:clrMapOvr>
  <mc:AlternateContent xmlns:mc="http://schemas.openxmlformats.org/markup-compatibility/2006" xmlns:p14="http://schemas.microsoft.com/office/powerpoint/2010/main">
    <mc:Choice Requires="p14">
      <p:transition spd="slow" p14:dur="800" advTm="113350">
        <p:circle/>
      </p:transition>
    </mc:Choice>
    <mc:Fallback xmlns="">
      <p:transition spd="slow" advTm="113350">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4000" b="1" i="0" u="none" strike="noStrike" kern="1200" cap="none" spc="0" normalizeH="0" baseline="0" noProof="0" dirty="0">
                <a:ln>
                  <a:noFill/>
                </a:ln>
                <a:solidFill>
                  <a:prstClr val="white">
                    <a:lumMod val="85000"/>
                  </a:prstClr>
                </a:solidFill>
                <a:effectLst/>
                <a:uLnTx/>
                <a:uFillTx/>
                <a:latin typeface="Calibri" panose="020F0502020204030204"/>
                <a:ea typeface="+mn-ea"/>
                <a:cs typeface="Arial" panose="020B0604020202020204" pitchFamily="34" charset="0"/>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slow" p14:dur="800" advTm="343370">
        <p14:flythrough/>
      </p:transition>
    </mc:Choice>
    <mc:Fallback xmlns="">
      <p:transition spd="slow" advTm="34337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39755" y="621707"/>
            <a:ext cx="6663223" cy="8925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التفكير الناقد ومهاراته</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3900" advTm="70021">
        <p14:glitter pattern="hexagon"/>
      </p:transition>
    </mc:Choice>
    <mc:Fallback xmlns="">
      <p:transition spd="slow" advTm="70021">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7.5|14.5|6"/>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4033</TotalTime>
  <Words>5131</Words>
  <Application>Microsoft Office PowerPoint</Application>
  <PresentationFormat>Widescreen</PresentationFormat>
  <Paragraphs>384</Paragraphs>
  <Slides>33</Slides>
  <Notes>3</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33</vt:i4>
      </vt:variant>
    </vt:vector>
  </HeadingPairs>
  <TitlesOfParts>
    <vt:vector size="51" baseType="lpstr">
      <vt:lpstr>Al-Jazeera</vt:lpstr>
      <vt:lpstr>Almarai</vt:lpstr>
      <vt:lpstr>-apple-system</vt:lpstr>
      <vt:lpstr>Arial</vt:lpstr>
      <vt:lpstr>Bahnschrift SemiBold SemiConden</vt:lpstr>
      <vt:lpstr>Cairo</vt:lpstr>
      <vt:lpstr>Calibri</vt:lpstr>
      <vt:lpstr>Calibri Light</vt:lpstr>
      <vt:lpstr>comic sans ms</vt:lpstr>
      <vt:lpstr>DroidArabicKufi-Regular</vt:lpstr>
      <vt:lpstr>NeoSansArabic</vt:lpstr>
      <vt:lpstr>Noto Sans Kufi Arabic</vt:lpstr>
      <vt:lpstr>Roboto</vt:lpstr>
      <vt:lpstr>Simplified Arabic</vt:lpstr>
      <vt:lpstr>tahoma</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98</cp:revision>
  <dcterms:created xsi:type="dcterms:W3CDTF">2023-11-01T16:58:48Z</dcterms:created>
  <dcterms:modified xsi:type="dcterms:W3CDTF">2023-11-08T18:46:56Z</dcterms:modified>
</cp:coreProperties>
</file>