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diagrams/drawing1.xml" ContentType="application/vnd.ms-office.drawingml.diagramDrawing+xml"/>
  <Override PartName="/ppt/diagrams/quickStyle1.xml" ContentType="application/vnd.openxmlformats-officedocument.drawingml.diagramStyle+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colors1.xml" ContentType="application/vnd.openxmlformats-officedocument.drawingml.diagramColors+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279" r:id="rId4"/>
    <p:sldId id="257" r:id="rId5"/>
    <p:sldId id="280" r:id="rId6"/>
    <p:sldId id="258" r:id="rId7"/>
    <p:sldId id="259" r:id="rId8"/>
    <p:sldId id="281" r:id="rId9"/>
    <p:sldId id="261" r:id="rId10"/>
    <p:sldId id="262" r:id="rId11"/>
    <p:sldId id="263" r:id="rId12"/>
    <p:sldId id="264" r:id="rId13"/>
    <p:sldId id="265" r:id="rId14"/>
    <p:sldId id="266" r:id="rId15"/>
    <p:sldId id="282" r:id="rId16"/>
    <p:sldId id="267" r:id="rId17"/>
    <p:sldId id="268" r:id="rId18"/>
    <p:sldId id="269" r:id="rId19"/>
    <p:sldId id="271" r:id="rId20"/>
    <p:sldId id="270" r:id="rId21"/>
    <p:sldId id="272" r:id="rId22"/>
    <p:sldId id="273" r:id="rId23"/>
    <p:sldId id="274" r:id="rId24"/>
    <p:sldId id="283" r:id="rId25"/>
    <p:sldId id="275" r:id="rId26"/>
    <p:sldId id="276" r:id="rId27"/>
    <p:sldId id="277" r:id="rId28"/>
    <p:sldId id="284" r:id="rId29"/>
    <p:sldId id="288" r:id="rId30"/>
    <p:sldId id="287" r:id="rId31"/>
    <p:sldId id="297" r:id="rId32"/>
    <p:sldId id="298" r:id="rId33"/>
    <p:sldId id="295" r:id="rId34"/>
    <p:sldId id="296" r:id="rId35"/>
    <p:sldId id="293" r:id="rId36"/>
    <p:sldId id="294" r:id="rId37"/>
    <p:sldId id="291" r:id="rId38"/>
    <p:sldId id="292" r:id="rId39"/>
    <p:sldId id="289" r:id="rId40"/>
    <p:sldId id="286" r:id="rId41"/>
    <p:sldId id="290" r:id="rId42"/>
    <p:sldId id="285" r:id="rId43"/>
    <p:sldId id="26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977F44-1830-43C9-9D9E-5748456E530F}"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8BCC19C2-CF11-4DAD-BAB5-FA6C52A23FF8}">
      <dgm:prSet/>
      <dgm:spPr/>
      <dgm:t>
        <a:bodyPr/>
        <a:lstStyle/>
        <a:p>
          <a:r>
            <a:rPr lang="en-GB"/>
            <a:t>Soft (HRM) focuses on people and is associated with the ‘human’ side of Human Resource Management.</a:t>
          </a:r>
          <a:endParaRPr lang="en-US"/>
        </a:p>
      </dgm:t>
    </dgm:pt>
    <dgm:pt modelId="{02A67AFD-4C91-4C48-B58E-55FBB8B8761C}" type="parTrans" cxnId="{B10B71CD-85AE-4184-8725-7EEB4049891D}">
      <dgm:prSet/>
      <dgm:spPr/>
      <dgm:t>
        <a:bodyPr/>
        <a:lstStyle/>
        <a:p>
          <a:endParaRPr lang="en-US"/>
        </a:p>
      </dgm:t>
    </dgm:pt>
    <dgm:pt modelId="{609AA468-D7B5-4546-821A-065DD6880CC4}" type="sibTrans" cxnId="{B10B71CD-85AE-4184-8725-7EEB4049891D}">
      <dgm:prSet/>
      <dgm:spPr/>
      <dgm:t>
        <a:bodyPr/>
        <a:lstStyle/>
        <a:p>
          <a:endParaRPr lang="en-US"/>
        </a:p>
      </dgm:t>
    </dgm:pt>
    <dgm:pt modelId="{8DDDD289-799A-4AAE-9D4A-32D411451FE9}" type="pres">
      <dgm:prSet presAssocID="{60977F44-1830-43C9-9D9E-5748456E530F}" presName="linear" presStyleCnt="0">
        <dgm:presLayoutVars>
          <dgm:animLvl val="lvl"/>
          <dgm:resizeHandles val="exact"/>
        </dgm:presLayoutVars>
      </dgm:prSet>
      <dgm:spPr/>
    </dgm:pt>
    <dgm:pt modelId="{E0E55B0E-C89A-46A5-9380-6AD7D3187DDC}" type="pres">
      <dgm:prSet presAssocID="{8BCC19C2-CF11-4DAD-BAB5-FA6C52A23FF8}" presName="parentText" presStyleLbl="node1" presStyleIdx="0" presStyleCnt="1">
        <dgm:presLayoutVars>
          <dgm:chMax val="0"/>
          <dgm:bulletEnabled val="1"/>
        </dgm:presLayoutVars>
      </dgm:prSet>
      <dgm:spPr/>
    </dgm:pt>
  </dgm:ptLst>
  <dgm:cxnLst>
    <dgm:cxn modelId="{7E3F3E2C-CB75-4182-90C2-9A84802C8110}" type="presOf" srcId="{60977F44-1830-43C9-9D9E-5748456E530F}" destId="{8DDDD289-799A-4AAE-9D4A-32D411451FE9}" srcOrd="0" destOrd="0" presId="urn:microsoft.com/office/officeart/2005/8/layout/vList2"/>
    <dgm:cxn modelId="{32285D7B-50DF-45B0-93C4-6C71D5650D53}" type="presOf" srcId="{8BCC19C2-CF11-4DAD-BAB5-FA6C52A23FF8}" destId="{E0E55B0E-C89A-46A5-9380-6AD7D3187DDC}" srcOrd="0" destOrd="0" presId="urn:microsoft.com/office/officeart/2005/8/layout/vList2"/>
    <dgm:cxn modelId="{B10B71CD-85AE-4184-8725-7EEB4049891D}" srcId="{60977F44-1830-43C9-9D9E-5748456E530F}" destId="{8BCC19C2-CF11-4DAD-BAB5-FA6C52A23FF8}" srcOrd="0" destOrd="0" parTransId="{02A67AFD-4C91-4C48-B58E-55FBB8B8761C}" sibTransId="{609AA468-D7B5-4546-821A-065DD6880CC4}"/>
    <dgm:cxn modelId="{DAFED78B-EA36-4DDC-9DA9-15BD76E86AB7}" type="presParOf" srcId="{8DDDD289-799A-4AAE-9D4A-32D411451FE9}" destId="{E0E55B0E-C89A-46A5-9380-6AD7D3187DD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977F44-1830-43C9-9D9E-5748456E530F}"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083CE457-DA34-477C-89D9-2C8D7CFEF50A}">
      <dgm:prSet/>
      <dgm:spPr/>
      <dgm:t>
        <a:bodyPr/>
        <a:lstStyle/>
        <a:p>
          <a:r>
            <a:rPr lang="en-GB"/>
            <a:t>Hard HRM sees people as a resource and is associated with the ‘resource’ side of Human Resource Management.</a:t>
          </a:r>
          <a:endParaRPr lang="en-US"/>
        </a:p>
      </dgm:t>
    </dgm:pt>
    <dgm:pt modelId="{56DEE616-F562-4DFB-B575-4FEC7F493E40}" type="parTrans" cxnId="{09760861-1125-4CFC-A8D5-D7C490FD043A}">
      <dgm:prSet/>
      <dgm:spPr/>
      <dgm:t>
        <a:bodyPr/>
        <a:lstStyle/>
        <a:p>
          <a:endParaRPr lang="en-US"/>
        </a:p>
      </dgm:t>
    </dgm:pt>
    <dgm:pt modelId="{C195B0D8-0910-4475-85F8-3265467506E4}" type="sibTrans" cxnId="{09760861-1125-4CFC-A8D5-D7C490FD043A}">
      <dgm:prSet/>
      <dgm:spPr/>
      <dgm:t>
        <a:bodyPr/>
        <a:lstStyle/>
        <a:p>
          <a:endParaRPr lang="en-US"/>
        </a:p>
      </dgm:t>
    </dgm:pt>
    <dgm:pt modelId="{8DDDD289-799A-4AAE-9D4A-32D411451FE9}" type="pres">
      <dgm:prSet presAssocID="{60977F44-1830-43C9-9D9E-5748456E530F}" presName="linear" presStyleCnt="0">
        <dgm:presLayoutVars>
          <dgm:animLvl val="lvl"/>
          <dgm:resizeHandles val="exact"/>
        </dgm:presLayoutVars>
      </dgm:prSet>
      <dgm:spPr/>
    </dgm:pt>
    <dgm:pt modelId="{049AD807-473D-4DA7-BD03-C8461BE5ECB3}" type="pres">
      <dgm:prSet presAssocID="{083CE457-DA34-477C-89D9-2C8D7CFEF50A}" presName="parentText" presStyleLbl="node1" presStyleIdx="0" presStyleCnt="1">
        <dgm:presLayoutVars>
          <dgm:chMax val="0"/>
          <dgm:bulletEnabled val="1"/>
        </dgm:presLayoutVars>
      </dgm:prSet>
      <dgm:spPr/>
    </dgm:pt>
  </dgm:ptLst>
  <dgm:cxnLst>
    <dgm:cxn modelId="{7E3F3E2C-CB75-4182-90C2-9A84802C8110}" type="presOf" srcId="{60977F44-1830-43C9-9D9E-5748456E530F}" destId="{8DDDD289-799A-4AAE-9D4A-32D411451FE9}" srcOrd="0" destOrd="0" presId="urn:microsoft.com/office/officeart/2005/8/layout/vList2"/>
    <dgm:cxn modelId="{09760861-1125-4CFC-A8D5-D7C490FD043A}" srcId="{60977F44-1830-43C9-9D9E-5748456E530F}" destId="{083CE457-DA34-477C-89D9-2C8D7CFEF50A}" srcOrd="0" destOrd="0" parTransId="{56DEE616-F562-4DFB-B575-4FEC7F493E40}" sibTransId="{C195B0D8-0910-4475-85F8-3265467506E4}"/>
    <dgm:cxn modelId="{7402C9ED-7FA0-48CC-9F6B-7C5576B8CFC4}" type="presOf" srcId="{083CE457-DA34-477C-89D9-2C8D7CFEF50A}" destId="{049AD807-473D-4DA7-BD03-C8461BE5ECB3}" srcOrd="0" destOrd="0" presId="urn:microsoft.com/office/officeart/2005/8/layout/vList2"/>
    <dgm:cxn modelId="{5320A13D-8104-48A3-8233-3EEA14FAC56D}" type="presParOf" srcId="{8DDDD289-799A-4AAE-9D4A-32D411451FE9}" destId="{049AD807-473D-4DA7-BD03-C8461BE5ECB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45FFF8E-1646-4377-A49E-5DCDE726A4FD}"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DF5AF4D-9651-4C74-9473-4C6D56910D0C}">
      <dgm:prSet/>
      <dgm:spPr/>
      <dgm:t>
        <a:bodyPr/>
        <a:lstStyle/>
        <a:p>
          <a:r>
            <a:rPr lang="en-GB"/>
            <a:t>Another important influence was Frederick Taylor (1911) who outlined management methods for gaining greater productivity from low level production workers. </a:t>
          </a:r>
          <a:endParaRPr lang="en-US"/>
        </a:p>
      </dgm:t>
    </dgm:pt>
    <dgm:pt modelId="{0F12470B-2A36-43C7-A63B-47719BC540C4}" type="parTrans" cxnId="{73CCF96B-7C0F-44A6-A55D-4857BECD13A3}">
      <dgm:prSet/>
      <dgm:spPr/>
      <dgm:t>
        <a:bodyPr/>
        <a:lstStyle/>
        <a:p>
          <a:endParaRPr lang="en-US"/>
        </a:p>
      </dgm:t>
    </dgm:pt>
    <dgm:pt modelId="{A98BD4A5-4E0A-473D-A9E1-CB41A1076FEF}" type="sibTrans" cxnId="{73CCF96B-7C0F-44A6-A55D-4857BECD13A3}">
      <dgm:prSet/>
      <dgm:spPr/>
      <dgm:t>
        <a:bodyPr/>
        <a:lstStyle/>
        <a:p>
          <a:endParaRPr lang="en-US"/>
        </a:p>
      </dgm:t>
    </dgm:pt>
    <dgm:pt modelId="{2C8510DD-B89D-46D5-A7CE-C533290B9F0D}">
      <dgm:prSet/>
      <dgm:spPr/>
      <dgm:t>
        <a:bodyPr/>
        <a:lstStyle/>
        <a:p>
          <a:r>
            <a:rPr lang="en-GB"/>
            <a:t>Taylor’s pioneering research involved incentive systems that rewarded employees for their performance.</a:t>
          </a:r>
          <a:endParaRPr lang="en-US"/>
        </a:p>
      </dgm:t>
    </dgm:pt>
    <dgm:pt modelId="{CB21C90B-77D9-4F13-9214-F58A056B4250}" type="parTrans" cxnId="{A064C044-F8C4-46D6-AA4C-AD6AE7DA4045}">
      <dgm:prSet/>
      <dgm:spPr/>
      <dgm:t>
        <a:bodyPr/>
        <a:lstStyle/>
        <a:p>
          <a:endParaRPr lang="en-US"/>
        </a:p>
      </dgm:t>
    </dgm:pt>
    <dgm:pt modelId="{E4A65370-3CF9-49DD-90D5-314F064522AE}" type="sibTrans" cxnId="{A064C044-F8C4-46D6-AA4C-AD6AE7DA4045}">
      <dgm:prSet/>
      <dgm:spPr/>
      <dgm:t>
        <a:bodyPr/>
        <a:lstStyle/>
        <a:p>
          <a:endParaRPr lang="en-US"/>
        </a:p>
      </dgm:t>
    </dgm:pt>
    <dgm:pt modelId="{50556252-C008-44D7-BA83-FD576BECBC22}" type="pres">
      <dgm:prSet presAssocID="{545FFF8E-1646-4377-A49E-5DCDE726A4FD}" presName="hierChild1" presStyleCnt="0">
        <dgm:presLayoutVars>
          <dgm:chPref val="1"/>
          <dgm:dir/>
          <dgm:animOne val="branch"/>
          <dgm:animLvl val="lvl"/>
          <dgm:resizeHandles/>
        </dgm:presLayoutVars>
      </dgm:prSet>
      <dgm:spPr/>
    </dgm:pt>
    <dgm:pt modelId="{E7383E5A-BD2F-46C3-88A5-D4743C31F426}" type="pres">
      <dgm:prSet presAssocID="{ADF5AF4D-9651-4C74-9473-4C6D56910D0C}" presName="hierRoot1" presStyleCnt="0"/>
      <dgm:spPr/>
    </dgm:pt>
    <dgm:pt modelId="{06520874-30E5-44BC-BEA1-C8F8CA40946F}" type="pres">
      <dgm:prSet presAssocID="{ADF5AF4D-9651-4C74-9473-4C6D56910D0C}" presName="composite" presStyleCnt="0"/>
      <dgm:spPr/>
    </dgm:pt>
    <dgm:pt modelId="{958664A8-70CE-4B5E-97BA-1C2EA4161E8F}" type="pres">
      <dgm:prSet presAssocID="{ADF5AF4D-9651-4C74-9473-4C6D56910D0C}" presName="background" presStyleLbl="node0" presStyleIdx="0" presStyleCnt="2"/>
      <dgm:spPr/>
    </dgm:pt>
    <dgm:pt modelId="{86B0604A-58F8-421D-B189-D73E9B5A90A1}" type="pres">
      <dgm:prSet presAssocID="{ADF5AF4D-9651-4C74-9473-4C6D56910D0C}" presName="text" presStyleLbl="fgAcc0" presStyleIdx="0" presStyleCnt="2">
        <dgm:presLayoutVars>
          <dgm:chPref val="3"/>
        </dgm:presLayoutVars>
      </dgm:prSet>
      <dgm:spPr/>
    </dgm:pt>
    <dgm:pt modelId="{2F5DCC6F-C03A-4F4D-8BD3-548853F1A854}" type="pres">
      <dgm:prSet presAssocID="{ADF5AF4D-9651-4C74-9473-4C6D56910D0C}" presName="hierChild2" presStyleCnt="0"/>
      <dgm:spPr/>
    </dgm:pt>
    <dgm:pt modelId="{AFD75D0C-18F4-40C9-9A0A-BB5087D1D3AB}" type="pres">
      <dgm:prSet presAssocID="{2C8510DD-B89D-46D5-A7CE-C533290B9F0D}" presName="hierRoot1" presStyleCnt="0"/>
      <dgm:spPr/>
    </dgm:pt>
    <dgm:pt modelId="{18097D69-4D1E-4F16-8F41-B120232993A2}" type="pres">
      <dgm:prSet presAssocID="{2C8510DD-B89D-46D5-A7CE-C533290B9F0D}" presName="composite" presStyleCnt="0"/>
      <dgm:spPr/>
    </dgm:pt>
    <dgm:pt modelId="{331AD47E-FF16-4698-A38D-BEF9DFB9F94B}" type="pres">
      <dgm:prSet presAssocID="{2C8510DD-B89D-46D5-A7CE-C533290B9F0D}" presName="background" presStyleLbl="node0" presStyleIdx="1" presStyleCnt="2"/>
      <dgm:spPr/>
    </dgm:pt>
    <dgm:pt modelId="{7BF9C584-80C7-45F5-9655-555C749C9314}" type="pres">
      <dgm:prSet presAssocID="{2C8510DD-B89D-46D5-A7CE-C533290B9F0D}" presName="text" presStyleLbl="fgAcc0" presStyleIdx="1" presStyleCnt="2">
        <dgm:presLayoutVars>
          <dgm:chPref val="3"/>
        </dgm:presLayoutVars>
      </dgm:prSet>
      <dgm:spPr/>
    </dgm:pt>
    <dgm:pt modelId="{46A67A99-8F47-48A0-946F-02CF8A897CD8}" type="pres">
      <dgm:prSet presAssocID="{2C8510DD-B89D-46D5-A7CE-C533290B9F0D}" presName="hierChild2" presStyleCnt="0"/>
      <dgm:spPr/>
    </dgm:pt>
  </dgm:ptLst>
  <dgm:cxnLst>
    <dgm:cxn modelId="{E4832D40-EB5B-4627-9AD0-A95D88AE3A96}" type="presOf" srcId="{2C8510DD-B89D-46D5-A7CE-C533290B9F0D}" destId="{7BF9C584-80C7-45F5-9655-555C749C9314}" srcOrd="0" destOrd="0" presId="urn:microsoft.com/office/officeart/2005/8/layout/hierarchy1"/>
    <dgm:cxn modelId="{A064C044-F8C4-46D6-AA4C-AD6AE7DA4045}" srcId="{545FFF8E-1646-4377-A49E-5DCDE726A4FD}" destId="{2C8510DD-B89D-46D5-A7CE-C533290B9F0D}" srcOrd="1" destOrd="0" parTransId="{CB21C90B-77D9-4F13-9214-F58A056B4250}" sibTransId="{E4A65370-3CF9-49DD-90D5-314F064522AE}"/>
    <dgm:cxn modelId="{73CCF96B-7C0F-44A6-A55D-4857BECD13A3}" srcId="{545FFF8E-1646-4377-A49E-5DCDE726A4FD}" destId="{ADF5AF4D-9651-4C74-9473-4C6D56910D0C}" srcOrd="0" destOrd="0" parTransId="{0F12470B-2A36-43C7-A63B-47719BC540C4}" sibTransId="{A98BD4A5-4E0A-473D-A9E1-CB41A1076FEF}"/>
    <dgm:cxn modelId="{A78C34A5-3F54-4334-8766-7354D9BC3018}" type="presOf" srcId="{ADF5AF4D-9651-4C74-9473-4C6D56910D0C}" destId="{86B0604A-58F8-421D-B189-D73E9B5A90A1}" srcOrd="0" destOrd="0" presId="urn:microsoft.com/office/officeart/2005/8/layout/hierarchy1"/>
    <dgm:cxn modelId="{BC5845B8-4C07-439A-BEAC-34DB67833E75}" type="presOf" srcId="{545FFF8E-1646-4377-A49E-5DCDE726A4FD}" destId="{50556252-C008-44D7-BA83-FD576BECBC22}" srcOrd="0" destOrd="0" presId="urn:microsoft.com/office/officeart/2005/8/layout/hierarchy1"/>
    <dgm:cxn modelId="{CC2389EF-934A-4F6B-A32A-5EB398913184}" type="presParOf" srcId="{50556252-C008-44D7-BA83-FD576BECBC22}" destId="{E7383E5A-BD2F-46C3-88A5-D4743C31F426}" srcOrd="0" destOrd="0" presId="urn:microsoft.com/office/officeart/2005/8/layout/hierarchy1"/>
    <dgm:cxn modelId="{8E9DECAA-6A66-4322-AB0A-E7E0112B512B}" type="presParOf" srcId="{E7383E5A-BD2F-46C3-88A5-D4743C31F426}" destId="{06520874-30E5-44BC-BEA1-C8F8CA40946F}" srcOrd="0" destOrd="0" presId="urn:microsoft.com/office/officeart/2005/8/layout/hierarchy1"/>
    <dgm:cxn modelId="{6AD2E64D-EE28-45C4-91E7-44FFAB035319}" type="presParOf" srcId="{06520874-30E5-44BC-BEA1-C8F8CA40946F}" destId="{958664A8-70CE-4B5E-97BA-1C2EA4161E8F}" srcOrd="0" destOrd="0" presId="urn:microsoft.com/office/officeart/2005/8/layout/hierarchy1"/>
    <dgm:cxn modelId="{2267E740-1D40-4E71-849B-51BF80EEE2C5}" type="presParOf" srcId="{06520874-30E5-44BC-BEA1-C8F8CA40946F}" destId="{86B0604A-58F8-421D-B189-D73E9B5A90A1}" srcOrd="1" destOrd="0" presId="urn:microsoft.com/office/officeart/2005/8/layout/hierarchy1"/>
    <dgm:cxn modelId="{BA87901B-3B60-4E6C-9F7F-0CAAC5FAAB7F}" type="presParOf" srcId="{E7383E5A-BD2F-46C3-88A5-D4743C31F426}" destId="{2F5DCC6F-C03A-4F4D-8BD3-548853F1A854}" srcOrd="1" destOrd="0" presId="urn:microsoft.com/office/officeart/2005/8/layout/hierarchy1"/>
    <dgm:cxn modelId="{6B3F529D-C850-40DE-855B-EE0FAF7A8BC6}" type="presParOf" srcId="{50556252-C008-44D7-BA83-FD576BECBC22}" destId="{AFD75D0C-18F4-40C9-9A0A-BB5087D1D3AB}" srcOrd="1" destOrd="0" presId="urn:microsoft.com/office/officeart/2005/8/layout/hierarchy1"/>
    <dgm:cxn modelId="{C9515B4F-5989-4DBC-8C56-C04DA04F1BCE}" type="presParOf" srcId="{AFD75D0C-18F4-40C9-9A0A-BB5087D1D3AB}" destId="{18097D69-4D1E-4F16-8F41-B120232993A2}" srcOrd="0" destOrd="0" presId="urn:microsoft.com/office/officeart/2005/8/layout/hierarchy1"/>
    <dgm:cxn modelId="{23EA8B95-4CE1-4ED0-840D-B067D65E9294}" type="presParOf" srcId="{18097D69-4D1E-4F16-8F41-B120232993A2}" destId="{331AD47E-FF16-4698-A38D-BEF9DFB9F94B}" srcOrd="0" destOrd="0" presId="urn:microsoft.com/office/officeart/2005/8/layout/hierarchy1"/>
    <dgm:cxn modelId="{0BE18683-00AA-4989-AA80-75365B619CA9}" type="presParOf" srcId="{18097D69-4D1E-4F16-8F41-B120232993A2}" destId="{7BF9C584-80C7-45F5-9655-555C749C9314}" srcOrd="1" destOrd="0" presId="urn:microsoft.com/office/officeart/2005/8/layout/hierarchy1"/>
    <dgm:cxn modelId="{282D7D99-4215-433F-8C1A-CA072716133E}" type="presParOf" srcId="{AFD75D0C-18F4-40C9-9A0A-BB5087D1D3AB}" destId="{46A67A99-8F47-48A0-946F-02CF8A897CD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E55B0E-C89A-46A5-9380-6AD7D3187DDC}">
      <dsp:nvSpPr>
        <dsp:cNvPr id="0" name=""/>
        <dsp:cNvSpPr/>
      </dsp:nvSpPr>
      <dsp:spPr>
        <a:xfrm>
          <a:off x="0" y="35171"/>
          <a:ext cx="10515600" cy="42822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marL="0" lvl="0" indent="0" algn="l" defTabSz="2667000">
            <a:lnSpc>
              <a:spcPct val="90000"/>
            </a:lnSpc>
            <a:spcBef>
              <a:spcPct val="0"/>
            </a:spcBef>
            <a:spcAft>
              <a:spcPct val="35000"/>
            </a:spcAft>
            <a:buNone/>
          </a:pPr>
          <a:r>
            <a:rPr lang="en-GB" sz="6000" kern="1200"/>
            <a:t>Soft (HRM) focuses on people and is associated with the ‘human’ side of Human Resource Management.</a:t>
          </a:r>
          <a:endParaRPr lang="en-US" sz="6000" kern="1200"/>
        </a:p>
      </dsp:txBody>
      <dsp:txXfrm>
        <a:off x="209040" y="244211"/>
        <a:ext cx="10097520" cy="3864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AD807-473D-4DA7-BD03-C8461BE5ECB3}">
      <dsp:nvSpPr>
        <dsp:cNvPr id="0" name=""/>
        <dsp:cNvSpPr/>
      </dsp:nvSpPr>
      <dsp:spPr>
        <a:xfrm>
          <a:off x="0" y="70857"/>
          <a:ext cx="10515600" cy="421082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l" defTabSz="2622550">
            <a:lnSpc>
              <a:spcPct val="90000"/>
            </a:lnSpc>
            <a:spcBef>
              <a:spcPct val="0"/>
            </a:spcBef>
            <a:spcAft>
              <a:spcPct val="35000"/>
            </a:spcAft>
            <a:buNone/>
          </a:pPr>
          <a:r>
            <a:rPr lang="en-GB" sz="5900" kern="1200"/>
            <a:t>Hard HRM sees people as a resource and is associated with the ‘resource’ side of Human Resource Management.</a:t>
          </a:r>
          <a:endParaRPr lang="en-US" sz="5900" kern="1200"/>
        </a:p>
      </dsp:txBody>
      <dsp:txXfrm>
        <a:off x="205556" y="276413"/>
        <a:ext cx="10104488" cy="37997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664A8-70CE-4B5E-97BA-1C2EA4161E8F}">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B0604A-58F8-421D-B189-D73E9B5A90A1}">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Another important influence was Frederick Taylor (1911) who outlined management methods for gaining greater productivity from low level production workers. </a:t>
          </a:r>
          <a:endParaRPr lang="en-US" sz="2600" kern="1200"/>
        </a:p>
      </dsp:txBody>
      <dsp:txXfrm>
        <a:off x="696297" y="538547"/>
        <a:ext cx="4171627" cy="2590157"/>
      </dsp:txXfrm>
    </dsp:sp>
    <dsp:sp modelId="{331AD47E-FF16-4698-A38D-BEF9DFB9F94B}">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F9C584-80C7-45F5-9655-555C749C9314}">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Taylor’s pioneering research involved incentive systems that rewarded employees for their performance.</a:t>
          </a:r>
          <a:endParaRPr lang="en-US" sz="2600" kern="1200"/>
        </a:p>
      </dsp:txBody>
      <dsp:txXfrm>
        <a:off x="5991936" y="538547"/>
        <a:ext cx="4171627" cy="259015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4730F4-4D11-4F64-A2ED-2AC0C779BD18}" type="datetimeFigureOut">
              <a:rPr lang="en-GB" smtClean="0"/>
              <a:t>13/02/2024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32E37B-7673-4CFD-A66D-B403D382EA86}" type="slidenum">
              <a:rPr lang="en-GB" smtClean="0"/>
              <a:t>‹#›</a:t>
            </a:fld>
            <a:endParaRPr lang="en-GB"/>
          </a:p>
        </p:txBody>
      </p:sp>
    </p:spTree>
    <p:extLst>
      <p:ext uri="{BB962C8B-B14F-4D97-AF65-F5344CB8AC3E}">
        <p14:creationId xmlns:p14="http://schemas.microsoft.com/office/powerpoint/2010/main" val="1933228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0006F-7774-29DF-0B97-F0BF20CE850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435E688-0A92-B54C-B599-1B7870E088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08BF34-B7F2-A6AE-4C42-D65B7C593C48}"/>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5" name="Footer Placeholder 4">
            <a:extLst>
              <a:ext uri="{FF2B5EF4-FFF2-40B4-BE49-F238E27FC236}">
                <a16:creationId xmlns:a16="http://schemas.microsoft.com/office/drawing/2014/main" id="{45EF874C-CDCA-2F13-6B86-6FDCA98DB4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D6025D-9183-BE01-651E-5920CEB05E85}"/>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124428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7AD89-AFBC-1581-51CE-F14D4E988B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6CECBF-9938-C776-91FA-1BE6DF7CD88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3E043-EABC-12C5-5C8B-2CA0536385A3}"/>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5" name="Footer Placeholder 4">
            <a:extLst>
              <a:ext uri="{FF2B5EF4-FFF2-40B4-BE49-F238E27FC236}">
                <a16:creationId xmlns:a16="http://schemas.microsoft.com/office/drawing/2014/main" id="{799FABAF-3B01-9053-0CF3-A57ECCD8EF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6F493F-0174-47CF-D309-5A539DCF61F8}"/>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1099091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0B598-918A-6F04-0371-5278871D77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6E0AAA-A70B-3290-1519-850E6B6593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3E1416-88D6-50A3-AE75-2A1F0AF81341}"/>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5" name="Footer Placeholder 4">
            <a:extLst>
              <a:ext uri="{FF2B5EF4-FFF2-40B4-BE49-F238E27FC236}">
                <a16:creationId xmlns:a16="http://schemas.microsoft.com/office/drawing/2014/main" id="{A75565DB-87BF-6E78-7D9C-7305BA3B98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EB4D78-8F58-C2D3-213B-88F6E6F286DF}"/>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865058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373D-D6C3-AA57-733B-75C4012A72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A2B48F-B58B-DE82-CEA6-E894CAD0F0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9420E1-841B-0338-D140-AA4790F6E01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92E706-38BC-A4D4-6EB2-01558DAD7308}"/>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6" name="Footer Placeholder 5">
            <a:extLst>
              <a:ext uri="{FF2B5EF4-FFF2-40B4-BE49-F238E27FC236}">
                <a16:creationId xmlns:a16="http://schemas.microsoft.com/office/drawing/2014/main" id="{C391C893-1201-AC66-4705-FCED157B80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F4B64C-0B45-FC04-3246-E761153B7CC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1903447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41C7E-6FC8-F820-CAA8-51BE416DF7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8F6D12-4347-7398-175F-460A36F766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F4B5E4-E353-BBDE-16F2-3B7AAB2A83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D199FFF-024B-60BE-BCA4-DDD7A4B1E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D86C13-C1F9-E359-B9CD-5AD361F649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6E2855-1D9E-12B8-841E-056A020F5AA7}"/>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8" name="Footer Placeholder 7">
            <a:extLst>
              <a:ext uri="{FF2B5EF4-FFF2-40B4-BE49-F238E27FC236}">
                <a16:creationId xmlns:a16="http://schemas.microsoft.com/office/drawing/2014/main" id="{261C0613-BE17-F273-B341-8F147509EF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20B184-EABD-9A7B-75C6-3D25ED397381}"/>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2458427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17305-2FA0-2EAC-4132-988BC01BB8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A39943-037A-CED9-B28F-7C2868BFD982}"/>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4" name="Footer Placeholder 3">
            <a:extLst>
              <a:ext uri="{FF2B5EF4-FFF2-40B4-BE49-F238E27FC236}">
                <a16:creationId xmlns:a16="http://schemas.microsoft.com/office/drawing/2014/main" id="{68D86661-A130-657F-F152-A6D3CE2A44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4636D5-30E5-9C7E-45A6-B5E34AE2FB67}"/>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949734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EBEDF7-BE91-A755-6C29-BE02E41382BD}"/>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3" name="Footer Placeholder 2">
            <a:extLst>
              <a:ext uri="{FF2B5EF4-FFF2-40B4-BE49-F238E27FC236}">
                <a16:creationId xmlns:a16="http://schemas.microsoft.com/office/drawing/2014/main" id="{50749C5E-BBEE-19C6-9F85-0D24C549224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A88A9F-1A5F-3007-6C9D-3D92316A0FD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435179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197B9-4A78-5575-3764-66D981EBD0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B42374-EBA6-A39F-2A10-BB15FDF549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FCF1F7-CE92-B938-CC0E-76A27F167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97FC35-7EBF-CFD6-DD13-0975D4D9FE9B}"/>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6" name="Footer Placeholder 5">
            <a:extLst>
              <a:ext uri="{FF2B5EF4-FFF2-40B4-BE49-F238E27FC236}">
                <a16:creationId xmlns:a16="http://schemas.microsoft.com/office/drawing/2014/main" id="{2193DBBC-FF23-5CAD-5E8F-C9E329B0B1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53E88-8B14-2785-A344-CEF7631B79D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4087235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52F50-1F05-D071-F56E-27DBCA106A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3ABEA6B-FABA-B030-3011-089D3E3E92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A15125-01C9-A32C-62BC-62DAE61817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54E95B-BA27-6BC2-2CF4-BB4E19CA5D16}"/>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6" name="Footer Placeholder 5">
            <a:extLst>
              <a:ext uri="{FF2B5EF4-FFF2-40B4-BE49-F238E27FC236}">
                <a16:creationId xmlns:a16="http://schemas.microsoft.com/office/drawing/2014/main" id="{CC92B3FA-04DF-0D49-7D02-A71255BA18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F78E7A-2127-BE8E-F79E-52111E08BB57}"/>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166550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BD3BF-76EB-8CD0-1531-3D8F8ED4BA7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D62568-1BC1-6425-847E-4AAEBF859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BEF297-6A2E-5395-C35C-12C26CC53C2B}"/>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5" name="Footer Placeholder 4">
            <a:extLst>
              <a:ext uri="{FF2B5EF4-FFF2-40B4-BE49-F238E27FC236}">
                <a16:creationId xmlns:a16="http://schemas.microsoft.com/office/drawing/2014/main" id="{B16F0F02-7C75-334B-D5C4-3A131F8218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FA1501-BAD0-9746-3144-07DF520B332A}"/>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2303154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C87A23-D662-9769-B320-8B46CB9055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4B0FC23-18FC-314D-57B6-133705B890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BCDE30-2E41-4636-9ED4-FE9633B6D61D}"/>
              </a:ext>
            </a:extLst>
          </p:cNvPr>
          <p:cNvSpPr>
            <a:spLocks noGrp="1"/>
          </p:cNvSpPr>
          <p:nvPr>
            <p:ph type="dt" sz="half" idx="10"/>
          </p:nvPr>
        </p:nvSpPr>
        <p:spPr/>
        <p:txBody>
          <a:bodyPr/>
          <a:lstStyle/>
          <a:p>
            <a:fld id="{4CF10B7C-F484-4856-8BAD-BB97D069B076}" type="datetimeFigureOut">
              <a:rPr lang="en-GB" smtClean="0"/>
              <a:t>11/02/2024</a:t>
            </a:fld>
            <a:endParaRPr lang="en-GB"/>
          </a:p>
        </p:txBody>
      </p:sp>
      <p:sp>
        <p:nvSpPr>
          <p:cNvPr id="5" name="Footer Placeholder 4">
            <a:extLst>
              <a:ext uri="{FF2B5EF4-FFF2-40B4-BE49-F238E27FC236}">
                <a16:creationId xmlns:a16="http://schemas.microsoft.com/office/drawing/2014/main" id="{CB0528C9-8E9D-6985-F2E4-BFBA24A08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3388B1-54DF-5ECF-C87C-154923D5DDB0}"/>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6684406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26039004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3472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05405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842BC1-3D9E-7CE5-B1C1-290841EABE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FE933C-317A-378B-491D-C23A2D9063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246AF1-C6EB-2AB1-DC26-5AA5DDF2AC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F10B7C-F484-4856-8BAD-BB97D069B076}" type="datetimeFigureOut">
              <a:rPr lang="en-GB" smtClean="0"/>
              <a:t>11/02/2024</a:t>
            </a:fld>
            <a:endParaRPr lang="en-GB"/>
          </a:p>
        </p:txBody>
      </p:sp>
      <p:sp>
        <p:nvSpPr>
          <p:cNvPr id="5" name="Footer Placeholder 4">
            <a:extLst>
              <a:ext uri="{FF2B5EF4-FFF2-40B4-BE49-F238E27FC236}">
                <a16:creationId xmlns:a16="http://schemas.microsoft.com/office/drawing/2014/main" id="{0C9FC96C-B0AC-C34B-9B9B-22E28E1506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75017B-6133-89FB-354C-FE35A30C0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2F5F2-4CD9-4538-AE70-4FA38398081F}" type="slidenum">
              <a:rPr lang="en-GB" smtClean="0"/>
              <a:t>‹#›</a:t>
            </a:fld>
            <a:endParaRPr lang="en-GB"/>
          </a:p>
        </p:txBody>
      </p:sp>
    </p:spTree>
    <p:extLst>
      <p:ext uri="{BB962C8B-B14F-4D97-AF65-F5344CB8AC3E}">
        <p14:creationId xmlns:p14="http://schemas.microsoft.com/office/powerpoint/2010/main" val="3061304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jpeg"/><Relationship Id="rId5" Type="http://schemas.openxmlformats.org/officeDocument/2006/relationships/image" Target="../media/image4.png"/><Relationship Id="rId10" Type="http://schemas.openxmlformats.org/officeDocument/2006/relationships/image" Target="../media/image3.png"/><Relationship Id="rId4" Type="http://schemas.openxmlformats.org/officeDocument/2006/relationships/notesSlide" Target="../notesSlides/notesSlide2.xml"/><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7.sv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58867" cy="1138773"/>
          </a:xfrm>
          <a:prstGeom prst="rect">
            <a:avLst/>
          </a:prstGeom>
          <a:noFill/>
        </p:spPr>
        <p:txBody>
          <a:bodyPr wrap="none" rtlCol="0">
            <a:spAutoFit/>
          </a:bodyPr>
          <a:lstStyle/>
          <a:p>
            <a:r>
              <a:rPr lang="en-US" sz="4400" b="1" dirty="0">
                <a:solidFill>
                  <a:srgbClr val="00B0F0"/>
                </a:solidFill>
                <a:latin typeface="Alexandria" charset="0"/>
                <a:cs typeface="Alexandria" charset="0"/>
              </a:rPr>
              <a:t>Employment Relations</a:t>
            </a:r>
          </a:p>
          <a:p>
            <a:r>
              <a:rPr lang="en-GB" sz="2400" dirty="0"/>
              <a:t>Understanding employment relations</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826141"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3rd Lecture</a:t>
            </a:r>
          </a:p>
        </p:txBody>
      </p:sp>
      <p:sp>
        <p:nvSpPr>
          <p:cNvPr id="14" name="Oval 13"/>
          <p:cNvSpPr/>
          <p:nvPr/>
        </p:nvSpPr>
        <p:spPr>
          <a:xfrm>
            <a:off x="6361674" y="366998"/>
            <a:ext cx="4844376" cy="6124004"/>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Audio 5">
            <a:hlinkClick r:id="" action="ppaction://media"/>
            <a:extLst>
              <a:ext uri="{FF2B5EF4-FFF2-40B4-BE49-F238E27FC236}">
                <a16:creationId xmlns:a16="http://schemas.microsoft.com/office/drawing/2014/main" id="{B36B0277-B47F-0A26-0945-3C2BE57A3C7D}"/>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2822"/>
    </mc:Choice>
    <mc:Fallback xmlns="">
      <p:transition spd="slow" advTm="628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200329"/>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Understanding employment relations</a:t>
            </a:r>
            <a:endParaRPr lang="en-US" sz="28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421992"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2nd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 name="Audio 14">
            <a:hlinkClick r:id="" action="ppaction://media"/>
            <a:extLst>
              <a:ext uri="{FF2B5EF4-FFF2-40B4-BE49-F238E27FC236}">
                <a16:creationId xmlns:a16="http://schemas.microsoft.com/office/drawing/2014/main" id="{DCCD903A-E240-2C9D-E7DC-2F5D73F47B65}"/>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9208"/>
    </mc:Choice>
    <mc:Fallback xmlns="">
      <p:transition spd="slow" advTm="9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4034E-F9D5-FC4C-5838-14FF538141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6F925E-73C6-2A84-242C-815B13F2E64F}"/>
              </a:ext>
            </a:extLst>
          </p:cNvPr>
          <p:cNvSpPr>
            <a:spLocks noGrp="1"/>
          </p:cNvSpPr>
          <p:nvPr>
            <p:ph type="ctrTitle"/>
          </p:nvPr>
        </p:nvSpPr>
        <p:spPr/>
        <p:txBody>
          <a:bodyPr/>
          <a:lstStyle/>
          <a:p>
            <a:r>
              <a:rPr lang="en-GB" dirty="0"/>
              <a:t>Define employment relations</a:t>
            </a:r>
          </a:p>
        </p:txBody>
      </p:sp>
      <p:sp>
        <p:nvSpPr>
          <p:cNvPr id="3" name="Subtitle 2">
            <a:extLst>
              <a:ext uri="{FF2B5EF4-FFF2-40B4-BE49-F238E27FC236}">
                <a16:creationId xmlns:a16="http://schemas.microsoft.com/office/drawing/2014/main" id="{017FC39A-10EA-8D86-CDC2-11FC4000B17A}"/>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D8A26FC7-D60B-AFF9-A320-26B7A0E579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61901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FE5E4F-2319-6DEB-71E0-A347463A4FFE}"/>
              </a:ext>
            </a:extLst>
          </p:cNvPr>
          <p:cNvSpPr>
            <a:spLocks noGrp="1"/>
          </p:cNvSpPr>
          <p:nvPr>
            <p:ph type="title"/>
          </p:nvPr>
        </p:nvSpPr>
        <p:spPr>
          <a:xfrm>
            <a:off x="572493" y="1497911"/>
            <a:ext cx="11018520" cy="367266"/>
          </a:xfrm>
        </p:spPr>
        <p:txBody>
          <a:bodyPr anchor="b">
            <a:normAutofit fontScale="90000"/>
          </a:bodyPr>
          <a:lstStyle/>
          <a:p>
            <a:r>
              <a:rPr lang="en-GB" sz="5400" b="1" dirty="0"/>
              <a:t>Define Employment Relations</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F545F93-9212-8F59-E01D-C939DF48AF8B}"/>
              </a:ext>
            </a:extLst>
          </p:cNvPr>
          <p:cNvSpPr>
            <a:spLocks noGrp="1"/>
          </p:cNvSpPr>
          <p:nvPr>
            <p:ph idx="1"/>
          </p:nvPr>
        </p:nvSpPr>
        <p:spPr>
          <a:xfrm>
            <a:off x="572493" y="2071316"/>
            <a:ext cx="6713552" cy="4119172"/>
          </a:xfrm>
        </p:spPr>
        <p:txBody>
          <a:bodyPr anchor="t">
            <a:normAutofit/>
          </a:bodyPr>
          <a:lstStyle/>
          <a:p>
            <a:pPr marL="0" indent="0">
              <a:buNone/>
            </a:pPr>
            <a:r>
              <a:rPr lang="en-GB" sz="3200" dirty="0"/>
              <a:t>Employment Relations Employment Relations (ER) covers a broad range of topics relating to the world of work. ER is concerned about the behaviour and interaction of people in the workplace and is primarily associated with the relationship between employers and their employees(Slade, 2002).</a:t>
            </a:r>
          </a:p>
        </p:txBody>
      </p:sp>
      <p:pic>
        <p:nvPicPr>
          <p:cNvPr id="5" name="Picture 4" descr="Colourful carved figures of humans">
            <a:extLst>
              <a:ext uri="{FF2B5EF4-FFF2-40B4-BE49-F238E27FC236}">
                <a16:creationId xmlns:a16="http://schemas.microsoft.com/office/drawing/2014/main" id="{CD5B8B29-96D3-C25C-3B79-42719A06D402}"/>
              </a:ext>
            </a:extLst>
          </p:cNvPr>
          <p:cNvPicPr>
            <a:picLocks noChangeAspect="1"/>
          </p:cNvPicPr>
          <p:nvPr/>
        </p:nvPicPr>
        <p:blipFill rotWithShape="1">
          <a:blip r:embed="rId2"/>
          <a:srcRect l="15972" r="15483" b="2"/>
          <a:stretch/>
        </p:blipFill>
        <p:spPr>
          <a:xfrm>
            <a:off x="7675658" y="2093976"/>
            <a:ext cx="3941064" cy="4096512"/>
          </a:xfrm>
          <a:prstGeom prst="rect">
            <a:avLst/>
          </a:prstGeom>
        </p:spPr>
      </p:pic>
      <p:pic>
        <p:nvPicPr>
          <p:cNvPr id="4" name="Picture 3">
            <a:extLst>
              <a:ext uri="{FF2B5EF4-FFF2-40B4-BE49-F238E27FC236}">
                <a16:creationId xmlns:a16="http://schemas.microsoft.com/office/drawing/2014/main" id="{3AE11764-5B46-346E-9878-62ACFD33D0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56016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B1E89-2803-1298-C0EF-9D07B3B979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74697E-4B2F-6456-06C3-BEF287C99F7A}"/>
              </a:ext>
            </a:extLst>
          </p:cNvPr>
          <p:cNvSpPr>
            <a:spLocks noGrp="1"/>
          </p:cNvSpPr>
          <p:nvPr>
            <p:ph type="ctrTitle"/>
          </p:nvPr>
        </p:nvSpPr>
        <p:spPr/>
        <p:txBody>
          <a:bodyPr/>
          <a:lstStyle/>
          <a:p>
            <a:r>
              <a:rPr lang="en-GB" sz="6000" b="1" dirty="0"/>
              <a:t>ER, IR and HRM are they the same?</a:t>
            </a:r>
            <a:endParaRPr lang="en-GB" dirty="0"/>
          </a:p>
        </p:txBody>
      </p:sp>
      <p:sp>
        <p:nvSpPr>
          <p:cNvPr id="3" name="Subtitle 2">
            <a:extLst>
              <a:ext uri="{FF2B5EF4-FFF2-40B4-BE49-F238E27FC236}">
                <a16:creationId xmlns:a16="http://schemas.microsoft.com/office/drawing/2014/main" id="{360C8D63-49C7-AA20-89B3-3B3F0C6BA763}"/>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B9ABB619-8672-13F2-E7AC-A4011A37A4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72824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D16F2C-314E-649F-1E0F-A8ACDB290A8A}"/>
              </a:ext>
            </a:extLst>
          </p:cNvPr>
          <p:cNvSpPr>
            <a:spLocks noGrp="1"/>
          </p:cNvSpPr>
          <p:nvPr>
            <p:ph type="title"/>
          </p:nvPr>
        </p:nvSpPr>
        <p:spPr>
          <a:xfrm>
            <a:off x="526773" y="1279884"/>
            <a:ext cx="11018520" cy="594360"/>
          </a:xfrm>
        </p:spPr>
        <p:txBody>
          <a:bodyPr anchor="b">
            <a:normAutofit fontScale="90000"/>
          </a:bodyPr>
          <a:lstStyle/>
          <a:p>
            <a:r>
              <a:rPr lang="en-GB" sz="5400" b="1" dirty="0"/>
              <a:t>ER, IR and HRM are they the same?</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307E66-0726-2473-4BD6-EBEAAAAABE12}"/>
              </a:ext>
            </a:extLst>
          </p:cNvPr>
          <p:cNvSpPr>
            <a:spLocks noGrp="1"/>
          </p:cNvSpPr>
          <p:nvPr>
            <p:ph idx="1"/>
          </p:nvPr>
        </p:nvSpPr>
        <p:spPr>
          <a:xfrm>
            <a:off x="572493" y="2071316"/>
            <a:ext cx="6713552" cy="4119172"/>
          </a:xfrm>
        </p:spPr>
        <p:txBody>
          <a:bodyPr anchor="t">
            <a:normAutofit/>
          </a:bodyPr>
          <a:lstStyle/>
          <a:p>
            <a:r>
              <a:rPr lang="en-GB" sz="3600" dirty="0"/>
              <a:t>The incorporation of a pluralistic frame of reference and the integration of Industrial Relations and Human Resources Management into some kind of whole creates a discipline called ‘Employment Relations’ (Slade, 2002). </a:t>
            </a:r>
          </a:p>
        </p:txBody>
      </p:sp>
      <p:pic>
        <p:nvPicPr>
          <p:cNvPr id="5" name="Picture 4" descr="A group of multi coloured wooden stick figures">
            <a:extLst>
              <a:ext uri="{FF2B5EF4-FFF2-40B4-BE49-F238E27FC236}">
                <a16:creationId xmlns:a16="http://schemas.microsoft.com/office/drawing/2014/main" id="{5AEA50BA-D5D3-4AFC-0DEB-EACD8EF94840}"/>
              </a:ext>
            </a:extLst>
          </p:cNvPr>
          <p:cNvPicPr>
            <a:picLocks noChangeAspect="1"/>
          </p:cNvPicPr>
          <p:nvPr/>
        </p:nvPicPr>
        <p:blipFill rotWithShape="1">
          <a:blip r:embed="rId2"/>
          <a:srcRect l="12433" r="20946" b="1"/>
          <a:stretch/>
        </p:blipFill>
        <p:spPr>
          <a:xfrm>
            <a:off x="7675658" y="2093976"/>
            <a:ext cx="3941064" cy="4096512"/>
          </a:xfrm>
          <a:prstGeom prst="rect">
            <a:avLst/>
          </a:prstGeom>
        </p:spPr>
      </p:pic>
      <p:pic>
        <p:nvPicPr>
          <p:cNvPr id="4" name="Picture 3">
            <a:extLst>
              <a:ext uri="{FF2B5EF4-FFF2-40B4-BE49-F238E27FC236}">
                <a16:creationId xmlns:a16="http://schemas.microsoft.com/office/drawing/2014/main" id="{36FB7424-DF8B-F61F-D137-0A4790FC98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255359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7E959A-1E4B-D915-2CFF-AC4EDC59CA41}"/>
              </a:ext>
            </a:extLst>
          </p:cNvPr>
          <p:cNvSpPr>
            <a:spLocks noGrp="1"/>
          </p:cNvSpPr>
          <p:nvPr>
            <p:ph type="title"/>
          </p:nvPr>
        </p:nvSpPr>
        <p:spPr>
          <a:xfrm>
            <a:off x="549633" y="1336380"/>
            <a:ext cx="11018520" cy="549194"/>
          </a:xfrm>
        </p:spPr>
        <p:txBody>
          <a:bodyPr anchor="b">
            <a:normAutofit fontScale="90000"/>
          </a:bodyPr>
          <a:lstStyle/>
          <a:p>
            <a:r>
              <a:rPr lang="en-GB" sz="5400" b="1" dirty="0"/>
              <a:t>ER, IR and HRM are they the same?</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D614DC-7303-A7C7-C49E-F6319034F8B7}"/>
              </a:ext>
            </a:extLst>
          </p:cNvPr>
          <p:cNvSpPr>
            <a:spLocks noGrp="1"/>
          </p:cNvSpPr>
          <p:nvPr>
            <p:ph idx="1"/>
          </p:nvPr>
        </p:nvSpPr>
        <p:spPr>
          <a:xfrm>
            <a:off x="572493" y="2071316"/>
            <a:ext cx="6713552" cy="4119172"/>
          </a:xfrm>
        </p:spPr>
        <p:txBody>
          <a:bodyPr anchor="t">
            <a:normAutofit/>
          </a:bodyPr>
          <a:lstStyle/>
          <a:p>
            <a:r>
              <a:rPr lang="en-GB" sz="3200" dirty="0"/>
              <a:t>It can be argued that Industrial Relations, Human Resources Management and Employee Relations are each representative of differing ideologies. Industrial Relations might be seen as encompassing a set of ideologies that are pluralist in character, whilst HRM is largely unitarist in nature (Slade, 2002).</a:t>
            </a:r>
          </a:p>
        </p:txBody>
      </p:sp>
      <p:pic>
        <p:nvPicPr>
          <p:cNvPr id="5" name="Picture 4" descr="A group of multi coloured wooden stick figures">
            <a:extLst>
              <a:ext uri="{FF2B5EF4-FFF2-40B4-BE49-F238E27FC236}">
                <a16:creationId xmlns:a16="http://schemas.microsoft.com/office/drawing/2014/main" id="{72C9B30C-072E-4F79-820A-B32DC4CD5AF9}"/>
              </a:ext>
            </a:extLst>
          </p:cNvPr>
          <p:cNvPicPr>
            <a:picLocks noChangeAspect="1"/>
          </p:cNvPicPr>
          <p:nvPr/>
        </p:nvPicPr>
        <p:blipFill rotWithShape="1">
          <a:blip r:embed="rId2"/>
          <a:srcRect l="12433" r="20946" b="1"/>
          <a:stretch/>
        </p:blipFill>
        <p:spPr>
          <a:xfrm>
            <a:off x="7675658" y="2093976"/>
            <a:ext cx="3941064" cy="4096512"/>
          </a:xfrm>
          <a:prstGeom prst="rect">
            <a:avLst/>
          </a:prstGeom>
        </p:spPr>
      </p:pic>
      <p:pic>
        <p:nvPicPr>
          <p:cNvPr id="4" name="Picture 3">
            <a:extLst>
              <a:ext uri="{FF2B5EF4-FFF2-40B4-BE49-F238E27FC236}">
                <a16:creationId xmlns:a16="http://schemas.microsoft.com/office/drawing/2014/main" id="{4FA81E43-415A-2E5C-E64C-1EFA2F5689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61347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6A52B-5DF4-F99D-9B0B-AE687A0CB2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58323C-675F-7916-CEC1-01C0A912F9AA}"/>
              </a:ext>
            </a:extLst>
          </p:cNvPr>
          <p:cNvSpPr>
            <a:spLocks noGrp="1"/>
          </p:cNvSpPr>
          <p:nvPr>
            <p:ph type="ctrTitle"/>
          </p:nvPr>
        </p:nvSpPr>
        <p:spPr/>
        <p:txBody>
          <a:bodyPr/>
          <a:lstStyle/>
          <a:p>
            <a:r>
              <a:rPr lang="en-GB" sz="6000" b="1" dirty="0"/>
              <a:t>Industrial relations and HRM</a:t>
            </a:r>
            <a:endParaRPr lang="en-GB" dirty="0"/>
          </a:p>
        </p:txBody>
      </p:sp>
      <p:sp>
        <p:nvSpPr>
          <p:cNvPr id="3" name="Subtitle 2">
            <a:extLst>
              <a:ext uri="{FF2B5EF4-FFF2-40B4-BE49-F238E27FC236}">
                <a16:creationId xmlns:a16="http://schemas.microsoft.com/office/drawing/2014/main" id="{D5C18FE1-741A-C6B2-F7CF-6383BF36C91E}"/>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C54827AC-895C-1D14-3595-D8A6B57282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04759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B3159A-F446-A092-A162-7FF3DD2DF791}"/>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2800" kern="1200" dirty="0">
                <a:solidFill>
                  <a:srgbClr val="FFFFFF"/>
                </a:solidFill>
                <a:latin typeface="+mj-lt"/>
                <a:ea typeface="+mj-ea"/>
                <a:cs typeface="+mj-cs"/>
              </a:rPr>
              <a:t>Table 1.3 Industrial Relations and Human Resource Management </a:t>
            </a:r>
          </a:p>
        </p:txBody>
      </p:sp>
      <p:pic>
        <p:nvPicPr>
          <p:cNvPr id="5" name="Content Placeholder 4" descr="A white sheet with black text&#10;&#10;Description automatically generated">
            <a:extLst>
              <a:ext uri="{FF2B5EF4-FFF2-40B4-BE49-F238E27FC236}">
                <a16:creationId xmlns:a16="http://schemas.microsoft.com/office/drawing/2014/main" id="{77994A47-1B7E-9D07-C89A-20F29270D12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48058" y="1478385"/>
            <a:ext cx="7309958" cy="4203224"/>
          </a:xfrm>
          <a:prstGeom prst="rect">
            <a:avLst/>
          </a:prstGeom>
        </p:spPr>
      </p:pic>
      <p:pic>
        <p:nvPicPr>
          <p:cNvPr id="8" name="Picture 7">
            <a:extLst>
              <a:ext uri="{FF2B5EF4-FFF2-40B4-BE49-F238E27FC236}">
                <a16:creationId xmlns:a16="http://schemas.microsoft.com/office/drawing/2014/main" id="{FAC65C3C-2B0B-B7C5-724B-0E9E299D8D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70414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884082-1B38-AE77-332C-AA220C2127E0}"/>
              </a:ext>
            </a:extLst>
          </p:cNvPr>
          <p:cNvSpPr>
            <a:spLocks noGrp="1"/>
          </p:cNvSpPr>
          <p:nvPr>
            <p:ph type="title"/>
          </p:nvPr>
        </p:nvSpPr>
        <p:spPr>
          <a:xfrm>
            <a:off x="572493" y="1106649"/>
            <a:ext cx="11018520" cy="767595"/>
          </a:xfrm>
        </p:spPr>
        <p:txBody>
          <a:bodyPr anchor="b">
            <a:normAutofit fontScale="90000"/>
          </a:bodyPr>
          <a:lstStyle/>
          <a:p>
            <a:r>
              <a:rPr lang="en-GB" sz="5400" b="1" dirty="0"/>
              <a:t>Human Resource Management</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B0308A-C896-8F0B-DE33-F2FFB3C13302}"/>
              </a:ext>
            </a:extLst>
          </p:cNvPr>
          <p:cNvSpPr>
            <a:spLocks noGrp="1"/>
          </p:cNvSpPr>
          <p:nvPr>
            <p:ph idx="1"/>
          </p:nvPr>
        </p:nvSpPr>
        <p:spPr>
          <a:xfrm>
            <a:off x="572493" y="2071316"/>
            <a:ext cx="6713552" cy="4119172"/>
          </a:xfrm>
        </p:spPr>
        <p:txBody>
          <a:bodyPr anchor="t">
            <a:normAutofit/>
          </a:bodyPr>
          <a:lstStyle/>
          <a:p>
            <a:r>
              <a:rPr lang="en-GB" sz="3600" dirty="0"/>
              <a:t>Human Resource Management (HRM) is defined as the process of designing management systems to ensure that human talent is used effectively and efficiently to accomplish organisational goals.</a:t>
            </a:r>
          </a:p>
        </p:txBody>
      </p:sp>
      <p:pic>
        <p:nvPicPr>
          <p:cNvPr id="5" name="Picture 4" descr="Person holding a puzzle piece">
            <a:extLst>
              <a:ext uri="{FF2B5EF4-FFF2-40B4-BE49-F238E27FC236}">
                <a16:creationId xmlns:a16="http://schemas.microsoft.com/office/drawing/2014/main" id="{A4F745CD-2C7D-0B66-B2AC-FEF4BA32BFA1}"/>
              </a:ext>
            </a:extLst>
          </p:cNvPr>
          <p:cNvPicPr>
            <a:picLocks noChangeAspect="1"/>
          </p:cNvPicPr>
          <p:nvPr/>
        </p:nvPicPr>
        <p:blipFill rotWithShape="1">
          <a:blip r:embed="rId2"/>
          <a:srcRect l="17303" r="17517" b="-2"/>
          <a:stretch/>
        </p:blipFill>
        <p:spPr>
          <a:xfrm>
            <a:off x="7675658" y="2093976"/>
            <a:ext cx="3941064" cy="4096512"/>
          </a:xfrm>
          <a:prstGeom prst="rect">
            <a:avLst/>
          </a:prstGeom>
        </p:spPr>
      </p:pic>
      <p:pic>
        <p:nvPicPr>
          <p:cNvPr id="4" name="Picture 3">
            <a:extLst>
              <a:ext uri="{FF2B5EF4-FFF2-40B4-BE49-F238E27FC236}">
                <a16:creationId xmlns:a16="http://schemas.microsoft.com/office/drawing/2014/main" id="{F56CA442-6E9F-3A73-AF75-D1B0D411B3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22286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E70F10-E124-C4BB-B25D-7A4DDDFD54A3}"/>
              </a:ext>
            </a:extLst>
          </p:cNvPr>
          <p:cNvSpPr>
            <a:spLocks noGrp="1"/>
          </p:cNvSpPr>
          <p:nvPr>
            <p:ph type="title"/>
          </p:nvPr>
        </p:nvSpPr>
        <p:spPr>
          <a:xfrm>
            <a:off x="646707" y="1115291"/>
            <a:ext cx="11018520" cy="622346"/>
          </a:xfrm>
        </p:spPr>
        <p:txBody>
          <a:bodyPr anchor="b">
            <a:normAutofit/>
          </a:bodyPr>
          <a:lstStyle/>
          <a:p>
            <a:r>
              <a:rPr lang="en-GB" sz="3600" b="1" dirty="0"/>
              <a:t>Human’ represents the dimension of HRM which relates to:</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6B91E96-D1E7-7EE9-8E6A-DF4F4B18C39E}"/>
              </a:ext>
            </a:extLst>
          </p:cNvPr>
          <p:cNvSpPr>
            <a:spLocks noGrp="1"/>
          </p:cNvSpPr>
          <p:nvPr>
            <p:ph idx="1"/>
          </p:nvPr>
        </p:nvSpPr>
        <p:spPr>
          <a:xfrm>
            <a:off x="572493" y="2071316"/>
            <a:ext cx="6713552" cy="4119172"/>
          </a:xfrm>
        </p:spPr>
        <p:txBody>
          <a:bodyPr anchor="t">
            <a:normAutofit/>
          </a:bodyPr>
          <a:lstStyle/>
          <a:p>
            <a:r>
              <a:rPr lang="en-GB" sz="2200"/>
              <a:t>the soft aspects: </a:t>
            </a:r>
          </a:p>
          <a:p>
            <a:pPr marL="0" indent="0">
              <a:buNone/>
            </a:pPr>
            <a:r>
              <a:rPr lang="en-GB" sz="2200"/>
              <a:t>such as the commitment of employees through participation and understanding that the most important assets are the employees.</a:t>
            </a:r>
          </a:p>
          <a:p>
            <a:r>
              <a:rPr lang="en-GB" sz="2200"/>
              <a:t> ‘Resource’ represents the hard aspects, such as the strategy link of HRM and the importance of the efficient utilisation of employees. “Management” represents the role of HRM as part of management. This implies that it is not only an administrative function that carries out the formulated policies, but it is also a managerial function which contributes to the formulation of strategy</a:t>
            </a:r>
          </a:p>
        </p:txBody>
      </p:sp>
      <p:pic>
        <p:nvPicPr>
          <p:cNvPr id="5" name="Picture 4" descr="White bulbs with a yellow one standing out">
            <a:extLst>
              <a:ext uri="{FF2B5EF4-FFF2-40B4-BE49-F238E27FC236}">
                <a16:creationId xmlns:a16="http://schemas.microsoft.com/office/drawing/2014/main" id="{0635B893-EAF9-D34D-32DD-AD719CF90CF8}"/>
              </a:ext>
            </a:extLst>
          </p:cNvPr>
          <p:cNvPicPr>
            <a:picLocks noChangeAspect="1"/>
          </p:cNvPicPr>
          <p:nvPr/>
        </p:nvPicPr>
        <p:blipFill rotWithShape="1">
          <a:blip r:embed="rId2"/>
          <a:srcRect l="20898" r="14886" b="2"/>
          <a:stretch/>
        </p:blipFill>
        <p:spPr>
          <a:xfrm>
            <a:off x="7675658" y="2093976"/>
            <a:ext cx="3941064" cy="4096512"/>
          </a:xfrm>
          <a:prstGeom prst="rect">
            <a:avLst/>
          </a:prstGeom>
        </p:spPr>
      </p:pic>
      <p:pic>
        <p:nvPicPr>
          <p:cNvPr id="4" name="Picture 3">
            <a:extLst>
              <a:ext uri="{FF2B5EF4-FFF2-40B4-BE49-F238E27FC236}">
                <a16:creationId xmlns:a16="http://schemas.microsoft.com/office/drawing/2014/main" id="{61A1FF6F-7E0E-EF84-27C0-AC1EB76626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00911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E0BF6B6-5A5F-920D-B750-95EF82FE70AE}"/>
            </a:ext>
          </a:extLst>
        </p:cNvPr>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2747F4-E212-C9A5-DEC7-9FEABD464895}"/>
              </a:ext>
            </a:extLst>
          </p:cNvPr>
          <p:cNvSpPr>
            <a:spLocks noGrp="1"/>
          </p:cNvSpPr>
          <p:nvPr>
            <p:ph type="title"/>
          </p:nvPr>
        </p:nvSpPr>
        <p:spPr>
          <a:xfrm>
            <a:off x="572493" y="1148445"/>
            <a:ext cx="11018520" cy="524509"/>
          </a:xfrm>
        </p:spPr>
        <p:txBody>
          <a:bodyPr anchor="b">
            <a:noAutofit/>
          </a:bodyPr>
          <a:lstStyle/>
          <a:p>
            <a:r>
              <a:rPr lang="en-GB" sz="3600" b="1" dirty="0"/>
              <a:t>Human’ represents the dimension of HRM which relates to:</a:t>
            </a:r>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9CD4080-B523-0235-D3E6-C0CA6484388E}"/>
              </a:ext>
            </a:extLst>
          </p:cNvPr>
          <p:cNvSpPr>
            <a:spLocks noGrp="1"/>
          </p:cNvSpPr>
          <p:nvPr>
            <p:ph idx="1"/>
          </p:nvPr>
        </p:nvSpPr>
        <p:spPr>
          <a:xfrm>
            <a:off x="572493" y="2071316"/>
            <a:ext cx="6713552" cy="4119172"/>
          </a:xfrm>
        </p:spPr>
        <p:txBody>
          <a:bodyPr anchor="t">
            <a:normAutofit/>
          </a:bodyPr>
          <a:lstStyle/>
          <a:p>
            <a:r>
              <a:rPr lang="en-GB" sz="3200" dirty="0"/>
              <a:t> ‘Resource’ represents the hard aspects, such as the strategy link of HRM and the importance of the efficient utilisation of employees. </a:t>
            </a:r>
          </a:p>
        </p:txBody>
      </p:sp>
      <p:pic>
        <p:nvPicPr>
          <p:cNvPr id="5" name="Picture 4" descr="Light bulb on yellow background with sketched light beams and cord">
            <a:extLst>
              <a:ext uri="{FF2B5EF4-FFF2-40B4-BE49-F238E27FC236}">
                <a16:creationId xmlns:a16="http://schemas.microsoft.com/office/drawing/2014/main" id="{27314FFA-1290-69CC-E5F8-0932D88361E3}"/>
              </a:ext>
            </a:extLst>
          </p:cNvPr>
          <p:cNvPicPr>
            <a:picLocks noChangeAspect="1"/>
          </p:cNvPicPr>
          <p:nvPr/>
        </p:nvPicPr>
        <p:blipFill rotWithShape="1">
          <a:blip r:embed="rId2"/>
          <a:srcRect l="40835" r="-3" b="-3"/>
          <a:stretch/>
        </p:blipFill>
        <p:spPr>
          <a:xfrm>
            <a:off x="7675658" y="2093976"/>
            <a:ext cx="3941064" cy="4096512"/>
          </a:xfrm>
          <a:prstGeom prst="rect">
            <a:avLst/>
          </a:prstGeom>
        </p:spPr>
      </p:pic>
      <p:pic>
        <p:nvPicPr>
          <p:cNvPr id="4" name="Picture 3">
            <a:extLst>
              <a:ext uri="{FF2B5EF4-FFF2-40B4-BE49-F238E27FC236}">
                <a16:creationId xmlns:a16="http://schemas.microsoft.com/office/drawing/2014/main" id="{ADEBA5F4-312B-861F-AEA0-55312E9D94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50528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44DF76-2371-A665-E2C2-C0C94584685C}"/>
              </a:ext>
            </a:extLst>
          </p:cNvPr>
          <p:cNvSpPr>
            <a:spLocks noGrp="1"/>
          </p:cNvSpPr>
          <p:nvPr>
            <p:ph type="title"/>
          </p:nvPr>
        </p:nvSpPr>
        <p:spPr>
          <a:xfrm>
            <a:off x="572493" y="1386311"/>
            <a:ext cx="11018520" cy="487933"/>
          </a:xfrm>
        </p:spPr>
        <p:txBody>
          <a:bodyPr anchor="b">
            <a:normAutofit fontScale="90000"/>
          </a:bodyPr>
          <a:lstStyle/>
          <a:p>
            <a:r>
              <a:rPr lang="en-GB" sz="5400" b="1" dirty="0"/>
              <a:t>Management vs HRM</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2AECA46-1A70-9739-D13E-F10CBB1E13CB}"/>
              </a:ext>
            </a:extLst>
          </p:cNvPr>
          <p:cNvSpPr>
            <a:spLocks noGrp="1"/>
          </p:cNvSpPr>
          <p:nvPr>
            <p:ph idx="1"/>
          </p:nvPr>
        </p:nvSpPr>
        <p:spPr>
          <a:xfrm>
            <a:off x="572493" y="2071316"/>
            <a:ext cx="6713552" cy="4119172"/>
          </a:xfrm>
        </p:spPr>
        <p:txBody>
          <a:bodyPr anchor="t">
            <a:normAutofit/>
          </a:bodyPr>
          <a:lstStyle/>
          <a:p>
            <a:r>
              <a:rPr lang="en-GB" sz="3200" dirty="0"/>
              <a:t>“Management” represents the role of HRM as part of management. This implies that it is not only an administrative function that carries out the formulated policies, but it is also a managerial function which contributes to the formulation of strategy</a:t>
            </a:r>
          </a:p>
        </p:txBody>
      </p:sp>
      <p:pic>
        <p:nvPicPr>
          <p:cNvPr id="5" name="Picture 4" descr="White bulbs with a yellow one standing out">
            <a:extLst>
              <a:ext uri="{FF2B5EF4-FFF2-40B4-BE49-F238E27FC236}">
                <a16:creationId xmlns:a16="http://schemas.microsoft.com/office/drawing/2014/main" id="{A420FE05-611F-56C9-BCEC-CF855E01AEB5}"/>
              </a:ext>
            </a:extLst>
          </p:cNvPr>
          <p:cNvPicPr>
            <a:picLocks noChangeAspect="1"/>
          </p:cNvPicPr>
          <p:nvPr/>
        </p:nvPicPr>
        <p:blipFill rotWithShape="1">
          <a:blip r:embed="rId2"/>
          <a:srcRect l="20898" r="14886" b="2"/>
          <a:stretch/>
        </p:blipFill>
        <p:spPr>
          <a:xfrm>
            <a:off x="7675658" y="2093976"/>
            <a:ext cx="3941064" cy="4096512"/>
          </a:xfrm>
          <a:prstGeom prst="rect">
            <a:avLst/>
          </a:prstGeom>
        </p:spPr>
      </p:pic>
      <p:pic>
        <p:nvPicPr>
          <p:cNvPr id="4" name="Picture 3">
            <a:extLst>
              <a:ext uri="{FF2B5EF4-FFF2-40B4-BE49-F238E27FC236}">
                <a16:creationId xmlns:a16="http://schemas.microsoft.com/office/drawing/2014/main" id="{ACE5C249-FAF3-62BC-88AF-D3CA80BA92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41887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DEA720-69BA-52FE-FA3F-0F3B13E5ADD4}"/>
              </a:ext>
            </a:extLst>
          </p:cNvPr>
          <p:cNvSpPr>
            <a:spLocks noGrp="1"/>
          </p:cNvSpPr>
          <p:nvPr>
            <p:ph type="title"/>
          </p:nvPr>
        </p:nvSpPr>
        <p:spPr>
          <a:xfrm>
            <a:off x="646707" y="1299804"/>
            <a:ext cx="11018520" cy="585770"/>
          </a:xfrm>
        </p:spPr>
        <p:txBody>
          <a:bodyPr anchor="b">
            <a:normAutofit fontScale="90000"/>
          </a:bodyPr>
          <a:lstStyle/>
          <a:p>
            <a:r>
              <a:rPr lang="en-GB" sz="5400" b="1" dirty="0"/>
              <a:t>Human resources management view</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4EBFC6A-72D1-5D5A-F67A-E26D61221555}"/>
              </a:ext>
            </a:extLst>
          </p:cNvPr>
          <p:cNvSpPr>
            <a:spLocks noGrp="1"/>
          </p:cNvSpPr>
          <p:nvPr>
            <p:ph idx="1"/>
          </p:nvPr>
        </p:nvSpPr>
        <p:spPr>
          <a:xfrm>
            <a:off x="572493" y="2071316"/>
            <a:ext cx="6713552" cy="4119172"/>
          </a:xfrm>
        </p:spPr>
        <p:txBody>
          <a:bodyPr anchor="t">
            <a:normAutofit/>
          </a:bodyPr>
          <a:lstStyle/>
          <a:p>
            <a:r>
              <a:rPr lang="en-GB" sz="2200"/>
              <a:t>HRM sees people as a resource. A resource is viewed (in a business sense) as something that must be obtained as cheaply as possible, used sparingly, developed and exploited as much as possible. As indicated by Kleiman (2000) in this view, HRM is concerned with efficiency and achieving results. Performance management is crucial and tightly controlled employee activities are seen to be the best way for this to be achieved.</a:t>
            </a:r>
          </a:p>
        </p:txBody>
      </p:sp>
      <p:pic>
        <p:nvPicPr>
          <p:cNvPr id="5" name="Picture 4" descr="Graph on document with pen">
            <a:extLst>
              <a:ext uri="{FF2B5EF4-FFF2-40B4-BE49-F238E27FC236}">
                <a16:creationId xmlns:a16="http://schemas.microsoft.com/office/drawing/2014/main" id="{CAF1F35A-34A6-ECD0-DACC-39D2B223C1C2}"/>
              </a:ext>
            </a:extLst>
          </p:cNvPr>
          <p:cNvPicPr>
            <a:picLocks noChangeAspect="1"/>
          </p:cNvPicPr>
          <p:nvPr/>
        </p:nvPicPr>
        <p:blipFill rotWithShape="1">
          <a:blip r:embed="rId2"/>
          <a:srcRect l="24668" r="11116" b="2"/>
          <a:stretch/>
        </p:blipFill>
        <p:spPr>
          <a:xfrm>
            <a:off x="7675658" y="2093976"/>
            <a:ext cx="3941064" cy="4096512"/>
          </a:xfrm>
          <a:prstGeom prst="rect">
            <a:avLst/>
          </a:prstGeom>
        </p:spPr>
      </p:pic>
      <p:pic>
        <p:nvPicPr>
          <p:cNvPr id="4" name="Picture 3">
            <a:extLst>
              <a:ext uri="{FF2B5EF4-FFF2-40B4-BE49-F238E27FC236}">
                <a16:creationId xmlns:a16="http://schemas.microsoft.com/office/drawing/2014/main" id="{951632B2-8601-0BBD-3D85-2AFF5AE830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98802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C2F7B-4051-2C2C-50F4-EFAAC132F4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52314B-E943-C4FC-5F37-ECA4A70DEED0}"/>
              </a:ext>
            </a:extLst>
          </p:cNvPr>
          <p:cNvSpPr>
            <a:spLocks noGrp="1"/>
          </p:cNvSpPr>
          <p:nvPr>
            <p:ph type="ctrTitle"/>
          </p:nvPr>
        </p:nvSpPr>
        <p:spPr/>
        <p:txBody>
          <a:bodyPr/>
          <a:lstStyle/>
          <a:p>
            <a:r>
              <a:rPr lang="en-GB" sz="6000" b="1" dirty="0"/>
              <a:t>Soft vs. hard HRM</a:t>
            </a:r>
            <a:endParaRPr lang="en-GB" dirty="0"/>
          </a:p>
        </p:txBody>
      </p:sp>
      <p:sp>
        <p:nvSpPr>
          <p:cNvPr id="3" name="Subtitle 2">
            <a:extLst>
              <a:ext uri="{FF2B5EF4-FFF2-40B4-BE49-F238E27FC236}">
                <a16:creationId xmlns:a16="http://schemas.microsoft.com/office/drawing/2014/main" id="{860C7BD0-F461-EA45-6BBD-4614D11A3C12}"/>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B6A22852-6A94-F899-F481-69BA8DEFB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11499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774DF9-26B4-B3F8-0B3D-AE5CD8849306}"/>
              </a:ext>
            </a:extLst>
          </p:cNvPr>
          <p:cNvSpPr>
            <a:spLocks noGrp="1"/>
          </p:cNvSpPr>
          <p:nvPr>
            <p:ph type="title"/>
          </p:nvPr>
        </p:nvSpPr>
        <p:spPr>
          <a:xfrm>
            <a:off x="838200" y="1152144"/>
            <a:ext cx="10515600" cy="538543"/>
          </a:xfrm>
        </p:spPr>
        <p:txBody>
          <a:bodyPr>
            <a:normAutofit fontScale="90000"/>
          </a:bodyPr>
          <a:lstStyle/>
          <a:p>
            <a:pPr algn="ctr"/>
            <a:r>
              <a:rPr lang="en-GB" sz="5200" b="1" dirty="0"/>
              <a:t>Soft HRM</a:t>
            </a:r>
          </a:p>
        </p:txBody>
      </p:sp>
      <p:graphicFrame>
        <p:nvGraphicFramePr>
          <p:cNvPr id="14" name="Content Placeholder 2">
            <a:extLst>
              <a:ext uri="{FF2B5EF4-FFF2-40B4-BE49-F238E27FC236}">
                <a16:creationId xmlns:a16="http://schemas.microsoft.com/office/drawing/2014/main" id="{B617FE74-3426-1B70-6FDD-F13AE136C234}"/>
              </a:ext>
            </a:extLst>
          </p:cNvPr>
          <p:cNvGraphicFramePr>
            <a:graphicFrameLocks noGrp="1"/>
          </p:cNvGraphicFramePr>
          <p:nvPr>
            <p:ph idx="1"/>
            <p:extLst>
              <p:ext uri="{D42A27DB-BD31-4B8C-83A1-F6EECF244321}">
                <p14:modId xmlns:p14="http://schemas.microsoft.com/office/powerpoint/2010/main" val="1990176554"/>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DA7C1634-BC67-9C5B-C8F5-6114B6FEDFE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664257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2A0A3-3FAB-2B28-FDA7-B8783784AF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58D0B6-F339-E6F5-EDB8-F8D3A76343C8}"/>
              </a:ext>
            </a:extLst>
          </p:cNvPr>
          <p:cNvSpPr>
            <a:spLocks noGrp="1"/>
          </p:cNvSpPr>
          <p:nvPr>
            <p:ph type="title"/>
          </p:nvPr>
        </p:nvSpPr>
        <p:spPr>
          <a:xfrm>
            <a:off x="838200" y="1152144"/>
            <a:ext cx="10515600" cy="538543"/>
          </a:xfrm>
        </p:spPr>
        <p:txBody>
          <a:bodyPr>
            <a:normAutofit fontScale="90000"/>
          </a:bodyPr>
          <a:lstStyle/>
          <a:p>
            <a:pPr algn="ctr"/>
            <a:r>
              <a:rPr lang="en-GB" sz="5200" b="1" dirty="0"/>
              <a:t>Hard HRM</a:t>
            </a:r>
          </a:p>
        </p:txBody>
      </p:sp>
      <p:graphicFrame>
        <p:nvGraphicFramePr>
          <p:cNvPr id="14" name="Content Placeholder 2">
            <a:extLst>
              <a:ext uri="{FF2B5EF4-FFF2-40B4-BE49-F238E27FC236}">
                <a16:creationId xmlns:a16="http://schemas.microsoft.com/office/drawing/2014/main" id="{731B76BB-640B-5512-E7C6-3427E1E3F717}"/>
              </a:ext>
            </a:extLst>
          </p:cNvPr>
          <p:cNvGraphicFramePr>
            <a:graphicFrameLocks noGrp="1"/>
          </p:cNvGraphicFramePr>
          <p:nvPr>
            <p:ph idx="1"/>
            <p:extLst>
              <p:ext uri="{D42A27DB-BD31-4B8C-83A1-F6EECF244321}">
                <p14:modId xmlns:p14="http://schemas.microsoft.com/office/powerpoint/2010/main" val="1160808565"/>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9EE5937A-9B45-DF1B-9A4D-2DF0B5C7B7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10166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60D61C-D5C2-5F68-AADC-7E167A3798F1}"/>
              </a:ext>
            </a:extLst>
          </p:cNvPr>
          <p:cNvSpPr>
            <a:spLocks noGrp="1"/>
          </p:cNvSpPr>
          <p:nvPr>
            <p:ph type="title"/>
          </p:nvPr>
        </p:nvSpPr>
        <p:spPr>
          <a:xfrm>
            <a:off x="1043631" y="1767154"/>
            <a:ext cx="9942716" cy="597223"/>
          </a:xfrm>
        </p:spPr>
        <p:txBody>
          <a:bodyPr anchor="ctr">
            <a:normAutofit fontScale="90000"/>
          </a:bodyPr>
          <a:lstStyle/>
          <a:p>
            <a:r>
              <a:rPr lang="en-GB" sz="4800" b="1" dirty="0"/>
              <a:t>Historical developments in HRM</a:t>
            </a:r>
          </a:p>
        </p:txBody>
      </p:sp>
      <p:sp>
        <p:nvSpPr>
          <p:cNvPr id="3" name="Content Placeholder 2">
            <a:extLst>
              <a:ext uri="{FF2B5EF4-FFF2-40B4-BE49-F238E27FC236}">
                <a16:creationId xmlns:a16="http://schemas.microsoft.com/office/drawing/2014/main" id="{FE666D1A-0569-3B8A-A895-B123009985C0}"/>
              </a:ext>
            </a:extLst>
          </p:cNvPr>
          <p:cNvSpPr>
            <a:spLocks noGrp="1"/>
          </p:cNvSpPr>
          <p:nvPr>
            <p:ph idx="1"/>
          </p:nvPr>
        </p:nvSpPr>
        <p:spPr>
          <a:xfrm>
            <a:off x="1045028" y="3017522"/>
            <a:ext cx="9941319" cy="3124658"/>
          </a:xfrm>
        </p:spPr>
        <p:txBody>
          <a:bodyPr anchor="ctr">
            <a:normAutofit/>
          </a:bodyPr>
          <a:lstStyle/>
          <a:p>
            <a:r>
              <a:rPr lang="en-GB" sz="2400"/>
              <a:t>The first was the Industrial Welfare movement in the 1880s-1940, which led to a shift in the way that managers viewed and treated employees.</a:t>
            </a:r>
          </a:p>
          <a:p>
            <a:r>
              <a:rPr lang="en-GB" sz="2400"/>
              <a:t> Employees were not just seen as a ‘resource’, (hard HRM) to enhance the productivity and profitability of the organisation, but more as ‘humans’ (soft HRM) where their rights and feelings were considered (Storey, 1995).</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94D8208-B762-4152-BD34-C59300AB9D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83111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DB79BD-BC8E-BF7B-874F-CF886CE9C1D5}"/>
              </a:ext>
            </a:extLst>
          </p:cNvPr>
          <p:cNvSpPr>
            <a:spLocks noGrp="1"/>
          </p:cNvSpPr>
          <p:nvPr>
            <p:ph type="title"/>
          </p:nvPr>
        </p:nvSpPr>
        <p:spPr>
          <a:xfrm>
            <a:off x="1043631" y="1690916"/>
            <a:ext cx="9942716" cy="673461"/>
          </a:xfrm>
        </p:spPr>
        <p:txBody>
          <a:bodyPr anchor="ctr">
            <a:normAutofit fontScale="90000"/>
          </a:bodyPr>
          <a:lstStyle/>
          <a:p>
            <a:pPr algn="ctr"/>
            <a:r>
              <a:rPr lang="en-GB" sz="4800" b="1" dirty="0"/>
              <a:t>Conclusion</a:t>
            </a:r>
          </a:p>
        </p:txBody>
      </p:sp>
      <p:sp>
        <p:nvSpPr>
          <p:cNvPr id="3" name="Content Placeholder 2">
            <a:extLst>
              <a:ext uri="{FF2B5EF4-FFF2-40B4-BE49-F238E27FC236}">
                <a16:creationId xmlns:a16="http://schemas.microsoft.com/office/drawing/2014/main" id="{7DF3FBBE-9E52-E315-D95C-2A8CCD41DEDB}"/>
              </a:ext>
            </a:extLst>
          </p:cNvPr>
          <p:cNvSpPr>
            <a:spLocks noGrp="1"/>
          </p:cNvSpPr>
          <p:nvPr>
            <p:ph idx="1"/>
          </p:nvPr>
        </p:nvSpPr>
        <p:spPr>
          <a:xfrm>
            <a:off x="1045028" y="3017522"/>
            <a:ext cx="9941319" cy="3124658"/>
          </a:xfrm>
        </p:spPr>
        <p:txBody>
          <a:bodyPr anchor="ctr">
            <a:normAutofit/>
          </a:bodyPr>
          <a:lstStyle/>
          <a:p>
            <a:r>
              <a:rPr lang="en-GB" sz="2400"/>
              <a:t>Soft vs hard HRM</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BCDAC5E0-738C-F04B-D86B-E4388A71C7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2768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B9FFCD-4258-E555-167C-1A1689E478AF}"/>
              </a:ext>
            </a:extLst>
          </p:cNvPr>
          <p:cNvSpPr>
            <a:spLocks noGrp="1"/>
          </p:cNvSpPr>
          <p:nvPr>
            <p:ph type="title"/>
          </p:nvPr>
        </p:nvSpPr>
        <p:spPr>
          <a:xfrm>
            <a:off x="1043631" y="1690916"/>
            <a:ext cx="10173010" cy="673461"/>
          </a:xfrm>
        </p:spPr>
        <p:txBody>
          <a:bodyPr anchor="ctr">
            <a:normAutofit fontScale="90000"/>
          </a:bodyPr>
          <a:lstStyle/>
          <a:p>
            <a:r>
              <a:rPr lang="en-GB" sz="4800" b="1" dirty="0"/>
              <a:t>Historical developments in HRM</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A36B8406-A740-532D-2F5C-2E97C9BABF54}"/>
              </a:ext>
            </a:extLst>
          </p:cNvPr>
          <p:cNvGraphicFramePr>
            <a:graphicFrameLocks noGrp="1"/>
          </p:cNvGraphicFramePr>
          <p:nvPr>
            <p:ph idx="1"/>
            <p:extLst>
              <p:ext uri="{D42A27DB-BD31-4B8C-83A1-F6EECF244321}">
                <p14:modId xmlns:p14="http://schemas.microsoft.com/office/powerpoint/2010/main" val="2135916089"/>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738BF98-F860-8D92-1A02-48D31694D42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926399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9B0831F-3251-C319-145B-FEE7E2E71DA5}"/>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4CDA63-EAA2-43B6-4DB6-3702C1DBF1A5}"/>
              </a:ext>
            </a:extLst>
          </p:cNvPr>
          <p:cNvSpPr>
            <a:spLocks noGrp="1"/>
          </p:cNvSpPr>
          <p:nvPr>
            <p:ph type="title"/>
          </p:nvPr>
        </p:nvSpPr>
        <p:spPr>
          <a:xfrm>
            <a:off x="640080" y="2208466"/>
            <a:ext cx="4368602" cy="524096"/>
          </a:xfrm>
        </p:spPr>
        <p:txBody>
          <a:bodyPr anchor="b">
            <a:normAutofit fontScale="90000"/>
          </a:bodyPr>
          <a:lstStyle/>
          <a:p>
            <a:r>
              <a:rPr lang="en-GB" sz="5400" b="1"/>
              <a:t>Conclusion</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9750F4-8F31-5519-C5B3-E483B9B3BD01}"/>
              </a:ext>
            </a:extLst>
          </p:cNvPr>
          <p:cNvSpPr>
            <a:spLocks noGrp="1"/>
          </p:cNvSpPr>
          <p:nvPr>
            <p:ph idx="1"/>
          </p:nvPr>
        </p:nvSpPr>
        <p:spPr>
          <a:xfrm>
            <a:off x="640080" y="2872899"/>
            <a:ext cx="4243589" cy="3320668"/>
          </a:xfrm>
        </p:spPr>
        <p:txBody>
          <a:bodyPr>
            <a:normAutofit/>
          </a:bodyPr>
          <a:lstStyle/>
          <a:p>
            <a:r>
              <a:rPr lang="en-GB" sz="3200" dirty="0"/>
              <a:t>Incentive system is where employees are rewarded employees for their performance.</a:t>
            </a:r>
          </a:p>
        </p:txBody>
      </p:sp>
      <p:pic>
        <p:nvPicPr>
          <p:cNvPr id="5" name="Picture 4" descr="Light bulb on yellow background with sketched light beams and cord">
            <a:extLst>
              <a:ext uri="{FF2B5EF4-FFF2-40B4-BE49-F238E27FC236}">
                <a16:creationId xmlns:a16="http://schemas.microsoft.com/office/drawing/2014/main" id="{BE77536A-D46B-7D83-145C-6CFFFF08E1DB}"/>
              </a:ext>
            </a:extLst>
          </p:cNvPr>
          <p:cNvPicPr>
            <a:picLocks noChangeAspect="1"/>
          </p:cNvPicPr>
          <p:nvPr/>
        </p:nvPicPr>
        <p:blipFill rotWithShape="1">
          <a:blip r:embed="rId2"/>
          <a:srcRect l="38314"/>
          <a:stretch/>
        </p:blipFill>
        <p:spPr>
          <a:xfrm>
            <a:off x="5311702" y="1921266"/>
            <a:ext cx="6878775" cy="4936733"/>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D563F7E5-9170-37F8-3EE6-DA8D6DC023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1958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91A18-B6C8-7D67-7E0B-4CC81573E496}"/>
              </a:ext>
            </a:extLst>
          </p:cNvPr>
          <p:cNvSpPr>
            <a:spLocks noGrp="1"/>
          </p:cNvSpPr>
          <p:nvPr>
            <p:ph type="title"/>
          </p:nvPr>
        </p:nvSpPr>
        <p:spPr>
          <a:xfrm>
            <a:off x="1043631" y="1592494"/>
            <a:ext cx="9942716" cy="771884"/>
          </a:xfrm>
        </p:spPr>
        <p:txBody>
          <a:bodyPr anchor="ctr">
            <a:normAutofit/>
          </a:bodyPr>
          <a:lstStyle/>
          <a:p>
            <a:r>
              <a:rPr lang="en-GB" sz="4800" b="1" dirty="0"/>
              <a:t>Historical developments in HRM</a:t>
            </a:r>
          </a:p>
        </p:txBody>
      </p:sp>
      <p:sp>
        <p:nvSpPr>
          <p:cNvPr id="3" name="Content Placeholder 2">
            <a:extLst>
              <a:ext uri="{FF2B5EF4-FFF2-40B4-BE49-F238E27FC236}">
                <a16:creationId xmlns:a16="http://schemas.microsoft.com/office/drawing/2014/main" id="{1D15A0A2-3754-CAE1-511E-AC3E2E363C20}"/>
              </a:ext>
            </a:extLst>
          </p:cNvPr>
          <p:cNvSpPr>
            <a:spLocks noGrp="1"/>
          </p:cNvSpPr>
          <p:nvPr>
            <p:ph idx="1"/>
          </p:nvPr>
        </p:nvSpPr>
        <p:spPr>
          <a:xfrm>
            <a:off x="1045028" y="3017522"/>
            <a:ext cx="9941319" cy="3124658"/>
          </a:xfrm>
        </p:spPr>
        <p:txBody>
          <a:bodyPr anchor="ctr">
            <a:normAutofit/>
          </a:bodyPr>
          <a:lstStyle/>
          <a:p>
            <a:r>
              <a:rPr lang="en-GB" sz="2000"/>
              <a:t>Elton Mayo’s Hawthorne Studies is another pioneering milestone which has influenced the development of Human Resource Management. </a:t>
            </a:r>
          </a:p>
          <a:p>
            <a:r>
              <a:rPr lang="en-GB" sz="2000"/>
              <a:t>The Hawthorne Studies involved conducting a number of experiments to see how groups of workers reacted in different situations.</a:t>
            </a:r>
          </a:p>
          <a:p>
            <a:endParaRPr lang="en-GB" sz="2000"/>
          </a:p>
          <a:p>
            <a:endParaRPr lang="en-GB" sz="2000"/>
          </a:p>
          <a:p>
            <a:pPr marL="0" indent="0">
              <a:buNone/>
            </a:pPr>
            <a:endParaRPr lang="en-GB" sz="2000"/>
          </a:p>
          <a:p>
            <a:pPr marL="0" indent="0">
              <a:buNone/>
            </a:pPr>
            <a:r>
              <a:rPr lang="it-IT" sz="2000"/>
              <a:t>(Bruce, 2006; Bruce &amp; Nyland, 2011)</a:t>
            </a:r>
            <a:endParaRPr lang="en-GB" sz="2000"/>
          </a:p>
          <a:p>
            <a:pPr marL="0" indent="0">
              <a:buNone/>
            </a:pPr>
            <a:endParaRPr lang="en-GB" sz="20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11821BC3-4C50-59F4-7957-7A469E0526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9952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8D205E-55CB-9E8E-8787-5D9D5B4F02DC}"/>
              </a:ext>
            </a:extLst>
          </p:cNvPr>
          <p:cNvSpPr>
            <a:spLocks noGrp="1"/>
          </p:cNvSpPr>
          <p:nvPr>
            <p:ph type="title"/>
          </p:nvPr>
        </p:nvSpPr>
        <p:spPr>
          <a:xfrm>
            <a:off x="729084" y="2143075"/>
            <a:ext cx="4368602" cy="596015"/>
          </a:xfrm>
        </p:spPr>
        <p:txBody>
          <a:bodyPr anchor="b">
            <a:normAutofit fontScale="90000"/>
          </a:bodyPr>
          <a:lstStyle/>
          <a:p>
            <a:r>
              <a:rPr lang="en-GB" sz="5400" b="1" dirty="0"/>
              <a:t>Conclusion</a:t>
            </a:r>
            <a:endParaRPr lang="en-GB" sz="5400" dirty="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920866C-9FA6-0A47-FC1C-17C4E0773C7F}"/>
              </a:ext>
            </a:extLst>
          </p:cNvPr>
          <p:cNvSpPr>
            <a:spLocks noGrp="1"/>
          </p:cNvSpPr>
          <p:nvPr>
            <p:ph idx="1"/>
          </p:nvPr>
        </p:nvSpPr>
        <p:spPr>
          <a:xfrm>
            <a:off x="640080" y="2872899"/>
            <a:ext cx="4243589" cy="3320668"/>
          </a:xfrm>
        </p:spPr>
        <p:txBody>
          <a:bodyPr>
            <a:normAutofit/>
          </a:bodyPr>
          <a:lstStyle/>
          <a:p>
            <a:r>
              <a:rPr lang="en-GB" sz="2200"/>
              <a:t>The Hawthorne Studies were research experiments conducted in the 1920s and 1930s at Western Electric and involved conducting a number of experiments to see how groups of workers reacted in different situations</a:t>
            </a:r>
          </a:p>
        </p:txBody>
      </p:sp>
      <p:pic>
        <p:nvPicPr>
          <p:cNvPr id="5" name="Picture 4" descr="Glasses on top of a book">
            <a:extLst>
              <a:ext uri="{FF2B5EF4-FFF2-40B4-BE49-F238E27FC236}">
                <a16:creationId xmlns:a16="http://schemas.microsoft.com/office/drawing/2014/main" id="{87CF1A40-FCFF-6BE8-077E-53F08AE20C80}"/>
              </a:ext>
            </a:extLst>
          </p:cNvPr>
          <p:cNvPicPr>
            <a:picLocks noChangeAspect="1"/>
          </p:cNvPicPr>
          <p:nvPr/>
        </p:nvPicPr>
        <p:blipFill rotWithShape="1">
          <a:blip r:embed="rId2"/>
          <a:srcRect l="4108" r="29440" b="-1"/>
          <a:stretch/>
        </p:blipFill>
        <p:spPr>
          <a:xfrm>
            <a:off x="5311702" y="1907706"/>
            <a:ext cx="6878775" cy="495029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C51B640B-6B44-43EC-1C45-80B493CB58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74626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85248-126C-27D4-FED0-1672F53492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70B45C-28ED-71A9-0409-8C8C0B0D24D1}"/>
              </a:ext>
            </a:extLst>
          </p:cNvPr>
          <p:cNvSpPr>
            <a:spLocks noGrp="1"/>
          </p:cNvSpPr>
          <p:nvPr>
            <p:ph type="ctrTitle"/>
          </p:nvPr>
        </p:nvSpPr>
        <p:spPr/>
        <p:txBody>
          <a:bodyPr/>
          <a:lstStyle/>
          <a:p>
            <a:r>
              <a:rPr lang="en-GB" sz="6000" b="1" dirty="0"/>
              <a:t>Employment relations and psychological contract</a:t>
            </a:r>
            <a:endParaRPr lang="en-GB" dirty="0"/>
          </a:p>
        </p:txBody>
      </p:sp>
      <p:sp>
        <p:nvSpPr>
          <p:cNvPr id="3" name="Subtitle 2">
            <a:extLst>
              <a:ext uri="{FF2B5EF4-FFF2-40B4-BE49-F238E27FC236}">
                <a16:creationId xmlns:a16="http://schemas.microsoft.com/office/drawing/2014/main" id="{54D3C137-68F5-C12D-4FD7-55C5D908F12C}"/>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A5617F4D-9B4F-3210-0A2C-45CA9ACD86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5168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0993C4-98DB-AC7A-636D-0E876412B83F}"/>
              </a:ext>
            </a:extLst>
          </p:cNvPr>
          <p:cNvSpPr>
            <a:spLocks noGrp="1"/>
          </p:cNvSpPr>
          <p:nvPr>
            <p:ph type="title"/>
          </p:nvPr>
        </p:nvSpPr>
        <p:spPr>
          <a:xfrm>
            <a:off x="640080" y="1715249"/>
            <a:ext cx="4368602" cy="986433"/>
          </a:xfrm>
        </p:spPr>
        <p:txBody>
          <a:bodyPr anchor="b">
            <a:normAutofit fontScale="90000"/>
          </a:bodyPr>
          <a:lstStyle/>
          <a:p>
            <a:r>
              <a:rPr lang="en-GB" sz="4600" b="1" dirty="0"/>
              <a:t>The Employment Relationship</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9C83CE4-4297-A5D7-364A-5BA7922A11DA}"/>
              </a:ext>
            </a:extLst>
          </p:cNvPr>
          <p:cNvSpPr>
            <a:spLocks noGrp="1"/>
          </p:cNvSpPr>
          <p:nvPr>
            <p:ph idx="1"/>
          </p:nvPr>
        </p:nvSpPr>
        <p:spPr>
          <a:xfrm>
            <a:off x="640080" y="2872899"/>
            <a:ext cx="4243589" cy="3320668"/>
          </a:xfrm>
        </p:spPr>
        <p:txBody>
          <a:bodyPr>
            <a:normAutofit/>
          </a:bodyPr>
          <a:lstStyle/>
          <a:p>
            <a:pPr marL="0" indent="0">
              <a:buNone/>
            </a:pPr>
            <a:r>
              <a:rPr lang="en-GB" sz="2200"/>
              <a:t>Lewis, Thornhill and Saunders (2003, p. 6) define the employment relationship as ‘an economic, legal, social, psychological and political relationship in which employees devote their time and expertise to the interests of their employer in return for a range of personal financial and nonfinancial rewards’.</a:t>
            </a:r>
          </a:p>
        </p:txBody>
      </p:sp>
      <p:pic>
        <p:nvPicPr>
          <p:cNvPr id="5" name="Picture 4" descr="Puzzle pieces">
            <a:extLst>
              <a:ext uri="{FF2B5EF4-FFF2-40B4-BE49-F238E27FC236}">
                <a16:creationId xmlns:a16="http://schemas.microsoft.com/office/drawing/2014/main" id="{754F06DB-7D3D-1021-C2DD-82A5B47BA298}"/>
              </a:ext>
            </a:extLst>
          </p:cNvPr>
          <p:cNvPicPr>
            <a:picLocks noChangeAspect="1"/>
          </p:cNvPicPr>
          <p:nvPr/>
        </p:nvPicPr>
        <p:blipFill rotWithShape="1">
          <a:blip r:embed="rId2"/>
          <a:srcRect l="20458" r="12841"/>
          <a:stretch/>
        </p:blipFill>
        <p:spPr>
          <a:xfrm>
            <a:off x="5311702" y="1510300"/>
            <a:ext cx="6878775" cy="5347699"/>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AF48A27F-6C0F-F8EC-C100-ACF621D9D6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570433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46040F-9755-50A8-4B3B-1779A8B428BB}"/>
              </a:ext>
            </a:extLst>
          </p:cNvPr>
          <p:cNvSpPr>
            <a:spLocks noGrp="1"/>
          </p:cNvSpPr>
          <p:nvPr>
            <p:ph type="title"/>
          </p:nvPr>
        </p:nvSpPr>
        <p:spPr>
          <a:xfrm>
            <a:off x="640080" y="325369"/>
            <a:ext cx="4368602" cy="1956841"/>
          </a:xfrm>
        </p:spPr>
        <p:txBody>
          <a:bodyPr anchor="b">
            <a:normAutofit/>
          </a:bodyPr>
          <a:lstStyle/>
          <a:p>
            <a:r>
              <a:rPr lang="en-GB" sz="5400" b="1"/>
              <a:t>Conclusion</a:t>
            </a:r>
          </a:p>
        </p:txBody>
      </p:sp>
      <p:sp>
        <p:nvSpPr>
          <p:cNvPr id="2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57AAC9-A62F-DD66-13A9-1C99BF0285F0}"/>
              </a:ext>
            </a:extLst>
          </p:cNvPr>
          <p:cNvSpPr>
            <a:spLocks noGrp="1"/>
          </p:cNvSpPr>
          <p:nvPr>
            <p:ph idx="1"/>
          </p:nvPr>
        </p:nvSpPr>
        <p:spPr>
          <a:xfrm>
            <a:off x="640080" y="2872899"/>
            <a:ext cx="4243589" cy="3320668"/>
          </a:xfrm>
        </p:spPr>
        <p:txBody>
          <a:bodyPr>
            <a:normAutofit/>
          </a:bodyPr>
          <a:lstStyle/>
          <a:p>
            <a:r>
              <a:rPr lang="en-GB" sz="3200" dirty="0"/>
              <a:t>Employment Relations is concerned about the behaviour and interaction of people in the workplace</a:t>
            </a:r>
          </a:p>
        </p:txBody>
      </p:sp>
      <p:pic>
        <p:nvPicPr>
          <p:cNvPr id="5" name="Picture 4" descr="A group of multi coloured wooden stick figures">
            <a:extLst>
              <a:ext uri="{FF2B5EF4-FFF2-40B4-BE49-F238E27FC236}">
                <a16:creationId xmlns:a16="http://schemas.microsoft.com/office/drawing/2014/main" id="{0D95C91A-3720-577A-99E2-6094A8ACB346}"/>
              </a:ext>
            </a:extLst>
          </p:cNvPr>
          <p:cNvPicPr>
            <a:picLocks noChangeAspect="1"/>
          </p:cNvPicPr>
          <p:nvPr/>
        </p:nvPicPr>
        <p:blipFill rotWithShape="1">
          <a:blip r:embed="rId2"/>
          <a:srcRect l="8205" r="22335"/>
          <a:stretch/>
        </p:blipFill>
        <p:spPr>
          <a:xfrm>
            <a:off x="5311702" y="1668318"/>
            <a:ext cx="6878775" cy="5189682"/>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D2379A38-9753-8A0D-BAE8-B00A62628B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31888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E48B2E-6ED0-CF0B-8693-1D8678026EED}"/>
              </a:ext>
            </a:extLst>
          </p:cNvPr>
          <p:cNvSpPr>
            <a:spLocks noGrp="1"/>
          </p:cNvSpPr>
          <p:nvPr>
            <p:ph type="title"/>
          </p:nvPr>
        </p:nvSpPr>
        <p:spPr>
          <a:xfrm>
            <a:off x="1043631" y="1690918"/>
            <a:ext cx="9942716" cy="673460"/>
          </a:xfrm>
        </p:spPr>
        <p:txBody>
          <a:bodyPr anchor="ctr">
            <a:normAutofit fontScale="90000"/>
          </a:bodyPr>
          <a:lstStyle/>
          <a:p>
            <a:r>
              <a:rPr lang="en-GB" sz="4800" b="1" dirty="0"/>
              <a:t>The psychological contract</a:t>
            </a:r>
          </a:p>
        </p:txBody>
      </p:sp>
      <p:sp>
        <p:nvSpPr>
          <p:cNvPr id="3" name="Content Placeholder 2">
            <a:extLst>
              <a:ext uri="{FF2B5EF4-FFF2-40B4-BE49-F238E27FC236}">
                <a16:creationId xmlns:a16="http://schemas.microsoft.com/office/drawing/2014/main" id="{C4527313-D53D-A613-3ACD-6633B76D5BA8}"/>
              </a:ext>
            </a:extLst>
          </p:cNvPr>
          <p:cNvSpPr>
            <a:spLocks noGrp="1"/>
          </p:cNvSpPr>
          <p:nvPr>
            <p:ph idx="1"/>
          </p:nvPr>
        </p:nvSpPr>
        <p:spPr>
          <a:xfrm>
            <a:off x="1045028" y="3017522"/>
            <a:ext cx="9941319" cy="3124658"/>
          </a:xfrm>
        </p:spPr>
        <p:txBody>
          <a:bodyPr anchor="ctr">
            <a:normAutofit/>
          </a:bodyPr>
          <a:lstStyle/>
          <a:p>
            <a:r>
              <a:rPr lang="en-GB" sz="2400" dirty="0"/>
              <a:t>The psychological contract is the expectation that employers and employees have of each other (Noe, 1999) and their working relationship.</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E03D23FF-6D92-A65D-397C-469F3F8B71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2151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9585E-355E-F6F3-91ED-F5F1C2CB89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910894-E45B-CBC6-4629-DDD50CC8DA04}"/>
              </a:ext>
            </a:extLst>
          </p:cNvPr>
          <p:cNvSpPr>
            <a:spLocks noGrp="1"/>
          </p:cNvSpPr>
          <p:nvPr>
            <p:ph type="ctrTitle"/>
          </p:nvPr>
        </p:nvSpPr>
        <p:spPr/>
        <p:txBody>
          <a:bodyPr/>
          <a:lstStyle/>
          <a:p>
            <a:r>
              <a:rPr lang="en-GB" b="1" dirty="0"/>
              <a:t>Characteristics of the employment relationship</a:t>
            </a:r>
          </a:p>
        </p:txBody>
      </p:sp>
      <p:sp>
        <p:nvSpPr>
          <p:cNvPr id="3" name="Subtitle 2">
            <a:extLst>
              <a:ext uri="{FF2B5EF4-FFF2-40B4-BE49-F238E27FC236}">
                <a16:creationId xmlns:a16="http://schemas.microsoft.com/office/drawing/2014/main" id="{320F9F7E-079E-AF6A-FB5A-2B5AE1F99F70}"/>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A3F35A9F-9574-DC8C-4106-860DFD1063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121619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5857C-16FC-B91B-5719-A41A1A5364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FA0B76-6F18-F2F3-EADA-AB300ABC9B97}"/>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9DDCD0C9-2409-3FD2-9BA2-7C260031F204}"/>
              </a:ext>
            </a:extLst>
          </p:cNvPr>
          <p:cNvSpPr>
            <a:spLocks noGrp="1"/>
          </p:cNvSpPr>
          <p:nvPr>
            <p:ph type="subTitle" idx="1"/>
          </p:nvPr>
        </p:nvSpPr>
        <p:spPr/>
        <p:txBody>
          <a:bodyPr/>
          <a:lstStyle/>
          <a:p>
            <a:r>
              <a:rPr lang="en-GB" dirty="0"/>
              <a:t>1</a:t>
            </a:r>
            <a:r>
              <a:rPr lang="en-GB" baseline="30000" dirty="0"/>
              <a:t>st</a:t>
            </a:r>
            <a:r>
              <a:rPr lang="en-GB" dirty="0"/>
              <a:t>: The Employment Relationship is multifaceted and continuous</a:t>
            </a:r>
          </a:p>
          <a:p>
            <a:endParaRPr lang="en-GB" dirty="0"/>
          </a:p>
        </p:txBody>
      </p:sp>
      <p:pic>
        <p:nvPicPr>
          <p:cNvPr id="4" name="Picture 3">
            <a:extLst>
              <a:ext uri="{FF2B5EF4-FFF2-40B4-BE49-F238E27FC236}">
                <a16:creationId xmlns:a16="http://schemas.microsoft.com/office/drawing/2014/main" id="{8BC9A25C-0056-D921-5B5D-2EEBBDFA0D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24163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646F6-9D4D-E3BA-F3CA-B666367A19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7C9C88-C7F2-83F6-5451-CFAE6B9FD395}"/>
              </a:ext>
            </a:extLst>
          </p:cNvPr>
          <p:cNvSpPr>
            <a:spLocks noGrp="1"/>
          </p:cNvSpPr>
          <p:nvPr>
            <p:ph type="title"/>
          </p:nvPr>
        </p:nvSpPr>
        <p:spPr>
          <a:xfrm>
            <a:off x="838200" y="1242976"/>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D44970FA-AAB5-0EFD-8DAE-DDF5C1F90E26}"/>
              </a:ext>
            </a:extLst>
          </p:cNvPr>
          <p:cNvSpPr>
            <a:spLocks noGrp="1"/>
          </p:cNvSpPr>
          <p:nvPr>
            <p:ph idx="1"/>
          </p:nvPr>
        </p:nvSpPr>
        <p:spPr>
          <a:xfrm>
            <a:off x="838200" y="2568539"/>
            <a:ext cx="10515600" cy="3608424"/>
          </a:xfrm>
        </p:spPr>
        <p:txBody>
          <a:bodyPr/>
          <a:lstStyle/>
          <a:p>
            <a:pPr marL="0" indent="0">
              <a:buNone/>
            </a:pPr>
            <a:r>
              <a:rPr lang="en-GB" dirty="0"/>
              <a:t>1</a:t>
            </a:r>
            <a:r>
              <a:rPr lang="en-GB" baseline="30000" dirty="0"/>
              <a:t>st</a:t>
            </a:r>
            <a:r>
              <a:rPr lang="en-GB" dirty="0"/>
              <a:t>: The Employment Relationship is multifaceted and continuous:</a:t>
            </a:r>
          </a:p>
          <a:p>
            <a:pPr marL="514350" indent="-514350">
              <a:buAutoNum type="arabicPeriod"/>
            </a:pPr>
            <a:endParaRPr lang="en-GB" dirty="0"/>
          </a:p>
          <a:p>
            <a:pPr marL="0" indent="0">
              <a:buNone/>
            </a:pPr>
            <a:r>
              <a:rPr lang="en-GB" dirty="0"/>
              <a:t> The employment relationship is not a simple, straight forward transaction such as buying an apple or a laptop. Instead, the relationship involves people who come from different backgrounds, have different personalities and different needs.</a:t>
            </a:r>
          </a:p>
        </p:txBody>
      </p:sp>
      <p:pic>
        <p:nvPicPr>
          <p:cNvPr id="4" name="Picture 3">
            <a:extLst>
              <a:ext uri="{FF2B5EF4-FFF2-40B4-BE49-F238E27FC236}">
                <a16:creationId xmlns:a16="http://schemas.microsoft.com/office/drawing/2014/main" id="{E1EBAA49-1027-728E-BD8B-366924C3AF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163736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BAE01-DF23-08D1-AD3F-DEABE856F4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7F289A-1A68-2715-1626-F034152FA250}"/>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EF66E039-3414-F99C-4CCD-2CF23DAFF8A0}"/>
              </a:ext>
            </a:extLst>
          </p:cNvPr>
          <p:cNvSpPr>
            <a:spLocks noGrp="1"/>
          </p:cNvSpPr>
          <p:nvPr>
            <p:ph type="subTitle" idx="1"/>
          </p:nvPr>
        </p:nvSpPr>
        <p:spPr/>
        <p:txBody>
          <a:bodyPr/>
          <a:lstStyle/>
          <a:p>
            <a:pPr marL="0" indent="0">
              <a:buNone/>
            </a:pPr>
            <a:r>
              <a:rPr lang="en-GB" dirty="0"/>
              <a:t>2</a:t>
            </a:r>
            <a:r>
              <a:rPr lang="en-GB" baseline="30000" dirty="0"/>
              <a:t>nd</a:t>
            </a:r>
            <a:r>
              <a:rPr lang="en-GB" dirty="0"/>
              <a:t>: The Employment Relationship is complex.</a:t>
            </a:r>
          </a:p>
        </p:txBody>
      </p:sp>
      <p:pic>
        <p:nvPicPr>
          <p:cNvPr id="4" name="Picture 3">
            <a:extLst>
              <a:ext uri="{FF2B5EF4-FFF2-40B4-BE49-F238E27FC236}">
                <a16:creationId xmlns:a16="http://schemas.microsoft.com/office/drawing/2014/main" id="{EA6C41E3-3768-7918-E8A3-0EABD4B296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701560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29D71-DE19-530F-F53F-5572A97F4F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F09D2F-527F-AFB1-6E5C-2C5A112D61A2}"/>
              </a:ext>
            </a:extLst>
          </p:cNvPr>
          <p:cNvSpPr>
            <a:spLocks noGrp="1"/>
          </p:cNvSpPr>
          <p:nvPr>
            <p:ph type="title"/>
          </p:nvPr>
        </p:nvSpPr>
        <p:spPr>
          <a:xfrm>
            <a:off x="838200" y="1284072"/>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FBD66A43-3E81-7218-71D8-A393F4CEDDA7}"/>
              </a:ext>
            </a:extLst>
          </p:cNvPr>
          <p:cNvSpPr>
            <a:spLocks noGrp="1"/>
          </p:cNvSpPr>
          <p:nvPr>
            <p:ph idx="1"/>
          </p:nvPr>
        </p:nvSpPr>
        <p:spPr>
          <a:xfrm>
            <a:off x="838200" y="2609635"/>
            <a:ext cx="10515600" cy="3567327"/>
          </a:xfrm>
        </p:spPr>
        <p:txBody>
          <a:bodyPr/>
          <a:lstStyle/>
          <a:p>
            <a:pPr marL="0" indent="0">
              <a:buNone/>
            </a:pPr>
            <a:r>
              <a:rPr lang="en-GB" dirty="0"/>
              <a:t>2</a:t>
            </a:r>
            <a:r>
              <a:rPr lang="en-GB" baseline="30000" dirty="0"/>
              <a:t>nd</a:t>
            </a:r>
            <a:r>
              <a:rPr lang="en-GB" dirty="0"/>
              <a:t>: The Employment Relationship is complex and involves many dimensions:</a:t>
            </a:r>
          </a:p>
          <a:p>
            <a:pPr marL="0" indent="0">
              <a:buNone/>
            </a:pPr>
            <a:endParaRPr lang="en-GB" dirty="0"/>
          </a:p>
          <a:p>
            <a:pPr marL="0" indent="0">
              <a:buNone/>
            </a:pPr>
            <a:r>
              <a:rPr lang="en-GB" dirty="0"/>
              <a:t> such as Economic (unemployment, wages and availability of labour), Social (values, diversity and equity), Cultural (teamwork, power-distance, work-life balance, ageing workforce), Legal (Workplace health and safety, legislation) and Psychological (Emotions and Personality)</a:t>
            </a:r>
          </a:p>
        </p:txBody>
      </p:sp>
      <p:pic>
        <p:nvPicPr>
          <p:cNvPr id="4" name="Picture 3">
            <a:extLst>
              <a:ext uri="{FF2B5EF4-FFF2-40B4-BE49-F238E27FC236}">
                <a16:creationId xmlns:a16="http://schemas.microsoft.com/office/drawing/2014/main" id="{1FEC7ABF-4A4B-2CBA-72F7-26BCFAEE30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74169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08E8F-8743-20CB-4125-AF284F6412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302D4C-5F13-BF54-48FF-A5D850D3FB2A}"/>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7E440EB7-2466-0F21-559D-F81E39E1C1F2}"/>
              </a:ext>
            </a:extLst>
          </p:cNvPr>
          <p:cNvSpPr>
            <a:spLocks noGrp="1"/>
          </p:cNvSpPr>
          <p:nvPr>
            <p:ph type="subTitle" idx="1"/>
          </p:nvPr>
        </p:nvSpPr>
        <p:spPr/>
        <p:txBody>
          <a:bodyPr/>
          <a:lstStyle/>
          <a:p>
            <a:pPr marL="0" indent="0">
              <a:buNone/>
            </a:pPr>
            <a:r>
              <a:rPr lang="en-GB" dirty="0"/>
              <a:t>3</a:t>
            </a:r>
            <a:r>
              <a:rPr lang="en-GB" baseline="30000" dirty="0"/>
              <a:t>rd</a:t>
            </a:r>
            <a:r>
              <a:rPr lang="en-GB" dirty="0"/>
              <a:t>:  The Employment Relationship involves mutual responsibilities.</a:t>
            </a:r>
          </a:p>
          <a:p>
            <a:pPr marL="0" indent="0">
              <a:buNone/>
            </a:pPr>
            <a:endParaRPr lang="en-GB" dirty="0"/>
          </a:p>
          <a:p>
            <a:endParaRPr lang="en-GB" dirty="0"/>
          </a:p>
        </p:txBody>
      </p:sp>
      <p:pic>
        <p:nvPicPr>
          <p:cNvPr id="4" name="Picture 3">
            <a:extLst>
              <a:ext uri="{FF2B5EF4-FFF2-40B4-BE49-F238E27FC236}">
                <a16:creationId xmlns:a16="http://schemas.microsoft.com/office/drawing/2014/main" id="{BEC3017B-3F88-214D-1CAC-3556C72A00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9048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30CC9-82CA-4C3D-13DF-683E239C53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ACFD56-1608-5A5C-08F2-CB16544F8A3C}"/>
              </a:ext>
            </a:extLst>
          </p:cNvPr>
          <p:cNvSpPr>
            <a:spLocks noGrp="1"/>
          </p:cNvSpPr>
          <p:nvPr>
            <p:ph type="title"/>
          </p:nvPr>
        </p:nvSpPr>
        <p:spPr>
          <a:xfrm>
            <a:off x="838200" y="1063768"/>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EB2BBA3A-D8B3-1CBD-3224-581667056804}"/>
              </a:ext>
            </a:extLst>
          </p:cNvPr>
          <p:cNvSpPr>
            <a:spLocks noGrp="1"/>
          </p:cNvSpPr>
          <p:nvPr>
            <p:ph idx="1"/>
          </p:nvPr>
        </p:nvSpPr>
        <p:spPr>
          <a:xfrm>
            <a:off x="838200" y="2640457"/>
            <a:ext cx="10515600" cy="3536505"/>
          </a:xfrm>
        </p:spPr>
        <p:txBody>
          <a:bodyPr>
            <a:normAutofit lnSpcReduction="10000"/>
          </a:bodyPr>
          <a:lstStyle/>
          <a:p>
            <a:pPr marL="0" indent="0">
              <a:buNone/>
            </a:pPr>
            <a:r>
              <a:rPr lang="en-GB" dirty="0"/>
              <a:t>3</a:t>
            </a:r>
            <a:r>
              <a:rPr lang="en-GB" baseline="30000" dirty="0"/>
              <a:t>rd</a:t>
            </a:r>
            <a:r>
              <a:rPr lang="en-GB" dirty="0"/>
              <a:t>:  The Employment Relationship involves mutual responsibilities.</a:t>
            </a:r>
          </a:p>
          <a:p>
            <a:pPr marL="0" indent="0">
              <a:buNone/>
            </a:pPr>
            <a:endParaRPr lang="en-GB" dirty="0"/>
          </a:p>
          <a:p>
            <a:pPr marL="0" indent="0">
              <a:buNone/>
            </a:pPr>
            <a:r>
              <a:rPr lang="en-GB" dirty="0"/>
              <a:t> It is important that both employees and employer carry out their duties and responsibilities. Employer responsibilities include paying wages or salaries as agreed, providing a safe working environment and reimbursing any expenses incurred. Employee responsibilities include obeying reasonable, lawful and safe instructions, working in a competent manner to take reasonable care and not harm employer’s interests</a:t>
            </a:r>
          </a:p>
        </p:txBody>
      </p:sp>
      <p:pic>
        <p:nvPicPr>
          <p:cNvPr id="4" name="Picture 3">
            <a:extLst>
              <a:ext uri="{FF2B5EF4-FFF2-40B4-BE49-F238E27FC236}">
                <a16:creationId xmlns:a16="http://schemas.microsoft.com/office/drawing/2014/main" id="{92AA4850-931A-1ECC-EA48-CE11281536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353162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4AB35-98A7-33A3-C14F-859A462FD4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A2AD4D-963A-765B-1404-721F9BFFDB9F}"/>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8A3D6B47-6CC7-0C25-59C7-81285FD14C50}"/>
              </a:ext>
            </a:extLst>
          </p:cNvPr>
          <p:cNvSpPr>
            <a:spLocks noGrp="1"/>
          </p:cNvSpPr>
          <p:nvPr>
            <p:ph type="subTitle" idx="1"/>
          </p:nvPr>
        </p:nvSpPr>
        <p:spPr/>
        <p:txBody>
          <a:bodyPr/>
          <a:lstStyle/>
          <a:p>
            <a:pPr marL="0" indent="0">
              <a:buNone/>
            </a:pPr>
            <a:r>
              <a:rPr lang="en-GB" dirty="0"/>
              <a:t>4</a:t>
            </a:r>
            <a:r>
              <a:rPr lang="en-GB" baseline="30000" dirty="0"/>
              <a:t>th</a:t>
            </a:r>
            <a:r>
              <a:rPr lang="en-GB" dirty="0"/>
              <a:t>: The Employment Relationship includes tangible and intangible elements.</a:t>
            </a:r>
          </a:p>
          <a:p>
            <a:endParaRPr lang="en-GB" dirty="0"/>
          </a:p>
        </p:txBody>
      </p:sp>
      <p:pic>
        <p:nvPicPr>
          <p:cNvPr id="4" name="Picture 3">
            <a:extLst>
              <a:ext uri="{FF2B5EF4-FFF2-40B4-BE49-F238E27FC236}">
                <a16:creationId xmlns:a16="http://schemas.microsoft.com/office/drawing/2014/main" id="{BE48B29B-0CFF-C8AB-402B-103497043D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663280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CEA02-4E64-A153-CFBF-3C5B1E5218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D2400A-C39B-3479-F6CA-D157FB6B3883}"/>
              </a:ext>
            </a:extLst>
          </p:cNvPr>
          <p:cNvSpPr>
            <a:spLocks noGrp="1"/>
          </p:cNvSpPr>
          <p:nvPr>
            <p:ph type="title"/>
          </p:nvPr>
        </p:nvSpPr>
        <p:spPr>
          <a:xfrm>
            <a:off x="838200" y="1115139"/>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0122D809-DB22-0706-C22F-A2756FC91909}"/>
              </a:ext>
            </a:extLst>
          </p:cNvPr>
          <p:cNvSpPr>
            <a:spLocks noGrp="1"/>
          </p:cNvSpPr>
          <p:nvPr>
            <p:ph idx="1"/>
          </p:nvPr>
        </p:nvSpPr>
        <p:spPr>
          <a:xfrm>
            <a:off x="838200" y="2732925"/>
            <a:ext cx="10515600" cy="3444037"/>
          </a:xfrm>
        </p:spPr>
        <p:txBody>
          <a:bodyPr/>
          <a:lstStyle/>
          <a:p>
            <a:pPr marL="0" indent="0">
              <a:buNone/>
            </a:pPr>
            <a:r>
              <a:rPr lang="en-GB" dirty="0"/>
              <a:t>4</a:t>
            </a:r>
            <a:r>
              <a:rPr lang="en-GB" baseline="30000" dirty="0"/>
              <a:t>th</a:t>
            </a:r>
            <a:r>
              <a:rPr lang="en-GB" dirty="0"/>
              <a:t>: The Employment Relationship includes tangible and intangible elements.</a:t>
            </a:r>
          </a:p>
          <a:p>
            <a:pPr marL="0" indent="0">
              <a:buNone/>
            </a:pPr>
            <a:endParaRPr lang="en-GB" dirty="0"/>
          </a:p>
          <a:p>
            <a:pPr marL="0" indent="0">
              <a:buNone/>
            </a:pPr>
            <a:r>
              <a:rPr lang="en-GB" dirty="0"/>
              <a:t> The tangible elements may include pay, company car and conditions of employment. The intangible elements may include more motivational aspects such as a sense of satisfaction and self-</a:t>
            </a:r>
            <a:r>
              <a:rPr lang="en-GB" dirty="0" err="1"/>
              <a:t>fullfilment</a:t>
            </a:r>
            <a:r>
              <a:rPr lang="en-GB" dirty="0"/>
              <a:t>.</a:t>
            </a:r>
          </a:p>
        </p:txBody>
      </p:sp>
      <p:pic>
        <p:nvPicPr>
          <p:cNvPr id="4" name="Picture 3">
            <a:extLst>
              <a:ext uri="{FF2B5EF4-FFF2-40B4-BE49-F238E27FC236}">
                <a16:creationId xmlns:a16="http://schemas.microsoft.com/office/drawing/2014/main" id="{0ECD95DA-FA92-3A89-58B4-A51E031E0A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715322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A2697-6758-C988-0FE6-65C3A22C52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5C252-B00E-C69A-BC79-5BD234FEB51E}"/>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8CF8D71B-5D7F-CE49-CCB0-8EC2880108FC}"/>
              </a:ext>
            </a:extLst>
          </p:cNvPr>
          <p:cNvSpPr>
            <a:spLocks noGrp="1"/>
          </p:cNvSpPr>
          <p:nvPr>
            <p:ph type="subTitle" idx="1"/>
          </p:nvPr>
        </p:nvSpPr>
        <p:spPr/>
        <p:txBody>
          <a:bodyPr/>
          <a:lstStyle/>
          <a:p>
            <a:r>
              <a:rPr lang="en-GB" dirty="0"/>
              <a:t>5</a:t>
            </a:r>
            <a:r>
              <a:rPr lang="en-GB" baseline="30000" dirty="0"/>
              <a:t>th</a:t>
            </a:r>
            <a:r>
              <a:rPr lang="en-GB" dirty="0"/>
              <a:t>: The Employment Relationship is indeterminate and incomplete.</a:t>
            </a:r>
          </a:p>
        </p:txBody>
      </p:sp>
      <p:pic>
        <p:nvPicPr>
          <p:cNvPr id="4" name="Picture 3">
            <a:extLst>
              <a:ext uri="{FF2B5EF4-FFF2-40B4-BE49-F238E27FC236}">
                <a16:creationId xmlns:a16="http://schemas.microsoft.com/office/drawing/2014/main" id="{B70F3EB4-22BA-18C2-6BE1-E0D752675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70314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8FC7A-B70A-CB5E-C5C7-6F0467A6CA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20DD1C-51D8-0BDB-610C-A85822E8D41D}"/>
              </a:ext>
            </a:extLst>
          </p:cNvPr>
          <p:cNvSpPr>
            <a:spLocks noGrp="1"/>
          </p:cNvSpPr>
          <p:nvPr>
            <p:ph type="title"/>
          </p:nvPr>
        </p:nvSpPr>
        <p:spPr>
          <a:xfrm>
            <a:off x="756007" y="1320622"/>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D1F7F1CC-98B2-7AA3-D3B7-2D449CE48155}"/>
              </a:ext>
            </a:extLst>
          </p:cNvPr>
          <p:cNvSpPr>
            <a:spLocks noGrp="1"/>
          </p:cNvSpPr>
          <p:nvPr>
            <p:ph idx="1"/>
          </p:nvPr>
        </p:nvSpPr>
        <p:spPr>
          <a:xfrm>
            <a:off x="838200" y="3020601"/>
            <a:ext cx="10515600" cy="3156361"/>
          </a:xfrm>
        </p:spPr>
        <p:txBody>
          <a:bodyPr/>
          <a:lstStyle/>
          <a:p>
            <a:pPr marL="0" indent="0">
              <a:buNone/>
            </a:pPr>
            <a:r>
              <a:rPr lang="en-GB" dirty="0"/>
              <a:t>5</a:t>
            </a:r>
            <a:r>
              <a:rPr lang="en-GB" baseline="30000" dirty="0"/>
              <a:t>th</a:t>
            </a:r>
            <a:r>
              <a:rPr lang="en-GB" dirty="0"/>
              <a:t>:  The Employment Relationship is indeterminate and incomplete:</a:t>
            </a:r>
          </a:p>
          <a:p>
            <a:pPr marL="0" indent="0">
              <a:buNone/>
            </a:pPr>
            <a:endParaRPr lang="en-GB" dirty="0"/>
          </a:p>
          <a:p>
            <a:pPr marL="0" indent="0">
              <a:buNone/>
            </a:pPr>
            <a:r>
              <a:rPr lang="en-GB" dirty="0"/>
              <a:t> It is difficult to provide a definitive list of all aspects involved in the relationship. Also, as the relationship evolves, new terms and conditions of employment are often generated</a:t>
            </a:r>
          </a:p>
        </p:txBody>
      </p:sp>
      <p:pic>
        <p:nvPicPr>
          <p:cNvPr id="4" name="Picture 3">
            <a:extLst>
              <a:ext uri="{FF2B5EF4-FFF2-40B4-BE49-F238E27FC236}">
                <a16:creationId xmlns:a16="http://schemas.microsoft.com/office/drawing/2014/main" id="{6B49890F-8995-232D-A015-7808566567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934261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E193C-552B-CEA4-AE0C-B0E14848D7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A763F4-E7E2-B03D-F015-BC1BAE5EB45C}"/>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D4FD31BA-973E-14E0-A976-85F34FE98DB3}"/>
              </a:ext>
            </a:extLst>
          </p:cNvPr>
          <p:cNvSpPr>
            <a:spLocks noGrp="1"/>
          </p:cNvSpPr>
          <p:nvPr>
            <p:ph type="subTitle" idx="1"/>
          </p:nvPr>
        </p:nvSpPr>
        <p:spPr/>
        <p:txBody>
          <a:bodyPr/>
          <a:lstStyle/>
          <a:p>
            <a:pPr marL="0" indent="0">
              <a:buNone/>
            </a:pPr>
            <a:r>
              <a:rPr lang="en-GB" dirty="0"/>
              <a:t>6</a:t>
            </a:r>
            <a:r>
              <a:rPr lang="en-GB" baseline="30000" dirty="0"/>
              <a:t>th</a:t>
            </a:r>
            <a:r>
              <a:rPr lang="en-GB" dirty="0"/>
              <a:t> : The Employment Relationship denotes the importance of cooperation and conflict:</a:t>
            </a:r>
          </a:p>
          <a:p>
            <a:endParaRPr lang="en-GB" dirty="0"/>
          </a:p>
        </p:txBody>
      </p:sp>
      <p:pic>
        <p:nvPicPr>
          <p:cNvPr id="4" name="Picture 3">
            <a:extLst>
              <a:ext uri="{FF2B5EF4-FFF2-40B4-BE49-F238E27FC236}">
                <a16:creationId xmlns:a16="http://schemas.microsoft.com/office/drawing/2014/main" id="{46A7674A-A124-E1B9-2355-20C140AF13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349819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FC934-4AFC-174B-EA1B-36606131D2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BA173A-84F5-4C54-B4F7-EB918D175411}"/>
              </a:ext>
            </a:extLst>
          </p:cNvPr>
          <p:cNvSpPr>
            <a:spLocks noGrp="1"/>
          </p:cNvSpPr>
          <p:nvPr>
            <p:ph type="title"/>
          </p:nvPr>
        </p:nvSpPr>
        <p:spPr>
          <a:xfrm>
            <a:off x="838200" y="1207606"/>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80CC6053-C882-A2FB-3E49-D8AB6EA45FCE}"/>
              </a:ext>
            </a:extLst>
          </p:cNvPr>
          <p:cNvSpPr>
            <a:spLocks noGrp="1"/>
          </p:cNvSpPr>
          <p:nvPr>
            <p:ph idx="1"/>
          </p:nvPr>
        </p:nvSpPr>
        <p:spPr>
          <a:xfrm>
            <a:off x="838200" y="2609635"/>
            <a:ext cx="10515600" cy="3567327"/>
          </a:xfrm>
        </p:spPr>
        <p:txBody>
          <a:bodyPr/>
          <a:lstStyle/>
          <a:p>
            <a:pPr marL="0" indent="0">
              <a:buNone/>
            </a:pPr>
            <a:r>
              <a:rPr lang="en-GB" dirty="0"/>
              <a:t>6</a:t>
            </a:r>
            <a:r>
              <a:rPr lang="en-GB" baseline="30000" dirty="0"/>
              <a:t>th</a:t>
            </a:r>
            <a:r>
              <a:rPr lang="en-GB" dirty="0"/>
              <a:t> : The Employment Relationship denotes the importance of cooperation and conflict:</a:t>
            </a:r>
          </a:p>
          <a:p>
            <a:pPr marL="0" indent="0">
              <a:buNone/>
            </a:pPr>
            <a:endParaRPr lang="en-GB" dirty="0"/>
          </a:p>
          <a:p>
            <a:pPr marL="0" indent="0">
              <a:buNone/>
            </a:pPr>
            <a:r>
              <a:rPr lang="en-GB" dirty="0"/>
              <a:t> It is important to cooperate and work with people to develop long-term successful relations. However, the acknowledgement of conflict in the relationship may also help to overcome differences and create new and innovative ways of conducting business</a:t>
            </a:r>
          </a:p>
        </p:txBody>
      </p:sp>
      <p:pic>
        <p:nvPicPr>
          <p:cNvPr id="4" name="Picture 3">
            <a:extLst>
              <a:ext uri="{FF2B5EF4-FFF2-40B4-BE49-F238E27FC236}">
                <a16:creationId xmlns:a16="http://schemas.microsoft.com/office/drawing/2014/main" id="{404FC065-8CE9-8DF0-D96B-992D559F62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000034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F2F00-C305-47D3-978F-545279B5A0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BA0151-B4F9-47D7-F9C3-D1E4D3D992FF}"/>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D3988C8E-74BE-BECF-34ED-ADF3B985CBEF}"/>
              </a:ext>
            </a:extLst>
          </p:cNvPr>
          <p:cNvSpPr>
            <a:spLocks noGrp="1"/>
          </p:cNvSpPr>
          <p:nvPr>
            <p:ph type="subTitle" idx="1"/>
          </p:nvPr>
        </p:nvSpPr>
        <p:spPr/>
        <p:txBody>
          <a:bodyPr/>
          <a:lstStyle/>
          <a:p>
            <a:pPr marL="0" indent="0">
              <a:buNone/>
            </a:pPr>
            <a:r>
              <a:rPr lang="en-GB" dirty="0"/>
              <a:t>7</a:t>
            </a:r>
            <a:r>
              <a:rPr lang="en-GB" baseline="30000" dirty="0"/>
              <a:t>th</a:t>
            </a:r>
            <a:r>
              <a:rPr lang="en-GB" dirty="0"/>
              <a:t> : The Employment Relationship is about balancing power:</a:t>
            </a:r>
          </a:p>
          <a:p>
            <a:pPr marL="0" indent="0">
              <a:buNone/>
            </a:pPr>
            <a:endParaRPr lang="en-GB" dirty="0"/>
          </a:p>
          <a:p>
            <a:endParaRPr lang="en-GB" dirty="0"/>
          </a:p>
        </p:txBody>
      </p:sp>
      <p:pic>
        <p:nvPicPr>
          <p:cNvPr id="4" name="Picture 3">
            <a:extLst>
              <a:ext uri="{FF2B5EF4-FFF2-40B4-BE49-F238E27FC236}">
                <a16:creationId xmlns:a16="http://schemas.microsoft.com/office/drawing/2014/main" id="{E3E8E0F3-A9B1-75CA-A8C8-216FD97F9D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67328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69519-C9A9-4ACB-F2C9-8B9D9980EF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DA3E1F-EE2A-FB72-8567-4E170B75A7E4}"/>
              </a:ext>
            </a:extLst>
          </p:cNvPr>
          <p:cNvSpPr>
            <a:spLocks noGrp="1"/>
          </p:cNvSpPr>
          <p:nvPr>
            <p:ph type="title"/>
          </p:nvPr>
        </p:nvSpPr>
        <p:spPr>
          <a:xfrm>
            <a:off x="838200" y="1869896"/>
            <a:ext cx="10515600" cy="303677"/>
          </a:xfrm>
        </p:spPr>
        <p:txBody>
          <a:bodyPr>
            <a:normAutofit fontScale="90000"/>
          </a:bodyPr>
          <a:lstStyle/>
          <a:p>
            <a:r>
              <a:rPr lang="en-GB" b="1" dirty="0"/>
              <a:t>Characteristics of the employment relationship</a:t>
            </a:r>
            <a:br>
              <a:rPr lang="en-GB" b="1" dirty="0"/>
            </a:br>
            <a:endParaRPr lang="en-GB" b="1" dirty="0"/>
          </a:p>
        </p:txBody>
      </p:sp>
      <p:sp>
        <p:nvSpPr>
          <p:cNvPr id="3" name="Content Placeholder 2">
            <a:extLst>
              <a:ext uri="{FF2B5EF4-FFF2-40B4-BE49-F238E27FC236}">
                <a16:creationId xmlns:a16="http://schemas.microsoft.com/office/drawing/2014/main" id="{2E55AE76-A80C-D799-1C4D-0882B0602910}"/>
              </a:ext>
            </a:extLst>
          </p:cNvPr>
          <p:cNvSpPr>
            <a:spLocks noGrp="1"/>
          </p:cNvSpPr>
          <p:nvPr>
            <p:ph idx="1"/>
          </p:nvPr>
        </p:nvSpPr>
        <p:spPr>
          <a:xfrm>
            <a:off x="838200" y="2558265"/>
            <a:ext cx="10515600" cy="3618698"/>
          </a:xfrm>
        </p:spPr>
        <p:txBody>
          <a:bodyPr/>
          <a:lstStyle/>
          <a:p>
            <a:pPr marL="0" indent="0">
              <a:buNone/>
            </a:pPr>
            <a:r>
              <a:rPr lang="en-GB" dirty="0"/>
              <a:t>7</a:t>
            </a:r>
            <a:r>
              <a:rPr lang="en-GB" baseline="30000" dirty="0"/>
              <a:t>th</a:t>
            </a:r>
            <a:r>
              <a:rPr lang="en-GB" dirty="0"/>
              <a:t>: The Employment Relationship is about balancing power:</a:t>
            </a:r>
          </a:p>
          <a:p>
            <a:pPr marL="0" indent="0">
              <a:buNone/>
            </a:pPr>
            <a:endParaRPr lang="en-GB" dirty="0"/>
          </a:p>
          <a:p>
            <a:pPr marL="0" indent="0">
              <a:buNone/>
            </a:pPr>
            <a:r>
              <a:rPr lang="en-GB" dirty="0"/>
              <a:t>Power should be balanced between the employee and the employer. The involvement of the state and employee and employer representatives helps to ensure that the balance of power exists in the employment relationship. </a:t>
            </a:r>
          </a:p>
        </p:txBody>
      </p:sp>
      <p:pic>
        <p:nvPicPr>
          <p:cNvPr id="5" name="Picture 4">
            <a:extLst>
              <a:ext uri="{FF2B5EF4-FFF2-40B4-BE49-F238E27FC236}">
                <a16:creationId xmlns:a16="http://schemas.microsoft.com/office/drawing/2014/main" id="{E705977F-4E11-15CF-46EB-C69198F40A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664921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5EA6D-59BA-3F44-E1A1-906C82CFF6F8}"/>
              </a:ext>
            </a:extLst>
          </p:cNvPr>
          <p:cNvSpPr>
            <a:spLocks noGrp="1"/>
          </p:cNvSpPr>
          <p:nvPr>
            <p:ph type="title"/>
          </p:nvPr>
        </p:nvSpPr>
        <p:spPr>
          <a:xfrm>
            <a:off x="838200" y="1561672"/>
            <a:ext cx="10515600" cy="437241"/>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F40ACE08-AEEC-8730-1DC9-96E036CB69EB}"/>
              </a:ext>
            </a:extLst>
          </p:cNvPr>
          <p:cNvSpPr>
            <a:spLocks noGrp="1"/>
          </p:cNvSpPr>
          <p:nvPr>
            <p:ph idx="1"/>
          </p:nvPr>
        </p:nvSpPr>
        <p:spPr>
          <a:xfrm>
            <a:off x="838200" y="2219217"/>
            <a:ext cx="10515600" cy="3957745"/>
          </a:xfrm>
        </p:spPr>
        <p:txBody>
          <a:bodyPr>
            <a:normAutofit/>
          </a:bodyPr>
          <a:lstStyle/>
          <a:p>
            <a:r>
              <a:rPr lang="en-GB" sz="2400" dirty="0"/>
              <a:t>Slade, P. (2002). What is employment relations? International Employment Relations Review, 8(2), 49-59.</a:t>
            </a:r>
          </a:p>
          <a:p>
            <a:r>
              <a:rPr lang="en-GB" sz="2400" dirty="0"/>
              <a:t>Lewis, P., Thornhill, A., &amp; Saunders, M. (2003). Employee Relations: Understanding the Employment Relationship. England: Prentice Hall.</a:t>
            </a:r>
          </a:p>
          <a:p>
            <a:r>
              <a:rPr lang="en-GB" sz="2400" dirty="0"/>
              <a:t>Noe, R. A. (1999). Employee Training &amp; Development. Boston, MA: Irwin/McGraw-Hill.</a:t>
            </a:r>
          </a:p>
          <a:p>
            <a:r>
              <a:rPr lang="en-GB" sz="2400" dirty="0"/>
              <a:t>Kleiman, L. S. (2000). Human Resource Management: A Managerial Tool for Competitive Advantage. Cincinnati: South-Western College Publishing</a:t>
            </a:r>
          </a:p>
        </p:txBody>
      </p:sp>
      <p:pic>
        <p:nvPicPr>
          <p:cNvPr id="4" name="Picture 3">
            <a:extLst>
              <a:ext uri="{FF2B5EF4-FFF2-40B4-BE49-F238E27FC236}">
                <a16:creationId xmlns:a16="http://schemas.microsoft.com/office/drawing/2014/main" id="{B88D5C95-F0E7-9B31-284A-5945709B4F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260363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E51481B-3428-464E-A625-F5ACC53DD073}"/>
</file>

<file path=customXml/itemProps2.xml><?xml version="1.0" encoding="utf-8"?>
<ds:datastoreItem xmlns:ds="http://schemas.openxmlformats.org/officeDocument/2006/customXml" ds:itemID="{9939D2EA-529C-44B4-853A-6B92E4AC8372}"/>
</file>

<file path=customXml/itemProps3.xml><?xml version="1.0" encoding="utf-8"?>
<ds:datastoreItem xmlns:ds="http://schemas.openxmlformats.org/officeDocument/2006/customXml" ds:itemID="{7FB49CF3-51E7-4110-B5D3-1E868B74F5A0}"/>
</file>

<file path=docProps/app.xml><?xml version="1.0" encoding="utf-8"?>
<Properties xmlns="http://schemas.openxmlformats.org/officeDocument/2006/extended-properties" xmlns:vt="http://schemas.openxmlformats.org/officeDocument/2006/docPropsVTypes">
  <TotalTime>2787</TotalTime>
  <Words>1531</Words>
  <Application>Microsoft Office PowerPoint</Application>
  <PresentationFormat>Widescreen</PresentationFormat>
  <Paragraphs>118</Paragraphs>
  <Slides>44</Slides>
  <Notes>2</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Alexandria</vt:lpstr>
      <vt:lpstr>Arial</vt:lpstr>
      <vt:lpstr>Calibri</vt:lpstr>
      <vt:lpstr>Calibri Light</vt:lpstr>
      <vt:lpstr>Office Theme</vt:lpstr>
      <vt:lpstr>PowerPoint Presentation</vt:lpstr>
      <vt:lpstr>PowerPoint Presentation</vt:lpstr>
      <vt:lpstr>Define employment relations</vt:lpstr>
      <vt:lpstr>Define Employment Relations</vt:lpstr>
      <vt:lpstr>ER, IR and HRM are they the same?</vt:lpstr>
      <vt:lpstr>ER, IR and HRM are they the same?</vt:lpstr>
      <vt:lpstr>ER, IR and HRM are they the same?</vt:lpstr>
      <vt:lpstr>Industrial relations and HRM</vt:lpstr>
      <vt:lpstr>Table 1.3 Industrial Relations and Human Resource Management </vt:lpstr>
      <vt:lpstr>Human Resource Management</vt:lpstr>
      <vt:lpstr>Human’ represents the dimension of HRM which relates to:</vt:lpstr>
      <vt:lpstr>Human’ represents the dimension of HRM which relates to:</vt:lpstr>
      <vt:lpstr>Management vs HRM</vt:lpstr>
      <vt:lpstr>Human resources management view</vt:lpstr>
      <vt:lpstr>Soft vs. hard HRM</vt:lpstr>
      <vt:lpstr>Soft HRM</vt:lpstr>
      <vt:lpstr>Hard HRM</vt:lpstr>
      <vt:lpstr>Historical developments in HRM</vt:lpstr>
      <vt:lpstr>Conclusion</vt:lpstr>
      <vt:lpstr>Historical developments in HRM</vt:lpstr>
      <vt:lpstr>Conclusion</vt:lpstr>
      <vt:lpstr>Historical developments in HRM</vt:lpstr>
      <vt:lpstr>Conclusion</vt:lpstr>
      <vt:lpstr>Employment relations and psychological contract</vt:lpstr>
      <vt:lpstr>The Employment Relationship</vt:lpstr>
      <vt:lpstr>Conclusion</vt:lpstr>
      <vt:lpstr>The psychological contract</vt:lpstr>
      <vt:lpstr>Characteristics of the employment relationship</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1</cp:revision>
  <dcterms:created xsi:type="dcterms:W3CDTF">2024-02-11T10:10:30Z</dcterms:created>
  <dcterms:modified xsi:type="dcterms:W3CDTF">2024-02-13T08:37:49Z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