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80" r:id="rId2"/>
    <p:sldId id="256" r:id="rId3"/>
    <p:sldId id="1081" r:id="rId4"/>
    <p:sldId id="1082" r:id="rId5"/>
    <p:sldId id="1083" r:id="rId6"/>
    <p:sldId id="906" r:id="rId7"/>
    <p:sldId id="821" r:id="rId8"/>
    <p:sldId id="1075" r:id="rId9"/>
    <p:sldId id="1076" r:id="rId10"/>
    <p:sldId id="1077" r:id="rId11"/>
    <p:sldId id="1078" r:id="rId12"/>
    <p:sldId id="914" r:id="rId13"/>
    <p:sldId id="1084" r:id="rId14"/>
    <p:sldId id="1085" r:id="rId15"/>
    <p:sldId id="1086" r:id="rId16"/>
    <p:sldId id="1087" r:id="rId17"/>
    <p:sldId id="1088" r:id="rId18"/>
    <p:sldId id="1089" r:id="rId19"/>
    <p:sldId id="1090" r:id="rId20"/>
    <p:sldId id="1091" r:id="rId21"/>
    <p:sldId id="1092" r:id="rId22"/>
    <p:sldId id="1093" r:id="rId23"/>
    <p:sldId id="1079" r:id="rId24"/>
    <p:sldId id="1094" r:id="rId25"/>
    <p:sldId id="1095" r:id="rId26"/>
    <p:sldId id="1096" r:id="rId27"/>
    <p:sldId id="1097" r:id="rId28"/>
    <p:sldId id="1098" r:id="rId29"/>
    <p:sldId id="1099" r:id="rId30"/>
    <p:sldId id="1100" r:id="rId31"/>
    <p:sldId id="1101" r:id="rId32"/>
    <p:sldId id="1102" r:id="rId33"/>
    <p:sldId id="1103" r:id="rId34"/>
    <p:sldId id="1080" r:id="rId35"/>
    <p:sldId id="1104" r:id="rId36"/>
    <p:sldId id="1105" r:id="rId37"/>
    <p:sldId id="1106" r:id="rId38"/>
    <p:sldId id="1107" r:id="rId39"/>
    <p:sldId id="1108" r:id="rId40"/>
    <p:sldId id="1109" r:id="rId41"/>
    <p:sldId id="1110" r:id="rId42"/>
    <p:sldId id="1111" r:id="rId43"/>
    <p:sldId id="1112" r:id="rId44"/>
    <p:sldId id="1113" r:id="rId45"/>
    <p:sldId id="1114" r:id="rId46"/>
    <p:sldId id="1115" r:id="rId47"/>
    <p:sldId id="1116" r:id="rId48"/>
    <p:sldId id="1117" r:id="rId49"/>
    <p:sldId id="1118" r:id="rId50"/>
    <p:sldId id="1119" r:id="rId51"/>
    <p:sldId id="865" r:id="rId52"/>
    <p:sldId id="556" r:id="rId53"/>
    <p:sldId id="493"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1081"/>
            <p14:sldId id="1082"/>
            <p14:sldId id="1083"/>
            <p14:sldId id="906"/>
            <p14:sldId id="821"/>
            <p14:sldId id="1075"/>
            <p14:sldId id="1076"/>
            <p14:sldId id="1077"/>
            <p14:sldId id="1078"/>
            <p14:sldId id="914"/>
            <p14:sldId id="1084"/>
            <p14:sldId id="1085"/>
            <p14:sldId id="1086"/>
            <p14:sldId id="1087"/>
            <p14:sldId id="1088"/>
            <p14:sldId id="1089"/>
            <p14:sldId id="1090"/>
            <p14:sldId id="1091"/>
            <p14:sldId id="1092"/>
            <p14:sldId id="1093"/>
            <p14:sldId id="1079"/>
            <p14:sldId id="1094"/>
            <p14:sldId id="1095"/>
            <p14:sldId id="1096"/>
            <p14:sldId id="1097"/>
            <p14:sldId id="1098"/>
            <p14:sldId id="1099"/>
            <p14:sldId id="1100"/>
            <p14:sldId id="1101"/>
            <p14:sldId id="1102"/>
            <p14:sldId id="1103"/>
            <p14:sldId id="1080"/>
            <p14:sldId id="1104"/>
            <p14:sldId id="1105"/>
            <p14:sldId id="1106"/>
            <p14:sldId id="1107"/>
            <p14:sldId id="1108"/>
            <p14:sldId id="1109"/>
            <p14:sldId id="1110"/>
            <p14:sldId id="1111"/>
            <p14:sldId id="1112"/>
            <p14:sldId id="1113"/>
            <p14:sldId id="1114"/>
            <p14:sldId id="1115"/>
            <p14:sldId id="1116"/>
            <p14:sldId id="1117"/>
            <p14:sldId id="1118"/>
            <p14:sldId id="1119"/>
            <p14:sldId id="865"/>
            <p14:sldId id="556"/>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852F4A"/>
    <a:srgbClr val="4472C4"/>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7" autoAdjust="0"/>
    <p:restoredTop sz="93738" autoAdjust="0"/>
  </p:normalViewPr>
  <p:slideViewPr>
    <p:cSldViewPr snapToGrid="0">
      <p:cViewPr varScale="1">
        <p:scale>
          <a:sx n="80" d="100"/>
          <a:sy n="80" d="100"/>
        </p:scale>
        <p:origin x="64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الثالث</a:t>
          </a:r>
        </a:p>
        <a:p>
          <a:r>
            <a:rPr lang="ar-SA" b="1" dirty="0">
              <a:solidFill>
                <a:srgbClr val="000000"/>
              </a:solidFill>
              <a:effectLst/>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C49D009C-4EFF-4986-8C5A-6A2FEE1F838D}">
      <dgm:prSet/>
      <dgm:spPr/>
      <dgm:t>
        <a:bodyPr/>
        <a:lstStyle/>
        <a:p>
          <a:r>
            <a:rPr lang="ar-EG" b="1" dirty="0">
              <a:solidFill>
                <a:schemeClr val="bg1"/>
              </a:solidFill>
              <a:effectLst/>
              <a:ea typeface="Times New Roman" panose="02020603050405020304" pitchFamily="18" charset="0"/>
              <a:cs typeface="Calibri" panose="020F0502020204030204" pitchFamily="34" charset="0"/>
            </a:rPr>
            <a:t>المحور الأول</a:t>
          </a:r>
        </a:p>
        <a:p>
          <a:r>
            <a:rPr lang="ar-SA" b="1" dirty="0">
              <a:solidFill>
                <a:srgbClr val="000000"/>
              </a:solidFill>
              <a:effectLst/>
              <a:ea typeface="Times New Roman" panose="02020603050405020304" pitchFamily="18" charset="0"/>
              <a:cs typeface="Calibri" panose="020F0502020204030204" pitchFamily="34" charset="0"/>
            </a:rPr>
            <a:t>حظر تخزين بعض أنواع المعلومات الشخصية</a:t>
          </a:r>
          <a:endParaRPr lang="en-US" dirty="0"/>
        </a:p>
      </dgm:t>
    </dgm:pt>
    <dgm:pt modelId="{868E9010-6B8A-464E-BBB8-79882FCF3B21}" type="parTrans" cxnId="{547254FF-AA8E-44DA-920F-F7688E008CB8}">
      <dgm:prSet/>
      <dgm:spPr/>
      <dgm:t>
        <a:bodyPr/>
        <a:lstStyle/>
        <a:p>
          <a:endParaRPr lang="en-US"/>
        </a:p>
      </dgm:t>
    </dgm:pt>
    <dgm:pt modelId="{08ED080D-D9B2-4AAD-B7C7-F301B404D016}" type="sibTrans" cxnId="{547254FF-AA8E-44DA-920F-F7688E008CB8}">
      <dgm:prSet/>
      <dgm:spPr/>
      <dgm:t>
        <a:bodyPr/>
        <a:lstStyle/>
        <a:p>
          <a:endParaRPr lang="en-US"/>
        </a:p>
      </dgm:t>
    </dgm:pt>
    <dgm:pt modelId="{70A611AD-E6E7-4443-9799-E17434952279}">
      <dgm:prSet/>
      <dgm:spPr/>
      <dgm:t>
        <a:bodyPr/>
        <a:lstStyle/>
        <a:p>
          <a:r>
            <a:rPr lang="ar-EG"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المحور الثاني</a:t>
          </a:r>
        </a:p>
        <a:p>
          <a:r>
            <a:rPr lang="ar-SA"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مبادئ تخزين ومعالجة المعلومات الشخصية</a:t>
          </a:r>
          <a:endParaRPr lang="en-US" dirty="0">
            <a:effectLst/>
            <a:latin typeface="Calibri" panose="020F0502020204030204" pitchFamily="34" charset="0"/>
            <a:ea typeface="Calibri" panose="020F0502020204030204" pitchFamily="34" charset="0"/>
            <a:cs typeface="Arial" panose="020B0604020202020204" pitchFamily="34" charset="0"/>
          </a:endParaRPr>
        </a:p>
      </dgm:t>
    </dgm:pt>
    <dgm:pt modelId="{A5EB1D1E-51A1-4F11-B6E4-0242C7B11C4C}" type="parTrans" cxnId="{35E09C40-E4AA-4070-AED2-7CE51C586D0B}">
      <dgm:prSet/>
      <dgm:spPr/>
      <dgm:t>
        <a:bodyPr/>
        <a:lstStyle/>
        <a:p>
          <a:endParaRPr lang="en-US"/>
        </a:p>
      </dgm:t>
    </dgm:pt>
    <dgm:pt modelId="{F427D81C-24FD-429B-868A-D943EDFB8887}" type="sibTrans" cxnId="{35E09C40-E4AA-4070-AED2-7CE51C586D0B}">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26956" custScaleY="106881" custRadScaleRad="97032" custRadScaleInc="-1239">
        <dgm:presLayoutVars>
          <dgm:bulletEnabled val="1"/>
        </dgm:presLayoutVars>
      </dgm:prSet>
      <dgm:spPr/>
    </dgm:pt>
    <dgm:pt modelId="{14DD4080-0E5D-4C97-9165-6724B04F65F1}" type="pres">
      <dgm:prSet presAssocID="{70A611AD-E6E7-4443-9799-E17434952279}" presName="twoplus" presStyleLbl="node1" presStyleIdx="1" presStyleCnt="3" custScaleX="120262">
        <dgm:presLayoutVars>
          <dgm:bulletEnabled val="1"/>
        </dgm:presLayoutVars>
      </dgm:prSet>
      <dgm:spPr/>
    </dgm:pt>
    <dgm:pt modelId="{F2E4F555-FAF5-4780-9EAE-5A33D00F1A92}" type="pres">
      <dgm:prSet presAssocID="{C49D009C-4EFF-4986-8C5A-6A2FEE1F838D}" presName="twoplus" presStyleLbl="node1" presStyleIdx="2" presStyleCnt="3" custScaleX="114635" custScaleY="99333">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35E09C40-E4AA-4070-AED2-7CE51C586D0B}" srcId="{A33CFBFF-3A41-4E1F-8194-F726626524DE}" destId="{70A611AD-E6E7-4443-9799-E17434952279}" srcOrd="1" destOrd="0" parTransId="{A5EB1D1E-51A1-4F11-B6E4-0242C7B11C4C}" sibTransId="{F427D81C-24FD-429B-868A-D943EDFB8887}"/>
    <dgm:cxn modelId="{D999366A-AED8-4D18-AD6D-77B2A84BF012}" srcId="{A33CFBFF-3A41-4E1F-8194-F726626524DE}" destId="{BFF56A07-3878-4837-8313-F520E5AE901A}" srcOrd="0" destOrd="0" parTransId="{19A0F332-6E9A-4354-9A39-E12118869304}" sibTransId="{6CBBDA09-B1E6-4FBB-994A-8D10DEB6A335}"/>
    <dgm:cxn modelId="{2E9AEC6B-2601-4CF2-B518-007001C0C457}" type="presOf" srcId="{70A611AD-E6E7-4443-9799-E17434952279}" destId="{14DD4080-0E5D-4C97-9165-6724B04F65F1}" srcOrd="0" destOrd="0" presId="urn:diagrams.loki3.com/TabbedArc+Icon"/>
    <dgm:cxn modelId="{E0658E8F-13E3-49C1-AAF1-460A8FC0F8B4}" type="presOf" srcId="{C49D009C-4EFF-4986-8C5A-6A2FEE1F838D}" destId="{F2E4F555-FAF5-4780-9EAE-5A33D00F1A92}" srcOrd="0" destOrd="0" presId="urn:diagrams.loki3.com/TabbedArc+Icon"/>
    <dgm:cxn modelId="{547254FF-AA8E-44DA-920F-F7688E008CB8}" srcId="{A33CFBFF-3A41-4E1F-8194-F726626524DE}" destId="{C49D009C-4EFF-4986-8C5A-6A2FEE1F838D}" srcOrd="2" destOrd="0" parTransId="{868E9010-6B8A-464E-BBB8-79882FCF3B21}" sibTransId="{08ED080D-D9B2-4AAD-B7C7-F301B404D016}"/>
    <dgm:cxn modelId="{F97976B9-EAC4-46FA-9A0F-C9A737103FCE}" type="presParOf" srcId="{33A07E4A-6BAA-4359-8860-0DB538E9EAAE}" destId="{A3B67B49-C5BF-4344-AF50-E175179E9E9A}" srcOrd="0" destOrd="0" presId="urn:diagrams.loki3.com/TabbedArc+Icon"/>
    <dgm:cxn modelId="{DEA17D4C-D206-43D5-9DFA-46918A5DD0FD}" type="presParOf" srcId="{33A07E4A-6BAA-4359-8860-0DB538E9EAAE}" destId="{14DD4080-0E5D-4C97-9165-6724B04F65F1}" srcOrd="1" destOrd="0" presId="urn:diagrams.loki3.com/TabbedArc+Icon"/>
    <dgm:cxn modelId="{281C57D5-A3A4-45AA-9B32-F2DB17B3A14F}" type="presParOf" srcId="{33A07E4A-6BAA-4359-8860-0DB538E9EAAE}" destId="{F2E4F555-FAF5-4780-9EAE-5A33D00F1A92}"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84196" custRadScaleInc="346">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p>
        <a:p>
          <a:r>
            <a:rPr lang="ar-SA"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0146" custRadScaleInc="89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83558" custScaleY="53487"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97874" custScaleY="73839"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p>
        <a:p>
          <a:r>
            <a:rPr lang="ar-EG" b="1" dirty="0">
              <a:solidFill>
                <a:schemeClr val="tx1"/>
              </a:solidFill>
            </a:rPr>
            <a:t>مبادئ تخزين ومعالجة المعلومات الشخصية</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97874" custScaleY="73839"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الثالث</a:t>
          </a:r>
        </a:p>
        <a:p>
          <a:r>
            <a:rPr lang="ar-SA"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25302" custScaleY="63372" custRadScaleRad="86938" custRadScaleInc="74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276406" y="2006076"/>
          <a:ext cx="3415622" cy="186909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الثالث</a:t>
          </a:r>
        </a:p>
        <a:p>
          <a:pPr marL="0" lvl="0" indent="0" algn="ctr" defTabSz="1155700">
            <a:lnSpc>
              <a:spcPct val="90000"/>
            </a:lnSpc>
            <a:spcBef>
              <a:spcPct val="0"/>
            </a:spcBef>
            <a:spcAft>
              <a:spcPct val="35000"/>
            </a:spcAft>
            <a:buNone/>
          </a:pPr>
          <a:r>
            <a:rPr lang="ar-SA" sz="2600" b="1" kern="1200" dirty="0">
              <a:solidFill>
                <a:srgbClr val="000000"/>
              </a:solidFill>
              <a:effectLst/>
              <a:ea typeface="Times New Roman" panose="02020603050405020304" pitchFamily="18" charset="0"/>
              <a:cs typeface="Calibri" panose="020F0502020204030204" pitchFamily="34" charset="0"/>
            </a:rPr>
            <a:t>حقوق الشخص الذي سجلت المعلومات الشخصية المتعلقة به</a:t>
          </a:r>
          <a:endParaRPr lang="ar-EG" sz="2600" b="1" kern="1200" dirty="0"/>
        </a:p>
      </dsp:txBody>
      <dsp:txXfrm>
        <a:off x="-155839" y="2086645"/>
        <a:ext cx="3233138" cy="1777849"/>
      </dsp:txXfrm>
    </dsp:sp>
    <dsp:sp modelId="{14DD4080-0E5D-4C97-9165-6724B04F65F1}">
      <dsp:nvSpPr>
        <dsp:cNvPr id="0" name=""/>
        <dsp:cNvSpPr/>
      </dsp:nvSpPr>
      <dsp:spPr>
        <a:xfrm>
          <a:off x="2858996" y="772246"/>
          <a:ext cx="3235527" cy="174875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المحور الثاني</a:t>
          </a:r>
        </a:p>
        <a:p>
          <a:pPr marL="0" lvl="0" indent="0" algn="ctr" defTabSz="1155700">
            <a:lnSpc>
              <a:spcPct val="90000"/>
            </a:lnSpc>
            <a:spcBef>
              <a:spcPct val="0"/>
            </a:spcBef>
            <a:spcAft>
              <a:spcPct val="35000"/>
            </a:spcAft>
            <a:buNone/>
          </a:pPr>
          <a:r>
            <a:rPr lang="ar-SA" sz="26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مبادئ تخزين ومعالجة المعلومات الشخصية</a:t>
          </a:r>
          <a:endParaRPr lang="en-US" sz="2600" kern="1200" dirty="0">
            <a:effectLst/>
            <a:latin typeface="Calibri" panose="020F0502020204030204" pitchFamily="34" charset="0"/>
            <a:ea typeface="Calibri" panose="020F0502020204030204" pitchFamily="34" charset="0"/>
            <a:cs typeface="Arial" panose="020B0604020202020204" pitchFamily="34" charset="0"/>
          </a:endParaRPr>
        </a:p>
      </dsp:txBody>
      <dsp:txXfrm>
        <a:off x="2944363" y="857613"/>
        <a:ext cx="3064793" cy="1663392"/>
      </dsp:txXfrm>
    </dsp:sp>
    <dsp:sp modelId="{F2E4F555-FAF5-4780-9EAE-5A33D00F1A92}">
      <dsp:nvSpPr>
        <dsp:cNvPr id="0" name=""/>
        <dsp:cNvSpPr/>
      </dsp:nvSpPr>
      <dsp:spPr>
        <a:xfrm rot="2400000">
          <a:off x="5980052" y="1886499"/>
          <a:ext cx="3084138" cy="1737095"/>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solidFill>
                <a:schemeClr val="bg1"/>
              </a:solidFill>
              <a:effectLst/>
              <a:ea typeface="Times New Roman" panose="02020603050405020304" pitchFamily="18" charset="0"/>
              <a:cs typeface="Calibri" panose="020F0502020204030204" pitchFamily="34" charset="0"/>
            </a:rPr>
            <a:t>المحور الأول</a:t>
          </a:r>
        </a:p>
        <a:p>
          <a:pPr marL="0" lvl="0" indent="0" algn="ctr" defTabSz="1155700">
            <a:lnSpc>
              <a:spcPct val="90000"/>
            </a:lnSpc>
            <a:spcBef>
              <a:spcPct val="0"/>
            </a:spcBef>
            <a:spcAft>
              <a:spcPct val="35000"/>
            </a:spcAft>
            <a:buNone/>
          </a:pPr>
          <a:r>
            <a:rPr lang="ar-SA" sz="2600" b="1" kern="1200" dirty="0">
              <a:solidFill>
                <a:srgbClr val="000000"/>
              </a:solidFill>
              <a:effectLst/>
              <a:ea typeface="Times New Roman" panose="02020603050405020304" pitchFamily="18" charset="0"/>
              <a:cs typeface="Calibri" panose="020F0502020204030204" pitchFamily="34" charset="0"/>
            </a:rPr>
            <a:t>حظر تخزين بعض أنواع المعلومات الشخصية</a:t>
          </a:r>
          <a:endParaRPr lang="en-US" sz="2600" kern="1200" dirty="0"/>
        </a:p>
      </dsp:txBody>
      <dsp:txXfrm>
        <a:off x="6037596" y="1961378"/>
        <a:ext cx="2914542" cy="16522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46788" y="699489"/>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005700" y="758401"/>
        <a:ext cx="4899010" cy="11479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270162" y="350905"/>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kern="1200" dirty="0"/>
            <a:t>المحور الأول</a:t>
          </a:r>
        </a:p>
        <a:p>
          <a:pPr marL="0" lvl="0" indent="0" algn="ctr" defTabSz="1066800">
            <a:lnSpc>
              <a:spcPct val="90000"/>
            </a:lnSpc>
            <a:spcBef>
              <a:spcPct val="0"/>
            </a:spcBef>
            <a:spcAft>
              <a:spcPct val="35000"/>
            </a:spcAft>
            <a:buNone/>
          </a:pPr>
          <a:r>
            <a:rPr lang="ar-SA" sz="2400" b="1" kern="1200"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en-US" sz="2400" b="1" kern="1200" dirty="0"/>
        </a:p>
      </dsp:txBody>
      <dsp:txXfrm>
        <a:off x="1329074" y="409817"/>
        <a:ext cx="4899010" cy="114790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309520" y="0"/>
          <a:ext cx="5928015" cy="1122787"/>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t>المحور الثاني</a:t>
          </a:r>
        </a:p>
        <a:p>
          <a:pPr marL="0" lvl="0" indent="0" algn="ctr" defTabSz="1377950">
            <a:lnSpc>
              <a:spcPct val="90000"/>
            </a:lnSpc>
            <a:spcBef>
              <a:spcPct val="0"/>
            </a:spcBef>
            <a:spcAft>
              <a:spcPct val="35000"/>
            </a:spcAft>
            <a:buNone/>
          </a:pPr>
          <a:r>
            <a:rPr lang="ar-EG" sz="3100" b="1" kern="1200" dirty="0">
              <a:solidFill>
                <a:schemeClr val="tx1"/>
              </a:solidFill>
            </a:rPr>
            <a:t>مبادئ تخزين ومعالجة المعلومات الشخصية</a:t>
          </a:r>
          <a:endParaRPr lang="ar-EG" sz="3100" b="1" kern="1200" dirty="0"/>
        </a:p>
      </dsp:txBody>
      <dsp:txXfrm>
        <a:off x="364330" y="54810"/>
        <a:ext cx="5818395" cy="106797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p>
        <a:p>
          <a:pPr marL="0" lvl="0" indent="0" algn="ctr" defTabSz="1155700">
            <a:lnSpc>
              <a:spcPct val="90000"/>
            </a:lnSpc>
            <a:spcBef>
              <a:spcPct val="0"/>
            </a:spcBef>
            <a:spcAft>
              <a:spcPct val="35000"/>
            </a:spcAft>
            <a:buNone/>
          </a:pPr>
          <a:r>
            <a:rPr lang="ar-EG" sz="2600" b="1" kern="1200" dirty="0">
              <a:solidFill>
                <a:schemeClr val="tx1"/>
              </a:solidFill>
            </a:rPr>
            <a:t>مبادئ تخزين ومعالجة المعلومات الشخصية</a:t>
          </a:r>
          <a:endParaRPr lang="ar-EG" sz="2600" b="1" kern="1200" dirty="0"/>
        </a:p>
      </dsp:txBody>
      <dsp:txXfrm>
        <a:off x="824595" y="58912"/>
        <a:ext cx="4899010" cy="114790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375483" y="0"/>
          <a:ext cx="5797234" cy="1406148"/>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38100" rIns="1143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المحور الثاني</a:t>
          </a:r>
        </a:p>
        <a:p>
          <a:pPr marL="0" lvl="0" indent="0" algn="ctr" defTabSz="1333500">
            <a:lnSpc>
              <a:spcPct val="90000"/>
            </a:lnSpc>
            <a:spcBef>
              <a:spcPct val="0"/>
            </a:spcBef>
            <a:spcAft>
              <a:spcPct val="35000"/>
            </a:spcAft>
            <a:buNone/>
          </a:pPr>
          <a:r>
            <a:rPr lang="ar-EG" sz="3000" b="1" kern="1200" dirty="0">
              <a:solidFill>
                <a:schemeClr val="tx1"/>
              </a:solidFill>
            </a:rPr>
            <a:t>مبادئ تخزين ومعالجة المعلومات الشخصية</a:t>
          </a:r>
          <a:endParaRPr lang="ar-EG" sz="3000" b="1" kern="1200" dirty="0"/>
        </a:p>
      </dsp:txBody>
      <dsp:txXfrm>
        <a:off x="444125" y="68642"/>
        <a:ext cx="5659950" cy="133750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375483" y="0"/>
          <a:ext cx="5797234" cy="1406148"/>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38100" rIns="1143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المحور الثاني</a:t>
          </a:r>
        </a:p>
        <a:p>
          <a:pPr marL="0" lvl="0" indent="0" algn="ctr" defTabSz="1333500">
            <a:lnSpc>
              <a:spcPct val="90000"/>
            </a:lnSpc>
            <a:spcBef>
              <a:spcPct val="0"/>
            </a:spcBef>
            <a:spcAft>
              <a:spcPct val="35000"/>
            </a:spcAft>
            <a:buNone/>
          </a:pPr>
          <a:r>
            <a:rPr lang="ar-EG" sz="3000" b="1" kern="1200" dirty="0">
              <a:solidFill>
                <a:schemeClr val="tx1"/>
              </a:solidFill>
            </a:rPr>
            <a:t>مبادئ تخزين ومعالجة المعلومات الشخصية</a:t>
          </a:r>
          <a:endParaRPr lang="ar-EG" sz="3000" b="1" kern="1200" dirty="0"/>
        </a:p>
      </dsp:txBody>
      <dsp:txXfrm>
        <a:off x="444125" y="68642"/>
        <a:ext cx="5659950" cy="133750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5" y="732022"/>
          <a:ext cx="6557947" cy="119898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الثالث</a:t>
          </a:r>
        </a:p>
        <a:p>
          <a:pPr marL="0" lvl="0" indent="0" algn="ctr" defTabSz="1022350">
            <a:lnSpc>
              <a:spcPct val="90000"/>
            </a:lnSpc>
            <a:spcBef>
              <a:spcPct val="0"/>
            </a:spcBef>
            <a:spcAft>
              <a:spcPct val="35000"/>
            </a:spcAft>
            <a:buNone/>
          </a:pPr>
          <a:r>
            <a:rPr lang="ar-SA" sz="2300" b="1" kern="1200"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300" b="1" kern="1200" dirty="0"/>
        </a:p>
      </dsp:txBody>
      <dsp:txXfrm>
        <a:off x="58545" y="790552"/>
        <a:ext cx="6440887" cy="1140454"/>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60518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76684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94286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23910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43372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3633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8132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1043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70809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png"/><Relationship Id="rId7" Type="http://schemas.openxmlformats.org/officeDocument/2006/relationships/diagramColors" Target="../diagrams/colors10.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1.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png"/><Relationship Id="rId7" Type="http://schemas.openxmlformats.org/officeDocument/2006/relationships/diagramColors" Target="../diagrams/colors11.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png"/><Relationship Id="rId7" Type="http://schemas.openxmlformats.org/officeDocument/2006/relationships/diagramColors" Target="../diagrams/colors12.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3.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2.png"/><Relationship Id="rId7" Type="http://schemas.openxmlformats.org/officeDocument/2006/relationships/diagramColors" Target="../diagrams/colors13.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 Id="rId9" Type="http://schemas.openxmlformats.org/officeDocument/2006/relationships/image" Target="../media/image16.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4.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2.png"/><Relationship Id="rId7" Type="http://schemas.openxmlformats.org/officeDocument/2006/relationships/diagramColors" Target="../diagrams/colors24.xml"/><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35.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2.png"/><Relationship Id="rId7" Type="http://schemas.openxmlformats.org/officeDocument/2006/relationships/diagramColors" Target="../diagrams/colors25.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36.xml.rels><?xml version="1.0" encoding="UTF-8" standalone="yes"?>
<Relationships xmlns="http://schemas.openxmlformats.org/package/2006/relationships"><Relationship Id="rId8" Type="http://schemas.microsoft.com/office/2007/relationships/diagramDrawing" Target="../diagrams/drawing26.xml"/><Relationship Id="rId3" Type="http://schemas.openxmlformats.org/officeDocument/2006/relationships/image" Target="../media/image2.png"/><Relationship Id="rId7" Type="http://schemas.openxmlformats.org/officeDocument/2006/relationships/diagramColors" Target="../diagrams/colors26.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26.xml"/><Relationship Id="rId5" Type="http://schemas.openxmlformats.org/officeDocument/2006/relationships/diagramLayout" Target="../diagrams/layout26.xml"/><Relationship Id="rId4" Type="http://schemas.openxmlformats.org/officeDocument/2006/relationships/diagramData" Target="../diagrams/data26.xml"/></Relationships>
</file>

<file path=ppt/slides/_rels/slide37.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2.png"/><Relationship Id="rId7" Type="http://schemas.openxmlformats.org/officeDocument/2006/relationships/diagramColors" Target="../diagrams/colors27.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38.xml.rels><?xml version="1.0" encoding="UTF-8" standalone="yes"?>
<Relationships xmlns="http://schemas.openxmlformats.org/package/2006/relationships"><Relationship Id="rId8" Type="http://schemas.microsoft.com/office/2007/relationships/diagramDrawing" Target="../diagrams/drawing28.xml"/><Relationship Id="rId3" Type="http://schemas.openxmlformats.org/officeDocument/2006/relationships/image" Target="../media/image2.png"/><Relationship Id="rId7" Type="http://schemas.openxmlformats.org/officeDocument/2006/relationships/diagramColors" Target="../diagrams/colors28.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28.xml"/><Relationship Id="rId5" Type="http://schemas.openxmlformats.org/officeDocument/2006/relationships/diagramLayout" Target="../diagrams/layout28.xml"/><Relationship Id="rId4" Type="http://schemas.openxmlformats.org/officeDocument/2006/relationships/diagramData" Target="../diagrams/data28.xml"/></Relationships>
</file>

<file path=ppt/slides/_rels/slide39.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image" Target="../media/image2.png"/><Relationship Id="rId7" Type="http://schemas.openxmlformats.org/officeDocument/2006/relationships/diagramColors" Target="../diagrams/colors29.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29.xml"/><Relationship Id="rId5" Type="http://schemas.openxmlformats.org/officeDocument/2006/relationships/diagramLayout" Target="../diagrams/layout29.xml"/><Relationship Id="rId4" Type="http://schemas.openxmlformats.org/officeDocument/2006/relationships/diagramData" Target="../diagrams/data29.xml"/></Relationships>
</file>

<file path=ppt/slides/_rels/slide40.xml.rels><?xml version="1.0" encoding="UTF-8" standalone="yes"?>
<Relationships xmlns="http://schemas.openxmlformats.org/package/2006/relationships"><Relationship Id="rId8" Type="http://schemas.microsoft.com/office/2007/relationships/diagramDrawing" Target="../diagrams/drawing30.xml"/><Relationship Id="rId3" Type="http://schemas.openxmlformats.org/officeDocument/2006/relationships/image" Target="../media/image2.png"/><Relationship Id="rId7" Type="http://schemas.openxmlformats.org/officeDocument/2006/relationships/diagramColors" Target="../diagrams/colors30.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30.xml"/><Relationship Id="rId5" Type="http://schemas.openxmlformats.org/officeDocument/2006/relationships/diagramLayout" Target="../diagrams/layout30.xml"/><Relationship Id="rId4" Type="http://schemas.openxmlformats.org/officeDocument/2006/relationships/diagramData" Target="../diagrams/data30.xml"/></Relationships>
</file>

<file path=ppt/slides/_rels/slide41.xml.rels><?xml version="1.0" encoding="UTF-8" standalone="yes"?>
<Relationships xmlns="http://schemas.openxmlformats.org/package/2006/relationships"><Relationship Id="rId8" Type="http://schemas.microsoft.com/office/2007/relationships/diagramDrawing" Target="../diagrams/drawing31.xml"/><Relationship Id="rId3" Type="http://schemas.openxmlformats.org/officeDocument/2006/relationships/image" Target="../media/image2.png"/><Relationship Id="rId7" Type="http://schemas.openxmlformats.org/officeDocument/2006/relationships/diagramColors" Target="../diagrams/colors31.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31.xml"/><Relationship Id="rId5" Type="http://schemas.openxmlformats.org/officeDocument/2006/relationships/diagramLayout" Target="../diagrams/layout31.xml"/><Relationship Id="rId4" Type="http://schemas.openxmlformats.org/officeDocument/2006/relationships/diagramData" Target="../diagrams/data31.xml"/></Relationships>
</file>

<file path=ppt/slides/_rels/slide42.xml.rels><?xml version="1.0" encoding="UTF-8" standalone="yes"?>
<Relationships xmlns="http://schemas.openxmlformats.org/package/2006/relationships"><Relationship Id="rId8" Type="http://schemas.microsoft.com/office/2007/relationships/diagramDrawing" Target="../diagrams/drawing32.xml"/><Relationship Id="rId3" Type="http://schemas.openxmlformats.org/officeDocument/2006/relationships/image" Target="../media/image2.png"/><Relationship Id="rId7" Type="http://schemas.openxmlformats.org/officeDocument/2006/relationships/diagramColors" Target="../diagrams/colors32.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32.xml"/><Relationship Id="rId5" Type="http://schemas.openxmlformats.org/officeDocument/2006/relationships/diagramLayout" Target="../diagrams/layout32.xml"/><Relationship Id="rId4" Type="http://schemas.openxmlformats.org/officeDocument/2006/relationships/diagramData" Target="../diagrams/data32.xml"/></Relationships>
</file>

<file path=ppt/slides/_rels/slide43.xml.rels><?xml version="1.0" encoding="UTF-8" standalone="yes"?>
<Relationships xmlns="http://schemas.openxmlformats.org/package/2006/relationships"><Relationship Id="rId8" Type="http://schemas.microsoft.com/office/2007/relationships/diagramDrawing" Target="../diagrams/drawing33.xml"/><Relationship Id="rId3" Type="http://schemas.openxmlformats.org/officeDocument/2006/relationships/image" Target="../media/image2.png"/><Relationship Id="rId7" Type="http://schemas.openxmlformats.org/officeDocument/2006/relationships/diagramColors" Target="../diagrams/colors33.xml"/><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diagramQuickStyle" Target="../diagrams/quickStyle33.xml"/><Relationship Id="rId5" Type="http://schemas.openxmlformats.org/officeDocument/2006/relationships/diagramLayout" Target="../diagrams/layout33.xml"/><Relationship Id="rId4" Type="http://schemas.openxmlformats.org/officeDocument/2006/relationships/diagramData" Target="../diagrams/data33.xml"/></Relationships>
</file>

<file path=ppt/slides/_rels/slide44.xml.rels><?xml version="1.0" encoding="UTF-8" standalone="yes"?>
<Relationships xmlns="http://schemas.openxmlformats.org/package/2006/relationships"><Relationship Id="rId8" Type="http://schemas.microsoft.com/office/2007/relationships/diagramDrawing" Target="../diagrams/drawing34.xml"/><Relationship Id="rId3" Type="http://schemas.openxmlformats.org/officeDocument/2006/relationships/image" Target="../media/image2.png"/><Relationship Id="rId7" Type="http://schemas.openxmlformats.org/officeDocument/2006/relationships/diagramColors" Target="../diagrams/colors34.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4.xml"/><Relationship Id="rId5" Type="http://schemas.openxmlformats.org/officeDocument/2006/relationships/diagramLayout" Target="../diagrams/layout34.xml"/><Relationship Id="rId4" Type="http://schemas.openxmlformats.org/officeDocument/2006/relationships/diagramData" Target="../diagrams/data34.xml"/></Relationships>
</file>

<file path=ppt/slides/_rels/slide45.xml.rels><?xml version="1.0" encoding="UTF-8" standalone="yes"?>
<Relationships xmlns="http://schemas.openxmlformats.org/package/2006/relationships"><Relationship Id="rId8" Type="http://schemas.microsoft.com/office/2007/relationships/diagramDrawing" Target="../diagrams/drawing35.xml"/><Relationship Id="rId3" Type="http://schemas.openxmlformats.org/officeDocument/2006/relationships/image" Target="../media/image2.png"/><Relationship Id="rId7" Type="http://schemas.openxmlformats.org/officeDocument/2006/relationships/diagramColors" Target="../diagrams/colors35.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5.xml"/><Relationship Id="rId5" Type="http://schemas.openxmlformats.org/officeDocument/2006/relationships/diagramLayout" Target="../diagrams/layout35.xml"/><Relationship Id="rId4" Type="http://schemas.openxmlformats.org/officeDocument/2006/relationships/diagramData" Target="../diagrams/data35.xml"/></Relationships>
</file>

<file path=ppt/slides/_rels/slide46.xml.rels><?xml version="1.0" encoding="UTF-8" standalone="yes"?>
<Relationships xmlns="http://schemas.openxmlformats.org/package/2006/relationships"><Relationship Id="rId8" Type="http://schemas.microsoft.com/office/2007/relationships/diagramDrawing" Target="../diagrams/drawing36.xml"/><Relationship Id="rId3" Type="http://schemas.openxmlformats.org/officeDocument/2006/relationships/image" Target="../media/image2.png"/><Relationship Id="rId7" Type="http://schemas.openxmlformats.org/officeDocument/2006/relationships/diagramColors" Target="../diagrams/colors36.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6.xml"/><Relationship Id="rId5" Type="http://schemas.openxmlformats.org/officeDocument/2006/relationships/diagramLayout" Target="../diagrams/layout36.xml"/><Relationship Id="rId4" Type="http://schemas.openxmlformats.org/officeDocument/2006/relationships/diagramData" Target="../diagrams/data36.xml"/></Relationships>
</file>

<file path=ppt/slides/_rels/slide47.xml.rels><?xml version="1.0" encoding="UTF-8" standalone="yes"?>
<Relationships xmlns="http://schemas.openxmlformats.org/package/2006/relationships"><Relationship Id="rId8" Type="http://schemas.microsoft.com/office/2007/relationships/diagramDrawing" Target="../diagrams/drawing37.xml"/><Relationship Id="rId3" Type="http://schemas.openxmlformats.org/officeDocument/2006/relationships/image" Target="../media/image2.png"/><Relationship Id="rId7" Type="http://schemas.openxmlformats.org/officeDocument/2006/relationships/diagramColors" Target="../diagrams/colors37.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7.xml"/><Relationship Id="rId5" Type="http://schemas.openxmlformats.org/officeDocument/2006/relationships/diagramLayout" Target="../diagrams/layout37.xml"/><Relationship Id="rId4" Type="http://schemas.openxmlformats.org/officeDocument/2006/relationships/diagramData" Target="../diagrams/data37.xml"/></Relationships>
</file>

<file path=ppt/slides/_rels/slide48.xml.rels><?xml version="1.0" encoding="UTF-8" standalone="yes"?>
<Relationships xmlns="http://schemas.openxmlformats.org/package/2006/relationships"><Relationship Id="rId8" Type="http://schemas.microsoft.com/office/2007/relationships/diagramDrawing" Target="../diagrams/drawing38.xml"/><Relationship Id="rId3" Type="http://schemas.openxmlformats.org/officeDocument/2006/relationships/image" Target="../media/image2.png"/><Relationship Id="rId7" Type="http://schemas.openxmlformats.org/officeDocument/2006/relationships/diagramColors" Target="../diagrams/colors38.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8.xml"/><Relationship Id="rId5" Type="http://schemas.openxmlformats.org/officeDocument/2006/relationships/diagramLayout" Target="../diagrams/layout38.xml"/><Relationship Id="rId4" Type="http://schemas.openxmlformats.org/officeDocument/2006/relationships/diagramData" Target="../diagrams/data38.xml"/></Relationships>
</file>

<file path=ppt/slides/_rels/slide49.xml.rels><?xml version="1.0" encoding="UTF-8" standalone="yes"?>
<Relationships xmlns="http://schemas.openxmlformats.org/package/2006/relationships"><Relationship Id="rId8" Type="http://schemas.microsoft.com/office/2007/relationships/diagramDrawing" Target="../diagrams/drawing39.xml"/><Relationship Id="rId3" Type="http://schemas.openxmlformats.org/officeDocument/2006/relationships/image" Target="../media/image2.png"/><Relationship Id="rId7" Type="http://schemas.openxmlformats.org/officeDocument/2006/relationships/diagramColors" Target="../diagrams/colors39.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39.xml"/><Relationship Id="rId5" Type="http://schemas.openxmlformats.org/officeDocument/2006/relationships/diagramLayout" Target="../diagrams/layout39.xml"/><Relationship Id="rId4" Type="http://schemas.openxmlformats.org/officeDocument/2006/relationships/diagramData" Target="../diagrams/data39.xml"/></Relationships>
</file>

<file path=ppt/slides/_rels/slide50.xml.rels><?xml version="1.0" encoding="UTF-8" standalone="yes"?>
<Relationships xmlns="http://schemas.openxmlformats.org/package/2006/relationships"><Relationship Id="rId8" Type="http://schemas.microsoft.com/office/2007/relationships/diagramDrawing" Target="../diagrams/drawing40.xml"/><Relationship Id="rId3" Type="http://schemas.openxmlformats.org/officeDocument/2006/relationships/image" Target="../media/image2.png"/><Relationship Id="rId7" Type="http://schemas.openxmlformats.org/officeDocument/2006/relationships/diagramColors" Target="../diagrams/colors40.xm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diagramQuickStyle" Target="../diagrams/quickStyle40.xml"/><Relationship Id="rId5" Type="http://schemas.openxmlformats.org/officeDocument/2006/relationships/diagramLayout" Target="../diagrams/layout40.xml"/><Relationship Id="rId4" Type="http://schemas.openxmlformats.org/officeDocument/2006/relationships/diagramData" Target="../diagrams/data40.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5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7.png"/><Relationship Id="rId7"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840537" y="3681830"/>
            <a:ext cx="5135563" cy="1631216"/>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د. أسماء رويعي</a:t>
            </a:r>
            <a:endParaRPr lang="en-US" sz="3600"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المشرفه علي قسم ماجستير القانون الرقمي</a:t>
            </a:r>
            <a:endParaRPr lang="en-US" sz="2800" b="1" dirty="0">
              <a:solidFill>
                <a:schemeClr val="bg1"/>
              </a:solidFill>
              <a:latin typeface="Times New Roman" panose="02020603050405020304" pitchFamily="18" charset="0"/>
              <a:cs typeface="Times New Roman" panose="02020603050405020304" pitchFamily="18" charset="0"/>
            </a:endParaRPr>
          </a:p>
          <a:p>
            <a:pPr algn="ct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276234" y="1534153"/>
            <a:ext cx="4594528" cy="1446550"/>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مقرر قانون الخصوصية </a:t>
            </a:r>
          </a:p>
          <a:p>
            <a:pPr algn="ctr"/>
            <a:r>
              <a:rPr lang="ar-EG" sz="4400" b="1" dirty="0">
                <a:solidFill>
                  <a:srgbClr val="00B0F0"/>
                </a:solidFill>
                <a:latin typeface="Times New Roman" panose="02020603050405020304" pitchFamily="18" charset="0"/>
                <a:cs typeface="Times New Roman" panose="02020603050405020304" pitchFamily="18" charset="0"/>
              </a:rPr>
              <a:t>وحماية البيانات</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015239" y="4951869"/>
            <a:ext cx="4657725" cy="144655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الثامنة</a:t>
            </a:r>
          </a:p>
          <a:p>
            <a:pPr algn="ctr"/>
            <a:r>
              <a:rPr lang="ar-EG" sz="2800" b="1" dirty="0">
                <a:solidFill>
                  <a:srgbClr val="C00000"/>
                </a:solidFill>
                <a:latin typeface="Times New Roman" panose="02020603050405020304" pitchFamily="18" charset="0"/>
                <a:cs typeface="Times New Roman" panose="02020603050405020304" pitchFamily="18" charset="0"/>
              </a:rPr>
              <a:t>مبادئ حماية الخصوصية المعلوماتية</a:t>
            </a:r>
          </a:p>
          <a:p>
            <a:pPr algn="ctr"/>
            <a:r>
              <a:rPr lang="ar-EG" sz="2000" b="1" dirty="0">
                <a:solidFill>
                  <a:srgbClr val="C00000"/>
                </a:solidFill>
                <a:latin typeface="Times New Roman" panose="02020603050405020304" pitchFamily="18" charset="0"/>
                <a:cs typeface="Times New Roman" panose="02020603050405020304" pitchFamily="18" charset="0"/>
              </a:rPr>
              <a:t>(الجزء الثاني)</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96270" y="4445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245372" y="3119735"/>
            <a:ext cx="2522447"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Law </a:t>
            </a:r>
            <a:r>
              <a:rPr lang="ar-EG" sz="2400">
                <a:solidFill>
                  <a:schemeClr val="bg1"/>
                </a:solidFill>
                <a:latin typeface="Times New Roman" panose="02020603050405020304" pitchFamily="18" charset="0"/>
                <a:cs typeface="Times New Roman" panose="02020603050405020304" pitchFamily="18" charset="0"/>
              </a:rPr>
              <a:t>621</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4"/>
          <a:stretch>
            <a:fillRect/>
          </a:stretch>
        </p:blipFill>
        <p:spPr>
          <a:xfrm>
            <a:off x="-1049071"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1608" b="2084"/>
          <a:stretch/>
        </p:blipFill>
        <p:spPr bwMode="auto">
          <a:xfrm>
            <a:off x="0" y="1362372"/>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28" name="Picture 4" descr="استراتيجية أمن المعلومات والتكنولوجيا الحديثة والأمن الوطني للدولة - المعهد  المصري للدراسات">
            <a:extLst>
              <a:ext uri="{FF2B5EF4-FFF2-40B4-BE49-F238E27FC236}">
                <a16:creationId xmlns:a16="http://schemas.microsoft.com/office/drawing/2014/main" id="{357F29FA-EBEA-4B36-A30F-B60BDE5A1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095" y="1667435"/>
            <a:ext cx="9108140" cy="40610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1576561" y="2084567"/>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3439664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28" name="Picture 4" descr="استراتيجية أمن المعلومات والتكنولوجيا الحديثة والأمن الوطني للدولة - المعهد  المصري للدراسات">
            <a:extLst>
              <a:ext uri="{FF2B5EF4-FFF2-40B4-BE49-F238E27FC236}">
                <a16:creationId xmlns:a16="http://schemas.microsoft.com/office/drawing/2014/main" id="{357F29FA-EBEA-4B36-A30F-B60BDE5A1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095" y="1667435"/>
            <a:ext cx="9108140" cy="40610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5843149" y="3189467"/>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0316373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28" name="Picture 4" descr="استراتيجية أمن المعلومات والتكنولوجيا الحديثة والأمن الوطني للدولة - المعهد  المصري للدراسات">
            <a:extLst>
              <a:ext uri="{FF2B5EF4-FFF2-40B4-BE49-F238E27FC236}">
                <a16:creationId xmlns:a16="http://schemas.microsoft.com/office/drawing/2014/main" id="{357F29FA-EBEA-4B36-A30F-B60BDE5A1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095" y="1667435"/>
            <a:ext cx="9108140" cy="40610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3666871" y="2683491"/>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189451089"/>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28" name="Picture 4" descr="استراتيجية أمن المعلومات والتكنولوجيا الحديثة والأمن الوطني للدولة - المعهد  المصري للدراسات">
            <a:extLst>
              <a:ext uri="{FF2B5EF4-FFF2-40B4-BE49-F238E27FC236}">
                <a16:creationId xmlns:a16="http://schemas.microsoft.com/office/drawing/2014/main" id="{357F29FA-EBEA-4B36-A30F-B60BDE5A1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095" y="1667435"/>
            <a:ext cx="9108140" cy="40610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1533577" y="1900254"/>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01130947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6460CDC-9658-4DCA-9FC1-4A8098DE27F0}"/>
              </a:ext>
            </a:extLst>
          </p:cNvPr>
          <p:cNvPicPr>
            <a:picLocks noChangeAspect="1"/>
          </p:cNvPicPr>
          <p:nvPr/>
        </p:nvPicPr>
        <p:blipFill>
          <a:blip r:embed="rId2"/>
          <a:stretch>
            <a:fillRect/>
          </a:stretch>
        </p:blipFill>
        <p:spPr>
          <a:xfrm>
            <a:off x="1376297" y="1658854"/>
            <a:ext cx="9114310" cy="4060288"/>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1" name="Diagram 10">
            <a:extLst>
              <a:ext uri="{FF2B5EF4-FFF2-40B4-BE49-F238E27FC236}">
                <a16:creationId xmlns:a16="http://schemas.microsoft.com/office/drawing/2014/main" id="{74474C2E-6616-41BF-910F-485044BE325B}"/>
              </a:ext>
            </a:extLst>
          </p:cNvPr>
          <p:cNvGraphicFramePr/>
          <p:nvPr>
            <p:extLst>
              <p:ext uri="{D42A27DB-BD31-4B8C-83A1-F6EECF244321}">
                <p14:modId xmlns:p14="http://schemas.microsoft.com/office/powerpoint/2010/main" val="3973770842"/>
              </p:ext>
            </p:extLst>
          </p:nvPr>
        </p:nvGraphicFramePr>
        <p:xfrm>
          <a:off x="1539563" y="1183317"/>
          <a:ext cx="8787778" cy="4461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032229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Technologie Moderne De Sécurité Des Données | Photo Premium">
            <a:extLst>
              <a:ext uri="{FF2B5EF4-FFF2-40B4-BE49-F238E27FC236}">
                <a16:creationId xmlns:a16="http://schemas.microsoft.com/office/drawing/2014/main" id="{3C5FC5B0-0511-4B99-87D3-6A07CC2E7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483" y="1598621"/>
            <a:ext cx="9249516" cy="41731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671551" y="2001532"/>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703853" y="1780480"/>
            <a:ext cx="7158934" cy="44948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b="1" dirty="0">
                <a:solidFill>
                  <a:srgbClr val="002060"/>
                </a:solidFill>
                <a:latin typeface="Calibri" panose="020F0502020204030204" pitchFamily="34" charset="0"/>
                <a:ea typeface="Calibri" panose="020F0502020204030204" pitchFamily="34" charset="0"/>
              </a:rPr>
              <a:t>1. </a:t>
            </a:r>
            <a:r>
              <a:rPr lang="ar-SA"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الجهات الدينية والفلسفية و السياسية و النقابية.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الحق في الإعلام.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ضرورات المصلحة العامة.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لإثبات أو الممارسة أو الدفاع عن حق في القضاء.</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المعلومات الضرورية للطب الوقائي و للتشخيص الطبي.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الإحصائية للبيانات الشخصية.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للبيانات الضرورية للبحث في مجال الصحة.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986748" y="3408333"/>
            <a:ext cx="3821087" cy="1867101"/>
            <a:chOff x="4746156" y="2017302"/>
            <a:chExt cx="3821087" cy="1867101"/>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46156" y="2017302"/>
              <a:ext cx="3790776" cy="186710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3200" b="1" kern="1200" dirty="0">
                  <a:solidFill>
                    <a:schemeClr val="bg1"/>
                  </a:solidFill>
                </a:rPr>
                <a:t>المحور الأول</a:t>
              </a:r>
            </a:p>
            <a:p>
              <a:pPr algn="ctr" defTabSz="977900">
                <a:lnSpc>
                  <a:spcPct val="90000"/>
                </a:lnSpc>
                <a:spcBef>
                  <a:spcPct val="0"/>
                </a:spcBef>
                <a:spcAft>
                  <a:spcPct val="35000"/>
                </a:spcAft>
              </a:pPr>
              <a:r>
                <a:rPr lang="ar-SA" sz="3200"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ar-EG" sz="3200" b="1" kern="1200" dirty="0">
                <a:solidFill>
                  <a:schemeClr val="tx1"/>
                </a:solidFill>
              </a:endParaRPr>
            </a:p>
          </p:txBody>
        </p:sp>
      </p:grpSp>
    </p:spTree>
    <p:extLst>
      <p:ext uri="{BB962C8B-B14F-4D97-AF65-F5344CB8AC3E}">
        <p14:creationId xmlns:p14="http://schemas.microsoft.com/office/powerpoint/2010/main" val="4093239918"/>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2" descr="Technologie Moderne De Sécurité Des Données | Photo Premium">
            <a:extLst>
              <a:ext uri="{FF2B5EF4-FFF2-40B4-BE49-F238E27FC236}">
                <a16:creationId xmlns:a16="http://schemas.microsoft.com/office/drawing/2014/main" id="{34A3EEAA-F89D-4D30-9E8F-695F8B83EA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483" y="1598621"/>
            <a:ext cx="9249516" cy="41731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671551" y="2001532"/>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013413" y="2923555"/>
            <a:ext cx="7018036" cy="235678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ثانيا : المعلومات المتصلة بمسلك الشخص في مجال الائتمان. </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ثالثا : المعلومات المتصلة بالجرائم والعقوبات.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رابعا : المعلومات التي تقادمت.</a:t>
            </a:r>
            <a:endParaRPr lang="ar-EG"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خامسا: المعلومات التي تستبعد بناء علي اعتراض صاحب الشأن.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986748" y="3408333"/>
            <a:ext cx="3821087" cy="1867101"/>
            <a:chOff x="4746156" y="2017302"/>
            <a:chExt cx="3821087" cy="1867101"/>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46156" y="2017302"/>
              <a:ext cx="3790776" cy="186710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3200" b="1" kern="1200" dirty="0">
                  <a:solidFill>
                    <a:schemeClr val="bg1"/>
                  </a:solidFill>
                </a:rPr>
                <a:t>المحور الأول</a:t>
              </a:r>
            </a:p>
            <a:p>
              <a:pPr algn="ctr" defTabSz="977900">
                <a:lnSpc>
                  <a:spcPct val="90000"/>
                </a:lnSpc>
                <a:spcBef>
                  <a:spcPct val="0"/>
                </a:spcBef>
                <a:spcAft>
                  <a:spcPct val="35000"/>
                </a:spcAft>
              </a:pPr>
              <a:r>
                <a:rPr lang="ar-SA" sz="3200" b="1" dirty="0">
                  <a:solidFill>
                    <a:srgbClr val="000000"/>
                  </a:solidFill>
                  <a:ea typeface="Times New Roman" panose="02020603050405020304" pitchFamily="18" charset="0"/>
                  <a:cs typeface="Calibri" panose="020F0502020204030204" pitchFamily="34" charset="0"/>
                </a:rPr>
                <a:t>حظر تخزين بعض أنواع المعلومات الشخصية</a:t>
              </a:r>
              <a:endParaRPr lang="ar-EG" sz="3200" b="1" kern="1200" dirty="0">
                <a:solidFill>
                  <a:schemeClr val="tx1"/>
                </a:solidFill>
              </a:endParaRPr>
            </a:p>
          </p:txBody>
        </p:sp>
      </p:grpSp>
    </p:spTree>
    <p:extLst>
      <p:ext uri="{BB962C8B-B14F-4D97-AF65-F5344CB8AC3E}">
        <p14:creationId xmlns:p14="http://schemas.microsoft.com/office/powerpoint/2010/main" val="131846807"/>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483" y="1598621"/>
            <a:ext cx="9249516" cy="41731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671551" y="2001532"/>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013413" y="2923555"/>
            <a:ext cx="7018036" cy="235678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أولا: مبدأ صحة المعلومات: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ثانيا: مبدأ مشروعية المعلومات: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ثالثا: مبدأ ضرورة التناسب بين المعلومات والغرض الذي من أجله يراد تسجيلها علي الكمبيوتر:</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رابعا: مبدأ توقيت الاحتفاظ بالمعلومات الشخصية:</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986748" y="3408333"/>
            <a:ext cx="3821087" cy="1867101"/>
            <a:chOff x="4746156" y="2017302"/>
            <a:chExt cx="3821087" cy="1867101"/>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46156" y="2017302"/>
              <a:ext cx="3790776" cy="186710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3200" b="1" kern="1200" dirty="0">
                  <a:solidFill>
                    <a:schemeClr val="bg1"/>
                  </a:solidFill>
                </a:rPr>
                <a:t>المحور الثاني</a:t>
              </a:r>
            </a:p>
            <a:p>
              <a:pPr marL="0" lvl="0" indent="0" algn="ctr" defTabSz="977900">
                <a:lnSpc>
                  <a:spcPct val="90000"/>
                </a:lnSpc>
                <a:spcBef>
                  <a:spcPct val="0"/>
                </a:spcBef>
                <a:spcAft>
                  <a:spcPct val="35000"/>
                </a:spcAft>
                <a:buNone/>
              </a:pPr>
              <a:r>
                <a:rPr lang="ar-EG" sz="3200" b="1" dirty="0">
                  <a:solidFill>
                    <a:schemeClr val="tx1"/>
                  </a:solidFill>
                </a:rPr>
                <a:t>مبادئ تخزين ومعالجة المعلومات الشخصية</a:t>
              </a:r>
              <a:endParaRPr lang="ar-EG" sz="3200" b="1" kern="1200" dirty="0">
                <a:solidFill>
                  <a:schemeClr val="tx1"/>
                </a:solidFill>
              </a:endParaRPr>
            </a:p>
          </p:txBody>
        </p:sp>
      </p:grpSp>
    </p:spTree>
    <p:extLst>
      <p:ext uri="{BB962C8B-B14F-4D97-AF65-F5344CB8AC3E}">
        <p14:creationId xmlns:p14="http://schemas.microsoft.com/office/powerpoint/2010/main" val="3172722914"/>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483" y="1598621"/>
            <a:ext cx="9249516" cy="41731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433388" y="1730989"/>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301239" y="2205267"/>
            <a:ext cx="6719787" cy="310754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endParaRPr lang="en-US"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ثانيا: الحق في التصحيح</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ثالثا: الحق في المحافظة علي خصوصية المعلومات.</a:t>
            </a:r>
            <a:endParaRPr lang="ar-EG"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رابعا: الحق في الإشراف المستقل.</a:t>
            </a:r>
            <a:endParaRPr lang="ar-EG"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خامسا: الحق في الإخطار العام.</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8054779" y="3052057"/>
            <a:ext cx="3852419" cy="2270575"/>
            <a:chOff x="4814187" y="1661026"/>
            <a:chExt cx="3852419" cy="2270575"/>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875830" y="1661026"/>
              <a:ext cx="3790776" cy="2270575"/>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lvl="0" algn="ctr" defTabSz="977900">
                <a:lnSpc>
                  <a:spcPct val="90000"/>
                </a:lnSpc>
                <a:spcBef>
                  <a:spcPct val="0"/>
                </a:spcBef>
                <a:spcAft>
                  <a:spcPct val="35000"/>
                </a:spcAft>
              </a:pPr>
              <a:r>
                <a:rPr lang="ar-EG" sz="3200" b="1" kern="1200" dirty="0">
                  <a:solidFill>
                    <a:schemeClr val="bg1"/>
                  </a:solidFill>
                </a:rPr>
                <a:t>المحور الثالث</a:t>
              </a:r>
            </a:p>
            <a:p>
              <a:pPr lvl="0" algn="ctr" defTabSz="977900">
                <a:lnSpc>
                  <a:spcPct val="90000"/>
                </a:lnSpc>
                <a:spcBef>
                  <a:spcPct val="0"/>
                </a:spcBef>
                <a:spcAft>
                  <a:spcPct val="35000"/>
                </a:spcAft>
              </a:pPr>
              <a:r>
                <a:rPr lang="ar-SA" sz="2400"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400" b="1" kern="1200" dirty="0">
                <a:solidFill>
                  <a:schemeClr val="tx1"/>
                </a:solidFill>
              </a:endParaRPr>
            </a:p>
            <a:p>
              <a:pPr marL="0" lvl="0" indent="0" algn="ctr" defTabSz="977900">
                <a:lnSpc>
                  <a:spcPct val="90000"/>
                </a:lnSpc>
                <a:spcBef>
                  <a:spcPct val="0"/>
                </a:spcBef>
                <a:spcAft>
                  <a:spcPct val="35000"/>
                </a:spcAft>
                <a:buNone/>
              </a:pPr>
              <a:endParaRPr lang="ar-EG" sz="3200" b="1" kern="1200" dirty="0">
                <a:solidFill>
                  <a:schemeClr val="tx1"/>
                </a:solidFill>
              </a:endParaRPr>
            </a:p>
          </p:txBody>
        </p:sp>
      </p:grpSp>
    </p:spTree>
    <p:extLst>
      <p:ext uri="{BB962C8B-B14F-4D97-AF65-F5344CB8AC3E}">
        <p14:creationId xmlns:p14="http://schemas.microsoft.com/office/powerpoint/2010/main" val="1909313227"/>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6625" y="2052355"/>
            <a:ext cx="5079163" cy="2745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4124586" y="1329379"/>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625485" y="3743914"/>
            <a:ext cx="3953851" cy="242123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المقصود بالحق في الاطلاع</a:t>
            </a:r>
            <a:r>
              <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نطاق الحق في الاطلاع.</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ممارسة الحق في الاطلاع.</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8035919" y="3461059"/>
            <a:ext cx="3790776" cy="1722569"/>
            <a:chOff x="4795327" y="2070028"/>
            <a:chExt cx="3790776" cy="17225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95327" y="2070028"/>
              <a:ext cx="3790776" cy="1722569"/>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lvl="0" algn="ctr" defTabSz="977900">
                <a:lnSpc>
                  <a:spcPct val="90000"/>
                </a:lnSpc>
                <a:spcBef>
                  <a:spcPct val="0"/>
                </a:spcBef>
                <a:spcAft>
                  <a:spcPct val="35000"/>
                </a:spcAft>
              </a:pPr>
              <a:r>
                <a:rPr lang="ar-EG" sz="3200" b="1" kern="1200" dirty="0">
                  <a:solidFill>
                    <a:schemeClr val="bg1"/>
                  </a:solidFill>
                </a:rPr>
                <a:t>المحور الثالث</a:t>
              </a:r>
            </a:p>
            <a:p>
              <a:pPr lvl="0" algn="ctr" defTabSz="977900">
                <a:lnSpc>
                  <a:spcPct val="90000"/>
                </a:lnSpc>
                <a:spcBef>
                  <a:spcPct val="0"/>
                </a:spcBef>
                <a:spcAft>
                  <a:spcPct val="35000"/>
                </a:spcAft>
              </a:pPr>
              <a:r>
                <a:rPr lang="ar-SA" sz="2400" b="1" dirty="0">
                  <a:solidFill>
                    <a:schemeClr val="tx1"/>
                  </a:solidFill>
                  <a:ea typeface="Times New Roman" panose="02020603050405020304" pitchFamily="18" charset="0"/>
                  <a:cs typeface="Calibri" panose="020F0502020204030204" pitchFamily="34" charset="0"/>
                </a:rPr>
                <a:t>حقوق الشخص الذي سجلت المعلومات الشخصية المتعلقة به</a:t>
              </a:r>
              <a:endParaRPr lang="ar-EG" sz="2400" b="1" kern="1200" dirty="0">
                <a:solidFill>
                  <a:schemeClr val="tx1"/>
                </a:solidFill>
              </a:endParaRPr>
            </a:p>
          </p:txBody>
        </p:sp>
      </p:grpSp>
    </p:spTree>
    <p:extLst>
      <p:ext uri="{BB962C8B-B14F-4D97-AF65-F5344CB8AC3E}">
        <p14:creationId xmlns:p14="http://schemas.microsoft.com/office/powerpoint/2010/main" val="3756528831"/>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نصائح للمحافظة على الخصوصية على الإنترنت">
            <a:extLst>
              <a:ext uri="{FF2B5EF4-FFF2-40B4-BE49-F238E27FC236}">
                <a16:creationId xmlns:a16="http://schemas.microsoft.com/office/drawing/2014/main" id="{AA256EBA-031C-4976-8A27-31A0667286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25" y="1647825"/>
            <a:ext cx="8972550" cy="39973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764188188"/>
              </p:ext>
            </p:extLst>
          </p:nvPr>
        </p:nvGraphicFramePr>
        <p:xfrm>
          <a:off x="2890837" y="3589666"/>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8920572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1BEDAC0-FDF7-4EA7-8712-BEB48076F03D}"/>
              </a:ext>
            </a:extLst>
          </p:cNvPr>
          <p:cNvPicPr>
            <a:picLocks noChangeAspect="1"/>
          </p:cNvPicPr>
          <p:nvPr/>
        </p:nvPicPr>
        <p:blipFill>
          <a:blip r:embed="rId2"/>
          <a:stretch>
            <a:fillRect/>
          </a:stretch>
        </p:blipFill>
        <p:spPr>
          <a:xfrm>
            <a:off x="1440873" y="1660208"/>
            <a:ext cx="8959272" cy="3984949"/>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972384258"/>
              </p:ext>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721767" y="5040030"/>
            <a:ext cx="6676560"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ثانيا : المعلومات المتصلة بمسلك الشخص في مجال ال</a:t>
            </a:r>
            <a:r>
              <a:rPr lang="ar-EG" sz="2400" b="1" dirty="0">
                <a:solidFill>
                  <a:schemeClr val="tx1"/>
                </a:solidFill>
                <a:ea typeface="Times New Roman" panose="02020603050405020304" pitchFamily="18" charset="0"/>
                <a:cs typeface="Calibri" panose="020F0502020204030204" pitchFamily="34" charset="0"/>
              </a:rPr>
              <a:t>ا</a:t>
            </a:r>
            <a:r>
              <a:rPr lang="ar-SA" sz="2400" b="1" dirty="0">
                <a:solidFill>
                  <a:schemeClr val="tx1"/>
                </a:solidFill>
                <a:ea typeface="Times New Roman" panose="02020603050405020304" pitchFamily="18" charset="0"/>
                <a:cs typeface="Calibri" panose="020F0502020204030204" pitchFamily="34" charset="0"/>
              </a:rPr>
              <a:t>ئتمان</a:t>
            </a:r>
            <a:r>
              <a:rPr lang="ar-EG" sz="2400" b="1" dirty="0">
                <a:solidFill>
                  <a:schemeClr val="tx1"/>
                </a:solidFill>
                <a:ea typeface="Times New Roman" panose="02020603050405020304" pitchFamily="18" charset="0"/>
                <a:cs typeface="Calibri" panose="020F0502020204030204" pitchFamily="34" charset="0"/>
              </a:rPr>
              <a:t>:</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B590306D-9B9C-41C8-BF5B-4118E71F0BF2}"/>
              </a:ext>
            </a:extLst>
          </p:cNvPr>
          <p:cNvPicPr>
            <a:picLocks noChangeAspect="1"/>
          </p:cNvPicPr>
          <p:nvPr/>
        </p:nvPicPr>
        <p:blipFill>
          <a:blip r:embed="rId9"/>
          <a:stretch>
            <a:fillRect/>
          </a:stretch>
        </p:blipFill>
        <p:spPr>
          <a:xfrm>
            <a:off x="646587" y="1493386"/>
            <a:ext cx="3054355" cy="6858000"/>
          </a:xfrm>
          <a:prstGeom prst="rect">
            <a:avLst/>
          </a:prstGeom>
        </p:spPr>
      </p:pic>
    </p:spTree>
    <p:extLst>
      <p:ext uri="{BB962C8B-B14F-4D97-AF65-F5344CB8AC3E}">
        <p14:creationId xmlns:p14="http://schemas.microsoft.com/office/powerpoint/2010/main" val="335067787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1BEDAC0-FDF7-4EA7-8712-BEB48076F03D}"/>
              </a:ext>
            </a:extLst>
          </p:cNvPr>
          <p:cNvPicPr>
            <a:picLocks noChangeAspect="1"/>
          </p:cNvPicPr>
          <p:nvPr/>
        </p:nvPicPr>
        <p:blipFill>
          <a:blip r:embed="rId2"/>
          <a:stretch>
            <a:fillRect/>
          </a:stretch>
        </p:blipFill>
        <p:spPr>
          <a:xfrm>
            <a:off x="1440873" y="1660208"/>
            <a:ext cx="8959272" cy="3984949"/>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721767" y="5040030"/>
            <a:ext cx="6676560"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ثانيا : المعلومات المتصلة بمسلك الشخص في مجال ال</a:t>
            </a:r>
            <a:r>
              <a:rPr lang="ar-EG" sz="2400" b="1" dirty="0">
                <a:solidFill>
                  <a:schemeClr val="tx1"/>
                </a:solidFill>
                <a:ea typeface="Times New Roman" panose="02020603050405020304" pitchFamily="18" charset="0"/>
                <a:cs typeface="Calibri" panose="020F0502020204030204" pitchFamily="34" charset="0"/>
              </a:rPr>
              <a:t>ا</a:t>
            </a:r>
            <a:r>
              <a:rPr lang="ar-SA" sz="2400" b="1" dirty="0">
                <a:solidFill>
                  <a:schemeClr val="tx1"/>
                </a:solidFill>
                <a:ea typeface="Times New Roman" panose="02020603050405020304" pitchFamily="18" charset="0"/>
                <a:cs typeface="Calibri" panose="020F0502020204030204" pitchFamily="34" charset="0"/>
              </a:rPr>
              <a:t>ئتمان</a:t>
            </a:r>
            <a:r>
              <a:rPr lang="ar-EG" sz="2400" b="1" dirty="0">
                <a:solidFill>
                  <a:schemeClr val="tx1"/>
                </a:solidFill>
                <a:ea typeface="Times New Roman" panose="02020603050405020304" pitchFamily="18" charset="0"/>
                <a:cs typeface="Calibri" panose="020F0502020204030204" pitchFamily="34" charset="0"/>
              </a:rPr>
              <a:t>:</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DD2B0306-9202-4A6B-8A10-5E0B764233ED}"/>
              </a:ext>
            </a:extLst>
          </p:cNvPr>
          <p:cNvPicPr>
            <a:picLocks noChangeAspect="1"/>
          </p:cNvPicPr>
          <p:nvPr/>
        </p:nvPicPr>
        <p:blipFill>
          <a:blip r:embed="rId9"/>
          <a:stretch>
            <a:fillRect/>
          </a:stretch>
        </p:blipFill>
        <p:spPr>
          <a:xfrm>
            <a:off x="532045" y="1902691"/>
            <a:ext cx="3796004" cy="341012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7645074"/>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1BEDAC0-FDF7-4EA7-8712-BEB48076F03D}"/>
              </a:ext>
            </a:extLst>
          </p:cNvPr>
          <p:cNvPicPr>
            <a:picLocks noChangeAspect="1"/>
          </p:cNvPicPr>
          <p:nvPr/>
        </p:nvPicPr>
        <p:blipFill>
          <a:blip r:embed="rId2"/>
          <a:stretch>
            <a:fillRect/>
          </a:stretch>
        </p:blipFill>
        <p:spPr>
          <a:xfrm>
            <a:off x="1440873" y="1660208"/>
            <a:ext cx="8959272" cy="3984949"/>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937328291"/>
              </p:ext>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3818447" y="1665643"/>
            <a:ext cx="6676560"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bg1"/>
                </a:solidFill>
                <a:ea typeface="Times New Roman" panose="02020603050405020304" pitchFamily="18" charset="0"/>
                <a:cs typeface="Calibri" panose="020F0502020204030204" pitchFamily="34" charset="0"/>
              </a:rPr>
              <a:t>ثانيا : المعلومات المتصلة بمسلك الشخص في مجال ال</a:t>
            </a:r>
            <a:r>
              <a:rPr lang="ar-EG" sz="2400" b="1" dirty="0">
                <a:solidFill>
                  <a:schemeClr val="bg1"/>
                </a:solidFill>
                <a:ea typeface="Times New Roman" panose="02020603050405020304" pitchFamily="18" charset="0"/>
                <a:cs typeface="Calibri" panose="020F0502020204030204" pitchFamily="34" charset="0"/>
              </a:rPr>
              <a:t>ا</a:t>
            </a:r>
            <a:r>
              <a:rPr lang="ar-SA" sz="2400" b="1" dirty="0">
                <a:solidFill>
                  <a:schemeClr val="bg1"/>
                </a:solidFill>
                <a:ea typeface="Times New Roman" panose="02020603050405020304" pitchFamily="18" charset="0"/>
                <a:cs typeface="Calibri" panose="020F0502020204030204" pitchFamily="34" charset="0"/>
              </a:rPr>
              <a:t>ئتمان</a:t>
            </a:r>
            <a:r>
              <a:rPr lang="ar-EG" sz="2400" b="1" dirty="0">
                <a:solidFill>
                  <a:schemeClr val="bg1"/>
                </a:solidFill>
                <a:ea typeface="Times New Roman" panose="02020603050405020304" pitchFamily="18" charset="0"/>
                <a:cs typeface="Calibri" panose="020F0502020204030204" pitchFamily="34" charset="0"/>
              </a:rPr>
              <a:t>:</a:t>
            </a:r>
            <a:r>
              <a:rPr lang="ar-SA" sz="2400" b="1" dirty="0">
                <a:solidFill>
                  <a:schemeClr val="bg1"/>
                </a:solidFill>
                <a:ea typeface="Times New Roman" panose="02020603050405020304" pitchFamily="18" charset="0"/>
                <a:cs typeface="Calibri" panose="020F050202020403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Flowchart: Alternate Process 11">
            <a:extLst>
              <a:ext uri="{FF2B5EF4-FFF2-40B4-BE49-F238E27FC236}">
                <a16:creationId xmlns:a16="http://schemas.microsoft.com/office/drawing/2014/main" id="{78B3EA7D-7B0C-4BB9-8B2F-1A90B0C02572}"/>
              </a:ext>
            </a:extLst>
          </p:cNvPr>
          <p:cNvSpPr/>
          <p:nvPr/>
        </p:nvSpPr>
        <p:spPr>
          <a:xfrm>
            <a:off x="521477" y="4988202"/>
            <a:ext cx="7994450" cy="121739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ea typeface="Times New Roman" panose="02020603050405020304" pitchFamily="18" charset="0"/>
                <a:cs typeface="Calibri" panose="020F0502020204030204" pitchFamily="34" charset="0"/>
              </a:rPr>
              <a:t>     </a:t>
            </a:r>
            <a:r>
              <a:rPr lang="ar-SA" sz="2400" dirty="0">
                <a:solidFill>
                  <a:srgbClr val="000000"/>
                </a:solidFill>
                <a:ea typeface="Times New Roman" panose="02020603050405020304" pitchFamily="18" charset="0"/>
                <a:cs typeface="Calibri" panose="020F0502020204030204" pitchFamily="34" charset="0"/>
              </a:rPr>
              <a:t>وهذا الحظر </a:t>
            </a:r>
            <a:r>
              <a:rPr lang="ar-SA" sz="2400" dirty="0">
                <a:solidFill>
                  <a:srgbClr val="000000"/>
                </a:solidFill>
                <a:highlight>
                  <a:srgbClr val="FFFF00"/>
                </a:highlight>
                <a:ea typeface="Times New Roman" panose="02020603050405020304" pitchFamily="18" charset="0"/>
                <a:cs typeface="Calibri" panose="020F0502020204030204" pitchFamily="34" charset="0"/>
              </a:rPr>
              <a:t>يستهدف في الواقع الحفاظ علي التوازن في العلاقة بين المصرف والعميل</a:t>
            </a:r>
            <a:r>
              <a:rPr lang="ar-SA" sz="2400" dirty="0">
                <a:solidFill>
                  <a:srgbClr val="000000"/>
                </a:solidFill>
                <a:ea typeface="Times New Roman" panose="02020603050405020304" pitchFamily="18" charset="0"/>
                <a:cs typeface="Calibri" panose="020F0502020204030204" pitchFamily="34" charset="0"/>
              </a:rPr>
              <a:t>، وحتى لا يكون الكمبيوتر عنصرا من عناصر الخلل في هذا التوازن</a:t>
            </a:r>
            <a:r>
              <a:rPr lang="ar-EG" sz="2400" dirty="0">
                <a:solidFill>
                  <a:srgbClr val="000000"/>
                </a:solidFill>
                <a:ea typeface="Times New Roman" panose="02020603050405020304" pitchFamily="18" charset="0"/>
                <a:cs typeface="Calibri" panose="020F0502020204030204" pitchFamily="34" charset="0"/>
              </a:rPr>
              <a:t>.</a:t>
            </a:r>
            <a:r>
              <a:rPr lang="ar-SA" sz="2400" dirty="0">
                <a:solidFill>
                  <a:srgbClr val="000000"/>
                </a:solidFill>
                <a:ea typeface="Times New Roman" panose="02020603050405020304" pitchFamily="18" charset="0"/>
                <a:cs typeface="Calibri" panose="020F050202020403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871A07B6-8B68-4475-8418-040A6CEE3B1A}"/>
              </a:ext>
            </a:extLst>
          </p:cNvPr>
          <p:cNvPicPr>
            <a:picLocks noChangeAspect="1"/>
          </p:cNvPicPr>
          <p:nvPr/>
        </p:nvPicPr>
        <p:blipFill>
          <a:blip r:embed="rId9"/>
          <a:stretch>
            <a:fillRect/>
          </a:stretch>
        </p:blipFill>
        <p:spPr>
          <a:xfrm>
            <a:off x="426615" y="1519397"/>
            <a:ext cx="3584371" cy="6858000"/>
          </a:xfrm>
          <a:prstGeom prst="rect">
            <a:avLst/>
          </a:prstGeom>
        </p:spPr>
      </p:pic>
    </p:spTree>
    <p:extLst>
      <p:ext uri="{BB962C8B-B14F-4D97-AF65-F5344CB8AC3E}">
        <p14:creationId xmlns:p14="http://schemas.microsoft.com/office/powerpoint/2010/main" val="721327577"/>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0" name="Picture 2" descr="بحث و دراسة قانونية حول تقسيمات الجرائم و ظروفها في قانون العقوبات الجزائري  2023">
            <a:extLst>
              <a:ext uri="{FF2B5EF4-FFF2-40B4-BE49-F238E27FC236}">
                <a16:creationId xmlns:a16="http://schemas.microsoft.com/office/drawing/2014/main" id="{664F255D-8DC5-4E5A-A278-E9CBC65101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982" y="1683328"/>
            <a:ext cx="9097818" cy="40339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473021" y="4873855"/>
            <a:ext cx="5163127"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a:t>
            </a:r>
            <a:r>
              <a:rPr lang="ar-EG" sz="2400" b="1" dirty="0">
                <a:solidFill>
                  <a:schemeClr val="tx1"/>
                </a:solidFill>
                <a:ea typeface="Times New Roman" panose="02020603050405020304" pitchFamily="18" charset="0"/>
                <a:cs typeface="Calibri" panose="020F0502020204030204" pitchFamily="34" charset="0"/>
              </a:rPr>
              <a:t>لثا: </a:t>
            </a:r>
            <a:r>
              <a:rPr lang="ar-SA" sz="2400" b="1" dirty="0">
                <a:solidFill>
                  <a:schemeClr val="tx1"/>
                </a:solidFill>
                <a:ea typeface="Calibri" panose="020F0502020204030204" pitchFamily="34" charset="0"/>
                <a:cs typeface="Calibri" panose="020F0502020204030204" pitchFamily="34" charset="0"/>
              </a:rPr>
              <a:t>المعلومات المتعلقة بالجرائم والعقوبات :</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15F29198-F7CD-4FDB-83C2-D763B992E707}"/>
              </a:ext>
            </a:extLst>
          </p:cNvPr>
          <p:cNvPicPr>
            <a:picLocks noChangeAspect="1"/>
          </p:cNvPicPr>
          <p:nvPr/>
        </p:nvPicPr>
        <p:blipFill>
          <a:blip r:embed="rId9"/>
          <a:stretch>
            <a:fillRect/>
          </a:stretch>
        </p:blipFill>
        <p:spPr>
          <a:xfrm>
            <a:off x="481532" y="2022437"/>
            <a:ext cx="4565008" cy="2712955"/>
          </a:xfrm>
          <a:prstGeom prst="rect">
            <a:avLst/>
          </a:prstGeom>
        </p:spPr>
      </p:pic>
    </p:spTree>
    <p:extLst>
      <p:ext uri="{BB962C8B-B14F-4D97-AF65-F5344CB8AC3E}">
        <p14:creationId xmlns:p14="http://schemas.microsoft.com/office/powerpoint/2010/main" val="10566612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0" name="Picture 2" descr="بحث و دراسة قانونية حول تقسيمات الجرائم و ظروفها في قانون العقوبات الجزائري  2023">
            <a:extLst>
              <a:ext uri="{FF2B5EF4-FFF2-40B4-BE49-F238E27FC236}">
                <a16:creationId xmlns:a16="http://schemas.microsoft.com/office/drawing/2014/main" id="{664F255D-8DC5-4E5A-A278-E9CBC65101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982" y="1683328"/>
            <a:ext cx="9097818" cy="40339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623483" y="2898786"/>
            <a:ext cx="5163127"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a:t>
            </a:r>
            <a:r>
              <a:rPr lang="ar-EG" sz="2400" b="1" dirty="0">
                <a:solidFill>
                  <a:schemeClr val="tx1"/>
                </a:solidFill>
                <a:ea typeface="Times New Roman" panose="02020603050405020304" pitchFamily="18" charset="0"/>
                <a:cs typeface="Calibri" panose="020F0502020204030204" pitchFamily="34" charset="0"/>
              </a:rPr>
              <a:t>لثا: </a:t>
            </a:r>
            <a:r>
              <a:rPr lang="ar-SA" sz="2400" b="1" dirty="0">
                <a:solidFill>
                  <a:schemeClr val="tx1"/>
                </a:solidFill>
                <a:ea typeface="Calibri" panose="020F0502020204030204" pitchFamily="34" charset="0"/>
                <a:cs typeface="Calibri" panose="020F0502020204030204" pitchFamily="34" charset="0"/>
              </a:rPr>
              <a:t>المعلومات المتعلقة بالجرائم والعقوبات :</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12" name="Flowchart: Alternate Process 11">
            <a:extLst>
              <a:ext uri="{FF2B5EF4-FFF2-40B4-BE49-F238E27FC236}">
                <a16:creationId xmlns:a16="http://schemas.microsoft.com/office/drawing/2014/main" id="{97E8FD45-7851-490C-B3E7-F26315E4845C}"/>
              </a:ext>
            </a:extLst>
          </p:cNvPr>
          <p:cNvSpPr/>
          <p:nvPr/>
        </p:nvSpPr>
        <p:spPr>
          <a:xfrm>
            <a:off x="2510231" y="4297910"/>
            <a:ext cx="6412097" cy="19063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ea typeface="Calibri" panose="020F0502020204030204" pitchFamily="34" charset="0"/>
                <a:cs typeface="Calibri" panose="020F0502020204030204" pitchFamily="34" charset="0"/>
              </a:rPr>
              <a:t>    </a:t>
            </a:r>
            <a:r>
              <a:rPr lang="ar-SA" sz="2400" dirty="0">
                <a:solidFill>
                  <a:srgbClr val="000000"/>
                </a:solidFill>
                <a:ea typeface="Calibri" panose="020F0502020204030204" pitchFamily="34" charset="0"/>
                <a:cs typeface="Calibri" panose="020F0502020204030204" pitchFamily="34" charset="0"/>
              </a:rPr>
              <a:t> كما </a:t>
            </a:r>
            <a:r>
              <a:rPr lang="ar-SA" sz="2400" dirty="0">
                <a:solidFill>
                  <a:srgbClr val="000000"/>
                </a:solidFill>
                <a:highlight>
                  <a:srgbClr val="FFFF00"/>
                </a:highlight>
                <a:ea typeface="Calibri" panose="020F0502020204030204" pitchFamily="34" charset="0"/>
                <a:cs typeface="Calibri" panose="020F0502020204030204" pitchFamily="34" charset="0"/>
              </a:rPr>
              <a:t>أن تلك المعلومات من الخطورة علي مستقبل الأفراد</a:t>
            </a:r>
            <a:r>
              <a:rPr lang="ar-SA" sz="2400" dirty="0">
                <a:solidFill>
                  <a:srgbClr val="000000"/>
                </a:solidFill>
                <a:ea typeface="Calibri" panose="020F0502020204030204" pitchFamily="34" charset="0"/>
                <a:cs typeface="Calibri" panose="020F0502020204030204" pitchFamily="34" charset="0"/>
              </a:rPr>
              <a:t>، بحيث يجب أن يكون تسجيلها عن طريق الجهات القائمة علي العدالة</a:t>
            </a:r>
            <a:r>
              <a:rPr lang="ar-EG" sz="2400" dirty="0">
                <a:solidFill>
                  <a:srgbClr val="000000"/>
                </a:solidFill>
                <a:ea typeface="Calibri" panose="020F0502020204030204" pitchFamily="34" charset="0"/>
                <a:cs typeface="Calibri" panose="020F0502020204030204" pitchFamily="34" charset="0"/>
              </a:rPr>
              <a:t>.</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4741979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0" name="Picture 2" descr="بحث و دراسة قانونية حول تقسيمات الجرائم و ظروفها في قانون العقوبات الجزائري  2023">
            <a:extLst>
              <a:ext uri="{FF2B5EF4-FFF2-40B4-BE49-F238E27FC236}">
                <a16:creationId xmlns:a16="http://schemas.microsoft.com/office/drawing/2014/main" id="{664F255D-8DC5-4E5A-A278-E9CBC65101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982" y="1683328"/>
            <a:ext cx="9097818" cy="40339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623483" y="2898786"/>
            <a:ext cx="5163127"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a:t>
            </a:r>
            <a:r>
              <a:rPr lang="ar-EG" sz="2400" b="1" dirty="0">
                <a:solidFill>
                  <a:schemeClr val="tx1"/>
                </a:solidFill>
                <a:ea typeface="Times New Roman" panose="02020603050405020304" pitchFamily="18" charset="0"/>
                <a:cs typeface="Calibri" panose="020F0502020204030204" pitchFamily="34" charset="0"/>
              </a:rPr>
              <a:t>لثا: </a:t>
            </a:r>
            <a:r>
              <a:rPr lang="ar-SA" sz="2400" b="1" dirty="0">
                <a:solidFill>
                  <a:schemeClr val="tx1"/>
                </a:solidFill>
                <a:ea typeface="Calibri" panose="020F0502020204030204" pitchFamily="34" charset="0"/>
                <a:cs typeface="Calibri" panose="020F0502020204030204" pitchFamily="34" charset="0"/>
              </a:rPr>
              <a:t>المعلومات المتعلقة بالجرائم والعقوبات :</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12" name="Flowchart: Alternate Process 11">
            <a:extLst>
              <a:ext uri="{FF2B5EF4-FFF2-40B4-BE49-F238E27FC236}">
                <a16:creationId xmlns:a16="http://schemas.microsoft.com/office/drawing/2014/main" id="{97E8FD45-7851-490C-B3E7-F26315E4845C}"/>
              </a:ext>
            </a:extLst>
          </p:cNvPr>
          <p:cNvSpPr/>
          <p:nvPr/>
        </p:nvSpPr>
        <p:spPr>
          <a:xfrm>
            <a:off x="1553675" y="4865871"/>
            <a:ext cx="8164945" cy="14193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ea typeface="Times New Roman" panose="02020603050405020304" pitchFamily="18" charset="0"/>
                <a:cs typeface="Calibri" panose="020F0502020204030204" pitchFamily="34" charset="0"/>
              </a:rPr>
              <a:t>بيد </a:t>
            </a:r>
            <a:r>
              <a:rPr lang="ar-SA" sz="2400" dirty="0">
                <a:solidFill>
                  <a:srgbClr val="000000"/>
                </a:solidFill>
                <a:highlight>
                  <a:srgbClr val="FFFF00"/>
                </a:highlight>
                <a:ea typeface="Times New Roman" panose="02020603050405020304" pitchFamily="18" charset="0"/>
                <a:cs typeface="Calibri" panose="020F0502020204030204" pitchFamily="34" charset="0"/>
              </a:rPr>
              <a:t>أن هذا الحظر يرد عليه بعض الاستثناءات</a:t>
            </a:r>
            <a:r>
              <a:rPr lang="ar-SA" sz="2400" dirty="0">
                <a:solidFill>
                  <a:srgbClr val="000000"/>
                </a:solidFill>
                <a:ea typeface="Times New Roman" panose="02020603050405020304" pitchFamily="18" charset="0"/>
                <a:cs typeface="Calibri" panose="020F0502020204030204" pitchFamily="34" charset="0"/>
              </a:rPr>
              <a:t>:</a:t>
            </a:r>
            <a:endParaRPr lang="en-US" sz="2000" dirty="0">
              <a:ea typeface="Times New Roman" panose="02020603050405020304" pitchFamily="18" charset="0"/>
            </a:endParaRPr>
          </a:p>
          <a:p>
            <a:pPr algn="just" rtl="1"/>
            <a:r>
              <a:rPr lang="ar-SA" sz="2400" dirty="0">
                <a:solidFill>
                  <a:srgbClr val="000000"/>
                </a:solidFill>
                <a:ea typeface="Times New Roman" panose="02020603050405020304" pitchFamily="18" charset="0"/>
                <a:cs typeface="Calibri" panose="020F0502020204030204" pitchFamily="34" charset="0"/>
              </a:rPr>
              <a:t> </a:t>
            </a:r>
            <a:endParaRPr lang="en-US" sz="2000" dirty="0">
              <a:ea typeface="Times New Roman" panose="02020603050405020304" pitchFamily="18" charset="0"/>
            </a:endParaRPr>
          </a:p>
          <a:p>
            <a:pPr algn="r" rtl="1"/>
            <a:r>
              <a:rPr lang="ar-SA" sz="2400" dirty="0">
                <a:solidFill>
                  <a:srgbClr val="000000"/>
                </a:solidFill>
                <a:ea typeface="Calibri" panose="020F0502020204030204" pitchFamily="34" charset="0"/>
                <a:cs typeface="Calibri" panose="020F0502020204030204" pitchFamily="34" charset="0"/>
              </a:rPr>
              <a:t>      </a:t>
            </a:r>
            <a:r>
              <a:rPr lang="ar-SA" sz="2400" b="1" dirty="0">
                <a:solidFill>
                  <a:srgbClr val="000000"/>
                </a:solidFill>
                <a:ea typeface="Calibri" panose="020F0502020204030204" pitchFamily="34" charset="0"/>
                <a:cs typeface="Calibri" panose="020F0502020204030204" pitchFamily="34" charset="0"/>
              </a:rPr>
              <a:t>يتعلق الاستثناء الأول</a:t>
            </a:r>
            <a:r>
              <a:rPr lang="ar-SA" sz="2400" dirty="0">
                <a:solidFill>
                  <a:srgbClr val="000000"/>
                </a:solidFill>
                <a:ea typeface="Calibri" panose="020F0502020204030204" pitchFamily="34" charset="0"/>
                <a:cs typeface="Calibri" panose="020F0502020204030204" pitchFamily="34" charset="0"/>
              </a:rPr>
              <a:t>: </a:t>
            </a:r>
            <a:r>
              <a:rPr lang="ar-SA" sz="2400" dirty="0">
                <a:solidFill>
                  <a:srgbClr val="000000"/>
                </a:solidFill>
                <a:highlight>
                  <a:srgbClr val="FFFF00"/>
                </a:highlight>
                <a:ea typeface="Calibri" panose="020F0502020204030204" pitchFamily="34" charset="0"/>
                <a:cs typeface="Calibri" panose="020F0502020204030204" pitchFamily="34" charset="0"/>
              </a:rPr>
              <a:t>بالصحافة و أجهزة الأعلام وهذا هو الاستثناء الدائم</a:t>
            </a:r>
            <a:r>
              <a:rPr lang="ar-EG" sz="2400" dirty="0">
                <a:solidFill>
                  <a:srgbClr val="000000"/>
                </a:solidFill>
                <a:highlight>
                  <a:srgbClr val="FFFF00"/>
                </a:highlight>
                <a:ea typeface="Calibri" panose="020F0502020204030204" pitchFamily="34" charset="0"/>
                <a:cs typeface="Calibri" panose="020F0502020204030204" pitchFamily="34" charset="0"/>
              </a:rPr>
              <a:t>.</a:t>
            </a:r>
            <a:r>
              <a:rPr lang="ar-SA" sz="2400" dirty="0">
                <a:solidFill>
                  <a:srgbClr val="000000"/>
                </a:solidFill>
                <a:ea typeface="Calibri" panose="020F0502020204030204" pitchFamily="34" charset="0"/>
                <a:cs typeface="Calibri" panose="020F0502020204030204" pitchFamily="34" charset="0"/>
              </a:rPr>
              <a:t> </a:t>
            </a:r>
            <a:endParaRPr lang="en-US" sz="2400" dirty="0">
              <a:solidFill>
                <a:schemeClr val="tx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9201983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0" name="Picture 2" descr="بحث و دراسة قانونية حول تقسيمات الجرائم و ظروفها في قانون العقوبات الجزائري  2023">
            <a:extLst>
              <a:ext uri="{FF2B5EF4-FFF2-40B4-BE49-F238E27FC236}">
                <a16:creationId xmlns:a16="http://schemas.microsoft.com/office/drawing/2014/main" id="{664F255D-8DC5-4E5A-A278-E9CBC65101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982" y="1683328"/>
            <a:ext cx="9097818" cy="40339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623483" y="2898786"/>
            <a:ext cx="5163127"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ea typeface="Times New Roman" panose="02020603050405020304" pitchFamily="18" charset="0"/>
                <a:cs typeface="Calibri" panose="020F0502020204030204" pitchFamily="34" charset="0"/>
              </a:rPr>
              <a:t>ثا</a:t>
            </a:r>
            <a:r>
              <a:rPr lang="ar-EG" sz="2400" b="1" dirty="0">
                <a:solidFill>
                  <a:schemeClr val="tx1"/>
                </a:solidFill>
                <a:ea typeface="Times New Roman" panose="02020603050405020304" pitchFamily="18" charset="0"/>
                <a:cs typeface="Calibri" panose="020F0502020204030204" pitchFamily="34" charset="0"/>
              </a:rPr>
              <a:t>لثا: </a:t>
            </a:r>
            <a:r>
              <a:rPr lang="ar-SA" sz="2400" b="1" dirty="0">
                <a:solidFill>
                  <a:schemeClr val="tx1"/>
                </a:solidFill>
                <a:ea typeface="Calibri" panose="020F0502020204030204" pitchFamily="34" charset="0"/>
                <a:cs typeface="Calibri" panose="020F0502020204030204" pitchFamily="34" charset="0"/>
              </a:rPr>
              <a:t>المعلومات المتعلقة بالجرائم والعقوبات :</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12" name="Flowchart: Alternate Process 11">
            <a:extLst>
              <a:ext uri="{FF2B5EF4-FFF2-40B4-BE49-F238E27FC236}">
                <a16:creationId xmlns:a16="http://schemas.microsoft.com/office/drawing/2014/main" id="{97E8FD45-7851-490C-B3E7-F26315E4845C}"/>
              </a:ext>
            </a:extLst>
          </p:cNvPr>
          <p:cNvSpPr/>
          <p:nvPr/>
        </p:nvSpPr>
        <p:spPr>
          <a:xfrm>
            <a:off x="1553675" y="4865871"/>
            <a:ext cx="8164945" cy="14193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ea typeface="Calibri" panose="020F0502020204030204" pitchFamily="34" charset="0"/>
                <a:cs typeface="Calibri" panose="020F0502020204030204" pitchFamily="34" charset="0"/>
              </a:rPr>
              <a:t> </a:t>
            </a:r>
            <a:r>
              <a:rPr lang="ar-SA" sz="2400" b="1" dirty="0">
                <a:solidFill>
                  <a:srgbClr val="000000"/>
                </a:solidFill>
                <a:ea typeface="Calibri" panose="020F0502020204030204" pitchFamily="34" charset="0"/>
                <a:cs typeface="Calibri" panose="020F0502020204030204" pitchFamily="34" charset="0"/>
              </a:rPr>
              <a:t>وأما الاستثناء الثاني</a:t>
            </a:r>
            <a:r>
              <a:rPr lang="ar-SA" sz="2400" dirty="0">
                <a:solidFill>
                  <a:srgbClr val="000000"/>
                </a:solidFill>
                <a:ea typeface="Calibri" panose="020F0502020204030204" pitchFamily="34" charset="0"/>
                <a:cs typeface="Calibri" panose="020F0502020204030204" pitchFamily="34" charset="0"/>
              </a:rPr>
              <a:t>: فيتعلق </a:t>
            </a:r>
            <a:r>
              <a:rPr lang="ar-SA" sz="2400" dirty="0">
                <a:solidFill>
                  <a:srgbClr val="000000"/>
                </a:solidFill>
                <a:highlight>
                  <a:srgbClr val="FFFF00"/>
                </a:highlight>
                <a:ea typeface="Calibri" panose="020F0502020204030204" pitchFamily="34" charset="0"/>
                <a:cs typeface="Calibri" panose="020F0502020204030204" pitchFamily="34" charset="0"/>
              </a:rPr>
              <a:t>بالجرائم التي لا تظهر في صحيفة الحالة الجنائية والتي يهم بعض الجهات معرفتها</a:t>
            </a:r>
            <a:r>
              <a:rPr lang="ar-EG" sz="2400" dirty="0">
                <a:solidFill>
                  <a:srgbClr val="000000"/>
                </a:solidFill>
                <a:highlight>
                  <a:srgbClr val="FFFF00"/>
                </a:highlight>
                <a:ea typeface="Calibri" panose="020F0502020204030204" pitchFamily="34" charset="0"/>
                <a:cs typeface="Calibri" panose="020F0502020204030204" pitchFamily="34" charset="0"/>
              </a:rPr>
              <a:t>.</a:t>
            </a:r>
            <a:endParaRPr lang="en-US" sz="2400" dirty="0">
              <a:solidFill>
                <a:schemeClr val="tx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885053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الخصوصية وتكنولوجيا المعلومات (موسوعة ستانفورد للفلسفة) • مجلة حكمة">
            <a:extLst>
              <a:ext uri="{FF2B5EF4-FFF2-40B4-BE49-F238E27FC236}">
                <a16:creationId xmlns:a16="http://schemas.microsoft.com/office/drawing/2014/main" id="{4169B5A9-E194-4A3E-BAEE-41A374932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0109" y="1708727"/>
            <a:ext cx="8934635" cy="39754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4143321" y="3696438"/>
            <a:ext cx="3400948" cy="6854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b="1" dirty="0">
                <a:solidFill>
                  <a:schemeClr val="tx1"/>
                </a:solidFill>
                <a:ea typeface="Times New Roman" panose="02020603050405020304" pitchFamily="18" charset="0"/>
                <a:cs typeface="Calibri" panose="020F0502020204030204" pitchFamily="34" charset="0"/>
              </a:rPr>
              <a:t>رابعا: </a:t>
            </a:r>
            <a:r>
              <a:rPr lang="ar-SA" sz="2400" b="1" dirty="0">
                <a:solidFill>
                  <a:schemeClr val="tx1"/>
                </a:solidFill>
                <a:ea typeface="Calibri" panose="020F0502020204030204" pitchFamily="34" charset="0"/>
                <a:cs typeface="Calibri" panose="020F0502020204030204" pitchFamily="34" charset="0"/>
              </a:rPr>
              <a:t>المعلومات ال</a:t>
            </a:r>
            <a:r>
              <a:rPr lang="ar-EG" sz="2400" b="1" dirty="0">
                <a:solidFill>
                  <a:schemeClr val="tx1"/>
                </a:solidFill>
                <a:ea typeface="Calibri" panose="020F0502020204030204" pitchFamily="34" charset="0"/>
                <a:cs typeface="Calibri" panose="020F0502020204030204" pitchFamily="34" charset="0"/>
              </a:rPr>
              <a:t>تي تقادمت</a:t>
            </a:r>
            <a:r>
              <a:rPr lang="ar-SA" sz="2400" b="1" dirty="0">
                <a:solidFill>
                  <a:schemeClr val="tx1"/>
                </a:solidFill>
                <a:ea typeface="Calibri" panose="020F0502020204030204" pitchFamily="34" charset="0"/>
                <a:cs typeface="Calibri" panose="020F0502020204030204" pitchFamily="34" charset="0"/>
              </a:rPr>
              <a:t> :</a:t>
            </a:r>
            <a:r>
              <a:rPr lang="ar-SA" sz="2400" b="1" dirty="0">
                <a:solidFill>
                  <a:schemeClr val="tx1"/>
                </a:solidFill>
                <a:ea typeface="Times New Roman" panose="02020603050405020304" pitchFamily="18" charset="0"/>
                <a:cs typeface="Calibri" panose="020F050202020403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31026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الخصوصية وتكنولوجيا المعلومات (موسوعة ستانفورد للفلسفة) • مجلة حكمة">
            <a:extLst>
              <a:ext uri="{FF2B5EF4-FFF2-40B4-BE49-F238E27FC236}">
                <a16:creationId xmlns:a16="http://schemas.microsoft.com/office/drawing/2014/main" id="{4169B5A9-E194-4A3E-BAEE-41A374932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0109" y="1708727"/>
            <a:ext cx="8934635" cy="39754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2439306" y="3696438"/>
            <a:ext cx="7000257" cy="6854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b="1" dirty="0">
                <a:solidFill>
                  <a:schemeClr val="bg1"/>
                </a:solidFill>
                <a:ea typeface="Calibri" panose="020F0502020204030204" pitchFamily="34" charset="0"/>
                <a:cs typeface="Calibri" panose="020F0502020204030204" pitchFamily="34" charset="0"/>
              </a:rPr>
              <a:t>خامسا : </a:t>
            </a:r>
            <a:r>
              <a:rPr lang="ar-SA" sz="2400" b="1" dirty="0">
                <a:solidFill>
                  <a:schemeClr val="bg1"/>
                </a:solidFill>
                <a:ea typeface="Calibri" panose="020F0502020204030204" pitchFamily="34" charset="0"/>
                <a:cs typeface="Calibri" panose="020F0502020204030204" pitchFamily="34" charset="0"/>
              </a:rPr>
              <a:t>المعلومات التي تستبعد بناء على اعتراض صاحب الشأن:</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460372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18"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الخصوصية وتكنولوجيا المعلومات (موسوعة ستانفورد للفلسفة) • مجلة حكمة">
            <a:extLst>
              <a:ext uri="{FF2B5EF4-FFF2-40B4-BE49-F238E27FC236}">
                <a16:creationId xmlns:a16="http://schemas.microsoft.com/office/drawing/2014/main" id="{4169B5A9-E194-4A3E-BAEE-41A374932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0109" y="1708727"/>
            <a:ext cx="8934635" cy="39754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799320" y="1522689"/>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2A076FA1-D6A8-4EFB-9172-7B85B0A6A758}"/>
              </a:ext>
            </a:extLst>
          </p:cNvPr>
          <p:cNvSpPr/>
          <p:nvPr/>
        </p:nvSpPr>
        <p:spPr>
          <a:xfrm>
            <a:off x="3572746" y="3396113"/>
            <a:ext cx="7000257" cy="6854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b="1" dirty="0">
                <a:solidFill>
                  <a:schemeClr val="bg1"/>
                </a:solidFill>
                <a:ea typeface="Calibri" panose="020F0502020204030204" pitchFamily="34" charset="0"/>
                <a:cs typeface="Calibri" panose="020F0502020204030204" pitchFamily="34" charset="0"/>
              </a:rPr>
              <a:t>خامسا : </a:t>
            </a:r>
            <a:r>
              <a:rPr lang="ar-SA" sz="2400" b="1" dirty="0">
                <a:solidFill>
                  <a:schemeClr val="bg1"/>
                </a:solidFill>
                <a:ea typeface="Calibri" panose="020F0502020204030204" pitchFamily="34" charset="0"/>
                <a:cs typeface="Calibri" panose="020F0502020204030204" pitchFamily="34" charset="0"/>
              </a:rPr>
              <a:t>المعلومات التي تستبعد بناء على اعتراض صاحب الشأن:</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3" name="Flowchart: Alternate Process 12">
            <a:extLst>
              <a:ext uri="{FF2B5EF4-FFF2-40B4-BE49-F238E27FC236}">
                <a16:creationId xmlns:a16="http://schemas.microsoft.com/office/drawing/2014/main" id="{22153617-558C-437B-AEB9-E2E832E83515}"/>
              </a:ext>
            </a:extLst>
          </p:cNvPr>
          <p:cNvSpPr/>
          <p:nvPr/>
        </p:nvSpPr>
        <p:spPr>
          <a:xfrm>
            <a:off x="1570182" y="4540131"/>
            <a:ext cx="8645236" cy="6854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ويثور التساؤل عما إذا كان حق الاعتراض يمكن ممارسته، في مواجهة السلطات العامة والأفراد علي حد سواء؟</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2946109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نصائح للمحافظة على الخصوصية على الإنترنت">
            <a:extLst>
              <a:ext uri="{FF2B5EF4-FFF2-40B4-BE49-F238E27FC236}">
                <a16:creationId xmlns:a16="http://schemas.microsoft.com/office/drawing/2014/main" id="{8D405825-4459-41C9-99A9-32C84991EB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25" y="1647825"/>
            <a:ext cx="8972550" cy="39973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77585033"/>
              </p:ext>
            </p:extLst>
          </p:nvPr>
        </p:nvGraphicFramePr>
        <p:xfrm>
          <a:off x="2795587" y="4425014"/>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07098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126419826"/>
              </p:ext>
            </p:extLst>
          </p:nvPr>
        </p:nvGraphicFramePr>
        <p:xfrm>
          <a:off x="659258" y="2059801"/>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الأفراد - وسائل التواصل الإجتماعي">
            <a:extLst>
              <a:ext uri="{FF2B5EF4-FFF2-40B4-BE49-F238E27FC236}">
                <a16:creationId xmlns:a16="http://schemas.microsoft.com/office/drawing/2014/main" id="{F89B4EA1-22FC-4DDA-B31E-939F0D37B2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29745" y="1544866"/>
            <a:ext cx="4586279" cy="44541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2DED50C-31E2-4D21-8E6B-4458F0D066C4}"/>
              </a:ext>
            </a:extLst>
          </p:cNvPr>
          <p:cNvPicPr>
            <a:picLocks noChangeAspect="1"/>
          </p:cNvPicPr>
          <p:nvPr/>
        </p:nvPicPr>
        <p:blipFill>
          <a:blip r:embed="rId9"/>
          <a:stretch>
            <a:fillRect/>
          </a:stretch>
        </p:blipFill>
        <p:spPr>
          <a:xfrm>
            <a:off x="215308" y="4096552"/>
            <a:ext cx="7065876" cy="2432515"/>
          </a:xfrm>
          <a:prstGeom prst="rect">
            <a:avLst/>
          </a:prstGeom>
        </p:spPr>
      </p:pic>
    </p:spTree>
    <p:extLst>
      <p:ext uri="{BB962C8B-B14F-4D97-AF65-F5344CB8AC3E}">
        <p14:creationId xmlns:p14="http://schemas.microsoft.com/office/powerpoint/2010/main" val="475432328"/>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659258" y="2059801"/>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الأفراد - وسائل التواصل الإجتماعي">
            <a:extLst>
              <a:ext uri="{FF2B5EF4-FFF2-40B4-BE49-F238E27FC236}">
                <a16:creationId xmlns:a16="http://schemas.microsoft.com/office/drawing/2014/main" id="{F89B4EA1-22FC-4DDA-B31E-939F0D37B2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29745" y="1544866"/>
            <a:ext cx="4586279" cy="44541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5474C57D-6416-4ECE-841D-E17355BFBD43}"/>
              </a:ext>
            </a:extLst>
          </p:cNvPr>
          <p:cNvSpPr/>
          <p:nvPr/>
        </p:nvSpPr>
        <p:spPr>
          <a:xfrm>
            <a:off x="2174180" y="3883070"/>
            <a:ext cx="3228539" cy="7340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أولا: مبدأ صحة المعلومات: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92106204"/>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419747906"/>
              </p:ext>
            </p:extLst>
          </p:nvPr>
        </p:nvGraphicFramePr>
        <p:xfrm>
          <a:off x="5208204" y="1699030"/>
          <a:ext cx="6600825" cy="2100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الأفراد - وسائل التواصل الإجتماعي">
            <a:extLst>
              <a:ext uri="{FF2B5EF4-FFF2-40B4-BE49-F238E27FC236}">
                <a16:creationId xmlns:a16="http://schemas.microsoft.com/office/drawing/2014/main" id="{F89B4EA1-22FC-4DDA-B31E-939F0D37B2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3102" y="2213341"/>
            <a:ext cx="4586279" cy="44541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5474C57D-6416-4ECE-841D-E17355BFBD43}"/>
              </a:ext>
            </a:extLst>
          </p:cNvPr>
          <p:cNvSpPr/>
          <p:nvPr/>
        </p:nvSpPr>
        <p:spPr>
          <a:xfrm>
            <a:off x="1650766" y="1892750"/>
            <a:ext cx="3228539" cy="7340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أولا: مبدأ صحة المعلومات: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11" name="Flowchart: Alternate Process 10">
            <a:extLst>
              <a:ext uri="{FF2B5EF4-FFF2-40B4-BE49-F238E27FC236}">
                <a16:creationId xmlns:a16="http://schemas.microsoft.com/office/drawing/2014/main" id="{4B4FAC6F-B5D2-4C16-ABCA-C60A8DAB1979}"/>
              </a:ext>
            </a:extLst>
          </p:cNvPr>
          <p:cNvSpPr/>
          <p:nvPr/>
        </p:nvSpPr>
        <p:spPr>
          <a:xfrm>
            <a:off x="5522846" y="3326365"/>
            <a:ext cx="5181437" cy="25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dirty="0">
                <a:latin typeface="Times New Roman" panose="02020603050405020304" pitchFamily="18" charset="0"/>
                <a:ea typeface="Times New Roman" panose="02020603050405020304" pitchFamily="18" charset="0"/>
                <a:cs typeface="Calibri" panose="020F0502020204030204" pitchFamily="34" charset="0"/>
              </a:rPr>
              <a:t> </a:t>
            </a:r>
            <a:r>
              <a:rPr lang="ar-EG" dirty="0">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تقع مسئولية ضمان الالتزام بهذا المبدأ علي المنظمات والهيئات والأشخاص</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الذين يقومون علي نظم جمع المعلومات وما يتطلبه ذلك من ضرورة مراجعة المعلومات بدقة متناهية.</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987922"/>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659258" y="2059801"/>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5474C57D-6416-4ECE-841D-E17355BFBD43}"/>
              </a:ext>
            </a:extLst>
          </p:cNvPr>
          <p:cNvSpPr/>
          <p:nvPr/>
        </p:nvSpPr>
        <p:spPr>
          <a:xfrm>
            <a:off x="2174180" y="3883070"/>
            <a:ext cx="3644729" cy="7340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7000"/>
              </a:lnSpc>
              <a:spcBef>
                <a:spcPts val="0"/>
              </a:spcBef>
              <a:spcAft>
                <a:spcPts val="500"/>
              </a:spcAft>
              <a:buClrTx/>
              <a:buSzTx/>
              <a:buFontTx/>
              <a:buNone/>
              <a:tabLst/>
              <a:defRPr/>
            </a:pPr>
            <a:r>
              <a:rPr lang="ar-EG"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ثانيا </a:t>
            </a:r>
            <a:r>
              <a:rPr kumimoji="0" lang="ar-SA"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ar-EG"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مبدأ مشروعية المعلومات:</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8EDADB7C-79E8-4E40-B4F4-6E1970E609BC}"/>
              </a:ext>
            </a:extLst>
          </p:cNvPr>
          <p:cNvPicPr>
            <a:picLocks noChangeAspect="1"/>
          </p:cNvPicPr>
          <p:nvPr/>
        </p:nvPicPr>
        <p:blipFill>
          <a:blip r:embed="rId8"/>
          <a:stretch>
            <a:fillRect/>
          </a:stretch>
        </p:blipFill>
        <p:spPr>
          <a:xfrm>
            <a:off x="6742545" y="1544866"/>
            <a:ext cx="4180594" cy="42876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361888464"/>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361658102"/>
              </p:ext>
            </p:extLst>
          </p:nvPr>
        </p:nvGraphicFramePr>
        <p:xfrm>
          <a:off x="4420901" y="1789073"/>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5474C57D-6416-4ECE-841D-E17355BFBD43}"/>
              </a:ext>
            </a:extLst>
          </p:cNvPr>
          <p:cNvSpPr/>
          <p:nvPr/>
        </p:nvSpPr>
        <p:spPr>
          <a:xfrm>
            <a:off x="6096000" y="3245319"/>
            <a:ext cx="3644729" cy="7340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7000"/>
              </a:lnSpc>
              <a:spcBef>
                <a:spcPts val="0"/>
              </a:spcBef>
              <a:spcAft>
                <a:spcPts val="500"/>
              </a:spcAft>
              <a:buClrTx/>
              <a:buSzTx/>
              <a:buFontTx/>
              <a:buNone/>
              <a:tabLst/>
              <a:defRPr/>
            </a:pPr>
            <a:r>
              <a:rPr lang="ar-EG"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ثانيا </a:t>
            </a:r>
            <a:r>
              <a:rPr kumimoji="0" lang="ar-SA"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ar-EG"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مبدأ مشروعية المعلومات:</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8EDADB7C-79E8-4E40-B4F4-6E1970E609BC}"/>
              </a:ext>
            </a:extLst>
          </p:cNvPr>
          <p:cNvPicPr>
            <a:picLocks noChangeAspect="1"/>
          </p:cNvPicPr>
          <p:nvPr/>
        </p:nvPicPr>
        <p:blipFill>
          <a:blip r:embed="rId8"/>
          <a:stretch>
            <a:fillRect/>
          </a:stretch>
        </p:blipFill>
        <p:spPr>
          <a:xfrm>
            <a:off x="301155" y="2313206"/>
            <a:ext cx="4180594" cy="42876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85B412F2-1C89-4548-845D-48FB4998CCF1}"/>
              </a:ext>
            </a:extLst>
          </p:cNvPr>
          <p:cNvSpPr/>
          <p:nvPr/>
        </p:nvSpPr>
        <p:spPr>
          <a:xfrm>
            <a:off x="4978400" y="4263344"/>
            <a:ext cx="5911273" cy="177714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Aft>
                <a:spcPts val="500"/>
              </a:spcAft>
            </a:pPr>
            <a:r>
              <a:rPr lang="ar-EG" sz="2800" dirty="0">
                <a:solidFill>
                  <a:srgbClr val="FFFFFF"/>
                </a:solidFill>
                <a:ea typeface="Calibri" panose="020F0502020204030204" pitchFamily="34" charset="0"/>
                <a:cs typeface="Calibri" panose="020F0502020204030204" pitchFamily="34" charset="0"/>
              </a:rPr>
              <a:t>    </a:t>
            </a:r>
            <a:r>
              <a:rPr lang="ar-SA" sz="2800" dirty="0">
                <a:solidFill>
                  <a:srgbClr val="FFFFFF"/>
                </a:solidFill>
                <a:ea typeface="Calibri" panose="020F0502020204030204" pitchFamily="34" charset="0"/>
                <a:cs typeface="Calibri" panose="020F0502020204030204" pitchFamily="34" charset="0"/>
              </a:rPr>
              <a:t>ومن ثم يجب الحصول علي رضاء صاحب الشأن، وإلا قامت المسئولية المدنية والجنائية للجهة القائمة علي الكمبيوتر.</a:t>
            </a:r>
            <a:endParaRPr kumimoji="0" lang="en-US" sz="28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981140"/>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420901" y="1789073"/>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5474C57D-6416-4ECE-841D-E17355BFBD43}"/>
              </a:ext>
            </a:extLst>
          </p:cNvPr>
          <p:cNvSpPr/>
          <p:nvPr/>
        </p:nvSpPr>
        <p:spPr>
          <a:xfrm>
            <a:off x="6096000" y="3245319"/>
            <a:ext cx="3644729" cy="7340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7000"/>
              </a:lnSpc>
              <a:spcBef>
                <a:spcPts val="0"/>
              </a:spcBef>
              <a:spcAft>
                <a:spcPts val="500"/>
              </a:spcAft>
              <a:buClrTx/>
              <a:buSzTx/>
              <a:buFontTx/>
              <a:buNone/>
              <a:tabLst/>
              <a:defRPr/>
            </a:pPr>
            <a:r>
              <a:rPr lang="ar-EG"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ثانيا </a:t>
            </a:r>
            <a:r>
              <a:rPr kumimoji="0" lang="ar-SA"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a:t>
            </a:r>
            <a:r>
              <a:rPr kumimoji="0" lang="ar-EG"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مبدأ مشروعية المعلومات:</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8EDADB7C-79E8-4E40-B4F4-6E1970E609BC}"/>
              </a:ext>
            </a:extLst>
          </p:cNvPr>
          <p:cNvPicPr>
            <a:picLocks noChangeAspect="1"/>
          </p:cNvPicPr>
          <p:nvPr/>
        </p:nvPicPr>
        <p:blipFill>
          <a:blip r:embed="rId8"/>
          <a:stretch>
            <a:fillRect/>
          </a:stretch>
        </p:blipFill>
        <p:spPr>
          <a:xfrm>
            <a:off x="301155" y="2313206"/>
            <a:ext cx="4180594" cy="42876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85B412F2-1C89-4548-845D-48FB4998CCF1}"/>
              </a:ext>
            </a:extLst>
          </p:cNvPr>
          <p:cNvSpPr/>
          <p:nvPr/>
        </p:nvSpPr>
        <p:spPr>
          <a:xfrm>
            <a:off x="4978400" y="4263344"/>
            <a:ext cx="6784975" cy="13818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400" b="1"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2. </a:t>
            </a:r>
            <a:r>
              <a:rPr lang="ar-SA" sz="2400" b="1"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يجب استخدام المعلومات الشخصية المعدة إلكترونيا في الأغراض المشروعة فقط:</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606510"/>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420901" y="1789073"/>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5474C57D-6416-4ECE-841D-E17355BFBD43}"/>
              </a:ext>
            </a:extLst>
          </p:cNvPr>
          <p:cNvSpPr/>
          <p:nvPr/>
        </p:nvSpPr>
        <p:spPr>
          <a:xfrm>
            <a:off x="1575944" y="3695384"/>
            <a:ext cx="8120407" cy="15871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ثالثا: مبدأ ضرورة التناسب بين المعلومات والغرض الذي من أجله يراد تسجيلها على الكمبيوتر:</a:t>
            </a:r>
            <a:endParaRPr lang="en-US" sz="3200" dirty="0">
              <a:solidFill>
                <a:schemeClr val="tx1"/>
              </a:solidFill>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19E67A62-FEEF-4DD3-9E22-A72B2401EA65}"/>
              </a:ext>
            </a:extLst>
          </p:cNvPr>
          <p:cNvPicPr>
            <a:picLocks noChangeAspect="1"/>
          </p:cNvPicPr>
          <p:nvPr/>
        </p:nvPicPr>
        <p:blipFill>
          <a:blip r:embed="rId8"/>
          <a:stretch>
            <a:fillRect/>
          </a:stretch>
        </p:blipFill>
        <p:spPr>
          <a:xfrm>
            <a:off x="2067891" y="1436826"/>
            <a:ext cx="2732709" cy="21431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9896599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420901" y="1789073"/>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5474C57D-6416-4ECE-841D-E17355BFBD43}"/>
              </a:ext>
            </a:extLst>
          </p:cNvPr>
          <p:cNvSpPr/>
          <p:nvPr/>
        </p:nvSpPr>
        <p:spPr>
          <a:xfrm>
            <a:off x="1575944" y="3695384"/>
            <a:ext cx="8120407" cy="15871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فيجب البحث في كل حالة علي حده</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عما إذا كانت البيانات الشخصية يستلزمها الهدف من النظام، وأنها تتناسب مع الحاجة منه.</a:t>
            </a:r>
            <a:endParaRPr lang="en-US" sz="3200" dirty="0">
              <a:solidFill>
                <a:schemeClr val="tx1"/>
              </a:solidFill>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19E67A62-FEEF-4DD3-9E22-A72B2401EA65}"/>
              </a:ext>
            </a:extLst>
          </p:cNvPr>
          <p:cNvPicPr>
            <a:picLocks noChangeAspect="1"/>
          </p:cNvPicPr>
          <p:nvPr/>
        </p:nvPicPr>
        <p:blipFill>
          <a:blip r:embed="rId8"/>
          <a:stretch>
            <a:fillRect/>
          </a:stretch>
        </p:blipFill>
        <p:spPr>
          <a:xfrm>
            <a:off x="2067891" y="1436826"/>
            <a:ext cx="2732709" cy="21431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96120505"/>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164106888"/>
              </p:ext>
            </p:extLst>
          </p:nvPr>
        </p:nvGraphicFramePr>
        <p:xfrm>
          <a:off x="4343301" y="2453146"/>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1BAFE128-4D24-4DD1-9DC6-972995F7D26E}"/>
              </a:ext>
            </a:extLst>
          </p:cNvPr>
          <p:cNvPicPr>
            <a:picLocks noChangeAspect="1"/>
          </p:cNvPicPr>
          <p:nvPr/>
        </p:nvPicPr>
        <p:blipFill>
          <a:blip r:embed="rId8"/>
          <a:stretch>
            <a:fillRect/>
          </a:stretch>
        </p:blipFill>
        <p:spPr>
          <a:xfrm>
            <a:off x="1571939" y="1992324"/>
            <a:ext cx="2848961" cy="25047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3" name="Flowchart: Alternate Process 12">
            <a:extLst>
              <a:ext uri="{FF2B5EF4-FFF2-40B4-BE49-F238E27FC236}">
                <a16:creationId xmlns:a16="http://schemas.microsoft.com/office/drawing/2014/main" id="{89597966-48BB-405A-A935-E53B8069882F}"/>
              </a:ext>
            </a:extLst>
          </p:cNvPr>
          <p:cNvSpPr/>
          <p:nvPr/>
        </p:nvSpPr>
        <p:spPr>
          <a:xfrm>
            <a:off x="3429000" y="4643437"/>
            <a:ext cx="7515126" cy="88203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رابعا</a:t>
            </a:r>
            <a:r>
              <a:rPr lang="ar-SA"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r>
              <a:rPr lang="ar-EG"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مبدأ توقيت الإحتفاظ بالمعلومات الشخصية:</a:t>
            </a:r>
            <a:endParaRPr lang="en-US" sz="32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743498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43301" y="2453146"/>
          <a:ext cx="6600825" cy="1906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1BAFE128-4D24-4DD1-9DC6-972995F7D26E}"/>
              </a:ext>
            </a:extLst>
          </p:cNvPr>
          <p:cNvPicPr>
            <a:picLocks noChangeAspect="1"/>
          </p:cNvPicPr>
          <p:nvPr/>
        </p:nvPicPr>
        <p:blipFill>
          <a:blip r:embed="rId8"/>
          <a:stretch>
            <a:fillRect/>
          </a:stretch>
        </p:blipFill>
        <p:spPr>
          <a:xfrm>
            <a:off x="1571939" y="1992324"/>
            <a:ext cx="2848961" cy="25047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3" name="Flowchart: Alternate Process 12">
            <a:extLst>
              <a:ext uri="{FF2B5EF4-FFF2-40B4-BE49-F238E27FC236}">
                <a16:creationId xmlns:a16="http://schemas.microsoft.com/office/drawing/2014/main" id="{89597966-48BB-405A-A935-E53B8069882F}"/>
              </a:ext>
            </a:extLst>
          </p:cNvPr>
          <p:cNvSpPr/>
          <p:nvPr/>
        </p:nvSpPr>
        <p:spPr>
          <a:xfrm>
            <a:off x="3429000" y="4238625"/>
            <a:ext cx="7515126" cy="128684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3200" dirty="0">
                <a:solidFill>
                  <a:srgbClr val="FFFFFF"/>
                </a:solidFill>
                <a:ea typeface="Calibri" panose="020F0502020204030204" pitchFamily="34" charset="0"/>
                <a:cs typeface="Calibri" panose="020F0502020204030204" pitchFamily="34" charset="0"/>
              </a:rPr>
              <a:t>     </a:t>
            </a:r>
            <a:r>
              <a:rPr lang="ar-SA" sz="3200" dirty="0">
                <a:solidFill>
                  <a:srgbClr val="000000"/>
                </a:solidFill>
                <a:highlight>
                  <a:srgbClr val="FFFF00"/>
                </a:highlight>
                <a:ea typeface="Calibri" panose="020F0502020204030204" pitchFamily="34" charset="0"/>
                <a:cs typeface="Calibri" panose="020F0502020204030204" pitchFamily="34" charset="0"/>
              </a:rPr>
              <a:t>ويسري الحق في النسيان علي كافة أنواع المعلومات ال</a:t>
            </a:r>
            <a:r>
              <a:rPr lang="ar-EG" sz="3200" dirty="0">
                <a:solidFill>
                  <a:srgbClr val="000000"/>
                </a:solidFill>
                <a:highlight>
                  <a:srgbClr val="FFFF00"/>
                </a:highlight>
                <a:ea typeface="Calibri" panose="020F0502020204030204" pitchFamily="34" charset="0"/>
                <a:cs typeface="Calibri" panose="020F0502020204030204" pitchFamily="34" charset="0"/>
              </a:rPr>
              <a:t>شخصية</a:t>
            </a:r>
            <a:r>
              <a:rPr lang="ar-SA" sz="3200" dirty="0">
                <a:solidFill>
                  <a:srgbClr val="000000"/>
                </a:solidFill>
                <a:highlight>
                  <a:srgbClr val="FFFF00"/>
                </a:highlight>
                <a:ea typeface="Calibri" panose="020F0502020204030204" pitchFamily="34" charset="0"/>
                <a:cs typeface="Calibri" panose="020F0502020204030204" pitchFamily="34" charset="0"/>
              </a:rPr>
              <a:t> أيا كانت طبيعتها</a:t>
            </a:r>
            <a:r>
              <a:rPr lang="ar-EG" sz="3200" dirty="0">
                <a:solidFill>
                  <a:srgbClr val="000000"/>
                </a:solidFill>
                <a:highlight>
                  <a:srgbClr val="FFFF00"/>
                </a:highlight>
                <a:ea typeface="Calibri" panose="020F0502020204030204" pitchFamily="34" charset="0"/>
                <a:cs typeface="Calibri" panose="020F0502020204030204" pitchFamily="34" charset="0"/>
              </a:rPr>
              <a:t>.</a:t>
            </a:r>
            <a:endParaRPr lang="en-US" sz="32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40151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8895A3B5-B349-46DD-AE08-423E8BB81940}"/>
              </a:ext>
            </a:extLst>
          </p:cNvPr>
          <p:cNvPicPr>
            <a:picLocks noChangeAspect="1"/>
          </p:cNvPicPr>
          <p:nvPr/>
        </p:nvPicPr>
        <p:blipFill>
          <a:blip r:embed="rId2"/>
          <a:stretch>
            <a:fillRect/>
          </a:stretch>
        </p:blipFill>
        <p:spPr>
          <a:xfrm>
            <a:off x="1459603" y="1689335"/>
            <a:ext cx="8967993" cy="3999323"/>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623235521"/>
              </p:ext>
            </p:extLst>
          </p:nvPr>
        </p:nvGraphicFramePr>
        <p:xfrm>
          <a:off x="3233737" y="363855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984494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761801353"/>
              </p:ext>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Flowchart: Alternate Process 12">
            <a:extLst>
              <a:ext uri="{FF2B5EF4-FFF2-40B4-BE49-F238E27FC236}">
                <a16:creationId xmlns:a16="http://schemas.microsoft.com/office/drawing/2014/main" id="{D062FB9A-0128-4617-A906-493A0E17F750}"/>
              </a:ext>
            </a:extLst>
          </p:cNvPr>
          <p:cNvSpPr/>
          <p:nvPr/>
        </p:nvSpPr>
        <p:spPr>
          <a:xfrm>
            <a:off x="299097" y="3957063"/>
            <a:ext cx="6719787" cy="25029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endParaRPr lang="en-US"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ثانيا: الحق في التصحيح</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ثالثا: الحق في المحافظة علي خصوصية المعلومات.</a:t>
            </a:r>
            <a:endParaRPr lang="ar-EG"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رابعا: الحق في الإشراف المستقل.</a:t>
            </a:r>
            <a:endParaRPr lang="ar-EG" sz="28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خامسا: الحق في الإخطار العام.</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58161917"/>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Flowchart: Alternate Process 12">
            <a:extLst>
              <a:ext uri="{FF2B5EF4-FFF2-40B4-BE49-F238E27FC236}">
                <a16:creationId xmlns:a16="http://schemas.microsoft.com/office/drawing/2014/main" id="{D062FB9A-0128-4617-A906-493A0E17F750}"/>
              </a:ext>
            </a:extLst>
          </p:cNvPr>
          <p:cNvSpPr/>
          <p:nvPr/>
        </p:nvSpPr>
        <p:spPr>
          <a:xfrm>
            <a:off x="1485900" y="4526111"/>
            <a:ext cx="3237459" cy="10287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60546645"/>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Flowchart: Alternate Process 12">
            <a:extLst>
              <a:ext uri="{FF2B5EF4-FFF2-40B4-BE49-F238E27FC236}">
                <a16:creationId xmlns:a16="http://schemas.microsoft.com/office/drawing/2014/main" id="{D062FB9A-0128-4617-A906-493A0E17F750}"/>
              </a:ext>
            </a:extLst>
          </p:cNvPr>
          <p:cNvSpPr/>
          <p:nvPr/>
        </p:nvSpPr>
        <p:spPr>
          <a:xfrm>
            <a:off x="1485900" y="4526111"/>
            <a:ext cx="3237459" cy="10287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407949"/>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625485" y="3743914"/>
            <a:ext cx="3953851" cy="242123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المقصود بالحق في الاطلاع</a:t>
            </a:r>
            <a:r>
              <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نطاق الحق في الاطلاع.</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ممارسة الحق في الاطلاع.</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37105099"/>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966645" y="4795448"/>
            <a:ext cx="3953851" cy="137407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342900" marR="0" lvl="0" indent="-342900" algn="just" rtl="1">
              <a:lnSpc>
                <a:spcPct val="107000"/>
              </a:lnSpc>
              <a:spcBef>
                <a:spcPts val="0"/>
              </a:spcBef>
              <a:spcAft>
                <a:spcPts val="500"/>
              </a:spcAft>
              <a:buFont typeface="+mj-lt"/>
              <a:buAutoNum type="arabicPeriod"/>
            </a:pPr>
            <a:r>
              <a:rPr lang="ar-SA"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المقصود بالحق في الاطلاع</a:t>
            </a:r>
            <a:r>
              <a:rPr lang="en-US"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1154587"/>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1724095" y="4775406"/>
            <a:ext cx="8720280" cy="167372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07000"/>
              </a:lnSpc>
              <a:spcBef>
                <a:spcPts val="0"/>
              </a:spcBef>
              <a:spcAft>
                <a:spcPts val="500"/>
              </a:spcAft>
            </a:pPr>
            <a:r>
              <a:rPr lang="en-US" sz="2400" b="1" dirty="0">
                <a:solidFill>
                  <a:srgbClr val="FF0000"/>
                </a:solidFill>
                <a:ea typeface="Times New Roman" panose="02020603050405020304" pitchFamily="18" charset="0"/>
                <a:cs typeface="Calibri" panose="020F0502020204030204" pitchFamily="34" charset="0"/>
              </a:rPr>
              <a:t>         </a:t>
            </a:r>
            <a:r>
              <a:rPr lang="ar-SA" sz="2400" b="1" dirty="0">
                <a:solidFill>
                  <a:srgbClr val="FF0000"/>
                </a:solidFill>
                <a:ea typeface="Times New Roman" panose="02020603050405020304" pitchFamily="18" charset="0"/>
                <a:cs typeface="Calibri" panose="020F0502020204030204" pitchFamily="34" charset="0"/>
              </a:rPr>
              <a:t>ولقد أثيرت الخشية من أن تتمسك الجهات القائمة علي الكمبيوتر، فـي سبيل دفع دعوى المسئولية المدنية عن الأضرار الناشئة عن تخزين معلومات خاطئة بأن عدم ممارسة الشخص لحق الاطلاع، والتصحيح يعني قبوله ما يوجد عنه من معلومات</a:t>
            </a:r>
            <a:r>
              <a:rPr lang="ar-EG" sz="2400" b="1" dirty="0">
                <a:solidFill>
                  <a:srgbClr val="FF0000"/>
                </a:solidFill>
                <a:ea typeface="Times New Roman" panose="02020603050405020304" pitchFamily="18" charset="0"/>
                <a:cs typeface="Calibri" panose="020F0502020204030204" pitchFamily="34" charset="0"/>
              </a:rPr>
              <a:t>.</a:t>
            </a:r>
            <a:endParaRPr lang="en-US" sz="2400" b="1"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4088185"/>
      </p:ext>
    </p:extLst>
  </p:cSld>
  <p:clrMapOvr>
    <a:masterClrMapping/>
  </p:clrMapOvr>
  <p:transition spd="slow">
    <p:randomBar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57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1724095" y="4518125"/>
            <a:ext cx="8720280" cy="193100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ولكن إذا لم يكن الشخص على علم مسبق بوجود معلومات عنه </a:t>
            </a:r>
            <a:r>
              <a:rPr lang="ar-SA"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فإن حق الاطلاع يقتضى إعطاء الشخص الحق في أن يستعلم من الجهة القائمة علـى الكمبيوتر عما إذا كانت هناك معلومات شخصية تتعلق به،</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ولهذا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فإن الاستعلام يعتبر حقا مستقلا في حد ذاته</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ويعتبر مقدمة لممارسة باقي الحقوق إذا كانت المعلومات الشخصية قد أدخلت إلي الكمبيوتر.</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3174402"/>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57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1724095" y="4518125"/>
            <a:ext cx="8720280" cy="193100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ومما ييسر الاستعلام، النظام الإداري الذي تضعه التشريعات لعلانية نظام المعلومات</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حيث يجب علي كل جهة تقيم نظاما للمعلومات أن تخطر الجهة الإدارية المختصة بالهدف ووظيفة النظام المزمع إقامته، والجهة التي تمارس في مواجهتها حق الاطلاع، وتقوم اللجنة بوضع قوائم هذا النظام تحت تصرف الجمهور</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r>
              <a:rPr lang="ar-SA" sz="1200" dirty="0">
                <a:solidFill>
                  <a:srgbClr val="000000"/>
                </a:solidFill>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90122999"/>
      </p:ext>
    </p:extLst>
  </p:cSld>
  <p:clrMapOvr>
    <a:masterClrMapping/>
  </p:clrMapOvr>
  <p:transition spd="slow">
    <p:randomBar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DataProtectionGuidelines.pdf">
            <a:extLst>
              <a:ext uri="{FF2B5EF4-FFF2-40B4-BE49-F238E27FC236}">
                <a16:creationId xmlns:a16="http://schemas.microsoft.com/office/drawing/2014/main" id="{89F1414A-E6E4-4049-8CB3-F3062339B9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576" y="1700601"/>
            <a:ext cx="9029700" cy="3944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49D8531D-8B55-4AB5-B8F2-6454947DAAEC}"/>
              </a:ext>
            </a:extLst>
          </p:cNvPr>
          <p:cNvSpPr/>
          <p:nvPr/>
        </p:nvSpPr>
        <p:spPr>
          <a:xfrm>
            <a:off x="1724095" y="4518125"/>
            <a:ext cx="8720280" cy="193100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وإذا كان يحق للشخص أن يستعلم من جهة ما عما إذا كان لديها معلومات عنه</a:t>
            </a:r>
            <a:r>
              <a:rPr lang="ar-SA" sz="24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 فإن التساؤل يثور عما إذا كان يجب علي الجهة القائمة على الكمبيوتر أن تخطر من تلقاء نفسها الأشخاص بوجود معلومات شخصية عنهم لتفتح الباب أمامهم لممارسة الحق في الاطلاع والتصحيح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88321992"/>
      </p:ext>
    </p:extLst>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390525" y="4998751"/>
            <a:ext cx="3491746" cy="137407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2. نطاق الحق في الإطلاع</a:t>
            </a:r>
            <a:r>
              <a:rPr lang="en-US"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8536965"/>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895350" y="4998751"/>
            <a:ext cx="3714749" cy="137407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3. ممارسة الحق في الإطلاع</a:t>
            </a:r>
            <a:r>
              <a:rPr lang="en-US"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54000248"/>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1819276" y="3829050"/>
            <a:ext cx="3714749" cy="17532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3. ممارسة الحق في الإطلاع</a:t>
            </a:r>
            <a:r>
              <a:rPr lang="en-US"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EG" sz="2800"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  أ. الإطلاع المباشر:</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5134326"/>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9781"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829491" y="3825009"/>
            <a:ext cx="10037715" cy="25478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ea typeface="Calibri" panose="020F0502020204030204" pitchFamily="34" charset="0"/>
                <a:cs typeface="Calibri" panose="020F0502020204030204" pitchFamily="34" charset="0"/>
              </a:rPr>
              <a:t>        </a:t>
            </a:r>
            <a:r>
              <a:rPr lang="ar-SA" sz="2400" dirty="0">
                <a:solidFill>
                  <a:srgbClr val="000000"/>
                </a:solidFill>
                <a:highlight>
                  <a:srgbClr val="FFFF00"/>
                </a:highlight>
                <a:ea typeface="Calibri" panose="020F0502020204030204" pitchFamily="34" charset="0"/>
                <a:cs typeface="Calibri" panose="020F0502020204030204" pitchFamily="34" charset="0"/>
              </a:rPr>
              <a:t>يجب تقديم المعلومات خلال مدة معقولة ولا يجوز تأجيل الرد علي الطلب</a:t>
            </a:r>
            <a:r>
              <a:rPr lang="ar-SA" sz="2400" dirty="0">
                <a:solidFill>
                  <a:srgbClr val="000000"/>
                </a:solidFill>
                <a:ea typeface="Calibri" panose="020F0502020204030204" pitchFamily="34" charset="0"/>
                <a:cs typeface="Calibri" panose="020F0502020204030204" pitchFamily="34" charset="0"/>
              </a:rPr>
              <a:t> إلا إذا كانت الجهة القائمة علي الكمبيوتر تخطر أصحاب الشأن بصفة دورية بالمعلومات المتعلقة بهم؛ حيث يجوز تأجيل الطلب إلي حين حلول موعد إرسال المعلومات الدورية، </a:t>
            </a:r>
            <a:r>
              <a:rPr lang="ar-SA" sz="2400" dirty="0">
                <a:solidFill>
                  <a:srgbClr val="000000"/>
                </a:solidFill>
                <a:highlight>
                  <a:srgbClr val="FFFF00"/>
                </a:highlight>
                <a:ea typeface="Calibri" panose="020F0502020204030204" pitchFamily="34" charset="0"/>
                <a:cs typeface="Calibri" panose="020F0502020204030204" pitchFamily="34" charset="0"/>
              </a:rPr>
              <a:t>ويلزم أن يكون الرد كاملا وواضحا لا لبس فيه</a:t>
            </a:r>
            <a:r>
              <a:rPr lang="ar-SA" sz="2400" dirty="0">
                <a:solidFill>
                  <a:srgbClr val="000000"/>
                </a:solidFill>
                <a:ea typeface="Calibri" panose="020F0502020204030204" pitchFamily="34" charset="0"/>
                <a:cs typeface="Calibri" panose="020F0502020204030204" pitchFamily="34" charset="0"/>
              </a:rPr>
              <a:t>، كما </a:t>
            </a:r>
            <a:r>
              <a:rPr lang="ar-SA" sz="2400" dirty="0">
                <a:solidFill>
                  <a:srgbClr val="000000"/>
                </a:solidFill>
                <a:highlight>
                  <a:srgbClr val="FFFF00"/>
                </a:highlight>
                <a:ea typeface="Calibri" panose="020F0502020204030204" pitchFamily="34" charset="0"/>
                <a:cs typeface="Calibri" panose="020F0502020204030204" pitchFamily="34" charset="0"/>
              </a:rPr>
              <a:t>يجب أن يكون كتابيا وفي لغة واضحة</a:t>
            </a:r>
            <a:r>
              <a:rPr lang="ar-SA" sz="2400" dirty="0">
                <a:solidFill>
                  <a:srgbClr val="000000"/>
                </a:solidFill>
                <a:ea typeface="Calibri" panose="020F0502020204030204" pitchFamily="34" charset="0"/>
                <a:cs typeface="Calibri" panose="020F0502020204030204" pitchFamily="34" charset="0"/>
              </a:rPr>
              <a:t>، </a:t>
            </a:r>
            <a:r>
              <a:rPr lang="ar-SA" sz="2400" dirty="0">
                <a:solidFill>
                  <a:srgbClr val="000000"/>
                </a:solidFill>
                <a:highlight>
                  <a:srgbClr val="FFFF00"/>
                </a:highlight>
                <a:ea typeface="Calibri" panose="020F0502020204030204" pitchFamily="34" charset="0"/>
                <a:cs typeface="Calibri" panose="020F0502020204030204" pitchFamily="34" charset="0"/>
              </a:rPr>
              <a:t>ومطابقا تماما لما هو مختزن في الكمبيوتر</a:t>
            </a:r>
            <a:r>
              <a:rPr lang="ar-SA" sz="2400" dirty="0">
                <a:solidFill>
                  <a:srgbClr val="000000"/>
                </a:solidFill>
                <a:ea typeface="Calibri" panose="020F0502020204030204" pitchFamily="34" charset="0"/>
                <a:cs typeface="Calibri" panose="020F0502020204030204" pitchFamily="34" charset="0"/>
              </a:rPr>
              <a:t>، </a:t>
            </a:r>
            <a:r>
              <a:rPr lang="ar-SA" sz="2400" dirty="0">
                <a:solidFill>
                  <a:srgbClr val="000000"/>
                </a:solidFill>
                <a:highlight>
                  <a:srgbClr val="FFFF00"/>
                </a:highlight>
                <a:ea typeface="Calibri" panose="020F0502020204030204" pitchFamily="34" charset="0"/>
                <a:cs typeface="Calibri" panose="020F0502020204030204" pitchFamily="34" charset="0"/>
              </a:rPr>
              <a:t>والاطلاع يكون بدون مقابل، </a:t>
            </a:r>
            <a:r>
              <a:rPr lang="ar-EG" sz="2400" dirty="0">
                <a:solidFill>
                  <a:srgbClr val="000000"/>
                </a:solidFill>
                <a:highlight>
                  <a:srgbClr val="FFFF00"/>
                </a:highlight>
                <a:ea typeface="Calibri" panose="020F0502020204030204" pitchFamily="34" charset="0"/>
                <a:cs typeface="Calibri" panose="020F0502020204030204" pitchFamily="34" charset="0"/>
              </a:rPr>
              <a:t>أ</a:t>
            </a:r>
            <a:r>
              <a:rPr lang="ar-SA" sz="2400" dirty="0">
                <a:solidFill>
                  <a:srgbClr val="000000"/>
                </a:solidFill>
                <a:highlight>
                  <a:srgbClr val="FFFF00"/>
                </a:highlight>
                <a:ea typeface="Calibri" panose="020F0502020204030204" pitchFamily="34" charset="0"/>
                <a:cs typeface="Calibri" panose="020F0502020204030204" pitchFamily="34" charset="0"/>
              </a:rPr>
              <a:t>و</a:t>
            </a:r>
            <a:r>
              <a:rPr lang="ar-EG" sz="2400" dirty="0">
                <a:solidFill>
                  <a:srgbClr val="000000"/>
                </a:solidFill>
                <a:highlight>
                  <a:srgbClr val="FFFF00"/>
                </a:highlight>
                <a:ea typeface="Calibri" panose="020F0502020204030204" pitchFamily="34" charset="0"/>
                <a:cs typeface="Calibri" panose="020F0502020204030204" pitchFamily="34" charset="0"/>
              </a:rPr>
              <a:t> </a:t>
            </a:r>
            <a:r>
              <a:rPr lang="ar-SA" sz="2400" dirty="0">
                <a:solidFill>
                  <a:srgbClr val="000000"/>
                </a:solidFill>
                <a:highlight>
                  <a:srgbClr val="FFFF00"/>
                </a:highlight>
                <a:ea typeface="Calibri" panose="020F0502020204030204" pitchFamily="34" charset="0"/>
                <a:cs typeface="Calibri" panose="020F0502020204030204" pitchFamily="34" charset="0"/>
              </a:rPr>
              <a:t>تفرض رسوم معقولة في حالة طلب صورة من البيانات المختزنة،</a:t>
            </a:r>
            <a:r>
              <a:rPr lang="ar-SA" sz="2400" dirty="0">
                <a:solidFill>
                  <a:srgbClr val="000000"/>
                </a:solidFill>
                <a:ea typeface="Calibri" panose="020F0502020204030204" pitchFamily="34" charset="0"/>
                <a:cs typeface="Calibri" panose="020F0502020204030204" pitchFamily="34" charset="0"/>
              </a:rPr>
              <a:t> والهدف من ذلك هو ألا تكون الرسوم عائقا في سبيل ممارسة حق الاطلاع</a:t>
            </a:r>
            <a:r>
              <a:rPr lang="ar-EG" sz="2400" dirty="0">
                <a:solidFill>
                  <a:srgbClr val="000000"/>
                </a:solidFill>
                <a:ea typeface="Calibri" panose="020F0502020204030204" pitchFamily="34" charset="0"/>
                <a:cs typeface="Calibri" panose="020F0502020204030204" pitchFamily="34" charset="0"/>
              </a:rPr>
              <a:t>.</a:t>
            </a:r>
            <a:endParaRPr lang="en-US" sz="24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13151797"/>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305447278"/>
              </p:ext>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815741" y="3948448"/>
            <a:ext cx="7261410" cy="24011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3. ممارسة الحق في الإطلاع</a:t>
            </a:r>
            <a:r>
              <a:rPr lang="en-US"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EG" sz="28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ar-EG" sz="28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ب.الإطلاع غير المباشر:</a:t>
            </a:r>
            <a:endParaRPr lang="ar-EG" sz="2300" b="1" dirty="0">
              <a:solidFill>
                <a:prstClr val="black"/>
              </a:solidFill>
              <a:highlight>
                <a:srgbClr val="FFFF00"/>
              </a:highlight>
              <a:latin typeface="Calibri" panose="020F0502020204030204"/>
              <a:ea typeface="Calibri" panose="020F0502020204030204" pitchFamily="34" charset="0"/>
              <a:cs typeface="Calibri" panose="020F0502020204030204" pitchFamily="34" charset="0"/>
            </a:endParaRPr>
          </a:p>
          <a:p>
            <a:pPr algn="just" rtl="1">
              <a:lnSpc>
                <a:spcPct val="107000"/>
              </a:lnSpc>
              <a:spcAft>
                <a:spcPts val="500"/>
              </a:spcAft>
            </a:pPr>
            <a:r>
              <a:rPr lang="ar-EG" sz="2300" b="1" dirty="0">
                <a:solidFill>
                  <a:prstClr val="black"/>
                </a:solidFill>
                <a:latin typeface="Calibri" panose="020F0502020204030204"/>
                <a:ea typeface="Calibri" panose="020F0502020204030204" pitchFamily="34" charset="0"/>
                <a:cs typeface="Calibri" panose="020F0502020204030204" pitchFamily="34" charset="0"/>
              </a:rPr>
              <a:t>       1. </a:t>
            </a:r>
            <a:r>
              <a:rPr lang="ar-SA" sz="2300" b="1" dirty="0">
                <a:solidFill>
                  <a:prstClr val="black"/>
                </a:solidFill>
                <a:latin typeface="Calibri" panose="020F0502020204030204"/>
                <a:cs typeface="Calibri" panose="020F0502020204030204" pitchFamily="34" charset="0"/>
              </a:rPr>
              <a:t>الاطلاع علي المعلومات الطبية :-</a:t>
            </a:r>
            <a:r>
              <a:rPr lang="ar-EG" sz="2300" b="1" dirty="0">
                <a:solidFill>
                  <a:prstClr val="black"/>
                </a:solidFill>
                <a:latin typeface="Calibri" panose="020F0502020204030204"/>
                <a:cs typeface="Calibri" panose="020F0502020204030204" pitchFamily="34" charset="0"/>
              </a:rPr>
              <a:t>        </a:t>
            </a:r>
          </a:p>
          <a:p>
            <a:pPr algn="just" rtl="1">
              <a:lnSpc>
                <a:spcPct val="107000"/>
              </a:lnSpc>
              <a:spcAft>
                <a:spcPts val="500"/>
              </a:spcAft>
            </a:pPr>
            <a:r>
              <a:rPr lang="ar-EG" sz="2300" b="1" dirty="0">
                <a:solidFill>
                  <a:prstClr val="black"/>
                </a:solidFill>
                <a:latin typeface="Calibri" panose="020F0502020204030204"/>
                <a:cs typeface="Calibri" panose="020F0502020204030204" pitchFamily="34" charset="0"/>
              </a:rPr>
              <a:t>       2. </a:t>
            </a:r>
            <a:r>
              <a:rPr lang="ar-SA" sz="2300" b="1" dirty="0">
                <a:solidFill>
                  <a:prstClr val="black"/>
                </a:solidFill>
                <a:latin typeface="Calibri" panose="020F0502020204030204"/>
                <a:cs typeface="Calibri" panose="020F0502020204030204" pitchFamily="34" charset="0"/>
              </a:rPr>
              <a:t>الاطلاع علي المعلومات المتعلقة بالأمن القومي والأمن العام :- </a:t>
            </a:r>
            <a:endParaRPr lang="en-US" sz="2300" b="1" dirty="0">
              <a:solidFill>
                <a:prstClr val="black"/>
              </a:solidFill>
              <a:latin typeface="Calibri" panose="020F0502020204030204"/>
              <a:cs typeface="Calibri" panose="020F0502020204030204" pitchFamily="34" charset="0"/>
            </a:endParaRPr>
          </a:p>
        </p:txBody>
      </p:sp>
    </p:spTree>
    <p:extLst>
      <p:ext uri="{BB962C8B-B14F-4D97-AF65-F5344CB8AC3E}">
        <p14:creationId xmlns:p14="http://schemas.microsoft.com/office/powerpoint/2010/main" val="3714277157"/>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1504950" y="3429000"/>
            <a:ext cx="4505276" cy="21681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3. ممارسة الحق في الإطلاع</a:t>
            </a:r>
            <a:r>
              <a:rPr lang="en-US"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EG" sz="28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ar-EG" sz="2800" b="1" dirty="0">
                <a:solidFill>
                  <a:srgbClr val="000000"/>
                </a:solidFill>
                <a:latin typeface="Calibri" panose="020F0502020204030204" pitchFamily="34" charset="0"/>
                <a:ea typeface="Calibri" panose="020F0502020204030204" pitchFamily="34" charset="0"/>
                <a:cs typeface="Calibri" panose="020F0502020204030204" pitchFamily="34" charset="0"/>
              </a:rPr>
              <a:t>ب.الإطلاع غير المباشر:</a:t>
            </a:r>
            <a:endParaRPr lang="ar-EG" sz="2300" b="1" dirty="0">
              <a:solidFill>
                <a:prstClr val="black"/>
              </a:solidFill>
              <a:latin typeface="Calibri" panose="020F0502020204030204"/>
              <a:ea typeface="Calibri" panose="020F0502020204030204" pitchFamily="34" charset="0"/>
              <a:cs typeface="Calibri" panose="020F0502020204030204" pitchFamily="34" charset="0"/>
            </a:endParaRPr>
          </a:p>
          <a:p>
            <a:pPr algn="just" rtl="1">
              <a:lnSpc>
                <a:spcPct val="107000"/>
              </a:lnSpc>
              <a:spcAft>
                <a:spcPts val="500"/>
              </a:spcAft>
            </a:pPr>
            <a:r>
              <a:rPr lang="ar-EG" sz="2300" b="1" dirty="0">
                <a:solidFill>
                  <a:prstClr val="black"/>
                </a:solidFill>
                <a:latin typeface="Calibri" panose="020F0502020204030204"/>
                <a:ea typeface="Calibri" panose="020F0502020204030204" pitchFamily="34" charset="0"/>
                <a:cs typeface="Calibri" panose="020F0502020204030204" pitchFamily="34" charset="0"/>
              </a:rPr>
              <a:t>       </a:t>
            </a:r>
            <a:r>
              <a:rPr lang="ar-EG" sz="2300" b="1" dirty="0">
                <a:solidFill>
                  <a:prstClr val="black"/>
                </a:solidFill>
                <a:highlight>
                  <a:srgbClr val="FFFF00"/>
                </a:highlight>
                <a:latin typeface="Calibri" panose="020F0502020204030204"/>
                <a:ea typeface="Calibri" panose="020F0502020204030204" pitchFamily="34" charset="0"/>
                <a:cs typeface="Calibri" panose="020F0502020204030204" pitchFamily="34" charset="0"/>
              </a:rPr>
              <a:t>1. </a:t>
            </a:r>
            <a:r>
              <a:rPr lang="ar-SA" sz="2300" b="1" dirty="0">
                <a:solidFill>
                  <a:prstClr val="black"/>
                </a:solidFill>
                <a:highlight>
                  <a:srgbClr val="FFFF00"/>
                </a:highlight>
                <a:latin typeface="Calibri" panose="020F0502020204030204"/>
                <a:cs typeface="Calibri" panose="020F0502020204030204" pitchFamily="34" charset="0"/>
              </a:rPr>
              <a:t>الاطلاع علي المعلومات الطبية :-</a:t>
            </a:r>
            <a:r>
              <a:rPr lang="ar-EG" sz="2300" b="1" dirty="0">
                <a:solidFill>
                  <a:prstClr val="black"/>
                </a:solidFill>
                <a:latin typeface="Calibri" panose="020F0502020204030204"/>
                <a:cs typeface="Calibri" panose="020F0502020204030204" pitchFamily="34" charset="0"/>
              </a:rPr>
              <a:t>        </a:t>
            </a:r>
            <a:r>
              <a:rPr lang="ar-SA" sz="2300" b="1" dirty="0">
                <a:solidFill>
                  <a:prstClr val="black"/>
                </a:solidFill>
                <a:latin typeface="Calibri" panose="020F0502020204030204"/>
                <a:cs typeface="Calibri" panose="020F0502020204030204" pitchFamily="34" charset="0"/>
              </a:rPr>
              <a:t> </a:t>
            </a:r>
            <a:endParaRPr lang="en-US" sz="2300" b="1" dirty="0">
              <a:solidFill>
                <a:prstClr val="black"/>
              </a:solidFill>
              <a:latin typeface="Calibri" panose="020F0502020204030204"/>
              <a:cs typeface="Calibri" panose="020F0502020204030204" pitchFamily="34" charset="0"/>
            </a:endParaRPr>
          </a:p>
        </p:txBody>
      </p:sp>
    </p:spTree>
    <p:extLst>
      <p:ext uri="{BB962C8B-B14F-4D97-AF65-F5344CB8AC3E}">
        <p14:creationId xmlns:p14="http://schemas.microsoft.com/office/powerpoint/2010/main" val="3753680622"/>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2260" y="154518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https://i0.wp.com/alkhabar-sy.com/wp-content/uploads/2022/12/FB_IMG_1670075210935.jpg?fit=800%2C600&amp;ssl=1">
            <a:extLst>
              <a:ext uri="{FF2B5EF4-FFF2-40B4-BE49-F238E27FC236}">
                <a16:creationId xmlns:a16="http://schemas.microsoft.com/office/drawing/2014/main" id="{568D3B61-C90C-474B-BC4B-94931CC3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607950"/>
            <a:ext cx="9048749" cy="4173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612059" y="1166330"/>
          <a:ext cx="6557963" cy="1931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E2EBF271-2D69-42D5-9F97-80AE9CB89ECA}"/>
              </a:ext>
            </a:extLst>
          </p:cNvPr>
          <p:cNvSpPr/>
          <p:nvPr/>
        </p:nvSpPr>
        <p:spPr>
          <a:xfrm>
            <a:off x="1504949" y="3429000"/>
            <a:ext cx="7572375" cy="21681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الحق في الإطلاع</a:t>
            </a: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rtl="1">
              <a:lnSpc>
                <a:spcPct val="107000"/>
              </a:lnSpc>
              <a:spcAft>
                <a:spcPts val="500"/>
              </a:spcAft>
            </a:pP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3. ممارسة الحق في الإطلاع</a:t>
            </a:r>
            <a:r>
              <a:rPr lang="en-US"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rtl="1">
              <a:lnSpc>
                <a:spcPct val="107000"/>
              </a:lnSpc>
              <a:spcAft>
                <a:spcPts val="500"/>
              </a:spcAft>
            </a:pPr>
            <a:r>
              <a:rPr lang="ar-EG" sz="28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ar-EG" sz="2800" b="1" dirty="0">
                <a:solidFill>
                  <a:srgbClr val="000000"/>
                </a:solidFill>
                <a:latin typeface="Calibri" panose="020F0502020204030204" pitchFamily="34" charset="0"/>
                <a:ea typeface="Calibri" panose="020F0502020204030204" pitchFamily="34" charset="0"/>
                <a:cs typeface="Calibri" panose="020F0502020204030204" pitchFamily="34" charset="0"/>
              </a:rPr>
              <a:t>ب.الإطلاع غير المباشر:</a:t>
            </a:r>
            <a:endParaRPr lang="ar-EG" sz="2300" b="1" dirty="0">
              <a:solidFill>
                <a:prstClr val="black"/>
              </a:solidFill>
              <a:latin typeface="Calibri" panose="020F0502020204030204"/>
              <a:ea typeface="Calibri" panose="020F0502020204030204" pitchFamily="34" charset="0"/>
              <a:cs typeface="Calibri" panose="020F0502020204030204" pitchFamily="34" charset="0"/>
            </a:endParaRPr>
          </a:p>
          <a:p>
            <a:pPr algn="just" rtl="1">
              <a:lnSpc>
                <a:spcPct val="107000"/>
              </a:lnSpc>
              <a:spcAft>
                <a:spcPts val="500"/>
              </a:spcAft>
            </a:pPr>
            <a:r>
              <a:rPr lang="ar-EG" sz="2300" b="1" dirty="0">
                <a:solidFill>
                  <a:prstClr val="black"/>
                </a:solidFill>
                <a:latin typeface="Calibri" panose="020F0502020204030204"/>
                <a:ea typeface="Calibri" panose="020F0502020204030204" pitchFamily="34" charset="0"/>
                <a:cs typeface="Calibri" panose="020F0502020204030204" pitchFamily="34" charset="0"/>
              </a:rPr>
              <a:t>        </a:t>
            </a:r>
            <a:r>
              <a:rPr lang="ar-EG" sz="2300" b="1" dirty="0">
                <a:solidFill>
                  <a:prstClr val="black"/>
                </a:solidFill>
                <a:highlight>
                  <a:srgbClr val="FFFF00"/>
                </a:highlight>
                <a:latin typeface="Calibri" panose="020F0502020204030204"/>
                <a:ea typeface="Calibri" panose="020F0502020204030204" pitchFamily="34" charset="0"/>
                <a:cs typeface="Calibri" panose="020F0502020204030204" pitchFamily="34" charset="0"/>
              </a:rPr>
              <a:t>2. </a:t>
            </a:r>
            <a:r>
              <a:rPr lang="ar-SA" sz="2300" b="1" dirty="0">
                <a:solidFill>
                  <a:prstClr val="black"/>
                </a:solidFill>
                <a:highlight>
                  <a:srgbClr val="FFFF00"/>
                </a:highlight>
                <a:cs typeface="Calibri" panose="020F0502020204030204" pitchFamily="34" charset="0"/>
              </a:rPr>
              <a:t>الاطلاع علي المعلومات المتعلقة بالأمن القومي والأمن العام </a:t>
            </a:r>
            <a:r>
              <a:rPr lang="ar-SA" sz="2300" b="1" dirty="0">
                <a:solidFill>
                  <a:prstClr val="black"/>
                </a:solidFill>
                <a:highlight>
                  <a:srgbClr val="FFFF00"/>
                </a:highlight>
                <a:latin typeface="Calibri" panose="020F0502020204030204"/>
                <a:cs typeface="Calibri" panose="020F0502020204030204" pitchFamily="34" charset="0"/>
              </a:rPr>
              <a:t>:-</a:t>
            </a:r>
            <a:r>
              <a:rPr lang="ar-EG" sz="2300" b="1" dirty="0">
                <a:solidFill>
                  <a:prstClr val="black"/>
                </a:solidFill>
                <a:highlight>
                  <a:srgbClr val="FFFF00"/>
                </a:highlight>
                <a:latin typeface="Calibri" panose="020F0502020204030204"/>
                <a:cs typeface="Calibri" panose="020F0502020204030204" pitchFamily="34" charset="0"/>
              </a:rPr>
              <a:t> </a:t>
            </a:r>
            <a:r>
              <a:rPr lang="ar-EG" sz="2300" b="1" dirty="0">
                <a:solidFill>
                  <a:prstClr val="black"/>
                </a:solidFill>
                <a:latin typeface="Calibri" panose="020F0502020204030204"/>
                <a:cs typeface="Calibri" panose="020F0502020204030204" pitchFamily="34" charset="0"/>
              </a:rPr>
              <a:t>       </a:t>
            </a:r>
            <a:r>
              <a:rPr lang="ar-SA" sz="2300" b="1" dirty="0">
                <a:solidFill>
                  <a:prstClr val="black"/>
                </a:solidFill>
                <a:latin typeface="Calibri" panose="020F0502020204030204"/>
                <a:cs typeface="Calibri" panose="020F0502020204030204" pitchFamily="34" charset="0"/>
              </a:rPr>
              <a:t> </a:t>
            </a:r>
            <a:endParaRPr lang="en-US" sz="2300" b="1" dirty="0">
              <a:solidFill>
                <a:prstClr val="black"/>
              </a:solidFill>
              <a:latin typeface="Calibri" panose="020F0502020204030204"/>
              <a:cs typeface="Calibri" panose="020F0502020204030204" pitchFamily="34" charset="0"/>
            </a:endParaRPr>
          </a:p>
        </p:txBody>
      </p:sp>
    </p:spTree>
    <p:extLst>
      <p:ext uri="{BB962C8B-B14F-4D97-AF65-F5344CB8AC3E}">
        <p14:creationId xmlns:p14="http://schemas.microsoft.com/office/powerpoint/2010/main" val="2097048451"/>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94025145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197964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المراجع :</a:t>
            </a:r>
            <a:endParaRPr lang="en-US" sz="3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 في مواجهة الجرائم ال</a:t>
            </a:r>
            <a:r>
              <a:rPr lang="ar-EG" sz="2400" dirty="0">
                <a:latin typeface="Calibri" panose="020F0502020204030204" pitchFamily="34" charset="0"/>
                <a:ea typeface="Times New Roman" panose="02020603050405020304" pitchFamily="18" charset="0"/>
                <a:cs typeface="Calibri" panose="020F0502020204030204" pitchFamily="34" charset="0"/>
              </a:rPr>
              <a:t>معلوماتية</a:t>
            </a:r>
            <a:r>
              <a:rPr lang="ar-SA" sz="2400" dirty="0">
                <a:latin typeface="Calibri" panose="020F0502020204030204" pitchFamily="34" charset="0"/>
                <a:ea typeface="Times New Roman" panose="02020603050405020304" pitchFamily="18" charset="0"/>
                <a:cs typeface="Calibri" panose="020F0502020204030204" pitchFamily="34" charset="0"/>
              </a:rPr>
              <a:t>، رسالة دكتوراة، </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جامعة القاهرة، سنة 2013.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3"/>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179683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4"/>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لثامنة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989954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إمكانية حماية المعلومات - موضوع">
            <a:extLst>
              <a:ext uri="{FF2B5EF4-FFF2-40B4-BE49-F238E27FC236}">
                <a16:creationId xmlns:a16="http://schemas.microsoft.com/office/drawing/2014/main" id="{6DFDE986-76C7-43F7-B288-814E91A319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757" y="1413493"/>
            <a:ext cx="9048485" cy="43088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الجرائم والعقوبات في نظام حماية البيانات الشخصية">
            <a:extLst>
              <a:ext uri="{FF2B5EF4-FFF2-40B4-BE49-F238E27FC236}">
                <a16:creationId xmlns:a16="http://schemas.microsoft.com/office/drawing/2014/main" id="{D3A55BB6-04DD-4311-AF70-3D50C308F85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626856" y="1300703"/>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الجرائم والعقوبات في نظام حماية البيانات الشخصية">
            <a:extLst>
              <a:ext uri="{FF2B5EF4-FFF2-40B4-BE49-F238E27FC236}">
                <a16:creationId xmlns:a16="http://schemas.microsoft.com/office/drawing/2014/main" id="{DC17CD6B-2714-4F0E-A008-ABC3EA5DD26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8283241" y="1355395"/>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687913"/>
      </p:ext>
    </p:extLst>
  </p:cSld>
  <p:clrMapOvr>
    <a:masterClrMapping/>
  </p:clrMapOvr>
  <p:transition spd="slow">
    <p:randomBar dir="ver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9303</TotalTime>
  <Words>1862</Words>
  <Application>Microsoft Office PowerPoint</Application>
  <PresentationFormat>Widescreen</PresentationFormat>
  <Paragraphs>278</Paragraphs>
  <Slides>54</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589</cp:revision>
  <dcterms:created xsi:type="dcterms:W3CDTF">2023-04-29T09:08:23Z</dcterms:created>
  <dcterms:modified xsi:type="dcterms:W3CDTF">2023-11-22T22:19:39Z</dcterms:modified>
</cp:coreProperties>
</file>