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271" r:id="rId6"/>
    <p:sldId id="501" r:id="rId7"/>
    <p:sldId id="523" r:id="rId8"/>
    <p:sldId id="513" r:id="rId9"/>
    <p:sldId id="525" r:id="rId10"/>
    <p:sldId id="555" r:id="rId11"/>
    <p:sldId id="512" r:id="rId12"/>
    <p:sldId id="554" r:id="rId13"/>
    <p:sldId id="526" r:id="rId14"/>
    <p:sldId id="539" r:id="rId15"/>
    <p:sldId id="514" r:id="rId16"/>
    <p:sldId id="540" r:id="rId17"/>
    <p:sldId id="528" r:id="rId18"/>
    <p:sldId id="541" r:id="rId19"/>
    <p:sldId id="519" r:id="rId20"/>
    <p:sldId id="529" r:id="rId21"/>
    <p:sldId id="530" r:id="rId22"/>
    <p:sldId id="531" r:id="rId23"/>
    <p:sldId id="544" r:id="rId24"/>
    <p:sldId id="547" r:id="rId25"/>
    <p:sldId id="548" r:id="rId26"/>
    <p:sldId id="549" r:id="rId27"/>
    <p:sldId id="556" r:id="rId28"/>
    <p:sldId id="550" r:id="rId29"/>
    <p:sldId id="545" r:id="rId30"/>
    <p:sldId id="538" r:id="rId31"/>
    <p:sldId id="542" r:id="rId32"/>
    <p:sldId id="557" r:id="rId33"/>
    <p:sldId id="558" r:id="rId34"/>
    <p:sldId id="559" r:id="rId35"/>
    <p:sldId id="546" r:id="rId36"/>
    <p:sldId id="551" r:id="rId37"/>
    <p:sldId id="552" r:id="rId38"/>
    <p:sldId id="553" r:id="rId39"/>
    <p:sldId id="532" r:id="rId40"/>
    <p:sldId id="534" r:id="rId41"/>
    <p:sldId id="535" r:id="rId42"/>
    <p:sldId id="536" r:id="rId43"/>
    <p:sldId id="56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501"/>
            <p14:sldId id="523"/>
            <p14:sldId id="513"/>
            <p14:sldId id="525"/>
            <p14:sldId id="555"/>
            <p14:sldId id="512"/>
            <p14:sldId id="554"/>
            <p14:sldId id="526"/>
            <p14:sldId id="539"/>
            <p14:sldId id="514"/>
            <p14:sldId id="540"/>
            <p14:sldId id="528"/>
            <p14:sldId id="541"/>
            <p14:sldId id="519"/>
            <p14:sldId id="529"/>
            <p14:sldId id="530"/>
            <p14:sldId id="531"/>
            <p14:sldId id="544"/>
            <p14:sldId id="547"/>
            <p14:sldId id="548"/>
            <p14:sldId id="549"/>
            <p14:sldId id="556"/>
            <p14:sldId id="550"/>
            <p14:sldId id="545"/>
            <p14:sldId id="538"/>
            <p14:sldId id="542"/>
            <p14:sldId id="557"/>
            <p14:sldId id="558"/>
            <p14:sldId id="559"/>
            <p14:sldId id="546"/>
            <p14:sldId id="551"/>
            <p14:sldId id="552"/>
            <p14:sldId id="553"/>
            <p14:sldId id="532"/>
            <p14:sldId id="534"/>
            <p14:sldId id="535"/>
            <p14:sldId id="536"/>
            <p14:sldId id="56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9FF18C-9AC8-40E6-A6B3-EF3B17664B2E}" type="doc">
      <dgm:prSet loTypeId="urn:microsoft.com/office/officeart/2005/8/layout/hierarchy1" loCatId="hierarchy" qsTypeId="urn:microsoft.com/office/officeart/2005/8/quickstyle/simple3" qsCatId="simple" csTypeId="urn:microsoft.com/office/officeart/2005/8/colors/accent1_2" csCatId="accent1" phldr="1"/>
      <dgm:spPr/>
      <dgm:t>
        <a:bodyPr/>
        <a:lstStyle/>
        <a:p>
          <a:pPr rtl="1"/>
          <a:endParaRPr lang="ar-EG"/>
        </a:p>
      </dgm:t>
    </dgm:pt>
    <dgm:pt modelId="{9F42B851-1705-4089-89D5-BB7EFF3C9647}">
      <dgm:prSet phldrT="[نص]" custT="1"/>
      <dgm:spPr/>
      <dgm:t>
        <a:bodyPr/>
        <a:lstStyle/>
        <a:p>
          <a:pPr rtl="1"/>
          <a:r>
            <a:rPr lang="ar-EG" sz="1800" dirty="0">
              <a:latin typeface="Alexandria"/>
            </a:rPr>
            <a:t>أنواع البيانات الإحصائية</a:t>
          </a:r>
        </a:p>
        <a:p>
          <a:pPr rtl="1"/>
          <a:r>
            <a:rPr lang="en-US" sz="1800" dirty="0">
              <a:latin typeface="Alexandria"/>
            </a:rPr>
            <a:t>Statistical Data</a:t>
          </a:r>
          <a:endParaRPr lang="ar-EG" sz="1800" dirty="0">
            <a:latin typeface="Alexandria"/>
          </a:endParaRPr>
        </a:p>
      </dgm:t>
    </dgm:pt>
    <dgm:pt modelId="{646B966C-F836-4E55-A06B-6DD283B34B89}" type="parTrans" cxnId="{36BE991C-9631-4A4E-97D4-A2980D591715}">
      <dgm:prSet/>
      <dgm:spPr/>
      <dgm:t>
        <a:bodyPr/>
        <a:lstStyle/>
        <a:p>
          <a:pPr rtl="1"/>
          <a:endParaRPr lang="ar-EG"/>
        </a:p>
      </dgm:t>
    </dgm:pt>
    <dgm:pt modelId="{934EED01-6E1F-4D9F-9570-055E5A349DB7}" type="sibTrans" cxnId="{36BE991C-9631-4A4E-97D4-A2980D591715}">
      <dgm:prSet/>
      <dgm:spPr/>
      <dgm:t>
        <a:bodyPr/>
        <a:lstStyle/>
        <a:p>
          <a:pPr rtl="1"/>
          <a:endParaRPr lang="ar-EG"/>
        </a:p>
      </dgm:t>
    </dgm:pt>
    <dgm:pt modelId="{8509E103-677D-42EB-9E16-9D1D89D9D197}">
      <dgm:prSet phldrT="[نص]" custT="1"/>
      <dgm:spPr/>
      <dgm:t>
        <a:bodyPr/>
        <a:lstStyle/>
        <a:p>
          <a:pPr rtl="1"/>
          <a:r>
            <a:rPr lang="ar-EG" sz="1800" dirty="0">
              <a:latin typeface="Alexandria"/>
            </a:rPr>
            <a:t>كمية</a:t>
          </a:r>
        </a:p>
        <a:p>
          <a:pPr rtl="1"/>
          <a:r>
            <a:rPr lang="en-US" sz="1800" dirty="0">
              <a:latin typeface="Alexandria"/>
            </a:rPr>
            <a:t>Quantitative</a:t>
          </a:r>
        </a:p>
        <a:p>
          <a:pPr rtl="1"/>
          <a:r>
            <a:rPr lang="ar-EG" sz="1800" dirty="0">
              <a:latin typeface="Alexandria"/>
            </a:rPr>
            <a:t>(يعبر عنه باستخدام الأرقام)</a:t>
          </a:r>
        </a:p>
      </dgm:t>
    </dgm:pt>
    <dgm:pt modelId="{054ABC96-052F-4CCD-B1AE-0D2BA5A36EA6}" type="parTrans" cxnId="{214D9BAD-7275-4CFB-9E38-1ADDF69E5140}">
      <dgm:prSet/>
      <dgm:spPr/>
      <dgm:t>
        <a:bodyPr/>
        <a:lstStyle/>
        <a:p>
          <a:pPr rtl="1"/>
          <a:endParaRPr lang="ar-EG"/>
        </a:p>
      </dgm:t>
    </dgm:pt>
    <dgm:pt modelId="{4894CB80-6E2B-4DDB-855D-B38853B52DB0}" type="sibTrans" cxnId="{214D9BAD-7275-4CFB-9E38-1ADDF69E5140}">
      <dgm:prSet/>
      <dgm:spPr/>
      <dgm:t>
        <a:bodyPr/>
        <a:lstStyle/>
        <a:p>
          <a:pPr rtl="1"/>
          <a:endParaRPr lang="ar-EG"/>
        </a:p>
      </dgm:t>
    </dgm:pt>
    <dgm:pt modelId="{470C514D-7B8F-46C1-99DF-188B2E296919}">
      <dgm:prSet phldrT="[نص]" custT="1"/>
      <dgm:spPr/>
      <dgm:t>
        <a:bodyPr/>
        <a:lstStyle/>
        <a:p>
          <a:pPr rtl="1"/>
          <a:r>
            <a:rPr lang="ar-EG" sz="1800" dirty="0">
              <a:latin typeface="Alexandria"/>
            </a:rPr>
            <a:t>متصلة</a:t>
          </a:r>
        </a:p>
        <a:p>
          <a:pPr rtl="1"/>
          <a:r>
            <a:rPr lang="en-US" sz="1800" dirty="0">
              <a:latin typeface="Alexandria"/>
            </a:rPr>
            <a:t>Continuous</a:t>
          </a:r>
          <a:endParaRPr lang="ar-EG" sz="1800" dirty="0">
            <a:latin typeface="Alexandria"/>
          </a:endParaRPr>
        </a:p>
      </dgm:t>
    </dgm:pt>
    <dgm:pt modelId="{ADFB5931-9B87-4207-AB0F-F1606FDE707F}" type="parTrans" cxnId="{E2235F95-50CF-4740-817E-D659336680A3}">
      <dgm:prSet/>
      <dgm:spPr/>
      <dgm:t>
        <a:bodyPr/>
        <a:lstStyle/>
        <a:p>
          <a:pPr rtl="1"/>
          <a:endParaRPr lang="ar-EG"/>
        </a:p>
      </dgm:t>
    </dgm:pt>
    <dgm:pt modelId="{75A80059-1FBD-467C-9400-690F93090462}" type="sibTrans" cxnId="{E2235F95-50CF-4740-817E-D659336680A3}">
      <dgm:prSet/>
      <dgm:spPr/>
      <dgm:t>
        <a:bodyPr/>
        <a:lstStyle/>
        <a:p>
          <a:pPr rtl="1"/>
          <a:endParaRPr lang="ar-EG"/>
        </a:p>
      </dgm:t>
    </dgm:pt>
    <dgm:pt modelId="{F88C1AB5-37C2-4A0E-897C-689522D2112C}">
      <dgm:prSet phldrT="[نص]" custT="1"/>
      <dgm:spPr/>
      <dgm:t>
        <a:bodyPr/>
        <a:lstStyle/>
        <a:p>
          <a:pPr rtl="1"/>
          <a:r>
            <a:rPr lang="ar-EG" sz="1800" dirty="0">
              <a:latin typeface="Alexandria"/>
            </a:rPr>
            <a:t>منفصلة</a:t>
          </a:r>
        </a:p>
        <a:p>
          <a:pPr rtl="1"/>
          <a:r>
            <a:rPr lang="en-US" sz="1800" dirty="0">
              <a:latin typeface="Alexandria"/>
            </a:rPr>
            <a:t>Discrete</a:t>
          </a:r>
          <a:endParaRPr lang="ar-EG" sz="1800" dirty="0">
            <a:latin typeface="Alexandria"/>
          </a:endParaRPr>
        </a:p>
      </dgm:t>
    </dgm:pt>
    <dgm:pt modelId="{42BD0CF6-A1D6-48D0-B6B3-9FEE93CFBF4F}" type="parTrans" cxnId="{18382BB8-462F-4ED1-9A3D-AFF1961AE2C2}">
      <dgm:prSet/>
      <dgm:spPr/>
      <dgm:t>
        <a:bodyPr/>
        <a:lstStyle/>
        <a:p>
          <a:pPr rtl="1"/>
          <a:endParaRPr lang="ar-EG"/>
        </a:p>
      </dgm:t>
    </dgm:pt>
    <dgm:pt modelId="{DC566865-01D1-4019-BB67-33208DDF825B}" type="sibTrans" cxnId="{18382BB8-462F-4ED1-9A3D-AFF1961AE2C2}">
      <dgm:prSet/>
      <dgm:spPr/>
      <dgm:t>
        <a:bodyPr/>
        <a:lstStyle/>
        <a:p>
          <a:pPr rtl="1"/>
          <a:endParaRPr lang="ar-EG"/>
        </a:p>
      </dgm:t>
    </dgm:pt>
    <dgm:pt modelId="{0F63E042-6A84-4AFF-862A-A55CB464F0A8}">
      <dgm:prSet phldrT="[نص]" custT="1"/>
      <dgm:spPr/>
      <dgm:t>
        <a:bodyPr/>
        <a:lstStyle/>
        <a:p>
          <a:pPr rtl="1"/>
          <a:r>
            <a:rPr lang="ar-EG" sz="1800" dirty="0">
              <a:latin typeface="Alexandria"/>
            </a:rPr>
            <a:t>وصفية أو كيفية</a:t>
          </a:r>
        </a:p>
        <a:p>
          <a:pPr rtl="1"/>
          <a:r>
            <a:rPr lang="en-US" sz="1800" dirty="0">
              <a:latin typeface="Alexandria"/>
            </a:rPr>
            <a:t>Qualitative</a:t>
          </a:r>
        </a:p>
        <a:p>
          <a:pPr rtl="1"/>
          <a:r>
            <a:rPr lang="ar-EG" sz="1800" dirty="0">
              <a:latin typeface="Alexandria"/>
            </a:rPr>
            <a:t>( يعبر عنه باستخدام الألفاظ)</a:t>
          </a:r>
          <a:endParaRPr lang="en-US" sz="1800" dirty="0">
            <a:latin typeface="Alexandria"/>
          </a:endParaRPr>
        </a:p>
      </dgm:t>
    </dgm:pt>
    <dgm:pt modelId="{1804E1FD-652E-44A1-A63D-04F8911E44A2}" type="parTrans" cxnId="{B9D56DE1-8D10-4FD1-B7E7-84CA472CC45B}">
      <dgm:prSet/>
      <dgm:spPr/>
      <dgm:t>
        <a:bodyPr/>
        <a:lstStyle/>
        <a:p>
          <a:pPr rtl="1"/>
          <a:endParaRPr lang="ar-EG"/>
        </a:p>
      </dgm:t>
    </dgm:pt>
    <dgm:pt modelId="{14FC27B6-93E9-4180-93E9-5D647431D073}" type="sibTrans" cxnId="{B9D56DE1-8D10-4FD1-B7E7-84CA472CC45B}">
      <dgm:prSet/>
      <dgm:spPr/>
      <dgm:t>
        <a:bodyPr/>
        <a:lstStyle/>
        <a:p>
          <a:pPr rtl="1"/>
          <a:endParaRPr lang="ar-EG"/>
        </a:p>
      </dgm:t>
    </dgm:pt>
    <dgm:pt modelId="{058BF51D-BA4C-4DFD-AEB5-4EA5DE08BE1C}">
      <dgm:prSet phldrT="[نص]" custT="1"/>
      <dgm:spPr/>
      <dgm:t>
        <a:bodyPr/>
        <a:lstStyle/>
        <a:p>
          <a:pPr rtl="1"/>
          <a:r>
            <a:rPr lang="ar-EG" sz="1800" dirty="0">
              <a:latin typeface="Alexandria"/>
            </a:rPr>
            <a:t>إسمية</a:t>
          </a:r>
        </a:p>
        <a:p>
          <a:pPr rtl="1"/>
          <a:r>
            <a:rPr lang="en-US" sz="1800" dirty="0">
              <a:latin typeface="Alexandria"/>
            </a:rPr>
            <a:t>Nominal</a:t>
          </a:r>
          <a:endParaRPr lang="ar-EG" sz="1800" dirty="0">
            <a:latin typeface="Alexandria"/>
          </a:endParaRPr>
        </a:p>
      </dgm:t>
    </dgm:pt>
    <dgm:pt modelId="{6F147135-EF8E-4ABE-841B-A1E1E044C2A2}" type="parTrans" cxnId="{855B29A0-3E9C-4113-802A-12DA82BBE9DE}">
      <dgm:prSet/>
      <dgm:spPr/>
      <dgm:t>
        <a:bodyPr/>
        <a:lstStyle/>
        <a:p>
          <a:pPr rtl="1"/>
          <a:endParaRPr lang="ar-EG"/>
        </a:p>
      </dgm:t>
    </dgm:pt>
    <dgm:pt modelId="{82911109-CBF6-46AD-BA39-5A4D72BAB463}" type="sibTrans" cxnId="{855B29A0-3E9C-4113-802A-12DA82BBE9DE}">
      <dgm:prSet/>
      <dgm:spPr/>
      <dgm:t>
        <a:bodyPr/>
        <a:lstStyle/>
        <a:p>
          <a:pPr rtl="1"/>
          <a:endParaRPr lang="ar-EG"/>
        </a:p>
      </dgm:t>
    </dgm:pt>
    <dgm:pt modelId="{BF7AE832-6A1D-459C-8A9D-9E7001231329}">
      <dgm:prSet custT="1"/>
      <dgm:spPr/>
      <dgm:t>
        <a:bodyPr/>
        <a:lstStyle/>
        <a:p>
          <a:pPr rtl="1"/>
          <a:r>
            <a:rPr lang="ar-EG" sz="1800" dirty="0">
              <a:latin typeface="Alexandria"/>
            </a:rPr>
            <a:t>ترتيبية</a:t>
          </a:r>
        </a:p>
        <a:p>
          <a:pPr rtl="1"/>
          <a:r>
            <a:rPr lang="en-US" sz="1800" dirty="0">
              <a:latin typeface="Alexandria"/>
            </a:rPr>
            <a:t>Ordinal</a:t>
          </a:r>
          <a:endParaRPr lang="ar-EG" sz="1800" dirty="0">
            <a:latin typeface="Alexandria"/>
          </a:endParaRPr>
        </a:p>
      </dgm:t>
    </dgm:pt>
    <dgm:pt modelId="{9AEFBFEC-8FD0-4AC6-94EB-233D5DCE9755}" type="parTrans" cxnId="{8A3A62B6-257D-418C-9600-B7060BE091E7}">
      <dgm:prSet/>
      <dgm:spPr/>
      <dgm:t>
        <a:bodyPr/>
        <a:lstStyle/>
        <a:p>
          <a:pPr rtl="1"/>
          <a:endParaRPr lang="ar-EG"/>
        </a:p>
      </dgm:t>
    </dgm:pt>
    <dgm:pt modelId="{00096B96-5C59-49E1-95D3-84E8AD6AF200}" type="sibTrans" cxnId="{8A3A62B6-257D-418C-9600-B7060BE091E7}">
      <dgm:prSet/>
      <dgm:spPr/>
      <dgm:t>
        <a:bodyPr/>
        <a:lstStyle/>
        <a:p>
          <a:pPr rtl="1"/>
          <a:endParaRPr lang="ar-EG"/>
        </a:p>
      </dgm:t>
    </dgm:pt>
    <dgm:pt modelId="{E8B3D847-A9F9-4DFE-A48D-08DC216E9ADD}" type="pres">
      <dgm:prSet presAssocID="{819FF18C-9AC8-40E6-A6B3-EF3B17664B2E}" presName="hierChild1" presStyleCnt="0">
        <dgm:presLayoutVars>
          <dgm:chPref val="1"/>
          <dgm:dir/>
          <dgm:animOne val="branch"/>
          <dgm:animLvl val="lvl"/>
          <dgm:resizeHandles/>
        </dgm:presLayoutVars>
      </dgm:prSet>
      <dgm:spPr/>
    </dgm:pt>
    <dgm:pt modelId="{E08FAF2D-2F0D-46FF-BE60-93D125804EF0}" type="pres">
      <dgm:prSet presAssocID="{9F42B851-1705-4089-89D5-BB7EFF3C9647}" presName="hierRoot1" presStyleCnt="0"/>
      <dgm:spPr/>
    </dgm:pt>
    <dgm:pt modelId="{88E18C05-6A2C-4BED-A73F-6FC60CDBC595}" type="pres">
      <dgm:prSet presAssocID="{9F42B851-1705-4089-89D5-BB7EFF3C9647}" presName="composite" presStyleCnt="0"/>
      <dgm:spPr/>
    </dgm:pt>
    <dgm:pt modelId="{29E40789-029B-46AD-9A5C-FD84D38DCD55}" type="pres">
      <dgm:prSet presAssocID="{9F42B851-1705-4089-89D5-BB7EFF3C9647}" presName="background" presStyleLbl="node0" presStyleIdx="0" presStyleCnt="1"/>
      <dgm:spPr/>
    </dgm:pt>
    <dgm:pt modelId="{866CE02D-9A23-48A0-8BBD-F11158878B42}" type="pres">
      <dgm:prSet presAssocID="{9F42B851-1705-4089-89D5-BB7EFF3C9647}" presName="text" presStyleLbl="fgAcc0" presStyleIdx="0" presStyleCnt="1" custScaleX="185913" custLinFactNeighborX="-3154" custLinFactNeighborY="-21581">
        <dgm:presLayoutVars>
          <dgm:chPref val="3"/>
        </dgm:presLayoutVars>
      </dgm:prSet>
      <dgm:spPr/>
    </dgm:pt>
    <dgm:pt modelId="{5BF89546-358C-4F3A-B772-50100FB163BD}" type="pres">
      <dgm:prSet presAssocID="{9F42B851-1705-4089-89D5-BB7EFF3C9647}" presName="hierChild2" presStyleCnt="0"/>
      <dgm:spPr/>
    </dgm:pt>
    <dgm:pt modelId="{246DAAC8-681D-4CD1-8E80-1158DCCF0AE3}" type="pres">
      <dgm:prSet presAssocID="{054ABC96-052F-4CCD-B1AE-0D2BA5A36EA6}" presName="Name10" presStyleLbl="parChTrans1D2" presStyleIdx="0" presStyleCnt="2"/>
      <dgm:spPr/>
    </dgm:pt>
    <dgm:pt modelId="{0DE1FF52-454B-43D0-8666-1B91B5FE383C}" type="pres">
      <dgm:prSet presAssocID="{8509E103-677D-42EB-9E16-9D1D89D9D197}" presName="hierRoot2" presStyleCnt="0"/>
      <dgm:spPr/>
    </dgm:pt>
    <dgm:pt modelId="{C63A01CC-ECD5-488B-A5D4-D1F9AAD4490B}" type="pres">
      <dgm:prSet presAssocID="{8509E103-677D-42EB-9E16-9D1D89D9D197}" presName="composite2" presStyleCnt="0"/>
      <dgm:spPr/>
    </dgm:pt>
    <dgm:pt modelId="{AFACA4B7-7C94-4136-93B4-EDFDE8B298BB}" type="pres">
      <dgm:prSet presAssocID="{8509E103-677D-42EB-9E16-9D1D89D9D197}" presName="background2" presStyleLbl="node2" presStyleIdx="0" presStyleCnt="2"/>
      <dgm:spPr/>
    </dgm:pt>
    <dgm:pt modelId="{3C041EF6-0B64-48CF-A584-23BF88EA8D73}" type="pres">
      <dgm:prSet presAssocID="{8509E103-677D-42EB-9E16-9D1D89D9D197}" presName="text2" presStyleLbl="fgAcc2" presStyleIdx="0" presStyleCnt="2" custScaleX="179535">
        <dgm:presLayoutVars>
          <dgm:chPref val="3"/>
        </dgm:presLayoutVars>
      </dgm:prSet>
      <dgm:spPr/>
    </dgm:pt>
    <dgm:pt modelId="{3B573536-175B-40E5-81DF-74F78FB00084}" type="pres">
      <dgm:prSet presAssocID="{8509E103-677D-42EB-9E16-9D1D89D9D197}" presName="hierChild3" presStyleCnt="0"/>
      <dgm:spPr/>
    </dgm:pt>
    <dgm:pt modelId="{B6C8FD01-CF3A-490B-9423-BE76D39A36C3}" type="pres">
      <dgm:prSet presAssocID="{ADFB5931-9B87-4207-AB0F-F1606FDE707F}" presName="Name17" presStyleLbl="parChTrans1D3" presStyleIdx="0" presStyleCnt="4"/>
      <dgm:spPr/>
    </dgm:pt>
    <dgm:pt modelId="{794790ED-F39B-481C-AC3D-8D719B1CC6DE}" type="pres">
      <dgm:prSet presAssocID="{470C514D-7B8F-46C1-99DF-188B2E296919}" presName="hierRoot3" presStyleCnt="0"/>
      <dgm:spPr/>
    </dgm:pt>
    <dgm:pt modelId="{CC95EDDE-6EBB-407F-9DE4-BF180B74893F}" type="pres">
      <dgm:prSet presAssocID="{470C514D-7B8F-46C1-99DF-188B2E296919}" presName="composite3" presStyleCnt="0"/>
      <dgm:spPr/>
    </dgm:pt>
    <dgm:pt modelId="{EE8015E2-9837-46B8-9F51-09202C9F5953}" type="pres">
      <dgm:prSet presAssocID="{470C514D-7B8F-46C1-99DF-188B2E296919}" presName="background3" presStyleLbl="node3" presStyleIdx="0" presStyleCnt="4"/>
      <dgm:spPr/>
    </dgm:pt>
    <dgm:pt modelId="{6D1CB5A9-BF4F-4DC9-BF4F-C0BBC87F708F}" type="pres">
      <dgm:prSet presAssocID="{470C514D-7B8F-46C1-99DF-188B2E296919}" presName="text3" presStyleLbl="fgAcc3" presStyleIdx="0" presStyleCnt="4">
        <dgm:presLayoutVars>
          <dgm:chPref val="3"/>
        </dgm:presLayoutVars>
      </dgm:prSet>
      <dgm:spPr/>
    </dgm:pt>
    <dgm:pt modelId="{FC91089E-C3AE-4A8A-8968-D64CC7152C1B}" type="pres">
      <dgm:prSet presAssocID="{470C514D-7B8F-46C1-99DF-188B2E296919}" presName="hierChild4" presStyleCnt="0"/>
      <dgm:spPr/>
    </dgm:pt>
    <dgm:pt modelId="{5E355E98-7EB6-440E-84DD-EBE601BC50A2}" type="pres">
      <dgm:prSet presAssocID="{42BD0CF6-A1D6-48D0-B6B3-9FEE93CFBF4F}" presName="Name17" presStyleLbl="parChTrans1D3" presStyleIdx="1" presStyleCnt="4"/>
      <dgm:spPr/>
    </dgm:pt>
    <dgm:pt modelId="{9988DEE5-2833-46A4-891A-EF69E2934CD4}" type="pres">
      <dgm:prSet presAssocID="{F88C1AB5-37C2-4A0E-897C-689522D2112C}" presName="hierRoot3" presStyleCnt="0"/>
      <dgm:spPr/>
    </dgm:pt>
    <dgm:pt modelId="{CA1CF27D-6B54-47C2-9F31-DB8601B0B73A}" type="pres">
      <dgm:prSet presAssocID="{F88C1AB5-37C2-4A0E-897C-689522D2112C}" presName="composite3" presStyleCnt="0"/>
      <dgm:spPr/>
    </dgm:pt>
    <dgm:pt modelId="{28758549-D183-48ED-A17F-6462AE4FF0F4}" type="pres">
      <dgm:prSet presAssocID="{F88C1AB5-37C2-4A0E-897C-689522D2112C}" presName="background3" presStyleLbl="node3" presStyleIdx="1" presStyleCnt="4"/>
      <dgm:spPr/>
    </dgm:pt>
    <dgm:pt modelId="{06FDDD70-C379-40EF-B480-874D654EB6A2}" type="pres">
      <dgm:prSet presAssocID="{F88C1AB5-37C2-4A0E-897C-689522D2112C}" presName="text3" presStyleLbl="fgAcc3" presStyleIdx="1" presStyleCnt="4">
        <dgm:presLayoutVars>
          <dgm:chPref val="3"/>
        </dgm:presLayoutVars>
      </dgm:prSet>
      <dgm:spPr/>
    </dgm:pt>
    <dgm:pt modelId="{E7620287-CB15-42A0-AD73-7348BB251AF9}" type="pres">
      <dgm:prSet presAssocID="{F88C1AB5-37C2-4A0E-897C-689522D2112C}" presName="hierChild4" presStyleCnt="0"/>
      <dgm:spPr/>
    </dgm:pt>
    <dgm:pt modelId="{91146B6F-42E8-4096-8BB1-EF3A5810FA1F}" type="pres">
      <dgm:prSet presAssocID="{1804E1FD-652E-44A1-A63D-04F8911E44A2}" presName="Name10" presStyleLbl="parChTrans1D2" presStyleIdx="1" presStyleCnt="2"/>
      <dgm:spPr/>
    </dgm:pt>
    <dgm:pt modelId="{61D08315-EE36-49A2-87FA-83D15BA3C773}" type="pres">
      <dgm:prSet presAssocID="{0F63E042-6A84-4AFF-862A-A55CB464F0A8}" presName="hierRoot2" presStyleCnt="0"/>
      <dgm:spPr/>
    </dgm:pt>
    <dgm:pt modelId="{8F5D42F8-9A06-4CF5-AEC8-4022A0D1EC3E}" type="pres">
      <dgm:prSet presAssocID="{0F63E042-6A84-4AFF-862A-A55CB464F0A8}" presName="composite2" presStyleCnt="0"/>
      <dgm:spPr/>
    </dgm:pt>
    <dgm:pt modelId="{7212A94F-78D5-42B4-A5AE-F668F9A06C0F}" type="pres">
      <dgm:prSet presAssocID="{0F63E042-6A84-4AFF-862A-A55CB464F0A8}" presName="background2" presStyleLbl="node2" presStyleIdx="1" presStyleCnt="2"/>
      <dgm:spPr/>
    </dgm:pt>
    <dgm:pt modelId="{5351F062-A822-4C52-A8B9-ADD838086191}" type="pres">
      <dgm:prSet presAssocID="{0F63E042-6A84-4AFF-862A-A55CB464F0A8}" presName="text2" presStyleLbl="fgAcc2" presStyleIdx="1" presStyleCnt="2" custScaleX="177813">
        <dgm:presLayoutVars>
          <dgm:chPref val="3"/>
        </dgm:presLayoutVars>
      </dgm:prSet>
      <dgm:spPr/>
    </dgm:pt>
    <dgm:pt modelId="{061EEEC8-1644-466A-BDF7-C547323D2D74}" type="pres">
      <dgm:prSet presAssocID="{0F63E042-6A84-4AFF-862A-A55CB464F0A8}" presName="hierChild3" presStyleCnt="0"/>
      <dgm:spPr/>
    </dgm:pt>
    <dgm:pt modelId="{A9BE73DB-4FAD-4DEB-BED5-36EAC29A0357}" type="pres">
      <dgm:prSet presAssocID="{9AEFBFEC-8FD0-4AC6-94EB-233D5DCE9755}" presName="Name17" presStyleLbl="parChTrans1D3" presStyleIdx="2" presStyleCnt="4"/>
      <dgm:spPr/>
    </dgm:pt>
    <dgm:pt modelId="{D6434E09-D9CC-472B-8D9B-BB0078DB0509}" type="pres">
      <dgm:prSet presAssocID="{BF7AE832-6A1D-459C-8A9D-9E7001231329}" presName="hierRoot3" presStyleCnt="0"/>
      <dgm:spPr/>
    </dgm:pt>
    <dgm:pt modelId="{A370A9A1-D19B-44CA-BF86-914CDF54817D}" type="pres">
      <dgm:prSet presAssocID="{BF7AE832-6A1D-459C-8A9D-9E7001231329}" presName="composite3" presStyleCnt="0"/>
      <dgm:spPr/>
    </dgm:pt>
    <dgm:pt modelId="{96AD4F17-2188-430E-AE51-EBE9D806FB4C}" type="pres">
      <dgm:prSet presAssocID="{BF7AE832-6A1D-459C-8A9D-9E7001231329}" presName="background3" presStyleLbl="node3" presStyleIdx="2" presStyleCnt="4"/>
      <dgm:spPr/>
    </dgm:pt>
    <dgm:pt modelId="{0B73BC69-3661-47C4-A6D8-30F5B37D827A}" type="pres">
      <dgm:prSet presAssocID="{BF7AE832-6A1D-459C-8A9D-9E7001231329}" presName="text3" presStyleLbl="fgAcc3" presStyleIdx="2" presStyleCnt="4">
        <dgm:presLayoutVars>
          <dgm:chPref val="3"/>
        </dgm:presLayoutVars>
      </dgm:prSet>
      <dgm:spPr/>
    </dgm:pt>
    <dgm:pt modelId="{1E4A1814-8BFC-4878-8D72-564A308E786B}" type="pres">
      <dgm:prSet presAssocID="{BF7AE832-6A1D-459C-8A9D-9E7001231329}" presName="hierChild4" presStyleCnt="0"/>
      <dgm:spPr/>
    </dgm:pt>
    <dgm:pt modelId="{7C47E31B-87FE-4CCF-976A-89245C419359}" type="pres">
      <dgm:prSet presAssocID="{6F147135-EF8E-4ABE-841B-A1E1E044C2A2}" presName="Name17" presStyleLbl="parChTrans1D3" presStyleIdx="3" presStyleCnt="4"/>
      <dgm:spPr/>
    </dgm:pt>
    <dgm:pt modelId="{31F7EEE0-0EE2-4C31-8959-0ABF6F0ACFFA}" type="pres">
      <dgm:prSet presAssocID="{058BF51D-BA4C-4DFD-AEB5-4EA5DE08BE1C}" presName="hierRoot3" presStyleCnt="0"/>
      <dgm:spPr/>
    </dgm:pt>
    <dgm:pt modelId="{2CBE80B6-C7AD-4C83-8B6B-41A9CD80641C}" type="pres">
      <dgm:prSet presAssocID="{058BF51D-BA4C-4DFD-AEB5-4EA5DE08BE1C}" presName="composite3" presStyleCnt="0"/>
      <dgm:spPr/>
    </dgm:pt>
    <dgm:pt modelId="{C51C03E9-EA25-449B-B6E2-B848456D0BE4}" type="pres">
      <dgm:prSet presAssocID="{058BF51D-BA4C-4DFD-AEB5-4EA5DE08BE1C}" presName="background3" presStyleLbl="node3" presStyleIdx="3" presStyleCnt="4"/>
      <dgm:spPr/>
    </dgm:pt>
    <dgm:pt modelId="{E99E7596-CD77-4551-8D65-33F5FFEB173C}" type="pres">
      <dgm:prSet presAssocID="{058BF51D-BA4C-4DFD-AEB5-4EA5DE08BE1C}" presName="text3" presStyleLbl="fgAcc3" presStyleIdx="3" presStyleCnt="4">
        <dgm:presLayoutVars>
          <dgm:chPref val="3"/>
        </dgm:presLayoutVars>
      </dgm:prSet>
      <dgm:spPr/>
    </dgm:pt>
    <dgm:pt modelId="{F746A1C8-7981-4540-8284-A847B32ED237}" type="pres">
      <dgm:prSet presAssocID="{058BF51D-BA4C-4DFD-AEB5-4EA5DE08BE1C}" presName="hierChild4" presStyleCnt="0"/>
      <dgm:spPr/>
    </dgm:pt>
  </dgm:ptLst>
  <dgm:cxnLst>
    <dgm:cxn modelId="{AEB0051B-A51D-4361-8D56-1D4282D954B1}" type="presOf" srcId="{42BD0CF6-A1D6-48D0-B6B3-9FEE93CFBF4F}" destId="{5E355E98-7EB6-440E-84DD-EBE601BC50A2}" srcOrd="0" destOrd="0" presId="urn:microsoft.com/office/officeart/2005/8/layout/hierarchy1"/>
    <dgm:cxn modelId="{36BE991C-9631-4A4E-97D4-A2980D591715}" srcId="{819FF18C-9AC8-40E6-A6B3-EF3B17664B2E}" destId="{9F42B851-1705-4089-89D5-BB7EFF3C9647}" srcOrd="0" destOrd="0" parTransId="{646B966C-F836-4E55-A06B-6DD283B34B89}" sibTransId="{934EED01-6E1F-4D9F-9570-055E5A349DB7}"/>
    <dgm:cxn modelId="{85B83A35-0979-4847-A803-DF68D0008448}" type="presOf" srcId="{054ABC96-052F-4CCD-B1AE-0D2BA5A36EA6}" destId="{246DAAC8-681D-4CD1-8E80-1158DCCF0AE3}" srcOrd="0" destOrd="0" presId="urn:microsoft.com/office/officeart/2005/8/layout/hierarchy1"/>
    <dgm:cxn modelId="{01008636-7AD1-4735-A70B-F5C090EBCA9D}" type="presOf" srcId="{0F63E042-6A84-4AFF-862A-A55CB464F0A8}" destId="{5351F062-A822-4C52-A8B9-ADD838086191}" srcOrd="0" destOrd="0" presId="urn:microsoft.com/office/officeart/2005/8/layout/hierarchy1"/>
    <dgm:cxn modelId="{34E00A62-D492-4946-BE31-7A5DFDB3FE7E}" type="presOf" srcId="{9AEFBFEC-8FD0-4AC6-94EB-233D5DCE9755}" destId="{A9BE73DB-4FAD-4DEB-BED5-36EAC29A0357}" srcOrd="0" destOrd="0" presId="urn:microsoft.com/office/officeart/2005/8/layout/hierarchy1"/>
    <dgm:cxn modelId="{F83C1163-8165-488B-9F06-5B85D0738764}" type="presOf" srcId="{1804E1FD-652E-44A1-A63D-04F8911E44A2}" destId="{91146B6F-42E8-4096-8BB1-EF3A5810FA1F}" srcOrd="0" destOrd="0" presId="urn:microsoft.com/office/officeart/2005/8/layout/hierarchy1"/>
    <dgm:cxn modelId="{41076075-CB73-4055-92BB-67C4D95F9AAC}" type="presOf" srcId="{058BF51D-BA4C-4DFD-AEB5-4EA5DE08BE1C}" destId="{E99E7596-CD77-4551-8D65-33F5FFEB173C}" srcOrd="0" destOrd="0" presId="urn:microsoft.com/office/officeart/2005/8/layout/hierarchy1"/>
    <dgm:cxn modelId="{B115A282-A07D-4977-9998-0E78B66067C2}" type="presOf" srcId="{ADFB5931-9B87-4207-AB0F-F1606FDE707F}" destId="{B6C8FD01-CF3A-490B-9423-BE76D39A36C3}" srcOrd="0" destOrd="0" presId="urn:microsoft.com/office/officeart/2005/8/layout/hierarchy1"/>
    <dgm:cxn modelId="{62964D8E-054A-4EBC-9515-3433BB9FF2DE}" type="presOf" srcId="{6F147135-EF8E-4ABE-841B-A1E1E044C2A2}" destId="{7C47E31B-87FE-4CCF-976A-89245C419359}" srcOrd="0" destOrd="0" presId="urn:microsoft.com/office/officeart/2005/8/layout/hierarchy1"/>
    <dgm:cxn modelId="{E2235F95-50CF-4740-817E-D659336680A3}" srcId="{8509E103-677D-42EB-9E16-9D1D89D9D197}" destId="{470C514D-7B8F-46C1-99DF-188B2E296919}" srcOrd="0" destOrd="0" parTransId="{ADFB5931-9B87-4207-AB0F-F1606FDE707F}" sibTransId="{75A80059-1FBD-467C-9400-690F93090462}"/>
    <dgm:cxn modelId="{855B29A0-3E9C-4113-802A-12DA82BBE9DE}" srcId="{0F63E042-6A84-4AFF-862A-A55CB464F0A8}" destId="{058BF51D-BA4C-4DFD-AEB5-4EA5DE08BE1C}" srcOrd="1" destOrd="0" parTransId="{6F147135-EF8E-4ABE-841B-A1E1E044C2A2}" sibTransId="{82911109-CBF6-46AD-BA39-5A4D72BAB463}"/>
    <dgm:cxn modelId="{FD2F40A5-0DF9-49EE-89CF-D3CCCDD1E43D}" type="presOf" srcId="{9F42B851-1705-4089-89D5-BB7EFF3C9647}" destId="{866CE02D-9A23-48A0-8BBD-F11158878B42}" srcOrd="0" destOrd="0" presId="urn:microsoft.com/office/officeart/2005/8/layout/hierarchy1"/>
    <dgm:cxn modelId="{214D9BAD-7275-4CFB-9E38-1ADDF69E5140}" srcId="{9F42B851-1705-4089-89D5-BB7EFF3C9647}" destId="{8509E103-677D-42EB-9E16-9D1D89D9D197}" srcOrd="0" destOrd="0" parTransId="{054ABC96-052F-4CCD-B1AE-0D2BA5A36EA6}" sibTransId="{4894CB80-6E2B-4DDB-855D-B38853B52DB0}"/>
    <dgm:cxn modelId="{8A3A62B6-257D-418C-9600-B7060BE091E7}" srcId="{0F63E042-6A84-4AFF-862A-A55CB464F0A8}" destId="{BF7AE832-6A1D-459C-8A9D-9E7001231329}" srcOrd="0" destOrd="0" parTransId="{9AEFBFEC-8FD0-4AC6-94EB-233D5DCE9755}" sibTransId="{00096B96-5C59-49E1-95D3-84E8AD6AF200}"/>
    <dgm:cxn modelId="{78821EB8-706F-496E-8182-D75C9205CCCA}" type="presOf" srcId="{819FF18C-9AC8-40E6-A6B3-EF3B17664B2E}" destId="{E8B3D847-A9F9-4DFE-A48D-08DC216E9ADD}" srcOrd="0" destOrd="0" presId="urn:microsoft.com/office/officeart/2005/8/layout/hierarchy1"/>
    <dgm:cxn modelId="{18382BB8-462F-4ED1-9A3D-AFF1961AE2C2}" srcId="{8509E103-677D-42EB-9E16-9D1D89D9D197}" destId="{F88C1AB5-37C2-4A0E-897C-689522D2112C}" srcOrd="1" destOrd="0" parTransId="{42BD0CF6-A1D6-48D0-B6B3-9FEE93CFBF4F}" sibTransId="{DC566865-01D1-4019-BB67-33208DDF825B}"/>
    <dgm:cxn modelId="{875029C4-4BCF-4064-AE35-B45737E0E5F0}" type="presOf" srcId="{BF7AE832-6A1D-459C-8A9D-9E7001231329}" destId="{0B73BC69-3661-47C4-A6D8-30F5B37D827A}" srcOrd="0" destOrd="0" presId="urn:microsoft.com/office/officeart/2005/8/layout/hierarchy1"/>
    <dgm:cxn modelId="{CA790CC5-E015-42C7-93E4-20C13324BF13}" type="presOf" srcId="{8509E103-677D-42EB-9E16-9D1D89D9D197}" destId="{3C041EF6-0B64-48CF-A584-23BF88EA8D73}" srcOrd="0" destOrd="0" presId="urn:microsoft.com/office/officeart/2005/8/layout/hierarchy1"/>
    <dgm:cxn modelId="{DCD91AD4-1560-4C9E-B896-64F45276A1C5}" type="presOf" srcId="{F88C1AB5-37C2-4A0E-897C-689522D2112C}" destId="{06FDDD70-C379-40EF-B480-874D654EB6A2}" srcOrd="0" destOrd="0" presId="urn:microsoft.com/office/officeart/2005/8/layout/hierarchy1"/>
    <dgm:cxn modelId="{B9D56DE1-8D10-4FD1-B7E7-84CA472CC45B}" srcId="{9F42B851-1705-4089-89D5-BB7EFF3C9647}" destId="{0F63E042-6A84-4AFF-862A-A55CB464F0A8}" srcOrd="1" destOrd="0" parTransId="{1804E1FD-652E-44A1-A63D-04F8911E44A2}" sibTransId="{14FC27B6-93E9-4180-93E9-5D647431D073}"/>
    <dgm:cxn modelId="{51394FE1-1ED9-4CA5-AC49-3A62339A318C}" type="presOf" srcId="{470C514D-7B8F-46C1-99DF-188B2E296919}" destId="{6D1CB5A9-BF4F-4DC9-BF4F-C0BBC87F708F}" srcOrd="0" destOrd="0" presId="urn:microsoft.com/office/officeart/2005/8/layout/hierarchy1"/>
    <dgm:cxn modelId="{2A28B2C2-00C7-4D1E-99E6-7FBEA0515B61}" type="presParOf" srcId="{E8B3D847-A9F9-4DFE-A48D-08DC216E9ADD}" destId="{E08FAF2D-2F0D-46FF-BE60-93D125804EF0}" srcOrd="0" destOrd="0" presId="urn:microsoft.com/office/officeart/2005/8/layout/hierarchy1"/>
    <dgm:cxn modelId="{7818A23B-C415-4C9F-8891-434278B3B224}" type="presParOf" srcId="{E08FAF2D-2F0D-46FF-BE60-93D125804EF0}" destId="{88E18C05-6A2C-4BED-A73F-6FC60CDBC595}" srcOrd="0" destOrd="0" presId="urn:microsoft.com/office/officeart/2005/8/layout/hierarchy1"/>
    <dgm:cxn modelId="{4A2ECF97-EBAD-4FB5-9F02-D486C6162C2A}" type="presParOf" srcId="{88E18C05-6A2C-4BED-A73F-6FC60CDBC595}" destId="{29E40789-029B-46AD-9A5C-FD84D38DCD55}" srcOrd="0" destOrd="0" presId="urn:microsoft.com/office/officeart/2005/8/layout/hierarchy1"/>
    <dgm:cxn modelId="{01D25735-CEE5-489A-A583-0703BF89E6E0}" type="presParOf" srcId="{88E18C05-6A2C-4BED-A73F-6FC60CDBC595}" destId="{866CE02D-9A23-48A0-8BBD-F11158878B42}" srcOrd="1" destOrd="0" presId="urn:microsoft.com/office/officeart/2005/8/layout/hierarchy1"/>
    <dgm:cxn modelId="{BFD6DDB1-3159-4E04-98A0-C74EB88E65A7}" type="presParOf" srcId="{E08FAF2D-2F0D-46FF-BE60-93D125804EF0}" destId="{5BF89546-358C-4F3A-B772-50100FB163BD}" srcOrd="1" destOrd="0" presId="urn:microsoft.com/office/officeart/2005/8/layout/hierarchy1"/>
    <dgm:cxn modelId="{65B8C132-F050-4A2D-BA59-07FCD5D55CAF}" type="presParOf" srcId="{5BF89546-358C-4F3A-B772-50100FB163BD}" destId="{246DAAC8-681D-4CD1-8E80-1158DCCF0AE3}" srcOrd="0" destOrd="0" presId="urn:microsoft.com/office/officeart/2005/8/layout/hierarchy1"/>
    <dgm:cxn modelId="{452A8319-C98A-4B16-8DB2-F9B05AD15D3C}" type="presParOf" srcId="{5BF89546-358C-4F3A-B772-50100FB163BD}" destId="{0DE1FF52-454B-43D0-8666-1B91B5FE383C}" srcOrd="1" destOrd="0" presId="urn:microsoft.com/office/officeart/2005/8/layout/hierarchy1"/>
    <dgm:cxn modelId="{51DEFAA7-4117-468A-A829-355E2CAC983A}" type="presParOf" srcId="{0DE1FF52-454B-43D0-8666-1B91B5FE383C}" destId="{C63A01CC-ECD5-488B-A5D4-D1F9AAD4490B}" srcOrd="0" destOrd="0" presId="urn:microsoft.com/office/officeart/2005/8/layout/hierarchy1"/>
    <dgm:cxn modelId="{21B85ECD-826D-4BD7-ADB5-0A76D9E9B5F4}" type="presParOf" srcId="{C63A01CC-ECD5-488B-A5D4-D1F9AAD4490B}" destId="{AFACA4B7-7C94-4136-93B4-EDFDE8B298BB}" srcOrd="0" destOrd="0" presId="urn:microsoft.com/office/officeart/2005/8/layout/hierarchy1"/>
    <dgm:cxn modelId="{4B38A8CD-DE80-4AF9-84A5-F02696496411}" type="presParOf" srcId="{C63A01CC-ECD5-488B-A5D4-D1F9AAD4490B}" destId="{3C041EF6-0B64-48CF-A584-23BF88EA8D73}" srcOrd="1" destOrd="0" presId="urn:microsoft.com/office/officeart/2005/8/layout/hierarchy1"/>
    <dgm:cxn modelId="{9199BB9E-C87B-4A10-A43A-2869FE1DB2E1}" type="presParOf" srcId="{0DE1FF52-454B-43D0-8666-1B91B5FE383C}" destId="{3B573536-175B-40E5-81DF-74F78FB00084}" srcOrd="1" destOrd="0" presId="urn:microsoft.com/office/officeart/2005/8/layout/hierarchy1"/>
    <dgm:cxn modelId="{0A5BF98D-2F9F-4FF8-8103-046A59CA7ED5}" type="presParOf" srcId="{3B573536-175B-40E5-81DF-74F78FB00084}" destId="{B6C8FD01-CF3A-490B-9423-BE76D39A36C3}" srcOrd="0" destOrd="0" presId="urn:microsoft.com/office/officeart/2005/8/layout/hierarchy1"/>
    <dgm:cxn modelId="{15CAA32A-48F1-444F-AF22-8EC1F46CD540}" type="presParOf" srcId="{3B573536-175B-40E5-81DF-74F78FB00084}" destId="{794790ED-F39B-481C-AC3D-8D719B1CC6DE}" srcOrd="1" destOrd="0" presId="urn:microsoft.com/office/officeart/2005/8/layout/hierarchy1"/>
    <dgm:cxn modelId="{86CE95BA-AE47-4859-9E13-0482BCFA34CE}" type="presParOf" srcId="{794790ED-F39B-481C-AC3D-8D719B1CC6DE}" destId="{CC95EDDE-6EBB-407F-9DE4-BF180B74893F}" srcOrd="0" destOrd="0" presId="urn:microsoft.com/office/officeart/2005/8/layout/hierarchy1"/>
    <dgm:cxn modelId="{775711DC-8884-4F4E-9BEE-2BB7324301C7}" type="presParOf" srcId="{CC95EDDE-6EBB-407F-9DE4-BF180B74893F}" destId="{EE8015E2-9837-46B8-9F51-09202C9F5953}" srcOrd="0" destOrd="0" presId="urn:microsoft.com/office/officeart/2005/8/layout/hierarchy1"/>
    <dgm:cxn modelId="{915F0CAB-0306-4AB4-A1F9-FE6E7A5B6394}" type="presParOf" srcId="{CC95EDDE-6EBB-407F-9DE4-BF180B74893F}" destId="{6D1CB5A9-BF4F-4DC9-BF4F-C0BBC87F708F}" srcOrd="1" destOrd="0" presId="urn:microsoft.com/office/officeart/2005/8/layout/hierarchy1"/>
    <dgm:cxn modelId="{1EE92777-6178-4A1E-972E-173C7B402B04}" type="presParOf" srcId="{794790ED-F39B-481C-AC3D-8D719B1CC6DE}" destId="{FC91089E-C3AE-4A8A-8968-D64CC7152C1B}" srcOrd="1" destOrd="0" presId="urn:microsoft.com/office/officeart/2005/8/layout/hierarchy1"/>
    <dgm:cxn modelId="{C557A755-3840-4E8C-995A-D46AA85FB033}" type="presParOf" srcId="{3B573536-175B-40E5-81DF-74F78FB00084}" destId="{5E355E98-7EB6-440E-84DD-EBE601BC50A2}" srcOrd="2" destOrd="0" presId="urn:microsoft.com/office/officeart/2005/8/layout/hierarchy1"/>
    <dgm:cxn modelId="{0AED867E-DB1C-4892-B0C4-52893F9196D5}" type="presParOf" srcId="{3B573536-175B-40E5-81DF-74F78FB00084}" destId="{9988DEE5-2833-46A4-891A-EF69E2934CD4}" srcOrd="3" destOrd="0" presId="urn:microsoft.com/office/officeart/2005/8/layout/hierarchy1"/>
    <dgm:cxn modelId="{DF3A2A58-7DB3-4D66-836E-13C9A4350ACF}" type="presParOf" srcId="{9988DEE5-2833-46A4-891A-EF69E2934CD4}" destId="{CA1CF27D-6B54-47C2-9F31-DB8601B0B73A}" srcOrd="0" destOrd="0" presId="urn:microsoft.com/office/officeart/2005/8/layout/hierarchy1"/>
    <dgm:cxn modelId="{51F047C4-9354-4F04-9C64-44E99700A9A2}" type="presParOf" srcId="{CA1CF27D-6B54-47C2-9F31-DB8601B0B73A}" destId="{28758549-D183-48ED-A17F-6462AE4FF0F4}" srcOrd="0" destOrd="0" presId="urn:microsoft.com/office/officeart/2005/8/layout/hierarchy1"/>
    <dgm:cxn modelId="{56DDC7E5-9612-4DEA-8659-840570593BAF}" type="presParOf" srcId="{CA1CF27D-6B54-47C2-9F31-DB8601B0B73A}" destId="{06FDDD70-C379-40EF-B480-874D654EB6A2}" srcOrd="1" destOrd="0" presId="urn:microsoft.com/office/officeart/2005/8/layout/hierarchy1"/>
    <dgm:cxn modelId="{CA7E1373-36BF-4271-B2BE-0A1EAE088F4F}" type="presParOf" srcId="{9988DEE5-2833-46A4-891A-EF69E2934CD4}" destId="{E7620287-CB15-42A0-AD73-7348BB251AF9}" srcOrd="1" destOrd="0" presId="urn:microsoft.com/office/officeart/2005/8/layout/hierarchy1"/>
    <dgm:cxn modelId="{A3CEB4A8-CDCF-4687-9B2C-DA282FDAFFC1}" type="presParOf" srcId="{5BF89546-358C-4F3A-B772-50100FB163BD}" destId="{91146B6F-42E8-4096-8BB1-EF3A5810FA1F}" srcOrd="2" destOrd="0" presId="urn:microsoft.com/office/officeart/2005/8/layout/hierarchy1"/>
    <dgm:cxn modelId="{B9D4FA93-4B1C-47D5-B303-552D2DD6990D}" type="presParOf" srcId="{5BF89546-358C-4F3A-B772-50100FB163BD}" destId="{61D08315-EE36-49A2-87FA-83D15BA3C773}" srcOrd="3" destOrd="0" presId="urn:microsoft.com/office/officeart/2005/8/layout/hierarchy1"/>
    <dgm:cxn modelId="{6BCD0BB8-2819-476A-A1C0-5DD9197B888F}" type="presParOf" srcId="{61D08315-EE36-49A2-87FA-83D15BA3C773}" destId="{8F5D42F8-9A06-4CF5-AEC8-4022A0D1EC3E}" srcOrd="0" destOrd="0" presId="urn:microsoft.com/office/officeart/2005/8/layout/hierarchy1"/>
    <dgm:cxn modelId="{81887FC2-91E9-447F-94B9-142F54C15881}" type="presParOf" srcId="{8F5D42F8-9A06-4CF5-AEC8-4022A0D1EC3E}" destId="{7212A94F-78D5-42B4-A5AE-F668F9A06C0F}" srcOrd="0" destOrd="0" presId="urn:microsoft.com/office/officeart/2005/8/layout/hierarchy1"/>
    <dgm:cxn modelId="{2678CDFA-0CB3-43FD-A9C4-80A4DDE85EC9}" type="presParOf" srcId="{8F5D42F8-9A06-4CF5-AEC8-4022A0D1EC3E}" destId="{5351F062-A822-4C52-A8B9-ADD838086191}" srcOrd="1" destOrd="0" presId="urn:microsoft.com/office/officeart/2005/8/layout/hierarchy1"/>
    <dgm:cxn modelId="{8C1BADD1-E3D1-4575-855F-0B48F2CF590C}" type="presParOf" srcId="{61D08315-EE36-49A2-87FA-83D15BA3C773}" destId="{061EEEC8-1644-466A-BDF7-C547323D2D74}" srcOrd="1" destOrd="0" presId="urn:microsoft.com/office/officeart/2005/8/layout/hierarchy1"/>
    <dgm:cxn modelId="{E31E5588-FB20-45DC-BB46-E0F5DD4423FD}" type="presParOf" srcId="{061EEEC8-1644-466A-BDF7-C547323D2D74}" destId="{A9BE73DB-4FAD-4DEB-BED5-36EAC29A0357}" srcOrd="0" destOrd="0" presId="urn:microsoft.com/office/officeart/2005/8/layout/hierarchy1"/>
    <dgm:cxn modelId="{76F417F8-5977-4D75-9F21-CECBFB8B9186}" type="presParOf" srcId="{061EEEC8-1644-466A-BDF7-C547323D2D74}" destId="{D6434E09-D9CC-472B-8D9B-BB0078DB0509}" srcOrd="1" destOrd="0" presId="urn:microsoft.com/office/officeart/2005/8/layout/hierarchy1"/>
    <dgm:cxn modelId="{A1214177-6673-4F34-8DCD-79022472270D}" type="presParOf" srcId="{D6434E09-D9CC-472B-8D9B-BB0078DB0509}" destId="{A370A9A1-D19B-44CA-BF86-914CDF54817D}" srcOrd="0" destOrd="0" presId="urn:microsoft.com/office/officeart/2005/8/layout/hierarchy1"/>
    <dgm:cxn modelId="{33897448-37D3-443D-AA1A-0EC9BC4F9218}" type="presParOf" srcId="{A370A9A1-D19B-44CA-BF86-914CDF54817D}" destId="{96AD4F17-2188-430E-AE51-EBE9D806FB4C}" srcOrd="0" destOrd="0" presId="urn:microsoft.com/office/officeart/2005/8/layout/hierarchy1"/>
    <dgm:cxn modelId="{E69F3286-353E-400F-A3B4-D9525FDFDAB8}" type="presParOf" srcId="{A370A9A1-D19B-44CA-BF86-914CDF54817D}" destId="{0B73BC69-3661-47C4-A6D8-30F5B37D827A}" srcOrd="1" destOrd="0" presId="urn:microsoft.com/office/officeart/2005/8/layout/hierarchy1"/>
    <dgm:cxn modelId="{BDC930B2-8F51-4328-B24E-4B438282D501}" type="presParOf" srcId="{D6434E09-D9CC-472B-8D9B-BB0078DB0509}" destId="{1E4A1814-8BFC-4878-8D72-564A308E786B}" srcOrd="1" destOrd="0" presId="urn:microsoft.com/office/officeart/2005/8/layout/hierarchy1"/>
    <dgm:cxn modelId="{16D9263B-90FA-4130-B8A7-46E103896E66}" type="presParOf" srcId="{061EEEC8-1644-466A-BDF7-C547323D2D74}" destId="{7C47E31B-87FE-4CCF-976A-89245C419359}" srcOrd="2" destOrd="0" presId="urn:microsoft.com/office/officeart/2005/8/layout/hierarchy1"/>
    <dgm:cxn modelId="{B471DAE5-118B-45C4-AD90-D937CE849CBA}" type="presParOf" srcId="{061EEEC8-1644-466A-BDF7-C547323D2D74}" destId="{31F7EEE0-0EE2-4C31-8959-0ABF6F0ACFFA}" srcOrd="3" destOrd="0" presId="urn:microsoft.com/office/officeart/2005/8/layout/hierarchy1"/>
    <dgm:cxn modelId="{4F060131-230B-4D43-ABDF-9891F532F4D9}" type="presParOf" srcId="{31F7EEE0-0EE2-4C31-8959-0ABF6F0ACFFA}" destId="{2CBE80B6-C7AD-4C83-8B6B-41A9CD80641C}" srcOrd="0" destOrd="0" presId="urn:microsoft.com/office/officeart/2005/8/layout/hierarchy1"/>
    <dgm:cxn modelId="{FFAC4946-BEEC-4940-A717-7DE9D55BE00E}" type="presParOf" srcId="{2CBE80B6-C7AD-4C83-8B6B-41A9CD80641C}" destId="{C51C03E9-EA25-449B-B6E2-B848456D0BE4}" srcOrd="0" destOrd="0" presId="urn:microsoft.com/office/officeart/2005/8/layout/hierarchy1"/>
    <dgm:cxn modelId="{BF22A6C8-009A-4797-B9EF-9997887792B8}" type="presParOf" srcId="{2CBE80B6-C7AD-4C83-8B6B-41A9CD80641C}" destId="{E99E7596-CD77-4551-8D65-33F5FFEB173C}" srcOrd="1" destOrd="0" presId="urn:microsoft.com/office/officeart/2005/8/layout/hierarchy1"/>
    <dgm:cxn modelId="{D0A987D9-A109-4A90-8DC4-7CB2A99BB413}" type="presParOf" srcId="{31F7EEE0-0EE2-4C31-8959-0ABF6F0ACFFA}" destId="{F746A1C8-7981-4540-8284-A847B32ED237}" srcOrd="1" destOrd="0" presId="urn:microsoft.com/office/officeart/2005/8/layout/hierarchy1"/>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28B0F6-FD03-4CCD-A82B-6A0F39388FFD}" type="doc">
      <dgm:prSet loTypeId="urn:microsoft.com/office/officeart/2005/8/layout/chevron2" loCatId="process" qsTypeId="urn:microsoft.com/office/officeart/2005/8/quickstyle/3d1" qsCatId="3D" csTypeId="urn:microsoft.com/office/officeart/2005/8/colors/accent1_1" csCatId="accent1" phldr="1"/>
      <dgm:spPr/>
      <dgm:t>
        <a:bodyPr/>
        <a:lstStyle/>
        <a:p>
          <a:pPr rtl="1"/>
          <a:endParaRPr lang="ar-EG"/>
        </a:p>
      </dgm:t>
    </dgm:pt>
    <dgm:pt modelId="{68AD37CA-897D-4E8F-AF50-E921770474E8}">
      <dgm:prSet custT="1"/>
      <dgm:spPr/>
      <dgm:t>
        <a:bodyPr/>
        <a:lstStyle/>
        <a:p>
          <a:pPr rtl="1"/>
          <a:r>
            <a:rPr lang="ar-EG" sz="1800" b="1" dirty="0">
              <a:latin typeface="Alexandria"/>
            </a:rPr>
            <a:t>البيانات الإسمية</a:t>
          </a:r>
        </a:p>
      </dgm:t>
    </dgm:pt>
    <dgm:pt modelId="{DBB71D55-37E5-4048-929A-D49A3615F3FD}" type="parTrans" cxnId="{60053B5A-14E6-4A33-945F-DCF2D5030808}">
      <dgm:prSet/>
      <dgm:spPr/>
      <dgm:t>
        <a:bodyPr/>
        <a:lstStyle/>
        <a:p>
          <a:pPr rtl="1"/>
          <a:endParaRPr lang="ar-EG"/>
        </a:p>
      </dgm:t>
    </dgm:pt>
    <dgm:pt modelId="{9294701F-55C7-40F4-825D-1A0E56C5813C}" type="sibTrans" cxnId="{60053B5A-14E6-4A33-945F-DCF2D5030808}">
      <dgm:prSet/>
      <dgm:spPr/>
      <dgm:t>
        <a:bodyPr/>
        <a:lstStyle/>
        <a:p>
          <a:pPr rtl="1"/>
          <a:endParaRPr lang="ar-EG"/>
        </a:p>
      </dgm:t>
    </dgm:pt>
    <dgm:pt modelId="{7814E0C7-CBD7-44C6-B292-31BFDEA2AA67}">
      <dgm:prSet custT="1"/>
      <dgm:spPr/>
      <dgm:t>
        <a:bodyPr/>
        <a:lstStyle/>
        <a:p>
          <a:pPr rtl="1"/>
          <a:r>
            <a:rPr lang="ar-EG" sz="1800" b="1" dirty="0">
              <a:latin typeface="Alexandria"/>
            </a:rPr>
            <a:t>البيانات الترتيبية </a:t>
          </a:r>
        </a:p>
      </dgm:t>
    </dgm:pt>
    <dgm:pt modelId="{072A4603-1E40-4197-AA35-C0B14469E934}" type="parTrans" cxnId="{135F87EE-1088-48E3-A58E-727EA98B8BB0}">
      <dgm:prSet/>
      <dgm:spPr/>
      <dgm:t>
        <a:bodyPr/>
        <a:lstStyle/>
        <a:p>
          <a:pPr rtl="1"/>
          <a:endParaRPr lang="ar-EG"/>
        </a:p>
      </dgm:t>
    </dgm:pt>
    <dgm:pt modelId="{7DD1D3E1-12BD-406B-9E43-C0F25D8E4B39}" type="sibTrans" cxnId="{135F87EE-1088-48E3-A58E-727EA98B8BB0}">
      <dgm:prSet/>
      <dgm:spPr/>
      <dgm:t>
        <a:bodyPr/>
        <a:lstStyle/>
        <a:p>
          <a:pPr rtl="1"/>
          <a:endParaRPr lang="ar-EG"/>
        </a:p>
      </dgm:t>
    </dgm:pt>
    <dgm:pt modelId="{3C426473-231E-4741-82EA-2C3BFD1C994E}">
      <dgm:prSet custT="1"/>
      <dgm:spPr/>
      <dgm:t>
        <a:bodyPr/>
        <a:lstStyle/>
        <a:p>
          <a:pPr rtl="1"/>
          <a:r>
            <a:rPr lang="ar-EG" sz="1800" dirty="0">
              <a:latin typeface="Alexandria"/>
            </a:rPr>
            <a:t>تكون في صورة غير عددية</a:t>
          </a:r>
        </a:p>
      </dgm:t>
    </dgm:pt>
    <dgm:pt modelId="{0E2E00A9-0BA1-40EC-988F-6ED905DD0AB9}" type="parTrans" cxnId="{0BFFD483-40AE-4BFB-BB92-2B3229FED25B}">
      <dgm:prSet/>
      <dgm:spPr/>
      <dgm:t>
        <a:bodyPr/>
        <a:lstStyle/>
        <a:p>
          <a:pPr rtl="1"/>
          <a:endParaRPr lang="ar-EG"/>
        </a:p>
      </dgm:t>
    </dgm:pt>
    <dgm:pt modelId="{CD320972-A8E1-4CC9-ABE6-581374B2CE76}" type="sibTrans" cxnId="{0BFFD483-40AE-4BFB-BB92-2B3229FED25B}">
      <dgm:prSet/>
      <dgm:spPr/>
      <dgm:t>
        <a:bodyPr/>
        <a:lstStyle/>
        <a:p>
          <a:pPr rtl="1"/>
          <a:endParaRPr lang="ar-EG"/>
        </a:p>
      </dgm:t>
    </dgm:pt>
    <dgm:pt modelId="{0547072D-A1F9-48EB-B929-F21D455D4607}">
      <dgm:prSet custT="1"/>
      <dgm:spPr/>
      <dgm:t>
        <a:bodyPr/>
        <a:lstStyle/>
        <a:p>
          <a:pPr rtl="1"/>
          <a:r>
            <a:rPr lang="ar-EG" sz="1800" dirty="0">
              <a:latin typeface="Alexandria"/>
            </a:rPr>
            <a:t>تكون في صورة غير عددية</a:t>
          </a:r>
        </a:p>
      </dgm:t>
    </dgm:pt>
    <dgm:pt modelId="{E8CFB5D6-25AB-4B60-94A6-C28BFDB0DF13}" type="parTrans" cxnId="{C0389CC8-D8D4-426D-AD49-0FA216E76619}">
      <dgm:prSet/>
      <dgm:spPr/>
      <dgm:t>
        <a:bodyPr/>
        <a:lstStyle/>
        <a:p>
          <a:pPr rtl="1"/>
          <a:endParaRPr lang="ar-EG"/>
        </a:p>
      </dgm:t>
    </dgm:pt>
    <dgm:pt modelId="{66CDA5CA-0C34-4206-AE9E-5696883D2710}" type="sibTrans" cxnId="{C0389CC8-D8D4-426D-AD49-0FA216E76619}">
      <dgm:prSet/>
      <dgm:spPr/>
      <dgm:t>
        <a:bodyPr/>
        <a:lstStyle/>
        <a:p>
          <a:pPr rtl="1"/>
          <a:endParaRPr lang="ar-EG"/>
        </a:p>
      </dgm:t>
    </dgm:pt>
    <dgm:pt modelId="{69400001-F776-409F-BA6A-DBDB2313E1B9}">
      <dgm:prSet custT="1"/>
      <dgm:spPr/>
      <dgm:t>
        <a:bodyPr/>
        <a:lstStyle/>
        <a:p>
          <a:pPr rtl="1"/>
          <a:r>
            <a:rPr lang="ar-EG" sz="1800" dirty="0">
              <a:latin typeface="Alexandria"/>
            </a:rPr>
            <a:t>الفرق بينها وبين البيانات الاسمية هي عملية المفاضلة والترتيب بين طبقات المتغير مثل المستوى التعليمي ( ابتدائي ،إعدادي ،ثانوي، جامعي فأكثر)، مقاييس التقدير ( ممتاز ، جيد جدا، جيد ، مقبول، ضعيف)، مقاييس الاتجاهات ( موافق جدا ، موافق، محايد ، معارض، معارض جدا)</a:t>
          </a:r>
        </a:p>
      </dgm:t>
    </dgm:pt>
    <dgm:pt modelId="{7EE2284F-2D7A-4CA3-803F-3D62DA7D1783}" type="parTrans" cxnId="{EE1C0E90-2E70-47F4-958D-5B707F403A67}">
      <dgm:prSet/>
      <dgm:spPr/>
      <dgm:t>
        <a:bodyPr/>
        <a:lstStyle/>
        <a:p>
          <a:pPr rtl="1"/>
          <a:endParaRPr lang="ar-EG"/>
        </a:p>
      </dgm:t>
    </dgm:pt>
    <dgm:pt modelId="{B71136FB-5874-463B-843E-1E31254FF886}" type="sibTrans" cxnId="{EE1C0E90-2E70-47F4-958D-5B707F403A67}">
      <dgm:prSet/>
      <dgm:spPr/>
      <dgm:t>
        <a:bodyPr/>
        <a:lstStyle/>
        <a:p>
          <a:pPr rtl="1"/>
          <a:endParaRPr lang="ar-EG"/>
        </a:p>
      </dgm:t>
    </dgm:pt>
    <dgm:pt modelId="{1CFED549-76C9-483C-8F3B-953FE4124BC0}">
      <dgm:prSet custT="1"/>
      <dgm:spPr/>
      <dgm:t>
        <a:bodyPr/>
        <a:lstStyle/>
        <a:p>
          <a:pPr rtl="1"/>
          <a:r>
            <a:rPr lang="ar-EG" sz="1800" dirty="0">
              <a:latin typeface="Alexandria"/>
            </a:rPr>
            <a:t>الخطأ الذي يقع فيه الباحث هو إجراء عمليات حسابية على البيانات الاسمية.</a:t>
          </a:r>
        </a:p>
      </dgm:t>
    </dgm:pt>
    <dgm:pt modelId="{116D2468-0CDD-44DE-8232-138D2883BE3B}" type="parTrans" cxnId="{49F29F25-6F44-4D98-B0CD-E8A6B5C7D0BA}">
      <dgm:prSet/>
      <dgm:spPr/>
      <dgm:t>
        <a:bodyPr/>
        <a:lstStyle/>
        <a:p>
          <a:pPr rtl="1"/>
          <a:endParaRPr lang="ar-EG"/>
        </a:p>
      </dgm:t>
    </dgm:pt>
    <dgm:pt modelId="{F1E6491D-85F6-4B5D-BEC9-C71A21F36346}" type="sibTrans" cxnId="{49F29F25-6F44-4D98-B0CD-E8A6B5C7D0BA}">
      <dgm:prSet/>
      <dgm:spPr/>
      <dgm:t>
        <a:bodyPr/>
        <a:lstStyle/>
        <a:p>
          <a:pPr rtl="1"/>
          <a:endParaRPr lang="ar-EG"/>
        </a:p>
      </dgm:t>
    </dgm:pt>
    <dgm:pt modelId="{5E4715F5-FA7B-4D5B-9FB0-A09232DC4F04}">
      <dgm:prSet custT="1"/>
      <dgm:spPr/>
      <dgm:t>
        <a:bodyPr/>
        <a:lstStyle/>
        <a:p>
          <a:pPr rtl="1"/>
          <a:r>
            <a:rPr lang="ar-EG" sz="1800" dirty="0">
              <a:latin typeface="Alexandria"/>
            </a:rPr>
            <a:t>أرقام التليفونات ، أرقام السيارات ، أرقام اللاعبين ، أرقام المنازل، أرقام الجلوس</a:t>
          </a:r>
        </a:p>
      </dgm:t>
    </dgm:pt>
    <dgm:pt modelId="{656B40A4-41D5-426E-8792-E8C49A4B39D9}" type="parTrans" cxnId="{D7727028-A887-4515-AE6C-E0777799BBE5}">
      <dgm:prSet/>
      <dgm:spPr/>
      <dgm:t>
        <a:bodyPr/>
        <a:lstStyle/>
        <a:p>
          <a:pPr rtl="1"/>
          <a:endParaRPr lang="ar-EG"/>
        </a:p>
      </dgm:t>
    </dgm:pt>
    <dgm:pt modelId="{EB1D7C38-F9DA-4183-BBA6-9C60A7E7E784}" type="sibTrans" cxnId="{D7727028-A887-4515-AE6C-E0777799BBE5}">
      <dgm:prSet/>
      <dgm:spPr/>
      <dgm:t>
        <a:bodyPr/>
        <a:lstStyle/>
        <a:p>
          <a:pPr rtl="1"/>
          <a:endParaRPr lang="ar-EG"/>
        </a:p>
      </dgm:t>
    </dgm:pt>
    <dgm:pt modelId="{7DC94665-489F-413F-B081-E74D84F89CA1}">
      <dgm:prSet custT="1"/>
      <dgm:spPr/>
      <dgm:t>
        <a:bodyPr/>
        <a:lstStyle/>
        <a:p>
          <a:pPr rtl="1"/>
          <a:r>
            <a:rPr lang="ar-EG" sz="1800" dirty="0">
              <a:latin typeface="Alexandria"/>
            </a:rPr>
            <a:t>لا يمكن القول إن حاصل جمع رقم سيارة أحمد + رقم سيارة محمد = رقم سيارة حسين </a:t>
          </a:r>
        </a:p>
      </dgm:t>
    </dgm:pt>
    <dgm:pt modelId="{0C382369-5F10-40B5-BCE2-46AD0E15C91A}" type="parTrans" cxnId="{23956C54-ACD9-445D-9503-D9F625AC145F}">
      <dgm:prSet/>
      <dgm:spPr/>
      <dgm:t>
        <a:bodyPr/>
        <a:lstStyle/>
        <a:p>
          <a:pPr rtl="1"/>
          <a:endParaRPr lang="ar-EG"/>
        </a:p>
      </dgm:t>
    </dgm:pt>
    <dgm:pt modelId="{45406CDF-4BA5-4C1E-8294-48A69E2BB498}" type="sibTrans" cxnId="{23956C54-ACD9-445D-9503-D9F625AC145F}">
      <dgm:prSet/>
      <dgm:spPr/>
      <dgm:t>
        <a:bodyPr/>
        <a:lstStyle/>
        <a:p>
          <a:pPr rtl="1"/>
          <a:endParaRPr lang="ar-EG"/>
        </a:p>
      </dgm:t>
    </dgm:pt>
    <dgm:pt modelId="{3E229A39-89AC-45F8-9018-7253EE874062}">
      <dgm:prSet custT="1"/>
      <dgm:spPr/>
      <dgm:t>
        <a:bodyPr/>
        <a:lstStyle/>
        <a:p>
          <a:pPr rtl="1"/>
          <a:r>
            <a:rPr lang="ar-EG" sz="1800" dirty="0">
              <a:latin typeface="Alexandria"/>
            </a:rPr>
            <a:t>في هذه الحالة المتوسط الحسابي أو أي عملية حسابية على تلك البيانات ليس لها معنى.</a:t>
          </a:r>
        </a:p>
      </dgm:t>
    </dgm:pt>
    <dgm:pt modelId="{320556AF-7256-4372-9AB0-B48AA28C93C5}" type="parTrans" cxnId="{31766820-2B43-4AF7-B2DB-22B3EAC46906}">
      <dgm:prSet/>
      <dgm:spPr/>
      <dgm:t>
        <a:bodyPr/>
        <a:lstStyle/>
        <a:p>
          <a:pPr rtl="1"/>
          <a:endParaRPr lang="ar-EG"/>
        </a:p>
      </dgm:t>
    </dgm:pt>
    <dgm:pt modelId="{A182069B-A149-4ECD-B544-E756939684C9}" type="sibTrans" cxnId="{31766820-2B43-4AF7-B2DB-22B3EAC46906}">
      <dgm:prSet/>
      <dgm:spPr/>
      <dgm:t>
        <a:bodyPr/>
        <a:lstStyle/>
        <a:p>
          <a:pPr rtl="1"/>
          <a:endParaRPr lang="ar-EG"/>
        </a:p>
      </dgm:t>
    </dgm:pt>
    <dgm:pt modelId="{57FC9F55-4FA9-4B30-8326-1EEE1EC99384}">
      <dgm:prSet custT="1"/>
      <dgm:spPr/>
      <dgm:t>
        <a:bodyPr/>
        <a:lstStyle/>
        <a:p>
          <a:pPr rtl="1"/>
          <a:r>
            <a:rPr lang="ar-EG" sz="1800" dirty="0">
              <a:latin typeface="Alexandria"/>
            </a:rPr>
            <a:t>تتكون من فئات لا يتم التفاضل بينهما مثل الجنس يتكون من طبقتين ذكور وإناث أو سؤال تكون إجابته "نعم " و" لا"</a:t>
          </a:r>
        </a:p>
      </dgm:t>
    </dgm:pt>
    <dgm:pt modelId="{C7E95138-5386-4EFC-B437-60A02B1A69D6}" type="parTrans" cxnId="{96E325CA-FC7F-4267-A43E-9E4C68801B4A}">
      <dgm:prSet/>
      <dgm:spPr/>
      <dgm:t>
        <a:bodyPr/>
        <a:lstStyle/>
        <a:p>
          <a:pPr rtl="1"/>
          <a:endParaRPr lang="ar-EG"/>
        </a:p>
      </dgm:t>
    </dgm:pt>
    <dgm:pt modelId="{E37EAD97-C970-4BE3-ADBA-47A9AAE8B120}" type="sibTrans" cxnId="{96E325CA-FC7F-4267-A43E-9E4C68801B4A}">
      <dgm:prSet/>
      <dgm:spPr/>
      <dgm:t>
        <a:bodyPr/>
        <a:lstStyle/>
        <a:p>
          <a:pPr rtl="1"/>
          <a:endParaRPr lang="ar-EG"/>
        </a:p>
      </dgm:t>
    </dgm:pt>
    <dgm:pt modelId="{3BF24B56-6B09-4937-8006-83FD101EBB33}" type="pres">
      <dgm:prSet presAssocID="{3728B0F6-FD03-4CCD-A82B-6A0F39388FFD}" presName="linearFlow" presStyleCnt="0">
        <dgm:presLayoutVars>
          <dgm:dir val="rev"/>
          <dgm:animLvl val="lvl"/>
          <dgm:resizeHandles val="exact"/>
        </dgm:presLayoutVars>
      </dgm:prSet>
      <dgm:spPr/>
    </dgm:pt>
    <dgm:pt modelId="{9821450D-273C-4D47-871A-2F4F2DB1C560}" type="pres">
      <dgm:prSet presAssocID="{68AD37CA-897D-4E8F-AF50-E921770474E8}" presName="composite" presStyleCnt="0"/>
      <dgm:spPr/>
    </dgm:pt>
    <dgm:pt modelId="{5960D76B-23CE-4688-8D6E-FC8397403BB6}" type="pres">
      <dgm:prSet presAssocID="{68AD37CA-897D-4E8F-AF50-E921770474E8}" presName="parentText" presStyleLbl="alignNode1" presStyleIdx="0" presStyleCnt="2">
        <dgm:presLayoutVars>
          <dgm:chMax val="1"/>
          <dgm:bulletEnabled val="1"/>
        </dgm:presLayoutVars>
      </dgm:prSet>
      <dgm:spPr/>
    </dgm:pt>
    <dgm:pt modelId="{6213B04C-7107-4AC5-9E69-F3F6B6862A7C}" type="pres">
      <dgm:prSet presAssocID="{68AD37CA-897D-4E8F-AF50-E921770474E8}" presName="descendantText" presStyleLbl="alignAcc1" presStyleIdx="0" presStyleCnt="2" custScaleY="156532">
        <dgm:presLayoutVars>
          <dgm:bulletEnabled val="1"/>
        </dgm:presLayoutVars>
      </dgm:prSet>
      <dgm:spPr/>
    </dgm:pt>
    <dgm:pt modelId="{21A16EAA-C9AF-4169-9691-239637D4CA1E}" type="pres">
      <dgm:prSet presAssocID="{9294701F-55C7-40F4-825D-1A0E56C5813C}" presName="sp" presStyleCnt="0"/>
      <dgm:spPr/>
    </dgm:pt>
    <dgm:pt modelId="{D62F5BE5-F1BE-48DF-8337-E1BB544D4ECE}" type="pres">
      <dgm:prSet presAssocID="{7814E0C7-CBD7-44C6-B292-31BFDEA2AA67}" presName="composite" presStyleCnt="0"/>
      <dgm:spPr/>
    </dgm:pt>
    <dgm:pt modelId="{FDEC7217-C343-4A8E-920A-D60B71CACA8E}" type="pres">
      <dgm:prSet presAssocID="{7814E0C7-CBD7-44C6-B292-31BFDEA2AA67}" presName="parentText" presStyleLbl="alignNode1" presStyleIdx="1" presStyleCnt="2">
        <dgm:presLayoutVars>
          <dgm:chMax val="1"/>
          <dgm:bulletEnabled val="1"/>
        </dgm:presLayoutVars>
      </dgm:prSet>
      <dgm:spPr/>
    </dgm:pt>
    <dgm:pt modelId="{DCAB03E2-802B-40B3-96C5-B4D7578953D4}" type="pres">
      <dgm:prSet presAssocID="{7814E0C7-CBD7-44C6-B292-31BFDEA2AA67}" presName="descendantText" presStyleLbl="alignAcc1" presStyleIdx="1" presStyleCnt="2" custScaleY="139958" custLinFactNeighborX="-454" custLinFactNeighborY="16917">
        <dgm:presLayoutVars>
          <dgm:bulletEnabled val="1"/>
        </dgm:presLayoutVars>
      </dgm:prSet>
      <dgm:spPr/>
    </dgm:pt>
  </dgm:ptLst>
  <dgm:cxnLst>
    <dgm:cxn modelId="{085A0C01-9A82-4427-A599-FC63B462F8F5}" type="presOf" srcId="{7814E0C7-CBD7-44C6-B292-31BFDEA2AA67}" destId="{FDEC7217-C343-4A8E-920A-D60B71CACA8E}" srcOrd="0" destOrd="0" presId="urn:microsoft.com/office/officeart/2005/8/layout/chevron2"/>
    <dgm:cxn modelId="{B6CA8702-BBA9-4936-83AD-306BE3478C59}" type="presOf" srcId="{1CFED549-76C9-483C-8F3B-953FE4124BC0}" destId="{6213B04C-7107-4AC5-9E69-F3F6B6862A7C}" srcOrd="0" destOrd="3" presId="urn:microsoft.com/office/officeart/2005/8/layout/chevron2"/>
    <dgm:cxn modelId="{11E82420-0643-417B-B257-829362F7E299}" type="presOf" srcId="{3728B0F6-FD03-4CCD-A82B-6A0F39388FFD}" destId="{3BF24B56-6B09-4937-8006-83FD101EBB33}" srcOrd="0" destOrd="0" presId="urn:microsoft.com/office/officeart/2005/8/layout/chevron2"/>
    <dgm:cxn modelId="{31766820-2B43-4AF7-B2DB-22B3EAC46906}" srcId="{7814E0C7-CBD7-44C6-B292-31BFDEA2AA67}" destId="{3E229A39-89AC-45F8-9018-7253EE874062}" srcOrd="2" destOrd="0" parTransId="{320556AF-7256-4372-9AB0-B48AA28C93C5}" sibTransId="{A182069B-A149-4ECD-B544-E756939684C9}"/>
    <dgm:cxn modelId="{49F29F25-6F44-4D98-B0CD-E8A6B5C7D0BA}" srcId="{68AD37CA-897D-4E8F-AF50-E921770474E8}" destId="{1CFED549-76C9-483C-8F3B-953FE4124BC0}" srcOrd="3" destOrd="0" parTransId="{116D2468-0CDD-44DE-8232-138D2883BE3B}" sibTransId="{F1E6491D-85F6-4B5D-BEC9-C71A21F36346}"/>
    <dgm:cxn modelId="{D7727028-A887-4515-AE6C-E0777799BBE5}" srcId="{68AD37CA-897D-4E8F-AF50-E921770474E8}" destId="{5E4715F5-FA7B-4D5B-9FB0-A09232DC4F04}" srcOrd="2" destOrd="0" parTransId="{656B40A4-41D5-426E-8792-E8C49A4B39D9}" sibTransId="{EB1D7C38-F9DA-4183-BBA6-9C60A7E7E784}"/>
    <dgm:cxn modelId="{EEF91E41-DD3F-4E50-BF0D-7237831D02E3}" type="presOf" srcId="{68AD37CA-897D-4E8F-AF50-E921770474E8}" destId="{5960D76B-23CE-4688-8D6E-FC8397403BB6}" srcOrd="0" destOrd="0" presId="urn:microsoft.com/office/officeart/2005/8/layout/chevron2"/>
    <dgm:cxn modelId="{6464A568-BBFF-483D-9609-0C6E72E585CE}" type="presOf" srcId="{3E229A39-89AC-45F8-9018-7253EE874062}" destId="{DCAB03E2-802B-40B3-96C5-B4D7578953D4}" srcOrd="0" destOrd="2" presId="urn:microsoft.com/office/officeart/2005/8/layout/chevron2"/>
    <dgm:cxn modelId="{23956C54-ACD9-445D-9503-D9F625AC145F}" srcId="{68AD37CA-897D-4E8F-AF50-E921770474E8}" destId="{7DC94665-489F-413F-B081-E74D84F89CA1}" srcOrd="4" destOrd="0" parTransId="{0C382369-5F10-40B5-BCE2-46AD0E15C91A}" sibTransId="{45406CDF-4BA5-4C1E-8294-48A69E2BB498}"/>
    <dgm:cxn modelId="{60053B5A-14E6-4A33-945F-DCF2D5030808}" srcId="{3728B0F6-FD03-4CCD-A82B-6A0F39388FFD}" destId="{68AD37CA-897D-4E8F-AF50-E921770474E8}" srcOrd="0" destOrd="0" parTransId="{DBB71D55-37E5-4048-929A-D49A3615F3FD}" sibTransId="{9294701F-55C7-40F4-825D-1A0E56C5813C}"/>
    <dgm:cxn modelId="{565D2B80-9C4F-4F5F-ADD0-BF5C908AFA4A}" type="presOf" srcId="{0547072D-A1F9-48EB-B929-F21D455D4607}" destId="{DCAB03E2-802B-40B3-96C5-B4D7578953D4}" srcOrd="0" destOrd="0" presId="urn:microsoft.com/office/officeart/2005/8/layout/chevron2"/>
    <dgm:cxn modelId="{9EC25480-065A-4FB5-BA6C-17D306920EBC}" type="presOf" srcId="{69400001-F776-409F-BA6A-DBDB2313E1B9}" destId="{DCAB03E2-802B-40B3-96C5-B4D7578953D4}" srcOrd="0" destOrd="1" presId="urn:microsoft.com/office/officeart/2005/8/layout/chevron2"/>
    <dgm:cxn modelId="{0BFFD483-40AE-4BFB-BB92-2B3229FED25B}" srcId="{68AD37CA-897D-4E8F-AF50-E921770474E8}" destId="{3C426473-231E-4741-82EA-2C3BFD1C994E}" srcOrd="0" destOrd="0" parTransId="{0E2E00A9-0BA1-40EC-988F-6ED905DD0AB9}" sibTransId="{CD320972-A8E1-4CC9-ABE6-581374B2CE76}"/>
    <dgm:cxn modelId="{3548E785-C34D-4B0D-ACFD-5C66EC68FCD8}" type="presOf" srcId="{7DC94665-489F-413F-B081-E74D84F89CA1}" destId="{6213B04C-7107-4AC5-9E69-F3F6B6862A7C}" srcOrd="0" destOrd="4" presId="urn:microsoft.com/office/officeart/2005/8/layout/chevron2"/>
    <dgm:cxn modelId="{EE1C0E90-2E70-47F4-958D-5B707F403A67}" srcId="{7814E0C7-CBD7-44C6-B292-31BFDEA2AA67}" destId="{69400001-F776-409F-BA6A-DBDB2313E1B9}" srcOrd="1" destOrd="0" parTransId="{7EE2284F-2D7A-4CA3-803F-3D62DA7D1783}" sibTransId="{B71136FB-5874-463B-843E-1E31254FF886}"/>
    <dgm:cxn modelId="{CBB68AA2-38AA-48E8-96EE-23A07C5DE49F}" type="presOf" srcId="{57FC9F55-4FA9-4B30-8326-1EEE1EC99384}" destId="{6213B04C-7107-4AC5-9E69-F3F6B6862A7C}" srcOrd="0" destOrd="1" presId="urn:microsoft.com/office/officeart/2005/8/layout/chevron2"/>
    <dgm:cxn modelId="{6846E4BE-1046-433A-8283-952A14FF8717}" type="presOf" srcId="{5E4715F5-FA7B-4D5B-9FB0-A09232DC4F04}" destId="{6213B04C-7107-4AC5-9E69-F3F6B6862A7C}" srcOrd="0" destOrd="2" presId="urn:microsoft.com/office/officeart/2005/8/layout/chevron2"/>
    <dgm:cxn modelId="{C0389CC8-D8D4-426D-AD49-0FA216E76619}" srcId="{7814E0C7-CBD7-44C6-B292-31BFDEA2AA67}" destId="{0547072D-A1F9-48EB-B929-F21D455D4607}" srcOrd="0" destOrd="0" parTransId="{E8CFB5D6-25AB-4B60-94A6-C28BFDB0DF13}" sibTransId="{66CDA5CA-0C34-4206-AE9E-5696883D2710}"/>
    <dgm:cxn modelId="{96E325CA-FC7F-4267-A43E-9E4C68801B4A}" srcId="{68AD37CA-897D-4E8F-AF50-E921770474E8}" destId="{57FC9F55-4FA9-4B30-8326-1EEE1EC99384}" srcOrd="1" destOrd="0" parTransId="{C7E95138-5386-4EFC-B437-60A02B1A69D6}" sibTransId="{E37EAD97-C970-4BE3-ADBA-47A9AAE8B120}"/>
    <dgm:cxn modelId="{31F797E8-FC45-42ED-AD8F-CB425672FFEF}" type="presOf" srcId="{3C426473-231E-4741-82EA-2C3BFD1C994E}" destId="{6213B04C-7107-4AC5-9E69-F3F6B6862A7C}" srcOrd="0" destOrd="0" presId="urn:microsoft.com/office/officeart/2005/8/layout/chevron2"/>
    <dgm:cxn modelId="{135F87EE-1088-48E3-A58E-727EA98B8BB0}" srcId="{3728B0F6-FD03-4CCD-A82B-6A0F39388FFD}" destId="{7814E0C7-CBD7-44C6-B292-31BFDEA2AA67}" srcOrd="1" destOrd="0" parTransId="{072A4603-1E40-4197-AA35-C0B14469E934}" sibTransId="{7DD1D3E1-12BD-406B-9E43-C0F25D8E4B39}"/>
    <dgm:cxn modelId="{9E22BD03-DC60-419C-8E89-91CAD3E5EF2F}" type="presParOf" srcId="{3BF24B56-6B09-4937-8006-83FD101EBB33}" destId="{9821450D-273C-4D47-871A-2F4F2DB1C560}" srcOrd="0" destOrd="0" presId="urn:microsoft.com/office/officeart/2005/8/layout/chevron2"/>
    <dgm:cxn modelId="{41E7CC73-704F-43F3-AC13-7536912DC929}" type="presParOf" srcId="{9821450D-273C-4D47-871A-2F4F2DB1C560}" destId="{5960D76B-23CE-4688-8D6E-FC8397403BB6}" srcOrd="0" destOrd="0" presId="urn:microsoft.com/office/officeart/2005/8/layout/chevron2"/>
    <dgm:cxn modelId="{2A256D7B-9860-431D-93DD-ABCFB1F23A2F}" type="presParOf" srcId="{9821450D-273C-4D47-871A-2F4F2DB1C560}" destId="{6213B04C-7107-4AC5-9E69-F3F6B6862A7C}" srcOrd="1" destOrd="0" presId="urn:microsoft.com/office/officeart/2005/8/layout/chevron2"/>
    <dgm:cxn modelId="{883A73BF-2F8D-4600-85ED-2164B4D671E2}" type="presParOf" srcId="{3BF24B56-6B09-4937-8006-83FD101EBB33}" destId="{21A16EAA-C9AF-4169-9691-239637D4CA1E}" srcOrd="1" destOrd="0" presId="urn:microsoft.com/office/officeart/2005/8/layout/chevron2"/>
    <dgm:cxn modelId="{43215B3E-3681-4E24-AA6C-FF808928654A}" type="presParOf" srcId="{3BF24B56-6B09-4937-8006-83FD101EBB33}" destId="{D62F5BE5-F1BE-48DF-8337-E1BB544D4ECE}" srcOrd="2" destOrd="0" presId="urn:microsoft.com/office/officeart/2005/8/layout/chevron2"/>
    <dgm:cxn modelId="{944607CD-026E-47E0-87C9-8CD25B934FC9}" type="presParOf" srcId="{D62F5BE5-F1BE-48DF-8337-E1BB544D4ECE}" destId="{FDEC7217-C343-4A8E-920A-D60B71CACA8E}" srcOrd="0" destOrd="0" presId="urn:microsoft.com/office/officeart/2005/8/layout/chevron2"/>
    <dgm:cxn modelId="{496CB24A-1F38-4C1A-8E03-019669C65226}" type="presParOf" srcId="{D62F5BE5-F1BE-48DF-8337-E1BB544D4ECE}" destId="{DCAB03E2-802B-40B3-96C5-B4D7578953D4}"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728B0F6-FD03-4CCD-A82B-6A0F39388FFD}" type="doc">
      <dgm:prSet loTypeId="urn:microsoft.com/office/officeart/2005/8/layout/chevron2" loCatId="process" qsTypeId="urn:microsoft.com/office/officeart/2005/8/quickstyle/3d1" qsCatId="3D" csTypeId="urn:microsoft.com/office/officeart/2005/8/colors/accent1_1" csCatId="accent1" phldr="1"/>
      <dgm:spPr/>
      <dgm:t>
        <a:bodyPr/>
        <a:lstStyle/>
        <a:p>
          <a:pPr rtl="1"/>
          <a:endParaRPr lang="ar-EG"/>
        </a:p>
      </dgm:t>
    </dgm:pt>
    <dgm:pt modelId="{68AD37CA-897D-4E8F-AF50-E921770474E8}">
      <dgm:prSet custT="1"/>
      <dgm:spPr/>
      <dgm:t>
        <a:bodyPr/>
        <a:lstStyle/>
        <a:p>
          <a:pPr rtl="1"/>
          <a:r>
            <a:rPr lang="ar-EG" sz="1800" b="1" dirty="0">
              <a:latin typeface="Alexandria"/>
            </a:rPr>
            <a:t>البيانات المنفصلة </a:t>
          </a:r>
        </a:p>
      </dgm:t>
    </dgm:pt>
    <dgm:pt modelId="{DBB71D55-37E5-4048-929A-D49A3615F3FD}" type="parTrans" cxnId="{60053B5A-14E6-4A33-945F-DCF2D5030808}">
      <dgm:prSet/>
      <dgm:spPr/>
      <dgm:t>
        <a:bodyPr/>
        <a:lstStyle/>
        <a:p>
          <a:pPr rtl="1"/>
          <a:endParaRPr lang="ar-EG"/>
        </a:p>
      </dgm:t>
    </dgm:pt>
    <dgm:pt modelId="{9294701F-55C7-40F4-825D-1A0E56C5813C}" type="sibTrans" cxnId="{60053B5A-14E6-4A33-945F-DCF2D5030808}">
      <dgm:prSet/>
      <dgm:spPr/>
      <dgm:t>
        <a:bodyPr/>
        <a:lstStyle/>
        <a:p>
          <a:pPr rtl="1"/>
          <a:endParaRPr lang="ar-EG"/>
        </a:p>
      </dgm:t>
    </dgm:pt>
    <dgm:pt modelId="{7814E0C7-CBD7-44C6-B292-31BFDEA2AA67}">
      <dgm:prSet custT="1"/>
      <dgm:spPr/>
      <dgm:t>
        <a:bodyPr/>
        <a:lstStyle/>
        <a:p>
          <a:pPr rtl="1"/>
          <a:r>
            <a:rPr lang="ar-EG" sz="1800" b="1" dirty="0">
              <a:latin typeface="Alexandria"/>
            </a:rPr>
            <a:t>البيانات المتصلة </a:t>
          </a:r>
        </a:p>
      </dgm:t>
    </dgm:pt>
    <dgm:pt modelId="{072A4603-1E40-4197-AA35-C0B14469E934}" type="parTrans" cxnId="{135F87EE-1088-48E3-A58E-727EA98B8BB0}">
      <dgm:prSet/>
      <dgm:spPr/>
      <dgm:t>
        <a:bodyPr/>
        <a:lstStyle/>
        <a:p>
          <a:pPr rtl="1"/>
          <a:endParaRPr lang="ar-EG"/>
        </a:p>
      </dgm:t>
    </dgm:pt>
    <dgm:pt modelId="{7DD1D3E1-12BD-406B-9E43-C0F25D8E4B39}" type="sibTrans" cxnId="{135F87EE-1088-48E3-A58E-727EA98B8BB0}">
      <dgm:prSet/>
      <dgm:spPr/>
      <dgm:t>
        <a:bodyPr/>
        <a:lstStyle/>
        <a:p>
          <a:pPr rtl="1"/>
          <a:endParaRPr lang="ar-EG"/>
        </a:p>
      </dgm:t>
    </dgm:pt>
    <dgm:pt modelId="{3C426473-231E-4741-82EA-2C3BFD1C994E}">
      <dgm:prSet custT="1"/>
      <dgm:spPr/>
      <dgm:t>
        <a:bodyPr/>
        <a:lstStyle/>
        <a:p>
          <a:pPr rtl="1"/>
          <a:r>
            <a:rPr lang="ar-EG" sz="1800" dirty="0">
              <a:latin typeface="Alexandria"/>
            </a:rPr>
            <a:t>بيانات رقمية وتأتي في شكل أعداد صحيحة ولا يمكن تقسيمها إلى أجزاء أصغر.</a:t>
          </a:r>
        </a:p>
      </dgm:t>
    </dgm:pt>
    <dgm:pt modelId="{0E2E00A9-0BA1-40EC-988F-6ED905DD0AB9}" type="parTrans" cxnId="{0BFFD483-40AE-4BFB-BB92-2B3229FED25B}">
      <dgm:prSet/>
      <dgm:spPr/>
      <dgm:t>
        <a:bodyPr/>
        <a:lstStyle/>
        <a:p>
          <a:pPr rtl="1"/>
          <a:endParaRPr lang="ar-EG"/>
        </a:p>
      </dgm:t>
    </dgm:pt>
    <dgm:pt modelId="{CD320972-A8E1-4CC9-ABE6-581374B2CE76}" type="sibTrans" cxnId="{0BFFD483-40AE-4BFB-BB92-2B3229FED25B}">
      <dgm:prSet/>
      <dgm:spPr/>
      <dgm:t>
        <a:bodyPr/>
        <a:lstStyle/>
        <a:p>
          <a:pPr rtl="1"/>
          <a:endParaRPr lang="ar-EG"/>
        </a:p>
      </dgm:t>
    </dgm:pt>
    <dgm:pt modelId="{0547072D-A1F9-48EB-B929-F21D455D4607}">
      <dgm:prSet custT="1"/>
      <dgm:spPr/>
      <dgm:t>
        <a:bodyPr/>
        <a:lstStyle/>
        <a:p>
          <a:pPr rtl="1"/>
          <a:endParaRPr lang="ar-EG" sz="1800" dirty="0">
            <a:latin typeface="Alexandria"/>
          </a:endParaRPr>
        </a:p>
      </dgm:t>
    </dgm:pt>
    <dgm:pt modelId="{E8CFB5D6-25AB-4B60-94A6-C28BFDB0DF13}" type="parTrans" cxnId="{C0389CC8-D8D4-426D-AD49-0FA216E76619}">
      <dgm:prSet/>
      <dgm:spPr/>
      <dgm:t>
        <a:bodyPr/>
        <a:lstStyle/>
        <a:p>
          <a:pPr rtl="1"/>
          <a:endParaRPr lang="ar-EG"/>
        </a:p>
      </dgm:t>
    </dgm:pt>
    <dgm:pt modelId="{66CDA5CA-0C34-4206-AE9E-5696883D2710}" type="sibTrans" cxnId="{C0389CC8-D8D4-426D-AD49-0FA216E76619}">
      <dgm:prSet/>
      <dgm:spPr/>
      <dgm:t>
        <a:bodyPr/>
        <a:lstStyle/>
        <a:p>
          <a:pPr rtl="1"/>
          <a:endParaRPr lang="ar-EG"/>
        </a:p>
      </dgm:t>
    </dgm:pt>
    <dgm:pt modelId="{22DBDEC3-61A1-4658-9C7A-6F92A1A049C8}">
      <dgm:prSet custT="1"/>
      <dgm:spPr/>
      <dgm:t>
        <a:bodyPr/>
        <a:lstStyle/>
        <a:p>
          <a:pPr rtl="1"/>
          <a:r>
            <a:rPr lang="ar-EG" sz="1800" dirty="0">
              <a:latin typeface="Alexandria"/>
            </a:rPr>
            <a:t>حجم القوى العاملة ، عدد العملاء، عدد العناصر المحفوظة في المخزن.</a:t>
          </a:r>
        </a:p>
      </dgm:t>
    </dgm:pt>
    <dgm:pt modelId="{7CE095C4-60B9-4A06-A078-1DA5269419B3}" type="parTrans" cxnId="{E7CD0F77-E82F-46AC-817A-665C994AE4B5}">
      <dgm:prSet/>
      <dgm:spPr/>
      <dgm:t>
        <a:bodyPr/>
        <a:lstStyle/>
        <a:p>
          <a:pPr rtl="1"/>
          <a:endParaRPr lang="ar-EG"/>
        </a:p>
      </dgm:t>
    </dgm:pt>
    <dgm:pt modelId="{752AB972-8A46-49F5-8BE8-26DF09D96F10}" type="sibTrans" cxnId="{E7CD0F77-E82F-46AC-817A-665C994AE4B5}">
      <dgm:prSet/>
      <dgm:spPr/>
      <dgm:t>
        <a:bodyPr/>
        <a:lstStyle/>
        <a:p>
          <a:pPr rtl="1"/>
          <a:endParaRPr lang="ar-EG"/>
        </a:p>
      </dgm:t>
    </dgm:pt>
    <dgm:pt modelId="{9E36AA2C-6C43-4F94-AA59-EA8EA76BEBA2}">
      <dgm:prSet custT="1"/>
      <dgm:spPr/>
      <dgm:t>
        <a:bodyPr/>
        <a:lstStyle/>
        <a:p>
          <a:pPr rtl="1"/>
          <a:r>
            <a:rPr lang="ar-EG" sz="1800" b="1" u="sng" dirty="0">
              <a:latin typeface="Alexandria"/>
            </a:rPr>
            <a:t>أمثلة</a:t>
          </a:r>
        </a:p>
      </dgm:t>
    </dgm:pt>
    <dgm:pt modelId="{A65641B0-E24E-48E9-9B28-2FB700335A07}" type="parTrans" cxnId="{E9724062-918D-4B62-A1B5-263B870C7D38}">
      <dgm:prSet/>
      <dgm:spPr/>
      <dgm:t>
        <a:bodyPr/>
        <a:lstStyle/>
        <a:p>
          <a:pPr rtl="1"/>
          <a:endParaRPr lang="ar-EG"/>
        </a:p>
      </dgm:t>
    </dgm:pt>
    <dgm:pt modelId="{063C0A5A-50E2-40BA-BE82-970C5B4FE005}" type="sibTrans" cxnId="{E9724062-918D-4B62-A1B5-263B870C7D38}">
      <dgm:prSet/>
      <dgm:spPr/>
      <dgm:t>
        <a:bodyPr/>
        <a:lstStyle/>
        <a:p>
          <a:pPr rtl="1"/>
          <a:endParaRPr lang="ar-EG"/>
        </a:p>
      </dgm:t>
    </dgm:pt>
    <dgm:pt modelId="{F5E81A7C-09DF-4FFB-9549-F365C965F219}">
      <dgm:prSet custT="1"/>
      <dgm:spPr/>
      <dgm:t>
        <a:bodyPr/>
        <a:lstStyle/>
        <a:p>
          <a:pPr rtl="1"/>
          <a:r>
            <a:rPr lang="ar-EG" sz="1800" dirty="0">
              <a:latin typeface="Alexandria"/>
            </a:rPr>
            <a:t>بيانات رقمية وتأتي في شكل أعداد غير صحيحة، وهناك مكونات فردية أصغر تشكل هذه المقاييس أيضا.</a:t>
          </a:r>
        </a:p>
      </dgm:t>
    </dgm:pt>
    <dgm:pt modelId="{48624B79-3907-4B72-A136-83DE2BC3A173}" type="parTrans" cxnId="{BDD348BE-D987-4502-9C4D-17B059966348}">
      <dgm:prSet/>
      <dgm:spPr/>
      <dgm:t>
        <a:bodyPr/>
        <a:lstStyle/>
        <a:p>
          <a:pPr rtl="1"/>
          <a:endParaRPr lang="ar-EG"/>
        </a:p>
      </dgm:t>
    </dgm:pt>
    <dgm:pt modelId="{709098FE-7C33-4403-941C-335622A926AF}" type="sibTrans" cxnId="{BDD348BE-D987-4502-9C4D-17B059966348}">
      <dgm:prSet/>
      <dgm:spPr/>
      <dgm:t>
        <a:bodyPr/>
        <a:lstStyle/>
        <a:p>
          <a:pPr rtl="1"/>
          <a:endParaRPr lang="ar-EG"/>
        </a:p>
      </dgm:t>
    </dgm:pt>
    <dgm:pt modelId="{63CA145A-6DCB-4BA1-A610-2127115CD3BD}">
      <dgm:prSet custT="1"/>
      <dgm:spPr/>
      <dgm:t>
        <a:bodyPr/>
        <a:lstStyle/>
        <a:p>
          <a:pPr rtl="1"/>
          <a:r>
            <a:rPr lang="ar-EG" sz="1800" b="1" u="sng">
              <a:latin typeface="Alexandria"/>
            </a:rPr>
            <a:t>أمثلة </a:t>
          </a:r>
          <a:endParaRPr lang="ar-EG" sz="1800" b="1" u="sng" dirty="0">
            <a:latin typeface="Alexandria"/>
          </a:endParaRPr>
        </a:p>
      </dgm:t>
    </dgm:pt>
    <dgm:pt modelId="{FB68A0C6-C97D-49C7-A92D-3089B535E44A}" type="parTrans" cxnId="{986BF497-910D-47CA-95D8-9174EEA02644}">
      <dgm:prSet/>
      <dgm:spPr/>
      <dgm:t>
        <a:bodyPr/>
        <a:lstStyle/>
        <a:p>
          <a:pPr rtl="1"/>
          <a:endParaRPr lang="ar-EG"/>
        </a:p>
      </dgm:t>
    </dgm:pt>
    <dgm:pt modelId="{A1C1B76B-126E-48DC-835D-F6BFCECA23B9}" type="sibTrans" cxnId="{986BF497-910D-47CA-95D8-9174EEA02644}">
      <dgm:prSet/>
      <dgm:spPr/>
      <dgm:t>
        <a:bodyPr/>
        <a:lstStyle/>
        <a:p>
          <a:pPr rtl="1"/>
          <a:endParaRPr lang="ar-EG"/>
        </a:p>
      </dgm:t>
    </dgm:pt>
    <dgm:pt modelId="{705136D7-274C-4DEF-8557-894D15E7AAB0}">
      <dgm:prSet custT="1"/>
      <dgm:spPr/>
      <dgm:t>
        <a:bodyPr/>
        <a:lstStyle/>
        <a:p>
          <a:pPr rtl="1"/>
          <a:r>
            <a:rPr lang="ar-EG" sz="1800" dirty="0">
              <a:latin typeface="Alexandria"/>
            </a:rPr>
            <a:t>طول  الفرد أو وزنه، درجة الحرارة يوميا في مدينتك ، الوقت المطلوب لإنهاء نشاط أو مشروع</a:t>
          </a:r>
        </a:p>
      </dgm:t>
    </dgm:pt>
    <dgm:pt modelId="{4B259E03-6A6D-4274-9EB5-9972C8A24ADE}" type="parTrans" cxnId="{817BDABD-DB61-4455-A3E6-F80D5EAA8E37}">
      <dgm:prSet/>
      <dgm:spPr/>
      <dgm:t>
        <a:bodyPr/>
        <a:lstStyle/>
        <a:p>
          <a:pPr rtl="1"/>
          <a:endParaRPr lang="ar-EG"/>
        </a:p>
      </dgm:t>
    </dgm:pt>
    <dgm:pt modelId="{85672A9A-EE6F-4ECD-94DA-DABDFF8F55A8}" type="sibTrans" cxnId="{817BDABD-DB61-4455-A3E6-F80D5EAA8E37}">
      <dgm:prSet/>
      <dgm:spPr/>
      <dgm:t>
        <a:bodyPr/>
        <a:lstStyle/>
        <a:p>
          <a:pPr rtl="1"/>
          <a:endParaRPr lang="ar-EG"/>
        </a:p>
      </dgm:t>
    </dgm:pt>
    <dgm:pt modelId="{3BF24B56-6B09-4937-8006-83FD101EBB33}" type="pres">
      <dgm:prSet presAssocID="{3728B0F6-FD03-4CCD-A82B-6A0F39388FFD}" presName="linearFlow" presStyleCnt="0">
        <dgm:presLayoutVars>
          <dgm:dir val="rev"/>
          <dgm:animLvl val="lvl"/>
          <dgm:resizeHandles val="exact"/>
        </dgm:presLayoutVars>
      </dgm:prSet>
      <dgm:spPr/>
    </dgm:pt>
    <dgm:pt modelId="{9821450D-273C-4D47-871A-2F4F2DB1C560}" type="pres">
      <dgm:prSet presAssocID="{68AD37CA-897D-4E8F-AF50-E921770474E8}" presName="composite" presStyleCnt="0"/>
      <dgm:spPr/>
    </dgm:pt>
    <dgm:pt modelId="{5960D76B-23CE-4688-8D6E-FC8397403BB6}" type="pres">
      <dgm:prSet presAssocID="{68AD37CA-897D-4E8F-AF50-E921770474E8}" presName="parentText" presStyleLbl="alignNode1" presStyleIdx="0" presStyleCnt="2">
        <dgm:presLayoutVars>
          <dgm:chMax val="1"/>
          <dgm:bulletEnabled val="1"/>
        </dgm:presLayoutVars>
      </dgm:prSet>
      <dgm:spPr/>
    </dgm:pt>
    <dgm:pt modelId="{6213B04C-7107-4AC5-9E69-F3F6B6862A7C}" type="pres">
      <dgm:prSet presAssocID="{68AD37CA-897D-4E8F-AF50-E921770474E8}" presName="descendantText" presStyleLbl="alignAcc1" presStyleIdx="0" presStyleCnt="2" custScaleY="135475">
        <dgm:presLayoutVars>
          <dgm:bulletEnabled val="1"/>
        </dgm:presLayoutVars>
      </dgm:prSet>
      <dgm:spPr/>
    </dgm:pt>
    <dgm:pt modelId="{21A16EAA-C9AF-4169-9691-239637D4CA1E}" type="pres">
      <dgm:prSet presAssocID="{9294701F-55C7-40F4-825D-1A0E56C5813C}" presName="sp" presStyleCnt="0"/>
      <dgm:spPr/>
    </dgm:pt>
    <dgm:pt modelId="{D62F5BE5-F1BE-48DF-8337-E1BB544D4ECE}" type="pres">
      <dgm:prSet presAssocID="{7814E0C7-CBD7-44C6-B292-31BFDEA2AA67}" presName="composite" presStyleCnt="0"/>
      <dgm:spPr/>
    </dgm:pt>
    <dgm:pt modelId="{FDEC7217-C343-4A8E-920A-D60B71CACA8E}" type="pres">
      <dgm:prSet presAssocID="{7814E0C7-CBD7-44C6-B292-31BFDEA2AA67}" presName="parentText" presStyleLbl="alignNode1" presStyleIdx="1" presStyleCnt="2">
        <dgm:presLayoutVars>
          <dgm:chMax val="1"/>
          <dgm:bulletEnabled val="1"/>
        </dgm:presLayoutVars>
      </dgm:prSet>
      <dgm:spPr/>
    </dgm:pt>
    <dgm:pt modelId="{DCAB03E2-802B-40B3-96C5-B4D7578953D4}" type="pres">
      <dgm:prSet presAssocID="{7814E0C7-CBD7-44C6-B292-31BFDEA2AA67}" presName="descendantText" presStyleLbl="alignAcc1" presStyleIdx="1" presStyleCnt="2" custScaleY="139958" custLinFactNeighborX="0" custLinFactNeighborY="8972">
        <dgm:presLayoutVars>
          <dgm:bulletEnabled val="1"/>
        </dgm:presLayoutVars>
      </dgm:prSet>
      <dgm:spPr/>
    </dgm:pt>
  </dgm:ptLst>
  <dgm:cxnLst>
    <dgm:cxn modelId="{085A0C01-9A82-4427-A599-FC63B462F8F5}" type="presOf" srcId="{7814E0C7-CBD7-44C6-B292-31BFDEA2AA67}" destId="{FDEC7217-C343-4A8E-920A-D60B71CACA8E}" srcOrd="0" destOrd="0" presId="urn:microsoft.com/office/officeart/2005/8/layout/chevron2"/>
    <dgm:cxn modelId="{11E82420-0643-417B-B257-829362F7E299}" type="presOf" srcId="{3728B0F6-FD03-4CCD-A82B-6A0F39388FFD}" destId="{3BF24B56-6B09-4937-8006-83FD101EBB33}" srcOrd="0" destOrd="0" presId="urn:microsoft.com/office/officeart/2005/8/layout/chevron2"/>
    <dgm:cxn modelId="{FD40B73C-18FD-4F28-A7C5-A46783F297F4}" type="presOf" srcId="{705136D7-274C-4DEF-8557-894D15E7AAB0}" destId="{DCAB03E2-802B-40B3-96C5-B4D7578953D4}" srcOrd="0" destOrd="3" presId="urn:microsoft.com/office/officeart/2005/8/layout/chevron2"/>
    <dgm:cxn modelId="{EEF91E41-DD3F-4E50-BF0D-7237831D02E3}" type="presOf" srcId="{68AD37CA-897D-4E8F-AF50-E921770474E8}" destId="{5960D76B-23CE-4688-8D6E-FC8397403BB6}" srcOrd="0" destOrd="0" presId="urn:microsoft.com/office/officeart/2005/8/layout/chevron2"/>
    <dgm:cxn modelId="{E9724062-918D-4B62-A1B5-263B870C7D38}" srcId="{68AD37CA-897D-4E8F-AF50-E921770474E8}" destId="{9E36AA2C-6C43-4F94-AA59-EA8EA76BEBA2}" srcOrd="1" destOrd="0" parTransId="{A65641B0-E24E-48E9-9B28-2FB700335A07}" sibTransId="{063C0A5A-50E2-40BA-BE82-970C5B4FE005}"/>
    <dgm:cxn modelId="{E7CD0F77-E82F-46AC-817A-665C994AE4B5}" srcId="{68AD37CA-897D-4E8F-AF50-E921770474E8}" destId="{22DBDEC3-61A1-4658-9C7A-6F92A1A049C8}" srcOrd="2" destOrd="0" parTransId="{7CE095C4-60B9-4A06-A078-1DA5269419B3}" sibTransId="{752AB972-8A46-49F5-8BE8-26DF09D96F10}"/>
    <dgm:cxn modelId="{60053B5A-14E6-4A33-945F-DCF2D5030808}" srcId="{3728B0F6-FD03-4CCD-A82B-6A0F39388FFD}" destId="{68AD37CA-897D-4E8F-AF50-E921770474E8}" srcOrd="0" destOrd="0" parTransId="{DBB71D55-37E5-4048-929A-D49A3615F3FD}" sibTransId="{9294701F-55C7-40F4-825D-1A0E56C5813C}"/>
    <dgm:cxn modelId="{C57DE17B-08F4-4BE2-80BD-DE7C99456CBF}" type="presOf" srcId="{22DBDEC3-61A1-4658-9C7A-6F92A1A049C8}" destId="{6213B04C-7107-4AC5-9E69-F3F6B6862A7C}" srcOrd="0" destOrd="2" presId="urn:microsoft.com/office/officeart/2005/8/layout/chevron2"/>
    <dgm:cxn modelId="{565D2B80-9C4F-4F5F-ADD0-BF5C908AFA4A}" type="presOf" srcId="{0547072D-A1F9-48EB-B929-F21D455D4607}" destId="{DCAB03E2-802B-40B3-96C5-B4D7578953D4}" srcOrd="0" destOrd="0" presId="urn:microsoft.com/office/officeart/2005/8/layout/chevron2"/>
    <dgm:cxn modelId="{0BFFD483-40AE-4BFB-BB92-2B3229FED25B}" srcId="{68AD37CA-897D-4E8F-AF50-E921770474E8}" destId="{3C426473-231E-4741-82EA-2C3BFD1C994E}" srcOrd="0" destOrd="0" parTransId="{0E2E00A9-0BA1-40EC-988F-6ED905DD0AB9}" sibTransId="{CD320972-A8E1-4CC9-ABE6-581374B2CE76}"/>
    <dgm:cxn modelId="{9E94EB83-A68B-4504-A370-C5AC91FBEE17}" type="presOf" srcId="{9E36AA2C-6C43-4F94-AA59-EA8EA76BEBA2}" destId="{6213B04C-7107-4AC5-9E69-F3F6B6862A7C}" srcOrd="0" destOrd="1" presId="urn:microsoft.com/office/officeart/2005/8/layout/chevron2"/>
    <dgm:cxn modelId="{986BF497-910D-47CA-95D8-9174EEA02644}" srcId="{7814E0C7-CBD7-44C6-B292-31BFDEA2AA67}" destId="{63CA145A-6DCB-4BA1-A610-2127115CD3BD}" srcOrd="2" destOrd="0" parTransId="{FB68A0C6-C97D-49C7-A92D-3089B535E44A}" sibTransId="{A1C1B76B-126E-48DC-835D-F6BFCECA23B9}"/>
    <dgm:cxn modelId="{817BDABD-DB61-4455-A3E6-F80D5EAA8E37}" srcId="{7814E0C7-CBD7-44C6-B292-31BFDEA2AA67}" destId="{705136D7-274C-4DEF-8557-894D15E7AAB0}" srcOrd="3" destOrd="0" parTransId="{4B259E03-6A6D-4274-9EB5-9972C8A24ADE}" sibTransId="{85672A9A-EE6F-4ECD-94DA-DABDFF8F55A8}"/>
    <dgm:cxn modelId="{BDD348BE-D987-4502-9C4D-17B059966348}" srcId="{7814E0C7-CBD7-44C6-B292-31BFDEA2AA67}" destId="{F5E81A7C-09DF-4FFB-9549-F365C965F219}" srcOrd="1" destOrd="0" parTransId="{48624B79-3907-4B72-A136-83DE2BC3A173}" sibTransId="{709098FE-7C33-4403-941C-335622A926AF}"/>
    <dgm:cxn modelId="{88D207C1-85F4-4A39-A2F4-398F1B627C52}" type="presOf" srcId="{F5E81A7C-09DF-4FFB-9549-F365C965F219}" destId="{DCAB03E2-802B-40B3-96C5-B4D7578953D4}" srcOrd="0" destOrd="1" presId="urn:microsoft.com/office/officeart/2005/8/layout/chevron2"/>
    <dgm:cxn modelId="{C0389CC8-D8D4-426D-AD49-0FA216E76619}" srcId="{7814E0C7-CBD7-44C6-B292-31BFDEA2AA67}" destId="{0547072D-A1F9-48EB-B929-F21D455D4607}" srcOrd="0" destOrd="0" parTransId="{E8CFB5D6-25AB-4B60-94A6-C28BFDB0DF13}" sibTransId="{66CDA5CA-0C34-4206-AE9E-5696883D2710}"/>
    <dgm:cxn modelId="{F0C0FBC9-448F-4DB7-8D77-542B0C321175}" type="presOf" srcId="{63CA145A-6DCB-4BA1-A610-2127115CD3BD}" destId="{DCAB03E2-802B-40B3-96C5-B4D7578953D4}" srcOrd="0" destOrd="2" presId="urn:microsoft.com/office/officeart/2005/8/layout/chevron2"/>
    <dgm:cxn modelId="{31F797E8-FC45-42ED-AD8F-CB425672FFEF}" type="presOf" srcId="{3C426473-231E-4741-82EA-2C3BFD1C994E}" destId="{6213B04C-7107-4AC5-9E69-F3F6B6862A7C}" srcOrd="0" destOrd="0" presId="urn:microsoft.com/office/officeart/2005/8/layout/chevron2"/>
    <dgm:cxn modelId="{135F87EE-1088-48E3-A58E-727EA98B8BB0}" srcId="{3728B0F6-FD03-4CCD-A82B-6A0F39388FFD}" destId="{7814E0C7-CBD7-44C6-B292-31BFDEA2AA67}" srcOrd="1" destOrd="0" parTransId="{072A4603-1E40-4197-AA35-C0B14469E934}" sibTransId="{7DD1D3E1-12BD-406B-9E43-C0F25D8E4B39}"/>
    <dgm:cxn modelId="{9E22BD03-DC60-419C-8E89-91CAD3E5EF2F}" type="presParOf" srcId="{3BF24B56-6B09-4937-8006-83FD101EBB33}" destId="{9821450D-273C-4D47-871A-2F4F2DB1C560}" srcOrd="0" destOrd="0" presId="urn:microsoft.com/office/officeart/2005/8/layout/chevron2"/>
    <dgm:cxn modelId="{41E7CC73-704F-43F3-AC13-7536912DC929}" type="presParOf" srcId="{9821450D-273C-4D47-871A-2F4F2DB1C560}" destId="{5960D76B-23CE-4688-8D6E-FC8397403BB6}" srcOrd="0" destOrd="0" presId="urn:microsoft.com/office/officeart/2005/8/layout/chevron2"/>
    <dgm:cxn modelId="{2A256D7B-9860-431D-93DD-ABCFB1F23A2F}" type="presParOf" srcId="{9821450D-273C-4D47-871A-2F4F2DB1C560}" destId="{6213B04C-7107-4AC5-9E69-F3F6B6862A7C}" srcOrd="1" destOrd="0" presId="urn:microsoft.com/office/officeart/2005/8/layout/chevron2"/>
    <dgm:cxn modelId="{883A73BF-2F8D-4600-85ED-2164B4D671E2}" type="presParOf" srcId="{3BF24B56-6B09-4937-8006-83FD101EBB33}" destId="{21A16EAA-C9AF-4169-9691-239637D4CA1E}" srcOrd="1" destOrd="0" presId="urn:microsoft.com/office/officeart/2005/8/layout/chevron2"/>
    <dgm:cxn modelId="{43215B3E-3681-4E24-AA6C-FF808928654A}" type="presParOf" srcId="{3BF24B56-6B09-4937-8006-83FD101EBB33}" destId="{D62F5BE5-F1BE-48DF-8337-E1BB544D4ECE}" srcOrd="2" destOrd="0" presId="urn:microsoft.com/office/officeart/2005/8/layout/chevron2"/>
    <dgm:cxn modelId="{944607CD-026E-47E0-87C9-8CD25B934FC9}" type="presParOf" srcId="{D62F5BE5-F1BE-48DF-8337-E1BB544D4ECE}" destId="{FDEC7217-C343-4A8E-920A-D60B71CACA8E}" srcOrd="0" destOrd="0" presId="urn:microsoft.com/office/officeart/2005/8/layout/chevron2"/>
    <dgm:cxn modelId="{496CB24A-1F38-4C1A-8E03-019669C65226}" type="presParOf" srcId="{D62F5BE5-F1BE-48DF-8337-E1BB544D4ECE}" destId="{DCAB03E2-802B-40B3-96C5-B4D7578953D4}"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C836502-8AFB-4164-BF77-30A992272AE3}" type="doc">
      <dgm:prSet loTypeId="urn:microsoft.com/office/officeart/2005/8/layout/hProcess6" loCatId="process" qsTypeId="urn:microsoft.com/office/officeart/2005/8/quickstyle/simple3" qsCatId="simple" csTypeId="urn:microsoft.com/office/officeart/2005/8/colors/accent1_2" csCatId="accent1" phldr="1"/>
      <dgm:spPr/>
      <dgm:t>
        <a:bodyPr/>
        <a:lstStyle/>
        <a:p>
          <a:pPr rtl="1"/>
          <a:endParaRPr lang="ar-EG"/>
        </a:p>
      </dgm:t>
    </dgm:pt>
    <dgm:pt modelId="{D3540B50-DB69-467B-B7FE-C74075A9E955}">
      <dgm:prSet phldrT="[نص]" custT="1"/>
      <dgm:spPr/>
      <dgm:t>
        <a:bodyPr/>
        <a:lstStyle/>
        <a:p>
          <a:pPr rtl="1"/>
          <a:endParaRPr lang="ar-EG" sz="1800" dirty="0">
            <a:latin typeface="Alexandria"/>
          </a:endParaRPr>
        </a:p>
        <a:p>
          <a:pPr rtl="1"/>
          <a:r>
            <a:rPr lang="ar-EG" sz="1800" dirty="0">
              <a:latin typeface="Alexandria"/>
            </a:rPr>
            <a:t>البيانات الثانوية</a:t>
          </a:r>
        </a:p>
        <a:p>
          <a:pPr rtl="1"/>
          <a:r>
            <a:rPr lang="en-US" sz="1800" dirty="0">
              <a:latin typeface="Alexandria"/>
            </a:rPr>
            <a:t>Secondary Data </a:t>
          </a:r>
          <a:endParaRPr lang="ar-EG" sz="1800" dirty="0">
            <a:latin typeface="Alexandria"/>
          </a:endParaRPr>
        </a:p>
        <a:p>
          <a:pPr rtl="1"/>
          <a:r>
            <a:rPr lang="ar-EG" sz="1800" dirty="0">
              <a:latin typeface="Alexandria"/>
            </a:rPr>
            <a:t> </a:t>
          </a:r>
        </a:p>
      </dgm:t>
    </dgm:pt>
    <dgm:pt modelId="{14EE34A8-F1B8-499C-9B6B-ED35C926FD0C}" type="parTrans" cxnId="{519472BA-9B41-4A96-BD42-31636D8AEAC3}">
      <dgm:prSet/>
      <dgm:spPr/>
      <dgm:t>
        <a:bodyPr/>
        <a:lstStyle/>
        <a:p>
          <a:pPr rtl="1"/>
          <a:endParaRPr lang="ar-EG"/>
        </a:p>
      </dgm:t>
    </dgm:pt>
    <dgm:pt modelId="{8593D6CA-E9E4-4CAB-9B6C-0C8E08CD33EC}" type="sibTrans" cxnId="{519472BA-9B41-4A96-BD42-31636D8AEAC3}">
      <dgm:prSet/>
      <dgm:spPr/>
      <dgm:t>
        <a:bodyPr/>
        <a:lstStyle/>
        <a:p>
          <a:pPr rtl="1"/>
          <a:endParaRPr lang="ar-EG"/>
        </a:p>
      </dgm:t>
    </dgm:pt>
    <dgm:pt modelId="{02F9E58D-73A7-4799-B6C4-5D9F71C77270}">
      <dgm:prSet custT="1"/>
      <dgm:spPr/>
      <dgm:t>
        <a:bodyPr/>
        <a:lstStyle/>
        <a:p>
          <a:pPr rtl="1"/>
          <a:endParaRPr lang="ar-EG" sz="1800" dirty="0">
            <a:latin typeface="Alexandria"/>
          </a:endParaRPr>
        </a:p>
        <a:p>
          <a:pPr rtl="1"/>
          <a:r>
            <a:rPr lang="ar-EG" sz="1800" dirty="0">
              <a:latin typeface="Alexandria"/>
            </a:rPr>
            <a:t>البيانات الأولية </a:t>
          </a:r>
          <a:r>
            <a:rPr lang="en-US" sz="1800" dirty="0">
              <a:latin typeface="Alexandria"/>
            </a:rPr>
            <a:t>Primary Data</a:t>
          </a:r>
          <a:endParaRPr lang="ar-EG" sz="1800" dirty="0">
            <a:latin typeface="Alexandria"/>
          </a:endParaRPr>
        </a:p>
        <a:p>
          <a:pPr rtl="1"/>
          <a:endParaRPr lang="ar-EG" sz="1800" dirty="0">
            <a:latin typeface="Alexandria"/>
          </a:endParaRPr>
        </a:p>
      </dgm:t>
    </dgm:pt>
    <dgm:pt modelId="{27515052-65E7-48C6-8A6C-0F73A508396C}" type="parTrans" cxnId="{1666EB7C-9999-40BA-99AE-AD8A247D2A76}">
      <dgm:prSet/>
      <dgm:spPr/>
      <dgm:t>
        <a:bodyPr/>
        <a:lstStyle/>
        <a:p>
          <a:pPr rtl="1"/>
          <a:endParaRPr lang="ar-EG"/>
        </a:p>
      </dgm:t>
    </dgm:pt>
    <dgm:pt modelId="{DCE165CF-1455-4F51-96F5-F0E7250547ED}" type="sibTrans" cxnId="{1666EB7C-9999-40BA-99AE-AD8A247D2A76}">
      <dgm:prSet/>
      <dgm:spPr/>
      <dgm:t>
        <a:bodyPr/>
        <a:lstStyle/>
        <a:p>
          <a:pPr rtl="1"/>
          <a:endParaRPr lang="ar-EG"/>
        </a:p>
      </dgm:t>
    </dgm:pt>
    <dgm:pt modelId="{1435D9C7-278C-40E9-97D5-EFA6F894274D}">
      <dgm:prSet custT="1"/>
      <dgm:spPr/>
      <dgm:t>
        <a:bodyPr/>
        <a:lstStyle/>
        <a:p>
          <a:pPr algn="just" rtl="1"/>
          <a:r>
            <a:rPr lang="ar-EG" sz="1800" dirty="0">
              <a:latin typeface="Alexandria"/>
              <a:cs typeface="Sakkal Majalla" panose="02000000000000000000" pitchFamily="2" charset="-78"/>
            </a:rPr>
            <a:t>بيانات تم تجميعها سابقا من قبل باحث آخر أو مشروع أخر ، ويكون الاعتماد عليها أقل تكلفة ووقتا </a:t>
          </a:r>
        </a:p>
      </dgm:t>
    </dgm:pt>
    <dgm:pt modelId="{F48549A6-8084-475A-981F-D99E1675C298}" type="parTrans" cxnId="{18FD89C6-3016-4518-9D87-6B1BD247E031}">
      <dgm:prSet/>
      <dgm:spPr/>
      <dgm:t>
        <a:bodyPr/>
        <a:lstStyle/>
        <a:p>
          <a:pPr rtl="1"/>
          <a:endParaRPr lang="ar-EG"/>
        </a:p>
      </dgm:t>
    </dgm:pt>
    <dgm:pt modelId="{BB373548-442D-4864-8A3C-97A0E391F91F}" type="sibTrans" cxnId="{18FD89C6-3016-4518-9D87-6B1BD247E031}">
      <dgm:prSet/>
      <dgm:spPr/>
      <dgm:t>
        <a:bodyPr/>
        <a:lstStyle/>
        <a:p>
          <a:pPr rtl="1"/>
          <a:endParaRPr lang="ar-EG"/>
        </a:p>
      </dgm:t>
    </dgm:pt>
    <dgm:pt modelId="{1473B51B-C957-4C02-B279-5F7F74136964}">
      <dgm:prSet custT="1"/>
      <dgm:spPr/>
      <dgm:t>
        <a:bodyPr/>
        <a:lstStyle/>
        <a:p>
          <a:pPr algn="just" rtl="1"/>
          <a:r>
            <a:rPr lang="ar-EG" sz="1800" dirty="0">
              <a:latin typeface="Alexandria"/>
              <a:cs typeface="Sakkal Majalla" panose="02000000000000000000" pitchFamily="2" charset="-78"/>
            </a:rPr>
            <a:t>بيانات تجمع لأول مرة من قبل الباحث نفسه من مجتمع خاص بمشروع الباحث</a:t>
          </a:r>
        </a:p>
      </dgm:t>
    </dgm:pt>
    <dgm:pt modelId="{C9E1CC29-2F96-4D1C-86F9-7A94777607BC}" type="parTrans" cxnId="{868C0D89-DC63-43B3-B02B-1E249E2520C8}">
      <dgm:prSet/>
      <dgm:spPr/>
      <dgm:t>
        <a:bodyPr/>
        <a:lstStyle/>
        <a:p>
          <a:pPr rtl="1"/>
          <a:endParaRPr lang="ar-EG"/>
        </a:p>
      </dgm:t>
    </dgm:pt>
    <dgm:pt modelId="{B57F637A-83EA-4F0B-885B-876FA4CCACEC}" type="sibTrans" cxnId="{868C0D89-DC63-43B3-B02B-1E249E2520C8}">
      <dgm:prSet/>
      <dgm:spPr/>
      <dgm:t>
        <a:bodyPr/>
        <a:lstStyle/>
        <a:p>
          <a:pPr rtl="1"/>
          <a:endParaRPr lang="ar-EG"/>
        </a:p>
      </dgm:t>
    </dgm:pt>
    <dgm:pt modelId="{4EF52AE2-28FE-4477-857C-E9E07227BD1D}">
      <dgm:prSet custT="1"/>
      <dgm:spPr/>
      <dgm:t>
        <a:bodyPr/>
        <a:lstStyle/>
        <a:p>
          <a:pPr algn="just" rtl="1"/>
          <a:endParaRPr lang="ar-EG" sz="1800" dirty="0">
            <a:latin typeface="Alexandria"/>
            <a:cs typeface="Sakkal Majalla" panose="02000000000000000000" pitchFamily="2" charset="-78"/>
          </a:endParaRPr>
        </a:p>
      </dgm:t>
    </dgm:pt>
    <dgm:pt modelId="{E800FBF9-791F-4426-BA44-6621544F37A4}" type="sibTrans" cxnId="{97577CD6-DE4B-4A1F-B8FD-FAF6F5228D46}">
      <dgm:prSet/>
      <dgm:spPr/>
      <dgm:t>
        <a:bodyPr/>
        <a:lstStyle/>
        <a:p>
          <a:pPr rtl="1"/>
          <a:endParaRPr lang="ar-EG"/>
        </a:p>
      </dgm:t>
    </dgm:pt>
    <dgm:pt modelId="{5B146090-96AE-4608-B455-37313F1B0DAE}" type="parTrans" cxnId="{97577CD6-DE4B-4A1F-B8FD-FAF6F5228D46}">
      <dgm:prSet/>
      <dgm:spPr/>
      <dgm:t>
        <a:bodyPr/>
        <a:lstStyle/>
        <a:p>
          <a:pPr rtl="1"/>
          <a:endParaRPr lang="ar-EG"/>
        </a:p>
      </dgm:t>
    </dgm:pt>
    <dgm:pt modelId="{CE55ADCC-EF7E-479F-8140-71EADBB1D498}" type="pres">
      <dgm:prSet presAssocID="{BC836502-8AFB-4164-BF77-30A992272AE3}" presName="theList" presStyleCnt="0">
        <dgm:presLayoutVars>
          <dgm:dir val="rev"/>
          <dgm:animLvl val="lvl"/>
          <dgm:resizeHandles val="exact"/>
        </dgm:presLayoutVars>
      </dgm:prSet>
      <dgm:spPr/>
    </dgm:pt>
    <dgm:pt modelId="{F14E6EEF-15DD-4C06-A997-F6E36D74C5BC}" type="pres">
      <dgm:prSet presAssocID="{D3540B50-DB69-467B-B7FE-C74075A9E955}" presName="compNode" presStyleCnt="0"/>
      <dgm:spPr/>
    </dgm:pt>
    <dgm:pt modelId="{04923E51-63C3-4874-AD6B-46C3C7FE5670}" type="pres">
      <dgm:prSet presAssocID="{D3540B50-DB69-467B-B7FE-C74075A9E955}" presName="noGeometry" presStyleCnt="0"/>
      <dgm:spPr/>
    </dgm:pt>
    <dgm:pt modelId="{BA83D98A-6627-460A-B232-704AFC77D14B}" type="pres">
      <dgm:prSet presAssocID="{D3540B50-DB69-467B-B7FE-C74075A9E955}" presName="childTextVisible" presStyleLbl="bgAccFollowNode1" presStyleIdx="0" presStyleCnt="2">
        <dgm:presLayoutVars>
          <dgm:bulletEnabled val="1"/>
        </dgm:presLayoutVars>
      </dgm:prSet>
      <dgm:spPr/>
    </dgm:pt>
    <dgm:pt modelId="{D2DAB7CC-A830-44F3-A36D-385DD6544FE0}" type="pres">
      <dgm:prSet presAssocID="{D3540B50-DB69-467B-B7FE-C74075A9E955}" presName="childTextHidden" presStyleLbl="bgAccFollowNode1" presStyleIdx="0" presStyleCnt="2"/>
      <dgm:spPr/>
    </dgm:pt>
    <dgm:pt modelId="{89BF5592-5052-46C5-A791-405A8AF69FEE}" type="pres">
      <dgm:prSet presAssocID="{D3540B50-DB69-467B-B7FE-C74075A9E955}" presName="parentText" presStyleLbl="node1" presStyleIdx="0" presStyleCnt="2">
        <dgm:presLayoutVars>
          <dgm:chMax val="1"/>
          <dgm:bulletEnabled val="1"/>
        </dgm:presLayoutVars>
      </dgm:prSet>
      <dgm:spPr/>
    </dgm:pt>
    <dgm:pt modelId="{874644D0-BD5D-40DE-939B-4656664AC47C}" type="pres">
      <dgm:prSet presAssocID="{D3540B50-DB69-467B-B7FE-C74075A9E955}" presName="aSpace" presStyleCnt="0"/>
      <dgm:spPr/>
    </dgm:pt>
    <dgm:pt modelId="{146A5D82-C0FE-4533-88FC-7F331069E298}" type="pres">
      <dgm:prSet presAssocID="{02F9E58D-73A7-4799-B6C4-5D9F71C77270}" presName="compNode" presStyleCnt="0"/>
      <dgm:spPr/>
    </dgm:pt>
    <dgm:pt modelId="{884049AB-EA11-40E9-9707-B102F8C5E517}" type="pres">
      <dgm:prSet presAssocID="{02F9E58D-73A7-4799-B6C4-5D9F71C77270}" presName="noGeometry" presStyleCnt="0"/>
      <dgm:spPr/>
    </dgm:pt>
    <dgm:pt modelId="{02752EC0-8329-4ED3-8107-3FCD3C596C7D}" type="pres">
      <dgm:prSet presAssocID="{02F9E58D-73A7-4799-B6C4-5D9F71C77270}" presName="childTextVisible" presStyleLbl="bgAccFollowNode1" presStyleIdx="1" presStyleCnt="2">
        <dgm:presLayoutVars>
          <dgm:bulletEnabled val="1"/>
        </dgm:presLayoutVars>
      </dgm:prSet>
      <dgm:spPr/>
    </dgm:pt>
    <dgm:pt modelId="{B3F63079-5E01-48C7-8E63-435A8581D952}" type="pres">
      <dgm:prSet presAssocID="{02F9E58D-73A7-4799-B6C4-5D9F71C77270}" presName="childTextHidden" presStyleLbl="bgAccFollowNode1" presStyleIdx="1" presStyleCnt="2"/>
      <dgm:spPr/>
    </dgm:pt>
    <dgm:pt modelId="{83573D3F-3F62-41FB-811F-2010FC141532}" type="pres">
      <dgm:prSet presAssocID="{02F9E58D-73A7-4799-B6C4-5D9F71C77270}" presName="parentText" presStyleLbl="node1" presStyleIdx="1" presStyleCnt="2">
        <dgm:presLayoutVars>
          <dgm:chMax val="1"/>
          <dgm:bulletEnabled val="1"/>
        </dgm:presLayoutVars>
      </dgm:prSet>
      <dgm:spPr/>
    </dgm:pt>
  </dgm:ptLst>
  <dgm:cxnLst>
    <dgm:cxn modelId="{40EE8801-8ED8-4C6E-B9BC-3582FF4709E5}" type="presOf" srcId="{1435D9C7-278C-40E9-97D5-EFA6F894274D}" destId="{D2DAB7CC-A830-44F3-A36D-385DD6544FE0}" srcOrd="1" destOrd="0" presId="urn:microsoft.com/office/officeart/2005/8/layout/hProcess6"/>
    <dgm:cxn modelId="{9409F72B-19F5-45C5-86B2-D20D7BDBF625}" type="presOf" srcId="{4EF52AE2-28FE-4477-857C-E9E07227BD1D}" destId="{BA83D98A-6627-460A-B232-704AFC77D14B}" srcOrd="0" destOrd="1" presId="urn:microsoft.com/office/officeart/2005/8/layout/hProcess6"/>
    <dgm:cxn modelId="{D0A78C66-25EC-44B3-AA59-7ED4F1E486DF}" type="presOf" srcId="{BC836502-8AFB-4164-BF77-30A992272AE3}" destId="{CE55ADCC-EF7E-479F-8140-71EADBB1D498}" srcOrd="0" destOrd="0" presId="urn:microsoft.com/office/officeart/2005/8/layout/hProcess6"/>
    <dgm:cxn modelId="{270AA346-53C4-4684-B85D-9B9276F9B63E}" type="presOf" srcId="{1473B51B-C957-4C02-B279-5F7F74136964}" destId="{02752EC0-8329-4ED3-8107-3FCD3C596C7D}" srcOrd="0" destOrd="0" presId="urn:microsoft.com/office/officeart/2005/8/layout/hProcess6"/>
    <dgm:cxn modelId="{60D0DB4A-76F3-457F-876D-D938A52DF30F}" type="presOf" srcId="{D3540B50-DB69-467B-B7FE-C74075A9E955}" destId="{89BF5592-5052-46C5-A791-405A8AF69FEE}" srcOrd="0" destOrd="0" presId="urn:microsoft.com/office/officeart/2005/8/layout/hProcess6"/>
    <dgm:cxn modelId="{01B0C977-9CFB-4A98-B1DA-5E8B92D93D90}" type="presOf" srcId="{1435D9C7-278C-40E9-97D5-EFA6F894274D}" destId="{BA83D98A-6627-460A-B232-704AFC77D14B}" srcOrd="0" destOrd="0" presId="urn:microsoft.com/office/officeart/2005/8/layout/hProcess6"/>
    <dgm:cxn modelId="{1666EB7C-9999-40BA-99AE-AD8A247D2A76}" srcId="{BC836502-8AFB-4164-BF77-30A992272AE3}" destId="{02F9E58D-73A7-4799-B6C4-5D9F71C77270}" srcOrd="1" destOrd="0" parTransId="{27515052-65E7-48C6-8A6C-0F73A508396C}" sibTransId="{DCE165CF-1455-4F51-96F5-F0E7250547ED}"/>
    <dgm:cxn modelId="{9DA7A27D-8050-44F6-9466-5FDEA19DD59F}" type="presOf" srcId="{1473B51B-C957-4C02-B279-5F7F74136964}" destId="{B3F63079-5E01-48C7-8E63-435A8581D952}" srcOrd="1" destOrd="0" presId="urn:microsoft.com/office/officeart/2005/8/layout/hProcess6"/>
    <dgm:cxn modelId="{1A5A0383-4EDC-4200-88FC-C3BD22380CDB}" type="presOf" srcId="{4EF52AE2-28FE-4477-857C-E9E07227BD1D}" destId="{D2DAB7CC-A830-44F3-A36D-385DD6544FE0}" srcOrd="1" destOrd="1" presId="urn:microsoft.com/office/officeart/2005/8/layout/hProcess6"/>
    <dgm:cxn modelId="{868C0D89-DC63-43B3-B02B-1E249E2520C8}" srcId="{02F9E58D-73A7-4799-B6C4-5D9F71C77270}" destId="{1473B51B-C957-4C02-B279-5F7F74136964}" srcOrd="0" destOrd="0" parTransId="{C9E1CC29-2F96-4D1C-86F9-7A94777607BC}" sibTransId="{B57F637A-83EA-4F0B-885B-876FA4CCACEC}"/>
    <dgm:cxn modelId="{519472BA-9B41-4A96-BD42-31636D8AEAC3}" srcId="{BC836502-8AFB-4164-BF77-30A992272AE3}" destId="{D3540B50-DB69-467B-B7FE-C74075A9E955}" srcOrd="0" destOrd="0" parTransId="{14EE34A8-F1B8-499C-9B6B-ED35C926FD0C}" sibTransId="{8593D6CA-E9E4-4CAB-9B6C-0C8E08CD33EC}"/>
    <dgm:cxn modelId="{18FD89C6-3016-4518-9D87-6B1BD247E031}" srcId="{D3540B50-DB69-467B-B7FE-C74075A9E955}" destId="{1435D9C7-278C-40E9-97D5-EFA6F894274D}" srcOrd="0" destOrd="0" parTransId="{F48549A6-8084-475A-981F-D99E1675C298}" sibTransId="{BB373548-442D-4864-8A3C-97A0E391F91F}"/>
    <dgm:cxn modelId="{97577CD6-DE4B-4A1F-B8FD-FAF6F5228D46}" srcId="{D3540B50-DB69-467B-B7FE-C74075A9E955}" destId="{4EF52AE2-28FE-4477-857C-E9E07227BD1D}" srcOrd="1" destOrd="0" parTransId="{5B146090-96AE-4608-B455-37313F1B0DAE}" sibTransId="{E800FBF9-791F-4426-BA44-6621544F37A4}"/>
    <dgm:cxn modelId="{803912E5-757F-49A1-95F7-AC522CA6EEB1}" type="presOf" srcId="{02F9E58D-73A7-4799-B6C4-5D9F71C77270}" destId="{83573D3F-3F62-41FB-811F-2010FC141532}" srcOrd="0" destOrd="0" presId="urn:microsoft.com/office/officeart/2005/8/layout/hProcess6"/>
    <dgm:cxn modelId="{85367B0D-0CC6-4A4D-A50A-F1C9C5EB6A2A}" type="presParOf" srcId="{CE55ADCC-EF7E-479F-8140-71EADBB1D498}" destId="{F14E6EEF-15DD-4C06-A997-F6E36D74C5BC}" srcOrd="0" destOrd="0" presId="urn:microsoft.com/office/officeart/2005/8/layout/hProcess6"/>
    <dgm:cxn modelId="{A7B75354-229D-42B2-83DC-B8B4513D200F}" type="presParOf" srcId="{F14E6EEF-15DD-4C06-A997-F6E36D74C5BC}" destId="{04923E51-63C3-4874-AD6B-46C3C7FE5670}" srcOrd="0" destOrd="0" presId="urn:microsoft.com/office/officeart/2005/8/layout/hProcess6"/>
    <dgm:cxn modelId="{21977382-5CD8-4D33-88D0-AEEB2827AA5B}" type="presParOf" srcId="{F14E6EEF-15DD-4C06-A997-F6E36D74C5BC}" destId="{BA83D98A-6627-460A-B232-704AFC77D14B}" srcOrd="1" destOrd="0" presId="urn:microsoft.com/office/officeart/2005/8/layout/hProcess6"/>
    <dgm:cxn modelId="{E084E881-CC1D-4E7A-89A0-CEAD7AE28372}" type="presParOf" srcId="{F14E6EEF-15DD-4C06-A997-F6E36D74C5BC}" destId="{D2DAB7CC-A830-44F3-A36D-385DD6544FE0}" srcOrd="2" destOrd="0" presId="urn:microsoft.com/office/officeart/2005/8/layout/hProcess6"/>
    <dgm:cxn modelId="{28D9FA9E-0ABE-493C-9D14-994D1B1EA188}" type="presParOf" srcId="{F14E6EEF-15DD-4C06-A997-F6E36D74C5BC}" destId="{89BF5592-5052-46C5-A791-405A8AF69FEE}" srcOrd="3" destOrd="0" presId="urn:microsoft.com/office/officeart/2005/8/layout/hProcess6"/>
    <dgm:cxn modelId="{7E97D93A-6034-4830-8D18-45BC082FDD33}" type="presParOf" srcId="{CE55ADCC-EF7E-479F-8140-71EADBB1D498}" destId="{874644D0-BD5D-40DE-939B-4656664AC47C}" srcOrd="1" destOrd="0" presId="urn:microsoft.com/office/officeart/2005/8/layout/hProcess6"/>
    <dgm:cxn modelId="{AF942322-7A41-4398-8BB6-18A6B6A84B98}" type="presParOf" srcId="{CE55ADCC-EF7E-479F-8140-71EADBB1D498}" destId="{146A5D82-C0FE-4533-88FC-7F331069E298}" srcOrd="2" destOrd="0" presId="urn:microsoft.com/office/officeart/2005/8/layout/hProcess6"/>
    <dgm:cxn modelId="{AEE08523-DC46-4FEE-BE7C-BED3AFD3B725}" type="presParOf" srcId="{146A5D82-C0FE-4533-88FC-7F331069E298}" destId="{884049AB-EA11-40E9-9707-B102F8C5E517}" srcOrd="0" destOrd="0" presId="urn:microsoft.com/office/officeart/2005/8/layout/hProcess6"/>
    <dgm:cxn modelId="{82A8D5AA-0E0B-4295-9E9A-120B43D4BCEB}" type="presParOf" srcId="{146A5D82-C0FE-4533-88FC-7F331069E298}" destId="{02752EC0-8329-4ED3-8107-3FCD3C596C7D}" srcOrd="1" destOrd="0" presId="urn:microsoft.com/office/officeart/2005/8/layout/hProcess6"/>
    <dgm:cxn modelId="{2FBB2430-B960-4BC2-977C-EAE6C8C337F4}" type="presParOf" srcId="{146A5D82-C0FE-4533-88FC-7F331069E298}" destId="{B3F63079-5E01-48C7-8E63-435A8581D952}" srcOrd="2" destOrd="0" presId="urn:microsoft.com/office/officeart/2005/8/layout/hProcess6"/>
    <dgm:cxn modelId="{13C9D0A4-24DD-4F1F-914F-B69DC4AD23C4}" type="presParOf" srcId="{146A5D82-C0FE-4533-88FC-7F331069E298}" destId="{83573D3F-3F62-41FB-811F-2010FC141532}" srcOrd="3" destOrd="0" presId="urn:microsoft.com/office/officeart/2005/8/layout/hProcess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E04906D-905E-4B53-82E0-B711E8001F72}" type="doc">
      <dgm:prSet loTypeId="urn:microsoft.com/office/officeart/2005/8/layout/target3" loCatId="list" qsTypeId="urn:microsoft.com/office/officeart/2005/8/quickstyle/simple1" qsCatId="simple" csTypeId="urn:microsoft.com/office/officeart/2005/8/colors/accent1_2" csCatId="accent1" phldr="1"/>
      <dgm:spPr/>
      <dgm:t>
        <a:bodyPr/>
        <a:lstStyle/>
        <a:p>
          <a:pPr rtl="1"/>
          <a:endParaRPr lang="ar-EG"/>
        </a:p>
      </dgm:t>
    </dgm:pt>
    <dgm:pt modelId="{4702A4F0-4D1B-4CF3-B31C-0694561B985C}">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2000" b="1" dirty="0">
              <a:latin typeface="Alexandria"/>
            </a:rPr>
            <a:t>الأمثلة على البيانات الثانوية</a:t>
          </a:r>
        </a:p>
      </dgm:t>
    </dgm:pt>
    <dgm:pt modelId="{EFCDB043-442A-4EE6-9BEC-49F254E4817A}" type="parTrans" cxnId="{025430EC-8D04-42C1-84EB-3AB241F547FF}">
      <dgm:prSet/>
      <dgm:spPr/>
      <dgm:t>
        <a:bodyPr/>
        <a:lstStyle/>
        <a:p>
          <a:pPr rtl="1"/>
          <a:endParaRPr lang="ar-EG"/>
        </a:p>
      </dgm:t>
    </dgm:pt>
    <dgm:pt modelId="{E2D98F3D-F2B1-4A39-9594-E8B08B091A90}" type="sibTrans" cxnId="{025430EC-8D04-42C1-84EB-3AB241F547FF}">
      <dgm:prSet/>
      <dgm:spPr/>
      <dgm:t>
        <a:bodyPr/>
        <a:lstStyle/>
        <a:p>
          <a:pPr rtl="1"/>
          <a:endParaRPr lang="ar-EG"/>
        </a:p>
      </dgm:t>
    </dgm:pt>
    <dgm:pt modelId="{4DA26AA5-BF38-4933-932C-7C4F28F42698}">
      <dgm:prSet phldrT="[نص]"/>
      <dgm:spPr>
        <a:ln>
          <a:solidFill>
            <a:schemeClr val="tx1">
              <a:alpha val="90000"/>
            </a:schemeClr>
          </a:solidFill>
        </a:ln>
      </dgm:spPr>
      <dgm:t>
        <a:bodyPr/>
        <a:lstStyle/>
        <a:p>
          <a:pPr rtl="1"/>
          <a:r>
            <a:rPr lang="ar-EG" dirty="0"/>
            <a:t>الكتب والمؤلفات ذات العلاقة </a:t>
          </a:r>
        </a:p>
      </dgm:t>
    </dgm:pt>
    <dgm:pt modelId="{14053A28-9931-4178-9876-F45BA6A4F79C}" type="parTrans" cxnId="{DD4321B4-DD8F-4DBC-BC12-98B3E1ACFD71}">
      <dgm:prSet/>
      <dgm:spPr/>
      <dgm:t>
        <a:bodyPr/>
        <a:lstStyle/>
        <a:p>
          <a:pPr rtl="1"/>
          <a:endParaRPr lang="ar-EG"/>
        </a:p>
      </dgm:t>
    </dgm:pt>
    <dgm:pt modelId="{2A106C91-4E4E-4F87-A5CF-7F4C6361B941}" type="sibTrans" cxnId="{DD4321B4-DD8F-4DBC-BC12-98B3E1ACFD71}">
      <dgm:prSet/>
      <dgm:spPr/>
      <dgm:t>
        <a:bodyPr/>
        <a:lstStyle/>
        <a:p>
          <a:pPr rtl="1"/>
          <a:endParaRPr lang="ar-EG"/>
        </a:p>
      </dgm:t>
    </dgm:pt>
    <dgm:pt modelId="{8B4C9D7D-C2E7-4B11-A240-6FB3E6E21D94}">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2000" b="1" dirty="0">
              <a:latin typeface="Alexandria"/>
            </a:rPr>
            <a:t>الأمثلة على البيانات الأولية </a:t>
          </a:r>
        </a:p>
      </dgm:t>
    </dgm:pt>
    <dgm:pt modelId="{C1E71BE0-B85F-4499-9ADC-6250EAE1E5F0}" type="parTrans" cxnId="{9BFB0355-E979-4618-B9FB-CB4B4C93E5FE}">
      <dgm:prSet/>
      <dgm:spPr/>
      <dgm:t>
        <a:bodyPr/>
        <a:lstStyle/>
        <a:p>
          <a:pPr rtl="1"/>
          <a:endParaRPr lang="ar-EG"/>
        </a:p>
      </dgm:t>
    </dgm:pt>
    <dgm:pt modelId="{86B11561-A3BC-4807-923A-ADBFEEC73BC4}" type="sibTrans" cxnId="{9BFB0355-E979-4618-B9FB-CB4B4C93E5FE}">
      <dgm:prSet/>
      <dgm:spPr/>
      <dgm:t>
        <a:bodyPr/>
        <a:lstStyle/>
        <a:p>
          <a:pPr rtl="1"/>
          <a:endParaRPr lang="ar-EG"/>
        </a:p>
      </dgm:t>
    </dgm:pt>
    <dgm:pt modelId="{D3379A10-7215-4C82-90BB-5AB4307D9687}">
      <dgm:prSet phldrT="[نص]" custT="1"/>
      <dgm:spPr>
        <a:ln>
          <a:solidFill>
            <a:schemeClr val="tx1">
              <a:alpha val="90000"/>
            </a:schemeClr>
          </a:solidFill>
        </a:ln>
      </dgm:spPr>
      <dgm:t>
        <a:bodyPr/>
        <a:lstStyle/>
        <a:p>
          <a:pPr rtl="1"/>
          <a:r>
            <a:rPr lang="ar-EG" sz="1800" dirty="0">
              <a:latin typeface="Alexandria"/>
            </a:rPr>
            <a:t>الاستبانة</a:t>
          </a:r>
          <a:r>
            <a:rPr lang="ar-EG" sz="1800" baseline="0" dirty="0">
              <a:latin typeface="Alexandria"/>
            </a:rPr>
            <a:t> </a:t>
          </a:r>
          <a:endParaRPr lang="ar-EG" sz="1800" dirty="0">
            <a:latin typeface="Alexandria"/>
          </a:endParaRPr>
        </a:p>
      </dgm:t>
    </dgm:pt>
    <dgm:pt modelId="{4EF464F9-8FAA-414A-BAF3-4EB2EAAC1A0D}" type="parTrans" cxnId="{70BEC996-F845-4028-A84A-6A6318C898FE}">
      <dgm:prSet/>
      <dgm:spPr/>
      <dgm:t>
        <a:bodyPr/>
        <a:lstStyle/>
        <a:p>
          <a:pPr rtl="1"/>
          <a:endParaRPr lang="ar-EG"/>
        </a:p>
      </dgm:t>
    </dgm:pt>
    <dgm:pt modelId="{75A37DD0-C68D-4D9C-AA9B-A48F464D160A}" type="sibTrans" cxnId="{70BEC996-F845-4028-A84A-6A6318C898FE}">
      <dgm:prSet/>
      <dgm:spPr/>
      <dgm:t>
        <a:bodyPr/>
        <a:lstStyle/>
        <a:p>
          <a:pPr rtl="1"/>
          <a:endParaRPr lang="ar-EG"/>
        </a:p>
      </dgm:t>
    </dgm:pt>
    <dgm:pt modelId="{DBCA96F7-7C16-49CD-ACBB-F0DFDBB3448B}">
      <dgm:prSet phldrT="[نص]"/>
      <dgm:spPr>
        <a:ln>
          <a:solidFill>
            <a:schemeClr val="tx1">
              <a:alpha val="90000"/>
            </a:schemeClr>
          </a:solidFill>
        </a:ln>
      </dgm:spPr>
      <dgm:t>
        <a:bodyPr/>
        <a:lstStyle/>
        <a:p>
          <a:pPr rtl="1"/>
          <a:r>
            <a:rPr lang="ar-EG" dirty="0"/>
            <a:t>المجلات العلمية والأبحاث المنشورة </a:t>
          </a:r>
        </a:p>
      </dgm:t>
    </dgm:pt>
    <dgm:pt modelId="{7C311BF7-2ED1-458C-BDB6-300FF0D17C75}" type="parTrans" cxnId="{6F1B2C03-EDAD-4A0E-A1FD-3B87CE48F0B9}">
      <dgm:prSet/>
      <dgm:spPr/>
      <dgm:t>
        <a:bodyPr/>
        <a:lstStyle/>
        <a:p>
          <a:pPr rtl="1"/>
          <a:endParaRPr lang="ar-EG"/>
        </a:p>
      </dgm:t>
    </dgm:pt>
    <dgm:pt modelId="{6D97F9D2-CE84-4819-ACB6-A86CF3453270}" type="sibTrans" cxnId="{6F1B2C03-EDAD-4A0E-A1FD-3B87CE48F0B9}">
      <dgm:prSet/>
      <dgm:spPr/>
      <dgm:t>
        <a:bodyPr/>
        <a:lstStyle/>
        <a:p>
          <a:pPr rtl="1"/>
          <a:endParaRPr lang="ar-EG"/>
        </a:p>
      </dgm:t>
    </dgm:pt>
    <dgm:pt modelId="{7764A541-9172-45B0-B2D7-20C41EF98FC7}">
      <dgm:prSet phldrT="[نص]"/>
      <dgm:spPr>
        <a:ln>
          <a:solidFill>
            <a:schemeClr val="tx1">
              <a:alpha val="90000"/>
            </a:schemeClr>
          </a:solidFill>
        </a:ln>
      </dgm:spPr>
      <dgm:t>
        <a:bodyPr/>
        <a:lstStyle/>
        <a:p>
          <a:pPr rtl="1"/>
          <a:r>
            <a:rPr lang="ar-EG" dirty="0"/>
            <a:t>أطروحات الماجستير والدكتوراة </a:t>
          </a:r>
        </a:p>
      </dgm:t>
    </dgm:pt>
    <dgm:pt modelId="{4B7FD615-07C2-4233-B7A5-728CD58492BE}" type="parTrans" cxnId="{1E50B447-30C6-4DA5-8DFF-0E3A543440C4}">
      <dgm:prSet/>
      <dgm:spPr/>
      <dgm:t>
        <a:bodyPr/>
        <a:lstStyle/>
        <a:p>
          <a:pPr rtl="1"/>
          <a:endParaRPr lang="ar-EG"/>
        </a:p>
      </dgm:t>
    </dgm:pt>
    <dgm:pt modelId="{FE2601DA-045D-427A-96AF-965DC3D36743}" type="sibTrans" cxnId="{1E50B447-30C6-4DA5-8DFF-0E3A543440C4}">
      <dgm:prSet/>
      <dgm:spPr/>
      <dgm:t>
        <a:bodyPr/>
        <a:lstStyle/>
        <a:p>
          <a:pPr rtl="1"/>
          <a:endParaRPr lang="ar-EG"/>
        </a:p>
      </dgm:t>
    </dgm:pt>
    <dgm:pt modelId="{EF855577-3948-48B6-8A32-015BDF81D672}">
      <dgm:prSet phldrT="[نص]"/>
      <dgm:spPr>
        <a:ln>
          <a:solidFill>
            <a:schemeClr val="tx1">
              <a:alpha val="90000"/>
            </a:schemeClr>
          </a:solidFill>
        </a:ln>
      </dgm:spPr>
      <dgm:t>
        <a:bodyPr/>
        <a:lstStyle/>
        <a:p>
          <a:pPr rtl="1"/>
          <a:r>
            <a:rPr lang="ar-EG" dirty="0"/>
            <a:t>الشبكة العنكبوتية </a:t>
          </a:r>
        </a:p>
      </dgm:t>
    </dgm:pt>
    <dgm:pt modelId="{FA6F5D92-1672-40E1-8E6C-CFCB7D654036}" type="parTrans" cxnId="{3A56940C-E532-4B18-BFCA-B076D4687E6F}">
      <dgm:prSet/>
      <dgm:spPr/>
      <dgm:t>
        <a:bodyPr/>
        <a:lstStyle/>
        <a:p>
          <a:pPr rtl="1"/>
          <a:endParaRPr lang="ar-EG"/>
        </a:p>
      </dgm:t>
    </dgm:pt>
    <dgm:pt modelId="{9F636985-09F7-4F7B-96EE-4E6654E0DC8C}" type="sibTrans" cxnId="{3A56940C-E532-4B18-BFCA-B076D4687E6F}">
      <dgm:prSet/>
      <dgm:spPr/>
      <dgm:t>
        <a:bodyPr/>
        <a:lstStyle/>
        <a:p>
          <a:pPr rtl="1"/>
          <a:endParaRPr lang="ar-EG"/>
        </a:p>
      </dgm:t>
    </dgm:pt>
    <dgm:pt modelId="{70E065F6-B417-4077-992D-9E8E3FC41692}">
      <dgm:prSet phldrT="[نص]"/>
      <dgm:spPr>
        <a:ln>
          <a:solidFill>
            <a:schemeClr val="tx1">
              <a:alpha val="90000"/>
            </a:schemeClr>
          </a:solidFill>
        </a:ln>
      </dgm:spPr>
      <dgm:t>
        <a:bodyPr/>
        <a:lstStyle/>
        <a:p>
          <a:pPr rtl="1"/>
          <a:r>
            <a:rPr lang="ar-EG" dirty="0"/>
            <a:t>قواعد البيانات المختلفة </a:t>
          </a:r>
        </a:p>
      </dgm:t>
    </dgm:pt>
    <dgm:pt modelId="{604A0C84-DCB4-4C3E-945A-DBADBB0722FE}" type="parTrans" cxnId="{EC66DD9B-F9F5-42A4-9109-913869C27DA4}">
      <dgm:prSet/>
      <dgm:spPr/>
      <dgm:t>
        <a:bodyPr/>
        <a:lstStyle/>
        <a:p>
          <a:pPr rtl="1"/>
          <a:endParaRPr lang="ar-EG"/>
        </a:p>
      </dgm:t>
    </dgm:pt>
    <dgm:pt modelId="{6F3E505E-9B7C-4354-850F-7C3DF2D03A28}" type="sibTrans" cxnId="{EC66DD9B-F9F5-42A4-9109-913869C27DA4}">
      <dgm:prSet/>
      <dgm:spPr/>
      <dgm:t>
        <a:bodyPr/>
        <a:lstStyle/>
        <a:p>
          <a:pPr rtl="1"/>
          <a:endParaRPr lang="ar-EG"/>
        </a:p>
      </dgm:t>
    </dgm:pt>
    <dgm:pt modelId="{BEC7C763-0044-4A9D-B0CE-4AE29D8838AC}">
      <dgm:prSet phldrT="[نص]"/>
      <dgm:spPr>
        <a:ln>
          <a:solidFill>
            <a:schemeClr val="tx1">
              <a:alpha val="90000"/>
            </a:schemeClr>
          </a:solidFill>
        </a:ln>
      </dgm:spPr>
      <dgm:t>
        <a:bodyPr/>
        <a:lstStyle/>
        <a:p>
          <a:pPr rtl="1"/>
          <a:r>
            <a:rPr lang="ar-EG" dirty="0"/>
            <a:t>بيانات الوزارات وأجهزة الإحصاء </a:t>
          </a:r>
        </a:p>
      </dgm:t>
    </dgm:pt>
    <dgm:pt modelId="{6E1FBE80-89E6-4491-BE1C-6C4F01384F51}" type="parTrans" cxnId="{6CEBE04F-3704-4DD9-95E3-FF756A265222}">
      <dgm:prSet/>
      <dgm:spPr/>
      <dgm:t>
        <a:bodyPr/>
        <a:lstStyle/>
        <a:p>
          <a:pPr rtl="1"/>
          <a:endParaRPr lang="ar-EG"/>
        </a:p>
      </dgm:t>
    </dgm:pt>
    <dgm:pt modelId="{4BDAA963-6B6E-419D-B7C6-0B3660C24DDE}" type="sibTrans" cxnId="{6CEBE04F-3704-4DD9-95E3-FF756A265222}">
      <dgm:prSet/>
      <dgm:spPr/>
      <dgm:t>
        <a:bodyPr/>
        <a:lstStyle/>
        <a:p>
          <a:pPr rtl="1"/>
          <a:endParaRPr lang="ar-EG"/>
        </a:p>
      </dgm:t>
    </dgm:pt>
    <dgm:pt modelId="{7FC4EFF4-B3A4-41BF-8DF6-5209139A1996}">
      <dgm:prSet phldrT="[نص]" custT="1"/>
      <dgm:spPr>
        <a:ln>
          <a:solidFill>
            <a:schemeClr val="tx1">
              <a:alpha val="90000"/>
            </a:schemeClr>
          </a:solidFill>
        </a:ln>
      </dgm:spPr>
      <dgm:t>
        <a:bodyPr/>
        <a:lstStyle/>
        <a:p>
          <a:pPr rtl="1"/>
          <a:r>
            <a:rPr lang="ar-EG" sz="1800" dirty="0">
              <a:latin typeface="Alexandria"/>
            </a:rPr>
            <a:t>المقابلة </a:t>
          </a:r>
        </a:p>
      </dgm:t>
    </dgm:pt>
    <dgm:pt modelId="{C323EA39-20EA-4730-AF26-742EC403C28D}" type="parTrans" cxnId="{242EBF05-E331-49A8-BB8A-A5FC3954AA7B}">
      <dgm:prSet/>
      <dgm:spPr/>
      <dgm:t>
        <a:bodyPr/>
        <a:lstStyle/>
        <a:p>
          <a:pPr rtl="1"/>
          <a:endParaRPr lang="ar-EG"/>
        </a:p>
      </dgm:t>
    </dgm:pt>
    <dgm:pt modelId="{D306030C-36F8-42ED-AE4B-A03DDE62B57C}" type="sibTrans" cxnId="{242EBF05-E331-49A8-BB8A-A5FC3954AA7B}">
      <dgm:prSet/>
      <dgm:spPr/>
      <dgm:t>
        <a:bodyPr/>
        <a:lstStyle/>
        <a:p>
          <a:pPr rtl="1"/>
          <a:endParaRPr lang="ar-EG"/>
        </a:p>
      </dgm:t>
    </dgm:pt>
    <dgm:pt modelId="{B21091BF-CE30-4FD3-8717-95B20A1DE751}">
      <dgm:prSet phldrT="[نص]" custT="1"/>
      <dgm:spPr>
        <a:ln>
          <a:solidFill>
            <a:schemeClr val="tx1">
              <a:alpha val="90000"/>
            </a:schemeClr>
          </a:solidFill>
        </a:ln>
      </dgm:spPr>
      <dgm:t>
        <a:bodyPr/>
        <a:lstStyle/>
        <a:p>
          <a:pPr rtl="1"/>
          <a:r>
            <a:rPr lang="ar-EG" sz="1800" dirty="0">
              <a:latin typeface="Alexandria"/>
            </a:rPr>
            <a:t>الملاحظة </a:t>
          </a:r>
        </a:p>
      </dgm:t>
    </dgm:pt>
    <dgm:pt modelId="{B255243B-65F9-4268-A79A-DB75097060F2}" type="parTrans" cxnId="{478CF6F8-7CD0-4A53-BFE7-6C39D6A862A5}">
      <dgm:prSet/>
      <dgm:spPr/>
      <dgm:t>
        <a:bodyPr/>
        <a:lstStyle/>
        <a:p>
          <a:pPr rtl="1"/>
          <a:endParaRPr lang="ar-EG"/>
        </a:p>
      </dgm:t>
    </dgm:pt>
    <dgm:pt modelId="{57F4C4A2-9B61-4176-AD0C-19A6265461F5}" type="sibTrans" cxnId="{478CF6F8-7CD0-4A53-BFE7-6C39D6A862A5}">
      <dgm:prSet/>
      <dgm:spPr/>
      <dgm:t>
        <a:bodyPr/>
        <a:lstStyle/>
        <a:p>
          <a:pPr rtl="1"/>
          <a:endParaRPr lang="ar-EG"/>
        </a:p>
      </dgm:t>
    </dgm:pt>
    <dgm:pt modelId="{D46CCB85-55BE-425C-ACB0-306059E2A0BB}">
      <dgm:prSet phldrT="[نص]" custT="1"/>
      <dgm:spPr>
        <a:ln>
          <a:solidFill>
            <a:schemeClr val="tx1">
              <a:alpha val="90000"/>
            </a:schemeClr>
          </a:solidFill>
        </a:ln>
      </dgm:spPr>
      <dgm:t>
        <a:bodyPr/>
        <a:lstStyle/>
        <a:p>
          <a:pPr rtl="1"/>
          <a:r>
            <a:rPr lang="ar-EG" sz="1800" dirty="0">
              <a:latin typeface="Alexandria"/>
            </a:rPr>
            <a:t>طرق الإسقاط </a:t>
          </a:r>
        </a:p>
      </dgm:t>
    </dgm:pt>
    <dgm:pt modelId="{EDB49917-D35C-431E-B541-E4FD23056F0F}" type="parTrans" cxnId="{6DCB7E4D-6FE4-449B-A190-0049A98430EA}">
      <dgm:prSet/>
      <dgm:spPr/>
      <dgm:t>
        <a:bodyPr/>
        <a:lstStyle/>
        <a:p>
          <a:pPr rtl="1"/>
          <a:endParaRPr lang="ar-EG"/>
        </a:p>
      </dgm:t>
    </dgm:pt>
    <dgm:pt modelId="{A5FFB588-BD41-406A-9228-775AB4D49C95}" type="sibTrans" cxnId="{6DCB7E4D-6FE4-449B-A190-0049A98430EA}">
      <dgm:prSet/>
      <dgm:spPr/>
      <dgm:t>
        <a:bodyPr/>
        <a:lstStyle/>
        <a:p>
          <a:pPr rtl="1"/>
          <a:endParaRPr lang="ar-EG"/>
        </a:p>
      </dgm:t>
    </dgm:pt>
    <dgm:pt modelId="{6555E936-9D0E-4BA8-AD99-1BD523AED599}" type="pres">
      <dgm:prSet presAssocID="{FE04906D-905E-4B53-82E0-B711E8001F72}" presName="Name0" presStyleCnt="0">
        <dgm:presLayoutVars>
          <dgm:chMax val="7"/>
          <dgm:dir/>
          <dgm:animLvl val="lvl"/>
          <dgm:resizeHandles val="exact"/>
        </dgm:presLayoutVars>
      </dgm:prSet>
      <dgm:spPr/>
    </dgm:pt>
    <dgm:pt modelId="{B2C3437E-102E-4804-9FE8-88F58270DE98}" type="pres">
      <dgm:prSet presAssocID="{8B4C9D7D-C2E7-4B11-A240-6FB3E6E21D94}" presName="circle1" presStyleLbl="node1" presStyleIdx="0" presStyleCnt="2"/>
      <dgm:spPr/>
    </dgm:pt>
    <dgm:pt modelId="{8AA21419-B284-41C2-A48D-2ABD1C8B4279}" type="pres">
      <dgm:prSet presAssocID="{8B4C9D7D-C2E7-4B11-A240-6FB3E6E21D94}" presName="space" presStyleCnt="0"/>
      <dgm:spPr/>
    </dgm:pt>
    <dgm:pt modelId="{B060B153-66F9-4827-9009-AE940684472F}" type="pres">
      <dgm:prSet presAssocID="{8B4C9D7D-C2E7-4B11-A240-6FB3E6E21D94}" presName="rect1" presStyleLbl="alignAcc1" presStyleIdx="0" presStyleCnt="2"/>
      <dgm:spPr/>
    </dgm:pt>
    <dgm:pt modelId="{B2E721E4-2645-480A-B701-378F2F4744C5}" type="pres">
      <dgm:prSet presAssocID="{4702A4F0-4D1B-4CF3-B31C-0694561B985C}" presName="vertSpace2" presStyleLbl="node1" presStyleIdx="0" presStyleCnt="2"/>
      <dgm:spPr/>
    </dgm:pt>
    <dgm:pt modelId="{4C4483F3-B647-463E-98FE-B3EFF2F149C3}" type="pres">
      <dgm:prSet presAssocID="{4702A4F0-4D1B-4CF3-B31C-0694561B985C}" presName="circle2" presStyleLbl="node1" presStyleIdx="1" presStyleCnt="2"/>
      <dgm:spPr/>
    </dgm:pt>
    <dgm:pt modelId="{48E8019B-A03B-4190-B9AC-AF949D179F6F}" type="pres">
      <dgm:prSet presAssocID="{4702A4F0-4D1B-4CF3-B31C-0694561B985C}" presName="rect2" presStyleLbl="alignAcc1" presStyleIdx="1" presStyleCnt="2"/>
      <dgm:spPr/>
    </dgm:pt>
    <dgm:pt modelId="{49EFE708-EB2F-479F-999E-D8AE1AB4794A}" type="pres">
      <dgm:prSet presAssocID="{8B4C9D7D-C2E7-4B11-A240-6FB3E6E21D94}" presName="rect1ParTx" presStyleLbl="alignAcc1" presStyleIdx="1" presStyleCnt="2">
        <dgm:presLayoutVars>
          <dgm:chMax val="1"/>
          <dgm:bulletEnabled val="1"/>
        </dgm:presLayoutVars>
      </dgm:prSet>
      <dgm:spPr/>
    </dgm:pt>
    <dgm:pt modelId="{805A998B-4E59-47F1-9F1B-FF8CE682FAC2}" type="pres">
      <dgm:prSet presAssocID="{8B4C9D7D-C2E7-4B11-A240-6FB3E6E21D94}" presName="rect1ChTx" presStyleLbl="alignAcc1" presStyleIdx="1" presStyleCnt="2">
        <dgm:presLayoutVars>
          <dgm:bulletEnabled val="1"/>
        </dgm:presLayoutVars>
      </dgm:prSet>
      <dgm:spPr/>
    </dgm:pt>
    <dgm:pt modelId="{F902C014-6F96-441A-B6B1-9FE0967D00EC}" type="pres">
      <dgm:prSet presAssocID="{4702A4F0-4D1B-4CF3-B31C-0694561B985C}" presName="rect2ParTx" presStyleLbl="alignAcc1" presStyleIdx="1" presStyleCnt="2">
        <dgm:presLayoutVars>
          <dgm:chMax val="1"/>
          <dgm:bulletEnabled val="1"/>
        </dgm:presLayoutVars>
      </dgm:prSet>
      <dgm:spPr/>
    </dgm:pt>
    <dgm:pt modelId="{99ACE8AB-A405-4DA1-AC2E-1868E2037D03}" type="pres">
      <dgm:prSet presAssocID="{4702A4F0-4D1B-4CF3-B31C-0694561B985C}" presName="rect2ChTx" presStyleLbl="alignAcc1" presStyleIdx="1" presStyleCnt="2">
        <dgm:presLayoutVars>
          <dgm:bulletEnabled val="1"/>
        </dgm:presLayoutVars>
      </dgm:prSet>
      <dgm:spPr/>
    </dgm:pt>
  </dgm:ptLst>
  <dgm:cxnLst>
    <dgm:cxn modelId="{6F1B2C03-EDAD-4A0E-A1FD-3B87CE48F0B9}" srcId="{4702A4F0-4D1B-4CF3-B31C-0694561B985C}" destId="{DBCA96F7-7C16-49CD-ACBB-F0DFDBB3448B}" srcOrd="1" destOrd="0" parTransId="{7C311BF7-2ED1-458C-BDB6-300FF0D17C75}" sibTransId="{6D97F9D2-CE84-4819-ACB6-A86CF3453270}"/>
    <dgm:cxn modelId="{EBE94103-858A-4FAD-9BD7-356A435AC20B}" type="presOf" srcId="{70E065F6-B417-4077-992D-9E8E3FC41692}" destId="{99ACE8AB-A405-4DA1-AC2E-1868E2037D03}" srcOrd="0" destOrd="4" presId="urn:microsoft.com/office/officeart/2005/8/layout/target3"/>
    <dgm:cxn modelId="{242EBF05-E331-49A8-BB8A-A5FC3954AA7B}" srcId="{8B4C9D7D-C2E7-4B11-A240-6FB3E6E21D94}" destId="{7FC4EFF4-B3A4-41BF-8DF6-5209139A1996}" srcOrd="1" destOrd="0" parTransId="{C323EA39-20EA-4730-AF26-742EC403C28D}" sibTransId="{D306030C-36F8-42ED-AE4B-A03DDE62B57C}"/>
    <dgm:cxn modelId="{3A56940C-E532-4B18-BFCA-B076D4687E6F}" srcId="{4702A4F0-4D1B-4CF3-B31C-0694561B985C}" destId="{EF855577-3948-48B6-8A32-015BDF81D672}" srcOrd="3" destOrd="0" parTransId="{FA6F5D92-1672-40E1-8E6C-CFCB7D654036}" sibTransId="{9F636985-09F7-4F7B-96EE-4E6654E0DC8C}"/>
    <dgm:cxn modelId="{2D607A18-8B4E-4E89-8B81-DEDAE382D157}" type="presOf" srcId="{BEC7C763-0044-4A9D-B0CE-4AE29D8838AC}" destId="{99ACE8AB-A405-4DA1-AC2E-1868E2037D03}" srcOrd="0" destOrd="5" presId="urn:microsoft.com/office/officeart/2005/8/layout/target3"/>
    <dgm:cxn modelId="{D0A8CA28-3ED9-4C2C-92E3-8AEF9231CEC3}" type="presOf" srcId="{DBCA96F7-7C16-49CD-ACBB-F0DFDBB3448B}" destId="{99ACE8AB-A405-4DA1-AC2E-1868E2037D03}" srcOrd="0" destOrd="1" presId="urn:microsoft.com/office/officeart/2005/8/layout/target3"/>
    <dgm:cxn modelId="{4587C939-0FD7-4DCA-A7E7-04EF4832FA37}" type="presOf" srcId="{7FC4EFF4-B3A4-41BF-8DF6-5209139A1996}" destId="{805A998B-4E59-47F1-9F1B-FF8CE682FAC2}" srcOrd="0" destOrd="1" presId="urn:microsoft.com/office/officeart/2005/8/layout/target3"/>
    <dgm:cxn modelId="{68D3995D-3ACD-44F0-A29B-16E120BB7E97}" type="presOf" srcId="{8B4C9D7D-C2E7-4B11-A240-6FB3E6E21D94}" destId="{49EFE708-EB2F-479F-999E-D8AE1AB4794A}" srcOrd="1" destOrd="0" presId="urn:microsoft.com/office/officeart/2005/8/layout/target3"/>
    <dgm:cxn modelId="{1E50B447-30C6-4DA5-8DFF-0E3A543440C4}" srcId="{4702A4F0-4D1B-4CF3-B31C-0694561B985C}" destId="{7764A541-9172-45B0-B2D7-20C41EF98FC7}" srcOrd="2" destOrd="0" parTransId="{4B7FD615-07C2-4233-B7A5-728CD58492BE}" sibTransId="{FE2601DA-045D-427A-96AF-965DC3D36743}"/>
    <dgm:cxn modelId="{6DCB7E4D-6FE4-449B-A190-0049A98430EA}" srcId="{8B4C9D7D-C2E7-4B11-A240-6FB3E6E21D94}" destId="{D46CCB85-55BE-425C-ACB0-306059E2A0BB}" srcOrd="3" destOrd="0" parTransId="{EDB49917-D35C-431E-B541-E4FD23056F0F}" sibTransId="{A5FFB588-BD41-406A-9228-775AB4D49C95}"/>
    <dgm:cxn modelId="{6CEBE04F-3704-4DD9-95E3-FF756A265222}" srcId="{4702A4F0-4D1B-4CF3-B31C-0694561B985C}" destId="{BEC7C763-0044-4A9D-B0CE-4AE29D8838AC}" srcOrd="5" destOrd="0" parTransId="{6E1FBE80-89E6-4491-BE1C-6C4F01384F51}" sibTransId="{4BDAA963-6B6E-419D-B7C6-0B3660C24DDE}"/>
    <dgm:cxn modelId="{4C90D674-05FC-485C-ADBF-CAE8A34F6157}" type="presOf" srcId="{D46CCB85-55BE-425C-ACB0-306059E2A0BB}" destId="{805A998B-4E59-47F1-9F1B-FF8CE682FAC2}" srcOrd="0" destOrd="3" presId="urn:microsoft.com/office/officeart/2005/8/layout/target3"/>
    <dgm:cxn modelId="{9BFB0355-E979-4618-B9FB-CB4B4C93E5FE}" srcId="{FE04906D-905E-4B53-82E0-B711E8001F72}" destId="{8B4C9D7D-C2E7-4B11-A240-6FB3E6E21D94}" srcOrd="0" destOrd="0" parTransId="{C1E71BE0-B85F-4499-9ADC-6250EAE1E5F0}" sibTransId="{86B11561-A3BC-4807-923A-ADBFEEC73BC4}"/>
    <dgm:cxn modelId="{0BCA518A-5100-4879-9F49-5DB7FECA60F9}" type="presOf" srcId="{D3379A10-7215-4C82-90BB-5AB4307D9687}" destId="{805A998B-4E59-47F1-9F1B-FF8CE682FAC2}" srcOrd="0" destOrd="0" presId="urn:microsoft.com/office/officeart/2005/8/layout/target3"/>
    <dgm:cxn modelId="{70BEC996-F845-4028-A84A-6A6318C898FE}" srcId="{8B4C9D7D-C2E7-4B11-A240-6FB3E6E21D94}" destId="{D3379A10-7215-4C82-90BB-5AB4307D9687}" srcOrd="0" destOrd="0" parTransId="{4EF464F9-8FAA-414A-BAF3-4EB2EAAC1A0D}" sibTransId="{75A37DD0-C68D-4D9C-AA9B-A48F464D160A}"/>
    <dgm:cxn modelId="{EC66DD9B-F9F5-42A4-9109-913869C27DA4}" srcId="{4702A4F0-4D1B-4CF3-B31C-0694561B985C}" destId="{70E065F6-B417-4077-992D-9E8E3FC41692}" srcOrd="4" destOrd="0" parTransId="{604A0C84-DCB4-4C3E-945A-DBADBB0722FE}" sibTransId="{6F3E505E-9B7C-4354-850F-7C3DF2D03A28}"/>
    <dgm:cxn modelId="{5EB7629D-6EE6-428E-B789-43E317F3DCEB}" type="presOf" srcId="{4702A4F0-4D1B-4CF3-B31C-0694561B985C}" destId="{48E8019B-A03B-4190-B9AC-AF949D179F6F}" srcOrd="0" destOrd="0" presId="urn:microsoft.com/office/officeart/2005/8/layout/target3"/>
    <dgm:cxn modelId="{62DCEAA0-4E99-4645-B02C-5B7BF91C3A75}" type="presOf" srcId="{7764A541-9172-45B0-B2D7-20C41EF98FC7}" destId="{99ACE8AB-A405-4DA1-AC2E-1868E2037D03}" srcOrd="0" destOrd="2" presId="urn:microsoft.com/office/officeart/2005/8/layout/target3"/>
    <dgm:cxn modelId="{DD4321B4-DD8F-4DBC-BC12-98B3E1ACFD71}" srcId="{4702A4F0-4D1B-4CF3-B31C-0694561B985C}" destId="{4DA26AA5-BF38-4933-932C-7C4F28F42698}" srcOrd="0" destOrd="0" parTransId="{14053A28-9931-4178-9876-F45BA6A4F79C}" sibTransId="{2A106C91-4E4E-4F87-A5CF-7F4C6361B941}"/>
    <dgm:cxn modelId="{59447AC8-863B-49A0-90E8-11F71A30B800}" type="presOf" srcId="{B21091BF-CE30-4FD3-8717-95B20A1DE751}" destId="{805A998B-4E59-47F1-9F1B-FF8CE682FAC2}" srcOrd="0" destOrd="2" presId="urn:microsoft.com/office/officeart/2005/8/layout/target3"/>
    <dgm:cxn modelId="{0B9B4FDA-2B06-471A-8D42-160A7CB26D0E}" type="presOf" srcId="{4702A4F0-4D1B-4CF3-B31C-0694561B985C}" destId="{F902C014-6F96-441A-B6B1-9FE0967D00EC}" srcOrd="1" destOrd="0" presId="urn:microsoft.com/office/officeart/2005/8/layout/target3"/>
    <dgm:cxn modelId="{0A9E7CDD-3B0D-4FC4-8B95-28AA3F0D2F14}" type="presOf" srcId="{FE04906D-905E-4B53-82E0-B711E8001F72}" destId="{6555E936-9D0E-4BA8-AD99-1BD523AED599}" srcOrd="0" destOrd="0" presId="urn:microsoft.com/office/officeart/2005/8/layout/target3"/>
    <dgm:cxn modelId="{C2EC15EA-3FB8-4602-ADDC-D86901A5650E}" type="presOf" srcId="{EF855577-3948-48B6-8A32-015BDF81D672}" destId="{99ACE8AB-A405-4DA1-AC2E-1868E2037D03}" srcOrd="0" destOrd="3" presId="urn:microsoft.com/office/officeart/2005/8/layout/target3"/>
    <dgm:cxn modelId="{025430EC-8D04-42C1-84EB-3AB241F547FF}" srcId="{FE04906D-905E-4B53-82E0-B711E8001F72}" destId="{4702A4F0-4D1B-4CF3-B31C-0694561B985C}" srcOrd="1" destOrd="0" parTransId="{EFCDB043-442A-4EE6-9BEC-49F254E4817A}" sibTransId="{E2D98F3D-F2B1-4A39-9594-E8B08B091A90}"/>
    <dgm:cxn modelId="{BFD295ED-91B4-4D7A-BB30-4760FDE2C808}" type="presOf" srcId="{4DA26AA5-BF38-4933-932C-7C4F28F42698}" destId="{99ACE8AB-A405-4DA1-AC2E-1868E2037D03}" srcOrd="0" destOrd="0" presId="urn:microsoft.com/office/officeart/2005/8/layout/target3"/>
    <dgm:cxn modelId="{4CA928F6-C374-4DE0-B751-CC1F770F0958}" type="presOf" srcId="{8B4C9D7D-C2E7-4B11-A240-6FB3E6E21D94}" destId="{B060B153-66F9-4827-9009-AE940684472F}" srcOrd="0" destOrd="0" presId="urn:microsoft.com/office/officeart/2005/8/layout/target3"/>
    <dgm:cxn modelId="{478CF6F8-7CD0-4A53-BFE7-6C39D6A862A5}" srcId="{8B4C9D7D-C2E7-4B11-A240-6FB3E6E21D94}" destId="{B21091BF-CE30-4FD3-8717-95B20A1DE751}" srcOrd="2" destOrd="0" parTransId="{B255243B-65F9-4268-A79A-DB75097060F2}" sibTransId="{57F4C4A2-9B61-4176-AD0C-19A6265461F5}"/>
    <dgm:cxn modelId="{2392FCEF-5369-40F9-BCAB-04211FA42679}" type="presParOf" srcId="{6555E936-9D0E-4BA8-AD99-1BD523AED599}" destId="{B2C3437E-102E-4804-9FE8-88F58270DE98}" srcOrd="0" destOrd="0" presId="urn:microsoft.com/office/officeart/2005/8/layout/target3"/>
    <dgm:cxn modelId="{3964EE79-0278-4152-A86E-FDBBBB61841D}" type="presParOf" srcId="{6555E936-9D0E-4BA8-AD99-1BD523AED599}" destId="{8AA21419-B284-41C2-A48D-2ABD1C8B4279}" srcOrd="1" destOrd="0" presId="urn:microsoft.com/office/officeart/2005/8/layout/target3"/>
    <dgm:cxn modelId="{8E79A096-57B9-47C7-8AD0-EA7E31D34E10}" type="presParOf" srcId="{6555E936-9D0E-4BA8-AD99-1BD523AED599}" destId="{B060B153-66F9-4827-9009-AE940684472F}" srcOrd="2" destOrd="0" presId="urn:microsoft.com/office/officeart/2005/8/layout/target3"/>
    <dgm:cxn modelId="{E5282007-7690-4CEC-A41C-D329E1B751A0}" type="presParOf" srcId="{6555E936-9D0E-4BA8-AD99-1BD523AED599}" destId="{B2E721E4-2645-480A-B701-378F2F4744C5}" srcOrd="3" destOrd="0" presId="urn:microsoft.com/office/officeart/2005/8/layout/target3"/>
    <dgm:cxn modelId="{754838B0-ECA6-4285-A475-509EB6B0A3D6}" type="presParOf" srcId="{6555E936-9D0E-4BA8-AD99-1BD523AED599}" destId="{4C4483F3-B647-463E-98FE-B3EFF2F149C3}" srcOrd="4" destOrd="0" presId="urn:microsoft.com/office/officeart/2005/8/layout/target3"/>
    <dgm:cxn modelId="{E83FF424-1B21-47BD-881C-301EB00D3233}" type="presParOf" srcId="{6555E936-9D0E-4BA8-AD99-1BD523AED599}" destId="{48E8019B-A03B-4190-B9AC-AF949D179F6F}" srcOrd="5" destOrd="0" presId="urn:microsoft.com/office/officeart/2005/8/layout/target3"/>
    <dgm:cxn modelId="{2FC9C11D-FB27-440A-8FF2-29EE9030A098}" type="presParOf" srcId="{6555E936-9D0E-4BA8-AD99-1BD523AED599}" destId="{49EFE708-EB2F-479F-999E-D8AE1AB4794A}" srcOrd="6" destOrd="0" presId="urn:microsoft.com/office/officeart/2005/8/layout/target3"/>
    <dgm:cxn modelId="{F271C854-9A44-4641-A7EC-337BCD670530}" type="presParOf" srcId="{6555E936-9D0E-4BA8-AD99-1BD523AED599}" destId="{805A998B-4E59-47F1-9F1B-FF8CE682FAC2}" srcOrd="7" destOrd="0" presId="urn:microsoft.com/office/officeart/2005/8/layout/target3"/>
    <dgm:cxn modelId="{5683A958-230B-4E09-9004-C0D8325F2F02}" type="presParOf" srcId="{6555E936-9D0E-4BA8-AD99-1BD523AED599}" destId="{F902C014-6F96-441A-B6B1-9FE0967D00EC}" srcOrd="8" destOrd="0" presId="urn:microsoft.com/office/officeart/2005/8/layout/target3"/>
    <dgm:cxn modelId="{A49DDBDD-1E66-43F0-B308-DD6D8BD2039A}" type="presParOf" srcId="{6555E936-9D0E-4BA8-AD99-1BD523AED599}" destId="{99ACE8AB-A405-4DA1-AC2E-1868E2037D03}" srcOrd="9"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E04906D-905E-4B53-82E0-B711E8001F72}" type="doc">
      <dgm:prSet loTypeId="urn:microsoft.com/office/officeart/2016/7/layout/ChevronBlockProcess" loCatId="process" qsTypeId="urn:microsoft.com/office/officeart/2005/8/quickstyle/simple1" qsCatId="simple" csTypeId="urn:microsoft.com/office/officeart/2005/8/colors/accent1_2" csCatId="accent1" phldr="1"/>
      <dgm:spPr/>
      <dgm:t>
        <a:bodyPr/>
        <a:lstStyle/>
        <a:p>
          <a:pPr rtl="1"/>
          <a:endParaRPr lang="ar-EG"/>
        </a:p>
      </dgm:t>
    </dgm:pt>
    <dgm:pt modelId="{4702A4F0-4D1B-4CF3-B31C-0694561B985C}">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2000" b="1" dirty="0">
              <a:latin typeface="Alexandria"/>
            </a:rPr>
            <a:t>بيانات المجتمع </a:t>
          </a:r>
        </a:p>
        <a:p>
          <a:pPr rtl="1"/>
          <a:r>
            <a:rPr lang="en-US" sz="2000" b="1" dirty="0">
              <a:latin typeface="Alexandria"/>
            </a:rPr>
            <a:t>Population Data</a:t>
          </a:r>
          <a:endParaRPr lang="ar-EG" sz="2000" b="1" dirty="0">
            <a:latin typeface="Alexandria"/>
          </a:endParaRPr>
        </a:p>
      </dgm:t>
    </dgm:pt>
    <dgm:pt modelId="{EFCDB043-442A-4EE6-9BEC-49F254E4817A}" type="parTrans" cxnId="{025430EC-8D04-42C1-84EB-3AB241F547FF}">
      <dgm:prSet/>
      <dgm:spPr/>
      <dgm:t>
        <a:bodyPr/>
        <a:lstStyle/>
        <a:p>
          <a:pPr rtl="1"/>
          <a:endParaRPr lang="ar-EG"/>
        </a:p>
      </dgm:t>
    </dgm:pt>
    <dgm:pt modelId="{E2D98F3D-F2B1-4A39-9594-E8B08B091A90}" type="sibTrans" cxnId="{025430EC-8D04-42C1-84EB-3AB241F547FF}">
      <dgm:prSet/>
      <dgm:spPr/>
      <dgm:t>
        <a:bodyPr/>
        <a:lstStyle/>
        <a:p>
          <a:pPr rtl="1"/>
          <a:endParaRPr lang="ar-EG"/>
        </a:p>
      </dgm:t>
    </dgm:pt>
    <dgm:pt modelId="{4DA26AA5-BF38-4933-932C-7C4F28F42698}">
      <dgm:prSet phldrT="[نص]" custT="1"/>
      <dgm:spPr>
        <a:ln>
          <a:solidFill>
            <a:schemeClr val="tx1">
              <a:alpha val="90000"/>
            </a:schemeClr>
          </a:solidFill>
        </a:ln>
      </dgm:spPr>
      <dgm:t>
        <a:bodyPr/>
        <a:lstStyle/>
        <a:p>
          <a:pPr rtl="1"/>
          <a:r>
            <a:rPr lang="ar-EG" sz="1800" dirty="0">
              <a:latin typeface="Alexandria"/>
              <a:cs typeface="Sakkal Majalla" panose="02000000000000000000" pitchFamily="2" charset="-78"/>
            </a:rPr>
            <a:t>البيانات التي تجمع من مجموعة كلية يتشاركون في قواعد عامة من الخصائص </a:t>
          </a:r>
        </a:p>
      </dgm:t>
    </dgm:pt>
    <dgm:pt modelId="{14053A28-9931-4178-9876-F45BA6A4F79C}" type="parTrans" cxnId="{DD4321B4-DD8F-4DBC-BC12-98B3E1ACFD71}">
      <dgm:prSet/>
      <dgm:spPr/>
      <dgm:t>
        <a:bodyPr/>
        <a:lstStyle/>
        <a:p>
          <a:pPr rtl="1"/>
          <a:endParaRPr lang="ar-EG"/>
        </a:p>
      </dgm:t>
    </dgm:pt>
    <dgm:pt modelId="{2A106C91-4E4E-4F87-A5CF-7F4C6361B941}" type="sibTrans" cxnId="{DD4321B4-DD8F-4DBC-BC12-98B3E1ACFD71}">
      <dgm:prSet/>
      <dgm:spPr/>
      <dgm:t>
        <a:bodyPr/>
        <a:lstStyle/>
        <a:p>
          <a:pPr rtl="1"/>
          <a:endParaRPr lang="ar-EG"/>
        </a:p>
      </dgm:t>
    </dgm:pt>
    <dgm:pt modelId="{8B4C9D7D-C2E7-4B11-A240-6FB3E6E21D94}">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2000" b="1" dirty="0">
              <a:latin typeface="Alexandria"/>
            </a:rPr>
            <a:t>بيانات العينة</a:t>
          </a:r>
        </a:p>
        <a:p>
          <a:pPr rtl="1"/>
          <a:r>
            <a:rPr lang="en-US" sz="2000" b="1" dirty="0">
              <a:latin typeface="Alexandria"/>
            </a:rPr>
            <a:t>Sample Data</a:t>
          </a:r>
          <a:r>
            <a:rPr lang="ar-EG" sz="2000" b="1" dirty="0">
              <a:latin typeface="Alexandria"/>
            </a:rPr>
            <a:t> </a:t>
          </a:r>
        </a:p>
      </dgm:t>
    </dgm:pt>
    <dgm:pt modelId="{C1E71BE0-B85F-4499-9ADC-6250EAE1E5F0}" type="parTrans" cxnId="{9BFB0355-E979-4618-B9FB-CB4B4C93E5FE}">
      <dgm:prSet/>
      <dgm:spPr/>
      <dgm:t>
        <a:bodyPr/>
        <a:lstStyle/>
        <a:p>
          <a:pPr rtl="1"/>
          <a:endParaRPr lang="ar-EG"/>
        </a:p>
      </dgm:t>
    </dgm:pt>
    <dgm:pt modelId="{86B11561-A3BC-4807-923A-ADBFEEC73BC4}" type="sibTrans" cxnId="{9BFB0355-E979-4618-B9FB-CB4B4C93E5FE}">
      <dgm:prSet/>
      <dgm:spPr/>
      <dgm:t>
        <a:bodyPr/>
        <a:lstStyle/>
        <a:p>
          <a:pPr rtl="1"/>
          <a:endParaRPr lang="ar-EG"/>
        </a:p>
      </dgm:t>
    </dgm:pt>
    <dgm:pt modelId="{D3379A10-7215-4C82-90BB-5AB4307D9687}">
      <dgm:prSet phldrT="[نص]" custT="1"/>
      <dgm:spPr>
        <a:ln>
          <a:solidFill>
            <a:schemeClr val="tx1">
              <a:alpha val="90000"/>
            </a:schemeClr>
          </a:solidFill>
        </a:ln>
      </dgm:spPr>
      <dgm:t>
        <a:bodyPr/>
        <a:lstStyle/>
        <a:p>
          <a:pPr rtl="1"/>
          <a:r>
            <a:rPr lang="ar-EG" sz="1800" dirty="0">
              <a:latin typeface="Alexandria"/>
              <a:cs typeface="Sakkal Majalla" panose="02000000000000000000" pitchFamily="2" charset="-78"/>
            </a:rPr>
            <a:t>البيانات التي تجمع من مجموعة جزئية تمثل جزء من المجتمع </a:t>
          </a:r>
        </a:p>
      </dgm:t>
    </dgm:pt>
    <dgm:pt modelId="{4EF464F9-8FAA-414A-BAF3-4EB2EAAC1A0D}" type="parTrans" cxnId="{70BEC996-F845-4028-A84A-6A6318C898FE}">
      <dgm:prSet/>
      <dgm:spPr/>
      <dgm:t>
        <a:bodyPr/>
        <a:lstStyle/>
        <a:p>
          <a:pPr rtl="1"/>
          <a:endParaRPr lang="ar-EG"/>
        </a:p>
      </dgm:t>
    </dgm:pt>
    <dgm:pt modelId="{75A37DD0-C68D-4D9C-AA9B-A48F464D160A}" type="sibTrans" cxnId="{70BEC996-F845-4028-A84A-6A6318C898FE}">
      <dgm:prSet/>
      <dgm:spPr/>
      <dgm:t>
        <a:bodyPr/>
        <a:lstStyle/>
        <a:p>
          <a:pPr rtl="1"/>
          <a:endParaRPr lang="ar-EG"/>
        </a:p>
      </dgm:t>
    </dgm:pt>
    <dgm:pt modelId="{1DE50BCA-859A-4730-81BB-56D2DF06BC31}">
      <dgm:prSet phldrT="[نص]" custT="1"/>
      <dgm:spPr>
        <a:ln>
          <a:solidFill>
            <a:schemeClr val="tx1">
              <a:alpha val="90000"/>
            </a:schemeClr>
          </a:solidFill>
        </a:ln>
      </dgm:spPr>
      <dgm:t>
        <a:bodyPr/>
        <a:lstStyle/>
        <a:p>
          <a:pPr rtl="1"/>
          <a:r>
            <a:rPr lang="ar-EG" sz="1800" dirty="0">
              <a:latin typeface="Alexandria"/>
              <a:cs typeface="Sakkal Majalla" panose="02000000000000000000" pitchFamily="2" charset="-78"/>
            </a:rPr>
            <a:t>قد تكون هذه المجموعة مكونة من أفراد أو منشآت </a:t>
          </a:r>
        </a:p>
      </dgm:t>
    </dgm:pt>
    <dgm:pt modelId="{2504194F-8BC1-4E51-A633-9BD0CE60B232}" type="parTrans" cxnId="{0B8F94FC-FD78-4D78-B2E2-16038C60495E}">
      <dgm:prSet/>
      <dgm:spPr/>
      <dgm:t>
        <a:bodyPr/>
        <a:lstStyle/>
        <a:p>
          <a:pPr rtl="1"/>
          <a:endParaRPr lang="ar-EG"/>
        </a:p>
      </dgm:t>
    </dgm:pt>
    <dgm:pt modelId="{7BB6E489-4617-4446-859C-E49EE9C5D712}" type="sibTrans" cxnId="{0B8F94FC-FD78-4D78-B2E2-16038C60495E}">
      <dgm:prSet/>
      <dgm:spPr/>
      <dgm:t>
        <a:bodyPr/>
        <a:lstStyle/>
        <a:p>
          <a:pPr rtl="1"/>
          <a:endParaRPr lang="ar-EG"/>
        </a:p>
      </dgm:t>
    </dgm:pt>
    <dgm:pt modelId="{62C3A1AD-DFFE-4A55-AF68-8A5C7E30CE0F}">
      <dgm:prSet phldrT="[نص]" custT="1"/>
      <dgm:spPr>
        <a:ln>
          <a:solidFill>
            <a:schemeClr val="tx1">
              <a:alpha val="90000"/>
            </a:schemeClr>
          </a:solidFill>
        </a:ln>
      </dgm:spPr>
      <dgm:t>
        <a:bodyPr/>
        <a:lstStyle/>
        <a:p>
          <a:pPr rtl="1"/>
          <a:r>
            <a:rPr lang="ar-EG" sz="1800" dirty="0">
              <a:latin typeface="Alexandria"/>
              <a:cs typeface="Sakkal Majalla" panose="02000000000000000000" pitchFamily="2" charset="-78"/>
            </a:rPr>
            <a:t>في الأبحاث التي تستهدف مجتمعات عدد أفرادها كبير، يصعب استخلاص المعلومات والبيانات من كل أفراد المجتمع، لذلك يتم اختيار عينة تمثيلية عن المجتمع بالاعتماد على التحليل الاحصائي</a:t>
          </a:r>
        </a:p>
      </dgm:t>
    </dgm:pt>
    <dgm:pt modelId="{36E859EA-E6D6-4FB1-926D-8B07E3921D8B}" type="parTrans" cxnId="{0630CBE9-7F47-4449-97E8-31B8B09E879F}">
      <dgm:prSet/>
      <dgm:spPr/>
      <dgm:t>
        <a:bodyPr/>
        <a:lstStyle/>
        <a:p>
          <a:pPr rtl="1"/>
          <a:endParaRPr lang="ar-EG"/>
        </a:p>
      </dgm:t>
    </dgm:pt>
    <dgm:pt modelId="{7EB04148-8EB7-496C-8939-483B7FFBB083}" type="sibTrans" cxnId="{0630CBE9-7F47-4449-97E8-31B8B09E879F}">
      <dgm:prSet/>
      <dgm:spPr/>
      <dgm:t>
        <a:bodyPr/>
        <a:lstStyle/>
        <a:p>
          <a:pPr rtl="1"/>
          <a:endParaRPr lang="ar-EG"/>
        </a:p>
      </dgm:t>
    </dgm:pt>
    <dgm:pt modelId="{BDA85BA0-FBC5-403E-A97F-1F020575003A}" type="pres">
      <dgm:prSet presAssocID="{FE04906D-905E-4B53-82E0-B711E8001F72}" presName="Name0" presStyleCnt="0">
        <dgm:presLayoutVars>
          <dgm:dir/>
          <dgm:animLvl val="lvl"/>
          <dgm:resizeHandles val="exact"/>
        </dgm:presLayoutVars>
      </dgm:prSet>
      <dgm:spPr/>
    </dgm:pt>
    <dgm:pt modelId="{1E7579CD-508B-4721-B851-EACE6158CEEB}" type="pres">
      <dgm:prSet presAssocID="{8B4C9D7D-C2E7-4B11-A240-6FB3E6E21D94}" presName="composite" presStyleCnt="0"/>
      <dgm:spPr/>
    </dgm:pt>
    <dgm:pt modelId="{252D31F3-26A2-46CB-B6E0-5586815B92E4}" type="pres">
      <dgm:prSet presAssocID="{8B4C9D7D-C2E7-4B11-A240-6FB3E6E21D94}" presName="parTx" presStyleLbl="alignNode1" presStyleIdx="0" presStyleCnt="2">
        <dgm:presLayoutVars>
          <dgm:chMax val="0"/>
          <dgm:chPref val="0"/>
        </dgm:presLayoutVars>
      </dgm:prSet>
      <dgm:spPr/>
    </dgm:pt>
    <dgm:pt modelId="{11C85824-CBB2-4089-BAAC-C054822E2A0B}" type="pres">
      <dgm:prSet presAssocID="{8B4C9D7D-C2E7-4B11-A240-6FB3E6E21D94}" presName="desTx" presStyleLbl="alignAccFollowNode1" presStyleIdx="0" presStyleCnt="2">
        <dgm:presLayoutVars/>
      </dgm:prSet>
      <dgm:spPr/>
    </dgm:pt>
    <dgm:pt modelId="{C60A7F48-9B5E-4D4E-80F3-DBD1C00E59A2}" type="pres">
      <dgm:prSet presAssocID="{86B11561-A3BC-4807-923A-ADBFEEC73BC4}" presName="space" presStyleCnt="0"/>
      <dgm:spPr/>
    </dgm:pt>
    <dgm:pt modelId="{C818141B-6BDC-485F-9018-C0E865C3FE33}" type="pres">
      <dgm:prSet presAssocID="{4702A4F0-4D1B-4CF3-B31C-0694561B985C}" presName="composite" presStyleCnt="0"/>
      <dgm:spPr/>
    </dgm:pt>
    <dgm:pt modelId="{B61660AA-9423-4F20-B11D-349FD4AB6397}" type="pres">
      <dgm:prSet presAssocID="{4702A4F0-4D1B-4CF3-B31C-0694561B985C}" presName="parTx" presStyleLbl="alignNode1" presStyleIdx="1" presStyleCnt="2">
        <dgm:presLayoutVars>
          <dgm:chMax val="0"/>
          <dgm:chPref val="0"/>
        </dgm:presLayoutVars>
      </dgm:prSet>
      <dgm:spPr/>
    </dgm:pt>
    <dgm:pt modelId="{71363ECF-1958-41E7-A8BC-9100AD5C60DF}" type="pres">
      <dgm:prSet presAssocID="{4702A4F0-4D1B-4CF3-B31C-0694561B985C}" presName="desTx" presStyleLbl="alignAccFollowNode1" presStyleIdx="1" presStyleCnt="2">
        <dgm:presLayoutVars/>
      </dgm:prSet>
      <dgm:spPr/>
    </dgm:pt>
  </dgm:ptLst>
  <dgm:cxnLst>
    <dgm:cxn modelId="{647F693A-8F55-46FD-A07F-C4B2FC73A75F}" type="presOf" srcId="{D3379A10-7215-4C82-90BB-5AB4307D9687}" destId="{11C85824-CBB2-4089-BAAC-C054822E2A0B}" srcOrd="0" destOrd="0" presId="urn:microsoft.com/office/officeart/2016/7/layout/ChevronBlockProcess"/>
    <dgm:cxn modelId="{A12B6844-C12D-427D-99B9-431BD5DC7098}" type="presOf" srcId="{4702A4F0-4D1B-4CF3-B31C-0694561B985C}" destId="{B61660AA-9423-4F20-B11D-349FD4AB6397}" srcOrd="0" destOrd="0" presId="urn:microsoft.com/office/officeart/2016/7/layout/ChevronBlockProcess"/>
    <dgm:cxn modelId="{9BFB0355-E979-4618-B9FB-CB4B4C93E5FE}" srcId="{FE04906D-905E-4B53-82E0-B711E8001F72}" destId="{8B4C9D7D-C2E7-4B11-A240-6FB3E6E21D94}" srcOrd="0" destOrd="0" parTransId="{C1E71BE0-B85F-4499-9ADC-6250EAE1E5F0}" sibTransId="{86B11561-A3BC-4807-923A-ADBFEEC73BC4}"/>
    <dgm:cxn modelId="{6402B577-9737-4295-A618-7F6A16911343}" type="presOf" srcId="{4DA26AA5-BF38-4933-932C-7C4F28F42698}" destId="{71363ECF-1958-41E7-A8BC-9100AD5C60DF}" srcOrd="0" destOrd="0" presId="urn:microsoft.com/office/officeart/2016/7/layout/ChevronBlockProcess"/>
    <dgm:cxn modelId="{09760A8A-2398-438E-8FE6-38E24C414673}" type="presOf" srcId="{8B4C9D7D-C2E7-4B11-A240-6FB3E6E21D94}" destId="{252D31F3-26A2-46CB-B6E0-5586815B92E4}" srcOrd="0" destOrd="0" presId="urn:microsoft.com/office/officeart/2016/7/layout/ChevronBlockProcess"/>
    <dgm:cxn modelId="{70BEC996-F845-4028-A84A-6A6318C898FE}" srcId="{8B4C9D7D-C2E7-4B11-A240-6FB3E6E21D94}" destId="{D3379A10-7215-4C82-90BB-5AB4307D9687}" srcOrd="0" destOrd="0" parTransId="{4EF464F9-8FAA-414A-BAF3-4EB2EAAC1A0D}" sibTransId="{75A37DD0-C68D-4D9C-AA9B-A48F464D160A}"/>
    <dgm:cxn modelId="{4DE39EA7-9AB9-476F-8311-F8F979991CE2}" type="presOf" srcId="{1DE50BCA-859A-4730-81BB-56D2DF06BC31}" destId="{71363ECF-1958-41E7-A8BC-9100AD5C60DF}" srcOrd="0" destOrd="1" presId="urn:microsoft.com/office/officeart/2016/7/layout/ChevronBlockProcess"/>
    <dgm:cxn modelId="{DD4321B4-DD8F-4DBC-BC12-98B3E1ACFD71}" srcId="{4702A4F0-4D1B-4CF3-B31C-0694561B985C}" destId="{4DA26AA5-BF38-4933-932C-7C4F28F42698}" srcOrd="0" destOrd="0" parTransId="{14053A28-9931-4178-9876-F45BA6A4F79C}" sibTransId="{2A106C91-4E4E-4F87-A5CF-7F4C6361B941}"/>
    <dgm:cxn modelId="{0630CBE9-7F47-4449-97E8-31B8B09E879F}" srcId="{8B4C9D7D-C2E7-4B11-A240-6FB3E6E21D94}" destId="{62C3A1AD-DFFE-4A55-AF68-8A5C7E30CE0F}" srcOrd="1" destOrd="0" parTransId="{36E859EA-E6D6-4FB1-926D-8B07E3921D8B}" sibTransId="{7EB04148-8EB7-496C-8939-483B7FFBB083}"/>
    <dgm:cxn modelId="{025430EC-8D04-42C1-84EB-3AB241F547FF}" srcId="{FE04906D-905E-4B53-82E0-B711E8001F72}" destId="{4702A4F0-4D1B-4CF3-B31C-0694561B985C}" srcOrd="1" destOrd="0" parTransId="{EFCDB043-442A-4EE6-9BEC-49F254E4817A}" sibTransId="{E2D98F3D-F2B1-4A39-9594-E8B08B091A90}"/>
    <dgm:cxn modelId="{792E94FC-0F40-48B9-917F-26567FA0DC0F}" type="presOf" srcId="{FE04906D-905E-4B53-82E0-B711E8001F72}" destId="{BDA85BA0-FBC5-403E-A97F-1F020575003A}" srcOrd="0" destOrd="0" presId="urn:microsoft.com/office/officeart/2016/7/layout/ChevronBlockProcess"/>
    <dgm:cxn modelId="{0B8F94FC-FD78-4D78-B2E2-16038C60495E}" srcId="{4702A4F0-4D1B-4CF3-B31C-0694561B985C}" destId="{1DE50BCA-859A-4730-81BB-56D2DF06BC31}" srcOrd="1" destOrd="0" parTransId="{2504194F-8BC1-4E51-A633-9BD0CE60B232}" sibTransId="{7BB6E489-4617-4446-859C-E49EE9C5D712}"/>
    <dgm:cxn modelId="{6A0A78FD-8CA9-4B48-8808-8D0A36D42712}" type="presOf" srcId="{62C3A1AD-DFFE-4A55-AF68-8A5C7E30CE0F}" destId="{11C85824-CBB2-4089-BAAC-C054822E2A0B}" srcOrd="0" destOrd="1" presId="urn:microsoft.com/office/officeart/2016/7/layout/ChevronBlockProcess"/>
    <dgm:cxn modelId="{6EFDBCE5-7456-46C4-B125-9A15BAB772FD}" type="presParOf" srcId="{BDA85BA0-FBC5-403E-A97F-1F020575003A}" destId="{1E7579CD-508B-4721-B851-EACE6158CEEB}" srcOrd="0" destOrd="0" presId="urn:microsoft.com/office/officeart/2016/7/layout/ChevronBlockProcess"/>
    <dgm:cxn modelId="{E65D7419-7EF6-4720-ADB8-88A69271B300}" type="presParOf" srcId="{1E7579CD-508B-4721-B851-EACE6158CEEB}" destId="{252D31F3-26A2-46CB-B6E0-5586815B92E4}" srcOrd="0" destOrd="0" presId="urn:microsoft.com/office/officeart/2016/7/layout/ChevronBlockProcess"/>
    <dgm:cxn modelId="{67D26478-D911-4FFD-BDB2-88B40B391CF0}" type="presParOf" srcId="{1E7579CD-508B-4721-B851-EACE6158CEEB}" destId="{11C85824-CBB2-4089-BAAC-C054822E2A0B}" srcOrd="1" destOrd="0" presId="urn:microsoft.com/office/officeart/2016/7/layout/ChevronBlockProcess"/>
    <dgm:cxn modelId="{88A3CD82-70F8-4D4E-903A-FA2CDD280035}" type="presParOf" srcId="{BDA85BA0-FBC5-403E-A97F-1F020575003A}" destId="{C60A7F48-9B5E-4D4E-80F3-DBD1C00E59A2}" srcOrd="1" destOrd="0" presId="urn:microsoft.com/office/officeart/2016/7/layout/ChevronBlockProcess"/>
    <dgm:cxn modelId="{BA1D64B1-1E2B-461D-9E5A-D262F5CD458F}" type="presParOf" srcId="{BDA85BA0-FBC5-403E-A97F-1F020575003A}" destId="{C818141B-6BDC-485F-9018-C0E865C3FE33}" srcOrd="2" destOrd="0" presId="urn:microsoft.com/office/officeart/2016/7/layout/ChevronBlockProcess"/>
    <dgm:cxn modelId="{137F9D92-1005-4DFF-913B-34E941C02ECC}" type="presParOf" srcId="{C818141B-6BDC-485F-9018-C0E865C3FE33}" destId="{B61660AA-9423-4F20-B11D-349FD4AB6397}" srcOrd="0" destOrd="0" presId="urn:microsoft.com/office/officeart/2016/7/layout/ChevronBlockProcess"/>
    <dgm:cxn modelId="{EEF4BA88-1029-4979-B2CF-AF2369735372}" type="presParOf" srcId="{C818141B-6BDC-485F-9018-C0E865C3FE33}" destId="{71363ECF-1958-41E7-A8BC-9100AD5C60DF}" srcOrd="1" destOrd="0" presId="urn:microsoft.com/office/officeart/2016/7/layout/ChevronBlock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9CFA123-4027-4AB9-BCDB-3F288D28C972}"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pPr rtl="1"/>
          <a:endParaRPr lang="ar-EG"/>
        </a:p>
      </dgm:t>
    </dgm:pt>
    <dgm:pt modelId="{2A01E305-95A2-4C06-B79D-512030241C85}">
      <dgm:prSet phldrT="[نص]" custT="1"/>
      <dgm:spPr>
        <a:solidFill>
          <a:schemeClr val="accent2">
            <a:lumMod val="20000"/>
            <a:lumOff val="80000"/>
          </a:schemeClr>
        </a:solidFill>
      </dgm:spPr>
      <dgm:t>
        <a:bodyPr/>
        <a:lstStyle/>
        <a:p>
          <a:pPr rtl="1"/>
          <a:r>
            <a:rPr lang="ar-EG" sz="2000" b="1" dirty="0">
              <a:solidFill>
                <a:schemeClr val="tx1"/>
              </a:solidFill>
              <a:latin typeface="Alexandria"/>
            </a:rPr>
            <a:t>خصائص الاستبيان الجيد </a:t>
          </a:r>
        </a:p>
      </dgm:t>
    </dgm:pt>
    <dgm:pt modelId="{6C0FD194-01AC-49F4-B430-F271BD658956}" type="parTrans" cxnId="{E6754B14-4CCE-4119-B5AF-B787D14C2E5D}">
      <dgm:prSet/>
      <dgm:spPr/>
      <dgm:t>
        <a:bodyPr/>
        <a:lstStyle/>
        <a:p>
          <a:pPr rtl="1"/>
          <a:endParaRPr lang="ar-EG"/>
        </a:p>
      </dgm:t>
    </dgm:pt>
    <dgm:pt modelId="{0D9AC6A1-945E-424F-BDA4-9E2EE29841CB}" type="sibTrans" cxnId="{E6754B14-4CCE-4119-B5AF-B787D14C2E5D}">
      <dgm:prSet/>
      <dgm:spPr/>
      <dgm:t>
        <a:bodyPr/>
        <a:lstStyle/>
        <a:p>
          <a:pPr rtl="1"/>
          <a:endParaRPr lang="ar-EG"/>
        </a:p>
      </dgm:t>
    </dgm:pt>
    <dgm:pt modelId="{80404F09-385A-436D-9CBD-50392817E5F3}">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1800" dirty="0">
              <a:latin typeface="Alexandria"/>
            </a:rPr>
            <a:t>عبارات واضحة وتناسب المستوى التعليمي للمستجوب </a:t>
          </a:r>
        </a:p>
      </dgm:t>
    </dgm:pt>
    <dgm:pt modelId="{36DF9EC9-49C6-4F04-A0F6-8CE21D6327E8}" type="parTrans" cxnId="{3A01548D-AA20-42AC-9915-75864F4BB64D}">
      <dgm:prSet/>
      <dgm:spPr>
        <a:solidFill>
          <a:schemeClr val="bg1">
            <a:lumMod val="75000"/>
          </a:schemeClr>
        </a:solidFill>
      </dgm:spPr>
      <dgm:t>
        <a:bodyPr/>
        <a:lstStyle/>
        <a:p>
          <a:pPr rtl="1"/>
          <a:endParaRPr lang="ar-EG"/>
        </a:p>
      </dgm:t>
    </dgm:pt>
    <dgm:pt modelId="{2CAB29D2-D510-4563-ACAA-7D167DD63E25}" type="sibTrans" cxnId="{3A01548D-AA20-42AC-9915-75864F4BB64D}">
      <dgm:prSet/>
      <dgm:spPr/>
      <dgm:t>
        <a:bodyPr/>
        <a:lstStyle/>
        <a:p>
          <a:pPr rtl="1"/>
          <a:endParaRPr lang="ar-EG"/>
        </a:p>
      </dgm:t>
    </dgm:pt>
    <dgm:pt modelId="{765637AC-91B2-438C-A075-C079D0B76268}">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1800" dirty="0">
              <a:latin typeface="Alexandria"/>
            </a:rPr>
            <a:t>تجنب صياغة الأسئلة بعبارات إيجابية أو سلبية أو عبارات مضاعفة مثل نفي النفي</a:t>
          </a:r>
        </a:p>
      </dgm:t>
    </dgm:pt>
    <dgm:pt modelId="{299AB463-89C9-47C8-9B70-ED6B2D2E53E2}" type="parTrans" cxnId="{4CC7F78E-06C9-4908-8064-66CB8FFB5B51}">
      <dgm:prSet/>
      <dgm:spPr>
        <a:solidFill>
          <a:schemeClr val="bg1">
            <a:lumMod val="75000"/>
          </a:schemeClr>
        </a:solidFill>
        <a:ln>
          <a:solidFill>
            <a:schemeClr val="bg1"/>
          </a:solidFill>
        </a:ln>
      </dgm:spPr>
      <dgm:t>
        <a:bodyPr/>
        <a:lstStyle/>
        <a:p>
          <a:pPr rtl="1"/>
          <a:endParaRPr lang="ar-EG"/>
        </a:p>
      </dgm:t>
    </dgm:pt>
    <dgm:pt modelId="{0796A524-0F7E-4C23-BD23-1861AC424E3B}" type="sibTrans" cxnId="{4CC7F78E-06C9-4908-8064-66CB8FFB5B51}">
      <dgm:prSet/>
      <dgm:spPr/>
      <dgm:t>
        <a:bodyPr/>
        <a:lstStyle/>
        <a:p>
          <a:pPr rtl="1"/>
          <a:endParaRPr lang="ar-EG"/>
        </a:p>
      </dgm:t>
    </dgm:pt>
    <dgm:pt modelId="{B017D896-256E-4313-A5B6-37B43E93B016}">
      <dgm:prSet phldrT="[نص]" custT="1">
        <dgm:style>
          <a:lnRef idx="2">
            <a:schemeClr val="dk1"/>
          </a:lnRef>
          <a:fillRef idx="1">
            <a:schemeClr val="lt1"/>
          </a:fillRef>
          <a:effectRef idx="0">
            <a:schemeClr val="dk1"/>
          </a:effectRef>
          <a:fontRef idx="minor">
            <a:schemeClr val="dk1"/>
          </a:fontRef>
        </dgm:style>
      </dgm:prSet>
      <dgm:spPr/>
      <dgm:t>
        <a:bodyPr/>
        <a:lstStyle/>
        <a:p>
          <a:pPr rtl="1"/>
          <a:r>
            <a:rPr lang="ar-EG" sz="1800" dirty="0">
              <a:latin typeface="Alexandria"/>
            </a:rPr>
            <a:t>تفادى الأسئلة المركبة . ويفضل فصلها إلى سؤالين </a:t>
          </a:r>
        </a:p>
      </dgm:t>
    </dgm:pt>
    <dgm:pt modelId="{A1B991A9-3F03-43A8-89D6-73A220B5695C}" type="parTrans" cxnId="{F8077801-B703-4B94-9DEA-B113A7BDE66D}">
      <dgm:prSet/>
      <dgm:spPr>
        <a:solidFill>
          <a:schemeClr val="bg1">
            <a:lumMod val="75000"/>
          </a:schemeClr>
        </a:solidFill>
      </dgm:spPr>
      <dgm:t>
        <a:bodyPr/>
        <a:lstStyle/>
        <a:p>
          <a:pPr rtl="1"/>
          <a:endParaRPr lang="ar-EG"/>
        </a:p>
      </dgm:t>
    </dgm:pt>
    <dgm:pt modelId="{BD49941E-E247-4E40-AAF2-B95D2E2A2D34}" type="sibTrans" cxnId="{F8077801-B703-4B94-9DEA-B113A7BDE66D}">
      <dgm:prSet/>
      <dgm:spPr/>
      <dgm:t>
        <a:bodyPr/>
        <a:lstStyle/>
        <a:p>
          <a:pPr rtl="1"/>
          <a:endParaRPr lang="ar-EG"/>
        </a:p>
      </dgm:t>
    </dgm:pt>
    <dgm:pt modelId="{FE33E6FF-59E9-48FB-8F86-FF914A4EE144}">
      <dgm:prSet phldrT="[نص]" custT="1">
        <dgm:style>
          <a:lnRef idx="2">
            <a:schemeClr val="dk1"/>
          </a:lnRef>
          <a:fillRef idx="1">
            <a:schemeClr val="lt1"/>
          </a:fillRef>
          <a:effectRef idx="0">
            <a:schemeClr val="dk1"/>
          </a:effectRef>
          <a:fontRef idx="minor">
            <a:schemeClr val="dk1"/>
          </a:fontRef>
        </dgm:style>
      </dgm:prSet>
      <dgm:spPr/>
      <dgm:t>
        <a:bodyPr/>
        <a:lstStyle/>
        <a:p>
          <a:pPr algn="ctr" rtl="1"/>
          <a:r>
            <a:rPr lang="ar-EG" sz="1800" dirty="0">
              <a:latin typeface="Alexandria"/>
            </a:rPr>
            <a:t>تجنب الأسئلة الغامضة  </a:t>
          </a:r>
        </a:p>
        <a:p>
          <a:pPr algn="ctr" rtl="1"/>
          <a:r>
            <a:rPr lang="ar-EG" sz="1800" dirty="0">
              <a:latin typeface="Alexandria"/>
            </a:rPr>
            <a:t>( كلمات فضفاضة ) السعادة، الرضا </a:t>
          </a:r>
        </a:p>
      </dgm:t>
    </dgm:pt>
    <dgm:pt modelId="{F9AF2B2D-4E13-45ED-AF8E-8F6FBF441003}" type="parTrans" cxnId="{876FAF24-2357-444E-A3E2-D20A1E7BD22A}">
      <dgm:prSet/>
      <dgm:spPr>
        <a:solidFill>
          <a:schemeClr val="bg1">
            <a:lumMod val="75000"/>
          </a:schemeClr>
        </a:solidFill>
      </dgm:spPr>
      <dgm:t>
        <a:bodyPr/>
        <a:lstStyle/>
        <a:p>
          <a:pPr rtl="1"/>
          <a:endParaRPr lang="ar-EG"/>
        </a:p>
      </dgm:t>
    </dgm:pt>
    <dgm:pt modelId="{5C5E5CBE-299C-489B-B2B0-01EEF194925D}" type="sibTrans" cxnId="{876FAF24-2357-444E-A3E2-D20A1E7BD22A}">
      <dgm:prSet/>
      <dgm:spPr/>
      <dgm:t>
        <a:bodyPr/>
        <a:lstStyle/>
        <a:p>
          <a:pPr rtl="1"/>
          <a:endParaRPr lang="ar-EG"/>
        </a:p>
      </dgm:t>
    </dgm:pt>
    <dgm:pt modelId="{64552AE5-C079-41DE-BB59-021DB6C0B778}">
      <dgm:prSet custT="1">
        <dgm:style>
          <a:lnRef idx="2">
            <a:schemeClr val="dk1"/>
          </a:lnRef>
          <a:fillRef idx="1">
            <a:schemeClr val="lt1"/>
          </a:fillRef>
          <a:effectRef idx="0">
            <a:schemeClr val="dk1"/>
          </a:effectRef>
          <a:fontRef idx="minor">
            <a:schemeClr val="dk1"/>
          </a:fontRef>
        </dgm:style>
      </dgm:prSet>
      <dgm:spPr/>
      <dgm:t>
        <a:bodyPr/>
        <a:lstStyle/>
        <a:p>
          <a:pPr rtl="1"/>
          <a:r>
            <a:rPr lang="ar-EG" sz="1800" dirty="0">
              <a:latin typeface="Alexandria"/>
            </a:rPr>
            <a:t>الاختيار السليم بين الأسئلة المغلقة والمفتوحة </a:t>
          </a:r>
        </a:p>
      </dgm:t>
    </dgm:pt>
    <dgm:pt modelId="{2CD38C9F-6115-4C3D-9616-5CB41AA8A940}" type="parTrans" cxnId="{0BFB9167-34B1-42D9-9166-82DA4FFD7033}">
      <dgm:prSet/>
      <dgm:spPr>
        <a:solidFill>
          <a:schemeClr val="bg1">
            <a:lumMod val="75000"/>
          </a:schemeClr>
        </a:solidFill>
      </dgm:spPr>
      <dgm:t>
        <a:bodyPr/>
        <a:lstStyle/>
        <a:p>
          <a:pPr rtl="1"/>
          <a:endParaRPr lang="ar-EG"/>
        </a:p>
      </dgm:t>
    </dgm:pt>
    <dgm:pt modelId="{D4CC8BD2-FB57-44D5-A0E2-A2A0C1F7F6BA}" type="sibTrans" cxnId="{0BFB9167-34B1-42D9-9166-82DA4FFD7033}">
      <dgm:prSet/>
      <dgm:spPr/>
      <dgm:t>
        <a:bodyPr/>
        <a:lstStyle/>
        <a:p>
          <a:pPr rtl="1"/>
          <a:endParaRPr lang="ar-EG"/>
        </a:p>
      </dgm:t>
    </dgm:pt>
    <dgm:pt modelId="{A4F1B3B1-D8C5-43EF-823E-AD9D73CF6648}">
      <dgm:prSet custT="1">
        <dgm:style>
          <a:lnRef idx="2">
            <a:schemeClr val="dk1"/>
          </a:lnRef>
          <a:fillRef idx="1">
            <a:schemeClr val="lt1"/>
          </a:fillRef>
          <a:effectRef idx="0">
            <a:schemeClr val="dk1"/>
          </a:effectRef>
          <a:fontRef idx="minor">
            <a:schemeClr val="dk1"/>
          </a:fontRef>
        </dgm:style>
      </dgm:prSet>
      <dgm:spPr/>
      <dgm:t>
        <a:bodyPr/>
        <a:lstStyle/>
        <a:p>
          <a:pPr rtl="1"/>
          <a:r>
            <a:rPr lang="ar-EG" sz="1800" dirty="0">
              <a:latin typeface="Alexandria"/>
            </a:rPr>
            <a:t>تجنب الأسئلة التي تقود إلى إجابات معينة </a:t>
          </a:r>
        </a:p>
      </dgm:t>
    </dgm:pt>
    <dgm:pt modelId="{2465FD1C-939C-4C35-B2F6-271FFFE00C96}" type="parTrans" cxnId="{FADF558C-F052-41BE-8CB8-54D77FCD183F}">
      <dgm:prSet/>
      <dgm:spPr>
        <a:solidFill>
          <a:schemeClr val="bg1">
            <a:lumMod val="75000"/>
          </a:schemeClr>
        </a:solidFill>
      </dgm:spPr>
      <dgm:t>
        <a:bodyPr/>
        <a:lstStyle/>
        <a:p>
          <a:pPr rtl="1"/>
          <a:endParaRPr lang="ar-EG"/>
        </a:p>
      </dgm:t>
    </dgm:pt>
    <dgm:pt modelId="{52D86F1E-34AD-4B20-83B9-3B16F034FDFE}" type="sibTrans" cxnId="{FADF558C-F052-41BE-8CB8-54D77FCD183F}">
      <dgm:prSet/>
      <dgm:spPr/>
      <dgm:t>
        <a:bodyPr/>
        <a:lstStyle/>
        <a:p>
          <a:pPr rtl="1"/>
          <a:endParaRPr lang="ar-EG"/>
        </a:p>
      </dgm:t>
    </dgm:pt>
    <dgm:pt modelId="{ADCCE568-E272-4DE0-8202-912C3507E7A6}">
      <dgm:prSet custT="1">
        <dgm:style>
          <a:lnRef idx="2">
            <a:schemeClr val="dk1"/>
          </a:lnRef>
          <a:fillRef idx="1">
            <a:schemeClr val="lt1"/>
          </a:fillRef>
          <a:effectRef idx="0">
            <a:schemeClr val="dk1"/>
          </a:effectRef>
          <a:fontRef idx="minor">
            <a:schemeClr val="dk1"/>
          </a:fontRef>
        </dgm:style>
      </dgm:prSet>
      <dgm:spPr/>
      <dgm:t>
        <a:bodyPr/>
        <a:lstStyle/>
        <a:p>
          <a:pPr rtl="1"/>
          <a:r>
            <a:rPr lang="ar-EG" sz="1800" dirty="0">
              <a:latin typeface="Alexandria"/>
            </a:rPr>
            <a:t>تجنب الأسئلة التي تعتمد على التذكر </a:t>
          </a:r>
        </a:p>
      </dgm:t>
    </dgm:pt>
    <dgm:pt modelId="{5F135428-C13C-476F-9A61-85A74AABE7A4}" type="parTrans" cxnId="{A421A98D-5C01-4A16-B951-F05A75768CAE}">
      <dgm:prSet/>
      <dgm:spPr>
        <a:solidFill>
          <a:schemeClr val="bg1">
            <a:lumMod val="75000"/>
          </a:schemeClr>
        </a:solidFill>
      </dgm:spPr>
      <dgm:t>
        <a:bodyPr/>
        <a:lstStyle/>
        <a:p>
          <a:pPr rtl="1"/>
          <a:endParaRPr lang="ar-EG"/>
        </a:p>
      </dgm:t>
    </dgm:pt>
    <dgm:pt modelId="{5A01C54A-7C7D-4422-9B45-36AECD4BB9FA}" type="sibTrans" cxnId="{A421A98D-5C01-4A16-B951-F05A75768CAE}">
      <dgm:prSet/>
      <dgm:spPr/>
      <dgm:t>
        <a:bodyPr/>
        <a:lstStyle/>
        <a:p>
          <a:pPr rtl="1"/>
          <a:endParaRPr lang="ar-EG"/>
        </a:p>
      </dgm:t>
    </dgm:pt>
    <dgm:pt modelId="{210FAD0D-B4CD-4D69-9891-C700D0F9E40B}">
      <dgm:prSet custT="1">
        <dgm:style>
          <a:lnRef idx="2">
            <a:schemeClr val="dk1"/>
          </a:lnRef>
          <a:fillRef idx="1">
            <a:schemeClr val="lt1"/>
          </a:fillRef>
          <a:effectRef idx="0">
            <a:schemeClr val="dk1"/>
          </a:effectRef>
          <a:fontRef idx="minor">
            <a:schemeClr val="dk1"/>
          </a:fontRef>
        </dgm:style>
      </dgm:prSet>
      <dgm:spPr/>
      <dgm:t>
        <a:bodyPr/>
        <a:lstStyle/>
        <a:p>
          <a:pPr rtl="1"/>
          <a:r>
            <a:rPr lang="ar-EG" sz="1800" dirty="0">
              <a:latin typeface="Alexandria"/>
            </a:rPr>
            <a:t>تجنب الأسئلة الطويلة </a:t>
          </a:r>
        </a:p>
      </dgm:t>
    </dgm:pt>
    <dgm:pt modelId="{B47A7E0A-0A27-494B-BA05-D1C3744DD162}" type="parTrans" cxnId="{03D5E7D0-4384-4055-8C11-CD9CA018A7EC}">
      <dgm:prSet/>
      <dgm:spPr>
        <a:solidFill>
          <a:schemeClr val="bg1">
            <a:lumMod val="75000"/>
          </a:schemeClr>
        </a:solidFill>
      </dgm:spPr>
      <dgm:t>
        <a:bodyPr/>
        <a:lstStyle/>
        <a:p>
          <a:pPr rtl="1"/>
          <a:endParaRPr lang="ar-EG"/>
        </a:p>
      </dgm:t>
    </dgm:pt>
    <dgm:pt modelId="{D58307B6-07C5-4E34-BE46-F58CEAC8B1B6}" type="sibTrans" cxnId="{03D5E7D0-4384-4055-8C11-CD9CA018A7EC}">
      <dgm:prSet/>
      <dgm:spPr/>
      <dgm:t>
        <a:bodyPr/>
        <a:lstStyle/>
        <a:p>
          <a:pPr rtl="1"/>
          <a:endParaRPr lang="ar-EG"/>
        </a:p>
      </dgm:t>
    </dgm:pt>
    <dgm:pt modelId="{DE84CFC3-A30C-4F54-B8C9-6DA27244FAC4}">
      <dgm:prSet custT="1">
        <dgm:style>
          <a:lnRef idx="2">
            <a:schemeClr val="dk1"/>
          </a:lnRef>
          <a:fillRef idx="1">
            <a:schemeClr val="lt1"/>
          </a:fillRef>
          <a:effectRef idx="0">
            <a:schemeClr val="dk1"/>
          </a:effectRef>
          <a:fontRef idx="minor">
            <a:schemeClr val="dk1"/>
          </a:fontRef>
        </dgm:style>
      </dgm:prSet>
      <dgm:spPr/>
      <dgm:t>
        <a:bodyPr/>
        <a:lstStyle/>
        <a:p>
          <a:pPr rtl="1"/>
          <a:r>
            <a:rPr lang="ar-EG" sz="1800" dirty="0">
              <a:latin typeface="Alexandria"/>
            </a:rPr>
            <a:t>الاهتمام بتتابع الأسئلة من العام إلى الخاص ، ومن السهل إلى الصعب </a:t>
          </a:r>
        </a:p>
      </dgm:t>
    </dgm:pt>
    <dgm:pt modelId="{2EBEA0B1-CE95-4D89-B7B0-AF283B13C4DA}" type="parTrans" cxnId="{59C3F4D6-948F-48FB-85F7-C0988AAA9D69}">
      <dgm:prSet/>
      <dgm:spPr>
        <a:solidFill>
          <a:schemeClr val="bg1">
            <a:lumMod val="75000"/>
          </a:schemeClr>
        </a:solidFill>
      </dgm:spPr>
      <dgm:t>
        <a:bodyPr/>
        <a:lstStyle/>
        <a:p>
          <a:pPr rtl="1"/>
          <a:endParaRPr lang="ar-EG"/>
        </a:p>
      </dgm:t>
    </dgm:pt>
    <dgm:pt modelId="{0AE601EA-DD1A-4D39-93ED-87DD0C269B10}" type="sibTrans" cxnId="{59C3F4D6-948F-48FB-85F7-C0988AAA9D69}">
      <dgm:prSet/>
      <dgm:spPr/>
      <dgm:t>
        <a:bodyPr/>
        <a:lstStyle/>
        <a:p>
          <a:pPr rtl="1"/>
          <a:endParaRPr lang="ar-EG"/>
        </a:p>
      </dgm:t>
    </dgm:pt>
    <dgm:pt modelId="{C1D06EC7-231A-4D94-819C-96C1BC3A2C59}" type="pres">
      <dgm:prSet presAssocID="{E9CFA123-4027-4AB9-BCDB-3F288D28C972}" presName="Name0" presStyleCnt="0">
        <dgm:presLayoutVars>
          <dgm:chMax val="1"/>
          <dgm:dir/>
          <dgm:animLvl val="ctr"/>
          <dgm:resizeHandles val="exact"/>
        </dgm:presLayoutVars>
      </dgm:prSet>
      <dgm:spPr/>
    </dgm:pt>
    <dgm:pt modelId="{C10F6A58-BFE2-4917-A5A2-5C703F860D5E}" type="pres">
      <dgm:prSet presAssocID="{2A01E305-95A2-4C06-B79D-512030241C85}" presName="centerShape" presStyleLbl="node0" presStyleIdx="0" presStyleCnt="1" custScaleX="123728"/>
      <dgm:spPr/>
    </dgm:pt>
    <dgm:pt modelId="{083111E0-383B-4E82-8620-9594256CBA22}" type="pres">
      <dgm:prSet presAssocID="{36DF9EC9-49C6-4F04-A0F6-8CE21D6327E8}" presName="parTrans" presStyleLbl="sibTrans2D1" presStyleIdx="0" presStyleCnt="9"/>
      <dgm:spPr/>
    </dgm:pt>
    <dgm:pt modelId="{64ED64B1-B547-4540-B09D-CA3707F0FCAA}" type="pres">
      <dgm:prSet presAssocID="{36DF9EC9-49C6-4F04-A0F6-8CE21D6327E8}" presName="connectorText" presStyleLbl="sibTrans2D1" presStyleIdx="0" presStyleCnt="9"/>
      <dgm:spPr/>
    </dgm:pt>
    <dgm:pt modelId="{F71B9929-9DFA-4B61-B28B-A7DCE35A7035}" type="pres">
      <dgm:prSet presAssocID="{80404F09-385A-436D-9CBD-50392817E5F3}" presName="node" presStyleLbl="node1" presStyleIdx="0" presStyleCnt="9" custScaleX="246904">
        <dgm:presLayoutVars>
          <dgm:bulletEnabled val="1"/>
        </dgm:presLayoutVars>
      </dgm:prSet>
      <dgm:spPr/>
    </dgm:pt>
    <dgm:pt modelId="{E037DBCE-01CC-4CCB-959F-5A4507587327}" type="pres">
      <dgm:prSet presAssocID="{299AB463-89C9-47C8-9B70-ED6B2D2E53E2}" presName="parTrans" presStyleLbl="sibTrans2D1" presStyleIdx="1" presStyleCnt="9" custLinFactNeighborX="-16543" custLinFactNeighborY="-52509"/>
      <dgm:spPr/>
    </dgm:pt>
    <dgm:pt modelId="{FAC22A17-23B9-49F7-BC2D-9B1BF0352D3E}" type="pres">
      <dgm:prSet presAssocID="{299AB463-89C9-47C8-9B70-ED6B2D2E53E2}" presName="connectorText" presStyleLbl="sibTrans2D1" presStyleIdx="1" presStyleCnt="9"/>
      <dgm:spPr/>
    </dgm:pt>
    <dgm:pt modelId="{6DDDB59B-8277-48DB-8776-557D68CE59D2}" type="pres">
      <dgm:prSet presAssocID="{765637AC-91B2-438C-A075-C079D0B76268}" presName="node" presStyleLbl="node1" presStyleIdx="1" presStyleCnt="9" custScaleX="284403" custRadScaleRad="157384" custRadScaleInc="107263">
        <dgm:presLayoutVars>
          <dgm:bulletEnabled val="1"/>
        </dgm:presLayoutVars>
      </dgm:prSet>
      <dgm:spPr/>
    </dgm:pt>
    <dgm:pt modelId="{EF2A2B03-9E40-451E-BB58-D389769EBE2F}" type="pres">
      <dgm:prSet presAssocID="{A1B991A9-3F03-43A8-89D6-73A220B5695C}" presName="parTrans" presStyleLbl="sibTrans2D1" presStyleIdx="2" presStyleCnt="9"/>
      <dgm:spPr/>
    </dgm:pt>
    <dgm:pt modelId="{7F3B8D75-FB86-40B9-948B-92C8FDF221AE}" type="pres">
      <dgm:prSet presAssocID="{A1B991A9-3F03-43A8-89D6-73A220B5695C}" presName="connectorText" presStyleLbl="sibTrans2D1" presStyleIdx="2" presStyleCnt="9"/>
      <dgm:spPr/>
    </dgm:pt>
    <dgm:pt modelId="{AB840E54-321F-4013-B6F8-A6E25C927A64}" type="pres">
      <dgm:prSet presAssocID="{B017D896-256E-4313-A5B6-37B43E93B016}" presName="node" presStyleLbl="node1" presStyleIdx="2" presStyleCnt="9" custScaleX="201228" custRadScaleRad="163195" custRadScaleInc="28060">
        <dgm:presLayoutVars>
          <dgm:bulletEnabled val="1"/>
        </dgm:presLayoutVars>
      </dgm:prSet>
      <dgm:spPr/>
    </dgm:pt>
    <dgm:pt modelId="{0142693A-3B80-4060-85A8-B4B647D4B1BD}" type="pres">
      <dgm:prSet presAssocID="{B47A7E0A-0A27-494B-BA05-D1C3744DD162}" presName="parTrans" presStyleLbl="sibTrans2D1" presStyleIdx="3" presStyleCnt="9"/>
      <dgm:spPr/>
    </dgm:pt>
    <dgm:pt modelId="{5F8211D1-E5CF-4B30-B631-F08EB53F84DE}" type="pres">
      <dgm:prSet presAssocID="{B47A7E0A-0A27-494B-BA05-D1C3744DD162}" presName="connectorText" presStyleLbl="sibTrans2D1" presStyleIdx="3" presStyleCnt="9"/>
      <dgm:spPr/>
    </dgm:pt>
    <dgm:pt modelId="{FC86B1A9-59A6-45D6-9D88-4D13FDAA51FA}" type="pres">
      <dgm:prSet presAssocID="{210FAD0D-B4CD-4D69-9891-C700D0F9E40B}" presName="node" presStyleLbl="node1" presStyleIdx="3" presStyleCnt="9" custScaleX="141063" custRadScaleRad="160101" custRadScaleInc="-48417">
        <dgm:presLayoutVars>
          <dgm:bulletEnabled val="1"/>
        </dgm:presLayoutVars>
      </dgm:prSet>
      <dgm:spPr/>
    </dgm:pt>
    <dgm:pt modelId="{CB204ABC-7677-431C-B2A5-A49E9FCE6FA4}" type="pres">
      <dgm:prSet presAssocID="{5F135428-C13C-476F-9A61-85A74AABE7A4}" presName="parTrans" presStyleLbl="sibTrans2D1" presStyleIdx="4" presStyleCnt="9"/>
      <dgm:spPr/>
    </dgm:pt>
    <dgm:pt modelId="{ABA4CFE4-AB33-491F-BD34-16846005AB26}" type="pres">
      <dgm:prSet presAssocID="{5F135428-C13C-476F-9A61-85A74AABE7A4}" presName="connectorText" presStyleLbl="sibTrans2D1" presStyleIdx="4" presStyleCnt="9"/>
      <dgm:spPr/>
    </dgm:pt>
    <dgm:pt modelId="{0C2BE702-1F9C-4E53-A3F8-BF31B6B47BD1}" type="pres">
      <dgm:prSet presAssocID="{ADCCE568-E272-4DE0-8202-912C3507E7A6}" presName="node" presStyleLbl="node1" presStyleIdx="4" presStyleCnt="9" custScaleX="142961" custRadScaleRad="108655" custRadScaleInc="-61339">
        <dgm:presLayoutVars>
          <dgm:bulletEnabled val="1"/>
        </dgm:presLayoutVars>
      </dgm:prSet>
      <dgm:spPr/>
    </dgm:pt>
    <dgm:pt modelId="{FA1DE0BE-CBD5-481D-93E7-73656F378C9C}" type="pres">
      <dgm:prSet presAssocID="{2465FD1C-939C-4C35-B2F6-271FFFE00C96}" presName="parTrans" presStyleLbl="sibTrans2D1" presStyleIdx="5" presStyleCnt="9"/>
      <dgm:spPr/>
    </dgm:pt>
    <dgm:pt modelId="{75FD92F1-BFA6-40D6-98DF-4CF73122B502}" type="pres">
      <dgm:prSet presAssocID="{2465FD1C-939C-4C35-B2F6-271FFFE00C96}" presName="connectorText" presStyleLbl="sibTrans2D1" presStyleIdx="5" presStyleCnt="9"/>
      <dgm:spPr/>
    </dgm:pt>
    <dgm:pt modelId="{B7AEF07B-264A-4E63-BDE9-46AA1594CA8C}" type="pres">
      <dgm:prSet presAssocID="{A4F1B3B1-D8C5-43EF-823E-AD9D73CF6648}" presName="node" presStyleLbl="node1" presStyleIdx="5" presStyleCnt="9" custScaleX="189410" custRadScaleRad="106570" custRadScaleInc="40724">
        <dgm:presLayoutVars>
          <dgm:bulletEnabled val="1"/>
        </dgm:presLayoutVars>
      </dgm:prSet>
      <dgm:spPr/>
    </dgm:pt>
    <dgm:pt modelId="{306FA14C-260C-428E-ADA8-ECFF0C31BE78}" type="pres">
      <dgm:prSet presAssocID="{2CD38C9F-6115-4C3D-9616-5CB41AA8A940}" presName="parTrans" presStyleLbl="sibTrans2D1" presStyleIdx="6" presStyleCnt="9"/>
      <dgm:spPr/>
    </dgm:pt>
    <dgm:pt modelId="{D5925527-7F75-4E81-8475-D7643715FEB0}" type="pres">
      <dgm:prSet presAssocID="{2CD38C9F-6115-4C3D-9616-5CB41AA8A940}" presName="connectorText" presStyleLbl="sibTrans2D1" presStyleIdx="6" presStyleCnt="9"/>
      <dgm:spPr/>
    </dgm:pt>
    <dgm:pt modelId="{13CB2A55-AE49-4C2F-AEC0-1B1D0A09C60E}" type="pres">
      <dgm:prSet presAssocID="{64552AE5-C079-41DE-BB59-021DB6C0B778}" presName="node" presStyleLbl="node1" presStyleIdx="6" presStyleCnt="9" custScaleX="221434" custRadScaleRad="152132" custRadScaleInc="40010">
        <dgm:presLayoutVars>
          <dgm:bulletEnabled val="1"/>
        </dgm:presLayoutVars>
      </dgm:prSet>
      <dgm:spPr/>
    </dgm:pt>
    <dgm:pt modelId="{68B41FC8-8E44-44FA-B2FC-7AFDA1E735E2}" type="pres">
      <dgm:prSet presAssocID="{F9AF2B2D-4E13-45ED-AF8E-8F6FBF441003}" presName="parTrans" presStyleLbl="sibTrans2D1" presStyleIdx="7" presStyleCnt="9"/>
      <dgm:spPr/>
    </dgm:pt>
    <dgm:pt modelId="{EEDC5FBF-26E6-4ED8-8E21-D40DF3ADF54E}" type="pres">
      <dgm:prSet presAssocID="{F9AF2B2D-4E13-45ED-AF8E-8F6FBF441003}" presName="connectorText" presStyleLbl="sibTrans2D1" presStyleIdx="7" presStyleCnt="9"/>
      <dgm:spPr/>
    </dgm:pt>
    <dgm:pt modelId="{A761A382-15C9-45D6-8D35-CEB4841483DA}" type="pres">
      <dgm:prSet presAssocID="{FE33E6FF-59E9-48FB-8F86-FF914A4EE144}" presName="node" presStyleLbl="node1" presStyleIdx="7" presStyleCnt="9" custScaleX="243001" custRadScaleRad="140746" custRadScaleInc="-14565">
        <dgm:presLayoutVars>
          <dgm:bulletEnabled val="1"/>
        </dgm:presLayoutVars>
      </dgm:prSet>
      <dgm:spPr/>
    </dgm:pt>
    <dgm:pt modelId="{0A852EAB-5DAA-4E3C-8B83-55561E81D43B}" type="pres">
      <dgm:prSet presAssocID="{2EBEA0B1-CE95-4D89-B7B0-AF283B13C4DA}" presName="parTrans" presStyleLbl="sibTrans2D1" presStyleIdx="8" presStyleCnt="9"/>
      <dgm:spPr/>
    </dgm:pt>
    <dgm:pt modelId="{5E93554E-DE55-455F-88A4-1C1E64A40936}" type="pres">
      <dgm:prSet presAssocID="{2EBEA0B1-CE95-4D89-B7B0-AF283B13C4DA}" presName="connectorText" presStyleLbl="sibTrans2D1" presStyleIdx="8" presStyleCnt="9"/>
      <dgm:spPr/>
    </dgm:pt>
    <dgm:pt modelId="{8C097C65-B5EB-4D2B-A918-A83D55BAC7EC}" type="pres">
      <dgm:prSet presAssocID="{DE84CFC3-A30C-4F54-B8C9-6DA27244FAC4}" presName="node" presStyleLbl="node1" presStyleIdx="8" presStyleCnt="9" custScaleX="242615" custRadScaleRad="167120" custRadScaleInc="-90177">
        <dgm:presLayoutVars>
          <dgm:bulletEnabled val="1"/>
        </dgm:presLayoutVars>
      </dgm:prSet>
      <dgm:spPr/>
    </dgm:pt>
  </dgm:ptLst>
  <dgm:cxnLst>
    <dgm:cxn modelId="{E6A15B00-13C4-4DD3-95F1-C9ECF55D9EFA}" type="presOf" srcId="{E9CFA123-4027-4AB9-BCDB-3F288D28C972}" destId="{C1D06EC7-231A-4D94-819C-96C1BC3A2C59}" srcOrd="0" destOrd="0" presId="urn:microsoft.com/office/officeart/2005/8/layout/radial5"/>
    <dgm:cxn modelId="{F8077801-B703-4B94-9DEA-B113A7BDE66D}" srcId="{2A01E305-95A2-4C06-B79D-512030241C85}" destId="{B017D896-256E-4313-A5B6-37B43E93B016}" srcOrd="2" destOrd="0" parTransId="{A1B991A9-3F03-43A8-89D6-73A220B5695C}" sibTransId="{BD49941E-E247-4E40-AAF2-B95D2E2A2D34}"/>
    <dgm:cxn modelId="{F7873014-F791-490F-9B78-18DBC8753087}" type="presOf" srcId="{64552AE5-C079-41DE-BB59-021DB6C0B778}" destId="{13CB2A55-AE49-4C2F-AEC0-1B1D0A09C60E}" srcOrd="0" destOrd="0" presId="urn:microsoft.com/office/officeart/2005/8/layout/radial5"/>
    <dgm:cxn modelId="{E6754B14-4CCE-4119-B5AF-B787D14C2E5D}" srcId="{E9CFA123-4027-4AB9-BCDB-3F288D28C972}" destId="{2A01E305-95A2-4C06-B79D-512030241C85}" srcOrd="0" destOrd="0" parTransId="{6C0FD194-01AC-49F4-B430-F271BD658956}" sibTransId="{0D9AC6A1-945E-424F-BDA4-9E2EE29841CB}"/>
    <dgm:cxn modelId="{1631BB1F-BC6C-4C91-8282-B237F478F208}" type="presOf" srcId="{5F135428-C13C-476F-9A61-85A74AABE7A4}" destId="{CB204ABC-7677-431C-B2A5-A49E9FCE6FA4}" srcOrd="0" destOrd="0" presId="urn:microsoft.com/office/officeart/2005/8/layout/radial5"/>
    <dgm:cxn modelId="{4AB23121-3A9D-4B0D-8F37-909A4D9288EF}" type="presOf" srcId="{2EBEA0B1-CE95-4D89-B7B0-AF283B13C4DA}" destId="{0A852EAB-5DAA-4E3C-8B83-55561E81D43B}" srcOrd="0" destOrd="0" presId="urn:microsoft.com/office/officeart/2005/8/layout/radial5"/>
    <dgm:cxn modelId="{8081C321-F507-40FB-8FCB-19809281159C}" type="presOf" srcId="{A1B991A9-3F03-43A8-89D6-73A220B5695C}" destId="{EF2A2B03-9E40-451E-BB58-D389769EBE2F}" srcOrd="0" destOrd="0" presId="urn:microsoft.com/office/officeart/2005/8/layout/radial5"/>
    <dgm:cxn modelId="{876FAF24-2357-444E-A3E2-D20A1E7BD22A}" srcId="{2A01E305-95A2-4C06-B79D-512030241C85}" destId="{FE33E6FF-59E9-48FB-8F86-FF914A4EE144}" srcOrd="7" destOrd="0" parTransId="{F9AF2B2D-4E13-45ED-AF8E-8F6FBF441003}" sibTransId="{5C5E5CBE-299C-489B-B2B0-01EEF194925D}"/>
    <dgm:cxn modelId="{EF21F926-BAEA-4FAC-B2C9-9EA620F4675F}" type="presOf" srcId="{FE33E6FF-59E9-48FB-8F86-FF914A4EE144}" destId="{A761A382-15C9-45D6-8D35-CEB4841483DA}" srcOrd="0" destOrd="0" presId="urn:microsoft.com/office/officeart/2005/8/layout/radial5"/>
    <dgm:cxn modelId="{C20FDD29-D738-4094-A18F-AB6CD3E4FB16}" type="presOf" srcId="{F9AF2B2D-4E13-45ED-AF8E-8F6FBF441003}" destId="{EEDC5FBF-26E6-4ED8-8E21-D40DF3ADF54E}" srcOrd="1" destOrd="0" presId="urn:microsoft.com/office/officeart/2005/8/layout/radial5"/>
    <dgm:cxn modelId="{E7DD3D2F-C26E-464A-8FFF-47517D619EC3}" type="presOf" srcId="{765637AC-91B2-438C-A075-C079D0B76268}" destId="{6DDDB59B-8277-48DB-8776-557D68CE59D2}" srcOrd="0" destOrd="0" presId="urn:microsoft.com/office/officeart/2005/8/layout/radial5"/>
    <dgm:cxn modelId="{56E8543C-6803-464F-B0A3-B4C5E0DF0F19}" type="presOf" srcId="{ADCCE568-E272-4DE0-8202-912C3507E7A6}" destId="{0C2BE702-1F9C-4E53-A3F8-BF31B6B47BD1}" srcOrd="0" destOrd="0" presId="urn:microsoft.com/office/officeart/2005/8/layout/radial5"/>
    <dgm:cxn modelId="{0BA19364-8738-490C-869C-1E69F6C690E5}" type="presOf" srcId="{DE84CFC3-A30C-4F54-B8C9-6DA27244FAC4}" destId="{8C097C65-B5EB-4D2B-A918-A83D55BAC7EC}" srcOrd="0" destOrd="0" presId="urn:microsoft.com/office/officeart/2005/8/layout/radial5"/>
    <dgm:cxn modelId="{0BFB9167-34B1-42D9-9166-82DA4FFD7033}" srcId="{2A01E305-95A2-4C06-B79D-512030241C85}" destId="{64552AE5-C079-41DE-BB59-021DB6C0B778}" srcOrd="6" destOrd="0" parTransId="{2CD38C9F-6115-4C3D-9616-5CB41AA8A940}" sibTransId="{D4CC8BD2-FB57-44D5-A0E2-A2A0C1F7F6BA}"/>
    <dgm:cxn modelId="{17E6264A-F5E2-46AD-B580-07901D336D38}" type="presOf" srcId="{B47A7E0A-0A27-494B-BA05-D1C3744DD162}" destId="{5F8211D1-E5CF-4B30-B631-F08EB53F84DE}" srcOrd="1" destOrd="0" presId="urn:microsoft.com/office/officeart/2005/8/layout/radial5"/>
    <dgm:cxn modelId="{CDD9F54A-5023-4BA1-90FC-64A92D1F7304}" type="presOf" srcId="{5F135428-C13C-476F-9A61-85A74AABE7A4}" destId="{ABA4CFE4-AB33-491F-BD34-16846005AB26}" srcOrd="1" destOrd="0" presId="urn:microsoft.com/office/officeart/2005/8/layout/radial5"/>
    <dgm:cxn modelId="{200B567A-B20C-4277-A314-82AD46524977}" type="presOf" srcId="{2A01E305-95A2-4C06-B79D-512030241C85}" destId="{C10F6A58-BFE2-4917-A5A2-5C703F860D5E}" srcOrd="0" destOrd="0" presId="urn:microsoft.com/office/officeart/2005/8/layout/radial5"/>
    <dgm:cxn modelId="{9205CA87-BD04-468D-BCE3-4EF5C497B821}" type="presOf" srcId="{B47A7E0A-0A27-494B-BA05-D1C3744DD162}" destId="{0142693A-3B80-4060-85A8-B4B647D4B1BD}" srcOrd="0" destOrd="0" presId="urn:microsoft.com/office/officeart/2005/8/layout/radial5"/>
    <dgm:cxn modelId="{FADF558C-F052-41BE-8CB8-54D77FCD183F}" srcId="{2A01E305-95A2-4C06-B79D-512030241C85}" destId="{A4F1B3B1-D8C5-43EF-823E-AD9D73CF6648}" srcOrd="5" destOrd="0" parTransId="{2465FD1C-939C-4C35-B2F6-271FFFE00C96}" sibTransId="{52D86F1E-34AD-4B20-83B9-3B16F034FDFE}"/>
    <dgm:cxn modelId="{3A01548D-AA20-42AC-9915-75864F4BB64D}" srcId="{2A01E305-95A2-4C06-B79D-512030241C85}" destId="{80404F09-385A-436D-9CBD-50392817E5F3}" srcOrd="0" destOrd="0" parTransId="{36DF9EC9-49C6-4F04-A0F6-8CE21D6327E8}" sibTransId="{2CAB29D2-D510-4563-ACAA-7D167DD63E25}"/>
    <dgm:cxn modelId="{A421A98D-5C01-4A16-B951-F05A75768CAE}" srcId="{2A01E305-95A2-4C06-B79D-512030241C85}" destId="{ADCCE568-E272-4DE0-8202-912C3507E7A6}" srcOrd="4" destOrd="0" parTransId="{5F135428-C13C-476F-9A61-85A74AABE7A4}" sibTransId="{5A01C54A-7C7D-4422-9B45-36AECD4BB9FA}"/>
    <dgm:cxn modelId="{4CC7F78E-06C9-4908-8064-66CB8FFB5B51}" srcId="{2A01E305-95A2-4C06-B79D-512030241C85}" destId="{765637AC-91B2-438C-A075-C079D0B76268}" srcOrd="1" destOrd="0" parTransId="{299AB463-89C9-47C8-9B70-ED6B2D2E53E2}" sibTransId="{0796A524-0F7E-4C23-BD23-1861AC424E3B}"/>
    <dgm:cxn modelId="{7CC60292-1E66-4E9B-88D8-A9D9248B260A}" type="presOf" srcId="{36DF9EC9-49C6-4F04-A0F6-8CE21D6327E8}" destId="{64ED64B1-B547-4540-B09D-CA3707F0FCAA}" srcOrd="1" destOrd="0" presId="urn:microsoft.com/office/officeart/2005/8/layout/radial5"/>
    <dgm:cxn modelId="{A1407892-5195-4F9A-9267-4F0231D32D5E}" type="presOf" srcId="{36DF9EC9-49C6-4F04-A0F6-8CE21D6327E8}" destId="{083111E0-383B-4E82-8620-9594256CBA22}" srcOrd="0" destOrd="0" presId="urn:microsoft.com/office/officeart/2005/8/layout/radial5"/>
    <dgm:cxn modelId="{F3446195-9736-4E40-BA1D-E227731A3EE1}" type="presOf" srcId="{2CD38C9F-6115-4C3D-9616-5CB41AA8A940}" destId="{306FA14C-260C-428E-ADA8-ECFF0C31BE78}" srcOrd="0" destOrd="0" presId="urn:microsoft.com/office/officeart/2005/8/layout/radial5"/>
    <dgm:cxn modelId="{D6FEC796-0FBA-4AF7-9412-D04369CA8A35}" type="presOf" srcId="{F9AF2B2D-4E13-45ED-AF8E-8F6FBF441003}" destId="{68B41FC8-8E44-44FA-B2FC-7AFDA1E735E2}" srcOrd="0" destOrd="0" presId="urn:microsoft.com/office/officeart/2005/8/layout/radial5"/>
    <dgm:cxn modelId="{14AE8498-F98C-42EC-A8DD-2193DDE78898}" type="presOf" srcId="{A4F1B3B1-D8C5-43EF-823E-AD9D73CF6648}" destId="{B7AEF07B-264A-4E63-BDE9-46AA1594CA8C}" srcOrd="0" destOrd="0" presId="urn:microsoft.com/office/officeart/2005/8/layout/radial5"/>
    <dgm:cxn modelId="{3A31CFA4-3E50-491C-BD0E-CB58D67B3D92}" type="presOf" srcId="{B017D896-256E-4313-A5B6-37B43E93B016}" destId="{AB840E54-321F-4013-B6F8-A6E25C927A64}" srcOrd="0" destOrd="0" presId="urn:microsoft.com/office/officeart/2005/8/layout/radial5"/>
    <dgm:cxn modelId="{639B21A9-0645-4B06-9CD1-08469D0E9F67}" type="presOf" srcId="{2EBEA0B1-CE95-4D89-B7B0-AF283B13C4DA}" destId="{5E93554E-DE55-455F-88A4-1C1E64A40936}" srcOrd="1" destOrd="0" presId="urn:microsoft.com/office/officeart/2005/8/layout/radial5"/>
    <dgm:cxn modelId="{121FD8B4-855E-4B5D-AD4D-EF49D012FE11}" type="presOf" srcId="{2CD38C9F-6115-4C3D-9616-5CB41AA8A940}" destId="{D5925527-7F75-4E81-8475-D7643715FEB0}" srcOrd="1" destOrd="0" presId="urn:microsoft.com/office/officeart/2005/8/layout/radial5"/>
    <dgm:cxn modelId="{3A6AD4C1-2A8C-4028-B2BD-FF3A0BEE5AC5}" type="presOf" srcId="{2465FD1C-939C-4C35-B2F6-271FFFE00C96}" destId="{75FD92F1-BFA6-40D6-98DF-4CF73122B502}" srcOrd="1" destOrd="0" presId="urn:microsoft.com/office/officeart/2005/8/layout/radial5"/>
    <dgm:cxn modelId="{B3FE9DC5-5E86-44B6-8105-C33552DD6D2C}" type="presOf" srcId="{210FAD0D-B4CD-4D69-9891-C700D0F9E40B}" destId="{FC86B1A9-59A6-45D6-9D88-4D13FDAA51FA}" srcOrd="0" destOrd="0" presId="urn:microsoft.com/office/officeart/2005/8/layout/radial5"/>
    <dgm:cxn modelId="{916E13C9-2212-46D8-B7B8-5C45BAEF1949}" type="presOf" srcId="{80404F09-385A-436D-9CBD-50392817E5F3}" destId="{F71B9929-9DFA-4B61-B28B-A7DCE35A7035}" srcOrd="0" destOrd="0" presId="urn:microsoft.com/office/officeart/2005/8/layout/radial5"/>
    <dgm:cxn modelId="{F2FD5DCC-4FDF-47CE-A593-89CE7CA8A812}" type="presOf" srcId="{2465FD1C-939C-4C35-B2F6-271FFFE00C96}" destId="{FA1DE0BE-CBD5-481D-93E7-73656F378C9C}" srcOrd="0" destOrd="0" presId="urn:microsoft.com/office/officeart/2005/8/layout/radial5"/>
    <dgm:cxn modelId="{03D5E7D0-4384-4055-8C11-CD9CA018A7EC}" srcId="{2A01E305-95A2-4C06-B79D-512030241C85}" destId="{210FAD0D-B4CD-4D69-9891-C700D0F9E40B}" srcOrd="3" destOrd="0" parTransId="{B47A7E0A-0A27-494B-BA05-D1C3744DD162}" sibTransId="{D58307B6-07C5-4E34-BE46-F58CEAC8B1B6}"/>
    <dgm:cxn modelId="{59C3F4D6-948F-48FB-85F7-C0988AAA9D69}" srcId="{2A01E305-95A2-4C06-B79D-512030241C85}" destId="{DE84CFC3-A30C-4F54-B8C9-6DA27244FAC4}" srcOrd="8" destOrd="0" parTransId="{2EBEA0B1-CE95-4D89-B7B0-AF283B13C4DA}" sibTransId="{0AE601EA-DD1A-4D39-93ED-87DD0C269B10}"/>
    <dgm:cxn modelId="{1AA0A8DD-1211-40E3-8AB1-218D5F7A3FC5}" type="presOf" srcId="{A1B991A9-3F03-43A8-89D6-73A220B5695C}" destId="{7F3B8D75-FB86-40B9-948B-92C8FDF221AE}" srcOrd="1" destOrd="0" presId="urn:microsoft.com/office/officeart/2005/8/layout/radial5"/>
    <dgm:cxn modelId="{8FF6E4DE-C2EE-46EF-B301-DFF2C206F783}" type="presOf" srcId="{299AB463-89C9-47C8-9B70-ED6B2D2E53E2}" destId="{E037DBCE-01CC-4CCB-959F-5A4507587327}" srcOrd="0" destOrd="0" presId="urn:microsoft.com/office/officeart/2005/8/layout/radial5"/>
    <dgm:cxn modelId="{C9898BFF-FF96-4E13-87CB-31946920D8B6}" type="presOf" srcId="{299AB463-89C9-47C8-9B70-ED6B2D2E53E2}" destId="{FAC22A17-23B9-49F7-BC2D-9B1BF0352D3E}" srcOrd="1" destOrd="0" presId="urn:microsoft.com/office/officeart/2005/8/layout/radial5"/>
    <dgm:cxn modelId="{6238D52B-B1C1-4CC5-B8F2-5E84392AEDA1}" type="presParOf" srcId="{C1D06EC7-231A-4D94-819C-96C1BC3A2C59}" destId="{C10F6A58-BFE2-4917-A5A2-5C703F860D5E}" srcOrd="0" destOrd="0" presId="urn:microsoft.com/office/officeart/2005/8/layout/radial5"/>
    <dgm:cxn modelId="{DD84E9C2-F207-4283-BB87-A2DECAB50BB1}" type="presParOf" srcId="{C1D06EC7-231A-4D94-819C-96C1BC3A2C59}" destId="{083111E0-383B-4E82-8620-9594256CBA22}" srcOrd="1" destOrd="0" presId="urn:microsoft.com/office/officeart/2005/8/layout/radial5"/>
    <dgm:cxn modelId="{B091FEDD-01C3-4FFB-8AE0-FEA9CAB194F5}" type="presParOf" srcId="{083111E0-383B-4E82-8620-9594256CBA22}" destId="{64ED64B1-B547-4540-B09D-CA3707F0FCAA}" srcOrd="0" destOrd="0" presId="urn:microsoft.com/office/officeart/2005/8/layout/radial5"/>
    <dgm:cxn modelId="{41834AD9-466D-4469-94C5-01CA503FE9B1}" type="presParOf" srcId="{C1D06EC7-231A-4D94-819C-96C1BC3A2C59}" destId="{F71B9929-9DFA-4B61-B28B-A7DCE35A7035}" srcOrd="2" destOrd="0" presId="urn:microsoft.com/office/officeart/2005/8/layout/radial5"/>
    <dgm:cxn modelId="{59C7899B-379C-4A27-A2B0-D65E185B4931}" type="presParOf" srcId="{C1D06EC7-231A-4D94-819C-96C1BC3A2C59}" destId="{E037DBCE-01CC-4CCB-959F-5A4507587327}" srcOrd="3" destOrd="0" presId="urn:microsoft.com/office/officeart/2005/8/layout/radial5"/>
    <dgm:cxn modelId="{3A952FDF-A25D-4B64-8136-4A4E4E2857E3}" type="presParOf" srcId="{E037DBCE-01CC-4CCB-959F-5A4507587327}" destId="{FAC22A17-23B9-49F7-BC2D-9B1BF0352D3E}" srcOrd="0" destOrd="0" presId="urn:microsoft.com/office/officeart/2005/8/layout/radial5"/>
    <dgm:cxn modelId="{9F89F28A-2E93-4A5F-A3D7-238714A799A3}" type="presParOf" srcId="{C1D06EC7-231A-4D94-819C-96C1BC3A2C59}" destId="{6DDDB59B-8277-48DB-8776-557D68CE59D2}" srcOrd="4" destOrd="0" presId="urn:microsoft.com/office/officeart/2005/8/layout/radial5"/>
    <dgm:cxn modelId="{884DABDA-54B2-4BE5-8F62-90E8B576A202}" type="presParOf" srcId="{C1D06EC7-231A-4D94-819C-96C1BC3A2C59}" destId="{EF2A2B03-9E40-451E-BB58-D389769EBE2F}" srcOrd="5" destOrd="0" presId="urn:microsoft.com/office/officeart/2005/8/layout/radial5"/>
    <dgm:cxn modelId="{4ACCA336-2BC3-4775-905B-FBEC24D4B115}" type="presParOf" srcId="{EF2A2B03-9E40-451E-BB58-D389769EBE2F}" destId="{7F3B8D75-FB86-40B9-948B-92C8FDF221AE}" srcOrd="0" destOrd="0" presId="urn:microsoft.com/office/officeart/2005/8/layout/radial5"/>
    <dgm:cxn modelId="{5DA93C7C-87F6-4D48-9DCC-DB2F89764627}" type="presParOf" srcId="{C1D06EC7-231A-4D94-819C-96C1BC3A2C59}" destId="{AB840E54-321F-4013-B6F8-A6E25C927A64}" srcOrd="6" destOrd="0" presId="urn:microsoft.com/office/officeart/2005/8/layout/radial5"/>
    <dgm:cxn modelId="{38ABB7BD-3C57-493F-B339-260AD2DDF3BA}" type="presParOf" srcId="{C1D06EC7-231A-4D94-819C-96C1BC3A2C59}" destId="{0142693A-3B80-4060-85A8-B4B647D4B1BD}" srcOrd="7" destOrd="0" presId="urn:microsoft.com/office/officeart/2005/8/layout/radial5"/>
    <dgm:cxn modelId="{4FD98072-9C1B-4F6E-B6A7-170631846785}" type="presParOf" srcId="{0142693A-3B80-4060-85A8-B4B647D4B1BD}" destId="{5F8211D1-E5CF-4B30-B631-F08EB53F84DE}" srcOrd="0" destOrd="0" presId="urn:microsoft.com/office/officeart/2005/8/layout/radial5"/>
    <dgm:cxn modelId="{48FB3672-2607-41B9-9994-7B75BF7604D2}" type="presParOf" srcId="{C1D06EC7-231A-4D94-819C-96C1BC3A2C59}" destId="{FC86B1A9-59A6-45D6-9D88-4D13FDAA51FA}" srcOrd="8" destOrd="0" presId="urn:microsoft.com/office/officeart/2005/8/layout/radial5"/>
    <dgm:cxn modelId="{BD83C2B5-C400-49D0-B429-896BD4725CC8}" type="presParOf" srcId="{C1D06EC7-231A-4D94-819C-96C1BC3A2C59}" destId="{CB204ABC-7677-431C-B2A5-A49E9FCE6FA4}" srcOrd="9" destOrd="0" presId="urn:microsoft.com/office/officeart/2005/8/layout/radial5"/>
    <dgm:cxn modelId="{47A7DE4A-E201-4D27-AC20-1F6F39EFDB31}" type="presParOf" srcId="{CB204ABC-7677-431C-B2A5-A49E9FCE6FA4}" destId="{ABA4CFE4-AB33-491F-BD34-16846005AB26}" srcOrd="0" destOrd="0" presId="urn:microsoft.com/office/officeart/2005/8/layout/radial5"/>
    <dgm:cxn modelId="{FF94F812-A6E6-4CDA-B2C7-CF445FB4C091}" type="presParOf" srcId="{C1D06EC7-231A-4D94-819C-96C1BC3A2C59}" destId="{0C2BE702-1F9C-4E53-A3F8-BF31B6B47BD1}" srcOrd="10" destOrd="0" presId="urn:microsoft.com/office/officeart/2005/8/layout/radial5"/>
    <dgm:cxn modelId="{9452FAD1-105B-4EAE-90B7-4B4D11850BEF}" type="presParOf" srcId="{C1D06EC7-231A-4D94-819C-96C1BC3A2C59}" destId="{FA1DE0BE-CBD5-481D-93E7-73656F378C9C}" srcOrd="11" destOrd="0" presId="urn:microsoft.com/office/officeart/2005/8/layout/radial5"/>
    <dgm:cxn modelId="{A9DB063C-9921-4B55-8EA8-A0D14F2A0C09}" type="presParOf" srcId="{FA1DE0BE-CBD5-481D-93E7-73656F378C9C}" destId="{75FD92F1-BFA6-40D6-98DF-4CF73122B502}" srcOrd="0" destOrd="0" presId="urn:microsoft.com/office/officeart/2005/8/layout/radial5"/>
    <dgm:cxn modelId="{00967982-D740-45F5-A452-F190F7FAF955}" type="presParOf" srcId="{C1D06EC7-231A-4D94-819C-96C1BC3A2C59}" destId="{B7AEF07B-264A-4E63-BDE9-46AA1594CA8C}" srcOrd="12" destOrd="0" presId="urn:microsoft.com/office/officeart/2005/8/layout/radial5"/>
    <dgm:cxn modelId="{B49748FF-E27E-4B5D-B460-C00DA57EDF14}" type="presParOf" srcId="{C1D06EC7-231A-4D94-819C-96C1BC3A2C59}" destId="{306FA14C-260C-428E-ADA8-ECFF0C31BE78}" srcOrd="13" destOrd="0" presId="urn:microsoft.com/office/officeart/2005/8/layout/radial5"/>
    <dgm:cxn modelId="{C3B4A521-29BC-4D15-A06F-0069742B1661}" type="presParOf" srcId="{306FA14C-260C-428E-ADA8-ECFF0C31BE78}" destId="{D5925527-7F75-4E81-8475-D7643715FEB0}" srcOrd="0" destOrd="0" presId="urn:microsoft.com/office/officeart/2005/8/layout/radial5"/>
    <dgm:cxn modelId="{C0923AE2-EADE-410E-9CD5-60285B26228A}" type="presParOf" srcId="{C1D06EC7-231A-4D94-819C-96C1BC3A2C59}" destId="{13CB2A55-AE49-4C2F-AEC0-1B1D0A09C60E}" srcOrd="14" destOrd="0" presId="urn:microsoft.com/office/officeart/2005/8/layout/radial5"/>
    <dgm:cxn modelId="{5B7217F1-CA6B-411A-B2FA-79FCE3F57E6E}" type="presParOf" srcId="{C1D06EC7-231A-4D94-819C-96C1BC3A2C59}" destId="{68B41FC8-8E44-44FA-B2FC-7AFDA1E735E2}" srcOrd="15" destOrd="0" presId="urn:microsoft.com/office/officeart/2005/8/layout/radial5"/>
    <dgm:cxn modelId="{F96022A1-7927-4ADF-84F6-BF3BD9C96B83}" type="presParOf" srcId="{68B41FC8-8E44-44FA-B2FC-7AFDA1E735E2}" destId="{EEDC5FBF-26E6-4ED8-8E21-D40DF3ADF54E}" srcOrd="0" destOrd="0" presId="urn:microsoft.com/office/officeart/2005/8/layout/radial5"/>
    <dgm:cxn modelId="{5B9189C2-BE4A-45D3-B85C-F42F7B3C8F5B}" type="presParOf" srcId="{C1D06EC7-231A-4D94-819C-96C1BC3A2C59}" destId="{A761A382-15C9-45D6-8D35-CEB4841483DA}" srcOrd="16" destOrd="0" presId="urn:microsoft.com/office/officeart/2005/8/layout/radial5"/>
    <dgm:cxn modelId="{419E1A44-06A8-4D97-BCAD-130891CAA638}" type="presParOf" srcId="{C1D06EC7-231A-4D94-819C-96C1BC3A2C59}" destId="{0A852EAB-5DAA-4E3C-8B83-55561E81D43B}" srcOrd="17" destOrd="0" presId="urn:microsoft.com/office/officeart/2005/8/layout/radial5"/>
    <dgm:cxn modelId="{D04E9093-8999-4204-8FA9-0ACF72C5852A}" type="presParOf" srcId="{0A852EAB-5DAA-4E3C-8B83-55561E81D43B}" destId="{5E93554E-DE55-455F-88A4-1C1E64A40936}" srcOrd="0" destOrd="0" presId="urn:microsoft.com/office/officeart/2005/8/layout/radial5"/>
    <dgm:cxn modelId="{94FD8C63-1981-4132-AFF9-3573EFBD41D6}" type="presParOf" srcId="{C1D06EC7-231A-4D94-819C-96C1BC3A2C59}" destId="{8C097C65-B5EB-4D2B-A918-A83D55BAC7EC}" srcOrd="18"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47E31B-87FE-4CCF-976A-89245C419359}">
      <dsp:nvSpPr>
        <dsp:cNvPr id="0" name=""/>
        <dsp:cNvSpPr/>
      </dsp:nvSpPr>
      <dsp:spPr>
        <a:xfrm>
          <a:off x="7630079" y="3345826"/>
          <a:ext cx="1309977" cy="623430"/>
        </a:xfrm>
        <a:custGeom>
          <a:avLst/>
          <a:gdLst/>
          <a:ahLst/>
          <a:cxnLst/>
          <a:rect l="0" t="0" r="0" b="0"/>
          <a:pathLst>
            <a:path>
              <a:moveTo>
                <a:pt x="0" y="0"/>
              </a:moveTo>
              <a:lnTo>
                <a:pt x="0" y="424849"/>
              </a:lnTo>
              <a:lnTo>
                <a:pt x="1309977" y="424849"/>
              </a:lnTo>
              <a:lnTo>
                <a:pt x="1309977" y="62343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9BE73DB-4FAD-4DEB-BED5-36EAC29A0357}">
      <dsp:nvSpPr>
        <dsp:cNvPr id="0" name=""/>
        <dsp:cNvSpPr/>
      </dsp:nvSpPr>
      <dsp:spPr>
        <a:xfrm>
          <a:off x="6320101" y="3345826"/>
          <a:ext cx="1309977" cy="623430"/>
        </a:xfrm>
        <a:custGeom>
          <a:avLst/>
          <a:gdLst/>
          <a:ahLst/>
          <a:cxnLst/>
          <a:rect l="0" t="0" r="0" b="0"/>
          <a:pathLst>
            <a:path>
              <a:moveTo>
                <a:pt x="1309977" y="0"/>
              </a:moveTo>
              <a:lnTo>
                <a:pt x="1309977" y="424849"/>
              </a:lnTo>
              <a:lnTo>
                <a:pt x="0" y="424849"/>
              </a:lnTo>
              <a:lnTo>
                <a:pt x="0" y="62343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146B6F-42E8-4096-8BB1-EF3A5810FA1F}">
      <dsp:nvSpPr>
        <dsp:cNvPr id="0" name=""/>
        <dsp:cNvSpPr/>
      </dsp:nvSpPr>
      <dsp:spPr>
        <a:xfrm>
          <a:off x="4933286" y="1134917"/>
          <a:ext cx="2696793" cy="849723"/>
        </a:xfrm>
        <a:custGeom>
          <a:avLst/>
          <a:gdLst/>
          <a:ahLst/>
          <a:cxnLst/>
          <a:rect l="0" t="0" r="0" b="0"/>
          <a:pathLst>
            <a:path>
              <a:moveTo>
                <a:pt x="0" y="0"/>
              </a:moveTo>
              <a:lnTo>
                <a:pt x="0" y="651142"/>
              </a:lnTo>
              <a:lnTo>
                <a:pt x="2696793" y="651142"/>
              </a:lnTo>
              <a:lnTo>
                <a:pt x="2696793" y="8497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E355E98-7EB6-440E-84DD-EBE601BC50A2}">
      <dsp:nvSpPr>
        <dsp:cNvPr id="0" name=""/>
        <dsp:cNvSpPr/>
      </dsp:nvSpPr>
      <dsp:spPr>
        <a:xfrm>
          <a:off x="2390167" y="3345826"/>
          <a:ext cx="1309977" cy="623430"/>
        </a:xfrm>
        <a:custGeom>
          <a:avLst/>
          <a:gdLst/>
          <a:ahLst/>
          <a:cxnLst/>
          <a:rect l="0" t="0" r="0" b="0"/>
          <a:pathLst>
            <a:path>
              <a:moveTo>
                <a:pt x="0" y="0"/>
              </a:moveTo>
              <a:lnTo>
                <a:pt x="0" y="424849"/>
              </a:lnTo>
              <a:lnTo>
                <a:pt x="1309977" y="424849"/>
              </a:lnTo>
              <a:lnTo>
                <a:pt x="1309977" y="62343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C8FD01-CF3A-490B-9423-BE76D39A36C3}">
      <dsp:nvSpPr>
        <dsp:cNvPr id="0" name=""/>
        <dsp:cNvSpPr/>
      </dsp:nvSpPr>
      <dsp:spPr>
        <a:xfrm>
          <a:off x="1080190" y="3345826"/>
          <a:ext cx="1309977" cy="623430"/>
        </a:xfrm>
        <a:custGeom>
          <a:avLst/>
          <a:gdLst/>
          <a:ahLst/>
          <a:cxnLst/>
          <a:rect l="0" t="0" r="0" b="0"/>
          <a:pathLst>
            <a:path>
              <a:moveTo>
                <a:pt x="1309977" y="0"/>
              </a:moveTo>
              <a:lnTo>
                <a:pt x="1309977" y="424849"/>
              </a:lnTo>
              <a:lnTo>
                <a:pt x="0" y="424849"/>
              </a:lnTo>
              <a:lnTo>
                <a:pt x="0" y="62343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6DAAC8-681D-4CD1-8E80-1158DCCF0AE3}">
      <dsp:nvSpPr>
        <dsp:cNvPr id="0" name=""/>
        <dsp:cNvSpPr/>
      </dsp:nvSpPr>
      <dsp:spPr>
        <a:xfrm>
          <a:off x="2390167" y="1134917"/>
          <a:ext cx="2543118" cy="849723"/>
        </a:xfrm>
        <a:custGeom>
          <a:avLst/>
          <a:gdLst/>
          <a:ahLst/>
          <a:cxnLst/>
          <a:rect l="0" t="0" r="0" b="0"/>
          <a:pathLst>
            <a:path>
              <a:moveTo>
                <a:pt x="2543118" y="0"/>
              </a:moveTo>
              <a:lnTo>
                <a:pt x="2543118" y="651142"/>
              </a:lnTo>
              <a:lnTo>
                <a:pt x="0" y="651142"/>
              </a:lnTo>
              <a:lnTo>
                <a:pt x="0" y="8497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E40789-029B-46AD-9A5C-FD84D38DCD55}">
      <dsp:nvSpPr>
        <dsp:cNvPr id="0" name=""/>
        <dsp:cNvSpPr/>
      </dsp:nvSpPr>
      <dsp:spPr>
        <a:xfrm>
          <a:off x="2940670" y="-226268"/>
          <a:ext cx="3985231" cy="1361186"/>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866CE02D-9A23-48A0-8BBD-F11158878B42}">
      <dsp:nvSpPr>
        <dsp:cNvPr id="0" name=""/>
        <dsp:cNvSpPr/>
      </dsp:nvSpPr>
      <dsp:spPr>
        <a:xfrm>
          <a:off x="3178848" y="0"/>
          <a:ext cx="3985231" cy="136118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أنواع البيانات الإحصائية</a:t>
          </a:r>
        </a:p>
        <a:p>
          <a:pPr marL="0" lvl="0" indent="0" algn="ctr" defTabSz="800100" rtl="1">
            <a:lnSpc>
              <a:spcPct val="90000"/>
            </a:lnSpc>
            <a:spcBef>
              <a:spcPct val="0"/>
            </a:spcBef>
            <a:spcAft>
              <a:spcPct val="35000"/>
            </a:spcAft>
            <a:buNone/>
          </a:pPr>
          <a:r>
            <a:rPr lang="en-US" sz="1800" kern="1200" dirty="0">
              <a:latin typeface="Alexandria"/>
            </a:rPr>
            <a:t>Statistical Data</a:t>
          </a:r>
          <a:endParaRPr lang="ar-EG" sz="1800" kern="1200" dirty="0">
            <a:latin typeface="Alexandria"/>
          </a:endParaRPr>
        </a:p>
      </dsp:txBody>
      <dsp:txXfrm>
        <a:off x="3218716" y="39868"/>
        <a:ext cx="3905495" cy="1281450"/>
      </dsp:txXfrm>
    </dsp:sp>
    <dsp:sp modelId="{AFACA4B7-7C94-4136-93B4-EDFDE8B298BB}">
      <dsp:nvSpPr>
        <dsp:cNvPr id="0" name=""/>
        <dsp:cNvSpPr/>
      </dsp:nvSpPr>
      <dsp:spPr>
        <a:xfrm>
          <a:off x="465911" y="1984640"/>
          <a:ext cx="3848512" cy="1361186"/>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3C041EF6-0B64-48CF-A584-23BF88EA8D73}">
      <dsp:nvSpPr>
        <dsp:cNvPr id="0" name=""/>
        <dsp:cNvSpPr/>
      </dsp:nvSpPr>
      <dsp:spPr>
        <a:xfrm>
          <a:off x="704089" y="2210909"/>
          <a:ext cx="3848512" cy="136118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كمية</a:t>
          </a:r>
        </a:p>
        <a:p>
          <a:pPr marL="0" lvl="0" indent="0" algn="ctr" defTabSz="800100" rtl="1">
            <a:lnSpc>
              <a:spcPct val="90000"/>
            </a:lnSpc>
            <a:spcBef>
              <a:spcPct val="0"/>
            </a:spcBef>
            <a:spcAft>
              <a:spcPct val="35000"/>
            </a:spcAft>
            <a:buNone/>
          </a:pPr>
          <a:r>
            <a:rPr lang="en-US" sz="1800" kern="1200" dirty="0">
              <a:latin typeface="Alexandria"/>
            </a:rPr>
            <a:t>Quantitative</a:t>
          </a:r>
        </a:p>
        <a:p>
          <a:pPr marL="0" lvl="0" indent="0" algn="ctr" defTabSz="800100" rtl="1">
            <a:lnSpc>
              <a:spcPct val="90000"/>
            </a:lnSpc>
            <a:spcBef>
              <a:spcPct val="0"/>
            </a:spcBef>
            <a:spcAft>
              <a:spcPct val="35000"/>
            </a:spcAft>
            <a:buNone/>
          </a:pPr>
          <a:r>
            <a:rPr lang="ar-EG" sz="1800" kern="1200" dirty="0">
              <a:latin typeface="Alexandria"/>
            </a:rPr>
            <a:t>(يعبر عنه باستخدام الأرقام)</a:t>
          </a:r>
        </a:p>
      </dsp:txBody>
      <dsp:txXfrm>
        <a:off x="743957" y="2250777"/>
        <a:ext cx="3768776" cy="1281450"/>
      </dsp:txXfrm>
    </dsp:sp>
    <dsp:sp modelId="{EE8015E2-9837-46B8-9F51-09202C9F5953}">
      <dsp:nvSpPr>
        <dsp:cNvPr id="0" name=""/>
        <dsp:cNvSpPr/>
      </dsp:nvSpPr>
      <dsp:spPr>
        <a:xfrm>
          <a:off x="8390" y="3969256"/>
          <a:ext cx="2143600" cy="1361186"/>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6D1CB5A9-BF4F-4DC9-BF4F-C0BBC87F708F}">
      <dsp:nvSpPr>
        <dsp:cNvPr id="0" name=""/>
        <dsp:cNvSpPr/>
      </dsp:nvSpPr>
      <dsp:spPr>
        <a:xfrm>
          <a:off x="246567" y="4195525"/>
          <a:ext cx="2143600" cy="136118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متصلة</a:t>
          </a:r>
        </a:p>
        <a:p>
          <a:pPr marL="0" lvl="0" indent="0" algn="ctr" defTabSz="800100" rtl="1">
            <a:lnSpc>
              <a:spcPct val="90000"/>
            </a:lnSpc>
            <a:spcBef>
              <a:spcPct val="0"/>
            </a:spcBef>
            <a:spcAft>
              <a:spcPct val="35000"/>
            </a:spcAft>
            <a:buNone/>
          </a:pPr>
          <a:r>
            <a:rPr lang="en-US" sz="1800" kern="1200" dirty="0">
              <a:latin typeface="Alexandria"/>
            </a:rPr>
            <a:t>Continuous</a:t>
          </a:r>
          <a:endParaRPr lang="ar-EG" sz="1800" kern="1200" dirty="0">
            <a:latin typeface="Alexandria"/>
          </a:endParaRPr>
        </a:p>
      </dsp:txBody>
      <dsp:txXfrm>
        <a:off x="286435" y="4235393"/>
        <a:ext cx="2063864" cy="1281450"/>
      </dsp:txXfrm>
    </dsp:sp>
    <dsp:sp modelId="{28758549-D183-48ED-A17F-6462AE4FF0F4}">
      <dsp:nvSpPr>
        <dsp:cNvPr id="0" name=""/>
        <dsp:cNvSpPr/>
      </dsp:nvSpPr>
      <dsp:spPr>
        <a:xfrm>
          <a:off x="2628345" y="3969256"/>
          <a:ext cx="2143600" cy="1361186"/>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06FDDD70-C379-40EF-B480-874D654EB6A2}">
      <dsp:nvSpPr>
        <dsp:cNvPr id="0" name=""/>
        <dsp:cNvSpPr/>
      </dsp:nvSpPr>
      <dsp:spPr>
        <a:xfrm>
          <a:off x="2866523" y="4195525"/>
          <a:ext cx="2143600" cy="136118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منفصلة</a:t>
          </a:r>
        </a:p>
        <a:p>
          <a:pPr marL="0" lvl="0" indent="0" algn="ctr" defTabSz="800100" rtl="1">
            <a:lnSpc>
              <a:spcPct val="90000"/>
            </a:lnSpc>
            <a:spcBef>
              <a:spcPct val="0"/>
            </a:spcBef>
            <a:spcAft>
              <a:spcPct val="35000"/>
            </a:spcAft>
            <a:buNone/>
          </a:pPr>
          <a:r>
            <a:rPr lang="en-US" sz="1800" kern="1200" dirty="0">
              <a:latin typeface="Alexandria"/>
            </a:rPr>
            <a:t>Discrete</a:t>
          </a:r>
          <a:endParaRPr lang="ar-EG" sz="1800" kern="1200" dirty="0">
            <a:latin typeface="Alexandria"/>
          </a:endParaRPr>
        </a:p>
      </dsp:txBody>
      <dsp:txXfrm>
        <a:off x="2906391" y="4235393"/>
        <a:ext cx="2063864" cy="1281450"/>
      </dsp:txXfrm>
    </dsp:sp>
    <dsp:sp modelId="{7212A94F-78D5-42B4-A5AE-F668F9A06C0F}">
      <dsp:nvSpPr>
        <dsp:cNvPr id="0" name=""/>
        <dsp:cNvSpPr/>
      </dsp:nvSpPr>
      <dsp:spPr>
        <a:xfrm>
          <a:off x="5724279" y="1984640"/>
          <a:ext cx="3811599" cy="1361186"/>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5351F062-A822-4C52-A8B9-ADD838086191}">
      <dsp:nvSpPr>
        <dsp:cNvPr id="0" name=""/>
        <dsp:cNvSpPr/>
      </dsp:nvSpPr>
      <dsp:spPr>
        <a:xfrm>
          <a:off x="5962457" y="2210909"/>
          <a:ext cx="3811599" cy="136118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وصفية أو كيفية</a:t>
          </a:r>
        </a:p>
        <a:p>
          <a:pPr marL="0" lvl="0" indent="0" algn="ctr" defTabSz="800100" rtl="1">
            <a:lnSpc>
              <a:spcPct val="90000"/>
            </a:lnSpc>
            <a:spcBef>
              <a:spcPct val="0"/>
            </a:spcBef>
            <a:spcAft>
              <a:spcPct val="35000"/>
            </a:spcAft>
            <a:buNone/>
          </a:pPr>
          <a:r>
            <a:rPr lang="en-US" sz="1800" kern="1200" dirty="0">
              <a:latin typeface="Alexandria"/>
            </a:rPr>
            <a:t>Qualitative</a:t>
          </a:r>
        </a:p>
        <a:p>
          <a:pPr marL="0" lvl="0" indent="0" algn="ctr" defTabSz="800100" rtl="1">
            <a:lnSpc>
              <a:spcPct val="90000"/>
            </a:lnSpc>
            <a:spcBef>
              <a:spcPct val="0"/>
            </a:spcBef>
            <a:spcAft>
              <a:spcPct val="35000"/>
            </a:spcAft>
            <a:buNone/>
          </a:pPr>
          <a:r>
            <a:rPr lang="ar-EG" sz="1800" kern="1200" dirty="0">
              <a:latin typeface="Alexandria"/>
            </a:rPr>
            <a:t>( يعبر عنه باستخدام الألفاظ)</a:t>
          </a:r>
          <a:endParaRPr lang="en-US" sz="1800" kern="1200" dirty="0">
            <a:latin typeface="Alexandria"/>
          </a:endParaRPr>
        </a:p>
      </dsp:txBody>
      <dsp:txXfrm>
        <a:off x="6002325" y="2250777"/>
        <a:ext cx="3731863" cy="1281450"/>
      </dsp:txXfrm>
    </dsp:sp>
    <dsp:sp modelId="{96AD4F17-2188-430E-AE51-EBE9D806FB4C}">
      <dsp:nvSpPr>
        <dsp:cNvPr id="0" name=""/>
        <dsp:cNvSpPr/>
      </dsp:nvSpPr>
      <dsp:spPr>
        <a:xfrm>
          <a:off x="5248301" y="3969256"/>
          <a:ext cx="2143600" cy="1361186"/>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0B73BC69-3661-47C4-A6D8-30F5B37D827A}">
      <dsp:nvSpPr>
        <dsp:cNvPr id="0" name=""/>
        <dsp:cNvSpPr/>
      </dsp:nvSpPr>
      <dsp:spPr>
        <a:xfrm>
          <a:off x="5486479" y="4195525"/>
          <a:ext cx="2143600" cy="136118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ترتيبية</a:t>
          </a:r>
        </a:p>
        <a:p>
          <a:pPr marL="0" lvl="0" indent="0" algn="ctr" defTabSz="800100" rtl="1">
            <a:lnSpc>
              <a:spcPct val="90000"/>
            </a:lnSpc>
            <a:spcBef>
              <a:spcPct val="0"/>
            </a:spcBef>
            <a:spcAft>
              <a:spcPct val="35000"/>
            </a:spcAft>
            <a:buNone/>
          </a:pPr>
          <a:r>
            <a:rPr lang="en-US" sz="1800" kern="1200" dirty="0">
              <a:latin typeface="Alexandria"/>
            </a:rPr>
            <a:t>Ordinal</a:t>
          </a:r>
          <a:endParaRPr lang="ar-EG" sz="1800" kern="1200" dirty="0">
            <a:latin typeface="Alexandria"/>
          </a:endParaRPr>
        </a:p>
      </dsp:txBody>
      <dsp:txXfrm>
        <a:off x="5526347" y="4235393"/>
        <a:ext cx="2063864" cy="1281450"/>
      </dsp:txXfrm>
    </dsp:sp>
    <dsp:sp modelId="{C51C03E9-EA25-449B-B6E2-B848456D0BE4}">
      <dsp:nvSpPr>
        <dsp:cNvPr id="0" name=""/>
        <dsp:cNvSpPr/>
      </dsp:nvSpPr>
      <dsp:spPr>
        <a:xfrm>
          <a:off x="7868257" y="3969256"/>
          <a:ext cx="2143600" cy="1361186"/>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E99E7596-CD77-4551-8D65-33F5FFEB173C}">
      <dsp:nvSpPr>
        <dsp:cNvPr id="0" name=""/>
        <dsp:cNvSpPr/>
      </dsp:nvSpPr>
      <dsp:spPr>
        <a:xfrm>
          <a:off x="8106434" y="4195525"/>
          <a:ext cx="2143600" cy="136118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إسمية</a:t>
          </a:r>
        </a:p>
        <a:p>
          <a:pPr marL="0" lvl="0" indent="0" algn="ctr" defTabSz="800100" rtl="1">
            <a:lnSpc>
              <a:spcPct val="90000"/>
            </a:lnSpc>
            <a:spcBef>
              <a:spcPct val="0"/>
            </a:spcBef>
            <a:spcAft>
              <a:spcPct val="35000"/>
            </a:spcAft>
            <a:buNone/>
          </a:pPr>
          <a:r>
            <a:rPr lang="en-US" sz="1800" kern="1200" dirty="0">
              <a:latin typeface="Alexandria"/>
            </a:rPr>
            <a:t>Nominal</a:t>
          </a:r>
          <a:endParaRPr lang="ar-EG" sz="1800" kern="1200" dirty="0">
            <a:latin typeface="Alexandria"/>
          </a:endParaRPr>
        </a:p>
      </dsp:txBody>
      <dsp:txXfrm>
        <a:off x="8146302" y="4235393"/>
        <a:ext cx="2063864" cy="12814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60D76B-23CE-4688-8D6E-FC8397403BB6}">
      <dsp:nvSpPr>
        <dsp:cNvPr id="0" name=""/>
        <dsp:cNvSpPr/>
      </dsp:nvSpPr>
      <dsp:spPr>
        <a:xfrm rot="5400000">
          <a:off x="8949597" y="692051"/>
          <a:ext cx="2060870" cy="1442609"/>
        </a:xfrm>
        <a:prstGeom prst="chevron">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635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a:rPr>
            <a:t>البيانات الإسمية</a:t>
          </a:r>
        </a:p>
      </dsp:txBody>
      <dsp:txXfrm rot="-5400000">
        <a:off x="9258728" y="1104226"/>
        <a:ext cx="1442609" cy="618261"/>
      </dsp:txXfrm>
    </dsp:sp>
    <dsp:sp modelId="{6213B04C-7107-4AC5-9E69-F3F6B6862A7C}">
      <dsp:nvSpPr>
        <dsp:cNvPr id="0" name=""/>
        <dsp:cNvSpPr/>
      </dsp:nvSpPr>
      <dsp:spPr>
        <a:xfrm rot="16200000">
          <a:off x="3580939" y="-3576660"/>
          <a:ext cx="2096848" cy="9258727"/>
        </a:xfrm>
        <a:prstGeom prst="round2SameRect">
          <a:avLst/>
        </a:prstGeom>
        <a:solidFill>
          <a:schemeClr val="accent1">
            <a:alpha val="90000"/>
            <a:tint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430" tIns="11430" rIns="128016" bIns="11430" numCol="1" spcCol="1270" anchor="ctr" anchorCtr="0">
          <a:noAutofit/>
        </a:bodyPr>
        <a:lstStyle/>
        <a:p>
          <a:pPr marL="171450" lvl="1" indent="-171450" algn="r" defTabSz="800100" rtl="1">
            <a:lnSpc>
              <a:spcPct val="90000"/>
            </a:lnSpc>
            <a:spcBef>
              <a:spcPct val="0"/>
            </a:spcBef>
            <a:spcAft>
              <a:spcPct val="15000"/>
            </a:spcAft>
            <a:buChar char="•"/>
          </a:pPr>
          <a:r>
            <a:rPr lang="ar-EG" sz="1800" kern="1200" dirty="0">
              <a:latin typeface="Alexandria"/>
            </a:rPr>
            <a:t>تكون في صورة غير عددية</a:t>
          </a:r>
        </a:p>
        <a:p>
          <a:pPr marL="171450" lvl="1" indent="-171450" algn="r" defTabSz="800100" rtl="1">
            <a:lnSpc>
              <a:spcPct val="90000"/>
            </a:lnSpc>
            <a:spcBef>
              <a:spcPct val="0"/>
            </a:spcBef>
            <a:spcAft>
              <a:spcPct val="15000"/>
            </a:spcAft>
            <a:buChar char="•"/>
          </a:pPr>
          <a:r>
            <a:rPr lang="ar-EG" sz="1800" kern="1200" dirty="0">
              <a:latin typeface="Alexandria"/>
            </a:rPr>
            <a:t>تتكون من فئات لا يتم التفاضل بينهما مثل الجنس يتكون من طبقتين ذكور وإناث أو سؤال تكون إجابته "نعم " و" لا"</a:t>
          </a:r>
        </a:p>
        <a:p>
          <a:pPr marL="171450" lvl="1" indent="-171450" algn="r" defTabSz="800100" rtl="1">
            <a:lnSpc>
              <a:spcPct val="90000"/>
            </a:lnSpc>
            <a:spcBef>
              <a:spcPct val="0"/>
            </a:spcBef>
            <a:spcAft>
              <a:spcPct val="15000"/>
            </a:spcAft>
            <a:buChar char="•"/>
          </a:pPr>
          <a:r>
            <a:rPr lang="ar-EG" sz="1800" kern="1200" dirty="0">
              <a:latin typeface="Alexandria"/>
            </a:rPr>
            <a:t>أرقام التليفونات ، أرقام السيارات ، أرقام اللاعبين ، أرقام المنازل، أرقام الجلوس</a:t>
          </a:r>
        </a:p>
        <a:p>
          <a:pPr marL="171450" lvl="1" indent="-171450" algn="r" defTabSz="800100" rtl="1">
            <a:lnSpc>
              <a:spcPct val="90000"/>
            </a:lnSpc>
            <a:spcBef>
              <a:spcPct val="0"/>
            </a:spcBef>
            <a:spcAft>
              <a:spcPct val="15000"/>
            </a:spcAft>
            <a:buChar char="•"/>
          </a:pPr>
          <a:r>
            <a:rPr lang="ar-EG" sz="1800" kern="1200" dirty="0">
              <a:latin typeface="Alexandria"/>
            </a:rPr>
            <a:t>الخطأ الذي يقع فيه الباحث هو إجراء عمليات حسابية على البيانات الاسمية.</a:t>
          </a:r>
        </a:p>
        <a:p>
          <a:pPr marL="171450" lvl="1" indent="-171450" algn="r" defTabSz="800100" rtl="1">
            <a:lnSpc>
              <a:spcPct val="90000"/>
            </a:lnSpc>
            <a:spcBef>
              <a:spcPct val="0"/>
            </a:spcBef>
            <a:spcAft>
              <a:spcPct val="15000"/>
            </a:spcAft>
            <a:buChar char="•"/>
          </a:pPr>
          <a:r>
            <a:rPr lang="ar-EG" sz="1800" kern="1200" dirty="0">
              <a:latin typeface="Alexandria"/>
            </a:rPr>
            <a:t>لا يمكن القول إن حاصل جمع رقم سيارة أحمد + رقم سيارة محمد = رقم سيارة حسين </a:t>
          </a:r>
        </a:p>
      </dsp:txBody>
      <dsp:txXfrm rot="5400000">
        <a:off x="102360" y="106639"/>
        <a:ext cx="9156367" cy="1892128"/>
      </dsp:txXfrm>
    </dsp:sp>
    <dsp:sp modelId="{FDEC7217-C343-4A8E-920A-D60B71CACA8E}">
      <dsp:nvSpPr>
        <dsp:cNvPr id="0" name=""/>
        <dsp:cNvSpPr/>
      </dsp:nvSpPr>
      <dsp:spPr>
        <a:xfrm rot="5400000">
          <a:off x="8949597" y="2777015"/>
          <a:ext cx="2060870" cy="1442609"/>
        </a:xfrm>
        <a:prstGeom prst="chevron">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635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a:rPr>
            <a:t>البيانات الترتيبية </a:t>
          </a:r>
        </a:p>
      </dsp:txBody>
      <dsp:txXfrm rot="-5400000">
        <a:off x="9258728" y="3189190"/>
        <a:ext cx="1442609" cy="618261"/>
      </dsp:txXfrm>
    </dsp:sp>
    <dsp:sp modelId="{DCAB03E2-802B-40B3-96C5-B4D7578953D4}">
      <dsp:nvSpPr>
        <dsp:cNvPr id="0" name=""/>
        <dsp:cNvSpPr/>
      </dsp:nvSpPr>
      <dsp:spPr>
        <a:xfrm rot="16200000">
          <a:off x="3691949" y="-1265082"/>
          <a:ext cx="1874829" cy="9258727"/>
        </a:xfrm>
        <a:prstGeom prst="round2SameRect">
          <a:avLst/>
        </a:prstGeom>
        <a:solidFill>
          <a:schemeClr val="accent1">
            <a:alpha val="90000"/>
            <a:tint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430" tIns="11430" rIns="128016" bIns="11430" numCol="1" spcCol="1270" anchor="ctr" anchorCtr="0">
          <a:noAutofit/>
        </a:bodyPr>
        <a:lstStyle/>
        <a:p>
          <a:pPr marL="171450" lvl="1" indent="-171450" algn="r" defTabSz="800100" rtl="1">
            <a:lnSpc>
              <a:spcPct val="90000"/>
            </a:lnSpc>
            <a:spcBef>
              <a:spcPct val="0"/>
            </a:spcBef>
            <a:spcAft>
              <a:spcPct val="15000"/>
            </a:spcAft>
            <a:buChar char="•"/>
          </a:pPr>
          <a:r>
            <a:rPr lang="ar-EG" sz="1800" kern="1200" dirty="0">
              <a:latin typeface="Alexandria"/>
            </a:rPr>
            <a:t>تكون في صورة غير عددية</a:t>
          </a:r>
        </a:p>
        <a:p>
          <a:pPr marL="171450" lvl="1" indent="-171450" algn="r" defTabSz="800100" rtl="1">
            <a:lnSpc>
              <a:spcPct val="90000"/>
            </a:lnSpc>
            <a:spcBef>
              <a:spcPct val="0"/>
            </a:spcBef>
            <a:spcAft>
              <a:spcPct val="15000"/>
            </a:spcAft>
            <a:buChar char="•"/>
          </a:pPr>
          <a:r>
            <a:rPr lang="ar-EG" sz="1800" kern="1200" dirty="0">
              <a:latin typeface="Alexandria"/>
            </a:rPr>
            <a:t>الفرق بينها وبين البيانات الاسمية هي عملية المفاضلة والترتيب بين طبقات المتغير مثل المستوى التعليمي ( ابتدائي ،إعدادي ،ثانوي، جامعي فأكثر)، مقاييس التقدير ( ممتاز ، جيد جدا، جيد ، مقبول، ضعيف)، مقاييس الاتجاهات ( موافق جدا ، موافق، محايد ، معارض، معارض جدا)</a:t>
          </a:r>
        </a:p>
        <a:p>
          <a:pPr marL="171450" lvl="1" indent="-171450" algn="r" defTabSz="800100" rtl="1">
            <a:lnSpc>
              <a:spcPct val="90000"/>
            </a:lnSpc>
            <a:spcBef>
              <a:spcPct val="0"/>
            </a:spcBef>
            <a:spcAft>
              <a:spcPct val="15000"/>
            </a:spcAft>
            <a:buChar char="•"/>
          </a:pPr>
          <a:r>
            <a:rPr lang="ar-EG" sz="1800" kern="1200" dirty="0">
              <a:latin typeface="Alexandria"/>
            </a:rPr>
            <a:t>في هذه الحالة المتوسط الحسابي أو أي عملية حسابية على تلك البيانات ليس لها معنى.</a:t>
          </a:r>
        </a:p>
      </dsp:txBody>
      <dsp:txXfrm rot="5400000">
        <a:off x="91522" y="2518389"/>
        <a:ext cx="9167205" cy="16917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60D76B-23CE-4688-8D6E-FC8397403BB6}">
      <dsp:nvSpPr>
        <dsp:cNvPr id="0" name=""/>
        <dsp:cNvSpPr/>
      </dsp:nvSpPr>
      <dsp:spPr>
        <a:xfrm rot="5400000">
          <a:off x="8934034" y="552213"/>
          <a:ext cx="2079179" cy="1455425"/>
        </a:xfrm>
        <a:prstGeom prst="chevron">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635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a:rPr>
            <a:t>البيانات المنفصلة </a:t>
          </a:r>
        </a:p>
      </dsp:txBody>
      <dsp:txXfrm rot="-5400000">
        <a:off x="9245912" y="968049"/>
        <a:ext cx="1455425" cy="623754"/>
      </dsp:txXfrm>
    </dsp:sp>
    <dsp:sp modelId="{6213B04C-7107-4AC5-9E69-F3F6B6862A7C}">
      <dsp:nvSpPr>
        <dsp:cNvPr id="0" name=""/>
        <dsp:cNvSpPr/>
      </dsp:nvSpPr>
      <dsp:spPr>
        <a:xfrm rot="16200000">
          <a:off x="3707505" y="-3706885"/>
          <a:ext cx="1830899" cy="9245911"/>
        </a:xfrm>
        <a:prstGeom prst="round2SameRect">
          <a:avLst/>
        </a:prstGeom>
        <a:solidFill>
          <a:schemeClr val="accent1">
            <a:alpha val="90000"/>
            <a:tint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430" tIns="11430" rIns="128016" bIns="11430" numCol="1" spcCol="1270" anchor="ctr" anchorCtr="0">
          <a:noAutofit/>
        </a:bodyPr>
        <a:lstStyle/>
        <a:p>
          <a:pPr marL="171450" lvl="1" indent="-171450" algn="r" defTabSz="800100" rtl="1">
            <a:lnSpc>
              <a:spcPct val="90000"/>
            </a:lnSpc>
            <a:spcBef>
              <a:spcPct val="0"/>
            </a:spcBef>
            <a:spcAft>
              <a:spcPct val="15000"/>
            </a:spcAft>
            <a:buChar char="•"/>
          </a:pPr>
          <a:r>
            <a:rPr lang="ar-EG" sz="1800" kern="1200" dirty="0">
              <a:latin typeface="Alexandria"/>
            </a:rPr>
            <a:t>بيانات رقمية وتأتي في شكل أعداد صحيحة ولا يمكن تقسيمها إلى أجزاء أصغر.</a:t>
          </a:r>
        </a:p>
        <a:p>
          <a:pPr marL="171450" lvl="1" indent="-171450" algn="r" defTabSz="800100" rtl="1">
            <a:lnSpc>
              <a:spcPct val="90000"/>
            </a:lnSpc>
            <a:spcBef>
              <a:spcPct val="0"/>
            </a:spcBef>
            <a:spcAft>
              <a:spcPct val="15000"/>
            </a:spcAft>
            <a:buChar char="•"/>
          </a:pPr>
          <a:r>
            <a:rPr lang="ar-EG" sz="1800" b="1" u="sng" kern="1200" dirty="0">
              <a:latin typeface="Alexandria"/>
            </a:rPr>
            <a:t>أمثلة</a:t>
          </a:r>
        </a:p>
        <a:p>
          <a:pPr marL="171450" lvl="1" indent="-171450" algn="r" defTabSz="800100" rtl="1">
            <a:lnSpc>
              <a:spcPct val="90000"/>
            </a:lnSpc>
            <a:spcBef>
              <a:spcPct val="0"/>
            </a:spcBef>
            <a:spcAft>
              <a:spcPct val="15000"/>
            </a:spcAft>
            <a:buChar char="•"/>
          </a:pPr>
          <a:r>
            <a:rPr lang="ar-EG" sz="1800" kern="1200" dirty="0">
              <a:latin typeface="Alexandria"/>
            </a:rPr>
            <a:t>حجم القوى العاملة ، عدد العملاء، عدد العناصر المحفوظة في المخزن.</a:t>
          </a:r>
        </a:p>
      </dsp:txBody>
      <dsp:txXfrm rot="5400000">
        <a:off x="89377" y="89997"/>
        <a:ext cx="9156534" cy="1652145"/>
      </dsp:txXfrm>
    </dsp:sp>
    <dsp:sp modelId="{FDEC7217-C343-4A8E-920A-D60B71CACA8E}">
      <dsp:nvSpPr>
        <dsp:cNvPr id="0" name=""/>
        <dsp:cNvSpPr/>
      </dsp:nvSpPr>
      <dsp:spPr>
        <a:xfrm rot="5400000">
          <a:off x="8934034" y="2649256"/>
          <a:ext cx="2079179" cy="1455425"/>
        </a:xfrm>
        <a:prstGeom prst="chevron">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635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a:rPr>
            <a:t>البيانات المتصلة </a:t>
          </a:r>
        </a:p>
      </dsp:txBody>
      <dsp:txXfrm rot="-5400000">
        <a:off x="9245912" y="3065092"/>
        <a:ext cx="1455425" cy="623754"/>
      </dsp:txXfrm>
    </dsp:sp>
    <dsp:sp modelId="{DCAB03E2-802B-40B3-96C5-B4D7578953D4}">
      <dsp:nvSpPr>
        <dsp:cNvPr id="0" name=""/>
        <dsp:cNvSpPr/>
      </dsp:nvSpPr>
      <dsp:spPr>
        <a:xfrm rot="16200000">
          <a:off x="3677212" y="-1488589"/>
          <a:ext cx="1891486" cy="9245911"/>
        </a:xfrm>
        <a:prstGeom prst="round2SameRect">
          <a:avLst/>
        </a:prstGeom>
        <a:solidFill>
          <a:schemeClr val="accent1">
            <a:alpha val="90000"/>
            <a:tint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1430" tIns="11430" rIns="128016" bIns="11430" numCol="1" spcCol="1270" anchor="ctr" anchorCtr="0">
          <a:noAutofit/>
        </a:bodyPr>
        <a:lstStyle/>
        <a:p>
          <a:pPr marL="171450" lvl="1" indent="-171450" algn="r" defTabSz="800100" rtl="1">
            <a:lnSpc>
              <a:spcPct val="90000"/>
            </a:lnSpc>
            <a:spcBef>
              <a:spcPct val="0"/>
            </a:spcBef>
            <a:spcAft>
              <a:spcPct val="15000"/>
            </a:spcAft>
            <a:buChar char="•"/>
          </a:pPr>
          <a:endParaRPr lang="ar-EG" sz="1800" kern="1200" dirty="0">
            <a:latin typeface="Alexandria"/>
          </a:endParaRPr>
        </a:p>
        <a:p>
          <a:pPr marL="171450" lvl="1" indent="-171450" algn="r" defTabSz="800100" rtl="1">
            <a:lnSpc>
              <a:spcPct val="90000"/>
            </a:lnSpc>
            <a:spcBef>
              <a:spcPct val="0"/>
            </a:spcBef>
            <a:spcAft>
              <a:spcPct val="15000"/>
            </a:spcAft>
            <a:buChar char="•"/>
          </a:pPr>
          <a:r>
            <a:rPr lang="ar-EG" sz="1800" kern="1200" dirty="0">
              <a:latin typeface="Alexandria"/>
            </a:rPr>
            <a:t>بيانات رقمية وتأتي في شكل أعداد غير صحيحة، وهناك مكونات فردية أصغر تشكل هذه المقاييس أيضا.</a:t>
          </a:r>
        </a:p>
        <a:p>
          <a:pPr marL="171450" lvl="1" indent="-171450" algn="r" defTabSz="800100" rtl="1">
            <a:lnSpc>
              <a:spcPct val="90000"/>
            </a:lnSpc>
            <a:spcBef>
              <a:spcPct val="0"/>
            </a:spcBef>
            <a:spcAft>
              <a:spcPct val="15000"/>
            </a:spcAft>
            <a:buChar char="•"/>
          </a:pPr>
          <a:r>
            <a:rPr lang="ar-EG" sz="1800" b="1" u="sng" kern="1200">
              <a:latin typeface="Alexandria"/>
            </a:rPr>
            <a:t>أمثلة </a:t>
          </a:r>
          <a:endParaRPr lang="ar-EG" sz="1800" b="1" u="sng" kern="1200" dirty="0">
            <a:latin typeface="Alexandria"/>
          </a:endParaRPr>
        </a:p>
        <a:p>
          <a:pPr marL="171450" lvl="1" indent="-171450" algn="r" defTabSz="800100" rtl="1">
            <a:lnSpc>
              <a:spcPct val="90000"/>
            </a:lnSpc>
            <a:spcBef>
              <a:spcPct val="0"/>
            </a:spcBef>
            <a:spcAft>
              <a:spcPct val="15000"/>
            </a:spcAft>
            <a:buChar char="•"/>
          </a:pPr>
          <a:r>
            <a:rPr lang="ar-EG" sz="1800" kern="1200" dirty="0">
              <a:latin typeface="Alexandria"/>
            </a:rPr>
            <a:t>طول  الفرد أو وزنه، درجة الحرارة يوميا في مدينتك ، الوقت المطلوب لإنهاء نشاط أو مشروع</a:t>
          </a:r>
        </a:p>
      </dsp:txBody>
      <dsp:txXfrm rot="5400000">
        <a:off x="92335" y="2280958"/>
        <a:ext cx="9153576" cy="17068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83D98A-6627-460A-B232-704AFC77D14B}">
      <dsp:nvSpPr>
        <dsp:cNvPr id="0" name=""/>
        <dsp:cNvSpPr/>
      </dsp:nvSpPr>
      <dsp:spPr>
        <a:xfrm>
          <a:off x="5110777" y="310852"/>
          <a:ext cx="3893833" cy="3403700"/>
        </a:xfrm>
        <a:prstGeom prst="leftArrow">
          <a:avLst>
            <a:gd name="adj1" fmla="val 70000"/>
            <a:gd name="adj2" fmla="val 5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11430" rIns="22860" bIns="11430" numCol="1" spcCol="1270" anchor="ctr" anchorCtr="0">
          <a:noAutofit/>
        </a:bodyPr>
        <a:lstStyle/>
        <a:p>
          <a:pPr marL="171450" lvl="1" indent="-171450" algn="just" defTabSz="800100" rtl="1">
            <a:lnSpc>
              <a:spcPct val="90000"/>
            </a:lnSpc>
            <a:spcBef>
              <a:spcPct val="0"/>
            </a:spcBef>
            <a:spcAft>
              <a:spcPct val="15000"/>
            </a:spcAft>
            <a:buChar char="•"/>
          </a:pPr>
          <a:r>
            <a:rPr lang="ar-EG" sz="1800" kern="1200" dirty="0">
              <a:latin typeface="Alexandria"/>
              <a:cs typeface="Sakkal Majalla" panose="02000000000000000000" pitchFamily="2" charset="-78"/>
            </a:rPr>
            <a:t>بيانات تم تجميعها سابقا من قبل باحث آخر أو مشروع أخر ، ويكون الاعتماد عليها أقل تكلفة ووقتا </a:t>
          </a:r>
        </a:p>
        <a:p>
          <a:pPr marL="171450" lvl="1" indent="-171450" algn="just" defTabSz="800100" rtl="1">
            <a:lnSpc>
              <a:spcPct val="90000"/>
            </a:lnSpc>
            <a:spcBef>
              <a:spcPct val="0"/>
            </a:spcBef>
            <a:spcAft>
              <a:spcPct val="15000"/>
            </a:spcAft>
            <a:buChar char="•"/>
          </a:pPr>
          <a:endParaRPr lang="ar-EG" sz="1800" kern="1200" dirty="0">
            <a:latin typeface="Alexandria"/>
            <a:cs typeface="Sakkal Majalla" panose="02000000000000000000" pitchFamily="2" charset="-78"/>
          </a:endParaRPr>
        </a:p>
      </dsp:txBody>
      <dsp:txXfrm>
        <a:off x="6132908" y="821407"/>
        <a:ext cx="1898243" cy="2382590"/>
      </dsp:txXfrm>
    </dsp:sp>
    <dsp:sp modelId="{89BF5592-5052-46C5-A791-405A8AF69FEE}">
      <dsp:nvSpPr>
        <dsp:cNvPr id="0" name=""/>
        <dsp:cNvSpPr/>
      </dsp:nvSpPr>
      <dsp:spPr>
        <a:xfrm>
          <a:off x="8031152" y="1039244"/>
          <a:ext cx="1946916" cy="1946916"/>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endParaRPr lang="ar-EG" sz="1800" kern="1200" dirty="0">
            <a:latin typeface="Alexandria"/>
          </a:endParaRPr>
        </a:p>
        <a:p>
          <a:pPr marL="0" lvl="0" indent="0" algn="ctr" defTabSz="800100" rtl="1">
            <a:lnSpc>
              <a:spcPct val="90000"/>
            </a:lnSpc>
            <a:spcBef>
              <a:spcPct val="0"/>
            </a:spcBef>
            <a:spcAft>
              <a:spcPct val="35000"/>
            </a:spcAft>
            <a:buNone/>
          </a:pPr>
          <a:r>
            <a:rPr lang="ar-EG" sz="1800" kern="1200" dirty="0">
              <a:latin typeface="Alexandria"/>
            </a:rPr>
            <a:t>البيانات الثانوية</a:t>
          </a:r>
        </a:p>
        <a:p>
          <a:pPr marL="0" lvl="0" indent="0" algn="ctr" defTabSz="800100" rtl="1">
            <a:lnSpc>
              <a:spcPct val="90000"/>
            </a:lnSpc>
            <a:spcBef>
              <a:spcPct val="0"/>
            </a:spcBef>
            <a:spcAft>
              <a:spcPct val="35000"/>
            </a:spcAft>
            <a:buNone/>
          </a:pPr>
          <a:r>
            <a:rPr lang="en-US" sz="1800" kern="1200" dirty="0">
              <a:latin typeface="Alexandria"/>
            </a:rPr>
            <a:t>Secondary Data </a:t>
          </a:r>
          <a:endParaRPr lang="ar-EG" sz="1800" kern="1200" dirty="0">
            <a:latin typeface="Alexandria"/>
          </a:endParaRPr>
        </a:p>
        <a:p>
          <a:pPr marL="0" lvl="0" indent="0" algn="ctr" defTabSz="800100" rtl="1">
            <a:lnSpc>
              <a:spcPct val="90000"/>
            </a:lnSpc>
            <a:spcBef>
              <a:spcPct val="0"/>
            </a:spcBef>
            <a:spcAft>
              <a:spcPct val="35000"/>
            </a:spcAft>
            <a:buNone/>
          </a:pPr>
          <a:r>
            <a:rPr lang="ar-EG" sz="1800" kern="1200" dirty="0">
              <a:latin typeface="Alexandria"/>
            </a:rPr>
            <a:t> </a:t>
          </a:r>
        </a:p>
      </dsp:txBody>
      <dsp:txXfrm>
        <a:off x="8316271" y="1324363"/>
        <a:ext cx="1376678" cy="1376678"/>
      </dsp:txXfrm>
    </dsp:sp>
    <dsp:sp modelId="{02752EC0-8329-4ED3-8107-3FCD3C596C7D}">
      <dsp:nvSpPr>
        <dsp:cNvPr id="0" name=""/>
        <dsp:cNvSpPr/>
      </dsp:nvSpPr>
      <dsp:spPr>
        <a:xfrm>
          <a:off x="121" y="310852"/>
          <a:ext cx="3893833" cy="3403700"/>
        </a:xfrm>
        <a:prstGeom prst="leftArrow">
          <a:avLst>
            <a:gd name="adj1" fmla="val 70000"/>
            <a:gd name="adj2" fmla="val 5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11430" rIns="22860" bIns="11430" numCol="1" spcCol="1270" anchor="ctr" anchorCtr="0">
          <a:noAutofit/>
        </a:bodyPr>
        <a:lstStyle/>
        <a:p>
          <a:pPr marL="0" lvl="0" indent="0" algn="just" defTabSz="800100" rtl="1">
            <a:lnSpc>
              <a:spcPct val="90000"/>
            </a:lnSpc>
            <a:spcBef>
              <a:spcPct val="0"/>
            </a:spcBef>
            <a:spcAft>
              <a:spcPct val="35000"/>
            </a:spcAft>
            <a:buNone/>
          </a:pPr>
          <a:r>
            <a:rPr lang="ar-EG" sz="1800" kern="1200" dirty="0">
              <a:latin typeface="Alexandria"/>
              <a:cs typeface="Sakkal Majalla" panose="02000000000000000000" pitchFamily="2" charset="-78"/>
            </a:rPr>
            <a:t>بيانات تجمع لأول مرة من قبل الباحث نفسه من مجتمع خاص بمشروع الباحث</a:t>
          </a:r>
        </a:p>
      </dsp:txBody>
      <dsp:txXfrm>
        <a:off x="1022252" y="821407"/>
        <a:ext cx="1898243" cy="2382590"/>
      </dsp:txXfrm>
    </dsp:sp>
    <dsp:sp modelId="{83573D3F-3F62-41FB-811F-2010FC141532}">
      <dsp:nvSpPr>
        <dsp:cNvPr id="0" name=""/>
        <dsp:cNvSpPr/>
      </dsp:nvSpPr>
      <dsp:spPr>
        <a:xfrm>
          <a:off x="2920496" y="1039244"/>
          <a:ext cx="1946916" cy="1946916"/>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endParaRPr lang="ar-EG" sz="1800" kern="1200" dirty="0">
            <a:latin typeface="Alexandria"/>
          </a:endParaRPr>
        </a:p>
        <a:p>
          <a:pPr marL="0" lvl="0" indent="0" algn="ctr" defTabSz="800100" rtl="1">
            <a:lnSpc>
              <a:spcPct val="90000"/>
            </a:lnSpc>
            <a:spcBef>
              <a:spcPct val="0"/>
            </a:spcBef>
            <a:spcAft>
              <a:spcPct val="35000"/>
            </a:spcAft>
            <a:buNone/>
          </a:pPr>
          <a:r>
            <a:rPr lang="ar-EG" sz="1800" kern="1200" dirty="0">
              <a:latin typeface="Alexandria"/>
            </a:rPr>
            <a:t>البيانات الأولية </a:t>
          </a:r>
          <a:r>
            <a:rPr lang="en-US" sz="1800" kern="1200" dirty="0">
              <a:latin typeface="Alexandria"/>
            </a:rPr>
            <a:t>Primary Data</a:t>
          </a:r>
          <a:endParaRPr lang="ar-EG" sz="1800" kern="1200" dirty="0">
            <a:latin typeface="Alexandria"/>
          </a:endParaRPr>
        </a:p>
        <a:p>
          <a:pPr marL="0" lvl="0" indent="0" algn="ctr" defTabSz="800100" rtl="1">
            <a:lnSpc>
              <a:spcPct val="90000"/>
            </a:lnSpc>
            <a:spcBef>
              <a:spcPct val="0"/>
            </a:spcBef>
            <a:spcAft>
              <a:spcPct val="35000"/>
            </a:spcAft>
            <a:buNone/>
          </a:pPr>
          <a:endParaRPr lang="ar-EG" sz="1800" kern="1200" dirty="0">
            <a:latin typeface="Alexandria"/>
          </a:endParaRPr>
        </a:p>
      </dsp:txBody>
      <dsp:txXfrm>
        <a:off x="3205615" y="1324363"/>
        <a:ext cx="1376678" cy="137667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C3437E-102E-4804-9FE8-88F58270DE98}">
      <dsp:nvSpPr>
        <dsp:cNvPr id="0" name=""/>
        <dsp:cNvSpPr/>
      </dsp:nvSpPr>
      <dsp:spPr>
        <a:xfrm>
          <a:off x="0" y="0"/>
          <a:ext cx="4351338" cy="4351338"/>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60B153-66F9-4827-9009-AE940684472F}">
      <dsp:nvSpPr>
        <dsp:cNvPr id="0" name=""/>
        <dsp:cNvSpPr/>
      </dsp:nvSpPr>
      <dsp:spPr>
        <a:xfrm>
          <a:off x="2175669" y="0"/>
          <a:ext cx="8339931" cy="4351338"/>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a:rPr>
            <a:t>الأمثلة على البيانات الأولية </a:t>
          </a:r>
        </a:p>
      </dsp:txBody>
      <dsp:txXfrm>
        <a:off x="2175669" y="0"/>
        <a:ext cx="4169965" cy="2066885"/>
      </dsp:txXfrm>
    </dsp:sp>
    <dsp:sp modelId="{4C4483F3-B647-463E-98FE-B3EFF2F149C3}">
      <dsp:nvSpPr>
        <dsp:cNvPr id="0" name=""/>
        <dsp:cNvSpPr/>
      </dsp:nvSpPr>
      <dsp:spPr>
        <a:xfrm>
          <a:off x="1142226" y="2066885"/>
          <a:ext cx="2066885" cy="2066885"/>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E8019B-A03B-4190-B9AC-AF949D179F6F}">
      <dsp:nvSpPr>
        <dsp:cNvPr id="0" name=""/>
        <dsp:cNvSpPr/>
      </dsp:nvSpPr>
      <dsp:spPr>
        <a:xfrm>
          <a:off x="2175669" y="2066885"/>
          <a:ext cx="8339931" cy="2066885"/>
        </a:xfrm>
        <a:prstGeom prst="rect">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a:rPr>
            <a:t>الأمثلة على البيانات الثانوية</a:t>
          </a:r>
        </a:p>
      </dsp:txBody>
      <dsp:txXfrm>
        <a:off x="2175669" y="2066885"/>
        <a:ext cx="4169965" cy="2066885"/>
      </dsp:txXfrm>
    </dsp:sp>
    <dsp:sp modelId="{805A998B-4E59-47F1-9F1B-FF8CE682FAC2}">
      <dsp:nvSpPr>
        <dsp:cNvPr id="0" name=""/>
        <dsp:cNvSpPr/>
      </dsp:nvSpPr>
      <dsp:spPr>
        <a:xfrm>
          <a:off x="6345634" y="0"/>
          <a:ext cx="4169965" cy="20668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171450" lvl="1" indent="-171450" algn="r" defTabSz="800100" rtl="1">
            <a:lnSpc>
              <a:spcPct val="90000"/>
            </a:lnSpc>
            <a:spcBef>
              <a:spcPct val="0"/>
            </a:spcBef>
            <a:spcAft>
              <a:spcPct val="15000"/>
            </a:spcAft>
            <a:buChar char="•"/>
          </a:pPr>
          <a:r>
            <a:rPr lang="ar-EG" sz="1800" kern="1200" dirty="0">
              <a:latin typeface="Alexandria"/>
            </a:rPr>
            <a:t>الاستبانة</a:t>
          </a:r>
          <a:r>
            <a:rPr lang="ar-EG" sz="1800" kern="1200" baseline="0" dirty="0">
              <a:latin typeface="Alexandria"/>
            </a:rPr>
            <a:t> </a:t>
          </a:r>
          <a:endParaRPr lang="ar-EG" sz="1800" kern="1200" dirty="0">
            <a:latin typeface="Alexandria"/>
          </a:endParaRPr>
        </a:p>
        <a:p>
          <a:pPr marL="171450" lvl="1" indent="-171450" algn="r" defTabSz="800100" rtl="1">
            <a:lnSpc>
              <a:spcPct val="90000"/>
            </a:lnSpc>
            <a:spcBef>
              <a:spcPct val="0"/>
            </a:spcBef>
            <a:spcAft>
              <a:spcPct val="15000"/>
            </a:spcAft>
            <a:buChar char="•"/>
          </a:pPr>
          <a:r>
            <a:rPr lang="ar-EG" sz="1800" kern="1200" dirty="0">
              <a:latin typeface="Alexandria"/>
            </a:rPr>
            <a:t>المقابلة </a:t>
          </a:r>
        </a:p>
        <a:p>
          <a:pPr marL="171450" lvl="1" indent="-171450" algn="r" defTabSz="800100" rtl="1">
            <a:lnSpc>
              <a:spcPct val="90000"/>
            </a:lnSpc>
            <a:spcBef>
              <a:spcPct val="0"/>
            </a:spcBef>
            <a:spcAft>
              <a:spcPct val="15000"/>
            </a:spcAft>
            <a:buChar char="•"/>
          </a:pPr>
          <a:r>
            <a:rPr lang="ar-EG" sz="1800" kern="1200" dirty="0">
              <a:latin typeface="Alexandria"/>
            </a:rPr>
            <a:t>الملاحظة </a:t>
          </a:r>
        </a:p>
        <a:p>
          <a:pPr marL="171450" lvl="1" indent="-171450" algn="r" defTabSz="800100" rtl="1">
            <a:lnSpc>
              <a:spcPct val="90000"/>
            </a:lnSpc>
            <a:spcBef>
              <a:spcPct val="0"/>
            </a:spcBef>
            <a:spcAft>
              <a:spcPct val="15000"/>
            </a:spcAft>
            <a:buChar char="•"/>
          </a:pPr>
          <a:r>
            <a:rPr lang="ar-EG" sz="1800" kern="1200" dirty="0">
              <a:latin typeface="Alexandria"/>
            </a:rPr>
            <a:t>طرق الإسقاط </a:t>
          </a:r>
        </a:p>
      </dsp:txBody>
      <dsp:txXfrm>
        <a:off x="6345634" y="0"/>
        <a:ext cx="4169965" cy="2066885"/>
      </dsp:txXfrm>
    </dsp:sp>
    <dsp:sp modelId="{99ACE8AB-A405-4DA1-AC2E-1868E2037D03}">
      <dsp:nvSpPr>
        <dsp:cNvPr id="0" name=""/>
        <dsp:cNvSpPr/>
      </dsp:nvSpPr>
      <dsp:spPr>
        <a:xfrm>
          <a:off x="6345634" y="2066885"/>
          <a:ext cx="4169965" cy="206688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228600" lvl="1" indent="-228600" algn="r" defTabSz="933450" rtl="1">
            <a:lnSpc>
              <a:spcPct val="90000"/>
            </a:lnSpc>
            <a:spcBef>
              <a:spcPct val="0"/>
            </a:spcBef>
            <a:spcAft>
              <a:spcPct val="15000"/>
            </a:spcAft>
            <a:buChar char="•"/>
          </a:pPr>
          <a:r>
            <a:rPr lang="ar-EG" sz="2100" kern="1200" dirty="0"/>
            <a:t>الكتب والمؤلفات ذات العلاقة </a:t>
          </a:r>
        </a:p>
        <a:p>
          <a:pPr marL="228600" lvl="1" indent="-228600" algn="r" defTabSz="933450" rtl="1">
            <a:lnSpc>
              <a:spcPct val="90000"/>
            </a:lnSpc>
            <a:spcBef>
              <a:spcPct val="0"/>
            </a:spcBef>
            <a:spcAft>
              <a:spcPct val="15000"/>
            </a:spcAft>
            <a:buChar char="•"/>
          </a:pPr>
          <a:r>
            <a:rPr lang="ar-EG" sz="2100" kern="1200" dirty="0"/>
            <a:t>المجلات العلمية والأبحاث المنشورة </a:t>
          </a:r>
        </a:p>
        <a:p>
          <a:pPr marL="228600" lvl="1" indent="-228600" algn="r" defTabSz="933450" rtl="1">
            <a:lnSpc>
              <a:spcPct val="90000"/>
            </a:lnSpc>
            <a:spcBef>
              <a:spcPct val="0"/>
            </a:spcBef>
            <a:spcAft>
              <a:spcPct val="15000"/>
            </a:spcAft>
            <a:buChar char="•"/>
          </a:pPr>
          <a:r>
            <a:rPr lang="ar-EG" sz="2100" kern="1200" dirty="0"/>
            <a:t>أطروحات الماجستير والدكتوراة </a:t>
          </a:r>
        </a:p>
        <a:p>
          <a:pPr marL="228600" lvl="1" indent="-228600" algn="r" defTabSz="933450" rtl="1">
            <a:lnSpc>
              <a:spcPct val="90000"/>
            </a:lnSpc>
            <a:spcBef>
              <a:spcPct val="0"/>
            </a:spcBef>
            <a:spcAft>
              <a:spcPct val="15000"/>
            </a:spcAft>
            <a:buChar char="•"/>
          </a:pPr>
          <a:r>
            <a:rPr lang="ar-EG" sz="2100" kern="1200" dirty="0"/>
            <a:t>الشبكة العنكبوتية </a:t>
          </a:r>
        </a:p>
        <a:p>
          <a:pPr marL="228600" lvl="1" indent="-228600" algn="r" defTabSz="933450" rtl="1">
            <a:lnSpc>
              <a:spcPct val="90000"/>
            </a:lnSpc>
            <a:spcBef>
              <a:spcPct val="0"/>
            </a:spcBef>
            <a:spcAft>
              <a:spcPct val="15000"/>
            </a:spcAft>
            <a:buChar char="•"/>
          </a:pPr>
          <a:r>
            <a:rPr lang="ar-EG" sz="2100" kern="1200" dirty="0"/>
            <a:t>قواعد البيانات المختلفة </a:t>
          </a:r>
        </a:p>
        <a:p>
          <a:pPr marL="228600" lvl="1" indent="-228600" algn="r" defTabSz="933450" rtl="1">
            <a:lnSpc>
              <a:spcPct val="90000"/>
            </a:lnSpc>
            <a:spcBef>
              <a:spcPct val="0"/>
            </a:spcBef>
            <a:spcAft>
              <a:spcPct val="15000"/>
            </a:spcAft>
            <a:buChar char="•"/>
          </a:pPr>
          <a:r>
            <a:rPr lang="ar-EG" sz="2100" kern="1200" dirty="0"/>
            <a:t>بيانات الوزارات وأجهزة الإحصاء </a:t>
          </a:r>
        </a:p>
      </dsp:txBody>
      <dsp:txXfrm>
        <a:off x="6345634" y="2066885"/>
        <a:ext cx="4169965" cy="206688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2D31F3-26A2-46CB-B6E0-5586815B92E4}">
      <dsp:nvSpPr>
        <dsp:cNvPr id="0" name=""/>
        <dsp:cNvSpPr/>
      </dsp:nvSpPr>
      <dsp:spPr>
        <a:xfrm>
          <a:off x="10879" y="34328"/>
          <a:ext cx="5273183" cy="1581955"/>
        </a:xfrm>
        <a:prstGeom prst="chevron">
          <a:avLst>
            <a:gd name="adj" fmla="val 30000"/>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95328" tIns="195328" rIns="195328" bIns="195328"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a:rPr>
            <a:t>بيانات العينة</a:t>
          </a:r>
        </a:p>
        <a:p>
          <a:pPr marL="0" lvl="0" indent="0" algn="ctr" defTabSz="889000" rtl="1">
            <a:lnSpc>
              <a:spcPct val="90000"/>
            </a:lnSpc>
            <a:spcBef>
              <a:spcPct val="0"/>
            </a:spcBef>
            <a:spcAft>
              <a:spcPct val="35000"/>
            </a:spcAft>
            <a:buNone/>
          </a:pPr>
          <a:r>
            <a:rPr lang="en-US" sz="2000" b="1" kern="1200" dirty="0">
              <a:latin typeface="Alexandria"/>
            </a:rPr>
            <a:t>Sample Data</a:t>
          </a:r>
          <a:r>
            <a:rPr lang="ar-EG" sz="2000" b="1" kern="1200" dirty="0">
              <a:latin typeface="Alexandria"/>
            </a:rPr>
            <a:t> </a:t>
          </a:r>
        </a:p>
      </dsp:txBody>
      <dsp:txXfrm>
        <a:off x="485466" y="34328"/>
        <a:ext cx="4324010" cy="1581955"/>
      </dsp:txXfrm>
    </dsp:sp>
    <dsp:sp modelId="{11C85824-CBB2-4089-BAAC-C054822E2A0B}">
      <dsp:nvSpPr>
        <dsp:cNvPr id="0" name=""/>
        <dsp:cNvSpPr/>
      </dsp:nvSpPr>
      <dsp:spPr>
        <a:xfrm>
          <a:off x="10879" y="1616283"/>
          <a:ext cx="4798597" cy="2700725"/>
        </a:xfrm>
        <a:prstGeom prst="rect">
          <a:avLst/>
        </a:prstGeom>
        <a:solidFill>
          <a:schemeClr val="accent1">
            <a:alpha val="90000"/>
            <a:tint val="40000"/>
            <a:hueOff val="0"/>
            <a:satOff val="0"/>
            <a:lumOff val="0"/>
            <a:alphaOff val="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79196" tIns="379196" rIns="379196" bIns="758392" numCol="1" spcCol="1270" anchor="t" anchorCtr="0">
          <a:noAutofit/>
        </a:bodyPr>
        <a:lstStyle/>
        <a:p>
          <a:pPr marL="0" lvl="0" indent="0" algn="r" defTabSz="800100" rtl="1">
            <a:lnSpc>
              <a:spcPct val="90000"/>
            </a:lnSpc>
            <a:spcBef>
              <a:spcPct val="0"/>
            </a:spcBef>
            <a:spcAft>
              <a:spcPct val="35000"/>
            </a:spcAft>
            <a:buNone/>
          </a:pPr>
          <a:r>
            <a:rPr lang="ar-EG" sz="1800" kern="1200" dirty="0">
              <a:latin typeface="Alexandria"/>
              <a:cs typeface="Sakkal Majalla" panose="02000000000000000000" pitchFamily="2" charset="-78"/>
            </a:rPr>
            <a:t>البيانات التي تجمع من مجموعة جزئية تمثل جزء من المجتمع </a:t>
          </a:r>
        </a:p>
        <a:p>
          <a:pPr marL="0" lvl="0" indent="0" algn="r" defTabSz="800100" rtl="1">
            <a:lnSpc>
              <a:spcPct val="90000"/>
            </a:lnSpc>
            <a:spcBef>
              <a:spcPct val="0"/>
            </a:spcBef>
            <a:spcAft>
              <a:spcPct val="35000"/>
            </a:spcAft>
            <a:buNone/>
          </a:pPr>
          <a:r>
            <a:rPr lang="ar-EG" sz="1800" kern="1200" dirty="0">
              <a:latin typeface="Alexandria"/>
              <a:cs typeface="Sakkal Majalla" panose="02000000000000000000" pitchFamily="2" charset="-78"/>
            </a:rPr>
            <a:t>في الأبحاث التي تستهدف مجتمعات عدد أفرادها كبير، يصعب استخلاص المعلومات والبيانات من كل أفراد المجتمع، لذلك يتم اختيار عينة تمثيلية عن المجتمع بالاعتماد على التحليل الاحصائي</a:t>
          </a:r>
        </a:p>
      </dsp:txBody>
      <dsp:txXfrm>
        <a:off x="10879" y="1616283"/>
        <a:ext cx="4798597" cy="2700725"/>
      </dsp:txXfrm>
    </dsp:sp>
    <dsp:sp modelId="{B61660AA-9423-4F20-B11D-349FD4AB6397}">
      <dsp:nvSpPr>
        <dsp:cNvPr id="0" name=""/>
        <dsp:cNvSpPr/>
      </dsp:nvSpPr>
      <dsp:spPr>
        <a:xfrm>
          <a:off x="5231536" y="34328"/>
          <a:ext cx="5273183" cy="1581955"/>
        </a:xfrm>
        <a:prstGeom prst="chevron">
          <a:avLst>
            <a:gd name="adj" fmla="val 30000"/>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195328" tIns="195328" rIns="195328" bIns="195328" numCol="1" spcCol="1270" anchor="ctr" anchorCtr="0">
          <a:noAutofit/>
        </a:bodyPr>
        <a:lstStyle/>
        <a:p>
          <a:pPr marL="0" lvl="0" indent="0" algn="ctr" defTabSz="889000" rtl="1">
            <a:lnSpc>
              <a:spcPct val="90000"/>
            </a:lnSpc>
            <a:spcBef>
              <a:spcPct val="0"/>
            </a:spcBef>
            <a:spcAft>
              <a:spcPct val="35000"/>
            </a:spcAft>
            <a:buNone/>
          </a:pPr>
          <a:r>
            <a:rPr lang="ar-EG" sz="2000" b="1" kern="1200" dirty="0">
              <a:latin typeface="Alexandria"/>
            </a:rPr>
            <a:t>بيانات المجتمع </a:t>
          </a:r>
        </a:p>
        <a:p>
          <a:pPr marL="0" lvl="0" indent="0" algn="ctr" defTabSz="889000" rtl="1">
            <a:lnSpc>
              <a:spcPct val="90000"/>
            </a:lnSpc>
            <a:spcBef>
              <a:spcPct val="0"/>
            </a:spcBef>
            <a:spcAft>
              <a:spcPct val="35000"/>
            </a:spcAft>
            <a:buNone/>
          </a:pPr>
          <a:r>
            <a:rPr lang="en-US" sz="2000" b="1" kern="1200" dirty="0">
              <a:latin typeface="Alexandria"/>
            </a:rPr>
            <a:t>Population Data</a:t>
          </a:r>
          <a:endParaRPr lang="ar-EG" sz="2000" b="1" kern="1200" dirty="0">
            <a:latin typeface="Alexandria"/>
          </a:endParaRPr>
        </a:p>
      </dsp:txBody>
      <dsp:txXfrm>
        <a:off x="5706123" y="34328"/>
        <a:ext cx="4324010" cy="1581955"/>
      </dsp:txXfrm>
    </dsp:sp>
    <dsp:sp modelId="{71363ECF-1958-41E7-A8BC-9100AD5C60DF}">
      <dsp:nvSpPr>
        <dsp:cNvPr id="0" name=""/>
        <dsp:cNvSpPr/>
      </dsp:nvSpPr>
      <dsp:spPr>
        <a:xfrm>
          <a:off x="5231536" y="1616283"/>
          <a:ext cx="4798597" cy="2700725"/>
        </a:xfrm>
        <a:prstGeom prst="rect">
          <a:avLst/>
        </a:prstGeom>
        <a:solidFill>
          <a:schemeClr val="accent1">
            <a:alpha val="90000"/>
            <a:tint val="40000"/>
            <a:hueOff val="0"/>
            <a:satOff val="0"/>
            <a:lumOff val="0"/>
            <a:alphaOff val="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79196" tIns="379196" rIns="379196" bIns="758392" numCol="1" spcCol="1270" anchor="t" anchorCtr="0">
          <a:noAutofit/>
        </a:bodyPr>
        <a:lstStyle/>
        <a:p>
          <a:pPr marL="0" lvl="0" indent="0" algn="r" defTabSz="800100" rtl="1">
            <a:lnSpc>
              <a:spcPct val="90000"/>
            </a:lnSpc>
            <a:spcBef>
              <a:spcPct val="0"/>
            </a:spcBef>
            <a:spcAft>
              <a:spcPct val="35000"/>
            </a:spcAft>
            <a:buNone/>
          </a:pPr>
          <a:r>
            <a:rPr lang="ar-EG" sz="1800" kern="1200" dirty="0">
              <a:latin typeface="Alexandria"/>
              <a:cs typeface="Sakkal Majalla" panose="02000000000000000000" pitchFamily="2" charset="-78"/>
            </a:rPr>
            <a:t>البيانات التي تجمع من مجموعة كلية يتشاركون في قواعد عامة من الخصائص </a:t>
          </a:r>
        </a:p>
        <a:p>
          <a:pPr marL="0" lvl="0" indent="0" algn="r" defTabSz="800100" rtl="1">
            <a:lnSpc>
              <a:spcPct val="90000"/>
            </a:lnSpc>
            <a:spcBef>
              <a:spcPct val="0"/>
            </a:spcBef>
            <a:spcAft>
              <a:spcPct val="35000"/>
            </a:spcAft>
            <a:buNone/>
          </a:pPr>
          <a:r>
            <a:rPr lang="ar-EG" sz="1800" kern="1200" dirty="0">
              <a:latin typeface="Alexandria"/>
              <a:cs typeface="Sakkal Majalla" panose="02000000000000000000" pitchFamily="2" charset="-78"/>
            </a:rPr>
            <a:t>قد تكون هذه المجموعة مكونة من أفراد أو منشآت </a:t>
          </a:r>
        </a:p>
      </dsp:txBody>
      <dsp:txXfrm>
        <a:off x="5231536" y="1616283"/>
        <a:ext cx="4798597" cy="270072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0F6A58-BFE2-4917-A5A2-5C703F860D5E}">
      <dsp:nvSpPr>
        <dsp:cNvPr id="0" name=""/>
        <dsp:cNvSpPr/>
      </dsp:nvSpPr>
      <dsp:spPr>
        <a:xfrm>
          <a:off x="4384628" y="2058894"/>
          <a:ext cx="1772333" cy="1432443"/>
        </a:xfrm>
        <a:prstGeom prst="ellipse">
          <a:avLst/>
        </a:prstGeom>
        <a:solidFill>
          <a:schemeClr val="accent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rtl="1">
            <a:lnSpc>
              <a:spcPct val="90000"/>
            </a:lnSpc>
            <a:spcBef>
              <a:spcPct val="0"/>
            </a:spcBef>
            <a:spcAft>
              <a:spcPct val="35000"/>
            </a:spcAft>
            <a:buNone/>
          </a:pPr>
          <a:r>
            <a:rPr lang="ar-EG" sz="2000" b="1" kern="1200" dirty="0">
              <a:solidFill>
                <a:schemeClr val="tx1"/>
              </a:solidFill>
              <a:latin typeface="Alexandria"/>
            </a:rPr>
            <a:t>خصائص الاستبيان الجيد </a:t>
          </a:r>
        </a:p>
      </dsp:txBody>
      <dsp:txXfrm>
        <a:off x="4644180" y="2268670"/>
        <a:ext cx="1253229" cy="1012891"/>
      </dsp:txXfrm>
    </dsp:sp>
    <dsp:sp modelId="{083111E0-383B-4E82-8620-9594256CBA22}">
      <dsp:nvSpPr>
        <dsp:cNvPr id="0" name=""/>
        <dsp:cNvSpPr/>
      </dsp:nvSpPr>
      <dsp:spPr>
        <a:xfrm rot="16200000">
          <a:off x="5034315" y="1382576"/>
          <a:ext cx="472959" cy="487030"/>
        </a:xfrm>
        <a:prstGeom prst="rightArrow">
          <a:avLst>
            <a:gd name="adj1" fmla="val 60000"/>
            <a:gd name="adj2" fmla="val 50000"/>
          </a:avLst>
        </a:prstGeom>
        <a:solidFill>
          <a:schemeClr val="bg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a:off x="5105259" y="1550926"/>
        <a:ext cx="331071" cy="292218"/>
      </dsp:txXfrm>
    </dsp:sp>
    <dsp:sp modelId="{F71B9929-9DFA-4B61-B28B-A7DCE35A7035}">
      <dsp:nvSpPr>
        <dsp:cNvPr id="0" name=""/>
        <dsp:cNvSpPr/>
      </dsp:nvSpPr>
      <dsp:spPr>
        <a:xfrm>
          <a:off x="3856091" y="20563"/>
          <a:ext cx="2829407" cy="1145954"/>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عبارات واضحة وتناسب المستوى التعليمي للمستجوب </a:t>
          </a:r>
        </a:p>
      </dsp:txBody>
      <dsp:txXfrm>
        <a:off x="4270448" y="188384"/>
        <a:ext cx="2000693" cy="810312"/>
      </dsp:txXfrm>
    </dsp:sp>
    <dsp:sp modelId="{E037DBCE-01CC-4CCB-959F-5A4507587327}">
      <dsp:nvSpPr>
        <dsp:cNvPr id="0" name=""/>
        <dsp:cNvSpPr/>
      </dsp:nvSpPr>
      <dsp:spPr>
        <a:xfrm rot="19887156">
          <a:off x="6122542" y="1507502"/>
          <a:ext cx="842483" cy="487030"/>
        </a:xfrm>
        <a:prstGeom prst="rightArrow">
          <a:avLst>
            <a:gd name="adj1" fmla="val 60000"/>
            <a:gd name="adj2" fmla="val 50000"/>
          </a:avLst>
        </a:prstGeom>
        <a:solidFill>
          <a:schemeClr val="bg1">
            <a:lumMod val="75000"/>
          </a:schemeClr>
        </a:solidFill>
        <a:ln>
          <a:solidFill>
            <a:schemeClr val="bg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a:off x="6131424" y="1639820"/>
        <a:ext cx="696374" cy="292218"/>
      </dsp:txXfrm>
    </dsp:sp>
    <dsp:sp modelId="{6DDDB59B-8277-48DB-8776-557D68CE59D2}">
      <dsp:nvSpPr>
        <dsp:cNvPr id="0" name=""/>
        <dsp:cNvSpPr/>
      </dsp:nvSpPr>
      <dsp:spPr>
        <a:xfrm>
          <a:off x="6657248" y="561342"/>
          <a:ext cx="3259128" cy="1145954"/>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تجنب صياغة الأسئلة بعبارات إيجابية أو سلبية أو عبارات مضاعفة مثل نفي النفي</a:t>
          </a:r>
        </a:p>
      </dsp:txBody>
      <dsp:txXfrm>
        <a:off x="7134536" y="729163"/>
        <a:ext cx="2304552" cy="810312"/>
      </dsp:txXfrm>
    </dsp:sp>
    <dsp:sp modelId="{EF2A2B03-9E40-451E-BB58-D389769EBE2F}">
      <dsp:nvSpPr>
        <dsp:cNvPr id="0" name=""/>
        <dsp:cNvSpPr/>
      </dsp:nvSpPr>
      <dsp:spPr>
        <a:xfrm rot="21336720">
          <a:off x="6487985" y="2407034"/>
          <a:ext cx="812274" cy="487030"/>
        </a:xfrm>
        <a:prstGeom prst="rightArrow">
          <a:avLst>
            <a:gd name="adj1" fmla="val 60000"/>
            <a:gd name="adj2" fmla="val 50000"/>
          </a:avLst>
        </a:prstGeom>
        <a:solidFill>
          <a:schemeClr val="bg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a:off x="6488199" y="2510029"/>
        <a:ext cx="666165" cy="292218"/>
      </dsp:txXfrm>
    </dsp:sp>
    <dsp:sp modelId="{AB840E54-321F-4013-B6F8-A6E25C927A64}">
      <dsp:nvSpPr>
        <dsp:cNvPr id="0" name=""/>
        <dsp:cNvSpPr/>
      </dsp:nvSpPr>
      <dsp:spPr>
        <a:xfrm>
          <a:off x="7667589" y="1929745"/>
          <a:ext cx="2305981" cy="1145954"/>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تفادى الأسئلة المركبة . ويفضل فصلها إلى سؤالين </a:t>
          </a:r>
        </a:p>
      </dsp:txBody>
      <dsp:txXfrm>
        <a:off x="8005292" y="2097566"/>
        <a:ext cx="1630575" cy="810312"/>
      </dsp:txXfrm>
    </dsp:sp>
    <dsp:sp modelId="{0142693A-3B80-4060-85A8-B4B647D4B1BD}">
      <dsp:nvSpPr>
        <dsp:cNvPr id="0" name=""/>
        <dsp:cNvSpPr/>
      </dsp:nvSpPr>
      <dsp:spPr>
        <a:xfrm rot="1218996">
          <a:off x="6431364" y="3144730"/>
          <a:ext cx="990919" cy="487030"/>
        </a:xfrm>
        <a:prstGeom prst="rightArrow">
          <a:avLst>
            <a:gd name="adj1" fmla="val 60000"/>
            <a:gd name="adj2" fmla="val 50000"/>
          </a:avLst>
        </a:prstGeom>
        <a:solidFill>
          <a:schemeClr val="bg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a:off x="6435909" y="3216771"/>
        <a:ext cx="844810" cy="292218"/>
      </dsp:txXfrm>
    </dsp:sp>
    <dsp:sp modelId="{FC86B1A9-59A6-45D6-9D88-4D13FDAA51FA}">
      <dsp:nvSpPr>
        <dsp:cNvPr id="0" name=""/>
        <dsp:cNvSpPr/>
      </dsp:nvSpPr>
      <dsp:spPr>
        <a:xfrm>
          <a:off x="7737971" y="3414838"/>
          <a:ext cx="1616517" cy="1145954"/>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تجنب الأسئلة الطويلة </a:t>
          </a:r>
        </a:p>
      </dsp:txBody>
      <dsp:txXfrm>
        <a:off x="7974704" y="3582659"/>
        <a:ext cx="1143051" cy="810312"/>
      </dsp:txXfrm>
    </dsp:sp>
    <dsp:sp modelId="{CB204ABC-7677-431C-B2A5-A49E9FCE6FA4}">
      <dsp:nvSpPr>
        <dsp:cNvPr id="0" name=""/>
        <dsp:cNvSpPr/>
      </dsp:nvSpPr>
      <dsp:spPr>
        <a:xfrm rot="3463932">
          <a:off x="5667547" y="3578034"/>
          <a:ext cx="527904" cy="487030"/>
        </a:xfrm>
        <a:prstGeom prst="rightArrow">
          <a:avLst>
            <a:gd name="adj1" fmla="val 60000"/>
            <a:gd name="adj2" fmla="val 50000"/>
          </a:avLst>
        </a:prstGeom>
        <a:solidFill>
          <a:schemeClr val="bg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a:off x="5701599" y="3613668"/>
        <a:ext cx="381795" cy="292218"/>
      </dsp:txXfrm>
    </dsp:sp>
    <dsp:sp modelId="{0C2BE702-1F9C-4E53-A3F8-BF31B6B47BD1}">
      <dsp:nvSpPr>
        <dsp:cNvPr id="0" name=""/>
        <dsp:cNvSpPr/>
      </dsp:nvSpPr>
      <dsp:spPr>
        <a:xfrm>
          <a:off x="5717158" y="4206450"/>
          <a:ext cx="1638267" cy="1145954"/>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تجنب الأسئلة التي تعتمد على التذكر </a:t>
          </a:r>
        </a:p>
      </dsp:txBody>
      <dsp:txXfrm>
        <a:off x="5957077" y="4374271"/>
        <a:ext cx="1158429" cy="810312"/>
      </dsp:txXfrm>
    </dsp:sp>
    <dsp:sp modelId="{FA1DE0BE-CBD5-481D-93E7-73656F378C9C}">
      <dsp:nvSpPr>
        <dsp:cNvPr id="0" name=""/>
        <dsp:cNvSpPr/>
      </dsp:nvSpPr>
      <dsp:spPr>
        <a:xfrm rot="7088688">
          <a:off x="4448053" y="3596984"/>
          <a:ext cx="505616" cy="487030"/>
        </a:xfrm>
        <a:prstGeom prst="rightArrow">
          <a:avLst>
            <a:gd name="adj1" fmla="val 60000"/>
            <a:gd name="adj2" fmla="val 50000"/>
          </a:avLst>
        </a:prstGeom>
        <a:solidFill>
          <a:schemeClr val="bg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rot="10800000">
        <a:off x="4555567" y="3629974"/>
        <a:ext cx="359507" cy="292218"/>
      </dsp:txXfrm>
    </dsp:sp>
    <dsp:sp modelId="{B7AEF07B-264A-4E63-BDE9-46AA1594CA8C}">
      <dsp:nvSpPr>
        <dsp:cNvPr id="0" name=""/>
        <dsp:cNvSpPr/>
      </dsp:nvSpPr>
      <dsp:spPr>
        <a:xfrm>
          <a:off x="3088857" y="4252142"/>
          <a:ext cx="2170552" cy="1145954"/>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تجنب الأسئلة التي تقود إلى إجابات معينة </a:t>
          </a:r>
        </a:p>
      </dsp:txBody>
      <dsp:txXfrm>
        <a:off x="3406727" y="4419963"/>
        <a:ext cx="1534812" cy="810312"/>
      </dsp:txXfrm>
    </dsp:sp>
    <dsp:sp modelId="{306FA14C-260C-428E-ADA8-ECFF0C31BE78}">
      <dsp:nvSpPr>
        <dsp:cNvPr id="0" name=""/>
        <dsp:cNvSpPr/>
      </dsp:nvSpPr>
      <dsp:spPr>
        <a:xfrm rot="9480120">
          <a:off x="3446046" y="3114172"/>
          <a:ext cx="765375" cy="487030"/>
        </a:xfrm>
        <a:prstGeom prst="rightArrow">
          <a:avLst>
            <a:gd name="adj1" fmla="val 60000"/>
            <a:gd name="adj2" fmla="val 50000"/>
          </a:avLst>
        </a:prstGeom>
        <a:solidFill>
          <a:schemeClr val="bg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rot="10800000">
        <a:off x="3586836" y="3184214"/>
        <a:ext cx="619266" cy="292218"/>
      </dsp:txXfrm>
    </dsp:sp>
    <dsp:sp modelId="{13CB2A55-AE49-4C2F-AEC0-1B1D0A09C60E}">
      <dsp:nvSpPr>
        <dsp:cNvPr id="0" name=""/>
        <dsp:cNvSpPr/>
      </dsp:nvSpPr>
      <dsp:spPr>
        <a:xfrm>
          <a:off x="924778" y="3445303"/>
          <a:ext cx="2537532" cy="1145954"/>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الاختيار السليم بين الأسئلة المغلقة والمفتوحة </a:t>
          </a:r>
        </a:p>
      </dsp:txBody>
      <dsp:txXfrm>
        <a:off x="1296391" y="3613124"/>
        <a:ext cx="1794306" cy="810312"/>
      </dsp:txXfrm>
    </dsp:sp>
    <dsp:sp modelId="{68B41FC8-8E44-44FA-B2FC-7AFDA1E735E2}">
      <dsp:nvSpPr>
        <dsp:cNvPr id="0" name=""/>
        <dsp:cNvSpPr/>
      </dsp:nvSpPr>
      <dsp:spPr>
        <a:xfrm rot="11225220">
          <a:off x="3764484" y="2372158"/>
          <a:ext cx="447727" cy="487030"/>
        </a:xfrm>
        <a:prstGeom prst="rightArrow">
          <a:avLst>
            <a:gd name="adj1" fmla="val 60000"/>
            <a:gd name="adj2" fmla="val 50000"/>
          </a:avLst>
        </a:prstGeom>
        <a:solidFill>
          <a:schemeClr val="bg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rot="10800000">
        <a:off x="3898289" y="2477850"/>
        <a:ext cx="313409" cy="292218"/>
      </dsp:txXfrm>
    </dsp:sp>
    <dsp:sp modelId="{A761A382-15C9-45D6-8D35-CEB4841483DA}">
      <dsp:nvSpPr>
        <dsp:cNvPr id="0" name=""/>
        <dsp:cNvSpPr/>
      </dsp:nvSpPr>
      <dsp:spPr>
        <a:xfrm>
          <a:off x="831433" y="1823314"/>
          <a:ext cx="2784680" cy="1145954"/>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تجنب الأسئلة الغامضة  </a:t>
          </a:r>
        </a:p>
        <a:p>
          <a:pPr marL="0" lvl="0" indent="0" algn="ctr" defTabSz="800100" rtl="1">
            <a:lnSpc>
              <a:spcPct val="90000"/>
            </a:lnSpc>
            <a:spcBef>
              <a:spcPct val="0"/>
            </a:spcBef>
            <a:spcAft>
              <a:spcPct val="35000"/>
            </a:spcAft>
            <a:buNone/>
          </a:pPr>
          <a:r>
            <a:rPr lang="ar-EG" sz="1800" kern="1200" dirty="0">
              <a:latin typeface="Alexandria"/>
            </a:rPr>
            <a:t>( كلمات فضفاضة ) السعادة، الرضا </a:t>
          </a:r>
        </a:p>
      </dsp:txBody>
      <dsp:txXfrm>
        <a:off x="1239240" y="1991135"/>
        <a:ext cx="1969066" cy="810312"/>
      </dsp:txXfrm>
    </dsp:sp>
    <dsp:sp modelId="{0A852EAB-5DAA-4E3C-8B83-55561E81D43B}">
      <dsp:nvSpPr>
        <dsp:cNvPr id="0" name=""/>
        <dsp:cNvSpPr/>
      </dsp:nvSpPr>
      <dsp:spPr>
        <a:xfrm rot="12717876">
          <a:off x="3273292" y="1601965"/>
          <a:ext cx="1015456" cy="487030"/>
        </a:xfrm>
        <a:prstGeom prst="rightArrow">
          <a:avLst>
            <a:gd name="adj1" fmla="val 60000"/>
            <a:gd name="adj2" fmla="val 50000"/>
          </a:avLst>
        </a:prstGeom>
        <a:solidFill>
          <a:schemeClr val="bg1">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EG" sz="2200" kern="1200"/>
        </a:p>
      </dsp:txBody>
      <dsp:txXfrm rot="10800000">
        <a:off x="3408324" y="1738046"/>
        <a:ext cx="869347" cy="292218"/>
      </dsp:txXfrm>
    </dsp:sp>
    <dsp:sp modelId="{8C097C65-B5EB-4D2B-A918-A83D55BAC7EC}">
      <dsp:nvSpPr>
        <dsp:cNvPr id="0" name=""/>
        <dsp:cNvSpPr/>
      </dsp:nvSpPr>
      <dsp:spPr>
        <a:xfrm>
          <a:off x="787618" y="272044"/>
          <a:ext cx="2780257" cy="1145954"/>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EG" sz="1800" kern="1200" dirty="0">
              <a:latin typeface="Alexandria"/>
            </a:rPr>
            <a:t>الاهتمام بتتابع الأسئلة من العام إلى الخاص ، ومن السهل إلى الصعب </a:t>
          </a:r>
        </a:p>
      </dsp:txBody>
      <dsp:txXfrm>
        <a:off x="1194777" y="439865"/>
        <a:ext cx="1965939" cy="81031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6">
  <dgm:title val=""/>
  <dgm:desc val=""/>
  <dgm:catLst>
    <dgm:cat type="process"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theList">
    <dgm:varLst>
      <dgm:dir/>
      <dgm:animLvl val="lvl"/>
      <dgm:resizeHandles val="exact"/>
    </dgm:varLst>
    <dgm:choose name="Name0">
      <dgm:if name="Name1" func="var" arg="dir" op="equ" val="norm">
        <dgm:alg type="lin">
          <dgm:param type="linDir" val="fromL"/>
          <dgm:param type="nodeHorzAlign" val="l"/>
        </dgm:alg>
      </dgm:if>
      <dgm:else name="Name2">
        <dgm:alg type="lin">
          <dgm:param type="linDir" val="fromR"/>
          <dgm:param type="nodeHorzAlign" val="r"/>
        </dgm:alg>
      </dgm:else>
    </dgm:choose>
    <dgm:shape xmlns:r="http://schemas.openxmlformats.org/officeDocument/2006/relationships" r:blip="">
      <dgm:adjLst/>
    </dgm:shape>
    <dgm:presOf/>
    <dgm:constrLst>
      <dgm:constr type="w" for="ch" forName="compNode" refType="w"/>
      <dgm:constr type="h" for="ch" forName="compNode" refType="w" refFor="ch" refForName="compNode" fact="0.7"/>
      <dgm:constr type="ctrY" for="ch" forName="compNode" refType="h" fact="0.5"/>
      <dgm:constr type="w" for="ch" forName="aSpace" refType="w" fact="0.05"/>
      <dgm:constr type="primFontSz" for="des" forName="childTextHidden" op="equ" val="65"/>
      <dgm:constr type="primFontSz" for="des" forName="parentText" op="equ"/>
    </dgm:constrLst>
    <dgm:ruleLst/>
    <dgm:forEach name="aNodeForEach" axis="ch" ptType="node">
      <dgm:layoutNode name="compNode">
        <dgm:alg type="composite">
          <dgm:param type="ar" val="1.43"/>
        </dgm:alg>
        <dgm:shape xmlns:r="http://schemas.openxmlformats.org/officeDocument/2006/relationships" r:blip="">
          <dgm:adjLst/>
        </dgm:shape>
        <dgm:presOf/>
        <dgm:choose name="Name3">
          <dgm:if name="Name4" func="var" arg="dir" op="equ" val="norm">
            <dgm:constrLst>
              <dgm:constr type="w" for="ch" forName="childTextVisible" refType="w" fact="0.8"/>
              <dgm:constr type="h" for="ch" forName="childTextVisible" refType="h"/>
              <dgm:constr type="r" for="ch" forName="childTextVisible" refType="w"/>
              <dgm:constr type="w" for="ch" forName="childTextHidden" refType="w" fact="0.6"/>
              <dgm:constr type="h" for="ch" forName="childTextHidden" refType="h"/>
              <dgm:constr type="r" for="ch" forName="childTextHidden" refType="w"/>
              <dgm:constr type="l" for="ch" forName="parentText"/>
              <dgm:constr type="w" for="ch" forName="parentText" refType="w" fact="0.4"/>
              <dgm:constr type="h" for="ch" forName="parentText" refType="w" refFor="ch" refForName="parentText" op="equ"/>
              <dgm:constr type="ctrY" for="ch" forName="parentText" refType="h" fact="0.5"/>
            </dgm:constrLst>
          </dgm:if>
          <dgm:else name="Name5">
            <dgm:constrLst>
              <dgm:constr type="w" for="ch" forName="childTextVisible" refType="w" fact="0.8"/>
              <dgm:constr type="h" for="ch" forName="childTextVisible" refType="h"/>
              <dgm:constr type="l" for="ch" forName="childTextVisible"/>
              <dgm:constr type="w" for="ch" forName="childTextHidden" refType="w" fact="0.6"/>
              <dgm:constr type="h" for="ch" forName="childTextHidden" refType="h"/>
              <dgm:constr type="l" for="ch" forName="childTextHidden"/>
              <dgm:constr type="r" for="ch" forName="parentText" refType="w"/>
              <dgm:constr type="w" for="ch" forName="parentText" refType="w" fact="0.4"/>
              <dgm:constr type="h" for="ch" forName="parentText" refType="w" refFor="ch" refForName="parentText" op="equ"/>
              <dgm:constr type="ctrY" for="ch" forName="parentText" refType="h" fact="0.5"/>
            </dgm:constrLst>
          </dgm:else>
        </dgm:choose>
        <dgm:ruleLst/>
        <dgm:layoutNode name="noGeometry">
          <dgm:alg type="sp"/>
          <dgm:shape xmlns:r="http://schemas.openxmlformats.org/officeDocument/2006/relationships" r:blip="">
            <dgm:adjLst/>
          </dgm:shape>
          <dgm:presOf/>
          <dgm:constrLst/>
          <dgm:ruleLst/>
        </dgm:layoutNode>
        <dgm:layoutNode name="childTextVisible" styleLbl="bgAccFollowNode1">
          <dgm:varLst>
            <dgm:bulletEnabled val="1"/>
          </dgm:varLst>
          <dgm:alg type="sp"/>
          <dgm:choose name="Name6">
            <dgm:if name="Name7" func="var" arg="dir" op="equ" val="norm">
              <dgm:shape xmlns:r="http://schemas.openxmlformats.org/officeDocument/2006/relationships" type="rightArrow" r:blip="">
                <dgm:adjLst>
                  <dgm:adj idx="1" val="0.7"/>
                  <dgm:adj idx="2" val="0.5"/>
                </dgm:adjLst>
              </dgm:shape>
            </dgm:if>
            <dgm:else name="Name8">
              <dgm:shape xmlns:r="http://schemas.openxmlformats.org/officeDocument/2006/relationships" type="leftArrow" r:blip="">
                <dgm:adjLst>
                  <dgm:adj idx="1" val="0.7"/>
                  <dgm:adj idx="2" val="0.5"/>
                </dgm:adjLst>
              </dgm:shape>
            </dgm:else>
          </dgm:choose>
          <dgm:presOf axis="des" ptType="node"/>
          <dgm:constrLst/>
          <dgm:ruleLst/>
        </dgm:layoutNode>
        <dgm:layoutNode name="childTextHidden" styleLbl="bgAccFollowNode1">
          <dgm:choose name="Name9">
            <dgm:if name="Name10" axis="des followSib" ptType="node node" st="1 1" cnt="1 0" func="cnt" op="gte" val="1">
              <dgm:alg type="tx">
                <dgm:param type="stBulletLvl" val="1"/>
                <dgm:param type="txAnchorVertCh" val="mid"/>
              </dgm:alg>
            </dgm:if>
            <dgm:else name="Name11">
              <dgm:alg type="tx">
                <dgm:param type="stBulletLvl" val="2"/>
                <dgm:param type="txAnchorVertCh" val="mid"/>
              </dgm:alg>
            </dgm:else>
          </dgm:choose>
          <dgm:choose name="Name12">
            <dgm:if name="Name13" func="var" arg="dir" op="equ" val="norm">
              <dgm:shape xmlns:r="http://schemas.openxmlformats.org/officeDocument/2006/relationships" type="rightArrow" r:blip="" hideGeom="1">
                <dgm:adjLst>
                  <dgm:adj idx="1" val="0.7"/>
                  <dgm:adj idx="2" val="0.5"/>
                </dgm:adjLst>
              </dgm:shape>
            </dgm:if>
            <dgm:else name="Name14">
              <dgm:shape xmlns:r="http://schemas.openxmlformats.org/officeDocument/2006/relationships" type="leftArrow" r:blip="" hideGeom="1">
                <dgm:adjLst>
                  <dgm:adj idx="1" val="0.7"/>
                  <dgm:adj idx="2" val="0.5"/>
                </dgm:adjLst>
              </dgm:shape>
            </dgm:else>
          </dgm:choose>
          <dgm:presOf axis="des" ptType="node"/>
          <dgm:constrLst>
            <dgm:constr type="secFontSz" refType="primFontSz"/>
            <dgm:constr type="tMarg" refType="primFontSz" fact="0.05"/>
            <dgm:constr type="bMarg" refType="primFontSz" fact="0.05"/>
            <dgm:constr type="rMarg" refType="primFontSz" fact="0.1"/>
            <dgm:constr type="lMarg" refType="primFontSz" fact="0.2"/>
          </dgm:constrLst>
          <dgm:ruleLst>
            <dgm:rule type="primFontSz" val="5" fact="NaN" max="NaN"/>
          </dgm:ruleLst>
        </dgm:layoutNode>
        <dgm:layoutNode name="parentText" styleLbl="node1">
          <dgm:varLst>
            <dgm:chMax val="1"/>
            <dgm:bulletEnabled val="1"/>
          </dgm:varLst>
          <dgm:alg type="tx"/>
          <dgm:shape xmlns:r="http://schemas.openxmlformats.org/officeDocument/2006/relationships" type="ellipse" r:blip="">
            <dgm:adjLst/>
          </dgm:shape>
          <dgm:presOf axis="self"/>
          <dgm:constrLst>
            <dgm:constr type="primFontSz" val="65"/>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choose name="Name15">
        <dgm:if name="Name16" axis="self" ptType="node" func="revPos" op="gte" val="2">
          <dgm:layoutNode name="aSpace">
            <dgm:alg type="sp"/>
            <dgm:shape xmlns:r="http://schemas.openxmlformats.org/officeDocument/2006/relationships" r:blip="">
              <dgm:adjLst/>
            </dgm:shape>
            <dgm:presOf/>
            <dgm:constrLst/>
            <dgm:ruleLst/>
          </dgm:layoutNode>
        </dgm:if>
        <dgm:else name="Name17"/>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6/7/layout/ChevronBlockProcess">
  <dgm:title val="Chevron Block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28"/>
      <dgm:constr type="primFontSz" for="des" forName="desTx" refType="primFontSz" refFor="des" refForName="parTx" op="lte" fact="0.75"/>
      <dgm:constr type="h" for="des" forName="desTx" op="equ"/>
      <dgm:constr type="w" for="ch" forName="space" refType="w" op="equ" fact="-0.005"/>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91"/>
              <dgm:constr type="t" for="ch" forName="desTx" refType="h" refFor="ch" refForName="parTx"/>
            </dgm:constrLst>
          </dgm:if>
          <dgm:else name="Name9">
            <dgm:constrLst>
              <dgm:constr type="l" for="ch" forName="parTx"/>
              <dgm:constr type="w" for="ch" forName="parTx" refType="w"/>
              <dgm:constr type="t" for="ch" forName="parTx"/>
              <dgm:constr type="l" for="ch" forName="desTx" refType="w" fact="0.09"/>
              <dgm:constr type="w" for="ch" forName="desTx" refType="w" refFor="ch" refForName="parTx" fact="0.91"/>
              <dgm:constr type="t" for="ch" forName="desTx" refType="h" refFor="ch" refForName="parTx"/>
            </dgm:constrLst>
          </dgm:else>
        </dgm:choose>
        <dgm:ruleLst>
          <dgm:rule type="h" val="INF" fact="NaN" max="NaN"/>
        </dgm:ruleLst>
        <dgm:layoutNode name="parTx" styleLbl="alignNode1">
          <dgm:varLst>
            <dgm:chMax val="0"/>
            <dgm:chPref val="0"/>
          </dgm:varLst>
          <dgm:alg type="tx"/>
          <dgm:choose name="Name10">
            <dgm:if name="Name11" func="var" arg="dir" op="equ" val="norm">
              <dgm:shape xmlns:r="http://schemas.openxmlformats.org/officeDocument/2006/relationships" type="chevron" r:blip="">
                <dgm:adjLst>
                  <dgm:adj idx="1" val="0.3"/>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3"/>
                <dgm:constr type="h"/>
                <dgm:constr type="tMarg" refType="w" fact="0.105"/>
                <dgm:constr type="bMarg" refType="w" fact="0.105"/>
                <dgm:constr type="lMarg" refType="w" fact="0.105"/>
                <dgm:constr type="rMarg" refType="w" fact="0.105"/>
              </dgm:constrLst>
            </dgm:if>
            <dgm:else name="Name15">
              <dgm:constrLst>
                <dgm:constr type="h" refType="w" op="lte" fact="0.3"/>
                <dgm:constr type="h"/>
                <dgm:constr type="tMarg" refType="w" fact="0.105"/>
                <dgm:constr type="bMarg" refType="w" fact="0.105"/>
                <dgm:constr type="lMarg" refType="w" fact="0.105"/>
                <dgm:constr type="rMarg" refType="w" fact="0.105"/>
              </dgm:constrLst>
            </dgm:else>
          </dgm:choose>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0"/>
            <dgm:constr type="tMarg" refType="w" fact="0.224"/>
            <dgm:constr type="bMarg" refType="w" fact="0.448"/>
            <dgm:constr type="lMarg" refType="w" fact="0.224"/>
            <dgm:constr type="rMarg" refType="w" fact="0.224"/>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178576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المحاضرة الرابعة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a:t>
            </a:r>
            <a:r>
              <a:rPr lang="en-US" sz="2800" b="1" dirty="0" err="1">
                <a:solidFill>
                  <a:srgbClr val="00B0F0"/>
                </a:solidFill>
                <a:latin typeface="Alexandria" charset="0"/>
                <a:cs typeface="Alexandria" charset="0"/>
              </a:rPr>
              <a:t>Gado</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682"/>
    </mc:Choice>
    <mc:Fallback xmlns="">
      <p:transition spd="slow" advTm="2368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4900701"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جمع البيانات: الأدوات والاستراتيجيات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6982"/>
    </mc:Choice>
    <mc:Fallback xmlns="">
      <p:transition spd="slow" advTm="569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198598" cy="4011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31306" y="1594753"/>
            <a:ext cx="8284786" cy="2062103"/>
          </a:xfrm>
          <a:prstGeom prst="rect">
            <a:avLst/>
          </a:prstGeom>
          <a:noFill/>
        </p:spPr>
        <p:txBody>
          <a:bodyPr wrap="square" rtlCol="0">
            <a:spAutoFit/>
          </a:bodyPr>
          <a:lstStyle/>
          <a:p>
            <a:pPr algn="r" rtl="1"/>
            <a:r>
              <a:rPr lang="ar-EG" sz="2000" b="1" dirty="0">
                <a:solidFill>
                  <a:srgbClr val="2D3956"/>
                </a:solidFill>
                <a:latin typeface="Alexandria" charset="0"/>
                <a:cs typeface="Alexandria" charset="0"/>
              </a:rPr>
              <a:t>محاور المحاضرة الرابعة</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 ما البيانات الإحصائية</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أنواع البيانات الإحصائية </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كيف يتم التعامل مع البيانات الوصفية لتحليلها</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مصادر جمع البيانات</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أدوات جمع البيانات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4425544"/>
      </p:ext>
    </p:extLst>
  </p:cSld>
  <p:clrMapOvr>
    <a:masterClrMapping/>
  </p:clrMapOvr>
  <mc:AlternateContent xmlns:mc="http://schemas.openxmlformats.org/markup-compatibility/2006" xmlns:p14="http://schemas.microsoft.com/office/powerpoint/2010/main">
    <mc:Choice Requires="p14">
      <p:transition spd="slow" p14:dur="2000" advTm="43020"/>
    </mc:Choice>
    <mc:Fallback xmlns="">
      <p:transition spd="slow" advTm="4302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2525" y="1126143"/>
            <a:ext cx="9978192" cy="3508653"/>
          </a:xfrm>
          <a:prstGeom prst="rect">
            <a:avLst/>
          </a:prstGeom>
          <a:noFill/>
        </p:spPr>
        <p:txBody>
          <a:bodyPr wrap="square" rtlCol="0">
            <a:spAutoFit/>
          </a:bodyPr>
          <a:lstStyle/>
          <a:p>
            <a:pPr algn="ctr" rtl="1"/>
            <a:r>
              <a:rPr lang="ar-EG" sz="2000" b="1" dirty="0">
                <a:latin typeface="Alexandria" charset="0"/>
                <a:cs typeface="Alexandria" charset="0"/>
              </a:rPr>
              <a:t>ما البيانات الإحصائية؟</a:t>
            </a:r>
          </a:p>
          <a:p>
            <a:pPr algn="r" rtl="1"/>
            <a:endParaRPr lang="ar-EG" sz="2000" b="1" dirty="0">
              <a:latin typeface="Alexandria" charset="0"/>
              <a:cs typeface="Alexandria" charset="0"/>
            </a:endParaRPr>
          </a:p>
          <a:p>
            <a:pPr algn="r" rtl="1"/>
            <a:r>
              <a:rPr lang="ar-EG" dirty="0">
                <a:latin typeface="Alexandria" charset="0"/>
                <a:cs typeface="Alexandria" charset="0"/>
              </a:rPr>
              <a:t>تشير البيانات الإحصائية إلى جمع المعلومات الكمية أو النوعية التي يتم جمعها وتحليلها بشكل منهجي لاستخلاص الأفكار. يمكن أن تتخذ هذه البيانات أشكالًا مختلفة، بما في ذلك الأرقام والفئات والقياسات، وهي ضرورية لاتخاذ قرارات مستنيرة في مجالات مثل الاقتصاد والرعاية الصحية والعلوم الاجتماعية. الهدف الأساسي للبيانات الإحصائية هو توفير أساس لفهم الاتجاهات والأنماط والعلاقات داخل مجموعة البيانات.</a:t>
            </a:r>
          </a:p>
          <a:p>
            <a:pPr algn="r" rtl="1"/>
            <a:endParaRPr lang="ar-EG" dirty="0">
              <a:latin typeface="Alexandria" charset="0"/>
              <a:cs typeface="Alexandria" charset="0"/>
            </a:endParaRPr>
          </a:p>
          <a:p>
            <a:pPr algn="r" rtl="1"/>
            <a:r>
              <a:rPr lang="ar-EG" sz="2000" b="1" dirty="0">
                <a:latin typeface="Alexandria" charset="0"/>
                <a:cs typeface="Alexandria" charset="0"/>
              </a:rPr>
              <a:t>تقنيات تحليل البيانات</a:t>
            </a:r>
          </a:p>
          <a:p>
            <a:pPr algn="r" rtl="1"/>
            <a:r>
              <a:rPr lang="ar-EG" dirty="0">
                <a:latin typeface="Alexandria" charset="0"/>
                <a:cs typeface="Alexandria" charset="0"/>
              </a:rPr>
              <a:t>بمجرد جمع البيانات الإحصائية، فإنها تخضع للتحليل باستخدام تقنيات مختلفة، مثل الإحصاء الوصفي، والإحصاءات الاستدلالية، وتحليل الانحدار. تلخص الإحصائيات الوصفية البيانات من خلال مقاييس مثل المتوسط ​​والوسيط والوضع، مما يوفر صورة واضحة لمجموعة البيانات. من ناحية أخرى، تسمح الإحصائيات الاستدلالية للباحثين بعمل تنبؤات أو تعميمات حول مجتمع ما بناءً على عينة، بينما يفحص تحليل الانحدار العلاقات بين المتغيرات.</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2254488"/>
      </p:ext>
    </p:extLst>
  </p:cSld>
  <p:clrMapOvr>
    <a:masterClrMapping/>
  </p:clrMapOvr>
  <mc:AlternateContent xmlns:mc="http://schemas.openxmlformats.org/markup-compatibility/2006" xmlns:p14="http://schemas.microsoft.com/office/powerpoint/2010/main">
    <mc:Choice Requires="p14">
      <p:transition spd="slow" p14:dur="2000" advTm="225164"/>
    </mc:Choice>
    <mc:Fallback xmlns="">
      <p:transition spd="slow" advTm="22516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847207"/>
          </a:xfrm>
          <a:prstGeom prst="rect">
            <a:avLst/>
          </a:prstGeom>
          <a:noFill/>
        </p:spPr>
        <p:txBody>
          <a:bodyPr wrap="square" rtlCol="0">
            <a:spAutoFit/>
          </a:bodyPr>
          <a:lstStyle/>
          <a:p>
            <a:pPr algn="r" rtl="1"/>
            <a:endParaRPr lang="ar-EG" sz="2000" b="1" dirty="0">
              <a:solidFill>
                <a:srgbClr val="2D3956"/>
              </a:solidFill>
              <a:latin typeface="Alexandria" charset="0"/>
              <a:cs typeface="Alexandria" charset="0"/>
            </a:endParaRPr>
          </a:p>
          <a:p>
            <a:pPr algn="r" rtl="1"/>
            <a:r>
              <a:rPr lang="ar-EG" sz="2000" b="1" dirty="0">
                <a:solidFill>
                  <a:srgbClr val="2D3956"/>
                </a:solidFill>
                <a:latin typeface="Alexandria" charset="0"/>
                <a:cs typeface="Alexandria" charset="0"/>
              </a:rPr>
              <a:t>أهمية البيانات الإحصائية</a:t>
            </a:r>
          </a:p>
          <a:p>
            <a:pPr algn="r" rtl="1"/>
            <a:endParaRPr lang="ar-EG" sz="2000"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لا يمكن المبالغة في أهمية البيانات الإحصائية. ويلعب دورًا حاسمًا في عمليات صنع القرار في مختلف القطاعات، بما في ذلك الأعمال والرعاية الصحية والسياسة العامة. ومن خلال تحليل البيانات الإحصائية، يمكن للمؤسسات تحديد الاتجاهات والتنبؤ بالنتائج المستقبلية وتخصيص الموارد بشكل أكثر فعالية. يعزز هذا النهج المبني على البيانات القدرة على اتخاذ خيارات مستنيرة يمكن أن تؤدي إلى تحسين الأداء والنتائج.</a:t>
            </a:r>
          </a:p>
          <a:p>
            <a:pPr algn="r" rtl="1"/>
            <a:endParaRPr lang="ar-EG" dirty="0">
              <a:solidFill>
                <a:srgbClr val="2D3956"/>
              </a:solidFill>
              <a:latin typeface="Alexandria" charset="0"/>
              <a:cs typeface="Alexandria" charset="0"/>
            </a:endParaRPr>
          </a:p>
          <a:p>
            <a:pPr algn="r" rtl="1"/>
            <a:r>
              <a:rPr lang="ar-EG" sz="2000" b="1" dirty="0">
                <a:solidFill>
                  <a:srgbClr val="2D3956"/>
                </a:solidFill>
                <a:latin typeface="Alexandria" charset="0"/>
                <a:cs typeface="Alexandria" charset="0"/>
              </a:rPr>
              <a:t>التحديات في البيانات الإحصائية</a:t>
            </a:r>
          </a:p>
          <a:p>
            <a:pPr algn="r" rtl="1"/>
            <a:endParaRPr lang="ar-EG" sz="2000"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على الرغم من أهميته، فإن العمل مع البيانات الإحصائية يطرح العديد من التحديات. يمكن أن تؤدي مشكلات مثل جودة البيانات والتحيز وسوء التفسير إلى استنتاجات خاطئة. يعد ضمان دقة البيانات وموثوقيتها أمرًا بالغ الأهمية، لأن البيانات الخاطئة يمكن أن تؤدي إلى قرارات مضللة.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02110785"/>
      </p:ext>
    </p:extLst>
  </p:cSld>
  <p:clrMapOvr>
    <a:masterClrMapping/>
  </p:clrMapOvr>
  <mc:AlternateContent xmlns:mc="http://schemas.openxmlformats.org/markup-compatibility/2006" xmlns:p14="http://schemas.microsoft.com/office/powerpoint/2010/main">
    <mc:Choice Requires="p14">
      <p:transition spd="slow" p14:dur="2000" advTm="193112"/>
    </mc:Choice>
    <mc:Fallback xmlns="">
      <p:transition spd="slow" advTm="19311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508653"/>
          </a:xfrm>
          <a:prstGeom prst="rect">
            <a:avLst/>
          </a:prstGeom>
          <a:noFill/>
        </p:spPr>
        <p:txBody>
          <a:bodyPr wrap="square" rtlCol="0">
            <a:spAutoFit/>
          </a:bodyPr>
          <a:lstStyle/>
          <a:p>
            <a:pPr algn="r" rtl="1"/>
            <a:r>
              <a:rPr lang="ar-EG" sz="2000" b="1" dirty="0">
                <a:solidFill>
                  <a:srgbClr val="2D3956"/>
                </a:solidFill>
                <a:latin typeface="Alexandria" charset="0"/>
                <a:cs typeface="Alexandria" charset="0"/>
              </a:rPr>
              <a:t>تطبيقات البيانات الإحصائية</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تجد البيانات الإحصائية تطبيقات في العديد من المجالات، بما في ذلك أبحاث السوق، وتحليل الرعاية الصحية، وأبحاث العلوم الاجتماعية. في أبحاث السوق، تستخدم الشركات البيانات الإحصائية لفهم سلوك المستهلك وتفضيلاته، وتوجيه تطوير المنتجات واستراتيجيات التسويق. في مجال الرعاية الصحية، تعد البيانات الإحصائية ضرورية لتتبع تفشي الأمراض، وتقييم فعالية العلاج، وتحسين نتائج المرضى. يعتمد علماء الاجتماع على البيانات الإحصائية لدراسة الاتجاهات والسلوكيات المجتمعية، مما يساهم في تطوير السياسات والتحسينات المجتمعية.</a:t>
            </a:r>
          </a:p>
          <a:p>
            <a:pPr algn="r" rtl="1"/>
            <a:endParaRPr lang="ar-EG" dirty="0">
              <a:solidFill>
                <a:srgbClr val="2D3956"/>
              </a:solidFill>
              <a:latin typeface="Alexandria" charset="0"/>
              <a:cs typeface="Alexandria" charset="0"/>
            </a:endParaRPr>
          </a:p>
          <a:p>
            <a:pPr algn="r" rtl="1"/>
            <a:r>
              <a:rPr lang="ar-EG" sz="2000" b="1" dirty="0">
                <a:solidFill>
                  <a:srgbClr val="2D3956"/>
                </a:solidFill>
                <a:latin typeface="Alexandria" charset="0"/>
                <a:cs typeface="Alexandria" charset="0"/>
              </a:rPr>
              <a:t>أدوات لتحليل البيانات الإحصائية</a:t>
            </a:r>
          </a:p>
          <a:p>
            <a:pPr algn="r" rtl="1"/>
            <a:endParaRPr lang="ar-EG" sz="2000"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تتوفر أدوات وبرامج مختلفة لتحليل البيانات الإحصائية. توفر برامج مثل </a:t>
            </a:r>
            <a:r>
              <a:rPr lang="en-US" dirty="0">
                <a:solidFill>
                  <a:srgbClr val="2D3956"/>
                </a:solidFill>
                <a:latin typeface="Alexandria" charset="0"/>
                <a:cs typeface="Alexandria" charset="0"/>
              </a:rPr>
              <a:t>R </a:t>
            </a:r>
            <a:r>
              <a:rPr lang="ar-EG" dirty="0">
                <a:solidFill>
                  <a:srgbClr val="2D3956"/>
                </a:solidFill>
                <a:latin typeface="Alexandria" charset="0"/>
                <a:cs typeface="Alexandria" charset="0"/>
              </a:rPr>
              <a:t>و</a:t>
            </a:r>
            <a:r>
              <a:rPr lang="en-US" dirty="0">
                <a:solidFill>
                  <a:srgbClr val="2D3956"/>
                </a:solidFill>
                <a:latin typeface="Alexandria" charset="0"/>
                <a:cs typeface="Alexandria" charset="0"/>
              </a:rPr>
              <a:t>Python </a:t>
            </a:r>
            <a:r>
              <a:rPr lang="ar-EG" dirty="0">
                <a:solidFill>
                  <a:srgbClr val="2D3956"/>
                </a:solidFill>
                <a:latin typeface="Alexandria" charset="0"/>
                <a:cs typeface="Alexandria" charset="0"/>
              </a:rPr>
              <a:t>و</a:t>
            </a:r>
            <a:r>
              <a:rPr lang="en-US" dirty="0">
                <a:solidFill>
                  <a:srgbClr val="2D3956"/>
                </a:solidFill>
                <a:latin typeface="Alexandria" charset="0"/>
                <a:cs typeface="Alexandria" charset="0"/>
              </a:rPr>
              <a:t>SPSS </a:t>
            </a:r>
            <a:r>
              <a:rPr lang="ar-EG" dirty="0">
                <a:solidFill>
                  <a:srgbClr val="2D3956"/>
                </a:solidFill>
                <a:latin typeface="Alexandria" charset="0"/>
                <a:cs typeface="Alexandria" charset="0"/>
              </a:rPr>
              <a:t> إمكانات قوية لمعالجة البيانات وتحليلها وتصورها. تتيح هذه الأدوات للباحثين والمحللين إجراء حسابات معقدة، واستخلاص رؤى مفيدة من بياناتهم.</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25204579"/>
      </p:ext>
    </p:extLst>
  </p:cSld>
  <p:clrMapOvr>
    <a:masterClrMapping/>
  </p:clrMapOvr>
  <mc:AlternateContent xmlns:mc="http://schemas.openxmlformats.org/markup-compatibility/2006" xmlns:p14="http://schemas.microsoft.com/office/powerpoint/2010/main">
    <mc:Choice Requires="p14">
      <p:transition spd="slow" p14:dur="2000" advTm="252295"/>
    </mc:Choice>
    <mc:Fallback xmlns="">
      <p:transition spd="slow" advTm="25229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0212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198598" cy="4011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رسم تخطيطي 1">
            <a:extLst>
              <a:ext uri="{FF2B5EF4-FFF2-40B4-BE49-F238E27FC236}">
                <a16:creationId xmlns:a16="http://schemas.microsoft.com/office/drawing/2014/main" id="{7C307404-692C-CA4B-8057-8A19AA6E0A33}"/>
              </a:ext>
            </a:extLst>
          </p:cNvPr>
          <p:cNvGraphicFramePr/>
          <p:nvPr>
            <p:extLst>
              <p:ext uri="{D42A27DB-BD31-4B8C-83A1-F6EECF244321}">
                <p14:modId xmlns:p14="http://schemas.microsoft.com/office/powerpoint/2010/main" val="1035960749"/>
              </p:ext>
            </p:extLst>
          </p:nvPr>
        </p:nvGraphicFramePr>
        <p:xfrm>
          <a:off x="1085850" y="315427"/>
          <a:ext cx="10258425" cy="55567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56575169"/>
      </p:ext>
    </p:extLst>
  </p:cSld>
  <p:clrMapOvr>
    <a:masterClrMapping/>
  </p:clrMapOvr>
  <mc:AlternateContent xmlns:mc="http://schemas.openxmlformats.org/markup-compatibility/2006" xmlns:p14="http://schemas.microsoft.com/office/powerpoint/2010/main">
    <mc:Choice Requires="p14">
      <p:transition spd="slow" p14:dur="2000" advTm="62603"/>
    </mc:Choice>
    <mc:Fallback xmlns="">
      <p:transition spd="slow" advTm="6260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رسم تخطيطي 1">
            <a:extLst>
              <a:ext uri="{FF2B5EF4-FFF2-40B4-BE49-F238E27FC236}">
                <a16:creationId xmlns:a16="http://schemas.microsoft.com/office/drawing/2014/main" id="{CD58C94D-2E80-62B0-6B86-E2E74E6C5975}"/>
              </a:ext>
            </a:extLst>
          </p:cNvPr>
          <p:cNvGraphicFramePr/>
          <p:nvPr>
            <p:extLst>
              <p:ext uri="{D42A27DB-BD31-4B8C-83A1-F6EECF244321}">
                <p14:modId xmlns:p14="http://schemas.microsoft.com/office/powerpoint/2010/main" val="578839397"/>
              </p:ext>
            </p:extLst>
          </p:nvPr>
        </p:nvGraphicFramePr>
        <p:xfrm>
          <a:off x="786065" y="1201588"/>
          <a:ext cx="10701337" cy="45330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137780"/>
      </p:ext>
    </p:extLst>
  </p:cSld>
  <p:clrMapOvr>
    <a:masterClrMapping/>
  </p:clrMapOvr>
  <mc:AlternateContent xmlns:mc="http://schemas.openxmlformats.org/markup-compatibility/2006" xmlns:p14="http://schemas.microsoft.com/office/powerpoint/2010/main">
    <mc:Choice Requires="p14">
      <p:transition spd="slow" p14:dur="2000" advTm="197220"/>
    </mc:Choice>
    <mc:Fallback xmlns="">
      <p:transition spd="slow" advTm="19722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1090006"/>
            <a:ext cx="10443410" cy="51017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رسم تخطيطي 1">
            <a:extLst>
              <a:ext uri="{FF2B5EF4-FFF2-40B4-BE49-F238E27FC236}">
                <a16:creationId xmlns:a16="http://schemas.microsoft.com/office/drawing/2014/main" id="{74F68780-4A18-7558-3FF7-1C29F5CC66F5}"/>
              </a:ext>
            </a:extLst>
          </p:cNvPr>
          <p:cNvGraphicFramePr/>
          <p:nvPr>
            <p:extLst>
              <p:ext uri="{D42A27DB-BD31-4B8C-83A1-F6EECF244321}">
                <p14:modId xmlns:p14="http://schemas.microsoft.com/office/powerpoint/2010/main" val="1308167083"/>
              </p:ext>
            </p:extLst>
          </p:nvPr>
        </p:nvGraphicFramePr>
        <p:xfrm>
          <a:off x="962525" y="1465236"/>
          <a:ext cx="10701337" cy="44171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84227658"/>
      </p:ext>
    </p:extLst>
  </p:cSld>
  <p:clrMapOvr>
    <a:masterClrMapping/>
  </p:clrMapOvr>
  <mc:AlternateContent xmlns:mc="http://schemas.openxmlformats.org/markup-compatibility/2006" xmlns:p14="http://schemas.microsoft.com/office/powerpoint/2010/main">
    <mc:Choice Requires="p14">
      <p:transition spd="slow" p14:dur="2000" advTm="154821"/>
    </mc:Choice>
    <mc:Fallback xmlns="">
      <p:transition spd="slow" advTm="15482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p:cNvSpPr txBox="1"/>
          <p:nvPr/>
        </p:nvSpPr>
        <p:spPr>
          <a:xfrm>
            <a:off x="786064" y="1126143"/>
            <a:ext cx="10154653" cy="3447098"/>
          </a:xfrm>
          <a:prstGeom prst="rect">
            <a:avLst/>
          </a:prstGeom>
          <a:noFill/>
        </p:spPr>
        <p:txBody>
          <a:bodyPr wrap="square" rtlCol="0">
            <a:spAutoFit/>
          </a:bodyPr>
          <a:lstStyle/>
          <a:p>
            <a:pPr algn="r" rtl="1"/>
            <a:endParaRPr lang="ar-EG" dirty="0">
              <a:solidFill>
                <a:srgbClr val="2D3956"/>
              </a:solidFill>
              <a:latin typeface="Alexandria" charset="0"/>
              <a:cs typeface="Alexandria" charset="0"/>
            </a:endParaRPr>
          </a:p>
          <a:p>
            <a:pPr algn="ctr" rtl="1"/>
            <a:r>
              <a:rPr lang="ar-EG" sz="2000" b="1" dirty="0">
                <a:solidFill>
                  <a:schemeClr val="accent1"/>
                </a:solidFill>
                <a:latin typeface="Sakkal Majalla" panose="02000000000000000000" pitchFamily="2" charset="-78"/>
                <a:cs typeface="Sakkal Majalla" panose="02000000000000000000" pitchFamily="2" charset="-78"/>
              </a:rPr>
              <a:t>كيف يتم التعامل مع البيانات الوصفية لتحليلها إحصائيا؟ </a:t>
            </a:r>
            <a:endParaRPr lang="ar-EG" sz="2000" b="1" dirty="0">
              <a:solidFill>
                <a:schemeClr val="accent1"/>
              </a:solidFill>
              <a:latin typeface="Alexandria" charset="0"/>
              <a:cs typeface="Alexandria" charset="0"/>
            </a:endParaRP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بعد القيام بجمع البيانات  وتصنيفها يقوم المحلل الاحصائي بترميز (</a:t>
            </a:r>
            <a:r>
              <a:rPr lang="en-US" dirty="0">
                <a:solidFill>
                  <a:srgbClr val="2D3956"/>
                </a:solidFill>
                <a:latin typeface="Alexandria" charset="0"/>
                <a:cs typeface="Alexandria" charset="0"/>
              </a:rPr>
              <a:t>(Coding) </a:t>
            </a:r>
            <a:r>
              <a:rPr lang="ar-EG" dirty="0">
                <a:solidFill>
                  <a:srgbClr val="2D3956"/>
                </a:solidFill>
                <a:latin typeface="Alexandria" charset="0"/>
                <a:cs typeface="Alexandria" charset="0"/>
              </a:rPr>
              <a:t> تلك البيانات تمهيدا لإدخالها إلى البرنامج الاحصائي.</a:t>
            </a:r>
          </a:p>
          <a:p>
            <a:pPr algn="r" rtl="1"/>
            <a:r>
              <a:rPr lang="ar-EG" dirty="0">
                <a:solidFill>
                  <a:srgbClr val="2D3956"/>
                </a:solidFill>
                <a:latin typeface="Alexandria" charset="0"/>
                <a:cs typeface="Alexandria" charset="0"/>
              </a:rPr>
              <a:t>ويقصد </a:t>
            </a:r>
            <a:r>
              <a:rPr lang="ar-EG" dirty="0" err="1">
                <a:solidFill>
                  <a:srgbClr val="2D3956"/>
                </a:solidFill>
                <a:latin typeface="Alexandria" charset="0"/>
                <a:cs typeface="Alexandria" charset="0"/>
              </a:rPr>
              <a:t>بالتكويد</a:t>
            </a:r>
            <a:r>
              <a:rPr lang="ar-EG" dirty="0">
                <a:solidFill>
                  <a:srgbClr val="2D3956"/>
                </a:solidFill>
                <a:latin typeface="Alexandria" charset="0"/>
                <a:cs typeface="Alexandria" charset="0"/>
              </a:rPr>
              <a:t> أو الترميز : إعطاء كل إجابة من إجابات المبحوث الوصفية رقما معينا لكي تتم عملية ادخال هذه الإجابات الى البرنامج بسهولة ، ويكون البرنامج قادرا على التعامل معها. </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مثال: </a:t>
            </a:r>
          </a:p>
          <a:p>
            <a:pPr algn="r" rtl="1"/>
            <a:r>
              <a:rPr lang="ar-EG" dirty="0">
                <a:solidFill>
                  <a:srgbClr val="2D3956"/>
                </a:solidFill>
                <a:latin typeface="Alexandria" charset="0"/>
                <a:cs typeface="Alexandria" charset="0"/>
              </a:rPr>
              <a:t>أولا : الأسئلة التي تتطلب إجاباتها خيارين أو أكثر في حالة البيانات الوصفية الإسمية</a:t>
            </a:r>
          </a:p>
          <a:p>
            <a:pPr algn="r" rtl="1"/>
            <a:r>
              <a:rPr lang="ar-EG" dirty="0">
                <a:solidFill>
                  <a:srgbClr val="2D3956"/>
                </a:solidFill>
                <a:latin typeface="Alexandria" charset="0"/>
                <a:cs typeface="Alexandria" charset="0"/>
              </a:rPr>
              <a:t>"ذكر" يأخذ رقم (2)          "أنثى"  تأخذ رقم (1) </a:t>
            </a:r>
          </a:p>
          <a:p>
            <a:pPr algn="r" rtl="1"/>
            <a:r>
              <a:rPr lang="ar-EG" dirty="0">
                <a:solidFill>
                  <a:srgbClr val="2D3956"/>
                </a:solidFill>
                <a:latin typeface="Alexandria" charset="0"/>
                <a:cs typeface="Alexandria" charset="0"/>
              </a:rPr>
              <a:t>"نعم" تأخذ رقم (2)            "لا" تأخذ رقم (1)</a:t>
            </a:r>
          </a:p>
          <a:p>
            <a:pPr algn="r" rtl="1"/>
            <a:r>
              <a:rPr lang="ar-EG" dirty="0">
                <a:solidFill>
                  <a:srgbClr val="2D3956"/>
                </a:solidFill>
                <a:latin typeface="Alexandria" charset="0"/>
                <a:cs typeface="Alexandria" charset="0"/>
              </a:rPr>
              <a:t>"أحمر" تأخذ رقم (1)     " أبيض" تأخذ رقم (2)    "أصفر" تأخذ رقم (3)</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20086428"/>
      </p:ext>
    </p:extLst>
  </p:cSld>
  <p:clrMapOvr>
    <a:masterClrMapping/>
  </p:clrMapOvr>
  <mc:AlternateContent xmlns:mc="http://schemas.openxmlformats.org/markup-compatibility/2006" xmlns:p14="http://schemas.microsoft.com/office/powerpoint/2010/main">
    <mc:Choice Requires="p14">
      <p:transition spd="slow" p14:dur="2000" advTm="154982"/>
    </mc:Choice>
    <mc:Fallback xmlns="">
      <p:transition spd="slow" advTm="15498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p:cNvSpPr txBox="1"/>
          <p:nvPr/>
        </p:nvSpPr>
        <p:spPr>
          <a:xfrm>
            <a:off x="786064" y="1126143"/>
            <a:ext cx="10154653" cy="2862322"/>
          </a:xfrm>
          <a:prstGeom prst="rect">
            <a:avLst/>
          </a:prstGeom>
          <a:noFill/>
        </p:spPr>
        <p:txBody>
          <a:bodyPr wrap="square" rtlCol="0">
            <a:spAutoFit/>
          </a:bodyPr>
          <a:lstStyle/>
          <a:p>
            <a:pPr algn="r" rtl="1"/>
            <a:r>
              <a:rPr lang="ar-EG" dirty="0">
                <a:solidFill>
                  <a:srgbClr val="2D3956"/>
                </a:solidFill>
                <a:latin typeface="Alexandria" charset="0"/>
                <a:cs typeface="Alexandria" charset="0"/>
              </a:rPr>
              <a:t>"أعزب" تأخذ رقم (1)    "متزوج تأخذ رقم (2)        " أرمل " تأخذ رقم (3)</a:t>
            </a:r>
          </a:p>
          <a:p>
            <a:pPr algn="r" rtl="1"/>
            <a:r>
              <a:rPr lang="ar-EG"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ملحوظة: الأرقام هنا لا تحمل قيمة، وإنما فقط للتمييز بين الأنواع ، ولا تعطي أفضلية لأحدهم على الآخر. </a:t>
            </a:r>
          </a:p>
          <a:p>
            <a:pPr algn="r" rtl="1"/>
            <a:r>
              <a:rPr lang="ar-EG" dirty="0">
                <a:solidFill>
                  <a:srgbClr val="2D3956"/>
                </a:solidFill>
                <a:latin typeface="Alexandria" charset="0"/>
                <a:cs typeface="Alexandria" charset="0"/>
              </a:rPr>
              <a:t>  </a:t>
            </a:r>
          </a:p>
          <a:p>
            <a:pPr algn="r" rtl="1"/>
            <a:r>
              <a:rPr lang="ar-EG" dirty="0">
                <a:solidFill>
                  <a:srgbClr val="2D3956"/>
                </a:solidFill>
                <a:latin typeface="Alexandria" charset="0"/>
                <a:cs typeface="Alexandria" charset="0"/>
              </a:rPr>
              <a:t>مثال: مقياس </a:t>
            </a:r>
            <a:r>
              <a:rPr lang="ar-EG" dirty="0" err="1">
                <a:solidFill>
                  <a:srgbClr val="2D3956"/>
                </a:solidFill>
                <a:latin typeface="Alexandria" charset="0"/>
                <a:cs typeface="Alexandria" charset="0"/>
              </a:rPr>
              <a:t>ليكرت</a:t>
            </a:r>
            <a:r>
              <a:rPr lang="ar-EG" dirty="0">
                <a:solidFill>
                  <a:srgbClr val="2D3956"/>
                </a:solidFill>
                <a:latin typeface="Alexandria" charset="0"/>
                <a:cs typeface="Alexandria" charset="0"/>
              </a:rPr>
              <a:t> الخماسي</a:t>
            </a:r>
          </a:p>
          <a:p>
            <a:pPr algn="r" rtl="1"/>
            <a:r>
              <a:rPr lang="ar-EG" dirty="0">
                <a:solidFill>
                  <a:srgbClr val="2D3956"/>
                </a:solidFill>
                <a:latin typeface="Alexandria" charset="0"/>
                <a:cs typeface="Alexandria" charset="0"/>
              </a:rPr>
              <a:t> " أوافق بشدة" تأخذ رقم (5)                     " أوافق" تأخذ رقم (4)     </a:t>
            </a:r>
          </a:p>
          <a:p>
            <a:pPr algn="r" rtl="1"/>
            <a:r>
              <a:rPr lang="ar-EG" dirty="0">
                <a:solidFill>
                  <a:srgbClr val="2D3956"/>
                </a:solidFill>
                <a:latin typeface="Alexandria" charset="0"/>
                <a:cs typeface="Alexandria" charset="0"/>
              </a:rPr>
              <a:t> " غير متأكد " تأخذ رقم (3)                     " لا أوافق" تأخذ رقم 2         </a:t>
            </a:r>
          </a:p>
          <a:p>
            <a:pPr algn="r" rtl="1"/>
            <a:r>
              <a:rPr lang="ar-EG" dirty="0">
                <a:solidFill>
                  <a:srgbClr val="2D3956"/>
                </a:solidFill>
                <a:latin typeface="Alexandria" charset="0"/>
                <a:cs typeface="Alexandria" charset="0"/>
              </a:rPr>
              <a:t> " لا أوافق أبدا" تأخذ رقم (1)</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ملحوظة:     الأرقام هنا لا تحمل قيمة، ولكنها تشير إلى التفضيل والأهمية .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30192685"/>
      </p:ext>
    </p:extLst>
  </p:cSld>
  <p:clrMapOvr>
    <a:masterClrMapping/>
  </p:clrMapOvr>
  <mc:AlternateContent xmlns:mc="http://schemas.openxmlformats.org/markup-compatibility/2006" xmlns:p14="http://schemas.microsoft.com/office/powerpoint/2010/main">
    <mc:Choice Requires="p14">
      <p:transition spd="slow" p14:dur="2000" advTm="87471"/>
    </mc:Choice>
    <mc:Fallback xmlns="">
      <p:transition spd="slow" advTm="8747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7116" y="1126143"/>
            <a:ext cx="9753601" cy="707886"/>
          </a:xfrm>
          <a:prstGeom prst="rect">
            <a:avLst/>
          </a:prstGeom>
          <a:noFill/>
        </p:spPr>
        <p:txBody>
          <a:bodyPr wrap="square" rtlCol="0">
            <a:spAutoFit/>
          </a:bodyPr>
          <a:lstStyle/>
          <a:p>
            <a:pPr algn="ctr" rtl="1"/>
            <a:r>
              <a:rPr lang="ar-EG" sz="2000" b="1" dirty="0">
                <a:latin typeface="Alexandria" charset="0"/>
                <a:cs typeface="Alexandria" charset="0"/>
              </a:rPr>
              <a:t>مصادر جمع البيانات </a:t>
            </a:r>
          </a:p>
          <a:p>
            <a:pPr algn="ctr" rtl="1"/>
            <a:r>
              <a:rPr lang="ar-EG" sz="2000" b="1" dirty="0">
                <a:latin typeface="Alexandria" charset="0"/>
                <a:cs typeface="Alexandria" charset="0"/>
              </a:rPr>
              <a:t>أولا : حسب طبيعة البيانات </a:t>
            </a:r>
          </a:p>
        </p:txBody>
      </p:sp>
      <p:pic>
        <p:nvPicPr>
          <p:cNvPr id="5" name="Graphic 21" descr="صورة تحتوي على الخط, الرسومات, نص, شعار&#10;&#10;تم إنشاء الوصف تلقائياً"/>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عنصر نائب للمحتوى 3">
            <a:extLst>
              <a:ext uri="{FF2B5EF4-FFF2-40B4-BE49-F238E27FC236}">
                <a16:creationId xmlns:a16="http://schemas.microsoft.com/office/drawing/2014/main" id="{022E311E-0421-EE53-C1F9-C6BCA926FE55}"/>
              </a:ext>
            </a:extLst>
          </p:cNvPr>
          <p:cNvGraphicFramePr>
            <a:graphicFrameLocks/>
          </p:cNvGraphicFramePr>
          <p:nvPr>
            <p:extLst>
              <p:ext uri="{D42A27DB-BD31-4B8C-83A1-F6EECF244321}">
                <p14:modId xmlns:p14="http://schemas.microsoft.com/office/powerpoint/2010/main" val="1220766842"/>
              </p:ext>
            </p:extLst>
          </p:nvPr>
        </p:nvGraphicFramePr>
        <p:xfrm>
          <a:off x="962525" y="1879748"/>
          <a:ext cx="9978191" cy="40254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54017299"/>
      </p:ext>
    </p:extLst>
  </p:cSld>
  <p:clrMapOvr>
    <a:masterClrMapping/>
  </p:clrMapOvr>
  <mc:AlternateContent xmlns:mc="http://schemas.openxmlformats.org/markup-compatibility/2006" xmlns:p14="http://schemas.microsoft.com/office/powerpoint/2010/main">
    <mc:Choice Requires="p14">
      <p:transition spd="slow" p14:dur="2000" advTm="91965"/>
    </mc:Choice>
    <mc:Fallback xmlns="">
      <p:transition spd="slow" advTm="9196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البيانات الثانوية</a:t>
            </a:r>
            <a:endParaRPr lang="en-US" dirty="0">
              <a:solidFill>
                <a:schemeClr val="tx1"/>
              </a:solidFill>
            </a:endParaRPr>
          </a:p>
          <a:p>
            <a:pPr algn="ctr"/>
            <a:r>
              <a:rPr lang="en-US" dirty="0"/>
              <a:t>	</a:t>
            </a:r>
            <a:r>
              <a:rPr lang="ar-EG" dirty="0"/>
              <a:t>بيانات تجمع لأول مرة من قبل الباحث نفسه من مجتمع خاص بمشروع الباحث</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عنصر نائب للمحتوى 3">
            <a:extLst>
              <a:ext uri="{FF2B5EF4-FFF2-40B4-BE49-F238E27FC236}">
                <a16:creationId xmlns:a16="http://schemas.microsoft.com/office/drawing/2014/main" id="{BD23EF61-1D5C-40C8-292F-2A7B633934F9}"/>
              </a:ext>
            </a:extLst>
          </p:cNvPr>
          <p:cNvGraphicFramePr>
            <a:graphicFrameLocks/>
          </p:cNvGraphicFramePr>
          <p:nvPr>
            <p:extLst>
              <p:ext uri="{D42A27DB-BD31-4B8C-83A1-F6EECF244321}">
                <p14:modId xmlns:p14="http://schemas.microsoft.com/office/powerpoint/2010/main" val="3453026597"/>
              </p:ext>
            </p:extLst>
          </p:nvPr>
        </p:nvGraphicFramePr>
        <p:xfrm>
          <a:off x="514350" y="1465657"/>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8840905"/>
      </p:ext>
    </p:extLst>
  </p:cSld>
  <p:clrMapOvr>
    <a:masterClrMapping/>
  </p:clrMapOvr>
  <mc:AlternateContent xmlns:mc="http://schemas.openxmlformats.org/markup-compatibility/2006" xmlns:p14="http://schemas.microsoft.com/office/powerpoint/2010/main">
    <mc:Choice Requires="p14">
      <p:transition spd="slow" p14:dur="2000" advTm="87974"/>
    </mc:Choice>
    <mc:Fallback xmlns="">
      <p:transition spd="slow" advTm="8797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38200" y="1061357"/>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مصادر جمع البيانات</a:t>
            </a:r>
            <a:br>
              <a:rPr lang="ar-EG"/>
            </a:br>
            <a:r>
              <a:rPr lang="ar-EG"/>
              <a:t>أولا : حسب طبيعة البحث </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عنصر نائب للمحتوى 3">
            <a:extLst>
              <a:ext uri="{FF2B5EF4-FFF2-40B4-BE49-F238E27FC236}">
                <a16:creationId xmlns:a16="http://schemas.microsoft.com/office/drawing/2014/main" id="{698B6983-E2F3-4E6F-EB0E-B5261DC24FB6}"/>
              </a:ext>
            </a:extLst>
          </p:cNvPr>
          <p:cNvGraphicFramePr>
            <a:graphicFrameLocks/>
          </p:cNvGraphicFramePr>
          <p:nvPr>
            <p:extLst>
              <p:ext uri="{D42A27DB-BD31-4B8C-83A1-F6EECF244321}">
                <p14:modId xmlns:p14="http://schemas.microsoft.com/office/powerpoint/2010/main" val="182409755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مربع نص 2">
            <a:extLst>
              <a:ext uri="{FF2B5EF4-FFF2-40B4-BE49-F238E27FC236}">
                <a16:creationId xmlns:a16="http://schemas.microsoft.com/office/drawing/2014/main" id="{39445C7D-3025-2106-3C3D-DD71E1B67157}"/>
              </a:ext>
            </a:extLst>
          </p:cNvPr>
          <p:cNvSpPr txBox="1"/>
          <p:nvPr/>
        </p:nvSpPr>
        <p:spPr>
          <a:xfrm>
            <a:off x="3067050" y="1201588"/>
            <a:ext cx="4914900" cy="707886"/>
          </a:xfrm>
          <a:prstGeom prst="rect">
            <a:avLst/>
          </a:prstGeom>
          <a:noFill/>
        </p:spPr>
        <p:txBody>
          <a:bodyPr wrap="square" rtlCol="1">
            <a:spAutoFit/>
          </a:bodyPr>
          <a:lstStyle/>
          <a:p>
            <a:pPr algn="ctr"/>
            <a:r>
              <a:rPr lang="ar-EG" sz="2000" b="1" dirty="0">
                <a:latin typeface="Alexandria"/>
              </a:rPr>
              <a:t>مصادر جمع البيانات</a:t>
            </a:r>
            <a:br>
              <a:rPr lang="ar-EG" sz="2000" b="1" dirty="0">
                <a:latin typeface="Alexandria"/>
              </a:rPr>
            </a:br>
            <a:r>
              <a:rPr lang="ar-EG" sz="2000" b="1" dirty="0">
                <a:latin typeface="Alexandria"/>
              </a:rPr>
              <a:t>ثانيا : حسب طبيعة البحث </a:t>
            </a:r>
          </a:p>
        </p:txBody>
      </p:sp>
    </p:spTree>
    <p:extLst>
      <p:ext uri="{BB962C8B-B14F-4D97-AF65-F5344CB8AC3E}">
        <p14:creationId xmlns:p14="http://schemas.microsoft.com/office/powerpoint/2010/main" val="255484296"/>
      </p:ext>
    </p:extLst>
  </p:cSld>
  <p:clrMapOvr>
    <a:masterClrMapping/>
  </p:clrMapOvr>
  <mc:AlternateContent xmlns:mc="http://schemas.openxmlformats.org/markup-compatibility/2006" xmlns:p14="http://schemas.microsoft.com/office/powerpoint/2010/main">
    <mc:Choice Requires="p14">
      <p:transition spd="slow" p14:dur="2000" advTm="132521"/>
    </mc:Choice>
    <mc:Fallback xmlns="">
      <p:transition spd="slow" advTm="13252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2431435"/>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أدوات جمع البيانات الأولية </a:t>
            </a:r>
          </a:p>
          <a:p>
            <a:pPr algn="ctr" rtl="1"/>
            <a:r>
              <a:rPr lang="ar-EG" sz="2000" b="1" dirty="0">
                <a:solidFill>
                  <a:srgbClr val="2D3956"/>
                </a:solidFill>
                <a:latin typeface="Alexandria" charset="0"/>
                <a:cs typeface="Alexandria" charset="0"/>
              </a:rPr>
              <a:t>أولا: الاستبيان </a:t>
            </a:r>
          </a:p>
          <a:p>
            <a:pPr algn="ctr" rtl="1"/>
            <a:endParaRPr lang="ar-EG" sz="2000" b="1" dirty="0">
              <a:solidFill>
                <a:srgbClr val="2D3956"/>
              </a:solidFill>
              <a:latin typeface="Alexandria" charset="0"/>
              <a:cs typeface="Alexandria" charset="0"/>
            </a:endParaRPr>
          </a:p>
          <a:p>
            <a:pPr algn="ctr" rtl="1"/>
            <a:r>
              <a:rPr lang="ar-EG" sz="2000" b="1" dirty="0">
                <a:solidFill>
                  <a:srgbClr val="2D3956"/>
                </a:solidFill>
                <a:latin typeface="Alexandria" charset="0"/>
                <a:cs typeface="Alexandria" charset="0"/>
              </a:rPr>
              <a:t>تعريف الاستبيان</a:t>
            </a:r>
          </a:p>
          <a:p>
            <a:pPr algn="r" rtl="1"/>
            <a:endParaRPr lang="ar-EG"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أداة تتكون من مجموعة أسئلة متنوعة ، وترتبط مع بعضها البعض بشكل يحقق الهدف الذي يسعى الباحث من خلاله لحل  أو تفسير مشكلة بحثه. ويكون عدد الأسئلة  التي يحتوي عليها الاستبيان كافي ووافي لتحقيق هدف البحث. </a:t>
            </a: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8980229"/>
      </p:ext>
    </p:extLst>
  </p:cSld>
  <p:clrMapOvr>
    <a:masterClrMapping/>
  </p:clrMapOvr>
  <mc:AlternateContent xmlns:mc="http://schemas.openxmlformats.org/markup-compatibility/2006" xmlns:p14="http://schemas.microsoft.com/office/powerpoint/2010/main">
    <mc:Choice Requires="p14">
      <p:transition spd="slow" p14:dur="2000" advTm="84582"/>
    </mc:Choice>
    <mc:Fallback xmlns="">
      <p:transition spd="slow" advTm="8458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00110"/>
          </a:xfrm>
          <a:prstGeom prst="rect">
            <a:avLst/>
          </a:prstGeom>
          <a:noFill/>
        </p:spPr>
        <p:txBody>
          <a:bodyPr wrap="square" rtlCol="0">
            <a:spAutoFit/>
          </a:bodyPr>
          <a:lstStyle/>
          <a:p>
            <a:pPr algn="ctr" rtl="1"/>
            <a:r>
              <a:rPr lang="ar-EG" sz="2000" b="1" dirty="0">
                <a:solidFill>
                  <a:schemeClr val="accent1"/>
                </a:solidFill>
                <a:latin typeface="Alexandria" charset="0"/>
                <a:cs typeface="Alexandria" charset="0"/>
              </a:rPr>
              <a:t>خطوات تصميم الاستبيان</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جدول 4">
            <a:extLst>
              <a:ext uri="{FF2B5EF4-FFF2-40B4-BE49-F238E27FC236}">
                <a16:creationId xmlns:a16="http://schemas.microsoft.com/office/drawing/2014/main" id="{697E42E6-B085-7965-9985-C50A33DE88EF}"/>
              </a:ext>
            </a:extLst>
          </p:cNvPr>
          <p:cNvGraphicFramePr>
            <a:graphicFrameLocks/>
          </p:cNvGraphicFramePr>
          <p:nvPr>
            <p:extLst>
              <p:ext uri="{D42A27DB-BD31-4B8C-83A1-F6EECF244321}">
                <p14:modId xmlns:p14="http://schemas.microsoft.com/office/powerpoint/2010/main" val="1884485340"/>
              </p:ext>
            </p:extLst>
          </p:nvPr>
        </p:nvGraphicFramePr>
        <p:xfrm>
          <a:off x="1126957" y="1607815"/>
          <a:ext cx="10102518" cy="4597426"/>
        </p:xfrm>
        <a:graphic>
          <a:graphicData uri="http://schemas.openxmlformats.org/drawingml/2006/table">
            <a:tbl>
              <a:tblPr rtl="1" firstRow="1" bandRow="1">
                <a:tableStyleId>{616DA210-FB5B-4158-B5E0-FEB733F419BA}</a:tableStyleId>
              </a:tblPr>
              <a:tblGrid>
                <a:gridCol w="5051259">
                  <a:extLst>
                    <a:ext uri="{9D8B030D-6E8A-4147-A177-3AD203B41FA5}">
                      <a16:colId xmlns:a16="http://schemas.microsoft.com/office/drawing/2014/main" val="2503258304"/>
                    </a:ext>
                  </a:extLst>
                </a:gridCol>
                <a:gridCol w="5051259">
                  <a:extLst>
                    <a:ext uri="{9D8B030D-6E8A-4147-A177-3AD203B41FA5}">
                      <a16:colId xmlns:a16="http://schemas.microsoft.com/office/drawing/2014/main" val="1959262764"/>
                    </a:ext>
                  </a:extLst>
                </a:gridCol>
              </a:tblGrid>
              <a:tr h="848386">
                <a:tc>
                  <a:txBody>
                    <a:bodyPr/>
                    <a:lstStyle/>
                    <a:p>
                      <a:pPr algn="ctr" rtl="1"/>
                      <a:r>
                        <a:rPr lang="ar-EG" sz="1800" dirty="0">
                          <a:solidFill>
                            <a:schemeClr val="tx1"/>
                          </a:solidFill>
                          <a:latin typeface="Alexandria"/>
                        </a:rPr>
                        <a:t>الخطوات </a:t>
                      </a:r>
                    </a:p>
                  </a:txBody>
                  <a:tcPr/>
                </a:tc>
                <a:tc>
                  <a:txBody>
                    <a:bodyPr/>
                    <a:lstStyle/>
                    <a:p>
                      <a:pPr algn="ctr" rtl="1"/>
                      <a:r>
                        <a:rPr lang="ar-EG" sz="1800" dirty="0">
                          <a:solidFill>
                            <a:schemeClr val="tx1"/>
                          </a:solidFill>
                          <a:latin typeface="Alexandria"/>
                        </a:rPr>
                        <a:t>مثال : مشكلة انتشار ظاهرة التنمر بين طلبة المدارس الحكومية في المرحلة الابتدائية بمحافظة القاهرة </a:t>
                      </a:r>
                    </a:p>
                  </a:txBody>
                  <a:tcPr/>
                </a:tc>
                <a:extLst>
                  <a:ext uri="{0D108BD9-81ED-4DB2-BD59-A6C34878D82A}">
                    <a16:rowId xmlns:a16="http://schemas.microsoft.com/office/drawing/2014/main" val="3520285807"/>
                  </a:ext>
                </a:extLst>
              </a:tr>
              <a:tr h="1577109">
                <a:tc>
                  <a:txBody>
                    <a:bodyPr/>
                    <a:lstStyle/>
                    <a:p>
                      <a:pPr algn="just" rtl="1"/>
                      <a:r>
                        <a:rPr lang="ar-EG" sz="1800" dirty="0">
                          <a:solidFill>
                            <a:schemeClr val="tx1"/>
                          </a:solidFill>
                          <a:latin typeface="Alexandria"/>
                        </a:rPr>
                        <a:t>1- تحديد الهدف من الاستبيان ، وصياغته في شكل سؤال رئيسي. </a:t>
                      </a:r>
                    </a:p>
                  </a:txBody>
                  <a:tcPr/>
                </a:tc>
                <a:tc>
                  <a:txBody>
                    <a:bodyPr/>
                    <a:lstStyle/>
                    <a:p>
                      <a:pPr marL="285750" indent="-285750" algn="just" rtl="1">
                        <a:buFont typeface="Arial" panose="020B0604020202020204" pitchFamily="34" charset="0"/>
                        <a:buChar char="•"/>
                      </a:pPr>
                      <a:r>
                        <a:rPr lang="ar-EG" sz="1800" dirty="0">
                          <a:solidFill>
                            <a:schemeClr val="tx1"/>
                          </a:solidFill>
                          <a:latin typeface="Alexandria"/>
                        </a:rPr>
                        <a:t>يهدف هذا الاستبيان لاكتشاف أسباب ووضع حلول لظاهرة التنمر بين طلبة المدارس الحكومية في المرحلة الابتدائية بمحافظة القاهرة. </a:t>
                      </a:r>
                    </a:p>
                    <a:p>
                      <a:pPr marL="285750" indent="-285750" algn="just" rtl="1">
                        <a:buFont typeface="Arial" panose="020B0604020202020204" pitchFamily="34" charset="0"/>
                        <a:buChar char="•"/>
                      </a:pPr>
                      <a:r>
                        <a:rPr lang="ar-EG" sz="1800" dirty="0">
                          <a:solidFill>
                            <a:schemeClr val="tx1"/>
                          </a:solidFill>
                          <a:latin typeface="Alexandria"/>
                        </a:rPr>
                        <a:t>صياغة الهدف في شكل سؤال / ما أسباب وحلول ظاهرة التنمر بين طلبة المدارس الحكومية في مرحلة الابتدائي بمحافظة القاهرة. </a:t>
                      </a:r>
                    </a:p>
                  </a:txBody>
                  <a:tcPr/>
                </a:tc>
                <a:extLst>
                  <a:ext uri="{0D108BD9-81ED-4DB2-BD59-A6C34878D82A}">
                    <a16:rowId xmlns:a16="http://schemas.microsoft.com/office/drawing/2014/main" val="1168802485"/>
                  </a:ext>
                </a:extLst>
              </a:tr>
              <a:tr h="1826126">
                <a:tc>
                  <a:txBody>
                    <a:bodyPr/>
                    <a:lstStyle/>
                    <a:p>
                      <a:pPr algn="just" rtl="1"/>
                      <a:r>
                        <a:rPr lang="ar-EG" sz="1800" dirty="0">
                          <a:solidFill>
                            <a:schemeClr val="tx1"/>
                          </a:solidFill>
                          <a:latin typeface="Alexandria"/>
                        </a:rPr>
                        <a:t>2- تحويل السؤال الرئيسي إلى مجموعة من الأسئلة الفرعية جانب من جوانب مشكلة البحث ، وذلك بالرجوع والاطلاع  على المراجع والدراسات حول موضوع المشكلة.  </a:t>
                      </a:r>
                    </a:p>
                  </a:txBody>
                  <a:tcPr/>
                </a:tc>
                <a:tc>
                  <a:txBody>
                    <a:bodyPr/>
                    <a:lstStyle/>
                    <a:p>
                      <a:pPr marL="285750" indent="-285750" algn="just" rtl="1">
                        <a:buFont typeface="Arial" panose="020B0604020202020204" pitchFamily="34" charset="0"/>
                        <a:buChar char="•"/>
                      </a:pPr>
                      <a:r>
                        <a:rPr lang="ar-EG" sz="1800" dirty="0">
                          <a:solidFill>
                            <a:schemeClr val="tx1"/>
                          </a:solidFill>
                          <a:latin typeface="Alexandria"/>
                        </a:rPr>
                        <a:t>ما هو التنمر؟ </a:t>
                      </a:r>
                    </a:p>
                    <a:p>
                      <a:pPr marL="285750" indent="-285750" algn="just" rtl="1">
                        <a:buFont typeface="Arial" panose="020B0604020202020204" pitchFamily="34" charset="0"/>
                        <a:buChar char="•"/>
                      </a:pPr>
                      <a:r>
                        <a:rPr lang="ar-EG" sz="1800" dirty="0">
                          <a:solidFill>
                            <a:schemeClr val="tx1"/>
                          </a:solidFill>
                          <a:latin typeface="Alexandria"/>
                        </a:rPr>
                        <a:t>ما أسباب ظاهرة التنمر بين طلاب المرحلة الابتدائية في المدارس الحكومية بمحافظة القاهرة  ؟</a:t>
                      </a:r>
                    </a:p>
                    <a:p>
                      <a:pPr marL="285750" indent="-285750" algn="just" rtl="1">
                        <a:buFont typeface="Arial" panose="020B0604020202020204" pitchFamily="34" charset="0"/>
                        <a:buChar char="•"/>
                      </a:pPr>
                      <a:r>
                        <a:rPr lang="ar-EG" sz="1800" dirty="0">
                          <a:solidFill>
                            <a:schemeClr val="tx1"/>
                          </a:solidFill>
                          <a:latin typeface="Alexandria"/>
                        </a:rPr>
                        <a:t>ما الآثار المترتبة على ظاهرة التنمر بين طلاب المرحلة الابتدائية في المدارس الحكومية بمحافظة القاهرة ؟</a:t>
                      </a:r>
                    </a:p>
                    <a:p>
                      <a:pPr marL="285750" indent="-285750" algn="just" rtl="1">
                        <a:buFont typeface="Arial" panose="020B0604020202020204" pitchFamily="34" charset="0"/>
                        <a:buChar char="•"/>
                      </a:pPr>
                      <a:r>
                        <a:rPr lang="ar-EG" sz="1800" dirty="0">
                          <a:solidFill>
                            <a:schemeClr val="tx1"/>
                          </a:solidFill>
                          <a:latin typeface="Alexandria"/>
                        </a:rPr>
                        <a:t>ما الحلول المناسبة للقضاء على ظاهرة التنمر بين طلاب المرحلة الابتدائية في المدارس الحكومية بمحافظة القاهرة  ؟ </a:t>
                      </a:r>
                    </a:p>
                  </a:txBody>
                  <a:tcPr/>
                </a:tc>
                <a:extLst>
                  <a:ext uri="{0D108BD9-81ED-4DB2-BD59-A6C34878D82A}">
                    <a16:rowId xmlns:a16="http://schemas.microsoft.com/office/drawing/2014/main" val="450585755"/>
                  </a:ext>
                </a:extLst>
              </a:tr>
            </a:tbl>
          </a:graphicData>
        </a:graphic>
      </p:graphicFrame>
    </p:spTree>
    <p:extLst>
      <p:ext uri="{BB962C8B-B14F-4D97-AF65-F5344CB8AC3E}">
        <p14:creationId xmlns:p14="http://schemas.microsoft.com/office/powerpoint/2010/main" val="1603477942"/>
      </p:ext>
    </p:extLst>
  </p:cSld>
  <p:clrMapOvr>
    <a:masterClrMapping/>
  </p:clrMapOvr>
  <mc:AlternateContent xmlns:mc="http://schemas.openxmlformats.org/markup-compatibility/2006" xmlns:p14="http://schemas.microsoft.com/office/powerpoint/2010/main">
    <mc:Choice Requires="p14">
      <p:transition spd="slow" p14:dur="2000" advTm="139935"/>
    </mc:Choice>
    <mc:Fallback xmlns="">
      <p:transition spd="slow" advTm="13993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646331"/>
          </a:xfrm>
          <a:prstGeom prst="rect">
            <a:avLst/>
          </a:prstGeom>
          <a:noFill/>
        </p:spPr>
        <p:txBody>
          <a:bodyPr wrap="square" rtlCol="0">
            <a:spAutoFit/>
          </a:bodyPr>
          <a:lstStyle/>
          <a:p>
            <a:pPr algn="r" rtl="1"/>
            <a:endParaRPr lang="ar-EG" dirty="0">
              <a:latin typeface="Alexandria" charset="0"/>
              <a:cs typeface="Alexandria" charset="0"/>
            </a:endParaRPr>
          </a:p>
          <a:p>
            <a:pPr algn="r" rtl="1"/>
            <a:endParaRPr lang="ar-EG"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جدول 5">
            <a:extLst>
              <a:ext uri="{FF2B5EF4-FFF2-40B4-BE49-F238E27FC236}">
                <a16:creationId xmlns:a16="http://schemas.microsoft.com/office/drawing/2014/main" id="{2494BE62-241D-9EB1-76E4-FE7898982B9C}"/>
              </a:ext>
            </a:extLst>
          </p:cNvPr>
          <p:cNvGraphicFramePr>
            <a:graphicFrameLocks/>
          </p:cNvGraphicFramePr>
          <p:nvPr>
            <p:extLst>
              <p:ext uri="{D42A27DB-BD31-4B8C-83A1-F6EECF244321}">
                <p14:modId xmlns:p14="http://schemas.microsoft.com/office/powerpoint/2010/main" val="1457616886"/>
              </p:ext>
            </p:extLst>
          </p:nvPr>
        </p:nvGraphicFramePr>
        <p:xfrm>
          <a:off x="786064" y="1201588"/>
          <a:ext cx="10485120" cy="4735068"/>
        </p:xfrm>
        <a:graphic>
          <a:graphicData uri="http://schemas.openxmlformats.org/drawingml/2006/table">
            <a:tbl>
              <a:tblPr rtl="1" firstRow="1" bandRow="1">
                <a:tableStyleId>{616DA210-FB5B-4158-B5E0-FEB733F419BA}</a:tableStyleId>
              </a:tblPr>
              <a:tblGrid>
                <a:gridCol w="4968240">
                  <a:extLst>
                    <a:ext uri="{9D8B030D-6E8A-4147-A177-3AD203B41FA5}">
                      <a16:colId xmlns:a16="http://schemas.microsoft.com/office/drawing/2014/main" val="1176062387"/>
                    </a:ext>
                  </a:extLst>
                </a:gridCol>
                <a:gridCol w="5516880">
                  <a:extLst>
                    <a:ext uri="{9D8B030D-6E8A-4147-A177-3AD203B41FA5}">
                      <a16:colId xmlns:a16="http://schemas.microsoft.com/office/drawing/2014/main" val="2106110394"/>
                    </a:ext>
                  </a:extLst>
                </a:gridCol>
              </a:tblGrid>
              <a:tr h="690372">
                <a:tc>
                  <a:txBody>
                    <a:bodyPr/>
                    <a:lstStyle/>
                    <a:p>
                      <a:pPr algn="ctr" rtl="1"/>
                      <a:r>
                        <a:rPr lang="ar-EG" sz="2400" dirty="0">
                          <a:solidFill>
                            <a:schemeClr val="tx1"/>
                          </a:solidFill>
                        </a:rPr>
                        <a:t>الخطوات </a:t>
                      </a:r>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dirty="0">
                          <a:solidFill>
                            <a:schemeClr val="tx1"/>
                          </a:solidFill>
                        </a:rPr>
                        <a:t>مثال : مشكلة انتشار ظاهرة التنمر بين طلبة المدارس الحكومية في المرحلة الابتدائية بمحافظة القاهرة</a:t>
                      </a:r>
                    </a:p>
                  </a:txBody>
                  <a:tcPr/>
                </a:tc>
                <a:extLst>
                  <a:ext uri="{0D108BD9-81ED-4DB2-BD59-A6C34878D82A}">
                    <a16:rowId xmlns:a16="http://schemas.microsoft.com/office/drawing/2014/main" val="1898303964"/>
                  </a:ext>
                </a:extLst>
              </a:tr>
              <a:tr h="3912108">
                <a:tc>
                  <a:txBody>
                    <a:bodyPr/>
                    <a:lstStyle/>
                    <a:p>
                      <a:pPr marL="0" algn="r" rtl="1" eaLnBrk="1" fontAlgn="t" latinLnBrk="0" hangingPunct="1">
                        <a:spcBef>
                          <a:spcPts val="0"/>
                        </a:spcBef>
                        <a:spcAft>
                          <a:spcPts val="0"/>
                        </a:spcAft>
                      </a:pPr>
                      <a:r>
                        <a:rPr lang="ar-EG" sz="2000" b="1" u="none" strike="noStrike" kern="1200" dirty="0">
                          <a:solidFill>
                            <a:schemeClr val="tx1"/>
                          </a:solidFill>
                          <a:effectLst/>
                        </a:rPr>
                        <a:t>3- تحويل كل سؤال فرعي إلى عدد من الأسئلة الصغيرة والدقيقة</a:t>
                      </a:r>
                      <a:endParaRPr lang="ar-EG" sz="2000" b="0" u="none" strike="noStrike" dirty="0">
                        <a:solidFill>
                          <a:schemeClr val="tx1"/>
                        </a:solidFill>
                        <a:effectLst/>
                      </a:endParaRPr>
                    </a:p>
                    <a:p>
                      <a:pPr marL="0" algn="r" rtl="1" eaLnBrk="1" fontAlgn="t" latinLnBrk="0" hangingPunct="1">
                        <a:spcBef>
                          <a:spcPts val="0"/>
                        </a:spcBef>
                        <a:spcAft>
                          <a:spcPts val="0"/>
                        </a:spcAft>
                      </a:pPr>
                      <a:r>
                        <a:rPr lang="ar-EG" sz="2000" b="1" u="none" strike="noStrike" kern="1200" dirty="0">
                          <a:solidFill>
                            <a:schemeClr val="tx1"/>
                          </a:solidFill>
                          <a:effectLst/>
                        </a:rPr>
                        <a:t>مع </a:t>
                      </a:r>
                      <a:endParaRPr lang="ar-EG" sz="2000" b="0" u="none" strike="noStrike" dirty="0">
                        <a:solidFill>
                          <a:schemeClr val="tx1"/>
                        </a:solidFill>
                        <a:effectLst/>
                      </a:endParaRPr>
                    </a:p>
                    <a:p>
                      <a:pPr marL="0" algn="r" rtl="1" eaLnBrk="1" fontAlgn="t" latinLnBrk="0" hangingPunct="1">
                        <a:spcBef>
                          <a:spcPts val="0"/>
                        </a:spcBef>
                        <a:spcAft>
                          <a:spcPts val="0"/>
                        </a:spcAft>
                      </a:pPr>
                      <a:r>
                        <a:rPr lang="ar-EG" sz="2000" b="1" u="none" strike="noStrike" kern="1200" dirty="0">
                          <a:solidFill>
                            <a:schemeClr val="tx1"/>
                          </a:solidFill>
                          <a:effectLst/>
                        </a:rPr>
                        <a:t>4- تحديد نوع الإجابة المتبع في كل سؤال فرعي  ( مغلق ، مفتوح ،  المغلقة المفتوحة) </a:t>
                      </a:r>
                      <a:endParaRPr lang="ar-EG" sz="2000" b="0" u="none" strike="noStrike" dirty="0">
                        <a:solidFill>
                          <a:schemeClr val="tx1"/>
                        </a:solidFill>
                        <a:effectLst/>
                      </a:endParaRPr>
                    </a:p>
                    <a:p>
                      <a:pPr rtl="1"/>
                      <a:endParaRPr lang="ar-EG" sz="2000" dirty="0">
                        <a:solidFill>
                          <a:schemeClr val="tx1"/>
                        </a:solidFill>
                      </a:endParaRPr>
                    </a:p>
                  </a:txBody>
                  <a:tcPr/>
                </a:tc>
                <a:tc>
                  <a:txBody>
                    <a:bodyPr/>
                    <a:lstStyle/>
                    <a:p>
                      <a:pPr marL="283464" indent="-283464" algn="r" rtl="1" eaLnBrk="1" fontAlgn="t" latinLnBrk="0" hangingPunct="1">
                        <a:spcBef>
                          <a:spcPts val="0"/>
                        </a:spcBef>
                        <a:spcAft>
                          <a:spcPts val="0"/>
                        </a:spcAft>
                      </a:pPr>
                      <a:r>
                        <a:rPr lang="ar-EG" sz="2000" b="1" u="none" strike="noStrike" kern="1200" dirty="0">
                          <a:solidFill>
                            <a:schemeClr val="tx1"/>
                          </a:solidFill>
                          <a:effectLst/>
                        </a:rPr>
                        <a:t>ما أسباب ظاهرة التمر ؟ يتفرع منه الأسئلة التالية: </a:t>
                      </a:r>
                      <a:endParaRPr lang="ar-EG" sz="2000" b="0" u="none" strike="noStrike" dirty="0">
                        <a:solidFill>
                          <a:schemeClr val="tx1"/>
                        </a:solidFill>
                        <a:effectLst/>
                      </a:endParaRPr>
                    </a:p>
                    <a:p>
                      <a:pPr marL="740664" lvl="1" indent="-283464" algn="r" rtl="1" eaLnBrk="1" fontAlgn="t" latinLnBrk="0" hangingPunct="1">
                        <a:spcBef>
                          <a:spcPts val="0"/>
                        </a:spcBef>
                        <a:spcAft>
                          <a:spcPts val="0"/>
                        </a:spcAft>
                      </a:pPr>
                      <a:r>
                        <a:rPr lang="ar-EG" sz="2000" b="1" u="sng" strike="noStrike" kern="1200" dirty="0">
                          <a:solidFill>
                            <a:schemeClr val="tx1"/>
                          </a:solidFill>
                          <a:effectLst/>
                          <a:highlight>
                            <a:srgbClr val="4472C4"/>
                          </a:highlight>
                        </a:rPr>
                        <a:t>ما أسباب ظاهرة التنمر من وجهة نظر الطالبات ؟ </a:t>
                      </a:r>
                      <a:endParaRPr lang="ar-EG" sz="2000" b="0" u="sng" strike="noStrike" dirty="0">
                        <a:solidFill>
                          <a:schemeClr val="tx1"/>
                        </a:solidFill>
                        <a:effectLst/>
                        <a:highlight>
                          <a:srgbClr val="4472C4"/>
                        </a:highlight>
                      </a:endParaRPr>
                    </a:p>
                    <a:p>
                      <a:pPr marL="457200" indent="0" algn="r" rtl="1" eaLnBrk="1" fontAlgn="t" latinLnBrk="0" hangingPunct="1">
                        <a:spcBef>
                          <a:spcPts val="0"/>
                        </a:spcBef>
                        <a:spcAft>
                          <a:spcPts val="0"/>
                        </a:spcAft>
                      </a:pPr>
                      <a:r>
                        <a:rPr lang="ar-EG" sz="2000" b="1" u="none" strike="noStrike" kern="1200" dirty="0">
                          <a:solidFill>
                            <a:schemeClr val="tx1"/>
                          </a:solidFill>
                          <a:effectLst/>
                        </a:rPr>
                        <a:t>- هل من أسباب التنمر الأسرة والمنزل ؟    نعم    لا    أحيانا </a:t>
                      </a:r>
                      <a:endParaRPr lang="ar-EG" sz="2000" b="0" u="none" strike="noStrike" dirty="0">
                        <a:solidFill>
                          <a:schemeClr val="tx1"/>
                        </a:solidFill>
                        <a:effectLst/>
                      </a:endParaRPr>
                    </a:p>
                    <a:p>
                      <a:pPr marL="457200" indent="0" algn="r" rtl="1" eaLnBrk="1" fontAlgn="t" latinLnBrk="0" hangingPunct="1">
                        <a:spcBef>
                          <a:spcPts val="0"/>
                        </a:spcBef>
                        <a:spcAft>
                          <a:spcPts val="0"/>
                        </a:spcAft>
                      </a:pPr>
                      <a:r>
                        <a:rPr lang="ar-EG" sz="2000" b="1" u="none" strike="noStrike" kern="1200" dirty="0">
                          <a:solidFill>
                            <a:schemeClr val="tx1"/>
                          </a:solidFill>
                          <a:effectLst/>
                        </a:rPr>
                        <a:t>- هل من أسباب التنمر الاضطراب النفسي لدى المتنمر ؟    نعم    لا    أحيانا </a:t>
                      </a:r>
                      <a:endParaRPr lang="ar-EG" sz="2000" b="0" u="none" strike="noStrike" dirty="0">
                        <a:solidFill>
                          <a:schemeClr val="tx1"/>
                        </a:solidFill>
                        <a:effectLst/>
                      </a:endParaRPr>
                    </a:p>
                    <a:p>
                      <a:pPr marL="742950" indent="-285750" algn="r" rtl="1" eaLnBrk="1" fontAlgn="t" latinLnBrk="0" hangingPunct="1">
                        <a:spcBef>
                          <a:spcPts val="0"/>
                        </a:spcBef>
                        <a:spcAft>
                          <a:spcPts val="0"/>
                        </a:spcAft>
                        <a:buFontTx/>
                        <a:buChar char="-"/>
                      </a:pPr>
                      <a:r>
                        <a:rPr lang="ar-EG" sz="2000" b="1" u="none" strike="noStrike" kern="1200" dirty="0">
                          <a:solidFill>
                            <a:schemeClr val="tx1"/>
                          </a:solidFill>
                          <a:effectLst/>
                        </a:rPr>
                        <a:t>هل من أسباب التنمر الانتقام ؟    نعم    لا    أحيانا</a:t>
                      </a:r>
                    </a:p>
                    <a:p>
                      <a:pPr marL="742950" indent="-285750" algn="r" rtl="1" eaLnBrk="1" fontAlgn="t" latinLnBrk="0" hangingPunct="1">
                        <a:spcBef>
                          <a:spcPts val="0"/>
                        </a:spcBef>
                        <a:spcAft>
                          <a:spcPts val="0"/>
                        </a:spcAft>
                        <a:buFontTx/>
                        <a:buChar char="-"/>
                      </a:pPr>
                      <a:endParaRPr lang="ar-EG" sz="2000" b="1" u="none" strike="noStrike" kern="1200" dirty="0">
                        <a:solidFill>
                          <a:schemeClr val="tx1"/>
                        </a:solidFill>
                        <a:effectLst/>
                      </a:endParaRPr>
                    </a:p>
                    <a:p>
                      <a:pPr marL="457200" indent="0" algn="r" rtl="1" eaLnBrk="1" fontAlgn="t" latinLnBrk="0" hangingPunct="1">
                        <a:spcBef>
                          <a:spcPts val="0"/>
                        </a:spcBef>
                        <a:spcAft>
                          <a:spcPts val="0"/>
                        </a:spcAft>
                        <a:buFontTx/>
                        <a:buNone/>
                      </a:pPr>
                      <a:r>
                        <a:rPr lang="ar-EG" sz="2000" b="1" u="sng" strike="noStrike" kern="1200" dirty="0">
                          <a:solidFill>
                            <a:schemeClr val="tx1"/>
                          </a:solidFill>
                          <a:effectLst/>
                          <a:highlight>
                            <a:srgbClr val="4472C4"/>
                          </a:highlight>
                        </a:rPr>
                        <a:t>ما أسباب ظاهرة التنمر من وجهة نظر المعلمات؟ ....... </a:t>
                      </a:r>
                      <a:r>
                        <a:rPr lang="ar-EG" sz="2000" b="1" u="none" strike="noStrike" kern="1200" dirty="0">
                          <a:solidFill>
                            <a:schemeClr val="tx1"/>
                          </a:solidFill>
                          <a:effectLst/>
                        </a:rPr>
                        <a:t>وتقسيمه إلى أسئلة صغيرة ودقيقة</a:t>
                      </a:r>
                    </a:p>
                    <a:p>
                      <a:pPr marL="457200" indent="0" algn="r" rtl="1" eaLnBrk="1" fontAlgn="t" latinLnBrk="0" hangingPunct="1">
                        <a:spcBef>
                          <a:spcPts val="0"/>
                        </a:spcBef>
                        <a:spcAft>
                          <a:spcPts val="0"/>
                        </a:spcAft>
                        <a:buFontTx/>
                        <a:buNone/>
                      </a:pPr>
                      <a:r>
                        <a:rPr lang="ar-EG" sz="2000" b="1" u="sng" strike="noStrike" kern="1200" dirty="0">
                          <a:solidFill>
                            <a:schemeClr val="tx1"/>
                          </a:solidFill>
                          <a:effectLst/>
                          <a:highlight>
                            <a:srgbClr val="4472C4"/>
                          </a:highlight>
                        </a:rPr>
                        <a:t>ما أسباب ظاهرة التنمر من وجهة نظر الاخصائيين الاجتماعين؟ </a:t>
                      </a:r>
                      <a:r>
                        <a:rPr lang="ar-EG" sz="2000" b="1" u="none" strike="noStrike" kern="1200" dirty="0">
                          <a:solidFill>
                            <a:schemeClr val="tx1"/>
                          </a:solidFill>
                          <a:effectLst/>
                        </a:rPr>
                        <a:t>......وتقسيمه إلى أسئلة صغيرة ودقيقة وهكذا</a:t>
                      </a:r>
                    </a:p>
                  </a:txBody>
                  <a:tcPr/>
                </a:tc>
                <a:extLst>
                  <a:ext uri="{0D108BD9-81ED-4DB2-BD59-A6C34878D82A}">
                    <a16:rowId xmlns:a16="http://schemas.microsoft.com/office/drawing/2014/main" val="1247215966"/>
                  </a:ext>
                </a:extLst>
              </a:tr>
            </a:tbl>
          </a:graphicData>
        </a:graphic>
      </p:graphicFrame>
    </p:spTree>
    <p:extLst>
      <p:ext uri="{BB962C8B-B14F-4D97-AF65-F5344CB8AC3E}">
        <p14:creationId xmlns:p14="http://schemas.microsoft.com/office/powerpoint/2010/main" val="745456102"/>
      </p:ext>
    </p:extLst>
  </p:cSld>
  <p:clrMapOvr>
    <a:masterClrMapping/>
  </p:clrMapOvr>
  <mc:AlternateContent xmlns:mc="http://schemas.openxmlformats.org/markup-compatibility/2006" xmlns:p14="http://schemas.microsoft.com/office/powerpoint/2010/main">
    <mc:Choice Requires="p14">
      <p:transition spd="slow" p14:dur="2000" advTm="87088"/>
    </mc:Choice>
    <mc:Fallback xmlns="">
      <p:transition spd="slow" advTm="8708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924425"/>
          </a:xfrm>
          <a:prstGeom prst="rect">
            <a:avLst/>
          </a:prstGeom>
          <a:noFill/>
        </p:spPr>
        <p:txBody>
          <a:bodyPr wrap="square" rtlCol="0">
            <a:spAutoFit/>
          </a:bodyPr>
          <a:lstStyle/>
          <a:p>
            <a:pPr algn="ctr" rtl="1"/>
            <a:r>
              <a:rPr lang="ar-EG" sz="2000" b="1" dirty="0">
                <a:latin typeface="Alexandria"/>
              </a:rPr>
              <a:t>أنواع الأسئلة التي يمكن أن ترد في الاستبيان ( 3 أنواع) </a:t>
            </a:r>
          </a:p>
          <a:p>
            <a:pPr marL="0" algn="ctr" rtl="1" eaLnBrk="1" fontAlgn="t" latinLnBrk="0" hangingPunct="1">
              <a:spcBef>
                <a:spcPts val="0"/>
              </a:spcBef>
              <a:spcAft>
                <a:spcPts val="0"/>
              </a:spcAft>
            </a:pPr>
            <a:r>
              <a:rPr lang="ar-EG" sz="2000" b="1" i="0" u="none" strike="noStrike" kern="1200" dirty="0">
                <a:effectLst/>
                <a:latin typeface="Alexandria"/>
              </a:rPr>
              <a:t>النوع الأول</a:t>
            </a:r>
            <a:endParaRPr lang="ar-EG" sz="1800" b="0" i="0" u="none" strike="noStrike" dirty="0">
              <a:effectLst/>
              <a:latin typeface="Alexandria"/>
            </a:endParaRPr>
          </a:p>
          <a:p>
            <a:pPr marL="0" algn="ctr" rtl="1" eaLnBrk="1" fontAlgn="t" latinLnBrk="0" hangingPunct="1">
              <a:spcBef>
                <a:spcPts val="0"/>
              </a:spcBef>
              <a:spcAft>
                <a:spcPts val="0"/>
              </a:spcAft>
            </a:pPr>
            <a:r>
              <a:rPr lang="ar-EG" sz="2000" b="1" i="0" u="none" strike="noStrike" kern="1200" dirty="0">
                <a:effectLst/>
                <a:latin typeface="Alexandria"/>
              </a:rPr>
              <a:t>السؤال المغلق </a:t>
            </a:r>
            <a:r>
              <a:rPr lang="en-US" sz="2000" b="1" i="0" u="none" strike="noStrike" kern="1200" dirty="0">
                <a:effectLst/>
                <a:latin typeface="Alexandria"/>
              </a:rPr>
              <a:t>(Closed Question)</a:t>
            </a:r>
            <a:endParaRPr lang="ar-EG" sz="1800" b="0" i="0" u="none" strike="noStrike" dirty="0">
              <a:effectLst/>
              <a:latin typeface="Alexandria"/>
            </a:endParaRPr>
          </a:p>
          <a:p>
            <a:pPr marL="0" algn="ctr" rtl="1" eaLnBrk="1" fontAlgn="t" latinLnBrk="0" hangingPunct="1">
              <a:spcBef>
                <a:spcPts val="0"/>
              </a:spcBef>
              <a:spcAft>
                <a:spcPts val="0"/>
              </a:spcAft>
            </a:pPr>
            <a:r>
              <a:rPr lang="ar-EG" b="0" i="0" u="none" strike="noStrike" kern="1200" dirty="0">
                <a:effectLst/>
                <a:latin typeface="Alexandria"/>
              </a:rPr>
              <a:t>أجوبة محددة حيث يطلب من المستجيب أن يضع رمزا على الإجابة التي يوافق عليها.</a:t>
            </a:r>
          </a:p>
          <a:p>
            <a:pPr marL="0" algn="r" rtl="1" eaLnBrk="1" fontAlgn="t" latinLnBrk="0" hangingPunct="1">
              <a:spcBef>
                <a:spcPts val="0"/>
              </a:spcBef>
              <a:spcAft>
                <a:spcPts val="0"/>
              </a:spcAft>
            </a:pPr>
            <a:endParaRPr lang="ar-EG" b="0" i="0" u="none" strike="noStrike" dirty="0">
              <a:effectLst/>
              <a:highlight>
                <a:srgbClr val="E7E7E7"/>
              </a:highlight>
              <a:latin typeface="Alexandria"/>
            </a:endParaRPr>
          </a:p>
          <a:p>
            <a:pPr marL="285750" indent="-285750" algn="r" rtl="1" eaLnBrk="1" fontAlgn="t" latinLnBrk="0" hangingPunct="1">
              <a:spcBef>
                <a:spcPts val="0"/>
              </a:spcBef>
              <a:spcAft>
                <a:spcPts val="0"/>
              </a:spcAft>
              <a:buFont typeface="Wingdings" panose="05000000000000000000" pitchFamily="2" charset="2"/>
              <a:buChar char="q"/>
            </a:pPr>
            <a:r>
              <a:rPr lang="ar-EG" b="0" i="0" u="none" strike="noStrike" kern="1200" dirty="0">
                <a:effectLst/>
                <a:latin typeface="Alexandria"/>
              </a:rPr>
              <a:t>المميزات </a:t>
            </a:r>
            <a:endParaRPr lang="ar-EG" b="0" i="0" u="none" strike="noStrike" dirty="0">
              <a:effectLst/>
              <a:latin typeface="Alexandria"/>
            </a:endParaRPr>
          </a:p>
          <a:p>
            <a:pPr marL="0" algn="r" rtl="1" eaLnBrk="1" fontAlgn="t" latinLnBrk="0" hangingPunct="1">
              <a:spcBef>
                <a:spcPts val="0"/>
              </a:spcBef>
              <a:spcAft>
                <a:spcPts val="0"/>
              </a:spcAft>
            </a:pPr>
            <a:r>
              <a:rPr lang="ar-EG" b="0" i="0" u="none" strike="noStrike" kern="1200" dirty="0">
                <a:effectLst/>
                <a:latin typeface="Alexandria"/>
              </a:rPr>
              <a:t>سهولة تصنيف الإجابات </a:t>
            </a:r>
            <a:endParaRPr lang="ar-EG" b="0" i="0" u="none" strike="noStrike" dirty="0">
              <a:effectLst/>
              <a:latin typeface="Alexandria"/>
            </a:endParaRPr>
          </a:p>
          <a:p>
            <a:pPr marL="0" algn="r" rtl="1" eaLnBrk="1" fontAlgn="t" latinLnBrk="0" hangingPunct="1">
              <a:spcBef>
                <a:spcPts val="0"/>
              </a:spcBef>
              <a:spcAft>
                <a:spcPts val="0"/>
              </a:spcAft>
            </a:pPr>
            <a:r>
              <a:rPr lang="ar-EG" b="0" i="0" u="none" strike="noStrike" kern="1200" dirty="0">
                <a:effectLst/>
                <a:latin typeface="Alexandria"/>
              </a:rPr>
              <a:t>سهولة وصفها داخل قوائم وجداول إحصائية </a:t>
            </a:r>
            <a:endParaRPr lang="ar-EG" b="0" i="0" u="none" strike="noStrike" dirty="0">
              <a:effectLst/>
              <a:latin typeface="Alexandria"/>
            </a:endParaRPr>
          </a:p>
          <a:p>
            <a:pPr marL="0" algn="r" rtl="1" eaLnBrk="1" fontAlgn="t" latinLnBrk="0" hangingPunct="1">
              <a:spcBef>
                <a:spcPts val="0"/>
              </a:spcBef>
              <a:spcAft>
                <a:spcPts val="0"/>
              </a:spcAft>
            </a:pPr>
            <a:r>
              <a:rPr lang="ar-EG" b="0" i="0" u="none" strike="noStrike" kern="1200" dirty="0">
                <a:effectLst/>
                <a:latin typeface="Alexandria"/>
              </a:rPr>
              <a:t>يسهل الاستعانة بالأجهزة الالكترونية في التعامل معها .</a:t>
            </a:r>
            <a:endParaRPr lang="ar-EG" b="0" i="0" u="none" strike="noStrike" dirty="0">
              <a:effectLst/>
              <a:latin typeface="Alexandria"/>
            </a:endParaRPr>
          </a:p>
          <a:p>
            <a:pPr marL="0" algn="r" rtl="1" eaLnBrk="1" fontAlgn="t" latinLnBrk="0" hangingPunct="1">
              <a:spcBef>
                <a:spcPts val="0"/>
              </a:spcBef>
              <a:spcAft>
                <a:spcPts val="0"/>
              </a:spcAft>
            </a:pPr>
            <a:r>
              <a:rPr lang="ar-EG" b="0" i="0" u="none" strike="noStrike" kern="1200" dirty="0">
                <a:effectLst/>
                <a:latin typeface="Alexandria"/>
              </a:rPr>
              <a:t>تقلل من إمكانية الوقوع في الخطأ عند التفسير </a:t>
            </a:r>
          </a:p>
          <a:p>
            <a:pPr marL="0" algn="r" rtl="1" eaLnBrk="1" fontAlgn="t" latinLnBrk="0" hangingPunct="1">
              <a:spcBef>
                <a:spcPts val="0"/>
              </a:spcBef>
              <a:spcAft>
                <a:spcPts val="0"/>
              </a:spcAft>
            </a:pPr>
            <a:endParaRPr lang="ar-EG" b="0" i="0" u="none" strike="noStrike" dirty="0">
              <a:effectLst/>
              <a:latin typeface="Alexandria"/>
            </a:endParaRPr>
          </a:p>
          <a:p>
            <a:pPr marL="285750" indent="-285750" algn="r" rtl="1" eaLnBrk="1" fontAlgn="t" latinLnBrk="0" hangingPunct="1">
              <a:spcBef>
                <a:spcPts val="0"/>
              </a:spcBef>
              <a:spcAft>
                <a:spcPts val="0"/>
              </a:spcAft>
              <a:buFont typeface="Wingdings" panose="05000000000000000000" pitchFamily="2" charset="2"/>
              <a:buChar char="q"/>
            </a:pPr>
            <a:r>
              <a:rPr lang="ar-EG" b="0" i="0" u="none" strike="noStrike" kern="1200" dirty="0">
                <a:effectLst/>
                <a:latin typeface="Alexandria"/>
              </a:rPr>
              <a:t>العيوب </a:t>
            </a:r>
            <a:endParaRPr lang="ar-EG" b="0" i="0" u="none" strike="noStrike" dirty="0">
              <a:effectLst/>
              <a:latin typeface="Alexandria"/>
            </a:endParaRPr>
          </a:p>
          <a:p>
            <a:pPr marL="0" algn="r" rtl="1" eaLnBrk="1" fontAlgn="t" latinLnBrk="0" hangingPunct="1">
              <a:spcBef>
                <a:spcPts val="0"/>
              </a:spcBef>
              <a:spcAft>
                <a:spcPts val="0"/>
              </a:spcAft>
            </a:pPr>
            <a:r>
              <a:rPr lang="ar-EG" b="0" i="0" u="none" strike="noStrike" kern="1200" dirty="0">
                <a:effectLst/>
                <a:latin typeface="Alexandria"/>
              </a:rPr>
              <a:t>يؤثر على صدق رأي المستجيب </a:t>
            </a:r>
            <a:endParaRPr lang="ar-EG" b="0" i="0" u="none" strike="noStrike" dirty="0">
              <a:effectLst/>
              <a:latin typeface="Alexandria"/>
            </a:endParaRPr>
          </a:p>
          <a:p>
            <a:pPr algn="ctr" rtl="1"/>
            <a:endParaRPr lang="ar-EG" sz="2000" b="1" dirty="0">
              <a:latin typeface="Alexandria"/>
              <a:cs typeface="Alexandria" charset="0"/>
            </a:endParaRPr>
          </a:p>
          <a:p>
            <a:pPr algn="r" rtl="1"/>
            <a:endParaRPr lang="ar-EG" dirty="0">
              <a:latin typeface="Alexandria" charset="0"/>
              <a:cs typeface="Alexandria" charset="0"/>
            </a:endParaRPr>
          </a:p>
          <a:p>
            <a:pPr algn="r" rtl="1"/>
            <a:endParaRPr lang="ar-EG" dirty="0">
              <a:latin typeface="Alexandria" charset="0"/>
              <a:cs typeface="Alexandria" charset="0"/>
            </a:endParaRPr>
          </a:p>
          <a:p>
            <a:pPr algn="r" rtl="1"/>
            <a:endParaRPr lang="ar-EG"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9EE8AB40-4463-0E49-39D2-A2CCF9A62E81}"/>
              </a:ext>
            </a:extLst>
          </p:cNvPr>
          <p:cNvPicPr>
            <a:picLocks noChangeAspect="1"/>
          </p:cNvPicPr>
          <p:nvPr/>
        </p:nvPicPr>
        <p:blipFill>
          <a:blip r:embed="rId3"/>
          <a:stretch>
            <a:fillRect/>
          </a:stretch>
        </p:blipFill>
        <p:spPr>
          <a:xfrm>
            <a:off x="962525" y="2457450"/>
            <a:ext cx="5467350" cy="3401986"/>
          </a:xfrm>
          <a:prstGeom prst="rect">
            <a:avLst/>
          </a:prstGeom>
        </p:spPr>
      </p:pic>
    </p:spTree>
    <p:extLst>
      <p:ext uri="{BB962C8B-B14F-4D97-AF65-F5344CB8AC3E}">
        <p14:creationId xmlns:p14="http://schemas.microsoft.com/office/powerpoint/2010/main" val="3015428535"/>
      </p:ext>
    </p:extLst>
  </p:cSld>
  <p:clrMapOvr>
    <a:masterClrMapping/>
  </p:clrMapOvr>
  <mc:AlternateContent xmlns:mc="http://schemas.openxmlformats.org/markup-compatibility/2006" xmlns:p14="http://schemas.microsoft.com/office/powerpoint/2010/main">
    <mc:Choice Requires="p14">
      <p:transition spd="slow" p14:dur="2000" advTm="173241"/>
    </mc:Choice>
    <mc:Fallback xmlns="">
      <p:transition spd="slow" advTm="1732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231654"/>
          </a:xfrm>
          <a:prstGeom prst="rect">
            <a:avLst/>
          </a:prstGeom>
          <a:noFill/>
        </p:spPr>
        <p:txBody>
          <a:bodyPr wrap="square" rtlCol="0">
            <a:spAutoFit/>
          </a:bodyPr>
          <a:lstStyle/>
          <a:p>
            <a:pPr marL="0" algn="ctr" rtl="1" eaLnBrk="1" fontAlgn="t" latinLnBrk="0" hangingPunct="1">
              <a:spcBef>
                <a:spcPts val="0"/>
              </a:spcBef>
              <a:spcAft>
                <a:spcPts val="0"/>
              </a:spcAft>
            </a:pPr>
            <a:r>
              <a:rPr lang="ar-EG" sz="2000" b="1" i="0" u="none" strike="noStrike" kern="1200" dirty="0">
                <a:effectLst/>
                <a:latin typeface="Alexandria"/>
              </a:rPr>
              <a:t>النوع الثاني </a:t>
            </a:r>
            <a:endParaRPr lang="ar-EG" sz="2000" b="0" i="0" u="none" strike="noStrike" dirty="0">
              <a:effectLst/>
              <a:latin typeface="Alexandria"/>
            </a:endParaRPr>
          </a:p>
          <a:p>
            <a:pPr marL="0" algn="ctr" rtl="1" eaLnBrk="1" fontAlgn="t" latinLnBrk="0" hangingPunct="1">
              <a:spcBef>
                <a:spcPts val="0"/>
              </a:spcBef>
              <a:spcAft>
                <a:spcPts val="0"/>
              </a:spcAft>
            </a:pPr>
            <a:r>
              <a:rPr lang="ar-EG" sz="2000" b="1" i="0" u="none" strike="noStrike" kern="1200" dirty="0">
                <a:effectLst/>
                <a:latin typeface="Alexandria"/>
              </a:rPr>
              <a:t>السؤال المفتوح ( </a:t>
            </a:r>
            <a:r>
              <a:rPr lang="en-US" sz="2000" b="1" i="0" u="none" strike="noStrike" kern="1200" dirty="0">
                <a:effectLst/>
                <a:latin typeface="Alexandria"/>
              </a:rPr>
              <a:t>(Open Question</a:t>
            </a:r>
            <a:endParaRPr lang="ar-EG" sz="2000" b="1" i="0" u="none" strike="noStrike" kern="1200" dirty="0">
              <a:effectLst/>
              <a:latin typeface="Alexandria"/>
            </a:endParaRPr>
          </a:p>
          <a:p>
            <a:pPr marL="0" algn="ctr" rtl="1" eaLnBrk="1" fontAlgn="t" latinLnBrk="0" hangingPunct="1">
              <a:spcBef>
                <a:spcPts val="0"/>
              </a:spcBef>
              <a:spcAft>
                <a:spcPts val="0"/>
              </a:spcAft>
            </a:pPr>
            <a:endParaRPr lang="ar-EG" sz="2000" b="0" i="0" u="none" strike="noStrike" dirty="0">
              <a:effectLst/>
              <a:latin typeface="Alexandria"/>
            </a:endParaRPr>
          </a:p>
          <a:p>
            <a:pPr marL="0" algn="ctr" rtl="1" eaLnBrk="1" fontAlgn="t" latinLnBrk="0" hangingPunct="1">
              <a:spcBef>
                <a:spcPts val="0"/>
              </a:spcBef>
              <a:spcAft>
                <a:spcPts val="0"/>
              </a:spcAft>
            </a:pPr>
            <a:r>
              <a:rPr lang="ar-EG" sz="1800" b="0" i="0" u="none" strike="noStrike" kern="1200" dirty="0">
                <a:effectLst/>
                <a:latin typeface="Alexandria"/>
              </a:rPr>
              <a:t>عكس المغلق  يتم فيه أخذ راي المجيب وترك حرية الإجابة له مثل : ما رأيك  ؟ او ما وجهة نظرك  وترك فراغ للإجابة </a:t>
            </a:r>
          </a:p>
          <a:p>
            <a:pPr marL="0" algn="ctr" rtl="1" eaLnBrk="1" fontAlgn="t" latinLnBrk="0" hangingPunct="1">
              <a:spcBef>
                <a:spcPts val="0"/>
              </a:spcBef>
              <a:spcAft>
                <a:spcPts val="0"/>
              </a:spcAft>
            </a:pPr>
            <a:endParaRPr lang="ar-EG" sz="1800" b="0" i="0" u="none" strike="noStrike" dirty="0">
              <a:effectLst/>
              <a:latin typeface="Alexandria"/>
            </a:endParaRPr>
          </a:p>
          <a:p>
            <a:pPr marL="285750" indent="-285750" algn="r" rtl="1" eaLnBrk="1" fontAlgn="t" latinLnBrk="0" hangingPunct="1">
              <a:spcBef>
                <a:spcPts val="0"/>
              </a:spcBef>
              <a:spcAft>
                <a:spcPts val="0"/>
              </a:spcAft>
              <a:buFont typeface="Wingdings" panose="05000000000000000000" pitchFamily="2" charset="2"/>
              <a:buChar char="q"/>
            </a:pPr>
            <a:r>
              <a:rPr lang="ar-EG" sz="1800" b="0" i="0" u="none" strike="noStrike" kern="1200" dirty="0">
                <a:effectLst/>
                <a:latin typeface="Alexandria"/>
              </a:rPr>
              <a:t>المميزات </a:t>
            </a:r>
            <a:endParaRPr lang="ar-EG" sz="1800" b="0" i="0" u="none" strike="noStrike" dirty="0">
              <a:effectLst/>
              <a:latin typeface="Alexandria"/>
            </a:endParaRPr>
          </a:p>
          <a:p>
            <a:pPr marL="0" algn="r" rtl="1" eaLnBrk="1" fontAlgn="t" latinLnBrk="0" hangingPunct="1">
              <a:spcBef>
                <a:spcPts val="0"/>
              </a:spcBef>
              <a:spcAft>
                <a:spcPts val="0"/>
              </a:spcAft>
            </a:pPr>
            <a:r>
              <a:rPr lang="ar-EG" sz="1800" b="0" i="0" u="none" strike="noStrike" kern="1200" dirty="0">
                <a:effectLst/>
                <a:latin typeface="Alexandria"/>
                <a:cs typeface="Calibri" panose="020F0502020204030204" pitchFamily="34" charset="0"/>
              </a:rPr>
              <a:t>- الحصول على معلومات تفصيلية </a:t>
            </a:r>
            <a:endParaRPr lang="ar-EG" sz="1800" b="0" i="0" u="none" strike="noStrike" dirty="0">
              <a:effectLst/>
              <a:latin typeface="Alexandria"/>
            </a:endParaRPr>
          </a:p>
          <a:p>
            <a:pPr marL="285750" indent="-285750" algn="r" rtl="1" eaLnBrk="1" fontAlgn="t" latinLnBrk="0" hangingPunct="1">
              <a:spcBef>
                <a:spcPts val="0"/>
              </a:spcBef>
              <a:spcAft>
                <a:spcPts val="0"/>
              </a:spcAft>
              <a:buFontTx/>
              <a:buChar char="-"/>
            </a:pPr>
            <a:r>
              <a:rPr lang="ar-EG" sz="1800" b="0" i="0" u="none" strike="noStrike" kern="1200" dirty="0">
                <a:effectLst/>
                <a:latin typeface="Alexandria"/>
                <a:cs typeface="Calibri" panose="020F0502020204030204" pitchFamily="34" charset="0"/>
              </a:rPr>
              <a:t>يعطي للمستجيب حرية التعبير بشكل تلقائي عن موقفه </a:t>
            </a:r>
          </a:p>
          <a:p>
            <a:pPr algn="r" rtl="1" eaLnBrk="1" fontAlgn="t" latinLnBrk="0" hangingPunct="1">
              <a:spcBef>
                <a:spcPts val="0"/>
              </a:spcBef>
              <a:spcAft>
                <a:spcPts val="0"/>
              </a:spcAft>
            </a:pPr>
            <a:endParaRPr lang="ar-EG" sz="1800" b="0" i="0" u="none" strike="noStrike" dirty="0">
              <a:effectLst/>
              <a:latin typeface="Alexandria"/>
            </a:endParaRPr>
          </a:p>
          <a:p>
            <a:pPr marL="285750" indent="-285750" algn="r" rtl="1" eaLnBrk="1" fontAlgn="t" latinLnBrk="0" hangingPunct="1">
              <a:spcBef>
                <a:spcPts val="0"/>
              </a:spcBef>
              <a:spcAft>
                <a:spcPts val="0"/>
              </a:spcAft>
              <a:buFont typeface="Wingdings" panose="05000000000000000000" pitchFamily="2" charset="2"/>
              <a:buChar char="q"/>
            </a:pPr>
            <a:r>
              <a:rPr lang="ar-EG" sz="1800" b="0" i="0" u="none" strike="noStrike" kern="1200" dirty="0">
                <a:effectLst/>
                <a:latin typeface="Alexandria"/>
              </a:rPr>
              <a:t>العيوب </a:t>
            </a:r>
            <a:endParaRPr lang="ar-EG" sz="1800" b="0" i="0" u="none" strike="noStrike" dirty="0">
              <a:effectLst/>
              <a:latin typeface="Alexandria"/>
            </a:endParaRPr>
          </a:p>
          <a:p>
            <a:pPr marL="0" algn="r" rtl="1" eaLnBrk="1" fontAlgn="t" latinLnBrk="0" hangingPunct="1">
              <a:spcBef>
                <a:spcPts val="0"/>
              </a:spcBef>
              <a:spcAft>
                <a:spcPts val="0"/>
              </a:spcAft>
            </a:pPr>
            <a:r>
              <a:rPr lang="ar-EG" sz="1800" b="0" i="0" u="none" strike="noStrike" kern="1200" dirty="0">
                <a:effectLst/>
                <a:latin typeface="Alexandria"/>
                <a:cs typeface="Calibri" panose="020F0502020204030204" pitchFamily="34" charset="0"/>
              </a:rPr>
              <a:t>- صعوبة تصنيف الإجابات إلى مجموعات محددة أو فئات بسبب تنوع الإجابات </a:t>
            </a:r>
            <a:endParaRPr lang="ar-EG" sz="1800" b="0" i="0" u="none" strike="noStrike" dirty="0">
              <a:effectLst/>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D214823C-DDB6-52A5-5AD4-3864BF9FED5A}"/>
              </a:ext>
            </a:extLst>
          </p:cNvPr>
          <p:cNvPicPr>
            <a:picLocks noChangeAspect="1"/>
          </p:cNvPicPr>
          <p:nvPr/>
        </p:nvPicPr>
        <p:blipFill>
          <a:blip r:embed="rId3"/>
          <a:stretch>
            <a:fillRect/>
          </a:stretch>
        </p:blipFill>
        <p:spPr>
          <a:xfrm>
            <a:off x="2066924" y="4409098"/>
            <a:ext cx="8058151" cy="1181476"/>
          </a:xfrm>
          <a:prstGeom prst="rect">
            <a:avLst/>
          </a:prstGeom>
        </p:spPr>
      </p:pic>
    </p:spTree>
    <p:extLst>
      <p:ext uri="{BB962C8B-B14F-4D97-AF65-F5344CB8AC3E}">
        <p14:creationId xmlns:p14="http://schemas.microsoft.com/office/powerpoint/2010/main" val="269859092"/>
      </p:ext>
    </p:extLst>
  </p:cSld>
  <p:clrMapOvr>
    <a:masterClrMapping/>
  </p:clrMapOvr>
  <mc:AlternateContent xmlns:mc="http://schemas.openxmlformats.org/markup-compatibility/2006" xmlns:p14="http://schemas.microsoft.com/office/powerpoint/2010/main">
    <mc:Choice Requires="p14">
      <p:transition spd="slow" p14:dur="2000" advTm="83735"/>
    </mc:Choice>
    <mc:Fallback xmlns="">
      <p:transition spd="slow" advTm="8373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2092881"/>
          </a:xfrm>
          <a:prstGeom prst="rect">
            <a:avLst/>
          </a:prstGeom>
          <a:noFill/>
        </p:spPr>
        <p:txBody>
          <a:bodyPr wrap="square" rtlCol="0">
            <a:spAutoFit/>
          </a:bodyPr>
          <a:lstStyle/>
          <a:p>
            <a:pPr marL="0" algn="ctr" rtl="1" eaLnBrk="1" fontAlgn="t" latinLnBrk="0" hangingPunct="1">
              <a:spcBef>
                <a:spcPts val="0"/>
              </a:spcBef>
              <a:spcAft>
                <a:spcPts val="0"/>
              </a:spcAft>
            </a:pPr>
            <a:r>
              <a:rPr lang="ar-EG" sz="2000" b="1" i="0" u="none" strike="noStrike" kern="1200" dirty="0">
                <a:effectLst/>
                <a:latin typeface="Alexandria"/>
              </a:rPr>
              <a:t>النوع الثالث</a:t>
            </a:r>
            <a:endParaRPr lang="ar-EG" sz="2000" b="0" i="0" u="none" strike="noStrike" dirty="0">
              <a:effectLst/>
              <a:latin typeface="Alexandria"/>
            </a:endParaRPr>
          </a:p>
          <a:p>
            <a:pPr marL="0" algn="ctr" rtl="1" eaLnBrk="1" fontAlgn="t" latinLnBrk="0" hangingPunct="1">
              <a:spcBef>
                <a:spcPts val="0"/>
              </a:spcBef>
              <a:spcAft>
                <a:spcPts val="0"/>
              </a:spcAft>
            </a:pPr>
            <a:r>
              <a:rPr lang="ar-EG" sz="2000" b="1" i="0" u="none" strike="noStrike" kern="1200" dirty="0">
                <a:effectLst/>
                <a:latin typeface="Alexandria"/>
              </a:rPr>
              <a:t>السؤال المغلق – المفتوح </a:t>
            </a:r>
            <a:endParaRPr lang="ar-EG" sz="2000" b="0" i="0" u="none" strike="noStrike" dirty="0">
              <a:effectLst/>
              <a:latin typeface="Alexandria"/>
            </a:endParaRPr>
          </a:p>
          <a:p>
            <a:pPr marL="0" algn="ctr" rtl="1" eaLnBrk="1" fontAlgn="t" latinLnBrk="0" hangingPunct="1">
              <a:spcBef>
                <a:spcPts val="0"/>
              </a:spcBef>
              <a:spcAft>
                <a:spcPts val="0"/>
              </a:spcAft>
            </a:pPr>
            <a:r>
              <a:rPr lang="ar-EG" sz="1800" b="1" i="0" u="none" strike="noStrike" kern="1200" dirty="0">
                <a:effectLst/>
                <a:latin typeface="Alexandria"/>
                <a:cs typeface="Calibri" panose="020F0502020204030204" pitchFamily="34" charset="0"/>
              </a:rPr>
              <a:t>( </a:t>
            </a:r>
            <a:r>
              <a:rPr lang="en-US" sz="1800" b="1" i="0" u="none" strike="noStrike" kern="1200" dirty="0">
                <a:effectLst/>
                <a:latin typeface="Alexandria"/>
              </a:rPr>
              <a:t>Open-closed Question</a:t>
            </a:r>
            <a:r>
              <a:rPr lang="ar-EG" sz="1800" b="1" i="0" u="none" strike="noStrike" kern="1200" dirty="0">
                <a:effectLst/>
                <a:latin typeface="Alexandria"/>
                <a:cs typeface="Calibri" panose="020F0502020204030204" pitchFamily="34" charset="0"/>
              </a:rPr>
              <a:t>)</a:t>
            </a:r>
          </a:p>
          <a:p>
            <a:pPr marL="0" algn="ctr" rtl="1" eaLnBrk="1" fontAlgn="t" latinLnBrk="0" hangingPunct="1">
              <a:spcBef>
                <a:spcPts val="0"/>
              </a:spcBef>
              <a:spcAft>
                <a:spcPts val="0"/>
              </a:spcAft>
            </a:pPr>
            <a:endParaRPr lang="ar-EG" sz="1800" b="0" i="0" u="none" strike="noStrike" dirty="0">
              <a:effectLst/>
              <a:latin typeface="Alexandria"/>
            </a:endParaRPr>
          </a:p>
          <a:p>
            <a:pPr marL="0" algn="ctr" rtl="1" eaLnBrk="1" fontAlgn="t" latinLnBrk="0" hangingPunct="1">
              <a:spcBef>
                <a:spcPts val="0"/>
              </a:spcBef>
              <a:spcAft>
                <a:spcPts val="0"/>
              </a:spcAft>
            </a:pPr>
            <a:r>
              <a:rPr lang="ar-EG" sz="1800" b="0" i="0" u="none" strike="noStrike" kern="1200" dirty="0">
                <a:effectLst/>
                <a:latin typeface="Alexandria"/>
              </a:rPr>
              <a:t>يتنوع ما بين الأسئلة ذات الإجابات المغلقة والمفتوحة ، وهو الأكثر استخداما.</a:t>
            </a:r>
            <a:r>
              <a:rPr lang="ar-EG" sz="1800" b="0" i="0" u="none" strike="noStrike" kern="1200" dirty="0">
                <a:effectLst/>
                <a:highlight>
                  <a:srgbClr val="E7E7E7"/>
                </a:highlight>
                <a:latin typeface="Alexandria"/>
              </a:rPr>
              <a:t> </a:t>
            </a:r>
            <a:endParaRPr lang="ar-EG" sz="1800" b="0" i="0" u="none" strike="noStrike" dirty="0">
              <a:effectLst/>
              <a:highlight>
                <a:srgbClr val="E7E7E7"/>
              </a:highlight>
              <a:latin typeface="Alexandria"/>
            </a:endParaRPr>
          </a:p>
          <a:p>
            <a:pPr marL="285750" indent="-285750" algn="r" rtl="1" eaLnBrk="1" fontAlgn="t" latinLnBrk="0" hangingPunct="1">
              <a:spcBef>
                <a:spcPts val="0"/>
              </a:spcBef>
              <a:spcAft>
                <a:spcPts val="0"/>
              </a:spcAft>
              <a:buFont typeface="Wingdings" panose="05000000000000000000" pitchFamily="2" charset="2"/>
              <a:buChar char="q"/>
            </a:pPr>
            <a:r>
              <a:rPr lang="ar-EG" sz="1800" b="0" i="0" u="none" strike="noStrike" kern="1200" dirty="0">
                <a:effectLst/>
                <a:latin typeface="Alexandria"/>
              </a:rPr>
              <a:t>المميزات </a:t>
            </a:r>
            <a:endParaRPr lang="ar-EG" sz="1800" b="0" i="0" u="none" strike="noStrike" dirty="0">
              <a:effectLst/>
              <a:latin typeface="Alexandria"/>
            </a:endParaRPr>
          </a:p>
          <a:p>
            <a:pPr marL="0" algn="r" rtl="1" eaLnBrk="1" fontAlgn="t" latinLnBrk="0" hangingPunct="1">
              <a:spcBef>
                <a:spcPts val="0"/>
              </a:spcBef>
              <a:spcAft>
                <a:spcPts val="0"/>
              </a:spcAft>
            </a:pPr>
            <a:r>
              <a:rPr lang="ar-EG" sz="1800" b="0" i="0" u="none" strike="noStrike" kern="1200" dirty="0">
                <a:effectLst/>
                <a:latin typeface="Alexandria"/>
              </a:rPr>
              <a:t>يحاول تجنب عيوب السؤال المغلق والمفتوح معا بحيث يجمع مزايا الاثنين </a:t>
            </a:r>
            <a:endParaRPr lang="ar-EG" sz="1800" b="0" i="0" u="none" strike="noStrike" dirty="0">
              <a:effectLst/>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3D6AF5EE-1EFA-2DAF-26A7-053243831835}"/>
              </a:ext>
            </a:extLst>
          </p:cNvPr>
          <p:cNvPicPr>
            <a:picLocks noChangeAspect="1"/>
          </p:cNvPicPr>
          <p:nvPr/>
        </p:nvPicPr>
        <p:blipFill>
          <a:blip r:embed="rId3"/>
          <a:stretch>
            <a:fillRect/>
          </a:stretch>
        </p:blipFill>
        <p:spPr>
          <a:xfrm>
            <a:off x="1423337" y="3704362"/>
            <a:ext cx="9517380" cy="1715453"/>
          </a:xfrm>
          <a:prstGeom prst="rect">
            <a:avLst/>
          </a:prstGeom>
        </p:spPr>
      </p:pic>
    </p:spTree>
    <p:extLst>
      <p:ext uri="{BB962C8B-B14F-4D97-AF65-F5344CB8AC3E}">
        <p14:creationId xmlns:p14="http://schemas.microsoft.com/office/powerpoint/2010/main" val="617341516"/>
      </p:ext>
    </p:extLst>
  </p:cSld>
  <p:clrMapOvr>
    <a:masterClrMapping/>
  </p:clrMapOvr>
  <mc:AlternateContent xmlns:mc="http://schemas.openxmlformats.org/markup-compatibility/2006" xmlns:p14="http://schemas.microsoft.com/office/powerpoint/2010/main">
    <mc:Choice Requires="p14">
      <p:transition spd="slow" p14:dur="2000" advTm="63783"/>
    </mc:Choice>
    <mc:Fallback xmlns="">
      <p:transition spd="slow" advTm="6378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677108"/>
          </a:xfrm>
          <a:prstGeom prst="rect">
            <a:avLst/>
          </a:prstGeom>
          <a:noFill/>
        </p:spPr>
        <p:txBody>
          <a:bodyPr wrap="square" rtlCol="0">
            <a:spAutoFit/>
          </a:bodyPr>
          <a:lstStyle/>
          <a:p>
            <a:pPr algn="r" rtl="1"/>
            <a:endParaRPr lang="ar-EG" sz="2000" dirty="0">
              <a:latin typeface="Alexandria" charset="0"/>
              <a:cs typeface="Alexandria" charset="0"/>
            </a:endParaRPr>
          </a:p>
          <a:p>
            <a:pPr algn="r" rtl="1"/>
            <a:endParaRPr lang="ar-EG"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رسم تخطيطي 1">
            <a:extLst>
              <a:ext uri="{FF2B5EF4-FFF2-40B4-BE49-F238E27FC236}">
                <a16:creationId xmlns:a16="http://schemas.microsoft.com/office/drawing/2014/main" id="{2BF8E7C1-277D-AFD7-8270-C261555738C7}"/>
              </a:ext>
            </a:extLst>
          </p:cNvPr>
          <p:cNvGraphicFramePr/>
          <p:nvPr>
            <p:extLst>
              <p:ext uri="{D42A27DB-BD31-4B8C-83A1-F6EECF244321}">
                <p14:modId xmlns:p14="http://schemas.microsoft.com/office/powerpoint/2010/main" val="2098027148"/>
              </p:ext>
            </p:extLst>
          </p:nvPr>
        </p:nvGraphicFramePr>
        <p:xfrm>
          <a:off x="883920" y="719666"/>
          <a:ext cx="1030224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15403927"/>
      </p:ext>
    </p:extLst>
  </p:cSld>
  <p:clrMapOvr>
    <a:masterClrMapping/>
  </p:clrMapOvr>
  <mc:AlternateContent xmlns:mc="http://schemas.openxmlformats.org/markup-compatibility/2006" xmlns:p14="http://schemas.microsoft.com/office/powerpoint/2010/main">
    <mc:Choice Requires="p14">
      <p:transition spd="slow" p14:dur="2000" advTm="242377"/>
    </mc:Choice>
    <mc:Fallback xmlns="">
      <p:transition spd="slow" advTm="24237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30443" y="963683"/>
            <a:ext cx="10154653" cy="5693866"/>
          </a:xfrm>
          <a:prstGeom prst="rect">
            <a:avLst/>
          </a:prstGeom>
          <a:noFill/>
        </p:spPr>
        <p:txBody>
          <a:bodyPr wrap="square" rtlCol="0">
            <a:spAutoFit/>
          </a:bodyPr>
          <a:lstStyle/>
          <a:p>
            <a:pPr algn="r" rtl="1"/>
            <a:endParaRPr lang="ar-EG" sz="2000" dirty="0">
              <a:latin typeface="Alexandria" charset="0"/>
              <a:cs typeface="Alexandria" charset="0"/>
            </a:endParaRPr>
          </a:p>
          <a:p>
            <a:pPr algn="ctr" rtl="1"/>
            <a:r>
              <a:rPr lang="ar-EG" sz="2000" b="1" dirty="0">
                <a:latin typeface="Alexandria" charset="0"/>
                <a:cs typeface="Alexandria" charset="0"/>
              </a:rPr>
              <a:t>أنواع الاستبيان من حيث الشكل </a:t>
            </a:r>
          </a:p>
          <a:p>
            <a:pPr marL="285750" indent="-285750" algn="r" rtl="1">
              <a:buFont typeface="Wingdings" panose="05000000000000000000" pitchFamily="2" charset="2"/>
              <a:buChar char="Ø"/>
            </a:pPr>
            <a:r>
              <a:rPr lang="ar-EG" b="1" dirty="0">
                <a:latin typeface="Alexandria" charset="0"/>
                <a:cs typeface="Alexandria" charset="0"/>
              </a:rPr>
              <a:t>إلكتروني </a:t>
            </a:r>
          </a:p>
          <a:p>
            <a:pPr algn="r" rtl="1"/>
            <a:r>
              <a:rPr lang="ar-EG" dirty="0">
                <a:latin typeface="Alexandria" charset="0"/>
                <a:cs typeface="Alexandria" charset="0"/>
              </a:rPr>
              <a:t>	أداة مجانية وسهلة </a:t>
            </a:r>
          </a:p>
          <a:p>
            <a:pPr algn="r" rtl="1"/>
            <a:r>
              <a:rPr lang="ar-EG" dirty="0">
                <a:latin typeface="Alexandria" charset="0"/>
                <a:cs typeface="Alexandria" charset="0"/>
              </a:rPr>
              <a:t>	يمكن إرسال الرابط عبر البريد في وسائل التواصل الاجتماعي </a:t>
            </a:r>
          </a:p>
          <a:p>
            <a:pPr algn="r" rtl="1"/>
            <a:r>
              <a:rPr lang="ar-EG" dirty="0">
                <a:latin typeface="Alexandria" charset="0"/>
                <a:cs typeface="Alexandria" charset="0"/>
              </a:rPr>
              <a:t>	تسهل متابعة الردود والنتائج </a:t>
            </a:r>
          </a:p>
          <a:p>
            <a:pPr algn="r" rtl="1"/>
            <a:r>
              <a:rPr lang="ar-EG" dirty="0">
                <a:latin typeface="Alexandria" charset="0"/>
                <a:cs typeface="Alexandria" charset="0"/>
              </a:rPr>
              <a:t>	الحصول على ملخص بياني للنتائج </a:t>
            </a:r>
          </a:p>
          <a:p>
            <a:pPr algn="r" rtl="1"/>
            <a:r>
              <a:rPr lang="ar-EG" dirty="0">
                <a:latin typeface="Alexandria" charset="0"/>
                <a:cs typeface="Alexandria" charset="0"/>
              </a:rPr>
              <a:t>	يمكن الاستعانة بالرابط التالي عن كيفية إنشاء الاستبيان إلكترونيا</a:t>
            </a:r>
          </a:p>
          <a:p>
            <a:pPr algn="r" rtl="1"/>
            <a:r>
              <a:rPr lang="ar-EG" dirty="0">
                <a:latin typeface="Alexandria" charset="0"/>
                <a:cs typeface="Alexandria" charset="0"/>
              </a:rPr>
              <a:t>	</a:t>
            </a:r>
            <a:r>
              <a:rPr lang="en-US" dirty="0">
                <a:latin typeface="Alexandria" charset="0"/>
                <a:cs typeface="Alexandria" charset="0"/>
              </a:rPr>
              <a:t>https://www.youtube.com/watch?v=wZzXmCKxB0c </a:t>
            </a:r>
          </a:p>
          <a:p>
            <a:pPr algn="r" rtl="1"/>
            <a:r>
              <a:rPr lang="en-US" dirty="0">
                <a:latin typeface="Alexandria" charset="0"/>
                <a:cs typeface="Alexandria" charset="0"/>
              </a:rPr>
              <a:t>	</a:t>
            </a:r>
          </a:p>
          <a:p>
            <a:pPr marL="285750" indent="-285750" algn="r" rtl="1">
              <a:buFont typeface="Wingdings" panose="05000000000000000000" pitchFamily="2" charset="2"/>
              <a:buChar char="Ø"/>
            </a:pPr>
            <a:r>
              <a:rPr lang="ar-EG" b="1" dirty="0">
                <a:latin typeface="Alexandria" charset="0"/>
                <a:cs typeface="Alexandria" charset="0"/>
              </a:rPr>
              <a:t>ورقي</a:t>
            </a:r>
          </a:p>
          <a:p>
            <a:pPr algn="r" rtl="1"/>
            <a:r>
              <a:rPr lang="ar-EG" dirty="0">
                <a:latin typeface="Alexandria" charset="0"/>
                <a:cs typeface="Alexandria" charset="0"/>
              </a:rPr>
              <a:t>	التأكيد على طباعة الاستبيان بشكل واضح من حيث الوضوح ، الترتيب ، المسافات الثابتة بين كل سؤال وآخر. </a:t>
            </a:r>
          </a:p>
          <a:p>
            <a:pPr algn="r" rtl="1"/>
            <a:endParaRPr lang="ar-EG" dirty="0">
              <a:latin typeface="Alexandria" charset="0"/>
              <a:cs typeface="Alexandria" charset="0"/>
            </a:endParaRPr>
          </a:p>
          <a:p>
            <a:pPr algn="r" rtl="1"/>
            <a:r>
              <a:rPr lang="ar-EG" b="1" u="sng" dirty="0">
                <a:latin typeface="Alexandria"/>
              </a:rPr>
              <a:t>إرشادات بداية الاستبيان ( الورقي أو الإلكتروني)</a:t>
            </a:r>
          </a:p>
          <a:p>
            <a:pPr marL="2571750" lvl="5" indent="-285750" algn="r" rtl="1">
              <a:buFontTx/>
              <a:buChar char="-"/>
            </a:pPr>
            <a:r>
              <a:rPr lang="ar-EG" dirty="0">
                <a:latin typeface="Alexandria"/>
              </a:rPr>
              <a:t>عنوان وصفي للدراسة </a:t>
            </a:r>
          </a:p>
          <a:p>
            <a:pPr marL="2571750" lvl="5" indent="-285750" algn="r" rtl="1">
              <a:buFontTx/>
              <a:buChar char="-"/>
            </a:pPr>
            <a:r>
              <a:rPr lang="ar-EG" dirty="0">
                <a:latin typeface="Alexandria"/>
              </a:rPr>
              <a:t>فقرة مختصرة عن أهداف الدراسة </a:t>
            </a:r>
          </a:p>
          <a:p>
            <a:pPr marL="2571750" lvl="5" indent="-285750" algn="r" rtl="1">
              <a:buFontTx/>
              <a:buChar char="-"/>
            </a:pPr>
            <a:r>
              <a:rPr lang="ar-EG" dirty="0">
                <a:latin typeface="Alexandria"/>
              </a:rPr>
              <a:t>اسم المؤسسة التي تشرف أو تدعم البحث   </a:t>
            </a:r>
          </a:p>
          <a:p>
            <a:pPr algn="r" rtl="1"/>
            <a:endParaRPr lang="ar-EG" dirty="0">
              <a:latin typeface="Alexandria"/>
              <a:cs typeface="Alexandria" charset="0"/>
            </a:endParaRPr>
          </a:p>
          <a:p>
            <a:pPr algn="r" rtl="1"/>
            <a:endParaRPr lang="ar-EG" b="1" dirty="0">
              <a:latin typeface="Alexandria"/>
              <a:cs typeface="Alexandria" charset="0"/>
            </a:endParaRP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0200606"/>
      </p:ext>
    </p:extLst>
  </p:cSld>
  <p:clrMapOvr>
    <a:masterClrMapping/>
  </p:clrMapOvr>
  <mc:AlternateContent xmlns:mc="http://schemas.openxmlformats.org/markup-compatibility/2006" xmlns:p14="http://schemas.microsoft.com/office/powerpoint/2010/main">
    <mc:Choice Requires="p14">
      <p:transition spd="slow" p14:dur="2000" advTm="191252"/>
    </mc:Choice>
    <mc:Fallback xmlns="">
      <p:transition spd="slow" advTm="19125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293209"/>
          </a:xfrm>
          <a:prstGeom prst="rect">
            <a:avLst/>
          </a:prstGeom>
          <a:noFill/>
        </p:spPr>
        <p:txBody>
          <a:bodyPr wrap="square" rtlCol="0">
            <a:spAutoFit/>
          </a:bodyPr>
          <a:lstStyle/>
          <a:p>
            <a:pPr algn="r" rtl="1"/>
            <a:r>
              <a:rPr lang="ar-EG" sz="2000" b="1" dirty="0">
                <a:latin typeface="Alexandria" charset="0"/>
                <a:cs typeface="Alexandria" charset="0"/>
              </a:rPr>
              <a:t>عيوب الاستبيان  </a:t>
            </a:r>
          </a:p>
          <a:p>
            <a:pPr marL="342900" indent="-342900" algn="r" rtl="1">
              <a:buFont typeface="Wingdings" panose="05000000000000000000" pitchFamily="2" charset="2"/>
              <a:buChar char="ü"/>
            </a:pPr>
            <a:r>
              <a:rPr lang="ar-EG" dirty="0">
                <a:latin typeface="Alexandria" charset="0"/>
                <a:cs typeface="Alexandria" charset="0"/>
              </a:rPr>
              <a:t>انخفاض نسبة الردود مما يقلل من تمثيل العينة للمجتمع </a:t>
            </a:r>
          </a:p>
          <a:p>
            <a:pPr marL="342900" indent="-342900" algn="r" rtl="1">
              <a:buFont typeface="Wingdings" panose="05000000000000000000" pitchFamily="2" charset="2"/>
              <a:buChar char="ü"/>
            </a:pPr>
            <a:r>
              <a:rPr lang="ar-EG" dirty="0">
                <a:latin typeface="Alexandria" charset="0"/>
                <a:cs typeface="Alexandria" charset="0"/>
              </a:rPr>
              <a:t>قد يعطي المستجوب إجابة غير صحيحة إذا حملت العبارات أكثر من معنى </a:t>
            </a:r>
          </a:p>
          <a:p>
            <a:pPr marL="342900" indent="-342900" algn="r" rtl="1">
              <a:buFont typeface="Wingdings" panose="05000000000000000000" pitchFamily="2" charset="2"/>
              <a:buChar char="ü"/>
            </a:pPr>
            <a:r>
              <a:rPr lang="ar-EG" dirty="0">
                <a:latin typeface="Alexandria" charset="0"/>
                <a:cs typeface="Alexandria" charset="0"/>
              </a:rPr>
              <a:t>الإطالة في الأسئلة قد توقع المستجوب في ملل</a:t>
            </a:r>
          </a:p>
          <a:p>
            <a:pPr marL="342900" indent="-342900" algn="r" rtl="1">
              <a:buFont typeface="Wingdings" panose="05000000000000000000" pitchFamily="2" charset="2"/>
              <a:buChar char="ü"/>
            </a:pPr>
            <a:r>
              <a:rPr lang="ar-EG" dirty="0">
                <a:latin typeface="Alexandria" charset="0"/>
                <a:cs typeface="Alexandria" charset="0"/>
              </a:rPr>
              <a:t>لا يصلح الاستبيان في المجتمعات الأمية </a:t>
            </a:r>
          </a:p>
          <a:p>
            <a:pPr algn="r" rtl="1"/>
            <a:endParaRPr lang="ar-EG" sz="2000" dirty="0">
              <a:latin typeface="Alexandria" charset="0"/>
              <a:cs typeface="Alexandria" charset="0"/>
            </a:endParaRPr>
          </a:p>
          <a:p>
            <a:pPr algn="r" rtl="1"/>
            <a:r>
              <a:rPr lang="ar-EG" sz="2000" b="1" dirty="0">
                <a:latin typeface="Alexandria" charset="0"/>
                <a:cs typeface="Alexandria" charset="0"/>
              </a:rPr>
              <a:t>مزايا الاستبيان</a:t>
            </a:r>
          </a:p>
          <a:p>
            <a:pPr marL="342900" indent="-342900" algn="r" rtl="1">
              <a:buFont typeface="Wingdings" panose="05000000000000000000" pitchFamily="2" charset="2"/>
              <a:buChar char="ü"/>
            </a:pPr>
            <a:r>
              <a:rPr lang="ar-EG" dirty="0">
                <a:latin typeface="Alexandria" charset="0"/>
                <a:cs typeface="Alexandria" charset="0"/>
              </a:rPr>
              <a:t>الحصول على معلومات من عدد كبير من الأفراد متباعدين جغرافيا </a:t>
            </a:r>
          </a:p>
          <a:p>
            <a:pPr marL="342900" indent="-342900" algn="r" rtl="1">
              <a:buFont typeface="Wingdings" panose="05000000000000000000" pitchFamily="2" charset="2"/>
              <a:buChar char="ü"/>
            </a:pPr>
            <a:r>
              <a:rPr lang="ar-EG" dirty="0">
                <a:latin typeface="Alexandria" charset="0"/>
                <a:cs typeface="Alexandria" charset="0"/>
              </a:rPr>
              <a:t>أقل وسائل جمع البيانات جهد وتكلفة </a:t>
            </a:r>
          </a:p>
          <a:p>
            <a:pPr marL="342900" indent="-342900" algn="r" rtl="1">
              <a:buFont typeface="Wingdings" panose="05000000000000000000" pitchFamily="2" charset="2"/>
              <a:buChar char="ü"/>
            </a:pPr>
            <a:r>
              <a:rPr lang="ar-EG" dirty="0">
                <a:latin typeface="Alexandria" charset="0"/>
                <a:cs typeface="Alexandria" charset="0"/>
              </a:rPr>
              <a:t>موضوعية لأنها لا تحمل اسم المستجوب </a:t>
            </a:r>
          </a:p>
          <a:p>
            <a:pPr marL="342900" indent="-342900" algn="r" rtl="1">
              <a:buFont typeface="Wingdings" panose="05000000000000000000" pitchFamily="2" charset="2"/>
              <a:buChar char="ü"/>
            </a:pPr>
            <a:r>
              <a:rPr lang="ar-EG" dirty="0">
                <a:latin typeface="Alexandria" charset="0"/>
                <a:cs typeface="Alexandria" charset="0"/>
              </a:rPr>
              <a:t>يوفر وقت للمستجوب للتفكير في الإجابة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78182787"/>
      </p:ext>
    </p:extLst>
  </p:cSld>
  <p:clrMapOvr>
    <a:masterClrMapping/>
  </p:clrMapOvr>
  <mc:AlternateContent xmlns:mc="http://schemas.openxmlformats.org/markup-compatibility/2006" xmlns:p14="http://schemas.microsoft.com/office/powerpoint/2010/main">
    <mc:Choice Requires="p14">
      <p:transition spd="slow" p14:dur="2000" advTm="202897"/>
    </mc:Choice>
    <mc:Fallback xmlns="">
      <p:transition spd="slow" advTm="20289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8907" y="1092191"/>
            <a:ext cx="4500011" cy="954107"/>
          </a:xfrm>
          <a:prstGeom prst="rect">
            <a:avLst/>
          </a:prstGeom>
          <a:noFill/>
        </p:spPr>
        <p:txBody>
          <a:bodyPr wrap="square" rtlCol="0">
            <a:spAutoFit/>
          </a:bodyPr>
          <a:lstStyle/>
          <a:p>
            <a:r>
              <a:rPr lang="ar-EG" sz="2800" b="1" dirty="0">
                <a:solidFill>
                  <a:srgbClr val="00B0F0"/>
                </a:solidFill>
                <a:latin typeface="Alexandria" charset="0"/>
                <a:cs typeface="Alexandria" charset="0"/>
              </a:rPr>
              <a:t> صدق وثبات الاستبانة</a:t>
            </a:r>
          </a:p>
          <a:p>
            <a:r>
              <a:rPr lang="en-US" sz="2800" b="1" dirty="0">
                <a:solidFill>
                  <a:srgbClr val="00B0F0"/>
                </a:solidFill>
                <a:latin typeface="Alexandria" charset="0"/>
                <a:cs typeface="Alexandria" charset="0"/>
              </a:rPr>
              <a:t>Reliability and Validity </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98489764"/>
      </p:ext>
    </p:extLst>
  </p:cSld>
  <p:clrMapOvr>
    <a:masterClrMapping/>
  </p:clrMapOvr>
  <mc:AlternateContent xmlns:mc="http://schemas.openxmlformats.org/markup-compatibility/2006" xmlns:p14="http://schemas.microsoft.com/office/powerpoint/2010/main">
    <mc:Choice Requires="p14">
      <p:transition spd="slow" p14:dur="2000" advTm="24945"/>
    </mc:Choice>
    <mc:Fallback xmlns="">
      <p:transition spd="slow" advTm="249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724096"/>
          </a:xfrm>
          <a:prstGeom prst="rect">
            <a:avLst/>
          </a:prstGeom>
          <a:noFill/>
        </p:spPr>
        <p:txBody>
          <a:bodyPr wrap="square" rtlCol="0">
            <a:spAutoFit/>
          </a:bodyPr>
          <a:lstStyle/>
          <a:p>
            <a:pPr algn="ctr" rtl="1"/>
            <a:r>
              <a:rPr lang="ar-EG" sz="2000" b="1" dirty="0">
                <a:latin typeface="Alexandria" charset="0"/>
                <a:cs typeface="Alexandria" charset="0"/>
              </a:rPr>
              <a:t>أولا: اختبارات صدق قائمة الاستقصاء</a:t>
            </a:r>
          </a:p>
          <a:p>
            <a:pPr algn="ctr" rtl="1"/>
            <a:r>
              <a:rPr lang="ar-EG" dirty="0">
                <a:latin typeface="Alexandria" charset="0"/>
                <a:cs typeface="Alexandria" charset="0"/>
              </a:rPr>
              <a:t>يقصد بها إلى أي درجة يقيس المقياس الغرض المصمم من أجله. </a:t>
            </a:r>
          </a:p>
          <a:p>
            <a:pPr algn="r" rtl="1"/>
            <a:r>
              <a:rPr lang="ar-EG" dirty="0">
                <a:latin typeface="Alexandria" charset="0"/>
                <a:cs typeface="Alexandria" charset="0"/>
              </a:rPr>
              <a:t>يتم الاعتماد على أسلوبين وهما: </a:t>
            </a:r>
          </a:p>
          <a:p>
            <a:pPr marL="285750" indent="-285750" algn="r" rtl="1">
              <a:buFont typeface="Wingdings" panose="05000000000000000000" pitchFamily="2" charset="2"/>
              <a:buChar char="q"/>
            </a:pPr>
            <a:r>
              <a:rPr lang="ar-EG" b="1" dirty="0">
                <a:latin typeface="Alexandria" charset="0"/>
                <a:cs typeface="Alexandria" charset="0"/>
              </a:rPr>
              <a:t>أولا: الصدق الظاهري: (أو ما يسمى بصدق المحتوى) </a:t>
            </a:r>
            <a:r>
              <a:rPr lang="ar-EG" dirty="0">
                <a:latin typeface="Alexandria" charset="0"/>
                <a:cs typeface="Alexandria" charset="0"/>
              </a:rPr>
              <a:t>، </a:t>
            </a:r>
          </a:p>
          <a:p>
            <a:pPr algn="r" rtl="1"/>
            <a:r>
              <a:rPr lang="ar-EG" dirty="0">
                <a:latin typeface="Alexandria" charset="0"/>
                <a:cs typeface="Alexandria" charset="0"/>
              </a:rPr>
              <a:t>يوجد مقياسين لذلك: </a:t>
            </a:r>
          </a:p>
          <a:p>
            <a:pPr algn="r" rtl="1"/>
            <a:r>
              <a:rPr lang="ar-EG" b="1" dirty="0">
                <a:latin typeface="Alexandria" charset="0"/>
                <a:cs typeface="Alexandria" charset="0"/>
              </a:rPr>
              <a:t>الأول:  </a:t>
            </a:r>
            <a:r>
              <a:rPr lang="ar-EG" dirty="0">
                <a:latin typeface="Alexandria" charset="0"/>
                <a:cs typeface="Alexandria" charset="0"/>
              </a:rPr>
              <a:t>تعرض مسودة الاستبيان على مجموعة من المحكمين من الأساتذة المتخصصة في موضوع البحث أو التخصص.</a:t>
            </a:r>
          </a:p>
          <a:p>
            <a:pPr algn="r" rtl="1"/>
            <a:r>
              <a:rPr lang="ar-EG" b="1" dirty="0">
                <a:latin typeface="Alexandria" charset="0"/>
                <a:cs typeface="Alexandria" charset="0"/>
              </a:rPr>
              <a:t>الثاني: </a:t>
            </a:r>
            <a:r>
              <a:rPr lang="ar-EG" dirty="0">
                <a:latin typeface="Alexandria" charset="0"/>
                <a:cs typeface="Alexandria" charset="0"/>
              </a:rPr>
              <a:t>أو من خلال عمل دراسة قبلية بتوزيع الاستبيان على عدد قليل من أفراد العينة قبل استخدامه بشكل نهائي للتأكد من فهم المستجوب لأسئلة الاستبيان ، وذلك بغرض ادخال أي تحسينات على أسئلة الاستبيان في حال إذا ما وجد بها شيئا غير مفهوم من قبل المستجوبين ( حوالي عشر حالات)  </a:t>
            </a:r>
          </a:p>
          <a:p>
            <a:pPr algn="r" rtl="1"/>
            <a:endParaRPr lang="ar-EG" dirty="0">
              <a:latin typeface="Alexandria" charset="0"/>
              <a:cs typeface="Alexandria" charset="0"/>
            </a:endParaRPr>
          </a:p>
          <a:p>
            <a:pPr marL="285750" indent="-285750" algn="r" rtl="1">
              <a:buFont typeface="Wingdings" panose="05000000000000000000" pitchFamily="2" charset="2"/>
              <a:buChar char="q"/>
            </a:pPr>
            <a:r>
              <a:rPr lang="ar-EG" b="1" dirty="0">
                <a:latin typeface="Alexandria" charset="0"/>
                <a:cs typeface="Alexandria" charset="0"/>
              </a:rPr>
              <a:t>ثانيا :الصدق البنائي: </a:t>
            </a:r>
            <a:r>
              <a:rPr lang="ar-EG" dirty="0">
                <a:latin typeface="Alexandria" charset="0"/>
                <a:cs typeface="Alexandria" charset="0"/>
              </a:rPr>
              <a:t>التعرف على صدق الاتساق الداخلي ومدى ارتباط العناصر بالمجموع الكلي للمحور، أو مدى ارتباط كل مجال من مجالات الدراسة بالدرجة الكلية لفقرات الاستبانة </a:t>
            </a:r>
          </a:p>
          <a:p>
            <a:pPr algn="r" rtl="1"/>
            <a:r>
              <a:rPr lang="ar-EG" dirty="0">
                <a:latin typeface="Alexandria" charset="0"/>
                <a:cs typeface="Alexandria" charset="0"/>
              </a:rPr>
              <a:t>من أكثر الأساليب شيوعا لقياس الصدق البنائي استخدام معامل بيرسون بين درجة العنصر والمجموع الكلي للمحور.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5704242"/>
      </p:ext>
    </p:extLst>
  </p:cSld>
  <p:clrMapOvr>
    <a:masterClrMapping/>
  </p:clrMapOvr>
  <mc:AlternateContent xmlns:mc="http://schemas.openxmlformats.org/markup-compatibility/2006" xmlns:p14="http://schemas.microsoft.com/office/powerpoint/2010/main">
    <mc:Choice Requires="p14">
      <p:transition spd="slow" p14:dur="2000" advTm="226286"/>
    </mc:Choice>
    <mc:Fallback xmlns="">
      <p:transition spd="slow" advTm="22628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031873"/>
          </a:xfrm>
          <a:prstGeom prst="rect">
            <a:avLst/>
          </a:prstGeom>
          <a:noFill/>
        </p:spPr>
        <p:txBody>
          <a:bodyPr wrap="square" rtlCol="0">
            <a:spAutoFit/>
          </a:bodyPr>
          <a:lstStyle/>
          <a:p>
            <a:pPr algn="r" rtl="1"/>
            <a:endParaRPr lang="ar-EG" dirty="0">
              <a:latin typeface="Alexandria" charset="0"/>
              <a:cs typeface="Alexandria" charset="0"/>
            </a:endParaRPr>
          </a:p>
          <a:p>
            <a:pPr algn="ctr" rtl="1"/>
            <a:r>
              <a:rPr lang="ar-EG" sz="2000" b="1" dirty="0">
                <a:latin typeface="Alexandria" charset="0"/>
                <a:cs typeface="Alexandria" charset="0"/>
              </a:rPr>
              <a:t>ثانيا: اختبارات ثبات قائمة الاستقصاء</a:t>
            </a:r>
          </a:p>
          <a:p>
            <a:pPr algn="ctr" rtl="1"/>
            <a:endParaRPr lang="ar-EG" sz="2000" b="1" dirty="0">
              <a:latin typeface="Alexandria" charset="0"/>
              <a:cs typeface="Alexandria" charset="0"/>
            </a:endParaRPr>
          </a:p>
          <a:p>
            <a:pPr algn="r" rtl="1"/>
            <a:r>
              <a:rPr lang="ar-EG" dirty="0">
                <a:latin typeface="Alexandria" charset="0"/>
                <a:cs typeface="Alexandria" charset="0"/>
              </a:rPr>
              <a:t>يعبر الثبات في مفهومه العام عن قدرة الأداة على إعطاء النتائج نفسها في حال كرر الباحث القياس على الشخص ذاته عدة مرات في ظروف متشابهة ، فالقياس المتذبذب لا يمكن الاعتماد عليه ، ولا الأخذ بنتائجه ، ومن ثم تصبح النتائج مضللة.</a:t>
            </a:r>
          </a:p>
          <a:p>
            <a:pPr algn="r" rtl="1"/>
            <a:endParaRPr lang="ar-EG" dirty="0">
              <a:latin typeface="Alexandria" charset="0"/>
              <a:cs typeface="Alexandria" charset="0"/>
            </a:endParaRPr>
          </a:p>
          <a:p>
            <a:pPr algn="r" rtl="1"/>
            <a:r>
              <a:rPr lang="ar-EG" dirty="0">
                <a:latin typeface="Alexandria" charset="0"/>
                <a:cs typeface="Alexandria" charset="0"/>
              </a:rPr>
              <a:t> </a:t>
            </a:r>
            <a:r>
              <a:rPr lang="ar-EG" b="1" dirty="0">
                <a:latin typeface="Alexandria" charset="0"/>
                <a:cs typeface="Alexandria" charset="0"/>
              </a:rPr>
              <a:t>يمكن قياس الثبات عن طريق الاختبارات التالية:</a:t>
            </a:r>
          </a:p>
          <a:p>
            <a:pPr marL="285750" indent="-285750" algn="r" rtl="1">
              <a:buFont typeface="Wingdings" panose="05000000000000000000" pitchFamily="2" charset="2"/>
              <a:buChar char="Ø"/>
            </a:pPr>
            <a:r>
              <a:rPr lang="ar-EG" dirty="0">
                <a:latin typeface="Alexandria" charset="0"/>
                <a:cs typeface="Alexandria" charset="0"/>
              </a:rPr>
              <a:t>معامل ألفا  </a:t>
            </a:r>
            <a:r>
              <a:rPr lang="ar-EG" dirty="0" err="1">
                <a:latin typeface="Alexandria" charset="0"/>
                <a:cs typeface="Alexandria" charset="0"/>
              </a:rPr>
              <a:t>كرونباخ</a:t>
            </a:r>
            <a:r>
              <a:rPr lang="ar-EG" dirty="0">
                <a:latin typeface="Alexandria" charset="0"/>
                <a:cs typeface="Alexandria" charset="0"/>
              </a:rPr>
              <a:t>  </a:t>
            </a:r>
            <a:r>
              <a:rPr lang="en-US" dirty="0">
                <a:latin typeface="Alexandria" charset="0"/>
                <a:cs typeface="Alexandria" charset="0"/>
              </a:rPr>
              <a:t>Cronbach’s Alpha، </a:t>
            </a:r>
            <a:endParaRPr lang="ar-EG" dirty="0">
              <a:latin typeface="Alexandria" charset="0"/>
              <a:cs typeface="Alexandria" charset="0"/>
            </a:endParaRPr>
          </a:p>
          <a:p>
            <a:pPr algn="r" rtl="1"/>
            <a:endParaRPr lang="ar-EG" dirty="0">
              <a:latin typeface="Alexandria" charset="0"/>
              <a:cs typeface="Alexandria" charset="0"/>
            </a:endParaRPr>
          </a:p>
          <a:p>
            <a:pPr marL="285750" indent="-285750" algn="r" rtl="1">
              <a:buFont typeface="Wingdings" panose="05000000000000000000" pitchFamily="2" charset="2"/>
              <a:buChar char="Ø"/>
            </a:pPr>
            <a:r>
              <a:rPr lang="ar-EG" dirty="0">
                <a:latin typeface="Alexandria" charset="0"/>
                <a:cs typeface="Alexandria" charset="0"/>
              </a:rPr>
              <a:t>والثبات المركب  </a:t>
            </a:r>
            <a:r>
              <a:rPr lang="en-US" dirty="0">
                <a:latin typeface="Alexandria" charset="0"/>
                <a:cs typeface="Alexandria" charset="0"/>
              </a:rPr>
              <a:t>Composite Reliability ، </a:t>
            </a:r>
          </a:p>
          <a:p>
            <a:pPr algn="r" rtl="1"/>
            <a:endParaRPr lang="ar-EG" dirty="0">
              <a:latin typeface="Alexandria" charset="0"/>
              <a:cs typeface="Alexandria" charset="0"/>
            </a:endParaRPr>
          </a:p>
          <a:p>
            <a:pPr marL="285750" indent="-285750" algn="r" rtl="1">
              <a:buFont typeface="Wingdings" panose="05000000000000000000" pitchFamily="2" charset="2"/>
              <a:buChar char="Ø"/>
            </a:pPr>
            <a:r>
              <a:rPr lang="ar-EG" dirty="0">
                <a:latin typeface="Alexandria" charset="0"/>
                <a:cs typeface="Alexandria" charset="0"/>
              </a:rPr>
              <a:t>ومتوسط قيم التباين المستخرجة  </a:t>
            </a:r>
            <a:r>
              <a:rPr lang="en-US" dirty="0">
                <a:latin typeface="Alexandria" charset="0"/>
                <a:cs typeface="Alexandria" charset="0"/>
              </a:rPr>
              <a:t>Average Variance Extracted</a:t>
            </a:r>
            <a:endParaRPr lang="ar-EG" dirty="0">
              <a:latin typeface="Alexandria" charset="0"/>
              <a:cs typeface="Alexandria" charset="0"/>
            </a:endParaRPr>
          </a:p>
          <a:p>
            <a:pPr algn="r" rtl="1"/>
            <a:endParaRPr lang="ar-EG" dirty="0">
              <a:latin typeface="Alexandria" charset="0"/>
              <a:cs typeface="Alexandria" charset="0"/>
            </a:endParaRPr>
          </a:p>
          <a:p>
            <a:pPr marL="285750" indent="-285750" algn="r" rtl="1">
              <a:buFont typeface="Wingdings" panose="05000000000000000000" pitchFamily="2" charset="2"/>
              <a:buChar char="Ø"/>
            </a:pPr>
            <a:r>
              <a:rPr lang="ar-EG" dirty="0">
                <a:latin typeface="Alexandria" charset="0"/>
                <a:cs typeface="Alexandria" charset="0"/>
              </a:rPr>
              <a:t>معامل الثبات المقبول هو 0.6 فما فوق.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86593747"/>
      </p:ext>
    </p:extLst>
  </p:cSld>
  <p:clrMapOvr>
    <a:masterClrMapping/>
  </p:clrMapOvr>
  <mc:AlternateContent xmlns:mc="http://schemas.openxmlformats.org/markup-compatibility/2006" xmlns:p14="http://schemas.microsoft.com/office/powerpoint/2010/main">
    <mc:Choice Requires="p14">
      <p:transition spd="slow" p14:dur="2000" advTm="115070"/>
    </mc:Choice>
    <mc:Fallback xmlns="">
      <p:transition spd="slow" advTm="11507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1508105"/>
          </a:xfrm>
          <a:prstGeom prst="rect">
            <a:avLst/>
          </a:prstGeom>
          <a:noFill/>
        </p:spPr>
        <p:txBody>
          <a:bodyPr wrap="square" rtlCol="0">
            <a:spAutoFit/>
          </a:bodyPr>
          <a:lstStyle/>
          <a:p>
            <a:pPr algn="ctr" rtl="1"/>
            <a:r>
              <a:rPr lang="ar-EG" sz="2000" b="1" dirty="0">
                <a:latin typeface="Alexandria" charset="0"/>
                <a:cs typeface="Alexandria" charset="0"/>
              </a:rPr>
              <a:t>معامل ألفا </a:t>
            </a:r>
            <a:r>
              <a:rPr lang="ar-EG" sz="2000" b="1" dirty="0" err="1">
                <a:latin typeface="Alexandria" charset="0"/>
                <a:cs typeface="Alexandria" charset="0"/>
              </a:rPr>
              <a:t>كرونباخ</a:t>
            </a:r>
            <a:r>
              <a:rPr lang="ar-EG" sz="2000" b="1" dirty="0">
                <a:latin typeface="Alexandria" charset="0"/>
                <a:cs typeface="Alexandria" charset="0"/>
              </a:rPr>
              <a:t>  </a:t>
            </a:r>
            <a:r>
              <a:rPr lang="en-US" sz="2000" b="1" dirty="0">
                <a:latin typeface="Alexandria" charset="0"/>
                <a:cs typeface="Alexandria" charset="0"/>
              </a:rPr>
              <a:t>Cronbach’s Alpha </a:t>
            </a:r>
            <a:endParaRPr lang="ar-EG" sz="2000" b="1" dirty="0">
              <a:latin typeface="Alexandria" charset="0"/>
              <a:cs typeface="Alexandria" charset="0"/>
            </a:endParaRPr>
          </a:p>
          <a:p>
            <a:pPr algn="r" rtl="1"/>
            <a:r>
              <a:rPr lang="ar-EG" dirty="0">
                <a:latin typeface="Alexandria" charset="0"/>
                <a:cs typeface="Alexandria" charset="0"/>
              </a:rPr>
              <a:t>معامل ألفا – </a:t>
            </a:r>
            <a:r>
              <a:rPr lang="ar-EG" dirty="0" err="1">
                <a:latin typeface="Alexandria" charset="0"/>
                <a:cs typeface="Alexandria" charset="0"/>
              </a:rPr>
              <a:t>كرونباخ</a:t>
            </a:r>
            <a:r>
              <a:rPr lang="ar-EG" dirty="0">
                <a:latin typeface="Alexandria" charset="0"/>
                <a:cs typeface="Alexandria" charset="0"/>
              </a:rPr>
              <a:t> من أشهر مقاييس ثبات الاستبيان </a:t>
            </a:r>
          </a:p>
          <a:p>
            <a:pPr algn="r" rtl="1"/>
            <a:r>
              <a:rPr lang="ar-EG" dirty="0">
                <a:latin typeface="Alexandria" charset="0"/>
                <a:cs typeface="Alexandria" charset="0"/>
              </a:rPr>
              <a:t>مثال: إذا كان لدينا البيانات الممثلة لأسئلة حول بيئة الدروس في المركز الياباني في جامعة حلب . تم توزيع هذه الأسئلة على طلاب المركز ، وبعد جمع الأجوبة حصلنا على الجدول التالي: </a:t>
            </a: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عنصر نائب للمحتوى 8">
            <a:extLst>
              <a:ext uri="{FF2B5EF4-FFF2-40B4-BE49-F238E27FC236}">
                <a16:creationId xmlns:a16="http://schemas.microsoft.com/office/drawing/2014/main" id="{FF3563EA-7EC8-011A-21B5-E30A4627E7D6}"/>
              </a:ext>
            </a:extLst>
          </p:cNvPr>
          <p:cNvPicPr>
            <a:picLocks noGrp="1" noChangeAspect="1"/>
          </p:cNvPicPr>
          <p:nvPr/>
        </p:nvPicPr>
        <p:blipFill>
          <a:blip r:embed="rId3"/>
          <a:stretch>
            <a:fillRect/>
          </a:stretch>
        </p:blipFill>
        <p:spPr>
          <a:xfrm>
            <a:off x="1437290" y="2438400"/>
            <a:ext cx="9317421" cy="3629339"/>
          </a:xfrm>
          <a:prstGeom prst="rect">
            <a:avLst/>
          </a:prstGeom>
        </p:spPr>
      </p:pic>
    </p:spTree>
    <p:extLst>
      <p:ext uri="{BB962C8B-B14F-4D97-AF65-F5344CB8AC3E}">
        <p14:creationId xmlns:p14="http://schemas.microsoft.com/office/powerpoint/2010/main" val="3207406018"/>
      </p:ext>
    </p:extLst>
  </p:cSld>
  <p:clrMapOvr>
    <a:masterClrMapping/>
  </p:clrMapOvr>
  <mc:AlternateContent xmlns:mc="http://schemas.openxmlformats.org/markup-compatibility/2006" xmlns:p14="http://schemas.microsoft.com/office/powerpoint/2010/main">
    <mc:Choice Requires="p14">
      <p:transition spd="slow" p14:dur="2000" advTm="77305"/>
    </mc:Choice>
    <mc:Fallback xmlns="">
      <p:transition spd="slow" advTm="7730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832092"/>
          </a:xfrm>
          <a:prstGeom prst="rect">
            <a:avLst/>
          </a:prstGeom>
          <a:noFill/>
        </p:spPr>
        <p:txBody>
          <a:bodyPr wrap="square" rtlCol="0">
            <a:spAutoFit/>
          </a:bodyPr>
          <a:lstStyle/>
          <a:p>
            <a:pPr algn="ctr" rtl="1"/>
            <a:r>
              <a:rPr lang="ar-EG" sz="2000" b="1" dirty="0">
                <a:latin typeface="Alexandria" charset="0"/>
                <a:cs typeface="Alexandria" charset="0"/>
              </a:rPr>
              <a:t>خطوات حساب معامل ألفا - </a:t>
            </a:r>
            <a:r>
              <a:rPr lang="ar-EG" sz="2000" b="1" dirty="0" err="1">
                <a:latin typeface="Alexandria" charset="0"/>
                <a:cs typeface="Alexandria" charset="0"/>
              </a:rPr>
              <a:t>كرونباخ</a:t>
            </a:r>
            <a:r>
              <a:rPr lang="ar-EG" sz="2000" b="1" dirty="0">
                <a:latin typeface="Alexandria" charset="0"/>
                <a:cs typeface="Alexandria" charset="0"/>
              </a:rPr>
              <a:t> باستخدام البرنامج الإحصائي </a:t>
            </a:r>
            <a:r>
              <a:rPr lang="en-US" sz="2000" b="1" dirty="0">
                <a:latin typeface="Alexandria" charset="0"/>
                <a:cs typeface="Alexandria" charset="0"/>
              </a:rPr>
              <a:t>SPSS</a:t>
            </a:r>
            <a:endParaRPr lang="ar-EG" sz="2000" b="1" dirty="0">
              <a:latin typeface="Alexandria" charset="0"/>
              <a:cs typeface="Alexandria" charset="0"/>
            </a:endParaRPr>
          </a:p>
          <a:p>
            <a:pPr algn="r" rtl="1"/>
            <a:r>
              <a:rPr lang="ar-EG" b="1" dirty="0">
                <a:latin typeface="Alexandria" charset="0"/>
                <a:cs typeface="Alexandria" charset="0"/>
              </a:rPr>
              <a:t>   </a:t>
            </a:r>
          </a:p>
          <a:p>
            <a:pPr algn="r" rtl="1"/>
            <a:r>
              <a:rPr lang="ar-EG" b="1" dirty="0">
                <a:latin typeface="Alexandria" charset="0"/>
                <a:cs typeface="Alexandria" charset="0"/>
              </a:rPr>
              <a:t> </a:t>
            </a:r>
            <a:r>
              <a:rPr lang="ar-EG" b="1" u="sng" dirty="0">
                <a:latin typeface="Alexandria" charset="0"/>
                <a:cs typeface="Alexandria" charset="0"/>
              </a:rPr>
              <a:t>الخطوة الأولى: </a:t>
            </a:r>
          </a:p>
          <a:p>
            <a:pPr algn="r" rtl="1"/>
            <a:r>
              <a:rPr lang="ar-EG" b="1" dirty="0">
                <a:latin typeface="Alexandria" charset="0"/>
                <a:cs typeface="Alexandria" charset="0"/>
              </a:rPr>
              <a:t>نقوم بإدخال بيانات الجدول في البرنامج الاحصائي </a:t>
            </a:r>
            <a:r>
              <a:rPr lang="en-US" b="1" dirty="0">
                <a:latin typeface="Alexandria" charset="0"/>
                <a:cs typeface="Alexandria" charset="0"/>
              </a:rPr>
              <a:t>SPSS  </a:t>
            </a:r>
            <a:r>
              <a:rPr lang="ar-EG" b="1" dirty="0">
                <a:latin typeface="Alexandria" charset="0"/>
                <a:cs typeface="Alexandria" charset="0"/>
              </a:rPr>
              <a:t>عن  طريق تكويد البيانات الترتيبية وذلك بإعطاء:</a:t>
            </a:r>
          </a:p>
          <a:p>
            <a:pPr algn="r" rtl="1"/>
            <a:r>
              <a:rPr lang="ar-EG" b="1" dirty="0">
                <a:latin typeface="Alexandria" charset="0"/>
                <a:cs typeface="Alexandria" charset="0"/>
              </a:rPr>
              <a:t> "سيئ" رقم 1</a:t>
            </a:r>
          </a:p>
          <a:p>
            <a:pPr algn="r" rtl="1"/>
            <a:r>
              <a:rPr lang="ar-EG" b="1" dirty="0">
                <a:latin typeface="Alexandria" charset="0"/>
                <a:cs typeface="Alexandria" charset="0"/>
              </a:rPr>
              <a:t>" مقبول" رقم 2 </a:t>
            </a:r>
          </a:p>
          <a:p>
            <a:pPr algn="r" rtl="1"/>
            <a:r>
              <a:rPr lang="ar-EG" b="1" dirty="0">
                <a:latin typeface="Alexandria" charset="0"/>
                <a:cs typeface="Alexandria" charset="0"/>
              </a:rPr>
              <a:t>"جيد" رقم 3</a:t>
            </a:r>
          </a:p>
          <a:p>
            <a:pPr algn="r" rtl="1"/>
            <a:r>
              <a:rPr lang="ar-EG" b="1" dirty="0">
                <a:latin typeface="Alexandria" charset="0"/>
                <a:cs typeface="Alexandria" charset="0"/>
              </a:rPr>
              <a:t>"ممتاز" رقم 4</a:t>
            </a:r>
          </a:p>
          <a:p>
            <a:pPr algn="r" rtl="1"/>
            <a:endParaRPr lang="ar-EG" b="1" dirty="0">
              <a:latin typeface="Alexandria" charset="0"/>
              <a:cs typeface="Alexandria" charset="0"/>
            </a:endParaRPr>
          </a:p>
          <a:p>
            <a:pPr algn="r" rtl="1"/>
            <a:r>
              <a:rPr lang="ar-EG" b="1" u="sng" dirty="0">
                <a:latin typeface="Alexandria" charset="0"/>
                <a:cs typeface="Alexandria" charset="0"/>
              </a:rPr>
              <a:t>الخطوة الثانية: </a:t>
            </a:r>
          </a:p>
          <a:p>
            <a:pPr algn="r" rtl="1"/>
            <a:r>
              <a:rPr lang="ar-EG" b="1" dirty="0">
                <a:latin typeface="Alexandria" charset="0"/>
                <a:cs typeface="Alexandria" charset="0"/>
              </a:rPr>
              <a:t>نتبع المسار التالي : </a:t>
            </a:r>
          </a:p>
          <a:p>
            <a:pPr algn="r" rtl="1"/>
            <a:r>
              <a:rPr lang="en-US" b="1" dirty="0">
                <a:latin typeface="Alexandria" charset="0"/>
                <a:cs typeface="Alexandria" charset="0"/>
              </a:rPr>
              <a:t>Analyze                Scale               Reliability</a:t>
            </a:r>
            <a:endParaRPr lang="ar-EG" b="1" dirty="0">
              <a:latin typeface="Alexandria" charset="0"/>
              <a:cs typeface="Alexandria" charset="0"/>
            </a:endParaRPr>
          </a:p>
          <a:p>
            <a:pPr algn="r" rtl="1"/>
            <a:endParaRPr lang="en-US" b="1" dirty="0">
              <a:latin typeface="Alexandria" charset="0"/>
              <a:cs typeface="Alexandria" charset="0"/>
            </a:endParaRPr>
          </a:p>
          <a:p>
            <a:pPr algn="r" rtl="1"/>
            <a:r>
              <a:rPr lang="ar-EG" b="1" u="sng" dirty="0">
                <a:latin typeface="Alexandria" charset="0"/>
                <a:cs typeface="Alexandria" charset="0"/>
              </a:rPr>
              <a:t>الخطوة الثالثة: </a:t>
            </a:r>
          </a:p>
          <a:p>
            <a:pPr algn="r" rtl="1"/>
            <a:r>
              <a:rPr lang="ar-EG" b="1" dirty="0">
                <a:latin typeface="Alexandria" charset="0"/>
                <a:cs typeface="Alexandria" charset="0"/>
              </a:rPr>
              <a:t>تظهر  نافذة الاختبار  التي تصبح بعد ادخال الأجوبة </a:t>
            </a:r>
            <a:r>
              <a:rPr lang="ar-EG" b="1" dirty="0" err="1">
                <a:latin typeface="Alexandria" charset="0"/>
                <a:cs typeface="Alexandria" charset="0"/>
              </a:rPr>
              <a:t>وتكويدها</a:t>
            </a:r>
            <a:r>
              <a:rPr lang="ar-EG" b="1" dirty="0">
                <a:latin typeface="Alexandria" charset="0"/>
                <a:cs typeface="Alexandria" charset="0"/>
              </a:rPr>
              <a:t> في قائمة  </a:t>
            </a:r>
            <a:r>
              <a:rPr lang="en-US" b="1" dirty="0">
                <a:latin typeface="Alexandria" charset="0"/>
                <a:cs typeface="Alexandria" charset="0"/>
              </a:rPr>
              <a:t>ITEM، </a:t>
            </a:r>
            <a:r>
              <a:rPr lang="ar-EG" b="1" dirty="0">
                <a:latin typeface="Alexandria" charset="0"/>
                <a:cs typeface="Alexandria" charset="0"/>
              </a:rPr>
              <a:t>ثم نختار الاختبار </a:t>
            </a:r>
            <a:r>
              <a:rPr lang="en-US" b="1" dirty="0">
                <a:latin typeface="Alexandria" charset="0"/>
                <a:cs typeface="Alexandria" charset="0"/>
              </a:rPr>
              <a:t>alpha </a:t>
            </a:r>
            <a:r>
              <a:rPr lang="ar-EG" b="1" dirty="0">
                <a:latin typeface="Alexandria" charset="0"/>
                <a:cs typeface="Alexandria" charset="0"/>
              </a:rPr>
              <a:t> ثم الضغط على زر </a:t>
            </a:r>
            <a:r>
              <a:rPr lang="en-US" b="1" dirty="0">
                <a:latin typeface="Alexandria" charset="0"/>
                <a:cs typeface="Alexandria" charset="0"/>
              </a:rPr>
              <a:t>OK</a:t>
            </a:r>
          </a:p>
          <a:p>
            <a:pPr algn="r" rtl="1"/>
            <a:endParaRPr lang="ar-EG" b="1" dirty="0">
              <a:latin typeface="Alexandria" charset="0"/>
              <a:cs typeface="Alexandria" charset="0"/>
            </a:endParaRP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سهم: لليمين 1">
            <a:extLst>
              <a:ext uri="{FF2B5EF4-FFF2-40B4-BE49-F238E27FC236}">
                <a16:creationId xmlns:a16="http://schemas.microsoft.com/office/drawing/2014/main" id="{79D2B6FD-E9A3-CA72-F832-CED80048F77C}"/>
              </a:ext>
            </a:extLst>
          </p:cNvPr>
          <p:cNvSpPr/>
          <p:nvPr/>
        </p:nvSpPr>
        <p:spPr>
          <a:xfrm>
            <a:off x="7958900" y="4343399"/>
            <a:ext cx="649014" cy="75543"/>
          </a:xfrm>
          <a:prstGeom prst="rightArrow">
            <a:avLst/>
          </a:prstGeom>
          <a:solidFill>
            <a:srgbClr val="4472C4"/>
          </a:solidFill>
          <a:ln w="12700" cap="flat" cmpd="sng" algn="ctr">
            <a:solidFill>
              <a:srgbClr val="4472C4">
                <a:shade val="15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a:ln>
                <a:noFill/>
              </a:ln>
              <a:solidFill>
                <a:sysClr val="window" lastClr="FFFFFF"/>
              </a:solidFill>
              <a:effectLst/>
              <a:uLnTx/>
              <a:uFillTx/>
              <a:latin typeface="Calibri" panose="020F0502020204030204"/>
              <a:ea typeface="+mn-ea"/>
              <a:cs typeface="Arial" panose="020B0604020202020204" pitchFamily="34" charset="0"/>
            </a:endParaRPr>
          </a:p>
        </p:txBody>
      </p:sp>
      <p:sp>
        <p:nvSpPr>
          <p:cNvPr id="3" name="سهم: لليمين 2">
            <a:extLst>
              <a:ext uri="{FF2B5EF4-FFF2-40B4-BE49-F238E27FC236}">
                <a16:creationId xmlns:a16="http://schemas.microsoft.com/office/drawing/2014/main" id="{331E112E-BD99-F801-BC31-F9EF4DF0DF8F}"/>
              </a:ext>
            </a:extLst>
          </p:cNvPr>
          <p:cNvSpPr/>
          <p:nvPr/>
        </p:nvSpPr>
        <p:spPr>
          <a:xfrm>
            <a:off x="9125301" y="4343069"/>
            <a:ext cx="649014" cy="75543"/>
          </a:xfrm>
          <a:prstGeom prst="rightArrow">
            <a:avLst/>
          </a:prstGeom>
          <a:solidFill>
            <a:srgbClr val="4472C4"/>
          </a:solidFill>
          <a:ln w="12700" cap="flat" cmpd="sng" algn="ctr">
            <a:solidFill>
              <a:srgbClr val="4472C4">
                <a:shade val="15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a:ln>
                <a:noFill/>
              </a:ln>
              <a:solidFill>
                <a:sysClr val="window" lastClr="FFFFFF"/>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624780131"/>
      </p:ext>
    </p:extLst>
  </p:cSld>
  <p:clrMapOvr>
    <a:masterClrMapping/>
  </p:clrMapOvr>
  <mc:AlternateContent xmlns:mc="http://schemas.openxmlformats.org/markup-compatibility/2006" xmlns:p14="http://schemas.microsoft.com/office/powerpoint/2010/main">
    <mc:Choice Requires="p14">
      <p:transition spd="slow" p14:dur="2000" advTm="86042"/>
    </mc:Choice>
    <mc:Fallback xmlns="">
      <p:transition spd="slow" advTm="8604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358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646331"/>
          </a:xfrm>
          <a:prstGeom prst="rect">
            <a:avLst/>
          </a:prstGeom>
          <a:noFill/>
        </p:spPr>
        <p:txBody>
          <a:bodyPr wrap="square" rtlCol="0">
            <a:spAutoFit/>
          </a:bodyPr>
          <a:lstStyle/>
          <a:p>
            <a:pPr algn="r" rtl="1"/>
            <a:endParaRPr lang="ar-EG" b="1" dirty="0">
              <a:latin typeface="Alexandria" charset="0"/>
              <a:cs typeface="Alexandria" charset="0"/>
            </a:endParaRP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a:extLst>
              <a:ext uri="{FF2B5EF4-FFF2-40B4-BE49-F238E27FC236}">
                <a16:creationId xmlns:a16="http://schemas.microsoft.com/office/drawing/2014/main" id="{5D23EBA9-37CB-BA15-6C2A-1F59C6530F06}"/>
              </a:ext>
            </a:extLst>
          </p:cNvPr>
          <p:cNvPicPr>
            <a:picLocks noChangeAspect="1"/>
          </p:cNvPicPr>
          <p:nvPr/>
        </p:nvPicPr>
        <p:blipFill>
          <a:blip r:embed="rId3"/>
          <a:stretch>
            <a:fillRect/>
          </a:stretch>
        </p:blipFill>
        <p:spPr>
          <a:xfrm>
            <a:off x="962525" y="1227079"/>
            <a:ext cx="4128423" cy="3028949"/>
          </a:xfrm>
          <a:prstGeom prst="rect">
            <a:avLst/>
          </a:prstGeom>
        </p:spPr>
      </p:pic>
      <p:sp>
        <p:nvSpPr>
          <p:cNvPr id="6" name="مربع نص 5">
            <a:extLst>
              <a:ext uri="{FF2B5EF4-FFF2-40B4-BE49-F238E27FC236}">
                <a16:creationId xmlns:a16="http://schemas.microsoft.com/office/drawing/2014/main" id="{FC31F071-3FD6-949D-1B6A-A721D1B397E6}"/>
              </a:ext>
            </a:extLst>
          </p:cNvPr>
          <p:cNvSpPr txBox="1"/>
          <p:nvPr/>
        </p:nvSpPr>
        <p:spPr>
          <a:xfrm>
            <a:off x="5090948" y="1554173"/>
            <a:ext cx="5673309" cy="4247317"/>
          </a:xfrm>
          <a:prstGeom prst="rect">
            <a:avLst/>
          </a:prstGeom>
          <a:noFill/>
        </p:spPr>
        <p:txBody>
          <a:bodyPr wrap="square" rtlCol="1">
            <a:spAutoFit/>
          </a:bodyPr>
          <a:lstStyle/>
          <a:p>
            <a:pPr marL="285750" indent="-285750" algn="r" rtl="1">
              <a:buFont typeface="Wingdings" panose="05000000000000000000" pitchFamily="2" charset="2"/>
              <a:buChar char="q"/>
            </a:pPr>
            <a:r>
              <a:rPr lang="ar-EG" dirty="0"/>
              <a:t>قيمة معامل ألف – </a:t>
            </a:r>
            <a:r>
              <a:rPr lang="ar-EG" dirty="0" err="1"/>
              <a:t>كرونباخ</a:t>
            </a:r>
            <a:r>
              <a:rPr lang="ar-EG" dirty="0"/>
              <a:t> تساوي 0.819 وبالتالي يمكننا القول بأن الاستبيان ثابت بدرجة عالية. </a:t>
            </a:r>
            <a:endParaRPr lang="en-US" dirty="0"/>
          </a:p>
          <a:p>
            <a:pPr marL="285750" indent="-285750" algn="r" rtl="1">
              <a:buFont typeface="Wingdings" panose="05000000000000000000" pitchFamily="2" charset="2"/>
              <a:buChar char="q"/>
            </a:pPr>
            <a:endParaRPr lang="en-US" dirty="0"/>
          </a:p>
          <a:p>
            <a:pPr marL="285750" indent="-285750" algn="r" rtl="1">
              <a:buFont typeface="Wingdings" panose="05000000000000000000" pitchFamily="2" charset="2"/>
              <a:buChar char="q"/>
            </a:pPr>
            <a:r>
              <a:rPr lang="ar-EG" dirty="0"/>
              <a:t>إذا تم أخذ الجذر التربيعي لمعامل الفا – </a:t>
            </a:r>
            <a:r>
              <a:rPr lang="ar-EG" dirty="0" err="1"/>
              <a:t>كرونباخ</a:t>
            </a:r>
            <a:r>
              <a:rPr lang="ar-EG" dirty="0"/>
              <a:t> فسوف نحصل على  معامل الصدق ويساوي (0.905)، مما يدل على أن الاستبيان صادق ، أي أنه يمثل المجتمع الذي سحبت منه العينة. </a:t>
            </a:r>
            <a:endParaRPr lang="en-US" dirty="0"/>
          </a:p>
          <a:p>
            <a:pPr algn="r"/>
            <a:endParaRPr lang="en-US" dirty="0"/>
          </a:p>
          <a:p>
            <a:pPr algn="r"/>
            <a:r>
              <a:rPr lang="ar-EG" b="1" dirty="0"/>
              <a:t>ملاحظة هامة: </a:t>
            </a:r>
          </a:p>
          <a:p>
            <a:pPr algn="r" rtl="1"/>
            <a:r>
              <a:rPr lang="ar-EG" dirty="0"/>
              <a:t>عندما تكون قيمة معامل ألفا ضعيفة ( أقل من 0.6 ) يجب تعديل أسئلة الاستبيان ، ولمعرفة الأسئلة التي سببت انخفاضا في قيمة معامل ألفا </a:t>
            </a:r>
            <a:r>
              <a:rPr lang="ar-EG" dirty="0" err="1"/>
              <a:t>كرونباخ</a:t>
            </a:r>
            <a:r>
              <a:rPr lang="ar-EG" dirty="0"/>
              <a:t> والتي يجب تعديلها نقوم باختيار اختبار </a:t>
            </a:r>
            <a:r>
              <a:rPr lang="en-US" dirty="0"/>
              <a:t>alpha  </a:t>
            </a:r>
            <a:r>
              <a:rPr lang="ar-EG" dirty="0"/>
              <a:t> ثم نضغط على زر  </a:t>
            </a:r>
            <a:r>
              <a:rPr lang="en-US" dirty="0"/>
              <a:t>statistics ، </a:t>
            </a:r>
            <a:r>
              <a:rPr lang="ar-EG" dirty="0"/>
              <a:t>ستظهر نافذة نختار  منها </a:t>
            </a:r>
            <a:r>
              <a:rPr lang="en-US" dirty="0"/>
              <a:t>Scale if item deleted ، </a:t>
            </a:r>
            <a:r>
              <a:rPr lang="ar-EG" dirty="0"/>
              <a:t>ثم بعد ذلك الضغط على كلمة </a:t>
            </a:r>
            <a:r>
              <a:rPr lang="en-US" dirty="0"/>
              <a:t>continue  ، </a:t>
            </a:r>
            <a:r>
              <a:rPr lang="ar-EG" dirty="0"/>
              <a:t>ثم الضغط على زر </a:t>
            </a:r>
            <a:r>
              <a:rPr lang="en-US" dirty="0"/>
              <a:t>OK</a:t>
            </a:r>
          </a:p>
          <a:p>
            <a:pPr algn="r"/>
            <a:endParaRPr lang="ar-EG" dirty="0"/>
          </a:p>
          <a:p>
            <a:pPr algn="r"/>
            <a:endParaRPr lang="ar-EG" dirty="0"/>
          </a:p>
        </p:txBody>
      </p:sp>
    </p:spTree>
    <p:extLst>
      <p:ext uri="{BB962C8B-B14F-4D97-AF65-F5344CB8AC3E}">
        <p14:creationId xmlns:p14="http://schemas.microsoft.com/office/powerpoint/2010/main" val="1001843931"/>
      </p:ext>
    </p:extLst>
  </p:cSld>
  <p:clrMapOvr>
    <a:masterClrMapping/>
  </p:clrMapOvr>
  <mc:AlternateContent xmlns:mc="http://schemas.openxmlformats.org/markup-compatibility/2006" xmlns:p14="http://schemas.microsoft.com/office/powerpoint/2010/main">
    <mc:Choice Requires="p14">
      <p:transition spd="slow" p14:dur="2000" advTm="130995"/>
    </mc:Choice>
    <mc:Fallback xmlns="">
      <p:transition spd="slow" advTm="13099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707886"/>
          </a:xfrm>
          <a:prstGeom prst="rect">
            <a:avLst/>
          </a:prstGeom>
          <a:noFill/>
        </p:spPr>
        <p:txBody>
          <a:bodyPr wrap="square" rtlCol="0">
            <a:spAutoFit/>
          </a:bodyPr>
          <a:lstStyle/>
          <a:p>
            <a:pPr algn="r" rtl="1"/>
            <a:r>
              <a:rPr lang="ar-EG" sz="2000" dirty="0">
                <a:latin typeface="Alexandria" charset="0"/>
                <a:cs typeface="Alexandria" charset="0"/>
              </a:rPr>
              <a:t>العمود الرابع :يعبر عن قيمة معامل ألفا – </a:t>
            </a:r>
            <a:r>
              <a:rPr lang="ar-EG" sz="2000" dirty="0" err="1">
                <a:latin typeface="Alexandria" charset="0"/>
                <a:cs typeface="Alexandria" charset="0"/>
              </a:rPr>
              <a:t>كرونباخ</a:t>
            </a:r>
            <a:r>
              <a:rPr lang="ar-EG" sz="2000" dirty="0">
                <a:latin typeface="Alexandria" charset="0"/>
                <a:cs typeface="Alexandria" charset="0"/>
              </a:rPr>
              <a:t> عند حذف السؤال ، فإذا زادت قيمة المعامل عند حذف هذا السؤال ، فإن ذلك يعني بأن هذا السؤال يؤثر سلبا على ثبات الاستبيان وبالتالي يجب تعديله أو حذفه.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عنصر نائب للمحتوى 3">
            <a:extLst>
              <a:ext uri="{FF2B5EF4-FFF2-40B4-BE49-F238E27FC236}">
                <a16:creationId xmlns:a16="http://schemas.microsoft.com/office/drawing/2014/main" id="{265B5BD4-FC64-889E-16AE-B7A744D9ED36}"/>
              </a:ext>
            </a:extLst>
          </p:cNvPr>
          <p:cNvPicPr>
            <a:picLocks noChangeAspect="1"/>
          </p:cNvPicPr>
          <p:nvPr/>
        </p:nvPicPr>
        <p:blipFill>
          <a:blip r:embed="rId3"/>
          <a:stretch>
            <a:fillRect/>
          </a:stretch>
        </p:blipFill>
        <p:spPr>
          <a:xfrm>
            <a:off x="1333001" y="2053681"/>
            <a:ext cx="9238593" cy="3851473"/>
          </a:xfrm>
          <a:prstGeom prst="rect">
            <a:avLst/>
          </a:prstGeom>
        </p:spPr>
      </p:pic>
    </p:spTree>
    <p:extLst>
      <p:ext uri="{BB962C8B-B14F-4D97-AF65-F5344CB8AC3E}">
        <p14:creationId xmlns:p14="http://schemas.microsoft.com/office/powerpoint/2010/main" val="2180021652"/>
      </p:ext>
    </p:extLst>
  </p:cSld>
  <p:clrMapOvr>
    <a:masterClrMapping/>
  </p:clrMapOvr>
  <mc:AlternateContent xmlns:mc="http://schemas.openxmlformats.org/markup-compatibility/2006" xmlns:p14="http://schemas.microsoft.com/office/powerpoint/2010/main">
    <mc:Choice Requires="p14">
      <p:transition spd="slow" p14:dur="2000" advTm="120680"/>
    </mc:Choice>
    <mc:Fallback xmlns="">
      <p:transition spd="slow" advTm="12068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707886"/>
          </a:xfrm>
          <a:prstGeom prst="rect">
            <a:avLst/>
          </a:prstGeom>
          <a:noFill/>
        </p:spPr>
        <p:txBody>
          <a:bodyPr wrap="square" rtlCol="0">
            <a:spAutoFit/>
          </a:bodyPr>
          <a:lstStyle/>
          <a:p>
            <a:pPr algn="ctr" rtl="1"/>
            <a:r>
              <a:rPr lang="ar-EG" sz="2000" b="1" dirty="0">
                <a:latin typeface="Alexandria" charset="0"/>
                <a:cs typeface="Alexandria" charset="0"/>
              </a:rPr>
              <a:t>إذا كان الاستبيان يتكون من أكثر من محور ، يتم حساب معامل ألفا – </a:t>
            </a:r>
            <a:r>
              <a:rPr lang="ar-EG" sz="2000" b="1" dirty="0" err="1">
                <a:latin typeface="Alexandria" charset="0"/>
                <a:cs typeface="Alexandria" charset="0"/>
              </a:rPr>
              <a:t>كرونباخ</a:t>
            </a:r>
            <a:r>
              <a:rPr lang="ar-EG" sz="2000" b="1" dirty="0">
                <a:latin typeface="Alexandria" charset="0"/>
                <a:cs typeface="Alexandria" charset="0"/>
              </a:rPr>
              <a:t> لكل محور على حدة ، وذلك بإدخال عبارات كل محور معا. ثم يتم عمل جدول كالتالي في متن البحث. </a:t>
            </a:r>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عنصر نائب للمحتوى 3">
            <a:extLst>
              <a:ext uri="{FF2B5EF4-FFF2-40B4-BE49-F238E27FC236}">
                <a16:creationId xmlns:a16="http://schemas.microsoft.com/office/drawing/2014/main" id="{4FD58CFE-AF28-C69F-8B0C-6FF073BD3F48}"/>
              </a:ext>
            </a:extLst>
          </p:cNvPr>
          <p:cNvGraphicFramePr>
            <a:graphicFrameLocks/>
          </p:cNvGraphicFramePr>
          <p:nvPr>
            <p:extLst>
              <p:ext uri="{D42A27DB-BD31-4B8C-83A1-F6EECF244321}">
                <p14:modId xmlns:p14="http://schemas.microsoft.com/office/powerpoint/2010/main" val="3745737160"/>
              </p:ext>
            </p:extLst>
          </p:nvPr>
        </p:nvGraphicFramePr>
        <p:xfrm>
          <a:off x="1155032" y="2006577"/>
          <a:ext cx="9881936" cy="3852859"/>
        </p:xfrm>
        <a:graphic>
          <a:graphicData uri="http://schemas.openxmlformats.org/drawingml/2006/table">
            <a:tbl>
              <a:tblPr rtl="1" firstRow="1" firstCol="1" lastRow="1" lastCol="1" bandRow="1" bandCol="1">
                <a:tableStyleId>{69012ECD-51FC-41F1-AA8D-1B2483CD663E}</a:tableStyleId>
              </a:tblPr>
              <a:tblGrid>
                <a:gridCol w="4595273">
                  <a:extLst>
                    <a:ext uri="{9D8B030D-6E8A-4147-A177-3AD203B41FA5}">
                      <a16:colId xmlns:a16="http://schemas.microsoft.com/office/drawing/2014/main" val="407938914"/>
                    </a:ext>
                  </a:extLst>
                </a:gridCol>
                <a:gridCol w="2800129">
                  <a:extLst>
                    <a:ext uri="{9D8B030D-6E8A-4147-A177-3AD203B41FA5}">
                      <a16:colId xmlns:a16="http://schemas.microsoft.com/office/drawing/2014/main" val="410569650"/>
                    </a:ext>
                  </a:extLst>
                </a:gridCol>
                <a:gridCol w="2486534">
                  <a:extLst>
                    <a:ext uri="{9D8B030D-6E8A-4147-A177-3AD203B41FA5}">
                      <a16:colId xmlns:a16="http://schemas.microsoft.com/office/drawing/2014/main" val="1653214473"/>
                    </a:ext>
                  </a:extLst>
                </a:gridCol>
              </a:tblGrid>
              <a:tr h="540737">
                <a:tc>
                  <a:txBody>
                    <a:bodyPr/>
                    <a:lstStyle/>
                    <a:p>
                      <a:pPr marL="0" marR="0" algn="ctr" rtl="1">
                        <a:spcBef>
                          <a:spcPts val="0"/>
                        </a:spcBef>
                        <a:spcAft>
                          <a:spcPts val="0"/>
                        </a:spcAft>
                      </a:pPr>
                      <a:r>
                        <a:rPr lang="ar-SA" sz="1800" dirty="0">
                          <a:solidFill>
                            <a:schemeClr val="tx1"/>
                          </a:solidFill>
                          <a:effectLst/>
                          <a:latin typeface="Alexandria"/>
                          <a:cs typeface="Sakkal Majalla" panose="02000000000000000000" pitchFamily="2" charset="-78"/>
                        </a:rPr>
                        <a:t>محاور ال</a:t>
                      </a:r>
                      <a:r>
                        <a:rPr lang="ar-EG" sz="1800" dirty="0">
                          <a:solidFill>
                            <a:schemeClr val="tx1"/>
                          </a:solidFill>
                          <a:effectLst/>
                          <a:latin typeface="Alexandria"/>
                          <a:cs typeface="Sakkal Majalla" panose="02000000000000000000" pitchFamily="2" charset="-78"/>
                        </a:rPr>
                        <a:t>ا</a:t>
                      </a:r>
                      <a:r>
                        <a:rPr lang="ar-SA" sz="1800" dirty="0" err="1">
                          <a:solidFill>
                            <a:schemeClr val="tx1"/>
                          </a:solidFill>
                          <a:effectLst/>
                          <a:latin typeface="Alexandria"/>
                          <a:cs typeface="Sakkal Majalla" panose="02000000000000000000" pitchFamily="2" charset="-78"/>
                        </a:rPr>
                        <a:t>ستبانة</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nchor="ctr"/>
                </a:tc>
                <a:tc>
                  <a:txBody>
                    <a:bodyPr/>
                    <a:lstStyle/>
                    <a:p>
                      <a:pPr marL="0" marR="0" algn="ctr" rtl="1">
                        <a:spcBef>
                          <a:spcPts val="0"/>
                        </a:spcBef>
                        <a:spcAft>
                          <a:spcPts val="0"/>
                        </a:spcAft>
                      </a:pPr>
                      <a:r>
                        <a:rPr lang="ar-SA" sz="1800">
                          <a:solidFill>
                            <a:schemeClr val="tx1"/>
                          </a:solidFill>
                          <a:effectLst/>
                          <a:latin typeface="Alexandria"/>
                          <a:cs typeface="Sakkal Majalla" panose="02000000000000000000" pitchFamily="2" charset="-78"/>
                        </a:rPr>
                        <a:t>عدد العبارات</a:t>
                      </a:r>
                      <a:endParaRPr lang="en-US" sz="180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nchor="ctr"/>
                </a:tc>
                <a:tc>
                  <a:txBody>
                    <a:bodyPr/>
                    <a:lstStyle/>
                    <a:p>
                      <a:pPr marL="0" marR="0" algn="ctr" rtl="1">
                        <a:spcBef>
                          <a:spcPts val="0"/>
                        </a:spcBef>
                        <a:spcAft>
                          <a:spcPts val="0"/>
                        </a:spcAft>
                      </a:pPr>
                      <a:r>
                        <a:rPr lang="ar-SA" sz="1800" dirty="0">
                          <a:solidFill>
                            <a:schemeClr val="tx1"/>
                          </a:solidFill>
                          <a:effectLst/>
                          <a:latin typeface="Alexandria"/>
                          <a:cs typeface="Sakkal Majalla" panose="02000000000000000000" pitchFamily="2" charset="-78"/>
                        </a:rPr>
                        <a:t>ثبات المحور</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nchor="ctr"/>
                </a:tc>
                <a:extLst>
                  <a:ext uri="{0D108BD9-81ED-4DB2-BD59-A6C34878D82A}">
                    <a16:rowId xmlns:a16="http://schemas.microsoft.com/office/drawing/2014/main" val="82614482"/>
                  </a:ext>
                </a:extLst>
              </a:tr>
              <a:tr h="782957">
                <a:tc>
                  <a:txBody>
                    <a:bodyPr/>
                    <a:lstStyle/>
                    <a:p>
                      <a:pPr marL="0" marR="0" algn="ctr" rtl="1">
                        <a:spcBef>
                          <a:spcPts val="0"/>
                        </a:spcBef>
                        <a:spcAft>
                          <a:spcPts val="0"/>
                        </a:spcAft>
                      </a:pPr>
                      <a:r>
                        <a:rPr lang="ar-EG" sz="1800" dirty="0">
                          <a:solidFill>
                            <a:schemeClr val="tx1"/>
                          </a:solidFill>
                          <a:effectLst/>
                          <a:latin typeface="Alexandria"/>
                          <a:cs typeface="Sakkal Majalla" panose="02000000000000000000" pitchFamily="2" charset="-78"/>
                        </a:rPr>
                        <a:t>المحور الأول ( يكتب النص اللفظي للمحور)</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tc>
                <a:tc>
                  <a:txBody>
                    <a:bodyPr/>
                    <a:lstStyle/>
                    <a:p>
                      <a:pPr marL="0" marR="0" algn="ctr" rtl="1">
                        <a:spcBef>
                          <a:spcPts val="0"/>
                        </a:spcBef>
                        <a:spcAft>
                          <a:spcPts val="0"/>
                        </a:spcAft>
                      </a:pPr>
                      <a:r>
                        <a:rPr lang="ar-EG" sz="1800" dirty="0">
                          <a:solidFill>
                            <a:schemeClr val="tx1"/>
                          </a:solidFill>
                          <a:effectLst/>
                          <a:latin typeface="Alexandria"/>
                          <a:cs typeface="Sakkal Majalla" panose="02000000000000000000" pitchFamily="2" charset="-78"/>
                        </a:rPr>
                        <a:t>-</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nchor="ctr"/>
                </a:tc>
                <a:tc>
                  <a:txBody>
                    <a:bodyPr/>
                    <a:lstStyle/>
                    <a:p>
                      <a:pPr marL="0" marR="0" algn="ctr" rtl="1">
                        <a:spcBef>
                          <a:spcPts val="0"/>
                        </a:spcBef>
                        <a:spcAft>
                          <a:spcPts val="0"/>
                        </a:spcAft>
                      </a:pPr>
                      <a:r>
                        <a:rPr lang="ar-EG" sz="1800" dirty="0">
                          <a:solidFill>
                            <a:schemeClr val="tx1"/>
                          </a:solidFill>
                          <a:effectLst/>
                          <a:latin typeface="Alexandria"/>
                          <a:cs typeface="Sakkal Majalla" panose="02000000000000000000" pitchFamily="2" charset="-78"/>
                        </a:rPr>
                        <a:t>-</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nchor="ctr"/>
                </a:tc>
                <a:extLst>
                  <a:ext uri="{0D108BD9-81ED-4DB2-BD59-A6C34878D82A}">
                    <a16:rowId xmlns:a16="http://schemas.microsoft.com/office/drawing/2014/main" val="1799657090"/>
                  </a:ext>
                </a:extLst>
              </a:tr>
              <a:tr h="782957">
                <a:tc>
                  <a:txBody>
                    <a:bodyPr/>
                    <a:lstStyle/>
                    <a:p>
                      <a:pPr marL="0" marR="0" algn="ctr" rtl="1">
                        <a:spcBef>
                          <a:spcPts val="0"/>
                        </a:spcBef>
                        <a:spcAft>
                          <a:spcPts val="0"/>
                        </a:spcAft>
                      </a:pPr>
                      <a:r>
                        <a:rPr lang="ar-EG" sz="1800" dirty="0">
                          <a:solidFill>
                            <a:schemeClr val="tx1"/>
                          </a:solidFill>
                          <a:effectLst/>
                          <a:latin typeface="Alexandria"/>
                          <a:cs typeface="Sakkal Majalla" panose="02000000000000000000" pitchFamily="2" charset="-78"/>
                        </a:rPr>
                        <a:t>المحور الثاني ( يكتب النص اللفظي للمحور)</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tc>
                <a:tc>
                  <a:txBody>
                    <a:bodyPr/>
                    <a:lstStyle/>
                    <a:p>
                      <a:pPr marL="0" marR="0" algn="ctr" rtl="1">
                        <a:spcBef>
                          <a:spcPts val="0"/>
                        </a:spcBef>
                        <a:spcAft>
                          <a:spcPts val="0"/>
                        </a:spcAft>
                      </a:pPr>
                      <a:r>
                        <a:rPr lang="ar-EG" sz="1800" dirty="0">
                          <a:solidFill>
                            <a:schemeClr val="tx1"/>
                          </a:solidFill>
                          <a:effectLst/>
                          <a:latin typeface="Alexandria"/>
                          <a:cs typeface="Sakkal Majalla" panose="02000000000000000000" pitchFamily="2" charset="-78"/>
                        </a:rPr>
                        <a:t>-</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nchor="ctr"/>
                </a:tc>
                <a:tc>
                  <a:txBody>
                    <a:bodyPr/>
                    <a:lstStyle/>
                    <a:p>
                      <a:pPr marL="0" marR="0" algn="ctr" rtl="1">
                        <a:spcBef>
                          <a:spcPts val="0"/>
                        </a:spcBef>
                        <a:spcAft>
                          <a:spcPts val="0"/>
                        </a:spcAft>
                      </a:pPr>
                      <a:r>
                        <a:rPr lang="ar-EG" sz="1800" dirty="0">
                          <a:solidFill>
                            <a:schemeClr val="tx1"/>
                          </a:solidFill>
                          <a:effectLst/>
                          <a:latin typeface="Alexandria"/>
                          <a:cs typeface="Sakkal Majalla" panose="02000000000000000000" pitchFamily="2" charset="-78"/>
                        </a:rPr>
                        <a:t>-</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nchor="ctr"/>
                </a:tc>
                <a:extLst>
                  <a:ext uri="{0D108BD9-81ED-4DB2-BD59-A6C34878D82A}">
                    <a16:rowId xmlns:a16="http://schemas.microsoft.com/office/drawing/2014/main" val="870806708"/>
                  </a:ext>
                </a:extLst>
              </a:tr>
              <a:tr h="782957">
                <a:tc>
                  <a:txBody>
                    <a:bodyPr/>
                    <a:lstStyle/>
                    <a:p>
                      <a:pPr marL="0" marR="0" algn="ctr" rtl="1">
                        <a:spcBef>
                          <a:spcPts val="0"/>
                        </a:spcBef>
                        <a:spcAft>
                          <a:spcPts val="0"/>
                        </a:spcAft>
                      </a:pPr>
                      <a:r>
                        <a:rPr lang="ar-EG" sz="1800" dirty="0">
                          <a:solidFill>
                            <a:schemeClr val="tx1"/>
                          </a:solidFill>
                          <a:effectLst/>
                          <a:latin typeface="Alexandria"/>
                          <a:cs typeface="Sakkal Majalla" panose="02000000000000000000" pitchFamily="2" charset="-78"/>
                        </a:rPr>
                        <a:t>المحور الثالث( يكتب النص اللفظي للمحور)</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tc>
                <a:tc>
                  <a:txBody>
                    <a:bodyPr/>
                    <a:lstStyle/>
                    <a:p>
                      <a:pPr marL="0" marR="0" algn="ctr" rtl="1">
                        <a:spcBef>
                          <a:spcPts val="0"/>
                        </a:spcBef>
                        <a:spcAft>
                          <a:spcPts val="0"/>
                        </a:spcAft>
                      </a:pPr>
                      <a:r>
                        <a:rPr lang="ar-EG" sz="1800" dirty="0">
                          <a:solidFill>
                            <a:schemeClr val="tx1"/>
                          </a:solidFill>
                          <a:effectLst/>
                          <a:latin typeface="Alexandria"/>
                          <a:cs typeface="Sakkal Majalla" panose="02000000000000000000" pitchFamily="2" charset="-78"/>
                        </a:rPr>
                        <a:t>-</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nchor="ctr"/>
                </a:tc>
                <a:tc>
                  <a:txBody>
                    <a:bodyPr/>
                    <a:lstStyle/>
                    <a:p>
                      <a:pPr marL="0" marR="0" algn="ctr" rtl="1">
                        <a:spcBef>
                          <a:spcPts val="0"/>
                        </a:spcBef>
                        <a:spcAft>
                          <a:spcPts val="0"/>
                        </a:spcAft>
                      </a:pPr>
                      <a:r>
                        <a:rPr lang="ar-EG" sz="1800" dirty="0">
                          <a:solidFill>
                            <a:schemeClr val="tx1"/>
                          </a:solidFill>
                          <a:effectLst/>
                          <a:latin typeface="Alexandria"/>
                          <a:cs typeface="Sakkal Majalla" panose="02000000000000000000" pitchFamily="2" charset="-78"/>
                        </a:rPr>
                        <a:t>-</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nchor="ctr"/>
                </a:tc>
                <a:extLst>
                  <a:ext uri="{0D108BD9-81ED-4DB2-BD59-A6C34878D82A}">
                    <a16:rowId xmlns:a16="http://schemas.microsoft.com/office/drawing/2014/main" val="1169462474"/>
                  </a:ext>
                </a:extLst>
              </a:tr>
              <a:tr h="963251">
                <a:tc>
                  <a:txBody>
                    <a:bodyPr/>
                    <a:lstStyle/>
                    <a:p>
                      <a:pPr marL="0" marR="0" algn="ctr" rtl="1">
                        <a:spcBef>
                          <a:spcPts val="0"/>
                        </a:spcBef>
                        <a:spcAft>
                          <a:spcPts val="0"/>
                        </a:spcAft>
                      </a:pPr>
                      <a:endParaRPr lang="ar-EG" sz="1800" dirty="0">
                        <a:solidFill>
                          <a:schemeClr val="tx1"/>
                        </a:solidFill>
                        <a:effectLst/>
                        <a:latin typeface="Alexandria"/>
                        <a:cs typeface="Sakkal Majalla" panose="02000000000000000000" pitchFamily="2" charset="-78"/>
                      </a:endParaRPr>
                    </a:p>
                    <a:p>
                      <a:pPr marL="0" marR="0" algn="ctr" rtl="1">
                        <a:spcBef>
                          <a:spcPts val="0"/>
                        </a:spcBef>
                        <a:spcAft>
                          <a:spcPts val="0"/>
                        </a:spcAft>
                      </a:pPr>
                      <a:r>
                        <a:rPr lang="ar-SA" sz="1800" dirty="0">
                          <a:solidFill>
                            <a:schemeClr val="tx1"/>
                          </a:solidFill>
                          <a:effectLst/>
                          <a:latin typeface="Alexandria"/>
                          <a:cs typeface="Sakkal Majalla" panose="02000000000000000000" pitchFamily="2" charset="-78"/>
                        </a:rPr>
                        <a:t>الثبات العام</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tc>
                <a:tc>
                  <a:txBody>
                    <a:bodyPr/>
                    <a:lstStyle/>
                    <a:p>
                      <a:pPr marL="0" marR="0" algn="ctr" rtl="1">
                        <a:spcBef>
                          <a:spcPts val="0"/>
                        </a:spcBef>
                        <a:spcAft>
                          <a:spcPts val="0"/>
                        </a:spcAft>
                      </a:pPr>
                      <a:r>
                        <a:rPr lang="ar-EG" sz="1800" dirty="0">
                          <a:solidFill>
                            <a:schemeClr val="tx1"/>
                          </a:solidFill>
                          <a:effectLst/>
                          <a:latin typeface="Alexandria"/>
                          <a:cs typeface="Sakkal Majalla" panose="02000000000000000000" pitchFamily="2" charset="-78"/>
                        </a:rPr>
                        <a:t>إجمالي عبارات المحاور الثلاثة</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nchor="ctr"/>
                </a:tc>
                <a:tc>
                  <a:txBody>
                    <a:bodyPr/>
                    <a:lstStyle/>
                    <a:p>
                      <a:pPr marL="0" marR="0" algn="ctr" rtl="1">
                        <a:spcBef>
                          <a:spcPts val="0"/>
                        </a:spcBef>
                        <a:spcAft>
                          <a:spcPts val="0"/>
                        </a:spcAft>
                      </a:pPr>
                      <a:r>
                        <a:rPr lang="ar-EG" sz="1800" dirty="0">
                          <a:solidFill>
                            <a:schemeClr val="tx1"/>
                          </a:solidFill>
                          <a:effectLst/>
                          <a:latin typeface="Alexandria"/>
                          <a:cs typeface="Sakkal Majalla" panose="02000000000000000000" pitchFamily="2" charset="-78"/>
                        </a:rPr>
                        <a:t>متوسط إجمالي ثبات المحور</a:t>
                      </a:r>
                      <a:endParaRPr lang="en-US" sz="1800" dirty="0">
                        <a:solidFill>
                          <a:schemeClr val="tx1"/>
                        </a:solidFill>
                        <a:effectLst/>
                        <a:latin typeface="Alexandria"/>
                        <a:ea typeface="Times New Roman" panose="02020603050405020304" pitchFamily="18" charset="0"/>
                        <a:cs typeface="Sakkal Majalla" panose="02000000000000000000" pitchFamily="2" charset="-78"/>
                      </a:endParaRPr>
                    </a:p>
                  </a:txBody>
                  <a:tcPr marL="68580" marR="68580" marT="0" marB="0" anchor="ctr"/>
                </a:tc>
                <a:extLst>
                  <a:ext uri="{0D108BD9-81ED-4DB2-BD59-A6C34878D82A}">
                    <a16:rowId xmlns:a16="http://schemas.microsoft.com/office/drawing/2014/main" val="1483079119"/>
                  </a:ext>
                </a:extLst>
              </a:tr>
            </a:tbl>
          </a:graphicData>
        </a:graphic>
      </p:graphicFrame>
    </p:spTree>
    <p:extLst>
      <p:ext uri="{BB962C8B-B14F-4D97-AF65-F5344CB8AC3E}">
        <p14:creationId xmlns:p14="http://schemas.microsoft.com/office/powerpoint/2010/main" val="541379567"/>
      </p:ext>
    </p:extLst>
  </p:cSld>
  <p:clrMapOvr>
    <a:masterClrMapping/>
  </p:clrMapOvr>
  <mc:AlternateContent xmlns:mc="http://schemas.openxmlformats.org/markup-compatibility/2006" xmlns:p14="http://schemas.microsoft.com/office/powerpoint/2010/main">
    <mc:Choice Requires="p14">
      <p:transition spd="slow" p14:dur="2000" advTm="101696"/>
    </mc:Choice>
    <mc:Fallback xmlns="">
      <p:transition spd="slow" advTm="10169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308872"/>
          </a:xfrm>
          <a:prstGeom prst="rect">
            <a:avLst/>
          </a:prstGeom>
          <a:noFill/>
        </p:spPr>
        <p:txBody>
          <a:bodyPr wrap="square" rtlCol="0">
            <a:spAutoFit/>
          </a:bodyPr>
          <a:lstStyle/>
          <a:p>
            <a:pPr algn="ctr" rtl="1"/>
            <a:r>
              <a:rPr lang="ar-EG" sz="2000" b="1" dirty="0">
                <a:latin typeface="Alexandria" charset="0"/>
                <a:cs typeface="Alexandria" charset="0"/>
              </a:rPr>
              <a:t>ثانيا : المقابلة </a:t>
            </a:r>
            <a:r>
              <a:rPr lang="en-US" sz="2000" b="1" dirty="0">
                <a:latin typeface="Alexandria" charset="0"/>
                <a:cs typeface="Alexandria" charset="0"/>
              </a:rPr>
              <a:t>Interview</a:t>
            </a:r>
          </a:p>
          <a:p>
            <a:pPr algn="r" rtl="1"/>
            <a:endParaRPr lang="ar-EG" sz="2000" b="1" dirty="0">
              <a:latin typeface="Alexandria" charset="0"/>
              <a:cs typeface="Alexandria" charset="0"/>
            </a:endParaRPr>
          </a:p>
          <a:p>
            <a:pPr algn="r" rtl="1"/>
            <a:r>
              <a:rPr lang="ar-EG" dirty="0">
                <a:latin typeface="Alexandria" charset="0"/>
                <a:cs typeface="Alexandria" charset="0"/>
              </a:rPr>
              <a:t>تفاعل لفظي يتم بين شخصين في موقف مواجهة ، حيث يحاول أحدهم وهو القائم بالمقابلة أن يستثير بعض المعلومات أو التعبيرات لدى المبحوث والتي تدور حول آرائه ومعتقداته. </a:t>
            </a:r>
          </a:p>
          <a:p>
            <a:pPr algn="ctr" rtl="1"/>
            <a:endParaRPr lang="ar-EG" dirty="0">
              <a:latin typeface="Alexandria" charset="0"/>
              <a:cs typeface="Alexandria" charset="0"/>
            </a:endParaRPr>
          </a:p>
          <a:p>
            <a:pPr algn="ctr" rtl="1"/>
            <a:r>
              <a:rPr lang="ar-EG" b="1" dirty="0">
                <a:latin typeface="Alexandria" charset="0"/>
                <a:cs typeface="Alexandria" charset="0"/>
              </a:rPr>
              <a:t>أنواع المقابلات حسب درجة الضبط</a:t>
            </a:r>
          </a:p>
          <a:p>
            <a:pPr algn="r" rtl="1"/>
            <a:r>
              <a:rPr lang="ar-EG" b="1" dirty="0">
                <a:latin typeface="Alexandria" charset="0"/>
                <a:cs typeface="Alexandria" charset="0"/>
              </a:rPr>
              <a:t>مقابلات مهيكلة</a:t>
            </a:r>
          </a:p>
          <a:p>
            <a:pPr marL="285750" indent="-285750" algn="r" rtl="1">
              <a:buFont typeface="Wingdings" panose="05000000000000000000" pitchFamily="2" charset="2"/>
              <a:buChar char="ü"/>
            </a:pPr>
            <a:r>
              <a:rPr lang="ar-EG" dirty="0">
                <a:latin typeface="Alexandria" charset="0"/>
                <a:cs typeface="Alexandria" charset="0"/>
              </a:rPr>
              <a:t>تتم بناء على قائمة محددة من الأسئلة المكتوبة. </a:t>
            </a:r>
          </a:p>
          <a:p>
            <a:pPr marL="285750" indent="-285750" algn="r" rtl="1">
              <a:buFont typeface="Wingdings" panose="05000000000000000000" pitchFamily="2" charset="2"/>
              <a:buChar char="ü"/>
            </a:pPr>
            <a:r>
              <a:rPr lang="ar-EG" dirty="0">
                <a:latin typeface="Alexandria" charset="0"/>
                <a:cs typeface="Alexandria" charset="0"/>
              </a:rPr>
              <a:t>يمكن استخدام الصور والرسوم في بعض الأحيان  ( بحوث التسويق للتعبير عن المشاعر والأفكار بأسلوب واضح . </a:t>
            </a:r>
          </a:p>
          <a:p>
            <a:pPr algn="r" rtl="1"/>
            <a:endParaRPr lang="ar-EG" dirty="0">
              <a:latin typeface="Alexandria" charset="0"/>
              <a:cs typeface="Alexandria" charset="0"/>
            </a:endParaRPr>
          </a:p>
          <a:p>
            <a:pPr algn="r" rtl="1"/>
            <a:r>
              <a:rPr lang="ar-EG" b="1" dirty="0">
                <a:latin typeface="Alexandria" charset="0"/>
                <a:cs typeface="Alexandria" charset="0"/>
              </a:rPr>
              <a:t>مقابلات غير مهيكلة </a:t>
            </a:r>
          </a:p>
          <a:p>
            <a:pPr marL="285750" indent="-285750" algn="r" rtl="1">
              <a:buFont typeface="Wingdings" panose="05000000000000000000" pitchFamily="2" charset="2"/>
              <a:buChar char="ü"/>
            </a:pPr>
            <a:r>
              <a:rPr lang="ar-EG" dirty="0">
                <a:latin typeface="Alexandria" charset="0"/>
                <a:cs typeface="Alexandria" charset="0"/>
              </a:rPr>
              <a:t>لا تعتمد على خطة متسلسلة من الأسئلة </a:t>
            </a:r>
          </a:p>
          <a:p>
            <a:pPr marL="285750" indent="-285750" algn="r" rtl="1">
              <a:buFont typeface="Wingdings" panose="05000000000000000000" pitchFamily="2" charset="2"/>
              <a:buChar char="ü"/>
            </a:pPr>
            <a:r>
              <a:rPr lang="ar-EG" dirty="0">
                <a:latin typeface="Alexandria" charset="0"/>
                <a:cs typeface="Alexandria" charset="0"/>
              </a:rPr>
              <a:t>تهدف إلى استطلاع بعض القضايا التمهيدية لتحديد متغيرات الدراسة </a:t>
            </a:r>
          </a:p>
          <a:p>
            <a:pPr marL="285750" indent="-285750" algn="r" rtl="1">
              <a:buFont typeface="Wingdings" panose="05000000000000000000" pitchFamily="2" charset="2"/>
              <a:buChar char="ü"/>
            </a:pPr>
            <a:r>
              <a:rPr lang="ar-EG" dirty="0">
                <a:latin typeface="Alexandria" charset="0"/>
                <a:cs typeface="Alexandria" charset="0"/>
              </a:rPr>
              <a:t>يمكن توجيه أسئلة مفتوحة وإتباعه بسؤال آخر للوصول إلى فكرة جيدة عن متغيرات الدراسة . </a:t>
            </a: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48669228"/>
      </p:ext>
    </p:extLst>
  </p:cSld>
  <p:clrMapOvr>
    <a:masterClrMapping/>
  </p:clrMapOvr>
  <mc:AlternateContent xmlns:mc="http://schemas.openxmlformats.org/markup-compatibility/2006" xmlns:p14="http://schemas.microsoft.com/office/powerpoint/2010/main">
    <mc:Choice Requires="p14">
      <p:transition spd="slow" p14:dur="2000" advTm="187848"/>
    </mc:Choice>
    <mc:Fallback xmlns="">
      <p:transition spd="slow" advTm="18784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جدول 4">
            <a:extLst>
              <a:ext uri="{FF2B5EF4-FFF2-40B4-BE49-F238E27FC236}">
                <a16:creationId xmlns:a16="http://schemas.microsoft.com/office/drawing/2014/main" id="{3E2BD530-0DA8-E592-2FCF-123803557179}"/>
              </a:ext>
            </a:extLst>
          </p:cNvPr>
          <p:cNvGraphicFramePr>
            <a:graphicFrameLocks noGrp="1"/>
          </p:cNvGraphicFramePr>
          <p:nvPr>
            <p:extLst>
              <p:ext uri="{D42A27DB-BD31-4B8C-83A1-F6EECF244321}">
                <p14:modId xmlns:p14="http://schemas.microsoft.com/office/powerpoint/2010/main" val="3307450234"/>
              </p:ext>
            </p:extLst>
          </p:nvPr>
        </p:nvGraphicFramePr>
        <p:xfrm>
          <a:off x="985520" y="1457832"/>
          <a:ext cx="9718039" cy="4281097"/>
        </p:xfrm>
        <a:graphic>
          <a:graphicData uri="http://schemas.openxmlformats.org/drawingml/2006/table">
            <a:tbl>
              <a:tblPr rtl="1" firstRow="1" bandRow="1">
                <a:tableStyleId>{5940675A-B579-460E-94D1-54222C63F5DA}</a:tableStyleId>
              </a:tblPr>
              <a:tblGrid>
                <a:gridCol w="1574799">
                  <a:extLst>
                    <a:ext uri="{9D8B030D-6E8A-4147-A177-3AD203B41FA5}">
                      <a16:colId xmlns:a16="http://schemas.microsoft.com/office/drawing/2014/main" val="1530584428"/>
                    </a:ext>
                  </a:extLst>
                </a:gridCol>
                <a:gridCol w="1722120">
                  <a:extLst>
                    <a:ext uri="{9D8B030D-6E8A-4147-A177-3AD203B41FA5}">
                      <a16:colId xmlns:a16="http://schemas.microsoft.com/office/drawing/2014/main" val="2652457730"/>
                    </a:ext>
                  </a:extLst>
                </a:gridCol>
                <a:gridCol w="3093720">
                  <a:extLst>
                    <a:ext uri="{9D8B030D-6E8A-4147-A177-3AD203B41FA5}">
                      <a16:colId xmlns:a16="http://schemas.microsoft.com/office/drawing/2014/main" val="956993209"/>
                    </a:ext>
                  </a:extLst>
                </a:gridCol>
                <a:gridCol w="3327400">
                  <a:extLst>
                    <a:ext uri="{9D8B030D-6E8A-4147-A177-3AD203B41FA5}">
                      <a16:colId xmlns:a16="http://schemas.microsoft.com/office/drawing/2014/main" val="3528603105"/>
                    </a:ext>
                  </a:extLst>
                </a:gridCol>
              </a:tblGrid>
              <a:tr h="561468">
                <a:tc>
                  <a:txBody>
                    <a:bodyPr/>
                    <a:lstStyle/>
                    <a:p>
                      <a:pPr algn="ctr" rtl="1"/>
                      <a:r>
                        <a:rPr lang="ar-EG" sz="1800" dirty="0">
                          <a:solidFill>
                            <a:schemeClr val="tx1"/>
                          </a:solidFill>
                          <a:latin typeface="Alexandria"/>
                        </a:rPr>
                        <a:t>نوع المقابلة </a:t>
                      </a:r>
                    </a:p>
                  </a:txBody>
                  <a:tcPr/>
                </a:tc>
                <a:tc>
                  <a:txBody>
                    <a:bodyPr/>
                    <a:lstStyle/>
                    <a:p>
                      <a:pPr algn="ctr" rtl="1"/>
                      <a:r>
                        <a:rPr lang="ar-EG" sz="1800" dirty="0">
                          <a:solidFill>
                            <a:schemeClr val="tx1"/>
                          </a:solidFill>
                          <a:latin typeface="Alexandria"/>
                        </a:rPr>
                        <a:t>التعريف</a:t>
                      </a:r>
                    </a:p>
                  </a:txBody>
                  <a:tcPr/>
                </a:tc>
                <a:tc>
                  <a:txBody>
                    <a:bodyPr/>
                    <a:lstStyle/>
                    <a:p>
                      <a:pPr algn="ctr" rtl="1"/>
                      <a:r>
                        <a:rPr lang="ar-EG" sz="1800" dirty="0">
                          <a:solidFill>
                            <a:schemeClr val="tx1"/>
                          </a:solidFill>
                          <a:latin typeface="Alexandria"/>
                        </a:rPr>
                        <a:t>المميزات </a:t>
                      </a:r>
                    </a:p>
                  </a:txBody>
                  <a:tcPr/>
                </a:tc>
                <a:tc>
                  <a:txBody>
                    <a:bodyPr/>
                    <a:lstStyle/>
                    <a:p>
                      <a:pPr algn="ctr" rtl="1"/>
                      <a:r>
                        <a:rPr lang="ar-EG" sz="1800" dirty="0">
                          <a:solidFill>
                            <a:schemeClr val="tx1"/>
                          </a:solidFill>
                          <a:latin typeface="Alexandria"/>
                        </a:rPr>
                        <a:t>العيوب </a:t>
                      </a:r>
                    </a:p>
                  </a:txBody>
                  <a:tcPr/>
                </a:tc>
                <a:extLst>
                  <a:ext uri="{0D108BD9-81ED-4DB2-BD59-A6C34878D82A}">
                    <a16:rowId xmlns:a16="http://schemas.microsoft.com/office/drawing/2014/main" val="2433185120"/>
                  </a:ext>
                </a:extLst>
              </a:tr>
              <a:tr h="1710725">
                <a:tc>
                  <a:txBody>
                    <a:bodyPr/>
                    <a:lstStyle/>
                    <a:p>
                      <a:pPr algn="r" rtl="1"/>
                      <a:r>
                        <a:rPr lang="ar-EG" sz="1800" dirty="0">
                          <a:solidFill>
                            <a:schemeClr val="tx1"/>
                          </a:solidFill>
                          <a:latin typeface="Alexandria"/>
                        </a:rPr>
                        <a:t>المقابلة الشخصية</a:t>
                      </a:r>
                      <a:endParaRPr lang="en-US" sz="1800" dirty="0">
                        <a:solidFill>
                          <a:schemeClr val="tx1"/>
                        </a:solidFill>
                        <a:latin typeface="Alexandria"/>
                      </a:endParaRPr>
                    </a:p>
                    <a:p>
                      <a:pPr algn="r" rtl="1"/>
                      <a:r>
                        <a:rPr lang="en-US" sz="1800" dirty="0">
                          <a:solidFill>
                            <a:schemeClr val="tx1"/>
                          </a:solidFill>
                          <a:latin typeface="Alexandria"/>
                        </a:rPr>
                        <a:t>Face to Face Interviews</a:t>
                      </a:r>
                      <a:r>
                        <a:rPr lang="ar-EG" sz="1800" dirty="0">
                          <a:solidFill>
                            <a:schemeClr val="tx1"/>
                          </a:solidFill>
                          <a:latin typeface="Alexandria"/>
                        </a:rPr>
                        <a:t> </a:t>
                      </a:r>
                    </a:p>
                  </a:txBody>
                  <a:tcPr/>
                </a:tc>
                <a:tc>
                  <a:txBody>
                    <a:bodyPr/>
                    <a:lstStyle/>
                    <a:p>
                      <a:pPr algn="r" rtl="1"/>
                      <a:r>
                        <a:rPr lang="ar-EG" sz="1800" dirty="0">
                          <a:solidFill>
                            <a:schemeClr val="tx1"/>
                          </a:solidFill>
                          <a:latin typeface="Alexandria"/>
                        </a:rPr>
                        <a:t>تتم وجها لوجه بين الباحث والمستجوب </a:t>
                      </a:r>
                    </a:p>
                  </a:txBody>
                  <a:tcPr/>
                </a:tc>
                <a:tc>
                  <a:txBody>
                    <a:bodyPr/>
                    <a:lstStyle/>
                    <a:p>
                      <a:pPr marL="0" indent="0" algn="r" rtl="1">
                        <a:buFontTx/>
                        <a:buNone/>
                      </a:pPr>
                      <a:r>
                        <a:rPr lang="ar-EG" sz="1800" dirty="0">
                          <a:solidFill>
                            <a:schemeClr val="tx1"/>
                          </a:solidFill>
                          <a:latin typeface="Alexandria"/>
                        </a:rPr>
                        <a:t>- قدرة الباحث على تكييف الأسئلة حسب الحاجة </a:t>
                      </a:r>
                    </a:p>
                    <a:p>
                      <a:pPr marL="0" indent="0" algn="r" rtl="1">
                        <a:buFontTx/>
                        <a:buNone/>
                      </a:pPr>
                      <a:r>
                        <a:rPr lang="ar-EG" sz="1800" dirty="0">
                          <a:solidFill>
                            <a:schemeClr val="tx1"/>
                          </a:solidFill>
                          <a:latin typeface="Alexandria"/>
                        </a:rPr>
                        <a:t>- ضمان ان الأسئلة قد فهمت كما ينبغي من خلال إعادة الصياغة </a:t>
                      </a:r>
                    </a:p>
                    <a:p>
                      <a:pPr marL="0" indent="0" algn="r" rtl="1">
                        <a:buFontTx/>
                        <a:buNone/>
                      </a:pPr>
                      <a:r>
                        <a:rPr lang="ar-EG" sz="1800" dirty="0">
                          <a:solidFill>
                            <a:schemeClr val="tx1"/>
                          </a:solidFill>
                          <a:latin typeface="Alexandria"/>
                        </a:rPr>
                        <a:t>- القدرة على التقاط بعض التلميحات والإشارات غير اللفظية </a:t>
                      </a:r>
                    </a:p>
                  </a:txBody>
                  <a:tcPr/>
                </a:tc>
                <a:tc>
                  <a:txBody>
                    <a:bodyPr/>
                    <a:lstStyle/>
                    <a:p>
                      <a:pPr marL="285750" indent="-285750" algn="r" rtl="1">
                        <a:buFontTx/>
                        <a:buChar char="-"/>
                      </a:pPr>
                      <a:r>
                        <a:rPr lang="ar-EG" sz="1800" dirty="0">
                          <a:solidFill>
                            <a:schemeClr val="tx1"/>
                          </a:solidFill>
                          <a:latin typeface="Alexandria"/>
                        </a:rPr>
                        <a:t>تتطلب موارد كبيرة وجهد كبير </a:t>
                      </a:r>
                    </a:p>
                    <a:p>
                      <a:pPr marL="0" indent="0" algn="r" rtl="1">
                        <a:buFontTx/>
                        <a:buNone/>
                      </a:pPr>
                      <a:r>
                        <a:rPr lang="ar-EG" sz="1800" dirty="0">
                          <a:solidFill>
                            <a:schemeClr val="tx1"/>
                          </a:solidFill>
                          <a:latin typeface="Alexandria"/>
                        </a:rPr>
                        <a:t>- شعور المستجوب بعد الارتياح نحو سرية الاستجابة عندما تتم وجها لوجه </a:t>
                      </a:r>
                    </a:p>
                  </a:txBody>
                  <a:tcPr/>
                </a:tc>
                <a:extLst>
                  <a:ext uri="{0D108BD9-81ED-4DB2-BD59-A6C34878D82A}">
                    <a16:rowId xmlns:a16="http://schemas.microsoft.com/office/drawing/2014/main" val="3850020953"/>
                  </a:ext>
                </a:extLst>
              </a:tr>
              <a:tr h="1982269">
                <a:tc>
                  <a:txBody>
                    <a:bodyPr/>
                    <a:lstStyle/>
                    <a:p>
                      <a:pPr algn="r" rtl="1"/>
                      <a:r>
                        <a:rPr lang="ar-EG" sz="1800" dirty="0">
                          <a:solidFill>
                            <a:schemeClr val="tx1"/>
                          </a:solidFill>
                          <a:latin typeface="Alexandria"/>
                        </a:rPr>
                        <a:t>المقابلة المرئية </a:t>
                      </a:r>
                      <a:endParaRPr lang="en-US" sz="1800" dirty="0">
                        <a:solidFill>
                          <a:schemeClr val="tx1"/>
                        </a:solidFill>
                        <a:latin typeface="Alexandria"/>
                      </a:endParaRPr>
                    </a:p>
                    <a:p>
                      <a:pPr algn="r" rtl="1"/>
                      <a:r>
                        <a:rPr lang="en-US" sz="1800" dirty="0">
                          <a:solidFill>
                            <a:schemeClr val="tx1"/>
                          </a:solidFill>
                          <a:latin typeface="Alexandria"/>
                        </a:rPr>
                        <a:t>Video Conferencing Interviews</a:t>
                      </a:r>
                      <a:endParaRPr lang="ar-EG" sz="1800" dirty="0">
                        <a:solidFill>
                          <a:schemeClr val="tx1"/>
                        </a:solidFill>
                        <a:latin typeface="Alexandria"/>
                      </a:endParaRPr>
                    </a:p>
                  </a:txBody>
                  <a:tcPr/>
                </a:tc>
                <a:tc>
                  <a:txBody>
                    <a:bodyPr/>
                    <a:lstStyle/>
                    <a:p>
                      <a:pPr algn="r" rtl="1"/>
                      <a:r>
                        <a:rPr lang="ar-EG" sz="1800" dirty="0">
                          <a:solidFill>
                            <a:schemeClr val="tx1"/>
                          </a:solidFill>
                          <a:latin typeface="Alexandria"/>
                        </a:rPr>
                        <a:t>تتم باستخدام التكنولوجيا ، تستخدم بكثرة في المقابلات التليفزيونية </a:t>
                      </a:r>
                    </a:p>
                  </a:txBody>
                  <a:tcPr/>
                </a:tc>
                <a:tc>
                  <a:txBody>
                    <a:bodyPr/>
                    <a:lstStyle/>
                    <a:p>
                      <a:pPr marL="285750" indent="-285750" algn="r" rtl="1">
                        <a:buFontTx/>
                        <a:buChar char="-"/>
                      </a:pPr>
                      <a:r>
                        <a:rPr lang="ar-EG" sz="1800" dirty="0">
                          <a:solidFill>
                            <a:schemeClr val="tx1"/>
                          </a:solidFill>
                          <a:latin typeface="Alexandria"/>
                        </a:rPr>
                        <a:t>لا تخضع للقيود الجغرافية </a:t>
                      </a:r>
                    </a:p>
                    <a:p>
                      <a:pPr marL="285750" indent="-285750" algn="r" rtl="1">
                        <a:buFontTx/>
                        <a:buChar char="-"/>
                      </a:pPr>
                      <a:r>
                        <a:rPr lang="ar-EG" sz="1800" dirty="0">
                          <a:solidFill>
                            <a:schemeClr val="tx1"/>
                          </a:solidFill>
                          <a:latin typeface="Alexandria"/>
                        </a:rPr>
                        <a:t>رؤية الباحث للمستجوب وملاحظة التعبيرات المختلفة </a:t>
                      </a:r>
                    </a:p>
                    <a:p>
                      <a:pPr marL="285750" indent="-285750" algn="r" rtl="1">
                        <a:buFontTx/>
                        <a:buChar char="-"/>
                      </a:pPr>
                      <a:r>
                        <a:rPr lang="ar-EG" sz="1800" dirty="0">
                          <a:solidFill>
                            <a:schemeClr val="tx1"/>
                          </a:solidFill>
                          <a:latin typeface="Alexandria"/>
                        </a:rPr>
                        <a:t>إمكانية إعادة المقابلة عند الحاجة </a:t>
                      </a:r>
                    </a:p>
                  </a:txBody>
                  <a:tcPr/>
                </a:tc>
                <a:tc>
                  <a:txBody>
                    <a:bodyPr/>
                    <a:lstStyle/>
                    <a:p>
                      <a:pPr marL="285750" indent="-285750" algn="r" rtl="1">
                        <a:buFontTx/>
                        <a:buChar char="-"/>
                      </a:pPr>
                      <a:r>
                        <a:rPr lang="ar-EG" sz="1800" dirty="0">
                          <a:solidFill>
                            <a:schemeClr val="tx1"/>
                          </a:solidFill>
                          <a:latin typeface="Alexandria"/>
                        </a:rPr>
                        <a:t>ارتفاع التكلفة للحاجة إلى تجهيزات إلكترونية والربط مع شبكة الإنترنت </a:t>
                      </a:r>
                    </a:p>
                    <a:p>
                      <a:pPr marL="285750" indent="-285750" algn="r" rtl="1">
                        <a:buFontTx/>
                        <a:buChar char="-"/>
                      </a:pPr>
                      <a:r>
                        <a:rPr lang="ar-EG" sz="1800" dirty="0">
                          <a:solidFill>
                            <a:schemeClr val="tx1"/>
                          </a:solidFill>
                          <a:latin typeface="Alexandria"/>
                        </a:rPr>
                        <a:t>تحتاج إلى فنيين متخصصين لإجرائها </a:t>
                      </a:r>
                    </a:p>
                    <a:p>
                      <a:pPr marL="285750" indent="-285750" algn="r" rtl="1">
                        <a:buFontTx/>
                        <a:buChar char="-"/>
                      </a:pPr>
                      <a:r>
                        <a:rPr lang="ar-EG" sz="1800" dirty="0">
                          <a:solidFill>
                            <a:schemeClr val="tx1"/>
                          </a:solidFill>
                          <a:latin typeface="Alexandria"/>
                        </a:rPr>
                        <a:t>احتمالية انقطاع الاتصال الالكتروني </a:t>
                      </a:r>
                    </a:p>
                    <a:p>
                      <a:pPr marL="285750" indent="-285750" algn="r" rtl="1">
                        <a:buFontTx/>
                        <a:buChar char="-"/>
                      </a:pPr>
                      <a:r>
                        <a:rPr lang="ar-EG" sz="1800" dirty="0">
                          <a:solidFill>
                            <a:schemeClr val="tx1"/>
                          </a:solidFill>
                          <a:latin typeface="Alexandria"/>
                        </a:rPr>
                        <a:t>عدم ارتياح المستجوب لشعوره بعدم السرية</a:t>
                      </a:r>
                    </a:p>
                  </a:txBody>
                  <a:tcPr/>
                </a:tc>
                <a:extLst>
                  <a:ext uri="{0D108BD9-81ED-4DB2-BD59-A6C34878D82A}">
                    <a16:rowId xmlns:a16="http://schemas.microsoft.com/office/drawing/2014/main" val="1821638234"/>
                  </a:ext>
                </a:extLst>
              </a:tr>
            </a:tbl>
          </a:graphicData>
        </a:graphic>
      </p:graphicFrame>
      <p:sp>
        <p:nvSpPr>
          <p:cNvPr id="3" name="مربع نص 2">
            <a:extLst>
              <a:ext uri="{FF2B5EF4-FFF2-40B4-BE49-F238E27FC236}">
                <a16:creationId xmlns:a16="http://schemas.microsoft.com/office/drawing/2014/main" id="{BB9618B0-FA65-48F0-BA68-63BA4527DA32}"/>
              </a:ext>
            </a:extLst>
          </p:cNvPr>
          <p:cNvSpPr txBox="1"/>
          <p:nvPr/>
        </p:nvSpPr>
        <p:spPr>
          <a:xfrm>
            <a:off x="3333750" y="1044283"/>
            <a:ext cx="4914900" cy="400110"/>
          </a:xfrm>
          <a:prstGeom prst="rect">
            <a:avLst/>
          </a:prstGeom>
          <a:noFill/>
        </p:spPr>
        <p:txBody>
          <a:bodyPr wrap="square" rtlCol="1">
            <a:spAutoFit/>
          </a:bodyPr>
          <a:lstStyle/>
          <a:p>
            <a:pPr algn="ctr"/>
            <a:r>
              <a:rPr lang="ar-EG" sz="2000" b="1" dirty="0">
                <a:latin typeface="Alexandria"/>
              </a:rPr>
              <a:t>أنواع المقابلات حسب طبيعة المقابلة </a:t>
            </a:r>
          </a:p>
        </p:txBody>
      </p:sp>
    </p:spTree>
    <p:extLst>
      <p:ext uri="{BB962C8B-B14F-4D97-AF65-F5344CB8AC3E}">
        <p14:creationId xmlns:p14="http://schemas.microsoft.com/office/powerpoint/2010/main" val="1554911374"/>
      </p:ext>
    </p:extLst>
  </p:cSld>
  <p:clrMapOvr>
    <a:masterClrMapping/>
  </p:clrMapOvr>
  <mc:AlternateContent xmlns:mc="http://schemas.openxmlformats.org/markup-compatibility/2006" xmlns:p14="http://schemas.microsoft.com/office/powerpoint/2010/main">
    <mc:Choice Requires="p14">
      <p:transition spd="slow" p14:dur="2000" advTm="208067"/>
    </mc:Choice>
    <mc:Fallback xmlns="">
      <p:transition spd="slow" advTm="20806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جدول 2">
            <a:extLst>
              <a:ext uri="{FF2B5EF4-FFF2-40B4-BE49-F238E27FC236}">
                <a16:creationId xmlns:a16="http://schemas.microsoft.com/office/drawing/2014/main" id="{16BECEE5-1823-2E0C-F794-FE265D45B2D1}"/>
              </a:ext>
            </a:extLst>
          </p:cNvPr>
          <p:cNvGraphicFramePr>
            <a:graphicFrameLocks noGrp="1"/>
          </p:cNvGraphicFramePr>
          <p:nvPr>
            <p:extLst>
              <p:ext uri="{D42A27DB-BD31-4B8C-83A1-F6EECF244321}">
                <p14:modId xmlns:p14="http://schemas.microsoft.com/office/powerpoint/2010/main" val="2810020593"/>
              </p:ext>
            </p:extLst>
          </p:nvPr>
        </p:nvGraphicFramePr>
        <p:xfrm>
          <a:off x="909320" y="1465657"/>
          <a:ext cx="10012680" cy="4431687"/>
        </p:xfrm>
        <a:graphic>
          <a:graphicData uri="http://schemas.openxmlformats.org/drawingml/2006/table">
            <a:tbl>
              <a:tblPr rtl="1" firstRow="1" bandRow="1">
                <a:tableStyleId>{5940675A-B579-460E-94D1-54222C63F5DA}</a:tableStyleId>
              </a:tblPr>
              <a:tblGrid>
                <a:gridCol w="1671320">
                  <a:extLst>
                    <a:ext uri="{9D8B030D-6E8A-4147-A177-3AD203B41FA5}">
                      <a16:colId xmlns:a16="http://schemas.microsoft.com/office/drawing/2014/main" val="2485215945"/>
                    </a:ext>
                  </a:extLst>
                </a:gridCol>
                <a:gridCol w="2468880">
                  <a:extLst>
                    <a:ext uri="{9D8B030D-6E8A-4147-A177-3AD203B41FA5}">
                      <a16:colId xmlns:a16="http://schemas.microsoft.com/office/drawing/2014/main" val="3039815905"/>
                    </a:ext>
                  </a:extLst>
                </a:gridCol>
                <a:gridCol w="3154680">
                  <a:extLst>
                    <a:ext uri="{9D8B030D-6E8A-4147-A177-3AD203B41FA5}">
                      <a16:colId xmlns:a16="http://schemas.microsoft.com/office/drawing/2014/main" val="3310156627"/>
                    </a:ext>
                  </a:extLst>
                </a:gridCol>
                <a:gridCol w="2717800">
                  <a:extLst>
                    <a:ext uri="{9D8B030D-6E8A-4147-A177-3AD203B41FA5}">
                      <a16:colId xmlns:a16="http://schemas.microsoft.com/office/drawing/2014/main" val="1120227799"/>
                    </a:ext>
                  </a:extLst>
                </a:gridCol>
              </a:tblGrid>
              <a:tr h="541716">
                <a:tc>
                  <a:txBody>
                    <a:bodyPr/>
                    <a:lstStyle/>
                    <a:p>
                      <a:pPr algn="ctr" rtl="1"/>
                      <a:r>
                        <a:rPr lang="ar-EG" sz="1800" b="1" dirty="0">
                          <a:solidFill>
                            <a:schemeClr val="tx1"/>
                          </a:solidFill>
                          <a:latin typeface="Alexandria"/>
                        </a:rPr>
                        <a:t>نوع المقابلة </a:t>
                      </a:r>
                    </a:p>
                  </a:txBody>
                  <a:tcPr/>
                </a:tc>
                <a:tc>
                  <a:txBody>
                    <a:bodyPr/>
                    <a:lstStyle/>
                    <a:p>
                      <a:pPr algn="ctr" rtl="1"/>
                      <a:r>
                        <a:rPr lang="ar-EG" sz="1800" b="1" dirty="0">
                          <a:solidFill>
                            <a:schemeClr val="tx1"/>
                          </a:solidFill>
                          <a:latin typeface="Alexandria"/>
                        </a:rPr>
                        <a:t>التعريف </a:t>
                      </a:r>
                    </a:p>
                  </a:txBody>
                  <a:tcPr/>
                </a:tc>
                <a:tc>
                  <a:txBody>
                    <a:bodyPr/>
                    <a:lstStyle/>
                    <a:p>
                      <a:pPr algn="ctr" rtl="1"/>
                      <a:r>
                        <a:rPr lang="ar-EG" sz="1800" b="1" dirty="0">
                          <a:solidFill>
                            <a:schemeClr val="tx1"/>
                          </a:solidFill>
                          <a:latin typeface="Alexandria"/>
                        </a:rPr>
                        <a:t>المميزات </a:t>
                      </a:r>
                    </a:p>
                  </a:txBody>
                  <a:tcPr/>
                </a:tc>
                <a:tc>
                  <a:txBody>
                    <a:bodyPr/>
                    <a:lstStyle/>
                    <a:p>
                      <a:pPr algn="ctr" rtl="1"/>
                      <a:r>
                        <a:rPr lang="ar-EG" sz="1800" b="1" dirty="0">
                          <a:solidFill>
                            <a:schemeClr val="tx1"/>
                          </a:solidFill>
                          <a:latin typeface="Alexandria"/>
                        </a:rPr>
                        <a:t>العيوب </a:t>
                      </a:r>
                    </a:p>
                  </a:txBody>
                  <a:tcPr/>
                </a:tc>
                <a:extLst>
                  <a:ext uri="{0D108BD9-81ED-4DB2-BD59-A6C34878D82A}">
                    <a16:rowId xmlns:a16="http://schemas.microsoft.com/office/drawing/2014/main" val="4207429425"/>
                  </a:ext>
                </a:extLst>
              </a:tr>
              <a:tr h="1639309">
                <a:tc>
                  <a:txBody>
                    <a:bodyPr/>
                    <a:lstStyle/>
                    <a:p>
                      <a:pPr algn="r" rtl="1"/>
                      <a:r>
                        <a:rPr lang="ar-EG" sz="1800" dirty="0">
                          <a:solidFill>
                            <a:schemeClr val="tx1"/>
                          </a:solidFill>
                          <a:latin typeface="Alexandria"/>
                        </a:rPr>
                        <a:t>المقابلات الهاتفية </a:t>
                      </a:r>
                    </a:p>
                    <a:p>
                      <a:pPr algn="r" rtl="1"/>
                      <a:r>
                        <a:rPr lang="en-US" sz="1800" dirty="0">
                          <a:solidFill>
                            <a:schemeClr val="tx1"/>
                          </a:solidFill>
                          <a:latin typeface="Alexandria"/>
                        </a:rPr>
                        <a:t>Telephone Interviews</a:t>
                      </a:r>
                      <a:endParaRPr lang="ar-EG" sz="1800" dirty="0">
                        <a:solidFill>
                          <a:schemeClr val="tx1"/>
                        </a:solidFill>
                        <a:latin typeface="Alexandria"/>
                      </a:endParaRPr>
                    </a:p>
                  </a:txBody>
                  <a:tcPr/>
                </a:tc>
                <a:tc>
                  <a:txBody>
                    <a:bodyPr/>
                    <a:lstStyle/>
                    <a:p>
                      <a:pPr algn="r" rtl="1"/>
                      <a:r>
                        <a:rPr lang="ar-EG" sz="1800" dirty="0">
                          <a:solidFill>
                            <a:schemeClr val="tx1"/>
                          </a:solidFill>
                          <a:latin typeface="Alexandria"/>
                        </a:rPr>
                        <a:t>تتم عبر الهاتف  </a:t>
                      </a:r>
                    </a:p>
                    <a:p>
                      <a:pPr algn="r" rtl="1"/>
                      <a:r>
                        <a:rPr lang="ar-EG" sz="1800" dirty="0">
                          <a:solidFill>
                            <a:schemeClr val="tx1"/>
                          </a:solidFill>
                          <a:latin typeface="Alexandria"/>
                        </a:rPr>
                        <a:t>مثل بحوث السوق التي تتم حاليا  عبر المقابلات الهاتفية للوصول إلى نظرة سريعة عن الحالة المعروضة </a:t>
                      </a:r>
                    </a:p>
                  </a:txBody>
                  <a:tcPr/>
                </a:tc>
                <a:tc>
                  <a:txBody>
                    <a:bodyPr/>
                    <a:lstStyle/>
                    <a:p>
                      <a:pPr marL="285750" indent="-285750" algn="r" rtl="1">
                        <a:buFontTx/>
                        <a:buChar char="-"/>
                      </a:pPr>
                      <a:r>
                        <a:rPr lang="ar-EG" sz="1800" dirty="0">
                          <a:solidFill>
                            <a:schemeClr val="tx1"/>
                          </a:solidFill>
                          <a:latin typeface="Alexandria"/>
                        </a:rPr>
                        <a:t>إمكانية التوصل إلى عدد كبير من المستجوبين ومن مختلف الطبقات </a:t>
                      </a:r>
                    </a:p>
                    <a:p>
                      <a:pPr marL="285750" indent="-285750" algn="r" rtl="1">
                        <a:buFontTx/>
                        <a:buChar char="-"/>
                      </a:pPr>
                      <a:r>
                        <a:rPr lang="ar-EG" sz="1800" dirty="0">
                          <a:solidFill>
                            <a:schemeClr val="tx1"/>
                          </a:solidFill>
                          <a:latin typeface="Alexandria"/>
                        </a:rPr>
                        <a:t>سرعة الوصول إلى المستجوبين ومن عدة مناطق متباعدة جغرافيا </a:t>
                      </a:r>
                    </a:p>
                    <a:p>
                      <a:pPr marL="285750" indent="-285750" algn="r" rtl="1">
                        <a:buFontTx/>
                        <a:buChar char="-"/>
                      </a:pPr>
                      <a:r>
                        <a:rPr lang="ar-EG" sz="1800" dirty="0">
                          <a:solidFill>
                            <a:schemeClr val="tx1"/>
                          </a:solidFill>
                          <a:latin typeface="Alexandria"/>
                        </a:rPr>
                        <a:t>الشعور بالارتياح عند الكشف عن بعض المعلومات </a:t>
                      </a:r>
                    </a:p>
                  </a:txBody>
                  <a:tcPr/>
                </a:tc>
                <a:tc>
                  <a:txBody>
                    <a:bodyPr/>
                    <a:lstStyle/>
                    <a:p>
                      <a:pPr marL="285750" indent="-285750" algn="r" rtl="1">
                        <a:buFontTx/>
                        <a:buChar char="-"/>
                      </a:pPr>
                      <a:r>
                        <a:rPr lang="ar-EG" sz="1800" dirty="0">
                          <a:solidFill>
                            <a:schemeClr val="tx1"/>
                          </a:solidFill>
                          <a:latin typeface="Alexandria"/>
                        </a:rPr>
                        <a:t>قدرة المستجوب على إنهاء المقابلة الهاتفية </a:t>
                      </a:r>
                    </a:p>
                    <a:p>
                      <a:pPr marL="285750" indent="-285750" algn="r" rtl="1">
                        <a:buFontTx/>
                        <a:buChar char="-"/>
                      </a:pPr>
                      <a:r>
                        <a:rPr lang="ar-EG" sz="1800" dirty="0">
                          <a:solidFill>
                            <a:schemeClr val="tx1"/>
                          </a:solidFill>
                          <a:latin typeface="Alexandria"/>
                        </a:rPr>
                        <a:t>عدم قدرة الباحث على رؤية وملاحظة تعبيرات المختلفة </a:t>
                      </a:r>
                    </a:p>
                    <a:p>
                      <a:pPr marL="285750" indent="-285750" algn="r" rtl="1">
                        <a:buFontTx/>
                        <a:buChar char="-"/>
                      </a:pPr>
                      <a:r>
                        <a:rPr lang="ar-EG" sz="1800" dirty="0">
                          <a:solidFill>
                            <a:schemeClr val="tx1"/>
                          </a:solidFill>
                          <a:latin typeface="Alexandria"/>
                        </a:rPr>
                        <a:t>الصعوبة النسبية من التأكد من شخصية المستجوب </a:t>
                      </a:r>
                    </a:p>
                  </a:txBody>
                  <a:tcPr/>
                </a:tc>
                <a:extLst>
                  <a:ext uri="{0D108BD9-81ED-4DB2-BD59-A6C34878D82A}">
                    <a16:rowId xmlns:a16="http://schemas.microsoft.com/office/drawing/2014/main" val="3867853123"/>
                  </a:ext>
                </a:extLst>
              </a:tr>
              <a:tr h="2152611">
                <a:tc>
                  <a:txBody>
                    <a:bodyPr/>
                    <a:lstStyle/>
                    <a:p>
                      <a:pPr algn="r" rtl="1"/>
                      <a:r>
                        <a:rPr lang="ar-EG" sz="1800" dirty="0">
                          <a:solidFill>
                            <a:schemeClr val="tx1"/>
                          </a:solidFill>
                          <a:latin typeface="Alexandria"/>
                        </a:rPr>
                        <a:t>المقابلة بمساعدة الحاسب </a:t>
                      </a:r>
                    </a:p>
                    <a:p>
                      <a:pPr algn="r" rtl="1"/>
                      <a:r>
                        <a:rPr lang="en-US" sz="1800" dirty="0">
                          <a:solidFill>
                            <a:schemeClr val="tx1"/>
                          </a:solidFill>
                          <a:latin typeface="Alexandria"/>
                        </a:rPr>
                        <a:t>Computer Assisted Interviewing</a:t>
                      </a:r>
                    </a:p>
                  </a:txBody>
                  <a:tcPr/>
                </a:tc>
                <a:tc>
                  <a:txBody>
                    <a:bodyPr/>
                    <a:lstStyle/>
                    <a:p>
                      <a:pPr algn="r" rtl="1"/>
                      <a:r>
                        <a:rPr lang="ar-EG" sz="1800" dirty="0">
                          <a:solidFill>
                            <a:schemeClr val="tx1"/>
                          </a:solidFill>
                          <a:latin typeface="Alexandria"/>
                        </a:rPr>
                        <a:t>تتم عبر الاتصالات الالكترونية بين الباحث والمستجوب ، حيث تعرض الأسئلة على شاشة الحاسب ويقوم الباحث بإدخال إجابات المستجوب مباشرة إلى الحاسب </a:t>
                      </a:r>
                    </a:p>
                  </a:txBody>
                  <a:tcPr/>
                </a:tc>
                <a:tc>
                  <a:txBody>
                    <a:bodyPr/>
                    <a:lstStyle/>
                    <a:p>
                      <a:pPr marL="285750" indent="-285750" algn="r" rtl="1">
                        <a:buFontTx/>
                        <a:buChar char="-"/>
                      </a:pPr>
                      <a:r>
                        <a:rPr lang="ar-EG" sz="1800" dirty="0">
                          <a:solidFill>
                            <a:schemeClr val="tx1"/>
                          </a:solidFill>
                          <a:latin typeface="Alexandria"/>
                        </a:rPr>
                        <a:t>السرعة والدقة في جمع البيانات </a:t>
                      </a:r>
                    </a:p>
                    <a:p>
                      <a:pPr marL="285750" indent="-285750" algn="r" rtl="1">
                        <a:buFontTx/>
                        <a:buChar char="-"/>
                      </a:pPr>
                      <a:r>
                        <a:rPr lang="ar-EG" sz="1800" dirty="0">
                          <a:solidFill>
                            <a:schemeClr val="tx1"/>
                          </a:solidFill>
                          <a:latin typeface="Alexandria"/>
                        </a:rPr>
                        <a:t>مناسبة للتكاليف والوقت المستغرق</a:t>
                      </a:r>
                    </a:p>
                    <a:p>
                      <a:pPr marL="285750" indent="-285750" algn="r" rtl="1">
                        <a:buFontTx/>
                        <a:buChar char="-"/>
                      </a:pPr>
                      <a:r>
                        <a:rPr lang="ar-EG" sz="1800" dirty="0">
                          <a:solidFill>
                            <a:schemeClr val="tx1"/>
                          </a:solidFill>
                          <a:latin typeface="Alexandria"/>
                        </a:rPr>
                        <a:t>تقليل التحيز من خلال استخدام البدء العشوائي في ترتيب الأسئلة </a:t>
                      </a:r>
                    </a:p>
                    <a:p>
                      <a:pPr marL="285750" indent="-285750" algn="r" rtl="1">
                        <a:buFontTx/>
                        <a:buChar char="-"/>
                      </a:pPr>
                      <a:r>
                        <a:rPr lang="ar-EG" sz="1800" dirty="0">
                          <a:solidFill>
                            <a:schemeClr val="tx1"/>
                          </a:solidFill>
                          <a:latin typeface="Alexandria"/>
                        </a:rPr>
                        <a:t>الجدولة الفورية للنتائج </a:t>
                      </a:r>
                    </a:p>
                  </a:txBody>
                  <a:tcPr/>
                </a:tc>
                <a:tc>
                  <a:txBody>
                    <a:bodyPr/>
                    <a:lstStyle/>
                    <a:p>
                      <a:pPr marL="285750" indent="-285750" algn="r" rtl="1">
                        <a:buFontTx/>
                        <a:buChar char="-"/>
                      </a:pPr>
                      <a:r>
                        <a:rPr lang="ar-EG" sz="1800" dirty="0">
                          <a:solidFill>
                            <a:schemeClr val="tx1"/>
                          </a:solidFill>
                          <a:latin typeface="Alexandria"/>
                        </a:rPr>
                        <a:t>يجب أن يغطي المسح أعداد كبيرة </a:t>
                      </a:r>
                    </a:p>
                    <a:p>
                      <a:pPr marL="285750" indent="-285750" algn="r" rtl="1">
                        <a:buFontTx/>
                        <a:buChar char="-"/>
                      </a:pPr>
                      <a:r>
                        <a:rPr lang="ar-EG" sz="1800" dirty="0">
                          <a:solidFill>
                            <a:schemeClr val="tx1"/>
                          </a:solidFill>
                          <a:latin typeface="Alexandria"/>
                        </a:rPr>
                        <a:t>قدرة المستجوب على إنهاء المقابلة في الوقت الذي يريده</a:t>
                      </a:r>
                    </a:p>
                    <a:p>
                      <a:pPr marL="285750" indent="-285750" algn="r" rtl="1">
                        <a:buFontTx/>
                        <a:buChar char="-"/>
                      </a:pPr>
                      <a:r>
                        <a:rPr lang="ar-EG" sz="1800" dirty="0">
                          <a:solidFill>
                            <a:schemeClr val="tx1"/>
                          </a:solidFill>
                          <a:latin typeface="Alexandria"/>
                        </a:rPr>
                        <a:t>عدم قدرة الباحث على رؤية ردود فعل وتعبيرات المستجوب</a:t>
                      </a:r>
                    </a:p>
                  </a:txBody>
                  <a:tcPr/>
                </a:tc>
                <a:extLst>
                  <a:ext uri="{0D108BD9-81ED-4DB2-BD59-A6C34878D82A}">
                    <a16:rowId xmlns:a16="http://schemas.microsoft.com/office/drawing/2014/main" val="1876617768"/>
                  </a:ext>
                </a:extLst>
              </a:tr>
            </a:tbl>
          </a:graphicData>
        </a:graphic>
      </p:graphicFrame>
    </p:spTree>
    <p:extLst>
      <p:ext uri="{BB962C8B-B14F-4D97-AF65-F5344CB8AC3E}">
        <p14:creationId xmlns:p14="http://schemas.microsoft.com/office/powerpoint/2010/main" val="1101727610"/>
      </p:ext>
    </p:extLst>
  </p:cSld>
  <p:clrMapOvr>
    <a:masterClrMapping/>
  </p:clrMapOvr>
  <mc:AlternateContent xmlns:mc="http://schemas.openxmlformats.org/markup-compatibility/2006" xmlns:p14="http://schemas.microsoft.com/office/powerpoint/2010/main">
    <mc:Choice Requires="p14">
      <p:transition spd="slow" p14:dur="2000" advTm="220079"/>
    </mc:Choice>
    <mc:Fallback xmlns="">
      <p:transition spd="slow" advTm="22007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477875"/>
          </a:xfrm>
          <a:prstGeom prst="rect">
            <a:avLst/>
          </a:prstGeom>
          <a:noFill/>
        </p:spPr>
        <p:txBody>
          <a:bodyPr wrap="square" rtlCol="0">
            <a:spAutoFit/>
          </a:bodyPr>
          <a:lstStyle/>
          <a:p>
            <a:pPr algn="ctr" rtl="1"/>
            <a:r>
              <a:rPr lang="ar-EG" sz="2000" b="1" dirty="0">
                <a:latin typeface="Alexandria" charset="0"/>
                <a:cs typeface="Alexandria" charset="0"/>
              </a:rPr>
              <a:t>الأخطاء التي يمكن أن تقع في المقابلات </a:t>
            </a:r>
          </a:p>
          <a:p>
            <a:pPr marL="285750" indent="-285750" algn="ctr" rtl="1">
              <a:buFont typeface="Wingdings" panose="05000000000000000000" pitchFamily="2" charset="2"/>
              <a:buChar char="Ø"/>
            </a:pPr>
            <a:endParaRPr lang="ar-EG" dirty="0">
              <a:latin typeface="Alexandria" charset="0"/>
              <a:cs typeface="Alexandria" charset="0"/>
            </a:endParaRPr>
          </a:p>
          <a:p>
            <a:pPr marL="285750" indent="-285750" algn="r" rtl="1">
              <a:buFont typeface="Wingdings" panose="05000000000000000000" pitchFamily="2" charset="2"/>
              <a:buChar char="Ø"/>
            </a:pPr>
            <a:r>
              <a:rPr lang="ar-EG" b="1" dirty="0">
                <a:latin typeface="Alexandria" charset="0"/>
                <a:cs typeface="Alexandria" charset="0"/>
              </a:rPr>
              <a:t>خطأ الثبات </a:t>
            </a:r>
            <a:r>
              <a:rPr lang="ar-EG" dirty="0">
                <a:latin typeface="Alexandria" charset="0"/>
                <a:cs typeface="Alexandria" charset="0"/>
              </a:rPr>
              <a:t>: إذا أخفق الشخص الذي أجرى المقابلة  في التعرف على أو قلل أهمية حادثة هامة خلال حدوث المقابلة .</a:t>
            </a:r>
          </a:p>
          <a:p>
            <a:pPr algn="r" rtl="1"/>
            <a:endParaRPr lang="ar-EG" dirty="0">
              <a:latin typeface="Alexandria" charset="0"/>
              <a:cs typeface="Alexandria" charset="0"/>
            </a:endParaRPr>
          </a:p>
          <a:p>
            <a:pPr marL="285750" indent="-285750" algn="r" rtl="1">
              <a:buFont typeface="Wingdings" panose="05000000000000000000" pitchFamily="2" charset="2"/>
              <a:buChar char="Ø"/>
            </a:pPr>
            <a:r>
              <a:rPr lang="ar-EG" b="1" dirty="0">
                <a:latin typeface="Alexandria" charset="0"/>
                <a:cs typeface="Alexandria" charset="0"/>
              </a:rPr>
              <a:t>خطأ الحذف </a:t>
            </a:r>
            <a:r>
              <a:rPr lang="ar-EG" dirty="0">
                <a:latin typeface="Alexandria" charset="0"/>
                <a:cs typeface="Alexandria" charset="0"/>
              </a:rPr>
              <a:t>: إذا حذف الباحث حقيقة جوهرية ، أو تجربة ما ذكرها المستجوب. </a:t>
            </a:r>
          </a:p>
          <a:p>
            <a:pPr algn="r" rtl="1"/>
            <a:endParaRPr lang="ar-EG" dirty="0">
              <a:latin typeface="Alexandria" charset="0"/>
              <a:cs typeface="Alexandria" charset="0"/>
            </a:endParaRPr>
          </a:p>
          <a:p>
            <a:pPr marL="285750" indent="-285750" algn="r" rtl="1">
              <a:buFont typeface="Wingdings" panose="05000000000000000000" pitchFamily="2" charset="2"/>
              <a:buChar char="Ø"/>
            </a:pPr>
            <a:r>
              <a:rPr lang="ar-EG" b="1" dirty="0">
                <a:latin typeface="Alexandria" charset="0"/>
                <a:cs typeface="Alexandria" charset="0"/>
              </a:rPr>
              <a:t>خطأ الإضافة: </a:t>
            </a:r>
            <a:r>
              <a:rPr lang="ar-EG" dirty="0">
                <a:latin typeface="Alexandria" charset="0"/>
                <a:cs typeface="Alexandria" charset="0"/>
              </a:rPr>
              <a:t>إذا ضخم الباحث أو طور إجابة الشخص الذي قابله بعبارات لم يذكرها</a:t>
            </a:r>
          </a:p>
          <a:p>
            <a:pPr algn="r" rtl="1"/>
            <a:endParaRPr lang="ar-EG" dirty="0">
              <a:latin typeface="Alexandria" charset="0"/>
              <a:cs typeface="Alexandria" charset="0"/>
            </a:endParaRPr>
          </a:p>
          <a:p>
            <a:pPr marL="285750" indent="-285750" algn="r" rtl="1">
              <a:buFont typeface="Wingdings" panose="05000000000000000000" pitchFamily="2" charset="2"/>
              <a:buChar char="Ø"/>
            </a:pPr>
            <a:r>
              <a:rPr lang="ar-EG" b="1" dirty="0">
                <a:latin typeface="Alexandria" charset="0"/>
                <a:cs typeface="Alexandria" charset="0"/>
              </a:rPr>
              <a:t>خطأ الاستبدال: </a:t>
            </a:r>
            <a:r>
              <a:rPr lang="ar-EG" dirty="0">
                <a:latin typeface="Alexandria" charset="0"/>
                <a:cs typeface="Alexandria" charset="0"/>
              </a:rPr>
              <a:t>إذا نسى الباحث كلمات  الشخص الذي قابله واستبدلها بكلمات أخرى لها دلالات مغايرة لما قصده المستجيب.</a:t>
            </a:r>
          </a:p>
          <a:p>
            <a:pPr algn="r" rtl="1"/>
            <a:endParaRPr lang="ar-EG" dirty="0">
              <a:latin typeface="Alexandria" charset="0"/>
              <a:cs typeface="Alexandria" charset="0"/>
            </a:endParaRPr>
          </a:p>
          <a:p>
            <a:pPr marL="285750" indent="-285750" algn="r" rtl="1">
              <a:buFont typeface="Wingdings" panose="05000000000000000000" pitchFamily="2" charset="2"/>
              <a:buChar char="Ø"/>
            </a:pPr>
            <a:r>
              <a:rPr lang="ar-EG" b="1" dirty="0">
                <a:latin typeface="Alexandria" charset="0"/>
                <a:cs typeface="Alexandria" charset="0"/>
              </a:rPr>
              <a:t>خطأ التبديل : </a:t>
            </a:r>
            <a:r>
              <a:rPr lang="ar-EG" dirty="0">
                <a:latin typeface="Alexandria" charset="0"/>
                <a:cs typeface="Alexandria" charset="0"/>
              </a:rPr>
              <a:t>إذا لم يتذكر الباحث تسلسل الأحداث أو ارتباط الحقائق بعضها ببعض وقام بتغيير تسلسل الأحداث الحقيقي. </a:t>
            </a:r>
          </a:p>
          <a:p>
            <a:pPr algn="r" rtl="1"/>
            <a:endParaRPr lang="ar-EG" sz="20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11281650"/>
      </p:ext>
    </p:extLst>
  </p:cSld>
  <p:clrMapOvr>
    <a:masterClrMapping/>
  </p:clrMapOvr>
  <mc:AlternateContent xmlns:mc="http://schemas.openxmlformats.org/markup-compatibility/2006" xmlns:p14="http://schemas.microsoft.com/office/powerpoint/2010/main">
    <mc:Choice Requires="p14">
      <p:transition spd="slow" p14:dur="2000" advTm="121960"/>
    </mc:Choice>
    <mc:Fallback xmlns="">
      <p:transition spd="slow" advTm="12196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5693866"/>
          </a:xfrm>
          <a:prstGeom prst="rect">
            <a:avLst/>
          </a:prstGeom>
          <a:noFill/>
        </p:spPr>
        <p:txBody>
          <a:bodyPr wrap="square" rtlCol="0">
            <a:spAutoFit/>
          </a:bodyPr>
          <a:lstStyle/>
          <a:p>
            <a:pPr algn="ctr" rtl="1"/>
            <a:r>
              <a:rPr lang="ar-EG" sz="2000" b="1" dirty="0">
                <a:latin typeface="Alexandria" charset="0"/>
                <a:cs typeface="Alexandria" charset="0"/>
              </a:rPr>
              <a:t>ثالثا: الملاحظة </a:t>
            </a:r>
          </a:p>
          <a:p>
            <a:pPr algn="ctr" rtl="1"/>
            <a:r>
              <a:rPr lang="ar-EG" dirty="0">
                <a:latin typeface="Alexandria" charset="0"/>
                <a:cs typeface="Alexandria" charset="0"/>
              </a:rPr>
              <a:t>مشاهدة ( مراقبة) الظواهر من قبل الباحث . وقد يراقب الباحث ظواهر يستطيع التأثير فيها كالتجارب في المختبرات ، أو ظواهر لا يستطيع التأثير فيها مثل علوم الفلك. </a:t>
            </a:r>
          </a:p>
          <a:p>
            <a:pPr algn="ctr" rtl="1"/>
            <a:endParaRPr lang="ar-EG" dirty="0">
              <a:latin typeface="Alexandria" charset="0"/>
              <a:cs typeface="Alexandria" charset="0"/>
            </a:endParaRPr>
          </a:p>
          <a:p>
            <a:pPr algn="ctr" rtl="1"/>
            <a:r>
              <a:rPr lang="ar-EG" sz="2000" b="1" dirty="0">
                <a:latin typeface="Alexandria" charset="0"/>
                <a:cs typeface="Alexandria" charset="0"/>
              </a:rPr>
              <a:t>أنواع الملاحظات حسب درجة الضبط </a:t>
            </a:r>
          </a:p>
          <a:p>
            <a:pPr algn="r" rtl="1"/>
            <a:r>
              <a:rPr lang="ar-EG" b="1" dirty="0">
                <a:latin typeface="Alexandria" charset="0"/>
                <a:cs typeface="Alexandria" charset="0"/>
              </a:rPr>
              <a:t>الملاحظة المنتظمة </a:t>
            </a:r>
          </a:p>
          <a:p>
            <a:pPr marL="285750" indent="-285750" algn="r" rtl="1">
              <a:buFont typeface="Wingdings" panose="05000000000000000000" pitchFamily="2" charset="2"/>
              <a:buChar char="ü"/>
            </a:pPr>
            <a:r>
              <a:rPr lang="ar-EG" dirty="0">
                <a:latin typeface="Alexandria" charset="0"/>
                <a:cs typeface="Alexandria" charset="0"/>
              </a:rPr>
              <a:t>تسمى بالملاحظة المنتظمة ( يتم تحديد ظروف الملاحظة من حيث الزمان والمكان) .</a:t>
            </a:r>
          </a:p>
          <a:p>
            <a:pPr marL="285750" indent="-285750" algn="r" rtl="1">
              <a:buFont typeface="Wingdings" panose="05000000000000000000" pitchFamily="2" charset="2"/>
              <a:buChar char="ü"/>
            </a:pPr>
            <a:r>
              <a:rPr lang="ar-EG" dirty="0">
                <a:latin typeface="Alexandria" charset="0"/>
                <a:cs typeface="Alexandria" charset="0"/>
              </a:rPr>
              <a:t>تهدف هذه الملاحظة إلى جمع بيانات دقيقة عن الظاهرة موضوع البحث لاختبار الفرضيات . </a:t>
            </a:r>
          </a:p>
          <a:p>
            <a:pPr algn="r" rtl="1"/>
            <a:r>
              <a:rPr lang="ar-EG" b="1" dirty="0">
                <a:latin typeface="Alexandria" charset="0"/>
                <a:cs typeface="Alexandria" charset="0"/>
              </a:rPr>
              <a:t>الملاحظة البسيطة</a:t>
            </a:r>
          </a:p>
          <a:p>
            <a:pPr marL="285750" indent="-285750" algn="r" rtl="1">
              <a:buFont typeface="Wingdings" panose="05000000000000000000" pitchFamily="2" charset="2"/>
              <a:buChar char="ü"/>
            </a:pPr>
            <a:r>
              <a:rPr lang="ar-EG" dirty="0">
                <a:latin typeface="Alexandria" charset="0"/>
                <a:cs typeface="Alexandria" charset="0"/>
              </a:rPr>
              <a:t>تسمى  بالملاحظة غير المخططة  ( تحدث طبيعيا دون إعداد مسبق ).</a:t>
            </a:r>
          </a:p>
          <a:p>
            <a:pPr algn="ctr" rtl="1"/>
            <a:r>
              <a:rPr lang="ar-EG" sz="2000" b="1" dirty="0">
                <a:latin typeface="Alexandria" charset="0"/>
                <a:cs typeface="Alexandria" charset="0"/>
              </a:rPr>
              <a:t>أنواع الملاحظات تبعا للهدف </a:t>
            </a:r>
          </a:p>
          <a:p>
            <a:pPr algn="r" rtl="1"/>
            <a:r>
              <a:rPr lang="ar-EG" b="1" dirty="0">
                <a:latin typeface="Alexandria" charset="0"/>
                <a:cs typeface="Alexandria" charset="0"/>
              </a:rPr>
              <a:t>الملاحظة غير المقصودة</a:t>
            </a:r>
          </a:p>
          <a:p>
            <a:pPr marL="285750" indent="-285750" algn="r" rtl="1">
              <a:buFont typeface="Wingdings" panose="05000000000000000000" pitchFamily="2" charset="2"/>
              <a:buChar char="ü"/>
            </a:pPr>
            <a:r>
              <a:rPr lang="ar-EG" dirty="0">
                <a:latin typeface="Alexandria" charset="0"/>
                <a:cs typeface="Alexandria" charset="0"/>
              </a:rPr>
              <a:t>يقوم الباحث بملاحظة بعض الظواهر بطريقة الصدفة .</a:t>
            </a:r>
          </a:p>
          <a:p>
            <a:pPr marL="285750" indent="-285750" algn="r" rtl="1">
              <a:buFont typeface="Wingdings" panose="05000000000000000000" pitchFamily="2" charset="2"/>
              <a:buChar char="ü"/>
            </a:pPr>
            <a:r>
              <a:rPr lang="ar-EG" dirty="0">
                <a:latin typeface="Alexandria" charset="0"/>
                <a:cs typeface="Alexandria" charset="0"/>
              </a:rPr>
              <a:t>غالبا ما تكون هذه الملاحظة بسيطة </a:t>
            </a:r>
          </a:p>
          <a:p>
            <a:pPr algn="r" rtl="1"/>
            <a:r>
              <a:rPr lang="ar-EG" b="1" dirty="0">
                <a:latin typeface="Alexandria" charset="0"/>
                <a:cs typeface="Alexandria" charset="0"/>
              </a:rPr>
              <a:t>الملاحظة المقصودة </a:t>
            </a:r>
          </a:p>
          <a:p>
            <a:pPr marL="285750" indent="-285750" algn="r" rtl="1">
              <a:buFont typeface="Wingdings" panose="05000000000000000000" pitchFamily="2" charset="2"/>
              <a:buChar char="ü"/>
            </a:pPr>
            <a:r>
              <a:rPr lang="ar-EG" dirty="0">
                <a:latin typeface="Alexandria" charset="0"/>
                <a:cs typeface="Alexandria" charset="0"/>
              </a:rPr>
              <a:t>يقوم الباحث بالاتصال الهادف بموقف معين أو أشخاص محددين لتسجيل مواقف معهم .</a:t>
            </a:r>
          </a:p>
          <a:p>
            <a:pPr marL="285750" indent="-285750" algn="r" rtl="1">
              <a:buFont typeface="Wingdings" panose="05000000000000000000" pitchFamily="2" charset="2"/>
              <a:buChar char="ü"/>
            </a:pPr>
            <a:r>
              <a:rPr lang="ar-EG" dirty="0">
                <a:latin typeface="Alexandria" charset="0"/>
                <a:cs typeface="Alexandria" charset="0"/>
              </a:rPr>
              <a:t>غالبا ما تكون هذه الملاحظة منظمة. </a:t>
            </a:r>
          </a:p>
          <a:p>
            <a:pPr algn="ctr" rtl="1"/>
            <a:endParaRPr lang="ar-EG" dirty="0">
              <a:latin typeface="Alexandria" charset="0"/>
              <a:cs typeface="Alexandria" charset="0"/>
            </a:endParaRPr>
          </a:p>
          <a:p>
            <a:pPr algn="ctr" rtl="1"/>
            <a:r>
              <a:rPr lang="ar-EG" dirty="0">
                <a:latin typeface="Alexandria" charset="0"/>
                <a:cs typeface="Alexandria" charset="0"/>
              </a:rPr>
              <a:t>	</a:t>
            </a:r>
          </a:p>
          <a:p>
            <a:pPr algn="ct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29945497"/>
      </p:ext>
    </p:extLst>
  </p:cSld>
  <p:clrMapOvr>
    <a:masterClrMapping/>
  </p:clrMapOvr>
  <mc:AlternateContent xmlns:mc="http://schemas.openxmlformats.org/markup-compatibility/2006" xmlns:p14="http://schemas.microsoft.com/office/powerpoint/2010/main">
    <mc:Choice Requires="p14">
      <p:transition spd="slow" p14:dur="2000" advTm="162640"/>
    </mc:Choice>
    <mc:Fallback xmlns="">
      <p:transition spd="slow" advTm="16264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816429"/>
          </a:xfrm>
          <a:prstGeom prst="rect">
            <a:avLst/>
          </a:prstGeom>
          <a:noFill/>
        </p:spPr>
        <p:txBody>
          <a:bodyPr wrap="square" rtlCol="0">
            <a:spAutoFit/>
          </a:bodyPr>
          <a:lstStyle/>
          <a:p>
            <a:pPr algn="ctr" rtl="1"/>
            <a:r>
              <a:rPr lang="ar-EG" sz="2000" b="1" dirty="0">
                <a:latin typeface="Alexandria" charset="0"/>
                <a:cs typeface="Alexandria" charset="0"/>
              </a:rPr>
              <a:t>مزايا الملاحظة</a:t>
            </a:r>
          </a:p>
          <a:p>
            <a:pPr marL="342900" indent="-342900" algn="r" rtl="1">
              <a:buFont typeface="Wingdings" panose="05000000000000000000" pitchFamily="2" charset="2"/>
              <a:buChar char="ü"/>
            </a:pPr>
            <a:r>
              <a:rPr lang="ar-EG" dirty="0">
                <a:latin typeface="Alexandria" charset="0"/>
                <a:cs typeface="Alexandria" charset="0"/>
              </a:rPr>
              <a:t>الوسيلة الوحيدة لدراسة السلوك الإنساني ، خاصة في حالات ردود الفعل عن المعلومات ( كسلوك المدير وسلوك المشتريين داخل المحلات)</a:t>
            </a:r>
          </a:p>
          <a:p>
            <a:pPr marL="342900" indent="-342900" algn="r" rtl="1">
              <a:buFont typeface="Wingdings" panose="05000000000000000000" pitchFamily="2" charset="2"/>
              <a:buChar char="ü"/>
            </a:pPr>
            <a:r>
              <a:rPr lang="ar-EG" dirty="0">
                <a:latin typeface="Alexandria" charset="0"/>
                <a:cs typeface="Alexandria" charset="0"/>
              </a:rPr>
              <a:t>لا تحتاج جهد كبير مقارنة بالطرق الأخرى </a:t>
            </a:r>
          </a:p>
          <a:p>
            <a:pPr marL="342900" indent="-342900" algn="r" rtl="1">
              <a:buFont typeface="Wingdings" panose="05000000000000000000" pitchFamily="2" charset="2"/>
              <a:buChar char="ü"/>
            </a:pPr>
            <a:r>
              <a:rPr lang="ar-EG" dirty="0">
                <a:latin typeface="Alexandria" charset="0"/>
                <a:cs typeface="Alexandria" charset="0"/>
              </a:rPr>
              <a:t>قد تسمح بجمع بيانات لم يفكر بها الباحث عند تصميم البحث </a:t>
            </a:r>
          </a:p>
          <a:p>
            <a:pPr marL="342900" indent="-342900" algn="r" rtl="1">
              <a:buFont typeface="Wingdings" panose="05000000000000000000" pitchFamily="2" charset="2"/>
              <a:buChar char="ü"/>
            </a:pPr>
            <a:r>
              <a:rPr lang="ar-EG" dirty="0">
                <a:latin typeface="Alexandria" charset="0"/>
                <a:cs typeface="Alexandria" charset="0"/>
              </a:rPr>
              <a:t>مناسبة للبحوث التي تتطلب بيانات وصفية </a:t>
            </a:r>
          </a:p>
          <a:p>
            <a:pPr marL="342900" indent="-342900" algn="r" rtl="1">
              <a:buFont typeface="Wingdings" panose="05000000000000000000" pitchFamily="2" charset="2"/>
              <a:buChar char="ü"/>
            </a:pPr>
            <a:r>
              <a:rPr lang="ar-EG" dirty="0">
                <a:latin typeface="Alexandria" charset="0"/>
                <a:cs typeface="Alexandria" charset="0"/>
              </a:rPr>
              <a:t>يمكن إجراء الملاحظة على عدد قليل ، وليس بالضرورة أن تكون العينة كبيرة </a:t>
            </a:r>
          </a:p>
          <a:p>
            <a:pPr algn="r" rtl="1"/>
            <a:endParaRPr lang="ar-EG" dirty="0">
              <a:latin typeface="Alexandria" charset="0"/>
              <a:cs typeface="Alexandria" charset="0"/>
            </a:endParaRPr>
          </a:p>
          <a:p>
            <a:pPr algn="ctr" rtl="1"/>
            <a:r>
              <a:rPr lang="ar-EG" sz="2000" b="1" dirty="0">
                <a:latin typeface="Alexandria" charset="0"/>
                <a:cs typeface="Alexandria" charset="0"/>
              </a:rPr>
              <a:t>عيوب الملاحظة</a:t>
            </a:r>
          </a:p>
          <a:p>
            <a:pPr marL="342900" indent="-342900" algn="r" rtl="1">
              <a:buFont typeface="Wingdings" panose="05000000000000000000" pitchFamily="2" charset="2"/>
              <a:buChar char="ü"/>
            </a:pPr>
            <a:r>
              <a:rPr lang="ar-EG" dirty="0">
                <a:latin typeface="Alexandria" charset="0"/>
                <a:cs typeface="Alexandria" charset="0"/>
              </a:rPr>
              <a:t>قد يعمد الأفراد إلى تقمص سلوك مغاير خلال الفترة التي تتم فيها مراقبتهم إذا شعروا بالمراقبة </a:t>
            </a:r>
          </a:p>
          <a:p>
            <a:pPr marL="342900" indent="-342900" algn="r" rtl="1">
              <a:buFont typeface="Wingdings" panose="05000000000000000000" pitchFamily="2" charset="2"/>
              <a:buChar char="ü"/>
            </a:pPr>
            <a:r>
              <a:rPr lang="ar-EG" dirty="0">
                <a:latin typeface="Alexandria" charset="0"/>
                <a:cs typeface="Alexandria" charset="0"/>
              </a:rPr>
              <a:t>قد </a:t>
            </a:r>
            <a:r>
              <a:rPr lang="ar-EG" dirty="0" err="1">
                <a:latin typeface="Alexandria" charset="0"/>
                <a:cs typeface="Alexandria" charset="0"/>
              </a:rPr>
              <a:t>تعيقها</a:t>
            </a:r>
            <a:r>
              <a:rPr lang="ar-EG" dirty="0">
                <a:latin typeface="Alexandria" charset="0"/>
                <a:cs typeface="Alexandria" charset="0"/>
              </a:rPr>
              <a:t> بعض الظروف الجوية ، كأن تتدخل عوامل الفيضانات أو تساقط الثلوج لعرقلة الملاحظة </a:t>
            </a:r>
          </a:p>
          <a:p>
            <a:pPr marL="342900" indent="-342900" algn="r" rtl="1">
              <a:buFont typeface="Wingdings" panose="05000000000000000000" pitchFamily="2" charset="2"/>
              <a:buChar char="ü"/>
            </a:pPr>
            <a:r>
              <a:rPr lang="ar-EG" dirty="0">
                <a:latin typeface="Alexandria" charset="0"/>
                <a:cs typeface="Alexandria" charset="0"/>
              </a:rPr>
              <a:t>بعض الأحداث لا يمكن ملاحظتها مباشرة مثل الحياة الخاصة بالأفراد</a:t>
            </a:r>
          </a:p>
          <a:p>
            <a:pPr marL="342900" indent="-342900" algn="r" rtl="1">
              <a:buFont typeface="Wingdings" panose="05000000000000000000" pitchFamily="2" charset="2"/>
              <a:buChar char="ü"/>
            </a:pPr>
            <a:r>
              <a:rPr lang="ar-EG" dirty="0">
                <a:latin typeface="Alexandria" charset="0"/>
                <a:cs typeface="Alexandria" charset="0"/>
              </a:rPr>
              <a:t>إذا كانت العينة كبيرة فإنها ستكون مكلفة جدا.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3958053"/>
      </p:ext>
    </p:extLst>
  </p:cSld>
  <p:clrMapOvr>
    <a:masterClrMapping/>
  </p:clrMapOvr>
  <mc:AlternateContent xmlns:mc="http://schemas.openxmlformats.org/markup-compatibility/2006" xmlns:p14="http://schemas.microsoft.com/office/powerpoint/2010/main">
    <mc:Choice Requires="p14">
      <p:transition spd="slow" p14:dur="2000" advTm="105963"/>
    </mc:Choice>
    <mc:Fallback xmlns="">
      <p:transition spd="slow" advTm="10596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062651"/>
          </a:xfrm>
          <a:prstGeom prst="rect">
            <a:avLst/>
          </a:prstGeom>
          <a:noFill/>
        </p:spPr>
        <p:txBody>
          <a:bodyPr wrap="square" rtlCol="0">
            <a:spAutoFit/>
          </a:bodyPr>
          <a:lstStyle/>
          <a:p>
            <a:pPr algn="ctr" rtl="1"/>
            <a:r>
              <a:rPr lang="ar-EG" sz="2000" b="1" dirty="0">
                <a:latin typeface="Alexandria" charset="0"/>
                <a:cs typeface="Alexandria" charset="0"/>
              </a:rPr>
              <a:t>رابعا: الأساليب </a:t>
            </a:r>
            <a:r>
              <a:rPr lang="ar-EG" sz="2000" b="1" dirty="0" err="1">
                <a:latin typeface="Alexandria" charset="0"/>
                <a:cs typeface="Alexandria" charset="0"/>
              </a:rPr>
              <a:t>الإسقاطية</a:t>
            </a:r>
            <a:endParaRPr lang="ar-EG" sz="2000" b="1" dirty="0">
              <a:latin typeface="Alexandria" charset="0"/>
              <a:cs typeface="Alexandria" charset="0"/>
            </a:endParaRPr>
          </a:p>
          <a:p>
            <a:pPr algn="ctr" rtl="1"/>
            <a:endParaRPr lang="ar-EG" sz="2000" b="1" dirty="0">
              <a:latin typeface="Alexandria" charset="0"/>
              <a:cs typeface="Alexandria" charset="0"/>
            </a:endParaRPr>
          </a:p>
          <a:p>
            <a:pPr marL="342900" indent="-342900" algn="r" rtl="1">
              <a:buFont typeface="Wingdings" panose="05000000000000000000" pitchFamily="2" charset="2"/>
              <a:buChar char="ü"/>
            </a:pPr>
            <a:r>
              <a:rPr lang="ar-EG" sz="2000" b="1" dirty="0">
                <a:latin typeface="Alexandria" charset="0"/>
                <a:cs typeface="Alexandria" charset="0"/>
              </a:rPr>
              <a:t> </a:t>
            </a:r>
            <a:r>
              <a:rPr lang="ar-EG" dirty="0">
                <a:latin typeface="Alexandria" charset="0"/>
                <a:cs typeface="Alexandria" charset="0"/>
              </a:rPr>
              <a:t>أسلوب للحصول على الإجابات عن طريق استخدام المعاني المرتبطة بالكلمات ، وإكمال الجمل أو التعليق على الرموز والصور. </a:t>
            </a:r>
          </a:p>
          <a:p>
            <a:pPr marL="285750" indent="-285750" algn="r" rtl="1">
              <a:buFont typeface="Wingdings" panose="05000000000000000000" pitchFamily="2" charset="2"/>
              <a:buChar char="ü"/>
            </a:pPr>
            <a:r>
              <a:rPr lang="ar-EG" dirty="0">
                <a:latin typeface="Alexandria" charset="0"/>
                <a:cs typeface="Alexandria" charset="0"/>
              </a:rPr>
              <a:t>تهدف الأساليب </a:t>
            </a:r>
            <a:r>
              <a:rPr lang="ar-EG" dirty="0" err="1">
                <a:latin typeface="Alexandria" charset="0"/>
                <a:cs typeface="Alexandria" charset="0"/>
              </a:rPr>
              <a:t>الاسقاطية</a:t>
            </a:r>
            <a:r>
              <a:rPr lang="ar-EG" dirty="0">
                <a:latin typeface="Alexandria" charset="0"/>
                <a:cs typeface="Alexandria" charset="0"/>
              </a:rPr>
              <a:t> إلى التعرف على الجوانب الشخصية للفرد ، والتعرف على دوافعه واتجاهاته وانفعالاته المختلفة </a:t>
            </a:r>
          </a:p>
          <a:p>
            <a:pPr marL="285750" indent="-285750" algn="r" rtl="1">
              <a:buFont typeface="Wingdings" panose="05000000000000000000" pitchFamily="2" charset="2"/>
              <a:buChar char="ü"/>
            </a:pPr>
            <a:r>
              <a:rPr lang="ar-EG" dirty="0">
                <a:latin typeface="Alexandria" charset="0"/>
                <a:cs typeface="Alexandria" charset="0"/>
              </a:rPr>
              <a:t>يستخدم غالبا في بحوث علم الاجتماع والنفس والعديد من الاستراتيجيات التسويقية كالربط بين انطباعات الأفراد ومدى تأثر الافراد بالإعلانات والرسائل الإعلامية الموجهة الى المستهلكين. </a:t>
            </a:r>
          </a:p>
          <a:p>
            <a:pPr algn="r" rtl="1"/>
            <a:endParaRPr lang="ar-EG" dirty="0">
              <a:latin typeface="Alexandria" charset="0"/>
              <a:cs typeface="Alexandria" charset="0"/>
            </a:endParaRPr>
          </a:p>
          <a:p>
            <a:pPr algn="ctr" rtl="1"/>
            <a:r>
              <a:rPr lang="ar-EG" dirty="0">
                <a:latin typeface="Alexandria" charset="0"/>
                <a:cs typeface="Alexandria" charset="0"/>
              </a:rPr>
              <a:t>أنواع الأساليب </a:t>
            </a:r>
            <a:r>
              <a:rPr lang="ar-EG" dirty="0" err="1">
                <a:latin typeface="Alexandria" charset="0"/>
                <a:cs typeface="Alexandria" charset="0"/>
              </a:rPr>
              <a:t>الاسقاطية</a:t>
            </a:r>
            <a:r>
              <a:rPr lang="ar-EG" dirty="0">
                <a:latin typeface="Alexandria" charset="0"/>
                <a:cs typeface="Alexandria" charset="0"/>
              </a:rPr>
              <a:t> حسب طبيعة المثير </a:t>
            </a:r>
          </a:p>
          <a:p>
            <a:pPr algn="r" rtl="1"/>
            <a:r>
              <a:rPr lang="ar-EG" b="1" dirty="0">
                <a:latin typeface="Alexandria" charset="0"/>
                <a:cs typeface="Alexandria" charset="0"/>
              </a:rPr>
              <a:t>النوع الأول : الأساليب </a:t>
            </a:r>
            <a:r>
              <a:rPr lang="ar-EG" b="1" dirty="0" err="1">
                <a:latin typeface="Alexandria" charset="0"/>
                <a:cs typeface="Alexandria" charset="0"/>
              </a:rPr>
              <a:t>الاسقاطية</a:t>
            </a:r>
            <a:r>
              <a:rPr lang="ar-EG" b="1" dirty="0">
                <a:latin typeface="Alexandria" charset="0"/>
                <a:cs typeface="Alexandria" charset="0"/>
              </a:rPr>
              <a:t> اللفظية </a:t>
            </a:r>
          </a:p>
          <a:p>
            <a:pPr algn="r" rtl="1"/>
            <a:r>
              <a:rPr lang="ar-EG" dirty="0">
                <a:latin typeface="Alexandria" charset="0"/>
                <a:cs typeface="Alexandria" charset="0"/>
              </a:rPr>
              <a:t>1- أساليب ترابط الالفاظ : يذكر الباحث مجموعة من الالفاظ ويطلب من المستجوب ان يعلق عليها  ككلمة دكتور ، جامعة ، ثم نسمع ماذا يعني ذلك للمستجوب .</a:t>
            </a:r>
          </a:p>
          <a:p>
            <a:pPr algn="r" rtl="1"/>
            <a:r>
              <a:rPr lang="ar-EG" dirty="0">
                <a:latin typeface="Alexandria" charset="0"/>
                <a:cs typeface="Alexandria" charset="0"/>
              </a:rPr>
              <a:t>2- اختبار الجملة الناقصة : حيث يعرض البحث جملة ناقصة على المستجوب ويطلب الباحث منه إكمالها بسرعة مثل :  ان الشغب في الجامعات يمثل ظاهرة .........</a:t>
            </a:r>
          </a:p>
          <a:p>
            <a:pPr algn="r" rtl="1"/>
            <a:r>
              <a:rPr lang="ar-EG" dirty="0">
                <a:latin typeface="Alexandria" charset="0"/>
                <a:cs typeface="Alexandria" charset="0"/>
              </a:rPr>
              <a:t>3- اختبار تكملة القصة: يذكر الباحث قصة قصيرة ويطلب من المستجوب تكملتها لوضع النهاية التي يرغبها المستجوب من للقصة.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9400649"/>
      </p:ext>
    </p:extLst>
  </p:cSld>
  <p:clrMapOvr>
    <a:masterClrMapping/>
  </p:clrMapOvr>
  <mc:AlternateContent xmlns:mc="http://schemas.openxmlformats.org/markup-compatibility/2006" xmlns:p14="http://schemas.microsoft.com/office/powerpoint/2010/main">
    <mc:Choice Requires="p14">
      <p:transition spd="slow" p14:dur="2000" advTm="143791"/>
    </mc:Choice>
    <mc:Fallback xmlns="">
      <p:transition spd="slow" advTm="14379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801314"/>
          </a:xfrm>
          <a:prstGeom prst="rect">
            <a:avLst/>
          </a:prstGeom>
          <a:noFill/>
        </p:spPr>
        <p:txBody>
          <a:bodyPr wrap="square" rtlCol="0">
            <a:spAutoFit/>
          </a:bodyPr>
          <a:lstStyle/>
          <a:p>
            <a:pPr algn="r" rtl="1"/>
            <a:r>
              <a:rPr lang="ar-EG" b="1" dirty="0">
                <a:latin typeface="Alexandria" charset="0"/>
                <a:cs typeface="Alexandria" charset="0"/>
              </a:rPr>
              <a:t>النوع الثاني : الأساليب </a:t>
            </a:r>
            <a:r>
              <a:rPr lang="ar-EG" b="1" dirty="0" err="1">
                <a:latin typeface="Alexandria" charset="0"/>
                <a:cs typeface="Alexandria" charset="0"/>
              </a:rPr>
              <a:t>السيكودرامية</a:t>
            </a:r>
            <a:r>
              <a:rPr lang="ar-EG" b="1" dirty="0">
                <a:latin typeface="Alexandria" charset="0"/>
                <a:cs typeface="Alexandria" charset="0"/>
              </a:rPr>
              <a:t> </a:t>
            </a:r>
          </a:p>
          <a:p>
            <a:pPr algn="r" rtl="1"/>
            <a:r>
              <a:rPr lang="ar-EG" dirty="0">
                <a:latin typeface="Alexandria" charset="0"/>
                <a:cs typeface="Alexandria" charset="0"/>
              </a:rPr>
              <a:t>يطلب من المستجوب بتمثيل موقف معين أو تقليد شخصية معينة وملاحظة ما يضيفه المستجوب على الشخصية من لمسات نفسية ومبالغة تعكس ما بداخله. </a:t>
            </a:r>
          </a:p>
          <a:p>
            <a:pPr algn="r" rtl="1"/>
            <a:r>
              <a:rPr lang="ar-EG" b="1" dirty="0">
                <a:latin typeface="Alexandria" charset="0"/>
                <a:cs typeface="Alexandria" charset="0"/>
              </a:rPr>
              <a:t>النوع الثالث: لأساليب </a:t>
            </a:r>
            <a:r>
              <a:rPr lang="ar-EG" b="1" dirty="0" err="1">
                <a:latin typeface="Alexandria" charset="0"/>
                <a:cs typeface="Alexandria" charset="0"/>
              </a:rPr>
              <a:t>الاسقاطية</a:t>
            </a:r>
            <a:r>
              <a:rPr lang="ar-EG" b="1" dirty="0">
                <a:latin typeface="Alexandria" charset="0"/>
                <a:cs typeface="Alexandria" charset="0"/>
              </a:rPr>
              <a:t> الرمزية </a:t>
            </a:r>
          </a:p>
          <a:p>
            <a:pPr algn="r" rtl="1"/>
            <a:r>
              <a:rPr lang="ar-EG" dirty="0">
                <a:latin typeface="Alexandria" charset="0"/>
                <a:cs typeface="Alexandria" charset="0"/>
              </a:rPr>
              <a:t>1- اختبار </a:t>
            </a:r>
            <a:r>
              <a:rPr lang="ar-EG" dirty="0" err="1">
                <a:latin typeface="Alexandria" charset="0"/>
                <a:cs typeface="Alexandria" charset="0"/>
              </a:rPr>
              <a:t>رورشاخ</a:t>
            </a:r>
            <a:r>
              <a:rPr lang="ar-EG" dirty="0">
                <a:latin typeface="Alexandria" charset="0"/>
                <a:cs typeface="Alexandria" charset="0"/>
              </a:rPr>
              <a:t> : توضع نقطة حبر على ورقة ما فتعطي شكلا ما ويطلب من المستجوب التعليق على الشكل الذي يره ؟ وهل يشبه شيئا يرتبط بذهنه؟ </a:t>
            </a:r>
          </a:p>
          <a:p>
            <a:pPr algn="r" rtl="1"/>
            <a:r>
              <a:rPr lang="ar-EG" dirty="0">
                <a:latin typeface="Alexandria" charset="0"/>
                <a:cs typeface="Alexandria" charset="0"/>
              </a:rPr>
              <a:t>2- الاختبارات الانشائية: يعرض الباحث صور ويطلب من المستجوب ان يذكر ما يوحي له ذلك بان يبني قصة قصيرة حول ذلك. </a:t>
            </a:r>
          </a:p>
          <a:p>
            <a:pPr algn="ctr" rtl="1"/>
            <a:r>
              <a:rPr lang="ar-EG" b="1" dirty="0">
                <a:latin typeface="Alexandria" charset="0"/>
                <a:cs typeface="Alexandria" charset="0"/>
              </a:rPr>
              <a:t>مزايا الأساليب </a:t>
            </a:r>
            <a:r>
              <a:rPr lang="ar-EG" b="1" dirty="0" err="1">
                <a:latin typeface="Alexandria" charset="0"/>
                <a:cs typeface="Alexandria" charset="0"/>
              </a:rPr>
              <a:t>الاسقاطية</a:t>
            </a:r>
            <a:endParaRPr lang="ar-EG" b="1" dirty="0">
              <a:latin typeface="Alexandria" charset="0"/>
              <a:cs typeface="Alexandria" charset="0"/>
            </a:endParaRPr>
          </a:p>
          <a:p>
            <a:pPr marL="285750" indent="-285750" algn="r" rtl="1">
              <a:buFont typeface="Wingdings" panose="05000000000000000000" pitchFamily="2" charset="2"/>
              <a:buChar char="Ø"/>
            </a:pPr>
            <a:r>
              <a:rPr lang="ar-EG" dirty="0">
                <a:latin typeface="Alexandria" charset="0"/>
                <a:cs typeface="Alexandria" charset="0"/>
              </a:rPr>
              <a:t>المرونة ، حيث يمكن استخدام أكثر من أسلوب اسقاطي في آن واحد </a:t>
            </a:r>
          </a:p>
          <a:p>
            <a:pPr marL="285750" indent="-285750" algn="r" rtl="1">
              <a:buFont typeface="Wingdings" panose="05000000000000000000" pitchFamily="2" charset="2"/>
              <a:buChar char="Ø"/>
            </a:pPr>
            <a:r>
              <a:rPr lang="ar-EG" dirty="0">
                <a:latin typeface="Alexandria" charset="0"/>
                <a:cs typeface="Alexandria" charset="0"/>
              </a:rPr>
              <a:t>مفيدة في الدراسات المقارنة بين المجتمعات في مواقف متعددة</a:t>
            </a:r>
          </a:p>
          <a:p>
            <a:pPr marL="285750" indent="-285750" algn="r" rtl="1">
              <a:buFont typeface="Wingdings" panose="05000000000000000000" pitchFamily="2" charset="2"/>
              <a:buChar char="Ø"/>
            </a:pPr>
            <a:r>
              <a:rPr lang="ar-EG" dirty="0">
                <a:latin typeface="Alexandria" charset="0"/>
                <a:cs typeface="Alexandria" charset="0"/>
              </a:rPr>
              <a:t>دراسة الجوانب النفسية والشخصية للمستجوب. </a:t>
            </a:r>
          </a:p>
          <a:p>
            <a:pPr algn="ctr" rtl="1"/>
            <a:r>
              <a:rPr lang="ar-EG" b="1" dirty="0">
                <a:latin typeface="Alexandria" charset="0"/>
                <a:cs typeface="Alexandria" charset="0"/>
              </a:rPr>
              <a:t>عيوب الأساليب </a:t>
            </a:r>
            <a:r>
              <a:rPr lang="ar-EG" b="1" dirty="0" err="1">
                <a:latin typeface="Alexandria" charset="0"/>
                <a:cs typeface="Alexandria" charset="0"/>
              </a:rPr>
              <a:t>الاسقاطية</a:t>
            </a:r>
            <a:r>
              <a:rPr lang="ar-EG" b="1" dirty="0">
                <a:latin typeface="Alexandria" charset="0"/>
                <a:cs typeface="Alexandria" charset="0"/>
              </a:rPr>
              <a:t> </a:t>
            </a:r>
          </a:p>
          <a:p>
            <a:pPr marL="285750" indent="-285750" algn="r" rtl="1">
              <a:buFont typeface="Wingdings" panose="05000000000000000000" pitchFamily="2" charset="2"/>
              <a:buChar char="Ø"/>
            </a:pPr>
            <a:r>
              <a:rPr lang="ar-EG" dirty="0">
                <a:latin typeface="Alexandria" charset="0"/>
                <a:cs typeface="Alexandria" charset="0"/>
              </a:rPr>
              <a:t>صعوبة تفسير البيانات بسبب الانفعال والعصبية التي تنتاب المستجوب</a:t>
            </a:r>
          </a:p>
          <a:p>
            <a:pPr marL="285750" indent="-285750" algn="r" rtl="1">
              <a:buFont typeface="Wingdings" panose="05000000000000000000" pitchFamily="2" charset="2"/>
              <a:buChar char="Ø"/>
            </a:pPr>
            <a:r>
              <a:rPr lang="ar-EG" dirty="0">
                <a:latin typeface="Alexandria" charset="0"/>
                <a:cs typeface="Alexandria" charset="0"/>
              </a:rPr>
              <a:t>يطبق على الدراسات النفسية ويصعب تطبيقه على غيرها من الدراسات </a:t>
            </a:r>
          </a:p>
          <a:p>
            <a:pPr marL="285750" indent="-285750" algn="r" rtl="1">
              <a:buFont typeface="Wingdings" panose="05000000000000000000" pitchFamily="2" charset="2"/>
              <a:buChar char="Ø"/>
            </a:pPr>
            <a:r>
              <a:rPr lang="ar-EG" dirty="0">
                <a:latin typeface="Alexandria" charset="0"/>
                <a:cs typeface="Alexandria" charset="0"/>
              </a:rPr>
              <a:t>قد يرفض المستجوب التعاون وهذا لا يساعد في تحقيق هدف البحث</a:t>
            </a:r>
          </a:p>
          <a:p>
            <a:pPr marL="285750" indent="-285750" algn="r" rtl="1">
              <a:buFont typeface="Wingdings" panose="05000000000000000000" pitchFamily="2" charset="2"/>
              <a:buChar char="Ø"/>
            </a:pPr>
            <a:r>
              <a:rPr lang="ar-EG" dirty="0">
                <a:latin typeface="Alexandria" charset="0"/>
                <a:cs typeface="Alexandria" charset="0"/>
              </a:rPr>
              <a:t>صعوبة تقنين البيانات وتصنيفها وتحليلها. </a:t>
            </a: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5641454"/>
      </p:ext>
    </p:extLst>
  </p:cSld>
  <p:clrMapOvr>
    <a:masterClrMapping/>
  </p:clrMapOvr>
  <mc:AlternateContent xmlns:mc="http://schemas.openxmlformats.org/markup-compatibility/2006" xmlns:p14="http://schemas.microsoft.com/office/powerpoint/2010/main">
    <mc:Choice Requires="p14">
      <p:transition spd="slow" p14:dur="2000" advTm="165085"/>
    </mc:Choice>
    <mc:Fallback xmlns="">
      <p:transition spd="slow" advTm="16508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2523768"/>
          </a:xfrm>
          <a:prstGeom prst="rect">
            <a:avLst/>
          </a:prstGeom>
          <a:noFill/>
        </p:spPr>
        <p:txBody>
          <a:bodyPr wrap="square" rtlCol="0">
            <a:spAutoFit/>
          </a:bodyPr>
          <a:lstStyle/>
          <a:p>
            <a:pPr algn="ctr" rtl="1"/>
            <a:r>
              <a:rPr lang="ar-EG" sz="2000" b="1" dirty="0">
                <a:latin typeface="Alexandria" charset="0"/>
                <a:cs typeface="Alexandria" charset="0"/>
              </a:rPr>
              <a:t>التكليف الرابع </a:t>
            </a:r>
          </a:p>
          <a:p>
            <a:pPr algn="ctr" rtl="1"/>
            <a:endParaRPr lang="ar-EG" sz="2000" b="1" dirty="0">
              <a:latin typeface="Alexandria" charset="0"/>
              <a:cs typeface="Alexandria" charset="0"/>
            </a:endParaRPr>
          </a:p>
          <a:p>
            <a:pPr algn="r" rtl="1"/>
            <a:r>
              <a:rPr lang="ar-EG" sz="2000" b="1" dirty="0">
                <a:latin typeface="Alexandria" charset="0"/>
                <a:cs typeface="Alexandria" charset="0"/>
              </a:rPr>
              <a:t>المطلوب انتقاء بحث في مجال تخصصك ، ثم قم بعمل فيديو لا يقل عن خمس دقائق مستعرضا فيه ما يلي: </a:t>
            </a:r>
          </a:p>
          <a:p>
            <a:pPr algn="r" rtl="1"/>
            <a:r>
              <a:rPr lang="ar-EG" sz="2000" b="1" dirty="0">
                <a:latin typeface="Alexandria" charset="0"/>
                <a:cs typeface="Alexandria" charset="0"/>
              </a:rPr>
              <a:t> - طبيعة بيانات البحث وأداة جمع البيانات أو مصادر الحصول عليها </a:t>
            </a:r>
          </a:p>
          <a:p>
            <a:pPr marL="342900" indent="-342900" algn="r" rtl="1">
              <a:buFontTx/>
              <a:buChar char="-"/>
            </a:pPr>
            <a:r>
              <a:rPr lang="ar-EG" sz="2000" b="1" dirty="0">
                <a:latin typeface="Alexandria" charset="0"/>
                <a:cs typeface="Alexandria" charset="0"/>
              </a:rPr>
              <a:t>عرض تصميم استمارة الاستبيان موضحا بها المحاور الرئيسية والعبارات التي تنتمي لها </a:t>
            </a:r>
          </a:p>
          <a:p>
            <a:pPr marL="342900" indent="-342900" algn="r" rtl="1">
              <a:buFontTx/>
              <a:buChar char="-"/>
            </a:pPr>
            <a:r>
              <a:rPr lang="ar-EG" sz="2000" b="1" dirty="0">
                <a:latin typeface="Alexandria" charset="0"/>
                <a:cs typeface="Alexandria" charset="0"/>
              </a:rPr>
              <a:t>توضيح إذا ما كانت الاستمارة تتمتع بالثبات طبقا لما أثبته الباحث في ورقته البحثية ، مع ذكر وتوضيح أهم الاختبارات التي استخدمها الباحث لإثبات ذلك. </a:t>
            </a:r>
          </a:p>
          <a:p>
            <a:pPr algn="ct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3542594"/>
      </p:ext>
    </p:extLst>
  </p:cSld>
  <p:clrMapOvr>
    <a:masterClrMapping/>
  </p:clrMapOvr>
  <mc:AlternateContent xmlns:mc="http://schemas.openxmlformats.org/markup-compatibility/2006" xmlns:p14="http://schemas.microsoft.com/office/powerpoint/2010/main">
    <mc:Choice Requires="p14">
      <p:transition spd="slow" p14:dur="2000" advTm="89339"/>
    </mc:Choice>
    <mc:Fallback xmlns="">
      <p:transition spd="slow" advTm="8933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379"/>
    </mc:Choice>
    <mc:Fallback xmlns="">
      <p:transition spd="slow" advTm="1637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5F888319-2E3F-4F53-AFAF-CECD28EFDF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8705</TotalTime>
  <Words>3585</Words>
  <Application>Microsoft Office PowerPoint</Application>
  <PresentationFormat>Widescreen</PresentationFormat>
  <Paragraphs>457</Paragraphs>
  <Slides>41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Roboto Light</vt:lpstr>
      <vt:lpstr>Sakkal Majalla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257</cp:revision>
  <dcterms:created xsi:type="dcterms:W3CDTF">2023-04-29T09:08:00Z</dcterms:created>
  <dcterms:modified xsi:type="dcterms:W3CDTF">2024-10-16T13:20:52Z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