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8" r:id="rId2"/>
    <p:sldId id="260" r:id="rId3"/>
    <p:sldId id="530" r:id="rId4"/>
    <p:sldId id="533" r:id="rId5"/>
    <p:sldId id="531" r:id="rId6"/>
    <p:sldId id="541" r:id="rId7"/>
    <p:sldId id="532" r:id="rId8"/>
    <p:sldId id="499" r:id="rId9"/>
    <p:sldId id="500" r:id="rId10"/>
    <p:sldId id="501" r:id="rId11"/>
    <p:sldId id="502" r:id="rId12"/>
    <p:sldId id="504" r:id="rId13"/>
    <p:sldId id="505" r:id="rId14"/>
    <p:sldId id="503" r:id="rId15"/>
    <p:sldId id="518" r:id="rId16"/>
    <p:sldId id="519" r:id="rId17"/>
    <p:sldId id="547" r:id="rId18"/>
    <p:sldId id="520" r:id="rId19"/>
    <p:sldId id="522" r:id="rId20"/>
    <p:sldId id="550" r:id="rId21"/>
    <p:sldId id="521" r:id="rId22"/>
    <p:sldId id="523" r:id="rId23"/>
    <p:sldId id="524" r:id="rId24"/>
    <p:sldId id="548" r:id="rId25"/>
    <p:sldId id="525" r:id="rId26"/>
    <p:sldId id="526" r:id="rId27"/>
    <p:sldId id="542" r:id="rId28"/>
    <p:sldId id="514" r:id="rId29"/>
    <p:sldId id="527" r:id="rId30"/>
    <p:sldId id="540" r:id="rId31"/>
    <p:sldId id="528" r:id="rId32"/>
    <p:sldId id="529" r:id="rId33"/>
    <p:sldId id="549" r:id="rId34"/>
    <p:sldId id="506" r:id="rId35"/>
    <p:sldId id="507" r:id="rId36"/>
    <p:sldId id="508" r:id="rId37"/>
    <p:sldId id="535" r:id="rId38"/>
    <p:sldId id="509" r:id="rId39"/>
    <p:sldId id="510" r:id="rId40"/>
    <p:sldId id="536" r:id="rId41"/>
    <p:sldId id="537" r:id="rId42"/>
    <p:sldId id="543" r:id="rId43"/>
    <p:sldId id="511" r:id="rId44"/>
    <p:sldId id="544" r:id="rId45"/>
    <p:sldId id="512" r:id="rId46"/>
    <p:sldId id="545" r:id="rId47"/>
    <p:sldId id="513" r:id="rId48"/>
    <p:sldId id="546" r:id="rId49"/>
    <p:sldId id="538" r:id="rId50"/>
    <p:sldId id="539" r:id="rId51"/>
    <p:sldId id="551"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16T20:47:30.570"/>
    </inkml:context>
    <inkml:brush xml:id="br0">
      <inkml:brushProperty name="width" value="0.05" units="cm"/>
      <inkml:brushProperty name="height" value="0.05" units="cm"/>
    </inkml:brush>
  </inkml:definitions>
  <inkml:trace contextRef="#ctx0" brushRef="#br0">0 0 3408 0 0,'0'0'0'0'0</inkml:trace>
</inkml:ink>
</file>

<file path=ppt/ink/ink2.xml><?xml version="1.0" encoding="utf-8"?>
<inkml:ink xmlns:inkml="http://www.w3.org/2003/InkML">
  <inkml:definitions>
    <inkml:context xml:id="ctx0">
      <inkml:inkSource xml:id="inkSrc0">
        <inkml:traceFormat>
          <inkml:channel name="X" type="integer" max="18176" units="cm"/>
          <inkml:channel name="Y" type="integer" max="10240" units="cm"/>
          <inkml:channel name="F" type="integer" max="4096" units="dev"/>
          <inkml:channel name="T" type="integer" max="2.14748E9" units="dev"/>
        </inkml:traceFormat>
        <inkml:channelProperties>
          <inkml:channelProperty channel="X" name="resolution" value="618.23126" units="1/cm"/>
          <inkml:channelProperty channel="Y" name="resolution" value="620.60608" units="1/cm"/>
          <inkml:channelProperty channel="F" name="resolution" value="0" units="1/dev"/>
          <inkml:channelProperty channel="T" name="resolution" value="1" units="1/dev"/>
        </inkml:channelProperties>
      </inkml:inkSource>
      <inkml:timestamp xml:id="ts0" timeString="2022-10-16T20:47:45.033"/>
    </inkml:context>
    <inkml:brush xml:id="br0">
      <inkml:brushProperty name="width" value="0.08819" units="cm"/>
      <inkml:brushProperty name="height" value="0.35278" units="cm"/>
      <inkml:brushProperty name="color" value="#C00000"/>
      <inkml:brushProperty name="tip" value="rectangle"/>
      <inkml:brushProperty name="rasterOp" value="maskPen"/>
    </inkml:brush>
  </inkml:definitions>
  <inkml:trace contextRef="#ctx0" brushRef="#br0">21220 16033 12 0,'0'0'0'2,"0"0"0"1,0 0 0 0,0 0 198 0,0 0 1 1,0 0 0 1,0 0 0-2,0 0 34 1,0 0-1-1,0 0 0 2,28 0 1-2,-26 0-228 0,3 0 2 2,0 3 0 0,2 2-1-3,6 0 54 1,-1-3 1 1,-2 3-1 1,3-2 1-2,-6-1-41 0,-2 1 1 1,0-3-1 1,2 0 2-2,-2 0-3 0,3 0 1 1,-3 2-1 1,5 3 1-2,0 2-12 0,4-7 1 1,-1 3-1 1,12 2 1-2,-1 5-6 0,4 0 2 1,-8-5-2 1,2-3 2 1,8-2 1-5,-13 0 2 3,0 3 0 1,-2-3 0-2,0-3-2 0,-8 3-1 1,1 5 1 0,-1 0 1 0,3-5-9-2,-2 2 2 3,-3-2 0-1,-3-2 0-1,3 2-11 0,-5 0 1 1,3 0-1 1,-3 0 1-2,0 0 0 0,0-5 0 1,0 5 0 1,0 5-1-2,0-3 4 0,0 1-1 2,0-1 0-1,2 3 0-1,5 5-21 0,-7 5 0 2,8 2-1 0</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2-10-16T20:47:48.623"/>
    </inkml:context>
    <inkml:brush xml:id="br0">
      <inkml:brushProperty name="width" value="0.08819" units="cm"/>
      <inkml:brushProperty name="height" value="0.35278" units="cm"/>
      <inkml:brushProperty name="color" value="#C00000"/>
      <inkml:brushProperty name="tip" value="rectangle"/>
      <inkml:brushProperty name="rasterOp" value="maskPen"/>
    </inkml:brush>
  </inkml:definitions>
  <inkml:trace contextRef="#ctx0" brushRef="#br0">14810 6945 0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16T20:47:30.570"/>
    </inkml:context>
    <inkml:brush xml:id="br0">
      <inkml:brushProperty name="width" value="0.05" units="cm"/>
      <inkml:brushProperty name="height" value="0.05" units="cm"/>
    </inkml:brush>
  </inkml:definitions>
  <inkml:trace contextRef="#ctx0" brushRef="#br0">0 0 3408 0 0,'0'0'0'0'0</inkml:trace>
</inkml:ink>
</file>

<file path=ppt/ink/ink5.xml><?xml version="1.0" encoding="utf-8"?>
<inkml:ink xmlns:inkml="http://www.w3.org/2003/InkML">
  <inkml:definitions>
    <inkml:context xml:id="ctx0">
      <inkml:inkSource xml:id="inkSrc0">
        <inkml:traceFormat>
          <inkml:channel name="X" type="integer" max="18176" units="cm"/>
          <inkml:channel name="Y" type="integer" max="10240" units="cm"/>
          <inkml:channel name="F" type="integer" max="4096" units="dev"/>
          <inkml:channel name="T" type="integer" max="2.14748E9" units="dev"/>
        </inkml:traceFormat>
        <inkml:channelProperties>
          <inkml:channelProperty channel="X" name="resolution" value="618.23126" units="1/cm"/>
          <inkml:channelProperty channel="Y" name="resolution" value="620.60608" units="1/cm"/>
          <inkml:channelProperty channel="F" name="resolution" value="0" units="1/dev"/>
          <inkml:channelProperty channel="T" name="resolution" value="1" units="1/dev"/>
        </inkml:channelProperties>
      </inkml:inkSource>
      <inkml:timestamp xml:id="ts0" timeString="2022-10-16T20:47:45.033"/>
    </inkml:context>
    <inkml:brush xml:id="br0">
      <inkml:brushProperty name="width" value="0.08819" units="cm"/>
      <inkml:brushProperty name="height" value="0.35278" units="cm"/>
      <inkml:brushProperty name="color" value="#C00000"/>
      <inkml:brushProperty name="tip" value="rectangle"/>
      <inkml:brushProperty name="rasterOp" value="maskPen"/>
    </inkml:brush>
  </inkml:definitions>
  <inkml:trace contextRef="#ctx0" brushRef="#br0">21220 16033 12 0,'0'0'0'2,"0"0"0"1,0 0 0 0,0 0 198 0,0 0 1 1,0 0 0 1,0 0 0-2,0 0 34 1,0 0-1-1,0 0 0 2,28 0 1-2,-26 0-228 0,3 0 2 2,0 3 0 0,2 2-1-3,6 0 54 1,-1-3 1 1,-2 3-1 1,3-2 1-2,-6-1-41 0,-2 1 1 1,0-3-1 1,2 0 2-2,-2 0-3 0,3 0 1 1,-3 2-1 1,5 3 1-2,0 2-12 0,4-7 1 1,-1 3-1 1,12 2 1-2,-1 5-6 0,4 0 2 1,-8-5-2 1,2-3 2 1,8-2 1-5,-13 0 2 3,0 3 0 1,-2-3 0-2,0-3-2 0,-8 3-1 1,1 5 1 0,-1 0 1 0,3-5-9-2,-2 2 2 3,-3-2 0-1,-3-2 0-1,3 2-11 0,-5 0 1 1,3 0-1 1,-3 0 1-2,0 0 0 0,0-5 0 1,0 5 0 1,0 5-1-2,0-3 4 0,0 1-1 2,0-1 0-1,2 3 0-1,5 5-21 0,-7 5 0 2,8 2-1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17" Type="http://schemas.openxmlformats.org/officeDocument/2006/relationships/customXml" Target="../ink/ink3.xml"/><Relationship Id="rId2" Type="http://schemas.openxmlformats.org/officeDocument/2006/relationships/image" Target="../media/image7.emf"/><Relationship Id="rId16" Type="http://schemas.openxmlformats.org/officeDocument/2006/relationships/image" Target="../media/image19.png"/><Relationship Id="rId20"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5" Type="http://schemas.openxmlformats.org/officeDocument/2006/relationships/customXml" Target="../ink/ink2.xml"/><Relationship Id="rId10" Type="http://schemas.openxmlformats.org/officeDocument/2006/relationships/customXml" Target="../ink/ink1.xml"/><Relationship Id="rId4" Type="http://schemas.openxmlformats.org/officeDocument/2006/relationships/image" Target="../media/image9.emf"/><Relationship Id="rId9" Type="http://schemas.openxmlformats.org/officeDocument/2006/relationships/image" Target="../media/image16.png"/><Relationship Id="rId14" Type="http://schemas.openxmlformats.org/officeDocument/2006/relationships/image" Target="../media/image18.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7.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5" Type="http://schemas.openxmlformats.org/officeDocument/2006/relationships/image" Target="../media/image19.png"/><Relationship Id="rId4" Type="http://schemas.openxmlformats.org/officeDocument/2006/relationships/image" Target="../media/image9.emf"/><Relationship Id="rId9" Type="http://schemas.openxmlformats.org/officeDocument/2006/relationships/customXml" Target="../ink/ink4.xml"/><Relationship Id="rId14" Type="http://schemas.openxmlformats.org/officeDocument/2006/relationships/customXml" Target="../ink/ink5.xml"/></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8.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0.emf"/><Relationship Id="rId4" Type="http://schemas.openxmlformats.org/officeDocument/2006/relationships/image" Target="../media/image9.emf"/><Relationship Id="rId9" Type="http://schemas.openxmlformats.org/officeDocument/2006/relationships/image" Target="../media/image1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2.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jpe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5.emf"/><Relationship Id="rId4" Type="http://schemas.openxmlformats.org/officeDocument/2006/relationships/image" Target="../media/image9.emf"/><Relationship Id="rId9" Type="http://schemas.openxmlformats.org/officeDocument/2006/relationships/image" Target="../media/image24.emf"/></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emf"/></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emf"/></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emf"/></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82735"/>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Computer System</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a:solidFill>
                  <a:srgbClr val="FF9518"/>
                </a:solidFill>
                <a:latin typeface="Tajawal Medium" panose="00000600000000000000" pitchFamily="2" charset="-78"/>
                <a:cs typeface="Tajawal Medium" panose="00000600000000000000" pitchFamily="2" charset="-78"/>
              </a:rPr>
              <a:t>CYB 770</a:t>
            </a:r>
            <a:endParaRPr lang="en-US" sz="2800" dirty="0">
              <a:solidFill>
                <a:srgbClr val="FF9518"/>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6EF41793-B5DF-1244-E10C-6F48F16D4C72}"/>
              </a:ext>
            </a:extLst>
          </p:cNvPr>
          <p:cNvSpPr txBox="1"/>
          <p:nvPr/>
        </p:nvSpPr>
        <p:spPr>
          <a:xfrm>
            <a:off x="1200944" y="1960100"/>
            <a:ext cx="6343094" cy="4524315"/>
          </a:xfrm>
          <a:prstGeom prst="rect">
            <a:avLst/>
          </a:prstGeom>
          <a:noFill/>
        </p:spPr>
        <p:txBody>
          <a:bodyPr wrap="square">
            <a:spAutoFit/>
          </a:bodyPr>
          <a:lstStyle/>
          <a:p>
            <a:pPr marL="285750" indent="-285750">
              <a:buFont typeface="Arial" panose="020B0604020202020204" pitchFamily="34" charset="0"/>
              <a:buChar char="•"/>
            </a:pPr>
            <a:r>
              <a:rPr lang="en-US" sz="2400" dirty="0"/>
              <a:t>Media analysis</a:t>
            </a:r>
          </a:p>
          <a:p>
            <a:pPr marL="285750" indent="-285750">
              <a:buFont typeface="Arial" panose="020B0604020202020204" pitchFamily="34" charset="0"/>
              <a:buChar char="•"/>
            </a:pPr>
            <a:r>
              <a:rPr lang="en-US" sz="2400" dirty="0"/>
              <a:t>Understanding the boot process</a:t>
            </a:r>
          </a:p>
          <a:p>
            <a:pPr marL="285750" indent="-285750">
              <a:buFont typeface="Arial" panose="020B0604020202020204" pitchFamily="34" charset="0"/>
              <a:buChar char="•"/>
            </a:pPr>
            <a:r>
              <a:rPr lang="en-US" sz="2400" dirty="0"/>
              <a:t>Understanding filesystems</a:t>
            </a:r>
          </a:p>
          <a:p>
            <a:pPr marL="742950" lvl="1" indent="-285750">
              <a:buFont typeface="Arial" panose="020B0604020202020204" pitchFamily="34" charset="0"/>
              <a:buChar char="•"/>
            </a:pPr>
            <a:r>
              <a:rPr lang="en-US" sz="2400" dirty="0"/>
              <a:t>BIOS and UEFI</a:t>
            </a:r>
          </a:p>
          <a:p>
            <a:pPr marL="285750" indent="-285750">
              <a:buFont typeface="Arial" panose="020B0604020202020204" pitchFamily="34" charset="0"/>
              <a:buChar char="•"/>
            </a:pPr>
            <a:r>
              <a:rPr lang="en-US" sz="2400" dirty="0"/>
              <a:t>Deleted Files</a:t>
            </a:r>
          </a:p>
          <a:p>
            <a:pPr marL="742950" lvl="1" indent="-285750">
              <a:buFont typeface="Arial" panose="020B0604020202020204" pitchFamily="34" charset="0"/>
              <a:buChar char="•"/>
            </a:pPr>
            <a:r>
              <a:rPr lang="en-US" sz="2400" dirty="0"/>
              <a:t>Recovery Tool</a:t>
            </a:r>
          </a:p>
          <a:p>
            <a:pPr marL="285750" indent="-285750">
              <a:buFont typeface="Arial" panose="020B0604020202020204" pitchFamily="34" charset="0"/>
              <a:buChar char="•"/>
            </a:pPr>
            <a:r>
              <a:rPr lang="en-US" sz="2400" dirty="0"/>
              <a:t>Random access memory (RAM)</a:t>
            </a:r>
          </a:p>
          <a:p>
            <a:pPr marL="742950" lvl="1" indent="-285750">
              <a:buFont typeface="Arial" panose="020B0604020202020204" pitchFamily="34" charset="0"/>
              <a:buChar char="•"/>
            </a:pPr>
            <a:r>
              <a:rPr lang="en-US" sz="2400" dirty="0"/>
              <a:t>Exploring RAM capture tools</a:t>
            </a:r>
          </a:p>
          <a:p>
            <a:pPr marL="742950" lvl="1"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22" name="TextBox 21">
            <a:extLst>
              <a:ext uri="{FF2B5EF4-FFF2-40B4-BE49-F238E27FC236}">
                <a16:creationId xmlns:a16="http://schemas.microsoft.com/office/drawing/2014/main" id="{D821B63D-549B-3D5C-C5B3-16C3455315B7}"/>
              </a:ext>
            </a:extLst>
          </p:cNvPr>
          <p:cNvSpPr txBox="1"/>
          <p:nvPr/>
        </p:nvSpPr>
        <p:spPr>
          <a:xfrm>
            <a:off x="1273572" y="1646224"/>
            <a:ext cx="6198451" cy="3046988"/>
          </a:xfrm>
          <a:prstGeom prst="rect">
            <a:avLst/>
          </a:prstGeom>
          <a:noFill/>
        </p:spPr>
        <p:txBody>
          <a:bodyPr wrap="square">
            <a:spAutoFit/>
          </a:bodyPr>
          <a:lstStyle/>
          <a:p>
            <a:pPr marL="285750" indent="-285750" algn="just">
              <a:buFont typeface="Arial" panose="020B0604020202020204" pitchFamily="34" charset="0"/>
              <a:buChar char="•"/>
            </a:pPr>
            <a:r>
              <a:rPr lang="en-US" sz="2400" dirty="0"/>
              <a:t>Media analysis is where you are analyzing physical storage devices such as hard drives, SSD drives,</a:t>
            </a:r>
            <a:r>
              <a:rPr lang="en-US" sz="2400" b="0" i="0" u="none" strike="noStrike" baseline="0" dirty="0">
                <a:solidFill>
                  <a:srgbClr val="222222"/>
                </a:solidFill>
                <a:latin typeface="TimesNewRomanPSMT"/>
              </a:rPr>
              <a:t> or optical storage disks.</a:t>
            </a:r>
          </a:p>
          <a:p>
            <a:pPr marL="285750" indent="-285750" algn="just">
              <a:buFont typeface="Arial" panose="020B0604020202020204" pitchFamily="34" charset="0"/>
              <a:buChar char="•"/>
            </a:pPr>
            <a:r>
              <a:rPr lang="en-US" sz="2400" dirty="0"/>
              <a:t>The primary source of your digital investigation will be the forensic images of storage devices such as hard drives, SSD drives, USB devices, optical discs, and mobile devices such as smartphones.</a:t>
            </a:r>
          </a:p>
        </p:txBody>
      </p:sp>
    </p:spTree>
    <p:extLst>
      <p:ext uri="{BB962C8B-B14F-4D97-AF65-F5344CB8AC3E}">
        <p14:creationId xmlns:p14="http://schemas.microsoft.com/office/powerpoint/2010/main" val="60863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
        <p:nvSpPr>
          <p:cNvPr id="20" name="TextBox 19">
            <a:extLst>
              <a:ext uri="{FF2B5EF4-FFF2-40B4-BE49-F238E27FC236}">
                <a16:creationId xmlns:a16="http://schemas.microsoft.com/office/drawing/2014/main" id="{690919B4-39CE-ED40-1307-C7E0AD203E70}"/>
              </a:ext>
            </a:extLst>
          </p:cNvPr>
          <p:cNvSpPr txBox="1"/>
          <p:nvPr/>
        </p:nvSpPr>
        <p:spPr>
          <a:xfrm>
            <a:off x="1000555" y="1524897"/>
            <a:ext cx="6784548" cy="3139321"/>
          </a:xfrm>
          <a:prstGeom prst="rect">
            <a:avLst/>
          </a:prstGeom>
          <a:noFill/>
        </p:spPr>
        <p:txBody>
          <a:bodyPr wrap="square">
            <a:spAutoFit/>
          </a:bodyPr>
          <a:lstStyle/>
          <a:p>
            <a:pPr marL="285750" indent="-285750" algn="just">
              <a:buFont typeface="Arial" panose="020B0604020202020204" pitchFamily="34" charset="0"/>
              <a:buChar char="•"/>
            </a:pPr>
            <a:r>
              <a:rPr lang="en-US" sz="2200" b="1" dirty="0"/>
              <a:t>The forensic image </a:t>
            </a:r>
            <a:r>
              <a:rPr lang="en-US" sz="2200" dirty="0"/>
              <a:t>is a bit for a bit of the source device. In most cases, you do not want to use a 'backup' as the source of your digital forensic investigation because a 'backup' will not contain all of the information that is contained on the storage device.</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b="1" dirty="0"/>
              <a:t>The goal of media analysis</a:t>
            </a:r>
            <a:r>
              <a:rPr lang="en-US" sz="2200" dirty="0"/>
              <a:t> in your digital forensic investigation is to find relevant artifacts that will either prove or disprove the allegations you are investigating. </a:t>
            </a:r>
          </a:p>
        </p:txBody>
      </p:sp>
    </p:spTree>
    <p:extLst>
      <p:ext uri="{BB962C8B-B14F-4D97-AF65-F5344CB8AC3E}">
        <p14:creationId xmlns:p14="http://schemas.microsoft.com/office/powerpoint/2010/main" val="3726468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87959" y="1383920"/>
            <a:ext cx="8002376" cy="4351338"/>
          </a:xfrm>
        </p:spPr>
        <p:txBody>
          <a:bodyPr>
            <a:normAutofit/>
          </a:bodyPr>
          <a:lstStyle/>
          <a:p>
            <a:endParaRPr lang="en-US" sz="2400" dirty="0"/>
          </a:p>
          <a:p>
            <a:pPr marL="0" indent="0">
              <a:buNone/>
            </a:pPr>
            <a:r>
              <a:rPr lang="en-US" sz="2400" u="sng" dirty="0"/>
              <a:t>The storage device may contain four different data types that you want to examine:</a:t>
            </a:r>
          </a:p>
          <a:p>
            <a:r>
              <a:rPr lang="en-US" sz="2400" b="1" dirty="0"/>
              <a:t>Allocated space: </a:t>
            </a:r>
            <a:r>
              <a:rPr lang="en-US" sz="2400" dirty="0"/>
              <a:t>This is the space on the storage device that a file occupies. The filesystem recognizes the storage space as being used.</a:t>
            </a:r>
          </a:p>
          <a:p>
            <a:r>
              <a:rPr lang="en-US" sz="2400" b="1" dirty="0"/>
              <a:t>Unallocated space</a:t>
            </a:r>
            <a:r>
              <a:rPr lang="en-US" sz="2400" dirty="0"/>
              <a:t>: This is the space on the storage device that is not occupied by a file. The filesystem recognizes the storage space as being available for use.</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909355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06197" y="1779798"/>
            <a:ext cx="8002376" cy="3773803"/>
          </a:xfrm>
        </p:spPr>
        <p:txBody>
          <a:bodyPr>
            <a:normAutofit/>
          </a:bodyPr>
          <a:lstStyle/>
          <a:p>
            <a:endParaRPr lang="en-US" sz="2400" dirty="0"/>
          </a:p>
          <a:p>
            <a:r>
              <a:rPr lang="en-US" sz="2400" b="1" dirty="0"/>
              <a:t>Slack space</a:t>
            </a:r>
            <a:r>
              <a:rPr lang="en-US" sz="2400" dirty="0"/>
              <a:t>: When the data is stored in a cluster; if the file does not completely fill a cluster, the remaining space not used by the file is referred to as slack space.</a:t>
            </a:r>
          </a:p>
          <a:p>
            <a:r>
              <a:rPr lang="en-US" sz="2400" b="1" dirty="0"/>
              <a:t>Bad blocks/sectors/clusters</a:t>
            </a:r>
            <a:r>
              <a:rPr lang="en-US" sz="2400" dirty="0"/>
              <a:t>: This is the space on the disk that has been marked bad by the filesystem because of a defect. It can also be used by a user to hide data from a casual inspection.</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1855511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587536"/>
            <a:ext cx="7217079" cy="4351338"/>
          </a:xfrm>
        </p:spPr>
        <p:txBody>
          <a:bodyPr>
            <a:normAutofit/>
          </a:bodyPr>
          <a:lstStyle/>
          <a:p>
            <a:r>
              <a:rPr lang="en-US" sz="2400" b="1" dirty="0"/>
              <a:t>Disk</a:t>
            </a:r>
            <a:r>
              <a:rPr lang="en-US" sz="2400" dirty="0"/>
              <a:t>: Physical storage devices such as a hard disk drive, solid state disk drive, or flash media.</a:t>
            </a:r>
          </a:p>
          <a:p>
            <a:r>
              <a:rPr lang="en-US" sz="2400" b="1" dirty="0"/>
              <a:t>Data unit</a:t>
            </a:r>
            <a:r>
              <a:rPr lang="en-US" sz="2400" dirty="0"/>
              <a:t>: The smallest allocation unit available to the filesystem. In most cases, this will be clusters, or, in a UNIX-based system, it will be blocks.</a:t>
            </a:r>
          </a:p>
          <a:p>
            <a:r>
              <a:rPr lang="en-US" sz="2400" b="1" dirty="0"/>
              <a:t>Metadata: </a:t>
            </a:r>
            <a:r>
              <a:rPr lang="en-US" sz="2400" dirty="0"/>
              <a:t>This is the data about data. This includes the modified, accessed, and created date-time stamps, as well as any other information the filesystem will track about the file.</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3567393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Understanding the boot process</a:t>
            </a:r>
          </a:p>
        </p:txBody>
      </p:sp>
    </p:spTree>
    <p:extLst>
      <p:ext uri="{BB962C8B-B14F-4D97-AF65-F5344CB8AC3E}">
        <p14:creationId xmlns:p14="http://schemas.microsoft.com/office/powerpoint/2010/main" val="2544239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26" name="TextBox 25">
            <a:extLst>
              <a:ext uri="{FF2B5EF4-FFF2-40B4-BE49-F238E27FC236}">
                <a16:creationId xmlns:a16="http://schemas.microsoft.com/office/drawing/2014/main" id="{26443700-B0DD-EB4C-B96B-FE4A28EA5E26}"/>
              </a:ext>
            </a:extLst>
          </p:cNvPr>
          <p:cNvSpPr txBox="1"/>
          <p:nvPr/>
        </p:nvSpPr>
        <p:spPr>
          <a:xfrm>
            <a:off x="969147" y="1736424"/>
            <a:ext cx="7290944" cy="3785652"/>
          </a:xfrm>
          <a:prstGeom prst="rect">
            <a:avLst/>
          </a:prstGeom>
          <a:noFill/>
        </p:spPr>
        <p:txBody>
          <a:bodyPr wrap="square">
            <a:spAutoFit/>
          </a:bodyPr>
          <a:lstStyle/>
          <a:p>
            <a:pPr marL="285750" indent="-285750" algn="just">
              <a:buFont typeface="Arial" panose="020B0604020202020204" pitchFamily="34" charset="0"/>
              <a:buChar char="•"/>
            </a:pPr>
            <a:r>
              <a:rPr lang="en-US" sz="2400" b="1" dirty="0"/>
              <a:t>Computer System:   </a:t>
            </a:r>
          </a:p>
          <a:p>
            <a:pPr lvl="1" algn="just"/>
            <a:r>
              <a:rPr lang="en-US" sz="2400" dirty="0"/>
              <a:t>operating system, the filesystem, and the hardware bundled together to create a computer. </a:t>
            </a:r>
          </a:p>
          <a:p>
            <a:pPr marL="285750" indent="-285750" algn="just">
              <a:buFont typeface="Arial" panose="020B0604020202020204" pitchFamily="34" charset="0"/>
              <a:buChar char="•"/>
            </a:pPr>
            <a:r>
              <a:rPr lang="en-US" sz="2400" dirty="0"/>
              <a:t>To be effective, you must understand the physical media the data is stored on, the filesystem used on the storage device, and how that data is tracked and accessed while on the storage device. </a:t>
            </a:r>
          </a:p>
          <a:p>
            <a:pPr marL="285750" indent="-285750" algn="just">
              <a:buFont typeface="Arial" panose="020B0604020202020204" pitchFamily="34" charset="0"/>
              <a:buChar char="•"/>
            </a:pPr>
            <a:r>
              <a:rPr lang="en-US" sz="2400" dirty="0"/>
              <a:t>Once you understand the process, you can then implement controls to protect the integrity of the digital evidence.</a:t>
            </a:r>
          </a:p>
        </p:txBody>
      </p:sp>
    </p:spTree>
    <p:extLst>
      <p:ext uri="{BB962C8B-B14F-4D97-AF65-F5344CB8AC3E}">
        <p14:creationId xmlns:p14="http://schemas.microsoft.com/office/powerpoint/2010/main" val="937471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82343" y="1333541"/>
            <a:ext cx="6617951" cy="4351338"/>
          </a:xfrm>
        </p:spPr>
        <p:txBody>
          <a:bodyPr>
            <a:noAutofit/>
          </a:bodyPr>
          <a:lstStyle/>
          <a:p>
            <a:pPr algn="just"/>
            <a:endParaRPr lang="en-US" sz="2200" dirty="0"/>
          </a:p>
          <a:p>
            <a:pPr algn="just">
              <a:buFont typeface="Wingdings" panose="05000000000000000000" pitchFamily="2" charset="2"/>
              <a:buChar char="q"/>
            </a:pPr>
            <a:r>
              <a:rPr lang="en-US" sz="2200" b="0" i="0" u="none" strike="noStrike" baseline="0" dirty="0">
                <a:solidFill>
                  <a:srgbClr val="222222"/>
                </a:solidFill>
                <a:latin typeface="TimesNewRomanPSMT"/>
              </a:rPr>
              <a:t>The first step is the </a:t>
            </a:r>
            <a:r>
              <a:rPr lang="en-US" sz="2200" b="1" i="0" u="none" strike="noStrike" baseline="0" dirty="0">
                <a:solidFill>
                  <a:srgbClr val="222222"/>
                </a:solidFill>
                <a:latin typeface="TimesNewRomanPS-BoldMT"/>
              </a:rPr>
              <a:t>Power-On Self-Test </a:t>
            </a:r>
            <a:r>
              <a:rPr lang="en-US" sz="2200" b="0" i="0" u="none" strike="noStrike" baseline="0" dirty="0">
                <a:solidFill>
                  <a:srgbClr val="222222"/>
                </a:solidFill>
                <a:latin typeface="TimesNewRomanPSMT"/>
              </a:rPr>
              <a:t>(</a:t>
            </a:r>
            <a:r>
              <a:rPr lang="en-US" sz="2200" b="1" i="0" u="none" strike="noStrike" baseline="0" dirty="0">
                <a:solidFill>
                  <a:srgbClr val="222222"/>
                </a:solidFill>
                <a:latin typeface="TimesNewRomanPS-BoldMT"/>
              </a:rPr>
              <a:t>POST</a:t>
            </a:r>
            <a:r>
              <a:rPr lang="en-US" sz="2200" b="0" i="0" u="none" strike="noStrike" baseline="0" dirty="0">
                <a:solidFill>
                  <a:srgbClr val="222222"/>
                </a:solidFill>
                <a:latin typeface="TimesNewRomanPSMT"/>
              </a:rPr>
              <a:t>);</a:t>
            </a:r>
          </a:p>
          <a:p>
            <a:pPr lvl="1" algn="just"/>
            <a:r>
              <a:rPr lang="en-US" sz="2200" dirty="0">
                <a:solidFill>
                  <a:srgbClr val="222222"/>
                </a:solidFill>
                <a:latin typeface="TimesNewRomanPSMT"/>
              </a:rPr>
              <a:t>T</a:t>
            </a:r>
            <a:r>
              <a:rPr lang="en-US" sz="2200" b="0" i="0" u="none" strike="noStrike" baseline="0" dirty="0">
                <a:solidFill>
                  <a:srgbClr val="222222"/>
                </a:solidFill>
                <a:latin typeface="TimesNewRomanPSMT"/>
              </a:rPr>
              <a:t>he CPU will access the </a:t>
            </a:r>
            <a:r>
              <a:rPr lang="en-US" sz="2200" b="1" i="0" u="none" strike="noStrike" baseline="0" dirty="0">
                <a:solidFill>
                  <a:srgbClr val="222222"/>
                </a:solidFill>
                <a:latin typeface="TimesNewRomanPS-BoldMT"/>
              </a:rPr>
              <a:t>Read-Only Memory </a:t>
            </a:r>
            <a:r>
              <a:rPr lang="en-US" sz="2200" b="0" i="0" u="none" strike="noStrike" baseline="0" dirty="0">
                <a:solidFill>
                  <a:srgbClr val="222222"/>
                </a:solidFill>
                <a:latin typeface="TimesNewRomanPSMT"/>
              </a:rPr>
              <a:t>(</a:t>
            </a:r>
            <a:r>
              <a:rPr lang="en-US" sz="2200" b="1" i="0" u="none" strike="noStrike" baseline="0" dirty="0">
                <a:solidFill>
                  <a:srgbClr val="222222"/>
                </a:solidFill>
                <a:latin typeface="TimesNewRomanPS-BoldMT"/>
              </a:rPr>
              <a:t>ROM</a:t>
            </a:r>
            <a:r>
              <a:rPr lang="en-US" sz="2200" b="0" i="0" u="none" strike="noStrike" baseline="0" dirty="0">
                <a:solidFill>
                  <a:srgbClr val="222222"/>
                </a:solidFill>
                <a:latin typeface="TimesNewRomanPSMT"/>
              </a:rPr>
              <a:t>) and the </a:t>
            </a:r>
            <a:r>
              <a:rPr lang="en-US" sz="2200" b="1" i="0" u="none" strike="noStrike" baseline="0" dirty="0">
                <a:solidFill>
                  <a:srgbClr val="222222"/>
                </a:solidFill>
                <a:latin typeface="TimesNewRomanPS-BoldMT"/>
              </a:rPr>
              <a:t>Basic Input/Output System </a:t>
            </a:r>
            <a:r>
              <a:rPr lang="en-US" sz="2200" b="0" i="0" u="none" strike="noStrike" baseline="0" dirty="0">
                <a:solidFill>
                  <a:srgbClr val="222222"/>
                </a:solidFill>
                <a:latin typeface="TimesNewRomanPSMT"/>
              </a:rPr>
              <a:t>(</a:t>
            </a:r>
            <a:r>
              <a:rPr lang="en-US" sz="2200" b="1" i="0" u="none" strike="noStrike" baseline="0" dirty="0">
                <a:solidFill>
                  <a:srgbClr val="222222"/>
                </a:solidFill>
                <a:latin typeface="TimesNewRomanPS-BoldMT"/>
              </a:rPr>
              <a:t>BIOS</a:t>
            </a:r>
            <a:r>
              <a:rPr lang="en-US" sz="2200" b="0" i="0" u="none" strike="noStrike" baseline="0" dirty="0">
                <a:solidFill>
                  <a:srgbClr val="222222"/>
                </a:solidFill>
                <a:latin typeface="TimesNewRomanPSMT"/>
              </a:rPr>
              <a:t>) and test essential motherboard functions.</a:t>
            </a:r>
          </a:p>
          <a:p>
            <a:pPr marL="457200" lvl="1" indent="0" algn="just">
              <a:buNone/>
            </a:pPr>
            <a:r>
              <a:rPr lang="en-US" sz="2200" b="0" i="0" u="none" strike="noStrike" baseline="0" dirty="0">
                <a:solidFill>
                  <a:srgbClr val="222222"/>
                </a:solidFill>
                <a:latin typeface="TimesNewRomanPSMT"/>
              </a:rPr>
              <a:t> </a:t>
            </a:r>
          </a:p>
          <a:p>
            <a:pPr lvl="1" algn="just"/>
            <a:r>
              <a:rPr lang="en-US" sz="2200" b="0" i="0" u="none" strike="noStrike" baseline="0" dirty="0">
                <a:solidFill>
                  <a:srgbClr val="222222"/>
                </a:solidFill>
                <a:latin typeface="TimesNewRomanPSMT"/>
              </a:rPr>
              <a:t>This is where you hear the beep sound when you turn the power on to the computer system. </a:t>
            </a:r>
          </a:p>
          <a:p>
            <a:pPr lvl="1" algn="just"/>
            <a:r>
              <a:rPr lang="en-US" sz="2200" b="0" i="0" u="none" strike="noStrike" baseline="0" dirty="0">
                <a:solidFill>
                  <a:srgbClr val="222222"/>
                </a:solidFill>
                <a:latin typeface="TimesNewRomanPSMT"/>
              </a:rPr>
              <a:t>If there is an error   : notify the error through the using of beep codes.</a:t>
            </a:r>
          </a:p>
          <a:p>
            <a:pPr lvl="1" algn="just"/>
            <a:r>
              <a:rPr lang="en-US" sz="2200" b="0" i="0" u="none" strike="noStrike" baseline="0" dirty="0">
                <a:solidFill>
                  <a:srgbClr val="222222"/>
                </a:solidFill>
                <a:latin typeface="TimesNewRomanPSMT"/>
              </a:rPr>
              <a:t>The motherboard manual, t o specific beep code.</a:t>
            </a:r>
            <a:endParaRPr lang="en-US" sz="2200" dirty="0"/>
          </a:p>
          <a:p>
            <a:pPr algn="just"/>
            <a:endParaRPr lang="en-US" sz="2200" dirty="0"/>
          </a:p>
          <a:p>
            <a:pPr algn="just"/>
            <a:endParaRPr lang="en-US" sz="2200" dirty="0"/>
          </a:p>
          <a:p>
            <a:pPr algn="just"/>
            <a:endParaRPr lang="en-US" sz="2200" dirty="0"/>
          </a:p>
          <a:p>
            <a:pPr algn="just"/>
            <a:endParaRPr lang="en-US" sz="2200" dirty="0"/>
          </a:p>
          <a:p>
            <a:pPr algn="just"/>
            <a:endParaRPr lang="en-US" sz="2200" dirty="0"/>
          </a:p>
          <a:p>
            <a:pPr algn="just"/>
            <a:endParaRPr lang="ar-EG" sz="2200" dirty="0"/>
          </a:p>
          <a:p>
            <a:pPr algn="just"/>
            <a:endParaRPr lang="en-US" sz="2200" dirty="0"/>
          </a:p>
          <a:p>
            <a:pPr algn="just"/>
            <a:endParaRPr lang="en-US" sz="2200" dirty="0"/>
          </a:p>
          <a:p>
            <a:pPr algn="just"/>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pic>
        <p:nvPicPr>
          <p:cNvPr id="19" name="Picture 18">
            <a:extLst>
              <a:ext uri="{FF2B5EF4-FFF2-40B4-BE49-F238E27FC236}">
                <a16:creationId xmlns:a16="http://schemas.microsoft.com/office/drawing/2014/main" id="{0E27013B-4D82-6631-71B0-8FC0728C3195}"/>
              </a:ext>
            </a:extLst>
          </p:cNvPr>
          <p:cNvPicPr>
            <a:picLocks noChangeAspect="1"/>
          </p:cNvPicPr>
          <p:nvPr/>
        </p:nvPicPr>
        <p:blipFill>
          <a:blip r:embed="rId9"/>
          <a:stretch>
            <a:fillRect/>
          </a:stretch>
        </p:blipFill>
        <p:spPr>
          <a:xfrm>
            <a:off x="6864422" y="1776470"/>
            <a:ext cx="1782743" cy="3654810"/>
          </a:xfrm>
          <a:prstGeom prst="rect">
            <a:avLst/>
          </a:prstGeom>
        </p:spPr>
      </p:pic>
    </p:spTree>
    <p:extLst>
      <p:ext uri="{BB962C8B-B14F-4D97-AF65-F5344CB8AC3E}">
        <p14:creationId xmlns:p14="http://schemas.microsoft.com/office/powerpoint/2010/main" val="3798985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22" name="TextBox 21">
            <a:extLst>
              <a:ext uri="{FF2B5EF4-FFF2-40B4-BE49-F238E27FC236}">
                <a16:creationId xmlns:a16="http://schemas.microsoft.com/office/drawing/2014/main" id="{839F1E0A-4546-451C-2933-8104CACFB6C0}"/>
              </a:ext>
            </a:extLst>
          </p:cNvPr>
          <p:cNvSpPr txBox="1"/>
          <p:nvPr/>
        </p:nvSpPr>
        <p:spPr>
          <a:xfrm>
            <a:off x="671812" y="1769716"/>
            <a:ext cx="7495644" cy="3693319"/>
          </a:xfrm>
          <a:prstGeom prst="rect">
            <a:avLst/>
          </a:prstGeom>
          <a:noFill/>
        </p:spPr>
        <p:txBody>
          <a:bodyPr wrap="square">
            <a:spAutoFit/>
          </a:bodyPr>
          <a:lstStyle/>
          <a:p>
            <a:pPr marL="285750" indent="-285750" algn="just">
              <a:buFont typeface="Arial" panose="020B0604020202020204" pitchFamily="34" charset="0"/>
              <a:buChar char="•"/>
            </a:pPr>
            <a:r>
              <a:rPr lang="en-US" sz="2600" b="1" dirty="0"/>
              <a:t>The BIOS (Basic Input/Output System)  </a:t>
            </a:r>
            <a:r>
              <a:rPr lang="en-US" sz="2600" dirty="0"/>
              <a:t>will look for the Master Boot Record (MBR) of the boot device. </a:t>
            </a:r>
          </a:p>
          <a:p>
            <a:pPr marL="285750" indent="-285750" algn="just">
              <a:buFont typeface="Arial" panose="020B0604020202020204" pitchFamily="34" charset="0"/>
              <a:buChar char="•"/>
            </a:pPr>
            <a:r>
              <a:rPr lang="en-US" sz="2600" dirty="0"/>
              <a:t>The MBR is located at sector zero and holds information about the partitions, filesystems, and the boot loader code for the installed operating system. </a:t>
            </a:r>
          </a:p>
          <a:p>
            <a:pPr marL="285750" indent="-285750" algn="just">
              <a:buFont typeface="Arial" panose="020B0604020202020204" pitchFamily="34" charset="0"/>
              <a:buChar char="•"/>
            </a:pPr>
            <a:r>
              <a:rPr lang="en-US" sz="2600" dirty="0"/>
              <a:t>Once the MBR is found in the boot loader and has been activated, control is then passed over to the operating system to complete the booting process.</a:t>
            </a:r>
          </a:p>
        </p:txBody>
      </p:sp>
    </p:spTree>
    <p:extLst>
      <p:ext uri="{BB962C8B-B14F-4D97-AF65-F5344CB8AC3E}">
        <p14:creationId xmlns:p14="http://schemas.microsoft.com/office/powerpoint/2010/main" val="957892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pic>
        <p:nvPicPr>
          <p:cNvPr id="20" name="Picture 19">
            <a:extLst>
              <a:ext uri="{FF2B5EF4-FFF2-40B4-BE49-F238E27FC236}">
                <a16:creationId xmlns:a16="http://schemas.microsoft.com/office/drawing/2014/main" id="{1B53B453-F1E2-9BDD-11B4-4DDB2610F1F0}"/>
              </a:ext>
            </a:extLst>
          </p:cNvPr>
          <p:cNvPicPr>
            <a:picLocks noChangeAspect="1"/>
          </p:cNvPicPr>
          <p:nvPr/>
        </p:nvPicPr>
        <p:blipFill>
          <a:blip r:embed="rId9"/>
          <a:stretch>
            <a:fillRect/>
          </a:stretch>
        </p:blipFill>
        <p:spPr>
          <a:xfrm>
            <a:off x="0" y="2188378"/>
            <a:ext cx="8527219" cy="4351338"/>
          </a:xfrm>
          <a:prstGeom prst="rect">
            <a:avLst/>
          </a:prstGeom>
        </p:spPr>
      </p:pic>
    </p:spTree>
    <p:extLst>
      <p:ext uri="{BB962C8B-B14F-4D97-AF65-F5344CB8AC3E}">
        <p14:creationId xmlns:p14="http://schemas.microsoft.com/office/powerpoint/2010/main" val="552705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70031" y="1804902"/>
            <a:ext cx="7690060" cy="4351338"/>
          </a:xfrm>
        </p:spPr>
        <p:txBody>
          <a:bodyPr>
            <a:normAutofit/>
          </a:bodyPr>
          <a:lstStyle/>
          <a:p>
            <a:r>
              <a:rPr lang="en-US" sz="2400" b="1" dirty="0"/>
              <a:t>United Extensible Firmware Interface (UEFI). </a:t>
            </a:r>
          </a:p>
          <a:p>
            <a:r>
              <a:rPr lang="en-US" sz="2400" dirty="0"/>
              <a:t>It provides the same service as the BIOS, but has been enhanced.</a:t>
            </a:r>
          </a:p>
          <a:p>
            <a:r>
              <a:rPr lang="en-US" sz="2400" dirty="0"/>
              <a:t>The UEFI will look for the GPT.</a:t>
            </a:r>
          </a:p>
          <a:p>
            <a:r>
              <a:rPr lang="en-US" sz="2400" dirty="0"/>
              <a:t>A GPT disk can contain up to 128 partitions for a Windows operating system.</a:t>
            </a:r>
          </a:p>
          <a:p>
            <a:r>
              <a:rPr lang="en-US" sz="2400" dirty="0"/>
              <a:t> Just like in the BIOS scheme, once the active partition and boot loader have been found, the operating system will take over the booting process.</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4144031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3523" y="534239"/>
            <a:ext cx="565571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MBR (Master Boot Record) partitions</a:t>
            </a:r>
            <a:endParaRPr lang="en-US" sz="2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623467"/>
            <a:ext cx="7837025" cy="4351338"/>
          </a:xfrm>
        </p:spPr>
        <p:txBody>
          <a:bodyPr>
            <a:normAutofit/>
          </a:bodyPr>
          <a:lstStyle/>
          <a:p>
            <a:r>
              <a:rPr lang="en-US" sz="2400" dirty="0"/>
              <a:t>We can find the MBR at sector zero. </a:t>
            </a:r>
          </a:p>
          <a:p>
            <a:r>
              <a:rPr lang="en-US" sz="2400" dirty="0"/>
              <a:t>The MBR contains the information needed by the system to boot.</a:t>
            </a:r>
          </a:p>
          <a:p>
            <a:r>
              <a:rPr lang="en-US" sz="2400" dirty="0"/>
              <a:t>The MBR will be contained in sector zero, so it will be no longer than 512 bytes.</a:t>
            </a:r>
          </a:p>
          <a:p>
            <a:r>
              <a:rPr lang="en-US" sz="2400" dirty="0"/>
              <a:t> The first 440 bytes comprise the boot code,</a:t>
            </a:r>
          </a:p>
          <a:p>
            <a:r>
              <a:rPr lang="en-US" sz="2400" dirty="0"/>
              <a:t>The next 64 bytes will be the partition table. The partition table will show us which partition is the active partition. </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2867505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3523" y="534239"/>
            <a:ext cx="565571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MBR (Master Boot Record) partitions</a:t>
            </a:r>
            <a:endParaRPr lang="en-US" sz="2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623467"/>
            <a:ext cx="7837025" cy="4351338"/>
          </a:xfrm>
        </p:spPr>
        <p:txBody>
          <a:bodyPr>
            <a:normAutofit/>
          </a:bodyPr>
          <a:lstStyle/>
          <a:p>
            <a:r>
              <a:rPr lang="en-US" sz="2400" dirty="0"/>
              <a:t>Once the starting sector or the active partition is located, the boot process will continue.</a:t>
            </a:r>
          </a:p>
          <a:p>
            <a:r>
              <a:rPr lang="en-US" sz="2400" dirty="0"/>
              <a:t>Partitioning occurs when we divide the physical device into logical segments called "volumes." With the MBR partitioning scheme</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13293848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3523" y="534239"/>
            <a:ext cx="2312236" cy="492443"/>
          </a:xfrm>
          <a:prstGeom prst="rect">
            <a:avLst/>
          </a:prstGeom>
          <a:noFill/>
        </p:spPr>
        <p:txBody>
          <a:bodyPr wrap="none" rtlCol="0">
            <a:spAutoFit/>
          </a:bodyPr>
          <a:lstStyle/>
          <a:p>
            <a:r>
              <a:rPr lang="en-US" sz="2600">
                <a:solidFill>
                  <a:schemeClr val="bg1"/>
                </a:solidFill>
                <a:latin typeface="Tajawal Medium" panose="00000600000000000000" pitchFamily="2" charset="-78"/>
                <a:cs typeface="Tajawal Medium" panose="00000600000000000000" pitchFamily="2" charset="-78"/>
              </a:rPr>
              <a:t>GPT partitions</a:t>
            </a:r>
            <a:endParaRPr lang="en-US" sz="2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623467"/>
            <a:ext cx="5946809" cy="4351338"/>
          </a:xfrm>
        </p:spPr>
        <p:txBody>
          <a:bodyPr>
            <a:normAutofit/>
          </a:bodyPr>
          <a:lstStyle/>
          <a:p>
            <a:pPr algn="just"/>
            <a:r>
              <a:rPr lang="en-US" sz="2400" b="1" dirty="0"/>
              <a:t>A GUID is a globally unique identifier </a:t>
            </a:r>
          </a:p>
          <a:p>
            <a:pPr algn="just"/>
            <a:r>
              <a:rPr lang="en-US" sz="2400" dirty="0"/>
              <a:t>The GPT is a partitioning scheme that is used for newer storage devices and is part of the new UEFI standard. </a:t>
            </a:r>
          </a:p>
          <a:p>
            <a:pPr algn="just"/>
            <a:r>
              <a:rPr lang="en-US" sz="2400" dirty="0"/>
              <a:t>The UEFI standard replaces the BIOS, while the GPT replaces the MBR partitioning scheme</a:t>
            </a:r>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26890885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Understanding filesystems</a:t>
            </a:r>
          </a:p>
        </p:txBody>
      </p:sp>
    </p:spTree>
    <p:extLst>
      <p:ext uri="{BB962C8B-B14F-4D97-AF65-F5344CB8AC3E}">
        <p14:creationId xmlns:p14="http://schemas.microsoft.com/office/powerpoint/2010/main" val="63485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0644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filesystems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20" name="TextBox 19">
            <a:extLst>
              <a:ext uri="{FF2B5EF4-FFF2-40B4-BE49-F238E27FC236}">
                <a16:creationId xmlns:a16="http://schemas.microsoft.com/office/drawing/2014/main" id="{325396FE-9FD4-815B-F1AF-65F78DC7A1F6}"/>
              </a:ext>
            </a:extLst>
          </p:cNvPr>
          <p:cNvSpPr txBox="1"/>
          <p:nvPr/>
        </p:nvSpPr>
        <p:spPr>
          <a:xfrm>
            <a:off x="816900" y="1960100"/>
            <a:ext cx="3882100" cy="1938992"/>
          </a:xfrm>
          <a:prstGeom prst="rect">
            <a:avLst/>
          </a:prstGeom>
          <a:noFill/>
        </p:spPr>
        <p:txBody>
          <a:bodyPr wrap="square">
            <a:spAutoFit/>
          </a:bodyPr>
          <a:lstStyle/>
          <a:p>
            <a:pPr marL="342900" indent="-342900" algn="just">
              <a:buFont typeface="Arial" panose="020B0604020202020204" pitchFamily="34" charset="0"/>
              <a:buChar char="•"/>
            </a:pPr>
            <a:r>
              <a:rPr lang="en-US" sz="2400" dirty="0"/>
              <a:t>Clusters are one or more sectors.</a:t>
            </a:r>
          </a:p>
          <a:p>
            <a:pPr marL="342900" indent="-342900" algn="just">
              <a:buFont typeface="Arial" panose="020B0604020202020204" pitchFamily="34" charset="0"/>
              <a:buChar char="•"/>
            </a:pPr>
            <a:r>
              <a:rPr lang="en-US" sz="2400" dirty="0"/>
              <a:t>A cluster is the smallest allocation unit the filesystem can write to.</a:t>
            </a:r>
          </a:p>
        </p:txBody>
      </p:sp>
      <p:pic>
        <p:nvPicPr>
          <p:cNvPr id="28" name="Picture 27">
            <a:extLst>
              <a:ext uri="{FF2B5EF4-FFF2-40B4-BE49-F238E27FC236}">
                <a16:creationId xmlns:a16="http://schemas.microsoft.com/office/drawing/2014/main" id="{044457DF-FCB7-43A4-F1FB-D80DE50989B4}"/>
              </a:ext>
            </a:extLst>
          </p:cNvPr>
          <p:cNvPicPr>
            <a:picLocks noChangeAspect="1"/>
          </p:cNvPicPr>
          <p:nvPr/>
        </p:nvPicPr>
        <p:blipFill>
          <a:blip r:embed="rId9"/>
          <a:stretch>
            <a:fillRect/>
          </a:stretch>
        </p:blipFill>
        <p:spPr>
          <a:xfrm>
            <a:off x="6303281" y="1740848"/>
            <a:ext cx="5267325" cy="3467100"/>
          </a:xfrm>
          <a:prstGeom prst="rect">
            <a:avLst/>
          </a:prstGeom>
        </p:spPr>
      </p:pic>
      <mc:AlternateContent xmlns:mc="http://schemas.openxmlformats.org/markup-compatibility/2006" xmlns:p14="http://schemas.microsoft.com/office/powerpoint/2010/main">
        <mc:Choice Requires="p14">
          <p:contentPart p14:bwMode="auto" r:id="rId10">
            <p14:nvContentPartPr>
              <p14:cNvPr id="23" name="Ink 22">
                <a:extLst>
                  <a:ext uri="{FF2B5EF4-FFF2-40B4-BE49-F238E27FC236}">
                    <a16:creationId xmlns:a16="http://schemas.microsoft.com/office/drawing/2014/main" id="{85B860A1-DB5F-76A1-18B8-7AF9CA18EACD}"/>
                  </a:ext>
                </a:extLst>
              </p14:cNvPr>
              <p14:cNvContentPartPr/>
              <p14:nvPr/>
            </p14:nvContentPartPr>
            <p14:xfrm>
              <a:off x="2461953" y="6842188"/>
              <a:ext cx="360" cy="360"/>
            </p14:xfrm>
          </p:contentPart>
        </mc:Choice>
        <mc:Fallback xmlns="">
          <p:pic>
            <p:nvPicPr>
              <p:cNvPr id="23" name="Ink 22">
                <a:extLst>
                  <a:ext uri="{FF2B5EF4-FFF2-40B4-BE49-F238E27FC236}">
                    <a16:creationId xmlns:a16="http://schemas.microsoft.com/office/drawing/2014/main" id="{85B860A1-DB5F-76A1-18B8-7AF9CA18EACD}"/>
                  </a:ext>
                </a:extLst>
              </p:cNvPr>
              <p:cNvPicPr/>
              <p:nvPr/>
            </p:nvPicPr>
            <p:blipFill>
              <a:blip r:embed="rId14"/>
              <a:stretch>
                <a:fillRect/>
              </a:stretch>
            </p:blipFill>
            <p:spPr>
              <a:xfrm>
                <a:off x="2452953" y="6833188"/>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34" name="Ink 33">
                <a:extLst>
                  <a:ext uri="{FF2B5EF4-FFF2-40B4-BE49-F238E27FC236}">
                    <a16:creationId xmlns:a16="http://schemas.microsoft.com/office/drawing/2014/main" id="{B2BABD58-ED2A-0DE6-FA3C-DAE137323ACB}"/>
                  </a:ext>
                </a:extLst>
              </p14:cNvPr>
              <p14:cNvContentPartPr/>
              <p14:nvPr/>
            </p14:nvContentPartPr>
            <p14:xfrm>
              <a:off x="7639200" y="5771880"/>
              <a:ext cx="169200" cy="51120"/>
            </p14:xfrm>
          </p:contentPart>
        </mc:Choice>
        <mc:Fallback xmlns="">
          <p:pic>
            <p:nvPicPr>
              <p:cNvPr id="34" name="Ink 33">
                <a:extLst>
                  <a:ext uri="{FF2B5EF4-FFF2-40B4-BE49-F238E27FC236}">
                    <a16:creationId xmlns:a16="http://schemas.microsoft.com/office/drawing/2014/main" id="{B2BABD58-ED2A-0DE6-FA3C-DAE137323ACB}"/>
                  </a:ext>
                </a:extLst>
              </p:cNvPr>
              <p:cNvPicPr/>
              <p:nvPr/>
            </p:nvPicPr>
            <p:blipFill>
              <a:blip r:embed="rId16"/>
              <a:stretch>
                <a:fillRect/>
              </a:stretch>
            </p:blipFill>
            <p:spPr>
              <a:xfrm>
                <a:off x="7623360" y="5708520"/>
                <a:ext cx="200520" cy="17784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45" name="Ink 44">
                <a:extLst>
                  <a:ext uri="{FF2B5EF4-FFF2-40B4-BE49-F238E27FC236}">
                    <a16:creationId xmlns:a16="http://schemas.microsoft.com/office/drawing/2014/main" id="{C8E8AFD0-46D6-46DA-D1E3-5946B09CC44C}"/>
                  </a:ext>
                </a:extLst>
              </p14:cNvPr>
              <p14:cNvContentPartPr/>
              <p14:nvPr/>
            </p14:nvContentPartPr>
            <p14:xfrm>
              <a:off x="5331600" y="2500200"/>
              <a:ext cx="360" cy="360"/>
            </p14:xfrm>
          </p:contentPart>
        </mc:Choice>
        <mc:Fallback xmlns="">
          <p:pic>
            <p:nvPicPr>
              <p:cNvPr id="45" name="Ink 44">
                <a:extLst>
                  <a:ext uri="{FF2B5EF4-FFF2-40B4-BE49-F238E27FC236}">
                    <a16:creationId xmlns:a16="http://schemas.microsoft.com/office/drawing/2014/main" id="{C8E8AFD0-46D6-46DA-D1E3-5946B09CC44C}"/>
                  </a:ext>
                </a:extLst>
              </p:cNvPr>
              <p:cNvPicPr/>
              <p:nvPr/>
            </p:nvPicPr>
            <p:blipFill>
              <a:blip r:embed="rId20"/>
              <a:stretch>
                <a:fillRect/>
              </a:stretch>
            </p:blipFill>
            <p:spPr>
              <a:xfrm>
                <a:off x="5315760" y="2436840"/>
                <a:ext cx="31680" cy="127080"/>
              </a:xfrm>
              <a:prstGeom prst="rect">
                <a:avLst/>
              </a:prstGeom>
            </p:spPr>
          </p:pic>
        </mc:Fallback>
      </mc:AlternateContent>
    </p:spTree>
    <p:extLst>
      <p:ext uri="{BB962C8B-B14F-4D97-AF65-F5344CB8AC3E}">
        <p14:creationId xmlns:p14="http://schemas.microsoft.com/office/powerpoint/2010/main" val="2319633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739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0377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filesystems</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pic>
        <p:nvPicPr>
          <p:cNvPr id="20" name="Picture 19">
            <a:extLst>
              <a:ext uri="{FF2B5EF4-FFF2-40B4-BE49-F238E27FC236}">
                <a16:creationId xmlns:a16="http://schemas.microsoft.com/office/drawing/2014/main" id="{D5CE30D5-8B11-17CD-F0C8-3EC795B1DA9D}"/>
              </a:ext>
            </a:extLst>
          </p:cNvPr>
          <p:cNvPicPr>
            <a:picLocks noChangeAspect="1"/>
          </p:cNvPicPr>
          <p:nvPr/>
        </p:nvPicPr>
        <p:blipFill>
          <a:blip r:embed="rId9"/>
          <a:stretch>
            <a:fillRect/>
          </a:stretch>
        </p:blipFill>
        <p:spPr>
          <a:xfrm>
            <a:off x="2848146" y="3357205"/>
            <a:ext cx="4107170" cy="2040421"/>
          </a:xfrm>
          <a:prstGeom prst="rect">
            <a:avLst/>
          </a:prstGeom>
        </p:spPr>
      </p:pic>
      <p:sp>
        <p:nvSpPr>
          <p:cNvPr id="22" name="TextBox 21">
            <a:extLst>
              <a:ext uri="{FF2B5EF4-FFF2-40B4-BE49-F238E27FC236}">
                <a16:creationId xmlns:a16="http://schemas.microsoft.com/office/drawing/2014/main" id="{A8F438D9-9D0C-101A-DD6D-4E75662D7FFA}"/>
              </a:ext>
            </a:extLst>
          </p:cNvPr>
          <p:cNvSpPr txBox="1"/>
          <p:nvPr/>
        </p:nvSpPr>
        <p:spPr>
          <a:xfrm>
            <a:off x="1111649" y="1633538"/>
            <a:ext cx="6343094" cy="1938992"/>
          </a:xfrm>
          <a:prstGeom prst="rect">
            <a:avLst/>
          </a:prstGeom>
          <a:noFill/>
        </p:spPr>
        <p:txBody>
          <a:bodyPr wrap="square">
            <a:spAutoFit/>
          </a:bodyPr>
          <a:lstStyle/>
          <a:p>
            <a:pPr marL="342900" indent="-342900" algn="just">
              <a:buFont typeface="Arial" panose="020B0604020202020204" pitchFamily="34" charset="0"/>
              <a:buChar char="•"/>
            </a:pPr>
            <a:r>
              <a:rPr lang="en-US" sz="2400" dirty="0"/>
              <a:t>A </a:t>
            </a:r>
            <a:r>
              <a:rPr lang="en-US" sz="2400" b="1" dirty="0"/>
              <a:t>cluster</a:t>
            </a:r>
            <a:r>
              <a:rPr lang="en-US" sz="2400" dirty="0"/>
              <a:t> is the smallest allocation unit the filesystem can address. </a:t>
            </a:r>
          </a:p>
          <a:p>
            <a:pPr marL="342900" indent="-342900" algn="just">
              <a:buFont typeface="Arial" panose="020B0604020202020204" pitchFamily="34" charset="0"/>
              <a:buChar char="•"/>
            </a:pPr>
            <a:r>
              <a:rPr lang="en-US" sz="2400" dirty="0"/>
              <a:t>A </a:t>
            </a:r>
            <a:r>
              <a:rPr lang="en-US" sz="2400" b="1" dirty="0"/>
              <a:t>sector</a:t>
            </a:r>
            <a:r>
              <a:rPr lang="en-US" sz="2400" dirty="0"/>
              <a:t> is the smallest allocation unit on the disk. A cluster is made up of one or more sectors.</a:t>
            </a:r>
          </a:p>
        </p:txBody>
      </p:sp>
    </p:spTree>
    <p:extLst>
      <p:ext uri="{BB962C8B-B14F-4D97-AF65-F5344CB8AC3E}">
        <p14:creationId xmlns:p14="http://schemas.microsoft.com/office/powerpoint/2010/main" val="2092520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0644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filesystems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20" name="TextBox 19">
            <a:extLst>
              <a:ext uri="{FF2B5EF4-FFF2-40B4-BE49-F238E27FC236}">
                <a16:creationId xmlns:a16="http://schemas.microsoft.com/office/drawing/2014/main" id="{325396FE-9FD4-815B-F1AF-65F78DC7A1F6}"/>
              </a:ext>
            </a:extLst>
          </p:cNvPr>
          <p:cNvSpPr txBox="1"/>
          <p:nvPr/>
        </p:nvSpPr>
        <p:spPr>
          <a:xfrm>
            <a:off x="581599" y="1778767"/>
            <a:ext cx="7527751" cy="3416320"/>
          </a:xfrm>
          <a:prstGeom prst="rect">
            <a:avLst/>
          </a:prstGeom>
          <a:noFill/>
        </p:spPr>
        <p:txBody>
          <a:bodyPr wrap="square">
            <a:spAutoFit/>
          </a:bodyPr>
          <a:lstStyle/>
          <a:p>
            <a:pPr marL="342900" indent="-342900" algn="just">
              <a:buFont typeface="Arial" panose="020B0604020202020204" pitchFamily="34" charset="0"/>
              <a:buChar char="•"/>
            </a:pPr>
            <a:r>
              <a:rPr lang="en-US" sz="2400" dirty="0"/>
              <a:t>A hard drive can have multiple partitions on it, and, in each partition, there will be (in most cases) a filesystem. </a:t>
            </a:r>
          </a:p>
          <a:p>
            <a:pPr marL="342900" indent="-342900" algn="just">
              <a:buFont typeface="Arial" panose="020B0604020202020204" pitchFamily="34" charset="0"/>
              <a:buChar char="•"/>
            </a:pPr>
            <a:r>
              <a:rPr lang="en-US" sz="2400" dirty="0"/>
              <a:t>There might be hundreds of thousands to millions of files contained within a partition. </a:t>
            </a:r>
          </a:p>
          <a:p>
            <a:pPr marL="342900" indent="-342900" algn="just">
              <a:buFont typeface="Arial" panose="020B0604020202020204" pitchFamily="34" charset="0"/>
              <a:buChar char="•"/>
            </a:pPr>
            <a:r>
              <a:rPr lang="en-US" sz="2400" dirty="0"/>
              <a:t>The filesystem tracks where every file is and how much space is available within the partition boundaries.</a:t>
            </a:r>
          </a:p>
          <a:p>
            <a:pPr marL="342900" indent="-342900" algn="just">
              <a:buFont typeface="Arial" panose="020B0604020202020204" pitchFamily="34" charset="0"/>
              <a:buChar char="•"/>
            </a:pPr>
            <a:r>
              <a:rPr lang="en-US" sz="2400" dirty="0"/>
              <a:t>The filesystem stores data based on clusters. </a:t>
            </a:r>
          </a:p>
          <a:p>
            <a:pPr marL="342900" indent="-342900" algn="just">
              <a:buFont typeface="Arial" panose="020B0604020202020204" pitchFamily="34" charset="0"/>
              <a:buChar char="•"/>
            </a:pPr>
            <a:r>
              <a:rPr lang="en-US" sz="2400" dirty="0"/>
              <a:t>We will now look at some of the common filesystems you may encounter:  FAT and NTFS</a:t>
            </a:r>
          </a:p>
        </p:txBody>
      </p:sp>
      <mc:AlternateContent xmlns:mc="http://schemas.openxmlformats.org/markup-compatibility/2006" xmlns:p14="http://schemas.microsoft.com/office/powerpoint/2010/main">
        <mc:Choice Requires="p14">
          <p:contentPart p14:bwMode="auto" r:id="rId9">
            <p14:nvContentPartPr>
              <p14:cNvPr id="23" name="Ink 22">
                <a:extLst>
                  <a:ext uri="{FF2B5EF4-FFF2-40B4-BE49-F238E27FC236}">
                    <a16:creationId xmlns:a16="http://schemas.microsoft.com/office/drawing/2014/main" id="{85B860A1-DB5F-76A1-18B8-7AF9CA18EACD}"/>
                  </a:ext>
                </a:extLst>
              </p14:cNvPr>
              <p14:cNvContentPartPr/>
              <p14:nvPr/>
            </p14:nvContentPartPr>
            <p14:xfrm>
              <a:off x="2461953" y="6842188"/>
              <a:ext cx="360" cy="360"/>
            </p14:xfrm>
          </p:contentPart>
        </mc:Choice>
        <mc:Fallback xmlns="">
          <p:pic>
            <p:nvPicPr>
              <p:cNvPr id="23" name="Ink 22">
                <a:extLst>
                  <a:ext uri="{FF2B5EF4-FFF2-40B4-BE49-F238E27FC236}">
                    <a16:creationId xmlns:a16="http://schemas.microsoft.com/office/drawing/2014/main" id="{85B860A1-DB5F-76A1-18B8-7AF9CA18EACD}"/>
                  </a:ext>
                </a:extLst>
              </p:cNvPr>
              <p:cNvPicPr/>
              <p:nvPr/>
            </p:nvPicPr>
            <p:blipFill>
              <a:blip r:embed="rId13"/>
              <a:stretch>
                <a:fillRect/>
              </a:stretch>
            </p:blipFill>
            <p:spPr>
              <a:xfrm>
                <a:off x="2452953" y="6833188"/>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34" name="Ink 33">
                <a:extLst>
                  <a:ext uri="{FF2B5EF4-FFF2-40B4-BE49-F238E27FC236}">
                    <a16:creationId xmlns:a16="http://schemas.microsoft.com/office/drawing/2014/main" id="{B2BABD58-ED2A-0DE6-FA3C-DAE137323ACB}"/>
                  </a:ext>
                </a:extLst>
              </p14:cNvPr>
              <p14:cNvContentPartPr/>
              <p14:nvPr/>
            </p14:nvContentPartPr>
            <p14:xfrm>
              <a:off x="7639200" y="5771880"/>
              <a:ext cx="169200" cy="51120"/>
            </p14:xfrm>
          </p:contentPart>
        </mc:Choice>
        <mc:Fallback xmlns="">
          <p:pic>
            <p:nvPicPr>
              <p:cNvPr id="34" name="Ink 33">
                <a:extLst>
                  <a:ext uri="{FF2B5EF4-FFF2-40B4-BE49-F238E27FC236}">
                    <a16:creationId xmlns:a16="http://schemas.microsoft.com/office/drawing/2014/main" id="{B2BABD58-ED2A-0DE6-FA3C-DAE137323ACB}"/>
                  </a:ext>
                </a:extLst>
              </p:cNvPr>
              <p:cNvPicPr/>
              <p:nvPr/>
            </p:nvPicPr>
            <p:blipFill>
              <a:blip r:embed="rId15"/>
              <a:stretch>
                <a:fillRect/>
              </a:stretch>
            </p:blipFill>
            <p:spPr>
              <a:xfrm>
                <a:off x="7623360" y="5708520"/>
                <a:ext cx="200520" cy="177840"/>
              </a:xfrm>
              <a:prstGeom prst="rect">
                <a:avLst/>
              </a:prstGeom>
            </p:spPr>
          </p:pic>
        </mc:Fallback>
      </mc:AlternateContent>
    </p:spTree>
    <p:extLst>
      <p:ext uri="{BB962C8B-B14F-4D97-AF65-F5344CB8AC3E}">
        <p14:creationId xmlns:p14="http://schemas.microsoft.com/office/powerpoint/2010/main" val="8168109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271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FAT filesystem</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0" y="1410819"/>
            <a:ext cx="6334553" cy="4351338"/>
          </a:xfrm>
        </p:spPr>
        <p:txBody>
          <a:bodyPr>
            <a:normAutofit/>
          </a:bodyPr>
          <a:lstStyle/>
          <a:p>
            <a:pPr algn="just"/>
            <a:endParaRPr lang="en-US" sz="2400" dirty="0"/>
          </a:p>
          <a:p>
            <a:pPr algn="just"/>
            <a:r>
              <a:rPr lang="en-US" sz="2400" dirty="0"/>
              <a:t>The File Allocation Table (FAT) filesystem</a:t>
            </a:r>
          </a:p>
          <a:p>
            <a:pPr algn="just"/>
            <a:r>
              <a:rPr lang="en-US" sz="2400" dirty="0"/>
              <a:t>FAT 12 – FAT 16 – FAT 32 </a:t>
            </a:r>
          </a:p>
          <a:p>
            <a:pPr algn="just"/>
            <a:r>
              <a:rPr lang="en-US" sz="2400" dirty="0"/>
              <a:t>The FAT filesystem is laid out in two areas :</a:t>
            </a:r>
          </a:p>
          <a:p>
            <a:pPr lvl="1" algn="just"/>
            <a:r>
              <a:rPr lang="en-US" sz="2000" dirty="0"/>
              <a:t>System Area: This stores the volume boot record and FAT tables.</a:t>
            </a:r>
          </a:p>
          <a:p>
            <a:pPr lvl="1" algn="just"/>
            <a:r>
              <a:rPr lang="en-US" sz="2000" dirty="0"/>
              <a:t>Data Area: This stores the root directory and files.</a:t>
            </a:r>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pic>
        <p:nvPicPr>
          <p:cNvPr id="20" name="Picture 19">
            <a:extLst>
              <a:ext uri="{FF2B5EF4-FFF2-40B4-BE49-F238E27FC236}">
                <a16:creationId xmlns:a16="http://schemas.microsoft.com/office/drawing/2014/main" id="{7F52C75A-A060-C961-2BEE-5A2A371A8AA1}"/>
              </a:ext>
            </a:extLst>
          </p:cNvPr>
          <p:cNvPicPr>
            <a:picLocks noChangeAspect="1"/>
          </p:cNvPicPr>
          <p:nvPr/>
        </p:nvPicPr>
        <p:blipFill>
          <a:blip r:embed="rId9"/>
          <a:stretch>
            <a:fillRect/>
          </a:stretch>
        </p:blipFill>
        <p:spPr>
          <a:xfrm>
            <a:off x="2440788" y="4184303"/>
            <a:ext cx="5329008" cy="1101687"/>
          </a:xfrm>
          <a:prstGeom prst="rect">
            <a:avLst/>
          </a:prstGeom>
        </p:spPr>
      </p:pic>
    </p:spTree>
    <p:extLst>
      <p:ext uri="{BB962C8B-B14F-4D97-AF65-F5344CB8AC3E}">
        <p14:creationId xmlns:p14="http://schemas.microsoft.com/office/powerpoint/2010/main" val="9541463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656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File allocation table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20" name="TextBox 19">
            <a:extLst>
              <a:ext uri="{FF2B5EF4-FFF2-40B4-BE49-F238E27FC236}">
                <a16:creationId xmlns:a16="http://schemas.microsoft.com/office/drawing/2014/main" id="{B694EF4A-031D-AD2C-1BE1-89D945FF8E72}"/>
              </a:ext>
            </a:extLst>
          </p:cNvPr>
          <p:cNvSpPr txBox="1"/>
          <p:nvPr/>
        </p:nvSpPr>
        <p:spPr>
          <a:xfrm>
            <a:off x="660438" y="1822362"/>
            <a:ext cx="7524773" cy="1631216"/>
          </a:xfrm>
          <a:prstGeom prst="rect">
            <a:avLst/>
          </a:prstGeom>
          <a:noFill/>
        </p:spPr>
        <p:txBody>
          <a:bodyPr wrap="square">
            <a:spAutoFit/>
          </a:bodyPr>
          <a:lstStyle/>
          <a:p>
            <a:pPr marL="285750" indent="-285750">
              <a:buFont typeface="Arial" panose="020B0604020202020204" pitchFamily="34" charset="0"/>
              <a:buChar char="•"/>
            </a:pPr>
            <a:r>
              <a:rPr lang="en-US" sz="2000" dirty="0"/>
              <a:t>Unallocated: x0000 0000</a:t>
            </a:r>
          </a:p>
          <a:p>
            <a:pPr marL="285750" indent="-285750">
              <a:buFont typeface="Arial" panose="020B0604020202020204" pitchFamily="34" charset="0"/>
              <a:buChar char="•"/>
            </a:pPr>
            <a:r>
              <a:rPr lang="en-US" sz="2000" dirty="0"/>
              <a:t>Allocated: The next cluster that is used by the file (for example, it represents cluster 7 as </a:t>
            </a:r>
            <a:r>
              <a:rPr lang="en-US" sz="2000" b="1" dirty="0"/>
              <a:t>x0700 0000</a:t>
            </a:r>
            <a:r>
              <a:rPr lang="en-US" sz="2000" dirty="0"/>
              <a:t>)</a:t>
            </a:r>
          </a:p>
          <a:p>
            <a:pPr marL="285750" indent="-285750">
              <a:buFont typeface="Arial" panose="020B0604020202020204" pitchFamily="34" charset="0"/>
              <a:buChar char="•"/>
            </a:pPr>
            <a:r>
              <a:rPr lang="en-US" sz="2000" dirty="0"/>
              <a:t>Allocated: The last cluster that is used by the file (</a:t>
            </a:r>
            <a:r>
              <a:rPr lang="en-US" sz="2000" dirty="0" err="1"/>
              <a:t>xFFFF</a:t>
            </a:r>
            <a:r>
              <a:rPr lang="en-US" sz="2000" dirty="0"/>
              <a:t> FFF8)</a:t>
            </a:r>
          </a:p>
          <a:p>
            <a:pPr marL="285750" indent="-285750">
              <a:buFont typeface="Arial" panose="020B0604020202020204" pitchFamily="34" charset="0"/>
              <a:buChar char="•"/>
            </a:pPr>
            <a:r>
              <a:rPr lang="en-US" sz="2000" dirty="0"/>
              <a:t>Bad cluster: Not available for use (</a:t>
            </a:r>
            <a:r>
              <a:rPr lang="en-US" sz="2000" dirty="0" err="1"/>
              <a:t>xFFFF</a:t>
            </a:r>
            <a:r>
              <a:rPr lang="en-US" sz="2000" dirty="0"/>
              <a:t> FFF7)</a:t>
            </a:r>
          </a:p>
        </p:txBody>
      </p:sp>
      <p:pic>
        <p:nvPicPr>
          <p:cNvPr id="22" name="Picture 21">
            <a:extLst>
              <a:ext uri="{FF2B5EF4-FFF2-40B4-BE49-F238E27FC236}">
                <a16:creationId xmlns:a16="http://schemas.microsoft.com/office/drawing/2014/main" id="{B966C357-C9E2-EF43-6218-5206E797139F}"/>
              </a:ext>
            </a:extLst>
          </p:cNvPr>
          <p:cNvPicPr>
            <a:picLocks noChangeAspect="1"/>
          </p:cNvPicPr>
          <p:nvPr/>
        </p:nvPicPr>
        <p:blipFill>
          <a:blip r:embed="rId9"/>
          <a:stretch>
            <a:fillRect/>
          </a:stretch>
        </p:blipFill>
        <p:spPr>
          <a:xfrm>
            <a:off x="660438" y="3810509"/>
            <a:ext cx="2718951" cy="1332991"/>
          </a:xfrm>
          <a:prstGeom prst="rect">
            <a:avLst/>
          </a:prstGeom>
        </p:spPr>
      </p:pic>
      <p:pic>
        <p:nvPicPr>
          <p:cNvPr id="24" name="Picture 23">
            <a:extLst>
              <a:ext uri="{FF2B5EF4-FFF2-40B4-BE49-F238E27FC236}">
                <a16:creationId xmlns:a16="http://schemas.microsoft.com/office/drawing/2014/main" id="{0537559A-421D-F32A-BAFE-C9907B6277F1}"/>
              </a:ext>
            </a:extLst>
          </p:cNvPr>
          <p:cNvPicPr>
            <a:picLocks noChangeAspect="1"/>
          </p:cNvPicPr>
          <p:nvPr/>
        </p:nvPicPr>
        <p:blipFill>
          <a:blip r:embed="rId10"/>
          <a:stretch>
            <a:fillRect/>
          </a:stretch>
        </p:blipFill>
        <p:spPr>
          <a:xfrm>
            <a:off x="4267112" y="3602389"/>
            <a:ext cx="3267424" cy="1880863"/>
          </a:xfrm>
          <a:prstGeom prst="rect">
            <a:avLst/>
          </a:prstGeom>
        </p:spPr>
      </p:pic>
    </p:spTree>
    <p:extLst>
      <p:ext uri="{BB962C8B-B14F-4D97-AF65-F5344CB8AC3E}">
        <p14:creationId xmlns:p14="http://schemas.microsoft.com/office/powerpoint/2010/main" val="575126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00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NTFS filesystem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20" name="TextBox 19">
            <a:extLst>
              <a:ext uri="{FF2B5EF4-FFF2-40B4-BE49-F238E27FC236}">
                <a16:creationId xmlns:a16="http://schemas.microsoft.com/office/drawing/2014/main" id="{1EB39AE4-5265-899E-7A7E-1AAD5E675110}"/>
              </a:ext>
            </a:extLst>
          </p:cNvPr>
          <p:cNvSpPr txBox="1"/>
          <p:nvPr/>
        </p:nvSpPr>
        <p:spPr>
          <a:xfrm>
            <a:off x="816899" y="1627358"/>
            <a:ext cx="7373821" cy="3416320"/>
          </a:xfrm>
          <a:prstGeom prst="rect">
            <a:avLst/>
          </a:prstGeom>
          <a:noFill/>
        </p:spPr>
        <p:txBody>
          <a:bodyPr wrap="square">
            <a:spAutoFit/>
          </a:bodyPr>
          <a:lstStyle/>
          <a:p>
            <a:pPr marL="285750" indent="-285750">
              <a:buFont typeface="Arial" panose="020B0604020202020204" pitchFamily="34" charset="0"/>
              <a:buChar char="•"/>
            </a:pPr>
            <a:r>
              <a:rPr lang="en-US" sz="2400" dirty="0"/>
              <a:t>The New Technology File System (NTFS) is the default filesystem for Microsoft Windows operating systems</a:t>
            </a:r>
          </a:p>
          <a:p>
            <a:pPr marL="285750" indent="-285750">
              <a:buFont typeface="Arial" panose="020B0604020202020204" pitchFamily="34" charset="0"/>
              <a:buChar char="•"/>
            </a:pPr>
            <a:r>
              <a:rPr lang="en-US" sz="2400" dirty="0"/>
              <a:t>NTFS is far more complicated than the FAT filesystem; however, the overall purpose remains the same:</a:t>
            </a:r>
          </a:p>
          <a:p>
            <a:pPr marL="742950" lvl="1" indent="-285750">
              <a:buFont typeface="Wingdings" panose="05000000000000000000" pitchFamily="2" charset="2"/>
              <a:buChar char="q"/>
            </a:pPr>
            <a:r>
              <a:rPr lang="en-US" sz="2400" dirty="0"/>
              <a:t>To record the metadata of a file, that is, the filename, the date timestamps, and the file size</a:t>
            </a:r>
          </a:p>
          <a:p>
            <a:pPr marL="742950" lvl="1" indent="-285750">
              <a:buFont typeface="Wingdings" panose="05000000000000000000" pitchFamily="2" charset="2"/>
              <a:buChar char="q"/>
            </a:pPr>
            <a:r>
              <a:rPr lang="en-US" sz="2400" dirty="0"/>
              <a:t>To mark the clusters the file occupies</a:t>
            </a:r>
          </a:p>
          <a:p>
            <a:pPr marL="742950" lvl="1" indent="-285750">
              <a:buFont typeface="Wingdings" panose="05000000000000000000" pitchFamily="2" charset="2"/>
              <a:buChar char="q"/>
            </a:pPr>
            <a:r>
              <a:rPr lang="en-US" sz="2400" dirty="0"/>
              <a:t>To record which clusters are allocated and which clusters are unallocated</a:t>
            </a:r>
          </a:p>
        </p:txBody>
      </p:sp>
    </p:spTree>
    <p:extLst>
      <p:ext uri="{BB962C8B-B14F-4D97-AF65-F5344CB8AC3E}">
        <p14:creationId xmlns:p14="http://schemas.microsoft.com/office/powerpoint/2010/main" val="1759153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Deleted Files</a:t>
            </a:r>
          </a:p>
        </p:txBody>
      </p:sp>
    </p:spTree>
    <p:extLst>
      <p:ext uri="{BB962C8B-B14F-4D97-AF65-F5344CB8AC3E}">
        <p14:creationId xmlns:p14="http://schemas.microsoft.com/office/powerpoint/2010/main" val="1194386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044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5180860" cy="4351338"/>
          </a:xfrm>
        </p:spPr>
        <p:txBody>
          <a:bodyPr>
            <a:normAutofit/>
          </a:bodyPr>
          <a:lstStyle/>
          <a:p>
            <a:r>
              <a:rPr lang="en-US" sz="2400" dirty="0"/>
              <a:t>Recycle Bin</a:t>
            </a:r>
          </a:p>
          <a:p>
            <a:r>
              <a:rPr lang="en-US" sz="2400" dirty="0"/>
              <a:t>To give users a second chance to restore a file before permanently deleting it, a number of operating systems provide an easy-to-use method of restoring deleted files.</a:t>
            </a:r>
          </a:p>
          <a:p>
            <a:r>
              <a:rPr lang="en-US" sz="2400" dirty="0"/>
              <a:t> A Recycle Bin or Trash Can is a repository where files are temporarily stored after they are deleted.</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18315646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846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6556159" cy="4351338"/>
          </a:xfrm>
        </p:spPr>
        <p:txBody>
          <a:bodyPr>
            <a:normAutofit/>
          </a:bodyPr>
          <a:lstStyle/>
          <a:p>
            <a:r>
              <a:rPr lang="en-US" sz="2400" dirty="0"/>
              <a:t>If a file is deleted from a computer, the user can generally restore it him- or herself because it is usually sent to the Recycle Bin before actually being deleted.</a:t>
            </a:r>
          </a:p>
          <a:p>
            <a:r>
              <a:rPr lang="en-US" sz="2400" dirty="0"/>
              <a:t>If the Recycle Bin has been emptied, the person held down Shift + DEL when deleting the file, or the person used a noncompliant program to delete the file (which bypassed the Recycle Bin), then the data may still be recoverable. </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14215088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846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6556159" cy="4351338"/>
          </a:xfrm>
        </p:spPr>
        <p:txBody>
          <a:bodyPr>
            <a:normAutofit/>
          </a:bodyPr>
          <a:lstStyle/>
          <a:p>
            <a:r>
              <a:rPr lang="en-US" sz="2400" dirty="0"/>
              <a:t>The important point is that time isn’t wasted before contacting someone to restore the data and nothing else is written to the hard disk (since this may overwrite the data).</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20" name="TextBox 19">
            <a:extLst>
              <a:ext uri="{FF2B5EF4-FFF2-40B4-BE49-F238E27FC236}">
                <a16:creationId xmlns:a16="http://schemas.microsoft.com/office/drawing/2014/main" id="{1B5F5756-B4D5-986A-5616-74EC98599C27}"/>
              </a:ext>
            </a:extLst>
          </p:cNvPr>
          <p:cNvSpPr txBox="1"/>
          <p:nvPr/>
        </p:nvSpPr>
        <p:spPr>
          <a:xfrm>
            <a:off x="2998433" y="3246553"/>
            <a:ext cx="6227684" cy="369332"/>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Understanding the boot process</a:t>
            </a:r>
          </a:p>
        </p:txBody>
      </p:sp>
    </p:spTree>
    <p:extLst>
      <p:ext uri="{BB962C8B-B14F-4D97-AF65-F5344CB8AC3E}">
        <p14:creationId xmlns:p14="http://schemas.microsoft.com/office/powerpoint/2010/main" val="153572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640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86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Recovering deleted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20" name="TextBox 19">
            <a:extLst>
              <a:ext uri="{FF2B5EF4-FFF2-40B4-BE49-F238E27FC236}">
                <a16:creationId xmlns:a16="http://schemas.microsoft.com/office/drawing/2014/main" id="{29510E27-8B6C-B97E-0A58-A2311E4606A5}"/>
              </a:ext>
            </a:extLst>
          </p:cNvPr>
          <p:cNvSpPr txBox="1"/>
          <p:nvPr/>
        </p:nvSpPr>
        <p:spPr>
          <a:xfrm>
            <a:off x="697822" y="1804724"/>
            <a:ext cx="6608500" cy="2554545"/>
          </a:xfrm>
          <a:prstGeom prst="rect">
            <a:avLst/>
          </a:prstGeom>
          <a:noFill/>
        </p:spPr>
        <p:txBody>
          <a:bodyPr wrap="square">
            <a:spAutoFit/>
          </a:bodyPr>
          <a:lstStyle/>
          <a:p>
            <a:pPr marL="285750" indent="-285750" algn="just">
              <a:buFont typeface="Arial" panose="020B0604020202020204" pitchFamily="34" charset="0"/>
              <a:buChar char="•"/>
            </a:pPr>
            <a:r>
              <a:rPr lang="en-US" sz="2000" dirty="0"/>
              <a:t>When a file is deleted in the FAT filesystem, the data itself does not get changed. </a:t>
            </a:r>
          </a:p>
          <a:p>
            <a:pPr marL="285750" indent="-285750" algn="just">
              <a:buFont typeface="Arial" panose="020B0604020202020204" pitchFamily="34" charset="0"/>
              <a:buChar char="•"/>
            </a:pPr>
            <a:r>
              <a:rPr lang="en-US" sz="2000" dirty="0"/>
              <a:t>The first character of the directory entry will have it changed to a xE5 and the file allocation table entries are reset to x00.</a:t>
            </a:r>
          </a:p>
          <a:p>
            <a:pPr marL="285750" indent="-285750" algn="just">
              <a:buFont typeface="Arial" panose="020B0604020202020204" pitchFamily="34" charset="0"/>
              <a:buChar char="•"/>
            </a:pPr>
            <a:r>
              <a:rPr lang="en-US" sz="2000" dirty="0"/>
              <a:t>When the filesystem reads the directory entries, and it encounters the xE5, it will skip that entry and start reading from the subsequent entries.</a:t>
            </a:r>
          </a:p>
        </p:txBody>
      </p:sp>
      <p:pic>
        <p:nvPicPr>
          <p:cNvPr id="22" name="Picture 21">
            <a:extLst>
              <a:ext uri="{FF2B5EF4-FFF2-40B4-BE49-F238E27FC236}">
                <a16:creationId xmlns:a16="http://schemas.microsoft.com/office/drawing/2014/main" id="{34CA45BD-F832-3CE3-3226-E6C624C32A9D}"/>
              </a:ext>
            </a:extLst>
          </p:cNvPr>
          <p:cNvPicPr>
            <a:picLocks noChangeAspect="1"/>
          </p:cNvPicPr>
          <p:nvPr/>
        </p:nvPicPr>
        <p:blipFill>
          <a:blip r:embed="rId9"/>
          <a:stretch>
            <a:fillRect/>
          </a:stretch>
        </p:blipFill>
        <p:spPr>
          <a:xfrm>
            <a:off x="1637505" y="4503327"/>
            <a:ext cx="8090019" cy="791392"/>
          </a:xfrm>
          <a:prstGeom prst="rect">
            <a:avLst/>
          </a:prstGeom>
        </p:spPr>
      </p:pic>
    </p:spTree>
    <p:extLst>
      <p:ext uri="{BB962C8B-B14F-4D97-AF65-F5344CB8AC3E}">
        <p14:creationId xmlns:p14="http://schemas.microsoft.com/office/powerpoint/2010/main" val="1854913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477943" y="1700325"/>
            <a:ext cx="6050554" cy="4351338"/>
          </a:xfrm>
        </p:spPr>
        <p:txBody>
          <a:bodyPr>
            <a:normAutofit/>
          </a:bodyPr>
          <a:lstStyle/>
          <a:p>
            <a:r>
              <a:rPr lang="en-US" sz="2400" dirty="0"/>
              <a:t>Data recovery tools are designed to restore data that has been deleted or corrupted from any number of sources, including hard disks, CDs, DVDs, Blu-ray, HD-DVD, floppy disks, memory cards used in digital cameras, and other storage media.</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28062763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390617" y="1790705"/>
            <a:ext cx="7714378" cy="4351338"/>
          </a:xfrm>
        </p:spPr>
        <p:txBody>
          <a:bodyPr>
            <a:normAutofit/>
          </a:bodyPr>
          <a:lstStyle/>
          <a:p>
            <a:pPr algn="just"/>
            <a:r>
              <a:rPr lang="en-US" sz="2400" b="1" dirty="0"/>
              <a:t>Easy-Undelete</a:t>
            </a:r>
            <a:r>
              <a:rPr lang="en-US" sz="2400" dirty="0"/>
              <a:t> (www.easy-undelete.com) is a tool that will not only restore files from hard disks using FAT12, FAT16, FAT32, and NTFS file systems but also restore files from non-Microsoft partitions such as Linux and Macintosh OS X. </a:t>
            </a:r>
          </a:p>
          <a:p>
            <a:pPr algn="just"/>
            <a:r>
              <a:rPr lang="en-US" sz="2400" b="1" dirty="0" err="1"/>
              <a:t>eData</a:t>
            </a:r>
            <a:r>
              <a:rPr lang="en-US" sz="2400" b="1" dirty="0"/>
              <a:t> </a:t>
            </a:r>
            <a:r>
              <a:rPr lang="en-US" sz="2400" b="1" dirty="0" err="1"/>
              <a:t>Unerase</a:t>
            </a:r>
            <a:r>
              <a:rPr lang="en-US" sz="2400" b="1" dirty="0"/>
              <a:t> </a:t>
            </a:r>
            <a:r>
              <a:rPr lang="en-US" sz="2400" dirty="0"/>
              <a:t>is a free tool developed by </a:t>
            </a:r>
            <a:r>
              <a:rPr lang="en-US" sz="2400" dirty="0" err="1"/>
              <a:t>Octanesoft</a:t>
            </a:r>
            <a:r>
              <a:rPr lang="en-US" sz="2400" dirty="0"/>
              <a:t> and is available at www.octanesoft.com. It allows you to restore any files that have been deleted from the Recycle Bin or using other methods that make it otherwise unrecoverable without data recovery software</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29511995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20" name="TextBox 19">
            <a:extLst>
              <a:ext uri="{FF2B5EF4-FFF2-40B4-BE49-F238E27FC236}">
                <a16:creationId xmlns:a16="http://schemas.microsoft.com/office/drawing/2014/main" id="{9485C133-19BD-0899-DF7E-C2D7EAD0DC5E}"/>
              </a:ext>
            </a:extLst>
          </p:cNvPr>
          <p:cNvSpPr txBox="1"/>
          <p:nvPr/>
        </p:nvSpPr>
        <p:spPr>
          <a:xfrm>
            <a:off x="1103312" y="1848063"/>
            <a:ext cx="6343094" cy="2677656"/>
          </a:xfrm>
          <a:prstGeom prst="rect">
            <a:avLst/>
          </a:prstGeom>
          <a:noFill/>
        </p:spPr>
        <p:txBody>
          <a:bodyPr wrap="square">
            <a:spAutoFit/>
          </a:bodyPr>
          <a:lstStyle/>
          <a:p>
            <a:pPr marL="285750" indent="-285750" algn="just">
              <a:buFont typeface="Arial" panose="020B0604020202020204" pitchFamily="34" charset="0"/>
              <a:buChar char="•"/>
            </a:pPr>
            <a:r>
              <a:rPr lang="en-US" sz="2400" b="1" dirty="0" err="1"/>
              <a:t>VirtualLab</a:t>
            </a:r>
            <a:r>
              <a:rPr lang="en-US" sz="2400" dirty="0"/>
              <a:t> is data recovery software designed for use on Windows 9x or later, as well as Apple Macintosh computers running OS 9 or later. </a:t>
            </a:r>
          </a:p>
          <a:p>
            <a:pPr marL="285750" indent="-285750" algn="just">
              <a:buFont typeface="Arial" panose="020B0604020202020204" pitchFamily="34" charset="0"/>
              <a:buChar char="•"/>
            </a:pPr>
            <a:r>
              <a:rPr lang="en-US" sz="2400" dirty="0"/>
              <a:t>It is available at www.binarybiz.com, and it allows you to recover files from drives using FAT12, FAT16, FAT32, NTFS, HFS, or HFS Plus partitions.</a:t>
            </a:r>
          </a:p>
        </p:txBody>
      </p:sp>
    </p:spTree>
    <p:extLst>
      <p:ext uri="{BB962C8B-B14F-4D97-AF65-F5344CB8AC3E}">
        <p14:creationId xmlns:p14="http://schemas.microsoft.com/office/powerpoint/2010/main" val="18028234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312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2029179"/>
            <a:ext cx="7404095" cy="4351338"/>
          </a:xfrm>
        </p:spPr>
        <p:txBody>
          <a:bodyPr>
            <a:normAutofit/>
          </a:bodyPr>
          <a:lstStyle/>
          <a:p>
            <a:r>
              <a:rPr lang="en-US" sz="2400" b="1" dirty="0"/>
              <a:t>File Recover </a:t>
            </a:r>
            <a:r>
              <a:rPr lang="en-US" sz="2400" dirty="0"/>
              <a:t>is a tool developed by PC Tools Software that is available at www.pctools.com/file-recover/. It supports FAT16, FAT32, and NTFS file systems and also IDE/ATA/SCSI hard drives, including drives larger than 8 GB.</a:t>
            </a:r>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pic>
        <p:nvPicPr>
          <p:cNvPr id="20" name="Picture 19">
            <a:extLst>
              <a:ext uri="{FF2B5EF4-FFF2-40B4-BE49-F238E27FC236}">
                <a16:creationId xmlns:a16="http://schemas.microsoft.com/office/drawing/2014/main" id="{2626CFAD-EAEA-5070-E644-5F4750265A22}"/>
              </a:ext>
            </a:extLst>
          </p:cNvPr>
          <p:cNvPicPr>
            <a:picLocks noChangeAspect="1"/>
          </p:cNvPicPr>
          <p:nvPr/>
        </p:nvPicPr>
        <p:blipFill>
          <a:blip r:embed="rId9"/>
          <a:stretch>
            <a:fillRect/>
          </a:stretch>
        </p:blipFill>
        <p:spPr>
          <a:xfrm>
            <a:off x="2210541" y="3592332"/>
            <a:ext cx="5730118" cy="2644048"/>
          </a:xfrm>
          <a:prstGeom prst="rect">
            <a:avLst/>
          </a:prstGeom>
        </p:spPr>
      </p:pic>
    </p:spTree>
    <p:extLst>
      <p:ext uri="{BB962C8B-B14F-4D97-AF65-F5344CB8AC3E}">
        <p14:creationId xmlns:p14="http://schemas.microsoft.com/office/powerpoint/2010/main" val="33112855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830997"/>
          </a:xfrm>
          <a:prstGeom prst="rect">
            <a:avLst/>
          </a:prstGeom>
          <a:noFill/>
        </p:spPr>
        <p:txBody>
          <a:bodyPr wrap="square" rtlCol="0">
            <a:spAutoFit/>
          </a:bodyPr>
          <a:lstStyle/>
          <a:p>
            <a:pPr algn="ctr"/>
            <a:r>
              <a:rPr lang="en-US" sz="2400" dirty="0">
                <a:solidFill>
                  <a:schemeClr val="bg1"/>
                </a:solidFill>
              </a:rPr>
              <a:t>Random access memory</a:t>
            </a:r>
          </a:p>
          <a:p>
            <a:pPr algn="ctr"/>
            <a:endParaRPr lang="en-US" sz="2400" dirty="0">
              <a:solidFill>
                <a:schemeClr val="bg1"/>
              </a:solidFill>
            </a:endParaRPr>
          </a:p>
        </p:txBody>
      </p:sp>
    </p:spTree>
    <p:extLst>
      <p:ext uri="{BB962C8B-B14F-4D97-AF65-F5344CB8AC3E}">
        <p14:creationId xmlns:p14="http://schemas.microsoft.com/office/powerpoint/2010/main" val="34341688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354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633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Random access memory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19" name="Content Placeholder 2">
            <a:extLst>
              <a:ext uri="{FF2B5EF4-FFF2-40B4-BE49-F238E27FC236}">
                <a16:creationId xmlns:a16="http://schemas.microsoft.com/office/drawing/2014/main" id="{00FD1128-709A-54A6-3BA8-67EF79459F6A}"/>
              </a:ext>
            </a:extLst>
          </p:cNvPr>
          <p:cNvSpPr txBox="1">
            <a:spLocks/>
          </p:cNvSpPr>
          <p:nvPr/>
        </p:nvSpPr>
        <p:spPr>
          <a:xfrm>
            <a:off x="1629450" y="1327517"/>
            <a:ext cx="4293002" cy="44194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dirty="0">
                <a:solidFill>
                  <a:srgbClr val="222222"/>
                </a:solidFill>
                <a:latin typeface="TimesNewRomanPSMT"/>
              </a:rPr>
              <a:t>You may run into two different types of RAM: </a:t>
            </a:r>
            <a:r>
              <a:rPr lang="en-US" sz="1800" b="1" dirty="0">
                <a:solidFill>
                  <a:srgbClr val="222222"/>
                </a:solidFill>
                <a:latin typeface="TimesNewRomanPS-BoldMT"/>
              </a:rPr>
              <a:t>static RAM </a:t>
            </a:r>
            <a:r>
              <a:rPr lang="en-US" sz="1800" dirty="0">
                <a:solidFill>
                  <a:srgbClr val="222222"/>
                </a:solidFill>
                <a:latin typeface="TimesNewRomanPSMT"/>
              </a:rPr>
              <a:t>(</a:t>
            </a:r>
            <a:r>
              <a:rPr lang="en-US" sz="1800" b="1" dirty="0">
                <a:solidFill>
                  <a:srgbClr val="222222"/>
                </a:solidFill>
                <a:latin typeface="TimesNewRomanPS-BoldMT"/>
              </a:rPr>
              <a:t>SRAM</a:t>
            </a:r>
            <a:r>
              <a:rPr lang="en-US" sz="1800" dirty="0">
                <a:solidFill>
                  <a:srgbClr val="222222"/>
                </a:solidFill>
                <a:latin typeface="TimesNewRomanPSMT"/>
              </a:rPr>
              <a:t>) and </a:t>
            </a:r>
            <a:r>
              <a:rPr lang="en-US" sz="1800" b="1" dirty="0">
                <a:solidFill>
                  <a:srgbClr val="222222"/>
                </a:solidFill>
                <a:latin typeface="TimesNewRomanPS-BoldMT"/>
              </a:rPr>
              <a:t>dynamic RAM </a:t>
            </a:r>
            <a:r>
              <a:rPr lang="en-US" sz="1800" dirty="0">
                <a:solidFill>
                  <a:srgbClr val="222222"/>
                </a:solidFill>
                <a:latin typeface="TimesNewRomanPSMT"/>
              </a:rPr>
              <a:t>(</a:t>
            </a:r>
            <a:r>
              <a:rPr lang="en-US" sz="1800" b="1" dirty="0">
                <a:solidFill>
                  <a:srgbClr val="222222"/>
                </a:solidFill>
                <a:latin typeface="TimesNewRomanPS-BoldMT"/>
              </a:rPr>
              <a:t>DRAM</a:t>
            </a:r>
            <a:r>
              <a:rPr lang="en-US" sz="1800" dirty="0">
                <a:solidFill>
                  <a:srgbClr val="222222"/>
                </a:solidFill>
                <a:latin typeface="TimesNewRomanPSMT"/>
              </a:rPr>
              <a:t>). </a:t>
            </a:r>
          </a:p>
          <a:p>
            <a:pPr algn="just"/>
            <a:endParaRPr lang="en-US" sz="1800" dirty="0">
              <a:solidFill>
                <a:srgbClr val="222222"/>
              </a:solidFill>
              <a:latin typeface="TimesNewRomanPSMT"/>
            </a:endParaRPr>
          </a:p>
          <a:p>
            <a:pPr algn="just"/>
            <a:r>
              <a:rPr lang="en-US" sz="1800" dirty="0">
                <a:solidFill>
                  <a:srgbClr val="222222"/>
                </a:solidFill>
                <a:latin typeface="TimesNewRomanPSMT"/>
              </a:rPr>
              <a:t>SRAM is considered faster and more efficient with respect to energy use, whereas </a:t>
            </a:r>
          </a:p>
          <a:p>
            <a:pPr algn="just"/>
            <a:r>
              <a:rPr lang="en-US" sz="1800" dirty="0">
                <a:solidFill>
                  <a:srgbClr val="222222"/>
                </a:solidFill>
                <a:latin typeface="TimesNewRomanPSMT"/>
              </a:rPr>
              <a:t>DRAM is cheaper to produce than SRAM. </a:t>
            </a:r>
          </a:p>
          <a:p>
            <a:pPr algn="just"/>
            <a:r>
              <a:rPr lang="en-US" sz="1800" dirty="0">
                <a:solidFill>
                  <a:srgbClr val="222222"/>
                </a:solidFill>
                <a:latin typeface="TimesNewRomanPSMT"/>
              </a:rPr>
              <a:t>You will typically find </a:t>
            </a:r>
            <a:r>
              <a:rPr lang="en-US" sz="1800" b="1" dirty="0">
                <a:solidFill>
                  <a:srgbClr val="222222"/>
                </a:solidFill>
                <a:latin typeface="TimesNewRomanPSMT"/>
              </a:rPr>
              <a:t>SRAM</a:t>
            </a:r>
            <a:r>
              <a:rPr lang="en-US" sz="1800" dirty="0">
                <a:solidFill>
                  <a:srgbClr val="222222"/>
                </a:solidFill>
                <a:latin typeface="TimesNewRomanPSMT"/>
              </a:rPr>
              <a:t> being used as </a:t>
            </a:r>
            <a:r>
              <a:rPr lang="en-US" sz="1800" u="sng" dirty="0">
                <a:solidFill>
                  <a:srgbClr val="222222"/>
                </a:solidFill>
                <a:latin typeface="TimesNewRomanPSMT"/>
              </a:rPr>
              <a:t>cache memory </a:t>
            </a:r>
            <a:r>
              <a:rPr lang="en-US" sz="1800" dirty="0">
                <a:solidFill>
                  <a:srgbClr val="222222"/>
                </a:solidFill>
                <a:latin typeface="TimesNewRomanPSMT"/>
              </a:rPr>
              <a:t>for the CPU, </a:t>
            </a:r>
          </a:p>
          <a:p>
            <a:pPr algn="just"/>
            <a:endParaRPr lang="en-US" sz="1800" dirty="0">
              <a:solidFill>
                <a:srgbClr val="222222"/>
              </a:solidFill>
              <a:latin typeface="TimesNewRomanPSMT"/>
            </a:endParaRPr>
          </a:p>
          <a:p>
            <a:pPr algn="just"/>
            <a:r>
              <a:rPr lang="en-US" sz="1800" dirty="0">
                <a:solidFill>
                  <a:srgbClr val="222222"/>
                </a:solidFill>
                <a:latin typeface="TimesNewRomanPSMT"/>
              </a:rPr>
              <a:t>while </a:t>
            </a:r>
            <a:r>
              <a:rPr lang="en-US" sz="1800" b="1" dirty="0">
                <a:solidFill>
                  <a:srgbClr val="222222"/>
                </a:solidFill>
                <a:latin typeface="TimesNewRomanPSMT"/>
              </a:rPr>
              <a:t>DRAM</a:t>
            </a:r>
            <a:r>
              <a:rPr lang="en-US" sz="1800" dirty="0">
                <a:solidFill>
                  <a:srgbClr val="222222"/>
                </a:solidFill>
                <a:latin typeface="TimesNewRomanPSMT"/>
              </a:rPr>
              <a:t> chips being used for memory </a:t>
            </a:r>
            <a:r>
              <a:rPr lang="en-US" sz="1800" u="sng" dirty="0">
                <a:solidFill>
                  <a:srgbClr val="222222"/>
                </a:solidFill>
                <a:latin typeface="TimesNewRomanPSMT"/>
              </a:rPr>
              <a:t>chips for the computer system.</a:t>
            </a:r>
            <a:endParaRPr lang="en-US" sz="1800" u="sng" dirty="0"/>
          </a:p>
        </p:txBody>
      </p:sp>
      <p:pic>
        <p:nvPicPr>
          <p:cNvPr id="20" name="Picture 2">
            <a:extLst>
              <a:ext uri="{FF2B5EF4-FFF2-40B4-BE49-F238E27FC236}">
                <a16:creationId xmlns:a16="http://schemas.microsoft.com/office/drawing/2014/main" id="{D43B206E-4434-65E4-616E-D9423629E73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36169" y="2589604"/>
            <a:ext cx="5818576" cy="1826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87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633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Random access memory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20" name="TextBox 19">
            <a:extLst>
              <a:ext uri="{FF2B5EF4-FFF2-40B4-BE49-F238E27FC236}">
                <a16:creationId xmlns:a16="http://schemas.microsoft.com/office/drawing/2014/main" id="{E7B30E17-18EB-9E82-48BA-55067E43437B}"/>
              </a:ext>
            </a:extLst>
          </p:cNvPr>
          <p:cNvSpPr txBox="1"/>
          <p:nvPr/>
        </p:nvSpPr>
        <p:spPr>
          <a:xfrm>
            <a:off x="755922" y="1960100"/>
            <a:ext cx="6343094" cy="1477328"/>
          </a:xfrm>
          <a:prstGeom prst="rect">
            <a:avLst/>
          </a:prstGeom>
          <a:noFill/>
        </p:spPr>
        <p:txBody>
          <a:bodyPr wrap="square">
            <a:spAutoFit/>
          </a:bodyPr>
          <a:lstStyle/>
          <a:p>
            <a:r>
              <a:rPr lang="en-US" dirty="0"/>
              <a:t>RAM with read-only memory (ROM).</a:t>
            </a:r>
          </a:p>
          <a:p>
            <a:endParaRPr lang="en-US" dirty="0"/>
          </a:p>
          <a:p>
            <a:r>
              <a:rPr lang="en-US" dirty="0"/>
              <a:t>ROM permanently stores data within the memory chips and is not volatile</a:t>
            </a:r>
          </a:p>
          <a:p>
            <a:endParaRPr lang="en-US" dirty="0"/>
          </a:p>
        </p:txBody>
      </p:sp>
    </p:spTree>
    <p:extLst>
      <p:ext uri="{BB962C8B-B14F-4D97-AF65-F5344CB8AC3E}">
        <p14:creationId xmlns:p14="http://schemas.microsoft.com/office/powerpoint/2010/main" val="23062562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contains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22" name="TextBox 21">
            <a:extLst>
              <a:ext uri="{FF2B5EF4-FFF2-40B4-BE49-F238E27FC236}">
                <a16:creationId xmlns:a16="http://schemas.microsoft.com/office/drawing/2014/main" id="{0E320266-C8D1-4BD3-B922-0636A4882B10}"/>
              </a:ext>
            </a:extLst>
          </p:cNvPr>
          <p:cNvSpPr txBox="1"/>
          <p:nvPr/>
        </p:nvSpPr>
        <p:spPr>
          <a:xfrm>
            <a:off x="1048808" y="1690106"/>
            <a:ext cx="6343094" cy="3416320"/>
          </a:xfrm>
          <a:prstGeom prst="rect">
            <a:avLst/>
          </a:prstGeom>
          <a:noFill/>
        </p:spPr>
        <p:txBody>
          <a:bodyPr wrap="square">
            <a:spAutoFit/>
          </a:bodyPr>
          <a:lstStyle/>
          <a:p>
            <a:pPr marL="285750" indent="-285750">
              <a:buFont typeface="Wingdings" panose="05000000000000000000" pitchFamily="2" charset="2"/>
              <a:buChar char="q"/>
            </a:pPr>
            <a:r>
              <a:rPr lang="en-US" dirty="0"/>
              <a:t>The contents of RAM may include artifacts of what is or has occurred on the system.  This can include the following:</a:t>
            </a:r>
          </a:p>
          <a:p>
            <a:pPr marL="742950" lvl="1" indent="-285750">
              <a:buFont typeface="Arial" panose="020B0604020202020204" pitchFamily="34" charset="0"/>
              <a:buChar char="•"/>
            </a:pPr>
            <a:r>
              <a:rPr lang="en-US" dirty="0"/>
              <a:t>Configuration information</a:t>
            </a:r>
          </a:p>
          <a:p>
            <a:pPr marL="742950" lvl="1" indent="-285750">
              <a:buFont typeface="Arial" panose="020B0604020202020204" pitchFamily="34" charset="0"/>
              <a:buChar char="•"/>
            </a:pPr>
            <a:r>
              <a:rPr lang="en-US" dirty="0"/>
              <a:t>Typed commands</a:t>
            </a:r>
          </a:p>
          <a:p>
            <a:pPr marL="742950" lvl="1" indent="-285750">
              <a:buFont typeface="Arial" panose="020B0604020202020204" pitchFamily="34" charset="0"/>
              <a:buChar char="•"/>
            </a:pPr>
            <a:r>
              <a:rPr lang="en-US" dirty="0"/>
              <a:t>Passwords</a:t>
            </a:r>
          </a:p>
          <a:p>
            <a:pPr marL="742950" lvl="1" indent="-285750">
              <a:buFont typeface="Arial" panose="020B0604020202020204" pitchFamily="34" charset="0"/>
              <a:buChar char="•"/>
            </a:pPr>
            <a:r>
              <a:rPr lang="en-US" dirty="0"/>
              <a:t>Encryption keys</a:t>
            </a:r>
          </a:p>
          <a:p>
            <a:pPr marL="742950" lvl="1" indent="-285750">
              <a:buFont typeface="Arial" panose="020B0604020202020204" pitchFamily="34" charset="0"/>
              <a:buChar char="•"/>
            </a:pPr>
            <a:r>
              <a:rPr lang="en-US" dirty="0"/>
              <a:t>Unencrypted data</a:t>
            </a:r>
          </a:p>
          <a:p>
            <a:pPr marL="742950" lvl="1" indent="-285750">
              <a:buFont typeface="Arial" panose="020B0604020202020204" pitchFamily="34" charset="0"/>
              <a:buChar char="•"/>
            </a:pPr>
            <a:r>
              <a:rPr lang="en-US" dirty="0"/>
              <a:t>IP addresses</a:t>
            </a:r>
          </a:p>
          <a:p>
            <a:pPr marL="742950" lvl="1" indent="-285750">
              <a:buFont typeface="Arial" panose="020B0604020202020204" pitchFamily="34" charset="0"/>
              <a:buChar char="•"/>
            </a:pPr>
            <a:r>
              <a:rPr lang="en-US" dirty="0"/>
              <a:t>Internet history</a:t>
            </a:r>
          </a:p>
          <a:p>
            <a:pPr marL="742950" lvl="1" indent="-285750">
              <a:buFont typeface="Arial" panose="020B0604020202020204" pitchFamily="34" charset="0"/>
              <a:buChar char="•"/>
            </a:pPr>
            <a:r>
              <a:rPr lang="en-US" dirty="0"/>
              <a:t>Chat conversations</a:t>
            </a:r>
          </a:p>
          <a:p>
            <a:pPr marL="742950" lvl="1" indent="-285750">
              <a:buFont typeface="Arial" panose="020B0604020202020204" pitchFamily="34" charset="0"/>
              <a:buChar char="•"/>
            </a:pPr>
            <a:r>
              <a:rPr lang="en-US" dirty="0"/>
              <a:t>Emails</a:t>
            </a:r>
          </a:p>
          <a:p>
            <a:pPr marL="742950" lvl="1" indent="-285750">
              <a:buFont typeface="Arial" panose="020B0604020202020204" pitchFamily="34" charset="0"/>
              <a:buChar char="•"/>
            </a:pPr>
            <a:r>
              <a:rPr lang="en-US" dirty="0"/>
              <a:t>Malware</a:t>
            </a:r>
          </a:p>
        </p:txBody>
      </p:sp>
    </p:spTree>
    <p:extLst>
      <p:ext uri="{BB962C8B-B14F-4D97-AF65-F5344CB8AC3E}">
        <p14:creationId xmlns:p14="http://schemas.microsoft.com/office/powerpoint/2010/main" val="8811818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9829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20" name="TextBox 19">
            <a:extLst>
              <a:ext uri="{FF2B5EF4-FFF2-40B4-BE49-F238E27FC236}">
                <a16:creationId xmlns:a16="http://schemas.microsoft.com/office/drawing/2014/main" id="{A35E552A-1A38-34F8-2157-44B2E2B658C1}"/>
              </a:ext>
            </a:extLst>
          </p:cNvPr>
          <p:cNvSpPr txBox="1"/>
          <p:nvPr/>
        </p:nvSpPr>
        <p:spPr>
          <a:xfrm>
            <a:off x="432409" y="1493767"/>
            <a:ext cx="7450961" cy="4154984"/>
          </a:xfrm>
          <a:prstGeom prst="rect">
            <a:avLst/>
          </a:prstGeom>
          <a:noFill/>
        </p:spPr>
        <p:txBody>
          <a:bodyPr wrap="square">
            <a:spAutoFit/>
          </a:bodyPr>
          <a:lstStyle/>
          <a:p>
            <a:pPr marL="285750" indent="-285750">
              <a:buFont typeface="Arial" panose="020B0604020202020204" pitchFamily="34" charset="0"/>
              <a:buChar char="•"/>
            </a:pPr>
            <a:r>
              <a:rPr lang="en-US" sz="2400" dirty="0"/>
              <a:t>What happens if you are not the investigator on the scene when the digital evidence is collected in the RAM, and they do not collect volatile data? </a:t>
            </a:r>
          </a:p>
          <a:p>
            <a:pPr marL="285750" indent="-285750">
              <a:buFont typeface="Arial" panose="020B0604020202020204" pitchFamily="34" charset="0"/>
              <a:buChar char="•"/>
            </a:pPr>
            <a:r>
              <a:rPr lang="en-US" sz="2400" dirty="0"/>
              <a:t>Is it possible to still access the RAM, despite having the system shut down? </a:t>
            </a:r>
          </a:p>
          <a:p>
            <a:pPr marL="285750" indent="-285750">
              <a:buFont typeface="Arial" panose="020B0604020202020204" pitchFamily="34" charset="0"/>
              <a:buChar char="•"/>
            </a:pPr>
            <a:r>
              <a:rPr lang="en-US" sz="2400" dirty="0"/>
              <a:t>While you cannot analyze the RAM, it is possible to examine other sources may contain the same data that was stored in the RAM. </a:t>
            </a:r>
          </a:p>
          <a:p>
            <a:pPr marL="285750" indent="-285750">
              <a:buFont typeface="Arial" panose="020B0604020202020204" pitchFamily="34" charset="0"/>
              <a:buChar char="•"/>
            </a:pPr>
            <a:r>
              <a:rPr lang="en-US" sz="2400" dirty="0"/>
              <a:t>This option may not always be </a:t>
            </a:r>
            <a:r>
              <a:rPr lang="en-US" sz="2400" dirty="0" err="1"/>
              <a:t>aviable</a:t>
            </a:r>
            <a:r>
              <a:rPr lang="en-US" sz="2400" dirty="0"/>
              <a:t>, depending on the specific set of circumstances surrounding the seizure of the digital evidence.</a:t>
            </a:r>
          </a:p>
        </p:txBody>
      </p:sp>
    </p:spTree>
    <p:custDataLst>
      <p:tags r:id="rId1"/>
    </p:custDataLst>
    <p:extLst>
      <p:ext uri="{BB962C8B-B14F-4D97-AF65-F5344CB8AC3E}">
        <p14:creationId xmlns:p14="http://schemas.microsoft.com/office/powerpoint/2010/main" val="3977285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 calcmode="lin" valueType="num">
                                      <p:cBhvr additive="base">
                                        <p:cTn id="7"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
                                            <p:txEl>
                                              <p:pRg st="1" end="1"/>
                                            </p:txEl>
                                          </p:spTgt>
                                        </p:tgtEl>
                                        <p:attrNameLst>
                                          <p:attrName>style.visibility</p:attrName>
                                        </p:attrNameLst>
                                      </p:cBhvr>
                                      <p:to>
                                        <p:strVal val="visible"/>
                                      </p:to>
                                    </p:set>
                                    <p:anim calcmode="lin" valueType="num">
                                      <p:cBhvr additive="base">
                                        <p:cTn id="13" dur="500" fill="hold"/>
                                        <p:tgtEl>
                                          <p:spTgt spid="2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
                                            <p:txEl>
                                              <p:pRg st="2" end="2"/>
                                            </p:txEl>
                                          </p:spTgt>
                                        </p:tgtEl>
                                        <p:attrNameLst>
                                          <p:attrName>style.visibility</p:attrName>
                                        </p:attrNameLst>
                                      </p:cBhvr>
                                      <p:to>
                                        <p:strVal val="visible"/>
                                      </p:to>
                                    </p:set>
                                    <p:anim calcmode="lin" valueType="num">
                                      <p:cBhvr additive="base">
                                        <p:cTn id="19" dur="500" fill="hold"/>
                                        <p:tgtEl>
                                          <p:spTgt spid="2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
                                            <p:txEl>
                                              <p:pRg st="3" end="3"/>
                                            </p:txEl>
                                          </p:spTgt>
                                        </p:tgtEl>
                                        <p:attrNameLst>
                                          <p:attrName>style.visibility</p:attrName>
                                        </p:attrNameLst>
                                      </p:cBhvr>
                                      <p:to>
                                        <p:strVal val="visible"/>
                                      </p:to>
                                    </p:set>
                                    <p:anim calcmode="lin" valueType="num">
                                      <p:cBhvr additive="base">
                                        <p:cTn id="25" dur="500" fill="hold"/>
                                        <p:tgtEl>
                                          <p:spTgt spid="2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 Hibernation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9" name="Content Placeholder 2">
            <a:extLst>
              <a:ext uri="{FF2B5EF4-FFF2-40B4-BE49-F238E27FC236}">
                <a16:creationId xmlns:a16="http://schemas.microsoft.com/office/drawing/2014/main" id="{4417924C-2940-F931-1CDF-22B6694F884D}"/>
              </a:ext>
            </a:extLst>
          </p:cNvPr>
          <p:cNvSpPr txBox="1">
            <a:spLocks/>
          </p:cNvSpPr>
          <p:nvPr/>
        </p:nvSpPr>
        <p:spPr>
          <a:xfrm>
            <a:off x="1170225" y="1974791"/>
            <a:ext cx="6826819" cy="35341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222222"/>
                </a:solidFill>
                <a:latin typeface="TimesNewRomanPS-BoldMT"/>
              </a:rPr>
              <a:t>Hibernation file (hiberfill.sys)</a:t>
            </a:r>
            <a:r>
              <a:rPr lang="en-US" sz="2400" dirty="0">
                <a:solidFill>
                  <a:srgbClr val="222222"/>
                </a:solidFill>
                <a:latin typeface="TimesNewRomanPSMT"/>
              </a:rPr>
              <a:t>: Hibernation is the process of powering down the computer while still maintaining the current state of the system.</a:t>
            </a:r>
          </a:p>
          <a:p>
            <a:r>
              <a:rPr lang="en-US" sz="2400" dirty="0">
                <a:solidFill>
                  <a:srgbClr val="222222"/>
                </a:solidFill>
                <a:latin typeface="TimesNewRomanPSMT"/>
              </a:rPr>
              <a:t> In Windows, the RAM is compressed and stored in a </a:t>
            </a:r>
            <a:r>
              <a:rPr lang="en-US" sz="2400" b="1" dirty="0">
                <a:solidFill>
                  <a:srgbClr val="222222"/>
                </a:solidFill>
                <a:latin typeface="CourierNewPS-BoldMT"/>
              </a:rPr>
              <a:t>hiberfil.sys </a:t>
            </a:r>
            <a:r>
              <a:rPr lang="en-US" sz="2400" dirty="0">
                <a:solidFill>
                  <a:srgbClr val="222222"/>
                </a:solidFill>
                <a:latin typeface="TimesNewRomanPSMT"/>
              </a:rPr>
              <a:t>file. </a:t>
            </a:r>
          </a:p>
          <a:p>
            <a:r>
              <a:rPr lang="en-US" sz="2400" dirty="0">
                <a:solidFill>
                  <a:srgbClr val="222222"/>
                </a:solidFill>
                <a:latin typeface="TimesNewRomanPSMT"/>
              </a:rPr>
              <a:t>This will allow the system to power down completely, but when the system is reactivated, the contents of the </a:t>
            </a:r>
            <a:r>
              <a:rPr lang="en-US" sz="2400" b="1" dirty="0">
                <a:solidFill>
                  <a:srgbClr val="222222"/>
                </a:solidFill>
                <a:latin typeface="CourierNewPS-BoldMT"/>
              </a:rPr>
              <a:t>hiberfil.sys </a:t>
            </a:r>
            <a:r>
              <a:rPr lang="en-US" sz="2400" dirty="0">
                <a:solidFill>
                  <a:srgbClr val="222222"/>
                </a:solidFill>
                <a:latin typeface="TimesNewRomanPSMT"/>
              </a:rPr>
              <a:t>file will be placed back into RAM.</a:t>
            </a:r>
            <a:endParaRPr lang="en-US" sz="2400" dirty="0"/>
          </a:p>
        </p:txBody>
      </p:sp>
    </p:spTree>
    <p:extLst>
      <p:ext uri="{BB962C8B-B14F-4D97-AF65-F5344CB8AC3E}">
        <p14:creationId xmlns:p14="http://schemas.microsoft.com/office/powerpoint/2010/main" val="6431079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 Hibernation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20" name="TextBox 19">
            <a:extLst>
              <a:ext uri="{FF2B5EF4-FFF2-40B4-BE49-F238E27FC236}">
                <a16:creationId xmlns:a16="http://schemas.microsoft.com/office/drawing/2014/main" id="{BE57D41B-9120-4EF2-8CB6-D4B16012DB92}"/>
              </a:ext>
            </a:extLst>
          </p:cNvPr>
          <p:cNvSpPr txBox="1"/>
          <p:nvPr/>
        </p:nvSpPr>
        <p:spPr>
          <a:xfrm>
            <a:off x="970899" y="1524897"/>
            <a:ext cx="7406636" cy="4154984"/>
          </a:xfrm>
          <a:prstGeom prst="rect">
            <a:avLst/>
          </a:prstGeom>
          <a:noFill/>
        </p:spPr>
        <p:txBody>
          <a:bodyPr wrap="square">
            <a:spAutoFit/>
          </a:bodyPr>
          <a:lstStyle/>
          <a:p>
            <a:pPr marL="285750" indent="-285750">
              <a:buFont typeface="Arial" panose="020B0604020202020204" pitchFamily="34" charset="0"/>
              <a:buChar char="•"/>
            </a:pPr>
            <a:r>
              <a:rPr lang="en-US" sz="2200" dirty="0"/>
              <a:t>Depending on the size of the RAM installed on your PC, the hiberfil.sys file might consume from a few hundred MBs to GBs. Generally, the hiberfil.sys file’s size is roughly about 30-70% of the size of the RAM on your PC.</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Hibernation is a fantastic feature as you can turn off your PC without actually shutting down your PC and closing all running programs. The hibernation feature is entirely different from the sleep mode.</a:t>
            </a:r>
          </a:p>
          <a:p>
            <a:pPr marL="285750" indent="-285750" algn="l">
              <a:buFont typeface="Arial" panose="020B0604020202020204" pitchFamily="34" charset="0"/>
              <a:buChar char="•"/>
            </a:pPr>
            <a:r>
              <a:rPr lang="en-US" sz="2200" b="0" i="0" u="none" strike="noStrike" baseline="0" dirty="0">
                <a:solidFill>
                  <a:srgbClr val="222222"/>
                </a:solidFill>
                <a:latin typeface="TimesNewRomanPSMT"/>
              </a:rPr>
              <a:t>When analyzing the </a:t>
            </a:r>
            <a:r>
              <a:rPr lang="en-US" sz="2200" b="1" i="0" u="none" strike="noStrike" baseline="0" dirty="0">
                <a:solidFill>
                  <a:srgbClr val="222222"/>
                </a:solidFill>
                <a:latin typeface="CourierNewPS-BoldMT"/>
              </a:rPr>
              <a:t>hiberfill.sys </a:t>
            </a:r>
            <a:r>
              <a:rPr lang="en-US" sz="2200" b="0" i="0" u="none" strike="noStrike" baseline="0" dirty="0">
                <a:solidFill>
                  <a:srgbClr val="222222"/>
                </a:solidFill>
                <a:latin typeface="TimesNewRomanPSMT"/>
              </a:rPr>
              <a:t>file, the last modification date/timestamp will show when the contents of RAM was added to the file.</a:t>
            </a:r>
            <a:endParaRPr lang="en-US" sz="2200" dirty="0"/>
          </a:p>
        </p:txBody>
      </p:sp>
    </p:spTree>
    <p:extLst>
      <p:ext uri="{BB962C8B-B14F-4D97-AF65-F5344CB8AC3E}">
        <p14:creationId xmlns:p14="http://schemas.microsoft.com/office/powerpoint/2010/main" val="27827307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92099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 main Files</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20" name="TextBox 19">
            <a:extLst>
              <a:ext uri="{FF2B5EF4-FFF2-40B4-BE49-F238E27FC236}">
                <a16:creationId xmlns:a16="http://schemas.microsoft.com/office/drawing/2014/main" id="{8F92E359-B91F-C70F-DBEC-7FAC307D4B1A}"/>
              </a:ext>
            </a:extLst>
          </p:cNvPr>
          <p:cNvSpPr txBox="1"/>
          <p:nvPr/>
        </p:nvSpPr>
        <p:spPr>
          <a:xfrm>
            <a:off x="1014366" y="1632098"/>
            <a:ext cx="7374628" cy="3816429"/>
          </a:xfrm>
          <a:prstGeom prst="rect">
            <a:avLst/>
          </a:prstGeom>
          <a:noFill/>
        </p:spPr>
        <p:txBody>
          <a:bodyPr wrap="square">
            <a:spAutoFit/>
          </a:bodyPr>
          <a:lstStyle/>
          <a:p>
            <a:pPr marL="285750" indent="-285750" algn="just">
              <a:buFont typeface="Arial" panose="020B0604020202020204" pitchFamily="34" charset="0"/>
              <a:buChar char="•"/>
            </a:pPr>
            <a:r>
              <a:rPr lang="en-US" sz="2200" b="1" dirty="0" err="1"/>
              <a:t>Pagefile</a:t>
            </a:r>
            <a:r>
              <a:rPr lang="en-US" sz="2200" b="1" dirty="0"/>
              <a:t> (pagefile.sys): </a:t>
            </a:r>
            <a:r>
              <a:rPr lang="en-US" sz="2200" dirty="0"/>
              <a:t>Paging is a method of storing/retrieving data being used in the RAM chips with a virtual memory file stored  on a traditional storage device.</a:t>
            </a:r>
          </a:p>
          <a:p>
            <a:pPr marL="285750" indent="-285750" algn="just">
              <a:buFont typeface="Arial" panose="020B0604020202020204" pitchFamily="34" charset="0"/>
              <a:buChar char="•"/>
            </a:pPr>
            <a:r>
              <a:rPr lang="en-US" sz="2200" b="1" dirty="0" err="1"/>
              <a:t>Swapfile</a:t>
            </a:r>
            <a:r>
              <a:rPr lang="en-US" sz="2200" b="1" dirty="0"/>
              <a:t> (swapfile.sys): </a:t>
            </a:r>
            <a:r>
              <a:rPr lang="en-US" sz="2200" dirty="0"/>
              <a:t>The </a:t>
            </a:r>
            <a:r>
              <a:rPr lang="en-US" sz="2200" dirty="0" err="1"/>
              <a:t>Swapfile</a:t>
            </a:r>
            <a:r>
              <a:rPr lang="en-US" sz="2200" dirty="0"/>
              <a:t> was created so that the operating system can use it for paging operations with suspended Metro/modern Windows applications.</a:t>
            </a:r>
          </a:p>
          <a:p>
            <a:pPr marL="285750" indent="-285750" algn="just">
              <a:buFont typeface="Arial" panose="020B0604020202020204" pitchFamily="34" charset="0"/>
              <a:buChar char="•"/>
            </a:pPr>
            <a:r>
              <a:rPr lang="en-US" sz="2200" b="1" dirty="0"/>
              <a:t>Crash dump (</a:t>
            </a:r>
            <a:r>
              <a:rPr lang="en-US" sz="2200" b="1" dirty="0" err="1"/>
              <a:t>memory.dmp</a:t>
            </a:r>
            <a:r>
              <a:rPr lang="en-US" sz="2200" b="1" dirty="0"/>
              <a:t>): </a:t>
            </a:r>
            <a:r>
              <a:rPr lang="en-US" sz="2200" dirty="0"/>
              <a:t>If you have used any version of Microsoft Windows, you might have experienced a system crash or a blue screen of death (</a:t>
            </a:r>
            <a:r>
              <a:rPr lang="en-US" sz="2200" dirty="0" err="1"/>
              <a:t>BSoD</a:t>
            </a:r>
            <a:r>
              <a:rPr lang="en-US" sz="2200" dirty="0"/>
              <a:t>). When that occurs, it may create a dump of memory to store information about the state of the system at the time of the crash.</a:t>
            </a:r>
          </a:p>
        </p:txBody>
      </p:sp>
    </p:spTree>
    <p:custDataLst>
      <p:tags r:id="rId1"/>
    </p:custDataLst>
    <p:extLst>
      <p:ext uri="{BB962C8B-B14F-4D97-AF65-F5344CB8AC3E}">
        <p14:creationId xmlns:p14="http://schemas.microsoft.com/office/powerpoint/2010/main" val="3680963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43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Capturing 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103312" y="1779799"/>
            <a:ext cx="7132677" cy="4351338"/>
          </a:xfrm>
        </p:spPr>
        <p:txBody>
          <a:bodyPr>
            <a:normAutofit/>
          </a:bodyPr>
          <a:lstStyle/>
          <a:p>
            <a:r>
              <a:rPr lang="en-US" sz="2400" dirty="0"/>
              <a:t>When the decision is made to capture the RAM from the system, several factors need to be considered before moving forward. </a:t>
            </a:r>
          </a:p>
          <a:p>
            <a:r>
              <a:rPr lang="en-US" sz="2400" dirty="0"/>
              <a:t>The most significant issue is that you will be changing the state of the system when you collect the volatile data.</a:t>
            </a:r>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Tree>
    <p:extLst>
      <p:ext uri="{BB962C8B-B14F-4D97-AF65-F5344CB8AC3E}">
        <p14:creationId xmlns:p14="http://schemas.microsoft.com/office/powerpoint/2010/main" val="17575553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43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Capturing 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370794" y="1498998"/>
            <a:ext cx="7721297" cy="4144521"/>
          </a:xfrm>
        </p:spPr>
        <p:txBody>
          <a:bodyPr>
            <a:normAutofit/>
          </a:bodyPr>
          <a:lstStyle/>
          <a:p>
            <a:pPr marL="0" indent="0" algn="just">
              <a:buNone/>
            </a:pPr>
            <a:r>
              <a:rPr lang="en-US" sz="2400" dirty="0"/>
              <a:t>The Scientific Workgroup on Digital Evidence (SWGDE) has explored the collection of volatile data and offers the following considerations:</a:t>
            </a:r>
          </a:p>
          <a:p>
            <a:pPr algn="just"/>
            <a:r>
              <a:rPr lang="en-US" sz="2400" dirty="0"/>
              <a:t>The application used to collect the data in memory will overwrite some contents of the memory.</a:t>
            </a:r>
          </a:p>
          <a:p>
            <a:pPr algn="just"/>
            <a:r>
              <a:rPr lang="en-US" sz="2400" dirty="0"/>
              <a:t>The larger the tool and associated files are, the more data it overwrites.</a:t>
            </a:r>
          </a:p>
          <a:p>
            <a:pPr algn="just"/>
            <a:r>
              <a:rPr lang="en-US" sz="2400" dirty="0"/>
              <a:t>The system may load the USB device driver into memory.</a:t>
            </a:r>
          </a:p>
          <a:p>
            <a:pPr algn="just"/>
            <a:r>
              <a:rPr lang="en-US" sz="2400" dirty="0"/>
              <a:t>The system may load the USB device driver into the registry.</a:t>
            </a:r>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Tree>
    <p:extLst>
      <p:ext uri="{BB962C8B-B14F-4D97-AF65-F5344CB8AC3E}">
        <p14:creationId xmlns:p14="http://schemas.microsoft.com/office/powerpoint/2010/main" val="41660651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58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Preparing the capturing device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754602" y="1426720"/>
            <a:ext cx="11815439"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19" name="Content Placeholder 2">
            <a:extLst>
              <a:ext uri="{FF2B5EF4-FFF2-40B4-BE49-F238E27FC236}">
                <a16:creationId xmlns:a16="http://schemas.microsoft.com/office/drawing/2014/main" id="{C99A5B7C-8FE8-9B6B-0F4A-FF2F5F966D7D}"/>
              </a:ext>
            </a:extLst>
          </p:cNvPr>
          <p:cNvSpPr txBox="1">
            <a:spLocks/>
          </p:cNvSpPr>
          <p:nvPr/>
        </p:nvSpPr>
        <p:spPr>
          <a:xfrm>
            <a:off x="1116012" y="1779799"/>
            <a:ext cx="6510184"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dirty="0">
                <a:solidFill>
                  <a:srgbClr val="222222"/>
                </a:solidFill>
                <a:latin typeface="TimesNewRomanPSMT"/>
              </a:rPr>
              <a:t>To successfully image the RAM, you will need three things:</a:t>
            </a:r>
          </a:p>
          <a:p>
            <a:pPr marL="742950" lvl="1" indent="-285750"/>
            <a:r>
              <a:rPr lang="en-US" dirty="0">
                <a:solidFill>
                  <a:srgbClr val="222222"/>
                </a:solidFill>
                <a:latin typeface="TimesNewRomanPSMT"/>
              </a:rPr>
              <a:t>A capturing device (such as a USB device)</a:t>
            </a:r>
          </a:p>
          <a:p>
            <a:pPr marL="742950" lvl="1" indent="-285750"/>
            <a:r>
              <a:rPr lang="en-US" dirty="0">
                <a:solidFill>
                  <a:srgbClr val="222222"/>
                </a:solidFill>
                <a:latin typeface="TimesNewRomanPSMT"/>
              </a:rPr>
              <a:t>Access to the system</a:t>
            </a:r>
          </a:p>
          <a:p>
            <a:pPr marL="742950" lvl="1" indent="-285750"/>
            <a:r>
              <a:rPr lang="en-US" dirty="0">
                <a:solidFill>
                  <a:srgbClr val="222222"/>
                </a:solidFill>
                <a:latin typeface="TimesNewRomanPSMT"/>
              </a:rPr>
              <a:t>Administrator privileges</a:t>
            </a:r>
            <a:endParaRPr lang="en-US" dirty="0"/>
          </a:p>
        </p:txBody>
      </p:sp>
    </p:spTree>
    <p:extLst>
      <p:ext uri="{BB962C8B-B14F-4D97-AF65-F5344CB8AC3E}">
        <p14:creationId xmlns:p14="http://schemas.microsoft.com/office/powerpoint/2010/main" val="7219386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58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Preparing the capturing device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20" name="TextBox 19">
            <a:extLst>
              <a:ext uri="{FF2B5EF4-FFF2-40B4-BE49-F238E27FC236}">
                <a16:creationId xmlns:a16="http://schemas.microsoft.com/office/drawing/2014/main" id="{A85DAFAE-5533-F752-AA56-7B839FDFA70E}"/>
              </a:ext>
            </a:extLst>
          </p:cNvPr>
          <p:cNvSpPr txBox="1"/>
          <p:nvPr/>
        </p:nvSpPr>
        <p:spPr>
          <a:xfrm>
            <a:off x="1048808" y="2287726"/>
            <a:ext cx="6343094" cy="3046988"/>
          </a:xfrm>
          <a:prstGeom prst="rect">
            <a:avLst/>
          </a:prstGeom>
          <a:noFill/>
        </p:spPr>
        <p:txBody>
          <a:bodyPr wrap="square">
            <a:spAutoFit/>
          </a:bodyPr>
          <a:lstStyle/>
          <a:p>
            <a:pPr marL="342900" indent="-342900">
              <a:buFont typeface="Arial" panose="020B0604020202020204" pitchFamily="34" charset="0"/>
              <a:buChar char="•"/>
            </a:pPr>
            <a:r>
              <a:rPr lang="en-US" sz="2400" dirty="0"/>
              <a:t>The amount of RAM installed on the system will dictate the size of your external storage device.</a:t>
            </a:r>
          </a:p>
          <a:p>
            <a:pPr marL="342900" indent="-342900">
              <a:buFont typeface="Arial" panose="020B0604020202020204" pitchFamily="34" charset="0"/>
              <a:buChar char="•"/>
            </a:pPr>
            <a:r>
              <a:rPr lang="en-US" sz="2400" dirty="0"/>
              <a:t> If the system has 16 GB of RAM, your external storage device will need to be greater than 16 GB. </a:t>
            </a:r>
          </a:p>
          <a:p>
            <a:pPr marL="342900" indent="-342900">
              <a:buFont typeface="Arial" panose="020B0604020202020204" pitchFamily="34" charset="0"/>
              <a:buChar char="•"/>
            </a:pPr>
            <a:r>
              <a:rPr lang="en-US" sz="2400" dirty="0"/>
              <a:t>The memory dump will be the same size as the amount of installed RAM.</a:t>
            </a:r>
          </a:p>
        </p:txBody>
      </p:sp>
    </p:spTree>
    <p:extLst>
      <p:ext uri="{BB962C8B-B14F-4D97-AF65-F5344CB8AC3E}">
        <p14:creationId xmlns:p14="http://schemas.microsoft.com/office/powerpoint/2010/main" val="42178786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20" name="TextBox 19">
            <a:extLst>
              <a:ext uri="{FF2B5EF4-FFF2-40B4-BE49-F238E27FC236}">
                <a16:creationId xmlns:a16="http://schemas.microsoft.com/office/drawing/2014/main" id="{A62E0A23-BDFA-C5BA-D5C4-B2F4F2C80A40}"/>
              </a:ext>
            </a:extLst>
          </p:cNvPr>
          <p:cNvSpPr txBox="1"/>
          <p:nvPr/>
        </p:nvSpPr>
        <p:spPr>
          <a:xfrm>
            <a:off x="1272070" y="1814548"/>
            <a:ext cx="6343094" cy="369332"/>
          </a:xfrm>
          <a:prstGeom prst="rect">
            <a:avLst/>
          </a:prstGeom>
          <a:noFill/>
        </p:spPr>
        <p:txBody>
          <a:bodyPr wrap="square">
            <a:spAutoFit/>
          </a:bodyPr>
          <a:lstStyle/>
          <a:p>
            <a:r>
              <a:rPr lang="en-US" dirty="0"/>
              <a:t>Using </a:t>
            </a:r>
            <a:r>
              <a:rPr lang="en-US" b="1" dirty="0" err="1"/>
              <a:t>DumpIt</a:t>
            </a:r>
            <a:r>
              <a:rPr lang="en-US" b="1" dirty="0"/>
              <a:t>  tool</a:t>
            </a:r>
          </a:p>
        </p:txBody>
      </p:sp>
    </p:spTree>
    <p:extLst>
      <p:ext uri="{BB962C8B-B14F-4D97-AF65-F5344CB8AC3E}">
        <p14:creationId xmlns:p14="http://schemas.microsoft.com/office/powerpoint/2010/main" val="22996518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
        <p:nvSpPr>
          <p:cNvPr id="19" name="Content Placeholder 2">
            <a:extLst>
              <a:ext uri="{FF2B5EF4-FFF2-40B4-BE49-F238E27FC236}">
                <a16:creationId xmlns:a16="http://schemas.microsoft.com/office/drawing/2014/main" id="{06C48E74-53D0-3345-EC28-450FEE1AF494}"/>
              </a:ext>
            </a:extLst>
          </p:cNvPr>
          <p:cNvSpPr txBox="1">
            <a:spLocks/>
          </p:cNvSpPr>
          <p:nvPr/>
        </p:nvSpPr>
        <p:spPr>
          <a:xfrm>
            <a:off x="848244" y="1704207"/>
            <a:ext cx="7677796" cy="4324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800" dirty="0">
                <a:solidFill>
                  <a:srgbClr val="222222"/>
                </a:solidFill>
                <a:latin typeface="TimesNewRomanPSMT"/>
              </a:rPr>
              <a:t>Insert your thumb drive into the target host.</a:t>
            </a:r>
          </a:p>
          <a:p>
            <a:pPr marL="342900" indent="-342900">
              <a:buFont typeface="+mj-lt"/>
              <a:buAutoNum type="arabicPeriod"/>
            </a:pPr>
            <a:r>
              <a:rPr lang="en-US" sz="1800" dirty="0">
                <a:solidFill>
                  <a:srgbClr val="222222"/>
                </a:solidFill>
                <a:latin typeface="TimesNewRomanPSMT"/>
              </a:rPr>
              <a:t>Type </a:t>
            </a:r>
            <a:r>
              <a:rPr lang="en-US" sz="1800" b="1" dirty="0" err="1">
                <a:solidFill>
                  <a:srgbClr val="222222"/>
                </a:solidFill>
                <a:latin typeface="CourierNewPS-BoldMT"/>
              </a:rPr>
              <a:t>cmd</a:t>
            </a:r>
            <a:endParaRPr lang="en-US" sz="1800" b="1" dirty="0">
              <a:solidFill>
                <a:srgbClr val="222222"/>
              </a:solidFill>
              <a:latin typeface="CourierNewPS-BoldMT"/>
            </a:endParaRPr>
          </a:p>
          <a:p>
            <a:endParaRPr lang="en-US" sz="1800" b="1" dirty="0">
              <a:solidFill>
                <a:srgbClr val="222222"/>
              </a:solidFill>
              <a:latin typeface="CourierNewPS-BoldMT"/>
            </a:endParaRPr>
          </a:p>
          <a:p>
            <a:pPr marL="0" indent="0">
              <a:buNone/>
            </a:pPr>
            <a:endParaRPr lang="en-US" sz="1800" b="1" dirty="0">
              <a:solidFill>
                <a:srgbClr val="222222"/>
              </a:solidFill>
              <a:latin typeface="CourierNewPS-BoldMT"/>
            </a:endParaRPr>
          </a:p>
          <a:p>
            <a:pPr marL="0" indent="0">
              <a:buNone/>
            </a:pPr>
            <a:r>
              <a:rPr lang="en-US" sz="1800" b="1" dirty="0">
                <a:solidFill>
                  <a:srgbClr val="222222"/>
                </a:solidFill>
                <a:latin typeface="CourierNewPS-BoldMT"/>
              </a:rPr>
              <a:t>3. </a:t>
            </a:r>
            <a:r>
              <a:rPr lang="en-US" sz="1800" dirty="0">
                <a:solidFill>
                  <a:srgbClr val="222222"/>
                </a:solidFill>
                <a:latin typeface="TimesNewRomanPSMT"/>
              </a:rPr>
              <a:t>Right-click on </a:t>
            </a:r>
            <a:r>
              <a:rPr lang="en-US" sz="1800" b="1" dirty="0">
                <a:solidFill>
                  <a:srgbClr val="222222"/>
                </a:solidFill>
                <a:latin typeface="TimesNewRomanPS-BoldMT"/>
              </a:rPr>
              <a:t>Command Prompt </a:t>
            </a:r>
            <a:r>
              <a:rPr lang="en-US" sz="1800" dirty="0">
                <a:solidFill>
                  <a:srgbClr val="222222"/>
                </a:solidFill>
                <a:latin typeface="TimesNewRomanPSMT"/>
              </a:rPr>
              <a:t>so that you can run it as an administrator</a:t>
            </a:r>
            <a:endParaRPr lang="en-US" sz="1800" b="1" dirty="0">
              <a:solidFill>
                <a:srgbClr val="222222"/>
              </a:solidFill>
              <a:latin typeface="CourierNewPS-BoldMT"/>
            </a:endParaRPr>
          </a:p>
          <a:p>
            <a:endParaRPr lang="en-US" dirty="0"/>
          </a:p>
        </p:txBody>
      </p:sp>
      <p:pic>
        <p:nvPicPr>
          <p:cNvPr id="21" name="Picture 20">
            <a:extLst>
              <a:ext uri="{FF2B5EF4-FFF2-40B4-BE49-F238E27FC236}">
                <a16:creationId xmlns:a16="http://schemas.microsoft.com/office/drawing/2014/main" id="{025059ED-927F-42F9-5095-F70C36136787}"/>
              </a:ext>
            </a:extLst>
          </p:cNvPr>
          <p:cNvPicPr>
            <a:picLocks noChangeAspect="1"/>
          </p:cNvPicPr>
          <p:nvPr/>
        </p:nvPicPr>
        <p:blipFill>
          <a:blip r:embed="rId9"/>
          <a:stretch>
            <a:fillRect/>
          </a:stretch>
        </p:blipFill>
        <p:spPr>
          <a:xfrm>
            <a:off x="894920" y="2627308"/>
            <a:ext cx="5288096" cy="324998"/>
          </a:xfrm>
          <a:prstGeom prst="rect">
            <a:avLst/>
          </a:prstGeom>
        </p:spPr>
      </p:pic>
      <p:pic>
        <p:nvPicPr>
          <p:cNvPr id="23" name="Picture 22">
            <a:extLst>
              <a:ext uri="{FF2B5EF4-FFF2-40B4-BE49-F238E27FC236}">
                <a16:creationId xmlns:a16="http://schemas.microsoft.com/office/drawing/2014/main" id="{52ED9BA7-EC41-D0A4-E5CB-651719C14077}"/>
              </a:ext>
            </a:extLst>
          </p:cNvPr>
          <p:cNvPicPr>
            <a:picLocks noChangeAspect="1"/>
          </p:cNvPicPr>
          <p:nvPr/>
        </p:nvPicPr>
        <p:blipFill>
          <a:blip r:embed="rId10"/>
          <a:stretch>
            <a:fillRect/>
          </a:stretch>
        </p:blipFill>
        <p:spPr>
          <a:xfrm>
            <a:off x="1601333" y="3936429"/>
            <a:ext cx="4781320" cy="1217364"/>
          </a:xfrm>
          <a:prstGeom prst="rect">
            <a:avLst/>
          </a:prstGeom>
        </p:spPr>
      </p:pic>
    </p:spTree>
    <p:extLst>
      <p:ext uri="{BB962C8B-B14F-4D97-AF65-F5344CB8AC3E}">
        <p14:creationId xmlns:p14="http://schemas.microsoft.com/office/powerpoint/2010/main" val="36879207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19" name="Content Placeholder 2">
            <a:extLst>
              <a:ext uri="{FF2B5EF4-FFF2-40B4-BE49-F238E27FC236}">
                <a16:creationId xmlns:a16="http://schemas.microsoft.com/office/drawing/2014/main" id="{06C48E74-53D0-3345-EC28-450FEE1AF494}"/>
              </a:ext>
            </a:extLst>
          </p:cNvPr>
          <p:cNvSpPr txBox="1">
            <a:spLocks/>
          </p:cNvSpPr>
          <p:nvPr/>
        </p:nvSpPr>
        <p:spPr>
          <a:xfrm>
            <a:off x="848244" y="1704207"/>
            <a:ext cx="7677796" cy="4324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TimesNewRomanPSMT"/>
              </a:rPr>
              <a:t>4. Once the Command Prompt comes up, navigate to the folder on your USB device that contains the executable. You will then type in the </a:t>
            </a:r>
            <a:r>
              <a:rPr lang="en-US" sz="1800" b="1" dirty="0" err="1">
                <a:solidFill>
                  <a:srgbClr val="222222"/>
                </a:solidFill>
                <a:latin typeface="CourierNewPS-BoldMT"/>
              </a:rPr>
              <a:t>cmd</a:t>
            </a:r>
            <a:r>
              <a:rPr lang="en-US" sz="1800" b="1" dirty="0">
                <a:solidFill>
                  <a:srgbClr val="222222"/>
                </a:solidFill>
                <a:latin typeface="CourierNewPS-BoldMT"/>
              </a:rPr>
              <a:t> </a:t>
            </a:r>
            <a:r>
              <a:rPr lang="en-US" sz="1800" dirty="0">
                <a:solidFill>
                  <a:srgbClr val="222222"/>
                </a:solidFill>
                <a:latin typeface="TimesNewRomanPSMT"/>
              </a:rPr>
              <a:t>command and execute it.</a:t>
            </a:r>
          </a:p>
          <a:p>
            <a:r>
              <a:rPr lang="en-US" sz="1800" dirty="0">
                <a:solidFill>
                  <a:srgbClr val="222222"/>
                </a:solidFill>
                <a:latin typeface="TimesNewRomanPSMT"/>
              </a:rPr>
              <a:t>5. The system will then present you with a screen showing the amount of physical memory and the amount of space on the device. It will then ask you if you want to continue. Select </a:t>
            </a:r>
            <a:r>
              <a:rPr lang="en-US" sz="1800" b="1" dirty="0">
                <a:solidFill>
                  <a:srgbClr val="222222"/>
                </a:solidFill>
                <a:latin typeface="CourierNewPS-BoldMT"/>
              </a:rPr>
              <a:t>yes</a:t>
            </a:r>
          </a:p>
          <a:p>
            <a:endParaRPr lang="en-US" sz="1800" b="1" dirty="0">
              <a:solidFill>
                <a:srgbClr val="222222"/>
              </a:solidFill>
              <a:latin typeface="CourierNewPS-BoldMT"/>
            </a:endParaRPr>
          </a:p>
          <a:p>
            <a:endParaRPr lang="en-US" sz="1800" b="1" dirty="0">
              <a:solidFill>
                <a:srgbClr val="222222"/>
              </a:solidFill>
              <a:latin typeface="CourierNewPS-BoldMT"/>
            </a:endParaRPr>
          </a:p>
          <a:p>
            <a:endParaRPr lang="en-US" sz="1800" b="1" dirty="0">
              <a:solidFill>
                <a:srgbClr val="222222"/>
              </a:solidFill>
              <a:latin typeface="CourierNewPS-BoldMT"/>
            </a:endParaRPr>
          </a:p>
          <a:p>
            <a:endParaRPr lang="en-US" sz="1800" b="1" dirty="0">
              <a:solidFill>
                <a:srgbClr val="222222"/>
              </a:solidFill>
              <a:latin typeface="CourierNewPS-BoldMT"/>
            </a:endParaRPr>
          </a:p>
        </p:txBody>
      </p:sp>
      <p:pic>
        <p:nvPicPr>
          <p:cNvPr id="21" name="Picture 20">
            <a:extLst>
              <a:ext uri="{FF2B5EF4-FFF2-40B4-BE49-F238E27FC236}">
                <a16:creationId xmlns:a16="http://schemas.microsoft.com/office/drawing/2014/main" id="{AD616A5C-A8AD-CB50-D48C-E65372E79B60}"/>
              </a:ext>
            </a:extLst>
          </p:cNvPr>
          <p:cNvPicPr>
            <a:picLocks noChangeAspect="1"/>
          </p:cNvPicPr>
          <p:nvPr/>
        </p:nvPicPr>
        <p:blipFill>
          <a:blip r:embed="rId9"/>
          <a:stretch>
            <a:fillRect/>
          </a:stretch>
        </p:blipFill>
        <p:spPr>
          <a:xfrm>
            <a:off x="719341" y="3553072"/>
            <a:ext cx="7733841" cy="2109730"/>
          </a:xfrm>
          <a:prstGeom prst="rect">
            <a:avLst/>
          </a:prstGeom>
        </p:spPr>
      </p:pic>
    </p:spTree>
    <p:extLst>
      <p:ext uri="{BB962C8B-B14F-4D97-AF65-F5344CB8AC3E}">
        <p14:creationId xmlns:p14="http://schemas.microsoft.com/office/powerpoint/2010/main" val="5015237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19" name="Content Placeholder 2">
            <a:extLst>
              <a:ext uri="{FF2B5EF4-FFF2-40B4-BE49-F238E27FC236}">
                <a16:creationId xmlns:a16="http://schemas.microsoft.com/office/drawing/2014/main" id="{06C48E74-53D0-3345-EC28-450FEE1AF494}"/>
              </a:ext>
            </a:extLst>
          </p:cNvPr>
          <p:cNvSpPr txBox="1">
            <a:spLocks/>
          </p:cNvSpPr>
          <p:nvPr/>
        </p:nvSpPr>
        <p:spPr>
          <a:xfrm>
            <a:off x="848244" y="1704207"/>
            <a:ext cx="7677796" cy="4324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TimesNewRomanPSMT"/>
              </a:rPr>
              <a:t>6. The amount of RAM installed will dictate the amount of time it will take to create the dump of the RAM. Once the process has been  completed, the program will notify you that it was successful</a:t>
            </a:r>
          </a:p>
          <a:p>
            <a:endParaRPr lang="en-US" sz="1800" dirty="0">
              <a:solidFill>
                <a:srgbClr val="222222"/>
              </a:solidFill>
              <a:latin typeface="TimesNewRomanPSMT"/>
            </a:endParaRPr>
          </a:p>
          <a:p>
            <a:endParaRPr lang="en-US" sz="1800" dirty="0">
              <a:solidFill>
                <a:srgbClr val="222222"/>
              </a:solidFill>
              <a:latin typeface="TimesNewRomanPSMT"/>
            </a:endParaRPr>
          </a:p>
          <a:p>
            <a:endParaRPr lang="en-US" dirty="0"/>
          </a:p>
        </p:txBody>
      </p:sp>
      <p:pic>
        <p:nvPicPr>
          <p:cNvPr id="22" name="Picture 21">
            <a:extLst>
              <a:ext uri="{FF2B5EF4-FFF2-40B4-BE49-F238E27FC236}">
                <a16:creationId xmlns:a16="http://schemas.microsoft.com/office/drawing/2014/main" id="{BF418240-79F5-A58A-FCAC-8703B4D6AE60}"/>
              </a:ext>
            </a:extLst>
          </p:cNvPr>
          <p:cNvPicPr>
            <a:picLocks noChangeAspect="1"/>
          </p:cNvPicPr>
          <p:nvPr/>
        </p:nvPicPr>
        <p:blipFill>
          <a:blip r:embed="rId9"/>
          <a:stretch>
            <a:fillRect/>
          </a:stretch>
        </p:blipFill>
        <p:spPr>
          <a:xfrm>
            <a:off x="993711" y="3087692"/>
            <a:ext cx="6676222" cy="749147"/>
          </a:xfrm>
          <a:prstGeom prst="rect">
            <a:avLst/>
          </a:prstGeom>
        </p:spPr>
      </p:pic>
    </p:spTree>
    <p:extLst>
      <p:ext uri="{BB962C8B-B14F-4D97-AF65-F5344CB8AC3E}">
        <p14:creationId xmlns:p14="http://schemas.microsoft.com/office/powerpoint/2010/main" val="24198078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739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640456" y="1605476"/>
            <a:ext cx="5657230" cy="4351338"/>
          </a:xfrm>
        </p:spPr>
        <p:txBody>
          <a:bodyPr>
            <a:normAutofit/>
          </a:bodyPr>
          <a:lstStyle/>
          <a:p>
            <a:pPr marL="0" indent="0">
              <a:buNone/>
            </a:pPr>
            <a:r>
              <a:rPr lang="en-US" sz="2400" b="1" dirty="0"/>
              <a:t>FTK Imager</a:t>
            </a:r>
          </a:p>
          <a:p>
            <a:pPr marL="457200" indent="-457200">
              <a:buFont typeface="+mj-lt"/>
              <a:buAutoNum type="arabicPeriod"/>
            </a:pPr>
            <a:r>
              <a:rPr lang="en-US" sz="2400" dirty="0"/>
              <a:t>Insert your thumb drive into the target host.</a:t>
            </a:r>
          </a:p>
          <a:p>
            <a:pPr marL="457200" indent="-457200">
              <a:buFont typeface="+mj-lt"/>
              <a:buAutoNum type="arabicPeriod"/>
            </a:pPr>
            <a:r>
              <a:rPr lang="en-US" sz="2400" dirty="0"/>
              <a:t>If File Explorer does not automatically launch, use the Windows + E keyboard shortcut to open it.</a:t>
            </a:r>
          </a:p>
          <a:p>
            <a:pPr marL="457200" indent="-457200">
              <a:buFont typeface="+mj-lt"/>
              <a:buAutoNum type="arabicPeriod"/>
            </a:pPr>
            <a:r>
              <a:rPr lang="en-US" sz="2400" dirty="0"/>
              <a:t>Launch FTK Imager, left-click on File, and select Capture Memory..., as shown in the following screenshot</a:t>
            </a:r>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ar-EG"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49</a:t>
            </a:fld>
            <a:endParaRPr lang="en-US"/>
          </a:p>
        </p:txBody>
      </p:sp>
      <p:pic>
        <p:nvPicPr>
          <p:cNvPr id="20" name="Picture 19">
            <a:extLst>
              <a:ext uri="{FF2B5EF4-FFF2-40B4-BE49-F238E27FC236}">
                <a16:creationId xmlns:a16="http://schemas.microsoft.com/office/drawing/2014/main" id="{409275D8-F053-E287-2B3D-346A3A990326}"/>
              </a:ext>
            </a:extLst>
          </p:cNvPr>
          <p:cNvPicPr>
            <a:picLocks noChangeAspect="1"/>
          </p:cNvPicPr>
          <p:nvPr/>
        </p:nvPicPr>
        <p:blipFill>
          <a:blip r:embed="rId9"/>
          <a:stretch>
            <a:fillRect/>
          </a:stretch>
        </p:blipFill>
        <p:spPr>
          <a:xfrm>
            <a:off x="7104010" y="1426684"/>
            <a:ext cx="4773633" cy="4004631"/>
          </a:xfrm>
          <a:prstGeom prst="rect">
            <a:avLst/>
          </a:prstGeom>
        </p:spPr>
      </p:pic>
    </p:spTree>
    <p:extLst>
      <p:ext uri="{BB962C8B-B14F-4D97-AF65-F5344CB8AC3E}">
        <p14:creationId xmlns:p14="http://schemas.microsoft.com/office/powerpoint/2010/main" val="28512308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50</a:t>
            </a:fld>
            <a:endParaRPr lang="en-US"/>
          </a:p>
        </p:txBody>
      </p:sp>
      <p:sp>
        <p:nvSpPr>
          <p:cNvPr id="20" name="TextBox 19">
            <a:extLst>
              <a:ext uri="{FF2B5EF4-FFF2-40B4-BE49-F238E27FC236}">
                <a16:creationId xmlns:a16="http://schemas.microsoft.com/office/drawing/2014/main" id="{E6B3553F-62EE-83FB-71DC-DB2CABC74A26}"/>
              </a:ext>
            </a:extLst>
          </p:cNvPr>
          <p:cNvSpPr txBox="1"/>
          <p:nvPr/>
        </p:nvSpPr>
        <p:spPr>
          <a:xfrm>
            <a:off x="1611370" y="2020156"/>
            <a:ext cx="6343094" cy="861774"/>
          </a:xfrm>
          <a:prstGeom prst="rect">
            <a:avLst/>
          </a:prstGeom>
          <a:noFill/>
        </p:spPr>
        <p:txBody>
          <a:bodyPr wrap="square">
            <a:spAutoFit/>
          </a:bodyPr>
          <a:lstStyle/>
          <a:p>
            <a:pPr marL="285750" indent="-285750">
              <a:buFont typeface="Arial" panose="020B0604020202020204" pitchFamily="34" charset="0"/>
              <a:buChar char="•"/>
            </a:pPr>
            <a:r>
              <a:rPr lang="en-US" sz="2500" dirty="0"/>
              <a:t>Bulk Extractor</a:t>
            </a:r>
          </a:p>
          <a:p>
            <a:pPr marL="285750" indent="-285750">
              <a:buFont typeface="Arial" panose="020B0604020202020204" pitchFamily="34" charset="0"/>
              <a:buChar char="•"/>
            </a:pPr>
            <a:r>
              <a:rPr lang="en-US" sz="2500" b="0" i="0" u="none" strike="noStrike" baseline="0" dirty="0" err="1">
                <a:solidFill>
                  <a:srgbClr val="222222"/>
                </a:solidFill>
                <a:latin typeface="TimesNewRomanPSMT"/>
              </a:rPr>
              <a:t>Volix</a:t>
            </a:r>
            <a:r>
              <a:rPr lang="en-US" sz="2500" b="0" i="0" u="none" strike="noStrike" baseline="0" dirty="0">
                <a:solidFill>
                  <a:srgbClr val="222222"/>
                </a:solidFill>
                <a:latin typeface="TimesNewRomanPSMT"/>
              </a:rPr>
              <a:t> II</a:t>
            </a:r>
            <a:endParaRPr lang="en-US" sz="2500" dirty="0"/>
          </a:p>
        </p:txBody>
      </p:sp>
    </p:spTree>
    <p:extLst>
      <p:ext uri="{BB962C8B-B14F-4D97-AF65-F5344CB8AC3E}">
        <p14:creationId xmlns:p14="http://schemas.microsoft.com/office/powerpoint/2010/main" val="38065670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036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pPr marL="0" indent="0">
              <a:buNone/>
            </a:pPr>
            <a:r>
              <a:rPr lang="en-US" sz="2400" dirty="0"/>
              <a:t>Any Question</a:t>
            </a:r>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51</a:t>
            </a:fld>
            <a:endParaRPr lang="en-US"/>
          </a:p>
        </p:txBody>
      </p:sp>
    </p:spTree>
    <p:extLst>
      <p:ext uri="{BB962C8B-B14F-4D97-AF65-F5344CB8AC3E}">
        <p14:creationId xmlns:p14="http://schemas.microsoft.com/office/powerpoint/2010/main" val="224079584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25.4|12.8|58.5"/>
</p:tagLst>
</file>

<file path=ppt/tags/tag2.xml><?xml version="1.0" encoding="utf-8"?>
<p:tagLst xmlns:a="http://schemas.openxmlformats.org/drawingml/2006/main" xmlns:r="http://schemas.openxmlformats.org/officeDocument/2006/relationships" xmlns:p="http://schemas.openxmlformats.org/presentationml/2006/main">
  <p:tag name="TIMING" val="|1.9|62.4|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19816</TotalTime>
  <Words>2929</Words>
  <Application>Microsoft Office PowerPoint</Application>
  <PresentationFormat>Widescreen</PresentationFormat>
  <Paragraphs>676</Paragraphs>
  <Slides>51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Arial</vt:lpstr>
      <vt:lpstr>Calibri</vt:lpstr>
      <vt:lpstr>Calibri Light</vt:lpstr>
      <vt:lpstr>CourierNewPS-BoldMT</vt:lpstr>
      <vt:lpstr>Tajawal Medium</vt:lpstr>
      <vt:lpstr>TimesNewRomanPS-BoldMT</vt:lpstr>
      <vt:lpstr>TimesNewRomanPSMT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211</cp:revision>
  <dcterms:created xsi:type="dcterms:W3CDTF">2021-08-03T13:03:26Z</dcterms:created>
  <dcterms:modified xsi:type="dcterms:W3CDTF">2023-01-03T13:37:43Z</dcterms:modified>
</cp:coreProperties>
</file>