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313" r:id="rId8"/>
    <p:sldId id="276" r:id="rId9"/>
    <p:sldId id="599" r:id="rId10"/>
    <p:sldId id="544" r:id="rId11"/>
    <p:sldId id="625" r:id="rId12"/>
    <p:sldId id="600" r:id="rId13"/>
    <p:sldId id="545" r:id="rId14"/>
    <p:sldId id="622" r:id="rId15"/>
    <p:sldId id="616" r:id="rId16"/>
    <p:sldId id="587" r:id="rId17"/>
    <p:sldId id="623" r:id="rId18"/>
    <p:sldId id="603" r:id="rId19"/>
    <p:sldId id="604" r:id="rId20"/>
    <p:sldId id="617" r:id="rId21"/>
    <p:sldId id="607" r:id="rId22"/>
    <p:sldId id="608" r:id="rId23"/>
    <p:sldId id="609" r:id="rId24"/>
    <p:sldId id="605" r:id="rId25"/>
    <p:sldId id="613" r:id="rId26"/>
    <p:sldId id="618" r:id="rId27"/>
    <p:sldId id="569" r:id="rId28"/>
    <p:sldId id="566" r:id="rId29"/>
    <p:sldId id="533" r:id="rId30"/>
    <p:sldId id="601" r:id="rId31"/>
    <p:sldId id="553" r:id="rId32"/>
    <p:sldId id="602" r:id="rId33"/>
    <p:sldId id="570" r:id="rId34"/>
    <p:sldId id="624" r:id="rId35"/>
    <p:sldId id="572" r:id="rId36"/>
    <p:sldId id="573" r:id="rId37"/>
    <p:sldId id="619" r:id="rId38"/>
    <p:sldId id="620" r:id="rId39"/>
    <p:sldId id="621" r:id="rId40"/>
    <p:sldId id="606" r:id="rId41"/>
    <p:sldId id="563" r:id="rId42"/>
    <p:sldId id="59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99"/>
            <p14:sldId id="544"/>
            <p14:sldId id="625"/>
            <p14:sldId id="600"/>
            <p14:sldId id="545"/>
            <p14:sldId id="622"/>
            <p14:sldId id="616"/>
            <p14:sldId id="587"/>
            <p14:sldId id="623"/>
            <p14:sldId id="603"/>
            <p14:sldId id="604"/>
            <p14:sldId id="617"/>
            <p14:sldId id="607"/>
            <p14:sldId id="608"/>
            <p14:sldId id="609"/>
            <p14:sldId id="605"/>
            <p14:sldId id="613"/>
            <p14:sldId id="618"/>
            <p14:sldId id="569"/>
            <p14:sldId id="566"/>
            <p14:sldId id="533"/>
            <p14:sldId id="601"/>
            <p14:sldId id="553"/>
            <p14:sldId id="602"/>
            <p14:sldId id="570"/>
            <p14:sldId id="624"/>
            <p14:sldId id="572"/>
            <p14:sldId id="573"/>
            <p14:sldId id="619"/>
            <p14:sldId id="620"/>
            <p14:sldId id="621"/>
            <p14:sldId id="606"/>
            <p14:sldId id="563"/>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852F4A"/>
    <a:srgbClr val="203E5F"/>
    <a:srgbClr val="2D3956"/>
    <a:srgbClr val="FFD200"/>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661"/>
    <p:restoredTop sz="91667"/>
  </p:normalViewPr>
  <p:slideViewPr>
    <p:cSldViewPr snapToGrid="0">
      <p:cViewPr varScale="1">
        <p:scale>
          <a:sx n="92" d="100"/>
          <a:sy n="92" d="100"/>
        </p:scale>
        <p:origin x="192" y="4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D1B9E1-F2F9-6648-B0E0-AB361077F8C8}" type="doc">
      <dgm:prSet loTypeId="urn:microsoft.com/office/officeart/2005/8/layout/cycle3" loCatId="" qsTypeId="urn:microsoft.com/office/officeart/2005/8/quickstyle/3d2" qsCatId="3D" csTypeId="urn:microsoft.com/office/officeart/2005/8/colors/colorful5" csCatId="colorful" phldr="1"/>
      <dgm:spPr/>
      <dgm:t>
        <a:bodyPr/>
        <a:lstStyle/>
        <a:p>
          <a:endParaRPr lang="en-US"/>
        </a:p>
      </dgm:t>
    </dgm:pt>
    <dgm:pt modelId="{B209FB02-CCA7-3149-A2A4-2F37BB4AD4A2}">
      <dgm:prSet phldrT="[Text]"/>
      <dgm:spPr/>
      <dgm:t>
        <a:bodyPr/>
        <a:lstStyle/>
        <a:p>
          <a:pPr rtl="1"/>
          <a:r>
            <a:rPr lang="ar-SA" dirty="0"/>
            <a:t>تحديد أهداف الحملة</a:t>
          </a:r>
          <a:endParaRPr lang="en-US" dirty="0"/>
        </a:p>
      </dgm:t>
    </dgm:pt>
    <dgm:pt modelId="{28E71530-C9B7-4446-B54C-0AEFEE2D619B}" type="parTrans" cxnId="{247D466B-D116-9743-BEA2-B43FD1B39417}">
      <dgm:prSet/>
      <dgm:spPr/>
      <dgm:t>
        <a:bodyPr/>
        <a:lstStyle/>
        <a:p>
          <a:endParaRPr lang="en-US"/>
        </a:p>
      </dgm:t>
    </dgm:pt>
    <dgm:pt modelId="{5673838B-06BC-CE46-986D-714EDAC20F74}" type="sibTrans" cxnId="{247D466B-D116-9743-BEA2-B43FD1B39417}">
      <dgm:prSet/>
      <dgm:spPr/>
      <dgm:t>
        <a:bodyPr/>
        <a:lstStyle/>
        <a:p>
          <a:endParaRPr lang="en-US"/>
        </a:p>
      </dgm:t>
    </dgm:pt>
    <dgm:pt modelId="{003049B2-10B7-EC41-A06B-703A486CD2CB}">
      <dgm:prSet phldrT="[Text]"/>
      <dgm:spPr/>
      <dgm:t>
        <a:bodyPr/>
        <a:lstStyle/>
        <a:p>
          <a:pPr rtl="1"/>
          <a:r>
            <a:rPr lang="ar-SA" dirty="0"/>
            <a:t>جمع البيانات من المنصات</a:t>
          </a:r>
          <a:endParaRPr lang="en-US" dirty="0"/>
        </a:p>
      </dgm:t>
    </dgm:pt>
    <dgm:pt modelId="{A66FEAC2-DCA0-654E-A82C-0C5C708D7D22}" type="parTrans" cxnId="{05038BCF-F120-8D41-BA77-CF3CF721B94C}">
      <dgm:prSet/>
      <dgm:spPr/>
      <dgm:t>
        <a:bodyPr/>
        <a:lstStyle/>
        <a:p>
          <a:endParaRPr lang="en-US"/>
        </a:p>
      </dgm:t>
    </dgm:pt>
    <dgm:pt modelId="{3617D1C4-D310-0343-B916-44F61C40197D}" type="sibTrans" cxnId="{05038BCF-F120-8D41-BA77-CF3CF721B94C}">
      <dgm:prSet/>
      <dgm:spPr/>
      <dgm:t>
        <a:bodyPr/>
        <a:lstStyle/>
        <a:p>
          <a:endParaRPr lang="en-US"/>
        </a:p>
      </dgm:t>
    </dgm:pt>
    <dgm:pt modelId="{A1FEAE19-1D0A-5D44-8382-1DDC14C1ACB8}">
      <dgm:prSet phldrT="[Text]"/>
      <dgm:spPr/>
      <dgm:t>
        <a:bodyPr/>
        <a:lstStyle/>
        <a:p>
          <a:pPr rtl="1"/>
          <a:r>
            <a:rPr lang="ar-SA" dirty="0"/>
            <a:t>اختيار مؤشرات الأداء المناسبة</a:t>
          </a:r>
          <a:endParaRPr lang="en-US" dirty="0"/>
        </a:p>
      </dgm:t>
    </dgm:pt>
    <dgm:pt modelId="{E6A0885A-AC05-7A48-9EE3-5C7419DD1FD3}" type="parTrans" cxnId="{0B0D624C-A24D-BA48-93BA-93F01224B5B6}">
      <dgm:prSet/>
      <dgm:spPr/>
      <dgm:t>
        <a:bodyPr/>
        <a:lstStyle/>
        <a:p>
          <a:endParaRPr lang="en-US"/>
        </a:p>
      </dgm:t>
    </dgm:pt>
    <dgm:pt modelId="{2762B4F7-8AB9-434A-9439-11D8569A3647}" type="sibTrans" cxnId="{0B0D624C-A24D-BA48-93BA-93F01224B5B6}">
      <dgm:prSet/>
      <dgm:spPr/>
      <dgm:t>
        <a:bodyPr/>
        <a:lstStyle/>
        <a:p>
          <a:endParaRPr lang="en-US"/>
        </a:p>
      </dgm:t>
    </dgm:pt>
    <dgm:pt modelId="{4C8ACA59-AD21-774C-8E62-147F775110D4}">
      <dgm:prSet phldrT="[Text]"/>
      <dgm:spPr/>
      <dgm:t>
        <a:bodyPr/>
        <a:lstStyle/>
        <a:p>
          <a:pPr rtl="1"/>
          <a:r>
            <a:rPr lang="ar-SA" dirty="0"/>
            <a:t>تحليل البيانات</a:t>
          </a:r>
          <a:endParaRPr lang="en-US" dirty="0"/>
        </a:p>
      </dgm:t>
    </dgm:pt>
    <dgm:pt modelId="{D7464C54-BBD0-454E-8431-A7E479FB1390}" type="parTrans" cxnId="{833F65A2-DADC-1A41-A926-4A1A7E45E6F3}">
      <dgm:prSet/>
      <dgm:spPr/>
      <dgm:t>
        <a:bodyPr/>
        <a:lstStyle/>
        <a:p>
          <a:endParaRPr lang="en-US"/>
        </a:p>
      </dgm:t>
    </dgm:pt>
    <dgm:pt modelId="{F096A0B3-6E3C-2C40-BA0B-9B35BEB5FBDE}" type="sibTrans" cxnId="{833F65A2-DADC-1A41-A926-4A1A7E45E6F3}">
      <dgm:prSet/>
      <dgm:spPr/>
      <dgm:t>
        <a:bodyPr/>
        <a:lstStyle/>
        <a:p>
          <a:endParaRPr lang="en-US"/>
        </a:p>
      </dgm:t>
    </dgm:pt>
    <dgm:pt modelId="{8070CD11-59B5-0D41-B27D-E91372CCFCAC}">
      <dgm:prSet phldrT="[Text]"/>
      <dgm:spPr/>
      <dgm:t>
        <a:bodyPr/>
        <a:lstStyle/>
        <a:p>
          <a:r>
            <a:rPr lang="ar-SA" dirty="0"/>
            <a:t>إعداد التقرير النهائي</a:t>
          </a:r>
          <a:endParaRPr lang="en-US" dirty="0"/>
        </a:p>
      </dgm:t>
    </dgm:pt>
    <dgm:pt modelId="{6CB57449-57B1-8745-BAA2-CA2ABAA19D82}" type="parTrans" cxnId="{B897B5B9-FDC7-464A-A799-59EEBCC94F89}">
      <dgm:prSet/>
      <dgm:spPr/>
      <dgm:t>
        <a:bodyPr/>
        <a:lstStyle/>
        <a:p>
          <a:endParaRPr lang="en-US"/>
        </a:p>
      </dgm:t>
    </dgm:pt>
    <dgm:pt modelId="{FE301919-ABE3-4040-81B5-0FAA15E074BE}" type="sibTrans" cxnId="{B897B5B9-FDC7-464A-A799-59EEBCC94F89}">
      <dgm:prSet/>
      <dgm:spPr/>
      <dgm:t>
        <a:bodyPr/>
        <a:lstStyle/>
        <a:p>
          <a:endParaRPr lang="en-US"/>
        </a:p>
      </dgm:t>
    </dgm:pt>
    <dgm:pt modelId="{43135376-218B-9B45-A808-441525687E06}">
      <dgm:prSet/>
      <dgm:spPr/>
      <dgm:t>
        <a:bodyPr/>
        <a:lstStyle/>
        <a:p>
          <a:r>
            <a:rPr lang="ar-SA" dirty="0"/>
            <a:t>تقديم التوصيات</a:t>
          </a:r>
          <a:endParaRPr lang="en-US" dirty="0"/>
        </a:p>
      </dgm:t>
    </dgm:pt>
    <dgm:pt modelId="{4B6CB2A0-C7EC-EC4C-B762-C9D5F42DA213}" type="parTrans" cxnId="{0D158535-137B-6748-A130-A952DDA1CE51}">
      <dgm:prSet/>
      <dgm:spPr/>
      <dgm:t>
        <a:bodyPr/>
        <a:lstStyle/>
        <a:p>
          <a:endParaRPr lang="en-US"/>
        </a:p>
      </dgm:t>
    </dgm:pt>
    <dgm:pt modelId="{DA4F1784-23ED-8047-8E6A-F55C39BCF09D}" type="sibTrans" cxnId="{0D158535-137B-6748-A130-A952DDA1CE51}">
      <dgm:prSet/>
      <dgm:spPr/>
      <dgm:t>
        <a:bodyPr/>
        <a:lstStyle/>
        <a:p>
          <a:endParaRPr lang="en-US"/>
        </a:p>
      </dgm:t>
    </dgm:pt>
    <dgm:pt modelId="{80133E8D-AF0C-BD40-B7D3-9EEC5981D6A0}" type="pres">
      <dgm:prSet presAssocID="{09D1B9E1-F2F9-6648-B0E0-AB361077F8C8}" presName="Name0" presStyleCnt="0">
        <dgm:presLayoutVars>
          <dgm:dir/>
          <dgm:resizeHandles val="exact"/>
        </dgm:presLayoutVars>
      </dgm:prSet>
      <dgm:spPr/>
    </dgm:pt>
    <dgm:pt modelId="{5B5D6A03-4C18-8642-B088-5F15C3CF9E05}" type="pres">
      <dgm:prSet presAssocID="{09D1B9E1-F2F9-6648-B0E0-AB361077F8C8}" presName="cycle" presStyleCnt="0"/>
      <dgm:spPr/>
    </dgm:pt>
    <dgm:pt modelId="{B19593D0-6ACA-EF49-B79F-E1918C53E9F2}" type="pres">
      <dgm:prSet presAssocID="{B209FB02-CCA7-3149-A2A4-2F37BB4AD4A2}" presName="nodeFirstNode" presStyleLbl="node1" presStyleIdx="0" presStyleCnt="6">
        <dgm:presLayoutVars>
          <dgm:bulletEnabled val="1"/>
        </dgm:presLayoutVars>
      </dgm:prSet>
      <dgm:spPr/>
    </dgm:pt>
    <dgm:pt modelId="{8DCC9C2A-F77F-8545-B6BA-5CBBB14857AA}" type="pres">
      <dgm:prSet presAssocID="{5673838B-06BC-CE46-986D-714EDAC20F74}" presName="sibTransFirstNode" presStyleLbl="bgShp" presStyleIdx="0" presStyleCnt="1"/>
      <dgm:spPr/>
    </dgm:pt>
    <dgm:pt modelId="{0DE803C9-65FA-F640-A23E-FAAA12B3EEEC}" type="pres">
      <dgm:prSet presAssocID="{003049B2-10B7-EC41-A06B-703A486CD2CB}" presName="nodeFollowingNodes" presStyleLbl="node1" presStyleIdx="1" presStyleCnt="6">
        <dgm:presLayoutVars>
          <dgm:bulletEnabled val="1"/>
        </dgm:presLayoutVars>
      </dgm:prSet>
      <dgm:spPr/>
    </dgm:pt>
    <dgm:pt modelId="{F94D4ABF-4398-7940-8ECB-F9EE60F09822}" type="pres">
      <dgm:prSet presAssocID="{A1FEAE19-1D0A-5D44-8382-1DDC14C1ACB8}" presName="nodeFollowingNodes" presStyleLbl="node1" presStyleIdx="2" presStyleCnt="6">
        <dgm:presLayoutVars>
          <dgm:bulletEnabled val="1"/>
        </dgm:presLayoutVars>
      </dgm:prSet>
      <dgm:spPr/>
    </dgm:pt>
    <dgm:pt modelId="{EE6A3598-1339-4F44-9496-48C90F2B05FC}" type="pres">
      <dgm:prSet presAssocID="{4C8ACA59-AD21-774C-8E62-147F775110D4}" presName="nodeFollowingNodes" presStyleLbl="node1" presStyleIdx="3" presStyleCnt="6">
        <dgm:presLayoutVars>
          <dgm:bulletEnabled val="1"/>
        </dgm:presLayoutVars>
      </dgm:prSet>
      <dgm:spPr/>
    </dgm:pt>
    <dgm:pt modelId="{E41A1315-49B7-D249-ADB2-7E966D270EFC}" type="pres">
      <dgm:prSet presAssocID="{8070CD11-59B5-0D41-B27D-E91372CCFCAC}" presName="nodeFollowingNodes" presStyleLbl="node1" presStyleIdx="4" presStyleCnt="6">
        <dgm:presLayoutVars>
          <dgm:bulletEnabled val="1"/>
        </dgm:presLayoutVars>
      </dgm:prSet>
      <dgm:spPr/>
    </dgm:pt>
    <dgm:pt modelId="{D51089DC-A2F5-1844-9AE4-44056F79284D}" type="pres">
      <dgm:prSet presAssocID="{43135376-218B-9B45-A808-441525687E06}" presName="nodeFollowingNodes" presStyleLbl="node1" presStyleIdx="5" presStyleCnt="6">
        <dgm:presLayoutVars>
          <dgm:bulletEnabled val="1"/>
        </dgm:presLayoutVars>
      </dgm:prSet>
      <dgm:spPr/>
    </dgm:pt>
  </dgm:ptLst>
  <dgm:cxnLst>
    <dgm:cxn modelId="{B550E90A-4FD6-9A44-95C0-81FBF6214EEB}" type="presOf" srcId="{8070CD11-59B5-0D41-B27D-E91372CCFCAC}" destId="{E41A1315-49B7-D249-ADB2-7E966D270EFC}" srcOrd="0" destOrd="0" presId="urn:microsoft.com/office/officeart/2005/8/layout/cycle3"/>
    <dgm:cxn modelId="{F92E3A0D-9737-DC49-A22A-9478D097EAD4}" type="presOf" srcId="{A1FEAE19-1D0A-5D44-8382-1DDC14C1ACB8}" destId="{F94D4ABF-4398-7940-8ECB-F9EE60F09822}" srcOrd="0" destOrd="0" presId="urn:microsoft.com/office/officeart/2005/8/layout/cycle3"/>
    <dgm:cxn modelId="{0A40982F-40FA-4844-813A-F340D24289AD}" type="presOf" srcId="{5673838B-06BC-CE46-986D-714EDAC20F74}" destId="{8DCC9C2A-F77F-8545-B6BA-5CBBB14857AA}" srcOrd="0" destOrd="0" presId="urn:microsoft.com/office/officeart/2005/8/layout/cycle3"/>
    <dgm:cxn modelId="{0D158535-137B-6748-A130-A952DDA1CE51}" srcId="{09D1B9E1-F2F9-6648-B0E0-AB361077F8C8}" destId="{43135376-218B-9B45-A808-441525687E06}" srcOrd="5" destOrd="0" parTransId="{4B6CB2A0-C7EC-EC4C-B762-C9D5F42DA213}" sibTransId="{DA4F1784-23ED-8047-8E6A-F55C39BCF09D}"/>
    <dgm:cxn modelId="{DF3D7947-7A21-4A4A-B5C2-724AC5CAD793}" type="presOf" srcId="{003049B2-10B7-EC41-A06B-703A486CD2CB}" destId="{0DE803C9-65FA-F640-A23E-FAAA12B3EEEC}" srcOrd="0" destOrd="0" presId="urn:microsoft.com/office/officeart/2005/8/layout/cycle3"/>
    <dgm:cxn modelId="{0B0D624C-A24D-BA48-93BA-93F01224B5B6}" srcId="{09D1B9E1-F2F9-6648-B0E0-AB361077F8C8}" destId="{A1FEAE19-1D0A-5D44-8382-1DDC14C1ACB8}" srcOrd="2" destOrd="0" parTransId="{E6A0885A-AC05-7A48-9EE3-5C7419DD1FD3}" sibTransId="{2762B4F7-8AB9-434A-9439-11D8569A3647}"/>
    <dgm:cxn modelId="{54473B63-3CAE-5A4F-B319-30DE42517CA1}" type="presOf" srcId="{09D1B9E1-F2F9-6648-B0E0-AB361077F8C8}" destId="{80133E8D-AF0C-BD40-B7D3-9EEC5981D6A0}" srcOrd="0" destOrd="0" presId="urn:microsoft.com/office/officeart/2005/8/layout/cycle3"/>
    <dgm:cxn modelId="{247D466B-D116-9743-BEA2-B43FD1B39417}" srcId="{09D1B9E1-F2F9-6648-B0E0-AB361077F8C8}" destId="{B209FB02-CCA7-3149-A2A4-2F37BB4AD4A2}" srcOrd="0" destOrd="0" parTransId="{28E71530-C9B7-4446-B54C-0AEFEE2D619B}" sibTransId="{5673838B-06BC-CE46-986D-714EDAC20F74}"/>
    <dgm:cxn modelId="{1AFBEC98-E025-E241-BF5F-543369287A33}" type="presOf" srcId="{4C8ACA59-AD21-774C-8E62-147F775110D4}" destId="{EE6A3598-1339-4F44-9496-48C90F2B05FC}" srcOrd="0" destOrd="0" presId="urn:microsoft.com/office/officeart/2005/8/layout/cycle3"/>
    <dgm:cxn modelId="{833F65A2-DADC-1A41-A926-4A1A7E45E6F3}" srcId="{09D1B9E1-F2F9-6648-B0E0-AB361077F8C8}" destId="{4C8ACA59-AD21-774C-8E62-147F775110D4}" srcOrd="3" destOrd="0" parTransId="{D7464C54-BBD0-454E-8431-A7E479FB1390}" sibTransId="{F096A0B3-6E3C-2C40-BA0B-9B35BEB5FBDE}"/>
    <dgm:cxn modelId="{9F0567B5-895A-A44B-B707-2297374DB9D5}" type="presOf" srcId="{43135376-218B-9B45-A808-441525687E06}" destId="{D51089DC-A2F5-1844-9AE4-44056F79284D}" srcOrd="0" destOrd="0" presId="urn:microsoft.com/office/officeart/2005/8/layout/cycle3"/>
    <dgm:cxn modelId="{B897B5B9-FDC7-464A-A799-59EEBCC94F89}" srcId="{09D1B9E1-F2F9-6648-B0E0-AB361077F8C8}" destId="{8070CD11-59B5-0D41-B27D-E91372CCFCAC}" srcOrd="4" destOrd="0" parTransId="{6CB57449-57B1-8745-BAA2-CA2ABAA19D82}" sibTransId="{FE301919-ABE3-4040-81B5-0FAA15E074BE}"/>
    <dgm:cxn modelId="{05038BCF-F120-8D41-BA77-CF3CF721B94C}" srcId="{09D1B9E1-F2F9-6648-B0E0-AB361077F8C8}" destId="{003049B2-10B7-EC41-A06B-703A486CD2CB}" srcOrd="1" destOrd="0" parTransId="{A66FEAC2-DCA0-654E-A82C-0C5C708D7D22}" sibTransId="{3617D1C4-D310-0343-B916-44F61C40197D}"/>
    <dgm:cxn modelId="{963A86F5-BB88-F04D-A7A8-4B2DA5D40066}" type="presOf" srcId="{B209FB02-CCA7-3149-A2A4-2F37BB4AD4A2}" destId="{B19593D0-6ACA-EF49-B79F-E1918C53E9F2}" srcOrd="0" destOrd="0" presId="urn:microsoft.com/office/officeart/2005/8/layout/cycle3"/>
    <dgm:cxn modelId="{AF71BD51-52E1-1141-936C-C463A83E2695}" type="presParOf" srcId="{80133E8D-AF0C-BD40-B7D3-9EEC5981D6A0}" destId="{5B5D6A03-4C18-8642-B088-5F15C3CF9E05}" srcOrd="0" destOrd="0" presId="urn:microsoft.com/office/officeart/2005/8/layout/cycle3"/>
    <dgm:cxn modelId="{F140DE5E-7B75-1E4A-96D7-264DF24A7E4F}" type="presParOf" srcId="{5B5D6A03-4C18-8642-B088-5F15C3CF9E05}" destId="{B19593D0-6ACA-EF49-B79F-E1918C53E9F2}" srcOrd="0" destOrd="0" presId="urn:microsoft.com/office/officeart/2005/8/layout/cycle3"/>
    <dgm:cxn modelId="{778D9E8B-81A8-E747-BA69-D73DE662AD70}" type="presParOf" srcId="{5B5D6A03-4C18-8642-B088-5F15C3CF9E05}" destId="{8DCC9C2A-F77F-8545-B6BA-5CBBB14857AA}" srcOrd="1" destOrd="0" presId="urn:microsoft.com/office/officeart/2005/8/layout/cycle3"/>
    <dgm:cxn modelId="{A74DFE7A-F7B4-C241-BA00-E1F403A1673C}" type="presParOf" srcId="{5B5D6A03-4C18-8642-B088-5F15C3CF9E05}" destId="{0DE803C9-65FA-F640-A23E-FAAA12B3EEEC}" srcOrd="2" destOrd="0" presId="urn:microsoft.com/office/officeart/2005/8/layout/cycle3"/>
    <dgm:cxn modelId="{AEA247B8-A03F-B248-A3E8-956C820FF14D}" type="presParOf" srcId="{5B5D6A03-4C18-8642-B088-5F15C3CF9E05}" destId="{F94D4ABF-4398-7940-8ECB-F9EE60F09822}" srcOrd="3" destOrd="0" presId="urn:microsoft.com/office/officeart/2005/8/layout/cycle3"/>
    <dgm:cxn modelId="{86F3146B-A9AC-7443-A9CA-A91016604F46}" type="presParOf" srcId="{5B5D6A03-4C18-8642-B088-5F15C3CF9E05}" destId="{EE6A3598-1339-4F44-9496-48C90F2B05FC}" srcOrd="4" destOrd="0" presId="urn:microsoft.com/office/officeart/2005/8/layout/cycle3"/>
    <dgm:cxn modelId="{C5E5D026-4AD6-5540-B812-283AB62AE6D6}" type="presParOf" srcId="{5B5D6A03-4C18-8642-B088-5F15C3CF9E05}" destId="{E41A1315-49B7-D249-ADB2-7E966D270EFC}" srcOrd="5" destOrd="0" presId="urn:microsoft.com/office/officeart/2005/8/layout/cycle3"/>
    <dgm:cxn modelId="{4828C87A-3405-C545-8509-5CC87953BCFD}" type="presParOf" srcId="{5B5D6A03-4C18-8642-B088-5F15C3CF9E05}" destId="{D51089DC-A2F5-1844-9AE4-44056F79284D}"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D1B9E1-F2F9-6648-B0E0-AB361077F8C8}" type="doc">
      <dgm:prSet loTypeId="urn:microsoft.com/office/officeart/2005/8/layout/cycle3" loCatId="" qsTypeId="urn:microsoft.com/office/officeart/2005/8/quickstyle/3d2" qsCatId="3D" csTypeId="urn:microsoft.com/office/officeart/2005/8/colors/colorful5" csCatId="colorful" phldr="1"/>
      <dgm:spPr/>
      <dgm:t>
        <a:bodyPr/>
        <a:lstStyle/>
        <a:p>
          <a:endParaRPr lang="en-US"/>
        </a:p>
      </dgm:t>
    </dgm:pt>
    <dgm:pt modelId="{B209FB02-CCA7-3149-A2A4-2F37BB4AD4A2}">
      <dgm:prSet phldrT="[Text]"/>
      <dgm:spPr/>
      <dgm:t>
        <a:bodyPr/>
        <a:lstStyle/>
        <a:p>
          <a:pPr rtl="1"/>
          <a:r>
            <a:rPr lang="ar-SA" dirty="0"/>
            <a:t>تحديد أهداف الحملة</a:t>
          </a:r>
          <a:endParaRPr lang="en-US" dirty="0"/>
        </a:p>
      </dgm:t>
    </dgm:pt>
    <dgm:pt modelId="{28E71530-C9B7-4446-B54C-0AEFEE2D619B}" type="parTrans" cxnId="{247D466B-D116-9743-BEA2-B43FD1B39417}">
      <dgm:prSet/>
      <dgm:spPr/>
      <dgm:t>
        <a:bodyPr/>
        <a:lstStyle/>
        <a:p>
          <a:endParaRPr lang="en-US"/>
        </a:p>
      </dgm:t>
    </dgm:pt>
    <dgm:pt modelId="{5673838B-06BC-CE46-986D-714EDAC20F74}" type="sibTrans" cxnId="{247D466B-D116-9743-BEA2-B43FD1B39417}">
      <dgm:prSet/>
      <dgm:spPr/>
      <dgm:t>
        <a:bodyPr/>
        <a:lstStyle/>
        <a:p>
          <a:endParaRPr lang="en-US"/>
        </a:p>
      </dgm:t>
    </dgm:pt>
    <dgm:pt modelId="{003049B2-10B7-EC41-A06B-703A486CD2CB}">
      <dgm:prSet phldrT="[Text]"/>
      <dgm:spPr/>
      <dgm:t>
        <a:bodyPr/>
        <a:lstStyle/>
        <a:p>
          <a:pPr rtl="1"/>
          <a:r>
            <a:rPr lang="ar-SA" dirty="0"/>
            <a:t>جمع البيانات من المنصات</a:t>
          </a:r>
          <a:endParaRPr lang="en-US" dirty="0"/>
        </a:p>
      </dgm:t>
    </dgm:pt>
    <dgm:pt modelId="{A66FEAC2-DCA0-654E-A82C-0C5C708D7D22}" type="parTrans" cxnId="{05038BCF-F120-8D41-BA77-CF3CF721B94C}">
      <dgm:prSet/>
      <dgm:spPr/>
      <dgm:t>
        <a:bodyPr/>
        <a:lstStyle/>
        <a:p>
          <a:endParaRPr lang="en-US"/>
        </a:p>
      </dgm:t>
    </dgm:pt>
    <dgm:pt modelId="{3617D1C4-D310-0343-B916-44F61C40197D}" type="sibTrans" cxnId="{05038BCF-F120-8D41-BA77-CF3CF721B94C}">
      <dgm:prSet/>
      <dgm:spPr/>
      <dgm:t>
        <a:bodyPr/>
        <a:lstStyle/>
        <a:p>
          <a:endParaRPr lang="en-US"/>
        </a:p>
      </dgm:t>
    </dgm:pt>
    <dgm:pt modelId="{A1FEAE19-1D0A-5D44-8382-1DDC14C1ACB8}">
      <dgm:prSet phldrT="[Text]"/>
      <dgm:spPr/>
      <dgm:t>
        <a:bodyPr/>
        <a:lstStyle/>
        <a:p>
          <a:pPr rtl="1"/>
          <a:r>
            <a:rPr lang="ar-SA" dirty="0"/>
            <a:t>اختيار مؤشرات الأداء المناسبة</a:t>
          </a:r>
          <a:endParaRPr lang="en-US" dirty="0"/>
        </a:p>
      </dgm:t>
    </dgm:pt>
    <dgm:pt modelId="{E6A0885A-AC05-7A48-9EE3-5C7419DD1FD3}" type="parTrans" cxnId="{0B0D624C-A24D-BA48-93BA-93F01224B5B6}">
      <dgm:prSet/>
      <dgm:spPr/>
      <dgm:t>
        <a:bodyPr/>
        <a:lstStyle/>
        <a:p>
          <a:endParaRPr lang="en-US"/>
        </a:p>
      </dgm:t>
    </dgm:pt>
    <dgm:pt modelId="{2762B4F7-8AB9-434A-9439-11D8569A3647}" type="sibTrans" cxnId="{0B0D624C-A24D-BA48-93BA-93F01224B5B6}">
      <dgm:prSet/>
      <dgm:spPr/>
      <dgm:t>
        <a:bodyPr/>
        <a:lstStyle/>
        <a:p>
          <a:endParaRPr lang="en-US"/>
        </a:p>
      </dgm:t>
    </dgm:pt>
    <dgm:pt modelId="{4C8ACA59-AD21-774C-8E62-147F775110D4}">
      <dgm:prSet phldrT="[Text]"/>
      <dgm:spPr/>
      <dgm:t>
        <a:bodyPr/>
        <a:lstStyle/>
        <a:p>
          <a:pPr rtl="1"/>
          <a:r>
            <a:rPr lang="ar-SA" dirty="0"/>
            <a:t>تحليل البيانات</a:t>
          </a:r>
          <a:endParaRPr lang="en-US" dirty="0"/>
        </a:p>
      </dgm:t>
    </dgm:pt>
    <dgm:pt modelId="{D7464C54-BBD0-454E-8431-A7E479FB1390}" type="parTrans" cxnId="{833F65A2-DADC-1A41-A926-4A1A7E45E6F3}">
      <dgm:prSet/>
      <dgm:spPr/>
      <dgm:t>
        <a:bodyPr/>
        <a:lstStyle/>
        <a:p>
          <a:endParaRPr lang="en-US"/>
        </a:p>
      </dgm:t>
    </dgm:pt>
    <dgm:pt modelId="{F096A0B3-6E3C-2C40-BA0B-9B35BEB5FBDE}" type="sibTrans" cxnId="{833F65A2-DADC-1A41-A926-4A1A7E45E6F3}">
      <dgm:prSet/>
      <dgm:spPr/>
      <dgm:t>
        <a:bodyPr/>
        <a:lstStyle/>
        <a:p>
          <a:endParaRPr lang="en-US"/>
        </a:p>
      </dgm:t>
    </dgm:pt>
    <dgm:pt modelId="{8070CD11-59B5-0D41-B27D-E91372CCFCAC}">
      <dgm:prSet phldrT="[Text]"/>
      <dgm:spPr/>
      <dgm:t>
        <a:bodyPr/>
        <a:lstStyle/>
        <a:p>
          <a:r>
            <a:rPr lang="ar-SA" dirty="0"/>
            <a:t>إعداد التقرير النهائي</a:t>
          </a:r>
          <a:endParaRPr lang="en-US" dirty="0"/>
        </a:p>
      </dgm:t>
    </dgm:pt>
    <dgm:pt modelId="{6CB57449-57B1-8745-BAA2-CA2ABAA19D82}" type="parTrans" cxnId="{B897B5B9-FDC7-464A-A799-59EEBCC94F89}">
      <dgm:prSet/>
      <dgm:spPr/>
      <dgm:t>
        <a:bodyPr/>
        <a:lstStyle/>
        <a:p>
          <a:endParaRPr lang="en-US"/>
        </a:p>
      </dgm:t>
    </dgm:pt>
    <dgm:pt modelId="{FE301919-ABE3-4040-81B5-0FAA15E074BE}" type="sibTrans" cxnId="{B897B5B9-FDC7-464A-A799-59EEBCC94F89}">
      <dgm:prSet/>
      <dgm:spPr/>
      <dgm:t>
        <a:bodyPr/>
        <a:lstStyle/>
        <a:p>
          <a:endParaRPr lang="en-US"/>
        </a:p>
      </dgm:t>
    </dgm:pt>
    <dgm:pt modelId="{43135376-218B-9B45-A808-441525687E06}">
      <dgm:prSet/>
      <dgm:spPr/>
      <dgm:t>
        <a:bodyPr/>
        <a:lstStyle/>
        <a:p>
          <a:r>
            <a:rPr lang="ar-SA" dirty="0"/>
            <a:t>تقديم التوصيات</a:t>
          </a:r>
          <a:endParaRPr lang="en-US" dirty="0"/>
        </a:p>
      </dgm:t>
    </dgm:pt>
    <dgm:pt modelId="{4B6CB2A0-C7EC-EC4C-B762-C9D5F42DA213}" type="parTrans" cxnId="{0D158535-137B-6748-A130-A952DDA1CE51}">
      <dgm:prSet/>
      <dgm:spPr/>
      <dgm:t>
        <a:bodyPr/>
        <a:lstStyle/>
        <a:p>
          <a:endParaRPr lang="en-US"/>
        </a:p>
      </dgm:t>
    </dgm:pt>
    <dgm:pt modelId="{DA4F1784-23ED-8047-8E6A-F55C39BCF09D}" type="sibTrans" cxnId="{0D158535-137B-6748-A130-A952DDA1CE51}">
      <dgm:prSet/>
      <dgm:spPr/>
      <dgm:t>
        <a:bodyPr/>
        <a:lstStyle/>
        <a:p>
          <a:endParaRPr lang="en-US"/>
        </a:p>
      </dgm:t>
    </dgm:pt>
    <dgm:pt modelId="{80133E8D-AF0C-BD40-B7D3-9EEC5981D6A0}" type="pres">
      <dgm:prSet presAssocID="{09D1B9E1-F2F9-6648-B0E0-AB361077F8C8}" presName="Name0" presStyleCnt="0">
        <dgm:presLayoutVars>
          <dgm:dir/>
          <dgm:resizeHandles val="exact"/>
        </dgm:presLayoutVars>
      </dgm:prSet>
      <dgm:spPr/>
    </dgm:pt>
    <dgm:pt modelId="{5B5D6A03-4C18-8642-B088-5F15C3CF9E05}" type="pres">
      <dgm:prSet presAssocID="{09D1B9E1-F2F9-6648-B0E0-AB361077F8C8}" presName="cycle" presStyleCnt="0"/>
      <dgm:spPr/>
    </dgm:pt>
    <dgm:pt modelId="{B19593D0-6ACA-EF49-B79F-E1918C53E9F2}" type="pres">
      <dgm:prSet presAssocID="{B209FB02-CCA7-3149-A2A4-2F37BB4AD4A2}" presName="nodeFirstNode" presStyleLbl="node1" presStyleIdx="0" presStyleCnt="6">
        <dgm:presLayoutVars>
          <dgm:bulletEnabled val="1"/>
        </dgm:presLayoutVars>
      </dgm:prSet>
      <dgm:spPr/>
    </dgm:pt>
    <dgm:pt modelId="{8DCC9C2A-F77F-8545-B6BA-5CBBB14857AA}" type="pres">
      <dgm:prSet presAssocID="{5673838B-06BC-CE46-986D-714EDAC20F74}" presName="sibTransFirstNode" presStyleLbl="bgShp" presStyleIdx="0" presStyleCnt="1"/>
      <dgm:spPr/>
    </dgm:pt>
    <dgm:pt modelId="{0DE803C9-65FA-F640-A23E-FAAA12B3EEEC}" type="pres">
      <dgm:prSet presAssocID="{003049B2-10B7-EC41-A06B-703A486CD2CB}" presName="nodeFollowingNodes" presStyleLbl="node1" presStyleIdx="1" presStyleCnt="6">
        <dgm:presLayoutVars>
          <dgm:bulletEnabled val="1"/>
        </dgm:presLayoutVars>
      </dgm:prSet>
      <dgm:spPr/>
    </dgm:pt>
    <dgm:pt modelId="{F94D4ABF-4398-7940-8ECB-F9EE60F09822}" type="pres">
      <dgm:prSet presAssocID="{A1FEAE19-1D0A-5D44-8382-1DDC14C1ACB8}" presName="nodeFollowingNodes" presStyleLbl="node1" presStyleIdx="2" presStyleCnt="6">
        <dgm:presLayoutVars>
          <dgm:bulletEnabled val="1"/>
        </dgm:presLayoutVars>
      </dgm:prSet>
      <dgm:spPr/>
    </dgm:pt>
    <dgm:pt modelId="{EE6A3598-1339-4F44-9496-48C90F2B05FC}" type="pres">
      <dgm:prSet presAssocID="{4C8ACA59-AD21-774C-8E62-147F775110D4}" presName="nodeFollowingNodes" presStyleLbl="node1" presStyleIdx="3" presStyleCnt="6">
        <dgm:presLayoutVars>
          <dgm:bulletEnabled val="1"/>
        </dgm:presLayoutVars>
      </dgm:prSet>
      <dgm:spPr/>
    </dgm:pt>
    <dgm:pt modelId="{E41A1315-49B7-D249-ADB2-7E966D270EFC}" type="pres">
      <dgm:prSet presAssocID="{8070CD11-59B5-0D41-B27D-E91372CCFCAC}" presName="nodeFollowingNodes" presStyleLbl="node1" presStyleIdx="4" presStyleCnt="6">
        <dgm:presLayoutVars>
          <dgm:bulletEnabled val="1"/>
        </dgm:presLayoutVars>
      </dgm:prSet>
      <dgm:spPr/>
    </dgm:pt>
    <dgm:pt modelId="{D51089DC-A2F5-1844-9AE4-44056F79284D}" type="pres">
      <dgm:prSet presAssocID="{43135376-218B-9B45-A808-441525687E06}" presName="nodeFollowingNodes" presStyleLbl="node1" presStyleIdx="5" presStyleCnt="6">
        <dgm:presLayoutVars>
          <dgm:bulletEnabled val="1"/>
        </dgm:presLayoutVars>
      </dgm:prSet>
      <dgm:spPr/>
    </dgm:pt>
  </dgm:ptLst>
  <dgm:cxnLst>
    <dgm:cxn modelId="{B550E90A-4FD6-9A44-95C0-81FBF6214EEB}" type="presOf" srcId="{8070CD11-59B5-0D41-B27D-E91372CCFCAC}" destId="{E41A1315-49B7-D249-ADB2-7E966D270EFC}" srcOrd="0" destOrd="0" presId="urn:microsoft.com/office/officeart/2005/8/layout/cycle3"/>
    <dgm:cxn modelId="{F92E3A0D-9737-DC49-A22A-9478D097EAD4}" type="presOf" srcId="{A1FEAE19-1D0A-5D44-8382-1DDC14C1ACB8}" destId="{F94D4ABF-4398-7940-8ECB-F9EE60F09822}" srcOrd="0" destOrd="0" presId="urn:microsoft.com/office/officeart/2005/8/layout/cycle3"/>
    <dgm:cxn modelId="{0A40982F-40FA-4844-813A-F340D24289AD}" type="presOf" srcId="{5673838B-06BC-CE46-986D-714EDAC20F74}" destId="{8DCC9C2A-F77F-8545-B6BA-5CBBB14857AA}" srcOrd="0" destOrd="0" presId="urn:microsoft.com/office/officeart/2005/8/layout/cycle3"/>
    <dgm:cxn modelId="{0D158535-137B-6748-A130-A952DDA1CE51}" srcId="{09D1B9E1-F2F9-6648-B0E0-AB361077F8C8}" destId="{43135376-218B-9B45-A808-441525687E06}" srcOrd="5" destOrd="0" parTransId="{4B6CB2A0-C7EC-EC4C-B762-C9D5F42DA213}" sibTransId="{DA4F1784-23ED-8047-8E6A-F55C39BCF09D}"/>
    <dgm:cxn modelId="{DF3D7947-7A21-4A4A-B5C2-724AC5CAD793}" type="presOf" srcId="{003049B2-10B7-EC41-A06B-703A486CD2CB}" destId="{0DE803C9-65FA-F640-A23E-FAAA12B3EEEC}" srcOrd="0" destOrd="0" presId="urn:microsoft.com/office/officeart/2005/8/layout/cycle3"/>
    <dgm:cxn modelId="{0B0D624C-A24D-BA48-93BA-93F01224B5B6}" srcId="{09D1B9E1-F2F9-6648-B0E0-AB361077F8C8}" destId="{A1FEAE19-1D0A-5D44-8382-1DDC14C1ACB8}" srcOrd="2" destOrd="0" parTransId="{E6A0885A-AC05-7A48-9EE3-5C7419DD1FD3}" sibTransId="{2762B4F7-8AB9-434A-9439-11D8569A3647}"/>
    <dgm:cxn modelId="{54473B63-3CAE-5A4F-B319-30DE42517CA1}" type="presOf" srcId="{09D1B9E1-F2F9-6648-B0E0-AB361077F8C8}" destId="{80133E8D-AF0C-BD40-B7D3-9EEC5981D6A0}" srcOrd="0" destOrd="0" presId="urn:microsoft.com/office/officeart/2005/8/layout/cycle3"/>
    <dgm:cxn modelId="{247D466B-D116-9743-BEA2-B43FD1B39417}" srcId="{09D1B9E1-F2F9-6648-B0E0-AB361077F8C8}" destId="{B209FB02-CCA7-3149-A2A4-2F37BB4AD4A2}" srcOrd="0" destOrd="0" parTransId="{28E71530-C9B7-4446-B54C-0AEFEE2D619B}" sibTransId="{5673838B-06BC-CE46-986D-714EDAC20F74}"/>
    <dgm:cxn modelId="{1AFBEC98-E025-E241-BF5F-543369287A33}" type="presOf" srcId="{4C8ACA59-AD21-774C-8E62-147F775110D4}" destId="{EE6A3598-1339-4F44-9496-48C90F2B05FC}" srcOrd="0" destOrd="0" presId="urn:microsoft.com/office/officeart/2005/8/layout/cycle3"/>
    <dgm:cxn modelId="{833F65A2-DADC-1A41-A926-4A1A7E45E6F3}" srcId="{09D1B9E1-F2F9-6648-B0E0-AB361077F8C8}" destId="{4C8ACA59-AD21-774C-8E62-147F775110D4}" srcOrd="3" destOrd="0" parTransId="{D7464C54-BBD0-454E-8431-A7E479FB1390}" sibTransId="{F096A0B3-6E3C-2C40-BA0B-9B35BEB5FBDE}"/>
    <dgm:cxn modelId="{9F0567B5-895A-A44B-B707-2297374DB9D5}" type="presOf" srcId="{43135376-218B-9B45-A808-441525687E06}" destId="{D51089DC-A2F5-1844-9AE4-44056F79284D}" srcOrd="0" destOrd="0" presId="urn:microsoft.com/office/officeart/2005/8/layout/cycle3"/>
    <dgm:cxn modelId="{B897B5B9-FDC7-464A-A799-59EEBCC94F89}" srcId="{09D1B9E1-F2F9-6648-B0E0-AB361077F8C8}" destId="{8070CD11-59B5-0D41-B27D-E91372CCFCAC}" srcOrd="4" destOrd="0" parTransId="{6CB57449-57B1-8745-BAA2-CA2ABAA19D82}" sibTransId="{FE301919-ABE3-4040-81B5-0FAA15E074BE}"/>
    <dgm:cxn modelId="{05038BCF-F120-8D41-BA77-CF3CF721B94C}" srcId="{09D1B9E1-F2F9-6648-B0E0-AB361077F8C8}" destId="{003049B2-10B7-EC41-A06B-703A486CD2CB}" srcOrd="1" destOrd="0" parTransId="{A66FEAC2-DCA0-654E-A82C-0C5C708D7D22}" sibTransId="{3617D1C4-D310-0343-B916-44F61C40197D}"/>
    <dgm:cxn modelId="{963A86F5-BB88-F04D-A7A8-4B2DA5D40066}" type="presOf" srcId="{B209FB02-CCA7-3149-A2A4-2F37BB4AD4A2}" destId="{B19593D0-6ACA-EF49-B79F-E1918C53E9F2}" srcOrd="0" destOrd="0" presId="urn:microsoft.com/office/officeart/2005/8/layout/cycle3"/>
    <dgm:cxn modelId="{AF71BD51-52E1-1141-936C-C463A83E2695}" type="presParOf" srcId="{80133E8D-AF0C-BD40-B7D3-9EEC5981D6A0}" destId="{5B5D6A03-4C18-8642-B088-5F15C3CF9E05}" srcOrd="0" destOrd="0" presId="urn:microsoft.com/office/officeart/2005/8/layout/cycle3"/>
    <dgm:cxn modelId="{F140DE5E-7B75-1E4A-96D7-264DF24A7E4F}" type="presParOf" srcId="{5B5D6A03-4C18-8642-B088-5F15C3CF9E05}" destId="{B19593D0-6ACA-EF49-B79F-E1918C53E9F2}" srcOrd="0" destOrd="0" presId="urn:microsoft.com/office/officeart/2005/8/layout/cycle3"/>
    <dgm:cxn modelId="{778D9E8B-81A8-E747-BA69-D73DE662AD70}" type="presParOf" srcId="{5B5D6A03-4C18-8642-B088-5F15C3CF9E05}" destId="{8DCC9C2A-F77F-8545-B6BA-5CBBB14857AA}" srcOrd="1" destOrd="0" presId="urn:microsoft.com/office/officeart/2005/8/layout/cycle3"/>
    <dgm:cxn modelId="{A74DFE7A-F7B4-C241-BA00-E1F403A1673C}" type="presParOf" srcId="{5B5D6A03-4C18-8642-B088-5F15C3CF9E05}" destId="{0DE803C9-65FA-F640-A23E-FAAA12B3EEEC}" srcOrd="2" destOrd="0" presId="urn:microsoft.com/office/officeart/2005/8/layout/cycle3"/>
    <dgm:cxn modelId="{AEA247B8-A03F-B248-A3E8-956C820FF14D}" type="presParOf" srcId="{5B5D6A03-4C18-8642-B088-5F15C3CF9E05}" destId="{F94D4ABF-4398-7940-8ECB-F9EE60F09822}" srcOrd="3" destOrd="0" presId="urn:microsoft.com/office/officeart/2005/8/layout/cycle3"/>
    <dgm:cxn modelId="{86F3146B-A9AC-7443-A9CA-A91016604F46}" type="presParOf" srcId="{5B5D6A03-4C18-8642-B088-5F15C3CF9E05}" destId="{EE6A3598-1339-4F44-9496-48C90F2B05FC}" srcOrd="4" destOrd="0" presId="urn:microsoft.com/office/officeart/2005/8/layout/cycle3"/>
    <dgm:cxn modelId="{C5E5D026-4AD6-5540-B812-283AB62AE6D6}" type="presParOf" srcId="{5B5D6A03-4C18-8642-B088-5F15C3CF9E05}" destId="{E41A1315-49B7-D249-ADB2-7E966D270EFC}" srcOrd="5" destOrd="0" presId="urn:microsoft.com/office/officeart/2005/8/layout/cycle3"/>
    <dgm:cxn modelId="{4828C87A-3405-C545-8509-5CC87953BCFD}" type="presParOf" srcId="{5B5D6A03-4C18-8642-B088-5F15C3CF9E05}" destId="{D51089DC-A2F5-1844-9AE4-44056F79284D}"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CC9C2A-F77F-8545-B6BA-5CBBB14857AA}">
      <dsp:nvSpPr>
        <dsp:cNvPr id="0" name=""/>
        <dsp:cNvSpPr/>
      </dsp:nvSpPr>
      <dsp:spPr>
        <a:xfrm>
          <a:off x="142414" y="210589"/>
          <a:ext cx="4328735" cy="4328735"/>
        </a:xfrm>
        <a:prstGeom prst="circularArrow">
          <a:avLst>
            <a:gd name="adj1" fmla="val 5274"/>
            <a:gd name="adj2" fmla="val 312630"/>
            <a:gd name="adj3" fmla="val 14308854"/>
            <a:gd name="adj4" fmla="val 17079935"/>
            <a:gd name="adj5" fmla="val 5477"/>
          </a:avLst>
        </a:prstGeom>
        <a:gradFill rotWithShape="0">
          <a:gsLst>
            <a:gs pos="0">
              <a:schemeClr val="accent5">
                <a:tint val="40000"/>
                <a:hueOff val="0"/>
                <a:satOff val="0"/>
                <a:lumOff val="0"/>
                <a:alphaOff val="0"/>
                <a:satMod val="103000"/>
                <a:lumMod val="102000"/>
                <a:tint val="94000"/>
              </a:schemeClr>
            </a:gs>
            <a:gs pos="50000">
              <a:schemeClr val="accent5">
                <a:tint val="40000"/>
                <a:hueOff val="0"/>
                <a:satOff val="0"/>
                <a:lumOff val="0"/>
                <a:alphaOff val="0"/>
                <a:satMod val="110000"/>
                <a:lumMod val="100000"/>
                <a:shade val="100000"/>
              </a:schemeClr>
            </a:gs>
            <a:gs pos="100000">
              <a:schemeClr val="accent5">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B19593D0-6ACA-EF49-B79F-E1918C53E9F2}">
      <dsp:nvSpPr>
        <dsp:cNvPr id="0" name=""/>
        <dsp:cNvSpPr/>
      </dsp:nvSpPr>
      <dsp:spPr>
        <a:xfrm>
          <a:off x="1521710" y="217463"/>
          <a:ext cx="1570143" cy="785071"/>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t>تحديد أهداف الحملة</a:t>
          </a:r>
          <a:endParaRPr lang="en-US" sz="2000" kern="1200" dirty="0"/>
        </a:p>
      </dsp:txBody>
      <dsp:txXfrm>
        <a:off x="1560034" y="255787"/>
        <a:ext cx="1493495" cy="708423"/>
      </dsp:txXfrm>
    </dsp:sp>
    <dsp:sp modelId="{0DE803C9-65FA-F640-A23E-FAAA12B3EEEC}">
      <dsp:nvSpPr>
        <dsp:cNvPr id="0" name=""/>
        <dsp:cNvSpPr/>
      </dsp:nvSpPr>
      <dsp:spPr>
        <a:xfrm>
          <a:off x="3042519" y="1095502"/>
          <a:ext cx="1570143" cy="785071"/>
        </a:xfrm>
        <a:prstGeom prst="roundRect">
          <a:avLst/>
        </a:prstGeom>
        <a:gradFill rotWithShape="0">
          <a:gsLst>
            <a:gs pos="0">
              <a:schemeClr val="accent5">
                <a:hueOff val="-1351709"/>
                <a:satOff val="-3484"/>
                <a:lumOff val="-2353"/>
                <a:alphaOff val="0"/>
                <a:satMod val="103000"/>
                <a:lumMod val="102000"/>
                <a:tint val="94000"/>
              </a:schemeClr>
            </a:gs>
            <a:gs pos="50000">
              <a:schemeClr val="accent5">
                <a:hueOff val="-1351709"/>
                <a:satOff val="-3484"/>
                <a:lumOff val="-2353"/>
                <a:alphaOff val="0"/>
                <a:satMod val="110000"/>
                <a:lumMod val="100000"/>
                <a:shade val="100000"/>
              </a:schemeClr>
            </a:gs>
            <a:gs pos="100000">
              <a:schemeClr val="accent5">
                <a:hueOff val="-1351709"/>
                <a:satOff val="-3484"/>
                <a:lumOff val="-235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t>جمع البيانات من المنصات</a:t>
          </a:r>
          <a:endParaRPr lang="en-US" sz="2000" kern="1200" dirty="0"/>
        </a:p>
      </dsp:txBody>
      <dsp:txXfrm>
        <a:off x="3080843" y="1133826"/>
        <a:ext cx="1493495" cy="708423"/>
      </dsp:txXfrm>
    </dsp:sp>
    <dsp:sp modelId="{F94D4ABF-4398-7940-8ECB-F9EE60F09822}">
      <dsp:nvSpPr>
        <dsp:cNvPr id="0" name=""/>
        <dsp:cNvSpPr/>
      </dsp:nvSpPr>
      <dsp:spPr>
        <a:xfrm>
          <a:off x="3042519" y="2851582"/>
          <a:ext cx="1570143" cy="785071"/>
        </a:xfrm>
        <a:prstGeom prst="roundRect">
          <a:avLst/>
        </a:prstGeom>
        <a:gradFill rotWithShape="0">
          <a:gsLst>
            <a:gs pos="0">
              <a:schemeClr val="accent5">
                <a:hueOff val="-2703417"/>
                <a:satOff val="-6968"/>
                <a:lumOff val="-4706"/>
                <a:alphaOff val="0"/>
                <a:satMod val="103000"/>
                <a:lumMod val="102000"/>
                <a:tint val="94000"/>
              </a:schemeClr>
            </a:gs>
            <a:gs pos="50000">
              <a:schemeClr val="accent5">
                <a:hueOff val="-2703417"/>
                <a:satOff val="-6968"/>
                <a:lumOff val="-4706"/>
                <a:alphaOff val="0"/>
                <a:satMod val="110000"/>
                <a:lumMod val="100000"/>
                <a:shade val="100000"/>
              </a:schemeClr>
            </a:gs>
            <a:gs pos="100000">
              <a:schemeClr val="accent5">
                <a:hueOff val="-2703417"/>
                <a:satOff val="-6968"/>
                <a:lumOff val="-4706"/>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t>اختيار مؤشرات الأداء المناسبة</a:t>
          </a:r>
          <a:endParaRPr lang="en-US" sz="2000" kern="1200" dirty="0"/>
        </a:p>
      </dsp:txBody>
      <dsp:txXfrm>
        <a:off x="3080843" y="2889906"/>
        <a:ext cx="1493495" cy="708423"/>
      </dsp:txXfrm>
    </dsp:sp>
    <dsp:sp modelId="{EE6A3598-1339-4F44-9496-48C90F2B05FC}">
      <dsp:nvSpPr>
        <dsp:cNvPr id="0" name=""/>
        <dsp:cNvSpPr/>
      </dsp:nvSpPr>
      <dsp:spPr>
        <a:xfrm>
          <a:off x="1521710" y="3729621"/>
          <a:ext cx="1570143" cy="785071"/>
        </a:xfrm>
        <a:prstGeom prst="roundRect">
          <a:avLst/>
        </a:prstGeom>
        <a:gradFill rotWithShape="0">
          <a:gsLst>
            <a:gs pos="0">
              <a:schemeClr val="accent5">
                <a:hueOff val="-4055126"/>
                <a:satOff val="-10451"/>
                <a:lumOff val="-7059"/>
                <a:alphaOff val="0"/>
                <a:satMod val="103000"/>
                <a:lumMod val="102000"/>
                <a:tint val="94000"/>
              </a:schemeClr>
            </a:gs>
            <a:gs pos="50000">
              <a:schemeClr val="accent5">
                <a:hueOff val="-4055126"/>
                <a:satOff val="-10451"/>
                <a:lumOff val="-7059"/>
                <a:alphaOff val="0"/>
                <a:satMod val="110000"/>
                <a:lumMod val="100000"/>
                <a:shade val="100000"/>
              </a:schemeClr>
            </a:gs>
            <a:gs pos="100000">
              <a:schemeClr val="accent5">
                <a:hueOff val="-4055126"/>
                <a:satOff val="-10451"/>
                <a:lumOff val="-705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t>تحليل البيانات</a:t>
          </a:r>
          <a:endParaRPr lang="en-US" sz="2000" kern="1200" dirty="0"/>
        </a:p>
      </dsp:txBody>
      <dsp:txXfrm>
        <a:off x="1560034" y="3767945"/>
        <a:ext cx="1493495" cy="708423"/>
      </dsp:txXfrm>
    </dsp:sp>
    <dsp:sp modelId="{E41A1315-49B7-D249-ADB2-7E966D270EFC}">
      <dsp:nvSpPr>
        <dsp:cNvPr id="0" name=""/>
        <dsp:cNvSpPr/>
      </dsp:nvSpPr>
      <dsp:spPr>
        <a:xfrm>
          <a:off x="900" y="2851582"/>
          <a:ext cx="1570143" cy="785071"/>
        </a:xfrm>
        <a:prstGeom prst="roundRect">
          <a:avLst/>
        </a:prstGeom>
        <a:gradFill rotWithShape="0">
          <a:gsLst>
            <a:gs pos="0">
              <a:schemeClr val="accent5">
                <a:hueOff val="-5406834"/>
                <a:satOff val="-13935"/>
                <a:lumOff val="-9412"/>
                <a:alphaOff val="0"/>
                <a:satMod val="103000"/>
                <a:lumMod val="102000"/>
                <a:tint val="94000"/>
              </a:schemeClr>
            </a:gs>
            <a:gs pos="50000">
              <a:schemeClr val="accent5">
                <a:hueOff val="-5406834"/>
                <a:satOff val="-13935"/>
                <a:lumOff val="-9412"/>
                <a:alphaOff val="0"/>
                <a:satMod val="110000"/>
                <a:lumMod val="100000"/>
                <a:shade val="100000"/>
              </a:schemeClr>
            </a:gs>
            <a:gs pos="100000">
              <a:schemeClr val="accent5">
                <a:hueOff val="-5406834"/>
                <a:satOff val="-13935"/>
                <a:lumOff val="-941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kern="1200" dirty="0"/>
            <a:t>إعداد التقرير النهائي</a:t>
          </a:r>
          <a:endParaRPr lang="en-US" sz="2000" kern="1200" dirty="0"/>
        </a:p>
      </dsp:txBody>
      <dsp:txXfrm>
        <a:off x="39224" y="2889906"/>
        <a:ext cx="1493495" cy="708423"/>
      </dsp:txXfrm>
    </dsp:sp>
    <dsp:sp modelId="{D51089DC-A2F5-1844-9AE4-44056F79284D}">
      <dsp:nvSpPr>
        <dsp:cNvPr id="0" name=""/>
        <dsp:cNvSpPr/>
      </dsp:nvSpPr>
      <dsp:spPr>
        <a:xfrm>
          <a:off x="900" y="1095502"/>
          <a:ext cx="1570143" cy="785071"/>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kern="1200" dirty="0"/>
            <a:t>تقديم التوصيات</a:t>
          </a:r>
          <a:endParaRPr lang="en-US" sz="2000" kern="1200" dirty="0"/>
        </a:p>
      </dsp:txBody>
      <dsp:txXfrm>
        <a:off x="39224" y="1133826"/>
        <a:ext cx="1493495" cy="7084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CC9C2A-F77F-8545-B6BA-5CBBB14857AA}">
      <dsp:nvSpPr>
        <dsp:cNvPr id="0" name=""/>
        <dsp:cNvSpPr/>
      </dsp:nvSpPr>
      <dsp:spPr>
        <a:xfrm>
          <a:off x="142414" y="210589"/>
          <a:ext cx="4328735" cy="4328735"/>
        </a:xfrm>
        <a:prstGeom prst="circularArrow">
          <a:avLst>
            <a:gd name="adj1" fmla="val 5274"/>
            <a:gd name="adj2" fmla="val 312630"/>
            <a:gd name="adj3" fmla="val 14308854"/>
            <a:gd name="adj4" fmla="val 17079935"/>
            <a:gd name="adj5" fmla="val 5477"/>
          </a:avLst>
        </a:prstGeom>
        <a:gradFill rotWithShape="0">
          <a:gsLst>
            <a:gs pos="0">
              <a:schemeClr val="accent5">
                <a:tint val="40000"/>
                <a:hueOff val="0"/>
                <a:satOff val="0"/>
                <a:lumOff val="0"/>
                <a:alphaOff val="0"/>
                <a:satMod val="103000"/>
                <a:lumMod val="102000"/>
                <a:tint val="94000"/>
              </a:schemeClr>
            </a:gs>
            <a:gs pos="50000">
              <a:schemeClr val="accent5">
                <a:tint val="40000"/>
                <a:hueOff val="0"/>
                <a:satOff val="0"/>
                <a:lumOff val="0"/>
                <a:alphaOff val="0"/>
                <a:satMod val="110000"/>
                <a:lumMod val="100000"/>
                <a:shade val="100000"/>
              </a:schemeClr>
            </a:gs>
            <a:gs pos="100000">
              <a:schemeClr val="accent5">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B19593D0-6ACA-EF49-B79F-E1918C53E9F2}">
      <dsp:nvSpPr>
        <dsp:cNvPr id="0" name=""/>
        <dsp:cNvSpPr/>
      </dsp:nvSpPr>
      <dsp:spPr>
        <a:xfrm>
          <a:off x="1521710" y="217463"/>
          <a:ext cx="1570143" cy="785071"/>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t>تحديد أهداف الحملة</a:t>
          </a:r>
          <a:endParaRPr lang="en-US" sz="2000" kern="1200" dirty="0"/>
        </a:p>
      </dsp:txBody>
      <dsp:txXfrm>
        <a:off x="1560034" y="255787"/>
        <a:ext cx="1493495" cy="708423"/>
      </dsp:txXfrm>
    </dsp:sp>
    <dsp:sp modelId="{0DE803C9-65FA-F640-A23E-FAAA12B3EEEC}">
      <dsp:nvSpPr>
        <dsp:cNvPr id="0" name=""/>
        <dsp:cNvSpPr/>
      </dsp:nvSpPr>
      <dsp:spPr>
        <a:xfrm>
          <a:off x="3042519" y="1095502"/>
          <a:ext cx="1570143" cy="785071"/>
        </a:xfrm>
        <a:prstGeom prst="roundRect">
          <a:avLst/>
        </a:prstGeom>
        <a:gradFill rotWithShape="0">
          <a:gsLst>
            <a:gs pos="0">
              <a:schemeClr val="accent5">
                <a:hueOff val="-1351709"/>
                <a:satOff val="-3484"/>
                <a:lumOff val="-2353"/>
                <a:alphaOff val="0"/>
                <a:satMod val="103000"/>
                <a:lumMod val="102000"/>
                <a:tint val="94000"/>
              </a:schemeClr>
            </a:gs>
            <a:gs pos="50000">
              <a:schemeClr val="accent5">
                <a:hueOff val="-1351709"/>
                <a:satOff val="-3484"/>
                <a:lumOff val="-2353"/>
                <a:alphaOff val="0"/>
                <a:satMod val="110000"/>
                <a:lumMod val="100000"/>
                <a:shade val="100000"/>
              </a:schemeClr>
            </a:gs>
            <a:gs pos="100000">
              <a:schemeClr val="accent5">
                <a:hueOff val="-1351709"/>
                <a:satOff val="-3484"/>
                <a:lumOff val="-235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t>جمع البيانات من المنصات</a:t>
          </a:r>
          <a:endParaRPr lang="en-US" sz="2000" kern="1200" dirty="0"/>
        </a:p>
      </dsp:txBody>
      <dsp:txXfrm>
        <a:off x="3080843" y="1133826"/>
        <a:ext cx="1493495" cy="708423"/>
      </dsp:txXfrm>
    </dsp:sp>
    <dsp:sp modelId="{F94D4ABF-4398-7940-8ECB-F9EE60F09822}">
      <dsp:nvSpPr>
        <dsp:cNvPr id="0" name=""/>
        <dsp:cNvSpPr/>
      </dsp:nvSpPr>
      <dsp:spPr>
        <a:xfrm>
          <a:off x="3042519" y="2851582"/>
          <a:ext cx="1570143" cy="785071"/>
        </a:xfrm>
        <a:prstGeom prst="roundRect">
          <a:avLst/>
        </a:prstGeom>
        <a:gradFill rotWithShape="0">
          <a:gsLst>
            <a:gs pos="0">
              <a:schemeClr val="accent5">
                <a:hueOff val="-2703417"/>
                <a:satOff val="-6968"/>
                <a:lumOff val="-4706"/>
                <a:alphaOff val="0"/>
                <a:satMod val="103000"/>
                <a:lumMod val="102000"/>
                <a:tint val="94000"/>
              </a:schemeClr>
            </a:gs>
            <a:gs pos="50000">
              <a:schemeClr val="accent5">
                <a:hueOff val="-2703417"/>
                <a:satOff val="-6968"/>
                <a:lumOff val="-4706"/>
                <a:alphaOff val="0"/>
                <a:satMod val="110000"/>
                <a:lumMod val="100000"/>
                <a:shade val="100000"/>
              </a:schemeClr>
            </a:gs>
            <a:gs pos="100000">
              <a:schemeClr val="accent5">
                <a:hueOff val="-2703417"/>
                <a:satOff val="-6968"/>
                <a:lumOff val="-4706"/>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t>اختيار مؤشرات الأداء المناسبة</a:t>
          </a:r>
          <a:endParaRPr lang="en-US" sz="2000" kern="1200" dirty="0"/>
        </a:p>
      </dsp:txBody>
      <dsp:txXfrm>
        <a:off x="3080843" y="2889906"/>
        <a:ext cx="1493495" cy="708423"/>
      </dsp:txXfrm>
    </dsp:sp>
    <dsp:sp modelId="{EE6A3598-1339-4F44-9496-48C90F2B05FC}">
      <dsp:nvSpPr>
        <dsp:cNvPr id="0" name=""/>
        <dsp:cNvSpPr/>
      </dsp:nvSpPr>
      <dsp:spPr>
        <a:xfrm>
          <a:off x="1521710" y="3729621"/>
          <a:ext cx="1570143" cy="785071"/>
        </a:xfrm>
        <a:prstGeom prst="roundRect">
          <a:avLst/>
        </a:prstGeom>
        <a:gradFill rotWithShape="0">
          <a:gsLst>
            <a:gs pos="0">
              <a:schemeClr val="accent5">
                <a:hueOff val="-4055126"/>
                <a:satOff val="-10451"/>
                <a:lumOff val="-7059"/>
                <a:alphaOff val="0"/>
                <a:satMod val="103000"/>
                <a:lumMod val="102000"/>
                <a:tint val="94000"/>
              </a:schemeClr>
            </a:gs>
            <a:gs pos="50000">
              <a:schemeClr val="accent5">
                <a:hueOff val="-4055126"/>
                <a:satOff val="-10451"/>
                <a:lumOff val="-7059"/>
                <a:alphaOff val="0"/>
                <a:satMod val="110000"/>
                <a:lumMod val="100000"/>
                <a:shade val="100000"/>
              </a:schemeClr>
            </a:gs>
            <a:gs pos="100000">
              <a:schemeClr val="accent5">
                <a:hueOff val="-4055126"/>
                <a:satOff val="-10451"/>
                <a:lumOff val="-705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t>تحليل البيانات</a:t>
          </a:r>
          <a:endParaRPr lang="en-US" sz="2000" kern="1200" dirty="0"/>
        </a:p>
      </dsp:txBody>
      <dsp:txXfrm>
        <a:off x="1560034" y="3767945"/>
        <a:ext cx="1493495" cy="708423"/>
      </dsp:txXfrm>
    </dsp:sp>
    <dsp:sp modelId="{E41A1315-49B7-D249-ADB2-7E966D270EFC}">
      <dsp:nvSpPr>
        <dsp:cNvPr id="0" name=""/>
        <dsp:cNvSpPr/>
      </dsp:nvSpPr>
      <dsp:spPr>
        <a:xfrm>
          <a:off x="900" y="2851582"/>
          <a:ext cx="1570143" cy="785071"/>
        </a:xfrm>
        <a:prstGeom prst="roundRect">
          <a:avLst/>
        </a:prstGeom>
        <a:gradFill rotWithShape="0">
          <a:gsLst>
            <a:gs pos="0">
              <a:schemeClr val="accent5">
                <a:hueOff val="-5406834"/>
                <a:satOff val="-13935"/>
                <a:lumOff val="-9412"/>
                <a:alphaOff val="0"/>
                <a:satMod val="103000"/>
                <a:lumMod val="102000"/>
                <a:tint val="94000"/>
              </a:schemeClr>
            </a:gs>
            <a:gs pos="50000">
              <a:schemeClr val="accent5">
                <a:hueOff val="-5406834"/>
                <a:satOff val="-13935"/>
                <a:lumOff val="-9412"/>
                <a:alphaOff val="0"/>
                <a:satMod val="110000"/>
                <a:lumMod val="100000"/>
                <a:shade val="100000"/>
              </a:schemeClr>
            </a:gs>
            <a:gs pos="100000">
              <a:schemeClr val="accent5">
                <a:hueOff val="-5406834"/>
                <a:satOff val="-13935"/>
                <a:lumOff val="-941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kern="1200" dirty="0"/>
            <a:t>إعداد التقرير النهائي</a:t>
          </a:r>
          <a:endParaRPr lang="en-US" sz="2000" kern="1200" dirty="0"/>
        </a:p>
      </dsp:txBody>
      <dsp:txXfrm>
        <a:off x="39224" y="2889906"/>
        <a:ext cx="1493495" cy="708423"/>
      </dsp:txXfrm>
    </dsp:sp>
    <dsp:sp modelId="{D51089DC-A2F5-1844-9AE4-44056F79284D}">
      <dsp:nvSpPr>
        <dsp:cNvPr id="0" name=""/>
        <dsp:cNvSpPr/>
      </dsp:nvSpPr>
      <dsp:spPr>
        <a:xfrm>
          <a:off x="900" y="1095502"/>
          <a:ext cx="1570143" cy="785071"/>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kern="1200" dirty="0"/>
            <a:t>تقديم التوصيات</a:t>
          </a:r>
          <a:endParaRPr lang="en-US" sz="2000" kern="1200" dirty="0"/>
        </a:p>
      </dsp:txBody>
      <dsp:txXfrm>
        <a:off x="39224" y="1133826"/>
        <a:ext cx="1493495" cy="708423"/>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JO"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24498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hyperlink" Target="https://youtu.be/HwoCk1VdY_s?si=cDkOJc5K025F73hz"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media.gov.sa/ar/news/4948" TargetMode="External"/><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hyperlink" Target="https://7amleh.org/category/releases?page=5" TargetMode="External"/><Relationship Id="rId5" Type="http://schemas.openxmlformats.org/officeDocument/2006/relationships/hyperlink" Target="https://www.instagram.com/7amleh/" TargetMode="External"/><Relationship Id="rId4" Type="http://schemas.openxmlformats.org/officeDocument/2006/relationships/hyperlink" Target="https://www.youtube.com/watch?v=732T5pii0us"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hyperlink" Target="https://egyptianstreets.com/2023/08/09/who-egypt-launches-campaign-to-prioritize-mental-health/"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hyperlink" Target="https://www.instagram.com/tv/Cvm6NTQtYae/?utm_source=ig_web_copy_link&amp;igsh=MzRlODBiNWFlZA=="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dashthis.com/" TargetMode="External"/><Relationship Id="rId2" Type="http://schemas.openxmlformats.org/officeDocument/2006/relationships/hyperlink" Target="https://planusa-org-staging.s3.amazonaws.com/public/uploads/2021/08/because-i-am-a-girl-phase-one-report-2017.pdf" TargetMode="External"/><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hyperlink" Target="https://blog.coupler.io/twitter-ads-report-templates/" TargetMode="External"/><Relationship Id="rId4" Type="http://schemas.openxmlformats.org/officeDocument/2006/relationships/hyperlink" Target="https://www.socialpilot.co/blog/social-media-analytics-dashboard"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7.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373272" y="-98837"/>
            <a:ext cx="6032310" cy="580360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2014269"/>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الصحافة والحملات الإلكترونية</a:t>
            </a:r>
            <a:endParaRPr lang="en-US" sz="4400" b="1" i="0" u="none" strike="noStrike" dirty="0">
              <a:solidFill>
                <a:schemeClr val="accent1"/>
              </a:solidFill>
              <a:effectLst/>
            </a:endParaRPr>
          </a:p>
        </p:txBody>
      </p:sp>
      <p:sp>
        <p:nvSpPr>
          <p:cNvPr id="34" name="Rectangle: Rounded Corners 33"/>
          <p:cNvSpPr/>
          <p:nvPr/>
        </p:nvSpPr>
        <p:spPr>
          <a:xfrm>
            <a:off x="0" y="57047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التاسعة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34259" cy="369332"/>
          </a:xfrm>
          <a:prstGeom prst="rect">
            <a:avLst/>
          </a:prstGeom>
          <a:noFill/>
        </p:spPr>
        <p:txBody>
          <a:bodyPr wrap="none" rtlCol="0">
            <a:spAutoFit/>
          </a:bodyPr>
          <a:lstStyle/>
          <a:p>
            <a:pPr algn="ctr"/>
            <a:r>
              <a:rPr lang="en-JO" sz="1600" b="1">
                <a:solidFill>
                  <a:schemeClr val="accent1"/>
                </a:solidFill>
                <a:effectLst/>
                <a:latin typeface="Calibri" panose="020F0502020204030204" pitchFamily="34" charset="0"/>
                <a:ea typeface="Calibri" panose="020F0502020204030204" pitchFamily="34" charset="0"/>
                <a:cs typeface="Arial" panose="020B0604020202020204" pitchFamily="34" charset="0"/>
              </a:rPr>
              <a:t>DGM</a:t>
            </a:r>
            <a:r>
              <a:rPr lang="ar-SA" sz="16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en-JO" b="1">
                <a:solidFill>
                  <a:schemeClr val="accent1"/>
                </a:solidFill>
                <a:effectLst/>
                <a:latin typeface="Calibri" panose="020F0502020204030204" pitchFamily="34" charset="0"/>
                <a:ea typeface="Calibri" panose="020F0502020204030204" pitchFamily="34" charset="0"/>
                <a:cs typeface="Arial" panose="020B0604020202020204" pitchFamily="34" charset="0"/>
              </a:rPr>
              <a:t>325</a:t>
            </a:r>
            <a:endParaRPr lang="en-JO">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4" name="Oval 13"/>
          <p:cNvSpPr/>
          <p:nvPr/>
        </p:nvSpPr>
        <p:spPr>
          <a:xfrm>
            <a:off x="5735277" y="414841"/>
            <a:ext cx="6614905" cy="64756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 y="-43544"/>
            <a:ext cx="8659664" cy="5300798"/>
          </a:xfrm>
        </p:spPr>
      </p:pic>
      <p:sp>
        <p:nvSpPr>
          <p:cNvPr id="9" name="TextBox 8"/>
          <p:cNvSpPr txBox="1"/>
          <p:nvPr/>
        </p:nvSpPr>
        <p:spPr>
          <a:xfrm>
            <a:off x="5176521" y="3468914"/>
            <a:ext cx="6966284" cy="1493358"/>
          </a:xfrm>
          <a:prstGeom prst="rect">
            <a:avLst/>
          </a:prstGeom>
          <a:noFill/>
        </p:spPr>
        <p:txBody>
          <a:bodyPr wrap="square" rtlCol="0">
            <a:spAutoFit/>
          </a:bodyPr>
          <a:lstStyle/>
          <a:p>
            <a:pPr algn="ctr" rtl="1">
              <a:lnSpc>
                <a:spcPct val="150000"/>
              </a:lnSpc>
            </a:pPr>
            <a:r>
              <a:rPr lang="ar-SA" sz="3200" b="1" dirty="0">
                <a:solidFill>
                  <a:srgbClr val="00B0F0"/>
                </a:solidFill>
                <a:latin typeface="Alexandria" charset="0"/>
                <a:cs typeface="Alexandria" charset="0"/>
              </a:rPr>
              <a:t>تحليل أداء الحملات إلكترونية وتقييمها: أمثلة تطبيقية</a:t>
            </a:r>
          </a:p>
        </p:txBody>
      </p:sp>
      <p:sp>
        <p:nvSpPr>
          <p:cNvPr id="10" name="Rectangle: Rounded Corners 9"/>
          <p:cNvSpPr/>
          <p:nvPr/>
        </p:nvSpPr>
        <p:spPr>
          <a:xfrm>
            <a:off x="6791166" y="510300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التاسعة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Muna AL Masri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631ABD8-E108-9745-BF07-894E1E245C49}"/>
              </a:ext>
            </a:extLst>
          </p:cNvPr>
          <p:cNvSpPr txBox="1"/>
          <p:nvPr/>
        </p:nvSpPr>
        <p:spPr>
          <a:xfrm>
            <a:off x="10627612" y="12465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9</a:t>
            </a:r>
            <a:endParaRPr lang="en-JO" sz="2000" b="1" dirty="0">
              <a:solidFill>
                <a:schemeClr val="accent1">
                  <a:lumMod val="7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0519" y="-38526"/>
            <a:ext cx="2305141" cy="1076343"/>
          </a:xfrm>
          <a:prstGeom prst="rect">
            <a:avLst/>
          </a:prstGeom>
        </p:spPr>
      </p:pic>
      <p:sp>
        <p:nvSpPr>
          <p:cNvPr id="41" name="TextBox 40"/>
          <p:cNvSpPr txBox="1"/>
          <p:nvPr/>
        </p:nvSpPr>
        <p:spPr>
          <a:xfrm>
            <a:off x="5388998" y="63103"/>
            <a:ext cx="2154757" cy="523220"/>
          </a:xfrm>
          <a:prstGeom prst="rect">
            <a:avLst/>
          </a:prstGeom>
          <a:noFill/>
        </p:spPr>
        <p:txBody>
          <a:bodyPr wrap="none" rtlCol="0">
            <a:spAutoFit/>
          </a:bodyPr>
          <a:lstStyle/>
          <a:p>
            <a:r>
              <a:rPr lang="ar-SA" sz="2800" b="1" dirty="0">
                <a:solidFill>
                  <a:srgbClr val="C00000"/>
                </a:solidFill>
                <a:latin typeface="Alexandria" charset="0"/>
                <a:cs typeface="Alexandria" charset="0"/>
              </a:rPr>
              <a:t>محاور المحاضرة</a:t>
            </a:r>
            <a:endParaRPr lang="en-US" sz="2800" b="1" dirty="0">
              <a:solidFill>
                <a:srgbClr val="C00000"/>
              </a:solidFill>
              <a:latin typeface="Alexandria" charset="0"/>
              <a:cs typeface="Alexandria" charset="0"/>
            </a:endParaRPr>
          </a:p>
        </p:txBody>
      </p:sp>
      <p:sp>
        <p:nvSpPr>
          <p:cNvPr id="15" name="Content Placeholder 6">
            <a:extLst>
              <a:ext uri="{FF2B5EF4-FFF2-40B4-BE49-F238E27FC236}">
                <a16:creationId xmlns:a16="http://schemas.microsoft.com/office/drawing/2014/main" id="{40813518-F95E-1243-BAF1-74DEEEAF2773}"/>
              </a:ext>
            </a:extLst>
          </p:cNvPr>
          <p:cNvSpPr>
            <a:spLocks noGrp="1"/>
          </p:cNvSpPr>
          <p:nvPr>
            <p:ph idx="1"/>
          </p:nvPr>
        </p:nvSpPr>
        <p:spPr>
          <a:xfrm>
            <a:off x="301558" y="984417"/>
            <a:ext cx="11710011" cy="5686764"/>
          </a:xfrm>
        </p:spPr>
        <p:txBody>
          <a:bodyPr>
            <a:noAutofit/>
          </a:bodyPr>
          <a:lstStyle/>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مراجعة عامة: </a:t>
            </a:r>
          </a:p>
          <a:p>
            <a:pPr algn="just" defTabSz="914400" rtl="1" eaLnBrk="1" latinLnBrk="0" hangingPunct="1">
              <a:lnSpc>
                <a:spcPct val="150000"/>
              </a:lnSpc>
              <a:spcBef>
                <a:spcPts val="1000"/>
              </a:spcBef>
              <a:buFont typeface="Wingdings" pitchFamily="2" charset="2"/>
              <a:buChar char="ü"/>
            </a:pPr>
            <a:r>
              <a:rPr lang="ar-SA" sz="2000" dirty="0">
                <a:solidFill>
                  <a:srgbClr val="0070C0"/>
                </a:solidFill>
              </a:rPr>
              <a:t>مفهوم تحليل الحملات الإلكترونية</a:t>
            </a:r>
          </a:p>
          <a:p>
            <a:pPr algn="just" defTabSz="914400" rtl="1" eaLnBrk="1" latinLnBrk="0" hangingPunct="1">
              <a:lnSpc>
                <a:spcPct val="150000"/>
              </a:lnSpc>
              <a:spcBef>
                <a:spcPts val="1000"/>
              </a:spcBef>
              <a:buFont typeface="Wingdings" pitchFamily="2" charset="2"/>
              <a:buChar char="ü"/>
            </a:pPr>
            <a:r>
              <a:rPr lang="ar-SA" sz="2000" dirty="0">
                <a:solidFill>
                  <a:srgbClr val="0070C0"/>
                </a:solidFill>
              </a:rPr>
              <a:t>مراحل تحليل الحملات الإلكترونية</a:t>
            </a:r>
          </a:p>
          <a:p>
            <a:pPr algn="just" defTabSz="914400" rtl="1" eaLnBrk="1" latinLnBrk="0" hangingPunct="1">
              <a:lnSpc>
                <a:spcPct val="150000"/>
              </a:lnSpc>
              <a:spcBef>
                <a:spcPts val="1000"/>
              </a:spcBef>
              <a:buFont typeface="Wingdings" pitchFamily="2" charset="2"/>
              <a:buChar char="ü"/>
            </a:pPr>
            <a:r>
              <a:rPr lang="ar-SA" sz="2000" dirty="0">
                <a:solidFill>
                  <a:srgbClr val="0070C0"/>
                </a:solidFill>
              </a:rPr>
              <a:t>مؤشرات الأداء </a:t>
            </a:r>
            <a:r>
              <a:rPr lang="en-US" sz="2000" dirty="0">
                <a:solidFill>
                  <a:srgbClr val="0070C0"/>
                </a:solidFill>
              </a:rPr>
              <a:t>KPIs)</a:t>
            </a:r>
            <a:r>
              <a:rPr lang="ar-SA" sz="2000" dirty="0">
                <a:solidFill>
                  <a:srgbClr val="0070C0"/>
                </a:solidFill>
              </a:rPr>
              <a:t> الرئيسية الخاصة بأداء الحملات الإلكترونية</a:t>
            </a:r>
            <a:endParaRPr lang="en-US" sz="2000" dirty="0">
              <a:solidFill>
                <a:srgbClr val="0070C0"/>
              </a:solidFill>
            </a:endParaRP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أدوات تقييم الحملات الإلكترونية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دراسات حالة تطبيقية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تحليل التقارير الرقمية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الدروس المستفادة</a:t>
            </a:r>
          </a:p>
        </p:txBody>
      </p:sp>
      <p:pic>
        <p:nvPicPr>
          <p:cNvPr id="4" name="Picture 3">
            <a:extLst>
              <a:ext uri="{FF2B5EF4-FFF2-40B4-BE49-F238E27FC236}">
                <a16:creationId xmlns:a16="http://schemas.microsoft.com/office/drawing/2014/main" id="{14ACBBD4-E1FA-CC44-8FD1-93CA68EC9847}"/>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6774" b="81195" l="43841" r="93760"/>
                    </a14:imgEffect>
                  </a14:imgLayer>
                </a14:imgProps>
              </a:ext>
              <a:ext uri="{28A0092B-C50C-407E-A947-70E740481C1C}">
                <a14:useLocalDpi xmlns:a14="http://schemas.microsoft.com/office/drawing/2010/main" val="0"/>
              </a:ext>
            </a:extLst>
          </a:blip>
          <a:srcRect l="37601" t="8721" b="10752"/>
          <a:stretch/>
        </p:blipFill>
        <p:spPr>
          <a:xfrm rot="19683212">
            <a:off x="99738" y="1811786"/>
            <a:ext cx="4123870" cy="348159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5384839" y="679545"/>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562017" y="1578102"/>
            <a:ext cx="7493544" cy="3532505"/>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endParaRPr lang="en-US" sz="2400" b="1" u="sng" dirty="0">
              <a:solidFill>
                <a:schemeClr val="accent1">
                  <a:lumMod val="50000"/>
                </a:schemeClr>
              </a:solidFill>
              <a:latin typeface="Alexandria" charset="0"/>
              <a:cs typeface="+mj-cs"/>
            </a:endParaRPr>
          </a:p>
          <a:p>
            <a:pPr algn="r" rtl="1"/>
            <a:endParaRPr lang="en-US" sz="2400" b="1" u="sng" dirty="0">
              <a:solidFill>
                <a:schemeClr val="accent1">
                  <a:lumMod val="50000"/>
                </a:schemeClr>
              </a:solidFill>
              <a:latin typeface="Alexandria" charset="0"/>
              <a:cs typeface="+mj-cs"/>
            </a:endParaRP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فهم مفهوم تحليل وتقييم الحملات الإلكترونية</a:t>
            </a: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التعرف على أبرز مؤشرات الأداء الرقمية </a:t>
            </a:r>
            <a:r>
              <a:rPr lang="en-US" sz="2400" dirty="0">
                <a:latin typeface="Arial" panose="020B0604020202020204" pitchFamily="34" charset="0"/>
                <a:cs typeface="Arial" panose="020B0604020202020204" pitchFamily="34" charset="0"/>
              </a:rPr>
              <a:t>KPIs</a:t>
            </a: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استخدام أدوات تحليل رقمية لفهم النتائج</a:t>
            </a: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تحليل حملات واقعية عربية ودولية</a:t>
            </a: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ربط تحليل الأداء بأهداف الحملة ومدى تحقيقها</a:t>
            </a:r>
          </a:p>
        </p:txBody>
      </p:sp>
      <p:sp>
        <p:nvSpPr>
          <p:cNvPr id="13" name="TextBox 12">
            <a:extLst>
              <a:ext uri="{FF2B5EF4-FFF2-40B4-BE49-F238E27FC236}">
                <a16:creationId xmlns:a16="http://schemas.microsoft.com/office/drawing/2014/main" id="{5A978DC4-8AFF-2D49-A40C-EF1F42C1C0EC}"/>
              </a:ext>
            </a:extLst>
          </p:cNvPr>
          <p:cNvSpPr txBox="1"/>
          <p:nvPr/>
        </p:nvSpPr>
        <p:spPr>
          <a:xfrm>
            <a:off x="8519799" y="28792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
        <p:nvSpPr>
          <p:cNvPr id="32" name="Rectangle 31"/>
          <p:cNvSpPr/>
          <p:nvPr/>
        </p:nvSpPr>
        <p:spPr>
          <a:xfrm>
            <a:off x="4562017" y="227449"/>
            <a:ext cx="878084" cy="92118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34" name="TextBox 33"/>
          <p:cNvSpPr txBox="1"/>
          <p:nvPr/>
        </p:nvSpPr>
        <p:spPr>
          <a:xfrm>
            <a:off x="4621001" y="515349"/>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٠١</a:t>
            </a:r>
            <a:endParaRPr lang="en-US" sz="4000" b="1" dirty="0">
              <a:solidFill>
                <a:schemeClr val="bg1"/>
              </a:solidFill>
              <a:latin typeface="Alexandria" charset="0"/>
              <a:cs typeface="Alexandria" charset="0"/>
            </a:endParaRPr>
          </a:p>
        </p:txBody>
      </p:sp>
      <p:pic>
        <p:nvPicPr>
          <p:cNvPr id="4" name="Picture 3">
            <a:extLst>
              <a:ext uri="{FF2B5EF4-FFF2-40B4-BE49-F238E27FC236}">
                <a16:creationId xmlns:a16="http://schemas.microsoft.com/office/drawing/2014/main" id="{62EDE4E9-4D6F-9448-AAB7-954797EADC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651577"/>
            <a:ext cx="5206849" cy="420703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232550"/>
            <a:ext cx="11718948" cy="5446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3808940" y="571343"/>
            <a:ext cx="7614945" cy="661207"/>
          </a:xfrm>
          <a:prstGeom prst="rect">
            <a:avLst/>
          </a:prstGeom>
          <a:noFill/>
        </p:spPr>
        <p:txBody>
          <a:bodyPr wrap="square" rtlCol="0">
            <a:spAutoFit/>
          </a:bodyPr>
          <a:lstStyle/>
          <a:p>
            <a:pPr algn="just" rtl="1">
              <a:lnSpc>
                <a:spcPct val="150000"/>
              </a:lnSpc>
            </a:pPr>
            <a:r>
              <a:rPr lang="ar-JO" sz="2800" b="1" dirty="0">
                <a:solidFill>
                  <a:srgbClr val="C00000"/>
                </a:solidFill>
                <a:latin typeface="Arial" panose="020B0604020202020204" pitchFamily="34" charset="0"/>
                <a:cs typeface="Arial" panose="020B0604020202020204" pitchFamily="34" charset="0"/>
              </a:rPr>
              <a:t>مراجعة</a:t>
            </a:r>
            <a:r>
              <a:rPr lang="ar-JO" sz="2800" b="1" dirty="0">
                <a:solidFill>
                  <a:schemeClr val="accent1">
                    <a:lumMod val="75000"/>
                  </a:schemeClr>
                </a:solidFill>
                <a:latin typeface="Arial" panose="020B0604020202020204" pitchFamily="34" charset="0"/>
                <a:cs typeface="Arial" panose="020B0604020202020204" pitchFamily="34" charset="0"/>
              </a:rPr>
              <a:t>: ما هو المقصود بإجراء تحليل الحملة الإلكترونية؟</a:t>
            </a:r>
          </a:p>
        </p:txBody>
      </p:sp>
      <p:sp>
        <p:nvSpPr>
          <p:cNvPr id="5" name="Rectangle 4"/>
          <p:cNvSpPr/>
          <p:nvPr/>
        </p:nvSpPr>
        <p:spPr>
          <a:xfrm>
            <a:off x="595215" y="791950"/>
            <a:ext cx="992490" cy="8535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68115" y="965921"/>
            <a:ext cx="803108"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٠٢</a:t>
            </a:r>
            <a:endParaRPr lang="en-US" sz="4400" b="1" dirty="0">
              <a:solidFill>
                <a:schemeClr val="bg1"/>
              </a:solidFill>
              <a:latin typeface="Alexandria" charset="0"/>
              <a:cs typeface="Alexandria" charset="0"/>
            </a:endParaRPr>
          </a:p>
        </p:txBody>
      </p:sp>
      <p:sp>
        <p:nvSpPr>
          <p:cNvPr id="48" name="TextBox 47"/>
          <p:cNvSpPr txBox="1"/>
          <p:nvPr/>
        </p:nvSpPr>
        <p:spPr>
          <a:xfrm>
            <a:off x="1571223" y="1645491"/>
            <a:ext cx="10260811" cy="3347840"/>
          </a:xfrm>
          <a:prstGeom prst="rect">
            <a:avLst/>
          </a:prstGeom>
          <a:noFill/>
        </p:spPr>
        <p:txBody>
          <a:bodyPr wrap="square" rtlCol="0">
            <a:spAutoFit/>
          </a:bodyPr>
          <a:lstStyle/>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كما ذكرنا في المحاضرات السابقة، وفي محور تحليل نتائج الحملات الإلكترونية، ومؤشرات الأداء الرئيسية، فإن تحليل الحملات الرقمية هو عملية تقييمية منهجية لقياس:</a:t>
            </a:r>
            <a:endParaRPr lang="ar-JO" sz="2400" dirty="0">
              <a:solidFill>
                <a:schemeClr val="accent1">
                  <a:lumMod val="75000"/>
                </a:schemeClr>
              </a:solidFill>
              <a:latin typeface="Arial" panose="020B0604020202020204" pitchFamily="34" charset="0"/>
              <a:cs typeface="Arial" panose="020B0604020202020204" pitchFamily="34" charset="0"/>
            </a:endParaRPr>
          </a:p>
          <a:p>
            <a:pPr marL="457200" indent="-457200" algn="just" rtl="1">
              <a:lnSpc>
                <a:spcPct val="150000"/>
              </a:lnSpc>
              <a:buFont typeface="+mj-lt"/>
              <a:buAutoNum type="arabicPeriod"/>
            </a:pPr>
            <a:r>
              <a:rPr lang="ar-JO" sz="2400" dirty="0">
                <a:solidFill>
                  <a:schemeClr val="accent1">
                    <a:lumMod val="75000"/>
                  </a:schemeClr>
                </a:solidFill>
                <a:latin typeface="Arial" panose="020B0604020202020204" pitchFamily="34" charset="0"/>
                <a:cs typeface="Arial" panose="020B0604020202020204" pitchFamily="34" charset="0"/>
              </a:rPr>
              <a:t>مدى وصول الحملة لجمهورها المستهدف</a:t>
            </a:r>
          </a:p>
          <a:p>
            <a:pPr marL="457200" indent="-457200" algn="just" rtl="1">
              <a:lnSpc>
                <a:spcPct val="150000"/>
              </a:lnSpc>
              <a:buFont typeface="+mj-lt"/>
              <a:buAutoNum type="arabicPeriod"/>
            </a:pPr>
            <a:r>
              <a:rPr lang="ar-JO" sz="2400" dirty="0">
                <a:solidFill>
                  <a:schemeClr val="accent1">
                    <a:lumMod val="75000"/>
                  </a:schemeClr>
                </a:solidFill>
                <a:latin typeface="Arial" panose="020B0604020202020204" pitchFamily="34" charset="0"/>
                <a:cs typeface="Arial" panose="020B0604020202020204" pitchFamily="34" charset="0"/>
              </a:rPr>
              <a:t>فاعلية الرسائل والمحتوى</a:t>
            </a:r>
          </a:p>
          <a:p>
            <a:pPr marL="457200" indent="-457200" algn="just" rtl="1">
              <a:lnSpc>
                <a:spcPct val="150000"/>
              </a:lnSpc>
              <a:buFont typeface="+mj-lt"/>
              <a:buAutoNum type="arabicPeriod"/>
            </a:pPr>
            <a:r>
              <a:rPr lang="ar-JO" sz="2400" dirty="0">
                <a:solidFill>
                  <a:schemeClr val="accent1">
                    <a:lumMod val="75000"/>
                  </a:schemeClr>
                </a:solidFill>
                <a:latin typeface="Arial" panose="020B0604020202020204" pitchFamily="34" charset="0"/>
                <a:cs typeface="Arial" panose="020B0604020202020204" pitchFamily="34" charset="0"/>
              </a:rPr>
              <a:t>التفاعل ونسبة التحويل أو الاحالات الناجحة لفعل الإجراء المطلوب </a:t>
            </a:r>
          </a:p>
          <a:p>
            <a:pPr marL="457200" indent="-457200" algn="just" rtl="1">
              <a:lnSpc>
                <a:spcPct val="150000"/>
              </a:lnSpc>
              <a:buFont typeface="+mj-lt"/>
              <a:buAutoNum type="arabicPeriod"/>
            </a:pPr>
            <a:r>
              <a:rPr lang="ar-JO" sz="2400" dirty="0">
                <a:solidFill>
                  <a:schemeClr val="accent1">
                    <a:lumMod val="75000"/>
                  </a:schemeClr>
                </a:solidFill>
                <a:latin typeface="Arial" panose="020B0604020202020204" pitchFamily="34" charset="0"/>
                <a:cs typeface="Arial" panose="020B0604020202020204" pitchFamily="34" charset="0"/>
              </a:rPr>
              <a:t>الكفاءة المالية والتقنية للحملة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1368039"/>
            <a:ext cx="11780791" cy="53628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65222" y="583425"/>
            <a:ext cx="7614945" cy="661207"/>
          </a:xfrm>
          <a:prstGeom prst="rect">
            <a:avLst/>
          </a:prstGeom>
          <a:noFill/>
        </p:spPr>
        <p:txBody>
          <a:bodyPr wrap="square" rtlCol="0">
            <a:spAutoFit/>
          </a:bodyPr>
          <a:lstStyle/>
          <a:p>
            <a:pPr algn="ctr" rtl="1">
              <a:lnSpc>
                <a:spcPct val="150000"/>
              </a:lnSpc>
            </a:pPr>
            <a:r>
              <a:rPr lang="ar-SA" sz="2800" b="1" dirty="0">
                <a:solidFill>
                  <a:srgbClr val="C00000"/>
                </a:solidFill>
                <a:latin typeface="Al Nile" pitchFamily="2" charset="-78"/>
                <a:cs typeface="+mj-cs"/>
              </a:rPr>
              <a:t>مراجعة</a:t>
            </a:r>
            <a:r>
              <a:rPr lang="ar-SA" sz="2800" b="1" dirty="0">
                <a:solidFill>
                  <a:schemeClr val="accent1">
                    <a:lumMod val="75000"/>
                  </a:schemeClr>
                </a:solidFill>
                <a:latin typeface="Al Nile" pitchFamily="2" charset="-78"/>
                <a:cs typeface="+mj-cs"/>
              </a:rPr>
              <a:t>:</a:t>
            </a:r>
            <a:r>
              <a:rPr lang="en-US" sz="2800" b="1" dirty="0" err="1">
                <a:solidFill>
                  <a:schemeClr val="accent1">
                    <a:lumMod val="75000"/>
                  </a:schemeClr>
                </a:solidFill>
                <a:latin typeface="Al Nile" pitchFamily="2" charset="-78"/>
                <a:cs typeface="+mj-cs"/>
              </a:rPr>
              <a:t>ا</a:t>
            </a:r>
            <a:r>
              <a:rPr lang="ar-SA" sz="2800" b="1" dirty="0">
                <a:solidFill>
                  <a:schemeClr val="accent1">
                    <a:lumMod val="75000"/>
                  </a:schemeClr>
                </a:solidFill>
                <a:latin typeface="Al Nile" pitchFamily="2" charset="-78"/>
                <a:cs typeface="+mj-cs"/>
              </a:rPr>
              <a:t>لفرق بين التقييم المرحلي والتقييم النهائي </a:t>
            </a:r>
            <a:endParaRPr lang="ar-JO" sz="2800" b="1" dirty="0">
              <a:solidFill>
                <a:schemeClr val="accent1">
                  <a:lumMod val="75000"/>
                </a:schemeClr>
              </a:solidFill>
              <a:latin typeface="Arial" panose="020B0604020202020204" pitchFamily="34" charset="0"/>
              <a:cs typeface="+mj-cs"/>
            </a:endParaRPr>
          </a:p>
        </p:txBody>
      </p:sp>
      <p:sp>
        <p:nvSpPr>
          <p:cNvPr id="5" name="Rectangle 4"/>
          <p:cNvSpPr/>
          <p:nvPr/>
        </p:nvSpPr>
        <p:spPr>
          <a:xfrm>
            <a:off x="595215" y="791950"/>
            <a:ext cx="992490" cy="8535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68115" y="965921"/>
            <a:ext cx="803108"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٠٣</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2" name="Title 1">
            <a:extLst>
              <a:ext uri="{FF2B5EF4-FFF2-40B4-BE49-F238E27FC236}">
                <a16:creationId xmlns:a16="http://schemas.microsoft.com/office/drawing/2014/main" id="{060C30B8-3AFD-684E-8F86-E91E03C6BC9E}"/>
              </a:ext>
            </a:extLst>
          </p:cNvPr>
          <p:cNvSpPr>
            <a:spLocks noGrp="1"/>
          </p:cNvSpPr>
          <p:nvPr>
            <p:ph type="title"/>
          </p:nvPr>
        </p:nvSpPr>
        <p:spPr>
          <a:xfrm>
            <a:off x="457201" y="1735362"/>
            <a:ext cx="11291454" cy="1077826"/>
          </a:xfrm>
        </p:spPr>
        <p:txBody>
          <a:bodyPr>
            <a:normAutofit fontScale="90000"/>
          </a:bodyPr>
          <a:lstStyle/>
          <a:p>
            <a:pPr algn="r" defTabSz="914400" rtl="1" eaLnBrk="1" latinLnBrk="0" hangingPunct="1">
              <a:lnSpc>
                <a:spcPct val="150000"/>
              </a:lnSpc>
              <a:spcBef>
                <a:spcPct val="0"/>
              </a:spcBef>
              <a:buNone/>
            </a:pPr>
            <a:r>
              <a:rPr lang="ar-SA" sz="2000" dirty="0"/>
              <a:t>تحدثنا سابقاً عن أهمية التقييم المرحلي للحملات لتعديل أو تغيير أي عنصر تظهر عدم فعاليته أو يحتاج لتحسين خلال فترة تنفيذ واطلاق الحملة، وصولا الى التقييم النهائي عند انتهاء الفترة الزمنية التي أطلقت فيها الحملة، وفيما يلي ملخص سريع للتذكير بما تم طرحه في المحاضرات السابقة</a:t>
            </a:r>
            <a:endParaRPr lang="en-JO" sz="2000" dirty="0"/>
          </a:p>
        </p:txBody>
      </p:sp>
      <p:graphicFrame>
        <p:nvGraphicFramePr>
          <p:cNvPr id="8" name="Content Placeholder 7">
            <a:extLst>
              <a:ext uri="{FF2B5EF4-FFF2-40B4-BE49-F238E27FC236}">
                <a16:creationId xmlns:a16="http://schemas.microsoft.com/office/drawing/2014/main" id="{FAC45D62-6600-D244-928C-B4E35518E4CA}"/>
              </a:ext>
            </a:extLst>
          </p:cNvPr>
          <p:cNvGraphicFramePr>
            <a:graphicFrameLocks noGrp="1"/>
          </p:cNvGraphicFramePr>
          <p:nvPr>
            <p:ph idx="4294967295"/>
            <p:extLst>
              <p:ext uri="{D42A27DB-BD31-4B8C-83A1-F6EECF244321}">
                <p14:modId xmlns:p14="http://schemas.microsoft.com/office/powerpoint/2010/main" val="653252702"/>
              </p:ext>
            </p:extLst>
          </p:nvPr>
        </p:nvGraphicFramePr>
        <p:xfrm>
          <a:off x="1375016" y="2903059"/>
          <a:ext cx="9441966" cy="3721566"/>
        </p:xfrm>
        <a:graphic>
          <a:graphicData uri="http://schemas.openxmlformats.org/drawingml/2006/table">
            <a:tbl>
              <a:tblPr rtl="1">
                <a:tableStyleId>{D113A9D2-9D6B-4929-AA2D-F23B5EE8CBE7}</a:tableStyleId>
              </a:tblPr>
              <a:tblGrid>
                <a:gridCol w="3147322">
                  <a:extLst>
                    <a:ext uri="{9D8B030D-6E8A-4147-A177-3AD203B41FA5}">
                      <a16:colId xmlns:a16="http://schemas.microsoft.com/office/drawing/2014/main" val="1264795121"/>
                    </a:ext>
                  </a:extLst>
                </a:gridCol>
                <a:gridCol w="3147322">
                  <a:extLst>
                    <a:ext uri="{9D8B030D-6E8A-4147-A177-3AD203B41FA5}">
                      <a16:colId xmlns:a16="http://schemas.microsoft.com/office/drawing/2014/main" val="971648103"/>
                    </a:ext>
                  </a:extLst>
                </a:gridCol>
                <a:gridCol w="3147322">
                  <a:extLst>
                    <a:ext uri="{9D8B030D-6E8A-4147-A177-3AD203B41FA5}">
                      <a16:colId xmlns:a16="http://schemas.microsoft.com/office/drawing/2014/main" val="2675929644"/>
                    </a:ext>
                  </a:extLst>
                </a:gridCol>
              </a:tblGrid>
              <a:tr h="1240522">
                <a:tc>
                  <a:txBody>
                    <a:bodyPr/>
                    <a:lstStyle/>
                    <a:p>
                      <a:pPr algn="ctr" rtl="1"/>
                      <a:r>
                        <a:rPr lang="ar-JO" sz="2000" b="1" dirty="0"/>
                        <a:t>النوع</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2000" b="1" dirty="0"/>
                        <a:t>التوقيت</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2000" b="1" dirty="0"/>
                        <a:t>الهدف</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71759870"/>
                  </a:ext>
                </a:extLst>
              </a:tr>
              <a:tr h="1240522">
                <a:tc>
                  <a:txBody>
                    <a:bodyPr/>
                    <a:lstStyle/>
                    <a:p>
                      <a:pPr algn="ctr" rtl="1"/>
                      <a:r>
                        <a:rPr lang="ar-JO" sz="2400" b="1" u="sng" dirty="0">
                          <a:solidFill>
                            <a:srgbClr val="FFC000"/>
                          </a:solidFill>
                        </a:rPr>
                        <a:t>التقييم المرحلي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dirty="0"/>
                        <a:t>أثناء تنفيذ الحملة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dirty="0"/>
                        <a:t>تعديل وتطوير سريع</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94809214"/>
                  </a:ext>
                </a:extLst>
              </a:tr>
              <a:tr h="1240522">
                <a:tc>
                  <a:txBody>
                    <a:bodyPr/>
                    <a:lstStyle/>
                    <a:p>
                      <a:pPr algn="ctr" rtl="1"/>
                      <a:r>
                        <a:rPr lang="ar-JO" sz="2400" b="1" u="sng" dirty="0">
                          <a:solidFill>
                            <a:srgbClr val="FFC000"/>
                          </a:solidFill>
                        </a:rPr>
                        <a:t>التقييم الختامي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a:t>بعد انتهاء الحملة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dirty="0"/>
                        <a:t>معرفة النجاح والإخفاق</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44510901"/>
                  </a:ext>
                </a:extLst>
              </a:tr>
            </a:tbl>
          </a:graphicData>
        </a:graphic>
      </p:graphicFrame>
    </p:spTree>
    <p:extLst>
      <p:ext uri="{BB962C8B-B14F-4D97-AF65-F5344CB8AC3E}">
        <p14:creationId xmlns:p14="http://schemas.microsoft.com/office/powerpoint/2010/main" val="1213501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131102"/>
            <a:ext cx="11718948" cy="568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06384" y="456464"/>
            <a:ext cx="8789599" cy="1307537"/>
          </a:xfrm>
          <a:prstGeom prst="rect">
            <a:avLst/>
          </a:prstGeom>
          <a:noFill/>
        </p:spPr>
        <p:txBody>
          <a:bodyPr wrap="square" rtlCol="0">
            <a:spAutoFit/>
          </a:bodyPr>
          <a:lstStyle/>
          <a:p>
            <a:pPr algn="ctr" rtl="1">
              <a:lnSpc>
                <a:spcPct val="150000"/>
              </a:lnSpc>
            </a:pPr>
            <a:r>
              <a:rPr lang="ar-JO" sz="2800" b="1" i="0" u="none" strike="noStrike" dirty="0">
                <a:solidFill>
                  <a:srgbClr val="002060"/>
                </a:solidFill>
                <a:effectLst/>
              </a:rPr>
              <a:t> </a:t>
            </a:r>
            <a:r>
              <a:rPr lang="ar-JO" sz="2800" b="1" i="0" u="none" strike="noStrike" dirty="0">
                <a:solidFill>
                  <a:srgbClr val="C00000"/>
                </a:solidFill>
                <a:effectLst/>
              </a:rPr>
              <a:t>مراجعة</a:t>
            </a:r>
            <a:r>
              <a:rPr lang="ar-JO" sz="2800" b="1" i="0" u="none" strike="noStrike" dirty="0">
                <a:solidFill>
                  <a:srgbClr val="002060"/>
                </a:solidFill>
                <a:effectLst/>
              </a:rPr>
              <a:t>: مراحل تحليل الحملة الرقمية</a:t>
            </a:r>
          </a:p>
          <a:p>
            <a:pPr algn="r" rtl="1">
              <a:lnSpc>
                <a:spcPct val="150000"/>
              </a:lnSpc>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graphicFrame>
        <p:nvGraphicFramePr>
          <p:cNvPr id="15" name="Content Placeholder 14">
            <a:extLst>
              <a:ext uri="{FF2B5EF4-FFF2-40B4-BE49-F238E27FC236}">
                <a16:creationId xmlns:a16="http://schemas.microsoft.com/office/drawing/2014/main" id="{781DB7C4-D8B8-0145-8ED6-AD0937FCD9C4}"/>
              </a:ext>
            </a:extLst>
          </p:cNvPr>
          <p:cNvGraphicFramePr>
            <a:graphicFrameLocks noGrp="1"/>
          </p:cNvGraphicFramePr>
          <p:nvPr>
            <p:ph idx="1"/>
            <p:extLst>
              <p:ext uri="{D42A27DB-BD31-4B8C-83A1-F6EECF244321}">
                <p14:modId xmlns:p14="http://schemas.microsoft.com/office/powerpoint/2010/main" val="1676535366"/>
              </p:ext>
            </p:extLst>
          </p:nvPr>
        </p:nvGraphicFramePr>
        <p:xfrm>
          <a:off x="7162800" y="1677986"/>
          <a:ext cx="4613564" cy="47321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 Placeholder 3">
            <a:extLst>
              <a:ext uri="{FF2B5EF4-FFF2-40B4-BE49-F238E27FC236}">
                <a16:creationId xmlns:a16="http://schemas.microsoft.com/office/drawing/2014/main" id="{1AB8EE9C-1A1A-1242-914A-01BA6935D361}"/>
              </a:ext>
            </a:extLst>
          </p:cNvPr>
          <p:cNvSpPr>
            <a:spLocks noGrp="1"/>
          </p:cNvSpPr>
          <p:nvPr>
            <p:ph type="body" sz="half" idx="2"/>
          </p:nvPr>
        </p:nvSpPr>
        <p:spPr>
          <a:xfrm>
            <a:off x="415636" y="1385455"/>
            <a:ext cx="6442364" cy="5320145"/>
          </a:xfrm>
        </p:spPr>
        <p:txBody>
          <a:bodyPr>
            <a:normAutofit/>
          </a:bodyPr>
          <a:lstStyle/>
          <a:p>
            <a:pPr marL="0" indent="0" algn="just" defTabSz="914400" rtl="1" eaLnBrk="1" latinLnBrk="0" hangingPunct="1">
              <a:lnSpc>
                <a:spcPct val="150000"/>
              </a:lnSpc>
              <a:spcBef>
                <a:spcPts val="1000"/>
              </a:spcBef>
              <a:buFont typeface="Arial" panose="020B0604020202020204" pitchFamily="34" charset="0"/>
              <a:buNone/>
            </a:pPr>
            <a:r>
              <a:rPr lang="ar-SA" sz="2000" dirty="0">
                <a:solidFill>
                  <a:schemeClr val="accent1">
                    <a:lumMod val="75000"/>
                  </a:schemeClr>
                </a:solidFill>
              </a:rPr>
              <a:t>يشير الشكل التوضيحي المرفق لمراجعة مختصرة لمراحل تحليل الحملة الرقمية التي تم مناقشتها بالتفصيل في المحاضرات السابقة الخاصة بتنفيذ وتقييم الحملات، وحتى تتمكن من تحليل نتائج أداء أي حملة رقمية أنت بحاجة أولا الى :</a:t>
            </a:r>
          </a:p>
          <a:p>
            <a:pPr marL="285750" indent="-285750" algn="just" defTabSz="914400" rtl="1" eaLnBrk="1" latinLnBrk="0" hangingPunct="1">
              <a:lnSpc>
                <a:spcPct val="150000"/>
              </a:lnSpc>
              <a:spcBef>
                <a:spcPts val="1000"/>
              </a:spcBef>
              <a:buFont typeface="Arial" panose="020B0604020202020204" pitchFamily="34" charset="0"/>
              <a:buChar char="•"/>
            </a:pPr>
            <a:r>
              <a:rPr lang="ar-SA" sz="2000" dirty="0"/>
              <a:t>الاطلاع على الأهداف التي أطلقت الحملة لتحقيقها</a:t>
            </a:r>
          </a:p>
          <a:p>
            <a:pPr marL="285750" indent="-285750" algn="just" defTabSz="914400" rtl="1" eaLnBrk="1" latinLnBrk="0" hangingPunct="1">
              <a:lnSpc>
                <a:spcPct val="150000"/>
              </a:lnSpc>
              <a:spcBef>
                <a:spcPts val="1000"/>
              </a:spcBef>
              <a:buFont typeface="Arial" panose="020B0604020202020204" pitchFamily="34" charset="0"/>
              <a:buChar char="•"/>
            </a:pPr>
            <a:r>
              <a:rPr lang="ar-SA" sz="2000" dirty="0">
                <a:solidFill>
                  <a:schemeClr val="accent1">
                    <a:lumMod val="75000"/>
                  </a:schemeClr>
                </a:solidFill>
              </a:rPr>
              <a:t>البدء بجمع البيانات وتقارير الأداء من المنصات الرقمية التي نشرت الحملة عليها </a:t>
            </a:r>
          </a:p>
          <a:p>
            <a:pPr marL="285750" indent="-285750" algn="just" defTabSz="914400" rtl="1" eaLnBrk="1" latinLnBrk="0" hangingPunct="1">
              <a:lnSpc>
                <a:spcPct val="150000"/>
              </a:lnSpc>
              <a:spcBef>
                <a:spcPts val="1000"/>
              </a:spcBef>
              <a:buFont typeface="Arial" panose="020B0604020202020204" pitchFamily="34" charset="0"/>
              <a:buChar char="•"/>
            </a:pPr>
            <a:r>
              <a:rPr lang="ar-SA" sz="2000" dirty="0">
                <a:solidFill>
                  <a:schemeClr val="accent1">
                    <a:lumMod val="75000"/>
                  </a:schemeClr>
                </a:solidFill>
              </a:rPr>
              <a:t>اختيار وتحديد مؤشرات قياس الأداء المناسبة لأهداف الحملة وآلية تنفيذها</a:t>
            </a:r>
          </a:p>
          <a:p>
            <a:pPr marL="0" indent="0" algn="r" defTabSz="914400" rtl="1" eaLnBrk="1" latinLnBrk="0" hangingPunct="1">
              <a:lnSpc>
                <a:spcPct val="90000"/>
              </a:lnSpc>
              <a:spcBef>
                <a:spcPts val="1000"/>
              </a:spcBef>
              <a:buFont typeface="Arial" panose="020B0604020202020204" pitchFamily="34" charset="0"/>
              <a:buNone/>
            </a:pPr>
            <a:endParaRPr lang="en-JO" dirty="0"/>
          </a:p>
        </p:txBody>
      </p:sp>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131102"/>
            <a:ext cx="11718948" cy="568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406384" y="456464"/>
            <a:ext cx="8789599" cy="1307537"/>
          </a:xfrm>
          <a:prstGeom prst="rect">
            <a:avLst/>
          </a:prstGeom>
          <a:noFill/>
        </p:spPr>
        <p:txBody>
          <a:bodyPr wrap="square" rtlCol="0">
            <a:spAutoFit/>
          </a:bodyPr>
          <a:lstStyle/>
          <a:p>
            <a:pPr algn="ctr" rtl="1">
              <a:lnSpc>
                <a:spcPct val="150000"/>
              </a:lnSpc>
            </a:pPr>
            <a:r>
              <a:rPr lang="ar-JO" sz="2800" b="1" i="0" u="none" strike="noStrike" dirty="0">
                <a:solidFill>
                  <a:srgbClr val="002060"/>
                </a:solidFill>
                <a:effectLst/>
              </a:rPr>
              <a:t> </a:t>
            </a:r>
            <a:r>
              <a:rPr lang="ar-JO" sz="2800" b="1" i="0" u="none" strike="noStrike" dirty="0">
                <a:solidFill>
                  <a:srgbClr val="C00000"/>
                </a:solidFill>
                <a:effectLst/>
              </a:rPr>
              <a:t>مراجعة</a:t>
            </a:r>
            <a:r>
              <a:rPr lang="ar-JO" sz="2800" b="1" i="0" u="none" strike="noStrike" dirty="0">
                <a:solidFill>
                  <a:srgbClr val="002060"/>
                </a:solidFill>
                <a:effectLst/>
              </a:rPr>
              <a:t>: مراحل تحليل الحملة الرقمية</a:t>
            </a:r>
          </a:p>
          <a:p>
            <a:pPr algn="r" rtl="1">
              <a:lnSpc>
                <a:spcPct val="150000"/>
              </a:lnSpc>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graphicFrame>
        <p:nvGraphicFramePr>
          <p:cNvPr id="15" name="Content Placeholder 14">
            <a:extLst>
              <a:ext uri="{FF2B5EF4-FFF2-40B4-BE49-F238E27FC236}">
                <a16:creationId xmlns:a16="http://schemas.microsoft.com/office/drawing/2014/main" id="{781DB7C4-D8B8-0145-8ED6-AD0937FCD9C4}"/>
              </a:ext>
            </a:extLst>
          </p:cNvPr>
          <p:cNvGraphicFramePr>
            <a:graphicFrameLocks noGrp="1"/>
          </p:cNvGraphicFramePr>
          <p:nvPr>
            <p:ph idx="1"/>
          </p:nvPr>
        </p:nvGraphicFramePr>
        <p:xfrm>
          <a:off x="7162800" y="1677986"/>
          <a:ext cx="4613564" cy="47321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 Placeholder 3">
            <a:extLst>
              <a:ext uri="{FF2B5EF4-FFF2-40B4-BE49-F238E27FC236}">
                <a16:creationId xmlns:a16="http://schemas.microsoft.com/office/drawing/2014/main" id="{1AB8EE9C-1A1A-1242-914A-01BA6935D361}"/>
              </a:ext>
            </a:extLst>
          </p:cNvPr>
          <p:cNvSpPr>
            <a:spLocks noGrp="1"/>
          </p:cNvSpPr>
          <p:nvPr>
            <p:ph type="body" sz="half" idx="2"/>
          </p:nvPr>
        </p:nvSpPr>
        <p:spPr>
          <a:xfrm>
            <a:off x="415636" y="1385455"/>
            <a:ext cx="6442364" cy="5320145"/>
          </a:xfrm>
        </p:spPr>
        <p:txBody>
          <a:bodyPr anchor="ctr">
            <a:normAutofit/>
          </a:bodyPr>
          <a:lstStyle/>
          <a:p>
            <a:pPr marL="285750" indent="-285750" algn="just" defTabSz="914400" rtl="1" eaLnBrk="1" latinLnBrk="0" hangingPunct="1">
              <a:lnSpc>
                <a:spcPct val="150000"/>
              </a:lnSpc>
              <a:spcBef>
                <a:spcPts val="1000"/>
              </a:spcBef>
              <a:buFont typeface="Arial" panose="020B0604020202020204" pitchFamily="34" charset="0"/>
              <a:buChar char="•"/>
            </a:pPr>
            <a:r>
              <a:rPr lang="ar-SA" sz="2000" dirty="0">
                <a:solidFill>
                  <a:srgbClr val="C00000"/>
                </a:solidFill>
              </a:rPr>
              <a:t>البدء بتحليل البيانات والتقارير التي تم الحصول عليها </a:t>
            </a:r>
          </a:p>
          <a:p>
            <a:pPr marL="285750" indent="-285750" algn="just" defTabSz="914400" rtl="1" eaLnBrk="1" latinLnBrk="0" hangingPunct="1">
              <a:lnSpc>
                <a:spcPct val="150000"/>
              </a:lnSpc>
              <a:spcBef>
                <a:spcPts val="1000"/>
              </a:spcBef>
              <a:buFont typeface="Arial" panose="020B0604020202020204" pitchFamily="34" charset="0"/>
              <a:buChar char="•"/>
            </a:pPr>
            <a:r>
              <a:rPr lang="ar-SA" sz="2000" dirty="0">
                <a:solidFill>
                  <a:schemeClr val="accent1">
                    <a:lumMod val="75000"/>
                  </a:schemeClr>
                </a:solidFill>
              </a:rPr>
              <a:t>إعداد التقرير النهائي الخاص بتقييم الحملة الإلكترونية، ومخرجاتها، ونتائجها وتأثيراتها على المجتمع المستهدف، الجمهور العام والجهات الداعمة أو المشاركة </a:t>
            </a:r>
          </a:p>
          <a:p>
            <a:pPr marL="285750" indent="-285750" algn="just" defTabSz="914400" rtl="1" eaLnBrk="1" latinLnBrk="0" hangingPunct="1">
              <a:lnSpc>
                <a:spcPct val="150000"/>
              </a:lnSpc>
              <a:spcBef>
                <a:spcPts val="1000"/>
              </a:spcBef>
              <a:buFont typeface="Arial" panose="020B0604020202020204" pitchFamily="34" charset="0"/>
              <a:buChar char="•"/>
            </a:pPr>
            <a:r>
              <a:rPr lang="ar-SA" sz="2000" dirty="0">
                <a:solidFill>
                  <a:srgbClr val="C00000"/>
                </a:solidFill>
              </a:rPr>
              <a:t>كتابة التوصيات المقترحة من قبل فريق العمل والمسؤولين عن تقييم نتائج الحملة </a:t>
            </a:r>
          </a:p>
          <a:p>
            <a:pPr marL="0" indent="0" algn="r" defTabSz="914400" rtl="1" eaLnBrk="1" latinLnBrk="0" hangingPunct="1">
              <a:lnSpc>
                <a:spcPct val="90000"/>
              </a:lnSpc>
              <a:spcBef>
                <a:spcPts val="1000"/>
              </a:spcBef>
              <a:buFont typeface="Arial" panose="020B0604020202020204" pitchFamily="34" charset="0"/>
              <a:buNone/>
            </a:pPr>
            <a:endParaRPr lang="en-JO" dirty="0"/>
          </a:p>
        </p:txBody>
      </p:sp>
    </p:spTree>
    <p:extLst>
      <p:ext uri="{BB962C8B-B14F-4D97-AF65-F5344CB8AC3E}">
        <p14:creationId xmlns:p14="http://schemas.microsoft.com/office/powerpoint/2010/main" val="25660112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1096317"/>
            <a:ext cx="11718948" cy="568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768115" y="847917"/>
            <a:ext cx="955065" cy="8764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894956" y="1056596"/>
            <a:ext cx="855851"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٠٤</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4" name="Title 3">
            <a:extLst>
              <a:ext uri="{FF2B5EF4-FFF2-40B4-BE49-F238E27FC236}">
                <a16:creationId xmlns:a16="http://schemas.microsoft.com/office/drawing/2014/main" id="{45AE1162-B2F9-9446-8FA7-819FF5CE8FFA}"/>
              </a:ext>
            </a:extLst>
          </p:cNvPr>
          <p:cNvSpPr>
            <a:spLocks noGrp="1"/>
          </p:cNvSpPr>
          <p:nvPr>
            <p:ph type="title"/>
          </p:nvPr>
        </p:nvSpPr>
        <p:spPr>
          <a:xfrm>
            <a:off x="894956" y="308428"/>
            <a:ext cx="10515600" cy="876440"/>
          </a:xfrm>
        </p:spPr>
        <p:txBody>
          <a:bodyPr anchor="b">
            <a:normAutofit/>
          </a:bodyPr>
          <a:lstStyle/>
          <a:p>
            <a:pPr algn="ctr" rtl="1"/>
            <a:r>
              <a:rPr lang="ar-JO" sz="2800" b="1" i="0" u="none" strike="noStrike" dirty="0">
                <a:solidFill>
                  <a:srgbClr val="C00000"/>
                </a:solidFill>
                <a:effectLst/>
              </a:rPr>
              <a:t>مراجعة</a:t>
            </a:r>
            <a:r>
              <a:rPr lang="ar-JO" sz="2800" b="1" i="0" u="none" strike="noStrike" dirty="0">
                <a:solidFill>
                  <a:schemeClr val="accent1"/>
                </a:solidFill>
                <a:effectLst/>
              </a:rPr>
              <a:t>: أهمية تحليل الأداء للحملات الإلكترونية</a:t>
            </a:r>
            <a:endParaRPr lang="en-JO" sz="2800" dirty="0">
              <a:solidFill>
                <a:schemeClr val="accent1"/>
              </a:solidFill>
            </a:endParaRPr>
          </a:p>
        </p:txBody>
      </p:sp>
      <p:sp>
        <p:nvSpPr>
          <p:cNvPr id="6" name="Content Placeholder 5">
            <a:extLst>
              <a:ext uri="{FF2B5EF4-FFF2-40B4-BE49-F238E27FC236}">
                <a16:creationId xmlns:a16="http://schemas.microsoft.com/office/drawing/2014/main" id="{C70A3228-594C-AF4D-A433-B00A4AC6F07F}"/>
              </a:ext>
            </a:extLst>
          </p:cNvPr>
          <p:cNvSpPr>
            <a:spLocks noGrp="1"/>
          </p:cNvSpPr>
          <p:nvPr>
            <p:ph idx="1"/>
          </p:nvPr>
        </p:nvSpPr>
        <p:spPr>
          <a:xfrm>
            <a:off x="838199" y="1724356"/>
            <a:ext cx="10727267" cy="4825216"/>
          </a:xfrm>
        </p:spPr>
        <p:txBody>
          <a:bodyPr/>
          <a:lstStyle/>
          <a:p>
            <a:pPr algn="r" rtl="1">
              <a:lnSpc>
                <a:spcPct val="150000"/>
              </a:lnSpc>
              <a:buFont typeface="Wingdings" pitchFamily="2" charset="2"/>
              <a:buChar char="ü"/>
            </a:pPr>
            <a:r>
              <a:rPr lang="ar-JO" b="0" i="0" u="none" strike="noStrike" dirty="0">
                <a:solidFill>
                  <a:schemeClr val="accent1"/>
                </a:solidFill>
                <a:effectLst/>
              </a:rPr>
              <a:t>ضبط الميزانية والتكاليف خلال تقييم الأداء المرحلي </a:t>
            </a:r>
          </a:p>
          <a:p>
            <a:pPr algn="r" rtl="1">
              <a:lnSpc>
                <a:spcPct val="150000"/>
              </a:lnSpc>
              <a:buFont typeface="Wingdings" pitchFamily="2" charset="2"/>
              <a:buChar char="ü"/>
            </a:pPr>
            <a:r>
              <a:rPr lang="ar-JO" b="0" i="0" u="none" strike="noStrike" dirty="0">
                <a:solidFill>
                  <a:schemeClr val="accent1"/>
                </a:solidFill>
                <a:effectLst/>
              </a:rPr>
              <a:t>تحسين الحملات المستقبلية من خلال تقديم توصيات معينة بعد تحليل النتائج وتقديم تقرير التقييم النهائي </a:t>
            </a:r>
          </a:p>
          <a:p>
            <a:pPr algn="r" rtl="1">
              <a:lnSpc>
                <a:spcPct val="150000"/>
              </a:lnSpc>
              <a:buFont typeface="Wingdings" pitchFamily="2" charset="2"/>
              <a:buChar char="ü"/>
            </a:pPr>
            <a:r>
              <a:rPr lang="ar-JO" b="0" i="0" u="none" strike="noStrike" dirty="0">
                <a:solidFill>
                  <a:schemeClr val="accent1"/>
                </a:solidFill>
                <a:effectLst/>
              </a:rPr>
              <a:t>تعزيز فهم الجمهور وسلوكه، حيث أن تقارير أداء الحملات التي تصدرها المنصات الرقمية تسلط الضوء على الكثير من بيانات الجمهور، وسلوكياته الرقمية وتفاعله </a:t>
            </a:r>
          </a:p>
          <a:p>
            <a:pPr algn="r" rtl="1">
              <a:lnSpc>
                <a:spcPct val="150000"/>
              </a:lnSpc>
              <a:buFont typeface="Wingdings" pitchFamily="2" charset="2"/>
              <a:buChar char="ü"/>
            </a:pPr>
            <a:r>
              <a:rPr lang="ar-JO" b="0" i="0" u="none" strike="noStrike" dirty="0">
                <a:solidFill>
                  <a:schemeClr val="accent1"/>
                </a:solidFill>
                <a:effectLst/>
              </a:rPr>
              <a:t>تقديم نتائج دقيقة للجهات الداعمة من خلال تقارير تحليل وتقييم الأداء المرحلية والنهائية </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255250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p:txBody>
          <a:bodyPr anchor="t">
            <a:noAutofit/>
          </a:bodyPr>
          <a:lstStyle/>
          <a:p>
            <a:pPr algn="ctr"/>
            <a:r>
              <a:rPr lang="ar-JO" sz="2800" b="1" u="sng" dirty="0">
                <a:solidFill>
                  <a:schemeClr val="accent1"/>
                </a:solidFill>
              </a:rPr>
              <a:t>: مؤشرات الأداء الرئيسية </a:t>
            </a:r>
            <a:r>
              <a:rPr lang="en-US" sz="2800" b="1" u="sng" dirty="0">
                <a:solidFill>
                  <a:schemeClr val="accent1"/>
                </a:solidFill>
              </a:rPr>
              <a:t>KPIs</a:t>
            </a:r>
          </a:p>
        </p:txBody>
      </p:sp>
      <p:sp>
        <p:nvSpPr>
          <p:cNvPr id="5" name="Content Placeholder 4">
            <a:extLst>
              <a:ext uri="{FF2B5EF4-FFF2-40B4-BE49-F238E27FC236}">
                <a16:creationId xmlns:a16="http://schemas.microsoft.com/office/drawing/2014/main" id="{EBE73B4C-522F-8D4F-817C-B9F26A53A233}"/>
              </a:ext>
            </a:extLst>
          </p:cNvPr>
          <p:cNvSpPr>
            <a:spLocks noGrp="1"/>
          </p:cNvSpPr>
          <p:nvPr>
            <p:ph sz="half" idx="1"/>
          </p:nvPr>
        </p:nvSpPr>
        <p:spPr>
          <a:xfrm>
            <a:off x="457200" y="1441468"/>
            <a:ext cx="5928360" cy="5051407"/>
          </a:xfrm>
        </p:spPr>
        <p:txBody>
          <a:bodyPr>
            <a:normAutofit/>
          </a:bodyPr>
          <a:lstStyle/>
          <a:p>
            <a:pPr algn="r" rtl="1">
              <a:lnSpc>
                <a:spcPct val="150000"/>
              </a:lnSpc>
            </a:pPr>
            <a:r>
              <a:rPr lang="ar-JO" sz="2400" dirty="0"/>
              <a:t>عدد مرات الظهور (</a:t>
            </a:r>
            <a:r>
              <a:rPr lang="en-US" sz="2400" dirty="0"/>
              <a:t>Impressions)</a:t>
            </a:r>
          </a:p>
          <a:p>
            <a:pPr algn="r" rtl="1">
              <a:lnSpc>
                <a:spcPct val="150000"/>
              </a:lnSpc>
            </a:pPr>
            <a:r>
              <a:rPr lang="ar-JO" sz="2400" dirty="0"/>
              <a:t>الوصول </a:t>
            </a:r>
            <a:r>
              <a:rPr lang="en-US" sz="2400" dirty="0"/>
              <a:t>Reach</a:t>
            </a:r>
          </a:p>
          <a:p>
            <a:pPr algn="r" rtl="1">
              <a:lnSpc>
                <a:spcPct val="150000"/>
              </a:lnSpc>
            </a:pPr>
            <a:r>
              <a:rPr lang="ar-JO" sz="2400" dirty="0"/>
              <a:t>التفاعل </a:t>
            </a:r>
            <a:r>
              <a:rPr lang="en-US" sz="2400" dirty="0"/>
              <a:t>Engagement</a:t>
            </a:r>
          </a:p>
          <a:p>
            <a:pPr algn="r" rtl="1">
              <a:lnSpc>
                <a:spcPct val="150000"/>
              </a:lnSpc>
            </a:pPr>
            <a:r>
              <a:rPr lang="ar-JO" sz="2400" dirty="0"/>
              <a:t>النقر على الروابط </a:t>
            </a:r>
            <a:r>
              <a:rPr lang="en-US" sz="2400" dirty="0"/>
              <a:t>Click Through Rate</a:t>
            </a:r>
          </a:p>
          <a:p>
            <a:pPr algn="r" rtl="1">
              <a:lnSpc>
                <a:spcPct val="150000"/>
              </a:lnSpc>
            </a:pPr>
            <a:r>
              <a:rPr lang="ar-JO" sz="2400" dirty="0"/>
              <a:t>التحويل </a:t>
            </a:r>
            <a:r>
              <a:rPr lang="en-US" sz="2400" dirty="0"/>
              <a:t>Conversion</a:t>
            </a:r>
          </a:p>
          <a:p>
            <a:pPr algn="r" rtl="1">
              <a:lnSpc>
                <a:spcPct val="150000"/>
              </a:lnSpc>
            </a:pPr>
            <a:r>
              <a:rPr lang="ar-JO" sz="2400" dirty="0"/>
              <a:t>التكلفة لكل نتيجة </a:t>
            </a:r>
            <a:r>
              <a:rPr lang="en-US" sz="2400" dirty="0"/>
              <a:t>Cost per Result</a:t>
            </a:r>
          </a:p>
          <a:p>
            <a:pPr algn="r" rtl="1">
              <a:lnSpc>
                <a:spcPct val="150000"/>
              </a:lnSpc>
            </a:pPr>
            <a:r>
              <a:rPr lang="ar-JO" sz="2400" dirty="0"/>
              <a:t>معدل إكمال المشاهدة (في الفيديوهات)</a:t>
            </a:r>
            <a:endParaRPr lang="en-JO" sz="2400" dirty="0"/>
          </a:p>
        </p:txBody>
      </p:sp>
      <p:pic>
        <p:nvPicPr>
          <p:cNvPr id="18" name="Content Placeholder 17">
            <a:extLst>
              <a:ext uri="{FF2B5EF4-FFF2-40B4-BE49-F238E27FC236}">
                <a16:creationId xmlns:a16="http://schemas.microsoft.com/office/drawing/2014/main" id="{AE62CA47-8E45-AD41-90A1-6F43A31CA489}"/>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736080" y="1937565"/>
            <a:ext cx="5455920" cy="4239398"/>
          </a:xfrm>
        </p:spPr>
      </p:pic>
    </p:spTree>
    <p:extLst>
      <p:ext uri="{BB962C8B-B14F-4D97-AF65-F5344CB8AC3E}">
        <p14:creationId xmlns:p14="http://schemas.microsoft.com/office/powerpoint/2010/main" val="3920201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838200" y="318303"/>
            <a:ext cx="10515600" cy="1657639"/>
          </a:xfrm>
        </p:spPr>
        <p:txBody>
          <a:bodyPr anchor="t">
            <a:noAutofit/>
            <a:scene3d>
              <a:camera prst="orthographicFront"/>
              <a:lightRig rig="threePt" dir="t"/>
            </a:scene3d>
            <a:sp3d extrusionH="57150">
              <a:bevelT w="38100" h="38100"/>
            </a:sp3d>
          </a:bodyPr>
          <a:lstStyle/>
          <a:p>
            <a:pPr algn="ctr"/>
            <a:r>
              <a:rPr lang="ar-SA" b="1" u="sng" dirty="0">
                <a:solidFill>
                  <a:schemeClr val="accent1"/>
                </a:solidFill>
                <a:effectLst>
                  <a:outerShdw blurRad="50800" dist="38100" dir="2700000" algn="tl" rotWithShape="0">
                    <a:prstClr val="black">
                      <a:alpha val="40000"/>
                    </a:prstClr>
                  </a:outerShdw>
                  <a:reflection blurRad="6350" stA="50000" endA="300" endPos="50000" dist="29997" dir="5400000" sy="-100000" algn="bl" rotWithShape="0"/>
                </a:effectLst>
              </a:rPr>
              <a:t>حالات دراسية وأمثلة تطبيقية</a:t>
            </a:r>
            <a:endParaRPr lang="en-US" b="1" u="sng" dirty="0">
              <a:solidFill>
                <a:schemeClr val="accent1"/>
              </a:solidFill>
              <a:effectLst>
                <a:outerShdw blurRad="50800" dist="38100" dir="2700000" algn="tl" rotWithShape="0">
                  <a:prstClr val="black">
                    <a:alpha val="40000"/>
                  </a:prstClr>
                </a:outerShdw>
                <a:reflection blurRad="6350" stA="50000" endA="300" endPos="50000" dist="29997" dir="5400000" sy="-100000" algn="bl" rotWithShape="0"/>
              </a:effectLst>
            </a:endParaRPr>
          </a:p>
        </p:txBody>
      </p:sp>
      <p:pic>
        <p:nvPicPr>
          <p:cNvPr id="10" name="Picture 9">
            <a:extLst>
              <a:ext uri="{FF2B5EF4-FFF2-40B4-BE49-F238E27FC236}">
                <a16:creationId xmlns:a16="http://schemas.microsoft.com/office/drawing/2014/main" id="{9507FE7A-46D7-7943-AA8C-3DB3FB83B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11891"/>
            <a:ext cx="12192000" cy="5240915"/>
          </a:xfrm>
          <a:prstGeom prst="rect">
            <a:avLst/>
          </a:prstGeom>
        </p:spPr>
      </p:pic>
    </p:spTree>
    <p:extLst>
      <p:ext uri="{BB962C8B-B14F-4D97-AF65-F5344CB8AC3E}">
        <p14:creationId xmlns:p14="http://schemas.microsoft.com/office/powerpoint/2010/main" val="206514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algn="ctr" defTabSz="914400" rtl="1" eaLnBrk="1" latinLnBrk="0" hangingPunct="1">
              <a:lnSpc>
                <a:spcPct val="150000"/>
              </a:lnSpc>
              <a:spcBef>
                <a:spcPts val="1000"/>
              </a:spcBef>
              <a:buNone/>
            </a:pPr>
            <a:r>
              <a:rPr lang="ar-JO" sz="2800" b="1" u="sng" dirty="0">
                <a:solidFill>
                  <a:schemeClr val="accent1">
                    <a:lumMod val="50000"/>
                  </a:schemeClr>
                </a:solidFill>
              </a:rPr>
              <a:t>تحليل أداء حملة: </a:t>
            </a:r>
            <a:r>
              <a:rPr lang="ar-SA" sz="2800" b="1" u="sng" dirty="0">
                <a:solidFill>
                  <a:schemeClr val="accent1">
                    <a:lumMod val="50000"/>
                  </a:schemeClr>
                </a:solidFill>
              </a:rPr>
              <a:t>العالم في قلب المملكة</a:t>
            </a:r>
            <a:endParaRPr lang="ar-JO" sz="2800" b="1" u="sng" dirty="0">
              <a:solidFill>
                <a:schemeClr val="accent1">
                  <a:lumMod val="50000"/>
                </a:schemeClr>
              </a:solidFill>
            </a:endParaRP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318654" y="1076343"/>
            <a:ext cx="6505575" cy="5675313"/>
          </a:xfrm>
        </p:spPr>
        <p:txBody>
          <a:bodyPr>
            <a:normAutofit fontScale="92500" lnSpcReduction="10000"/>
          </a:bodyPr>
          <a:lstStyle/>
          <a:p>
            <a:pPr algn="just" rtl="1">
              <a:lnSpc>
                <a:spcPct val="150000"/>
              </a:lnSpc>
            </a:pPr>
            <a:r>
              <a:rPr lang="ar-JO" sz="2400" b="0" i="0" u="none" strike="noStrike" dirty="0">
                <a:solidFill>
                  <a:schemeClr val="accent1"/>
                </a:solidFill>
                <a:effectLst/>
                <a:latin typeface="Alexandria"/>
              </a:rPr>
              <a:t>حملة "العالم في قلب المملكة" التي كانت هوية موسم حج عام 1440 هجرية (2019 ميلادية). وواكبت الحملة الإجراءات الحكومية في استقبال ضيوف الرحمن، وتيسير أدائهم مناسك الحج والعمرة</a:t>
            </a:r>
            <a:r>
              <a:rPr lang="ar-JO" sz="2400" b="0" i="0" u="none" strike="noStrike" dirty="0">
                <a:solidFill>
                  <a:srgbClr val="666666"/>
                </a:solidFill>
                <a:effectLst/>
                <a:latin typeface="Alexandria"/>
              </a:rPr>
              <a:t>. </a:t>
            </a:r>
            <a:r>
              <a:rPr lang="ar-SA" sz="2000" dirty="0">
                <a:solidFill>
                  <a:srgbClr val="002060"/>
                </a:solidFill>
                <a:latin typeface="Arial" panose="020B0604020202020204" pitchFamily="34" charset="0"/>
                <a:cs typeface="Arial" panose="020B0604020202020204" pitchFamily="34" charset="0"/>
              </a:rPr>
              <a:t> </a:t>
            </a:r>
          </a:p>
          <a:p>
            <a:pPr algn="just" rtl="1">
              <a:lnSpc>
                <a:spcPct val="150000"/>
              </a:lnSpc>
            </a:pPr>
            <a:r>
              <a:rPr lang="ar-JO" sz="2400" b="0" i="0" u="sng" strike="noStrike" dirty="0">
                <a:solidFill>
                  <a:srgbClr val="C00000"/>
                </a:solidFill>
                <a:effectLst/>
                <a:latin typeface="Alexandria"/>
              </a:rPr>
              <a:t>ركز مركز التواصل الحكومي المسؤول عن إطلاق الحملة على 4 محاور شملت: </a:t>
            </a:r>
          </a:p>
          <a:p>
            <a:pPr marL="457200" indent="-457200" algn="just" rtl="1">
              <a:lnSpc>
                <a:spcPct val="150000"/>
              </a:lnSpc>
              <a:buFont typeface="+mj-lt"/>
              <a:buAutoNum type="arabicPeriod"/>
            </a:pPr>
            <a:r>
              <a:rPr lang="ar-JO" sz="2400" b="0" i="0" u="none" strike="noStrike" dirty="0">
                <a:solidFill>
                  <a:srgbClr val="0070C0"/>
                </a:solidFill>
                <a:effectLst/>
                <a:latin typeface="Alexandria"/>
              </a:rPr>
              <a:t>التغطية الإعلامية بنحو 13 لغة</a:t>
            </a:r>
          </a:p>
          <a:p>
            <a:pPr marL="457200" indent="-457200" algn="just" rtl="1">
              <a:lnSpc>
                <a:spcPct val="150000"/>
              </a:lnSpc>
              <a:buFont typeface="+mj-lt"/>
              <a:buAutoNum type="arabicPeriod"/>
            </a:pPr>
            <a:r>
              <a:rPr lang="ar-JO" sz="2400" b="0" i="0" u="none" strike="noStrike" dirty="0">
                <a:solidFill>
                  <a:srgbClr val="C00000"/>
                </a:solidFill>
                <a:effectLst/>
                <a:latin typeface="Alexandria"/>
              </a:rPr>
              <a:t> التغطية الرقمية</a:t>
            </a:r>
          </a:p>
          <a:p>
            <a:pPr marL="457200" indent="-457200" algn="just" rtl="1">
              <a:lnSpc>
                <a:spcPct val="150000"/>
              </a:lnSpc>
              <a:buFont typeface="+mj-lt"/>
              <a:buAutoNum type="arabicPeriod"/>
            </a:pPr>
            <a:r>
              <a:rPr lang="ar-JO" sz="2400" b="0" i="0" u="none" strike="noStrike" dirty="0">
                <a:solidFill>
                  <a:srgbClr val="0070C0"/>
                </a:solidFill>
                <a:effectLst/>
                <a:latin typeface="Alexandria"/>
              </a:rPr>
              <a:t>إتاحة بوابة الحج الإعلامية أمام وسائل الإعلام والصحفيين</a:t>
            </a:r>
          </a:p>
          <a:p>
            <a:pPr marL="457200" indent="-457200" algn="just" rtl="1">
              <a:lnSpc>
                <a:spcPct val="150000"/>
              </a:lnSpc>
              <a:buFont typeface="+mj-lt"/>
              <a:buAutoNum type="arabicPeriod"/>
            </a:pPr>
            <a:r>
              <a:rPr lang="ar-JO" sz="2400" b="0" i="0" u="none" strike="noStrike" dirty="0">
                <a:solidFill>
                  <a:srgbClr val="C00000"/>
                </a:solidFill>
                <a:effectLst/>
                <a:latin typeface="Alexandria"/>
              </a:rPr>
              <a:t>التركيز على الوسم المعتمد #العالم_في_قلب المملكة خلال تغطية موسم حج</a:t>
            </a:r>
            <a:endParaRPr lang="en-JO" sz="2000" dirty="0">
              <a:solidFill>
                <a:srgbClr val="C00000"/>
              </a:solidFill>
              <a:latin typeface="Arial" panose="020B0604020202020204" pitchFamily="34" charset="0"/>
              <a:cs typeface="Arial" panose="020B0604020202020204" pitchFamily="34" charset="0"/>
            </a:endParaRPr>
          </a:p>
        </p:txBody>
      </p:sp>
      <p:pic>
        <p:nvPicPr>
          <p:cNvPr id="9" name="Content Placeholder 8">
            <a:extLst>
              <a:ext uri="{FF2B5EF4-FFF2-40B4-BE49-F238E27FC236}">
                <a16:creationId xmlns:a16="http://schemas.microsoft.com/office/drawing/2014/main" id="{F771F151-9096-594A-955F-F291A205C7BB}"/>
              </a:ext>
            </a:extLst>
          </p:cNvPr>
          <p:cNvPicPr>
            <a:picLocks noGrp="1" noChangeAspect="1"/>
          </p:cNvPicPr>
          <p:nvPr>
            <p:ph idx="4294967295"/>
          </p:nvPr>
        </p:nvPicPr>
        <p:blipFill>
          <a:blip r:embed="rId3">
            <a:extLst>
              <a:ext uri="{28A0092B-C50C-407E-A947-70E740481C1C}">
                <a14:useLocalDpi xmlns:a14="http://schemas.microsoft.com/office/drawing/2010/main" val="0"/>
              </a:ext>
            </a:extLst>
          </a:blip>
          <a:stretch>
            <a:fillRect/>
          </a:stretch>
        </p:blipFill>
        <p:spPr>
          <a:xfrm>
            <a:off x="6924243" y="1267763"/>
            <a:ext cx="5129211" cy="4821237"/>
          </a:xfr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1" name="TextBox 10">
            <a:extLst>
              <a:ext uri="{FF2B5EF4-FFF2-40B4-BE49-F238E27FC236}">
                <a16:creationId xmlns:a16="http://schemas.microsoft.com/office/drawing/2014/main" id="{742623B2-3B4F-D44D-8C6E-D392967C1F29}"/>
              </a:ext>
            </a:extLst>
          </p:cNvPr>
          <p:cNvSpPr txBox="1"/>
          <p:nvPr/>
        </p:nvSpPr>
        <p:spPr>
          <a:xfrm>
            <a:off x="6924243" y="6231569"/>
            <a:ext cx="5267757" cy="338554"/>
          </a:xfrm>
          <a:prstGeom prst="rect">
            <a:avLst/>
          </a:prstGeom>
          <a:noFill/>
        </p:spPr>
        <p:txBody>
          <a:bodyPr wrap="square" rtlCol="0">
            <a:spAutoFit/>
          </a:bodyPr>
          <a:lstStyle/>
          <a:p>
            <a:pPr rtl="1"/>
            <a:r>
              <a:rPr lang="en-US" sz="1600" dirty="0">
                <a:solidFill>
                  <a:srgbClr val="002060"/>
                </a:solidFill>
                <a:latin typeface="Arial" panose="020B0604020202020204" pitchFamily="34" charset="0"/>
                <a:cs typeface="Arial" panose="020B0604020202020204" pitchFamily="34" charset="0"/>
                <a:hlinkClick r:id="rId4"/>
              </a:rPr>
              <a:t>https://youtu.be/HwoCk1VdY_s?si=cDkOJc5K025F73hz</a:t>
            </a:r>
            <a:endParaRPr lang="ar-SA" sz="16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79679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453641" y="198"/>
            <a:ext cx="8077200" cy="822960"/>
          </a:xfrm>
        </p:spPr>
        <p:txBody>
          <a:bodyPr>
            <a:normAutofit/>
          </a:bodyPr>
          <a:lstStyle/>
          <a:p>
            <a:pPr algn="ctr" defTabSz="914400" rtl="1" eaLnBrk="1" latinLnBrk="0" hangingPunct="1">
              <a:lnSpc>
                <a:spcPct val="150000"/>
              </a:lnSpc>
              <a:spcBef>
                <a:spcPts val="1000"/>
              </a:spcBef>
              <a:buNone/>
            </a:pPr>
            <a:r>
              <a:rPr lang="ar-JO" sz="2800" b="1" u="sng" dirty="0">
                <a:solidFill>
                  <a:schemeClr val="accent1">
                    <a:lumMod val="50000"/>
                  </a:schemeClr>
                </a:solidFill>
              </a:rPr>
              <a:t>تحليل أداء حملة: </a:t>
            </a:r>
            <a:r>
              <a:rPr lang="ar-SA" sz="2800" b="1" u="sng" dirty="0">
                <a:solidFill>
                  <a:schemeClr val="accent1">
                    <a:lumMod val="50000"/>
                  </a:schemeClr>
                </a:solidFill>
              </a:rPr>
              <a:t>العالم في قلب المملكة</a:t>
            </a:r>
            <a:endParaRPr lang="ar-JO" sz="2800" b="1" u="sng" dirty="0">
              <a:solidFill>
                <a:schemeClr val="accent1">
                  <a:lumMod val="50000"/>
                </a:schemeClr>
              </a:solidFill>
            </a:endParaRP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2"/>
          </p:nvPr>
        </p:nvSpPr>
        <p:spPr>
          <a:xfrm>
            <a:off x="289559" y="1056529"/>
            <a:ext cx="11722331" cy="5496671"/>
          </a:xfrm>
        </p:spPr>
        <p:txBody>
          <a:bodyPr>
            <a:normAutofit/>
          </a:bodyPr>
          <a:lstStyle/>
          <a:p>
            <a:pPr algn="r" rtl="1"/>
            <a:r>
              <a:rPr lang="ar-JO" sz="2400" b="1" u="sng" dirty="0">
                <a:solidFill>
                  <a:srgbClr val="C00000"/>
                </a:solidFill>
                <a:latin typeface="Arial" panose="020B0604020202020204" pitchFamily="34" charset="0"/>
                <a:cs typeface="Arial" panose="020B0604020202020204" pitchFamily="34" charset="0"/>
              </a:rPr>
              <a:t>من أهم نتائج الحملة: </a:t>
            </a:r>
          </a:p>
          <a:p>
            <a:pPr marL="457200" indent="-457200" algn="just" rtl="1">
              <a:lnSpc>
                <a:spcPct val="150000"/>
              </a:lnSpc>
              <a:buFont typeface="+mj-lt"/>
              <a:buAutoNum type="arabicPeriod"/>
            </a:pPr>
            <a:r>
              <a:rPr lang="ar-JO" sz="2400" dirty="0">
                <a:solidFill>
                  <a:srgbClr val="002060"/>
                </a:solidFill>
                <a:latin typeface="Arial" panose="020B0604020202020204" pitchFamily="34" charset="0"/>
                <a:cs typeface="Arial" panose="020B0604020202020204" pitchFamily="34" charset="0"/>
              </a:rPr>
              <a:t>حيث قامت 89 جهة حكومية بإدخال الشعار في هويتها الأصلية</a:t>
            </a:r>
          </a:p>
          <a:p>
            <a:pPr marL="457200" indent="-457200" algn="just" rtl="1">
              <a:lnSpc>
                <a:spcPct val="150000"/>
              </a:lnSpc>
              <a:buFont typeface="+mj-lt"/>
              <a:buAutoNum type="arabicPeriod"/>
            </a:pPr>
            <a:r>
              <a:rPr lang="ar-JO" sz="2400" dirty="0">
                <a:solidFill>
                  <a:srgbClr val="C00000"/>
                </a:solidFill>
                <a:latin typeface="Arial" panose="020B0604020202020204" pitchFamily="34" charset="0"/>
                <a:cs typeface="Arial" panose="020B0604020202020204" pitchFamily="34" charset="0"/>
              </a:rPr>
              <a:t>وصل عدد المنشورات المرفقة بشعار الحملة إلى 15 مليون منشورعبر مليوني مغرد </a:t>
            </a:r>
            <a:r>
              <a:rPr lang="ar-JO" sz="2400" u="sng" dirty="0">
                <a:solidFill>
                  <a:schemeClr val="accent1">
                    <a:lumMod val="75000"/>
                  </a:schemeClr>
                </a:solidFill>
                <a:latin typeface="Arial" panose="020B0604020202020204" pitchFamily="34" charset="0"/>
                <a:cs typeface="Arial" panose="020B0604020202020204" pitchFamily="34" charset="0"/>
              </a:rPr>
              <a:t>(مؤشر الانتشار لقياس الأداء)</a:t>
            </a:r>
          </a:p>
          <a:p>
            <a:pPr marL="457200" indent="-457200" algn="just" rtl="1">
              <a:lnSpc>
                <a:spcPct val="150000"/>
              </a:lnSpc>
              <a:buFont typeface="+mj-lt"/>
              <a:buAutoNum type="arabicPeriod"/>
            </a:pPr>
            <a:r>
              <a:rPr lang="ar-JO" sz="2400" dirty="0">
                <a:solidFill>
                  <a:srgbClr val="002060"/>
                </a:solidFill>
                <a:latin typeface="Arial" panose="020B0604020202020204" pitchFamily="34" charset="0"/>
                <a:cs typeface="Arial" panose="020B0604020202020204" pitchFamily="34" charset="0"/>
              </a:rPr>
              <a:t>قام المركز من خلال إدارته الإعلامية لموسم حج 1440 بتصوير وإنتاج نحو 2200 فيديو وصلت عدد مشاهداتها إلى 26 مليون مشاهدة </a:t>
            </a:r>
            <a:r>
              <a:rPr lang="ar-JO" sz="2400" u="sng" dirty="0">
                <a:solidFill>
                  <a:srgbClr val="C00000"/>
                </a:solidFill>
                <a:latin typeface="Arial" panose="020B0604020202020204" pitchFamily="34" charset="0"/>
                <a:cs typeface="Arial" panose="020B0604020202020204" pitchFamily="34" charset="0"/>
              </a:rPr>
              <a:t>(مؤشر التفاعل والوصول)</a:t>
            </a:r>
          </a:p>
          <a:p>
            <a:pPr marL="457200" indent="-457200" algn="just" rtl="1">
              <a:lnSpc>
                <a:spcPct val="150000"/>
              </a:lnSpc>
              <a:buFont typeface="+mj-lt"/>
              <a:buAutoNum type="arabicPeriod"/>
            </a:pPr>
            <a:r>
              <a:rPr lang="ar-JO" sz="2400" dirty="0">
                <a:solidFill>
                  <a:srgbClr val="002060"/>
                </a:solidFill>
                <a:latin typeface="Arial" panose="020B0604020202020204" pitchFamily="34" charset="0"/>
                <a:cs typeface="Arial" panose="020B0604020202020204" pitchFamily="34" charset="0"/>
              </a:rPr>
              <a:t>قام مركز التواصل الحكومي من خلال حملة العالم في قلب المملكة بتصميم </a:t>
            </a:r>
            <a:r>
              <a:rPr lang="ar-JO" sz="2400" dirty="0">
                <a:solidFill>
                  <a:srgbClr val="C00000"/>
                </a:solidFill>
                <a:latin typeface="Arial" panose="020B0604020202020204" pitchFamily="34" charset="0"/>
                <a:cs typeface="Arial" panose="020B0604020202020204" pitchFamily="34" charset="0"/>
              </a:rPr>
              <a:t>266 انفوجرافيك</a:t>
            </a:r>
            <a:r>
              <a:rPr lang="ar-JO" sz="2400" dirty="0">
                <a:solidFill>
                  <a:srgbClr val="002060"/>
                </a:solidFill>
                <a:latin typeface="Arial" panose="020B0604020202020204" pitchFamily="34" charset="0"/>
                <a:cs typeface="Arial" panose="020B0604020202020204" pitchFamily="34" charset="0"/>
              </a:rPr>
              <a:t>، والتقاط أكثر من </a:t>
            </a:r>
            <a:r>
              <a:rPr lang="ar-JO" sz="2400" dirty="0">
                <a:solidFill>
                  <a:srgbClr val="C00000"/>
                </a:solidFill>
                <a:latin typeface="Arial" panose="020B0604020202020204" pitchFamily="34" charset="0"/>
                <a:cs typeface="Arial" panose="020B0604020202020204" pitchFamily="34" charset="0"/>
              </a:rPr>
              <a:t>3500 صورة، </a:t>
            </a:r>
            <a:r>
              <a:rPr lang="ar-JO" sz="2400" dirty="0">
                <a:solidFill>
                  <a:srgbClr val="002060"/>
                </a:solidFill>
                <a:latin typeface="Arial" panose="020B0604020202020204" pitchFamily="34" charset="0"/>
                <a:cs typeface="Arial" panose="020B0604020202020204" pitchFamily="34" charset="0"/>
              </a:rPr>
              <a:t>وتحرير أكثر من </a:t>
            </a:r>
            <a:r>
              <a:rPr lang="ar-JO" sz="2400" dirty="0">
                <a:solidFill>
                  <a:srgbClr val="C00000"/>
                </a:solidFill>
                <a:latin typeface="Arial" panose="020B0604020202020204" pitchFamily="34" charset="0"/>
                <a:cs typeface="Arial" panose="020B0604020202020204" pitchFamily="34" charset="0"/>
              </a:rPr>
              <a:t>3000 مادة صحفية</a:t>
            </a:r>
            <a:r>
              <a:rPr lang="ar-JO" sz="2400" dirty="0">
                <a:solidFill>
                  <a:srgbClr val="002060"/>
                </a:solidFill>
                <a:latin typeface="Arial" panose="020B0604020202020204" pitchFamily="34" charset="0"/>
                <a:cs typeface="Arial" panose="020B0604020202020204" pitchFamily="34" charset="0"/>
              </a:rPr>
              <a:t>، وحصد المركز عن إجمالي تغطيته الرقمية أكثر </a:t>
            </a:r>
            <a:r>
              <a:rPr lang="ar-JO" sz="2400" dirty="0">
                <a:solidFill>
                  <a:srgbClr val="C00000"/>
                </a:solidFill>
                <a:latin typeface="Arial" panose="020B0604020202020204" pitchFamily="34" charset="0"/>
                <a:cs typeface="Arial" panose="020B0604020202020204" pitchFamily="34" charset="0"/>
              </a:rPr>
              <a:t>من 91 مليون تفاعل مع مواده المنشورة </a:t>
            </a:r>
            <a:r>
              <a:rPr lang="ar-JO" sz="2400" u="sng" dirty="0">
                <a:solidFill>
                  <a:srgbClr val="00AEEF"/>
                </a:solidFill>
                <a:latin typeface="Arial" panose="020B0604020202020204" pitchFamily="34" charset="0"/>
                <a:cs typeface="Arial" panose="020B0604020202020204" pitchFamily="34" charset="0"/>
              </a:rPr>
              <a:t>(مؤشر جودة المحتوى والتفاعل)</a:t>
            </a:r>
          </a:p>
          <a:p>
            <a:pPr rtl="1">
              <a:lnSpc>
                <a:spcPct val="150000"/>
              </a:lnSpc>
            </a:pPr>
            <a:r>
              <a:rPr lang="en-US" sz="2400" dirty="0">
                <a:solidFill>
                  <a:srgbClr val="C00000"/>
                </a:solidFill>
                <a:latin typeface="Arial" panose="020B0604020202020204" pitchFamily="34" charset="0"/>
                <a:cs typeface="Arial" panose="020B0604020202020204" pitchFamily="34" charset="0"/>
                <a:hlinkClick r:id="rId3"/>
              </a:rPr>
              <a:t>https://media.gov.sa/ar/news/4948</a:t>
            </a:r>
            <a:r>
              <a:rPr lang="ar-SA" sz="2400" dirty="0">
                <a:solidFill>
                  <a:srgbClr val="C00000"/>
                </a:solidFill>
                <a:latin typeface="Arial" panose="020B0604020202020204" pitchFamily="34" charset="0"/>
                <a:cs typeface="Arial" panose="020B0604020202020204" pitchFamily="34" charset="0"/>
              </a:rPr>
              <a:t> </a:t>
            </a:r>
            <a:endParaRPr lang="en-JO" sz="2400" dirty="0">
              <a:solidFill>
                <a:srgbClr val="C0000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Tree>
    <p:extLst>
      <p:ext uri="{BB962C8B-B14F-4D97-AF65-F5344CB8AC3E}">
        <p14:creationId xmlns:p14="http://schemas.microsoft.com/office/powerpoint/2010/main" val="20638669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13" name="Picture 12">
            <a:extLst>
              <a:ext uri="{FF2B5EF4-FFF2-40B4-BE49-F238E27FC236}">
                <a16:creationId xmlns:a16="http://schemas.microsoft.com/office/drawing/2014/main" id="{3EA1112C-6550-C14D-B672-C085987265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941790"/>
            <a:ext cx="12039600" cy="5896396"/>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305141" y="-19814"/>
            <a:ext cx="8390568" cy="961604"/>
          </a:xfrm>
          <a:noFill/>
          <a:ln>
            <a:solidFill>
              <a:srgbClr val="002060"/>
            </a:solidFill>
          </a:ln>
        </p:spPr>
        <p:txBody>
          <a:bodyPr>
            <a:noAutofit/>
            <a:scene3d>
              <a:camera prst="orthographicFront"/>
              <a:lightRig rig="threePt" dir="t"/>
            </a:scene3d>
            <a:sp3d extrusionH="57150">
              <a:bevelT w="38100" h="38100" prst="angle"/>
            </a:sp3d>
          </a:bodyPr>
          <a:lstStyle/>
          <a:p>
            <a:pPr algn="ctr" defTabSz="914400" rtl="1" eaLnBrk="1" latinLnBrk="0" hangingPunct="1">
              <a:lnSpc>
                <a:spcPct val="150000"/>
              </a:lnSpc>
              <a:spcBef>
                <a:spcPts val="1000"/>
              </a:spcBef>
              <a:buNone/>
            </a:pPr>
            <a:r>
              <a:rPr lang="ar-SA" sz="4000" b="1" dirty="0">
                <a:ln w="0"/>
                <a:solidFill>
                  <a:srgbClr val="C00000"/>
                </a:solidFill>
                <a:effectLst>
                  <a:outerShdw blurRad="38100" dist="19050" dir="2700000" algn="tl" rotWithShape="0">
                    <a:schemeClr val="dk1">
                      <a:alpha val="40000"/>
                    </a:schemeClr>
                  </a:outerShdw>
                </a:effectLst>
              </a:rPr>
              <a:t>كيف نقرأ التقارير البصرية الرقمية وتقارير الأداء</a:t>
            </a:r>
            <a:endParaRPr lang="ar-JO" sz="4000" b="1"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0236969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JO" sz="2800" b="1" i="0" u="sng" strike="noStrike" dirty="0">
                <a:solidFill>
                  <a:schemeClr val="accent1"/>
                </a:solidFill>
                <a:effectLst/>
                <a:latin typeface="-webkit-standard"/>
              </a:rPr>
              <a:t>تحليل الاختصارات المتكررة في تقارير الأداء البصري</a:t>
            </a:r>
            <a:endParaRPr lang="ar-JO" sz="2800" b="1" u="sng" dirty="0">
              <a:solidFill>
                <a:schemeClr val="accent1"/>
              </a:solidFill>
            </a:endParaRPr>
          </a:p>
        </p:txBody>
      </p:sp>
      <p:graphicFrame>
        <p:nvGraphicFramePr>
          <p:cNvPr id="10" name="Content Placeholder 9">
            <a:extLst>
              <a:ext uri="{FF2B5EF4-FFF2-40B4-BE49-F238E27FC236}">
                <a16:creationId xmlns:a16="http://schemas.microsoft.com/office/drawing/2014/main" id="{44A0E321-2E77-FA48-A5C7-F6532CB4D13A}"/>
              </a:ext>
            </a:extLst>
          </p:cNvPr>
          <p:cNvGraphicFramePr>
            <a:graphicFrameLocks noGrp="1"/>
          </p:cNvGraphicFramePr>
          <p:nvPr>
            <p:ph idx="1"/>
            <p:extLst>
              <p:ext uri="{D42A27DB-BD31-4B8C-83A1-F6EECF244321}">
                <p14:modId xmlns:p14="http://schemas.microsoft.com/office/powerpoint/2010/main" val="4034839218"/>
              </p:ext>
            </p:extLst>
          </p:nvPr>
        </p:nvGraphicFramePr>
        <p:xfrm>
          <a:off x="381000" y="1056530"/>
          <a:ext cx="11391900" cy="5344270"/>
        </p:xfrm>
        <a:graphic>
          <a:graphicData uri="http://schemas.openxmlformats.org/drawingml/2006/table">
            <a:tbl>
              <a:tblPr rtl="1">
                <a:tableStyleId>{8FD4443E-F989-4FC4-A0C8-D5A2AF1F390B}</a:tableStyleId>
              </a:tblPr>
              <a:tblGrid>
                <a:gridCol w="2847975">
                  <a:extLst>
                    <a:ext uri="{9D8B030D-6E8A-4147-A177-3AD203B41FA5}">
                      <a16:colId xmlns:a16="http://schemas.microsoft.com/office/drawing/2014/main" val="3947399727"/>
                    </a:ext>
                  </a:extLst>
                </a:gridCol>
                <a:gridCol w="2847975">
                  <a:extLst>
                    <a:ext uri="{9D8B030D-6E8A-4147-A177-3AD203B41FA5}">
                      <a16:colId xmlns:a16="http://schemas.microsoft.com/office/drawing/2014/main" val="1389075877"/>
                    </a:ext>
                  </a:extLst>
                </a:gridCol>
                <a:gridCol w="2847975">
                  <a:extLst>
                    <a:ext uri="{9D8B030D-6E8A-4147-A177-3AD203B41FA5}">
                      <a16:colId xmlns:a16="http://schemas.microsoft.com/office/drawing/2014/main" val="296307507"/>
                    </a:ext>
                  </a:extLst>
                </a:gridCol>
                <a:gridCol w="2847975">
                  <a:extLst>
                    <a:ext uri="{9D8B030D-6E8A-4147-A177-3AD203B41FA5}">
                      <a16:colId xmlns:a16="http://schemas.microsoft.com/office/drawing/2014/main" val="2169565372"/>
                    </a:ext>
                  </a:extLst>
                </a:gridCol>
              </a:tblGrid>
              <a:tr h="403341">
                <a:tc>
                  <a:txBody>
                    <a:bodyPr/>
                    <a:lstStyle/>
                    <a:p>
                      <a:pPr algn="ctr"/>
                      <a:r>
                        <a:rPr lang="ar-JO" sz="1600"/>
                        <a:t>الاختصار</a:t>
                      </a:r>
                    </a:p>
                  </a:txBody>
                  <a:tcPr marL="82101" marR="82101" marT="41050" marB="41050" anchor="ctr">
                    <a:cell3D prstMaterial="dkEdge">
                      <a:bevel w="50800" prst="hardEdge"/>
                      <a:lightRig rig="flood" dir="t"/>
                    </a:cell3D>
                  </a:tcPr>
                </a:tc>
                <a:tc>
                  <a:txBody>
                    <a:bodyPr/>
                    <a:lstStyle/>
                    <a:p>
                      <a:pPr algn="ctr"/>
                      <a:r>
                        <a:rPr lang="ar-JO" sz="1600"/>
                        <a:t>المعنى الكامل</a:t>
                      </a:r>
                    </a:p>
                  </a:txBody>
                  <a:tcPr marL="82101" marR="82101" marT="41050" marB="41050" anchor="ctr">
                    <a:cell3D prstMaterial="dkEdge">
                      <a:bevel w="50800" prst="hardEdge"/>
                      <a:lightRig rig="flood" dir="t"/>
                    </a:cell3D>
                  </a:tcPr>
                </a:tc>
                <a:tc>
                  <a:txBody>
                    <a:bodyPr/>
                    <a:lstStyle/>
                    <a:p>
                      <a:pPr algn="ctr"/>
                      <a:r>
                        <a:rPr lang="ar-JO" sz="1600"/>
                        <a:t>الترجمة</a:t>
                      </a:r>
                    </a:p>
                  </a:txBody>
                  <a:tcPr marL="82101" marR="82101" marT="41050" marB="41050" anchor="ctr">
                    <a:cell3D prstMaterial="dkEdge">
                      <a:bevel w="50800" prst="hardEdge"/>
                      <a:lightRig rig="flood" dir="t"/>
                    </a:cell3D>
                  </a:tcPr>
                </a:tc>
                <a:tc>
                  <a:txBody>
                    <a:bodyPr/>
                    <a:lstStyle/>
                    <a:p>
                      <a:pPr algn="ctr"/>
                      <a:r>
                        <a:rPr lang="ar-JO" sz="1600"/>
                        <a:t>وظيفته في التقييم</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2570478671"/>
                  </a:ext>
                </a:extLst>
              </a:tr>
              <a:tr h="705847">
                <a:tc>
                  <a:txBody>
                    <a:bodyPr/>
                    <a:lstStyle/>
                    <a:p>
                      <a:pPr algn="ctr"/>
                      <a:r>
                        <a:rPr lang="en-US" sz="1600"/>
                        <a:t>KPI</a:t>
                      </a:r>
                    </a:p>
                  </a:txBody>
                  <a:tcPr marL="82101" marR="82101" marT="41050" marB="41050" anchor="ctr">
                    <a:cell3D prstMaterial="dkEdge">
                      <a:bevel w="50800" prst="hardEdge"/>
                      <a:lightRig rig="flood" dir="t"/>
                    </a:cell3D>
                  </a:tcPr>
                </a:tc>
                <a:tc>
                  <a:txBody>
                    <a:bodyPr/>
                    <a:lstStyle/>
                    <a:p>
                      <a:pPr algn="ctr"/>
                      <a:r>
                        <a:rPr lang="en-US" sz="1600"/>
                        <a:t>Key Performance Indicator</a:t>
                      </a:r>
                    </a:p>
                  </a:txBody>
                  <a:tcPr marL="82101" marR="82101" marT="41050" marB="41050" anchor="ctr">
                    <a:cell3D prstMaterial="dkEdge">
                      <a:bevel w="50800" prst="hardEdge"/>
                      <a:lightRig rig="flood" dir="t"/>
                    </a:cell3D>
                  </a:tcPr>
                </a:tc>
                <a:tc>
                  <a:txBody>
                    <a:bodyPr/>
                    <a:lstStyle/>
                    <a:p>
                      <a:pPr algn="ctr"/>
                      <a:r>
                        <a:rPr lang="ar-JO" sz="1600"/>
                        <a:t>مؤشرات الأداء الرئيسية</a:t>
                      </a:r>
                    </a:p>
                  </a:txBody>
                  <a:tcPr marL="82101" marR="82101" marT="41050" marB="41050" anchor="ctr">
                    <a:cell3D prstMaterial="dkEdge">
                      <a:bevel w="50800" prst="hardEdge"/>
                      <a:lightRig rig="flood" dir="t"/>
                    </a:cell3D>
                  </a:tcPr>
                </a:tc>
                <a:tc>
                  <a:txBody>
                    <a:bodyPr/>
                    <a:lstStyle/>
                    <a:p>
                      <a:pPr algn="ctr"/>
                      <a:r>
                        <a:rPr lang="ar-JO" sz="1600"/>
                        <a:t>لقياس نجاح كل عنصر في الحملة</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3504598061"/>
                  </a:ext>
                </a:extLst>
              </a:tr>
              <a:tr h="705847">
                <a:tc>
                  <a:txBody>
                    <a:bodyPr/>
                    <a:lstStyle/>
                    <a:p>
                      <a:pPr algn="ctr"/>
                      <a:r>
                        <a:rPr lang="en-US" sz="1600"/>
                        <a:t>ROI</a:t>
                      </a:r>
                    </a:p>
                  </a:txBody>
                  <a:tcPr marL="82101" marR="82101" marT="41050" marB="41050" anchor="ctr">
                    <a:cell3D prstMaterial="dkEdge">
                      <a:bevel w="50800" prst="hardEdge"/>
                      <a:lightRig rig="flood" dir="t"/>
                    </a:cell3D>
                  </a:tcPr>
                </a:tc>
                <a:tc>
                  <a:txBody>
                    <a:bodyPr/>
                    <a:lstStyle/>
                    <a:p>
                      <a:pPr algn="ctr"/>
                      <a:r>
                        <a:rPr lang="en-US" sz="1600"/>
                        <a:t>Return on Investment</a:t>
                      </a:r>
                    </a:p>
                  </a:txBody>
                  <a:tcPr marL="82101" marR="82101" marT="41050" marB="41050" anchor="ctr">
                    <a:cell3D prstMaterial="dkEdge">
                      <a:bevel w="50800" prst="hardEdge"/>
                      <a:lightRig rig="flood" dir="t"/>
                    </a:cell3D>
                  </a:tcPr>
                </a:tc>
                <a:tc>
                  <a:txBody>
                    <a:bodyPr/>
                    <a:lstStyle/>
                    <a:p>
                      <a:pPr algn="ctr"/>
                      <a:r>
                        <a:rPr lang="ar-JO" sz="1600"/>
                        <a:t>العائد على الاستثمار</a:t>
                      </a:r>
                    </a:p>
                  </a:txBody>
                  <a:tcPr marL="82101" marR="82101" marT="41050" marB="41050" anchor="ctr">
                    <a:cell3D prstMaterial="dkEdge">
                      <a:bevel w="50800" prst="hardEdge"/>
                      <a:lightRig rig="flood" dir="t"/>
                    </a:cell3D>
                  </a:tcPr>
                </a:tc>
                <a:tc>
                  <a:txBody>
                    <a:bodyPr/>
                    <a:lstStyle/>
                    <a:p>
                      <a:pPr algn="ctr"/>
                      <a:r>
                        <a:rPr lang="ar-JO" sz="1600"/>
                        <a:t>لحساب قيمة النتائج مقابل تكلفة الحملة</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1162124780"/>
                  </a:ext>
                </a:extLst>
              </a:tr>
              <a:tr h="705847">
                <a:tc>
                  <a:txBody>
                    <a:bodyPr/>
                    <a:lstStyle/>
                    <a:p>
                      <a:pPr algn="ctr"/>
                      <a:r>
                        <a:rPr lang="en-US" sz="1600"/>
                        <a:t>ER</a:t>
                      </a:r>
                    </a:p>
                  </a:txBody>
                  <a:tcPr marL="82101" marR="82101" marT="41050" marB="41050" anchor="ctr">
                    <a:cell3D prstMaterial="dkEdge">
                      <a:bevel w="50800" prst="hardEdge"/>
                      <a:lightRig rig="flood" dir="t"/>
                    </a:cell3D>
                  </a:tcPr>
                </a:tc>
                <a:tc>
                  <a:txBody>
                    <a:bodyPr/>
                    <a:lstStyle/>
                    <a:p>
                      <a:pPr algn="ctr"/>
                      <a:r>
                        <a:rPr lang="en-US" sz="1600"/>
                        <a:t>Engagement Rate</a:t>
                      </a:r>
                    </a:p>
                  </a:txBody>
                  <a:tcPr marL="82101" marR="82101" marT="41050" marB="41050" anchor="ctr">
                    <a:cell3D prstMaterial="dkEdge">
                      <a:bevel w="50800" prst="hardEdge"/>
                      <a:lightRig rig="flood" dir="t"/>
                    </a:cell3D>
                  </a:tcPr>
                </a:tc>
                <a:tc>
                  <a:txBody>
                    <a:bodyPr/>
                    <a:lstStyle/>
                    <a:p>
                      <a:pPr algn="ctr"/>
                      <a:r>
                        <a:rPr lang="ar-JO" sz="1600"/>
                        <a:t>معدل التفاعل</a:t>
                      </a:r>
                    </a:p>
                  </a:txBody>
                  <a:tcPr marL="82101" marR="82101" marT="41050" marB="41050" anchor="ctr">
                    <a:cell3D prstMaterial="dkEdge">
                      <a:bevel w="50800" prst="hardEdge"/>
                      <a:lightRig rig="flood" dir="t"/>
                    </a:cell3D>
                  </a:tcPr>
                </a:tc>
                <a:tc>
                  <a:txBody>
                    <a:bodyPr/>
                    <a:lstStyle/>
                    <a:p>
                      <a:pPr algn="ctr"/>
                      <a:r>
                        <a:rPr lang="ar-JO" sz="1600"/>
                        <a:t>لقياس فعالية المحتوى في جذب الجمهور</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2983576769"/>
                  </a:ext>
                </a:extLst>
              </a:tr>
              <a:tr h="705847">
                <a:tc>
                  <a:txBody>
                    <a:bodyPr/>
                    <a:lstStyle/>
                    <a:p>
                      <a:pPr algn="ctr"/>
                      <a:r>
                        <a:rPr lang="en-US" sz="1600"/>
                        <a:t>CTR</a:t>
                      </a:r>
                    </a:p>
                  </a:txBody>
                  <a:tcPr marL="82101" marR="82101" marT="41050" marB="41050" anchor="ctr">
                    <a:cell3D prstMaterial="dkEdge">
                      <a:bevel w="50800" prst="hardEdge"/>
                      <a:lightRig rig="flood" dir="t"/>
                    </a:cell3D>
                  </a:tcPr>
                </a:tc>
                <a:tc>
                  <a:txBody>
                    <a:bodyPr/>
                    <a:lstStyle/>
                    <a:p>
                      <a:pPr algn="ctr"/>
                      <a:r>
                        <a:rPr lang="en-US" sz="1600"/>
                        <a:t>Click Through Rate</a:t>
                      </a:r>
                    </a:p>
                  </a:txBody>
                  <a:tcPr marL="82101" marR="82101" marT="41050" marB="41050" anchor="ctr">
                    <a:cell3D prstMaterial="dkEdge">
                      <a:bevel w="50800" prst="hardEdge"/>
                      <a:lightRig rig="flood" dir="t"/>
                    </a:cell3D>
                  </a:tcPr>
                </a:tc>
                <a:tc>
                  <a:txBody>
                    <a:bodyPr/>
                    <a:lstStyle/>
                    <a:p>
                      <a:pPr algn="ctr"/>
                      <a:r>
                        <a:rPr lang="ar-JO" sz="1600"/>
                        <a:t>معدل النقر على الروابط</a:t>
                      </a:r>
                    </a:p>
                  </a:txBody>
                  <a:tcPr marL="82101" marR="82101" marT="41050" marB="41050" anchor="ctr">
                    <a:cell3D prstMaterial="dkEdge">
                      <a:bevel w="50800" prst="hardEdge"/>
                      <a:lightRig rig="flood" dir="t"/>
                    </a:cell3D>
                  </a:tcPr>
                </a:tc>
                <a:tc>
                  <a:txBody>
                    <a:bodyPr/>
                    <a:lstStyle/>
                    <a:p>
                      <a:pPr algn="ctr"/>
                      <a:r>
                        <a:rPr lang="ar-JO" sz="1600"/>
                        <a:t>يقيس الإقبال على الروابط أو الدعوات</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359261630"/>
                  </a:ext>
                </a:extLst>
              </a:tr>
              <a:tr h="705847">
                <a:tc>
                  <a:txBody>
                    <a:bodyPr/>
                    <a:lstStyle/>
                    <a:p>
                      <a:pPr algn="ctr"/>
                      <a:r>
                        <a:rPr lang="en-US" sz="1600"/>
                        <a:t>Reach</a:t>
                      </a:r>
                    </a:p>
                  </a:txBody>
                  <a:tcPr marL="82101" marR="82101" marT="41050" marB="41050" anchor="ctr">
                    <a:cell3D prstMaterial="dkEdge">
                      <a:bevel w="50800" prst="hardEdge"/>
                      <a:lightRig rig="flood" dir="t"/>
                    </a:cell3D>
                  </a:tcPr>
                </a:tc>
                <a:tc>
                  <a:txBody>
                    <a:bodyPr/>
                    <a:lstStyle/>
                    <a:p>
                      <a:pPr algn="ctr"/>
                      <a:r>
                        <a:rPr lang="en-US" sz="1600"/>
                        <a:t>Unique Users Reached</a:t>
                      </a:r>
                    </a:p>
                  </a:txBody>
                  <a:tcPr marL="82101" marR="82101" marT="41050" marB="41050" anchor="ctr">
                    <a:cell3D prstMaterial="dkEdge">
                      <a:bevel w="50800" prst="hardEdge"/>
                      <a:lightRig rig="flood" dir="t"/>
                    </a:cell3D>
                  </a:tcPr>
                </a:tc>
                <a:tc>
                  <a:txBody>
                    <a:bodyPr/>
                    <a:lstStyle/>
                    <a:p>
                      <a:pPr algn="ctr"/>
                      <a:r>
                        <a:rPr lang="ar-JO" sz="1600"/>
                        <a:t>عدد الأفراد الذين تم الوصول إليهم</a:t>
                      </a:r>
                    </a:p>
                  </a:txBody>
                  <a:tcPr marL="82101" marR="82101" marT="41050" marB="41050" anchor="ctr">
                    <a:cell3D prstMaterial="dkEdge">
                      <a:bevel w="50800" prst="hardEdge"/>
                      <a:lightRig rig="flood" dir="t"/>
                    </a:cell3D>
                  </a:tcPr>
                </a:tc>
                <a:tc>
                  <a:txBody>
                    <a:bodyPr/>
                    <a:lstStyle/>
                    <a:p>
                      <a:pPr algn="ctr"/>
                      <a:r>
                        <a:rPr lang="ar-JO" sz="1600"/>
                        <a:t>يدل على مدى انتشار الحملة</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4113957341"/>
                  </a:ext>
                </a:extLst>
              </a:tr>
              <a:tr h="705847">
                <a:tc>
                  <a:txBody>
                    <a:bodyPr/>
                    <a:lstStyle/>
                    <a:p>
                      <a:pPr algn="ctr"/>
                      <a:r>
                        <a:rPr lang="en-US" sz="1600"/>
                        <a:t>Impr.</a:t>
                      </a:r>
                    </a:p>
                  </a:txBody>
                  <a:tcPr marL="82101" marR="82101" marT="41050" marB="41050" anchor="ctr">
                    <a:cell3D prstMaterial="dkEdge">
                      <a:bevel w="50800" prst="hardEdge"/>
                      <a:lightRig rig="flood" dir="t"/>
                    </a:cell3D>
                  </a:tcPr>
                </a:tc>
                <a:tc>
                  <a:txBody>
                    <a:bodyPr/>
                    <a:lstStyle/>
                    <a:p>
                      <a:pPr algn="ctr"/>
                      <a:r>
                        <a:rPr lang="en-US" sz="1600"/>
                        <a:t>Impressions</a:t>
                      </a:r>
                    </a:p>
                  </a:txBody>
                  <a:tcPr marL="82101" marR="82101" marT="41050" marB="41050" anchor="ctr">
                    <a:cell3D prstMaterial="dkEdge">
                      <a:bevel w="50800" prst="hardEdge"/>
                      <a:lightRig rig="flood" dir="t"/>
                    </a:cell3D>
                  </a:tcPr>
                </a:tc>
                <a:tc>
                  <a:txBody>
                    <a:bodyPr/>
                    <a:lstStyle/>
                    <a:p>
                      <a:pPr algn="ctr"/>
                      <a:r>
                        <a:rPr lang="ar-JO" sz="1600"/>
                        <a:t>مرات الظهور</a:t>
                      </a:r>
                    </a:p>
                  </a:txBody>
                  <a:tcPr marL="82101" marR="82101" marT="41050" marB="41050" anchor="ctr">
                    <a:cell3D prstMaterial="dkEdge">
                      <a:bevel w="50800" prst="hardEdge"/>
                      <a:lightRig rig="flood" dir="t"/>
                    </a:cell3D>
                  </a:tcPr>
                </a:tc>
                <a:tc>
                  <a:txBody>
                    <a:bodyPr/>
                    <a:lstStyle/>
                    <a:p>
                      <a:pPr algn="ctr"/>
                      <a:r>
                        <a:rPr lang="ar-JO" sz="1600"/>
                        <a:t>عدد المرات التي ظهر فيها المحتوى</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1486298142"/>
                  </a:ext>
                </a:extLst>
              </a:tr>
              <a:tr h="705847">
                <a:tc>
                  <a:txBody>
                    <a:bodyPr/>
                    <a:lstStyle/>
                    <a:p>
                      <a:pPr algn="ctr"/>
                      <a:r>
                        <a:rPr lang="en-US" sz="1600"/>
                        <a:t>CPM</a:t>
                      </a:r>
                    </a:p>
                  </a:txBody>
                  <a:tcPr marL="82101" marR="82101" marT="41050" marB="41050" anchor="ctr">
                    <a:cell3D prstMaterial="dkEdge">
                      <a:bevel w="50800" prst="hardEdge"/>
                      <a:lightRig rig="flood" dir="t"/>
                    </a:cell3D>
                  </a:tcPr>
                </a:tc>
                <a:tc>
                  <a:txBody>
                    <a:bodyPr/>
                    <a:lstStyle/>
                    <a:p>
                      <a:pPr algn="ctr"/>
                      <a:r>
                        <a:rPr lang="en-US" sz="1600"/>
                        <a:t>Cost per Mille (1000 impressions)</a:t>
                      </a:r>
                    </a:p>
                  </a:txBody>
                  <a:tcPr marL="82101" marR="82101" marT="41050" marB="41050" anchor="ctr">
                    <a:cell3D prstMaterial="dkEdge">
                      <a:bevel w="50800" prst="hardEdge"/>
                      <a:lightRig rig="flood" dir="t"/>
                    </a:cell3D>
                  </a:tcPr>
                </a:tc>
                <a:tc>
                  <a:txBody>
                    <a:bodyPr/>
                    <a:lstStyle/>
                    <a:p>
                      <a:pPr algn="ctr"/>
                      <a:r>
                        <a:rPr lang="ar-JO" sz="1600"/>
                        <a:t>تكلفة الألف ظهور</a:t>
                      </a:r>
                    </a:p>
                  </a:txBody>
                  <a:tcPr marL="82101" marR="82101" marT="41050" marB="41050" anchor="ctr">
                    <a:cell3D prstMaterial="dkEdge">
                      <a:bevel w="50800" prst="hardEdge"/>
                      <a:lightRig rig="flood" dir="t"/>
                    </a:cell3D>
                  </a:tcPr>
                </a:tc>
                <a:tc>
                  <a:txBody>
                    <a:bodyPr/>
                    <a:lstStyle/>
                    <a:p>
                      <a:pPr algn="ctr"/>
                      <a:r>
                        <a:rPr lang="ar-JO" sz="1600" dirty="0"/>
                        <a:t>تستخدم لمقارنة تكلفة الحملات الدعائية</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2691844955"/>
                  </a:ext>
                </a:extLst>
              </a:tr>
            </a:tbl>
          </a:graphicData>
        </a:graphic>
      </p:graphicFrame>
    </p:spTree>
    <p:extLst>
      <p:ext uri="{BB962C8B-B14F-4D97-AF65-F5344CB8AC3E}">
        <p14:creationId xmlns:p14="http://schemas.microsoft.com/office/powerpoint/2010/main" val="3977140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JO" sz="2800" b="1" u="sng" dirty="0">
                <a:solidFill>
                  <a:srgbClr val="002060"/>
                </a:solidFill>
              </a:rPr>
              <a:t>كيف نحلل التقارير البصرية من منصات التواصل الاجتماعي؟</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5398746" y="859680"/>
            <a:ext cx="6583987" cy="5880071"/>
          </a:xfrm>
        </p:spPr>
        <p:txBody>
          <a:bodyPr>
            <a:normAutofit/>
          </a:bodyPr>
          <a:lstStyle/>
          <a:p>
            <a:pPr marL="0" indent="0" algn="r" defTabSz="914400" rtl="1" eaLnBrk="1" latinLnBrk="0" hangingPunct="1">
              <a:lnSpc>
                <a:spcPct val="150000"/>
              </a:lnSpc>
              <a:spcBef>
                <a:spcPts val="1000"/>
              </a:spcBef>
              <a:buNone/>
            </a:pPr>
            <a:endParaRPr lang="ar-JO" sz="2400" dirty="0">
              <a:solidFill>
                <a:srgbClr val="002060"/>
              </a:solidFill>
            </a:endParaRPr>
          </a:p>
          <a:p>
            <a:pPr marL="0" indent="0" algn="r" rtl="1">
              <a:lnSpc>
                <a:spcPct val="150000"/>
              </a:lnSpc>
              <a:buNone/>
            </a:pPr>
            <a:r>
              <a:rPr lang="ar-JO" sz="2400" dirty="0">
                <a:solidFill>
                  <a:srgbClr val="002060"/>
                </a:solidFill>
              </a:rPr>
              <a:t>عند مشاهدة صورة أو تقرير بصري فيه هذه المؤشرات، يجب أن تسأل:</a:t>
            </a:r>
          </a:p>
          <a:p>
            <a:pPr algn="r" rtl="1">
              <a:lnSpc>
                <a:spcPct val="150000"/>
              </a:lnSpc>
              <a:buFont typeface="Wingdings" pitchFamily="2" charset="2"/>
              <a:buChar char="ü"/>
            </a:pPr>
            <a:endParaRPr lang="ar-JO" sz="2400" dirty="0">
              <a:solidFill>
                <a:srgbClr val="002060"/>
              </a:solidFill>
            </a:endParaRPr>
          </a:p>
          <a:p>
            <a:pPr algn="r" rtl="1">
              <a:lnSpc>
                <a:spcPct val="150000"/>
              </a:lnSpc>
              <a:buFont typeface="Wingdings" pitchFamily="2" charset="2"/>
              <a:buChar char="ü"/>
            </a:pPr>
            <a:r>
              <a:rPr lang="ar-JO" sz="2400" dirty="0">
                <a:solidFill>
                  <a:srgbClr val="002060"/>
                </a:solidFill>
              </a:rPr>
              <a:t>هل المؤشرات مناسبة لأهداف الحملة؟</a:t>
            </a:r>
          </a:p>
          <a:p>
            <a:pPr algn="r" rtl="1">
              <a:lnSpc>
                <a:spcPct val="150000"/>
              </a:lnSpc>
              <a:buFont typeface="Wingdings" pitchFamily="2" charset="2"/>
              <a:buChar char="ü"/>
            </a:pPr>
            <a:r>
              <a:rPr lang="ar-JO" sz="2400" dirty="0">
                <a:solidFill>
                  <a:srgbClr val="002060"/>
                </a:solidFill>
              </a:rPr>
              <a:t>ما العلاقة بين معدل التفاعل وعدد مرات الظهور؟</a:t>
            </a:r>
          </a:p>
          <a:p>
            <a:pPr algn="r" rtl="1">
              <a:lnSpc>
                <a:spcPct val="150000"/>
              </a:lnSpc>
              <a:buFont typeface="Wingdings" pitchFamily="2" charset="2"/>
              <a:buChar char="ü"/>
            </a:pPr>
            <a:r>
              <a:rPr lang="ar-JO" sz="2400" dirty="0">
                <a:solidFill>
                  <a:srgbClr val="002060"/>
                </a:solidFill>
              </a:rPr>
              <a:t>هل هناك توازن بين الوصول والمحتوى التفاعلي؟</a:t>
            </a:r>
            <a:endParaRPr lang="ar-SA" sz="2400" dirty="0"/>
          </a:p>
        </p:txBody>
      </p:sp>
      <p:pic>
        <p:nvPicPr>
          <p:cNvPr id="5" name="Picture 4">
            <a:extLst>
              <a:ext uri="{FF2B5EF4-FFF2-40B4-BE49-F238E27FC236}">
                <a16:creationId xmlns:a16="http://schemas.microsoft.com/office/drawing/2014/main" id="{AB3ECFF6-E1E2-EE41-8012-FFCA0987AD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747932"/>
            <a:ext cx="5261476" cy="5110067"/>
          </a:xfrm>
          <a:prstGeom prst="rect">
            <a:avLst/>
          </a:prstGeom>
        </p:spPr>
      </p:pic>
    </p:spTree>
    <p:extLst>
      <p:ext uri="{BB962C8B-B14F-4D97-AF65-F5344CB8AC3E}">
        <p14:creationId xmlns:p14="http://schemas.microsoft.com/office/powerpoint/2010/main" val="2880905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JO" sz="2800" b="1" u="sng" dirty="0">
                <a:solidFill>
                  <a:schemeClr val="accent1">
                    <a:lumMod val="50000"/>
                  </a:schemeClr>
                </a:solidFill>
              </a:rPr>
              <a:t> أدوات التحليل الرقمية</a:t>
            </a:r>
          </a:p>
        </p:txBody>
      </p:sp>
      <p:graphicFrame>
        <p:nvGraphicFramePr>
          <p:cNvPr id="6" name="Content Placeholder 5">
            <a:extLst>
              <a:ext uri="{FF2B5EF4-FFF2-40B4-BE49-F238E27FC236}">
                <a16:creationId xmlns:a16="http://schemas.microsoft.com/office/drawing/2014/main" id="{EAB102A1-C00D-3644-A5D4-57A41D973B8B}"/>
              </a:ext>
            </a:extLst>
          </p:cNvPr>
          <p:cNvGraphicFramePr>
            <a:graphicFrameLocks noGrp="1"/>
          </p:cNvGraphicFramePr>
          <p:nvPr>
            <p:ph idx="1"/>
          </p:nvPr>
        </p:nvGraphicFramePr>
        <p:xfrm>
          <a:off x="838200" y="1600200"/>
          <a:ext cx="10515600" cy="4470403"/>
        </p:xfrm>
        <a:graphic>
          <a:graphicData uri="http://schemas.openxmlformats.org/drawingml/2006/table">
            <a:tbl>
              <a:tblPr rtl="1">
                <a:tableStyleId>{3C2FFA5D-87B4-456A-9821-1D502468CF0F}</a:tableStyleId>
              </a:tblPr>
              <a:tblGrid>
                <a:gridCol w="5257800">
                  <a:extLst>
                    <a:ext uri="{9D8B030D-6E8A-4147-A177-3AD203B41FA5}">
                      <a16:colId xmlns:a16="http://schemas.microsoft.com/office/drawing/2014/main" val="486604610"/>
                    </a:ext>
                  </a:extLst>
                </a:gridCol>
                <a:gridCol w="5257800">
                  <a:extLst>
                    <a:ext uri="{9D8B030D-6E8A-4147-A177-3AD203B41FA5}">
                      <a16:colId xmlns:a16="http://schemas.microsoft.com/office/drawing/2014/main" val="1836630809"/>
                    </a:ext>
                  </a:extLst>
                </a:gridCol>
              </a:tblGrid>
              <a:tr h="638629">
                <a:tc>
                  <a:txBody>
                    <a:bodyPr/>
                    <a:lstStyle/>
                    <a:p>
                      <a:pPr algn="ctr"/>
                      <a:r>
                        <a:rPr lang="ar-JO"/>
                        <a:t>الأداة</a:t>
                      </a:r>
                    </a:p>
                  </a:txBody>
                  <a:tcPr anchor="ctr">
                    <a:cell3D prstMaterial="dkEdge">
                      <a:bevel w="25400" h="25400" prst="angle"/>
                      <a:lightRig rig="flood" dir="t"/>
                    </a:cell3D>
                  </a:tcPr>
                </a:tc>
                <a:tc>
                  <a:txBody>
                    <a:bodyPr/>
                    <a:lstStyle/>
                    <a:p>
                      <a:pPr algn="ctr"/>
                      <a:r>
                        <a:rPr lang="ar-JO"/>
                        <a:t>الاستخدام</a:t>
                      </a:r>
                    </a:p>
                  </a:txBody>
                  <a:tcPr anchor="ctr">
                    <a:cell3D prstMaterial="dkEdge">
                      <a:bevel w="25400" h="25400" prst="angle"/>
                      <a:lightRig rig="flood" dir="t"/>
                    </a:cell3D>
                  </a:tcPr>
                </a:tc>
                <a:extLst>
                  <a:ext uri="{0D108BD9-81ED-4DB2-BD59-A6C34878D82A}">
                    <a16:rowId xmlns:a16="http://schemas.microsoft.com/office/drawing/2014/main" val="3568718421"/>
                  </a:ext>
                </a:extLst>
              </a:tr>
              <a:tr h="638629">
                <a:tc>
                  <a:txBody>
                    <a:bodyPr/>
                    <a:lstStyle/>
                    <a:p>
                      <a:pPr algn="ctr"/>
                      <a:r>
                        <a:rPr lang="en-US" b="1"/>
                        <a:t>Google Analytics</a:t>
                      </a:r>
                      <a:endParaRPr lang="en-US"/>
                    </a:p>
                  </a:txBody>
                  <a:tcPr anchor="ctr">
                    <a:cell3D prstMaterial="dkEdge">
                      <a:bevel w="25400" h="25400" prst="angle"/>
                      <a:lightRig rig="flood" dir="t"/>
                    </a:cell3D>
                  </a:tcPr>
                </a:tc>
                <a:tc>
                  <a:txBody>
                    <a:bodyPr/>
                    <a:lstStyle/>
                    <a:p>
                      <a:pPr algn="ctr"/>
                      <a:r>
                        <a:rPr lang="ar-JO"/>
                        <a:t>تحليل المواقع وصفحات الهبوط</a:t>
                      </a:r>
                    </a:p>
                  </a:txBody>
                  <a:tcPr anchor="ctr">
                    <a:cell3D prstMaterial="dkEdge">
                      <a:bevel w="25400" h="25400" prst="angle"/>
                      <a:lightRig rig="flood" dir="t"/>
                    </a:cell3D>
                  </a:tcPr>
                </a:tc>
                <a:extLst>
                  <a:ext uri="{0D108BD9-81ED-4DB2-BD59-A6C34878D82A}">
                    <a16:rowId xmlns:a16="http://schemas.microsoft.com/office/drawing/2014/main" val="1912829009"/>
                  </a:ext>
                </a:extLst>
              </a:tr>
              <a:tr h="638629">
                <a:tc>
                  <a:txBody>
                    <a:bodyPr/>
                    <a:lstStyle/>
                    <a:p>
                      <a:pPr algn="ctr"/>
                      <a:r>
                        <a:rPr lang="en-US" b="1"/>
                        <a:t>Meta Business Suite</a:t>
                      </a:r>
                      <a:endParaRPr lang="en-US"/>
                    </a:p>
                  </a:txBody>
                  <a:tcPr anchor="ctr">
                    <a:cell3D prstMaterial="dkEdge">
                      <a:bevel w="25400" h="25400" prst="angle"/>
                      <a:lightRig rig="flood" dir="t"/>
                    </a:cell3D>
                  </a:tcPr>
                </a:tc>
                <a:tc>
                  <a:txBody>
                    <a:bodyPr/>
                    <a:lstStyle/>
                    <a:p>
                      <a:pPr algn="ctr"/>
                      <a:r>
                        <a:rPr lang="ar-JO"/>
                        <a:t>تقارير تفصيلية لحملات فيسبوك وإنستغرام</a:t>
                      </a:r>
                    </a:p>
                  </a:txBody>
                  <a:tcPr anchor="ctr">
                    <a:cell3D prstMaterial="dkEdge">
                      <a:bevel w="25400" h="25400" prst="angle"/>
                      <a:lightRig rig="flood" dir="t"/>
                    </a:cell3D>
                  </a:tcPr>
                </a:tc>
                <a:extLst>
                  <a:ext uri="{0D108BD9-81ED-4DB2-BD59-A6C34878D82A}">
                    <a16:rowId xmlns:a16="http://schemas.microsoft.com/office/drawing/2014/main" val="390836786"/>
                  </a:ext>
                </a:extLst>
              </a:tr>
              <a:tr h="638629">
                <a:tc>
                  <a:txBody>
                    <a:bodyPr/>
                    <a:lstStyle/>
                    <a:p>
                      <a:pPr algn="ctr"/>
                      <a:r>
                        <a:rPr lang="en-US" b="1"/>
                        <a:t>Bitly Analytics</a:t>
                      </a:r>
                      <a:endParaRPr lang="en-US"/>
                    </a:p>
                  </a:txBody>
                  <a:tcPr anchor="ctr">
                    <a:cell3D prstMaterial="dkEdge">
                      <a:bevel w="25400" h="25400" prst="angle"/>
                      <a:lightRig rig="flood" dir="t"/>
                    </a:cell3D>
                  </a:tcPr>
                </a:tc>
                <a:tc>
                  <a:txBody>
                    <a:bodyPr/>
                    <a:lstStyle/>
                    <a:p>
                      <a:pPr algn="ctr"/>
                      <a:r>
                        <a:rPr lang="ar-JO"/>
                        <a:t>تحليل الروابط المختصرة ومعرفة عدد النقرات والموقع الجغرافي</a:t>
                      </a:r>
                    </a:p>
                  </a:txBody>
                  <a:tcPr anchor="ctr">
                    <a:cell3D prstMaterial="dkEdge">
                      <a:bevel w="25400" h="25400" prst="angle"/>
                      <a:lightRig rig="flood" dir="t"/>
                    </a:cell3D>
                  </a:tcPr>
                </a:tc>
                <a:extLst>
                  <a:ext uri="{0D108BD9-81ED-4DB2-BD59-A6C34878D82A}">
                    <a16:rowId xmlns:a16="http://schemas.microsoft.com/office/drawing/2014/main" val="1616365983"/>
                  </a:ext>
                </a:extLst>
              </a:tr>
              <a:tr h="638629">
                <a:tc>
                  <a:txBody>
                    <a:bodyPr/>
                    <a:lstStyle/>
                    <a:p>
                      <a:pPr algn="ctr"/>
                      <a:r>
                        <a:rPr lang="en-US" b="1"/>
                        <a:t>Hootsuite Analytics</a:t>
                      </a:r>
                      <a:endParaRPr lang="en-US"/>
                    </a:p>
                  </a:txBody>
                  <a:tcPr anchor="ctr">
                    <a:cell3D prstMaterial="dkEdge">
                      <a:bevel w="25400" h="25400" prst="angle"/>
                      <a:lightRig rig="flood" dir="t"/>
                    </a:cell3D>
                  </a:tcPr>
                </a:tc>
                <a:tc>
                  <a:txBody>
                    <a:bodyPr/>
                    <a:lstStyle/>
                    <a:p>
                      <a:pPr algn="ctr"/>
                      <a:r>
                        <a:rPr lang="ar-JO"/>
                        <a:t>تقارير شاملة متعددة القنوات</a:t>
                      </a:r>
                    </a:p>
                  </a:txBody>
                  <a:tcPr anchor="ctr">
                    <a:cell3D prstMaterial="dkEdge">
                      <a:bevel w="25400" h="25400" prst="angle"/>
                      <a:lightRig rig="flood" dir="t"/>
                    </a:cell3D>
                  </a:tcPr>
                </a:tc>
                <a:extLst>
                  <a:ext uri="{0D108BD9-81ED-4DB2-BD59-A6C34878D82A}">
                    <a16:rowId xmlns:a16="http://schemas.microsoft.com/office/drawing/2014/main" val="3026692686"/>
                  </a:ext>
                </a:extLst>
              </a:tr>
              <a:tr h="638629">
                <a:tc>
                  <a:txBody>
                    <a:bodyPr/>
                    <a:lstStyle/>
                    <a:p>
                      <a:pPr algn="ctr"/>
                      <a:r>
                        <a:rPr lang="en-US" b="1"/>
                        <a:t>Mailchimp Reports</a:t>
                      </a:r>
                      <a:endParaRPr lang="en-US"/>
                    </a:p>
                  </a:txBody>
                  <a:tcPr anchor="ctr">
                    <a:cell3D prstMaterial="dkEdge">
                      <a:bevel w="25400" h="25400" prst="angle"/>
                      <a:lightRig rig="flood" dir="t"/>
                    </a:cell3D>
                  </a:tcPr>
                </a:tc>
                <a:tc>
                  <a:txBody>
                    <a:bodyPr/>
                    <a:lstStyle/>
                    <a:p>
                      <a:pPr algn="ctr"/>
                      <a:r>
                        <a:rPr lang="ar-JO"/>
                        <a:t>أداء حملات البريد الإلكتروني</a:t>
                      </a:r>
                    </a:p>
                  </a:txBody>
                  <a:tcPr anchor="ctr">
                    <a:cell3D prstMaterial="dkEdge">
                      <a:bevel w="25400" h="25400" prst="angle"/>
                      <a:lightRig rig="flood" dir="t"/>
                    </a:cell3D>
                  </a:tcPr>
                </a:tc>
                <a:extLst>
                  <a:ext uri="{0D108BD9-81ED-4DB2-BD59-A6C34878D82A}">
                    <a16:rowId xmlns:a16="http://schemas.microsoft.com/office/drawing/2014/main" val="735151924"/>
                  </a:ext>
                </a:extLst>
              </a:tr>
              <a:tr h="638629">
                <a:tc>
                  <a:txBody>
                    <a:bodyPr/>
                    <a:lstStyle/>
                    <a:p>
                      <a:pPr algn="ctr"/>
                      <a:r>
                        <a:rPr lang="en-US" b="1"/>
                        <a:t>Google Looker Studio</a:t>
                      </a:r>
                      <a:endParaRPr lang="en-US"/>
                    </a:p>
                  </a:txBody>
                  <a:tcPr anchor="ctr">
                    <a:cell3D prstMaterial="dkEdge">
                      <a:bevel w="25400" h="25400" prst="angle"/>
                      <a:lightRig rig="flood" dir="t"/>
                    </a:cell3D>
                  </a:tcPr>
                </a:tc>
                <a:tc>
                  <a:txBody>
                    <a:bodyPr/>
                    <a:lstStyle/>
                    <a:p>
                      <a:pPr algn="ctr"/>
                      <a:r>
                        <a:rPr lang="ar-JO" dirty="0"/>
                        <a:t>تصميم تقارير مرئية تفاعلية مخصصة للحملات</a:t>
                      </a:r>
                    </a:p>
                  </a:txBody>
                  <a:tcPr anchor="ctr">
                    <a:cell3D prstMaterial="dkEdge">
                      <a:bevel w="25400" h="25400" prst="angle"/>
                      <a:lightRig rig="flood" dir="t"/>
                    </a:cell3D>
                  </a:tcPr>
                </a:tc>
                <a:extLst>
                  <a:ext uri="{0D108BD9-81ED-4DB2-BD59-A6C34878D82A}">
                    <a16:rowId xmlns:a16="http://schemas.microsoft.com/office/drawing/2014/main" val="2562318855"/>
                  </a:ext>
                </a:extLst>
              </a:tr>
            </a:tbl>
          </a:graphicData>
        </a:graphic>
      </p:graphicFrame>
    </p:spTree>
    <p:extLst>
      <p:ext uri="{BB962C8B-B14F-4D97-AF65-F5344CB8AC3E}">
        <p14:creationId xmlns:p14="http://schemas.microsoft.com/office/powerpoint/2010/main" val="24222499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JO" sz="2800" b="1" u="sng" dirty="0">
                <a:solidFill>
                  <a:srgbClr val="002060"/>
                </a:solidFill>
              </a:rPr>
              <a:t>دليل مبسط لتحليل تقارير الأداء المصورة في الحملات</a:t>
            </a:r>
          </a:p>
        </p:txBody>
      </p:sp>
      <p:graphicFrame>
        <p:nvGraphicFramePr>
          <p:cNvPr id="2" name="Content Placeholder 1">
            <a:extLst>
              <a:ext uri="{FF2B5EF4-FFF2-40B4-BE49-F238E27FC236}">
                <a16:creationId xmlns:a16="http://schemas.microsoft.com/office/drawing/2014/main" id="{F985EFCD-23A2-6F42-8133-AB47297C983D}"/>
              </a:ext>
            </a:extLst>
          </p:cNvPr>
          <p:cNvGraphicFramePr>
            <a:graphicFrameLocks noGrp="1"/>
          </p:cNvGraphicFramePr>
          <p:nvPr>
            <p:ph idx="1"/>
            <p:extLst>
              <p:ext uri="{D42A27DB-BD31-4B8C-83A1-F6EECF244321}">
                <p14:modId xmlns:p14="http://schemas.microsoft.com/office/powerpoint/2010/main" val="3318635668"/>
              </p:ext>
            </p:extLst>
          </p:nvPr>
        </p:nvGraphicFramePr>
        <p:xfrm>
          <a:off x="660399" y="1562100"/>
          <a:ext cx="10855326" cy="4648200"/>
        </p:xfrm>
        <a:graphic>
          <a:graphicData uri="http://schemas.openxmlformats.org/drawingml/2006/table">
            <a:tbl>
              <a:tblPr rtl="1">
                <a:tableStyleId>{D113A9D2-9D6B-4929-AA2D-F23B5EE8CBE7}</a:tableStyleId>
              </a:tblPr>
              <a:tblGrid>
                <a:gridCol w="3618442">
                  <a:extLst>
                    <a:ext uri="{9D8B030D-6E8A-4147-A177-3AD203B41FA5}">
                      <a16:colId xmlns:a16="http://schemas.microsoft.com/office/drawing/2014/main" val="92994274"/>
                    </a:ext>
                  </a:extLst>
                </a:gridCol>
                <a:gridCol w="3618442">
                  <a:extLst>
                    <a:ext uri="{9D8B030D-6E8A-4147-A177-3AD203B41FA5}">
                      <a16:colId xmlns:a16="http://schemas.microsoft.com/office/drawing/2014/main" val="2846108974"/>
                    </a:ext>
                  </a:extLst>
                </a:gridCol>
                <a:gridCol w="3618442">
                  <a:extLst>
                    <a:ext uri="{9D8B030D-6E8A-4147-A177-3AD203B41FA5}">
                      <a16:colId xmlns:a16="http://schemas.microsoft.com/office/drawing/2014/main" val="3837755042"/>
                    </a:ext>
                  </a:extLst>
                </a:gridCol>
              </a:tblGrid>
              <a:tr h="563418">
                <a:tc>
                  <a:txBody>
                    <a:bodyPr/>
                    <a:lstStyle/>
                    <a:p>
                      <a:pPr algn="ctr"/>
                      <a:r>
                        <a:rPr lang="ar-JO" b="1"/>
                        <a:t>البند</a:t>
                      </a:r>
                    </a:p>
                  </a:txBody>
                  <a:tcPr anchor="ctr"/>
                </a:tc>
                <a:tc>
                  <a:txBody>
                    <a:bodyPr/>
                    <a:lstStyle/>
                    <a:p>
                      <a:pPr algn="ctr"/>
                      <a:r>
                        <a:rPr lang="ar-JO" b="1"/>
                        <a:t>سؤال التقييم</a:t>
                      </a:r>
                    </a:p>
                  </a:txBody>
                  <a:tcPr anchor="ctr"/>
                </a:tc>
                <a:tc>
                  <a:txBody>
                    <a:bodyPr/>
                    <a:lstStyle/>
                    <a:p>
                      <a:pPr algn="ctr"/>
                      <a:r>
                        <a:rPr lang="ar-JO" b="1" dirty="0"/>
                        <a:t>أمثلة وشرح</a:t>
                      </a:r>
                    </a:p>
                  </a:txBody>
                  <a:tcPr anchor="ctr"/>
                </a:tc>
                <a:extLst>
                  <a:ext uri="{0D108BD9-81ED-4DB2-BD59-A6C34878D82A}">
                    <a16:rowId xmlns:a16="http://schemas.microsoft.com/office/drawing/2014/main" val="813768623"/>
                  </a:ext>
                </a:extLst>
              </a:tr>
              <a:tr h="985982">
                <a:tc>
                  <a:txBody>
                    <a:bodyPr/>
                    <a:lstStyle/>
                    <a:p>
                      <a:pPr algn="ctr"/>
                      <a:r>
                        <a:rPr lang="ar-JO" b="1" dirty="0"/>
                        <a:t>وضوح المؤشرات</a:t>
                      </a:r>
                    </a:p>
                  </a:txBody>
                  <a:tcPr anchor="ctr"/>
                </a:tc>
                <a:tc>
                  <a:txBody>
                    <a:bodyPr/>
                    <a:lstStyle/>
                    <a:p>
                      <a:pPr algn="ctr"/>
                      <a:r>
                        <a:rPr lang="ar-JO"/>
                        <a:t>هل المؤشرات الرقمية واضحة ومباشرة؟</a:t>
                      </a:r>
                    </a:p>
                  </a:txBody>
                  <a:tcPr anchor="ctr"/>
                </a:tc>
                <a:tc>
                  <a:txBody>
                    <a:bodyPr/>
                    <a:lstStyle/>
                    <a:p>
                      <a:pPr algn="ctr"/>
                      <a:r>
                        <a:rPr lang="ar-JO"/>
                        <a:t>هل مكتوب: 4</a:t>
                      </a:r>
                      <a:r>
                        <a:rPr lang="en-US"/>
                        <a:t>M Reached </a:t>
                      </a:r>
                      <a:r>
                        <a:rPr lang="ar-JO"/>
                        <a:t>أو “+200</a:t>
                      </a:r>
                      <a:r>
                        <a:rPr lang="en-US"/>
                        <a:t>K Girls Empowered”</a:t>
                      </a:r>
                    </a:p>
                  </a:txBody>
                  <a:tcPr anchor="ctr"/>
                </a:tc>
                <a:extLst>
                  <a:ext uri="{0D108BD9-81ED-4DB2-BD59-A6C34878D82A}">
                    <a16:rowId xmlns:a16="http://schemas.microsoft.com/office/drawing/2014/main" val="2574421056"/>
                  </a:ext>
                </a:extLst>
              </a:tr>
              <a:tr h="985982">
                <a:tc>
                  <a:txBody>
                    <a:bodyPr/>
                    <a:lstStyle/>
                    <a:p>
                      <a:pPr algn="ctr"/>
                      <a:r>
                        <a:rPr lang="ar-JO" b="1"/>
                        <a:t>وجود المصادر</a:t>
                      </a:r>
                    </a:p>
                  </a:txBody>
                  <a:tcPr anchor="ctr"/>
                </a:tc>
                <a:tc>
                  <a:txBody>
                    <a:bodyPr/>
                    <a:lstStyle/>
                    <a:p>
                      <a:pPr algn="ctr"/>
                      <a:r>
                        <a:rPr lang="ar-JO" dirty="0"/>
                        <a:t>هل تم ذكر جهة قياس البيانات؟</a:t>
                      </a:r>
                    </a:p>
                  </a:txBody>
                  <a:tcPr anchor="ctr"/>
                </a:tc>
                <a:tc>
                  <a:txBody>
                    <a:bodyPr/>
                    <a:lstStyle/>
                    <a:p>
                      <a:pPr algn="ctr"/>
                      <a:r>
                        <a:rPr lang="ar-JO"/>
                        <a:t>مثال: </a:t>
                      </a:r>
                      <a:r>
                        <a:rPr lang="en-US"/>
                        <a:t>Meta for Business / Google Analytics</a:t>
                      </a:r>
                    </a:p>
                  </a:txBody>
                  <a:tcPr anchor="ctr"/>
                </a:tc>
                <a:extLst>
                  <a:ext uri="{0D108BD9-81ED-4DB2-BD59-A6C34878D82A}">
                    <a16:rowId xmlns:a16="http://schemas.microsoft.com/office/drawing/2014/main" val="209756665"/>
                  </a:ext>
                </a:extLst>
              </a:tr>
              <a:tr h="563418">
                <a:tc>
                  <a:txBody>
                    <a:bodyPr/>
                    <a:lstStyle/>
                    <a:p>
                      <a:pPr algn="ctr"/>
                      <a:r>
                        <a:rPr lang="ar-JO" b="1"/>
                        <a:t>قابلية التحقق</a:t>
                      </a:r>
                    </a:p>
                  </a:txBody>
                  <a:tcPr anchor="ctr"/>
                </a:tc>
                <a:tc>
                  <a:txBody>
                    <a:bodyPr/>
                    <a:lstStyle/>
                    <a:p>
                      <a:pPr algn="ctr"/>
                      <a:r>
                        <a:rPr lang="ar-JO"/>
                        <a:t>هل يمكن تتبع المصدر أو تأكيد الرقم؟</a:t>
                      </a:r>
                    </a:p>
                  </a:txBody>
                  <a:tcPr anchor="ctr"/>
                </a:tc>
                <a:tc>
                  <a:txBody>
                    <a:bodyPr/>
                    <a:lstStyle/>
                    <a:p>
                      <a:pPr algn="ctr"/>
                      <a:r>
                        <a:rPr lang="ar-JO"/>
                        <a:t>هل يوجد رابط أو تقرير </a:t>
                      </a:r>
                      <a:r>
                        <a:rPr lang="en-US"/>
                        <a:t>PDF </a:t>
                      </a:r>
                      <a:r>
                        <a:rPr lang="ar-JO"/>
                        <a:t>للتفصيل؟</a:t>
                      </a:r>
                    </a:p>
                  </a:txBody>
                  <a:tcPr anchor="ctr"/>
                </a:tc>
                <a:extLst>
                  <a:ext uri="{0D108BD9-81ED-4DB2-BD59-A6C34878D82A}">
                    <a16:rowId xmlns:a16="http://schemas.microsoft.com/office/drawing/2014/main" val="2925345653"/>
                  </a:ext>
                </a:extLst>
              </a:tr>
              <a:tr h="563418">
                <a:tc>
                  <a:txBody>
                    <a:bodyPr/>
                    <a:lstStyle/>
                    <a:p>
                      <a:pPr algn="ctr"/>
                      <a:r>
                        <a:rPr lang="ar-JO" b="1"/>
                        <a:t>التناسق البصري</a:t>
                      </a:r>
                    </a:p>
                  </a:txBody>
                  <a:tcPr anchor="ctr"/>
                </a:tc>
                <a:tc>
                  <a:txBody>
                    <a:bodyPr/>
                    <a:lstStyle/>
                    <a:p>
                      <a:pPr algn="ctr"/>
                      <a:r>
                        <a:rPr lang="ar-JO"/>
                        <a:t>هل التصميم يدعم فهم المؤشر؟</a:t>
                      </a:r>
                    </a:p>
                  </a:txBody>
                  <a:tcPr anchor="ctr"/>
                </a:tc>
                <a:tc>
                  <a:txBody>
                    <a:bodyPr/>
                    <a:lstStyle/>
                    <a:p>
                      <a:pPr algn="ctr"/>
                      <a:r>
                        <a:rPr lang="ar-JO"/>
                        <a:t>ألوان، أيقونات، جداول، خريطة، رسم بياني</a:t>
                      </a:r>
                    </a:p>
                  </a:txBody>
                  <a:tcPr anchor="ctr"/>
                </a:tc>
                <a:extLst>
                  <a:ext uri="{0D108BD9-81ED-4DB2-BD59-A6C34878D82A}">
                    <a16:rowId xmlns:a16="http://schemas.microsoft.com/office/drawing/2014/main" val="488198814"/>
                  </a:ext>
                </a:extLst>
              </a:tr>
              <a:tr h="985982">
                <a:tc>
                  <a:txBody>
                    <a:bodyPr/>
                    <a:lstStyle/>
                    <a:p>
                      <a:pPr algn="ctr"/>
                      <a:r>
                        <a:rPr lang="ar-JO" b="1" dirty="0"/>
                        <a:t>المقارنة</a:t>
                      </a:r>
                    </a:p>
                  </a:txBody>
                  <a:tcPr anchor="ctr"/>
                </a:tc>
                <a:tc>
                  <a:txBody>
                    <a:bodyPr/>
                    <a:lstStyle/>
                    <a:p>
                      <a:pPr algn="ctr"/>
                      <a:r>
                        <a:rPr lang="ar-JO"/>
                        <a:t>هل تم ذكر تطور الأداء عن سنة سابقة؟</a:t>
                      </a:r>
                    </a:p>
                  </a:txBody>
                  <a:tcPr anchor="ctr"/>
                </a:tc>
                <a:tc>
                  <a:txBody>
                    <a:bodyPr/>
                    <a:lstStyle/>
                    <a:p>
                      <a:pPr algn="ctr"/>
                      <a:r>
                        <a:rPr lang="ar-JO" dirty="0"/>
                        <a:t>مثل: ↑ 35% </a:t>
                      </a:r>
                      <a:r>
                        <a:rPr lang="en-US" dirty="0"/>
                        <a:t>Engagement Increase from 2021</a:t>
                      </a:r>
                    </a:p>
                  </a:txBody>
                  <a:tcPr anchor="ctr"/>
                </a:tc>
                <a:extLst>
                  <a:ext uri="{0D108BD9-81ED-4DB2-BD59-A6C34878D82A}">
                    <a16:rowId xmlns:a16="http://schemas.microsoft.com/office/drawing/2014/main" val="27459880"/>
                  </a:ext>
                </a:extLst>
              </a:tr>
            </a:tbl>
          </a:graphicData>
        </a:graphic>
      </p:graphicFrame>
    </p:spTree>
    <p:extLst>
      <p:ext uri="{BB962C8B-B14F-4D97-AF65-F5344CB8AC3E}">
        <p14:creationId xmlns:p14="http://schemas.microsoft.com/office/powerpoint/2010/main" val="41665336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JO" sz="2800" u="sng" dirty="0">
                <a:solidFill>
                  <a:srgbClr val="002060"/>
                </a:solidFill>
              </a:rPr>
              <a:t>تحليل تقرير بصري – مثال لحملة إلكترونية من لوحة </a:t>
            </a:r>
            <a:r>
              <a:rPr lang="en-US" sz="2800" u="sng" dirty="0" err="1">
                <a:solidFill>
                  <a:srgbClr val="002060"/>
                </a:solidFill>
              </a:rPr>
              <a:t>DashThis</a:t>
            </a:r>
            <a:endParaRPr lang="ar-JO" sz="2800" u="sng" dirty="0">
              <a:solidFill>
                <a:srgbClr val="002060"/>
              </a:solidFill>
            </a:endParaRPr>
          </a:p>
        </p:txBody>
      </p:sp>
      <p:pic>
        <p:nvPicPr>
          <p:cNvPr id="5" name="Content Placeholder 4">
            <a:extLst>
              <a:ext uri="{FF2B5EF4-FFF2-40B4-BE49-F238E27FC236}">
                <a16:creationId xmlns:a16="http://schemas.microsoft.com/office/drawing/2014/main" id="{8CF22A11-00AB-694A-AFAD-25D55C24623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36600" y="1057275"/>
            <a:ext cx="10922000" cy="5683250"/>
          </a:xfrm>
        </p:spPr>
      </p:pic>
    </p:spTree>
    <p:extLst>
      <p:ext uri="{BB962C8B-B14F-4D97-AF65-F5344CB8AC3E}">
        <p14:creationId xmlns:p14="http://schemas.microsoft.com/office/powerpoint/2010/main" val="20676454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JO" sz="2800" u="sng" dirty="0">
                <a:solidFill>
                  <a:srgbClr val="002060"/>
                </a:solidFill>
              </a:rPr>
              <a:t>تحليل تقرير بصري – مثال لحملة إلكترونية من لوحة </a:t>
            </a:r>
            <a:r>
              <a:rPr lang="en-US" sz="2800" u="sng" dirty="0" err="1">
                <a:solidFill>
                  <a:srgbClr val="002060"/>
                </a:solidFill>
              </a:rPr>
              <a:t>DashThis</a:t>
            </a:r>
            <a:endParaRPr lang="ar-JO" sz="2800" b="1" u="sng" dirty="0">
              <a:solidFill>
                <a:srgbClr val="002060"/>
              </a:solidFill>
            </a:endParaRP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286603" y="1155032"/>
            <a:ext cx="11696131" cy="5584719"/>
          </a:xfrm>
        </p:spPr>
        <p:txBody>
          <a:bodyPr>
            <a:normAutofit fontScale="92500" lnSpcReduction="20000"/>
          </a:bodyPr>
          <a:lstStyle/>
          <a:p>
            <a:pPr marL="0" indent="0" algn="r" defTabSz="914400" rtl="1" eaLnBrk="1" latinLnBrk="0" hangingPunct="1">
              <a:lnSpc>
                <a:spcPct val="150000"/>
              </a:lnSpc>
              <a:spcBef>
                <a:spcPts val="1000"/>
              </a:spcBef>
              <a:buNone/>
            </a:pPr>
            <a:r>
              <a:rPr lang="ar-SA" sz="2400" dirty="0"/>
              <a:t>الصورة السابقة تُظهر لوحة تحليل رقمية تعرض معدل التفاعل </a:t>
            </a:r>
            <a:r>
              <a:rPr lang="en-US" sz="2400" dirty="0"/>
              <a:t>Engagement Rate) </a:t>
            </a:r>
            <a:r>
              <a:rPr lang="ar-SA" sz="2400" dirty="0"/>
              <a:t>أو المشاركات عبر اكس </a:t>
            </a:r>
            <a:r>
              <a:rPr lang="ar-SA" sz="2400" dirty="0" err="1"/>
              <a:t>وفيسبوك</a:t>
            </a:r>
            <a:r>
              <a:rPr lang="ar-SA" sz="2400" dirty="0"/>
              <a:t>.</a:t>
            </a:r>
          </a:p>
          <a:p>
            <a:pPr marL="0" indent="0" algn="r" defTabSz="914400" rtl="1" eaLnBrk="1" latinLnBrk="0" hangingPunct="1">
              <a:lnSpc>
                <a:spcPct val="150000"/>
              </a:lnSpc>
              <a:spcBef>
                <a:spcPts val="1000"/>
              </a:spcBef>
              <a:buNone/>
            </a:pPr>
            <a:r>
              <a:rPr lang="ar-SA" sz="2400" b="1" u="sng" dirty="0">
                <a:solidFill>
                  <a:schemeClr val="accent1">
                    <a:lumMod val="75000"/>
                  </a:schemeClr>
                </a:solidFill>
              </a:rPr>
              <a:t>المقاييس الظاهرة:</a:t>
            </a:r>
          </a:p>
          <a:p>
            <a:pPr algn="r" defTabSz="914400" rtl="1" eaLnBrk="1" latinLnBrk="0" hangingPunct="1">
              <a:lnSpc>
                <a:spcPct val="150000"/>
              </a:lnSpc>
              <a:spcBef>
                <a:spcPts val="1000"/>
              </a:spcBef>
              <a:buFont typeface="Wingdings" pitchFamily="2" charset="2"/>
              <a:buChar char="Ø"/>
            </a:pPr>
            <a:r>
              <a:rPr lang="ar-SA" sz="2400" dirty="0"/>
              <a:t>عدد التفاعلات </a:t>
            </a:r>
          </a:p>
          <a:p>
            <a:pPr algn="r" defTabSz="914400" rtl="1" eaLnBrk="1" latinLnBrk="0" hangingPunct="1">
              <a:lnSpc>
                <a:spcPct val="150000"/>
              </a:lnSpc>
              <a:spcBef>
                <a:spcPts val="1000"/>
              </a:spcBef>
              <a:buFont typeface="Wingdings" pitchFamily="2" charset="2"/>
              <a:buChar char="Ø"/>
            </a:pPr>
            <a:r>
              <a:rPr lang="ar-SA" sz="2400" dirty="0"/>
              <a:t>عدد النقرات أو المشاركات </a:t>
            </a:r>
          </a:p>
          <a:p>
            <a:pPr algn="r" defTabSz="914400" rtl="1" eaLnBrk="1" latinLnBrk="0" hangingPunct="1">
              <a:lnSpc>
                <a:spcPct val="150000"/>
              </a:lnSpc>
              <a:spcBef>
                <a:spcPts val="1000"/>
              </a:spcBef>
              <a:buFont typeface="Wingdings" pitchFamily="2" charset="2"/>
              <a:buChar char="Ø"/>
            </a:pPr>
            <a:r>
              <a:rPr lang="ar-SA" sz="2400" dirty="0"/>
              <a:t>التوزيع الزمني للتفاعل حسب الأيام أو الأسابيع</a:t>
            </a:r>
          </a:p>
          <a:p>
            <a:pPr marL="0" indent="0" algn="r" defTabSz="914400" rtl="1" eaLnBrk="1" latinLnBrk="0" hangingPunct="1">
              <a:lnSpc>
                <a:spcPct val="150000"/>
              </a:lnSpc>
              <a:spcBef>
                <a:spcPts val="1000"/>
              </a:spcBef>
              <a:buNone/>
            </a:pPr>
            <a:r>
              <a:rPr lang="ar-SA" sz="2400" dirty="0"/>
              <a:t>🔍 ما يجب التركيز عليه عند التحليل:</a:t>
            </a:r>
          </a:p>
          <a:p>
            <a:pPr algn="r" defTabSz="914400" rtl="1" eaLnBrk="1" latinLnBrk="0" hangingPunct="1">
              <a:lnSpc>
                <a:spcPct val="150000"/>
              </a:lnSpc>
              <a:spcBef>
                <a:spcPts val="1000"/>
              </a:spcBef>
              <a:buFont typeface="Wingdings" pitchFamily="2" charset="2"/>
              <a:buChar char="ü"/>
            </a:pPr>
            <a:r>
              <a:rPr lang="en-US" sz="2400" dirty="0"/>
              <a:t>Engagement Rate (ER) = </a:t>
            </a:r>
            <a:r>
              <a:rPr lang="ar-SA" sz="2400" dirty="0"/>
              <a:t> معدل التفاعل نسبة إلى عدد المشاهدات أو الجمهور الإجمالي</a:t>
            </a:r>
          </a:p>
          <a:p>
            <a:pPr algn="r" defTabSz="914400" rtl="1" eaLnBrk="1" latinLnBrk="0" hangingPunct="1">
              <a:lnSpc>
                <a:spcPct val="150000"/>
              </a:lnSpc>
              <a:spcBef>
                <a:spcPts val="1000"/>
              </a:spcBef>
              <a:buFont typeface="Wingdings" pitchFamily="2" charset="2"/>
              <a:buChar char="ü"/>
            </a:pPr>
            <a:r>
              <a:rPr lang="ar-SA" sz="2400" dirty="0"/>
              <a:t>على سبيل المثال: </a:t>
            </a:r>
            <a:r>
              <a:rPr lang="en-US" sz="2400" dirty="0"/>
              <a:t>CTR = 2.5% </a:t>
            </a:r>
            <a:r>
              <a:rPr lang="ar-SA" sz="2400" dirty="0"/>
              <a:t> يدل على أن 2.5٪ من المشاهدين نقروا على الرابط أو الدعوة للعمل</a:t>
            </a:r>
          </a:p>
          <a:p>
            <a:pPr algn="r" defTabSz="914400" rtl="1" eaLnBrk="1" latinLnBrk="0" hangingPunct="1">
              <a:lnSpc>
                <a:spcPct val="150000"/>
              </a:lnSpc>
              <a:spcBef>
                <a:spcPts val="1000"/>
              </a:spcBef>
              <a:buFont typeface="Wingdings" pitchFamily="2" charset="2"/>
              <a:buChar char="ü"/>
            </a:pPr>
            <a:r>
              <a:rPr lang="ar-SA" sz="2400" dirty="0"/>
              <a:t>التوزيع الزمني: هل كان هناك ذروة تفاعل في أوقات معينة؟ هل ارتفع بعد نشر تقارير أو حملات داعمة؟</a:t>
            </a:r>
          </a:p>
          <a:p>
            <a:pPr algn="r" defTabSz="914400" rtl="1" eaLnBrk="1" latinLnBrk="0" hangingPunct="1">
              <a:lnSpc>
                <a:spcPct val="150000"/>
              </a:lnSpc>
              <a:spcBef>
                <a:spcPts val="1000"/>
              </a:spcBef>
              <a:buFont typeface="Wingdings" pitchFamily="2" charset="2"/>
              <a:buChar char="ü"/>
            </a:pPr>
            <a:r>
              <a:rPr lang="en-US" sz="2400" dirty="0"/>
              <a:t>Heatmap </a:t>
            </a:r>
            <a:r>
              <a:rPr lang="ar-SA" sz="2400" dirty="0"/>
              <a:t> للتفاعل حسب اليوم أو الوقت: يساعد على فهم أفضل توقيت النشر لتحقيق أكبر تأثير</a:t>
            </a:r>
          </a:p>
        </p:txBody>
      </p:sp>
    </p:spTree>
    <p:extLst>
      <p:ext uri="{BB962C8B-B14F-4D97-AF65-F5344CB8AC3E}">
        <p14:creationId xmlns:p14="http://schemas.microsoft.com/office/powerpoint/2010/main" val="38101331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JO" sz="2800" u="sng" dirty="0">
                <a:solidFill>
                  <a:srgbClr val="002060"/>
                </a:solidFill>
              </a:rPr>
              <a:t>تحليل تقرير بصري – مثال لحملة إلكترونية من لوحة </a:t>
            </a:r>
            <a:r>
              <a:rPr lang="en-US" sz="2800" u="sng" dirty="0" err="1">
                <a:solidFill>
                  <a:srgbClr val="002060"/>
                </a:solidFill>
              </a:rPr>
              <a:t>DashThis</a:t>
            </a:r>
            <a:endParaRPr lang="ar-JO" sz="2800" b="1" u="sng" dirty="0">
              <a:solidFill>
                <a:srgbClr val="002060"/>
              </a:solidFill>
            </a:endParaRP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5803899" y="1056529"/>
            <a:ext cx="6178835" cy="5683222"/>
          </a:xfrm>
        </p:spPr>
        <p:txBody>
          <a:bodyPr>
            <a:normAutofit fontScale="62500" lnSpcReduction="20000"/>
          </a:bodyPr>
          <a:lstStyle/>
          <a:p>
            <a:pPr marL="0" indent="0" algn="just" defTabSz="914400" rtl="1" eaLnBrk="1" latinLnBrk="0" hangingPunct="1">
              <a:lnSpc>
                <a:spcPct val="150000"/>
              </a:lnSpc>
              <a:spcBef>
                <a:spcPts val="1000"/>
              </a:spcBef>
              <a:buNone/>
            </a:pPr>
            <a:r>
              <a:rPr lang="ar-SA" sz="2900" b="1" u="sng" dirty="0">
                <a:solidFill>
                  <a:schemeClr val="accent1">
                    <a:lumMod val="75000"/>
                  </a:schemeClr>
                </a:solidFill>
              </a:rPr>
              <a:t>المقاييس الرئيسية:</a:t>
            </a:r>
          </a:p>
          <a:p>
            <a:pPr algn="just" rtl="1">
              <a:lnSpc>
                <a:spcPct val="150000"/>
              </a:lnSpc>
            </a:pPr>
            <a:r>
              <a:rPr lang="en-US" sz="2900" dirty="0">
                <a:solidFill>
                  <a:srgbClr val="002060"/>
                </a:solidFill>
              </a:rPr>
              <a:t>Reach (</a:t>
            </a:r>
            <a:r>
              <a:rPr lang="ar-SA" sz="2900" dirty="0">
                <a:solidFill>
                  <a:srgbClr val="002060"/>
                </a:solidFill>
              </a:rPr>
              <a:t>الوصول) لكل منصة منفصلة</a:t>
            </a:r>
          </a:p>
          <a:p>
            <a:pPr algn="just" rtl="1">
              <a:lnSpc>
                <a:spcPct val="150000"/>
              </a:lnSpc>
            </a:pPr>
            <a:r>
              <a:rPr lang="en-US" sz="2900" dirty="0">
                <a:solidFill>
                  <a:srgbClr val="002060"/>
                </a:solidFill>
              </a:rPr>
              <a:t>Engagement </a:t>
            </a:r>
            <a:r>
              <a:rPr lang="ar-SA" sz="2900" dirty="0">
                <a:solidFill>
                  <a:srgbClr val="002060"/>
                </a:solidFill>
              </a:rPr>
              <a:t>حسب نوع المحتوى (صور – فيديو – روابط)</a:t>
            </a:r>
          </a:p>
          <a:p>
            <a:pPr algn="just" rtl="1">
              <a:lnSpc>
                <a:spcPct val="150000"/>
              </a:lnSpc>
            </a:pPr>
            <a:r>
              <a:rPr lang="en-US" sz="2900" dirty="0">
                <a:solidFill>
                  <a:srgbClr val="002060"/>
                </a:solidFill>
              </a:rPr>
              <a:t>Growth </a:t>
            </a:r>
            <a:r>
              <a:rPr lang="ar-SA" sz="2900" dirty="0">
                <a:solidFill>
                  <a:srgbClr val="002060"/>
                </a:solidFill>
              </a:rPr>
              <a:t>في عدد المتابعين (</a:t>
            </a:r>
            <a:r>
              <a:rPr lang="en-US" sz="2900" dirty="0">
                <a:solidFill>
                  <a:srgbClr val="002060"/>
                </a:solidFill>
              </a:rPr>
              <a:t>Followers Growth)</a:t>
            </a:r>
          </a:p>
          <a:p>
            <a:pPr algn="just" rtl="1">
              <a:lnSpc>
                <a:spcPct val="150000"/>
              </a:lnSpc>
            </a:pPr>
            <a:r>
              <a:rPr lang="en-US" sz="2900" dirty="0">
                <a:solidFill>
                  <a:srgbClr val="002060"/>
                </a:solidFill>
              </a:rPr>
              <a:t>Clicks </a:t>
            </a:r>
            <a:r>
              <a:rPr lang="ar-SA" sz="2900" dirty="0">
                <a:solidFill>
                  <a:srgbClr val="002060"/>
                </a:solidFill>
              </a:rPr>
              <a:t>أو عدد النقرات على الروابط المنشورة</a:t>
            </a:r>
          </a:p>
          <a:p>
            <a:pPr algn="just" rtl="1">
              <a:lnSpc>
                <a:spcPct val="150000"/>
              </a:lnSpc>
            </a:pPr>
            <a:r>
              <a:rPr lang="en-US" sz="2900" dirty="0">
                <a:solidFill>
                  <a:srgbClr val="002060"/>
                </a:solidFill>
              </a:rPr>
              <a:t>Conversion Metrics: </a:t>
            </a:r>
            <a:r>
              <a:rPr lang="ar-SA" sz="2900" dirty="0">
                <a:solidFill>
                  <a:srgbClr val="002060"/>
                </a:solidFill>
              </a:rPr>
              <a:t>مثل تعبئة نماذج التبرع أو التسجيل في موقع</a:t>
            </a:r>
          </a:p>
          <a:p>
            <a:pPr marL="0" indent="0" algn="just" defTabSz="914400" rtl="1" eaLnBrk="1" latinLnBrk="0" hangingPunct="1">
              <a:lnSpc>
                <a:spcPct val="150000"/>
              </a:lnSpc>
              <a:spcBef>
                <a:spcPts val="1000"/>
              </a:spcBef>
              <a:buNone/>
            </a:pPr>
            <a:r>
              <a:rPr lang="ar-SA" sz="2900" b="1" u="sng" dirty="0">
                <a:solidFill>
                  <a:schemeClr val="accent1">
                    <a:lumMod val="75000"/>
                  </a:schemeClr>
                </a:solidFill>
              </a:rPr>
              <a:t>كيفية التحليل:</a:t>
            </a:r>
          </a:p>
          <a:p>
            <a:pPr algn="just" defTabSz="914400" rtl="1" eaLnBrk="1" latinLnBrk="0" hangingPunct="1">
              <a:lnSpc>
                <a:spcPct val="150000"/>
              </a:lnSpc>
              <a:spcBef>
                <a:spcPts val="1000"/>
              </a:spcBef>
              <a:buFont typeface="Wingdings" pitchFamily="2" charset="2"/>
              <a:buChar char="ü"/>
            </a:pPr>
            <a:r>
              <a:rPr lang="ar-SA" sz="2900" dirty="0">
                <a:solidFill>
                  <a:srgbClr val="002060"/>
                </a:solidFill>
              </a:rPr>
              <a:t>مقارنة الأداء بين المنصات لفهم أيهما تتفاعل معه الجمهور أكثر.</a:t>
            </a:r>
          </a:p>
          <a:p>
            <a:pPr algn="just" defTabSz="914400" rtl="1" eaLnBrk="1" latinLnBrk="0" hangingPunct="1">
              <a:lnSpc>
                <a:spcPct val="150000"/>
              </a:lnSpc>
              <a:spcBef>
                <a:spcPts val="1000"/>
              </a:spcBef>
              <a:buFont typeface="Wingdings" pitchFamily="2" charset="2"/>
              <a:buChar char="ü"/>
            </a:pPr>
            <a:r>
              <a:rPr lang="ar-SA" sz="2900" dirty="0">
                <a:solidFill>
                  <a:srgbClr val="002060"/>
                </a:solidFill>
              </a:rPr>
              <a:t>فهم أي نوع محتوى (نص، صور، فيديو) يحقق </a:t>
            </a:r>
            <a:r>
              <a:rPr lang="en-US" sz="2900" dirty="0">
                <a:solidFill>
                  <a:srgbClr val="002060"/>
                </a:solidFill>
              </a:rPr>
              <a:t>engagement </a:t>
            </a:r>
            <a:r>
              <a:rPr lang="ar-SA" sz="2900" dirty="0">
                <a:solidFill>
                  <a:srgbClr val="002060"/>
                </a:solidFill>
              </a:rPr>
              <a:t>أعلى.</a:t>
            </a:r>
          </a:p>
          <a:p>
            <a:pPr algn="just" defTabSz="914400" rtl="1" eaLnBrk="1" latinLnBrk="0" hangingPunct="1">
              <a:lnSpc>
                <a:spcPct val="150000"/>
              </a:lnSpc>
              <a:spcBef>
                <a:spcPts val="1000"/>
              </a:spcBef>
              <a:buFont typeface="Wingdings" pitchFamily="2" charset="2"/>
              <a:buChar char="ü"/>
            </a:pPr>
            <a:r>
              <a:rPr lang="ar-SA" sz="2900" dirty="0">
                <a:solidFill>
                  <a:srgbClr val="002060"/>
                </a:solidFill>
              </a:rPr>
              <a:t>مراقبة تطور الجمهور: هل زاد عدد المتابعين خلال الحملة؟</a:t>
            </a:r>
          </a:p>
          <a:p>
            <a:pPr algn="just" defTabSz="914400" rtl="1" eaLnBrk="1" latinLnBrk="0" hangingPunct="1">
              <a:lnSpc>
                <a:spcPct val="150000"/>
              </a:lnSpc>
              <a:spcBef>
                <a:spcPts val="1000"/>
              </a:spcBef>
              <a:buFont typeface="Wingdings" pitchFamily="2" charset="2"/>
              <a:buChar char="ü"/>
            </a:pPr>
            <a:r>
              <a:rPr lang="ar-SA" sz="2900" dirty="0">
                <a:solidFill>
                  <a:srgbClr val="002060"/>
                </a:solidFill>
              </a:rPr>
              <a:t>تحليل </a:t>
            </a:r>
            <a:r>
              <a:rPr lang="en-US" sz="2900" dirty="0">
                <a:solidFill>
                  <a:srgbClr val="002060"/>
                </a:solidFill>
              </a:rPr>
              <a:t>Click </a:t>
            </a:r>
            <a:r>
              <a:rPr lang="ar-SA" sz="2900" dirty="0">
                <a:solidFill>
                  <a:srgbClr val="002060"/>
                </a:solidFill>
              </a:rPr>
              <a:t>أو </a:t>
            </a:r>
            <a:r>
              <a:rPr lang="en-US" sz="2900" dirty="0">
                <a:solidFill>
                  <a:srgbClr val="002060"/>
                </a:solidFill>
              </a:rPr>
              <a:t>Conversion Rate </a:t>
            </a:r>
            <a:r>
              <a:rPr lang="ar-SA" sz="2900" dirty="0">
                <a:solidFill>
                  <a:srgbClr val="002060"/>
                </a:solidFill>
              </a:rPr>
              <a:t>لفهم مدى تحويل الجمهور من المشاهدة إلى فعل معين .</a:t>
            </a:r>
          </a:p>
          <a:p>
            <a:pPr marL="0" indent="0" algn="r" defTabSz="914400" rtl="1" eaLnBrk="1" latinLnBrk="0" hangingPunct="1">
              <a:lnSpc>
                <a:spcPct val="150000"/>
              </a:lnSpc>
              <a:spcBef>
                <a:spcPts val="1000"/>
              </a:spcBef>
              <a:buNone/>
            </a:pPr>
            <a:endParaRPr lang="ar-SA" sz="2400" dirty="0">
              <a:solidFill>
                <a:srgbClr val="002060"/>
              </a:solidFill>
            </a:endParaRPr>
          </a:p>
          <a:p>
            <a:pPr marL="0" indent="0" algn="r" defTabSz="914400" rtl="1" eaLnBrk="1" latinLnBrk="0" hangingPunct="1">
              <a:lnSpc>
                <a:spcPct val="150000"/>
              </a:lnSpc>
              <a:spcBef>
                <a:spcPts val="1000"/>
              </a:spcBef>
              <a:buNone/>
            </a:pPr>
            <a:endParaRPr lang="ar-SA" sz="2400" dirty="0"/>
          </a:p>
        </p:txBody>
      </p:sp>
      <p:pic>
        <p:nvPicPr>
          <p:cNvPr id="8" name="Picture 7">
            <a:extLst>
              <a:ext uri="{FF2B5EF4-FFF2-40B4-BE49-F238E27FC236}">
                <a16:creationId xmlns:a16="http://schemas.microsoft.com/office/drawing/2014/main" id="{A908EC96-E800-B446-BC1B-824E6779CE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05987"/>
            <a:ext cx="5803900" cy="5152013"/>
          </a:xfrm>
          <a:prstGeom prst="rect">
            <a:avLst/>
          </a:prstGeom>
        </p:spPr>
      </p:pic>
    </p:spTree>
    <p:extLst>
      <p:ext uri="{BB962C8B-B14F-4D97-AF65-F5344CB8AC3E}">
        <p14:creationId xmlns:p14="http://schemas.microsoft.com/office/powerpoint/2010/main" val="23590451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1089070" y="49216"/>
            <a:ext cx="10515600" cy="938281"/>
          </a:xfrm>
        </p:spPr>
        <p:txBody>
          <a:bodyPr anchor="t">
            <a:noAutofit/>
          </a:bodyPr>
          <a:lstStyle/>
          <a:p>
            <a:pPr marL="0" indent="0" algn="ctr" defTabSz="914400" rtl="1" eaLnBrk="1" latinLnBrk="0" hangingPunct="1">
              <a:lnSpc>
                <a:spcPct val="150000"/>
              </a:lnSpc>
              <a:spcBef>
                <a:spcPts val="1000"/>
              </a:spcBef>
              <a:buNone/>
            </a:pPr>
            <a:r>
              <a:rPr lang="ar-JO" sz="2800" b="1" i="0" u="sng" strike="noStrike" dirty="0">
                <a:solidFill>
                  <a:schemeClr val="accent1"/>
                </a:solidFill>
                <a:effectLst/>
                <a:latin typeface="-webkit-standard"/>
              </a:rPr>
              <a:t>دليل تحليل تقارير الأداء المصورة</a:t>
            </a:r>
            <a:endParaRPr lang="ar-JO" sz="2800" b="1" u="sng" dirty="0">
              <a:solidFill>
                <a:schemeClr val="accent1"/>
              </a:solidFill>
            </a:endParaRPr>
          </a:p>
        </p:txBody>
      </p:sp>
      <p:sp>
        <p:nvSpPr>
          <p:cNvPr id="5" name="Content Placeholder 4">
            <a:extLst>
              <a:ext uri="{FF2B5EF4-FFF2-40B4-BE49-F238E27FC236}">
                <a16:creationId xmlns:a16="http://schemas.microsoft.com/office/drawing/2014/main" id="{4AFDC9AE-1009-5342-8FAB-30431369F07F}"/>
              </a:ext>
            </a:extLst>
          </p:cNvPr>
          <p:cNvSpPr>
            <a:spLocks noGrp="1"/>
          </p:cNvSpPr>
          <p:nvPr>
            <p:ph sz="half" idx="1"/>
          </p:nvPr>
        </p:nvSpPr>
        <p:spPr>
          <a:xfrm>
            <a:off x="292100" y="1206500"/>
            <a:ext cx="5727700" cy="5602284"/>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JO" sz="2000" u="sng" dirty="0">
                <a:solidFill>
                  <a:schemeClr val="accent1">
                    <a:lumMod val="75000"/>
                  </a:schemeClr>
                </a:solidFill>
              </a:rPr>
              <a:t>التحليل الزمني</a:t>
            </a:r>
          </a:p>
          <a:p>
            <a:pPr marL="457200" indent="-457200" algn="r" defTabSz="914400" rtl="1" eaLnBrk="1" latinLnBrk="0" hangingPunct="1">
              <a:lnSpc>
                <a:spcPct val="150000"/>
              </a:lnSpc>
              <a:spcBef>
                <a:spcPts val="1000"/>
              </a:spcBef>
              <a:buFont typeface="+mj-lt"/>
              <a:buAutoNum type="arabicPeriod"/>
            </a:pPr>
            <a:r>
              <a:rPr lang="ar-JO" sz="2000" dirty="0">
                <a:solidFill>
                  <a:srgbClr val="002060"/>
                </a:solidFill>
              </a:rPr>
              <a:t>هل المادة تم نشرها بشكل دوري أم كان هناك تفاعل بسيط في الأيام اللاحقة؟</a:t>
            </a:r>
          </a:p>
          <a:p>
            <a:pPr marL="228600" indent="-228600" algn="r" defTabSz="914400" rtl="1" eaLnBrk="1" latinLnBrk="0" hangingPunct="1">
              <a:lnSpc>
                <a:spcPct val="150000"/>
              </a:lnSpc>
              <a:spcBef>
                <a:spcPts val="1000"/>
              </a:spcBef>
              <a:buFont typeface="Arial" panose="020B0604020202020204" pitchFamily="34" charset="0"/>
              <a:buChar char="•"/>
            </a:pPr>
            <a:r>
              <a:rPr lang="ar-JO" sz="2000" u="sng" dirty="0">
                <a:solidFill>
                  <a:schemeClr val="accent1">
                    <a:lumMod val="75000"/>
                  </a:schemeClr>
                </a:solidFill>
              </a:rPr>
              <a:t>العلاقة بين الأرقام والنشاطات</a:t>
            </a:r>
          </a:p>
          <a:p>
            <a:pPr marL="457200" indent="-457200" algn="r" defTabSz="914400" rtl="1" eaLnBrk="1" latinLnBrk="0" hangingPunct="1">
              <a:lnSpc>
                <a:spcPct val="150000"/>
              </a:lnSpc>
              <a:spcBef>
                <a:spcPts val="1000"/>
              </a:spcBef>
              <a:buFont typeface="+mj-lt"/>
              <a:buAutoNum type="arabicPeriod"/>
            </a:pPr>
            <a:r>
              <a:rPr lang="ar-JO" sz="2000" dirty="0">
                <a:solidFill>
                  <a:srgbClr val="002060"/>
                </a:solidFill>
              </a:rPr>
              <a:t>هل إعلان فيديو جديد أدى إلى دفق زيارات أو مشاركة أكبر؟</a:t>
            </a:r>
          </a:p>
          <a:p>
            <a:pPr marL="457200" indent="-457200" algn="r" defTabSz="914400" rtl="1" eaLnBrk="1" latinLnBrk="0" hangingPunct="1">
              <a:lnSpc>
                <a:spcPct val="150000"/>
              </a:lnSpc>
              <a:spcBef>
                <a:spcPts val="1000"/>
              </a:spcBef>
              <a:buFont typeface="+mj-lt"/>
              <a:buAutoNum type="arabicPeriod"/>
            </a:pPr>
            <a:r>
              <a:rPr lang="ar-JO" sz="2000" dirty="0">
                <a:solidFill>
                  <a:srgbClr val="002060"/>
                </a:solidFill>
              </a:rPr>
              <a:t>هل تحديث الحملة زاد من </a:t>
            </a:r>
            <a:r>
              <a:rPr lang="en-US" sz="2000" dirty="0">
                <a:solidFill>
                  <a:srgbClr val="002060"/>
                </a:solidFill>
              </a:rPr>
              <a:t>Reach </a:t>
            </a:r>
            <a:r>
              <a:rPr lang="ar-JO" sz="2000" dirty="0">
                <a:solidFill>
                  <a:srgbClr val="002060"/>
                </a:solidFill>
              </a:rPr>
              <a:t>أو </a:t>
            </a:r>
            <a:r>
              <a:rPr lang="en-US" sz="2000" dirty="0">
                <a:solidFill>
                  <a:srgbClr val="002060"/>
                </a:solidFill>
              </a:rPr>
              <a:t>Interactions؟</a:t>
            </a:r>
          </a:p>
          <a:p>
            <a:pPr marL="228600" indent="-228600" algn="r" defTabSz="914400" rtl="1" eaLnBrk="1" latinLnBrk="0" hangingPunct="1">
              <a:lnSpc>
                <a:spcPct val="150000"/>
              </a:lnSpc>
              <a:spcBef>
                <a:spcPts val="1000"/>
              </a:spcBef>
              <a:buFont typeface="Arial" panose="020B0604020202020204" pitchFamily="34" charset="0"/>
              <a:buChar char="•"/>
            </a:pPr>
            <a:r>
              <a:rPr lang="ar-JO" sz="2000" u="sng" dirty="0">
                <a:solidFill>
                  <a:schemeClr val="accent1">
                    <a:lumMod val="75000"/>
                  </a:schemeClr>
                </a:solidFill>
              </a:rPr>
              <a:t>الرؤية الرسومية وتصميم التقرير</a:t>
            </a:r>
          </a:p>
          <a:p>
            <a:pPr marL="457200" indent="-457200" algn="r" defTabSz="914400" rtl="1" eaLnBrk="1" latinLnBrk="0" hangingPunct="1">
              <a:lnSpc>
                <a:spcPct val="150000"/>
              </a:lnSpc>
              <a:spcBef>
                <a:spcPts val="1000"/>
              </a:spcBef>
              <a:buFont typeface="+mj-lt"/>
              <a:buAutoNum type="arabicPeriod"/>
            </a:pPr>
            <a:r>
              <a:rPr lang="ar-JO" sz="2000" dirty="0">
                <a:solidFill>
                  <a:srgbClr val="002060"/>
                </a:solidFill>
              </a:rPr>
              <a:t>هل الألوان واضحة؟ هل التصميم يعزز الفهم؟</a:t>
            </a:r>
          </a:p>
          <a:p>
            <a:pPr marL="457200" indent="-457200" algn="r" defTabSz="914400" rtl="1" eaLnBrk="1" latinLnBrk="0" hangingPunct="1">
              <a:lnSpc>
                <a:spcPct val="150000"/>
              </a:lnSpc>
              <a:spcBef>
                <a:spcPts val="1000"/>
              </a:spcBef>
              <a:buFont typeface="+mj-lt"/>
              <a:buAutoNum type="arabicPeriod"/>
            </a:pPr>
            <a:r>
              <a:rPr lang="ar-JO" sz="2000" dirty="0">
                <a:solidFill>
                  <a:srgbClr val="002060"/>
                </a:solidFill>
              </a:rPr>
              <a:t>هل توجد مقارنات (مثل ↑ 35% من الشهر الماضي)؟</a:t>
            </a:r>
            <a:endParaRPr lang="en-JO" sz="2000" dirty="0">
              <a:solidFill>
                <a:srgbClr val="002060"/>
              </a:solidFill>
            </a:endParaRPr>
          </a:p>
        </p:txBody>
      </p:sp>
      <p:sp>
        <p:nvSpPr>
          <p:cNvPr id="6" name="Content Placeholder 5">
            <a:extLst>
              <a:ext uri="{FF2B5EF4-FFF2-40B4-BE49-F238E27FC236}">
                <a16:creationId xmlns:a16="http://schemas.microsoft.com/office/drawing/2014/main" id="{EE7E0E07-17C6-374A-8731-33CE85BD681E}"/>
              </a:ext>
            </a:extLst>
          </p:cNvPr>
          <p:cNvSpPr>
            <a:spLocks noGrp="1"/>
          </p:cNvSpPr>
          <p:nvPr>
            <p:ph sz="half" idx="2"/>
          </p:nvPr>
        </p:nvSpPr>
        <p:spPr>
          <a:xfrm>
            <a:off x="6502400" y="1206500"/>
            <a:ext cx="5537200" cy="5435600"/>
          </a:xfrm>
        </p:spPr>
        <p:txBody>
          <a:bodyPr>
            <a:normAutofit/>
          </a:bodyPr>
          <a:lstStyle/>
          <a:p>
            <a:pPr marL="0" indent="0" algn="r" defTabSz="914400" rtl="1" eaLnBrk="1" latinLnBrk="0" hangingPunct="1">
              <a:lnSpc>
                <a:spcPct val="160000"/>
              </a:lnSpc>
              <a:spcBef>
                <a:spcPts val="1000"/>
              </a:spcBef>
              <a:buNone/>
            </a:pPr>
            <a:r>
              <a:rPr lang="ar-JO" sz="2000" b="1" u="sng" dirty="0">
                <a:latin typeface="Arial" panose="020B0604020202020204" pitchFamily="34" charset="0"/>
                <a:cs typeface="Arial" panose="020B0604020202020204" pitchFamily="34" charset="0"/>
              </a:rPr>
              <a:t>منهج تحليل بياني مبسّط لأي واجهة تقرير رقمية:</a:t>
            </a:r>
          </a:p>
          <a:p>
            <a:pPr marL="228600" indent="-228600" algn="r" defTabSz="914400" rtl="1" eaLnBrk="1" latinLnBrk="0" hangingPunct="1">
              <a:lnSpc>
                <a:spcPct val="160000"/>
              </a:lnSpc>
              <a:spcBef>
                <a:spcPts val="1000"/>
              </a:spcBef>
              <a:buFont typeface="Arial" panose="020B0604020202020204" pitchFamily="34" charset="0"/>
              <a:buChar char="•"/>
            </a:pPr>
            <a:r>
              <a:rPr lang="ar-JO" sz="2000" u="sng" dirty="0">
                <a:solidFill>
                  <a:schemeClr val="accent1">
                    <a:lumMod val="75000"/>
                  </a:schemeClr>
                </a:solidFill>
                <a:latin typeface="Arial" panose="020B0604020202020204" pitchFamily="34" charset="0"/>
                <a:cs typeface="Arial" panose="020B0604020202020204" pitchFamily="34" charset="0"/>
              </a:rPr>
              <a:t>فهم المؤشرات الرقمية</a:t>
            </a:r>
          </a:p>
          <a:p>
            <a:pPr marL="457200" indent="-457200" algn="r" defTabSz="914400" rtl="1" eaLnBrk="1" latinLnBrk="0" hangingPunct="1">
              <a:lnSpc>
                <a:spcPct val="160000"/>
              </a:lnSpc>
              <a:spcBef>
                <a:spcPts val="1000"/>
              </a:spcBef>
              <a:buFont typeface="+mj-lt"/>
              <a:buAutoNum type="arabicPeriod"/>
            </a:pPr>
            <a:r>
              <a:rPr lang="ar-JO" sz="2000" dirty="0">
                <a:latin typeface="Arial" panose="020B0604020202020204" pitchFamily="34" charset="0"/>
                <a:cs typeface="Arial" panose="020B0604020202020204" pitchFamily="34" charset="0"/>
              </a:rPr>
              <a:t>ما هو الإعجاب (</a:t>
            </a:r>
            <a:r>
              <a:rPr lang="en-US" sz="2000" dirty="0">
                <a:latin typeface="Arial" panose="020B0604020202020204" pitchFamily="34" charset="0"/>
                <a:cs typeface="Arial" panose="020B0604020202020204" pitchFamily="34" charset="0"/>
              </a:rPr>
              <a:t>Likes) </a:t>
            </a:r>
            <a:r>
              <a:rPr lang="ar-JO" sz="2000" dirty="0">
                <a:latin typeface="Arial" panose="020B0604020202020204" pitchFamily="34" charset="0"/>
                <a:cs typeface="Arial" panose="020B0604020202020204" pitchFamily="34" charset="0"/>
              </a:rPr>
              <a:t>مقابل المشاركة (</a:t>
            </a:r>
            <a:r>
              <a:rPr lang="en-US" sz="2000" dirty="0">
                <a:latin typeface="Arial" panose="020B0604020202020204" pitchFamily="34" charset="0"/>
                <a:cs typeface="Arial" panose="020B0604020202020204" pitchFamily="34" charset="0"/>
              </a:rPr>
              <a:t>Shares) </a:t>
            </a:r>
            <a:r>
              <a:rPr lang="ar-JO" sz="2000" dirty="0">
                <a:latin typeface="Arial" panose="020B0604020202020204" pitchFamily="34" charset="0"/>
                <a:cs typeface="Arial" panose="020B0604020202020204" pitchFamily="34" charset="0"/>
              </a:rPr>
              <a:t>مقابل التعليقات (</a:t>
            </a:r>
            <a:r>
              <a:rPr lang="en-US" sz="2000" dirty="0">
                <a:latin typeface="Arial" panose="020B0604020202020204" pitchFamily="34" charset="0"/>
                <a:cs typeface="Arial" panose="020B0604020202020204" pitchFamily="34" charset="0"/>
              </a:rPr>
              <a:t>Comments)؟</a:t>
            </a:r>
          </a:p>
          <a:p>
            <a:pPr marL="457200" indent="-457200" algn="r" defTabSz="914400" rtl="1" eaLnBrk="1" latinLnBrk="0" hangingPunct="1">
              <a:lnSpc>
                <a:spcPct val="160000"/>
              </a:lnSpc>
              <a:spcBef>
                <a:spcPts val="1000"/>
              </a:spcBef>
              <a:buFont typeface="+mj-lt"/>
              <a:buAutoNum type="arabicPeriod"/>
            </a:pPr>
            <a:r>
              <a:rPr lang="ar-JO" sz="2000" dirty="0">
                <a:latin typeface="Arial" panose="020B0604020202020204" pitchFamily="34" charset="0"/>
                <a:cs typeface="Arial" panose="020B0604020202020204" pitchFamily="34" charset="0"/>
              </a:rPr>
              <a:t>كم عدد المشاهدات أو التحويلات؟</a:t>
            </a:r>
          </a:p>
          <a:p>
            <a:pPr marL="228600" indent="-228600" algn="r" defTabSz="914400" rtl="1" eaLnBrk="1" latinLnBrk="0" hangingPunct="1">
              <a:lnSpc>
                <a:spcPct val="160000"/>
              </a:lnSpc>
              <a:spcBef>
                <a:spcPts val="1000"/>
              </a:spcBef>
              <a:buFont typeface="Arial" panose="020B0604020202020204" pitchFamily="34" charset="0"/>
              <a:buChar char="•"/>
            </a:pPr>
            <a:r>
              <a:rPr lang="ar-JO" sz="2000" u="sng" dirty="0">
                <a:solidFill>
                  <a:schemeClr val="accent1">
                    <a:lumMod val="75000"/>
                  </a:schemeClr>
                </a:solidFill>
                <a:latin typeface="Arial" panose="020B0604020202020204" pitchFamily="34" charset="0"/>
                <a:cs typeface="Arial" panose="020B0604020202020204" pitchFamily="34" charset="0"/>
              </a:rPr>
              <a:t>التحقق من المصدر</a:t>
            </a:r>
          </a:p>
          <a:p>
            <a:pPr marL="457200" indent="-457200" algn="r" defTabSz="914400" rtl="1" eaLnBrk="1" latinLnBrk="0" hangingPunct="1">
              <a:lnSpc>
                <a:spcPct val="160000"/>
              </a:lnSpc>
              <a:spcBef>
                <a:spcPts val="1000"/>
              </a:spcBef>
              <a:buFont typeface="+mj-lt"/>
              <a:buAutoNum type="arabicPeriod"/>
            </a:pPr>
            <a:r>
              <a:rPr lang="ar-JO" sz="2000" dirty="0">
                <a:latin typeface="Arial" panose="020B0604020202020204" pitchFamily="34" charset="0"/>
                <a:cs typeface="Arial" panose="020B0604020202020204" pitchFamily="34" charset="0"/>
              </a:rPr>
              <a:t>هل البيانات مأخوذة من أدوات رسمية مثل </a:t>
            </a:r>
            <a:r>
              <a:rPr lang="en-US" sz="2000" dirty="0">
                <a:latin typeface="Arial" panose="020B0604020202020204" pitchFamily="34" charset="0"/>
                <a:cs typeface="Arial" panose="020B0604020202020204" pitchFamily="34" charset="0"/>
              </a:rPr>
              <a:t>Meta Business Suite </a:t>
            </a:r>
            <a:r>
              <a:rPr lang="ar-JO" sz="2000" dirty="0">
                <a:latin typeface="Arial" panose="020B0604020202020204" pitchFamily="34" charset="0"/>
                <a:cs typeface="Arial" panose="020B0604020202020204" pitchFamily="34" charset="0"/>
              </a:rPr>
              <a:t>أو </a:t>
            </a:r>
            <a:r>
              <a:rPr lang="en-US" sz="2000" dirty="0">
                <a:latin typeface="Arial" panose="020B0604020202020204" pitchFamily="34" charset="0"/>
                <a:cs typeface="Arial" panose="020B0604020202020204" pitchFamily="34" charset="0"/>
              </a:rPr>
              <a:t>X Analytics </a:t>
            </a:r>
            <a:r>
              <a:rPr lang="ar-JO" sz="2000" dirty="0">
                <a:latin typeface="Arial" panose="020B0604020202020204" pitchFamily="34" charset="0"/>
                <a:cs typeface="Arial" panose="020B0604020202020204" pitchFamily="34" charset="0"/>
              </a:rPr>
              <a:t>أو </a:t>
            </a:r>
            <a:r>
              <a:rPr lang="en-US" sz="2000" dirty="0">
                <a:latin typeface="Arial" panose="020B0604020202020204" pitchFamily="34" charset="0"/>
                <a:cs typeface="Arial" panose="020B0604020202020204" pitchFamily="34" charset="0"/>
              </a:rPr>
              <a:t>Google Analytics؟</a:t>
            </a:r>
          </a:p>
        </p:txBody>
      </p:sp>
    </p:spTree>
    <p:extLst>
      <p:ext uri="{BB962C8B-B14F-4D97-AF65-F5344CB8AC3E}">
        <p14:creationId xmlns:p14="http://schemas.microsoft.com/office/powerpoint/2010/main" val="2712213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A6273-FB6A-DD42-AF1B-7847BB95FC9F}"/>
              </a:ext>
            </a:extLst>
          </p:cNvPr>
          <p:cNvSpPr>
            <a:spLocks noGrp="1"/>
          </p:cNvSpPr>
          <p:nvPr>
            <p:ph type="title"/>
          </p:nvPr>
        </p:nvSpPr>
        <p:spPr>
          <a:xfrm>
            <a:off x="984250" y="869156"/>
            <a:ext cx="10515600" cy="2852737"/>
          </a:xfrm>
        </p:spPr>
        <p:txBody>
          <a:bodyPr/>
          <a:lstStyle/>
          <a:p>
            <a:pPr algn="ctr"/>
            <a:r>
              <a:rPr lang="ar-SA" b="1" dirty="0">
                <a:solidFill>
                  <a:schemeClr val="accent1"/>
                </a:solidFill>
              </a:rPr>
              <a:t>حملة إلكترونية عربية للتقييم: قيم بنفسك</a:t>
            </a:r>
            <a:endParaRPr lang="en-JO" b="1" dirty="0">
              <a:solidFill>
                <a:schemeClr val="accent1"/>
              </a:solidFill>
            </a:endParaRPr>
          </a:p>
        </p:txBody>
      </p:sp>
      <p:sp>
        <p:nvSpPr>
          <p:cNvPr id="3" name="Text Placeholder 2">
            <a:extLst>
              <a:ext uri="{FF2B5EF4-FFF2-40B4-BE49-F238E27FC236}">
                <a16:creationId xmlns:a16="http://schemas.microsoft.com/office/drawing/2014/main" id="{47DF56A4-18E1-464C-8E45-C66BA08EE9FD}"/>
              </a:ext>
            </a:extLst>
          </p:cNvPr>
          <p:cNvSpPr>
            <a:spLocks noGrp="1"/>
          </p:cNvSpPr>
          <p:nvPr>
            <p:ph type="body" idx="1"/>
          </p:nvPr>
        </p:nvSpPr>
        <p:spPr>
          <a:xfrm>
            <a:off x="368300" y="4562475"/>
            <a:ext cx="11607800" cy="1500187"/>
          </a:xfrm>
        </p:spPr>
        <p:txBody>
          <a:bodyPr>
            <a:normAutofit/>
          </a:bodyPr>
          <a:lstStyle/>
          <a:p>
            <a:pPr marL="0" indent="0" algn="just" defTabSz="914400" rtl="1" eaLnBrk="1" latinLnBrk="0" hangingPunct="1">
              <a:lnSpc>
                <a:spcPct val="150000"/>
              </a:lnSpc>
              <a:spcBef>
                <a:spcPts val="1000"/>
              </a:spcBef>
              <a:buFont typeface="Arial" panose="020B0604020202020204" pitchFamily="34" charset="0"/>
              <a:buNone/>
            </a:pPr>
            <a:r>
              <a:rPr lang="ar-SA" dirty="0">
                <a:solidFill>
                  <a:schemeClr val="accent1">
                    <a:lumMod val="75000"/>
                  </a:schemeClr>
                </a:solidFill>
              </a:rPr>
              <a:t>في الشريحة القادمة توجد حملة رقمية، ومرفق الروابط الخاصة بمحتوى هذه الحملة على منصات التواصل الاجتماعي، بالإضافة الى رابط الموقع الإلكتروني للمنظمة التي أطلقت الحملة. أرجو الاطلاع عليهم لتطبيق تمرين بسيط لاحقاً. </a:t>
            </a:r>
            <a:endParaRPr lang="en-JO" dirty="0">
              <a:solidFill>
                <a:schemeClr val="accent1">
                  <a:lumMod val="75000"/>
                </a:schemeClr>
              </a:solidFill>
            </a:endParaRPr>
          </a:p>
        </p:txBody>
      </p:sp>
    </p:spTree>
    <p:extLst>
      <p:ext uri="{BB962C8B-B14F-4D97-AF65-F5344CB8AC3E}">
        <p14:creationId xmlns:p14="http://schemas.microsoft.com/office/powerpoint/2010/main" val="2325558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8" name="Title 7">
            <a:extLst>
              <a:ext uri="{FF2B5EF4-FFF2-40B4-BE49-F238E27FC236}">
                <a16:creationId xmlns:a16="http://schemas.microsoft.com/office/drawing/2014/main" id="{F94D02E1-3946-A344-AE99-F165763C788C}"/>
              </a:ext>
            </a:extLst>
          </p:cNvPr>
          <p:cNvSpPr>
            <a:spLocks noGrp="1"/>
          </p:cNvSpPr>
          <p:nvPr>
            <p:ph type="title"/>
          </p:nvPr>
        </p:nvSpPr>
        <p:spPr>
          <a:xfrm>
            <a:off x="3611008" y="203925"/>
            <a:ext cx="5287852" cy="629452"/>
          </a:xfrm>
        </p:spPr>
        <p:txBody>
          <a:bodyPr anchor="t">
            <a:noAutofit/>
          </a:bodyPr>
          <a:lstStyle/>
          <a:p>
            <a:pPr algn="ctr"/>
            <a:r>
              <a:rPr lang="ar-JO" sz="2800" b="1" i="0" u="sng" strike="noStrike" dirty="0">
                <a:solidFill>
                  <a:schemeClr val="accent1"/>
                </a:solidFill>
                <a:effectLst/>
              </a:rPr>
              <a:t>دراسة حالة : حملة اعرف حقوقك الرقمية</a:t>
            </a:r>
            <a:endParaRPr lang="en-JO" sz="2800" b="1" u="sng" dirty="0">
              <a:solidFill>
                <a:schemeClr val="accent1"/>
              </a:solidFill>
            </a:endParaRPr>
          </a:p>
        </p:txBody>
      </p:sp>
      <p:sp>
        <p:nvSpPr>
          <p:cNvPr id="10" name="Content Placeholder 9">
            <a:extLst>
              <a:ext uri="{FF2B5EF4-FFF2-40B4-BE49-F238E27FC236}">
                <a16:creationId xmlns:a16="http://schemas.microsoft.com/office/drawing/2014/main" id="{7601BC8F-E537-4B4A-A483-8DEE904542E0}"/>
              </a:ext>
            </a:extLst>
          </p:cNvPr>
          <p:cNvSpPr>
            <a:spLocks noGrp="1"/>
          </p:cNvSpPr>
          <p:nvPr>
            <p:ph sz="half" idx="2"/>
          </p:nvPr>
        </p:nvSpPr>
        <p:spPr>
          <a:xfrm>
            <a:off x="5854700" y="1253330"/>
            <a:ext cx="6206119" cy="5600800"/>
          </a:xfrm>
        </p:spPr>
        <p:txBody>
          <a:bodyPr>
            <a:normAutofit fontScale="92500"/>
          </a:bodyPr>
          <a:lstStyle/>
          <a:p>
            <a:pPr marL="0" indent="0" algn="just" rtl="1">
              <a:lnSpc>
                <a:spcPct val="150000"/>
              </a:lnSpc>
              <a:buNone/>
            </a:pPr>
            <a:r>
              <a:rPr lang="ar-JO" sz="2400" i="0" strike="noStrike" dirty="0">
                <a:solidFill>
                  <a:schemeClr val="accent1"/>
                </a:solidFill>
                <a:effectLst/>
                <a:latin typeface="Arial" panose="020B0604020202020204" pitchFamily="34" charset="0"/>
                <a:cs typeface="Arial" panose="020B0604020202020204" pitchFamily="34" charset="0"/>
              </a:rPr>
              <a:t>في يناير 2024، أطلقت مبادرة حملة بنجاح حملة "اعرف حقوقك الرقمية" (باللغة العربية)، والتي تهدف إلى زيادة الوعي بقضايا الحقوق الرقمية. </a:t>
            </a:r>
          </a:p>
          <a:p>
            <a:pPr marL="0" indent="0" algn="just" rtl="1">
              <a:lnSpc>
                <a:spcPct val="150000"/>
              </a:lnSpc>
              <a:buNone/>
            </a:pPr>
            <a:r>
              <a:rPr lang="ar-JO" sz="2400" i="0" strike="noStrike" dirty="0">
                <a:solidFill>
                  <a:schemeClr val="accent1"/>
                </a:solidFill>
                <a:effectLst/>
                <a:latin typeface="Arial" panose="020B0604020202020204" pitchFamily="34" charset="0"/>
                <a:cs typeface="Arial" panose="020B0604020202020204" pitchFamily="34" charset="0"/>
              </a:rPr>
              <a:t>طوال فترة الحملة، تمت مشاركة البطاقات التعليمية الجذابة بانتظام عبر قنوات التواصل الاجتماعي الخاصة بحملة</a:t>
            </a:r>
            <a:r>
              <a:rPr lang="en-US" sz="2400" i="0" strike="noStrike" dirty="0">
                <a:solidFill>
                  <a:schemeClr val="accent1"/>
                </a:solidFill>
                <a:effectLst/>
                <a:latin typeface="Arial" panose="020B0604020202020204" pitchFamily="34" charset="0"/>
                <a:cs typeface="Arial" panose="020B0604020202020204" pitchFamily="34" charset="0"/>
              </a:rPr>
              <a:t>، </a:t>
            </a:r>
            <a:r>
              <a:rPr lang="ar-JO" sz="2400" i="0" strike="noStrike" dirty="0">
                <a:solidFill>
                  <a:schemeClr val="accent1"/>
                </a:solidFill>
                <a:effectLst/>
                <a:latin typeface="Arial" panose="020B0604020202020204" pitchFamily="34" charset="0"/>
                <a:cs typeface="Arial" panose="020B0604020202020204" pitchFamily="34" charset="0"/>
              </a:rPr>
              <a:t>مما يوفر معلومات ورؤى قيمة حول مواضيع الحقوق الرقمية. بالإضافة إلى ذلك، تم إنتاج ونشر فيديو مؤثر للتوعية، مما زاد من تضخيم رسائل الحملة.</a:t>
            </a:r>
          </a:p>
          <a:p>
            <a:pPr marL="0" indent="0" rtl="1">
              <a:lnSpc>
                <a:spcPct val="150000"/>
              </a:lnSpc>
              <a:buNone/>
            </a:pPr>
            <a:r>
              <a:rPr lang="en-US" sz="1900" i="0" strike="noStrike" dirty="0">
                <a:solidFill>
                  <a:schemeClr val="accent1"/>
                </a:solidFill>
                <a:effectLst/>
                <a:latin typeface="Arial" panose="020B0604020202020204" pitchFamily="34" charset="0"/>
                <a:cs typeface="Arial" panose="020B0604020202020204" pitchFamily="34" charset="0"/>
                <a:hlinkClick r:id="rId4"/>
              </a:rPr>
              <a:t>https://www.youtube.com/watch?v=732T5pii0us</a:t>
            </a:r>
            <a:endParaRPr lang="ar-SA" sz="1900" i="0" strike="noStrike" dirty="0">
              <a:solidFill>
                <a:schemeClr val="accent1"/>
              </a:solidFill>
              <a:effectLst/>
              <a:latin typeface="Arial" panose="020B0604020202020204" pitchFamily="34" charset="0"/>
              <a:cs typeface="Arial" panose="020B0604020202020204" pitchFamily="34" charset="0"/>
            </a:endParaRPr>
          </a:p>
          <a:p>
            <a:pPr marL="0" indent="0" rtl="1">
              <a:lnSpc>
                <a:spcPct val="150000"/>
              </a:lnSpc>
              <a:buNone/>
            </a:pPr>
            <a:r>
              <a:rPr lang="en-US" sz="1900" i="0" strike="noStrike" dirty="0">
                <a:solidFill>
                  <a:schemeClr val="accent1"/>
                </a:solidFill>
                <a:effectLst/>
                <a:latin typeface="Arial" panose="020B0604020202020204" pitchFamily="34" charset="0"/>
                <a:cs typeface="Arial" panose="020B0604020202020204" pitchFamily="34" charset="0"/>
                <a:hlinkClick r:id="rId5"/>
              </a:rPr>
              <a:t>https://www.instagram.com/7amleh/</a:t>
            </a:r>
            <a:r>
              <a:rPr lang="ar-SA" sz="1900" i="0" strike="noStrike" dirty="0">
                <a:solidFill>
                  <a:schemeClr val="accent1"/>
                </a:solidFill>
                <a:effectLst/>
                <a:latin typeface="Arial" panose="020B0604020202020204" pitchFamily="34" charset="0"/>
                <a:cs typeface="Arial" panose="020B0604020202020204" pitchFamily="34" charset="0"/>
              </a:rPr>
              <a:t> </a:t>
            </a:r>
          </a:p>
          <a:p>
            <a:pPr marL="0" indent="0" rtl="1">
              <a:lnSpc>
                <a:spcPct val="150000"/>
              </a:lnSpc>
              <a:buNone/>
            </a:pPr>
            <a:r>
              <a:rPr lang="en-US" sz="1900" i="0" strike="noStrike" dirty="0">
                <a:solidFill>
                  <a:schemeClr val="accent1"/>
                </a:solidFill>
                <a:effectLst/>
                <a:latin typeface="Arial" panose="020B0604020202020204" pitchFamily="34" charset="0"/>
                <a:cs typeface="Arial" panose="020B0604020202020204" pitchFamily="34" charset="0"/>
                <a:hlinkClick r:id="rId6"/>
              </a:rPr>
              <a:t>https://7amleh.org/category/releases?page=5</a:t>
            </a:r>
            <a:r>
              <a:rPr lang="ar-SA" sz="1900" i="0" strike="noStrike" dirty="0">
                <a:solidFill>
                  <a:schemeClr val="accent1"/>
                </a:solidFill>
                <a:effectLst/>
                <a:latin typeface="Arial" panose="020B0604020202020204" pitchFamily="34" charset="0"/>
                <a:cs typeface="Arial" panose="020B0604020202020204" pitchFamily="34" charset="0"/>
              </a:rPr>
              <a:t> </a:t>
            </a:r>
            <a:endParaRPr lang="ar-JO" sz="1900" i="0" strike="noStrike" dirty="0">
              <a:solidFill>
                <a:schemeClr val="accent1"/>
              </a:solidFill>
              <a:effectLst/>
              <a:latin typeface="Arial" panose="020B0604020202020204" pitchFamily="34" charset="0"/>
              <a:cs typeface="Arial" panose="020B0604020202020204" pitchFamily="34" charset="0"/>
            </a:endParaRPr>
          </a:p>
          <a:p>
            <a:pPr marL="0" indent="0" algn="just" rtl="1">
              <a:lnSpc>
                <a:spcPct val="150000"/>
              </a:lnSpc>
              <a:buNone/>
            </a:pPr>
            <a:endParaRPr lang="en-JO"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C0643DA-1940-244F-91D3-5A3EF77F23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1409700"/>
            <a:ext cx="5435600" cy="4851400"/>
          </a:xfrm>
          <a:prstGeom prst="rect">
            <a:avLst/>
          </a:prstGeom>
        </p:spPr>
      </p:pic>
    </p:spTree>
    <p:extLst>
      <p:ext uri="{BB962C8B-B14F-4D97-AF65-F5344CB8AC3E}">
        <p14:creationId xmlns:p14="http://schemas.microsoft.com/office/powerpoint/2010/main" val="16054936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588653" y="140113"/>
            <a:ext cx="7624293" cy="711218"/>
          </a:xfrm>
        </p:spPr>
        <p:txBody>
          <a:bodyPr>
            <a:normAutofit/>
          </a:bodyPr>
          <a:lstStyle/>
          <a:p>
            <a:pPr marL="0" indent="0" algn="ctr" rtl="1">
              <a:lnSpc>
                <a:spcPct val="150000"/>
              </a:lnSpc>
              <a:buNone/>
            </a:pPr>
            <a:r>
              <a:rPr lang="ar-JO" sz="2800" b="1" i="0" u="sng" strike="noStrike" dirty="0">
                <a:solidFill>
                  <a:srgbClr val="002060"/>
                </a:solidFill>
                <a:effectLst/>
              </a:rPr>
              <a:t>تحليل نتائج وأداء حملة اعرف حقوقك الرقمية</a:t>
            </a: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5575300" y="1166173"/>
            <a:ext cx="6421082" cy="5551714"/>
          </a:xfrm>
        </p:spPr>
        <p:txBody>
          <a:bodyPr>
            <a:normAutofit/>
          </a:bodyPr>
          <a:lstStyle/>
          <a:p>
            <a:pPr algn="just" rtl="1">
              <a:lnSpc>
                <a:spcPct val="150000"/>
              </a:lnSpc>
              <a:buFont typeface="Wingdings" pitchFamily="2" charset="2"/>
              <a:buChar char="ü"/>
            </a:pPr>
            <a:r>
              <a:rPr lang="ar-JO" sz="2000" dirty="0">
                <a:solidFill>
                  <a:srgbClr val="002060"/>
                </a:solidFill>
              </a:rPr>
              <a:t>بعد إطلاعك على المحتوى الرقمي الخاص بهذه الحملة والمنشور عبر منصات التواصل الاجتماعي المختلفة: انستغرام، يوتيوب والموقع الإلكتروني: </a:t>
            </a:r>
          </a:p>
          <a:p>
            <a:pPr algn="just" rtl="1">
              <a:lnSpc>
                <a:spcPct val="150000"/>
              </a:lnSpc>
              <a:buFont typeface="Wingdings" pitchFamily="2" charset="2"/>
              <a:buChar char="ü"/>
            </a:pPr>
            <a:r>
              <a:rPr lang="ar-JO" sz="2000" dirty="0">
                <a:solidFill>
                  <a:srgbClr val="002060"/>
                </a:solidFill>
              </a:rPr>
              <a:t>ما هي مؤشرات الأداء المناسبة لقياس آداء هذه الحملة وتقييم نتائجها من وجهة نظرك وحسب دراستك؟ </a:t>
            </a:r>
          </a:p>
          <a:p>
            <a:pPr algn="just" rtl="1">
              <a:lnSpc>
                <a:spcPct val="150000"/>
              </a:lnSpc>
              <a:buFont typeface="Wingdings" pitchFamily="2" charset="2"/>
              <a:buChar char="ü"/>
            </a:pPr>
            <a:r>
              <a:rPr lang="ar-JO" sz="2000" dirty="0">
                <a:solidFill>
                  <a:srgbClr val="002060"/>
                </a:solidFill>
              </a:rPr>
              <a:t>ما هو تقييمك للمحتوى المنشور كإعلامي مختص بتنفيذ الحملات الإلكترونية، وكمستخدم لمنصات التواصل الاجتماعي ظهر له هذا المحتوى؟</a:t>
            </a:r>
          </a:p>
          <a:p>
            <a:pPr algn="just" rtl="1">
              <a:lnSpc>
                <a:spcPct val="150000"/>
              </a:lnSpc>
              <a:buFont typeface="Wingdings" pitchFamily="2" charset="2"/>
              <a:buChar char="ü"/>
            </a:pPr>
            <a:r>
              <a:rPr lang="ar-JO" sz="2000" dirty="0">
                <a:solidFill>
                  <a:srgbClr val="002060"/>
                </a:solidFill>
              </a:rPr>
              <a:t>ماهو تقييمك للتفاعل على محتوى هذه الحملة عبر المنصات المختلفة؟</a:t>
            </a:r>
            <a:endParaRPr lang="ar-SA" sz="2000" dirty="0"/>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6" name="Picture 5">
            <a:extLst>
              <a:ext uri="{FF2B5EF4-FFF2-40B4-BE49-F238E27FC236}">
                <a16:creationId xmlns:a16="http://schemas.microsoft.com/office/drawing/2014/main" id="{7E9BCF84-D06C-B64A-B355-ABDC02F413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58901"/>
            <a:ext cx="5346700" cy="5107828"/>
          </a:xfrm>
          <a:prstGeom prst="rect">
            <a:avLst/>
          </a:prstGeom>
        </p:spPr>
      </p:pic>
    </p:spTree>
    <p:extLst>
      <p:ext uri="{BB962C8B-B14F-4D97-AF65-F5344CB8AC3E}">
        <p14:creationId xmlns:p14="http://schemas.microsoft.com/office/powerpoint/2010/main" val="14662851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991100"/>
            <a:ext cx="11718948" cy="57264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34115" y="392630"/>
            <a:ext cx="7599294" cy="669029"/>
          </a:xfrm>
          <a:prstGeom prst="rect">
            <a:avLst/>
          </a:prstGeom>
          <a:noFill/>
        </p:spPr>
        <p:txBody>
          <a:bodyPr wrap="square" rtlCol="0">
            <a:spAutoFit/>
          </a:bodyPr>
          <a:lstStyle/>
          <a:p>
            <a:pPr marL="0" indent="0" algn="ctr" defTabSz="914400" rtl="1" eaLnBrk="1" latinLnBrk="0" hangingPunct="1">
              <a:lnSpc>
                <a:spcPct val="150000"/>
              </a:lnSpc>
              <a:buNone/>
            </a:pPr>
            <a:r>
              <a:rPr lang="ar-JO" sz="2800" b="1" dirty="0">
                <a:solidFill>
                  <a:schemeClr val="accent1">
                    <a:lumMod val="75000"/>
                  </a:schemeClr>
                </a:solidFill>
              </a:rPr>
              <a:t>حملة "صحة منسية" – التوعية بالصحة النفسية في مصر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115"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5937773" y="1244600"/>
            <a:ext cx="5860527" cy="5279030"/>
          </a:xfrm>
        </p:spPr>
        <p:txBody>
          <a:bodyPr>
            <a:normAutofit/>
          </a:bodyPr>
          <a:lstStyle/>
          <a:p>
            <a:pPr marL="0" indent="0" algn="just" defTabSz="914400" rtl="1" eaLnBrk="1" latinLnBrk="0" hangingPunct="1">
              <a:lnSpc>
                <a:spcPct val="150000"/>
              </a:lnSpc>
              <a:buNone/>
            </a:pPr>
            <a:r>
              <a:rPr lang="ar-JO" sz="2400" dirty="0">
                <a:solidFill>
                  <a:schemeClr val="accent1">
                    <a:lumMod val="75000"/>
                  </a:schemeClr>
                </a:solidFill>
              </a:rPr>
              <a:t>المُنفّذ: منظمة الصحة العالمية – مصر بالتعاون مع وزارة الصحة والسكان.</a:t>
            </a:r>
          </a:p>
          <a:p>
            <a:pPr marL="0" indent="0" algn="just" defTabSz="914400" rtl="1" eaLnBrk="1" latinLnBrk="0" hangingPunct="1">
              <a:lnSpc>
                <a:spcPct val="150000"/>
              </a:lnSpc>
              <a:buNone/>
            </a:pPr>
            <a:r>
              <a:rPr lang="ar-JO" sz="2400" dirty="0">
                <a:solidFill>
                  <a:schemeClr val="accent1">
                    <a:lumMod val="75000"/>
                  </a:schemeClr>
                </a:solidFill>
              </a:rPr>
              <a:t>الهدف: تسليط الضوء على أهمية الصحة النفسية لدى المصريين، وتفكيك العادات غير الصحية مثل الأنانية المفرطة في العمل أو التغلب على القلق بالحلوى أو النوم، وتشجيع اللجوء للمختصين عند الحاجة.</a:t>
            </a:r>
          </a:p>
          <a:p>
            <a:pPr marL="0" indent="0" algn="just" defTabSz="914400" rtl="1" eaLnBrk="1" latinLnBrk="0" hangingPunct="1">
              <a:lnSpc>
                <a:spcPct val="150000"/>
              </a:lnSpc>
              <a:buNone/>
            </a:pPr>
            <a:r>
              <a:rPr lang="ar-JO" sz="2400" dirty="0">
                <a:solidFill>
                  <a:schemeClr val="accent1">
                    <a:lumMod val="75000"/>
                  </a:schemeClr>
                </a:solidFill>
              </a:rPr>
              <a:t>الشعار: «صحة منسية» </a:t>
            </a:r>
            <a:r>
              <a:rPr lang="en-US" sz="2400" dirty="0" err="1">
                <a:solidFill>
                  <a:schemeClr val="accent1">
                    <a:lumMod val="75000"/>
                  </a:schemeClr>
                </a:solidFill>
              </a:rPr>
              <a:t>Seha</a:t>
            </a:r>
            <a:r>
              <a:rPr lang="en-US" sz="2400" dirty="0">
                <a:solidFill>
                  <a:schemeClr val="accent1">
                    <a:lumMod val="75000"/>
                  </a:schemeClr>
                </a:solidFill>
              </a:rPr>
              <a:t> </a:t>
            </a:r>
            <a:r>
              <a:rPr lang="en-US" sz="2400" dirty="0" err="1">
                <a:solidFill>
                  <a:schemeClr val="accent1">
                    <a:lumMod val="75000"/>
                  </a:schemeClr>
                </a:solidFill>
              </a:rPr>
              <a:t>Manseya</a:t>
            </a:r>
            <a:r>
              <a:rPr lang="ar-JO" sz="2400" dirty="0">
                <a:solidFill>
                  <a:schemeClr val="accent1">
                    <a:lumMod val="75000"/>
                  </a:schemeClr>
                </a:solidFill>
              </a:rPr>
              <a:t>🔗</a:t>
            </a:r>
          </a:p>
          <a:p>
            <a:pPr marL="0" indent="0" defTabSz="914400" rtl="1" eaLnBrk="1" latinLnBrk="0" hangingPunct="1">
              <a:lnSpc>
                <a:spcPct val="150000"/>
              </a:lnSpc>
              <a:buNone/>
            </a:pPr>
            <a:r>
              <a:rPr lang="en-US" sz="1900" dirty="0">
                <a:solidFill>
                  <a:schemeClr val="accent1">
                    <a:lumMod val="75000"/>
                  </a:schemeClr>
                </a:solidFill>
                <a:hlinkClick r:id="rId3"/>
              </a:rPr>
              <a:t>https://egyptianstreets.com/2023/08/09/who-egypt-launches-campaign-to-prioritize-mental-health/</a:t>
            </a:r>
            <a:r>
              <a:rPr lang="en-US" sz="1900" dirty="0">
                <a:solidFill>
                  <a:schemeClr val="accent1">
                    <a:lumMod val="75000"/>
                  </a:schemeClr>
                </a:solidFill>
              </a:rPr>
              <a:t> </a:t>
            </a:r>
            <a:endParaRPr lang="ar-JO" sz="1900" dirty="0">
              <a:solidFill>
                <a:schemeClr val="accent1">
                  <a:lumMod val="75000"/>
                </a:schemeClr>
              </a:solidFill>
            </a:endParaRPr>
          </a:p>
        </p:txBody>
      </p:sp>
      <p:pic>
        <p:nvPicPr>
          <p:cNvPr id="4" name="Picture 3">
            <a:extLst>
              <a:ext uri="{FF2B5EF4-FFF2-40B4-BE49-F238E27FC236}">
                <a16:creationId xmlns:a16="http://schemas.microsoft.com/office/drawing/2014/main" id="{F71F613A-A8E4-A54F-80A6-354910383E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6693" y="1879600"/>
            <a:ext cx="5431439" cy="4250330"/>
          </a:xfrm>
          <a:prstGeom prst="flowChartAlternateProcess">
            <a:avLst/>
          </a:prstGeom>
        </p:spPr>
      </p:pic>
    </p:spTree>
    <p:extLst>
      <p:ext uri="{BB962C8B-B14F-4D97-AF65-F5344CB8AC3E}">
        <p14:creationId xmlns:p14="http://schemas.microsoft.com/office/powerpoint/2010/main" val="4047243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991100"/>
            <a:ext cx="11718948" cy="57264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34115" y="392630"/>
            <a:ext cx="7599294" cy="669029"/>
          </a:xfrm>
          <a:prstGeom prst="rect">
            <a:avLst/>
          </a:prstGeom>
          <a:noFill/>
        </p:spPr>
        <p:txBody>
          <a:bodyPr wrap="square" rtlCol="0">
            <a:spAutoFit/>
          </a:bodyPr>
          <a:lstStyle/>
          <a:p>
            <a:pPr algn="ctr" defTabSz="914400" rtl="1" eaLnBrk="1" latinLnBrk="0" hangingPunct="1">
              <a:lnSpc>
                <a:spcPct val="150000"/>
              </a:lnSpc>
            </a:pPr>
            <a:r>
              <a:rPr lang="ar-JO" sz="2800" b="1" dirty="0">
                <a:solidFill>
                  <a:schemeClr val="accent1">
                    <a:lumMod val="50000"/>
                  </a:schemeClr>
                </a:solidFill>
              </a:rPr>
              <a:t>تحليل أداء حملة: صحة منسية من مصر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115"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5106786" y="1283487"/>
            <a:ext cx="6686164" cy="5212188"/>
          </a:xfrm>
        </p:spPr>
        <p:txBody>
          <a:bodyPr anchor="t">
            <a:normAutofit fontScale="92500" lnSpcReduction="20000"/>
          </a:bodyPr>
          <a:lstStyle/>
          <a:p>
            <a:pPr marL="0" indent="0" rtl="1">
              <a:buNone/>
            </a:pPr>
            <a:r>
              <a:rPr lang="en-US" sz="2200" b="1" i="0" dirty="0">
                <a:solidFill>
                  <a:srgbClr val="002060"/>
                </a:solidFill>
                <a:effectLst/>
                <a:latin typeface="HacenTunisiaBd"/>
                <a:hlinkClick r:id="rId3"/>
              </a:rPr>
              <a:t>https://www.instagram.com/tv/Cvm6NTQtYae/?utm_source=ig_web_copy_link&amp;igsh=MzRlODBiNWFlZA==</a:t>
            </a:r>
            <a:r>
              <a:rPr lang="en-US" sz="2200" b="1" i="0" dirty="0">
                <a:solidFill>
                  <a:srgbClr val="002060"/>
                </a:solidFill>
                <a:effectLst/>
                <a:latin typeface="HacenTunisiaBd"/>
              </a:rPr>
              <a:t> </a:t>
            </a:r>
            <a:endParaRPr lang="ar-SA" sz="2200" b="1" i="0" dirty="0">
              <a:solidFill>
                <a:srgbClr val="002060"/>
              </a:solidFill>
              <a:effectLst/>
              <a:latin typeface="HacenTunisiaBd"/>
            </a:endParaRPr>
          </a:p>
          <a:p>
            <a:pPr marL="0" indent="0" algn="just" rtl="1">
              <a:lnSpc>
                <a:spcPct val="150000"/>
              </a:lnSpc>
              <a:buNone/>
            </a:pPr>
            <a:r>
              <a:rPr lang="ar-JO" sz="2200" i="0" u="sng" dirty="0">
                <a:solidFill>
                  <a:srgbClr val="002060"/>
                </a:solidFill>
                <a:effectLst/>
                <a:latin typeface="HacenTunisiaBd"/>
              </a:rPr>
              <a:t>النتائج الرقمية (من منشورات الحملة على </a:t>
            </a:r>
            <a:r>
              <a:rPr lang="en-US" sz="2200" i="0" u="sng" dirty="0">
                <a:solidFill>
                  <a:srgbClr val="002060"/>
                </a:solidFill>
                <a:effectLst/>
                <a:latin typeface="HacenTunisiaBd"/>
              </a:rPr>
              <a:t>Instagram </a:t>
            </a:r>
            <a:r>
              <a:rPr lang="ar-SA" sz="2200" i="0" u="sng" dirty="0">
                <a:solidFill>
                  <a:srgbClr val="002060"/>
                </a:solidFill>
                <a:effectLst/>
                <a:latin typeface="HacenTunisiaBd"/>
              </a:rPr>
              <a:t> </a:t>
            </a:r>
            <a:r>
              <a:rPr lang="ar-JO" sz="2200" i="0" u="sng" dirty="0">
                <a:solidFill>
                  <a:srgbClr val="002060"/>
                </a:solidFill>
                <a:effectLst/>
                <a:latin typeface="HacenTunisiaBd"/>
              </a:rPr>
              <a:t>و</a:t>
            </a:r>
            <a:r>
              <a:rPr lang="en-US" sz="2200" i="0" u="sng" dirty="0">
                <a:solidFill>
                  <a:srgbClr val="002060"/>
                </a:solidFill>
                <a:effectLst/>
                <a:latin typeface="HacenTunisiaBd"/>
              </a:rPr>
              <a:t>Facebook </a:t>
            </a:r>
            <a:r>
              <a:rPr lang="ar-SA" sz="2200" i="0" u="sng" dirty="0">
                <a:solidFill>
                  <a:srgbClr val="002060"/>
                </a:solidFill>
                <a:effectLst/>
                <a:latin typeface="HacenTunisiaBd"/>
              </a:rPr>
              <a:t> </a:t>
            </a:r>
            <a:r>
              <a:rPr lang="ar-JO" sz="2200" i="0" u="sng" dirty="0">
                <a:solidFill>
                  <a:srgbClr val="002060"/>
                </a:solidFill>
                <a:effectLst/>
                <a:latin typeface="HacenTunisiaBd"/>
              </a:rPr>
              <a:t>و</a:t>
            </a:r>
            <a:r>
              <a:rPr lang="en-US" sz="2200" i="0" u="sng" dirty="0">
                <a:solidFill>
                  <a:srgbClr val="002060"/>
                </a:solidFill>
                <a:effectLst/>
                <a:latin typeface="HacenTunisiaBd"/>
              </a:rPr>
              <a:t>Twitter)</a:t>
            </a:r>
            <a:r>
              <a:rPr lang="ar-SA" sz="2200" i="0" u="sng" dirty="0">
                <a:solidFill>
                  <a:srgbClr val="002060"/>
                </a:solidFill>
                <a:effectLst/>
                <a:latin typeface="HacenTunisiaBd"/>
              </a:rPr>
              <a:t> :</a:t>
            </a:r>
            <a:endParaRPr lang="en-US" sz="2200" i="0" u="sng" dirty="0">
              <a:solidFill>
                <a:srgbClr val="002060"/>
              </a:solidFill>
              <a:effectLst/>
              <a:latin typeface="HacenTunisiaBd"/>
            </a:endParaRPr>
          </a:p>
          <a:p>
            <a:pPr algn="just" rtl="1">
              <a:lnSpc>
                <a:spcPct val="150000"/>
              </a:lnSpc>
              <a:buFont typeface="Wingdings" pitchFamily="2" charset="2"/>
              <a:buChar char="ü"/>
            </a:pPr>
            <a:r>
              <a:rPr lang="ar-JO" sz="2200" i="0" dirty="0">
                <a:solidFill>
                  <a:srgbClr val="002060"/>
                </a:solidFill>
                <a:effectLst/>
                <a:latin typeface="HacenTunisiaBd"/>
              </a:rPr>
              <a:t>الفيديو الرئيسي (بطلته الفنان عمرو وهبة) حصل على نحو 50,000 مشاهدة على إنستغرام  خلال أيام </a:t>
            </a:r>
          </a:p>
          <a:p>
            <a:pPr algn="just" rtl="1">
              <a:lnSpc>
                <a:spcPct val="150000"/>
              </a:lnSpc>
              <a:buFont typeface="Wingdings" pitchFamily="2" charset="2"/>
              <a:buChar char="ü"/>
            </a:pPr>
            <a:r>
              <a:rPr lang="ar-JO" sz="2200" i="0" dirty="0">
                <a:solidFill>
                  <a:srgbClr val="002060"/>
                </a:solidFill>
                <a:effectLst/>
                <a:latin typeface="HacenTunisiaBd"/>
              </a:rPr>
              <a:t>تم نشر الفيديو مرة أخرى عبر صفحات </a:t>
            </a:r>
            <a:r>
              <a:rPr lang="en-US" sz="2200" i="0" dirty="0">
                <a:solidFill>
                  <a:srgbClr val="002060"/>
                </a:solidFill>
                <a:effectLst/>
                <a:latin typeface="HacenTunisiaBd"/>
              </a:rPr>
              <a:t>WHO Egypt </a:t>
            </a:r>
            <a:r>
              <a:rPr lang="ar-JO" sz="2200" i="0" dirty="0">
                <a:solidFill>
                  <a:srgbClr val="002060"/>
                </a:solidFill>
                <a:effectLst/>
                <a:latin typeface="HacenTunisiaBd"/>
              </a:rPr>
              <a:t>وفريق وزارة الصحة، بالإضافة إلى منشورات تعليمية تالية تشرح نوبة القلق وإرشادات صحية نفسية</a:t>
            </a:r>
          </a:p>
          <a:p>
            <a:pPr algn="just" rtl="1">
              <a:lnSpc>
                <a:spcPct val="150000"/>
              </a:lnSpc>
              <a:buFont typeface="Wingdings" pitchFamily="2" charset="2"/>
              <a:buChar char="ü"/>
            </a:pPr>
            <a:r>
              <a:rPr lang="ar-JO" sz="2200" i="0" dirty="0">
                <a:solidFill>
                  <a:srgbClr val="002060"/>
                </a:solidFill>
                <a:effectLst/>
                <a:latin typeface="HacenTunisiaBd"/>
              </a:rPr>
              <a:t>تم استخدام الوسم: #صحة_منسية لتمييز الحملة ومتابعتها عبر المنصات الرقمية </a:t>
            </a:r>
            <a:endParaRPr lang="en-US" sz="2200" i="0" dirty="0">
              <a:solidFill>
                <a:srgbClr val="002060"/>
              </a:solidFill>
              <a:effectLst/>
              <a:latin typeface="HacenTunisiaBd"/>
            </a:endParaRPr>
          </a:p>
          <a:p>
            <a:pPr marL="0" indent="0" rtl="1">
              <a:buNone/>
            </a:pPr>
            <a:endParaRPr lang="ar-JO" sz="1600" b="1" i="0" dirty="0">
              <a:solidFill>
                <a:srgbClr val="002060"/>
              </a:solidFill>
              <a:effectLst/>
              <a:latin typeface="HacenTunisiaBd"/>
            </a:endParaRPr>
          </a:p>
          <a:p>
            <a:pPr marL="0" indent="0">
              <a:buNone/>
            </a:pPr>
            <a:br>
              <a:rPr lang="ar-JO" sz="1600" dirty="0"/>
            </a:br>
            <a:endParaRPr lang="ar-JO" sz="2400" dirty="0">
              <a:solidFill>
                <a:schemeClr val="accent1">
                  <a:lumMod val="50000"/>
                </a:schemeClr>
              </a:solidFill>
            </a:endParaRPr>
          </a:p>
        </p:txBody>
      </p:sp>
      <p:pic>
        <p:nvPicPr>
          <p:cNvPr id="4" name="Picture 3">
            <a:extLst>
              <a:ext uri="{FF2B5EF4-FFF2-40B4-BE49-F238E27FC236}">
                <a16:creationId xmlns:a16="http://schemas.microsoft.com/office/drawing/2014/main" id="{BDF5E768-5616-A045-AB52-C280913438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363" y="1677922"/>
            <a:ext cx="4660900" cy="4352758"/>
          </a:xfrm>
          <a:prstGeom prst="rect">
            <a:avLst/>
          </a:prstGeom>
        </p:spPr>
      </p:pic>
    </p:spTree>
    <p:extLst>
      <p:ext uri="{BB962C8B-B14F-4D97-AF65-F5344CB8AC3E}">
        <p14:creationId xmlns:p14="http://schemas.microsoft.com/office/powerpoint/2010/main" val="2443431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305141" y="209571"/>
            <a:ext cx="8102600" cy="711218"/>
          </a:xfrm>
        </p:spPr>
        <p:txBody>
          <a:bodyPr>
            <a:normAutofit/>
          </a:bodyPr>
          <a:lstStyle/>
          <a:p>
            <a:pPr marL="0" indent="0" algn="ctr" defTabSz="914400" rtl="1" eaLnBrk="1" latinLnBrk="0" hangingPunct="1">
              <a:lnSpc>
                <a:spcPct val="150000"/>
              </a:lnSpc>
              <a:spcBef>
                <a:spcPts val="1000"/>
              </a:spcBef>
              <a:buNone/>
            </a:pPr>
            <a:r>
              <a:rPr lang="ar-JO" sz="2400" b="1" u="sng" dirty="0">
                <a:solidFill>
                  <a:srgbClr val="002060"/>
                </a:solidFill>
                <a:latin typeface="Al Nile" pitchFamily="2" charset="-78"/>
              </a:rPr>
              <a:t>مفاهيم ومصطلحات تقارير النتائج الرقمية لمنصات التواصل الاجتماعي</a:t>
            </a:r>
          </a:p>
        </p:txBody>
      </p:sp>
      <p:graphicFrame>
        <p:nvGraphicFramePr>
          <p:cNvPr id="9" name="Content Placeholder 8">
            <a:extLst>
              <a:ext uri="{FF2B5EF4-FFF2-40B4-BE49-F238E27FC236}">
                <a16:creationId xmlns:a16="http://schemas.microsoft.com/office/drawing/2014/main" id="{EF9C53E6-6B6F-7D41-AD67-61786F7D8DCB}"/>
              </a:ext>
            </a:extLst>
          </p:cNvPr>
          <p:cNvGraphicFramePr>
            <a:graphicFrameLocks noGrp="1"/>
          </p:cNvGraphicFramePr>
          <p:nvPr>
            <p:ph idx="1"/>
            <p:extLst>
              <p:ext uri="{D42A27DB-BD31-4B8C-83A1-F6EECF244321}">
                <p14:modId xmlns:p14="http://schemas.microsoft.com/office/powerpoint/2010/main" val="315140437"/>
              </p:ext>
            </p:extLst>
          </p:nvPr>
        </p:nvGraphicFramePr>
        <p:xfrm>
          <a:off x="838200" y="1437598"/>
          <a:ext cx="10680699" cy="4912404"/>
        </p:xfrm>
        <a:graphic>
          <a:graphicData uri="http://schemas.openxmlformats.org/drawingml/2006/table">
            <a:tbl>
              <a:tblPr rtl="1">
                <a:tableStyleId>{3C2FFA5D-87B4-456A-9821-1D502468CF0F}</a:tableStyleId>
              </a:tblPr>
              <a:tblGrid>
                <a:gridCol w="3560233">
                  <a:extLst>
                    <a:ext uri="{9D8B030D-6E8A-4147-A177-3AD203B41FA5}">
                      <a16:colId xmlns:a16="http://schemas.microsoft.com/office/drawing/2014/main" val="3377719113"/>
                    </a:ext>
                  </a:extLst>
                </a:gridCol>
                <a:gridCol w="3560233">
                  <a:extLst>
                    <a:ext uri="{9D8B030D-6E8A-4147-A177-3AD203B41FA5}">
                      <a16:colId xmlns:a16="http://schemas.microsoft.com/office/drawing/2014/main" val="1901846517"/>
                    </a:ext>
                  </a:extLst>
                </a:gridCol>
                <a:gridCol w="3560233">
                  <a:extLst>
                    <a:ext uri="{9D8B030D-6E8A-4147-A177-3AD203B41FA5}">
                      <a16:colId xmlns:a16="http://schemas.microsoft.com/office/drawing/2014/main" val="1893366100"/>
                    </a:ext>
                  </a:extLst>
                </a:gridCol>
              </a:tblGrid>
              <a:tr h="654987">
                <a:tc>
                  <a:txBody>
                    <a:bodyPr/>
                    <a:lstStyle/>
                    <a:p>
                      <a:pPr algn="ctr"/>
                      <a:r>
                        <a:rPr lang="ar-JO" b="1" dirty="0">
                          <a:solidFill>
                            <a:srgbClr val="FFFF00"/>
                          </a:solidFill>
                        </a:rPr>
                        <a:t>المؤشر</a:t>
                      </a:r>
                    </a:p>
                  </a:txBody>
                  <a:tcPr anchor="ctr">
                    <a:cell3D prstMaterial="dkEdge">
                      <a:bevel prst="riblet"/>
                      <a:lightRig rig="flood" dir="t"/>
                    </a:cell3D>
                  </a:tcPr>
                </a:tc>
                <a:tc>
                  <a:txBody>
                    <a:bodyPr/>
                    <a:lstStyle/>
                    <a:p>
                      <a:pPr algn="ctr"/>
                      <a:r>
                        <a:rPr lang="ar-JO" b="1" dirty="0">
                          <a:solidFill>
                            <a:srgbClr val="FFFF00"/>
                          </a:solidFill>
                        </a:rPr>
                        <a:t>القيمة التقريبية</a:t>
                      </a:r>
                    </a:p>
                  </a:txBody>
                  <a:tcPr anchor="ctr">
                    <a:cell3D prstMaterial="dkEdge">
                      <a:bevel prst="riblet"/>
                      <a:lightRig rig="flood" dir="t"/>
                    </a:cell3D>
                  </a:tcPr>
                </a:tc>
                <a:tc>
                  <a:txBody>
                    <a:bodyPr/>
                    <a:lstStyle/>
                    <a:p>
                      <a:pPr algn="ctr"/>
                      <a:r>
                        <a:rPr lang="ar-JO" b="1" dirty="0">
                          <a:solidFill>
                            <a:srgbClr val="FFFF00"/>
                          </a:solidFill>
                        </a:rPr>
                        <a:t>التحليل</a:t>
                      </a:r>
                    </a:p>
                  </a:txBody>
                  <a:tcPr anchor="ctr">
                    <a:cell3D prstMaterial="dkEdge">
                      <a:bevel prst="riblet"/>
                      <a:lightRig rig="flood" dir="t"/>
                    </a:cell3D>
                  </a:tcPr>
                </a:tc>
                <a:extLst>
                  <a:ext uri="{0D108BD9-81ED-4DB2-BD59-A6C34878D82A}">
                    <a16:rowId xmlns:a16="http://schemas.microsoft.com/office/drawing/2014/main" val="2709585523"/>
                  </a:ext>
                </a:extLst>
              </a:tr>
              <a:tr h="1146228">
                <a:tc>
                  <a:txBody>
                    <a:bodyPr/>
                    <a:lstStyle/>
                    <a:p>
                      <a:pPr algn="ctr" rtl="0"/>
                      <a:r>
                        <a:rPr lang="en-US" dirty="0"/>
                        <a:t>Reach – </a:t>
                      </a:r>
                      <a:r>
                        <a:rPr lang="ar-JO" dirty="0"/>
                        <a:t>الوصول</a:t>
                      </a:r>
                    </a:p>
                  </a:txBody>
                  <a:tcPr anchor="ctr">
                    <a:cell3D prstMaterial="dkEdge">
                      <a:bevel prst="riblet"/>
                      <a:lightRig rig="flood" dir="t"/>
                    </a:cell3D>
                  </a:tcPr>
                </a:tc>
                <a:tc>
                  <a:txBody>
                    <a:bodyPr/>
                    <a:lstStyle/>
                    <a:p>
                      <a:pPr algn="ctr"/>
                      <a:r>
                        <a:rPr lang="ar-JO" dirty="0"/>
                        <a:t>~</a:t>
                      </a:r>
                      <a:r>
                        <a:rPr lang="en-US" dirty="0"/>
                        <a:t>78,000 </a:t>
                      </a:r>
                      <a:r>
                        <a:rPr lang="ar-JO" dirty="0"/>
                        <a:t> مشاهدة</a:t>
                      </a:r>
                    </a:p>
                  </a:txBody>
                  <a:tcPr anchor="ctr">
                    <a:cell3D prstMaterial="dkEdge">
                      <a:bevel prst="riblet"/>
                      <a:lightRig rig="flood" dir="t"/>
                    </a:cell3D>
                  </a:tcPr>
                </a:tc>
                <a:tc>
                  <a:txBody>
                    <a:bodyPr/>
                    <a:lstStyle/>
                    <a:p>
                      <a:pPr algn="ctr"/>
                      <a:r>
                        <a:rPr lang="ar-JO" dirty="0"/>
                        <a:t>نسبة </a:t>
                      </a:r>
                      <a:r>
                        <a:rPr lang="ar-SA" dirty="0"/>
                        <a:t>متوسطة</a:t>
                      </a:r>
                      <a:r>
                        <a:rPr lang="ar-JO" dirty="0"/>
                        <a:t>، لكن طبيعية لحملة توعية غير تجارية</a:t>
                      </a:r>
                    </a:p>
                  </a:txBody>
                  <a:tcPr anchor="ctr">
                    <a:cell3D prstMaterial="dkEdge">
                      <a:bevel prst="riblet"/>
                      <a:lightRig rig="flood" dir="t"/>
                    </a:cell3D>
                  </a:tcPr>
                </a:tc>
                <a:extLst>
                  <a:ext uri="{0D108BD9-81ED-4DB2-BD59-A6C34878D82A}">
                    <a16:rowId xmlns:a16="http://schemas.microsoft.com/office/drawing/2014/main" val="2322970431"/>
                  </a:ext>
                </a:extLst>
              </a:tr>
              <a:tr h="654987">
                <a:tc>
                  <a:txBody>
                    <a:bodyPr/>
                    <a:lstStyle/>
                    <a:p>
                      <a:pPr algn="ctr" rtl="0"/>
                      <a:r>
                        <a:rPr lang="en-US" dirty="0"/>
                        <a:t>Engagement Rate – </a:t>
                      </a:r>
                      <a:r>
                        <a:rPr lang="ar-JO" dirty="0"/>
                        <a:t>معدل التفاعل</a:t>
                      </a:r>
                    </a:p>
                  </a:txBody>
                  <a:tcPr anchor="ctr">
                    <a:cell3D prstMaterial="dkEdge">
                      <a:bevel prst="riblet"/>
                      <a:lightRig rig="flood" dir="t"/>
                    </a:cell3D>
                  </a:tcPr>
                </a:tc>
                <a:tc>
                  <a:txBody>
                    <a:bodyPr/>
                    <a:lstStyle/>
                    <a:p>
                      <a:pPr algn="ctr"/>
                      <a:r>
                        <a:rPr lang="ar-JO"/>
                        <a:t>غير متوفر بشكل مباشر</a:t>
                      </a:r>
                    </a:p>
                  </a:txBody>
                  <a:tcPr anchor="ctr">
                    <a:cell3D prstMaterial="dkEdge">
                      <a:bevel prst="riblet"/>
                      <a:lightRig rig="flood" dir="t"/>
                    </a:cell3D>
                  </a:tcPr>
                </a:tc>
                <a:tc>
                  <a:txBody>
                    <a:bodyPr/>
                    <a:lstStyle/>
                    <a:p>
                      <a:pPr algn="ctr"/>
                      <a:r>
                        <a:rPr lang="ar-JO"/>
                        <a:t>يُحسب كالتفاعل ÷ الوصول</a:t>
                      </a:r>
                    </a:p>
                  </a:txBody>
                  <a:tcPr anchor="ctr">
                    <a:cell3D prstMaterial="dkEdge">
                      <a:bevel prst="riblet"/>
                      <a:lightRig rig="flood" dir="t"/>
                    </a:cell3D>
                  </a:tcPr>
                </a:tc>
                <a:extLst>
                  <a:ext uri="{0D108BD9-81ED-4DB2-BD59-A6C34878D82A}">
                    <a16:rowId xmlns:a16="http://schemas.microsoft.com/office/drawing/2014/main" val="817431180"/>
                  </a:ext>
                </a:extLst>
              </a:tr>
              <a:tr h="654987">
                <a:tc>
                  <a:txBody>
                    <a:bodyPr/>
                    <a:lstStyle/>
                    <a:p>
                      <a:pPr algn="ctr" rtl="0"/>
                      <a:r>
                        <a:rPr lang="ar-JO" dirty="0"/>
                        <a:t>المشاهدات  </a:t>
                      </a:r>
                      <a:r>
                        <a:rPr lang="en-US" dirty="0"/>
                        <a:t> Views</a:t>
                      </a:r>
                      <a:r>
                        <a:rPr lang="ar-SA" dirty="0"/>
                        <a:t> </a:t>
                      </a:r>
                      <a:endParaRPr lang="en-US" dirty="0"/>
                    </a:p>
                  </a:txBody>
                  <a:tcPr anchor="ctr">
                    <a:cell3D prstMaterial="dkEdge">
                      <a:bevel prst="riblet"/>
                      <a:lightRig rig="flood" dir="t"/>
                    </a:cell3D>
                  </a:tcPr>
                </a:tc>
                <a:tc>
                  <a:txBody>
                    <a:bodyPr/>
                    <a:lstStyle/>
                    <a:p>
                      <a:pPr algn="ctr"/>
                      <a:r>
                        <a:rPr lang="en-JO" dirty="0"/>
                        <a:t>~78,000</a:t>
                      </a:r>
                    </a:p>
                  </a:txBody>
                  <a:tcPr anchor="ctr">
                    <a:cell3D prstMaterial="dkEdge">
                      <a:bevel prst="riblet"/>
                      <a:lightRig rig="flood" dir="t"/>
                    </a:cell3D>
                  </a:tcPr>
                </a:tc>
                <a:tc>
                  <a:txBody>
                    <a:bodyPr/>
                    <a:lstStyle/>
                    <a:p>
                      <a:pPr algn="ctr"/>
                      <a:r>
                        <a:rPr lang="en-US" dirty="0"/>
                        <a:t>  </a:t>
                      </a:r>
                      <a:r>
                        <a:rPr lang="ar-SA" dirty="0"/>
                        <a:t> </a:t>
                      </a:r>
                      <a:r>
                        <a:rPr lang="ar-JO" dirty="0"/>
                        <a:t>عدد مرات تشغيل الفيديو على </a:t>
                      </a:r>
                      <a:r>
                        <a:rPr lang="en-US" dirty="0"/>
                        <a:t>Instagram</a:t>
                      </a:r>
                    </a:p>
                  </a:txBody>
                  <a:tcPr anchor="ctr">
                    <a:cell3D prstMaterial="dkEdge">
                      <a:bevel prst="riblet"/>
                      <a:lightRig rig="flood" dir="t"/>
                    </a:cell3D>
                  </a:tcPr>
                </a:tc>
                <a:extLst>
                  <a:ext uri="{0D108BD9-81ED-4DB2-BD59-A6C34878D82A}">
                    <a16:rowId xmlns:a16="http://schemas.microsoft.com/office/drawing/2014/main" val="3967337451"/>
                  </a:ext>
                </a:extLst>
              </a:tr>
              <a:tr h="654987">
                <a:tc>
                  <a:txBody>
                    <a:bodyPr/>
                    <a:lstStyle/>
                    <a:p>
                      <a:pPr algn="ctr" rtl="0"/>
                      <a:r>
                        <a:rPr lang="ar-JO" dirty="0"/>
                        <a:t>التعليقات والإعجابات </a:t>
                      </a:r>
                      <a:r>
                        <a:rPr lang="en-US" dirty="0"/>
                        <a:t>Engagement</a:t>
                      </a:r>
                    </a:p>
                  </a:txBody>
                  <a:tcPr anchor="ctr">
                    <a:cell3D prstMaterial="dkEdge">
                      <a:bevel prst="riblet"/>
                      <a:lightRig rig="flood" dir="t"/>
                    </a:cell3D>
                  </a:tcPr>
                </a:tc>
                <a:tc>
                  <a:txBody>
                    <a:bodyPr/>
                    <a:lstStyle/>
                    <a:p>
                      <a:pPr algn="ctr"/>
                      <a:r>
                        <a:rPr lang="ar-JO"/>
                        <a:t>تقدير حسب التفاعل مع المنشور</a:t>
                      </a:r>
                    </a:p>
                  </a:txBody>
                  <a:tcPr anchor="ctr">
                    <a:cell3D prstMaterial="dkEdge">
                      <a:bevel prst="riblet"/>
                      <a:lightRig rig="flood" dir="t"/>
                    </a:cell3D>
                  </a:tcPr>
                </a:tc>
                <a:tc>
                  <a:txBody>
                    <a:bodyPr/>
                    <a:lstStyle/>
                    <a:p>
                      <a:pPr algn="ctr"/>
                      <a:r>
                        <a:rPr lang="ar-JO" dirty="0"/>
                        <a:t>مؤشر على جودة الرسالة واستجابة الجمهور</a:t>
                      </a:r>
                    </a:p>
                  </a:txBody>
                  <a:tcPr anchor="ctr">
                    <a:cell3D prstMaterial="dkEdge">
                      <a:bevel prst="riblet"/>
                      <a:lightRig rig="flood" dir="t"/>
                    </a:cell3D>
                  </a:tcPr>
                </a:tc>
                <a:extLst>
                  <a:ext uri="{0D108BD9-81ED-4DB2-BD59-A6C34878D82A}">
                    <a16:rowId xmlns:a16="http://schemas.microsoft.com/office/drawing/2014/main" val="4097436413"/>
                  </a:ext>
                </a:extLst>
              </a:tr>
              <a:tr h="1146228">
                <a:tc>
                  <a:txBody>
                    <a:bodyPr/>
                    <a:lstStyle/>
                    <a:p>
                      <a:pPr algn="ctr" rtl="0"/>
                      <a:r>
                        <a:rPr lang="en-US" dirty="0"/>
                        <a:t>CTR – </a:t>
                      </a:r>
                      <a:r>
                        <a:rPr lang="ar-JO" dirty="0"/>
                        <a:t>التفاعل على الروابط</a:t>
                      </a:r>
                    </a:p>
                  </a:txBody>
                  <a:tcPr anchor="ctr">
                    <a:cell3D prstMaterial="dkEdge">
                      <a:bevel prst="riblet"/>
                      <a:lightRig rig="flood" dir="t"/>
                    </a:cell3D>
                  </a:tcPr>
                </a:tc>
                <a:tc>
                  <a:txBody>
                    <a:bodyPr/>
                    <a:lstStyle/>
                    <a:p>
                      <a:pPr algn="ctr"/>
                      <a:r>
                        <a:rPr lang="ar-JO"/>
                        <a:t>غير منشور</a:t>
                      </a:r>
                    </a:p>
                  </a:txBody>
                  <a:tcPr anchor="ctr">
                    <a:cell3D prstMaterial="dkEdge">
                      <a:bevel prst="riblet"/>
                      <a:lightRig rig="flood" dir="t"/>
                    </a:cell3D>
                  </a:tcPr>
                </a:tc>
                <a:tc>
                  <a:txBody>
                    <a:bodyPr/>
                    <a:lstStyle/>
                    <a:p>
                      <a:pPr algn="ctr"/>
                      <a:r>
                        <a:rPr lang="ar-JO" dirty="0"/>
                        <a:t>بوجود رابط توجيهي لحجز جلسة نفسية أو التواصل</a:t>
                      </a:r>
                    </a:p>
                  </a:txBody>
                  <a:tcPr anchor="ctr">
                    <a:cell3D prstMaterial="dkEdge">
                      <a:bevel prst="riblet"/>
                      <a:lightRig rig="flood" dir="t"/>
                    </a:cell3D>
                  </a:tcPr>
                </a:tc>
                <a:extLst>
                  <a:ext uri="{0D108BD9-81ED-4DB2-BD59-A6C34878D82A}">
                    <a16:rowId xmlns:a16="http://schemas.microsoft.com/office/drawing/2014/main" val="2902739644"/>
                  </a:ext>
                </a:extLst>
              </a:tr>
            </a:tbl>
          </a:graphicData>
        </a:graphic>
      </p:graphicFrame>
    </p:spTree>
    <p:extLst>
      <p:ext uri="{BB962C8B-B14F-4D97-AF65-F5344CB8AC3E}">
        <p14:creationId xmlns:p14="http://schemas.microsoft.com/office/powerpoint/2010/main" val="5164673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678914" y="56922"/>
            <a:ext cx="7755355" cy="962497"/>
          </a:xfrm>
        </p:spPr>
        <p:txBody>
          <a:bodyPr>
            <a:normAutofit/>
          </a:bodyPr>
          <a:lstStyle/>
          <a:p>
            <a:pPr marL="0" indent="0" algn="ctr" defTabSz="914400" rtl="1" eaLnBrk="1" latinLnBrk="0" hangingPunct="1">
              <a:lnSpc>
                <a:spcPct val="150000"/>
              </a:lnSpc>
              <a:spcBef>
                <a:spcPts val="1000"/>
              </a:spcBef>
              <a:buNone/>
            </a:pPr>
            <a:r>
              <a:rPr lang="ar-JO" sz="2800" b="1" i="0" u="sng" strike="noStrike" dirty="0">
                <a:solidFill>
                  <a:srgbClr val="002060"/>
                </a:solidFill>
                <a:effectLst/>
                <a:latin typeface="-webkit-standard"/>
              </a:rPr>
              <a:t>كيف تقرأ تقارير الحملات؟ كيف تقييم المحتوى؟</a:t>
            </a:r>
            <a:endParaRPr lang="ar-JO" sz="2800" b="1" u="sng" dirty="0">
              <a:solidFill>
                <a:srgbClr val="002060"/>
              </a:solidFill>
              <a:latin typeface="Al Nile" pitchFamily="2" charset="-78"/>
            </a:endParaRPr>
          </a:p>
        </p:txBody>
      </p:sp>
      <p:sp>
        <p:nvSpPr>
          <p:cNvPr id="4" name="Content Placeholder 3">
            <a:extLst>
              <a:ext uri="{FF2B5EF4-FFF2-40B4-BE49-F238E27FC236}">
                <a16:creationId xmlns:a16="http://schemas.microsoft.com/office/drawing/2014/main" id="{0D0E4511-20A6-9144-9264-666C583F8945}"/>
              </a:ext>
            </a:extLst>
          </p:cNvPr>
          <p:cNvSpPr>
            <a:spLocks noGrp="1"/>
          </p:cNvSpPr>
          <p:nvPr>
            <p:ph sz="half" idx="1"/>
          </p:nvPr>
        </p:nvSpPr>
        <p:spPr>
          <a:xfrm>
            <a:off x="2425700" y="1622425"/>
            <a:ext cx="9312491" cy="4351338"/>
          </a:xfrm>
        </p:spPr>
        <p:txBody>
          <a:bodyPr/>
          <a:lstStyle/>
          <a:p>
            <a:pPr marL="0" indent="0" algn="r" rtl="1">
              <a:buNone/>
            </a:pPr>
            <a:r>
              <a:rPr lang="ar-JO" b="1" u="sng" dirty="0">
                <a:solidFill>
                  <a:srgbClr val="002060"/>
                </a:solidFill>
              </a:rPr>
              <a:t>ما يجب تحليله:</a:t>
            </a:r>
            <a:endParaRPr lang="ar-JO" dirty="0"/>
          </a:p>
          <a:p>
            <a:pPr algn="r" rtl="1">
              <a:lnSpc>
                <a:spcPct val="150000"/>
              </a:lnSpc>
              <a:buFont typeface="Wingdings" pitchFamily="2" charset="2"/>
              <a:buChar char="Ø"/>
            </a:pPr>
            <a:r>
              <a:rPr lang="ar-JO" dirty="0"/>
              <a:t>هل الحملة وفرت محتوى توعوي يمكن مشاركته بسهولة؟</a:t>
            </a:r>
          </a:p>
          <a:p>
            <a:pPr algn="r" rtl="1">
              <a:lnSpc>
                <a:spcPct val="150000"/>
              </a:lnSpc>
              <a:buFont typeface="Wingdings" pitchFamily="2" charset="2"/>
              <a:buChar char="Ø"/>
            </a:pPr>
            <a:r>
              <a:rPr lang="ar-JO" dirty="0"/>
              <a:t>هل تم تشجيع الجمهور على التفاعل (تعليق، إعجاب، إعادة نشر)؟</a:t>
            </a:r>
          </a:p>
          <a:p>
            <a:pPr algn="r" rtl="1">
              <a:lnSpc>
                <a:spcPct val="150000"/>
              </a:lnSpc>
              <a:buFont typeface="Wingdings" pitchFamily="2" charset="2"/>
              <a:buChar char="Ø"/>
            </a:pPr>
            <a:r>
              <a:rPr lang="ar-JO" dirty="0"/>
              <a:t>هل الرسالة وصلت إلى فئة تستهدف تغيير سلوك صحي واضح؟</a:t>
            </a:r>
            <a:endParaRPr lang="en-JO" dirty="0"/>
          </a:p>
        </p:txBody>
      </p:sp>
    </p:spTree>
    <p:extLst>
      <p:ext uri="{BB962C8B-B14F-4D97-AF65-F5344CB8AC3E}">
        <p14:creationId xmlns:p14="http://schemas.microsoft.com/office/powerpoint/2010/main" val="15631844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305141" y="125422"/>
            <a:ext cx="8342806" cy="720739"/>
          </a:xfrm>
        </p:spPr>
        <p:txBody>
          <a:bodyPr>
            <a:normAutofit/>
          </a:bodyPr>
          <a:lstStyle/>
          <a:p>
            <a:pPr marL="0" indent="0" algn="ctr" defTabSz="914400" rtl="1" eaLnBrk="1" latinLnBrk="0" hangingPunct="1">
              <a:lnSpc>
                <a:spcPct val="150000"/>
              </a:lnSpc>
              <a:spcBef>
                <a:spcPts val="1000"/>
              </a:spcBef>
              <a:buNone/>
            </a:pPr>
            <a:r>
              <a:rPr lang="ar-JO" sz="2800" b="1" u="sng" dirty="0">
                <a:solidFill>
                  <a:schemeClr val="accent1"/>
                </a:solidFill>
                <a:latin typeface="Al Nile" pitchFamily="2" charset="-78"/>
              </a:rPr>
              <a:t>نموذج تقرير بصري افتراضي للحملة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360947" y="1228299"/>
            <a:ext cx="11642162" cy="5377038"/>
          </a:xfrm>
        </p:spPr>
        <p:txBody>
          <a:bodyPr>
            <a:normAutofit/>
          </a:bodyPr>
          <a:lstStyle/>
          <a:p>
            <a:pPr marL="0" indent="0" algn="r" defTabSz="914400" rtl="1" eaLnBrk="1" latinLnBrk="0" hangingPunct="1">
              <a:lnSpc>
                <a:spcPct val="150000"/>
              </a:lnSpc>
              <a:spcBef>
                <a:spcPts val="1000"/>
              </a:spcBef>
              <a:buNone/>
            </a:pPr>
            <a:r>
              <a:rPr lang="ar-JO" sz="2600" b="1" dirty="0">
                <a:solidFill>
                  <a:schemeClr val="accent1"/>
                </a:solidFill>
                <a:latin typeface="Al Nile" pitchFamily="2" charset="-78"/>
              </a:rPr>
              <a:t>يمكن استخدام قوالب </a:t>
            </a:r>
            <a:r>
              <a:rPr lang="en-US" sz="2600" b="1" dirty="0">
                <a:solidFill>
                  <a:schemeClr val="accent1"/>
                </a:solidFill>
                <a:latin typeface="Al Nile" pitchFamily="2" charset="-78"/>
              </a:rPr>
              <a:t>Dash This </a:t>
            </a:r>
            <a:r>
              <a:rPr lang="ar-JO" sz="2600" b="1" dirty="0">
                <a:solidFill>
                  <a:schemeClr val="accent1"/>
                </a:solidFill>
                <a:latin typeface="Al Nile" pitchFamily="2" charset="-78"/>
              </a:rPr>
              <a:t>أو </a:t>
            </a:r>
            <a:r>
              <a:rPr lang="en-US" sz="2600" b="1" dirty="0">
                <a:solidFill>
                  <a:schemeClr val="accent1"/>
                </a:solidFill>
                <a:latin typeface="Al Nile" pitchFamily="2" charset="-78"/>
              </a:rPr>
              <a:t>Agency Analytics</a:t>
            </a:r>
            <a:r>
              <a:rPr lang="ar-JO" sz="2600" b="1" dirty="0">
                <a:solidFill>
                  <a:schemeClr val="accent1"/>
                </a:solidFill>
                <a:latin typeface="Al Nile" pitchFamily="2" charset="-78"/>
              </a:rPr>
              <a:t>لرسم مؤشرات مثل:</a:t>
            </a:r>
          </a:p>
          <a:p>
            <a:pPr algn="r" defTabSz="914400" rtl="1" eaLnBrk="1" latinLnBrk="0" hangingPunct="1">
              <a:lnSpc>
                <a:spcPct val="150000"/>
              </a:lnSpc>
              <a:spcBef>
                <a:spcPts val="1000"/>
              </a:spcBef>
              <a:buFont typeface="Wingdings" pitchFamily="2" charset="2"/>
              <a:buChar char="ü"/>
            </a:pPr>
            <a:r>
              <a:rPr lang="ar-JO" sz="2600" dirty="0">
                <a:solidFill>
                  <a:srgbClr val="002060"/>
                </a:solidFill>
                <a:latin typeface="Al Nile" pitchFamily="2" charset="-78"/>
              </a:rPr>
              <a:t>عدد المشاهدات الأسبوعية</a:t>
            </a:r>
          </a:p>
          <a:p>
            <a:pPr algn="r" defTabSz="914400" rtl="1" eaLnBrk="1" latinLnBrk="0" hangingPunct="1">
              <a:lnSpc>
                <a:spcPct val="150000"/>
              </a:lnSpc>
              <a:spcBef>
                <a:spcPts val="1000"/>
              </a:spcBef>
              <a:buFont typeface="Wingdings" pitchFamily="2" charset="2"/>
              <a:buChar char="ü"/>
            </a:pPr>
            <a:r>
              <a:rPr lang="ar-JO" sz="2600" dirty="0">
                <a:solidFill>
                  <a:srgbClr val="002060"/>
                </a:solidFill>
                <a:latin typeface="Al Nile" pitchFamily="2" charset="-78"/>
              </a:rPr>
              <a:t>نسبة التفاعل (</a:t>
            </a:r>
            <a:r>
              <a:rPr lang="en-US" sz="2600" dirty="0">
                <a:solidFill>
                  <a:srgbClr val="002060"/>
                </a:solidFill>
                <a:latin typeface="Al Nile" pitchFamily="2" charset="-78"/>
              </a:rPr>
              <a:t>ER) </a:t>
            </a:r>
            <a:r>
              <a:rPr lang="ar-JO" sz="2600" dirty="0">
                <a:solidFill>
                  <a:srgbClr val="002060"/>
                </a:solidFill>
                <a:latin typeface="Al Nile" pitchFamily="2" charset="-78"/>
              </a:rPr>
              <a:t>مقابل عدد المشاهدات</a:t>
            </a:r>
          </a:p>
          <a:p>
            <a:pPr algn="r" defTabSz="914400" rtl="1" eaLnBrk="1" latinLnBrk="0" hangingPunct="1">
              <a:lnSpc>
                <a:spcPct val="150000"/>
              </a:lnSpc>
              <a:spcBef>
                <a:spcPts val="1000"/>
              </a:spcBef>
              <a:buFont typeface="Wingdings" pitchFamily="2" charset="2"/>
              <a:buChar char="ü"/>
            </a:pPr>
            <a:r>
              <a:rPr lang="ar-JO" sz="2600" dirty="0">
                <a:solidFill>
                  <a:srgbClr val="002060"/>
                </a:solidFill>
                <a:latin typeface="Al Nile" pitchFamily="2" charset="-78"/>
              </a:rPr>
              <a:t>توزيع التفاعل حسب العمر أو الجنس (في حال توفر البيانات)</a:t>
            </a:r>
          </a:p>
          <a:p>
            <a:pPr algn="r" defTabSz="914400" rtl="1" eaLnBrk="1" latinLnBrk="0" hangingPunct="1">
              <a:lnSpc>
                <a:spcPct val="150000"/>
              </a:lnSpc>
              <a:spcBef>
                <a:spcPts val="1000"/>
              </a:spcBef>
              <a:buFont typeface="Wingdings" pitchFamily="2" charset="2"/>
              <a:buChar char="ü"/>
            </a:pPr>
            <a:r>
              <a:rPr lang="ar-JO" sz="2600" dirty="0">
                <a:solidFill>
                  <a:srgbClr val="002060"/>
                </a:solidFill>
                <a:latin typeface="Al Nile" pitchFamily="2" charset="-78"/>
              </a:rPr>
              <a:t>رصد التفاعل مع المنشورات اللاحقة التي تتضمن نصائح نفسية مفيدة</a:t>
            </a:r>
          </a:p>
        </p:txBody>
      </p:sp>
    </p:spTree>
    <p:extLst>
      <p:ext uri="{BB962C8B-B14F-4D97-AF65-F5344CB8AC3E}">
        <p14:creationId xmlns:p14="http://schemas.microsoft.com/office/powerpoint/2010/main" val="31468617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305141" y="125422"/>
            <a:ext cx="8342806" cy="720739"/>
          </a:xfrm>
        </p:spPr>
        <p:txBody>
          <a:bodyPr>
            <a:normAutofit/>
          </a:bodyPr>
          <a:lstStyle/>
          <a:p>
            <a:pPr marL="0" indent="0" algn="ctr" defTabSz="914400" rtl="1" eaLnBrk="1" latinLnBrk="0" hangingPunct="1">
              <a:lnSpc>
                <a:spcPct val="150000"/>
              </a:lnSpc>
              <a:spcBef>
                <a:spcPts val="1000"/>
              </a:spcBef>
              <a:buNone/>
            </a:pPr>
            <a:r>
              <a:rPr lang="ar-JO" sz="2800" b="1" u="sng" dirty="0">
                <a:solidFill>
                  <a:schemeClr val="accent1"/>
                </a:solidFill>
                <a:latin typeface="Al Nile" pitchFamily="2" charset="-78"/>
              </a:rPr>
              <a:t>نموذج تقرير بصري افتراضي للحملة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5527963" y="1228298"/>
            <a:ext cx="6475145" cy="5629701"/>
          </a:xfrm>
        </p:spPr>
        <p:txBody>
          <a:bodyPr>
            <a:normAutofit/>
          </a:bodyPr>
          <a:lstStyle/>
          <a:p>
            <a:pPr marL="0" indent="0" algn="r" defTabSz="914400" rtl="1" eaLnBrk="1" latinLnBrk="0" hangingPunct="1">
              <a:lnSpc>
                <a:spcPct val="150000"/>
              </a:lnSpc>
              <a:spcBef>
                <a:spcPts val="1000"/>
              </a:spcBef>
              <a:buNone/>
            </a:pPr>
            <a:r>
              <a:rPr lang="ar-JO" sz="2600" b="1" u="sng" dirty="0">
                <a:solidFill>
                  <a:schemeClr val="accent1"/>
                </a:solidFill>
                <a:latin typeface="Al Nile" pitchFamily="2" charset="-78"/>
              </a:rPr>
              <a:t>أسئلة تحليلة: </a:t>
            </a:r>
          </a:p>
          <a:p>
            <a:pPr algn="r" rtl="1">
              <a:lnSpc>
                <a:spcPct val="170000"/>
              </a:lnSpc>
            </a:pPr>
            <a:r>
              <a:rPr lang="ar-JO" sz="2600" dirty="0">
                <a:solidFill>
                  <a:srgbClr val="002060"/>
                </a:solidFill>
                <a:latin typeface="Al Nile" pitchFamily="2" charset="-78"/>
              </a:rPr>
              <a:t>هل كان هناك زيادة في التفاعل بعد نشر فيديو تعليمي ثاني؟</a:t>
            </a:r>
          </a:p>
          <a:p>
            <a:pPr algn="r" rtl="1">
              <a:lnSpc>
                <a:spcPct val="170000"/>
              </a:lnSpc>
            </a:pPr>
            <a:r>
              <a:rPr lang="ar-JO" sz="2600" dirty="0">
                <a:solidFill>
                  <a:srgbClr val="002060"/>
                </a:solidFill>
                <a:latin typeface="Al Nile" pitchFamily="2" charset="-78"/>
              </a:rPr>
              <a:t>هل فئات معينة (مثلاً: عمر 18–25) تفاعلوا أكثر؟</a:t>
            </a:r>
          </a:p>
          <a:p>
            <a:pPr algn="r" rtl="1">
              <a:lnSpc>
                <a:spcPct val="170000"/>
              </a:lnSpc>
            </a:pPr>
            <a:r>
              <a:rPr lang="ar-JO" sz="2600" dirty="0">
                <a:solidFill>
                  <a:srgbClr val="002060"/>
                </a:solidFill>
                <a:latin typeface="Al Nile" pitchFamily="2" charset="-78"/>
              </a:rPr>
              <a:t>هل النصائح المصورة </a:t>
            </a:r>
            <a:r>
              <a:rPr lang="en-US" sz="2600" dirty="0">
                <a:solidFill>
                  <a:srgbClr val="002060"/>
                </a:solidFill>
                <a:latin typeface="Al Nile" pitchFamily="2" charset="-78"/>
              </a:rPr>
              <a:t>Infographics) </a:t>
            </a:r>
            <a:r>
              <a:rPr lang="ar-JO" sz="2600" dirty="0">
                <a:solidFill>
                  <a:srgbClr val="002060"/>
                </a:solidFill>
                <a:latin typeface="Al Nile" pitchFamily="2" charset="-78"/>
              </a:rPr>
              <a:t>ساعدت على تفاعل أعلى؟</a:t>
            </a:r>
            <a:endParaRPr lang="ar-JO" sz="2900" dirty="0">
              <a:solidFill>
                <a:srgbClr val="002060"/>
              </a:solidFill>
              <a:latin typeface="Al Nile" pitchFamily="2" charset="-78"/>
            </a:endParaRPr>
          </a:p>
        </p:txBody>
      </p:sp>
      <p:pic>
        <p:nvPicPr>
          <p:cNvPr id="4" name="Picture 3">
            <a:extLst>
              <a:ext uri="{FF2B5EF4-FFF2-40B4-BE49-F238E27FC236}">
                <a16:creationId xmlns:a16="http://schemas.microsoft.com/office/drawing/2014/main" id="{57421A8C-C796-EF48-AC6C-112DFD2794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54727"/>
            <a:ext cx="5288847" cy="5403273"/>
          </a:xfrm>
          <a:prstGeom prst="rect">
            <a:avLst/>
          </a:prstGeom>
        </p:spPr>
      </p:pic>
    </p:spTree>
    <p:extLst>
      <p:ext uri="{BB962C8B-B14F-4D97-AF65-F5344CB8AC3E}">
        <p14:creationId xmlns:p14="http://schemas.microsoft.com/office/powerpoint/2010/main" val="35806042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12542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838200" y="125422"/>
            <a:ext cx="10515600" cy="574675"/>
          </a:xfrm>
        </p:spPr>
        <p:txBody>
          <a:bodyPr>
            <a:normAutofit fontScale="90000"/>
          </a:bodyPr>
          <a:lstStyle/>
          <a:p>
            <a:pPr marL="0" indent="0" algn="ctr" rtl="1">
              <a:lnSpc>
                <a:spcPct val="150000"/>
              </a:lnSpc>
              <a:buNone/>
            </a:pPr>
            <a:r>
              <a:rPr lang="ar-JO" sz="2400" b="1" i="0" u="sng" strike="noStrike" dirty="0">
                <a:solidFill>
                  <a:srgbClr val="002060"/>
                </a:solidFill>
                <a:effectLst/>
                <a:latin typeface="-webkit-standard"/>
              </a:rPr>
              <a:t>تحليل أداء الحملة عبر منصات التواصل – نموذج </a:t>
            </a:r>
            <a:r>
              <a:rPr lang="en-US" sz="2400" b="1" i="0" u="sng" strike="noStrike" dirty="0">
                <a:solidFill>
                  <a:srgbClr val="002060"/>
                </a:solidFill>
                <a:effectLst/>
                <a:latin typeface="-webkit-standard"/>
              </a:rPr>
              <a:t>Dashboard</a:t>
            </a:r>
            <a:endParaRPr lang="ar-JO" sz="2400" b="1" u="sng" dirty="0">
              <a:solidFill>
                <a:srgbClr val="002060"/>
              </a:solidFill>
              <a:latin typeface="Al Nile" pitchFamily="2" charset="-78"/>
            </a:endParaRPr>
          </a:p>
        </p:txBody>
      </p:sp>
      <p:pic>
        <p:nvPicPr>
          <p:cNvPr id="4" name="Content Placeholder 3">
            <a:extLst>
              <a:ext uri="{FF2B5EF4-FFF2-40B4-BE49-F238E27FC236}">
                <a16:creationId xmlns:a16="http://schemas.microsoft.com/office/drawing/2014/main" id="{CB561730-ED38-224C-AC33-F8999FADB0E4}"/>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0" y="1201764"/>
            <a:ext cx="5728109" cy="5656236"/>
          </a:xfrm>
        </p:spPr>
      </p:pic>
      <p:sp>
        <p:nvSpPr>
          <p:cNvPr id="5" name="Content Placeholder 4">
            <a:extLst>
              <a:ext uri="{FF2B5EF4-FFF2-40B4-BE49-F238E27FC236}">
                <a16:creationId xmlns:a16="http://schemas.microsoft.com/office/drawing/2014/main" id="{86AC5D6D-3BC7-8F48-86BD-728FA2FBB39E}"/>
              </a:ext>
            </a:extLst>
          </p:cNvPr>
          <p:cNvSpPr>
            <a:spLocks noGrp="1"/>
          </p:cNvSpPr>
          <p:nvPr>
            <p:ph sz="half" idx="2"/>
          </p:nvPr>
        </p:nvSpPr>
        <p:spPr>
          <a:xfrm>
            <a:off x="5943600" y="1201764"/>
            <a:ext cx="6159500" cy="5530814"/>
          </a:xfrm>
        </p:spPr>
        <p:txBody>
          <a:bodyPr/>
          <a:lstStyle/>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rgbClr val="002060"/>
                </a:solidFill>
              </a:rPr>
              <a:t>هذه الصورة تمثل "لوحة بيانات </a:t>
            </a:r>
            <a:r>
              <a:rPr lang="en-US" sz="2000" dirty="0">
                <a:solidFill>
                  <a:srgbClr val="002060"/>
                </a:solidFill>
              </a:rPr>
              <a:t>Dashboard" </a:t>
            </a:r>
            <a:r>
              <a:rPr lang="ar-JO" sz="2000" dirty="0">
                <a:solidFill>
                  <a:srgbClr val="002060"/>
                </a:solidFill>
              </a:rPr>
              <a:t>لحملة إلكترونية تشمل عدة منصات تواصل اجتماعي (</a:t>
            </a:r>
            <a:r>
              <a:rPr lang="en-US" sz="2000" dirty="0">
                <a:solidFill>
                  <a:srgbClr val="002060"/>
                </a:solidFill>
              </a:rPr>
              <a:t>Facebook – LinkedIn – YouTube – Instagram – Vimeo)، </a:t>
            </a:r>
            <a:r>
              <a:rPr lang="ar-JO" sz="2000" dirty="0">
                <a:solidFill>
                  <a:srgbClr val="002060"/>
                </a:solidFill>
              </a:rPr>
              <a:t>وتعرض الأداء خلال فترة محددة: من 20 مارس إلى 18 أبريل 2023</a:t>
            </a:r>
          </a:p>
          <a:p>
            <a:pPr marL="228600" indent="-228600" algn="just" defTabSz="914400" rtl="1" eaLnBrk="1" latinLnBrk="0" hangingPunct="1">
              <a:lnSpc>
                <a:spcPct val="150000"/>
              </a:lnSpc>
              <a:spcBef>
                <a:spcPts val="1000"/>
              </a:spcBef>
              <a:buFont typeface="Arial" panose="020B0604020202020204" pitchFamily="34" charset="0"/>
              <a:buChar char="•"/>
            </a:pPr>
            <a:r>
              <a:rPr lang="ar-JO" sz="2000" b="1" u="sng" dirty="0">
                <a:solidFill>
                  <a:srgbClr val="002060"/>
                </a:solidFill>
              </a:rPr>
              <a:t>التحديد الزمني:</a:t>
            </a:r>
          </a:p>
          <a:p>
            <a:pPr marL="0" indent="0" algn="just" defTabSz="914400" rtl="1" eaLnBrk="1" latinLnBrk="0" hangingPunct="1">
              <a:lnSpc>
                <a:spcPct val="150000"/>
              </a:lnSpc>
              <a:spcBef>
                <a:spcPts val="1000"/>
              </a:spcBef>
              <a:buNone/>
            </a:pPr>
            <a:r>
              <a:rPr lang="ar-JO" sz="2000" dirty="0">
                <a:solidFill>
                  <a:srgbClr val="002060"/>
                </a:solidFill>
              </a:rPr>
              <a:t>مهم جدًا الانتباه إلى الفترة الزمنية: أسبوع، شهر، حملة قصيرة أو طويلة.</a:t>
            </a:r>
          </a:p>
          <a:p>
            <a:pPr marL="0" indent="0" algn="just" defTabSz="914400" rtl="1" eaLnBrk="1" latinLnBrk="0" hangingPunct="1">
              <a:lnSpc>
                <a:spcPct val="150000"/>
              </a:lnSpc>
              <a:spcBef>
                <a:spcPts val="1000"/>
              </a:spcBef>
              <a:buNone/>
            </a:pPr>
            <a:r>
              <a:rPr lang="ar-JO" sz="2000" dirty="0">
                <a:solidFill>
                  <a:srgbClr val="002060"/>
                </a:solidFill>
              </a:rPr>
              <a:t>هنا: تحليل لمدة حوالي 30 يومًا، وهذا يعطينا فكرة عن أداء الحملة خلال فترة زمنية متوسطة.</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40341859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756848" y="163773"/>
            <a:ext cx="7746052" cy="649027"/>
          </a:xfrm>
        </p:spPr>
        <p:txBody>
          <a:bodyPr>
            <a:normAutofit/>
          </a:bodyPr>
          <a:lstStyle/>
          <a:p>
            <a:pPr marL="0" indent="0" algn="ctr" defTabSz="914400" rtl="1" eaLnBrk="1" latinLnBrk="0" hangingPunct="1">
              <a:lnSpc>
                <a:spcPct val="90000"/>
              </a:lnSpc>
              <a:spcBef>
                <a:spcPts val="1000"/>
              </a:spcBef>
              <a:buNone/>
            </a:pPr>
            <a:r>
              <a:rPr lang="ar-JO" sz="2800" b="1" i="0" u="sng" strike="noStrike" dirty="0">
                <a:solidFill>
                  <a:srgbClr val="002060"/>
                </a:solidFill>
                <a:effectLst/>
                <a:latin typeface="-webkit-standard"/>
              </a:rPr>
              <a:t>تحليل أداء الحملة عبر منصات التواصل – نموذج </a:t>
            </a:r>
            <a:r>
              <a:rPr lang="en-US" sz="2800" b="1" i="0" u="sng" strike="noStrike" dirty="0">
                <a:solidFill>
                  <a:srgbClr val="002060"/>
                </a:solidFill>
                <a:effectLst/>
                <a:latin typeface="-webkit-standard"/>
              </a:rPr>
              <a:t>Dashboard</a:t>
            </a:r>
            <a:endParaRPr lang="ar-JO" sz="2800" b="1" u="sng" dirty="0">
              <a:solidFill>
                <a:schemeClr val="accent1">
                  <a:lumMod val="50000"/>
                </a:schemeClr>
              </a:solidFill>
            </a:endParaRPr>
          </a:p>
        </p:txBody>
      </p:sp>
      <p:sp>
        <p:nvSpPr>
          <p:cNvPr id="11" name="Content Placeholder 10">
            <a:extLst>
              <a:ext uri="{FF2B5EF4-FFF2-40B4-BE49-F238E27FC236}">
                <a16:creationId xmlns:a16="http://schemas.microsoft.com/office/drawing/2014/main" id="{6B9D626A-BAFF-6447-B958-457EFEABDD8E}"/>
              </a:ext>
            </a:extLst>
          </p:cNvPr>
          <p:cNvSpPr>
            <a:spLocks noGrp="1"/>
          </p:cNvSpPr>
          <p:nvPr>
            <p:ph idx="1"/>
          </p:nvPr>
        </p:nvSpPr>
        <p:spPr>
          <a:xfrm>
            <a:off x="5626100" y="1181100"/>
            <a:ext cx="6315690" cy="5513127"/>
          </a:xfrm>
        </p:spPr>
        <p:txBody>
          <a:bodyPr>
            <a:normAutofit fontScale="92500" lnSpcReduction="10000"/>
          </a:bodyPr>
          <a:lstStyle/>
          <a:p>
            <a:pPr marL="0" indent="0" algn="l" defTabSz="914400" eaLnBrk="1" latinLnBrk="0" hangingPunct="1">
              <a:lnSpc>
                <a:spcPct val="150000"/>
              </a:lnSpc>
              <a:spcBef>
                <a:spcPts val="1000"/>
              </a:spcBef>
              <a:buNone/>
            </a:pPr>
            <a:r>
              <a:rPr lang="en-US" b="1" u="sng" dirty="0">
                <a:solidFill>
                  <a:schemeClr val="accent1"/>
                </a:solidFill>
              </a:rPr>
              <a:t>Facebook</a:t>
            </a:r>
          </a:p>
          <a:p>
            <a:pPr marL="514350" indent="-514350" algn="just" defTabSz="914400" rtl="1" eaLnBrk="1" latinLnBrk="0" hangingPunct="1">
              <a:lnSpc>
                <a:spcPct val="150000"/>
              </a:lnSpc>
              <a:spcBef>
                <a:spcPts val="1000"/>
              </a:spcBef>
              <a:buFont typeface="+mj-lt"/>
              <a:buAutoNum type="arabicPeriod"/>
            </a:pPr>
            <a:r>
              <a:rPr lang="en-US" sz="2400" dirty="0">
                <a:solidFill>
                  <a:schemeClr val="accent1"/>
                </a:solidFill>
              </a:rPr>
              <a:t>Engagements (</a:t>
            </a:r>
            <a:r>
              <a:rPr lang="ar-JO" sz="2400" dirty="0">
                <a:solidFill>
                  <a:schemeClr val="accent1"/>
                </a:solidFill>
              </a:rPr>
              <a:t>التفاعل): 406 → عدد التفاعلات (إعجاب، تعليق، مشاركة).</a:t>
            </a:r>
          </a:p>
          <a:p>
            <a:pPr marL="514350" indent="-514350" algn="just" defTabSz="914400" rtl="1" eaLnBrk="1" latinLnBrk="0" hangingPunct="1">
              <a:lnSpc>
                <a:spcPct val="150000"/>
              </a:lnSpc>
              <a:spcBef>
                <a:spcPts val="1000"/>
              </a:spcBef>
              <a:buFont typeface="+mj-lt"/>
              <a:buAutoNum type="arabicPeriod"/>
            </a:pPr>
            <a:r>
              <a:rPr lang="en-US" sz="2400" dirty="0">
                <a:solidFill>
                  <a:schemeClr val="accent1"/>
                </a:solidFill>
              </a:rPr>
              <a:t>Total Likes (</a:t>
            </a:r>
            <a:r>
              <a:rPr lang="ar-JO" sz="2400" dirty="0">
                <a:solidFill>
                  <a:schemeClr val="accent1"/>
                </a:solidFill>
              </a:rPr>
              <a:t>إجمالي الإعجابات): 1,119 → مقياس لمدى شعبية الصفحة.</a:t>
            </a:r>
          </a:p>
          <a:p>
            <a:pPr marL="514350" indent="-514350" algn="just" defTabSz="914400" rtl="1" eaLnBrk="1" latinLnBrk="0" hangingPunct="1">
              <a:lnSpc>
                <a:spcPct val="150000"/>
              </a:lnSpc>
              <a:spcBef>
                <a:spcPts val="1000"/>
              </a:spcBef>
              <a:buFont typeface="+mj-lt"/>
              <a:buAutoNum type="arabicPeriod"/>
            </a:pPr>
            <a:r>
              <a:rPr lang="en-US" sz="2400" dirty="0">
                <a:solidFill>
                  <a:schemeClr val="accent1"/>
                </a:solidFill>
              </a:rPr>
              <a:t>Audience Growth (</a:t>
            </a:r>
            <a:r>
              <a:rPr lang="ar-JO" sz="2400" dirty="0">
                <a:solidFill>
                  <a:schemeClr val="accent1"/>
                </a:solidFill>
              </a:rPr>
              <a:t>نمو الجمهور،  1,038</a:t>
            </a:r>
          </a:p>
          <a:p>
            <a:pPr marL="514350" indent="-514350" algn="just" defTabSz="914400" rtl="1" eaLnBrk="1" latinLnBrk="0" hangingPunct="1">
              <a:lnSpc>
                <a:spcPct val="150000"/>
              </a:lnSpc>
              <a:spcBef>
                <a:spcPts val="1000"/>
              </a:spcBef>
              <a:buFont typeface="+mj-lt"/>
              <a:buAutoNum type="arabicPeriod"/>
            </a:pPr>
            <a:r>
              <a:rPr lang="ar-JO" sz="2400" dirty="0">
                <a:solidFill>
                  <a:schemeClr val="accent1"/>
                </a:solidFill>
              </a:rPr>
              <a:t>يظهر رسم بياني يوضح النمو اليومي، ويميز بين النمو العضوي (</a:t>
            </a:r>
            <a:r>
              <a:rPr lang="en-US" sz="2400" dirty="0">
                <a:solidFill>
                  <a:schemeClr val="accent1"/>
                </a:solidFill>
              </a:rPr>
              <a:t>Organic) </a:t>
            </a:r>
            <a:r>
              <a:rPr lang="ar-JO" sz="2400" dirty="0">
                <a:solidFill>
                  <a:schemeClr val="accent1"/>
                </a:solidFill>
              </a:rPr>
              <a:t>والمدفوع (</a:t>
            </a:r>
            <a:r>
              <a:rPr lang="en-US" sz="2400" dirty="0">
                <a:solidFill>
                  <a:schemeClr val="accent1"/>
                </a:solidFill>
              </a:rPr>
              <a:t>Paid).</a:t>
            </a:r>
          </a:p>
          <a:p>
            <a:pPr marL="514350" indent="-514350" algn="just" defTabSz="914400" rtl="1" eaLnBrk="1" latinLnBrk="0" hangingPunct="1">
              <a:lnSpc>
                <a:spcPct val="150000"/>
              </a:lnSpc>
              <a:spcBef>
                <a:spcPts val="1000"/>
              </a:spcBef>
              <a:buFont typeface="+mj-lt"/>
              <a:buAutoNum type="arabicPeriod"/>
            </a:pPr>
            <a:r>
              <a:rPr lang="ar-JO" sz="2400" dirty="0">
                <a:solidFill>
                  <a:schemeClr val="accent1"/>
                </a:solidFill>
              </a:rPr>
              <a:t>التحليل: نمو متدرج وثابت، يشير إلى حملة ناجحة على المدى المتوسط.</a:t>
            </a:r>
            <a:endParaRPr lang="en-JO" sz="2400" dirty="0"/>
          </a:p>
        </p:txBody>
      </p:sp>
      <p:pic>
        <p:nvPicPr>
          <p:cNvPr id="5" name="Picture 4">
            <a:extLst>
              <a:ext uri="{FF2B5EF4-FFF2-40B4-BE49-F238E27FC236}">
                <a16:creationId xmlns:a16="http://schemas.microsoft.com/office/drawing/2014/main" id="{3C0AF6EC-71B1-074B-AE32-0DE1C3FF46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26" y="1460500"/>
            <a:ext cx="5170974" cy="5397500"/>
          </a:xfrm>
          <a:prstGeom prst="rect">
            <a:avLst/>
          </a:prstGeom>
        </p:spPr>
      </p:pic>
    </p:spTree>
    <p:extLst>
      <p:ext uri="{BB962C8B-B14F-4D97-AF65-F5344CB8AC3E}">
        <p14:creationId xmlns:p14="http://schemas.microsoft.com/office/powerpoint/2010/main" val="25830125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651816" y="0"/>
            <a:ext cx="7809552" cy="912571"/>
          </a:xfrm>
        </p:spPr>
        <p:txBody>
          <a:bodyPr>
            <a:normAutofit/>
          </a:bodyPr>
          <a:lstStyle/>
          <a:p>
            <a:pPr marL="0" indent="0" algn="ctr" defTabSz="914400" rtl="1" eaLnBrk="1" latinLnBrk="0" hangingPunct="1">
              <a:lnSpc>
                <a:spcPct val="90000"/>
              </a:lnSpc>
              <a:spcBef>
                <a:spcPts val="1000"/>
              </a:spcBef>
              <a:buNone/>
            </a:pPr>
            <a:r>
              <a:rPr lang="ar-JO" sz="2800" b="1" i="0" u="sng" strike="noStrike" dirty="0">
                <a:solidFill>
                  <a:srgbClr val="002060"/>
                </a:solidFill>
                <a:effectLst/>
                <a:latin typeface="-webkit-standard"/>
              </a:rPr>
              <a:t>تحليل أداء الحملة عبر منصات التواصل – نموذج </a:t>
            </a:r>
            <a:r>
              <a:rPr lang="en-US" sz="2800" b="1" i="0" u="sng" strike="noStrike" dirty="0">
                <a:solidFill>
                  <a:srgbClr val="002060"/>
                </a:solidFill>
                <a:effectLst/>
                <a:latin typeface="-webkit-standard"/>
              </a:rPr>
              <a:t>Dashboard</a:t>
            </a:r>
            <a:endParaRPr lang="ar-JO" sz="2800" b="1" u="sng" dirty="0">
              <a:solidFill>
                <a:schemeClr val="accent1">
                  <a:lumMod val="50000"/>
                </a:schemeClr>
              </a:solidFill>
            </a:endParaRPr>
          </a:p>
        </p:txBody>
      </p:sp>
      <p:sp>
        <p:nvSpPr>
          <p:cNvPr id="11" name="Content Placeholder 10">
            <a:extLst>
              <a:ext uri="{FF2B5EF4-FFF2-40B4-BE49-F238E27FC236}">
                <a16:creationId xmlns:a16="http://schemas.microsoft.com/office/drawing/2014/main" id="{6B9D626A-BAFF-6447-B958-457EFEABDD8E}"/>
              </a:ext>
            </a:extLst>
          </p:cNvPr>
          <p:cNvSpPr>
            <a:spLocks noGrp="1"/>
          </p:cNvSpPr>
          <p:nvPr>
            <p:ph idx="1"/>
          </p:nvPr>
        </p:nvSpPr>
        <p:spPr>
          <a:xfrm>
            <a:off x="5626100" y="1181100"/>
            <a:ext cx="6315690" cy="5513127"/>
          </a:xfrm>
        </p:spPr>
        <p:txBody>
          <a:bodyPr>
            <a:normAutofit/>
          </a:bodyPr>
          <a:lstStyle/>
          <a:p>
            <a:pPr marL="0" indent="0" algn="l" defTabSz="914400" eaLnBrk="1" latinLnBrk="0" hangingPunct="1">
              <a:lnSpc>
                <a:spcPct val="150000"/>
              </a:lnSpc>
              <a:spcBef>
                <a:spcPts val="1000"/>
              </a:spcBef>
              <a:buNone/>
            </a:pPr>
            <a:r>
              <a:rPr lang="en-US" b="1" u="sng" dirty="0">
                <a:solidFill>
                  <a:schemeClr val="accent1"/>
                </a:solidFill>
              </a:rPr>
              <a:t> LinkedIn:</a:t>
            </a:r>
          </a:p>
          <a:p>
            <a:pPr marL="457200" indent="-457200" algn="r" defTabSz="914400" rtl="1" eaLnBrk="1" latinLnBrk="0" hangingPunct="1">
              <a:lnSpc>
                <a:spcPct val="150000"/>
              </a:lnSpc>
              <a:spcBef>
                <a:spcPts val="1000"/>
              </a:spcBef>
              <a:buFont typeface="+mj-lt"/>
              <a:buAutoNum type="arabicPeriod"/>
            </a:pPr>
            <a:r>
              <a:rPr lang="en-US" sz="2000" dirty="0">
                <a:solidFill>
                  <a:schemeClr val="accent1"/>
                </a:solidFill>
              </a:rPr>
              <a:t>Followers </a:t>
            </a:r>
            <a:r>
              <a:rPr lang="ar-JO" sz="2000" dirty="0">
                <a:solidFill>
                  <a:schemeClr val="accent1"/>
                </a:solidFill>
              </a:rPr>
              <a:t>المتابعين: 819</a:t>
            </a:r>
          </a:p>
          <a:p>
            <a:pPr marL="457200" indent="-457200" algn="r" defTabSz="914400" rtl="1" eaLnBrk="1" latinLnBrk="0" hangingPunct="1">
              <a:lnSpc>
                <a:spcPct val="150000"/>
              </a:lnSpc>
              <a:spcBef>
                <a:spcPts val="1000"/>
              </a:spcBef>
              <a:buFont typeface="+mj-lt"/>
              <a:buAutoNum type="arabicPeriod"/>
            </a:pPr>
            <a:r>
              <a:rPr lang="en-US" sz="2000" dirty="0">
                <a:solidFill>
                  <a:schemeClr val="accent1"/>
                </a:solidFill>
              </a:rPr>
              <a:t>Clicks </a:t>
            </a:r>
            <a:r>
              <a:rPr lang="ar-JO" sz="2000" dirty="0">
                <a:solidFill>
                  <a:schemeClr val="accent1"/>
                </a:solidFill>
              </a:rPr>
              <a:t>النقرات): 394 → مهم لقياس مدى فعالية الروابط أو الدعوات لاتخاذ إجراء </a:t>
            </a:r>
            <a:r>
              <a:rPr lang="en-US" sz="2000" dirty="0">
                <a:solidFill>
                  <a:schemeClr val="accent1"/>
                </a:solidFill>
              </a:rPr>
              <a:t>CTA).</a:t>
            </a:r>
          </a:p>
          <a:p>
            <a:pPr marL="457200" indent="-457200" algn="r" defTabSz="914400" rtl="1" eaLnBrk="1" latinLnBrk="0" hangingPunct="1">
              <a:lnSpc>
                <a:spcPct val="150000"/>
              </a:lnSpc>
              <a:spcBef>
                <a:spcPts val="1000"/>
              </a:spcBef>
              <a:buFont typeface="+mj-lt"/>
              <a:buAutoNum type="arabicPeriod"/>
            </a:pPr>
            <a:r>
              <a:rPr lang="ar-JO" sz="2000" dirty="0">
                <a:solidFill>
                  <a:schemeClr val="accent1"/>
                </a:solidFill>
              </a:rPr>
              <a:t>التحليل: نمو مستقر، ومعدل تفاعل معتدل.</a:t>
            </a:r>
            <a:endParaRPr lang="en-JO" sz="2000" dirty="0"/>
          </a:p>
        </p:txBody>
      </p:sp>
      <p:pic>
        <p:nvPicPr>
          <p:cNvPr id="5" name="Picture 4">
            <a:extLst>
              <a:ext uri="{FF2B5EF4-FFF2-40B4-BE49-F238E27FC236}">
                <a16:creationId xmlns:a16="http://schemas.microsoft.com/office/drawing/2014/main" id="{3C0AF6EC-71B1-074B-AE32-0DE1C3FF46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26" y="1460500"/>
            <a:ext cx="5170974" cy="5397500"/>
          </a:xfrm>
          <a:prstGeom prst="rect">
            <a:avLst/>
          </a:prstGeom>
        </p:spPr>
      </p:pic>
    </p:spTree>
    <p:extLst>
      <p:ext uri="{BB962C8B-B14F-4D97-AF65-F5344CB8AC3E}">
        <p14:creationId xmlns:p14="http://schemas.microsoft.com/office/powerpoint/2010/main" val="27613682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756848" y="163773"/>
            <a:ext cx="7746052" cy="636327"/>
          </a:xfrm>
        </p:spPr>
        <p:txBody>
          <a:bodyPr>
            <a:normAutofit/>
          </a:bodyPr>
          <a:lstStyle/>
          <a:p>
            <a:pPr marL="0" indent="0" algn="ctr" defTabSz="914400" rtl="1" eaLnBrk="1" latinLnBrk="0" hangingPunct="1">
              <a:lnSpc>
                <a:spcPct val="90000"/>
              </a:lnSpc>
              <a:spcBef>
                <a:spcPts val="1000"/>
              </a:spcBef>
              <a:buNone/>
            </a:pPr>
            <a:r>
              <a:rPr lang="ar-JO" sz="2800" b="1" i="0" u="sng" strike="noStrike" dirty="0">
                <a:solidFill>
                  <a:srgbClr val="002060"/>
                </a:solidFill>
                <a:effectLst/>
                <a:latin typeface="-webkit-standard"/>
              </a:rPr>
              <a:t>تحليل أداء الحملة عبر منصات التواصل – نموذج </a:t>
            </a:r>
            <a:r>
              <a:rPr lang="en-US" sz="2800" b="1" i="0" u="sng" strike="noStrike" dirty="0">
                <a:solidFill>
                  <a:srgbClr val="002060"/>
                </a:solidFill>
                <a:effectLst/>
                <a:latin typeface="-webkit-standard"/>
              </a:rPr>
              <a:t>Dashboard</a:t>
            </a:r>
            <a:endParaRPr lang="ar-JO" sz="2800" b="1" u="sng" dirty="0">
              <a:solidFill>
                <a:schemeClr val="accent1">
                  <a:lumMod val="50000"/>
                </a:schemeClr>
              </a:solidFill>
            </a:endParaRPr>
          </a:p>
        </p:txBody>
      </p:sp>
      <p:sp>
        <p:nvSpPr>
          <p:cNvPr id="11" name="Content Placeholder 10">
            <a:extLst>
              <a:ext uri="{FF2B5EF4-FFF2-40B4-BE49-F238E27FC236}">
                <a16:creationId xmlns:a16="http://schemas.microsoft.com/office/drawing/2014/main" id="{6B9D626A-BAFF-6447-B958-457EFEABDD8E}"/>
              </a:ext>
            </a:extLst>
          </p:cNvPr>
          <p:cNvSpPr>
            <a:spLocks noGrp="1"/>
          </p:cNvSpPr>
          <p:nvPr>
            <p:ph idx="1"/>
          </p:nvPr>
        </p:nvSpPr>
        <p:spPr>
          <a:xfrm>
            <a:off x="5626100" y="1181100"/>
            <a:ext cx="6315690" cy="5513127"/>
          </a:xfrm>
        </p:spPr>
        <p:txBody>
          <a:bodyPr>
            <a:normAutofit/>
          </a:bodyPr>
          <a:lstStyle/>
          <a:p>
            <a:pPr marL="0" indent="0" algn="l" defTabSz="914400" eaLnBrk="1" latinLnBrk="0" hangingPunct="1">
              <a:lnSpc>
                <a:spcPct val="150000"/>
              </a:lnSpc>
              <a:spcBef>
                <a:spcPts val="1000"/>
              </a:spcBef>
              <a:buNone/>
            </a:pPr>
            <a:r>
              <a:rPr lang="en-US" b="1" u="sng" dirty="0">
                <a:solidFill>
                  <a:schemeClr val="accent1"/>
                </a:solidFill>
              </a:rPr>
              <a:t> YouTube:</a:t>
            </a:r>
          </a:p>
          <a:p>
            <a:pPr marL="457200" indent="-457200" algn="r" defTabSz="914400" rtl="1" eaLnBrk="1" latinLnBrk="0" hangingPunct="1">
              <a:lnSpc>
                <a:spcPct val="150000"/>
              </a:lnSpc>
              <a:spcBef>
                <a:spcPts val="1000"/>
              </a:spcBef>
              <a:buFont typeface="+mj-lt"/>
              <a:buAutoNum type="arabicPeriod"/>
            </a:pPr>
            <a:r>
              <a:rPr lang="en-US" sz="2000" dirty="0">
                <a:solidFill>
                  <a:schemeClr val="accent1"/>
                </a:solidFill>
              </a:rPr>
              <a:t>Subscribers (</a:t>
            </a:r>
            <a:r>
              <a:rPr lang="ar-JO" sz="2000" dirty="0">
                <a:solidFill>
                  <a:schemeClr val="accent1"/>
                </a:solidFill>
              </a:rPr>
              <a:t>المشتركين): 581</a:t>
            </a:r>
          </a:p>
          <a:p>
            <a:pPr marL="457200" indent="-457200" algn="r" defTabSz="914400" rtl="1" eaLnBrk="1" latinLnBrk="0" hangingPunct="1">
              <a:lnSpc>
                <a:spcPct val="150000"/>
              </a:lnSpc>
              <a:spcBef>
                <a:spcPts val="1000"/>
              </a:spcBef>
              <a:buFont typeface="+mj-lt"/>
              <a:buAutoNum type="arabicPeriod"/>
            </a:pPr>
            <a:r>
              <a:rPr lang="en-US" sz="2000" dirty="0">
                <a:solidFill>
                  <a:schemeClr val="accent1"/>
                </a:solidFill>
              </a:rPr>
              <a:t>Views </a:t>
            </a:r>
            <a:r>
              <a:rPr lang="ar-SA" sz="2000" dirty="0">
                <a:solidFill>
                  <a:schemeClr val="accent1"/>
                </a:solidFill>
              </a:rPr>
              <a:t>(</a:t>
            </a:r>
            <a:r>
              <a:rPr lang="ar-JO" sz="2000" dirty="0">
                <a:solidFill>
                  <a:schemeClr val="accent1"/>
                </a:solidFill>
              </a:rPr>
              <a:t>عدد المشاهدات): 2,634</a:t>
            </a:r>
          </a:p>
          <a:p>
            <a:pPr marL="457200" indent="-457200" algn="r" defTabSz="914400" rtl="1" eaLnBrk="1" latinLnBrk="0" hangingPunct="1">
              <a:lnSpc>
                <a:spcPct val="150000"/>
              </a:lnSpc>
              <a:spcBef>
                <a:spcPts val="1000"/>
              </a:spcBef>
              <a:buFont typeface="+mj-lt"/>
              <a:buAutoNum type="arabicPeriod"/>
            </a:pPr>
            <a:r>
              <a:rPr lang="en-US" sz="2000" dirty="0">
                <a:solidFill>
                  <a:schemeClr val="accent1"/>
                </a:solidFill>
              </a:rPr>
              <a:t>Gained/Lost Subscribers: </a:t>
            </a:r>
            <a:r>
              <a:rPr lang="ar-JO" sz="2000" dirty="0">
                <a:solidFill>
                  <a:schemeClr val="accent1"/>
                </a:solidFill>
              </a:rPr>
              <a:t>يظهر عدد المشتركين الجدد والمفقودين بشكل يومي.</a:t>
            </a:r>
          </a:p>
          <a:p>
            <a:pPr marL="457200" indent="-457200" algn="r" defTabSz="914400" rtl="1" eaLnBrk="1" latinLnBrk="0" hangingPunct="1">
              <a:lnSpc>
                <a:spcPct val="150000"/>
              </a:lnSpc>
              <a:spcBef>
                <a:spcPts val="1000"/>
              </a:spcBef>
              <a:buFont typeface="+mj-lt"/>
              <a:buAutoNum type="arabicPeriod"/>
            </a:pPr>
            <a:r>
              <a:rPr lang="ar-JO" sz="2000" dirty="0">
                <a:solidFill>
                  <a:schemeClr val="accent1"/>
                </a:solidFill>
              </a:rPr>
              <a:t>التحليل: ارتفاع نسبي جيد في عدد المشاهدات، لكن فقدان بعض المشتركين قد يدل على ضعف في جودة المحتوى أو عدم اتساقه.</a:t>
            </a:r>
            <a:endParaRPr lang="en-JO" sz="2000" dirty="0"/>
          </a:p>
        </p:txBody>
      </p:sp>
      <p:pic>
        <p:nvPicPr>
          <p:cNvPr id="5" name="Picture 4">
            <a:extLst>
              <a:ext uri="{FF2B5EF4-FFF2-40B4-BE49-F238E27FC236}">
                <a16:creationId xmlns:a16="http://schemas.microsoft.com/office/drawing/2014/main" id="{3C0AF6EC-71B1-074B-AE32-0DE1C3FF46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26" y="1460500"/>
            <a:ext cx="5170974" cy="5397500"/>
          </a:xfrm>
          <a:prstGeom prst="rect">
            <a:avLst/>
          </a:prstGeom>
        </p:spPr>
      </p:pic>
    </p:spTree>
    <p:extLst>
      <p:ext uri="{BB962C8B-B14F-4D97-AF65-F5344CB8AC3E}">
        <p14:creationId xmlns:p14="http://schemas.microsoft.com/office/powerpoint/2010/main" val="41084146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489200" y="163774"/>
            <a:ext cx="8318843" cy="624364"/>
          </a:xfrm>
        </p:spPr>
        <p:txBody>
          <a:bodyPr>
            <a:normAutofit/>
          </a:bodyPr>
          <a:lstStyle/>
          <a:p>
            <a:pPr marL="0" indent="0" algn="ctr" defTabSz="914400" rtl="1" eaLnBrk="1" latinLnBrk="0" hangingPunct="1">
              <a:lnSpc>
                <a:spcPct val="90000"/>
              </a:lnSpc>
              <a:spcBef>
                <a:spcPts val="1000"/>
              </a:spcBef>
              <a:buNone/>
            </a:pPr>
            <a:r>
              <a:rPr lang="ar-JO" sz="2800" b="1" i="0" u="sng" strike="noStrike" dirty="0">
                <a:solidFill>
                  <a:srgbClr val="002060"/>
                </a:solidFill>
                <a:effectLst/>
                <a:latin typeface="-webkit-standard"/>
              </a:rPr>
              <a:t>تحليل أداء الحملة عبر منصات التواصل – نموذج </a:t>
            </a:r>
            <a:r>
              <a:rPr lang="en-US" sz="2800" b="1" i="0" u="sng" strike="noStrike" dirty="0">
                <a:solidFill>
                  <a:srgbClr val="002060"/>
                </a:solidFill>
                <a:effectLst/>
                <a:latin typeface="-webkit-standard"/>
              </a:rPr>
              <a:t>Dashboard</a:t>
            </a:r>
            <a:endParaRPr lang="ar-JO" sz="2800" b="1" u="sng" dirty="0">
              <a:solidFill>
                <a:schemeClr val="accent1">
                  <a:lumMod val="50000"/>
                </a:schemeClr>
              </a:solidFill>
            </a:endParaRPr>
          </a:p>
        </p:txBody>
      </p:sp>
      <p:sp>
        <p:nvSpPr>
          <p:cNvPr id="11" name="Content Placeholder 10">
            <a:extLst>
              <a:ext uri="{FF2B5EF4-FFF2-40B4-BE49-F238E27FC236}">
                <a16:creationId xmlns:a16="http://schemas.microsoft.com/office/drawing/2014/main" id="{6B9D626A-BAFF-6447-B958-457EFEABDD8E}"/>
              </a:ext>
            </a:extLst>
          </p:cNvPr>
          <p:cNvSpPr>
            <a:spLocks noGrp="1"/>
          </p:cNvSpPr>
          <p:nvPr>
            <p:ph idx="1"/>
          </p:nvPr>
        </p:nvSpPr>
        <p:spPr>
          <a:xfrm>
            <a:off x="5626100" y="1181100"/>
            <a:ext cx="6315690" cy="5513127"/>
          </a:xfrm>
        </p:spPr>
        <p:txBody>
          <a:bodyPr>
            <a:normAutofit/>
          </a:bodyPr>
          <a:lstStyle/>
          <a:p>
            <a:pPr marL="0" indent="0" algn="l" defTabSz="914400" eaLnBrk="1" latinLnBrk="0" hangingPunct="1">
              <a:lnSpc>
                <a:spcPct val="150000"/>
              </a:lnSpc>
              <a:spcBef>
                <a:spcPts val="1000"/>
              </a:spcBef>
              <a:buNone/>
            </a:pPr>
            <a:r>
              <a:rPr lang="en-US" b="1" u="sng" dirty="0">
                <a:solidFill>
                  <a:schemeClr val="accent1"/>
                </a:solidFill>
              </a:rPr>
              <a:t> Instagram:</a:t>
            </a:r>
          </a:p>
          <a:p>
            <a:pPr marL="457200" indent="-457200" algn="r" defTabSz="914400" rtl="1" eaLnBrk="1" latinLnBrk="0" hangingPunct="1">
              <a:lnSpc>
                <a:spcPct val="150000"/>
              </a:lnSpc>
              <a:spcBef>
                <a:spcPts val="1000"/>
              </a:spcBef>
              <a:buFont typeface="+mj-lt"/>
              <a:buAutoNum type="arabicPeriod"/>
            </a:pPr>
            <a:r>
              <a:rPr lang="en-US" sz="2000" dirty="0">
                <a:solidFill>
                  <a:schemeClr val="accent1"/>
                </a:solidFill>
              </a:rPr>
              <a:t>Followers (</a:t>
            </a:r>
            <a:r>
              <a:rPr lang="ar-JO" sz="2000" dirty="0">
                <a:solidFill>
                  <a:schemeClr val="accent1"/>
                </a:solidFill>
              </a:rPr>
              <a:t>المتابعين): 1,171</a:t>
            </a:r>
          </a:p>
          <a:p>
            <a:pPr marL="457200" indent="-457200" algn="r" defTabSz="914400" rtl="1" eaLnBrk="1" latinLnBrk="0" hangingPunct="1">
              <a:lnSpc>
                <a:spcPct val="150000"/>
              </a:lnSpc>
              <a:spcBef>
                <a:spcPts val="1000"/>
              </a:spcBef>
              <a:buFont typeface="+mj-lt"/>
              <a:buAutoNum type="arabicPeriod"/>
            </a:pPr>
            <a:r>
              <a:rPr lang="en-US" sz="2000" dirty="0">
                <a:solidFill>
                  <a:schemeClr val="accent1"/>
                </a:solidFill>
              </a:rPr>
              <a:t>Comments (</a:t>
            </a:r>
            <a:r>
              <a:rPr lang="ar-JO" sz="2000" dirty="0">
                <a:solidFill>
                  <a:schemeClr val="accent1"/>
                </a:solidFill>
              </a:rPr>
              <a:t>التعليقات): 94</a:t>
            </a:r>
          </a:p>
          <a:p>
            <a:pPr marL="457200" indent="-457200" algn="r" defTabSz="914400" rtl="1" eaLnBrk="1" latinLnBrk="0" hangingPunct="1">
              <a:lnSpc>
                <a:spcPct val="150000"/>
              </a:lnSpc>
              <a:spcBef>
                <a:spcPts val="1000"/>
              </a:spcBef>
              <a:buFont typeface="+mj-lt"/>
              <a:buAutoNum type="arabicPeriod"/>
            </a:pPr>
            <a:r>
              <a:rPr lang="en-US" sz="2000" dirty="0">
                <a:solidFill>
                  <a:schemeClr val="accent1"/>
                </a:solidFill>
              </a:rPr>
              <a:t>Likes (</a:t>
            </a:r>
            <a:r>
              <a:rPr lang="ar-JO" sz="2000" dirty="0">
                <a:solidFill>
                  <a:schemeClr val="accent1"/>
                </a:solidFill>
              </a:rPr>
              <a:t>الإعجابات): 148</a:t>
            </a:r>
          </a:p>
          <a:p>
            <a:pPr marL="457200" indent="-457200" algn="r" defTabSz="914400" rtl="1" eaLnBrk="1" latinLnBrk="0" hangingPunct="1">
              <a:lnSpc>
                <a:spcPct val="150000"/>
              </a:lnSpc>
              <a:spcBef>
                <a:spcPts val="1000"/>
              </a:spcBef>
              <a:buFont typeface="+mj-lt"/>
              <a:buAutoNum type="arabicPeriod"/>
            </a:pPr>
            <a:r>
              <a:rPr lang="ar-JO" sz="2000" dirty="0">
                <a:solidFill>
                  <a:schemeClr val="accent1"/>
                </a:solidFill>
              </a:rPr>
              <a:t>نمو المتابعين بالرسم البياني: يوضح زيادة ملحوظة ومتدرجة</a:t>
            </a:r>
          </a:p>
          <a:p>
            <a:pPr marL="457200" indent="-457200" algn="r" defTabSz="914400" rtl="1" eaLnBrk="1" latinLnBrk="0" hangingPunct="1">
              <a:lnSpc>
                <a:spcPct val="150000"/>
              </a:lnSpc>
              <a:spcBef>
                <a:spcPts val="1000"/>
              </a:spcBef>
              <a:buFont typeface="+mj-lt"/>
              <a:buAutoNum type="arabicPeriod"/>
            </a:pPr>
            <a:r>
              <a:rPr lang="ar-JO" sz="2000" dirty="0">
                <a:solidFill>
                  <a:schemeClr val="accent1"/>
                </a:solidFill>
              </a:rPr>
              <a:t>التحليل: أداء إيجابي، ويشير إلى تفاعل طبيعي دون استخدام إعلانات</a:t>
            </a:r>
          </a:p>
        </p:txBody>
      </p:sp>
      <p:pic>
        <p:nvPicPr>
          <p:cNvPr id="5" name="Picture 4">
            <a:extLst>
              <a:ext uri="{FF2B5EF4-FFF2-40B4-BE49-F238E27FC236}">
                <a16:creationId xmlns:a16="http://schemas.microsoft.com/office/drawing/2014/main" id="{3C0AF6EC-71B1-074B-AE32-0DE1C3FF46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26" y="1460500"/>
            <a:ext cx="5170974" cy="5397500"/>
          </a:xfrm>
          <a:prstGeom prst="rect">
            <a:avLst/>
          </a:prstGeom>
        </p:spPr>
      </p:pic>
    </p:spTree>
    <p:extLst>
      <p:ext uri="{BB962C8B-B14F-4D97-AF65-F5344CB8AC3E}">
        <p14:creationId xmlns:p14="http://schemas.microsoft.com/office/powerpoint/2010/main" val="40967599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756848" y="163773"/>
            <a:ext cx="7042245" cy="912571"/>
          </a:xfrm>
        </p:spPr>
        <p:txBody>
          <a:bodyPr>
            <a:normAutofit/>
          </a:bodyPr>
          <a:lstStyle/>
          <a:p>
            <a:pPr marL="0" indent="0" algn="ctr" defTabSz="914400" rtl="1" eaLnBrk="1" latinLnBrk="0" hangingPunct="1">
              <a:lnSpc>
                <a:spcPct val="90000"/>
              </a:lnSpc>
              <a:spcBef>
                <a:spcPts val="1000"/>
              </a:spcBef>
              <a:buNone/>
            </a:pPr>
            <a:r>
              <a:rPr lang="ar-JO" sz="2800" b="1" u="sng" dirty="0">
                <a:solidFill>
                  <a:schemeClr val="accent1"/>
                </a:solidFill>
              </a:rPr>
              <a:t>كيف تحلل نتائج الحملة الإلكترونية، ماذا تسأل؟</a:t>
            </a:r>
          </a:p>
        </p:txBody>
      </p:sp>
      <p:sp>
        <p:nvSpPr>
          <p:cNvPr id="11" name="Content Placeholder 10">
            <a:extLst>
              <a:ext uri="{FF2B5EF4-FFF2-40B4-BE49-F238E27FC236}">
                <a16:creationId xmlns:a16="http://schemas.microsoft.com/office/drawing/2014/main" id="{6B9D626A-BAFF-6447-B958-457EFEABDD8E}"/>
              </a:ext>
            </a:extLst>
          </p:cNvPr>
          <p:cNvSpPr>
            <a:spLocks noGrp="1"/>
          </p:cNvSpPr>
          <p:nvPr>
            <p:ph idx="1"/>
          </p:nvPr>
        </p:nvSpPr>
        <p:spPr>
          <a:xfrm>
            <a:off x="2646336" y="1076343"/>
            <a:ext cx="9249962" cy="5617884"/>
          </a:xfrm>
        </p:spPr>
        <p:txBody>
          <a:bodyPr>
            <a:noAutofit/>
          </a:bodyPr>
          <a:lstStyle/>
          <a:p>
            <a:pPr marL="0" indent="0" algn="r" defTabSz="914400" rtl="1" eaLnBrk="1" latinLnBrk="0" hangingPunct="1">
              <a:lnSpc>
                <a:spcPct val="150000"/>
              </a:lnSpc>
              <a:spcBef>
                <a:spcPts val="1000"/>
              </a:spcBef>
              <a:buNone/>
            </a:pPr>
            <a:r>
              <a:rPr lang="ar-JO" sz="2400" u="sng" dirty="0">
                <a:solidFill>
                  <a:schemeClr val="accent1">
                    <a:lumMod val="50000"/>
                  </a:schemeClr>
                </a:solidFill>
              </a:rPr>
              <a:t>ما الذي يجب أن تركز عليه لتحليل نتائج الحملة</a:t>
            </a:r>
          </a:p>
          <a:p>
            <a:pPr algn="r" rtl="1">
              <a:lnSpc>
                <a:spcPct val="150000"/>
              </a:lnSpc>
            </a:pPr>
            <a:r>
              <a:rPr lang="ar-JO" sz="2400" dirty="0">
                <a:solidFill>
                  <a:schemeClr val="accent1">
                    <a:lumMod val="50000"/>
                  </a:schemeClr>
                </a:solidFill>
              </a:rPr>
              <a:t>المقارنة بين المنصات: ما هي المنصة الأقوى أداءً؟ ولماذا؟</a:t>
            </a:r>
          </a:p>
          <a:p>
            <a:pPr algn="r" rtl="1">
              <a:lnSpc>
                <a:spcPct val="150000"/>
              </a:lnSpc>
            </a:pPr>
            <a:r>
              <a:rPr lang="ar-JO" sz="2400" dirty="0">
                <a:solidFill>
                  <a:schemeClr val="accent1">
                    <a:lumMod val="50000"/>
                  </a:schemeClr>
                </a:solidFill>
              </a:rPr>
              <a:t>تأثير المحتوى المدفوع مقابل العضوي</a:t>
            </a:r>
          </a:p>
          <a:p>
            <a:pPr algn="r" rtl="1">
              <a:lnSpc>
                <a:spcPct val="150000"/>
              </a:lnSpc>
            </a:pPr>
            <a:r>
              <a:rPr lang="ar-JO" sz="2400" dirty="0">
                <a:solidFill>
                  <a:schemeClr val="accent1">
                    <a:lumMod val="50000"/>
                  </a:schemeClr>
                </a:solidFill>
              </a:rPr>
              <a:t>ما هي المؤشرات التي تدل على نجاح الحملة؟</a:t>
            </a:r>
          </a:p>
          <a:p>
            <a:pPr algn="r" rtl="1">
              <a:lnSpc>
                <a:spcPct val="150000"/>
              </a:lnSpc>
            </a:pPr>
            <a:r>
              <a:rPr lang="ar-JO" sz="2400" dirty="0">
                <a:solidFill>
                  <a:schemeClr val="accent1">
                    <a:lumMod val="50000"/>
                  </a:schemeClr>
                </a:solidFill>
              </a:rPr>
              <a:t>النمو الثابت</a:t>
            </a:r>
          </a:p>
          <a:p>
            <a:pPr algn="r" rtl="1">
              <a:lnSpc>
                <a:spcPct val="150000"/>
              </a:lnSpc>
            </a:pPr>
            <a:r>
              <a:rPr lang="ar-JO" sz="2400" dirty="0">
                <a:solidFill>
                  <a:schemeClr val="accent1">
                    <a:lumMod val="50000"/>
                  </a:schemeClr>
                </a:solidFill>
              </a:rPr>
              <a:t>تفاعل مرتفع</a:t>
            </a:r>
          </a:p>
          <a:p>
            <a:pPr algn="r" rtl="1">
              <a:lnSpc>
                <a:spcPct val="150000"/>
              </a:lnSpc>
            </a:pPr>
            <a:r>
              <a:rPr lang="ar-JO" sz="2400" dirty="0">
                <a:solidFill>
                  <a:schemeClr val="accent1">
                    <a:lumMod val="50000"/>
                  </a:schemeClr>
                </a:solidFill>
              </a:rPr>
              <a:t>قلة فقدان المتابعين</a:t>
            </a:r>
          </a:p>
          <a:p>
            <a:pPr algn="r" rtl="1">
              <a:lnSpc>
                <a:spcPct val="150000"/>
              </a:lnSpc>
            </a:pPr>
            <a:r>
              <a:rPr lang="ar-JO" sz="2400" dirty="0">
                <a:solidFill>
                  <a:schemeClr val="accent1">
                    <a:lumMod val="50000"/>
                  </a:schemeClr>
                </a:solidFill>
              </a:rPr>
              <a:t>التوصيات: ماذا يمكن تحسينه؟ هل يجب إعادة توجيه الحملة لمنصة محددة؟</a:t>
            </a:r>
            <a:endParaRPr lang="en-JO" sz="2400" dirty="0">
              <a:solidFill>
                <a:schemeClr val="accent1">
                  <a:lumMod val="50000"/>
                </a:schemeClr>
              </a:solidFill>
            </a:endParaRPr>
          </a:p>
        </p:txBody>
      </p:sp>
      <p:pic>
        <p:nvPicPr>
          <p:cNvPr id="8" name="Picture 7">
            <a:extLst>
              <a:ext uri="{FF2B5EF4-FFF2-40B4-BE49-F238E27FC236}">
                <a16:creationId xmlns:a16="http://schemas.microsoft.com/office/drawing/2014/main" id="{75EA03C3-2798-FB4E-B38D-3B5A2FA8CB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565293" y="2577885"/>
            <a:ext cx="5781657" cy="2641600"/>
          </a:xfrm>
          <a:prstGeom prst="rect">
            <a:avLst/>
          </a:prstGeom>
        </p:spPr>
      </p:pic>
    </p:spTree>
    <p:extLst>
      <p:ext uri="{BB962C8B-B14F-4D97-AF65-F5344CB8AC3E}">
        <p14:creationId xmlns:p14="http://schemas.microsoft.com/office/powerpoint/2010/main" val="25553630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195967"/>
            <a:ext cx="11679192" cy="5416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2463720" y="612355"/>
            <a:ext cx="7414359" cy="658770"/>
          </a:xfrm>
          <a:prstGeom prst="rect">
            <a:avLst/>
          </a:prstGeom>
          <a:noFill/>
        </p:spPr>
        <p:txBody>
          <a:bodyPr wrap="square" rtlCol="0">
            <a:spAutoFit/>
          </a:bodyPr>
          <a:lstStyle/>
          <a:p>
            <a:pPr algn="ctr">
              <a:lnSpc>
                <a:spcPct val="150000"/>
              </a:lnSpc>
            </a:pPr>
            <a:r>
              <a:rPr lang="ar-JO" sz="2800" b="1" dirty="0">
                <a:solidFill>
                  <a:schemeClr val="accent1">
                    <a:lumMod val="75000"/>
                  </a:schemeClr>
                </a:solidFill>
                <a:latin typeface="Alexandria" charset="0"/>
              </a:rPr>
              <a:t>راوابط الحملات والمواقع المستخدمة للتقارير</a:t>
            </a:r>
          </a:p>
        </p:txBody>
      </p:sp>
      <p:sp>
        <p:nvSpPr>
          <p:cNvPr id="48" name="TextBox 47"/>
          <p:cNvSpPr txBox="1"/>
          <p:nvPr/>
        </p:nvSpPr>
        <p:spPr>
          <a:xfrm>
            <a:off x="889000" y="1923543"/>
            <a:ext cx="10971696" cy="2270109"/>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hlinkClick r:id="rId2"/>
              </a:rPr>
              <a:t>https://planusa-org-staging.s3.amazonaws.com/public/uploads/2021/08/because-i-am-a-girl-phase-one-report-2017.pdf</a:t>
            </a:r>
            <a:r>
              <a:rPr lang="ar-SA" sz="1600" dirty="0">
                <a:solidFill>
                  <a:schemeClr val="accent1">
                    <a:lumMod val="75000"/>
                  </a:schemeClr>
                </a:solidFill>
                <a:latin typeface="Alexandria" charset="0"/>
              </a:rPr>
              <a:t> </a:t>
            </a:r>
          </a:p>
          <a:p>
            <a:pPr>
              <a:lnSpc>
                <a:spcPct val="150000"/>
              </a:lnSpc>
            </a:pPr>
            <a:r>
              <a:rPr lang="ar-SA" sz="1600" dirty="0">
                <a:solidFill>
                  <a:schemeClr val="accent1">
                    <a:lumMod val="75000"/>
                  </a:schemeClr>
                </a:solidFill>
                <a:latin typeface="Alexandria" charset="0"/>
                <a:cs typeface="Alexandria" charset="0"/>
              </a:rPr>
              <a:t>رابط تقرير حملة لأنني فتاة الكامل</a:t>
            </a:r>
          </a:p>
          <a:p>
            <a:pPr marL="285750" indent="-285750">
              <a:lnSpc>
                <a:spcPct val="150000"/>
              </a:lnSpc>
              <a:buFont typeface="Arial" panose="020B0604020202020204" pitchFamily="34" charset="0"/>
              <a:buChar char="•"/>
            </a:pPr>
            <a:r>
              <a:rPr lang="en-US" sz="1600" dirty="0">
                <a:solidFill>
                  <a:schemeClr val="accent1">
                    <a:lumMod val="75000"/>
                  </a:schemeClr>
                </a:solidFill>
                <a:latin typeface="Alexandria" charset="0"/>
                <a:cs typeface="Alexandria" charset="0"/>
                <a:hlinkClick r:id="rId3"/>
              </a:rPr>
              <a:t>https://dashthis.com</a:t>
            </a:r>
            <a:r>
              <a:rPr lang="ar-SA" sz="1600" dirty="0">
                <a:solidFill>
                  <a:schemeClr val="accent1">
                    <a:lumMod val="75000"/>
                  </a:schemeClr>
                </a:solidFill>
                <a:latin typeface="Alexandria" charset="0"/>
                <a:cs typeface="Alexandria" charset="0"/>
              </a:rPr>
              <a:t> </a:t>
            </a:r>
          </a:p>
          <a:p>
            <a:pPr marL="285750" indent="-285750">
              <a:lnSpc>
                <a:spcPct val="150000"/>
              </a:lnSpc>
              <a:buFont typeface="Arial" panose="020B0604020202020204" pitchFamily="34" charset="0"/>
              <a:buChar char="•"/>
            </a:pPr>
            <a:r>
              <a:rPr lang="en-US" sz="1600" dirty="0">
                <a:solidFill>
                  <a:schemeClr val="accent1">
                    <a:lumMod val="75000"/>
                  </a:schemeClr>
                </a:solidFill>
                <a:latin typeface="Alexandria" charset="0"/>
                <a:cs typeface="Alexandria" charset="0"/>
                <a:hlinkClick r:id="rId4"/>
              </a:rPr>
              <a:t>https://www.socialpilot.co/blog/social-media-analytics-dashboard</a:t>
            </a:r>
            <a:r>
              <a:rPr lang="en-US" sz="1600" dirty="0">
                <a:solidFill>
                  <a:schemeClr val="accent1">
                    <a:lumMod val="75000"/>
                  </a:schemeClr>
                </a:solidFill>
                <a:latin typeface="Alexandria" charset="0"/>
                <a:cs typeface="Alexandria" charset="0"/>
              </a:rPr>
              <a:t>?</a:t>
            </a:r>
            <a:r>
              <a:rPr lang="ar-SA" sz="1600" dirty="0">
                <a:solidFill>
                  <a:schemeClr val="accent1">
                    <a:lumMod val="75000"/>
                  </a:schemeClr>
                </a:solidFill>
                <a:latin typeface="Alexandria" charset="0"/>
                <a:cs typeface="Alexandria" charset="0"/>
              </a:rPr>
              <a:t> </a:t>
            </a:r>
          </a:p>
          <a:p>
            <a:pPr marL="285750" indent="-285750">
              <a:lnSpc>
                <a:spcPct val="150000"/>
              </a:lnSpc>
              <a:buFont typeface="Arial" panose="020B0604020202020204" pitchFamily="34" charset="0"/>
              <a:buChar char="•"/>
            </a:pPr>
            <a:r>
              <a:rPr lang="en-US" sz="1600" dirty="0">
                <a:latin typeface="Alexandria" charset="0"/>
                <a:cs typeface="Alexandria" charset="0"/>
                <a:hlinkClick r:id="rId5"/>
              </a:rPr>
              <a:t>https://blog.coupler.io/twitter-ads-report-templates</a:t>
            </a:r>
            <a:r>
              <a:rPr lang="ar-SA" sz="1600" dirty="0">
                <a:latin typeface="Alexandria" charset="0"/>
                <a:cs typeface="Alexandria" charset="0"/>
                <a:hlinkClick r:id="rId5"/>
              </a:rPr>
              <a:t>/</a:t>
            </a:r>
            <a:endParaRPr lang="ar-SA" sz="1600" dirty="0">
              <a:latin typeface="Alexandria" charset="0"/>
              <a:cs typeface="Alexandria" charset="0"/>
            </a:endParaRPr>
          </a:p>
          <a:p>
            <a:pPr marL="285750" indent="-285750">
              <a:lnSpc>
                <a:spcPct val="150000"/>
              </a:lnSpc>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9</a:t>
            </a:r>
            <a:endParaRPr lang="en-JO" sz="2000" b="1" dirty="0">
              <a:solidFill>
                <a:schemeClr val="accent1">
                  <a:lumMod val="75000"/>
                </a:schemeClr>
              </a:solidFill>
            </a:endParaRPr>
          </a:p>
        </p:txBody>
      </p:sp>
    </p:spTree>
    <p:extLst>
      <p:ext uri="{BB962C8B-B14F-4D97-AF65-F5344CB8AC3E}">
        <p14:creationId xmlns:p14="http://schemas.microsoft.com/office/powerpoint/2010/main" val="3315303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5" y="1016142"/>
            <a:ext cx="11679192" cy="5767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p:cNvSpPr txBox="1"/>
          <p:nvPr/>
        </p:nvSpPr>
        <p:spPr>
          <a:xfrm>
            <a:off x="3160938" y="107378"/>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477670" y="1351783"/>
            <a:ext cx="11383024" cy="3105081"/>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Chaffey, D., &amp; Ellis-Chadwick, F. (2019). Digital marketing (7th ed.). Pearson Education.</a:t>
            </a: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Ryan, D. (2016). Understanding digital marketing: Marketing strategies for engaging the digital generation (4th ed.). Kogan Page Publishers.</a:t>
            </a: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Charlesworth, A. (2021). Digital marketing: A practical approach (4th ed.). Routledge.</a:t>
            </a:r>
          </a:p>
          <a:p>
            <a:pPr marL="285750" indent="-285750">
              <a:lnSpc>
                <a:spcPct val="150000"/>
              </a:lnSpc>
              <a:buFont typeface="+mj-lt"/>
              <a:buAutoNum type="arabicPeriod"/>
            </a:pPr>
            <a:r>
              <a:rPr lang="en-US" sz="1200" dirty="0" err="1">
                <a:solidFill>
                  <a:schemeClr val="accent1">
                    <a:lumMod val="75000"/>
                  </a:schemeClr>
                </a:solidFill>
                <a:latin typeface="Arial" panose="020B0604020202020204" pitchFamily="34" charset="0"/>
                <a:cs typeface="Arial" panose="020B0604020202020204" pitchFamily="34" charset="0"/>
              </a:rPr>
              <a:t>Tuten</a:t>
            </a:r>
            <a:r>
              <a:rPr lang="en-US" sz="1200" dirty="0">
                <a:solidFill>
                  <a:schemeClr val="accent1">
                    <a:lumMod val="75000"/>
                  </a:schemeClr>
                </a:solidFill>
                <a:latin typeface="Arial" panose="020B0604020202020204" pitchFamily="34" charset="0"/>
                <a:cs typeface="Arial" panose="020B0604020202020204" pitchFamily="34" charset="0"/>
              </a:rPr>
              <a:t>, T. L., &amp; Solomon, M. R. (2018). Social media marketing (3rd ed.). Sage Publications.</a:t>
            </a: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Kingsnorth, S. (2022). Digital marketing strategy: An integrated approach to online marketing (3rd ed.). Kogan Page.</a:t>
            </a:r>
          </a:p>
          <a:p>
            <a:pPr marL="285750" indent="-285750">
              <a:lnSpc>
                <a:spcPct val="150000"/>
              </a:lnSpc>
              <a:buFont typeface="+mj-lt"/>
              <a:buAutoNum type="arabicPeriod"/>
            </a:pPr>
            <a:r>
              <a:rPr lang="en-US" sz="1200" dirty="0" err="1">
                <a:solidFill>
                  <a:schemeClr val="accent1">
                    <a:lumMod val="75000"/>
                  </a:schemeClr>
                </a:solidFill>
                <a:latin typeface="Arial" panose="020B0604020202020204" pitchFamily="34" charset="0"/>
                <a:cs typeface="Arial" panose="020B0604020202020204" pitchFamily="34" charset="0"/>
              </a:rPr>
              <a:t>Socialbakers</a:t>
            </a:r>
            <a:r>
              <a:rPr lang="en-US" sz="1200" dirty="0">
                <a:solidFill>
                  <a:schemeClr val="accent1">
                    <a:lumMod val="75000"/>
                  </a:schemeClr>
                </a:solidFill>
                <a:latin typeface="Arial" panose="020B0604020202020204" pitchFamily="34" charset="0"/>
                <a:cs typeface="Arial" panose="020B0604020202020204" pitchFamily="34" charset="0"/>
              </a:rPr>
              <a:t>. (2023). How to use social media dashboards effectively. Retrieved from https://</a:t>
            </a:r>
            <a:r>
              <a:rPr lang="en-US" sz="1200" dirty="0" err="1">
                <a:solidFill>
                  <a:schemeClr val="accent1">
                    <a:lumMod val="75000"/>
                  </a:schemeClr>
                </a:solidFill>
                <a:latin typeface="Arial" panose="020B0604020202020204" pitchFamily="34" charset="0"/>
                <a:cs typeface="Arial" panose="020B0604020202020204" pitchFamily="34" charset="0"/>
              </a:rPr>
              <a:t>www.socialbakers.com</a:t>
            </a:r>
            <a:r>
              <a:rPr lang="en-US" sz="1200" dirty="0">
                <a:solidFill>
                  <a:schemeClr val="accent1">
                    <a:lumMod val="75000"/>
                  </a:schemeClr>
                </a:solidFill>
                <a:latin typeface="Arial" panose="020B0604020202020204" pitchFamily="34" charset="0"/>
                <a:cs typeface="Arial" panose="020B0604020202020204" pitchFamily="34" charset="0"/>
              </a:rPr>
              <a:t>/blog/social-media-dashboard</a:t>
            </a: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Hootsuite. (2023). Social media metrics that matter: A guide to analytics. Retrieved from https://</a:t>
            </a:r>
            <a:r>
              <a:rPr lang="en-US" sz="1200" dirty="0" err="1">
                <a:solidFill>
                  <a:schemeClr val="accent1">
                    <a:lumMod val="75000"/>
                  </a:schemeClr>
                </a:solidFill>
                <a:latin typeface="Arial" panose="020B0604020202020204" pitchFamily="34" charset="0"/>
                <a:cs typeface="Arial" panose="020B0604020202020204" pitchFamily="34" charset="0"/>
              </a:rPr>
              <a:t>blog.hootsuite.com</a:t>
            </a:r>
            <a:r>
              <a:rPr lang="en-US" sz="1200" dirty="0">
                <a:solidFill>
                  <a:schemeClr val="accent1">
                    <a:lumMod val="75000"/>
                  </a:schemeClr>
                </a:solidFill>
                <a:latin typeface="Arial" panose="020B0604020202020204" pitchFamily="34" charset="0"/>
                <a:cs typeface="Arial" panose="020B0604020202020204" pitchFamily="34" charset="0"/>
              </a:rPr>
              <a:t>/social-media-metrics/</a:t>
            </a: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Sprout Social. (2023). How to measure social media ROI. Retrieved from https://</a:t>
            </a:r>
            <a:r>
              <a:rPr lang="en-US" sz="1200" dirty="0" err="1">
                <a:solidFill>
                  <a:schemeClr val="accent1">
                    <a:lumMod val="75000"/>
                  </a:schemeClr>
                </a:solidFill>
                <a:latin typeface="Arial" panose="020B0604020202020204" pitchFamily="34" charset="0"/>
                <a:cs typeface="Arial" panose="020B0604020202020204" pitchFamily="34" charset="0"/>
              </a:rPr>
              <a:t>sproutsocial.com</a:t>
            </a:r>
            <a:r>
              <a:rPr lang="en-US" sz="1200" dirty="0">
                <a:solidFill>
                  <a:schemeClr val="accent1">
                    <a:lumMod val="75000"/>
                  </a:schemeClr>
                </a:solidFill>
                <a:latin typeface="Arial" panose="020B0604020202020204" pitchFamily="34" charset="0"/>
                <a:cs typeface="Arial" panose="020B0604020202020204" pitchFamily="34" charset="0"/>
              </a:rPr>
              <a:t>/insights/social-media-</a:t>
            </a:r>
            <a:r>
              <a:rPr lang="en-US" sz="1200" dirty="0" err="1">
                <a:solidFill>
                  <a:schemeClr val="accent1">
                    <a:lumMod val="75000"/>
                  </a:schemeClr>
                </a:solidFill>
                <a:latin typeface="Arial" panose="020B0604020202020204" pitchFamily="34" charset="0"/>
                <a:cs typeface="Arial" panose="020B0604020202020204" pitchFamily="34" charset="0"/>
              </a:rPr>
              <a:t>roi</a:t>
            </a:r>
            <a:r>
              <a:rPr lang="en-US" sz="1200" dirty="0">
                <a:solidFill>
                  <a:schemeClr val="accent1">
                    <a:lumMod val="75000"/>
                  </a:schemeClr>
                </a:solidFill>
                <a:latin typeface="Arial" panose="020B0604020202020204" pitchFamily="34" charset="0"/>
                <a:cs typeface="Arial" panose="020B0604020202020204" pitchFamily="34" charset="0"/>
              </a:rPr>
              <a:t>/</a:t>
            </a: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Statista. (2023). Social media usage statistics worldwide. Retrieved from https://</a:t>
            </a:r>
            <a:r>
              <a:rPr lang="en-US" sz="1200" dirty="0" err="1">
                <a:solidFill>
                  <a:schemeClr val="accent1">
                    <a:lumMod val="75000"/>
                  </a:schemeClr>
                </a:solidFill>
                <a:latin typeface="Arial" panose="020B0604020202020204" pitchFamily="34" charset="0"/>
                <a:cs typeface="Arial" panose="020B0604020202020204" pitchFamily="34" charset="0"/>
              </a:rPr>
              <a:t>www.statista.com</a:t>
            </a:r>
            <a:r>
              <a:rPr lang="en-US" sz="1200" dirty="0">
                <a:solidFill>
                  <a:schemeClr val="accent1">
                    <a:lumMod val="75000"/>
                  </a:schemeClr>
                </a:solidFill>
                <a:latin typeface="Arial" panose="020B0604020202020204" pitchFamily="34" charset="0"/>
                <a:cs typeface="Arial" panose="020B0604020202020204" pitchFamily="34" charset="0"/>
              </a:rPr>
              <a:t>/topics/1164/social-networks/</a:t>
            </a: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HubSpot. (2023). Social media dashboard templates &amp; reporting guide. Retrieved from https://</a:t>
            </a:r>
            <a:r>
              <a:rPr lang="en-US" sz="1200" dirty="0" err="1">
                <a:solidFill>
                  <a:schemeClr val="accent1">
                    <a:lumMod val="75000"/>
                  </a:schemeClr>
                </a:solidFill>
                <a:latin typeface="Arial" panose="020B0604020202020204" pitchFamily="34" charset="0"/>
                <a:cs typeface="Arial" panose="020B0604020202020204" pitchFamily="34" charset="0"/>
              </a:rPr>
              <a:t>blog.hubspot.com</a:t>
            </a:r>
            <a:r>
              <a:rPr lang="en-US" sz="1200" dirty="0">
                <a:solidFill>
                  <a:schemeClr val="accent1">
                    <a:lumMod val="75000"/>
                  </a:schemeClr>
                </a:solidFill>
                <a:latin typeface="Arial" panose="020B0604020202020204" pitchFamily="34" charset="0"/>
                <a:cs typeface="Arial" panose="020B0604020202020204" pitchFamily="34" charset="0"/>
              </a:rPr>
              <a:t>/marketing/social-media-dashboard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9</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49BF890-C238-40D7-8E06-815776D9ABDD}"/>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32974</TotalTime>
  <Words>2824</Words>
  <Application>Microsoft Macintosh PowerPoint</Application>
  <PresentationFormat>Widescreen</PresentationFormat>
  <Paragraphs>369</Paragraphs>
  <Slides>40</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-webkit-standard</vt:lpstr>
      <vt:lpstr>Al Nile</vt:lpstr>
      <vt:lpstr>Alexandria</vt:lpstr>
      <vt:lpstr>Arial</vt:lpstr>
      <vt:lpstr>Calibri</vt:lpstr>
      <vt:lpstr>Calibri Light</vt:lpstr>
      <vt:lpstr>HacenTunisiaBd</vt:lpstr>
      <vt:lpstr>Wingdings</vt:lpstr>
      <vt:lpstr>Office Theme</vt:lpstr>
      <vt:lpstr>PowerPoint Presentation</vt:lpstr>
      <vt:lpstr>PowerPoint Presentation</vt:lpstr>
      <vt:lpstr>PowerPoint Presentation</vt:lpstr>
      <vt:lpstr>PowerPoint Presentation</vt:lpstr>
      <vt:lpstr>PowerPoint Presentation</vt:lpstr>
      <vt:lpstr>تحدثنا سابقاً عن أهمية التقييم المرحلي للحملات لتعديل أو تغيير أي عنصر تظهر عدم فعاليته أو يحتاج لتحسين خلال فترة تنفيذ واطلاق الحملة، وصولا الى التقييم النهائي عند انتهاء الفترة الزمنية التي أطلقت فيها الحملة، وفيما يلي ملخص سريع للتذكير بما تم طرحه في المحاضرات السابقة</vt:lpstr>
      <vt:lpstr>PowerPoint Presentation</vt:lpstr>
      <vt:lpstr>PowerPoint Presentation</vt:lpstr>
      <vt:lpstr>مراجعة: أهمية تحليل الأداء للحملات الإلكترونية</vt:lpstr>
      <vt:lpstr>: مؤشرات الأداء الرئيسية KPIs</vt:lpstr>
      <vt:lpstr>حالات دراسية وأمثلة تطبيقية</vt:lpstr>
      <vt:lpstr>تحليل أداء حملة: العالم في قلب المملكة</vt:lpstr>
      <vt:lpstr>تحليل أداء حملة: العالم في قلب المملكة</vt:lpstr>
      <vt:lpstr>كيف نقرأ التقارير البصرية الرقمية وتقارير الأداء</vt:lpstr>
      <vt:lpstr>تحليل الاختصارات المتكررة في تقارير الأداء البصري</vt:lpstr>
      <vt:lpstr>كيف نحلل التقارير البصرية من منصات التواصل الاجتماعي؟</vt:lpstr>
      <vt:lpstr> أدوات التحليل الرقمية</vt:lpstr>
      <vt:lpstr>دليل مبسط لتحليل تقارير الأداء المصورة في الحملات</vt:lpstr>
      <vt:lpstr>تحليل تقرير بصري – مثال لحملة إلكترونية من لوحة DashThis</vt:lpstr>
      <vt:lpstr>تحليل تقرير بصري – مثال لحملة إلكترونية من لوحة DashThis</vt:lpstr>
      <vt:lpstr>تحليل تقرير بصري – مثال لحملة إلكترونية من لوحة DashThis</vt:lpstr>
      <vt:lpstr>دليل تحليل تقارير الأداء المصورة</vt:lpstr>
      <vt:lpstr>حملة إلكترونية عربية للتقييم: قيم بنفسك</vt:lpstr>
      <vt:lpstr>دراسة حالة : حملة اعرف حقوقك الرقمية</vt:lpstr>
      <vt:lpstr>تحليل نتائج وأداء حملة اعرف حقوقك الرقمية</vt:lpstr>
      <vt:lpstr>PowerPoint Presentation</vt:lpstr>
      <vt:lpstr>PowerPoint Presentation</vt:lpstr>
      <vt:lpstr>مفاهيم ومصطلحات تقارير النتائج الرقمية لمنصات التواصل الاجتماعي</vt:lpstr>
      <vt:lpstr>كيف تقرأ تقارير الحملات؟ كيف تقييم المحتوى؟</vt:lpstr>
      <vt:lpstr>نموذج تقرير بصري افتراضي للحملة</vt:lpstr>
      <vt:lpstr>نموذج تقرير بصري افتراضي للحملة</vt:lpstr>
      <vt:lpstr>تحليل أداء الحملة عبر منصات التواصل – نموذج Dashboard</vt:lpstr>
      <vt:lpstr>تحليل أداء الحملة عبر منصات التواصل – نموذج Dashboard</vt:lpstr>
      <vt:lpstr>تحليل أداء الحملة عبر منصات التواصل – نموذج Dashboard</vt:lpstr>
      <vt:lpstr>تحليل أداء الحملة عبر منصات التواصل – نموذج Dashboard</vt:lpstr>
      <vt:lpstr>تحليل أداء الحملة عبر منصات التواصل – نموذج Dashboard</vt:lpstr>
      <vt:lpstr>كيف تحلل نتائج الحملة الإلكترونية، ماذا تسأل؟</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415</cp:revision>
  <dcterms:created xsi:type="dcterms:W3CDTF">2023-04-29T09:08:00Z</dcterms:created>
  <dcterms:modified xsi:type="dcterms:W3CDTF">2025-08-07T18:35:42Z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