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10.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11.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57"/>
  </p:notesMasterIdLst>
  <p:sldIdLst>
    <p:sldId id="256" r:id="rId2"/>
    <p:sldId id="258" r:id="rId3"/>
    <p:sldId id="386" r:id="rId4"/>
    <p:sldId id="1015" r:id="rId5"/>
    <p:sldId id="309" r:id="rId6"/>
    <p:sldId id="295" r:id="rId7"/>
    <p:sldId id="416" r:id="rId8"/>
    <p:sldId id="415" r:id="rId9"/>
    <p:sldId id="417" r:id="rId10"/>
    <p:sldId id="418" r:id="rId11"/>
    <p:sldId id="1027" r:id="rId12"/>
    <p:sldId id="1028" r:id="rId13"/>
    <p:sldId id="1029" r:id="rId14"/>
    <p:sldId id="419" r:id="rId15"/>
    <p:sldId id="1030" r:id="rId16"/>
    <p:sldId id="1031" r:id="rId17"/>
    <p:sldId id="1052" r:id="rId18"/>
    <p:sldId id="430" r:id="rId19"/>
    <p:sldId id="431" r:id="rId20"/>
    <p:sldId id="429" r:id="rId21"/>
    <p:sldId id="428" r:id="rId22"/>
    <p:sldId id="432" r:id="rId23"/>
    <p:sldId id="433" r:id="rId24"/>
    <p:sldId id="1053" r:id="rId25"/>
    <p:sldId id="1017" r:id="rId26"/>
    <p:sldId id="435" r:id="rId27"/>
    <p:sldId id="437" r:id="rId28"/>
    <p:sldId id="1036" r:id="rId29"/>
    <p:sldId id="436" r:id="rId30"/>
    <p:sldId id="1018" r:id="rId31"/>
    <p:sldId id="1023" r:id="rId32"/>
    <p:sldId id="1020" r:id="rId33"/>
    <p:sldId id="1021" r:id="rId34"/>
    <p:sldId id="1022" r:id="rId35"/>
    <p:sldId id="1024" r:id="rId36"/>
    <p:sldId id="1025" r:id="rId37"/>
    <p:sldId id="1026" r:id="rId38"/>
    <p:sldId id="1059" r:id="rId39"/>
    <p:sldId id="1058" r:id="rId40"/>
    <p:sldId id="1060" r:id="rId41"/>
    <p:sldId id="1061" r:id="rId42"/>
    <p:sldId id="1054" r:id="rId43"/>
    <p:sldId id="1062" r:id="rId44"/>
    <p:sldId id="1063" r:id="rId45"/>
    <p:sldId id="1064" r:id="rId46"/>
    <p:sldId id="434" r:id="rId47"/>
    <p:sldId id="1066" r:id="rId48"/>
    <p:sldId id="1065" r:id="rId49"/>
    <p:sldId id="1072" r:id="rId50"/>
    <p:sldId id="1073" r:id="rId51"/>
    <p:sldId id="1076" r:id="rId52"/>
    <p:sldId id="1068" r:id="rId53"/>
    <p:sldId id="1069" r:id="rId54"/>
    <p:sldId id="1078" r:id="rId55"/>
    <p:sldId id="494" r:id="rId56"/>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Default Section" id="{8B11DE6D-6E0F-475E-A87D-D39F7E6EDFEC}">
          <p14:sldIdLst>
            <p14:sldId id="256"/>
            <p14:sldId id="258"/>
            <p14:sldId id="386"/>
            <p14:sldId id="1015"/>
            <p14:sldId id="309"/>
            <p14:sldId id="295"/>
            <p14:sldId id="416"/>
            <p14:sldId id="415"/>
            <p14:sldId id="417"/>
            <p14:sldId id="418"/>
            <p14:sldId id="1027"/>
            <p14:sldId id="1028"/>
            <p14:sldId id="1029"/>
            <p14:sldId id="419"/>
            <p14:sldId id="1030"/>
            <p14:sldId id="1031"/>
            <p14:sldId id="1052"/>
            <p14:sldId id="430"/>
            <p14:sldId id="431"/>
            <p14:sldId id="429"/>
            <p14:sldId id="428"/>
            <p14:sldId id="432"/>
            <p14:sldId id="433"/>
            <p14:sldId id="1053"/>
            <p14:sldId id="1017"/>
            <p14:sldId id="435"/>
            <p14:sldId id="437"/>
            <p14:sldId id="1036"/>
            <p14:sldId id="436"/>
            <p14:sldId id="1018"/>
            <p14:sldId id="1023"/>
            <p14:sldId id="1020"/>
            <p14:sldId id="1021"/>
            <p14:sldId id="1022"/>
            <p14:sldId id="1024"/>
            <p14:sldId id="1025"/>
            <p14:sldId id="1026"/>
            <p14:sldId id="1059"/>
            <p14:sldId id="1058"/>
            <p14:sldId id="1060"/>
            <p14:sldId id="1061"/>
            <p14:sldId id="1054"/>
          </p14:sldIdLst>
        </p14:section>
        <p14:section name="Untitled Section" id="{07611F91-1EE6-4980-A98E-9CE432675956}">
          <p14:sldIdLst>
            <p14:sldId id="1062"/>
            <p14:sldId id="1063"/>
            <p14:sldId id="1064"/>
            <p14:sldId id="434"/>
            <p14:sldId id="1066"/>
            <p14:sldId id="1065"/>
            <p14:sldId id="1072"/>
            <p14:sldId id="1073"/>
            <p14:sldId id="1076"/>
            <p14:sldId id="1068"/>
            <p14:sldId id="1069"/>
            <p14:sldId id="1078"/>
            <p14:sldId id="494"/>
          </p14:sldIdLst>
        </p14:section>
      </p14:sectionLst>
    </p:ex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16" roundtripDataSignature="AMtx7miYgJCNJMBcQWIMP2J1sYwn057Zx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9" d="100"/>
          <a:sy n="59" d="100"/>
        </p:scale>
        <p:origin x="964" y="56"/>
      </p:cViewPr>
      <p:guideLst/>
    </p:cSldViewPr>
  </p:slideViewPr>
  <p:notesTextViewPr>
    <p:cViewPr>
      <p:scale>
        <a:sx n="200" d="100"/>
        <a:sy n="200" d="100"/>
      </p:scale>
      <p:origin x="0" y="0"/>
    </p:cViewPr>
  </p:notesTextViewPr>
  <p:sorterViewPr>
    <p:cViewPr>
      <p:scale>
        <a:sx n="100" d="100"/>
        <a:sy n="100" d="100"/>
      </p:scale>
      <p:origin x="0" y="-290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117"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12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11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116" Type="http://customschemas.google.com/relationships/presentationmetadata" Target="meta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19"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18E65F8-B424-4EB0-A32E-3E4FA48AB13C}" type="doc">
      <dgm:prSet loTypeId="urn:microsoft.com/office/officeart/2005/8/layout/chevron2" loCatId="list" qsTypeId="urn:microsoft.com/office/officeart/2005/8/quickstyle/simple5" qsCatId="simple" csTypeId="urn:microsoft.com/office/officeart/2005/8/colors/accent1_5" csCatId="accent1" phldr="1"/>
      <dgm:spPr/>
      <dgm:t>
        <a:bodyPr/>
        <a:lstStyle/>
        <a:p>
          <a:endParaRPr lang="en-US"/>
        </a:p>
      </dgm:t>
    </dgm:pt>
    <dgm:pt modelId="{119B8150-DFB0-4788-8CA1-9112538B8D64}">
      <dgm:prSet phldrT="[Text]"/>
      <dgm:spPr/>
      <dgm:t>
        <a:bodyPr/>
        <a:lstStyle/>
        <a:p>
          <a:r>
            <a:rPr lang="en-US" dirty="0"/>
            <a:t> </a:t>
          </a:r>
        </a:p>
      </dgm:t>
    </dgm:pt>
    <dgm:pt modelId="{0890E707-4A84-49D3-8E34-8E826B264B7A}" type="parTrans" cxnId="{06D3EF33-66A1-4346-8A40-9A1C97C2E47E}">
      <dgm:prSet/>
      <dgm:spPr/>
      <dgm:t>
        <a:bodyPr/>
        <a:lstStyle/>
        <a:p>
          <a:endParaRPr lang="en-US"/>
        </a:p>
      </dgm:t>
    </dgm:pt>
    <dgm:pt modelId="{33D7310C-0DA9-4D6C-81B0-232AE1EFFB7B}" type="sibTrans" cxnId="{06D3EF33-66A1-4346-8A40-9A1C97C2E47E}">
      <dgm:prSet/>
      <dgm:spPr/>
      <dgm:t>
        <a:bodyPr/>
        <a:lstStyle/>
        <a:p>
          <a:endParaRPr lang="en-US"/>
        </a:p>
      </dgm:t>
    </dgm:pt>
    <dgm:pt modelId="{B584FFAA-D54D-4F64-851C-B3C6D73745DC}">
      <dgm:prSet phldrT="[Text]"/>
      <dgm:spPr/>
      <dgm:t>
        <a:bodyPr/>
        <a:lstStyle/>
        <a:p>
          <a:r>
            <a:rPr lang="en-US" dirty="0">
              <a:latin typeface="Georgia" panose="02040502050405020303" pitchFamily="18" charset="0"/>
            </a:rPr>
            <a:t>Input</a:t>
          </a:r>
        </a:p>
      </dgm:t>
    </dgm:pt>
    <dgm:pt modelId="{DC35B478-C441-4400-913B-EAE90748DCF6}" type="parTrans" cxnId="{9A8F774A-246A-4B2E-818F-2F575ECA46AF}">
      <dgm:prSet/>
      <dgm:spPr/>
      <dgm:t>
        <a:bodyPr/>
        <a:lstStyle/>
        <a:p>
          <a:endParaRPr lang="en-US"/>
        </a:p>
      </dgm:t>
    </dgm:pt>
    <dgm:pt modelId="{23F6F0A0-6A19-4D14-AA51-02DF68EB1A6F}" type="sibTrans" cxnId="{9A8F774A-246A-4B2E-818F-2F575ECA46AF}">
      <dgm:prSet/>
      <dgm:spPr/>
      <dgm:t>
        <a:bodyPr/>
        <a:lstStyle/>
        <a:p>
          <a:endParaRPr lang="en-US"/>
        </a:p>
      </dgm:t>
    </dgm:pt>
    <dgm:pt modelId="{50B8D8FD-9B3C-41F4-B032-4D078E7B4FE7}">
      <dgm:prSet phldrT="[Text]"/>
      <dgm:spPr/>
      <dgm:t>
        <a:bodyPr/>
        <a:lstStyle/>
        <a:p>
          <a:r>
            <a:rPr lang="en-US" dirty="0"/>
            <a:t> </a:t>
          </a:r>
        </a:p>
      </dgm:t>
    </dgm:pt>
    <dgm:pt modelId="{173BEF4E-AEB0-40C9-BB88-896E569CF6CA}" type="parTrans" cxnId="{79D4FF19-845F-4B0C-80FE-F4CCF58AF07D}">
      <dgm:prSet/>
      <dgm:spPr/>
      <dgm:t>
        <a:bodyPr/>
        <a:lstStyle/>
        <a:p>
          <a:endParaRPr lang="en-US"/>
        </a:p>
      </dgm:t>
    </dgm:pt>
    <dgm:pt modelId="{AD8C3F0A-24A4-431F-A3E8-5B276B1509C0}" type="sibTrans" cxnId="{79D4FF19-845F-4B0C-80FE-F4CCF58AF07D}">
      <dgm:prSet/>
      <dgm:spPr/>
      <dgm:t>
        <a:bodyPr/>
        <a:lstStyle/>
        <a:p>
          <a:endParaRPr lang="en-US"/>
        </a:p>
      </dgm:t>
    </dgm:pt>
    <dgm:pt modelId="{1EF1DEE3-C286-456D-AD85-1FDA6CBF7DC5}">
      <dgm:prSet phldrT="[Text]" custT="1"/>
      <dgm:spPr/>
      <dgm:t>
        <a:bodyPr/>
        <a:lstStyle/>
        <a:p>
          <a:pPr marL="285750" lvl="1" indent="-285750" algn="l" defTabSz="2889250">
            <a:lnSpc>
              <a:spcPct val="90000"/>
            </a:lnSpc>
            <a:spcBef>
              <a:spcPct val="0"/>
            </a:spcBef>
            <a:spcAft>
              <a:spcPct val="15000"/>
            </a:spcAft>
            <a:buChar char="•"/>
          </a:pPr>
          <a:r>
            <a:rPr lang="en-US" sz="6500" kern="1200">
              <a:latin typeface="Georgia" panose="02040502050405020303" pitchFamily="18" charset="0"/>
              <a:ea typeface="+mn-ea"/>
              <a:cs typeface="+mn-cs"/>
            </a:rPr>
            <a:t>Steps</a:t>
          </a:r>
          <a:endParaRPr lang="en-US" sz="6500" kern="1200" dirty="0">
            <a:latin typeface="Georgia" panose="02040502050405020303" pitchFamily="18" charset="0"/>
            <a:ea typeface="+mn-ea"/>
            <a:cs typeface="+mn-cs"/>
          </a:endParaRPr>
        </a:p>
      </dgm:t>
    </dgm:pt>
    <dgm:pt modelId="{3AA87453-2F55-43F0-B336-F6E9AC77EBE9}" type="parTrans" cxnId="{FBE031B7-C6B4-4CE7-8425-A28C754EF210}">
      <dgm:prSet/>
      <dgm:spPr/>
      <dgm:t>
        <a:bodyPr/>
        <a:lstStyle/>
        <a:p>
          <a:endParaRPr lang="en-US"/>
        </a:p>
      </dgm:t>
    </dgm:pt>
    <dgm:pt modelId="{46B35462-E828-4C43-B7AA-1FE96975E3DD}" type="sibTrans" cxnId="{FBE031B7-C6B4-4CE7-8425-A28C754EF210}">
      <dgm:prSet/>
      <dgm:spPr/>
      <dgm:t>
        <a:bodyPr/>
        <a:lstStyle/>
        <a:p>
          <a:endParaRPr lang="en-US"/>
        </a:p>
      </dgm:t>
    </dgm:pt>
    <dgm:pt modelId="{3F218764-AF88-4C27-AA14-37F819D34345}">
      <dgm:prSet phldrT="[Text]"/>
      <dgm:spPr/>
      <dgm:t>
        <a:bodyPr/>
        <a:lstStyle/>
        <a:p>
          <a:r>
            <a:rPr lang="en-US" dirty="0"/>
            <a:t> </a:t>
          </a:r>
        </a:p>
      </dgm:t>
    </dgm:pt>
    <dgm:pt modelId="{00850118-135D-4CE2-ACF3-86897BA95582}" type="parTrans" cxnId="{D82F005D-26C1-4364-A97C-6B33C7939FDE}">
      <dgm:prSet/>
      <dgm:spPr/>
      <dgm:t>
        <a:bodyPr/>
        <a:lstStyle/>
        <a:p>
          <a:endParaRPr lang="en-US"/>
        </a:p>
      </dgm:t>
    </dgm:pt>
    <dgm:pt modelId="{2A1203C0-1A71-4F5B-9B69-6549291ADF31}" type="sibTrans" cxnId="{D82F005D-26C1-4364-A97C-6B33C7939FDE}">
      <dgm:prSet/>
      <dgm:spPr/>
      <dgm:t>
        <a:bodyPr/>
        <a:lstStyle/>
        <a:p>
          <a:endParaRPr lang="en-US"/>
        </a:p>
      </dgm:t>
    </dgm:pt>
    <dgm:pt modelId="{61FC119A-A891-4106-955F-55D109EB2FE1}">
      <dgm:prSet phldrT="[Text]" custT="1"/>
      <dgm:spPr/>
      <dgm:t>
        <a:bodyPr spcFirstLastPara="0" vert="horz" wrap="square" lIns="462280" tIns="41275" rIns="41275" bIns="41275" numCol="1" spcCol="1270" anchor="ctr" anchorCtr="0"/>
        <a:lstStyle/>
        <a:p>
          <a:r>
            <a:rPr lang="en-US" sz="6500" kern="1200" dirty="0">
              <a:latin typeface="Georgia" panose="02040502050405020303" pitchFamily="18" charset="0"/>
              <a:ea typeface="+mn-ea"/>
              <a:cs typeface="+mn-cs"/>
            </a:rPr>
            <a:t>Output</a:t>
          </a:r>
        </a:p>
      </dgm:t>
    </dgm:pt>
    <dgm:pt modelId="{12FED1FF-85BD-402C-AA6A-8DC83DB54901}" type="parTrans" cxnId="{D6DAADC2-6C9E-4EE8-83B3-81E28BE9B43D}">
      <dgm:prSet/>
      <dgm:spPr/>
      <dgm:t>
        <a:bodyPr/>
        <a:lstStyle/>
        <a:p>
          <a:endParaRPr lang="en-US"/>
        </a:p>
      </dgm:t>
    </dgm:pt>
    <dgm:pt modelId="{F0E70604-AFA4-49E5-BA87-BD95930F08B6}" type="sibTrans" cxnId="{D6DAADC2-6C9E-4EE8-83B3-81E28BE9B43D}">
      <dgm:prSet/>
      <dgm:spPr/>
      <dgm:t>
        <a:bodyPr/>
        <a:lstStyle/>
        <a:p>
          <a:endParaRPr lang="en-US"/>
        </a:p>
      </dgm:t>
    </dgm:pt>
    <dgm:pt modelId="{3637704A-F117-47A2-9E5A-7B1DF317B575}" type="pres">
      <dgm:prSet presAssocID="{118E65F8-B424-4EB0-A32E-3E4FA48AB13C}" presName="linearFlow" presStyleCnt="0">
        <dgm:presLayoutVars>
          <dgm:dir/>
          <dgm:animLvl val="lvl"/>
          <dgm:resizeHandles val="exact"/>
        </dgm:presLayoutVars>
      </dgm:prSet>
      <dgm:spPr/>
    </dgm:pt>
    <dgm:pt modelId="{5895A967-ADD5-4844-A86F-66D4658EF9F4}" type="pres">
      <dgm:prSet presAssocID="{119B8150-DFB0-4788-8CA1-9112538B8D64}" presName="composite" presStyleCnt="0"/>
      <dgm:spPr/>
    </dgm:pt>
    <dgm:pt modelId="{C0D4D545-5E2A-485D-828D-F5B880EF5134}" type="pres">
      <dgm:prSet presAssocID="{119B8150-DFB0-4788-8CA1-9112538B8D64}" presName="parentText" presStyleLbl="alignNode1" presStyleIdx="0" presStyleCnt="3">
        <dgm:presLayoutVars>
          <dgm:chMax val="1"/>
          <dgm:bulletEnabled val="1"/>
        </dgm:presLayoutVars>
      </dgm:prSet>
      <dgm:spPr/>
    </dgm:pt>
    <dgm:pt modelId="{6C8982B2-957C-46EE-B10B-57089ACF6882}" type="pres">
      <dgm:prSet presAssocID="{119B8150-DFB0-4788-8CA1-9112538B8D64}" presName="descendantText" presStyleLbl="alignAcc1" presStyleIdx="0" presStyleCnt="3">
        <dgm:presLayoutVars>
          <dgm:bulletEnabled val="1"/>
        </dgm:presLayoutVars>
      </dgm:prSet>
      <dgm:spPr/>
    </dgm:pt>
    <dgm:pt modelId="{59EEBF92-64E3-4946-A3AB-499B884976CD}" type="pres">
      <dgm:prSet presAssocID="{33D7310C-0DA9-4D6C-81B0-232AE1EFFB7B}" presName="sp" presStyleCnt="0"/>
      <dgm:spPr/>
    </dgm:pt>
    <dgm:pt modelId="{4236846B-3707-4378-A0F6-9F41ED9D958A}" type="pres">
      <dgm:prSet presAssocID="{50B8D8FD-9B3C-41F4-B032-4D078E7B4FE7}" presName="composite" presStyleCnt="0"/>
      <dgm:spPr/>
    </dgm:pt>
    <dgm:pt modelId="{603E36DB-B102-4A49-B8A6-822E8AB158FF}" type="pres">
      <dgm:prSet presAssocID="{50B8D8FD-9B3C-41F4-B032-4D078E7B4FE7}" presName="parentText" presStyleLbl="alignNode1" presStyleIdx="1" presStyleCnt="3">
        <dgm:presLayoutVars>
          <dgm:chMax val="1"/>
          <dgm:bulletEnabled val="1"/>
        </dgm:presLayoutVars>
      </dgm:prSet>
      <dgm:spPr/>
    </dgm:pt>
    <dgm:pt modelId="{216BE505-23A5-4082-BD55-45F550C3D3E7}" type="pres">
      <dgm:prSet presAssocID="{50B8D8FD-9B3C-41F4-B032-4D078E7B4FE7}" presName="descendantText" presStyleLbl="alignAcc1" presStyleIdx="1" presStyleCnt="3">
        <dgm:presLayoutVars>
          <dgm:bulletEnabled val="1"/>
        </dgm:presLayoutVars>
      </dgm:prSet>
      <dgm:spPr/>
    </dgm:pt>
    <dgm:pt modelId="{B108B032-1AC1-46C0-BCB3-6ED1977ED133}" type="pres">
      <dgm:prSet presAssocID="{AD8C3F0A-24A4-431F-A3E8-5B276B1509C0}" presName="sp" presStyleCnt="0"/>
      <dgm:spPr/>
    </dgm:pt>
    <dgm:pt modelId="{8A7933DF-A871-467B-854A-2D9583ECE4F2}" type="pres">
      <dgm:prSet presAssocID="{3F218764-AF88-4C27-AA14-37F819D34345}" presName="composite" presStyleCnt="0"/>
      <dgm:spPr/>
    </dgm:pt>
    <dgm:pt modelId="{45CCA74D-3F18-4895-A633-42B9E42096CC}" type="pres">
      <dgm:prSet presAssocID="{3F218764-AF88-4C27-AA14-37F819D34345}" presName="parentText" presStyleLbl="alignNode1" presStyleIdx="2" presStyleCnt="3">
        <dgm:presLayoutVars>
          <dgm:chMax val="1"/>
          <dgm:bulletEnabled val="1"/>
        </dgm:presLayoutVars>
      </dgm:prSet>
      <dgm:spPr/>
    </dgm:pt>
    <dgm:pt modelId="{E942EFB1-0913-4E58-B64F-BB1ABD07ACBF}" type="pres">
      <dgm:prSet presAssocID="{3F218764-AF88-4C27-AA14-37F819D34345}" presName="descendantText" presStyleLbl="alignAcc1" presStyleIdx="2" presStyleCnt="3">
        <dgm:presLayoutVars>
          <dgm:bulletEnabled val="1"/>
        </dgm:presLayoutVars>
      </dgm:prSet>
      <dgm:spPr>
        <a:xfrm rot="5400000">
          <a:off x="5662248" y="-1113196"/>
          <a:ext cx="1187499" cy="9954304"/>
        </a:xfrm>
        <a:prstGeom prst="round2SameRect">
          <a:avLst/>
        </a:prstGeom>
      </dgm:spPr>
    </dgm:pt>
  </dgm:ptLst>
  <dgm:cxnLst>
    <dgm:cxn modelId="{79D4FF19-845F-4B0C-80FE-F4CCF58AF07D}" srcId="{118E65F8-B424-4EB0-A32E-3E4FA48AB13C}" destId="{50B8D8FD-9B3C-41F4-B032-4D078E7B4FE7}" srcOrd="1" destOrd="0" parTransId="{173BEF4E-AEB0-40C9-BB88-896E569CF6CA}" sibTransId="{AD8C3F0A-24A4-431F-A3E8-5B276B1509C0}"/>
    <dgm:cxn modelId="{06D3EF33-66A1-4346-8A40-9A1C97C2E47E}" srcId="{118E65F8-B424-4EB0-A32E-3E4FA48AB13C}" destId="{119B8150-DFB0-4788-8CA1-9112538B8D64}" srcOrd="0" destOrd="0" parTransId="{0890E707-4A84-49D3-8E34-8E826B264B7A}" sibTransId="{33D7310C-0DA9-4D6C-81B0-232AE1EFFB7B}"/>
    <dgm:cxn modelId="{D82F005D-26C1-4364-A97C-6B33C7939FDE}" srcId="{118E65F8-B424-4EB0-A32E-3E4FA48AB13C}" destId="{3F218764-AF88-4C27-AA14-37F819D34345}" srcOrd="2" destOrd="0" parTransId="{00850118-135D-4CE2-ACF3-86897BA95582}" sibTransId="{2A1203C0-1A71-4F5B-9B69-6549291ADF31}"/>
    <dgm:cxn modelId="{A06CBE46-D46A-47C5-BB30-CDCAE93D3F1D}" type="presOf" srcId="{61FC119A-A891-4106-955F-55D109EB2FE1}" destId="{E942EFB1-0913-4E58-B64F-BB1ABD07ACBF}" srcOrd="0" destOrd="0" presId="urn:microsoft.com/office/officeart/2005/8/layout/chevron2"/>
    <dgm:cxn modelId="{9A8F774A-246A-4B2E-818F-2F575ECA46AF}" srcId="{119B8150-DFB0-4788-8CA1-9112538B8D64}" destId="{B584FFAA-D54D-4F64-851C-B3C6D73745DC}" srcOrd="0" destOrd="0" parTransId="{DC35B478-C441-4400-913B-EAE90748DCF6}" sibTransId="{23F6F0A0-6A19-4D14-AA51-02DF68EB1A6F}"/>
    <dgm:cxn modelId="{5A31186C-D32D-476A-92DD-641F5EDBAFB8}" type="presOf" srcId="{50B8D8FD-9B3C-41F4-B032-4D078E7B4FE7}" destId="{603E36DB-B102-4A49-B8A6-822E8AB158FF}" srcOrd="0" destOrd="0" presId="urn:microsoft.com/office/officeart/2005/8/layout/chevron2"/>
    <dgm:cxn modelId="{47A53A95-ECC2-40F1-9398-71717D9059F0}" type="presOf" srcId="{B584FFAA-D54D-4F64-851C-B3C6D73745DC}" destId="{6C8982B2-957C-46EE-B10B-57089ACF6882}" srcOrd="0" destOrd="0" presId="urn:microsoft.com/office/officeart/2005/8/layout/chevron2"/>
    <dgm:cxn modelId="{FBE031B7-C6B4-4CE7-8425-A28C754EF210}" srcId="{50B8D8FD-9B3C-41F4-B032-4D078E7B4FE7}" destId="{1EF1DEE3-C286-456D-AD85-1FDA6CBF7DC5}" srcOrd="0" destOrd="0" parTransId="{3AA87453-2F55-43F0-B336-F6E9AC77EBE9}" sibTransId="{46B35462-E828-4C43-B7AA-1FE96975E3DD}"/>
    <dgm:cxn modelId="{D6DAADC2-6C9E-4EE8-83B3-81E28BE9B43D}" srcId="{3F218764-AF88-4C27-AA14-37F819D34345}" destId="{61FC119A-A891-4106-955F-55D109EB2FE1}" srcOrd="0" destOrd="0" parTransId="{12FED1FF-85BD-402C-AA6A-8DC83DB54901}" sibTransId="{F0E70604-AFA4-49E5-BA87-BD95930F08B6}"/>
    <dgm:cxn modelId="{B0BC9FC9-5302-4F8E-A319-68764BA9DACC}" type="presOf" srcId="{3F218764-AF88-4C27-AA14-37F819D34345}" destId="{45CCA74D-3F18-4895-A633-42B9E42096CC}" srcOrd="0" destOrd="0" presId="urn:microsoft.com/office/officeart/2005/8/layout/chevron2"/>
    <dgm:cxn modelId="{3F4318CC-3A8D-47BE-B507-875FAF6128FB}" type="presOf" srcId="{118E65F8-B424-4EB0-A32E-3E4FA48AB13C}" destId="{3637704A-F117-47A2-9E5A-7B1DF317B575}" srcOrd="0" destOrd="0" presId="urn:microsoft.com/office/officeart/2005/8/layout/chevron2"/>
    <dgm:cxn modelId="{F72024D0-C0E0-44C7-9815-815FA9F65517}" type="presOf" srcId="{119B8150-DFB0-4788-8CA1-9112538B8D64}" destId="{C0D4D545-5E2A-485D-828D-F5B880EF5134}" srcOrd="0" destOrd="0" presId="urn:microsoft.com/office/officeart/2005/8/layout/chevron2"/>
    <dgm:cxn modelId="{8C92F7EB-1569-444D-B0DE-FF844B2C723A}" type="presOf" srcId="{1EF1DEE3-C286-456D-AD85-1FDA6CBF7DC5}" destId="{216BE505-23A5-4082-BD55-45F550C3D3E7}" srcOrd="0" destOrd="0" presId="urn:microsoft.com/office/officeart/2005/8/layout/chevron2"/>
    <dgm:cxn modelId="{713DA68B-2DDC-4589-8428-69996B4B960B}" type="presParOf" srcId="{3637704A-F117-47A2-9E5A-7B1DF317B575}" destId="{5895A967-ADD5-4844-A86F-66D4658EF9F4}" srcOrd="0" destOrd="0" presId="urn:microsoft.com/office/officeart/2005/8/layout/chevron2"/>
    <dgm:cxn modelId="{5B5FC52C-6EFA-4814-BCD0-4E1492E0BE7E}" type="presParOf" srcId="{5895A967-ADD5-4844-A86F-66D4658EF9F4}" destId="{C0D4D545-5E2A-485D-828D-F5B880EF5134}" srcOrd="0" destOrd="0" presId="urn:microsoft.com/office/officeart/2005/8/layout/chevron2"/>
    <dgm:cxn modelId="{2FA85D62-55AF-48A0-B3D7-2F2D4CEBB366}" type="presParOf" srcId="{5895A967-ADD5-4844-A86F-66D4658EF9F4}" destId="{6C8982B2-957C-46EE-B10B-57089ACF6882}" srcOrd="1" destOrd="0" presId="urn:microsoft.com/office/officeart/2005/8/layout/chevron2"/>
    <dgm:cxn modelId="{2C4462C4-18AE-4B5F-BF96-C76367BA0C2B}" type="presParOf" srcId="{3637704A-F117-47A2-9E5A-7B1DF317B575}" destId="{59EEBF92-64E3-4946-A3AB-499B884976CD}" srcOrd="1" destOrd="0" presId="urn:microsoft.com/office/officeart/2005/8/layout/chevron2"/>
    <dgm:cxn modelId="{C28C071F-86C1-4A23-A1C9-C4F182DF8282}" type="presParOf" srcId="{3637704A-F117-47A2-9E5A-7B1DF317B575}" destId="{4236846B-3707-4378-A0F6-9F41ED9D958A}" srcOrd="2" destOrd="0" presId="urn:microsoft.com/office/officeart/2005/8/layout/chevron2"/>
    <dgm:cxn modelId="{D47AD9E8-D132-4220-B4CD-89D2A5EE1C05}" type="presParOf" srcId="{4236846B-3707-4378-A0F6-9F41ED9D958A}" destId="{603E36DB-B102-4A49-B8A6-822E8AB158FF}" srcOrd="0" destOrd="0" presId="urn:microsoft.com/office/officeart/2005/8/layout/chevron2"/>
    <dgm:cxn modelId="{73A41DEF-16FA-43B5-988F-C50A57CE3D10}" type="presParOf" srcId="{4236846B-3707-4378-A0F6-9F41ED9D958A}" destId="{216BE505-23A5-4082-BD55-45F550C3D3E7}" srcOrd="1" destOrd="0" presId="urn:microsoft.com/office/officeart/2005/8/layout/chevron2"/>
    <dgm:cxn modelId="{709DFC83-FE48-4F5F-9D50-F8595988AA6D}" type="presParOf" srcId="{3637704A-F117-47A2-9E5A-7B1DF317B575}" destId="{B108B032-1AC1-46C0-BCB3-6ED1977ED133}" srcOrd="3" destOrd="0" presId="urn:microsoft.com/office/officeart/2005/8/layout/chevron2"/>
    <dgm:cxn modelId="{111B1779-A281-4281-BFE5-72C0184A4460}" type="presParOf" srcId="{3637704A-F117-47A2-9E5A-7B1DF317B575}" destId="{8A7933DF-A871-467B-854A-2D9583ECE4F2}" srcOrd="4" destOrd="0" presId="urn:microsoft.com/office/officeart/2005/8/layout/chevron2"/>
    <dgm:cxn modelId="{905A6993-996D-40C5-BD77-492B7153AE91}" type="presParOf" srcId="{8A7933DF-A871-467B-854A-2D9583ECE4F2}" destId="{45CCA74D-3F18-4895-A633-42B9E42096CC}" srcOrd="0" destOrd="0" presId="urn:microsoft.com/office/officeart/2005/8/layout/chevron2"/>
    <dgm:cxn modelId="{CB23E034-E96A-4C02-92FE-9887E17BDF5C}" type="presParOf" srcId="{8A7933DF-A871-467B-854A-2D9583ECE4F2}" destId="{E942EFB1-0913-4E58-B64F-BB1ABD07ACBF}"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D4D545-5E2A-485D-828D-F5B880EF5134}">
      <dsp:nvSpPr>
        <dsp:cNvPr id="0" name=""/>
        <dsp:cNvSpPr/>
      </dsp:nvSpPr>
      <dsp:spPr>
        <a:xfrm rot="5400000">
          <a:off x="-274038" y="274372"/>
          <a:ext cx="1826922" cy="1278845"/>
        </a:xfrm>
        <a:prstGeom prst="chevron">
          <a:avLst/>
        </a:prstGeom>
        <a:gradFill rotWithShape="0">
          <a:gsLst>
            <a:gs pos="0">
              <a:schemeClr val="accent1">
                <a:alpha val="90000"/>
                <a:hueOff val="0"/>
                <a:satOff val="0"/>
                <a:lumOff val="0"/>
                <a:alphaOff val="0"/>
                <a:tint val="100000"/>
                <a:shade val="100000"/>
                <a:satMod val="130000"/>
              </a:schemeClr>
            </a:gs>
            <a:gs pos="100000">
              <a:schemeClr val="accent1">
                <a:alpha val="90000"/>
                <a:hueOff val="0"/>
                <a:satOff val="0"/>
                <a:lumOff val="0"/>
                <a:alphaOff val="0"/>
                <a:tint val="50000"/>
                <a:shade val="100000"/>
                <a:satMod val="350000"/>
              </a:schemeClr>
            </a:gs>
          </a:gsLst>
          <a:lin ang="16200000" scaled="0"/>
        </a:gradFill>
        <a:ln w="9525" cap="flat" cmpd="sng" algn="ctr">
          <a:solidFill>
            <a:schemeClr val="accent1">
              <a:alpha val="9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1689100">
            <a:lnSpc>
              <a:spcPct val="90000"/>
            </a:lnSpc>
            <a:spcBef>
              <a:spcPct val="0"/>
            </a:spcBef>
            <a:spcAft>
              <a:spcPct val="35000"/>
            </a:spcAft>
            <a:buNone/>
          </a:pPr>
          <a:r>
            <a:rPr lang="en-US" sz="3800" kern="1200" dirty="0"/>
            <a:t> </a:t>
          </a:r>
        </a:p>
      </dsp:txBody>
      <dsp:txXfrm rot="-5400000">
        <a:off x="1" y="639757"/>
        <a:ext cx="1278845" cy="548077"/>
      </dsp:txXfrm>
    </dsp:sp>
    <dsp:sp modelId="{6C8982B2-957C-46EE-B10B-57089ACF6882}">
      <dsp:nvSpPr>
        <dsp:cNvPr id="0" name=""/>
        <dsp:cNvSpPr/>
      </dsp:nvSpPr>
      <dsp:spPr>
        <a:xfrm rot="5400000">
          <a:off x="5662248" y="-4383067"/>
          <a:ext cx="1187499" cy="9954304"/>
        </a:xfrm>
        <a:prstGeom prst="round2SameRect">
          <a:avLst/>
        </a:prstGeom>
        <a:solidFill>
          <a:schemeClr val="lt1">
            <a:alpha val="90000"/>
            <a:hueOff val="0"/>
            <a:satOff val="0"/>
            <a:lumOff val="0"/>
            <a:alphaOff val="0"/>
          </a:schemeClr>
        </a:solidFill>
        <a:ln w="9525" cap="flat" cmpd="sng" algn="ctr">
          <a:solidFill>
            <a:schemeClr val="accent1">
              <a:alpha val="9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462280" tIns="41275" rIns="41275" bIns="41275" numCol="1" spcCol="1270" anchor="ctr" anchorCtr="0">
          <a:noAutofit/>
        </a:bodyPr>
        <a:lstStyle/>
        <a:p>
          <a:pPr marL="285750" lvl="1" indent="-285750" algn="l" defTabSz="2889250">
            <a:lnSpc>
              <a:spcPct val="90000"/>
            </a:lnSpc>
            <a:spcBef>
              <a:spcPct val="0"/>
            </a:spcBef>
            <a:spcAft>
              <a:spcPct val="15000"/>
            </a:spcAft>
            <a:buChar char="•"/>
          </a:pPr>
          <a:r>
            <a:rPr lang="en-US" sz="6500" kern="1200" dirty="0">
              <a:latin typeface="Georgia" panose="02040502050405020303" pitchFamily="18" charset="0"/>
            </a:rPr>
            <a:t>Input</a:t>
          </a:r>
        </a:p>
      </dsp:txBody>
      <dsp:txXfrm rot="-5400000">
        <a:off x="1278846" y="58304"/>
        <a:ext cx="9896335" cy="1071561"/>
      </dsp:txXfrm>
    </dsp:sp>
    <dsp:sp modelId="{603E36DB-B102-4A49-B8A6-822E8AB158FF}">
      <dsp:nvSpPr>
        <dsp:cNvPr id="0" name=""/>
        <dsp:cNvSpPr/>
      </dsp:nvSpPr>
      <dsp:spPr>
        <a:xfrm rot="5400000">
          <a:off x="-274038" y="1909308"/>
          <a:ext cx="1826922" cy="1278845"/>
        </a:xfrm>
        <a:prstGeom prst="chevron">
          <a:avLst/>
        </a:prstGeom>
        <a:gradFill rotWithShape="0">
          <a:gsLst>
            <a:gs pos="0">
              <a:schemeClr val="accent1">
                <a:alpha val="90000"/>
                <a:hueOff val="0"/>
                <a:satOff val="0"/>
                <a:lumOff val="0"/>
                <a:alphaOff val="-20000"/>
                <a:tint val="100000"/>
                <a:shade val="100000"/>
                <a:satMod val="130000"/>
              </a:schemeClr>
            </a:gs>
            <a:gs pos="100000">
              <a:schemeClr val="accent1">
                <a:alpha val="90000"/>
                <a:hueOff val="0"/>
                <a:satOff val="0"/>
                <a:lumOff val="0"/>
                <a:alphaOff val="-20000"/>
                <a:tint val="50000"/>
                <a:shade val="100000"/>
                <a:satMod val="350000"/>
              </a:schemeClr>
            </a:gs>
          </a:gsLst>
          <a:lin ang="16200000" scaled="0"/>
        </a:gradFill>
        <a:ln w="9525" cap="flat" cmpd="sng" algn="ctr">
          <a:solidFill>
            <a:schemeClr val="accent1">
              <a:alpha val="90000"/>
              <a:hueOff val="0"/>
              <a:satOff val="0"/>
              <a:lumOff val="0"/>
              <a:alphaOff val="-2000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1689100">
            <a:lnSpc>
              <a:spcPct val="90000"/>
            </a:lnSpc>
            <a:spcBef>
              <a:spcPct val="0"/>
            </a:spcBef>
            <a:spcAft>
              <a:spcPct val="35000"/>
            </a:spcAft>
            <a:buNone/>
          </a:pPr>
          <a:r>
            <a:rPr lang="en-US" sz="3800" kern="1200" dirty="0"/>
            <a:t> </a:t>
          </a:r>
        </a:p>
      </dsp:txBody>
      <dsp:txXfrm rot="-5400000">
        <a:off x="1" y="2274693"/>
        <a:ext cx="1278845" cy="548077"/>
      </dsp:txXfrm>
    </dsp:sp>
    <dsp:sp modelId="{216BE505-23A5-4082-BD55-45F550C3D3E7}">
      <dsp:nvSpPr>
        <dsp:cNvPr id="0" name=""/>
        <dsp:cNvSpPr/>
      </dsp:nvSpPr>
      <dsp:spPr>
        <a:xfrm rot="5400000">
          <a:off x="5662248" y="-2748132"/>
          <a:ext cx="1187499" cy="9954304"/>
        </a:xfrm>
        <a:prstGeom prst="round2SameRect">
          <a:avLst/>
        </a:prstGeom>
        <a:solidFill>
          <a:schemeClr val="lt1">
            <a:alpha val="90000"/>
            <a:hueOff val="0"/>
            <a:satOff val="0"/>
            <a:lumOff val="0"/>
            <a:alphaOff val="0"/>
          </a:schemeClr>
        </a:solidFill>
        <a:ln w="9525" cap="flat" cmpd="sng" algn="ctr">
          <a:solidFill>
            <a:schemeClr val="accent1">
              <a:alpha val="90000"/>
              <a:hueOff val="0"/>
              <a:satOff val="0"/>
              <a:lumOff val="0"/>
              <a:alphaOff val="-2000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462280" tIns="41275" rIns="41275" bIns="41275" numCol="1" spcCol="1270" anchor="ctr" anchorCtr="0">
          <a:noAutofit/>
        </a:bodyPr>
        <a:lstStyle/>
        <a:p>
          <a:pPr marL="285750" lvl="1" indent="-285750" algn="l" defTabSz="2889250">
            <a:lnSpc>
              <a:spcPct val="90000"/>
            </a:lnSpc>
            <a:spcBef>
              <a:spcPct val="0"/>
            </a:spcBef>
            <a:spcAft>
              <a:spcPct val="15000"/>
            </a:spcAft>
            <a:buChar char="•"/>
          </a:pPr>
          <a:r>
            <a:rPr lang="en-US" sz="6500" kern="1200">
              <a:latin typeface="Georgia" panose="02040502050405020303" pitchFamily="18" charset="0"/>
              <a:ea typeface="+mn-ea"/>
              <a:cs typeface="+mn-cs"/>
            </a:rPr>
            <a:t>Steps</a:t>
          </a:r>
          <a:endParaRPr lang="en-US" sz="6500" kern="1200" dirty="0">
            <a:latin typeface="Georgia" panose="02040502050405020303" pitchFamily="18" charset="0"/>
            <a:ea typeface="+mn-ea"/>
            <a:cs typeface="+mn-cs"/>
          </a:endParaRPr>
        </a:p>
      </dsp:txBody>
      <dsp:txXfrm rot="-5400000">
        <a:off x="1278846" y="1693239"/>
        <a:ext cx="9896335" cy="1071561"/>
      </dsp:txXfrm>
    </dsp:sp>
    <dsp:sp modelId="{45CCA74D-3F18-4895-A633-42B9E42096CC}">
      <dsp:nvSpPr>
        <dsp:cNvPr id="0" name=""/>
        <dsp:cNvSpPr/>
      </dsp:nvSpPr>
      <dsp:spPr>
        <a:xfrm rot="5400000">
          <a:off x="-274038" y="3544244"/>
          <a:ext cx="1826922" cy="1278845"/>
        </a:xfrm>
        <a:prstGeom prst="chevron">
          <a:avLst/>
        </a:prstGeom>
        <a:gradFill rotWithShape="0">
          <a:gsLst>
            <a:gs pos="0">
              <a:schemeClr val="accent1">
                <a:alpha val="90000"/>
                <a:hueOff val="0"/>
                <a:satOff val="0"/>
                <a:lumOff val="0"/>
                <a:alphaOff val="-40000"/>
                <a:tint val="100000"/>
                <a:shade val="100000"/>
                <a:satMod val="130000"/>
              </a:schemeClr>
            </a:gs>
            <a:gs pos="100000">
              <a:schemeClr val="accent1">
                <a:alpha val="90000"/>
                <a:hueOff val="0"/>
                <a:satOff val="0"/>
                <a:lumOff val="0"/>
                <a:alphaOff val="-40000"/>
                <a:tint val="50000"/>
                <a:shade val="100000"/>
                <a:satMod val="350000"/>
              </a:schemeClr>
            </a:gs>
          </a:gsLst>
          <a:lin ang="16200000" scaled="0"/>
        </a:gradFill>
        <a:ln w="9525" cap="flat" cmpd="sng" algn="ctr">
          <a:solidFill>
            <a:schemeClr val="accent1">
              <a:alpha val="90000"/>
              <a:hueOff val="0"/>
              <a:satOff val="0"/>
              <a:lumOff val="0"/>
              <a:alphaOff val="-4000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1689100">
            <a:lnSpc>
              <a:spcPct val="90000"/>
            </a:lnSpc>
            <a:spcBef>
              <a:spcPct val="0"/>
            </a:spcBef>
            <a:spcAft>
              <a:spcPct val="35000"/>
            </a:spcAft>
            <a:buNone/>
          </a:pPr>
          <a:r>
            <a:rPr lang="en-US" sz="3800" kern="1200" dirty="0"/>
            <a:t> </a:t>
          </a:r>
        </a:p>
      </dsp:txBody>
      <dsp:txXfrm rot="-5400000">
        <a:off x="1" y="3909629"/>
        <a:ext cx="1278845" cy="548077"/>
      </dsp:txXfrm>
    </dsp:sp>
    <dsp:sp modelId="{E942EFB1-0913-4E58-B64F-BB1ABD07ACBF}">
      <dsp:nvSpPr>
        <dsp:cNvPr id="0" name=""/>
        <dsp:cNvSpPr/>
      </dsp:nvSpPr>
      <dsp:spPr>
        <a:xfrm rot="5400000">
          <a:off x="5662248" y="-1113196"/>
          <a:ext cx="1187499" cy="9954304"/>
        </a:xfrm>
        <a:prstGeom prst="round2SameRect">
          <a:avLst/>
        </a:prstGeom>
        <a:solidFill>
          <a:schemeClr val="lt1">
            <a:alpha val="90000"/>
            <a:hueOff val="0"/>
            <a:satOff val="0"/>
            <a:lumOff val="0"/>
            <a:alphaOff val="0"/>
          </a:schemeClr>
        </a:solidFill>
        <a:ln w="9525" cap="flat" cmpd="sng" algn="ctr">
          <a:solidFill>
            <a:schemeClr val="accent1">
              <a:alpha val="90000"/>
              <a:hueOff val="0"/>
              <a:satOff val="0"/>
              <a:lumOff val="0"/>
              <a:alphaOff val="-4000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462280" tIns="41275" rIns="41275" bIns="41275" numCol="1" spcCol="1270" anchor="ctr" anchorCtr="0">
          <a:noAutofit/>
        </a:bodyPr>
        <a:lstStyle/>
        <a:p>
          <a:pPr marL="285750" lvl="1" indent="-285750" algn="l" defTabSz="2889250">
            <a:lnSpc>
              <a:spcPct val="90000"/>
            </a:lnSpc>
            <a:spcBef>
              <a:spcPct val="0"/>
            </a:spcBef>
            <a:spcAft>
              <a:spcPct val="15000"/>
            </a:spcAft>
            <a:buChar char="•"/>
          </a:pPr>
          <a:r>
            <a:rPr lang="en-US" sz="6500" kern="1200" dirty="0">
              <a:latin typeface="Georgia" panose="02040502050405020303" pitchFamily="18" charset="0"/>
              <a:ea typeface="+mn-ea"/>
              <a:cs typeface="+mn-cs"/>
            </a:rPr>
            <a:t>Output</a:t>
          </a:r>
        </a:p>
      </dsp:txBody>
      <dsp:txXfrm rot="-5400000">
        <a:off x="1278846" y="3328175"/>
        <a:ext cx="9896335" cy="1071561"/>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a:t>
            </a:fld>
            <a:endParaRPr lang="en-US"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91577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14244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EG" dirty="0"/>
              <a:t>الخوارزمية هي مجموعة محدودة من التعليمات الدقيقة لإجراء عملية حسابية أو لحل </a:t>
            </a:r>
            <a:r>
              <a:rPr lang="ar-EG" dirty="0" err="1"/>
              <a:t>مشكلة."إجراء</a:t>
            </a:r>
            <a:r>
              <a:rPr lang="ar-EG" dirty="0"/>
              <a:t> خطوة بخطوة لحل المشكلة"</a:t>
            </a:r>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6</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668515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EG" dirty="0"/>
              <a:t>الخوارزمية هي مجموعة محدودة من التعليمات الدقيقة لإجراء عملية حسابية أو لحل </a:t>
            </a:r>
            <a:r>
              <a:rPr lang="ar-EG" dirty="0" err="1"/>
              <a:t>مشكلة."إجراء</a:t>
            </a:r>
            <a:r>
              <a:rPr lang="ar-EG" dirty="0"/>
              <a:t> خطوة بخطوة لحل المشكلة"</a:t>
            </a:r>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7</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7740233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0" dirty="0">
                <a:latin typeface="Times New Roman" panose="02020603050405020304" pitchFamily="18" charset="0"/>
                <a:cs typeface="Times New Roman" panose="02020603050405020304" pitchFamily="18" charset="0"/>
              </a:rPr>
              <a:t>The scientist, astronomer and mathematician </a:t>
            </a:r>
            <a:r>
              <a:rPr lang="en-US" sz="1200" b="0" dirty="0" err="1">
                <a:latin typeface="Times New Roman" panose="02020603050405020304" pitchFamily="18" charset="0"/>
                <a:cs typeface="Times New Roman" panose="02020603050405020304" pitchFamily="18" charset="0"/>
              </a:rPr>
              <a:t>Muḥammad</a:t>
            </a:r>
            <a:r>
              <a:rPr lang="en-US" sz="1200" b="0" dirty="0">
                <a:latin typeface="Times New Roman" panose="02020603050405020304" pitchFamily="18" charset="0"/>
                <a:cs typeface="Times New Roman" panose="02020603050405020304" pitchFamily="18" charset="0"/>
              </a:rPr>
              <a:t> ibn Musa </a:t>
            </a:r>
            <a:r>
              <a:rPr lang="en-US" sz="1200" b="1" dirty="0">
                <a:solidFill>
                  <a:srgbClr val="002060"/>
                </a:solidFill>
                <a:latin typeface="Times New Roman" panose="02020603050405020304" pitchFamily="18" charset="0"/>
                <a:cs typeface="Times New Roman" panose="02020603050405020304" pitchFamily="18" charset="0"/>
              </a:rPr>
              <a:t>Al-Khwarizmi</a:t>
            </a:r>
            <a:r>
              <a:rPr lang="en-US" sz="1200" b="0" dirty="0">
                <a:latin typeface="Times New Roman" panose="02020603050405020304" pitchFamily="18" charset="0"/>
                <a:cs typeface="Times New Roman" panose="02020603050405020304" pitchFamily="18" charset="0"/>
              </a:rPr>
              <a:t> “</a:t>
            </a:r>
            <a:r>
              <a:rPr lang="en-US" sz="1200" dirty="0">
                <a:latin typeface="Times New Roman" panose="02020603050405020304" pitchFamily="18" charset="0"/>
                <a:cs typeface="Times New Roman" panose="02020603050405020304" pitchFamily="18" charset="0"/>
              </a:rPr>
              <a:t>“father of algebra” </a:t>
            </a:r>
            <a:r>
              <a:rPr lang="en-US" sz="1200" b="0" dirty="0">
                <a:latin typeface="Times New Roman" panose="02020603050405020304" pitchFamily="18" charset="0"/>
                <a:cs typeface="Times New Roman" panose="02020603050405020304" pitchFamily="18" charset="0"/>
              </a:rPr>
              <a:t>” , formerly Latinized as </a:t>
            </a:r>
            <a:r>
              <a:rPr lang="en-US" sz="1200" b="1" dirty="0" err="1">
                <a:latin typeface="Times New Roman" panose="02020603050405020304" pitchFamily="18" charset="0"/>
                <a:cs typeface="Times New Roman" panose="02020603050405020304" pitchFamily="18" charset="0"/>
              </a:rPr>
              <a:t>Algorithmi</a:t>
            </a:r>
            <a:r>
              <a:rPr lang="en-US" sz="1200" b="0" dirty="0">
                <a:latin typeface="Times New Roman" panose="02020603050405020304" pitchFamily="18" charset="0"/>
                <a:cs typeface="Times New Roman" panose="02020603050405020304" pitchFamily="18" charset="0"/>
              </a:rPr>
              <a:t>, under the patronage of the Caliph Al-</a:t>
            </a:r>
            <a:r>
              <a:rPr lang="en-US" sz="1200" b="0" dirty="0" err="1">
                <a:latin typeface="Times New Roman" panose="02020603050405020304" pitchFamily="18" charset="0"/>
                <a:cs typeface="Times New Roman" panose="02020603050405020304" pitchFamily="18" charset="0"/>
              </a:rPr>
              <a:t>Ma'mun</a:t>
            </a:r>
            <a:r>
              <a:rPr lang="en-US" sz="1200" b="0" dirty="0">
                <a:latin typeface="Times New Roman" panose="02020603050405020304" pitchFamily="18" charset="0"/>
                <a:cs typeface="Times New Roman" panose="02020603050405020304" pitchFamily="18" charset="0"/>
              </a:rPr>
              <a:t> of the Abbasid Caliphate. Around 820 AD he was appointed as the astronomer and head of the library of the House of Wisdom in Baghdad. Al-Khwarizmi's in his book, “The Compendious Book on Calculation by Completion and Balancing”, presented the first systematic solution of linear and quadratic equations. </a:t>
            </a:r>
          </a:p>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8</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185613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ar-EG" sz="1200" b="0" dirty="0">
                <a:latin typeface="Times New Roman" panose="02020603050405020304" pitchFamily="18" charset="0"/>
                <a:cs typeface="Times New Roman" panose="02020603050405020304" pitchFamily="18" charset="0"/>
              </a:rPr>
              <a:t>ألف العديد من الكتب المؤثرة "في الحساب بالأرقام الهندية" والتي وصفت كيفية إجراء العمليات الحسابية باستخدام الأرقام العربية. فُقدت المخطوطة الأصلية، على الرغم من أن ترجمة لاتينية من القرن الحادي عشر الميلادي أدخلت نظام الأرقام هذا إلى أوروبا. كانت الكلمة الفرنسية القديمة "</a:t>
            </a:r>
            <a:r>
              <a:rPr lang="en-US" sz="1200" b="0" dirty="0" err="1">
                <a:latin typeface="Times New Roman" panose="02020603050405020304" pitchFamily="18" charset="0"/>
                <a:cs typeface="Times New Roman" panose="02020603050405020304" pitchFamily="18" charset="0"/>
              </a:rPr>
              <a:t>algorisme</a:t>
            </a:r>
            <a:r>
              <a:rPr lang="en-US" sz="1200" b="0" dirty="0">
                <a:latin typeface="Times New Roman" panose="02020603050405020304" pitchFamily="18" charset="0"/>
                <a:cs typeface="Times New Roman" panose="02020603050405020304" pitchFamily="18" charset="0"/>
              </a:rPr>
              <a:t>" </a:t>
            </a:r>
            <a:r>
              <a:rPr lang="ar-EG" sz="1200" b="0" dirty="0">
                <a:latin typeface="Times New Roman" panose="02020603050405020304" pitchFamily="18" charset="0"/>
                <a:cs typeface="Times New Roman" panose="02020603050405020304" pitchFamily="18" charset="0"/>
              </a:rPr>
              <a:t>تعني "نظام الأرقام العربية"، ولم تصبح تعني إلا في وقت لاحق وصفة عامة لحل المشكلات الحسابية.</a:t>
            </a:r>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9</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075173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10</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0308798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19</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0079489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47</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1438012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userDrawn="1">
  <p:cSld name="8_Title Slide">
    <p:spTree>
      <p:nvGrpSpPr>
        <p:cNvPr id="1" name="Shape 15"/>
        <p:cNvGrpSpPr/>
        <p:nvPr/>
      </p:nvGrpSpPr>
      <p:grpSpPr>
        <a:xfrm>
          <a:off x="0" y="0"/>
          <a:ext cx="0" cy="0"/>
          <a:chOff x="0" y="0"/>
          <a:chExt cx="0" cy="0"/>
        </a:xfrm>
      </p:grpSpPr>
      <p:pic>
        <p:nvPicPr>
          <p:cNvPr id="18" name="Google Shape;103;p1">
            <a:extLst>
              <a:ext uri="{FF2B5EF4-FFF2-40B4-BE49-F238E27FC236}">
                <a16:creationId xmlns:a16="http://schemas.microsoft.com/office/drawing/2014/main" id="{09053010-BE83-5798-DFCF-289E44DF50EF}"/>
              </a:ext>
            </a:extLst>
          </p:cNvPr>
          <p:cNvPicPr preferRelativeResize="0"/>
          <p:nvPr userDrawn="1"/>
        </p:nvPicPr>
        <p:blipFill rotWithShape="1">
          <a:blip r:embed="rId2">
            <a:alphaModFix/>
          </a:blip>
          <a:srcRect/>
          <a:stretch/>
        </p:blipFill>
        <p:spPr>
          <a:xfrm>
            <a:off x="-67090" y="-44450"/>
            <a:ext cx="12311979" cy="6858000"/>
          </a:xfrm>
          <a:prstGeom prst="rect">
            <a:avLst/>
          </a:prstGeom>
          <a:noFill/>
          <a:ln>
            <a:noFill/>
          </a:ln>
        </p:spPr>
      </p:pic>
      <p:sp>
        <p:nvSpPr>
          <p:cNvPr id="19" name="Google Shape;105;p1">
            <a:extLst>
              <a:ext uri="{FF2B5EF4-FFF2-40B4-BE49-F238E27FC236}">
                <a16:creationId xmlns:a16="http://schemas.microsoft.com/office/drawing/2014/main" id="{B060EDE2-C98A-26AC-D8CC-39EEECDFE61D}"/>
              </a:ext>
            </a:extLst>
          </p:cNvPr>
          <p:cNvSpPr txBox="1"/>
          <p:nvPr userDrawn="1"/>
        </p:nvSpPr>
        <p:spPr>
          <a:xfrm>
            <a:off x="1108644" y="379439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Dr. Shahira Ahmed</a:t>
            </a:r>
            <a:endParaRPr dirty="0"/>
          </a:p>
        </p:txBody>
      </p:sp>
      <p:sp>
        <p:nvSpPr>
          <p:cNvPr id="20" name="Google Shape;106;p1">
            <a:extLst>
              <a:ext uri="{FF2B5EF4-FFF2-40B4-BE49-F238E27FC236}">
                <a16:creationId xmlns:a16="http://schemas.microsoft.com/office/drawing/2014/main" id="{198BCF14-8056-9E85-67BB-7FBB587B6C84}"/>
              </a:ext>
            </a:extLst>
          </p:cNvPr>
          <p:cNvSpPr txBox="1"/>
          <p:nvPr userDrawn="1"/>
        </p:nvSpPr>
        <p:spPr>
          <a:xfrm>
            <a:off x="1108644" y="2424037"/>
            <a:ext cx="4326249"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cs typeface="Times New Roman"/>
                <a:sym typeface="Times New Roman"/>
              </a:rPr>
              <a:t>Discrete Mathematics</a:t>
            </a:r>
            <a:endParaRPr lang="en-US" dirty="0"/>
          </a:p>
        </p:txBody>
      </p:sp>
      <p:sp>
        <p:nvSpPr>
          <p:cNvPr id="21" name="Google Shape;107;p1">
            <a:extLst>
              <a:ext uri="{FF2B5EF4-FFF2-40B4-BE49-F238E27FC236}">
                <a16:creationId xmlns:a16="http://schemas.microsoft.com/office/drawing/2014/main" id="{1AA10412-0824-8883-A649-583B12755469}"/>
              </a:ext>
            </a:extLst>
          </p:cNvPr>
          <p:cNvSpPr/>
          <p:nvPr userDrawn="1"/>
        </p:nvSpPr>
        <p:spPr>
          <a:xfrm>
            <a:off x="-540265" y="5843657"/>
            <a:ext cx="351660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dirty="0"/>
              <a:t>Lecture 1</a:t>
            </a:r>
            <a:endParaRPr dirty="0"/>
          </a:p>
        </p:txBody>
      </p:sp>
      <p:sp>
        <p:nvSpPr>
          <p:cNvPr id="22" name="Google Shape;109;p1">
            <a:extLst>
              <a:ext uri="{FF2B5EF4-FFF2-40B4-BE49-F238E27FC236}">
                <a16:creationId xmlns:a16="http://schemas.microsoft.com/office/drawing/2014/main" id="{A8ACB218-6CA7-61CE-7EEC-83FBB5FB86BD}"/>
              </a:ext>
            </a:extLst>
          </p:cNvPr>
          <p:cNvSpPr txBox="1"/>
          <p:nvPr userDrawn="1"/>
        </p:nvSpPr>
        <p:spPr>
          <a:xfrm>
            <a:off x="329269" y="5104240"/>
            <a:ext cx="2820003"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lt1"/>
                </a:solidFill>
                <a:latin typeface="Times New Roman"/>
                <a:cs typeface="Times New Roman"/>
                <a:sym typeface="Times New Roman"/>
              </a:rPr>
              <a:t>IT241</a:t>
            </a:r>
            <a:endParaRPr dirty="0"/>
          </a:p>
          <a:p>
            <a:pPr marL="0" marR="0" lvl="0" indent="0" algn="l" rtl="0">
              <a:spcBef>
                <a:spcPts val="0"/>
              </a:spcBef>
              <a:spcAft>
                <a:spcPts val="0"/>
              </a:spcAft>
              <a:buNone/>
            </a:pPr>
            <a:r>
              <a:rPr lang="en-US" sz="2000" dirty="0">
                <a:solidFill>
                  <a:schemeClr val="lt1"/>
                </a:solidFill>
                <a:latin typeface="Times New Roman"/>
                <a:cs typeface="Times New Roman"/>
                <a:sym typeface="Times New Roman"/>
              </a:rPr>
              <a:t>Sets</a:t>
            </a:r>
            <a:endParaRPr dirty="0"/>
          </a:p>
        </p:txBody>
      </p:sp>
      <p:sp>
        <p:nvSpPr>
          <p:cNvPr id="23" name="Google Shape;104;p1">
            <a:extLst>
              <a:ext uri="{FF2B5EF4-FFF2-40B4-BE49-F238E27FC236}">
                <a16:creationId xmlns:a16="http://schemas.microsoft.com/office/drawing/2014/main" id="{52891730-1D5A-6AF4-EBA5-6F3CC2473D4E}"/>
              </a:ext>
            </a:extLst>
          </p:cNvPr>
          <p:cNvSpPr/>
          <p:nvPr userDrawn="1"/>
        </p:nvSpPr>
        <p:spPr>
          <a:xfrm>
            <a:off x="605442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24" name="Google Shape;108;p1">
            <a:extLst>
              <a:ext uri="{FF2B5EF4-FFF2-40B4-BE49-F238E27FC236}">
                <a16:creationId xmlns:a16="http://schemas.microsoft.com/office/drawing/2014/main" id="{87FCC989-A619-BDED-F2E3-4163D4823484}"/>
              </a:ext>
            </a:extLst>
          </p:cNvPr>
          <p:cNvPicPr preferRelativeResize="0"/>
          <p:nvPr userDrawn="1"/>
        </p:nvPicPr>
        <p:blipFill rotWithShape="1">
          <a:blip r:embed="rId3">
            <a:alphaModFix/>
          </a:blip>
          <a:srcRect/>
          <a:stretch/>
        </p:blipFill>
        <p:spPr>
          <a:xfrm>
            <a:off x="328545" y="198943"/>
            <a:ext cx="2876694" cy="1357799"/>
          </a:xfrm>
          <a:prstGeom prst="rect">
            <a:avLst/>
          </a:prstGeom>
          <a:noFill/>
          <a:ln>
            <a:noFill/>
          </a:ln>
        </p:spPr>
      </p:pic>
    </p:spTree>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userDrawn="1">
  <p:cSld name="23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0" y="-94982"/>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3" name="Google Shape;118;p2">
            <a:extLst>
              <a:ext uri="{FF2B5EF4-FFF2-40B4-BE49-F238E27FC236}">
                <a16:creationId xmlns:a16="http://schemas.microsoft.com/office/drawing/2014/main" id="{922B60B1-84AE-60B8-7A06-98798F6970B9}"/>
              </a:ext>
            </a:extLst>
          </p:cNvPr>
          <p:cNvSpPr txBox="1"/>
          <p:nvPr userDrawn="1"/>
        </p:nvSpPr>
        <p:spPr>
          <a:xfrm>
            <a:off x="5983356" y="2813245"/>
            <a:ext cx="6208641" cy="144650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Discrete Mathematics</a:t>
            </a:r>
          </a:p>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IT241</a:t>
            </a:r>
            <a:endParaRPr lang="en-US" dirty="0"/>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pic>
        <p:nvPicPr>
          <p:cNvPr id="7" name="Google Shape;123;p2">
            <a:extLst>
              <a:ext uri="{FF2B5EF4-FFF2-40B4-BE49-F238E27FC236}">
                <a16:creationId xmlns:a16="http://schemas.microsoft.com/office/drawing/2014/main" id="{071BEA49-58F6-D7F4-0093-3C46A991F58A}"/>
              </a:ext>
            </a:extLst>
          </p:cNvPr>
          <p:cNvPicPr preferRelativeResize="0"/>
          <p:nvPr userDrawn="1"/>
        </p:nvPicPr>
        <p:blipFill rotWithShape="1">
          <a:blip r:embed="rId2">
            <a:alphaModFix/>
          </a:blip>
          <a:srcRect/>
          <a:stretch/>
        </p:blipFill>
        <p:spPr>
          <a:xfrm>
            <a:off x="313679" y="372325"/>
            <a:ext cx="2457656" cy="670874"/>
          </a:xfrm>
          <a:prstGeom prst="rect">
            <a:avLst/>
          </a:prstGeom>
          <a:noFill/>
          <a:ln>
            <a:noFill/>
          </a:ln>
        </p:spPr>
      </p:pic>
      <p:pic>
        <p:nvPicPr>
          <p:cNvPr id="8" name="Google Shape;124;p2">
            <a:extLst>
              <a:ext uri="{FF2B5EF4-FFF2-40B4-BE49-F238E27FC236}">
                <a16:creationId xmlns:a16="http://schemas.microsoft.com/office/drawing/2014/main" id="{54C53AC9-751C-4F4B-E3B7-D674DBBA66BD}"/>
              </a:ext>
            </a:extLst>
          </p:cNvPr>
          <p:cNvPicPr preferRelativeResize="0"/>
          <p:nvPr userDrawn="1"/>
        </p:nvPicPr>
        <p:blipFill rotWithShape="1">
          <a:blip r:embed="rId3">
            <a:alphaModFix/>
          </a:blip>
          <a:srcRect/>
          <a:stretch/>
        </p:blipFill>
        <p:spPr>
          <a:xfrm>
            <a:off x="9264625" y="248508"/>
            <a:ext cx="2470340" cy="1166001"/>
          </a:xfrm>
          <a:prstGeom prst="rect">
            <a:avLst/>
          </a:prstGeom>
          <a:noFill/>
          <a:ln>
            <a:noFill/>
          </a:ln>
        </p:spPr>
      </p:pic>
      <p:sp>
        <p:nvSpPr>
          <p:cNvPr id="9" name="Google Shape;125;p2">
            <a:extLst>
              <a:ext uri="{FF2B5EF4-FFF2-40B4-BE49-F238E27FC236}">
                <a16:creationId xmlns:a16="http://schemas.microsoft.com/office/drawing/2014/main" id="{04121993-1518-4CD4-6E8E-F8E823990FD2}"/>
              </a:ext>
            </a:extLst>
          </p:cNvPr>
          <p:cNvSpPr txBox="1"/>
          <p:nvPr userDrawn="1"/>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
        <p:nvSpPr>
          <p:cNvPr id="10" name="TextBox 9">
            <a:extLst>
              <a:ext uri="{FF2B5EF4-FFF2-40B4-BE49-F238E27FC236}">
                <a16:creationId xmlns:a16="http://schemas.microsoft.com/office/drawing/2014/main" id="{A85928BD-A09E-B54E-07FA-A75C29E14ACE}"/>
              </a:ext>
            </a:extLst>
          </p:cNvPr>
          <p:cNvSpPr txBox="1"/>
          <p:nvPr userDrawn="1"/>
        </p:nvSpPr>
        <p:spPr>
          <a:xfrm>
            <a:off x="6457286" y="4259754"/>
            <a:ext cx="4731027"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400" b="1" dirty="0">
                <a:latin typeface="Times New Roman" panose="02020603050405020304" pitchFamily="18" charset="0"/>
                <a:cs typeface="Times New Roman" panose="02020603050405020304" pitchFamily="18" charset="0"/>
              </a:rPr>
              <a:t>Lecture 9 : Algorithms</a:t>
            </a:r>
          </a:p>
          <a:p>
            <a:pPr algn="ctr"/>
            <a:r>
              <a:rPr lang="en-US" sz="2000" b="1" dirty="0">
                <a:latin typeface="Times New Roman" panose="02020603050405020304" pitchFamily="18" charset="0"/>
                <a:cs typeface="Times New Roman" panose="02020603050405020304" pitchFamily="18" charset="0"/>
              </a:rPr>
              <a:t> </a:t>
            </a:r>
          </a:p>
        </p:txBody>
      </p:sp>
    </p:spTree>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3_Title Slide" preserve="1" userDrawn="1">
  <p:cSld name="24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pic>
        <p:nvPicPr>
          <p:cNvPr id="7" name="Google Shape;123;p2">
            <a:extLst>
              <a:ext uri="{FF2B5EF4-FFF2-40B4-BE49-F238E27FC236}">
                <a16:creationId xmlns:a16="http://schemas.microsoft.com/office/drawing/2014/main" id="{071BEA49-58F6-D7F4-0093-3C46A991F58A}"/>
              </a:ext>
            </a:extLst>
          </p:cNvPr>
          <p:cNvPicPr preferRelativeResize="0"/>
          <p:nvPr userDrawn="1"/>
        </p:nvPicPr>
        <p:blipFill rotWithShape="1">
          <a:blip r:embed="rId2">
            <a:alphaModFix/>
          </a:blip>
          <a:srcRect/>
          <a:stretch/>
        </p:blipFill>
        <p:spPr>
          <a:xfrm>
            <a:off x="313679" y="372325"/>
            <a:ext cx="2457656" cy="670874"/>
          </a:xfrm>
          <a:prstGeom prst="rect">
            <a:avLst/>
          </a:prstGeom>
          <a:noFill/>
          <a:ln>
            <a:noFill/>
          </a:ln>
        </p:spPr>
      </p:pic>
      <p:pic>
        <p:nvPicPr>
          <p:cNvPr id="8" name="Google Shape;124;p2">
            <a:extLst>
              <a:ext uri="{FF2B5EF4-FFF2-40B4-BE49-F238E27FC236}">
                <a16:creationId xmlns:a16="http://schemas.microsoft.com/office/drawing/2014/main" id="{54C53AC9-751C-4F4B-E3B7-D674DBBA66BD}"/>
              </a:ext>
            </a:extLst>
          </p:cNvPr>
          <p:cNvPicPr preferRelativeResize="0"/>
          <p:nvPr userDrawn="1"/>
        </p:nvPicPr>
        <p:blipFill rotWithShape="1">
          <a:blip r:embed="rId3">
            <a:alphaModFix/>
          </a:blip>
          <a:srcRect/>
          <a:stretch/>
        </p:blipFill>
        <p:spPr>
          <a:xfrm>
            <a:off x="9264625" y="248508"/>
            <a:ext cx="2470340" cy="1166001"/>
          </a:xfrm>
          <a:prstGeom prst="rect">
            <a:avLst/>
          </a:prstGeom>
          <a:noFill/>
          <a:ln>
            <a:noFill/>
          </a:ln>
        </p:spPr>
      </p:pic>
      <p:sp>
        <p:nvSpPr>
          <p:cNvPr id="9" name="Google Shape;125;p2">
            <a:extLst>
              <a:ext uri="{FF2B5EF4-FFF2-40B4-BE49-F238E27FC236}">
                <a16:creationId xmlns:a16="http://schemas.microsoft.com/office/drawing/2014/main" id="{04121993-1518-4CD4-6E8E-F8E823990FD2}"/>
              </a:ext>
            </a:extLst>
          </p:cNvPr>
          <p:cNvSpPr txBox="1"/>
          <p:nvPr userDrawn="1"/>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
        <p:nvSpPr>
          <p:cNvPr id="10" name="Google Shape;42;p20">
            <a:extLst>
              <a:ext uri="{FF2B5EF4-FFF2-40B4-BE49-F238E27FC236}">
                <a16:creationId xmlns:a16="http://schemas.microsoft.com/office/drawing/2014/main" id="{E68EF1AB-E68D-C974-107C-2F081C9E5A67}"/>
              </a:ext>
            </a:extLst>
          </p:cNvPr>
          <p:cNvSpPr txBox="1">
            <a:spLocks noGrp="1"/>
          </p:cNvSpPr>
          <p:nvPr>
            <p:ph type="title"/>
          </p:nvPr>
        </p:nvSpPr>
        <p:spPr>
          <a:xfrm>
            <a:off x="623128" y="2002632"/>
            <a:ext cx="10515600" cy="2852737"/>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Tree>
    <p:extLst>
      <p:ext uri="{BB962C8B-B14F-4D97-AF65-F5344CB8AC3E}">
        <p14:creationId xmlns:p14="http://schemas.microsoft.com/office/powerpoint/2010/main" val="538934180"/>
      </p:ext>
    </p:extLst>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2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2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6"/>
          <p:cNvSpPr>
            <a:spLocks noGrp="1"/>
          </p:cNvSpPr>
          <p:nvPr>
            <p:ph type="pic" idx="2"/>
          </p:nvPr>
        </p:nvSpPr>
        <p:spPr>
          <a:xfrm>
            <a:off x="5183188" y="987425"/>
            <a:ext cx="6172200" cy="4873625"/>
          </a:xfrm>
          <a:prstGeom prst="rect">
            <a:avLst/>
          </a:prstGeom>
          <a:noFill/>
          <a:ln>
            <a:noFill/>
          </a:ln>
        </p:spPr>
      </p:sp>
      <p:sp>
        <p:nvSpPr>
          <p:cNvPr id="82" name="Google Shape;82;p2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29_Title Slide" userDrawn="1">
  <p:cSld name="29_Title Slide">
    <p:spTree>
      <p:nvGrpSpPr>
        <p:cNvPr id="1" name="Shape 19"/>
        <p:cNvGrpSpPr/>
        <p:nvPr/>
      </p:nvGrpSpPr>
      <p:grpSpPr>
        <a:xfrm>
          <a:off x="0" y="0"/>
          <a:ext cx="0" cy="0"/>
          <a:chOff x="0" y="0"/>
          <a:chExt cx="0" cy="0"/>
        </a:xfrm>
      </p:grpSpPr>
      <p:sp>
        <p:nvSpPr>
          <p:cNvPr id="2" name="Google Shape;161;p5">
            <a:extLst>
              <a:ext uri="{FF2B5EF4-FFF2-40B4-BE49-F238E27FC236}">
                <a16:creationId xmlns:a16="http://schemas.microsoft.com/office/drawing/2014/main" id="{A1F3E9D5-4715-1D92-FFB5-2A77D0B78234}"/>
              </a:ext>
            </a:extLst>
          </p:cNvPr>
          <p:cNvSpPr/>
          <p:nvPr userDrawn="1"/>
        </p:nvSpPr>
        <p:spPr>
          <a:xfrm>
            <a:off x="234043" y="938580"/>
            <a:ext cx="11723914" cy="5460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8" name="Slide Number Placeholder 5">
            <a:extLst>
              <a:ext uri="{FF2B5EF4-FFF2-40B4-BE49-F238E27FC236}">
                <a16:creationId xmlns:a16="http://schemas.microsoft.com/office/drawing/2014/main" id="{B892816D-CF31-D6A0-BE9B-9DE0C28B18EE}"/>
              </a:ext>
            </a:extLst>
          </p:cNvPr>
          <p:cNvSpPr>
            <a:spLocks noGrp="1"/>
          </p:cNvSpPr>
          <p:nvPr>
            <p:ph type="sldNum" sz="quarter" idx="12"/>
          </p:nvPr>
        </p:nvSpPr>
        <p:spPr>
          <a:xfrm>
            <a:off x="9362661" y="6481442"/>
            <a:ext cx="2667000" cy="294289"/>
          </a:xfrm>
          <a:prstGeom prst="rect">
            <a:avLst/>
          </a:prstGeom>
        </p:spPr>
        <p:txBody>
          <a:bodyPr/>
          <a:lstStyle>
            <a:lvl1pPr algn="r">
              <a:defRPr sz="1200">
                <a:solidFill>
                  <a:schemeClr val="bg1"/>
                </a:solidFill>
              </a:defRPr>
            </a:lvl1pPr>
          </a:lstStyle>
          <a:p>
            <a:fld id="{6BDBACC2-E59C-4C76-9B43-ACFA72B85B74}" type="slidenum">
              <a:rPr lang="en-US" smtClean="0"/>
              <a:pPr/>
              <a:t>‹#›</a:t>
            </a:fld>
            <a:endParaRPr lang="en-US"/>
          </a:p>
        </p:txBody>
      </p:sp>
      <p:pic>
        <p:nvPicPr>
          <p:cNvPr id="9" name="Google Shape;167;p5">
            <a:extLst>
              <a:ext uri="{FF2B5EF4-FFF2-40B4-BE49-F238E27FC236}">
                <a16:creationId xmlns:a16="http://schemas.microsoft.com/office/drawing/2014/main" id="{218F4322-3658-003F-80CA-9FA18C454283}"/>
              </a:ext>
            </a:extLst>
          </p:cNvPr>
          <p:cNvPicPr preferRelativeResize="0"/>
          <p:nvPr userDrawn="1"/>
        </p:nvPicPr>
        <p:blipFill rotWithShape="1">
          <a:blip r:embed="rId2">
            <a:alphaModFix/>
          </a:blip>
          <a:srcRect/>
          <a:stretch/>
        </p:blipFill>
        <p:spPr>
          <a:xfrm>
            <a:off x="9808263" y="-126405"/>
            <a:ext cx="2383737" cy="1022622"/>
          </a:xfrm>
          <a:prstGeom prst="rect">
            <a:avLst/>
          </a:prstGeom>
          <a:noFill/>
          <a:ln>
            <a:noFill/>
          </a:ln>
        </p:spPr>
      </p:pic>
      <p:sp>
        <p:nvSpPr>
          <p:cNvPr id="7" name="Google Shape;10;p10">
            <a:extLst>
              <a:ext uri="{FF2B5EF4-FFF2-40B4-BE49-F238E27FC236}">
                <a16:creationId xmlns:a16="http://schemas.microsoft.com/office/drawing/2014/main" id="{618E2B20-27FA-AF59-2CF1-0BF4BAB4E829}"/>
              </a:ext>
            </a:extLst>
          </p:cNvPr>
          <p:cNvSpPr txBox="1">
            <a:spLocks noGrp="1"/>
          </p:cNvSpPr>
          <p:nvPr>
            <p:ph type="title"/>
          </p:nvPr>
        </p:nvSpPr>
        <p:spPr>
          <a:xfrm>
            <a:off x="234044" y="82269"/>
            <a:ext cx="9456608" cy="73152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3200" b="0" i="0" u="none" strike="noStrike" cap="none">
                <a:solidFill>
                  <a:schemeClr val="bg1"/>
                </a:solidFill>
                <a:latin typeface="Times New Roman" panose="02020603050405020304" pitchFamily="18" charset="0"/>
                <a:ea typeface="Calibri"/>
                <a:cs typeface="Times New Roman" panose="02020603050405020304" pitchFamily="18" charset="0"/>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4" name="Google Shape;11;p10">
            <a:extLst>
              <a:ext uri="{FF2B5EF4-FFF2-40B4-BE49-F238E27FC236}">
                <a16:creationId xmlns:a16="http://schemas.microsoft.com/office/drawing/2014/main" id="{283E618B-3D74-A212-BEA0-89B68258A133}"/>
              </a:ext>
            </a:extLst>
          </p:cNvPr>
          <p:cNvSpPr txBox="1">
            <a:spLocks noGrp="1"/>
          </p:cNvSpPr>
          <p:nvPr>
            <p:ph idx="1"/>
          </p:nvPr>
        </p:nvSpPr>
        <p:spPr>
          <a:xfrm>
            <a:off x="479148" y="1124622"/>
            <a:ext cx="11233704" cy="5097273"/>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extLst>
      <p:ext uri="{BB962C8B-B14F-4D97-AF65-F5344CB8AC3E}">
        <p14:creationId xmlns:p14="http://schemas.microsoft.com/office/powerpoint/2010/main" val="866490759"/>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D15220D-0BB5-4C71-B862-812B075D02FE}" type="datetimeFigureOut">
              <a:rPr lang="en-US" smtClean="0"/>
              <a:pPr/>
              <a:t>12/2/2023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A217EF-0505-4C33-BB20-8A8DF2039023}" type="slidenum">
              <a:rPr lang="en-US" smtClean="0"/>
              <a:pPr/>
              <a:t>‹#›</a:t>
            </a:fld>
            <a:endParaRPr lang="en-US"/>
          </a:p>
        </p:txBody>
      </p:sp>
    </p:spTree>
    <p:extLst>
      <p:ext uri="{BB962C8B-B14F-4D97-AF65-F5344CB8AC3E}">
        <p14:creationId xmlns:p14="http://schemas.microsoft.com/office/powerpoint/2010/main" val="2328389923"/>
      </p:ext>
    </p:extLst>
  </p:cSld>
  <p:clrMapOvr>
    <a:masterClrMapping/>
  </p:clrMapOvr>
  <p:transition spd="slow">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3D15220D-0BB5-4C71-B862-812B075D02FE}" type="datetimeFigureOut">
              <a:rPr lang="en-US" smtClean="0"/>
              <a:pPr/>
              <a:t>12/2/2023</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9CA217EF-0505-4C33-BB20-8A8DF2039023}" type="slidenum">
              <a:rPr lang="en-US" smtClean="0"/>
              <a:pPr/>
              <a:t>‹#›</a:t>
            </a:fld>
            <a:endParaRPr lang="en-US"/>
          </a:p>
        </p:txBody>
      </p:sp>
    </p:spTree>
    <p:extLst>
      <p:ext uri="{BB962C8B-B14F-4D97-AF65-F5344CB8AC3E}">
        <p14:creationId xmlns:p14="http://schemas.microsoft.com/office/powerpoint/2010/main" val="605907965"/>
      </p:ext>
    </p:extLst>
  </p:cSld>
  <p:clrMapOvr>
    <a:overrideClrMapping bg1="dk1" tx1="lt1" bg2="dk2" tx2="lt2" accent1="accent1" accent2="accent2" accent3="accent3" accent4="accent4" accent5="accent5" accent6="accent6" hlink="hlink" folHlink="folHlink"/>
  </p:clrMapOvr>
  <p:transition spd="slow">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936550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2" name="Google Shape;207;p9">
            <a:extLst>
              <a:ext uri="{FF2B5EF4-FFF2-40B4-BE49-F238E27FC236}">
                <a16:creationId xmlns:a16="http://schemas.microsoft.com/office/drawing/2014/main" id="{C260948F-A017-4B81-2C22-50D412FC8495}"/>
              </a:ext>
            </a:extLst>
          </p:cNvPr>
          <p:cNvPicPr preferRelativeResize="0"/>
          <p:nvPr userDrawn="1"/>
        </p:nvPicPr>
        <p:blipFill rotWithShape="1">
          <a:blip r:embed="rId2">
            <a:alphaModFix/>
          </a:blip>
          <a:srcRect/>
          <a:stretch/>
        </p:blipFill>
        <p:spPr>
          <a:xfrm>
            <a:off x="9576180" y="6168740"/>
            <a:ext cx="2279266" cy="384052"/>
          </a:xfrm>
          <a:prstGeom prst="rect">
            <a:avLst/>
          </a:prstGeom>
          <a:noFill/>
          <a:ln>
            <a:noFill/>
          </a:ln>
        </p:spPr>
      </p:pic>
      <p:pic>
        <p:nvPicPr>
          <p:cNvPr id="3" name="Google Shape;208;p9">
            <a:extLst>
              <a:ext uri="{FF2B5EF4-FFF2-40B4-BE49-F238E27FC236}">
                <a16:creationId xmlns:a16="http://schemas.microsoft.com/office/drawing/2014/main" id="{E5884150-2E05-1A2C-BAB7-E0E9F5C99278}"/>
              </a:ext>
            </a:extLst>
          </p:cNvPr>
          <p:cNvPicPr preferRelativeResize="0"/>
          <p:nvPr userDrawn="1"/>
        </p:nvPicPr>
        <p:blipFill rotWithShape="1">
          <a:blip r:embed="rId3">
            <a:alphaModFix/>
          </a:blip>
          <a:srcRect/>
          <a:stretch/>
        </p:blipFill>
        <p:spPr>
          <a:xfrm>
            <a:off x="278013" y="338440"/>
            <a:ext cx="2758843" cy="753090"/>
          </a:xfrm>
          <a:prstGeom prst="rect">
            <a:avLst/>
          </a:prstGeom>
          <a:noFill/>
          <a:ln>
            <a:noFill/>
          </a:ln>
        </p:spPr>
      </p:pic>
      <p:sp>
        <p:nvSpPr>
          <p:cNvPr id="6" name="Google Shape;211;p9">
            <a:extLst>
              <a:ext uri="{FF2B5EF4-FFF2-40B4-BE49-F238E27FC236}">
                <a16:creationId xmlns:a16="http://schemas.microsoft.com/office/drawing/2014/main" id="{8F519622-5BA7-0B54-346A-68D54A5ED854}"/>
              </a:ext>
            </a:extLst>
          </p:cNvPr>
          <p:cNvSpPr/>
          <p:nvPr userDrawn="1"/>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8" name="Google Shape;167;p5">
            <a:extLst>
              <a:ext uri="{FF2B5EF4-FFF2-40B4-BE49-F238E27FC236}">
                <a16:creationId xmlns:a16="http://schemas.microsoft.com/office/drawing/2014/main" id="{617CD8DF-63DE-0EB3-B8DA-9A68C0F35721}"/>
              </a:ext>
            </a:extLst>
          </p:cNvPr>
          <p:cNvPicPr preferRelativeResize="0"/>
          <p:nvPr userDrawn="1"/>
        </p:nvPicPr>
        <p:blipFill rotWithShape="1">
          <a:blip r:embed="rId4">
            <a:alphaModFix/>
          </a:blip>
          <a:srcRect/>
          <a:stretch/>
        </p:blipFill>
        <p:spPr>
          <a:xfrm>
            <a:off x="9750506" y="-58979"/>
            <a:ext cx="2383737" cy="1022622"/>
          </a:xfrm>
          <a:prstGeom prst="rect">
            <a:avLst/>
          </a:prstGeom>
          <a:noFill/>
          <a:ln>
            <a:noFill/>
          </a:ln>
        </p:spPr>
      </p:pic>
      <p:pic>
        <p:nvPicPr>
          <p:cNvPr id="1026" name="Picture 2" descr="How To Write A Thank You Note In Five Easy Steps">
            <a:extLst>
              <a:ext uri="{FF2B5EF4-FFF2-40B4-BE49-F238E27FC236}">
                <a16:creationId xmlns:a16="http://schemas.microsoft.com/office/drawing/2014/main" id="{451FC468-B203-87BF-B828-8973D4A7F4A7}"/>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3823802" y="1911784"/>
            <a:ext cx="4727092" cy="2656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2693048"/>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8">
            <a:alphaModFix/>
          </a:blip>
          <a:stretch>
            <a:fillRect/>
          </a:stretch>
        </a:blipFill>
        <a:effectLst/>
      </p:bgPr>
    </p:bg>
    <p:spTree>
      <p:nvGrpSpPr>
        <p:cNvPr id="1" name="Shape 9"/>
        <p:cNvGrpSpPr/>
        <p:nvPr/>
      </p:nvGrpSpPr>
      <p:grpSpPr>
        <a:xfrm>
          <a:off x="0" y="0"/>
          <a:ext cx="0" cy="0"/>
          <a:chOff x="0" y="0"/>
          <a:chExt cx="0" cy="0"/>
        </a:xfrm>
      </p:grpSpPr>
      <p:sp>
        <p:nvSpPr>
          <p:cNvPr id="10" name="Google Shape;10;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8" name="Google Shape;168;p5">
            <a:extLst>
              <a:ext uri="{FF2B5EF4-FFF2-40B4-BE49-F238E27FC236}">
                <a16:creationId xmlns:a16="http://schemas.microsoft.com/office/drawing/2014/main" id="{ABF31F51-9C70-97EA-DC33-056806E1DBFE}"/>
              </a:ext>
            </a:extLst>
          </p:cNvPr>
          <p:cNvSpPr txBox="1"/>
          <p:nvPr userDrawn="1"/>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11" name="Google Shape;11;p10"/>
          <p:cNvSpPr txBox="1">
            <a:spLocks noGrp="1"/>
          </p:cNvSpPr>
          <p:nvPr>
            <p:ph type="body" idx="1"/>
          </p:nvPr>
        </p:nvSpPr>
        <p:spPr>
          <a:xfrm>
            <a:off x="838200" y="1870058"/>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68" r:id="rId3"/>
    <p:sldLayoutId id="2147483658" r:id="rId4"/>
    <p:sldLayoutId id="2147483659" r:id="rId5"/>
    <p:sldLayoutId id="2147483660" r:id="rId6"/>
    <p:sldLayoutId id="2147483661" r:id="rId7"/>
    <p:sldLayoutId id="2147483663" r:id="rId8"/>
    <p:sldLayoutId id="2147483664" r:id="rId9"/>
    <p:sldLayoutId id="2147483665" r:id="rId10"/>
    <p:sldLayoutId id="2147483666" r:id="rId11"/>
    <p:sldLayoutId id="2147483669" r:id="rId12"/>
    <p:sldLayoutId id="2147483670" r:id="rId13"/>
    <p:sldLayoutId id="2147483671" r:id="rId14"/>
    <p:sldLayoutId id="2147483672" r:id="rId15"/>
    <p:sldLayoutId id="2147483673" r:id="rId16"/>
  </p:sldLayoutIdLst>
  <p:transition spd="slow">
    <p:wipe/>
  </p:transition>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Brush Script MT" panose="03060802040406070304" pitchFamily="66" charset="0"/>
          <a:ea typeface="Brush Script MT" panose="03060802040406070304" pitchFamily="66"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2.xml"/><Relationship Id="rId1" Type="http://schemas.openxmlformats.org/officeDocument/2006/relationships/tags" Target="../tags/tag1.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2.xml"/><Relationship Id="rId1" Type="http://schemas.openxmlformats.org/officeDocument/2006/relationships/tags" Target="../tags/tag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3.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4.xml"/><Relationship Id="rId5" Type="http://schemas.openxmlformats.org/officeDocument/2006/relationships/image" Target="../media/image13.png"/></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slideLayout" Target="../slideLayouts/slideLayout12.xml"/><Relationship Id="rId1" Type="http://schemas.openxmlformats.org/officeDocument/2006/relationships/tags" Target="../tags/tag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slideLayout" Target="../slideLayouts/slideLayout12.xml"/><Relationship Id="rId1" Type="http://schemas.openxmlformats.org/officeDocument/2006/relationships/tags" Target="../tags/tag6.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7.xml"/></Relationships>
</file>

<file path=ppt/slides/_rels/slide2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slideLayout" Target="../slideLayouts/slideLayout12.xml"/><Relationship Id="rId1" Type="http://schemas.openxmlformats.org/officeDocument/2006/relationships/tags" Target="../tags/tag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70.pn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9.xml"/><Relationship Id="rId5" Type="http://schemas.openxmlformats.org/officeDocument/2006/relationships/image" Target="../media/image2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slideLayout" Target="../slideLayouts/slideLayout12.xml"/><Relationship Id="rId1" Type="http://schemas.openxmlformats.org/officeDocument/2006/relationships/tags" Target="../tags/tag1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slideLayout" Target="../slideLayouts/slideLayout12.xml"/><Relationship Id="rId1" Type="http://schemas.openxmlformats.org/officeDocument/2006/relationships/tags" Target="../tags/tag1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slideLayout" Target="../slideLayouts/slideLayout12.xml"/><Relationship Id="rId1" Type="http://schemas.openxmlformats.org/officeDocument/2006/relationships/tags" Target="../tags/tag12.xml"/><Relationship Id="rId4" Type="http://schemas.openxmlformats.org/officeDocument/2006/relationships/image" Target="../media/image19.jpeg"/></Relationships>
</file>

<file path=ppt/slides/_rels/slide32.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slideLayout" Target="../slideLayouts/slideLayout12.xml"/><Relationship Id="rId1" Type="http://schemas.openxmlformats.org/officeDocument/2006/relationships/tags" Target="../tags/tag13.xml"/></Relationships>
</file>

<file path=ppt/slides/_rels/slide33.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slideLayout" Target="../slideLayouts/slideLayout12.xml"/><Relationship Id="rId1" Type="http://schemas.openxmlformats.org/officeDocument/2006/relationships/tags" Target="../tags/tag14.xml"/></Relationships>
</file>

<file path=ppt/slides/_rels/slide34.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slideLayout" Target="../slideLayouts/slideLayout12.xml"/><Relationship Id="rId1" Type="http://schemas.openxmlformats.org/officeDocument/2006/relationships/tags" Target="../tags/tag15.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16.xml"/></Relationships>
</file>

<file path=ppt/slides/_rels/slide36.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slideLayout" Target="../slideLayouts/slideLayout12.xml"/><Relationship Id="rId1" Type="http://schemas.openxmlformats.org/officeDocument/2006/relationships/tags" Target="../tags/tag1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slideLayout" Target="../slideLayouts/slideLayout12.xml"/><Relationship Id="rId1" Type="http://schemas.openxmlformats.org/officeDocument/2006/relationships/tags" Target="../tags/tag1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slideLayout" Target="../slideLayouts/slideLayout12.xml"/><Relationship Id="rId1" Type="http://schemas.openxmlformats.org/officeDocument/2006/relationships/tags" Target="../tags/tag19.xml"/></Relationships>
</file>

<file path=ppt/slides/_rels/slide4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20.xml"/></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21.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22.xm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23.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2.xml"/><Relationship Id="rId1" Type="http://schemas.openxmlformats.org/officeDocument/2006/relationships/tags" Target="../tags/tag24.xml"/></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25.xml"/></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2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27.xml"/></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28.xml"/></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29.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103" name="Google Shape;103;p1"/>
          <p:cNvPicPr preferRelativeResize="0"/>
          <p:nvPr/>
        </p:nvPicPr>
        <p:blipFill rotWithShape="1">
          <a:blip r:embed="rId3">
            <a:alphaModFix/>
          </a:blip>
          <a:srcRect/>
          <a:stretch/>
        </p:blipFill>
        <p:spPr>
          <a:xfrm>
            <a:off x="-57150" y="-44450"/>
            <a:ext cx="12311979" cy="6858000"/>
          </a:xfrm>
          <a:prstGeom prst="rect">
            <a:avLst/>
          </a:prstGeom>
          <a:noFill/>
          <a:ln>
            <a:noFill/>
          </a:ln>
        </p:spPr>
      </p:pic>
      <p:sp>
        <p:nvSpPr>
          <p:cNvPr id="104" name="Google Shape;104;p1"/>
          <p:cNvSpPr/>
          <p:nvPr/>
        </p:nvSpPr>
        <p:spPr>
          <a:xfrm>
            <a:off x="597845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i="0" u="none" strike="noStrike" cap="none" dirty="0">
              <a:solidFill>
                <a:schemeClr val="lt1"/>
              </a:solidFill>
              <a:latin typeface="Calibri"/>
              <a:ea typeface="Calibri"/>
              <a:cs typeface="Calibri"/>
              <a:sym typeface="Calibri"/>
            </a:endParaRPr>
          </a:p>
        </p:txBody>
      </p:sp>
      <p:sp>
        <p:nvSpPr>
          <p:cNvPr id="105" name="Google Shape;105;p1"/>
          <p:cNvSpPr txBox="1"/>
          <p:nvPr/>
        </p:nvSpPr>
        <p:spPr>
          <a:xfrm>
            <a:off x="1108644" y="379439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Dr. Shahira Ahmed</a:t>
            </a:r>
            <a:endParaRPr dirty="0"/>
          </a:p>
        </p:txBody>
      </p:sp>
      <p:sp>
        <p:nvSpPr>
          <p:cNvPr id="106" name="Google Shape;106;p1"/>
          <p:cNvSpPr txBox="1"/>
          <p:nvPr/>
        </p:nvSpPr>
        <p:spPr>
          <a:xfrm>
            <a:off x="1108644" y="2424037"/>
            <a:ext cx="4326249"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cs typeface="Times New Roman"/>
                <a:sym typeface="Times New Roman"/>
              </a:rPr>
              <a:t>Discrete Mathematics</a:t>
            </a:r>
            <a:endParaRPr lang="en-US" dirty="0"/>
          </a:p>
        </p:txBody>
      </p:sp>
      <p:sp>
        <p:nvSpPr>
          <p:cNvPr id="107" name="Google Shape;107;p1"/>
          <p:cNvSpPr/>
          <p:nvPr/>
        </p:nvSpPr>
        <p:spPr>
          <a:xfrm>
            <a:off x="-540265" y="5843657"/>
            <a:ext cx="351660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dirty="0"/>
              <a:t>Lecture 9</a:t>
            </a:r>
            <a:endParaRPr dirty="0"/>
          </a:p>
        </p:txBody>
      </p:sp>
      <p:pic>
        <p:nvPicPr>
          <p:cNvPr id="108" name="Google Shape;108;p1"/>
          <p:cNvPicPr preferRelativeResize="0"/>
          <p:nvPr/>
        </p:nvPicPr>
        <p:blipFill rotWithShape="1">
          <a:blip r:embed="rId4">
            <a:alphaModFix/>
          </a:blip>
          <a:srcRect/>
          <a:stretch/>
        </p:blipFill>
        <p:spPr>
          <a:xfrm>
            <a:off x="328545" y="198943"/>
            <a:ext cx="2876694" cy="1357799"/>
          </a:xfrm>
          <a:prstGeom prst="rect">
            <a:avLst/>
          </a:prstGeom>
          <a:noFill/>
          <a:ln>
            <a:noFill/>
          </a:ln>
        </p:spPr>
      </p:pic>
      <p:sp>
        <p:nvSpPr>
          <p:cNvPr id="4" name="Google Shape;109;p1">
            <a:extLst>
              <a:ext uri="{FF2B5EF4-FFF2-40B4-BE49-F238E27FC236}">
                <a16:creationId xmlns:a16="http://schemas.microsoft.com/office/drawing/2014/main" id="{3390686E-018A-3331-3BA9-E8F8F6FEA338}"/>
              </a:ext>
            </a:extLst>
          </p:cNvPr>
          <p:cNvSpPr txBox="1"/>
          <p:nvPr/>
        </p:nvSpPr>
        <p:spPr>
          <a:xfrm>
            <a:off x="1648081" y="4468353"/>
            <a:ext cx="6006217"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lt1"/>
                </a:solidFill>
                <a:latin typeface="Times New Roman"/>
                <a:cs typeface="Times New Roman"/>
                <a:sym typeface="Times New Roman"/>
              </a:rPr>
              <a:t>IT241</a:t>
            </a:r>
            <a:endParaRPr dirty="0"/>
          </a:p>
        </p:txBody>
      </p:sp>
      <p:pic>
        <p:nvPicPr>
          <p:cNvPr id="1048" name="Picture 24" descr="Brain-Computer Interfaces to Enable People to Communicate with Their  Thoughts - Science news - Tasnim News Agency">
            <a:extLst>
              <a:ext uri="{FF2B5EF4-FFF2-40B4-BE49-F238E27FC236}">
                <a16:creationId xmlns:a16="http://schemas.microsoft.com/office/drawing/2014/main" id="{3B070EE0-A03D-CF8B-874A-91610FF7466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2673" y="-663303"/>
            <a:ext cx="7748143" cy="7466693"/>
          </a:xfrm>
          <a:prstGeom prst="flowChartConnector">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2094470"/>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marR="0" lvl="0" indent="-274320" algn="just"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kumimoji="0" lang="en-US" sz="2000" i="0" u="none" strike="noStrike" kern="1200" cap="none" spc="0" normalizeH="0" baseline="0" noProof="0" dirty="0">
                <a:ln>
                  <a:noFill/>
                </a:ln>
                <a:solidFill>
                  <a:prstClr val="black"/>
                </a:solidFill>
                <a:effectLst/>
                <a:uLnTx/>
                <a:uFillTx/>
                <a:latin typeface="Georgia" panose="02040502050405020303" pitchFamily="18" charset="0"/>
              </a:rPr>
              <a:t>Understand the fundamental concepts and importance of algorithms in computer science and problem-solving.</a:t>
            </a:r>
          </a:p>
          <a:p>
            <a:pPr marL="274320" marR="0" lvl="0" indent="-274320" algn="just"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kumimoji="0" lang="en-US" sz="2000" i="0" u="none" strike="noStrike" kern="1200" cap="none" spc="0" normalizeH="0" baseline="0" noProof="0" dirty="0">
                <a:ln>
                  <a:noFill/>
                </a:ln>
                <a:solidFill>
                  <a:prstClr val="black"/>
                </a:solidFill>
                <a:effectLst/>
                <a:uLnTx/>
                <a:uFillTx/>
                <a:latin typeface="Georgia" panose="02040502050405020303" pitchFamily="18" charset="0"/>
              </a:rPr>
              <a:t>Implement and analyze sorting and searching algorithms, including bubble sort, insertion sort, selection sort, merge sort, and binary search.</a:t>
            </a:r>
          </a:p>
          <a:p>
            <a:pPr marL="274320" indent="-274320" algn="just">
              <a:lnSpc>
                <a:spcPct val="150000"/>
              </a:lnSpc>
              <a:spcBef>
                <a:spcPts val="600"/>
              </a:spcBef>
              <a:buClr>
                <a:srgbClr val="B13F9A"/>
              </a:buClr>
              <a:buSzPct val="73000"/>
              <a:buFont typeface="Wingdings 2"/>
              <a:buChar char=""/>
              <a:defRPr/>
            </a:pPr>
            <a:r>
              <a:rPr lang="en-US" sz="2000" b="0" i="0" dirty="0">
                <a:solidFill>
                  <a:srgbClr val="000000"/>
                </a:solidFill>
                <a:effectLst/>
                <a:latin typeface="Georgia" panose="02040502050405020303" pitchFamily="18" charset="0"/>
              </a:rPr>
              <a:t>Evaluate and compare the efficiency and effectiveness of different algorithms for solving specific problems.</a:t>
            </a:r>
          </a:p>
          <a:p>
            <a:pPr marL="274320" marR="0" lvl="0" indent="-274320" algn="just" defTabSz="914400" rtl="0" eaLnBrk="1" fontAlgn="auto" latinLnBrk="0" hangingPunct="1">
              <a:lnSpc>
                <a:spcPct val="150000"/>
              </a:lnSpc>
              <a:spcBef>
                <a:spcPts val="600"/>
              </a:spcBef>
              <a:spcAft>
                <a:spcPts val="0"/>
              </a:spcAft>
              <a:buClr>
                <a:srgbClr val="B13F9A"/>
              </a:buClr>
              <a:buSzPct val="73000"/>
              <a:buFont typeface="Wingdings 2"/>
              <a:buChar char=""/>
              <a:tabLst/>
              <a:defRPr/>
            </a:pPr>
            <a:endParaRPr kumimoji="0" lang="en-US" sz="2400" i="0" u="none" strike="noStrike" kern="1200" cap="none" spc="0" normalizeH="0" baseline="0" noProof="0" dirty="0">
              <a:ln>
                <a:noFill/>
              </a:ln>
              <a:solidFill>
                <a:prstClr val="black"/>
              </a:solidFill>
              <a:effectLst/>
              <a:uLnTx/>
              <a:uFillTx/>
              <a:latin typeface="Georgia" panose="02040502050405020303" pitchFamily="18" charset="0"/>
            </a:endParaRPr>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all" spc="0" normalizeH="0" baseline="0" noProof="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n-ea"/>
                <a:cs typeface="+mn-cs"/>
              </a:rPr>
              <a:t>Learning Outcomes</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27633992"/>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marR="0" lvl="0" indent="-274320" algn="l" defTabSz="914400" rtl="0" eaLnBrk="1" fontAlgn="auto" latinLnBrk="0" hangingPunct="1">
              <a:lnSpc>
                <a:spcPct val="150000"/>
              </a:lnSpc>
              <a:spcBef>
                <a:spcPts val="0"/>
              </a:spcBef>
              <a:spcAft>
                <a:spcPts val="0"/>
              </a:spcAft>
              <a:buClr>
                <a:srgbClr val="B13F9A"/>
              </a:buClr>
              <a:buSzPct val="73000"/>
              <a:buFont typeface="Wingdings 2"/>
              <a:buChar char=""/>
              <a:tabLst/>
              <a:defRPr/>
            </a:pPr>
            <a:r>
              <a:rPr lang="en-US" sz="2800" dirty="0">
                <a:latin typeface="Georgia" panose="02040502050405020303" pitchFamily="18" charset="0"/>
              </a:rPr>
              <a:t>Algorithms </a:t>
            </a:r>
          </a:p>
          <a:p>
            <a:pPr marL="731520" lvl="1" indent="-274320">
              <a:lnSpc>
                <a:spcPct val="150000"/>
              </a:lnSpc>
              <a:spcBef>
                <a:spcPts val="0"/>
              </a:spcBef>
              <a:buClr>
                <a:srgbClr val="B13F9A"/>
              </a:buClr>
              <a:buSzPct val="73000"/>
              <a:buFont typeface="Wingdings 2"/>
              <a:buChar char=""/>
              <a:defRPr/>
            </a:pPr>
            <a:r>
              <a:rPr lang="en-US" dirty="0">
                <a:latin typeface="Georgia" panose="02040502050405020303" pitchFamily="18" charset="0"/>
              </a:rPr>
              <a:t>Properties of Algorithms</a:t>
            </a:r>
          </a:p>
          <a:p>
            <a:pPr marL="731520" lvl="1" indent="-274320">
              <a:lnSpc>
                <a:spcPct val="150000"/>
              </a:lnSpc>
              <a:spcBef>
                <a:spcPts val="0"/>
              </a:spcBef>
              <a:buClr>
                <a:srgbClr val="B13F9A"/>
              </a:buClr>
              <a:buSzPct val="73000"/>
              <a:buFont typeface="Wingdings 2"/>
              <a:buChar char=""/>
              <a:defRPr/>
            </a:pPr>
            <a:r>
              <a:rPr lang="en-US" dirty="0">
                <a:latin typeface="Georgia" panose="02040502050405020303" pitchFamily="18" charset="0"/>
              </a:rPr>
              <a:t>Algorithms for Searching and Sorting</a:t>
            </a:r>
          </a:p>
          <a:p>
            <a:pPr marL="274320" marR="0" lvl="0" indent="-274320" algn="l" defTabSz="914400" rtl="0" eaLnBrk="1" fontAlgn="auto" latinLnBrk="0" hangingPunct="1">
              <a:lnSpc>
                <a:spcPct val="150000"/>
              </a:lnSpc>
              <a:spcBef>
                <a:spcPts val="0"/>
              </a:spcBef>
              <a:spcAft>
                <a:spcPts val="0"/>
              </a:spcAft>
              <a:buClr>
                <a:srgbClr val="B13F9A"/>
              </a:buClr>
              <a:buSzPct val="73000"/>
              <a:buFont typeface="Wingdings 2"/>
              <a:buChar char=""/>
              <a:tabLst/>
              <a:defRPr/>
            </a:pPr>
            <a:r>
              <a:rPr lang="en-US" sz="2800" dirty="0">
                <a:latin typeface="Georgia" panose="02040502050405020303" pitchFamily="18" charset="0"/>
              </a:rPr>
              <a:t>Complexity of Algorithms</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endParaRPr lang="en-US" sz="2800" dirty="0"/>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endParaRPr lang="en-US" sz="2800"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all" spc="0" normalizeH="0" baseline="0" noProof="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n-ea"/>
                <a:cs typeface="+mn-cs"/>
              </a:rPr>
              <a:t>Lecture Outline</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34483582"/>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Problems and Algorithms</a:t>
            </a:r>
          </a:p>
        </p:txBody>
      </p:sp>
      <p:sp>
        <p:nvSpPr>
          <p:cNvPr id="3" name="Content Placeholder 2"/>
          <p:cNvSpPr>
            <a:spLocks noGrp="1"/>
          </p:cNvSpPr>
          <p:nvPr>
            <p:ph idx="1"/>
          </p:nvPr>
        </p:nvSpPr>
        <p:spPr/>
        <p:txBody>
          <a:bodyPr>
            <a:normAutofit/>
          </a:bodyPr>
          <a:lstStyle/>
          <a:p>
            <a:pPr>
              <a:lnSpc>
                <a:spcPct val="150000"/>
              </a:lnSpc>
            </a:pPr>
            <a:r>
              <a:rPr lang="en-US" dirty="0">
                <a:latin typeface="Times New Roman" panose="02020603050405020304" pitchFamily="18" charset="0"/>
                <a:ea typeface="Tahoma" panose="020B0604030504040204" pitchFamily="34" charset="0"/>
                <a:cs typeface="Times New Roman" panose="02020603050405020304" pitchFamily="18" charset="0"/>
              </a:rPr>
              <a:t>In many domains there are key </a:t>
            </a:r>
            <a:r>
              <a:rPr lang="en-US" b="1" dirty="0">
                <a:solidFill>
                  <a:schemeClr val="accent5">
                    <a:lumMod val="75000"/>
                  </a:schemeClr>
                </a:solidFill>
                <a:latin typeface="Times New Roman" panose="02020603050405020304" pitchFamily="18" charset="0"/>
                <a:ea typeface="Tahoma" panose="020B0604030504040204" pitchFamily="34" charset="0"/>
                <a:cs typeface="Times New Roman" panose="02020603050405020304" pitchFamily="18" charset="0"/>
              </a:rPr>
              <a:t>general problems</a:t>
            </a:r>
            <a:r>
              <a:rPr lang="en-US" dirty="0">
                <a:latin typeface="Times New Roman" panose="02020603050405020304" pitchFamily="18" charset="0"/>
                <a:ea typeface="Tahoma" panose="020B0604030504040204" pitchFamily="34" charset="0"/>
                <a:cs typeface="Times New Roman" panose="02020603050405020304" pitchFamily="18" charset="0"/>
              </a:rPr>
              <a:t> that ask for output when given valid input.</a:t>
            </a:r>
          </a:p>
          <a:p>
            <a:pPr>
              <a:lnSpc>
                <a:spcPct val="150000"/>
              </a:lnSpc>
            </a:pPr>
            <a:r>
              <a:rPr lang="en-US" dirty="0">
                <a:latin typeface="Times New Roman" panose="02020603050405020304" pitchFamily="18" charset="0"/>
                <a:ea typeface="Tahoma" panose="020B0604030504040204" pitchFamily="34" charset="0"/>
                <a:cs typeface="Times New Roman" panose="02020603050405020304" pitchFamily="18" charset="0"/>
              </a:rPr>
              <a:t>The first step is to </a:t>
            </a:r>
            <a:r>
              <a:rPr lang="en-US" b="1" dirty="0">
                <a:solidFill>
                  <a:schemeClr val="accent5">
                    <a:lumMod val="75000"/>
                  </a:schemeClr>
                </a:solidFill>
                <a:latin typeface="Times New Roman" panose="02020603050405020304" pitchFamily="18" charset="0"/>
                <a:ea typeface="Tahoma" panose="020B0604030504040204" pitchFamily="34" charset="0"/>
                <a:cs typeface="Times New Roman" panose="02020603050405020304" pitchFamily="18" charset="0"/>
              </a:rPr>
              <a:t>precisely state the problem</a:t>
            </a:r>
            <a:r>
              <a:rPr lang="en-US" dirty="0">
                <a:latin typeface="Times New Roman" panose="02020603050405020304" pitchFamily="18" charset="0"/>
                <a:ea typeface="Tahoma" panose="020B0604030504040204" pitchFamily="34" charset="0"/>
                <a:cs typeface="Times New Roman" panose="02020603050405020304" pitchFamily="18" charset="0"/>
              </a:rPr>
              <a:t>, using the appropriate structures to specify the </a:t>
            </a:r>
            <a:r>
              <a:rPr lang="en-US" b="1" dirty="0">
                <a:solidFill>
                  <a:schemeClr val="accent6">
                    <a:lumMod val="75000"/>
                  </a:schemeClr>
                </a:solidFill>
                <a:latin typeface="Times New Roman" panose="02020603050405020304" pitchFamily="18" charset="0"/>
                <a:ea typeface="Tahoma" panose="020B0604030504040204" pitchFamily="34" charset="0"/>
                <a:cs typeface="Times New Roman" panose="02020603050405020304" pitchFamily="18" charset="0"/>
              </a:rPr>
              <a:t>input</a:t>
            </a:r>
            <a:r>
              <a:rPr lang="en-US" dirty="0">
                <a:latin typeface="Times New Roman" panose="02020603050405020304" pitchFamily="18" charset="0"/>
                <a:ea typeface="Tahoma" panose="020B0604030504040204" pitchFamily="34" charset="0"/>
                <a:cs typeface="Times New Roman" panose="02020603050405020304" pitchFamily="18" charset="0"/>
              </a:rPr>
              <a:t> and the desired </a:t>
            </a:r>
            <a:r>
              <a:rPr lang="en-US" b="1" dirty="0">
                <a:solidFill>
                  <a:schemeClr val="accent6">
                    <a:lumMod val="75000"/>
                  </a:schemeClr>
                </a:solidFill>
                <a:latin typeface="Times New Roman" panose="02020603050405020304" pitchFamily="18" charset="0"/>
                <a:ea typeface="Tahoma" panose="020B0604030504040204" pitchFamily="34" charset="0"/>
                <a:cs typeface="Times New Roman" panose="02020603050405020304" pitchFamily="18" charset="0"/>
              </a:rPr>
              <a:t>output</a:t>
            </a:r>
            <a:r>
              <a:rPr lang="en-US" dirty="0">
                <a:latin typeface="Times New Roman" panose="02020603050405020304" pitchFamily="18" charset="0"/>
                <a:ea typeface="Tahoma" panose="020B0604030504040204" pitchFamily="34" charset="0"/>
                <a:cs typeface="Times New Roman" panose="02020603050405020304" pitchFamily="18" charset="0"/>
              </a:rPr>
              <a:t>.</a:t>
            </a:r>
          </a:p>
          <a:p>
            <a:pPr>
              <a:lnSpc>
                <a:spcPct val="150000"/>
              </a:lnSpc>
            </a:pPr>
            <a:r>
              <a:rPr lang="en-US" dirty="0">
                <a:latin typeface="Times New Roman" panose="02020603050405020304" pitchFamily="18" charset="0"/>
                <a:ea typeface="Tahoma" panose="020B0604030504040204" pitchFamily="34" charset="0"/>
                <a:cs typeface="Times New Roman" panose="02020603050405020304" pitchFamily="18" charset="0"/>
              </a:rPr>
              <a:t>We then solve the general problem by specifying </a:t>
            </a:r>
            <a:r>
              <a:rPr lang="en-US" b="1" dirty="0">
                <a:solidFill>
                  <a:schemeClr val="accent5">
                    <a:lumMod val="75000"/>
                  </a:schemeClr>
                </a:solidFill>
                <a:latin typeface="Times New Roman" panose="02020603050405020304" pitchFamily="18" charset="0"/>
                <a:ea typeface="Tahoma" panose="020B0604030504040204" pitchFamily="34" charset="0"/>
                <a:cs typeface="Times New Roman" panose="02020603050405020304" pitchFamily="18" charset="0"/>
              </a:rPr>
              <a:t>the steps  of a procedure that takes a valid input and produces the desired output</a:t>
            </a:r>
            <a:r>
              <a:rPr lang="en-US" dirty="0">
                <a:latin typeface="Times New Roman" panose="02020603050405020304" pitchFamily="18" charset="0"/>
                <a:ea typeface="Tahoma" panose="020B0604030504040204" pitchFamily="34" charset="0"/>
                <a:cs typeface="Times New Roman" panose="02020603050405020304" pitchFamily="18" charset="0"/>
              </a:rPr>
              <a:t>.  This procedure is called an </a:t>
            </a:r>
            <a:r>
              <a:rPr lang="en-US" b="1" i="1" dirty="0">
                <a:solidFill>
                  <a:srgbClr val="C00000"/>
                </a:solidFill>
                <a:latin typeface="Times New Roman" panose="02020603050405020304" pitchFamily="18" charset="0"/>
                <a:ea typeface="Tahoma" panose="020B0604030504040204" pitchFamily="34" charset="0"/>
                <a:cs typeface="Times New Roman" panose="02020603050405020304" pitchFamily="18" charset="0"/>
              </a:rPr>
              <a:t>algorithm</a:t>
            </a:r>
            <a:r>
              <a:rPr lang="en-US" dirty="0">
                <a:latin typeface="Times New Roman" panose="02020603050405020304" pitchFamily="18" charset="0"/>
                <a:ea typeface="Tahoma" panose="020B0604030504040204" pitchFamily="34" charset="0"/>
                <a:cs typeface="Times New Roman" panose="02020603050405020304" pitchFamily="18" charset="0"/>
              </a:rPr>
              <a:t>. </a:t>
            </a:r>
          </a:p>
        </p:txBody>
      </p:sp>
    </p:spTree>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Algorithms</a:t>
            </a:r>
          </a:p>
        </p:txBody>
      </p:sp>
      <p:sp>
        <p:nvSpPr>
          <p:cNvPr id="3" name="Content Placeholder 2"/>
          <p:cNvSpPr>
            <a:spLocks noGrp="1"/>
          </p:cNvSpPr>
          <p:nvPr>
            <p:ph idx="1"/>
          </p:nvPr>
        </p:nvSpPr>
        <p:spPr/>
        <p:txBody>
          <a:bodyPr>
            <a:normAutofit/>
          </a:bodyPr>
          <a:lstStyle/>
          <a:p>
            <a:pPr>
              <a:lnSpc>
                <a:spcPct val="150000"/>
              </a:lnSpc>
              <a:buNone/>
            </a:pPr>
            <a:r>
              <a:rPr lang="en-US" b="1" dirty="0">
                <a:latin typeface="Times New Roman" panose="02020603050405020304" pitchFamily="18" charset="0"/>
                <a:cs typeface="Times New Roman" panose="02020603050405020304" pitchFamily="18" charset="0"/>
              </a:rPr>
              <a:t>   Definition</a:t>
            </a:r>
            <a:r>
              <a:rPr lang="en-US" dirty="0">
                <a:latin typeface="Times New Roman" panose="02020603050405020304" pitchFamily="18" charset="0"/>
                <a:cs typeface="Times New Roman" panose="02020603050405020304" pitchFamily="18" charset="0"/>
              </a:rPr>
              <a:t>: An </a:t>
            </a:r>
            <a:r>
              <a:rPr lang="en-US" i="1" dirty="0">
                <a:latin typeface="Times New Roman" panose="02020603050405020304" pitchFamily="18" charset="0"/>
                <a:cs typeface="Times New Roman" panose="02020603050405020304" pitchFamily="18" charset="0"/>
              </a:rPr>
              <a:t>algorithm</a:t>
            </a:r>
            <a:r>
              <a:rPr lang="en-US" dirty="0">
                <a:latin typeface="Times New Roman" panose="02020603050405020304" pitchFamily="18" charset="0"/>
                <a:cs typeface="Times New Roman" panose="02020603050405020304" pitchFamily="18" charset="0"/>
              </a:rPr>
              <a:t> is a </a:t>
            </a:r>
            <a:r>
              <a:rPr lang="en-US" b="1" dirty="0">
                <a:solidFill>
                  <a:srgbClr val="FF0000"/>
                </a:solidFill>
                <a:latin typeface="Times New Roman" panose="02020603050405020304" pitchFamily="18" charset="0"/>
                <a:cs typeface="Times New Roman" panose="02020603050405020304" pitchFamily="18" charset="0"/>
              </a:rPr>
              <a:t>finite</a:t>
            </a:r>
            <a:r>
              <a:rPr lang="en-US" dirty="0">
                <a:latin typeface="Times New Roman" panose="02020603050405020304" pitchFamily="18" charset="0"/>
                <a:cs typeface="Times New Roman" panose="02020603050405020304" pitchFamily="18" charset="0"/>
              </a:rPr>
              <a:t> set of </a:t>
            </a:r>
            <a:r>
              <a:rPr lang="en-US" b="1" dirty="0">
                <a:solidFill>
                  <a:srgbClr val="0070C0"/>
                </a:solidFill>
                <a:latin typeface="Times New Roman" panose="02020603050405020304" pitchFamily="18" charset="0"/>
                <a:cs typeface="Times New Roman" panose="02020603050405020304" pitchFamily="18" charset="0"/>
              </a:rPr>
              <a:t>precise</a:t>
            </a:r>
            <a:r>
              <a:rPr lang="en-US" dirty="0">
                <a:latin typeface="Times New Roman" panose="02020603050405020304" pitchFamily="18" charset="0"/>
                <a:cs typeface="Times New Roman" panose="02020603050405020304" pitchFamily="18" charset="0"/>
              </a:rPr>
              <a:t> </a:t>
            </a:r>
            <a:r>
              <a:rPr lang="en-US" b="1" dirty="0">
                <a:solidFill>
                  <a:schemeClr val="accent6">
                    <a:lumMod val="50000"/>
                  </a:schemeClr>
                </a:solidFill>
                <a:latin typeface="Times New Roman" panose="02020603050405020304" pitchFamily="18" charset="0"/>
                <a:cs typeface="Times New Roman" panose="02020603050405020304" pitchFamily="18" charset="0"/>
              </a:rPr>
              <a:t>instructions</a:t>
            </a:r>
            <a:r>
              <a:rPr lang="en-US" dirty="0">
                <a:latin typeface="Times New Roman" panose="02020603050405020304" pitchFamily="18" charset="0"/>
                <a:cs typeface="Times New Roman" panose="02020603050405020304" pitchFamily="18" charset="0"/>
              </a:rPr>
              <a:t> for performing a computation or for </a:t>
            </a:r>
            <a:r>
              <a:rPr lang="en-US" b="1" dirty="0">
                <a:solidFill>
                  <a:srgbClr val="00B0F0"/>
                </a:solidFill>
                <a:latin typeface="Times New Roman" panose="02020603050405020304" pitchFamily="18" charset="0"/>
                <a:cs typeface="Times New Roman" panose="02020603050405020304" pitchFamily="18" charset="0"/>
              </a:rPr>
              <a:t>solving a problem</a:t>
            </a:r>
            <a:r>
              <a:rPr lang="en-US" dirty="0">
                <a:latin typeface="Times New Roman" panose="02020603050405020304" pitchFamily="18" charset="0"/>
                <a:cs typeface="Times New Roman" panose="02020603050405020304" pitchFamily="18" charset="0"/>
              </a:rPr>
              <a:t>.</a:t>
            </a:r>
          </a:p>
          <a:p>
            <a:pPr lvl="1">
              <a:lnSpc>
                <a:spcPct val="150000"/>
              </a:lnSpc>
            </a:pPr>
            <a:r>
              <a:rPr lang="en-US" b="1" dirty="0">
                <a:solidFill>
                  <a:schemeClr val="tx1"/>
                </a:solidFill>
                <a:latin typeface="Georgia" panose="02040502050405020303" pitchFamily="18" charset="0"/>
                <a:cs typeface="Times New Roman" panose="02020603050405020304" pitchFamily="18" charset="0"/>
              </a:rPr>
              <a:t>“Step by Step procedure for solving a problem”</a:t>
            </a:r>
          </a:p>
          <a:p>
            <a:pPr lvl="1">
              <a:lnSpc>
                <a:spcPct val="150000"/>
              </a:lnSpc>
            </a:pPr>
            <a:endParaRPr lang="en-US" b="1" dirty="0">
              <a:solidFill>
                <a:schemeClr val="tx1"/>
              </a:solidFill>
              <a:latin typeface="Georgia" panose="02040502050405020303" pitchFamily="18" charset="0"/>
              <a:cs typeface="Times New Roman" panose="02020603050405020304" pitchFamily="18" charset="0"/>
            </a:endParaRPr>
          </a:p>
          <a:p>
            <a:pPr>
              <a:lnSpc>
                <a:spcPct val="150000"/>
              </a:lnSpc>
              <a:buNone/>
            </a:pPr>
            <a:r>
              <a:rPr lang="en-US" dirty="0">
                <a:latin typeface="Times New Roman" panose="02020603050405020304" pitchFamily="18" charset="0"/>
                <a:cs typeface="Times New Roman" panose="02020603050405020304" pitchFamily="18" charset="0"/>
              </a:rPr>
              <a:t>   </a:t>
            </a:r>
          </a:p>
        </p:txBody>
      </p:sp>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1" end="1"/>
                                            </p:txEl>
                                          </p:spTgt>
                                        </p:tgtEl>
                                        <p:attrNameLst>
                                          <p:attrName>ppt_x</p:attrName>
                                          <p:attrName>ppt_y</p:attrName>
                                        </p:attrNameLst>
                                      </p:cBhvr>
                                    </p:animMotion>
                                    <p:animRot by="1500000">
                                      <p:cBhvr>
                                        <p:cTn id="7" dur="125" fill="hold">
                                          <p:stCondLst>
                                            <p:cond delay="0"/>
                                          </p:stCondLst>
                                        </p:cTn>
                                        <p:tgtEl>
                                          <p:spTgt spid="3">
                                            <p:txEl>
                                              <p:pRg st="1" end="1"/>
                                            </p:txEl>
                                          </p:spTgt>
                                        </p:tgtEl>
                                        <p:attrNameLst>
                                          <p:attrName>r</p:attrName>
                                        </p:attrNameLst>
                                      </p:cBhvr>
                                    </p:animRot>
                                    <p:animRot by="-1500000">
                                      <p:cBhvr>
                                        <p:cTn id="8" dur="125" fill="hold">
                                          <p:stCondLst>
                                            <p:cond delay="125"/>
                                          </p:stCondLst>
                                        </p:cTn>
                                        <p:tgtEl>
                                          <p:spTgt spid="3">
                                            <p:txEl>
                                              <p:pRg st="1" end="1"/>
                                            </p:txEl>
                                          </p:spTgt>
                                        </p:tgtEl>
                                        <p:attrNameLst>
                                          <p:attrName>r</p:attrName>
                                        </p:attrNameLst>
                                      </p:cBhvr>
                                    </p:animRot>
                                    <p:animRot by="-1500000">
                                      <p:cBhvr>
                                        <p:cTn id="9" dur="125" fill="hold">
                                          <p:stCondLst>
                                            <p:cond delay="250"/>
                                          </p:stCondLst>
                                        </p:cTn>
                                        <p:tgtEl>
                                          <p:spTgt spid="3">
                                            <p:txEl>
                                              <p:pRg st="1" end="1"/>
                                            </p:txEl>
                                          </p:spTgt>
                                        </p:tgtEl>
                                        <p:attrNameLst>
                                          <p:attrName>r</p:attrName>
                                        </p:attrNameLst>
                                      </p:cBhvr>
                                    </p:animRot>
                                    <p:animRot by="1500000">
                                      <p:cBhvr>
                                        <p:cTn id="10" dur="125" fill="hold">
                                          <p:stCondLst>
                                            <p:cond delay="375"/>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Algorithms</a:t>
            </a:r>
          </a:p>
        </p:txBody>
      </p:sp>
      <p:sp>
        <p:nvSpPr>
          <p:cNvPr id="3" name="Content Placeholder 2"/>
          <p:cNvSpPr>
            <a:spLocks noGrp="1"/>
          </p:cNvSpPr>
          <p:nvPr>
            <p:ph idx="1"/>
          </p:nvPr>
        </p:nvSpPr>
        <p:spPr/>
        <p:txBody>
          <a:bodyPr>
            <a:normAutofit/>
          </a:bodyPr>
          <a:lstStyle/>
          <a:p>
            <a:pPr>
              <a:lnSpc>
                <a:spcPct val="150000"/>
              </a:lnSpc>
              <a:buNone/>
            </a:pPr>
            <a:r>
              <a:rPr lang="en-US" b="1" dirty="0">
                <a:latin typeface="Times New Roman" panose="02020603050405020304" pitchFamily="18" charset="0"/>
                <a:cs typeface="Times New Roman" panose="02020603050405020304" pitchFamily="18" charset="0"/>
              </a:rPr>
              <a:t>   Definition</a:t>
            </a:r>
            <a:r>
              <a:rPr lang="en-US" dirty="0">
                <a:latin typeface="Times New Roman" panose="02020603050405020304" pitchFamily="18" charset="0"/>
                <a:cs typeface="Times New Roman" panose="02020603050405020304" pitchFamily="18" charset="0"/>
              </a:rPr>
              <a:t>: An </a:t>
            </a:r>
            <a:r>
              <a:rPr lang="en-US" i="1" dirty="0">
                <a:latin typeface="Times New Roman" panose="02020603050405020304" pitchFamily="18" charset="0"/>
                <a:cs typeface="Times New Roman" panose="02020603050405020304" pitchFamily="18" charset="0"/>
              </a:rPr>
              <a:t>algorithm</a:t>
            </a:r>
            <a:r>
              <a:rPr lang="en-US" dirty="0">
                <a:latin typeface="Times New Roman" panose="02020603050405020304" pitchFamily="18" charset="0"/>
                <a:cs typeface="Times New Roman" panose="02020603050405020304" pitchFamily="18" charset="0"/>
              </a:rPr>
              <a:t> is a </a:t>
            </a:r>
            <a:r>
              <a:rPr lang="en-US" b="1" dirty="0">
                <a:solidFill>
                  <a:srgbClr val="FF0000"/>
                </a:solidFill>
                <a:latin typeface="Times New Roman" panose="02020603050405020304" pitchFamily="18" charset="0"/>
                <a:cs typeface="Times New Roman" panose="02020603050405020304" pitchFamily="18" charset="0"/>
              </a:rPr>
              <a:t>finite</a:t>
            </a:r>
            <a:r>
              <a:rPr lang="en-US" dirty="0">
                <a:latin typeface="Times New Roman" panose="02020603050405020304" pitchFamily="18" charset="0"/>
                <a:cs typeface="Times New Roman" panose="02020603050405020304" pitchFamily="18" charset="0"/>
              </a:rPr>
              <a:t> set of </a:t>
            </a:r>
            <a:r>
              <a:rPr lang="en-US" b="1" dirty="0">
                <a:solidFill>
                  <a:srgbClr val="0070C0"/>
                </a:solidFill>
                <a:latin typeface="Times New Roman" panose="02020603050405020304" pitchFamily="18" charset="0"/>
                <a:cs typeface="Times New Roman" panose="02020603050405020304" pitchFamily="18" charset="0"/>
              </a:rPr>
              <a:t>precise</a:t>
            </a:r>
            <a:r>
              <a:rPr lang="en-US" dirty="0">
                <a:latin typeface="Times New Roman" panose="02020603050405020304" pitchFamily="18" charset="0"/>
                <a:cs typeface="Times New Roman" panose="02020603050405020304" pitchFamily="18" charset="0"/>
              </a:rPr>
              <a:t> </a:t>
            </a:r>
            <a:r>
              <a:rPr lang="en-US" b="1" dirty="0">
                <a:solidFill>
                  <a:schemeClr val="accent6">
                    <a:lumMod val="50000"/>
                  </a:schemeClr>
                </a:solidFill>
                <a:latin typeface="Times New Roman" panose="02020603050405020304" pitchFamily="18" charset="0"/>
                <a:cs typeface="Times New Roman" panose="02020603050405020304" pitchFamily="18" charset="0"/>
              </a:rPr>
              <a:t>instructions</a:t>
            </a:r>
            <a:r>
              <a:rPr lang="en-US" dirty="0">
                <a:latin typeface="Times New Roman" panose="02020603050405020304" pitchFamily="18" charset="0"/>
                <a:cs typeface="Times New Roman" panose="02020603050405020304" pitchFamily="18" charset="0"/>
              </a:rPr>
              <a:t> for performing a computation or for </a:t>
            </a:r>
            <a:r>
              <a:rPr lang="en-US" b="1" dirty="0">
                <a:solidFill>
                  <a:srgbClr val="00B0F0"/>
                </a:solidFill>
                <a:latin typeface="Times New Roman" panose="02020603050405020304" pitchFamily="18" charset="0"/>
                <a:cs typeface="Times New Roman" panose="02020603050405020304" pitchFamily="18" charset="0"/>
              </a:rPr>
              <a:t>solving a problem</a:t>
            </a:r>
            <a:r>
              <a:rPr lang="en-US" dirty="0">
                <a:latin typeface="Times New Roman" panose="02020603050405020304" pitchFamily="18" charset="0"/>
                <a:cs typeface="Times New Roman" panose="02020603050405020304" pitchFamily="18" charset="0"/>
              </a:rPr>
              <a:t>.</a:t>
            </a:r>
          </a:p>
          <a:p>
            <a:pPr lvl="1">
              <a:lnSpc>
                <a:spcPct val="150000"/>
              </a:lnSpc>
            </a:pPr>
            <a:r>
              <a:rPr lang="en-US" b="1" dirty="0">
                <a:solidFill>
                  <a:schemeClr val="tx1"/>
                </a:solidFill>
                <a:latin typeface="Georgia" panose="02040502050405020303" pitchFamily="18" charset="0"/>
                <a:cs typeface="Times New Roman" panose="02020603050405020304" pitchFamily="18" charset="0"/>
              </a:rPr>
              <a:t>“Step by Step procedure for solving a problem”</a:t>
            </a:r>
          </a:p>
          <a:p>
            <a:pPr lvl="1">
              <a:lnSpc>
                <a:spcPct val="150000"/>
              </a:lnSpc>
            </a:pPr>
            <a:endParaRPr lang="en-US" b="1" dirty="0">
              <a:solidFill>
                <a:schemeClr val="tx1"/>
              </a:solidFill>
              <a:latin typeface="Georgia" panose="02040502050405020303" pitchFamily="18" charset="0"/>
              <a:cs typeface="Times New Roman" panose="02020603050405020304" pitchFamily="18" charset="0"/>
            </a:endParaRPr>
          </a:p>
          <a:p>
            <a:pPr>
              <a:lnSpc>
                <a:spcPct val="150000"/>
              </a:lnSpc>
              <a:buNone/>
            </a:pPr>
            <a:r>
              <a:rPr lang="en-US" dirty="0">
                <a:latin typeface="Times New Roman" panose="02020603050405020304" pitchFamily="18" charset="0"/>
                <a:cs typeface="Times New Roman" panose="02020603050405020304" pitchFamily="18" charset="0"/>
              </a:rPr>
              <a:t>   </a:t>
            </a:r>
          </a:p>
        </p:txBody>
      </p:sp>
    </p:spTree>
    <p:custDataLst>
      <p:tags r:id="rId1"/>
    </p:custDataLst>
    <p:extLst>
      <p:ext uri="{BB962C8B-B14F-4D97-AF65-F5344CB8AC3E}">
        <p14:creationId xmlns:p14="http://schemas.microsoft.com/office/powerpoint/2010/main" val="250108546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3">
                                            <p:txEl>
                                              <p:pRg st="1" end="1"/>
                                            </p:txEl>
                                          </p:spTgt>
                                        </p:tgtEl>
                                        <p:attrNameLst>
                                          <p:attrName>ppt_x</p:attrName>
                                          <p:attrName>ppt_y</p:attrName>
                                        </p:attrNameLst>
                                      </p:cBhvr>
                                    </p:animMotion>
                                    <p:animRot by="1500000">
                                      <p:cBhvr>
                                        <p:cTn id="7" dur="125" fill="hold">
                                          <p:stCondLst>
                                            <p:cond delay="0"/>
                                          </p:stCondLst>
                                        </p:cTn>
                                        <p:tgtEl>
                                          <p:spTgt spid="3">
                                            <p:txEl>
                                              <p:pRg st="1" end="1"/>
                                            </p:txEl>
                                          </p:spTgt>
                                        </p:tgtEl>
                                        <p:attrNameLst>
                                          <p:attrName>r</p:attrName>
                                        </p:attrNameLst>
                                      </p:cBhvr>
                                    </p:animRot>
                                    <p:animRot by="-1500000">
                                      <p:cBhvr>
                                        <p:cTn id="8" dur="125" fill="hold">
                                          <p:stCondLst>
                                            <p:cond delay="125"/>
                                          </p:stCondLst>
                                        </p:cTn>
                                        <p:tgtEl>
                                          <p:spTgt spid="3">
                                            <p:txEl>
                                              <p:pRg st="1" end="1"/>
                                            </p:txEl>
                                          </p:spTgt>
                                        </p:tgtEl>
                                        <p:attrNameLst>
                                          <p:attrName>r</p:attrName>
                                        </p:attrNameLst>
                                      </p:cBhvr>
                                    </p:animRot>
                                    <p:animRot by="-1500000">
                                      <p:cBhvr>
                                        <p:cTn id="9" dur="125" fill="hold">
                                          <p:stCondLst>
                                            <p:cond delay="250"/>
                                          </p:stCondLst>
                                        </p:cTn>
                                        <p:tgtEl>
                                          <p:spTgt spid="3">
                                            <p:txEl>
                                              <p:pRg st="1" end="1"/>
                                            </p:txEl>
                                          </p:spTgt>
                                        </p:tgtEl>
                                        <p:attrNameLst>
                                          <p:attrName>r</p:attrName>
                                        </p:attrNameLst>
                                      </p:cBhvr>
                                    </p:animRot>
                                    <p:animRot by="1500000">
                                      <p:cBhvr>
                                        <p:cTn id="10" dur="125" fill="hold">
                                          <p:stCondLst>
                                            <p:cond delay="375"/>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History</a:t>
            </a:r>
          </a:p>
        </p:txBody>
      </p:sp>
      <p:sp>
        <p:nvSpPr>
          <p:cNvPr id="5" name="Content Placeholder 4"/>
          <p:cNvSpPr>
            <a:spLocks noGrp="1"/>
          </p:cNvSpPr>
          <p:nvPr>
            <p:ph idx="1"/>
          </p:nvPr>
        </p:nvSpPr>
        <p:spPr>
          <a:xfrm>
            <a:off x="479148" y="1124623"/>
            <a:ext cx="8849909" cy="4608756"/>
          </a:xfrm>
        </p:spPr>
        <p:txBody>
          <a:bodyPr>
            <a:noAutofit/>
          </a:bodyPr>
          <a:lstStyle/>
          <a:p>
            <a:pPr algn="just">
              <a:lnSpc>
                <a:spcPct val="150000"/>
              </a:lnSpc>
              <a:spcBef>
                <a:spcPts val="0"/>
              </a:spcBef>
            </a:pPr>
            <a:r>
              <a:rPr lang="en-US" sz="2400" b="0" dirty="0">
                <a:latin typeface="Times New Roman" panose="02020603050405020304" pitchFamily="18" charset="0"/>
                <a:cs typeface="Times New Roman" panose="02020603050405020304" pitchFamily="18" charset="0"/>
              </a:rPr>
              <a:t>The scientist, astronomer and mathematician </a:t>
            </a:r>
            <a:r>
              <a:rPr lang="en-US" sz="2400" b="0" dirty="0" err="1">
                <a:latin typeface="Times New Roman" panose="02020603050405020304" pitchFamily="18" charset="0"/>
                <a:cs typeface="Times New Roman" panose="02020603050405020304" pitchFamily="18" charset="0"/>
              </a:rPr>
              <a:t>Muḥammad</a:t>
            </a:r>
            <a:r>
              <a:rPr lang="en-US" sz="2400" b="0" dirty="0">
                <a:latin typeface="Times New Roman" panose="02020603050405020304" pitchFamily="18" charset="0"/>
                <a:cs typeface="Times New Roman" panose="02020603050405020304" pitchFamily="18" charset="0"/>
              </a:rPr>
              <a:t> ibn Musa </a:t>
            </a:r>
            <a:r>
              <a:rPr lang="en-US" sz="2400" b="1" dirty="0">
                <a:solidFill>
                  <a:srgbClr val="002060"/>
                </a:solidFill>
                <a:latin typeface="Times New Roman" panose="02020603050405020304" pitchFamily="18" charset="0"/>
                <a:cs typeface="Times New Roman" panose="02020603050405020304" pitchFamily="18" charset="0"/>
              </a:rPr>
              <a:t>Al-Khwarizmi</a:t>
            </a:r>
            <a:r>
              <a:rPr lang="en-US" sz="2400" b="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“father of algebra” </a:t>
            </a:r>
            <a:r>
              <a:rPr lang="en-US" sz="2400" b="0" dirty="0">
                <a:latin typeface="Times New Roman" panose="02020603050405020304" pitchFamily="18" charset="0"/>
                <a:cs typeface="Times New Roman" panose="02020603050405020304" pitchFamily="18" charset="0"/>
              </a:rPr>
              <a:t>” , formerly Latinized as </a:t>
            </a:r>
            <a:r>
              <a:rPr lang="en-US" sz="2400" b="1" dirty="0" err="1">
                <a:latin typeface="Times New Roman" panose="02020603050405020304" pitchFamily="18" charset="0"/>
                <a:cs typeface="Times New Roman" panose="02020603050405020304" pitchFamily="18" charset="0"/>
              </a:rPr>
              <a:t>Algorithmi</a:t>
            </a:r>
            <a:r>
              <a:rPr lang="en-US" sz="2400" b="0" dirty="0">
                <a:latin typeface="Times New Roman" panose="02020603050405020304" pitchFamily="18" charset="0"/>
                <a:cs typeface="Times New Roman" panose="02020603050405020304" pitchFamily="18" charset="0"/>
              </a:rPr>
              <a:t>, under the patronage of the Caliph Al-</a:t>
            </a:r>
            <a:r>
              <a:rPr lang="en-US" sz="2400" b="0" dirty="0" err="1">
                <a:latin typeface="Times New Roman" panose="02020603050405020304" pitchFamily="18" charset="0"/>
                <a:cs typeface="Times New Roman" panose="02020603050405020304" pitchFamily="18" charset="0"/>
              </a:rPr>
              <a:t>Ma'mun</a:t>
            </a:r>
            <a:r>
              <a:rPr lang="en-US" sz="2400" b="0" dirty="0">
                <a:latin typeface="Times New Roman" panose="02020603050405020304" pitchFamily="18" charset="0"/>
                <a:cs typeface="Times New Roman" panose="02020603050405020304" pitchFamily="18" charset="0"/>
              </a:rPr>
              <a:t> of the Abbasid Caliphate. Around 820 AD he was appointed as the astronomer and head of the library of the House of Wisdom in Baghdad. </a:t>
            </a:r>
            <a:endParaRPr lang="en-US" sz="1800" b="0" dirty="0"/>
          </a:p>
        </p:txBody>
      </p:sp>
      <p:pic>
        <p:nvPicPr>
          <p:cNvPr id="8194" name="Picture 2">
            <a:extLst>
              <a:ext uri="{FF2B5EF4-FFF2-40B4-BE49-F238E27FC236}">
                <a16:creationId xmlns:a16="http://schemas.microsoft.com/office/drawing/2014/main" id="{2A218EB3-6296-4F30-B444-35C0FDCE6C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86037" y="1671534"/>
            <a:ext cx="2311873" cy="29440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0957328"/>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History</a:t>
            </a:r>
          </a:p>
        </p:txBody>
      </p:sp>
      <p:sp>
        <p:nvSpPr>
          <p:cNvPr id="5" name="Content Placeholder 4"/>
          <p:cNvSpPr>
            <a:spLocks noGrp="1"/>
          </p:cNvSpPr>
          <p:nvPr>
            <p:ph idx="1"/>
          </p:nvPr>
        </p:nvSpPr>
        <p:spPr>
          <a:xfrm>
            <a:off x="479148" y="1124623"/>
            <a:ext cx="8849909" cy="4608756"/>
          </a:xfrm>
        </p:spPr>
        <p:txBody>
          <a:bodyPr>
            <a:noAutofit/>
          </a:bodyPr>
          <a:lstStyle/>
          <a:p>
            <a:pPr algn="just">
              <a:lnSpc>
                <a:spcPct val="150000"/>
              </a:lnSpc>
              <a:spcBef>
                <a:spcPts val="0"/>
              </a:spcBef>
            </a:pPr>
            <a:r>
              <a:rPr lang="en-US" sz="2400" b="0" dirty="0">
                <a:latin typeface="Times New Roman" panose="02020603050405020304" pitchFamily="18" charset="0"/>
                <a:cs typeface="Times New Roman" panose="02020603050405020304" pitchFamily="18" charset="0"/>
              </a:rPr>
              <a:t>Al-Khwarizmi's in his book, “The Compendious Book on Calculation by Completion and Balancing”, presented the first systematic solution of linear and quadratic equations. </a:t>
            </a:r>
            <a:r>
              <a:rPr lang="ar-EG" sz="2400" b="0" i="0" dirty="0">
                <a:solidFill>
                  <a:srgbClr val="4D5156"/>
                </a:solidFill>
                <a:effectLst/>
                <a:latin typeface="Google Sans"/>
              </a:rPr>
              <a:t>الكتاب المختصر في حساب الجبر والمقابلة</a:t>
            </a:r>
            <a:endParaRPr lang="en-US" sz="3600" b="0" dirty="0">
              <a:latin typeface="Times New Roman" panose="02020603050405020304" pitchFamily="18" charset="0"/>
              <a:cs typeface="Times New Roman" panose="02020603050405020304" pitchFamily="18" charset="0"/>
            </a:endParaRPr>
          </a:p>
          <a:p>
            <a:pPr algn="just">
              <a:lnSpc>
                <a:spcPct val="120000"/>
              </a:lnSpc>
              <a:spcBef>
                <a:spcPts val="0"/>
              </a:spcBef>
            </a:pPr>
            <a:r>
              <a:rPr lang="en-US" sz="2400" b="0" dirty="0">
                <a:latin typeface="Times New Roman" panose="02020603050405020304" pitchFamily="18" charset="0"/>
                <a:cs typeface="Times New Roman" panose="02020603050405020304" pitchFamily="18" charset="0"/>
              </a:rPr>
              <a:t>He wrote several influential books “On the Calculation with Hindu Numerals”. The original manuscript was lost, though a Latin translation from the 1100’s introduced this number system to Europe. The old French word </a:t>
            </a:r>
            <a:r>
              <a:rPr lang="en-US" sz="2400" b="0" dirty="0" err="1">
                <a:latin typeface="Times New Roman" panose="02020603050405020304" pitchFamily="18" charset="0"/>
                <a:cs typeface="Times New Roman" panose="02020603050405020304" pitchFamily="18" charset="0"/>
              </a:rPr>
              <a:t>algorisme</a:t>
            </a:r>
            <a:r>
              <a:rPr lang="en-US" sz="2400" b="0" dirty="0">
                <a:latin typeface="Times New Roman" panose="02020603050405020304" pitchFamily="18" charset="0"/>
                <a:cs typeface="Times New Roman" panose="02020603050405020304" pitchFamily="18" charset="0"/>
              </a:rPr>
              <a:t> meant “the Arabic numerals system”, and only later did it come to mean a general recipe for solving computational problems.</a:t>
            </a:r>
          </a:p>
        </p:txBody>
      </p:sp>
      <p:pic>
        <p:nvPicPr>
          <p:cNvPr id="8194" name="Picture 2">
            <a:extLst>
              <a:ext uri="{FF2B5EF4-FFF2-40B4-BE49-F238E27FC236}">
                <a16:creationId xmlns:a16="http://schemas.microsoft.com/office/drawing/2014/main" id="{2A218EB3-6296-4F30-B444-35C0FDCE6C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86037" y="1671534"/>
            <a:ext cx="2311873" cy="29440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8578871"/>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31724-6A36-0598-43EC-A8522F0828F0}"/>
              </a:ext>
            </a:extLst>
          </p:cNvPr>
          <p:cNvSpPr>
            <a:spLocks noGrp="1"/>
          </p:cNvSpPr>
          <p:nvPr>
            <p:ph type="title"/>
          </p:nvPr>
        </p:nvSpPr>
        <p:spPr/>
        <p:txBody>
          <a:bodyPr/>
          <a:lstStyle/>
          <a:p>
            <a:r>
              <a:rPr lang="en-US" dirty="0"/>
              <a:t>Algorithm</a:t>
            </a:r>
          </a:p>
        </p:txBody>
      </p:sp>
      <p:graphicFrame>
        <p:nvGraphicFramePr>
          <p:cNvPr id="4" name="Content Placeholder 3">
            <a:extLst>
              <a:ext uri="{FF2B5EF4-FFF2-40B4-BE49-F238E27FC236}">
                <a16:creationId xmlns:a16="http://schemas.microsoft.com/office/drawing/2014/main" id="{08A948F7-C065-B949-878F-9C3F87FEEF09}"/>
              </a:ext>
            </a:extLst>
          </p:cNvPr>
          <p:cNvGraphicFramePr>
            <a:graphicFrameLocks noGrp="1"/>
          </p:cNvGraphicFramePr>
          <p:nvPr>
            <p:ph idx="1"/>
            <p:extLst>
              <p:ext uri="{D42A27DB-BD31-4B8C-83A1-F6EECF244321}">
                <p14:modId xmlns:p14="http://schemas.microsoft.com/office/powerpoint/2010/main" val="23718240"/>
              </p:ext>
            </p:extLst>
          </p:nvPr>
        </p:nvGraphicFramePr>
        <p:xfrm>
          <a:off x="479425" y="1123950"/>
          <a:ext cx="11233150" cy="50974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06287512"/>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Specifying Algorithms</a:t>
            </a:r>
          </a:p>
        </p:txBody>
      </p:sp>
      <p:sp>
        <p:nvSpPr>
          <p:cNvPr id="3" name="Content Placeholder 2"/>
          <p:cNvSpPr>
            <a:spLocks noGrp="1"/>
          </p:cNvSpPr>
          <p:nvPr>
            <p:ph idx="1"/>
          </p:nvPr>
        </p:nvSpPr>
        <p:spPr/>
        <p:txBody>
          <a:bodyPr>
            <a:normAutofit/>
          </a:bodyPr>
          <a:lstStyle/>
          <a:p>
            <a:pPr>
              <a:lnSpc>
                <a:spcPct val="160000"/>
              </a:lnSpc>
            </a:pPr>
            <a:r>
              <a:rPr lang="en-US" dirty="0">
                <a:latin typeface="Times New Roman" panose="02020603050405020304" pitchFamily="18" charset="0"/>
                <a:cs typeface="Times New Roman" panose="02020603050405020304" pitchFamily="18" charset="0"/>
              </a:rPr>
              <a:t>Algorithms can be specified in </a:t>
            </a:r>
            <a:r>
              <a:rPr lang="en-US" dirty="0">
                <a:solidFill>
                  <a:schemeClr val="accent1">
                    <a:lumMod val="50000"/>
                  </a:schemeClr>
                </a:solidFill>
                <a:latin typeface="Times New Roman" panose="02020603050405020304" pitchFamily="18" charset="0"/>
                <a:cs typeface="Times New Roman" panose="02020603050405020304" pitchFamily="18" charset="0"/>
              </a:rPr>
              <a:t>English</a:t>
            </a:r>
            <a:r>
              <a:rPr lang="en-US" dirty="0">
                <a:latin typeface="Times New Roman" panose="02020603050405020304" pitchFamily="18" charset="0"/>
                <a:cs typeface="Times New Roman" panose="02020603050405020304" pitchFamily="18" charset="0"/>
              </a:rPr>
              <a:t> or in  </a:t>
            </a:r>
            <a:r>
              <a:rPr lang="en-US" b="1" i="1" dirty="0">
                <a:solidFill>
                  <a:schemeClr val="accent1">
                    <a:lumMod val="50000"/>
                  </a:schemeClr>
                </a:solidFill>
                <a:latin typeface="Times New Roman" panose="02020603050405020304" pitchFamily="18" charset="0"/>
                <a:cs typeface="Times New Roman" panose="02020603050405020304" pitchFamily="18" charset="0"/>
              </a:rPr>
              <a:t>pseudocode</a:t>
            </a:r>
            <a:r>
              <a:rPr lang="en-US" i="1"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lnSpc>
                <a:spcPct val="160000"/>
              </a:lnSpc>
            </a:pPr>
            <a:r>
              <a:rPr lang="en-US" dirty="0" err="1">
                <a:latin typeface="Times New Roman" panose="02020603050405020304" pitchFamily="18" charset="0"/>
                <a:cs typeface="Times New Roman" panose="02020603050405020304" pitchFamily="18" charset="0"/>
              </a:rPr>
              <a:t>Pseudocode</a:t>
            </a:r>
            <a:r>
              <a:rPr lang="en-US" dirty="0">
                <a:latin typeface="Times New Roman" panose="02020603050405020304" pitchFamily="18" charset="0"/>
                <a:cs typeface="Times New Roman" panose="02020603050405020304" pitchFamily="18" charset="0"/>
              </a:rPr>
              <a:t> is </a:t>
            </a:r>
            <a:r>
              <a:rPr lang="en-US" b="1" dirty="0">
                <a:solidFill>
                  <a:schemeClr val="accent1">
                    <a:lumMod val="50000"/>
                  </a:schemeClr>
                </a:solidFill>
                <a:latin typeface="Times New Roman" panose="02020603050405020304" pitchFamily="18" charset="0"/>
                <a:cs typeface="Times New Roman" panose="02020603050405020304" pitchFamily="18" charset="0"/>
              </a:rPr>
              <a:t>an intermediate step between </a:t>
            </a:r>
            <a:r>
              <a:rPr lang="en-US" dirty="0">
                <a:latin typeface="Times New Roman" panose="02020603050405020304" pitchFamily="18" charset="0"/>
                <a:cs typeface="Times New Roman" panose="02020603050405020304" pitchFamily="18" charset="0"/>
              </a:rPr>
              <a:t>an </a:t>
            </a:r>
            <a:r>
              <a:rPr lang="en-US" b="1" dirty="0">
                <a:solidFill>
                  <a:schemeClr val="accent6">
                    <a:lumMod val="75000"/>
                  </a:schemeClr>
                </a:solidFill>
                <a:latin typeface="Times New Roman" panose="02020603050405020304" pitchFamily="18" charset="0"/>
                <a:cs typeface="Times New Roman" panose="02020603050405020304" pitchFamily="18" charset="0"/>
              </a:rPr>
              <a:t>English language description </a:t>
            </a:r>
            <a:r>
              <a:rPr lang="en-US" dirty="0">
                <a:latin typeface="Times New Roman" panose="02020603050405020304" pitchFamily="18" charset="0"/>
                <a:cs typeface="Times New Roman" panose="02020603050405020304" pitchFamily="18" charset="0"/>
              </a:rPr>
              <a:t>of the steps and a coding of these steps using a programming language. </a:t>
            </a:r>
          </a:p>
          <a:p>
            <a:pPr>
              <a:lnSpc>
                <a:spcPct val="160000"/>
              </a:lnSpc>
            </a:pPr>
            <a:r>
              <a:rPr lang="en-US" dirty="0">
                <a:latin typeface="Times New Roman" panose="02020603050405020304" pitchFamily="18" charset="0"/>
                <a:cs typeface="Times New Roman" panose="02020603050405020304" pitchFamily="18" charset="0"/>
              </a:rPr>
              <a:t>It uses some of the structures found in popular languages such as </a:t>
            </a:r>
            <a:r>
              <a:rPr lang="en-US" dirty="0">
                <a:solidFill>
                  <a:schemeClr val="accent6">
                    <a:lumMod val="75000"/>
                  </a:schemeClr>
                </a:solidFill>
                <a:latin typeface="Times New Roman" panose="02020603050405020304" pitchFamily="18" charset="0"/>
                <a:cs typeface="Times New Roman" panose="02020603050405020304" pitchFamily="18" charset="0"/>
              </a:rPr>
              <a:t>python</a:t>
            </a:r>
            <a:r>
              <a:rPr lang="en-US" dirty="0">
                <a:latin typeface="Times New Roman" panose="02020603050405020304" pitchFamily="18" charset="0"/>
                <a:cs typeface="Times New Roman" panose="02020603050405020304" pitchFamily="18" charset="0"/>
              </a:rPr>
              <a:t> , C++ and Java.</a:t>
            </a:r>
          </a:p>
          <a:p>
            <a:pPr>
              <a:lnSpc>
                <a:spcPct val="160000"/>
              </a:lnSpc>
            </a:pPr>
            <a:endParaRPr lang="en-US" sz="3200" dirty="0"/>
          </a:p>
        </p:txBody>
      </p:sp>
    </p:spTree>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Properties of Algorithms</a:t>
            </a:r>
          </a:p>
        </p:txBody>
      </p:sp>
      <p:sp>
        <p:nvSpPr>
          <p:cNvPr id="5" name="Content Placeholder 4"/>
          <p:cNvSpPr>
            <a:spLocks noGrp="1"/>
          </p:cNvSpPr>
          <p:nvPr>
            <p:ph idx="1"/>
          </p:nvPr>
        </p:nvSpPr>
        <p:spPr/>
        <p:txBody>
          <a:bodyPr>
            <a:normAutofit/>
          </a:bodyPr>
          <a:lstStyle/>
          <a:p>
            <a:r>
              <a:rPr lang="en-US" b="1" i="1" dirty="0">
                <a:solidFill>
                  <a:srgbClr val="0070C0"/>
                </a:solidFill>
                <a:latin typeface="Times New Roman" panose="02020603050405020304" pitchFamily="18" charset="0"/>
                <a:cs typeface="Times New Roman" panose="02020603050405020304" pitchFamily="18" charset="0"/>
              </a:rPr>
              <a:t>Input</a:t>
            </a:r>
            <a:r>
              <a:rPr lang="en-US" dirty="0">
                <a:latin typeface="Times New Roman" panose="02020603050405020304" pitchFamily="18" charset="0"/>
                <a:cs typeface="Times New Roman" panose="02020603050405020304" pitchFamily="18" charset="0"/>
              </a:rPr>
              <a:t>: An algorithm has input values from a specified set.</a:t>
            </a:r>
          </a:p>
          <a:p>
            <a:r>
              <a:rPr lang="en-US" b="1" i="1" dirty="0">
                <a:solidFill>
                  <a:srgbClr val="0070C0"/>
                </a:solidFill>
                <a:latin typeface="Times New Roman" panose="02020603050405020304" pitchFamily="18" charset="0"/>
                <a:cs typeface="Times New Roman" panose="02020603050405020304" pitchFamily="18" charset="0"/>
              </a:rPr>
              <a:t>Output</a:t>
            </a:r>
            <a:r>
              <a:rPr lang="en-US" dirty="0">
                <a:latin typeface="Times New Roman" panose="02020603050405020304" pitchFamily="18" charset="0"/>
                <a:cs typeface="Times New Roman" panose="02020603050405020304" pitchFamily="18" charset="0"/>
              </a:rPr>
              <a:t>: From the input values, the algorithm produces the output values from a specified set. The output values are the solution.</a:t>
            </a:r>
          </a:p>
          <a:p>
            <a:r>
              <a:rPr lang="en-US" b="1" i="1" dirty="0">
                <a:solidFill>
                  <a:srgbClr val="0070C0"/>
                </a:solidFill>
                <a:latin typeface="Times New Roman" panose="02020603050405020304" pitchFamily="18" charset="0"/>
                <a:cs typeface="Times New Roman" panose="02020603050405020304" pitchFamily="18" charset="0"/>
              </a:rPr>
              <a:t>Correctness</a:t>
            </a:r>
            <a:r>
              <a:rPr lang="en-US" dirty="0">
                <a:latin typeface="Times New Roman" panose="02020603050405020304" pitchFamily="18" charset="0"/>
                <a:cs typeface="Times New Roman" panose="02020603050405020304" pitchFamily="18" charset="0"/>
              </a:rPr>
              <a:t>: An algorithm should produce the correct output values for each set of input values.</a:t>
            </a:r>
          </a:p>
          <a:p>
            <a:r>
              <a:rPr lang="en-US" b="1" i="1" dirty="0">
                <a:solidFill>
                  <a:srgbClr val="0070C0"/>
                </a:solidFill>
                <a:latin typeface="Times New Roman" panose="02020603050405020304" pitchFamily="18" charset="0"/>
                <a:cs typeface="Times New Roman" panose="02020603050405020304" pitchFamily="18" charset="0"/>
              </a:rPr>
              <a:t>Finiteness</a:t>
            </a:r>
            <a:r>
              <a:rPr lang="en-US" dirty="0">
                <a:latin typeface="Times New Roman" panose="02020603050405020304" pitchFamily="18" charset="0"/>
                <a:cs typeface="Times New Roman" panose="02020603050405020304" pitchFamily="18" charset="0"/>
              </a:rPr>
              <a:t>: An algorithm should produce the output after a finite number of steps for any input.</a:t>
            </a:r>
          </a:p>
          <a:p>
            <a:r>
              <a:rPr lang="en-US" b="1" i="1" dirty="0">
                <a:solidFill>
                  <a:srgbClr val="0070C0"/>
                </a:solidFill>
                <a:latin typeface="Times New Roman" panose="02020603050405020304" pitchFamily="18" charset="0"/>
                <a:cs typeface="Times New Roman" panose="02020603050405020304" pitchFamily="18" charset="0"/>
              </a:rPr>
              <a:t>Effectiveness</a:t>
            </a:r>
            <a:r>
              <a:rPr lang="en-US" dirty="0">
                <a:latin typeface="Times New Roman" panose="02020603050405020304" pitchFamily="18" charset="0"/>
                <a:cs typeface="Times New Roman" panose="02020603050405020304" pitchFamily="18" charset="0"/>
              </a:rPr>
              <a:t>: It must be possible to perform each step of the algorithm correctly and in a finite amount of time.</a:t>
            </a:r>
          </a:p>
          <a:p>
            <a:r>
              <a:rPr lang="en-US" b="1" i="1" dirty="0">
                <a:solidFill>
                  <a:srgbClr val="0070C0"/>
                </a:solidFill>
                <a:latin typeface="Times New Roman" panose="02020603050405020304" pitchFamily="18" charset="0"/>
                <a:cs typeface="Times New Roman" panose="02020603050405020304" pitchFamily="18" charset="0"/>
              </a:rPr>
              <a:t>Generality</a:t>
            </a:r>
            <a:r>
              <a:rPr lang="en-US" dirty="0">
                <a:latin typeface="Times New Roman" panose="02020603050405020304" pitchFamily="18" charset="0"/>
                <a:cs typeface="Times New Roman" panose="02020603050405020304" pitchFamily="18" charset="0"/>
              </a:rPr>
              <a:t>: The algorithm should work for all problems of the desired form.</a:t>
            </a:r>
          </a:p>
        </p:txBody>
      </p:sp>
    </p:spTree>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Searching Problems</a:t>
            </a:r>
          </a:p>
        </p:txBody>
      </p:sp>
      <p:sp>
        <p:nvSpPr>
          <p:cNvPr id="3" name="Content Placeholder 2"/>
          <p:cNvSpPr>
            <a:spLocks noGrp="1"/>
          </p:cNvSpPr>
          <p:nvPr>
            <p:ph idx="1"/>
          </p:nvPr>
        </p:nvSpPr>
        <p:spPr/>
        <p:txBody>
          <a:bodyPr>
            <a:normAutofit/>
          </a:bodyPr>
          <a:lstStyle/>
          <a:p>
            <a:pPr>
              <a:lnSpc>
                <a:spcPct val="150000"/>
              </a:lnSpc>
              <a:buNone/>
            </a:pPr>
            <a:r>
              <a:rPr lang="en-US" dirty="0"/>
              <a:t>   </a:t>
            </a:r>
            <a:r>
              <a:rPr lang="en-US" b="1" dirty="0">
                <a:latin typeface="Times New Roman" panose="02020603050405020304" pitchFamily="18" charset="0"/>
                <a:cs typeface="Times New Roman" panose="02020603050405020304" pitchFamily="18" charset="0"/>
              </a:rPr>
              <a:t>Definition</a:t>
            </a:r>
            <a:r>
              <a:rPr lang="en-US" dirty="0">
                <a:latin typeface="Times New Roman" panose="02020603050405020304" pitchFamily="18" charset="0"/>
                <a:cs typeface="Times New Roman" panose="02020603050405020304" pitchFamily="18" charset="0"/>
              </a:rPr>
              <a:t>: The general </a:t>
            </a:r>
            <a:r>
              <a:rPr lang="en-US" b="1" i="1" dirty="0">
                <a:solidFill>
                  <a:schemeClr val="accent5">
                    <a:lumMod val="75000"/>
                  </a:schemeClr>
                </a:solidFill>
                <a:latin typeface="Times New Roman" panose="02020603050405020304" pitchFamily="18" charset="0"/>
                <a:cs typeface="Times New Roman" panose="02020603050405020304" pitchFamily="18" charset="0"/>
              </a:rPr>
              <a:t>searching problem </a:t>
            </a:r>
            <a:r>
              <a:rPr lang="en-US" dirty="0">
                <a:latin typeface="Times New Roman" panose="02020603050405020304" pitchFamily="18" charset="0"/>
                <a:cs typeface="Times New Roman" panose="02020603050405020304" pitchFamily="18" charset="0"/>
              </a:rPr>
              <a:t>is to locate an element </a:t>
            </a:r>
            <a:r>
              <a:rPr lang="en-US" i="1" dirty="0">
                <a:solidFill>
                  <a:srgbClr val="FF0000"/>
                </a:solidFill>
                <a:latin typeface="Times New Roman" panose="02020603050405020304" pitchFamily="18" charset="0"/>
                <a:cs typeface="Times New Roman" panose="02020603050405020304" pitchFamily="18" charset="0"/>
              </a:rPr>
              <a:t>x</a:t>
            </a:r>
            <a:r>
              <a:rPr lang="en-US" i="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in the list of distinct elements </a:t>
            </a:r>
            <a:r>
              <a:rPr lang="en-US" b="1" i="1" dirty="0">
                <a:solidFill>
                  <a:srgbClr val="0070C0"/>
                </a:solidFill>
                <a:latin typeface="Times New Roman" panose="02020603050405020304" pitchFamily="18" charset="0"/>
                <a:cs typeface="Times New Roman" panose="02020603050405020304" pitchFamily="18" charset="0"/>
              </a:rPr>
              <a:t>a</a:t>
            </a:r>
            <a:r>
              <a:rPr lang="en-US" b="1" baseline="-25000" dirty="0">
                <a:solidFill>
                  <a:srgbClr val="0070C0"/>
                </a:solidFill>
                <a:latin typeface="Times New Roman" panose="02020603050405020304" pitchFamily="18" charset="0"/>
                <a:cs typeface="Times New Roman" panose="02020603050405020304" pitchFamily="18" charset="0"/>
              </a:rPr>
              <a:t>1</a:t>
            </a:r>
            <a:r>
              <a:rPr lang="en-US" b="1" i="1" dirty="0">
                <a:solidFill>
                  <a:srgbClr val="0070C0"/>
                </a:solidFill>
                <a:latin typeface="Times New Roman" panose="02020603050405020304" pitchFamily="18" charset="0"/>
                <a:cs typeface="Times New Roman" panose="02020603050405020304" pitchFamily="18" charset="0"/>
              </a:rPr>
              <a:t>,a</a:t>
            </a:r>
            <a:r>
              <a:rPr lang="en-US" b="1" baseline="-25000" dirty="0">
                <a:solidFill>
                  <a:srgbClr val="0070C0"/>
                </a:solidFill>
                <a:latin typeface="Times New Roman" panose="02020603050405020304" pitchFamily="18" charset="0"/>
                <a:cs typeface="Times New Roman" panose="02020603050405020304" pitchFamily="18" charset="0"/>
              </a:rPr>
              <a:t>2</a:t>
            </a:r>
            <a:r>
              <a:rPr lang="en-US" b="1" i="1" dirty="0">
                <a:solidFill>
                  <a:srgbClr val="0070C0"/>
                </a:solidFill>
                <a:latin typeface="Times New Roman" panose="02020603050405020304" pitchFamily="18" charset="0"/>
                <a:cs typeface="Times New Roman" panose="02020603050405020304" pitchFamily="18" charset="0"/>
              </a:rPr>
              <a:t>,...,a</a:t>
            </a:r>
            <a:r>
              <a:rPr lang="en-US" b="1" i="1" baseline="-25000" dirty="0">
                <a:solidFill>
                  <a:srgbClr val="0070C0"/>
                </a:solidFill>
                <a:latin typeface="Times New Roman" panose="02020603050405020304" pitchFamily="18" charset="0"/>
                <a:cs typeface="Times New Roman" panose="02020603050405020304" pitchFamily="18" charset="0"/>
              </a:rPr>
              <a:t>n</a:t>
            </a:r>
            <a:r>
              <a:rPr lang="en-US" b="1" dirty="0">
                <a:solidFill>
                  <a:srgbClr val="0070C0"/>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or determine that it is </a:t>
            </a:r>
            <a:r>
              <a:rPr lang="en-US" b="1" dirty="0">
                <a:solidFill>
                  <a:srgbClr val="C00000"/>
                </a:solidFill>
                <a:latin typeface="Times New Roman" panose="02020603050405020304" pitchFamily="18" charset="0"/>
                <a:cs typeface="Times New Roman" panose="02020603050405020304" pitchFamily="18" charset="0"/>
              </a:rPr>
              <a:t>not in the list</a:t>
            </a:r>
            <a:r>
              <a:rPr lang="en-US" dirty="0">
                <a:latin typeface="Times New Roman" panose="02020603050405020304" pitchFamily="18" charset="0"/>
                <a:cs typeface="Times New Roman" panose="02020603050405020304" pitchFamily="18" charset="0"/>
              </a:rPr>
              <a:t>.</a:t>
            </a:r>
          </a:p>
          <a:p>
            <a:pPr lvl="1">
              <a:lnSpc>
                <a:spcPct val="150000"/>
              </a:lnSpc>
            </a:pPr>
            <a:r>
              <a:rPr lang="en-US" dirty="0">
                <a:latin typeface="Times New Roman" panose="02020603050405020304" pitchFamily="18" charset="0"/>
                <a:cs typeface="Times New Roman" panose="02020603050405020304" pitchFamily="18" charset="0"/>
              </a:rPr>
              <a:t>We will study two different searching algorithms; </a:t>
            </a:r>
          </a:p>
          <a:p>
            <a:pPr lvl="2">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 </a:t>
            </a:r>
            <a:r>
              <a:rPr lang="en-US" sz="2600" b="1"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Linear search</a:t>
            </a:r>
            <a:endParaRPr lang="en-US" sz="2600" dirty="0">
              <a:latin typeface="Times New Roman" panose="02020603050405020304" pitchFamily="18" charset="0"/>
              <a:cs typeface="Times New Roman" panose="02020603050405020304" pitchFamily="18" charset="0"/>
            </a:endParaRPr>
          </a:p>
          <a:p>
            <a:pPr lvl="2">
              <a:lnSpc>
                <a:spcPct val="150000"/>
              </a:lnSpc>
              <a:buFont typeface="Wingdings" panose="05000000000000000000" pitchFamily="2" charset="2"/>
              <a:buChar char="q"/>
            </a:pPr>
            <a:r>
              <a:rPr lang="en-US" sz="2600" b="1"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Binary search</a:t>
            </a:r>
            <a:r>
              <a:rPr lang="en-US" sz="2600" dirty="0">
                <a:latin typeface="Times New Roman" panose="02020603050405020304" pitchFamily="18" charset="0"/>
                <a:cs typeface="Times New Roman" panose="02020603050405020304" pitchFamily="18" charset="0"/>
              </a:rPr>
              <a:t>.</a:t>
            </a:r>
          </a:p>
        </p:txBody>
      </p:sp>
    </p:spTree>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E15657-F471-61B1-65FD-40C1A6951AAE}"/>
              </a:ext>
            </a:extLst>
          </p:cNvPr>
          <p:cNvSpPr>
            <a:spLocks noGrp="1"/>
          </p:cNvSpPr>
          <p:nvPr>
            <p:ph type="title"/>
          </p:nvPr>
        </p:nvSpPr>
        <p:spPr/>
        <p:txBody>
          <a:bodyPr/>
          <a:lstStyle/>
          <a:p>
            <a:r>
              <a:rPr lang="en-US" dirty="0"/>
              <a:t>Linear vs Binary Search</a:t>
            </a:r>
          </a:p>
        </p:txBody>
      </p:sp>
      <p:sp>
        <p:nvSpPr>
          <p:cNvPr id="3" name="Content Placeholder 2">
            <a:extLst>
              <a:ext uri="{FF2B5EF4-FFF2-40B4-BE49-F238E27FC236}">
                <a16:creationId xmlns:a16="http://schemas.microsoft.com/office/drawing/2014/main" id="{2A5FA6AB-6D6E-B686-A8FE-BDFEFAE9F43A}"/>
              </a:ext>
            </a:extLst>
          </p:cNvPr>
          <p:cNvSpPr>
            <a:spLocks noGrp="1"/>
          </p:cNvSpPr>
          <p:nvPr>
            <p:ph idx="1"/>
          </p:nvPr>
        </p:nvSpPr>
        <p:spPr/>
        <p:txBody>
          <a:bodyPr/>
          <a:lstStyle/>
          <a:p>
            <a:r>
              <a:rPr lang="en-US" dirty="0"/>
              <a:t>https://www.youtube.com/watch?v=YzT8zDPihmc</a:t>
            </a:r>
          </a:p>
        </p:txBody>
      </p:sp>
    </p:spTree>
    <p:extLst>
      <p:ext uri="{BB962C8B-B14F-4D97-AF65-F5344CB8AC3E}">
        <p14:creationId xmlns:p14="http://schemas.microsoft.com/office/powerpoint/2010/main" val="3338468254"/>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Linear Search Algorithm</a:t>
            </a:r>
          </a:p>
        </p:txBody>
      </p:sp>
      <p:sp>
        <p:nvSpPr>
          <p:cNvPr id="3" name="Content Placeholder 2"/>
          <p:cNvSpPr>
            <a:spLocks noGrp="1"/>
          </p:cNvSpPr>
          <p:nvPr>
            <p:ph idx="1"/>
          </p:nvPr>
        </p:nvSpPr>
        <p:spPr/>
        <p:txBody>
          <a:bodyPr>
            <a:normAutofit lnSpcReduction="10000"/>
          </a:bodyPr>
          <a:lstStyle/>
          <a:p>
            <a:pPr>
              <a:lnSpc>
                <a:spcPct val="150000"/>
              </a:lnSpc>
            </a:pPr>
            <a:r>
              <a:rPr lang="en-US" sz="2400" dirty="0">
                <a:latin typeface="Times New Roman" panose="02020603050405020304" pitchFamily="18" charset="0"/>
                <a:cs typeface="Times New Roman" panose="02020603050405020304" pitchFamily="18" charset="0"/>
              </a:rPr>
              <a:t>The linear search algorithm locates an item </a:t>
            </a:r>
            <a:r>
              <a:rPr lang="en-US" sz="2400" b="1" i="1" dirty="0">
                <a:solidFill>
                  <a:srgbClr val="C00000"/>
                </a:solidFill>
                <a:latin typeface="Times New Roman" panose="02020603050405020304" pitchFamily="18" charset="0"/>
                <a:cs typeface="Times New Roman" panose="02020603050405020304" pitchFamily="18" charset="0"/>
              </a:rPr>
              <a:t>x</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in a list </a:t>
            </a:r>
            <a:r>
              <a:rPr lang="en-US" sz="2400" b="1" i="1" dirty="0">
                <a:solidFill>
                  <a:srgbClr val="0070C0"/>
                </a:solidFill>
                <a:latin typeface="Times New Roman" panose="02020603050405020304" pitchFamily="18" charset="0"/>
                <a:cs typeface="Times New Roman" panose="02020603050405020304" pitchFamily="18" charset="0"/>
              </a:rPr>
              <a:t>a</a:t>
            </a:r>
            <a:r>
              <a:rPr lang="en-US" sz="2400" b="1" baseline="-25000" dirty="0">
                <a:solidFill>
                  <a:srgbClr val="0070C0"/>
                </a:solidFill>
                <a:latin typeface="Times New Roman" panose="02020603050405020304" pitchFamily="18" charset="0"/>
                <a:cs typeface="Times New Roman" panose="02020603050405020304" pitchFamily="18" charset="0"/>
              </a:rPr>
              <a:t>1</a:t>
            </a:r>
            <a:r>
              <a:rPr lang="en-US" sz="2400" b="1" i="1" dirty="0">
                <a:solidFill>
                  <a:srgbClr val="0070C0"/>
                </a:solidFill>
                <a:latin typeface="Times New Roman" panose="02020603050405020304" pitchFamily="18" charset="0"/>
                <a:cs typeface="Times New Roman" panose="02020603050405020304" pitchFamily="18" charset="0"/>
              </a:rPr>
              <a:t>,a</a:t>
            </a:r>
            <a:r>
              <a:rPr lang="en-US" sz="2400" b="1" baseline="-25000" dirty="0">
                <a:solidFill>
                  <a:srgbClr val="0070C0"/>
                </a:solidFill>
                <a:latin typeface="Times New Roman" panose="02020603050405020304" pitchFamily="18" charset="0"/>
                <a:cs typeface="Times New Roman" panose="02020603050405020304" pitchFamily="18" charset="0"/>
              </a:rPr>
              <a:t>2</a:t>
            </a:r>
            <a:r>
              <a:rPr lang="en-US" sz="2400" b="1" i="1" dirty="0">
                <a:solidFill>
                  <a:srgbClr val="0070C0"/>
                </a:solidFill>
                <a:latin typeface="Times New Roman" panose="02020603050405020304" pitchFamily="18" charset="0"/>
                <a:cs typeface="Times New Roman" panose="02020603050405020304" pitchFamily="18" charset="0"/>
              </a:rPr>
              <a:t>,...,a</a:t>
            </a:r>
            <a:r>
              <a:rPr lang="en-US" sz="2400" b="1" i="1" baseline="-25000" dirty="0">
                <a:solidFill>
                  <a:srgbClr val="0070C0"/>
                </a:solidFill>
                <a:latin typeface="Times New Roman" panose="02020603050405020304" pitchFamily="18" charset="0"/>
                <a:cs typeface="Times New Roman" panose="02020603050405020304" pitchFamily="18" charset="0"/>
              </a:rPr>
              <a:t>n</a:t>
            </a:r>
            <a:r>
              <a:rPr lang="en-US" sz="2400" b="1" dirty="0">
                <a:solidFill>
                  <a:srgbClr val="0070C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t>
            </a:r>
          </a:p>
          <a:p>
            <a:pPr lvl="1">
              <a:lnSpc>
                <a:spcPct val="150000"/>
              </a:lnSpc>
            </a:pPr>
            <a:r>
              <a:rPr lang="en-US" b="1" dirty="0">
                <a:solidFill>
                  <a:srgbClr val="0070C0"/>
                </a:solidFill>
                <a:latin typeface="Times New Roman" panose="02020603050405020304" pitchFamily="18" charset="0"/>
                <a:cs typeface="Times New Roman" panose="02020603050405020304" pitchFamily="18" charset="0"/>
              </a:rPr>
              <a:t>compare</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 with </a:t>
            </a:r>
            <a:r>
              <a:rPr lang="en-US" b="1" i="1" dirty="0">
                <a:solidFill>
                  <a:srgbClr val="0070C0"/>
                </a:solidFill>
                <a:latin typeface="Times New Roman" panose="02020603050405020304" pitchFamily="18" charset="0"/>
                <a:cs typeface="Times New Roman" panose="02020603050405020304" pitchFamily="18" charset="0"/>
              </a:rPr>
              <a:t>a</a:t>
            </a:r>
            <a:r>
              <a:rPr lang="en-US" b="1" baseline="-25000" dirty="0">
                <a:solidFill>
                  <a:srgbClr val="0070C0"/>
                </a:solidFill>
                <a:latin typeface="Times New Roman" panose="02020603050405020304"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 If they are </a:t>
            </a:r>
            <a:r>
              <a:rPr lang="en-US" b="1" dirty="0">
                <a:solidFill>
                  <a:schemeClr val="accent2">
                    <a:lumMod val="50000"/>
                  </a:schemeClr>
                </a:solidFill>
                <a:latin typeface="Times New Roman" panose="02020603050405020304" pitchFamily="18" charset="0"/>
                <a:cs typeface="Times New Roman" panose="02020603050405020304" pitchFamily="18" charset="0"/>
              </a:rPr>
              <a:t>equal</a:t>
            </a:r>
            <a:r>
              <a:rPr lang="en-US" dirty="0">
                <a:latin typeface="Times New Roman" panose="02020603050405020304" pitchFamily="18" charset="0"/>
                <a:cs typeface="Times New Roman" panose="02020603050405020304" pitchFamily="18" charset="0"/>
              </a:rPr>
              <a:t>, return the position </a:t>
            </a:r>
            <a:r>
              <a:rPr lang="en-US" dirty="0">
                <a:latin typeface="Times New Roman" panose="02020603050405020304" pitchFamily="18" charset="0"/>
                <a:ea typeface="Cambria Math"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a:t>
            </a:r>
          </a:p>
          <a:p>
            <a:pPr lvl="1">
              <a:lnSpc>
                <a:spcPct val="150000"/>
              </a:lnSpc>
            </a:pPr>
            <a:r>
              <a:rPr lang="en-US" dirty="0">
                <a:latin typeface="Times New Roman" panose="02020603050405020304" pitchFamily="18" charset="0"/>
                <a:cs typeface="Times New Roman" panose="02020603050405020304" pitchFamily="18" charset="0"/>
              </a:rPr>
              <a:t>If not, </a:t>
            </a:r>
            <a:r>
              <a:rPr lang="en-US" b="1" dirty="0">
                <a:solidFill>
                  <a:srgbClr val="0070C0"/>
                </a:solidFill>
                <a:latin typeface="Times New Roman" panose="02020603050405020304" pitchFamily="18" charset="0"/>
                <a:cs typeface="Times New Roman" panose="02020603050405020304" pitchFamily="18" charset="0"/>
              </a:rPr>
              <a:t>try</a:t>
            </a:r>
            <a:r>
              <a:rPr lang="en-US" dirty="0">
                <a:latin typeface="Times New Roman" panose="02020603050405020304" pitchFamily="18" charset="0"/>
                <a:cs typeface="Times New Roman" panose="02020603050405020304" pitchFamily="18" charset="0"/>
              </a:rPr>
              <a:t> </a:t>
            </a:r>
            <a:r>
              <a:rPr lang="en-US" b="1" i="1" dirty="0">
                <a:solidFill>
                  <a:srgbClr val="0070C0"/>
                </a:solidFill>
                <a:latin typeface="Times New Roman" panose="02020603050405020304" pitchFamily="18" charset="0"/>
                <a:cs typeface="Times New Roman" panose="02020603050405020304" pitchFamily="18" charset="0"/>
              </a:rPr>
              <a:t>a</a:t>
            </a:r>
            <a:r>
              <a:rPr lang="en-US" b="1" baseline="-25000" dirty="0">
                <a:solidFill>
                  <a:srgbClr val="0070C0"/>
                </a:solidFill>
                <a:latin typeface="Times New Roman" panose="02020603050405020304"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 If </a:t>
            </a:r>
            <a:r>
              <a:rPr lang="en-US" b="1" i="1" dirty="0">
                <a:solidFill>
                  <a:schemeClr val="accent2">
                    <a:lumMod val="75000"/>
                  </a:schemeClr>
                </a:solidFill>
                <a:latin typeface="Times New Roman" panose="02020603050405020304" pitchFamily="18" charset="0"/>
                <a:cs typeface="Times New Roman" panose="02020603050405020304" pitchFamily="18" charset="0"/>
              </a:rPr>
              <a:t>x = a</a:t>
            </a:r>
            <a:r>
              <a:rPr lang="en-US" b="1" baseline="-25000" dirty="0">
                <a:solidFill>
                  <a:schemeClr val="accent2">
                    <a:lumMod val="75000"/>
                  </a:schemeClr>
                </a:solidFill>
                <a:latin typeface="Times New Roman" panose="02020603050405020304"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 return the position </a:t>
            </a:r>
            <a:r>
              <a:rPr lang="en-US" b="1" dirty="0">
                <a:solidFill>
                  <a:srgbClr val="002060"/>
                </a:solidFill>
                <a:latin typeface="Times New Roman" panose="02020603050405020304" pitchFamily="18" charset="0"/>
                <a:ea typeface="Cambria Math"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a:t>
            </a:r>
          </a:p>
          <a:p>
            <a:pPr lvl="1">
              <a:lnSpc>
                <a:spcPct val="150000"/>
              </a:lnSpc>
            </a:pPr>
            <a:r>
              <a:rPr lang="en-US" dirty="0">
                <a:latin typeface="Times New Roman" panose="02020603050405020304" pitchFamily="18" charset="0"/>
                <a:cs typeface="Times New Roman" panose="02020603050405020304" pitchFamily="18" charset="0"/>
              </a:rPr>
              <a:t>Keep going, if it </a:t>
            </a:r>
            <a:r>
              <a:rPr lang="en-US" b="1" dirty="0">
                <a:solidFill>
                  <a:srgbClr val="002060"/>
                </a:solidFill>
                <a:latin typeface="Times New Roman" panose="02020603050405020304" pitchFamily="18" charset="0"/>
                <a:cs typeface="Times New Roman" panose="02020603050405020304" pitchFamily="18" charset="0"/>
              </a:rPr>
              <a:t>is not found </a:t>
            </a:r>
            <a:r>
              <a:rPr lang="en-US" dirty="0">
                <a:latin typeface="Times New Roman" panose="02020603050405020304" pitchFamily="18" charset="0"/>
                <a:cs typeface="Times New Roman" panose="02020603050405020304" pitchFamily="18" charset="0"/>
              </a:rPr>
              <a:t>,   return </a:t>
            </a:r>
            <a:r>
              <a:rPr lang="en-US" b="1" dirty="0">
                <a:solidFill>
                  <a:srgbClr val="0070C0"/>
                </a:solidFill>
                <a:latin typeface="Times New Roman" panose="02020603050405020304" pitchFamily="18" charset="0"/>
                <a:ea typeface="Cambria Math" pitchFamily="18" charset="0"/>
                <a:cs typeface="Times New Roman" panose="02020603050405020304" pitchFamily="18" charset="0"/>
              </a:rPr>
              <a:t>not found</a:t>
            </a:r>
            <a:r>
              <a:rPr lang="en-US" dirty="0">
                <a:latin typeface="Times New Roman" panose="02020603050405020304" pitchFamily="18" charset="0"/>
                <a:cs typeface="Times New Roman" panose="02020603050405020304" pitchFamily="18" charset="0"/>
              </a:rPr>
              <a:t>.	</a:t>
            </a:r>
          </a:p>
          <a:p>
            <a:pPr marL="533400" lvl="1" indent="0">
              <a:lnSpc>
                <a:spcPct val="150000"/>
              </a:lnSpc>
              <a:buNone/>
            </a:pPr>
            <a:r>
              <a:rPr lang="en-US"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OR</a:t>
            </a:r>
            <a:endParaRPr lang="en-US" dirty="0">
              <a:latin typeface="Times New Roman" panose="02020603050405020304" pitchFamily="18" charset="0"/>
              <a:cs typeface="Times New Roman" panose="02020603050405020304" pitchFamily="18" charset="0"/>
            </a:endParaRPr>
          </a:p>
          <a:p>
            <a:pPr marL="914400" lvl="2" indent="0" fontAlgn="base">
              <a:lnSpc>
                <a:spcPct val="110000"/>
              </a:lnSpc>
              <a:spcBef>
                <a:spcPts val="0"/>
              </a:spcBef>
              <a:buNone/>
            </a:pPr>
            <a:r>
              <a:rPr lang="en-US" sz="2600" b="1" kern="0" spc="10" dirty="0">
                <a:solidFill>
                  <a:srgbClr val="006699"/>
                </a:solidFill>
                <a:effectLst/>
                <a:latin typeface="Times New Roman" panose="02020603050405020304" pitchFamily="18" charset="0"/>
                <a:ea typeface="Times New Roman" panose="02020603050405020304" pitchFamily="18" charset="0"/>
                <a:cs typeface="Times New Roman" panose="02020603050405020304" pitchFamily="18" charset="0"/>
              </a:rPr>
              <a:t>def</a:t>
            </a:r>
            <a:r>
              <a:rPr lang="en-US" sz="2600" kern="0" spc="10" dirty="0">
                <a:solidFill>
                  <a:srgbClr val="273239"/>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kern="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search(</a:t>
            </a:r>
            <a:r>
              <a:rPr lang="en-US" sz="2600" kern="0" spc="1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arr</a:t>
            </a:r>
            <a:r>
              <a:rPr lang="en-US" sz="2600" kern="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x): </a:t>
            </a:r>
            <a:endParaRPr lang="en-US" sz="2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914400" lvl="2" indent="0" fontAlgn="base">
              <a:lnSpc>
                <a:spcPct val="110000"/>
              </a:lnSpc>
              <a:spcBef>
                <a:spcPts val="0"/>
              </a:spcBef>
              <a:buNone/>
            </a:pPr>
            <a:r>
              <a:rPr lang="en-US" sz="2600" kern="0" spc="10" dirty="0">
                <a:solidFill>
                  <a:srgbClr val="273239"/>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b="1" kern="0" spc="10" dirty="0">
                <a:solidFill>
                  <a:srgbClr val="006699"/>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600" kern="0" spc="10" dirty="0">
                <a:solidFill>
                  <a:srgbClr val="273239"/>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kern="0" spc="1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600" kern="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b="1" kern="0" spc="10" dirty="0">
                <a:solidFill>
                  <a:srgbClr val="006699"/>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600" kern="0" spc="10" dirty="0">
                <a:solidFill>
                  <a:srgbClr val="273239"/>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kern="0" spc="10" dirty="0">
                <a:solidFill>
                  <a:srgbClr val="FF1493"/>
                </a:solidFill>
                <a:effectLst/>
                <a:latin typeface="Times New Roman" panose="02020603050405020304" pitchFamily="18" charset="0"/>
                <a:ea typeface="Times New Roman" panose="02020603050405020304" pitchFamily="18" charset="0"/>
                <a:cs typeface="Times New Roman" panose="02020603050405020304" pitchFamily="18" charset="0"/>
              </a:rPr>
              <a:t>range</a:t>
            </a:r>
            <a:r>
              <a:rPr lang="en-US" sz="2600" kern="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600" kern="0" spc="10" dirty="0">
                <a:solidFill>
                  <a:srgbClr val="009900"/>
                </a:solidFill>
                <a:effectLst/>
                <a:latin typeface="Times New Roman" panose="02020603050405020304" pitchFamily="18" charset="0"/>
                <a:ea typeface="Times New Roman" panose="02020603050405020304" pitchFamily="18" charset="0"/>
                <a:cs typeface="Times New Roman" panose="02020603050405020304" pitchFamily="18" charset="0"/>
              </a:rPr>
              <a:t>0</a:t>
            </a:r>
            <a:r>
              <a:rPr lang="en-US" sz="2600" kern="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kern="0" spc="1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len</a:t>
            </a:r>
            <a:r>
              <a:rPr lang="en-US" sz="2600" kern="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600" kern="0" spc="1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arr</a:t>
            </a:r>
            <a:r>
              <a:rPr lang="en-US" sz="2600" kern="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914400" lvl="2" indent="0" fontAlgn="base">
              <a:lnSpc>
                <a:spcPct val="110000"/>
              </a:lnSpc>
              <a:spcBef>
                <a:spcPts val="0"/>
              </a:spcBef>
              <a:buNone/>
            </a:pPr>
            <a:r>
              <a:rPr lang="en-US" sz="2600" kern="0" spc="10" dirty="0">
                <a:solidFill>
                  <a:srgbClr val="273239"/>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b="1" kern="0" spc="10" dirty="0">
                <a:solidFill>
                  <a:srgbClr val="006699"/>
                </a:solidFill>
                <a:effectLst/>
                <a:latin typeface="Times New Roman" panose="02020603050405020304" pitchFamily="18" charset="0"/>
                <a:ea typeface="Times New Roman" panose="02020603050405020304" pitchFamily="18" charset="0"/>
                <a:cs typeface="Times New Roman" panose="02020603050405020304" pitchFamily="18" charset="0"/>
              </a:rPr>
              <a:t>if</a:t>
            </a:r>
            <a:r>
              <a:rPr lang="en-US" sz="2600" kern="0" spc="10" dirty="0">
                <a:solidFill>
                  <a:srgbClr val="273239"/>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kern="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600" kern="0" spc="1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arr</a:t>
            </a:r>
            <a:r>
              <a:rPr lang="en-US" sz="2600" kern="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600" kern="0" spc="1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600" kern="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b="1" kern="0" spc="10" dirty="0">
                <a:solidFill>
                  <a:srgbClr val="006699"/>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600" kern="0" spc="10" dirty="0">
                <a:solidFill>
                  <a:srgbClr val="273239"/>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kern="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 </a:t>
            </a:r>
            <a:endParaRPr lang="en-US" sz="2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914400" lvl="2" indent="0" fontAlgn="base">
              <a:lnSpc>
                <a:spcPct val="110000"/>
              </a:lnSpc>
              <a:spcBef>
                <a:spcPts val="0"/>
              </a:spcBef>
              <a:buNone/>
            </a:pPr>
            <a:r>
              <a:rPr lang="en-US" sz="2600" kern="0" spc="10" dirty="0">
                <a:solidFill>
                  <a:srgbClr val="273239"/>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b="1" kern="0" spc="10" dirty="0">
                <a:solidFill>
                  <a:srgbClr val="006699"/>
                </a:solidFill>
                <a:effectLst/>
                <a:latin typeface="Times New Roman" panose="02020603050405020304" pitchFamily="18" charset="0"/>
                <a:ea typeface="Times New Roman" panose="02020603050405020304" pitchFamily="18" charset="0"/>
                <a:cs typeface="Times New Roman" panose="02020603050405020304" pitchFamily="18" charset="0"/>
              </a:rPr>
              <a:t>return</a:t>
            </a:r>
            <a:r>
              <a:rPr lang="en-US" sz="2600" kern="0" spc="10" dirty="0">
                <a:solidFill>
                  <a:srgbClr val="273239"/>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kern="0" spc="1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600" kern="0" spc="1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914400" lvl="2" indent="0" fontAlgn="base">
              <a:lnSpc>
                <a:spcPct val="110000"/>
              </a:lnSpc>
              <a:spcBef>
                <a:spcPts val="0"/>
              </a:spcBef>
              <a:buNone/>
            </a:pPr>
            <a:r>
              <a:rPr lang="en-US" sz="2600" kern="0" spc="10" dirty="0">
                <a:solidFill>
                  <a:srgbClr val="273239"/>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b="1" kern="0" spc="10" dirty="0">
                <a:solidFill>
                  <a:srgbClr val="006699"/>
                </a:solidFill>
                <a:effectLst/>
                <a:latin typeface="Times New Roman" panose="02020603050405020304" pitchFamily="18" charset="0"/>
                <a:ea typeface="Times New Roman" panose="02020603050405020304" pitchFamily="18" charset="0"/>
                <a:cs typeface="Times New Roman" panose="02020603050405020304" pitchFamily="18" charset="0"/>
              </a:rPr>
              <a:t>return</a:t>
            </a:r>
            <a:r>
              <a:rPr lang="en-US" sz="2600" kern="0" spc="10" dirty="0">
                <a:solidFill>
                  <a:srgbClr val="273239"/>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b="1" kern="0" spc="10" dirty="0">
                <a:solidFill>
                  <a:srgbClr val="006699"/>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600" kern="0" spc="10" dirty="0">
                <a:solidFill>
                  <a:srgbClr val="009900"/>
                </a:solidFill>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2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533400" lvl="1" indent="0">
              <a:lnSpc>
                <a:spcPct val="150000"/>
              </a:lnSpc>
              <a:buNone/>
            </a:pPr>
            <a:endParaRPr lang="en-US" dirty="0">
              <a:latin typeface="Times New Roman" panose="02020603050405020304" pitchFamily="18" charset="0"/>
              <a:cs typeface="Times New Roman" panose="02020603050405020304" pitchFamily="18" charset="0"/>
            </a:endParaRPr>
          </a:p>
          <a:p>
            <a:pPr lvl="1"/>
            <a:endParaRPr lang="en-US" sz="1800" dirty="0"/>
          </a:p>
          <a:p>
            <a:pPr lvl="1"/>
            <a:endParaRPr lang="en-US" sz="1800" dirty="0"/>
          </a:p>
          <a:p>
            <a:pPr marL="533400" lvl="1" indent="0">
              <a:buNone/>
            </a:pPr>
            <a:endParaRPr lang="en-US" sz="1800" dirty="0"/>
          </a:p>
          <a:p>
            <a:pPr lvl="1"/>
            <a:endParaRPr lang="en-US" dirty="0"/>
          </a:p>
          <a:p>
            <a:pPr>
              <a:buNone/>
            </a:pPr>
            <a:endParaRPr lang="en-US" dirty="0"/>
          </a:p>
        </p:txBody>
      </p:sp>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additive="base">
                                        <p:cTn id="6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Binary Search</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fontScale="92500" lnSpcReduction="10000"/>
              </a:bodyPr>
              <a:lstStyle/>
              <a:p>
                <a:pPr>
                  <a:lnSpc>
                    <a:spcPct val="150000"/>
                  </a:lnSpc>
                </a:pPr>
                <a:r>
                  <a:rPr lang="en-US" dirty="0">
                    <a:latin typeface="Times New Roman" panose="02020603050405020304" pitchFamily="18" charset="0"/>
                    <a:cs typeface="Times New Roman" panose="02020603050405020304" pitchFamily="18" charset="0"/>
                  </a:rPr>
                  <a:t>The input is a  </a:t>
                </a:r>
                <a:r>
                  <a:rPr lang="en-US" b="1" i="1" u="sng" dirty="0">
                    <a:solidFill>
                      <a:srgbClr val="FF0000"/>
                    </a:solidFill>
                    <a:latin typeface="Times New Roman" panose="02020603050405020304" pitchFamily="18" charset="0"/>
                    <a:cs typeface="Times New Roman" panose="02020603050405020304" pitchFamily="18" charset="0"/>
                  </a:rPr>
                  <a:t>sorted</a:t>
                </a:r>
                <a:r>
                  <a:rPr lang="en-US" dirty="0">
                    <a:latin typeface="Times New Roman" panose="02020603050405020304" pitchFamily="18" charset="0"/>
                    <a:cs typeface="Times New Roman" panose="02020603050405020304" pitchFamily="18" charset="0"/>
                  </a:rPr>
                  <a:t> list of items  in increasing order , an element </a:t>
                </a:r>
                <a14:m>
                  <m:oMath xmlns:m="http://schemas.openxmlformats.org/officeDocument/2006/math">
                    <m:r>
                      <a:rPr lang="en-US" b="1" i="1" dirty="0" smtClean="0">
                        <a:solidFill>
                          <a:srgbClr val="FF0000"/>
                        </a:solidFill>
                        <a:latin typeface="Cambria Math" panose="02040503050406030204" pitchFamily="18" charset="0"/>
                        <a:cs typeface="Times New Roman" panose="02020603050405020304" pitchFamily="18" charset="0"/>
                      </a:rPr>
                      <m:t>𝒙</m:t>
                    </m:r>
                  </m:oMath>
                </a14:m>
                <a:r>
                  <a:rPr lang="en-US" dirty="0">
                    <a:latin typeface="Times New Roman" panose="02020603050405020304" pitchFamily="18" charset="0"/>
                    <a:cs typeface="Times New Roman" panose="02020603050405020304" pitchFamily="18" charset="0"/>
                  </a:rPr>
                  <a:t>.</a:t>
                </a:r>
              </a:p>
              <a:p>
                <a:pPr>
                  <a:lnSpc>
                    <a:spcPct val="150000"/>
                  </a:lnSpc>
                </a:pPr>
                <a:r>
                  <a:rPr lang="en-US" dirty="0">
                    <a:latin typeface="Times New Roman" panose="02020603050405020304" pitchFamily="18" charset="0"/>
                    <a:cs typeface="Times New Roman" panose="02020603050405020304" pitchFamily="18" charset="0"/>
                  </a:rPr>
                  <a:t>Divide the search space into two halves by finding the middle index “mid”. </a:t>
                </a:r>
              </a:p>
              <a:p>
                <a:pPr>
                  <a:lnSpc>
                    <a:spcPct val="150000"/>
                  </a:lnSpc>
                </a:pPr>
                <a:r>
                  <a:rPr lang="en-US" dirty="0">
                    <a:latin typeface="Times New Roman" panose="02020603050405020304" pitchFamily="18" charset="0"/>
                    <a:cs typeface="Times New Roman" panose="02020603050405020304" pitchFamily="18" charset="0"/>
                  </a:rPr>
                  <a:t>Compare the middle element of the search space with the </a:t>
                </a:r>
                <a14:m>
                  <m:oMath xmlns:m="http://schemas.openxmlformats.org/officeDocument/2006/math">
                    <m:r>
                      <a:rPr lang="en-US" b="1" i="1" dirty="0" smtClean="0">
                        <a:solidFill>
                          <a:srgbClr val="FF0000"/>
                        </a:solidFill>
                        <a:latin typeface="Cambria Math" panose="02040503050406030204" pitchFamily="18" charset="0"/>
                        <a:cs typeface="Times New Roman" panose="02020603050405020304" pitchFamily="18" charset="0"/>
                      </a:rPr>
                      <m:t>𝒙</m:t>
                    </m:r>
                  </m:oMath>
                </a14:m>
                <a:r>
                  <a:rPr lang="en-US" dirty="0">
                    <a:latin typeface="Times New Roman" panose="02020603050405020304" pitchFamily="18" charset="0"/>
                    <a:cs typeface="Times New Roman" panose="02020603050405020304" pitchFamily="18" charset="0"/>
                  </a:rPr>
                  <a:t>. </a:t>
                </a:r>
              </a:p>
              <a:p>
                <a:pPr lvl="1">
                  <a:lnSpc>
                    <a:spcPct val="150000"/>
                  </a:lnSpc>
                </a:pPr>
                <a:r>
                  <a:rPr lang="en-US" dirty="0">
                    <a:latin typeface="Times New Roman" panose="02020603050405020304" pitchFamily="18" charset="0"/>
                    <a:cs typeface="Times New Roman" panose="02020603050405020304" pitchFamily="18" charset="0"/>
                  </a:rPr>
                  <a:t>If the </a:t>
                </a:r>
                <a14:m>
                  <m:oMath xmlns:m="http://schemas.openxmlformats.org/officeDocument/2006/math">
                    <m:r>
                      <a:rPr lang="en-US" b="1" i="1" dirty="0" smtClean="0">
                        <a:solidFill>
                          <a:srgbClr val="FF0000"/>
                        </a:solidFill>
                        <a:latin typeface="Cambria Math" panose="02040503050406030204" pitchFamily="18" charset="0"/>
                        <a:cs typeface="Times New Roman" panose="02020603050405020304" pitchFamily="18" charset="0"/>
                      </a:rPr>
                      <m:t>𝒙</m:t>
                    </m:r>
                  </m:oMath>
                </a14:m>
                <a:r>
                  <a:rPr lang="en-US" dirty="0">
                    <a:latin typeface="Times New Roman" panose="02020603050405020304" pitchFamily="18" charset="0"/>
                    <a:cs typeface="Times New Roman" panose="02020603050405020304" pitchFamily="18" charset="0"/>
                  </a:rPr>
                  <a:t> = middle element, the process is terminated.</a:t>
                </a:r>
              </a:p>
              <a:p>
                <a:pPr lvl="1">
                  <a:lnSpc>
                    <a:spcPct val="150000"/>
                  </a:lnSpc>
                </a:pPr>
                <a:r>
                  <a:rPr lang="en-US" dirty="0">
                    <a:latin typeface="Times New Roman" panose="02020603050405020304" pitchFamily="18" charset="0"/>
                    <a:cs typeface="Times New Roman" panose="02020603050405020304" pitchFamily="18" charset="0"/>
                  </a:rPr>
                  <a:t>If the </a:t>
                </a:r>
                <a14:m>
                  <m:oMath xmlns:m="http://schemas.openxmlformats.org/officeDocument/2006/math">
                    <m:r>
                      <a:rPr lang="en-US" b="1" i="1" dirty="0" smtClean="0">
                        <a:solidFill>
                          <a:srgbClr val="FF0000"/>
                        </a:solidFill>
                        <a:latin typeface="Cambria Math" panose="02040503050406030204" pitchFamily="18" charset="0"/>
                        <a:cs typeface="Times New Roman" panose="02020603050405020304" pitchFamily="18" charset="0"/>
                      </a:rPr>
                      <m:t>𝒙</m:t>
                    </m:r>
                  </m:oMath>
                </a14:m>
                <a:r>
                  <a:rPr lang="en-US" dirty="0">
                    <a:latin typeface="Times New Roman" panose="02020603050405020304" pitchFamily="18" charset="0"/>
                    <a:cs typeface="Times New Roman" panose="02020603050405020304" pitchFamily="18" charset="0"/>
                  </a:rPr>
                  <a:t> &lt; middle element, then the left side is used for next search.</a:t>
                </a:r>
              </a:p>
              <a:p>
                <a:pPr lvl="1">
                  <a:lnSpc>
                    <a:spcPct val="150000"/>
                  </a:lnSpc>
                </a:pPr>
                <a:r>
                  <a:rPr lang="en-US" dirty="0">
                    <a:latin typeface="Times New Roman" panose="02020603050405020304" pitchFamily="18" charset="0"/>
                    <a:cs typeface="Times New Roman" panose="02020603050405020304" pitchFamily="18" charset="0"/>
                  </a:rPr>
                  <a:t>If the</a:t>
                </a:r>
                <a:r>
                  <a:rPr lang="en-US" b="1" dirty="0">
                    <a:solidFill>
                      <a:srgbClr val="FF0000"/>
                    </a:solidFill>
                    <a:cs typeface="Times New Roman" panose="02020603050405020304" pitchFamily="18" charset="0"/>
                  </a:rPr>
                  <a:t> </a:t>
                </a:r>
                <a14:m>
                  <m:oMath xmlns:m="http://schemas.openxmlformats.org/officeDocument/2006/math">
                    <m:r>
                      <a:rPr lang="en-US" b="1" i="1" dirty="0" smtClean="0">
                        <a:solidFill>
                          <a:srgbClr val="FF0000"/>
                        </a:solidFill>
                        <a:latin typeface="Cambria Math" panose="02040503050406030204" pitchFamily="18" charset="0"/>
                        <a:cs typeface="Times New Roman" panose="02020603050405020304" pitchFamily="18" charset="0"/>
                      </a:rPr>
                      <m:t>𝒙</m:t>
                    </m:r>
                    <m:r>
                      <a:rPr lang="en-US" b="1" i="1" dirty="0" smtClean="0">
                        <a:solidFill>
                          <a:srgbClr val="FF0000"/>
                        </a:solidFill>
                        <a:latin typeface="Cambria Math" panose="02040503050406030204" pitchFamily="18" charset="0"/>
                        <a:cs typeface="Times New Roman" panose="02020603050405020304" pitchFamily="18" charset="0"/>
                      </a:rPr>
                      <m:t> </m:t>
                    </m:r>
                  </m:oMath>
                </a14:m>
                <a:r>
                  <a:rPr lang="en-US" dirty="0">
                    <a:latin typeface="Times New Roman" panose="02020603050405020304" pitchFamily="18" charset="0"/>
                    <a:cs typeface="Times New Roman" panose="02020603050405020304" pitchFamily="18" charset="0"/>
                  </a:rPr>
                  <a:t>&gt; middle element, then the right side is used for next search.</a:t>
                </a:r>
              </a:p>
              <a:p>
                <a:pPr>
                  <a:lnSpc>
                    <a:spcPct val="150000"/>
                  </a:lnSpc>
                </a:pPr>
                <a:r>
                  <a:rPr lang="en-US" dirty="0">
                    <a:latin typeface="Times New Roman" panose="02020603050405020304" pitchFamily="18" charset="0"/>
                    <a:cs typeface="Times New Roman" panose="02020603050405020304" pitchFamily="18" charset="0"/>
                  </a:rPr>
                  <a:t>This process is continued until the </a:t>
                </a:r>
                <a14:m>
                  <m:oMath xmlns:m="http://schemas.openxmlformats.org/officeDocument/2006/math">
                    <m:r>
                      <a:rPr lang="en-US" b="1" i="1" dirty="0" smtClean="0">
                        <a:solidFill>
                          <a:srgbClr val="FF0000"/>
                        </a:solidFill>
                        <a:latin typeface="Cambria Math" panose="02040503050406030204" pitchFamily="18" charset="0"/>
                        <a:cs typeface="Times New Roman" panose="02020603050405020304" pitchFamily="18" charset="0"/>
                      </a:rPr>
                      <m:t>𝒙</m:t>
                    </m:r>
                  </m:oMath>
                </a14:m>
                <a:r>
                  <a:rPr lang="en-US" dirty="0">
                    <a:latin typeface="Times New Roman" panose="02020603050405020304" pitchFamily="18" charset="0"/>
                    <a:cs typeface="Times New Roman" panose="02020603050405020304" pitchFamily="18" charset="0"/>
                  </a:rPr>
                  <a:t> is found or the total search space is exhausted.</a:t>
                </a:r>
              </a:p>
              <a:p>
                <a:pPr>
                  <a:buNone/>
                </a:pP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5"/>
                <a:stretch>
                  <a:fillRect l="-543"/>
                </a:stretch>
              </a:blipFill>
            </p:spPr>
            <p:txBody>
              <a:bodyPr/>
              <a:lstStyle/>
              <a:p>
                <a:r>
                  <a:rPr lang="en-US">
                    <a:noFill/>
                  </a:rPr>
                  <a:t> </a:t>
                </a:r>
              </a:p>
            </p:txBody>
          </p:sp>
        </mc:Fallback>
      </mc:AlternateContent>
      <p:sp>
        <p:nvSpPr>
          <p:cNvPr id="11" name="TextBox 10">
            <a:extLst>
              <a:ext uri="{FF2B5EF4-FFF2-40B4-BE49-F238E27FC236}">
                <a16:creationId xmlns:a16="http://schemas.microsoft.com/office/drawing/2014/main" id="{EC1213A1-453E-D9DA-819B-4E91D5EB99E8}"/>
              </a:ext>
            </a:extLst>
          </p:cNvPr>
          <p:cNvSpPr txBox="1"/>
          <p:nvPr/>
        </p:nvSpPr>
        <p:spPr>
          <a:xfrm>
            <a:off x="5638800" y="2933700"/>
            <a:ext cx="914400" cy="914400"/>
          </a:xfrm>
          <a:prstGeom prst="rect">
            <a:avLst/>
          </a:prstGeom>
          <a:noFill/>
        </p:spPr>
        <p:txBody>
          <a:bodyPr wrap="square" rtlCol="0">
            <a:spAutoFit/>
          </a:bodyPr>
          <a:lstStyle/>
          <a:p>
            <a:endParaRPr lang="en-US" dirty="0"/>
          </a:p>
        </p:txBody>
      </p:sp>
      <p:sp>
        <p:nvSpPr>
          <p:cNvPr id="12" name="Rectangle 11">
            <a:extLst>
              <a:ext uri="{FF2B5EF4-FFF2-40B4-BE49-F238E27FC236}">
                <a16:creationId xmlns:a16="http://schemas.microsoft.com/office/drawing/2014/main" id="{06320151-6260-4E46-BEA4-8DC8F358E383}"/>
              </a:ext>
            </a:extLst>
          </p:cNvPr>
          <p:cNvSpPr/>
          <p:nvPr/>
        </p:nvSpPr>
        <p:spPr>
          <a:xfrm>
            <a:off x="9043786" y="3043535"/>
            <a:ext cx="2377574" cy="923330"/>
          </a:xfrm>
          <a:prstGeom prst="rect">
            <a:avLst/>
          </a:prstGeom>
          <a:noFill/>
        </p:spPr>
        <p:txBody>
          <a:bodyPr wrap="none" lIns="91440" tIns="45720" rIns="91440" bIns="45720">
            <a:spAutoFit/>
          </a:bodyPr>
          <a:lstStyle/>
          <a:p>
            <a:pPr algn="ctr"/>
            <a:r>
              <a:rPr lang="en-US"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Sorted</a:t>
            </a:r>
          </a:p>
        </p:txBody>
      </p:sp>
    </p:spTree>
    <p:custDataLst>
      <p:tags r:id="rId1"/>
    </p:custData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6" presetClass="entr" presetSubtype="0" fill="hold" grpId="0" nodeType="clickEffect">
                                  <p:stCondLst>
                                    <p:cond delay="0"/>
                                  </p:stCondLst>
                                  <p:iterate type="lt">
                                    <p:tmPct val="0"/>
                                  </p:iterate>
                                  <p:childTnLst>
                                    <p:set>
                                      <p:cBhvr>
                                        <p:cTn id="55" dur="1" fill="hold">
                                          <p:stCondLst>
                                            <p:cond delay="0"/>
                                          </p:stCondLst>
                                        </p:cTn>
                                        <p:tgtEl>
                                          <p:spTgt spid="12"/>
                                        </p:tgtEl>
                                        <p:attrNameLst>
                                          <p:attrName>style.visibility</p:attrName>
                                        </p:attrNameLst>
                                      </p:cBhvr>
                                      <p:to>
                                        <p:strVal val="visible"/>
                                      </p:to>
                                    </p:set>
                                    <p:animEffect transition="in" filter="wipe(down)">
                                      <p:cBhvr>
                                        <p:cTn id="56" dur="580">
                                          <p:stCondLst>
                                            <p:cond delay="0"/>
                                          </p:stCondLst>
                                        </p:cTn>
                                        <p:tgtEl>
                                          <p:spTgt spid="12"/>
                                        </p:tgtEl>
                                      </p:cBhvr>
                                    </p:animEffect>
                                    <p:anim calcmode="lin" valueType="num">
                                      <p:cBhvr>
                                        <p:cTn id="57"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58"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59"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60"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61"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62" dur="26">
                                          <p:stCondLst>
                                            <p:cond delay="650"/>
                                          </p:stCondLst>
                                        </p:cTn>
                                        <p:tgtEl>
                                          <p:spTgt spid="12"/>
                                        </p:tgtEl>
                                      </p:cBhvr>
                                      <p:to x="100000" y="60000"/>
                                    </p:animScale>
                                    <p:animScale>
                                      <p:cBhvr>
                                        <p:cTn id="63" dur="166" decel="50000">
                                          <p:stCondLst>
                                            <p:cond delay="676"/>
                                          </p:stCondLst>
                                        </p:cTn>
                                        <p:tgtEl>
                                          <p:spTgt spid="12"/>
                                        </p:tgtEl>
                                      </p:cBhvr>
                                      <p:to x="100000" y="100000"/>
                                    </p:animScale>
                                    <p:animScale>
                                      <p:cBhvr>
                                        <p:cTn id="64" dur="26">
                                          <p:stCondLst>
                                            <p:cond delay="1312"/>
                                          </p:stCondLst>
                                        </p:cTn>
                                        <p:tgtEl>
                                          <p:spTgt spid="12"/>
                                        </p:tgtEl>
                                      </p:cBhvr>
                                      <p:to x="100000" y="80000"/>
                                    </p:animScale>
                                    <p:animScale>
                                      <p:cBhvr>
                                        <p:cTn id="65" dur="166" decel="50000">
                                          <p:stCondLst>
                                            <p:cond delay="1338"/>
                                          </p:stCondLst>
                                        </p:cTn>
                                        <p:tgtEl>
                                          <p:spTgt spid="12"/>
                                        </p:tgtEl>
                                      </p:cBhvr>
                                      <p:to x="100000" y="100000"/>
                                    </p:animScale>
                                    <p:animScale>
                                      <p:cBhvr>
                                        <p:cTn id="66" dur="26">
                                          <p:stCondLst>
                                            <p:cond delay="1642"/>
                                          </p:stCondLst>
                                        </p:cTn>
                                        <p:tgtEl>
                                          <p:spTgt spid="12"/>
                                        </p:tgtEl>
                                      </p:cBhvr>
                                      <p:to x="100000" y="90000"/>
                                    </p:animScale>
                                    <p:animScale>
                                      <p:cBhvr>
                                        <p:cTn id="67" dur="166" decel="50000">
                                          <p:stCondLst>
                                            <p:cond delay="1668"/>
                                          </p:stCondLst>
                                        </p:cTn>
                                        <p:tgtEl>
                                          <p:spTgt spid="12"/>
                                        </p:tgtEl>
                                      </p:cBhvr>
                                      <p:to x="100000" y="100000"/>
                                    </p:animScale>
                                    <p:animScale>
                                      <p:cBhvr>
                                        <p:cTn id="68" dur="26">
                                          <p:stCondLst>
                                            <p:cond delay="1808"/>
                                          </p:stCondLst>
                                        </p:cTn>
                                        <p:tgtEl>
                                          <p:spTgt spid="12"/>
                                        </p:tgtEl>
                                      </p:cBhvr>
                                      <p:to x="100000" y="95000"/>
                                    </p:animScale>
                                    <p:animScale>
                                      <p:cBhvr>
                                        <p:cTn id="69" dur="166" decel="50000">
                                          <p:stCondLst>
                                            <p:cond delay="1834"/>
                                          </p:stCondLst>
                                        </p:cTn>
                                        <p:tgtEl>
                                          <p:spTgt spid="12"/>
                                        </p:tgtEl>
                                      </p:cBhvr>
                                      <p:to x="100000" y="100000"/>
                                    </p:animScale>
                                  </p:childTnLst>
                                </p:cTn>
                              </p:par>
                            </p:childTnLst>
                          </p:cTn>
                        </p:par>
                      </p:childTnLst>
                    </p:cTn>
                  </p:par>
                  <p:par>
                    <p:cTn id="70" fill="hold">
                      <p:stCondLst>
                        <p:cond delay="indefinite"/>
                      </p:stCondLst>
                      <p:childTnLst>
                        <p:par>
                          <p:cTn id="71" fill="hold">
                            <p:stCondLst>
                              <p:cond delay="0"/>
                            </p:stCondLst>
                            <p:childTnLst>
                              <p:par>
                                <p:cTn id="72" presetID="32" presetClass="emph" presetSubtype="0" fill="hold" grpId="1" nodeType="clickEffect">
                                  <p:stCondLst>
                                    <p:cond delay="0"/>
                                  </p:stCondLst>
                                  <p:iterate type="lt">
                                    <p:tmPct val="0"/>
                                  </p:iterate>
                                  <p:childTnLst>
                                    <p:animRot by="120000">
                                      <p:cBhvr>
                                        <p:cTn id="73" dur="100" fill="hold">
                                          <p:stCondLst>
                                            <p:cond delay="0"/>
                                          </p:stCondLst>
                                        </p:cTn>
                                        <p:tgtEl>
                                          <p:spTgt spid="12"/>
                                        </p:tgtEl>
                                        <p:attrNameLst>
                                          <p:attrName>r</p:attrName>
                                        </p:attrNameLst>
                                      </p:cBhvr>
                                    </p:animRot>
                                    <p:animRot by="-240000">
                                      <p:cBhvr>
                                        <p:cTn id="74" dur="200" fill="hold">
                                          <p:stCondLst>
                                            <p:cond delay="200"/>
                                          </p:stCondLst>
                                        </p:cTn>
                                        <p:tgtEl>
                                          <p:spTgt spid="12"/>
                                        </p:tgtEl>
                                        <p:attrNameLst>
                                          <p:attrName>r</p:attrName>
                                        </p:attrNameLst>
                                      </p:cBhvr>
                                    </p:animRot>
                                    <p:animRot by="240000">
                                      <p:cBhvr>
                                        <p:cTn id="75" dur="200" fill="hold">
                                          <p:stCondLst>
                                            <p:cond delay="400"/>
                                          </p:stCondLst>
                                        </p:cTn>
                                        <p:tgtEl>
                                          <p:spTgt spid="12"/>
                                        </p:tgtEl>
                                        <p:attrNameLst>
                                          <p:attrName>r</p:attrName>
                                        </p:attrNameLst>
                                      </p:cBhvr>
                                    </p:animRot>
                                    <p:animRot by="-240000">
                                      <p:cBhvr>
                                        <p:cTn id="76" dur="200" fill="hold">
                                          <p:stCondLst>
                                            <p:cond delay="600"/>
                                          </p:stCondLst>
                                        </p:cTn>
                                        <p:tgtEl>
                                          <p:spTgt spid="12"/>
                                        </p:tgtEl>
                                        <p:attrNameLst>
                                          <p:attrName>r</p:attrName>
                                        </p:attrNameLst>
                                      </p:cBhvr>
                                    </p:animRot>
                                    <p:animRot by="120000">
                                      <p:cBhvr>
                                        <p:cTn id="77" dur="200" fill="hold">
                                          <p:stCondLst>
                                            <p:cond delay="800"/>
                                          </p:stCondLst>
                                        </p:cTn>
                                        <p:tgtEl>
                                          <p:spTgt spid="12"/>
                                        </p:tgtEl>
                                        <p:attrNameLst>
                                          <p:attrName>r</p:attrName>
                                        </p:attrNameLst>
                                      </p:cBhvr>
                                    </p:animRot>
                                  </p:childTnLst>
                                </p:cTn>
                              </p:par>
                            </p:childTnLst>
                          </p:cTn>
                        </p:par>
                      </p:childTnLst>
                    </p:cTn>
                  </p:par>
                  <p:par>
                    <p:cTn id="78" fill="hold">
                      <p:stCondLst>
                        <p:cond delay="indefinite"/>
                      </p:stCondLst>
                      <p:childTnLst>
                        <p:par>
                          <p:cTn id="79" fill="hold">
                            <p:stCondLst>
                              <p:cond delay="0"/>
                            </p:stCondLst>
                            <p:childTnLst>
                              <p:par>
                                <p:cTn id="80" presetID="34" presetClass="emph" presetSubtype="0" fill="hold" grpId="2" nodeType="clickEffect">
                                  <p:stCondLst>
                                    <p:cond delay="0"/>
                                  </p:stCondLst>
                                  <p:iterate type="lt">
                                    <p:tmPct val="10000"/>
                                  </p:iterate>
                                  <p:childTnLst>
                                    <p:animMotion origin="layout" path="M 0.0 0.0 L 0.0 -0.07213" pathEditMode="relative" ptsTypes="">
                                      <p:cBhvr>
                                        <p:cTn id="81" dur="250" accel="50000" decel="50000" autoRev="1" fill="hold">
                                          <p:stCondLst>
                                            <p:cond delay="0"/>
                                          </p:stCondLst>
                                        </p:cTn>
                                        <p:tgtEl>
                                          <p:spTgt spid="12"/>
                                        </p:tgtEl>
                                        <p:attrNameLst>
                                          <p:attrName>ppt_x</p:attrName>
                                          <p:attrName>ppt_y</p:attrName>
                                        </p:attrNameLst>
                                      </p:cBhvr>
                                    </p:animMotion>
                                    <p:animRot by="1500000">
                                      <p:cBhvr>
                                        <p:cTn id="82" dur="125" fill="hold">
                                          <p:stCondLst>
                                            <p:cond delay="0"/>
                                          </p:stCondLst>
                                        </p:cTn>
                                        <p:tgtEl>
                                          <p:spTgt spid="12"/>
                                        </p:tgtEl>
                                        <p:attrNameLst>
                                          <p:attrName>r</p:attrName>
                                        </p:attrNameLst>
                                      </p:cBhvr>
                                    </p:animRot>
                                    <p:animRot by="-1500000">
                                      <p:cBhvr>
                                        <p:cTn id="83" dur="125" fill="hold">
                                          <p:stCondLst>
                                            <p:cond delay="125"/>
                                          </p:stCondLst>
                                        </p:cTn>
                                        <p:tgtEl>
                                          <p:spTgt spid="12"/>
                                        </p:tgtEl>
                                        <p:attrNameLst>
                                          <p:attrName>r</p:attrName>
                                        </p:attrNameLst>
                                      </p:cBhvr>
                                    </p:animRot>
                                    <p:animRot by="-1500000">
                                      <p:cBhvr>
                                        <p:cTn id="84" dur="125" fill="hold">
                                          <p:stCondLst>
                                            <p:cond delay="250"/>
                                          </p:stCondLst>
                                        </p:cTn>
                                        <p:tgtEl>
                                          <p:spTgt spid="12"/>
                                        </p:tgtEl>
                                        <p:attrNameLst>
                                          <p:attrName>r</p:attrName>
                                        </p:attrNameLst>
                                      </p:cBhvr>
                                    </p:animRot>
                                    <p:animRot by="1500000">
                                      <p:cBhvr>
                                        <p:cTn id="85" dur="125" fill="hold">
                                          <p:stCondLst>
                                            <p:cond delay="375"/>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2" grpId="1"/>
      <p:bldP spid="12" grpId="2"/>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1B712B-58F2-884C-4EAE-0C77656B4C16}"/>
              </a:ext>
            </a:extLst>
          </p:cNvPr>
          <p:cNvSpPr>
            <a:spLocks noGrp="1"/>
          </p:cNvSpPr>
          <p:nvPr>
            <p:ph type="title"/>
          </p:nvPr>
        </p:nvSpPr>
        <p:spPr/>
        <p:txBody>
          <a:bodyPr/>
          <a:lstStyle/>
          <a:p>
            <a:r>
              <a:rPr lang="en-US" dirty="0"/>
              <a:t>Binary Search</a:t>
            </a:r>
          </a:p>
        </p:txBody>
      </p:sp>
      <p:pic>
        <p:nvPicPr>
          <p:cNvPr id="9" name="Content Placeholder 8" descr="A diagram of a diagram&#10;&#10;Description automatically generated">
            <a:extLst>
              <a:ext uri="{FF2B5EF4-FFF2-40B4-BE49-F238E27FC236}">
                <a16:creationId xmlns:a16="http://schemas.microsoft.com/office/drawing/2014/main" id="{016EEB6D-2D02-453C-F9F1-7193B50884CC}"/>
              </a:ext>
            </a:extLst>
          </p:cNvPr>
          <p:cNvPicPr>
            <a:picLocks noGrp="1" noChangeAspect="1"/>
          </p:cNvPicPr>
          <p:nvPr>
            <p:ph idx="1"/>
          </p:nvPr>
        </p:nvPicPr>
        <p:blipFill rotWithShape="1">
          <a:blip r:embed="rId2"/>
          <a:srcRect b="17586"/>
          <a:stretch/>
        </p:blipFill>
        <p:spPr bwMode="auto">
          <a:xfrm>
            <a:off x="1218088" y="1745513"/>
            <a:ext cx="9755823" cy="2983678"/>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6EBAA650-5D75-0D04-AB7A-D711F6C967DA}"/>
              </a:ext>
            </a:extLst>
          </p:cNvPr>
          <p:cNvSpPr txBox="1"/>
          <p:nvPr/>
        </p:nvSpPr>
        <p:spPr>
          <a:xfrm>
            <a:off x="511629" y="6121899"/>
            <a:ext cx="6096000" cy="307777"/>
          </a:xfrm>
          <a:prstGeom prst="rect">
            <a:avLst/>
          </a:prstGeom>
          <a:noFill/>
        </p:spPr>
        <p:txBody>
          <a:bodyPr wrap="square">
            <a:spAutoFit/>
          </a:bodyPr>
          <a:lstStyle/>
          <a:p>
            <a:r>
              <a:rPr lang="en-US" dirty="0"/>
              <a:t>https://www.geeksforgeeks.org/binary-search/</a:t>
            </a:r>
          </a:p>
        </p:txBody>
      </p:sp>
    </p:spTree>
    <p:extLst>
      <p:ext uri="{BB962C8B-B14F-4D97-AF65-F5344CB8AC3E}">
        <p14:creationId xmlns:p14="http://schemas.microsoft.com/office/powerpoint/2010/main" val="2398963417"/>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D65468-CE24-758A-E074-E050517E97E2}"/>
              </a:ext>
            </a:extLst>
          </p:cNvPr>
          <p:cNvSpPr>
            <a:spLocks noGrp="1"/>
          </p:cNvSpPr>
          <p:nvPr>
            <p:ph type="title"/>
          </p:nvPr>
        </p:nvSpPr>
        <p:spPr/>
        <p:txBody>
          <a:bodyPr/>
          <a:lstStyle/>
          <a:p>
            <a:r>
              <a:rPr lang="en-US" dirty="0"/>
              <a:t>Linear Search</a:t>
            </a:r>
          </a:p>
        </p:txBody>
      </p:sp>
      <p:sp>
        <p:nvSpPr>
          <p:cNvPr id="3" name="Content Placeholder 2">
            <a:extLst>
              <a:ext uri="{FF2B5EF4-FFF2-40B4-BE49-F238E27FC236}">
                <a16:creationId xmlns:a16="http://schemas.microsoft.com/office/drawing/2014/main" id="{5154556E-35A2-2A40-C5BB-182295D1EC02}"/>
              </a:ext>
            </a:extLst>
          </p:cNvPr>
          <p:cNvSpPr>
            <a:spLocks noGrp="1"/>
          </p:cNvSpPr>
          <p:nvPr>
            <p:ph idx="1"/>
          </p:nvPr>
        </p:nvSpPr>
        <p:spPr/>
        <p:txBody>
          <a:bodyPr/>
          <a:lstStyle/>
          <a:p>
            <a:endParaRPr lang="en-US" dirty="0"/>
          </a:p>
        </p:txBody>
      </p:sp>
      <p:pic>
        <p:nvPicPr>
          <p:cNvPr id="2052" name="Picture 4" descr="linear search">
            <a:extLst>
              <a:ext uri="{FF2B5EF4-FFF2-40B4-BE49-F238E27FC236}">
                <a16:creationId xmlns:a16="http://schemas.microsoft.com/office/drawing/2014/main" id="{84B2BB0F-A3BD-6212-CB85-74E367729D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1303" y="1911423"/>
            <a:ext cx="6054498" cy="3109471"/>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29736184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96D03DDE-9B03-9F31-8273-39B2D8650010}"/>
              </a:ext>
            </a:extLst>
          </p:cNvPr>
          <p:cNvSpPr>
            <a:spLocks noGrp="1"/>
          </p:cNvSpPr>
          <p:nvPr>
            <p:ph type="title"/>
          </p:nvPr>
        </p:nvSpPr>
        <p:spPr/>
        <p:txBody>
          <a:bodyPr/>
          <a:lstStyle/>
          <a:p>
            <a:r>
              <a:rPr lang="en-US" dirty="0"/>
              <a:t>Linear Search vs Binary Search</a:t>
            </a:r>
          </a:p>
        </p:txBody>
      </p:sp>
      <p:sp>
        <p:nvSpPr>
          <p:cNvPr id="27" name="TextBox 26">
            <a:extLst>
              <a:ext uri="{FF2B5EF4-FFF2-40B4-BE49-F238E27FC236}">
                <a16:creationId xmlns:a16="http://schemas.microsoft.com/office/drawing/2014/main" id="{2D6D45D2-A227-D385-1FF9-2F0D18C9BEB4}"/>
              </a:ext>
            </a:extLst>
          </p:cNvPr>
          <p:cNvSpPr txBox="1"/>
          <p:nvPr/>
        </p:nvSpPr>
        <p:spPr>
          <a:xfrm>
            <a:off x="762000" y="6067524"/>
            <a:ext cx="6096000" cy="307777"/>
          </a:xfrm>
          <a:prstGeom prst="rect">
            <a:avLst/>
          </a:prstGeom>
          <a:noFill/>
        </p:spPr>
        <p:txBody>
          <a:bodyPr wrap="square">
            <a:spAutoFit/>
          </a:bodyPr>
          <a:lstStyle/>
          <a:p>
            <a:r>
              <a:rPr lang="en-US" dirty="0"/>
              <a:t>https://www.cs.usfca.edu/~galles/visualization/Search.html</a:t>
            </a:r>
          </a:p>
        </p:txBody>
      </p:sp>
      <p:sp>
        <p:nvSpPr>
          <p:cNvPr id="3" name="Content Placeholder 2">
            <a:extLst>
              <a:ext uri="{FF2B5EF4-FFF2-40B4-BE49-F238E27FC236}">
                <a16:creationId xmlns:a16="http://schemas.microsoft.com/office/drawing/2014/main" id="{52A479DD-0C27-DBAC-52A1-025BE41776D2}"/>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667935774"/>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14C851-DA37-2EE7-B502-EECB9933D103}"/>
              </a:ext>
            </a:extLst>
          </p:cNvPr>
          <p:cNvSpPr>
            <a:spLocks noGrp="1"/>
          </p:cNvSpPr>
          <p:nvPr>
            <p:ph type="title"/>
          </p:nvPr>
        </p:nvSpPr>
        <p:spPr/>
        <p:txBody>
          <a:bodyPr/>
          <a:lstStyle/>
          <a:p>
            <a:r>
              <a:rPr lang="en-US" dirty="0"/>
              <a:t>Binary Search</a:t>
            </a:r>
          </a:p>
        </p:txBody>
      </p:sp>
      <p:sp>
        <p:nvSpPr>
          <p:cNvPr id="3" name="Content Placeholder 2">
            <a:extLst>
              <a:ext uri="{FF2B5EF4-FFF2-40B4-BE49-F238E27FC236}">
                <a16:creationId xmlns:a16="http://schemas.microsoft.com/office/drawing/2014/main" id="{7F661542-34D5-E220-96E2-8B43F7BB2816}"/>
              </a:ext>
            </a:extLst>
          </p:cNvPr>
          <p:cNvSpPr>
            <a:spLocks noGrp="1"/>
          </p:cNvSpPr>
          <p:nvPr>
            <p:ph idx="1"/>
          </p:nvPr>
        </p:nvSpPr>
        <p:spPr/>
        <p:txBody>
          <a:bodyPr/>
          <a:lstStyle/>
          <a:p>
            <a:endParaRPr lang="en-US" dirty="0"/>
          </a:p>
        </p:txBody>
      </p:sp>
      <p:pic>
        <p:nvPicPr>
          <p:cNvPr id="15" name="Picture 2" descr="A gif showing a &lt;strong&gt;binary search&lt;/strong&gt; for the number &lt;strong&gt;47&lt;/strong&gt; in the given list.">
            <a:extLst>
              <a:ext uri="{FF2B5EF4-FFF2-40B4-BE49-F238E27FC236}">
                <a16:creationId xmlns:a16="http://schemas.microsoft.com/office/drawing/2014/main" id="{B08633E8-F92C-EDF7-077C-B9EA6B1C1D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4588" y="1495425"/>
            <a:ext cx="7362825" cy="38671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8208105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8FDEDF-80F4-EBB8-34CC-52CC04B5AB66}"/>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92B8E872-C0E5-1044-61EB-13BB298AE684}"/>
              </a:ext>
            </a:extLst>
          </p:cNvPr>
          <p:cNvSpPr>
            <a:spLocks noGrp="1"/>
          </p:cNvSpPr>
          <p:nvPr>
            <p:ph idx="1"/>
          </p:nvPr>
        </p:nvSpPr>
        <p:spPr/>
        <p:txBody>
          <a:bodyPr>
            <a:normAutofit lnSpcReduction="10000"/>
          </a:bodyPr>
          <a:lstStyle/>
          <a:p>
            <a:pPr>
              <a:lnSpc>
                <a:spcPct val="150000"/>
              </a:lnSpc>
            </a:pPr>
            <a:r>
              <a:rPr lang="en-US" b="1" dirty="0">
                <a:solidFill>
                  <a:srgbClr val="00B0F0"/>
                </a:solidFill>
                <a:latin typeface="Times New Roman" panose="02020603050405020304" pitchFamily="18" charset="0"/>
                <a:cs typeface="Times New Roman" panose="02020603050405020304" pitchFamily="18" charset="0"/>
              </a:rPr>
              <a:t>Linear</a:t>
            </a:r>
            <a:r>
              <a:rPr lang="en-US" dirty="0">
                <a:latin typeface="Times New Roman" panose="02020603050405020304" pitchFamily="18" charset="0"/>
                <a:cs typeface="Times New Roman" panose="02020603050405020304" pitchFamily="18" charset="0"/>
              </a:rPr>
              <a:t> Search: How many </a:t>
            </a:r>
            <a:r>
              <a:rPr lang="en-US" b="1" dirty="0">
                <a:latin typeface="Times New Roman" panose="02020603050405020304" pitchFamily="18" charset="0"/>
                <a:cs typeface="Times New Roman" panose="02020603050405020304" pitchFamily="18" charset="0"/>
              </a:rPr>
              <a:t>iterations</a:t>
            </a:r>
            <a:r>
              <a:rPr lang="en-US" dirty="0">
                <a:latin typeface="Times New Roman" panose="02020603050405020304" pitchFamily="18" charset="0"/>
                <a:cs typeface="Times New Roman" panose="02020603050405020304" pitchFamily="18" charset="0"/>
              </a:rPr>
              <a:t> in </a:t>
            </a:r>
            <a:r>
              <a:rPr lang="en-US" dirty="0">
                <a:solidFill>
                  <a:srgbClr val="002060"/>
                </a:solidFill>
                <a:latin typeface="Times New Roman" panose="02020603050405020304" pitchFamily="18" charset="0"/>
                <a:cs typeface="Times New Roman" panose="02020603050405020304" pitchFamily="18" charset="0"/>
              </a:rPr>
              <a:t>1024</a:t>
            </a:r>
            <a:r>
              <a:rPr lang="en-US" dirty="0">
                <a:latin typeface="Times New Roman" panose="02020603050405020304" pitchFamily="18" charset="0"/>
                <a:cs typeface="Times New Roman" panose="02020603050405020304" pitchFamily="18" charset="0"/>
              </a:rPr>
              <a:t> element array?</a:t>
            </a:r>
          </a:p>
          <a:p>
            <a:pPr>
              <a:lnSpc>
                <a:spcPct val="150000"/>
              </a:lnSpc>
            </a:pPr>
            <a:r>
              <a:rPr lang="en-US" b="1" dirty="0">
                <a:solidFill>
                  <a:srgbClr val="00B0F0"/>
                </a:solidFill>
                <a:latin typeface="Times New Roman" panose="02020603050405020304" pitchFamily="18" charset="0"/>
                <a:cs typeface="Times New Roman" panose="02020603050405020304" pitchFamily="18" charset="0"/>
              </a:rPr>
              <a:t>Binary</a:t>
            </a:r>
            <a:r>
              <a:rPr lang="en-US" dirty="0">
                <a:latin typeface="Times New Roman" panose="02020603050405020304" pitchFamily="18" charset="0"/>
                <a:cs typeface="Times New Roman" panose="02020603050405020304" pitchFamily="18" charset="0"/>
              </a:rPr>
              <a:t> Search: How many </a:t>
            </a:r>
            <a:r>
              <a:rPr lang="en-US" b="1" dirty="0">
                <a:latin typeface="Times New Roman" panose="02020603050405020304" pitchFamily="18" charset="0"/>
                <a:cs typeface="Times New Roman" panose="02020603050405020304" pitchFamily="18" charset="0"/>
              </a:rPr>
              <a:t>iterations</a:t>
            </a:r>
            <a:r>
              <a:rPr lang="en-US" dirty="0">
                <a:latin typeface="Times New Roman" panose="02020603050405020304" pitchFamily="18" charset="0"/>
                <a:cs typeface="Times New Roman" panose="02020603050405020304" pitchFamily="18" charset="0"/>
              </a:rPr>
              <a:t> in </a:t>
            </a:r>
            <a:r>
              <a:rPr lang="en-US" dirty="0">
                <a:solidFill>
                  <a:srgbClr val="002060"/>
                </a:solidFill>
                <a:latin typeface="Times New Roman" panose="02020603050405020304" pitchFamily="18" charset="0"/>
                <a:cs typeface="Times New Roman" panose="02020603050405020304" pitchFamily="18" charset="0"/>
              </a:rPr>
              <a:t>1024</a:t>
            </a:r>
            <a:r>
              <a:rPr lang="en-US" dirty="0">
                <a:latin typeface="Times New Roman" panose="02020603050405020304" pitchFamily="18" charset="0"/>
                <a:cs typeface="Times New Roman" panose="02020603050405020304" pitchFamily="18" charset="0"/>
              </a:rPr>
              <a:t> element array?</a:t>
            </a:r>
          </a:p>
          <a:p>
            <a:pPr>
              <a:lnSpc>
                <a:spcPct val="150000"/>
              </a:lnSpc>
            </a:pPr>
            <a:endParaRPr lang="en-US" dirty="0">
              <a:latin typeface="Times New Roman" panose="02020603050405020304" pitchFamily="18" charset="0"/>
              <a:cs typeface="Times New Roman" panose="02020603050405020304" pitchFamily="18" charset="0"/>
            </a:endParaRPr>
          </a:p>
          <a:p>
            <a:pPr>
              <a:lnSpc>
                <a:spcPct val="150000"/>
              </a:lnSpc>
            </a:pPr>
            <a:endParaRPr lang="en-US" dirty="0">
              <a:latin typeface="Times New Roman" panose="02020603050405020304" pitchFamily="18" charset="0"/>
              <a:cs typeface="Times New Roman" panose="02020603050405020304" pitchFamily="18" charset="0"/>
            </a:endParaRPr>
          </a:p>
          <a:p>
            <a:pPr>
              <a:lnSpc>
                <a:spcPct val="150000"/>
              </a:lnSpc>
            </a:pPr>
            <a:r>
              <a:rPr lang="en-US" dirty="0">
                <a:latin typeface="Times New Roman" panose="02020603050405020304" pitchFamily="18" charset="0"/>
                <a:cs typeface="Times New Roman" panose="02020603050405020304" pitchFamily="18" charset="0"/>
              </a:rPr>
              <a:t>Solution: in worst-case scenario</a:t>
            </a:r>
          </a:p>
          <a:p>
            <a:pPr lvl="1">
              <a:lnSpc>
                <a:spcPct val="150000"/>
              </a:lnSpc>
            </a:pPr>
            <a:r>
              <a:rPr lang="en-US" dirty="0">
                <a:latin typeface="Times New Roman" panose="02020603050405020304" pitchFamily="18" charset="0"/>
                <a:cs typeface="Times New Roman" panose="02020603050405020304" pitchFamily="18" charset="0"/>
              </a:rPr>
              <a:t>1024</a:t>
            </a:r>
          </a:p>
          <a:p>
            <a:pPr lvl="1">
              <a:lnSpc>
                <a:spcPct val="150000"/>
              </a:lnSpc>
            </a:pPr>
            <a:r>
              <a:rPr lang="en-US" dirty="0">
                <a:latin typeface="Times New Roman" panose="02020603050405020304" pitchFamily="18" charset="0"/>
                <a:cs typeface="Times New Roman" panose="02020603050405020304" pitchFamily="18" charset="0"/>
              </a:rPr>
              <a:t>10</a:t>
            </a:r>
          </a:p>
          <a:p>
            <a:pPr>
              <a:lnSpc>
                <a:spcPct val="150000"/>
              </a:lnSpc>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382479098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419799-C809-D12A-50CE-22E462F7CA0B}"/>
              </a:ext>
            </a:extLst>
          </p:cNvPr>
          <p:cNvSpPr>
            <a:spLocks noGrp="1"/>
          </p:cNvSpPr>
          <p:nvPr>
            <p:ph type="title"/>
          </p:nvPr>
        </p:nvSpPr>
        <p:spPr/>
        <p:txBody>
          <a:bodyPr/>
          <a:lstStyle/>
          <a:p>
            <a:r>
              <a:rPr lang="en-US" dirty="0"/>
              <a:t>Linear vs Binary Search</a:t>
            </a:r>
          </a:p>
        </p:txBody>
      </p:sp>
      <p:sp>
        <p:nvSpPr>
          <p:cNvPr id="3" name="Content Placeholder 2">
            <a:extLst>
              <a:ext uri="{FF2B5EF4-FFF2-40B4-BE49-F238E27FC236}">
                <a16:creationId xmlns:a16="http://schemas.microsoft.com/office/drawing/2014/main" id="{E023C29B-2DFF-E38A-A47F-D43FEB947E45}"/>
              </a:ext>
            </a:extLst>
          </p:cNvPr>
          <p:cNvSpPr>
            <a:spLocks noGrp="1"/>
          </p:cNvSpPr>
          <p:nvPr>
            <p:ph idx="1"/>
          </p:nvPr>
        </p:nvSpPr>
        <p:spPr/>
        <p:txBody>
          <a:bodyPr/>
          <a:lstStyle/>
          <a:p>
            <a:endParaRPr lang="en-US"/>
          </a:p>
        </p:txBody>
      </p:sp>
      <p:pic>
        <p:nvPicPr>
          <p:cNvPr id="3074" name="Picture 2" descr="Binary search gif">
            <a:extLst>
              <a:ext uri="{FF2B5EF4-FFF2-40B4-BE49-F238E27FC236}">
                <a16:creationId xmlns:a16="http://schemas.microsoft.com/office/drawing/2014/main" id="{DDE18A35-A418-2F52-7B12-14F8A6B75D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0" y="1028700"/>
            <a:ext cx="7620000" cy="48006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3550209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500" fill="hold"/>
                                        <p:tgtEl>
                                          <p:spTgt spid="3074"/>
                                        </p:tgtEl>
                                        <p:attrNameLst>
                                          <p:attrName>ppt_x</p:attrName>
                                        </p:attrNameLst>
                                      </p:cBhvr>
                                      <p:tavLst>
                                        <p:tav tm="0">
                                          <p:val>
                                            <p:strVal val="#ppt_x"/>
                                          </p:val>
                                        </p:tav>
                                        <p:tav tm="100000">
                                          <p:val>
                                            <p:strVal val="#ppt_x"/>
                                          </p:val>
                                        </p:tav>
                                      </p:tavLst>
                                    </p:anim>
                                    <p:anim calcmode="lin" valueType="num">
                                      <p:cBhvr additive="base">
                                        <p:cTn id="8"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50D5E-A625-8805-8F32-668DC40D344B}"/>
              </a:ext>
            </a:extLst>
          </p:cNvPr>
          <p:cNvSpPr>
            <a:spLocks noGrp="1"/>
          </p:cNvSpPr>
          <p:nvPr>
            <p:ph type="title"/>
          </p:nvPr>
        </p:nvSpPr>
        <p:spPr/>
        <p:txBody>
          <a:bodyPr/>
          <a:lstStyle/>
          <a:p>
            <a:r>
              <a:rPr lang="en-US" dirty="0"/>
              <a:t>Logarithm function</a:t>
            </a:r>
          </a:p>
        </p:txBody>
      </p:sp>
      <mc:AlternateContent xmlns:mc="http://schemas.openxmlformats.org/markup-compatibility/2006" xmlns:a14="http://schemas.microsoft.com/office/drawing/2010/main">
        <mc:Choice Requires="a14">
          <p:sp>
            <p:nvSpPr>
              <p:cNvPr id="8" name="AutoShape 10">
                <a:extLst>
                  <a:ext uri="{FF2B5EF4-FFF2-40B4-BE49-F238E27FC236}">
                    <a16:creationId xmlns:a16="http://schemas.microsoft.com/office/drawing/2014/main" id="{A1B76590-DD55-228E-79C5-91CE418A0900}"/>
                  </a:ext>
                </a:extLst>
              </p:cNvPr>
              <p:cNvSpPr>
                <a:spLocks noGrp="1" noChangeAspect="1" noChangeArrowheads="1"/>
              </p:cNvSpPr>
              <p:nvPr>
                <p:ph idx="1"/>
              </p:nvPr>
            </p:nvSpPr>
            <p:spPr bwMode="auto">
              <a:prstGeom prst="rect">
                <a:avLst/>
              </a:prstGeom>
              <a:noFill/>
              <a:extLst>
                <a:ext uri="{909E8E84-426E-40DD-AFC4-6F175D3DCCD1}">
                  <a14:hiddenFill>
                    <a:solidFill>
                      <a:srgbClr val="FFFFFF"/>
                    </a:solidFill>
                  </a14:hiddenFill>
                </a:ext>
              </a:extLst>
            </p:spPr>
            <p:txBody>
              <a:bodyPr vert="horz" wrap="square" lIns="91440" tIns="45720" rIns="91440" bIns="45720" numCol="1" anchor="t" anchorCtr="0" compatLnSpc="1">
                <a:prstTxWarp prst="textNoShape">
                  <a:avLst/>
                </a:prstTxWarp>
              </a:bodyPr>
              <a:lstStyle/>
              <a:p>
                <a14:m>
                  <m:oMath xmlns:m="http://schemas.openxmlformats.org/officeDocument/2006/math">
                    <m:sSup>
                      <m:sSupPr>
                        <m:ctrlPr>
                          <a:rPr lang="en-US" i="1" smtClean="0">
                            <a:latin typeface="Cambria Math" panose="02040503050406030204" pitchFamily="18" charset="0"/>
                          </a:rPr>
                        </m:ctrlPr>
                      </m:sSupPr>
                      <m:e>
                        <m:r>
                          <a:rPr lang="en-US" b="0" i="1" smtClean="0">
                            <a:latin typeface="Cambria Math" panose="02040503050406030204" pitchFamily="18" charset="0"/>
                          </a:rPr>
                          <m:t>2</m:t>
                        </m:r>
                      </m:e>
                      <m:sup>
                        <m:r>
                          <a:rPr lang="en-US" b="0" i="1" smtClean="0">
                            <a:latin typeface="Cambria Math" panose="02040503050406030204" pitchFamily="18" charset="0"/>
                          </a:rPr>
                          <m:t>3</m:t>
                        </m:r>
                      </m:sup>
                    </m:sSup>
                    <m:r>
                      <a:rPr lang="en-US" b="0" i="1" smtClean="0">
                        <a:latin typeface="Cambria Math" panose="02040503050406030204" pitchFamily="18" charset="0"/>
                      </a:rPr>
                      <m:t>=</m:t>
                    </m:r>
                    <m:r>
                      <a:rPr lang="en-US" b="0" i="1" smtClean="0">
                        <a:latin typeface="Cambria Math" panose="02040503050406030204" pitchFamily="18" charset="0"/>
                      </a:rPr>
                      <m:t>8</m:t>
                    </m:r>
                    <m:r>
                      <a:rPr lang="en-US" b="0" i="1" smtClean="0">
                        <a:latin typeface="Cambria Math" panose="02040503050406030204" pitchFamily="18" charset="0"/>
                      </a:rPr>
                      <m:t>   =⇒ </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𝑙𝑜𝑔</m:t>
                        </m:r>
                      </m:e>
                      <m:sub>
                        <m:r>
                          <a:rPr lang="en-US" b="0" i="1" smtClean="0">
                            <a:latin typeface="Cambria Math" panose="02040503050406030204" pitchFamily="18" charset="0"/>
                          </a:rPr>
                          <m:t>2</m:t>
                        </m:r>
                      </m:sub>
                    </m:sSub>
                    <m:r>
                      <a:rPr lang="en-US" b="0" i="1" smtClean="0">
                        <a:latin typeface="Cambria Math" panose="02040503050406030204" pitchFamily="18" charset="0"/>
                      </a:rPr>
                      <m:t>8</m:t>
                    </m:r>
                    <m:r>
                      <a:rPr lang="en-US" b="0" i="1" smtClean="0">
                        <a:latin typeface="Cambria Math" panose="02040503050406030204" pitchFamily="18" charset="0"/>
                      </a:rPr>
                      <m:t>=</m:t>
                    </m:r>
                    <m:r>
                      <a:rPr lang="en-US" b="0" i="1" smtClean="0">
                        <a:latin typeface="Cambria Math" panose="02040503050406030204" pitchFamily="18" charset="0"/>
                      </a:rPr>
                      <m:t>3</m:t>
                    </m:r>
                  </m:oMath>
                </a14:m>
                <a:endParaRPr lang="en-US" dirty="0"/>
              </a:p>
            </p:txBody>
          </p:sp>
        </mc:Choice>
        <mc:Fallback xmlns="">
          <p:sp>
            <p:nvSpPr>
              <p:cNvPr id="8" name="AutoShape 10">
                <a:extLst>
                  <a:ext uri="{FF2B5EF4-FFF2-40B4-BE49-F238E27FC236}">
                    <a16:creationId xmlns:a16="http://schemas.microsoft.com/office/drawing/2014/main" id="{A1B76590-DD55-228E-79C5-91CE418A0900}"/>
                  </a:ext>
                </a:extLst>
              </p:cNvPr>
              <p:cNvSpPr>
                <a:spLocks noGrp="1" noRot="1" noChangeAspect="1" noMove="1" noResize="1" noEditPoints="1" noAdjustHandles="1" noChangeArrowheads="1" noChangeShapeType="1" noTextEdit="1"/>
              </p:cNvSpPr>
              <p:nvPr>
                <p:ph idx="1"/>
              </p:nvPr>
            </p:nvSpPr>
            <p:spPr bwMode="auto">
              <a:prstGeom prst="rect">
                <a:avLst/>
              </a:prstGeom>
              <a:blipFill>
                <a:blip r:embed="rId4"/>
                <a:stretch>
                  <a:fillRect/>
                </a:stretch>
              </a:blipFill>
              <a:extLst>
                <a:ext uri="{909E8E84-426E-40DD-AFC4-6F175D3DCCD1}">
                  <a14:hiddenFill xmlns:a14="http://schemas.microsoft.com/office/drawing/2010/main">
                    <a:solidFill>
                      <a:srgbClr val="FFFFFF"/>
                    </a:solidFill>
                  </a14:hiddenFill>
                </a:ext>
              </a:extLst>
            </p:spPr>
            <p:txBody>
              <a:bodyPr/>
              <a:lstStyle/>
              <a:p>
                <a:r>
                  <a:rPr lang="en-US">
                    <a:noFill/>
                  </a:rPr>
                  <a:t> </a:t>
                </a:r>
              </a:p>
            </p:txBody>
          </p:sp>
        </mc:Fallback>
      </mc:AlternateContent>
      <p:pic>
        <p:nvPicPr>
          <p:cNvPr id="12" name="Graphic 11">
            <a:extLst>
              <a:ext uri="{FF2B5EF4-FFF2-40B4-BE49-F238E27FC236}">
                <a16:creationId xmlns:a16="http://schemas.microsoft.com/office/drawing/2014/main" id="{4C55D69A-CDFC-12A8-1F0E-48779000C33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558937" y="1453923"/>
            <a:ext cx="4659472" cy="4130449"/>
          </a:xfrm>
          <a:prstGeom prst="rect">
            <a:avLst/>
          </a:prstGeom>
        </p:spPr>
      </p:pic>
    </p:spTree>
    <p:extLst>
      <p:ext uri="{BB962C8B-B14F-4D97-AF65-F5344CB8AC3E}">
        <p14:creationId xmlns:p14="http://schemas.microsoft.com/office/powerpoint/2010/main" val="1252855354"/>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1BDF27-8D95-98C0-E150-A45A31B64B59}"/>
              </a:ext>
            </a:extLst>
          </p:cNvPr>
          <p:cNvSpPr>
            <a:spLocks noGrp="1"/>
          </p:cNvSpPr>
          <p:nvPr>
            <p:ph type="title"/>
          </p:nvPr>
        </p:nvSpPr>
        <p:spPr/>
        <p:txBody>
          <a:bodyPr/>
          <a:lstStyle/>
          <a:p>
            <a:r>
              <a:rPr lang="en-US" dirty="0"/>
              <a:t>Quiz</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2C37640-C4FA-8E8B-372A-C7AE53DB27B2}"/>
                  </a:ext>
                </a:extLst>
              </p:cNvPr>
              <p:cNvSpPr>
                <a:spLocks noGrp="1"/>
              </p:cNvSpPr>
              <p:nvPr>
                <p:ph idx="1"/>
              </p:nvPr>
            </p:nvSpPr>
            <p:spPr/>
            <p:txBody>
              <a:bodyPr>
                <a:normAutofit/>
              </a:bodyPr>
              <a:lstStyle/>
              <a:p>
                <a:pPr marL="50800" indent="0">
                  <a:buNone/>
                </a:pPr>
                <a:r>
                  <a:rPr lang="en-US" b="1" dirty="0">
                    <a:solidFill>
                      <a:srgbClr val="0070C0"/>
                    </a:solidFill>
                    <a:latin typeface="Times New Roman" panose="02020603050405020304" pitchFamily="18" charset="0"/>
                    <a:cs typeface="Times New Roman" panose="02020603050405020304" pitchFamily="18" charset="0"/>
                  </a:rPr>
                  <a:t>Worst-case</a:t>
                </a:r>
                <a:r>
                  <a:rPr lang="en-US" dirty="0">
                    <a:latin typeface="Times New Roman" panose="02020603050405020304" pitchFamily="18" charset="0"/>
                    <a:cs typeface="Times New Roman" panose="02020603050405020304" pitchFamily="18" charset="0"/>
                  </a:rPr>
                  <a:t> </a:t>
                </a:r>
                <a14:m>
                  <m:oMath xmlns:m="http://schemas.openxmlformats.org/officeDocument/2006/math">
                    <m:r>
                      <a:rPr lang="en-US" i="1" dirty="0" smtClean="0">
                        <a:latin typeface="Cambria Math" panose="02040503050406030204" pitchFamily="18" charset="0"/>
                        <a:ea typeface="Cambria Math" panose="02040503050406030204" pitchFamily="18" charset="0"/>
                        <a:sym typeface="Wingdings" panose="05000000000000000000" pitchFamily="2" charset="2"/>
                      </a:rPr>
                      <m:t>⟶</m:t>
                    </m:r>
                  </m:oMath>
                </a14:m>
                <a:r>
                  <a:rPr lang="en-US" dirty="0">
                    <a:latin typeface="Times New Roman" panose="02020603050405020304" pitchFamily="18" charset="0"/>
                    <a:cs typeface="Times New Roman" panose="02020603050405020304" pitchFamily="18" charset="0"/>
                  </a:rPr>
                  <a:t>the </a:t>
                </a:r>
                <a:r>
                  <a:rPr lang="en-US" b="1" dirty="0">
                    <a:solidFill>
                      <a:schemeClr val="tx1">
                        <a:lumMod val="95000"/>
                        <a:lumOff val="5000"/>
                      </a:schemeClr>
                    </a:solidFill>
                    <a:latin typeface="Times New Roman" panose="02020603050405020304" pitchFamily="18" charset="0"/>
                    <a:cs typeface="Times New Roman" panose="02020603050405020304" pitchFamily="18" charset="0"/>
                  </a:rPr>
                  <a:t>largest</a:t>
                </a:r>
                <a:r>
                  <a:rPr lang="en-US" dirty="0">
                    <a:latin typeface="Times New Roman" panose="02020603050405020304" pitchFamily="18" charset="0"/>
                    <a:cs typeface="Times New Roman" panose="02020603050405020304" pitchFamily="18" charset="0"/>
                  </a:rPr>
                  <a:t> number of operations needed to solve the given problem using this algorithm it will produce a solution.</a:t>
                </a:r>
              </a:p>
              <a:p>
                <a:pPr marL="50800" indent="0">
                  <a:buNone/>
                </a:pPr>
                <a:r>
                  <a:rPr lang="en-US" b="1" dirty="0">
                    <a:solidFill>
                      <a:srgbClr val="0070C0"/>
                    </a:solidFill>
                    <a:latin typeface="Times New Roman" panose="02020603050405020304" pitchFamily="18" charset="0"/>
                    <a:cs typeface="Times New Roman" panose="02020603050405020304" pitchFamily="18" charset="0"/>
                  </a:rPr>
                  <a:t>Best case</a:t>
                </a:r>
                <a:r>
                  <a:rPr lang="en-US" dirty="0">
                    <a:latin typeface="Times New Roman" panose="02020603050405020304" pitchFamily="18" charset="0"/>
                    <a:ea typeface="Cambria Math" panose="02040503050406030204" pitchFamily="18" charset="0"/>
                    <a:cs typeface="Times New Roman" panose="02020603050405020304" pitchFamily="18" charset="0"/>
                    <a:sym typeface="Wingdings" panose="05000000000000000000" pitchFamily="2" charset="2"/>
                  </a:rPr>
                  <a:t> </a:t>
                </a:r>
                <a14:m>
                  <m:oMath xmlns:m="http://schemas.openxmlformats.org/officeDocument/2006/math">
                    <m:r>
                      <a:rPr lang="en-US" i="1" dirty="0" smtClean="0">
                        <a:latin typeface="Cambria Math" panose="02040503050406030204" pitchFamily="18" charset="0"/>
                        <a:ea typeface="Cambria Math" panose="02040503050406030204" pitchFamily="18" charset="0"/>
                        <a:sym typeface="Wingdings" panose="05000000000000000000" pitchFamily="2" charset="2"/>
                      </a:rPr>
                      <m:t>⟶ </m:t>
                    </m:r>
                  </m:oMath>
                </a14:m>
                <a:r>
                  <a:rPr lang="en-US" dirty="0">
                    <a:latin typeface="Times New Roman" panose="02020603050405020304" pitchFamily="18" charset="0"/>
                    <a:cs typeface="Times New Roman" panose="02020603050405020304" pitchFamily="18" charset="0"/>
                  </a:rPr>
                  <a:t>the </a:t>
                </a:r>
                <a:r>
                  <a:rPr lang="en-US" b="1" dirty="0">
                    <a:solidFill>
                      <a:schemeClr val="tx1">
                        <a:lumMod val="95000"/>
                        <a:lumOff val="5000"/>
                      </a:schemeClr>
                    </a:solidFill>
                    <a:latin typeface="Times New Roman" panose="02020603050405020304" pitchFamily="18" charset="0"/>
                    <a:cs typeface="Times New Roman" panose="02020603050405020304" pitchFamily="18" charset="0"/>
                  </a:rPr>
                  <a:t>smallest</a:t>
                </a:r>
                <a:r>
                  <a:rPr lang="en-US" dirty="0">
                    <a:latin typeface="Times New Roman" panose="02020603050405020304" pitchFamily="18" charset="0"/>
                    <a:cs typeface="Times New Roman" panose="02020603050405020304" pitchFamily="18" charset="0"/>
                  </a:rPr>
                  <a:t> number of operations needed to solve the given problem using this algorithm it will produce a solution.</a:t>
                </a:r>
              </a:p>
              <a:p>
                <a:pPr marL="565150" indent="-514350">
                  <a:buFont typeface="+mj-lt"/>
                  <a:buAutoNum type="alphaLcParenR"/>
                </a:pPr>
                <a:r>
                  <a:rPr lang="en-US" b="1" i="1" dirty="0">
                    <a:solidFill>
                      <a:srgbClr val="002060"/>
                    </a:solidFill>
                    <a:latin typeface="Times New Roman" panose="02020603050405020304" pitchFamily="18" charset="0"/>
                    <a:cs typeface="Times New Roman" panose="02020603050405020304" pitchFamily="18" charset="0"/>
                  </a:rPr>
                  <a:t>Best case scenario for linear search</a:t>
                </a:r>
              </a:p>
              <a:p>
                <a:pPr marL="565150" indent="-514350">
                  <a:buFont typeface="+mj-lt"/>
                  <a:buAutoNum type="alphaLcParenR"/>
                </a:pPr>
                <a:r>
                  <a:rPr lang="en-US" b="1" i="1" dirty="0">
                    <a:solidFill>
                      <a:srgbClr val="00B050"/>
                    </a:solidFill>
                    <a:latin typeface="Times New Roman" panose="02020603050405020304" pitchFamily="18" charset="0"/>
                    <a:cs typeface="Times New Roman" panose="02020603050405020304" pitchFamily="18" charset="0"/>
                  </a:rPr>
                  <a:t>Best case scenario for binary search</a:t>
                </a:r>
              </a:p>
              <a:p>
                <a:pPr marL="565150" indent="-514350">
                  <a:buFont typeface="+mj-lt"/>
                  <a:buAutoNum type="alphaLcParenR"/>
                </a:pPr>
                <a:r>
                  <a:rPr lang="en-US" b="1" i="1" dirty="0">
                    <a:solidFill>
                      <a:srgbClr val="FF0000"/>
                    </a:solidFill>
                    <a:latin typeface="Times New Roman" panose="02020603050405020304" pitchFamily="18" charset="0"/>
                    <a:cs typeface="Times New Roman" panose="02020603050405020304" pitchFamily="18" charset="0"/>
                  </a:rPr>
                  <a:t>Worst case scenario for linear search</a:t>
                </a:r>
              </a:p>
              <a:p>
                <a:pPr marL="565150" indent="-514350">
                  <a:buFont typeface="+mj-lt"/>
                  <a:buAutoNum type="alphaLcParenR"/>
                </a:pPr>
                <a:r>
                  <a:rPr lang="en-US" b="1" i="1" dirty="0">
                    <a:solidFill>
                      <a:srgbClr val="7030A0"/>
                    </a:solidFill>
                    <a:latin typeface="Times New Roman" panose="02020603050405020304" pitchFamily="18" charset="0"/>
                    <a:cs typeface="Times New Roman" panose="02020603050405020304" pitchFamily="18" charset="0"/>
                  </a:rPr>
                  <a:t>Worst case scenario for binary search</a:t>
                </a:r>
              </a:p>
              <a:p>
                <a:pPr marL="50800" indent="0">
                  <a:buNone/>
                </a:pPr>
                <a:r>
                  <a:rPr lang="en-US" i="1" dirty="0">
                    <a:solidFill>
                      <a:schemeClr val="tx1">
                        <a:lumMod val="95000"/>
                        <a:lumOff val="5000"/>
                      </a:schemeClr>
                    </a:solidFill>
                    <a:latin typeface="Times New Roman" panose="02020603050405020304" pitchFamily="18" charset="0"/>
                    <a:cs typeface="Times New Roman" panose="02020603050405020304" pitchFamily="18" charset="0"/>
                  </a:rPr>
                  <a:t>Solution a) First element b)middle element </a:t>
                </a:r>
              </a:p>
              <a:p>
                <a:pPr marL="50800" indent="0">
                  <a:buNone/>
                </a:pPr>
                <a:r>
                  <a:rPr lang="en-US" i="1" dirty="0">
                    <a:solidFill>
                      <a:schemeClr val="tx1">
                        <a:lumMod val="95000"/>
                        <a:lumOff val="5000"/>
                      </a:schemeClr>
                    </a:solidFill>
                    <a:latin typeface="Times New Roman" panose="02020603050405020304" pitchFamily="18" charset="0"/>
                    <a:cs typeface="Times New Roman" panose="02020603050405020304" pitchFamily="18" charset="0"/>
                  </a:rPr>
                  <a:t>		c) last element(not found) d)first or last element(not found)</a:t>
                </a:r>
              </a:p>
              <a:p>
                <a:endParaRPr lang="en-US" i="1" dirty="0">
                  <a:solidFill>
                    <a:srgbClr val="7030A0"/>
                  </a:solidFill>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p>
            </p:txBody>
          </p:sp>
        </mc:Choice>
        <mc:Fallback xmlns="">
          <p:sp>
            <p:nvSpPr>
              <p:cNvPr id="3" name="Content Placeholder 2">
                <a:extLst>
                  <a:ext uri="{FF2B5EF4-FFF2-40B4-BE49-F238E27FC236}">
                    <a16:creationId xmlns:a16="http://schemas.microsoft.com/office/drawing/2014/main" id="{C2C37640-C4FA-8E8B-372A-C7AE53DB27B2}"/>
                  </a:ext>
                </a:extLst>
              </p:cNvPr>
              <p:cNvSpPr>
                <a:spLocks noGrp="1" noRot="1" noChangeAspect="1" noMove="1" noResize="1" noEditPoints="1" noAdjustHandles="1" noChangeArrowheads="1" noChangeShapeType="1" noTextEdit="1"/>
              </p:cNvSpPr>
              <p:nvPr>
                <p:ph idx="1"/>
              </p:nvPr>
            </p:nvSpPr>
            <p:spPr>
              <a:blipFill>
                <a:blip r:embed="rId5"/>
                <a:stretch>
                  <a:fillRect l="-706" b="-358"/>
                </a:stretch>
              </a:blipFill>
            </p:spPr>
            <p:txBody>
              <a:bodyPr/>
              <a:lstStyle/>
              <a:p>
                <a:r>
                  <a:rPr lang="en-US">
                    <a:noFill/>
                  </a:rPr>
                  <a:t> </a:t>
                </a:r>
              </a:p>
            </p:txBody>
          </p:sp>
        </mc:Fallback>
      </mc:AlternateContent>
    </p:spTree>
    <p:custDataLst>
      <p:tags r:id="rId1"/>
    </p:custDataLst>
    <p:extLst>
      <p:ext uri="{BB962C8B-B14F-4D97-AF65-F5344CB8AC3E}">
        <p14:creationId xmlns:p14="http://schemas.microsoft.com/office/powerpoint/2010/main" val="383807008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p:cTn id="4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5" end="5"/>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nodeType="click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 calcmode="lin" valueType="num">
                                      <p:cBhvr>
                                        <p:cTn id="55"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6" end="6"/>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nodeType="clickEffect">
                                  <p:stCondLst>
                                    <p:cond delay="0"/>
                                  </p:stCondLst>
                                  <p:childTnLst>
                                    <p:set>
                                      <p:cBhvr>
                                        <p:cTn id="62" dur="1" fill="hold">
                                          <p:stCondLst>
                                            <p:cond delay="0"/>
                                          </p:stCondLst>
                                        </p:cTn>
                                        <p:tgtEl>
                                          <p:spTgt spid="3">
                                            <p:txEl>
                                              <p:pRg st="7" end="7"/>
                                            </p:txEl>
                                          </p:spTgt>
                                        </p:tgtEl>
                                        <p:attrNameLst>
                                          <p:attrName>style.visibility</p:attrName>
                                        </p:attrNameLst>
                                      </p:cBhvr>
                                      <p:to>
                                        <p:strVal val="visible"/>
                                      </p:to>
                                    </p:set>
                                    <p:anim calcmode="lin" valueType="num">
                                      <p:cBhvr>
                                        <p:cTn id="63"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64"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65"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66"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D22180-FC91-0401-C821-8CDAB0E9BDF7}"/>
              </a:ext>
            </a:extLst>
          </p:cNvPr>
          <p:cNvSpPr>
            <a:spLocks noGrp="1"/>
          </p:cNvSpPr>
          <p:nvPr>
            <p:ph type="title"/>
          </p:nvPr>
        </p:nvSpPr>
        <p:spPr/>
        <p:txBody>
          <a:bodyPr/>
          <a:lstStyle/>
          <a:p>
            <a:r>
              <a:rPr lang="en-US" dirty="0"/>
              <a:t>Sorting Algorithm</a:t>
            </a:r>
          </a:p>
        </p:txBody>
      </p:sp>
      <p:sp>
        <p:nvSpPr>
          <p:cNvPr id="3" name="Content Placeholder 2">
            <a:extLst>
              <a:ext uri="{FF2B5EF4-FFF2-40B4-BE49-F238E27FC236}">
                <a16:creationId xmlns:a16="http://schemas.microsoft.com/office/drawing/2014/main" id="{D3C76F5F-A02C-B5F8-FC0A-8024A173700C}"/>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To sort the elements of a list is to put them in increasing order (numerical order, alphabetic, and so on).</a:t>
            </a:r>
          </a:p>
          <a:p>
            <a:endParaRPr lang="en-US" dirty="0">
              <a:latin typeface="Times New Roman" panose="02020603050405020304" pitchFamily="18" charset="0"/>
              <a:cs typeface="Times New Roman" panose="02020603050405020304" pitchFamily="18" charset="0"/>
            </a:endParaRPr>
          </a:p>
          <a:p>
            <a:pPr lvl="1"/>
            <a:r>
              <a:rPr lang="en-US" dirty="0">
                <a:latin typeface="Times New Roman" panose="02020603050405020304" pitchFamily="18" charset="0"/>
                <a:cs typeface="Times New Roman" panose="02020603050405020304" pitchFamily="18" charset="0"/>
              </a:rPr>
              <a:t>Bubble</a:t>
            </a:r>
          </a:p>
          <a:p>
            <a:pPr lvl="1"/>
            <a:r>
              <a:rPr lang="en-US" dirty="0">
                <a:latin typeface="Times New Roman" panose="02020603050405020304" pitchFamily="18" charset="0"/>
                <a:cs typeface="Times New Roman" panose="02020603050405020304" pitchFamily="18" charset="0"/>
              </a:rPr>
              <a:t>Selection</a:t>
            </a:r>
          </a:p>
          <a:p>
            <a:pPr lvl="1"/>
            <a:r>
              <a:rPr lang="en-US" dirty="0">
                <a:latin typeface="Times New Roman" panose="02020603050405020304" pitchFamily="18" charset="0"/>
                <a:cs typeface="Times New Roman" panose="02020603050405020304" pitchFamily="18" charset="0"/>
              </a:rPr>
              <a:t>Insertion</a:t>
            </a:r>
          </a:p>
          <a:p>
            <a:pPr lvl="1"/>
            <a:r>
              <a:rPr lang="en-US" dirty="0">
                <a:latin typeface="Times New Roman" panose="02020603050405020304" pitchFamily="18" charset="0"/>
                <a:cs typeface="Times New Roman" panose="02020603050405020304" pitchFamily="18" charset="0"/>
              </a:rPr>
              <a:t>Merge</a:t>
            </a:r>
          </a:p>
        </p:txBody>
      </p:sp>
    </p:spTree>
    <p:extLst>
      <p:ext uri="{BB962C8B-B14F-4D97-AF65-F5344CB8AC3E}">
        <p14:creationId xmlns:p14="http://schemas.microsoft.com/office/powerpoint/2010/main" val="1823514682"/>
      </p:ext>
    </p:extLst>
  </p:cSld>
  <p:clrMapOvr>
    <a:masterClrMapping/>
  </p:clrMapOvr>
  <p:transition spd="slow">
    <p:wip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9DC5BF-4E2A-F936-5CD2-B19CC64DBACA}"/>
              </a:ext>
            </a:extLst>
          </p:cNvPr>
          <p:cNvSpPr>
            <a:spLocks noGrp="1"/>
          </p:cNvSpPr>
          <p:nvPr>
            <p:ph type="title"/>
          </p:nvPr>
        </p:nvSpPr>
        <p:spPr/>
        <p:txBody>
          <a:bodyPr/>
          <a:lstStyle/>
          <a:p>
            <a:r>
              <a:rPr lang="en-US" dirty="0"/>
              <a:t>Bubble sort</a:t>
            </a:r>
          </a:p>
        </p:txBody>
      </p:sp>
      <p:pic>
        <p:nvPicPr>
          <p:cNvPr id="1026" name="Picture 2">
            <a:extLst>
              <a:ext uri="{FF2B5EF4-FFF2-40B4-BE49-F238E27FC236}">
                <a16:creationId xmlns:a16="http://schemas.microsoft.com/office/drawing/2014/main" id="{74D4BEA3-C03B-4668-F21C-B5F9070F0A9A}"/>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121478" y="1726746"/>
            <a:ext cx="5674180" cy="340450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5CF7B2A-56A8-5632-5672-10A766807D48}"/>
              </a:ext>
            </a:extLst>
          </p:cNvPr>
          <p:cNvSpPr txBox="1"/>
          <p:nvPr/>
        </p:nvSpPr>
        <p:spPr>
          <a:xfrm>
            <a:off x="764721" y="6035775"/>
            <a:ext cx="9086850" cy="261610"/>
          </a:xfrm>
          <a:prstGeom prst="rect">
            <a:avLst/>
          </a:prstGeom>
          <a:noFill/>
        </p:spPr>
        <p:txBody>
          <a:bodyPr wrap="square">
            <a:spAutoFit/>
          </a:bodyPr>
          <a:lstStyle/>
          <a:p>
            <a:r>
              <a:rPr lang="en-US" sz="1100" dirty="0"/>
              <a:t>https://upload.wikimedia.org/wikipedia/commons/c/c8/Bubble-sort-example-300px.gif</a:t>
            </a:r>
          </a:p>
        </p:txBody>
      </p:sp>
    </p:spTree>
    <p:custDataLst>
      <p:tags r:id="rId1"/>
    </p:custDataLst>
    <p:extLst>
      <p:ext uri="{BB962C8B-B14F-4D97-AF65-F5344CB8AC3E}">
        <p14:creationId xmlns:p14="http://schemas.microsoft.com/office/powerpoint/2010/main" val="296620061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xit" presetSubtype="32" fill="hold" nodeType="clickEffect">
                                  <p:stCondLst>
                                    <p:cond delay="0"/>
                                  </p:stCondLst>
                                  <p:childTnLst>
                                    <p:animEffect transition="out" filter="circle(out)">
                                      <p:cBhvr>
                                        <p:cTn id="6" dur="2000"/>
                                        <p:tgtEl>
                                          <p:spTgt spid="1026"/>
                                        </p:tgtEl>
                                      </p:cBhvr>
                                    </p:animEffect>
                                    <p:set>
                                      <p:cBhvr>
                                        <p:cTn id="7" dur="1" fill="hold">
                                          <p:stCondLst>
                                            <p:cond delay="1999"/>
                                          </p:stCondLst>
                                        </p:cTn>
                                        <p:tgtEl>
                                          <p:spTgt spid="10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9BC7D-BFB7-72C4-E9FA-0794989C2FBA}"/>
              </a:ext>
            </a:extLst>
          </p:cNvPr>
          <p:cNvSpPr>
            <a:spLocks noGrp="1"/>
          </p:cNvSpPr>
          <p:nvPr>
            <p:ph type="title"/>
          </p:nvPr>
        </p:nvSpPr>
        <p:spPr/>
        <p:txBody>
          <a:bodyPr/>
          <a:lstStyle/>
          <a:p>
            <a:r>
              <a:rPr lang="en-US"/>
              <a:t>Bubble Sort</a:t>
            </a:r>
          </a:p>
        </p:txBody>
      </p:sp>
      <p:sp>
        <p:nvSpPr>
          <p:cNvPr id="3" name="Content Placeholder 2">
            <a:extLst>
              <a:ext uri="{FF2B5EF4-FFF2-40B4-BE49-F238E27FC236}">
                <a16:creationId xmlns:a16="http://schemas.microsoft.com/office/drawing/2014/main" id="{673CE0B3-84D1-CC6D-FED5-7E26C7D15FFE}"/>
              </a:ext>
            </a:extLst>
          </p:cNvPr>
          <p:cNvSpPr>
            <a:spLocks noGrp="1"/>
          </p:cNvSpPr>
          <p:nvPr>
            <p:ph idx="1"/>
          </p:nvPr>
        </p:nvSpPr>
        <p:spPr/>
        <p:txBody>
          <a:bodyPr/>
          <a:lstStyle/>
          <a:p>
            <a:r>
              <a:rPr lang="en-US" dirty="0"/>
              <a:t>https://www.youtube.com/watch?v=14La4BKNoqc</a:t>
            </a:r>
          </a:p>
        </p:txBody>
      </p:sp>
    </p:spTree>
    <p:extLst>
      <p:ext uri="{BB962C8B-B14F-4D97-AF65-F5344CB8AC3E}">
        <p14:creationId xmlns:p14="http://schemas.microsoft.com/office/powerpoint/2010/main" val="1987373916"/>
      </p:ext>
    </p:extLst>
  </p:cSld>
  <p:clrMapOvr>
    <a:masterClrMapping/>
  </p:clrMapOvr>
  <p:transition spd="slow">
    <p:wip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Bubble Sort</a:t>
            </a:r>
          </a:p>
        </p:txBody>
      </p:sp>
      <p:sp>
        <p:nvSpPr>
          <p:cNvPr id="3" name="Content Placeholder 2"/>
          <p:cNvSpPr>
            <a:spLocks noGrp="1"/>
          </p:cNvSpPr>
          <p:nvPr>
            <p:ph idx="1"/>
          </p:nvPr>
        </p:nvSpPr>
        <p:spPr/>
        <p:txBody>
          <a:bodyPr/>
          <a:lstStyle/>
          <a:p>
            <a:r>
              <a:rPr lang="en-US" i="1" dirty="0">
                <a:latin typeface="Times New Roman" panose="02020603050405020304" pitchFamily="18" charset="0"/>
                <a:cs typeface="Times New Roman" panose="02020603050405020304" pitchFamily="18" charset="0"/>
              </a:rPr>
              <a:t>Bubble sort </a:t>
            </a:r>
            <a:r>
              <a:rPr lang="en-US" dirty="0">
                <a:latin typeface="Times New Roman" panose="02020603050405020304" pitchFamily="18" charset="0"/>
                <a:cs typeface="Times New Roman" panose="02020603050405020304" pitchFamily="18" charset="0"/>
              </a:rPr>
              <a:t>makes multiple passes through a list. Every pair of elements that are found to be out of order are interchanged.</a:t>
            </a:r>
          </a:p>
          <a:p>
            <a:endParaRPr lang="en-US" dirty="0">
              <a:latin typeface="Times New Roman" panose="02020603050405020304" pitchFamily="18" charset="0"/>
              <a:cs typeface="Times New Roman" panose="02020603050405020304" pitchFamily="18" charset="0"/>
            </a:endParaRPr>
          </a:p>
          <a:p>
            <a:endParaRPr lang="en-US" dirty="0"/>
          </a:p>
        </p:txBody>
      </p:sp>
      <p:sp>
        <p:nvSpPr>
          <p:cNvPr id="4" name="Content Placeholder 2"/>
          <p:cNvSpPr txBox="1">
            <a:spLocks/>
          </p:cNvSpPr>
          <p:nvPr/>
        </p:nvSpPr>
        <p:spPr>
          <a:xfrm>
            <a:off x="2285999" y="3505200"/>
            <a:ext cx="8730343" cy="2438400"/>
          </a:xfrm>
          <a:prstGeom prst="rect">
            <a:avLst/>
          </a:prstGeom>
          <a:ln>
            <a:solidFill>
              <a:schemeClr val="accent1"/>
            </a:solidFill>
          </a:ln>
        </p:spPr>
        <p:txBody>
          <a:bodyPr vert="horz">
            <a:normAutofit fontScale="92500" lnSpcReduction="10000"/>
          </a:bodyPr>
          <a:lstStyle/>
          <a:p>
            <a:pPr marL="274320" indent="-274320">
              <a:spcBef>
                <a:spcPct val="20000"/>
              </a:spcBef>
              <a:buClr>
                <a:schemeClr val="accent3"/>
              </a:buClr>
              <a:buSzPct val="95000"/>
              <a:defRPr/>
            </a:pPr>
            <a:r>
              <a:rPr lang="en-US" sz="2600" b="1" dirty="0"/>
              <a:t>procedure</a:t>
            </a:r>
            <a:r>
              <a:rPr lang="en-US" sz="2600" b="1" kern="1200" dirty="0">
                <a:solidFill>
                  <a:schemeClr val="tx1"/>
                </a:solidFill>
                <a:latin typeface="+mn-lt"/>
                <a:ea typeface="+mn-ea"/>
                <a:cs typeface="+mn-cs"/>
              </a:rPr>
              <a:t> </a:t>
            </a:r>
            <a:r>
              <a:rPr lang="en-US" sz="2600" i="1" kern="1200" dirty="0" err="1">
                <a:solidFill>
                  <a:schemeClr val="tx1"/>
                </a:solidFill>
                <a:latin typeface="+mn-lt"/>
                <a:ea typeface="+mn-ea"/>
                <a:cs typeface="+mn-cs"/>
              </a:rPr>
              <a:t>bubblesort</a:t>
            </a:r>
            <a:r>
              <a:rPr lang="en-US" sz="2600" kern="1200" dirty="0">
                <a:solidFill>
                  <a:schemeClr val="tx1"/>
                </a:solidFill>
                <a:latin typeface="+mn-lt"/>
                <a:ea typeface="+mn-ea"/>
                <a:cs typeface="+mn-cs"/>
              </a:rPr>
              <a:t>(</a:t>
            </a:r>
            <a:r>
              <a:rPr lang="en-US" sz="2600" i="1" kern="1200" dirty="0">
                <a:solidFill>
                  <a:schemeClr val="tx1"/>
                </a:solidFill>
                <a:latin typeface="+mn-lt"/>
                <a:ea typeface="+mn-ea"/>
                <a:cs typeface="+mn-cs"/>
              </a:rPr>
              <a:t>a</a:t>
            </a:r>
            <a:r>
              <a:rPr lang="en-US" sz="2600" kern="1200" baseline="-25000" dirty="0">
                <a:solidFill>
                  <a:schemeClr val="tx1"/>
                </a:solidFill>
                <a:latin typeface="+mn-lt"/>
                <a:ea typeface="+mn-ea"/>
                <a:cs typeface="+mn-cs"/>
              </a:rPr>
              <a:t>1</a:t>
            </a:r>
            <a:r>
              <a:rPr lang="en-US" sz="2600" kern="1200" dirty="0">
                <a:solidFill>
                  <a:schemeClr val="tx1"/>
                </a:solidFill>
                <a:latin typeface="+mn-lt"/>
                <a:ea typeface="+mn-ea"/>
                <a:cs typeface="+mn-cs"/>
              </a:rPr>
              <a:t>,…,</a:t>
            </a:r>
            <a:r>
              <a:rPr lang="en-US" sz="2600" i="1" kern="1200" dirty="0">
                <a:solidFill>
                  <a:schemeClr val="tx1"/>
                </a:solidFill>
                <a:latin typeface="+mn-lt"/>
                <a:ea typeface="+mn-ea"/>
                <a:cs typeface="+mn-cs"/>
              </a:rPr>
              <a:t>a</a:t>
            </a:r>
            <a:r>
              <a:rPr lang="en-US" sz="2600" i="1" kern="1200" baseline="-25000" dirty="0">
                <a:solidFill>
                  <a:schemeClr val="tx1"/>
                </a:solidFill>
                <a:latin typeface="+mn-lt"/>
                <a:ea typeface="+mn-ea"/>
                <a:cs typeface="+mn-cs"/>
              </a:rPr>
              <a:t>n</a:t>
            </a:r>
            <a:r>
              <a:rPr lang="en-US" sz="2600" kern="1200" dirty="0">
                <a:solidFill>
                  <a:schemeClr val="tx1"/>
                </a:solidFill>
                <a:latin typeface="+mn-lt"/>
                <a:ea typeface="+mn-ea"/>
                <a:cs typeface="+mn-cs"/>
              </a:rPr>
              <a:t>: real numbers </a:t>
            </a:r>
          </a:p>
          <a:p>
            <a:pPr marL="274320" indent="-274320">
              <a:spcBef>
                <a:spcPct val="20000"/>
              </a:spcBef>
              <a:buClr>
                <a:schemeClr val="accent3"/>
              </a:buClr>
              <a:buSzPct val="95000"/>
              <a:defRPr/>
            </a:pPr>
            <a:r>
              <a:rPr lang="en-US" sz="2600" kern="1200" dirty="0">
                <a:solidFill>
                  <a:schemeClr val="tx1"/>
                </a:solidFill>
                <a:latin typeface="+mn-lt"/>
                <a:ea typeface="+mn-ea"/>
                <a:cs typeface="+mn-cs"/>
              </a:rPr>
              <a:t>                            with </a:t>
            </a:r>
            <a:r>
              <a:rPr lang="en-US" sz="2600" i="1" kern="1200" dirty="0">
                <a:solidFill>
                  <a:schemeClr val="tx1"/>
                </a:solidFill>
                <a:latin typeface="+mn-lt"/>
                <a:ea typeface="+mn-ea"/>
                <a:cs typeface="+mn-cs"/>
              </a:rPr>
              <a:t>n</a:t>
            </a:r>
            <a:r>
              <a:rPr lang="en-US" sz="2600" kern="1200" dirty="0">
                <a:solidFill>
                  <a:schemeClr val="tx1"/>
                </a:solidFill>
                <a:latin typeface="+mn-lt"/>
                <a:ea typeface="+mn-ea"/>
                <a:cs typeface="+mn-cs"/>
              </a:rPr>
              <a:t> </a:t>
            </a:r>
            <a:r>
              <a:rPr lang="en-US" sz="2600" dirty="0"/>
              <a:t>≥</a:t>
            </a:r>
            <a:r>
              <a:rPr lang="en-US" sz="2600" kern="1200" dirty="0">
                <a:solidFill>
                  <a:schemeClr val="tx1"/>
                </a:solidFill>
                <a:latin typeface="+mn-lt"/>
                <a:ea typeface="+mn-ea"/>
                <a:cs typeface="+mn-cs"/>
              </a:rPr>
              <a:t> </a:t>
            </a:r>
            <a:r>
              <a:rPr lang="en-US" sz="2600" kern="1200" dirty="0">
                <a:solidFill>
                  <a:schemeClr val="tx1"/>
                </a:solidFill>
                <a:latin typeface="Cambria Math" pitchFamily="18" charset="0"/>
                <a:ea typeface="Cambria Math" pitchFamily="18" charset="0"/>
              </a:rPr>
              <a:t>2</a:t>
            </a:r>
            <a:r>
              <a:rPr lang="en-US" sz="2600" kern="1200" dirty="0">
                <a:solidFill>
                  <a:schemeClr val="tx1"/>
                </a:solidFill>
                <a:latin typeface="+mn-lt"/>
                <a:ea typeface="+mn-ea"/>
                <a:cs typeface="+mn-cs"/>
              </a:rPr>
              <a:t>)</a:t>
            </a:r>
          </a:p>
          <a:p>
            <a:pPr marL="274320" indent="-274320">
              <a:spcBef>
                <a:spcPct val="20000"/>
              </a:spcBef>
              <a:buClr>
                <a:schemeClr val="accent3"/>
              </a:buClr>
              <a:buSzPct val="95000"/>
              <a:defRPr/>
            </a:pPr>
            <a:r>
              <a:rPr lang="en-US" sz="2600" kern="1200" dirty="0">
                <a:solidFill>
                  <a:schemeClr val="tx1"/>
                </a:solidFill>
                <a:latin typeface="+mn-lt"/>
                <a:ea typeface="+mn-ea"/>
                <a:cs typeface="+mn-cs"/>
              </a:rPr>
              <a:t>    </a:t>
            </a:r>
            <a:r>
              <a:rPr lang="en-US" sz="2600" b="1" kern="1200" dirty="0">
                <a:solidFill>
                  <a:schemeClr val="tx1"/>
                </a:solidFill>
                <a:latin typeface="+mn-lt"/>
                <a:ea typeface="+mn-ea"/>
                <a:cs typeface="+mn-cs"/>
              </a:rPr>
              <a:t>for</a:t>
            </a:r>
            <a:r>
              <a:rPr lang="en-US" sz="2600" kern="1200" dirty="0">
                <a:solidFill>
                  <a:schemeClr val="tx1"/>
                </a:solidFill>
                <a:latin typeface="+mn-lt"/>
                <a:ea typeface="+mn-ea"/>
                <a:cs typeface="+mn-cs"/>
              </a:rPr>
              <a:t> </a:t>
            </a:r>
            <a:r>
              <a:rPr lang="en-US" sz="2600" i="1" dirty="0"/>
              <a:t>i</a:t>
            </a:r>
            <a:r>
              <a:rPr lang="en-US" sz="2600" i="1" kern="1200" dirty="0">
                <a:solidFill>
                  <a:schemeClr val="tx1"/>
                </a:solidFill>
                <a:latin typeface="+mn-lt"/>
                <a:ea typeface="+mn-ea"/>
                <a:cs typeface="+mn-cs"/>
              </a:rPr>
              <a:t> </a:t>
            </a:r>
            <a:r>
              <a:rPr lang="en-US" sz="2600" kern="1200" dirty="0">
                <a:solidFill>
                  <a:schemeClr val="tx1"/>
                </a:solidFill>
                <a:latin typeface="+mn-lt"/>
                <a:ea typeface="+mn-ea"/>
                <a:cs typeface="+mn-cs"/>
              </a:rPr>
              <a:t>:= </a:t>
            </a:r>
            <a:r>
              <a:rPr lang="en-US" sz="2600" kern="1200" dirty="0">
                <a:solidFill>
                  <a:schemeClr val="tx1"/>
                </a:solidFill>
                <a:latin typeface="Cambria Math" pitchFamily="18" charset="0"/>
                <a:ea typeface="Cambria Math" pitchFamily="18" charset="0"/>
              </a:rPr>
              <a:t>1</a:t>
            </a:r>
            <a:r>
              <a:rPr lang="en-US" sz="2600" kern="1200" dirty="0">
                <a:solidFill>
                  <a:schemeClr val="tx1"/>
                </a:solidFill>
                <a:latin typeface="+mn-lt"/>
                <a:ea typeface="+mn-ea"/>
                <a:cs typeface="+mn-cs"/>
              </a:rPr>
              <a:t> to </a:t>
            </a:r>
            <a:r>
              <a:rPr lang="en-US" sz="2600" i="1" kern="1200" dirty="0">
                <a:solidFill>
                  <a:schemeClr val="tx1"/>
                </a:solidFill>
                <a:latin typeface="+mn-lt"/>
                <a:ea typeface="+mn-ea"/>
                <a:cs typeface="+mn-cs"/>
              </a:rPr>
              <a:t>n</a:t>
            </a:r>
            <a:r>
              <a:rPr lang="en-US" sz="2600" i="1" kern="1200" dirty="0">
                <a:solidFill>
                  <a:schemeClr val="tx1"/>
                </a:solidFill>
                <a:latin typeface="Cambria Math"/>
                <a:ea typeface="Cambria Math"/>
              </a:rPr>
              <a:t>− </a:t>
            </a:r>
            <a:r>
              <a:rPr lang="en-US" sz="2600" kern="1200" dirty="0">
                <a:solidFill>
                  <a:schemeClr val="tx1"/>
                </a:solidFill>
                <a:latin typeface="Cambria Math" pitchFamily="18" charset="0"/>
                <a:ea typeface="Cambria Math" pitchFamily="18" charset="0"/>
              </a:rPr>
              <a:t>1</a:t>
            </a:r>
          </a:p>
          <a:p>
            <a:pPr marL="274320" indent="-274320">
              <a:spcBef>
                <a:spcPct val="20000"/>
              </a:spcBef>
              <a:buClr>
                <a:schemeClr val="accent3"/>
              </a:buClr>
              <a:buSzPct val="95000"/>
              <a:defRPr/>
            </a:pPr>
            <a:r>
              <a:rPr lang="en-US" sz="2600" kern="1200" dirty="0">
                <a:solidFill>
                  <a:schemeClr val="tx1"/>
                </a:solidFill>
                <a:latin typeface="+mn-lt"/>
                <a:ea typeface="+mn-ea"/>
                <a:cs typeface="+mn-cs"/>
              </a:rPr>
              <a:t>        </a:t>
            </a:r>
            <a:r>
              <a:rPr lang="en-US" sz="2600" b="1" kern="1200" dirty="0">
                <a:solidFill>
                  <a:schemeClr val="tx1"/>
                </a:solidFill>
                <a:latin typeface="+mn-lt"/>
                <a:ea typeface="+mn-ea"/>
                <a:cs typeface="+mn-cs"/>
              </a:rPr>
              <a:t>for </a:t>
            </a:r>
            <a:r>
              <a:rPr lang="en-US" sz="2600" i="1" kern="1200" dirty="0">
                <a:solidFill>
                  <a:schemeClr val="tx1"/>
                </a:solidFill>
                <a:latin typeface="+mn-lt"/>
                <a:ea typeface="+mn-ea"/>
                <a:cs typeface="+mn-cs"/>
              </a:rPr>
              <a:t>j</a:t>
            </a:r>
            <a:r>
              <a:rPr lang="en-US" sz="2600" kern="1200" dirty="0">
                <a:solidFill>
                  <a:schemeClr val="tx1"/>
                </a:solidFill>
                <a:latin typeface="+mn-lt"/>
                <a:ea typeface="+mn-ea"/>
                <a:cs typeface="+mn-cs"/>
              </a:rPr>
              <a:t> := </a:t>
            </a:r>
            <a:r>
              <a:rPr lang="en-US" sz="2600" kern="1200" dirty="0">
                <a:solidFill>
                  <a:schemeClr val="tx1"/>
                </a:solidFill>
                <a:latin typeface="Cambria Math" pitchFamily="18" charset="0"/>
                <a:ea typeface="Cambria Math" pitchFamily="18" charset="0"/>
              </a:rPr>
              <a:t>1</a:t>
            </a:r>
            <a:r>
              <a:rPr lang="en-US" sz="2600" kern="1200" dirty="0">
                <a:solidFill>
                  <a:schemeClr val="tx1"/>
                </a:solidFill>
                <a:latin typeface="+mn-lt"/>
                <a:ea typeface="+mn-ea"/>
                <a:cs typeface="+mn-cs"/>
              </a:rPr>
              <a:t> to </a:t>
            </a:r>
            <a:r>
              <a:rPr lang="en-US" sz="2600" i="1" kern="1200" dirty="0">
                <a:solidFill>
                  <a:schemeClr val="tx1"/>
                </a:solidFill>
                <a:latin typeface="+mn-lt"/>
                <a:ea typeface="+mn-ea"/>
                <a:cs typeface="+mn-cs"/>
              </a:rPr>
              <a:t>n</a:t>
            </a:r>
            <a:r>
              <a:rPr lang="en-US" sz="2600" i="1" dirty="0">
                <a:latin typeface="Cambria Math"/>
                <a:ea typeface="Cambria Math"/>
              </a:rPr>
              <a:t> − </a:t>
            </a:r>
            <a:r>
              <a:rPr lang="en-US" sz="2600" i="1" kern="1200" dirty="0" err="1">
                <a:solidFill>
                  <a:schemeClr val="tx1"/>
                </a:solidFill>
                <a:latin typeface="+mn-lt"/>
                <a:ea typeface="+mn-ea"/>
                <a:cs typeface="+mn-cs"/>
              </a:rPr>
              <a:t>i</a:t>
            </a:r>
            <a:endParaRPr lang="en-US" sz="2600" i="1" kern="1200" dirty="0">
              <a:solidFill>
                <a:schemeClr val="tx1"/>
              </a:solidFill>
              <a:latin typeface="+mn-lt"/>
              <a:ea typeface="+mn-ea"/>
              <a:cs typeface="+mn-cs"/>
            </a:endParaRPr>
          </a:p>
          <a:p>
            <a:pPr marL="274320" indent="-274320">
              <a:spcBef>
                <a:spcPct val="20000"/>
              </a:spcBef>
              <a:buClr>
                <a:schemeClr val="accent3"/>
              </a:buClr>
              <a:buSzPct val="95000"/>
              <a:defRPr/>
            </a:pPr>
            <a:r>
              <a:rPr lang="en-US" sz="2600" kern="1200" dirty="0">
                <a:solidFill>
                  <a:schemeClr val="tx1"/>
                </a:solidFill>
                <a:latin typeface="+mn-lt"/>
                <a:ea typeface="+mn-ea"/>
                <a:cs typeface="+mn-cs"/>
              </a:rPr>
              <a:t>             </a:t>
            </a:r>
            <a:r>
              <a:rPr lang="en-US" sz="2600" b="1" kern="1200" dirty="0">
                <a:solidFill>
                  <a:schemeClr val="tx1"/>
                </a:solidFill>
                <a:latin typeface="+mn-lt"/>
                <a:ea typeface="+mn-ea"/>
                <a:cs typeface="+mn-cs"/>
              </a:rPr>
              <a:t>if</a:t>
            </a:r>
            <a:r>
              <a:rPr lang="en-US" sz="2600" kern="1200" dirty="0">
                <a:solidFill>
                  <a:schemeClr val="tx1"/>
                </a:solidFill>
                <a:latin typeface="+mn-lt"/>
                <a:ea typeface="+mn-ea"/>
                <a:cs typeface="+mn-cs"/>
              </a:rPr>
              <a:t> </a:t>
            </a:r>
            <a:r>
              <a:rPr lang="en-US" sz="2600" i="1" kern="1200" dirty="0" err="1">
                <a:solidFill>
                  <a:schemeClr val="tx1"/>
                </a:solidFill>
                <a:latin typeface="+mn-lt"/>
                <a:ea typeface="+mn-ea"/>
                <a:cs typeface="+mn-cs"/>
              </a:rPr>
              <a:t>a</a:t>
            </a:r>
            <a:r>
              <a:rPr lang="en-US" sz="2600" i="1" kern="1200" baseline="-25000" dirty="0" err="1">
                <a:solidFill>
                  <a:schemeClr val="tx1"/>
                </a:solidFill>
                <a:latin typeface="+mn-lt"/>
                <a:ea typeface="+mn-ea"/>
                <a:cs typeface="+mn-cs"/>
              </a:rPr>
              <a:t>j</a:t>
            </a:r>
            <a:r>
              <a:rPr lang="en-US" sz="2600" kern="1200" dirty="0">
                <a:solidFill>
                  <a:schemeClr val="tx1"/>
                </a:solidFill>
                <a:latin typeface="+mn-lt"/>
                <a:ea typeface="+mn-ea"/>
                <a:cs typeface="+mn-cs"/>
              </a:rPr>
              <a:t> &gt;</a:t>
            </a:r>
            <a:r>
              <a:rPr lang="en-US" sz="2600" i="1" kern="1200" dirty="0">
                <a:solidFill>
                  <a:schemeClr val="tx1"/>
                </a:solidFill>
                <a:latin typeface="+mn-lt"/>
                <a:ea typeface="+mn-ea"/>
                <a:cs typeface="+mn-cs"/>
              </a:rPr>
              <a:t>a</a:t>
            </a:r>
            <a:r>
              <a:rPr lang="en-US" sz="2600" i="1" kern="1200" baseline="-25000" dirty="0">
                <a:solidFill>
                  <a:schemeClr val="tx1"/>
                </a:solidFill>
                <a:latin typeface="+mn-lt"/>
                <a:ea typeface="+mn-ea"/>
                <a:cs typeface="+mn-cs"/>
              </a:rPr>
              <a:t>j</a:t>
            </a:r>
            <a:r>
              <a:rPr lang="en-US" sz="2600" kern="1200" baseline="-25000" dirty="0">
                <a:solidFill>
                  <a:schemeClr val="tx1"/>
                </a:solidFill>
                <a:latin typeface="+mn-lt"/>
                <a:ea typeface="+mn-ea"/>
                <a:cs typeface="+mn-cs"/>
              </a:rPr>
              <a:t>+1</a:t>
            </a:r>
            <a:r>
              <a:rPr lang="en-US" sz="2600" kern="1200" dirty="0">
                <a:solidFill>
                  <a:schemeClr val="tx1"/>
                </a:solidFill>
                <a:latin typeface="+mn-lt"/>
                <a:ea typeface="+mn-ea"/>
                <a:cs typeface="+mn-cs"/>
              </a:rPr>
              <a:t> </a:t>
            </a:r>
            <a:r>
              <a:rPr lang="en-US" sz="2600" b="1" kern="1200" dirty="0">
                <a:solidFill>
                  <a:schemeClr val="tx1"/>
                </a:solidFill>
                <a:latin typeface="+mn-lt"/>
                <a:ea typeface="+mn-ea"/>
                <a:cs typeface="+mn-cs"/>
              </a:rPr>
              <a:t>then</a:t>
            </a:r>
            <a:r>
              <a:rPr lang="en-US" sz="2600" kern="1200" dirty="0">
                <a:solidFill>
                  <a:schemeClr val="tx1"/>
                </a:solidFill>
                <a:latin typeface="+mn-lt"/>
                <a:ea typeface="+mn-ea"/>
                <a:cs typeface="+mn-cs"/>
              </a:rPr>
              <a:t> interchange </a:t>
            </a:r>
            <a:r>
              <a:rPr lang="en-US" sz="2600" i="1" kern="1200" dirty="0" err="1">
                <a:solidFill>
                  <a:schemeClr val="tx1"/>
                </a:solidFill>
                <a:latin typeface="+mn-lt"/>
                <a:ea typeface="+mn-ea"/>
                <a:cs typeface="+mn-cs"/>
              </a:rPr>
              <a:t>a</a:t>
            </a:r>
            <a:r>
              <a:rPr lang="en-US" sz="2600" i="1" kern="1200" baseline="-25000" dirty="0" err="1">
                <a:solidFill>
                  <a:schemeClr val="tx1"/>
                </a:solidFill>
                <a:latin typeface="+mn-lt"/>
                <a:ea typeface="+mn-ea"/>
                <a:cs typeface="+mn-cs"/>
              </a:rPr>
              <a:t>j</a:t>
            </a:r>
            <a:r>
              <a:rPr lang="en-US" sz="2600" kern="1200" dirty="0">
                <a:solidFill>
                  <a:schemeClr val="tx1"/>
                </a:solidFill>
                <a:latin typeface="+mn-lt"/>
                <a:ea typeface="+mn-ea"/>
                <a:cs typeface="+mn-cs"/>
              </a:rPr>
              <a:t> and </a:t>
            </a:r>
            <a:r>
              <a:rPr lang="en-US" sz="2600" i="1" kern="1200" dirty="0">
                <a:solidFill>
                  <a:schemeClr val="tx1"/>
                </a:solidFill>
                <a:latin typeface="+mn-lt"/>
                <a:ea typeface="+mn-ea"/>
                <a:cs typeface="+mn-cs"/>
              </a:rPr>
              <a:t>a</a:t>
            </a:r>
            <a:r>
              <a:rPr lang="en-US" sz="2600" i="1" kern="1200" baseline="-25000" dirty="0">
                <a:solidFill>
                  <a:schemeClr val="tx1"/>
                </a:solidFill>
                <a:latin typeface="+mn-lt"/>
                <a:ea typeface="+mn-ea"/>
                <a:cs typeface="+mn-cs"/>
              </a:rPr>
              <a:t>j</a:t>
            </a:r>
            <a:r>
              <a:rPr lang="en-US" sz="2600" kern="1200" baseline="-25000" dirty="0">
                <a:solidFill>
                  <a:schemeClr val="tx1"/>
                </a:solidFill>
                <a:latin typeface="+mn-lt"/>
                <a:ea typeface="+mn-ea"/>
                <a:cs typeface="+mn-cs"/>
              </a:rPr>
              <a:t>+1</a:t>
            </a:r>
          </a:p>
          <a:p>
            <a:pPr marL="274320" indent="-274320">
              <a:spcBef>
                <a:spcPct val="20000"/>
              </a:spcBef>
              <a:buClr>
                <a:schemeClr val="accent3"/>
              </a:buClr>
              <a:buSzPct val="95000"/>
              <a:defRPr/>
            </a:pPr>
            <a:r>
              <a:rPr lang="en-US" sz="2600" dirty="0"/>
              <a:t>{</a:t>
            </a:r>
            <a:r>
              <a:rPr lang="en-US" sz="2600" i="1" kern="1200" dirty="0">
                <a:solidFill>
                  <a:schemeClr val="tx1"/>
                </a:solidFill>
                <a:latin typeface="+mn-lt"/>
                <a:ea typeface="+mn-ea"/>
                <a:cs typeface="+mn-cs"/>
              </a:rPr>
              <a:t>a</a:t>
            </a:r>
            <a:r>
              <a:rPr lang="en-US" sz="2600" kern="1200" baseline="-25000" dirty="0">
                <a:solidFill>
                  <a:schemeClr val="tx1"/>
                </a:solidFill>
                <a:latin typeface="+mn-lt"/>
                <a:ea typeface="+mn-ea"/>
                <a:cs typeface="+mn-cs"/>
              </a:rPr>
              <a:t>1</a:t>
            </a:r>
            <a:r>
              <a:rPr lang="en-US" sz="2600" kern="1200" dirty="0">
                <a:solidFill>
                  <a:schemeClr val="tx1"/>
                </a:solidFill>
                <a:latin typeface="+mn-lt"/>
                <a:ea typeface="+mn-ea"/>
                <a:cs typeface="+mn-cs"/>
              </a:rPr>
              <a:t>,…, </a:t>
            </a:r>
            <a:r>
              <a:rPr lang="en-US" sz="2600" i="1" kern="1200" dirty="0">
                <a:solidFill>
                  <a:schemeClr val="tx1"/>
                </a:solidFill>
                <a:latin typeface="+mn-lt"/>
                <a:ea typeface="+mn-ea"/>
                <a:cs typeface="+mn-cs"/>
              </a:rPr>
              <a:t>a</a:t>
            </a:r>
            <a:r>
              <a:rPr lang="en-US" sz="2600" i="1" kern="1200" baseline="-25000" dirty="0">
                <a:solidFill>
                  <a:schemeClr val="tx1"/>
                </a:solidFill>
                <a:latin typeface="+mn-lt"/>
                <a:ea typeface="+mn-ea"/>
                <a:cs typeface="+mn-cs"/>
              </a:rPr>
              <a:t>n</a:t>
            </a:r>
            <a:r>
              <a:rPr lang="en-US" sz="2600" kern="1200" dirty="0">
                <a:solidFill>
                  <a:schemeClr val="tx1"/>
                </a:solidFill>
                <a:latin typeface="+mn-lt"/>
                <a:ea typeface="+mn-ea"/>
                <a:cs typeface="+mn-cs"/>
              </a:rPr>
              <a:t> is now in increasing order}</a:t>
            </a:r>
          </a:p>
        </p:txBody>
      </p:sp>
    </p:spTree>
  </p:cSld>
  <p:clrMapOvr>
    <a:masterClrMapping/>
  </p:clrMapOvr>
  <p:transition spd="slow">
    <p:wip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F6C003-A402-C615-E9F5-C1D1477605ED}"/>
              </a:ext>
            </a:extLst>
          </p:cNvPr>
          <p:cNvSpPr>
            <a:spLocks noGrp="1"/>
          </p:cNvSpPr>
          <p:nvPr>
            <p:ph type="title"/>
          </p:nvPr>
        </p:nvSpPr>
        <p:spPr/>
        <p:txBody>
          <a:bodyPr/>
          <a:lstStyle/>
          <a:p>
            <a:r>
              <a:rPr lang="en-US" dirty="0"/>
              <a:t>Selection Sort</a:t>
            </a:r>
          </a:p>
        </p:txBody>
      </p:sp>
      <p:pic>
        <p:nvPicPr>
          <p:cNvPr id="2050" name="Picture 2" descr="Insertion Sort, Selection Sort, and Bubble Sort | by Sharad Satsangi |  Medium">
            <a:extLst>
              <a:ext uri="{FF2B5EF4-FFF2-40B4-BE49-F238E27FC236}">
                <a16:creationId xmlns:a16="http://schemas.microsoft.com/office/drawing/2014/main" id="{1D99A6B2-DF91-871C-E9A0-96FA635F13D2}"/>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762250" y="1767681"/>
            <a:ext cx="6667500" cy="38100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9320705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500" fill="hold"/>
                                        <p:tgtEl>
                                          <p:spTgt spid="2050"/>
                                        </p:tgtEl>
                                        <p:attrNameLst>
                                          <p:attrName>ppt_x</p:attrName>
                                        </p:attrNameLst>
                                      </p:cBhvr>
                                      <p:tavLst>
                                        <p:tav tm="0">
                                          <p:val>
                                            <p:strVal val="#ppt_x"/>
                                          </p:val>
                                        </p:tav>
                                        <p:tav tm="100000">
                                          <p:val>
                                            <p:strVal val="#ppt_x"/>
                                          </p:val>
                                        </p:tav>
                                      </p:tavLst>
                                    </p:anim>
                                    <p:anim calcmode="lin" valueType="num">
                                      <p:cBhvr additive="base">
                                        <p:cTn id="8"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210517-4B15-D34D-7F78-A51C4E5D1B6C}"/>
              </a:ext>
            </a:extLst>
          </p:cNvPr>
          <p:cNvSpPr>
            <a:spLocks noGrp="1"/>
          </p:cNvSpPr>
          <p:nvPr>
            <p:ph type="title"/>
          </p:nvPr>
        </p:nvSpPr>
        <p:spPr/>
        <p:txBody>
          <a:bodyPr/>
          <a:lstStyle/>
          <a:p>
            <a:r>
              <a:rPr lang="en-US" dirty="0"/>
              <a:t>Selection Sort</a:t>
            </a:r>
          </a:p>
        </p:txBody>
      </p:sp>
      <p:sp>
        <p:nvSpPr>
          <p:cNvPr id="6" name="TextBox 5">
            <a:extLst>
              <a:ext uri="{FF2B5EF4-FFF2-40B4-BE49-F238E27FC236}">
                <a16:creationId xmlns:a16="http://schemas.microsoft.com/office/drawing/2014/main" id="{9FC31925-0D01-EC9E-68A3-F1CE322C2808}"/>
              </a:ext>
            </a:extLst>
          </p:cNvPr>
          <p:cNvSpPr txBox="1"/>
          <p:nvPr/>
        </p:nvSpPr>
        <p:spPr>
          <a:xfrm>
            <a:off x="598714" y="6078781"/>
            <a:ext cx="6096000" cy="307777"/>
          </a:xfrm>
          <a:prstGeom prst="rect">
            <a:avLst/>
          </a:prstGeom>
          <a:noFill/>
        </p:spPr>
        <p:txBody>
          <a:bodyPr wrap="square">
            <a:spAutoFit/>
          </a:bodyPr>
          <a:lstStyle/>
          <a:p>
            <a:r>
              <a:rPr lang="en-US" dirty="0">
                <a:solidFill>
                  <a:schemeClr val="tx1"/>
                </a:solidFill>
              </a:rPr>
              <a:t>https://www.youtube.com/watch?v=0-W8OEwLebQ</a:t>
            </a:r>
          </a:p>
        </p:txBody>
      </p:sp>
      <p:sp>
        <p:nvSpPr>
          <p:cNvPr id="8" name="Content Placeholder 7">
            <a:extLst>
              <a:ext uri="{FF2B5EF4-FFF2-40B4-BE49-F238E27FC236}">
                <a16:creationId xmlns:a16="http://schemas.microsoft.com/office/drawing/2014/main" id="{0EEDB9AF-19F1-E237-EF89-7E99BEA0264C}"/>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697050398"/>
      </p:ext>
    </p:extLst>
  </p:cSld>
  <p:clrMapOvr>
    <a:masterClrMapping/>
  </p:clrMapOvr>
  <p:transition spd="slow">
    <p:wip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F40B7-EA76-8519-F80B-F9BB379724DF}"/>
              </a:ext>
            </a:extLst>
          </p:cNvPr>
          <p:cNvSpPr>
            <a:spLocks noGrp="1"/>
          </p:cNvSpPr>
          <p:nvPr>
            <p:ph type="title"/>
          </p:nvPr>
        </p:nvSpPr>
        <p:spPr/>
        <p:txBody>
          <a:bodyPr/>
          <a:lstStyle/>
          <a:p>
            <a:r>
              <a:rPr lang="en-US" dirty="0"/>
              <a:t>Insertion Sort</a:t>
            </a:r>
          </a:p>
        </p:txBody>
      </p:sp>
      <p:pic>
        <p:nvPicPr>
          <p:cNvPr id="4" name="Picture 2">
            <a:extLst>
              <a:ext uri="{FF2B5EF4-FFF2-40B4-BE49-F238E27FC236}">
                <a16:creationId xmlns:a16="http://schemas.microsoft.com/office/drawing/2014/main" id="{A772A76B-E742-1915-CB90-B30C2C01A898}"/>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b="16982"/>
          <a:stretch/>
        </p:blipFill>
        <p:spPr bwMode="auto">
          <a:xfrm>
            <a:off x="429986" y="1259786"/>
            <a:ext cx="10287000" cy="480773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24F42DF-FA20-76A2-CD9F-8A00E0C6A21A}"/>
              </a:ext>
            </a:extLst>
          </p:cNvPr>
          <p:cNvSpPr txBox="1"/>
          <p:nvPr/>
        </p:nvSpPr>
        <p:spPr>
          <a:xfrm>
            <a:off x="914400" y="5913636"/>
            <a:ext cx="6096000" cy="307777"/>
          </a:xfrm>
          <a:prstGeom prst="rect">
            <a:avLst/>
          </a:prstGeom>
          <a:noFill/>
        </p:spPr>
        <p:txBody>
          <a:bodyPr wrap="square">
            <a:spAutoFit/>
          </a:bodyPr>
          <a:lstStyle/>
          <a:p>
            <a:r>
              <a:rPr lang="en-US" dirty="0"/>
              <a:t>https://blog.devgenius.io/insertion-sort-algorithm-c8c6aee65c8c</a:t>
            </a:r>
          </a:p>
        </p:txBody>
      </p:sp>
      <p:pic>
        <p:nvPicPr>
          <p:cNvPr id="6146" name="Picture 2" descr="Jeu de 52 cartes extra large : Amazon.co.uk: Toys &amp; Games">
            <a:extLst>
              <a:ext uri="{FF2B5EF4-FFF2-40B4-BE49-F238E27FC236}">
                <a16:creationId xmlns:a16="http://schemas.microsoft.com/office/drawing/2014/main" id="{C0DD312C-399B-D819-35AD-A9DA4391B5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21449" y="2865477"/>
            <a:ext cx="3348037" cy="295838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7378652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D106C-A807-7E75-9924-B341AC7CCF42}"/>
              </a:ext>
            </a:extLst>
          </p:cNvPr>
          <p:cNvSpPr>
            <a:spLocks noGrp="1"/>
          </p:cNvSpPr>
          <p:nvPr>
            <p:ph type="title"/>
          </p:nvPr>
        </p:nvSpPr>
        <p:spPr/>
        <p:txBody>
          <a:bodyPr/>
          <a:lstStyle/>
          <a:p>
            <a:r>
              <a:rPr lang="en-US" dirty="0"/>
              <a:t>Insertion Sort</a:t>
            </a:r>
          </a:p>
        </p:txBody>
      </p:sp>
      <p:sp>
        <p:nvSpPr>
          <p:cNvPr id="4" name="TextBox 3">
            <a:extLst>
              <a:ext uri="{FF2B5EF4-FFF2-40B4-BE49-F238E27FC236}">
                <a16:creationId xmlns:a16="http://schemas.microsoft.com/office/drawing/2014/main" id="{BAA8817B-6F36-3163-E6C0-B33CF945AD9B}"/>
              </a:ext>
            </a:extLst>
          </p:cNvPr>
          <p:cNvSpPr txBox="1"/>
          <p:nvPr/>
        </p:nvSpPr>
        <p:spPr>
          <a:xfrm>
            <a:off x="914400" y="5913636"/>
            <a:ext cx="6096000" cy="307777"/>
          </a:xfrm>
          <a:prstGeom prst="rect">
            <a:avLst/>
          </a:prstGeom>
          <a:noFill/>
        </p:spPr>
        <p:txBody>
          <a:bodyPr wrap="square">
            <a:spAutoFit/>
          </a:bodyPr>
          <a:lstStyle/>
          <a:p>
            <a:r>
              <a:rPr lang="en-US" dirty="0"/>
              <a:t>https://blog.devgenius.io/insertion-sort-algorithm-c8c6aee65c8c</a:t>
            </a:r>
          </a:p>
        </p:txBody>
      </p:sp>
      <p:sp>
        <p:nvSpPr>
          <p:cNvPr id="6" name="TextBox 5">
            <a:extLst>
              <a:ext uri="{FF2B5EF4-FFF2-40B4-BE49-F238E27FC236}">
                <a16:creationId xmlns:a16="http://schemas.microsoft.com/office/drawing/2014/main" id="{21B2C0DB-4659-967A-4F41-909C1A83E718}"/>
              </a:ext>
            </a:extLst>
          </p:cNvPr>
          <p:cNvSpPr txBox="1"/>
          <p:nvPr/>
        </p:nvSpPr>
        <p:spPr>
          <a:xfrm>
            <a:off x="914400" y="1344033"/>
            <a:ext cx="9307286" cy="769441"/>
          </a:xfrm>
          <a:prstGeom prst="rect">
            <a:avLst/>
          </a:prstGeom>
          <a:noFill/>
        </p:spPr>
        <p:txBody>
          <a:bodyPr wrap="square">
            <a:spAutoFit/>
          </a:bodyPr>
          <a:lstStyle/>
          <a:p>
            <a:r>
              <a:rPr lang="en-US" b="0" i="0" dirty="0">
                <a:solidFill>
                  <a:srgbClr val="242424"/>
                </a:solidFill>
                <a:effectLst/>
                <a:latin typeface="Times New Roman" panose="02020603050405020304" pitchFamily="18" charset="0"/>
                <a:cs typeface="Times New Roman" panose="02020603050405020304" pitchFamily="18" charset="0"/>
              </a:rPr>
              <a:t> </a:t>
            </a:r>
            <a:r>
              <a:rPr lang="en-US" sz="2200" b="1" dirty="0">
                <a:solidFill>
                  <a:srgbClr val="0070C0"/>
                </a:solidFill>
                <a:latin typeface="Times New Roman" panose="02020603050405020304" pitchFamily="18" charset="0"/>
                <a:cs typeface="Times New Roman" panose="02020603050405020304" pitchFamily="18" charset="0"/>
              </a:rPr>
              <a:t>Step 1 </a:t>
            </a:r>
            <a:r>
              <a:rPr lang="en-US" sz="2200" b="1" dirty="0">
                <a:solidFill>
                  <a:schemeClr val="tx1"/>
                </a:solidFill>
                <a:latin typeface="Times New Roman" panose="02020603050405020304" pitchFamily="18" charset="0"/>
                <a:cs typeface="Times New Roman" panose="02020603050405020304" pitchFamily="18" charset="0"/>
              </a:rPr>
              <a:t>: </a:t>
            </a:r>
            <a:r>
              <a:rPr lang="en-US" sz="2200" b="0" i="0" dirty="0">
                <a:solidFill>
                  <a:srgbClr val="242424"/>
                </a:solidFill>
                <a:effectLst/>
                <a:latin typeface="Times New Roman" panose="02020603050405020304" pitchFamily="18" charset="0"/>
                <a:cs typeface="Times New Roman" panose="02020603050405020304" pitchFamily="18" charset="0"/>
              </a:rPr>
              <a:t>Divide this array into two part :- Sorted Array and Unsorted Array 👍 </a:t>
            </a:r>
            <a:endParaRPr lang="en-US" sz="2200" dirty="0">
              <a:solidFill>
                <a:srgbClr val="242424"/>
              </a:solidFill>
              <a:latin typeface="Times New Roman" panose="02020603050405020304" pitchFamily="18" charset="0"/>
              <a:cs typeface="Times New Roman" panose="02020603050405020304" pitchFamily="18" charset="0"/>
            </a:endParaRPr>
          </a:p>
          <a:p>
            <a:pPr algn="l"/>
            <a:r>
              <a:rPr lang="en-US" sz="2200" b="0" i="0" dirty="0">
                <a:solidFill>
                  <a:srgbClr val="242424"/>
                </a:solidFill>
                <a:effectLst/>
                <a:latin typeface="Times New Roman" panose="02020603050405020304" pitchFamily="18" charset="0"/>
                <a:cs typeface="Times New Roman" panose="02020603050405020304" pitchFamily="18" charset="0"/>
              </a:rPr>
              <a:t>Note : First element of the array is always sorted 🤪</a:t>
            </a:r>
          </a:p>
        </p:txBody>
      </p:sp>
      <p:sp>
        <p:nvSpPr>
          <p:cNvPr id="22" name="Content Placeholder 21">
            <a:extLst>
              <a:ext uri="{FF2B5EF4-FFF2-40B4-BE49-F238E27FC236}">
                <a16:creationId xmlns:a16="http://schemas.microsoft.com/office/drawing/2014/main" id="{C620B750-C843-7251-0B04-60C70BF01027}"/>
              </a:ext>
            </a:extLst>
          </p:cNvPr>
          <p:cNvSpPr>
            <a:spLocks noGrp="1"/>
          </p:cNvSpPr>
          <p:nvPr>
            <p:ph idx="1"/>
          </p:nvPr>
        </p:nvSpPr>
        <p:spPr>
          <a:xfrm>
            <a:off x="598714" y="1124623"/>
            <a:ext cx="11114138" cy="4514178"/>
          </a:xfrm>
        </p:spPr>
        <p:txBody>
          <a:bodyPr/>
          <a:lstStyle/>
          <a:p>
            <a:endParaRPr lang="en-US" dirty="0"/>
          </a:p>
        </p:txBody>
      </p:sp>
      <p:pic>
        <p:nvPicPr>
          <p:cNvPr id="4098" name="Picture 2">
            <a:extLst>
              <a:ext uri="{FF2B5EF4-FFF2-40B4-BE49-F238E27FC236}">
                <a16:creationId xmlns:a16="http://schemas.microsoft.com/office/drawing/2014/main" id="{EE6A05A7-A175-19AA-4285-AC2798C0EA8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5743"/>
          <a:stretch/>
        </p:blipFill>
        <p:spPr bwMode="auto">
          <a:xfrm>
            <a:off x="815775" y="2113474"/>
            <a:ext cx="10287000" cy="3721269"/>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0921612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D106C-A807-7E75-9924-B341AC7CCF42}"/>
              </a:ext>
            </a:extLst>
          </p:cNvPr>
          <p:cNvSpPr>
            <a:spLocks noGrp="1"/>
          </p:cNvSpPr>
          <p:nvPr>
            <p:ph type="title"/>
          </p:nvPr>
        </p:nvSpPr>
        <p:spPr/>
        <p:txBody>
          <a:bodyPr/>
          <a:lstStyle/>
          <a:p>
            <a:r>
              <a:rPr lang="en-US" dirty="0"/>
              <a:t>Insertion Sort</a:t>
            </a:r>
          </a:p>
        </p:txBody>
      </p:sp>
      <p:sp>
        <p:nvSpPr>
          <p:cNvPr id="4" name="TextBox 3">
            <a:extLst>
              <a:ext uri="{FF2B5EF4-FFF2-40B4-BE49-F238E27FC236}">
                <a16:creationId xmlns:a16="http://schemas.microsoft.com/office/drawing/2014/main" id="{BAA8817B-6F36-3163-E6C0-B33CF945AD9B}"/>
              </a:ext>
            </a:extLst>
          </p:cNvPr>
          <p:cNvSpPr txBox="1"/>
          <p:nvPr/>
        </p:nvSpPr>
        <p:spPr>
          <a:xfrm>
            <a:off x="914400" y="5913636"/>
            <a:ext cx="6096000" cy="307777"/>
          </a:xfrm>
          <a:prstGeom prst="rect">
            <a:avLst/>
          </a:prstGeom>
          <a:noFill/>
        </p:spPr>
        <p:txBody>
          <a:bodyPr wrap="square">
            <a:spAutoFit/>
          </a:bodyPr>
          <a:lstStyle/>
          <a:p>
            <a:r>
              <a:rPr lang="en-US" dirty="0"/>
              <a:t>https://blog.devgenius.io/insertion-sort-algorithm-c8c6aee65c8c</a:t>
            </a:r>
          </a:p>
        </p:txBody>
      </p:sp>
      <p:pic>
        <p:nvPicPr>
          <p:cNvPr id="2054" name="Picture 6">
            <a:extLst>
              <a:ext uri="{FF2B5EF4-FFF2-40B4-BE49-F238E27FC236}">
                <a16:creationId xmlns:a16="http://schemas.microsoft.com/office/drawing/2014/main" id="{A27E4E2D-2435-3889-12DF-F1F120E9927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 b="17099"/>
          <a:stretch/>
        </p:blipFill>
        <p:spPr bwMode="auto">
          <a:xfrm>
            <a:off x="952500" y="1420537"/>
            <a:ext cx="10287000" cy="4800876"/>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4">
            <a:extLst>
              <a:ext uri="{FF2B5EF4-FFF2-40B4-BE49-F238E27FC236}">
                <a16:creationId xmlns:a16="http://schemas.microsoft.com/office/drawing/2014/main" id="{8611CF05-D8D9-CC5E-5851-585D837318DC}"/>
              </a:ext>
            </a:extLst>
          </p:cNvPr>
          <p:cNvSpPr>
            <a:spLocks noGrp="1"/>
          </p:cNvSpPr>
          <p:nvPr>
            <p:ph idx="1"/>
          </p:nvPr>
        </p:nvSpPr>
        <p:spPr>
          <a:xfrm>
            <a:off x="392061" y="1124140"/>
            <a:ext cx="11233704" cy="5097273"/>
          </a:xfrm>
        </p:spPr>
        <p:txBody>
          <a:bodyPr/>
          <a:lstStyle/>
          <a:p>
            <a:r>
              <a:rPr lang="en-US" b="1" dirty="0">
                <a:solidFill>
                  <a:schemeClr val="accent5">
                    <a:lumMod val="75000"/>
                  </a:schemeClr>
                </a:solidFill>
              </a:rPr>
              <a:t>Step 2 </a:t>
            </a:r>
            <a:r>
              <a:rPr lang="en-US" dirty="0"/>
              <a:t>: Store the first element of unsorted array in a constant (Name of constant : key)</a:t>
            </a:r>
          </a:p>
        </p:txBody>
      </p:sp>
      <p:sp>
        <p:nvSpPr>
          <p:cNvPr id="43" name="TextBox 42">
            <a:extLst>
              <a:ext uri="{FF2B5EF4-FFF2-40B4-BE49-F238E27FC236}">
                <a16:creationId xmlns:a16="http://schemas.microsoft.com/office/drawing/2014/main" id="{E511A024-7543-BB41-CB73-DB6BECF12BC2}"/>
              </a:ext>
            </a:extLst>
          </p:cNvPr>
          <p:cNvSpPr txBox="1"/>
          <p:nvPr/>
        </p:nvSpPr>
        <p:spPr>
          <a:xfrm>
            <a:off x="1066800" y="6066036"/>
            <a:ext cx="6096000" cy="307777"/>
          </a:xfrm>
          <a:prstGeom prst="rect">
            <a:avLst/>
          </a:prstGeom>
          <a:noFill/>
        </p:spPr>
        <p:txBody>
          <a:bodyPr wrap="square">
            <a:spAutoFit/>
          </a:bodyPr>
          <a:lstStyle/>
          <a:p>
            <a:r>
              <a:rPr lang="en-US" dirty="0"/>
              <a:t>https://blog.devgenius.io/insertion-sort-algorithm-c8c6aee65c8c</a:t>
            </a:r>
          </a:p>
        </p:txBody>
      </p:sp>
    </p:spTree>
    <p:custDataLst>
      <p:tags r:id="rId1"/>
    </p:custDataLst>
    <p:extLst>
      <p:ext uri="{BB962C8B-B14F-4D97-AF65-F5344CB8AC3E}">
        <p14:creationId xmlns:p14="http://schemas.microsoft.com/office/powerpoint/2010/main" val="1069801446"/>
      </p:ext>
    </p:extLst>
  </p:cSld>
  <p:clrMapOvr>
    <a:masterClrMapping/>
  </p:clrMapOvr>
  <p:transition spd="slow">
    <p:wip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D106C-A807-7E75-9924-B341AC7CCF42}"/>
              </a:ext>
            </a:extLst>
          </p:cNvPr>
          <p:cNvSpPr>
            <a:spLocks noGrp="1"/>
          </p:cNvSpPr>
          <p:nvPr>
            <p:ph type="title"/>
          </p:nvPr>
        </p:nvSpPr>
        <p:spPr/>
        <p:txBody>
          <a:bodyPr/>
          <a:lstStyle/>
          <a:p>
            <a:r>
              <a:rPr lang="en-US" dirty="0"/>
              <a:t>Insertion Sort</a:t>
            </a:r>
          </a:p>
        </p:txBody>
      </p:sp>
      <p:sp>
        <p:nvSpPr>
          <p:cNvPr id="4" name="TextBox 3">
            <a:extLst>
              <a:ext uri="{FF2B5EF4-FFF2-40B4-BE49-F238E27FC236}">
                <a16:creationId xmlns:a16="http://schemas.microsoft.com/office/drawing/2014/main" id="{BAA8817B-6F36-3163-E6C0-B33CF945AD9B}"/>
              </a:ext>
            </a:extLst>
          </p:cNvPr>
          <p:cNvSpPr txBox="1"/>
          <p:nvPr/>
        </p:nvSpPr>
        <p:spPr>
          <a:xfrm>
            <a:off x="914400" y="5913636"/>
            <a:ext cx="6096000" cy="307777"/>
          </a:xfrm>
          <a:prstGeom prst="rect">
            <a:avLst/>
          </a:prstGeom>
          <a:noFill/>
        </p:spPr>
        <p:txBody>
          <a:bodyPr wrap="square">
            <a:spAutoFit/>
          </a:bodyPr>
          <a:lstStyle/>
          <a:p>
            <a:r>
              <a:rPr lang="en-US" dirty="0"/>
              <a:t>https://blog.devgenius.io/insertion-sort-algorithm-c8c6aee65c8c</a:t>
            </a:r>
          </a:p>
        </p:txBody>
      </p:sp>
      <p:pic>
        <p:nvPicPr>
          <p:cNvPr id="5126" name="Picture 6">
            <a:extLst>
              <a:ext uri="{FF2B5EF4-FFF2-40B4-BE49-F238E27FC236}">
                <a16:creationId xmlns:a16="http://schemas.microsoft.com/office/drawing/2014/main" id="{911DA9D4-53A0-2D64-7259-D3AE20C79A4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270"/>
          <a:stretch/>
        </p:blipFill>
        <p:spPr bwMode="auto">
          <a:xfrm>
            <a:off x="952500" y="1001484"/>
            <a:ext cx="10287000" cy="5312229"/>
          </a:xfrm>
          <a:prstGeom prst="rect">
            <a:avLst/>
          </a:prstGeom>
          <a:noFill/>
          <a:extLst>
            <a:ext uri="{909E8E84-426E-40DD-AFC4-6F175D3DCCD1}">
              <a14:hiddenFill xmlns:a14="http://schemas.microsoft.com/office/drawing/2010/main">
                <a:solidFill>
                  <a:srgbClr val="FFFFFF"/>
                </a:solidFill>
              </a14:hiddenFill>
            </a:ext>
          </a:extLst>
        </p:spPr>
      </p:pic>
      <p:sp>
        <p:nvSpPr>
          <p:cNvPr id="54" name="TextBox 53">
            <a:extLst>
              <a:ext uri="{FF2B5EF4-FFF2-40B4-BE49-F238E27FC236}">
                <a16:creationId xmlns:a16="http://schemas.microsoft.com/office/drawing/2014/main" id="{B2399723-99DD-5ED3-3603-DE1D36EEAF3F}"/>
              </a:ext>
            </a:extLst>
          </p:cNvPr>
          <p:cNvSpPr txBox="1"/>
          <p:nvPr/>
        </p:nvSpPr>
        <p:spPr>
          <a:xfrm>
            <a:off x="1066800" y="6066036"/>
            <a:ext cx="6096000" cy="307777"/>
          </a:xfrm>
          <a:prstGeom prst="rect">
            <a:avLst/>
          </a:prstGeom>
          <a:noFill/>
        </p:spPr>
        <p:txBody>
          <a:bodyPr wrap="square">
            <a:spAutoFit/>
          </a:bodyPr>
          <a:lstStyle/>
          <a:p>
            <a:r>
              <a:rPr lang="en-US" dirty="0"/>
              <a:t>https://blog.devgenius.io/insertion-sort-algorithm-c8c6aee65c8c</a:t>
            </a:r>
          </a:p>
        </p:txBody>
      </p:sp>
    </p:spTree>
    <p:custDataLst>
      <p:tags r:id="rId1"/>
    </p:custDataLst>
    <p:extLst>
      <p:ext uri="{BB962C8B-B14F-4D97-AF65-F5344CB8AC3E}">
        <p14:creationId xmlns:p14="http://schemas.microsoft.com/office/powerpoint/2010/main" val="139491722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126"/>
                                        </p:tgtEl>
                                        <p:attrNameLst>
                                          <p:attrName>style.visibility</p:attrName>
                                        </p:attrNameLst>
                                      </p:cBhvr>
                                      <p:to>
                                        <p:strVal val="visible"/>
                                      </p:to>
                                    </p:set>
                                    <p:anim calcmode="lin" valueType="num">
                                      <p:cBhvr additive="base">
                                        <p:cTn id="7" dur="500" fill="hold"/>
                                        <p:tgtEl>
                                          <p:spTgt spid="5126"/>
                                        </p:tgtEl>
                                        <p:attrNameLst>
                                          <p:attrName>ppt_x</p:attrName>
                                        </p:attrNameLst>
                                      </p:cBhvr>
                                      <p:tavLst>
                                        <p:tav tm="0">
                                          <p:val>
                                            <p:strVal val="#ppt_x"/>
                                          </p:val>
                                        </p:tav>
                                        <p:tav tm="100000">
                                          <p:val>
                                            <p:strVal val="#ppt_x"/>
                                          </p:val>
                                        </p:tav>
                                      </p:tavLst>
                                    </p:anim>
                                    <p:anim calcmode="lin" valueType="num">
                                      <p:cBhvr additive="base">
                                        <p:cTn id="8" dur="500" fill="hold"/>
                                        <p:tgtEl>
                                          <p:spTgt spid="51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D106C-A807-7E75-9924-B341AC7CCF42}"/>
              </a:ext>
            </a:extLst>
          </p:cNvPr>
          <p:cNvSpPr>
            <a:spLocks noGrp="1"/>
          </p:cNvSpPr>
          <p:nvPr>
            <p:ph type="title"/>
          </p:nvPr>
        </p:nvSpPr>
        <p:spPr/>
        <p:txBody>
          <a:bodyPr/>
          <a:lstStyle/>
          <a:p>
            <a:r>
              <a:rPr lang="en-US" dirty="0"/>
              <a:t>Insertion Sort</a:t>
            </a:r>
          </a:p>
        </p:txBody>
      </p:sp>
      <p:sp>
        <p:nvSpPr>
          <p:cNvPr id="20" name="TextBox 19">
            <a:extLst>
              <a:ext uri="{FF2B5EF4-FFF2-40B4-BE49-F238E27FC236}">
                <a16:creationId xmlns:a16="http://schemas.microsoft.com/office/drawing/2014/main" id="{D14DBEB2-CD0A-BA82-810D-8AAE3B0652DD}"/>
              </a:ext>
            </a:extLst>
          </p:cNvPr>
          <p:cNvSpPr txBox="1"/>
          <p:nvPr/>
        </p:nvSpPr>
        <p:spPr>
          <a:xfrm>
            <a:off x="604157" y="6114793"/>
            <a:ext cx="6150428" cy="307777"/>
          </a:xfrm>
          <a:prstGeom prst="rect">
            <a:avLst/>
          </a:prstGeom>
          <a:noFill/>
        </p:spPr>
        <p:txBody>
          <a:bodyPr wrap="square">
            <a:spAutoFit/>
          </a:bodyPr>
          <a:lstStyle/>
          <a:p>
            <a:r>
              <a:rPr lang="en-US" dirty="0"/>
              <a:t>https://www.youtube.com/watch?v=EdIKIf9mHk0</a:t>
            </a:r>
          </a:p>
        </p:txBody>
      </p:sp>
    </p:spTree>
    <p:custDataLst>
      <p:tags r:id="rId1"/>
    </p:custDataLst>
    <p:extLst>
      <p:ext uri="{BB962C8B-B14F-4D97-AF65-F5344CB8AC3E}">
        <p14:creationId xmlns:p14="http://schemas.microsoft.com/office/powerpoint/2010/main" val="3512367606"/>
      </p:ext>
    </p:extLst>
  </p:cSld>
  <p:clrMapOvr>
    <a:masterClrMapping/>
  </p:clrMapOvr>
  <p:transition spd="slow">
    <p:wip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91BC07-534A-CA43-1B6D-EB6CE96063B1}"/>
              </a:ext>
            </a:extLst>
          </p:cNvPr>
          <p:cNvSpPr>
            <a:spLocks noGrp="1"/>
          </p:cNvSpPr>
          <p:nvPr>
            <p:ph type="title"/>
          </p:nvPr>
        </p:nvSpPr>
        <p:spPr/>
        <p:txBody>
          <a:bodyPr/>
          <a:lstStyle/>
          <a:p>
            <a:r>
              <a:rPr lang="en-US" dirty="0"/>
              <a:t>Merge Sort</a:t>
            </a:r>
          </a:p>
        </p:txBody>
      </p:sp>
      <p:pic>
        <p:nvPicPr>
          <p:cNvPr id="8194" name="Picture 2" descr="Will Rosenbaum | MergeSort Animation">
            <a:extLst>
              <a:ext uri="{FF2B5EF4-FFF2-40B4-BE49-F238E27FC236}">
                <a16:creationId xmlns:a16="http://schemas.microsoft.com/office/drawing/2014/main" id="{82F7A1B9-64CE-8CF0-BD86-440CBC7B47BD}"/>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018030" y="1123950"/>
            <a:ext cx="8155940" cy="50974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FF3B4E8-EA25-3FA3-1C3B-B77A77451577}"/>
              </a:ext>
            </a:extLst>
          </p:cNvPr>
          <p:cNvSpPr txBox="1"/>
          <p:nvPr/>
        </p:nvSpPr>
        <p:spPr>
          <a:xfrm>
            <a:off x="816429" y="6067524"/>
            <a:ext cx="6096000" cy="307777"/>
          </a:xfrm>
          <a:prstGeom prst="rect">
            <a:avLst/>
          </a:prstGeom>
          <a:noFill/>
        </p:spPr>
        <p:txBody>
          <a:bodyPr wrap="square">
            <a:spAutoFit/>
          </a:bodyPr>
          <a:lstStyle/>
          <a:p>
            <a:r>
              <a:rPr lang="en-US" dirty="0"/>
              <a:t>https://willrosenbaum.com/blog/2022/merge-sort/</a:t>
            </a:r>
          </a:p>
        </p:txBody>
      </p:sp>
    </p:spTree>
    <p:custDataLst>
      <p:tags r:id="rId1"/>
    </p:custDataLst>
    <p:extLst>
      <p:ext uri="{BB962C8B-B14F-4D97-AF65-F5344CB8AC3E}">
        <p14:creationId xmlns:p14="http://schemas.microsoft.com/office/powerpoint/2010/main" val="332880344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500" fill="hold"/>
                                        <p:tgtEl>
                                          <p:spTgt spid="8194"/>
                                        </p:tgtEl>
                                        <p:attrNameLst>
                                          <p:attrName>ppt_w</p:attrName>
                                        </p:attrNameLst>
                                      </p:cBhvr>
                                      <p:tavLst>
                                        <p:tav tm="0">
                                          <p:val>
                                            <p:fltVal val="0"/>
                                          </p:val>
                                        </p:tav>
                                        <p:tav tm="100000">
                                          <p:val>
                                            <p:strVal val="#ppt_w"/>
                                          </p:val>
                                        </p:tav>
                                      </p:tavLst>
                                    </p:anim>
                                    <p:anim calcmode="lin" valueType="num">
                                      <p:cBhvr>
                                        <p:cTn id="8" dur="500" fill="hold"/>
                                        <p:tgtEl>
                                          <p:spTgt spid="8194"/>
                                        </p:tgtEl>
                                        <p:attrNameLst>
                                          <p:attrName>ppt_h</p:attrName>
                                        </p:attrNameLst>
                                      </p:cBhvr>
                                      <p:tavLst>
                                        <p:tav tm="0">
                                          <p:val>
                                            <p:fltVal val="0"/>
                                          </p:val>
                                        </p:tav>
                                        <p:tav tm="100000">
                                          <p:val>
                                            <p:strVal val="#ppt_h"/>
                                          </p:val>
                                        </p:tav>
                                      </p:tavLst>
                                    </p:anim>
                                    <p:animEffect transition="in" filter="fade">
                                      <p:cBhvr>
                                        <p:cTn id="9" dur="5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31BDD5-59D3-C4ED-B63B-2291F2CAC8FF}"/>
              </a:ext>
            </a:extLst>
          </p:cNvPr>
          <p:cNvSpPr>
            <a:spLocks noGrp="1"/>
          </p:cNvSpPr>
          <p:nvPr>
            <p:ph type="title"/>
          </p:nvPr>
        </p:nvSpPr>
        <p:spPr/>
        <p:txBody>
          <a:bodyPr/>
          <a:lstStyle/>
          <a:p>
            <a:r>
              <a:rPr lang="en-US" dirty="0"/>
              <a:t>Merge Sort</a:t>
            </a:r>
          </a:p>
        </p:txBody>
      </p:sp>
      <p:sp>
        <p:nvSpPr>
          <p:cNvPr id="16" name="TextBox 15">
            <a:extLst>
              <a:ext uri="{FF2B5EF4-FFF2-40B4-BE49-F238E27FC236}">
                <a16:creationId xmlns:a16="http://schemas.microsoft.com/office/drawing/2014/main" id="{21998403-05A2-DE1C-074A-1D054A744C8A}"/>
              </a:ext>
            </a:extLst>
          </p:cNvPr>
          <p:cNvSpPr txBox="1"/>
          <p:nvPr/>
        </p:nvSpPr>
        <p:spPr>
          <a:xfrm>
            <a:off x="500743" y="6188144"/>
            <a:ext cx="6096000" cy="307777"/>
          </a:xfrm>
          <a:prstGeom prst="rect">
            <a:avLst/>
          </a:prstGeom>
          <a:noFill/>
        </p:spPr>
        <p:txBody>
          <a:bodyPr wrap="square">
            <a:spAutoFit/>
          </a:bodyPr>
          <a:lstStyle/>
          <a:p>
            <a:r>
              <a:rPr lang="en-US" dirty="0"/>
              <a:t>https://www.youtube.com/watch?v=dENca26N6V4</a:t>
            </a:r>
          </a:p>
        </p:txBody>
      </p:sp>
      <p:sp>
        <p:nvSpPr>
          <p:cNvPr id="5" name="Content Placeholder 4">
            <a:extLst>
              <a:ext uri="{FF2B5EF4-FFF2-40B4-BE49-F238E27FC236}">
                <a16:creationId xmlns:a16="http://schemas.microsoft.com/office/drawing/2014/main" id="{19A0E6A8-2619-EF10-E252-F91C8CD77C14}"/>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457742247"/>
      </p:ext>
    </p:extLst>
  </p:cSld>
  <p:clrMapOvr>
    <a:masterClrMapping/>
  </p:clrMapOvr>
  <p:transition spd="slow">
    <p:wip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BEE80-706D-1387-4FF9-7A9B93CC8209}"/>
              </a:ext>
            </a:extLst>
          </p:cNvPr>
          <p:cNvSpPr>
            <a:spLocks noGrp="1"/>
          </p:cNvSpPr>
          <p:nvPr>
            <p:ph type="title"/>
          </p:nvPr>
        </p:nvSpPr>
        <p:spPr/>
        <p:txBody>
          <a:bodyPr/>
          <a:lstStyle/>
          <a:p>
            <a:r>
              <a:rPr lang="en-US" dirty="0"/>
              <a:t>Using Timer </a:t>
            </a:r>
          </a:p>
        </p:txBody>
      </p:sp>
      <p:sp>
        <p:nvSpPr>
          <p:cNvPr id="3" name="Content Placeholder 2">
            <a:extLst>
              <a:ext uri="{FF2B5EF4-FFF2-40B4-BE49-F238E27FC236}">
                <a16:creationId xmlns:a16="http://schemas.microsoft.com/office/drawing/2014/main" id="{EC0414B9-6978-26A2-81F0-5558C3D9E49C}"/>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Using Timer to measure efficiency of a program</a:t>
            </a:r>
          </a:p>
        </p:txBody>
      </p:sp>
      <p:sp>
        <p:nvSpPr>
          <p:cNvPr id="5" name="TextBox 4">
            <a:extLst>
              <a:ext uri="{FF2B5EF4-FFF2-40B4-BE49-F238E27FC236}">
                <a16:creationId xmlns:a16="http://schemas.microsoft.com/office/drawing/2014/main" id="{EE2984D1-DA96-C442-9158-1BD7AF40F4D2}"/>
              </a:ext>
            </a:extLst>
          </p:cNvPr>
          <p:cNvSpPr txBox="1"/>
          <p:nvPr/>
        </p:nvSpPr>
        <p:spPr>
          <a:xfrm>
            <a:off x="718457" y="5991098"/>
            <a:ext cx="6096000" cy="307777"/>
          </a:xfrm>
          <a:prstGeom prst="rect">
            <a:avLst/>
          </a:prstGeom>
          <a:noFill/>
        </p:spPr>
        <p:txBody>
          <a:bodyPr wrap="square">
            <a:spAutoFit/>
          </a:bodyPr>
          <a:lstStyle/>
          <a:p>
            <a:r>
              <a:rPr lang="en-US" dirty="0"/>
              <a:t>https://www.pinterest.com/pin/708261478892553559/</a:t>
            </a:r>
          </a:p>
        </p:txBody>
      </p:sp>
      <p:pic>
        <p:nvPicPr>
          <p:cNvPr id="7" name="Picture 6" descr="A stopwatch with a black and white face&#10;&#10;Description automatically generated">
            <a:extLst>
              <a:ext uri="{FF2B5EF4-FFF2-40B4-BE49-F238E27FC236}">
                <a16:creationId xmlns:a16="http://schemas.microsoft.com/office/drawing/2014/main" id="{4EE682D9-6121-23B1-473A-6DEDEFEC0625}"/>
              </a:ext>
            </a:extLst>
          </p:cNvPr>
          <p:cNvPicPr>
            <a:picLocks noChangeAspect="1"/>
          </p:cNvPicPr>
          <p:nvPr/>
        </p:nvPicPr>
        <p:blipFill>
          <a:blip r:embed="rId3"/>
          <a:stretch>
            <a:fillRect/>
          </a:stretch>
        </p:blipFill>
        <p:spPr>
          <a:xfrm>
            <a:off x="7753719" y="2117233"/>
            <a:ext cx="3873865" cy="3873865"/>
          </a:xfrm>
          <a:prstGeom prst="rect">
            <a:avLst/>
          </a:prstGeom>
        </p:spPr>
      </p:pic>
    </p:spTree>
    <p:custDataLst>
      <p:tags r:id="rId1"/>
    </p:custDataLst>
    <p:extLst>
      <p:ext uri="{BB962C8B-B14F-4D97-AF65-F5344CB8AC3E}">
        <p14:creationId xmlns:p14="http://schemas.microsoft.com/office/powerpoint/2010/main" val="67028869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xit" presetSubtype="0" fill="hold" nodeType="clickEffect">
                                  <p:stCondLst>
                                    <p:cond delay="0"/>
                                  </p:stCondLst>
                                  <p:childTnLst>
                                    <p:animEffect transition="out" filter="wipe(down)">
                                      <p:cBhvr>
                                        <p:cTn id="24" dur="180" accel="50000">
                                          <p:stCondLst>
                                            <p:cond delay="1820"/>
                                          </p:stCondLst>
                                        </p:cTn>
                                        <p:tgtEl>
                                          <p:spTgt spid="7"/>
                                        </p:tgtEl>
                                      </p:cBhvr>
                                    </p:animEffect>
                                    <p:anim calcmode="lin" valueType="num">
                                      <p:cBhvr>
                                        <p:cTn id="25" dur="1822" tmFilter="0,0; 0.14,0.31; 0.43,0.73; 0.71,0.91; 1.0,1.0">
                                          <p:stCondLst>
                                            <p:cond delay="0"/>
                                          </p:stCondLst>
                                        </p:cTn>
                                        <p:tgtEl>
                                          <p:spTgt spid="7"/>
                                        </p:tgtEl>
                                        <p:attrNameLst>
                                          <p:attrName>ppt_x</p:attrName>
                                        </p:attrNameLst>
                                      </p:cBhvr>
                                      <p:tavLst>
                                        <p:tav tm="0">
                                          <p:val>
                                            <p:strVal val="ppt_x"/>
                                          </p:val>
                                        </p:tav>
                                        <p:tav tm="100000">
                                          <p:val>
                                            <p:strVal val="#ppt_x+0.25"/>
                                          </p:val>
                                        </p:tav>
                                      </p:tavLst>
                                    </p:anim>
                                    <p:anim calcmode="lin" valueType="num">
                                      <p:cBhvr>
                                        <p:cTn id="26" dur="178">
                                          <p:stCondLst>
                                            <p:cond delay="1822"/>
                                          </p:stCondLst>
                                        </p:cTn>
                                        <p:tgtEl>
                                          <p:spTgt spid="7"/>
                                        </p:tgtEl>
                                        <p:attrNameLst>
                                          <p:attrName>ppt_x</p:attrName>
                                        </p:attrNameLst>
                                      </p:cBhvr>
                                      <p:tavLst>
                                        <p:tav tm="0">
                                          <p:val>
                                            <p:strVal val="ppt_x"/>
                                          </p:val>
                                        </p:tav>
                                        <p:tav tm="100000">
                                          <p:val>
                                            <p:strVal val="ppt_x"/>
                                          </p:val>
                                        </p:tav>
                                      </p:tavLst>
                                    </p:anim>
                                    <p:anim calcmode="lin" valueType="num">
                                      <p:cBhvr>
                                        <p:cTn id="27" dur="664" tmFilter="0.0,0.0;0.25,0.07;0.50,0.2;0.75,0.467;1.0,1.0">
                                          <p:stCondLst>
                                            <p:cond delay="0"/>
                                          </p:stCondLst>
                                        </p:cTn>
                                        <p:tgtEl>
                                          <p:spTgt spid="7"/>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28" dur="664" tmFilter="0, 0; 0.125,0.2665; 0.25,0.4; 0.375,0.465; 0.5,0.5;  0.625,0.535; 0.75,0.6; 0.875,0.7335; 1,1">
                                          <p:stCondLst>
                                            <p:cond delay="664"/>
                                          </p:stCondLst>
                                        </p:cTn>
                                        <p:tgtEl>
                                          <p:spTgt spid="7"/>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29" dur="332" tmFilter="0, 0; 0.125,0.2665; 0.25,0.4; 0.375,0.465; 0.5,0.5;  0.625,0.535; 0.75,0.6; 0.875,0.7335; 1,1">
                                          <p:stCondLst>
                                            <p:cond delay="1324"/>
                                          </p:stCondLst>
                                        </p:cTn>
                                        <p:tgtEl>
                                          <p:spTgt spid="7"/>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30" dur="164" tmFilter="0, 0; 0.125,0.2665; 0.25,0.4; 0.375,0.465; 0.5,0.5;  0.625,0.535; 0.75,0.6; 0.875,0.7335; 1,1">
                                          <p:stCondLst>
                                            <p:cond delay="1656"/>
                                          </p:stCondLst>
                                        </p:cTn>
                                        <p:tgtEl>
                                          <p:spTgt spid="7"/>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31" dur="180" accel="50000">
                                          <p:stCondLst>
                                            <p:cond delay="1820"/>
                                          </p:stCondLst>
                                        </p:cTn>
                                        <p:tgtEl>
                                          <p:spTgt spid="7"/>
                                        </p:tgtEl>
                                        <p:attrNameLst>
                                          <p:attrName>ppt_y</p:attrName>
                                        </p:attrNameLst>
                                      </p:cBhvr>
                                      <p:tavLst>
                                        <p:tav tm="0">
                                          <p:val>
                                            <p:strVal val="ppt_y"/>
                                          </p:val>
                                        </p:tav>
                                        <p:tav tm="100000">
                                          <p:val>
                                            <p:strVal val="ppt_y+ppt_h"/>
                                          </p:val>
                                        </p:tav>
                                      </p:tavLst>
                                    </p:anim>
                                    <p:animScale>
                                      <p:cBhvr>
                                        <p:cTn id="32" dur="26">
                                          <p:stCondLst>
                                            <p:cond delay="620"/>
                                          </p:stCondLst>
                                        </p:cTn>
                                        <p:tgtEl>
                                          <p:spTgt spid="7"/>
                                        </p:tgtEl>
                                      </p:cBhvr>
                                      <p:to x="100000" y="60000"/>
                                    </p:animScale>
                                    <p:animScale>
                                      <p:cBhvr>
                                        <p:cTn id="33" dur="166" decel="50000">
                                          <p:stCondLst>
                                            <p:cond delay="646"/>
                                          </p:stCondLst>
                                        </p:cTn>
                                        <p:tgtEl>
                                          <p:spTgt spid="7"/>
                                        </p:tgtEl>
                                      </p:cBhvr>
                                      <p:to x="100000" y="100000"/>
                                    </p:animScale>
                                    <p:animScale>
                                      <p:cBhvr>
                                        <p:cTn id="34" dur="26">
                                          <p:stCondLst>
                                            <p:cond delay="1312"/>
                                          </p:stCondLst>
                                        </p:cTn>
                                        <p:tgtEl>
                                          <p:spTgt spid="7"/>
                                        </p:tgtEl>
                                      </p:cBhvr>
                                      <p:to x="100000" y="80000"/>
                                    </p:animScale>
                                    <p:animScale>
                                      <p:cBhvr>
                                        <p:cTn id="35" dur="166" decel="50000">
                                          <p:stCondLst>
                                            <p:cond delay="1338"/>
                                          </p:stCondLst>
                                        </p:cTn>
                                        <p:tgtEl>
                                          <p:spTgt spid="7"/>
                                        </p:tgtEl>
                                      </p:cBhvr>
                                      <p:to x="100000" y="100000"/>
                                    </p:animScale>
                                    <p:animScale>
                                      <p:cBhvr>
                                        <p:cTn id="36" dur="26">
                                          <p:stCondLst>
                                            <p:cond delay="1642"/>
                                          </p:stCondLst>
                                        </p:cTn>
                                        <p:tgtEl>
                                          <p:spTgt spid="7"/>
                                        </p:tgtEl>
                                      </p:cBhvr>
                                      <p:to x="100000" y="90000"/>
                                    </p:animScale>
                                    <p:animScale>
                                      <p:cBhvr>
                                        <p:cTn id="37" dur="166" decel="50000">
                                          <p:stCondLst>
                                            <p:cond delay="1668"/>
                                          </p:stCondLst>
                                        </p:cTn>
                                        <p:tgtEl>
                                          <p:spTgt spid="7"/>
                                        </p:tgtEl>
                                      </p:cBhvr>
                                      <p:to x="100000" y="100000"/>
                                    </p:animScale>
                                    <p:animScale>
                                      <p:cBhvr>
                                        <p:cTn id="38" dur="26">
                                          <p:stCondLst>
                                            <p:cond delay="1808"/>
                                          </p:stCondLst>
                                        </p:cTn>
                                        <p:tgtEl>
                                          <p:spTgt spid="7"/>
                                        </p:tgtEl>
                                      </p:cBhvr>
                                      <p:to x="100000" y="95000"/>
                                    </p:animScale>
                                    <p:animScale>
                                      <p:cBhvr>
                                        <p:cTn id="39" dur="166" decel="50000">
                                          <p:stCondLst>
                                            <p:cond delay="1834"/>
                                          </p:stCondLst>
                                        </p:cTn>
                                        <p:tgtEl>
                                          <p:spTgt spid="7"/>
                                        </p:tgtEl>
                                      </p:cBhvr>
                                      <p:to x="100000" y="100000"/>
                                    </p:animScale>
                                    <p:set>
                                      <p:cBhvr>
                                        <p:cTn id="40" dur="1" fill="hold">
                                          <p:stCondLst>
                                            <p:cond delay="1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28360-F45E-E2A6-1EDF-BE7EB55A8AF9}"/>
              </a:ext>
            </a:extLst>
          </p:cNvPr>
          <p:cNvSpPr>
            <a:spLocks noGrp="1"/>
          </p:cNvSpPr>
          <p:nvPr>
            <p:ph type="title"/>
          </p:nvPr>
        </p:nvSpPr>
        <p:spPr/>
        <p:txBody>
          <a:bodyPr/>
          <a:lstStyle/>
          <a:p>
            <a:r>
              <a:rPr lang="en-US" dirty="0"/>
              <a:t>Use your stopwatch</a:t>
            </a:r>
          </a:p>
        </p:txBody>
      </p:sp>
      <p:sp>
        <p:nvSpPr>
          <p:cNvPr id="4" name="Content Placeholder 3">
            <a:extLst>
              <a:ext uri="{FF2B5EF4-FFF2-40B4-BE49-F238E27FC236}">
                <a16:creationId xmlns:a16="http://schemas.microsoft.com/office/drawing/2014/main" id="{DB99935D-18F5-6533-E170-CF7FC69A3C72}"/>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4025354823"/>
      </p:ext>
    </p:extLst>
  </p:cSld>
  <p:clrMapOvr>
    <a:masterClrMapping/>
  </p:clrMapOvr>
  <p:transition spd="slow">
    <p:wip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66EE3-E9C1-A443-C920-16B224C07426}"/>
              </a:ext>
            </a:extLst>
          </p:cNvPr>
          <p:cNvSpPr>
            <a:spLocks noGrp="1"/>
          </p:cNvSpPr>
          <p:nvPr>
            <p:ph type="title"/>
          </p:nvPr>
        </p:nvSpPr>
        <p:spPr/>
        <p:txBody>
          <a:bodyPr/>
          <a:lstStyle/>
          <a:p>
            <a:r>
              <a:rPr lang="en-US" dirty="0"/>
              <a:t>Why?</a:t>
            </a:r>
          </a:p>
        </p:txBody>
      </p:sp>
      <p:sp>
        <p:nvSpPr>
          <p:cNvPr id="3" name="Content Placeholder 2">
            <a:extLst>
              <a:ext uri="{FF2B5EF4-FFF2-40B4-BE49-F238E27FC236}">
                <a16:creationId xmlns:a16="http://schemas.microsoft.com/office/drawing/2014/main" id="{BCB44846-65EF-E491-84C3-0571310355E4}"/>
              </a:ext>
            </a:extLst>
          </p:cNvPr>
          <p:cNvSpPr>
            <a:spLocks noGrp="1"/>
          </p:cNvSpPr>
          <p:nvPr>
            <p:ph idx="1"/>
          </p:nvPr>
        </p:nvSpPr>
        <p:spPr/>
        <p:txBody>
          <a:bodyPr>
            <a:normAutofit/>
          </a:bodyPr>
          <a:lstStyle/>
          <a:p>
            <a:pPr algn="l">
              <a:lnSpc>
                <a:spcPct val="150000"/>
              </a:lnSpc>
              <a:buFont typeface="+mj-lt"/>
              <a:buAutoNum type="arabicPeriod"/>
            </a:pPr>
            <a:r>
              <a:rPr lang="en-US" b="0" i="0" dirty="0">
                <a:solidFill>
                  <a:srgbClr val="000000"/>
                </a:solidFill>
                <a:effectLst/>
                <a:latin typeface="Times New Roman" panose="02020603050405020304" pitchFamily="18" charset="0"/>
                <a:cs typeface="Times New Roman" panose="02020603050405020304" pitchFamily="18" charset="0"/>
              </a:rPr>
              <a:t>Hardware</a:t>
            </a:r>
          </a:p>
          <a:p>
            <a:pPr algn="l">
              <a:lnSpc>
                <a:spcPct val="150000"/>
              </a:lnSpc>
              <a:buFont typeface="+mj-lt"/>
              <a:buAutoNum type="arabicPeriod"/>
            </a:pPr>
            <a:r>
              <a:rPr lang="en-US" b="0" i="0" dirty="0">
                <a:solidFill>
                  <a:srgbClr val="000000"/>
                </a:solidFill>
                <a:effectLst/>
                <a:latin typeface="Times New Roman" panose="02020603050405020304" pitchFamily="18" charset="0"/>
                <a:cs typeface="Times New Roman" panose="02020603050405020304" pitchFamily="18" charset="0"/>
              </a:rPr>
              <a:t>Input Data</a:t>
            </a:r>
          </a:p>
          <a:p>
            <a:pPr algn="l">
              <a:lnSpc>
                <a:spcPct val="150000"/>
              </a:lnSpc>
              <a:buFont typeface="+mj-lt"/>
              <a:buAutoNum type="arabicPeriod"/>
            </a:pPr>
            <a:r>
              <a:rPr lang="en-US" b="0" i="0" dirty="0">
                <a:solidFill>
                  <a:srgbClr val="000000"/>
                </a:solidFill>
                <a:effectLst/>
                <a:latin typeface="Times New Roman" panose="02020603050405020304" pitchFamily="18" charset="0"/>
                <a:cs typeface="Times New Roman" panose="02020603050405020304" pitchFamily="18" charset="0"/>
              </a:rPr>
              <a:t>Compiler</a:t>
            </a:r>
          </a:p>
          <a:p>
            <a:pPr algn="l">
              <a:lnSpc>
                <a:spcPct val="150000"/>
              </a:lnSpc>
              <a:buFont typeface="+mj-lt"/>
              <a:buAutoNum type="arabicPeriod"/>
            </a:pPr>
            <a:r>
              <a:rPr lang="en-US" b="0" i="0" dirty="0">
                <a:solidFill>
                  <a:srgbClr val="000000"/>
                </a:solidFill>
                <a:effectLst/>
                <a:latin typeface="Times New Roman" panose="02020603050405020304" pitchFamily="18" charset="0"/>
                <a:cs typeface="Times New Roman" panose="02020603050405020304" pitchFamily="18" charset="0"/>
              </a:rPr>
              <a:t>Operating system</a:t>
            </a:r>
          </a:p>
          <a:p>
            <a:endParaRPr lang="en-US" dirty="0"/>
          </a:p>
        </p:txBody>
      </p:sp>
      <p:pic>
        <p:nvPicPr>
          <p:cNvPr id="11" name="Picture 4">
            <a:extLst>
              <a:ext uri="{FF2B5EF4-FFF2-40B4-BE49-F238E27FC236}">
                <a16:creationId xmlns:a16="http://schemas.microsoft.com/office/drawing/2014/main" id="{32AB1CBA-2ED3-81F6-3DE5-8B84263883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99646" y="1450002"/>
            <a:ext cx="7608583" cy="3546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a:extLst>
              <a:ext uri="{FF2B5EF4-FFF2-40B4-BE49-F238E27FC236}">
                <a16:creationId xmlns:a16="http://schemas.microsoft.com/office/drawing/2014/main" id="{38A06CF3-7AA7-E7C0-C894-F82D232398A3}"/>
              </a:ext>
            </a:extLst>
          </p:cNvPr>
          <p:cNvSpPr/>
          <p:nvPr/>
        </p:nvSpPr>
        <p:spPr>
          <a:xfrm>
            <a:off x="3495023" y="3352800"/>
            <a:ext cx="7913206" cy="489857"/>
          </a:xfrm>
          <a:prstGeom prst="rect">
            <a:avLst/>
          </a:prstGeom>
          <a:noFill/>
          <a:ln w="57150" cmpd="tri">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42322097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down)">
                                      <p:cBhvr>
                                        <p:cTn id="35" dur="50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down)">
                                      <p:cBhvr>
                                        <p:cTn id="4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5E292-B2CE-B7BC-EFDE-856857C24D30}"/>
              </a:ext>
            </a:extLst>
          </p:cNvPr>
          <p:cNvSpPr>
            <a:spLocks noGrp="1"/>
          </p:cNvSpPr>
          <p:nvPr>
            <p:ph type="title"/>
          </p:nvPr>
        </p:nvSpPr>
        <p:spPr/>
        <p:txBody>
          <a:bodyPr/>
          <a:lstStyle/>
          <a:p>
            <a:r>
              <a:rPr lang="en-US" dirty="0"/>
              <a:t>How Can I Measure Efficiency of An algorithm?</a:t>
            </a:r>
          </a:p>
        </p:txBody>
      </p:sp>
      <p:sp>
        <p:nvSpPr>
          <p:cNvPr id="3" name="Content Placeholder 2">
            <a:extLst>
              <a:ext uri="{FF2B5EF4-FFF2-40B4-BE49-F238E27FC236}">
                <a16:creationId xmlns:a16="http://schemas.microsoft.com/office/drawing/2014/main" id="{4F173791-A9D4-44A4-797A-B3BE43D94BD2}"/>
              </a:ext>
            </a:extLst>
          </p:cNvPr>
          <p:cNvSpPr>
            <a:spLocks noGrp="1"/>
          </p:cNvSpPr>
          <p:nvPr>
            <p:ph idx="1"/>
          </p:nvPr>
        </p:nvSpPr>
        <p:spPr/>
        <p:txBody>
          <a:bodyPr/>
          <a:lstStyle/>
          <a:p>
            <a:pPr marL="50800" indent="0">
              <a:lnSpc>
                <a:spcPct val="150000"/>
              </a:lnSpc>
              <a:buNone/>
            </a:pPr>
            <a:r>
              <a:rPr lang="en-US" b="1" i="0" dirty="0">
                <a:solidFill>
                  <a:srgbClr val="FF0000"/>
                </a:solidFill>
                <a:effectLst/>
                <a:latin typeface="Times New Roman" panose="02020603050405020304" pitchFamily="18" charset="0"/>
                <a:cs typeface="Times New Roman" panose="02020603050405020304" pitchFamily="18" charset="0"/>
              </a:rPr>
              <a:t>Time complexity </a:t>
            </a:r>
            <a:r>
              <a:rPr lang="en-US" b="0" i="0" dirty="0">
                <a:solidFill>
                  <a:srgbClr val="000000"/>
                </a:solidFill>
                <a:effectLst/>
                <a:latin typeface="Times New Roman" panose="02020603050405020304" pitchFamily="18" charset="0"/>
                <a:cs typeface="Times New Roman" panose="02020603050405020304" pitchFamily="18" charset="0"/>
              </a:rPr>
              <a:t>analysis is a measure of:</a:t>
            </a:r>
            <a:br>
              <a:rPr lang="en-US" b="0" i="0" dirty="0">
                <a:solidFill>
                  <a:srgbClr val="000000"/>
                </a:solidFill>
                <a:effectLst/>
                <a:latin typeface="Times New Roman" panose="02020603050405020304" pitchFamily="18" charset="0"/>
                <a:cs typeface="Times New Roman" panose="02020603050405020304" pitchFamily="18" charset="0"/>
              </a:rPr>
            </a:br>
            <a:r>
              <a:rPr lang="en-US" b="0" i="0" dirty="0">
                <a:solidFill>
                  <a:srgbClr val="000000"/>
                </a:solidFill>
                <a:effectLst/>
                <a:latin typeface="Times New Roman" panose="02020603050405020304" pitchFamily="18" charset="0"/>
                <a:cs typeface="Times New Roman" panose="02020603050405020304" pitchFamily="18" charset="0"/>
              </a:rPr>
              <a:t>The </a:t>
            </a:r>
            <a:r>
              <a:rPr lang="en-US" b="1" i="0" dirty="0">
                <a:solidFill>
                  <a:srgbClr val="0070C0"/>
                </a:solidFill>
                <a:effectLst/>
                <a:latin typeface="Times New Roman" panose="02020603050405020304" pitchFamily="18" charset="0"/>
                <a:cs typeface="Times New Roman" panose="02020603050405020304" pitchFamily="18" charset="0"/>
              </a:rPr>
              <a:t>algorithm's growth </a:t>
            </a:r>
            <a:r>
              <a:rPr lang="en-US" b="0" i="0" dirty="0">
                <a:solidFill>
                  <a:srgbClr val="000000"/>
                </a:solidFill>
                <a:effectLst/>
                <a:latin typeface="Times New Roman" panose="02020603050405020304" pitchFamily="18" charset="0"/>
                <a:cs typeface="Times New Roman" panose="02020603050405020304" pitchFamily="18" charset="0"/>
              </a:rPr>
              <a:t>rate as the </a:t>
            </a:r>
            <a:r>
              <a:rPr lang="en-US" b="1" i="0" dirty="0">
                <a:solidFill>
                  <a:srgbClr val="0070C0"/>
                </a:solidFill>
                <a:effectLst/>
                <a:latin typeface="Times New Roman" panose="02020603050405020304" pitchFamily="18" charset="0"/>
                <a:cs typeface="Times New Roman" panose="02020603050405020304" pitchFamily="18" charset="0"/>
              </a:rPr>
              <a:t>input size increases</a:t>
            </a:r>
          </a:p>
          <a:p>
            <a:pPr marL="508000" lvl="1" indent="0">
              <a:lnSpc>
                <a:spcPct val="150000"/>
              </a:lnSpc>
              <a:buNone/>
            </a:pPr>
            <a:r>
              <a:rPr lang="en-US" b="0" i="0" dirty="0">
                <a:solidFill>
                  <a:srgbClr val="000000"/>
                </a:solidFill>
                <a:effectLst/>
                <a:latin typeface="Times New Roman" panose="02020603050405020304" pitchFamily="18" charset="0"/>
                <a:cs typeface="Times New Roman" panose="02020603050405020304" pitchFamily="18" charset="0"/>
              </a:rPr>
              <a:t>The </a:t>
            </a:r>
            <a:r>
              <a:rPr lang="en-US" b="1" i="0" dirty="0">
                <a:solidFill>
                  <a:srgbClr val="7030A0"/>
                </a:solidFill>
                <a:effectLst/>
                <a:latin typeface="Times New Roman" panose="02020603050405020304" pitchFamily="18" charset="0"/>
                <a:cs typeface="Times New Roman" panose="02020603050405020304" pitchFamily="18" charset="0"/>
              </a:rPr>
              <a:t>number of operations or steps </a:t>
            </a:r>
            <a:r>
              <a:rPr lang="en-US" b="0" i="0" dirty="0">
                <a:solidFill>
                  <a:srgbClr val="000000"/>
                </a:solidFill>
                <a:effectLst/>
                <a:latin typeface="Times New Roman" panose="02020603050405020304" pitchFamily="18" charset="0"/>
                <a:cs typeface="Times New Roman" panose="02020603050405020304" pitchFamily="18" charset="0"/>
              </a:rPr>
              <a:t>the algorithm will take to complete its task</a:t>
            </a:r>
            <a:br>
              <a:rPr lang="en-US" b="0" i="0" dirty="0">
                <a:solidFill>
                  <a:srgbClr val="000000"/>
                </a:solidFill>
                <a:effectLst/>
                <a:latin typeface="Times New Roman" panose="02020603050405020304" pitchFamily="18" charset="0"/>
                <a:cs typeface="Times New Roman" panose="02020603050405020304" pitchFamily="18" charset="0"/>
              </a:rPr>
            </a:br>
            <a:endParaRPr lang="en-US" b="0" i="0" dirty="0">
              <a:solidFill>
                <a:srgbClr val="000000"/>
              </a:solidFill>
              <a:effectLst/>
              <a:latin typeface="Times New Roman" panose="02020603050405020304" pitchFamily="18" charset="0"/>
              <a:cs typeface="Times New Roman" panose="02020603050405020304" pitchFamily="18" charset="0"/>
            </a:endParaRPr>
          </a:p>
          <a:p>
            <a:pPr marL="50800" indent="0">
              <a:lnSpc>
                <a:spcPct val="150000"/>
              </a:lnSpc>
              <a:buNone/>
            </a:pPr>
            <a:endParaRPr lang="en-US" dirty="0">
              <a:latin typeface="Times New Roman" panose="02020603050405020304" pitchFamily="18" charset="0"/>
              <a:cs typeface="Times New Roman" panose="02020603050405020304" pitchFamily="18" charset="0"/>
            </a:endParaRPr>
          </a:p>
          <a:p>
            <a:endParaRPr lang="en-US" dirty="0"/>
          </a:p>
        </p:txBody>
      </p:sp>
      <p:sp>
        <p:nvSpPr>
          <p:cNvPr id="4" name="AutoShape 2">
            <a:extLst>
              <a:ext uri="{FF2B5EF4-FFF2-40B4-BE49-F238E27FC236}">
                <a16:creationId xmlns:a16="http://schemas.microsoft.com/office/drawing/2014/main" id="{9127F280-2DA7-A8C2-5461-C8234DFF7CB5}"/>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descr="A graph with different colored lines&#10;&#10;Description automatically generated">
            <a:extLst>
              <a:ext uri="{FF2B5EF4-FFF2-40B4-BE49-F238E27FC236}">
                <a16:creationId xmlns:a16="http://schemas.microsoft.com/office/drawing/2014/main" id="{C11EDCB6-8117-EBAB-C1C2-26D5CAF8E0C1}"/>
              </a:ext>
            </a:extLst>
          </p:cNvPr>
          <p:cNvPicPr>
            <a:picLocks noChangeAspect="1"/>
          </p:cNvPicPr>
          <p:nvPr/>
        </p:nvPicPr>
        <p:blipFill>
          <a:blip r:embed="rId2"/>
          <a:stretch>
            <a:fillRect/>
          </a:stretch>
        </p:blipFill>
        <p:spPr>
          <a:xfrm>
            <a:off x="4410249" y="3276600"/>
            <a:ext cx="6057565" cy="3080657"/>
          </a:xfrm>
          <a:prstGeom prst="rect">
            <a:avLst/>
          </a:prstGeom>
        </p:spPr>
      </p:pic>
    </p:spTree>
    <p:extLst>
      <p:ext uri="{BB962C8B-B14F-4D97-AF65-F5344CB8AC3E}">
        <p14:creationId xmlns:p14="http://schemas.microsoft.com/office/powerpoint/2010/main" val="1236032565"/>
      </p:ext>
    </p:extLst>
  </p:cSld>
  <p:clrMapOvr>
    <a:masterClrMapping/>
  </p:clrMapOvr>
  <p:transition spd="slow">
    <p:wip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848D7BC-C665-4EE8-5DEF-7AB2BDF17FEF}"/>
              </a:ext>
            </a:extLst>
          </p:cNvPr>
          <p:cNvSpPr>
            <a:spLocks noGrp="1"/>
          </p:cNvSpPr>
          <p:nvPr>
            <p:ph type="title"/>
          </p:nvPr>
        </p:nvSpPr>
        <p:spPr/>
        <p:txBody>
          <a:bodyPr/>
          <a:lstStyle/>
          <a:p>
            <a:r>
              <a:rPr lang="en-US" dirty="0"/>
              <a:t>Recap</a:t>
            </a:r>
          </a:p>
        </p:txBody>
      </p:sp>
    </p:spTree>
    <p:extLst>
      <p:ext uri="{BB962C8B-B14F-4D97-AF65-F5344CB8AC3E}">
        <p14:creationId xmlns:p14="http://schemas.microsoft.com/office/powerpoint/2010/main" val="669676469"/>
      </p:ext>
    </p:extLst>
  </p:cSld>
  <p:clrMapOvr>
    <a:masterClrMapping/>
  </p:clrMapOvr>
  <p:transition spd="slow">
    <p:wip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3E05E-B911-BEF3-B9D2-325805874540}"/>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F4E5DB39-8ABB-E510-8F9D-BECBBF040798}"/>
              </a:ext>
            </a:extLst>
          </p:cNvPr>
          <p:cNvSpPr>
            <a:spLocks noGrp="1"/>
          </p:cNvSpPr>
          <p:nvPr>
            <p:ph idx="1"/>
          </p:nvPr>
        </p:nvSpPr>
        <p:spPr/>
        <p:txBody>
          <a:bodyPr>
            <a:normAutofit/>
          </a:bodyPr>
          <a:lstStyle/>
          <a:p>
            <a:pPr indent="-457200">
              <a:lnSpc>
                <a:spcPct val="107000"/>
              </a:lnSpc>
              <a:spcBef>
                <a:spcPts val="0"/>
              </a:spcBef>
              <a:spcAft>
                <a:spcPts val="800"/>
              </a:spcAft>
              <a:buFont typeface="+mj-lt"/>
              <a:buAutoNum type="arabicPeriod"/>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In </a:t>
            </a:r>
            <a:r>
              <a:rPr lang="en-US" sz="2400" b="1" kern="100"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Linear</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Search: How many </a:t>
            </a:r>
            <a:r>
              <a:rPr lang="en-US" sz="2400" b="1"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iterations</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in 32 element array?</a:t>
            </a:r>
          </a:p>
          <a:p>
            <a:pPr indent="-457200">
              <a:lnSpc>
                <a:spcPct val="107000"/>
              </a:lnSpc>
              <a:spcBef>
                <a:spcPts val="0"/>
              </a:spcBef>
              <a:spcAft>
                <a:spcPts val="800"/>
              </a:spcAft>
              <a:buFont typeface="+mj-lt"/>
              <a:buAutoNum type="arabicPeriod"/>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In </a:t>
            </a:r>
            <a:r>
              <a:rPr lang="en-US" sz="2400" b="1" kern="100"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Binary</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Sarch</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How many </a:t>
            </a:r>
            <a:r>
              <a:rPr lang="en-US" sz="2400" b="1"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iterations</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in 32 element array?</a:t>
            </a:r>
          </a:p>
          <a:p>
            <a:pPr indent="-457200">
              <a:lnSpc>
                <a:spcPct val="107000"/>
              </a:lnSpc>
              <a:spcBef>
                <a:spcPts val="0"/>
              </a:spcBef>
              <a:spcAft>
                <a:spcPts val="800"/>
              </a:spcAft>
              <a:buFont typeface="+mj-lt"/>
              <a:buAutoNum type="arabicPeriod"/>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In </a:t>
            </a:r>
            <a:r>
              <a:rPr lang="en-US" sz="2400" b="1" kern="100"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Linear</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Search: How many </a:t>
            </a:r>
            <a:r>
              <a:rPr lang="en-US" sz="2400" b="1"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iterations</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in </a:t>
            </a:r>
            <a:r>
              <a:rPr lang="en-US" sz="2400" b="0" i="0" dirty="0">
                <a:solidFill>
                  <a:srgbClr val="202124"/>
                </a:solidFill>
                <a:effectLst/>
                <a:latin typeface="Times New Roman" panose="02020603050405020304" pitchFamily="18" charset="0"/>
                <a:cs typeface="Times New Roman" panose="02020603050405020304" pitchFamily="18" charset="0"/>
              </a:rPr>
              <a:t>32768</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element array?</a:t>
            </a:r>
          </a:p>
          <a:p>
            <a:pPr indent="-457200">
              <a:lnSpc>
                <a:spcPct val="107000"/>
              </a:lnSpc>
              <a:spcBef>
                <a:spcPts val="0"/>
              </a:spcBef>
              <a:spcAft>
                <a:spcPts val="800"/>
              </a:spcAft>
              <a:buFont typeface="+mj-lt"/>
              <a:buAutoNum type="arabicPeriod"/>
            </a:pP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In </a:t>
            </a:r>
            <a:r>
              <a:rPr lang="en-US" sz="2400" b="1" kern="100" dirty="0">
                <a:solidFill>
                  <a:srgbClr val="00B050"/>
                </a:solidFill>
                <a:effectLst/>
                <a:latin typeface="Times New Roman" panose="02020603050405020304" pitchFamily="18" charset="0"/>
                <a:ea typeface="Calibri" panose="020F0502020204030204" pitchFamily="34" charset="0"/>
                <a:cs typeface="Times New Roman" panose="02020603050405020304" pitchFamily="18" charset="0"/>
              </a:rPr>
              <a:t>Binary</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Sarch</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How many </a:t>
            </a:r>
            <a:r>
              <a:rPr lang="en-US" sz="2400" b="1"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iterations</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in </a:t>
            </a:r>
            <a:r>
              <a:rPr lang="en-US" sz="2400" b="0" i="0" dirty="0">
                <a:solidFill>
                  <a:srgbClr val="202124"/>
                </a:solidFill>
                <a:effectLst/>
                <a:latin typeface="Times New Roman" panose="02020603050405020304" pitchFamily="18" charset="0"/>
                <a:cs typeface="Times New Roman" panose="02020603050405020304" pitchFamily="18" charset="0"/>
              </a:rPr>
              <a:t>32768</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element array?</a:t>
            </a:r>
          </a:p>
          <a:p>
            <a:pPr indent="-457200">
              <a:lnSpc>
                <a:spcPct val="107000"/>
              </a:lnSpc>
              <a:spcBef>
                <a:spcPts val="0"/>
              </a:spcBef>
              <a:spcAft>
                <a:spcPts val="80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Which algorithm is more </a:t>
            </a:r>
            <a:r>
              <a:rPr lang="en-US" sz="2400" b="1"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efficient</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to search for an element in an </a:t>
            </a:r>
            <a:r>
              <a:rPr lang="en-US" sz="2400" b="1"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unsorted</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list</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p>
          <a:p>
            <a:pPr indent="-457200">
              <a:lnSpc>
                <a:spcPct val="107000"/>
              </a:lnSpc>
              <a:spcBef>
                <a:spcPts val="0"/>
              </a:spcBef>
              <a:spcAft>
                <a:spcPts val="80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Which algorithm is more </a:t>
            </a:r>
            <a:r>
              <a:rPr lang="en-US" sz="2400" b="1"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efficient</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to search for an element in an </a:t>
            </a:r>
            <a:r>
              <a:rPr lang="en-US" sz="2400" b="1"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sorted</a:t>
            </a: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 list</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p>
          <a:p>
            <a:pPr indent="-457200">
              <a:lnSpc>
                <a:spcPct val="107000"/>
              </a:lnSpc>
              <a:spcBef>
                <a:spcPts val="0"/>
              </a:spcBef>
              <a:spcAft>
                <a:spcPts val="80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Which algorithm requires the list to be </a:t>
            </a:r>
            <a:r>
              <a:rPr lang="en-US" sz="2400" b="1"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sorted</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prior to searching?</a:t>
            </a:r>
          </a:p>
          <a:p>
            <a:pPr marL="0" indent="0">
              <a:lnSpc>
                <a:spcPct val="107000"/>
              </a:lnSpc>
              <a:spcBef>
                <a:spcPts val="0"/>
              </a:spcBef>
              <a:spcAft>
                <a:spcPts val="800"/>
              </a:spcAft>
              <a:buNone/>
            </a:pPr>
            <a:r>
              <a:rPr lang="en-US" sz="2400" kern="100" dirty="0">
                <a:latin typeface="Times New Roman" panose="02020603050405020304" pitchFamily="18" charset="0"/>
                <a:ea typeface="Calibri" panose="020F0502020204030204" pitchFamily="34" charset="0"/>
                <a:cs typeface="Times New Roman" panose="02020603050405020304" pitchFamily="18" charset="0"/>
              </a:rPr>
              <a:t>Solution</a:t>
            </a:r>
          </a:p>
          <a:p>
            <a:pPr indent="-457200">
              <a:lnSpc>
                <a:spcPct val="107000"/>
              </a:lnSpc>
              <a:spcBef>
                <a:spcPts val="0"/>
              </a:spcBef>
              <a:spcAft>
                <a:spcPts val="800"/>
              </a:spcAft>
              <a:buFont typeface="+mj-lt"/>
              <a:buAutoNum type="arabicPeriod"/>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32          2. 5         3. 32</a:t>
            </a:r>
            <a:r>
              <a:rPr lang="en-US" sz="2400" kern="100" dirty="0">
                <a:latin typeface="Times New Roman" panose="02020603050405020304" pitchFamily="18" charset="0"/>
                <a:ea typeface="Calibri" panose="020F0502020204030204" pitchFamily="34" charset="0"/>
                <a:cs typeface="Times New Roman" panose="02020603050405020304" pitchFamily="18" charset="0"/>
              </a:rPr>
              <a:t>768          4.15      5.  Linear           6.Binary       7. Binary</a:t>
            </a: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07000"/>
              </a:lnSpc>
              <a:spcBef>
                <a:spcPts val="0"/>
              </a:spcBef>
              <a:spcAft>
                <a:spcPts val="800"/>
              </a:spcAft>
              <a:buNone/>
            </a:pP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57200">
              <a:lnSpc>
                <a:spcPct val="107000"/>
              </a:lnSpc>
              <a:spcBef>
                <a:spcPts val="0"/>
              </a:spcBef>
              <a:spcAft>
                <a:spcPts val="800"/>
              </a:spcAft>
              <a:buFont typeface="+mj-lt"/>
              <a:buAutoNum type="arabicPeriod"/>
            </a:pPr>
            <a:endParaRPr lang="en-US"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565150" indent="-514350">
              <a:buFont typeface="+mj-lt"/>
              <a:buAutoNum type="arabicParenR"/>
            </a:pPr>
            <a:endParaRPr lang="en-US" sz="1600"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370112009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D11FD-06E7-B520-C7EE-7C555E519AEA}"/>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9FC45E24-ED7B-EECD-8CB6-A34F164675DB}"/>
              </a:ext>
            </a:extLst>
          </p:cNvPr>
          <p:cNvSpPr>
            <a:spLocks noGrp="1"/>
          </p:cNvSpPr>
          <p:nvPr>
            <p:ph idx="1"/>
          </p:nvPr>
        </p:nvSpPr>
        <p:spPr/>
        <p:txBody>
          <a:bodyPr>
            <a:normAutofit/>
          </a:bodyPr>
          <a:lstStyle/>
          <a:p>
            <a:pPr marL="508000" indent="-457200" algn="just">
              <a:lnSpc>
                <a:spcPct val="150000"/>
              </a:lnSpc>
              <a:buFont typeface="+mj-lt"/>
              <a:buAutoNum type="arabicPeriod"/>
            </a:pPr>
            <a:r>
              <a:rPr lang="en-US" sz="2200" kern="100" dirty="0">
                <a:effectLst/>
                <a:latin typeface="Times New Roman" panose="02020603050405020304" pitchFamily="18" charset="0"/>
                <a:ea typeface="Calibri" panose="020F0502020204030204" pitchFamily="34" charset="0"/>
                <a:cs typeface="Times New Roman" panose="02020603050405020304" pitchFamily="18" charset="0"/>
              </a:rPr>
              <a:t>________</a:t>
            </a:r>
            <a:r>
              <a:rPr lang="en-US" sz="2200" dirty="0">
                <a:solidFill>
                  <a:schemeClr val="tx1"/>
                </a:solidFill>
                <a:latin typeface="Times New Roman" panose="02020603050405020304" pitchFamily="18" charset="0"/>
                <a:cs typeface="Times New Roman" panose="02020603050405020304" pitchFamily="18" charset="0"/>
              </a:rPr>
              <a:t>“Step by Step procedure for solving a problem”</a:t>
            </a:r>
          </a:p>
          <a:p>
            <a:pPr marL="508000" indent="-457200" algn="just">
              <a:lnSpc>
                <a:spcPct val="150000"/>
              </a:lnSpc>
              <a:buFont typeface="+mj-lt"/>
              <a:buAutoNum type="arabicPeriod"/>
            </a:pPr>
            <a:r>
              <a:rPr lang="en-US" sz="2200" kern="100" dirty="0">
                <a:effectLst/>
                <a:latin typeface="Times New Roman" panose="02020603050405020304" pitchFamily="18" charset="0"/>
                <a:ea typeface="Calibri" panose="020F0502020204030204" pitchFamily="34" charset="0"/>
                <a:cs typeface="Times New Roman" panose="02020603050405020304" pitchFamily="18" charset="0"/>
              </a:rPr>
              <a:t>________</a:t>
            </a:r>
            <a:r>
              <a:rPr lang="en-US" sz="2200" kern="100" dirty="0">
                <a:latin typeface="Times New Roman" panose="02020603050405020304" pitchFamily="18" charset="0"/>
                <a:ea typeface="Calibri" panose="020F0502020204030204" pitchFamily="34" charset="0"/>
                <a:cs typeface="Times New Roman" panose="02020603050405020304" pitchFamily="18" charset="0"/>
              </a:rPr>
              <a:t>Sort: </a:t>
            </a:r>
            <a:r>
              <a:rPr lang="en-US" sz="2200" kern="100" dirty="0">
                <a:effectLst/>
                <a:latin typeface="Times New Roman" panose="02020603050405020304" pitchFamily="18" charset="0"/>
                <a:ea typeface="Calibri" panose="020F0502020204030204" pitchFamily="34" charset="0"/>
                <a:cs typeface="Times New Roman" panose="02020603050405020304" pitchFamily="18" charset="0"/>
              </a:rPr>
              <a:t>The largest element always bubbles up to the end of the array in each iteration</a:t>
            </a:r>
          </a:p>
          <a:p>
            <a:pPr marL="508000" indent="-457200" algn="just">
              <a:lnSpc>
                <a:spcPct val="150000"/>
              </a:lnSpc>
              <a:buFont typeface="+mj-lt"/>
              <a:buAutoNum type="arabicPeriod"/>
            </a:pPr>
            <a:r>
              <a:rPr lang="en-US" sz="2200" kern="100" dirty="0">
                <a:latin typeface="Times New Roman" panose="02020603050405020304" pitchFamily="18" charset="0"/>
                <a:ea typeface="Calibri" panose="020F0502020204030204" pitchFamily="34" charset="0"/>
                <a:cs typeface="Times New Roman" panose="02020603050405020304" pitchFamily="18" charset="0"/>
              </a:rPr>
              <a:t>_____Sort :</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sma</a:t>
            </a: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llest</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element always bubbles up to the end of the array in each iteration</a:t>
            </a:r>
          </a:p>
          <a:p>
            <a:pPr marL="508000" indent="-457200" algn="just">
              <a:lnSpc>
                <a:spcPct val="150000"/>
              </a:lnSpc>
              <a:buFont typeface="+mj-lt"/>
              <a:buAutoNum type="arabicPeriod"/>
            </a:pPr>
            <a:r>
              <a:rPr lang="en-US" sz="2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________sort: </a:t>
            </a:r>
            <a:r>
              <a:rPr lang="en-US" sz="2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divides the array into two halves, sorts them separately,  and then merges them.</a:t>
            </a:r>
          </a:p>
          <a:p>
            <a:pPr marL="508000" indent="-457200">
              <a:lnSpc>
                <a:spcPct val="150000"/>
              </a:lnSpc>
              <a:buFont typeface="+mj-lt"/>
              <a:buAutoNum type="arabicPeriod"/>
            </a:pPr>
            <a:r>
              <a:rPr lang="en-US" sz="2400" dirty="0">
                <a:latin typeface="Times New Roman" panose="02020603050405020304" pitchFamily="18" charset="0"/>
                <a:cs typeface="Times New Roman" panose="02020603050405020304" pitchFamily="18" charset="0"/>
              </a:rPr>
              <a:t>(T/F)Time complexity of an algorithm measure: The actual execution time of the algorithm</a:t>
            </a:r>
          </a:p>
          <a:p>
            <a:pPr marL="50800" indent="0">
              <a:lnSpc>
                <a:spcPct val="100000"/>
              </a:lnSpc>
              <a:spcBef>
                <a:spcPts val="0"/>
              </a:spcBef>
              <a:buNone/>
            </a:pPr>
            <a:r>
              <a:rPr lang="en-US" sz="2400" dirty="0">
                <a:latin typeface="Times New Roman" panose="02020603050405020304" pitchFamily="18" charset="0"/>
                <a:cs typeface="Times New Roman" panose="02020603050405020304" pitchFamily="18" charset="0"/>
              </a:rPr>
              <a:t>Solution 1. Algorithm   2. Bubble     3. Selection      4. Merge       </a:t>
            </a:r>
          </a:p>
          <a:p>
            <a:pPr marL="50800" indent="0">
              <a:lnSpc>
                <a:spcPct val="100000"/>
              </a:lnSpc>
              <a:spcBef>
                <a:spcPts val="0"/>
              </a:spcBef>
              <a:buNone/>
            </a:pPr>
            <a:r>
              <a:rPr lang="en-US" sz="2400" dirty="0">
                <a:latin typeface="Times New Roman" panose="02020603050405020304" pitchFamily="18" charset="0"/>
                <a:cs typeface="Times New Roman" panose="02020603050405020304" pitchFamily="18" charset="0"/>
              </a:rPr>
              <a:t>	  5.False</a:t>
            </a:r>
            <a:r>
              <a:rPr lang="en-US" sz="2400" dirty="0">
                <a:latin typeface="Times New Roman" panose="02020603050405020304" pitchFamily="18" charset="0"/>
                <a:cs typeface="Times New Roman" panose="02020603050405020304" pitchFamily="18" charset="0"/>
                <a:sym typeface="Wingdings" panose="05000000000000000000" pitchFamily="2" charset="2"/>
              </a:rPr>
              <a:t></a:t>
            </a:r>
            <a:r>
              <a:rPr lang="en-US" sz="2400" dirty="0">
                <a:latin typeface="Times New Roman" panose="02020603050405020304" pitchFamily="18" charset="0"/>
                <a:cs typeface="Times New Roman" panose="02020603050405020304" pitchFamily="18" charset="0"/>
              </a:rPr>
              <a:t>The number of operations or steps the algorithm takes to complete task</a:t>
            </a:r>
          </a:p>
        </p:txBody>
      </p:sp>
    </p:spTree>
    <p:custDataLst>
      <p:tags r:id="rId1"/>
    </p:custDataLst>
    <p:extLst>
      <p:ext uri="{BB962C8B-B14F-4D97-AF65-F5344CB8AC3E}">
        <p14:creationId xmlns:p14="http://schemas.microsoft.com/office/powerpoint/2010/main" val="135441805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arn(inVertical)">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14FACB-1A7E-EBA2-AACD-0917B2B3D5E2}"/>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BA427825-1875-F64D-DEB0-BE04147AA544}"/>
              </a:ext>
            </a:extLst>
          </p:cNvPr>
          <p:cNvSpPr>
            <a:spLocks noGrp="1"/>
          </p:cNvSpPr>
          <p:nvPr>
            <p:ph idx="1"/>
          </p:nvPr>
        </p:nvSpPr>
        <p:spPr/>
        <p:txBody>
          <a:bodyPr>
            <a:normAutofit/>
          </a:bodyPr>
          <a:lstStyle/>
          <a:p>
            <a:pPr marL="508000" indent="-457200">
              <a:lnSpc>
                <a:spcPct val="150000"/>
              </a:lnSpc>
              <a:buFont typeface="+mj-lt"/>
              <a:buAutoNum type="arabicPeriod"/>
            </a:pPr>
            <a:r>
              <a:rPr lang="en-US" sz="2200" b="1" dirty="0">
                <a:effectLst/>
                <a:latin typeface="Times New Roman" panose="02020603050405020304" pitchFamily="18" charset="0"/>
                <a:ea typeface="Calibri" panose="020F0502020204030204" pitchFamily="34" charset="0"/>
                <a:cs typeface="Times New Roman" panose="02020603050405020304" pitchFamily="18" charset="0"/>
              </a:rPr>
              <a:t>In insertion sort, each element is compared and inserted into its correct position in the</a:t>
            </a:r>
          </a:p>
          <a:p>
            <a:pPr marL="558800" lvl="2" indent="0">
              <a:lnSpc>
                <a:spcPct val="150000"/>
              </a:lnSpc>
              <a:spcBef>
                <a:spcPts val="0"/>
              </a:spcBef>
              <a:spcAft>
                <a:spcPts val="800"/>
              </a:spcAft>
              <a:buNone/>
            </a:pPr>
            <a:r>
              <a:rPr lang="en-US" sz="2200" b="1" kern="100" dirty="0">
                <a:effectLst/>
                <a:latin typeface="Times New Roman" panose="02020603050405020304" pitchFamily="18" charset="0"/>
                <a:ea typeface="Calibri" panose="020F0502020204030204" pitchFamily="34" charset="0"/>
                <a:cs typeface="Times New Roman" panose="02020603050405020304" pitchFamily="18" charset="0"/>
              </a:rPr>
              <a:t>a) Sorted portion of the array</a:t>
            </a:r>
          </a:p>
          <a:p>
            <a:pPr marL="558800" lvl="2" indent="0">
              <a:lnSpc>
                <a:spcPct val="150000"/>
              </a:lnSpc>
              <a:spcBef>
                <a:spcPts val="0"/>
              </a:spcBef>
              <a:spcAft>
                <a:spcPts val="800"/>
              </a:spcAft>
              <a:buNone/>
            </a:pPr>
            <a:r>
              <a:rPr lang="en-US" sz="2200" b="1" kern="100" dirty="0">
                <a:effectLst/>
                <a:latin typeface="Times New Roman" panose="02020603050405020304" pitchFamily="18" charset="0"/>
                <a:ea typeface="Calibri" panose="020F0502020204030204" pitchFamily="34" charset="0"/>
                <a:cs typeface="Times New Roman" panose="02020603050405020304" pitchFamily="18" charset="0"/>
              </a:rPr>
              <a:t>b) Unsorted portion of the array</a:t>
            </a:r>
          </a:p>
          <a:p>
            <a:pPr marL="558800" lvl="2" indent="0">
              <a:lnSpc>
                <a:spcPct val="150000"/>
              </a:lnSpc>
              <a:spcBef>
                <a:spcPts val="0"/>
              </a:spcBef>
              <a:spcAft>
                <a:spcPts val="800"/>
              </a:spcAft>
              <a:buNone/>
            </a:pPr>
            <a:r>
              <a:rPr lang="en-US" sz="2200" b="1" kern="100" dirty="0">
                <a:effectLst/>
                <a:latin typeface="Times New Roman" panose="02020603050405020304" pitchFamily="18" charset="0"/>
                <a:ea typeface="Calibri" panose="020F0502020204030204" pitchFamily="34" charset="0"/>
                <a:cs typeface="Times New Roman" panose="02020603050405020304" pitchFamily="18" charset="0"/>
              </a:rPr>
              <a:t>c) Middle of the array</a:t>
            </a:r>
          </a:p>
          <a:p>
            <a:pPr marL="558800" lvl="2" indent="0">
              <a:lnSpc>
                <a:spcPct val="150000"/>
              </a:lnSpc>
              <a:spcBef>
                <a:spcPts val="0"/>
              </a:spcBef>
              <a:spcAft>
                <a:spcPts val="800"/>
              </a:spcAft>
              <a:buNone/>
            </a:pPr>
            <a:r>
              <a:rPr lang="en-US" sz="2200" b="1" kern="100" dirty="0">
                <a:effectLst/>
                <a:latin typeface="Times New Roman" panose="02020603050405020304" pitchFamily="18" charset="0"/>
                <a:ea typeface="Calibri" panose="020F0502020204030204" pitchFamily="34" charset="0"/>
                <a:cs typeface="Times New Roman" panose="02020603050405020304" pitchFamily="18" charset="0"/>
              </a:rPr>
              <a:t>d) End of the array</a:t>
            </a:r>
            <a:r>
              <a:rPr lang="en-US" sz="2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p>
          <a:p>
            <a:pPr marL="508000" indent="-457200">
              <a:lnSpc>
                <a:spcPct val="150000"/>
              </a:lnSpc>
              <a:buFont typeface="+mj-lt"/>
              <a:buAutoNum type="arabicPeriod"/>
            </a:pPr>
            <a:r>
              <a:rPr lang="en-US" sz="2200" b="1" dirty="0">
                <a:latin typeface="Times New Roman" panose="02020603050405020304" pitchFamily="18" charset="0"/>
                <a:cs typeface="Times New Roman" panose="02020603050405020304" pitchFamily="18" charset="0"/>
              </a:rPr>
              <a:t>_____________The algorithm's growth rate as the input size increases</a:t>
            </a:r>
          </a:p>
          <a:p>
            <a:pPr marL="50800" indent="0">
              <a:lnSpc>
                <a:spcPct val="150000"/>
              </a:lnSpc>
              <a:buNone/>
            </a:pPr>
            <a:r>
              <a:rPr lang="en-US" sz="2200" b="1" dirty="0">
                <a:latin typeface="Times New Roman" panose="02020603050405020304" pitchFamily="18" charset="0"/>
                <a:cs typeface="Times New Roman" panose="02020603050405020304" pitchFamily="18" charset="0"/>
              </a:rPr>
              <a:t>	Solution 1. a</a:t>
            </a:r>
          </a:p>
          <a:p>
            <a:pPr marL="50800" indent="0">
              <a:lnSpc>
                <a:spcPct val="150000"/>
              </a:lnSpc>
              <a:buNone/>
            </a:pPr>
            <a:r>
              <a:rPr lang="en-US" sz="2200" b="1" dirty="0">
                <a:latin typeface="Times New Roman" panose="02020603050405020304" pitchFamily="18" charset="0"/>
                <a:cs typeface="Times New Roman" panose="02020603050405020304" pitchFamily="18" charset="0"/>
              </a:rPr>
              <a:t>		2. Time Complexity</a:t>
            </a:r>
          </a:p>
          <a:p>
            <a:endParaRPr lang="en-US" dirty="0"/>
          </a:p>
        </p:txBody>
      </p:sp>
    </p:spTree>
    <p:custDataLst>
      <p:tags r:id="rId1"/>
    </p:custDataLst>
    <p:extLst>
      <p:ext uri="{BB962C8B-B14F-4D97-AF65-F5344CB8AC3E}">
        <p14:creationId xmlns:p14="http://schemas.microsoft.com/office/powerpoint/2010/main" val="178579527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arn(inVertical)">
                                      <p:cBhvr>
                                        <p:cTn id="13" dur="500"/>
                                        <p:tgtEl>
                                          <p:spTgt spid="3">
                                            <p:txEl>
                                              <p:pRg st="2" end="2"/>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arn(inVertical)">
                                      <p:cBhvr>
                                        <p:cTn id="16" dur="500"/>
                                        <p:tgtEl>
                                          <p:spTgt spid="3">
                                            <p:txEl>
                                              <p:pRg st="3" end="3"/>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arn(inVertical)">
                                      <p:cBhvr>
                                        <p:cTn id="19" dur="500"/>
                                        <p:tgtEl>
                                          <p:spTgt spid="3">
                                            <p:txEl>
                                              <p:pRg st="4" end="4"/>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barn(inVertical)">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barn(inVertical)">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barn(inVertical)">
                                      <p:cBhvr>
                                        <p:cTn id="3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5C9BA2-73C8-D562-720B-5B39A8E4A5A7}"/>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3607BA49-0DFA-E5F5-5CF8-8AF63CF13194}"/>
              </a:ext>
            </a:extLst>
          </p:cNvPr>
          <p:cNvSpPr>
            <a:spLocks noGrp="1"/>
          </p:cNvSpPr>
          <p:nvPr>
            <p:ph idx="1"/>
          </p:nvPr>
        </p:nvSpPr>
        <p:spPr/>
        <p:txBody>
          <a:bodyPr>
            <a:normAutofit/>
          </a:bodyPr>
          <a:lstStyle/>
          <a:p>
            <a:pPr>
              <a:lnSpc>
                <a:spcPct val="150000"/>
              </a:lnSpc>
            </a:pPr>
            <a:r>
              <a:rPr lang="en-US" dirty="0">
                <a:latin typeface="Times New Roman" panose="02020603050405020304" pitchFamily="18" charset="0"/>
                <a:cs typeface="Times New Roman" panose="02020603050405020304" pitchFamily="18" charset="0"/>
              </a:rPr>
              <a:t>Which is better : Linear Search or Binary Search</a:t>
            </a:r>
          </a:p>
          <a:p>
            <a:pPr marL="990600" lvl="1" indent="-457200">
              <a:lnSpc>
                <a:spcPct val="150000"/>
              </a:lnSpc>
              <a:buFont typeface="+mj-lt"/>
              <a:buAutoNum type="arabicPeriod"/>
            </a:pPr>
            <a:r>
              <a:rPr lang="en-US" dirty="0">
                <a:latin typeface="Times New Roman" panose="02020603050405020304" pitchFamily="18" charset="0"/>
                <a:cs typeface="Times New Roman" panose="02020603050405020304" pitchFamily="18" charset="0"/>
              </a:rPr>
              <a:t>Worst case scenario, sorted array</a:t>
            </a:r>
          </a:p>
          <a:p>
            <a:pPr marL="990600" lvl="1" indent="-457200">
              <a:lnSpc>
                <a:spcPct val="150000"/>
              </a:lnSpc>
              <a:buFont typeface="+mj-lt"/>
              <a:buAutoNum type="arabicPeriod"/>
            </a:pPr>
            <a:r>
              <a:rPr lang="en-US" dirty="0">
                <a:latin typeface="Times New Roman" panose="02020603050405020304" pitchFamily="18" charset="0"/>
                <a:cs typeface="Times New Roman" panose="02020603050405020304" pitchFamily="18" charset="0"/>
              </a:rPr>
              <a:t>Best case scenario, sorted array</a:t>
            </a:r>
          </a:p>
          <a:p>
            <a:pPr marL="990600" lvl="1" indent="-457200">
              <a:lnSpc>
                <a:spcPct val="150000"/>
              </a:lnSpc>
              <a:buFont typeface="+mj-lt"/>
              <a:buAutoNum type="arabicPeriod"/>
            </a:pPr>
            <a:r>
              <a:rPr lang="en-US" dirty="0">
                <a:latin typeface="Times New Roman" panose="02020603050405020304" pitchFamily="18" charset="0"/>
                <a:cs typeface="Times New Roman" panose="02020603050405020304" pitchFamily="18" charset="0"/>
              </a:rPr>
              <a:t>Worst case scenario, unsorted array</a:t>
            </a:r>
          </a:p>
          <a:p>
            <a:pPr marL="990600" lvl="1" indent="-457200">
              <a:lnSpc>
                <a:spcPct val="150000"/>
              </a:lnSpc>
              <a:buFont typeface="+mj-lt"/>
              <a:buAutoNum type="arabicPeriod"/>
            </a:pPr>
            <a:r>
              <a:rPr lang="en-US" dirty="0">
                <a:latin typeface="Times New Roman" panose="02020603050405020304" pitchFamily="18" charset="0"/>
                <a:cs typeface="Times New Roman" panose="02020603050405020304" pitchFamily="18" charset="0"/>
              </a:rPr>
              <a:t>Best case scenario, unsorted array</a:t>
            </a:r>
          </a:p>
          <a:p>
            <a:pPr marL="533400" lvl="1" indent="0">
              <a:lnSpc>
                <a:spcPct val="150000"/>
              </a:lnSpc>
              <a:buNone/>
            </a:pPr>
            <a:r>
              <a:rPr lang="en-US" dirty="0">
                <a:latin typeface="Times New Roman" panose="02020603050405020304" pitchFamily="18" charset="0"/>
                <a:cs typeface="Times New Roman" panose="02020603050405020304" pitchFamily="18" charset="0"/>
              </a:rPr>
              <a:t>Solution</a:t>
            </a:r>
          </a:p>
          <a:p>
            <a:pPr marL="533400" lvl="1" indent="0">
              <a:lnSpc>
                <a:spcPct val="150000"/>
              </a:lnSpc>
              <a:buNone/>
            </a:pPr>
            <a:r>
              <a:rPr lang="en-US" dirty="0">
                <a:latin typeface="Times New Roman" panose="02020603050405020304" pitchFamily="18" charset="0"/>
                <a:cs typeface="Times New Roman" panose="02020603050405020304" pitchFamily="18" charset="0"/>
              </a:rPr>
              <a:t>	1. Binary   2.Linear  3. Linear    4. Linear</a:t>
            </a:r>
          </a:p>
          <a:p>
            <a:pPr marL="533400" lvl="1" indent="0">
              <a:lnSpc>
                <a:spcPct val="150000"/>
              </a:lnSpc>
              <a:buNone/>
            </a:pPr>
            <a:endParaRPr lang="en-US" dirty="0">
              <a:latin typeface="Times New Roman" panose="02020603050405020304" pitchFamily="18" charset="0"/>
              <a:cs typeface="Times New Roman" panose="02020603050405020304" pitchFamily="18" charset="0"/>
            </a:endParaRPr>
          </a:p>
          <a:p>
            <a:pPr marL="990600" lvl="1" indent="-457200">
              <a:lnSpc>
                <a:spcPct val="150000"/>
              </a:lnSpc>
              <a:buFont typeface="+mj-lt"/>
              <a:buAutoNum type="arabicPeriod"/>
            </a:pPr>
            <a:endParaRPr lang="en-US" dirty="0">
              <a:latin typeface="Times New Roman" panose="02020603050405020304" pitchFamily="18" charset="0"/>
              <a:cs typeface="Times New Roman" panose="02020603050405020304" pitchFamily="18" charset="0"/>
            </a:endParaRPr>
          </a:p>
          <a:p>
            <a:pPr marL="990600" lvl="1" indent="-457200">
              <a:lnSpc>
                <a:spcPct val="150000"/>
              </a:lnSpc>
              <a:buFont typeface="+mj-lt"/>
              <a:buAutoNum type="arabicPeriod"/>
            </a:pPr>
            <a:endParaRPr lang="en-US" dirty="0">
              <a:latin typeface="Times New Roman" panose="02020603050405020304" pitchFamily="18" charset="0"/>
              <a:cs typeface="Times New Roman" panose="02020603050405020304" pitchFamily="18" charset="0"/>
            </a:endParaRPr>
          </a:p>
          <a:p>
            <a:pPr marL="533400" lvl="1" indent="0">
              <a:lnSpc>
                <a:spcPct val="150000"/>
              </a:lnSpc>
              <a:buNone/>
            </a:pPr>
            <a:endParaRPr lang="en-US" dirty="0">
              <a:latin typeface="Times New Roman" panose="02020603050405020304" pitchFamily="18" charset="0"/>
              <a:cs typeface="Times New Roman" panose="02020603050405020304" pitchFamily="18" charset="0"/>
            </a:endParaRPr>
          </a:p>
          <a:p>
            <a:pPr marL="990600" lvl="1" indent="-457200">
              <a:lnSpc>
                <a:spcPct val="150000"/>
              </a:lnSpc>
              <a:buFont typeface="+mj-lt"/>
              <a:buAutoNum type="arabicPeriod"/>
            </a:pPr>
            <a:endParaRPr lang="en-US" dirty="0">
              <a:latin typeface="Times New Roman" panose="02020603050405020304" pitchFamily="18" charset="0"/>
              <a:cs typeface="Times New Roman" panose="02020603050405020304" pitchFamily="18" charset="0"/>
            </a:endParaRPr>
          </a:p>
          <a:p>
            <a:pPr marL="990600" lvl="1" indent="-457200">
              <a:lnSpc>
                <a:spcPct val="150000"/>
              </a:lnSpc>
              <a:buFont typeface="+mj-lt"/>
              <a:buAutoNum type="arabicPeriod"/>
            </a:pPr>
            <a:endParaRPr lang="en-US"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78470513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3C2F4-6DF2-7512-CCFF-E932095CBC0A}"/>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2BA5EBB2-DD8A-A21F-FC77-CCE15359B7E6}"/>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In the bubble sort [10,22,3]</a:t>
            </a:r>
          </a:p>
          <a:p>
            <a:pPr lvl="1"/>
            <a:r>
              <a:rPr lang="en-US" dirty="0">
                <a:latin typeface="Times New Roman" panose="02020603050405020304" pitchFamily="18" charset="0"/>
                <a:cs typeface="Times New Roman" panose="02020603050405020304" pitchFamily="18" charset="0"/>
              </a:rPr>
              <a:t>There is a swap between 10,22</a:t>
            </a:r>
          </a:p>
          <a:p>
            <a:pPr lvl="1"/>
            <a:r>
              <a:rPr lang="en-US" dirty="0">
                <a:latin typeface="Times New Roman" panose="02020603050405020304" pitchFamily="18" charset="0"/>
                <a:cs typeface="Times New Roman" panose="02020603050405020304" pitchFamily="18" charset="0"/>
              </a:rPr>
              <a:t>In the second path (iteration) ,There is a swap between 22,3</a:t>
            </a:r>
          </a:p>
          <a:p>
            <a:pPr lvl="1"/>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In the bubble sort [300,212,3]</a:t>
            </a:r>
          </a:p>
          <a:p>
            <a:pPr lvl="1"/>
            <a:r>
              <a:rPr lang="en-US" dirty="0">
                <a:latin typeface="Times New Roman" panose="02020603050405020304" pitchFamily="18" charset="0"/>
                <a:cs typeface="Times New Roman" panose="02020603050405020304" pitchFamily="18" charset="0"/>
              </a:rPr>
              <a:t>There is a swap between 300,212</a:t>
            </a:r>
          </a:p>
          <a:p>
            <a:pPr lvl="1"/>
            <a:r>
              <a:rPr lang="en-US" dirty="0">
                <a:latin typeface="Times New Roman" panose="02020603050405020304" pitchFamily="18" charset="0"/>
                <a:cs typeface="Times New Roman" panose="02020603050405020304" pitchFamily="18" charset="0"/>
              </a:rPr>
              <a:t>In the second path (iteration), There is a swap between 3,300</a:t>
            </a:r>
          </a:p>
          <a:p>
            <a:pPr lvl="1"/>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Solution</a:t>
            </a:r>
          </a:p>
          <a:p>
            <a:pPr lvl="1"/>
            <a:r>
              <a:rPr lang="en-US" dirty="0">
                <a:latin typeface="Times New Roman" panose="02020603050405020304" pitchFamily="18" charset="0"/>
                <a:cs typeface="Times New Roman" panose="02020603050405020304" pitchFamily="18" charset="0"/>
              </a:rPr>
              <a:t>No, yes</a:t>
            </a:r>
          </a:p>
          <a:p>
            <a:pPr lvl="1"/>
            <a:r>
              <a:rPr lang="en-US" dirty="0">
                <a:latin typeface="Times New Roman" panose="02020603050405020304" pitchFamily="18" charset="0"/>
                <a:cs typeface="Times New Roman" panose="02020603050405020304" pitchFamily="18" charset="0"/>
              </a:rPr>
              <a:t>Yes , Yes</a:t>
            </a:r>
          </a:p>
          <a:p>
            <a:pPr lvl="1"/>
            <a:endParaRPr lang="en-US" dirty="0"/>
          </a:p>
          <a:p>
            <a:endParaRPr lang="en-US" dirty="0"/>
          </a:p>
          <a:p>
            <a:pPr lvl="1"/>
            <a:endParaRPr lang="en-US" dirty="0"/>
          </a:p>
        </p:txBody>
      </p:sp>
    </p:spTree>
    <p:custDataLst>
      <p:tags r:id="rId1"/>
    </p:custDataLst>
    <p:extLst>
      <p:ext uri="{BB962C8B-B14F-4D97-AF65-F5344CB8AC3E}">
        <p14:creationId xmlns:p14="http://schemas.microsoft.com/office/powerpoint/2010/main" val="427230069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animEffect transition="in" filter="fade">
                                      <p:cBhvr>
                                        <p:cTn id="7" dur="1000"/>
                                        <p:tgtEl>
                                          <p:spTgt spid="3">
                                            <p:txEl>
                                              <p:pRg st="8" end="8"/>
                                            </p:txEl>
                                          </p:spTgt>
                                        </p:tgtEl>
                                      </p:cBhvr>
                                    </p:animEffect>
                                    <p:anim calcmode="lin" valueType="num">
                                      <p:cBhvr>
                                        <p:cTn id="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9" end="9"/>
                                            </p:txEl>
                                          </p:spTgt>
                                        </p:tgtEl>
                                        <p:attrNameLst>
                                          <p:attrName>style.visibility</p:attrName>
                                        </p:attrNameLst>
                                      </p:cBhvr>
                                      <p:to>
                                        <p:strVal val="visible"/>
                                      </p:to>
                                    </p:set>
                                    <p:animEffect transition="in" filter="fade">
                                      <p:cBhvr>
                                        <p:cTn id="14" dur="1000"/>
                                        <p:tgtEl>
                                          <p:spTgt spid="3">
                                            <p:txEl>
                                              <p:pRg st="9" end="9"/>
                                            </p:txEl>
                                          </p:spTgt>
                                        </p:tgtEl>
                                      </p:cBhvr>
                                    </p:animEffect>
                                    <p:anim calcmode="lin" valueType="num">
                                      <p:cBhvr>
                                        <p:cTn id="15"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0" end="10"/>
                                            </p:txEl>
                                          </p:spTgt>
                                        </p:tgtEl>
                                        <p:attrNameLst>
                                          <p:attrName>style.visibility</p:attrName>
                                        </p:attrNameLst>
                                      </p:cBhvr>
                                      <p:to>
                                        <p:strVal val="visible"/>
                                      </p:to>
                                    </p:set>
                                    <p:animEffect transition="in" filter="fade">
                                      <p:cBhvr>
                                        <p:cTn id="21" dur="1000"/>
                                        <p:tgtEl>
                                          <p:spTgt spid="3">
                                            <p:txEl>
                                              <p:pRg st="10" end="10"/>
                                            </p:txEl>
                                          </p:spTgt>
                                        </p:tgtEl>
                                      </p:cBhvr>
                                    </p:animEffect>
                                    <p:anim calcmode="lin" valueType="num">
                                      <p:cBhvr>
                                        <p:cTn id="22"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5A2558-A505-134C-980D-FFD7BDE60033}"/>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61A892C4-DE6A-2121-14DF-B70C3A523194}"/>
              </a:ext>
            </a:extLst>
          </p:cNvPr>
          <p:cNvSpPr>
            <a:spLocks noGrp="1"/>
          </p:cNvSpPr>
          <p:nvPr>
            <p:ph idx="1"/>
          </p:nvPr>
        </p:nvSpPr>
        <p:spPr/>
        <p:txBody>
          <a:bodyPr/>
          <a:lstStyle/>
          <a:p>
            <a:pPr marL="565150" indent="-514350" algn="l" rtl="0">
              <a:buFont typeface="+mj-lt"/>
              <a:buAutoNum type="arabicPeriod"/>
            </a:pPr>
            <a:r>
              <a:rPr lang="en-US" b="0" i="0" dirty="0">
                <a:solidFill>
                  <a:srgbClr val="212121"/>
                </a:solidFill>
                <a:effectLst/>
                <a:latin typeface="Times New Roman" panose="02020603050405020304" pitchFamily="18" charset="0"/>
                <a:cs typeface="Times New Roman" panose="02020603050405020304" pitchFamily="18" charset="0"/>
              </a:rPr>
              <a:t>how many comparison to find 5 in the list [2,12,444,5</a:t>
            </a:r>
            <a:r>
              <a:rPr lang="en-US" dirty="0">
                <a:solidFill>
                  <a:srgbClr val="212121"/>
                </a:solidFill>
                <a:latin typeface="Times New Roman" panose="02020603050405020304" pitchFamily="18" charset="0"/>
                <a:cs typeface="Times New Roman" panose="02020603050405020304" pitchFamily="18" charset="0"/>
              </a:rPr>
              <a:t>] using Linear Search</a:t>
            </a:r>
          </a:p>
          <a:p>
            <a:pPr marL="565150" indent="-514350">
              <a:buFont typeface="+mj-lt"/>
              <a:buAutoNum type="arabicPeriod"/>
            </a:pPr>
            <a:r>
              <a:rPr lang="en-US" b="0" i="0" dirty="0">
                <a:solidFill>
                  <a:srgbClr val="212121"/>
                </a:solidFill>
                <a:effectLst/>
                <a:latin typeface="Times New Roman" panose="02020603050405020304" pitchFamily="18" charset="0"/>
                <a:cs typeface="Times New Roman" panose="02020603050405020304" pitchFamily="18" charset="0"/>
              </a:rPr>
              <a:t>how many comparison to find 5 in the list [2,12,444,5</a:t>
            </a:r>
            <a:r>
              <a:rPr lang="en-US" dirty="0">
                <a:solidFill>
                  <a:srgbClr val="212121"/>
                </a:solidFill>
                <a:latin typeface="Times New Roman" panose="02020603050405020304" pitchFamily="18" charset="0"/>
                <a:cs typeface="Times New Roman" panose="02020603050405020304" pitchFamily="18" charset="0"/>
              </a:rPr>
              <a:t>] using Binary Search</a:t>
            </a:r>
          </a:p>
          <a:p>
            <a:pPr marL="565150" indent="-514350" algn="l" rtl="0">
              <a:buFont typeface="+mj-lt"/>
              <a:buAutoNum type="arabicPeriod"/>
            </a:pPr>
            <a:r>
              <a:rPr lang="en-US" b="0" i="0" dirty="0">
                <a:solidFill>
                  <a:srgbClr val="212121"/>
                </a:solidFill>
                <a:effectLst/>
                <a:latin typeface="Times New Roman" panose="02020603050405020304" pitchFamily="18" charset="0"/>
                <a:cs typeface="Times New Roman" panose="02020603050405020304" pitchFamily="18" charset="0"/>
              </a:rPr>
              <a:t>how many comparison to find 5 in the list [2,3,5,7,8</a:t>
            </a:r>
            <a:r>
              <a:rPr lang="en-US" dirty="0">
                <a:solidFill>
                  <a:srgbClr val="212121"/>
                </a:solidFill>
                <a:latin typeface="Times New Roman" panose="02020603050405020304" pitchFamily="18" charset="0"/>
                <a:cs typeface="Times New Roman" panose="02020603050405020304" pitchFamily="18" charset="0"/>
              </a:rPr>
              <a:t>] using Linear Search</a:t>
            </a:r>
          </a:p>
          <a:p>
            <a:pPr marL="565150" indent="-514350">
              <a:buFont typeface="+mj-lt"/>
              <a:buAutoNum type="arabicPeriod"/>
            </a:pPr>
            <a:r>
              <a:rPr lang="en-US" b="0" i="0" dirty="0">
                <a:solidFill>
                  <a:srgbClr val="212121"/>
                </a:solidFill>
                <a:effectLst/>
                <a:latin typeface="Times New Roman" panose="02020603050405020304" pitchFamily="18" charset="0"/>
                <a:cs typeface="Times New Roman" panose="02020603050405020304" pitchFamily="18" charset="0"/>
              </a:rPr>
              <a:t>how many comparison to find 5 in the list [2,3,5,7,8</a:t>
            </a:r>
            <a:r>
              <a:rPr lang="en-US" dirty="0">
                <a:solidFill>
                  <a:srgbClr val="212121"/>
                </a:solidFill>
                <a:latin typeface="Times New Roman" panose="02020603050405020304" pitchFamily="18" charset="0"/>
                <a:cs typeface="Times New Roman" panose="02020603050405020304" pitchFamily="18" charset="0"/>
              </a:rPr>
              <a:t>] using Binary Search</a:t>
            </a:r>
          </a:p>
          <a:p>
            <a:pPr marL="565150" indent="-514350">
              <a:buFont typeface="+mj-lt"/>
              <a:buAutoNum type="arabicPeriod"/>
            </a:pPr>
            <a:endParaRPr lang="en-US" dirty="0">
              <a:solidFill>
                <a:srgbClr val="212121"/>
              </a:solidFill>
              <a:latin typeface="Times New Roman" panose="02020603050405020304" pitchFamily="18" charset="0"/>
              <a:cs typeface="Times New Roman" panose="02020603050405020304" pitchFamily="18" charset="0"/>
            </a:endParaRPr>
          </a:p>
          <a:p>
            <a:pPr marL="50800" indent="0">
              <a:buNone/>
            </a:pPr>
            <a:r>
              <a:rPr lang="en-US" dirty="0">
                <a:solidFill>
                  <a:srgbClr val="212121"/>
                </a:solidFill>
                <a:latin typeface="Times New Roman" panose="02020603050405020304" pitchFamily="18" charset="0"/>
                <a:cs typeface="Times New Roman" panose="02020603050405020304" pitchFamily="18" charset="0"/>
              </a:rPr>
              <a:t>Solution</a:t>
            </a:r>
          </a:p>
          <a:p>
            <a:pPr marL="50800" indent="0">
              <a:buNone/>
            </a:pPr>
            <a:r>
              <a:rPr lang="en-US" dirty="0">
                <a:solidFill>
                  <a:srgbClr val="212121"/>
                </a:solidFill>
                <a:latin typeface="Times New Roman" panose="02020603050405020304" pitchFamily="18" charset="0"/>
                <a:cs typeface="Times New Roman" panose="02020603050405020304" pitchFamily="18" charset="0"/>
              </a:rPr>
              <a:t>1. 4      2.We cannot use binary search          3.3          4.1</a:t>
            </a:r>
          </a:p>
          <a:p>
            <a:pPr algn="l" rtl="0"/>
            <a:endParaRPr lang="en-US" b="0" i="0" dirty="0">
              <a:solidFill>
                <a:srgbClr val="212121"/>
              </a:solidFill>
              <a:effectLst/>
              <a:latin typeface="Times New Roman" panose="02020603050405020304" pitchFamily="18" charset="0"/>
              <a:cs typeface="Times New Roman" panose="02020603050405020304" pitchFamily="18" charset="0"/>
            </a:endParaRPr>
          </a:p>
          <a:p>
            <a:pPr algn="l" rtl="0"/>
            <a:endParaRPr lang="en-US" b="0" i="0" dirty="0">
              <a:solidFill>
                <a:srgbClr val="212121"/>
              </a:solidFill>
              <a:effectLst/>
              <a:latin typeface="Times New Roman" panose="02020603050405020304" pitchFamily="18" charset="0"/>
              <a:cs typeface="Times New Roman" panose="02020603050405020304" pitchFamily="18" charset="0"/>
            </a:endParaRPr>
          </a:p>
          <a:p>
            <a:pPr algn="l" rtl="0"/>
            <a:endParaRPr lang="ar-EG" b="0" i="0" dirty="0">
              <a:solidFill>
                <a:srgbClr val="212121"/>
              </a:solidFill>
              <a:effectLst/>
              <a:latin typeface="Poppins" panose="00000500000000000000" pitchFamily="2" charset="0"/>
            </a:endParaRPr>
          </a:p>
          <a:p>
            <a:endParaRPr lang="en-US" dirty="0"/>
          </a:p>
        </p:txBody>
      </p:sp>
    </p:spTree>
    <p:custDataLst>
      <p:tags r:id="rId1"/>
    </p:custDataLst>
    <p:extLst>
      <p:ext uri="{BB962C8B-B14F-4D97-AF65-F5344CB8AC3E}">
        <p14:creationId xmlns:p14="http://schemas.microsoft.com/office/powerpoint/2010/main" val="223422300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8372B-F880-E16C-B8E2-36A6EC3DE87D}"/>
              </a:ext>
            </a:extLst>
          </p:cNvPr>
          <p:cNvSpPr>
            <a:spLocks noGrp="1"/>
          </p:cNvSpPr>
          <p:nvPr>
            <p:ph type="title"/>
          </p:nvPr>
        </p:nvSpPr>
        <p:spPr/>
        <p:txBody>
          <a:bodyPr/>
          <a:lstStyle/>
          <a:p>
            <a:r>
              <a:rPr lang="en-US" dirty="0"/>
              <a:t>Choose sort algorithm(part of the iterations)</a:t>
            </a:r>
          </a:p>
        </p:txBody>
      </p:sp>
      <p:sp>
        <p:nvSpPr>
          <p:cNvPr id="3" name="Content Placeholder 2">
            <a:extLst>
              <a:ext uri="{FF2B5EF4-FFF2-40B4-BE49-F238E27FC236}">
                <a16:creationId xmlns:a16="http://schemas.microsoft.com/office/drawing/2014/main" id="{675E9B4C-549F-7516-8EC6-C8A4D083E05F}"/>
              </a:ext>
            </a:extLst>
          </p:cNvPr>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3, 1, 5, 7, 4,</a:t>
            </a:r>
          </a:p>
          <a:p>
            <a:r>
              <a:rPr lang="en-US" dirty="0">
                <a:latin typeface="Times New Roman" panose="02020603050405020304" pitchFamily="18" charset="0"/>
                <a:cs typeface="Times New Roman" panose="02020603050405020304" pitchFamily="18" charset="0"/>
              </a:rPr>
              <a:t>at the end of the first pass: 1, 3, 5, 4, 7; </a:t>
            </a:r>
          </a:p>
          <a:p>
            <a:r>
              <a:rPr lang="en-US" dirty="0">
                <a:latin typeface="Times New Roman" panose="02020603050405020304" pitchFamily="18" charset="0"/>
                <a:cs typeface="Times New Roman" panose="02020603050405020304" pitchFamily="18" charset="0"/>
              </a:rPr>
              <a:t>at the end of the second pass: 1, 3, 4, 5, 7;</a:t>
            </a:r>
          </a:p>
          <a:p>
            <a:r>
              <a:rPr lang="en-US" dirty="0">
                <a:latin typeface="Times New Roman" panose="02020603050405020304" pitchFamily="18" charset="0"/>
                <a:cs typeface="Times New Roman" panose="02020603050405020304" pitchFamily="18" charset="0"/>
              </a:rPr>
              <a:t> at the end of the third pass: 1, 3, 4, 5, 7; </a:t>
            </a:r>
          </a:p>
          <a:p>
            <a:r>
              <a:rPr lang="en-US" dirty="0">
                <a:latin typeface="Times New Roman" panose="02020603050405020304" pitchFamily="18" charset="0"/>
                <a:cs typeface="Times New Roman" panose="02020603050405020304" pitchFamily="18" charset="0"/>
              </a:rPr>
              <a:t>at the end of the fourth pass: 1, 3, 4, 5, 7</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Solution: Bubble</a:t>
            </a:r>
          </a:p>
        </p:txBody>
      </p:sp>
    </p:spTree>
    <p:custDataLst>
      <p:tags r:id="rId1"/>
    </p:custDataLst>
    <p:extLst>
      <p:ext uri="{BB962C8B-B14F-4D97-AF65-F5344CB8AC3E}">
        <p14:creationId xmlns:p14="http://schemas.microsoft.com/office/powerpoint/2010/main" val="343414724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animEffect transition="in" filter="fade">
                                      <p:cBhvr>
                                        <p:cTn id="7" dur="1000"/>
                                        <p:tgtEl>
                                          <p:spTgt spid="3">
                                            <p:txEl>
                                              <p:pRg st="8" end="8"/>
                                            </p:txEl>
                                          </p:spTgt>
                                        </p:tgtEl>
                                      </p:cBhvr>
                                    </p:animEffect>
                                    <p:anim calcmode="lin" valueType="num">
                                      <p:cBhvr>
                                        <p:cTn id="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841EFA-42B7-FDE0-3510-64A053FFD8C1}"/>
              </a:ext>
            </a:extLst>
          </p:cNvPr>
          <p:cNvSpPr>
            <a:spLocks noGrp="1"/>
          </p:cNvSpPr>
          <p:nvPr>
            <p:ph type="title"/>
          </p:nvPr>
        </p:nvSpPr>
        <p:spPr/>
        <p:txBody>
          <a:bodyPr/>
          <a:lstStyle/>
          <a:p>
            <a:r>
              <a:rPr lang="en-US" dirty="0"/>
              <a:t>Choose sort algorithm(part of the iterations)</a:t>
            </a:r>
          </a:p>
        </p:txBody>
      </p:sp>
      <p:sp>
        <p:nvSpPr>
          <p:cNvPr id="3" name="Content Placeholder 2">
            <a:extLst>
              <a:ext uri="{FF2B5EF4-FFF2-40B4-BE49-F238E27FC236}">
                <a16:creationId xmlns:a16="http://schemas.microsoft.com/office/drawing/2014/main" id="{6EF58588-23E0-0F03-C7F0-FD00CD33C285}"/>
              </a:ext>
            </a:extLst>
          </p:cNvPr>
          <p:cNvSpPr>
            <a:spLocks noGrp="1"/>
          </p:cNvSpPr>
          <p:nvPr>
            <p:ph idx="1"/>
          </p:nvPr>
        </p:nvSpPr>
        <p:spPr/>
        <p:txBody>
          <a:bodyPr/>
          <a:lstStyle/>
          <a:p>
            <a:r>
              <a:rPr lang="pt-BR" dirty="0"/>
              <a:t>1, 5, 4, 3, 2;</a:t>
            </a:r>
          </a:p>
          <a:p>
            <a:r>
              <a:rPr lang="en-US" dirty="0"/>
              <a:t>At the end of the first pass </a:t>
            </a:r>
            <a:r>
              <a:rPr lang="pt-BR" dirty="0"/>
              <a:t>1, 2, 4, 3, 5;</a:t>
            </a:r>
          </a:p>
          <a:p>
            <a:r>
              <a:rPr lang="en-US" dirty="0"/>
              <a:t>At the end of the second pass</a:t>
            </a:r>
            <a:r>
              <a:rPr lang="pt-BR" dirty="0"/>
              <a:t> 1, 2, 3, 4, 5; </a:t>
            </a:r>
          </a:p>
          <a:p>
            <a:r>
              <a:rPr lang="en-US" dirty="0"/>
              <a:t>At the end of the third pass</a:t>
            </a:r>
            <a:r>
              <a:rPr lang="pt-BR" dirty="0"/>
              <a:t> 1, 2, 3, 4, 5 </a:t>
            </a:r>
          </a:p>
          <a:p>
            <a:endParaRPr lang="pt-BR" dirty="0"/>
          </a:p>
          <a:p>
            <a:endParaRPr lang="pt-BR" dirty="0"/>
          </a:p>
          <a:p>
            <a:endParaRPr lang="pt-BR" dirty="0"/>
          </a:p>
          <a:p>
            <a:pPr marL="50800" indent="0">
              <a:buNone/>
            </a:pPr>
            <a:r>
              <a:rPr lang="pt-BR" dirty="0" err="1"/>
              <a:t>Solution</a:t>
            </a:r>
            <a:r>
              <a:rPr lang="pt-BR" dirty="0"/>
              <a:t>: </a:t>
            </a:r>
            <a:r>
              <a:rPr lang="pt-BR" dirty="0" err="1"/>
              <a:t>Selection</a:t>
            </a:r>
            <a:endParaRPr lang="pt-BR" dirty="0"/>
          </a:p>
          <a:p>
            <a:pPr marL="50800" indent="0">
              <a:buNone/>
            </a:pPr>
            <a:endParaRPr lang="pt-BR" dirty="0"/>
          </a:p>
        </p:txBody>
      </p:sp>
    </p:spTree>
    <p:extLst>
      <p:ext uri="{BB962C8B-B14F-4D97-AF65-F5344CB8AC3E}">
        <p14:creationId xmlns:p14="http://schemas.microsoft.com/office/powerpoint/2010/main" val="157866833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 calcmode="lin" valueType="num">
                                      <p:cBhvr additive="base">
                                        <p:cTn id="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7ABCF3-9C81-CA07-D9EA-1E0106B7C5A1}"/>
              </a:ext>
            </a:extLst>
          </p:cNvPr>
          <p:cNvSpPr>
            <a:spLocks noGrp="1"/>
          </p:cNvSpPr>
          <p:nvPr>
            <p:ph type="title"/>
          </p:nvPr>
        </p:nvSpPr>
        <p:spPr/>
        <p:txBody>
          <a:bodyPr/>
          <a:lstStyle/>
          <a:p>
            <a:r>
              <a:rPr lang="en-US" dirty="0"/>
              <a:t>Choose sort algorithm(part of the iterations)</a:t>
            </a:r>
          </a:p>
        </p:txBody>
      </p:sp>
      <p:sp>
        <p:nvSpPr>
          <p:cNvPr id="3" name="Content Placeholder 2">
            <a:extLst>
              <a:ext uri="{FF2B5EF4-FFF2-40B4-BE49-F238E27FC236}">
                <a16:creationId xmlns:a16="http://schemas.microsoft.com/office/drawing/2014/main" id="{9AA32D5D-E597-4788-A338-513E41BDF6AB}"/>
              </a:ext>
            </a:extLst>
          </p:cNvPr>
          <p:cNvSpPr>
            <a:spLocks noGrp="1"/>
          </p:cNvSpPr>
          <p:nvPr>
            <p:ph idx="1"/>
          </p:nvPr>
        </p:nvSpPr>
        <p:spPr/>
        <p:txBody>
          <a:bodyPr/>
          <a:lstStyle/>
          <a:p>
            <a:r>
              <a:rPr lang="en-US" dirty="0"/>
              <a:t>3, 2, 4, 1, 5</a:t>
            </a:r>
          </a:p>
          <a:p>
            <a:r>
              <a:rPr lang="en-US" dirty="0"/>
              <a:t>2, 3, 1, 4, 5.</a:t>
            </a:r>
          </a:p>
          <a:p>
            <a:r>
              <a:rPr lang="en-US" dirty="0"/>
              <a:t>2, 1, 3, 4, 5.</a:t>
            </a:r>
          </a:p>
          <a:p>
            <a:r>
              <a:rPr lang="en-US" dirty="0"/>
              <a:t>1, 2, 3, 4, 5.</a:t>
            </a:r>
          </a:p>
          <a:p>
            <a:r>
              <a:rPr lang="en-US" dirty="0"/>
              <a:t>1, 2, 3, 4, 5.</a:t>
            </a:r>
          </a:p>
          <a:p>
            <a:endParaRPr lang="en-US" dirty="0"/>
          </a:p>
          <a:p>
            <a:endParaRPr lang="en-US" dirty="0"/>
          </a:p>
          <a:p>
            <a:endParaRPr lang="en-US" dirty="0"/>
          </a:p>
          <a:p>
            <a:r>
              <a:rPr lang="en-US" dirty="0"/>
              <a:t>Bubble</a:t>
            </a:r>
          </a:p>
        </p:txBody>
      </p:sp>
    </p:spTree>
    <p:extLst>
      <p:ext uri="{BB962C8B-B14F-4D97-AF65-F5344CB8AC3E}">
        <p14:creationId xmlns:p14="http://schemas.microsoft.com/office/powerpoint/2010/main" val="415037737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anim calcmode="lin" valueType="num">
                                      <p:cBhvr additive="base">
                                        <p:cTn id="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E23E4-1345-DBF5-4FDA-44327E2D1A81}"/>
              </a:ext>
            </a:extLst>
          </p:cNvPr>
          <p:cNvSpPr>
            <a:spLocks noGrp="1"/>
          </p:cNvSpPr>
          <p:nvPr>
            <p:ph type="title"/>
          </p:nvPr>
        </p:nvSpPr>
        <p:spPr/>
        <p:txBody>
          <a:bodyPr/>
          <a:lstStyle/>
          <a:p>
            <a:r>
              <a:rPr lang="en-US"/>
              <a:t>Choose sort algorithm(part of the iterations)</a:t>
            </a:r>
            <a:endParaRPr lang="en-US" dirty="0"/>
          </a:p>
        </p:txBody>
      </p:sp>
      <p:sp>
        <p:nvSpPr>
          <p:cNvPr id="3" name="Content Placeholder 2">
            <a:extLst>
              <a:ext uri="{FF2B5EF4-FFF2-40B4-BE49-F238E27FC236}">
                <a16:creationId xmlns:a16="http://schemas.microsoft.com/office/drawing/2014/main" id="{D5980833-083A-A111-0E8A-B5C4C72638DF}"/>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3, 1, 5, 7, 4,</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At the end of the first passes: 1, 3, 5, 7, 4;</a:t>
            </a:r>
          </a:p>
          <a:p>
            <a:r>
              <a:rPr lang="en-US" dirty="0">
                <a:latin typeface="Times New Roman" panose="02020603050405020304" pitchFamily="18" charset="0"/>
                <a:cs typeface="Times New Roman" panose="02020603050405020304" pitchFamily="18" charset="0"/>
              </a:rPr>
              <a:t>At the end of the second passes: 1, 3, 5, 7, 4;</a:t>
            </a:r>
          </a:p>
          <a:p>
            <a:r>
              <a:rPr lang="en-US" dirty="0">
                <a:latin typeface="Times New Roman" panose="02020603050405020304" pitchFamily="18" charset="0"/>
                <a:cs typeface="Times New Roman" panose="02020603050405020304" pitchFamily="18" charset="0"/>
              </a:rPr>
              <a:t>At the end of the third passes: 1, 3, 5, 7, 4;</a:t>
            </a:r>
          </a:p>
          <a:p>
            <a:r>
              <a:rPr lang="en-US" dirty="0">
                <a:latin typeface="Times New Roman" panose="02020603050405020304" pitchFamily="18" charset="0"/>
                <a:cs typeface="Times New Roman" panose="02020603050405020304" pitchFamily="18" charset="0"/>
              </a:rPr>
              <a:t>at the end of the fourth pass: 1, 3, 4, 5, 7</a:t>
            </a:r>
          </a:p>
          <a:p>
            <a:pPr marL="50800" indent="0">
              <a:buNone/>
            </a:pPr>
            <a:r>
              <a:rPr lang="en-US" dirty="0">
                <a:latin typeface="Times New Roman" panose="02020603050405020304" pitchFamily="18" charset="0"/>
                <a:cs typeface="Times New Roman" panose="02020603050405020304" pitchFamily="18" charset="0"/>
              </a:rPr>
              <a:t>Solution Insertion</a:t>
            </a:r>
          </a:p>
        </p:txBody>
      </p:sp>
    </p:spTree>
    <p:custDataLst>
      <p:tags r:id="rId1"/>
    </p:custDataLst>
    <p:extLst>
      <p:ext uri="{BB962C8B-B14F-4D97-AF65-F5344CB8AC3E}">
        <p14:creationId xmlns:p14="http://schemas.microsoft.com/office/powerpoint/2010/main" val="269793493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 calcmode="lin" valueType="num">
                                      <p:cBhvr additive="base">
                                        <p:cTn id="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8372B-F880-E16C-B8E2-36A6EC3DE87D}"/>
              </a:ext>
            </a:extLst>
          </p:cNvPr>
          <p:cNvSpPr>
            <a:spLocks noGrp="1"/>
          </p:cNvSpPr>
          <p:nvPr>
            <p:ph type="title"/>
          </p:nvPr>
        </p:nvSpPr>
        <p:spPr/>
        <p:txBody>
          <a:bodyPr/>
          <a:lstStyle/>
          <a:p>
            <a:r>
              <a:rPr lang="en-US" dirty="0"/>
              <a:t>Choose sort algorithm(part of the iterations)</a:t>
            </a:r>
          </a:p>
        </p:txBody>
      </p:sp>
      <p:sp>
        <p:nvSpPr>
          <p:cNvPr id="3" name="Content Placeholder 2">
            <a:extLst>
              <a:ext uri="{FF2B5EF4-FFF2-40B4-BE49-F238E27FC236}">
                <a16:creationId xmlns:a16="http://schemas.microsoft.com/office/drawing/2014/main" id="{675E9B4C-549F-7516-8EC6-C8A4D083E05F}"/>
              </a:ext>
            </a:extLst>
          </p:cNvPr>
          <p:cNvSpPr>
            <a:spLocks noGrp="1"/>
          </p:cNvSpPr>
          <p:nvPr>
            <p:ph idx="1"/>
          </p:nvPr>
        </p:nvSpPr>
        <p:spPr/>
        <p:txBody>
          <a:bodyPr>
            <a:normAutofit/>
          </a:bodyPr>
          <a:lstStyle/>
          <a:p>
            <a:r>
              <a:rPr lang="en-US" dirty="0"/>
              <a:t>3, 5, 4, 1, 2</a:t>
            </a:r>
            <a:endParaRPr lang="en-US" dirty="0">
              <a:solidFill>
                <a:srgbClr val="00B050"/>
              </a:solidFill>
            </a:endParaRPr>
          </a:p>
          <a:p>
            <a:r>
              <a:rPr lang="en-US" dirty="0"/>
              <a:t>At the end of the 1 pass </a:t>
            </a:r>
            <a:r>
              <a:rPr lang="pl-PL" dirty="0"/>
              <a:t>1, 5, 4, 3, 2;</a:t>
            </a:r>
          </a:p>
          <a:p>
            <a:r>
              <a:rPr lang="en-US" dirty="0"/>
              <a:t>At the end of the 2 pass </a:t>
            </a:r>
            <a:r>
              <a:rPr lang="pl-PL" dirty="0"/>
              <a:t>1, 2, 4, 3, 5;</a:t>
            </a:r>
            <a:endParaRPr lang="en-US" dirty="0"/>
          </a:p>
          <a:p>
            <a:r>
              <a:rPr lang="en-US" dirty="0"/>
              <a:t>At the end of the 3 pass</a:t>
            </a:r>
            <a:r>
              <a:rPr lang="pl-PL" dirty="0"/>
              <a:t> 1, 2, 3, 4, 5; </a:t>
            </a:r>
            <a:endParaRPr lang="en-US" dirty="0"/>
          </a:p>
          <a:p>
            <a:r>
              <a:rPr lang="en-US" dirty="0"/>
              <a:t>At the end of the 4 pass </a:t>
            </a:r>
            <a:r>
              <a:rPr lang="pl-PL" dirty="0"/>
              <a:t>1, 2, 3, 4, 5</a:t>
            </a:r>
            <a:endParaRPr lang="en-US" dirty="0"/>
          </a:p>
          <a:p>
            <a:endParaRPr lang="en-US" dirty="0"/>
          </a:p>
          <a:p>
            <a:endParaRPr lang="en-US" dirty="0"/>
          </a:p>
          <a:p>
            <a:r>
              <a:rPr lang="en-US" dirty="0"/>
              <a:t>Solution: Selection</a:t>
            </a:r>
          </a:p>
        </p:txBody>
      </p:sp>
    </p:spTree>
    <p:custDataLst>
      <p:tags r:id="rId1"/>
    </p:custDataLst>
    <p:extLst>
      <p:ext uri="{BB962C8B-B14F-4D97-AF65-F5344CB8AC3E}">
        <p14:creationId xmlns:p14="http://schemas.microsoft.com/office/powerpoint/2010/main" val="166131140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Effect transition="in" filter="barn(inVertical)">
                                      <p:cBhvr>
                                        <p:cTn id="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8372B-F880-E16C-B8E2-36A6EC3DE87D}"/>
              </a:ext>
            </a:extLst>
          </p:cNvPr>
          <p:cNvSpPr>
            <a:spLocks noGrp="1"/>
          </p:cNvSpPr>
          <p:nvPr>
            <p:ph type="title"/>
          </p:nvPr>
        </p:nvSpPr>
        <p:spPr/>
        <p:txBody>
          <a:bodyPr/>
          <a:lstStyle/>
          <a:p>
            <a:r>
              <a:rPr lang="en-US" dirty="0"/>
              <a:t>Choose sort algorithm(part of the iterations)</a:t>
            </a:r>
          </a:p>
        </p:txBody>
      </p:sp>
      <p:sp>
        <p:nvSpPr>
          <p:cNvPr id="3" name="Content Placeholder 2">
            <a:extLst>
              <a:ext uri="{FF2B5EF4-FFF2-40B4-BE49-F238E27FC236}">
                <a16:creationId xmlns:a16="http://schemas.microsoft.com/office/drawing/2014/main" id="{675E9B4C-549F-7516-8EC6-C8A4D083E05F}"/>
              </a:ext>
            </a:extLst>
          </p:cNvPr>
          <p:cNvSpPr>
            <a:spLocks noGrp="1"/>
          </p:cNvSpPr>
          <p:nvPr>
            <p:ph idx="1"/>
          </p:nvPr>
        </p:nvSpPr>
        <p:spPr/>
        <p:txBody>
          <a:bodyPr>
            <a:normAutofit/>
          </a:bodyPr>
          <a:lstStyle/>
          <a:p>
            <a:r>
              <a:rPr lang="en-US" dirty="0"/>
              <a:t>3, 2, 4, 1, 5</a:t>
            </a:r>
            <a:endParaRPr lang="en-US" dirty="0">
              <a:solidFill>
                <a:srgbClr val="00B050"/>
              </a:solidFill>
            </a:endParaRPr>
          </a:p>
          <a:p>
            <a:r>
              <a:rPr lang="en-US" dirty="0"/>
              <a:t>At the end of the 1 pass </a:t>
            </a:r>
            <a:r>
              <a:rPr lang="pl-PL" dirty="0"/>
              <a:t>2, 3, 4, 1, 5;</a:t>
            </a:r>
          </a:p>
          <a:p>
            <a:r>
              <a:rPr lang="en-US" dirty="0"/>
              <a:t>At the end of the 2 pass 2, 3, 4, 1, 5 </a:t>
            </a:r>
            <a:r>
              <a:rPr lang="pl-PL" dirty="0"/>
              <a:t>;</a:t>
            </a:r>
            <a:endParaRPr lang="en-US" dirty="0"/>
          </a:p>
          <a:p>
            <a:r>
              <a:rPr lang="en-US" dirty="0"/>
              <a:t>At the end of the 3 pass</a:t>
            </a:r>
            <a:r>
              <a:rPr lang="pl-PL" dirty="0"/>
              <a:t> 1, 2, 3, 4, 5; </a:t>
            </a:r>
            <a:endParaRPr lang="en-US" dirty="0"/>
          </a:p>
          <a:p>
            <a:r>
              <a:rPr lang="en-US" dirty="0"/>
              <a:t>At the end of the 4 pass </a:t>
            </a:r>
            <a:r>
              <a:rPr lang="pl-PL" dirty="0"/>
              <a:t>1, 2, 3, 4, 5.</a:t>
            </a:r>
            <a:endParaRPr lang="en-US" dirty="0"/>
          </a:p>
          <a:p>
            <a:endParaRPr lang="en-US" dirty="0"/>
          </a:p>
          <a:p>
            <a:r>
              <a:rPr lang="en-US" dirty="0"/>
              <a:t>Solution: Insertion</a:t>
            </a:r>
          </a:p>
        </p:txBody>
      </p:sp>
    </p:spTree>
    <p:custDataLst>
      <p:tags r:id="rId1"/>
    </p:custDataLst>
    <p:extLst>
      <p:ext uri="{BB962C8B-B14F-4D97-AF65-F5344CB8AC3E}">
        <p14:creationId xmlns:p14="http://schemas.microsoft.com/office/powerpoint/2010/main" val="311611558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barn(inVertical)">
                                      <p:cBhvr>
                                        <p:cTn id="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57113781"/>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TIMING" val="|34.7"/>
</p:tagLst>
</file>

<file path=ppt/tags/tag2.xml><?xml version="1.0" encoding="utf-8"?>
<p:tagLst xmlns:a="http://schemas.openxmlformats.org/drawingml/2006/main" xmlns:r="http://schemas.openxmlformats.org/officeDocument/2006/relationships" xmlns:p="http://schemas.openxmlformats.org/presentationml/2006/main">
  <p:tag name="TIMING" val="|31.2"/>
</p:tagLst>
</file>

<file path=ppt/tags/tag3.xml><?xml version="1.0" encoding="utf-8"?>
<p:tagLst xmlns:a="http://schemas.openxmlformats.org/drawingml/2006/main" xmlns:r="http://schemas.openxmlformats.org/officeDocument/2006/relationships" xmlns:p="http://schemas.openxmlformats.org/presentationml/2006/main">
  <p:tag name="TIMING" val="|8.9|10.4|23.4|25|14.1|2.5|7.1|13.4|8.8|15.1"/>
</p:tagLst>
</file>

<file path=ppt/tags/tag4.xml><?xml version="1.0" encoding="utf-8"?>
<p:tagLst xmlns:a="http://schemas.openxmlformats.org/drawingml/2006/main" xmlns:r="http://schemas.openxmlformats.org/officeDocument/2006/relationships" xmlns:p="http://schemas.openxmlformats.org/presentationml/2006/main">
  <p:tag name="TIMING" val="|13.9|26.8|1.5|2.9|16.7|1.4|32.8"/>
</p:tagLst>
</file>

<file path=ppt/tags/tag5.xml><?xml version="1.0" encoding="utf-8"?>
<p:tagLst xmlns:a="http://schemas.openxmlformats.org/drawingml/2006/main" xmlns:r="http://schemas.openxmlformats.org/officeDocument/2006/relationships" xmlns:p="http://schemas.openxmlformats.org/presentationml/2006/main">
  <p:tag name="TIMING" val="|113.8"/>
</p:tagLst>
</file>

<file path=ppt/tags/tag6.xml><?xml version="1.0" encoding="utf-8"?>
<p:tagLst xmlns:a="http://schemas.openxmlformats.org/drawingml/2006/main" xmlns:r="http://schemas.openxmlformats.org/officeDocument/2006/relationships" xmlns:p="http://schemas.openxmlformats.org/presentationml/2006/main">
  <p:tag name="TIMING" val="|172.7"/>
</p:tagLst>
</file>

<file path=ppt/tags/tag7.xml><?xml version="1.0" encoding="utf-8"?>
<p:tagLst xmlns:a="http://schemas.openxmlformats.org/drawingml/2006/main" xmlns:r="http://schemas.openxmlformats.org/officeDocument/2006/relationships" xmlns:p="http://schemas.openxmlformats.org/presentationml/2006/main">
  <p:tag name="TIMING" val="|2.1|16.1|96.2|0.9|1.2"/>
</p:tagLst>
</file>

<file path=ppt/tags/tag8.xml><?xml version="1.0" encoding="utf-8"?>
<p:tagLst xmlns:a="http://schemas.openxmlformats.org/drawingml/2006/main" xmlns:r="http://schemas.openxmlformats.org/officeDocument/2006/relationships" xmlns:p="http://schemas.openxmlformats.org/presentationml/2006/main">
  <p:tag name="TIMING" val="|16.3"/>
</p:tagLst>
</file>

<file path=ppt/tags/tag9.xml><?xml version="1.0" encoding="utf-8"?>
<p:tagLst xmlns:a="http://schemas.openxmlformats.org/drawingml/2006/main" xmlns:r="http://schemas.openxmlformats.org/officeDocument/2006/relationships" xmlns:p="http://schemas.openxmlformats.org/presentationml/2006/main">
  <p:tag name="TIMING" val="|1.6|20.6|14.8|48|49.4|32.7|104"/>
</p:tagLst>
</file>

<file path=ppt/tags/tag10.xml><?xml version="1.0" encoding="utf-8"?>
<p:tagLst xmlns:a="http://schemas.openxmlformats.org/drawingml/2006/main" xmlns:r="http://schemas.openxmlformats.org/officeDocument/2006/relationships" xmlns:p="http://schemas.openxmlformats.org/presentationml/2006/main">
  <p:tag name="TIMING" val="|120.4"/>
</p:tagLst>
</file>

<file path=ppt/tags/tag11.xml><?xml version="1.0" encoding="utf-8"?>
<p:tagLst xmlns:a="http://schemas.openxmlformats.org/drawingml/2006/main" xmlns:r="http://schemas.openxmlformats.org/officeDocument/2006/relationships" xmlns:p="http://schemas.openxmlformats.org/presentationml/2006/main">
  <p:tag name="TIMING" val="|101.7"/>
</p:tagLst>
</file>

<file path=ppt/tags/tag12.xml><?xml version="1.0" encoding="utf-8"?>
<p:tagLst xmlns:a="http://schemas.openxmlformats.org/drawingml/2006/main" xmlns:r="http://schemas.openxmlformats.org/officeDocument/2006/relationships" xmlns:p="http://schemas.openxmlformats.org/presentationml/2006/main">
  <p:tag name="TIMING" val="|62"/>
</p:tagLst>
</file>

<file path=ppt/tags/tag13.xml><?xml version="1.0" encoding="utf-8"?>
<p:tagLst xmlns:a="http://schemas.openxmlformats.org/drawingml/2006/main" xmlns:r="http://schemas.openxmlformats.org/officeDocument/2006/relationships" xmlns:p="http://schemas.openxmlformats.org/presentationml/2006/main">
  <p:tag name="TIMING" val="|40.6|28.7"/>
</p:tagLst>
</file>

<file path=ppt/tags/tag14.xml><?xml version="1.0" encoding="utf-8"?>
<p:tagLst xmlns:a="http://schemas.openxmlformats.org/drawingml/2006/main" xmlns:r="http://schemas.openxmlformats.org/officeDocument/2006/relationships" xmlns:p="http://schemas.openxmlformats.org/presentationml/2006/main">
  <p:tag name="TIMING" val="|24.6"/>
</p:tagLst>
</file>

<file path=ppt/tags/tag15.xml><?xml version="1.0" encoding="utf-8"?>
<p:tagLst xmlns:a="http://schemas.openxmlformats.org/drawingml/2006/main" xmlns:r="http://schemas.openxmlformats.org/officeDocument/2006/relationships" xmlns:p="http://schemas.openxmlformats.org/presentationml/2006/main">
  <p:tag name="TIMING" val="|29.5"/>
</p:tagLst>
</file>

<file path=ppt/tags/tag16.xml><?xml version="1.0" encoding="utf-8"?>
<p:tagLst xmlns:a="http://schemas.openxmlformats.org/drawingml/2006/main" xmlns:r="http://schemas.openxmlformats.org/officeDocument/2006/relationships" xmlns:p="http://schemas.openxmlformats.org/presentationml/2006/main">
  <p:tag name="TIMING" val="|29.5"/>
</p:tagLst>
</file>

<file path=ppt/tags/tag17.xml><?xml version="1.0" encoding="utf-8"?>
<p:tagLst xmlns:a="http://schemas.openxmlformats.org/drawingml/2006/main" xmlns:r="http://schemas.openxmlformats.org/officeDocument/2006/relationships" xmlns:p="http://schemas.openxmlformats.org/presentationml/2006/main">
  <p:tag name="TIMING" val="|355.9"/>
</p:tagLst>
</file>

<file path=ppt/tags/tag18.xml><?xml version="1.0" encoding="utf-8"?>
<p:tagLst xmlns:a="http://schemas.openxmlformats.org/drawingml/2006/main" xmlns:r="http://schemas.openxmlformats.org/officeDocument/2006/relationships" xmlns:p="http://schemas.openxmlformats.org/presentationml/2006/main">
  <p:tag name="TIMING" val="|98.1|23.2"/>
</p:tagLst>
</file>

<file path=ppt/tags/tag19.xml><?xml version="1.0" encoding="utf-8"?>
<p:tagLst xmlns:a="http://schemas.openxmlformats.org/drawingml/2006/main" xmlns:r="http://schemas.openxmlformats.org/officeDocument/2006/relationships" xmlns:p="http://schemas.openxmlformats.org/presentationml/2006/main">
  <p:tag name="TIMING" val="|16|10|151.8|5.6|27.1|2.7"/>
</p:tagLst>
</file>

<file path=ppt/tags/tag20.xml><?xml version="1.0" encoding="utf-8"?>
<p:tagLst xmlns:a="http://schemas.openxmlformats.org/drawingml/2006/main" xmlns:r="http://schemas.openxmlformats.org/officeDocument/2006/relationships" xmlns:p="http://schemas.openxmlformats.org/presentationml/2006/main">
  <p:tag name="TIMING" val="|1.1|40.9|71.2|21.7|20.7|35.6|17.9|16.7|1.4"/>
</p:tagLst>
</file>

<file path=ppt/tags/tag21.xml><?xml version="1.0" encoding="utf-8"?>
<p:tagLst xmlns:a="http://schemas.openxmlformats.org/drawingml/2006/main" xmlns:r="http://schemas.openxmlformats.org/officeDocument/2006/relationships" xmlns:p="http://schemas.openxmlformats.org/presentationml/2006/main">
  <p:tag name="TIMING" val="|2.4|8.9|42|11.3|10.9|20.5|1.1"/>
</p:tagLst>
</file>

<file path=ppt/tags/tag22.xml><?xml version="1.0" encoding="utf-8"?>
<p:tagLst xmlns:a="http://schemas.openxmlformats.org/drawingml/2006/main" xmlns:r="http://schemas.openxmlformats.org/officeDocument/2006/relationships" xmlns:p="http://schemas.openxmlformats.org/presentationml/2006/main">
  <p:tag name="TIMING" val="|1|56.1|1.5"/>
</p:tagLst>
</file>

<file path=ppt/tags/tag23.xml><?xml version="1.0" encoding="utf-8"?>
<p:tagLst xmlns:a="http://schemas.openxmlformats.org/drawingml/2006/main" xmlns:r="http://schemas.openxmlformats.org/officeDocument/2006/relationships" xmlns:p="http://schemas.openxmlformats.org/presentationml/2006/main">
  <p:tag name="TIMING" val="|3.8|2|57.1|41|1.5|12.4|0.8"/>
</p:tagLst>
</file>

<file path=ppt/tags/tag24.xml><?xml version="1.0" encoding="utf-8"?>
<p:tagLst xmlns:a="http://schemas.openxmlformats.org/drawingml/2006/main" xmlns:r="http://schemas.openxmlformats.org/officeDocument/2006/relationships" xmlns:p="http://schemas.openxmlformats.org/presentationml/2006/main">
  <p:tag name="TIMING" val="|91.8|2.2|1.3"/>
</p:tagLst>
</file>

<file path=ppt/tags/tag25.xml><?xml version="1.0" encoding="utf-8"?>
<p:tagLst xmlns:a="http://schemas.openxmlformats.org/drawingml/2006/main" xmlns:r="http://schemas.openxmlformats.org/officeDocument/2006/relationships" xmlns:p="http://schemas.openxmlformats.org/presentationml/2006/main">
  <p:tag name="TIMING" val="|68.2|0.6"/>
</p:tagLst>
</file>

<file path=ppt/tags/tag26.xml><?xml version="1.0" encoding="utf-8"?>
<p:tagLst xmlns:a="http://schemas.openxmlformats.org/drawingml/2006/main" xmlns:r="http://schemas.openxmlformats.org/officeDocument/2006/relationships" xmlns:p="http://schemas.openxmlformats.org/presentationml/2006/main">
  <p:tag name="TIMING" val="|149.6"/>
</p:tagLst>
</file>

<file path=ppt/tags/tag27.xml><?xml version="1.0" encoding="utf-8"?>
<p:tagLst xmlns:a="http://schemas.openxmlformats.org/drawingml/2006/main" xmlns:r="http://schemas.openxmlformats.org/officeDocument/2006/relationships" xmlns:p="http://schemas.openxmlformats.org/presentationml/2006/main">
  <p:tag name="TIMING" val="|91.1"/>
</p:tagLst>
</file>

<file path=ppt/tags/tag28.xml><?xml version="1.0" encoding="utf-8"?>
<p:tagLst xmlns:a="http://schemas.openxmlformats.org/drawingml/2006/main" xmlns:r="http://schemas.openxmlformats.org/officeDocument/2006/relationships" xmlns:p="http://schemas.openxmlformats.org/presentationml/2006/main">
  <p:tag name="TIMING" val="|31.9"/>
</p:tagLst>
</file>

<file path=ppt/tags/tag29.xml><?xml version="1.0" encoding="utf-8"?>
<p:tagLst xmlns:a="http://schemas.openxmlformats.org/drawingml/2006/main" xmlns:r="http://schemas.openxmlformats.org/officeDocument/2006/relationships" xmlns:p="http://schemas.openxmlformats.org/presentationml/2006/main">
  <p:tag name="TIMING" val="|31.9"/>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2919</TotalTime>
  <Words>2581</Words>
  <Application>Microsoft Office PowerPoint</Application>
  <PresentationFormat>Widescreen</PresentationFormat>
  <Paragraphs>298</Paragraphs>
  <Slides>55</Slides>
  <Notes>11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55</vt:i4>
      </vt:variant>
    </vt:vector>
  </HeadingPairs>
  <TitlesOfParts>
    <vt:vector size="67" baseType="lpstr">
      <vt:lpstr>Arial</vt:lpstr>
      <vt:lpstr>Brush Script MT</vt:lpstr>
      <vt:lpstr>Calibri</vt:lpstr>
      <vt:lpstr>Cambria Math</vt:lpstr>
      <vt:lpstr>Georgia</vt:lpstr>
      <vt:lpstr>Google Sans</vt:lpstr>
      <vt:lpstr>Poppins</vt:lpstr>
      <vt:lpstr>Times New Roman</vt:lpstr>
      <vt:lpstr>Trebuchet MS</vt:lpstr>
      <vt:lpstr>Wingdings</vt:lpstr>
      <vt:lpstr>Wingdings 2</vt:lpstr>
      <vt:lpstr>Office Theme</vt:lpstr>
      <vt:lpstr>PowerPoint Presentation</vt:lpstr>
      <vt:lpstr>PowerPoint Presentation</vt:lpstr>
      <vt:lpstr>PowerPoint Presentation</vt:lpstr>
      <vt:lpstr>PowerPoint Presentation</vt:lpstr>
      <vt:lpstr>Problems and Algorithms</vt:lpstr>
      <vt:lpstr>Algorithms</vt:lpstr>
      <vt:lpstr>Algorithms</vt:lpstr>
      <vt:lpstr>History</vt:lpstr>
      <vt:lpstr>History</vt:lpstr>
      <vt:lpstr>Algorithm</vt:lpstr>
      <vt:lpstr>Specifying Algorithms</vt:lpstr>
      <vt:lpstr>Properties of Algorithms</vt:lpstr>
      <vt:lpstr>Searching Problems</vt:lpstr>
      <vt:lpstr>Linear vs Binary Search</vt:lpstr>
      <vt:lpstr>Linear Search Algorithm</vt:lpstr>
      <vt:lpstr>Binary Search</vt:lpstr>
      <vt:lpstr>Binary Search</vt:lpstr>
      <vt:lpstr>Linear Search</vt:lpstr>
      <vt:lpstr>Linear Search vs Binary Search</vt:lpstr>
      <vt:lpstr>Binary Search</vt:lpstr>
      <vt:lpstr>Quiz</vt:lpstr>
      <vt:lpstr>Linear vs Binary Search</vt:lpstr>
      <vt:lpstr>Logarithm function</vt:lpstr>
      <vt:lpstr>Quiz</vt:lpstr>
      <vt:lpstr>Sorting Algorithm</vt:lpstr>
      <vt:lpstr>Bubble sort</vt:lpstr>
      <vt:lpstr>Bubble Sort</vt:lpstr>
      <vt:lpstr>Bubble Sort</vt:lpstr>
      <vt:lpstr>Selection Sort</vt:lpstr>
      <vt:lpstr>Selection Sort</vt:lpstr>
      <vt:lpstr>Insertion Sort</vt:lpstr>
      <vt:lpstr>Insertion Sort</vt:lpstr>
      <vt:lpstr>Insertion Sort</vt:lpstr>
      <vt:lpstr>Insertion Sort</vt:lpstr>
      <vt:lpstr>Insertion Sort</vt:lpstr>
      <vt:lpstr>Merge Sort</vt:lpstr>
      <vt:lpstr>Merge Sort</vt:lpstr>
      <vt:lpstr>Using Timer </vt:lpstr>
      <vt:lpstr>Use your stopwatch</vt:lpstr>
      <vt:lpstr>Why?</vt:lpstr>
      <vt:lpstr>How Can I Measure Efficiency of An algorithm?</vt:lpstr>
      <vt:lpstr>Recap</vt:lpstr>
      <vt:lpstr>Quiz</vt:lpstr>
      <vt:lpstr>Quiz</vt:lpstr>
      <vt:lpstr>Quiz</vt:lpstr>
      <vt:lpstr>Quiz</vt:lpstr>
      <vt:lpstr>Quiz</vt:lpstr>
      <vt:lpstr>Quiz</vt:lpstr>
      <vt:lpstr>Choose sort algorithm(part of the iterations)</vt:lpstr>
      <vt:lpstr>Choose sort algorithm(part of the iterations)</vt:lpstr>
      <vt:lpstr>Choose sort algorithm(part of the iterations)</vt:lpstr>
      <vt:lpstr>Choose sort algorithm(part of the iterations)</vt:lpstr>
      <vt:lpstr>Choose sort algorithm(part of the iterations)</vt:lpstr>
      <vt:lpstr>Choose sort algorithm(part of the iterations)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Shahira azazy</cp:lastModifiedBy>
  <cp:revision>107</cp:revision>
  <dcterms:created xsi:type="dcterms:W3CDTF">2023-04-29T09:08:23Z</dcterms:created>
  <dcterms:modified xsi:type="dcterms:W3CDTF">2023-12-02T11:27:05Z</dcterms:modified>
</cp:coreProperties>
</file>