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483" r:id="rId3"/>
    <p:sldId id="484" r:id="rId4"/>
    <p:sldId id="485"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521" r:id="rId41"/>
    <p:sldId id="522" r:id="rId42"/>
    <p:sldId id="523" r:id="rId43"/>
    <p:sldId id="524" r:id="rId44"/>
    <p:sldId id="52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p:cNvSpPr>
          <p:nvPr>
            <p:ph type="sldImg"/>
          </p:nvPr>
        </p:nvSpPr>
        <p:spPr bwMode="auto">
          <a:noFill/>
          <a:ln>
            <a:solidFill>
              <a:srgbClr val="000000"/>
            </a:solidFill>
            <a:miter lim="800000"/>
            <a:headEnd/>
            <a:tailEnd/>
          </a:ln>
        </p:spPr>
      </p:sp>
      <p:sp>
        <p:nvSpPr>
          <p:cNvPr id="174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dirty="0"/>
          </a:p>
        </p:txBody>
      </p:sp>
      <p:sp>
        <p:nvSpPr>
          <p:cNvPr id="17411" name="Slide Number Placeholder 3"/>
          <p:cNvSpPr>
            <a:spLocks noGrp="1"/>
          </p:cNvSpPr>
          <p:nvPr>
            <p:ph type="sldNum" sz="quarter" idx="5"/>
          </p:nvPr>
        </p:nvSpPr>
        <p:spPr bwMode="auto">
          <a:xfrm>
            <a:off x="876300" y="8705850"/>
            <a:ext cx="5105400" cy="411163"/>
          </a:xfrm>
          <a:noFill/>
          <a:ln>
            <a:miter lim="800000"/>
            <a:headEnd/>
            <a:tailEnd/>
          </a:ln>
        </p:spPr>
        <p:txBody>
          <a:bodyPr wrap="square" numCol="1" anchorCtr="0" compatLnSpc="1">
            <a:prstTxWarp prst="textNoShape">
              <a:avLst/>
            </a:prstTxWarp>
          </a:bodyPr>
          <a:lstStyle/>
          <a:p>
            <a:pPr fontAlgn="base">
              <a:spcBef>
                <a:spcPct val="0"/>
              </a:spcBef>
              <a:spcAft>
                <a:spcPct val="0"/>
              </a:spcAft>
            </a:pPr>
            <a:fld id="{07684A3C-485D-4BAC-AA88-CFC94F25B205}" type="slidenum">
              <a:rPr lang="en-US">
                <a:cs typeface="Arial" charset="0"/>
              </a:rPr>
              <a:pPr fontAlgn="base">
                <a:spcBef>
                  <a:spcPct val="0"/>
                </a:spcBef>
                <a:spcAft>
                  <a:spcPct val="0"/>
                </a:spcAft>
              </a:pPr>
              <a:t>2</a:t>
            </a:fld>
            <a:endParaRPr lang="en-US" dirty="0">
              <a:cs typeface="Arial" charset="0"/>
            </a:endParaRPr>
          </a:p>
        </p:txBody>
      </p:sp>
    </p:spTree>
    <p:extLst>
      <p:ext uri="{BB962C8B-B14F-4D97-AF65-F5344CB8AC3E}">
        <p14:creationId xmlns:p14="http://schemas.microsoft.com/office/powerpoint/2010/main" val="3133075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a:defRPr/>
            </a:pPr>
            <a:fld id="{0E5FF0AC-8B46-4348-ACF1-721B66F46234}" type="slidenum">
              <a:rPr lang="en-US" smtClean="0"/>
              <a:t>3</a:t>
            </a:fld>
            <a:endParaRPr lang="en-US" dirty="0"/>
          </a:p>
        </p:txBody>
      </p:sp>
    </p:spTree>
    <p:extLst>
      <p:ext uri="{BB962C8B-B14F-4D97-AF65-F5344CB8AC3E}">
        <p14:creationId xmlns:p14="http://schemas.microsoft.com/office/powerpoint/2010/main" val="1696351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a:xfrm>
            <a:off x="876300" y="8705850"/>
            <a:ext cx="5105400" cy="411163"/>
          </a:xfrm>
        </p:spPr>
        <p:txBody>
          <a:bodyPr/>
          <a:lstStyle/>
          <a:p>
            <a:pPr>
              <a:defRPr/>
            </a:pPr>
            <a:fld id="{0B258922-B922-4C23-9875-1320DBAE1059}" type="slidenum">
              <a:rPr lang="en-US" smtClean="0"/>
              <a:t>4</a:t>
            </a:fld>
            <a:endParaRPr lang="en-US" dirty="0"/>
          </a:p>
        </p:txBody>
      </p:sp>
    </p:spTree>
    <p:extLst>
      <p:ext uri="{BB962C8B-B14F-4D97-AF65-F5344CB8AC3E}">
        <p14:creationId xmlns:p14="http://schemas.microsoft.com/office/powerpoint/2010/main" val="906103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p:spPr>
        <p:txBody>
          <a:bodyPr/>
          <a:lstStyle/>
          <a:p>
            <a:endParaRPr lang="en-US" altLang="en-US"/>
          </a:p>
        </p:txBody>
      </p:sp>
      <p:sp>
        <p:nvSpPr>
          <p:cNvPr id="59396"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8693B104-065E-41AE-85CF-57B8144464A0}" type="slidenum">
              <a:rPr lang="en-US" altLang="en-US" sz="800" smtClean="0"/>
              <a:t>5</a:t>
            </a:fld>
            <a:endParaRPr lang="en-US" altLang="en-US" sz="800" dirty="0"/>
          </a:p>
        </p:txBody>
      </p:sp>
    </p:spTree>
    <p:extLst>
      <p:ext uri="{BB962C8B-B14F-4D97-AF65-F5344CB8AC3E}">
        <p14:creationId xmlns:p14="http://schemas.microsoft.com/office/powerpoint/2010/main" val="1733447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p:cNvSpPr>
            <a:spLocks noGrp="1" noChangeArrowheads="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161302A2-2FB4-4AAA-976F-175A8A977382}" type="slidenum">
              <a:rPr lang="en-US" altLang="en-US" sz="800" smtClean="0"/>
              <a:t>6</a:t>
            </a:fld>
            <a:endParaRPr lang="en-US" altLang="en-US" sz="800" dirty="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US" altLang="en-US" dirty="0"/>
              <a:t>LO</a:t>
            </a:r>
            <a:r>
              <a:rPr lang="en-US" altLang="en-US" baseline="0" dirty="0"/>
              <a:t> 8-1 </a:t>
            </a:r>
            <a:r>
              <a:rPr lang="en-US" dirty="0"/>
              <a:t>Recognize current trends regarding foreign direct investment (FDI) in the world economy.</a:t>
            </a:r>
            <a:endParaRPr lang="en-US" altLang="en-US" dirty="0"/>
          </a:p>
        </p:txBody>
      </p:sp>
    </p:spTree>
    <p:extLst>
      <p:ext uri="{BB962C8B-B14F-4D97-AF65-F5344CB8AC3E}">
        <p14:creationId xmlns:p14="http://schemas.microsoft.com/office/powerpoint/2010/main" val="3441449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p:spPr>
        <p:txBody>
          <a:bodyPr/>
          <a:lstStyle/>
          <a:p>
            <a:endParaRPr lang="en-US" altLang="en-US"/>
          </a:p>
        </p:txBody>
      </p:sp>
      <p:sp>
        <p:nvSpPr>
          <p:cNvPr id="61444"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62A2257-DF58-4FE0-953A-41E62E5B02D7}" type="slidenum">
              <a:rPr lang="en-US" altLang="en-US" sz="800" smtClean="0"/>
              <a:t>7</a:t>
            </a:fld>
            <a:endParaRPr lang="en-US" altLang="en-US" sz="800" dirty="0"/>
          </a:p>
        </p:txBody>
      </p:sp>
    </p:spTree>
    <p:extLst>
      <p:ext uri="{BB962C8B-B14F-4D97-AF65-F5344CB8AC3E}">
        <p14:creationId xmlns:p14="http://schemas.microsoft.com/office/powerpoint/2010/main" val="1502508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p:cNvSpPr>
            <a:spLocks noGrp="1" noChangeArrowheads="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3AE3C262-B79A-42AE-94AD-7CA4F7E9E372}" type="slidenum">
              <a:rPr lang="en-US" altLang="en-US" sz="800" smtClean="0"/>
              <a:t>8</a:t>
            </a:fld>
            <a:endParaRPr lang="en-US" altLang="en-US" sz="800" dirty="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858445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p:spPr>
        <p:txBody>
          <a:bodyPr/>
          <a:lstStyle/>
          <a:p>
            <a:pPr marL="0" lvl="1"/>
            <a:r>
              <a:rPr lang="en-US" altLang="en-US" dirty="0"/>
              <a:t>The largest source countries</a:t>
            </a:r>
            <a:r>
              <a:rPr lang="en-US" dirty="0"/>
              <a:t>—</a:t>
            </a:r>
            <a:r>
              <a:rPr lang="en-US" altLang="en-US" dirty="0"/>
              <a:t>the United States, United Kingdom, Japan, France, Germany, and the Netherlands</a:t>
            </a:r>
            <a:r>
              <a:rPr lang="en-US" dirty="0"/>
              <a:t>—</a:t>
            </a:r>
            <a:r>
              <a:rPr lang="en-US" altLang="en-US" dirty="0"/>
              <a:t>also predominate in rankings of the world’s largest multinationals.</a:t>
            </a:r>
          </a:p>
        </p:txBody>
      </p:sp>
      <p:sp>
        <p:nvSpPr>
          <p:cNvPr id="6554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EDB32B33-A87D-43E3-BDA7-ADC5F9C9221A}" type="slidenum">
              <a:rPr lang="en-US" altLang="en-US" sz="800" smtClean="0"/>
              <a:t>9</a:t>
            </a:fld>
            <a:endParaRPr lang="en-US" altLang="en-US" sz="800" dirty="0"/>
          </a:p>
        </p:txBody>
      </p:sp>
    </p:spTree>
    <p:extLst>
      <p:ext uri="{BB962C8B-B14F-4D97-AF65-F5344CB8AC3E}">
        <p14:creationId xmlns:p14="http://schemas.microsoft.com/office/powerpoint/2010/main" val="614180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p:spPr>
        <p:txBody>
          <a:bodyPr/>
          <a:lstStyle/>
          <a:p>
            <a:endParaRPr lang="en-US" altLang="en-US"/>
          </a:p>
        </p:txBody>
      </p:sp>
      <p:sp>
        <p:nvSpPr>
          <p:cNvPr id="66564"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3D8697FC-F641-422A-928E-2894A50E61EB}" type="slidenum">
              <a:rPr lang="en-US" altLang="en-US" sz="800" smtClean="0"/>
              <a:t>10</a:t>
            </a:fld>
            <a:endParaRPr lang="en-US" altLang="en-US" sz="800" dirty="0"/>
          </a:p>
        </p:txBody>
      </p:sp>
    </p:spTree>
    <p:extLst>
      <p:ext uri="{BB962C8B-B14F-4D97-AF65-F5344CB8AC3E}">
        <p14:creationId xmlns:p14="http://schemas.microsoft.com/office/powerpoint/2010/main" val="3069489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p:spPr>
        <p:txBody>
          <a:bodyPr/>
          <a:lstStyle/>
          <a:p>
            <a:endParaRPr lang="en-US" altLang="en-US"/>
          </a:p>
        </p:txBody>
      </p:sp>
      <p:sp>
        <p:nvSpPr>
          <p:cNvPr id="67588"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5C10BC1-D308-4F07-9E32-95C744116385}" type="slidenum">
              <a:rPr lang="en-US" altLang="en-US" sz="800" smtClean="0"/>
              <a:t>11</a:t>
            </a:fld>
            <a:endParaRPr lang="en-US" altLang="en-US" sz="800" dirty="0"/>
          </a:p>
        </p:txBody>
      </p:sp>
    </p:spTree>
    <p:extLst>
      <p:ext uri="{BB962C8B-B14F-4D97-AF65-F5344CB8AC3E}">
        <p14:creationId xmlns:p14="http://schemas.microsoft.com/office/powerpoint/2010/main" val="21930347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p:cNvSpPr>
            <a:spLocks noGrp="1" noChangeArrowheads="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2E8C2C15-E80A-46B1-BE6F-94D2C0AEB50B}" type="slidenum">
              <a:rPr lang="en-US" altLang="en-US" sz="800" smtClean="0"/>
              <a:t>12</a:t>
            </a:fld>
            <a:endParaRPr lang="en-US" altLang="en-US" sz="800" dirty="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lnSpc>
                <a:spcPct val="80000"/>
              </a:lnSpc>
            </a:pPr>
            <a:r>
              <a:rPr lang="en-US" altLang="en-US" dirty="0"/>
              <a:t>LO 8-2 </a:t>
            </a:r>
            <a:r>
              <a:rPr lang="en-US" dirty="0"/>
              <a:t>Explain the different theories of FDI.</a:t>
            </a:r>
            <a:endParaRPr lang="en-US" altLang="en-US" dirty="0"/>
          </a:p>
        </p:txBody>
      </p:sp>
    </p:spTree>
    <p:extLst>
      <p:ext uri="{BB962C8B-B14F-4D97-AF65-F5344CB8AC3E}">
        <p14:creationId xmlns:p14="http://schemas.microsoft.com/office/powerpoint/2010/main" val="15860502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p:cNvSpPr>
            <a:spLocks noGrp="1" noChangeArrowheads="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CD932E95-58AD-42DF-9F02-5DE1DEDC989F}" type="slidenum">
              <a:rPr lang="en-US" altLang="en-US" sz="800" smtClean="0"/>
              <a:t>13</a:t>
            </a:fld>
            <a:endParaRPr lang="en-US" altLang="en-US" sz="800" dirty="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eaLnBrk="1" hangingPunct="1">
              <a:lnSpc>
                <a:spcPct val="80000"/>
              </a:lnSpc>
            </a:pPr>
            <a:endParaRPr lang="en-US" altLang="en-US" dirty="0"/>
          </a:p>
        </p:txBody>
      </p:sp>
    </p:spTree>
    <p:extLst>
      <p:ext uri="{BB962C8B-B14F-4D97-AF65-F5344CB8AC3E}">
        <p14:creationId xmlns:p14="http://schemas.microsoft.com/office/powerpoint/2010/main" val="39363233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p:spPr>
        <p:txBody>
          <a:bodyPr/>
          <a:lstStyle/>
          <a:p>
            <a:endParaRPr lang="en-US" altLang="en-US"/>
          </a:p>
        </p:txBody>
      </p:sp>
      <p:sp>
        <p:nvSpPr>
          <p:cNvPr id="69636"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532246E1-7931-441C-8B89-E4145BA952EB}" type="slidenum">
              <a:rPr lang="en-US" altLang="en-US" sz="800" smtClean="0"/>
              <a:t>14</a:t>
            </a:fld>
            <a:endParaRPr lang="en-US" altLang="en-US" sz="800" dirty="0"/>
          </a:p>
        </p:txBody>
      </p:sp>
    </p:spTree>
    <p:extLst>
      <p:ext uri="{BB962C8B-B14F-4D97-AF65-F5344CB8AC3E}">
        <p14:creationId xmlns:p14="http://schemas.microsoft.com/office/powerpoint/2010/main" val="2096545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p:spPr>
        <p:txBody>
          <a:bodyPr/>
          <a:lstStyle/>
          <a:p>
            <a:r>
              <a:rPr lang="en-US" dirty="0"/>
              <a:t>All of this suggests that when one or more of the following conditions holds, markets fail as a mechanism for selling know-how and FDI is more profitable than licensing: (1) when the firm has valuable know-how that cannot be adequately protected by a licensing contract, (2) when the firm needs tight control over a foreign entity to maximize its market share and earnings in that country, and (3) when a firm’s skills and know-how are not amenable to licensing.</a:t>
            </a:r>
            <a:endParaRPr lang="en-US" altLang="en-US" dirty="0"/>
          </a:p>
        </p:txBody>
      </p:sp>
      <p:sp>
        <p:nvSpPr>
          <p:cNvPr id="7066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98E2312E-B92E-4798-B8FD-5643E895E9CC}" type="slidenum">
              <a:rPr lang="en-US" altLang="en-US" sz="800" smtClean="0"/>
              <a:t>15</a:t>
            </a:fld>
            <a:endParaRPr lang="en-US" altLang="en-US" sz="800" dirty="0"/>
          </a:p>
        </p:txBody>
      </p:sp>
    </p:spTree>
    <p:extLst>
      <p:ext uri="{BB962C8B-B14F-4D97-AF65-F5344CB8AC3E}">
        <p14:creationId xmlns:p14="http://schemas.microsoft.com/office/powerpoint/2010/main" val="407828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p:spPr>
        <p:txBody>
          <a:bodyPr/>
          <a:lstStyle/>
          <a:p>
            <a:endParaRPr lang="en-US" altLang="en-US"/>
          </a:p>
        </p:txBody>
      </p:sp>
      <p:sp>
        <p:nvSpPr>
          <p:cNvPr id="71684"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DC981513-3DB9-4A7A-821B-C1165D33CA7D}" type="slidenum">
              <a:rPr lang="en-US" altLang="en-US" sz="800" smtClean="0"/>
              <a:t>16</a:t>
            </a:fld>
            <a:endParaRPr lang="en-US" altLang="en-US" sz="800" dirty="0"/>
          </a:p>
        </p:txBody>
      </p:sp>
    </p:spTree>
    <p:extLst>
      <p:ext uri="{BB962C8B-B14F-4D97-AF65-F5344CB8AC3E}">
        <p14:creationId xmlns:p14="http://schemas.microsoft.com/office/powerpoint/2010/main" val="11014504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p:spPr>
        <p:txBody>
          <a:bodyPr/>
          <a:lstStyle/>
          <a:p>
            <a:r>
              <a:rPr lang="en-US" dirty="0"/>
              <a:t>Although Knickerbocker’s theory and its extensions can help explain imitative FDI behavior by firms in oligopolistic industries, it does not explain why the first firm in an oligopoly decides to undertake FDI rather than to export or license. Internalization theory addresses this phenomenon.</a:t>
            </a:r>
            <a:endParaRPr lang="en-US" altLang="en-US" dirty="0"/>
          </a:p>
        </p:txBody>
      </p:sp>
      <p:sp>
        <p:nvSpPr>
          <p:cNvPr id="72708"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4C5B32CB-32F0-45B7-8908-3F702AC6C0D9}" type="slidenum">
              <a:rPr lang="en-US" altLang="en-US" sz="800" smtClean="0"/>
              <a:t>17</a:t>
            </a:fld>
            <a:endParaRPr lang="en-US" altLang="en-US" sz="800" dirty="0"/>
          </a:p>
        </p:txBody>
      </p:sp>
    </p:spTree>
    <p:extLst>
      <p:ext uri="{BB962C8B-B14F-4D97-AF65-F5344CB8AC3E}">
        <p14:creationId xmlns:p14="http://schemas.microsoft.com/office/powerpoint/2010/main" val="4291788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p:spPr>
        <p:txBody>
          <a:bodyPr/>
          <a:lstStyle/>
          <a:p>
            <a:r>
              <a:rPr lang="en-US" dirty="0"/>
              <a:t>Dunning’s theory, therefore, seems to be a useful addition to those outlined previously because it helps explain how location factors affect the direction of FDI.</a:t>
            </a:r>
            <a:endParaRPr lang="en-US" altLang="en-US" dirty="0"/>
          </a:p>
        </p:txBody>
      </p:sp>
      <p:sp>
        <p:nvSpPr>
          <p:cNvPr id="74756"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827F4AD0-1ED7-4DCA-9FB6-455682FBB80D}" type="slidenum">
              <a:rPr lang="en-US" altLang="en-US" sz="800" smtClean="0"/>
              <a:t>18</a:t>
            </a:fld>
            <a:endParaRPr lang="en-US" altLang="en-US" sz="800" dirty="0"/>
          </a:p>
        </p:txBody>
      </p:sp>
    </p:spTree>
    <p:extLst>
      <p:ext uri="{BB962C8B-B14F-4D97-AF65-F5344CB8AC3E}">
        <p14:creationId xmlns:p14="http://schemas.microsoft.com/office/powerpoint/2010/main" val="3695944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a:defRPr/>
            </a:pPr>
            <a:fld id="{BB7D3F96-9A36-47FA-9404-019A9075F4B3}" type="slidenum">
              <a:rPr lang="en-US" smtClean="0"/>
              <a:t>19</a:t>
            </a:fld>
            <a:endParaRPr lang="en-US" dirty="0"/>
          </a:p>
        </p:txBody>
      </p:sp>
    </p:spTree>
    <p:extLst>
      <p:ext uri="{BB962C8B-B14F-4D97-AF65-F5344CB8AC3E}">
        <p14:creationId xmlns:p14="http://schemas.microsoft.com/office/powerpoint/2010/main" val="15812284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p:spPr>
        <p:txBody>
          <a:bodyPr/>
          <a:lstStyle/>
          <a:p>
            <a:r>
              <a:rPr lang="en-US" altLang="en-US" dirty="0"/>
              <a:t>LO 8-3 </a:t>
            </a:r>
            <a:r>
              <a:rPr lang="en-US" dirty="0"/>
              <a:t>Understand how political ideology shapes a government's attitudes toward FDI.</a:t>
            </a:r>
            <a:endParaRPr lang="en-US" altLang="en-US" dirty="0"/>
          </a:p>
        </p:txBody>
      </p:sp>
      <p:sp>
        <p:nvSpPr>
          <p:cNvPr id="7578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4B8DA9D7-3486-45FE-8E32-1CE03B2B813D}" type="slidenum">
              <a:rPr lang="en-US" altLang="en-US" sz="800" smtClean="0"/>
              <a:t>20</a:t>
            </a:fld>
            <a:endParaRPr lang="en-US" altLang="en-US" sz="800" dirty="0"/>
          </a:p>
        </p:txBody>
      </p:sp>
    </p:spTree>
    <p:extLst>
      <p:ext uri="{BB962C8B-B14F-4D97-AF65-F5344CB8AC3E}">
        <p14:creationId xmlns:p14="http://schemas.microsoft.com/office/powerpoint/2010/main" val="22026127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p:spPr>
        <p:txBody>
          <a:bodyPr/>
          <a:lstStyle/>
          <a:p>
            <a:r>
              <a:rPr lang="en-US" altLang="en-US" dirty="0"/>
              <a:t>The radical view traces its roots to Marxist political and economic theory.</a:t>
            </a:r>
          </a:p>
        </p:txBody>
      </p:sp>
      <p:sp>
        <p:nvSpPr>
          <p:cNvPr id="76804"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045381A0-9B39-4D2E-AEB8-6D11A077C5F2}" type="slidenum">
              <a:rPr lang="en-US" altLang="en-US" sz="800" smtClean="0"/>
              <a:t>21</a:t>
            </a:fld>
            <a:endParaRPr lang="en-US" altLang="en-US" sz="800" dirty="0"/>
          </a:p>
        </p:txBody>
      </p:sp>
    </p:spTree>
    <p:extLst>
      <p:ext uri="{BB962C8B-B14F-4D97-AF65-F5344CB8AC3E}">
        <p14:creationId xmlns:p14="http://schemas.microsoft.com/office/powerpoint/2010/main" val="31749932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p:spPr>
        <p:txBody>
          <a:bodyPr/>
          <a:lstStyle/>
          <a:p>
            <a:r>
              <a:rPr lang="en-US" altLang="en-US" dirty="0"/>
              <a:t>The free market view traces its roots to classical economics and the trade theories of Adam Smith and David Ricardo.</a:t>
            </a:r>
          </a:p>
        </p:txBody>
      </p:sp>
      <p:sp>
        <p:nvSpPr>
          <p:cNvPr id="77828"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56B66208-B70F-4014-8E9E-9F1277F089C6}" type="slidenum">
              <a:rPr lang="en-US" altLang="en-US" sz="800" smtClean="0"/>
              <a:t>22</a:t>
            </a:fld>
            <a:endParaRPr lang="en-US" altLang="en-US" sz="800" dirty="0"/>
          </a:p>
        </p:txBody>
      </p:sp>
    </p:spTree>
    <p:extLst>
      <p:ext uri="{BB962C8B-B14F-4D97-AF65-F5344CB8AC3E}">
        <p14:creationId xmlns:p14="http://schemas.microsoft.com/office/powerpoint/2010/main" val="12999128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p:spPr>
        <p:txBody>
          <a:bodyPr/>
          <a:lstStyle/>
          <a:p>
            <a:endParaRPr lang="en-US" altLang="en-US"/>
          </a:p>
        </p:txBody>
      </p:sp>
      <p:sp>
        <p:nvSpPr>
          <p:cNvPr id="78852"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80D1F1C4-7753-40E7-9F48-DD8B67F9C2D3}" type="slidenum">
              <a:rPr lang="en-US" altLang="en-US" sz="800" smtClean="0"/>
              <a:t>23</a:t>
            </a:fld>
            <a:endParaRPr lang="en-US" altLang="en-US" sz="800" dirty="0"/>
          </a:p>
        </p:txBody>
      </p:sp>
    </p:spTree>
    <p:extLst>
      <p:ext uri="{BB962C8B-B14F-4D97-AF65-F5344CB8AC3E}">
        <p14:creationId xmlns:p14="http://schemas.microsoft.com/office/powerpoint/2010/main" val="23860462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p:cNvSpPr>
            <a:spLocks noGrp="1" noChangeArrowheads="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EECCFACB-E8C1-4A0A-9742-BF73115DCD0F}" type="slidenum">
              <a:rPr lang="en-US" altLang="en-US" sz="800" smtClean="0"/>
              <a:t>24</a:t>
            </a:fld>
            <a:endParaRPr lang="en-US" altLang="en-US" sz="800" dirty="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lnSpc>
                <a:spcPct val="80000"/>
              </a:lnSpc>
            </a:pPr>
            <a:endParaRPr lang="en-US" altLang="en-US" dirty="0"/>
          </a:p>
        </p:txBody>
      </p:sp>
    </p:spTree>
    <p:extLst>
      <p:ext uri="{BB962C8B-B14F-4D97-AF65-F5344CB8AC3E}">
        <p14:creationId xmlns:p14="http://schemas.microsoft.com/office/powerpoint/2010/main" val="20281319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p:spPr>
        <p:txBody>
          <a:bodyPr/>
          <a:lstStyle/>
          <a:p>
            <a:r>
              <a:rPr lang="en-US" altLang="en-US" dirty="0"/>
              <a:t>LO 8-4 </a:t>
            </a:r>
            <a:r>
              <a:rPr lang="en-US" dirty="0"/>
              <a:t>Describe the benefits and costs of FDI to home and host countries.</a:t>
            </a:r>
          </a:p>
          <a:p>
            <a:endParaRPr lang="en-US" altLang="en-US" dirty="0"/>
          </a:p>
          <a:p>
            <a:r>
              <a:rPr lang="en-US" dirty="0"/>
              <a:t>Foreign management skills acquired through FDI may also produce important benefits for the host country. Foreign managers trained in the latest management techniques can often help improve the efficiency of operations in the host country, whether those operations are acquired or </a:t>
            </a:r>
            <a:r>
              <a:rPr lang="en-US" dirty="0" err="1"/>
              <a:t>greenfield</a:t>
            </a:r>
            <a:r>
              <a:rPr lang="en-US" dirty="0"/>
              <a:t> developments.</a:t>
            </a:r>
            <a:endParaRPr lang="en-US" altLang="en-US" dirty="0"/>
          </a:p>
        </p:txBody>
      </p:sp>
      <p:sp>
        <p:nvSpPr>
          <p:cNvPr id="8090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FC315692-B528-47AB-AF9E-8AF47CBE4F5A}" type="slidenum">
              <a:rPr lang="en-US" altLang="en-US" sz="800" smtClean="0"/>
              <a:t>25</a:t>
            </a:fld>
            <a:endParaRPr lang="en-US" altLang="en-US" sz="800" dirty="0"/>
          </a:p>
        </p:txBody>
      </p:sp>
    </p:spTree>
    <p:extLst>
      <p:ext uri="{BB962C8B-B14F-4D97-AF65-F5344CB8AC3E}">
        <p14:creationId xmlns:p14="http://schemas.microsoft.com/office/powerpoint/2010/main" val="12997623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a:defRPr/>
            </a:pPr>
            <a:fld id="{CCA23272-A545-4D6B-A7A6-DA3B56D43855}" type="slidenum">
              <a:rPr lang="en-US" smtClean="0"/>
              <a:t>26</a:t>
            </a:fld>
            <a:endParaRPr lang="en-US" dirty="0"/>
          </a:p>
        </p:txBody>
      </p:sp>
    </p:spTree>
    <p:extLst>
      <p:ext uri="{BB962C8B-B14F-4D97-AF65-F5344CB8AC3E}">
        <p14:creationId xmlns:p14="http://schemas.microsoft.com/office/powerpoint/2010/main" val="27531276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p:spPr>
        <p:txBody>
          <a:bodyPr/>
          <a:lstStyle/>
          <a:p>
            <a:endParaRPr lang="en-US" altLang="en-US"/>
          </a:p>
        </p:txBody>
      </p:sp>
      <p:sp>
        <p:nvSpPr>
          <p:cNvPr id="82948"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99ADB490-C446-46F8-8503-14E1F1800ABF}" type="slidenum">
              <a:rPr lang="en-US" altLang="en-US" sz="800" smtClean="0"/>
              <a:t>27</a:t>
            </a:fld>
            <a:endParaRPr lang="en-US" altLang="en-US" sz="800" dirty="0"/>
          </a:p>
        </p:txBody>
      </p:sp>
    </p:spTree>
    <p:extLst>
      <p:ext uri="{BB962C8B-B14F-4D97-AF65-F5344CB8AC3E}">
        <p14:creationId xmlns:p14="http://schemas.microsoft.com/office/powerpoint/2010/main" val="26354618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r>
              <a:rPr lang="en-US" dirty="0"/>
              <a:t>FDI’s impact on competition in domestic markets may be particularly important in the case of services, such as telecommunications, retailing, and many financial services, where exporting is often not an option because the service has to be produced where it is delivered.</a:t>
            </a:r>
            <a:endParaRPr lang="en-US" altLang="en-US" dirty="0"/>
          </a:p>
        </p:txBody>
      </p:sp>
      <p:sp>
        <p:nvSpPr>
          <p:cNvPr id="83972"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D05FD785-32AE-486E-A751-B18AF88271CD}" type="slidenum">
              <a:rPr lang="en-US" altLang="en-US" sz="800" smtClean="0"/>
              <a:t>28</a:t>
            </a:fld>
            <a:endParaRPr lang="en-US" altLang="en-US" sz="800" dirty="0"/>
          </a:p>
        </p:txBody>
      </p:sp>
    </p:spTree>
    <p:extLst>
      <p:ext uri="{BB962C8B-B14F-4D97-AF65-F5344CB8AC3E}">
        <p14:creationId xmlns:p14="http://schemas.microsoft.com/office/powerpoint/2010/main" val="18223655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a:defRPr/>
            </a:pPr>
            <a:fld id="{8ECE45F8-B7BF-47D3-B382-47227AF53B1C}" type="slidenum">
              <a:rPr lang="en-US" smtClean="0"/>
              <a:t>29</a:t>
            </a:fld>
            <a:endParaRPr lang="en-US" dirty="0"/>
          </a:p>
        </p:txBody>
      </p:sp>
    </p:spTree>
    <p:extLst>
      <p:ext uri="{BB962C8B-B14F-4D97-AF65-F5344CB8AC3E}">
        <p14:creationId xmlns:p14="http://schemas.microsoft.com/office/powerpoint/2010/main" val="30604813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p:spPr>
        <p:txBody>
          <a:bodyPr/>
          <a:lstStyle/>
          <a:p>
            <a:r>
              <a:rPr lang="en-US" dirty="0"/>
              <a:t>In general, while FDI in the form of greenfield investments should increase competition, it is less clear that this is the case when the FDI takes the form of acquisition of an established enterprise in the host nation.</a:t>
            </a:r>
            <a:endParaRPr lang="en-US" altLang="en-US" dirty="0"/>
          </a:p>
        </p:txBody>
      </p:sp>
      <p:sp>
        <p:nvSpPr>
          <p:cNvPr id="84996"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D8370F58-A29E-4C75-B46A-068682700B1D}" type="slidenum">
              <a:rPr lang="en-US" altLang="en-US" sz="800" smtClean="0"/>
              <a:t>30</a:t>
            </a:fld>
            <a:endParaRPr lang="en-US" altLang="en-US" sz="800" dirty="0"/>
          </a:p>
        </p:txBody>
      </p:sp>
    </p:spTree>
    <p:extLst>
      <p:ext uri="{BB962C8B-B14F-4D97-AF65-F5344CB8AC3E}">
        <p14:creationId xmlns:p14="http://schemas.microsoft.com/office/powerpoint/2010/main" val="41110905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a:p>
        </p:txBody>
      </p:sp>
      <p:sp>
        <p:nvSpPr>
          <p:cNvPr id="8602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EF16A3DB-41EB-413C-9C8C-4778589389D9}" type="slidenum">
              <a:rPr lang="en-US" altLang="en-US" sz="800" smtClean="0"/>
              <a:t>31</a:t>
            </a:fld>
            <a:endParaRPr lang="en-US" altLang="en-US" sz="800" dirty="0"/>
          </a:p>
        </p:txBody>
      </p:sp>
    </p:spTree>
    <p:extLst>
      <p:ext uri="{BB962C8B-B14F-4D97-AF65-F5344CB8AC3E}">
        <p14:creationId xmlns:p14="http://schemas.microsoft.com/office/powerpoint/2010/main" val="3863289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p:spPr>
        <p:txBody>
          <a:bodyPr/>
          <a:lstStyle/>
          <a:p>
            <a:r>
              <a:rPr lang="en-US" dirty="0"/>
              <a:t>Political scientist Robert Reich has noted that such concerns are the product of outmoded thinking because they fail to account for the growing interdependence of the world economy. In a world in which firms from all advanced nations are increasingly investing in each other’s markets, it is not possible for one country to hold another to “economic ransom” without hurting itself.</a:t>
            </a:r>
            <a:endParaRPr lang="en-US" altLang="en-US" dirty="0"/>
          </a:p>
        </p:txBody>
      </p:sp>
      <p:sp>
        <p:nvSpPr>
          <p:cNvPr id="87044"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26C2B82F-14DD-4C2F-9EEB-4A804040EC77}" type="slidenum">
              <a:rPr lang="en-US" altLang="en-US" sz="800" smtClean="0"/>
              <a:t>32</a:t>
            </a:fld>
            <a:endParaRPr lang="en-US" altLang="en-US" sz="800" dirty="0"/>
          </a:p>
        </p:txBody>
      </p:sp>
    </p:spTree>
    <p:extLst>
      <p:ext uri="{BB962C8B-B14F-4D97-AF65-F5344CB8AC3E}">
        <p14:creationId xmlns:p14="http://schemas.microsoft.com/office/powerpoint/2010/main" val="14920987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p:spPr>
        <p:txBody>
          <a:bodyPr/>
          <a:lstStyle/>
          <a:p>
            <a:endParaRPr lang="en-US" altLang="en-US"/>
          </a:p>
        </p:txBody>
      </p:sp>
      <p:sp>
        <p:nvSpPr>
          <p:cNvPr id="88068"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0613A5A3-5A7B-46E0-9CBE-955D98D28574}" type="slidenum">
              <a:rPr lang="en-US" altLang="en-US" sz="800" smtClean="0"/>
              <a:t>33</a:t>
            </a:fld>
            <a:endParaRPr lang="en-US" altLang="en-US" sz="800" dirty="0"/>
          </a:p>
        </p:txBody>
      </p:sp>
    </p:spTree>
    <p:extLst>
      <p:ext uri="{BB962C8B-B14F-4D97-AF65-F5344CB8AC3E}">
        <p14:creationId xmlns:p14="http://schemas.microsoft.com/office/powerpoint/2010/main" val="4634827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p:spPr>
        <p:txBody>
          <a:bodyPr/>
          <a:lstStyle/>
          <a:p>
            <a:endParaRPr lang="en-US" altLang="en-US"/>
          </a:p>
        </p:txBody>
      </p:sp>
      <p:sp>
        <p:nvSpPr>
          <p:cNvPr id="89092"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25722AF8-965B-4170-9202-D9CFA0147153}" type="slidenum">
              <a:rPr lang="en-US" altLang="en-US" sz="800" smtClean="0"/>
              <a:t>34</a:t>
            </a:fld>
            <a:endParaRPr lang="en-US" altLang="en-US" sz="800" dirty="0"/>
          </a:p>
        </p:txBody>
      </p:sp>
    </p:spTree>
    <p:extLst>
      <p:ext uri="{BB962C8B-B14F-4D97-AF65-F5344CB8AC3E}">
        <p14:creationId xmlns:p14="http://schemas.microsoft.com/office/powerpoint/2010/main" val="34414748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p:spPr>
        <p:txBody>
          <a:bodyPr/>
          <a:lstStyle/>
          <a:p>
            <a:endParaRPr lang="en-US" altLang="en-US"/>
          </a:p>
        </p:txBody>
      </p:sp>
      <p:sp>
        <p:nvSpPr>
          <p:cNvPr id="90116"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5385A94A-BA83-420F-A74F-92CEF8CF85E4}" type="slidenum">
              <a:rPr lang="en-US" altLang="en-US" sz="800" smtClean="0"/>
              <a:t>35</a:t>
            </a:fld>
            <a:endParaRPr lang="en-US" altLang="en-US" sz="800" dirty="0"/>
          </a:p>
        </p:txBody>
      </p:sp>
    </p:spTree>
    <p:extLst>
      <p:ext uri="{BB962C8B-B14F-4D97-AF65-F5344CB8AC3E}">
        <p14:creationId xmlns:p14="http://schemas.microsoft.com/office/powerpoint/2010/main" val="14335068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r>
              <a:rPr lang="en-US" altLang="en-US" dirty="0"/>
              <a:t>LO 8-5 </a:t>
            </a:r>
            <a:r>
              <a:rPr lang="en-US" dirty="0"/>
              <a:t>Explain the range of policy instruments that governments use to influence FDI.</a:t>
            </a:r>
            <a:endParaRPr lang="en-US" altLang="en-US" dirty="0"/>
          </a:p>
        </p:txBody>
      </p:sp>
      <p:sp>
        <p:nvSpPr>
          <p:cNvPr id="9114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75C05DB7-3FE4-4B1C-98DA-A420537014EA}" type="slidenum">
              <a:rPr lang="en-US" altLang="en-US" sz="800" smtClean="0"/>
              <a:t>36</a:t>
            </a:fld>
            <a:endParaRPr lang="en-US" altLang="en-US" sz="800" dirty="0"/>
          </a:p>
        </p:txBody>
      </p:sp>
    </p:spTree>
    <p:extLst>
      <p:ext uri="{BB962C8B-B14F-4D97-AF65-F5344CB8AC3E}">
        <p14:creationId xmlns:p14="http://schemas.microsoft.com/office/powerpoint/2010/main" val="30239274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endParaRPr lang="en-US" altLang="en-US" dirty="0"/>
          </a:p>
        </p:txBody>
      </p:sp>
      <p:sp>
        <p:nvSpPr>
          <p:cNvPr id="9114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E023C770-276A-49D5-95B1-49874386DD15}" type="slidenum">
              <a:rPr lang="en-US" altLang="en-US" sz="800" smtClean="0"/>
              <a:t>37</a:t>
            </a:fld>
            <a:endParaRPr lang="en-US" altLang="en-US" sz="800" dirty="0"/>
          </a:p>
        </p:txBody>
      </p:sp>
    </p:spTree>
    <p:extLst>
      <p:ext uri="{BB962C8B-B14F-4D97-AF65-F5344CB8AC3E}">
        <p14:creationId xmlns:p14="http://schemas.microsoft.com/office/powerpoint/2010/main" val="9247637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endParaRPr lang="en-US" altLang="en-US" dirty="0"/>
          </a:p>
        </p:txBody>
      </p:sp>
      <p:sp>
        <p:nvSpPr>
          <p:cNvPr id="9114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341C4D6D-10E8-4608-AF60-F45C325F0A5A}" type="slidenum">
              <a:rPr lang="en-US" altLang="en-US" sz="800" smtClean="0"/>
              <a:t>38</a:t>
            </a:fld>
            <a:endParaRPr lang="en-US" altLang="en-US" sz="800" dirty="0"/>
          </a:p>
        </p:txBody>
      </p:sp>
    </p:spTree>
    <p:extLst>
      <p:ext uri="{BB962C8B-B14F-4D97-AF65-F5344CB8AC3E}">
        <p14:creationId xmlns:p14="http://schemas.microsoft.com/office/powerpoint/2010/main" val="8700366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p:spPr>
        <p:txBody>
          <a:bodyPr/>
          <a:lstStyle/>
          <a:p>
            <a:endParaRPr lang="en-US" altLang="en-US" dirty="0"/>
          </a:p>
        </p:txBody>
      </p:sp>
      <p:sp>
        <p:nvSpPr>
          <p:cNvPr id="9114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502C6F24-E0C7-470C-8F59-E2361E901B09}" type="slidenum">
              <a:rPr lang="en-US" altLang="en-US" sz="800" smtClean="0"/>
              <a:t>39</a:t>
            </a:fld>
            <a:endParaRPr lang="en-US" altLang="en-US" sz="800" dirty="0"/>
          </a:p>
        </p:txBody>
      </p:sp>
    </p:spTree>
    <p:extLst>
      <p:ext uri="{BB962C8B-B14F-4D97-AF65-F5344CB8AC3E}">
        <p14:creationId xmlns:p14="http://schemas.microsoft.com/office/powerpoint/2010/main" val="6806085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p:spPr>
        <p:txBody>
          <a:bodyPr/>
          <a:lstStyle/>
          <a:p>
            <a:endParaRPr lang="en-US" altLang="en-US"/>
          </a:p>
        </p:txBody>
      </p:sp>
      <p:sp>
        <p:nvSpPr>
          <p:cNvPr id="96260"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0B9E9AC2-7A7C-4EFF-B4E7-A2415DB678F4}" type="slidenum">
              <a:rPr lang="en-US" altLang="en-US" sz="800" smtClean="0"/>
              <a:t>40</a:t>
            </a:fld>
            <a:endParaRPr lang="en-US" altLang="en-US" sz="800" dirty="0"/>
          </a:p>
        </p:txBody>
      </p:sp>
    </p:spTree>
    <p:extLst>
      <p:ext uri="{BB962C8B-B14F-4D97-AF65-F5344CB8AC3E}">
        <p14:creationId xmlns:p14="http://schemas.microsoft.com/office/powerpoint/2010/main" val="10666090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p:spPr>
        <p:txBody>
          <a:bodyPr/>
          <a:lstStyle/>
          <a:p>
            <a:r>
              <a:rPr lang="en-US" altLang="en-US" dirty="0"/>
              <a:t>LO 8-6 </a:t>
            </a:r>
            <a:r>
              <a:rPr lang="en-US" dirty="0"/>
              <a:t>Identify the implications for managers of the theory and government policies associated with FDI.</a:t>
            </a:r>
            <a:endParaRPr lang="en-US" altLang="en-US" dirty="0"/>
          </a:p>
        </p:txBody>
      </p:sp>
      <p:sp>
        <p:nvSpPr>
          <p:cNvPr id="98308"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15F96FFD-78E7-40FC-B9D9-5EB14E9522BE}" type="slidenum">
              <a:rPr lang="en-US" altLang="en-US" sz="800" smtClean="0"/>
              <a:t>41</a:t>
            </a:fld>
            <a:endParaRPr lang="en-US" altLang="en-US" sz="800" dirty="0"/>
          </a:p>
        </p:txBody>
      </p:sp>
    </p:spTree>
    <p:extLst>
      <p:ext uri="{BB962C8B-B14F-4D97-AF65-F5344CB8AC3E}">
        <p14:creationId xmlns:p14="http://schemas.microsoft.com/office/powerpoint/2010/main" val="28866335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p:spPr>
        <p:txBody>
          <a:bodyPr/>
          <a:lstStyle/>
          <a:p>
            <a:r>
              <a:rPr lang="en-US" dirty="0"/>
              <a:t>Finally, it should be noted that the product life-cycle theory and Knickerbocker’s theory of FDI tend to be less useful from a business perspective. The problem with these two theories is that they are descriptive rather than analytical. They do a good job of describing the historical evolution of FDI, but they do a relatively poor job of identifying the factors that influence the relative profitability of FDI, licensing, and exporting. Indeed, the issue of licensing as an alternative to FDI is ignored by both these theories.</a:t>
            </a:r>
            <a:endParaRPr lang="en-US" altLang="en-US" dirty="0"/>
          </a:p>
        </p:txBody>
      </p:sp>
      <p:sp>
        <p:nvSpPr>
          <p:cNvPr id="99332"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EB38278A-664D-40D5-A2DA-D251A74F0AFA}" type="slidenum">
              <a:rPr lang="en-US" altLang="en-US" sz="800" smtClean="0"/>
              <a:t>42</a:t>
            </a:fld>
            <a:endParaRPr lang="en-US" altLang="en-US" sz="800" dirty="0"/>
          </a:p>
        </p:txBody>
      </p:sp>
    </p:spTree>
    <p:extLst>
      <p:ext uri="{BB962C8B-B14F-4D97-AF65-F5344CB8AC3E}">
        <p14:creationId xmlns:p14="http://schemas.microsoft.com/office/powerpoint/2010/main" val="41171801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a:p>
        </p:txBody>
      </p:sp>
      <p:sp>
        <p:nvSpPr>
          <p:cNvPr id="100356" name="Slide Number Placeholder 3"/>
          <p:cNvSpPr>
            <a:spLocks noGrp="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B3546EA5-6958-4568-B0B7-AA4A286B2458}" type="slidenum">
              <a:rPr lang="en-US" altLang="en-US" sz="800" smtClean="0"/>
              <a:t>43</a:t>
            </a:fld>
            <a:endParaRPr lang="en-US" altLang="en-US" sz="800" dirty="0"/>
          </a:p>
        </p:txBody>
      </p:sp>
    </p:spTree>
    <p:extLst>
      <p:ext uri="{BB962C8B-B14F-4D97-AF65-F5344CB8AC3E}">
        <p14:creationId xmlns:p14="http://schemas.microsoft.com/office/powerpoint/2010/main" val="1930402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12192000" cy="609600"/>
          </a:xfrm>
          <a:prstGeom prst="rect">
            <a:avLst/>
          </a:prstGeom>
        </p:spPr>
        <p:txBody>
          <a:bodyPr/>
          <a:lstStyle>
            <a:lvl1pPr>
              <a:defRPr sz="3600">
                <a:solidFill>
                  <a:srgbClr val="0070C0"/>
                </a:solidFill>
              </a:defRPr>
            </a:lvl1pPr>
          </a:lstStyle>
          <a:p>
            <a:r>
              <a:rPr lang="en-US" dirty="0"/>
              <a:t>Click to edit Master title style</a:t>
            </a:r>
          </a:p>
        </p:txBody>
      </p:sp>
      <p:sp>
        <p:nvSpPr>
          <p:cNvPr id="3" name="Content Placeholder 1"/>
          <p:cNvSpPr>
            <a:spLocks noGrp="1"/>
          </p:cNvSpPr>
          <p:nvPr>
            <p:ph idx="1" hasCustomPrompt="1"/>
          </p:nvPr>
        </p:nvSpPr>
        <p:spPr>
          <a:xfrm>
            <a:off x="609600" y="990600"/>
            <a:ext cx="10972800" cy="5562600"/>
          </a:xfrm>
          <a:prstGeom prst="rect">
            <a:avLst/>
          </a:prstGeom>
        </p:spPr>
        <p:txBody>
          <a:bodyPr/>
          <a:lstStyle>
            <a:lvl1pPr marL="0" indent="0">
              <a:spcAft>
                <a:spcPts val="800"/>
              </a:spcAft>
              <a:buClr>
                <a:srgbClr val="92D050"/>
              </a:buClr>
              <a:buFont typeface="Wingdings" panose="05000000000000000000" pitchFamily="2" charset="2"/>
              <a:buNone/>
              <a:defRPr sz="2800"/>
            </a:lvl1pPr>
            <a:lvl2pPr marL="804863" indent="-347663">
              <a:spcAft>
                <a:spcPts val="800"/>
              </a:spcAft>
              <a:buClr>
                <a:srgbClr val="92D050"/>
              </a:buClr>
              <a:buFont typeface="Arial" panose="020B0604020202020204" pitchFamily="34" charset="0"/>
              <a:buChar char="•"/>
              <a:defRPr sz="2400"/>
            </a:lvl2pPr>
            <a:lvl3pPr marL="1143000" indent="-228600">
              <a:spcAft>
                <a:spcPts val="800"/>
              </a:spcAft>
              <a:buClr>
                <a:srgbClr val="92D050"/>
              </a:buClr>
              <a:buFont typeface="Arial" panose="020B0604020202020204" pitchFamily="34" charset="0"/>
              <a:buChar char="•"/>
              <a:defRPr sz="2000"/>
            </a:lvl3pPr>
            <a:lvl4pPr marL="1600200" indent="-228600">
              <a:spcAft>
                <a:spcPts val="800"/>
              </a:spcAft>
              <a:buClr>
                <a:srgbClr val="92D050"/>
              </a:buClr>
              <a:buFont typeface="Wingdings" panose="05000000000000000000" pitchFamily="2" charset="2"/>
              <a:buChar char="§"/>
              <a:defRPr sz="1800"/>
            </a:lvl4pPr>
            <a:lvl5pPr marL="2057400" indent="-228600">
              <a:spcAft>
                <a:spcPts val="800"/>
              </a:spcAft>
              <a:buClr>
                <a:srgbClr val="92D050"/>
              </a:buClr>
              <a:buFont typeface="Wingdings" panose="05000000000000000000" pitchFamily="2" charset="2"/>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7" name="Jump Link"/>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9" name="Photo Credit"/>
          <p:cNvSpPr>
            <a:spLocks noGrp="1"/>
          </p:cNvSpPr>
          <p:nvPr>
            <p:ph type="body" sz="quarter" idx="11" hasCustomPrompt="1"/>
          </p:nvPr>
        </p:nvSpPr>
        <p:spPr>
          <a:xfrm>
            <a:off x="8636000" y="6705600"/>
            <a:ext cx="3556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16724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830997"/>
          </a:xfrm>
          <a:prstGeom prst="rect">
            <a:avLst/>
          </a:prstGeom>
          <a:solidFill>
            <a:schemeClr val="bg1"/>
          </a:solid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t>Dr.Noha</a:t>
            </a:r>
            <a:r>
              <a:rPr lang="en-US" sz="2400" dirty="0"/>
              <a:t> Adel</a:t>
            </a:r>
          </a:p>
          <a:p>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8460073" cy="769441"/>
          </a:xfrm>
          <a:prstGeom prst="rect">
            <a:avLst/>
          </a:prstGeom>
          <a:solidFill>
            <a:schemeClr val="bg1"/>
          </a:solidFill>
        </p:spPr>
        <p:txBody>
          <a:bodyPr wrap="none" rtlCol="0">
            <a:spAutoFit/>
          </a:bodyPr>
          <a:lstStyle/>
          <a:p>
            <a:r>
              <a:rPr lang="en-US" sz="4400" dirty="0"/>
              <a:t>International Business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1981200" y="5111954"/>
            <a:ext cx="8229600" cy="1441246"/>
          </a:xfrm>
        </p:spPr>
        <p:txBody>
          <a:bodyPr/>
          <a:lstStyle/>
          <a:p>
            <a:pPr algn="ctr">
              <a:buNone/>
            </a:pPr>
            <a:r>
              <a:rPr lang="en-US" sz="3200" b="1" dirty="0">
                <a:solidFill>
                  <a:schemeClr val="bg1"/>
                </a:solidFill>
                <a:latin typeface="Arial" pitchFamily="34" charset="0"/>
                <a:cs typeface="Arial" pitchFamily="34" charset="0"/>
              </a:rPr>
              <a:t>Chapter </a:t>
            </a:r>
            <a:r>
              <a:rPr lang="en-US" sz="3200" b="1" dirty="0" smtClean="0">
                <a:solidFill>
                  <a:schemeClr val="bg1"/>
                </a:solidFill>
                <a:latin typeface="Arial" pitchFamily="34" charset="0"/>
                <a:cs typeface="Arial" pitchFamily="34" charset="0"/>
              </a:rPr>
              <a:t>4: </a:t>
            </a:r>
            <a:r>
              <a:rPr lang="en-US" sz="3200" b="1" dirty="0">
                <a:solidFill>
                  <a:schemeClr val="bg1"/>
                </a:solidFill>
                <a:latin typeface="Arial" pitchFamily="34" charset="0"/>
                <a:cs typeface="Arial" pitchFamily="34" charset="0"/>
              </a:rPr>
              <a:t>Foreign Direct Investment</a:t>
            </a:r>
          </a:p>
        </p:txBody>
      </p:sp>
      <p:pic>
        <p:nvPicPr>
          <p:cNvPr id="5" name="Picture 4" descr="A photo of Li Shufu of Geely Holding Group and Volvo executives at an agreement signing.">
            <a:extLst>
              <a:ext uri="{FF2B5EF4-FFF2-40B4-BE49-F238E27FC236}">
                <a16:creationId xmlns:a16="http://schemas.microsoft.com/office/drawing/2014/main" xmlns="" id="{0C076730-FBBD-42BC-9A24-2C1A3B943E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892977" y="987943"/>
            <a:ext cx="6608302" cy="3962400"/>
          </a:xfrm>
          <a:prstGeom prst="rect">
            <a:avLst/>
          </a:prstGeom>
        </p:spPr>
      </p:pic>
      <p:sp>
        <p:nvSpPr>
          <p:cNvPr id="11" name="Text Placeholder 10"/>
          <p:cNvSpPr>
            <a:spLocks noGrp="1"/>
          </p:cNvSpPr>
          <p:nvPr>
            <p:ph type="body" sz="quarter" idx="11"/>
          </p:nvPr>
        </p:nvSpPr>
        <p:spPr/>
        <p:txBody>
          <a:bodyPr/>
          <a:lstStyle/>
          <a:p>
            <a:r>
              <a:rPr lang="en-US" dirty="0"/>
              <a:t>Source: ©Roger </a:t>
            </a:r>
            <a:r>
              <a:rPr lang="en-US" dirty="0" err="1"/>
              <a:t>Lundsten</a:t>
            </a:r>
            <a:r>
              <a:rPr lang="en-US" dirty="0"/>
              <a:t>/AFP/Getty Images</a:t>
            </a:r>
          </a:p>
        </p:txBody>
      </p:sp>
      <p:sp>
        <p:nvSpPr>
          <p:cNvPr id="3" name="Text Placeholder 2">
            <a:extLst>
              <a:ext uri="{FF2B5EF4-FFF2-40B4-BE49-F238E27FC236}">
                <a16:creationId xmlns:a16="http://schemas.microsoft.com/office/drawing/2014/main" xmlns="" id="{021AA00D-2767-4BAD-817F-6D987D4B670A}"/>
              </a:ext>
            </a:extLst>
          </p:cNvPr>
          <p:cNvSpPr>
            <a:spLocks noGrp="1"/>
          </p:cNvSpPr>
          <p:nvPr>
            <p:ph type="body" sz="quarter" idx="16"/>
          </p:nvPr>
        </p:nvSpPr>
        <p:spPr/>
        <p:txBody>
          <a:bodyPr>
            <a:normAutofit lnSpcReduction="10000"/>
          </a:bodyPr>
          <a:lstStyle/>
          <a:p>
            <a:endParaRPr lang="en-US"/>
          </a:p>
        </p:txBody>
      </p:sp>
    </p:spTree>
    <p:extLst>
      <p:ext uri="{BB962C8B-B14F-4D97-AF65-F5344CB8AC3E}">
        <p14:creationId xmlns:p14="http://schemas.microsoft.com/office/powerpoint/2010/main" val="467847493"/>
      </p:ext>
    </p:extLst>
  </p:cSld>
  <p:clrMapOvr>
    <a:masterClrMapping/>
  </p:clrMapOvr>
  <mc:AlternateContent xmlns:mc="http://schemas.openxmlformats.org/markup-compatibility/2006" xmlns:p14="http://schemas.microsoft.com/office/powerpoint/2010/main">
    <mc:Choice Requires="p14">
      <p:transition p14:dur="0" advTm="6161"/>
    </mc:Choice>
    <mc:Fallback xmlns="">
      <p:transition advTm="616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bg1"/>
                </a:solidFill>
              </a:rPr>
              <a:t>Learning Objectives</a:t>
            </a:r>
          </a:p>
        </p:txBody>
      </p:sp>
      <p:sp>
        <p:nvSpPr>
          <p:cNvPr id="11" name="Content Placeholder 10"/>
          <p:cNvSpPr>
            <a:spLocks noGrp="1"/>
          </p:cNvSpPr>
          <p:nvPr>
            <p:ph idx="1"/>
          </p:nvPr>
        </p:nvSpPr>
        <p:spPr>
          <a:solidFill>
            <a:schemeClr val="bg1"/>
          </a:solidFill>
        </p:spPr>
        <p:txBody>
          <a:bodyPr/>
          <a:lstStyle/>
          <a:p>
            <a:pPr marL="914400" indent="-914400"/>
            <a:r>
              <a:rPr lang="en-US" sz="2400" b="1" dirty="0">
                <a:solidFill>
                  <a:srgbClr val="0070C0"/>
                </a:solidFill>
              </a:rPr>
              <a:t>4</a:t>
            </a:r>
            <a:r>
              <a:rPr lang="en-US" sz="2400" b="1" dirty="0" smtClean="0">
                <a:solidFill>
                  <a:srgbClr val="0070C0"/>
                </a:solidFill>
              </a:rPr>
              <a:t>-1</a:t>
            </a:r>
            <a:r>
              <a:rPr lang="en-US" sz="2400" dirty="0"/>
              <a:t>	</a:t>
            </a:r>
            <a:r>
              <a:rPr lang="en-US" altLang="en-US" sz="2400" dirty="0"/>
              <a:t>Recognize current trends regarding foreign direct investment (FDI) in the world economy</a:t>
            </a:r>
            <a:r>
              <a:rPr lang="en-US" sz="2400" dirty="0"/>
              <a:t>.</a:t>
            </a:r>
          </a:p>
          <a:p>
            <a:pPr marL="914400" indent="-914400"/>
            <a:r>
              <a:rPr lang="en-US" sz="2400" b="1" dirty="0">
                <a:solidFill>
                  <a:srgbClr val="0070C0"/>
                </a:solidFill>
              </a:rPr>
              <a:t>4</a:t>
            </a:r>
            <a:r>
              <a:rPr lang="en-US" sz="2400" b="1" dirty="0" smtClean="0">
                <a:solidFill>
                  <a:srgbClr val="0070C0"/>
                </a:solidFill>
              </a:rPr>
              <a:t>-2</a:t>
            </a:r>
            <a:r>
              <a:rPr lang="en-US" sz="2400" dirty="0"/>
              <a:t>	</a:t>
            </a:r>
            <a:r>
              <a:rPr lang="en-US" altLang="en-US" sz="2400" dirty="0"/>
              <a:t>Explain the different theories of FDI</a:t>
            </a:r>
            <a:r>
              <a:rPr lang="en-US" sz="2400" dirty="0"/>
              <a:t>.</a:t>
            </a:r>
          </a:p>
          <a:p>
            <a:pPr marL="914400" indent="-914400"/>
            <a:r>
              <a:rPr lang="en-US" sz="2400" b="1" dirty="0">
                <a:solidFill>
                  <a:srgbClr val="0070C0"/>
                </a:solidFill>
              </a:rPr>
              <a:t>4</a:t>
            </a:r>
            <a:r>
              <a:rPr lang="en-US" sz="2400" b="1" dirty="0" smtClean="0">
                <a:solidFill>
                  <a:srgbClr val="0070C0"/>
                </a:solidFill>
              </a:rPr>
              <a:t>-3</a:t>
            </a:r>
            <a:r>
              <a:rPr lang="en-US" sz="2400" dirty="0"/>
              <a:t>	</a:t>
            </a:r>
            <a:r>
              <a:rPr lang="en-US" altLang="en-US" sz="2400" dirty="0"/>
              <a:t>Understand how political ideology shapes a government’s attitudes toward FDI</a:t>
            </a:r>
            <a:r>
              <a:rPr lang="en-US" sz="2400" dirty="0"/>
              <a:t>.</a:t>
            </a:r>
          </a:p>
          <a:p>
            <a:pPr marL="914400" indent="-914400"/>
            <a:r>
              <a:rPr lang="en-US" sz="2400" b="1" dirty="0">
                <a:solidFill>
                  <a:srgbClr val="0070C0"/>
                </a:solidFill>
              </a:rPr>
              <a:t>4</a:t>
            </a:r>
            <a:r>
              <a:rPr lang="en-US" sz="2400" b="1" dirty="0" smtClean="0">
                <a:solidFill>
                  <a:srgbClr val="0070C0"/>
                </a:solidFill>
              </a:rPr>
              <a:t>-4</a:t>
            </a:r>
            <a:r>
              <a:rPr lang="en-US" sz="2400" dirty="0"/>
              <a:t>	</a:t>
            </a:r>
            <a:r>
              <a:rPr lang="en-US" altLang="en-US" sz="2400" dirty="0"/>
              <a:t>Describe the benefits and costs of FDI to home and host countries</a:t>
            </a:r>
            <a:r>
              <a:rPr lang="en-US" sz="2400" dirty="0"/>
              <a:t>.</a:t>
            </a:r>
          </a:p>
          <a:p>
            <a:pPr marL="914400" indent="-914400"/>
            <a:r>
              <a:rPr lang="en-US" sz="2400" b="1" dirty="0">
                <a:solidFill>
                  <a:srgbClr val="0070C0"/>
                </a:solidFill>
              </a:rPr>
              <a:t>4</a:t>
            </a:r>
            <a:r>
              <a:rPr lang="en-US" sz="2400" b="1" dirty="0" smtClean="0">
                <a:solidFill>
                  <a:srgbClr val="0070C0"/>
                </a:solidFill>
              </a:rPr>
              <a:t>-5</a:t>
            </a:r>
            <a:r>
              <a:rPr lang="en-US" sz="2400" dirty="0"/>
              <a:t>	</a:t>
            </a:r>
            <a:r>
              <a:rPr lang="en-US" altLang="en-US" sz="2400" dirty="0"/>
              <a:t>Explain the range of policy instruments that governments use to influence FDI</a:t>
            </a:r>
            <a:r>
              <a:rPr lang="en-US" sz="2400" dirty="0"/>
              <a:t>.</a:t>
            </a:r>
          </a:p>
          <a:p>
            <a:pPr marL="914400" indent="-914400"/>
            <a:r>
              <a:rPr lang="en-US" sz="2400" b="1" dirty="0">
                <a:solidFill>
                  <a:srgbClr val="0070C0"/>
                </a:solidFill>
              </a:rPr>
              <a:t>4</a:t>
            </a:r>
            <a:r>
              <a:rPr lang="en-US" sz="2400" b="1" dirty="0" smtClean="0">
                <a:solidFill>
                  <a:srgbClr val="0070C0"/>
                </a:solidFill>
              </a:rPr>
              <a:t>-6</a:t>
            </a:r>
            <a:r>
              <a:rPr lang="en-US" sz="2400" b="1" dirty="0">
                <a:solidFill>
                  <a:srgbClr val="0070C0"/>
                </a:solidFill>
              </a:rPr>
              <a:t>	</a:t>
            </a:r>
            <a:r>
              <a:rPr lang="en-US" altLang="en-US" sz="2400" dirty="0"/>
              <a:t>Identify the implications for managers of the theory and government policies associated with FDI.</a:t>
            </a:r>
            <a:endParaRPr lang="en-US" sz="2400" dirty="0"/>
          </a:p>
        </p:txBody>
      </p:sp>
      <p:sp>
        <p:nvSpPr>
          <p:cNvPr id="3" name="Text Placeholder 2">
            <a:extLst>
              <a:ext uri="{FF2B5EF4-FFF2-40B4-BE49-F238E27FC236}">
                <a16:creationId xmlns:a16="http://schemas.microsoft.com/office/drawing/2014/main" xmlns="" id="{FA787D96-791A-420A-9D8C-3FC3D3C7F77A}"/>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16CBF6AB-4C20-4245-A344-D0AFEC29E133}"/>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474239028"/>
      </p:ext>
    </p:extLst>
  </p:cSld>
  <p:clrMapOvr>
    <a:masterClrMapping/>
  </p:clrMapOvr>
  <mc:AlternateContent xmlns:mc="http://schemas.openxmlformats.org/markup-compatibility/2006" xmlns:p14="http://schemas.microsoft.com/office/powerpoint/2010/main">
    <mc:Choice Requires="p14">
      <p:transition p14:dur="0" advTm="117643"/>
    </mc:Choice>
    <mc:Fallback xmlns="">
      <p:transition advTm="11764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normAutofit fontScale="90000"/>
          </a:bodyPr>
          <a:lstStyle/>
          <a:p>
            <a:r>
              <a:rPr lang="en-US" dirty="0">
                <a:solidFill>
                  <a:schemeClr val="bg1"/>
                </a:solidFill>
              </a:rPr>
              <a:t>Opening Case: </a:t>
            </a:r>
            <a:br>
              <a:rPr lang="en-US" dirty="0">
                <a:solidFill>
                  <a:schemeClr val="bg1"/>
                </a:solidFill>
              </a:rPr>
            </a:br>
            <a:r>
              <a:rPr lang="en-US" dirty="0" err="1">
                <a:solidFill>
                  <a:schemeClr val="bg1"/>
                </a:solidFill>
              </a:rPr>
              <a:t>Geely</a:t>
            </a:r>
            <a:r>
              <a:rPr lang="en-US" dirty="0">
                <a:solidFill>
                  <a:schemeClr val="bg1"/>
                </a:solidFill>
              </a:rPr>
              <a:t> Goes Global</a:t>
            </a:r>
          </a:p>
        </p:txBody>
      </p:sp>
      <p:sp>
        <p:nvSpPr>
          <p:cNvPr id="11" name="Content Placeholder 10"/>
          <p:cNvSpPr>
            <a:spLocks noGrp="1"/>
          </p:cNvSpPr>
          <p:nvPr>
            <p:ph idx="1"/>
          </p:nvPr>
        </p:nvSpPr>
        <p:spPr>
          <a:xfrm>
            <a:off x="1981200" y="1524000"/>
            <a:ext cx="8534400" cy="5029200"/>
          </a:xfrm>
          <a:solidFill>
            <a:schemeClr val="bg1"/>
          </a:solidFill>
        </p:spPr>
        <p:txBody>
          <a:bodyPr/>
          <a:lstStyle/>
          <a:p>
            <a:r>
              <a:rPr lang="en-US" sz="2400" dirty="0" err="1"/>
              <a:t>Geely</a:t>
            </a:r>
            <a:r>
              <a:rPr lang="en-US" sz="2400" dirty="0"/>
              <a:t>, a Chinese auto manufacturer founded by Li </a:t>
            </a:r>
            <a:r>
              <a:rPr lang="en-US" sz="2400" dirty="0" err="1"/>
              <a:t>Shufu</a:t>
            </a:r>
            <a:r>
              <a:rPr lang="en-US" sz="2400" dirty="0"/>
              <a:t> in 1986, began as a manufacturer of refrigerators</a:t>
            </a:r>
          </a:p>
          <a:p>
            <a:r>
              <a:rPr lang="en-US" sz="2400" dirty="0"/>
              <a:t>Quickly became second largest automobile manufacturer in China</a:t>
            </a:r>
          </a:p>
          <a:p>
            <a:r>
              <a:rPr lang="en-US" sz="2400" dirty="0"/>
              <a:t>Li’s personal favorite car maker was Volvo and he bought it in 2009</a:t>
            </a:r>
          </a:p>
          <a:p>
            <a:pPr marL="798513" lvl="1" indent="-342900"/>
            <a:r>
              <a:rPr lang="en-US" sz="2000" dirty="0"/>
              <a:t>Gained brand name, engineering and design skills</a:t>
            </a:r>
          </a:p>
          <a:p>
            <a:r>
              <a:rPr lang="en-US" sz="2400" dirty="0"/>
              <a:t>China has emerged as a major market for Volvo</a:t>
            </a:r>
          </a:p>
          <a:p>
            <a:r>
              <a:rPr lang="en-US" sz="2400" dirty="0" err="1"/>
              <a:t>Geely</a:t>
            </a:r>
            <a:r>
              <a:rPr lang="en-US" sz="2400" dirty="0"/>
              <a:t> pledged to produce a “death-proof” car by 2020</a:t>
            </a:r>
          </a:p>
          <a:p>
            <a:r>
              <a:rPr lang="en-US" sz="2400" dirty="0"/>
              <a:t>Following its success with Volvo, </a:t>
            </a:r>
            <a:r>
              <a:rPr lang="en-US" sz="2400" dirty="0" err="1"/>
              <a:t>Geely</a:t>
            </a:r>
            <a:r>
              <a:rPr lang="en-US" sz="2400" dirty="0"/>
              <a:t> now making foreign investments in British, Malaysian, and Swedish automobile industries</a:t>
            </a:r>
          </a:p>
        </p:txBody>
      </p:sp>
      <p:sp>
        <p:nvSpPr>
          <p:cNvPr id="3" name="Text Placeholder 2">
            <a:extLst>
              <a:ext uri="{FF2B5EF4-FFF2-40B4-BE49-F238E27FC236}">
                <a16:creationId xmlns:a16="http://schemas.microsoft.com/office/drawing/2014/main" xmlns="" id="{93A00127-66A4-41A0-919B-2838A54B9FF4}"/>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672590FE-B70B-4914-A18F-0E112D4CF155}"/>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437675824"/>
      </p:ext>
    </p:extLst>
  </p:cSld>
  <p:clrMapOvr>
    <a:masterClrMapping/>
  </p:clrMapOvr>
  <mc:AlternateContent xmlns:mc="http://schemas.openxmlformats.org/markup-compatibility/2006" xmlns:p14="http://schemas.microsoft.com/office/powerpoint/2010/main">
    <mc:Choice Requires="p14">
      <p:transition p14:dur="0" advTm="135804"/>
    </mc:Choice>
    <mc:Fallback xmlns="">
      <p:transition advTm="13580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t>Introduction</a:t>
            </a:r>
          </a:p>
        </p:txBody>
      </p:sp>
      <p:sp>
        <p:nvSpPr>
          <p:cNvPr id="450565" name="Rectangle 5"/>
          <p:cNvSpPr>
            <a:spLocks noGrp="1" noChangeArrowheads="1"/>
          </p:cNvSpPr>
          <p:nvPr>
            <p:ph idx="1"/>
          </p:nvPr>
        </p:nvSpPr>
        <p:spPr>
          <a:solidFill>
            <a:schemeClr val="bg1"/>
          </a:solidFill>
        </p:spPr>
        <p:txBody>
          <a:bodyPr rtlCol="0">
            <a:normAutofit/>
          </a:bodyPr>
          <a:lstStyle/>
          <a:p>
            <a:pPr>
              <a:spcBef>
                <a:spcPts val="672"/>
              </a:spcBef>
              <a:defRPr/>
            </a:pPr>
            <a:r>
              <a:rPr lang="en-US" dirty="0"/>
              <a:t>Foreign direct investment (FDI): a firm invests directly in new facilities to produce or market in a foreign country</a:t>
            </a:r>
          </a:p>
          <a:p>
            <a:pPr marL="803275" lvl="1" indent="-346075">
              <a:spcBef>
                <a:spcPts val="576"/>
              </a:spcBef>
              <a:defRPr/>
            </a:pPr>
            <a:r>
              <a:rPr lang="en-US" dirty="0"/>
              <a:t>According to U.S. Department of Commerce, FDI occurs when there is a 10 percent interest taken in a foreign business entity</a:t>
            </a:r>
          </a:p>
          <a:p>
            <a:pPr marL="803275" lvl="1" indent="-346075">
              <a:spcBef>
                <a:spcPts val="576"/>
              </a:spcBef>
              <a:defRPr/>
            </a:pPr>
            <a:r>
              <a:rPr lang="en-US" dirty="0"/>
              <a:t>A firm engaged in FDI is a multinational enterprise </a:t>
            </a:r>
          </a:p>
        </p:txBody>
      </p:sp>
      <p:sp>
        <p:nvSpPr>
          <p:cNvPr id="3" name="Text Placeholder 2">
            <a:extLst>
              <a:ext uri="{FF2B5EF4-FFF2-40B4-BE49-F238E27FC236}">
                <a16:creationId xmlns:a16="http://schemas.microsoft.com/office/drawing/2014/main" xmlns="" id="{75FA3268-146D-4B8E-AF17-34665C6520B6}"/>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25C08493-B48A-43D2-B136-3E5A607055A8}"/>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569986835"/>
      </p:ext>
    </p:extLst>
  </p:cSld>
  <p:clrMapOvr>
    <a:masterClrMapping/>
  </p:clrMapOvr>
  <mc:AlternateContent xmlns:mc="http://schemas.openxmlformats.org/markup-compatibility/2006" xmlns:p14="http://schemas.microsoft.com/office/powerpoint/2010/main">
    <mc:Choice Requires="p14">
      <p:transition p14:dur="0" advTm="102790"/>
    </mc:Choice>
    <mc:Fallback xmlns="">
      <p:transition advTm="1027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sz="3200" dirty="0">
                <a:solidFill>
                  <a:schemeClr val="bg1"/>
                </a:solidFill>
              </a:rPr>
              <a:t>Foreign Direct Investment in the World Economy </a:t>
            </a:r>
            <a:r>
              <a:rPr lang="en-US" altLang="en-US" sz="2000" dirty="0">
                <a:solidFill>
                  <a:schemeClr val="bg1"/>
                </a:solidFill>
              </a:rPr>
              <a:t>1</a:t>
            </a:r>
          </a:p>
        </p:txBody>
      </p:sp>
      <p:sp>
        <p:nvSpPr>
          <p:cNvPr id="455683" name="Rectangle 3"/>
          <p:cNvSpPr>
            <a:spLocks noGrp="1" noChangeArrowheads="1"/>
          </p:cNvSpPr>
          <p:nvPr>
            <p:ph idx="1"/>
          </p:nvPr>
        </p:nvSpPr>
        <p:spPr>
          <a:solidFill>
            <a:schemeClr val="bg1"/>
          </a:solidFill>
        </p:spPr>
        <p:txBody>
          <a:bodyPr rtlCol="0">
            <a:normAutofit/>
          </a:bodyPr>
          <a:lstStyle/>
          <a:p>
            <a:pPr>
              <a:defRPr/>
            </a:pPr>
            <a:r>
              <a:rPr lang="en-US" b="1" dirty="0"/>
              <a:t>Flow of FDI:</a:t>
            </a:r>
            <a:r>
              <a:rPr lang="en-US" dirty="0"/>
              <a:t> the amount of FDI undertaken over a given time period</a:t>
            </a:r>
          </a:p>
          <a:p>
            <a:pPr>
              <a:defRPr/>
            </a:pPr>
            <a:r>
              <a:rPr lang="en-US" b="1" dirty="0"/>
              <a:t>Stock of FDI: </a:t>
            </a:r>
            <a:r>
              <a:rPr lang="en-US" dirty="0"/>
              <a:t>the total accumulated value of foreign-owned assets at a given time </a:t>
            </a:r>
          </a:p>
          <a:p>
            <a:pPr>
              <a:defRPr/>
            </a:pPr>
            <a:r>
              <a:rPr lang="en-US" b="1" dirty="0"/>
              <a:t>Outflows of FDI:</a:t>
            </a:r>
            <a:r>
              <a:rPr lang="en-US" b="1" dirty="0">
                <a:solidFill>
                  <a:srgbClr val="009999"/>
                </a:solidFill>
              </a:rPr>
              <a:t> </a:t>
            </a:r>
            <a:r>
              <a:rPr lang="en-US" dirty="0"/>
              <a:t>the flows of FDI out of a country</a:t>
            </a:r>
          </a:p>
          <a:p>
            <a:pPr>
              <a:defRPr/>
            </a:pPr>
            <a:r>
              <a:rPr lang="en-US" b="1" dirty="0"/>
              <a:t>Inflows of FDI: </a:t>
            </a:r>
            <a:r>
              <a:rPr lang="en-US" dirty="0"/>
              <a:t>the flows of FDI into a country</a:t>
            </a:r>
          </a:p>
        </p:txBody>
      </p:sp>
      <p:sp>
        <p:nvSpPr>
          <p:cNvPr id="3" name="Text Placeholder 2">
            <a:extLst>
              <a:ext uri="{FF2B5EF4-FFF2-40B4-BE49-F238E27FC236}">
                <a16:creationId xmlns:a16="http://schemas.microsoft.com/office/drawing/2014/main" xmlns="" id="{FE61FA45-CBEE-46B8-8A8F-1A0C2D80B2C3}"/>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640861A7-A1AB-4B29-B48E-5BBF364E500B}"/>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4521841"/>
      </p:ext>
    </p:extLst>
  </p:cSld>
  <p:clrMapOvr>
    <a:masterClrMapping/>
  </p:clrMapOvr>
  <mc:AlternateContent xmlns:mc="http://schemas.openxmlformats.org/markup-compatibility/2006" xmlns:p14="http://schemas.microsoft.com/office/powerpoint/2010/main">
    <mc:Choice Requires="p14">
      <p:transition p14:dur="0" advTm="127809"/>
    </mc:Choice>
    <mc:Fallback xmlns="">
      <p:transition advTm="12780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Foreign Direct Investment in the World Economy</a:t>
            </a:r>
            <a:r>
              <a:rPr lang="en-US" altLang="en-US" dirty="0">
                <a:solidFill>
                  <a:schemeClr val="bg1"/>
                </a:solidFill>
              </a:rPr>
              <a:t> </a:t>
            </a:r>
            <a:r>
              <a:rPr lang="en-US" altLang="en-US" sz="2000" dirty="0">
                <a:solidFill>
                  <a:schemeClr val="bg1"/>
                </a:solidFill>
              </a:rPr>
              <a:t>2</a:t>
            </a:r>
          </a:p>
        </p:txBody>
      </p:sp>
      <p:sp>
        <p:nvSpPr>
          <p:cNvPr id="12291" name="Rectangle 3"/>
          <p:cNvSpPr>
            <a:spLocks noGrp="1" noChangeArrowheads="1"/>
          </p:cNvSpPr>
          <p:nvPr>
            <p:ph idx="1"/>
          </p:nvPr>
        </p:nvSpPr>
        <p:spPr>
          <a:solidFill>
            <a:schemeClr val="bg1"/>
          </a:solidFill>
        </p:spPr>
        <p:txBody>
          <a:bodyPr/>
          <a:lstStyle/>
          <a:p>
            <a:r>
              <a:rPr lang="en-US" altLang="en-US" dirty="0"/>
              <a:t>Trends in FDI</a:t>
            </a:r>
          </a:p>
          <a:p>
            <a:pPr lvl="1"/>
            <a:r>
              <a:rPr lang="en-US" altLang="en-US" dirty="0"/>
              <a:t>Both the flow and stock of FDI in the world economy have increased over the last 25 years</a:t>
            </a:r>
          </a:p>
          <a:p>
            <a:pPr lvl="1"/>
            <a:r>
              <a:rPr lang="en-US" altLang="en-US" dirty="0"/>
              <a:t>FDI flow has grown more rapidly than world trade and world output</a:t>
            </a:r>
          </a:p>
          <a:p>
            <a:pPr lvl="2"/>
            <a:r>
              <a:rPr lang="en-US" altLang="en-US" dirty="0"/>
              <a:t>Firms still fear protectionist policies</a:t>
            </a:r>
          </a:p>
          <a:p>
            <a:pPr lvl="2"/>
            <a:r>
              <a:rPr lang="en-US" altLang="en-US" dirty="0"/>
              <a:t>The shift toward democratic political institutions and free market economies encourages FDI</a:t>
            </a:r>
          </a:p>
          <a:p>
            <a:pPr lvl="2"/>
            <a:r>
              <a:rPr lang="en-US" altLang="en-US" dirty="0"/>
              <a:t>Globalization is prompting firms to ensure they have a significant presence in many regions of the world</a:t>
            </a:r>
          </a:p>
        </p:txBody>
      </p:sp>
      <p:sp>
        <p:nvSpPr>
          <p:cNvPr id="3" name="Text Placeholder 2">
            <a:extLst>
              <a:ext uri="{FF2B5EF4-FFF2-40B4-BE49-F238E27FC236}">
                <a16:creationId xmlns:a16="http://schemas.microsoft.com/office/drawing/2014/main" xmlns="" id="{690BADEB-1612-4A18-8BE0-7D5967C94E4F}"/>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3D62F7F9-5C6A-4328-960E-1BA3530CF75F}"/>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681011634"/>
      </p:ext>
    </p:extLst>
  </p:cSld>
  <p:clrMapOvr>
    <a:masterClrMapping/>
  </p:clrMapOvr>
  <mc:AlternateContent xmlns:mc="http://schemas.openxmlformats.org/markup-compatibility/2006" xmlns:p14="http://schemas.microsoft.com/office/powerpoint/2010/main">
    <mc:Choice Requires="p14">
      <p:transition p14:dur="0" advTm="175925"/>
    </mc:Choice>
    <mc:Fallback xmlns="">
      <p:transition advTm="17592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  </a:t>
            </a:r>
            <a:r>
              <a:rPr lang="en-US" altLang="en-US" sz="3200" dirty="0">
                <a:solidFill>
                  <a:schemeClr val="bg1"/>
                </a:solidFill>
              </a:rPr>
              <a:t>Foreign Direct Investment in the World Economy </a:t>
            </a:r>
            <a:r>
              <a:rPr lang="en-US" altLang="en-US" sz="2000" dirty="0">
                <a:solidFill>
                  <a:schemeClr val="bg1"/>
                </a:solidFill>
              </a:rPr>
              <a:t>3</a:t>
            </a:r>
          </a:p>
        </p:txBody>
      </p:sp>
      <p:sp>
        <p:nvSpPr>
          <p:cNvPr id="14339" name="Rectangle 3"/>
          <p:cNvSpPr>
            <a:spLocks noGrp="1" noChangeArrowheads="1"/>
          </p:cNvSpPr>
          <p:nvPr>
            <p:ph idx="1"/>
          </p:nvPr>
        </p:nvSpPr>
        <p:spPr>
          <a:solidFill>
            <a:schemeClr val="bg1"/>
          </a:solidFill>
        </p:spPr>
        <p:txBody>
          <a:bodyPr/>
          <a:lstStyle/>
          <a:p>
            <a:pPr>
              <a:spcBef>
                <a:spcPts val="672"/>
              </a:spcBef>
              <a:defRPr/>
            </a:pPr>
            <a:r>
              <a:rPr lang="en-US" dirty="0"/>
              <a:t>The Direction of FDI</a:t>
            </a:r>
          </a:p>
          <a:p>
            <a:pPr marL="803275" lvl="1" indent="-341313">
              <a:spcBef>
                <a:spcPts val="576"/>
              </a:spcBef>
              <a:defRPr/>
            </a:pPr>
            <a:r>
              <a:rPr lang="en-US" dirty="0"/>
              <a:t>Historically, most FDI has been directed at the developed nations of the world</a:t>
            </a:r>
          </a:p>
          <a:p>
            <a:pPr marL="1146175" lvl="2" indent="-234950">
              <a:spcBef>
                <a:spcPts val="480"/>
              </a:spcBef>
              <a:defRPr/>
            </a:pPr>
            <a:r>
              <a:rPr lang="en-US" dirty="0"/>
              <a:t>United States and European Union are favorite targets</a:t>
            </a:r>
          </a:p>
          <a:p>
            <a:pPr marL="803275" lvl="1" indent="-341313">
              <a:spcBef>
                <a:spcPts val="576"/>
              </a:spcBef>
              <a:defRPr/>
            </a:pPr>
            <a:r>
              <a:rPr lang="en-US" dirty="0"/>
              <a:t>More recently, developing nations have been the recipients of FDI </a:t>
            </a:r>
          </a:p>
          <a:p>
            <a:pPr marL="1146175" lvl="2" indent="-234950">
              <a:spcBef>
                <a:spcPts val="480"/>
              </a:spcBef>
              <a:defRPr/>
            </a:pPr>
            <a:r>
              <a:rPr lang="en-US" dirty="0"/>
              <a:t>South, East, and Southeast Asia — particularly China — have received significant inflows</a:t>
            </a:r>
          </a:p>
          <a:p>
            <a:pPr marL="1146175" lvl="2" indent="-234950">
              <a:spcBef>
                <a:spcPts val="480"/>
              </a:spcBef>
              <a:defRPr/>
            </a:pPr>
            <a:r>
              <a:rPr lang="en-US" dirty="0"/>
              <a:t>Latin America is also emerging as an important region for FDI</a:t>
            </a:r>
          </a:p>
          <a:p>
            <a:pPr marL="1146175" lvl="2" indent="-234950">
              <a:spcBef>
                <a:spcPts val="480"/>
              </a:spcBef>
              <a:defRPr/>
            </a:pPr>
            <a:r>
              <a:rPr lang="en-US" dirty="0"/>
              <a:t>China is becoming a major investor in Africa especially in the extraction industries</a:t>
            </a:r>
          </a:p>
        </p:txBody>
      </p:sp>
      <p:sp>
        <p:nvSpPr>
          <p:cNvPr id="3" name="Text Placeholder 2">
            <a:extLst>
              <a:ext uri="{FF2B5EF4-FFF2-40B4-BE49-F238E27FC236}">
                <a16:creationId xmlns:a16="http://schemas.microsoft.com/office/drawing/2014/main" xmlns="" id="{0B0F9F73-714B-4C2D-AA2D-F2DDA6F0A1ED}"/>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DE7F586B-E879-463D-9731-A6BCA8C77BB9}"/>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460942207"/>
      </p:ext>
    </p:extLst>
  </p:cSld>
  <p:clrMapOvr>
    <a:masterClrMapping/>
  </p:clrMapOvr>
  <mc:AlternateContent xmlns:mc="http://schemas.openxmlformats.org/markup-compatibility/2006" xmlns:p14="http://schemas.microsoft.com/office/powerpoint/2010/main">
    <mc:Choice Requires="p14">
      <p:transition p14:dur="0" advTm="101945"/>
    </mc:Choice>
    <mc:Fallback xmlns="">
      <p:transition advTm="10194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Foreign Direct Investment in the World Economy </a:t>
            </a:r>
            <a:r>
              <a:rPr lang="en-US" altLang="en-US" sz="2000" dirty="0">
                <a:solidFill>
                  <a:schemeClr val="bg1"/>
                </a:solidFill>
              </a:rPr>
              <a:t>4</a:t>
            </a:r>
          </a:p>
        </p:txBody>
      </p:sp>
      <p:sp>
        <p:nvSpPr>
          <p:cNvPr id="16387" name="Rectangle 3"/>
          <p:cNvSpPr>
            <a:spLocks noGrp="1" noChangeArrowheads="1"/>
          </p:cNvSpPr>
          <p:nvPr>
            <p:ph idx="1"/>
          </p:nvPr>
        </p:nvSpPr>
        <p:spPr>
          <a:solidFill>
            <a:schemeClr val="bg1"/>
          </a:solidFill>
        </p:spPr>
        <p:txBody>
          <a:bodyPr/>
          <a:lstStyle/>
          <a:p>
            <a:r>
              <a:rPr lang="en-US" altLang="en-US" dirty="0"/>
              <a:t>The Source of FDI</a:t>
            </a:r>
          </a:p>
          <a:p>
            <a:pPr lvl="1"/>
            <a:r>
              <a:rPr lang="en-US" altLang="en-US" dirty="0"/>
              <a:t>Since World War II, the U.S. has been the largest source country for FDI</a:t>
            </a:r>
          </a:p>
          <a:p>
            <a:pPr lvl="1"/>
            <a:r>
              <a:rPr lang="en-US" altLang="en-US" dirty="0"/>
              <a:t>Other important source countries: the United Kingdom, the Netherlands, France, Germany, and Japan </a:t>
            </a:r>
          </a:p>
          <a:p>
            <a:pPr lvl="1"/>
            <a:r>
              <a:rPr lang="en-US" altLang="en-US" dirty="0"/>
              <a:t>Chinese firms recently emerging as major foreign investors</a:t>
            </a:r>
          </a:p>
        </p:txBody>
      </p:sp>
      <p:sp>
        <p:nvSpPr>
          <p:cNvPr id="3" name="Text Placeholder 2">
            <a:extLst>
              <a:ext uri="{FF2B5EF4-FFF2-40B4-BE49-F238E27FC236}">
                <a16:creationId xmlns:a16="http://schemas.microsoft.com/office/drawing/2014/main" xmlns="" id="{0C82F2BA-335A-482F-B0EC-F15EA043D23C}"/>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6342EB47-B467-44EC-95F3-9551CE97A283}"/>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935903148"/>
      </p:ext>
    </p:extLst>
  </p:cSld>
  <p:clrMapOvr>
    <a:masterClrMapping/>
  </p:clrMapOvr>
  <mc:AlternateContent xmlns:mc="http://schemas.openxmlformats.org/markup-compatibility/2006" xmlns:p14="http://schemas.microsoft.com/office/powerpoint/2010/main">
    <mc:Choice Requires="p14">
      <p:transition p14:dur="0" advTm="178888"/>
    </mc:Choice>
    <mc:Fallback xmlns="">
      <p:transition advTm="17888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2800" dirty="0">
                <a:solidFill>
                  <a:schemeClr val="bg1"/>
                </a:solidFill>
              </a:rPr>
              <a:t>Figure </a:t>
            </a:r>
            <a:r>
              <a:rPr lang="en-US" altLang="en-US" sz="2800" dirty="0" smtClean="0">
                <a:solidFill>
                  <a:schemeClr val="bg1"/>
                </a:solidFill>
              </a:rPr>
              <a:t>4.3 </a:t>
            </a:r>
            <a:r>
              <a:rPr lang="en-US" altLang="en-US" sz="2800" dirty="0">
                <a:solidFill>
                  <a:schemeClr val="bg1"/>
                </a:solidFill>
              </a:rPr>
              <a:t>Cumulative FDI Outflows, 1998 to 2017 ($ billions)</a:t>
            </a:r>
          </a:p>
        </p:txBody>
      </p:sp>
      <p:pic>
        <p:nvPicPr>
          <p:cNvPr id="11" name="Picture 10" descr="A bar chart showing cumulative F D I outflows for six countries.">
            <a:extLst>
              <a:ext uri="{FF2B5EF4-FFF2-40B4-BE49-F238E27FC236}">
                <a16:creationId xmlns:a16="http://schemas.microsoft.com/office/drawing/2014/main" xmlns="" id="{BD3A6E39-908F-4118-BE38-3A562C6C8E5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60374" y="1309878"/>
            <a:ext cx="7429385" cy="4557522"/>
          </a:xfrm>
          <a:prstGeom prst="rect">
            <a:avLst/>
          </a:prstGeom>
        </p:spPr>
      </p:pic>
      <p:sp>
        <p:nvSpPr>
          <p:cNvPr id="3" name="Text Placeholder 2">
            <a:extLst>
              <a:ext uri="{FF2B5EF4-FFF2-40B4-BE49-F238E27FC236}">
                <a16:creationId xmlns:a16="http://schemas.microsoft.com/office/drawing/2014/main" xmlns="" id="{1DFB076F-DC0A-4F17-96B6-99061D56959C}"/>
              </a:ext>
            </a:extLst>
          </p:cNvPr>
          <p:cNvSpPr>
            <a:spLocks noGrp="1"/>
          </p:cNvSpPr>
          <p:nvPr>
            <p:ph type="body" sz="quarter" idx="11"/>
          </p:nvPr>
        </p:nvSpPr>
        <p:spPr/>
        <p:txBody>
          <a:bodyPr/>
          <a:lstStyle/>
          <a:p>
            <a:r>
              <a:rPr lang="en-US" i="1" dirty="0"/>
              <a:t>Source: UNCTAD statistical data set, http://unctadstat.unctad.org</a:t>
            </a:r>
          </a:p>
        </p:txBody>
      </p:sp>
      <p:sp>
        <p:nvSpPr>
          <p:cNvPr id="4" name="Text Placeholder 3">
            <a:extLst>
              <a:ext uri="{FF2B5EF4-FFF2-40B4-BE49-F238E27FC236}">
                <a16:creationId xmlns:a16="http://schemas.microsoft.com/office/drawing/2014/main" xmlns="" id="{2480A2B3-4304-4F22-A637-32F88F0C653C}"/>
              </a:ext>
            </a:extLst>
          </p:cNvPr>
          <p:cNvSpPr>
            <a:spLocks noGrp="1"/>
          </p:cNvSpPr>
          <p:nvPr>
            <p:ph type="body" sz="quarter" idx="16"/>
          </p:nvPr>
        </p:nvSpPr>
        <p:spPr>
          <a:xfrm>
            <a:off x="4991100" y="6529450"/>
            <a:ext cx="2209800" cy="99950"/>
          </a:xfrm>
        </p:spPr>
        <p:txBody>
          <a:bodyPr>
            <a:normAutofit lnSpcReduction="10000"/>
          </a:bodyPr>
          <a:lstStyle/>
          <a:p>
            <a:r>
              <a:rPr lang="en-US" dirty="0">
                <a:hlinkClick r:id="" action="ppaction://noaction"/>
              </a:rPr>
              <a:t>Access the text alternative for these images.</a:t>
            </a:r>
            <a:endParaRPr lang="en-US" dirty="0"/>
          </a:p>
        </p:txBody>
      </p:sp>
    </p:spTree>
    <p:extLst>
      <p:ext uri="{BB962C8B-B14F-4D97-AF65-F5344CB8AC3E}">
        <p14:creationId xmlns:p14="http://schemas.microsoft.com/office/powerpoint/2010/main" val="1446505300"/>
      </p:ext>
    </p:extLst>
  </p:cSld>
  <p:clrMapOvr>
    <a:masterClrMapping/>
  </p:clrMapOvr>
  <mc:AlternateContent xmlns:mc="http://schemas.openxmlformats.org/markup-compatibility/2006" xmlns:p14="http://schemas.microsoft.com/office/powerpoint/2010/main">
    <mc:Choice Requires="p14">
      <p:transition p14:dur="0" advTm="64623"/>
    </mc:Choice>
    <mc:Fallback xmlns="">
      <p:transition advTm="6462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Foreign Direct Investment in the World Economy </a:t>
            </a:r>
            <a:r>
              <a:rPr lang="en-US" altLang="en-US" sz="2000" dirty="0">
                <a:solidFill>
                  <a:schemeClr val="bg1"/>
                </a:solidFill>
              </a:rPr>
              <a:t>5</a:t>
            </a:r>
          </a:p>
        </p:txBody>
      </p:sp>
      <p:sp>
        <p:nvSpPr>
          <p:cNvPr id="466947" name="Rectangle 3"/>
          <p:cNvSpPr>
            <a:spLocks noGrp="1" noChangeArrowheads="1"/>
          </p:cNvSpPr>
          <p:nvPr>
            <p:ph idx="1"/>
          </p:nvPr>
        </p:nvSpPr>
        <p:spPr>
          <a:solidFill>
            <a:schemeClr val="bg1"/>
          </a:solidFill>
        </p:spPr>
        <p:txBody>
          <a:bodyPr/>
          <a:lstStyle/>
          <a:p>
            <a:r>
              <a:rPr lang="en-US" altLang="en-US" dirty="0"/>
              <a:t>The Form of FDI: Acquisitions versus Greenfield Investments</a:t>
            </a:r>
          </a:p>
          <a:p>
            <a:pPr lvl="1"/>
            <a:r>
              <a:rPr lang="en-US" altLang="en-US" b="1" dirty="0"/>
              <a:t>Greenfield investments:</a:t>
            </a:r>
            <a:r>
              <a:rPr lang="en-US" altLang="en-US" dirty="0"/>
              <a:t> establishing new operations in a foreign country  </a:t>
            </a:r>
          </a:p>
          <a:p>
            <a:pPr lvl="1"/>
            <a:r>
              <a:rPr lang="en-US" altLang="en-US" dirty="0"/>
              <a:t>Acquisitions are attractive because:</a:t>
            </a:r>
          </a:p>
          <a:p>
            <a:pPr lvl="2"/>
            <a:r>
              <a:rPr lang="en-US" altLang="en-US" dirty="0"/>
              <a:t>They are quicker to execute than </a:t>
            </a:r>
            <a:r>
              <a:rPr lang="en-US" altLang="en-US" dirty="0" err="1"/>
              <a:t>greenfield</a:t>
            </a:r>
            <a:r>
              <a:rPr lang="en-US" altLang="en-US" dirty="0"/>
              <a:t> investments</a:t>
            </a:r>
          </a:p>
          <a:p>
            <a:pPr lvl="2"/>
            <a:r>
              <a:rPr lang="en-US" altLang="en-US" dirty="0"/>
              <a:t>It is easier and less risky for a firm to acquire desired assets than build them from the ground up</a:t>
            </a:r>
          </a:p>
          <a:p>
            <a:pPr lvl="2"/>
            <a:r>
              <a:rPr lang="en-US" altLang="en-US" dirty="0"/>
              <a:t>Firms believe they can increase the efficiency of an acquired unit by transferring capital, technology, or management skills </a:t>
            </a:r>
          </a:p>
        </p:txBody>
      </p:sp>
      <p:sp>
        <p:nvSpPr>
          <p:cNvPr id="3" name="Text Placeholder 2">
            <a:extLst>
              <a:ext uri="{FF2B5EF4-FFF2-40B4-BE49-F238E27FC236}">
                <a16:creationId xmlns:a16="http://schemas.microsoft.com/office/drawing/2014/main" xmlns="" id="{BE8DD78D-840D-4190-AA95-0CB86402198F}"/>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AC7CC87D-1751-4E27-9E1A-D7CEA3D22FF2}"/>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038281089"/>
      </p:ext>
    </p:extLst>
  </p:cSld>
  <p:clrMapOvr>
    <a:masterClrMapping/>
  </p:clrMapOvr>
  <mc:AlternateContent xmlns:mc="http://schemas.openxmlformats.org/markup-compatibility/2006" xmlns:p14="http://schemas.microsoft.com/office/powerpoint/2010/main">
    <mc:Choice Requires="p14">
      <p:transition p14:dur="0" advTm="153295"/>
    </mc:Choice>
    <mc:Fallback xmlns="">
      <p:transition advTm="1532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Theories of Foreign Direct Investment </a:t>
            </a:r>
            <a:r>
              <a:rPr lang="en-US" altLang="en-US" sz="2000" dirty="0">
                <a:solidFill>
                  <a:schemeClr val="bg1"/>
                </a:solidFill>
              </a:rPr>
              <a:t>1</a:t>
            </a:r>
          </a:p>
        </p:txBody>
      </p:sp>
      <p:sp>
        <p:nvSpPr>
          <p:cNvPr id="470019" name="Rectangle 3"/>
          <p:cNvSpPr>
            <a:spLocks noGrp="1" noChangeArrowheads="1"/>
          </p:cNvSpPr>
          <p:nvPr>
            <p:ph idx="1"/>
          </p:nvPr>
        </p:nvSpPr>
        <p:spPr>
          <a:solidFill>
            <a:schemeClr val="bg1"/>
          </a:solidFill>
        </p:spPr>
        <p:txBody>
          <a:bodyPr rtlCol="0">
            <a:normAutofit/>
          </a:bodyPr>
          <a:lstStyle/>
          <a:p>
            <a:pPr>
              <a:defRPr/>
            </a:pPr>
            <a:r>
              <a:rPr lang="en-US" dirty="0"/>
              <a:t>Three complementary perspectives</a:t>
            </a:r>
          </a:p>
          <a:p>
            <a:pPr lvl="1">
              <a:defRPr/>
            </a:pPr>
            <a:r>
              <a:rPr lang="en-US" dirty="0"/>
              <a:t>Why does a firm favor direct investment over exporting and licensing?</a:t>
            </a:r>
          </a:p>
          <a:p>
            <a:pPr lvl="1">
              <a:defRPr/>
            </a:pPr>
            <a:r>
              <a:rPr lang="en-US" dirty="0"/>
              <a:t>Why do firms in same industry undertake foreign direct investment at the same time and favor certain locations as targets for FDI?</a:t>
            </a:r>
          </a:p>
          <a:p>
            <a:pPr lvl="1">
              <a:defRPr/>
            </a:pPr>
            <a:r>
              <a:rPr lang="en-US" b="1" dirty="0"/>
              <a:t>Eclectic paradigm </a:t>
            </a:r>
            <a:r>
              <a:rPr lang="en-US" dirty="0"/>
              <a:t>combines these two perspectives</a:t>
            </a:r>
          </a:p>
        </p:txBody>
      </p:sp>
      <p:sp>
        <p:nvSpPr>
          <p:cNvPr id="3" name="Text Placeholder 2">
            <a:extLst>
              <a:ext uri="{FF2B5EF4-FFF2-40B4-BE49-F238E27FC236}">
                <a16:creationId xmlns:a16="http://schemas.microsoft.com/office/drawing/2014/main" xmlns="" id="{35C94BE7-3CDD-466A-815F-36DB667A11F5}"/>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E6EC61BE-16BF-4DC9-B47F-7311F3956CF8}"/>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192350476"/>
      </p:ext>
    </p:extLst>
  </p:cSld>
  <p:clrMapOvr>
    <a:masterClrMapping/>
  </p:clrMapOvr>
  <mc:AlternateContent xmlns:mc="http://schemas.openxmlformats.org/markup-compatibility/2006" xmlns:p14="http://schemas.microsoft.com/office/powerpoint/2010/main">
    <mc:Choice Requires="p14">
      <p:transition p14:dur="0" advTm="77525"/>
    </mc:Choice>
    <mc:Fallback xmlns="">
      <p:transition advTm="7752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Theories of Foreign Direct Investment </a:t>
            </a:r>
            <a:r>
              <a:rPr lang="en-US" altLang="en-US" sz="2000" dirty="0">
                <a:solidFill>
                  <a:schemeClr val="bg1"/>
                </a:solidFill>
              </a:rPr>
              <a:t>2</a:t>
            </a:r>
          </a:p>
        </p:txBody>
      </p:sp>
      <p:sp>
        <p:nvSpPr>
          <p:cNvPr id="470019" name="Rectangle 3"/>
          <p:cNvSpPr>
            <a:spLocks noGrp="1" noChangeArrowheads="1"/>
          </p:cNvSpPr>
          <p:nvPr>
            <p:ph idx="1"/>
          </p:nvPr>
        </p:nvSpPr>
        <p:spPr>
          <a:solidFill>
            <a:schemeClr val="bg1"/>
          </a:solidFill>
        </p:spPr>
        <p:txBody>
          <a:bodyPr rtlCol="0">
            <a:normAutofit/>
          </a:bodyPr>
          <a:lstStyle/>
          <a:p>
            <a:pPr>
              <a:defRPr/>
            </a:pPr>
            <a:r>
              <a:rPr lang="en-US" dirty="0"/>
              <a:t>Why Foreign Direct Investment?</a:t>
            </a:r>
          </a:p>
          <a:p>
            <a:pPr lvl="1">
              <a:defRPr/>
            </a:pPr>
            <a:r>
              <a:rPr lang="en-US" b="1" dirty="0"/>
              <a:t>Exporting:</a:t>
            </a:r>
            <a:r>
              <a:rPr lang="en-US" dirty="0">
                <a:solidFill>
                  <a:srgbClr val="009999"/>
                </a:solidFill>
              </a:rPr>
              <a:t> </a:t>
            </a:r>
            <a:r>
              <a:rPr lang="en-US" dirty="0"/>
              <a:t>producing goods at home and then shipping them to the receiving country for sale</a:t>
            </a:r>
          </a:p>
          <a:p>
            <a:pPr lvl="1">
              <a:defRPr/>
            </a:pPr>
            <a:r>
              <a:rPr lang="en-US" b="1" dirty="0"/>
              <a:t>Licensing:</a:t>
            </a:r>
            <a:r>
              <a:rPr lang="en-US" dirty="0">
                <a:solidFill>
                  <a:srgbClr val="009999"/>
                </a:solidFill>
              </a:rPr>
              <a:t> </a:t>
            </a:r>
            <a:r>
              <a:rPr lang="en-US" dirty="0"/>
              <a:t>granting a foreign entity the right to</a:t>
            </a:r>
            <a:r>
              <a:rPr lang="en-US" b="1" dirty="0"/>
              <a:t> </a:t>
            </a:r>
            <a:r>
              <a:rPr lang="en-US" dirty="0"/>
              <a:t>produce and sell the firm’s product in return for a royalty fee on every unit that the foreign entity sells </a:t>
            </a:r>
          </a:p>
        </p:txBody>
      </p:sp>
      <p:sp>
        <p:nvSpPr>
          <p:cNvPr id="3" name="Text Placeholder 2">
            <a:extLst>
              <a:ext uri="{FF2B5EF4-FFF2-40B4-BE49-F238E27FC236}">
                <a16:creationId xmlns:a16="http://schemas.microsoft.com/office/drawing/2014/main" xmlns="" id="{811F8D6A-895C-48A7-9B78-A95D78D9ED60}"/>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162AA39E-44FD-4FD9-BAA6-FE219EB13E55}"/>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665069226"/>
      </p:ext>
    </p:extLst>
  </p:cSld>
  <p:clrMapOvr>
    <a:masterClrMapping/>
  </p:clrMapOvr>
  <mc:AlternateContent xmlns:mc="http://schemas.openxmlformats.org/markup-compatibility/2006" xmlns:p14="http://schemas.microsoft.com/office/powerpoint/2010/main">
    <mc:Choice Requires="p14">
      <p:transition p14:dur="0" advTm="201075"/>
    </mc:Choice>
    <mc:Fallback xmlns="">
      <p:transition advTm="20107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Theories of Foreign Direct Investment </a:t>
            </a:r>
            <a:r>
              <a:rPr lang="en-US" altLang="en-US" sz="2000" dirty="0">
                <a:solidFill>
                  <a:schemeClr val="bg1"/>
                </a:solidFill>
              </a:rPr>
              <a:t>3</a:t>
            </a:r>
            <a:endParaRPr lang="en-US" altLang="en-US" sz="1200" dirty="0">
              <a:solidFill>
                <a:schemeClr val="bg1"/>
              </a:solidFill>
            </a:endParaRPr>
          </a:p>
        </p:txBody>
      </p:sp>
      <p:sp>
        <p:nvSpPr>
          <p:cNvPr id="471043" name="Rectangle 3"/>
          <p:cNvSpPr>
            <a:spLocks noGrp="1" noChangeArrowheads="1"/>
          </p:cNvSpPr>
          <p:nvPr>
            <p:ph idx="1"/>
          </p:nvPr>
        </p:nvSpPr>
        <p:spPr>
          <a:solidFill>
            <a:schemeClr val="bg1"/>
          </a:solidFill>
        </p:spPr>
        <p:txBody>
          <a:bodyPr/>
          <a:lstStyle/>
          <a:p>
            <a:r>
              <a:rPr lang="en-US" dirty="0"/>
              <a:t>Why Foreign Direct Investment? </a:t>
            </a:r>
            <a:r>
              <a:rPr lang="en-US" sz="2000" dirty="0"/>
              <a:t>continued</a:t>
            </a:r>
            <a:endParaRPr lang="en-US" dirty="0"/>
          </a:p>
          <a:p>
            <a:pPr lvl="1" indent="-342900"/>
            <a:r>
              <a:rPr lang="en-US" altLang="en-US" dirty="0"/>
              <a:t>Limitations of Exporting </a:t>
            </a:r>
          </a:p>
          <a:p>
            <a:pPr marL="1147763" lvl="2" indent="-284163"/>
            <a:r>
              <a:rPr lang="en-US" altLang="en-US" dirty="0"/>
              <a:t>An exporting strategy can be limited by transportation costs and trade barriers</a:t>
            </a:r>
          </a:p>
          <a:p>
            <a:pPr lvl="2"/>
            <a:r>
              <a:rPr lang="en-US" altLang="en-US" dirty="0"/>
              <a:t>When transportation costs are high, exporting can be unprofitable</a:t>
            </a:r>
          </a:p>
          <a:p>
            <a:pPr lvl="3">
              <a:buFont typeface="Arial" panose="020B0604020202020204" pitchFamily="34" charset="0"/>
              <a:buChar char="•"/>
            </a:pPr>
            <a:r>
              <a:rPr lang="en-US" altLang="en-US" sz="2000" dirty="0"/>
              <a:t>Low value-to-weight ratio</a:t>
            </a:r>
          </a:p>
          <a:p>
            <a:pPr lvl="2"/>
            <a:r>
              <a:rPr lang="en-US" altLang="en-US" dirty="0"/>
              <a:t>Foreign direct investment may be a response to actual or threatened trade barriers such as import tariffs or quotas</a:t>
            </a:r>
          </a:p>
        </p:txBody>
      </p:sp>
      <p:sp>
        <p:nvSpPr>
          <p:cNvPr id="3" name="Text Placeholder 2">
            <a:extLst>
              <a:ext uri="{FF2B5EF4-FFF2-40B4-BE49-F238E27FC236}">
                <a16:creationId xmlns:a16="http://schemas.microsoft.com/office/drawing/2014/main" xmlns="" id="{5727E086-E59A-47A5-9BFB-0AD0307948D1}"/>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22609F04-D638-486F-B894-BE7655AC2BB2}"/>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148871436"/>
      </p:ext>
    </p:extLst>
  </p:cSld>
  <p:clrMapOvr>
    <a:masterClrMapping/>
  </p:clrMapOvr>
  <mc:AlternateContent xmlns:mc="http://schemas.openxmlformats.org/markup-compatibility/2006" xmlns:p14="http://schemas.microsoft.com/office/powerpoint/2010/main">
    <mc:Choice Requires="p14">
      <p:transition p14:dur="0" advTm="275897"/>
    </mc:Choice>
    <mc:Fallback xmlns="">
      <p:transition advTm="27589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Theories of Foreign Direct Investment </a:t>
            </a:r>
            <a:r>
              <a:rPr lang="en-US" altLang="en-US" sz="2000" dirty="0">
                <a:solidFill>
                  <a:schemeClr val="bg1"/>
                </a:solidFill>
              </a:rPr>
              <a:t>4</a:t>
            </a:r>
            <a:endParaRPr lang="en-US" altLang="en-US" sz="1200" dirty="0">
              <a:solidFill>
                <a:schemeClr val="bg1"/>
              </a:solidFill>
            </a:endParaRPr>
          </a:p>
        </p:txBody>
      </p:sp>
      <p:sp>
        <p:nvSpPr>
          <p:cNvPr id="474115" name="Rectangle 3"/>
          <p:cNvSpPr>
            <a:spLocks noGrp="1" noChangeArrowheads="1"/>
          </p:cNvSpPr>
          <p:nvPr>
            <p:ph idx="1"/>
          </p:nvPr>
        </p:nvSpPr>
        <p:spPr>
          <a:solidFill>
            <a:schemeClr val="bg1"/>
          </a:solidFill>
        </p:spPr>
        <p:txBody>
          <a:bodyPr rtlCol="0">
            <a:normAutofit/>
          </a:bodyPr>
          <a:lstStyle/>
          <a:p>
            <a:pPr>
              <a:defRPr/>
            </a:pPr>
            <a:r>
              <a:rPr lang="en-US" dirty="0"/>
              <a:t>Why Foreign Direct Investment? </a:t>
            </a:r>
            <a:r>
              <a:rPr lang="en-US" sz="2000" dirty="0"/>
              <a:t>continued</a:t>
            </a:r>
            <a:endParaRPr lang="en-US" dirty="0"/>
          </a:p>
          <a:p>
            <a:pPr lvl="1" indent="-342900">
              <a:defRPr/>
            </a:pPr>
            <a:r>
              <a:rPr lang="en-US" dirty="0"/>
              <a:t>Limitations of Licensing</a:t>
            </a:r>
            <a:endParaRPr lang="en-US" sz="1600" dirty="0"/>
          </a:p>
          <a:p>
            <a:pPr marL="1146175" lvl="2" indent="-231775">
              <a:defRPr/>
            </a:pPr>
            <a:r>
              <a:rPr lang="en-US" b="1" dirty="0"/>
              <a:t>Internalization theory </a:t>
            </a:r>
            <a:r>
              <a:rPr lang="en-US" dirty="0"/>
              <a:t>(or </a:t>
            </a:r>
            <a:r>
              <a:rPr lang="en-US" b="1" dirty="0"/>
              <a:t>market imperfections </a:t>
            </a:r>
            <a:r>
              <a:rPr lang="en-US" dirty="0"/>
              <a:t>approach) </a:t>
            </a:r>
          </a:p>
          <a:p>
            <a:pPr marL="1146175" lvl="2" indent="-231775">
              <a:defRPr/>
            </a:pPr>
            <a:r>
              <a:rPr lang="en-US" dirty="0"/>
              <a:t>Licensing could result in a firm’s giving away valuable technological know-how to a potential foreign competitor</a:t>
            </a:r>
          </a:p>
          <a:p>
            <a:pPr marL="1146175" lvl="2" indent="-231775">
              <a:defRPr/>
            </a:pPr>
            <a:r>
              <a:rPr lang="en-US" dirty="0"/>
              <a:t>Licensing does not give a firm the tight control over manufacturing, marketing, and strategy in a foreign country that may be required to maximize its profitability</a:t>
            </a:r>
          </a:p>
          <a:p>
            <a:pPr marL="1146175" lvl="2" indent="-231775">
              <a:defRPr/>
            </a:pPr>
            <a:r>
              <a:rPr lang="en-US" dirty="0"/>
              <a:t>Licensing may be difficult if the firm’s competitive advantage is not amenable to it</a:t>
            </a:r>
          </a:p>
        </p:txBody>
      </p:sp>
      <p:sp>
        <p:nvSpPr>
          <p:cNvPr id="3" name="Text Placeholder 2">
            <a:extLst>
              <a:ext uri="{FF2B5EF4-FFF2-40B4-BE49-F238E27FC236}">
                <a16:creationId xmlns:a16="http://schemas.microsoft.com/office/drawing/2014/main" xmlns="" id="{7557E855-9720-4DC7-A875-159B7B0B54C0}"/>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4C782B2F-6336-4A7D-92AE-B17F610B067F}"/>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697999773"/>
      </p:ext>
    </p:extLst>
  </p:cSld>
  <p:clrMapOvr>
    <a:masterClrMapping/>
  </p:clrMapOvr>
  <mc:AlternateContent xmlns:mc="http://schemas.openxmlformats.org/markup-compatibility/2006" xmlns:p14="http://schemas.microsoft.com/office/powerpoint/2010/main">
    <mc:Choice Requires="p14">
      <p:transition p14:dur="0" advTm="569150"/>
    </mc:Choice>
    <mc:Fallback xmlns="">
      <p:transition advTm="56915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Theories of Foreign Direct Investment </a:t>
            </a:r>
            <a:r>
              <a:rPr lang="en-US" altLang="en-US" sz="2000" dirty="0">
                <a:solidFill>
                  <a:schemeClr val="bg1"/>
                </a:solidFill>
              </a:rPr>
              <a:t>5</a:t>
            </a:r>
            <a:endParaRPr lang="en-US" altLang="en-US" sz="1200" dirty="0">
              <a:solidFill>
                <a:schemeClr val="bg1"/>
              </a:solidFill>
            </a:endParaRPr>
          </a:p>
        </p:txBody>
      </p:sp>
      <p:sp>
        <p:nvSpPr>
          <p:cNvPr id="472067"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Why Foreign Direct Investment? </a:t>
            </a:r>
            <a:r>
              <a:rPr lang="en-US" sz="2000" dirty="0"/>
              <a:t>continued</a:t>
            </a:r>
            <a:endParaRPr lang="en-US" dirty="0"/>
          </a:p>
          <a:p>
            <a:pPr lvl="1" indent="-342900">
              <a:spcBef>
                <a:spcPts val="576"/>
              </a:spcBef>
              <a:defRPr/>
            </a:pPr>
            <a:r>
              <a:rPr lang="en-US" dirty="0"/>
              <a:t>Advantages of Foreign Direct Investment</a:t>
            </a:r>
          </a:p>
          <a:p>
            <a:pPr lvl="2">
              <a:spcBef>
                <a:spcPts val="480"/>
              </a:spcBef>
              <a:defRPr/>
            </a:pPr>
            <a:r>
              <a:rPr lang="en-US" dirty="0"/>
              <a:t>FDI will be favored over exporting when:</a:t>
            </a:r>
          </a:p>
          <a:p>
            <a:pPr lvl="3">
              <a:spcBef>
                <a:spcPts val="432"/>
              </a:spcBef>
              <a:buFont typeface="Arial" panose="020B0604020202020204" pitchFamily="34" charset="0"/>
              <a:buChar char="•"/>
              <a:defRPr/>
            </a:pPr>
            <a:r>
              <a:rPr lang="en-US" dirty="0"/>
              <a:t>Transportation costs are high</a:t>
            </a:r>
          </a:p>
          <a:p>
            <a:pPr lvl="3">
              <a:spcBef>
                <a:spcPts val="432"/>
              </a:spcBef>
              <a:buFont typeface="Arial" panose="020B0604020202020204" pitchFamily="34" charset="0"/>
              <a:buChar char="•"/>
              <a:defRPr/>
            </a:pPr>
            <a:r>
              <a:rPr lang="en-US" dirty="0"/>
              <a:t>Trade barriers are high </a:t>
            </a:r>
          </a:p>
          <a:p>
            <a:pPr lvl="2">
              <a:spcBef>
                <a:spcPts val="480"/>
              </a:spcBef>
              <a:defRPr/>
            </a:pPr>
            <a:r>
              <a:rPr lang="en-US" dirty="0"/>
              <a:t>FDI will be favored over licensing when:</a:t>
            </a:r>
          </a:p>
          <a:p>
            <a:pPr lvl="3">
              <a:spcBef>
                <a:spcPts val="432"/>
              </a:spcBef>
              <a:buFont typeface="Arial" panose="020B0604020202020204" pitchFamily="34" charset="0"/>
              <a:buChar char="•"/>
              <a:defRPr/>
            </a:pPr>
            <a:r>
              <a:rPr lang="en-US" dirty="0"/>
              <a:t>The firm wants control over its technological know-how</a:t>
            </a:r>
          </a:p>
          <a:p>
            <a:pPr lvl="3">
              <a:spcBef>
                <a:spcPts val="432"/>
              </a:spcBef>
              <a:buFont typeface="Arial" panose="020B0604020202020204" pitchFamily="34" charset="0"/>
              <a:buChar char="•"/>
              <a:defRPr/>
            </a:pPr>
            <a:r>
              <a:rPr lang="en-US" dirty="0"/>
              <a:t>The firm wants control over its operations and business strategy</a:t>
            </a:r>
          </a:p>
          <a:p>
            <a:pPr lvl="3">
              <a:spcBef>
                <a:spcPts val="432"/>
              </a:spcBef>
              <a:buFont typeface="Arial" panose="020B0604020202020204" pitchFamily="34" charset="0"/>
              <a:buChar char="•"/>
              <a:defRPr/>
            </a:pPr>
            <a:r>
              <a:rPr lang="en-US" dirty="0"/>
              <a:t>The firm’s capabilities are not amenable to licensing</a:t>
            </a:r>
          </a:p>
        </p:txBody>
      </p:sp>
      <p:sp>
        <p:nvSpPr>
          <p:cNvPr id="3" name="Text Placeholder 2">
            <a:extLst>
              <a:ext uri="{FF2B5EF4-FFF2-40B4-BE49-F238E27FC236}">
                <a16:creationId xmlns:a16="http://schemas.microsoft.com/office/drawing/2014/main" xmlns="" id="{F1B89CA3-7C37-49A1-ACA9-C6225914940A}"/>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578FD9DD-69DF-4B5D-8C86-229C28312E0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695641062"/>
      </p:ext>
    </p:extLst>
  </p:cSld>
  <p:clrMapOvr>
    <a:masterClrMapping/>
  </p:clrMapOvr>
  <mc:AlternateContent xmlns:mc="http://schemas.openxmlformats.org/markup-compatibility/2006" xmlns:p14="http://schemas.microsoft.com/office/powerpoint/2010/main">
    <mc:Choice Requires="p14">
      <p:transition p14:dur="0" advTm="93568"/>
    </mc:Choice>
    <mc:Fallback xmlns="">
      <p:transition advTm="9356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Theories of Foreign Direct Investment </a:t>
            </a:r>
            <a:r>
              <a:rPr lang="en-US" altLang="en-US" sz="2000" dirty="0">
                <a:solidFill>
                  <a:schemeClr val="bg1"/>
                </a:solidFill>
              </a:rPr>
              <a:t>6</a:t>
            </a:r>
            <a:endParaRPr lang="en-US" altLang="en-US" sz="1200" dirty="0">
              <a:solidFill>
                <a:schemeClr val="bg1"/>
              </a:solidFill>
            </a:endParaRPr>
          </a:p>
        </p:txBody>
      </p:sp>
      <p:sp>
        <p:nvSpPr>
          <p:cNvPr id="24579" name="Rectangle 3"/>
          <p:cNvSpPr>
            <a:spLocks noGrp="1" noChangeArrowheads="1"/>
          </p:cNvSpPr>
          <p:nvPr>
            <p:ph idx="1"/>
          </p:nvPr>
        </p:nvSpPr>
        <p:spPr>
          <a:solidFill>
            <a:schemeClr val="bg1"/>
          </a:solidFill>
        </p:spPr>
        <p:txBody>
          <a:bodyPr/>
          <a:lstStyle/>
          <a:p>
            <a:r>
              <a:rPr lang="en-US" altLang="en-US" dirty="0"/>
              <a:t>The Pattern of Foreign Direct Investment</a:t>
            </a:r>
          </a:p>
          <a:p>
            <a:pPr marL="803275" lvl="1" indent="-341313"/>
            <a:r>
              <a:rPr lang="en-US" altLang="en-US" dirty="0"/>
              <a:t>Strategic Behavior</a:t>
            </a:r>
          </a:p>
          <a:p>
            <a:pPr lvl="2">
              <a:defRPr/>
            </a:pPr>
            <a:r>
              <a:rPr lang="en-US" dirty="0"/>
              <a:t>Knickerbocker explored the relationship between FDI and rivalry in </a:t>
            </a:r>
            <a:r>
              <a:rPr lang="en-US" b="1" dirty="0"/>
              <a:t>oligopolistic</a:t>
            </a:r>
            <a:r>
              <a:rPr lang="en-US" dirty="0"/>
              <a:t> industries — industries composed of a limited number of large firms</a:t>
            </a:r>
          </a:p>
          <a:p>
            <a:pPr lvl="3">
              <a:buFont typeface="Arial" panose="020B0604020202020204" pitchFamily="34" charset="0"/>
              <a:buChar char="•"/>
              <a:defRPr/>
            </a:pPr>
            <a:r>
              <a:rPr lang="en-US" dirty="0"/>
              <a:t>FDI flows reflect strategic rivalry between firms </a:t>
            </a:r>
          </a:p>
          <a:p>
            <a:pPr lvl="2">
              <a:defRPr/>
            </a:pPr>
            <a:r>
              <a:rPr lang="en-US" dirty="0"/>
              <a:t>This theory can be extended to </a:t>
            </a:r>
            <a:r>
              <a:rPr lang="en-US" b="1" dirty="0"/>
              <a:t>multipoint competition </a:t>
            </a:r>
            <a:r>
              <a:rPr lang="en-US" dirty="0"/>
              <a:t>— when two or more enterprises encounter each other in different regional markets, national markets, or industries</a:t>
            </a:r>
          </a:p>
          <a:p>
            <a:pPr lvl="3">
              <a:defRPr/>
            </a:pPr>
            <a:r>
              <a:rPr lang="en-US" dirty="0"/>
              <a:t>Firms will try to match each other’s moves in different markets to try to hold each other in check</a:t>
            </a:r>
          </a:p>
        </p:txBody>
      </p:sp>
      <p:sp>
        <p:nvSpPr>
          <p:cNvPr id="3" name="Text Placeholder 2">
            <a:extLst>
              <a:ext uri="{FF2B5EF4-FFF2-40B4-BE49-F238E27FC236}">
                <a16:creationId xmlns:a16="http://schemas.microsoft.com/office/drawing/2014/main" xmlns="" id="{5C6812F8-D74B-4217-96ED-F056A58DBB49}"/>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0ABCA1AA-9245-4CBB-B735-4D6878F9319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497378541"/>
      </p:ext>
    </p:extLst>
  </p:cSld>
  <p:clrMapOvr>
    <a:masterClrMapping/>
  </p:clrMapOvr>
  <mc:AlternateContent xmlns:mc="http://schemas.openxmlformats.org/markup-compatibility/2006" xmlns:p14="http://schemas.microsoft.com/office/powerpoint/2010/main">
    <mc:Choice Requires="p14">
      <p:transition p14:dur="0" advTm="389262"/>
    </mc:Choice>
    <mc:Fallback xmlns="">
      <p:transition advTm="38926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Theories of Foreign Direct Investment </a:t>
            </a:r>
            <a:r>
              <a:rPr lang="en-US" altLang="en-US" sz="2000" dirty="0">
                <a:solidFill>
                  <a:schemeClr val="bg1"/>
                </a:solidFill>
              </a:rPr>
              <a:t>7</a:t>
            </a:r>
            <a:endParaRPr lang="en-US" altLang="en-US" dirty="0">
              <a:solidFill>
                <a:schemeClr val="bg1"/>
              </a:solidFill>
            </a:endParaRPr>
          </a:p>
        </p:txBody>
      </p:sp>
      <p:sp>
        <p:nvSpPr>
          <p:cNvPr id="480259"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The Eclectic Paradigm</a:t>
            </a:r>
          </a:p>
          <a:p>
            <a:pPr lvl="1">
              <a:spcBef>
                <a:spcPts val="576"/>
              </a:spcBef>
              <a:defRPr/>
            </a:pPr>
            <a:r>
              <a:rPr lang="en-US" dirty="0"/>
              <a:t>Dunning’s eclectic paradigm: in addition to the various factors discussed earlier, two additional factors must be considered when explaining both the rationale for and the direction of foreign direct investment</a:t>
            </a:r>
          </a:p>
          <a:p>
            <a:pPr lvl="2">
              <a:spcBef>
                <a:spcPts val="480"/>
              </a:spcBef>
              <a:defRPr/>
            </a:pPr>
            <a:r>
              <a:rPr lang="en-US" b="1" dirty="0"/>
              <a:t>Location-specific advantages:</a:t>
            </a:r>
            <a:r>
              <a:rPr lang="en-US" dirty="0"/>
              <a:t> arise</a:t>
            </a:r>
            <a:r>
              <a:rPr lang="en-US" b="1" dirty="0"/>
              <a:t> </a:t>
            </a:r>
            <a:r>
              <a:rPr lang="en-US" dirty="0"/>
              <a:t>from using resource</a:t>
            </a:r>
            <a:r>
              <a:rPr lang="en-US" b="1" dirty="0"/>
              <a:t> </a:t>
            </a:r>
            <a:r>
              <a:rPr lang="en-US" dirty="0"/>
              <a:t>endowments or assets that are tied to a particular location and that a firm finds valuable to combine with its own unique assets</a:t>
            </a:r>
          </a:p>
          <a:p>
            <a:pPr lvl="2">
              <a:spcBef>
                <a:spcPts val="480"/>
              </a:spcBef>
              <a:defRPr/>
            </a:pPr>
            <a:r>
              <a:rPr lang="en-US" b="1" dirty="0"/>
              <a:t>Externalities:</a:t>
            </a:r>
            <a:r>
              <a:rPr lang="en-US" dirty="0"/>
              <a:t> knowledge spillovers that occur when companies in the same industry locate in the same area</a:t>
            </a:r>
          </a:p>
        </p:txBody>
      </p:sp>
      <p:sp>
        <p:nvSpPr>
          <p:cNvPr id="3" name="Text Placeholder 2">
            <a:extLst>
              <a:ext uri="{FF2B5EF4-FFF2-40B4-BE49-F238E27FC236}">
                <a16:creationId xmlns:a16="http://schemas.microsoft.com/office/drawing/2014/main" xmlns="" id="{A610A39D-CE0E-4586-8CDC-263B7774851C}"/>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C0F78D40-B194-44AF-AC4C-4A844ADC39AE}"/>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782414251"/>
      </p:ext>
    </p:extLst>
  </p:cSld>
  <p:clrMapOvr>
    <a:masterClrMapping/>
  </p:clrMapOvr>
  <mc:AlternateContent xmlns:mc="http://schemas.openxmlformats.org/markup-compatibility/2006" xmlns:p14="http://schemas.microsoft.com/office/powerpoint/2010/main">
    <mc:Choice Requires="p14">
      <p:transition p14:dur="0" advTm="380355"/>
    </mc:Choice>
    <mc:Fallback xmlns="">
      <p:transition advTm="38035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bg1"/>
                </a:solidFill>
              </a:rPr>
              <a:t>Location Factors and FDI</a:t>
            </a:r>
          </a:p>
        </p:txBody>
      </p:sp>
      <p:sp>
        <p:nvSpPr>
          <p:cNvPr id="11" name="Content Placeholder 10"/>
          <p:cNvSpPr>
            <a:spLocks noGrp="1"/>
          </p:cNvSpPr>
          <p:nvPr>
            <p:ph idx="1"/>
          </p:nvPr>
        </p:nvSpPr>
        <p:spPr>
          <a:xfrm>
            <a:off x="1981200" y="5410200"/>
            <a:ext cx="8229600" cy="998415"/>
          </a:xfrm>
        </p:spPr>
        <p:txBody>
          <a:bodyPr/>
          <a:lstStyle/>
          <a:p>
            <a:pPr algn="ctr"/>
            <a:r>
              <a:rPr lang="en-US" sz="2400" dirty="0"/>
              <a:t>Silicon Valley, where Google is based, has long been known as the epicenter of the computer and semiconductor industry.</a:t>
            </a:r>
          </a:p>
        </p:txBody>
      </p:sp>
      <p:pic>
        <p:nvPicPr>
          <p:cNvPr id="5122" name="Picture 2" descr="A photo of the exterior of the Google office building."/>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3316587" y="1095830"/>
            <a:ext cx="5720716" cy="4241800"/>
          </a:xfrm>
          <a:prstGeom prst="rect">
            <a:avLst/>
          </a:prstGeom>
          <a:noFill/>
        </p:spPr>
      </p:pic>
      <p:sp>
        <p:nvSpPr>
          <p:cNvPr id="2" name="Text Placeholder 1">
            <a:extLst>
              <a:ext uri="{FF2B5EF4-FFF2-40B4-BE49-F238E27FC236}">
                <a16:creationId xmlns:a16="http://schemas.microsoft.com/office/drawing/2014/main" xmlns="" id="{BE949D5B-5EE6-4D47-9021-C82E43D6E8E0}"/>
              </a:ext>
            </a:extLst>
          </p:cNvPr>
          <p:cNvSpPr>
            <a:spLocks noGrp="1"/>
          </p:cNvSpPr>
          <p:nvPr>
            <p:ph type="body" sz="quarter" idx="11"/>
          </p:nvPr>
        </p:nvSpPr>
        <p:spPr/>
        <p:txBody>
          <a:bodyPr/>
          <a:lstStyle/>
          <a:p>
            <a:r>
              <a:rPr lang="en-US" dirty="0"/>
              <a:t>Source: ©Phillip Bond/</a:t>
            </a:r>
            <a:r>
              <a:rPr lang="en-US" dirty="0" err="1"/>
              <a:t>Alamy</a:t>
            </a:r>
            <a:r>
              <a:rPr lang="en-US" dirty="0"/>
              <a:t> Stock Photo</a:t>
            </a:r>
          </a:p>
        </p:txBody>
      </p:sp>
      <p:sp>
        <p:nvSpPr>
          <p:cNvPr id="3" name="Text Placeholder 2">
            <a:extLst>
              <a:ext uri="{FF2B5EF4-FFF2-40B4-BE49-F238E27FC236}">
                <a16:creationId xmlns:a16="http://schemas.microsoft.com/office/drawing/2014/main" xmlns="" id="{FC485D5E-6414-49F3-8510-AD8FD6AADD38}"/>
              </a:ext>
            </a:extLst>
          </p:cNvPr>
          <p:cNvSpPr>
            <a:spLocks noGrp="1"/>
          </p:cNvSpPr>
          <p:nvPr>
            <p:ph type="body" sz="quarter" idx="16"/>
          </p:nvPr>
        </p:nvSpPr>
        <p:spPr/>
        <p:txBody>
          <a:bodyPr>
            <a:normAutofit lnSpcReduction="10000"/>
          </a:bodyPr>
          <a:lstStyle/>
          <a:p>
            <a:endParaRPr lang="en-US"/>
          </a:p>
        </p:txBody>
      </p:sp>
    </p:spTree>
    <p:extLst>
      <p:ext uri="{BB962C8B-B14F-4D97-AF65-F5344CB8AC3E}">
        <p14:creationId xmlns:p14="http://schemas.microsoft.com/office/powerpoint/2010/main" val="1646965542"/>
      </p:ext>
    </p:extLst>
  </p:cSld>
  <p:clrMapOvr>
    <a:masterClrMapping/>
  </p:clrMapOvr>
  <mc:AlternateContent xmlns:mc="http://schemas.openxmlformats.org/markup-compatibility/2006" xmlns:p14="http://schemas.microsoft.com/office/powerpoint/2010/main">
    <mc:Choice Requires="p14">
      <p:transition p14:dur="0" advTm="50873"/>
    </mc:Choice>
    <mc:Fallback xmlns="">
      <p:transition advTm="5087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sz="3200" dirty="0">
                <a:solidFill>
                  <a:schemeClr val="bg1"/>
                </a:solidFill>
              </a:rPr>
              <a:t>Political Ideology and Foreign Direct Investment </a:t>
            </a:r>
            <a:r>
              <a:rPr lang="en-US" altLang="en-US" sz="2000" dirty="0">
                <a:solidFill>
                  <a:schemeClr val="bg1"/>
                </a:solidFill>
              </a:rPr>
              <a:t>1</a:t>
            </a:r>
          </a:p>
        </p:txBody>
      </p:sp>
      <p:sp>
        <p:nvSpPr>
          <p:cNvPr id="29699" name="Rectangle 3"/>
          <p:cNvSpPr>
            <a:spLocks noGrp="1" noChangeArrowheads="1"/>
          </p:cNvSpPr>
          <p:nvPr>
            <p:ph idx="1"/>
          </p:nvPr>
        </p:nvSpPr>
        <p:spPr>
          <a:solidFill>
            <a:schemeClr val="bg1"/>
          </a:solidFill>
        </p:spPr>
        <p:txBody>
          <a:bodyPr/>
          <a:lstStyle/>
          <a:p>
            <a:pPr>
              <a:spcBef>
                <a:spcPts val="672"/>
              </a:spcBef>
            </a:pPr>
            <a:r>
              <a:rPr lang="en-US" altLang="en-US" dirty="0"/>
              <a:t>Ideology toward FDI has ranged from a radical stance that is hostile to all FDI to the noninterventionist principle of free market economies</a:t>
            </a:r>
          </a:p>
          <a:p>
            <a:pPr lvl="1">
              <a:spcBef>
                <a:spcPts val="576"/>
              </a:spcBef>
            </a:pPr>
            <a:r>
              <a:rPr lang="en-US" altLang="en-US" dirty="0"/>
              <a:t>Between these two extremes is an approach that might be called pragmatic nationalism</a:t>
            </a:r>
          </a:p>
        </p:txBody>
      </p:sp>
      <p:sp>
        <p:nvSpPr>
          <p:cNvPr id="3" name="Text Placeholder 2">
            <a:extLst>
              <a:ext uri="{FF2B5EF4-FFF2-40B4-BE49-F238E27FC236}">
                <a16:creationId xmlns:a16="http://schemas.microsoft.com/office/drawing/2014/main" xmlns="" id="{AA04DC68-5D8E-401F-B199-73C5530569B7}"/>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36BABCF4-5644-4896-AC24-A849765E1B55}"/>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887612885"/>
      </p:ext>
    </p:extLst>
  </p:cSld>
  <p:clrMapOvr>
    <a:masterClrMapping/>
  </p:clrMapOvr>
  <mc:AlternateContent xmlns:mc="http://schemas.openxmlformats.org/markup-compatibility/2006" xmlns:p14="http://schemas.microsoft.com/office/powerpoint/2010/main">
    <mc:Choice Requires="p14">
      <p:transition p14:dur="0" advTm="49041"/>
    </mc:Choice>
    <mc:Fallback xmlns="">
      <p:transition advTm="4904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Political Ideology and Foreign Direct Investment </a:t>
            </a:r>
            <a:r>
              <a:rPr lang="en-US" altLang="en-US" sz="2000" dirty="0">
                <a:solidFill>
                  <a:schemeClr val="bg1"/>
                </a:solidFill>
              </a:rPr>
              <a:t>2</a:t>
            </a:r>
          </a:p>
        </p:txBody>
      </p:sp>
      <p:sp>
        <p:nvSpPr>
          <p:cNvPr id="484355"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The Radical View </a:t>
            </a:r>
          </a:p>
          <a:p>
            <a:pPr lvl="1">
              <a:spcBef>
                <a:spcPts val="576"/>
              </a:spcBef>
              <a:defRPr/>
            </a:pPr>
            <a:r>
              <a:rPr lang="en-US" dirty="0"/>
              <a:t>MNE is an instrument of imperialist domination and a tool for exploiting host countries to the exclusive benefit of their capitalist-imperialist home countries</a:t>
            </a:r>
          </a:p>
          <a:p>
            <a:pPr lvl="1">
              <a:spcBef>
                <a:spcPts val="576"/>
              </a:spcBef>
              <a:defRPr/>
            </a:pPr>
            <a:r>
              <a:rPr lang="en-US" dirty="0"/>
              <a:t>The radical view has been in retreat since the 1990s due to:</a:t>
            </a:r>
          </a:p>
          <a:p>
            <a:pPr lvl="2">
              <a:spcBef>
                <a:spcPts val="480"/>
              </a:spcBef>
              <a:defRPr/>
            </a:pPr>
            <a:r>
              <a:rPr lang="en-US" dirty="0"/>
              <a:t>The collapse of communism in Eastern Europe</a:t>
            </a:r>
          </a:p>
          <a:p>
            <a:pPr lvl="2">
              <a:spcBef>
                <a:spcPts val="480"/>
              </a:spcBef>
              <a:defRPr/>
            </a:pPr>
            <a:r>
              <a:rPr lang="en-US" dirty="0"/>
              <a:t>The poor economic performance of those countries that embraced the policy</a:t>
            </a:r>
          </a:p>
          <a:p>
            <a:pPr lvl="2">
              <a:spcBef>
                <a:spcPts val="480"/>
              </a:spcBef>
              <a:defRPr/>
            </a:pPr>
            <a:r>
              <a:rPr lang="en-US" dirty="0"/>
              <a:t>The strong economic performance of developing countries that embraced capitalism</a:t>
            </a:r>
          </a:p>
        </p:txBody>
      </p:sp>
      <p:sp>
        <p:nvSpPr>
          <p:cNvPr id="3" name="Text Placeholder 2">
            <a:extLst>
              <a:ext uri="{FF2B5EF4-FFF2-40B4-BE49-F238E27FC236}">
                <a16:creationId xmlns:a16="http://schemas.microsoft.com/office/drawing/2014/main" xmlns="" id="{833D40EB-ED3D-40FF-844B-2B9865FBD4A7}"/>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DDA6716B-6227-4CB2-B4E9-A5D33D694461}"/>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285806393"/>
      </p:ext>
    </p:extLst>
  </p:cSld>
  <p:clrMapOvr>
    <a:masterClrMapping/>
  </p:clrMapOvr>
  <mc:AlternateContent xmlns:mc="http://schemas.openxmlformats.org/markup-compatibility/2006" xmlns:p14="http://schemas.microsoft.com/office/powerpoint/2010/main">
    <mc:Choice Requires="p14">
      <p:transition p14:dur="0" advTm="343395"/>
    </mc:Choice>
    <mc:Fallback xmlns="">
      <p:transition advTm="34339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Political Ideology and Foreign Direct Investment </a:t>
            </a:r>
            <a:r>
              <a:rPr lang="en-US" altLang="en-US" sz="2000" dirty="0">
                <a:solidFill>
                  <a:schemeClr val="bg1"/>
                </a:solidFill>
              </a:rPr>
              <a:t>3</a:t>
            </a:r>
          </a:p>
        </p:txBody>
      </p:sp>
      <p:sp>
        <p:nvSpPr>
          <p:cNvPr id="31747" name="Rectangle 3"/>
          <p:cNvSpPr>
            <a:spLocks noGrp="1" noChangeArrowheads="1"/>
          </p:cNvSpPr>
          <p:nvPr>
            <p:ph idx="1"/>
          </p:nvPr>
        </p:nvSpPr>
        <p:spPr>
          <a:solidFill>
            <a:schemeClr val="bg1"/>
          </a:solidFill>
        </p:spPr>
        <p:txBody>
          <a:bodyPr/>
          <a:lstStyle/>
          <a:p>
            <a:pPr>
              <a:spcBef>
                <a:spcPts val="672"/>
              </a:spcBef>
            </a:pPr>
            <a:r>
              <a:rPr lang="en-US" altLang="en-US" dirty="0"/>
              <a:t>The Free Market View </a:t>
            </a:r>
          </a:p>
          <a:p>
            <a:pPr lvl="1">
              <a:spcBef>
                <a:spcPts val="576"/>
              </a:spcBef>
            </a:pPr>
            <a:r>
              <a:rPr lang="en-US" altLang="en-US" dirty="0"/>
              <a:t>International production should be distributed among countries according to the theory of comparative advantage</a:t>
            </a:r>
          </a:p>
          <a:p>
            <a:pPr lvl="2">
              <a:spcBef>
                <a:spcPts val="480"/>
              </a:spcBef>
            </a:pPr>
            <a:r>
              <a:rPr lang="en-US" altLang="en-US" dirty="0"/>
              <a:t>Countries should specialize in the production of goods and services they can produce most efficiently  </a:t>
            </a:r>
          </a:p>
          <a:p>
            <a:pPr lvl="2">
              <a:spcBef>
                <a:spcPts val="480"/>
              </a:spcBef>
            </a:pPr>
            <a:r>
              <a:rPr lang="en-US" altLang="en-US" dirty="0"/>
              <a:t>FDI by the MNE increases the overall efficiency of the world economy  </a:t>
            </a:r>
          </a:p>
        </p:txBody>
      </p:sp>
      <p:sp>
        <p:nvSpPr>
          <p:cNvPr id="3" name="Text Placeholder 2">
            <a:extLst>
              <a:ext uri="{FF2B5EF4-FFF2-40B4-BE49-F238E27FC236}">
                <a16:creationId xmlns:a16="http://schemas.microsoft.com/office/drawing/2014/main" xmlns="" id="{72F91918-365F-470C-A963-2B431D1DEA7C}"/>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4DA79755-19DE-4D65-9697-C5EDDEDDE4D9}"/>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912324049"/>
      </p:ext>
    </p:extLst>
  </p:cSld>
  <p:clrMapOvr>
    <a:masterClrMapping/>
  </p:clrMapOvr>
  <mc:AlternateContent xmlns:mc="http://schemas.openxmlformats.org/markup-compatibility/2006" xmlns:p14="http://schemas.microsoft.com/office/powerpoint/2010/main">
    <mc:Choice Requires="p14">
      <p:transition p14:dur="0" advTm="225752"/>
    </mc:Choice>
    <mc:Fallback xmlns="">
      <p:transition advTm="22575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Political Ideology and Foreign Direct Investment </a:t>
            </a:r>
            <a:r>
              <a:rPr lang="en-US" altLang="en-US" sz="2000" dirty="0">
                <a:solidFill>
                  <a:schemeClr val="bg1"/>
                </a:solidFill>
              </a:rPr>
              <a:t>4</a:t>
            </a:r>
          </a:p>
        </p:txBody>
      </p:sp>
      <p:sp>
        <p:nvSpPr>
          <p:cNvPr id="32771" name="Rectangle 3"/>
          <p:cNvSpPr>
            <a:spLocks noGrp="1" noChangeArrowheads="1"/>
          </p:cNvSpPr>
          <p:nvPr>
            <p:ph idx="1"/>
          </p:nvPr>
        </p:nvSpPr>
        <p:spPr>
          <a:solidFill>
            <a:schemeClr val="bg1"/>
          </a:solidFill>
        </p:spPr>
        <p:txBody>
          <a:bodyPr/>
          <a:lstStyle/>
          <a:p>
            <a:r>
              <a:rPr lang="en-US" altLang="en-US" dirty="0"/>
              <a:t>Pragmatic Nationalism</a:t>
            </a:r>
          </a:p>
          <a:p>
            <a:pPr lvl="1"/>
            <a:r>
              <a:rPr lang="en-US" altLang="en-US" dirty="0"/>
              <a:t>FDI has benefits and costs </a:t>
            </a:r>
          </a:p>
          <a:p>
            <a:pPr lvl="2"/>
            <a:r>
              <a:rPr lang="en-US" altLang="en-US" dirty="0"/>
              <a:t>Benefits: inflows of capital, technology, skills, and jobs</a:t>
            </a:r>
          </a:p>
          <a:p>
            <a:pPr lvl="2"/>
            <a:r>
              <a:rPr lang="en-US" altLang="en-US" dirty="0"/>
              <a:t>Costs: repatriation of profits to the home country and a negative balance of payments effect</a:t>
            </a:r>
          </a:p>
          <a:p>
            <a:pPr lvl="1"/>
            <a:r>
              <a:rPr lang="en-US" altLang="en-US" dirty="0"/>
              <a:t>FDI should be allowed only if benefits outweigh the costs</a:t>
            </a:r>
          </a:p>
          <a:p>
            <a:pPr lvl="1"/>
            <a:r>
              <a:rPr lang="en-US" altLang="en-US" dirty="0"/>
              <a:t>Tendency to aggressively court FDI believed to be in the national interest by offering subsidies</a:t>
            </a:r>
          </a:p>
        </p:txBody>
      </p:sp>
      <p:sp>
        <p:nvSpPr>
          <p:cNvPr id="3" name="Text Placeholder 2">
            <a:extLst>
              <a:ext uri="{FF2B5EF4-FFF2-40B4-BE49-F238E27FC236}">
                <a16:creationId xmlns:a16="http://schemas.microsoft.com/office/drawing/2014/main" xmlns="" id="{C18EB1E4-8CA8-4646-8577-3EB952F0835B}"/>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84A172D0-784E-4F14-9856-98B716890647}"/>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17776949"/>
      </p:ext>
    </p:extLst>
  </p:cSld>
  <p:clrMapOvr>
    <a:masterClrMapping/>
  </p:clrMapOvr>
  <mc:AlternateContent xmlns:mc="http://schemas.openxmlformats.org/markup-compatibility/2006" xmlns:p14="http://schemas.microsoft.com/office/powerpoint/2010/main">
    <mc:Choice Requires="p14">
      <p:transition p14:dur="0" advTm="177558"/>
    </mc:Choice>
    <mc:Fallback xmlns="">
      <p:transition advTm="17755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sz="3200" dirty="0">
                <a:solidFill>
                  <a:schemeClr val="bg1"/>
                </a:solidFill>
              </a:rPr>
              <a:t>Political Ideology and Foreign Direct Investment </a:t>
            </a:r>
            <a:r>
              <a:rPr lang="en-US" altLang="en-US" sz="2000" dirty="0">
                <a:solidFill>
                  <a:schemeClr val="bg1"/>
                </a:solidFill>
              </a:rPr>
              <a:t>5</a:t>
            </a:r>
          </a:p>
        </p:txBody>
      </p:sp>
      <p:sp>
        <p:nvSpPr>
          <p:cNvPr id="33795" name="Rectangle 3"/>
          <p:cNvSpPr>
            <a:spLocks noGrp="1" noChangeArrowheads="1"/>
          </p:cNvSpPr>
          <p:nvPr>
            <p:ph idx="1"/>
          </p:nvPr>
        </p:nvSpPr>
        <p:spPr>
          <a:solidFill>
            <a:schemeClr val="bg1"/>
          </a:solidFill>
        </p:spPr>
        <p:txBody>
          <a:bodyPr/>
          <a:lstStyle/>
          <a:p>
            <a:r>
              <a:rPr lang="en-US" altLang="en-US" dirty="0"/>
              <a:t>Shifting Ideology</a:t>
            </a:r>
          </a:p>
          <a:p>
            <a:pPr lvl="1"/>
            <a:r>
              <a:rPr lang="en-US" altLang="en-US" dirty="0"/>
              <a:t>In recent years, there has been a strong shift toward the free market stance</a:t>
            </a:r>
          </a:p>
          <a:p>
            <a:pPr lvl="2"/>
            <a:r>
              <a:rPr lang="en-US" altLang="en-US" dirty="0"/>
              <a:t>A surge in the volume of FDI worldwide</a:t>
            </a:r>
          </a:p>
          <a:p>
            <a:pPr lvl="2"/>
            <a:r>
              <a:rPr lang="en-US" altLang="en-US" dirty="0"/>
              <a:t>An increase in the volume of FDI directed at countries that have recently liberalized their regimes</a:t>
            </a:r>
          </a:p>
          <a:p>
            <a:pPr lvl="3">
              <a:buFont typeface="Arial" panose="020B0604020202020204" pitchFamily="34" charset="0"/>
              <a:buChar char="•"/>
            </a:pPr>
            <a:r>
              <a:rPr lang="en-US" altLang="en-US" dirty="0"/>
              <a:t>China, India, Vietnam</a:t>
            </a:r>
          </a:p>
          <a:p>
            <a:pPr lvl="2"/>
            <a:r>
              <a:rPr lang="en-US" altLang="en-US" dirty="0"/>
              <a:t>But, some countries are becoming more hostile to FDI</a:t>
            </a:r>
          </a:p>
          <a:p>
            <a:pPr lvl="3">
              <a:buFont typeface="Arial" panose="020B0604020202020204" pitchFamily="34" charset="0"/>
              <a:buChar char="•"/>
            </a:pPr>
            <a:r>
              <a:rPr lang="en-US" altLang="en-US" dirty="0"/>
              <a:t>Venezuela, Bolivia </a:t>
            </a:r>
          </a:p>
        </p:txBody>
      </p:sp>
      <p:sp>
        <p:nvSpPr>
          <p:cNvPr id="3" name="Text Placeholder 2">
            <a:extLst>
              <a:ext uri="{FF2B5EF4-FFF2-40B4-BE49-F238E27FC236}">
                <a16:creationId xmlns:a16="http://schemas.microsoft.com/office/drawing/2014/main" xmlns="" id="{6D2E706F-7C1A-47DA-9F4B-A160C2B9662E}"/>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E2725CB9-F276-4508-B2B1-C6B60F4D648D}"/>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177506492"/>
      </p:ext>
    </p:extLst>
  </p:cSld>
  <p:clrMapOvr>
    <a:masterClrMapping/>
  </p:clrMapOvr>
  <mc:AlternateContent xmlns:mc="http://schemas.openxmlformats.org/markup-compatibility/2006" xmlns:p14="http://schemas.microsoft.com/office/powerpoint/2010/main">
    <mc:Choice Requires="p14">
      <p:transition p14:dur="0" advTm="153133"/>
    </mc:Choice>
    <mc:Fallback xmlns="">
      <p:transition advTm="15313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Benefits and Costs of FDI </a:t>
            </a:r>
            <a:r>
              <a:rPr lang="en-US" altLang="en-US" sz="2000" dirty="0">
                <a:solidFill>
                  <a:schemeClr val="bg1"/>
                </a:solidFill>
              </a:rPr>
              <a:t>1</a:t>
            </a:r>
          </a:p>
        </p:txBody>
      </p:sp>
      <p:sp>
        <p:nvSpPr>
          <p:cNvPr id="486403"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Host-Country Benefits</a:t>
            </a:r>
          </a:p>
          <a:p>
            <a:pPr lvl="1">
              <a:spcBef>
                <a:spcPts val="576"/>
              </a:spcBef>
            </a:pPr>
            <a:r>
              <a:rPr lang="en-US" altLang="en-US" dirty="0"/>
              <a:t>Resource-Transfer Effects</a:t>
            </a:r>
          </a:p>
          <a:p>
            <a:pPr lvl="2">
              <a:spcBef>
                <a:spcPts val="480"/>
              </a:spcBef>
            </a:pPr>
            <a:r>
              <a:rPr lang="en-US" altLang="en-US" dirty="0"/>
              <a:t>FDI can bring capital, technology, and management resources that would otherwise not be available</a:t>
            </a:r>
          </a:p>
          <a:p>
            <a:pPr lvl="1">
              <a:spcBef>
                <a:spcPts val="576"/>
              </a:spcBef>
            </a:pPr>
            <a:r>
              <a:rPr lang="en-US" altLang="en-US" dirty="0"/>
              <a:t>Employment Effects</a:t>
            </a:r>
          </a:p>
          <a:p>
            <a:pPr lvl="2">
              <a:spcBef>
                <a:spcPts val="480"/>
              </a:spcBef>
            </a:pPr>
            <a:r>
              <a:rPr lang="en-US" altLang="en-US" dirty="0"/>
              <a:t>FDI can bring jobs that would otherwise not be created there</a:t>
            </a:r>
          </a:p>
          <a:p>
            <a:pPr lvl="2">
              <a:spcBef>
                <a:spcPts val="480"/>
              </a:spcBef>
            </a:pPr>
            <a:r>
              <a:rPr lang="en-US" altLang="en-US" dirty="0"/>
              <a:t>Opponents say not all “new jobs” represent net additions in employment</a:t>
            </a:r>
          </a:p>
        </p:txBody>
      </p:sp>
      <p:sp>
        <p:nvSpPr>
          <p:cNvPr id="3" name="Text Placeholder 2">
            <a:extLst>
              <a:ext uri="{FF2B5EF4-FFF2-40B4-BE49-F238E27FC236}">
                <a16:creationId xmlns:a16="http://schemas.microsoft.com/office/drawing/2014/main" xmlns="" id="{7DEF2036-4A26-434F-A007-821800BEB635}"/>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222B77A4-B550-4C61-A4BB-F204D933215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179467856"/>
      </p:ext>
    </p:extLst>
  </p:cSld>
  <p:clrMapOvr>
    <a:masterClrMapping/>
  </p:clrMapOvr>
  <mc:AlternateContent xmlns:mc="http://schemas.openxmlformats.org/markup-compatibility/2006" xmlns:p14="http://schemas.microsoft.com/office/powerpoint/2010/main">
    <mc:Choice Requires="p14">
      <p:transition p14:dur="0" advTm="170885"/>
    </mc:Choice>
    <mc:Fallback xmlns="">
      <p:transition advTm="17088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solidFill>
                  <a:schemeClr val="bg1"/>
                </a:solidFill>
              </a:rPr>
              <a:t>FDI and Job Creation</a:t>
            </a:r>
          </a:p>
        </p:txBody>
      </p:sp>
      <p:sp>
        <p:nvSpPr>
          <p:cNvPr id="11" name="Content Placeholder 10"/>
          <p:cNvSpPr>
            <a:spLocks noGrp="1"/>
          </p:cNvSpPr>
          <p:nvPr>
            <p:ph idx="1"/>
          </p:nvPr>
        </p:nvSpPr>
        <p:spPr>
          <a:xfrm>
            <a:off x="1905000" y="1905000"/>
            <a:ext cx="2782614" cy="3254804"/>
          </a:xfrm>
          <a:solidFill>
            <a:schemeClr val="bg1"/>
          </a:solidFill>
        </p:spPr>
        <p:txBody>
          <a:bodyPr/>
          <a:lstStyle/>
          <a:p>
            <a:pPr algn="r"/>
            <a:r>
              <a:rPr lang="en-US" sz="2400" dirty="0"/>
              <a:t>Job creation is a result of FDI. These workers assemble cars at a manufacturing plant in Chakan, Maharashtra, India.</a:t>
            </a:r>
          </a:p>
        </p:txBody>
      </p:sp>
      <p:pic>
        <p:nvPicPr>
          <p:cNvPr id="5" name="Picture 4" descr="A photo of an employee at the Volkswagen automobile manufacturing plant in India.">
            <a:extLst>
              <a:ext uri="{FF2B5EF4-FFF2-40B4-BE49-F238E27FC236}">
                <a16:creationId xmlns:a16="http://schemas.microsoft.com/office/drawing/2014/main" xmlns="" id="{99E54941-EFC7-44DD-8001-1FBFE26234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089944" y="1447800"/>
            <a:ext cx="4986537" cy="3712004"/>
          </a:xfrm>
          <a:prstGeom prst="rect">
            <a:avLst/>
          </a:prstGeom>
        </p:spPr>
      </p:pic>
      <p:sp>
        <p:nvSpPr>
          <p:cNvPr id="2" name="Text Placeholder 1">
            <a:extLst>
              <a:ext uri="{FF2B5EF4-FFF2-40B4-BE49-F238E27FC236}">
                <a16:creationId xmlns:a16="http://schemas.microsoft.com/office/drawing/2014/main" xmlns="" id="{CB25ACEF-0CE6-44C8-97A4-E61467415165}"/>
              </a:ext>
            </a:extLst>
          </p:cNvPr>
          <p:cNvSpPr>
            <a:spLocks noGrp="1"/>
          </p:cNvSpPr>
          <p:nvPr>
            <p:ph type="body" sz="quarter" idx="11"/>
          </p:nvPr>
        </p:nvSpPr>
        <p:spPr/>
        <p:txBody>
          <a:bodyPr/>
          <a:lstStyle/>
          <a:p>
            <a:r>
              <a:rPr lang="en-US" dirty="0"/>
              <a:t>Source: ©Bloomberg/Getty Images</a:t>
            </a:r>
          </a:p>
        </p:txBody>
      </p:sp>
      <p:sp>
        <p:nvSpPr>
          <p:cNvPr id="3" name="Text Placeholder 2">
            <a:extLst>
              <a:ext uri="{FF2B5EF4-FFF2-40B4-BE49-F238E27FC236}">
                <a16:creationId xmlns:a16="http://schemas.microsoft.com/office/drawing/2014/main" xmlns="" id="{F6B0A1E5-FE92-466A-A448-FCD08108B2C6}"/>
              </a:ext>
            </a:extLst>
          </p:cNvPr>
          <p:cNvSpPr>
            <a:spLocks noGrp="1"/>
          </p:cNvSpPr>
          <p:nvPr>
            <p:ph type="body" sz="quarter" idx="16"/>
          </p:nvPr>
        </p:nvSpPr>
        <p:spPr/>
        <p:txBody>
          <a:bodyPr>
            <a:normAutofit lnSpcReduction="10000"/>
          </a:bodyPr>
          <a:lstStyle/>
          <a:p>
            <a:endParaRPr lang="en-US"/>
          </a:p>
        </p:txBody>
      </p:sp>
    </p:spTree>
    <p:extLst>
      <p:ext uri="{BB962C8B-B14F-4D97-AF65-F5344CB8AC3E}">
        <p14:creationId xmlns:p14="http://schemas.microsoft.com/office/powerpoint/2010/main" val="975145178"/>
      </p:ext>
    </p:extLst>
  </p:cSld>
  <p:clrMapOvr>
    <a:masterClrMapping/>
  </p:clrMapOvr>
  <mc:AlternateContent xmlns:mc="http://schemas.openxmlformats.org/markup-compatibility/2006" xmlns:p14="http://schemas.microsoft.com/office/powerpoint/2010/main">
    <mc:Choice Requires="p14">
      <p:transition p14:dur="0" advTm="43845"/>
    </mc:Choice>
    <mc:Fallback xmlns="">
      <p:transition advTm="4384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 Benefits and Costs of FDI </a:t>
            </a:r>
            <a:r>
              <a:rPr lang="en-US" altLang="en-US" sz="2000" dirty="0">
                <a:solidFill>
                  <a:schemeClr val="bg1"/>
                </a:solidFill>
              </a:rPr>
              <a:t>2</a:t>
            </a:r>
            <a:endParaRPr lang="en-US" altLang="en-US" sz="1200" dirty="0">
              <a:solidFill>
                <a:schemeClr val="bg1"/>
              </a:solidFill>
            </a:endParaRPr>
          </a:p>
        </p:txBody>
      </p:sp>
      <p:sp>
        <p:nvSpPr>
          <p:cNvPr id="490499"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Host-Country Benefits </a:t>
            </a:r>
            <a:r>
              <a:rPr lang="en-US" sz="2000" dirty="0"/>
              <a:t>continued</a:t>
            </a:r>
          </a:p>
          <a:p>
            <a:pPr lvl="1">
              <a:spcBef>
                <a:spcPts val="576"/>
              </a:spcBef>
              <a:defRPr/>
            </a:pPr>
            <a:r>
              <a:rPr lang="en-US" dirty="0"/>
              <a:t>Balance-of-Payments Effects</a:t>
            </a:r>
          </a:p>
          <a:p>
            <a:pPr lvl="2">
              <a:spcBef>
                <a:spcPts val="480"/>
              </a:spcBef>
              <a:defRPr/>
            </a:pPr>
            <a:r>
              <a:rPr lang="en-US" dirty="0"/>
              <a:t>The </a:t>
            </a:r>
            <a:r>
              <a:rPr lang="en-US" b="1" dirty="0"/>
              <a:t>balance-of-payments account </a:t>
            </a:r>
            <a:r>
              <a:rPr lang="en-US" dirty="0"/>
              <a:t>records a country’s payments to and receipts from other countries</a:t>
            </a:r>
          </a:p>
          <a:p>
            <a:pPr lvl="2">
              <a:spcBef>
                <a:spcPts val="480"/>
              </a:spcBef>
              <a:defRPr/>
            </a:pPr>
            <a:r>
              <a:rPr lang="en-US" dirty="0"/>
              <a:t>The </a:t>
            </a:r>
            <a:r>
              <a:rPr lang="en-US" b="1" dirty="0"/>
              <a:t>current account </a:t>
            </a:r>
            <a:r>
              <a:rPr lang="en-US" dirty="0"/>
              <a:t>records a country’s export and import of goods and services	</a:t>
            </a:r>
          </a:p>
          <a:p>
            <a:pPr lvl="2">
              <a:spcBef>
                <a:spcPts val="480"/>
              </a:spcBef>
              <a:defRPr/>
            </a:pPr>
            <a:r>
              <a:rPr lang="en-US" dirty="0"/>
              <a:t>A surplus is usually favored over a deficit </a:t>
            </a:r>
          </a:p>
          <a:p>
            <a:pPr lvl="2">
              <a:spcBef>
                <a:spcPts val="480"/>
              </a:spcBef>
              <a:defRPr/>
            </a:pPr>
            <a:r>
              <a:rPr lang="en-US" dirty="0"/>
              <a:t>FDI can help achieve a current account surplus</a:t>
            </a:r>
          </a:p>
          <a:p>
            <a:pPr lvl="3">
              <a:spcBef>
                <a:spcPts val="432"/>
              </a:spcBef>
              <a:buFont typeface="Arial" panose="020B0604020202020204" pitchFamily="34" charset="0"/>
              <a:buChar char="•"/>
              <a:defRPr/>
            </a:pPr>
            <a:r>
              <a:rPr lang="en-US" dirty="0"/>
              <a:t>If it is a substitute for imports of goods and services</a:t>
            </a:r>
          </a:p>
          <a:p>
            <a:pPr lvl="3">
              <a:spcBef>
                <a:spcPts val="432"/>
              </a:spcBef>
              <a:buFont typeface="Arial" panose="020B0604020202020204" pitchFamily="34" charset="0"/>
              <a:buChar char="•"/>
              <a:defRPr/>
            </a:pPr>
            <a:r>
              <a:rPr lang="en-US" dirty="0"/>
              <a:t>If the MNE uses a foreign subsidiary to export goods and services to other countries</a:t>
            </a:r>
          </a:p>
        </p:txBody>
      </p:sp>
      <p:sp>
        <p:nvSpPr>
          <p:cNvPr id="3" name="Text Placeholder 2">
            <a:extLst>
              <a:ext uri="{FF2B5EF4-FFF2-40B4-BE49-F238E27FC236}">
                <a16:creationId xmlns:a16="http://schemas.microsoft.com/office/drawing/2014/main" xmlns="" id="{F7A04743-94BF-4BC3-B336-3A97AB91AF4D}"/>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ED07CE63-37ED-45A8-A121-DAC3A317E41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197413024"/>
      </p:ext>
    </p:extLst>
  </p:cSld>
  <p:clrMapOvr>
    <a:masterClrMapping/>
  </p:clrMapOvr>
  <mc:AlternateContent xmlns:mc="http://schemas.openxmlformats.org/markup-compatibility/2006" xmlns:p14="http://schemas.microsoft.com/office/powerpoint/2010/main">
    <mc:Choice Requires="p14">
      <p:transition p14:dur="0" advTm="222299"/>
    </mc:Choice>
    <mc:Fallback xmlns="">
      <p:transition advTm="22229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 Benefits and Costs of FDI </a:t>
            </a:r>
            <a:r>
              <a:rPr lang="en-US" altLang="en-US" sz="2000" dirty="0">
                <a:solidFill>
                  <a:schemeClr val="bg1"/>
                </a:solidFill>
              </a:rPr>
              <a:t>3</a:t>
            </a:r>
            <a:endParaRPr lang="en-US" altLang="en-US" sz="1200" dirty="0">
              <a:solidFill>
                <a:schemeClr val="bg1"/>
              </a:solidFill>
            </a:endParaRPr>
          </a:p>
        </p:txBody>
      </p:sp>
      <p:sp>
        <p:nvSpPr>
          <p:cNvPr id="488451" name="Rectangle 3"/>
          <p:cNvSpPr>
            <a:spLocks noGrp="1" noChangeArrowheads="1"/>
          </p:cNvSpPr>
          <p:nvPr>
            <p:ph idx="1"/>
          </p:nvPr>
        </p:nvSpPr>
        <p:spPr>
          <a:solidFill>
            <a:schemeClr val="bg1"/>
          </a:solidFill>
        </p:spPr>
        <p:txBody>
          <a:bodyPr/>
          <a:lstStyle/>
          <a:p>
            <a:pPr>
              <a:spcBef>
                <a:spcPts val="672"/>
              </a:spcBef>
            </a:pPr>
            <a:r>
              <a:rPr lang="en-US" dirty="0"/>
              <a:t>Host-Country Benefits </a:t>
            </a:r>
            <a:r>
              <a:rPr lang="en-US" sz="2000" dirty="0"/>
              <a:t>continued</a:t>
            </a:r>
          </a:p>
          <a:p>
            <a:pPr lvl="1">
              <a:spcBef>
                <a:spcPts val="576"/>
              </a:spcBef>
            </a:pPr>
            <a:r>
              <a:rPr lang="en-US" altLang="en-US" dirty="0"/>
              <a:t>Effect on Competition and Economic Growth</a:t>
            </a:r>
          </a:p>
          <a:p>
            <a:pPr lvl="2">
              <a:spcBef>
                <a:spcPts val="480"/>
              </a:spcBef>
            </a:pPr>
            <a:r>
              <a:rPr lang="en-US" altLang="en-US" dirty="0"/>
              <a:t>FDI in the form of </a:t>
            </a:r>
            <a:r>
              <a:rPr lang="en-US" altLang="en-US" dirty="0" err="1"/>
              <a:t>greenfield</a:t>
            </a:r>
            <a:r>
              <a:rPr lang="en-US" altLang="en-US" dirty="0"/>
              <a:t> investment</a:t>
            </a:r>
          </a:p>
          <a:p>
            <a:pPr lvl="3">
              <a:spcBef>
                <a:spcPts val="432"/>
              </a:spcBef>
              <a:buFont typeface="Arial" panose="020B0604020202020204" pitchFamily="34" charset="0"/>
              <a:buChar char="•"/>
            </a:pPr>
            <a:r>
              <a:rPr lang="en-US" altLang="en-US" dirty="0"/>
              <a:t>Increases the level of competition in a market</a:t>
            </a:r>
          </a:p>
          <a:p>
            <a:pPr lvl="3">
              <a:spcBef>
                <a:spcPts val="432"/>
              </a:spcBef>
              <a:buFont typeface="Arial" panose="020B0604020202020204" pitchFamily="34" charset="0"/>
              <a:buChar char="•"/>
            </a:pPr>
            <a:r>
              <a:rPr lang="en-US" altLang="en-US" dirty="0"/>
              <a:t>Drives down prices</a:t>
            </a:r>
          </a:p>
          <a:p>
            <a:pPr lvl="3">
              <a:spcBef>
                <a:spcPts val="432"/>
              </a:spcBef>
              <a:buFont typeface="Arial" panose="020B0604020202020204" pitchFamily="34" charset="0"/>
              <a:buChar char="•"/>
            </a:pPr>
            <a:r>
              <a:rPr lang="en-US" altLang="en-US" dirty="0"/>
              <a:t>Improves the welfare of consumers</a:t>
            </a:r>
          </a:p>
          <a:p>
            <a:pPr lvl="2">
              <a:spcBef>
                <a:spcPts val="480"/>
              </a:spcBef>
            </a:pPr>
            <a:r>
              <a:rPr lang="en-US" altLang="en-US" dirty="0"/>
              <a:t>Increased competition leads to:</a:t>
            </a:r>
          </a:p>
          <a:p>
            <a:pPr lvl="3">
              <a:spcBef>
                <a:spcPts val="432"/>
              </a:spcBef>
              <a:buFont typeface="Arial" panose="020B0604020202020204" pitchFamily="34" charset="0"/>
              <a:buChar char="•"/>
            </a:pPr>
            <a:r>
              <a:rPr lang="en-US" altLang="en-US" dirty="0"/>
              <a:t>Increased productivity growth</a:t>
            </a:r>
          </a:p>
          <a:p>
            <a:pPr lvl="3">
              <a:spcBef>
                <a:spcPts val="432"/>
              </a:spcBef>
              <a:buFont typeface="Arial" panose="020B0604020202020204" pitchFamily="34" charset="0"/>
              <a:buChar char="•"/>
            </a:pPr>
            <a:r>
              <a:rPr lang="en-US" altLang="en-US" dirty="0"/>
              <a:t>Product and process innovation</a:t>
            </a:r>
          </a:p>
          <a:p>
            <a:pPr lvl="3">
              <a:spcBef>
                <a:spcPts val="432"/>
              </a:spcBef>
              <a:buFont typeface="Arial" panose="020B0604020202020204" pitchFamily="34" charset="0"/>
              <a:buChar char="•"/>
            </a:pPr>
            <a:r>
              <a:rPr lang="en-US" altLang="en-US" dirty="0"/>
              <a:t>Greater economic growth </a:t>
            </a:r>
          </a:p>
        </p:txBody>
      </p:sp>
      <p:sp>
        <p:nvSpPr>
          <p:cNvPr id="3" name="Text Placeholder 2">
            <a:extLst>
              <a:ext uri="{FF2B5EF4-FFF2-40B4-BE49-F238E27FC236}">
                <a16:creationId xmlns:a16="http://schemas.microsoft.com/office/drawing/2014/main" xmlns="" id="{CCFD3A38-2473-4C94-B4BD-9F8D74F1B787}"/>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6A779D09-9D9D-4D4C-B868-01536303C153}"/>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665354110"/>
      </p:ext>
    </p:extLst>
  </p:cSld>
  <p:clrMapOvr>
    <a:masterClrMapping/>
  </p:clrMapOvr>
  <mc:AlternateContent xmlns:mc="http://schemas.openxmlformats.org/markup-compatibility/2006" xmlns:p14="http://schemas.microsoft.com/office/powerpoint/2010/main">
    <mc:Choice Requires="p14">
      <p:transition p14:dur="0" advTm="82581"/>
    </mc:Choice>
    <mc:Fallback xmlns="">
      <p:transition advTm="8258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dirty="0">
                <a:solidFill>
                  <a:schemeClr val="bg1"/>
                </a:solidFill>
              </a:rPr>
              <a:t>Does Foreign Direct Investment Promote Growth?</a:t>
            </a:r>
          </a:p>
        </p:txBody>
      </p:sp>
      <p:sp>
        <p:nvSpPr>
          <p:cNvPr id="11" name="Content Placeholder 10"/>
          <p:cNvSpPr>
            <a:spLocks noGrp="1"/>
          </p:cNvSpPr>
          <p:nvPr>
            <p:ph idx="1"/>
          </p:nvPr>
        </p:nvSpPr>
        <p:spPr>
          <a:xfrm>
            <a:off x="856343" y="990600"/>
            <a:ext cx="9354457" cy="4648200"/>
          </a:xfrm>
          <a:solidFill>
            <a:schemeClr val="bg1"/>
          </a:solidFill>
        </p:spPr>
        <p:txBody>
          <a:bodyPr/>
          <a:lstStyle/>
          <a:p>
            <a:r>
              <a:rPr lang="en-US" sz="2400" dirty="0"/>
              <a:t>There are multiple reasons for companies to make foreign direct investments. Lowering the cost of production, increasing capacity (volume) of production, and strategically locating production facilities to serve world regions are some of the many reasons for FDI by a company. For the host countries that receive the investment by multinational corporations, the logic is that the influx of capital and increase in tax revenues will benefit the host country in the form of new infrastructure, increased knowledge, and general economic development. However, the evidence so far is very mixed on the value of FDI to the host, ranging from beneficial to detrimental. </a:t>
            </a:r>
            <a:r>
              <a:rPr lang="en-US" sz="2400" b="1" dirty="0"/>
              <a:t>What do you think? Does FDI promote growth in the host country?</a:t>
            </a:r>
          </a:p>
        </p:txBody>
      </p:sp>
      <p:sp>
        <p:nvSpPr>
          <p:cNvPr id="2" name="Text Placeholder 1">
            <a:extLst>
              <a:ext uri="{FF2B5EF4-FFF2-40B4-BE49-F238E27FC236}">
                <a16:creationId xmlns:a16="http://schemas.microsoft.com/office/drawing/2014/main" xmlns="" id="{D2A7505B-AE78-41DC-9BAD-124148F10EE0}"/>
              </a:ext>
            </a:extLst>
          </p:cNvPr>
          <p:cNvSpPr>
            <a:spLocks noGrp="1"/>
          </p:cNvSpPr>
          <p:nvPr>
            <p:ph type="body" sz="quarter" idx="11"/>
          </p:nvPr>
        </p:nvSpPr>
        <p:spPr>
          <a:xfrm>
            <a:off x="1981200" y="5965568"/>
            <a:ext cx="8001000" cy="359032"/>
          </a:xfrm>
        </p:spPr>
        <p:txBody>
          <a:bodyPr wrap="square"/>
          <a:lstStyle/>
          <a:p>
            <a:pPr algn="l"/>
            <a:r>
              <a:rPr lang="en-US" sz="1000" dirty="0">
                <a:solidFill>
                  <a:schemeClr val="tx1"/>
                </a:solidFill>
              </a:rPr>
              <a:t>Source: L. Alfaro, A. Chanda, S. </a:t>
            </a:r>
            <a:r>
              <a:rPr lang="en-US" sz="1000" dirty="0" err="1">
                <a:solidFill>
                  <a:schemeClr val="tx1"/>
                </a:solidFill>
              </a:rPr>
              <a:t>Kalemli-Ozcan</a:t>
            </a:r>
            <a:r>
              <a:rPr lang="en-US" sz="1000" dirty="0">
                <a:solidFill>
                  <a:schemeClr val="tx1"/>
                </a:solidFill>
              </a:rPr>
              <a:t>, and S. </a:t>
            </a:r>
            <a:r>
              <a:rPr lang="en-US" sz="1000" dirty="0" err="1">
                <a:solidFill>
                  <a:schemeClr val="tx1"/>
                </a:solidFill>
              </a:rPr>
              <a:t>Sayek</a:t>
            </a:r>
            <a:r>
              <a:rPr lang="en-US" sz="1000" dirty="0">
                <a:solidFill>
                  <a:schemeClr val="tx1"/>
                </a:solidFill>
              </a:rPr>
              <a:t>, </a:t>
            </a:r>
            <a:r>
              <a:rPr lang="en-US" sz="1000" i="1" dirty="0">
                <a:solidFill>
                  <a:schemeClr val="tx1"/>
                </a:solidFill>
              </a:rPr>
              <a:t>Does Foreign Direct Investment Promote Growth? Exploring the Role of Financial Markets on Linkages </a:t>
            </a:r>
            <a:r>
              <a:rPr lang="en-US" sz="1000" dirty="0">
                <a:solidFill>
                  <a:schemeClr val="tx1"/>
                </a:solidFill>
              </a:rPr>
              <a:t>(Cambridge, MA: Harvard Business School, 2009), www.people.hbs.edu/lalfaro/fdiandlinkages.pdf.</a:t>
            </a:r>
          </a:p>
        </p:txBody>
      </p:sp>
      <p:sp>
        <p:nvSpPr>
          <p:cNvPr id="3" name="Text Placeholder 2">
            <a:extLst>
              <a:ext uri="{FF2B5EF4-FFF2-40B4-BE49-F238E27FC236}">
                <a16:creationId xmlns:a16="http://schemas.microsoft.com/office/drawing/2014/main" xmlns="" id="{DDF009CE-F52D-4011-B640-34FACB83BB42}"/>
              </a:ext>
            </a:extLst>
          </p:cNvPr>
          <p:cNvSpPr>
            <a:spLocks noGrp="1"/>
          </p:cNvSpPr>
          <p:nvPr>
            <p:ph type="body" sz="quarter" idx="16"/>
          </p:nvPr>
        </p:nvSpPr>
        <p:spPr/>
        <p:txBody>
          <a:bodyPr>
            <a:normAutofit lnSpcReduction="10000"/>
          </a:bodyPr>
          <a:lstStyle/>
          <a:p>
            <a:endParaRPr lang="en-US"/>
          </a:p>
        </p:txBody>
      </p:sp>
    </p:spTree>
    <p:extLst>
      <p:ext uri="{BB962C8B-B14F-4D97-AF65-F5344CB8AC3E}">
        <p14:creationId xmlns:p14="http://schemas.microsoft.com/office/powerpoint/2010/main" val="2198377477"/>
      </p:ext>
    </p:extLst>
  </p:cSld>
  <p:clrMapOvr>
    <a:masterClrMapping/>
  </p:clrMapOvr>
  <mc:AlternateContent xmlns:mc="http://schemas.openxmlformats.org/markup-compatibility/2006" xmlns:p14="http://schemas.microsoft.com/office/powerpoint/2010/main">
    <mc:Choice Requires="p14">
      <p:transition p14:dur="0" advTm="182918"/>
    </mc:Choice>
    <mc:Fallback xmlns="">
      <p:transition advTm="18291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 Benefits and Costs of FDI </a:t>
            </a:r>
            <a:r>
              <a:rPr lang="en-US" altLang="en-US" sz="2000" dirty="0">
                <a:solidFill>
                  <a:schemeClr val="bg1"/>
                </a:solidFill>
              </a:rPr>
              <a:t>4</a:t>
            </a:r>
            <a:endParaRPr lang="en-US" altLang="en-US" dirty="0">
              <a:solidFill>
                <a:schemeClr val="bg1"/>
              </a:solidFill>
            </a:endParaRPr>
          </a:p>
        </p:txBody>
      </p:sp>
      <p:sp>
        <p:nvSpPr>
          <p:cNvPr id="492547"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Host-Country Costs</a:t>
            </a:r>
          </a:p>
          <a:p>
            <a:pPr marL="803275" lvl="1" indent="-341313">
              <a:spcBef>
                <a:spcPts val="576"/>
              </a:spcBef>
              <a:defRPr/>
            </a:pPr>
            <a:r>
              <a:rPr lang="en-US" dirty="0"/>
              <a:t>Adverse Effects on Competition</a:t>
            </a:r>
          </a:p>
          <a:p>
            <a:pPr lvl="2">
              <a:spcBef>
                <a:spcPts val="480"/>
              </a:spcBef>
              <a:defRPr/>
            </a:pPr>
            <a:r>
              <a:rPr lang="en-US" dirty="0"/>
              <a:t>The subsidiaries of foreign MNEs may have greater economic power than indigenous competitors because they may be part of a larger international organization</a:t>
            </a:r>
          </a:p>
          <a:p>
            <a:pPr lvl="3">
              <a:spcBef>
                <a:spcPts val="432"/>
              </a:spcBef>
              <a:buFont typeface="Arial" panose="020B0604020202020204" pitchFamily="34" charset="0"/>
              <a:buChar char="•"/>
              <a:defRPr/>
            </a:pPr>
            <a:r>
              <a:rPr lang="en-US" dirty="0"/>
              <a:t>The MNE could draw on funds generated elsewhere to subsidize costs in the local market</a:t>
            </a:r>
          </a:p>
          <a:p>
            <a:pPr lvl="3">
              <a:spcBef>
                <a:spcPts val="432"/>
              </a:spcBef>
              <a:buFont typeface="Arial" panose="020B0604020202020204" pitchFamily="34" charset="0"/>
              <a:buChar char="•"/>
              <a:defRPr/>
            </a:pPr>
            <a:r>
              <a:rPr lang="en-US" dirty="0"/>
              <a:t>Doing so could allow the MNE to drive indigenous competitors out of the market and create a monopoly position</a:t>
            </a:r>
          </a:p>
        </p:txBody>
      </p:sp>
      <p:sp>
        <p:nvSpPr>
          <p:cNvPr id="3" name="Text Placeholder 2">
            <a:extLst>
              <a:ext uri="{FF2B5EF4-FFF2-40B4-BE49-F238E27FC236}">
                <a16:creationId xmlns:a16="http://schemas.microsoft.com/office/drawing/2014/main" xmlns="" id="{E8823BB4-8FE8-4912-B13D-2CE680801834}"/>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2CECB493-9329-40B4-859E-709EE856CB8D}"/>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68191744"/>
      </p:ext>
    </p:extLst>
  </p:cSld>
  <p:clrMapOvr>
    <a:masterClrMapping/>
  </p:clrMapOvr>
  <mc:AlternateContent xmlns:mc="http://schemas.openxmlformats.org/markup-compatibility/2006" xmlns:p14="http://schemas.microsoft.com/office/powerpoint/2010/main">
    <mc:Choice Requires="p14">
      <p:transition p14:dur="0" advTm="160474"/>
    </mc:Choice>
    <mc:Fallback xmlns="">
      <p:transition advTm="16047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Benefits and Costs of FDI </a:t>
            </a:r>
            <a:r>
              <a:rPr lang="en-US" altLang="en-US" sz="2000" dirty="0">
                <a:solidFill>
                  <a:schemeClr val="bg1"/>
                </a:solidFill>
              </a:rPr>
              <a:t>5</a:t>
            </a:r>
            <a:endParaRPr lang="en-US" altLang="en-US" sz="1200" dirty="0">
              <a:solidFill>
                <a:schemeClr val="bg1"/>
              </a:solidFill>
            </a:endParaRPr>
          </a:p>
        </p:txBody>
      </p:sp>
      <p:sp>
        <p:nvSpPr>
          <p:cNvPr id="496643" name="Rectangle 3"/>
          <p:cNvSpPr>
            <a:spLocks noGrp="1" noChangeArrowheads="1"/>
          </p:cNvSpPr>
          <p:nvPr>
            <p:ph idx="1"/>
          </p:nvPr>
        </p:nvSpPr>
        <p:spPr>
          <a:solidFill>
            <a:schemeClr val="bg1"/>
          </a:solidFill>
        </p:spPr>
        <p:txBody>
          <a:bodyPr rtlCol="0">
            <a:normAutofit/>
          </a:bodyPr>
          <a:lstStyle/>
          <a:p>
            <a:pPr>
              <a:defRPr/>
            </a:pPr>
            <a:r>
              <a:rPr lang="en-US" dirty="0"/>
              <a:t>Host-Country Costs </a:t>
            </a:r>
            <a:r>
              <a:rPr lang="en-US" sz="2000" dirty="0"/>
              <a:t>continued</a:t>
            </a:r>
          </a:p>
          <a:p>
            <a:pPr marL="803275" lvl="1" indent="-341313">
              <a:defRPr/>
            </a:pPr>
            <a:r>
              <a:rPr lang="en-US" dirty="0"/>
              <a:t>Adverse Effects on the Balance of Payments        </a:t>
            </a:r>
          </a:p>
          <a:p>
            <a:pPr marL="1146175" lvl="2" indent="-231775">
              <a:defRPr/>
            </a:pPr>
            <a:r>
              <a:rPr lang="en-US" dirty="0"/>
              <a:t>Two possible adverse effects of FDI on a host country’s balance-of-payments:</a:t>
            </a:r>
          </a:p>
          <a:p>
            <a:pPr marL="1717675" lvl="3" indent="-341313">
              <a:buFont typeface="Wingdings" pitchFamily="2" charset="2"/>
              <a:buAutoNum type="arabicPeriod"/>
              <a:defRPr/>
            </a:pPr>
            <a:r>
              <a:rPr lang="en-US" dirty="0"/>
              <a:t>The capital outflows as foreign subsidiaries repatriate earnings to the parent country</a:t>
            </a:r>
          </a:p>
          <a:p>
            <a:pPr marL="1717675" lvl="3" indent="-341313">
              <a:buFont typeface="Wingdings" pitchFamily="2" charset="2"/>
              <a:buAutoNum type="arabicPeriod"/>
              <a:defRPr/>
            </a:pPr>
            <a:r>
              <a:rPr lang="en-US" dirty="0"/>
              <a:t>There is a debit on the current account of the host country’s balance of payments associated with imports of input products by the foreign subsidiary</a:t>
            </a:r>
          </a:p>
        </p:txBody>
      </p:sp>
      <p:sp>
        <p:nvSpPr>
          <p:cNvPr id="3" name="Text Placeholder 2">
            <a:extLst>
              <a:ext uri="{FF2B5EF4-FFF2-40B4-BE49-F238E27FC236}">
                <a16:creationId xmlns:a16="http://schemas.microsoft.com/office/drawing/2014/main" xmlns="" id="{7BA77AC7-13EC-4003-9003-1FC3058281F1}"/>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F1CCEC4E-5D16-40D6-B4A8-453CAB9C41F7}"/>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916955784"/>
      </p:ext>
    </p:extLst>
  </p:cSld>
  <p:clrMapOvr>
    <a:masterClrMapping/>
  </p:clrMapOvr>
  <mc:AlternateContent xmlns:mc="http://schemas.openxmlformats.org/markup-compatibility/2006" xmlns:p14="http://schemas.microsoft.com/office/powerpoint/2010/main">
    <mc:Choice Requires="p14">
      <p:transition p14:dur="0" advTm="127201"/>
    </mc:Choice>
    <mc:Fallback xmlns="">
      <p:transition advTm="12720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Benefits and Costs of FDI </a:t>
            </a:r>
            <a:r>
              <a:rPr lang="en-US" altLang="en-US" sz="2000" dirty="0">
                <a:solidFill>
                  <a:schemeClr val="bg1"/>
                </a:solidFill>
              </a:rPr>
              <a:t>6</a:t>
            </a:r>
            <a:endParaRPr lang="en-US" altLang="en-US" sz="1200" dirty="0">
              <a:solidFill>
                <a:schemeClr val="bg1"/>
              </a:solidFill>
            </a:endParaRPr>
          </a:p>
        </p:txBody>
      </p:sp>
      <p:sp>
        <p:nvSpPr>
          <p:cNvPr id="493571" name="Rectangle 3"/>
          <p:cNvSpPr>
            <a:spLocks noGrp="1" noChangeArrowheads="1"/>
          </p:cNvSpPr>
          <p:nvPr>
            <p:ph idx="1"/>
          </p:nvPr>
        </p:nvSpPr>
        <p:spPr>
          <a:solidFill>
            <a:schemeClr val="bg1"/>
          </a:solidFill>
        </p:spPr>
        <p:txBody>
          <a:bodyPr/>
          <a:lstStyle/>
          <a:p>
            <a:pPr>
              <a:defRPr/>
            </a:pPr>
            <a:r>
              <a:rPr lang="en-US" dirty="0"/>
              <a:t>Host-Country Costs </a:t>
            </a:r>
            <a:r>
              <a:rPr lang="en-US" sz="2000" dirty="0"/>
              <a:t>continued</a:t>
            </a:r>
          </a:p>
          <a:p>
            <a:pPr lvl="1"/>
            <a:r>
              <a:rPr lang="en-US" altLang="en-US" dirty="0"/>
              <a:t>Possible Effects on National Sovereignty and Autonomy       </a:t>
            </a:r>
          </a:p>
          <a:p>
            <a:pPr lvl="2"/>
            <a:r>
              <a:rPr lang="en-US" altLang="en-US" dirty="0"/>
              <a:t>FDI can mean some loss of economic independence </a:t>
            </a:r>
          </a:p>
          <a:p>
            <a:pPr lvl="2"/>
            <a:r>
              <a:rPr lang="en-US" altLang="en-US" dirty="0"/>
              <a:t>Key decisions that can affect the host country’s economy will be made by a foreign parent that has no real commitment to the host country, and over which the host country’s government has no real control</a:t>
            </a:r>
          </a:p>
        </p:txBody>
      </p:sp>
      <p:sp>
        <p:nvSpPr>
          <p:cNvPr id="3" name="Text Placeholder 2">
            <a:extLst>
              <a:ext uri="{FF2B5EF4-FFF2-40B4-BE49-F238E27FC236}">
                <a16:creationId xmlns:a16="http://schemas.microsoft.com/office/drawing/2014/main" xmlns="" id="{8FA61E71-DD77-4F28-969C-1F82A285DD70}"/>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A5A8946F-E8E5-44ED-8BE1-B634C266D3EF}"/>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190430589"/>
      </p:ext>
    </p:extLst>
  </p:cSld>
  <p:clrMapOvr>
    <a:masterClrMapping/>
  </p:clrMapOvr>
  <mc:AlternateContent xmlns:mc="http://schemas.openxmlformats.org/markup-compatibility/2006" xmlns:p14="http://schemas.microsoft.com/office/powerpoint/2010/main">
    <mc:Choice Requires="p14">
      <p:transition p14:dur="0" advTm="93636"/>
    </mc:Choice>
    <mc:Fallback xmlns="">
      <p:transition advTm="936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Benefits and Costs of FDI </a:t>
            </a:r>
            <a:r>
              <a:rPr lang="en-US" altLang="en-US" sz="2000" dirty="0">
                <a:solidFill>
                  <a:schemeClr val="bg1"/>
                </a:solidFill>
              </a:rPr>
              <a:t>7</a:t>
            </a:r>
            <a:endParaRPr lang="en-US" altLang="en-US" dirty="0">
              <a:solidFill>
                <a:schemeClr val="bg1"/>
              </a:solidFill>
            </a:endParaRPr>
          </a:p>
        </p:txBody>
      </p:sp>
      <p:sp>
        <p:nvSpPr>
          <p:cNvPr id="494595" name="Rectangle 3"/>
          <p:cNvSpPr>
            <a:spLocks noGrp="1" noChangeArrowheads="1"/>
          </p:cNvSpPr>
          <p:nvPr>
            <p:ph idx="1"/>
          </p:nvPr>
        </p:nvSpPr>
        <p:spPr>
          <a:solidFill>
            <a:schemeClr val="bg1"/>
          </a:solidFill>
        </p:spPr>
        <p:txBody>
          <a:bodyPr/>
          <a:lstStyle/>
          <a:p>
            <a:r>
              <a:rPr lang="en-US" altLang="en-US" dirty="0"/>
              <a:t>Home-Country Benefits</a:t>
            </a:r>
          </a:p>
          <a:p>
            <a:pPr marL="914400" lvl="1" indent="-457200">
              <a:buFont typeface="Wingdings" pitchFamily="2" charset="2"/>
              <a:buAutoNum type="arabicPeriod"/>
            </a:pPr>
            <a:r>
              <a:rPr lang="en-US" altLang="en-US" dirty="0"/>
              <a:t>The effect on the capital account of the home country’s balance of payments from the inward flow of foreign earnings</a:t>
            </a:r>
          </a:p>
          <a:p>
            <a:pPr marL="914400" lvl="1" indent="-457200">
              <a:buFont typeface="Wingdings" pitchFamily="2" charset="2"/>
              <a:buAutoNum type="arabicPeriod"/>
            </a:pPr>
            <a:r>
              <a:rPr lang="en-US" altLang="en-US" dirty="0"/>
              <a:t>The employment effects that arise from outward FDI</a:t>
            </a:r>
          </a:p>
          <a:p>
            <a:pPr marL="914400" lvl="1" indent="-457200">
              <a:buFont typeface="Wingdings" pitchFamily="2" charset="2"/>
              <a:buAutoNum type="arabicPeriod"/>
            </a:pPr>
            <a:r>
              <a:rPr lang="en-US" altLang="en-US" dirty="0"/>
              <a:t>The gains from learning valuable skills from foreign markets that can subsequently be transferred back to the home country</a:t>
            </a:r>
          </a:p>
        </p:txBody>
      </p:sp>
      <p:sp>
        <p:nvSpPr>
          <p:cNvPr id="3" name="Text Placeholder 2">
            <a:extLst>
              <a:ext uri="{FF2B5EF4-FFF2-40B4-BE49-F238E27FC236}">
                <a16:creationId xmlns:a16="http://schemas.microsoft.com/office/drawing/2014/main" xmlns="" id="{76132706-91A9-4E3B-9431-4C7A529C1F79}"/>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F7789F22-262E-4881-8DC0-CEA67868DB26}"/>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774171657"/>
      </p:ext>
    </p:extLst>
  </p:cSld>
  <p:clrMapOvr>
    <a:masterClrMapping/>
  </p:clrMapOvr>
  <mc:AlternateContent xmlns:mc="http://schemas.openxmlformats.org/markup-compatibility/2006" xmlns:p14="http://schemas.microsoft.com/office/powerpoint/2010/main">
    <mc:Choice Requires="p14">
      <p:transition p14:dur="0" advTm="218794"/>
    </mc:Choice>
    <mc:Fallback xmlns="">
      <p:transition advTm="21879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Benefits and Costs of FDI </a:t>
            </a:r>
            <a:r>
              <a:rPr lang="en-US" altLang="en-US" sz="2000" dirty="0">
                <a:solidFill>
                  <a:schemeClr val="bg1"/>
                </a:solidFill>
              </a:rPr>
              <a:t>8</a:t>
            </a:r>
            <a:endParaRPr lang="en-US" altLang="en-US" dirty="0">
              <a:solidFill>
                <a:schemeClr val="bg1"/>
              </a:solidFill>
            </a:endParaRPr>
          </a:p>
        </p:txBody>
      </p:sp>
      <p:sp>
        <p:nvSpPr>
          <p:cNvPr id="500739" name="Rectangle 3"/>
          <p:cNvSpPr>
            <a:spLocks noGrp="1" noChangeArrowheads="1"/>
          </p:cNvSpPr>
          <p:nvPr>
            <p:ph idx="1"/>
          </p:nvPr>
        </p:nvSpPr>
        <p:spPr>
          <a:solidFill>
            <a:schemeClr val="bg1"/>
          </a:solidFill>
        </p:spPr>
        <p:txBody>
          <a:bodyPr rtlCol="0">
            <a:normAutofit/>
          </a:bodyPr>
          <a:lstStyle/>
          <a:p>
            <a:pPr>
              <a:defRPr/>
            </a:pPr>
            <a:r>
              <a:rPr lang="en-US" dirty="0"/>
              <a:t>Home-Country Costs</a:t>
            </a:r>
          </a:p>
          <a:p>
            <a:pPr marL="803275" lvl="1" indent="-341313">
              <a:defRPr/>
            </a:pPr>
            <a:r>
              <a:rPr lang="en-US" dirty="0"/>
              <a:t>Balance-of-payments</a:t>
            </a:r>
          </a:p>
          <a:p>
            <a:pPr marL="1146175" lvl="2" indent="-231775">
              <a:defRPr/>
            </a:pPr>
            <a:r>
              <a:rPr lang="en-US" dirty="0"/>
              <a:t>Suffers from the initial capital outflow required to finance the FDI</a:t>
            </a:r>
          </a:p>
          <a:p>
            <a:pPr marL="1146175" lvl="2" indent="-231775">
              <a:defRPr/>
            </a:pPr>
            <a:r>
              <a:rPr lang="en-US" dirty="0"/>
              <a:t>Current account is negatively affected if the purpose of the FDI is to serve the home market from a low-cost production location</a:t>
            </a:r>
          </a:p>
          <a:p>
            <a:pPr marL="1146175" lvl="2" indent="-231775">
              <a:defRPr/>
            </a:pPr>
            <a:r>
              <a:rPr lang="en-US" dirty="0"/>
              <a:t>Current account suffers if the FDI is a substitute for direct exports</a:t>
            </a:r>
            <a:endParaRPr lang="en-US" dirty="0">
              <a:solidFill>
                <a:schemeClr val="accent4">
                  <a:lumMod val="75000"/>
                </a:schemeClr>
              </a:solidFill>
            </a:endParaRPr>
          </a:p>
          <a:p>
            <a:pPr marL="803275" lvl="1" indent="-341313">
              <a:defRPr/>
            </a:pPr>
            <a:r>
              <a:rPr lang="en-US" dirty="0"/>
              <a:t>Employment effects of outward FDI</a:t>
            </a:r>
          </a:p>
          <a:p>
            <a:pPr marL="1146175" lvl="2" indent="-231775">
              <a:defRPr/>
            </a:pPr>
            <a:r>
              <a:rPr lang="en-US" dirty="0"/>
              <a:t>If the home country is suffering from unemployment, there may be concern about the export of jobs</a:t>
            </a:r>
          </a:p>
        </p:txBody>
      </p:sp>
      <p:sp>
        <p:nvSpPr>
          <p:cNvPr id="3" name="Text Placeholder 2">
            <a:extLst>
              <a:ext uri="{FF2B5EF4-FFF2-40B4-BE49-F238E27FC236}">
                <a16:creationId xmlns:a16="http://schemas.microsoft.com/office/drawing/2014/main" xmlns="" id="{28AE128E-6642-4EFC-9B45-E612A64816F6}"/>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3D3FF712-420F-4367-AD9F-74386984D52B}"/>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75883030"/>
      </p:ext>
    </p:extLst>
  </p:cSld>
  <p:clrMapOvr>
    <a:masterClrMapping/>
  </p:clrMapOvr>
  <mc:AlternateContent xmlns:mc="http://schemas.openxmlformats.org/markup-compatibility/2006" xmlns:p14="http://schemas.microsoft.com/office/powerpoint/2010/main">
    <mc:Choice Requires="p14">
      <p:transition p14:dur="0" advTm="13185"/>
    </mc:Choice>
    <mc:Fallback xmlns="">
      <p:transition advTm="1318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Benefits and Costs of FDI </a:t>
            </a:r>
            <a:r>
              <a:rPr lang="en-US" altLang="en-US" sz="2000" dirty="0">
                <a:solidFill>
                  <a:schemeClr val="bg1"/>
                </a:solidFill>
              </a:rPr>
              <a:t>9</a:t>
            </a:r>
          </a:p>
        </p:txBody>
      </p:sp>
      <p:sp>
        <p:nvSpPr>
          <p:cNvPr id="497667" name="Rectangle 3"/>
          <p:cNvSpPr>
            <a:spLocks noGrp="1" noChangeArrowheads="1"/>
          </p:cNvSpPr>
          <p:nvPr>
            <p:ph idx="1"/>
          </p:nvPr>
        </p:nvSpPr>
        <p:spPr>
          <a:solidFill>
            <a:schemeClr val="bg1"/>
          </a:solidFill>
        </p:spPr>
        <p:txBody>
          <a:bodyPr rtlCol="0">
            <a:normAutofit/>
          </a:bodyPr>
          <a:lstStyle/>
          <a:p>
            <a:pPr>
              <a:spcBef>
                <a:spcPts val="672"/>
              </a:spcBef>
              <a:defRPr/>
            </a:pPr>
            <a:r>
              <a:rPr lang="en-US" dirty="0"/>
              <a:t>International Trade Theory and FDI</a:t>
            </a:r>
          </a:p>
          <a:p>
            <a:pPr marL="461963" lvl="1" indent="-4763">
              <a:spcBef>
                <a:spcPts val="576"/>
              </a:spcBef>
              <a:buNone/>
              <a:defRPr/>
            </a:pPr>
            <a:r>
              <a:rPr lang="en-US" dirty="0"/>
              <a:t>	Home country concerns about the negative economic effects of </a:t>
            </a:r>
            <a:r>
              <a:rPr lang="en-US" b="1" dirty="0"/>
              <a:t>offshore production </a:t>
            </a:r>
            <a:r>
              <a:rPr lang="en-US" dirty="0"/>
              <a:t>— FDI undertaken to serve the home market — may not be valid</a:t>
            </a:r>
          </a:p>
          <a:p>
            <a:pPr lvl="2">
              <a:spcBef>
                <a:spcPts val="480"/>
              </a:spcBef>
              <a:defRPr/>
            </a:pPr>
            <a:r>
              <a:rPr lang="en-US" dirty="0"/>
              <a:t>FDI may actually stimulate economic growth by freeing home country resources to concentrate on activities where the home country has a comparative advantage</a:t>
            </a:r>
          </a:p>
          <a:p>
            <a:pPr lvl="2">
              <a:spcBef>
                <a:spcPts val="480"/>
              </a:spcBef>
              <a:defRPr/>
            </a:pPr>
            <a:r>
              <a:rPr lang="en-US" dirty="0"/>
              <a:t>Consumers may also benefit in the form of lower prices</a:t>
            </a:r>
          </a:p>
        </p:txBody>
      </p:sp>
      <p:sp>
        <p:nvSpPr>
          <p:cNvPr id="3" name="Text Placeholder 2">
            <a:extLst>
              <a:ext uri="{FF2B5EF4-FFF2-40B4-BE49-F238E27FC236}">
                <a16:creationId xmlns:a16="http://schemas.microsoft.com/office/drawing/2014/main" xmlns="" id="{5DC6B89A-BD7E-422D-BFAA-DB3490A47DDC}"/>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AED4BF50-B1E9-46F2-99ED-7B1696E217BC}"/>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745334705"/>
      </p:ext>
    </p:extLst>
  </p:cSld>
  <p:clrMapOvr>
    <a:masterClrMapping/>
  </p:clrMapOvr>
  <mc:AlternateContent xmlns:mc="http://schemas.openxmlformats.org/markup-compatibility/2006" xmlns:p14="http://schemas.microsoft.com/office/powerpoint/2010/main">
    <mc:Choice Requires="p14">
      <p:transition p14:dur="0" advTm="168274"/>
    </mc:Choice>
    <mc:Fallback xmlns="">
      <p:transition advTm="16827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Government Policy Instruments and FDI </a:t>
            </a:r>
            <a:r>
              <a:rPr lang="en-US" altLang="en-US" sz="2000" dirty="0">
                <a:solidFill>
                  <a:schemeClr val="bg1"/>
                </a:solidFill>
              </a:rPr>
              <a:t>1</a:t>
            </a:r>
          </a:p>
        </p:txBody>
      </p:sp>
      <p:sp>
        <p:nvSpPr>
          <p:cNvPr id="46083" name="Rectangle 3"/>
          <p:cNvSpPr>
            <a:spLocks noGrp="1" noChangeArrowheads="1"/>
          </p:cNvSpPr>
          <p:nvPr>
            <p:ph idx="1"/>
          </p:nvPr>
        </p:nvSpPr>
        <p:spPr>
          <a:solidFill>
            <a:schemeClr val="bg1"/>
          </a:solidFill>
        </p:spPr>
        <p:txBody>
          <a:bodyPr/>
          <a:lstStyle/>
          <a:p>
            <a:r>
              <a:rPr lang="en-US" altLang="en-US" dirty="0"/>
              <a:t>Home-Country Policies</a:t>
            </a:r>
          </a:p>
          <a:p>
            <a:pPr lvl="1">
              <a:defRPr/>
            </a:pPr>
            <a:r>
              <a:rPr lang="en-US" dirty="0"/>
              <a:t>Encouraging Outward FDI</a:t>
            </a:r>
          </a:p>
          <a:p>
            <a:pPr lvl="2">
              <a:defRPr/>
            </a:pPr>
            <a:r>
              <a:rPr lang="en-US" dirty="0"/>
              <a:t>Have government-backed insurance programs to cover major types of foreign investment risk</a:t>
            </a:r>
          </a:p>
          <a:p>
            <a:pPr lvl="2">
              <a:defRPr/>
            </a:pPr>
            <a:r>
              <a:rPr lang="en-US" dirty="0"/>
              <a:t>Have special funds or banks that make governmental loans to firms investing in developing countries</a:t>
            </a:r>
          </a:p>
          <a:p>
            <a:pPr lvl="2">
              <a:defRPr/>
            </a:pPr>
            <a:r>
              <a:rPr lang="en-US" dirty="0"/>
              <a:t>Have eliminated double taxation of foreign income</a:t>
            </a:r>
          </a:p>
          <a:p>
            <a:pPr lvl="2">
              <a:defRPr/>
            </a:pPr>
            <a:r>
              <a:rPr lang="en-US" dirty="0"/>
              <a:t>Many host nations have relaxed restrictions on inbound FDI</a:t>
            </a:r>
            <a:r>
              <a:rPr lang="en-US" sz="1000" dirty="0"/>
              <a:t>  </a:t>
            </a:r>
          </a:p>
        </p:txBody>
      </p:sp>
      <p:sp>
        <p:nvSpPr>
          <p:cNvPr id="3" name="Text Placeholder 2">
            <a:extLst>
              <a:ext uri="{FF2B5EF4-FFF2-40B4-BE49-F238E27FC236}">
                <a16:creationId xmlns:a16="http://schemas.microsoft.com/office/drawing/2014/main" xmlns="" id="{1EE8D35D-6B74-4A9E-B433-9FF203BF0468}"/>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5DA1722A-8AF6-4D1A-8A65-51C61E546251}"/>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208320126"/>
      </p:ext>
    </p:extLst>
  </p:cSld>
  <p:clrMapOvr>
    <a:masterClrMapping/>
  </p:clrMapOvr>
  <mc:AlternateContent xmlns:mc="http://schemas.openxmlformats.org/markup-compatibility/2006" xmlns:p14="http://schemas.microsoft.com/office/powerpoint/2010/main">
    <mc:Choice Requires="p14">
      <p:transition p14:dur="0" advTm="125645"/>
    </mc:Choice>
    <mc:Fallback xmlns="">
      <p:transition advTm="1256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Government Policy Instruments and FDI </a:t>
            </a:r>
            <a:r>
              <a:rPr lang="en-US" altLang="en-US" sz="2000" dirty="0">
                <a:solidFill>
                  <a:schemeClr val="bg1"/>
                </a:solidFill>
              </a:rPr>
              <a:t>2</a:t>
            </a:r>
          </a:p>
        </p:txBody>
      </p:sp>
      <p:sp>
        <p:nvSpPr>
          <p:cNvPr id="46083" name="Rectangle 3"/>
          <p:cNvSpPr>
            <a:spLocks noGrp="1" noChangeArrowheads="1"/>
          </p:cNvSpPr>
          <p:nvPr>
            <p:ph idx="1"/>
          </p:nvPr>
        </p:nvSpPr>
        <p:spPr>
          <a:solidFill>
            <a:schemeClr val="bg1"/>
          </a:solidFill>
        </p:spPr>
        <p:txBody>
          <a:bodyPr/>
          <a:lstStyle/>
          <a:p>
            <a:r>
              <a:rPr lang="en-US" altLang="en-US" dirty="0"/>
              <a:t>Home-Country Policies </a:t>
            </a:r>
            <a:r>
              <a:rPr lang="en-US" altLang="en-US" sz="2000" dirty="0"/>
              <a:t>continued</a:t>
            </a:r>
          </a:p>
          <a:p>
            <a:pPr lvl="1">
              <a:defRPr/>
            </a:pPr>
            <a:r>
              <a:rPr lang="en-US" dirty="0"/>
              <a:t>Restricting Outward FDI</a:t>
            </a:r>
          </a:p>
          <a:p>
            <a:pPr lvl="2">
              <a:spcBef>
                <a:spcPts val="480"/>
              </a:spcBef>
            </a:pPr>
            <a:r>
              <a:rPr lang="en-US" altLang="en-US" dirty="0"/>
              <a:t>Virtually all investor countries, including United States, have exercised some control over outward FDI from time to time </a:t>
            </a:r>
          </a:p>
          <a:p>
            <a:pPr lvl="2">
              <a:spcBef>
                <a:spcPts val="480"/>
              </a:spcBef>
            </a:pPr>
            <a:r>
              <a:rPr lang="en-US" altLang="en-US" dirty="0"/>
              <a:t>Countries manipulate tax rules to make it more favorable for firms to invest at home</a:t>
            </a:r>
          </a:p>
          <a:p>
            <a:pPr lvl="2">
              <a:spcBef>
                <a:spcPts val="480"/>
              </a:spcBef>
            </a:pPr>
            <a:r>
              <a:rPr lang="en-US" altLang="en-US" dirty="0"/>
              <a:t>Countries may restrict firms from investing in certain nations for political reasons </a:t>
            </a:r>
          </a:p>
        </p:txBody>
      </p:sp>
      <p:sp>
        <p:nvSpPr>
          <p:cNvPr id="3" name="Text Placeholder 2">
            <a:extLst>
              <a:ext uri="{FF2B5EF4-FFF2-40B4-BE49-F238E27FC236}">
                <a16:creationId xmlns:a16="http://schemas.microsoft.com/office/drawing/2014/main" xmlns="" id="{32B2C069-A998-4AF7-A87D-848A882491A9}"/>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7EC8EF29-C566-44B8-86E6-ABC0C32967A5}"/>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837488087"/>
      </p:ext>
    </p:extLst>
  </p:cSld>
  <p:clrMapOvr>
    <a:masterClrMapping/>
  </p:clrMapOvr>
  <mc:AlternateContent xmlns:mc="http://schemas.openxmlformats.org/markup-compatibility/2006" xmlns:p14="http://schemas.microsoft.com/office/powerpoint/2010/main">
    <mc:Choice Requires="p14">
      <p:transition p14:dur="0" advTm="65632"/>
    </mc:Choice>
    <mc:Fallback xmlns="">
      <p:transition advTm="6563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Government Policy Instruments and FDI </a:t>
            </a:r>
            <a:r>
              <a:rPr lang="en-US" altLang="en-US" sz="2000" dirty="0">
                <a:solidFill>
                  <a:schemeClr val="bg1"/>
                </a:solidFill>
              </a:rPr>
              <a:t>3</a:t>
            </a:r>
          </a:p>
        </p:txBody>
      </p:sp>
      <p:sp>
        <p:nvSpPr>
          <p:cNvPr id="46083" name="Rectangle 3"/>
          <p:cNvSpPr>
            <a:spLocks noGrp="1" noChangeArrowheads="1"/>
          </p:cNvSpPr>
          <p:nvPr>
            <p:ph idx="1"/>
          </p:nvPr>
        </p:nvSpPr>
        <p:spPr>
          <a:solidFill>
            <a:schemeClr val="bg1"/>
          </a:solidFill>
        </p:spPr>
        <p:txBody>
          <a:bodyPr/>
          <a:lstStyle/>
          <a:p>
            <a:r>
              <a:rPr lang="en-US" altLang="en-US" dirty="0"/>
              <a:t>Host-Country Policies</a:t>
            </a:r>
          </a:p>
          <a:p>
            <a:pPr lvl="1">
              <a:defRPr/>
            </a:pPr>
            <a:r>
              <a:rPr lang="en-US" dirty="0"/>
              <a:t>Encouraging Inward FDI</a:t>
            </a:r>
          </a:p>
          <a:p>
            <a:pPr lvl="2"/>
            <a:r>
              <a:rPr lang="en-US" altLang="en-US" dirty="0"/>
              <a:t>Governments offer incentives to foreign firms to invest in their countries</a:t>
            </a:r>
          </a:p>
          <a:p>
            <a:pPr lvl="3">
              <a:buFont typeface="Arial" panose="020B0604020202020204" pitchFamily="34" charset="0"/>
              <a:buChar char="•"/>
            </a:pPr>
            <a:r>
              <a:rPr lang="en-US" altLang="en-US" dirty="0"/>
              <a:t>Gain from the resource-transfer and employment effects of FDI</a:t>
            </a:r>
          </a:p>
          <a:p>
            <a:pPr lvl="3">
              <a:buFont typeface="Arial" panose="020B0604020202020204" pitchFamily="34" charset="0"/>
              <a:buChar char="•"/>
            </a:pPr>
            <a:r>
              <a:rPr lang="en-US" altLang="en-US" dirty="0"/>
              <a:t>Capture FDI away from other potential host countries</a:t>
            </a:r>
          </a:p>
        </p:txBody>
      </p:sp>
      <p:sp>
        <p:nvSpPr>
          <p:cNvPr id="3" name="Text Placeholder 2">
            <a:extLst>
              <a:ext uri="{FF2B5EF4-FFF2-40B4-BE49-F238E27FC236}">
                <a16:creationId xmlns:a16="http://schemas.microsoft.com/office/drawing/2014/main" xmlns="" id="{0E19E706-602E-49D7-8CE3-CF34982E7E72}"/>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F7F191B5-5A70-400A-94A7-87E68F976FA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443728572"/>
      </p:ext>
    </p:extLst>
  </p:cSld>
  <p:clrMapOvr>
    <a:masterClrMapping/>
  </p:clrMapOvr>
  <mc:AlternateContent xmlns:mc="http://schemas.openxmlformats.org/markup-compatibility/2006" xmlns:p14="http://schemas.microsoft.com/office/powerpoint/2010/main">
    <mc:Choice Requires="p14">
      <p:transition p14:dur="0" advTm="62127"/>
    </mc:Choice>
    <mc:Fallback xmlns="">
      <p:transition advTm="6212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Government Policy Instruments and FDI </a:t>
            </a:r>
            <a:r>
              <a:rPr lang="en-US" altLang="en-US" sz="2000" dirty="0">
                <a:solidFill>
                  <a:schemeClr val="bg1"/>
                </a:solidFill>
              </a:rPr>
              <a:t>4</a:t>
            </a:r>
          </a:p>
        </p:txBody>
      </p:sp>
      <p:sp>
        <p:nvSpPr>
          <p:cNvPr id="46083" name="Rectangle 3"/>
          <p:cNvSpPr>
            <a:spLocks noGrp="1" noChangeArrowheads="1"/>
          </p:cNvSpPr>
          <p:nvPr>
            <p:ph idx="1"/>
          </p:nvPr>
        </p:nvSpPr>
        <p:spPr>
          <a:solidFill>
            <a:schemeClr val="bg1"/>
          </a:solidFill>
        </p:spPr>
        <p:txBody>
          <a:bodyPr/>
          <a:lstStyle/>
          <a:p>
            <a:r>
              <a:rPr lang="en-US" altLang="en-US" dirty="0"/>
              <a:t>Host-Country Policies </a:t>
            </a:r>
            <a:r>
              <a:rPr lang="en-US" altLang="en-US" sz="2000" dirty="0"/>
              <a:t>continued</a:t>
            </a:r>
          </a:p>
          <a:p>
            <a:pPr lvl="1">
              <a:defRPr/>
            </a:pPr>
            <a:r>
              <a:rPr lang="en-US" dirty="0"/>
              <a:t>Restricting Inward FDI</a:t>
            </a:r>
          </a:p>
          <a:p>
            <a:pPr lvl="2">
              <a:defRPr/>
            </a:pPr>
            <a:r>
              <a:rPr lang="en-US" dirty="0"/>
              <a:t>Ownership restraints: </a:t>
            </a:r>
          </a:p>
          <a:p>
            <a:pPr lvl="3">
              <a:buFont typeface="Arial" panose="020B0604020202020204" pitchFamily="34" charset="0"/>
              <a:buChar char="•"/>
              <a:defRPr/>
            </a:pPr>
            <a:r>
              <a:rPr lang="en-US" dirty="0"/>
              <a:t>Exclude foreign firms from certain sectors on the grounds of national security or competition</a:t>
            </a:r>
          </a:p>
          <a:p>
            <a:pPr lvl="3">
              <a:buFont typeface="Arial" panose="020B0604020202020204" pitchFamily="34" charset="0"/>
              <a:buChar char="•"/>
              <a:defRPr/>
            </a:pPr>
            <a:r>
              <a:rPr lang="en-US" dirty="0"/>
              <a:t>Local owners can help maximize the resource-transfer and employment benefits of FDI </a:t>
            </a:r>
          </a:p>
          <a:p>
            <a:pPr lvl="2">
              <a:defRPr/>
            </a:pPr>
            <a:r>
              <a:rPr lang="en-US" dirty="0"/>
              <a:t>Performance requirements: </a:t>
            </a:r>
          </a:p>
          <a:p>
            <a:pPr lvl="3">
              <a:buFont typeface="Arial" panose="020B0604020202020204" pitchFamily="34" charset="0"/>
              <a:buChar char="•"/>
              <a:defRPr/>
            </a:pPr>
            <a:r>
              <a:rPr lang="en-US" dirty="0"/>
              <a:t>Used to maximize the benefits and minimize the costs of FDI for the host country </a:t>
            </a:r>
          </a:p>
        </p:txBody>
      </p:sp>
      <p:sp>
        <p:nvSpPr>
          <p:cNvPr id="3" name="Text Placeholder 2">
            <a:extLst>
              <a:ext uri="{FF2B5EF4-FFF2-40B4-BE49-F238E27FC236}">
                <a16:creationId xmlns:a16="http://schemas.microsoft.com/office/drawing/2014/main" xmlns="" id="{D8354EE1-42A3-45A7-81A1-0ABD53190BD3}"/>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103912E0-0373-4626-9C68-5FF7170DE94F}"/>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3609835908"/>
      </p:ext>
    </p:extLst>
  </p:cSld>
  <p:clrMapOvr>
    <a:masterClrMapping/>
  </p:clrMapOvr>
  <mc:AlternateContent xmlns:mc="http://schemas.openxmlformats.org/markup-compatibility/2006" xmlns:p14="http://schemas.microsoft.com/office/powerpoint/2010/main">
    <mc:Choice Requires="p14">
      <p:transition p14:dur="0" advTm="79275"/>
    </mc:Choice>
    <mc:Fallback xmlns="">
      <p:transition advTm="7927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Government Policy Instruments and FDI </a:t>
            </a:r>
            <a:r>
              <a:rPr lang="en-US" altLang="en-US" sz="2000" dirty="0">
                <a:solidFill>
                  <a:schemeClr val="bg1"/>
                </a:solidFill>
              </a:rPr>
              <a:t>5</a:t>
            </a:r>
            <a:endParaRPr lang="en-US" altLang="en-US" sz="3000" dirty="0">
              <a:solidFill>
                <a:schemeClr val="bg1"/>
              </a:solidFill>
            </a:endParaRPr>
          </a:p>
        </p:txBody>
      </p:sp>
      <p:sp>
        <p:nvSpPr>
          <p:cNvPr id="51203" name="Rectangle 3"/>
          <p:cNvSpPr>
            <a:spLocks noGrp="1" noChangeArrowheads="1"/>
          </p:cNvSpPr>
          <p:nvPr>
            <p:ph idx="1"/>
          </p:nvPr>
        </p:nvSpPr>
        <p:spPr>
          <a:solidFill>
            <a:schemeClr val="bg1"/>
          </a:solidFill>
        </p:spPr>
        <p:txBody>
          <a:bodyPr/>
          <a:lstStyle/>
          <a:p>
            <a:r>
              <a:rPr lang="en-US" altLang="en-US" dirty="0"/>
              <a:t>International Institutions and the Liberalization of FDI</a:t>
            </a:r>
          </a:p>
          <a:p>
            <a:pPr marL="461963" lvl="1" indent="-4763">
              <a:buNone/>
            </a:pPr>
            <a:r>
              <a:rPr lang="en-US" altLang="en-US" dirty="0"/>
              <a:t>	Until recently, there has been no consistent involvement by multinational institutions in the governing of FDI</a:t>
            </a:r>
          </a:p>
          <a:p>
            <a:pPr marL="461963" lvl="1" indent="-4763">
              <a:buNone/>
            </a:pPr>
            <a:r>
              <a:rPr lang="en-US" altLang="en-US" dirty="0"/>
              <a:t>	The formation of the World Trade Organization in 1995 changed this</a:t>
            </a:r>
          </a:p>
          <a:p>
            <a:pPr lvl="2"/>
            <a:r>
              <a:rPr lang="en-US" altLang="en-US" dirty="0"/>
              <a:t>The WTO has had some success in establishing a universal set of rules to promote the liberalization of FDI</a:t>
            </a:r>
          </a:p>
        </p:txBody>
      </p:sp>
      <p:sp>
        <p:nvSpPr>
          <p:cNvPr id="3" name="Text Placeholder 2">
            <a:extLst>
              <a:ext uri="{FF2B5EF4-FFF2-40B4-BE49-F238E27FC236}">
                <a16:creationId xmlns:a16="http://schemas.microsoft.com/office/drawing/2014/main" xmlns="" id="{85B83FE2-97A8-43D8-8D7C-E992D4AF4A8B}"/>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B836E17C-DC5D-444F-9245-56BAC319D7CE}"/>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167827288"/>
      </p:ext>
    </p:extLst>
  </p:cSld>
  <p:clrMapOvr>
    <a:masterClrMapping/>
  </p:clrMapOvr>
  <mc:AlternateContent xmlns:mc="http://schemas.openxmlformats.org/markup-compatibility/2006" xmlns:p14="http://schemas.microsoft.com/office/powerpoint/2010/main">
    <mc:Choice Requires="p14">
      <p:transition p14:dur="0" advTm="128655"/>
    </mc:Choice>
    <mc:Fallback xmlns="">
      <p:transition advTm="12865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Focus on Managerial Implications </a:t>
            </a:r>
            <a:r>
              <a:rPr lang="en-US" altLang="en-US" sz="2000" dirty="0">
                <a:solidFill>
                  <a:schemeClr val="bg1"/>
                </a:solidFill>
              </a:rPr>
              <a:t>1</a:t>
            </a:r>
          </a:p>
        </p:txBody>
      </p:sp>
      <p:sp>
        <p:nvSpPr>
          <p:cNvPr id="53251" name="Rectangle 3"/>
          <p:cNvSpPr>
            <a:spLocks noGrp="1" noChangeArrowheads="1"/>
          </p:cNvSpPr>
          <p:nvPr>
            <p:ph idx="1"/>
          </p:nvPr>
        </p:nvSpPr>
        <p:spPr>
          <a:solidFill>
            <a:schemeClr val="bg1"/>
          </a:solidFill>
        </p:spPr>
        <p:txBody>
          <a:bodyPr/>
          <a:lstStyle/>
          <a:p>
            <a:pPr eaLnBrk="1" hangingPunct="1"/>
            <a:r>
              <a:rPr lang="en-US" altLang="en-US" dirty="0"/>
              <a:t>FDI and Government Policy</a:t>
            </a:r>
          </a:p>
          <a:p>
            <a:pPr marL="803275" indent="-341313">
              <a:buFont typeface="Arial" panose="020B0604020202020204" pitchFamily="34" charset="0"/>
              <a:buChar char="•"/>
            </a:pPr>
            <a:r>
              <a:rPr lang="en-US" altLang="en-US" sz="2400" dirty="0"/>
              <a:t>The Theory of FDI</a:t>
            </a:r>
          </a:p>
          <a:p>
            <a:pPr marL="1143000" lvl="1" indent="-228600"/>
            <a:r>
              <a:rPr lang="en-US" altLang="en-US" sz="2000" dirty="0"/>
              <a:t>The location-specific advantages argument associated with Dunning help explain the </a:t>
            </a:r>
            <a:r>
              <a:rPr lang="en-US" altLang="en-US" sz="2000" i="1" dirty="0"/>
              <a:t>direction</a:t>
            </a:r>
            <a:r>
              <a:rPr lang="en-US" altLang="en-US" sz="2000" dirty="0"/>
              <a:t> of FDI</a:t>
            </a:r>
          </a:p>
          <a:p>
            <a:pPr marL="1143000" lvl="1" indent="-228600"/>
            <a:r>
              <a:rPr lang="en-US" altLang="en-US" sz="2000" dirty="0"/>
              <a:t>However, internalization theory is needed to explain </a:t>
            </a:r>
            <a:r>
              <a:rPr lang="en-US" altLang="en-US" sz="2000" i="1" dirty="0"/>
              <a:t>why</a:t>
            </a:r>
            <a:r>
              <a:rPr lang="en-US" altLang="en-US" sz="2000" dirty="0"/>
              <a:t> firms prefer FDI to licensing or exporting</a:t>
            </a:r>
          </a:p>
        </p:txBody>
      </p:sp>
      <p:sp>
        <p:nvSpPr>
          <p:cNvPr id="3" name="Text Placeholder 2">
            <a:extLst>
              <a:ext uri="{FF2B5EF4-FFF2-40B4-BE49-F238E27FC236}">
                <a16:creationId xmlns:a16="http://schemas.microsoft.com/office/drawing/2014/main" xmlns="" id="{30C04944-3654-4237-8919-0746952D39C7}"/>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6A249713-9994-4198-9090-9F41FAC7872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605757694"/>
      </p:ext>
    </p:extLst>
  </p:cSld>
  <p:clrMapOvr>
    <a:masterClrMapping/>
  </p:clrMapOvr>
  <mc:AlternateContent xmlns:mc="http://schemas.openxmlformats.org/markup-compatibility/2006" xmlns:p14="http://schemas.microsoft.com/office/powerpoint/2010/main">
    <mc:Choice Requires="p14">
      <p:transition p14:dur="0" advTm="49012"/>
    </mc:Choice>
    <mc:Fallback xmlns="">
      <p:transition advTm="4901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chemeClr val="bg1"/>
                </a:solidFill>
              </a:rPr>
              <a:t>Focus on Managerial Implications </a:t>
            </a:r>
            <a:r>
              <a:rPr lang="en-US" altLang="en-US" sz="2000" dirty="0">
                <a:solidFill>
                  <a:schemeClr val="bg1"/>
                </a:solidFill>
              </a:rPr>
              <a:t>2</a:t>
            </a:r>
            <a:endParaRPr lang="en-US" altLang="en-US" sz="1200" dirty="0">
              <a:solidFill>
                <a:schemeClr val="bg1"/>
              </a:solidFill>
            </a:endParaRPr>
          </a:p>
        </p:txBody>
      </p:sp>
      <p:sp>
        <p:nvSpPr>
          <p:cNvPr id="54275" name="Rectangle 3"/>
          <p:cNvSpPr>
            <a:spLocks noGrp="1" noChangeArrowheads="1"/>
          </p:cNvSpPr>
          <p:nvPr>
            <p:ph idx="1"/>
          </p:nvPr>
        </p:nvSpPr>
        <p:spPr>
          <a:solidFill>
            <a:schemeClr val="bg1"/>
          </a:solidFill>
        </p:spPr>
        <p:txBody>
          <a:bodyPr/>
          <a:lstStyle/>
          <a:p>
            <a:pPr>
              <a:spcBef>
                <a:spcPct val="0"/>
              </a:spcBef>
            </a:pPr>
            <a:r>
              <a:rPr lang="en-US" altLang="en-US" dirty="0"/>
              <a:t>The Theory of FDI </a:t>
            </a:r>
            <a:r>
              <a:rPr lang="en-US" altLang="en-US" sz="2000" dirty="0"/>
              <a:t>continued</a:t>
            </a:r>
          </a:p>
          <a:p>
            <a:pPr marL="804863" indent="-342900">
              <a:spcBef>
                <a:spcPts val="576"/>
              </a:spcBef>
              <a:buFont typeface="Arial" panose="020B0604020202020204" pitchFamily="34" charset="0"/>
              <a:buChar char="•"/>
            </a:pPr>
            <a:r>
              <a:rPr lang="en-US" altLang="en-US" sz="2400" dirty="0"/>
              <a:t>Exporting is preferable to licensing and FDI as long as  transportation costs and trade barriers are low</a:t>
            </a:r>
          </a:p>
          <a:p>
            <a:pPr marL="804863" indent="-342900">
              <a:spcBef>
                <a:spcPts val="576"/>
              </a:spcBef>
              <a:buFont typeface="Arial" panose="020B0604020202020204" pitchFamily="34" charset="0"/>
              <a:buChar char="•"/>
            </a:pPr>
            <a:r>
              <a:rPr lang="en-US" altLang="en-US" sz="2400" dirty="0"/>
              <a:t>Licensing is unattractive when:</a:t>
            </a:r>
          </a:p>
          <a:p>
            <a:pPr marL="1146175" lvl="1" indent="-238125">
              <a:spcBef>
                <a:spcPts val="480"/>
              </a:spcBef>
            </a:pPr>
            <a:r>
              <a:rPr lang="en-US" altLang="en-US" sz="2000" dirty="0"/>
              <a:t>The firm’s proprietary property cannot be properly protected by a licensing agreement</a:t>
            </a:r>
          </a:p>
          <a:p>
            <a:pPr marL="1146175" lvl="1" indent="-238125">
              <a:spcBef>
                <a:spcPts val="480"/>
              </a:spcBef>
            </a:pPr>
            <a:r>
              <a:rPr lang="en-US" altLang="en-US" sz="2000" dirty="0"/>
              <a:t>The firm needs tight control over a foreign entity in order to maximize its market share and earnings in that country </a:t>
            </a:r>
          </a:p>
          <a:p>
            <a:pPr marL="1146175" lvl="1" indent="-238125">
              <a:spcBef>
                <a:spcPts val="480"/>
              </a:spcBef>
            </a:pPr>
            <a:r>
              <a:rPr lang="en-US" altLang="en-US" sz="2000" dirty="0"/>
              <a:t>The firm’s skills and capabilities are not amenable to licensing </a:t>
            </a:r>
          </a:p>
        </p:txBody>
      </p:sp>
      <p:sp>
        <p:nvSpPr>
          <p:cNvPr id="3" name="Text Placeholder 2">
            <a:extLst>
              <a:ext uri="{FF2B5EF4-FFF2-40B4-BE49-F238E27FC236}">
                <a16:creationId xmlns:a16="http://schemas.microsoft.com/office/drawing/2014/main" xmlns="" id="{2AA1142C-A9BB-4DA6-9950-443597464A10}"/>
              </a:ext>
            </a:extLst>
          </p:cNvPr>
          <p:cNvSpPr>
            <a:spLocks noGrp="1"/>
          </p:cNvSpPr>
          <p:nvPr>
            <p:ph type="body" sz="quarter" idx="16"/>
          </p:nvPr>
        </p:nvSpPr>
        <p:spPr/>
        <p:txBody>
          <a:bodyPr>
            <a:normAutofit lnSpcReduction="10000"/>
          </a:bodyPr>
          <a:lstStyle/>
          <a:p>
            <a:endParaRPr lang="en-US"/>
          </a:p>
        </p:txBody>
      </p:sp>
      <p:sp>
        <p:nvSpPr>
          <p:cNvPr id="2" name="Text Placeholder 1">
            <a:extLst>
              <a:ext uri="{FF2B5EF4-FFF2-40B4-BE49-F238E27FC236}">
                <a16:creationId xmlns:a16="http://schemas.microsoft.com/office/drawing/2014/main" xmlns="" id="{7D6972CA-9C74-485F-8655-8BFAFA723910}"/>
              </a:ext>
            </a:extLst>
          </p:cNvPr>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125590296"/>
      </p:ext>
    </p:extLst>
  </p:cSld>
  <p:clrMapOvr>
    <a:masterClrMapping/>
  </p:clrMapOvr>
  <mc:AlternateContent xmlns:mc="http://schemas.openxmlformats.org/markup-compatibility/2006" xmlns:p14="http://schemas.microsoft.com/office/powerpoint/2010/main">
    <mc:Choice Requires="p14">
      <p:transition p14:dur="0" advTm="59573"/>
    </mc:Choice>
    <mc:Fallback xmlns="">
      <p:transition advTm="5957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bwMode="auto">
          <a:xfrm>
            <a:off x="7010400" y="228600"/>
            <a:ext cx="3657600" cy="1676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eaLnBrk="1" hangingPunct="1"/>
            <a:r>
              <a:rPr lang="en-US" altLang="en-US" dirty="0">
                <a:solidFill>
                  <a:schemeClr val="bg1"/>
                </a:solidFill>
              </a:rPr>
              <a:t>Figure 8.4 </a:t>
            </a:r>
            <a:br>
              <a:rPr lang="en-US" altLang="en-US" dirty="0">
                <a:solidFill>
                  <a:schemeClr val="bg1"/>
                </a:solidFill>
              </a:rPr>
            </a:br>
            <a:r>
              <a:rPr lang="en-US" altLang="en-US" dirty="0">
                <a:solidFill>
                  <a:schemeClr val="bg1"/>
                </a:solidFill>
              </a:rPr>
              <a:t>A Decision Framework</a:t>
            </a:r>
            <a:endParaRPr lang="en-US" altLang="en-US" sz="1200" dirty="0">
              <a:solidFill>
                <a:schemeClr val="bg1"/>
              </a:solidFill>
            </a:endParaRPr>
          </a:p>
        </p:txBody>
      </p:sp>
      <p:pic>
        <p:nvPicPr>
          <p:cNvPr id="7170" name="Picture 2" descr="A flow chart depicting the considerations for when licensing is not attractive to a firm."/>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350569" y="92122"/>
            <a:ext cx="5236451" cy="6324600"/>
          </a:xfrm>
          <a:prstGeom prst="rect">
            <a:avLst/>
          </a:prstGeom>
          <a:noFill/>
        </p:spPr>
      </p:pic>
      <p:sp>
        <p:nvSpPr>
          <p:cNvPr id="3" name="Text Placeholder 2">
            <a:extLst>
              <a:ext uri="{FF2B5EF4-FFF2-40B4-BE49-F238E27FC236}">
                <a16:creationId xmlns:a16="http://schemas.microsoft.com/office/drawing/2014/main" xmlns="" id="{CA1E6185-ED22-4949-9239-372AB898FABD}"/>
              </a:ext>
            </a:extLst>
          </p:cNvPr>
          <p:cNvSpPr>
            <a:spLocks noGrp="1"/>
          </p:cNvSpPr>
          <p:nvPr>
            <p:ph type="body" sz="quarter" idx="16"/>
          </p:nvPr>
        </p:nvSpPr>
        <p:spPr>
          <a:xfrm>
            <a:off x="5169416" y="6515100"/>
            <a:ext cx="2057400" cy="76200"/>
          </a:xfrm>
        </p:spPr>
        <p:txBody>
          <a:bodyPr>
            <a:normAutofit fontScale="92500" lnSpcReduction="20000"/>
          </a:bodyPr>
          <a:lstStyle/>
          <a:p>
            <a:r>
              <a:rPr lang="en-US" dirty="0">
                <a:hlinkClick r:id="" action="ppaction://noaction"/>
              </a:rPr>
              <a:t>Access the text alternative for these images.</a:t>
            </a:r>
            <a:endParaRPr lang="en-US" dirty="0"/>
          </a:p>
        </p:txBody>
      </p:sp>
      <p:sp>
        <p:nvSpPr>
          <p:cNvPr id="8" name="Text Placeholder 7"/>
          <p:cNvSpPr>
            <a:spLocks noGrp="1"/>
          </p:cNvSpPr>
          <p:nvPr>
            <p:ph type="body" sz="quarter" idx="11"/>
          </p:nvPr>
        </p:nvSpPr>
        <p:spPr/>
        <p:txBody>
          <a:bodyPr/>
          <a:lstStyle/>
          <a:p>
            <a:endParaRPr lang="en-US" dirty="0"/>
          </a:p>
        </p:txBody>
      </p:sp>
    </p:spTree>
    <p:extLst>
      <p:ext uri="{BB962C8B-B14F-4D97-AF65-F5344CB8AC3E}">
        <p14:creationId xmlns:p14="http://schemas.microsoft.com/office/powerpoint/2010/main" val="3504364080"/>
      </p:ext>
    </p:extLst>
  </p:cSld>
  <p:clrMapOvr>
    <a:masterClrMapping/>
  </p:clrMapOvr>
  <mc:AlternateContent xmlns:mc="http://schemas.openxmlformats.org/markup-compatibility/2006" xmlns:p14="http://schemas.microsoft.com/office/powerpoint/2010/main">
    <mc:Choice Requires="p14">
      <p:transition p14:dur="0" advTm="75267"/>
    </mc:Choice>
    <mc:Fallback xmlns="">
      <p:transition advTm="7526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US" dirty="0" smtClean="0"/>
              <a:t>Thank you</a:t>
            </a:r>
            <a:endParaRPr lang="en-US" dirty="0"/>
          </a:p>
        </p:txBody>
      </p:sp>
    </p:spTree>
    <p:extLst>
      <p:ext uri="{BB962C8B-B14F-4D97-AF65-F5344CB8AC3E}">
        <p14:creationId xmlns:p14="http://schemas.microsoft.com/office/powerpoint/2010/main" val="352656593"/>
      </p:ext>
    </p:extLst>
  </p:cSld>
  <p:clrMapOvr>
    <a:masterClrMapping/>
  </p:clrMapOvr>
  <mc:AlternateContent xmlns:mc="http://schemas.openxmlformats.org/markup-compatibility/2006" xmlns:p14="http://schemas.microsoft.com/office/powerpoint/2010/main">
    <mc:Choice Requires="p14">
      <p:transition spd="slow" p14:dur="2000" advTm="16846"/>
    </mc:Choice>
    <mc:Fallback xmlns="">
      <p:transition spd="slow" advTm="1684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611</TotalTime>
  <Words>3066</Words>
  <Application>Microsoft Office PowerPoint</Application>
  <PresentationFormat>Widescreen</PresentationFormat>
  <Paragraphs>313</Paragraphs>
  <Slides>44</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Times New Roman</vt:lpstr>
      <vt:lpstr>Wingdings</vt:lpstr>
      <vt:lpstr>Office Theme</vt:lpstr>
      <vt:lpstr>PowerPoint Presentation</vt:lpstr>
      <vt:lpstr>PowerPoint Presentation</vt:lpstr>
      <vt:lpstr>Learning Objectives</vt:lpstr>
      <vt:lpstr>Opening Case:  Geely Goes Global</vt:lpstr>
      <vt:lpstr>Introduction</vt:lpstr>
      <vt:lpstr>Foreign Direct Investment in the World Economy 1</vt:lpstr>
      <vt:lpstr>Foreign Direct Investment in the World Economy 2</vt:lpstr>
      <vt:lpstr>  Foreign Direct Investment in the World Economy 3</vt:lpstr>
      <vt:lpstr>Foreign Direct Investment in the World Economy 4</vt:lpstr>
      <vt:lpstr>Figure 4.3 Cumulative FDI Outflows, 1998 to 2017 ($ billions)</vt:lpstr>
      <vt:lpstr>Foreign Direct Investment in the World Economy 5</vt:lpstr>
      <vt:lpstr>Theories of Foreign Direct Investment 1</vt:lpstr>
      <vt:lpstr>Theories of Foreign Direct Investment 2</vt:lpstr>
      <vt:lpstr>Theories of Foreign Direct Investment 3</vt:lpstr>
      <vt:lpstr>Theories of Foreign Direct Investment 4</vt:lpstr>
      <vt:lpstr>Theories of Foreign Direct Investment 5</vt:lpstr>
      <vt:lpstr>Theories of Foreign Direct Investment 6</vt:lpstr>
      <vt:lpstr>Theories of Foreign Direct Investment 7</vt:lpstr>
      <vt:lpstr>Location Factors and FDI</vt:lpstr>
      <vt:lpstr>Political Ideology and Foreign Direct Investment 1</vt:lpstr>
      <vt:lpstr>Political Ideology and Foreign Direct Investment 2</vt:lpstr>
      <vt:lpstr>Political Ideology and Foreign Direct Investment 3</vt:lpstr>
      <vt:lpstr>Political Ideology and Foreign Direct Investment 4</vt:lpstr>
      <vt:lpstr>Political Ideology and Foreign Direct Investment 5</vt:lpstr>
      <vt:lpstr>Benefits and Costs of FDI 1</vt:lpstr>
      <vt:lpstr>FDI and Job Creation</vt:lpstr>
      <vt:lpstr> Benefits and Costs of FDI 2</vt:lpstr>
      <vt:lpstr> Benefits and Costs of FDI 3</vt:lpstr>
      <vt:lpstr>Does Foreign Direct Investment Promote Growth?</vt:lpstr>
      <vt:lpstr> Benefits and Costs of FDI 4</vt:lpstr>
      <vt:lpstr>Benefits and Costs of FDI 5</vt:lpstr>
      <vt:lpstr>Benefits and Costs of FDI 6</vt:lpstr>
      <vt:lpstr>Benefits and Costs of FDI 7</vt:lpstr>
      <vt:lpstr>Benefits and Costs of FDI 8</vt:lpstr>
      <vt:lpstr>Benefits and Costs of FDI 9</vt:lpstr>
      <vt:lpstr>Government Policy Instruments and FDI 1</vt:lpstr>
      <vt:lpstr>Government Policy Instruments and FDI 2</vt:lpstr>
      <vt:lpstr>Government Policy Instruments and FDI 3</vt:lpstr>
      <vt:lpstr>Government Policy Instruments and FDI 4</vt:lpstr>
      <vt:lpstr>Government Policy Instruments and FDI 5</vt:lpstr>
      <vt:lpstr>Focus on Managerial Implications 1</vt:lpstr>
      <vt:lpstr>Focus on Managerial Implications 2</vt:lpstr>
      <vt:lpstr>Figure 8.4  A Decision Framework</vt:lpstr>
      <vt:lpstr>Thank you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22</cp:revision>
  <dcterms:created xsi:type="dcterms:W3CDTF">2023-04-29T09:08:23Z</dcterms:created>
  <dcterms:modified xsi:type="dcterms:W3CDTF">2023-10-26T14:35:09Z</dcterms:modified>
</cp:coreProperties>
</file>