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504" r:id="rId5"/>
    <p:sldId id="313" r:id="rId6"/>
    <p:sldId id="494" r:id="rId7"/>
    <p:sldId id="276" r:id="rId8"/>
    <p:sldId id="496" r:id="rId9"/>
    <p:sldId id="497" r:id="rId10"/>
    <p:sldId id="498" r:id="rId11"/>
    <p:sldId id="499" r:id="rId12"/>
    <p:sldId id="500" r:id="rId13"/>
    <p:sldId id="501" r:id="rId14"/>
    <p:sldId id="502" r:id="rId15"/>
    <p:sldId id="503" r:id="rId16"/>
    <p:sldId id="50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313"/>
            <p14:sldId id="494"/>
            <p14:sldId id="276"/>
            <p14:sldId id="496"/>
            <p14:sldId id="497"/>
            <p14:sldId id="498"/>
            <p14:sldId id="499"/>
            <p14:sldId id="500"/>
            <p14:sldId id="501"/>
            <p14:sldId id="502"/>
            <p14:sldId id="503"/>
            <p14:sldId id="505"/>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3691" autoAdjust="0"/>
  </p:normalViewPr>
  <p:slideViewPr>
    <p:cSldViewPr snapToGrid="0">
      <p:cViewPr>
        <p:scale>
          <a:sx n="68" d="100"/>
          <a:sy n="68" d="100"/>
        </p:scale>
        <p:origin x="-564" y="3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58161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80079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0587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9109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8622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76178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557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محاضرة تمهيدية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118"/>
    </mc:Choice>
    <mc:Fallback xmlns="">
      <p:transition spd="slow" advTm="811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15882"/>
          </a:xfrm>
          <a:prstGeom prst="rect">
            <a:avLst/>
          </a:prstGeom>
          <a:noFill/>
        </p:spPr>
        <p:txBody>
          <a:bodyPr wrap="square" rtlCol="0">
            <a:spAutoFit/>
          </a:bodyPr>
          <a:lstStyle/>
          <a:p>
            <a:pPr marL="400050" indent="-400050" algn="r" rtl="1">
              <a:buAutoNum type="romanUcPeriod"/>
            </a:pPr>
            <a:r>
              <a:rPr lang="fa-IR" sz="1400" dirty="0">
                <a:latin typeface="Alexandria regular" pitchFamily="2" charset="-78"/>
                <a:cs typeface="Alexandria regular" pitchFamily="2" charset="-78"/>
              </a:rPr>
              <a:t>وصف </a:t>
            </a:r>
            <a:r>
              <a:rPr lang="ar-EG" sz="1400" dirty="0">
                <a:latin typeface="Alexandria regular" pitchFamily="2" charset="-78"/>
                <a:cs typeface="Alexandria regular" pitchFamily="2" charset="-78"/>
              </a:rPr>
              <a:t>المقرر.</a:t>
            </a:r>
            <a:endParaRPr lang="en-US" sz="1400" dirty="0">
              <a:latin typeface="Alexandria regular" pitchFamily="2" charset="-78"/>
              <a:cs typeface="Alexandria regular" pitchFamily="2" charset="-78"/>
            </a:endParaRPr>
          </a:p>
          <a:p>
            <a:pPr marL="400050" indent="-400050" algn="r" rtl="1">
              <a:buAutoNum type="romanUcPeriod"/>
            </a:pPr>
            <a:r>
              <a:rPr lang="ar-EG" sz="1400" dirty="0">
                <a:latin typeface="Alexandria regular" pitchFamily="2" charset="-78"/>
                <a:cs typeface="Alexandria regular" pitchFamily="2" charset="-78"/>
              </a:rPr>
              <a:t>أهداف المقرر.</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تقييم الطلاب.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مو</a:t>
            </a:r>
            <a:r>
              <a:rPr lang="ar-EG" sz="1400" dirty="0" err="1">
                <a:latin typeface="Alexandria regular" pitchFamily="2" charset="-78"/>
                <a:cs typeface="Alexandria regular" pitchFamily="2" charset="-78"/>
              </a:rPr>
              <a:t>ضوعات</a:t>
            </a:r>
            <a:r>
              <a:rPr lang="ar-EG" sz="1400" dirty="0">
                <a:latin typeface="Alexandria regular" pitchFamily="2" charset="-78"/>
                <a:cs typeface="Alexandria regular" pitchFamily="2" charset="-78"/>
              </a:rPr>
              <a:t> الدراسة.</a:t>
            </a:r>
            <a:r>
              <a:rPr lang="fa-IR" sz="1400" dirty="0">
                <a:latin typeface="Alexandria regular" pitchFamily="2" charset="-78"/>
                <a:cs typeface="Alexandria regular" pitchFamily="2" charset="-78"/>
              </a:rPr>
              <a:t>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ما المقصود بقانون الإعلام الرقمي؟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أهمية القيود الأخلاقية </a:t>
            </a:r>
            <a:r>
              <a:rPr lang="ar-EG" sz="1400" dirty="0">
                <a:latin typeface="Alexandria regular" pitchFamily="2" charset="-78"/>
                <a:cs typeface="Alexandria regular" pitchFamily="2" charset="-78"/>
              </a:rPr>
              <a:t>للإعلام </a:t>
            </a:r>
            <a:r>
              <a:rPr lang="fa-IR" sz="1400" dirty="0">
                <a:latin typeface="Alexandria regular" pitchFamily="2" charset="-78"/>
                <a:cs typeface="Alexandria regular" pitchFamily="2" charset="-78"/>
              </a:rPr>
              <a:t>الرقمي</a:t>
            </a:r>
            <a:r>
              <a:rPr lang="ar-EG" sz="1400" dirty="0">
                <a:latin typeface="Alexandria regular" pitchFamily="2" charset="-78"/>
                <a:cs typeface="Alexandria regular" pitchFamily="2" charset="-78"/>
              </a:rPr>
              <a:t>.</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مراجع.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خاتمة.</a:t>
            </a:r>
            <a:endParaRPr lang="en-US" sz="1400" dirty="0">
              <a:latin typeface="Alexandria regular" pitchFamily="2" charset="-78"/>
              <a:cs typeface="Alexandria regular" pitchFamily="2" charset="-78"/>
            </a:endParaRPr>
          </a:p>
        </p:txBody>
      </p:sp>
      <p:sp>
        <p:nvSpPr>
          <p:cNvPr id="32" name="Rectangle 31"/>
          <p:cNvSpPr/>
          <p:nvPr/>
        </p:nvSpPr>
        <p:spPr>
          <a:xfrm>
            <a:off x="3386536" y="1335074"/>
            <a:ext cx="235211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latin typeface="Alexandria regular" pitchFamily="2" charset="-78"/>
                <a:ea typeface="Roboto Light" panose="02000000000000000000" pitchFamily="2" charset="0"/>
                <a:cs typeface="Alexandria regular" pitchFamily="2" charset="-78"/>
              </a:rPr>
              <a:t>مقدمة</a:t>
            </a:r>
            <a:endParaRPr lang="en-US" b="1" dirty="0">
              <a:latin typeface="Alexandria regular" pitchFamily="2" charset="-78"/>
              <a:ea typeface="Roboto Light" panose="02000000000000000000" pitchFamily="2" charset="0"/>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0573"/>
    </mc:Choice>
    <mc:Fallback xmlns="">
      <p:transition spd="slow" advTm="270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76736" y="1685495"/>
            <a:ext cx="1005326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1- وصف المقرر</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8" name="TextBox 47"/>
          <p:cNvSpPr txBox="1"/>
          <p:nvPr/>
        </p:nvSpPr>
        <p:spPr>
          <a:xfrm>
            <a:off x="2845942" y="1932608"/>
            <a:ext cx="6760395"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هذا المقرر، يتم تعريف الطلاب بالتنظيم القانوني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لعالم  الاعلام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الرقمي. ويقدم فهمًا قويًا ل</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هذا ال</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وأخلاقياته، من خلال دراسة حرية الصحافة والإعلام، والضمانات المختلفة التي يوفرها القانون للإعلامي أثناء ممارسة عمله. حيث تجد الحرية الإعلامية جنبا إلى جنب مع التزاماتها القانونية والأخلاقية.  </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يقدم دراسات نظرية حول دور القيود والأخلاقيات في تطور الإعلام الرقمي في المجتمعات المعاصرة.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a:t>
            </a:r>
            <a:r>
              <a:rPr lang="ar-EG" sz="1400" dirty="0">
                <a:solidFill>
                  <a:prstClr val="black"/>
                </a:solidFill>
                <a:latin typeface="Alexandria regular" pitchFamily="2" charset="-78"/>
                <a:cs typeface="Alexandria regular" pitchFamily="2" charset="-78"/>
              </a:rPr>
              <a:t>ي</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تناول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المقرر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مجموعة واسعة من المواضيع</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التي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تشمل حقوق الإعلاميين، وضمانات</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ات ممارسة عملهم</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وميثاق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الإعلام، والقيود القانونية، والأفعال الج</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نائية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الإعلامية، و</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أخيرا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المسؤولية المدنية عن الضرر الذي يسببه الإعلاميون والصحفيون.</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8584558"/>
      </p:ext>
    </p:extLst>
  </p:cSld>
  <p:clrMapOvr>
    <a:masterClrMapping/>
  </p:clrMapOvr>
  <mc:AlternateContent xmlns:mc="http://schemas.openxmlformats.org/markup-compatibility/2006" xmlns:p14="http://schemas.microsoft.com/office/powerpoint/2010/main">
    <mc:Choice Requires="p14">
      <p:transition p14:dur="10" advTm="205878"/>
    </mc:Choice>
    <mc:Fallback xmlns="">
      <p:transition advTm="2058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81297" y="1083696"/>
            <a:ext cx="3902032" cy="430887"/>
          </a:xfrm>
          <a:prstGeom prst="rect">
            <a:avLst/>
          </a:prstGeom>
          <a:noFill/>
        </p:spPr>
        <p:txBody>
          <a:bodyPr wrap="square" rtlCol="0">
            <a:spAutoFit/>
          </a:bodyPr>
          <a:lstStyle/>
          <a:p>
            <a:pPr algn="ctr"/>
            <a:r>
              <a:rPr lang="ar-EG" sz="2200" b="1" dirty="0">
                <a:latin typeface="Alexandria regular" pitchFamily="2" charset="-78"/>
                <a:cs typeface="Alexandria regular" pitchFamily="2" charset="-78"/>
              </a:rPr>
              <a:t>2- أ</a:t>
            </a:r>
            <a:r>
              <a:rPr lang="ar-EG" sz="2000" b="1" dirty="0">
                <a:latin typeface="Alexandria regular" pitchFamily="2" charset="-78"/>
                <a:cs typeface="Alexandria regular" pitchFamily="2" charset="-78"/>
              </a:rPr>
              <a:t>هداف المقرر</a:t>
            </a:r>
            <a:endParaRPr lang="en-US" sz="2000" b="1" dirty="0">
              <a:latin typeface="Alexandria regular" pitchFamily="2" charset="-78"/>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algn="ctr"/>
            <a:r>
              <a:rPr lang="ar-EG" sz="2000" dirty="0">
                <a:solidFill>
                  <a:schemeClr val="bg1"/>
                </a:solidFill>
                <a:latin typeface="Alexandria regular" pitchFamily="2" charset="-78"/>
                <a:cs typeface="Alexandria regular" pitchFamily="2" charset="-78"/>
              </a:rPr>
              <a:t>المقدمة</a:t>
            </a:r>
            <a:r>
              <a:rPr lang="en-US" sz="2000" dirty="0">
                <a:solidFill>
                  <a:schemeClr val="bg1"/>
                </a:solidFill>
                <a:latin typeface="Alexandria regular" pitchFamily="2" charset="-78"/>
                <a:cs typeface="Alexandria regular" pitchFamily="2" charset="-78"/>
              </a:rPr>
              <a:t> </a:t>
            </a:r>
          </a:p>
        </p:txBody>
      </p:sp>
      <p:sp>
        <p:nvSpPr>
          <p:cNvPr id="48" name="TextBox 47"/>
          <p:cNvSpPr txBox="1"/>
          <p:nvPr/>
        </p:nvSpPr>
        <p:spPr>
          <a:xfrm>
            <a:off x="825500" y="1953063"/>
            <a:ext cx="10541000" cy="2031325"/>
          </a:xfrm>
          <a:prstGeom prst="rect">
            <a:avLst/>
          </a:prstGeom>
          <a:noFill/>
        </p:spPr>
        <p:txBody>
          <a:bodyPr wrap="square" rtlCol="0">
            <a:spAutoFit/>
          </a:bodyPr>
          <a:lstStyle/>
          <a:p>
            <a:pPr algn="just" rtl="1"/>
            <a:r>
              <a:rPr lang="fa-IR" sz="1400" dirty="0">
                <a:latin typeface="Alexandria regular" pitchFamily="2" charset="-78"/>
                <a:cs typeface="Alexandria regular" pitchFamily="2" charset="-78"/>
              </a:rPr>
              <a:t>في نهاية هذا المقرر، يجب أن يكون الطلاب قادرين على</a:t>
            </a:r>
            <a:r>
              <a:rPr lang="ar-EG" sz="1400" dirty="0">
                <a:latin typeface="Alexandria regular" pitchFamily="2" charset="-78"/>
                <a:cs typeface="Alexandria regular" pitchFamily="2" charset="-78"/>
              </a:rPr>
              <a:t> معرفة</a:t>
            </a:r>
            <a:r>
              <a:rPr lang="fa-IR" sz="1400" dirty="0">
                <a:latin typeface="Alexandria regular" pitchFamily="2" charset="-78"/>
                <a:cs typeface="Alexandria regular" pitchFamily="2" charset="-78"/>
              </a:rPr>
              <a:t>ما يلي:</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1- </a:t>
            </a:r>
            <a:r>
              <a:rPr lang="fa-IR" sz="1400" dirty="0">
                <a:latin typeface="Alexandria regular" pitchFamily="2" charset="-78"/>
                <a:cs typeface="Alexandria regular" pitchFamily="2" charset="-78"/>
              </a:rPr>
              <a:t>تحد</a:t>
            </a:r>
            <a:r>
              <a:rPr lang="ar-EG" sz="1400" dirty="0">
                <a:latin typeface="Alexandria regular" pitchFamily="2" charset="-78"/>
                <a:cs typeface="Alexandria regular" pitchFamily="2" charset="-78"/>
              </a:rPr>
              <a:t>يد </a:t>
            </a:r>
            <a:r>
              <a:rPr lang="fa-IR" sz="1400" dirty="0">
                <a:latin typeface="Alexandria regular" pitchFamily="2" charset="-78"/>
                <a:cs typeface="Alexandria regular" pitchFamily="2" charset="-78"/>
              </a:rPr>
              <a:t> القانون المنظم لمزاولة مهنة الإعلام الرقمي والشروط التي تتطلبها.</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2- </a:t>
            </a:r>
            <a:r>
              <a:rPr lang="fa-IR" sz="1400" dirty="0">
                <a:latin typeface="Alexandria regular" pitchFamily="2" charset="-78"/>
                <a:cs typeface="Alexandria regular" pitchFamily="2" charset="-78"/>
              </a:rPr>
              <a:t>التعرف على ضوابط النظريات الفقهية المختلفة التي تنظم عمل الإعلاميين في البيئة الرقمية.</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3- </a:t>
            </a:r>
            <a:r>
              <a:rPr lang="fa-IR" sz="1400" dirty="0">
                <a:latin typeface="Alexandria regular" pitchFamily="2" charset="-78"/>
                <a:cs typeface="Alexandria regular" pitchFamily="2" charset="-78"/>
              </a:rPr>
              <a:t>تحديد العناصر التي يجب توافرها في سلوك الإعلاميين ومشرفي المنصات الإلكترونية، حتى يمكن مساءلتهم مدنياً وجنائياً عن هذا السلوك. </a:t>
            </a:r>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4-</a:t>
            </a:r>
            <a:r>
              <a:rPr lang="fa-IR" sz="1400" dirty="0">
                <a:latin typeface="Alexandria regular" pitchFamily="2" charset="-78"/>
                <a:cs typeface="Alexandria regular" pitchFamily="2" charset="-78"/>
              </a:rPr>
              <a:t> تقديم المشورة بشأن السلوك الإعلامي الصحيح وما يخالف القانون.</a:t>
            </a:r>
            <a:endParaRPr lang="en-US" sz="1400" dirty="0">
              <a:latin typeface="Alexandria regular" pitchFamily="2" charset="-78"/>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62504"/>
    </mc:Choice>
    <mc:Fallback xmlns="">
      <p:transition advTm="2625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rPr>
              <a:t>1- 10 اختبارات أسبوعية كل اختبار 8 درجات بمجموع 80 درجة.</a:t>
            </a:r>
            <a:endParaRPr kumimoji="0" lang="ar-EG"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rPr>
              <a:t>2- الامتحان النهائي 20 درجة.</a:t>
            </a:r>
            <a:endParaRPr kumimoji="0" lang="en-US"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endParaRPr>
          </a:p>
        </p:txBody>
      </p:sp>
      <p:sp>
        <p:nvSpPr>
          <p:cNvPr id="3" name="TextBox 2"/>
          <p:cNvSpPr txBox="1"/>
          <p:nvPr/>
        </p:nvSpPr>
        <p:spPr>
          <a:xfrm>
            <a:off x="3681297" y="1223830"/>
            <a:ext cx="3902032"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تقييم الطلاب</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753251406"/>
      </p:ext>
    </p:extLst>
  </p:cSld>
  <p:clrMapOvr>
    <a:masterClrMapping/>
  </p:clrMapOvr>
  <mc:AlternateContent xmlns:mc="http://schemas.openxmlformats.org/markup-compatibility/2006" xmlns:p14="http://schemas.microsoft.com/office/powerpoint/2010/main">
    <mc:Choice Requires="p14">
      <p:transition p14:dur="10" advTm="92227"/>
    </mc:Choice>
    <mc:Fallback xmlns="">
      <p:transition advTm="9222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1</a:t>
            </a:r>
            <a:r>
              <a:rPr lang="fa-IR" sz="1400" dirty="0">
                <a:solidFill>
                  <a:prstClr val="black"/>
                </a:solidFill>
                <a:latin typeface="Alexandria regular" pitchFamily="2" charset="-78"/>
                <a:cs typeface="Alexandria regular" pitchFamily="2" charset="-78"/>
              </a:rPr>
              <a:t>- طبيعة </a:t>
            </a:r>
            <a:r>
              <a:rPr lang="ar-EG" sz="1400" dirty="0">
                <a:solidFill>
                  <a:prstClr val="black"/>
                </a:solidFill>
                <a:latin typeface="Alexandria regular" pitchFamily="2" charset="-78"/>
                <a:cs typeface="Alexandria regular" pitchFamily="2" charset="-78"/>
              </a:rPr>
              <a:t>ال</a:t>
            </a:r>
            <a:r>
              <a:rPr lang="fa-IR" sz="1400" dirty="0">
                <a:solidFill>
                  <a:prstClr val="black"/>
                </a:solidFill>
                <a:latin typeface="Alexandria regular" pitchFamily="2" charset="-78"/>
                <a:cs typeface="Alexandria regular" pitchFamily="2" charset="-78"/>
              </a:rPr>
              <a:t>تنظيم </a:t>
            </a:r>
            <a:r>
              <a:rPr lang="ar-EG" sz="1400" dirty="0">
                <a:solidFill>
                  <a:prstClr val="black"/>
                </a:solidFill>
                <a:latin typeface="Alexandria regular" pitchFamily="2" charset="-78"/>
                <a:cs typeface="Alexandria regular" pitchFamily="2" charset="-78"/>
              </a:rPr>
              <a:t>القانوني ل</a:t>
            </a:r>
            <a:r>
              <a:rPr lang="fa-IR" sz="1400" dirty="0">
                <a:solidFill>
                  <a:prstClr val="black"/>
                </a:solidFill>
                <a:latin typeface="Alexandria regular" pitchFamily="2" charset="-78"/>
                <a:cs typeface="Alexandria regular" pitchFamily="2" charset="-78"/>
              </a:rPr>
              <a:t>لإعلام الرقمي.</a:t>
            </a: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fa-IR" sz="1400" dirty="0">
                <a:solidFill>
                  <a:prstClr val="black"/>
                </a:solidFill>
                <a:latin typeface="Alexandria regular" pitchFamily="2" charset="-78"/>
                <a:cs typeface="Alexandria regular" pitchFamily="2" charset="-78"/>
              </a:rPr>
              <a:t>2- حقوق الإعلاميين في البيئة الرقمية.</a:t>
            </a: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3- الإعلام الرقمي بين حرية التعبير واحترام الخصوصية الشخصية.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000" dirty="0">
              <a:solidFill>
                <a:prstClr val="black"/>
              </a:solidFill>
              <a:latin typeface="Alexandria regular" pitchFamily="2" charset="-78"/>
              <a:cs typeface="Alexandria regular" pitchFamily="2" charset="-78"/>
            </a:endParaRPr>
          </a:p>
        </p:txBody>
      </p:sp>
      <p:sp>
        <p:nvSpPr>
          <p:cNvPr id="3" name="TextBox 2"/>
          <p:cNvSpPr txBox="1"/>
          <p:nvPr/>
        </p:nvSpPr>
        <p:spPr>
          <a:xfrm>
            <a:off x="3681297" y="1035514"/>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مواضيع الدراسة</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Tree>
    <p:extLst>
      <p:ext uri="{BB962C8B-B14F-4D97-AF65-F5344CB8AC3E}">
        <p14:creationId xmlns:p14="http://schemas.microsoft.com/office/powerpoint/2010/main" val="2954624790"/>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4</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القيود القانونية لممارسة الإعلام الرقمي.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العمل في الإعلام الرقمي.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جرائم النشر والإعلام الإلكتروني</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7</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-المسؤولية المدنية عن أضرار النشر الإلكتروني</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مواضيع الدراسة</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193D41E0-D920-86BF-953F-EA0CDB9D1D15}"/>
              </a:ext>
            </a:extLst>
          </p:cNvPr>
          <p:cNvPicPr>
            <a:picLocks noChangeAspect="1"/>
          </p:cNvPicPr>
          <p:nvPr/>
        </p:nvPicPr>
        <p:blipFill>
          <a:blip r:embed="rId4"/>
          <a:stretch>
            <a:fillRect/>
          </a:stretch>
        </p:blipFill>
        <p:spPr>
          <a:xfrm>
            <a:off x="7357025" y="2218727"/>
            <a:ext cx="4602879" cy="3514253"/>
          </a:xfrm>
          <a:prstGeom prst="rect">
            <a:avLst/>
          </a:prstGeom>
        </p:spPr>
      </p:pic>
    </p:spTree>
    <p:extLst>
      <p:ext uri="{BB962C8B-B14F-4D97-AF65-F5344CB8AC3E}">
        <p14:creationId xmlns:p14="http://schemas.microsoft.com/office/powerpoint/2010/main" val="2504842227"/>
      </p:ext>
    </p:extLst>
  </p:cSld>
  <p:clrMapOvr>
    <a:masterClrMapping/>
  </p:clrMapOvr>
  <mc:AlternateContent xmlns:mc="http://schemas.openxmlformats.org/markup-compatibility/2006" xmlns:p14="http://schemas.microsoft.com/office/powerpoint/2010/main">
    <mc:Choice Requires="p14">
      <p:transition p14:dur="10" advTm="487180"/>
    </mc:Choice>
    <mc:Fallback xmlns="">
      <p:transition advTm="4871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الإعلام هو القانون الذي ينظم جميع أشكال نشر البيانات والمعلومات الشخصية والعامة عبر جميع أنواع</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وسائل</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الاتصالات.</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وهكذا يشكل جزءا كبيرا من الحقوق العامة والقانون المدني وأخيرا القانون الجنائي. يعتبر التطور الكبير والسريع في وسائل الإعلام بكافة أشكالها وأساليبها من أكبر المشاكل في قانون الإعلام.</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المقصود بقانون الإعلام الرقمي؟ </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يهتم قانون الإعلام الرقمي بتنظيم حقوق مجموعة كبيرة ومتنوعة من وسائل الإعلام المختلفة، والتي تعمل على ضمان بنية تحتية اتصالاتية عالية الجودة، حيث يمكن للمرء العمل بحرية تضمن تنوع الأفكار والآراء وحرية الفكر.</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ولكنها في الوقت نفسه توفر الحماية لمستخدمي وسائل الإعلام والمجتمع، كما تحمي حقوق الملكية الفكرية المختلفة.</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المقصود بقانون الإعلام الرقمي؟ </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92705822"/>
      </p:ext>
    </p:extLst>
  </p:cSld>
  <p:clrMapOvr>
    <a:masterClrMapping/>
  </p:clrMapOvr>
  <mc:AlternateContent xmlns:mc="http://schemas.openxmlformats.org/markup-compatibility/2006" xmlns:p14="http://schemas.microsoft.com/office/powerpoint/2010/main">
    <mc:Choice Requires="p14">
      <p:transition p14:dur="10" advTm="122270"/>
    </mc:Choice>
    <mc:Fallback xmlns="">
      <p:transition advTm="122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المهنة هي مجموعة من المبادئ والقيم التي تنظم ما هو صحيح وموضوعي في العمل الإعلامي. ويعتمد على مجموعة مختارة من المبادئ التي توجه السلوك الأخلاقي.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وهذه المبادئ مهمة للمؤسسات الإعلامية والمجتمع ولحماية حقوق الأفراد</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وحرياتهم</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أهمية القيود  الأخلاقية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للإعلام </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الرقمي</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533454050"/>
      </p:ext>
    </p:extLst>
  </p:cSld>
  <p:clrMapOvr>
    <a:masterClrMapping/>
  </p:clrMapOvr>
  <mc:AlternateContent xmlns:mc="http://schemas.openxmlformats.org/markup-compatibility/2006" xmlns:p14="http://schemas.microsoft.com/office/powerpoint/2010/main">
    <mc:Choice Requires="p14">
      <p:transition p14:dur="10" advTm="121462"/>
    </mc:Choice>
    <mc:Fallback xmlns="">
      <p:transition advTm="1214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تظهر أخلاقيات الإعلام في عدة أشكال:</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الأخلاقيات المتعلقة بكيفية تعامل الصحفي أو الإعلامي مع مصادره.</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أخلاقيات التعامل الإعلامي مع المواطنين.3- أخلاقيات الإعلان.</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الأخلاقيات المتعلقة بالسياسات التحريرية لوسائل الإعلام.</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الأخلاقيات المتعلقة بحق الزمالة بين الإعلاميين.</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الأخلاقيات المرتبطة بإعلام المجتمع وقيمه وعاداته وتقاليده.</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أهمية القيود القانونية والأخلاقية للإعلام الرقمي.</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79170581"/>
      </p:ext>
    </p:extLst>
  </p:cSld>
  <p:clrMapOvr>
    <a:masterClrMapping/>
  </p:clrMapOvr>
  <mc:AlternateContent xmlns:mc="http://schemas.openxmlformats.org/markup-compatibility/2006" xmlns:p14="http://schemas.microsoft.com/office/powerpoint/2010/main">
    <mc:Choice Requires="p14">
      <p:transition p14:dur="10" advTm="178281"/>
    </mc:Choice>
    <mc:Fallback xmlns="">
      <p:transition advTm="178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7-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0499C2AF-62CB-0E62-F3DF-8E00FAEFD7DD}"/>
              </a:ext>
            </a:extLst>
          </p:cNvPr>
          <p:cNvSpPr txBox="1"/>
          <p:nvPr/>
        </p:nvSpPr>
        <p:spPr>
          <a:xfrm>
            <a:off x="2087688" y="2788410"/>
            <a:ext cx="8016623" cy="2246769"/>
          </a:xfrm>
          <a:prstGeom prst="rect">
            <a:avLst/>
          </a:prstGeom>
          <a:noFill/>
        </p:spPr>
        <p:txBody>
          <a:bodyPr wrap="square">
            <a:spAutoFit/>
          </a:bodyPr>
          <a:lstStyle/>
          <a:p>
            <a:pPr algn="just" rtl="1"/>
            <a:r>
              <a:rPr lang="fa-IR" sz="1400"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p>
          <a:p>
            <a:pPr algn="just" rtl="1"/>
            <a:r>
              <a:rPr lang="fa-IR" sz="1400" dirty="0">
                <a:latin typeface="Alexandria regular" pitchFamily="2" charset="-78"/>
                <a:cs typeface="Alexandria regular" pitchFamily="2" charset="-78"/>
              </a:rPr>
              <a:t>•	ليلى عبد المجيد التنظيم التشريعي والقانوني للإعلام التقليدي والإلكتروني، العربي للنشر والتوزيع 2020 .</a:t>
            </a:r>
          </a:p>
          <a:p>
            <a:pPr algn="just" rtl="1"/>
            <a:r>
              <a:rPr lang="fa-IR" sz="1400" dirty="0">
                <a:latin typeface="Alexandria regular" pitchFamily="2" charset="-78"/>
                <a:cs typeface="Alexandria regular" pitchFamily="2" charset="-78"/>
              </a:rPr>
              <a:t>•	إبراهيم السيد حسنين أخلاقيات الإعلام وقوانينه مؤسسة طيبة للنشر والتوزيع 2015.</a:t>
            </a:r>
          </a:p>
          <a:p>
            <a:pPr algn="just" rtl="1"/>
            <a:r>
              <a:rPr lang="fa-IR" sz="1400" dirty="0">
                <a:latin typeface="Alexandria regular" pitchFamily="2" charset="-78"/>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algn="just" rtl="1"/>
            <a:r>
              <a:rPr lang="fa-IR" sz="1400" dirty="0">
                <a:latin typeface="Alexandria regular" pitchFamily="2" charset="-78"/>
                <a:cs typeface="Alexandria regular" pitchFamily="2" charset="-78"/>
              </a:rPr>
              <a:t>•	دعاء محمد عبد المعبود، أخلاقيات النشر الصحفي الإلكتروني للجرائم الأسرية، المجلة العلمية لبحوث الصحافة، ديسمبر 2023.</a:t>
            </a:r>
          </a:p>
          <a:p>
            <a:pPr algn="just" rtl="1"/>
            <a:r>
              <a:rPr lang="fa-IR" sz="1400" dirty="0">
                <a:latin typeface="Alexandria regular" pitchFamily="2" charset="-78"/>
                <a:cs typeface="Alexandria regular" pitchFamily="2" charset="-78"/>
              </a:rPr>
              <a:t>•	نجيب عبده أحمد ، حرية الرأي و التعبير بين الإباحة و التجريم، وزارة العدل، 2014.</a:t>
            </a:r>
            <a:endParaRPr lang="en-US" sz="1400"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76085"/>
    </mc:Choice>
    <mc:Fallback xmlns="">
      <p:transition advTm="760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8- الخلاصة</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B4E53C-EFB4-4991-B9BC-4402BD258FD9}">
  <ds:schemaRefs>
    <ds:schemaRef ds:uri="http://schemas.microsoft.com/sharepoint/v3/contenttype/forms"/>
  </ds:schemaRefs>
</ds:datastoreItem>
</file>

<file path=customXml/itemProps2.xml><?xml version="1.0" encoding="utf-8"?>
<ds:datastoreItem xmlns:ds="http://schemas.openxmlformats.org/officeDocument/2006/customXml" ds:itemID="{B5999F02-3034-4436-B19F-10AA3E3D8C47}">
  <ds:schemaRefs>
    <ds:schemaRef ds:uri="http://purl.org/dc/terms/"/>
    <ds:schemaRef ds:uri="http://schemas.microsoft.com/office/2006/documentManagement/types"/>
    <ds:schemaRef ds:uri="http://schemas.openxmlformats.org/package/2006/metadata/core-properties"/>
    <ds:schemaRef ds:uri="http://purl.org/dc/elements/1.1/"/>
    <ds:schemaRef ds:uri="d13aca44-ef33-4cf4-9980-7f0b00e6eeb9"/>
    <ds:schemaRef ds:uri="http://schemas.microsoft.com/office/infopath/2007/PartnerControl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9EF9F5F8-A15C-4265-B384-FB82805176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1155</TotalTime>
  <Words>590</Words>
  <Application>Microsoft Office PowerPoint</Application>
  <PresentationFormat>Custom</PresentationFormat>
  <Paragraphs>108</Paragraphs>
  <Slides>13</Slides>
  <Notes>11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29</cp:revision>
  <dcterms:created xsi:type="dcterms:W3CDTF">2023-04-29T09:08:00Z</dcterms:created>
  <dcterms:modified xsi:type="dcterms:W3CDTF">2025-05-28T10:31:17Z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