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24.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22"/>
  </p:notesMasterIdLst>
  <p:sldIdLst>
    <p:sldId id="480" r:id="rId2"/>
    <p:sldId id="303" r:id="rId3"/>
    <p:sldId id="271" r:id="rId4"/>
    <p:sldId id="313" r:id="rId5"/>
    <p:sldId id="276" r:id="rId6"/>
    <p:sldId id="481" r:id="rId7"/>
    <p:sldId id="492" r:id="rId8"/>
    <p:sldId id="256" r:id="rId9"/>
    <p:sldId id="482" r:id="rId10"/>
    <p:sldId id="483" r:id="rId11"/>
    <p:sldId id="491" r:id="rId12"/>
    <p:sldId id="484" r:id="rId13"/>
    <p:sldId id="485" r:id="rId14"/>
    <p:sldId id="486" r:id="rId15"/>
    <p:sldId id="487" r:id="rId16"/>
    <p:sldId id="488" r:id="rId17"/>
    <p:sldId id="489" r:id="rId18"/>
    <p:sldId id="493" r:id="rId19"/>
    <p:sldId id="490" r:id="rId20"/>
    <p:sldId id="494"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92"/>
            <p14:sldId id="256"/>
            <p14:sldId id="482"/>
            <p14:sldId id="483"/>
            <p14:sldId id="491"/>
            <p14:sldId id="484"/>
            <p14:sldId id="485"/>
            <p14:sldId id="486"/>
            <p14:sldId id="487"/>
            <p14:sldId id="488"/>
            <p14:sldId id="489"/>
            <p14:sldId id="493"/>
            <p14:sldId id="490"/>
            <p14:sldId id="4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472C4"/>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216"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5155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5028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26655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8281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66109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29381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9329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11018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97725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541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355733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7597290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87241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19515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8461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881339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333001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9609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9330735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5" r:id="rId22"/>
    <p:sldLayoutId id="2147483666" r:id="rId23"/>
    <p:sldLayoutId id="2147483667"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jpeg"/><Relationship Id="rId7" Type="http://schemas.openxmlformats.org/officeDocument/2006/relationships/image" Target="../media/image7.sv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7.xml"/><Relationship Id="rId6" Type="http://schemas.openxmlformats.org/officeDocument/2006/relationships/image" Target="../media/image14.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8545" y="3871983"/>
            <a:ext cx="5989959"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59807" y="5613771"/>
            <a:ext cx="3516608"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72972" y="4555879"/>
            <a:ext cx="700833"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 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782820" y="2939761"/>
            <a:ext cx="4346964"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pitchFamily="2" charset="-78"/>
              </a:rPr>
              <a:t>نظريات  القيادة التربوية </a:t>
            </a:r>
            <a:endParaRPr lang="ar-JO" sz="2800" dirty="0">
              <a:solidFill>
                <a:srgbClr val="00B0F0"/>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70381" cy="1323439"/>
          </a:xfrm>
          <a:prstGeom prst="rect">
            <a:avLst/>
          </a:prstGeom>
          <a:noFill/>
        </p:spPr>
        <p:txBody>
          <a:bodyPr wrap="none" rtlCol="0">
            <a:spAutoFit/>
          </a:bodyPr>
          <a:lstStyle/>
          <a:p>
            <a:r>
              <a:rPr lang="ar-SA" sz="4000" dirty="0">
                <a:latin typeface="Alexandria" pitchFamily="2" charset="-78"/>
                <a:ea typeface="Times New Roman" panose="02020603050405020304" pitchFamily="18" charset="0"/>
                <a:cs typeface="Alexandria" pitchFamily="2" charset="-78"/>
              </a:rPr>
              <a:t>نظريات  القيادة التربوية</a:t>
            </a:r>
            <a:endParaRPr lang="en-US" sz="4000" dirty="0">
              <a:latin typeface="Alexandria" pitchFamily="2" charset="-78"/>
              <a:ea typeface="Times New Roman" panose="02020603050405020304" pitchFamily="18" charset="0"/>
              <a:cs typeface="Alexandria" pitchFamily="2" charset="-78"/>
            </a:endParaRPr>
          </a:p>
          <a:p>
            <a:pPr algn="ctr"/>
            <a:r>
              <a:rPr lang="ar-SA" sz="2000" b="1" dirty="0">
                <a:solidFill>
                  <a:schemeClr val="accent1">
                    <a:lumMod val="50000"/>
                  </a:schemeClr>
                </a:solidFill>
                <a:latin typeface="Alexandria" pitchFamily="2" charset="-78"/>
                <a:cs typeface="Alexandria" pitchFamily="2" charset="-78"/>
              </a:rPr>
              <a:t>ماجستير القيادة التربوية </a:t>
            </a:r>
            <a:r>
              <a:rPr lang="ar-SA" sz="4000" dirty="0">
                <a:solidFill>
                  <a:schemeClr val="accent1">
                    <a:lumMod val="50000"/>
                  </a:schemeClr>
                </a:solidFill>
                <a:latin typeface="Alexandria" pitchFamily="2" charset="-78"/>
                <a:ea typeface="Times New Roman" panose="02020603050405020304" pitchFamily="18" charset="0"/>
                <a:cs typeface="Alexandria" pitchFamily="2" charset="-78"/>
              </a:rPr>
              <a:t> </a:t>
            </a:r>
            <a:endParaRPr lang="ar-JO" sz="4000" dirty="0">
              <a:solidFill>
                <a:schemeClr val="accent1">
                  <a:lumMod val="50000"/>
                </a:schemeClr>
              </a:solidFill>
              <a:latin typeface="Alexandria" pitchFamily="2" charset="-78"/>
              <a:cs typeface="Alexandria"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616667" y="434261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221883" y="5122290"/>
            <a:ext cx="644728" cy="400110"/>
          </a:xfrm>
          <a:prstGeom prst="rect">
            <a:avLst/>
          </a:prstGeom>
          <a:noFill/>
        </p:spPr>
        <p:txBody>
          <a:bodyPr wrap="none" rtlCol="0">
            <a:spAutoFit/>
          </a:bodyPr>
          <a:lstStyle/>
          <a:p>
            <a:r>
              <a:rPr lang="en-US" sz="2000" b="1" dirty="0">
                <a:latin typeface="Alexandria" pitchFamily="2" charset="-78"/>
                <a:cs typeface="Alexandria" pitchFamily="2" charset="-78"/>
              </a:rPr>
              <a:t>723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254842"/>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Dr. </a:t>
            </a:r>
            <a:r>
              <a:rPr lang="en-US" sz="2400" dirty="0" err="1">
                <a:solidFill>
                  <a:srgbClr val="00B0F0"/>
                </a:solidFill>
                <a:latin typeface="Alexandria" pitchFamily="2" charset="-78"/>
                <a:cs typeface="Alexandria" pitchFamily="2" charset="-78"/>
              </a:rPr>
              <a:t>Alaa</a:t>
            </a:r>
            <a:r>
              <a:rPr lang="en-US" sz="2400" dirty="0">
                <a:solidFill>
                  <a:srgbClr val="00B0F0"/>
                </a:solidFill>
                <a:latin typeface="Alexandria" pitchFamily="2" charset="-78"/>
                <a:cs typeface="Alexandria" pitchFamily="2" charset="-78"/>
              </a:rPr>
              <a:t> </a:t>
            </a:r>
            <a:r>
              <a:rPr lang="en-US" sz="2400" dirty="0" err="1">
                <a:solidFill>
                  <a:srgbClr val="00B0F0"/>
                </a:solidFill>
                <a:latin typeface="Alexandria" pitchFamily="2" charset="-78"/>
                <a:cs typeface="Alexandria" pitchFamily="2" charset="-78"/>
              </a:rPr>
              <a:t>Eldmrat</a:t>
            </a:r>
            <a:endParaRPr lang="en-US" sz="2400" dirty="0">
              <a:solidFill>
                <a:srgbClr val="00B0F0"/>
              </a:solidFill>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369332"/>
          </a:xfrm>
          <a:prstGeom prst="rect">
            <a:avLst/>
          </a:prstGeom>
          <a:noFill/>
        </p:spPr>
        <p:txBody>
          <a:bodyPr wrap="square" rtlCol="0">
            <a:spAutoFit/>
          </a:bodyPr>
          <a:lstStyle/>
          <a:p>
            <a:pPr algn="ctr"/>
            <a:r>
              <a:rPr lang="en-US" dirty="0">
                <a:solidFill>
                  <a:srgbClr val="000000"/>
                </a:solidFill>
                <a:latin typeface="Alexandria" pitchFamily="2" charset="-78"/>
                <a:cs typeface="Alexandria" pitchFamily="2" charset="-78"/>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375286" y="13126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175261" y="3239892"/>
            <a:ext cx="5735782" cy="1603003"/>
          </a:xfrm>
          <a:prstGeom prst="rect">
            <a:avLst/>
          </a:prstGeom>
          <a:noFill/>
        </p:spPr>
        <p:txBody>
          <a:bodyPr wrap="square">
            <a:spAutoFit/>
          </a:bodyPr>
          <a:lstStyle/>
          <a:p>
            <a:pPr algn="r" rtl="1">
              <a:lnSpc>
                <a:spcPct val="120000"/>
              </a:lnSpc>
            </a:pPr>
            <a:r>
              <a:rPr lang="ar-JO" sz="2800" dirty="0">
                <a:solidFill>
                  <a:srgbClr val="000000"/>
                </a:solidFill>
                <a:latin typeface="Alexandria" pitchFamily="2" charset="-78"/>
                <a:cs typeface="Alexandria" pitchFamily="2" charset="-78"/>
              </a:rPr>
              <a:t>السعود، راتب (</a:t>
            </a:r>
            <a:r>
              <a:rPr lang="en-GB" sz="2800" dirty="0">
                <a:solidFill>
                  <a:srgbClr val="000000"/>
                </a:solidFill>
                <a:latin typeface="Alexandria" pitchFamily="2" charset="-78"/>
                <a:cs typeface="Alexandria" pitchFamily="2" charset="-78"/>
              </a:rPr>
              <a:t>2013</a:t>
            </a:r>
            <a:r>
              <a:rPr lang="ar-JO" sz="2800" dirty="0">
                <a:solidFill>
                  <a:srgbClr val="000000"/>
                </a:solidFill>
                <a:latin typeface="Alexandria" pitchFamily="2" charset="-78"/>
                <a:cs typeface="Alexandria" pitchFamily="2" charset="-78"/>
              </a:rPr>
              <a:t>)،القيادة التربوية (مفاهيم وآفاق). عمان: دار صفاء للنشر والتوزيع.</a:t>
            </a:r>
            <a:endParaRPr lang="en-US" sz="2800" dirty="0">
              <a:solidFill>
                <a:srgbClr val="000000"/>
              </a:solidFill>
              <a:latin typeface="Alexandria" pitchFamily="2" charset="-78"/>
              <a:cs typeface="Alexandria"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75108" y="193662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62373" y="131261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pic>
        <p:nvPicPr>
          <p:cNvPr id="8" name="صورة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19454" y="1374392"/>
            <a:ext cx="4798709" cy="4884477"/>
          </a:xfrm>
          <a:prstGeom prst="rect">
            <a:avLst/>
          </a:prstGeom>
        </p:spPr>
      </p:pic>
      <p:sp>
        <p:nvSpPr>
          <p:cNvPr id="10" name="مستطيل 9"/>
          <p:cNvSpPr/>
          <p:nvPr/>
        </p:nvSpPr>
        <p:spPr>
          <a:xfrm>
            <a:off x="1713372" y="2431921"/>
            <a:ext cx="3532909" cy="53983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JO" sz="2800" dirty="0">
                <a:solidFill>
                  <a:schemeClr val="tx1"/>
                </a:solidFill>
                <a:cs typeface="Alexandria" pitchFamily="2" charset="-78"/>
              </a:rPr>
              <a:t>المقرر المعتمد</a:t>
            </a:r>
          </a:p>
        </p:txBody>
      </p:sp>
      <p:sp>
        <p:nvSpPr>
          <p:cNvPr id="2" name="Rectangle 1">
            <a:extLst>
              <a:ext uri="{FF2B5EF4-FFF2-40B4-BE49-F238E27FC236}">
                <a16:creationId xmlns:a16="http://schemas.microsoft.com/office/drawing/2014/main" id="{6ACD9DC1-A206-3AC7-C212-84BD70B5AE3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5105DDA-3797-D9C8-85F2-DC20BBE68A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50101" y="1751272"/>
            <a:ext cx="4113898" cy="461665"/>
          </a:xfrm>
          <a:prstGeom prst="rect">
            <a:avLst/>
          </a:prstGeom>
          <a:noFill/>
        </p:spPr>
        <p:txBody>
          <a:bodyPr wrap="square" rtlCol="0">
            <a:spAutoFit/>
          </a:bodyPr>
          <a:lstStyle/>
          <a:p>
            <a:pPr algn="r" rtl="1"/>
            <a:r>
              <a:rPr lang="ar-JO" sz="2400" dirty="0">
                <a:solidFill>
                  <a:srgbClr val="00B0F0"/>
                </a:solidFill>
                <a:latin typeface="Alexandria" pitchFamily="2" charset="-78"/>
                <a:cs typeface="Alexandria" pitchFamily="2" charset="-78"/>
              </a:rPr>
              <a:t>وصف المقرر:</a:t>
            </a:r>
            <a:endParaRPr lang="en-US" sz="2400" dirty="0">
              <a:solidFill>
                <a:srgbClr val="00B0F0"/>
              </a:solidFill>
              <a:latin typeface="Alexandria" pitchFamily="2" charset="-78"/>
              <a:cs typeface="Alexandria" pitchFamily="2" charset="-78"/>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733586"/>
          </a:xfrm>
          <a:prstGeom prst="rect">
            <a:avLst/>
          </a:prstGeom>
          <a:noFill/>
        </p:spPr>
        <p:txBody>
          <a:bodyPr wrap="square" rtlCol="0">
            <a:spAutoFit/>
          </a:bodyPr>
          <a:lstStyle/>
          <a:p>
            <a:pPr algn="just" rtl="1">
              <a:lnSpc>
                <a:spcPct val="150000"/>
              </a:lnSpc>
            </a:pPr>
            <a:r>
              <a:rPr lang="ar-SA" sz="2000" dirty="0">
                <a:solidFill>
                  <a:srgbClr val="000000"/>
                </a:solidFill>
                <a:latin typeface="Alexandria" pitchFamily="2" charset="-78"/>
                <a:cs typeface="Alexandria" pitchFamily="2" charset="-78"/>
              </a:rPr>
              <a:t>يهدف هذا المساق إلى توضيح مفهوم القيادة التربوية وأهدافها وأهميتها وضرورتها ونظرياتها. كما يبحث في طبيعة القيادة في المنظمات التربوية ودورها في المناخ المنظمي وفي إدارة الصراع . كما يركز على القيادة المدرسة وضرورتها لمدير المدرسة وعلى أخلاقيات القيادة وأهميتها ودور القائد في نمو الأفراد الأخلاقي، بالإضافة إلى انه يبحث المدرسة كمجتمع أخلاقي ديموقراطي لا كمؤسسه بيروقراطية. وهناك تركيز على رؤى جديدة في القيادة التربوية وعلى المقارنة بين القيادة التبادلية والقيادة التحويلية ومختلف النظريات القيادية بشكل تفصيلي.</a:t>
            </a:r>
            <a:endParaRPr lang="en-US" sz="2000" dirty="0">
              <a:solidFill>
                <a:srgbClr val="000000"/>
              </a:solidFill>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0475091" y="142141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0525987" y="1415962"/>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0686804" y="168629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369332"/>
          </a:xfrm>
          <a:prstGeom prst="rect">
            <a:avLst/>
          </a:prstGeom>
          <a:noFill/>
        </p:spPr>
        <p:txBody>
          <a:bodyPr wrap="square" rtlCol="0">
            <a:spAutoFit/>
          </a:bodyPr>
          <a:lstStyle/>
          <a:p>
            <a:pPr algn="ctr"/>
            <a:r>
              <a:rPr lang="en-US" dirty="0">
                <a:solidFill>
                  <a:srgbClr val="000000"/>
                </a:solidFill>
                <a:latin typeface="Alexandria" pitchFamily="2" charset="-78"/>
                <a:cs typeface="Alexandria" pitchFamily="2" charset="-78"/>
              </a:rPr>
              <a:t>www.midocean.ae</a:t>
            </a:r>
          </a:p>
        </p:txBody>
      </p:sp>
      <p:pic>
        <p:nvPicPr>
          <p:cNvPr id="7" name="Graphic 21">
            <a:extLst>
              <a:ext uri="{FF2B5EF4-FFF2-40B4-BE49-F238E27FC236}">
                <a16:creationId xmlns:a16="http://schemas.microsoft.com/office/drawing/2014/main" id="{D4E55540-C578-119A-2BEC-1C55E2F3DB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36024" y="141013"/>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4F10B0BE-8FCB-3F7A-09D9-0D8460BCF9B7}"/>
              </a:ext>
            </a:extLst>
          </p:cNvPr>
          <p:cNvSpPr/>
          <p:nvPr/>
        </p:nvSpPr>
        <p:spPr>
          <a:xfrm>
            <a:off x="448056" y="1933121"/>
            <a:ext cx="11067290" cy="4122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A5DC554F-E0B3-9465-6C0E-C7F182119A68}"/>
              </a:ext>
            </a:extLst>
          </p:cNvPr>
          <p:cNvSpPr txBox="1"/>
          <p:nvPr/>
        </p:nvSpPr>
        <p:spPr>
          <a:xfrm>
            <a:off x="5001482" y="1251259"/>
            <a:ext cx="4289986" cy="461665"/>
          </a:xfrm>
          <a:prstGeom prst="rect">
            <a:avLst/>
          </a:prstGeom>
          <a:noFill/>
        </p:spPr>
        <p:txBody>
          <a:bodyPr wrap="square" rtlCol="0">
            <a:spAutoFit/>
          </a:bodyPr>
          <a:lstStyle/>
          <a:p>
            <a:pPr algn="ctr" rtl="1">
              <a:spcBef>
                <a:spcPts val="200"/>
              </a:spcBef>
              <a:spcAft>
                <a:spcPts val="200"/>
              </a:spcAft>
              <a:tabLst>
                <a:tab pos="365760" algn="l"/>
                <a:tab pos="731520" algn="l"/>
                <a:tab pos="1097280" algn="l"/>
                <a:tab pos="1463040" algn="l"/>
              </a:tabLst>
            </a:pPr>
            <a:r>
              <a:rPr lang="ar-JO" sz="2400" dirty="0">
                <a:solidFill>
                  <a:schemeClr val="tx1"/>
                </a:solidFill>
                <a:effectLst/>
                <a:latin typeface="Alexandria" pitchFamily="2" charset="-78"/>
                <a:cs typeface="Alexandria" pitchFamily="2" charset="-78"/>
              </a:rPr>
              <a:t>الأهداف ونتاجات التعلم:</a:t>
            </a:r>
            <a:endParaRPr lang="en-US" sz="2400" dirty="0">
              <a:solidFill>
                <a:schemeClr val="tx1"/>
              </a:solidFill>
              <a:effectLst/>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0E925A28-F428-C9AA-4C2B-2ED6B8059970}"/>
              </a:ext>
            </a:extLst>
          </p:cNvPr>
          <p:cNvSpPr/>
          <p:nvPr/>
        </p:nvSpPr>
        <p:spPr>
          <a:xfrm>
            <a:off x="9111142" y="9308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4" name="جدول 3"/>
          <p:cNvGraphicFramePr>
            <a:graphicFrameLocks noGrp="1"/>
          </p:cNvGraphicFramePr>
          <p:nvPr>
            <p:extLst>
              <p:ext uri="{D42A27DB-BD31-4B8C-83A1-F6EECF244321}">
                <p14:modId xmlns:p14="http://schemas.microsoft.com/office/powerpoint/2010/main" val="4285475260"/>
              </p:ext>
            </p:extLst>
          </p:nvPr>
        </p:nvGraphicFramePr>
        <p:xfrm>
          <a:off x="576069" y="2314203"/>
          <a:ext cx="10817356" cy="3629398"/>
        </p:xfrm>
        <a:graphic>
          <a:graphicData uri="http://schemas.openxmlformats.org/drawingml/2006/table">
            <a:tbl>
              <a:tblPr rtl="1" firstRow="1" firstCol="1" bandRow="1">
                <a:tableStyleId>{5C22544A-7EE6-4342-B048-85BDC9FD1C3A}</a:tableStyleId>
              </a:tblPr>
              <a:tblGrid>
                <a:gridCol w="10817356">
                  <a:extLst>
                    <a:ext uri="{9D8B030D-6E8A-4147-A177-3AD203B41FA5}">
                      <a16:colId xmlns:a16="http://schemas.microsoft.com/office/drawing/2014/main" val="1166055055"/>
                    </a:ext>
                  </a:extLst>
                </a:gridCol>
              </a:tblGrid>
              <a:tr h="3629398">
                <a:tc>
                  <a:txBody>
                    <a:bodyPr/>
                    <a:lstStyle/>
                    <a:p>
                      <a:pPr algn="just" rtl="1">
                        <a:lnSpc>
                          <a:spcPct val="115000"/>
                        </a:lnSpc>
                        <a:spcAft>
                          <a:spcPts val="0"/>
                        </a:spcAft>
                      </a:pPr>
                      <a:r>
                        <a:rPr lang="ar-SA" sz="1800" b="1" dirty="0">
                          <a:solidFill>
                            <a:schemeClr val="tx1"/>
                          </a:solidFill>
                          <a:effectLst/>
                          <a:latin typeface="Alexandria" pitchFamily="2" charset="-78"/>
                          <a:cs typeface="Alexandria" pitchFamily="2" charset="-78"/>
                        </a:rPr>
                        <a:t>يتوقع من الطالب بعد الانتهاء من دراسة هذا المساق أن يكون قادراً على تحقيق الأهداف التالية: </a:t>
                      </a:r>
                      <a:endParaRPr lang="ar-EG" sz="1800" b="1" dirty="0">
                        <a:solidFill>
                          <a:schemeClr val="tx1"/>
                        </a:solidFill>
                        <a:effectLst/>
                        <a:latin typeface="Alexandria" pitchFamily="2" charset="-78"/>
                        <a:cs typeface="Alexandria" pitchFamily="2" charset="-78"/>
                      </a:endParaRPr>
                    </a:p>
                    <a:p>
                      <a:pPr algn="just" rtl="1">
                        <a:lnSpc>
                          <a:spcPct val="115000"/>
                        </a:lnSpc>
                        <a:spcAft>
                          <a:spcPts val="0"/>
                        </a:spcAft>
                      </a:pPr>
                      <a:endParaRPr lang="en-US" sz="1800" b="1" dirty="0">
                        <a:solidFill>
                          <a:schemeClr val="tx1"/>
                        </a:solidFill>
                        <a:effectLst/>
                        <a:latin typeface="Alexandria" pitchFamily="2" charset="-78"/>
                        <a:cs typeface="Alexandria" pitchFamily="2" charset="-78"/>
                      </a:endParaRPr>
                    </a:p>
                    <a:p>
                      <a:pPr marL="342900" lvl="0" indent="-342900" algn="just" rtl="1">
                        <a:lnSpc>
                          <a:spcPct val="150000"/>
                        </a:lnSpc>
                        <a:spcAft>
                          <a:spcPts val="800"/>
                        </a:spcAft>
                        <a:buFont typeface="+mj-lt"/>
                        <a:buAutoNum type="arabicPeriod"/>
                      </a:pPr>
                      <a:r>
                        <a:rPr lang="ar-SA" sz="1800" b="0" dirty="0">
                          <a:solidFill>
                            <a:schemeClr val="tx1"/>
                          </a:solidFill>
                          <a:effectLst/>
                          <a:latin typeface="Alexandria" pitchFamily="2" charset="-78"/>
                          <a:cs typeface="Alexandria" pitchFamily="2" charset="-78"/>
                        </a:rPr>
                        <a:t>تطوير قدرات ومهارات واتجاهات الطلبة في التفكير من خلال التحليل والتركيب والاستقراء</a:t>
                      </a:r>
                      <a:r>
                        <a:rPr lang="ar-EG" sz="1800" b="0" dirty="0">
                          <a:solidFill>
                            <a:schemeClr val="tx1"/>
                          </a:solidFill>
                          <a:effectLst/>
                          <a:latin typeface="Alexandria" pitchFamily="2" charset="-78"/>
                          <a:cs typeface="Alexandria" pitchFamily="2" charset="-78"/>
                        </a:rPr>
                        <a:t> </a:t>
                      </a:r>
                      <a:r>
                        <a:rPr lang="ar-SA" sz="1800" b="0" dirty="0">
                          <a:solidFill>
                            <a:schemeClr val="tx1"/>
                          </a:solidFill>
                          <a:effectLst/>
                          <a:latin typeface="Alexandria" pitchFamily="2" charset="-78"/>
                          <a:cs typeface="Alexandria" pitchFamily="2" charset="-78"/>
                        </a:rPr>
                        <a:t>والاستنتاج والتطبيق والتقويم والنقد. </a:t>
                      </a:r>
                      <a:endParaRPr lang="en-US" sz="1800" b="0" dirty="0">
                        <a:solidFill>
                          <a:schemeClr val="tx1"/>
                        </a:solidFill>
                        <a:effectLst/>
                        <a:latin typeface="Alexandria" pitchFamily="2" charset="-78"/>
                        <a:cs typeface="Alexandria" pitchFamily="2" charset="-78"/>
                      </a:endParaRPr>
                    </a:p>
                    <a:p>
                      <a:pPr marL="342900" lvl="0" indent="-342900" algn="just" rtl="1">
                        <a:lnSpc>
                          <a:spcPct val="150000"/>
                        </a:lnSpc>
                        <a:spcAft>
                          <a:spcPts val="800"/>
                        </a:spcAft>
                        <a:buFont typeface="+mj-lt"/>
                        <a:buAutoNum type="arabicPeriod"/>
                      </a:pPr>
                      <a:r>
                        <a:rPr lang="ar-SA" sz="1800" b="0" dirty="0">
                          <a:solidFill>
                            <a:schemeClr val="tx1"/>
                          </a:solidFill>
                          <a:effectLst/>
                          <a:latin typeface="Alexandria" pitchFamily="2" charset="-78"/>
                          <a:cs typeface="Alexandria" pitchFamily="2" charset="-78"/>
                        </a:rPr>
                        <a:t>تشجيع الطلبة على تطوير مهاراته وقدراته واتجاهاته في الابداع بما فيه من ابتكار وتجديد.</a:t>
                      </a:r>
                      <a:endParaRPr lang="en-US" sz="1800" b="0" dirty="0">
                        <a:solidFill>
                          <a:schemeClr val="tx1"/>
                        </a:solidFill>
                        <a:effectLst/>
                        <a:latin typeface="Alexandria" pitchFamily="2" charset="-78"/>
                        <a:cs typeface="Alexandria" pitchFamily="2" charset="-78"/>
                      </a:endParaRPr>
                    </a:p>
                    <a:p>
                      <a:pPr marL="342900" lvl="0" indent="-342900" algn="just" rtl="1">
                        <a:lnSpc>
                          <a:spcPct val="150000"/>
                        </a:lnSpc>
                        <a:spcAft>
                          <a:spcPts val="800"/>
                        </a:spcAft>
                        <a:buFont typeface="+mj-lt"/>
                        <a:buAutoNum type="arabicPeriod"/>
                      </a:pPr>
                      <a:r>
                        <a:rPr lang="ar-SA" sz="1800" b="0" dirty="0">
                          <a:solidFill>
                            <a:schemeClr val="tx1"/>
                          </a:solidFill>
                          <a:effectLst/>
                          <a:latin typeface="Alexandria" pitchFamily="2" charset="-78"/>
                          <a:cs typeface="Alexandria" pitchFamily="2" charset="-78"/>
                        </a:rPr>
                        <a:t>ادراك مفهوم القيادة التربوية واهدافها ووسائلها وأساليبها ومعايير اختبارها.</a:t>
                      </a:r>
                      <a:endParaRPr lang="en-US" sz="1800" b="0" dirty="0">
                        <a:solidFill>
                          <a:schemeClr val="tx1"/>
                        </a:solidFill>
                        <a:effectLst/>
                        <a:latin typeface="Alexandria" pitchFamily="2" charset="-78"/>
                        <a:cs typeface="Alexandria" pitchFamily="2" charset="-78"/>
                      </a:endParaRPr>
                    </a:p>
                    <a:p>
                      <a:pPr marL="342900" lvl="0" indent="-342900" algn="r" rtl="1">
                        <a:lnSpc>
                          <a:spcPct val="150000"/>
                        </a:lnSpc>
                        <a:spcAft>
                          <a:spcPts val="800"/>
                        </a:spcAft>
                        <a:buFont typeface="+mj-lt"/>
                        <a:buAutoNum type="arabicPeriod"/>
                      </a:pPr>
                      <a:r>
                        <a:rPr lang="ar-SA" sz="1800" b="0" dirty="0">
                          <a:solidFill>
                            <a:schemeClr val="tx1"/>
                          </a:solidFill>
                          <a:effectLst/>
                          <a:latin typeface="Alexandria" pitchFamily="2" charset="-78"/>
                          <a:cs typeface="Alexandria" pitchFamily="2" charset="-78"/>
                        </a:rPr>
                        <a:t>التعرف على النظريات المعاصرة في القيادة التربوية.</a:t>
                      </a:r>
                      <a:endParaRPr lang="en-US" sz="1800" b="0" dirty="0">
                        <a:solidFill>
                          <a:schemeClr val="tx1"/>
                        </a:solidFill>
                        <a:effectLst/>
                        <a:latin typeface="Alexandria" pitchFamily="2" charset="-78"/>
                        <a:cs typeface="Alexandria" pitchFamily="2" charset="-78"/>
                      </a:endParaRPr>
                    </a:p>
                    <a:p>
                      <a:pPr marL="342900" lvl="0" indent="-342900" algn="r" rtl="1">
                        <a:lnSpc>
                          <a:spcPct val="150000"/>
                        </a:lnSpc>
                        <a:spcAft>
                          <a:spcPts val="800"/>
                        </a:spcAft>
                        <a:buFont typeface="+mj-lt"/>
                        <a:buAutoNum type="arabicPeriod"/>
                      </a:pPr>
                      <a:r>
                        <a:rPr lang="ar-SA" sz="1800" b="0" dirty="0">
                          <a:solidFill>
                            <a:schemeClr val="tx1"/>
                          </a:solidFill>
                          <a:effectLst/>
                          <a:latin typeface="Alexandria" pitchFamily="2" charset="-78"/>
                          <a:cs typeface="Alexandria" pitchFamily="2" charset="-78"/>
                        </a:rPr>
                        <a:t>التعرف على المناخ التنظيمي وعلاقته بالقيادة التربوية.</a:t>
                      </a:r>
                    </a:p>
                  </a:txBody>
                  <a:tcPr marL="68580" marR="68580" marT="0" marB="0">
                    <a:noFill/>
                  </a:tcPr>
                </a:tc>
                <a:extLst>
                  <a:ext uri="{0D108BD9-81ED-4DB2-BD59-A6C34878D82A}">
                    <a16:rowId xmlns:a16="http://schemas.microsoft.com/office/drawing/2014/main" val="3350828949"/>
                  </a:ext>
                </a:extLst>
              </a:tr>
            </a:tbl>
          </a:graphicData>
        </a:graphic>
      </p:graphicFrame>
      <p:sp>
        <p:nvSpPr>
          <p:cNvPr id="7" name="TextBox 6">
            <a:extLst>
              <a:ext uri="{FF2B5EF4-FFF2-40B4-BE49-F238E27FC236}">
                <a16:creationId xmlns:a16="http://schemas.microsoft.com/office/drawing/2014/main" id="{F2F7A54F-EEFC-929B-7B13-267943B7E012}"/>
              </a:ext>
            </a:extLst>
          </p:cNvPr>
          <p:cNvSpPr txBox="1"/>
          <p:nvPr/>
        </p:nvSpPr>
        <p:spPr>
          <a:xfrm>
            <a:off x="9295959" y="97137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F286499-527D-036B-3DB9-113C6C3BEA21}"/>
              </a:ext>
            </a:extLst>
          </p:cNvPr>
          <p:cNvSpPr txBox="1"/>
          <p:nvPr/>
        </p:nvSpPr>
        <p:spPr>
          <a:xfrm>
            <a:off x="9330256" y="122719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3724978B-637A-1335-E5D5-3A899AA9E6A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DE9D714E-1C93-1EB8-6274-733D2A185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6FC3C546-9EF8-9ADE-DE7B-71AA86FAC83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E2DC66C3-8720-9393-2726-DA5D4866A738}"/>
              </a:ext>
            </a:extLst>
          </p:cNvPr>
          <p:cNvSpPr/>
          <p:nvPr/>
        </p:nvSpPr>
        <p:spPr>
          <a:xfrm>
            <a:off x="448056" y="1933121"/>
            <a:ext cx="11067290" cy="4122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995E94FF-98B8-EC32-6A4F-5A7B41A22586}"/>
              </a:ext>
            </a:extLst>
          </p:cNvPr>
          <p:cNvSpPr/>
          <p:nvPr/>
        </p:nvSpPr>
        <p:spPr>
          <a:xfrm>
            <a:off x="448056" y="2416254"/>
            <a:ext cx="10829544" cy="309219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lvl="0" algn="r" rtl="1">
              <a:lnSpc>
                <a:spcPct val="150000"/>
              </a:lnSpc>
              <a:spcBef>
                <a:spcPts val="200"/>
              </a:spcBef>
              <a:spcAft>
                <a:spcPts val="200"/>
              </a:spcAft>
              <a:tabLst>
                <a:tab pos="365760" algn="l"/>
                <a:tab pos="731520" algn="l"/>
                <a:tab pos="1097280" algn="l"/>
                <a:tab pos="1463040" algn="l"/>
              </a:tabLst>
            </a:pPr>
            <a:r>
              <a:rPr lang="ar-SA" b="1" dirty="0">
                <a:solidFill>
                  <a:prstClr val="black"/>
                </a:solidFill>
                <a:latin typeface="Alexandria" pitchFamily="2" charset="-78"/>
                <a:cs typeface="Alexandria" pitchFamily="2" charset="-78"/>
              </a:rPr>
              <a:t>يتوقع من الطالب بعد الانتهاء من دراسة هذا المساق أن يكون قادراً على تحقيق الأهداف التالية: </a:t>
            </a:r>
            <a:endParaRPr lang="ar-EG" b="1" dirty="0">
              <a:solidFill>
                <a:prstClr val="black"/>
              </a:solidFill>
              <a:latin typeface="Alexandria" pitchFamily="2" charset="-78"/>
              <a:cs typeface="Alexandria" pitchFamily="2" charset="-78"/>
            </a:endParaRPr>
          </a:p>
          <a:p>
            <a:pPr lvl="0" algn="r" rtl="1">
              <a:lnSpc>
                <a:spcPct val="150000"/>
              </a:lnSpc>
              <a:spcBef>
                <a:spcPts val="200"/>
              </a:spcBef>
              <a:spcAft>
                <a:spcPts val="200"/>
              </a:spcAft>
              <a:tabLst>
                <a:tab pos="365760" algn="l"/>
                <a:tab pos="731520" algn="l"/>
                <a:tab pos="1097280" algn="l"/>
                <a:tab pos="1463040" algn="l"/>
              </a:tabLst>
            </a:pPr>
            <a:endParaRPr lang="en-US" b="1" dirty="0">
              <a:solidFill>
                <a:prstClr val="black"/>
              </a:solidFill>
              <a:latin typeface="Alexandria" pitchFamily="2" charset="-78"/>
              <a:cs typeface="Alexandria" pitchFamily="2" charset="-78"/>
            </a:endParaRPr>
          </a:p>
          <a:p>
            <a:pPr marL="342900" lvl="0" indent="-342900" algn="r" rtl="1">
              <a:lnSpc>
                <a:spcPct val="150000"/>
              </a:lnSpc>
              <a:spcAft>
                <a:spcPts val="800"/>
              </a:spcAft>
              <a:buFont typeface="+mj-lt"/>
              <a:buAutoNum type="arabicPeriod"/>
            </a:pPr>
            <a:r>
              <a:rPr lang="ar-SA" sz="2000" dirty="0">
                <a:solidFill>
                  <a:prstClr val="black"/>
                </a:solidFill>
                <a:latin typeface="Alexandria" pitchFamily="2" charset="-78"/>
                <a:cs typeface="Alexandria" pitchFamily="2" charset="-78"/>
              </a:rPr>
              <a:t>التعرف على القيادة في الادارة المدرسية والتفريق بين مدير المدرسة كقائد ومدير.</a:t>
            </a:r>
            <a:endParaRPr lang="en-US" sz="2000" dirty="0">
              <a:solidFill>
                <a:prstClr val="black"/>
              </a:solidFill>
              <a:latin typeface="Alexandria" pitchFamily="2" charset="-78"/>
              <a:cs typeface="Alexandria" pitchFamily="2" charset="-78"/>
            </a:endParaRPr>
          </a:p>
          <a:p>
            <a:pPr marL="342900" lvl="0" indent="-342900" algn="r" rtl="1">
              <a:lnSpc>
                <a:spcPct val="150000"/>
              </a:lnSpc>
              <a:spcAft>
                <a:spcPts val="800"/>
              </a:spcAft>
              <a:buFont typeface="+mj-lt"/>
              <a:buAutoNum type="arabicPeriod"/>
            </a:pPr>
            <a:r>
              <a:rPr lang="ar-SA" sz="2000" dirty="0">
                <a:solidFill>
                  <a:prstClr val="black"/>
                </a:solidFill>
                <a:latin typeface="Alexandria" pitchFamily="2" charset="-78"/>
                <a:cs typeface="Alexandria" pitchFamily="2" charset="-78"/>
              </a:rPr>
              <a:t>التعرف على مفهوم القيادة في مؤسسات التعليم العالي</a:t>
            </a:r>
            <a:endParaRPr lang="en-US" sz="2000" dirty="0">
              <a:solidFill>
                <a:prstClr val="black"/>
              </a:solidFill>
              <a:latin typeface="Alexandria" pitchFamily="2" charset="-78"/>
              <a:cs typeface="Alexandria" pitchFamily="2" charset="-78"/>
            </a:endParaRPr>
          </a:p>
          <a:p>
            <a:pPr marL="342900" lvl="0" indent="-342900" algn="r" rtl="1">
              <a:lnSpc>
                <a:spcPct val="150000"/>
              </a:lnSpc>
              <a:spcAft>
                <a:spcPts val="800"/>
              </a:spcAft>
              <a:buFont typeface="+mj-lt"/>
              <a:buAutoNum type="arabicPeriod"/>
            </a:pPr>
            <a:r>
              <a:rPr lang="ar-SA" sz="2000" dirty="0">
                <a:solidFill>
                  <a:prstClr val="black"/>
                </a:solidFill>
                <a:latin typeface="Alexandria" pitchFamily="2" charset="-78"/>
                <a:cs typeface="Alexandria" pitchFamily="2" charset="-78"/>
              </a:rPr>
              <a:t>التعرف على اخلاقيات القيادة التربوية واهميتها ونمو الأفراد الاخلاقي في المنظمات.</a:t>
            </a:r>
            <a:endParaRPr lang="en-US" sz="2000" dirty="0">
              <a:solidFill>
                <a:prstClr val="black"/>
              </a:solidFill>
              <a:latin typeface="Alexandria" pitchFamily="2" charset="-78"/>
              <a:cs typeface="Alexandria" pitchFamily="2" charset="-78"/>
            </a:endParaRPr>
          </a:p>
          <a:p>
            <a:pPr marL="342900" lvl="0" indent="-342900" algn="r" rtl="1">
              <a:lnSpc>
                <a:spcPct val="150000"/>
              </a:lnSpc>
              <a:spcAft>
                <a:spcPts val="800"/>
              </a:spcAft>
              <a:buFont typeface="+mj-lt"/>
              <a:buAutoNum type="arabicPeriod"/>
            </a:pPr>
            <a:r>
              <a:rPr lang="ar-SA" sz="2000" dirty="0">
                <a:solidFill>
                  <a:prstClr val="black"/>
                </a:solidFill>
                <a:latin typeface="Alexandria" pitchFamily="2" charset="-78"/>
                <a:cs typeface="Alexandria" pitchFamily="2" charset="-78"/>
              </a:rPr>
              <a:t>التعرف إلى سيناريوهات مستقبل القيادة التربوية في الوطن العربي</a:t>
            </a:r>
            <a:r>
              <a:rPr lang="ar-SA" sz="2000" b="1" dirty="0">
                <a:solidFill>
                  <a:prstClr val="black"/>
                </a:solidFill>
                <a:latin typeface="Alexandria" pitchFamily="2" charset="-78"/>
                <a:cs typeface="Alexandria" pitchFamily="2" charset="-78"/>
              </a:rPr>
              <a:t>.</a:t>
            </a:r>
            <a:endParaRPr lang="en-US" sz="2000" b="1" dirty="0">
              <a:solidFill>
                <a:prstClr val="black"/>
              </a:solidFill>
              <a:latin typeface="Alexandria" pitchFamily="2" charset="-78"/>
              <a:ea typeface="Calibri" panose="020F0502020204030204" pitchFamily="34" charset="0"/>
              <a:cs typeface="Alexandria" pitchFamily="2" charset="-78"/>
            </a:endParaRPr>
          </a:p>
        </p:txBody>
      </p:sp>
      <p:sp>
        <p:nvSpPr>
          <p:cNvPr id="3" name="TextBox 2">
            <a:extLst>
              <a:ext uri="{FF2B5EF4-FFF2-40B4-BE49-F238E27FC236}">
                <a16:creationId xmlns:a16="http://schemas.microsoft.com/office/drawing/2014/main" id="{EB48846B-38E1-0ABE-7E50-24ED509F8CB1}"/>
              </a:ext>
            </a:extLst>
          </p:cNvPr>
          <p:cNvSpPr txBox="1"/>
          <p:nvPr/>
        </p:nvSpPr>
        <p:spPr>
          <a:xfrm>
            <a:off x="5001482" y="1251259"/>
            <a:ext cx="4289986" cy="461665"/>
          </a:xfrm>
          <a:prstGeom prst="rect">
            <a:avLst/>
          </a:prstGeom>
          <a:noFill/>
        </p:spPr>
        <p:txBody>
          <a:bodyPr wrap="square" rtlCol="0">
            <a:spAutoFit/>
          </a:bodyPr>
          <a:lstStyle/>
          <a:p>
            <a:pPr algn="ctr" rtl="1">
              <a:spcBef>
                <a:spcPts val="200"/>
              </a:spcBef>
              <a:spcAft>
                <a:spcPts val="200"/>
              </a:spcAft>
              <a:tabLst>
                <a:tab pos="365760" algn="l"/>
                <a:tab pos="731520" algn="l"/>
                <a:tab pos="1097280" algn="l"/>
                <a:tab pos="1463040" algn="l"/>
              </a:tabLst>
            </a:pPr>
            <a:r>
              <a:rPr lang="ar-JO" sz="2400" dirty="0">
                <a:solidFill>
                  <a:schemeClr val="tx1"/>
                </a:solidFill>
                <a:effectLst/>
                <a:latin typeface="Alexandria" pitchFamily="2" charset="-78"/>
                <a:cs typeface="Alexandria" pitchFamily="2" charset="-78"/>
              </a:rPr>
              <a:t>الأهداف ونتاجات التعلم:</a:t>
            </a:r>
            <a:endParaRPr lang="en-US" sz="2400" dirty="0">
              <a:solidFill>
                <a:schemeClr val="tx1"/>
              </a:solidFill>
              <a:effectLst/>
              <a:latin typeface="Alexandria" pitchFamily="2" charset="-78"/>
              <a:cs typeface="Alexandria" pitchFamily="2" charset="-78"/>
            </a:endParaRPr>
          </a:p>
        </p:txBody>
      </p:sp>
      <p:sp>
        <p:nvSpPr>
          <p:cNvPr id="4" name="Rectangle 3">
            <a:extLst>
              <a:ext uri="{FF2B5EF4-FFF2-40B4-BE49-F238E27FC236}">
                <a16:creationId xmlns:a16="http://schemas.microsoft.com/office/drawing/2014/main" id="{180F75F9-0CF2-8DCA-39DF-42F700EE1B34}"/>
              </a:ext>
            </a:extLst>
          </p:cNvPr>
          <p:cNvSpPr/>
          <p:nvPr/>
        </p:nvSpPr>
        <p:spPr>
          <a:xfrm>
            <a:off x="9111142" y="9308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51251BB-4A37-F6F5-0A34-B163E9DEBC53}"/>
              </a:ext>
            </a:extLst>
          </p:cNvPr>
          <p:cNvSpPr txBox="1"/>
          <p:nvPr/>
        </p:nvSpPr>
        <p:spPr>
          <a:xfrm>
            <a:off x="9295959" y="97137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60DBE59-C4C0-D741-26EC-94F858AD2548}"/>
              </a:ext>
            </a:extLst>
          </p:cNvPr>
          <p:cNvSpPr txBox="1"/>
          <p:nvPr/>
        </p:nvSpPr>
        <p:spPr>
          <a:xfrm>
            <a:off x="9330256" y="122719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D00D0B23-8A1C-33CF-9838-86BB97960E6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5A7A942C-2B47-1C34-4B20-F74D763E37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TextBox 14">
            <a:extLst>
              <a:ext uri="{FF2B5EF4-FFF2-40B4-BE49-F238E27FC236}">
                <a16:creationId xmlns:a16="http://schemas.microsoft.com/office/drawing/2014/main" id="{E676A482-BF71-28A0-30B6-7990F316F7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Tree>
    <p:extLst>
      <p:ext uri="{BB962C8B-B14F-4D97-AF65-F5344CB8AC3E}">
        <p14:creationId xmlns:p14="http://schemas.microsoft.com/office/powerpoint/2010/main" val="16480371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369332"/>
          </a:xfrm>
          <a:prstGeom prst="rect">
            <a:avLst/>
          </a:prstGeom>
          <a:noFill/>
        </p:spPr>
        <p:txBody>
          <a:bodyPr wrap="square" rtlCol="0">
            <a:spAutoFit/>
          </a:bodyPr>
          <a:lstStyle/>
          <a:p>
            <a:pPr algn="ctr"/>
            <a:r>
              <a:rPr lang="en-US" dirty="0">
                <a:solidFill>
                  <a:schemeClr val="bg1"/>
                </a:solidFill>
              </a:rPr>
              <a:t>www.midocean.ae</a:t>
            </a:r>
          </a:p>
        </p:txBody>
      </p:sp>
      <p:graphicFrame>
        <p:nvGraphicFramePr>
          <p:cNvPr id="2" name="جدول 1"/>
          <p:cNvGraphicFramePr>
            <a:graphicFrameLocks noGrp="1"/>
          </p:cNvGraphicFramePr>
          <p:nvPr>
            <p:extLst>
              <p:ext uri="{D42A27DB-BD31-4B8C-83A1-F6EECF244321}">
                <p14:modId xmlns:p14="http://schemas.microsoft.com/office/powerpoint/2010/main" val="2795636369"/>
              </p:ext>
            </p:extLst>
          </p:nvPr>
        </p:nvGraphicFramePr>
        <p:xfrm>
          <a:off x="2447078" y="67327"/>
          <a:ext cx="9505951" cy="6815513"/>
        </p:xfrm>
        <a:graphic>
          <a:graphicData uri="http://schemas.openxmlformats.org/drawingml/2006/table">
            <a:tbl>
              <a:tblPr rtl="1" firstRow="1" firstCol="1" bandRow="1">
                <a:tableStyleId>{5C22544A-7EE6-4342-B048-85BDC9FD1C3A}</a:tableStyleId>
              </a:tblPr>
              <a:tblGrid>
                <a:gridCol w="1393825">
                  <a:extLst>
                    <a:ext uri="{9D8B030D-6E8A-4147-A177-3AD203B41FA5}">
                      <a16:colId xmlns:a16="http://schemas.microsoft.com/office/drawing/2014/main" val="3187861618"/>
                    </a:ext>
                  </a:extLst>
                </a:gridCol>
                <a:gridCol w="5093318">
                  <a:extLst>
                    <a:ext uri="{9D8B030D-6E8A-4147-A177-3AD203B41FA5}">
                      <a16:colId xmlns:a16="http://schemas.microsoft.com/office/drawing/2014/main" val="3123874325"/>
                    </a:ext>
                  </a:extLst>
                </a:gridCol>
                <a:gridCol w="1204968">
                  <a:extLst>
                    <a:ext uri="{9D8B030D-6E8A-4147-A177-3AD203B41FA5}">
                      <a16:colId xmlns:a16="http://schemas.microsoft.com/office/drawing/2014/main" val="109373501"/>
                    </a:ext>
                  </a:extLst>
                </a:gridCol>
                <a:gridCol w="1813840">
                  <a:extLst>
                    <a:ext uri="{9D8B030D-6E8A-4147-A177-3AD203B41FA5}">
                      <a16:colId xmlns:a16="http://schemas.microsoft.com/office/drawing/2014/main" val="2090802531"/>
                    </a:ext>
                  </a:extLst>
                </a:gridCol>
              </a:tblGrid>
              <a:tr h="567967">
                <a:tc>
                  <a:txBody>
                    <a:bodyPr/>
                    <a:lstStyle/>
                    <a:p>
                      <a:pPr algn="ctr" rtl="1">
                        <a:lnSpc>
                          <a:spcPct val="150000"/>
                        </a:lnSpc>
                        <a:spcAft>
                          <a:spcPts val="0"/>
                        </a:spcAft>
                      </a:pPr>
                      <a:r>
                        <a:rPr lang="ar-SA" sz="900" dirty="0">
                          <a:effectLst/>
                          <a:latin typeface="Alexandria" pitchFamily="2" charset="-78"/>
                          <a:cs typeface="Alexandria" pitchFamily="2" charset="-78"/>
                        </a:rPr>
                        <a:t>المحاضرة</a:t>
                      </a:r>
                      <a:endParaRPr lang="en-US" sz="900" dirty="0">
                        <a:effectLst/>
                        <a:latin typeface="Alexandria" pitchFamily="2" charset="-78"/>
                        <a:ea typeface="Times New Roman" panose="02020603050405020304" pitchFamily="18" charset="0"/>
                        <a:cs typeface="Alexandria" pitchFamily="2" charset="-78"/>
                      </a:endParaRPr>
                    </a:p>
                  </a:txBody>
                  <a:tcPr marL="52773" marR="52773" marT="0" marB="0" anchor="ctr"/>
                </a:tc>
                <a:tc>
                  <a:txBody>
                    <a:bodyPr/>
                    <a:lstStyle/>
                    <a:p>
                      <a:pPr algn="ctr" rtl="1">
                        <a:lnSpc>
                          <a:spcPct val="150000"/>
                        </a:lnSpc>
                        <a:spcAft>
                          <a:spcPts val="0"/>
                        </a:spcAft>
                      </a:pPr>
                      <a:endParaRPr lang="ar-EG" sz="900" dirty="0">
                        <a:effectLst/>
                        <a:latin typeface="Alexandria" pitchFamily="2" charset="-78"/>
                        <a:cs typeface="Alexandria" pitchFamily="2" charset="-78"/>
                      </a:endParaRPr>
                    </a:p>
                    <a:p>
                      <a:pPr algn="ctr" rtl="1">
                        <a:lnSpc>
                          <a:spcPct val="150000"/>
                        </a:lnSpc>
                        <a:spcAft>
                          <a:spcPts val="0"/>
                        </a:spcAft>
                      </a:pPr>
                      <a:r>
                        <a:rPr lang="ar-SA" sz="900" dirty="0">
                          <a:effectLst/>
                          <a:latin typeface="Alexandria" pitchFamily="2" charset="-78"/>
                          <a:cs typeface="Alexandria" pitchFamily="2" charset="-78"/>
                        </a:rPr>
                        <a:t>الموضوع</a:t>
                      </a:r>
                      <a:endParaRPr lang="ar-EG" sz="900" dirty="0">
                        <a:effectLst/>
                        <a:latin typeface="Alexandria" pitchFamily="2" charset="-78"/>
                        <a:cs typeface="Alexandria" pitchFamily="2" charset="-78"/>
                      </a:endParaRPr>
                    </a:p>
                    <a:p>
                      <a:pPr algn="ctr" rtl="1">
                        <a:lnSpc>
                          <a:spcPct val="150000"/>
                        </a:lnSpc>
                        <a:spcAft>
                          <a:spcPts val="0"/>
                        </a:spcAft>
                      </a:pPr>
                      <a:endParaRPr lang="en-US" sz="900" dirty="0">
                        <a:effectLst/>
                        <a:latin typeface="Alexandria" pitchFamily="2" charset="-78"/>
                        <a:ea typeface="Times New Roman" panose="02020603050405020304" pitchFamily="18" charset="0"/>
                        <a:cs typeface="Alexandria" pitchFamily="2" charset="-78"/>
                      </a:endParaRPr>
                    </a:p>
                  </a:txBody>
                  <a:tcPr marL="52773" marR="52773" marT="0" marB="0" anchor="ctr"/>
                </a:tc>
                <a:tc>
                  <a:txBody>
                    <a:bodyPr/>
                    <a:lstStyle/>
                    <a:p>
                      <a:pPr algn="ctr" rtl="1">
                        <a:lnSpc>
                          <a:spcPct val="150000"/>
                        </a:lnSpc>
                        <a:spcAft>
                          <a:spcPts val="0"/>
                        </a:spcAft>
                      </a:pPr>
                      <a:endParaRPr lang="ar-EG" sz="900" dirty="0">
                        <a:effectLst/>
                        <a:latin typeface="Alexandria" pitchFamily="2" charset="-78"/>
                        <a:cs typeface="Alexandria" pitchFamily="2" charset="-78"/>
                      </a:endParaRPr>
                    </a:p>
                    <a:p>
                      <a:pPr algn="ctr" rtl="1">
                        <a:lnSpc>
                          <a:spcPct val="150000"/>
                        </a:lnSpc>
                        <a:spcAft>
                          <a:spcPts val="0"/>
                        </a:spcAft>
                      </a:pPr>
                      <a:r>
                        <a:rPr lang="ar-SA" sz="900" dirty="0">
                          <a:effectLst/>
                          <a:latin typeface="Alexandria" pitchFamily="2" charset="-78"/>
                          <a:cs typeface="Alexandria" pitchFamily="2" charset="-78"/>
                        </a:rPr>
                        <a:t>التاريخ</a:t>
                      </a:r>
                      <a:endParaRPr lang="ar-EG" sz="900" dirty="0">
                        <a:effectLst/>
                        <a:latin typeface="Alexandria" pitchFamily="2" charset="-78"/>
                        <a:cs typeface="Alexandria" pitchFamily="2" charset="-78"/>
                      </a:endParaRPr>
                    </a:p>
                    <a:p>
                      <a:pPr algn="ctr" rtl="1">
                        <a:lnSpc>
                          <a:spcPct val="150000"/>
                        </a:lnSpc>
                        <a:spcAft>
                          <a:spcPts val="0"/>
                        </a:spcAft>
                      </a:pPr>
                      <a:endParaRPr lang="en-US" sz="900" dirty="0">
                        <a:effectLst/>
                        <a:latin typeface="Alexandria" pitchFamily="2" charset="-78"/>
                        <a:ea typeface="Times New Roman" panose="02020603050405020304" pitchFamily="18" charset="0"/>
                        <a:cs typeface="Alexandria" pitchFamily="2" charset="-78"/>
                      </a:endParaRPr>
                    </a:p>
                  </a:txBody>
                  <a:tcPr marL="52773" marR="52773" marT="0" marB="0" anchor="ctr"/>
                </a:tc>
                <a:tc>
                  <a:txBody>
                    <a:bodyPr/>
                    <a:lstStyle/>
                    <a:p>
                      <a:pPr algn="ctr" rtl="1">
                        <a:lnSpc>
                          <a:spcPct val="150000"/>
                        </a:lnSpc>
                        <a:spcAft>
                          <a:spcPts val="0"/>
                        </a:spcAft>
                      </a:pPr>
                      <a:r>
                        <a:rPr lang="ar-SA" sz="900" dirty="0">
                          <a:effectLst/>
                          <a:latin typeface="Alexandria" pitchFamily="2" charset="-78"/>
                          <a:cs typeface="Alexandria" pitchFamily="2" charset="-78"/>
                        </a:rPr>
                        <a:t>ملاحظات</a:t>
                      </a:r>
                      <a:endParaRPr lang="en-US" sz="900" dirty="0">
                        <a:effectLst/>
                        <a:latin typeface="Alexandria" pitchFamily="2" charset="-78"/>
                        <a:ea typeface="Times New Roman" panose="02020603050405020304" pitchFamily="18" charset="0"/>
                        <a:cs typeface="Alexandria" pitchFamily="2" charset="-78"/>
                      </a:endParaRPr>
                    </a:p>
                  </a:txBody>
                  <a:tcPr marL="52773" marR="52773" marT="0" marB="0" anchor="ctr"/>
                </a:tc>
                <a:extLst>
                  <a:ext uri="{0D108BD9-81ED-4DB2-BD59-A6C34878D82A}">
                    <a16:rowId xmlns:a16="http://schemas.microsoft.com/office/drawing/2014/main" val="1686645700"/>
                  </a:ext>
                </a:extLst>
              </a:tr>
              <a:tr h="631047">
                <a:tc>
                  <a:txBody>
                    <a:bodyPr/>
                    <a:lstStyle/>
                    <a:p>
                      <a:pPr marL="0" lvl="0" indent="0" algn="ctr" rtl="1">
                        <a:lnSpc>
                          <a:spcPct val="150000"/>
                        </a:lnSpc>
                        <a:spcAft>
                          <a:spcPts val="0"/>
                        </a:spcAft>
                        <a:buFont typeface="+mj-lt"/>
                        <a:buNone/>
                      </a:pPr>
                      <a:r>
                        <a:rPr lang="ar-JO" sz="900" dirty="0">
                          <a:solidFill>
                            <a:schemeClr val="tx1"/>
                          </a:solidFill>
                          <a:effectLst/>
                          <a:latin typeface="Alexandria" pitchFamily="2" charset="-78"/>
                          <a:cs typeface="Alexandria" pitchFamily="2" charset="-78"/>
                        </a:rPr>
                        <a:t> الأولى</a:t>
                      </a:r>
                      <a:endParaRPr lang="en-US" sz="900" dirty="0">
                        <a:solidFill>
                          <a:schemeClr val="tx1"/>
                        </a:solidFill>
                        <a:effectLst/>
                        <a:latin typeface="Alexandria" pitchFamily="2" charset="-78"/>
                        <a:ea typeface="Calibri" panose="020F0502020204030204" pitchFamily="34" charset="0"/>
                        <a:cs typeface="Alexandria" pitchFamily="2" charset="-78"/>
                      </a:endParaRPr>
                    </a:p>
                  </a:txBody>
                  <a:tcPr marL="52773" marR="52773" marT="0" marB="0" anchor="ctr"/>
                </a:tc>
                <a:tc>
                  <a:txBody>
                    <a:bodyPr/>
                    <a:lstStyle/>
                    <a:p>
                      <a:pPr marL="457200" algn="r" rtl="1">
                        <a:lnSpc>
                          <a:spcPct val="150000"/>
                        </a:lnSpc>
                        <a:spcAft>
                          <a:spcPts val="0"/>
                        </a:spcAft>
                      </a:pPr>
                      <a:r>
                        <a:rPr lang="ar-JO" sz="1000" dirty="0">
                          <a:effectLst/>
                          <a:latin typeface="Alexandria" pitchFamily="2" charset="-78"/>
                          <a:cs typeface="Alexandria" pitchFamily="2" charset="-78"/>
                        </a:rPr>
                        <a:t>مفهوم القيادة التربوية</a:t>
                      </a:r>
                      <a:endParaRPr lang="en-US" sz="1000" dirty="0">
                        <a:effectLst/>
                        <a:latin typeface="Alexandria" pitchFamily="2" charset="-78"/>
                        <a:cs typeface="Alexandria" pitchFamily="2" charset="-78"/>
                      </a:endParaRPr>
                    </a:p>
                    <a:p>
                      <a:pPr marL="457200" algn="r" rtl="1">
                        <a:lnSpc>
                          <a:spcPct val="150000"/>
                        </a:lnSpc>
                        <a:spcAft>
                          <a:spcPts val="0"/>
                        </a:spcAft>
                      </a:pPr>
                      <a:r>
                        <a:rPr lang="ar-JO" sz="1000" dirty="0">
                          <a:effectLst/>
                          <a:latin typeface="Alexandria" pitchFamily="2" charset="-78"/>
                          <a:cs typeface="Alexandria" pitchFamily="2" charset="-78"/>
                        </a:rPr>
                        <a:t>( أهميتها، المهارات القيادية، القيادة والإدارة, القوة والسلطة والتأثير في القيادة التربوية)</a:t>
                      </a:r>
                      <a:endParaRPr lang="en-US" sz="1000" dirty="0">
                        <a:effectLst/>
                        <a:latin typeface="Alexandria" pitchFamily="2" charset="-78"/>
                        <a:ea typeface="Calibri" panose="020F0502020204030204" pitchFamily="34" charset="0"/>
                        <a:cs typeface="Alexandria" pitchFamily="2" charset="-78"/>
                      </a:endParaRPr>
                    </a:p>
                  </a:txBody>
                  <a:tcPr marL="52773" marR="52773" marT="0" marB="0" anchor="ctr"/>
                </a:tc>
                <a:tc>
                  <a:txBody>
                    <a:bodyPr/>
                    <a:lstStyle/>
                    <a:p>
                      <a:pPr algn="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tc>
                  <a:txBody>
                    <a:bodyPr/>
                    <a:lstStyle/>
                    <a:p>
                      <a:pPr algn="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648816294"/>
                  </a:ext>
                </a:extLst>
              </a:tr>
              <a:tr h="412481">
                <a:tc>
                  <a:txBody>
                    <a:bodyPr/>
                    <a:lstStyle/>
                    <a:p>
                      <a:pPr marL="0" lvl="0" indent="0" algn="ctr" rtl="1">
                        <a:lnSpc>
                          <a:spcPct val="150000"/>
                        </a:lnSpc>
                        <a:spcAft>
                          <a:spcPts val="0"/>
                        </a:spcAft>
                        <a:buFont typeface="+mj-lt"/>
                        <a:buNone/>
                      </a:pPr>
                      <a:r>
                        <a:rPr lang="ar-JO" sz="900" dirty="0">
                          <a:solidFill>
                            <a:schemeClr val="tx1"/>
                          </a:solidFill>
                          <a:effectLst/>
                          <a:latin typeface="Alexandria" pitchFamily="2" charset="-78"/>
                          <a:cs typeface="Alexandria" pitchFamily="2" charset="-78"/>
                        </a:rPr>
                        <a:t> الثانية</a:t>
                      </a:r>
                      <a:endParaRPr lang="en-US" sz="900" dirty="0">
                        <a:solidFill>
                          <a:schemeClr val="tx1"/>
                        </a:solidFill>
                        <a:effectLst/>
                        <a:latin typeface="Alexandria" pitchFamily="2" charset="-78"/>
                        <a:ea typeface="Times New Roman" panose="02020603050405020304" pitchFamily="18" charset="0"/>
                        <a:cs typeface="Alexandria" pitchFamily="2" charset="-78"/>
                      </a:endParaRPr>
                    </a:p>
                  </a:txBody>
                  <a:tcPr marL="52773" marR="52773" marT="0" marB="0" anchor="ctr"/>
                </a:tc>
                <a:tc>
                  <a:txBody>
                    <a:bodyPr/>
                    <a:lstStyle/>
                    <a:p>
                      <a:pPr algn="r" rtl="1">
                        <a:lnSpc>
                          <a:spcPct val="150000"/>
                        </a:lnSpc>
                        <a:spcAft>
                          <a:spcPts val="0"/>
                        </a:spcAft>
                      </a:pPr>
                      <a:r>
                        <a:rPr lang="ar-JO" sz="1000" dirty="0">
                          <a:effectLst/>
                          <a:latin typeface="Alexandria" pitchFamily="2" charset="-78"/>
                          <a:cs typeface="Alexandria" pitchFamily="2" charset="-78"/>
                        </a:rPr>
                        <a:t>القيادة في الفكر الإداري </a:t>
                      </a:r>
                      <a:endParaRPr lang="en-US" sz="1000" dirty="0">
                        <a:effectLst/>
                        <a:latin typeface="Alexandria" pitchFamily="2" charset="-78"/>
                        <a:cs typeface="Alexandria" pitchFamily="2" charset="-78"/>
                      </a:endParaRPr>
                    </a:p>
                    <a:p>
                      <a:pPr marL="342900" lvl="0" indent="-342900" algn="r" rtl="1">
                        <a:lnSpc>
                          <a:spcPct val="150000"/>
                        </a:lnSpc>
                        <a:spcAft>
                          <a:spcPts val="0"/>
                        </a:spcAft>
                        <a:buFont typeface="Arial" panose="020B0604020202020204" pitchFamily="34" charset="0"/>
                        <a:buChar char="-"/>
                      </a:pPr>
                      <a:r>
                        <a:rPr lang="ar-JO" sz="1000" dirty="0">
                          <a:effectLst/>
                          <a:latin typeface="Alexandria" pitchFamily="2" charset="-78"/>
                          <a:cs typeface="Alexandria" pitchFamily="2" charset="-78"/>
                        </a:rPr>
                        <a:t>نظرية الرجل العظيم، نظرية السمات، النظرية السلوكية</a:t>
                      </a:r>
                      <a:endParaRPr lang="en-US" sz="1000" dirty="0">
                        <a:effectLst/>
                        <a:latin typeface="Alexandria" pitchFamily="2" charset="-78"/>
                        <a:ea typeface="Calibri" panose="020F0502020204030204" pitchFamily="34" charset="0"/>
                        <a:cs typeface="Alexandria" pitchFamily="2" charset="-78"/>
                      </a:endParaRPr>
                    </a:p>
                  </a:txBody>
                  <a:tcPr marL="52773" marR="52773" marT="0" marB="0" anchor="ctr"/>
                </a:tc>
                <a:tc>
                  <a:txBody>
                    <a:bodyPr/>
                    <a:lstStyle/>
                    <a:p>
                      <a:pPr algn="ct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tc>
                  <a:txBody>
                    <a:bodyPr/>
                    <a:lstStyle/>
                    <a:p>
                      <a:pPr algn="ct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1127707309"/>
                  </a:ext>
                </a:extLst>
              </a:tr>
              <a:tr h="1068177">
                <a:tc>
                  <a:txBody>
                    <a:bodyPr/>
                    <a:lstStyle/>
                    <a:p>
                      <a:pPr marL="0" lvl="0" indent="0" algn="ctr" rtl="1">
                        <a:lnSpc>
                          <a:spcPct val="150000"/>
                        </a:lnSpc>
                        <a:spcAft>
                          <a:spcPts val="0"/>
                        </a:spcAft>
                        <a:buFont typeface="+mj-lt"/>
                        <a:buNone/>
                      </a:pPr>
                      <a:endParaRPr lang="ar-EG" sz="900" dirty="0">
                        <a:solidFill>
                          <a:schemeClr val="tx1"/>
                        </a:solidFill>
                        <a:effectLst/>
                        <a:latin typeface="Alexandria" pitchFamily="2" charset="-78"/>
                        <a:cs typeface="Alexandria" pitchFamily="2" charset="-78"/>
                      </a:endParaRPr>
                    </a:p>
                    <a:p>
                      <a:pPr marL="0" lvl="0" indent="0" algn="ctr" rtl="1">
                        <a:lnSpc>
                          <a:spcPct val="150000"/>
                        </a:lnSpc>
                        <a:spcAft>
                          <a:spcPts val="0"/>
                        </a:spcAft>
                        <a:buFont typeface="+mj-lt"/>
                        <a:buNone/>
                      </a:pPr>
                      <a:r>
                        <a:rPr lang="ar-JO" sz="900" dirty="0">
                          <a:solidFill>
                            <a:schemeClr val="tx1"/>
                          </a:solidFill>
                          <a:effectLst/>
                          <a:latin typeface="Alexandria" pitchFamily="2" charset="-78"/>
                          <a:cs typeface="Alexandria" pitchFamily="2" charset="-78"/>
                        </a:rPr>
                        <a:t> الثالثة</a:t>
                      </a:r>
                      <a:endParaRPr lang="en-US" sz="900" dirty="0">
                        <a:solidFill>
                          <a:schemeClr val="tx1"/>
                        </a:solidFill>
                        <a:effectLst/>
                        <a:latin typeface="Alexandria" pitchFamily="2" charset="-78"/>
                        <a:ea typeface="Times New Roman" panose="02020603050405020304" pitchFamily="18" charset="0"/>
                        <a:cs typeface="Alexandria" pitchFamily="2" charset="-78"/>
                      </a:endParaRPr>
                    </a:p>
                  </a:txBody>
                  <a:tcPr marL="52773" marR="52773" marT="0" marB="0" anchor="ctr"/>
                </a:tc>
                <a:tc>
                  <a:txBody>
                    <a:bodyPr/>
                    <a:lstStyle/>
                    <a:p>
                      <a:pPr algn="r" rtl="1">
                        <a:lnSpc>
                          <a:spcPct val="150000"/>
                        </a:lnSpc>
                        <a:spcAft>
                          <a:spcPts val="0"/>
                        </a:spcAft>
                      </a:pPr>
                      <a:r>
                        <a:rPr lang="ar-JO" sz="1000" dirty="0">
                          <a:effectLst/>
                          <a:latin typeface="Alexandria" pitchFamily="2" charset="-78"/>
                          <a:cs typeface="Alexandria" pitchFamily="2" charset="-78"/>
                        </a:rPr>
                        <a:t>القيادة في الفكر الإداري: النظرية </a:t>
                      </a:r>
                      <a:r>
                        <a:rPr lang="ar-JO" sz="1000" dirty="0" err="1">
                          <a:effectLst/>
                          <a:latin typeface="Alexandria" pitchFamily="2" charset="-78"/>
                          <a:cs typeface="Alexandria" pitchFamily="2" charset="-78"/>
                        </a:rPr>
                        <a:t>الموقفية</a:t>
                      </a:r>
                      <a:endParaRPr lang="en-US" sz="1000" dirty="0">
                        <a:effectLst/>
                        <a:latin typeface="Alexandria" pitchFamily="2" charset="-78"/>
                        <a:cs typeface="Alexandria" pitchFamily="2" charset="-78"/>
                      </a:endParaRPr>
                    </a:p>
                    <a:p>
                      <a:pPr marL="342900" lvl="0" indent="-342900" algn="r" rtl="1">
                        <a:lnSpc>
                          <a:spcPct val="150000"/>
                        </a:lnSpc>
                        <a:spcAft>
                          <a:spcPts val="0"/>
                        </a:spcAft>
                        <a:buFont typeface="Arial" panose="020B0604020202020204" pitchFamily="34" charset="0"/>
                        <a:buChar char="-"/>
                      </a:pPr>
                      <a:r>
                        <a:rPr lang="ar-JO" sz="1000" dirty="0">
                          <a:effectLst/>
                          <a:latin typeface="Alexandria" pitchFamily="2" charset="-78"/>
                          <a:cs typeface="Alexandria" pitchFamily="2" charset="-78"/>
                        </a:rPr>
                        <a:t>النظرية الظرفية/ </a:t>
                      </a:r>
                      <a:r>
                        <a:rPr lang="ar-JO" sz="1000" dirty="0" err="1">
                          <a:effectLst/>
                          <a:latin typeface="Alexandria" pitchFamily="2" charset="-78"/>
                          <a:cs typeface="Alexandria" pitchFamily="2" charset="-78"/>
                        </a:rPr>
                        <a:t>فيدلر</a:t>
                      </a:r>
                      <a:endParaRPr lang="en-US" sz="1000" dirty="0">
                        <a:effectLst/>
                        <a:latin typeface="Alexandria" pitchFamily="2" charset="-78"/>
                        <a:cs typeface="Alexandria" pitchFamily="2" charset="-78"/>
                      </a:endParaRPr>
                    </a:p>
                    <a:p>
                      <a:pPr marL="342900" lvl="0" indent="-342900" algn="r" rtl="1">
                        <a:lnSpc>
                          <a:spcPct val="150000"/>
                        </a:lnSpc>
                        <a:spcAft>
                          <a:spcPts val="0"/>
                        </a:spcAft>
                        <a:buFont typeface="Arial" panose="020B0604020202020204" pitchFamily="34" charset="0"/>
                        <a:buChar char="-"/>
                      </a:pPr>
                      <a:r>
                        <a:rPr lang="ar-JO" sz="1000" dirty="0">
                          <a:effectLst/>
                          <a:latin typeface="Alexandria" pitchFamily="2" charset="-78"/>
                          <a:cs typeface="Alexandria" pitchFamily="2" charset="-78"/>
                        </a:rPr>
                        <a:t>نظرية المسار والهدف/هاوس </a:t>
                      </a:r>
                      <a:r>
                        <a:rPr lang="ar-JO" sz="1000" dirty="0" err="1">
                          <a:effectLst/>
                          <a:latin typeface="Alexandria" pitchFamily="2" charset="-78"/>
                          <a:cs typeface="Alexandria" pitchFamily="2" charset="-78"/>
                        </a:rPr>
                        <a:t>وايفانز</a:t>
                      </a:r>
                      <a:endParaRPr lang="en-US" sz="1000" dirty="0">
                        <a:effectLst/>
                        <a:latin typeface="Alexandria" pitchFamily="2" charset="-78"/>
                        <a:cs typeface="Alexandria" pitchFamily="2" charset="-78"/>
                      </a:endParaRPr>
                    </a:p>
                    <a:p>
                      <a:pPr marL="342900" lvl="0" indent="-342900" algn="r" rtl="1">
                        <a:lnSpc>
                          <a:spcPct val="150000"/>
                        </a:lnSpc>
                        <a:spcAft>
                          <a:spcPts val="0"/>
                        </a:spcAft>
                        <a:buFont typeface="Arial" panose="020B0604020202020204" pitchFamily="34" charset="0"/>
                        <a:buChar char="-"/>
                      </a:pPr>
                      <a:r>
                        <a:rPr lang="ar-JO" sz="1000" dirty="0">
                          <a:effectLst/>
                          <a:latin typeface="Alexandria" pitchFamily="2" charset="-78"/>
                          <a:cs typeface="Alexandria" pitchFamily="2" charset="-78"/>
                        </a:rPr>
                        <a:t>نظرية النضج الوظيفي/ </a:t>
                      </a:r>
                      <a:r>
                        <a:rPr lang="ar-JO" sz="1000" dirty="0" err="1">
                          <a:effectLst/>
                          <a:latin typeface="Alexandria" pitchFamily="2" charset="-78"/>
                          <a:cs typeface="Alexandria" pitchFamily="2" charset="-78"/>
                        </a:rPr>
                        <a:t>هيرسي</a:t>
                      </a:r>
                      <a:r>
                        <a:rPr lang="ar-JO" sz="1000" dirty="0">
                          <a:effectLst/>
                          <a:latin typeface="Alexandria" pitchFamily="2" charset="-78"/>
                          <a:cs typeface="Alexandria" pitchFamily="2" charset="-78"/>
                        </a:rPr>
                        <a:t> وبلانشارد</a:t>
                      </a:r>
                      <a:endParaRPr lang="en-US" sz="1000" dirty="0">
                        <a:effectLst/>
                        <a:latin typeface="Alexandria" pitchFamily="2" charset="-78"/>
                        <a:cs typeface="Alexandria" pitchFamily="2" charset="-78"/>
                      </a:endParaRPr>
                    </a:p>
                    <a:p>
                      <a:pPr marL="342900" lvl="0" indent="-342900" algn="r" rtl="1">
                        <a:lnSpc>
                          <a:spcPct val="150000"/>
                        </a:lnSpc>
                        <a:spcAft>
                          <a:spcPts val="0"/>
                        </a:spcAft>
                        <a:buFont typeface="Arial" panose="020B0604020202020204" pitchFamily="34" charset="0"/>
                        <a:buChar char="-"/>
                      </a:pPr>
                      <a:r>
                        <a:rPr lang="ar-SA" sz="1000" dirty="0">
                          <a:effectLst/>
                          <a:latin typeface="Alexandria" pitchFamily="2" charset="-78"/>
                          <a:cs typeface="Alexandria" pitchFamily="2" charset="-78"/>
                        </a:rPr>
                        <a:t>نظرية الأبعاد الثلاثة/ ردن</a:t>
                      </a:r>
                      <a:endParaRPr lang="en-US" sz="1000" dirty="0">
                        <a:effectLst/>
                        <a:latin typeface="Alexandria" pitchFamily="2" charset="-78"/>
                        <a:ea typeface="Calibri" panose="020F0502020204030204" pitchFamily="34" charset="0"/>
                        <a:cs typeface="Alexandria" pitchFamily="2" charset="-78"/>
                      </a:endParaRPr>
                    </a:p>
                  </a:txBody>
                  <a:tcPr marL="52773" marR="52773" marT="0" marB="0" anchor="ctr"/>
                </a:tc>
                <a:tc>
                  <a:txBody>
                    <a:bodyPr/>
                    <a:lstStyle/>
                    <a:p>
                      <a:pPr algn="ct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tc>
                  <a:txBody>
                    <a:bodyPr/>
                    <a:lstStyle/>
                    <a:p>
                      <a:pPr algn="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4289693371"/>
                  </a:ext>
                </a:extLst>
              </a:tr>
              <a:tr h="631047">
                <a:tc>
                  <a:txBody>
                    <a:bodyPr/>
                    <a:lstStyle/>
                    <a:p>
                      <a:pPr marL="0" lvl="0" indent="0" algn="ctr" rtl="1">
                        <a:lnSpc>
                          <a:spcPct val="150000"/>
                        </a:lnSpc>
                        <a:spcAft>
                          <a:spcPts val="0"/>
                        </a:spcAft>
                        <a:buFont typeface="+mj-lt"/>
                        <a:buNone/>
                      </a:pPr>
                      <a:r>
                        <a:rPr lang="ar-JO" sz="900" dirty="0">
                          <a:solidFill>
                            <a:schemeClr val="tx1"/>
                          </a:solidFill>
                          <a:effectLst/>
                          <a:latin typeface="Alexandria" pitchFamily="2" charset="-78"/>
                          <a:cs typeface="Alexandria" pitchFamily="2" charset="-78"/>
                        </a:rPr>
                        <a:t> الرابعة</a:t>
                      </a:r>
                    </a:p>
                  </a:txBody>
                  <a:tcPr marL="52773" marR="52773" marT="0" marB="0" anchor="ctr"/>
                </a:tc>
                <a:tc>
                  <a:txBody>
                    <a:bodyPr/>
                    <a:lstStyle/>
                    <a:p>
                      <a:pPr algn="r" rtl="1">
                        <a:lnSpc>
                          <a:spcPct val="150000"/>
                        </a:lnSpc>
                        <a:spcAft>
                          <a:spcPts val="0"/>
                        </a:spcAft>
                      </a:pPr>
                      <a:r>
                        <a:rPr lang="ar-JO" sz="1000" dirty="0">
                          <a:effectLst/>
                          <a:latin typeface="Alexandria" pitchFamily="2" charset="-78"/>
                          <a:cs typeface="Alexandria" pitchFamily="2" charset="-78"/>
                        </a:rPr>
                        <a:t>الاتجاهات والمداخل المعاصرة في القيادة</a:t>
                      </a:r>
                      <a:endParaRPr lang="en-US" sz="1000" dirty="0">
                        <a:effectLst/>
                        <a:latin typeface="Alexandria" pitchFamily="2" charset="-78"/>
                        <a:cs typeface="Alexandria" pitchFamily="2" charset="-78"/>
                      </a:endParaRPr>
                    </a:p>
                    <a:p>
                      <a:pPr marL="342900" lvl="0" indent="-342900" algn="r" rtl="1">
                        <a:lnSpc>
                          <a:spcPct val="150000"/>
                        </a:lnSpc>
                        <a:spcAft>
                          <a:spcPts val="0"/>
                        </a:spcAft>
                        <a:buFont typeface="Arial" panose="020B0604020202020204" pitchFamily="34" charset="0"/>
                        <a:buChar char="-"/>
                      </a:pPr>
                      <a:r>
                        <a:rPr lang="ar-JO" sz="1000" dirty="0">
                          <a:effectLst/>
                          <a:latin typeface="Alexandria" pitchFamily="2" charset="-78"/>
                          <a:cs typeface="Alexandria" pitchFamily="2" charset="-78"/>
                        </a:rPr>
                        <a:t>القيادة التحويلية، القيادة المتبادلة, القيادة </a:t>
                      </a:r>
                      <a:r>
                        <a:rPr lang="ar-JO" sz="1000" dirty="0" err="1">
                          <a:effectLst/>
                          <a:latin typeface="Alexandria" pitchFamily="2" charset="-78"/>
                          <a:cs typeface="Alexandria" pitchFamily="2" charset="-78"/>
                        </a:rPr>
                        <a:t>الإستراتيجية</a:t>
                      </a:r>
                      <a:r>
                        <a:rPr lang="ar-JO" sz="1000" dirty="0">
                          <a:effectLst/>
                          <a:latin typeface="Alexandria" pitchFamily="2" charset="-78"/>
                          <a:cs typeface="Alexandria" pitchFamily="2" charset="-78"/>
                        </a:rPr>
                        <a:t>، القيادة الخادمة، قيادة الفريق، القيادة بالحب</a:t>
                      </a:r>
                      <a:endParaRPr lang="en-US" sz="1000" dirty="0">
                        <a:effectLst/>
                        <a:latin typeface="Alexandria" pitchFamily="2" charset="-78"/>
                        <a:ea typeface="Calibri" panose="020F0502020204030204" pitchFamily="34" charset="0"/>
                        <a:cs typeface="Alexandria" pitchFamily="2" charset="-78"/>
                      </a:endParaRPr>
                    </a:p>
                  </a:txBody>
                  <a:tcPr marL="52773" marR="52773" marT="0" marB="0" anchor="ctr"/>
                </a:tc>
                <a:tc>
                  <a:txBody>
                    <a:bodyPr/>
                    <a:lstStyle/>
                    <a:p>
                      <a:pPr algn="ct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tc>
                  <a:txBody>
                    <a:bodyPr/>
                    <a:lstStyle/>
                    <a:p>
                      <a:pPr algn="ct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2202618348"/>
                  </a:ext>
                </a:extLst>
              </a:tr>
              <a:tr h="631047">
                <a:tc>
                  <a:txBody>
                    <a:bodyPr/>
                    <a:lstStyle/>
                    <a:p>
                      <a:pPr marL="0" lvl="0" indent="0" algn="ctr" rtl="1">
                        <a:lnSpc>
                          <a:spcPct val="150000"/>
                        </a:lnSpc>
                        <a:spcAft>
                          <a:spcPts val="0"/>
                        </a:spcAft>
                        <a:buFont typeface="+mj-lt"/>
                        <a:buNone/>
                        <a:tabLst>
                          <a:tab pos="38735" algn="l"/>
                        </a:tabLst>
                      </a:pPr>
                      <a:r>
                        <a:rPr lang="ar-JO" sz="900" dirty="0">
                          <a:solidFill>
                            <a:schemeClr val="tx1"/>
                          </a:solidFill>
                          <a:effectLst/>
                          <a:latin typeface="Alexandria" pitchFamily="2" charset="-78"/>
                          <a:cs typeface="Alexandria" pitchFamily="2" charset="-78"/>
                        </a:rPr>
                        <a:t> الخامسة</a:t>
                      </a:r>
                      <a:endParaRPr lang="en-US" sz="900" dirty="0">
                        <a:solidFill>
                          <a:schemeClr val="tx1"/>
                        </a:solidFill>
                        <a:effectLst/>
                        <a:latin typeface="Alexandria" pitchFamily="2" charset="-78"/>
                        <a:ea typeface="Calibri" panose="020F0502020204030204" pitchFamily="34" charset="0"/>
                        <a:cs typeface="Alexandria" pitchFamily="2" charset="-78"/>
                      </a:endParaRPr>
                    </a:p>
                  </a:txBody>
                  <a:tcPr marL="52773" marR="52773" marT="0" marB="0" anchor="ctr"/>
                </a:tc>
                <a:tc>
                  <a:txBody>
                    <a:bodyPr/>
                    <a:lstStyle/>
                    <a:p>
                      <a:pPr marL="457200" algn="r" rtl="1">
                        <a:lnSpc>
                          <a:spcPct val="150000"/>
                        </a:lnSpc>
                        <a:spcAft>
                          <a:spcPts val="0"/>
                        </a:spcAft>
                        <a:tabLst>
                          <a:tab pos="38735" algn="l"/>
                        </a:tabLst>
                      </a:pPr>
                      <a:r>
                        <a:rPr lang="ar-JO" sz="1000" dirty="0">
                          <a:effectLst/>
                          <a:latin typeface="Alexandria" pitchFamily="2" charset="-78"/>
                          <a:cs typeface="Alexandria" pitchFamily="2" charset="-78"/>
                        </a:rPr>
                        <a:t>أساليب القيادة التربوية وأنماطها</a:t>
                      </a:r>
                      <a:endParaRPr lang="en-US" sz="1000" dirty="0">
                        <a:effectLst/>
                        <a:latin typeface="Alexandria" pitchFamily="2" charset="-78"/>
                        <a:cs typeface="Alexandria" pitchFamily="2" charset="-78"/>
                      </a:endParaRPr>
                    </a:p>
                    <a:p>
                      <a:pPr marL="342900" lvl="0" indent="-342900" algn="r" rtl="1">
                        <a:lnSpc>
                          <a:spcPct val="150000"/>
                        </a:lnSpc>
                        <a:spcAft>
                          <a:spcPts val="0"/>
                        </a:spcAft>
                        <a:buFont typeface="Arial" panose="020B0604020202020204" pitchFamily="34" charset="0"/>
                        <a:buChar char="-"/>
                        <a:tabLst>
                          <a:tab pos="38735" algn="l"/>
                        </a:tabLst>
                      </a:pPr>
                      <a:r>
                        <a:rPr lang="ar-JO" sz="1000" dirty="0">
                          <a:effectLst/>
                          <a:latin typeface="Alexandria" pitchFamily="2" charset="-78"/>
                          <a:cs typeface="Alexandria" pitchFamily="2" charset="-78"/>
                        </a:rPr>
                        <a:t>القيادة الأوتوقراطية، القيادة الديمقراطية، القيادة الحرة.</a:t>
                      </a:r>
                      <a:endParaRPr lang="en-US" sz="1000" dirty="0">
                        <a:effectLst/>
                        <a:latin typeface="Alexandria" pitchFamily="2" charset="-78"/>
                        <a:cs typeface="Alexandria" pitchFamily="2" charset="-78"/>
                      </a:endParaRPr>
                    </a:p>
                    <a:p>
                      <a:pPr marL="342900" lvl="0" indent="-342900" algn="r" rtl="1">
                        <a:lnSpc>
                          <a:spcPct val="150000"/>
                        </a:lnSpc>
                        <a:spcAft>
                          <a:spcPts val="0"/>
                        </a:spcAft>
                        <a:buFont typeface="Arial" panose="020B0604020202020204" pitchFamily="34" charset="0"/>
                        <a:buChar char="-"/>
                        <a:tabLst>
                          <a:tab pos="38735" algn="l"/>
                        </a:tabLst>
                      </a:pPr>
                      <a:r>
                        <a:rPr lang="ar-JO" sz="1000" dirty="0">
                          <a:effectLst/>
                          <a:latin typeface="Alexandria" pitchFamily="2" charset="-78"/>
                          <a:cs typeface="Alexandria" pitchFamily="2" charset="-78"/>
                        </a:rPr>
                        <a:t>القيادة في النظم التربوية (القيادة المدرسية)</a:t>
                      </a:r>
                      <a:endParaRPr lang="ar-EG" sz="1000" dirty="0">
                        <a:effectLst/>
                        <a:latin typeface="Alexandria" pitchFamily="2" charset="-78"/>
                        <a:cs typeface="Alexandria" pitchFamily="2" charset="-78"/>
                      </a:endParaRPr>
                    </a:p>
                  </a:txBody>
                  <a:tcPr marL="52773" marR="52773" marT="0" marB="0" anchor="ctr"/>
                </a:tc>
                <a:tc>
                  <a:txBody>
                    <a:bodyPr/>
                    <a:lstStyle/>
                    <a:p>
                      <a:pPr algn="ctr" rtl="1">
                        <a:lnSpc>
                          <a:spcPct val="150000"/>
                        </a:lnSpc>
                        <a:spcAft>
                          <a:spcPts val="0"/>
                        </a:spcAft>
                      </a:pPr>
                      <a:r>
                        <a:rPr lang="ar-JO"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tc>
                  <a:txBody>
                    <a:bodyPr/>
                    <a:lstStyle/>
                    <a:p>
                      <a:pPr algn="ctr" rtl="1">
                        <a:lnSpc>
                          <a:spcPct val="150000"/>
                        </a:lnSpc>
                        <a:spcAft>
                          <a:spcPts val="0"/>
                        </a:spcAft>
                      </a:pPr>
                      <a:r>
                        <a:rPr lang="ar-JO"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3621784776"/>
                  </a:ext>
                </a:extLst>
              </a:tr>
              <a:tr h="433460">
                <a:tc>
                  <a:txBody>
                    <a:bodyPr/>
                    <a:lstStyle/>
                    <a:p>
                      <a:pPr marL="0" lvl="0" indent="0" algn="ctr" rtl="1">
                        <a:lnSpc>
                          <a:spcPct val="150000"/>
                        </a:lnSpc>
                        <a:spcAft>
                          <a:spcPts val="0"/>
                        </a:spcAft>
                        <a:buFont typeface="+mj-lt"/>
                        <a:buNone/>
                      </a:pPr>
                      <a:r>
                        <a:rPr lang="ar-JO" sz="900" dirty="0">
                          <a:solidFill>
                            <a:schemeClr val="tx1"/>
                          </a:solidFill>
                          <a:effectLst/>
                          <a:latin typeface="Alexandria" pitchFamily="2" charset="-78"/>
                          <a:cs typeface="Alexandria" pitchFamily="2" charset="-78"/>
                        </a:rPr>
                        <a:t> السادسة</a:t>
                      </a:r>
                      <a:endParaRPr lang="ar-EG" sz="900" dirty="0">
                        <a:solidFill>
                          <a:schemeClr val="tx1"/>
                        </a:solidFill>
                        <a:effectLst/>
                        <a:latin typeface="Alexandria" pitchFamily="2" charset="-78"/>
                        <a:cs typeface="Alexandria" pitchFamily="2" charset="-78"/>
                      </a:endParaRPr>
                    </a:p>
                    <a:p>
                      <a:pPr marL="0" lvl="0" indent="0" algn="ctr" rtl="1">
                        <a:lnSpc>
                          <a:spcPct val="150000"/>
                        </a:lnSpc>
                        <a:spcAft>
                          <a:spcPts val="0"/>
                        </a:spcAft>
                        <a:buFont typeface="+mj-lt"/>
                        <a:buNone/>
                      </a:pPr>
                      <a:endParaRPr lang="en-US" sz="900" dirty="0">
                        <a:solidFill>
                          <a:schemeClr val="tx1"/>
                        </a:solidFill>
                        <a:effectLst/>
                        <a:latin typeface="Alexandria" pitchFamily="2" charset="-78"/>
                        <a:ea typeface="Times New Roman" panose="02020603050405020304" pitchFamily="18" charset="0"/>
                        <a:cs typeface="Alexandria" pitchFamily="2" charset="-78"/>
                      </a:endParaRPr>
                    </a:p>
                  </a:txBody>
                  <a:tcPr marL="52773" marR="52773" marT="0" marB="0" anchor="ctr"/>
                </a:tc>
                <a:tc>
                  <a:txBody>
                    <a:bodyPr/>
                    <a:lstStyle/>
                    <a:p>
                      <a:pPr algn="r" rtl="1">
                        <a:lnSpc>
                          <a:spcPct val="150000"/>
                        </a:lnSpc>
                        <a:spcAft>
                          <a:spcPts val="0"/>
                        </a:spcAft>
                      </a:pPr>
                      <a:r>
                        <a:rPr lang="ar-JO" sz="1000" dirty="0">
                          <a:effectLst/>
                          <a:latin typeface="Alexandria" pitchFamily="2" charset="-78"/>
                          <a:cs typeface="Alexandria" pitchFamily="2" charset="-78"/>
                        </a:rPr>
                        <a:t>القيادة التربوية في مؤسسات التعليم العالي (القيادة الجامعية)</a:t>
                      </a:r>
                      <a:endParaRPr lang="en-US" sz="1000" dirty="0">
                        <a:effectLst/>
                        <a:latin typeface="Alexandria" pitchFamily="2" charset="-78"/>
                        <a:ea typeface="Times New Roman" panose="02020603050405020304" pitchFamily="18" charset="0"/>
                        <a:cs typeface="Alexandria" pitchFamily="2" charset="-78"/>
                      </a:endParaRPr>
                    </a:p>
                  </a:txBody>
                  <a:tcPr marL="52773" marR="52773" marT="0" marB="0" anchor="ctr"/>
                </a:tc>
                <a:tc>
                  <a:txBody>
                    <a:bodyPr/>
                    <a:lstStyle/>
                    <a:p>
                      <a:pPr algn="ct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tc>
                  <a:txBody>
                    <a:bodyPr/>
                    <a:lstStyle/>
                    <a:p>
                      <a:pPr algn="ct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2218409517"/>
                  </a:ext>
                </a:extLst>
              </a:tr>
              <a:tr h="433460">
                <a:tc>
                  <a:txBody>
                    <a:bodyPr/>
                    <a:lstStyle/>
                    <a:p>
                      <a:pPr marL="0" lvl="0" indent="0" algn="ctr" rtl="1">
                        <a:lnSpc>
                          <a:spcPct val="150000"/>
                        </a:lnSpc>
                        <a:spcAft>
                          <a:spcPts val="0"/>
                        </a:spcAft>
                        <a:buFont typeface="+mj-lt"/>
                        <a:buNone/>
                      </a:pPr>
                      <a:r>
                        <a:rPr lang="ar-JO" sz="900" dirty="0">
                          <a:solidFill>
                            <a:schemeClr val="tx1"/>
                          </a:solidFill>
                          <a:effectLst/>
                          <a:latin typeface="Alexandria" pitchFamily="2" charset="-78"/>
                          <a:cs typeface="Alexandria" pitchFamily="2" charset="-78"/>
                        </a:rPr>
                        <a:t> السابعة</a:t>
                      </a:r>
                      <a:endParaRPr lang="ar-EG" sz="900" dirty="0">
                        <a:solidFill>
                          <a:schemeClr val="tx1"/>
                        </a:solidFill>
                        <a:effectLst/>
                        <a:latin typeface="Alexandria" pitchFamily="2" charset="-78"/>
                        <a:cs typeface="Alexandria" pitchFamily="2" charset="-78"/>
                      </a:endParaRPr>
                    </a:p>
                  </a:txBody>
                  <a:tcPr marL="52773" marR="52773" marT="0" marB="0" anchor="ctr"/>
                </a:tc>
                <a:tc>
                  <a:txBody>
                    <a:bodyPr/>
                    <a:lstStyle/>
                    <a:p>
                      <a:pPr algn="r" rtl="1">
                        <a:lnSpc>
                          <a:spcPct val="150000"/>
                        </a:lnSpc>
                        <a:spcAft>
                          <a:spcPts val="0"/>
                        </a:spcAft>
                      </a:pPr>
                      <a:r>
                        <a:rPr lang="ar-JO" sz="1000" dirty="0">
                          <a:effectLst/>
                          <a:latin typeface="Alexandria" pitchFamily="2" charset="-78"/>
                          <a:cs typeface="Alexandria" pitchFamily="2" charset="-78"/>
                        </a:rPr>
                        <a:t>القيادة التربوية وكل من: المناخ التنظيمي وإدارة الصراع, قيادة الموارد البشرية في التعليم</a:t>
                      </a:r>
                      <a:endParaRPr lang="en-US" sz="1000" dirty="0">
                        <a:effectLst/>
                        <a:latin typeface="Alexandria" pitchFamily="2" charset="-78"/>
                        <a:ea typeface="Times New Roman" panose="02020603050405020304" pitchFamily="18" charset="0"/>
                        <a:cs typeface="Alexandria" pitchFamily="2" charset="-78"/>
                      </a:endParaRPr>
                    </a:p>
                  </a:txBody>
                  <a:tcPr marL="52773" marR="52773" marT="0" marB="0" anchor="ctr"/>
                </a:tc>
                <a:tc>
                  <a:txBody>
                    <a:bodyPr/>
                    <a:lstStyle/>
                    <a:p>
                      <a:pPr algn="ct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tc>
                  <a:txBody>
                    <a:bodyPr/>
                    <a:lstStyle/>
                    <a:p>
                      <a:pPr algn="ct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2099925739"/>
                  </a:ext>
                </a:extLst>
              </a:tr>
              <a:tr h="433460">
                <a:tc>
                  <a:txBody>
                    <a:bodyPr/>
                    <a:lstStyle/>
                    <a:p>
                      <a:pPr marL="0" lvl="0" indent="0" algn="ctr" rtl="1">
                        <a:lnSpc>
                          <a:spcPct val="150000"/>
                        </a:lnSpc>
                        <a:spcAft>
                          <a:spcPts val="0"/>
                        </a:spcAft>
                        <a:buFont typeface="+mj-lt"/>
                        <a:buNone/>
                      </a:pPr>
                      <a:r>
                        <a:rPr lang="ar-JO" sz="900" dirty="0">
                          <a:solidFill>
                            <a:schemeClr val="tx1"/>
                          </a:solidFill>
                          <a:effectLst/>
                          <a:latin typeface="Alexandria" pitchFamily="2" charset="-78"/>
                          <a:cs typeface="Alexandria" pitchFamily="2" charset="-78"/>
                        </a:rPr>
                        <a:t> الثامنة</a:t>
                      </a:r>
                      <a:endParaRPr lang="ar-EG" sz="900" dirty="0">
                        <a:solidFill>
                          <a:schemeClr val="tx1"/>
                        </a:solidFill>
                        <a:effectLst/>
                        <a:latin typeface="Alexandria" pitchFamily="2" charset="-78"/>
                        <a:cs typeface="Alexandria" pitchFamily="2" charset="-78"/>
                      </a:endParaRPr>
                    </a:p>
                  </a:txBody>
                  <a:tcPr marL="52773" marR="52773" marT="0" marB="0" anchor="ctr"/>
                </a:tc>
                <a:tc>
                  <a:txBody>
                    <a:bodyPr/>
                    <a:lstStyle/>
                    <a:p>
                      <a:pPr algn="r" rtl="1">
                        <a:lnSpc>
                          <a:spcPct val="150000"/>
                        </a:lnSpc>
                        <a:spcAft>
                          <a:spcPts val="0"/>
                        </a:spcAft>
                      </a:pPr>
                      <a:r>
                        <a:rPr lang="ar-JO" sz="1000" dirty="0">
                          <a:effectLst/>
                          <a:latin typeface="Alexandria" pitchFamily="2" charset="-78"/>
                          <a:cs typeface="Alexandria" pitchFamily="2" charset="-78"/>
                        </a:rPr>
                        <a:t>أخلاقيات القيادة التربوية</a:t>
                      </a:r>
                      <a:endParaRPr lang="en-US" sz="1000" dirty="0">
                        <a:effectLst/>
                        <a:latin typeface="Alexandria" pitchFamily="2" charset="-78"/>
                        <a:ea typeface="Times New Roman" panose="02020603050405020304" pitchFamily="18" charset="0"/>
                        <a:cs typeface="Alexandria" pitchFamily="2" charset="-78"/>
                      </a:endParaRPr>
                    </a:p>
                  </a:txBody>
                  <a:tcPr marL="52773" marR="52773" marT="0" marB="0" anchor="ctr"/>
                </a:tc>
                <a:tc>
                  <a:txBody>
                    <a:bodyPr/>
                    <a:lstStyle/>
                    <a:p>
                      <a:pPr algn="ct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tc>
                  <a:txBody>
                    <a:bodyPr/>
                    <a:lstStyle/>
                    <a:p>
                      <a:pPr algn="ct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2555725557"/>
                  </a:ext>
                </a:extLst>
              </a:tr>
              <a:tr h="380666">
                <a:tc>
                  <a:txBody>
                    <a:bodyPr/>
                    <a:lstStyle/>
                    <a:p>
                      <a:pPr marL="0" lvl="0" indent="0" algn="ctr" rtl="1">
                        <a:lnSpc>
                          <a:spcPct val="150000"/>
                        </a:lnSpc>
                        <a:spcAft>
                          <a:spcPts val="0"/>
                        </a:spcAft>
                        <a:buFont typeface="+mj-lt"/>
                        <a:buNone/>
                      </a:pPr>
                      <a:r>
                        <a:rPr lang="ar-JO" sz="900" dirty="0">
                          <a:solidFill>
                            <a:schemeClr val="tx1"/>
                          </a:solidFill>
                          <a:effectLst/>
                          <a:latin typeface="Alexandria" pitchFamily="2" charset="-78"/>
                          <a:cs typeface="Alexandria" pitchFamily="2" charset="-78"/>
                        </a:rPr>
                        <a:t> التاسعة </a:t>
                      </a:r>
                      <a:endParaRPr lang="en-US" sz="900" dirty="0">
                        <a:solidFill>
                          <a:schemeClr val="tx1"/>
                        </a:solidFill>
                        <a:effectLst/>
                        <a:latin typeface="Alexandria" pitchFamily="2" charset="-78"/>
                        <a:ea typeface="Times New Roman" panose="02020603050405020304" pitchFamily="18" charset="0"/>
                        <a:cs typeface="Alexandria" pitchFamily="2" charset="-78"/>
                      </a:endParaRPr>
                    </a:p>
                  </a:txBody>
                  <a:tcPr marL="52773" marR="52773" marT="0" marB="0" anchor="ctr"/>
                </a:tc>
                <a:tc>
                  <a:txBody>
                    <a:bodyPr/>
                    <a:lstStyle/>
                    <a:p>
                      <a:pPr algn="r" rtl="1">
                        <a:lnSpc>
                          <a:spcPct val="150000"/>
                        </a:lnSpc>
                        <a:spcAft>
                          <a:spcPts val="0"/>
                        </a:spcAft>
                      </a:pPr>
                      <a:r>
                        <a:rPr lang="ar-JO" sz="1000" dirty="0">
                          <a:effectLst/>
                          <a:latin typeface="Alexandria" pitchFamily="2" charset="-78"/>
                          <a:cs typeface="Alexandria" pitchFamily="2" charset="-78"/>
                        </a:rPr>
                        <a:t>اختيار القادة التربويين وإعدادهم و تنميتهم</a:t>
                      </a:r>
                      <a:endParaRPr lang="en-US" sz="1000" dirty="0">
                        <a:effectLst/>
                        <a:latin typeface="Alexandria" pitchFamily="2" charset="-78"/>
                        <a:ea typeface="Times New Roman" panose="02020603050405020304" pitchFamily="18" charset="0"/>
                        <a:cs typeface="Alexandria" pitchFamily="2" charset="-78"/>
                      </a:endParaRPr>
                    </a:p>
                  </a:txBody>
                  <a:tcPr marL="52773" marR="52773" marT="0" marB="0" anchor="ctr"/>
                </a:tc>
                <a:tc>
                  <a:txBody>
                    <a:bodyPr/>
                    <a:lstStyle/>
                    <a:p>
                      <a:pPr algn="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tc>
                  <a:txBody>
                    <a:bodyPr/>
                    <a:lstStyle/>
                    <a:p>
                      <a:pPr algn="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1383999440"/>
                  </a:ext>
                </a:extLst>
              </a:tr>
              <a:tr h="631047">
                <a:tc>
                  <a:txBody>
                    <a:bodyPr/>
                    <a:lstStyle/>
                    <a:p>
                      <a:pPr marL="0" lvl="0" indent="0" algn="ctr" rtl="1">
                        <a:lnSpc>
                          <a:spcPct val="150000"/>
                        </a:lnSpc>
                        <a:spcAft>
                          <a:spcPts val="0"/>
                        </a:spcAft>
                        <a:buFont typeface="+mj-lt"/>
                        <a:buNone/>
                      </a:pPr>
                      <a:r>
                        <a:rPr lang="ar-JO" sz="900" dirty="0">
                          <a:solidFill>
                            <a:schemeClr val="tx1"/>
                          </a:solidFill>
                          <a:effectLst/>
                          <a:latin typeface="Alexandria" pitchFamily="2" charset="-78"/>
                          <a:cs typeface="Alexandria" pitchFamily="2" charset="-78"/>
                        </a:rPr>
                        <a:t> العاشرة</a:t>
                      </a:r>
                      <a:endParaRPr lang="ar-EG" sz="900" dirty="0">
                        <a:solidFill>
                          <a:schemeClr val="tx1"/>
                        </a:solidFill>
                        <a:effectLst/>
                        <a:latin typeface="Alexandria" pitchFamily="2" charset="-78"/>
                        <a:cs typeface="Alexandria" pitchFamily="2" charset="-78"/>
                      </a:endParaRPr>
                    </a:p>
                    <a:p>
                      <a:pPr marL="0" lvl="0" indent="0" algn="ctr" rtl="1">
                        <a:lnSpc>
                          <a:spcPct val="150000"/>
                        </a:lnSpc>
                        <a:spcAft>
                          <a:spcPts val="0"/>
                        </a:spcAft>
                        <a:buFont typeface="+mj-lt"/>
                        <a:buNone/>
                      </a:pPr>
                      <a:endParaRPr lang="en-US" sz="900" dirty="0">
                        <a:solidFill>
                          <a:schemeClr val="tx1"/>
                        </a:solidFill>
                        <a:effectLst/>
                        <a:latin typeface="Alexandria" pitchFamily="2" charset="-78"/>
                        <a:ea typeface="Times New Roman" panose="02020603050405020304" pitchFamily="18" charset="0"/>
                        <a:cs typeface="Alexandria" pitchFamily="2" charset="-78"/>
                      </a:endParaRPr>
                    </a:p>
                  </a:txBody>
                  <a:tcPr marL="52773" marR="52773" marT="0" marB="0" anchor="ctr"/>
                </a:tc>
                <a:tc>
                  <a:txBody>
                    <a:bodyPr/>
                    <a:lstStyle/>
                    <a:p>
                      <a:pPr algn="r" rtl="1">
                        <a:lnSpc>
                          <a:spcPct val="150000"/>
                        </a:lnSpc>
                        <a:spcAft>
                          <a:spcPts val="0"/>
                        </a:spcAft>
                      </a:pPr>
                      <a:r>
                        <a:rPr lang="ar-JO" sz="1000" dirty="0">
                          <a:effectLst/>
                          <a:latin typeface="Alexandria" pitchFamily="2" charset="-78"/>
                          <a:cs typeface="Alexandria" pitchFamily="2" charset="-78"/>
                        </a:rPr>
                        <a:t>القيادة التربوية في الوطن العربي ورسم سياسات المستقبل ضمن سيناريوهات المستقبل</a:t>
                      </a:r>
                      <a:endParaRPr lang="en-US" sz="1000" dirty="0">
                        <a:effectLst/>
                        <a:latin typeface="Alexandria" pitchFamily="2" charset="-78"/>
                        <a:cs typeface="Alexandria" pitchFamily="2" charset="-78"/>
                      </a:endParaRPr>
                    </a:p>
                    <a:p>
                      <a:pPr marL="342900" lvl="0" indent="-342900" algn="r" rtl="1">
                        <a:lnSpc>
                          <a:spcPct val="150000"/>
                        </a:lnSpc>
                        <a:spcAft>
                          <a:spcPts val="0"/>
                        </a:spcAft>
                        <a:buFont typeface="Arial" panose="020B0604020202020204" pitchFamily="34" charset="0"/>
                        <a:buChar char="-"/>
                      </a:pPr>
                      <a:r>
                        <a:rPr lang="ar-JO" sz="1000" dirty="0">
                          <a:effectLst/>
                          <a:latin typeface="Alexandria" pitchFamily="2" charset="-78"/>
                          <a:cs typeface="Alexandria" pitchFamily="2" charset="-78"/>
                        </a:rPr>
                        <a:t>واقع القيادة التربوية، تحدياتها، مقارنة بين أنماط بعض القيادات</a:t>
                      </a:r>
                      <a:endParaRPr lang="en-US" sz="1000" dirty="0">
                        <a:effectLst/>
                        <a:latin typeface="Alexandria" pitchFamily="2" charset="-78"/>
                        <a:ea typeface="Calibri" panose="020F0502020204030204" pitchFamily="34" charset="0"/>
                        <a:cs typeface="Alexandria" pitchFamily="2" charset="-78"/>
                      </a:endParaRPr>
                    </a:p>
                  </a:txBody>
                  <a:tcPr marL="52773" marR="52773" marT="0" marB="0" anchor="ctr"/>
                </a:tc>
                <a:tc>
                  <a:txBody>
                    <a:bodyPr/>
                    <a:lstStyle/>
                    <a:p>
                      <a:pPr algn="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tc>
                  <a:txBody>
                    <a:bodyPr/>
                    <a:lstStyle/>
                    <a:p>
                      <a:pPr algn="r" rtl="1">
                        <a:lnSpc>
                          <a:spcPct val="150000"/>
                        </a:lnSpc>
                        <a:spcAft>
                          <a:spcPts val="0"/>
                        </a:spcAft>
                      </a:pPr>
                      <a:r>
                        <a:rPr lang="ar-SA" sz="900" dirty="0">
                          <a:effectLst/>
                          <a:cs typeface="Alexandria" pitchFamily="2" charset="-78"/>
                        </a:rPr>
                        <a:t> </a:t>
                      </a:r>
                      <a:endParaRPr lang="en-US" sz="9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391357666"/>
                  </a:ext>
                </a:extLst>
              </a:tr>
              <a:tr h="193916">
                <a:tc>
                  <a:txBody>
                    <a:bodyPr/>
                    <a:lstStyle/>
                    <a:p>
                      <a:pPr marL="0" indent="0" algn="ctr" rtl="1">
                        <a:lnSpc>
                          <a:spcPct val="150000"/>
                        </a:lnSpc>
                        <a:spcAft>
                          <a:spcPts val="0"/>
                        </a:spcAft>
                        <a:buFont typeface="+mj-lt"/>
                        <a:buNone/>
                      </a:pPr>
                      <a:r>
                        <a:rPr lang="ar-JO" sz="800" dirty="0">
                          <a:solidFill>
                            <a:schemeClr val="tx1"/>
                          </a:solidFill>
                          <a:effectLst/>
                          <a:latin typeface="Alexandria" pitchFamily="2" charset="-78"/>
                          <a:cs typeface="Alexandria" pitchFamily="2" charset="-78"/>
                        </a:rPr>
                        <a:t>الامتحان النهائي  </a:t>
                      </a:r>
                      <a:endParaRPr lang="en-US" sz="400" dirty="0">
                        <a:solidFill>
                          <a:schemeClr val="tx1"/>
                        </a:solidFill>
                        <a:effectLst/>
                        <a:latin typeface="Alexandria" pitchFamily="2" charset="-78"/>
                        <a:ea typeface="Times New Roman" panose="02020603050405020304" pitchFamily="18" charset="0"/>
                        <a:cs typeface="Alexandria" pitchFamily="2" charset="-78"/>
                      </a:endParaRPr>
                    </a:p>
                  </a:txBody>
                  <a:tcPr marL="52773" marR="52773" marT="0" marB="0" anchor="ctr"/>
                </a:tc>
                <a:tc>
                  <a:txBody>
                    <a:bodyPr/>
                    <a:lstStyle/>
                    <a:p>
                      <a:pPr algn="ctr" rtl="1">
                        <a:lnSpc>
                          <a:spcPct val="150000"/>
                        </a:lnSpc>
                        <a:spcAft>
                          <a:spcPts val="0"/>
                        </a:spcAft>
                      </a:pPr>
                      <a:endParaRPr lang="ar-EG" sz="1000" dirty="0">
                        <a:effectLst/>
                        <a:latin typeface="Alexandria" pitchFamily="2" charset="-78"/>
                        <a:cs typeface="Alexandria" pitchFamily="2" charset="-78"/>
                      </a:endParaRPr>
                    </a:p>
                  </a:txBody>
                  <a:tcPr marL="52773" marR="52773" marT="0" marB="0" anchor="ctr"/>
                </a:tc>
                <a:tc>
                  <a:txBody>
                    <a:bodyPr/>
                    <a:lstStyle/>
                    <a:p>
                      <a:pPr algn="r" rtl="1">
                        <a:lnSpc>
                          <a:spcPct val="150000"/>
                        </a:lnSpc>
                        <a:spcAft>
                          <a:spcPts val="0"/>
                        </a:spcAft>
                      </a:pPr>
                      <a:r>
                        <a:rPr lang="ar-SA" sz="700" dirty="0">
                          <a:effectLst/>
                          <a:cs typeface="Alexandria" pitchFamily="2" charset="-78"/>
                        </a:rPr>
                        <a:t> </a:t>
                      </a:r>
                      <a:endParaRPr lang="en-US" sz="3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tc>
                  <a:txBody>
                    <a:bodyPr/>
                    <a:lstStyle/>
                    <a:p>
                      <a:pPr algn="r" rtl="1">
                        <a:lnSpc>
                          <a:spcPct val="150000"/>
                        </a:lnSpc>
                        <a:spcAft>
                          <a:spcPts val="0"/>
                        </a:spcAft>
                      </a:pPr>
                      <a:r>
                        <a:rPr lang="ar-SA" sz="700" dirty="0">
                          <a:effectLst/>
                          <a:cs typeface="Alexandria" pitchFamily="2" charset="-78"/>
                        </a:rPr>
                        <a:t> </a:t>
                      </a:r>
                      <a:endParaRPr lang="en-US" sz="300" dirty="0">
                        <a:effectLst/>
                        <a:latin typeface="Alexandria" pitchFamily="2" charset="-78"/>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723809298"/>
                  </a:ext>
                </a:extLst>
              </a:tr>
            </a:tbl>
          </a:graphicData>
        </a:graphic>
      </p:graphicFrame>
      <p:pic>
        <p:nvPicPr>
          <p:cNvPr id="5" name="Graphic 21">
            <a:extLst>
              <a:ext uri="{FF2B5EF4-FFF2-40B4-BE49-F238E27FC236}">
                <a16:creationId xmlns:a16="http://schemas.microsoft.com/office/drawing/2014/main" id="{686A0CD8-D5EC-B785-E0B4-29B34B5C98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68963"/>
            <a:ext cx="2305141" cy="1076343"/>
          </a:xfrm>
          <a:prstGeom prst="rect">
            <a:avLst/>
          </a:prstGeom>
        </p:spPr>
      </p:pic>
    </p:spTree>
    <p:extLst>
      <p:ext uri="{BB962C8B-B14F-4D97-AF65-F5344CB8AC3E}">
        <p14:creationId xmlns:p14="http://schemas.microsoft.com/office/powerpoint/2010/main" val="21309520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934"/>
            <a:ext cx="8534824" cy="3477875"/>
          </a:xfrm>
          <a:prstGeom prst="rect">
            <a:avLst/>
          </a:prstGeom>
          <a:noFill/>
        </p:spPr>
        <p:txBody>
          <a:bodyPr wrap="square" rtlCol="0">
            <a:spAutoFit/>
          </a:bodyPr>
          <a:lstStyle/>
          <a:p>
            <a:pPr algn="r" rtl="1"/>
            <a:r>
              <a:rPr lang="ar-JO" sz="2800" b="1" dirty="0">
                <a:cs typeface="Alexandria" pitchFamily="2" charset="-78"/>
              </a:rPr>
              <a:t>المحاضرة الأولى:</a:t>
            </a:r>
          </a:p>
          <a:p>
            <a:pPr algn="r" rtl="1"/>
            <a:endParaRPr lang="ar-JO" sz="2800" b="1" dirty="0">
              <a:cs typeface="Alexandria" pitchFamily="2" charset="-78"/>
            </a:endParaRPr>
          </a:p>
          <a:p>
            <a:pPr algn="r" rtl="1"/>
            <a:r>
              <a:rPr lang="ar-JO" sz="2800" b="1" dirty="0">
                <a:cs typeface="Alexandria" pitchFamily="2" charset="-78"/>
              </a:rPr>
              <a:t>مفهوم القيادة التربوية</a:t>
            </a:r>
            <a:endParaRPr lang="ar-EG" sz="2800" b="1" dirty="0">
              <a:cs typeface="Alexandria" pitchFamily="2" charset="-78"/>
            </a:endParaRPr>
          </a:p>
          <a:p>
            <a:pPr algn="r" rtl="1"/>
            <a:endParaRPr lang="en-US" sz="3200" dirty="0"/>
          </a:p>
          <a:p>
            <a:pPr algn="r">
              <a:lnSpc>
                <a:spcPct val="150000"/>
              </a:lnSpc>
            </a:pPr>
            <a:r>
              <a:rPr lang="ar-JO" sz="2800" dirty="0">
                <a:solidFill>
                  <a:srgbClr val="0070C0"/>
                </a:solidFill>
                <a:cs typeface="Alexandria" pitchFamily="2" charset="-78"/>
              </a:rPr>
              <a:t>( أهميتها، المهارات القيادية، القيادة والإدارة, القوة والسلطة والتأثير في القيادة التربوية)</a:t>
            </a:r>
            <a:endParaRPr lang="en-US" sz="2800" dirty="0">
              <a:solidFill>
                <a:srgbClr val="0070C0"/>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7" name="Rectangle 6">
            <a:extLst>
              <a:ext uri="{FF2B5EF4-FFF2-40B4-BE49-F238E27FC236}">
                <a16:creationId xmlns:a16="http://schemas.microsoft.com/office/drawing/2014/main" id="{C5431964-847D-85E1-146C-DB9D3100B25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9346FB6-AEEC-3745-5785-37A8D65A74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4291" y="1545191"/>
            <a:ext cx="979252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51048" y="2154441"/>
            <a:ext cx="9359005" cy="2308324"/>
          </a:xfrm>
          <a:prstGeom prst="rect">
            <a:avLst/>
          </a:prstGeom>
          <a:noFill/>
        </p:spPr>
        <p:txBody>
          <a:bodyPr wrap="square" rtlCol="0">
            <a:spAutoFit/>
          </a:bodyPr>
          <a:lstStyle/>
          <a:p>
            <a:pPr algn="r" rtl="1"/>
            <a:r>
              <a:rPr lang="ar-JO" sz="2800" b="1" dirty="0">
                <a:cs typeface="Alexandria" pitchFamily="2" charset="-78"/>
              </a:rPr>
              <a:t>المحاضرة الثانية :</a:t>
            </a:r>
          </a:p>
          <a:p>
            <a:pPr algn="r" rtl="1"/>
            <a:endParaRPr lang="ar-JO" sz="2800" b="1" dirty="0">
              <a:cs typeface="Alexandria" pitchFamily="2" charset="-78"/>
            </a:endParaRPr>
          </a:p>
          <a:p>
            <a:pPr algn="r" rtl="1"/>
            <a:r>
              <a:rPr lang="ar-JO" sz="2800" b="1" dirty="0">
                <a:cs typeface="Alexandria" pitchFamily="2" charset="-78"/>
              </a:rPr>
              <a:t>القيادة في الفكر الإداري </a:t>
            </a:r>
            <a:endParaRPr lang="ar-EG" sz="2800" b="1" dirty="0">
              <a:cs typeface="Alexandria" pitchFamily="2" charset="-78"/>
            </a:endParaRPr>
          </a:p>
          <a:p>
            <a:pPr algn="r" rtl="1"/>
            <a:endParaRPr lang="en-US" sz="3200" dirty="0"/>
          </a:p>
          <a:p>
            <a:pPr algn="r" rtl="1"/>
            <a:r>
              <a:rPr lang="ar-JO" sz="2800" dirty="0">
                <a:solidFill>
                  <a:srgbClr val="0070C0"/>
                </a:solidFill>
                <a:cs typeface="Alexandria" pitchFamily="2" charset="-78"/>
              </a:rPr>
              <a:t>نظرية الرجل العظيم، نظرية السمات، النظرية السلوكية</a:t>
            </a:r>
            <a:endParaRPr lang="en-US" sz="2800" dirty="0">
              <a:solidFill>
                <a:srgbClr val="0070C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6" name="Rectangle 5">
            <a:extLst>
              <a:ext uri="{FF2B5EF4-FFF2-40B4-BE49-F238E27FC236}">
                <a16:creationId xmlns:a16="http://schemas.microsoft.com/office/drawing/2014/main" id="{950CF0F7-373C-B37A-3ACE-D856C33B18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7E80CB6-DA5D-321D-B179-B8FEC4A3CC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147996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12844"/>
            <a:ext cx="9345750"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8884" y="1364927"/>
            <a:ext cx="8716691" cy="4388958"/>
          </a:xfrm>
          <a:prstGeom prst="rect">
            <a:avLst/>
          </a:prstGeom>
          <a:noFill/>
        </p:spPr>
        <p:txBody>
          <a:bodyPr wrap="square" rtlCol="0">
            <a:spAutoFit/>
          </a:bodyPr>
          <a:lstStyle/>
          <a:p>
            <a:pPr algn="r" rtl="1"/>
            <a:r>
              <a:rPr lang="ar-JO" sz="2800" b="1" dirty="0">
                <a:cs typeface="Alexandria" pitchFamily="2" charset="-78"/>
              </a:rPr>
              <a:t>المحاضرة الثالثة:</a:t>
            </a:r>
          </a:p>
          <a:p>
            <a:pPr algn="r" rtl="1"/>
            <a:endParaRPr lang="ar-JO" sz="2800" b="1" dirty="0">
              <a:cs typeface="Alexandria" pitchFamily="2" charset="-78"/>
            </a:endParaRPr>
          </a:p>
          <a:p>
            <a:pPr algn="r" rtl="1"/>
            <a:r>
              <a:rPr lang="ar-JO" sz="2800" b="1" dirty="0">
                <a:cs typeface="Alexandria" pitchFamily="2" charset="-78"/>
              </a:rPr>
              <a:t>القيادة في الفكر الإداري: النظرية الموقفية</a:t>
            </a:r>
            <a:endParaRPr lang="ar-EG" sz="2800" b="1" dirty="0">
              <a:cs typeface="Alexandria" pitchFamily="2" charset="-78"/>
            </a:endParaRPr>
          </a:p>
          <a:p>
            <a:pPr algn="r" rtl="1"/>
            <a:endParaRPr lang="en-US" sz="3200" dirty="0"/>
          </a:p>
          <a:p>
            <a:pPr marL="571500" lvl="0" indent="-571500" algn="r" rtl="1">
              <a:lnSpc>
                <a:spcPct val="150000"/>
              </a:lnSpc>
              <a:buFont typeface="Arial" panose="020B0604020202020204" pitchFamily="34" charset="0"/>
              <a:buChar char="•"/>
            </a:pPr>
            <a:r>
              <a:rPr lang="ar-JO" sz="2800" dirty="0">
                <a:solidFill>
                  <a:srgbClr val="0070C0"/>
                </a:solidFill>
                <a:cs typeface="Alexandria" pitchFamily="2" charset="-78"/>
              </a:rPr>
              <a:t>النظرية الظرفية/ </a:t>
            </a:r>
            <a:r>
              <a:rPr lang="ar-JO" sz="2800" dirty="0" err="1">
                <a:solidFill>
                  <a:srgbClr val="0070C0"/>
                </a:solidFill>
                <a:cs typeface="Alexandria" pitchFamily="2" charset="-78"/>
              </a:rPr>
              <a:t>فيدلر</a:t>
            </a:r>
            <a:endParaRPr lang="en-US" sz="2800" dirty="0">
              <a:solidFill>
                <a:srgbClr val="0070C0"/>
              </a:solidFill>
            </a:endParaRPr>
          </a:p>
          <a:p>
            <a:pPr marL="571500" lvl="0" indent="-571500" algn="r" rtl="1">
              <a:lnSpc>
                <a:spcPct val="150000"/>
              </a:lnSpc>
              <a:buFont typeface="Arial" panose="020B0604020202020204" pitchFamily="34" charset="0"/>
              <a:buChar char="•"/>
            </a:pPr>
            <a:r>
              <a:rPr lang="ar-JO" sz="2800" dirty="0">
                <a:solidFill>
                  <a:srgbClr val="0070C0"/>
                </a:solidFill>
                <a:cs typeface="Alexandria" pitchFamily="2" charset="-78"/>
              </a:rPr>
              <a:t>نظرية المسار والهدف/هاوس </a:t>
            </a:r>
            <a:r>
              <a:rPr lang="ar-JO" sz="2800" dirty="0" err="1">
                <a:solidFill>
                  <a:srgbClr val="0070C0"/>
                </a:solidFill>
                <a:cs typeface="Alexandria" pitchFamily="2" charset="-78"/>
              </a:rPr>
              <a:t>وايفانز</a:t>
            </a:r>
            <a:endParaRPr lang="en-US" sz="2800" dirty="0">
              <a:solidFill>
                <a:srgbClr val="0070C0"/>
              </a:solidFill>
            </a:endParaRPr>
          </a:p>
          <a:p>
            <a:pPr marL="571500" lvl="0" indent="-571500" algn="r" rtl="1">
              <a:lnSpc>
                <a:spcPct val="150000"/>
              </a:lnSpc>
              <a:buFont typeface="Arial" panose="020B0604020202020204" pitchFamily="34" charset="0"/>
              <a:buChar char="•"/>
            </a:pPr>
            <a:r>
              <a:rPr lang="ar-JO" sz="2800" dirty="0">
                <a:solidFill>
                  <a:srgbClr val="0070C0"/>
                </a:solidFill>
                <a:cs typeface="Alexandria" pitchFamily="2" charset="-78"/>
              </a:rPr>
              <a:t>نظرية النضج الوظيفي/ </a:t>
            </a:r>
            <a:r>
              <a:rPr lang="ar-JO" sz="2800" dirty="0" err="1">
                <a:solidFill>
                  <a:srgbClr val="0070C0"/>
                </a:solidFill>
                <a:cs typeface="Alexandria" pitchFamily="2" charset="-78"/>
              </a:rPr>
              <a:t>هيرسي</a:t>
            </a:r>
            <a:r>
              <a:rPr lang="ar-JO" sz="2800" dirty="0">
                <a:solidFill>
                  <a:srgbClr val="0070C0"/>
                </a:solidFill>
                <a:cs typeface="Alexandria" pitchFamily="2" charset="-78"/>
              </a:rPr>
              <a:t> وبلانشارد</a:t>
            </a:r>
            <a:endParaRPr lang="en-US" sz="2800" dirty="0">
              <a:solidFill>
                <a:srgbClr val="0070C0"/>
              </a:solidFill>
            </a:endParaRPr>
          </a:p>
          <a:p>
            <a:pPr marL="571500" indent="-571500" algn="r" rtl="1">
              <a:lnSpc>
                <a:spcPct val="150000"/>
              </a:lnSpc>
              <a:buFont typeface="Arial" panose="020B0604020202020204" pitchFamily="34" charset="0"/>
              <a:buChar char="•"/>
            </a:pPr>
            <a:r>
              <a:rPr lang="ar-SA" sz="2800" dirty="0">
                <a:solidFill>
                  <a:srgbClr val="0070C0"/>
                </a:solidFill>
                <a:cs typeface="Alexandria" pitchFamily="2" charset="-78"/>
              </a:rPr>
              <a:t>نظرية الأبعاد الثلاثة/ ردن</a:t>
            </a:r>
            <a:endParaRPr lang="en-US" sz="2800" dirty="0">
              <a:solidFill>
                <a:srgbClr val="0070C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6" name="Rectangle 5">
            <a:extLst>
              <a:ext uri="{FF2B5EF4-FFF2-40B4-BE49-F238E27FC236}">
                <a16:creationId xmlns:a16="http://schemas.microsoft.com/office/drawing/2014/main" id="{22F6B438-043E-B447-5873-5354345D6F8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F878D8F-07D5-0BA9-933F-89B43C21C7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934110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12844"/>
            <a:ext cx="9345750"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31602"/>
            <a:ext cx="9020213" cy="3742628"/>
          </a:xfrm>
          <a:prstGeom prst="rect">
            <a:avLst/>
          </a:prstGeom>
          <a:noFill/>
        </p:spPr>
        <p:txBody>
          <a:bodyPr wrap="square" rtlCol="0">
            <a:spAutoFit/>
          </a:bodyPr>
          <a:lstStyle/>
          <a:p>
            <a:pPr algn="r" rtl="1"/>
            <a:r>
              <a:rPr lang="ar-JO" sz="2800" b="1" dirty="0">
                <a:cs typeface="Alexandria" pitchFamily="2" charset="-78"/>
              </a:rPr>
              <a:t>المحاضرة الرابعة:</a:t>
            </a:r>
          </a:p>
          <a:p>
            <a:pPr algn="r" rtl="1"/>
            <a:endParaRPr lang="ar-JO" sz="2800" b="1" dirty="0">
              <a:cs typeface="Alexandria" pitchFamily="2" charset="-78"/>
            </a:endParaRPr>
          </a:p>
          <a:p>
            <a:pPr algn="r" rtl="1"/>
            <a:r>
              <a:rPr lang="ar-JO" sz="2800" b="1" dirty="0">
                <a:cs typeface="Alexandria" pitchFamily="2" charset="-78"/>
              </a:rPr>
              <a:t>الاتجاهات والمداخل المعاصرة في القيادة</a:t>
            </a:r>
            <a:r>
              <a:rPr lang="ar-EG" sz="2800" b="1" dirty="0">
                <a:cs typeface="Alexandria" pitchFamily="2" charset="-78"/>
              </a:rPr>
              <a:t>:</a:t>
            </a:r>
          </a:p>
          <a:p>
            <a:pPr algn="r" rtl="1"/>
            <a:endParaRPr lang="en-US" sz="3200" dirty="0">
              <a:solidFill>
                <a:srgbClr val="0070C0"/>
              </a:solidFill>
            </a:endParaRPr>
          </a:p>
          <a:p>
            <a:pPr algn="r">
              <a:lnSpc>
                <a:spcPct val="150000"/>
              </a:lnSpc>
            </a:pPr>
            <a:r>
              <a:rPr lang="ar-JO" sz="2800" dirty="0">
                <a:solidFill>
                  <a:srgbClr val="0070C0"/>
                </a:solidFill>
                <a:cs typeface="Alexandria" pitchFamily="2" charset="-78"/>
              </a:rPr>
              <a:t>القيادة التحويلية، القيادة المتبادلة ، </a:t>
            </a:r>
            <a:endParaRPr lang="ar-EG" sz="2800" dirty="0">
              <a:solidFill>
                <a:srgbClr val="0070C0"/>
              </a:solidFill>
              <a:cs typeface="Alexandria" pitchFamily="2" charset="-78"/>
            </a:endParaRPr>
          </a:p>
          <a:p>
            <a:pPr algn="r">
              <a:lnSpc>
                <a:spcPct val="150000"/>
              </a:lnSpc>
            </a:pPr>
            <a:r>
              <a:rPr lang="ar-JO" sz="2800" dirty="0">
                <a:solidFill>
                  <a:srgbClr val="0070C0"/>
                </a:solidFill>
                <a:cs typeface="Alexandria" pitchFamily="2" charset="-78"/>
              </a:rPr>
              <a:t>القيادة الإستراتيجية، القيادة الخادمة،</a:t>
            </a:r>
            <a:endParaRPr lang="ar-EG" sz="2800" dirty="0">
              <a:solidFill>
                <a:srgbClr val="0070C0"/>
              </a:solidFill>
              <a:cs typeface="Alexandria" pitchFamily="2" charset="-78"/>
            </a:endParaRPr>
          </a:p>
          <a:p>
            <a:pPr algn="r">
              <a:lnSpc>
                <a:spcPct val="150000"/>
              </a:lnSpc>
            </a:pPr>
            <a:r>
              <a:rPr lang="ar-JO" sz="2800" dirty="0">
                <a:solidFill>
                  <a:srgbClr val="0070C0"/>
                </a:solidFill>
                <a:cs typeface="Alexandria" pitchFamily="2" charset="-78"/>
              </a:rPr>
              <a:t>قيادة الفريق، القيادة بالحب</a:t>
            </a:r>
            <a:endParaRPr lang="en-US" sz="2800" dirty="0">
              <a:solidFill>
                <a:srgbClr val="0070C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6" name="Rectangle 5">
            <a:extLst>
              <a:ext uri="{FF2B5EF4-FFF2-40B4-BE49-F238E27FC236}">
                <a16:creationId xmlns:a16="http://schemas.microsoft.com/office/drawing/2014/main" id="{B9DB9244-FA8B-47CD-B4C9-7D64AFC597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BB7E07F-DECE-5B06-8F45-EE7A953ADF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348214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728530"/>
            <a:ext cx="9172613" cy="3411768"/>
          </a:xfrm>
          <a:prstGeom prst="rect">
            <a:avLst/>
          </a:prstGeom>
          <a:noFill/>
        </p:spPr>
        <p:txBody>
          <a:bodyPr wrap="square" rtlCol="0">
            <a:spAutoFit/>
          </a:bodyPr>
          <a:lstStyle/>
          <a:p>
            <a:pPr algn="r" rtl="1"/>
            <a:r>
              <a:rPr lang="ar-JO" sz="2800" b="1" dirty="0">
                <a:cs typeface="Alexandria" pitchFamily="2" charset="-78"/>
              </a:rPr>
              <a:t>المحاضرة الخامسة:</a:t>
            </a:r>
          </a:p>
          <a:p>
            <a:pPr algn="r" rtl="1"/>
            <a:endParaRPr lang="ar-JO" sz="2800" b="1" dirty="0">
              <a:cs typeface="Alexandria" pitchFamily="2" charset="-78"/>
            </a:endParaRPr>
          </a:p>
          <a:p>
            <a:pPr algn="r" rtl="1"/>
            <a:r>
              <a:rPr lang="ar-JO" sz="2800" b="1" dirty="0">
                <a:cs typeface="Alexandria" pitchFamily="2" charset="-78"/>
              </a:rPr>
              <a:t>أساليب القيادة التربوية وأنماطها</a:t>
            </a:r>
            <a:endParaRPr lang="ar-EG" sz="2800" b="1" dirty="0">
              <a:cs typeface="Alexandria" pitchFamily="2" charset="-78"/>
            </a:endParaRPr>
          </a:p>
          <a:p>
            <a:pPr algn="r" rtl="1"/>
            <a:endParaRPr lang="en-US" sz="2800" dirty="0"/>
          </a:p>
          <a:p>
            <a:pPr lvl="0" algn="r" rtl="1">
              <a:lnSpc>
                <a:spcPct val="200000"/>
              </a:lnSpc>
            </a:pPr>
            <a:r>
              <a:rPr lang="ar-JO" sz="2800" dirty="0">
                <a:solidFill>
                  <a:srgbClr val="0070C0"/>
                </a:solidFill>
                <a:cs typeface="Alexandria" pitchFamily="2" charset="-78"/>
              </a:rPr>
              <a:t>القيادة الأوتوقراطية، القيادة الديمقراطية، القيادة الحرة.</a:t>
            </a:r>
            <a:endParaRPr lang="en-US" sz="2800" dirty="0">
              <a:solidFill>
                <a:srgbClr val="0070C0"/>
              </a:solidFill>
            </a:endParaRPr>
          </a:p>
          <a:p>
            <a:pPr algn="r">
              <a:lnSpc>
                <a:spcPct val="200000"/>
              </a:lnSpc>
            </a:pPr>
            <a:r>
              <a:rPr lang="ar-JO" sz="2800" dirty="0">
                <a:solidFill>
                  <a:srgbClr val="0070C0"/>
                </a:solidFill>
                <a:cs typeface="Alexandria" pitchFamily="2" charset="-78"/>
              </a:rPr>
              <a:t>القيادة في النظم التربوية (القيادة المدرسية)</a:t>
            </a:r>
            <a:endParaRPr lang="en-US" sz="2800" dirty="0">
              <a:solidFill>
                <a:srgbClr val="0070C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6" name="Rectangle 5">
            <a:extLst>
              <a:ext uri="{FF2B5EF4-FFF2-40B4-BE49-F238E27FC236}">
                <a16:creationId xmlns:a16="http://schemas.microsoft.com/office/drawing/2014/main" id="{86CCAE47-2911-C6FE-2FFB-1E1F0D5B65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39FABFB-C261-7B29-15BF-A7FEA6A203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214494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2351985"/>
            <a:ext cx="9182138" cy="2511521"/>
          </a:xfrm>
          <a:prstGeom prst="rect">
            <a:avLst/>
          </a:prstGeom>
          <a:noFill/>
        </p:spPr>
        <p:txBody>
          <a:bodyPr wrap="square" rtlCol="0">
            <a:spAutoFit/>
          </a:bodyPr>
          <a:lstStyle/>
          <a:p>
            <a:pPr algn="r" rtl="1">
              <a:lnSpc>
                <a:spcPct val="150000"/>
              </a:lnSpc>
            </a:pPr>
            <a:r>
              <a:rPr lang="ar-JO" sz="2800" b="1" dirty="0">
                <a:cs typeface="Alexandria" pitchFamily="2" charset="-78"/>
              </a:rPr>
              <a:t>المحاضرة السادسة:</a:t>
            </a:r>
            <a:endParaRPr lang="ar-EG" sz="2800" b="1" dirty="0">
              <a:cs typeface="Alexandria" pitchFamily="2" charset="-78"/>
            </a:endParaRPr>
          </a:p>
          <a:p>
            <a:pPr algn="r" rtl="1">
              <a:lnSpc>
                <a:spcPct val="150000"/>
              </a:lnSpc>
            </a:pPr>
            <a:endParaRPr lang="ar-JO" sz="2400" b="1" dirty="0">
              <a:cs typeface="Alexandria" pitchFamily="2" charset="-78"/>
            </a:endParaRPr>
          </a:p>
          <a:p>
            <a:pPr algn="r" rtl="1">
              <a:lnSpc>
                <a:spcPct val="150000"/>
              </a:lnSpc>
            </a:pPr>
            <a:r>
              <a:rPr lang="ar-JO" sz="2800" b="1" dirty="0">
                <a:cs typeface="Alexandria" pitchFamily="2" charset="-78"/>
              </a:rPr>
              <a:t>القيادة التربوية في مؤسسات التعليم العالي</a:t>
            </a:r>
            <a:endParaRPr lang="ar-EG" sz="2800" b="1" dirty="0">
              <a:cs typeface="Alexandria" pitchFamily="2" charset="-78"/>
            </a:endParaRPr>
          </a:p>
          <a:p>
            <a:pPr algn="r" rtl="1">
              <a:lnSpc>
                <a:spcPct val="150000"/>
              </a:lnSpc>
            </a:pPr>
            <a:r>
              <a:rPr lang="ar-JO" sz="2800" b="1" dirty="0">
                <a:cs typeface="Alexandria" pitchFamily="2" charset="-78"/>
              </a:rPr>
              <a:t>(</a:t>
            </a:r>
            <a:r>
              <a:rPr lang="ar-JO" sz="2800" b="1" dirty="0">
                <a:solidFill>
                  <a:srgbClr val="0070C0"/>
                </a:solidFill>
                <a:cs typeface="Alexandria" pitchFamily="2" charset="-78"/>
              </a:rPr>
              <a:t>القيادة الجامعية</a:t>
            </a:r>
            <a:r>
              <a:rPr lang="ar-JO" sz="2800" b="1" dirty="0">
                <a:cs typeface="Alexandria" pitchFamily="2" charset="-78"/>
              </a:rPr>
              <a:t>)</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6" name="Rectangle 5">
            <a:extLst>
              <a:ext uri="{FF2B5EF4-FFF2-40B4-BE49-F238E27FC236}">
                <a16:creationId xmlns:a16="http://schemas.microsoft.com/office/drawing/2014/main" id="{8603AE44-1289-9DA6-0BCB-25179AC5B4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E06FFE6-5E3D-A164-9708-1E1C763EB8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264594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2543996"/>
            <a:ext cx="8417320" cy="2388411"/>
          </a:xfrm>
          <a:prstGeom prst="rect">
            <a:avLst/>
          </a:prstGeom>
          <a:noFill/>
        </p:spPr>
        <p:txBody>
          <a:bodyPr wrap="square" rtlCol="0">
            <a:spAutoFit/>
          </a:bodyPr>
          <a:lstStyle/>
          <a:p>
            <a:pPr algn="r" rtl="1"/>
            <a:r>
              <a:rPr lang="ar-JO" sz="2800" b="1" dirty="0">
                <a:cs typeface="Alexandria" pitchFamily="2" charset="-78"/>
              </a:rPr>
              <a:t>المحاضرة السابعة</a:t>
            </a:r>
          </a:p>
          <a:p>
            <a:pPr algn="r" rtl="1">
              <a:lnSpc>
                <a:spcPct val="150000"/>
              </a:lnSpc>
            </a:pPr>
            <a:endParaRPr lang="ar-JO" sz="2800" b="1" dirty="0">
              <a:cs typeface="Alexandria" pitchFamily="2" charset="-78"/>
            </a:endParaRPr>
          </a:p>
          <a:p>
            <a:pPr algn="r" rtl="1">
              <a:lnSpc>
                <a:spcPct val="150000"/>
              </a:lnSpc>
            </a:pPr>
            <a:r>
              <a:rPr lang="ar-JO" sz="2800" b="1" dirty="0">
                <a:cs typeface="Alexandria" pitchFamily="2" charset="-78"/>
              </a:rPr>
              <a:t>القيادة التربوية وكل من: </a:t>
            </a:r>
            <a:r>
              <a:rPr lang="ar-JO" sz="2800" b="1" dirty="0">
                <a:solidFill>
                  <a:srgbClr val="0070C0"/>
                </a:solidFill>
                <a:cs typeface="Alexandria" pitchFamily="2" charset="-78"/>
              </a:rPr>
              <a:t>المناخ التنظيمي </a:t>
            </a:r>
            <a:endParaRPr lang="ar-EG" sz="2800" b="1" dirty="0">
              <a:solidFill>
                <a:srgbClr val="0070C0"/>
              </a:solidFill>
              <a:cs typeface="Alexandria" pitchFamily="2" charset="-78"/>
            </a:endParaRPr>
          </a:p>
          <a:p>
            <a:pPr algn="r" rtl="1">
              <a:lnSpc>
                <a:spcPct val="150000"/>
              </a:lnSpc>
            </a:pPr>
            <a:r>
              <a:rPr lang="ar-JO" sz="2800" b="1" dirty="0">
                <a:solidFill>
                  <a:srgbClr val="0070C0"/>
                </a:solidFill>
                <a:cs typeface="Alexandria" pitchFamily="2" charset="-78"/>
              </a:rPr>
              <a:t>وإدارة الصراع, قيادة الموارد البشرية في التعليم</a:t>
            </a:r>
            <a:endParaRPr lang="en-US" sz="2800" dirty="0">
              <a:solidFill>
                <a:srgbClr val="0070C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6" name="Rectangle 5">
            <a:extLst>
              <a:ext uri="{FF2B5EF4-FFF2-40B4-BE49-F238E27FC236}">
                <a16:creationId xmlns:a16="http://schemas.microsoft.com/office/drawing/2014/main" id="{68A77EEA-4E24-3F42-3076-68AED2C48E2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73DB9B4-7BF8-1D57-033E-C3AF31FE0A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634020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3867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243943"/>
            <a:ext cx="8417320" cy="1815882"/>
          </a:xfrm>
          <a:prstGeom prst="rect">
            <a:avLst/>
          </a:prstGeom>
          <a:noFill/>
        </p:spPr>
        <p:txBody>
          <a:bodyPr wrap="square" rtlCol="0">
            <a:spAutoFit/>
          </a:bodyPr>
          <a:lstStyle/>
          <a:p>
            <a:pPr algn="r" rtl="1"/>
            <a:r>
              <a:rPr lang="ar-JO" sz="2800" b="1" dirty="0">
                <a:cs typeface="Alexandria" pitchFamily="2" charset="-78"/>
              </a:rPr>
              <a:t>المحاضرة الثامنة:</a:t>
            </a:r>
          </a:p>
          <a:p>
            <a:pPr algn="r" rtl="1"/>
            <a:endParaRPr lang="ar-EG" sz="2800" b="1" dirty="0">
              <a:cs typeface="Alexandria" pitchFamily="2" charset="-78"/>
            </a:endParaRPr>
          </a:p>
          <a:p>
            <a:pPr algn="r" rtl="1"/>
            <a:endParaRPr lang="ar-JO" sz="2800" b="1" dirty="0">
              <a:cs typeface="Alexandria" pitchFamily="2" charset="-78"/>
            </a:endParaRPr>
          </a:p>
          <a:p>
            <a:pPr algn="r" rtl="1"/>
            <a:r>
              <a:rPr lang="ar-JO" sz="2800" b="1" dirty="0">
                <a:cs typeface="Alexandria" pitchFamily="2" charset="-78"/>
              </a:rPr>
              <a:t>أخلاقيات القيادة التربوية</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6" name="Rectangle 5">
            <a:extLst>
              <a:ext uri="{FF2B5EF4-FFF2-40B4-BE49-F238E27FC236}">
                <a16:creationId xmlns:a16="http://schemas.microsoft.com/office/drawing/2014/main" id="{CF437036-D5AA-7746-F4D6-B7CC31E649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EB0258E-E243-1D49-B1B9-E1368E3A02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22747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59911"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545191"/>
            <a:ext cx="96670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7870" y="2220692"/>
            <a:ext cx="9172133" cy="2062103"/>
          </a:xfrm>
          <a:prstGeom prst="rect">
            <a:avLst/>
          </a:prstGeom>
          <a:noFill/>
        </p:spPr>
        <p:txBody>
          <a:bodyPr wrap="square" rtlCol="0">
            <a:spAutoFit/>
          </a:bodyPr>
          <a:lstStyle/>
          <a:p>
            <a:pPr algn="r" rtl="1"/>
            <a:r>
              <a:rPr lang="ar-JO" sz="3200" b="1" dirty="0">
                <a:cs typeface="Alexandria" pitchFamily="2" charset="-78"/>
              </a:rPr>
              <a:t>المحاضرة التاسعة:</a:t>
            </a:r>
          </a:p>
          <a:p>
            <a:pPr algn="r" rtl="1"/>
            <a:endParaRPr lang="ar-EG" sz="3200" b="1" dirty="0">
              <a:cs typeface="Alexandria" pitchFamily="2" charset="-78"/>
            </a:endParaRPr>
          </a:p>
          <a:p>
            <a:pPr algn="r" rtl="1"/>
            <a:endParaRPr lang="ar-JO" sz="3200" b="1" dirty="0">
              <a:cs typeface="Alexandria" pitchFamily="2" charset="-78"/>
            </a:endParaRPr>
          </a:p>
          <a:p>
            <a:pPr algn="r" rtl="1"/>
            <a:r>
              <a:rPr lang="ar-JO" sz="3200" b="1" dirty="0">
                <a:cs typeface="Alexandria" pitchFamily="2" charset="-78"/>
              </a:rPr>
              <a:t>اختيار القادة التربويين وإعدادهم وتنميتهم</a:t>
            </a:r>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6" name="Rectangle 5">
            <a:extLst>
              <a:ext uri="{FF2B5EF4-FFF2-40B4-BE49-F238E27FC236}">
                <a16:creationId xmlns:a16="http://schemas.microsoft.com/office/drawing/2014/main" id="{315F0F2F-F093-1D23-6B92-1385FC9F607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D44118F-CEC9-5CD8-A1F1-BCC53CE4FB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26568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3273" y="1676028"/>
            <a:ext cx="9345750" cy="3896516"/>
          </a:xfrm>
          <a:prstGeom prst="rect">
            <a:avLst/>
          </a:prstGeom>
          <a:noFill/>
        </p:spPr>
        <p:txBody>
          <a:bodyPr wrap="square" rtlCol="0">
            <a:spAutoFit/>
          </a:bodyPr>
          <a:lstStyle/>
          <a:p>
            <a:pPr algn="r" rtl="1"/>
            <a:r>
              <a:rPr lang="ar-JO" sz="2800" b="1" dirty="0">
                <a:cs typeface="Alexandria" pitchFamily="2" charset="-78"/>
              </a:rPr>
              <a:t>المحاضرة العاشرة:</a:t>
            </a:r>
          </a:p>
          <a:p>
            <a:pPr algn="r" rtl="1"/>
            <a:endParaRPr lang="ar-JO" sz="2800" b="1" dirty="0">
              <a:cs typeface="Alexandria" pitchFamily="2" charset="-78"/>
            </a:endParaRPr>
          </a:p>
          <a:p>
            <a:pPr algn="r" rtl="1">
              <a:lnSpc>
                <a:spcPct val="150000"/>
              </a:lnSpc>
            </a:pPr>
            <a:r>
              <a:rPr lang="ar-JO" sz="2800" b="1" dirty="0">
                <a:cs typeface="Alexandria" pitchFamily="2" charset="-78"/>
              </a:rPr>
              <a:t>القيادة التربوية في الوطن العربي</a:t>
            </a:r>
            <a:endParaRPr lang="ar-EG" sz="2800" b="1" dirty="0">
              <a:cs typeface="Alexandria" pitchFamily="2" charset="-78"/>
            </a:endParaRPr>
          </a:p>
          <a:p>
            <a:pPr algn="r" rtl="1">
              <a:lnSpc>
                <a:spcPct val="150000"/>
              </a:lnSpc>
            </a:pPr>
            <a:r>
              <a:rPr lang="ar-JO" sz="2800" b="1" dirty="0">
                <a:cs typeface="Alexandria" pitchFamily="2" charset="-78"/>
              </a:rPr>
              <a:t>ورسم سيناريوهات المستقبل</a:t>
            </a:r>
            <a:endParaRPr lang="ar-EG" sz="2800" b="1" dirty="0">
              <a:cs typeface="Alexandria" pitchFamily="2" charset="-78"/>
            </a:endParaRPr>
          </a:p>
          <a:p>
            <a:pPr algn="r" rtl="1"/>
            <a:endParaRPr lang="en-US" sz="2800" b="1" dirty="0"/>
          </a:p>
          <a:p>
            <a:pPr algn="r">
              <a:lnSpc>
                <a:spcPct val="150000"/>
              </a:lnSpc>
            </a:pPr>
            <a:r>
              <a:rPr lang="ar-JO" sz="2800" dirty="0">
                <a:solidFill>
                  <a:srgbClr val="0070C0"/>
                </a:solidFill>
                <a:cs typeface="Alexandria" pitchFamily="2" charset="-78"/>
              </a:rPr>
              <a:t>واقع القيادة التربوية، تحدياتها،</a:t>
            </a:r>
            <a:endParaRPr lang="ar-EG" sz="2800" dirty="0">
              <a:solidFill>
                <a:srgbClr val="0070C0"/>
              </a:solidFill>
              <a:cs typeface="Alexandria" pitchFamily="2" charset="-78"/>
            </a:endParaRPr>
          </a:p>
          <a:p>
            <a:pPr algn="r">
              <a:lnSpc>
                <a:spcPct val="150000"/>
              </a:lnSpc>
            </a:pPr>
            <a:r>
              <a:rPr lang="ar-JO" sz="2800" dirty="0">
                <a:solidFill>
                  <a:srgbClr val="0070C0"/>
                </a:solidFill>
                <a:cs typeface="Alexandria" pitchFamily="2" charset="-78"/>
              </a:rPr>
              <a:t>مقارنة بين أنماط بعض القيادات</a:t>
            </a:r>
            <a:endParaRPr lang="en-US" sz="2800" dirty="0">
              <a:solidFill>
                <a:srgbClr val="0070C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6" name="Rectangle 5">
            <a:extLst>
              <a:ext uri="{FF2B5EF4-FFF2-40B4-BE49-F238E27FC236}">
                <a16:creationId xmlns:a16="http://schemas.microsoft.com/office/drawing/2014/main" id="{2A4112F8-5D91-E403-BA91-CB71FC34235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4EE338F-FD60-7E5F-C118-1E6E0C552F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55218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677261" y="2868839"/>
            <a:ext cx="6837478" cy="1754326"/>
          </a:xfrm>
          <a:prstGeom prst="rect">
            <a:avLst/>
          </a:prstGeom>
          <a:noFill/>
        </p:spPr>
        <p:txBody>
          <a:bodyPr wrap="square" rtlCol="0">
            <a:spAutoFit/>
          </a:bodyPr>
          <a:lstStyle/>
          <a:p>
            <a:pPr algn="ctr" rtl="1"/>
            <a:r>
              <a:rPr lang="ar-JO" sz="3600" b="1" dirty="0">
                <a:cs typeface="Alexandria" pitchFamily="2" charset="-78"/>
              </a:rPr>
              <a:t>مقرر نظريات القيادة التربوية </a:t>
            </a:r>
            <a:endParaRPr lang="ar-EG" sz="3600" b="1" dirty="0">
              <a:cs typeface="Alexandria" pitchFamily="2" charset="-78"/>
            </a:endParaRPr>
          </a:p>
          <a:p>
            <a:pPr algn="ctr" rtl="1"/>
            <a:endParaRPr lang="ar-JO" sz="3600" b="1" dirty="0">
              <a:cs typeface="Alexandria" pitchFamily="2" charset="-78"/>
            </a:endParaRPr>
          </a:p>
          <a:p>
            <a:pPr algn="ctr" rtl="1"/>
            <a:r>
              <a:rPr lang="ar-EG" sz="3600" b="1" dirty="0">
                <a:solidFill>
                  <a:srgbClr val="0070C0"/>
                </a:solidFill>
                <a:latin typeface="Alexandria" pitchFamily="2" charset="-78"/>
                <a:cs typeface="Alexandria" pitchFamily="2" charset="-78"/>
              </a:rPr>
              <a:t> </a:t>
            </a:r>
            <a:r>
              <a:rPr lang="en-US" sz="3600" b="1" dirty="0">
                <a:solidFill>
                  <a:srgbClr val="0070C0"/>
                </a:solidFill>
                <a:latin typeface="Alexandria" pitchFamily="2" charset="-78"/>
                <a:cs typeface="Alexandria" pitchFamily="2" charset="-78"/>
              </a:rPr>
              <a:t>10</a:t>
            </a:r>
            <a:r>
              <a:rPr lang="ar-EG" sz="3600" b="1" dirty="0">
                <a:solidFill>
                  <a:srgbClr val="0070C0"/>
                </a:solidFill>
                <a:latin typeface="Alexandria" pitchFamily="2" charset="-78"/>
                <a:cs typeface="Alexandria" pitchFamily="2" charset="-78"/>
              </a:rPr>
              <a:t> </a:t>
            </a:r>
            <a:r>
              <a:rPr lang="en-US" sz="3600" b="1" dirty="0">
                <a:solidFill>
                  <a:srgbClr val="0070C0"/>
                </a:solidFill>
                <a:latin typeface="Alexandria" pitchFamily="2" charset="-78"/>
                <a:cs typeface="Alexandria" pitchFamily="2" charset="-78"/>
              </a:rPr>
              <a:t> </a:t>
            </a:r>
            <a:r>
              <a:rPr lang="ar-JO" sz="3600" b="1" dirty="0">
                <a:solidFill>
                  <a:srgbClr val="0070C0"/>
                </a:solidFill>
                <a:latin typeface="Alexandria" pitchFamily="2" charset="-78"/>
                <a:cs typeface="Alexandria" pitchFamily="2" charset="-78"/>
              </a:rPr>
              <a:t>محاضرات</a:t>
            </a:r>
            <a:endParaRPr lang="en-US" sz="3600" dirty="0">
              <a:solidFill>
                <a:srgbClr val="0070C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2" name="Rectangle 1">
            <a:extLst>
              <a:ext uri="{FF2B5EF4-FFF2-40B4-BE49-F238E27FC236}">
                <a16:creationId xmlns:a16="http://schemas.microsoft.com/office/drawing/2014/main" id="{319008F3-7B37-ABA0-8E39-4FA776AE848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79506CF0-A3F1-5AAA-E8F0-BCC38818EC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325832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3025" y="1545190"/>
            <a:ext cx="104290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68496" y="2448967"/>
            <a:ext cx="9220460" cy="3065519"/>
          </a:xfrm>
          <a:prstGeom prst="rect">
            <a:avLst/>
          </a:prstGeom>
          <a:noFill/>
        </p:spPr>
        <p:txBody>
          <a:bodyPr wrap="square" rtlCol="0">
            <a:spAutoFit/>
          </a:bodyPr>
          <a:lstStyle/>
          <a:p>
            <a:pPr algn="r" rtl="1">
              <a:lnSpc>
                <a:spcPct val="150000"/>
              </a:lnSpc>
            </a:pPr>
            <a:r>
              <a:rPr lang="ar-JO" sz="2400" dirty="0">
                <a:cs typeface="Alexandria" pitchFamily="2" charset="-78"/>
              </a:rPr>
              <a:t>يتم تحقيق نتاجات التعلم المستهدفة من خلال النشاطات والاستراتيجيات التدريسية التالية:</a:t>
            </a:r>
            <a:endParaRPr lang="en-US" sz="2400" dirty="0"/>
          </a:p>
          <a:p>
            <a:pPr marL="571500" indent="-571500" algn="r" rtl="1">
              <a:lnSpc>
                <a:spcPct val="150000"/>
              </a:lnSpc>
              <a:buFont typeface="Arial" panose="020B0604020202020204" pitchFamily="34" charset="0"/>
              <a:buChar char="•"/>
            </a:pPr>
            <a:r>
              <a:rPr lang="ar-JO" sz="2800" dirty="0">
                <a:solidFill>
                  <a:srgbClr val="4472C4"/>
                </a:solidFill>
                <a:cs typeface="Alexandria" pitchFamily="2" charset="-78"/>
              </a:rPr>
              <a:t>المحاضرات. </a:t>
            </a:r>
            <a:endParaRPr lang="en-US" sz="2800" dirty="0">
              <a:solidFill>
                <a:srgbClr val="4472C4"/>
              </a:solidFill>
            </a:endParaRPr>
          </a:p>
          <a:p>
            <a:pPr marL="571500" indent="-571500" algn="r" rtl="1">
              <a:lnSpc>
                <a:spcPct val="150000"/>
              </a:lnSpc>
              <a:buFont typeface="Arial" panose="020B0604020202020204" pitchFamily="34" charset="0"/>
              <a:buChar char="•"/>
            </a:pPr>
            <a:r>
              <a:rPr lang="ar-JO" sz="2800" dirty="0">
                <a:solidFill>
                  <a:srgbClr val="4472C4"/>
                </a:solidFill>
                <a:cs typeface="Alexandria" pitchFamily="2" charset="-78"/>
              </a:rPr>
              <a:t>اختبارات قصيرة. </a:t>
            </a:r>
            <a:endParaRPr lang="en-US" sz="2800" dirty="0">
              <a:solidFill>
                <a:srgbClr val="4472C4"/>
              </a:solidFill>
            </a:endParaRPr>
          </a:p>
          <a:p>
            <a:pPr marL="571500" indent="-571500" algn="r" rtl="1">
              <a:lnSpc>
                <a:spcPct val="150000"/>
              </a:lnSpc>
              <a:buFont typeface="Arial" panose="020B0604020202020204" pitchFamily="34" charset="0"/>
              <a:buChar char="•"/>
            </a:pPr>
            <a:r>
              <a:rPr lang="ar-SA" sz="2800" dirty="0">
                <a:solidFill>
                  <a:srgbClr val="4472C4"/>
                </a:solidFill>
                <a:cs typeface="Alexandria" pitchFamily="2" charset="-78"/>
              </a:rPr>
              <a:t>الامتحان النهائي. </a:t>
            </a:r>
            <a:endParaRPr lang="en-US" sz="2800" dirty="0">
              <a:solidFill>
                <a:srgbClr val="4472C4"/>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7" name="مستطيل 6"/>
          <p:cNvSpPr/>
          <p:nvPr/>
        </p:nvSpPr>
        <p:spPr>
          <a:xfrm>
            <a:off x="2942732" y="2044287"/>
            <a:ext cx="6306535" cy="286873"/>
          </a:xfrm>
          <a:prstGeom prst="rect">
            <a:avLst/>
          </a:prstGeom>
        </p:spPr>
        <p:txBody>
          <a:bodyPr wrap="none">
            <a:spAutoFit/>
          </a:bodyPr>
          <a:lstStyle/>
          <a:p>
            <a:pPr lvl="0" algn="r" rtl="1">
              <a:lnSpc>
                <a:spcPts val="1100"/>
              </a:lnSpc>
              <a:spcBef>
                <a:spcPts val="200"/>
              </a:spcBef>
              <a:spcAft>
                <a:spcPts val="200"/>
              </a:spcAft>
              <a:tabLst>
                <a:tab pos="365760" algn="l"/>
                <a:tab pos="731520" algn="l"/>
                <a:tab pos="1097280" algn="l"/>
                <a:tab pos="1463040" algn="l"/>
                <a:tab pos="457200" algn="l"/>
              </a:tabLst>
            </a:pPr>
            <a:r>
              <a:rPr lang="ar-JO" sz="2800" b="1" dirty="0">
                <a:latin typeface="Alexandria" pitchFamily="2" charset="-78"/>
                <a:ea typeface="Times New Roman" panose="02020603050405020304" pitchFamily="18" charset="0"/>
                <a:cs typeface="Alexandria" pitchFamily="2" charset="-78"/>
              </a:rPr>
              <a:t>النشاطات</a:t>
            </a:r>
            <a:r>
              <a:rPr lang="ar-SA" sz="2800" b="1" dirty="0">
                <a:latin typeface="Alexandria" pitchFamily="2" charset="-78"/>
                <a:ea typeface="Times New Roman" panose="02020603050405020304" pitchFamily="18" charset="0"/>
                <a:cs typeface="Alexandria" pitchFamily="2" charset="-78"/>
              </a:rPr>
              <a:t> والاستراتيجيات التدريسية</a:t>
            </a:r>
            <a:endParaRPr lang="en-US" sz="2800" b="1" dirty="0">
              <a:effectLst/>
              <a:latin typeface="Alexandria" pitchFamily="2" charset="-78"/>
              <a:ea typeface="Times New Roman" panose="02020603050405020304" pitchFamily="18" charset="0"/>
              <a:cs typeface="Alexandria" pitchFamily="2" charset="-78"/>
            </a:endParaRPr>
          </a:p>
        </p:txBody>
      </p:sp>
      <p:sp>
        <p:nvSpPr>
          <p:cNvPr id="2" name="Rectangle 1">
            <a:extLst>
              <a:ext uri="{FF2B5EF4-FFF2-40B4-BE49-F238E27FC236}">
                <a16:creationId xmlns:a16="http://schemas.microsoft.com/office/drawing/2014/main" id="{C5BC4FAF-E435-326D-8318-9B2793C356D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061B85F-4CBC-F46A-088B-8AC6FAE924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326313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7B52CD0B-FCD5-448B-B8BE-FF43C752CE8E}" vid="{E515939E-3432-4EC0-9794-B836F8361CE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56B5167-EAD4-4101-BD7C-D664C80068B5}"/>
</file>

<file path=customXml/itemProps2.xml><?xml version="1.0" encoding="utf-8"?>
<ds:datastoreItem xmlns:ds="http://schemas.openxmlformats.org/officeDocument/2006/customXml" ds:itemID="{D7417953-0717-4ABF-9D04-25477143FE02}"/>
</file>

<file path=customXml/itemProps3.xml><?xml version="1.0" encoding="utf-8"?>
<ds:datastoreItem xmlns:ds="http://schemas.openxmlformats.org/officeDocument/2006/customXml" ds:itemID="{D3253261-7135-4F9D-85F0-C330468A73D0}"/>
</file>

<file path=docProps/app.xml><?xml version="1.0" encoding="utf-8"?>
<Properties xmlns="http://schemas.openxmlformats.org/officeDocument/2006/extended-properties" xmlns:vt="http://schemas.openxmlformats.org/officeDocument/2006/docPropsVTypes">
  <Template>Theme1</Template>
  <TotalTime>2034</TotalTime>
  <Words>684</Words>
  <Application>Microsoft Office PowerPoint</Application>
  <PresentationFormat>شاشة عريضة</PresentationFormat>
  <Paragraphs>181</Paragraphs>
  <Slides>20</Slides>
  <Notes>3</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20</vt:i4>
      </vt:variant>
    </vt:vector>
  </HeadingPairs>
  <TitlesOfParts>
    <vt:vector size="27" baseType="lpstr">
      <vt:lpstr>Alexandria</vt:lpstr>
      <vt:lpstr>Arial</vt:lpstr>
      <vt:lpstr>Calibri</vt:lpstr>
      <vt:lpstr>Calibri Light</vt:lpstr>
      <vt:lpstr>Roboto Light</vt:lpstr>
      <vt:lpstr>Times New Roman</vt:lpstr>
      <vt:lpstr>Theme1</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44</cp:revision>
  <dcterms:created xsi:type="dcterms:W3CDTF">2023-04-29T09:08:23Z</dcterms:created>
  <dcterms:modified xsi:type="dcterms:W3CDTF">2024-01-25T10:10:32Z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