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303" r:id="rId3"/>
    <p:sldId id="271" r:id="rId4"/>
    <p:sldId id="256" r:id="rId5"/>
    <p:sldId id="482" r:id="rId6"/>
    <p:sldId id="483" r:id="rId7"/>
    <p:sldId id="505" r:id="rId8"/>
    <p:sldId id="484" r:id="rId9"/>
    <p:sldId id="485" r:id="rId10"/>
    <p:sldId id="506" r:id="rId11"/>
    <p:sldId id="481" r:id="rId12"/>
    <p:sldId id="486" r:id="rId13"/>
    <p:sldId id="487" r:id="rId14"/>
    <p:sldId id="488" r:id="rId15"/>
    <p:sldId id="306" r:id="rId16"/>
    <p:sldId id="489" r:id="rId17"/>
    <p:sldId id="507" r:id="rId18"/>
    <p:sldId id="490" r:id="rId19"/>
    <p:sldId id="491" r:id="rId20"/>
    <p:sldId id="492" r:id="rId21"/>
    <p:sldId id="493" r:id="rId22"/>
    <p:sldId id="494" r:id="rId23"/>
    <p:sldId id="495" r:id="rId24"/>
    <p:sldId id="496" r:id="rId25"/>
    <p:sldId id="497" r:id="rId26"/>
    <p:sldId id="508" r:id="rId27"/>
    <p:sldId id="498" r:id="rId28"/>
    <p:sldId id="499" r:id="rId29"/>
    <p:sldId id="500" r:id="rId30"/>
    <p:sldId id="501" r:id="rId31"/>
    <p:sldId id="502" r:id="rId32"/>
    <p:sldId id="503" r:id="rId33"/>
    <p:sldId id="504" r:id="rId34"/>
    <p:sldId id="510"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256"/>
            <p14:sldId id="482"/>
            <p14:sldId id="483"/>
            <p14:sldId id="505"/>
            <p14:sldId id="484"/>
            <p14:sldId id="485"/>
            <p14:sldId id="506"/>
            <p14:sldId id="481"/>
            <p14:sldId id="486"/>
            <p14:sldId id="487"/>
            <p14:sldId id="488"/>
            <p14:sldId id="306"/>
            <p14:sldId id="489"/>
            <p14:sldId id="507"/>
            <p14:sldId id="490"/>
            <p14:sldId id="491"/>
            <p14:sldId id="492"/>
            <p14:sldId id="493"/>
            <p14:sldId id="494"/>
            <p14:sldId id="495"/>
            <p14:sldId id="496"/>
            <p14:sldId id="497"/>
            <p14:sldId id="508"/>
            <p14:sldId id="498"/>
            <p14:sldId id="499"/>
            <p14:sldId id="500"/>
            <p14:sldId id="501"/>
            <p14:sldId id="502"/>
            <p14:sldId id="503"/>
            <p14:sldId id="504"/>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76" autoAdjust="0"/>
    <p:restoredTop sz="93738" autoAdjust="0"/>
  </p:normalViewPr>
  <p:slideViewPr>
    <p:cSldViewPr snapToGrid="0">
      <p:cViewPr varScale="1">
        <p:scale>
          <a:sx n="70" d="100"/>
          <a:sy n="70" d="100"/>
        </p:scale>
        <p:origin x="6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6.png"/><Relationship Id="rId7" Type="http://schemas.openxmlformats.org/officeDocument/2006/relationships/image" Target="../media/image12.svg"/><Relationship Id="rId2" Type="http://schemas.openxmlformats.org/officeDocument/2006/relationships/notesSlide" Target="../notesSlides/notesSlide3.xml"/><Relationship Id="rId1" Type="http://schemas.openxmlformats.org/officeDocument/2006/relationships/slideLayout" Target="../slideLayouts/slideLayout16.xml"/><Relationship Id="rId11" Type="http://schemas.openxmlformats.org/officeDocument/2006/relationships/image" Target="../media/image27.jpg"/><Relationship Id="rId10" Type="http://schemas.openxmlformats.org/officeDocument/2006/relationships/image" Target="../media/image8.png"/><Relationship Id="rId9"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Ahmed </a:t>
            </a:r>
            <a:r>
              <a:rPr lang="en-US" sz="2400" dirty="0" err="1" smtClean="0">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First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LAW 623</a:t>
            </a:r>
            <a:endParaRPr lang="en-US" sz="2400" dirty="0">
              <a:solidFill>
                <a:schemeClr val="bg1"/>
              </a:solidFill>
              <a:latin typeface="Times New Roman" panose="02020603050405020304" pitchFamily="18" charset="0"/>
              <a:cs typeface="Times New Roman" panose="02020603050405020304" pitchFamily="18" charset="0"/>
            </a:endParaRPr>
          </a:p>
          <a:p>
            <a:r>
              <a:rPr lang="ar-EG" sz="2400" dirty="0" smtClean="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699625"/>
            <a:ext cx="3516608"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الأولى </a:t>
            </a:r>
          </a:p>
          <a:p>
            <a:pPr algn="ctr"/>
            <a:r>
              <a:rPr lang="ar-EG" sz="2800" b="1" dirty="0">
                <a:solidFill>
                  <a:srgbClr val="00B0F0"/>
                </a:solidFill>
                <a:latin typeface="Times New Roman" panose="02020603050405020304" pitchFamily="18" charset="0"/>
                <a:cs typeface="Times New Roman" panose="02020603050405020304" pitchFamily="18" charset="0"/>
              </a:rPr>
              <a:t>مقدمة عن قانون الأعمال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616148"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LAW 623</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Law</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Ahmed </a:t>
            </a:r>
            <a:r>
              <a:rPr lang="en-US" sz="2800" b="1" dirty="0" err="1" smtClean="0">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bg1"/>
                </a:solidFill>
                <a:ea typeface="Roboto Light" panose="02000000000000000000" pitchFamily="2" charset="0"/>
              </a:rPr>
              <a:t>01</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900752" y="4858842"/>
            <a:ext cx="5167136" cy="3046988"/>
          </a:xfrm>
          <a:prstGeom prst="rect">
            <a:avLst/>
          </a:prstGeom>
          <a:noFill/>
        </p:spPr>
        <p:txBody>
          <a:bodyPr wrap="square">
            <a:spAutoFit/>
          </a:bodyPr>
          <a:lstStyle/>
          <a:p>
            <a:pPr algn="r">
              <a:lnSpc>
                <a:spcPct val="120000"/>
              </a:lnSpc>
            </a:pPr>
            <a:r>
              <a:rPr lang="ar-EG" sz="2400" b="1" dirty="0" smtClean="0">
                <a:solidFill>
                  <a:srgbClr val="00B0F0"/>
                </a:solidFill>
                <a:latin typeface="Times New Roman" panose="02020603050405020304" pitchFamily="18" charset="0"/>
                <a:cs typeface="Times New Roman" panose="02020603050405020304" pitchFamily="18" charset="0"/>
              </a:rPr>
              <a:t>1-تعريف قانون الأعمال  </a:t>
            </a:r>
            <a:r>
              <a:rPr lang="ar-EG" sz="2400" b="1" dirty="0">
                <a:solidFill>
                  <a:srgbClr val="00B0F0"/>
                </a:solidFill>
                <a:latin typeface="Times New Roman" panose="02020603050405020304" pitchFamily="18" charset="0"/>
                <a:cs typeface="Times New Roman" panose="02020603050405020304" pitchFamily="18" charset="0"/>
              </a:rPr>
              <a:t>. </a:t>
            </a:r>
            <a:r>
              <a:rPr lang="ar-EG" sz="2400" b="1" dirty="0" smtClean="0">
                <a:solidFill>
                  <a:srgbClr val="00B0F0"/>
                </a:solidFill>
                <a:latin typeface="Times New Roman" panose="02020603050405020304" pitchFamily="18" charset="0"/>
                <a:cs typeface="Times New Roman" panose="02020603050405020304" pitchFamily="18" charset="0"/>
              </a:rPr>
              <a:t>2-القانون التجاري أم قانون </a:t>
            </a:r>
            <a:r>
              <a:rPr lang="ar-EG" sz="2400" b="1" dirty="0">
                <a:solidFill>
                  <a:srgbClr val="00B0F0"/>
                </a:solidFill>
                <a:latin typeface="Times New Roman" panose="02020603050405020304" pitchFamily="18" charset="0"/>
                <a:cs typeface="Times New Roman" panose="02020603050405020304" pitchFamily="18" charset="0"/>
              </a:rPr>
              <a:t>الأعمال  </a:t>
            </a:r>
            <a:r>
              <a:rPr lang="ar-EG" sz="2400" b="1" dirty="0" smtClean="0">
                <a:solidFill>
                  <a:srgbClr val="00B0F0"/>
                </a:solidFill>
                <a:latin typeface="Times New Roman" panose="02020603050405020304" pitchFamily="18" charset="0"/>
                <a:cs typeface="Times New Roman" panose="02020603050405020304" pitchFamily="18" charset="0"/>
              </a:rPr>
              <a:t>.   </a:t>
            </a:r>
            <a:r>
              <a:rPr lang="ar-EG" sz="2400" b="1" dirty="0">
                <a:solidFill>
                  <a:srgbClr val="00B0F0"/>
                </a:solidFill>
                <a:latin typeface="Times New Roman" panose="02020603050405020304" pitchFamily="18" charset="0"/>
                <a:cs typeface="Times New Roman" panose="02020603050405020304" pitchFamily="18" charset="0"/>
              </a:rPr>
              <a:t>3-نطاق تطبيق قانون </a:t>
            </a:r>
            <a:r>
              <a:rPr lang="ar-EG" sz="2400" b="1" dirty="0" smtClean="0">
                <a:solidFill>
                  <a:srgbClr val="00B0F0"/>
                </a:solidFill>
                <a:latin typeface="Times New Roman" panose="02020603050405020304" pitchFamily="18" charset="0"/>
                <a:cs typeface="Times New Roman" panose="02020603050405020304" pitchFamily="18" charset="0"/>
              </a:rPr>
              <a:t>الأعمال.</a:t>
            </a:r>
            <a:endParaRPr lang="ar-EG" sz="2400" b="1" dirty="0">
              <a:solidFill>
                <a:srgbClr val="00B0F0"/>
              </a:solidFill>
              <a:latin typeface="Times New Roman" panose="02020603050405020304" pitchFamily="18" charset="0"/>
              <a:cs typeface="Times New Roman" panose="02020603050405020304" pitchFamily="18" charset="0"/>
            </a:endParaRPr>
          </a:p>
          <a:p>
            <a:pPr algn="r">
              <a:lnSpc>
                <a:spcPct val="120000"/>
              </a:lnSpc>
            </a:pPr>
            <a:r>
              <a:rPr lang="ar-EG" sz="2400" b="1" dirty="0" smtClean="0">
                <a:solidFill>
                  <a:srgbClr val="00B0F0"/>
                </a:solidFill>
                <a:latin typeface="Times New Roman" panose="02020603050405020304" pitchFamily="18" charset="0"/>
                <a:cs typeface="Times New Roman" panose="02020603050405020304" pitchFamily="18" charset="0"/>
              </a:rPr>
              <a:t>4- الاتجاه نحو التوحيد الدولي لقانون الأعمال. </a:t>
            </a:r>
          </a:p>
          <a:p>
            <a:pPr algn="r">
              <a:lnSpc>
                <a:spcPct val="120000"/>
              </a:lnSpc>
            </a:pPr>
            <a:r>
              <a:rPr lang="ar-EG" sz="2400" b="1" dirty="0" smtClean="0">
                <a:solidFill>
                  <a:srgbClr val="00B0F0"/>
                </a:solidFill>
                <a:latin typeface="Times New Roman" panose="02020603050405020304" pitchFamily="18" charset="0"/>
                <a:cs typeface="Times New Roman" panose="02020603050405020304" pitchFamily="18" charset="0"/>
              </a:rPr>
              <a:t>5- دعامتي قانون الائتمان .</a:t>
            </a:r>
          </a:p>
          <a:p>
            <a:pPr algn="r">
              <a:lnSpc>
                <a:spcPct val="120000"/>
              </a:lnSpc>
            </a:pPr>
            <a:r>
              <a:rPr lang="ar-EG" sz="2400" b="1" dirty="0" smtClean="0">
                <a:solidFill>
                  <a:srgbClr val="00B0F0"/>
                </a:solidFill>
                <a:latin typeface="Times New Roman" panose="02020603050405020304" pitchFamily="18" charset="0"/>
                <a:cs typeface="Times New Roman" panose="02020603050405020304" pitchFamily="18" charset="0"/>
              </a:rPr>
              <a:t> </a:t>
            </a:r>
            <a:endParaRPr lang="ar-EG" sz="2400" b="1" dirty="0">
              <a:solidFill>
                <a:srgbClr val="00B0F0"/>
              </a:solidFill>
              <a:latin typeface="Times New Roman" panose="02020603050405020304" pitchFamily="18" charset="0"/>
              <a:cs typeface="Times New Roman" panose="02020603050405020304" pitchFamily="18" charset="0"/>
            </a:endParaRP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smtClean="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2129050" y="1678675"/>
            <a:ext cx="7964245" cy="3539430"/>
          </a:xfrm>
          <a:prstGeom prst="rect">
            <a:avLst/>
          </a:prstGeom>
          <a:noFill/>
        </p:spPr>
        <p:txBody>
          <a:bodyPr wrap="square" rtlCol="0">
            <a:spAutoFit/>
          </a:bodyPr>
          <a:lstStyle/>
          <a:p>
            <a:pPr algn="justLow" rtl="1"/>
            <a:r>
              <a:rPr lang="ar-EG" sz="2400" b="1" dirty="0" smtClean="0">
                <a:solidFill>
                  <a:srgbClr val="FF0000"/>
                </a:solidFill>
                <a:latin typeface="Times New Roman" panose="02020603050405020304" pitchFamily="18" charset="0"/>
                <a:cs typeface="Times New Roman" panose="02020603050405020304" pitchFamily="18" charset="0"/>
              </a:rPr>
              <a:t>تعريف قانون الأعمال :</a:t>
            </a:r>
            <a:endParaRPr lang="en-US" sz="2000" b="1" dirty="0" smtClean="0">
              <a:solidFill>
                <a:srgbClr val="FF0000"/>
              </a:solidFill>
              <a:latin typeface="Times New Roman" panose="02020603050405020304" pitchFamily="18" charset="0"/>
              <a:cs typeface="Times New Roman" panose="02020603050405020304" pitchFamily="18" charset="0"/>
            </a:endParaRP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يعرف </a:t>
            </a:r>
            <a:r>
              <a:rPr lang="ar-EG" sz="2000" b="1" dirty="0">
                <a:solidFill>
                  <a:srgbClr val="2D3956"/>
                </a:solidFill>
                <a:latin typeface="Times New Roman" panose="02020603050405020304" pitchFamily="18" charset="0"/>
                <a:cs typeface="Times New Roman" panose="02020603050405020304" pitchFamily="18" charset="0"/>
              </a:rPr>
              <a:t>القانون </a:t>
            </a:r>
            <a:r>
              <a:rPr lang="ar-EG" sz="2000" b="1" dirty="0" smtClean="0">
                <a:solidFill>
                  <a:srgbClr val="2D3956"/>
                </a:solidFill>
                <a:latin typeface="Times New Roman" panose="02020603050405020304" pitchFamily="18" charset="0"/>
                <a:cs typeface="Times New Roman" panose="02020603050405020304" pitchFamily="18" charset="0"/>
              </a:rPr>
              <a:t>التجاري</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تقليديا </a:t>
            </a:r>
            <a:r>
              <a:rPr lang="ar-EG" sz="2000" b="1" dirty="0">
                <a:solidFill>
                  <a:srgbClr val="2D3956"/>
                </a:solidFill>
                <a:latin typeface="Times New Roman" panose="02020603050405020304" pitchFamily="18" charset="0"/>
                <a:cs typeface="Times New Roman" panose="02020603050405020304" pitchFamily="18" charset="0"/>
              </a:rPr>
              <a:t>بأنه ذلك الفرع من فروع القانون الخاص الذي ينطبق على بعض </a:t>
            </a:r>
            <a:r>
              <a:rPr lang="ar-EG" sz="2000" b="1" dirty="0" smtClean="0">
                <a:solidFill>
                  <a:srgbClr val="2D3956"/>
                </a:solidFill>
                <a:latin typeface="Times New Roman" panose="02020603050405020304" pitchFamily="18" charset="0"/>
                <a:cs typeface="Times New Roman" panose="02020603050405020304" pitchFamily="18" charset="0"/>
              </a:rPr>
              <a:t>الأشخاص</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ويطلق </a:t>
            </a:r>
            <a:r>
              <a:rPr lang="ar-EG" sz="2000" b="1" dirty="0">
                <a:solidFill>
                  <a:srgbClr val="2D3956"/>
                </a:solidFill>
                <a:latin typeface="Times New Roman" panose="02020603050405020304" pitchFamily="18" charset="0"/>
                <a:cs typeface="Times New Roman" panose="02020603050405020304" pitchFamily="18" charset="0"/>
              </a:rPr>
              <a:t>عليهم التجار، وعلى بعض العمليات القانونية، والتي تسمى بالأعمال </a:t>
            </a:r>
            <a:r>
              <a:rPr lang="ar-EG" sz="2000" b="1" dirty="0" smtClean="0">
                <a:solidFill>
                  <a:srgbClr val="2D3956"/>
                </a:solidFill>
                <a:latin typeface="Times New Roman" panose="02020603050405020304" pitchFamily="18" charset="0"/>
                <a:cs typeface="Times New Roman" panose="02020603050405020304" pitchFamily="18" charset="0"/>
              </a:rPr>
              <a:t>التجارية</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والتـي </a:t>
            </a:r>
            <a:r>
              <a:rPr lang="ar-EG" sz="2000" b="1" dirty="0">
                <a:solidFill>
                  <a:srgbClr val="2D3956"/>
                </a:solidFill>
                <a:latin typeface="Times New Roman" panose="02020603050405020304" pitchFamily="18" charset="0"/>
                <a:cs typeface="Times New Roman" panose="02020603050405020304" pitchFamily="18" charset="0"/>
              </a:rPr>
              <a:t>يقـوم بـهـا، بصفة عامة، التجـار سـواء فيما بينهم أو بينهم وبين </a:t>
            </a:r>
            <a:r>
              <a:rPr lang="ar-EG" sz="2000" b="1" dirty="0" smtClean="0">
                <a:solidFill>
                  <a:srgbClr val="2D3956"/>
                </a:solidFill>
                <a:latin typeface="Times New Roman" panose="02020603050405020304" pitchFamily="18" charset="0"/>
                <a:cs typeface="Times New Roman" panose="02020603050405020304" pitchFamily="18" charset="0"/>
              </a:rPr>
              <a:t>عملائهم</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فالقانون </a:t>
            </a:r>
            <a:r>
              <a:rPr lang="ar-EG" sz="2000" b="1" dirty="0">
                <a:solidFill>
                  <a:srgbClr val="2D3956"/>
                </a:solidFill>
                <a:latin typeface="Times New Roman" panose="02020603050405020304" pitchFamily="18" charset="0"/>
                <a:cs typeface="Times New Roman" panose="02020603050405020304" pitchFamily="18" charset="0"/>
              </a:rPr>
              <a:t>التجاري هو القانون الذي يحكم التجار لأنه يتضمن القواعد الخاصة </a:t>
            </a:r>
            <a:r>
              <a:rPr lang="ar-EG" sz="2000" b="1" dirty="0" smtClean="0">
                <a:solidFill>
                  <a:srgbClr val="2D3956"/>
                </a:solidFill>
                <a:latin typeface="Times New Roman" panose="02020603050405020304" pitchFamily="18" charset="0"/>
                <a:cs typeface="Times New Roman" panose="02020603050405020304" pitchFamily="18" charset="0"/>
              </a:rPr>
              <a:t>المتعلقة</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بممارسة </a:t>
            </a:r>
            <a:r>
              <a:rPr lang="ar-EG" sz="2000" b="1" dirty="0">
                <a:solidFill>
                  <a:srgbClr val="2D3956"/>
                </a:solidFill>
                <a:latin typeface="Times New Roman" panose="02020603050405020304" pitchFamily="18" charset="0"/>
                <a:cs typeface="Times New Roman" panose="02020603050405020304" pitchFamily="18" charset="0"/>
              </a:rPr>
              <a:t>مهنة ما. كما انه القانون الذي ينطبق على الأعمال التجارية لأنه </a:t>
            </a:r>
            <a:r>
              <a:rPr lang="ar-EG" sz="2000" b="1" dirty="0" smtClean="0">
                <a:solidFill>
                  <a:srgbClr val="2D3956"/>
                </a:solidFill>
                <a:latin typeface="Times New Roman" panose="02020603050405020304" pitchFamily="18" charset="0"/>
                <a:cs typeface="Times New Roman" panose="02020603050405020304" pitchFamily="18" charset="0"/>
              </a:rPr>
              <a:t>يحكم</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العلاقات </a:t>
            </a:r>
            <a:r>
              <a:rPr lang="ar-EG" sz="2000" b="1" dirty="0">
                <a:solidFill>
                  <a:srgbClr val="2D3956"/>
                </a:solidFill>
                <a:latin typeface="Times New Roman" panose="02020603050405020304" pitchFamily="18" charset="0"/>
                <a:cs typeface="Times New Roman" panose="02020603050405020304" pitchFamily="18" charset="0"/>
              </a:rPr>
              <a:t>القانونية التي تتشيد بين التجار من ناحية، وبين عملائهم من ناحية أخرى </a:t>
            </a:r>
            <a:r>
              <a:rPr lang="ar-EG" sz="2000" b="1" dirty="0" smtClean="0">
                <a:solidFill>
                  <a:srgbClr val="2D3956"/>
                </a:solidFill>
                <a:latin typeface="Times New Roman" panose="02020603050405020304" pitchFamily="18" charset="0"/>
                <a:cs typeface="Times New Roman" panose="02020603050405020304" pitchFamily="18" charset="0"/>
              </a:rPr>
              <a:t>.</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وهذا </a:t>
            </a:r>
            <a:r>
              <a:rPr lang="ar-EG" sz="2000" b="1" dirty="0">
                <a:solidFill>
                  <a:srgbClr val="2D3956"/>
                </a:solidFill>
                <a:latin typeface="Times New Roman" panose="02020603050405020304" pitchFamily="18" charset="0"/>
                <a:cs typeface="Times New Roman" panose="02020603050405020304" pitchFamily="18" charset="0"/>
              </a:rPr>
              <a:t>هو ما قررته </a:t>
            </a:r>
            <a:r>
              <a:rPr lang="ar-EG" sz="2000" b="1" dirty="0" smtClean="0">
                <a:solidFill>
                  <a:srgbClr val="2D3956"/>
                </a:solidFill>
                <a:latin typeface="Times New Roman" panose="02020603050405020304" pitchFamily="18" charset="0"/>
                <a:cs typeface="Times New Roman" panose="02020603050405020304" pitchFamily="18" charset="0"/>
              </a:rPr>
              <a:t>عدد من قوانين التجارة العربية كالمادة </a:t>
            </a:r>
            <a:r>
              <a:rPr lang="ar-EG" sz="2000" b="1" dirty="0">
                <a:solidFill>
                  <a:srgbClr val="2D3956"/>
                </a:solidFill>
                <a:latin typeface="Times New Roman" panose="02020603050405020304" pitchFamily="18" charset="0"/>
                <a:cs typeface="Times New Roman" panose="02020603050405020304" pitchFamily="18" charset="0"/>
              </a:rPr>
              <a:t>الأولى من قانون التجارة </a:t>
            </a:r>
            <a:r>
              <a:rPr lang="ar-EG" sz="2000" b="1" dirty="0" smtClean="0">
                <a:solidFill>
                  <a:srgbClr val="2D3956"/>
                </a:solidFill>
                <a:latin typeface="Times New Roman" panose="02020603050405020304" pitchFamily="18" charset="0"/>
                <a:cs typeface="Times New Roman" panose="02020603050405020304" pitchFamily="18" charset="0"/>
              </a:rPr>
              <a:t>الجديد في مصر  </a:t>
            </a:r>
            <a:r>
              <a:rPr lang="ar-EG" sz="2000" b="1" dirty="0">
                <a:solidFill>
                  <a:srgbClr val="2D3956"/>
                </a:solidFill>
                <a:latin typeface="Times New Roman" panose="02020603050405020304" pitchFamily="18" charset="0"/>
                <a:cs typeface="Times New Roman" panose="02020603050405020304" pitchFamily="18" charset="0"/>
              </a:rPr>
              <a:t>رقم </a:t>
            </a:r>
            <a:r>
              <a:rPr lang="ar-EG" sz="2000" b="1" dirty="0" smtClean="0">
                <a:solidFill>
                  <a:srgbClr val="2D3956"/>
                </a:solidFill>
                <a:latin typeface="Times New Roman" panose="02020603050405020304" pitchFamily="18" charset="0"/>
                <a:cs typeface="Times New Roman" panose="02020603050405020304" pitchFamily="18" charset="0"/>
              </a:rPr>
              <a:t>17 لسنة 1999 بقولها </a:t>
            </a:r>
            <a:r>
              <a:rPr lang="ar-EG" sz="2000" b="1" dirty="0">
                <a:solidFill>
                  <a:srgbClr val="2D3956"/>
                </a:solidFill>
                <a:latin typeface="Times New Roman" panose="02020603050405020304" pitchFamily="18" charset="0"/>
                <a:cs typeface="Times New Roman" panose="02020603050405020304" pitchFamily="18" charset="0"/>
              </a:rPr>
              <a:t>" تسري أحكام هذا القانون على الأعمال التجارية، وعلى كل شخص </a:t>
            </a:r>
            <a:r>
              <a:rPr lang="ar-EG" sz="2000" b="1" dirty="0" smtClean="0">
                <a:solidFill>
                  <a:srgbClr val="2D3956"/>
                </a:solidFill>
                <a:latin typeface="Times New Roman" panose="02020603050405020304" pitchFamily="18" charset="0"/>
                <a:cs typeface="Times New Roman" panose="02020603050405020304" pitchFamily="18" charset="0"/>
              </a:rPr>
              <a:t>طبیعی</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أو </a:t>
            </a:r>
            <a:r>
              <a:rPr lang="ar-EG" sz="2000" b="1" dirty="0">
                <a:solidFill>
                  <a:srgbClr val="2D3956"/>
                </a:solidFill>
                <a:latin typeface="Times New Roman" panose="02020603050405020304" pitchFamily="18" charset="0"/>
                <a:cs typeface="Times New Roman" panose="02020603050405020304" pitchFamily="18" charset="0"/>
              </a:rPr>
              <a:t>اعتباری تثبت له صفة التاجر".وكما هو معروف، فـان القواعد القانونية تنقسم إلى فرعين رئيسين، </a:t>
            </a:r>
            <a:r>
              <a:rPr lang="ar-EG" sz="2000" b="1" dirty="0" smtClean="0">
                <a:solidFill>
                  <a:srgbClr val="2D3956"/>
                </a:solidFill>
                <a:latin typeface="Times New Roman" panose="02020603050405020304" pitchFamily="18" charset="0"/>
                <a:cs typeface="Times New Roman" panose="02020603050405020304" pitchFamily="18" charset="0"/>
              </a:rPr>
              <a:t>الفرع</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الأول </a:t>
            </a:r>
            <a:r>
              <a:rPr lang="ar-EG" sz="2000" b="1" dirty="0">
                <a:solidFill>
                  <a:srgbClr val="2D3956"/>
                </a:solidFill>
                <a:latin typeface="Times New Roman" panose="02020603050405020304" pitchFamily="18" charset="0"/>
                <a:cs typeface="Times New Roman" panose="02020603050405020304" pitchFamily="18" charset="0"/>
              </a:rPr>
              <a:t>يطلق عليه القانون العام، أما الثاني فيسمى بقواعد القانون الخاص.وقواعد القانون العام، والتي </a:t>
            </a:r>
            <a:r>
              <a:rPr lang="ar-EG" sz="2000" b="1" dirty="0" smtClean="0">
                <a:solidFill>
                  <a:srgbClr val="2D3956"/>
                </a:solidFill>
                <a:latin typeface="Times New Roman" panose="02020603050405020304" pitchFamily="18" charset="0"/>
                <a:cs typeface="Times New Roman" panose="02020603050405020304" pitchFamily="18" charset="0"/>
              </a:rPr>
              <a:t>تنقسم</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439235" y="1675551"/>
            <a:ext cx="6654059"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بدورها إلى عدة فروع (القانون الدولي</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العام، القانون الجنائي، القانون الدستوري _ القانون الإداري)، هي القواعد التي</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تتولى تنظيم العلاقات القانونية </a:t>
            </a:r>
            <a:r>
              <a:rPr lang="ar-EG" sz="2000" b="1" dirty="0" smtClean="0">
                <a:solidFill>
                  <a:srgbClr val="2D3956"/>
                </a:solidFill>
                <a:latin typeface="Times New Roman" panose="02020603050405020304" pitchFamily="18" charset="0"/>
                <a:cs typeface="Times New Roman" panose="02020603050405020304" pitchFamily="18" charset="0"/>
              </a:rPr>
              <a:t>التي تكون </a:t>
            </a:r>
            <a:r>
              <a:rPr lang="ar-EG" sz="2000" b="1" dirty="0">
                <a:solidFill>
                  <a:srgbClr val="2D3956"/>
                </a:solidFill>
                <a:latin typeface="Times New Roman" panose="02020603050405020304" pitchFamily="18" charset="0"/>
                <a:cs typeface="Times New Roman" panose="02020603050405020304" pitchFamily="18" charset="0"/>
              </a:rPr>
              <a:t>الدولة أو إحدى مؤسساتها أو هيئاتها العامة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طرفا فيها، </a:t>
            </a:r>
            <a:r>
              <a:rPr lang="ar-EG" sz="2000" b="1" dirty="0" smtClean="0">
                <a:solidFill>
                  <a:srgbClr val="2D3956"/>
                </a:solidFill>
                <a:latin typeface="Times New Roman" panose="02020603050405020304" pitchFamily="18" charset="0"/>
                <a:cs typeface="Times New Roman" panose="02020603050405020304" pitchFamily="18" charset="0"/>
              </a:rPr>
              <a:t>لا </a:t>
            </a:r>
            <a:r>
              <a:rPr lang="ar-EG" sz="2000" b="1" dirty="0">
                <a:solidFill>
                  <a:srgbClr val="2D3956"/>
                </a:solidFill>
                <a:latin typeface="Times New Roman" panose="02020603050405020304" pitchFamily="18" charset="0"/>
                <a:cs typeface="Times New Roman" panose="02020603050405020304" pitchFamily="18" charset="0"/>
              </a:rPr>
              <a:t>بوصفها شخصا عاديا، وإنما بوصفها دولة ذات سيادة، فإذا ما </a:t>
            </a:r>
            <a:r>
              <a:rPr lang="ar-EG" sz="2000" b="1" dirty="0" smtClean="0">
                <a:solidFill>
                  <a:srgbClr val="2D3956"/>
                </a:solidFill>
                <a:latin typeface="Times New Roman" panose="02020603050405020304" pitchFamily="18" charset="0"/>
                <a:cs typeface="Times New Roman" panose="02020603050405020304" pitchFamily="18" charset="0"/>
              </a:rPr>
              <a:t>تعاملت الدولة </a:t>
            </a:r>
            <a:r>
              <a:rPr lang="ar-EG" sz="2000" b="1" dirty="0">
                <a:solidFill>
                  <a:srgbClr val="2D3956"/>
                </a:solidFill>
                <a:latin typeface="Times New Roman" panose="02020603050405020304" pitchFamily="18" charset="0"/>
                <a:cs typeface="Times New Roman" panose="02020603050405020304" pitchFamily="18" charset="0"/>
              </a:rPr>
              <a:t>بوصفها سلطة عامة، فهنا تتداخل قواعد القانون العام مع المفاهيم </a:t>
            </a:r>
            <a:r>
              <a:rPr lang="ar-EG" sz="2000" b="1" dirty="0" smtClean="0">
                <a:solidFill>
                  <a:srgbClr val="2D3956"/>
                </a:solidFill>
                <a:latin typeface="Times New Roman" panose="02020603050405020304" pitchFamily="18" charset="0"/>
                <a:cs typeface="Times New Roman" panose="02020603050405020304" pitchFamily="18" charset="0"/>
              </a:rPr>
              <a:t>والأصول التجارية</a:t>
            </a:r>
            <a:r>
              <a:rPr lang="ar-EG" sz="2000" b="1" dirty="0">
                <a:solidFill>
                  <a:srgbClr val="2D3956"/>
                </a:solidFill>
                <a:latin typeface="Times New Roman" panose="02020603050405020304" pitchFamily="18" charset="0"/>
                <a:cs typeface="Times New Roman" panose="02020603050405020304" pitchFamily="18" charset="0"/>
              </a:rPr>
              <a:t>، ومـن ثـم يـصبح لقواعد القانون العام أثرهـا الكبير في توجيه </a:t>
            </a:r>
            <a:r>
              <a:rPr lang="ar-EG" sz="2000" b="1" dirty="0" smtClean="0">
                <a:solidFill>
                  <a:srgbClr val="2D3956"/>
                </a:solidFill>
                <a:latin typeface="Times New Roman" panose="02020603050405020304" pitchFamily="18" charset="0"/>
                <a:cs typeface="Times New Roman" panose="02020603050405020304" pitchFamily="18" charset="0"/>
              </a:rPr>
              <a:t>الأنشطة التجارية</a:t>
            </a:r>
            <a:r>
              <a:rPr lang="ar-EG" sz="2000" b="1" dirty="0">
                <a:solidFill>
                  <a:srgbClr val="2D3956"/>
                </a:solidFill>
                <a:latin typeface="Times New Roman" panose="02020603050405020304" pitchFamily="18" charset="0"/>
                <a:cs typeface="Times New Roman" panose="02020603050405020304" pitchFamily="18" charset="0"/>
              </a:rPr>
              <a:t>". أما إذا نزلت الدولة عن هذه السيادة والسلطة، فهي هنا تخضع لا </a:t>
            </a:r>
            <a:r>
              <a:rPr lang="ar-EG" sz="2000" b="1" dirty="0" smtClean="0">
                <a:solidFill>
                  <a:srgbClr val="2D3956"/>
                </a:solidFill>
                <a:latin typeface="Times New Roman" panose="02020603050405020304" pitchFamily="18" charset="0"/>
                <a:cs typeface="Times New Roman" panose="02020603050405020304" pitchFamily="18" charset="0"/>
              </a:rPr>
              <a:t>لقواعد القانون </a:t>
            </a:r>
            <a:r>
              <a:rPr lang="ar-EG" sz="2000" b="1" dirty="0">
                <a:solidFill>
                  <a:srgbClr val="2D3956"/>
                </a:solidFill>
                <a:latin typeface="Times New Roman" panose="02020603050405020304" pitchFamily="18" charset="0"/>
                <a:cs typeface="Times New Roman" panose="02020603050405020304" pitchFamily="18" charset="0"/>
              </a:rPr>
              <a:t>العام وإنما لقواعد القانون الخاص.أما قواعد القانون الخاص والتي تضم القانون المدني وقانون المرافعات </a:t>
            </a:r>
            <a:r>
              <a:rPr lang="ar-EG" sz="2000" b="1" dirty="0" smtClean="0">
                <a:solidFill>
                  <a:srgbClr val="2D3956"/>
                </a:solidFill>
                <a:latin typeface="Times New Roman" panose="02020603050405020304" pitchFamily="18" charset="0"/>
                <a:cs typeface="Times New Roman" panose="02020603050405020304" pitchFamily="18" charset="0"/>
              </a:rPr>
              <a:t>المدنية والتجارية </a:t>
            </a:r>
            <a:r>
              <a:rPr lang="ar-EG" sz="2000" b="1" dirty="0">
                <a:solidFill>
                  <a:srgbClr val="2D3956"/>
                </a:solidFill>
                <a:latin typeface="Times New Roman" panose="02020603050405020304" pitchFamily="18" charset="0"/>
                <a:cs typeface="Times New Roman" panose="02020603050405020304" pitchFamily="18" charset="0"/>
              </a:rPr>
              <a:t>والقانون البحري والقانون التجاري والقانون الدولي الخاص، فهي </a:t>
            </a:r>
            <a:r>
              <a:rPr lang="ar-EG" sz="2000" b="1" dirty="0" smtClean="0">
                <a:solidFill>
                  <a:srgbClr val="2D3956"/>
                </a:solidFill>
                <a:latin typeface="Times New Roman" panose="02020603050405020304" pitchFamily="18" charset="0"/>
                <a:cs typeface="Times New Roman" panose="02020603050405020304" pitchFamily="18" charset="0"/>
              </a:rPr>
              <a:t>القواعد التي </a:t>
            </a:r>
            <a:r>
              <a:rPr lang="ar-EG" sz="2000" b="1" dirty="0">
                <a:solidFill>
                  <a:srgbClr val="2D3956"/>
                </a:solidFill>
                <a:latin typeface="Times New Roman" panose="02020603050405020304" pitchFamily="18" charset="0"/>
                <a:cs typeface="Times New Roman" panose="02020603050405020304" pitchFamily="18" charset="0"/>
              </a:rPr>
              <a:t>تنظم وتحكم العلاقات القانونية التي تجرى بين أشخاص عاديين لا سلطة </a:t>
            </a:r>
            <a:r>
              <a:rPr lang="ar-EG" sz="2000" b="1" dirty="0" smtClean="0">
                <a:solidFill>
                  <a:srgbClr val="2D3956"/>
                </a:solidFill>
                <a:latin typeface="Times New Roman" panose="02020603050405020304" pitchFamily="18" charset="0"/>
                <a:cs typeface="Times New Roman" panose="02020603050405020304" pitchFamily="18" charset="0"/>
              </a:rPr>
              <a:t>لأحدهم في </a:t>
            </a:r>
            <a:r>
              <a:rPr lang="ar-EG" sz="2000" b="1" dirty="0">
                <a:solidFill>
                  <a:srgbClr val="2D3956"/>
                </a:solidFill>
                <a:latin typeface="Times New Roman" panose="02020603050405020304" pitchFamily="18" charset="0"/>
                <a:cs typeface="Times New Roman" panose="02020603050405020304" pitchFamily="18" charset="0"/>
              </a:rPr>
              <a:t>مواجهة الآخر، وإنما يتعامل الجميع على قدم المساواة . </a:t>
            </a: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905211" y="1545191"/>
            <a:ext cx="6412495" cy="2862322"/>
          </a:xfrm>
          <a:prstGeom prst="rect">
            <a:avLst/>
          </a:prstGeom>
          <a:noFill/>
        </p:spPr>
        <p:txBody>
          <a:bodyPr wrap="square" rtlCol="0">
            <a:spAutoFit/>
          </a:bodyPr>
          <a:lstStyle/>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وبناء على ما تقدم، فان القانون التجاري يعد فرعا أساسيا من فروع القانون الخاص. وإذا كان القانون المدنى هو الشريعة العامة للقانون الخاص"، </a:t>
            </a:r>
            <a:r>
              <a:rPr lang="ar-EG" sz="2000" b="1" dirty="0" smtClean="0">
                <a:solidFill>
                  <a:srgbClr val="2D3956"/>
                </a:solidFill>
                <a:latin typeface="Times New Roman" panose="02020603050405020304" pitchFamily="18" charset="0"/>
                <a:cs typeface="Times New Roman" panose="02020603050405020304" pitchFamily="18" charset="0"/>
              </a:rPr>
              <a:t>والذي ينطبق </a:t>
            </a:r>
            <a:r>
              <a:rPr lang="ar-EG" sz="2000" b="1" dirty="0">
                <a:solidFill>
                  <a:srgbClr val="2D3956"/>
                </a:solidFill>
                <a:latin typeface="Times New Roman" panose="02020603050405020304" pitchFamily="18" charset="0"/>
                <a:cs typeface="Times New Roman" panose="02020603050405020304" pitchFamily="18" charset="0"/>
              </a:rPr>
              <a:t>على كل العلاقات القانونية التي تجرى بين الأفراد العاديين، بصرف النظر عن صفاتهم، </a:t>
            </a:r>
            <a:r>
              <a:rPr lang="ar-EG" sz="2000" b="1" dirty="0" smtClean="0">
                <a:solidFill>
                  <a:srgbClr val="2D3956"/>
                </a:solidFill>
                <a:latin typeface="Times New Roman" panose="02020603050405020304" pitchFamily="18" charset="0"/>
                <a:cs typeface="Times New Roman" panose="02020603050405020304" pitchFamily="18" charset="0"/>
              </a:rPr>
              <a:t>أي سواء </a:t>
            </a:r>
            <a:r>
              <a:rPr lang="ar-EG" sz="2000" b="1" dirty="0">
                <a:solidFill>
                  <a:srgbClr val="2D3956"/>
                </a:solidFill>
                <a:latin typeface="Times New Roman" panose="02020603050405020304" pitchFamily="18" charset="0"/>
                <a:cs typeface="Times New Roman" panose="02020603050405020304" pitchFamily="18" charset="0"/>
              </a:rPr>
              <a:t>كانوا تجـارا أم غير تجار، أو بغض النظر عن طبيعة الأعمال التي </a:t>
            </a:r>
            <a:r>
              <a:rPr lang="ar-EG" sz="2000" b="1" dirty="0" smtClean="0">
                <a:solidFill>
                  <a:srgbClr val="2D3956"/>
                </a:solidFill>
                <a:latin typeface="Times New Roman" panose="02020603050405020304" pitchFamily="18" charset="0"/>
                <a:cs typeface="Times New Roman" panose="02020603050405020304" pitchFamily="18" charset="0"/>
              </a:rPr>
              <a:t>يباشرونها وما </a:t>
            </a:r>
            <a:r>
              <a:rPr lang="ar-EG" sz="2000" b="1" dirty="0">
                <a:solidFill>
                  <a:srgbClr val="2D3956"/>
                </a:solidFill>
                <a:latin typeface="Times New Roman" panose="02020603050405020304" pitchFamily="18" charset="0"/>
                <a:cs typeface="Times New Roman" panose="02020603050405020304" pitchFamily="18" charset="0"/>
              </a:rPr>
              <a:t>إذا كانت أعمالاً تجارية أم غير تجارية، فان القانون التجاري،كما قلنا حالا، </a:t>
            </a:r>
            <a:r>
              <a:rPr lang="ar-EG" sz="2000" b="1" dirty="0" smtClean="0">
                <a:solidFill>
                  <a:srgbClr val="2D3956"/>
                </a:solidFill>
                <a:latin typeface="Times New Roman" panose="02020603050405020304" pitchFamily="18" charset="0"/>
                <a:cs typeface="Times New Roman" panose="02020603050405020304" pitchFamily="18" charset="0"/>
              </a:rPr>
              <a:t>هو القانون </a:t>
            </a:r>
            <a:r>
              <a:rPr lang="ar-EG" sz="2000" b="1" dirty="0">
                <a:solidFill>
                  <a:srgbClr val="2D3956"/>
                </a:solidFill>
                <a:latin typeface="Times New Roman" panose="02020603050405020304" pitchFamily="18" charset="0"/>
                <a:cs typeface="Times New Roman" panose="02020603050405020304" pitchFamily="18" charset="0"/>
              </a:rPr>
              <a:t>الذي ينطبق على اشخاص معينين هم التجار، وعلى أعمال محددة هي </a:t>
            </a:r>
            <a:r>
              <a:rPr lang="ar-EG" sz="2000" b="1" dirty="0" smtClean="0">
                <a:solidFill>
                  <a:srgbClr val="2D3956"/>
                </a:solidFill>
                <a:latin typeface="Times New Roman" panose="02020603050405020304" pitchFamily="18" charset="0"/>
                <a:cs typeface="Times New Roman" panose="02020603050405020304" pitchFamily="18" charset="0"/>
              </a:rPr>
              <a:t>الأعمال</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التجارية</a:t>
            </a:r>
            <a:r>
              <a:rPr lang="ar-EG" sz="2000" b="1" dirty="0">
                <a:solidFill>
                  <a:srgbClr val="2D3956"/>
                </a:solidFill>
                <a:latin typeface="Times New Roman" panose="02020603050405020304" pitchFamily="18" charset="0"/>
                <a:cs typeface="Times New Roman" panose="02020603050405020304" pitchFamily="18" charset="0"/>
              </a:rPr>
              <a:t>.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983" y="1770231"/>
            <a:ext cx="2724150" cy="3823649"/>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50088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038560" y="1643821"/>
            <a:ext cx="6279146" cy="2862322"/>
          </a:xfrm>
          <a:prstGeom prst="rect">
            <a:avLst/>
          </a:prstGeom>
          <a:noFill/>
        </p:spPr>
        <p:txBody>
          <a:bodyPr wrap="square" rtlCol="0">
            <a:spAutoFit/>
          </a:bodyPr>
          <a:lstStyle/>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ولكي </a:t>
            </a:r>
            <a:r>
              <a:rPr lang="ar-EG" sz="2000" b="1" dirty="0">
                <a:solidFill>
                  <a:srgbClr val="2D3956"/>
                </a:solidFill>
                <a:latin typeface="Times New Roman" panose="02020603050405020304" pitchFamily="18" charset="0"/>
                <a:cs typeface="Times New Roman" panose="02020603050405020304" pitchFamily="18" charset="0"/>
              </a:rPr>
              <a:t>نتعرف على ماهية هذا القانون، فان الأمر يتطلب منا، بادي ذي بدء، </a:t>
            </a:r>
            <a:r>
              <a:rPr lang="ar-EG" sz="2000" b="1" dirty="0" smtClean="0">
                <a:solidFill>
                  <a:srgbClr val="2D3956"/>
                </a:solidFill>
                <a:latin typeface="Times New Roman" panose="02020603050405020304" pitchFamily="18" charset="0"/>
                <a:cs typeface="Times New Roman" panose="02020603050405020304" pitchFamily="18" charset="0"/>
              </a:rPr>
              <a:t>ننتناول </a:t>
            </a:r>
            <a:r>
              <a:rPr lang="ar-EG" sz="2000" b="1" dirty="0">
                <a:solidFill>
                  <a:srgbClr val="2D3956"/>
                </a:solidFill>
                <a:latin typeface="Times New Roman" panose="02020603050405020304" pitchFamily="18" charset="0"/>
                <a:cs typeface="Times New Roman" panose="02020603050405020304" pitchFamily="18" charset="0"/>
              </a:rPr>
              <a:t>حقيقة تسميته، فإذا ما فرغنا من ذلك، وجب أن </a:t>
            </a:r>
            <a:r>
              <a:rPr lang="ar-EG" sz="2000" b="1" dirty="0" smtClean="0">
                <a:solidFill>
                  <a:srgbClr val="2D3956"/>
                </a:solidFill>
                <a:latin typeface="Times New Roman" panose="02020603050405020304" pitchFamily="18" charset="0"/>
                <a:cs typeface="Times New Roman" panose="02020603050405020304" pitchFamily="18" charset="0"/>
              </a:rPr>
              <a:t>نتناول </a:t>
            </a:r>
            <a:r>
              <a:rPr lang="ar-EG" sz="2000" b="1" dirty="0">
                <a:solidFill>
                  <a:srgbClr val="2D3956"/>
                </a:solidFill>
                <a:latin typeface="Times New Roman" panose="02020603050405020304" pitchFamily="18" charset="0"/>
                <a:cs typeface="Times New Roman" panose="02020603050405020304" pitchFamily="18" charset="0"/>
              </a:rPr>
              <a:t>نطاق تطبقيه لنتعرف عما إذا كان </a:t>
            </a:r>
            <a:r>
              <a:rPr lang="ar-EG" sz="2000" b="1" dirty="0" smtClean="0">
                <a:solidFill>
                  <a:srgbClr val="2D3956"/>
                </a:solidFill>
                <a:latin typeface="Times New Roman" panose="02020603050405020304" pitchFamily="18" charset="0"/>
                <a:cs typeface="Times New Roman" panose="02020603050405020304" pitchFamily="18" charset="0"/>
              </a:rPr>
              <a:t>هذا القانون </a:t>
            </a:r>
            <a:r>
              <a:rPr lang="ar-EG" sz="2000" b="1" dirty="0">
                <a:solidFill>
                  <a:srgbClr val="2D3956"/>
                </a:solidFill>
                <a:latin typeface="Times New Roman" panose="02020603050405020304" pitchFamily="18" charset="0"/>
                <a:cs typeface="Times New Roman" panose="02020603050405020304" pitchFamily="18" charset="0"/>
              </a:rPr>
              <a:t>قانونا شخصيا أم قانونا موضوعيا، فإذا ما انتهينا من ذلك، فإننا سنتناول </a:t>
            </a:r>
            <a:r>
              <a:rPr lang="ar-EG" sz="2000" b="1" dirty="0" smtClean="0">
                <a:solidFill>
                  <a:srgbClr val="2D3956"/>
                </a:solidFill>
                <a:latin typeface="Times New Roman" panose="02020603050405020304" pitchFamily="18" charset="0"/>
                <a:cs typeface="Times New Roman" panose="02020603050405020304" pitchFamily="18" charset="0"/>
              </a:rPr>
              <a:t>بعد ذلك الاتجاه </a:t>
            </a:r>
            <a:r>
              <a:rPr lang="ar-EG" sz="2000" b="1" dirty="0">
                <a:solidFill>
                  <a:srgbClr val="2D3956"/>
                </a:solidFill>
                <a:latin typeface="Times New Roman" panose="02020603050405020304" pitchFamily="18" charset="0"/>
                <a:cs typeface="Times New Roman" panose="02020603050405020304" pitchFamily="18" charset="0"/>
              </a:rPr>
              <a:t>نحو التوحيد الدولي للقانون التجاري، ونجد بعد ذلك ضروريا أن نعرض </a:t>
            </a:r>
            <a:r>
              <a:rPr lang="ar-EG" sz="2000" b="1" dirty="0" smtClean="0">
                <a:solidFill>
                  <a:srgbClr val="2D3956"/>
                </a:solidFill>
                <a:latin typeface="Times New Roman" panose="02020603050405020304" pitchFamily="18" charset="0"/>
                <a:cs typeface="Times New Roman" panose="02020603050405020304" pitchFamily="18" charset="0"/>
              </a:rPr>
              <a:t>لفرادته بالنظر </a:t>
            </a:r>
            <a:r>
              <a:rPr lang="ar-EG" sz="2000" b="1" dirty="0">
                <a:solidFill>
                  <a:srgbClr val="2D3956"/>
                </a:solidFill>
                <a:latin typeface="Times New Roman" panose="02020603050405020304" pitchFamily="18" charset="0"/>
                <a:cs typeface="Times New Roman" panose="02020603050405020304" pitchFamily="18" charset="0"/>
              </a:rPr>
              <a:t>الى فروع القانون الأخرى، ولكي نكمل هذه الإطلالة العامة </a:t>
            </a:r>
            <a:r>
              <a:rPr lang="ar-EG" sz="2000" b="1" dirty="0" smtClean="0">
                <a:solidFill>
                  <a:srgbClr val="2D3956"/>
                </a:solidFill>
                <a:latin typeface="Times New Roman" panose="02020603050405020304" pitchFamily="18" charset="0"/>
                <a:cs typeface="Times New Roman" panose="02020603050405020304" pitchFamily="18" charset="0"/>
              </a:rPr>
              <a:t>على القانون التجاري، يجب أن نعرض لمصادره التي يستقى منها أحكامه.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411" y="1643822"/>
            <a:ext cx="2590800" cy="3550807"/>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39280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916906" y="1780802"/>
            <a:ext cx="6176389" cy="3785652"/>
          </a:xfrm>
          <a:prstGeom prst="rect">
            <a:avLst/>
          </a:prstGeom>
          <a:noFill/>
        </p:spPr>
        <p:txBody>
          <a:bodyPr wrap="square" rtlCol="0">
            <a:spAutoFit/>
          </a:bodyPr>
          <a:lstStyle/>
          <a:p>
            <a:pPr algn="justLow" rtl="1"/>
            <a:r>
              <a:rPr lang="ar-EG" sz="2000" b="1" dirty="0" smtClean="0">
                <a:solidFill>
                  <a:schemeClr val="accent6">
                    <a:lumMod val="75000"/>
                  </a:schemeClr>
                </a:solidFill>
                <a:latin typeface="Times New Roman" panose="02020603050405020304" pitchFamily="18" charset="0"/>
                <a:cs typeface="Times New Roman" panose="02020603050405020304" pitchFamily="18" charset="0"/>
              </a:rPr>
              <a:t>۲ </a:t>
            </a:r>
            <a:r>
              <a:rPr lang="ar-EG" sz="2000" b="1" dirty="0">
                <a:solidFill>
                  <a:schemeClr val="accent6">
                    <a:lumMod val="75000"/>
                  </a:schemeClr>
                </a:solidFill>
                <a:latin typeface="Times New Roman" panose="02020603050405020304" pitchFamily="18" charset="0"/>
                <a:cs typeface="Times New Roman" panose="02020603050405020304" pitchFamily="18" charset="0"/>
              </a:rPr>
              <a:t>- القانون التجارى أم قانون </a:t>
            </a:r>
            <a:r>
              <a:rPr lang="ar-EG" sz="2000" b="1" dirty="0" smtClean="0">
                <a:solidFill>
                  <a:schemeClr val="accent6">
                    <a:lumMod val="75000"/>
                  </a:schemeClr>
                </a:solidFill>
                <a:latin typeface="Times New Roman" panose="02020603050405020304" pitchFamily="18" charset="0"/>
                <a:cs typeface="Times New Roman" panose="02020603050405020304" pitchFamily="18" charset="0"/>
              </a:rPr>
              <a:t>الأعمال:</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على </a:t>
            </a:r>
            <a:r>
              <a:rPr lang="ar-EG" sz="2000" b="1" dirty="0">
                <a:solidFill>
                  <a:srgbClr val="2D3956"/>
                </a:solidFill>
                <a:latin typeface="Times New Roman" panose="02020603050405020304" pitchFamily="18" charset="0"/>
                <a:cs typeface="Times New Roman" panose="02020603050405020304" pitchFamily="18" charset="0"/>
              </a:rPr>
              <a:t>عكس القانون المدني، فان دراسة </a:t>
            </a:r>
            <a:r>
              <a:rPr lang="ar-EG" sz="2000" b="1" dirty="0" smtClean="0">
                <a:solidFill>
                  <a:srgbClr val="2D3956"/>
                </a:solidFill>
                <a:latin typeface="Times New Roman" panose="02020603050405020304" pitchFamily="18" charset="0"/>
                <a:cs typeface="Times New Roman" panose="02020603050405020304" pitchFamily="18" charset="0"/>
              </a:rPr>
              <a:t>القانون التجاري </a:t>
            </a:r>
            <a:r>
              <a:rPr lang="ar-EG" sz="2000" b="1" dirty="0">
                <a:solidFill>
                  <a:srgbClr val="2D3956"/>
                </a:solidFill>
                <a:latin typeface="Times New Roman" panose="02020603050405020304" pitchFamily="18" charset="0"/>
                <a:cs typeface="Times New Roman" panose="02020603050405020304" pitchFamily="18" charset="0"/>
              </a:rPr>
              <a:t>تقتضي منا تحديد ماهية تسميته. فمنذ وقت طويل و غالبية الفقه تستعمل،للإشارة الى هذه المادة، مصطلح القانون التجاري. والواقع أن هذا المسمى </a:t>
            </a:r>
            <a:r>
              <a:rPr lang="ar-EG" sz="2000" b="1" dirty="0" smtClean="0">
                <a:solidFill>
                  <a:srgbClr val="2D3956"/>
                </a:solidFill>
                <a:latin typeface="Times New Roman" panose="02020603050405020304" pitchFamily="18" charset="0"/>
                <a:cs typeface="Times New Roman" panose="02020603050405020304" pitchFamily="18" charset="0"/>
              </a:rPr>
              <a:t>تعرض لانتقادات </a:t>
            </a:r>
            <a:r>
              <a:rPr lang="ar-EG" sz="2000" b="1" dirty="0">
                <a:solidFill>
                  <a:srgbClr val="2D3956"/>
                </a:solidFill>
                <a:latin typeface="Times New Roman" panose="02020603050405020304" pitchFamily="18" charset="0"/>
                <a:cs typeface="Times New Roman" panose="02020603050405020304" pitchFamily="18" charset="0"/>
              </a:rPr>
              <a:t>بسبب أن هذا الفرع من فروع القانون يحكم، ليس فقط الأنشطة </a:t>
            </a:r>
            <a:r>
              <a:rPr lang="ar-EG" sz="2000" b="1" dirty="0" smtClean="0">
                <a:solidFill>
                  <a:srgbClr val="2D3956"/>
                </a:solidFill>
                <a:latin typeface="Times New Roman" panose="02020603050405020304" pitchFamily="18" charset="0"/>
                <a:cs typeface="Times New Roman" panose="02020603050405020304" pitchFamily="18" charset="0"/>
              </a:rPr>
              <a:t>المتعلقة بالتوزيع</a:t>
            </a:r>
            <a:r>
              <a:rPr lang="ar-EG" sz="2000" b="1" dirty="0">
                <a:solidFill>
                  <a:srgbClr val="2D3956"/>
                </a:solidFill>
                <a:latin typeface="Times New Roman" panose="02020603050405020304" pitchFamily="18" charset="0"/>
                <a:cs typeface="Times New Roman" panose="02020603050405020304" pitchFamily="18" charset="0"/>
              </a:rPr>
              <a:t>، وهو المعنى المعتاد لكلمة التجارة، وإنما أيضا معظم الأنشطة </a:t>
            </a:r>
            <a:r>
              <a:rPr lang="ar-EG" sz="2000" b="1" dirty="0" smtClean="0">
                <a:solidFill>
                  <a:srgbClr val="2D3956"/>
                </a:solidFill>
                <a:latin typeface="Times New Roman" panose="02020603050405020304" pitchFamily="18" charset="0"/>
                <a:cs typeface="Times New Roman" panose="02020603050405020304" pitchFamily="18" charset="0"/>
              </a:rPr>
              <a:t>المرتبطة بالإنتاج</a:t>
            </a:r>
            <a:r>
              <a:rPr lang="ar-EG" sz="2000" b="1" dirty="0">
                <a:solidFill>
                  <a:srgbClr val="2D3956"/>
                </a:solidFill>
                <a:latin typeface="Times New Roman" panose="02020603050405020304" pitchFamily="18" charset="0"/>
                <a:cs typeface="Times New Roman" panose="02020603050405020304" pitchFamily="18" charset="0"/>
              </a:rPr>
              <a:t>، وهو ما يعني امتداد مظلته لتشمل بعض أعمال </a:t>
            </a:r>
            <a:r>
              <a:rPr lang="ar-EG" sz="2000" b="1" dirty="0" smtClean="0">
                <a:solidFill>
                  <a:srgbClr val="2D3956"/>
                </a:solidFill>
                <a:latin typeface="Times New Roman" panose="02020603050405020304" pitchFamily="18" charset="0"/>
                <a:cs typeface="Times New Roman" panose="02020603050405020304" pitchFamily="18" charset="0"/>
              </a:rPr>
              <a:t>الصناعة . </a:t>
            </a:r>
          </a:p>
          <a:p>
            <a:pPr algn="justLow" rtl="1"/>
            <a:r>
              <a:rPr lang="ar-EG" sz="2000" b="1" dirty="0">
                <a:solidFill>
                  <a:srgbClr val="2D3956"/>
                </a:solidFill>
                <a:latin typeface="Times New Roman" panose="02020603050405020304" pitchFamily="18" charset="0"/>
                <a:cs typeface="Times New Roman" panose="02020603050405020304" pitchFamily="18" charset="0"/>
              </a:rPr>
              <a:t>ومن هنا جاء اصطلاح القانون التجاري غير شامل لكل العلاقات وصـورالأنشطة التي تنظمها بالفعل قواعده القانونية.والسبب في ذلك يرجع الى ازدياد تدخل الدولة في الأنشطة </a:t>
            </a:r>
            <a:r>
              <a:rPr lang="ar-EG" sz="2000" b="1" dirty="0" smtClean="0">
                <a:solidFill>
                  <a:srgbClr val="2D3956"/>
                </a:solidFill>
                <a:latin typeface="Times New Roman" panose="02020603050405020304" pitchFamily="18" charset="0"/>
                <a:cs typeface="Times New Roman" panose="02020603050405020304" pitchFamily="18" charset="0"/>
              </a:rPr>
              <a:t>الاقتصادية المختلفة</a:t>
            </a:r>
            <a:r>
              <a:rPr lang="ar-EG" sz="2000" b="1" dirty="0">
                <a:solidFill>
                  <a:srgbClr val="2D3956"/>
                </a:solidFill>
                <a:latin typeface="Times New Roman" panose="02020603050405020304" pitchFamily="18" charset="0"/>
                <a:cs typeface="Times New Roman" panose="02020603050405020304" pitchFamily="18" charset="0"/>
              </a:rPr>
              <a:t>، وذلك سواء عن طريق الإشراف على ممارسة هذه الأنشطة من قبل </a:t>
            </a:r>
            <a:r>
              <a:rPr lang="ar-EG" sz="2000" b="1" dirty="0" smtClean="0">
                <a:solidFill>
                  <a:srgbClr val="2D3956"/>
                </a:solidFill>
                <a:latin typeface="Times New Roman" panose="02020603050405020304" pitchFamily="18" charset="0"/>
                <a:cs typeface="Times New Roman" panose="02020603050405020304" pitchFamily="18" charset="0"/>
              </a:rPr>
              <a:t>الأفراد أو </a:t>
            </a:r>
            <a:r>
              <a:rPr lang="ar-EG" sz="2000" b="1" dirty="0">
                <a:solidFill>
                  <a:srgbClr val="2D3956"/>
                </a:solidFill>
                <a:latin typeface="Times New Roman" panose="02020603050405020304" pitchFamily="18" charset="0"/>
                <a:cs typeface="Times New Roman" panose="02020603050405020304" pitchFamily="18" charset="0"/>
              </a:rPr>
              <a:t>الشركات، </a:t>
            </a:r>
            <a:r>
              <a:rPr lang="ar-EG" sz="2000" b="1" dirty="0" smtClean="0">
                <a:solidFill>
                  <a:srgbClr val="2D3956"/>
                </a:solidFill>
                <a:latin typeface="Times New Roman" panose="02020603050405020304" pitchFamily="18" charset="0"/>
                <a:cs typeface="Times New Roman" panose="02020603050405020304" pitchFamily="18" charset="0"/>
              </a:rPr>
              <a:t>أو</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499" y="1870721"/>
            <a:ext cx="2857500" cy="3913590"/>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548418" y="1780803"/>
            <a:ext cx="6469039"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عن طريق مباشرتها لها بنفسها من خلال المؤسسات والشركات العامة. فالدولة، بقيامها بمثل هذه الأنشطة، قد نزلت عن وصف السيادة الذي كان يدخلها تحت مظلة </a:t>
            </a:r>
            <a:r>
              <a:rPr lang="ar-EG" sz="2000" b="1" dirty="0" smtClean="0">
                <a:solidFill>
                  <a:srgbClr val="2D3956"/>
                </a:solidFill>
                <a:latin typeface="Times New Roman" panose="02020603050405020304" pitchFamily="18" charset="0"/>
                <a:cs typeface="Times New Roman" panose="02020603050405020304" pitchFamily="18" charset="0"/>
              </a:rPr>
              <a:t>القانون العام</a:t>
            </a:r>
            <a:r>
              <a:rPr lang="ar-EG" sz="2000" b="1" dirty="0">
                <a:solidFill>
                  <a:srgbClr val="2D3956"/>
                </a:solidFill>
                <a:latin typeface="Times New Roman" panose="02020603050405020304" pitchFamily="18" charset="0"/>
                <a:cs typeface="Times New Roman" panose="02020603050405020304" pitchFamily="18" charset="0"/>
              </a:rPr>
              <a:t>، وعبرت صراحة عن رغبتها في التعامل مع الأفراد على قدم المساواة والخضوع لما يحكم أنشطتهم من قواعد واحكام قانونية . وهذا </a:t>
            </a:r>
            <a:r>
              <a:rPr lang="ar-EG" sz="2000" b="1" dirty="0" smtClean="0">
                <a:solidFill>
                  <a:srgbClr val="2D3956"/>
                </a:solidFill>
                <a:latin typeface="Times New Roman" panose="02020603050405020304" pitchFamily="18" charset="0"/>
                <a:cs typeface="Times New Roman" panose="02020603050405020304" pitchFamily="18" charset="0"/>
              </a:rPr>
              <a:t>ما يؤدي </a:t>
            </a:r>
            <a:r>
              <a:rPr lang="ar-EG" sz="2000" b="1" dirty="0">
                <a:solidFill>
                  <a:srgbClr val="2D3956"/>
                </a:solidFill>
                <a:latin typeface="Times New Roman" panose="02020603050405020304" pitchFamily="18" charset="0"/>
                <a:cs typeface="Times New Roman" panose="02020603050405020304" pitchFamily="18" charset="0"/>
              </a:rPr>
              <a:t>بالضرورة والمنطق إلى اتساع دائرة القانون التجاري.</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كما </a:t>
            </a:r>
            <a:r>
              <a:rPr lang="ar-EG" sz="2000" b="1" dirty="0">
                <a:solidFill>
                  <a:srgbClr val="2D3956"/>
                </a:solidFill>
                <a:latin typeface="Times New Roman" panose="02020603050405020304" pitchFamily="18" charset="0"/>
                <a:cs typeface="Times New Roman" panose="02020603050405020304" pitchFamily="18" charset="0"/>
              </a:rPr>
              <a:t>يرجع قصور اصطلاح </a:t>
            </a:r>
            <a:r>
              <a:rPr lang="ar-EG" sz="2000" b="1" dirty="0" smtClean="0">
                <a:solidFill>
                  <a:srgbClr val="2D3956"/>
                </a:solidFill>
                <a:latin typeface="Times New Roman" panose="02020603050405020304" pitchFamily="18" charset="0"/>
                <a:cs typeface="Times New Roman" panose="02020603050405020304" pitchFamily="18" charset="0"/>
              </a:rPr>
              <a:t>القانون التجاري عن شمول كل الأنشطة التي تنظمهـا قواعـده إلـى ظـهـور الـشركات المتعددة الجنسيات والتـي تـتـولى تنفيـذ المشروعات الصناعية الكبرى، ونمو الاتجاه نحو ظاهرة التركز الاقتصادي، والتي تجسدها التكتلات الاقتصادية المختلفة، يضاف إلى ذلك تكاثر المخترعات العلمية وتطبيقاتها الفنية والتقنية، مع ما صاحب ذلك من ظهور وسائل الاتصال الحديثة فائقة السرعة فرضتها ضرورة تبادل المعارف والتكنولوجيا الحديثة.</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5579" y="1800578"/>
            <a:ext cx="2258323" cy="3776841"/>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7931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378125" y="2006221"/>
            <a:ext cx="5639332" cy="2862322"/>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وعلى الرغم أن القانون التجاري نشأ ليحكم طائفة معينة، هي طائفة التجـار ومـا يمارسـونـه مـن أعمـال تجاريـة، مستبعدا مـن نطـاق اختصاصه العمليـات الاستخراجية وأنشطة أصـاحب المهن الحرة، إلا أن هذا النطـاق الـضيق للقـانـون التجاري لم يكن إلا مرحلة من مراحل تطوره، إذ أن واقع التطور الذي أصاب الحياة الاقتصادية الحديثة، قد فرض بالضرورة اتساع هذا النطاق.</a:t>
            </a:r>
          </a:p>
          <a:p>
            <a:pPr algn="justLow" rtl="1"/>
            <a:r>
              <a:rPr lang="ar-EG" sz="2000" b="1" dirty="0">
                <a:solidFill>
                  <a:srgbClr val="2D3956"/>
                </a:solidFill>
                <a:latin typeface="Times New Roman" panose="02020603050405020304" pitchFamily="18" charset="0"/>
                <a:cs typeface="Times New Roman" panose="02020603050405020304" pitchFamily="18" charset="0"/>
              </a:rPr>
              <a:t>وقـد تـم ذلـك إمـا عـن طـريـق أحكـام قـضـائية أصدرها القضاء أو بنصوص تشريعية نظمها المشرع.</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7371" y="1773691"/>
            <a:ext cx="2619375" cy="3617174"/>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4787900" y="1894169"/>
            <a:ext cx="6170590" cy="4555093"/>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فها </a:t>
            </a:r>
            <a:r>
              <a:rPr lang="ar-EG" sz="2000" b="1" dirty="0">
                <a:solidFill>
                  <a:srgbClr val="2D3956"/>
                </a:solidFill>
                <a:latin typeface="Times New Roman" panose="02020603050405020304" pitchFamily="18" charset="0"/>
                <a:cs typeface="Times New Roman" panose="02020603050405020304" pitchFamily="18" charset="0"/>
              </a:rPr>
              <a:t>هو القضاء الفرنسي، قد بدأ، خلال القرن التاسع عشر، يضيف ما يستجد في دائرة الحياة الاقتصادية، الى دائرة القانون التجاري. ومثال ذلك إضفاء </a:t>
            </a:r>
            <a:r>
              <a:rPr lang="ar-EG" sz="2000" b="1" dirty="0" smtClean="0">
                <a:solidFill>
                  <a:srgbClr val="2D3956"/>
                </a:solidFill>
                <a:latin typeface="Times New Roman" panose="02020603050405020304" pitchFamily="18" charset="0"/>
                <a:cs typeface="Times New Roman" panose="02020603050405020304" pitchFamily="18" charset="0"/>
              </a:rPr>
              <a:t>الصفة</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التجارية </a:t>
            </a:r>
            <a:r>
              <a:rPr lang="ar-EG" sz="2000" b="1" dirty="0">
                <a:solidFill>
                  <a:srgbClr val="2D3956"/>
                </a:solidFill>
                <a:latin typeface="Times New Roman" panose="02020603050405020304" pitchFamily="18" charset="0"/>
                <a:cs typeface="Times New Roman" panose="02020603050405020304" pitchFamily="18" charset="0"/>
              </a:rPr>
              <a:t>على أعمال التامين البرى، وبعض أعمال المشروعات الصناعية، وكذا إسناد هذه الصفة إلى أعمـال تمارس بصفة تبعيـة للنشاط التجاري الأصلي </a:t>
            </a:r>
            <a:r>
              <a:rPr lang="ar-EG" sz="2000" b="1" dirty="0" smtClean="0">
                <a:solidFill>
                  <a:srgbClr val="2D3956"/>
                </a:solidFill>
                <a:latin typeface="Times New Roman" panose="02020603050405020304" pitchFamily="18" charset="0"/>
                <a:cs typeface="Times New Roman" panose="02020603050405020304" pitchFamily="18" charset="0"/>
              </a:rPr>
              <a:t>الذي</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يمارسه </a:t>
            </a:r>
            <a:r>
              <a:rPr lang="ar-EG" sz="2000" b="1" dirty="0">
                <a:solidFill>
                  <a:srgbClr val="2D3956"/>
                </a:solidFill>
                <a:latin typeface="Times New Roman" panose="02020603050405020304" pitchFamily="18" charset="0"/>
                <a:cs typeface="Times New Roman" panose="02020603050405020304" pitchFamily="18" charset="0"/>
              </a:rPr>
              <a:t>التاجر"، يضاف الى ذلك نشاط مخازن الاستيداع، أعمال النشر والدعاية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الإعلان، وخدمات التخليص الجمركي ووكالات السفر </a:t>
            </a:r>
            <a:r>
              <a:rPr lang="ar-EG" sz="2000" b="1" dirty="0" smtClean="0">
                <a:solidFill>
                  <a:srgbClr val="2D3956"/>
                </a:solidFill>
                <a:latin typeface="Times New Roman" panose="02020603050405020304" pitchFamily="18" charset="0"/>
                <a:cs typeface="Times New Roman" panose="02020603050405020304" pitchFamily="18" charset="0"/>
              </a:rPr>
              <a:t>والسياحة تكن </a:t>
            </a:r>
            <a:r>
              <a:rPr lang="ar-EG" sz="2000" b="1" dirty="0">
                <a:solidFill>
                  <a:srgbClr val="2D3956"/>
                </a:solidFill>
                <a:latin typeface="Times New Roman" panose="02020603050405020304" pitchFamily="18" charset="0"/>
                <a:cs typeface="Times New Roman" panose="02020603050405020304" pitchFamily="18" charset="0"/>
              </a:rPr>
              <a:t>لها هذه الصفة من قبل، كما انه اسند صفة التجار الى أشخاص جدد لم تثبت </a:t>
            </a:r>
            <a:r>
              <a:rPr lang="ar-EG" sz="2000" b="1" dirty="0" smtClean="0">
                <a:solidFill>
                  <a:srgbClr val="2D3956"/>
                </a:solidFill>
                <a:latin typeface="Times New Roman" panose="02020603050405020304" pitchFamily="18" charset="0"/>
                <a:cs typeface="Times New Roman" panose="02020603050405020304" pitchFamily="18" charset="0"/>
              </a:rPr>
              <a:t>لهم كما </a:t>
            </a:r>
            <a:r>
              <a:rPr lang="ar-EG" sz="2000" b="1" dirty="0">
                <a:solidFill>
                  <a:srgbClr val="2D3956"/>
                </a:solidFill>
                <a:latin typeface="Times New Roman" panose="02020603050405020304" pitchFamily="18" charset="0"/>
                <a:cs typeface="Times New Roman" panose="02020603050405020304" pitchFamily="18" charset="0"/>
              </a:rPr>
              <a:t>نجد أن المشرع الفرنسي قد اسبغ الصفة التجارية على أعمال جديدة لمهذه الصفة فيمـا مـضى. ومثـال الأعمال الجديدة التي أصبحت في عداد </a:t>
            </a:r>
            <a:r>
              <a:rPr lang="ar-EG" sz="2000" b="1" dirty="0" smtClean="0">
                <a:solidFill>
                  <a:srgbClr val="2D3956"/>
                </a:solidFill>
                <a:latin typeface="Times New Roman" panose="02020603050405020304" pitchFamily="18" charset="0"/>
                <a:cs typeface="Times New Roman" panose="02020603050405020304" pitchFamily="18" charset="0"/>
              </a:rPr>
              <a:t>الأعمال</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الأشخاص</a:t>
            </a:r>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271749" y="1924334"/>
            <a:ext cx="6686741" cy="3170099"/>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الذين دخلوا في ذمرة من يتمتعون بصفة التاجر، فالمشرع الفرنسي قدوالمحاجر، أعمال تأجير المنقولات وبعض أعمال الوساطة في تأجيرها. أما من </a:t>
            </a:r>
            <a:r>
              <a:rPr lang="ar-EG" sz="2000" b="1" dirty="0" smtClean="0">
                <a:solidFill>
                  <a:srgbClr val="2D3956"/>
                </a:solidFill>
                <a:latin typeface="Times New Roman" panose="02020603050405020304" pitchFamily="18" charset="0"/>
                <a:cs typeface="Times New Roman" panose="02020603050405020304" pitchFamily="18" charset="0"/>
              </a:rPr>
              <a:t>جهة</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قرر</a:t>
            </a:r>
            <a:r>
              <a:rPr lang="ar-EG" sz="2000" b="1" dirty="0">
                <a:solidFill>
                  <a:srgbClr val="2D3956"/>
                </a:solidFill>
                <a:latin typeface="Times New Roman" panose="02020603050405020304" pitchFamily="18" charset="0"/>
                <a:cs typeface="Times New Roman" panose="02020603050405020304" pitchFamily="18" charset="0"/>
              </a:rPr>
              <a:t>، في تشريعات متعاقبة، أن كل شركة تأخذ أحد الأشكال الستة (شركة التضامن -شركة التوصية البسيطة - شركة المحاصـة - شركة المساهمة - شركة </a:t>
            </a:r>
            <a:r>
              <a:rPr lang="ar-EG" sz="2000" b="1" dirty="0" smtClean="0">
                <a:solidFill>
                  <a:srgbClr val="2D3956"/>
                </a:solidFill>
                <a:latin typeface="Times New Roman" panose="02020603050405020304" pitchFamily="18" charset="0"/>
                <a:cs typeface="Times New Roman" panose="02020603050405020304" pitchFamily="18" charset="0"/>
              </a:rPr>
              <a:t>التوصية</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بالأسهم </a:t>
            </a:r>
            <a:r>
              <a:rPr lang="ar-EG" sz="2000" b="1" dirty="0">
                <a:solidFill>
                  <a:srgbClr val="2D3956"/>
                </a:solidFill>
                <a:latin typeface="Times New Roman" panose="02020603050405020304" pitchFamily="18" charset="0"/>
                <a:cs typeface="Times New Roman" panose="02020603050405020304" pitchFamily="18" charset="0"/>
              </a:rPr>
              <a:t>- الشركة ذات المسئولية المحدودة) تعتبر شركة تجارية، كما يكتسب </a:t>
            </a:r>
            <a:r>
              <a:rPr lang="ar-EG" sz="2000" b="1" dirty="0" smtClean="0">
                <a:solidFill>
                  <a:srgbClr val="2D3956"/>
                </a:solidFill>
                <a:latin typeface="Times New Roman" panose="02020603050405020304" pitchFamily="18" charset="0"/>
                <a:cs typeface="Times New Roman" panose="02020603050405020304" pitchFamily="18" charset="0"/>
              </a:rPr>
              <a:t>بعض</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الشركاء </a:t>
            </a:r>
            <a:r>
              <a:rPr lang="ar-EG" sz="2000" b="1" dirty="0">
                <a:solidFill>
                  <a:srgbClr val="2D3956"/>
                </a:solidFill>
                <a:latin typeface="Times New Roman" panose="02020603050405020304" pitchFamily="18" charset="0"/>
                <a:cs typeface="Times New Roman" panose="02020603050405020304" pitchFamily="18" charset="0"/>
              </a:rPr>
              <a:t>فيها صفة التاجر بمجرد انضمامهم الى الشركة حتى ولو لم تكن لهم </a:t>
            </a:r>
            <a:r>
              <a:rPr lang="ar-EG" sz="2000" b="1" dirty="0" smtClean="0">
                <a:solidFill>
                  <a:srgbClr val="2D3956"/>
                </a:solidFill>
                <a:latin typeface="Times New Roman" panose="02020603050405020304" pitchFamily="18" charset="0"/>
                <a:cs typeface="Times New Roman" panose="02020603050405020304" pitchFamily="18" charset="0"/>
              </a:rPr>
              <a:t>هذه</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الصفة </a:t>
            </a:r>
            <a:r>
              <a:rPr lang="ar-EG" sz="2000" b="1" dirty="0">
                <a:solidFill>
                  <a:srgbClr val="2D3956"/>
                </a:solidFill>
                <a:latin typeface="Times New Roman" panose="02020603050405020304" pitchFamily="18" charset="0"/>
                <a:cs typeface="Times New Roman" panose="02020603050405020304" pitchFamily="18" charset="0"/>
              </a:rPr>
              <a:t>من قبل، وذلك بغض النظر عن طبيعة الأعمال التي تمارسها الشركة، </a:t>
            </a:r>
            <a:r>
              <a:rPr lang="ar-EG" sz="2000" b="1" dirty="0" smtClean="0">
                <a:solidFill>
                  <a:srgbClr val="2D3956"/>
                </a:solidFill>
                <a:latin typeface="Times New Roman" panose="02020603050405020304" pitchFamily="18" charset="0"/>
                <a:cs typeface="Times New Roman" panose="02020603050405020304" pitchFamily="18" charset="0"/>
              </a:rPr>
              <a:t>سواء </a:t>
            </a:r>
            <a:r>
              <a:rPr lang="ar-EG" sz="2000" b="1" dirty="0">
                <a:solidFill>
                  <a:srgbClr val="2D3956"/>
                </a:solidFill>
                <a:latin typeface="Times New Roman" panose="02020603050405020304" pitchFamily="18" charset="0"/>
                <a:cs typeface="Times New Roman" panose="02020603050405020304" pitchFamily="18" charset="0"/>
              </a:rPr>
              <a:t>كانت هذه الأعمال من طبيعة مدنية أو من طبيعة تجارية. يضاف الى </a:t>
            </a:r>
            <a:r>
              <a:rPr lang="ar-EG" sz="2000" b="1" dirty="0" smtClean="0">
                <a:solidFill>
                  <a:srgbClr val="2D3956"/>
                </a:solidFill>
                <a:latin typeface="Times New Roman" panose="02020603050405020304" pitchFamily="18" charset="0"/>
                <a:cs typeface="Times New Roman" panose="02020603050405020304" pitchFamily="18" charset="0"/>
              </a:rPr>
              <a:t>هذا</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وذلك</a:t>
            </a:r>
            <a:r>
              <a:rPr lang="ar-EG" sz="2000" b="1" dirty="0">
                <a:solidFill>
                  <a:srgbClr val="2D3956"/>
                </a:solidFill>
                <a:latin typeface="Times New Roman" panose="02020603050405020304" pitchFamily="18" charset="0"/>
                <a:cs typeface="Times New Roman" panose="02020603050405020304" pitchFamily="18" charset="0"/>
              </a:rPr>
              <a:t>، أن هناك عدد من نصوص القانون التجاري قرر المشرع تطبيقها على </a:t>
            </a:r>
            <a:r>
              <a:rPr lang="ar-EG" sz="2000" b="1" dirty="0" smtClean="0">
                <a:solidFill>
                  <a:srgbClr val="2D3956"/>
                </a:solidFill>
                <a:latin typeface="Times New Roman" panose="02020603050405020304" pitchFamily="18" charset="0"/>
                <a:cs typeface="Times New Roman" panose="02020603050405020304" pitchFamily="18" charset="0"/>
              </a:rPr>
              <a:t>أعمال غير </a:t>
            </a:r>
            <a:r>
              <a:rPr lang="ar-EG" sz="2000" b="1" dirty="0">
                <a:solidFill>
                  <a:srgbClr val="2D3956"/>
                </a:solidFill>
                <a:latin typeface="Times New Roman" panose="02020603050405020304" pitchFamily="18" charset="0"/>
                <a:cs typeface="Times New Roman" panose="02020603050405020304" pitchFamily="18" charset="0"/>
              </a:rPr>
              <a:t>تجارية، ومن ذلك تطبيق النصوص الخاصة بالرهن التجاري </a:t>
            </a:r>
            <a:r>
              <a:rPr lang="ar-EG" sz="2000" b="1" dirty="0" smtClean="0">
                <a:solidFill>
                  <a:srgbClr val="2D3956"/>
                </a:solidFill>
                <a:latin typeface="Times New Roman" panose="02020603050405020304" pitchFamily="18" charset="0"/>
                <a:cs typeface="Times New Roman" panose="02020603050405020304" pitchFamily="18" charset="0"/>
              </a:rPr>
              <a:t>على</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960497"/>
            <a:ext cx="2590800" cy="4444015"/>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85877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2071589"/>
            <a:ext cx="6170590" cy="347787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عقود رهن</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أبرمت لضمان ديون مدنية، وكذلك تطبيق القواعد الخاصة بالشركات التجارية على الشركات المدنية (الإشهار، الإعلان، شروط اكتساب </a:t>
            </a:r>
            <a:r>
              <a:rPr lang="ar-EG" sz="2000" b="1" dirty="0" smtClean="0">
                <a:solidFill>
                  <a:srgbClr val="2D3956"/>
                </a:solidFill>
                <a:latin typeface="Times New Roman" panose="02020603050405020304" pitchFamily="18" charset="0"/>
                <a:cs typeface="Times New Roman" panose="02020603050405020304" pitchFamily="18" charset="0"/>
              </a:rPr>
              <a:t>الشخصية</a:t>
            </a:r>
            <a:r>
              <a:rPr lang="ar-EG" sz="2000"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المعنوية</a:t>
            </a:r>
            <a:r>
              <a:rPr lang="ar-EG" sz="2000" b="1" dirty="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 وكذا على أشخاص </a:t>
            </a:r>
            <a:r>
              <a:rPr lang="ar-EG" sz="2000" b="1" dirty="0">
                <a:solidFill>
                  <a:srgbClr val="2D3956"/>
                </a:solidFill>
                <a:latin typeface="Times New Roman" panose="02020603050405020304" pitchFamily="18" charset="0"/>
                <a:cs typeface="Times New Roman" panose="02020603050405020304" pitchFamily="18" charset="0"/>
              </a:rPr>
              <a:t>لم تكن لهم صفة التاجر، ومنهم التجمعات ذو الغاية </a:t>
            </a:r>
            <a:r>
              <a:rPr lang="ar-EG" sz="2000" b="1" dirty="0" smtClean="0">
                <a:solidFill>
                  <a:srgbClr val="2D3956"/>
                </a:solidFill>
                <a:latin typeface="Times New Roman" panose="02020603050405020304" pitchFamily="18" charset="0"/>
                <a:cs typeface="Times New Roman" panose="02020603050405020304" pitchFamily="18" charset="0"/>
              </a:rPr>
              <a:t>الاقتصادية ، مؤجرى المحال </a:t>
            </a:r>
            <a:r>
              <a:rPr lang="ar-EG" sz="2000" b="1" dirty="0">
                <a:solidFill>
                  <a:srgbClr val="2D3956"/>
                </a:solidFill>
                <a:latin typeface="Times New Roman" panose="02020603050405020304" pitchFamily="18" charset="0"/>
                <a:cs typeface="Times New Roman" panose="02020603050405020304" pitchFamily="18" charset="0"/>
              </a:rPr>
              <a:t>التجارية، </a:t>
            </a:r>
            <a:r>
              <a:rPr lang="ar-EG" sz="2000" b="1" dirty="0" smtClean="0">
                <a:solidFill>
                  <a:srgbClr val="2D3956"/>
                </a:solidFill>
                <a:latin typeface="Times New Roman" panose="02020603050405020304" pitchFamily="18" charset="0"/>
                <a:cs typeface="Times New Roman" panose="02020603050405020304" pitchFamily="18" charset="0"/>
              </a:rPr>
              <a:t>الخ .</a:t>
            </a:r>
            <a:endParaRPr lang="en-US" sz="2000" b="1" dirty="0" smtClean="0">
              <a:solidFill>
                <a:srgbClr val="2D3956"/>
              </a:solidFill>
              <a:latin typeface="Times New Roman" panose="02020603050405020304" pitchFamily="18" charset="0"/>
              <a:cs typeface="Times New Roman" panose="02020603050405020304" pitchFamily="18" charset="0"/>
            </a:endParaRP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وكعادته</a:t>
            </a:r>
            <a:r>
              <a:rPr lang="ar-EG" sz="2000" b="1" dirty="0">
                <a:solidFill>
                  <a:srgbClr val="2D3956"/>
                </a:solidFill>
                <a:latin typeface="Times New Roman" panose="02020603050405020304" pitchFamily="18" charset="0"/>
                <a:cs typeface="Times New Roman" panose="02020603050405020304" pitchFamily="18" charset="0"/>
              </a:rPr>
              <a:t>، حـذا المشرع المصرى حذو نظيره الفرنسي في إضفاء </a:t>
            </a:r>
            <a:r>
              <a:rPr lang="ar-EG" sz="2000" b="1" dirty="0" smtClean="0">
                <a:solidFill>
                  <a:srgbClr val="2D3956"/>
                </a:solidFill>
                <a:latin typeface="Times New Roman" panose="02020603050405020304" pitchFamily="18" charset="0"/>
                <a:cs typeface="Times New Roman" panose="02020603050405020304" pitchFamily="18" charset="0"/>
              </a:rPr>
              <a:t>الصفة التجارية </a:t>
            </a:r>
            <a:r>
              <a:rPr lang="ar-EG" sz="2000" b="1" dirty="0">
                <a:solidFill>
                  <a:srgbClr val="2D3956"/>
                </a:solidFill>
                <a:latin typeface="Times New Roman" panose="02020603050405020304" pitchFamily="18" charset="0"/>
                <a:cs typeface="Times New Roman" panose="02020603050405020304" pitchFamily="18" charset="0"/>
              </a:rPr>
              <a:t>على أعمال لم تكن كذلك من ذي قبل. ففي ظل القانون الملغي الصادر سنة١٨٨٣، يقرر المشرع أن تعداد الأعمال التجارية الوارد في المادة الثانية من </a:t>
            </a:r>
            <a:r>
              <a:rPr lang="ar-EG" sz="2000" b="1" dirty="0" smtClean="0">
                <a:solidFill>
                  <a:srgbClr val="2D3956"/>
                </a:solidFill>
                <a:latin typeface="Times New Roman" panose="02020603050405020304" pitchFamily="18" charset="0"/>
                <a:cs typeface="Times New Roman" panose="02020603050405020304" pitchFamily="18" charset="0"/>
              </a:rPr>
              <a:t>التقنين</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التجاري </a:t>
            </a:r>
            <a:r>
              <a:rPr lang="ar-EG" sz="2000" b="1" dirty="0">
                <a:solidFill>
                  <a:srgbClr val="2D3956"/>
                </a:solidFill>
                <a:latin typeface="Times New Roman" panose="02020603050405020304" pitchFamily="18" charset="0"/>
                <a:cs typeface="Times New Roman" panose="02020603050405020304" pitchFamily="18" charset="0"/>
              </a:rPr>
              <a:t>لا يعد تعدادا حصريا وإنما جاء على سبيل المثال. وانطلاقا من ذلك </a:t>
            </a:r>
            <a:r>
              <a:rPr lang="ar-EG" sz="2000" b="1" dirty="0" smtClean="0">
                <a:solidFill>
                  <a:srgbClr val="2D3956"/>
                </a:solidFill>
                <a:latin typeface="Times New Roman" panose="02020603050405020304" pitchFamily="18" charset="0"/>
                <a:cs typeface="Times New Roman" panose="02020603050405020304" pitchFamily="18" charset="0"/>
              </a:rPr>
              <a:t>نجد القضاء </a:t>
            </a:r>
            <a:r>
              <a:rPr lang="ar-EG" sz="2000" b="1" dirty="0">
                <a:solidFill>
                  <a:srgbClr val="2D3956"/>
                </a:solidFill>
                <a:latin typeface="Times New Roman" panose="02020603050405020304" pitchFamily="18" charset="0"/>
                <a:cs typeface="Times New Roman" panose="02020603050405020304" pitchFamily="18" charset="0"/>
              </a:rPr>
              <a:t>مؤيدا من الفقه قد قرر مد مظلة الصفة التجارية إلى أعمال لم تكن ضمنالتعداد الذي ورد في المادة الثانية، ومن ذلك عمليات البورصة، والتأمين البحرى،والشيكات ". أما بعد </a:t>
            </a:r>
            <a:r>
              <a:rPr lang="ar-EG" sz="2000" b="1" dirty="0" smtClean="0">
                <a:solidFill>
                  <a:srgbClr val="2D3956"/>
                </a:solidFill>
                <a:latin typeface="Times New Roman" panose="02020603050405020304" pitchFamily="18" charset="0"/>
                <a:cs typeface="Times New Roman" panose="02020603050405020304" pitchFamily="18" charset="0"/>
              </a:rPr>
              <a:t>صدور</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001" y="1511063"/>
            <a:ext cx="2695575" cy="3770619"/>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90926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2071589"/>
            <a:ext cx="6170590" cy="3754874"/>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تقنين التجارة الجديد رقم 17 لسنة ١٩٩٩، فكما سنرىفيما بعد، فان المشرع قد اسبغ الصفة التجارية على أعمال جديدة لم تكن كذلك فيظل التقنين الملغي، منهـا تـشييد وشراء العقارات بقصد إعـادة بيعـا أو </a:t>
            </a:r>
            <a:r>
              <a:rPr lang="ar-EG" sz="2000" b="1" dirty="0" smtClean="0">
                <a:solidFill>
                  <a:srgbClr val="2D3956"/>
                </a:solidFill>
                <a:latin typeface="Times New Roman" panose="02020603050405020304" pitchFamily="18" charset="0"/>
                <a:cs typeface="Times New Roman" panose="02020603050405020304" pitchFamily="18" charset="0"/>
              </a:rPr>
              <a:t>أحـد تأجيرهـا،مشروعات </a:t>
            </a:r>
            <a:r>
              <a:rPr lang="ar-EG" sz="2000" b="1" dirty="0">
                <a:solidFill>
                  <a:srgbClr val="2D3956"/>
                </a:solidFill>
                <a:latin typeface="Times New Roman" panose="02020603050405020304" pitchFamily="18" charset="0"/>
                <a:cs typeface="Times New Roman" panose="02020603050405020304" pitchFamily="18" charset="0"/>
              </a:rPr>
              <a:t>الطباعة والنشر، والإعلان والتصوير والإذاعة والتليفزيون والصحافة،وكثيرا من المشروعات الصناعية. يضاف إلى ذلك، أن المشرع المصرى قد </a:t>
            </a:r>
            <a:r>
              <a:rPr lang="ar-EG" sz="2000" b="1" dirty="0" smtClean="0">
                <a:solidFill>
                  <a:srgbClr val="2D3956"/>
                </a:solidFill>
                <a:latin typeface="Times New Roman" panose="02020603050405020304" pitchFamily="18" charset="0"/>
                <a:cs typeface="Times New Roman" panose="02020603050405020304" pitchFamily="18" charset="0"/>
              </a:rPr>
              <a:t>اعتنق ما </a:t>
            </a:r>
            <a:r>
              <a:rPr lang="ar-EG" sz="2000" b="1" dirty="0">
                <a:solidFill>
                  <a:srgbClr val="2D3956"/>
                </a:solidFill>
                <a:latin typeface="Times New Roman" panose="02020603050405020304" pitchFamily="18" charset="0"/>
                <a:cs typeface="Times New Roman" panose="02020603050405020304" pitchFamily="18" charset="0"/>
              </a:rPr>
              <a:t>قرره من قبل المشرع الفرنسي، من اعتبار الشركة تجارية متى اتخذت </a:t>
            </a:r>
            <a:r>
              <a:rPr lang="ar-EG" sz="2000" b="1" dirty="0" smtClean="0">
                <a:solidFill>
                  <a:srgbClr val="2D3956"/>
                </a:solidFill>
                <a:latin typeface="Times New Roman" panose="02020603050405020304" pitchFamily="18" charset="0"/>
                <a:cs typeface="Times New Roman" panose="02020603050405020304" pitchFamily="18" charset="0"/>
              </a:rPr>
              <a:t>أحـد الأشكال </a:t>
            </a:r>
            <a:r>
              <a:rPr lang="ar-EG" sz="2000" b="1" dirty="0">
                <a:solidFill>
                  <a:srgbClr val="2D3956"/>
                </a:solidFill>
                <a:latin typeface="Times New Roman" panose="02020603050405020304" pitchFamily="18" charset="0"/>
                <a:cs typeface="Times New Roman" panose="02020603050405020304" pitchFamily="18" charset="0"/>
              </a:rPr>
              <a:t>الستة للشركة التي وردت على سبيل الحصر ، وذلك أي كان الغرض </a:t>
            </a:r>
            <a:r>
              <a:rPr lang="ar-EG" sz="2000" b="1" dirty="0" smtClean="0">
                <a:solidFill>
                  <a:srgbClr val="2D3956"/>
                </a:solidFill>
                <a:latin typeface="Times New Roman" panose="02020603050405020304" pitchFamily="18" charset="0"/>
                <a:cs typeface="Times New Roman" panose="02020603050405020304" pitchFamily="18" charset="0"/>
              </a:rPr>
              <a:t>الذي قامت </a:t>
            </a:r>
            <a:r>
              <a:rPr lang="ar-EG" sz="2000" b="1" dirty="0">
                <a:solidFill>
                  <a:srgbClr val="2D3956"/>
                </a:solidFill>
                <a:latin typeface="Times New Roman" panose="02020603050405020304" pitchFamily="18" charset="0"/>
                <a:cs typeface="Times New Roman" panose="02020603050405020304" pitchFamily="18" charset="0"/>
              </a:rPr>
              <a:t>او أنشئت مـن اجلـه، أي سواء كـان غرضها تجاريا أو </a:t>
            </a:r>
            <a:r>
              <a:rPr lang="ar-EG" sz="2000" b="1" dirty="0" smtClean="0">
                <a:solidFill>
                  <a:srgbClr val="2D3956"/>
                </a:solidFill>
                <a:latin typeface="Times New Roman" panose="02020603050405020304" pitchFamily="18" charset="0"/>
                <a:cs typeface="Times New Roman" panose="02020603050405020304" pitchFamily="18" charset="0"/>
              </a:rPr>
              <a:t>مدنيا.</a:t>
            </a: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122" y="1209454"/>
            <a:ext cx="2772343" cy="3703740"/>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46370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023582" y="1212844"/>
            <a:ext cx="5595582"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p:spPr>
      </p:pic>
      <p:sp>
        <p:nvSpPr>
          <p:cNvPr id="6" name="Rectangle 5">
            <a:extLst>
              <a:ext uri="{FF2B5EF4-FFF2-40B4-BE49-F238E27FC236}">
                <a16:creationId xmlns:a16="http://schemas.microsoft.com/office/drawing/2014/main" xmlns="" id="{0AC2650A-C51A-9ACB-723B-68D89C868D01}"/>
              </a:ext>
            </a:extLst>
          </p:cNvPr>
          <p:cNvSpPr/>
          <p:nvPr/>
        </p:nvSpPr>
        <p:spPr>
          <a:xfrm>
            <a:off x="1133853" y="1337481"/>
            <a:ext cx="5338954" cy="4401205"/>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إن كثير من الطوائف ممن لا تعد قانونا من طوائف التجار أصبحت تستخدم الأساليب والأدوات القانونية التي يستخدمها التجار في تسوية معاملاتهم معويخضعون لنقس القواعد القانونية التي يتضمنها هذا الفرع من فروع القانون، فها همالزراع عنـد تعاملهم مع البنوك الزراعية منها والتجارية، يلجأون إلى استخدامواستعارة قواعد فتح الاعتمادات البنكية وكذا القواعد التي تحكم القروض اللازمة و استصلاح وزراعـة </a:t>
            </a:r>
            <a:r>
              <a:rPr lang="ar-EG" sz="2000" b="1" dirty="0" smtClean="0">
                <a:solidFill>
                  <a:srgbClr val="2D3956"/>
                </a:solidFill>
                <a:latin typeface="Times New Roman" panose="02020603050405020304" pitchFamily="18" charset="0"/>
                <a:cs typeface="Times New Roman" panose="02020603050405020304" pitchFamily="18" charset="0"/>
              </a:rPr>
              <a:t>مـا يمتلكونـه </a:t>
            </a:r>
            <a:r>
              <a:rPr lang="ar-EG" sz="2000" b="1" dirty="0">
                <a:solidFill>
                  <a:srgbClr val="2D3956"/>
                </a:solidFill>
                <a:latin typeface="Times New Roman" panose="02020603050405020304" pitchFamily="18" charset="0"/>
                <a:cs typeface="Times New Roman" panose="02020603050405020304" pitchFamily="18" charset="0"/>
              </a:rPr>
              <a:t>مـن أراضي، وهـاهـم الـصيادون عنـد </a:t>
            </a:r>
            <a:r>
              <a:rPr lang="ar-EG" sz="2000" b="1" dirty="0" smtClean="0">
                <a:solidFill>
                  <a:srgbClr val="2D3956"/>
                </a:solidFill>
                <a:latin typeface="Times New Roman" panose="02020603050405020304" pitchFamily="18" charset="0"/>
                <a:cs typeface="Times New Roman" panose="02020603050405020304" pitchFamily="18" charset="0"/>
              </a:rPr>
              <a:t>إنشاءهم لشركات </a:t>
            </a:r>
            <a:r>
              <a:rPr lang="ar-EG" sz="2000" b="1" dirty="0">
                <a:solidFill>
                  <a:srgbClr val="2D3956"/>
                </a:solidFill>
                <a:latin typeface="Times New Roman" panose="02020603050405020304" pitchFamily="18" charset="0"/>
                <a:cs typeface="Times New Roman" panose="02020603050405020304" pitchFamily="18" charset="0"/>
              </a:rPr>
              <a:t>الصيد البحرى، كما أن الأفراد العاديين عندما يلجأون إلى استثمار أموالهمفي شكل شراء أسهم وسندات أو عن طريق امتلاك حصص في رأس مال </a:t>
            </a:r>
            <a:r>
              <a:rPr lang="ar-EG" sz="2000" b="1" dirty="0" smtClean="0">
                <a:solidFill>
                  <a:srgbClr val="2D3956"/>
                </a:solidFill>
                <a:latin typeface="Times New Roman" panose="02020603050405020304" pitchFamily="18" charset="0"/>
                <a:cs typeface="Times New Roman" panose="02020603050405020304" pitchFamily="18" charset="0"/>
              </a:rPr>
              <a:t>الشركة تمكنهم </a:t>
            </a:r>
            <a:r>
              <a:rPr lang="ar-EG" sz="2000" b="1" dirty="0">
                <a:solidFill>
                  <a:srgbClr val="2D3956"/>
                </a:solidFill>
                <a:latin typeface="Times New Roman" panose="02020603050405020304" pitchFamily="18" charset="0"/>
                <a:cs typeface="Times New Roman" panose="02020603050405020304" pitchFamily="18" charset="0"/>
              </a:rPr>
              <a:t>من الحصول على نسبة من الأرباح ". </a:t>
            </a: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01</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xmlns=""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xmlns="" id="{0AC2650A-C51A-9ACB-723B-68D89C868D01}"/>
              </a:ext>
            </a:extLst>
          </p:cNvPr>
          <p:cNvSpPr/>
          <p:nvPr/>
        </p:nvSpPr>
        <p:spPr>
          <a:xfrm>
            <a:off x="1182415" y="1760090"/>
            <a:ext cx="5021287" cy="4093428"/>
          </a:xfrm>
          <a:prstGeom prst="rect">
            <a:avLst/>
          </a:prstGeom>
        </p:spPr>
        <p:txBody>
          <a:bodyPr wrap="square">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لكل </a:t>
            </a:r>
            <a:r>
              <a:rPr lang="ar-EG" sz="2000" b="1" dirty="0">
                <a:solidFill>
                  <a:srgbClr val="2D3956"/>
                </a:solidFill>
                <a:latin typeface="Times New Roman" panose="02020603050405020304" pitchFamily="18" charset="0"/>
                <a:cs typeface="Times New Roman" panose="02020603050405020304" pitchFamily="18" charset="0"/>
              </a:rPr>
              <a:t>هذه الأسباب وغيرها مما ساقه الفقه المصرى والفرنسي، فإننا نفضل تسمية هذا الفرع من فروع القانون بقانون الأعمال</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وذلك على الرغم من ذيوع مصطلح القانون التجاري.</a:t>
            </a:r>
          </a:p>
          <a:p>
            <a:pPr algn="justLow" rtl="1"/>
            <a:r>
              <a:rPr lang="en-US" sz="2000" b="1" dirty="0">
                <a:solidFill>
                  <a:srgbClr val="2D3956"/>
                </a:solidFill>
                <a:latin typeface="Times New Roman" panose="02020603050405020304" pitchFamily="18" charset="0"/>
                <a:cs typeface="Times New Roman" panose="02020603050405020304" pitchFamily="18" charset="0"/>
              </a:rPr>
              <a:t>.</a:t>
            </a:r>
            <a:r>
              <a:rPr lang="ar-EG" sz="2000" b="1" dirty="0">
                <a:solidFill>
                  <a:srgbClr val="2D3956"/>
                </a:solidFill>
                <a:latin typeface="Times New Roman" panose="02020603050405020304" pitchFamily="18" charset="0"/>
                <a:cs typeface="Times New Roman" panose="02020603050405020304" pitchFamily="18" charset="0"/>
              </a:rPr>
              <a:t>إن اصطلاح قانون الأعمال هو القادر وحده على التعبير عن كل القواعد التي  يتضمنها هذا الفرع من فروع القانون. فهو يشمل، علاوة على الموضوعات التقليدية التي ينظمها القانون التجاري بنطاقه الضيق، موضوعات تقع، بحسب الأصل، تحت مظلة القانون العام، من ذلك، كما أشرنا آنفا، تدخل الدولة في الأنشطة الاقتصادية المختلفة ، وكذلك يشمل موضوعات متعلقة بالقانون المالي والمحاسبة، وقانونالعمل (وضع العمال في الشركات المساهمة وكيفية مشاركتهم في الأرباح وفي إدارة الشركة) </a:t>
            </a:r>
            <a:r>
              <a:rPr lang="ar-EG" sz="2000" b="1" dirty="0" smtClean="0">
                <a:solidFill>
                  <a:srgbClr val="2D3956"/>
                </a:solidFill>
                <a:latin typeface="Times New Roman" panose="02020603050405020304" pitchFamily="18" charset="0"/>
                <a:cs typeface="Times New Roman" panose="02020603050405020304" pitchFamily="18" charset="0"/>
              </a:rPr>
              <a:t>.</a:t>
            </a:r>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01</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xmlns=""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xmlns="" id="{0AC2650A-C51A-9ACB-723B-68D89C868D01}"/>
              </a:ext>
            </a:extLst>
          </p:cNvPr>
          <p:cNvSpPr/>
          <p:nvPr/>
        </p:nvSpPr>
        <p:spPr>
          <a:xfrm>
            <a:off x="1133853" y="1860540"/>
            <a:ext cx="5021287" cy="3170099"/>
          </a:xfrm>
          <a:prstGeom prst="rect">
            <a:avLst/>
          </a:prstGeom>
        </p:spPr>
        <p:txBody>
          <a:bodyPr wrap="square">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والواقع أن تسمية هذا القانون بالقانون التجاري هي تسمية كانت تعبر وبجدارةعن مرحلة تاريخية مر بها تطور هذا الفرع من فروع القانون، وقت أن كـان قانونا يحكـم طائفة معينة هي طائفة التجـار، وينطبق على أعمـال مـحـددة هـي الأعمـال التجارية. أما وبعد مرور هذه الفترة التاريخية، وما حدث من تطورات اقتصادية وتكنولوجية هائلة في الحياة التجارية، فان حقيقة وضع هذا القانون في المجتمع هي أنه قانون الأعمال وليس قانون التجارة .</a:t>
            </a: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01</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944203" y="1780803"/>
            <a:ext cx="6149092" cy="3477875"/>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4 - نطاق تطبيق قانون </a:t>
            </a:r>
            <a:r>
              <a:rPr lang="ar-EG" sz="2000" b="1" dirty="0" smtClean="0">
                <a:solidFill>
                  <a:schemeClr val="accent6">
                    <a:lumMod val="75000"/>
                  </a:schemeClr>
                </a:solidFill>
                <a:latin typeface="Times New Roman" panose="02020603050405020304" pitchFamily="18" charset="0"/>
                <a:cs typeface="Times New Roman" panose="02020603050405020304" pitchFamily="18" charset="0"/>
              </a:rPr>
              <a:t>الأعمال</a:t>
            </a:r>
            <a:r>
              <a:rPr lang="ar-EG" sz="2000" b="1" dirty="0">
                <a:solidFill>
                  <a:schemeClr val="accent6">
                    <a:lumMod val="75000"/>
                  </a:schemeClr>
                </a:solidFill>
                <a:latin typeface="Times New Roman" panose="02020603050405020304" pitchFamily="18" charset="0"/>
                <a:cs typeface="Times New Roman" panose="02020603050405020304" pitchFamily="18" charset="0"/>
              </a:rPr>
              <a:t>: قانون الأعمال الشخصي</a:t>
            </a:r>
            <a:r>
              <a:rPr lang="en-US" sz="2000" b="1" dirty="0">
                <a:solidFill>
                  <a:schemeClr val="accent6">
                    <a:lumMod val="75000"/>
                  </a:schemeClr>
                </a:solidFill>
                <a:latin typeface="Times New Roman" panose="02020603050405020304" pitchFamily="18" charset="0"/>
                <a:cs typeface="Times New Roman" panose="02020603050405020304" pitchFamily="18" charset="0"/>
              </a:rPr>
              <a:t> </a:t>
            </a:r>
            <a:r>
              <a:rPr lang="ar-EG" sz="2000" b="1" dirty="0">
                <a:solidFill>
                  <a:schemeClr val="accent6">
                    <a:lumMod val="75000"/>
                  </a:schemeClr>
                </a:solidFill>
                <a:latin typeface="Times New Roman" panose="02020603050405020304" pitchFamily="18" charset="0"/>
                <a:cs typeface="Times New Roman" panose="02020603050405020304" pitchFamily="18" charset="0"/>
              </a:rPr>
              <a:t>وقانون الأعمـال الموضـوعي: </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إذا </a:t>
            </a:r>
            <a:r>
              <a:rPr lang="ar-EG" sz="2000" b="1" dirty="0">
                <a:solidFill>
                  <a:srgbClr val="2D3956"/>
                </a:solidFill>
                <a:latin typeface="Times New Roman" panose="02020603050405020304" pitchFamily="18" charset="0"/>
                <a:cs typeface="Times New Roman" panose="02020603050405020304" pitchFamily="18" charset="0"/>
              </a:rPr>
              <a:t>كنـا </a:t>
            </a:r>
            <a:r>
              <a:rPr lang="ar-EG" sz="2000" b="1" dirty="0" smtClean="0">
                <a:solidFill>
                  <a:srgbClr val="2D3956"/>
                </a:solidFill>
                <a:latin typeface="Times New Roman" panose="02020603050405020304" pitchFamily="18" charset="0"/>
                <a:cs typeface="Times New Roman" panose="02020603050405020304" pitchFamily="18" charset="0"/>
              </a:rPr>
              <a:t>مـع الرأي </a:t>
            </a:r>
            <a:r>
              <a:rPr lang="ar-EG" sz="2000" b="1" dirty="0">
                <a:solidFill>
                  <a:srgbClr val="2D3956"/>
                </a:solidFill>
                <a:latin typeface="Times New Roman" panose="02020603050405020304" pitchFamily="18" charset="0"/>
                <a:cs typeface="Times New Roman" panose="02020603050405020304" pitchFamily="18" charset="0"/>
              </a:rPr>
              <a:t>القائل بضرورة وجود قانون أعمال مستقل عن القانون المدنى لحكم </a:t>
            </a:r>
            <a:r>
              <a:rPr lang="ar-EG" sz="2000" b="1" dirty="0" smtClean="0">
                <a:solidFill>
                  <a:srgbClr val="2D3956"/>
                </a:solidFill>
                <a:latin typeface="Times New Roman" panose="02020603050405020304" pitchFamily="18" charset="0"/>
                <a:cs typeface="Times New Roman" panose="02020603050405020304" pitchFamily="18" charset="0"/>
              </a:rPr>
              <a:t>المعاملات التجارية </a:t>
            </a:r>
            <a:r>
              <a:rPr lang="ar-EG" sz="2000" b="1" dirty="0">
                <a:solidFill>
                  <a:srgbClr val="2D3956"/>
                </a:solidFill>
                <a:latin typeface="Times New Roman" panose="02020603050405020304" pitchFamily="18" charset="0"/>
                <a:cs typeface="Times New Roman" panose="02020603050405020304" pitchFamily="18" charset="0"/>
              </a:rPr>
              <a:t>والتي تختلف كلية عن المعاملات المدنية، فان السؤال الذي يطرح نفسه </a:t>
            </a:r>
            <a:r>
              <a:rPr lang="ar-EG" sz="2000" b="1" dirty="0" smtClean="0">
                <a:solidFill>
                  <a:srgbClr val="2D3956"/>
                </a:solidFill>
                <a:latin typeface="Times New Roman" panose="02020603050405020304" pitchFamily="18" charset="0"/>
                <a:cs typeface="Times New Roman" panose="02020603050405020304" pitchFamily="18" charset="0"/>
              </a:rPr>
              <a:t>هو متى </a:t>
            </a:r>
            <a:r>
              <a:rPr lang="ar-EG" sz="2000" b="1" dirty="0">
                <a:solidFill>
                  <a:srgbClr val="2D3956"/>
                </a:solidFill>
                <a:latin typeface="Times New Roman" panose="02020603050405020304" pitchFamily="18" charset="0"/>
                <a:cs typeface="Times New Roman" panose="02020603050405020304" pitchFamily="18" charset="0"/>
              </a:rPr>
              <a:t>ينطبـق قـانون الأعمال، أو بعبارة أخرى متى يبدأ تطبيق وإعمـال أحكام </a:t>
            </a:r>
            <a:r>
              <a:rPr lang="ar-EG" sz="2000" b="1" dirty="0" smtClean="0">
                <a:solidFill>
                  <a:srgbClr val="2D3956"/>
                </a:solidFill>
                <a:latin typeface="Times New Roman" panose="02020603050405020304" pitchFamily="18" charset="0"/>
                <a:cs typeface="Times New Roman" panose="02020603050405020304" pitchFamily="18" charset="0"/>
              </a:rPr>
              <a:t>هذا القانون </a:t>
            </a:r>
            <a:r>
              <a:rPr lang="ar-EG" sz="2000" b="1" dirty="0">
                <a:solidFill>
                  <a:srgbClr val="2D3956"/>
                </a:solidFill>
                <a:latin typeface="Times New Roman" panose="02020603050405020304" pitchFamily="18" charset="0"/>
                <a:cs typeface="Times New Roman" panose="02020603050405020304" pitchFamily="18" charset="0"/>
              </a:rPr>
              <a:t>؟ هل إذا وجدنا أنفسنا بصدد عمل تجاری، بغض النظر عن صفة القائم </a:t>
            </a:r>
            <a:r>
              <a:rPr lang="ar-EG" sz="2000" b="1" dirty="0" smtClean="0">
                <a:solidFill>
                  <a:srgbClr val="2D3956"/>
                </a:solidFill>
                <a:latin typeface="Times New Roman" panose="02020603050405020304" pitchFamily="18" charset="0"/>
                <a:cs typeface="Times New Roman" panose="02020603050405020304" pitchFamily="18" charset="0"/>
              </a:rPr>
              <a:t>به،أی </a:t>
            </a:r>
            <a:r>
              <a:rPr lang="ar-EG" sz="2000" b="1" dirty="0">
                <a:solidFill>
                  <a:srgbClr val="2D3956"/>
                </a:solidFill>
                <a:latin typeface="Times New Roman" panose="02020603050405020304" pitchFamily="18" charset="0"/>
                <a:cs typeface="Times New Roman" panose="02020603050405020304" pitchFamily="18" charset="0"/>
              </a:rPr>
              <a:t>سواء كان تاجرا أم غير تاجر، أم بالنظر فقط إلى صفة القائم بالمعاملة، </a:t>
            </a:r>
            <a:r>
              <a:rPr lang="ar-EG" sz="2000" b="1" dirty="0" smtClean="0">
                <a:solidFill>
                  <a:srgbClr val="2D3956"/>
                </a:solidFill>
                <a:latin typeface="Times New Roman" panose="02020603050405020304" pitchFamily="18" charset="0"/>
                <a:cs typeface="Times New Roman" panose="02020603050405020304" pitchFamily="18" charset="0"/>
              </a:rPr>
              <a:t>بحيث يـدور </a:t>
            </a:r>
            <a:r>
              <a:rPr lang="ar-EG" sz="2000" b="1" dirty="0">
                <a:solidFill>
                  <a:srgbClr val="2D3956"/>
                </a:solidFill>
                <a:latin typeface="Times New Roman" panose="02020603050405020304" pitchFamily="18" charset="0"/>
                <a:cs typeface="Times New Roman" panose="02020603050405020304" pitchFamily="18" charset="0"/>
              </a:rPr>
              <a:t>انطبـاق هـذا القانون </a:t>
            </a:r>
            <a:r>
              <a:rPr lang="ar-EG" sz="2000" b="1" dirty="0" smtClean="0">
                <a:solidFill>
                  <a:srgbClr val="2D3956"/>
                </a:solidFill>
                <a:latin typeface="Times New Roman" panose="02020603050405020304" pitchFamily="18" charset="0"/>
                <a:cs typeface="Times New Roman" panose="02020603050405020304" pitchFamily="18" charset="0"/>
              </a:rPr>
              <a:t>وجـوداً وعـدماً </a:t>
            </a:r>
            <a:r>
              <a:rPr lang="ar-EG" sz="2000" b="1" dirty="0">
                <a:solidFill>
                  <a:srgbClr val="2D3956"/>
                </a:solidFill>
                <a:latin typeface="Times New Roman" panose="02020603050405020304" pitchFamily="18" charset="0"/>
                <a:cs typeface="Times New Roman" panose="02020603050405020304" pitchFamily="18" charset="0"/>
              </a:rPr>
              <a:t>تبعـا لمـا إذا كان المتعامـل تـاجرا أم لا</a:t>
            </a:r>
            <a:r>
              <a:rPr lang="ar-EG" sz="2000" b="1" dirty="0" smtClean="0">
                <a:solidFill>
                  <a:srgbClr val="2D3956"/>
                </a:solidFill>
                <a:latin typeface="Times New Roman" panose="02020603050405020304" pitchFamily="18" charset="0"/>
                <a:cs typeface="Times New Roman" panose="02020603050405020304" pitchFamily="18" charset="0"/>
              </a:rPr>
              <a:t>، وبصرف </a:t>
            </a:r>
            <a:r>
              <a:rPr lang="ar-EG" sz="2000" b="1" dirty="0">
                <a:solidFill>
                  <a:srgbClr val="2D3956"/>
                </a:solidFill>
                <a:latin typeface="Times New Roman" panose="02020603050405020304" pitchFamily="18" charset="0"/>
                <a:cs typeface="Times New Roman" panose="02020603050405020304" pitchFamily="18" charset="0"/>
              </a:rPr>
              <a:t>النظر عن صفة العمل موضوع التصرف وما إذا كان يدخل أم لا في </a:t>
            </a:r>
            <a:r>
              <a:rPr lang="ar-EG" sz="2000" b="1" dirty="0" smtClean="0">
                <a:solidFill>
                  <a:srgbClr val="2D3956"/>
                </a:solidFill>
                <a:latin typeface="Times New Roman" panose="02020603050405020304" pitchFamily="18" charset="0"/>
                <a:cs typeface="Times New Roman" panose="02020603050405020304" pitchFamily="18" charset="0"/>
              </a:rPr>
              <a:t>عداد الأعمال </a:t>
            </a:r>
            <a:r>
              <a:rPr lang="ar-EG" sz="2000" b="1" dirty="0">
                <a:solidFill>
                  <a:srgbClr val="2D3956"/>
                </a:solidFill>
                <a:latin typeface="Times New Roman" panose="02020603050405020304" pitchFamily="18" charset="0"/>
                <a:cs typeface="Times New Roman" panose="02020603050405020304" pitchFamily="18" charset="0"/>
              </a:rPr>
              <a:t>التجارية ؟ </a:t>
            </a:r>
            <a:endParaRPr lang="ar-EG" sz="2000" b="1" dirty="0" smtClean="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067033" y="1999960"/>
            <a:ext cx="6149092" cy="2554545"/>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الواقع </a:t>
            </a:r>
            <a:r>
              <a:rPr lang="ar-EG" sz="2000" b="1" dirty="0">
                <a:solidFill>
                  <a:srgbClr val="2D3956"/>
                </a:solidFill>
                <a:latin typeface="Times New Roman" panose="02020603050405020304" pitchFamily="18" charset="0"/>
                <a:cs typeface="Times New Roman" panose="02020603050405020304" pitchFamily="18" charset="0"/>
              </a:rPr>
              <a:t>أن الفقـه قـد اختلف في تحديـد مجـال انطبـاق قـانون الأعمـال، </a:t>
            </a:r>
            <a:r>
              <a:rPr lang="ar-EG" sz="2000" b="1" dirty="0" smtClean="0">
                <a:solidFill>
                  <a:srgbClr val="2D3956"/>
                </a:solidFill>
                <a:latin typeface="Times New Roman" panose="02020603050405020304" pitchFamily="18" charset="0"/>
                <a:cs typeface="Times New Roman" panose="02020603050405020304" pitchFamily="18" charset="0"/>
              </a:rPr>
              <a:t>فقائل بانطباقه </a:t>
            </a:r>
            <a:r>
              <a:rPr lang="ar-EG" sz="2000" b="1" dirty="0">
                <a:solidFill>
                  <a:srgbClr val="2D3956"/>
                </a:solidFill>
                <a:latin typeface="Times New Roman" panose="02020603050405020304" pitchFamily="18" charset="0"/>
                <a:cs typeface="Times New Roman" panose="02020603050405020304" pitchFamily="18" charset="0"/>
              </a:rPr>
              <a:t>متى كنـا بصدد معاملة تجارية (النظرية الموضوعية) وآخرون يرون </a:t>
            </a:r>
            <a:r>
              <a:rPr lang="ar-EG" sz="2000" b="1" dirty="0" smtClean="0">
                <a:solidFill>
                  <a:srgbClr val="2D3956"/>
                </a:solidFill>
                <a:latin typeface="Times New Roman" panose="02020603050405020304" pitchFamily="18" charset="0"/>
                <a:cs typeface="Times New Roman" panose="02020603050405020304" pitchFamily="18" charset="0"/>
              </a:rPr>
              <a:t>أن المرجع </a:t>
            </a:r>
            <a:r>
              <a:rPr lang="ar-EG" sz="2000" b="1" dirty="0">
                <a:solidFill>
                  <a:srgbClr val="2D3956"/>
                </a:solidFill>
                <a:latin typeface="Times New Roman" panose="02020603050405020304" pitchFamily="18" charset="0"/>
                <a:cs typeface="Times New Roman" panose="02020603050405020304" pitchFamily="18" charset="0"/>
              </a:rPr>
              <a:t>في ذلك، ليس طبيعة العمل، وإنما صفة القائم بالعمل وكونه تاجرا أم لا(النظرية الشخصية). وعلى الرغم من أن التاجر يعرف بطبيعة الأعمال </a:t>
            </a:r>
            <a:r>
              <a:rPr lang="ar-EG" sz="2000" b="1" dirty="0" smtClean="0">
                <a:solidFill>
                  <a:srgbClr val="2D3956"/>
                </a:solidFill>
                <a:latin typeface="Times New Roman" panose="02020603050405020304" pitchFamily="18" charset="0"/>
                <a:cs typeface="Times New Roman" panose="02020603050405020304" pitchFamily="18" charset="0"/>
              </a:rPr>
              <a:t>التي يمارسها</a:t>
            </a:r>
            <a:r>
              <a:rPr lang="ar-EG" sz="2000" b="1" dirty="0">
                <a:solidFill>
                  <a:srgbClr val="2D3956"/>
                </a:solidFill>
                <a:latin typeface="Times New Roman" panose="02020603050405020304" pitchFamily="18" charset="0"/>
                <a:cs typeface="Times New Roman" panose="02020603050405020304" pitchFamily="18" charset="0"/>
              </a:rPr>
              <a:t>، وهي تجارية في اغلب الأحوال، كما أن طبيعة المعاملة تعتمد على </a:t>
            </a:r>
            <a:r>
              <a:rPr lang="ar-EG" sz="2000" b="1" dirty="0" smtClean="0">
                <a:solidFill>
                  <a:srgbClr val="2D3956"/>
                </a:solidFill>
                <a:latin typeface="Times New Roman" panose="02020603050405020304" pitchFamily="18" charset="0"/>
                <a:cs typeface="Times New Roman" panose="02020603050405020304" pitchFamily="18" charset="0"/>
              </a:rPr>
              <a:t>صفة القائم </a:t>
            </a:r>
            <a:r>
              <a:rPr lang="ar-EG" sz="2000" b="1" dirty="0">
                <a:solidFill>
                  <a:srgbClr val="2D3956"/>
                </a:solidFill>
                <a:latin typeface="Times New Roman" panose="02020603050405020304" pitchFamily="18" charset="0"/>
                <a:cs typeface="Times New Roman" panose="02020603050405020304" pitchFamily="18" charset="0"/>
              </a:rPr>
              <a:t>بها، وهو ما قد يجعلنا ندور في حلقة مفرغة ، فان الأمر يقتضى تحديد </a:t>
            </a:r>
            <a:r>
              <a:rPr lang="ar-EG" sz="2000" b="1" dirty="0" smtClean="0">
                <a:solidFill>
                  <a:srgbClr val="2D3956"/>
                </a:solidFill>
                <a:latin typeface="Times New Roman" panose="02020603050405020304" pitchFamily="18" charset="0"/>
                <a:cs typeface="Times New Roman" panose="02020603050405020304" pitchFamily="18" charset="0"/>
              </a:rPr>
              <a:t>معنى كل </a:t>
            </a:r>
            <a:r>
              <a:rPr lang="ar-EG" sz="2000" b="1" dirty="0">
                <a:solidFill>
                  <a:srgbClr val="2D3956"/>
                </a:solidFill>
                <a:latin typeface="Times New Roman" panose="02020603050405020304" pitchFamily="18" charset="0"/>
                <a:cs typeface="Times New Roman" panose="02020603050405020304" pitchFamily="18" charset="0"/>
              </a:rPr>
              <a:t>من النظريتين تحديدا </a:t>
            </a:r>
            <a:r>
              <a:rPr lang="ar-EG" sz="2000" b="1" dirty="0" smtClean="0">
                <a:solidFill>
                  <a:srgbClr val="2D3956"/>
                </a:solidFill>
                <a:latin typeface="Times New Roman" panose="02020603050405020304" pitchFamily="18" charset="0"/>
                <a:cs typeface="Times New Roman" panose="02020603050405020304" pitchFamily="18" charset="0"/>
              </a:rPr>
              <a:t>دقيقا</a:t>
            </a:r>
            <a:r>
              <a:rPr lang="ar-EG" sz="2000" b="1" dirty="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999959"/>
            <a:ext cx="2619375" cy="322713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640875" y="912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067033" y="1686195"/>
            <a:ext cx="6149092" cy="4093428"/>
          </a:xfrm>
          <a:prstGeom prst="rect">
            <a:avLst/>
          </a:prstGeom>
          <a:noFill/>
        </p:spPr>
        <p:txBody>
          <a:bodyPr wrap="square" rtlCol="0">
            <a:spAutoFit/>
          </a:bodyPr>
          <a:lstStyle/>
          <a:p>
            <a:pPr algn="justLow" rtl="1"/>
            <a:r>
              <a:rPr lang="ar-EG" sz="2000" b="1" dirty="0" smtClean="0">
                <a:solidFill>
                  <a:srgbClr val="C00000"/>
                </a:solidFill>
                <a:latin typeface="Times New Roman" panose="02020603050405020304" pitchFamily="18" charset="0"/>
                <a:cs typeface="Times New Roman" panose="02020603050405020304" pitchFamily="18" charset="0"/>
              </a:rPr>
              <a:t>النظرية </a:t>
            </a:r>
            <a:r>
              <a:rPr lang="ar-EG" sz="2000" b="1" dirty="0">
                <a:solidFill>
                  <a:srgbClr val="C00000"/>
                </a:solidFill>
                <a:latin typeface="Times New Roman" panose="02020603050405020304" pitchFamily="18" charset="0"/>
                <a:cs typeface="Times New Roman" panose="02020603050405020304" pitchFamily="18" charset="0"/>
              </a:rPr>
              <a:t>الموضوعية </a:t>
            </a:r>
            <a:r>
              <a:rPr lang="ar-EG" sz="2000" b="1" dirty="0" smtClean="0">
                <a:solidFill>
                  <a:srgbClr val="C00000"/>
                </a:solidFill>
                <a:latin typeface="Times New Roman" panose="02020603050405020304" pitchFamily="18" charset="0"/>
                <a:cs typeface="Times New Roman" panose="02020603050405020304" pitchFamily="18" charset="0"/>
              </a:rPr>
              <a:t>:</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هذه </a:t>
            </a:r>
            <a:r>
              <a:rPr lang="ar-EG" sz="2000" b="1" dirty="0">
                <a:solidFill>
                  <a:srgbClr val="2D3956"/>
                </a:solidFill>
                <a:latin typeface="Times New Roman" panose="02020603050405020304" pitchFamily="18" charset="0"/>
                <a:cs typeface="Times New Roman" panose="02020603050405020304" pitchFamily="18" charset="0"/>
              </a:rPr>
              <a:t>النظرية تنطلق </a:t>
            </a:r>
            <a:r>
              <a:rPr lang="ar-EG" sz="2000" b="1" dirty="0" smtClean="0">
                <a:solidFill>
                  <a:srgbClr val="2D3956"/>
                </a:solidFill>
                <a:latin typeface="Times New Roman" panose="02020603050405020304" pitchFamily="18" charset="0"/>
                <a:cs typeface="Times New Roman" panose="02020603050405020304" pitchFamily="18" charset="0"/>
              </a:rPr>
              <a:t>من العمل </a:t>
            </a:r>
            <a:r>
              <a:rPr lang="ar-EG" sz="2000" b="1" dirty="0">
                <a:solidFill>
                  <a:srgbClr val="2D3956"/>
                </a:solidFill>
                <a:latin typeface="Times New Roman" panose="02020603050405020304" pitchFamily="18" charset="0"/>
                <a:cs typeface="Times New Roman" panose="02020603050405020304" pitchFamily="18" charset="0"/>
              </a:rPr>
              <a:t>التجاري، فتقرر انطباق قانون الأعمال على الأعمال التجارية بغض النظرعن صفة القائمين بهذه الأعمال. وتطبيقا لذلك،فان هذا القانون ينطبق علـى </a:t>
            </a:r>
            <a:r>
              <a:rPr lang="ar-EG" sz="2000" b="1" dirty="0" smtClean="0">
                <a:solidFill>
                  <a:srgbClr val="2D3956"/>
                </a:solidFill>
                <a:latin typeface="Times New Roman" panose="02020603050405020304" pitchFamily="18" charset="0"/>
                <a:cs typeface="Times New Roman" panose="02020603050405020304" pitchFamily="18" charset="0"/>
              </a:rPr>
              <a:t>مـن يشترى </a:t>
            </a:r>
            <a:r>
              <a:rPr lang="ar-EG" sz="2000" b="1" dirty="0">
                <a:solidFill>
                  <a:srgbClr val="2D3956"/>
                </a:solidFill>
                <a:latin typeface="Times New Roman" panose="02020603050405020304" pitchFamily="18" charset="0"/>
                <a:cs typeface="Times New Roman" panose="02020603050405020304" pitchFamily="18" charset="0"/>
              </a:rPr>
              <a:t>منقولات بقصد إعادة بيعها، أو من يباشر أعمال السمسرة أو أعمال البنوك،وذلك حتى لو كان من باشرها لا يتمتع بصفة التاجر. إن قانون الأعمال وفقا </a:t>
            </a:r>
            <a:r>
              <a:rPr lang="ar-EG" sz="2000" b="1" dirty="0" smtClean="0">
                <a:solidFill>
                  <a:srgbClr val="2D3956"/>
                </a:solidFill>
                <a:latin typeface="Times New Roman" panose="02020603050405020304" pitchFamily="18" charset="0"/>
                <a:cs typeface="Times New Roman" panose="02020603050405020304" pitchFamily="18" charset="0"/>
              </a:rPr>
              <a:t>لهذه النظرية</a:t>
            </a:r>
            <a:r>
              <a:rPr lang="ar-EG" sz="2000" b="1" dirty="0">
                <a:solidFill>
                  <a:srgbClr val="2D3956"/>
                </a:solidFill>
                <a:latin typeface="Times New Roman" panose="02020603050405020304" pitchFamily="18" charset="0"/>
                <a:cs typeface="Times New Roman" panose="02020603050405020304" pitchFamily="18" charset="0"/>
              </a:rPr>
              <a:t>، هـو قـانون الأنشطة والأعمال التجاريـة ولـيـس قـانون التجـار أو المـهـنالتجارية ". وكمـا سـنرى فيمـا بعـد، فـان العمـل قـد يكـون تجاريا بـسب </a:t>
            </a:r>
            <a:r>
              <a:rPr lang="ar-EG" sz="2000" b="1" dirty="0" smtClean="0">
                <a:solidFill>
                  <a:srgbClr val="2D3956"/>
                </a:solidFill>
                <a:latin typeface="Times New Roman" panose="02020603050405020304" pitchFamily="18" charset="0"/>
                <a:cs typeface="Times New Roman" panose="02020603050405020304" pitchFamily="18" charset="0"/>
              </a:rPr>
              <a:t>موضـوعه كعمليات </a:t>
            </a:r>
            <a:r>
              <a:rPr lang="ar-EG" sz="2000" b="1" dirty="0">
                <a:solidFill>
                  <a:srgbClr val="2D3956"/>
                </a:solidFill>
                <a:latin typeface="Times New Roman" panose="02020603050405020304" pitchFamily="18" charset="0"/>
                <a:cs typeface="Times New Roman" panose="02020603050405020304" pitchFamily="18" charset="0"/>
              </a:rPr>
              <a:t>البنوك أو بحسب شكله كالأوراق التجارية أو بحسب الغرض منه كعملياتالشراء بقصد إعادة البيع أو التأجير. ويلاحظ هنا أن قانون الأعمال ينطبق متى كنابصدد عمل تجارى، ولا يشترط بعد ذلك، أن تتوافر صفة الاحتراف في القائم بهذهالأعمال، فهذا القانون </a:t>
            </a:r>
            <a:r>
              <a:rPr lang="ar-EG" sz="2000" b="1" dirty="0" smtClean="0">
                <a:solidFill>
                  <a:srgbClr val="2D3956"/>
                </a:solidFill>
                <a:latin typeface="Times New Roman" panose="02020603050405020304" pitchFamily="18" charset="0"/>
                <a:cs typeface="Times New Roman" panose="02020603050405020304" pitchFamily="18" charset="0"/>
              </a:rPr>
              <a:t>ينطبق</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6260" y="2085350"/>
            <a:ext cx="2695575" cy="3506499"/>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2855042" y="8527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067033" y="1686195"/>
            <a:ext cx="6149092" cy="4093428"/>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حتى </a:t>
            </a:r>
            <a:r>
              <a:rPr lang="ar-EG" sz="2000" b="1" dirty="0">
                <a:solidFill>
                  <a:srgbClr val="2D3956"/>
                </a:solidFill>
                <a:latin typeface="Times New Roman" panose="02020603050405020304" pitchFamily="18" charset="0"/>
                <a:cs typeface="Times New Roman" panose="02020603050405020304" pitchFamily="18" charset="0"/>
              </a:rPr>
              <a:t>ولو قام الشخص بهذه الأعمال مرة واحدة. أما </a:t>
            </a:r>
            <a:r>
              <a:rPr lang="ar-EG" sz="2000" b="1" dirty="0" smtClean="0">
                <a:solidFill>
                  <a:srgbClr val="2D3956"/>
                </a:solidFill>
                <a:latin typeface="Times New Roman" panose="02020603050405020304" pitchFamily="18" charset="0"/>
                <a:cs typeface="Times New Roman" panose="02020603050405020304" pitchFamily="18" charset="0"/>
              </a:rPr>
              <a:t>إذا توافر </a:t>
            </a:r>
            <a:r>
              <a:rPr lang="ar-EG" sz="2000" b="1" dirty="0">
                <a:solidFill>
                  <a:srgbClr val="2D3956"/>
                </a:solidFill>
                <a:latin typeface="Times New Roman" panose="02020603050405020304" pitchFamily="18" charset="0"/>
                <a:cs typeface="Times New Roman" panose="02020603050405020304" pitchFamily="18" charset="0"/>
              </a:rPr>
              <a:t>الاحتراف في شخص القائم بها، فهي علاوة على اعتبارها أعمالا </a:t>
            </a:r>
            <a:r>
              <a:rPr lang="ar-EG" sz="2000" b="1" dirty="0" smtClean="0">
                <a:solidFill>
                  <a:srgbClr val="2D3956"/>
                </a:solidFill>
                <a:latin typeface="Times New Roman" panose="02020603050405020304" pitchFamily="18" charset="0"/>
                <a:cs typeface="Times New Roman" panose="02020603050405020304" pitchFamily="18" charset="0"/>
              </a:rPr>
              <a:t>تجارية تخضع </a:t>
            </a:r>
            <a:r>
              <a:rPr lang="ar-EG" sz="2000" b="1" dirty="0">
                <a:solidFill>
                  <a:srgbClr val="2D3956"/>
                </a:solidFill>
                <a:latin typeface="Times New Roman" panose="02020603050405020304" pitchFamily="18" charset="0"/>
                <a:cs typeface="Times New Roman" panose="02020603050405020304" pitchFamily="18" charset="0"/>
              </a:rPr>
              <a:t>لأحكام قانون الأعمال، فانه يكتسب صفة التاجر، وبالتالي يخضع لما يخضعله التجار من التزامات، من مسك للدفاتر التجارية، والقيد في السجل التجاري، وشهرنظام زواجه المالي، وشهر إفلاسه إذا توقف عن دفع ديونه. وخضوع محترف </a:t>
            </a:r>
            <a:r>
              <a:rPr lang="ar-EG" sz="2000" b="1" dirty="0" smtClean="0">
                <a:solidFill>
                  <a:srgbClr val="2D3956"/>
                </a:solidFill>
                <a:latin typeface="Times New Roman" panose="02020603050405020304" pitchFamily="18" charset="0"/>
                <a:cs typeface="Times New Roman" panose="02020603050405020304" pitchFamily="18" charset="0"/>
              </a:rPr>
              <a:t>القيام بالأعمال </a:t>
            </a:r>
            <a:r>
              <a:rPr lang="ar-EG" sz="2000" b="1" dirty="0">
                <a:solidFill>
                  <a:srgbClr val="2D3956"/>
                </a:solidFill>
                <a:latin typeface="Times New Roman" panose="02020603050405020304" pitchFamily="18" charset="0"/>
                <a:cs typeface="Times New Roman" panose="02020603050405020304" pitchFamily="18" charset="0"/>
              </a:rPr>
              <a:t>التجارية لمثل هذه الالتزامات، ليس له أي اثر على طبيعة العمل ذاته </a:t>
            </a:r>
            <a:r>
              <a:rPr lang="ar-EG" sz="2000" b="1" dirty="0" smtClean="0">
                <a:solidFill>
                  <a:srgbClr val="2D3956"/>
                </a:solidFill>
                <a:latin typeface="Times New Roman" panose="02020603050405020304" pitchFamily="18" charset="0"/>
                <a:cs typeface="Times New Roman" panose="02020603050405020304" pitchFamily="18" charset="0"/>
              </a:rPr>
              <a:t>الذي يخضع </a:t>
            </a:r>
            <a:r>
              <a:rPr lang="ar-EG" sz="2000" b="1" dirty="0">
                <a:solidFill>
                  <a:srgbClr val="2D3956"/>
                </a:solidFill>
                <a:latin typeface="Times New Roman" panose="02020603050405020304" pitchFamily="18" charset="0"/>
                <a:cs typeface="Times New Roman" panose="02020603050405020304" pitchFamily="18" charset="0"/>
              </a:rPr>
              <a:t>لقانون الأعمال أيا كانت صفة القائم بها، وإنما هي التزامات قصد منها </a:t>
            </a:r>
            <a:r>
              <a:rPr lang="ar-EG" sz="2000" b="1" dirty="0" smtClean="0">
                <a:solidFill>
                  <a:srgbClr val="2D3956"/>
                </a:solidFill>
                <a:latin typeface="Times New Roman" panose="02020603050405020304" pitchFamily="18" charset="0"/>
                <a:cs typeface="Times New Roman" panose="02020603050405020304" pitchFamily="18" charset="0"/>
              </a:rPr>
              <a:t>تنظيم حرفة </a:t>
            </a:r>
            <a:r>
              <a:rPr lang="ar-EG" sz="2000" b="1" dirty="0">
                <a:solidFill>
                  <a:srgbClr val="2D3956"/>
                </a:solidFill>
                <a:latin typeface="Times New Roman" panose="02020603050405020304" pitchFamily="18" charset="0"/>
                <a:cs typeface="Times New Roman" panose="02020603050405020304" pitchFamily="18" charset="0"/>
              </a:rPr>
              <a:t>التجارة ".</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وإذا </a:t>
            </a:r>
            <a:r>
              <a:rPr lang="ar-EG" sz="2000" b="1" dirty="0">
                <a:solidFill>
                  <a:srgbClr val="2D3956"/>
                </a:solidFill>
                <a:latin typeface="Times New Roman" panose="02020603050405020304" pitchFamily="18" charset="0"/>
                <a:cs typeface="Times New Roman" panose="02020603050405020304" pitchFamily="18" charset="0"/>
              </a:rPr>
              <a:t>كانت هذه النظرية تبدو أكثر </a:t>
            </a:r>
            <a:r>
              <a:rPr lang="ar-EG" sz="2000" b="1" dirty="0" smtClean="0">
                <a:solidFill>
                  <a:srgbClr val="2D3956"/>
                </a:solidFill>
                <a:latin typeface="Times New Roman" panose="02020603050405020304" pitchFamily="18" charset="0"/>
                <a:cs typeface="Times New Roman" panose="02020603050405020304" pitchFamily="18" charset="0"/>
              </a:rPr>
              <a:t>اتفاقاً </a:t>
            </a:r>
            <a:r>
              <a:rPr lang="ar-EG" sz="2000" b="1" dirty="0">
                <a:solidFill>
                  <a:srgbClr val="2D3956"/>
                </a:solidFill>
                <a:latin typeface="Times New Roman" panose="02020603050405020304" pitchFamily="18" charset="0"/>
                <a:cs typeface="Times New Roman" panose="02020603050405020304" pitchFamily="18" charset="0"/>
              </a:rPr>
              <a:t>مع المنطق لتشيدها قانون الأعمال </a:t>
            </a:r>
            <a:r>
              <a:rPr lang="ar-EG" sz="2000" b="1" dirty="0" smtClean="0">
                <a:solidFill>
                  <a:srgbClr val="2D3956"/>
                </a:solidFill>
                <a:latin typeface="Times New Roman" panose="02020603050405020304" pitchFamily="18" charset="0"/>
                <a:cs typeface="Times New Roman" panose="02020603050405020304" pitchFamily="18" charset="0"/>
              </a:rPr>
              <a:t>على أساس </a:t>
            </a:r>
            <a:r>
              <a:rPr lang="ar-EG" sz="2000" b="1" dirty="0">
                <a:solidFill>
                  <a:srgbClr val="2D3956"/>
                </a:solidFill>
                <a:latin typeface="Times New Roman" panose="02020603050405020304" pitchFamily="18" charset="0"/>
                <a:cs typeface="Times New Roman" panose="02020603050405020304" pitchFamily="18" charset="0"/>
              </a:rPr>
              <a:t>طبائع الأشياء وجوهر الأعمال، وأكثر تمشيا مع فكرة المساواة ومبدأ </a:t>
            </a:r>
            <a:r>
              <a:rPr lang="ar-EG" sz="2000" b="1" dirty="0" smtClean="0">
                <a:solidFill>
                  <a:srgbClr val="2D3956"/>
                </a:solidFill>
                <a:latin typeface="Times New Roman" panose="02020603050405020304" pitchFamily="18" charset="0"/>
                <a:cs typeface="Times New Roman" panose="02020603050405020304" pitchFamily="18" charset="0"/>
              </a:rPr>
              <a:t>الحرية التجارية </a:t>
            </a:r>
            <a:r>
              <a:rPr lang="ar-EG" sz="2000" b="1" dirty="0">
                <a:solidFill>
                  <a:srgbClr val="2D3956"/>
                </a:solidFill>
                <a:latin typeface="Times New Roman" panose="02020603050405020304" pitchFamily="18" charset="0"/>
                <a:cs typeface="Times New Roman" panose="02020603050405020304" pitchFamily="18" charset="0"/>
              </a:rPr>
              <a:t>، التجارية ، كما أنها تجنبنا حصر الحرف التجارية ووضع تعريف دقيق لها "، </a:t>
            </a:r>
            <a:r>
              <a:rPr lang="ar-EG" sz="2000" b="1" dirty="0" smtClean="0">
                <a:solidFill>
                  <a:srgbClr val="2D3956"/>
                </a:solidFill>
                <a:latin typeface="Times New Roman" panose="02020603050405020304" pitchFamily="18" charset="0"/>
                <a:cs typeface="Times New Roman" panose="02020603050405020304" pitchFamily="18" charset="0"/>
              </a:rPr>
              <a:t>إلا أنها </a:t>
            </a:r>
            <a:r>
              <a:rPr lang="ar-EG" sz="2000" b="1" dirty="0">
                <a:solidFill>
                  <a:srgbClr val="2D3956"/>
                </a:solidFill>
                <a:latin typeface="Times New Roman" panose="02020603050405020304" pitchFamily="18" charset="0"/>
                <a:cs typeface="Times New Roman" panose="02020603050405020304" pitchFamily="18" charset="0"/>
              </a:rPr>
              <a:t>توقعنا في مشكلة أكثر تعقيدا وهي ضرورة تعريف وحصر الأعمال التجارية،وهو أمر ينطوى على </a:t>
            </a:r>
            <a:r>
              <a:rPr lang="ar-EG" sz="2000" b="1" dirty="0" smtClean="0">
                <a:solidFill>
                  <a:srgbClr val="2D3956"/>
                </a:solidFill>
                <a:latin typeface="Times New Roman" panose="02020603050405020304" pitchFamily="18" charset="0"/>
                <a:cs typeface="Times New Roman" panose="02020603050405020304" pitchFamily="18" charset="0"/>
              </a:rPr>
              <a:t>صعوبة</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406" y="1874501"/>
            <a:ext cx="2575284" cy="3628995"/>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067033" y="1686195"/>
            <a:ext cx="6149092" cy="2246769"/>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بالغة</a:t>
            </a:r>
            <a:r>
              <a:rPr lang="ar-EG" sz="2000" b="1" dirty="0">
                <a:solidFill>
                  <a:srgbClr val="2D3956"/>
                </a:solidFill>
                <a:latin typeface="Times New Roman" panose="02020603050405020304" pitchFamily="18" charset="0"/>
                <a:cs typeface="Times New Roman" panose="02020603050405020304" pitchFamily="18" charset="0"/>
              </a:rPr>
              <a:t>، وذلك إذا ما أخذنا في الحسبان اتساع نطاق هذهالأعمـال يومـا بـعـد يـوم، كنتيجة حتميـة لاتساع نطـاق قـانون الأعمال، كـاثر </a:t>
            </a:r>
            <a:r>
              <a:rPr lang="ar-EG" sz="2000" b="1" dirty="0" smtClean="0">
                <a:solidFill>
                  <a:srgbClr val="2D3956"/>
                </a:solidFill>
                <a:latin typeface="Times New Roman" panose="02020603050405020304" pitchFamily="18" charset="0"/>
                <a:cs typeface="Times New Roman" panose="02020603050405020304" pitchFamily="18" charset="0"/>
              </a:rPr>
              <a:t>للتقدم التكنولوجي </a:t>
            </a:r>
            <a:r>
              <a:rPr lang="ar-EG" sz="2000" b="1" dirty="0">
                <a:solidFill>
                  <a:srgbClr val="2D3956"/>
                </a:solidFill>
                <a:latin typeface="Times New Roman" panose="02020603050405020304" pitchFamily="18" charset="0"/>
                <a:cs typeface="Times New Roman" panose="02020603050405020304" pitchFamily="18" charset="0"/>
              </a:rPr>
              <a:t>الهائل في الحياة التجارية، وكثرة تدخل الدولة، إشرافا أو ممارسة، </a:t>
            </a:r>
            <a:r>
              <a:rPr lang="ar-EG" sz="2000" b="1" dirty="0" smtClean="0">
                <a:solidFill>
                  <a:srgbClr val="2D3956"/>
                </a:solidFill>
                <a:latin typeface="Times New Roman" panose="02020603050405020304" pitchFamily="18" charset="0"/>
                <a:cs typeface="Times New Roman" panose="02020603050405020304" pitchFamily="18" charset="0"/>
              </a:rPr>
              <a:t>في مجال </a:t>
            </a:r>
            <a:r>
              <a:rPr lang="ar-EG" sz="2000" b="1" dirty="0">
                <a:solidFill>
                  <a:srgbClr val="2D3956"/>
                </a:solidFill>
                <a:latin typeface="Times New Roman" panose="02020603050405020304" pitchFamily="18" charset="0"/>
                <a:cs typeface="Times New Roman" panose="02020603050405020304" pitchFamily="18" charset="0"/>
              </a:rPr>
              <a:t>الأنشطة الاقتصادية ". وتأكيدا لهذه الصعوبة، فان معظم التشريعات التجارية،ومنها التشريع المصرى، لم يرد فيها تعداد الأعمال التجارية على سبيل </a:t>
            </a:r>
            <a:r>
              <a:rPr lang="ar-EG" sz="2000" b="1" dirty="0" smtClean="0">
                <a:solidFill>
                  <a:srgbClr val="2D3956"/>
                </a:solidFill>
                <a:latin typeface="Times New Roman" panose="02020603050405020304" pitchFamily="18" charset="0"/>
                <a:cs typeface="Times New Roman" panose="02020603050405020304" pitchFamily="18" charset="0"/>
              </a:rPr>
              <a:t>الحصر وإنما </a:t>
            </a:r>
            <a:r>
              <a:rPr lang="ar-EG" sz="2000" b="1" dirty="0">
                <a:solidFill>
                  <a:srgbClr val="2D3956"/>
                </a:solidFill>
                <a:latin typeface="Times New Roman" panose="02020603050405020304" pitchFamily="18" charset="0"/>
                <a:cs typeface="Times New Roman" panose="02020603050405020304" pitchFamily="18" charset="0"/>
              </a:rPr>
              <a:t>على سبيل المثال.</a:t>
            </a:r>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880700"/>
            <a:ext cx="2752673" cy="3616598"/>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773242" y="7503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31417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1894169"/>
            <a:ext cx="6170590" cy="3785652"/>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 النظرية </a:t>
            </a:r>
            <a:r>
              <a:rPr lang="ar-EG" sz="2000" b="1" dirty="0" smtClean="0">
                <a:solidFill>
                  <a:srgbClr val="C00000"/>
                </a:solidFill>
                <a:latin typeface="Times New Roman" panose="02020603050405020304" pitchFamily="18" charset="0"/>
                <a:cs typeface="Times New Roman" panose="02020603050405020304" pitchFamily="18" charset="0"/>
              </a:rPr>
              <a:t>الشخصية:</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وإذا </a:t>
            </a:r>
            <a:r>
              <a:rPr lang="ar-EG" sz="2000" b="1" dirty="0">
                <a:solidFill>
                  <a:srgbClr val="2D3956"/>
                </a:solidFill>
                <a:latin typeface="Times New Roman" panose="02020603050405020304" pitchFamily="18" charset="0"/>
                <a:cs typeface="Times New Roman" panose="02020603050405020304" pitchFamily="18" charset="0"/>
              </a:rPr>
              <a:t>كانت </a:t>
            </a:r>
            <a:r>
              <a:rPr lang="ar-EG" sz="2000" b="1" dirty="0" smtClean="0">
                <a:solidFill>
                  <a:srgbClr val="2D3956"/>
                </a:solidFill>
                <a:latin typeface="Times New Roman" panose="02020603050405020304" pitchFamily="18" charset="0"/>
                <a:cs typeface="Times New Roman" panose="02020603050405020304" pitchFamily="18" charset="0"/>
              </a:rPr>
              <a:t>النظرية الموضوعية </a:t>
            </a:r>
            <a:r>
              <a:rPr lang="ar-EG" sz="2000" b="1" dirty="0">
                <a:solidFill>
                  <a:srgbClr val="2D3956"/>
                </a:solidFill>
                <a:latin typeface="Times New Roman" panose="02020603050405020304" pitchFamily="18" charset="0"/>
                <a:cs typeface="Times New Roman" panose="02020603050405020304" pitchFamily="18" charset="0"/>
              </a:rPr>
              <a:t>تبدأ من العمل التجاري، فان النظرية الشخصية، على العكس، تنطلق </a:t>
            </a:r>
            <a:r>
              <a:rPr lang="ar-EG" sz="2000" b="1" dirty="0" smtClean="0">
                <a:solidFill>
                  <a:srgbClr val="2D3956"/>
                </a:solidFill>
                <a:latin typeface="Times New Roman" panose="02020603050405020304" pitchFamily="18" charset="0"/>
                <a:cs typeface="Times New Roman" panose="02020603050405020304" pitchFamily="18" charset="0"/>
              </a:rPr>
              <a:t>من صفة </a:t>
            </a:r>
            <a:r>
              <a:rPr lang="ar-EG" sz="2000" b="1" dirty="0">
                <a:solidFill>
                  <a:srgbClr val="2D3956"/>
                </a:solidFill>
                <a:latin typeface="Times New Roman" panose="02020603050405020304" pitchFamily="18" charset="0"/>
                <a:cs typeface="Times New Roman" panose="02020603050405020304" pitchFamily="18" charset="0"/>
              </a:rPr>
              <a:t>القائم بهذا العمل، وتقرر انطباق قانون الأعمال على التجار عند </a:t>
            </a:r>
            <a:r>
              <a:rPr lang="ar-EG" sz="2000" b="1" dirty="0" smtClean="0">
                <a:solidFill>
                  <a:srgbClr val="2D3956"/>
                </a:solidFill>
                <a:latin typeface="Times New Roman" panose="02020603050405020304" pitchFamily="18" charset="0"/>
                <a:cs typeface="Times New Roman" panose="02020603050405020304" pitchFamily="18" charset="0"/>
              </a:rPr>
              <a:t>ممارستهم لأنشطتهم </a:t>
            </a:r>
            <a:r>
              <a:rPr lang="ar-EG" sz="2000" b="1" dirty="0">
                <a:solidFill>
                  <a:srgbClr val="2D3956"/>
                </a:solidFill>
                <a:latin typeface="Times New Roman" panose="02020603050405020304" pitchFamily="18" charset="0"/>
                <a:cs typeface="Times New Roman" panose="02020603050405020304" pitchFamily="18" charset="0"/>
              </a:rPr>
              <a:t>المهنية، وعدم سريانه على غير التجار حتى ولو مارسوا أعمالا تجارية</a:t>
            </a:r>
            <a:r>
              <a:rPr lang="ar-EG" sz="2000" b="1" dirty="0" smtClean="0">
                <a:solidFill>
                  <a:srgbClr val="2D3956"/>
                </a:solidFill>
                <a:latin typeface="Times New Roman" panose="02020603050405020304" pitchFamily="18" charset="0"/>
                <a:cs typeface="Times New Roman" panose="02020603050405020304" pitchFamily="18" charset="0"/>
              </a:rPr>
              <a:t>. فالشخص </a:t>
            </a:r>
            <a:r>
              <a:rPr lang="ar-EG" sz="2000" b="1" dirty="0">
                <a:solidFill>
                  <a:srgbClr val="2D3956"/>
                </a:solidFill>
                <a:latin typeface="Times New Roman" panose="02020603050405020304" pitchFamily="18" charset="0"/>
                <a:cs typeface="Times New Roman" panose="02020603050405020304" pitchFamily="18" charset="0"/>
              </a:rPr>
              <a:t>الذي يشترى من اجل إعادة البيع أو التأجير بنية تحقيق الربح، أو </a:t>
            </a:r>
            <a:r>
              <a:rPr lang="ar-EG" sz="2000" b="1" dirty="0" smtClean="0">
                <a:solidFill>
                  <a:srgbClr val="2D3956"/>
                </a:solidFill>
                <a:latin typeface="Times New Roman" panose="02020603050405020304" pitchFamily="18" charset="0"/>
                <a:cs typeface="Times New Roman" panose="02020603050405020304" pitchFamily="18" charset="0"/>
              </a:rPr>
              <a:t>من يمارس </a:t>
            </a:r>
            <a:r>
              <a:rPr lang="ar-EG" sz="2000" b="1" dirty="0">
                <a:solidFill>
                  <a:srgbClr val="2D3956"/>
                </a:solidFill>
                <a:latin typeface="Times New Roman" panose="02020603050405020304" pitchFamily="18" charset="0"/>
                <a:cs typeface="Times New Roman" panose="02020603050405020304" pitchFamily="18" charset="0"/>
              </a:rPr>
              <a:t>عملية بنكية أو يتوسط في عمليات بيع أو شراء، لا يخضع لقانون </a:t>
            </a:r>
            <a:r>
              <a:rPr lang="ar-EG" sz="2000" b="1" dirty="0" smtClean="0">
                <a:solidFill>
                  <a:srgbClr val="2D3956"/>
                </a:solidFill>
                <a:latin typeface="Times New Roman" panose="02020603050405020304" pitchFamily="18" charset="0"/>
                <a:cs typeface="Times New Roman" panose="02020603050405020304" pitchFamily="18" charset="0"/>
              </a:rPr>
              <a:t>الأعمال إلا </a:t>
            </a:r>
            <a:r>
              <a:rPr lang="ar-EG" sz="2000" b="1" dirty="0">
                <a:solidFill>
                  <a:srgbClr val="2D3956"/>
                </a:solidFill>
                <a:latin typeface="Times New Roman" panose="02020603050405020304" pitchFamily="18" charset="0"/>
                <a:cs typeface="Times New Roman" panose="02020603050405020304" pitchFamily="18" charset="0"/>
              </a:rPr>
              <a:t>إذا كان تاجرا، أي إلا إذا احترف القيام بهذه الأعمال واتخذها حرفة أو مهنة لهتمثل مصدر رزقه الأساسي. فوفقا لهذه النظرية، فقانون الأعمال هو قانون التجار </a:t>
            </a:r>
            <a:r>
              <a:rPr lang="ar-EG" sz="2000" b="1" dirty="0" smtClean="0">
                <a:solidFill>
                  <a:srgbClr val="2D3956"/>
                </a:solidFill>
                <a:latin typeface="Times New Roman" panose="02020603050405020304" pitchFamily="18" charset="0"/>
                <a:cs typeface="Times New Roman" panose="02020603050405020304" pitchFamily="18" charset="0"/>
              </a:rPr>
              <a:t>لا قانون </a:t>
            </a:r>
            <a:r>
              <a:rPr lang="ar-EG" sz="2000" b="1" dirty="0">
                <a:solidFill>
                  <a:srgbClr val="2D3956"/>
                </a:solidFill>
                <a:latin typeface="Times New Roman" panose="02020603050405020304" pitchFamily="18" charset="0"/>
                <a:cs typeface="Times New Roman" panose="02020603050405020304" pitchFamily="18" charset="0"/>
              </a:rPr>
              <a:t>الأعمال التجارية. </a:t>
            </a:r>
            <a:endParaRPr lang="ar-EG" dirty="0" smtClean="0">
              <a:solidFill>
                <a:srgbClr val="2D3956"/>
              </a:solidFill>
              <a:latin typeface="Times New Roman" panose="02020603050405020304" pitchFamily="18" charset="0"/>
              <a:cs typeface="Times New Roman" panose="02020603050405020304" pitchFamily="18" charset="0"/>
            </a:endParaRPr>
          </a:p>
          <a:p>
            <a:pPr algn="r" rtl="1"/>
            <a:r>
              <a:rPr lang="ar-EG" sz="2000" b="1" dirty="0">
                <a:solidFill>
                  <a:srgbClr val="2D3956"/>
                </a:solidFill>
                <a:latin typeface="Times New Roman" panose="02020603050405020304" pitchFamily="18" charset="0"/>
                <a:cs typeface="Times New Roman" panose="02020603050405020304" pitchFamily="18" charset="0"/>
              </a:rPr>
              <a:t>وعلى الرغم من أن هذه النظرية تتميز باتفاقهـا والنـشأة الطائفيـة </a:t>
            </a:r>
            <a:r>
              <a:rPr lang="ar-EG" sz="2000" b="1" dirty="0" smtClean="0">
                <a:solidFill>
                  <a:srgbClr val="2D3956"/>
                </a:solidFill>
                <a:latin typeface="Times New Roman" panose="02020603050405020304" pitchFamily="18" charset="0"/>
                <a:cs typeface="Times New Roman" panose="02020603050405020304" pitchFamily="18" charset="0"/>
              </a:rPr>
              <a:t>لقـانون الأعمال</a:t>
            </a:r>
            <a:r>
              <a:rPr lang="ar-EG" sz="2000" b="1" dirty="0">
                <a:solidFill>
                  <a:srgbClr val="2D3956"/>
                </a:solidFill>
                <a:latin typeface="Times New Roman" panose="02020603050405020304" pitchFamily="18" charset="0"/>
                <a:cs typeface="Times New Roman" panose="02020603050405020304" pitchFamily="18" charset="0"/>
              </a:rPr>
              <a:t>، حيث كان يطبق على فئة معينة من الأشخاص هي فئة التجـار </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3605691"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891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1894169"/>
            <a:ext cx="6170590" cy="3416320"/>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القائمين بالحرف التجارية ، ومن اعتناق بعض التشريعات الغربية لها، كالتشريع الألماني "،والتشريع السويسري، والتقنين التجاري الإيطالي "، إلا أنها تستلزم وضع </a:t>
            </a:r>
            <a:r>
              <a:rPr lang="ar-EG" sz="2000" b="1" dirty="0" smtClean="0">
                <a:solidFill>
                  <a:srgbClr val="2D3956"/>
                </a:solidFill>
                <a:latin typeface="Times New Roman" panose="02020603050405020304" pitchFamily="18" charset="0"/>
                <a:cs typeface="Times New Roman" panose="02020603050405020304" pitchFamily="18" charset="0"/>
              </a:rPr>
              <a:t>تعريف دقيق </a:t>
            </a:r>
            <a:r>
              <a:rPr lang="ar-EG" sz="2000" b="1" dirty="0">
                <a:solidFill>
                  <a:srgbClr val="2D3956"/>
                </a:solidFill>
                <a:latin typeface="Times New Roman" panose="02020603050405020304" pitchFamily="18" charset="0"/>
                <a:cs typeface="Times New Roman" panose="02020603050405020304" pitchFamily="18" charset="0"/>
              </a:rPr>
              <a:t>للتاجر وحصرا لما يعد من المهن التجارية، وهو يعد أمرا صعبا إلا لم </a:t>
            </a:r>
            <a:r>
              <a:rPr lang="ar-EG" sz="2000" b="1" dirty="0" smtClean="0">
                <a:solidFill>
                  <a:srgbClr val="2D3956"/>
                </a:solidFill>
                <a:latin typeface="Times New Roman" panose="02020603050405020304" pitchFamily="18" charset="0"/>
                <a:cs typeface="Times New Roman" panose="02020603050405020304" pitchFamily="18" charset="0"/>
              </a:rPr>
              <a:t>يكن مستحيلا</a:t>
            </a:r>
            <a:r>
              <a:rPr lang="ar-EG" sz="2000" b="1" dirty="0">
                <a:solidFill>
                  <a:srgbClr val="2D3956"/>
                </a:solidFill>
                <a:latin typeface="Times New Roman" panose="02020603050405020304" pitchFamily="18" charset="0"/>
                <a:cs typeface="Times New Roman" panose="02020603050405020304" pitchFamily="18" charset="0"/>
              </a:rPr>
              <a:t>، نظرا، لان كثيرا من التجار، وخصوصا في مصر، لا يمارسون </a:t>
            </a:r>
            <a:r>
              <a:rPr lang="ar-EG" sz="2000" b="1" dirty="0" smtClean="0">
                <a:solidFill>
                  <a:srgbClr val="2D3956"/>
                </a:solidFill>
                <a:latin typeface="Times New Roman" panose="02020603050405020304" pitchFamily="18" charset="0"/>
                <a:cs typeface="Times New Roman" panose="02020603050405020304" pitchFamily="18" charset="0"/>
              </a:rPr>
              <a:t>أعمالهم في محال تجارية ،              و غير مقيدين في السجل التجارية . كما أن هناك من التجار من يمارسون أعمالاً غير تجارية ، و الأمر كذلك فلا مناص من الرجوع إلى طبيعة العمل         و شكله لتحديده تحديدا دقيقاً، وهو ما يهدم في الواقع ، الأساس الذي قامت عليه هذه النظرية .</a:t>
            </a:r>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357860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999299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xmlns=""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xmlns="" id="{0AC2650A-C51A-9ACB-723B-68D89C868D01}"/>
              </a:ext>
            </a:extLst>
          </p:cNvPr>
          <p:cNvSpPr/>
          <p:nvPr/>
        </p:nvSpPr>
        <p:spPr>
          <a:xfrm>
            <a:off x="1023582" y="1435465"/>
            <a:ext cx="5227093" cy="7786747"/>
          </a:xfrm>
          <a:prstGeom prst="rect">
            <a:avLst/>
          </a:prstGeom>
        </p:spPr>
        <p:txBody>
          <a:bodyPr wrap="square">
            <a:spAutoFit/>
          </a:bodyPr>
          <a:lstStyle/>
          <a:p>
            <a:pPr algn="justLow" rtl="1"/>
            <a:r>
              <a:rPr lang="ar-EG" sz="2000" b="1" dirty="0" smtClean="0">
                <a:solidFill>
                  <a:srgbClr val="C00000"/>
                </a:solidFill>
                <a:latin typeface="Times New Roman" panose="02020603050405020304" pitchFamily="18" charset="0"/>
                <a:cs typeface="Times New Roman" panose="02020603050405020304" pitchFamily="18" charset="0"/>
              </a:rPr>
              <a:t>الاتجاه نحو التوحيد الدولي لقواعد قانون الأعمال :</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لم تشأ الدولة في العصور الحديثة أن تترك الساحة خالية للشركات الدولية ، التي بدأ يتعاظم نفوذها الاقتصادي ، والذي </a:t>
            </a:r>
            <a:r>
              <a:rPr lang="ar-EG" sz="2000" b="1" dirty="0">
                <a:solidFill>
                  <a:srgbClr val="2D3956"/>
                </a:solidFill>
                <a:latin typeface="Times New Roman" panose="02020603050405020304" pitchFamily="18" charset="0"/>
                <a:cs typeface="Times New Roman" panose="02020603050405020304" pitchFamily="18" charset="0"/>
              </a:rPr>
              <a:t>ادى بالضرورة إلى ازدیاد نفوذها السياسي، وبالتالي فقد بدأت الدولة تتجه إلىتقنين أحكام قانون الأعمال . وبناء على ذلك، فقد بدا قانون الأعمال يفقد الصفةالدولية، وأضحى قانونا داخليا. وإذا كان اتساع مجال قانون الأعمال ليشمل </a:t>
            </a:r>
            <a:r>
              <a:rPr lang="ar-EG" sz="2000" b="1" dirty="0" smtClean="0">
                <a:solidFill>
                  <a:srgbClr val="2D3956"/>
                </a:solidFill>
                <a:latin typeface="Times New Roman" panose="02020603050405020304" pitchFamily="18" charset="0"/>
                <a:cs typeface="Times New Roman" panose="02020603050405020304" pitchFamily="18" charset="0"/>
              </a:rPr>
              <a:t>أعمالا تجارية </a:t>
            </a:r>
            <a:r>
              <a:rPr lang="ar-EG" sz="2000" b="1" dirty="0">
                <a:solidFill>
                  <a:srgbClr val="2D3956"/>
                </a:solidFill>
                <a:latin typeface="Times New Roman" panose="02020603050405020304" pitchFamily="18" charset="0"/>
                <a:cs typeface="Times New Roman" panose="02020603050405020304" pitchFamily="18" charset="0"/>
              </a:rPr>
              <a:t>جديدة أضافها المشرع والقضاء، ولينطبق على أشخاص لا يتمتعون </a:t>
            </a:r>
            <a:r>
              <a:rPr lang="ar-EG" sz="2000" b="1" dirty="0" smtClean="0">
                <a:solidFill>
                  <a:srgbClr val="2D3956"/>
                </a:solidFill>
                <a:latin typeface="Times New Roman" panose="02020603050405020304" pitchFamily="18" charset="0"/>
                <a:cs typeface="Times New Roman" panose="02020603050405020304" pitchFamily="18" charset="0"/>
              </a:rPr>
              <a:t>بصفة التاجر </a:t>
            </a:r>
            <a:r>
              <a:rPr lang="ar-EG" sz="2000" b="1" dirty="0">
                <a:solidFill>
                  <a:srgbClr val="2D3956"/>
                </a:solidFill>
                <a:latin typeface="Times New Roman" panose="02020603050405020304" pitchFamily="18" charset="0"/>
                <a:cs typeface="Times New Roman" panose="02020603050405020304" pitchFamily="18" charset="0"/>
              </a:rPr>
              <a:t>"، وإذا كان انتشار ظاهرة التركز الاقتصادي وظهور الشركات </a:t>
            </a:r>
            <a:r>
              <a:rPr lang="ar-EG" sz="2000" b="1" dirty="0" smtClean="0">
                <a:solidFill>
                  <a:srgbClr val="2D3956"/>
                </a:solidFill>
                <a:latin typeface="Times New Roman" panose="02020603050405020304" pitchFamily="18" charset="0"/>
                <a:cs typeface="Times New Roman" panose="02020603050405020304" pitchFamily="18" charset="0"/>
              </a:rPr>
              <a:t>المتعددة الجنسيات</a:t>
            </a:r>
            <a:r>
              <a:rPr lang="ar-EG" sz="2000" b="1" dirty="0">
                <a:solidFill>
                  <a:srgbClr val="2D3956"/>
                </a:solidFill>
                <a:latin typeface="Times New Roman" panose="02020603050405020304" pitchFamily="18" charset="0"/>
                <a:cs typeface="Times New Roman" panose="02020603050405020304" pitchFamily="18" charset="0"/>
              </a:rPr>
              <a:t>، أدت إلى اتساع هذا النطاق، فان توحيد قواعد قانون الأعمال </a:t>
            </a:r>
            <a:r>
              <a:rPr lang="ar-EG" sz="2000" b="1" dirty="0" smtClean="0">
                <a:solidFill>
                  <a:srgbClr val="2D3956"/>
                </a:solidFill>
                <a:latin typeface="Times New Roman" panose="02020603050405020304" pitchFamily="18" charset="0"/>
                <a:cs typeface="Times New Roman" panose="02020603050405020304" pitchFamily="18" charset="0"/>
              </a:rPr>
              <a:t>على المستوى </a:t>
            </a:r>
            <a:r>
              <a:rPr lang="ar-EG" sz="2000" b="1" dirty="0">
                <a:solidFill>
                  <a:srgbClr val="2D3956"/>
                </a:solidFill>
                <a:latin typeface="Times New Roman" panose="02020603050405020304" pitchFamily="18" charset="0"/>
                <a:cs typeface="Times New Roman" panose="02020603050405020304" pitchFamily="18" charset="0"/>
              </a:rPr>
              <a:t>الدولي أصبح أحد المعطيات الأساسية والملحة لمسايرة تطور </a:t>
            </a:r>
            <a:r>
              <a:rPr lang="ar-EG" sz="2000" b="1" dirty="0" smtClean="0">
                <a:solidFill>
                  <a:srgbClr val="2D3956"/>
                </a:solidFill>
                <a:latin typeface="Times New Roman" panose="02020603050405020304" pitchFamily="18" charset="0"/>
                <a:cs typeface="Times New Roman" panose="02020603050405020304" pitchFamily="18" charset="0"/>
              </a:rPr>
              <a:t>الحياة الاقتصادية والتجارية.</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01</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9788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xmlns=""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xmlns="" id="{0AC2650A-C51A-9ACB-723B-68D89C868D01}"/>
              </a:ext>
            </a:extLst>
          </p:cNvPr>
          <p:cNvSpPr/>
          <p:nvPr/>
        </p:nvSpPr>
        <p:spPr>
          <a:xfrm>
            <a:off x="1023582" y="1610436"/>
            <a:ext cx="5281684" cy="5632311"/>
          </a:xfrm>
          <a:prstGeom prst="rect">
            <a:avLst/>
          </a:prstGeom>
        </p:spPr>
        <p:txBody>
          <a:bodyPr wrap="square">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وإذا </a:t>
            </a:r>
            <a:r>
              <a:rPr lang="ar-EG" sz="2000" b="1" dirty="0">
                <a:solidFill>
                  <a:srgbClr val="2D3956"/>
                </a:solidFill>
                <a:latin typeface="Times New Roman" panose="02020603050405020304" pitchFamily="18" charset="0"/>
                <a:cs typeface="Times New Roman" panose="02020603050405020304" pitchFamily="18" charset="0"/>
              </a:rPr>
              <a:t>كانت حركة التقنيات الداخلية لقانون الأعمال أدت </a:t>
            </a:r>
            <a:r>
              <a:rPr lang="ar-EG" sz="2000" b="1" dirty="0" smtClean="0">
                <a:solidFill>
                  <a:srgbClr val="2D3956"/>
                </a:solidFill>
                <a:latin typeface="Times New Roman" panose="02020603050405020304" pitchFamily="18" charset="0"/>
                <a:cs typeface="Times New Roman" panose="02020603050405020304" pitchFamily="18" charset="0"/>
              </a:rPr>
              <a:t>إلى اختلاف </a:t>
            </a:r>
            <a:r>
              <a:rPr lang="ar-EG" sz="2000" b="1" dirty="0">
                <a:solidFill>
                  <a:srgbClr val="2D3956"/>
                </a:solidFill>
                <a:latin typeface="Times New Roman" panose="02020603050405020304" pitchFamily="18" charset="0"/>
                <a:cs typeface="Times New Roman" panose="02020603050405020304" pitchFamily="18" charset="0"/>
              </a:rPr>
              <a:t>ما يحويه هذا الفرع من فروع القانون من قواعد من دولة الى أخرى، </a:t>
            </a:r>
            <a:r>
              <a:rPr lang="ar-EG" sz="2000" b="1" dirty="0" smtClean="0">
                <a:solidFill>
                  <a:srgbClr val="2D3956"/>
                </a:solidFill>
                <a:latin typeface="Times New Roman" panose="02020603050405020304" pitchFamily="18" charset="0"/>
                <a:cs typeface="Times New Roman" panose="02020603050405020304" pitchFamily="18" charset="0"/>
              </a:rPr>
              <a:t>فان محاولات </a:t>
            </a:r>
            <a:r>
              <a:rPr lang="ar-EG" sz="2000" b="1" dirty="0">
                <a:solidFill>
                  <a:srgbClr val="2D3956"/>
                </a:solidFill>
                <a:latin typeface="Times New Roman" panose="02020603050405020304" pitchFamily="18" charset="0"/>
                <a:cs typeface="Times New Roman" panose="02020603050405020304" pitchFamily="18" charset="0"/>
              </a:rPr>
              <a:t>توحيد هذه التشريعات قد ظهرت على المستوى الدولي لتقليل حدة </a:t>
            </a:r>
            <a:r>
              <a:rPr lang="ar-EG" sz="2000" b="1" dirty="0" smtClean="0">
                <a:solidFill>
                  <a:srgbClr val="2D3956"/>
                </a:solidFill>
                <a:latin typeface="Times New Roman" panose="02020603050405020304" pitchFamily="18" charset="0"/>
                <a:cs typeface="Times New Roman" panose="02020603050405020304" pitchFamily="18" charset="0"/>
              </a:rPr>
              <a:t>هذه الاختلافات</a:t>
            </a:r>
            <a:r>
              <a:rPr lang="ar-EG" sz="2000" b="1" dirty="0">
                <a:solidFill>
                  <a:srgbClr val="2D3956"/>
                </a:solidFill>
                <a:latin typeface="Times New Roman" panose="02020603050405020304" pitchFamily="18" charset="0"/>
                <a:cs typeface="Times New Roman" panose="02020603050405020304" pitchFamily="18" charset="0"/>
              </a:rPr>
              <a:t>. وقد سلكت هذه المحاولات، لبلوغ غايتها، طرق ثلاثة: العادات الاتفاقية،المعاهدات الدولية، التشريعات الموحدة.</a:t>
            </a: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01</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4067033" y="1686195"/>
            <a:ext cx="6149092" cy="4093428"/>
          </a:xfrm>
          <a:prstGeom prst="rect">
            <a:avLst/>
          </a:prstGeom>
          <a:noFill/>
        </p:spPr>
        <p:txBody>
          <a:bodyPr wrap="square" rtlCol="0">
            <a:spAutoFit/>
          </a:bodyPr>
          <a:lstStyle/>
          <a:p>
            <a:pPr algn="justLow" rtl="1"/>
            <a:r>
              <a:rPr lang="ar-EG" sz="2000" b="1" dirty="0" smtClean="0">
                <a:solidFill>
                  <a:srgbClr val="C00000"/>
                </a:solidFill>
                <a:latin typeface="Times New Roman" panose="02020603050405020304" pitchFamily="18" charset="0"/>
                <a:cs typeface="Times New Roman" panose="02020603050405020304" pitchFamily="18" charset="0"/>
              </a:rPr>
              <a:t>فرادة قانون الأعمال :</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قلنا </a:t>
            </a:r>
            <a:r>
              <a:rPr lang="ar-EG" sz="2000" b="1" dirty="0">
                <a:solidFill>
                  <a:srgbClr val="2D3956"/>
                </a:solidFill>
                <a:latin typeface="Times New Roman" panose="02020603050405020304" pitchFamily="18" charset="0"/>
                <a:cs typeface="Times New Roman" panose="02020603050405020304" pitchFamily="18" charset="0"/>
              </a:rPr>
              <a:t>أن قانون الأعمال هو القانون الذي يحكم الأعمال التجارية وينطبق على </a:t>
            </a:r>
            <a:r>
              <a:rPr lang="ar-EG" sz="2000" b="1" dirty="0" smtClean="0">
                <a:solidFill>
                  <a:srgbClr val="2D3956"/>
                </a:solidFill>
                <a:latin typeface="Times New Roman" panose="02020603050405020304" pitchFamily="18" charset="0"/>
                <a:cs typeface="Times New Roman" panose="02020603050405020304" pitchFamily="18" charset="0"/>
              </a:rPr>
              <a:t>طائفة معينة </a:t>
            </a:r>
            <a:r>
              <a:rPr lang="ar-EG" sz="2000" b="1" dirty="0">
                <a:solidFill>
                  <a:srgbClr val="2D3956"/>
                </a:solidFill>
                <a:latin typeface="Times New Roman" panose="02020603050405020304" pitchFamily="18" charset="0"/>
                <a:cs typeface="Times New Roman" panose="02020603050405020304" pitchFamily="18" charset="0"/>
              </a:rPr>
              <a:t>من الأشخاص هم التجار، أما القانون المدنى هو الذي يحكم المعاملات بصفةعامة أيا كانت طبيعتها. وعلى ذلك فإننا نلحظ، في مجال علاقات القانون الخاص،ازدواجـا تـشريعيا: قواعـد قانونيـة خاصـة بالمعاملات التجاريـة، وأخـرى </a:t>
            </a:r>
            <a:r>
              <a:rPr lang="ar-EG" sz="2000" b="1" dirty="0" smtClean="0">
                <a:solidFill>
                  <a:srgbClr val="2D3956"/>
                </a:solidFill>
                <a:latin typeface="Times New Roman" panose="02020603050405020304" pitchFamily="18" charset="0"/>
                <a:cs typeface="Times New Roman" panose="02020603050405020304" pitchFamily="18" charset="0"/>
              </a:rPr>
              <a:t>خاصـة بالمعاملات </a:t>
            </a:r>
            <a:r>
              <a:rPr lang="ar-EG" sz="2000" b="1" dirty="0">
                <a:solidFill>
                  <a:srgbClr val="2D3956"/>
                </a:solidFill>
                <a:latin typeface="Times New Roman" panose="02020603050405020304" pitchFamily="18" charset="0"/>
                <a:cs typeface="Times New Roman" panose="02020603050405020304" pitchFamily="18" charset="0"/>
              </a:rPr>
              <a:t>بصفة عامة. هذا الازدواج، ولا شك، قد وضع فقـه قـانون الأعمال فيخندق الدفاع عن فرادة وذاتية قانون الأعمال، وذلك بسبب تمايز أحكامه وقواعده </a:t>
            </a:r>
            <a:r>
              <a:rPr lang="ar-EG" sz="2000" b="1" dirty="0" smtClean="0">
                <a:solidFill>
                  <a:srgbClr val="2D3956"/>
                </a:solidFill>
                <a:latin typeface="Times New Roman" panose="02020603050405020304" pitchFamily="18" charset="0"/>
                <a:cs typeface="Times New Roman" panose="02020603050405020304" pitchFamily="18" charset="0"/>
              </a:rPr>
              <a:t>عن الأحكام </a:t>
            </a:r>
            <a:r>
              <a:rPr lang="ar-EG" sz="2000" b="1" dirty="0">
                <a:solidFill>
                  <a:srgbClr val="2D3956"/>
                </a:solidFill>
                <a:latin typeface="Times New Roman" panose="02020603050405020304" pitchFamily="18" charset="0"/>
                <a:cs typeface="Times New Roman" panose="02020603050405020304" pitchFamily="18" charset="0"/>
              </a:rPr>
              <a:t>والقواعد التي تطبق على المعاملات التي يحكمها القانون المدنى. </a:t>
            </a:r>
            <a:r>
              <a:rPr lang="ar-EG" sz="2000" b="1" dirty="0" smtClean="0">
                <a:solidFill>
                  <a:srgbClr val="2D3956"/>
                </a:solidFill>
                <a:latin typeface="Times New Roman" panose="02020603050405020304" pitchFamily="18" charset="0"/>
                <a:cs typeface="Times New Roman" panose="02020603050405020304" pitchFamily="18" charset="0"/>
              </a:rPr>
              <a:t> وقد </a:t>
            </a:r>
            <a:r>
              <a:rPr lang="ar-EG" sz="2000" b="1" dirty="0">
                <a:solidFill>
                  <a:srgbClr val="2D3956"/>
                </a:solidFill>
                <a:latin typeface="Times New Roman" panose="02020603050405020304" pitchFamily="18" charset="0"/>
                <a:cs typeface="Times New Roman" panose="02020603050405020304" pitchFamily="18" charset="0"/>
              </a:rPr>
              <a:t>انطلق هذا الفقه </a:t>
            </a:r>
            <a:r>
              <a:rPr lang="ar-EG" sz="2000" b="1" dirty="0" smtClean="0">
                <a:solidFill>
                  <a:srgbClr val="2D3956"/>
                </a:solidFill>
                <a:latin typeface="Times New Roman" panose="02020603050405020304" pitchFamily="18" charset="0"/>
                <a:cs typeface="Times New Roman" panose="02020603050405020304" pitchFamily="18" charset="0"/>
              </a:rPr>
              <a:t>من </a:t>
            </a:r>
            <a:r>
              <a:rPr lang="ar-EG" sz="2000" b="1" dirty="0">
                <a:solidFill>
                  <a:srgbClr val="2D3956"/>
                </a:solidFill>
                <a:latin typeface="Times New Roman" panose="02020603050405020304" pitchFamily="18" charset="0"/>
                <a:cs typeface="Times New Roman" panose="02020603050405020304" pitchFamily="18" charset="0"/>
              </a:rPr>
              <a:t>نقطة قيام الأنشطة التجارية، على عكس </a:t>
            </a:r>
            <a:r>
              <a:rPr lang="ar-EG" sz="2000" b="1" dirty="0" smtClean="0">
                <a:solidFill>
                  <a:srgbClr val="2D3956"/>
                </a:solidFill>
                <a:latin typeface="Times New Roman" panose="02020603050405020304" pitchFamily="18" charset="0"/>
                <a:cs typeface="Times New Roman" panose="02020603050405020304" pitchFamily="18" charset="0"/>
              </a:rPr>
              <a:t>الأنشطة المدنية</a:t>
            </a:r>
            <a:r>
              <a:rPr lang="ar-EG" sz="2000" b="1" dirty="0">
                <a:solidFill>
                  <a:srgbClr val="2D3956"/>
                </a:solidFill>
                <a:latin typeface="Times New Roman" panose="02020603050405020304" pitchFamily="18" charset="0"/>
                <a:cs typeface="Times New Roman" panose="02020603050405020304" pitchFamily="18" charset="0"/>
              </a:rPr>
              <a:t>، والتي يحكمها هذا الفرع من فروع القانون، على دعامتين أساسيتين </a:t>
            </a:r>
            <a:r>
              <a:rPr lang="ar-EG" sz="2000" b="1" dirty="0" smtClean="0">
                <a:solidFill>
                  <a:srgbClr val="2D3956"/>
                </a:solidFill>
                <a:latin typeface="Times New Roman" panose="02020603050405020304" pitchFamily="18" charset="0"/>
                <a:cs typeface="Times New Roman" panose="02020603050405020304" pitchFamily="18" charset="0"/>
              </a:rPr>
              <a:t>هما السرعة </a:t>
            </a:r>
            <a:r>
              <a:rPr lang="ar-EG" sz="2000" b="1" dirty="0">
                <a:solidFill>
                  <a:srgbClr val="2D3956"/>
                </a:solidFill>
                <a:latin typeface="Times New Roman" panose="02020603050405020304" pitchFamily="18" charset="0"/>
                <a:cs typeface="Times New Roman" panose="02020603050405020304" pitchFamily="18" charset="0"/>
              </a:rPr>
              <a:t>والائتمان، والتي نجم عنهما، بطبيعة الحال، انفراد قانون الأعمال </a:t>
            </a:r>
            <a:r>
              <a:rPr lang="ar-EG" sz="2000" b="1" dirty="0" smtClean="0">
                <a:solidFill>
                  <a:srgbClr val="2D3956"/>
                </a:solidFill>
                <a:latin typeface="Times New Roman" panose="02020603050405020304" pitchFamily="18" charset="0"/>
                <a:cs typeface="Times New Roman" panose="02020603050405020304" pitchFamily="18" charset="0"/>
              </a:rPr>
              <a:t>بحلول وأدوات</a:t>
            </a:r>
            <a:r>
              <a:rPr lang="ar-EG" sz="2000" b="1" dirty="0">
                <a:solidFill>
                  <a:srgbClr val="2D3956"/>
                </a:solidFill>
                <a:latin typeface="Times New Roman" panose="02020603050405020304" pitchFamily="18" charset="0"/>
                <a:cs typeface="Times New Roman" panose="02020603050405020304" pitchFamily="18" charset="0"/>
              </a:rPr>
              <a:t>، لا توجد في طيات القواعد </a:t>
            </a:r>
            <a:r>
              <a:rPr lang="ar-EG" sz="2000" b="1" dirty="0" smtClean="0">
                <a:solidFill>
                  <a:srgbClr val="2D3956"/>
                </a:solidFill>
                <a:latin typeface="Times New Roman" panose="02020603050405020304" pitchFamily="18" charset="0"/>
                <a:cs typeface="Times New Roman" panose="02020603050405020304" pitchFamily="18" charset="0"/>
              </a:rPr>
              <a:t>القانونية</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80700"/>
            <a:ext cx="2752673" cy="3616598"/>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2816942" y="12316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340841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933735" y="1589128"/>
            <a:ext cx="6372859" cy="5940088"/>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المتضمنة </a:t>
            </a:r>
            <a:r>
              <a:rPr lang="ar-EG" sz="2000" b="1" dirty="0">
                <a:solidFill>
                  <a:srgbClr val="2D3956"/>
                </a:solidFill>
                <a:latin typeface="Times New Roman" panose="02020603050405020304" pitchFamily="18" charset="0"/>
                <a:cs typeface="Times New Roman" panose="02020603050405020304" pitchFamily="18" charset="0"/>
              </a:rPr>
              <a:t>في القانون المدنى. </a:t>
            </a:r>
            <a:r>
              <a:rPr lang="ar-EG" sz="2000" b="1" dirty="0" smtClean="0">
                <a:solidFill>
                  <a:srgbClr val="2D3956"/>
                </a:solidFill>
                <a:latin typeface="Times New Roman" panose="02020603050405020304" pitchFamily="18" charset="0"/>
                <a:cs typeface="Times New Roman" panose="02020603050405020304" pitchFamily="18" charset="0"/>
              </a:rPr>
              <a:t>وسوف نستعرض </a:t>
            </a:r>
            <a:r>
              <a:rPr lang="ar-EG" sz="2000" b="1" dirty="0">
                <a:solidFill>
                  <a:srgbClr val="2D3956"/>
                </a:solidFill>
                <a:latin typeface="Times New Roman" panose="02020603050405020304" pitchFamily="18" charset="0"/>
                <a:cs typeface="Times New Roman" panose="02020603050405020304" pitchFamily="18" charset="0"/>
              </a:rPr>
              <a:t>حالا الأحكام والقواعد المدللة على فرادة هذا القانون والتي أملتها </a:t>
            </a:r>
            <a:r>
              <a:rPr lang="ar-EG" sz="2000" b="1" dirty="0" smtClean="0">
                <a:solidFill>
                  <a:srgbClr val="2D3956"/>
                </a:solidFill>
                <a:latin typeface="Times New Roman" panose="02020603050405020304" pitchFamily="18" charset="0"/>
                <a:cs typeface="Times New Roman" panose="02020603050405020304" pitchFamily="18" charset="0"/>
              </a:rPr>
              <a:t>هاتان الدعامتان</a:t>
            </a:r>
            <a:r>
              <a:rPr lang="ar-EG" sz="2000" b="1" dirty="0">
                <a:solidFill>
                  <a:srgbClr val="2D3956"/>
                </a:solidFill>
                <a:latin typeface="Times New Roman" panose="02020603050405020304" pitchFamily="18" charset="0"/>
                <a:cs typeface="Times New Roman" panose="02020603050405020304" pitchFamily="18" charset="0"/>
              </a:rPr>
              <a:t>. </a:t>
            </a:r>
          </a:p>
          <a:p>
            <a:pPr algn="justLow" rtl="1"/>
            <a:r>
              <a:rPr lang="ar-EG" sz="2000" b="1" dirty="0" smtClean="0">
                <a:solidFill>
                  <a:srgbClr val="C00000"/>
                </a:solidFill>
                <a:latin typeface="Times New Roman" panose="02020603050405020304" pitchFamily="18" charset="0"/>
                <a:cs typeface="Times New Roman" panose="02020603050405020304" pitchFamily="18" charset="0"/>
              </a:rPr>
              <a:t>الدعامة </a:t>
            </a:r>
            <a:r>
              <a:rPr lang="ar-EG" sz="2000" b="1" dirty="0">
                <a:solidFill>
                  <a:srgbClr val="C00000"/>
                </a:solidFill>
                <a:latin typeface="Times New Roman" panose="02020603050405020304" pitchFamily="18" charset="0"/>
                <a:cs typeface="Times New Roman" panose="02020603050405020304" pitchFamily="18" charset="0"/>
              </a:rPr>
              <a:t>الأولى: السرعة </a:t>
            </a:r>
            <a:r>
              <a:rPr lang="ar-EG" sz="2000" b="1" dirty="0" smtClean="0">
                <a:solidFill>
                  <a:srgbClr val="C00000"/>
                </a:solidFill>
                <a:latin typeface="Times New Roman" panose="02020603050405020304" pitchFamily="18" charset="0"/>
                <a:cs typeface="Times New Roman" panose="02020603050405020304" pitchFamily="18" charset="0"/>
              </a:rPr>
              <a:t>:</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إن </a:t>
            </a:r>
            <a:r>
              <a:rPr lang="ar-EG" sz="2000" b="1" dirty="0">
                <a:solidFill>
                  <a:srgbClr val="2D3956"/>
                </a:solidFill>
                <a:latin typeface="Times New Roman" panose="02020603050405020304" pitchFamily="18" charset="0"/>
                <a:cs typeface="Times New Roman" panose="02020603050405020304" pitchFamily="18" charset="0"/>
              </a:rPr>
              <a:t>السرعة هي الطابع </a:t>
            </a:r>
            <a:r>
              <a:rPr lang="ar-EG" sz="2000" b="1" dirty="0" smtClean="0">
                <a:solidFill>
                  <a:srgbClr val="2D3956"/>
                </a:solidFill>
                <a:latin typeface="Times New Roman" panose="02020603050405020304" pitchFamily="18" charset="0"/>
                <a:cs typeface="Times New Roman" panose="02020603050405020304" pitchFamily="18" charset="0"/>
              </a:rPr>
              <a:t>المميز للمعاملات </a:t>
            </a:r>
            <a:r>
              <a:rPr lang="ar-EG" sz="2000" b="1" dirty="0">
                <a:solidFill>
                  <a:srgbClr val="2D3956"/>
                </a:solidFill>
                <a:latin typeface="Times New Roman" panose="02020603050405020304" pitchFamily="18" charset="0"/>
                <a:cs typeface="Times New Roman" panose="02020603050405020304" pitchFamily="18" charset="0"/>
              </a:rPr>
              <a:t>التجارية، فالبضائع يجب تداولها بسرعة وذلك للتحرك السريع للأسعار "،والوقت لدى التاجر له قيمة كبرى، وكما يقول الإنجليز " الوقت هو النقود </a:t>
            </a:r>
            <a:r>
              <a:rPr lang="ar-EG" sz="2000" b="1" dirty="0" smtClean="0">
                <a:solidFill>
                  <a:srgbClr val="2D3956"/>
                </a:solidFill>
                <a:latin typeface="Times New Roman" panose="02020603050405020304" pitchFamily="18" charset="0"/>
                <a:cs typeface="Times New Roman" panose="02020603050405020304" pitchFamily="18" charset="0"/>
              </a:rPr>
              <a:t>« والحـال </a:t>
            </a:r>
            <a:r>
              <a:rPr lang="ar-EG" sz="2000" b="1" dirty="0">
                <a:solidFill>
                  <a:srgbClr val="2D3956"/>
                </a:solidFill>
                <a:latin typeface="Times New Roman" panose="02020603050405020304" pitchFamily="18" charset="0"/>
                <a:cs typeface="Times New Roman" panose="02020603050405020304" pitchFamily="18" charset="0"/>
              </a:rPr>
              <a:t>هكذا، فيكون من الصعب إخضاع التاجر لأنظمة القانون المدني التيتتطلب كثيرا من الوقت والتي شيدت لمنح المتعاقدين كثيرا من </a:t>
            </a:r>
            <a:r>
              <a:rPr lang="ar-EG" sz="2000" b="1" dirty="0" smtClean="0">
                <a:solidFill>
                  <a:srgbClr val="2D3956"/>
                </a:solidFill>
                <a:latin typeface="Times New Roman" panose="02020603050405020304" pitchFamily="18" charset="0"/>
                <a:cs typeface="Times New Roman" panose="02020603050405020304" pitchFamily="18" charset="0"/>
              </a:rPr>
              <a:t>الطمانينة . </a:t>
            </a:r>
            <a:r>
              <a:rPr lang="ar-EG" sz="2000" b="1" dirty="0">
                <a:solidFill>
                  <a:srgbClr val="2D3956"/>
                </a:solidFill>
                <a:latin typeface="Times New Roman" panose="02020603050405020304" pitchFamily="18" charset="0"/>
                <a:cs typeface="Times New Roman" panose="02020603050405020304" pitchFamily="18" charset="0"/>
              </a:rPr>
              <a:t>وكيف </a:t>
            </a:r>
            <a:r>
              <a:rPr lang="ar-EG" sz="2000" b="1" dirty="0" smtClean="0">
                <a:solidFill>
                  <a:srgbClr val="2D3956"/>
                </a:solidFill>
                <a:latin typeface="Times New Roman" panose="02020603050405020304" pitchFamily="18" charset="0"/>
                <a:cs typeface="Times New Roman" panose="02020603050405020304" pitchFamily="18" charset="0"/>
              </a:rPr>
              <a:t>يأتى إخضاع </a:t>
            </a:r>
            <a:r>
              <a:rPr lang="ar-EG" sz="2000" b="1" dirty="0">
                <a:solidFill>
                  <a:srgbClr val="2D3956"/>
                </a:solidFill>
                <a:latin typeface="Times New Roman" panose="02020603050405020304" pitchFamily="18" charset="0"/>
                <a:cs typeface="Times New Roman" panose="02020603050405020304" pitchFamily="18" charset="0"/>
              </a:rPr>
              <a:t>الأنشطة التجارية لهذا القانون، وهي تختلف في طبيعتها، إلى حد بعيد، </a:t>
            </a:r>
            <a:r>
              <a:rPr lang="ar-EG" sz="2000" b="1" dirty="0" smtClean="0">
                <a:solidFill>
                  <a:srgbClr val="2D3956"/>
                </a:solidFill>
                <a:latin typeface="Times New Roman" panose="02020603050405020304" pitchFamily="18" charset="0"/>
                <a:cs typeface="Times New Roman" panose="02020603050405020304" pitchFamily="18" charset="0"/>
              </a:rPr>
              <a:t>عن العمليات </a:t>
            </a:r>
            <a:r>
              <a:rPr lang="ar-EG" sz="2000" b="1" dirty="0">
                <a:solidFill>
                  <a:srgbClr val="2D3956"/>
                </a:solidFill>
                <a:latin typeface="Times New Roman" panose="02020603050405020304" pitchFamily="18" charset="0"/>
                <a:cs typeface="Times New Roman" panose="02020603050405020304" pitchFamily="18" charset="0"/>
              </a:rPr>
              <a:t>التي يحكمها القانون المدني والتي يقوم بها أشخاصا عاديين. </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إن </a:t>
            </a:r>
            <a:r>
              <a:rPr lang="ar-EG" sz="2000" b="1" dirty="0">
                <a:solidFill>
                  <a:srgbClr val="2D3956"/>
                </a:solidFill>
                <a:latin typeface="Times New Roman" panose="02020603050405020304" pitchFamily="18" charset="0"/>
                <a:cs typeface="Times New Roman" panose="02020603050405020304" pitchFamily="18" charset="0"/>
              </a:rPr>
              <a:t>قانون الأعمـال، على عكس القانون المدني، يسمح للمتعاقدين </a:t>
            </a:r>
            <a:r>
              <a:rPr lang="ar-EG" sz="2000" b="1" dirty="0" smtClean="0">
                <a:solidFill>
                  <a:srgbClr val="2D3956"/>
                </a:solidFill>
                <a:latin typeface="Times New Roman" panose="02020603050405020304" pitchFamily="18" charset="0"/>
                <a:cs typeface="Times New Roman" panose="02020603050405020304" pitchFamily="18" charset="0"/>
              </a:rPr>
              <a:t>بـإفراغ تصرفاتهم </a:t>
            </a:r>
            <a:r>
              <a:rPr lang="ar-EG" sz="2000" b="1" dirty="0">
                <a:solidFill>
                  <a:srgbClr val="2D3956"/>
                </a:solidFill>
                <a:latin typeface="Times New Roman" panose="02020603050405020304" pitchFamily="18" charset="0"/>
                <a:cs typeface="Times New Roman" panose="02020603050405020304" pitchFamily="18" charset="0"/>
              </a:rPr>
              <a:t>في أشكال عرفية بسيطة، أو عقد هذه التصرفات عن طريق تبادل </a:t>
            </a:r>
            <a:r>
              <a:rPr lang="ar-EG" sz="2000" b="1" dirty="0" smtClean="0">
                <a:solidFill>
                  <a:srgbClr val="2D3956"/>
                </a:solidFill>
                <a:latin typeface="Times New Roman" panose="02020603050405020304" pitchFamily="18" charset="0"/>
                <a:cs typeface="Times New Roman" panose="02020603050405020304" pitchFamily="18" charset="0"/>
              </a:rPr>
              <a:t>الإيجاب و والقبول </a:t>
            </a:r>
            <a:r>
              <a:rPr lang="ar-EG" sz="2000" b="1" dirty="0">
                <a:solidFill>
                  <a:srgbClr val="2D3956"/>
                </a:solidFill>
                <a:latin typeface="Times New Roman" panose="02020603050405020304" pitchFamily="18" charset="0"/>
                <a:cs typeface="Times New Roman" panose="02020603050405020304" pitchFamily="18" charset="0"/>
              </a:rPr>
              <a:t>في صورة مراسلات بسيطة، أو بمجرد تبادل </a:t>
            </a:r>
            <a:r>
              <a:rPr lang="ar-EG" sz="2000" b="1" dirty="0" smtClean="0">
                <a:solidFill>
                  <a:srgbClr val="2D3956"/>
                </a:solidFill>
                <a:latin typeface="Times New Roman" panose="02020603050405020304" pitchFamily="18" charset="0"/>
                <a:cs typeface="Times New Roman" panose="02020603050405020304" pitchFamily="18" charset="0"/>
              </a:rPr>
              <a:t>الاتفاقات</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686195"/>
            <a:ext cx="2619375" cy="3435567"/>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737380" y="7904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069559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933735" y="1686195"/>
            <a:ext cx="6282390" cy="5940088"/>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الشفهية ، ويرجع ذلك إلى </a:t>
            </a:r>
            <a:r>
              <a:rPr lang="ar-EG" sz="2000" b="1" dirty="0">
                <a:solidFill>
                  <a:srgbClr val="2D3956"/>
                </a:solidFill>
                <a:latin typeface="Times New Roman" panose="02020603050405020304" pitchFamily="18" charset="0"/>
                <a:cs typeface="Times New Roman" panose="02020603050405020304" pitchFamily="18" charset="0"/>
              </a:rPr>
              <a:t>أن التاجر يبرم في يومه العديد من التصرفات والعقود، فإذا كان الشخص </a:t>
            </a:r>
            <a:r>
              <a:rPr lang="ar-EG" sz="2000" b="1" dirty="0" smtClean="0">
                <a:solidFill>
                  <a:srgbClr val="2D3956"/>
                </a:solidFill>
                <a:latin typeface="Times New Roman" panose="02020603050405020304" pitchFamily="18" charset="0"/>
                <a:cs typeface="Times New Roman" panose="02020603050405020304" pitchFamily="18" charset="0"/>
              </a:rPr>
              <a:t>العادي يبرم </a:t>
            </a:r>
            <a:r>
              <a:rPr lang="ar-EG" sz="2000" b="1" dirty="0">
                <a:solidFill>
                  <a:srgbClr val="2D3956"/>
                </a:solidFill>
                <a:latin typeface="Times New Roman" panose="02020603050405020304" pitchFamily="18" charset="0"/>
                <a:cs typeface="Times New Roman" panose="02020603050405020304" pitchFamily="18" charset="0"/>
              </a:rPr>
              <a:t>عقود الشراء مثلا لإشباع حاجاته اليومية والشخصية، فـان التاجر </a:t>
            </a:r>
            <a:r>
              <a:rPr lang="ar-EG" sz="2000" b="1" dirty="0" smtClean="0">
                <a:solidFill>
                  <a:srgbClr val="2D3956"/>
                </a:solidFill>
                <a:latin typeface="Times New Roman" panose="02020603050405020304" pitchFamily="18" charset="0"/>
                <a:cs typeface="Times New Roman" panose="02020603050405020304" pitchFamily="18" charset="0"/>
              </a:rPr>
              <a:t>يشترى البضائع </a:t>
            </a:r>
            <a:r>
              <a:rPr lang="ar-EG" sz="2000" b="1" dirty="0">
                <a:solidFill>
                  <a:srgbClr val="2D3956"/>
                </a:solidFill>
                <a:latin typeface="Times New Roman" panose="02020603050405020304" pitchFamily="18" charset="0"/>
                <a:cs typeface="Times New Roman" panose="02020603050405020304" pitchFamily="18" charset="0"/>
              </a:rPr>
              <a:t>وغيرها ليعيد بيعها، وتحقيق أكبر قدر من الريح والذي يتعاظم كلما </a:t>
            </a:r>
            <a:r>
              <a:rPr lang="ar-EG" sz="2000" b="1" dirty="0" smtClean="0">
                <a:solidFill>
                  <a:srgbClr val="2D3956"/>
                </a:solidFill>
                <a:latin typeface="Times New Roman" panose="02020603050405020304" pitchFamily="18" charset="0"/>
                <a:cs typeface="Times New Roman" panose="02020603050405020304" pitchFamily="18" charset="0"/>
              </a:rPr>
              <a:t>زاد التصرفات </a:t>
            </a:r>
            <a:r>
              <a:rPr lang="ar-EG" sz="2000" b="1" dirty="0">
                <a:solidFill>
                  <a:srgbClr val="2D3956"/>
                </a:solidFill>
                <a:latin typeface="Times New Roman" panose="02020603050405020304" pitchFamily="18" charset="0"/>
                <a:cs typeface="Times New Roman" panose="02020603050405020304" pitchFamily="18" charset="0"/>
              </a:rPr>
              <a:t>التي يجريها مع غيره من التجار.</a:t>
            </a:r>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إن </a:t>
            </a:r>
            <a:r>
              <a:rPr lang="ar-EG" sz="2000" b="1" dirty="0">
                <a:solidFill>
                  <a:srgbClr val="2D3956"/>
                </a:solidFill>
                <a:latin typeface="Times New Roman" panose="02020603050405020304" pitchFamily="18" charset="0"/>
                <a:cs typeface="Times New Roman" panose="02020603050405020304" pitchFamily="18" charset="0"/>
              </a:rPr>
              <a:t>قواعد قانون الأعمال قد </a:t>
            </a:r>
            <a:r>
              <a:rPr lang="ar-EG" sz="2000" b="1" dirty="0" smtClean="0">
                <a:solidFill>
                  <a:srgbClr val="2D3956"/>
                </a:solidFill>
                <a:latin typeface="Times New Roman" panose="02020603050405020304" pitchFamily="18" charset="0"/>
                <a:cs typeface="Times New Roman" panose="02020603050405020304" pitchFamily="18" charset="0"/>
              </a:rPr>
              <a:t>قامت لتتلاءم </a:t>
            </a:r>
            <a:r>
              <a:rPr lang="ar-EG" sz="2000" b="1" dirty="0">
                <a:solidFill>
                  <a:srgbClr val="2D3956"/>
                </a:solidFill>
                <a:latin typeface="Times New Roman" panose="02020603050405020304" pitchFamily="18" charset="0"/>
                <a:cs typeface="Times New Roman" panose="02020603050405020304" pitchFamily="18" charset="0"/>
              </a:rPr>
              <a:t>وطابع الحركة التي تتميز بها العلاقة بين الأموال والأشخاص والتي تقع </a:t>
            </a:r>
            <a:r>
              <a:rPr lang="ar-EG" sz="2000" b="1" dirty="0" smtClean="0">
                <a:solidFill>
                  <a:srgbClr val="2D3956"/>
                </a:solidFill>
                <a:latin typeface="Times New Roman" panose="02020603050405020304" pitchFamily="18" charset="0"/>
                <a:cs typeface="Times New Roman" panose="02020603050405020304" pitchFamily="18" charset="0"/>
              </a:rPr>
              <a:t>تحت مظلته</a:t>
            </a:r>
            <a:r>
              <a:rPr lang="ar-EG" sz="2000" b="1" dirty="0">
                <a:solidFill>
                  <a:srgbClr val="2D3956"/>
                </a:solidFill>
                <a:latin typeface="Times New Roman" panose="02020603050405020304" pitchFamily="18" charset="0"/>
                <a:cs typeface="Times New Roman" panose="02020603050405020304" pitchFamily="18" charset="0"/>
              </a:rPr>
              <a:t>، هذا بخلاف قواعد القانون المدني التي قامت لتحكم علاقات ساكنة، </a:t>
            </a:r>
            <a:r>
              <a:rPr lang="ar-EG" sz="2000" b="1" dirty="0" smtClean="0">
                <a:solidFill>
                  <a:srgbClr val="2D3956"/>
                </a:solidFill>
                <a:latin typeface="Times New Roman" panose="02020603050405020304" pitchFamily="18" charset="0"/>
                <a:cs typeface="Times New Roman" panose="02020603050405020304" pitchFamily="18" charset="0"/>
              </a:rPr>
              <a:t>وليست في </a:t>
            </a:r>
            <a:r>
              <a:rPr lang="ar-EG" sz="2000" b="1" dirty="0">
                <a:solidFill>
                  <a:srgbClr val="2D3956"/>
                </a:solidFill>
                <a:latin typeface="Times New Roman" panose="02020603050405020304" pitchFamily="18" charset="0"/>
                <a:cs typeface="Times New Roman" panose="02020603050405020304" pitchFamily="18" charset="0"/>
              </a:rPr>
              <a:t>حالة حركة</a:t>
            </a:r>
            <a:r>
              <a:rPr lang="ar-EG" sz="2000" b="1" dirty="0" smtClean="0">
                <a:solidFill>
                  <a:srgbClr val="2D3956"/>
                </a:solidFill>
                <a:latin typeface="Times New Roman" panose="02020603050405020304" pitchFamily="18" charset="0"/>
                <a:cs typeface="Times New Roman" panose="02020603050405020304" pitchFamily="18" charset="0"/>
              </a:rPr>
              <a:t>.</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ولتلبية </a:t>
            </a:r>
            <a:r>
              <a:rPr lang="ar-EG" sz="2000" b="1" dirty="0">
                <a:solidFill>
                  <a:srgbClr val="2D3956"/>
                </a:solidFill>
                <a:latin typeface="Times New Roman" panose="02020603050405020304" pitchFamily="18" charset="0"/>
                <a:cs typeface="Times New Roman" panose="02020603050405020304" pitchFamily="18" charset="0"/>
              </a:rPr>
              <a:t>حاجات السرعة التي تعد، إلى جانب الائتمان كما سنرى فيما بعد، </a:t>
            </a:r>
            <a:r>
              <a:rPr lang="ar-EG" sz="2000" b="1" dirty="0" smtClean="0">
                <a:solidFill>
                  <a:srgbClr val="2D3956"/>
                </a:solidFill>
                <a:latin typeface="Times New Roman" panose="02020603050405020304" pitchFamily="18" charset="0"/>
                <a:cs typeface="Times New Roman" panose="02020603050405020304" pitchFamily="18" charset="0"/>
              </a:rPr>
              <a:t>قوام المعاملات </a:t>
            </a:r>
            <a:r>
              <a:rPr lang="ar-EG" sz="2000" b="1" dirty="0">
                <a:solidFill>
                  <a:srgbClr val="2D3956"/>
                </a:solidFill>
                <a:latin typeface="Times New Roman" panose="02020603050405020304" pitchFamily="18" charset="0"/>
                <a:cs typeface="Times New Roman" panose="02020603050405020304" pitchFamily="18" charset="0"/>
              </a:rPr>
              <a:t>التجارية وجوهرها، فليس غربيا أن تجد قانون الأعمال يجنح إلى </a:t>
            </a:r>
            <a:r>
              <a:rPr lang="ar-EG" sz="2000" b="1" dirty="0" smtClean="0">
                <a:solidFill>
                  <a:srgbClr val="2D3956"/>
                </a:solidFill>
                <a:latin typeface="Times New Roman" panose="02020603050405020304" pitchFamily="18" charset="0"/>
                <a:cs typeface="Times New Roman" panose="02020603050405020304" pitchFamily="18" charset="0"/>
              </a:rPr>
              <a:t>تبسيط الإجراءات </a:t>
            </a:r>
            <a:r>
              <a:rPr lang="ar-EG" sz="2000" b="1" dirty="0">
                <a:solidFill>
                  <a:srgbClr val="2D3956"/>
                </a:solidFill>
                <a:latin typeface="Times New Roman" panose="02020603050405020304" pitchFamily="18" charset="0"/>
                <a:cs typeface="Times New Roman" panose="02020603050405020304" pitchFamily="18" charset="0"/>
              </a:rPr>
              <a:t>اللازمة للتنفيذ على الشيء المرهون رهنا تجاريا فلا يشترط أن يكون </a:t>
            </a:r>
            <a:r>
              <a:rPr lang="ar-EG" sz="2000" b="1" dirty="0" smtClean="0">
                <a:solidFill>
                  <a:srgbClr val="2D3956"/>
                </a:solidFill>
                <a:latin typeface="Times New Roman" panose="02020603050405020304" pitchFamily="18" charset="0"/>
                <a:cs typeface="Times New Roman" panose="02020603050405020304" pitchFamily="18" charset="0"/>
              </a:rPr>
              <a:t>بيد الراهن </a:t>
            </a:r>
            <a:r>
              <a:rPr lang="ar-EG" sz="2000" b="1" dirty="0">
                <a:solidFill>
                  <a:srgbClr val="2D3956"/>
                </a:solidFill>
                <a:latin typeface="Times New Roman" panose="02020603050405020304" pitchFamily="18" charset="0"/>
                <a:cs typeface="Times New Roman" panose="02020603050405020304" pitchFamily="18" charset="0"/>
              </a:rPr>
              <a:t>حكما قضائيا واجب النفاذ، وكذا تبسيط حوالة الحقوق الثابتة في </a:t>
            </a:r>
            <a:r>
              <a:rPr lang="ar-EG" sz="2000" b="1" dirty="0" smtClean="0">
                <a:solidFill>
                  <a:srgbClr val="2D3956"/>
                </a:solidFill>
                <a:latin typeface="Times New Roman" panose="02020603050405020304" pitchFamily="18" charset="0"/>
                <a:cs typeface="Times New Roman" panose="02020603050405020304" pitchFamily="18" charset="0"/>
              </a:rPr>
              <a:t>الأوراق التجارية </a:t>
            </a:r>
            <a:r>
              <a:rPr lang="ar-EG" sz="2000" b="1" dirty="0">
                <a:solidFill>
                  <a:srgbClr val="2D3956"/>
                </a:solidFill>
                <a:latin typeface="Times New Roman" panose="02020603050405020304" pitchFamily="18" charset="0"/>
                <a:cs typeface="Times New Roman" panose="02020603050405020304" pitchFamily="18" charset="0"/>
              </a:rPr>
              <a:t>دونما حاجـة لإتباع إجراءات </a:t>
            </a:r>
            <a:r>
              <a:rPr lang="ar-EG" sz="2000" b="1" dirty="0" smtClean="0">
                <a:solidFill>
                  <a:srgbClr val="2D3956"/>
                </a:solidFill>
                <a:latin typeface="Times New Roman" panose="02020603050405020304" pitchFamily="18" charset="0"/>
                <a:cs typeface="Times New Roman" panose="02020603050405020304" pitchFamily="18" charset="0"/>
              </a:rPr>
              <a:t>حوالـة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686195"/>
            <a:ext cx="2619375" cy="3774079"/>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2811633"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3796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xmlns=""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083F8E2-699C-9C01-0329-7C9299434C08}"/>
              </a:ext>
            </a:extLst>
          </p:cNvPr>
          <p:cNvSpPr txBox="1"/>
          <p:nvPr/>
        </p:nvSpPr>
        <p:spPr>
          <a:xfrm>
            <a:off x="3933735" y="1686195"/>
            <a:ext cx="6282390" cy="5016758"/>
          </a:xfrm>
          <a:prstGeom prst="rect">
            <a:avLst/>
          </a:prstGeom>
          <a:noFill/>
        </p:spPr>
        <p:txBody>
          <a:bodyPr wrap="square" rtlCol="0">
            <a:spAutoFit/>
          </a:bodyPr>
          <a:lstStyle/>
          <a:p>
            <a:pPr algn="justLow" rtl="1"/>
            <a:r>
              <a:rPr lang="ar-EG" sz="2000" b="1" dirty="0" smtClean="0">
                <a:solidFill>
                  <a:srgbClr val="2D3956"/>
                </a:solidFill>
                <a:latin typeface="Times New Roman" panose="02020603050405020304" pitchFamily="18" charset="0"/>
                <a:cs typeface="Times New Roman" panose="02020603050405020304" pitchFamily="18" charset="0"/>
              </a:rPr>
              <a:t>الحـق </a:t>
            </a:r>
            <a:r>
              <a:rPr lang="ar-EG" sz="2000" b="1" dirty="0">
                <a:solidFill>
                  <a:srgbClr val="2D3956"/>
                </a:solidFill>
                <a:latin typeface="Times New Roman" panose="02020603050405020304" pitchFamily="18" charset="0"/>
                <a:cs typeface="Times New Roman" panose="02020603050405020304" pitchFamily="18" charset="0"/>
              </a:rPr>
              <a:t>والتي تستلزم إعـلان </a:t>
            </a:r>
            <a:r>
              <a:rPr lang="ar-EG" sz="2000" b="1" dirty="0" smtClean="0">
                <a:solidFill>
                  <a:srgbClr val="2D3956"/>
                </a:solidFill>
                <a:latin typeface="Times New Roman" panose="02020603050405020304" pitchFamily="18" charset="0"/>
                <a:cs typeface="Times New Roman" panose="02020603050405020304" pitchFamily="18" charset="0"/>
              </a:rPr>
              <a:t>المـدين بالحوالة </a:t>
            </a:r>
            <a:r>
              <a:rPr lang="ar-EG" sz="2000" b="1" dirty="0">
                <a:solidFill>
                  <a:srgbClr val="2D3956"/>
                </a:solidFill>
                <a:latin typeface="Times New Roman" panose="02020603050405020304" pitchFamily="18" charset="0"/>
                <a:cs typeface="Times New Roman" panose="02020603050405020304" pitchFamily="18" charset="0"/>
              </a:rPr>
              <a:t>أو قبوله لها قبولا رسميا، فكل ما يجب على حامل الورقة الذي يزيد </a:t>
            </a:r>
            <a:r>
              <a:rPr lang="ar-EG" sz="2000" b="1" dirty="0" smtClean="0">
                <a:solidFill>
                  <a:srgbClr val="2D3956"/>
                </a:solidFill>
                <a:latin typeface="Times New Roman" panose="02020603050405020304" pitchFamily="18" charset="0"/>
                <a:cs typeface="Times New Roman" panose="02020603050405020304" pitchFamily="18" charset="0"/>
              </a:rPr>
              <a:t>نقلا لحق </a:t>
            </a:r>
            <a:r>
              <a:rPr lang="ar-EG" sz="2000" b="1" dirty="0">
                <a:solidFill>
                  <a:srgbClr val="2D3956"/>
                </a:solidFill>
                <a:latin typeface="Times New Roman" panose="02020603050405020304" pitchFamily="18" charset="0"/>
                <a:cs typeface="Times New Roman" panose="02020603050405020304" pitchFamily="18" charset="0"/>
              </a:rPr>
              <a:t>الثابت فيها إلى شخص آخر، هو أن يقوم بتظهيرها، </a:t>
            </a:r>
            <a:r>
              <a:rPr lang="ar-EG" sz="2000" b="1" dirty="0" smtClean="0">
                <a:solidFill>
                  <a:srgbClr val="2D3956"/>
                </a:solidFill>
                <a:latin typeface="Times New Roman" panose="02020603050405020304" pitchFamily="18" charset="0"/>
                <a:cs typeface="Times New Roman" panose="02020603050405020304" pitchFamily="18" charset="0"/>
              </a:rPr>
              <a:t>أي </a:t>
            </a:r>
            <a:r>
              <a:rPr lang="ar-EG" sz="2000" b="1" dirty="0">
                <a:solidFill>
                  <a:srgbClr val="2D3956"/>
                </a:solidFill>
                <a:latin typeface="Times New Roman" panose="02020603050405020304" pitchFamily="18" charset="0"/>
                <a:cs typeface="Times New Roman" panose="02020603050405020304" pitchFamily="18" charset="0"/>
              </a:rPr>
              <a:t>بالتوقيع على ظهرالورقة بما يقيد نقل الحق الصرفي الثابت </a:t>
            </a:r>
            <a:r>
              <a:rPr lang="ar-EG" sz="2000" b="1" dirty="0" smtClean="0">
                <a:solidFill>
                  <a:srgbClr val="2D3956"/>
                </a:solidFill>
                <a:latin typeface="Times New Roman" panose="02020603050405020304" pitchFamily="18" charset="0"/>
                <a:cs typeface="Times New Roman" panose="02020603050405020304" pitchFamily="18" charset="0"/>
              </a:rPr>
              <a:t>بها. </a:t>
            </a:r>
          </a:p>
          <a:p>
            <a:pPr algn="justLow" rtl="1"/>
            <a:r>
              <a:rPr lang="ar-EG" sz="2000" b="1" dirty="0" smtClean="0">
                <a:solidFill>
                  <a:srgbClr val="2D3956"/>
                </a:solidFill>
                <a:latin typeface="Times New Roman" panose="02020603050405020304" pitchFamily="18" charset="0"/>
                <a:cs typeface="Times New Roman" panose="02020603050405020304" pitchFamily="18" charset="0"/>
              </a:rPr>
              <a:t>كما </a:t>
            </a:r>
            <a:r>
              <a:rPr lang="ar-EG" sz="2000" b="1" dirty="0">
                <a:solidFill>
                  <a:srgbClr val="2D3956"/>
                </a:solidFill>
                <a:latin typeface="Times New Roman" panose="02020603050405020304" pitchFamily="18" charset="0"/>
                <a:cs typeface="Times New Roman" panose="02020603050405020304" pitchFamily="18" charset="0"/>
              </a:rPr>
              <a:t>انه اقر مبدأ حرية الإثبات </a:t>
            </a:r>
            <a:r>
              <a:rPr lang="ar-EG" sz="2000" b="1" dirty="0" smtClean="0">
                <a:solidFill>
                  <a:srgbClr val="2D3956"/>
                </a:solidFill>
                <a:latin typeface="Times New Roman" panose="02020603050405020304" pitchFamily="18" charset="0"/>
                <a:cs typeface="Times New Roman" panose="02020603050405020304" pitchFamily="18" charset="0"/>
              </a:rPr>
              <a:t>في المواد </a:t>
            </a:r>
            <a:r>
              <a:rPr lang="ar-EG" sz="2000" b="1" dirty="0">
                <a:solidFill>
                  <a:srgbClr val="2D3956"/>
                </a:solidFill>
                <a:latin typeface="Times New Roman" panose="02020603050405020304" pitchFamily="18" charset="0"/>
                <a:cs typeface="Times New Roman" panose="02020603050405020304" pitchFamily="18" charset="0"/>
              </a:rPr>
              <a:t>التجارية، فلم يشترط، كما يشترط القانون المدني، إثبات الثابت بالكتابة </a:t>
            </a:r>
            <a:r>
              <a:rPr lang="ar-EG" sz="2000" b="1" dirty="0" smtClean="0">
                <a:solidFill>
                  <a:srgbClr val="2D3956"/>
                </a:solidFill>
                <a:latin typeface="Times New Roman" panose="02020603050405020304" pitchFamily="18" charset="0"/>
                <a:cs typeface="Times New Roman" panose="02020603050405020304" pitchFamily="18" charset="0"/>
              </a:rPr>
              <a:t>عن طريق </a:t>
            </a:r>
            <a:r>
              <a:rPr lang="ar-EG" sz="2000" b="1" dirty="0">
                <a:solidFill>
                  <a:srgbClr val="2D3956"/>
                </a:solidFill>
                <a:latin typeface="Times New Roman" panose="02020603050405020304" pitchFamily="18" charset="0"/>
                <a:cs typeface="Times New Roman" panose="02020603050405020304" pitchFamily="18" charset="0"/>
              </a:rPr>
              <a:t>الكتابة، ولم يضع حدا أقصى لما يجوز إثباته بالكتابة، فالتصرف اي </a:t>
            </a:r>
            <a:r>
              <a:rPr lang="ar-EG" sz="2000" b="1" dirty="0" smtClean="0">
                <a:solidFill>
                  <a:srgbClr val="2D3956"/>
                </a:solidFill>
                <a:latin typeface="Times New Roman" panose="02020603050405020304" pitchFamily="18" charset="0"/>
                <a:cs typeface="Times New Roman" panose="02020603050405020304" pitchFamily="18" charset="0"/>
              </a:rPr>
              <a:t>كانت قيمته</a:t>
            </a:r>
            <a:r>
              <a:rPr lang="ar-EG" sz="2000" b="1" dirty="0">
                <a:solidFill>
                  <a:srgbClr val="2D3956"/>
                </a:solidFill>
                <a:latin typeface="Times New Roman" panose="02020603050405020304" pitchFamily="18" charset="0"/>
                <a:cs typeface="Times New Roman" panose="02020603050405020304" pitchFamily="18" charset="0"/>
              </a:rPr>
              <a:t>، يمكن إثباته بشهادة الشهود أو عن طريق القرائن، فالتاجر يتمتع بحرية </a:t>
            </a:r>
            <a:r>
              <a:rPr lang="ar-EG" sz="2000" b="1" dirty="0" smtClean="0">
                <a:solidFill>
                  <a:srgbClr val="2D3956"/>
                </a:solidFill>
                <a:latin typeface="Times New Roman" panose="02020603050405020304" pitchFamily="18" charset="0"/>
                <a:cs typeface="Times New Roman" panose="02020603050405020304" pitchFamily="18" charset="0"/>
              </a:rPr>
              <a:t>مطلقة في </a:t>
            </a:r>
            <a:r>
              <a:rPr lang="ar-EG" sz="2000" b="1" dirty="0">
                <a:solidFill>
                  <a:srgbClr val="2D3956"/>
                </a:solidFill>
                <a:latin typeface="Times New Roman" panose="02020603050405020304" pitchFamily="18" charset="0"/>
                <a:cs typeface="Times New Roman" panose="02020603050405020304" pitchFamily="18" charset="0"/>
              </a:rPr>
              <a:t>إثبات ما يجريه من تصرفات قانونية "، يضاف إلى ذلك أن الأحكام الصادرة </a:t>
            </a:r>
            <a:r>
              <a:rPr lang="ar-EG" sz="2000" b="1" dirty="0" smtClean="0">
                <a:solidFill>
                  <a:srgbClr val="2D3956"/>
                </a:solidFill>
                <a:latin typeface="Times New Roman" panose="02020603050405020304" pitchFamily="18" charset="0"/>
                <a:cs typeface="Times New Roman" panose="02020603050405020304" pitchFamily="18" charset="0"/>
              </a:rPr>
              <a:t>في المواد </a:t>
            </a:r>
            <a:r>
              <a:rPr lang="ar-EG" sz="2000" b="1" dirty="0">
                <a:solidFill>
                  <a:srgbClr val="2D3956"/>
                </a:solidFill>
                <a:latin typeface="Times New Roman" panose="02020603050405020304" pitchFamily="18" charset="0"/>
                <a:cs typeface="Times New Roman" panose="02020603050405020304" pitchFamily="18" charset="0"/>
              </a:rPr>
              <a:t>التجارية تنفذ تنفيذا </a:t>
            </a:r>
            <a:r>
              <a:rPr lang="ar-EG" sz="2000" b="1" dirty="0" smtClean="0">
                <a:solidFill>
                  <a:srgbClr val="2D3956"/>
                </a:solidFill>
                <a:latin typeface="Times New Roman" panose="02020603050405020304" pitchFamily="18" charset="0"/>
                <a:cs typeface="Times New Roman" panose="02020603050405020304" pitchFamily="18" charset="0"/>
              </a:rPr>
              <a:t>معجلاً.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12487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1894169"/>
            <a:ext cx="6170590" cy="3170099"/>
          </a:xfrm>
          <a:prstGeom prst="rect">
            <a:avLst/>
          </a:prstGeom>
          <a:noFill/>
        </p:spPr>
        <p:txBody>
          <a:bodyPr wrap="square" rtlCol="0">
            <a:spAutoFit/>
          </a:bodyPr>
          <a:lstStyle/>
          <a:p>
            <a:pPr algn="justLow" rtl="1"/>
            <a:r>
              <a:rPr lang="ar-EG" sz="2000" b="1" dirty="0" smtClean="0">
                <a:solidFill>
                  <a:srgbClr val="C00000"/>
                </a:solidFill>
                <a:latin typeface="Times New Roman" panose="02020603050405020304" pitchFamily="18" charset="0"/>
                <a:cs typeface="Times New Roman" panose="02020603050405020304" pitchFamily="18" charset="0"/>
              </a:rPr>
              <a:t>الدعامة </a:t>
            </a:r>
            <a:r>
              <a:rPr lang="ar-EG" sz="2000" b="1" dirty="0">
                <a:solidFill>
                  <a:srgbClr val="C00000"/>
                </a:solidFill>
                <a:latin typeface="Times New Roman" panose="02020603050405020304" pitchFamily="18" charset="0"/>
                <a:cs typeface="Times New Roman" panose="02020603050405020304" pitchFamily="18" charset="0"/>
              </a:rPr>
              <a:t>الثانية: الائتمان </a:t>
            </a:r>
            <a:r>
              <a:rPr lang="ar-EG" sz="2000" b="1" dirty="0" smtClean="0">
                <a:solidFill>
                  <a:srgbClr val="C00000"/>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الائتمان هو التخلى عن قدر من </a:t>
            </a:r>
            <a:r>
              <a:rPr lang="ar-EG" sz="2000" b="1" dirty="0" smtClean="0">
                <a:solidFill>
                  <a:srgbClr val="2D3956"/>
                </a:solidFill>
                <a:latin typeface="Times New Roman" panose="02020603050405020304" pitchFamily="18" charset="0"/>
                <a:cs typeface="Times New Roman" panose="02020603050405020304" pitchFamily="18" charset="0"/>
              </a:rPr>
              <a:t>النقود أو </a:t>
            </a:r>
            <a:r>
              <a:rPr lang="ar-EG" sz="2000" b="1" dirty="0">
                <a:solidFill>
                  <a:srgbClr val="2D3956"/>
                </a:solidFill>
                <a:latin typeface="Times New Roman" panose="02020603050405020304" pitchFamily="18" charset="0"/>
                <a:cs typeface="Times New Roman" panose="02020603050405020304" pitchFamily="18" charset="0"/>
              </a:rPr>
              <a:t>قيمة مالية إلى شخص المدين مع تعهد هذا الأخير يرد النقود أو القيمة المالية </a:t>
            </a:r>
            <a:r>
              <a:rPr lang="ar-EG" sz="2000" b="1" dirty="0" smtClean="0">
                <a:solidFill>
                  <a:srgbClr val="2D3956"/>
                </a:solidFill>
                <a:latin typeface="Times New Roman" panose="02020603050405020304" pitchFamily="18" charset="0"/>
                <a:cs typeface="Times New Roman" panose="02020603050405020304" pitchFamily="18" charset="0"/>
              </a:rPr>
              <a:t>في المستقبل</a:t>
            </a:r>
            <a:r>
              <a:rPr lang="ar-EG" sz="2000" b="1" dirty="0">
                <a:solidFill>
                  <a:srgbClr val="2D3956"/>
                </a:solidFill>
                <a:latin typeface="Times New Roman" panose="02020603050405020304" pitchFamily="18" charset="0"/>
                <a:cs typeface="Times New Roman" panose="02020603050405020304" pitchFamily="18" charset="0"/>
              </a:rPr>
              <a:t>، مع تحمل الدائن قدر من مخاطر السداد في المستقبل ". واللجوء </a:t>
            </a:r>
            <a:r>
              <a:rPr lang="ar-EG" sz="2000" b="1" dirty="0" smtClean="0">
                <a:solidFill>
                  <a:srgbClr val="2D3956"/>
                </a:solidFill>
                <a:latin typeface="Times New Roman" panose="02020603050405020304" pitchFamily="18" charset="0"/>
                <a:cs typeface="Times New Roman" panose="02020603050405020304" pitchFamily="18" charset="0"/>
              </a:rPr>
              <a:t>إلى الائتمان </a:t>
            </a:r>
            <a:r>
              <a:rPr lang="ar-EG" sz="2000" b="1" dirty="0">
                <a:solidFill>
                  <a:srgbClr val="2D3956"/>
                </a:solidFill>
                <a:latin typeface="Times New Roman" panose="02020603050405020304" pitchFamily="18" charset="0"/>
                <a:cs typeface="Times New Roman" panose="02020603050405020304" pitchFamily="18" charset="0"/>
              </a:rPr>
              <a:t>يفرضه تشابك العلاقات التجارية وتكاثرها وسرعتها، فتاجر الجملة غالبا </a:t>
            </a:r>
            <a:r>
              <a:rPr lang="ar-EG" sz="2000" b="1" dirty="0" smtClean="0">
                <a:solidFill>
                  <a:srgbClr val="2D3956"/>
                </a:solidFill>
                <a:latin typeface="Times New Roman" panose="02020603050405020304" pitchFamily="18" charset="0"/>
                <a:cs typeface="Times New Roman" panose="02020603050405020304" pitchFamily="18" charset="0"/>
              </a:rPr>
              <a:t>ما يشترى </a:t>
            </a:r>
            <a:r>
              <a:rPr lang="ar-EG" sz="2000" b="1" dirty="0">
                <a:solidFill>
                  <a:srgbClr val="2D3956"/>
                </a:solidFill>
                <a:latin typeface="Times New Roman" panose="02020603050405020304" pitchFamily="18" charset="0"/>
                <a:cs typeface="Times New Roman" panose="02020603050405020304" pitchFamily="18" charset="0"/>
              </a:rPr>
              <a:t>كميات كبيرة من البضاعة من صاحب المصنع ولا يسدد قيمتها فورا وإنماتبعا لأجـال يتفق عليها، وهو بدوره لا يقبض قيمة هذه البضاعة حـالا مـن </a:t>
            </a:r>
            <a:r>
              <a:rPr lang="ar-EG" sz="2000" b="1" dirty="0" smtClean="0">
                <a:solidFill>
                  <a:srgbClr val="2D3956"/>
                </a:solidFill>
                <a:latin typeface="Times New Roman" panose="02020603050405020304" pitchFamily="18" charset="0"/>
                <a:cs typeface="Times New Roman" panose="02020603050405020304" pitchFamily="18" charset="0"/>
              </a:rPr>
              <a:t>تـاجر التجزئة</a:t>
            </a:r>
            <a:r>
              <a:rPr lang="ar-EG" sz="2000" b="1" dirty="0">
                <a:solidFill>
                  <a:srgbClr val="2D3956"/>
                </a:solidFill>
                <a:latin typeface="Times New Roman" panose="02020603050405020304" pitchFamily="18" charset="0"/>
                <a:cs typeface="Times New Roman" panose="02020603050405020304" pitchFamily="18" charset="0"/>
              </a:rPr>
              <a:t>، وغالبـا مـا يـتـم تـسوية الثمن عـن طـريـق سـحب أوراق تجارية لا </a:t>
            </a:r>
            <a:r>
              <a:rPr lang="ar-EG" sz="2000" b="1" dirty="0" smtClean="0">
                <a:solidFill>
                  <a:srgbClr val="2D3956"/>
                </a:solidFill>
                <a:latin typeface="Times New Roman" panose="02020603050405020304" pitchFamily="18" charset="0"/>
                <a:cs typeface="Times New Roman" panose="02020603050405020304" pitchFamily="18" charset="0"/>
              </a:rPr>
              <a:t>يسدد المسحوب </a:t>
            </a:r>
            <a:r>
              <a:rPr lang="ar-EG" sz="2000" b="1" dirty="0">
                <a:solidFill>
                  <a:srgbClr val="2D3956"/>
                </a:solidFill>
                <a:latin typeface="Times New Roman" panose="02020603050405020304" pitchFamily="18" charset="0"/>
                <a:cs typeface="Times New Roman" panose="02020603050405020304" pitchFamily="18" charset="0"/>
              </a:rPr>
              <a:t>عليه الورقة إلا بعد حلول اجل معين، وإذا ما أراد المستفيد من </a:t>
            </a:r>
            <a:r>
              <a:rPr lang="ar-EG" sz="2000" b="1" dirty="0" smtClean="0">
                <a:solidFill>
                  <a:srgbClr val="2D3956"/>
                </a:solidFill>
                <a:latin typeface="Times New Roman" panose="02020603050405020304" pitchFamily="18" charset="0"/>
                <a:cs typeface="Times New Roman" panose="02020603050405020304" pitchFamily="18" charset="0"/>
              </a:rPr>
              <a:t>الورقة قبض </a:t>
            </a:r>
            <a:r>
              <a:rPr lang="ar-EG" sz="2000" b="1" dirty="0">
                <a:solidFill>
                  <a:srgbClr val="2D3956"/>
                </a:solidFill>
                <a:latin typeface="Times New Roman" panose="02020603050405020304" pitchFamily="18" charset="0"/>
                <a:cs typeface="Times New Roman" panose="02020603050405020304" pitchFamily="18" charset="0"/>
              </a:rPr>
              <a:t>الثابت فيها من مبالغ قبل حلول </a:t>
            </a:r>
            <a:r>
              <a:rPr lang="ar-EG" sz="2000" b="1" dirty="0" smtClean="0">
                <a:solidFill>
                  <a:srgbClr val="2D3956"/>
                </a:solidFill>
                <a:latin typeface="Times New Roman" panose="02020603050405020304" pitchFamily="18" charset="0"/>
                <a:cs typeface="Times New Roman" panose="02020603050405020304" pitchFamily="18" charset="0"/>
              </a:rPr>
              <a:t>هذا</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3671107" y="87670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2559429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1894169"/>
            <a:ext cx="6170590" cy="3170099"/>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الأجل، فهو يستطيع خصمها لدى احد البنوك، كما يمكن أن يلجأ أي </a:t>
            </a:r>
            <a:r>
              <a:rPr lang="ar-EG" sz="2000" b="1" dirty="0" smtClean="0">
                <a:solidFill>
                  <a:srgbClr val="2D3956"/>
                </a:solidFill>
                <a:latin typeface="Times New Roman" panose="02020603050405020304" pitchFamily="18" charset="0"/>
                <a:cs typeface="Times New Roman" panose="02020603050405020304" pitchFamily="18" charset="0"/>
              </a:rPr>
              <a:t>من التجار </a:t>
            </a:r>
            <a:r>
              <a:rPr lang="ar-EG" sz="2000" b="1" dirty="0">
                <a:solidFill>
                  <a:srgbClr val="2D3956"/>
                </a:solidFill>
                <a:latin typeface="Times New Roman" panose="02020603050405020304" pitchFamily="18" charset="0"/>
                <a:cs typeface="Times New Roman" panose="02020603050405020304" pitchFamily="18" charset="0"/>
              </a:rPr>
              <a:t>إلى بنك ما لفتح اعتماد يمكنه من </a:t>
            </a:r>
            <a:r>
              <a:rPr lang="ar-EG" sz="2000" b="1" dirty="0" smtClean="0">
                <a:solidFill>
                  <a:srgbClr val="2D3956"/>
                </a:solidFill>
                <a:latin typeface="Times New Roman" panose="02020603050405020304" pitchFamily="18" charset="0"/>
                <a:cs typeface="Times New Roman" panose="02020603050405020304" pitchFamily="18" charset="0"/>
              </a:rPr>
              <a:t>السداد فورا </a:t>
            </a:r>
            <a:r>
              <a:rPr lang="ar-EG" sz="2000" b="1" dirty="0">
                <a:solidFill>
                  <a:srgbClr val="2D3956"/>
                </a:solidFill>
                <a:latin typeface="Times New Roman" panose="02020603050405020304" pitchFamily="18" charset="0"/>
                <a:cs typeface="Times New Roman" panose="02020603050405020304" pitchFamily="18" charset="0"/>
              </a:rPr>
              <a:t>على أن يسدد </a:t>
            </a:r>
            <a:r>
              <a:rPr lang="ar-EG" sz="2000" b="1" dirty="0" smtClean="0">
                <a:solidFill>
                  <a:srgbClr val="2D3956"/>
                </a:solidFill>
                <a:latin typeface="Times New Roman" panose="02020603050405020304" pitchFamily="18" charset="0"/>
                <a:cs typeface="Times New Roman" panose="02020603050405020304" pitchFamily="18" charset="0"/>
              </a:rPr>
              <a:t>إلى البنك </a:t>
            </a:r>
            <a:r>
              <a:rPr lang="ar-EG" sz="2000" b="1" dirty="0">
                <a:solidFill>
                  <a:srgbClr val="2D3956"/>
                </a:solidFill>
                <a:latin typeface="Times New Roman" panose="02020603050405020304" pitchFamily="18" charset="0"/>
                <a:cs typeface="Times New Roman" panose="02020603050405020304" pitchFamily="18" charset="0"/>
              </a:rPr>
              <a:t>في فترة لاحقة. إن أنظمة البيع </a:t>
            </a:r>
            <a:r>
              <a:rPr lang="ar-EG" sz="2000" b="1" dirty="0" smtClean="0">
                <a:solidFill>
                  <a:srgbClr val="2D3956"/>
                </a:solidFill>
                <a:latin typeface="Times New Roman" panose="02020603050405020304" pitchFamily="18" charset="0"/>
                <a:cs typeface="Times New Roman" panose="02020603050405020304" pitchFamily="18" charset="0"/>
              </a:rPr>
              <a:t>بأجل</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أو </a:t>
            </a:r>
            <a:r>
              <a:rPr lang="ar-EG" sz="2000" b="1" dirty="0" smtClean="0">
                <a:solidFill>
                  <a:srgbClr val="2D3956"/>
                </a:solidFill>
                <a:latin typeface="Times New Roman" panose="02020603050405020304" pitchFamily="18" charset="0"/>
                <a:cs typeface="Times New Roman" panose="02020603050405020304" pitchFamily="18" charset="0"/>
              </a:rPr>
              <a:t>بالتقسيط</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او فتح الاعتمادات أو </a:t>
            </a:r>
            <a:r>
              <a:rPr lang="ar-EG" sz="2000" b="1" dirty="0" smtClean="0">
                <a:solidFill>
                  <a:srgbClr val="2D3956"/>
                </a:solidFill>
                <a:latin typeface="Times New Roman" panose="02020603050405020304" pitchFamily="18" charset="0"/>
                <a:cs typeface="Times New Roman" panose="02020603050405020304" pitchFamily="18" charset="0"/>
              </a:rPr>
              <a:t>سحب الأوراق </a:t>
            </a:r>
            <a:r>
              <a:rPr lang="ar-EG" sz="2000" b="1" dirty="0">
                <a:solidFill>
                  <a:srgbClr val="2D3956"/>
                </a:solidFill>
                <a:latin typeface="Times New Roman" panose="02020603050405020304" pitchFamily="18" charset="0"/>
                <a:cs typeface="Times New Roman" panose="02020603050405020304" pitchFamily="18" charset="0"/>
              </a:rPr>
              <a:t>التجارية، أو خصمها </a:t>
            </a:r>
            <a:r>
              <a:rPr lang="ar-EG" sz="2000" b="1" dirty="0" smtClean="0">
                <a:solidFill>
                  <a:srgbClr val="2D3956"/>
                </a:solidFill>
                <a:latin typeface="Times New Roman" panose="02020603050405020304" pitchFamily="18" charset="0"/>
                <a:cs typeface="Times New Roman" panose="02020603050405020304" pitchFamily="18" charset="0"/>
              </a:rPr>
              <a:t>لدى </a:t>
            </a:r>
            <a:r>
              <a:rPr lang="ar-EG" sz="2000" b="1" dirty="0">
                <a:solidFill>
                  <a:srgbClr val="2D3956"/>
                </a:solidFill>
                <a:latin typeface="Times New Roman" panose="02020603050405020304" pitchFamily="18" charset="0"/>
                <a:cs typeface="Times New Roman" panose="02020603050405020304" pitchFamily="18" charset="0"/>
              </a:rPr>
              <a:t>أحـد البنوك، هي كلهـا </a:t>
            </a:r>
            <a:r>
              <a:rPr lang="ar-EG" sz="2000" b="1" dirty="0" smtClean="0">
                <a:solidFill>
                  <a:srgbClr val="2D3956"/>
                </a:solidFill>
                <a:latin typeface="Times New Roman" panose="02020603050405020304" pitchFamily="18" charset="0"/>
                <a:cs typeface="Times New Roman" panose="02020603050405020304" pitchFamily="18" charset="0"/>
              </a:rPr>
              <a:t>أنظمـة اختص </a:t>
            </a:r>
            <a:r>
              <a:rPr lang="ar-EG" sz="2000" b="1" dirty="0">
                <a:solidFill>
                  <a:srgbClr val="2D3956"/>
                </a:solidFill>
                <a:latin typeface="Times New Roman" panose="02020603050405020304" pitchFamily="18" charset="0"/>
                <a:cs typeface="Times New Roman" panose="02020603050405020304" pitchFamily="18" charset="0"/>
              </a:rPr>
              <a:t>بها قانون الأعمال لتتمشى مع حاجة الأنشطة التجارية إلى الانتمان، كما </a:t>
            </a:r>
            <a:r>
              <a:rPr lang="ar-EG" sz="2000" b="1" dirty="0" smtClean="0">
                <a:solidFill>
                  <a:srgbClr val="2D3956"/>
                </a:solidFill>
                <a:latin typeface="Times New Roman" panose="02020603050405020304" pitchFamily="18" charset="0"/>
                <a:cs typeface="Times New Roman" panose="02020603050405020304" pitchFamily="18" charset="0"/>
              </a:rPr>
              <a:t>أنها أنظمة </a:t>
            </a:r>
            <a:r>
              <a:rPr lang="ar-EG" sz="2000" b="1" dirty="0">
                <a:solidFill>
                  <a:srgbClr val="2D3956"/>
                </a:solidFill>
                <a:latin typeface="Times New Roman" panose="02020603050405020304" pitchFamily="18" charset="0"/>
                <a:cs typeface="Times New Roman" panose="02020603050405020304" pitchFamily="18" charset="0"/>
              </a:rPr>
              <a:t>لا يوجد مثيلا لها في القانون المدنى</a:t>
            </a:r>
            <a:r>
              <a:rPr lang="ar-EG" sz="2000" b="1" dirty="0" smtClean="0">
                <a:solidFill>
                  <a:srgbClr val="2D3956"/>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ولجعل هذه الأدوات الانتمانيـة أكثر فاعلية، فقد أحاطـهـا المشرع </a:t>
            </a:r>
            <a:r>
              <a:rPr lang="ar-EG" sz="2000" b="1" dirty="0" smtClean="0">
                <a:solidFill>
                  <a:srgbClr val="2D3956"/>
                </a:solidFill>
                <a:latin typeface="Times New Roman" panose="02020603050405020304" pitchFamily="18" charset="0"/>
                <a:cs typeface="Times New Roman" panose="02020603050405020304" pitchFamily="18" charset="0"/>
              </a:rPr>
              <a:t>التجـارى بمجموعة </a:t>
            </a:r>
            <a:r>
              <a:rPr lang="ar-EG" sz="2000" b="1" dirty="0">
                <a:solidFill>
                  <a:srgbClr val="2D3956"/>
                </a:solidFill>
                <a:latin typeface="Times New Roman" panose="02020603050405020304" pitchFamily="18" charset="0"/>
                <a:cs typeface="Times New Roman" panose="02020603050405020304" pitchFamily="18" charset="0"/>
              </a:rPr>
              <a:t>من القواعد تكفل تنفيذها، منها التخفيف من إجراءات تنفيذ الرهن التجاري،عدم جواز منح المدين بدين تجاری مهلة قضائية للسداد، تقويـة نظـام الفوائد </a:t>
            </a:r>
            <a:r>
              <a:rPr lang="ar-EG" sz="2000" b="1" dirty="0" smtClean="0">
                <a:solidFill>
                  <a:srgbClr val="2D3956"/>
                </a:solidFill>
                <a:latin typeface="Times New Roman" panose="02020603050405020304" pitchFamily="18" charset="0"/>
                <a:cs typeface="Times New Roman" panose="02020603050405020304" pitchFamily="18" charset="0"/>
              </a:rPr>
              <a:t>عن الديون </a:t>
            </a:r>
            <a:r>
              <a:rPr lang="ar-EG" sz="2000" b="1" dirty="0">
                <a:solidFill>
                  <a:srgbClr val="2D3956"/>
                </a:solidFill>
                <a:latin typeface="Times New Roman" panose="02020603050405020304" pitchFamily="18" charset="0"/>
                <a:cs typeface="Times New Roman" panose="02020603050405020304" pitchFamily="18" charset="0"/>
              </a:rPr>
              <a:t>التجارية، شهر إفلاس التاجر الذي </a:t>
            </a:r>
            <a:r>
              <a:rPr lang="ar-EG" sz="2000" b="1" dirty="0" smtClean="0">
                <a:solidFill>
                  <a:srgbClr val="2D3956"/>
                </a:solidFill>
                <a:latin typeface="Times New Roman" panose="02020603050405020304" pitchFamily="18" charset="0"/>
                <a:cs typeface="Times New Roman" panose="02020603050405020304" pitchFamily="18" charset="0"/>
              </a:rPr>
              <a:t>يتوقف</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8218" y="1209453"/>
            <a:ext cx="2590800" cy="3785627"/>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354666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335162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xmlns="" id="{F302B31E-7905-011C-84CF-EEAEA8E33539}"/>
              </a:ext>
            </a:extLst>
          </p:cNvPr>
          <p:cNvSpPr txBox="1"/>
          <p:nvPr/>
        </p:nvSpPr>
        <p:spPr>
          <a:xfrm>
            <a:off x="4787900" y="1894169"/>
            <a:ext cx="6170590" cy="347787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عن دفع ديونه التجارية، افتراض التضامن بين المدينين بدين تجاری، تظهير الورقة التجارية من الدفوع التي قد تكون عالقة بها </a:t>
            </a:r>
            <a:r>
              <a:rPr lang="ar-EG" sz="2000" b="1" dirty="0" smtClean="0">
                <a:solidFill>
                  <a:srgbClr val="2D3956"/>
                </a:solidFill>
                <a:latin typeface="Times New Roman" panose="02020603050405020304" pitchFamily="18" charset="0"/>
                <a:cs typeface="Times New Roman" panose="02020603050405020304" pitchFamily="18" charset="0"/>
              </a:rPr>
              <a:t>بمجرد تظهيرها </a:t>
            </a:r>
            <a:r>
              <a:rPr lang="ar-EG" sz="2000" b="1" dirty="0">
                <a:solidFill>
                  <a:srgbClr val="2D3956"/>
                </a:solidFill>
                <a:latin typeface="Times New Roman" panose="02020603050405020304" pitchFamily="18" charset="0"/>
                <a:cs typeface="Times New Roman" panose="02020603050405020304" pitchFamily="18" charset="0"/>
              </a:rPr>
              <a:t>تظهيرا ناقلا للملكية أو تظهيرا تأمينيا، وهو ما يخالف </a:t>
            </a:r>
            <a:r>
              <a:rPr lang="ar-EG" sz="2000" b="1" dirty="0" smtClean="0">
                <a:solidFill>
                  <a:srgbClr val="2D3956"/>
                </a:solidFill>
                <a:latin typeface="Times New Roman" panose="02020603050405020304" pitchFamily="18" charset="0"/>
                <a:cs typeface="Times New Roman" panose="02020603050405020304" pitchFamily="18" charset="0"/>
              </a:rPr>
              <a:t>قواعد الحوالة </a:t>
            </a:r>
            <a:r>
              <a:rPr lang="ar-EG" sz="2000" b="1" dirty="0">
                <a:solidFill>
                  <a:srgbClr val="2D3956"/>
                </a:solidFill>
                <a:latin typeface="Times New Roman" panose="02020603050405020304" pitchFamily="18" charset="0"/>
                <a:cs typeface="Times New Roman" panose="02020603050405020304" pitchFamily="18" charset="0"/>
              </a:rPr>
              <a:t>المدنية والتي يظـل للمحـال عليـه الـدفع في مواجهـة المـحـال </a:t>
            </a:r>
            <a:r>
              <a:rPr lang="ar-EG" sz="2000" b="1" dirty="0" smtClean="0">
                <a:solidFill>
                  <a:srgbClr val="2D3956"/>
                </a:solidFill>
                <a:latin typeface="Times New Roman" panose="02020603050405020304" pitchFamily="18" charset="0"/>
                <a:cs typeface="Times New Roman" panose="02020603050405020304" pitchFamily="18" charset="0"/>
              </a:rPr>
              <a:t>لـه بكـل الدفوع التي كان له أن يتمسك بها في مواجهة المحيل. يضاف إلى ذلك إن قانون الأعمال قد كفل للإطراف الرجوع إلى التحكيم لحسم المنازعات التيقد تنشأ بينهم، أو الاستعانة بالوساطة</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أو التوفيق</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أوبالرجوع إلى الخبرة الفنية </a:t>
            </a:r>
            <a:r>
              <a:rPr lang="en-US" sz="2000" b="1" dirty="0" smtClean="0">
                <a:solidFill>
                  <a:srgbClr val="2D3956"/>
                </a:solidFill>
                <a:latin typeface="Times New Roman" panose="02020603050405020304" pitchFamily="18" charset="0"/>
                <a:cs typeface="Times New Roman" panose="02020603050405020304" pitchFamily="18" charset="0"/>
              </a:rPr>
              <a:t>، </a:t>
            </a:r>
            <a:r>
              <a:rPr lang="ar-EG" sz="2000" b="1" dirty="0" smtClean="0">
                <a:solidFill>
                  <a:srgbClr val="2D3956"/>
                </a:solidFill>
                <a:latin typeface="Times New Roman" panose="02020603050405020304" pitchFamily="18" charset="0"/>
                <a:cs typeface="Times New Roman" panose="02020603050405020304" pitchFamily="18" charset="0"/>
              </a:rPr>
              <a:t>أو تبنى قواعد التسوية الودية للمنازعات التجارية. </a:t>
            </a: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smtClean="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01</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90075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919783" y="2430448"/>
            <a:ext cx="8548050" cy="3170099"/>
          </a:xfrm>
          <a:prstGeom prst="rect">
            <a:avLst/>
          </a:prstGeom>
          <a:noFill/>
        </p:spPr>
        <p:txBody>
          <a:bodyPr wrap="square" rtlCol="0">
            <a:spAutoFit/>
          </a:bodyPr>
          <a:lstStyle/>
          <a:p>
            <a:pPr algn="r" rtl="1"/>
            <a:r>
              <a:rPr lang="ar-EG" sz="2000" b="1" dirty="0" smtClean="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smtClean="0"/>
              <a:t>د</a:t>
            </a:r>
            <a:r>
              <a:rPr lang="ar-SA" b="1" dirty="0"/>
              <a:t>.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smtClean="0"/>
          </a:p>
          <a:p>
            <a:pPr algn="r"/>
            <a:r>
              <a:rPr lang="ar-EG" b="1" dirty="0" smtClean="0"/>
              <a:t>د. عبدالرحمن السيد قرمان ، مبادئ القانون التجاري .</a:t>
            </a:r>
            <a:endParaRPr lang="en-US" b="1" dirty="0"/>
          </a:p>
          <a:p>
            <a:pPr algn="r" rtl="1"/>
            <a:r>
              <a:rPr lang="ar-EG" b="1" dirty="0" smtClean="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endParaRPr lang="ar-EG" b="1" dirty="0">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148301" y="1396057"/>
            <a:ext cx="9473666" cy="4142390"/>
          </a:xfrm>
          <a:prstGeom prst="rect">
            <a:avLst/>
          </a:prstGeom>
          <a:blipFill dpi="0" rotWithShape="1">
            <a:blip r:embed="rId11"/>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1665</TotalTime>
  <Words>3461</Words>
  <Application>Microsoft Office PowerPoint</Application>
  <PresentationFormat>Widescreen</PresentationFormat>
  <Paragraphs>184</Paragraphs>
  <Slides>35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462</cp:revision>
  <dcterms:created xsi:type="dcterms:W3CDTF">2023-04-29T09:08:23Z</dcterms:created>
  <dcterms:modified xsi:type="dcterms:W3CDTF">2023-10-06T17:06:50Z</dcterms:modified>
</cp:coreProperties>
</file>