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sldIdLst>
    <p:sldId id="256" r:id="rId2"/>
    <p:sldId id="259" r:id="rId3"/>
    <p:sldId id="269" r:id="rId4"/>
    <p:sldId id="348" r:id="rId5"/>
    <p:sldId id="351" r:id="rId6"/>
    <p:sldId id="353" r:id="rId7"/>
    <p:sldId id="352" r:id="rId8"/>
    <p:sldId id="303" r:id="rId9"/>
    <p:sldId id="291" r:id="rId10"/>
    <p:sldId id="331" r:id="rId11"/>
    <p:sldId id="262" r:id="rId12"/>
    <p:sldId id="359" r:id="rId13"/>
    <p:sldId id="360" r:id="rId14"/>
    <p:sldId id="354" r:id="rId15"/>
    <p:sldId id="270" r:id="rId16"/>
    <p:sldId id="355" r:id="rId17"/>
    <p:sldId id="356" r:id="rId18"/>
    <p:sldId id="357" r:id="rId19"/>
    <p:sldId id="358" r:id="rId20"/>
    <p:sldId id="265" r:id="rId21"/>
    <p:sldId id="292" r:id="rId22"/>
    <p:sldId id="345" r:id="rId23"/>
    <p:sldId id="264" r:id="rId24"/>
    <p:sldId id="346" r:id="rId25"/>
    <p:sldId id="347" r:id="rId26"/>
    <p:sldId id="273" r:id="rId27"/>
    <p:sldId id="307" r:id="rId28"/>
    <p:sldId id="314" r:id="rId29"/>
    <p:sldId id="349" r:id="rId30"/>
    <p:sldId id="341" r:id="rId31"/>
    <p:sldId id="323" r:id="rId32"/>
    <p:sldId id="312" r:id="rId33"/>
    <p:sldId id="324" r:id="rId34"/>
    <p:sldId id="342" r:id="rId35"/>
    <p:sldId id="350" r:id="rId36"/>
    <p:sldId id="361" r:id="rId37"/>
    <p:sldId id="315" r:id="rId38"/>
    <p:sldId id="316" r:id="rId39"/>
    <p:sldId id="333" r:id="rId40"/>
    <p:sldId id="319" r:id="rId41"/>
    <p:sldId id="325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216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3D1244-E7FD-4FF4-A229-51EEDFF3B031}" type="datetimeFigureOut">
              <a:rPr lang="en-US" smtClean="0"/>
              <a:t>10/11/2025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5E2B7E-D3A2-45FF-A612-AA6945C112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676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B3DDF-703E-4244-B9F7-9923372B3740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13AD3-51AD-4760-B857-0CCB5D505C71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6F611F-E424-4D5F-9726-752E59CCA6D7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F37385-C59F-4B41-81A4-B5AF50B8E639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B79F3-5FEF-43B3-8768-D44DBEF8C65B}" type="datetime1">
              <a:rPr lang="en-US" smtClean="0"/>
              <a:t>10/11/2025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D1EDD-3E00-495F-87F5-412885B3AD60}" type="datetime1">
              <a:rPr lang="en-US" smtClean="0"/>
              <a:t>10/11/2025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395A61-84C7-433C-9D3B-04A4C909A8E8}" type="datetime1">
              <a:rPr lang="en-US" smtClean="0"/>
              <a:t>10/11/2025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3FD7D-5E97-4EBC-B8B2-90007CE8BB26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678F55-2816-485A-88A2-80A3398C5A37}" type="datetime1">
              <a:rPr lang="en-US" smtClean="0"/>
              <a:t>10/11/2025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C25B47-7E3C-4BC4-900E-F81773B0A92F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507997-5E2D-45E7-A089-E117E21C0F39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14660C-432F-4EAE-976C-DCCEB37E4A16}" type="datetime1">
              <a:rPr lang="en-US" smtClean="0"/>
              <a:t>10/11/2025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6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3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39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3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37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3" y="-93134"/>
            <a:ext cx="12746177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9765" y="422122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860" y="3192751"/>
            <a:ext cx="7054296" cy="1564075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30790" y="715791"/>
            <a:ext cx="496264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Mathematics </a:t>
            </a: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Israa Lewaa  </a:t>
            </a: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8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096000" y="3247933"/>
            <a:ext cx="657115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 122</a:t>
            </a:r>
          </a:p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Advanced Topics in Linear Algebra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2247CCA-2A4C-2797-7A58-02352C2D9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875595-8FC2-ADE8-7787-CC2E802588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79025" y="-160101"/>
            <a:ext cx="12746177" cy="700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723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Outline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124595A-E97E-25F4-2BDE-5AE12978BFC3}"/>
              </a:ext>
            </a:extLst>
          </p:cNvPr>
          <p:cNvSpPr/>
          <p:nvPr/>
        </p:nvSpPr>
        <p:spPr>
          <a:xfrm>
            <a:off x="2159540" y="2729595"/>
            <a:ext cx="8693254" cy="2184761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Definition of Inverse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Adjoint matrix 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check the inverse matrix is achieved or not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Reduced Echelon Form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Scientific Calculator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14A35AE-6F09-8A30-D5B9-713D62005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</a:t>
            </a:fld>
            <a:endParaRPr lang="en-US"/>
          </a:p>
        </p:txBody>
      </p:sp>
      <p:pic>
        <p:nvPicPr>
          <p:cNvPr id="10" name="Graphic 21">
            <a:extLst>
              <a:ext uri="{FF2B5EF4-FFF2-40B4-BE49-F238E27FC236}">
                <a16:creationId xmlns:a16="http://schemas.microsoft.com/office/drawing/2014/main" id="{4F923305-1E47-1FB3-A79A-9F836777811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DFAA73-F46E-8774-CD5A-ED43A57763E5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4" name="Rectangle: Rounded Corners 22">
            <a:extLst>
              <a:ext uri="{FF2B5EF4-FFF2-40B4-BE49-F238E27FC236}">
                <a16:creationId xmlns:a16="http://schemas.microsoft.com/office/drawing/2014/main" id="{A0049BF4-80C6-7ED8-80FC-79295B6D7673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2DDE7918-201B-B77C-349B-A9B3B3AB98BA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FC35EC98-E21C-2135-1E84-895E111E4DD0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571419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4" y="-36946"/>
            <a:ext cx="992985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63986" y="490259"/>
            <a:ext cx="789171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3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Adjoint matrix  </a:t>
            </a:r>
          </a:p>
          <a:p>
            <a:endParaRPr lang="en-US" sz="32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D1CE537-B207-476D-9EC4-125B7C204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</a:t>
            </a:fld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A990EA-0C73-37D1-6496-55EA304A13DF}"/>
              </a:ext>
            </a:extLst>
          </p:cNvPr>
          <p:cNvSpPr txBox="1"/>
          <p:nvPr/>
        </p:nvSpPr>
        <p:spPr>
          <a:xfrm>
            <a:off x="2124390" y="2817078"/>
            <a:ext cx="8400938" cy="14811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Adjoint matrix</a:t>
            </a:r>
          </a:p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First Method   </a:t>
            </a: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id="{C09DC470-3C35-515D-86C3-11084AEBD2A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B5761D2-617D-6E47-4427-92274ED111B6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4" name="Rectangle: Rounded Corners 22">
            <a:extLst>
              <a:ext uri="{FF2B5EF4-FFF2-40B4-BE49-F238E27FC236}">
                <a16:creationId xmlns:a16="http://schemas.microsoft.com/office/drawing/2014/main" id="{7289002D-3DD3-46AC-8F8E-5DFA080894E3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F6F5B40B-B7D9-0AC0-9910-3E0448E9677F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9B9FC27E-723C-E30A-E098-65EAACF5E861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7480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8794508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08743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Example 1</a:t>
            </a:r>
            <a:endParaRPr lang="en-US" sz="2800" b="0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AE66E5-76A7-B446-D2F3-83425BA92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4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6C16B46-DE88-AF77-73E3-C77048D36C52}"/>
              </a:ext>
            </a:extLst>
          </p:cNvPr>
          <p:cNvSpPr txBox="1"/>
          <p:nvPr/>
        </p:nvSpPr>
        <p:spPr>
          <a:xfrm>
            <a:off x="2140084" y="1810359"/>
            <a:ext cx="8258783" cy="16927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400" b="1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Find the inverse of the following:</a:t>
            </a:r>
          </a:p>
          <a:p>
            <a:pPr algn="l"/>
            <a:endParaRPr lang="en-US" sz="2400" b="1" dirty="0">
              <a:solidFill>
                <a:srgbClr val="33333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sz="2000" b="0" i="0" dirty="0">
              <a:solidFill>
                <a:srgbClr val="333333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b="0" i="0" dirty="0">
              <a:solidFill>
                <a:srgbClr val="333333"/>
              </a:solidFill>
              <a:effectLst/>
              <a:latin typeface="Roboto" panose="02000000000000000000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US" dirty="0">
              <a:solidFill>
                <a:srgbClr val="333333"/>
              </a:solidFill>
              <a:latin typeface="Roboto" panose="02000000000000000000" pitchFamily="2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7E2B85F-6D96-2C71-DA5E-AC6DEA4D4A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2036" y="2821979"/>
            <a:ext cx="3048000" cy="1438275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E263BA07-D822-A7DD-D972-24C60BFFDD7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27FEB10-B0B4-9397-FCA3-7BDB605422A9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1C7D9D71-268F-C921-F066-7AD4ABFD2941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B7692CC0-7B92-91F5-891C-9EEF33E948A3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83EDEAA3-44E1-CEBA-2156-80019609D801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65565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D75D74-72D6-49A9-4922-D5B0EB078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5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E3EB8F-DE75-EDFE-BB9B-E92FEDC33661}"/>
              </a:ext>
            </a:extLst>
          </p:cNvPr>
          <p:cNvSpPr txBox="1"/>
          <p:nvPr/>
        </p:nvSpPr>
        <p:spPr>
          <a:xfrm>
            <a:off x="2825475" y="547131"/>
            <a:ext cx="38892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1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406E728-23D5-2B74-8E9E-DEAE4CDD7A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4105" y="1723156"/>
            <a:ext cx="6736355" cy="4396783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B75ECCE9-FE78-65FF-6960-9C67053817B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BC1A107-FC67-0820-44DB-D521C4250921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868BE275-3E29-D088-363C-3386E45017AD}"/>
              </a:ext>
            </a:extLst>
          </p:cNvPr>
          <p:cNvSpPr/>
          <p:nvPr/>
        </p:nvSpPr>
        <p:spPr>
          <a:xfrm>
            <a:off x="609600" y="6041574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C4A83664-BCA6-4C69-ACB9-A67BD9383C16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A851692F-5B69-25B4-FAD0-2106CE5AF538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2118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4" y="-36946"/>
            <a:ext cx="8823369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46642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chemeClr val="bg1"/>
                </a:solidFill>
                <a:cs typeface="Tajawal Medium" panose="00000600000000000000" pitchFamily="2" charset="-78"/>
              </a:rPr>
              <a:t>   Solution of Example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D1CE537-B207-476D-9EC4-125B7C204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6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EB5739-E308-4F2F-838E-56AD40BE06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2466" y="1753358"/>
            <a:ext cx="7700759" cy="4561152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9869A95F-E958-F6B0-01EB-4651AB01264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5C83BCB-3991-D5FB-D86E-2C639EEC0070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8D4E60CC-C7D5-0991-9BB2-4697439E2A14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BB55470E-936D-AF2D-5109-64583CB17EB2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B484DE54-54F1-2C81-3B77-36B05A3399D0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9132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4" y="-36946"/>
            <a:ext cx="8850583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512108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 </a:t>
            </a:r>
            <a:r>
              <a:rPr lang="en-US" sz="36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1</a:t>
            </a:r>
          </a:p>
          <a:p>
            <a:endParaRPr lang="en-US" sz="36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D1CE537-B207-476D-9EC4-125B7C204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7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17C6271-410A-5C66-74C2-812F4DFE6C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7862" y="2028825"/>
            <a:ext cx="8296275" cy="2800350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E908459E-0B0A-DDFA-EAED-539E855E82B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3DE7087-A30C-2571-BC73-307E252D06BF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852A6D39-20FD-7DE1-A0BA-440F6796DC52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22D82CB7-BCA7-86B0-9594-C56A2ED4B873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DC86ABFD-8464-6E23-2E0D-0B4A16C2C167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6914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5" y="-46182"/>
            <a:ext cx="8790712" cy="16137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226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</a:t>
            </a:r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1</a:t>
            </a:r>
          </a:p>
          <a:p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6A25B23-6DAA-31CF-36F1-DC7105364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8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524E1E8-5ACA-7FAF-BA2E-1418B63F6C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3112" y="2085975"/>
            <a:ext cx="8105775" cy="2686050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2B958BF3-377A-E8FD-E3B2-8E8DC33DD22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B340A19-693A-7B00-1E31-AFB9E22AF40C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B1F89F88-B617-88B1-656C-45D2659BC195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161FEFFE-71D6-90FB-3D95-EC80E402FC51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3F62330F-E4FE-0C28-6D5B-DE8E62663CBB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0312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4" y="-36946"/>
            <a:ext cx="887235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25302" y="506544"/>
            <a:ext cx="77261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1</a:t>
            </a:r>
          </a:p>
          <a:p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2A366D-190C-9DA2-5972-566555FC6510}"/>
              </a:ext>
            </a:extLst>
          </p:cNvPr>
          <p:cNvSpPr txBox="1"/>
          <p:nvPr/>
        </p:nvSpPr>
        <p:spPr>
          <a:xfrm>
            <a:off x="2003897" y="1928464"/>
            <a:ext cx="7859949" cy="1457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AA83209-24C7-1691-2EF3-7C09B4413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9</a:t>
            </a:fld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C3FF6E5-D2E8-9406-1A67-F4683780B7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8350" y="2076450"/>
            <a:ext cx="8115300" cy="2705100"/>
          </a:xfrm>
          <a:prstGeom prst="rect">
            <a:avLst/>
          </a:prstGeom>
        </p:spPr>
      </p:pic>
      <p:pic>
        <p:nvPicPr>
          <p:cNvPr id="14" name="Graphic 21">
            <a:extLst>
              <a:ext uri="{FF2B5EF4-FFF2-40B4-BE49-F238E27FC236}">
                <a16:creationId xmlns:a16="http://schemas.microsoft.com/office/drawing/2014/main" id="{B6CC3F78-6B0A-E51E-FFB6-5D8A3524DB1A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48577D2-056E-3933-C932-CA735B423AB2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56FEDDB9-B7DF-03B4-2ED3-ECDD76FF8115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40951B3E-DC09-22F8-0BFB-D7A033706ED8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7141CD30-701D-4A41-61D0-72746292A129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177913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4" y="-36946"/>
            <a:ext cx="8687297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226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</a:t>
            </a:r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1</a:t>
            </a:r>
          </a:p>
          <a:p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D73C4CB4-68B3-78F7-E1A2-BF8386D76A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10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4232A2C-C5B4-491F-94D7-3906FEA48E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496" y="1356187"/>
            <a:ext cx="5467350" cy="4810125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C78F2D4F-5BEC-F990-4E39-7C459F3B62F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425243A-997D-8B0B-792B-8460879FF529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A8A4027B-A57D-F6D7-6B98-AD8B67D13910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36071203-D7DA-F8F3-EEB8-7FD43CF4049E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749B5780-655D-3B85-64C0-16D4136A0D37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7856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425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03581A66-B4CD-BBA2-CB87-A48DB59AB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11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85A75BE-909F-2C0C-EA12-4FAF76FA1E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8869" y="1895171"/>
            <a:ext cx="5676900" cy="3495675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0FF001DF-D9DC-87AC-597A-783E8A428C6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0E9234E-E492-3B4A-AAB3-016476CDBA15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EA2B3B8A-5ED9-BCDD-28A4-0714789D74F3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2CED4597-7130-7521-0147-6B20E382FE49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66A76D01-C049-A9DC-6EC7-FE4EB564C391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8033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5469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check the inverse matrix is achieved</a:t>
            </a:r>
            <a:endParaRPr lang="en-US" sz="2800" b="1" dirty="0">
              <a:solidFill>
                <a:schemeClr val="bg1"/>
              </a:solidFill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03581A66-B4CD-BBA2-CB87-A48DB59AB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12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587F5DD-D6DF-841B-A278-C200460978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73030" y="1573254"/>
            <a:ext cx="8229600" cy="4324350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9E6A8AA0-7DD1-9473-4BE9-7879C366072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8BBF5E0-8A49-8F11-DEF7-A713CABF7463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A42C93D3-8DAF-8156-D6CB-35164DFB738D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3C465CC9-9580-1BBD-DD7E-C48B2D309BE8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9D39CE7C-7AA9-BC0E-A6D9-5FEF6A8EBB5B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00448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5469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check the inverse matrix is achieved</a:t>
            </a:r>
            <a:endParaRPr lang="en-US" sz="2800" b="1" dirty="0">
              <a:solidFill>
                <a:schemeClr val="bg1"/>
              </a:solidFill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03581A66-B4CD-BBA2-CB87-A48DB59AB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13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775EAC7-FA35-7C93-C71C-7DB55544A8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2814" y="1513474"/>
            <a:ext cx="6534150" cy="46101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A5AFFB2-48D3-E356-49ED-E6E4948EF0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7012" y="4427302"/>
            <a:ext cx="676275" cy="5715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C0F2384-73CF-C76E-05DD-4DEDFBB7AC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14159" y="4365979"/>
            <a:ext cx="1962150" cy="1143000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8CF421CC-0472-8A21-BC49-9B0E81A7767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193899D-7F38-AB0A-C30C-87EE205B8AC6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8B3922B9-825A-A35C-656A-0808D9352790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723249F1-AE5B-77EB-78B0-01BFACD28DF2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: Rounded Corners 22">
            <a:extLst>
              <a:ext uri="{FF2B5EF4-FFF2-40B4-BE49-F238E27FC236}">
                <a16:creationId xmlns:a16="http://schemas.microsoft.com/office/drawing/2014/main" id="{8566DBB8-F3DF-5B0E-DC61-23A096583FF0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52531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4" y="-36946"/>
            <a:ext cx="11869858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90124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Reduced Echelon Form </a:t>
            </a:r>
          </a:p>
          <a:p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D1CE537-B207-476D-9EC4-125B7C204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14</a:t>
            </a:fld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A990EA-0C73-37D1-6496-55EA304A13DF}"/>
              </a:ext>
            </a:extLst>
          </p:cNvPr>
          <p:cNvSpPr txBox="1"/>
          <p:nvPr/>
        </p:nvSpPr>
        <p:spPr>
          <a:xfrm>
            <a:off x="1262952" y="2819001"/>
            <a:ext cx="10463201" cy="14811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Reduced Echelon Form </a:t>
            </a:r>
          </a:p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Second Method  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6990F9-D1E5-BCA2-C7CC-4CFF4D31CF70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4" name="Rectangle: Rounded Corners 22">
            <a:extLst>
              <a:ext uri="{FF2B5EF4-FFF2-40B4-BE49-F238E27FC236}">
                <a16:creationId xmlns:a16="http://schemas.microsoft.com/office/drawing/2014/main" id="{56094C9E-A777-8C8D-EAA8-D25D440F0822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8199BF71-EE72-14E9-0AC4-E0B0BB47DCA6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F874FBCE-A139-AE53-A247-729F0BAA0891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9113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4" y="-46183"/>
            <a:ext cx="1121014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8377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Reduced Echelon Form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0AE9F79-64CC-774C-408F-4CE8D8C7D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15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77B6203-2760-C36B-C930-0926EE2DA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5479" y="1853991"/>
            <a:ext cx="5200650" cy="355282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3C592A0-D705-F175-4082-A429F09389D0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B6878F60-88FD-FC6C-90ED-3236D406C477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DD371E1F-43DC-5D37-7416-E9301C9E0D0B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804F78F9-7978-4AB8-5B6E-3A967B46BF78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342402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4" y="-46183"/>
            <a:ext cx="993909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7205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Reduced Echelon Form</a:t>
            </a:r>
            <a:endParaRPr lang="en-US" sz="24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0AE9F79-64CC-774C-408F-4CE8D8C7D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16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2E5BA45-EA21-BF91-418A-A0F1E6D59D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5751" y="1799511"/>
            <a:ext cx="5153025" cy="4029075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ADD30DB1-6134-36EE-9FF7-F744BB27DE2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4E5C6A5-B716-232B-F7DA-6D3EA557114F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B272B3A9-E70F-E8E7-1C27-14C8AC8D9FA5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577C3CAF-A1DE-9EBC-A887-F45F845EEFF8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B01787AB-A9D6-76DD-0B5A-6776ED4BB861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12615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4" y="-46183"/>
            <a:ext cx="993909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7205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Reduced Echelon Form</a:t>
            </a:r>
            <a:endParaRPr lang="en-US" sz="24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0AE9F79-64CC-774C-408F-4CE8D8C7D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17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56C47C0-4369-B71C-FE3D-FBF8E55497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1862" y="1709737"/>
            <a:ext cx="5248275" cy="3438525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2BCC4106-1367-8A18-50A4-3C004B12D57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3C825B4-B8E0-0476-0333-D2AC9DF65C27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EE8CA0D4-2D93-31DC-A26C-5C646BAB6758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2011938D-B5EC-6724-5256-D15D460CC6BD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EE8C95C0-BC88-D4CC-2FF7-5978603CF0CA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55177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5" y="-46183"/>
            <a:ext cx="10008266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79387" y="543490"/>
            <a:ext cx="778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Reduced Echelon Form</a:t>
            </a:r>
            <a:endParaRPr lang="en-US" sz="24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0AE9F79-64CC-774C-408F-4CE8D8C7D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18</a:t>
            </a:fld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AE0B457-2E6E-C9BB-0537-3C392A829A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2985" y="1803754"/>
            <a:ext cx="4238625" cy="3705225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84FB32C7-9401-6F9E-FDEE-FEFC7910794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6051FE6-CFD5-3C26-D141-145674D66112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E6D90BF2-EAA8-116E-17D0-170297C5B6E4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ACA65DDA-A101-C696-9473-5B3F46C9EEAC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EA91EAE6-9C14-743F-4FBA-98497350AAFD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53669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4" y="-36946"/>
            <a:ext cx="9656126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98293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 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Calculator </a:t>
            </a:r>
          </a:p>
          <a:p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1D1CE537-B207-476D-9EC4-125B7C204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19</a:t>
            </a:fld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A990EA-0C73-37D1-6496-55EA304A13DF}"/>
              </a:ext>
            </a:extLst>
          </p:cNvPr>
          <p:cNvSpPr txBox="1"/>
          <p:nvPr/>
        </p:nvSpPr>
        <p:spPr>
          <a:xfrm>
            <a:off x="2124390" y="2817078"/>
            <a:ext cx="8400938" cy="14811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Calculator</a:t>
            </a:r>
          </a:p>
          <a:p>
            <a:pPr>
              <a:lnSpc>
                <a:spcPct val="150000"/>
              </a:lnSpc>
            </a:pPr>
            <a:r>
              <a:rPr lang="en-US" sz="32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Third Method   </a:t>
            </a:r>
          </a:p>
        </p:txBody>
      </p:sp>
      <p:pic>
        <p:nvPicPr>
          <p:cNvPr id="11" name="Graphic 21">
            <a:extLst>
              <a:ext uri="{FF2B5EF4-FFF2-40B4-BE49-F238E27FC236}">
                <a16:creationId xmlns:a16="http://schemas.microsoft.com/office/drawing/2014/main" id="{8F218D3A-F7A1-1C44-551C-F69BD8353DE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B1B1BF6-B90E-9F95-0E48-BB6CE8E67787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4" name="Rectangle: Rounded Corners 22">
            <a:extLst>
              <a:ext uri="{FF2B5EF4-FFF2-40B4-BE49-F238E27FC236}">
                <a16:creationId xmlns:a16="http://schemas.microsoft.com/office/drawing/2014/main" id="{C519D293-D034-ECF4-D136-DBE0F98E3A46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81FD44A4-BED2-5E41-5D1A-81916EECFE67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C33E890B-5C67-D1D9-6738-8C0117F86843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32951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3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38920" y="452167"/>
            <a:ext cx="62728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Calculator</a:t>
            </a:r>
            <a:endParaRPr lang="en-US" sz="2800" b="1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DA37AC-21DA-BA78-DEF6-7B05B6290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20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4A4B156-86CB-AA77-1F59-4C04BCEC2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8920" y="1573254"/>
            <a:ext cx="4742698" cy="348256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D76A8844-DC80-C06C-030C-0F008809F113}"/>
              </a:ext>
            </a:extLst>
          </p:cNvPr>
          <p:cNvSpPr txBox="1"/>
          <p:nvPr/>
        </p:nvSpPr>
        <p:spPr>
          <a:xfrm>
            <a:off x="2983149" y="5438413"/>
            <a:ext cx="622570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3200" b="1" i="0" dirty="0" err="1">
                <a:solidFill>
                  <a:srgbClr val="545454"/>
                </a:solidFill>
                <a:effectLst/>
                <a:latin typeface="Helvetica" panose="020B0604020202020204" pitchFamily="34" charset="0"/>
              </a:rPr>
              <a:t>fx</a:t>
            </a:r>
            <a:r>
              <a:rPr lang="en-US" sz="3200" b="1" i="0" dirty="0">
                <a:solidFill>
                  <a:srgbClr val="545454"/>
                </a:solidFill>
                <a:effectLst/>
                <a:latin typeface="Helvetica" panose="020B0604020202020204" pitchFamily="34" charset="0"/>
              </a:rPr>
              <a:t> 991</a:t>
            </a:r>
            <a:endParaRPr lang="en-US" sz="3200" b="1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id="{8893771B-3D98-B6AC-466A-186236335F9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3AEDCCA-1FEF-EA2C-D6AB-53FF734450F9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C56CBD8D-B566-7E1D-2355-930B86A0567E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7CF7195C-B3DA-9D7A-E8D4-B34E6D3BB45C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9F7DA058-B947-0FCD-62F2-742710F07EE5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67063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3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9613" y="543490"/>
            <a:ext cx="6303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Calculator</a:t>
            </a:r>
            <a:endParaRPr lang="en-US" sz="2800" b="0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278909" y="3103418"/>
            <a:ext cx="775855" cy="74814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A240B5A-F371-CFCF-7F4C-DB2020E99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21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7D89EF26-2BCF-5CF2-6585-F7C56DB871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8037" y="1390650"/>
            <a:ext cx="5495925" cy="4076700"/>
          </a:xfrm>
          <a:prstGeom prst="rect">
            <a:avLst/>
          </a:prstGeom>
        </p:spPr>
      </p:pic>
      <p:pic>
        <p:nvPicPr>
          <p:cNvPr id="14" name="Graphic 21">
            <a:extLst>
              <a:ext uri="{FF2B5EF4-FFF2-40B4-BE49-F238E27FC236}">
                <a16:creationId xmlns:a16="http://schemas.microsoft.com/office/drawing/2014/main" id="{092F5D01-102C-B298-0DB5-DD366AF2224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B174B68-25E1-2F95-FDC7-AA0BEA94986A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030DF9A9-7136-5559-DAF6-C4D2C05FF523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73BBD019-82BB-EAE4-B110-984ECE72F668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37F30EC7-ABCA-F1B1-7EB8-E23331C04180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810525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3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9613" y="543490"/>
            <a:ext cx="6303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Calculator</a:t>
            </a:r>
            <a:endParaRPr lang="en-US" sz="2800" b="0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278909" y="3103418"/>
            <a:ext cx="775855" cy="748146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A240B5A-F371-CFCF-7F4C-DB2020E99E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22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CBDF67B-E23A-6B96-2AFA-05CB6F8C07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4712" y="1428750"/>
            <a:ext cx="5362575" cy="4000500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8D441F68-72F7-86FD-27CD-37A72FCD915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6919B5A-C83F-4806-F56E-630247C6FEA2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0164CD0E-1A09-A95E-42B6-81020FB3AF21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67057EF5-9F13-1FB6-319A-ADF6450C4D81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131C5FA7-CCC2-7BE7-D6DC-14C1C072C23F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06969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89" y="0"/>
            <a:ext cx="935483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6624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Inverse of 3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Calculator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456915" y="1512875"/>
            <a:ext cx="9666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0" dirty="0"/>
          </a:p>
          <a:p>
            <a:endParaRPr lang="en-US" sz="1000" dirty="0"/>
          </a:p>
        </p:txBody>
      </p:sp>
      <p:sp>
        <p:nvSpPr>
          <p:cNvPr id="10" name="Oval 9"/>
          <p:cNvSpPr/>
          <p:nvPr/>
        </p:nvSpPr>
        <p:spPr>
          <a:xfrm>
            <a:off x="4110182" y="3094182"/>
            <a:ext cx="1551709" cy="7573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355749D-E04F-7EA4-B675-4916B89AF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23</a:t>
            </a:fld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741F8AB-E1CD-132E-5035-7E7BE7B9F7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6612" y="1400175"/>
            <a:ext cx="5438775" cy="4057650"/>
          </a:xfrm>
          <a:prstGeom prst="rect">
            <a:avLst/>
          </a:prstGeom>
        </p:spPr>
      </p:pic>
      <p:pic>
        <p:nvPicPr>
          <p:cNvPr id="15" name="Graphic 21">
            <a:extLst>
              <a:ext uri="{FF2B5EF4-FFF2-40B4-BE49-F238E27FC236}">
                <a16:creationId xmlns:a16="http://schemas.microsoft.com/office/drawing/2014/main" id="{585080E5-BEDD-C7EA-3342-840378F1CE9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605100A-98C9-FE24-B61A-C28E584DEA0F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022F3A41-5708-A426-EDBF-7C56B26F2255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BC8CB16F-4962-1C58-DB0B-A38DCFA9D5A6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: Rounded Corners 22">
            <a:extLst>
              <a:ext uri="{FF2B5EF4-FFF2-40B4-BE49-F238E27FC236}">
                <a16:creationId xmlns:a16="http://schemas.microsoft.com/office/drawing/2014/main" id="{911DE026-2B94-4A8D-D2E6-8DD70BCC1AEC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795253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89" y="0"/>
            <a:ext cx="957902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70087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Calculator</a:t>
            </a:r>
            <a:endParaRPr lang="en-US" sz="2800" b="0" i="0" dirty="0">
              <a:solidFill>
                <a:schemeClr val="bg1"/>
              </a:solidFill>
              <a:effectLst/>
              <a:latin typeface="Roboto" panose="02000000000000000000" pitchFamily="2" charset="0"/>
            </a:endParaRPr>
          </a:p>
          <a:p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456915" y="1512875"/>
            <a:ext cx="9666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000" dirty="0"/>
          </a:p>
          <a:p>
            <a:endParaRPr lang="en-US" sz="1000" dirty="0"/>
          </a:p>
        </p:txBody>
      </p:sp>
      <p:sp>
        <p:nvSpPr>
          <p:cNvPr id="10" name="Oval 9"/>
          <p:cNvSpPr/>
          <p:nvPr/>
        </p:nvSpPr>
        <p:spPr>
          <a:xfrm>
            <a:off x="4110182" y="3094182"/>
            <a:ext cx="1551709" cy="75738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355749D-E04F-7EA4-B675-4916B89AF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24</a:t>
            </a:fld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90441AFD-2EF5-FAD1-0F89-45C9393E0B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2800" y="1381125"/>
            <a:ext cx="5486400" cy="4095750"/>
          </a:xfrm>
          <a:prstGeom prst="rect">
            <a:avLst/>
          </a:prstGeom>
        </p:spPr>
      </p:pic>
      <p:pic>
        <p:nvPicPr>
          <p:cNvPr id="15" name="Graphic 21">
            <a:extLst>
              <a:ext uri="{FF2B5EF4-FFF2-40B4-BE49-F238E27FC236}">
                <a16:creationId xmlns:a16="http://schemas.microsoft.com/office/drawing/2014/main" id="{9C091C73-7606-C09C-D4DE-2186C01AC21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84B86089-8963-75EA-71C3-7F09ED3C81A7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A63D7CF4-02C1-F5CF-B6A6-68C338587E91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ECFFAE94-B081-4403-581E-B2A91A555074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: Rounded Corners 22">
            <a:extLst>
              <a:ext uri="{FF2B5EF4-FFF2-40B4-BE49-F238E27FC236}">
                <a16:creationId xmlns:a16="http://schemas.microsoft.com/office/drawing/2014/main" id="{CF833F41-52E3-C627-50A0-8F27BD0BA715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640857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3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9613" y="543490"/>
            <a:ext cx="6303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Calculator</a:t>
            </a:r>
            <a:endParaRPr lang="en-US" sz="2800" b="1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DA37AC-21DA-BA78-DEF6-7B05B6290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25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0916966-2EB7-07EF-1B13-7FF2274224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7562" y="1414462"/>
            <a:ext cx="5476875" cy="4029075"/>
          </a:xfrm>
          <a:prstGeom prst="rect">
            <a:avLst/>
          </a:prstGeom>
        </p:spPr>
      </p:pic>
      <p:pic>
        <p:nvPicPr>
          <p:cNvPr id="11" name="Graphic 21">
            <a:extLst>
              <a:ext uri="{FF2B5EF4-FFF2-40B4-BE49-F238E27FC236}">
                <a16:creationId xmlns:a16="http://schemas.microsoft.com/office/drawing/2014/main" id="{026AB7D5-ECB3-DD52-ACD9-4954A9DF1D4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4E58D44-440D-C3A4-4097-1E5DBD6BA4A7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4" name="Rectangle: Rounded Corners 22">
            <a:extLst>
              <a:ext uri="{FF2B5EF4-FFF2-40B4-BE49-F238E27FC236}">
                <a16:creationId xmlns:a16="http://schemas.microsoft.com/office/drawing/2014/main" id="{C01936AC-C34A-EEC0-ED93-6068B6644487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B19D3819-7BFF-629B-625C-5A188276C8F5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4C186752-BEE4-74FC-63B0-0B597319D418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38758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303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Calculator</a:t>
            </a:r>
            <a:endParaRPr lang="en-US" sz="2800" b="0" i="0" dirty="0">
              <a:solidFill>
                <a:schemeClr val="bg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63057E6-975E-5591-9A42-6CEF0CB6A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26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0EBC4D3-DEBD-3A98-2D20-514A9B3A58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1433512"/>
            <a:ext cx="5334000" cy="3990975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9DD4240B-4775-AD75-FE95-85FBB65580B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72A0404-62BC-D61C-0D6A-92BF0BF9A006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064F53B3-9C52-39C7-3ECD-3F5F0B63AD20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353A82C8-27B3-4DAC-0D8C-1A9E39F4D006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EEA09CE5-53C2-E563-2021-4F666919F746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399861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5" y="-36946"/>
            <a:ext cx="9284365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639309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Calculator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AE66E5-76A7-B446-D2F3-83425BA92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27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F9ECB0D-0F35-8A4B-8B36-5E8AABD24E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6612" y="1571625"/>
            <a:ext cx="5438775" cy="3714750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A7E9A17A-4496-7630-DCD0-DB071FB3A1E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9F79B3F-7B2E-4F99-F98F-474FFDE23757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A01DEE58-25C7-481D-052B-7661A31C49F9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54C18B8B-B672-1DDB-21C0-9753F410AF3D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6C878237-CBFA-19CD-5E58-6C287312CF76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44891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25202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Extra Practice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1CD965-784C-3D91-4474-794A0878A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28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D02C0F-4D66-7ECB-E1A0-2B65025C45E5}"/>
              </a:ext>
            </a:extLst>
          </p:cNvPr>
          <p:cNvSpPr txBox="1"/>
          <p:nvPr/>
        </p:nvSpPr>
        <p:spPr>
          <a:xfrm>
            <a:off x="3503168" y="2855601"/>
            <a:ext cx="43424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>
                <a:solidFill>
                  <a:srgbClr val="FF0000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Let’s Practice 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id="{B8FCAC5F-99ED-F311-51A6-E737749B920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ED9C239-F2A2-8DBB-F108-31A487D89B44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7D605972-7B99-5784-82C8-81DB5A2BAF27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C6D41447-84BE-12F0-DC97-7A1D5FA011C2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0EB91FB0-3B19-EA0D-2168-218312CFA130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79324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8848936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959960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   Example 1</a:t>
            </a:r>
          </a:p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AE66E5-76A7-B446-D2F3-83425BA92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29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CA7B8A2-B087-1128-1ACC-63912E43A5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0377" y="2508921"/>
            <a:ext cx="2219325" cy="12954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B2AF6A6-D896-4611-4B37-3DC9F696219B}"/>
              </a:ext>
            </a:extLst>
          </p:cNvPr>
          <p:cNvSpPr txBox="1"/>
          <p:nvPr/>
        </p:nvSpPr>
        <p:spPr>
          <a:xfrm>
            <a:off x="2384898" y="1835490"/>
            <a:ext cx="622570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b="1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Find the inverse of the following:</a:t>
            </a:r>
          </a:p>
        </p:txBody>
      </p:sp>
      <p:pic>
        <p:nvPicPr>
          <p:cNvPr id="13" name="Graphic 21">
            <a:extLst>
              <a:ext uri="{FF2B5EF4-FFF2-40B4-BE49-F238E27FC236}">
                <a16:creationId xmlns:a16="http://schemas.microsoft.com/office/drawing/2014/main" id="{19D35849-E359-99A4-E0C4-8C715A4DBE1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617F225-232B-7844-764A-4D1EC79F3BB5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68A423C4-B7BA-7AAE-EDFC-8A4594985E30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80D6BA1F-0A89-F6CB-D343-BE81B8C3AF18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7E263167-CAFF-CDFA-192C-B543060BDFE0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795449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417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6FAE5C-5FCF-A35A-F222-CEC3D7C76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30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64B1AED-E837-2467-2CEA-EF68C301BE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2952" y="1990472"/>
            <a:ext cx="9138081" cy="331623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44E02C3-F61F-4A46-FC1E-D03AA4CC99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67812" y="768154"/>
            <a:ext cx="2219325" cy="1295400"/>
          </a:xfrm>
          <a:prstGeom prst="rect">
            <a:avLst/>
          </a:prstGeom>
        </p:spPr>
      </p:pic>
      <p:pic>
        <p:nvPicPr>
          <p:cNvPr id="14" name="Graphic 21">
            <a:extLst>
              <a:ext uri="{FF2B5EF4-FFF2-40B4-BE49-F238E27FC236}">
                <a16:creationId xmlns:a16="http://schemas.microsoft.com/office/drawing/2014/main" id="{E0A64757-A9C4-113E-F2C9-E1887BF60807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C537C17-16DA-36B8-994A-21419FE63704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4AA5B773-2822-34F6-B115-C3151DB74670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E99E8C86-6822-0742-858F-66B34B1D3F1C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2A64060C-E67F-1A89-3750-0396EF4472C0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288483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425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54DCFD-DBFC-19C6-B7B3-6015C6D04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31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6CEF752-B0DA-5D6B-DF80-1F949F0261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6436" y="2381798"/>
            <a:ext cx="5834164" cy="2532558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8BEC78C7-4903-3FE9-BC6E-088D604473A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A87C01B-9D3E-BC64-D934-98CFC9B2A7CF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338235A5-A6E8-05FB-F094-E1449F22CD25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B4984577-A296-E9F9-CF7D-73FF1DFF9563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3E7F3F2F-1E3F-1BB6-3AD5-FC309F32C3DC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688970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42510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1</a:t>
            </a:r>
          </a:p>
          <a:p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BE4B78-4531-57D9-5223-C023B0ECA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32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C35C604-BD91-3238-5C55-793E232C17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25770" y="1986975"/>
            <a:ext cx="5737293" cy="2340212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76B3DB1F-0E5A-682B-B8B9-C79C47B5A70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803D33E-C6B0-3D0E-C086-29D548F25C75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41DEB559-F216-9E02-B601-B4D5F8033772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B1D7D63E-1292-EB81-55C0-B95A13593970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C2E46AE6-088C-626C-68CF-6B224D182F02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09185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7147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Example 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D75D74-72D6-49A9-4922-D5B0EB078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33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C6F706F-504D-67B5-D720-A14AF48A42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3291" y="2667337"/>
            <a:ext cx="2095500" cy="12668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FCCA7B4-41C2-F6EB-E0BB-A71A354EFE22}"/>
              </a:ext>
            </a:extLst>
          </p:cNvPr>
          <p:cNvSpPr txBox="1"/>
          <p:nvPr/>
        </p:nvSpPr>
        <p:spPr>
          <a:xfrm>
            <a:off x="2191155" y="1784358"/>
            <a:ext cx="62111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b="1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Find the inverse of the following:</a:t>
            </a:r>
          </a:p>
        </p:txBody>
      </p:sp>
      <p:pic>
        <p:nvPicPr>
          <p:cNvPr id="14" name="Graphic 21">
            <a:extLst>
              <a:ext uri="{FF2B5EF4-FFF2-40B4-BE49-F238E27FC236}">
                <a16:creationId xmlns:a16="http://schemas.microsoft.com/office/drawing/2014/main" id="{80E5C6DB-BD54-754C-93E3-856D66F42AC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BDF9C26-D85D-5C21-E6DA-3B22F5701E17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85F4F087-A235-74AD-6ECF-FEAAC1665917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46D87544-6D84-6495-32CE-68705C5EBF4A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4172E427-109D-0D56-B771-C6A4337371ED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250533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425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D75D74-72D6-49A9-4922-D5B0EB078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34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E4281BA-10E0-F7F8-9540-05AF4AB9D2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0377" y="3712318"/>
            <a:ext cx="2266950" cy="51435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E13D4F8-468B-E9DC-552C-741CF50B088B}"/>
              </a:ext>
            </a:extLst>
          </p:cNvPr>
          <p:cNvSpPr txBox="1"/>
          <p:nvPr/>
        </p:nvSpPr>
        <p:spPr>
          <a:xfrm>
            <a:off x="2093879" y="2315079"/>
            <a:ext cx="731276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latin typeface="Tajawal Medium" panose="00000600000000000000" pitchFamily="2" charset="-78"/>
                <a:cs typeface="Tajawal Medium" panose="00000600000000000000" pitchFamily="2" charset="-78"/>
              </a:rPr>
              <a:t>First, we have to obtain the value of the determinant </a:t>
            </a:r>
            <a:endParaRPr lang="en-US" sz="2800" b="1" i="0" dirty="0">
              <a:effectLst/>
              <a:latin typeface="Roboto" panose="02000000000000000000" pitchFamily="2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82FB972-CA52-7341-B466-6AD7A848EA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24984" y="4576560"/>
            <a:ext cx="3000375" cy="428625"/>
          </a:xfrm>
          <a:prstGeom prst="rect">
            <a:avLst/>
          </a:prstGeom>
        </p:spPr>
      </p:pic>
      <p:pic>
        <p:nvPicPr>
          <p:cNvPr id="14" name="Graphic 21">
            <a:extLst>
              <a:ext uri="{FF2B5EF4-FFF2-40B4-BE49-F238E27FC236}">
                <a16:creationId xmlns:a16="http://schemas.microsoft.com/office/drawing/2014/main" id="{3E171D2B-4C7B-9866-B02A-10728EEC61FF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1893023-A9CA-10EE-8976-5655E357E693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150DB7C9-D47B-79CC-0C36-49F5B460116B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9EB4FD4D-BCEF-001A-A4C8-66585DD977BD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: Rounded Corners 22">
            <a:extLst>
              <a:ext uri="{FF2B5EF4-FFF2-40B4-BE49-F238E27FC236}">
                <a16:creationId xmlns:a16="http://schemas.microsoft.com/office/drawing/2014/main" id="{DDE14874-46F9-1742-89D6-D52DC53B5E29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977585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D75D74-72D6-49A9-4922-D5B0EB078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35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E3EB8F-DE75-EDFE-BB9B-E92FEDC33661}"/>
              </a:ext>
            </a:extLst>
          </p:cNvPr>
          <p:cNvSpPr txBox="1"/>
          <p:nvPr/>
        </p:nvSpPr>
        <p:spPr>
          <a:xfrm>
            <a:off x="2650377" y="543490"/>
            <a:ext cx="38226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</a:t>
            </a:r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2</a:t>
            </a:r>
          </a:p>
          <a:p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BBFE256-B4D8-EBBF-A51D-EFC431EB45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5576" y="2486362"/>
            <a:ext cx="8048625" cy="28956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84AB1A1-8416-540D-9A5E-0A85BD83F9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647" y="1176715"/>
            <a:ext cx="2095500" cy="1266825"/>
          </a:xfrm>
          <a:prstGeom prst="rect">
            <a:avLst/>
          </a:prstGeom>
        </p:spPr>
      </p:pic>
      <p:pic>
        <p:nvPicPr>
          <p:cNvPr id="7" name="Graphic 21">
            <a:extLst>
              <a:ext uri="{FF2B5EF4-FFF2-40B4-BE49-F238E27FC236}">
                <a16:creationId xmlns:a16="http://schemas.microsoft.com/office/drawing/2014/main" id="{2E4BFE24-7534-503B-DC78-73F9339D7C2C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D41DDC5-2B14-7BC0-788D-2AC2C858ED9B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D1058E23-0D98-769B-D532-AEA9F7CA7488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53726426-6625-75DB-1BA7-195FAED04D79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B3C302F0-4096-AA38-42C7-93F94BD05365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773773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D75D74-72D6-49A9-4922-D5B0EB078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36</a:t>
            </a:fld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E3EB8F-DE75-EDFE-BB9B-E92FEDC33661}"/>
              </a:ext>
            </a:extLst>
          </p:cNvPr>
          <p:cNvSpPr txBox="1"/>
          <p:nvPr/>
        </p:nvSpPr>
        <p:spPr>
          <a:xfrm>
            <a:off x="2650377" y="543490"/>
            <a:ext cx="38226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</a:t>
            </a:r>
            <a:r>
              <a:rPr lang="en-US" sz="2800" b="1" dirty="0">
                <a:solidFill>
                  <a:schemeClr val="bg1"/>
                </a:solidFill>
                <a:cs typeface="Tajawal Medium" panose="00000600000000000000" pitchFamily="2" charset="-78"/>
              </a:rPr>
              <a:t>Solution of Example 2</a:t>
            </a:r>
          </a:p>
          <a:p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BBFE256-B4D8-EBBF-A51D-EFC431EB45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5576" y="2486362"/>
            <a:ext cx="8048625" cy="28956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84AB1A1-8416-540D-9A5E-0A85BD83F9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647" y="1176715"/>
            <a:ext cx="2095500" cy="1266825"/>
          </a:xfrm>
          <a:prstGeom prst="rect">
            <a:avLst/>
          </a:prstGeom>
        </p:spPr>
      </p:pic>
      <p:pic>
        <p:nvPicPr>
          <p:cNvPr id="14" name="Graphic 21">
            <a:extLst>
              <a:ext uri="{FF2B5EF4-FFF2-40B4-BE49-F238E27FC236}">
                <a16:creationId xmlns:a16="http://schemas.microsoft.com/office/drawing/2014/main" id="{CA6C2AF1-0866-277C-95EA-A42023EC9536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E1EE821-2102-B8EC-DDAF-E543CFD2693B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8B0B26F3-E6CE-10A1-84C6-D22EB41260F3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9E8447D0-B402-45A3-7147-98726342AFCE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FE08B796-EE2D-962B-8A35-549244CD5D94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30010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10896109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2265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    </a:t>
            </a:r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 of Example 2</a:t>
            </a:r>
          </a:p>
          <a:p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8C4243-3C68-1470-FC36-DB975D137C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37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4796ED7-C9E1-2638-0CDE-BF631DA002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2635" y="2204822"/>
            <a:ext cx="5357509" cy="2374351"/>
          </a:xfrm>
          <a:prstGeom prst="rect">
            <a:avLst/>
          </a:prstGeom>
        </p:spPr>
      </p:pic>
      <p:pic>
        <p:nvPicPr>
          <p:cNvPr id="10" name="Graphic 21">
            <a:extLst>
              <a:ext uri="{FF2B5EF4-FFF2-40B4-BE49-F238E27FC236}">
                <a16:creationId xmlns:a16="http://schemas.microsoft.com/office/drawing/2014/main" id="{D9F000FB-8F9D-CE0A-DDCA-68BB7518C7F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ADD08DD-3436-AD6F-9F9D-0F791A75E414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07114631-248B-E4ED-BFA5-0E1DC19DE2C8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B74FA03B-BBDD-E5E7-BDD3-8BDD1E30DC7A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812646DF-552A-39B9-B02B-FB05566BCB4A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065285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4251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Solution of Example 2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6FA6A8-6C60-DA0C-5375-F86F7B229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38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615E425-677E-7587-3458-D43863D646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7565" y="2451597"/>
            <a:ext cx="7156511" cy="2087799"/>
          </a:xfrm>
          <a:prstGeom prst="rect">
            <a:avLst/>
          </a:prstGeom>
        </p:spPr>
      </p:pic>
      <p:pic>
        <p:nvPicPr>
          <p:cNvPr id="13" name="Graphic 21">
            <a:extLst>
              <a:ext uri="{FF2B5EF4-FFF2-40B4-BE49-F238E27FC236}">
                <a16:creationId xmlns:a16="http://schemas.microsoft.com/office/drawing/2014/main" id="{890DC5C4-E220-83F5-C52B-70CD8AACD14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1B6BE48-D98C-11E6-1A7A-A0C611C723FE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488AC0FC-8B37-565E-0D2F-EBF42D91023D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41B62F9F-E78D-472F-679F-E3C34867435D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2BE4CA65-D745-6611-2B62-2C746BABC9EF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944859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9832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Example 3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4D4EDC-1C8B-C57D-84DB-84E0B146F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39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14D13860-39DD-4B73-9FD2-D6CD6FC165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328" y="2857056"/>
            <a:ext cx="2625617" cy="150221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35AD837-8D04-2446-76D8-BB7E104A70D2}"/>
              </a:ext>
            </a:extLst>
          </p:cNvPr>
          <p:cNvSpPr txBox="1"/>
          <p:nvPr/>
        </p:nvSpPr>
        <p:spPr>
          <a:xfrm>
            <a:off x="2178996" y="1916932"/>
            <a:ext cx="62257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1800" b="1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Find the inverse of the following:</a:t>
            </a:r>
          </a:p>
        </p:txBody>
      </p:sp>
      <p:pic>
        <p:nvPicPr>
          <p:cNvPr id="14" name="Graphic 21">
            <a:extLst>
              <a:ext uri="{FF2B5EF4-FFF2-40B4-BE49-F238E27FC236}">
                <a16:creationId xmlns:a16="http://schemas.microsoft.com/office/drawing/2014/main" id="{7883C706-6FDB-7A5A-473C-E061C824CD7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EEF01BF-8DD6-A9F1-9127-293254FA8539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7C98231D-DFC7-0688-DA31-0A69DC8CB14C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AA89FA67-BFBF-5939-BA45-A34FFF889D2C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AED05FF7-004D-8E6B-DD18-906B83DFF458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393550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68241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Solution of Example 3</a:t>
            </a:r>
          </a:p>
          <a:p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32BECC-9A5E-DFD1-58A8-7B20A5CD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76039" y="6234521"/>
            <a:ext cx="2743200" cy="365125"/>
          </a:xfrm>
        </p:spPr>
        <p:txBody>
          <a:bodyPr/>
          <a:lstStyle/>
          <a:p>
            <a:fld id="{FDED41F8-FC0F-4085-8150-313B6CF05213}" type="slidenum">
              <a:rPr lang="en-US" smtClean="0"/>
              <a:t>40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81938D4-ECC1-66D4-0692-4E690DBA95F8}"/>
              </a:ext>
            </a:extLst>
          </p:cNvPr>
          <p:cNvSpPr txBox="1"/>
          <p:nvPr/>
        </p:nvSpPr>
        <p:spPr>
          <a:xfrm>
            <a:off x="1850559" y="2544961"/>
            <a:ext cx="7694578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First, we will </a:t>
            </a:r>
            <a:r>
              <a:rPr lang="en-US" sz="28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obtain the value of the determinant for this matrix:</a:t>
            </a:r>
          </a:p>
          <a:p>
            <a:endParaRPr lang="en-US" sz="2800" dirty="0">
              <a:solidFill>
                <a:srgbClr val="33333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Det of the matrix = Zero </a:t>
            </a:r>
          </a:p>
          <a:p>
            <a:endParaRPr lang="en-US" sz="2800" dirty="0">
              <a:solidFill>
                <a:srgbClr val="333333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8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So, this matrix is noninvertible. </a:t>
            </a:r>
          </a:p>
          <a:p>
            <a:endParaRPr lang="en-US" sz="1800" i="0" dirty="0">
              <a:solidFill>
                <a:srgbClr val="333333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US" sz="1800" i="0" dirty="0">
              <a:solidFill>
                <a:srgbClr val="333333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4D13860-39DD-4B73-9FD2-D6CD6FC165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45137" y="473650"/>
            <a:ext cx="2625617" cy="150221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1B5DE3F-82F0-CFFB-66A3-CFCF472E5360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B53EEBE9-A538-A3EF-2EDF-89CE00D15713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AF803566-63D3-E8BF-B932-8D606D4D9954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: Rounded Corners 22">
            <a:extLst>
              <a:ext uri="{FF2B5EF4-FFF2-40B4-BE49-F238E27FC236}">
                <a16:creationId xmlns:a16="http://schemas.microsoft.com/office/drawing/2014/main" id="{1CA4A1E6-F798-9D8A-E51D-9D5493CDAF7D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5831926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36" y="-36946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621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summary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00868" y="236724"/>
            <a:ext cx="142699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08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86A554-5B6C-C9E4-BB4C-C113DD0C0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41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8E4A13-B1EE-FEBB-FCA2-EC90A07FD8C8}"/>
              </a:ext>
            </a:extLst>
          </p:cNvPr>
          <p:cNvSpPr txBox="1"/>
          <p:nvPr/>
        </p:nvSpPr>
        <p:spPr>
          <a:xfrm>
            <a:off x="2217906" y="1555357"/>
            <a:ext cx="8589523" cy="441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Definition of Inverse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Adjoint matrix 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How to check the inverse matrix is achieved or not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Reduced Echelon Form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Inverse of 3 </a:t>
            </a:r>
            <a:r>
              <a:rPr lang="ar-EG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3 matrix using Scientific Calculator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Graphic 21">
            <a:extLst>
              <a:ext uri="{FF2B5EF4-FFF2-40B4-BE49-F238E27FC236}">
                <a16:creationId xmlns:a16="http://schemas.microsoft.com/office/drawing/2014/main" id="{E707D61F-2666-B997-795B-8745D2A1541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951125" y="325330"/>
            <a:ext cx="2305141" cy="107634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90D8B29-5068-CF8C-CA6C-5B3B2B9E4F5A}"/>
              </a:ext>
            </a:extLst>
          </p:cNvPr>
          <p:cNvSpPr txBox="1"/>
          <p:nvPr/>
        </p:nvSpPr>
        <p:spPr>
          <a:xfrm>
            <a:off x="1219200" y="6200844"/>
            <a:ext cx="1033303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</a:t>
            </a:r>
            <a:r>
              <a:rPr kumimoji="0" lang="ar-EG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8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                            Dr. Israa Lewaa                                     Mathematics 2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" name="Rectangle: Rounded Corners 22">
            <a:extLst>
              <a:ext uri="{FF2B5EF4-FFF2-40B4-BE49-F238E27FC236}">
                <a16:creationId xmlns:a16="http://schemas.microsoft.com/office/drawing/2014/main" id="{300F665B-3543-9BAA-18B0-C9ADBA7EA7A6}"/>
              </a:ext>
            </a:extLst>
          </p:cNvPr>
          <p:cNvSpPr/>
          <p:nvPr/>
        </p:nvSpPr>
        <p:spPr>
          <a:xfrm>
            <a:off x="609600" y="5943600"/>
            <a:ext cx="10529047" cy="91440"/>
          </a:xfrm>
          <a:prstGeom prst="roundRect">
            <a:avLst>
              <a:gd name="adj" fmla="val 6140"/>
            </a:avLst>
          </a:prstGeom>
          <a:solidFill>
            <a:srgbClr val="784658">
              <a:alpha val="61961"/>
            </a:srgb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: Rounded Corners 22">
            <a:extLst>
              <a:ext uri="{FF2B5EF4-FFF2-40B4-BE49-F238E27FC236}">
                <a16:creationId xmlns:a16="http://schemas.microsoft.com/office/drawing/2014/main" id="{BC4B24D4-39F1-1EDD-299C-7E908C4F81CA}"/>
              </a:ext>
            </a:extLst>
          </p:cNvPr>
          <p:cNvSpPr/>
          <p:nvPr/>
        </p:nvSpPr>
        <p:spPr>
          <a:xfrm>
            <a:off x="12039600" y="20574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: Rounded Corners 22">
            <a:extLst>
              <a:ext uri="{FF2B5EF4-FFF2-40B4-BE49-F238E27FC236}">
                <a16:creationId xmlns:a16="http://schemas.microsoft.com/office/drawing/2014/main" id="{DF820675-5085-3F9F-FEAB-A265C994248E}"/>
              </a:ext>
            </a:extLst>
          </p:cNvPr>
          <p:cNvSpPr/>
          <p:nvPr/>
        </p:nvSpPr>
        <p:spPr>
          <a:xfrm>
            <a:off x="-76200" y="2209800"/>
            <a:ext cx="288933" cy="3136805"/>
          </a:xfrm>
          <a:prstGeom prst="roundRect">
            <a:avLst>
              <a:gd name="adj" fmla="val 6140"/>
            </a:avLst>
          </a:prstGeom>
          <a:solidFill>
            <a:srgbClr val="669BBC">
              <a:alpha val="61961"/>
            </a:srgbClr>
          </a:solidFill>
          <a:ln w="38100"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69130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2797</TotalTime>
  <Words>887</Words>
  <Application>Microsoft Office PowerPoint</Application>
  <PresentationFormat>Widescreen</PresentationFormat>
  <Paragraphs>238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Arial</vt:lpstr>
      <vt:lpstr>Calibri</vt:lpstr>
      <vt:lpstr>Calibri Light</vt:lpstr>
      <vt:lpstr>Helvetica</vt:lpstr>
      <vt:lpstr>Roboto</vt:lpstr>
      <vt:lpstr>Tajawal Medium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Israa Lewaa</cp:lastModifiedBy>
  <cp:revision>196</cp:revision>
  <dcterms:created xsi:type="dcterms:W3CDTF">2021-08-03T13:03:26Z</dcterms:created>
  <dcterms:modified xsi:type="dcterms:W3CDTF">2025-10-11T12:38:45Z</dcterms:modified>
</cp:coreProperties>
</file>