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43"/>
  </p:notesMasterIdLst>
  <p:sldIdLst>
    <p:sldId id="586" r:id="rId2"/>
    <p:sldId id="303" r:id="rId3"/>
    <p:sldId id="572" r:id="rId4"/>
    <p:sldId id="484" r:id="rId5"/>
    <p:sldId id="498" r:id="rId6"/>
    <p:sldId id="584" r:id="rId7"/>
    <p:sldId id="559" r:id="rId8"/>
    <p:sldId id="557" r:id="rId9"/>
    <p:sldId id="542" r:id="rId10"/>
    <p:sldId id="566" r:id="rId11"/>
    <p:sldId id="541" r:id="rId12"/>
    <p:sldId id="556" r:id="rId13"/>
    <p:sldId id="527" r:id="rId14"/>
    <p:sldId id="521" r:id="rId15"/>
    <p:sldId id="553" r:id="rId16"/>
    <p:sldId id="554" r:id="rId17"/>
    <p:sldId id="525" r:id="rId18"/>
    <p:sldId id="501" r:id="rId19"/>
    <p:sldId id="568" r:id="rId20"/>
    <p:sldId id="511" r:id="rId21"/>
    <p:sldId id="528" r:id="rId22"/>
    <p:sldId id="575" r:id="rId23"/>
    <p:sldId id="548" r:id="rId24"/>
    <p:sldId id="529" r:id="rId25"/>
    <p:sldId id="569" r:id="rId26"/>
    <p:sldId id="549" r:id="rId27"/>
    <p:sldId id="550" r:id="rId28"/>
    <p:sldId id="576" r:id="rId29"/>
    <p:sldId id="577" r:id="rId30"/>
    <p:sldId id="578" r:id="rId31"/>
    <p:sldId id="579" r:id="rId32"/>
    <p:sldId id="580" r:id="rId33"/>
    <p:sldId id="581" r:id="rId34"/>
    <p:sldId id="582" r:id="rId35"/>
    <p:sldId id="583" r:id="rId36"/>
    <p:sldId id="540" r:id="rId37"/>
    <p:sldId id="585" r:id="rId38"/>
    <p:sldId id="514" r:id="rId39"/>
    <p:sldId id="573" r:id="rId40"/>
    <p:sldId id="587" r:id="rId41"/>
    <p:sldId id="56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303"/>
            <p14:sldId id="572"/>
            <p14:sldId id="484"/>
            <p14:sldId id="498"/>
            <p14:sldId id="584"/>
            <p14:sldId id="559"/>
            <p14:sldId id="557"/>
            <p14:sldId id="542"/>
            <p14:sldId id="566"/>
            <p14:sldId id="541"/>
            <p14:sldId id="556"/>
            <p14:sldId id="527"/>
            <p14:sldId id="521"/>
            <p14:sldId id="553"/>
            <p14:sldId id="554"/>
            <p14:sldId id="525"/>
            <p14:sldId id="501"/>
            <p14:sldId id="568"/>
            <p14:sldId id="511"/>
            <p14:sldId id="528"/>
            <p14:sldId id="575"/>
            <p14:sldId id="548"/>
            <p14:sldId id="529"/>
            <p14:sldId id="569"/>
            <p14:sldId id="549"/>
            <p14:sldId id="550"/>
            <p14:sldId id="576"/>
            <p14:sldId id="577"/>
            <p14:sldId id="578"/>
            <p14:sldId id="579"/>
            <p14:sldId id="580"/>
            <p14:sldId id="581"/>
            <p14:sldId id="582"/>
            <p14:sldId id="583"/>
            <p14:sldId id="540"/>
            <p14:sldId id="585"/>
            <p14:sldId id="514"/>
            <p14:sldId id="573"/>
            <p14:sldId id="587"/>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76" d="100"/>
          <a:sy n="76" d="100"/>
        </p:scale>
        <p:origin x="90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2000" b="1" dirty="0">
              <a:latin typeface="Alexandria ExtraLight" pitchFamily="2" charset="-78"/>
              <a:cs typeface="Alexandria ExtraLight" pitchFamily="2" charset="-78"/>
            </a:rPr>
            <a:t>مفهوم تحليل السياسات التعليمية</a:t>
          </a:r>
          <a:endParaRPr lang="en-US" sz="2000" b="1" dirty="0">
            <a:latin typeface="Alexandria ExtraLight" pitchFamily="2" charset="-78"/>
            <a:cs typeface="Alexandria ExtraLight" pitchFamily="2" charset="-78"/>
          </a:endParaRPr>
        </a:p>
      </dgm:t>
    </dgm:pt>
    <dgm:pt modelId="{5AF78AA8-720D-4881-A072-FF006B93F8C1}" type="parTrans" cxnId="{59465C3F-CEEF-4597-95D3-92EB2091A4B0}">
      <dgm:prSet/>
      <dgm:spPr/>
      <dgm:t>
        <a:bodyPr/>
        <a:lstStyle/>
        <a:p>
          <a:endParaRPr lang="en-US"/>
        </a:p>
      </dgm:t>
    </dgm:pt>
    <dgm:pt modelId="{24B0291D-F9AD-40C1-895F-ACB7C8959406}" type="sibTrans" cxnId="{59465C3F-CEEF-4597-95D3-92EB2091A4B0}">
      <dgm:prSet/>
      <dgm:spPr/>
      <dgm:t>
        <a:bodyPr/>
        <a:lstStyle/>
        <a:p>
          <a:endParaRPr lang="en-US"/>
        </a:p>
      </dgm:t>
    </dgm:pt>
    <dgm:pt modelId="{F278D40B-03DB-40AF-A370-84900A5F4EDA}">
      <dgm:prSet phldrT="[Text]" custT="1"/>
      <dgm:spPr/>
      <dgm:t>
        <a:bodyPr/>
        <a:lstStyle/>
        <a:p>
          <a:pPr algn="ctr"/>
          <a:r>
            <a:rPr lang="ar-JO" sz="1800" b="1" dirty="0">
              <a:latin typeface="Alexandria ExtraLight" pitchFamily="2" charset="-78"/>
              <a:cs typeface="Alexandria ExtraLight" pitchFamily="2" charset="-78"/>
            </a:rPr>
            <a:t>صفات المحلل الجيد ومبادئ عملية للتحليل السياسات</a:t>
          </a:r>
          <a:endParaRPr lang="en-US" sz="1800" b="1" dirty="0">
            <a:latin typeface="Alexandria ExtraLight" pitchFamily="2" charset="-78"/>
            <a:cs typeface="Alexandria ExtraLight" pitchFamily="2" charset="-78"/>
          </a:endParaRPr>
        </a:p>
      </dgm:t>
    </dgm:pt>
    <dgm:pt modelId="{90965C26-EEFC-4485-A4D3-EADB85D292DE}" type="parTrans" cxnId="{265599FA-CEBB-4B5E-B846-41E908375F44}">
      <dgm:prSet/>
      <dgm:spPr/>
      <dgm:t>
        <a:bodyPr/>
        <a:lstStyle/>
        <a:p>
          <a:endParaRPr lang="en-US"/>
        </a:p>
      </dgm:t>
    </dgm:pt>
    <dgm:pt modelId="{85C0FF50-D4E8-44CC-928D-91F9E9C10516}" type="sibTrans" cxnId="{265599FA-CEBB-4B5E-B846-41E908375F44}">
      <dgm:prSet/>
      <dgm:spPr/>
      <dgm:t>
        <a:bodyPr/>
        <a:lstStyle/>
        <a:p>
          <a:endParaRPr lang="en-US"/>
        </a:p>
      </dgm:t>
    </dgm:pt>
    <dgm:pt modelId="{C396954B-9768-4FC5-B51E-FCB8516E10E9}">
      <dgm:prSet phldrT="[Text]" custT="1"/>
      <dgm:spPr/>
      <dgm:t>
        <a:bodyPr/>
        <a:lstStyle/>
        <a:p>
          <a:pPr algn="ctr"/>
          <a:r>
            <a:rPr lang="ar-JO" sz="2000" b="1" dirty="0">
              <a:latin typeface="Alexandria ExtraLight" pitchFamily="2" charset="-78"/>
              <a:cs typeface="Alexandria ExtraLight" pitchFamily="2" charset="-78"/>
            </a:rPr>
            <a:t>خصائص ومعوقات  وخطوات البحث التربوي</a:t>
          </a:r>
          <a:endParaRPr lang="en-US" sz="2000" b="1" dirty="0">
            <a:latin typeface="Alexandria ExtraLight" pitchFamily="2" charset="-78"/>
            <a:cs typeface="Alexandria ExtraLight" pitchFamily="2" charset="-78"/>
          </a:endParaRPr>
        </a:p>
      </dgm:t>
    </dgm:pt>
    <dgm:pt modelId="{898D8AF9-5597-49B9-A299-9482AEC1143E}" type="parTrans" cxnId="{E1C59679-04D2-4939-8D6E-FB6FAD285773}">
      <dgm:prSet/>
      <dgm:spPr/>
      <dgm:t>
        <a:bodyPr/>
        <a:lstStyle/>
        <a:p>
          <a:endParaRPr lang="en-US"/>
        </a:p>
      </dgm:t>
    </dgm:pt>
    <dgm:pt modelId="{1A2CC9A4-5409-4907-9F2C-4B503C5A8C09}" type="sibTrans" cxnId="{E1C59679-04D2-4939-8D6E-FB6FAD285773}">
      <dgm:prSet/>
      <dgm:spPr/>
      <dgm:t>
        <a:bodyPr/>
        <a:lstStyle/>
        <a:p>
          <a:endParaRPr lang="en-US"/>
        </a:p>
      </dgm:t>
    </dgm:pt>
    <dgm:pt modelId="{35C06FA6-5CCA-45D6-A2C4-DA44F3A9CA7D}">
      <dgm:prSet custT="1"/>
      <dgm:spPr/>
      <dgm:t>
        <a:bodyPr/>
        <a:lstStyle/>
        <a:p>
          <a:pPr algn="ctr"/>
          <a:r>
            <a:rPr lang="ar-JO" sz="2000" b="1" dirty="0">
              <a:latin typeface="Alexandria ExtraLight" pitchFamily="2" charset="-78"/>
              <a:cs typeface="Alexandria ExtraLight" pitchFamily="2" charset="-78"/>
            </a:rPr>
            <a:t>أهمية ومستويات تحليل السياسات التعليمية</a:t>
          </a:r>
          <a:endParaRPr lang="en-US" sz="2000" b="1" dirty="0">
            <a:latin typeface="Alexandria ExtraLight" pitchFamily="2" charset="-78"/>
            <a:cs typeface="Alexandria ExtraLight" pitchFamily="2" charset="-78"/>
          </a:endParaRPr>
        </a:p>
      </dgm:t>
    </dgm:pt>
    <dgm:pt modelId="{07F5FD70-D4C1-4862-BCB7-5D06EABDD9F6}" type="parTrans" cxnId="{7378E8A8-F37A-4304-B1E3-0131A0A5254F}">
      <dgm:prSet/>
      <dgm:spPr/>
      <dgm:t>
        <a:bodyPr/>
        <a:lstStyle/>
        <a:p>
          <a:endParaRPr lang="en-US"/>
        </a:p>
      </dgm:t>
    </dgm:pt>
    <dgm:pt modelId="{93883FA1-414F-483C-A06D-71ABC6E26AA7}" type="sibTrans" cxnId="{7378E8A8-F37A-4304-B1E3-0131A0A5254F}">
      <dgm:prSet/>
      <dgm:spPr/>
      <dgm:t>
        <a:bodyPr/>
        <a:lstStyle/>
        <a:p>
          <a:endParaRPr lang="en-US"/>
        </a:p>
      </dgm:t>
    </dgm:pt>
    <dgm:pt modelId="{2ABF1495-DEB2-4896-9F0E-2FCD94D4A89A}">
      <dgm:prSet custT="1"/>
      <dgm:spPr/>
      <dgm:t>
        <a:bodyPr/>
        <a:lstStyle/>
        <a:p>
          <a:pPr algn="ctr"/>
          <a:r>
            <a:rPr lang="ar-JO" sz="2000" b="1" dirty="0">
              <a:latin typeface="Alexandria ExtraLight" pitchFamily="2" charset="-78"/>
              <a:cs typeface="Alexandria ExtraLight" pitchFamily="2" charset="-78"/>
            </a:rPr>
            <a:t>مفهوم ومقومات وأهمية البحث التربوي</a:t>
          </a:r>
          <a:endParaRPr lang="en-US" sz="2000" b="1" dirty="0">
            <a:latin typeface="Alexandria ExtraLight" pitchFamily="2" charset="-78"/>
            <a:cs typeface="Alexandria ExtraLight" pitchFamily="2" charset="-78"/>
          </a:endParaRPr>
        </a:p>
      </dgm:t>
    </dgm:pt>
    <dgm:pt modelId="{B83486EB-1454-4FF1-8ACE-965DA095E9A1}" type="parTrans" cxnId="{64773E20-EDDA-41F0-A421-344108EA1E0A}">
      <dgm:prSet/>
      <dgm:spPr/>
      <dgm:t>
        <a:bodyPr/>
        <a:lstStyle/>
        <a:p>
          <a:endParaRPr lang="en-US"/>
        </a:p>
      </dgm:t>
    </dgm:pt>
    <dgm:pt modelId="{9C063F44-4C6D-4A38-89F3-6237448C038E}" type="sibTrans" cxnId="{64773E20-EDDA-41F0-A421-344108EA1E0A}">
      <dgm:prSet/>
      <dgm:spPr/>
      <dgm:t>
        <a:bodyPr/>
        <a:lstStyle/>
        <a:p>
          <a:endParaRPr lang="en-US"/>
        </a:p>
      </dgm:t>
    </dgm:pt>
    <dgm:pt modelId="{514AB207-7CD2-4697-8FDB-9DB7AA40F6A3}" type="pres">
      <dgm:prSet presAssocID="{53E07A54-8AFF-4F0F-9AE6-C7343B5539DA}" presName="linear" presStyleCnt="0">
        <dgm:presLayoutVars>
          <dgm:dir/>
          <dgm:animLvl val="lvl"/>
          <dgm:resizeHandles val="exact"/>
        </dgm:presLayoutVars>
      </dgm:prSet>
      <dgm:spPr/>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pt>
    <dgm:pt modelId="{748DF9FA-A674-449C-B69A-8006ED6F887F}" type="pres">
      <dgm:prSet presAssocID="{9D72FEBF-79BE-4FD1-8DD5-B614E5C2704D}" presName="parentText" presStyleLbl="node1" presStyleIdx="0" presStyleCnt="5">
        <dgm:presLayoutVars>
          <dgm:chMax val="0"/>
          <dgm:bulletEnabled val="1"/>
        </dgm:presLayoutVars>
      </dgm:prSet>
      <dgm:spPr/>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pt>
    <dgm:pt modelId="{2D7F1F81-A48B-4C62-AC94-C67A5E743883}" type="pres">
      <dgm:prSet presAssocID="{35C06FA6-5CCA-45D6-A2C4-DA44F3A9CA7D}" presName="parentText" presStyleLbl="node1" presStyleIdx="1" presStyleCnt="5">
        <dgm:presLayoutVars>
          <dgm:chMax val="0"/>
          <dgm:bulletEnabled val="1"/>
        </dgm:presLayoutVars>
      </dgm:prSet>
      <dgm:spPr/>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pt>
    <dgm:pt modelId="{438E1CAA-1C97-4860-862D-12FFF4922672}" type="pres">
      <dgm:prSet presAssocID="{F278D40B-03DB-40AF-A370-84900A5F4EDA}" presName="parentText" presStyleLbl="node1" presStyleIdx="2" presStyleCnt="5">
        <dgm:presLayoutVars>
          <dgm:chMax val="0"/>
          <dgm:bulletEnabled val="1"/>
        </dgm:presLayoutVars>
      </dgm:prSet>
      <dgm:spPr/>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pt>
    <dgm:pt modelId="{46524CF5-EEA5-47DC-90D3-CE64B5E29674}" type="pres">
      <dgm:prSet presAssocID="{2ABF1495-DEB2-4896-9F0E-2FCD94D4A89A}" presName="parentText" presStyleLbl="node1" presStyleIdx="3" presStyleCnt="5">
        <dgm:presLayoutVars>
          <dgm:chMax val="0"/>
          <dgm:bulletEnabled val="1"/>
        </dgm:presLayoutVars>
      </dgm:prSet>
      <dgm:spPr/>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pt>
    <dgm:pt modelId="{EE045247-1557-48A4-83D6-D467636581B3}" type="pres">
      <dgm:prSet presAssocID="{C396954B-9768-4FC5-B51E-FCB8516E10E9}" presName="parentText" presStyleLbl="node1" presStyleIdx="4" presStyleCnt="5">
        <dgm:presLayoutVars>
          <dgm:chMax val="0"/>
          <dgm:bulletEnabled val="1"/>
        </dgm:presLayoutVars>
      </dgm:prSet>
      <dgm:spPr/>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CC459E1C-B7E4-4A83-9311-25DA815A8165}" type="presOf" srcId="{35C06FA6-5CCA-45D6-A2C4-DA44F3A9CA7D}" destId="{2D7F1F81-A48B-4C62-AC94-C67A5E743883}" srcOrd="1" destOrd="0" presId="urn:microsoft.com/office/officeart/2005/8/layout/list1"/>
    <dgm:cxn modelId="{64773E20-EDDA-41F0-A421-344108EA1E0A}" srcId="{53E07A54-8AFF-4F0F-9AE6-C7343B5539DA}" destId="{2ABF1495-DEB2-4896-9F0E-2FCD94D4A89A}" srcOrd="3" destOrd="0" parTransId="{B83486EB-1454-4FF1-8ACE-965DA095E9A1}" sibTransId="{9C063F44-4C6D-4A38-89F3-6237448C038E}"/>
    <dgm:cxn modelId="{59465C3F-CEEF-4597-95D3-92EB2091A4B0}" srcId="{53E07A54-8AFF-4F0F-9AE6-C7343B5539DA}" destId="{9D72FEBF-79BE-4FD1-8DD5-B614E5C2704D}" srcOrd="0" destOrd="0" parTransId="{5AF78AA8-720D-4881-A072-FF006B93F8C1}" sibTransId="{24B0291D-F9AD-40C1-895F-ACB7C8959406}"/>
    <dgm:cxn modelId="{B7048161-243D-43AC-98BE-317A4DE6DA86}" type="presOf" srcId="{F278D40B-03DB-40AF-A370-84900A5F4EDA}" destId="{438E1CAA-1C97-4860-862D-12FFF4922672}"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DDD7A368-B680-4E6A-9F8E-641FD6DCD2B3}" type="presOf" srcId="{9D72FEBF-79BE-4FD1-8DD5-B614E5C2704D}" destId="{748DF9FA-A674-449C-B69A-8006ED6F887F}" srcOrd="1" destOrd="0" presId="urn:microsoft.com/office/officeart/2005/8/layout/list1"/>
    <dgm:cxn modelId="{5AD25E6B-D6D7-4735-995A-D193C2FC1F04}" type="presOf" srcId="{C396954B-9768-4FC5-B51E-FCB8516E10E9}" destId="{30C791BB-4639-414C-8149-FD3DA45E2A46}"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E2409884-3325-4F6C-A1A7-9ECC81363911}" type="presOf" srcId="{F278D40B-03DB-40AF-A370-84900A5F4EDA}" destId="{A80DDA17-DE51-4F27-BCD6-8B9BE254A2EF}" srcOrd="0"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F31988A7-8BA8-4508-8209-D315BF0A16B3}" type="presOf" srcId="{C396954B-9768-4FC5-B51E-FCB8516E10E9}" destId="{EE045247-1557-48A4-83D6-D467636581B3}" srcOrd="1"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A0FCA4A9-F1A0-4EC6-94B3-9AA93A4ECBEC}" type="presOf" srcId="{9D72FEBF-79BE-4FD1-8DD5-B614E5C2704D}" destId="{6358AC2F-57E0-4D51-B017-66673F741F33}" srcOrd="0" destOrd="0" presId="urn:microsoft.com/office/officeart/2005/8/layout/list1"/>
    <dgm:cxn modelId="{458C9FF5-D037-4277-9720-92898E864CBC}" type="presOf" srcId="{2ABF1495-DEB2-4896-9F0E-2FCD94D4A89A}" destId="{5AF1E949-538B-4E2F-B443-C4575C46FA11}" srcOrd="0"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ExtraLight" pitchFamily="2" charset="-78"/>
              <a:cs typeface="Alexandria ExtraLight" pitchFamily="2" charset="-78"/>
            </a:rPr>
            <a:t>مفهوم الخصخصة وخصخصة التعليم</a:t>
          </a:r>
          <a:endParaRPr lang="en-US" sz="2000" dirty="0">
            <a:latin typeface="Alexandria ExtraLight" pitchFamily="2" charset="-78"/>
            <a:cs typeface="Alexandria ExtraLight"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ExtraLight" pitchFamily="2" charset="-78"/>
              <a:cs typeface="Alexandria ExtraLight" pitchFamily="2" charset="-78"/>
            </a:rPr>
            <a:t>مبررات خصخصة التعليم</a:t>
          </a:r>
          <a:endParaRPr lang="en-US" sz="2000" dirty="0">
            <a:latin typeface="Alexandria ExtraLight" pitchFamily="2" charset="-78"/>
            <a:cs typeface="Alexandria Extra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latin typeface="Alexandria ExtraLight" pitchFamily="2" charset="-78"/>
              <a:cs typeface="Alexandria ExtraLight" pitchFamily="2" charset="-78"/>
            </a:rPr>
            <a:t>إ</a:t>
          </a:r>
          <a:r>
            <a:rPr lang="ar-JO" sz="2000" dirty="0">
              <a:latin typeface="Alexandria ExtraLight" pitchFamily="2" charset="-78"/>
              <a:cs typeface="Alexandria ExtraLight" pitchFamily="2" charset="-78"/>
            </a:rPr>
            <a:t>يجابيات وسلبيات خصخصة التعليم</a:t>
          </a:r>
          <a:endParaRPr lang="en-US" sz="2000" dirty="0">
            <a:latin typeface="Alexandria ExtraLight" pitchFamily="2" charset="-78"/>
            <a:cs typeface="Alexandria Extra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2000" dirty="0">
              <a:latin typeface="Alexandria ExtraLight" pitchFamily="2" charset="-78"/>
              <a:cs typeface="Alexandria ExtraLight" pitchFamily="2" charset="-78"/>
            </a:rPr>
            <a:t>معيقات خصخصة التعليم</a:t>
          </a:r>
          <a:endParaRPr lang="en-US" sz="2000" dirty="0">
            <a:latin typeface="Alexandria ExtraLight" pitchFamily="2" charset="-78"/>
            <a:cs typeface="Alexandria ExtraLight" pitchFamily="2" charset="-78"/>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0AA1A257-70F6-4237-AE50-3627E3CF4416}">
      <dgm:prSet custT="1"/>
      <dgm:spPr/>
      <dgm:t>
        <a:bodyPr/>
        <a:lstStyle/>
        <a:p>
          <a:r>
            <a:rPr lang="ar-JO" sz="2100" dirty="0">
              <a:latin typeface="Alexandria ExtraLight" pitchFamily="2" charset="-78"/>
              <a:cs typeface="Alexandria ExtraLight" pitchFamily="2" charset="-78"/>
            </a:rPr>
            <a:t>آ</a:t>
          </a:r>
          <a:r>
            <a:rPr lang="ar-JO" sz="2000" dirty="0">
              <a:latin typeface="Alexandria ExtraLight" pitchFamily="2" charset="-78"/>
              <a:cs typeface="Alexandria ExtraLight" pitchFamily="2" charset="-78"/>
            </a:rPr>
            <a:t>ليات مقترحة لتطبيق خصخصة التعليم</a:t>
          </a:r>
          <a:endParaRPr lang="en-US" sz="2000" dirty="0">
            <a:latin typeface="Alexandria ExtraLight" pitchFamily="2" charset="-78"/>
            <a:cs typeface="Alexandria ExtraLight" pitchFamily="2" charset="-78"/>
          </a:endParaRPr>
        </a:p>
      </dgm:t>
    </dgm:pt>
    <dgm:pt modelId="{12C928D5-DFEF-49FA-A5C5-2EFE01C01483}" type="parTrans" cxnId="{56286EFE-9716-414C-8624-C60707812D2E}">
      <dgm:prSet/>
      <dgm:spPr/>
      <dgm:t>
        <a:bodyPr/>
        <a:lstStyle/>
        <a:p>
          <a:endParaRPr lang="en-US"/>
        </a:p>
      </dgm:t>
    </dgm:pt>
    <dgm:pt modelId="{B109C57D-530E-4B9F-99C7-3AD372BA0DFE}" type="sibTrans" cxnId="{56286EFE-9716-414C-8624-C60707812D2E}">
      <dgm:prSet/>
      <dgm:spPr/>
      <dgm:t>
        <a:bodyPr/>
        <a:lstStyle/>
        <a:p>
          <a:endParaRPr lang="en-US"/>
        </a:p>
      </dgm:t>
    </dgm:pt>
    <dgm:pt modelId="{2F16497B-B6E2-4E4C-A94B-7FB662F0F485}">
      <dgm:prSet custT="1"/>
      <dgm:spPr/>
      <dgm:t>
        <a:bodyPr/>
        <a:lstStyle/>
        <a:p>
          <a:r>
            <a:rPr lang="ar-JO" sz="2000" dirty="0">
              <a:latin typeface="Alexandria ExtraLight" pitchFamily="2" charset="-78"/>
              <a:cs typeface="Alexandria ExtraLight" pitchFamily="2" charset="-78"/>
            </a:rPr>
            <a:t>أنواع خصخصة التعليم</a:t>
          </a:r>
          <a:endParaRPr lang="en-US" sz="2000" dirty="0">
            <a:latin typeface="Alexandria ExtraLight" pitchFamily="2" charset="-78"/>
            <a:cs typeface="Alexandria ExtraLight" pitchFamily="2" charset="-78"/>
          </a:endParaRPr>
        </a:p>
      </dgm:t>
    </dgm:pt>
    <dgm:pt modelId="{2B537CEF-3F93-411A-9C10-DFA1B36120DC}" type="parTrans" cxnId="{967101E0-1927-4CE9-8818-8B982139AE44}">
      <dgm:prSet/>
      <dgm:spPr/>
      <dgm:t>
        <a:bodyPr/>
        <a:lstStyle/>
        <a:p>
          <a:endParaRPr lang="en-US"/>
        </a:p>
      </dgm:t>
    </dgm:pt>
    <dgm:pt modelId="{A1FC2766-FC40-4C59-A661-B7EB96B23C37}" type="sibTrans" cxnId="{967101E0-1927-4CE9-8818-8B982139AE44}">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pt>
  </dgm:ptLst>
  <dgm:cxnLst>
    <dgm:cxn modelId="{85D04812-7649-4F18-A315-285FDAB8EE38}" type="presOf" srcId="{2F16497B-B6E2-4E4C-A94B-7FB662F0F485}" destId="{7EA8BD39-F44C-4E46-8ECE-677505BF0B99}"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0C892043-EEAA-4DA2-A1DF-F8C4A4EF9931}" type="presOf" srcId="{0AA1A257-70F6-4237-AE50-3627E3CF4416}" destId="{C52393F0-EE6C-4EB9-94BC-65A3FAE677CA}"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967101E0-1927-4CE9-8818-8B982139AE44}" srcId="{C77BC66A-AD09-4678-BB48-842329347B67}" destId="{2F16497B-B6E2-4E4C-A94B-7FB662F0F485}" srcOrd="4" destOrd="0" parTransId="{2B537CEF-3F93-411A-9C10-DFA1B36120DC}" sibTransId="{A1FC2766-FC40-4C59-A661-B7EB96B23C37}"/>
    <dgm:cxn modelId="{754C12E2-EBE9-4760-8AB1-990C24B27D89}" type="presOf" srcId="{ADB7FBE5-9773-47FC-95C6-31825596BC50}" destId="{992B107E-C6B8-46D8-B740-221E4A77A33C}" srcOrd="0" destOrd="0" presId="urn:microsoft.com/office/officeart/2005/8/layout/vList3"/>
    <dgm:cxn modelId="{56286EFE-9716-414C-8624-C60707812D2E}" srcId="{C77BC66A-AD09-4678-BB48-842329347B67}" destId="{0AA1A257-70F6-4237-AE50-3627E3CF4416}" srcOrd="5" destOrd="0" parTransId="{12C928D5-DFEF-49FA-A5C5-2EFE01C01483}" sibTransId="{B109C57D-530E-4B9F-99C7-3AD372BA0DFE}"/>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ExtraLight" pitchFamily="2" charset="-78"/>
              <a:cs typeface="Alexandria ExtraLight" pitchFamily="2" charset="-78"/>
            </a:rPr>
            <a:t>مفهوم الخصخصة وخصخصة التعليم</a:t>
          </a:r>
          <a:endParaRPr lang="en-US" sz="2000" dirty="0">
            <a:latin typeface="Alexandria ExtraLight" pitchFamily="2" charset="-78"/>
            <a:cs typeface="Alexandria ExtraLight"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ExtraLight" pitchFamily="2" charset="-78"/>
              <a:cs typeface="Alexandria ExtraLight" pitchFamily="2" charset="-78"/>
            </a:rPr>
            <a:t>مبررات خصخصة التعليم</a:t>
          </a:r>
          <a:endParaRPr lang="en-US" sz="2000" dirty="0">
            <a:latin typeface="Alexandria ExtraLight" pitchFamily="2" charset="-78"/>
            <a:cs typeface="Alexandria Extra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000" dirty="0">
              <a:latin typeface="Alexandria ExtraLight" pitchFamily="2" charset="-78"/>
              <a:cs typeface="Alexandria ExtraLight" pitchFamily="2" charset="-78"/>
            </a:rPr>
            <a:t>إيجابيات وسلبيات خصخصة التعليم</a:t>
          </a:r>
          <a:endParaRPr lang="en-US" sz="2000" dirty="0">
            <a:latin typeface="Alexandria ExtraLight" pitchFamily="2" charset="-78"/>
            <a:cs typeface="Alexandria Extra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2000" dirty="0">
              <a:latin typeface="Alexandria ExtraLight" pitchFamily="2" charset="-78"/>
              <a:cs typeface="Alexandria ExtraLight" pitchFamily="2" charset="-78"/>
            </a:rPr>
            <a:t>معيقات خصخصة التعليم</a:t>
          </a:r>
          <a:endParaRPr lang="en-US" sz="2000" dirty="0">
            <a:latin typeface="Alexandria ExtraLight" pitchFamily="2" charset="-78"/>
            <a:cs typeface="Alexandria ExtraLight" pitchFamily="2" charset="-78"/>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0AA1A257-70F6-4237-AE50-3627E3CF4416}">
      <dgm:prSet custT="1"/>
      <dgm:spPr/>
      <dgm:t>
        <a:bodyPr/>
        <a:lstStyle/>
        <a:p>
          <a:r>
            <a:rPr lang="ar-JO" sz="2100" dirty="0">
              <a:latin typeface="Alexandria ExtraLight" pitchFamily="2" charset="-78"/>
              <a:cs typeface="Alexandria ExtraLight" pitchFamily="2" charset="-78"/>
            </a:rPr>
            <a:t>آ</a:t>
          </a:r>
          <a:r>
            <a:rPr lang="ar-JO" sz="2000" dirty="0">
              <a:latin typeface="Alexandria ExtraLight" pitchFamily="2" charset="-78"/>
              <a:cs typeface="Alexandria ExtraLight" pitchFamily="2" charset="-78"/>
            </a:rPr>
            <a:t>ليات مقترحة لتطبيق خصخصة التعليم</a:t>
          </a:r>
          <a:endParaRPr lang="en-US" sz="2000" dirty="0">
            <a:latin typeface="Alexandria ExtraLight" pitchFamily="2" charset="-78"/>
            <a:cs typeface="Alexandria ExtraLight" pitchFamily="2" charset="-78"/>
          </a:endParaRPr>
        </a:p>
      </dgm:t>
    </dgm:pt>
    <dgm:pt modelId="{12C928D5-DFEF-49FA-A5C5-2EFE01C01483}" type="parTrans" cxnId="{56286EFE-9716-414C-8624-C60707812D2E}">
      <dgm:prSet/>
      <dgm:spPr/>
      <dgm:t>
        <a:bodyPr/>
        <a:lstStyle/>
        <a:p>
          <a:endParaRPr lang="en-US"/>
        </a:p>
      </dgm:t>
    </dgm:pt>
    <dgm:pt modelId="{B109C57D-530E-4B9F-99C7-3AD372BA0DFE}" type="sibTrans" cxnId="{56286EFE-9716-414C-8624-C60707812D2E}">
      <dgm:prSet/>
      <dgm:spPr/>
      <dgm:t>
        <a:bodyPr/>
        <a:lstStyle/>
        <a:p>
          <a:endParaRPr lang="en-US"/>
        </a:p>
      </dgm:t>
    </dgm:pt>
    <dgm:pt modelId="{2F16497B-B6E2-4E4C-A94B-7FB662F0F485}">
      <dgm:prSet custT="1"/>
      <dgm:spPr/>
      <dgm:t>
        <a:bodyPr/>
        <a:lstStyle/>
        <a:p>
          <a:r>
            <a:rPr lang="ar-JO" sz="2000" dirty="0">
              <a:latin typeface="Alexandria ExtraLight" pitchFamily="2" charset="-78"/>
              <a:cs typeface="Alexandria ExtraLight" pitchFamily="2" charset="-78"/>
            </a:rPr>
            <a:t>أنواع خصخصة التعليم</a:t>
          </a:r>
          <a:endParaRPr lang="en-US" sz="2000" dirty="0">
            <a:latin typeface="Alexandria ExtraLight" pitchFamily="2" charset="-78"/>
            <a:cs typeface="Alexandria ExtraLight" pitchFamily="2" charset="-78"/>
          </a:endParaRPr>
        </a:p>
      </dgm:t>
    </dgm:pt>
    <dgm:pt modelId="{2B537CEF-3F93-411A-9C10-DFA1B36120DC}" type="parTrans" cxnId="{967101E0-1927-4CE9-8818-8B982139AE44}">
      <dgm:prSet/>
      <dgm:spPr/>
      <dgm:t>
        <a:bodyPr/>
        <a:lstStyle/>
        <a:p>
          <a:endParaRPr lang="en-US"/>
        </a:p>
      </dgm:t>
    </dgm:pt>
    <dgm:pt modelId="{A1FC2766-FC40-4C59-A661-B7EB96B23C37}" type="sibTrans" cxnId="{967101E0-1927-4CE9-8818-8B982139AE44}">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pt>
  </dgm:ptLst>
  <dgm:cxnLst>
    <dgm:cxn modelId="{85D04812-7649-4F18-A315-285FDAB8EE38}" type="presOf" srcId="{2F16497B-B6E2-4E4C-A94B-7FB662F0F485}" destId="{7EA8BD39-F44C-4E46-8ECE-677505BF0B99}"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0C892043-EEAA-4DA2-A1DF-F8C4A4EF9931}" type="presOf" srcId="{0AA1A257-70F6-4237-AE50-3627E3CF4416}" destId="{C52393F0-EE6C-4EB9-94BC-65A3FAE677CA}"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967101E0-1927-4CE9-8818-8B982139AE44}" srcId="{C77BC66A-AD09-4678-BB48-842329347B67}" destId="{2F16497B-B6E2-4E4C-A94B-7FB662F0F485}" srcOrd="4" destOrd="0" parTransId="{2B537CEF-3F93-411A-9C10-DFA1B36120DC}" sibTransId="{A1FC2766-FC40-4C59-A661-B7EB96B23C37}"/>
    <dgm:cxn modelId="{754C12E2-EBE9-4760-8AB1-990C24B27D89}" type="presOf" srcId="{ADB7FBE5-9773-47FC-95C6-31825596BC50}" destId="{992B107E-C6B8-46D8-B740-221E4A77A33C}" srcOrd="0" destOrd="0" presId="urn:microsoft.com/office/officeart/2005/8/layout/vList3"/>
    <dgm:cxn modelId="{56286EFE-9716-414C-8624-C60707812D2E}" srcId="{C77BC66A-AD09-4678-BB48-842329347B67}" destId="{0AA1A257-70F6-4237-AE50-3627E3CF4416}" srcOrd="5" destOrd="0" parTransId="{12C928D5-DFEF-49FA-A5C5-2EFE01C01483}" sibTransId="{B109C57D-530E-4B9F-99C7-3AD372BA0DFE}"/>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89000">
            <a:lnSpc>
              <a:spcPct val="90000"/>
            </a:lnSpc>
            <a:spcBef>
              <a:spcPct val="0"/>
            </a:spcBef>
            <a:spcAft>
              <a:spcPct val="35000"/>
            </a:spcAft>
            <a:buNone/>
          </a:pPr>
          <a:r>
            <a:rPr lang="ar-JO" sz="2000" b="1" kern="1200" dirty="0">
              <a:latin typeface="Alexandria ExtraLight" pitchFamily="2" charset="-78"/>
              <a:cs typeface="Alexandria ExtraLight" pitchFamily="2" charset="-78"/>
            </a:rPr>
            <a:t>مفهوم تحليل السياسات التعليمية</a:t>
          </a:r>
          <a:endParaRPr lang="en-US" sz="2000" b="1" kern="1200" dirty="0">
            <a:latin typeface="Alexandria ExtraLight" pitchFamily="2" charset="-78"/>
            <a:cs typeface="Alexandria ExtraLight" pitchFamily="2" charset="-78"/>
          </a:endParaRPr>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89000">
            <a:lnSpc>
              <a:spcPct val="90000"/>
            </a:lnSpc>
            <a:spcBef>
              <a:spcPct val="0"/>
            </a:spcBef>
            <a:spcAft>
              <a:spcPct val="35000"/>
            </a:spcAft>
            <a:buNone/>
          </a:pPr>
          <a:r>
            <a:rPr lang="ar-JO" sz="2000" b="1" kern="1200" dirty="0">
              <a:latin typeface="Alexandria ExtraLight" pitchFamily="2" charset="-78"/>
              <a:cs typeface="Alexandria ExtraLight" pitchFamily="2" charset="-78"/>
            </a:rPr>
            <a:t>أهمية ومستويات تحليل السياسات التعليمية</a:t>
          </a:r>
          <a:endParaRPr lang="en-US" sz="2000" b="1" kern="1200" dirty="0">
            <a:latin typeface="Alexandria ExtraLight" pitchFamily="2" charset="-78"/>
            <a:cs typeface="Alexandria ExtraLight" pitchFamily="2" charset="-78"/>
          </a:endParaRPr>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ExtraLight" pitchFamily="2" charset="-78"/>
              <a:cs typeface="Alexandria ExtraLight" pitchFamily="2" charset="-78"/>
            </a:rPr>
            <a:t>صفات المحلل الجيد ومبادئ عملية للتحليل السياسات</a:t>
          </a:r>
          <a:endParaRPr lang="en-US" sz="1800" b="1" kern="1200" dirty="0">
            <a:latin typeface="Alexandria ExtraLight" pitchFamily="2" charset="-78"/>
            <a:cs typeface="Alexandria ExtraLight" pitchFamily="2" charset="-78"/>
          </a:endParaRPr>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89000">
            <a:lnSpc>
              <a:spcPct val="90000"/>
            </a:lnSpc>
            <a:spcBef>
              <a:spcPct val="0"/>
            </a:spcBef>
            <a:spcAft>
              <a:spcPct val="35000"/>
            </a:spcAft>
            <a:buNone/>
          </a:pPr>
          <a:r>
            <a:rPr lang="ar-JO" sz="2000" b="1" kern="1200" dirty="0">
              <a:latin typeface="Alexandria ExtraLight" pitchFamily="2" charset="-78"/>
              <a:cs typeface="Alexandria ExtraLight" pitchFamily="2" charset="-78"/>
            </a:rPr>
            <a:t>مفهوم ومقومات وأهمية البحث التربوي</a:t>
          </a:r>
          <a:endParaRPr lang="en-US" sz="2000" b="1" kern="1200" dirty="0">
            <a:latin typeface="Alexandria ExtraLight" pitchFamily="2" charset="-78"/>
            <a:cs typeface="Alexandria ExtraLight" pitchFamily="2" charset="-78"/>
          </a:endParaRPr>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89000">
            <a:lnSpc>
              <a:spcPct val="90000"/>
            </a:lnSpc>
            <a:spcBef>
              <a:spcPct val="0"/>
            </a:spcBef>
            <a:spcAft>
              <a:spcPct val="35000"/>
            </a:spcAft>
            <a:buNone/>
          </a:pPr>
          <a:r>
            <a:rPr lang="ar-JO" sz="2000" b="1" kern="1200" dirty="0">
              <a:latin typeface="Alexandria ExtraLight" pitchFamily="2" charset="-78"/>
              <a:cs typeface="Alexandria ExtraLight" pitchFamily="2" charset="-78"/>
            </a:rPr>
            <a:t>خصائص ومعوقات  وخطوات البحث التربوي</a:t>
          </a:r>
          <a:endParaRPr lang="en-US" sz="2000" b="1" kern="1200" dirty="0">
            <a:latin typeface="Alexandria ExtraLight" pitchFamily="2" charset="-78"/>
            <a:cs typeface="Alexandria ExtraLight" pitchFamily="2" charset="-78"/>
          </a:endParaRPr>
        </a:p>
      </dsp:txBody>
      <dsp:txXfrm>
        <a:off x="430898" y="3170015"/>
        <a:ext cx="564060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مفهوم الخصخصة وخصخصة التعليم</a:t>
          </a:r>
          <a:endParaRPr lang="en-US" sz="2000" kern="1200" dirty="0">
            <a:latin typeface="Alexandria ExtraLight" pitchFamily="2" charset="-78"/>
            <a:cs typeface="Alexandria ExtraLight" pitchFamily="2" charset="-78"/>
          </a:endParaRPr>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مبررات خصخصة التعليم</a:t>
          </a:r>
          <a:endParaRPr lang="en-US" sz="2000" kern="1200" dirty="0">
            <a:latin typeface="Alexandria ExtraLight" pitchFamily="2" charset="-78"/>
            <a:cs typeface="Alexandria ExtraLight" pitchFamily="2" charset="-78"/>
          </a:endParaRPr>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latin typeface="Alexandria ExtraLight" pitchFamily="2" charset="-78"/>
              <a:cs typeface="Alexandria ExtraLight" pitchFamily="2" charset="-78"/>
            </a:rPr>
            <a:t>إ</a:t>
          </a:r>
          <a:r>
            <a:rPr lang="ar-JO" sz="2000" kern="1200" dirty="0">
              <a:latin typeface="Alexandria ExtraLight" pitchFamily="2" charset="-78"/>
              <a:cs typeface="Alexandria ExtraLight" pitchFamily="2" charset="-78"/>
            </a:rPr>
            <a:t>يجابيات وسلبيات خصخصة التعليم</a:t>
          </a:r>
          <a:endParaRPr lang="en-US" sz="2000" kern="1200" dirty="0">
            <a:latin typeface="Alexandria ExtraLight" pitchFamily="2" charset="-78"/>
            <a:cs typeface="Alexandria ExtraLight" pitchFamily="2" charset="-78"/>
          </a:endParaRPr>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معيقات خصخصة التعليم</a:t>
          </a:r>
          <a:endParaRPr lang="en-US" sz="2000" kern="1200" dirty="0">
            <a:latin typeface="Alexandria ExtraLight" pitchFamily="2" charset="-78"/>
            <a:cs typeface="Alexandria ExtraLight" pitchFamily="2" charset="-78"/>
          </a:endParaRPr>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أنواع خصخصة التعليم</a:t>
          </a:r>
          <a:endParaRPr lang="en-US" sz="2000" kern="1200" dirty="0">
            <a:latin typeface="Alexandria ExtraLight" pitchFamily="2" charset="-78"/>
            <a:cs typeface="Alexandria ExtraLight" pitchFamily="2" charset="-78"/>
          </a:endParaRPr>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latin typeface="Alexandria ExtraLight" pitchFamily="2" charset="-78"/>
              <a:cs typeface="Alexandria ExtraLight" pitchFamily="2" charset="-78"/>
            </a:rPr>
            <a:t>آ</a:t>
          </a:r>
          <a:r>
            <a:rPr lang="ar-JO" sz="2000" kern="1200" dirty="0">
              <a:latin typeface="Alexandria ExtraLight" pitchFamily="2" charset="-78"/>
              <a:cs typeface="Alexandria ExtraLight" pitchFamily="2" charset="-78"/>
            </a:rPr>
            <a:t>ليات مقترحة لتطبيق خصخصة التعليم</a:t>
          </a:r>
          <a:endParaRPr lang="en-US" sz="2000" kern="1200" dirty="0">
            <a:latin typeface="Alexandria ExtraLight" pitchFamily="2" charset="-78"/>
            <a:cs typeface="Alexandria ExtraLight" pitchFamily="2" charset="-78"/>
          </a:endParaRPr>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مفهوم الخصخصة وخصخصة التعليم</a:t>
          </a:r>
          <a:endParaRPr lang="en-US" sz="2000" kern="1200" dirty="0">
            <a:latin typeface="Alexandria ExtraLight" pitchFamily="2" charset="-78"/>
            <a:cs typeface="Alexandria ExtraLight" pitchFamily="2" charset="-78"/>
          </a:endParaRPr>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مبررات خصخصة التعليم</a:t>
          </a:r>
          <a:endParaRPr lang="en-US" sz="2000" kern="1200" dirty="0">
            <a:latin typeface="Alexandria ExtraLight" pitchFamily="2" charset="-78"/>
            <a:cs typeface="Alexandria ExtraLight" pitchFamily="2" charset="-78"/>
          </a:endParaRPr>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إيجابيات وسلبيات خصخصة التعليم</a:t>
          </a:r>
          <a:endParaRPr lang="en-US" sz="2000" kern="1200" dirty="0">
            <a:latin typeface="Alexandria ExtraLight" pitchFamily="2" charset="-78"/>
            <a:cs typeface="Alexandria ExtraLight" pitchFamily="2" charset="-78"/>
          </a:endParaRPr>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معيقات خصخصة التعليم</a:t>
          </a:r>
          <a:endParaRPr lang="en-US" sz="2000" kern="1200" dirty="0">
            <a:latin typeface="Alexandria ExtraLight" pitchFamily="2" charset="-78"/>
            <a:cs typeface="Alexandria ExtraLight" pitchFamily="2" charset="-78"/>
          </a:endParaRPr>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ExtraLight" pitchFamily="2" charset="-78"/>
              <a:cs typeface="Alexandria ExtraLight" pitchFamily="2" charset="-78"/>
            </a:rPr>
            <a:t>أنواع خصخصة التعليم</a:t>
          </a:r>
          <a:endParaRPr lang="en-US" sz="2000" kern="1200" dirty="0">
            <a:latin typeface="Alexandria ExtraLight" pitchFamily="2" charset="-78"/>
            <a:cs typeface="Alexandria ExtraLight" pitchFamily="2" charset="-78"/>
          </a:endParaRPr>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latin typeface="Alexandria ExtraLight" pitchFamily="2" charset="-78"/>
              <a:cs typeface="Alexandria ExtraLight" pitchFamily="2" charset="-78"/>
            </a:rPr>
            <a:t>آ</a:t>
          </a:r>
          <a:r>
            <a:rPr lang="ar-JO" sz="2000" kern="1200" dirty="0">
              <a:latin typeface="Alexandria ExtraLight" pitchFamily="2" charset="-78"/>
              <a:cs typeface="Alexandria ExtraLight" pitchFamily="2" charset="-78"/>
            </a:rPr>
            <a:t>ليات مقترحة لتطبيق خصخصة التعليم</a:t>
          </a:r>
          <a:endParaRPr lang="en-US" sz="2000" kern="1200" dirty="0">
            <a:latin typeface="Alexandria ExtraLight" pitchFamily="2" charset="-78"/>
            <a:cs typeface="Alexandria ExtraLight" pitchFamily="2" charset="-78"/>
          </a:endParaRPr>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8763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8888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4684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8577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347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5697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2972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301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80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0995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0927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631010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650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701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39147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3698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402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5293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6097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796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036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13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43134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01503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505317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4118059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3982847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410831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743389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0926908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25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9790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39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119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4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521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41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2317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4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563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6618480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 id="2147483723" r:id="rId18"/>
    <p:sldLayoutId id="2147483662" r:id="rId19"/>
    <p:sldLayoutId id="2147483664" r:id="rId20"/>
    <p:sldLayoutId id="2147483687" r:id="rId21"/>
    <p:sldLayoutId id="2147483688" r:id="rId22"/>
    <p:sldLayoutId id="2147483689" r:id="rId23"/>
    <p:sldLayoutId id="2147483690" r:id="rId24"/>
    <p:sldLayoutId id="2147483691" r:id="rId25"/>
    <p:sldLayoutId id="2147483692" r:id="rId26"/>
    <p:sldLayoutId id="2147483693" r:id="rId27"/>
    <p:sldLayoutId id="2147483694" r:id="rId28"/>
    <p:sldLayoutId id="2147483695" r:id="rId29"/>
    <p:sldLayoutId id="2147483696" r:id="rId30"/>
    <p:sldLayoutId id="2147483697" r:id="rId31"/>
    <p:sldLayoutId id="2147483698" r:id="rId32"/>
    <p:sldLayoutId id="2147483699" r:id="rId33"/>
    <p:sldLayoutId id="2147483700" r:id="rId34"/>
    <p:sldLayoutId id="2147483701" r:id="rId35"/>
    <p:sldLayoutId id="2147483702" r:id="rId36"/>
    <p:sldLayoutId id="2147483703" r:id="rId37"/>
    <p:sldLayoutId id="2147483704" r:id="rId3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1" Type="http://schemas.openxmlformats.org/officeDocument/2006/relationships/image" Target="../media/image2.png"/><Relationship Id="rId10" Type="http://schemas.openxmlformats.org/officeDocument/2006/relationships/image" Target="../media/image14.jpg"/><Relationship Id="rId9"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8.xml.rels><?xml version="1.0" encoding="UTF-8" standalone="yes"?>
<Relationships xmlns="http://schemas.openxmlformats.org/package/2006/relationships"><Relationship Id="rId3" Type="http://schemas.openxmlformats.org/officeDocument/2006/relationships/hyperlink" Target="https://mawdoo3.com/%D8%A3%D9%87%D8%AF%D8%A7%D9%81_%D8%AE%D8%B5%D8%AE%D8%B5%D8%A9_%D8%A7%D9%84%D8%AA%D8%B9%D9%84%D9%8A%D9%85_%D9%88%D9%81%D9%88%D8%A7%D8%A6%D8%AF%D9%87" TargetMode="External"/><Relationship Id="rId2" Type="http://schemas.openxmlformats.org/officeDocument/2006/relationships/hyperlink" Target="https://www.7iber.com/2010/01/%D8%A7%D9%84%D8%AA%D9%88%D8%AC%D9%87-%D9%86%D8%AD%D9%88-%D8%AE%D8%B5%D8%AE%D8%B5%D8%A9-%D8%A7%D9%84%D8%AA%D8%B9%D9%84%D9%8A%D9%85-%D8%A7%D9%84%D9%85%D8%AF%D8%B1%D8%B3%D9%8A-%D9%81%D9%8A-%D8%A7%D9%84"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TextBox 45"/>
          <p:cNvSpPr txBox="1"/>
          <p:nvPr/>
        </p:nvSpPr>
        <p:spPr>
          <a:xfrm>
            <a:off x="1105122" y="5371453"/>
            <a:ext cx="114967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Eman</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المحاضرة  التاسعة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078829" y="5335534"/>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Bef>
                <a:spcPts val="0"/>
              </a:spcBef>
              <a:spcAft>
                <a:spcPts val="0"/>
              </a:spcAft>
            </a:pPr>
            <a:r>
              <a:rPr lang="ar-SA" sz="2800" dirty="0">
                <a:solidFill>
                  <a:schemeClr val="tx1"/>
                </a:solidFill>
                <a:effectLst/>
                <a:latin typeface="Alexandria SemiBold" pitchFamily="2" charset="-78"/>
                <a:cs typeface="Alexandria SemiBold" pitchFamily="2" charset="-78"/>
              </a:rPr>
              <a:t>خصخصة التعليم</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646472" y="5189220"/>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ELD721 </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المحاضرة التاسعة</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AC6F42C-DE96-4749-EE10-78E01C8508F0}"/>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59900" y="6264203"/>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Alexandria Medium" pitchFamily="2" charset="-78"/>
                <a:cs typeface="Alexandria Medium" pitchFamily="2" charset="-78"/>
              </a:rPr>
              <a:t>نتاجات المحاضرة السابقة</a:t>
            </a:r>
            <a:endParaRPr lang="en-US" sz="2400" dirty="0">
              <a:latin typeface="Alexandria Medium" pitchFamily="2" charset="-78"/>
              <a:cs typeface="Alexandria Medium" pitchFamily="2" charset="-78"/>
            </a:endParaRPr>
          </a:p>
        </p:txBody>
      </p:sp>
      <p:graphicFrame>
        <p:nvGraphicFramePr>
          <p:cNvPr id="2" name="Diagram 1">
            <a:extLst>
              <a:ext uri="{FF2B5EF4-FFF2-40B4-BE49-F238E27FC236}">
                <a16:creationId xmlns:a16="http://schemas.microsoft.com/office/drawing/2014/main" id="{8E3D88A7-D939-593C-3A0D-1833DA5F82D1}"/>
              </a:ext>
            </a:extLst>
          </p:cNvPr>
          <p:cNvGraphicFramePr/>
          <p:nvPr>
            <p:extLst>
              <p:ext uri="{D42A27DB-BD31-4B8C-83A1-F6EECF244321}">
                <p14:modId xmlns:p14="http://schemas.microsoft.com/office/powerpoint/2010/main" val="461851920"/>
              </p:ext>
            </p:extLst>
          </p:nvPr>
        </p:nvGraphicFramePr>
        <p:xfrm>
          <a:off x="2540000" y="1980547"/>
          <a:ext cx="8128000" cy="3885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94B52A4C-BEE0-D5E3-C179-7107DF8E35A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172507"/>
            <a:ext cx="2591822" cy="1210204"/>
          </a:xfrm>
          <a:prstGeom prst="rect">
            <a:avLst/>
          </a:prstGeom>
        </p:spPr>
      </p:pic>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76072">
        <p14:prism isInverted="1"/>
      </p:transition>
    </mc:Choice>
    <mc:Fallback xmlns="">
      <p:transition spd="slow" advTm="76072">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D8E4472-19B5-805B-766A-72B7C5560419}"/>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38441" y="632173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400110"/>
          </a:xfrm>
          <a:prstGeom prst="rect">
            <a:avLst/>
          </a:prstGeom>
          <a:noFill/>
        </p:spPr>
        <p:txBody>
          <a:bodyPr wrap="square" rtlCol="0">
            <a:spAutoFit/>
          </a:bodyPr>
          <a:lstStyle/>
          <a:p>
            <a:r>
              <a:rPr lang="ar-JO" sz="2000" dirty="0">
                <a:latin typeface="Alexandria Medium" pitchFamily="2" charset="-78"/>
                <a:cs typeface="Alexandria Medium" pitchFamily="2" charset="-78"/>
              </a:rPr>
              <a:t>محتوى المادة الدراسية والجدول الزّمني</a:t>
            </a:r>
            <a:endParaRPr lang="en-US" sz="2000" dirty="0">
              <a:latin typeface="Alexandria Medium" pitchFamily="2" charset="-78"/>
              <a:cs typeface="Alexandria Medium"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1921573979"/>
              </p:ext>
            </p:extLst>
          </p:nvPr>
        </p:nvGraphicFramePr>
        <p:xfrm>
          <a:off x="2143629" y="1917087"/>
          <a:ext cx="7785920" cy="3909560"/>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latin typeface="Alexandria" pitchFamily="2" charset="-78"/>
                          <a:cs typeface="Alexandria" pitchFamily="2" charset="-78"/>
                        </a:rPr>
                        <a:t> </a:t>
                      </a:r>
                      <a:endParaRPr lang="en-US" sz="14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400">
                          <a:effectLst/>
                          <a:latin typeface="Alexandria" pitchFamily="2" charset="-78"/>
                          <a:cs typeface="Alexandria" pitchFamily="2" charset="-78"/>
                        </a:rPr>
                        <a:t>مفهوم السياسات التعليمية  </a:t>
                      </a:r>
                      <a:endParaRPr lang="en-US" sz="14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2 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خصائص السياسات التعليمية وأنواعها</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3 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pitchFamily="2" charset="-78"/>
                          <a:cs typeface="Alexandria" pitchFamily="2" charset="-78"/>
                        </a:rPr>
                        <a:t>التطورات التاريخية والحديثة والمنهجية للسياسات التعليمية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4 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نظريات السياسات التعليمية</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5 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المداخل الاقتصادية لصنع السياسات التعليمية</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latin typeface="Alexandria" pitchFamily="2" charset="-78"/>
                          <a:cs typeface="Alexandria" pitchFamily="2" charset="-78"/>
                        </a:rPr>
                        <a:t>6 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a:effectLst/>
                          <a:latin typeface="Alexandria" pitchFamily="2" charset="-78"/>
                          <a:cs typeface="Alexandria" pitchFamily="2" charset="-78"/>
                        </a:rPr>
                        <a:t>مؤسسات صنع السياسات التعليمية</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latin typeface="Alexandria" pitchFamily="2" charset="-78"/>
                          <a:cs typeface="Alexandria" pitchFamily="2" charset="-78"/>
                        </a:rPr>
                        <a:t>7 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a:effectLst/>
                          <a:latin typeface="Alexandria" pitchFamily="2" charset="-78"/>
                          <a:cs typeface="Alexandria" pitchFamily="2" charset="-78"/>
                        </a:rPr>
                        <a:t>صنع السياسات التعليمية والتخطيط التربوي</a:t>
                      </a:r>
                      <a:endParaRPr lang="en-US" sz="1400">
                        <a:effectLst/>
                        <a:latin typeface="Alexandria" pitchFamily="2" charset="-78"/>
                        <a:ea typeface="Calibri" panose="020F0502020204030204" pitchFamily="34"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latin typeface="Alexandria" pitchFamily="2" charset="-78"/>
                          <a:cs typeface="Alexandria" pitchFamily="2" charset="-78"/>
                        </a:rPr>
                        <a:t>8 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400">
                          <a:effectLst/>
                          <a:latin typeface="Alexandria" pitchFamily="2" charset="-78"/>
                          <a:cs typeface="Alexandria" pitchFamily="2" charset="-78"/>
                        </a:rPr>
                        <a:t>تحليل السياسات التعليمية ودور البحث التربوي</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9</a:t>
                      </a:r>
                      <a:r>
                        <a:rPr lang="ar-SA" sz="1400" dirty="0">
                          <a:effectLst/>
                          <a:latin typeface="Alexandria" pitchFamily="2" charset="-78"/>
                          <a:cs typeface="Alexandria" pitchFamily="2" charset="-78"/>
                        </a:rPr>
                        <a:t>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latin typeface="Alexandria" pitchFamily="2" charset="-78"/>
                          <a:cs typeface="Alexandria" pitchFamily="2" charset="-78"/>
                        </a:rPr>
                        <a:t>خصخصة التعليم</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20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10 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نماذج من السياسات التعليمية في الوطن العربي والعالم</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pitchFamily="2" charset="-78"/>
                          <a:cs typeface="Alexandria" pitchFamily="2" charset="-78"/>
                        </a:rPr>
                        <a:t>الامتحان النهائي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5B72DFE2-9B7E-23B1-88B9-6C8CE882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2407" y="184876"/>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1700">
        <p14:prism isInverted="1"/>
      </p:transition>
    </mc:Choice>
    <mc:Fallback xmlns="">
      <p:transition spd="slow" advTm="1417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C0AF80D-C5B6-D40A-0633-F69FF01A76B3}"/>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760A6C-566F-B7E3-1EEE-CB29F0CF0113}"/>
              </a:ext>
            </a:extLst>
          </p:cNvPr>
          <p:cNvSpPr txBox="1"/>
          <p:nvPr/>
        </p:nvSpPr>
        <p:spPr>
          <a:xfrm>
            <a:off x="5386442" y="707962"/>
            <a:ext cx="1829534" cy="646331"/>
          </a:xfrm>
          <a:prstGeom prst="rect">
            <a:avLst/>
          </a:prstGeom>
          <a:noFill/>
        </p:spPr>
        <p:txBody>
          <a:bodyPr wrap="squar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مقدمة</a:t>
            </a:r>
            <a:endParaRPr lang="ar-JO" alt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575800" y="6240426"/>
            <a:ext cx="2616200" cy="400110"/>
          </a:xfrm>
          <a:prstGeom prst="rect">
            <a:avLst/>
          </a:prstGeom>
          <a:noFill/>
        </p:spPr>
        <p:txBody>
          <a:bodyPr wrap="square" rtlCol="0">
            <a:spAutoFit/>
          </a:bodyPr>
          <a:lstStyle/>
          <a:p>
            <a:pPr algn="ctr"/>
            <a:r>
              <a:rPr lang="en-US" sz="2000" b="1" dirty="0"/>
              <a:t>www.midocean.ae</a:t>
            </a:r>
          </a:p>
        </p:txBody>
      </p:sp>
      <p:sp>
        <p:nvSpPr>
          <p:cNvPr id="6" name="Rectangle 2">
            <a:extLst>
              <a:ext uri="{FF2B5EF4-FFF2-40B4-BE49-F238E27FC236}">
                <a16:creationId xmlns:a16="http://schemas.microsoft.com/office/drawing/2014/main" id="{6B6EDF5D-7851-1156-1780-AE583F2D2C71}"/>
              </a:ext>
            </a:extLst>
          </p:cNvPr>
          <p:cNvSpPr>
            <a:spLocks noChangeArrowheads="1"/>
          </p:cNvSpPr>
          <p:nvPr/>
        </p:nvSpPr>
        <p:spPr bwMode="auto">
          <a:xfrm>
            <a:off x="738016" y="1542226"/>
            <a:ext cx="10715966" cy="4498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algn="just" rtl="1">
              <a:lnSpc>
                <a:spcPct val="150000"/>
              </a:lnSpc>
              <a:spcBef>
                <a:spcPts val="0"/>
              </a:spcBef>
              <a:spcAft>
                <a:spcPts val="1500"/>
              </a:spcAft>
            </a:pPr>
            <a:r>
              <a:rPr lang="ar-JO" altLang="en-US" sz="1600" dirty="0">
                <a:solidFill>
                  <a:srgbClr val="000000"/>
                </a:solidFill>
                <a:latin typeface="Alexandria" pitchFamily="2" charset="-78"/>
                <a:cs typeface="Alexandria" pitchFamily="2" charset="-78"/>
              </a:rPr>
              <a:t> </a:t>
            </a:r>
            <a:r>
              <a:rPr lang="ar-JO" sz="1600" dirty="0">
                <a:solidFill>
                  <a:srgbClr val="000000"/>
                </a:solidFill>
                <a:latin typeface="Alexandria" pitchFamily="2" charset="-78"/>
                <a:cs typeface="Alexandria" pitchFamily="2" charset="-78"/>
              </a:rPr>
              <a:t>برزت في العقود الأخيرة العديد من التحديات في كافة المجالات وأهمها التحديات ال</a:t>
            </a:r>
            <a:r>
              <a:rPr lang="ar-SA" sz="1600" dirty="0">
                <a:solidFill>
                  <a:srgbClr val="000000"/>
                </a:solidFill>
                <a:latin typeface="Alexandria" pitchFamily="2" charset="-78"/>
                <a:cs typeface="Alexandria" pitchFamily="2" charset="-78"/>
              </a:rPr>
              <a:t>اقتصادية </a:t>
            </a:r>
            <a:r>
              <a:rPr lang="ar-JO" sz="1600" dirty="0">
                <a:solidFill>
                  <a:srgbClr val="000000"/>
                </a:solidFill>
                <a:latin typeface="Alexandria" pitchFamily="2" charset="-78"/>
                <a:cs typeface="Alexandria" pitchFamily="2" charset="-78"/>
              </a:rPr>
              <a:t>من حيث </a:t>
            </a:r>
            <a:r>
              <a:rPr lang="ar-SA" sz="1600" dirty="0">
                <a:solidFill>
                  <a:srgbClr val="000000"/>
                </a:solidFill>
                <a:latin typeface="Alexandria" pitchFamily="2" charset="-78"/>
                <a:cs typeface="Alexandria" pitchFamily="2" charset="-78"/>
              </a:rPr>
              <a:t>نمو حجم المصروفات  للقطاع العام وعجز الموازنات العامة وتدني مستوى الكفاءة في الخدمات العامة، الأمر الذي أدى إلى ظهور الخصخصة كأحد الحلول المطروحة لعلاج هذه المشاكل.</a:t>
            </a:r>
            <a:endParaRPr lang="en-US" sz="1600" dirty="0">
              <a:solidFill>
                <a:srgbClr val="000000"/>
              </a:solidFill>
              <a:latin typeface="Alexandria" pitchFamily="2" charset="-78"/>
              <a:cs typeface="Alexandria" pitchFamily="2" charset="-78"/>
            </a:endParaRPr>
          </a:p>
          <a:p>
            <a:pPr marL="0" marR="0" algn="just" rtl="1">
              <a:lnSpc>
                <a:spcPct val="150000"/>
              </a:lnSpc>
              <a:spcBef>
                <a:spcPts val="0"/>
              </a:spcBef>
              <a:spcAft>
                <a:spcPts val="1500"/>
              </a:spcAft>
            </a:pPr>
            <a:r>
              <a:rPr lang="ar-JO" sz="1600" dirty="0">
                <a:solidFill>
                  <a:srgbClr val="000000"/>
                </a:solidFill>
                <a:latin typeface="Alexandria" pitchFamily="2" charset="-78"/>
                <a:cs typeface="Alexandria" pitchFamily="2" charset="-78"/>
              </a:rPr>
              <a:t>وقد شمل ال</a:t>
            </a:r>
            <a:r>
              <a:rPr lang="ar-SA" sz="1600" dirty="0">
                <a:solidFill>
                  <a:srgbClr val="000000"/>
                </a:solidFill>
                <a:latin typeface="Alexandria" pitchFamily="2" charset="-78"/>
                <a:cs typeface="Alexandria" pitchFamily="2" charset="-78"/>
              </a:rPr>
              <a:t>توجه </a:t>
            </a:r>
            <a:r>
              <a:rPr lang="ar-JO" sz="1600" dirty="0">
                <a:solidFill>
                  <a:srgbClr val="000000"/>
                </a:solidFill>
                <a:latin typeface="Alexandria" pitchFamily="2" charset="-78"/>
                <a:cs typeface="Alexandria" pitchFamily="2" charset="-78"/>
              </a:rPr>
              <a:t>نحو </a:t>
            </a:r>
            <a:r>
              <a:rPr lang="ar-SA" sz="1600" dirty="0">
                <a:solidFill>
                  <a:srgbClr val="000000"/>
                </a:solidFill>
                <a:latin typeface="Alexandria" pitchFamily="2" charset="-78"/>
                <a:cs typeface="Alexandria" pitchFamily="2" charset="-78"/>
              </a:rPr>
              <a:t>الخصخصة </a:t>
            </a:r>
            <a:r>
              <a:rPr lang="ar-JO" sz="1600" dirty="0">
                <a:solidFill>
                  <a:srgbClr val="000000"/>
                </a:solidFill>
                <a:latin typeface="Alexandria" pitchFamily="2" charset="-78"/>
                <a:cs typeface="Alexandria" pitchFamily="2" charset="-78"/>
              </a:rPr>
              <a:t> ال</a:t>
            </a:r>
            <a:r>
              <a:rPr lang="ar-SA" sz="1600" dirty="0">
                <a:solidFill>
                  <a:srgbClr val="000000"/>
                </a:solidFill>
                <a:latin typeface="Alexandria" pitchFamily="2" charset="-78"/>
                <a:cs typeface="Alexandria" pitchFamily="2" charset="-78"/>
              </a:rPr>
              <a:t>كثير من </a:t>
            </a:r>
            <a:r>
              <a:rPr lang="ar-JO" sz="1600" dirty="0">
                <a:solidFill>
                  <a:srgbClr val="000000"/>
                </a:solidFill>
                <a:latin typeface="Alexandria" pitchFamily="2" charset="-78"/>
                <a:cs typeface="Alexandria" pitchFamily="2" charset="-78"/>
              </a:rPr>
              <a:t>مجالات</a:t>
            </a:r>
            <a:r>
              <a:rPr lang="ar-SA" sz="1600" dirty="0">
                <a:solidFill>
                  <a:srgbClr val="000000"/>
                </a:solidFill>
                <a:latin typeface="Alexandria" pitchFamily="2" charset="-78"/>
                <a:cs typeface="Alexandria" pitchFamily="2" charset="-78"/>
              </a:rPr>
              <a:t>  الحياة خاصة قطاع الخدمات الأساسية وفي مقدمتها التعليمية، </a:t>
            </a:r>
            <a:r>
              <a:rPr lang="ar-JO" sz="1600" dirty="0">
                <a:solidFill>
                  <a:srgbClr val="000000"/>
                </a:solidFill>
                <a:latin typeface="Alexandria" pitchFamily="2" charset="-78"/>
                <a:cs typeface="Alexandria" pitchFamily="2" charset="-78"/>
              </a:rPr>
              <a:t>وقد أشارت </a:t>
            </a:r>
            <a:r>
              <a:rPr lang="ar-SA" sz="1600" dirty="0">
                <a:solidFill>
                  <a:srgbClr val="000000"/>
                </a:solidFill>
                <a:latin typeface="Alexandria" pitchFamily="2" charset="-78"/>
                <a:cs typeface="Alexandria" pitchFamily="2" charset="-78"/>
              </a:rPr>
              <a:t>دراسات كثيرة </a:t>
            </a:r>
            <a:r>
              <a:rPr lang="ar-JO" sz="1600" dirty="0">
                <a:solidFill>
                  <a:srgbClr val="000000"/>
                </a:solidFill>
                <a:latin typeface="Alexandria" pitchFamily="2" charset="-78"/>
                <a:cs typeface="Alexandria" pitchFamily="2" charset="-78"/>
              </a:rPr>
              <a:t>إلى</a:t>
            </a:r>
            <a:r>
              <a:rPr lang="ar-SA" sz="1600" dirty="0">
                <a:solidFill>
                  <a:srgbClr val="000000"/>
                </a:solidFill>
                <a:latin typeface="Alexandria" pitchFamily="2" charset="-78"/>
                <a:cs typeface="Alexandria" pitchFamily="2" charset="-78"/>
              </a:rPr>
              <a:t> عدم قدرة الدول بما فيها الغنية والمتقدمة على الاستمرار في تمويل التعليم والإنفاق </a:t>
            </a:r>
            <a:r>
              <a:rPr lang="ar-JO" sz="1600" dirty="0">
                <a:solidFill>
                  <a:srgbClr val="000000"/>
                </a:solidFill>
                <a:latin typeface="Alexandria" pitchFamily="2" charset="-78"/>
                <a:cs typeface="Alexandria" pitchFamily="2" charset="-78"/>
              </a:rPr>
              <a:t>على احتياجاته</a:t>
            </a:r>
            <a:r>
              <a:rPr lang="ar-SA" sz="1600" dirty="0">
                <a:solidFill>
                  <a:srgbClr val="000000"/>
                </a:solidFill>
                <a:latin typeface="Alexandria" pitchFamily="2" charset="-78"/>
                <a:cs typeface="Alexandria" pitchFamily="2" charset="-78"/>
              </a:rPr>
              <a:t>، </a:t>
            </a:r>
            <a:r>
              <a:rPr lang="ar-JO" sz="1600" dirty="0">
                <a:solidFill>
                  <a:srgbClr val="000000"/>
                </a:solidFill>
                <a:latin typeface="Alexandria" pitchFamily="2" charset="-78"/>
                <a:cs typeface="Alexandria" pitchFamily="2" charset="-78"/>
              </a:rPr>
              <a:t>وكذلك </a:t>
            </a:r>
            <a:r>
              <a:rPr lang="ar-SA" sz="1600" dirty="0">
                <a:solidFill>
                  <a:srgbClr val="000000"/>
                </a:solidFill>
                <a:latin typeface="Alexandria" pitchFamily="2" charset="-78"/>
                <a:cs typeface="Alexandria" pitchFamily="2" charset="-78"/>
              </a:rPr>
              <a:t>ارتفاع تكلفة التعليم المتسارعة </a:t>
            </a:r>
            <a:r>
              <a:rPr lang="ar-JO" sz="1600" dirty="0">
                <a:solidFill>
                  <a:srgbClr val="000000"/>
                </a:solidFill>
                <a:latin typeface="Alexandria" pitchFamily="2" charset="-78"/>
                <a:cs typeface="Alexandria" pitchFamily="2" charset="-78"/>
              </a:rPr>
              <a:t>إ</a:t>
            </a:r>
            <a:r>
              <a:rPr lang="ar-SA" sz="1600" dirty="0">
                <a:solidFill>
                  <a:srgbClr val="000000"/>
                </a:solidFill>
                <a:latin typeface="Alexandria" pitchFamily="2" charset="-78"/>
                <a:cs typeface="Alexandria" pitchFamily="2" charset="-78"/>
              </a:rPr>
              <a:t>ثر الزيادة في أعداد الطلبة.   وللخروج من تلك المشكلة أو للحد من خطورة تفاقمها قامت العديد من الدول بالبحث عن مصادر تمويلية أخرى (غير حكومية ) تخفف العبء التمويلي على كاهل الدولة من جهة، وتعمل على توسيع فرص التعليم لمواجهة شدة الطلب الاجتماعي عليه من جهة ثانية ومواجهة الحاجة إلى </a:t>
            </a:r>
            <a:r>
              <a:rPr lang="ar-JO" sz="1600" dirty="0">
                <a:solidFill>
                  <a:srgbClr val="000000"/>
                </a:solidFill>
                <a:latin typeface="Alexandria" pitchFamily="2" charset="-78"/>
                <a:cs typeface="Alexandria" pitchFamily="2" charset="-78"/>
              </a:rPr>
              <a:t>جودة</a:t>
            </a:r>
            <a:r>
              <a:rPr lang="ar-SA" sz="1600" dirty="0">
                <a:solidFill>
                  <a:srgbClr val="000000"/>
                </a:solidFill>
                <a:latin typeface="Alexandria" pitchFamily="2" charset="-78"/>
                <a:cs typeface="Alexandria" pitchFamily="2" charset="-78"/>
              </a:rPr>
              <a:t> التعليم في المدارس </a:t>
            </a:r>
            <a:r>
              <a:rPr lang="ar-JO" sz="1600" dirty="0">
                <a:solidFill>
                  <a:srgbClr val="000000"/>
                </a:solidFill>
                <a:latin typeface="Alexandria" pitchFamily="2" charset="-78"/>
                <a:cs typeface="Alexandria" pitchFamily="2" charset="-78"/>
              </a:rPr>
              <a:t>والجامعات الحكومية</a:t>
            </a:r>
            <a:r>
              <a:rPr lang="ar-SA" sz="1600" dirty="0">
                <a:solidFill>
                  <a:srgbClr val="000000"/>
                </a:solidFill>
                <a:latin typeface="Alexandria" pitchFamily="2" charset="-78"/>
                <a:cs typeface="Alexandria" pitchFamily="2" charset="-78"/>
              </a:rPr>
              <a:t> </a:t>
            </a:r>
            <a:r>
              <a:rPr lang="ar-JO" sz="1600" dirty="0">
                <a:solidFill>
                  <a:srgbClr val="000000"/>
                </a:solidFill>
                <a:latin typeface="Alexandria" pitchFamily="2" charset="-78"/>
                <a:cs typeface="Alexandria" pitchFamily="2" charset="-78"/>
              </a:rPr>
              <a:t>ومن أحد تلك الحلول خصخصة التعليم </a:t>
            </a:r>
            <a:r>
              <a:rPr lang="ar-SA" sz="1600" dirty="0">
                <a:solidFill>
                  <a:srgbClr val="000000"/>
                </a:solidFill>
                <a:latin typeface="Alexandria" pitchFamily="2" charset="-78"/>
                <a:cs typeface="Alexandria" pitchFamily="2" charset="-78"/>
              </a:rPr>
              <a:t>.</a:t>
            </a:r>
            <a:endParaRPr lang="en-US" sz="1600" dirty="0">
              <a:solidFill>
                <a:srgbClr val="000000"/>
              </a:solidFill>
              <a:latin typeface="Alexandria" pitchFamily="2" charset="-78"/>
              <a:cs typeface="Alexandria" pitchFamily="2" charset="-78"/>
            </a:endParaRPr>
          </a:p>
          <a:p>
            <a:pPr marL="0" marR="0" lvl="0" indent="336550" algn="just" defTabSz="914400" rtl="1" eaLnBrk="0" fontAlgn="base" latinLnBrk="0" hangingPunct="0">
              <a:lnSpc>
                <a:spcPct val="150000"/>
              </a:lnSpc>
              <a:spcBef>
                <a:spcPct val="0"/>
              </a:spcBef>
              <a:spcAft>
                <a:spcPct val="0"/>
              </a:spcAft>
              <a:buClrTx/>
              <a:buSzTx/>
              <a:buFontTx/>
              <a:buNone/>
              <a:tabLst/>
            </a:pPr>
            <a:r>
              <a:rPr lang="ar-JO" sz="1600" b="1" dirty="0">
                <a:solidFill>
                  <a:srgbClr val="0070C0"/>
                </a:solidFill>
                <a:effectLst/>
                <a:latin typeface="Alexandria" pitchFamily="2" charset="-78"/>
                <a:ea typeface="Calibri" panose="020F0502020204030204" pitchFamily="34" charset="0"/>
                <a:cs typeface="Alexandria" pitchFamily="2" charset="-78"/>
              </a:rPr>
              <a:t>           فماذا نقصد بخصخصة التعليم؟</a:t>
            </a:r>
            <a:endParaRPr kumimoji="0" lang="en-US" altLang="en-US" sz="1600" b="0" i="0" u="none" strike="noStrike" cap="none" normalizeH="0" baseline="0" dirty="0">
              <a:ln>
                <a:noFill/>
              </a:ln>
              <a:solidFill>
                <a:schemeClr val="tx1"/>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43B7F78-8337-D8EF-57C3-60AE6CE89B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pic>
        <p:nvPicPr>
          <p:cNvPr id="12" name="Picture 11">
            <a:extLst>
              <a:ext uri="{FF2B5EF4-FFF2-40B4-BE49-F238E27FC236}">
                <a16:creationId xmlns:a16="http://schemas.microsoft.com/office/drawing/2014/main" id="{7285653B-A0F0-8691-A910-D74C08BB535A}"/>
              </a:ext>
            </a:extLst>
          </p:cNvPr>
          <p:cNvPicPr>
            <a:picLocks noChangeAspect="1"/>
          </p:cNvPicPr>
          <p:nvPr/>
        </p:nvPicPr>
        <p:blipFill>
          <a:blip r:embed="rId4"/>
          <a:stretch>
            <a:fillRect/>
          </a:stretch>
        </p:blipFill>
        <p:spPr>
          <a:xfrm>
            <a:off x="1426658" y="5245433"/>
            <a:ext cx="2595764" cy="874642"/>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364">
        <p14:prism isInverted="1"/>
      </p:transition>
    </mc:Choice>
    <mc:Fallback xmlns="">
      <p:transition spd="slow" advTm="14436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4C2398D-26CA-AF47-FEF8-EBB972AE9158}"/>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77603"/>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95579" y="1543261"/>
            <a:ext cx="6370320" cy="461665"/>
          </a:xfrm>
          <a:prstGeom prst="rect">
            <a:avLst/>
          </a:prstGeom>
          <a:noFill/>
        </p:spPr>
        <p:txBody>
          <a:bodyPr wrap="square" rtlCol="0">
            <a:spAutoFit/>
          </a:bodyPr>
          <a:lstStyle/>
          <a:p>
            <a:pPr algn="ctr"/>
            <a:r>
              <a:rPr lang="ar-JO" sz="2400" dirty="0">
                <a:latin typeface="Alexandria Medium" pitchFamily="2" charset="-78"/>
                <a:cs typeface="Alexandria Medium" pitchFamily="2" charset="-78"/>
              </a:rPr>
              <a:t>نتاجات المحاضرة التاسعة</a:t>
            </a:r>
            <a:endParaRPr lang="en-US" sz="2400" dirty="0">
              <a:latin typeface="Alexandria Medium" pitchFamily="2" charset="-78"/>
              <a:cs typeface="Alexandria Medium" pitchFamily="2" charset="-78"/>
            </a:endParaRPr>
          </a:p>
        </p:txBody>
      </p:sp>
      <p:graphicFrame>
        <p:nvGraphicFramePr>
          <p:cNvPr id="3" name="Diagram 2">
            <a:extLst>
              <a:ext uri="{FF2B5EF4-FFF2-40B4-BE49-F238E27FC236}">
                <a16:creationId xmlns:a16="http://schemas.microsoft.com/office/drawing/2014/main" id="{AD66044F-B070-C8C7-7882-E7817CED14AF}"/>
              </a:ext>
            </a:extLst>
          </p:cNvPr>
          <p:cNvGraphicFramePr/>
          <p:nvPr>
            <p:extLst>
              <p:ext uri="{D42A27DB-BD31-4B8C-83A1-F6EECF244321}">
                <p14:modId xmlns:p14="http://schemas.microsoft.com/office/powerpoint/2010/main" val="4122790876"/>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34B3FA37-76A6-828C-051D-6746462E53D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2012" y="179160"/>
            <a:ext cx="2591822" cy="1210204"/>
          </a:xfrm>
          <a:prstGeom prst="rect">
            <a:avLst/>
          </a:prstGeom>
        </p:spPr>
      </p:pic>
    </p:spTree>
    <p:extLst>
      <p:ext uri="{BB962C8B-B14F-4D97-AF65-F5344CB8AC3E}">
        <p14:creationId xmlns:p14="http://schemas.microsoft.com/office/powerpoint/2010/main" val="918949239"/>
      </p:ext>
    </p:extLst>
  </p:cSld>
  <p:clrMapOvr>
    <a:masterClrMapping/>
  </p:clrMapOvr>
  <mc:AlternateContent xmlns:mc="http://schemas.openxmlformats.org/markup-compatibility/2006" xmlns:p14="http://schemas.microsoft.com/office/powerpoint/2010/main">
    <mc:Choice Requires="p14">
      <p:transition spd="slow" p14:dur="1600" advTm="121483">
        <p14:prism isInverted="1"/>
      </p:transition>
    </mc:Choice>
    <mc:Fallback xmlns="">
      <p:transition spd="slow" advTm="121483">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81C1A86-7B5C-3415-9F9F-93D9A1D190A4}"/>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1494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372749" y="1627031"/>
            <a:ext cx="5527343" cy="400110"/>
          </a:xfrm>
          <a:prstGeom prst="rect">
            <a:avLst/>
          </a:prstGeom>
          <a:noFill/>
        </p:spPr>
        <p:txBody>
          <a:bodyPr wrap="square" rtlCol="0">
            <a:spAutoFit/>
          </a:bodyPr>
          <a:lstStyle/>
          <a:p>
            <a:pPr algn="ctr"/>
            <a:r>
              <a:rPr lang="ar-JO" sz="2000" b="1" dirty="0">
                <a:solidFill>
                  <a:srgbClr val="00B0F0"/>
                </a:solidFill>
                <a:latin typeface="Alexandria Medium" pitchFamily="2" charset="-78"/>
                <a:cs typeface="Alexandria Medium" pitchFamily="2" charset="-78"/>
              </a:rPr>
              <a:t>خصخصة التعليم العام (الحكومي)</a:t>
            </a:r>
            <a:endParaRPr lang="en-US" sz="2000" b="1" dirty="0">
              <a:solidFill>
                <a:srgbClr val="00B0F0"/>
              </a:solidFill>
              <a:latin typeface="Alexandria Medium" pitchFamily="2" charset="-78"/>
              <a:cs typeface="Alexandria Medium" pitchFamily="2" charset="-78"/>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1245078" y="1949361"/>
            <a:ext cx="10054904" cy="3492303"/>
          </a:xfrm>
          <a:prstGeom prst="rect">
            <a:avLst/>
          </a:prstGeom>
          <a:noFill/>
        </p:spPr>
        <p:txBody>
          <a:bodyPr wrap="square" rtlCol="0">
            <a:spAutoFit/>
          </a:bodyPr>
          <a:lstStyle/>
          <a:p>
            <a:pPr algn="just" rtl="1">
              <a:lnSpc>
                <a:spcPct val="150000"/>
              </a:lnSpc>
              <a:buNone/>
            </a:pPr>
            <a:r>
              <a:rPr lang="ar-YE" sz="1400" b="0" i="0" dirty="0">
                <a:solidFill>
                  <a:srgbClr val="363D98"/>
                </a:solidFill>
                <a:effectLst/>
                <a:latin typeface="Alexandria" pitchFamily="2" charset="-78"/>
                <a:cs typeface="Alexandria" pitchFamily="2" charset="-78"/>
              </a:rPr>
              <a:t> </a:t>
            </a:r>
            <a:r>
              <a:rPr lang="ar-JO" sz="1400" b="0" i="0" dirty="0">
                <a:solidFill>
                  <a:srgbClr val="363D98"/>
                </a:solidFill>
                <a:effectLst/>
                <a:latin typeface="Alexandria" pitchFamily="2" charset="-78"/>
                <a:cs typeface="Alexandria" pitchFamily="2" charset="-78"/>
              </a:rPr>
              <a:t> </a:t>
            </a:r>
            <a:r>
              <a:rPr lang="ar-JO" sz="1600" kern="0" dirty="0">
                <a:solidFill>
                  <a:srgbClr val="000000"/>
                </a:solidFill>
                <a:latin typeface="Alexandria" pitchFamily="2" charset="-78"/>
                <a:cs typeface="Alexandria" pitchFamily="2" charset="-78"/>
              </a:rPr>
              <a:t>       </a:t>
            </a:r>
            <a:r>
              <a:rPr lang="ar-JO" dirty="0">
                <a:latin typeface="Alexandria" pitchFamily="2" charset="-78"/>
                <a:cs typeface="Alexandria" pitchFamily="2" charset="-78"/>
              </a:rPr>
              <a:t>يواجه التعليم العام والعالي الحكومي تحديات تفرضها عليه مجموعة من التحولات والتغيرات العالمية، كالعولمة والتجارة الحرة والثورة التكنولوجية الرابعة، وما يرافق ذلك من زيادة الطلب على التعليم ، وقلة الموارد الداعمة التي تمتلكها الحكومات، وما تعانيه من عجز أثر على واجباتها نحو تطوير وتجويد النظام التعليمي، لذا تم اللجوء إلى مصادر وموارد غير حكومية للمساعدة في دعم التعليم.</a:t>
            </a:r>
          </a:p>
          <a:p>
            <a:pPr algn="just" rtl="1">
              <a:lnSpc>
                <a:spcPct val="150000"/>
              </a:lnSpc>
              <a:buNone/>
            </a:pPr>
            <a:r>
              <a:rPr lang="ar-JO" dirty="0">
                <a:latin typeface="Alexandria" pitchFamily="2" charset="-78"/>
                <a:cs typeface="Alexandria" pitchFamily="2" charset="-78"/>
              </a:rPr>
              <a:t>شهد العالم العربي تطوراً كبيراً في مجال خصخصة التعليم في العقود الأخيرة. حيث قامت العديد من الدول بتبني سياسات لتعزيز الخصخصة وزيادة دور القطاع الخاص في تقديم الخدمات التعليمية. فبعض البلدان اتبعت نهجاً كلياً في خصخصة التعليم العالي، بينما اتبعت أخرى نهجاً جزئياً </a:t>
            </a:r>
            <a:r>
              <a:rPr lang="ar-JO" sz="2400" dirty="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3499414A-BCD2-800F-97F3-ECE5052F6D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6754" y="5443416"/>
            <a:ext cx="2971800" cy="771525"/>
          </a:xfrm>
          <a:prstGeom prst="rect">
            <a:avLst/>
          </a:prstGeom>
        </p:spPr>
      </p:pic>
      <p:pic>
        <p:nvPicPr>
          <p:cNvPr id="11" name="Graphic 21">
            <a:extLst>
              <a:ext uri="{FF2B5EF4-FFF2-40B4-BE49-F238E27FC236}">
                <a16:creationId xmlns:a16="http://schemas.microsoft.com/office/drawing/2014/main" id="{29A86DFB-6AB2-7203-ECF8-4BD937FD4D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877" y="39549"/>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04604">
        <p14:prism isInverted="1"/>
      </p:transition>
    </mc:Choice>
    <mc:Fallback xmlns="">
      <p:transition spd="slow" advTm="104604">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F62FF61-F0D7-2BB2-9CC7-0C2BA15AB4BD}"/>
              </a:ext>
            </a:extLst>
          </p:cNvPr>
          <p:cNvSpPr/>
          <p:nvPr/>
        </p:nvSpPr>
        <p:spPr>
          <a:xfrm>
            <a:off x="624672" y="1382711"/>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95242" y="630936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49083" y="1633567"/>
            <a:ext cx="5527343" cy="461665"/>
          </a:xfrm>
          <a:prstGeom prst="rect">
            <a:avLst/>
          </a:prstGeom>
          <a:noFill/>
        </p:spPr>
        <p:txBody>
          <a:bodyPr wrap="square" rtlCol="0">
            <a:spAutoFit/>
          </a:bodyPr>
          <a:lstStyle/>
          <a:p>
            <a:pPr algn="ctr"/>
            <a:r>
              <a:rPr lang="ar-JO" sz="2400" b="1" dirty="0">
                <a:solidFill>
                  <a:srgbClr val="00B0F0"/>
                </a:solidFill>
                <a:latin typeface="Alexandria Medium" pitchFamily="2" charset="-78"/>
                <a:cs typeface="Alexandria Medium" pitchFamily="2" charset="-78"/>
              </a:rPr>
              <a:t>مفهوم الخصخصة</a:t>
            </a:r>
            <a:endParaRPr lang="en-US" sz="2400" b="1" dirty="0">
              <a:solidFill>
                <a:srgbClr val="00B0F0"/>
              </a:solidFill>
              <a:latin typeface="Alexandria Medium" pitchFamily="2" charset="-78"/>
              <a:cs typeface="Alexandria Medium"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245077" y="2204760"/>
            <a:ext cx="10054905" cy="3713132"/>
          </a:xfrm>
          <a:prstGeom prst="rect">
            <a:avLst/>
          </a:prstGeom>
          <a:noFill/>
        </p:spPr>
        <p:txBody>
          <a:bodyPr wrap="square" rtlCol="0">
            <a:spAutoFit/>
          </a:bodyPr>
          <a:lstStyle/>
          <a:p>
            <a:pPr marL="0" marR="0" algn="just" rtl="1">
              <a:lnSpc>
                <a:spcPct val="150000"/>
              </a:lnSpc>
              <a:spcBef>
                <a:spcPts val="0"/>
              </a:spcBef>
              <a:spcAft>
                <a:spcPts val="800"/>
              </a:spcAft>
            </a:pPr>
            <a:r>
              <a:rPr lang="ar-JO" sz="2400" dirty="0">
                <a:latin typeface="Alexandria" pitchFamily="2" charset="-78"/>
                <a:cs typeface="Alexandria" pitchFamily="2" charset="-78"/>
              </a:rPr>
              <a:t>   </a:t>
            </a:r>
            <a:r>
              <a:rPr lang="ar-SA" dirty="0">
                <a:latin typeface="Alexandria" pitchFamily="2" charset="-78"/>
                <a:cs typeface="Alexandria" pitchFamily="2" charset="-78"/>
              </a:rPr>
              <a:t>يُعرَّف مصطلح الخصخصة بأنه مصطلح يشير إلى الانتقال من القطاع العام إلى القطاع الخاص، وهذا المصطلح له العديد من المرادفات التي تؤدي إلى نفس المعنى </a:t>
            </a:r>
            <a:r>
              <a:rPr lang="ar-JO" dirty="0">
                <a:latin typeface="Alexandria" pitchFamily="2" charset="-78"/>
                <a:cs typeface="Alexandria" pitchFamily="2" charset="-78"/>
              </a:rPr>
              <a:t>ومنها </a:t>
            </a:r>
            <a:r>
              <a:rPr lang="ar-SA" dirty="0">
                <a:latin typeface="Alexandria" pitchFamily="2" charset="-78"/>
                <a:cs typeface="Alexandria" pitchFamily="2" charset="-78"/>
              </a:rPr>
              <a:t>التحول إلى القطاع الخاص، وهي الانتقال الذي يحدث في مؤسسات الدولة من القطاع العام إلى القطاع الخاص</a:t>
            </a:r>
            <a:r>
              <a:rPr lang="ar-JO" dirty="0">
                <a:latin typeface="Alexandria" pitchFamily="2" charset="-78"/>
                <a:cs typeface="Alexandria" pitchFamily="2" charset="-78"/>
              </a:rPr>
              <a:t>.</a:t>
            </a:r>
          </a:p>
          <a:p>
            <a:pPr marL="0" marR="0" algn="just" rtl="1">
              <a:lnSpc>
                <a:spcPct val="150000"/>
              </a:lnSpc>
              <a:spcBef>
                <a:spcPts val="0"/>
              </a:spcBef>
              <a:spcAft>
                <a:spcPts val="800"/>
              </a:spcAft>
            </a:pPr>
            <a:r>
              <a:rPr lang="ar-SA" dirty="0">
                <a:latin typeface="Alexandria" pitchFamily="2" charset="-78"/>
                <a:cs typeface="Alexandria" pitchFamily="2" charset="-78"/>
              </a:rPr>
              <a:t> </a:t>
            </a:r>
            <a:r>
              <a:rPr lang="ar-JO" dirty="0">
                <a:latin typeface="Alexandria" pitchFamily="2" charset="-78"/>
                <a:cs typeface="Alexandria" pitchFamily="2" charset="-78"/>
              </a:rPr>
              <a:t>  </a:t>
            </a:r>
            <a:r>
              <a:rPr lang="ar-SA" dirty="0">
                <a:latin typeface="Alexandria" pitchFamily="2" charset="-78"/>
                <a:cs typeface="Alexandria" pitchFamily="2" charset="-78"/>
              </a:rPr>
              <a:t>ويتم تعريفها أيضًا على أنها إدخال القوة المحتملة في السوق الاقتصادي للعرض والطلب إلى اقتصاد الدولة، ويشار إليها أيضًا إلى نقل أو بيع أو نقل المشاريع العامة للقطاع الخاص</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  و</a:t>
            </a:r>
            <a:r>
              <a:rPr lang="ar-SA" dirty="0">
                <a:latin typeface="Alexandria" pitchFamily="2" charset="-78"/>
                <a:cs typeface="Alexandria" pitchFamily="2" charset="-78"/>
              </a:rPr>
              <a:t>عرّف</a:t>
            </a:r>
            <a:r>
              <a:rPr lang="ar-JO" dirty="0">
                <a:latin typeface="Alexandria" pitchFamily="2" charset="-78"/>
                <a:cs typeface="Alexandria" pitchFamily="2" charset="-78"/>
              </a:rPr>
              <a:t>ت</a:t>
            </a:r>
            <a:r>
              <a:rPr lang="ar-SA" dirty="0">
                <a:latin typeface="Alexandria" pitchFamily="2" charset="-78"/>
                <a:cs typeface="Alexandria" pitchFamily="2" charset="-78"/>
              </a:rPr>
              <a:t> الخصخصة على أنها “نقل الملكية أو الإدارة من القطاع العام إلى القطاع الخاص، بشرط أن تتحقق السيطرة الكاملة من قبل القطاع الخاص، والتي لا تتحقق غالبًا إلا من خلال النقل الفعلي للأغلبية. ملكية القطاع الخاص “. </a:t>
            </a:r>
            <a:endParaRPr lang="en-US" dirty="0">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5916FFDC-ADF4-D287-D5AF-FF3ACFEAF1A4}"/>
              </a:ext>
            </a:extLst>
          </p:cNvPr>
          <p:cNvPicPr>
            <a:picLocks noChangeAspect="1"/>
          </p:cNvPicPr>
          <p:nvPr/>
        </p:nvPicPr>
        <p:blipFill>
          <a:blip r:embed="rId2"/>
          <a:stretch>
            <a:fillRect/>
          </a:stretch>
        </p:blipFill>
        <p:spPr>
          <a:xfrm>
            <a:off x="1544385" y="1408422"/>
            <a:ext cx="1831861" cy="860510"/>
          </a:xfrm>
          <a:prstGeom prst="rect">
            <a:avLst/>
          </a:prstGeom>
        </p:spPr>
      </p:pic>
      <p:pic>
        <p:nvPicPr>
          <p:cNvPr id="4" name="Graphic 21">
            <a:extLst>
              <a:ext uri="{FF2B5EF4-FFF2-40B4-BE49-F238E27FC236}">
                <a16:creationId xmlns:a16="http://schemas.microsoft.com/office/drawing/2014/main" id="{B36477A0-5FDA-47FB-B460-39B43E31D0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82" y="62979"/>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8891">
        <p14:prism isInverted="1"/>
      </p:transition>
    </mc:Choice>
    <mc:Fallback xmlns="">
      <p:transition spd="slow" advTm="138891">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3A6ADA4-D255-C24B-5606-CDF7718BF73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EE96C85-6F4E-5E24-0690-2F912C2E726A}"/>
              </a:ext>
            </a:extLst>
          </p:cNvPr>
          <p:cNvSpPr txBox="1"/>
          <p:nvPr/>
        </p:nvSpPr>
        <p:spPr>
          <a:xfrm>
            <a:off x="743578" y="1563050"/>
            <a:ext cx="10393439" cy="4200445"/>
          </a:xfrm>
          <a:prstGeom prst="rect">
            <a:avLst/>
          </a:prstGeom>
          <a:noFill/>
        </p:spPr>
        <p:txBody>
          <a:bodyPr wrap="square" rtlCol="0">
            <a:spAutoFit/>
          </a:bodyPr>
          <a:lstStyle/>
          <a:p>
            <a:pPr marL="0" marR="0" algn="just" rtl="1">
              <a:lnSpc>
                <a:spcPct val="150000"/>
              </a:lnSpc>
              <a:spcBef>
                <a:spcPts val="0"/>
              </a:spcBef>
              <a:spcAft>
                <a:spcPts val="0"/>
              </a:spcAft>
            </a:pPr>
            <a:r>
              <a:rPr lang="ar-SA" kern="0" dirty="0">
                <a:solidFill>
                  <a:srgbClr val="212529"/>
                </a:solidFill>
                <a:effectLst/>
                <a:latin typeface="Alexandria" pitchFamily="2" charset="-78"/>
                <a:ea typeface="Times New Roman" panose="02020603050405020304" pitchFamily="18" charset="0"/>
                <a:cs typeface="Alexandria" pitchFamily="2" charset="-78"/>
              </a:rPr>
              <a:t>تُعرَّف خصخصة التعليم بأنها عملية نقل جزئي أو كلي </a:t>
            </a:r>
            <a:r>
              <a:rPr lang="ar-JO" kern="0" dirty="0">
                <a:solidFill>
                  <a:srgbClr val="212529"/>
                </a:solidFill>
                <a:effectLst/>
                <a:latin typeface="Alexandria" pitchFamily="2" charset="-78"/>
                <a:ea typeface="Times New Roman" panose="02020603050405020304" pitchFamily="18" charset="0"/>
                <a:cs typeface="Alexandria" pitchFamily="2" charset="-78"/>
              </a:rPr>
              <a:t>لل</a:t>
            </a:r>
            <a:r>
              <a:rPr lang="ar-SA" kern="0" dirty="0">
                <a:solidFill>
                  <a:srgbClr val="212529"/>
                </a:solidFill>
                <a:effectLst/>
                <a:latin typeface="Alexandria" pitchFamily="2" charset="-78"/>
                <a:ea typeface="Times New Roman" panose="02020603050405020304" pitchFamily="18" charset="0"/>
                <a:cs typeface="Alexandria" pitchFamily="2" charset="-78"/>
              </a:rPr>
              <a:t>مؤسسات التعليمية من القطاع العام </a:t>
            </a:r>
            <a:r>
              <a:rPr lang="ar-JO" kern="0" dirty="0">
                <a:solidFill>
                  <a:srgbClr val="212529"/>
                </a:solidFill>
                <a:effectLst/>
                <a:latin typeface="Alexandria" pitchFamily="2" charset="-78"/>
                <a:ea typeface="Times New Roman" panose="02020603050405020304" pitchFamily="18" charset="0"/>
                <a:cs typeface="Alexandria" pitchFamily="2" charset="-78"/>
              </a:rPr>
              <a:t>إلى</a:t>
            </a:r>
            <a:r>
              <a:rPr lang="ar-SA" kern="0" dirty="0">
                <a:solidFill>
                  <a:srgbClr val="212529"/>
                </a:solidFill>
                <a:effectLst/>
                <a:latin typeface="Alexandria" pitchFamily="2" charset="-78"/>
                <a:ea typeface="Times New Roman" panose="02020603050405020304" pitchFamily="18" charset="0"/>
                <a:cs typeface="Alexandria" pitchFamily="2" charset="-78"/>
              </a:rPr>
              <a:t> القطاع الخاص، مما يؤدي إلى أن تصبح المؤسسات التعليمية ملكًا لأصحاب القطاع الخاص. </a:t>
            </a:r>
            <a:r>
              <a:rPr lang="ar-JO" kern="0" dirty="0">
                <a:solidFill>
                  <a:srgbClr val="212529"/>
                </a:solidFill>
                <a:effectLst/>
                <a:latin typeface="Alexandria" pitchFamily="2" charset="-78"/>
                <a:ea typeface="Times New Roman" panose="02020603050405020304" pitchFamily="18" charset="0"/>
                <a:cs typeface="Alexandria" pitchFamily="2" charset="-78"/>
              </a:rPr>
              <a:t>أي</a:t>
            </a:r>
            <a:r>
              <a:rPr lang="ar-SA" kern="0" dirty="0">
                <a:solidFill>
                  <a:srgbClr val="212529"/>
                </a:solidFill>
                <a:effectLst/>
                <a:latin typeface="Alexandria" pitchFamily="2" charset="-78"/>
                <a:ea typeface="Times New Roman" panose="02020603050405020304" pitchFamily="18" charset="0"/>
                <a:cs typeface="Alexandria" pitchFamily="2" charset="-78"/>
              </a:rPr>
              <a:t> ليست بيد الدولة، وهذا يجعل التعليم خدمة للمؤسسات الخاصة، ولا علاقة للدولة أو الخزانة العامة بالتعليم. </a:t>
            </a:r>
            <a:endParaRPr lang="ar-JO" kern="0" dirty="0">
              <a:solidFill>
                <a:srgbClr val="212529"/>
              </a:solidFill>
              <a:effectLst/>
              <a:latin typeface="Alexandria" pitchFamily="2" charset="-78"/>
              <a:ea typeface="Times New Roman" panose="02020603050405020304" pitchFamily="18" charset="0"/>
              <a:cs typeface="Alexandria" pitchFamily="2" charset="-78"/>
            </a:endParaRPr>
          </a:p>
          <a:p>
            <a:pPr marL="209550" marR="0" indent="-342900" algn="just" rtl="1">
              <a:lnSpc>
                <a:spcPct val="150000"/>
              </a:lnSpc>
              <a:spcBef>
                <a:spcPts val="0"/>
              </a:spcBef>
              <a:spcAft>
                <a:spcPts val="0"/>
              </a:spcAft>
              <a:buFont typeface="Wingdings" panose="05000000000000000000" pitchFamily="2" charset="2"/>
              <a:buChar char="ü"/>
            </a:pPr>
            <a:r>
              <a:rPr lang="ar-JO" kern="0" dirty="0">
                <a:solidFill>
                  <a:srgbClr val="212529"/>
                </a:solidFill>
                <a:latin typeface="Alexandria" pitchFamily="2" charset="-78"/>
                <a:cs typeface="Alexandria" pitchFamily="2" charset="-78"/>
              </a:rPr>
              <a:t>   وكذلك تُعرف بأنها </a:t>
            </a:r>
            <a:r>
              <a:rPr lang="ar-SA" kern="0" dirty="0">
                <a:solidFill>
                  <a:srgbClr val="212529"/>
                </a:solidFill>
                <a:latin typeface="Alexandria" pitchFamily="2" charset="-78"/>
                <a:cs typeface="Alexandria" pitchFamily="2" charset="-78"/>
              </a:rPr>
              <a:t>نقل للأصول أو للإدارة أو وظائف أو مسؤوليات متعلقة بالتعليم من الدولة لجهات خاصة</a:t>
            </a:r>
            <a:r>
              <a:rPr lang="ar-JO" kern="0" dirty="0">
                <a:solidFill>
                  <a:srgbClr val="212529"/>
                </a:solidFill>
                <a:latin typeface="Alexandria" pitchFamily="2" charset="-78"/>
                <a:cs typeface="Alexandria" pitchFamily="2" charset="-78"/>
              </a:rPr>
              <a:t>.</a:t>
            </a:r>
          </a:p>
          <a:p>
            <a:pPr marL="209550" indent="-342900" algn="just" rtl="1">
              <a:lnSpc>
                <a:spcPct val="150000"/>
              </a:lnSpc>
              <a:buFont typeface="Wingdings" panose="05000000000000000000" pitchFamily="2" charset="2"/>
              <a:buChar char="ü"/>
            </a:pPr>
            <a:r>
              <a:rPr lang="ar-JO" kern="0" dirty="0">
                <a:solidFill>
                  <a:srgbClr val="212529"/>
                </a:solidFill>
                <a:latin typeface="Alexandria" pitchFamily="2" charset="-78"/>
                <a:cs typeface="Alexandria" pitchFamily="2" charset="-78"/>
              </a:rPr>
              <a:t>وأيضًا هي عملية تمكين القطاع الخاص من تمويل وإدارة مؤسسات التعليم بغرض تحقيق بعض الأهداف وتحصيل عائد مالي وفقا للقوانين والأنظمة.</a:t>
            </a:r>
            <a:endParaRPr lang="en-US" kern="0" dirty="0">
              <a:solidFill>
                <a:srgbClr val="212529"/>
              </a:solidFill>
              <a:latin typeface="Alexandria" pitchFamily="2" charset="-78"/>
              <a:cs typeface="Alexandria" pitchFamily="2" charset="-78"/>
            </a:endParaRPr>
          </a:p>
          <a:p>
            <a:pPr marL="209550" marR="0" indent="-342900" algn="just" rtl="1">
              <a:lnSpc>
                <a:spcPct val="150000"/>
              </a:lnSpc>
              <a:spcBef>
                <a:spcPts val="0"/>
              </a:spcBef>
              <a:spcAft>
                <a:spcPts val="0"/>
              </a:spcAft>
              <a:buFont typeface="Wingdings" panose="05000000000000000000" pitchFamily="2" charset="2"/>
              <a:buChar char="ü"/>
            </a:pPr>
            <a:r>
              <a:rPr lang="ar-JO" kern="0" dirty="0">
                <a:solidFill>
                  <a:srgbClr val="212529"/>
                </a:solidFill>
                <a:latin typeface="Alexandria" pitchFamily="2" charset="-78"/>
                <a:cs typeface="Alexandria" pitchFamily="2" charset="-78"/>
              </a:rPr>
              <a:t>وكذلك هي قيام القطاع الخاص بتمويل وإنشاء وإدارة مؤسسات تعليمية</a:t>
            </a:r>
          </a:p>
          <a:p>
            <a:pPr marR="0" algn="just" rtl="1">
              <a:lnSpc>
                <a:spcPct val="150000"/>
              </a:lnSpc>
              <a:spcBef>
                <a:spcPts val="0"/>
              </a:spcBef>
              <a:spcAft>
                <a:spcPts val="0"/>
              </a:spcAft>
            </a:pPr>
            <a:r>
              <a:rPr lang="ar-JO" kern="0" dirty="0">
                <a:solidFill>
                  <a:srgbClr val="212529"/>
                </a:solidFill>
                <a:latin typeface="Alexandria" pitchFamily="2" charset="-78"/>
                <a:cs typeface="Alexandria" pitchFamily="2" charset="-78"/>
              </a:rPr>
              <a:t>لتحقيق مجموعة من الأهداف يتم تحديدها بشكل مسبق بصورة تتماشى</a:t>
            </a:r>
          </a:p>
          <a:p>
            <a:pPr marR="0" algn="just" rtl="1">
              <a:lnSpc>
                <a:spcPct val="150000"/>
              </a:lnSpc>
              <a:spcBef>
                <a:spcPts val="0"/>
              </a:spcBef>
              <a:spcAft>
                <a:spcPts val="0"/>
              </a:spcAft>
            </a:pPr>
            <a:r>
              <a:rPr lang="ar-JO" kern="0" dirty="0">
                <a:solidFill>
                  <a:srgbClr val="212529"/>
                </a:solidFill>
                <a:latin typeface="Alexandria" pitchFamily="2" charset="-78"/>
                <a:cs typeface="Alexandria" pitchFamily="2" charset="-78"/>
              </a:rPr>
              <a:t>مع السياسات العامة للدولة</a:t>
            </a:r>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5058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grpSp>
        <p:nvGrpSpPr>
          <p:cNvPr id="8" name="Group 7">
            <a:extLst>
              <a:ext uri="{FF2B5EF4-FFF2-40B4-BE49-F238E27FC236}">
                <a16:creationId xmlns:a16="http://schemas.microsoft.com/office/drawing/2014/main" id="{B4A4CC0F-6F85-BA81-5950-FC466C694583}"/>
              </a:ext>
            </a:extLst>
          </p:cNvPr>
          <p:cNvGrpSpPr/>
          <p:nvPr/>
        </p:nvGrpSpPr>
        <p:grpSpPr>
          <a:xfrm>
            <a:off x="1054983" y="4868845"/>
            <a:ext cx="2488335" cy="927237"/>
            <a:chOff x="624672" y="4881462"/>
            <a:chExt cx="2488335" cy="927237"/>
          </a:xfrm>
        </p:grpSpPr>
        <p:pic>
          <p:nvPicPr>
            <p:cNvPr id="4" name="Picture 3">
              <a:extLst>
                <a:ext uri="{FF2B5EF4-FFF2-40B4-BE49-F238E27FC236}">
                  <a16:creationId xmlns:a16="http://schemas.microsoft.com/office/drawing/2014/main" id="{8BD10641-5775-7EF0-9D4D-5FD53569A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72" y="4881462"/>
              <a:ext cx="2488335" cy="927237"/>
            </a:xfrm>
            <a:prstGeom prst="rect">
              <a:avLst/>
            </a:prstGeom>
          </p:spPr>
        </p:pic>
        <p:pic>
          <p:nvPicPr>
            <p:cNvPr id="12" name="Picture 11">
              <a:extLst>
                <a:ext uri="{FF2B5EF4-FFF2-40B4-BE49-F238E27FC236}">
                  <a16:creationId xmlns:a16="http://schemas.microsoft.com/office/drawing/2014/main" id="{51F5D621-CCE2-50C8-6801-5EC21A2ABC05}"/>
                </a:ext>
              </a:extLst>
            </p:cNvPr>
            <p:cNvPicPr>
              <a:picLocks noChangeAspect="1"/>
            </p:cNvPicPr>
            <p:nvPr/>
          </p:nvPicPr>
          <p:blipFill>
            <a:blip r:embed="rId3"/>
            <a:stretch>
              <a:fillRect/>
            </a:stretch>
          </p:blipFill>
          <p:spPr>
            <a:xfrm>
              <a:off x="1125524" y="5265248"/>
              <a:ext cx="1882574" cy="304634"/>
            </a:xfrm>
            <a:prstGeom prst="rect">
              <a:avLst/>
            </a:prstGeom>
          </p:spPr>
        </p:pic>
      </p:grpSp>
      <p:pic>
        <p:nvPicPr>
          <p:cNvPr id="10" name="Graphic 21">
            <a:extLst>
              <a:ext uri="{FF2B5EF4-FFF2-40B4-BE49-F238E27FC236}">
                <a16:creationId xmlns:a16="http://schemas.microsoft.com/office/drawing/2014/main" id="{E5C6B24E-EFC6-59F6-12FB-44F05984D3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42556"/>
            <a:ext cx="2591822" cy="1210204"/>
          </a:xfrm>
          <a:prstGeom prst="rect">
            <a:avLst/>
          </a:prstGeom>
        </p:spPr>
      </p:pic>
      <p:sp>
        <p:nvSpPr>
          <p:cNvPr id="13" name="TextBox 12">
            <a:extLst>
              <a:ext uri="{FF2B5EF4-FFF2-40B4-BE49-F238E27FC236}">
                <a16:creationId xmlns:a16="http://schemas.microsoft.com/office/drawing/2014/main" id="{A73EACBE-39C1-DDA6-6A3A-A1EB3F2EC766}"/>
              </a:ext>
            </a:extLst>
          </p:cNvPr>
          <p:cNvSpPr txBox="1"/>
          <p:nvPr/>
        </p:nvSpPr>
        <p:spPr>
          <a:xfrm>
            <a:off x="4415507" y="681466"/>
            <a:ext cx="3049580" cy="461024"/>
          </a:xfrm>
          <a:prstGeom prst="rect">
            <a:avLst/>
          </a:prstGeom>
          <a:noFill/>
        </p:spPr>
        <p:txBody>
          <a:bodyPr wrap="square">
            <a:spAutoFit/>
          </a:bodyPr>
          <a:lstStyle/>
          <a:p>
            <a:pPr marL="0" marR="0" algn="just" rtl="1">
              <a:lnSpc>
                <a:spcPct val="150000"/>
              </a:lnSpc>
              <a:spcBef>
                <a:spcPts val="0"/>
              </a:spcBef>
              <a:spcAft>
                <a:spcPts val="0"/>
              </a:spcAft>
            </a:pPr>
            <a:r>
              <a:rPr lang="ar-JO" sz="1800" b="1" kern="0" dirty="0">
                <a:solidFill>
                  <a:srgbClr val="00B0F0"/>
                </a:solidFill>
                <a:effectLst/>
                <a:latin typeface="Alexandria" pitchFamily="2" charset="-78"/>
                <a:ea typeface="Times New Roman" panose="02020603050405020304" pitchFamily="18" charset="0"/>
                <a:cs typeface="Alexandria" pitchFamily="2" charset="-78"/>
              </a:rPr>
              <a:t>مفهوم خصخصة التعليم</a:t>
            </a:r>
            <a:endParaRPr lang="en-US" sz="1800" b="1" kern="1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42080">
        <p14:prism isInverted="1"/>
      </p:transition>
    </mc:Choice>
    <mc:Fallback xmlns="">
      <p:transition spd="slow" advTm="14208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D0BABB4-B7F3-6A2D-06CA-CEBB92F52262}"/>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71398" y="628973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977733" y="574074"/>
            <a:ext cx="10236534" cy="5268430"/>
          </a:xfrm>
          <a:prstGeom prst="rect">
            <a:avLst/>
          </a:prstGeom>
          <a:noFill/>
        </p:spPr>
        <p:txBody>
          <a:bodyPr wrap="square" rtlCol="0">
            <a:spAutoFit/>
          </a:bodyPr>
          <a:lstStyle/>
          <a:p>
            <a:pPr algn="r" rtl="1"/>
            <a:endParaRPr lang="ar-JO" sz="1200" dirty="0">
              <a:latin typeface="Simplified Arabic" panose="02020603050405020304" pitchFamily="18" charset="-78"/>
              <a:cs typeface="Simplified Arabic" panose="02020603050405020304" pitchFamily="18" charset="-78"/>
            </a:endParaRPr>
          </a:p>
          <a:p>
            <a:pPr algn="ctr" rtl="1">
              <a:lnSpc>
                <a:spcPct val="150000"/>
              </a:lnSpc>
            </a:pPr>
            <a:r>
              <a:rPr lang="ar-JO" sz="2000" b="1" dirty="0">
                <a:solidFill>
                  <a:srgbClr val="00B0F0"/>
                </a:solidFill>
                <a:latin typeface="Alexandria Medium" pitchFamily="2" charset="-78"/>
                <a:cs typeface="Alexandria Medium" pitchFamily="2" charset="-78"/>
              </a:rPr>
              <a:t>مبررات خصخصة التعليم العام( الحكومي)</a:t>
            </a:r>
            <a:endParaRPr lang="ar-EG" sz="2000" b="1" dirty="0">
              <a:solidFill>
                <a:srgbClr val="00B0F0"/>
              </a:solidFill>
              <a:latin typeface="Alexandria Medium" pitchFamily="2" charset="-78"/>
              <a:cs typeface="Alexandria Medium" pitchFamily="2" charset="-78"/>
            </a:endParaRPr>
          </a:p>
          <a:p>
            <a:pPr algn="ctr" rtl="1">
              <a:lnSpc>
                <a:spcPct val="150000"/>
              </a:lnSpc>
            </a:pPr>
            <a:endParaRPr lang="ar-EG" sz="2000" b="1" dirty="0">
              <a:solidFill>
                <a:srgbClr val="0070C0"/>
              </a:solidFill>
              <a:latin typeface="Alexandria Medium" pitchFamily="2" charset="-78"/>
              <a:cs typeface="Alexandria Medium" pitchFamily="2" charset="-78"/>
            </a:endParaRPr>
          </a:p>
          <a:p>
            <a:pPr algn="ctr" rtl="1">
              <a:lnSpc>
                <a:spcPct val="150000"/>
              </a:lnSpc>
            </a:pPr>
            <a:endParaRPr lang="ar-JO" sz="2000" b="1" dirty="0">
              <a:solidFill>
                <a:srgbClr val="0070C0"/>
              </a:solidFill>
              <a:latin typeface="Alexandria Medium" pitchFamily="2" charset="-78"/>
              <a:cs typeface="Alexandria Medium" pitchFamily="2" charset="-78"/>
            </a:endParaRPr>
          </a:p>
          <a:p>
            <a:pPr marR="0" algn="just" rtl="1">
              <a:lnSpc>
                <a:spcPct val="107000"/>
              </a:lnSpc>
              <a:spcBef>
                <a:spcPts val="0"/>
              </a:spcBef>
              <a:spcAft>
                <a:spcPts val="0"/>
              </a:spcAft>
            </a:pPr>
            <a:r>
              <a:rPr lang="ar-JO" sz="2000" u="sng" kern="0" dirty="0">
                <a:solidFill>
                  <a:srgbClr val="00B0F0"/>
                </a:solidFill>
                <a:effectLst/>
                <a:latin typeface="Alexandria" pitchFamily="2" charset="-78"/>
                <a:ea typeface="Times New Roman" panose="02020603050405020304" pitchFamily="18" charset="0"/>
                <a:cs typeface="Alexandria" pitchFamily="2" charset="-78"/>
              </a:rPr>
              <a:t>أولًا : مبررات اقتصادية</a:t>
            </a:r>
            <a:endParaRPr lang="ar-JO" sz="3200" u="sng" dirty="0">
              <a:solidFill>
                <a:srgbClr val="00B0F0"/>
              </a:solidFill>
              <a:latin typeface="Alexandria" pitchFamily="2" charset="-78"/>
              <a:cs typeface="Alexandria" pitchFamily="2" charset="-78"/>
            </a:endParaRPr>
          </a:p>
          <a:p>
            <a:pPr algn="just" rtl="1">
              <a:lnSpc>
                <a:spcPct val="150000"/>
              </a:lnSpc>
              <a:buNone/>
            </a:pPr>
            <a:r>
              <a:rPr lang="ar-JO" dirty="0">
                <a:latin typeface="Alexandria" pitchFamily="2" charset="-78"/>
                <a:cs typeface="Alexandria" pitchFamily="2" charset="-78"/>
              </a:rPr>
              <a:t>شهدت دول العالم تحولًا نحو اقتصاد السوق وتقاسم المسؤولية مع القطاع الخاص كشريك أساسي للتعليم العام، وتعاظم دوره في ظل العولمة وما أفرزته من اتفاقيات كاتفاقية الجات (</a:t>
            </a:r>
            <a:r>
              <a:rPr lang="en-US" dirty="0">
                <a:latin typeface="Alexandria" pitchFamily="2" charset="-78"/>
                <a:cs typeface="Alexandria" pitchFamily="2" charset="-78"/>
              </a:rPr>
              <a:t>Gat</a:t>
            </a:r>
            <a:r>
              <a:rPr lang="ar-JO" dirty="0">
                <a:latin typeface="Alexandria" pitchFamily="2" charset="-78"/>
                <a:cs typeface="Alexandria" pitchFamily="2" charset="-78"/>
              </a:rPr>
              <a:t>) التي هدمت الحدود بين الدول، والتي انعكست على مجال التعليم.</a:t>
            </a:r>
            <a:endParaRPr lang="en-US" dirty="0">
              <a:latin typeface="Alexandria" pitchFamily="2" charset="-78"/>
              <a:cs typeface="Alexandria" pitchFamily="2" charset="-78"/>
            </a:endParaRPr>
          </a:p>
          <a:p>
            <a:pPr algn="just" rtl="1">
              <a:lnSpc>
                <a:spcPct val="150000"/>
              </a:lnSpc>
              <a:buNone/>
            </a:pPr>
            <a:r>
              <a:rPr lang="ar-JO" dirty="0">
                <a:latin typeface="Alexandria" pitchFamily="2" charset="-78"/>
                <a:cs typeface="Alexandria" pitchFamily="2" charset="-78"/>
              </a:rPr>
              <a:t>فلم تعد دول العالم النامية قادرة على تحمل كلفة التعليم المتزايدة في ظل الإقبال الهائل على التعليم، لذا تم التوجه إلى التعليم الخاص ليحمل جزء من مسؤولية القطاع العام، وتخفيف الاكتظاظ في صفوف المؤسسات التعليمية العامة، والارتقاء بمستواها من خلال فتح تخصصات جديدة مطلوبة في سوق العمل، وتوظيف منجزات التكنولوجيا في العملية التعليمية.</a:t>
            </a:r>
            <a:endParaRPr lang="en-US" dirty="0">
              <a:latin typeface="Alexandria" pitchFamily="2" charset="-78"/>
              <a:cs typeface="Alexandria" pitchFamily="2" charset="-78"/>
            </a:endParaRPr>
          </a:p>
          <a:p>
            <a:pPr algn="just" rtl="1">
              <a:lnSpc>
                <a:spcPct val="150000"/>
              </a:lnSpc>
              <a:buNone/>
            </a:pPr>
            <a:r>
              <a:rPr lang="ar-JO" dirty="0">
                <a:latin typeface="Alexandria" pitchFamily="2" charset="-78"/>
                <a:cs typeface="Alexandria" pitchFamily="2" charset="-78"/>
              </a:rPr>
              <a:t>ويحول أيضا دون استنزاف العملة الصعبة إذ يضطر الطلبة للدراسة في الخارج.</a:t>
            </a:r>
            <a:endParaRPr lang="ar-YE" dirty="0">
              <a:latin typeface="Alexandria" pitchFamily="2" charset="-78"/>
              <a:cs typeface="Alexandria" pitchFamily="2" charset="-78"/>
            </a:endParaRPr>
          </a:p>
        </p:txBody>
      </p:sp>
      <p:pic>
        <p:nvPicPr>
          <p:cNvPr id="21" name="Picture 20">
            <a:extLst>
              <a:ext uri="{FF2B5EF4-FFF2-40B4-BE49-F238E27FC236}">
                <a16:creationId xmlns:a16="http://schemas.microsoft.com/office/drawing/2014/main" id="{6462DEDC-3871-18E3-1D91-B7AEA108A2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733" y="1435936"/>
            <a:ext cx="2185132" cy="1047384"/>
          </a:xfrm>
          <a:prstGeom prst="rect">
            <a:avLst/>
          </a:prstGeom>
        </p:spPr>
      </p:pic>
      <p:pic>
        <p:nvPicPr>
          <p:cNvPr id="4" name="Graphic 21">
            <a:extLst>
              <a:ext uri="{FF2B5EF4-FFF2-40B4-BE49-F238E27FC236}">
                <a16:creationId xmlns:a16="http://schemas.microsoft.com/office/drawing/2014/main" id="{E34FC89D-2E4B-D903-BDEB-0D14571C0B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150" y="62979"/>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134614">
        <p14:prism isInverted="1"/>
      </p:transition>
    </mc:Choice>
    <mc:Fallback xmlns="">
      <p:transition spd="slow" advTm="134614">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0A5C507-2FEB-6610-A145-72F68153E0EE}"/>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20531" y="624428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54643" y="1215757"/>
            <a:ext cx="10054904" cy="4260846"/>
          </a:xfrm>
          <a:prstGeom prst="rect">
            <a:avLst/>
          </a:prstGeom>
          <a:noFill/>
        </p:spPr>
        <p:txBody>
          <a:bodyPr wrap="square" rtlCol="0">
            <a:spAutoFit/>
          </a:bodyPr>
          <a:lstStyle/>
          <a:p>
            <a:pPr algn="ctr" rtl="1"/>
            <a:endParaRPr lang="ar-JO" sz="3200" dirty="0">
              <a:solidFill>
                <a:srgbClr val="00B0F0"/>
              </a:solidFill>
              <a:latin typeface="Simplified Arabic" panose="02020603050405020304" pitchFamily="18" charset="-78"/>
              <a:cs typeface="Simplified Arabic" panose="02020603050405020304" pitchFamily="18" charset="-78"/>
            </a:endParaRPr>
          </a:p>
          <a:p>
            <a:pPr marL="0" marR="0" indent="-171450" algn="just" rtl="1">
              <a:lnSpc>
                <a:spcPct val="107000"/>
              </a:lnSpc>
              <a:spcBef>
                <a:spcPts val="0"/>
              </a:spcBef>
              <a:spcAft>
                <a:spcPts val="750"/>
              </a:spcAft>
            </a:pPr>
            <a:r>
              <a:rPr lang="ar-JO" b="1" u="sng" kern="0" dirty="0">
                <a:solidFill>
                  <a:srgbClr val="00B0F0"/>
                </a:solidFill>
                <a:latin typeface="Alexandria" pitchFamily="2" charset="-78"/>
                <a:cs typeface="Alexandria" pitchFamily="2" charset="-78"/>
              </a:rPr>
              <a:t>ثانيًا: مبررات تربوية</a:t>
            </a:r>
            <a:r>
              <a:rPr lang="ar-SA" b="1" u="sng" kern="0" dirty="0">
                <a:solidFill>
                  <a:srgbClr val="00B0F0"/>
                </a:solidFill>
                <a:latin typeface="Alexandria" pitchFamily="2" charset="-78"/>
                <a:cs typeface="Alexandria" pitchFamily="2" charset="-78"/>
              </a:rPr>
              <a:t> </a:t>
            </a:r>
            <a:r>
              <a:rPr lang="ar-JO" b="1" u="sng" kern="0" dirty="0">
                <a:solidFill>
                  <a:srgbClr val="00B0F0"/>
                </a:solidFill>
                <a:effectLst/>
                <a:latin typeface="Alexandria" pitchFamily="2" charset="-78"/>
                <a:ea typeface="Times New Roman" panose="02020603050405020304" pitchFamily="18" charset="0"/>
                <a:cs typeface="Alexandria" pitchFamily="2" charset="-78"/>
              </a:rPr>
              <a:t>.</a:t>
            </a:r>
            <a:endParaRPr lang="en-US" b="1" u="sng" kern="10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sz="2400" kern="0" dirty="0">
                <a:solidFill>
                  <a:srgbClr val="222222"/>
                </a:solidFill>
                <a:effectLst/>
                <a:latin typeface="Alexandria" pitchFamily="2" charset="-78"/>
                <a:ea typeface="Times New Roman" panose="02020603050405020304" pitchFamily="18" charset="0"/>
                <a:cs typeface="Alexandria" pitchFamily="2" charset="-78"/>
              </a:rPr>
              <a:t>   </a:t>
            </a:r>
            <a:r>
              <a:rPr lang="ar-JO" sz="3600" dirty="0">
                <a:latin typeface="Alexandria" pitchFamily="2" charset="-78"/>
                <a:cs typeface="Alexandria" pitchFamily="2" charset="-78"/>
              </a:rPr>
              <a:t> </a:t>
            </a:r>
            <a:r>
              <a:rPr lang="ar-JO" kern="0" dirty="0">
                <a:solidFill>
                  <a:srgbClr val="222222"/>
                </a:solidFill>
                <a:latin typeface="Alexandria" pitchFamily="2" charset="-78"/>
                <a:cs typeface="Alexandria" pitchFamily="2" charset="-78"/>
              </a:rPr>
              <a:t>أصبحت المدارس والجامعات الحكومية مكتظة بأعداد كبيرة من الطلبة وبما يفوق طاقتها الاستيعابية بسبب إلزامية ومجانية التعليم في بعض  الدول الأمر الذي يؤدي إلى تدني مستوى التعليم وتراجعه، لذلك تم إنشاء بعض المدارس والجامعات الخاصة لتخفيف العبء الجهات الرسمية ولرفع مستوى العملية التعليمة من خلال توفير الكادر التعليمي المميز والمؤهل  وتوفير تكنولوجيا متطورة تسمح بها إمكانات المؤسسات  الخاصة، وستعمل على تحقيق الميزة التنافسية والتي يمكن أن تكون ذات أثر كبير في إثراء العمل الأكاديمي لمؤسسات التعليم. مما سيساعد على إيجاد بيئة تنافسية بينها لتقديم الأفضل للطلبة وأولياء الأمور والمجتمع وسوق العمل.</a:t>
            </a:r>
            <a:endParaRPr lang="en-US" kern="0" dirty="0">
              <a:solidFill>
                <a:srgbClr val="222222"/>
              </a:solidFill>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C42F7F8F-0580-69C7-9158-9C17398710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9731" y="1525053"/>
            <a:ext cx="2619375" cy="756371"/>
          </a:xfrm>
          <a:prstGeom prst="rect">
            <a:avLst/>
          </a:prstGeom>
        </p:spPr>
      </p:pic>
      <p:pic>
        <p:nvPicPr>
          <p:cNvPr id="4" name="Graphic 21">
            <a:extLst>
              <a:ext uri="{FF2B5EF4-FFF2-40B4-BE49-F238E27FC236}">
                <a16:creationId xmlns:a16="http://schemas.microsoft.com/office/drawing/2014/main" id="{D774ED1C-7179-E4F4-33AE-5550999603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974" y="47963"/>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119686">
        <p14:prism isInverted="1"/>
      </p:transition>
    </mc:Choice>
    <mc:Fallback xmlns="">
      <p:transition spd="slow" advTm="119686">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A6BF70-173C-842D-B521-978C05D0D3C2}"/>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36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027276" y="1764266"/>
            <a:ext cx="10311316" cy="3784947"/>
          </a:xfrm>
          <a:prstGeom prst="rect">
            <a:avLst/>
          </a:prstGeom>
          <a:noFill/>
        </p:spPr>
        <p:txBody>
          <a:bodyPr wrap="square" rtlCol="0">
            <a:spAutoFit/>
          </a:bodyPr>
          <a:lstStyle/>
          <a:p>
            <a:pPr algn="just" rtl="1">
              <a:lnSpc>
                <a:spcPct val="150000"/>
              </a:lnSpc>
            </a:pPr>
            <a:r>
              <a:rPr lang="ar-JO" kern="0" dirty="0">
                <a:solidFill>
                  <a:srgbClr val="222222"/>
                </a:solidFill>
                <a:latin typeface="Alexandria" pitchFamily="2" charset="-78"/>
                <a:cs typeface="Alexandria" pitchFamily="2" charset="-78"/>
              </a:rPr>
              <a:t>     كما أن استقلالية مؤسسات التعليم الخاصة وبالذات في ما يتعلق بالقبول والمناهج وطرائق التقويم يمكن أن يجعلها انجح في التفاعل مع المتغيرات الحديثة في الميدان التعليمي.</a:t>
            </a:r>
            <a:r>
              <a:rPr lang="ar-SA" kern="0" dirty="0">
                <a:solidFill>
                  <a:srgbClr val="222222"/>
                </a:solidFill>
                <a:latin typeface="Alexandria" pitchFamily="2" charset="-78"/>
                <a:cs typeface="Alexandria" pitchFamily="2" charset="-78"/>
              </a:rPr>
              <a:t> وذلك بما يتناسب مع تغيّر احتياجات الطلبة، وفتح آفاق أوسع لتكلفة أسعار استقدام المعلمين والموظفين بعيدًا عن المحدّدات التي تُلزمها الحكومات والمؤسسات الرسميّة، حيث تؤدّي هذه المحددات في المؤسسات التعليميّة الحكوميّة إلى جمود وانغلاق وعدم نموّ وتطور، وهو ما ينعكس سلبًا على العمليّة التعليميّة وبالتالي </a:t>
            </a:r>
            <a:r>
              <a:rPr lang="ar-JO" kern="0" dirty="0">
                <a:solidFill>
                  <a:srgbClr val="222222"/>
                </a:solidFill>
                <a:latin typeface="Alexandria" pitchFamily="2" charset="-78"/>
                <a:cs typeface="Alexandria" pitchFamily="2" charset="-78"/>
              </a:rPr>
              <a:t>وجود</a:t>
            </a:r>
            <a:r>
              <a:rPr lang="ar-SA" kern="0" dirty="0">
                <a:solidFill>
                  <a:srgbClr val="222222"/>
                </a:solidFill>
                <a:latin typeface="Alexandria" pitchFamily="2" charset="-78"/>
                <a:cs typeface="Alexandria" pitchFamily="2" charset="-78"/>
              </a:rPr>
              <a:t> خلل في تقدّم المجتمع والدولة وازدهارها</a:t>
            </a:r>
            <a:r>
              <a:rPr lang="ar-JO" kern="0" dirty="0">
                <a:solidFill>
                  <a:srgbClr val="222222"/>
                </a:solidFill>
                <a:latin typeface="Alexandria" pitchFamily="2" charset="-78"/>
                <a:cs typeface="Alexandria" pitchFamily="2" charset="-78"/>
              </a:rPr>
              <a:t> </a:t>
            </a:r>
            <a:r>
              <a:rPr lang="ar-SA" kern="0" dirty="0">
                <a:solidFill>
                  <a:srgbClr val="222222"/>
                </a:solidFill>
                <a:latin typeface="Alexandria" pitchFamily="2" charset="-78"/>
                <a:cs typeface="Alexandria" pitchFamily="2" charset="-78"/>
              </a:rPr>
              <a:t>لذا كان من الضروريّ وجود القطاع الخاص للقيام بهذه المهمّة، والتي تتميّز بالتقليل من الروتين القاتل والبيروقراطية المملة، فتصبح معها المدارس والمؤسسات التعليميّة الخاصّة أكثر كفاءة ومرونة وقدرة على إنجاز العمل بشكل أفضل مقارنة بما تقّدمه المؤسسات التعليميّة الحكوميّة</a:t>
            </a:r>
            <a:r>
              <a:rPr lang="ar-JO" kern="0" dirty="0">
                <a:solidFill>
                  <a:srgbClr val="222222"/>
                </a:solidFill>
                <a:latin typeface="Alexandria" pitchFamily="2" charset="-78"/>
                <a:cs typeface="Alexandria" pitchFamily="2" charset="-78"/>
              </a:rPr>
              <a:t>.</a:t>
            </a:r>
            <a:endParaRPr lang="ar-YE" kern="0" dirty="0">
              <a:solidFill>
                <a:srgbClr val="222222"/>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1E3F2353-666B-9A49-F0F4-14EA5827FA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172507"/>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40061">
        <p14:prism isInverted="1"/>
      </p:transition>
    </mc:Choice>
    <mc:Fallback xmlns="">
      <p:transition spd="slow" advTm="140061">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0096D34-84F4-89E5-76B5-BAD4DEC220AB}"/>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87238" y="627089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1520633" y="1490369"/>
            <a:ext cx="9779349" cy="4214295"/>
          </a:xfrm>
          <a:prstGeom prst="rect">
            <a:avLst/>
          </a:prstGeom>
          <a:noFill/>
        </p:spPr>
        <p:txBody>
          <a:bodyPr wrap="square" rtlCol="0">
            <a:spAutoFit/>
          </a:bodyPr>
          <a:lstStyle/>
          <a:p>
            <a:pPr algn="just" rtl="1">
              <a:lnSpc>
                <a:spcPct val="150000"/>
              </a:lnSpc>
            </a:pPr>
            <a:r>
              <a:rPr lang="ar-JO" b="1" u="sng" kern="0" dirty="0">
                <a:solidFill>
                  <a:srgbClr val="00B0F0"/>
                </a:solidFill>
                <a:latin typeface="Alexandria" pitchFamily="2" charset="-78"/>
                <a:cs typeface="Alexandria" pitchFamily="2" charset="-78"/>
              </a:rPr>
              <a:t>ثالثًا</a:t>
            </a:r>
            <a:r>
              <a:rPr lang="ar-SA" b="1" u="sng" kern="0" dirty="0">
                <a:solidFill>
                  <a:srgbClr val="00B0F0"/>
                </a:solidFill>
                <a:latin typeface="Alexandria" pitchFamily="2" charset="-78"/>
                <a:cs typeface="Alexandria" pitchFamily="2" charset="-78"/>
              </a:rPr>
              <a:t>- </a:t>
            </a:r>
            <a:r>
              <a:rPr lang="ar-JO" b="1" u="sng" kern="0" dirty="0">
                <a:solidFill>
                  <a:srgbClr val="00B0F0"/>
                </a:solidFill>
                <a:effectLst/>
                <a:latin typeface="Alexandria" pitchFamily="2" charset="-78"/>
                <a:ea typeface="Times New Roman" panose="02020603050405020304" pitchFamily="18" charset="0"/>
                <a:cs typeface="Alexandria" pitchFamily="2" charset="-78"/>
              </a:rPr>
              <a:t>مبررات اجتماعية.</a:t>
            </a:r>
            <a:endParaRPr lang="en-US" b="1" u="sng" kern="10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70000"/>
              </a:lnSpc>
              <a:buNone/>
            </a:pPr>
            <a:r>
              <a:rPr lang="ar-SA" sz="1800" kern="0" dirty="0">
                <a:solidFill>
                  <a:srgbClr val="222222"/>
                </a:solidFill>
                <a:effectLst/>
                <a:latin typeface="Alexandria" pitchFamily="2" charset="-78"/>
                <a:ea typeface="Times New Roman" panose="02020603050405020304" pitchFamily="18" charset="0"/>
                <a:cs typeface="Alexandria" pitchFamily="2" charset="-78"/>
              </a:rPr>
              <a:t>   </a:t>
            </a:r>
            <a:r>
              <a:rPr lang="ar-JO" sz="3600" dirty="0">
                <a:latin typeface="Alexandria" pitchFamily="2" charset="-78"/>
                <a:cs typeface="Alexandria" pitchFamily="2" charset="-78"/>
              </a:rPr>
              <a:t> </a:t>
            </a:r>
            <a:r>
              <a:rPr lang="ar-JO" kern="0" dirty="0">
                <a:solidFill>
                  <a:srgbClr val="222222"/>
                </a:solidFill>
                <a:latin typeface="Alexandria" pitchFamily="2" charset="-78"/>
                <a:cs typeface="Alexandria" pitchFamily="2" charset="-78"/>
              </a:rPr>
              <a:t>وتكمن المبررات الاجتماعية من خلال زيادة الطلب الاجتماعي على التعليم كمنفذ للحراك الاجتماعي، إذ أن مؤسسات التعليم تؤهل الأفراد وتزودهم بالمهارات اللازمة التي تمكنهم من الحصول على وظائف ذوات عوائد مادية .الأمر الذي يؤدي إلى مكانة اجتماعية محترمة.</a:t>
            </a:r>
            <a:endParaRPr lang="en-US" kern="0" dirty="0">
              <a:solidFill>
                <a:srgbClr val="222222"/>
              </a:solidFill>
              <a:latin typeface="Alexandria" pitchFamily="2" charset="-78"/>
              <a:cs typeface="Alexandria" pitchFamily="2" charset="-78"/>
            </a:endParaRPr>
          </a:p>
          <a:p>
            <a:pPr algn="just" rtl="1">
              <a:lnSpc>
                <a:spcPct val="170000"/>
              </a:lnSpc>
              <a:buNone/>
            </a:pPr>
            <a:r>
              <a:rPr lang="ar-JO" kern="0" dirty="0">
                <a:solidFill>
                  <a:srgbClr val="222222"/>
                </a:solidFill>
                <a:latin typeface="Alexandria" pitchFamily="2" charset="-78"/>
                <a:cs typeface="Alexandria" pitchFamily="2" charset="-78"/>
              </a:rPr>
              <a:t>كما أن نمو المجتمعات وتقدمها في كثير من الدول قد أفرز طبقات وشرائح اجتماعية ترى من الضرورة أن تعلم أبنائها في مؤسسات التعليم العالي الخاصة وذلك لعدة أسباب ومنها: لأنهم لا يحصلون على مقاعد في مؤسسات التعليم الرسمية بسبب كثرة الإقبال عليها ومراعاة لمبدأ تكافؤ الفرص التعليمية.</a:t>
            </a:r>
          </a:p>
        </p:txBody>
      </p:sp>
      <p:pic>
        <p:nvPicPr>
          <p:cNvPr id="4" name="Picture 3">
            <a:extLst>
              <a:ext uri="{FF2B5EF4-FFF2-40B4-BE49-F238E27FC236}">
                <a16:creationId xmlns:a16="http://schemas.microsoft.com/office/drawing/2014/main" id="{0EB780CC-E52E-E244-8D54-0BC449BE178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40948" y="1381316"/>
            <a:ext cx="2362475" cy="951742"/>
          </a:xfrm>
          <a:prstGeom prst="rect">
            <a:avLst/>
          </a:prstGeom>
        </p:spPr>
      </p:pic>
      <p:pic>
        <p:nvPicPr>
          <p:cNvPr id="11" name="Graphic 21">
            <a:extLst>
              <a:ext uri="{FF2B5EF4-FFF2-40B4-BE49-F238E27FC236}">
                <a16:creationId xmlns:a16="http://schemas.microsoft.com/office/drawing/2014/main" id="{0222CBBE-E037-F762-3574-A59CD7D2C49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371" y="-27754"/>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92470">
        <p14:prism isInverted="1"/>
      </p:transition>
    </mc:Choice>
    <mc:Fallback xmlns="">
      <p:transition spd="slow" advTm="9247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501B0B4-D6A3-1EB9-3B3E-7A3539C9B9D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57087"/>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994787" y="2502459"/>
            <a:ext cx="10239270" cy="2897396"/>
          </a:xfrm>
          <a:prstGeom prst="rect">
            <a:avLst/>
          </a:prstGeom>
          <a:noFill/>
        </p:spPr>
        <p:txBody>
          <a:bodyPr wrap="square" rtlCol="0">
            <a:spAutoFit/>
          </a:bodyPr>
          <a:lstStyle/>
          <a:p>
            <a:pPr marL="0" marR="0" algn="just" rtl="1">
              <a:lnSpc>
                <a:spcPct val="150000"/>
              </a:lnSpc>
              <a:spcBef>
                <a:spcPts val="0"/>
              </a:spcBef>
              <a:spcAft>
                <a:spcPts val="0"/>
              </a:spcAft>
            </a:pPr>
            <a:r>
              <a:rPr lang="ar-JO" sz="2000" kern="0" dirty="0">
                <a:solidFill>
                  <a:srgbClr val="222222"/>
                </a:solidFill>
                <a:latin typeface="Alexandria" pitchFamily="2" charset="-78"/>
                <a:cs typeface="Alexandria" pitchFamily="2" charset="-78"/>
              </a:rPr>
              <a:t>أو  لأن منتسبي هذه الطبقات والشرائح الاجتماعية يودون أن يتعلم أبناؤهم في مؤسسات تعليم عالي معينة ذات توجهات ومنظومات قيمية خاصة، الأمر الذي لا يمكن تحقيقه إلا إذا كانت هناك مؤسسات تعليم عالي خاصة تلبي هذه الاحتياجات، وبالذات في داخل البلاد وحيث لا يرغب كثيرون في إرسال أبنائهم إلى الخارج حفاظا عليهم من المؤثرات الخارجية السلبية والحفاظ على قيمهم وعاداتهم ومعتقداتهم</a:t>
            </a:r>
            <a:r>
              <a:rPr lang="ar-JO" kern="0" dirty="0">
                <a:solidFill>
                  <a:srgbClr val="222222"/>
                </a:solidFill>
                <a:effectLst/>
                <a:latin typeface="Alexandria" pitchFamily="2" charset="-78"/>
                <a:ea typeface="Times New Roman" panose="02020603050405020304" pitchFamily="18" charset="0"/>
                <a:cs typeface="Alexandria" pitchFamily="2" charset="-78"/>
              </a:rPr>
              <a:t>.</a:t>
            </a:r>
          </a:p>
          <a:p>
            <a:pPr algn="r" rtl="1">
              <a:lnSpc>
                <a:spcPct val="150000"/>
              </a:lnSpc>
            </a:pPr>
            <a:endParaRPr lang="en-US" sz="2400" kern="0" dirty="0">
              <a:solidFill>
                <a:srgbClr val="222222"/>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097A8991-D1E8-C68C-28FD-3FAA7BB12B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73" y="1452411"/>
            <a:ext cx="2206749" cy="769440"/>
          </a:xfrm>
          <a:prstGeom prst="rect">
            <a:avLst/>
          </a:prstGeom>
        </p:spPr>
      </p:pic>
      <p:pic>
        <p:nvPicPr>
          <p:cNvPr id="12" name="Graphic 21">
            <a:extLst>
              <a:ext uri="{FF2B5EF4-FFF2-40B4-BE49-F238E27FC236}">
                <a16:creationId xmlns:a16="http://schemas.microsoft.com/office/drawing/2014/main" id="{FC3D13FF-1F6A-3A8F-4A3C-A7FE9FA920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96038" y="138095"/>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717">
        <p14:prism isInverted="1"/>
      </p:transition>
    </mc:Choice>
    <mc:Fallback xmlns="">
      <p:transition spd="slow" advTm="8271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2D9D99C-F2E8-8799-6226-4BB37A91352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759279" y="6249751"/>
            <a:ext cx="2616200" cy="400110"/>
          </a:xfrm>
          <a:prstGeom prst="rect">
            <a:avLst/>
          </a:prstGeom>
          <a:noFill/>
        </p:spPr>
        <p:txBody>
          <a:bodyPr wrap="square" rtlCol="0">
            <a:spAutoFit/>
          </a:bodyPr>
          <a:lstStyle/>
          <a:p>
            <a:pPr algn="ctr"/>
            <a:r>
              <a:rPr lang="en-US" sz="2000" dirty="0"/>
              <a:t>www.midocean.ae</a:t>
            </a:r>
          </a:p>
        </p:txBody>
      </p:sp>
      <p:sp>
        <p:nvSpPr>
          <p:cNvPr id="18" name="TextBox 17">
            <a:extLst>
              <a:ext uri="{FF2B5EF4-FFF2-40B4-BE49-F238E27FC236}">
                <a16:creationId xmlns:a16="http://schemas.microsoft.com/office/drawing/2014/main" id="{895D895A-C544-381F-36FD-E6E4DA144EED}"/>
              </a:ext>
            </a:extLst>
          </p:cNvPr>
          <p:cNvSpPr txBox="1"/>
          <p:nvPr/>
        </p:nvSpPr>
        <p:spPr>
          <a:xfrm>
            <a:off x="2647048" y="1726655"/>
            <a:ext cx="6897903" cy="589072"/>
          </a:xfrm>
          <a:prstGeom prst="rect">
            <a:avLst/>
          </a:prstGeom>
          <a:noFill/>
        </p:spPr>
        <p:txBody>
          <a:bodyPr wrap="square" rtlCol="0">
            <a:spAutoFit/>
          </a:bodyPr>
          <a:lstStyle/>
          <a:p>
            <a:pPr algn="ctr" rtl="1">
              <a:lnSpc>
                <a:spcPct val="150000"/>
              </a:lnSpc>
            </a:pPr>
            <a:r>
              <a:rPr lang="ar-JO" sz="2400" b="1" kern="0" dirty="0">
                <a:solidFill>
                  <a:srgbClr val="00B0F0"/>
                </a:solidFill>
                <a:latin typeface="Alexandria Medium" pitchFamily="2" charset="-78"/>
                <a:cs typeface="Alexandria Medium" pitchFamily="2" charset="-78"/>
              </a:rPr>
              <a:t>إيجابيات وفوائد خصخصة التعليم</a:t>
            </a:r>
          </a:p>
        </p:txBody>
      </p:sp>
      <p:pic>
        <p:nvPicPr>
          <p:cNvPr id="4" name="Picture 3">
            <a:extLst>
              <a:ext uri="{FF2B5EF4-FFF2-40B4-BE49-F238E27FC236}">
                <a16:creationId xmlns:a16="http://schemas.microsoft.com/office/drawing/2014/main" id="{15BE9753-1191-63E0-7C96-A31910454A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120" y="2609367"/>
            <a:ext cx="6445045" cy="2815618"/>
          </a:xfrm>
          <a:prstGeom prst="rect">
            <a:avLst/>
          </a:prstGeom>
        </p:spPr>
      </p:pic>
      <p:pic>
        <p:nvPicPr>
          <p:cNvPr id="3" name="Graphic 21">
            <a:extLst>
              <a:ext uri="{FF2B5EF4-FFF2-40B4-BE49-F238E27FC236}">
                <a16:creationId xmlns:a16="http://schemas.microsoft.com/office/drawing/2014/main" id="{AEC8480B-8CB7-F6A0-B1CA-D20C577758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089" y="75991"/>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41259">
        <p14:prism isInverted="1"/>
      </p:transition>
    </mc:Choice>
    <mc:Fallback xmlns="">
      <p:transition spd="slow" advTm="4125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7F32C28-E595-062F-58DB-30ABB0442045}"/>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1745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6278BDE9-38C4-8979-CE01-06C214593AAA}"/>
              </a:ext>
            </a:extLst>
          </p:cNvPr>
          <p:cNvSpPr txBox="1"/>
          <p:nvPr/>
        </p:nvSpPr>
        <p:spPr>
          <a:xfrm>
            <a:off x="924449" y="1871950"/>
            <a:ext cx="10272994" cy="4246612"/>
          </a:xfrm>
          <a:prstGeom prst="rect">
            <a:avLst/>
          </a:prstGeom>
          <a:noFill/>
        </p:spPr>
        <p:txBody>
          <a:bodyPr wrap="square" rtlCol="0">
            <a:spAutoFit/>
          </a:bodyPr>
          <a:lstStyle/>
          <a:p>
            <a:pPr algn="ctr" rtl="1">
              <a:lnSpc>
                <a:spcPct val="150000"/>
              </a:lnSpc>
            </a:pPr>
            <a:r>
              <a:rPr lang="ar-JO" sz="2000" b="1" kern="0" dirty="0">
                <a:solidFill>
                  <a:srgbClr val="00B0F0"/>
                </a:solidFill>
                <a:latin typeface="Alexandria Medium" pitchFamily="2" charset="-78"/>
                <a:cs typeface="Alexandria Medium" pitchFamily="2" charset="-78"/>
              </a:rPr>
              <a:t>إيجابيات وفوائد خصخصة التعليم</a:t>
            </a:r>
          </a:p>
          <a:p>
            <a:pPr marL="457200" indent="-457200" algn="just" rtl="1">
              <a:lnSpc>
                <a:spcPct val="150000"/>
              </a:lnSpc>
              <a:buFont typeface="+mj-lt"/>
              <a:buAutoNum type="arabicPeriod"/>
            </a:pPr>
            <a:r>
              <a:rPr lang="ar-SA" dirty="0">
                <a:solidFill>
                  <a:srgbClr val="000000"/>
                </a:solidFill>
                <a:latin typeface="Alexandria" pitchFamily="2" charset="-78"/>
                <a:cs typeface="Alexandria" pitchFamily="2" charset="-78"/>
              </a:rPr>
              <a:t>تخفيض الضرائب على المواطنين</a:t>
            </a:r>
            <a:r>
              <a:rPr lang="ar-JO" dirty="0">
                <a:solidFill>
                  <a:srgbClr val="000000"/>
                </a:solidFill>
                <a:latin typeface="Alexandria" pitchFamily="2" charset="-78"/>
                <a:cs typeface="Alexandria" pitchFamily="2" charset="-78"/>
              </a:rPr>
              <a:t>:</a:t>
            </a:r>
            <a:r>
              <a:rPr lang="ar-SA" dirty="0">
                <a:solidFill>
                  <a:srgbClr val="000000"/>
                </a:solidFill>
                <a:latin typeface="Alexandria" pitchFamily="2" charset="-78"/>
                <a:cs typeface="Alexandria" pitchFamily="2" charset="-78"/>
              </a:rPr>
              <a:t> يعدّ تخفيض الضرائب على المواطنين من أهمّ فوائد خصخصة التعليم، فمن خلال خصخصته تقلّ التزامات الدولة المادية تجاه المدارس وبالتالي ستقلّ الضرائب التي تأخذها الدولة والمخصصة لهذه الخدمات، مما سينعكس إيجابًا على الحالة المادية للأفراد، وخلق تكاليف أقلّ للإمدادات اللازمة للعملية التعليمية </a:t>
            </a:r>
            <a:r>
              <a:rPr lang="ar-JO" dirty="0">
                <a:solidFill>
                  <a:srgbClr val="000000"/>
                </a:solidFill>
                <a:latin typeface="Alexandria" pitchFamily="2" charset="-78"/>
                <a:cs typeface="Alexandria" pitchFamily="2" charset="-78"/>
              </a:rPr>
              <a:t>.</a:t>
            </a:r>
            <a:endParaRPr lang="ar-EG" dirty="0">
              <a:solidFill>
                <a:srgbClr val="000000"/>
              </a:solidFill>
              <a:latin typeface="Alexandria" pitchFamily="2" charset="-78"/>
              <a:cs typeface="Alexandria" pitchFamily="2" charset="-78"/>
            </a:endParaRPr>
          </a:p>
          <a:p>
            <a:pPr marL="457200" indent="-457200" algn="just" rtl="1">
              <a:lnSpc>
                <a:spcPct val="150000"/>
              </a:lnSpc>
              <a:buFont typeface="+mj-lt"/>
              <a:buAutoNum type="arabicPeriod"/>
            </a:pPr>
            <a:endParaRPr lang="ar-JO" dirty="0">
              <a:solidFill>
                <a:srgbClr val="000000"/>
              </a:solidFill>
              <a:latin typeface="Alexandria" pitchFamily="2" charset="-78"/>
              <a:cs typeface="Alexandria" pitchFamily="2" charset="-78"/>
            </a:endParaRPr>
          </a:p>
          <a:p>
            <a:pPr marL="457200" indent="-457200" algn="just" rtl="1">
              <a:lnSpc>
                <a:spcPct val="150000"/>
              </a:lnSpc>
              <a:buFont typeface="+mj-lt"/>
              <a:buAutoNum type="arabicPeriod"/>
            </a:pPr>
            <a:r>
              <a:rPr lang="ar-SA" dirty="0">
                <a:solidFill>
                  <a:srgbClr val="000000"/>
                </a:solidFill>
                <a:latin typeface="Alexandria" pitchFamily="2" charset="-78"/>
                <a:cs typeface="Alexandria" pitchFamily="2" charset="-78"/>
              </a:rPr>
              <a:t>تخفيف التأثير السياسي على التعليم</a:t>
            </a:r>
            <a:r>
              <a:rPr lang="ar-JO" dirty="0">
                <a:solidFill>
                  <a:srgbClr val="000000"/>
                </a:solidFill>
                <a:latin typeface="Alexandria" pitchFamily="2" charset="-78"/>
                <a:cs typeface="Alexandria" pitchFamily="2" charset="-78"/>
              </a:rPr>
              <a:t>: إذ </a:t>
            </a:r>
            <a:r>
              <a:rPr lang="ar-SA" dirty="0">
                <a:solidFill>
                  <a:srgbClr val="000000"/>
                </a:solidFill>
                <a:latin typeface="Alexandria" pitchFamily="2" charset="-78"/>
                <a:cs typeface="Alexandria" pitchFamily="2" charset="-78"/>
              </a:rPr>
              <a:t> توفّر خصخصة التعليم المزيد من الاستقلالية للمدارس واعتمادٍ أقلّ على الحكومات، وبالتالي ستتمتّع المدارس الخاصّة باستقلاليّة أكبر بعيدًا عن أيّ تدخّلات سياسيّة يمكنها التأثير سلبًا على عملية التعليم سواء أكان تدخلًا إداريًا أو تنظيميًا أو تمويليًا</a:t>
            </a:r>
            <a:r>
              <a:rPr lang="ar-JO" dirty="0">
                <a:solidFill>
                  <a:srgbClr val="000000"/>
                </a:solidFill>
                <a:latin typeface="Alexandria" pitchFamily="2" charset="-78"/>
                <a:cs typeface="Alexandria" pitchFamily="2" charset="-78"/>
              </a:rPr>
              <a:t>.</a:t>
            </a:r>
            <a:endParaRPr lang="en-US" dirty="0">
              <a:solidFill>
                <a:srgbClr val="000000"/>
              </a:solidFill>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9B6FF30A-07B8-4140-26E8-6C9B24411B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0826" y="1570435"/>
            <a:ext cx="1857375" cy="888206"/>
          </a:xfrm>
          <a:prstGeom prst="rect">
            <a:avLst/>
          </a:prstGeom>
        </p:spPr>
      </p:pic>
      <p:pic>
        <p:nvPicPr>
          <p:cNvPr id="4" name="Graphic 21">
            <a:extLst>
              <a:ext uri="{FF2B5EF4-FFF2-40B4-BE49-F238E27FC236}">
                <a16:creationId xmlns:a16="http://schemas.microsoft.com/office/drawing/2014/main" id="{3F4ACD0F-938A-DDB7-D1DE-61E3882EFD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198" y="86243"/>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38312">
        <p14:prism isInverted="1"/>
      </p:transition>
    </mc:Choice>
    <mc:Fallback xmlns="">
      <p:transition spd="slow" advTm="13831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5F96CD9-7EEF-FF77-90E9-BE467AF225A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735430" y="6246783"/>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944546" y="1774981"/>
            <a:ext cx="10460334" cy="3953968"/>
          </a:xfrm>
          <a:prstGeom prst="rect">
            <a:avLst/>
          </a:prstGeom>
          <a:noFill/>
        </p:spPr>
        <p:txBody>
          <a:bodyPr wrap="square" rtlCol="0">
            <a:spAutoFit/>
          </a:bodyPr>
          <a:lstStyle/>
          <a:p>
            <a:pPr algn="just" rtl="1">
              <a:lnSpc>
                <a:spcPct val="150000"/>
              </a:lnSpc>
            </a:pPr>
            <a:r>
              <a:rPr lang="ar-JO" kern="0" dirty="0">
                <a:effectLst/>
                <a:latin typeface="Alexandria ExtraLight" pitchFamily="2" charset="-78"/>
                <a:ea typeface="Calibri" panose="020F0502020204030204" pitchFamily="34" charset="0"/>
                <a:cs typeface="Alexandria ExtraLight" pitchFamily="2" charset="-78"/>
              </a:rPr>
              <a:t>   </a:t>
            </a:r>
            <a:endParaRPr lang="ar-JO" sz="2000" b="1" kern="100" dirty="0">
              <a:solidFill>
                <a:srgbClr val="00B0F0"/>
              </a:solidFill>
              <a:effectLst/>
              <a:latin typeface="Alexandria ExtraLight" pitchFamily="2" charset="-78"/>
              <a:ea typeface="Calibri" panose="020F0502020204030204" pitchFamily="34" charset="0"/>
              <a:cs typeface="Alexandria ExtraLight" pitchFamily="2" charset="-78"/>
            </a:endParaRPr>
          </a:p>
          <a:p>
            <a:pPr algn="just" rtl="1">
              <a:lnSpc>
                <a:spcPct val="150000"/>
              </a:lnSpc>
            </a:pPr>
            <a:r>
              <a:rPr lang="ar-JO" sz="2000" b="1" kern="100" dirty="0">
                <a:solidFill>
                  <a:srgbClr val="00B0F0"/>
                </a:solidFill>
                <a:latin typeface="Alexandria ExtraLight" pitchFamily="2" charset="-78"/>
                <a:ea typeface="Calibri" panose="020F0502020204030204" pitchFamily="34" charset="0"/>
                <a:cs typeface="Alexandria ExtraLight" pitchFamily="2" charset="-78"/>
              </a:rPr>
              <a:t> </a:t>
            </a:r>
            <a:r>
              <a:rPr lang="ar-JO" sz="2000" dirty="0">
                <a:latin typeface="Alexandria" pitchFamily="2" charset="-78"/>
                <a:cs typeface="Alexandria" pitchFamily="2" charset="-78"/>
              </a:rPr>
              <a:t>3</a:t>
            </a:r>
            <a:r>
              <a:rPr lang="ar-JO" dirty="0">
                <a:latin typeface="Alexandria" pitchFamily="2" charset="-78"/>
                <a:cs typeface="Alexandria" pitchFamily="2" charset="-78"/>
              </a:rPr>
              <a:t>. تحقق</a:t>
            </a:r>
            <a:r>
              <a:rPr lang="ar-SA" dirty="0">
                <a:latin typeface="Alexandria" pitchFamily="2" charset="-78"/>
                <a:cs typeface="Alexandria" pitchFamily="2" charset="-78"/>
              </a:rPr>
              <a:t> خصخصة التعليم </a:t>
            </a:r>
            <a:r>
              <a:rPr lang="ar-JO" dirty="0">
                <a:latin typeface="Alexandria" pitchFamily="2" charset="-78"/>
                <a:cs typeface="Alexandria" pitchFamily="2" charset="-78"/>
              </a:rPr>
              <a:t>في بعض الدول </a:t>
            </a:r>
            <a:r>
              <a:rPr lang="ar-SA" dirty="0">
                <a:latin typeface="Alexandria" pitchFamily="2" charset="-78"/>
                <a:cs typeface="Alexandria" pitchFamily="2" charset="-78"/>
              </a:rPr>
              <a:t>تعاوُنًا بين أولياء الأمور والمدارس الخاصّة لتحديد المناهج المناسبة للطلبة بعيدًا عن أيّ تأثيرات خارجيّة من الحكومات، وينتج عن هذا التعاون منهجًا مخصصًا يفيد المجتمع ويساعد على ازدهاره، كما يؤدي إلى اتساق الفصول الدراسية، بدلًا من أن يحدد السياسيون هذه المناهج بعيدًا عن نظرة أولياء</a:t>
            </a:r>
            <a:r>
              <a:rPr lang="ar-JO" dirty="0">
                <a:latin typeface="Alexandria" pitchFamily="2" charset="-78"/>
                <a:cs typeface="Alexandria" pitchFamily="2" charset="-78"/>
              </a:rPr>
              <a:t> الأمور</a:t>
            </a:r>
            <a:r>
              <a:rPr lang="ar-SA" dirty="0">
                <a:latin typeface="Alexandria" pitchFamily="2" charset="-78"/>
                <a:cs typeface="Alexandria" pitchFamily="2" charset="-78"/>
              </a:rPr>
              <a:t> </a:t>
            </a:r>
            <a:r>
              <a:rPr lang="ar-JO" dirty="0">
                <a:latin typeface="Alexandria" pitchFamily="2" charset="-78"/>
                <a:cs typeface="Alexandria" pitchFamily="2" charset="-78"/>
              </a:rPr>
              <a:t>.</a:t>
            </a:r>
            <a:endParaRPr lang="ar-EG" dirty="0">
              <a:latin typeface="Alexandria" pitchFamily="2" charset="-78"/>
              <a:cs typeface="Alexandria" pitchFamily="2" charset="-78"/>
            </a:endParaRPr>
          </a:p>
          <a:p>
            <a:pPr algn="just" rtl="1">
              <a:lnSpc>
                <a:spcPct val="150000"/>
              </a:lnSpc>
            </a:pP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4. تضافر جهود</a:t>
            </a:r>
            <a:r>
              <a:rPr lang="ar-SA" dirty="0">
                <a:latin typeface="Alexandria" pitchFamily="2" charset="-78"/>
                <a:cs typeface="Alexandria" pitchFamily="2" charset="-78"/>
              </a:rPr>
              <a:t> التعليم الخاص مع الحكومي يج</a:t>
            </a:r>
            <a:r>
              <a:rPr lang="ar-JO" dirty="0">
                <a:latin typeface="Alexandria" pitchFamily="2" charset="-78"/>
                <a:cs typeface="Alexandria" pitchFamily="2" charset="-78"/>
              </a:rPr>
              <a:t>ب</a:t>
            </a:r>
            <a:r>
              <a:rPr lang="ar-SA" dirty="0">
                <a:latin typeface="Alexandria" pitchFamily="2" charset="-78"/>
                <a:cs typeface="Alexandria" pitchFamily="2" charset="-78"/>
              </a:rPr>
              <a:t> أن يكون هناك </a:t>
            </a:r>
            <a:r>
              <a:rPr lang="ar-JO" dirty="0">
                <a:latin typeface="Alexandria" pitchFamily="2" charset="-78"/>
                <a:cs typeface="Alexandria" pitchFamily="2" charset="-78"/>
              </a:rPr>
              <a:t>تواصلًا</a:t>
            </a:r>
            <a:r>
              <a:rPr lang="ar-SA" dirty="0">
                <a:latin typeface="Alexandria" pitchFamily="2" charset="-78"/>
                <a:cs typeface="Alexandria" pitchFamily="2" charset="-78"/>
              </a:rPr>
              <a:t> بين القطاعين العام والخاص؛ إذ إنّ خصخصة التعليم لا تعني أنّ المدرسة لم تعد جزءًا من القطاع الحكومي العام، بل هي شريك في العمليّة التعليميّة ولكن بمناهج دراسية خاصة قد أُنشأت من خلال تعاون المعلمين مع أولياء الأمور</a:t>
            </a:r>
            <a:r>
              <a:rPr lang="ar-JO" sz="2400" dirty="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B5283056-1F6F-E85D-49FF-C1661AC0A7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3069" y="288639"/>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3207">
        <p14:prism isInverted="1"/>
      </p:transition>
    </mc:Choice>
    <mc:Fallback xmlns="">
      <p:transition spd="slow" advTm="13320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43236FE-8D42-5A7A-4590-654BD7485736}"/>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49378" y="6318462"/>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803868" y="1701395"/>
            <a:ext cx="10466688" cy="4200445"/>
          </a:xfrm>
          <a:prstGeom prst="rect">
            <a:avLst/>
          </a:prstGeom>
          <a:noFill/>
        </p:spPr>
        <p:txBody>
          <a:bodyPr wrap="square" rtlCol="0">
            <a:spAutoFit/>
          </a:bodyPr>
          <a:lstStyle/>
          <a:p>
            <a:pPr marL="457200" marR="0" indent="-228600" algn="just" rtl="1">
              <a:lnSpc>
                <a:spcPct val="150000"/>
              </a:lnSpc>
              <a:spcBef>
                <a:spcPts val="0"/>
              </a:spcBef>
              <a:spcAft>
                <a:spcPts val="0"/>
              </a:spcAft>
              <a:tabLst>
                <a:tab pos="228600" algn="r"/>
              </a:tabLst>
            </a:pPr>
            <a:r>
              <a:rPr lang="ar-JO" dirty="0">
                <a:latin typeface="Alexandria" pitchFamily="2" charset="-78"/>
                <a:cs typeface="Alexandria" pitchFamily="2" charset="-78"/>
              </a:rPr>
              <a:t>5. تجويد </a:t>
            </a:r>
            <a:r>
              <a:rPr lang="ar-SA" dirty="0">
                <a:latin typeface="Alexandria" pitchFamily="2" charset="-78"/>
                <a:cs typeface="Alexandria" pitchFamily="2" charset="-78"/>
              </a:rPr>
              <a:t>التعليم بسبب التنافس </a:t>
            </a:r>
            <a:r>
              <a:rPr lang="ar-JO" dirty="0">
                <a:latin typeface="Alexandria" pitchFamily="2" charset="-78"/>
                <a:cs typeface="Alexandria" pitchFamily="2" charset="-78"/>
              </a:rPr>
              <a:t>إذ </a:t>
            </a:r>
            <a:r>
              <a:rPr lang="ar-SA" dirty="0">
                <a:latin typeface="Alexandria" pitchFamily="2" charset="-78"/>
                <a:cs typeface="Alexandria" pitchFamily="2" charset="-78"/>
              </a:rPr>
              <a:t>تساهم عمليّة خصخصة التعليم برفع كفاءة التعليم والذي يعدّ هدفًا تتطلّع له جميع المدارس بشقّيها الخاص والحكوميّ، إلّا أنّ خصخصة التعليم تساهم في تسريع هذه العمليّة بشكل واضح بسبب روح المنافسة العالية بين المدارس الخاصة لإنشاء أفضل هيئة تعليمية ممكنة للطلبة، وبالتالي تفتح المجال لمزيد من الإبداع والابتكار في عمليات التعلم المقدّمة.</a:t>
            </a:r>
            <a:endParaRPr lang="ar-EG" dirty="0">
              <a:latin typeface="Alexandria" pitchFamily="2" charset="-78"/>
              <a:cs typeface="Alexandria" pitchFamily="2" charset="-78"/>
            </a:endParaRPr>
          </a:p>
          <a:p>
            <a:pPr marL="457200" marR="0" indent="-228600" algn="just" rtl="1">
              <a:lnSpc>
                <a:spcPct val="150000"/>
              </a:lnSpc>
              <a:spcBef>
                <a:spcPts val="0"/>
              </a:spcBef>
              <a:spcAft>
                <a:spcPts val="0"/>
              </a:spcAft>
              <a:tabLst>
                <a:tab pos="228600" algn="r"/>
              </a:tabLst>
            </a:pPr>
            <a:endParaRPr lang="ar-JO" dirty="0">
              <a:latin typeface="Alexandria" pitchFamily="2" charset="-78"/>
              <a:cs typeface="Alexandria" pitchFamily="2" charset="-78"/>
            </a:endParaRPr>
          </a:p>
          <a:p>
            <a:pPr marL="457200" marR="0" indent="-228600" algn="just" rtl="1">
              <a:lnSpc>
                <a:spcPct val="150000"/>
              </a:lnSpc>
              <a:spcBef>
                <a:spcPts val="0"/>
              </a:spcBef>
              <a:spcAft>
                <a:spcPts val="0"/>
              </a:spcAft>
              <a:tabLst>
                <a:tab pos="228600" algn="r"/>
              </a:tabLst>
            </a:pPr>
            <a:r>
              <a:rPr lang="ar-JO" dirty="0">
                <a:latin typeface="Alexandria" pitchFamily="2" charset="-78"/>
                <a:cs typeface="Alexandria" pitchFamily="2" charset="-78"/>
              </a:rPr>
              <a:t>6. </a:t>
            </a:r>
            <a:r>
              <a:rPr lang="ar-SA" dirty="0">
                <a:latin typeface="Alexandria" pitchFamily="2" charset="-78"/>
                <a:cs typeface="Alexandria" pitchFamily="2" charset="-78"/>
              </a:rPr>
              <a:t>تعمل المدارس </a:t>
            </a:r>
            <a:r>
              <a:rPr lang="ar-JO" dirty="0">
                <a:latin typeface="Alexandria" pitchFamily="2" charset="-78"/>
                <a:cs typeface="Alexandria" pitchFamily="2" charset="-78"/>
              </a:rPr>
              <a:t> والجامعات </a:t>
            </a:r>
            <a:r>
              <a:rPr lang="ar-SA" dirty="0">
                <a:latin typeface="Alexandria" pitchFamily="2" charset="-78"/>
                <a:cs typeface="Alexandria" pitchFamily="2" charset="-78"/>
              </a:rPr>
              <a:t>الخاصّة على رفع مستوى المعلمين </a:t>
            </a:r>
            <a:r>
              <a:rPr lang="ar-JO" dirty="0">
                <a:latin typeface="Alexandria" pitchFamily="2" charset="-78"/>
                <a:cs typeface="Alexandria" pitchFamily="2" charset="-78"/>
              </a:rPr>
              <a:t>فهي تستقطب </a:t>
            </a:r>
            <a:r>
              <a:rPr lang="ar-SA" dirty="0">
                <a:latin typeface="Alexandria" pitchFamily="2" charset="-78"/>
                <a:cs typeface="Alexandria" pitchFamily="2" charset="-78"/>
              </a:rPr>
              <a:t>المتميّزين منهم والأكثر كفاءة ليكونوا ضمن كادرها التدريسيّ لما يمتلكونه من مهارات الابتكار والإبداع، ولذلك فإنّ التنافس لم يكن مقتصرًا ليكون بين المدارس ولكن أصبح بين المعلّمين وهو ما يحقق الفائدة الأكبر للطلبة</a:t>
            </a:r>
            <a:r>
              <a:rPr lang="ar-JO" dirty="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F1DDD9C-62AF-B886-30D1-C0ADA1EE4E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4028" y="0"/>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3123">
        <p14:prism isInverted="1"/>
      </p:transition>
    </mc:Choice>
    <mc:Fallback xmlns="">
      <p:transition spd="slow" advTm="13312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0947174-24D1-D692-E9CD-A2A3F57B96FA}"/>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702225" y="6299587"/>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F5A4C019-A807-89D1-EB1D-F884956BA4B6}"/>
              </a:ext>
            </a:extLst>
          </p:cNvPr>
          <p:cNvSpPr txBox="1"/>
          <p:nvPr/>
        </p:nvSpPr>
        <p:spPr>
          <a:xfrm>
            <a:off x="799717" y="1627839"/>
            <a:ext cx="10420717" cy="3990131"/>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dirty="0">
                <a:latin typeface="Alexandria" pitchFamily="2" charset="-78"/>
                <a:cs typeface="Alexandria" pitchFamily="2" charset="-78"/>
              </a:rPr>
              <a:t>7.</a:t>
            </a:r>
            <a:r>
              <a:rPr lang="ar-SA" dirty="0">
                <a:solidFill>
                  <a:srgbClr val="333333"/>
                </a:solidFill>
                <a:effectLst/>
                <a:latin typeface="Alexandria" pitchFamily="2" charset="-78"/>
                <a:ea typeface="Calibri" panose="020F0502020204030204" pitchFamily="34" charset="0"/>
                <a:cs typeface="Alexandria" pitchFamily="2" charset="-78"/>
              </a:rPr>
              <a:t> </a:t>
            </a:r>
            <a:r>
              <a:rPr lang="ar-SA" dirty="0">
                <a:latin typeface="Alexandria" pitchFamily="2" charset="-78"/>
                <a:cs typeface="Alexandria" pitchFamily="2" charset="-78"/>
              </a:rPr>
              <a:t>توفير أفضل بيئة تعليمية </a:t>
            </a:r>
            <a:r>
              <a:rPr lang="ar-JO" dirty="0">
                <a:latin typeface="Alexandria" pitchFamily="2" charset="-78"/>
                <a:cs typeface="Alexandria" pitchFamily="2" charset="-78"/>
              </a:rPr>
              <a:t>للطلبة</a:t>
            </a:r>
            <a:r>
              <a:rPr lang="ar-SA" dirty="0">
                <a:latin typeface="Alexandria" pitchFamily="2" charset="-78"/>
                <a:cs typeface="Alexandria" pitchFamily="2" charset="-78"/>
              </a:rPr>
              <a:t>، </a:t>
            </a:r>
            <a:r>
              <a:rPr lang="ar-JO" dirty="0">
                <a:latin typeface="Alexandria" pitchFamily="2" charset="-78"/>
                <a:cs typeface="Alexandria" pitchFamily="2" charset="-78"/>
              </a:rPr>
              <a:t>إذ يهتم أولياء الأمور بنوعية البيئة المدرسية سواء أكانت تعليمية أم اجتماعية وكذلك بالخدمات المقدمة لأبنائهم وبوجود </a:t>
            </a:r>
            <a:r>
              <a:rPr lang="ar-SA" dirty="0">
                <a:latin typeface="Alexandria" pitchFamily="2" charset="-78"/>
                <a:cs typeface="Alexandria" pitchFamily="2" charset="-78"/>
              </a:rPr>
              <a:t>المدارس </a:t>
            </a:r>
            <a:r>
              <a:rPr lang="ar-JO" dirty="0">
                <a:latin typeface="Alexandria" pitchFamily="2" charset="-78"/>
                <a:cs typeface="Alexandria" pitchFamily="2" charset="-78"/>
              </a:rPr>
              <a:t>والجامعات </a:t>
            </a:r>
            <a:r>
              <a:rPr lang="ar-SA" dirty="0">
                <a:latin typeface="Alexandria" pitchFamily="2" charset="-78"/>
                <a:cs typeface="Alexandria" pitchFamily="2" charset="-78"/>
              </a:rPr>
              <a:t>الخاصّة سيكون المجال مفتوح لديهم لاختيار أفضل بيئة تعليمية لهم من خلال النظر إلى سيرة المدرسة وعطائها على مدار السنوات، لذلك تهتم المدارس في رفع مستواها وابتكار طرق جديدة للتعليم، للحفاظ على جودة التعليم العالية حتى تضمن </a:t>
            </a:r>
            <a:r>
              <a:rPr lang="ar-JO" dirty="0">
                <a:latin typeface="Alexandria" pitchFamily="2" charset="-78"/>
                <a:cs typeface="Alexandria" pitchFamily="2" charset="-78"/>
              </a:rPr>
              <a:t>تسجيل أكبر عدد من الطلبة.</a:t>
            </a:r>
            <a:endParaRPr lang="ar-EG" dirty="0">
              <a:latin typeface="Alexandria" pitchFamily="2" charset="-78"/>
              <a:cs typeface="Alexandria" pitchFamily="2" charset="-78"/>
            </a:endParaRPr>
          </a:p>
          <a:p>
            <a:pPr marR="0" lvl="0" algn="just" rtl="1">
              <a:lnSpc>
                <a:spcPct val="150000"/>
              </a:lnSpc>
              <a:spcBef>
                <a:spcPts val="0"/>
              </a:spcBef>
              <a:spcAft>
                <a:spcPts val="800"/>
              </a:spcAft>
              <a:tabLst>
                <a:tab pos="228600" algn="r"/>
              </a:tabLst>
            </a:pPr>
            <a:endParaRPr lang="ar-JO" dirty="0">
              <a:latin typeface="Alexandria" pitchFamily="2" charset="-78"/>
              <a:cs typeface="Alexandria" pitchFamily="2" charset="-78"/>
            </a:endParaRPr>
          </a:p>
          <a:p>
            <a:pPr marR="0" lvl="0" algn="just" rtl="1">
              <a:lnSpc>
                <a:spcPct val="150000"/>
              </a:lnSpc>
              <a:spcBef>
                <a:spcPts val="0"/>
              </a:spcBef>
              <a:spcAft>
                <a:spcPts val="800"/>
              </a:spcAft>
              <a:tabLst>
                <a:tab pos="228600" algn="r"/>
              </a:tabLst>
            </a:pPr>
            <a:r>
              <a:rPr lang="ar-JO" dirty="0">
                <a:latin typeface="Alexandria" pitchFamily="2" charset="-78"/>
                <a:cs typeface="Alexandria" pitchFamily="2" charset="-78"/>
              </a:rPr>
              <a:t>8.</a:t>
            </a:r>
            <a:r>
              <a:rPr lang="ar-SA" dirty="0">
                <a:solidFill>
                  <a:srgbClr val="333333"/>
                </a:solidFill>
                <a:effectLst/>
                <a:latin typeface="Alexandria" pitchFamily="2" charset="-78"/>
                <a:ea typeface="Calibri" panose="020F0502020204030204" pitchFamily="34" charset="0"/>
                <a:cs typeface="Alexandria" pitchFamily="2" charset="-78"/>
              </a:rPr>
              <a:t> </a:t>
            </a:r>
            <a:r>
              <a:rPr lang="ar-SA" dirty="0">
                <a:latin typeface="Alexandria" pitchFamily="2" charset="-78"/>
                <a:cs typeface="Alexandria" pitchFamily="2" charset="-78"/>
              </a:rPr>
              <a:t>زيادة الخيارات التعليمية تساهم خصخصة التعليم في مساعدة كلّ طالب في العثور على أفضل الخيارات للمدارس التي تناسب وضعه، فعندما تتنوع المدارس وتتنوع خيارات التعليم وأساليبه والمناهج المعطاة، يعطي ذلك مساحة أكبر للطالب لاختيار المدرسة التي تُقدّم الخيارات الأنسب بالنسبة له</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E1DFC82D-2FA0-2D41-A128-7923D483A1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6155"/>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16497">
        <p14:prism isInverted="1"/>
      </p:transition>
    </mc:Choice>
    <mc:Fallback xmlns="">
      <p:transition spd="slow" advTm="116497">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A78A6ED-55D4-EB56-6E9A-FAA01BA087C4}"/>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64472" y="617653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870600" y="1821686"/>
            <a:ext cx="10450797" cy="4036298"/>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000" dirty="0">
                <a:latin typeface="Alexandria" pitchFamily="2" charset="-78"/>
                <a:cs typeface="Alexandria" pitchFamily="2" charset="-78"/>
              </a:rPr>
              <a:t>9. </a:t>
            </a:r>
            <a:r>
              <a:rPr lang="ar-SA" dirty="0">
                <a:latin typeface="Alexandria" pitchFamily="2" charset="-78"/>
                <a:cs typeface="Alexandria" pitchFamily="2" charset="-78"/>
              </a:rPr>
              <a:t>رقابة الأهالي المباشرة على تعليم أبنائهم تُضيف خصخصة التعليم مسؤوليةً أكبر على الأهالي، فقد كان التعليم قبل خصخصته مجانيًا أو بمبالغ قليلة جدًا مما جعل العديد من الأهالي والطلبة غير مكترثين بمستوى المدارس ومستوى التعليم الذي يحصل عليه أبناؤهم، ولكن ساعدت الخصخصة على تحمّل أولياء الأمور تكلفة التعليم كاملة لذلك وبالتالي زيادة اهتمام أولياء الأمور بجودة التدريس التي يتلقاها أبناؤهم</a:t>
            </a:r>
            <a:r>
              <a:rPr lang="ar-JO" dirty="0">
                <a:latin typeface="Alexandria" pitchFamily="2" charset="-78"/>
                <a:cs typeface="Alexandria" pitchFamily="2" charset="-78"/>
              </a:rPr>
              <a:t>.</a:t>
            </a:r>
            <a:endParaRPr lang="ar-EG" dirty="0">
              <a:latin typeface="Alexandria" pitchFamily="2" charset="-78"/>
              <a:cs typeface="Alexandria" pitchFamily="2" charset="-78"/>
            </a:endParaRPr>
          </a:p>
          <a:p>
            <a:pPr marR="0" lvl="0" algn="just" rtl="1">
              <a:lnSpc>
                <a:spcPct val="150000"/>
              </a:lnSpc>
              <a:spcBef>
                <a:spcPts val="0"/>
              </a:spcBef>
              <a:spcAft>
                <a:spcPts val="800"/>
              </a:spcAft>
              <a:tabLst>
                <a:tab pos="228600" algn="r"/>
              </a:tabLst>
            </a:pPr>
            <a:endParaRPr lang="ar-JO" dirty="0">
              <a:latin typeface="Alexandria" pitchFamily="2" charset="-78"/>
              <a:cs typeface="Alexandria" pitchFamily="2" charset="-78"/>
            </a:endParaRPr>
          </a:p>
          <a:p>
            <a:pPr marR="0" lvl="0" algn="just" rtl="1">
              <a:lnSpc>
                <a:spcPct val="150000"/>
              </a:lnSpc>
              <a:spcBef>
                <a:spcPts val="0"/>
              </a:spcBef>
              <a:spcAft>
                <a:spcPts val="800"/>
              </a:spcAft>
              <a:tabLst>
                <a:tab pos="228600" algn="r"/>
              </a:tabLst>
            </a:pPr>
            <a:r>
              <a:rPr lang="ar-JO" dirty="0">
                <a:latin typeface="Alexandria" pitchFamily="2" charset="-78"/>
                <a:cs typeface="Alexandria" pitchFamily="2" charset="-78"/>
              </a:rPr>
              <a:t>10. </a:t>
            </a:r>
            <a:r>
              <a:rPr lang="ar-SA" dirty="0">
                <a:latin typeface="Alexandria" pitchFamily="2" charset="-78"/>
                <a:cs typeface="Alexandria" pitchFamily="2" charset="-78"/>
              </a:rPr>
              <a:t>تُعزّز خصخصة التعليم رقابة الأهالي على المدرسة إذ يستطيعون من خلال وسائل التواصل الاجتماعي أو من خلال الاجتماعات المباشرة مع إدارات المدرسة تحدث بصورة دوريّة مناقشة مستوى الطالب بشكل مفصّل كحلّه للواجبات وعلاماته الشهرية والفصلية.</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F3E96E3-C70F-0011-0D64-5E8053A5CE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9817" y="26696"/>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16830">
        <p14:prism isInverted="1"/>
      </p:transition>
    </mc:Choice>
    <mc:Fallback xmlns="">
      <p:transition spd="slow" advTm="11683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3E1CC87-63C8-BC83-6C38-B27DB963118A}"/>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71910" y="628532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B3005F66-4963-5249-AF44-6666A630DE03}"/>
              </a:ext>
            </a:extLst>
          </p:cNvPr>
          <p:cNvSpPr txBox="1"/>
          <p:nvPr/>
        </p:nvSpPr>
        <p:spPr>
          <a:xfrm>
            <a:off x="813915" y="614152"/>
            <a:ext cx="10651253" cy="5031186"/>
          </a:xfrm>
          <a:prstGeom prst="rect">
            <a:avLst/>
          </a:prstGeom>
          <a:noFill/>
        </p:spPr>
        <p:txBody>
          <a:bodyPr wrap="square" rtlCol="0">
            <a:spAutoFit/>
          </a:bodyPr>
          <a:lstStyle/>
          <a:p>
            <a:pPr marR="0" lvl="0" algn="ctr" rtl="1">
              <a:lnSpc>
                <a:spcPct val="150000"/>
              </a:lnSpc>
              <a:spcBef>
                <a:spcPts val="0"/>
              </a:spcBef>
              <a:spcAft>
                <a:spcPts val="800"/>
              </a:spcAft>
              <a:tabLst>
                <a:tab pos="0" algn="r"/>
              </a:tabLst>
            </a:pPr>
            <a:r>
              <a:rPr lang="ar-JO" sz="2000" b="1" kern="0" dirty="0">
                <a:solidFill>
                  <a:srgbClr val="00B0F0"/>
                </a:solidFill>
                <a:latin typeface="Alexandria Medium" pitchFamily="2" charset="-78"/>
                <a:cs typeface="Alexandria Medium" pitchFamily="2" charset="-78"/>
              </a:rPr>
              <a:t>سلبيات خصخصة التعليم</a:t>
            </a:r>
            <a:endParaRPr lang="ar-EG" sz="2000" b="1" kern="0" dirty="0">
              <a:solidFill>
                <a:srgbClr val="00B0F0"/>
              </a:solidFill>
              <a:latin typeface="Alexandria Medium" pitchFamily="2" charset="-78"/>
              <a:cs typeface="Alexandria Medium" pitchFamily="2" charset="-78"/>
            </a:endParaRPr>
          </a:p>
          <a:p>
            <a:pPr marR="0" lvl="0" algn="ctr" rtl="1">
              <a:lnSpc>
                <a:spcPct val="150000"/>
              </a:lnSpc>
              <a:spcBef>
                <a:spcPts val="0"/>
              </a:spcBef>
              <a:spcAft>
                <a:spcPts val="800"/>
              </a:spcAft>
              <a:tabLst>
                <a:tab pos="0" algn="r"/>
              </a:tabLst>
            </a:pPr>
            <a:endParaRPr lang="ar-JO" sz="2000" b="1" kern="0" dirty="0">
              <a:solidFill>
                <a:srgbClr val="00B0F0"/>
              </a:solidFill>
              <a:latin typeface="Alexandria Medium" pitchFamily="2" charset="-78"/>
              <a:cs typeface="Alexandria Medium" pitchFamily="2" charset="-78"/>
            </a:endParaRPr>
          </a:p>
          <a:p>
            <a:pPr marR="0" lvl="0" algn="just" rtl="1">
              <a:lnSpc>
                <a:spcPct val="150000"/>
              </a:lnSpc>
              <a:spcBef>
                <a:spcPts val="0"/>
              </a:spcBef>
              <a:spcAft>
                <a:spcPts val="800"/>
              </a:spcAft>
              <a:buSzPct val="59000"/>
              <a:tabLst>
                <a:tab pos="457200" algn="l"/>
              </a:tabLst>
            </a:pPr>
            <a:r>
              <a:rPr lang="ar-EG" kern="0" dirty="0">
                <a:solidFill>
                  <a:srgbClr val="2C2F34"/>
                </a:solidFill>
                <a:latin typeface="Alexandria" pitchFamily="2" charset="-78"/>
                <a:cs typeface="Alexandria" pitchFamily="2" charset="-78"/>
              </a:rPr>
              <a:t>1. </a:t>
            </a:r>
            <a:r>
              <a:rPr lang="ar-SA" kern="0" dirty="0">
                <a:solidFill>
                  <a:srgbClr val="2C2F34"/>
                </a:solidFill>
                <a:latin typeface="Alexandria" pitchFamily="2" charset="-78"/>
                <a:cs typeface="Alexandria" pitchFamily="2" charset="-78"/>
              </a:rPr>
              <a:t>احتكار </a:t>
            </a:r>
            <a:r>
              <a:rPr lang="ar-JO" kern="0" dirty="0">
                <a:solidFill>
                  <a:srgbClr val="2C2F34"/>
                </a:solidFill>
                <a:latin typeface="Alexandria" pitchFamily="2" charset="-78"/>
                <a:cs typeface="Alexandria" pitchFamily="2" charset="-78"/>
              </a:rPr>
              <a:t>الخدمة التعليمية </a:t>
            </a:r>
            <a:r>
              <a:rPr lang="ar-SA" kern="0" dirty="0">
                <a:solidFill>
                  <a:srgbClr val="2C2F34"/>
                </a:solidFill>
                <a:latin typeface="Alexandria" pitchFamily="2" charset="-78"/>
                <a:cs typeface="Alexandria" pitchFamily="2" charset="-78"/>
              </a:rPr>
              <a:t>من قبل الشركات الخاصة التي ستحاول الحصول على معظم التعليم من خلال احتكار خدماتها لنفسها فقط</a:t>
            </a:r>
            <a:r>
              <a:rPr lang="en-US" kern="0" dirty="0">
                <a:solidFill>
                  <a:srgbClr val="2C2F34"/>
                </a:solidFill>
                <a:latin typeface="Alexandria" pitchFamily="2" charset="-78"/>
                <a:cs typeface="Alexandria" pitchFamily="2" charset="-78"/>
              </a:rPr>
              <a:t>.</a:t>
            </a:r>
            <a:endParaRPr lang="ar-EG" kern="0" dirty="0">
              <a:solidFill>
                <a:srgbClr val="2C2F34"/>
              </a:solidFill>
              <a:latin typeface="Alexandria" pitchFamily="2" charset="-78"/>
              <a:cs typeface="Alexandria" pitchFamily="2" charset="-78"/>
            </a:endParaRPr>
          </a:p>
          <a:p>
            <a:pPr marL="342900" marR="0" lvl="0" indent="-342900" algn="just" rtl="1">
              <a:lnSpc>
                <a:spcPct val="150000"/>
              </a:lnSpc>
              <a:spcBef>
                <a:spcPts val="0"/>
              </a:spcBef>
              <a:spcAft>
                <a:spcPts val="800"/>
              </a:spcAft>
              <a:buSzPts val="1000"/>
              <a:buAutoNum type="arabicPeriod"/>
              <a:tabLst>
                <a:tab pos="457200" algn="l"/>
              </a:tabLst>
            </a:pPr>
            <a:endParaRPr lang="en-US" kern="0" dirty="0">
              <a:solidFill>
                <a:srgbClr val="2C2F34"/>
              </a:solidFill>
              <a:latin typeface="Alexandria" pitchFamily="2" charset="-78"/>
              <a:cs typeface="Alexandria" pitchFamily="2" charset="-78"/>
            </a:endParaRPr>
          </a:p>
          <a:p>
            <a:pPr marR="0" lvl="0" algn="just" rtl="1">
              <a:lnSpc>
                <a:spcPct val="150000"/>
              </a:lnSpc>
              <a:spcBef>
                <a:spcPts val="0"/>
              </a:spcBef>
              <a:spcAft>
                <a:spcPts val="800"/>
              </a:spcAft>
              <a:buSzPts val="1000"/>
              <a:tabLst>
                <a:tab pos="457200" algn="l"/>
              </a:tabLst>
            </a:pPr>
            <a:r>
              <a:rPr lang="ar-JO" kern="0" dirty="0">
                <a:solidFill>
                  <a:srgbClr val="2C2F34"/>
                </a:solidFill>
                <a:latin typeface="Alexandria" pitchFamily="2" charset="-78"/>
                <a:cs typeface="Alexandria" pitchFamily="2" charset="-78"/>
              </a:rPr>
              <a:t>2. </a:t>
            </a:r>
            <a:r>
              <a:rPr lang="ar-SA" kern="0" dirty="0">
                <a:solidFill>
                  <a:srgbClr val="2C2F34"/>
                </a:solidFill>
                <a:latin typeface="Alexandria" pitchFamily="2" charset="-78"/>
                <a:cs typeface="Alexandria" pitchFamily="2" charset="-78"/>
              </a:rPr>
              <a:t>إلحاق الكثير من الخسائر المادية بالقطاع العام حيث يتم تحويل جميع المكاسب التعليمية إلى القطاع الخاص</a:t>
            </a:r>
            <a:r>
              <a:rPr lang="en-US" kern="0" dirty="0">
                <a:solidFill>
                  <a:srgbClr val="2C2F34"/>
                </a:solidFill>
                <a:latin typeface="Alexandria" pitchFamily="2" charset="-78"/>
                <a:cs typeface="Alexandria" pitchFamily="2" charset="-78"/>
              </a:rPr>
              <a:t>.</a:t>
            </a:r>
            <a:endParaRPr lang="ar-EG" kern="0" dirty="0">
              <a:solidFill>
                <a:srgbClr val="2C2F34"/>
              </a:solidFill>
              <a:latin typeface="Alexandria" pitchFamily="2" charset="-78"/>
              <a:cs typeface="Alexandria" pitchFamily="2" charset="-78"/>
            </a:endParaRPr>
          </a:p>
          <a:p>
            <a:pPr marR="0" lvl="0" algn="just" rtl="1">
              <a:lnSpc>
                <a:spcPct val="150000"/>
              </a:lnSpc>
              <a:spcBef>
                <a:spcPts val="0"/>
              </a:spcBef>
              <a:spcAft>
                <a:spcPts val="800"/>
              </a:spcAft>
              <a:buSzPts val="1000"/>
              <a:tabLst>
                <a:tab pos="457200" algn="l"/>
              </a:tabLst>
            </a:pPr>
            <a:endParaRPr lang="en-US" kern="0" dirty="0">
              <a:solidFill>
                <a:srgbClr val="2C2F34"/>
              </a:solidFill>
              <a:latin typeface="Alexandria" pitchFamily="2" charset="-78"/>
              <a:cs typeface="Alexandria" pitchFamily="2" charset="-78"/>
            </a:endParaRPr>
          </a:p>
          <a:p>
            <a:pPr marR="0" lvl="0" algn="just" rtl="1">
              <a:lnSpc>
                <a:spcPct val="150000"/>
              </a:lnSpc>
              <a:spcBef>
                <a:spcPts val="0"/>
              </a:spcBef>
              <a:spcAft>
                <a:spcPts val="800"/>
              </a:spcAft>
              <a:buSzPts val="1000"/>
              <a:tabLst>
                <a:tab pos="457200" algn="l"/>
              </a:tabLst>
            </a:pPr>
            <a:r>
              <a:rPr lang="ar-JO" kern="0" dirty="0">
                <a:solidFill>
                  <a:srgbClr val="2C2F34"/>
                </a:solidFill>
                <a:latin typeface="Alexandria" pitchFamily="2" charset="-78"/>
                <a:cs typeface="Alexandria" pitchFamily="2" charset="-78"/>
              </a:rPr>
              <a:t>3. اعتماد</a:t>
            </a:r>
            <a:r>
              <a:rPr lang="ar-SA" kern="0" dirty="0">
                <a:solidFill>
                  <a:srgbClr val="2C2F34"/>
                </a:solidFill>
                <a:latin typeface="Alexandria" pitchFamily="2" charset="-78"/>
                <a:cs typeface="Alexandria" pitchFamily="2" charset="-78"/>
              </a:rPr>
              <a:t> العديد من الشركات الخاصة عن مبدأ الربح الكبير في وقت قصير، مما يؤدي إلى ارتفاع أسعار التعليم</a:t>
            </a:r>
            <a:r>
              <a:rPr lang="en-US" sz="2400" kern="0" dirty="0">
                <a:solidFill>
                  <a:srgbClr val="2C2F34"/>
                </a:solidFill>
                <a:latin typeface="Alexandria" pitchFamily="2" charset="-78"/>
                <a:cs typeface="Alexandria" pitchFamily="2" charset="-78"/>
              </a:rPr>
              <a:t>.</a:t>
            </a:r>
          </a:p>
        </p:txBody>
      </p:sp>
      <p:pic>
        <p:nvPicPr>
          <p:cNvPr id="4" name="Picture 3">
            <a:extLst>
              <a:ext uri="{FF2B5EF4-FFF2-40B4-BE49-F238E27FC236}">
                <a16:creationId xmlns:a16="http://schemas.microsoft.com/office/drawing/2014/main" id="{B59FF2FB-0A82-658A-3AEE-3B49F18FF1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8166" y="5041632"/>
            <a:ext cx="1819275" cy="1245829"/>
          </a:xfrm>
          <a:prstGeom prst="rect">
            <a:avLst/>
          </a:prstGeom>
          <a:ln>
            <a:noFill/>
          </a:ln>
          <a:effectLst>
            <a:softEdge rad="112500"/>
          </a:effectLst>
        </p:spPr>
      </p:pic>
      <p:pic>
        <p:nvPicPr>
          <p:cNvPr id="10" name="Graphic 21">
            <a:extLst>
              <a:ext uri="{FF2B5EF4-FFF2-40B4-BE49-F238E27FC236}">
                <a16:creationId xmlns:a16="http://schemas.microsoft.com/office/drawing/2014/main" id="{EBB15A9D-0C7D-3454-950F-6604901901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275" y="63951"/>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72388">
        <p14:prism isInverted="1"/>
      </p:transition>
    </mc:Choice>
    <mc:Fallback xmlns="">
      <p:transition spd="slow" advTm="17238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1755881-95B5-28B8-4208-6E6E03A2DBA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1716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810824" y="1579060"/>
            <a:ext cx="10538933" cy="4195316"/>
          </a:xfrm>
          <a:prstGeom prst="rect">
            <a:avLst/>
          </a:prstGeom>
          <a:noFill/>
        </p:spPr>
        <p:txBody>
          <a:bodyPr wrap="square" rtlCol="0">
            <a:spAutoFit/>
          </a:bodyPr>
          <a:lstStyle/>
          <a:p>
            <a:pPr algn="just" rtl="1">
              <a:lnSpc>
                <a:spcPct val="150000"/>
              </a:lnSpc>
              <a:spcAft>
                <a:spcPts val="800"/>
              </a:spcAft>
              <a:tabLst>
                <a:tab pos="-57150" algn="r"/>
                <a:tab pos="0" algn="r"/>
                <a:tab pos="228600" algn="r"/>
              </a:tabLst>
            </a:pPr>
            <a:r>
              <a:rPr lang="ar-JO" kern="0" dirty="0">
                <a:solidFill>
                  <a:srgbClr val="2C2F34"/>
                </a:solidFill>
                <a:latin typeface="Alexandria" pitchFamily="2" charset="-78"/>
                <a:cs typeface="Alexandria" pitchFamily="2" charset="-78"/>
              </a:rPr>
              <a:t>4. </a:t>
            </a:r>
            <a:r>
              <a:rPr lang="ar-SA" kern="0" dirty="0">
                <a:solidFill>
                  <a:srgbClr val="2C2F34"/>
                </a:solidFill>
                <a:latin typeface="Alexandria" pitchFamily="2" charset="-78"/>
                <a:cs typeface="Alexandria" pitchFamily="2" charset="-78"/>
              </a:rPr>
              <a:t>انخفاض مستوى الخدمة في حالة تولي شركة خاصة لقطاع التعليم بأكمله، مما يؤدي إلى انخفاض الخدمات وارتفاع الأسعار لتوليد العوائد المالية اللازمة</a:t>
            </a:r>
            <a:r>
              <a:rPr lang="en-US" dirty="0">
                <a:latin typeface="Alexandria" pitchFamily="2" charset="-78"/>
                <a:cs typeface="Alexandria" pitchFamily="2" charset="-78"/>
              </a:rPr>
              <a:t>.</a:t>
            </a:r>
            <a:endParaRPr lang="ar-EG" dirty="0">
              <a:latin typeface="Alexandria" pitchFamily="2" charset="-78"/>
              <a:cs typeface="Alexandria" pitchFamily="2" charset="-78"/>
            </a:endParaRPr>
          </a:p>
          <a:p>
            <a:pPr algn="just" rtl="1">
              <a:lnSpc>
                <a:spcPct val="150000"/>
              </a:lnSpc>
              <a:spcAft>
                <a:spcPts val="800"/>
              </a:spcAft>
              <a:tabLst>
                <a:tab pos="-57150" algn="r"/>
                <a:tab pos="0" algn="r"/>
                <a:tab pos="228600" algn="r"/>
              </a:tabLst>
            </a:pPr>
            <a:endParaRPr lang="ar-JO" dirty="0">
              <a:latin typeface="Alexandria" pitchFamily="2" charset="-78"/>
              <a:cs typeface="Alexandria" pitchFamily="2" charset="-78"/>
            </a:endParaRPr>
          </a:p>
          <a:p>
            <a:pPr marR="0" lvl="0" algn="just" rtl="1">
              <a:lnSpc>
                <a:spcPct val="150000"/>
              </a:lnSpc>
              <a:spcBef>
                <a:spcPts val="0"/>
              </a:spcBef>
              <a:spcAft>
                <a:spcPts val="800"/>
              </a:spcAft>
              <a:tabLst>
                <a:tab pos="-57150" algn="r"/>
                <a:tab pos="0" algn="r"/>
                <a:tab pos="228600" algn="r"/>
              </a:tabLst>
            </a:pPr>
            <a:r>
              <a:rPr lang="ar-JO" dirty="0">
                <a:latin typeface="Alexandria" pitchFamily="2" charset="-78"/>
                <a:cs typeface="Alexandria" pitchFamily="2" charset="-78"/>
              </a:rPr>
              <a:t>5.</a:t>
            </a:r>
            <a:r>
              <a:rPr lang="ar-SA" kern="0" dirty="0">
                <a:solidFill>
                  <a:srgbClr val="2C2F34"/>
                </a:solidFill>
                <a:effectLst/>
                <a:latin typeface="Alexandria" pitchFamily="2" charset="-78"/>
                <a:ea typeface="Times New Roman" panose="02020603050405020304" pitchFamily="18" charset="0"/>
                <a:cs typeface="Alexandria" pitchFamily="2" charset="-78"/>
              </a:rPr>
              <a:t> </a:t>
            </a:r>
            <a:r>
              <a:rPr lang="ar-JO" kern="0" dirty="0">
                <a:solidFill>
                  <a:srgbClr val="2C2F34"/>
                </a:solidFill>
                <a:latin typeface="Alexandria" pitchFamily="2" charset="-78"/>
                <a:cs typeface="Alexandria" pitchFamily="2" charset="-78"/>
              </a:rPr>
              <a:t>ا</a:t>
            </a:r>
            <a:r>
              <a:rPr lang="ar-SA" kern="0" dirty="0">
                <a:solidFill>
                  <a:srgbClr val="2C2F34"/>
                </a:solidFill>
                <a:latin typeface="Alexandria" pitchFamily="2" charset="-78"/>
                <a:cs typeface="Alexandria" pitchFamily="2" charset="-78"/>
              </a:rPr>
              <a:t>حتكار التعليم على طبقة معينة من الناس </a:t>
            </a:r>
            <a:r>
              <a:rPr lang="ar-JO" kern="0" dirty="0">
                <a:solidFill>
                  <a:srgbClr val="2C2F34"/>
                </a:solidFill>
                <a:latin typeface="Alexandria" pitchFamily="2" charset="-78"/>
                <a:cs typeface="Alexandria" pitchFamily="2" charset="-78"/>
              </a:rPr>
              <a:t>و</a:t>
            </a:r>
            <a:r>
              <a:rPr lang="ar-SA" kern="0" dirty="0">
                <a:solidFill>
                  <a:srgbClr val="2C2F34"/>
                </a:solidFill>
                <a:latin typeface="Alexandria" pitchFamily="2" charset="-78"/>
                <a:cs typeface="Alexandria" pitchFamily="2" charset="-78"/>
              </a:rPr>
              <a:t>ظهور الفروق الاجتماعية بين أفراد المجتمع، حيث يقوم أولياء الأمور المقتدرون مادي</a:t>
            </a:r>
            <a:r>
              <a:rPr lang="ar-JO" kern="0" dirty="0">
                <a:solidFill>
                  <a:srgbClr val="2C2F34"/>
                </a:solidFill>
                <a:latin typeface="Alexandria" pitchFamily="2" charset="-78"/>
                <a:cs typeface="Alexandria" pitchFamily="2" charset="-78"/>
              </a:rPr>
              <a:t>ًا</a:t>
            </a:r>
            <a:r>
              <a:rPr lang="ar-SA" kern="0" dirty="0">
                <a:solidFill>
                  <a:srgbClr val="2C2F34"/>
                </a:solidFill>
                <a:latin typeface="Alexandria" pitchFamily="2" charset="-78"/>
                <a:cs typeface="Alexandria" pitchFamily="2" charset="-78"/>
              </a:rPr>
              <a:t> بإرسال أبنائهم إلى هذه المؤسسات في حين لا يستطيع غير القادرين على ذلك</a:t>
            </a:r>
            <a:r>
              <a:rPr lang="ar-JO" kern="0" dirty="0">
                <a:solidFill>
                  <a:srgbClr val="2C2F34"/>
                </a:solidFill>
                <a:latin typeface="Alexandria" pitchFamily="2" charset="-78"/>
                <a:cs typeface="Alexandria" pitchFamily="2" charset="-78"/>
              </a:rPr>
              <a:t>.</a:t>
            </a:r>
            <a:endParaRPr lang="ar-EG" kern="0" dirty="0">
              <a:solidFill>
                <a:srgbClr val="2C2F34"/>
              </a:solidFill>
              <a:latin typeface="Alexandria" pitchFamily="2" charset="-78"/>
              <a:cs typeface="Alexandria" pitchFamily="2" charset="-78"/>
            </a:endParaRPr>
          </a:p>
          <a:p>
            <a:pPr marR="0" lvl="0" algn="just" rtl="1">
              <a:lnSpc>
                <a:spcPct val="150000"/>
              </a:lnSpc>
              <a:spcBef>
                <a:spcPts val="0"/>
              </a:spcBef>
              <a:spcAft>
                <a:spcPts val="800"/>
              </a:spcAft>
              <a:tabLst>
                <a:tab pos="-57150" algn="r"/>
                <a:tab pos="0" algn="r"/>
                <a:tab pos="228600" algn="r"/>
              </a:tabLst>
            </a:pPr>
            <a:endParaRPr lang="ar-JO" kern="0" dirty="0">
              <a:solidFill>
                <a:srgbClr val="2C2F34"/>
              </a:solidFill>
              <a:latin typeface="Alexandria" pitchFamily="2" charset="-78"/>
              <a:cs typeface="Alexandria" pitchFamily="2" charset="-78"/>
            </a:endParaRPr>
          </a:p>
          <a:p>
            <a:pPr marR="0" lvl="0" algn="just" rtl="1">
              <a:lnSpc>
                <a:spcPct val="150000"/>
              </a:lnSpc>
              <a:spcBef>
                <a:spcPts val="0"/>
              </a:spcBef>
              <a:spcAft>
                <a:spcPts val="800"/>
              </a:spcAft>
              <a:tabLst>
                <a:tab pos="-57150" algn="r"/>
                <a:tab pos="0" algn="r"/>
                <a:tab pos="228600" algn="r"/>
              </a:tabLst>
            </a:pPr>
            <a:r>
              <a:rPr lang="ar-JO" kern="0" dirty="0">
                <a:solidFill>
                  <a:srgbClr val="2C2F34"/>
                </a:solidFill>
                <a:latin typeface="Alexandria" pitchFamily="2" charset="-78"/>
                <a:cs typeface="Alexandria" pitchFamily="2" charset="-78"/>
              </a:rPr>
              <a:t>6. تدني مستوى </a:t>
            </a:r>
            <a:r>
              <a:rPr lang="ar-SA" kern="0" dirty="0">
                <a:solidFill>
                  <a:srgbClr val="2C2F34"/>
                </a:solidFill>
                <a:latin typeface="Alexandria" pitchFamily="2" charset="-78"/>
                <a:cs typeface="Alexandria" pitchFamily="2" charset="-78"/>
              </a:rPr>
              <a:t>البحث العلمي، وذلك </a:t>
            </a:r>
            <a:r>
              <a:rPr lang="ar-JO" kern="0" dirty="0">
                <a:solidFill>
                  <a:srgbClr val="2C2F34"/>
                </a:solidFill>
                <a:latin typeface="Alexandria" pitchFamily="2" charset="-78"/>
                <a:cs typeface="Alexandria" pitchFamily="2" charset="-78"/>
              </a:rPr>
              <a:t>لأ</a:t>
            </a:r>
            <a:r>
              <a:rPr lang="ar-SA" kern="0" dirty="0">
                <a:solidFill>
                  <a:srgbClr val="2C2F34"/>
                </a:solidFill>
                <a:latin typeface="Alexandria" pitchFamily="2" charset="-78"/>
                <a:cs typeface="Alexandria" pitchFamily="2" charset="-78"/>
              </a:rPr>
              <a:t>ن مؤسسات التعليم الخاص لا تركز عليه لأنه مكلف مادي</a:t>
            </a:r>
            <a:r>
              <a:rPr lang="ar-JO" kern="0" dirty="0">
                <a:solidFill>
                  <a:srgbClr val="2C2F34"/>
                </a:solidFill>
                <a:latin typeface="Alexandria" pitchFamily="2" charset="-78"/>
                <a:cs typeface="Alexandria" pitchFamily="2" charset="-78"/>
              </a:rPr>
              <a:t>ًا </a:t>
            </a:r>
            <a:r>
              <a:rPr lang="ar-SA" kern="0" dirty="0">
                <a:solidFill>
                  <a:srgbClr val="2C2F34"/>
                </a:solidFill>
                <a:latin typeface="Alexandria" pitchFamily="2" charset="-78"/>
                <a:cs typeface="Alexandria" pitchFamily="2" charset="-78"/>
              </a:rPr>
              <a:t>ويحتاج إلى كوادر مؤهلة ومدربة</a:t>
            </a:r>
            <a:r>
              <a:rPr lang="ar-JO" kern="0" dirty="0">
                <a:solidFill>
                  <a:srgbClr val="2C2F34"/>
                </a:solidFill>
                <a:latin typeface="Alexandria" pitchFamily="2" charset="-78"/>
                <a:cs typeface="Alexandria" pitchFamily="2" charset="-78"/>
              </a:rPr>
              <a:t>.</a:t>
            </a:r>
          </a:p>
        </p:txBody>
      </p:sp>
      <p:pic>
        <p:nvPicPr>
          <p:cNvPr id="4" name="Graphic 21">
            <a:extLst>
              <a:ext uri="{FF2B5EF4-FFF2-40B4-BE49-F238E27FC236}">
                <a16:creationId xmlns:a16="http://schemas.microsoft.com/office/drawing/2014/main" id="{9E695977-E451-662A-3945-7A1656091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3244" y="129138"/>
            <a:ext cx="2591822" cy="1210204"/>
          </a:xfrm>
          <a:prstGeom prst="rect">
            <a:avLst/>
          </a:prstGeom>
        </p:spPr>
      </p:pic>
    </p:spTree>
    <p:extLst>
      <p:ext uri="{BB962C8B-B14F-4D97-AF65-F5344CB8AC3E}">
        <p14:creationId xmlns:p14="http://schemas.microsoft.com/office/powerpoint/2010/main" val="832213104"/>
      </p:ext>
    </p:extLst>
  </p:cSld>
  <p:clrMapOvr>
    <a:masterClrMapping/>
  </p:clrMapOvr>
  <mc:AlternateContent xmlns:mc="http://schemas.openxmlformats.org/markup-compatibility/2006" xmlns:p14="http://schemas.microsoft.com/office/powerpoint/2010/main">
    <mc:Choice Requires="p14">
      <p:transition spd="slow" p14:dur="1600" advTm="146090">
        <p14:prism isInverted="1"/>
      </p:transition>
    </mc:Choice>
    <mc:Fallback xmlns="">
      <p:transition spd="slow" advTm="14609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86A978-6668-3C3F-30DF-B0CE3036DFEB}"/>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84512" y="6294422"/>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624672" y="1884699"/>
            <a:ext cx="10780207" cy="3088602"/>
          </a:xfrm>
          <a:prstGeom prst="rect">
            <a:avLst/>
          </a:prstGeom>
          <a:noFill/>
        </p:spPr>
        <p:txBody>
          <a:bodyPr wrap="square" rtlCol="0">
            <a:spAutoFit/>
          </a:bodyPr>
          <a:lstStyle/>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Alexandria" pitchFamily="2" charset="-78"/>
                <a:cs typeface="Alexandria" pitchFamily="2" charset="-78"/>
              </a:rPr>
              <a:t>7. التحكم في رواتب العاملين والتهديد بإنهاء العقود.</a:t>
            </a:r>
          </a:p>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Alexandria" pitchFamily="2" charset="-78"/>
                <a:cs typeface="Alexandria" pitchFamily="2" charset="-78"/>
              </a:rPr>
              <a:t>8. وجود فجوة بين مخرجات التعليم الحكومي الرسمي والتعليم الخاص.</a:t>
            </a:r>
          </a:p>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Alexandria" pitchFamily="2" charset="-78"/>
                <a:cs typeface="Alexandria" pitchFamily="2" charset="-78"/>
              </a:rPr>
              <a:t>9. قد تؤدي إلى الواسطة والمحسوبية وانتشار الرشاوي في بعض الحالات.</a:t>
            </a:r>
          </a:p>
          <a:p>
            <a:pPr marR="0" lvl="0" algn="just" rtl="1">
              <a:lnSpc>
                <a:spcPct val="200000"/>
              </a:lnSpc>
              <a:spcBef>
                <a:spcPts val="0"/>
              </a:spcBef>
              <a:spcAft>
                <a:spcPts val="800"/>
              </a:spcAft>
              <a:tabLst>
                <a:tab pos="-57150" algn="r"/>
                <a:tab pos="0" algn="r"/>
                <a:tab pos="228600" algn="r"/>
              </a:tabLst>
            </a:pPr>
            <a:r>
              <a:rPr lang="ar-JO" kern="0" dirty="0">
                <a:solidFill>
                  <a:srgbClr val="2C2F34"/>
                </a:solidFill>
                <a:latin typeface="Alexandria" pitchFamily="2" charset="-78"/>
                <a:cs typeface="Alexandria" pitchFamily="2" charset="-78"/>
              </a:rPr>
              <a:t>10. استهتار بعض الطلبة في التعليم لأنهم يدركون بأنهم سينجحون مقابل المبالغ المالية الكبيرة التي يدفعونها. </a:t>
            </a:r>
          </a:p>
        </p:txBody>
      </p:sp>
      <p:pic>
        <p:nvPicPr>
          <p:cNvPr id="4" name="Picture 3">
            <a:extLst>
              <a:ext uri="{FF2B5EF4-FFF2-40B4-BE49-F238E27FC236}">
                <a16:creationId xmlns:a16="http://schemas.microsoft.com/office/drawing/2014/main" id="{B8502B57-E2E4-83A1-466F-CE55813542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347" y="1572054"/>
            <a:ext cx="2857500" cy="1027378"/>
          </a:xfrm>
          <a:prstGeom prst="rect">
            <a:avLst/>
          </a:prstGeom>
        </p:spPr>
      </p:pic>
      <p:pic>
        <p:nvPicPr>
          <p:cNvPr id="10" name="Graphic 21">
            <a:extLst>
              <a:ext uri="{FF2B5EF4-FFF2-40B4-BE49-F238E27FC236}">
                <a16:creationId xmlns:a16="http://schemas.microsoft.com/office/drawing/2014/main" id="{B60C2DAD-DB7C-1927-1D9A-B3D2FC5D6A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2978" y="31320"/>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78523">
        <p14:prism isInverted="1"/>
      </p:transition>
    </mc:Choice>
    <mc:Fallback xmlns="">
      <p:transition spd="slow" advTm="178523">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1FFE69B-E69F-BE01-AA16-EAC56E5B7611}"/>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69016" y="626861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73724" y="1359412"/>
            <a:ext cx="10424836" cy="4436151"/>
          </a:xfrm>
          <a:prstGeom prst="rect">
            <a:avLst/>
          </a:prstGeom>
          <a:noFill/>
        </p:spPr>
        <p:txBody>
          <a:bodyPr wrap="square" rtlCol="0">
            <a:spAutoFit/>
          </a:bodyPr>
          <a:lstStyle/>
          <a:p>
            <a:pPr marL="0" marR="0" algn="just" rtl="1">
              <a:lnSpc>
                <a:spcPct val="150000"/>
              </a:lnSpc>
              <a:spcBef>
                <a:spcPts val="0"/>
              </a:spcBef>
              <a:spcAft>
                <a:spcPts val="800"/>
              </a:spcAft>
            </a:pPr>
            <a:r>
              <a:rPr lang="ar-JO" sz="2000" kern="0" dirty="0">
                <a:solidFill>
                  <a:srgbClr val="2C2F34"/>
                </a:solidFill>
                <a:latin typeface="Alexandria" pitchFamily="2" charset="-78"/>
                <a:cs typeface="Alexandria" pitchFamily="2" charset="-78"/>
              </a:rPr>
              <a:t>إن </a:t>
            </a:r>
            <a:r>
              <a:rPr lang="ar-YE" sz="2000" kern="0" dirty="0">
                <a:solidFill>
                  <a:srgbClr val="2C2F34"/>
                </a:solidFill>
                <a:latin typeface="Alexandria" pitchFamily="2" charset="-78"/>
                <a:cs typeface="Alexandria" pitchFamily="2" charset="-78"/>
              </a:rPr>
              <a:t>الحديث عن خصخصة قطاع </a:t>
            </a:r>
            <a:r>
              <a:rPr lang="ar-JO" sz="2000" kern="0" dirty="0">
                <a:solidFill>
                  <a:srgbClr val="2C2F34"/>
                </a:solidFill>
                <a:latin typeface="Alexandria" pitchFamily="2" charset="-78"/>
                <a:cs typeface="Alexandria" pitchFamily="2" charset="-78"/>
              </a:rPr>
              <a:t>ه</a:t>
            </a:r>
            <a:r>
              <a:rPr lang="ar-YE" sz="2000" kern="0" dirty="0">
                <a:solidFill>
                  <a:srgbClr val="2C2F34"/>
                </a:solidFill>
                <a:latin typeface="Alexandria" pitchFamily="2" charset="-78"/>
                <a:cs typeface="Alexandria" pitchFamily="2" charset="-78"/>
              </a:rPr>
              <a:t>ام وحيوي كقطاع التع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يم في أي دولة صناعية كانت أم نامية يثير </a:t>
            </a:r>
            <a:r>
              <a:rPr lang="ar-JO" sz="2000" kern="0" dirty="0">
                <a:solidFill>
                  <a:srgbClr val="2C2F34"/>
                </a:solidFill>
                <a:latin typeface="Alexandria" pitchFamily="2" charset="-78"/>
                <a:cs typeface="Alexandria" pitchFamily="2" charset="-78"/>
              </a:rPr>
              <a:t>جدلًا</a:t>
            </a:r>
            <a:r>
              <a:rPr lang="ar-YE" sz="2000" kern="0" dirty="0">
                <a:solidFill>
                  <a:srgbClr val="2C2F34"/>
                </a:solidFill>
                <a:latin typeface="Alexandria" pitchFamily="2" charset="-78"/>
                <a:cs typeface="Alexandria" pitchFamily="2" charset="-78"/>
              </a:rPr>
              <a:t> واسعاً بين التربويين والمسؤولين وحتى عامة الناس الذين لم يدركوا بعد </a:t>
            </a:r>
            <a:r>
              <a:rPr lang="ar-JO" sz="2000" kern="0" dirty="0">
                <a:solidFill>
                  <a:srgbClr val="2C2F34"/>
                </a:solidFill>
                <a:latin typeface="Alexandria" pitchFamily="2" charset="-78"/>
                <a:cs typeface="Alexandria" pitchFamily="2" charset="-78"/>
              </a:rPr>
              <a:t>هل</a:t>
            </a:r>
            <a:r>
              <a:rPr lang="ar-YE" sz="2000" kern="0" dirty="0">
                <a:solidFill>
                  <a:srgbClr val="2C2F34"/>
                </a:solidFill>
                <a:latin typeface="Alexandria" pitchFamily="2" charset="-78"/>
                <a:cs typeface="Alexandria" pitchFamily="2" charset="-78"/>
              </a:rPr>
              <a:t> خصخصة التع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يم </a:t>
            </a:r>
            <a:r>
              <a:rPr lang="ar-JO" sz="2000" kern="0" dirty="0">
                <a:solidFill>
                  <a:srgbClr val="2C2F34"/>
                </a:solidFill>
                <a:latin typeface="Alexandria" pitchFamily="2" charset="-78"/>
                <a:cs typeface="Alexandria" pitchFamily="2" charset="-78"/>
              </a:rPr>
              <a:t>العام</a:t>
            </a:r>
            <a:r>
              <a:rPr lang="ar-YE" sz="2000" kern="0" dirty="0">
                <a:solidFill>
                  <a:srgbClr val="2C2F34"/>
                </a:solidFill>
                <a:latin typeface="Alexandria" pitchFamily="2" charset="-78"/>
                <a:cs typeface="Alexandria" pitchFamily="2" charset="-78"/>
              </a:rPr>
              <a:t> في صالح</a:t>
            </a:r>
            <a:r>
              <a:rPr lang="ar-JO" sz="2000" kern="0" dirty="0">
                <a:solidFill>
                  <a:srgbClr val="2C2F34"/>
                </a:solidFill>
                <a:latin typeface="Alexandria" pitchFamily="2" charset="-78"/>
                <a:cs typeface="Alexandria" pitchFamily="2" charset="-78"/>
              </a:rPr>
              <a:t>هم</a:t>
            </a:r>
            <a:r>
              <a:rPr lang="ar-YE" sz="2000" kern="0" dirty="0">
                <a:solidFill>
                  <a:srgbClr val="2C2F34"/>
                </a:solidFill>
                <a:latin typeface="Alexandria" pitchFamily="2" charset="-78"/>
                <a:cs typeface="Alexandria" pitchFamily="2" charset="-78"/>
              </a:rPr>
              <a:t> أم </a:t>
            </a:r>
            <a:r>
              <a:rPr lang="ar-JO" sz="2000" kern="0" dirty="0">
                <a:solidFill>
                  <a:srgbClr val="2C2F34"/>
                </a:solidFill>
                <a:latin typeface="Alexandria" pitchFamily="2" charset="-78"/>
                <a:cs typeface="Alexandria" pitchFamily="2" charset="-78"/>
              </a:rPr>
              <a:t>لا</a:t>
            </a:r>
            <a:r>
              <a:rPr lang="ar-YE" sz="2000" kern="0" dirty="0">
                <a:solidFill>
                  <a:srgbClr val="2C2F34"/>
                </a:solidFill>
                <a:latin typeface="Alexandria" pitchFamily="2" charset="-78"/>
                <a:cs typeface="Alexandria" pitchFamily="2" charset="-78"/>
              </a:rPr>
              <a:t>؟</a:t>
            </a:r>
            <a:endParaRPr lang="ar-JO" sz="2000" kern="0" dirty="0">
              <a:solidFill>
                <a:srgbClr val="2C2F34"/>
              </a:solidFill>
              <a:latin typeface="Alexandria" pitchFamily="2" charset="-78"/>
              <a:cs typeface="Alexandria" pitchFamily="2" charset="-78"/>
            </a:endParaRPr>
          </a:p>
          <a:p>
            <a:pPr marL="0" marR="0" algn="just" rtl="1">
              <a:lnSpc>
                <a:spcPct val="150000"/>
              </a:lnSpc>
              <a:spcBef>
                <a:spcPts val="0"/>
              </a:spcBef>
              <a:spcAft>
                <a:spcPts val="800"/>
              </a:spcAft>
            </a:pPr>
            <a:endParaRPr lang="ar-JO" kern="0" dirty="0">
              <a:solidFill>
                <a:srgbClr val="2C2F34"/>
              </a:solidFill>
              <a:latin typeface="Alexandria" pitchFamily="2" charset="-78"/>
              <a:cs typeface="Alexandria" pitchFamily="2" charset="-78"/>
            </a:endParaRPr>
          </a:p>
          <a:p>
            <a:pPr marL="0" marR="0" algn="just" rtl="1">
              <a:lnSpc>
                <a:spcPct val="150000"/>
              </a:lnSpc>
              <a:spcBef>
                <a:spcPts val="0"/>
              </a:spcBef>
              <a:spcAft>
                <a:spcPts val="800"/>
              </a:spcAft>
            </a:pPr>
            <a:r>
              <a:rPr lang="ar-YE" sz="2000" kern="0" dirty="0">
                <a:solidFill>
                  <a:srgbClr val="2C2F34"/>
                </a:solidFill>
                <a:latin typeface="Alexandria" pitchFamily="2" charset="-78"/>
                <a:cs typeface="Alexandria" pitchFamily="2" charset="-78"/>
              </a:rPr>
              <a:t>فالتع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يم ليس خدمة مادية كالس</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ع أو الخدمات، بل </a:t>
            </a:r>
            <a:r>
              <a:rPr lang="ar-JO" sz="2000" kern="0" dirty="0">
                <a:solidFill>
                  <a:srgbClr val="2C2F34"/>
                </a:solidFill>
                <a:latin typeface="Alexandria" pitchFamily="2" charset="-78"/>
                <a:cs typeface="Alexandria" pitchFamily="2" charset="-78"/>
              </a:rPr>
              <a:t>له</a:t>
            </a:r>
            <a:r>
              <a:rPr lang="ar-YE" sz="2000" kern="0" dirty="0">
                <a:solidFill>
                  <a:srgbClr val="2C2F34"/>
                </a:solidFill>
                <a:latin typeface="Alexandria" pitchFamily="2" charset="-78"/>
                <a:cs typeface="Alexandria" pitchFamily="2" charset="-78"/>
              </a:rPr>
              <a:t> رسالة تربوية وخدمة </a:t>
            </a:r>
            <a:r>
              <a:rPr lang="ar-JO" sz="2000" kern="0" dirty="0">
                <a:solidFill>
                  <a:srgbClr val="2C2F34"/>
                </a:solidFill>
                <a:latin typeface="Alexandria" pitchFamily="2" charset="-78"/>
                <a:cs typeface="Alexandria" pitchFamily="2" charset="-78"/>
              </a:rPr>
              <a:t>يحتاجها</a:t>
            </a:r>
            <a:r>
              <a:rPr lang="ar-YE" sz="2000" kern="0" dirty="0">
                <a:solidFill>
                  <a:srgbClr val="2C2F34"/>
                </a:solidFill>
                <a:latin typeface="Alexandria" pitchFamily="2" charset="-78"/>
                <a:cs typeface="Alexandria" pitchFamily="2" charset="-78"/>
              </a:rPr>
              <a:t> </a:t>
            </a:r>
            <a:r>
              <a:rPr lang="ar-JO" sz="2000" kern="0" dirty="0">
                <a:solidFill>
                  <a:srgbClr val="2C2F34"/>
                </a:solidFill>
                <a:latin typeface="Alexandria" pitchFamily="2" charset="-78"/>
                <a:cs typeface="Alexandria" pitchFamily="2" charset="-78"/>
              </a:rPr>
              <a:t>الأغنياء</a:t>
            </a:r>
            <a:r>
              <a:rPr lang="ar-YE" sz="2000" kern="0" dirty="0">
                <a:solidFill>
                  <a:srgbClr val="2C2F34"/>
                </a:solidFill>
                <a:latin typeface="Alexandria" pitchFamily="2" charset="-78"/>
                <a:cs typeface="Alexandria" pitchFamily="2" charset="-78"/>
              </a:rPr>
              <a:t> والفقر اء 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ى حد سواء، و</a:t>
            </a:r>
            <a:r>
              <a:rPr lang="ar-JO" sz="2000" kern="0" dirty="0">
                <a:solidFill>
                  <a:srgbClr val="2C2F34"/>
                </a:solidFill>
                <a:latin typeface="Alexandria" pitchFamily="2" charset="-78"/>
                <a:cs typeface="Alexandria" pitchFamily="2" charset="-78"/>
              </a:rPr>
              <a:t>الخلاف</a:t>
            </a:r>
            <a:r>
              <a:rPr lang="ar-YE" sz="2000" kern="0" dirty="0">
                <a:solidFill>
                  <a:srgbClr val="2C2F34"/>
                </a:solidFill>
                <a:latin typeface="Alexandria" pitchFamily="2" charset="-78"/>
                <a:cs typeface="Alexandria" pitchFamily="2" charset="-78"/>
              </a:rPr>
              <a:t> حول خصخصة </a:t>
            </a:r>
            <a:r>
              <a:rPr lang="ar-JO" sz="2000" kern="0" dirty="0">
                <a:solidFill>
                  <a:srgbClr val="2C2F34"/>
                </a:solidFill>
                <a:latin typeface="Alexandria" pitchFamily="2" charset="-78"/>
                <a:cs typeface="Alexandria" pitchFamily="2" charset="-78"/>
              </a:rPr>
              <a:t>ه</a:t>
            </a:r>
            <a:r>
              <a:rPr lang="ar-YE" sz="2000" kern="0" dirty="0">
                <a:solidFill>
                  <a:srgbClr val="2C2F34"/>
                </a:solidFill>
                <a:latin typeface="Alexandria" pitchFamily="2" charset="-78"/>
                <a:cs typeface="Alexandria" pitchFamily="2" charset="-78"/>
              </a:rPr>
              <a:t>ذا القطاع يستدعي أن نحدد موقفاً تربوياً يستند إلى فكر تربوي ينسجم مع مصالح الشعوب ومستقب</a:t>
            </a:r>
            <a:r>
              <a:rPr lang="ar-JO" sz="2000" kern="0" dirty="0">
                <a:solidFill>
                  <a:srgbClr val="2C2F34"/>
                </a:solidFill>
                <a:latin typeface="Alexandria" pitchFamily="2" charset="-78"/>
                <a:cs typeface="Alexandria" pitchFamily="2" charset="-78"/>
              </a:rPr>
              <a:t>له</a:t>
            </a:r>
            <a:r>
              <a:rPr lang="ar-YE" sz="2000" kern="0" dirty="0">
                <a:solidFill>
                  <a:srgbClr val="2C2F34"/>
                </a:solidFill>
                <a:latin typeface="Alexandria" pitchFamily="2" charset="-78"/>
                <a:cs typeface="Alexandria" pitchFamily="2" charset="-78"/>
              </a:rPr>
              <a:t>ا، ليتسنى صياغة موقف جماعي، فإن كانت في صالح التع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يم والمجتمع يجب أن ندعم</a:t>
            </a:r>
            <a:r>
              <a:rPr lang="ar-JO" sz="2000" kern="0" dirty="0">
                <a:solidFill>
                  <a:srgbClr val="2C2F34"/>
                </a:solidFill>
                <a:latin typeface="Alexandria" pitchFamily="2" charset="-78"/>
                <a:cs typeface="Alexandria" pitchFamily="2" charset="-78"/>
              </a:rPr>
              <a:t>ه</a:t>
            </a:r>
            <a:r>
              <a:rPr lang="ar-YE" sz="2000" kern="0" dirty="0">
                <a:solidFill>
                  <a:srgbClr val="2C2F34"/>
                </a:solidFill>
                <a:latin typeface="Alexandria" pitchFamily="2" charset="-78"/>
                <a:cs typeface="Alexandria" pitchFamily="2" charset="-78"/>
              </a:rPr>
              <a:t>ا ونفسح ل</a:t>
            </a:r>
            <a:r>
              <a:rPr lang="ar-JO" sz="2000" kern="0" dirty="0">
                <a:solidFill>
                  <a:srgbClr val="2C2F34"/>
                </a:solidFill>
                <a:latin typeface="Alexandria" pitchFamily="2" charset="-78"/>
                <a:cs typeface="Alexandria" pitchFamily="2" charset="-78"/>
              </a:rPr>
              <a:t>ه</a:t>
            </a:r>
            <a:r>
              <a:rPr lang="ar-YE" sz="2000" kern="0" dirty="0">
                <a:solidFill>
                  <a:srgbClr val="2C2F34"/>
                </a:solidFill>
                <a:latin typeface="Alexandria" pitchFamily="2" charset="-78"/>
                <a:cs typeface="Alexandria" pitchFamily="2" charset="-78"/>
              </a:rPr>
              <a:t>ا المجال، و</a:t>
            </a:r>
            <a:r>
              <a:rPr lang="ar-JO" sz="2000" kern="0" dirty="0">
                <a:solidFill>
                  <a:srgbClr val="2C2F34"/>
                </a:solidFill>
                <a:latin typeface="Alexandria" pitchFamily="2" charset="-78"/>
                <a:cs typeface="Alexandria" pitchFamily="2" charset="-78"/>
              </a:rPr>
              <a:t>إلا </a:t>
            </a:r>
            <a:r>
              <a:rPr lang="ar-YE" sz="2000" kern="0" dirty="0">
                <a:solidFill>
                  <a:srgbClr val="2C2F34"/>
                </a:solidFill>
                <a:latin typeface="Alexandria" pitchFamily="2" charset="-78"/>
                <a:cs typeface="Alexandria" pitchFamily="2" charset="-78"/>
              </a:rPr>
              <a:t>فإن 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ينا مكافحت</a:t>
            </a:r>
            <a:r>
              <a:rPr lang="ar-JO" sz="2000" kern="0" dirty="0">
                <a:solidFill>
                  <a:srgbClr val="2C2F34"/>
                </a:solidFill>
                <a:latin typeface="Alexandria" pitchFamily="2" charset="-78"/>
                <a:cs typeface="Alexandria" pitchFamily="2" charset="-78"/>
              </a:rPr>
              <a:t>ه</a:t>
            </a:r>
            <a:r>
              <a:rPr lang="ar-YE" sz="2000" kern="0" dirty="0">
                <a:solidFill>
                  <a:srgbClr val="2C2F34"/>
                </a:solidFill>
                <a:latin typeface="Alexandria" pitchFamily="2" charset="-78"/>
                <a:cs typeface="Alexandria" pitchFamily="2" charset="-78"/>
              </a:rPr>
              <a:t>ا ووقف توغ</a:t>
            </a:r>
            <a:r>
              <a:rPr lang="ar-JO" sz="2000" kern="0" dirty="0">
                <a:solidFill>
                  <a:srgbClr val="2C2F34"/>
                </a:solidFill>
                <a:latin typeface="Alexandria" pitchFamily="2" charset="-78"/>
                <a:cs typeface="Alexandria" pitchFamily="2" charset="-78"/>
              </a:rPr>
              <a:t>لها</a:t>
            </a:r>
            <a:r>
              <a:rPr lang="ar-YE" sz="2000" kern="0" dirty="0">
                <a:solidFill>
                  <a:srgbClr val="2C2F34"/>
                </a:solidFill>
                <a:latin typeface="Alexandria" pitchFamily="2" charset="-78"/>
                <a:cs typeface="Alexandria" pitchFamily="2" charset="-78"/>
              </a:rPr>
              <a:t> </a:t>
            </a:r>
            <a:r>
              <a:rPr lang="ar-JO" sz="2000" kern="0" dirty="0">
                <a:solidFill>
                  <a:srgbClr val="2C2F34"/>
                </a:solidFill>
                <a:latin typeface="Alexandria" pitchFamily="2" charset="-78"/>
                <a:cs typeface="Alexandria" pitchFamily="2" charset="-78"/>
              </a:rPr>
              <a:t>في </a:t>
            </a:r>
            <a:r>
              <a:rPr lang="ar-YE" sz="2000" kern="0" dirty="0">
                <a:solidFill>
                  <a:srgbClr val="2C2F34"/>
                </a:solidFill>
                <a:latin typeface="Alexandria" pitchFamily="2" charset="-78"/>
                <a:cs typeface="Alexandria" pitchFamily="2" charset="-78"/>
              </a:rPr>
              <a:t>قطاعاتنا التربوية والتع</a:t>
            </a:r>
            <a:r>
              <a:rPr lang="ar-JO" sz="2000" kern="0" dirty="0">
                <a:solidFill>
                  <a:srgbClr val="2C2F34"/>
                </a:solidFill>
                <a:latin typeface="Alexandria" pitchFamily="2" charset="-78"/>
                <a:cs typeface="Alexandria" pitchFamily="2" charset="-78"/>
              </a:rPr>
              <a:t>ل</a:t>
            </a:r>
            <a:r>
              <a:rPr lang="ar-YE" sz="2000" kern="0" dirty="0">
                <a:solidFill>
                  <a:srgbClr val="2C2F34"/>
                </a:solidFill>
                <a:latin typeface="Alexandria" pitchFamily="2" charset="-78"/>
                <a:cs typeface="Alexandria" pitchFamily="2" charset="-78"/>
              </a:rPr>
              <a:t>يمية بكافة مراح</a:t>
            </a:r>
            <a:r>
              <a:rPr lang="ar-JO" sz="2000" kern="0" dirty="0">
                <a:solidFill>
                  <a:srgbClr val="2C2F34"/>
                </a:solidFill>
                <a:latin typeface="Alexandria" pitchFamily="2" charset="-78"/>
                <a:cs typeface="Alexandria" pitchFamily="2" charset="-78"/>
              </a:rPr>
              <a:t>له</a:t>
            </a:r>
            <a:r>
              <a:rPr lang="ar-YE" sz="2000" kern="0" dirty="0">
                <a:solidFill>
                  <a:srgbClr val="2C2F34"/>
                </a:solidFill>
                <a:latin typeface="Alexandria" pitchFamily="2" charset="-78"/>
                <a:cs typeface="Alexandria" pitchFamily="2" charset="-78"/>
              </a:rPr>
              <a:t>ا ومستويات</a:t>
            </a:r>
            <a:r>
              <a:rPr lang="ar-JO" sz="2000" kern="0" dirty="0">
                <a:solidFill>
                  <a:srgbClr val="2C2F34"/>
                </a:solidFill>
                <a:latin typeface="Alexandria" pitchFamily="2" charset="-78"/>
                <a:cs typeface="Alexandria" pitchFamily="2" charset="-78"/>
              </a:rPr>
              <a:t>ه</a:t>
            </a:r>
            <a:r>
              <a:rPr lang="ar-YE" sz="2000" kern="0" dirty="0">
                <a:solidFill>
                  <a:srgbClr val="2C2F34"/>
                </a:solidFill>
                <a:latin typeface="Alexandria" pitchFamily="2" charset="-78"/>
                <a:cs typeface="Alexandria" pitchFamily="2" charset="-78"/>
              </a:rPr>
              <a:t>ا</a:t>
            </a:r>
            <a:r>
              <a:rPr lang="ar-YE" sz="2400" kern="0" dirty="0">
                <a:solidFill>
                  <a:srgbClr val="2C2F34"/>
                </a:solidFill>
                <a:latin typeface="Alexandria" pitchFamily="2" charset="-78"/>
                <a:cs typeface="Alexandria" pitchFamily="2" charset="-78"/>
              </a:rPr>
              <a:t>. </a:t>
            </a:r>
            <a:endParaRPr lang="ar-JO" sz="2400" kern="0" dirty="0">
              <a:solidFill>
                <a:srgbClr val="2C2F34"/>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169DFF1-C8E2-8D37-7C1F-613C41BDB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08" y="57124"/>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82762">
        <p14:prism isInverted="1"/>
      </p:transition>
    </mc:Choice>
    <mc:Fallback xmlns="">
      <p:transition spd="slow" advTm="82762">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CBCC198-913D-72EC-1576-C7D0B6ED520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7414" y="626549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675520" y="1733681"/>
            <a:ext cx="9480721" cy="3159135"/>
          </a:xfrm>
          <a:prstGeom prst="rect">
            <a:avLst/>
          </a:prstGeom>
          <a:noFill/>
        </p:spPr>
        <p:txBody>
          <a:bodyPr wrap="square" rtlCol="0">
            <a:spAutoFit/>
          </a:bodyPr>
          <a:lstStyle/>
          <a:p>
            <a:pPr indent="-457200" algn="just" rtl="1">
              <a:lnSpc>
                <a:spcPct val="150000"/>
              </a:lnSpc>
              <a:spcBef>
                <a:spcPts val="750"/>
              </a:spcBef>
              <a:spcAft>
                <a:spcPts val="750"/>
              </a:spcAft>
            </a:pPr>
            <a:r>
              <a:rPr lang="ar-YE" kern="0" dirty="0">
                <a:solidFill>
                  <a:srgbClr val="2C2F34"/>
                </a:solidFill>
                <a:latin typeface="Alexandria" pitchFamily="2" charset="-78"/>
                <a:cs typeface="Alexandria" pitchFamily="2" charset="-78"/>
              </a:rPr>
              <a:t>وحتى لو أن الخصخصة غدت مظ</a:t>
            </a:r>
            <a:r>
              <a:rPr lang="ar-JO" kern="0" dirty="0">
                <a:solidFill>
                  <a:srgbClr val="2C2F34"/>
                </a:solidFill>
                <a:latin typeface="Alexandria" pitchFamily="2" charset="-78"/>
                <a:cs typeface="Alexandria" pitchFamily="2" charset="-78"/>
              </a:rPr>
              <a:t>هرًا ر</a:t>
            </a:r>
            <a:r>
              <a:rPr lang="ar-YE" kern="0" dirty="0">
                <a:solidFill>
                  <a:srgbClr val="2C2F34"/>
                </a:solidFill>
                <a:latin typeface="Alexandria" pitchFamily="2" charset="-78"/>
                <a:cs typeface="Alexandria" pitchFamily="2" charset="-78"/>
              </a:rPr>
              <a:t>ئيساً في عدد من الدول الصناعية، فإن </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ذا </a:t>
            </a:r>
            <a:r>
              <a:rPr lang="ar-JO" kern="0" dirty="0">
                <a:solidFill>
                  <a:srgbClr val="2C2F34"/>
                </a:solidFill>
                <a:latin typeface="Alexandria" pitchFamily="2" charset="-78"/>
                <a:cs typeface="Alexandria" pitchFamily="2" charset="-78"/>
              </a:rPr>
              <a:t>لا</a:t>
            </a:r>
            <a:r>
              <a:rPr lang="ar-YE" kern="0" dirty="0">
                <a:solidFill>
                  <a:srgbClr val="2C2F34"/>
                </a:solidFill>
                <a:latin typeface="Alexandria" pitchFamily="2" charset="-78"/>
                <a:cs typeface="Alexandria" pitchFamily="2" charset="-78"/>
              </a:rPr>
              <a:t> يعني بالضرورة أن</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ا قادرة ع</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ى حل المشك</a:t>
            </a:r>
            <a:r>
              <a:rPr lang="ar-JO" kern="0" dirty="0">
                <a:solidFill>
                  <a:srgbClr val="2C2F34"/>
                </a:solidFill>
                <a:latin typeface="Alexandria" pitchFamily="2" charset="-78"/>
                <a:cs typeface="Alexandria" pitchFamily="2" charset="-78"/>
              </a:rPr>
              <a:t>لا</a:t>
            </a:r>
            <a:r>
              <a:rPr lang="ar-YE" kern="0" dirty="0">
                <a:solidFill>
                  <a:srgbClr val="2C2F34"/>
                </a:solidFill>
                <a:latin typeface="Alexandria" pitchFamily="2" charset="-78"/>
                <a:cs typeface="Alexandria" pitchFamily="2" charset="-78"/>
              </a:rPr>
              <a:t>ت التع</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يمية و</a:t>
            </a:r>
            <a:r>
              <a:rPr lang="ar-JO" kern="0" dirty="0">
                <a:solidFill>
                  <a:srgbClr val="2C2F34"/>
                </a:solidFill>
                <a:latin typeface="Alexandria" pitchFamily="2" charset="-78"/>
                <a:cs typeface="Alexandria" pitchFamily="2" charset="-78"/>
              </a:rPr>
              <a:t>الا</a:t>
            </a:r>
            <a:r>
              <a:rPr lang="ar-YE" kern="0" dirty="0">
                <a:solidFill>
                  <a:srgbClr val="2C2F34"/>
                </a:solidFill>
                <a:latin typeface="Alexandria" pitchFamily="2" charset="-78"/>
                <a:cs typeface="Alexandria" pitchFamily="2" charset="-78"/>
              </a:rPr>
              <a:t>قتصادية في مجتمعات وبيئات أخرى، ومن</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ا مجتمعنا العربي. فالجدل في أوساط التربويين بين مؤيد ومعارض لخصخصة التع</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يم  حيث يطرح المؤيدون حجج</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م وكذلك المعارضون</a:t>
            </a:r>
            <a:r>
              <a:rPr lang="ar-SA" kern="0" dirty="0">
                <a:solidFill>
                  <a:srgbClr val="2C2F34"/>
                </a:solidFill>
                <a:latin typeface="Alexandria" pitchFamily="2" charset="-78"/>
                <a:cs typeface="Alexandria" pitchFamily="2" charset="-78"/>
              </a:rPr>
              <a:t>.</a:t>
            </a:r>
            <a:endParaRPr lang="en-US" kern="0" dirty="0">
              <a:solidFill>
                <a:srgbClr val="2C2F34"/>
              </a:solidFill>
              <a:latin typeface="Alexandria" pitchFamily="2" charset="-78"/>
              <a:cs typeface="Alexandria" pitchFamily="2" charset="-78"/>
            </a:endParaRPr>
          </a:p>
          <a:p>
            <a:pPr marL="0" marR="0" indent="-457200" algn="just" rtl="1">
              <a:lnSpc>
                <a:spcPct val="150000"/>
              </a:lnSpc>
              <a:spcBef>
                <a:spcPts val="750"/>
              </a:spcBef>
              <a:spcAft>
                <a:spcPts val="750"/>
              </a:spcAft>
            </a:pPr>
            <a:r>
              <a:rPr lang="ar-YE" kern="0" dirty="0">
                <a:solidFill>
                  <a:srgbClr val="2C2F34"/>
                </a:solidFill>
                <a:latin typeface="Alexandria" pitchFamily="2" charset="-78"/>
                <a:cs typeface="Alexandria" pitchFamily="2" charset="-78"/>
              </a:rPr>
              <a:t>يعتبر التع</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يم حق من حقوق الفرد </a:t>
            </a:r>
            <a:r>
              <a:rPr lang="ar-JO" kern="0" dirty="0">
                <a:solidFill>
                  <a:srgbClr val="2C2F34"/>
                </a:solidFill>
                <a:latin typeface="Alexandria" pitchFamily="2" charset="-78"/>
                <a:cs typeface="Alexandria" pitchFamily="2" charset="-78"/>
              </a:rPr>
              <a:t>الأ</a:t>
            </a:r>
            <a:r>
              <a:rPr lang="ar-YE" kern="0" dirty="0">
                <a:solidFill>
                  <a:srgbClr val="2C2F34"/>
                </a:solidFill>
                <a:latin typeface="Alexandria" pitchFamily="2" charset="-78"/>
                <a:cs typeface="Alexandria" pitchFamily="2" charset="-78"/>
              </a:rPr>
              <a:t>ساسية، حيث كانت الدول منذ فترة طوي</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ة </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ي الراعية والمقدمة ل</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ذه الخدمة، ولكن ظ</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رت اتجا</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ات ع</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ى مستوى العالم حدت من </a:t>
            </a:r>
            <a:r>
              <a:rPr lang="ar-JO" kern="0" dirty="0">
                <a:solidFill>
                  <a:srgbClr val="2C2F34"/>
                </a:solidFill>
                <a:latin typeface="Alexandria" pitchFamily="2" charset="-78"/>
                <a:cs typeface="Alexandria" pitchFamily="2" charset="-78"/>
              </a:rPr>
              <a:t>مسؤولية</a:t>
            </a:r>
            <a:r>
              <a:rPr lang="ar-YE" kern="0" dirty="0">
                <a:solidFill>
                  <a:srgbClr val="2C2F34"/>
                </a:solidFill>
                <a:latin typeface="Alexandria" pitchFamily="2" charset="-78"/>
                <a:cs typeface="Alexandria" pitchFamily="2" charset="-78"/>
              </a:rPr>
              <a:t> الدولة، وأسندت ل</a:t>
            </a:r>
            <a:r>
              <a:rPr lang="ar-JO" kern="0" dirty="0">
                <a:solidFill>
                  <a:srgbClr val="2C2F34"/>
                </a:solidFill>
                <a:latin typeface="Alexandria" pitchFamily="2" charset="-78"/>
                <a:cs typeface="Alexandria" pitchFamily="2" charset="-78"/>
              </a:rPr>
              <a:t>ل</a:t>
            </a:r>
            <a:r>
              <a:rPr lang="ar-YE" kern="0" dirty="0">
                <a:solidFill>
                  <a:srgbClr val="2C2F34"/>
                </a:solidFill>
                <a:latin typeface="Alexandria" pitchFamily="2" charset="-78"/>
                <a:cs typeface="Alexandria" pitchFamily="2" charset="-78"/>
              </a:rPr>
              <a:t>قطاع الخاص بعض أو كل الخدمات التي تقدم</a:t>
            </a:r>
            <a:r>
              <a:rPr lang="ar-JO" kern="0" dirty="0">
                <a:solidFill>
                  <a:srgbClr val="2C2F34"/>
                </a:solidFill>
                <a:latin typeface="Alexandria" pitchFamily="2" charset="-78"/>
                <a:cs typeface="Alexandria" pitchFamily="2" charset="-78"/>
              </a:rPr>
              <a:t>ه</a:t>
            </a:r>
            <a:r>
              <a:rPr lang="ar-YE" kern="0" dirty="0">
                <a:solidFill>
                  <a:srgbClr val="2C2F34"/>
                </a:solidFill>
                <a:latin typeface="Alexandria" pitchFamily="2" charset="-78"/>
                <a:cs typeface="Alexandria" pitchFamily="2" charset="-78"/>
              </a:rPr>
              <a:t>ا الدولة</a:t>
            </a:r>
            <a:r>
              <a:rPr lang="ar-JO" kern="0" dirty="0">
                <a:solidFill>
                  <a:srgbClr val="2C2F34"/>
                </a:solidFill>
                <a:latin typeface="Alexandria" pitchFamily="2" charset="-78"/>
                <a:cs typeface="Alexandria" pitchFamily="2" charset="-78"/>
              </a:rPr>
              <a:t>.</a:t>
            </a:r>
            <a:r>
              <a:rPr lang="ar-YE" kern="0" dirty="0">
                <a:solidFill>
                  <a:srgbClr val="2C2F34"/>
                </a:solidFill>
                <a:latin typeface="Alexandria" pitchFamily="2" charset="-78"/>
                <a:cs typeface="Alexandria" pitchFamily="2" charset="-78"/>
              </a:rPr>
              <a:t> </a:t>
            </a:r>
            <a:endParaRPr lang="en-US" kern="0" dirty="0">
              <a:solidFill>
                <a:srgbClr val="2C2F34"/>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24D2A9EF-2DD9-6943-ED78-4DED168931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359" y="4705476"/>
            <a:ext cx="3105150" cy="1123218"/>
          </a:xfrm>
          <a:prstGeom prst="rect">
            <a:avLst/>
          </a:prstGeom>
        </p:spPr>
      </p:pic>
      <p:pic>
        <p:nvPicPr>
          <p:cNvPr id="10" name="Graphic 21">
            <a:extLst>
              <a:ext uri="{FF2B5EF4-FFF2-40B4-BE49-F238E27FC236}">
                <a16:creationId xmlns:a16="http://schemas.microsoft.com/office/drawing/2014/main" id="{F3FC1F10-1212-D027-6DFF-7BD34722AF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112" y="29061"/>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00892">
        <p14:prism isInverted="1"/>
      </p:transition>
    </mc:Choice>
    <mc:Fallback xmlns="">
      <p:transition spd="slow" advTm="100892">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3C7A816-8261-7460-60ED-11A03951D1B5}"/>
              </a:ext>
            </a:extLst>
          </p:cNvPr>
          <p:cNvSpPr/>
          <p:nvPr/>
        </p:nvSpPr>
        <p:spPr>
          <a:xfrm>
            <a:off x="471665" y="1212437"/>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43497"/>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854111" y="1517656"/>
            <a:ext cx="10335666" cy="4840236"/>
          </a:xfrm>
          <a:prstGeom prst="rect">
            <a:avLst/>
          </a:prstGeom>
          <a:noFill/>
        </p:spPr>
        <p:txBody>
          <a:bodyPr wrap="square" rtlCol="0">
            <a:spAutoFit/>
          </a:bodyPr>
          <a:lstStyle/>
          <a:p>
            <a:pPr marL="0" marR="0" algn="ctr" rtl="1">
              <a:lnSpc>
                <a:spcPct val="107000"/>
              </a:lnSpc>
              <a:spcBef>
                <a:spcPts val="2250"/>
              </a:spcBef>
              <a:spcAft>
                <a:spcPts val="600"/>
              </a:spcAft>
            </a:pPr>
            <a:r>
              <a:rPr lang="ar-SA" sz="2000" kern="0" dirty="0">
                <a:solidFill>
                  <a:srgbClr val="00B0F0"/>
                </a:solidFill>
                <a:effectLst/>
                <a:latin typeface="Alexandria" pitchFamily="2" charset="-78"/>
                <a:ea typeface="Times New Roman" panose="02020603050405020304" pitchFamily="18" charset="0"/>
                <a:cs typeface="Alexandria" pitchFamily="2" charset="-78"/>
              </a:rPr>
              <a:t>أنواع خصخصة التعليم</a:t>
            </a:r>
            <a:endParaRPr lang="en-US" sz="2000" kern="100" dirty="0">
              <a:solidFill>
                <a:srgbClr val="00B0F0"/>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r>
              <a:rPr lang="ar-SA" kern="0" dirty="0">
                <a:solidFill>
                  <a:srgbClr val="2C2F34"/>
                </a:solidFill>
                <a:latin typeface="Alexandria" pitchFamily="2" charset="-78"/>
                <a:cs typeface="Alexandria" pitchFamily="2" charset="-78"/>
              </a:rPr>
              <a:t>هناك ثلاثة أنواع من خصخصة التعليم، مقسمة على أساس الخصخصة الواسعة للمؤسسات التعليمية في الدولة. هذه الأنواع هي الخصخصة الكاملة للتعليم، والخصخصة المشروطة للتعليم، والخصخصة الجزئية للتعليم. </a:t>
            </a:r>
            <a:endParaRPr lang="ar-JO" kern="0" dirty="0">
              <a:solidFill>
                <a:srgbClr val="2C2F34"/>
              </a:solidFill>
              <a:latin typeface="Alexandria" pitchFamily="2" charset="-78"/>
              <a:cs typeface="Alexandria" pitchFamily="2" charset="-78"/>
            </a:endParaRPr>
          </a:p>
          <a:p>
            <a:pPr marL="0" marR="0" algn="just" rtl="1">
              <a:lnSpc>
                <a:spcPct val="150000"/>
              </a:lnSpc>
              <a:spcBef>
                <a:spcPts val="2250"/>
              </a:spcBef>
              <a:spcAft>
                <a:spcPts val="600"/>
              </a:spcAft>
            </a:pPr>
            <a:r>
              <a:rPr lang="ar-JO" kern="0" dirty="0">
                <a:solidFill>
                  <a:srgbClr val="00B0F0"/>
                </a:solidFill>
                <a:effectLst/>
                <a:latin typeface="Alexandria" pitchFamily="2" charset="-78"/>
                <a:ea typeface="Times New Roman" panose="02020603050405020304" pitchFamily="18" charset="0"/>
                <a:cs typeface="Alexandria" pitchFamily="2" charset="-78"/>
              </a:rPr>
              <a:t>1. </a:t>
            </a:r>
            <a:r>
              <a:rPr lang="ar-SA" u="sng" kern="0" dirty="0">
                <a:solidFill>
                  <a:srgbClr val="00B0F0"/>
                </a:solidFill>
                <a:latin typeface="Alexandria" pitchFamily="2" charset="-78"/>
                <a:cs typeface="Alexandria" pitchFamily="2" charset="-78"/>
              </a:rPr>
              <a:t>الخصخصة الكاملة للتعليم</a:t>
            </a:r>
            <a:endParaRPr lang="en-US" u="sng" kern="0" dirty="0">
              <a:solidFill>
                <a:srgbClr val="00B0F0"/>
              </a:solidFill>
              <a:latin typeface="Alexandria" pitchFamily="2" charset="-78"/>
              <a:cs typeface="Alexandria" pitchFamily="2" charset="-78"/>
            </a:endParaRPr>
          </a:p>
          <a:p>
            <a:pPr marL="0" marR="0" algn="just" rtl="1">
              <a:lnSpc>
                <a:spcPct val="150000"/>
              </a:lnSpc>
              <a:spcBef>
                <a:spcPts val="0"/>
              </a:spcBef>
              <a:spcAft>
                <a:spcPts val="800"/>
              </a:spcAft>
            </a:pPr>
            <a:r>
              <a:rPr lang="ar-SA" kern="0" dirty="0">
                <a:solidFill>
                  <a:srgbClr val="2C2F34"/>
                </a:solidFill>
                <a:latin typeface="Alexandria" pitchFamily="2" charset="-78"/>
                <a:cs typeface="Alexandria" pitchFamily="2" charset="-78"/>
              </a:rPr>
              <a:t>وهي أكثر أنواع الخصخصة عمومية وشمولية في الدولة، وفي هذا النوع تنتقل مسؤولية التعليم في الدولة في جميع المؤسسات التعليمية من القطاع العام إلى القطاع الخاص، وفي هذه الحالة </a:t>
            </a:r>
            <a:r>
              <a:rPr lang="ar-JO" kern="0" dirty="0">
                <a:solidFill>
                  <a:srgbClr val="2C2F34"/>
                </a:solidFill>
                <a:latin typeface="Alexandria" pitchFamily="2" charset="-78"/>
                <a:cs typeface="Alexandria" pitchFamily="2" charset="-78"/>
              </a:rPr>
              <a:t>تكون </a:t>
            </a:r>
            <a:r>
              <a:rPr lang="ar-SA" kern="0" dirty="0">
                <a:solidFill>
                  <a:srgbClr val="2C2F34"/>
                </a:solidFill>
                <a:latin typeface="Alexandria" pitchFamily="2" charset="-78"/>
                <a:cs typeface="Alexandria" pitchFamily="2" charset="-78"/>
              </a:rPr>
              <a:t>الدولة أو القطاع العام </a:t>
            </a:r>
            <a:r>
              <a:rPr lang="ar-JO" kern="0" dirty="0">
                <a:solidFill>
                  <a:srgbClr val="2C2F34"/>
                </a:solidFill>
                <a:latin typeface="Alexandria" pitchFamily="2" charset="-78"/>
                <a:cs typeface="Alexandria" pitchFamily="2" charset="-78"/>
              </a:rPr>
              <a:t>(</a:t>
            </a:r>
            <a:r>
              <a:rPr lang="ar-SA" kern="0" dirty="0">
                <a:solidFill>
                  <a:srgbClr val="2C2F34"/>
                </a:solidFill>
                <a:latin typeface="Alexandria" pitchFamily="2" charset="-78"/>
                <a:cs typeface="Alexandria" pitchFamily="2" charset="-78"/>
              </a:rPr>
              <a:t>القطاع الحكومي</a:t>
            </a:r>
            <a:r>
              <a:rPr lang="ar-JO" kern="0" dirty="0">
                <a:solidFill>
                  <a:srgbClr val="2C2F34"/>
                </a:solidFill>
                <a:latin typeface="Alexandria" pitchFamily="2" charset="-78"/>
                <a:cs typeface="Alexandria" pitchFamily="2" charset="-78"/>
              </a:rPr>
              <a:t>)</a:t>
            </a:r>
            <a:r>
              <a:rPr lang="ar-SA" kern="0" dirty="0">
                <a:solidFill>
                  <a:srgbClr val="2C2F34"/>
                </a:solidFill>
                <a:latin typeface="Alexandria" pitchFamily="2" charset="-78"/>
                <a:cs typeface="Alexandria" pitchFamily="2" charset="-78"/>
              </a:rPr>
              <a:t> خارج أي قرارات تربوية في الدولة ولا يتدخل في الشؤون التعليمية</a:t>
            </a:r>
            <a:r>
              <a:rPr lang="en-US" kern="0" dirty="0">
                <a:solidFill>
                  <a:srgbClr val="2C2F34"/>
                </a:solidFill>
                <a:latin typeface="Alexandria" pitchFamily="2" charset="-78"/>
                <a:cs typeface="Alexandria" pitchFamily="2" charset="-78"/>
              </a:rPr>
              <a:t>.</a:t>
            </a:r>
          </a:p>
          <a:p>
            <a:pPr marL="0" marR="0" algn="r" rtl="1">
              <a:lnSpc>
                <a:spcPct val="107000"/>
              </a:lnSpc>
              <a:spcBef>
                <a:spcPts val="0"/>
              </a:spcBef>
              <a:spcAft>
                <a:spcPts val="800"/>
              </a:spcAft>
            </a:pPr>
            <a:endParaRPr lang="en-US" sz="2800" kern="0" dirty="0">
              <a:solidFill>
                <a:srgbClr val="2C2F34"/>
              </a:solidFill>
              <a:cs typeface="Calibri" panose="020F0502020204030204" pitchFamily="34" charset="0"/>
            </a:endParaRPr>
          </a:p>
        </p:txBody>
      </p:sp>
      <p:pic>
        <p:nvPicPr>
          <p:cNvPr id="4" name="Graphic 21">
            <a:extLst>
              <a:ext uri="{FF2B5EF4-FFF2-40B4-BE49-F238E27FC236}">
                <a16:creationId xmlns:a16="http://schemas.microsoft.com/office/drawing/2014/main" id="{7BBE4A82-FEBF-EA93-3E32-6B452DC95E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4619" y="140758"/>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08067">
        <p14:prism isInverted="1"/>
      </p:transition>
    </mc:Choice>
    <mc:Fallback xmlns="">
      <p:transition spd="slow" advTm="10806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D9623E6-FA9B-9426-FB5B-EC547D943713}"/>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0368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43578" y="1599783"/>
            <a:ext cx="10560817" cy="4336380"/>
          </a:xfrm>
          <a:prstGeom prst="rect">
            <a:avLst/>
          </a:prstGeom>
          <a:noFill/>
        </p:spPr>
        <p:txBody>
          <a:bodyPr wrap="square" rtlCol="0">
            <a:spAutoFit/>
          </a:bodyPr>
          <a:lstStyle/>
          <a:p>
            <a:pPr marL="0" marR="0" algn="r" rtl="1">
              <a:lnSpc>
                <a:spcPct val="150000"/>
              </a:lnSpc>
              <a:spcBef>
                <a:spcPts val="2250"/>
              </a:spcBef>
              <a:spcAft>
                <a:spcPts val="600"/>
              </a:spcAft>
            </a:pPr>
            <a:r>
              <a:rPr lang="ar-JO" b="1" u="sng" kern="0" dirty="0">
                <a:solidFill>
                  <a:srgbClr val="00B0F0"/>
                </a:solidFill>
                <a:latin typeface="Alexandria" pitchFamily="2" charset="-78"/>
                <a:cs typeface="Alexandria" pitchFamily="2" charset="-78"/>
              </a:rPr>
              <a:t>2. </a:t>
            </a:r>
            <a:r>
              <a:rPr lang="ar-SA" b="1" u="sng" kern="0" dirty="0">
                <a:solidFill>
                  <a:srgbClr val="00B0F0"/>
                </a:solidFill>
                <a:latin typeface="Alexandria" pitchFamily="2" charset="-78"/>
                <a:cs typeface="Alexandria" pitchFamily="2" charset="-78"/>
              </a:rPr>
              <a:t>الخصخصة الجزئية لنظام التعليم</a:t>
            </a:r>
            <a:endParaRPr lang="en-US" b="1" u="sng" kern="0" dirty="0">
              <a:solidFill>
                <a:srgbClr val="00B0F0"/>
              </a:solidFill>
              <a:latin typeface="Alexandria" pitchFamily="2" charset="-78"/>
              <a:cs typeface="Alexandria" pitchFamily="2" charset="-78"/>
            </a:endParaRPr>
          </a:p>
          <a:p>
            <a:pPr marL="0" marR="0" algn="r" rtl="1">
              <a:lnSpc>
                <a:spcPct val="150000"/>
              </a:lnSpc>
              <a:spcBef>
                <a:spcPts val="0"/>
              </a:spcBef>
              <a:spcAft>
                <a:spcPts val="800"/>
              </a:spcAft>
            </a:pPr>
            <a:r>
              <a:rPr lang="ar-SA" kern="0" dirty="0">
                <a:solidFill>
                  <a:srgbClr val="2C2F34"/>
                </a:solidFill>
                <a:latin typeface="Alexandria" pitchFamily="2" charset="-78"/>
                <a:cs typeface="Alexandria" pitchFamily="2" charset="-78"/>
              </a:rPr>
              <a:t>الخصخصة الجزئية للتعليم تعني نقل العديد من المسؤوليات من القطاع العام إلى القطاع الخاص دون إلغاء مسؤولية القطاع العام بشكل عام. تتم مناقشة العديد من الأمور التعليمية في هذا النوع من الخصخصة مع القطاع العام للحكومة، ولا يتحمل القطاع العام سوى القليل من المسؤولية عن التعليم في البلاد</a:t>
            </a:r>
            <a:r>
              <a:rPr lang="en-US" kern="0" dirty="0">
                <a:solidFill>
                  <a:srgbClr val="2C2F34"/>
                </a:solidFill>
                <a:latin typeface="Alexandria" pitchFamily="2" charset="-78"/>
                <a:cs typeface="Alexandria" pitchFamily="2" charset="-78"/>
              </a:rPr>
              <a:t>.</a:t>
            </a:r>
          </a:p>
          <a:p>
            <a:pPr algn="r" rtl="1">
              <a:lnSpc>
                <a:spcPct val="150000"/>
              </a:lnSpc>
              <a:spcBef>
                <a:spcPts val="2250"/>
              </a:spcBef>
              <a:spcAft>
                <a:spcPts val="600"/>
              </a:spcAft>
            </a:pPr>
            <a:r>
              <a:rPr lang="ar-JO" b="1" u="sng" kern="0" dirty="0">
                <a:solidFill>
                  <a:srgbClr val="00B0F0"/>
                </a:solidFill>
                <a:latin typeface="Alexandria" pitchFamily="2" charset="-78"/>
                <a:cs typeface="Alexandria" pitchFamily="2" charset="-78"/>
              </a:rPr>
              <a:t>3. </a:t>
            </a:r>
            <a:r>
              <a:rPr lang="ar-SA" b="1" u="sng" kern="0" dirty="0">
                <a:solidFill>
                  <a:srgbClr val="00B0F0"/>
                </a:solidFill>
                <a:latin typeface="Alexandria" pitchFamily="2" charset="-78"/>
                <a:cs typeface="Alexandria" pitchFamily="2" charset="-78"/>
              </a:rPr>
              <a:t>الخصخصة المشروطة للتعليم</a:t>
            </a:r>
            <a:endParaRPr lang="en-US" b="1" u="sng" kern="0" dirty="0">
              <a:solidFill>
                <a:srgbClr val="00B0F0"/>
              </a:solidFill>
              <a:latin typeface="Alexandria" pitchFamily="2" charset="-78"/>
              <a:cs typeface="Alexandria" pitchFamily="2" charset="-78"/>
            </a:endParaRPr>
          </a:p>
          <a:p>
            <a:pPr marL="0" marR="0" algn="r" rtl="1">
              <a:lnSpc>
                <a:spcPct val="150000"/>
              </a:lnSpc>
              <a:spcBef>
                <a:spcPts val="0"/>
              </a:spcBef>
              <a:spcAft>
                <a:spcPts val="800"/>
              </a:spcAft>
            </a:pPr>
            <a:r>
              <a:rPr lang="ar-SA" kern="0" dirty="0">
                <a:solidFill>
                  <a:srgbClr val="2C2F34"/>
                </a:solidFill>
                <a:latin typeface="Alexandria" pitchFamily="2" charset="-78"/>
                <a:cs typeface="Alexandria" pitchFamily="2" charset="-78"/>
              </a:rPr>
              <a:t>الخصخصة المشروطة للتعليم هي نقل بعض المسؤوليات من القطاع العام إلى القطاع الخاص بشروط يفرضها القطاع العام ويوافق عليها القطاع الخاص، وفي هذه الحالة تظل كلمة القطاع العام في التعليم هي الأهم</a:t>
            </a:r>
            <a:r>
              <a:rPr lang="ar-JO" kern="0" dirty="0">
                <a:solidFill>
                  <a:srgbClr val="2C2F34"/>
                </a:solidFill>
                <a:latin typeface="Alexandria" pitchFamily="2" charset="-78"/>
                <a:cs typeface="Alexandria" pitchFamily="2" charset="-78"/>
              </a:rPr>
              <a:t> ومعظم مؤسسات التعليم الخاص ( مدارس وجامعات) الوطن العربي من هذا النوع</a:t>
            </a:r>
            <a:r>
              <a:rPr lang="en-US" kern="0" dirty="0">
                <a:solidFill>
                  <a:srgbClr val="2C2F34"/>
                </a:solidFill>
                <a:latin typeface="Alexandria" pitchFamily="2" charset="-78"/>
                <a:cs typeface="Alexandria" pitchFamily="2" charset="-78"/>
              </a:rPr>
              <a:t>.</a:t>
            </a:r>
          </a:p>
        </p:txBody>
      </p:sp>
      <p:pic>
        <p:nvPicPr>
          <p:cNvPr id="3" name="Graphic 21">
            <a:extLst>
              <a:ext uri="{FF2B5EF4-FFF2-40B4-BE49-F238E27FC236}">
                <a16:creationId xmlns:a16="http://schemas.microsoft.com/office/drawing/2014/main" id="{D56FC1A5-2B2B-D813-E6E7-AC54562A2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7941" y="-54943"/>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0811">
        <p14:prism isInverted="1"/>
      </p:transition>
    </mc:Choice>
    <mc:Fallback xmlns="">
      <p:transition spd="slow" advTm="14081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7681F64-D0DC-6C98-23B7-D1FDAAE01D5B}"/>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37221" y="626837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08952" y="1775495"/>
            <a:ext cx="10453150" cy="3611566"/>
          </a:xfrm>
          <a:prstGeom prst="rect">
            <a:avLst/>
          </a:prstGeom>
          <a:noFill/>
        </p:spPr>
        <p:txBody>
          <a:bodyPr wrap="square" rtlCol="0">
            <a:spAutoFit/>
          </a:bodyPr>
          <a:lstStyle/>
          <a:p>
            <a:pPr marL="0" marR="0" algn="ctr" rtl="1">
              <a:lnSpc>
                <a:spcPct val="107000"/>
              </a:lnSpc>
              <a:spcBef>
                <a:spcPts val="2250"/>
              </a:spcBef>
              <a:spcAft>
                <a:spcPts val="600"/>
              </a:spcAft>
            </a:pPr>
            <a:r>
              <a:rPr lang="ar-JO" b="1" u="sng" kern="0" dirty="0">
                <a:solidFill>
                  <a:srgbClr val="00B0F0"/>
                </a:solidFill>
                <a:latin typeface="Alexandria" pitchFamily="2" charset="-78"/>
                <a:cs typeface="Alexandria" pitchFamily="2" charset="-78"/>
              </a:rPr>
              <a:t>معيقات خصخصة التعليم</a:t>
            </a:r>
          </a:p>
          <a:p>
            <a:pPr marL="0" marR="0" algn="just" rtl="1">
              <a:lnSpc>
                <a:spcPct val="150000"/>
              </a:lnSpc>
              <a:spcBef>
                <a:spcPts val="2250"/>
              </a:spcBef>
              <a:spcAft>
                <a:spcPts val="600"/>
              </a:spcAft>
            </a:pPr>
            <a:r>
              <a:rPr lang="ar-JO" kern="0" dirty="0">
                <a:latin typeface="Alexandria ExtraLight" pitchFamily="2" charset="-78"/>
                <a:cs typeface="Alexandria ExtraLight" pitchFamily="2" charset="-78"/>
              </a:rPr>
              <a:t>  </a:t>
            </a:r>
            <a:r>
              <a:rPr lang="ar-YE" kern="0" dirty="0">
                <a:latin typeface="Alexandria Medium" pitchFamily="2" charset="-78"/>
                <a:cs typeface="Alexandria Medium" pitchFamily="2" charset="-78"/>
              </a:rPr>
              <a:t>أثبتت الدراسات </a:t>
            </a:r>
            <a:r>
              <a:rPr lang="ar-JO" kern="0" dirty="0">
                <a:latin typeface="Alexandria Medium" pitchFamily="2" charset="-78"/>
                <a:cs typeface="Alexandria Medium" pitchFamily="2" charset="-78"/>
              </a:rPr>
              <a:t>أ</a:t>
            </a:r>
            <a:r>
              <a:rPr lang="ar-YE" kern="0" dirty="0">
                <a:latin typeface="Alexandria Medium" pitchFamily="2" charset="-78"/>
                <a:cs typeface="Alexandria Medium" pitchFamily="2" charset="-78"/>
              </a:rPr>
              <a:t>ن تطبيق الخصخصة</a:t>
            </a:r>
            <a:r>
              <a:rPr lang="ar-JO" kern="0" dirty="0">
                <a:latin typeface="Alexandria Medium" pitchFamily="2" charset="-78"/>
                <a:cs typeface="Alexandria Medium" pitchFamily="2" charset="-78"/>
              </a:rPr>
              <a:t> في التعليم أمرًا ليس سهلًا</a:t>
            </a:r>
            <a:r>
              <a:rPr lang="ar-YE" kern="0" dirty="0">
                <a:latin typeface="Alexandria Medium" pitchFamily="2" charset="-78"/>
                <a:cs typeface="Alexandria Medium" pitchFamily="2" charset="-78"/>
              </a:rPr>
              <a:t>، </a:t>
            </a:r>
            <a:r>
              <a:rPr lang="ar-JO" kern="0" dirty="0">
                <a:latin typeface="Alexandria Medium" pitchFamily="2" charset="-78"/>
                <a:cs typeface="Alexandria Medium" pitchFamily="2" charset="-78"/>
              </a:rPr>
              <a:t>أي أن مؤسسات التعليم (المدارس والكليات والجامعات)</a:t>
            </a:r>
            <a:r>
              <a:rPr lang="ar-YE" kern="0" dirty="0">
                <a:latin typeface="Alexandria Medium" pitchFamily="2" charset="-78"/>
                <a:cs typeface="Alexandria Medium" pitchFamily="2" charset="-78"/>
              </a:rPr>
              <a:t> تواجهه العديد من الصعوبات وال</a:t>
            </a:r>
            <a:r>
              <a:rPr lang="ar-JO" kern="0" dirty="0">
                <a:latin typeface="Alexandria Medium" pitchFamily="2" charset="-78"/>
                <a:cs typeface="Alexandria Medium" pitchFamily="2" charset="-78"/>
              </a:rPr>
              <a:t>معيقات</a:t>
            </a:r>
            <a:r>
              <a:rPr lang="ar-YE" kern="0" dirty="0">
                <a:latin typeface="Alexandria Medium" pitchFamily="2" charset="-78"/>
                <a:cs typeface="Alexandria Medium" pitchFamily="2" charset="-78"/>
              </a:rPr>
              <a:t>، </a:t>
            </a:r>
            <a:r>
              <a:rPr lang="ar-JO" kern="0" dirty="0">
                <a:latin typeface="Alexandria Medium" pitchFamily="2" charset="-78"/>
                <a:cs typeface="Alexandria Medium" pitchFamily="2" charset="-78"/>
              </a:rPr>
              <a:t>والتي يجب أن تخضع للتحليل والمناقشة حتى يتم تفاديها</a:t>
            </a:r>
            <a:r>
              <a:rPr lang="ar-YE" kern="0" dirty="0">
                <a:latin typeface="Alexandria Medium" pitchFamily="2" charset="-78"/>
                <a:cs typeface="Alexandria Medium" pitchFamily="2" charset="-78"/>
              </a:rPr>
              <a:t>، </a:t>
            </a:r>
            <a:r>
              <a:rPr lang="ar-JO" kern="0" dirty="0">
                <a:latin typeface="Alexandria Medium" pitchFamily="2" charset="-78"/>
                <a:cs typeface="Alexandria Medium" pitchFamily="2" charset="-78"/>
              </a:rPr>
              <a:t>ومن هذه الصعوبات:</a:t>
            </a:r>
          </a:p>
          <a:p>
            <a:pPr marL="0" marR="0" algn="just" rtl="1">
              <a:lnSpc>
                <a:spcPct val="150000"/>
              </a:lnSpc>
              <a:spcBef>
                <a:spcPts val="2250"/>
              </a:spcBef>
              <a:spcAft>
                <a:spcPts val="600"/>
              </a:spcAft>
            </a:pPr>
            <a:r>
              <a:rPr lang="ar-JO" b="1" kern="0" dirty="0">
                <a:solidFill>
                  <a:srgbClr val="00B0F0"/>
                </a:solidFill>
                <a:latin typeface="Alexandria Medium" pitchFamily="2" charset="-78"/>
                <a:cs typeface="Alexandria Medium" pitchFamily="2" charset="-78"/>
              </a:rPr>
              <a:t>أولًا</a:t>
            </a:r>
            <a:r>
              <a:rPr lang="ar-YE" b="1" kern="0" dirty="0">
                <a:solidFill>
                  <a:srgbClr val="00B0F0"/>
                </a:solidFill>
                <a:latin typeface="Alexandria Medium" pitchFamily="2" charset="-78"/>
                <a:cs typeface="Alexandria Medium" pitchFamily="2" charset="-78"/>
              </a:rPr>
              <a:t>: صعوبات اجتماعية</a:t>
            </a:r>
            <a:r>
              <a:rPr lang="ar-EG" b="1" kern="0" dirty="0">
                <a:solidFill>
                  <a:srgbClr val="00B0F0"/>
                </a:solidFill>
                <a:latin typeface="Alexandria Medium" pitchFamily="2" charset="-78"/>
                <a:cs typeface="Alexandria Medium" pitchFamily="2" charset="-78"/>
              </a:rPr>
              <a:t>:</a:t>
            </a:r>
            <a:r>
              <a:rPr lang="ar-YE" b="1" kern="0" dirty="0">
                <a:solidFill>
                  <a:srgbClr val="00B0F0"/>
                </a:solidFill>
                <a:latin typeface="Alexandria Medium" pitchFamily="2" charset="-78"/>
                <a:cs typeface="Alexandria Medium" pitchFamily="2" charset="-78"/>
              </a:rPr>
              <a:t> </a:t>
            </a:r>
            <a:r>
              <a:rPr lang="ar-YE" kern="0" dirty="0">
                <a:latin typeface="Alexandria Medium" pitchFamily="2" charset="-78"/>
                <a:cs typeface="Alexandria Medium" pitchFamily="2" charset="-78"/>
              </a:rPr>
              <a:t>حيث يواكب تطبيق الخصخصة بعض التخوفات </a:t>
            </a:r>
            <a:r>
              <a:rPr lang="ar-JO" kern="0" dirty="0">
                <a:latin typeface="Alexandria Medium" pitchFamily="2" charset="-78"/>
                <a:cs typeface="Alexandria Medium" pitchFamily="2" charset="-78"/>
              </a:rPr>
              <a:t>من أبناء المجتمع في أن الخصخصة </a:t>
            </a:r>
            <a:r>
              <a:rPr lang="ar-YE" kern="0" dirty="0">
                <a:latin typeface="Alexandria Medium" pitchFamily="2" charset="-78"/>
                <a:cs typeface="Alexandria Medium" pitchFamily="2" charset="-78"/>
              </a:rPr>
              <a:t>لا تصب إلا في مصلحة القادرين مادياً </a:t>
            </a:r>
            <a:r>
              <a:rPr lang="ar-JO" kern="0" dirty="0">
                <a:latin typeface="Alexandria Medium" pitchFamily="2" charset="-78"/>
                <a:cs typeface="Alexandria Medium" pitchFamily="2" charset="-78"/>
              </a:rPr>
              <a:t>الذين يستطيعون توفير المال الكافي لإرسال أبنائهم إليها وكذلك ظهور الطبقية المجتمعية والشعور بعدم العدالة والمساواة.</a:t>
            </a:r>
            <a:endParaRPr lang="en-US" kern="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36F4BA17-4CE5-240F-AAE9-C4BB05B887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172507"/>
            <a:ext cx="2591822" cy="1210204"/>
          </a:xfrm>
          <a:prstGeom prst="rect">
            <a:avLst/>
          </a:prstGeom>
        </p:spPr>
      </p:pic>
    </p:spTree>
    <p:extLst>
      <p:ext uri="{BB962C8B-B14F-4D97-AF65-F5344CB8AC3E}">
        <p14:creationId xmlns:p14="http://schemas.microsoft.com/office/powerpoint/2010/main" val="1800684314"/>
      </p:ext>
    </p:extLst>
  </p:cSld>
  <p:clrMapOvr>
    <a:masterClrMapping/>
  </p:clrMapOvr>
  <mc:AlternateContent xmlns:mc="http://schemas.openxmlformats.org/markup-compatibility/2006" xmlns:p14="http://schemas.microsoft.com/office/powerpoint/2010/main">
    <mc:Choice Requires="p14">
      <p:transition spd="slow" p14:dur="1600" advTm="104293">
        <p14:prism isInverted="1"/>
      </p:transition>
    </mc:Choice>
    <mc:Fallback xmlns="">
      <p:transition spd="slow" advTm="104293">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D835D74-E1BE-634C-6B13-5B134719FF84}"/>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39599" y="606876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2" y="1623217"/>
            <a:ext cx="10618773" cy="3743910"/>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Alexandria" pitchFamily="2" charset="-78"/>
                <a:cs typeface="Alexandria" pitchFamily="2" charset="-78"/>
              </a:rPr>
              <a:t>معيقات خصخصة التعليم</a:t>
            </a:r>
          </a:p>
          <a:p>
            <a:pPr marL="0" marR="0" algn="just" rtl="1">
              <a:lnSpc>
                <a:spcPct val="150000"/>
              </a:lnSpc>
              <a:spcBef>
                <a:spcPts val="2250"/>
              </a:spcBef>
              <a:spcAft>
                <a:spcPts val="600"/>
              </a:spcAft>
            </a:pPr>
            <a:r>
              <a:rPr lang="ar-JO" b="1" kern="0" dirty="0">
                <a:solidFill>
                  <a:srgbClr val="00B0F0"/>
                </a:solidFill>
                <a:latin typeface="Alexandria" pitchFamily="2" charset="-78"/>
                <a:cs typeface="Alexandria" pitchFamily="2" charset="-78"/>
              </a:rPr>
              <a:t>ثانيًا: </a:t>
            </a:r>
            <a:r>
              <a:rPr lang="ar-YE" b="1" kern="0" dirty="0">
                <a:solidFill>
                  <a:srgbClr val="00B0F0"/>
                </a:solidFill>
                <a:latin typeface="Alexandria" pitchFamily="2" charset="-78"/>
                <a:cs typeface="Alexandria" pitchFamily="2" charset="-78"/>
              </a:rPr>
              <a:t>صعوبات اقتصادية</a:t>
            </a:r>
            <a:r>
              <a:rPr lang="ar-JO" b="1" kern="0" dirty="0">
                <a:solidFill>
                  <a:srgbClr val="00B0F0"/>
                </a:solidFill>
                <a:latin typeface="Alexandria" pitchFamily="2" charset="-78"/>
                <a:cs typeface="Alexandria" pitchFamily="2" charset="-78"/>
              </a:rPr>
              <a:t>:    </a:t>
            </a:r>
            <a:r>
              <a:rPr lang="ar-JO" kern="0" dirty="0">
                <a:latin typeface="Alexandria" pitchFamily="2" charset="-78"/>
                <a:cs typeface="Alexandria" pitchFamily="2" charset="-78"/>
              </a:rPr>
              <a:t>من أهم </a:t>
            </a:r>
            <a:r>
              <a:rPr lang="ar-YE" kern="0" dirty="0">
                <a:latin typeface="Alexandria" pitchFamily="2" charset="-78"/>
                <a:cs typeface="Alexandria" pitchFamily="2" charset="-78"/>
              </a:rPr>
              <a:t> </a:t>
            </a:r>
            <a:r>
              <a:rPr lang="ar-JO" kern="0" dirty="0">
                <a:latin typeface="Alexandria" pitchFamily="2" charset="-78"/>
                <a:cs typeface="Alexandria" pitchFamily="2" charset="-78"/>
              </a:rPr>
              <a:t>الصعوبات </a:t>
            </a:r>
            <a:r>
              <a:rPr lang="ar-YE" kern="0" dirty="0">
                <a:latin typeface="Alexandria" pitchFamily="2" charset="-78"/>
                <a:cs typeface="Alexandria" pitchFamily="2" charset="-78"/>
              </a:rPr>
              <a:t>التي تواجه الخصخصة إعادة تقويم الأصول الثابتة المملوكة للدولة، وكيفية تحديد أسعار الأسهم</a:t>
            </a:r>
            <a:r>
              <a:rPr lang="ar-JO" kern="0" dirty="0">
                <a:latin typeface="Alexandria" pitchFamily="2" charset="-78"/>
                <a:cs typeface="Alexandria" pitchFamily="2" charset="-78"/>
              </a:rPr>
              <a:t> في الشركات التعليمية الخاصة</a:t>
            </a:r>
            <a:r>
              <a:rPr lang="ar-YE" kern="0" dirty="0">
                <a:latin typeface="Alexandria" pitchFamily="2" charset="-78"/>
                <a:cs typeface="Alexandria" pitchFamily="2" charset="-78"/>
              </a:rPr>
              <a:t>، بالإضافة إلى ضرورة إعادة تأهيل الأيدي العاملة في المؤسسات العامة التي</a:t>
            </a:r>
            <a:r>
              <a:rPr lang="ar-JO" kern="0" dirty="0">
                <a:latin typeface="Alexandria" pitchFamily="2" charset="-78"/>
                <a:cs typeface="Alexandria" pitchFamily="2" charset="-78"/>
              </a:rPr>
              <a:t> </a:t>
            </a:r>
            <a:r>
              <a:rPr lang="ar-YE" kern="0" dirty="0">
                <a:latin typeface="Alexandria" pitchFamily="2" charset="-78"/>
                <a:cs typeface="Alexandria" pitchFamily="2" charset="-78"/>
              </a:rPr>
              <a:t>يتم خصخصتها. </a:t>
            </a:r>
            <a:endParaRPr lang="ar-JO" kern="0" dirty="0">
              <a:latin typeface="Alexandria" pitchFamily="2" charset="-78"/>
              <a:cs typeface="Alexandria" pitchFamily="2" charset="-78"/>
            </a:endParaRPr>
          </a:p>
          <a:p>
            <a:pPr marL="0" marR="0" algn="just" rtl="1">
              <a:lnSpc>
                <a:spcPct val="150000"/>
              </a:lnSpc>
              <a:spcBef>
                <a:spcPts val="2250"/>
              </a:spcBef>
              <a:spcAft>
                <a:spcPts val="600"/>
              </a:spcAft>
            </a:pPr>
            <a:r>
              <a:rPr lang="ar-JO" b="1" kern="0" dirty="0">
                <a:solidFill>
                  <a:srgbClr val="00B0F0"/>
                </a:solidFill>
                <a:latin typeface="Alexandria" pitchFamily="2" charset="-78"/>
                <a:cs typeface="Alexandria" pitchFamily="2" charset="-78"/>
              </a:rPr>
              <a:t>ثالثًا: </a:t>
            </a:r>
            <a:r>
              <a:rPr lang="ar-YE" b="1" kern="0" dirty="0">
                <a:solidFill>
                  <a:srgbClr val="00B0F0"/>
                </a:solidFill>
                <a:latin typeface="Alexandria" pitchFamily="2" charset="-78"/>
                <a:cs typeface="Alexandria" pitchFamily="2" charset="-78"/>
              </a:rPr>
              <a:t>صعوبات إدارية</a:t>
            </a:r>
            <a:r>
              <a:rPr lang="ar-EG" b="1" kern="0" dirty="0">
                <a:solidFill>
                  <a:srgbClr val="00B0F0"/>
                </a:solidFill>
                <a:latin typeface="Alexandria" pitchFamily="2" charset="-78"/>
                <a:cs typeface="Alexandria" pitchFamily="2" charset="-78"/>
              </a:rPr>
              <a:t>:</a:t>
            </a:r>
            <a:r>
              <a:rPr lang="ar-JO" b="1" kern="0" dirty="0">
                <a:solidFill>
                  <a:srgbClr val="00B0F0"/>
                </a:solidFill>
                <a:latin typeface="Alexandria" pitchFamily="2" charset="-78"/>
                <a:cs typeface="Alexandria" pitchFamily="2" charset="-78"/>
              </a:rPr>
              <a:t>    </a:t>
            </a:r>
            <a:r>
              <a:rPr lang="ar-YE" kern="0" dirty="0">
                <a:latin typeface="Alexandria" pitchFamily="2" charset="-78"/>
                <a:cs typeface="Alexandria" pitchFamily="2" charset="-78"/>
              </a:rPr>
              <a:t>وتتلخص في أن العقلية الإدارية السائدة في العديد من الدول تقوم على الروتين والتكرار، ومن ثم تقاوم التغيير والتجديد، بالإضافة إلى أن الأفراد العاملين قد يعارضون الخصخصة نتيجة ما يوفره لهم العمل في القطاع العام منضمانات وحماية قد لا توفره لهم المؤسسات الخاصة. </a:t>
            </a:r>
            <a:endParaRPr lang="ar-YE" b="0" i="0" u="none"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F584564B-0445-4F5A-44BF-7AF370AC4E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3576"/>
            <a:ext cx="2591822" cy="1210204"/>
          </a:xfrm>
          <a:prstGeom prst="rect">
            <a:avLst/>
          </a:prstGeom>
        </p:spPr>
      </p:pic>
    </p:spTree>
    <p:extLst>
      <p:ext uri="{BB962C8B-B14F-4D97-AF65-F5344CB8AC3E}">
        <p14:creationId xmlns:p14="http://schemas.microsoft.com/office/powerpoint/2010/main" val="2094074213"/>
      </p:ext>
    </p:extLst>
  </p:cSld>
  <p:clrMapOvr>
    <a:masterClrMapping/>
  </p:clrMapOvr>
  <mc:AlternateContent xmlns:mc="http://schemas.openxmlformats.org/markup-compatibility/2006" xmlns:p14="http://schemas.microsoft.com/office/powerpoint/2010/main">
    <mc:Choice Requires="p14">
      <p:transition spd="slow" p14:dur="1600" advTm="116059">
        <p14:prism isInverted="1"/>
      </p:transition>
    </mc:Choice>
    <mc:Fallback xmlns="">
      <p:transition spd="slow" advTm="116059">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A1729CE-6C53-9476-FE9C-5E8C6055B057}"/>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09718" y="622285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44545" y="1636137"/>
            <a:ext cx="10299559" cy="4423070"/>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Alexandria" pitchFamily="2" charset="-78"/>
                <a:cs typeface="Alexandria" pitchFamily="2" charset="-78"/>
              </a:rPr>
              <a:t>معيقات خصخصة التعليم</a:t>
            </a:r>
          </a:p>
          <a:p>
            <a:pPr marL="0" marR="0" algn="r" rtl="1">
              <a:lnSpc>
                <a:spcPct val="150000"/>
              </a:lnSpc>
              <a:spcBef>
                <a:spcPts val="2250"/>
              </a:spcBef>
              <a:spcAft>
                <a:spcPts val="600"/>
              </a:spcAft>
            </a:pPr>
            <a:r>
              <a:rPr lang="ar-JO" sz="2000" b="1" kern="0" dirty="0">
                <a:solidFill>
                  <a:srgbClr val="00B0F0"/>
                </a:solidFill>
                <a:latin typeface="Alexandria" pitchFamily="2" charset="-78"/>
                <a:cs typeface="Alexandria" pitchFamily="2" charset="-78"/>
              </a:rPr>
              <a:t> رابعًا: </a:t>
            </a:r>
            <a:r>
              <a:rPr lang="ar-YE" sz="2000" b="1" kern="0" dirty="0">
                <a:solidFill>
                  <a:srgbClr val="00B0F0"/>
                </a:solidFill>
                <a:latin typeface="Alexandria" pitchFamily="2" charset="-78"/>
                <a:cs typeface="Alexandria" pitchFamily="2" charset="-78"/>
              </a:rPr>
              <a:t>صعوبات قانونية</a:t>
            </a:r>
            <a:r>
              <a:rPr lang="ar-JO" sz="2000" b="1" kern="0" dirty="0">
                <a:solidFill>
                  <a:srgbClr val="00B0F0"/>
                </a:solidFill>
                <a:latin typeface="Alexandria" pitchFamily="2" charset="-78"/>
                <a:cs typeface="Alexandria" pitchFamily="2" charset="-78"/>
              </a:rPr>
              <a:t>.</a:t>
            </a:r>
          </a:p>
          <a:p>
            <a:pPr marL="0" marR="0" algn="r" rtl="1">
              <a:lnSpc>
                <a:spcPct val="150000"/>
              </a:lnSpc>
              <a:spcBef>
                <a:spcPts val="2250"/>
              </a:spcBef>
              <a:spcAft>
                <a:spcPts val="600"/>
              </a:spcAft>
            </a:pPr>
            <a:r>
              <a:rPr lang="ar-YE" sz="2000" kern="0" dirty="0">
                <a:latin typeface="Alexandria" pitchFamily="2" charset="-78"/>
                <a:cs typeface="Alexandria" pitchFamily="2" charset="-78"/>
              </a:rPr>
              <a:t> حيث تتطلب الخصخصة تشريعات جديدة، وخاصة في المجالات الاقتصادية والاجتماعية والإدارية والمالية، بحيث ينجم عن هذه التشريعات الجديدة تعديلات في الأداء الاقتصادي للدولة والمؤسسات والمرافق والخدمات الاجتماعية بها</a:t>
            </a:r>
            <a:r>
              <a:rPr lang="ar-JO" sz="2000" kern="0" dirty="0">
                <a:latin typeface="Alexandria" pitchFamily="2" charset="-78"/>
                <a:cs typeface="Alexandria" pitchFamily="2" charset="-78"/>
              </a:rPr>
              <a:t>.</a:t>
            </a:r>
          </a:p>
          <a:p>
            <a:pPr marL="0" marR="0" algn="r" rtl="1">
              <a:lnSpc>
                <a:spcPct val="150000"/>
              </a:lnSpc>
              <a:spcBef>
                <a:spcPts val="2250"/>
              </a:spcBef>
              <a:spcAft>
                <a:spcPts val="600"/>
              </a:spcAft>
            </a:pPr>
            <a:r>
              <a:rPr lang="ar-JO" sz="2000" kern="0" dirty="0">
                <a:latin typeface="Alexandria" pitchFamily="2" charset="-78"/>
                <a:cs typeface="Alexandria" pitchFamily="2" charset="-78"/>
              </a:rPr>
              <a:t>وذكر بعض الباحثين أن هناك معيقات خاصة بالتعليم العالي تتمثل في ما يأتي</a:t>
            </a:r>
            <a:r>
              <a:rPr lang="ar-JO" sz="2000" kern="0" dirty="0">
                <a:latin typeface="Alexandria Medium" pitchFamily="2" charset="-78"/>
                <a:cs typeface="Alexandria Medium" pitchFamily="2" charset="-78"/>
              </a:rPr>
              <a:t>:</a:t>
            </a:r>
            <a:br>
              <a:rPr lang="ar-YE" sz="2200" dirty="0"/>
            </a:br>
            <a:endParaRPr lang="ar-YE" sz="2200" b="0" i="0" u="none" strike="noStrike" baseline="0" dirty="0">
              <a:latin typeface="TraditionalArabic"/>
            </a:endParaRPr>
          </a:p>
        </p:txBody>
      </p:sp>
      <p:pic>
        <p:nvPicPr>
          <p:cNvPr id="3" name="Graphic 21">
            <a:extLst>
              <a:ext uri="{FF2B5EF4-FFF2-40B4-BE49-F238E27FC236}">
                <a16:creationId xmlns:a16="http://schemas.microsoft.com/office/drawing/2014/main" id="{F4D4251E-68B5-E91C-D880-97EC7DFAD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285" y="102886"/>
            <a:ext cx="2591822" cy="1210204"/>
          </a:xfrm>
          <a:prstGeom prst="rect">
            <a:avLst/>
          </a:prstGeom>
        </p:spPr>
      </p:pic>
    </p:spTree>
    <p:extLst>
      <p:ext uri="{BB962C8B-B14F-4D97-AF65-F5344CB8AC3E}">
        <p14:creationId xmlns:p14="http://schemas.microsoft.com/office/powerpoint/2010/main" val="946591286"/>
      </p:ext>
    </p:extLst>
  </p:cSld>
  <p:clrMapOvr>
    <a:masterClrMapping/>
  </p:clrMapOvr>
  <mc:AlternateContent xmlns:mc="http://schemas.openxmlformats.org/markup-compatibility/2006" xmlns:p14="http://schemas.microsoft.com/office/powerpoint/2010/main">
    <mc:Choice Requires="p14">
      <p:transition spd="slow" p14:dur="1600" advTm="58823">
        <p14:prism isInverted="1"/>
      </p:transition>
    </mc:Choice>
    <mc:Fallback xmlns="">
      <p:transition spd="slow" advTm="58823">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BF0769C-95F5-7A31-7CFB-01C5036E1D54}"/>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8947" y="6276261"/>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45252" y="1640820"/>
            <a:ext cx="10701494" cy="4254306"/>
          </a:xfrm>
          <a:prstGeom prst="rect">
            <a:avLst/>
          </a:prstGeom>
          <a:noFill/>
        </p:spPr>
        <p:txBody>
          <a:bodyPr wrap="square" rtlCol="0">
            <a:spAutoFit/>
          </a:bodyPr>
          <a:lstStyle/>
          <a:p>
            <a:pPr marL="0" marR="0" algn="just" rtl="1">
              <a:lnSpc>
                <a:spcPct val="150000"/>
              </a:lnSpc>
              <a:spcBef>
                <a:spcPts val="2250"/>
              </a:spcBef>
              <a:spcAft>
                <a:spcPts val="600"/>
              </a:spcAft>
            </a:pPr>
            <a:r>
              <a:rPr lang="ar-JO" sz="2000" b="1" u="sng" kern="0" dirty="0">
                <a:solidFill>
                  <a:srgbClr val="00B0F0"/>
                </a:solidFill>
                <a:latin typeface="Alexandria" pitchFamily="2" charset="-78"/>
                <a:cs typeface="Alexandria" pitchFamily="2" charset="-78"/>
              </a:rPr>
              <a:t>معيقات خصخصة التعليم العالي</a:t>
            </a:r>
          </a:p>
          <a:p>
            <a:pPr marL="0" marR="0" algn="just" rtl="1">
              <a:lnSpc>
                <a:spcPct val="150000"/>
              </a:lnSpc>
              <a:spcBef>
                <a:spcPts val="2250"/>
              </a:spcBef>
              <a:spcAft>
                <a:spcPts val="600"/>
              </a:spcAft>
            </a:pPr>
            <a:r>
              <a:rPr lang="ar-JO" sz="2400" kern="0" dirty="0">
                <a:latin typeface="Alexandria" pitchFamily="2" charset="-78"/>
                <a:cs typeface="Alexandria" pitchFamily="2" charset="-78"/>
              </a:rPr>
              <a:t> 1</a:t>
            </a:r>
            <a:r>
              <a:rPr lang="ar-JO" kern="0" dirty="0">
                <a:latin typeface="Alexandria" pitchFamily="2" charset="-78"/>
                <a:cs typeface="Alexandria" pitchFamily="2" charset="-78"/>
              </a:rPr>
              <a:t>. تدني الخبرات والمعارف اللازمة المتعلقة بالتخصيص، إذ أن معظم الخبرات والمعارف هي ذات طابع فني وتشغيلي لأن الحكومة هي مقدم الخدمة الأساسي. </a:t>
            </a:r>
          </a:p>
          <a:p>
            <a:pPr marL="0" marR="0" algn="just" rtl="1">
              <a:lnSpc>
                <a:spcPct val="150000"/>
              </a:lnSpc>
              <a:spcBef>
                <a:spcPts val="2250"/>
              </a:spcBef>
              <a:spcAft>
                <a:spcPts val="600"/>
              </a:spcAft>
            </a:pPr>
            <a:r>
              <a:rPr lang="ar-JO" kern="0" dirty="0">
                <a:latin typeface="Alexandria" pitchFamily="2" charset="-78"/>
                <a:cs typeface="Alexandria" pitchFamily="2" charset="-78"/>
              </a:rPr>
              <a:t>2. قلة عدد الشركات المحلية التي تمتلك القدرة الفنية والمالية الكافية، لتولى تقديم الخدمات، وذلك بسبب أن الحكومة كانت المقدم الأساسي للخدمات في العديد من القطاعات. </a:t>
            </a:r>
          </a:p>
          <a:p>
            <a:pPr marL="0" marR="0" algn="just" rtl="1">
              <a:lnSpc>
                <a:spcPct val="150000"/>
              </a:lnSpc>
              <a:spcBef>
                <a:spcPts val="2250"/>
              </a:spcBef>
              <a:spcAft>
                <a:spcPts val="600"/>
              </a:spcAft>
            </a:pPr>
            <a:r>
              <a:rPr lang="ar-JO" kern="0" dirty="0">
                <a:latin typeface="Alexandria" pitchFamily="2" charset="-78"/>
                <a:cs typeface="Alexandria" pitchFamily="2" charset="-78"/>
              </a:rPr>
              <a:t>3. ضعف الأطر التشريعية العامة التي تمكن عمليات التخصيص وترفع مستوى حوكمتها. أدى ضعف التشريعات إلى تقليل ثقة المستثمرين والتخوف من قتل عملية التخصيص أو تنفيذه بطرق خاطئة.</a:t>
            </a:r>
            <a:endParaRPr lang="ar-YE" b="0" i="0" u="none" strike="noStrike" baseline="0"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0D3AA470-1BE6-B6E2-A54C-714F031D5A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3895" y="1382710"/>
            <a:ext cx="2083839" cy="953079"/>
          </a:xfrm>
          <a:prstGeom prst="rect">
            <a:avLst/>
          </a:prstGeom>
        </p:spPr>
      </p:pic>
      <p:pic>
        <p:nvPicPr>
          <p:cNvPr id="4" name="Graphic 21">
            <a:extLst>
              <a:ext uri="{FF2B5EF4-FFF2-40B4-BE49-F238E27FC236}">
                <a16:creationId xmlns:a16="http://schemas.microsoft.com/office/drawing/2014/main" id="{38BFB234-7432-F5C7-0D2A-89EE47703D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26" y="-42073"/>
            <a:ext cx="2591822" cy="1210204"/>
          </a:xfrm>
          <a:prstGeom prst="rect">
            <a:avLst/>
          </a:prstGeom>
        </p:spPr>
      </p:pic>
    </p:spTree>
    <p:extLst>
      <p:ext uri="{BB962C8B-B14F-4D97-AF65-F5344CB8AC3E}">
        <p14:creationId xmlns:p14="http://schemas.microsoft.com/office/powerpoint/2010/main" val="3935625056"/>
      </p:ext>
    </p:extLst>
  </p:cSld>
  <p:clrMapOvr>
    <a:masterClrMapping/>
  </p:clrMapOvr>
  <mc:AlternateContent xmlns:mc="http://schemas.openxmlformats.org/markup-compatibility/2006" xmlns:p14="http://schemas.microsoft.com/office/powerpoint/2010/main">
    <mc:Choice Requires="p14">
      <p:transition spd="slow" p14:dur="1600" advTm="145648">
        <p14:prism isInverted="1"/>
      </p:transition>
    </mc:Choice>
    <mc:Fallback xmlns="">
      <p:transition spd="slow" advTm="145648">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89F5F82-D26F-292A-44E4-F0BD05599128}"/>
              </a:ext>
            </a:extLst>
          </p:cNvPr>
          <p:cNvSpPr/>
          <p:nvPr/>
        </p:nvSpPr>
        <p:spPr>
          <a:xfrm>
            <a:off x="815591" y="1391593"/>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4601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317355" y="1506535"/>
            <a:ext cx="9742185" cy="4113242"/>
          </a:xfrm>
          <a:prstGeom prst="rect">
            <a:avLst/>
          </a:prstGeom>
          <a:noFill/>
        </p:spPr>
        <p:txBody>
          <a:bodyPr wrap="square" rtlCol="0">
            <a:spAutoFit/>
          </a:bodyPr>
          <a:lstStyle/>
          <a:p>
            <a:pPr marL="0" marR="0" algn="just" rtl="1">
              <a:lnSpc>
                <a:spcPct val="150000"/>
              </a:lnSpc>
              <a:spcBef>
                <a:spcPts val="2250"/>
              </a:spcBef>
              <a:spcAft>
                <a:spcPts val="600"/>
              </a:spcAft>
            </a:pPr>
            <a:r>
              <a:rPr lang="ar-JO" b="1" u="sng" kern="0" dirty="0">
                <a:solidFill>
                  <a:srgbClr val="00B0F0"/>
                </a:solidFill>
                <a:latin typeface="Alexandria" pitchFamily="2" charset="-78"/>
                <a:cs typeface="Alexandria" pitchFamily="2" charset="-78"/>
              </a:rPr>
              <a:t>معيقات خصخصة التعليم العالي</a:t>
            </a:r>
          </a:p>
          <a:p>
            <a:pPr marL="0" marR="0" algn="just" rtl="1">
              <a:lnSpc>
                <a:spcPct val="150000"/>
              </a:lnSpc>
              <a:spcBef>
                <a:spcPts val="2250"/>
              </a:spcBef>
              <a:spcAft>
                <a:spcPts val="600"/>
              </a:spcAft>
            </a:pPr>
            <a:r>
              <a:rPr lang="ar-JO" kern="0" dirty="0">
                <a:latin typeface="Alexandria" pitchFamily="2" charset="-78"/>
                <a:cs typeface="Alexandria" pitchFamily="2" charset="-78"/>
              </a:rPr>
              <a:t>4. تقاطع عمليات التخصيص مع العديد من الأنظمة واللوائح والتي قد تعيق عملية التخصيص، لأن هذه الأنظمة وضعت في ظل دور الحكومة في تمويل القطاعات وضعف دور القطاع الخاص.</a:t>
            </a:r>
          </a:p>
          <a:p>
            <a:pPr marL="0" marR="0" algn="just" rtl="1">
              <a:lnSpc>
                <a:spcPct val="150000"/>
              </a:lnSpc>
              <a:spcBef>
                <a:spcPts val="2250"/>
              </a:spcBef>
              <a:spcAft>
                <a:spcPts val="600"/>
              </a:spcAft>
            </a:pPr>
            <a:r>
              <a:rPr lang="ar-JO" dirty="0">
                <a:latin typeface="Alexandria" pitchFamily="2" charset="-78"/>
                <a:cs typeface="Alexandria" pitchFamily="2" charset="-78"/>
              </a:rPr>
              <a:t>5</a:t>
            </a:r>
            <a:r>
              <a:rPr lang="ar-JO" kern="0" dirty="0">
                <a:latin typeface="Alexandria" pitchFamily="2" charset="-78"/>
                <a:cs typeface="Alexandria" pitchFamily="2" charset="-78"/>
              </a:rPr>
              <a:t>. غ</a:t>
            </a:r>
            <a:r>
              <a:rPr lang="ar-YE" kern="0" dirty="0">
                <a:latin typeface="Alexandria" pitchFamily="2" charset="-78"/>
                <a:cs typeface="Alexandria" pitchFamily="2" charset="-78"/>
              </a:rPr>
              <a:t>ياب الأطر التشريعية المتقدمة أو سياسات لكل قطاع مستهدف في التخصيص لأن الحكومة كانت ولا تزال هي المشغل للقطاع.</a:t>
            </a:r>
            <a:r>
              <a:rPr lang="ar-JO" kern="0" dirty="0">
                <a:latin typeface="Alexandria" pitchFamily="2" charset="-78"/>
                <a:cs typeface="Alexandria" pitchFamily="2" charset="-78"/>
              </a:rPr>
              <a:t> </a:t>
            </a:r>
            <a:r>
              <a:rPr lang="ar-YE" kern="0" dirty="0">
                <a:latin typeface="Alexandria" pitchFamily="2" charset="-78"/>
                <a:cs typeface="Alexandria" pitchFamily="2" charset="-78"/>
              </a:rPr>
              <a:t>إن القطاع الخاص بطبيعته يمتنع من الدخول في القطاعات التي </a:t>
            </a:r>
            <a:r>
              <a:rPr lang="ar-JO" kern="0" dirty="0">
                <a:latin typeface="Alexandria" pitchFamily="2" charset="-78"/>
                <a:cs typeface="Alexandria" pitchFamily="2" charset="-78"/>
              </a:rPr>
              <a:t>لا</a:t>
            </a:r>
            <a:r>
              <a:rPr lang="ar-YE" kern="0" dirty="0">
                <a:latin typeface="Alexandria" pitchFamily="2" charset="-78"/>
                <a:cs typeface="Alexandria" pitchFamily="2" charset="-78"/>
              </a:rPr>
              <a:t> يوجد فيها أنظمة ولوائح تحكم العلاقات بينه وبين الأنظمة التشريعية والرقابية في مجال التخصيص.</a:t>
            </a:r>
            <a:endParaRPr lang="ar-YE" b="0" i="0" u="none"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B1208EC0-6FD7-6E5F-ECC6-CB0387F081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907" y="38692"/>
            <a:ext cx="2591822" cy="1210204"/>
          </a:xfrm>
          <a:prstGeom prst="rect">
            <a:avLst/>
          </a:prstGeom>
        </p:spPr>
      </p:pic>
    </p:spTree>
    <p:extLst>
      <p:ext uri="{BB962C8B-B14F-4D97-AF65-F5344CB8AC3E}">
        <p14:creationId xmlns:p14="http://schemas.microsoft.com/office/powerpoint/2010/main" val="1549852909"/>
      </p:ext>
    </p:extLst>
  </p:cSld>
  <p:clrMapOvr>
    <a:masterClrMapping/>
  </p:clrMapOvr>
  <mc:AlternateContent xmlns:mc="http://schemas.openxmlformats.org/markup-compatibility/2006" xmlns:p14="http://schemas.microsoft.com/office/powerpoint/2010/main">
    <mc:Choice Requires="p14">
      <p:transition spd="slow" p14:dur="1600" advTm="75776">
        <p14:prism isInverted="1"/>
      </p:transition>
    </mc:Choice>
    <mc:Fallback xmlns="">
      <p:transition spd="slow" advTm="75776">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3F4900E-90D7-C381-C800-2F7626E533AD}"/>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713125" y="633809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624672" y="797740"/>
            <a:ext cx="10754521" cy="4956357"/>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Alexandria" pitchFamily="2" charset="-78"/>
                <a:cs typeface="Alexandria" pitchFamily="2" charset="-78"/>
              </a:rPr>
              <a:t>آليات مقترحة لتطبيق وتنفيذ الخصخصة في التعليم</a:t>
            </a:r>
            <a:endParaRPr lang="ar-EG" sz="2000" b="1" u="sng" kern="0" dirty="0">
              <a:solidFill>
                <a:srgbClr val="00B0F0"/>
              </a:solidFill>
              <a:latin typeface="Alexandria" pitchFamily="2" charset="-78"/>
              <a:cs typeface="Alexandria" pitchFamily="2" charset="-78"/>
            </a:endParaRPr>
          </a:p>
          <a:p>
            <a:pPr marL="457200" marR="0" indent="-457200" algn="r" rtl="1">
              <a:lnSpc>
                <a:spcPct val="150000"/>
              </a:lnSpc>
              <a:spcBef>
                <a:spcPts val="2250"/>
              </a:spcBef>
              <a:spcAft>
                <a:spcPts val="600"/>
              </a:spcAft>
              <a:buAutoNum type="arabicPeriod"/>
            </a:pPr>
            <a:r>
              <a:rPr lang="ar-YE" sz="1600" kern="0" dirty="0">
                <a:latin typeface="Alexandria" pitchFamily="2" charset="-78"/>
                <a:cs typeface="Alexandria" pitchFamily="2" charset="-78"/>
              </a:rPr>
              <a:t>اعتماد السياسات الخاصة </a:t>
            </a:r>
            <a:r>
              <a:rPr lang="ar-JO" sz="1600" kern="0" dirty="0">
                <a:latin typeface="Alexandria" pitchFamily="2" charset="-78"/>
                <a:cs typeface="Alexandria" pitchFamily="2" charset="-78"/>
              </a:rPr>
              <a:t>بآلية</a:t>
            </a:r>
            <a:r>
              <a:rPr lang="ar-YE" sz="1600" kern="0" dirty="0">
                <a:latin typeface="Alexandria" pitchFamily="2" charset="-78"/>
                <a:cs typeface="Alexandria" pitchFamily="2" charset="-78"/>
              </a:rPr>
              <a:t> تطبيق خصخصة التعليم على ضوء التجارب العالمية</a:t>
            </a:r>
            <a:r>
              <a:rPr lang="ar-JO" sz="1600" kern="0" dirty="0">
                <a:latin typeface="Alexandria" pitchFamily="2" charset="-78"/>
                <a:cs typeface="Alexandria" pitchFamily="2" charset="-78"/>
              </a:rPr>
              <a:t>.</a:t>
            </a:r>
          </a:p>
          <a:p>
            <a:pPr marL="457200" marR="0" indent="-457200" algn="r" rtl="1">
              <a:lnSpc>
                <a:spcPct val="150000"/>
              </a:lnSpc>
              <a:spcBef>
                <a:spcPts val="2250"/>
              </a:spcBef>
              <a:spcAft>
                <a:spcPts val="600"/>
              </a:spcAft>
              <a:buAutoNum type="arabicPeriod"/>
            </a:pPr>
            <a:r>
              <a:rPr lang="ar-YE" sz="1600" kern="0" dirty="0">
                <a:latin typeface="Alexandria" pitchFamily="2" charset="-78"/>
                <a:cs typeface="Alexandria" pitchFamily="2" charset="-78"/>
              </a:rPr>
              <a:t>بناء أنظمة تعليمية لها آثار فعالة تتناسب مع سياسة الخصخصة</a:t>
            </a:r>
            <a:r>
              <a:rPr lang="ar-JO" sz="1600" kern="0" dirty="0">
                <a:latin typeface="Alexandria" pitchFamily="2" charset="-78"/>
                <a:cs typeface="Alexandria" pitchFamily="2" charset="-78"/>
              </a:rPr>
              <a:t>.</a:t>
            </a:r>
          </a:p>
          <a:p>
            <a:pPr marL="457200" marR="0" indent="-457200" algn="r" rtl="1">
              <a:lnSpc>
                <a:spcPct val="150000"/>
              </a:lnSpc>
              <a:spcBef>
                <a:spcPts val="2250"/>
              </a:spcBef>
              <a:spcAft>
                <a:spcPts val="600"/>
              </a:spcAft>
              <a:buAutoNum type="arabicPeriod"/>
            </a:pPr>
            <a:r>
              <a:rPr lang="ar-YE" sz="1600" kern="0" dirty="0">
                <a:latin typeface="Alexandria" pitchFamily="2" charset="-78"/>
                <a:cs typeface="Alexandria" pitchFamily="2" charset="-78"/>
              </a:rPr>
              <a:t>تحديد أهداف ورؤى</a:t>
            </a:r>
            <a:r>
              <a:rPr lang="ar-JO" sz="1600" kern="0" dirty="0">
                <a:latin typeface="Alexandria" pitchFamily="2" charset="-78"/>
                <a:cs typeface="Alexandria" pitchFamily="2" charset="-78"/>
              </a:rPr>
              <a:t> خاصة بالخصخصة</a:t>
            </a:r>
            <a:r>
              <a:rPr lang="ar-YE" sz="1600" kern="0" dirty="0">
                <a:latin typeface="Alexandria" pitchFamily="2" charset="-78"/>
                <a:cs typeface="Alexandria" pitchFamily="2" charset="-78"/>
              </a:rPr>
              <a:t> والعمل على تحقيقها</a:t>
            </a:r>
            <a:r>
              <a:rPr lang="ar-JO" sz="1600" kern="0" dirty="0">
                <a:latin typeface="Alexandria" pitchFamily="2" charset="-78"/>
                <a:cs typeface="Alexandria" pitchFamily="2" charset="-78"/>
              </a:rPr>
              <a:t> بشرط توافقها مع فلسفة التربية والتعليم وسياسة الدولة</a:t>
            </a:r>
            <a:r>
              <a:rPr lang="ar-YE" sz="1600" kern="0" dirty="0">
                <a:latin typeface="Alexandria" pitchFamily="2" charset="-78"/>
                <a:cs typeface="Alexandria" pitchFamily="2" charset="-78"/>
              </a:rPr>
              <a:t>.</a:t>
            </a:r>
            <a:endParaRPr lang="ar-JO" sz="1600" kern="0" dirty="0">
              <a:latin typeface="Alexandria" pitchFamily="2" charset="-78"/>
              <a:cs typeface="Alexandria" pitchFamily="2" charset="-78"/>
            </a:endParaRPr>
          </a:p>
          <a:p>
            <a:pPr marL="457200" marR="0" indent="-457200" algn="r" rtl="1">
              <a:lnSpc>
                <a:spcPct val="150000"/>
              </a:lnSpc>
              <a:spcBef>
                <a:spcPts val="2250"/>
              </a:spcBef>
              <a:spcAft>
                <a:spcPts val="600"/>
              </a:spcAft>
              <a:buAutoNum type="arabicPeriod"/>
            </a:pPr>
            <a:r>
              <a:rPr lang="ar-YE" sz="1600" kern="0" dirty="0">
                <a:latin typeface="Alexandria" pitchFamily="2" charset="-78"/>
                <a:cs typeface="Alexandria" pitchFamily="2" charset="-78"/>
              </a:rPr>
              <a:t>وضع ضوابط وقوانين للمستثمرين والقطاع الخاص حتى لا يكون التعليم سلعة للربح</a:t>
            </a:r>
            <a:r>
              <a:rPr lang="ar-JO" sz="1600" kern="0" dirty="0">
                <a:latin typeface="Alexandria" pitchFamily="2" charset="-78"/>
                <a:cs typeface="Alexandria" pitchFamily="2" charset="-78"/>
              </a:rPr>
              <a:t>.</a:t>
            </a:r>
          </a:p>
          <a:p>
            <a:pPr marL="457200" marR="0" indent="-457200" algn="r" rtl="1">
              <a:lnSpc>
                <a:spcPct val="150000"/>
              </a:lnSpc>
              <a:spcBef>
                <a:spcPts val="2250"/>
              </a:spcBef>
              <a:spcAft>
                <a:spcPts val="600"/>
              </a:spcAft>
              <a:buAutoNum type="arabicPeriod"/>
            </a:pPr>
            <a:r>
              <a:rPr lang="ar-YE" sz="1600" kern="0" dirty="0">
                <a:latin typeface="Alexandria" pitchFamily="2" charset="-78"/>
                <a:cs typeface="Alexandria" pitchFamily="2" charset="-78"/>
              </a:rPr>
              <a:t>جمع البيانات والمعلومات والوثائق والإحصائيات والتقارير </a:t>
            </a:r>
            <a:r>
              <a:rPr lang="ar-JO" sz="1600" kern="0" dirty="0">
                <a:latin typeface="Alexandria" pitchFamily="2" charset="-78"/>
                <a:cs typeface="Alexandria" pitchFamily="2" charset="-78"/>
              </a:rPr>
              <a:t>حول تجارب الدول في خصخصة التعليم وتحليلها والاستفادة منها.</a:t>
            </a:r>
            <a:endParaRPr lang="ar-YE" sz="2200" b="0" i="0" u="none" strike="noStrike" baseline="0" dirty="0">
              <a:latin typeface="TraditionalArabic"/>
            </a:endParaRPr>
          </a:p>
        </p:txBody>
      </p:sp>
      <p:pic>
        <p:nvPicPr>
          <p:cNvPr id="3" name="Picture 2">
            <a:extLst>
              <a:ext uri="{FF2B5EF4-FFF2-40B4-BE49-F238E27FC236}">
                <a16:creationId xmlns:a16="http://schemas.microsoft.com/office/drawing/2014/main" id="{BE9B83E8-B506-395A-50E4-4022AEBA80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34234" y="1661579"/>
            <a:ext cx="2428875" cy="918552"/>
          </a:xfrm>
          <a:prstGeom prst="rect">
            <a:avLst/>
          </a:prstGeom>
        </p:spPr>
      </p:pic>
      <p:pic>
        <p:nvPicPr>
          <p:cNvPr id="4" name="Graphic 21">
            <a:extLst>
              <a:ext uri="{FF2B5EF4-FFF2-40B4-BE49-F238E27FC236}">
                <a16:creationId xmlns:a16="http://schemas.microsoft.com/office/drawing/2014/main" id="{2D6B41DC-A38B-1999-0117-4473A63490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25" y="-110297"/>
            <a:ext cx="2591822" cy="1210204"/>
          </a:xfrm>
          <a:prstGeom prst="rect">
            <a:avLst/>
          </a:prstGeom>
        </p:spPr>
      </p:pic>
    </p:spTree>
    <p:extLst>
      <p:ext uri="{BB962C8B-B14F-4D97-AF65-F5344CB8AC3E}">
        <p14:creationId xmlns:p14="http://schemas.microsoft.com/office/powerpoint/2010/main" val="4111543292"/>
      </p:ext>
    </p:extLst>
  </p:cSld>
  <p:clrMapOvr>
    <a:masterClrMapping/>
  </p:clrMapOvr>
  <mc:AlternateContent xmlns:mc="http://schemas.openxmlformats.org/markup-compatibility/2006" xmlns:p14="http://schemas.microsoft.com/office/powerpoint/2010/main">
    <mc:Choice Requires="p14">
      <p:transition spd="slow" p14:dur="1600" advTm="134351">
        <p14:prism isInverted="1"/>
      </p:transition>
    </mc:Choice>
    <mc:Fallback xmlns="">
      <p:transition spd="slow" advTm="134351">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B04916A-2661-F9B7-907A-A7F677CE3A0F}"/>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78133" y="6228807"/>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624672" y="1369207"/>
            <a:ext cx="10618773" cy="4859600"/>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Alexandria" pitchFamily="2" charset="-78"/>
                <a:cs typeface="Alexandria" pitchFamily="2" charset="-78"/>
              </a:rPr>
              <a:t>آليات مقترحة لتطبيق وتنفيذ الخصخصة في التعليم</a:t>
            </a:r>
          </a:p>
          <a:p>
            <a:pPr marR="0" algn="r" rtl="1">
              <a:lnSpc>
                <a:spcPct val="150000"/>
              </a:lnSpc>
              <a:spcBef>
                <a:spcPts val="2250"/>
              </a:spcBef>
              <a:spcAft>
                <a:spcPts val="600"/>
              </a:spcAft>
            </a:pPr>
            <a:r>
              <a:rPr lang="ar-JO" kern="0" dirty="0">
                <a:latin typeface="Alexandria" pitchFamily="2" charset="-78"/>
                <a:cs typeface="Alexandria" pitchFamily="2" charset="-78"/>
              </a:rPr>
              <a:t>5. </a:t>
            </a:r>
            <a:r>
              <a:rPr lang="ar-YE" kern="0" dirty="0">
                <a:latin typeface="Alexandria" pitchFamily="2" charset="-78"/>
                <a:cs typeface="Alexandria" pitchFamily="2" charset="-78"/>
              </a:rPr>
              <a:t>الرجوع لكثير من الأدبيات السابقة حول تقييم تجربة الخصخصة في كثير من الدول.</a:t>
            </a:r>
            <a:endParaRPr lang="ar-JO" kern="0" dirty="0">
              <a:latin typeface="Alexandria" pitchFamily="2" charset="-78"/>
              <a:cs typeface="Alexandria" pitchFamily="2" charset="-78"/>
            </a:endParaRPr>
          </a:p>
          <a:p>
            <a:pPr marR="0" algn="r" rtl="1">
              <a:lnSpc>
                <a:spcPct val="150000"/>
              </a:lnSpc>
              <a:spcBef>
                <a:spcPts val="2250"/>
              </a:spcBef>
              <a:spcAft>
                <a:spcPts val="600"/>
              </a:spcAft>
            </a:pPr>
            <a:r>
              <a:rPr lang="ar-JO" kern="0" dirty="0">
                <a:latin typeface="Alexandria" pitchFamily="2" charset="-78"/>
                <a:cs typeface="Alexandria" pitchFamily="2" charset="-78"/>
              </a:rPr>
              <a:t>6. </a:t>
            </a:r>
            <a:r>
              <a:rPr lang="ar-YE" kern="0" dirty="0">
                <a:latin typeface="Alexandria" pitchFamily="2" charset="-78"/>
                <a:cs typeface="Alexandria" pitchFamily="2" charset="-78"/>
              </a:rPr>
              <a:t>الأخذ بأراء المس</a:t>
            </a:r>
            <a:r>
              <a:rPr lang="ar-JO" kern="0" dirty="0">
                <a:latin typeface="Alexandria" pitchFamily="2" charset="-78"/>
                <a:cs typeface="Alexandria" pitchFamily="2" charset="-78"/>
              </a:rPr>
              <a:t>ؤ</a:t>
            </a:r>
            <a:r>
              <a:rPr lang="ar-YE" kern="0" dirty="0">
                <a:latin typeface="Alexandria" pitchFamily="2" charset="-78"/>
                <a:cs typeface="Alexandria" pitchFamily="2" charset="-78"/>
              </a:rPr>
              <a:t>ولين في وزارة التعليم والجهات المشتركة الأخرى</a:t>
            </a:r>
            <a:r>
              <a:rPr lang="ar-JO" kern="0" dirty="0">
                <a:latin typeface="Alexandria" pitchFamily="2" charset="-78"/>
                <a:cs typeface="Alexandria" pitchFamily="2" charset="-78"/>
              </a:rPr>
              <a:t>.</a:t>
            </a:r>
          </a:p>
          <a:p>
            <a:pPr marR="0" algn="r" rtl="1">
              <a:lnSpc>
                <a:spcPct val="150000"/>
              </a:lnSpc>
              <a:spcBef>
                <a:spcPts val="2250"/>
              </a:spcBef>
              <a:spcAft>
                <a:spcPts val="600"/>
              </a:spcAft>
            </a:pPr>
            <a:r>
              <a:rPr lang="ar-JO" kern="0" dirty="0">
                <a:latin typeface="Alexandria" pitchFamily="2" charset="-78"/>
                <a:cs typeface="Alexandria" pitchFamily="2" charset="-78"/>
              </a:rPr>
              <a:t>7. </a:t>
            </a:r>
            <a:r>
              <a:rPr lang="ar-YE" kern="0" dirty="0">
                <a:latin typeface="Alexandria" pitchFamily="2" charset="-78"/>
                <a:cs typeface="Alexandria" pitchFamily="2" charset="-78"/>
              </a:rPr>
              <a:t> تحديد الموارد المالية والبشرية ووضع ضوابط لتعيين المعلمين.</a:t>
            </a:r>
            <a:endParaRPr lang="ar-JO" kern="0" dirty="0">
              <a:latin typeface="Alexandria" pitchFamily="2" charset="-78"/>
              <a:cs typeface="Alexandria" pitchFamily="2" charset="-78"/>
            </a:endParaRPr>
          </a:p>
          <a:p>
            <a:pPr marR="0" algn="r" rtl="1">
              <a:lnSpc>
                <a:spcPct val="150000"/>
              </a:lnSpc>
              <a:spcBef>
                <a:spcPts val="2250"/>
              </a:spcBef>
              <a:spcAft>
                <a:spcPts val="600"/>
              </a:spcAft>
            </a:pPr>
            <a:r>
              <a:rPr lang="ar-YE" kern="0" dirty="0">
                <a:latin typeface="Alexandria" pitchFamily="2" charset="-78"/>
                <a:cs typeface="Alexandria" pitchFamily="2" charset="-78"/>
              </a:rPr>
              <a:t> </a:t>
            </a:r>
            <a:r>
              <a:rPr lang="ar-JO" kern="0" dirty="0">
                <a:latin typeface="Alexandria" pitchFamily="2" charset="-78"/>
                <a:cs typeface="Alexandria" pitchFamily="2" charset="-78"/>
              </a:rPr>
              <a:t>8. </a:t>
            </a:r>
            <a:r>
              <a:rPr lang="ar-YE" kern="0" dirty="0">
                <a:latin typeface="Alexandria" pitchFamily="2" charset="-78"/>
                <a:cs typeface="Alexandria" pitchFamily="2" charset="-78"/>
              </a:rPr>
              <a:t>دراسة جودة البنية التحتية والمرافق </a:t>
            </a:r>
            <a:r>
              <a:rPr lang="ar-JO" kern="0" dirty="0">
                <a:latin typeface="Alexandria" pitchFamily="2" charset="-78"/>
                <a:cs typeface="Alexandria" pitchFamily="2" charset="-78"/>
              </a:rPr>
              <a:t>للمدارس والجامعات تمهيدًا لقرار الخصخصة من عدمه</a:t>
            </a:r>
            <a:r>
              <a:rPr lang="ar-YE" kern="0" dirty="0">
                <a:latin typeface="Alexandria" pitchFamily="2" charset="-78"/>
                <a:cs typeface="Alexandria" pitchFamily="2" charset="-78"/>
              </a:rPr>
              <a:t>.</a:t>
            </a:r>
            <a:endParaRPr lang="ar-JO" kern="0" dirty="0">
              <a:latin typeface="Alexandria" pitchFamily="2" charset="-78"/>
              <a:cs typeface="Alexandria" pitchFamily="2" charset="-78"/>
            </a:endParaRPr>
          </a:p>
          <a:p>
            <a:pPr marR="0" algn="r" rtl="1">
              <a:lnSpc>
                <a:spcPct val="150000"/>
              </a:lnSpc>
              <a:spcBef>
                <a:spcPts val="2250"/>
              </a:spcBef>
              <a:spcAft>
                <a:spcPts val="600"/>
              </a:spcAft>
            </a:pPr>
            <a:r>
              <a:rPr lang="ar-JO" kern="0" dirty="0">
                <a:latin typeface="Alexandria" pitchFamily="2" charset="-78"/>
                <a:cs typeface="Alexandria" pitchFamily="2" charset="-78"/>
              </a:rPr>
              <a:t>9. </a:t>
            </a:r>
            <a:r>
              <a:rPr lang="ar-YE" kern="0" dirty="0">
                <a:latin typeface="Alexandria" pitchFamily="2" charset="-78"/>
                <a:cs typeface="Alexandria" pitchFamily="2" charset="-78"/>
              </a:rPr>
              <a:t> وضع قوانين للمدارس </a:t>
            </a:r>
            <a:r>
              <a:rPr lang="ar-JO" kern="0" dirty="0">
                <a:latin typeface="Alexandria" pitchFamily="2" charset="-78"/>
                <a:cs typeface="Alexandria" pitchFamily="2" charset="-78"/>
              </a:rPr>
              <a:t>والجامعات </a:t>
            </a:r>
            <a:r>
              <a:rPr lang="ar-YE" kern="0" dirty="0">
                <a:latin typeface="Alexandria" pitchFamily="2" charset="-78"/>
                <a:cs typeface="Alexandria" pitchFamily="2" charset="-78"/>
              </a:rPr>
              <a:t>التي لم تسع لتحقيق مؤشرات عالية وإجراءات تصحيحية؛ بهدف التحسين المستمر.</a:t>
            </a:r>
            <a:endParaRPr lang="ar-YE" b="0" i="0" u="none"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997D7A8-9E61-B269-BCDA-AEBB0CA02E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700" y="0"/>
            <a:ext cx="2591822" cy="1210204"/>
          </a:xfrm>
          <a:prstGeom prst="rect">
            <a:avLst/>
          </a:prstGeom>
        </p:spPr>
      </p:pic>
    </p:spTree>
    <p:extLst>
      <p:ext uri="{BB962C8B-B14F-4D97-AF65-F5344CB8AC3E}">
        <p14:creationId xmlns:p14="http://schemas.microsoft.com/office/powerpoint/2010/main" val="3983809484"/>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A553223-C119-09D0-1A72-29C9B3772F10}"/>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5479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84255" y="1647817"/>
            <a:ext cx="10278919" cy="3404843"/>
          </a:xfrm>
          <a:prstGeom prst="rect">
            <a:avLst/>
          </a:prstGeom>
          <a:noFill/>
        </p:spPr>
        <p:txBody>
          <a:bodyPr wrap="square" rtlCol="0">
            <a:spAutoFit/>
          </a:bodyPr>
          <a:lstStyle/>
          <a:p>
            <a:pPr marL="0" marR="0" algn="ctr" rtl="1">
              <a:lnSpc>
                <a:spcPct val="150000"/>
              </a:lnSpc>
              <a:spcBef>
                <a:spcPts val="2250"/>
              </a:spcBef>
              <a:spcAft>
                <a:spcPts val="600"/>
              </a:spcAft>
            </a:pPr>
            <a:r>
              <a:rPr lang="ar-JO" sz="2000" b="1" u="sng" kern="0" dirty="0">
                <a:solidFill>
                  <a:srgbClr val="00B0F0"/>
                </a:solidFill>
                <a:latin typeface="Alexandria" pitchFamily="2" charset="-78"/>
                <a:cs typeface="Alexandria" pitchFamily="2" charset="-78"/>
              </a:rPr>
              <a:t>آليات مقترحة لتطبيق وتنفيذ الخصخصة في التعليم</a:t>
            </a:r>
          </a:p>
          <a:p>
            <a:pPr marR="0" algn="r" rtl="1">
              <a:lnSpc>
                <a:spcPct val="150000"/>
              </a:lnSpc>
              <a:spcBef>
                <a:spcPts val="2250"/>
              </a:spcBef>
              <a:spcAft>
                <a:spcPts val="600"/>
              </a:spcAft>
            </a:pPr>
            <a:r>
              <a:rPr lang="ar-JO" kern="0" dirty="0">
                <a:latin typeface="Alexandria" pitchFamily="2" charset="-78"/>
                <a:cs typeface="Alexandria" pitchFamily="2" charset="-78"/>
              </a:rPr>
              <a:t>10</a:t>
            </a:r>
            <a:r>
              <a:rPr lang="ar-YE" kern="0" dirty="0">
                <a:latin typeface="Alexandria" pitchFamily="2" charset="-78"/>
                <a:cs typeface="Alexandria" pitchFamily="2" charset="-78"/>
              </a:rPr>
              <a:t>. وضع آلية لإدارة وتقييم برنامج </a:t>
            </a:r>
            <a:r>
              <a:rPr lang="ar-JO" kern="0" dirty="0">
                <a:latin typeface="Alexandria" pitchFamily="2" charset="-78"/>
                <a:cs typeface="Alexandria" pitchFamily="2" charset="-78"/>
              </a:rPr>
              <a:t>الخصخصة </a:t>
            </a:r>
            <a:r>
              <a:rPr lang="ar-YE" kern="0" dirty="0">
                <a:latin typeface="Alexandria" pitchFamily="2" charset="-78"/>
                <a:cs typeface="Alexandria" pitchFamily="2" charset="-78"/>
              </a:rPr>
              <a:t>من قبل المس</a:t>
            </a:r>
            <a:r>
              <a:rPr lang="ar-JO" kern="0" dirty="0">
                <a:latin typeface="Alexandria" pitchFamily="2" charset="-78"/>
                <a:cs typeface="Alexandria" pitchFamily="2" charset="-78"/>
              </a:rPr>
              <a:t>ؤو</a:t>
            </a:r>
            <a:r>
              <a:rPr lang="ar-YE" kern="0" dirty="0">
                <a:latin typeface="Alexandria" pitchFamily="2" charset="-78"/>
                <a:cs typeface="Alexandria" pitchFamily="2" charset="-78"/>
              </a:rPr>
              <a:t>لين ووضع معايير للحد الأدنى من الكفاءة المطلوبة، مع الأخذ بعين</a:t>
            </a:r>
            <a:r>
              <a:rPr lang="ar-JO" kern="0" dirty="0">
                <a:latin typeface="Alexandria" pitchFamily="2" charset="-78"/>
                <a:cs typeface="Alexandria" pitchFamily="2" charset="-78"/>
              </a:rPr>
              <a:t> الاعتبار وضع خطط إجرائية تهدف لل</a:t>
            </a:r>
            <a:r>
              <a:rPr lang="ar-YE" kern="0" dirty="0">
                <a:latin typeface="Alexandria" pitchFamily="2" charset="-78"/>
                <a:cs typeface="Alexandria" pitchFamily="2" charset="-78"/>
              </a:rPr>
              <a:t>تحسين يتم مراجعتها ومتابعة تنفيذها. </a:t>
            </a:r>
            <a:endParaRPr lang="ar-JO" kern="0" dirty="0">
              <a:latin typeface="Alexandria" pitchFamily="2" charset="-78"/>
              <a:cs typeface="Alexandria" pitchFamily="2" charset="-78"/>
            </a:endParaRPr>
          </a:p>
          <a:p>
            <a:pPr marR="0" algn="r" rtl="1">
              <a:lnSpc>
                <a:spcPct val="150000"/>
              </a:lnSpc>
              <a:spcBef>
                <a:spcPts val="2250"/>
              </a:spcBef>
              <a:spcAft>
                <a:spcPts val="600"/>
              </a:spcAft>
            </a:pPr>
            <a:r>
              <a:rPr lang="ar-JO" kern="0" dirty="0">
                <a:latin typeface="Alexandria" pitchFamily="2" charset="-78"/>
                <a:cs typeface="Alexandria" pitchFamily="2" charset="-78"/>
              </a:rPr>
              <a:t>11</a:t>
            </a:r>
            <a:r>
              <a:rPr lang="ar-YE" kern="0" dirty="0">
                <a:latin typeface="Alexandria" pitchFamily="2" charset="-78"/>
                <a:cs typeface="Alexandria" pitchFamily="2" charset="-78"/>
              </a:rPr>
              <a:t>. التطوير المهني للمعلمين، ودعمهم وتحفيزهم؛ للحد من التسرب ولتحقيق الأمان الوظيفي.</a:t>
            </a:r>
            <a:br>
              <a:rPr lang="ar-YE" sz="2200" dirty="0"/>
            </a:br>
            <a:endParaRPr lang="ar-YE" sz="2200" b="0" i="0" u="none" strike="noStrike" baseline="0" dirty="0">
              <a:latin typeface="TraditionalArabic"/>
            </a:endParaRPr>
          </a:p>
        </p:txBody>
      </p:sp>
      <p:pic>
        <p:nvPicPr>
          <p:cNvPr id="3" name="Picture 2">
            <a:extLst>
              <a:ext uri="{FF2B5EF4-FFF2-40B4-BE49-F238E27FC236}">
                <a16:creationId xmlns:a16="http://schemas.microsoft.com/office/drawing/2014/main" id="{DFD3C3D7-947D-4455-5310-E66DEC433B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1727" y="4764129"/>
            <a:ext cx="3691413" cy="1350578"/>
          </a:xfrm>
          <a:prstGeom prst="rect">
            <a:avLst/>
          </a:prstGeom>
        </p:spPr>
      </p:pic>
      <p:pic>
        <p:nvPicPr>
          <p:cNvPr id="4" name="Graphic 21">
            <a:extLst>
              <a:ext uri="{FF2B5EF4-FFF2-40B4-BE49-F238E27FC236}">
                <a16:creationId xmlns:a16="http://schemas.microsoft.com/office/drawing/2014/main" id="{FBBD33E9-2308-F6BC-212A-C72474026D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18" y="0"/>
            <a:ext cx="2591822" cy="1210204"/>
          </a:xfrm>
          <a:prstGeom prst="rect">
            <a:avLst/>
          </a:prstGeom>
        </p:spPr>
      </p:pic>
    </p:spTree>
    <p:extLst>
      <p:ext uri="{BB962C8B-B14F-4D97-AF65-F5344CB8AC3E}">
        <p14:creationId xmlns:p14="http://schemas.microsoft.com/office/powerpoint/2010/main" val="2169132954"/>
      </p:ext>
    </p:extLst>
  </p:cSld>
  <p:clrMapOvr>
    <a:masterClrMapping/>
  </p:clrMapOvr>
  <mc:AlternateContent xmlns:mc="http://schemas.openxmlformats.org/markup-compatibility/2006" xmlns:p14="http://schemas.microsoft.com/office/powerpoint/2010/main">
    <mc:Choice Requires="p14">
      <p:transition spd="slow" p14:dur="1600" advTm="101531">
        <p14:prism isInverted="1"/>
      </p:transition>
    </mc:Choice>
    <mc:Fallback xmlns="">
      <p:transition spd="slow" advTm="101531">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6190D06-73AA-C5AC-8F07-06C32578C11C}"/>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9316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844062" y="1546398"/>
            <a:ext cx="10584125" cy="3415615"/>
          </a:xfrm>
          <a:prstGeom prst="rect">
            <a:avLst/>
          </a:prstGeom>
          <a:noFill/>
        </p:spPr>
        <p:txBody>
          <a:bodyPr wrap="square" rtlCol="0">
            <a:spAutoFit/>
          </a:bodyPr>
          <a:lstStyle/>
          <a:p>
            <a:pPr algn="ctr">
              <a:lnSpc>
                <a:spcPct val="150000"/>
              </a:lnSpc>
            </a:pPr>
            <a:r>
              <a:rPr lang="ar-JO" sz="2000" b="1"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20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b="0" i="0" dirty="0">
                <a:effectLst/>
                <a:latin typeface="Alexandria" pitchFamily="2" charset="-78"/>
                <a:cs typeface="Alexandria" pitchFamily="2" charset="-78"/>
              </a:rPr>
              <a:t>  مما لا شك فيه ازدياد </a:t>
            </a:r>
            <a:r>
              <a:rPr lang="ar-YE" b="0" i="0" dirty="0">
                <a:effectLst/>
                <a:latin typeface="Alexandria" pitchFamily="2" charset="-78"/>
                <a:cs typeface="Alexandria" pitchFamily="2" charset="-78"/>
              </a:rPr>
              <a:t>الطلب على التعليم</a:t>
            </a:r>
            <a:r>
              <a:rPr lang="ar-JO" b="0" i="0" dirty="0">
                <a:effectLst/>
                <a:latin typeface="Alexandria" pitchFamily="2" charset="-78"/>
                <a:cs typeface="Alexandria" pitchFamily="2" charset="-78"/>
              </a:rPr>
              <a:t> في عصرنا الحالي</a:t>
            </a: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ويلاحظ أنه</a:t>
            </a: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قليل من</a:t>
            </a:r>
            <a:r>
              <a:rPr lang="ar-YE" b="0" i="0" dirty="0">
                <a:effectLst/>
                <a:latin typeface="Alexandria" pitchFamily="2" charset="-78"/>
                <a:cs typeface="Alexandria" pitchFamily="2" charset="-78"/>
              </a:rPr>
              <a:t> الدول التي تملك تمويل وإدارة التعليم </a:t>
            </a:r>
            <a:r>
              <a:rPr lang="ar-JO" b="0" i="0" dirty="0">
                <a:effectLst/>
                <a:latin typeface="Alexandria" pitchFamily="2" charset="-78"/>
                <a:cs typeface="Alexandria" pitchFamily="2" charset="-78"/>
              </a:rPr>
              <a:t>الحكومي </a:t>
            </a:r>
            <a:r>
              <a:rPr lang="ar-YE" b="0" i="0" dirty="0">
                <a:effectLst/>
                <a:latin typeface="Alexandria" pitchFamily="2" charset="-78"/>
                <a:cs typeface="Alexandria" pitchFamily="2" charset="-78"/>
              </a:rPr>
              <a:t>بالكامل، لذا</a:t>
            </a:r>
            <a:r>
              <a:rPr lang="ar-JO" b="0" i="0" dirty="0">
                <a:effectLst/>
                <a:latin typeface="Alexandria" pitchFamily="2" charset="-78"/>
                <a:cs typeface="Alexandria" pitchFamily="2" charset="-78"/>
              </a:rPr>
              <a:t> فإن معظم الدول </a:t>
            </a:r>
            <a:r>
              <a:rPr lang="ar-YE" b="0" i="0" dirty="0">
                <a:effectLst/>
                <a:latin typeface="Alexandria" pitchFamily="2" charset="-78"/>
                <a:cs typeface="Alexandria" pitchFamily="2" charset="-78"/>
              </a:rPr>
              <a:t>بحاجة إلى مساعدة القطاع الخاص </a:t>
            </a:r>
            <a:r>
              <a:rPr lang="ar-JO" b="0" i="0" dirty="0">
                <a:effectLst/>
                <a:latin typeface="Alexandria" pitchFamily="2" charset="-78"/>
                <a:cs typeface="Alexandria" pitchFamily="2" charset="-78"/>
              </a:rPr>
              <a:t>لتمويل التعليم وتحقيق أهدافه</a:t>
            </a: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و</a:t>
            </a:r>
            <a:r>
              <a:rPr lang="ar-YE" b="0" i="0" dirty="0">
                <a:effectLst/>
                <a:latin typeface="Alexandria" pitchFamily="2" charset="-78"/>
                <a:cs typeface="Alexandria" pitchFamily="2" charset="-78"/>
              </a:rPr>
              <a:t>في حال أردن</a:t>
            </a:r>
            <a:r>
              <a:rPr lang="ar-JO" b="0" i="0" dirty="0">
                <a:effectLst/>
                <a:latin typeface="Alexandria" pitchFamily="2" charset="-78"/>
                <a:cs typeface="Alexandria" pitchFamily="2" charset="-78"/>
              </a:rPr>
              <a:t>ا</a:t>
            </a:r>
            <a:r>
              <a:rPr lang="ar-YE" b="0" i="0" dirty="0">
                <a:effectLst/>
                <a:latin typeface="Alexandria" pitchFamily="2" charset="-78"/>
                <a:cs typeface="Alexandria" pitchFamily="2" charset="-78"/>
              </a:rPr>
              <a:t> أن تنعكس هذه المنافع على المصالح الواسعة النطاق في المجتمعات </a:t>
            </a:r>
            <a:r>
              <a:rPr lang="ar-JO" b="0" i="0" dirty="0">
                <a:effectLst/>
                <a:latin typeface="Alexandria" pitchFamily="2" charset="-78"/>
                <a:cs typeface="Alexandria" pitchFamily="2" charset="-78"/>
              </a:rPr>
              <a:t>لابد </a:t>
            </a:r>
            <a:r>
              <a:rPr lang="ar-JO" dirty="0">
                <a:latin typeface="Alexandria" pitchFamily="2" charset="-78"/>
                <a:cs typeface="Alexandria" pitchFamily="2" charset="-78"/>
              </a:rPr>
              <a:t>من </a:t>
            </a:r>
            <a:r>
              <a:rPr lang="ar-JO" b="0" i="0" dirty="0">
                <a:effectLst/>
                <a:latin typeface="Alexandria" pitchFamily="2" charset="-78"/>
                <a:cs typeface="Alexandria" pitchFamily="2" charset="-78"/>
              </a:rPr>
              <a:t>السيطرة</a:t>
            </a: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على</a:t>
            </a: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الخصخصة ديمقراطيًا بشكل يضمن تحقيق أهداف التعليم التقليدية المتمثلة في بناء المجتمع وتطويره</a:t>
            </a:r>
            <a:r>
              <a:rPr lang="ar-YE" b="0" i="0" dirty="0">
                <a:effectLst/>
                <a:latin typeface="Alexandria" pitchFamily="2" charset="-78"/>
                <a:cs typeface="Alexandria" pitchFamily="2" charset="-78"/>
              </a:rPr>
              <a:t>، </a:t>
            </a:r>
            <a:r>
              <a:rPr lang="ar-JO" b="0" i="0" dirty="0">
                <a:effectLst/>
                <a:latin typeface="Alexandria" pitchFamily="2" charset="-78"/>
                <a:cs typeface="Alexandria" pitchFamily="2" charset="-78"/>
              </a:rPr>
              <a:t>و</a:t>
            </a:r>
            <a:r>
              <a:rPr lang="ar-YE" b="0" i="0" dirty="0">
                <a:effectLst/>
                <a:latin typeface="Alexandria" pitchFamily="2" charset="-78"/>
                <a:cs typeface="Alexandria" pitchFamily="2" charset="-78"/>
              </a:rPr>
              <a:t>لا يمكن السماح للدول القومية «بالتلاشي والاضمحلال» أمام القو</a:t>
            </a:r>
            <a:r>
              <a:rPr lang="ar-JO" b="0" i="0" dirty="0">
                <a:effectLst/>
                <a:latin typeface="Alexandria" pitchFamily="2" charset="-78"/>
                <a:cs typeface="Alexandria" pitchFamily="2" charset="-78"/>
              </a:rPr>
              <a:t>ة المفرطة للعولمة والأسواق العالمية فلا بد من صياغة سياسات تعليمية تنظم عمل مؤسسات التعليم الخاص وتراقب أنشطته وتطور نظامًا للمساءلة بحيث لا يخرج عن أهداف وسياسة التعليم للدولة.</a:t>
            </a:r>
            <a:endParaRPr lang="ar-YE" b="0"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E93DD95-DA84-830B-1A0F-9B30A2CA73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1336"/>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03407">
        <p14:prism isInverted="1"/>
      </p:transition>
    </mc:Choice>
    <mc:Fallback xmlns="">
      <p:transition spd="slow" advTm="103407">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EFF91EC-CD59-FDEC-3855-CA1FF4EB7711}"/>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endParaRPr lang="en-US" sz="2000"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2884647" y="1460089"/>
            <a:ext cx="6370320" cy="461665"/>
          </a:xfrm>
          <a:prstGeom prst="rect">
            <a:avLst/>
          </a:prstGeom>
          <a:noFill/>
        </p:spPr>
        <p:txBody>
          <a:bodyPr wrap="square" rtlCol="0">
            <a:spAutoFit/>
          </a:bodyPr>
          <a:lstStyle/>
          <a:p>
            <a:pPr algn="ctr"/>
            <a:r>
              <a:rPr lang="ar-JO" sz="2400" dirty="0">
                <a:latin typeface="Alexandria Medium" pitchFamily="2" charset="-78"/>
                <a:cs typeface="Alexandria Medium" pitchFamily="2" charset="-78"/>
              </a:rPr>
              <a:t>نتاجات المحاضرة التاسعة</a:t>
            </a:r>
            <a:endParaRPr lang="en-US" sz="2400" dirty="0">
              <a:latin typeface="Alexandria Medium" pitchFamily="2" charset="-78"/>
              <a:cs typeface="Alexandria Medium" pitchFamily="2" charset="-78"/>
            </a:endParaRPr>
          </a:p>
        </p:txBody>
      </p:sp>
      <p:graphicFrame>
        <p:nvGraphicFramePr>
          <p:cNvPr id="11" name="Diagram 10">
            <a:extLst>
              <a:ext uri="{FF2B5EF4-FFF2-40B4-BE49-F238E27FC236}">
                <a16:creationId xmlns:a16="http://schemas.microsoft.com/office/drawing/2014/main" id="{B96EB092-D70F-F13E-19DB-203F4716D61E}"/>
              </a:ext>
            </a:extLst>
          </p:cNvPr>
          <p:cNvGraphicFramePr/>
          <p:nvPr>
            <p:extLst>
              <p:ext uri="{D42A27DB-BD31-4B8C-83A1-F6EECF244321}">
                <p14:modId xmlns:p14="http://schemas.microsoft.com/office/powerpoint/2010/main" val="3039500398"/>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Graphic 21">
            <a:extLst>
              <a:ext uri="{FF2B5EF4-FFF2-40B4-BE49-F238E27FC236}">
                <a16:creationId xmlns:a16="http://schemas.microsoft.com/office/drawing/2014/main" id="{AD36A542-528B-ACD8-083E-A83D320C031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564" y="22418"/>
            <a:ext cx="2591822" cy="1210204"/>
          </a:xfrm>
          <a:prstGeom prst="rect">
            <a:avLst/>
          </a:prstGeom>
        </p:spPr>
      </p:pic>
      <p:sp>
        <p:nvSpPr>
          <p:cNvPr id="14" name="TextBox 13">
            <a:extLst>
              <a:ext uri="{FF2B5EF4-FFF2-40B4-BE49-F238E27FC236}">
                <a16:creationId xmlns:a16="http://schemas.microsoft.com/office/drawing/2014/main" id="{D4136F18-2E3A-F3B3-F24B-EE0C0486E014}"/>
              </a:ext>
            </a:extLst>
          </p:cNvPr>
          <p:cNvSpPr txBox="1"/>
          <p:nvPr/>
        </p:nvSpPr>
        <p:spPr>
          <a:xfrm>
            <a:off x="9292213" y="6264119"/>
            <a:ext cx="3197887" cy="369332"/>
          </a:xfrm>
          <a:prstGeom prst="rect">
            <a:avLst/>
          </a:prstGeom>
          <a:noFill/>
        </p:spPr>
        <p:txBody>
          <a:bodyPr wrap="square">
            <a:spAutoFit/>
          </a:bodyPr>
          <a:lstStyle/>
          <a:p>
            <a:pPr algn="ctr"/>
            <a:r>
              <a:rPr lang="en-US" sz="1800" dirty="0"/>
              <a:t>www.midocean.ae</a:t>
            </a:r>
          </a:p>
        </p:txBody>
      </p:sp>
    </p:spTree>
    <p:extLst>
      <p:ext uri="{BB962C8B-B14F-4D97-AF65-F5344CB8AC3E}">
        <p14:creationId xmlns:p14="http://schemas.microsoft.com/office/powerpoint/2010/main" val="1357558795"/>
      </p:ext>
    </p:extLst>
  </p:cSld>
  <p:clrMapOvr>
    <a:masterClrMapping/>
  </p:clrMapOvr>
  <mc:AlternateContent xmlns:mc="http://schemas.openxmlformats.org/markup-compatibility/2006" xmlns:p14="http://schemas.microsoft.com/office/powerpoint/2010/main">
    <mc:Choice Requires="p14">
      <p:transition spd="slow" p14:dur="1600" advTm="76968">
        <p14:prism isInverted="1"/>
      </p:transition>
    </mc:Choice>
    <mc:Fallback xmlns="">
      <p:transition spd="slow" advTm="76968">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302CAC4-BD59-CB13-7517-C321E522DB78}"/>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27709"/>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075373" y="1539574"/>
            <a:ext cx="9984167" cy="4456797"/>
          </a:xfrm>
          <a:prstGeom prst="rect">
            <a:avLst/>
          </a:prstGeom>
          <a:noFill/>
        </p:spPr>
        <p:txBody>
          <a:bodyPr wrap="square" rtlCol="0">
            <a:spAutoFit/>
          </a:bodyPr>
          <a:lstStyle/>
          <a:p>
            <a:pPr marL="233680" indent="-270510" algn="ctr" rtl="1">
              <a:lnSpc>
                <a:spcPct val="150000"/>
              </a:lnSpc>
              <a:spcAft>
                <a:spcPts val="800"/>
              </a:spcAft>
            </a:pPr>
            <a:r>
              <a:rPr lang="ar-JO" b="1" dirty="0">
                <a:solidFill>
                  <a:srgbClr val="00B0F0"/>
                </a:solidFill>
                <a:latin typeface="Alexandria Medium" pitchFamily="2" charset="-78"/>
                <a:cs typeface="Alexandria Medium" pitchFamily="2" charset="-78"/>
              </a:rPr>
              <a:t>المراجع</a:t>
            </a:r>
            <a:endParaRPr lang="en-US" b="1" dirty="0">
              <a:solidFill>
                <a:srgbClr val="00B0F0"/>
              </a:solidFill>
              <a:latin typeface="Alexandria Medium" pitchFamily="2" charset="-78"/>
              <a:cs typeface="Alexandria Medium" pitchFamily="2" charset="-78"/>
            </a:endParaRPr>
          </a:p>
          <a:p>
            <a:pPr marL="233680" indent="-270510" algn="just" rtl="1">
              <a:lnSpc>
                <a:spcPct val="150000"/>
              </a:lnSpc>
              <a:spcAft>
                <a:spcPts val="800"/>
              </a:spcAft>
            </a:pPr>
            <a:r>
              <a:rPr lang="ar-JO" dirty="0">
                <a:latin typeface="Alexandria" pitchFamily="2" charset="-78"/>
                <a:cs typeface="Alexandria" pitchFamily="2" charset="-78"/>
              </a:rPr>
              <a:t>عبيدات، أسامة  (2010). </a:t>
            </a:r>
            <a:r>
              <a:rPr lang="ar-SA" b="1" kern="1800" dirty="0">
                <a:solidFill>
                  <a:srgbClr val="4A4A4A"/>
                </a:solidFill>
                <a:effectLst/>
                <a:latin typeface="Alexandria" pitchFamily="2" charset="-78"/>
                <a:ea typeface="Times New Roman" panose="02020603050405020304" pitchFamily="18" charset="0"/>
                <a:cs typeface="Alexandria" pitchFamily="2" charset="-78"/>
              </a:rPr>
              <a:t>التوجه نحو خصخصة التعليم المدرسي في الأردن</a:t>
            </a:r>
            <a:endParaRPr lang="ar-JO" dirty="0">
              <a:latin typeface="Alexandria" pitchFamily="2" charset="-78"/>
              <a:cs typeface="Alexandria" pitchFamily="2" charset="-78"/>
            </a:endParaRPr>
          </a:p>
          <a:p>
            <a:pPr marL="0" marR="0" rtl="1">
              <a:lnSpc>
                <a:spcPct val="107000"/>
              </a:lnSpc>
              <a:spcBef>
                <a:spcPts val="0"/>
              </a:spcBef>
              <a:spcAft>
                <a:spcPts val="800"/>
              </a:spcAft>
            </a:pPr>
            <a:r>
              <a:rPr lang="en-US" sz="1600" u="sng" kern="100" dirty="0">
                <a:solidFill>
                  <a:srgbClr val="0563C1"/>
                </a:solidFill>
                <a:effectLst/>
                <a:latin typeface="Alexandria ExtraLight" pitchFamily="2" charset="-78"/>
                <a:ea typeface="Calibri" panose="020F0502020204030204" pitchFamily="34" charset="0"/>
                <a:cs typeface="Alexandria ExtraLight" pitchFamily="2" charset="-78"/>
                <a:hlinkClick r:id="rId2"/>
              </a:rPr>
              <a:t>https://www.7iber.com/2010/01/%D8%A7%D9%84%D8%AA%D9%88%D8%AC%D9%87-%D9%86%D8%AD%D9%88-%D8%AE%D8%B5%D8%AE%D8%B5%D8%A9-%D8%A7%D9%84%D8%AA%D8%B9%D9%84%D9%8A%D9%85-%D8%A7%D9%84%D9%85%D8%AF%D8%B1%D8%B3%D9%8A-%D9%81%D9%8A-%D8%A7%D9%84</a:t>
            </a:r>
            <a:endParaRPr lang="ar-JO" sz="1600" u="sng" kern="100" dirty="0">
              <a:solidFill>
                <a:srgbClr val="0563C1"/>
              </a:solidFill>
              <a:effectLst/>
              <a:latin typeface="Alexandria ExtraLight" pitchFamily="2" charset="-78"/>
              <a:ea typeface="Calibri" panose="020F0502020204030204" pitchFamily="34" charset="0"/>
              <a:cs typeface="Alexandria ExtraLight" pitchFamily="2" charset="-78"/>
            </a:endParaRPr>
          </a:p>
          <a:p>
            <a:pPr marL="0" marR="0" rtl="1">
              <a:lnSpc>
                <a:spcPct val="107000"/>
              </a:lnSpc>
              <a:spcBef>
                <a:spcPts val="0"/>
              </a:spcBef>
              <a:spcAft>
                <a:spcPts val="800"/>
              </a:spcAft>
            </a:pPr>
            <a:endParaRPr lang="ar-JO" sz="1600" u="sng" kern="100" dirty="0">
              <a:solidFill>
                <a:srgbClr val="0563C1"/>
              </a:solidFill>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JO" kern="100" dirty="0">
                <a:effectLst/>
                <a:latin typeface="Alexandria" pitchFamily="2" charset="-78"/>
                <a:ea typeface="Calibri" panose="020F0502020204030204" pitchFamily="34" charset="0"/>
                <a:cs typeface="Alexandria" pitchFamily="2" charset="-78"/>
              </a:rPr>
              <a:t>الحلايبة، حنين (2022) </a:t>
            </a:r>
            <a:r>
              <a:rPr lang="ar-JO" b="1" kern="100" dirty="0">
                <a:effectLst/>
                <a:latin typeface="Alexandria" pitchFamily="2" charset="-78"/>
                <a:ea typeface="Calibri" panose="020F0502020204030204" pitchFamily="34" charset="0"/>
                <a:cs typeface="Alexandria" pitchFamily="2" charset="-78"/>
              </a:rPr>
              <a:t>أهداف خصخصة التعليم</a:t>
            </a:r>
            <a:r>
              <a:rPr lang="ar-JO" kern="100" dirty="0">
                <a:effectLst/>
                <a:latin typeface="Alexandria" pitchFamily="2" charset="-78"/>
                <a:ea typeface="Calibri" panose="020F0502020204030204" pitchFamily="34" charset="0"/>
                <a:cs typeface="Alexandria" pitchFamily="2" charset="-78"/>
              </a:rPr>
              <a:t>.</a:t>
            </a:r>
          </a:p>
          <a:p>
            <a:pPr rtl="1">
              <a:lnSpc>
                <a:spcPct val="107000"/>
              </a:lnSpc>
              <a:spcAft>
                <a:spcPts val="800"/>
              </a:spcAft>
            </a:pPr>
            <a:r>
              <a:rPr lang="en-US" sz="1600" u="sng" kern="100" dirty="0">
                <a:solidFill>
                  <a:srgbClr val="0563C1"/>
                </a:solidFill>
                <a:effectLst/>
                <a:latin typeface="Alexandria ExtraLight" pitchFamily="2" charset="-78"/>
                <a:ea typeface="Calibri" panose="020F0502020204030204" pitchFamily="34" charset="0"/>
                <a:cs typeface="Alexandria ExtraLight" pitchFamily="2" charset="-78"/>
                <a:hlinkClick r:id="rId3"/>
              </a:rPr>
              <a:t>https://mawdoo3.com/%D8%A3%D9%87%D8%AF%D8%A7%D9%81_%D8%AE%D8%B5%D8%AE%D8%B5%D8%A9_%D8%A7%D9%84%D8%AA%D8%B9%D9%84%D9%8A%D9%85_%D9%88%D9%81%D9%88%D8%A7%D8%A6%D8%AF%D9%87</a:t>
            </a:r>
            <a:endParaRPr lang="en-US" sz="1600" kern="100" dirty="0">
              <a:effectLst/>
              <a:latin typeface="Alexandria ExtraLight" pitchFamily="2" charset="-78"/>
              <a:ea typeface="Calibri" panose="020F0502020204030204" pitchFamily="34" charset="0"/>
              <a:cs typeface="Alexandria ExtraLight" pitchFamily="2" charset="-78"/>
            </a:endParaRPr>
          </a:p>
          <a:p>
            <a:pPr marL="0" marR="0"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id="{07BBB7AD-C8A1-F4A8-4D16-6CE8105102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00" y="0"/>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44198">
        <p14:prism isInverted="1"/>
      </p:transition>
    </mc:Choice>
    <mc:Fallback xmlns="">
      <p:transition spd="slow" advTm="44198">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DD6947C-1AC5-2F67-F64D-0BAE88C8F74F}"/>
              </a:ext>
            </a:extLst>
          </p:cNvPr>
          <p:cNvSpPr/>
          <p:nvPr/>
        </p:nvSpPr>
        <p:spPr>
          <a:xfrm>
            <a:off x="624672" y="1359412"/>
            <a:ext cx="10942655" cy="4817122"/>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76534"/>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29390" y="1880142"/>
            <a:ext cx="10523095" cy="3887539"/>
          </a:xfrm>
          <a:prstGeom prst="rect">
            <a:avLst/>
          </a:prstGeom>
          <a:noFill/>
        </p:spPr>
        <p:txBody>
          <a:bodyPr wrap="square" rtlCol="0">
            <a:spAutoFit/>
          </a:bodyPr>
          <a:lstStyle/>
          <a:p>
            <a:pPr marL="0" marR="0" algn="just" rtl="1">
              <a:lnSpc>
                <a:spcPct val="150000"/>
              </a:lnSpc>
              <a:spcBef>
                <a:spcPts val="0"/>
              </a:spcBef>
              <a:spcAft>
                <a:spcPts val="800"/>
              </a:spcAft>
              <a:tabLst>
                <a:tab pos="228600" algn="r"/>
              </a:tabLst>
            </a:pPr>
            <a:r>
              <a:rPr lang="ar-JO" dirty="0">
                <a:effectLst/>
                <a:latin typeface="Alexandria" pitchFamily="2" charset="-78"/>
                <a:ea typeface="Calibri" panose="020F0502020204030204" pitchFamily="34" charset="0"/>
                <a:cs typeface="Alexandria" pitchFamily="2" charset="-78"/>
              </a:rPr>
              <a:t>الشواورة، ياسن (2019). </a:t>
            </a:r>
            <a:r>
              <a:rPr lang="ar-YE" dirty="0">
                <a:latin typeface="Alexandria" pitchFamily="2" charset="-78"/>
                <a:cs typeface="Alexandria" pitchFamily="2" charset="-78"/>
              </a:rPr>
              <a:t>خصخصة التعليم </a:t>
            </a:r>
            <a:r>
              <a:rPr lang="ar-JO" dirty="0">
                <a:latin typeface="Alexandria" pitchFamily="2" charset="-78"/>
                <a:cs typeface="Alexandria" pitchFamily="2" charset="-78"/>
              </a:rPr>
              <a:t>الجامعي بالمملكة العربية السعودية </a:t>
            </a:r>
            <a:r>
              <a:rPr lang="ar-YE" dirty="0">
                <a:latin typeface="Alexandria" pitchFamily="2" charset="-78"/>
                <a:cs typeface="Alexandria" pitchFamily="2" charset="-78"/>
              </a:rPr>
              <a:t>من وجهة نظر بعض </a:t>
            </a:r>
            <a:r>
              <a:rPr lang="ar-JO" dirty="0">
                <a:latin typeface="Alexandria" pitchFamily="2" charset="-78"/>
                <a:cs typeface="Alexandria" pitchFamily="2" charset="-78"/>
              </a:rPr>
              <a:t>أعضاء هيئة التدريس بالجامعات السعودية</a:t>
            </a:r>
            <a:r>
              <a:rPr lang="ar-JO" b="1" dirty="0">
                <a:latin typeface="Alexandria" pitchFamily="2" charset="-78"/>
                <a:cs typeface="Alexandria" pitchFamily="2" charset="-78"/>
              </a:rPr>
              <a:t>،  </a:t>
            </a:r>
            <a:r>
              <a:rPr lang="ar-JO" b="1" dirty="0">
                <a:effectLst/>
                <a:latin typeface="Alexandria" pitchFamily="2" charset="-78"/>
                <a:ea typeface="Calibri" panose="020F0502020204030204" pitchFamily="34" charset="0"/>
                <a:cs typeface="Alexandria" pitchFamily="2" charset="-78"/>
              </a:rPr>
              <a:t>المجلة العلمية</a:t>
            </a:r>
            <a:r>
              <a:rPr lang="ar-JO" dirty="0">
                <a:effectLst/>
                <a:latin typeface="Alexandria" pitchFamily="2" charset="-78"/>
                <a:ea typeface="Calibri" panose="020F0502020204030204" pitchFamily="34" charset="0"/>
                <a:cs typeface="Alexandria" pitchFamily="2" charset="-78"/>
              </a:rPr>
              <a:t>، جامعة أسيوط ، 35(3) الجزء2.</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المحجان ، أنوار بنت ناصر و المطيري، نادية بنت محمد (۲۰۲۳) معوقات تطبيق خصخصة التعليم العالي بدولة الكويت من وجهة نظر أعضاء هيئة التدريس بجامعة الكويت. </a:t>
            </a:r>
            <a:r>
              <a:rPr lang="ar-JO" b="1" dirty="0">
                <a:latin typeface="Alexandria" pitchFamily="2" charset="-78"/>
                <a:cs typeface="Alexandria" pitchFamily="2" charset="-78"/>
              </a:rPr>
              <a:t>المجلة العربية للعلوم التربوية والنفسية </a:t>
            </a:r>
            <a:r>
              <a:rPr lang="ar-JO" dirty="0">
                <a:latin typeface="Alexandria" pitchFamily="2" charset="-78"/>
                <a:cs typeface="Alexandria" pitchFamily="2" charset="-78"/>
              </a:rPr>
              <a:t>المؤسسة العربية للتربية والعلوم والآداب مصر ، ۷(۳۲) فبراير ١٦٩ - ١٩٢.</a:t>
            </a:r>
          </a:p>
          <a:p>
            <a:pPr algn="just" rtl="1">
              <a:lnSpc>
                <a:spcPct val="150000"/>
              </a:lnSpc>
            </a:pPr>
            <a:endParaRPr lang="ar-JO"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JO" dirty="0">
                <a:latin typeface="Alexandria" pitchFamily="2" charset="-78"/>
                <a:ea typeface="Times New Roman" panose="02020603050405020304" pitchFamily="18" charset="0"/>
                <a:cs typeface="Alexandria" pitchFamily="2" charset="-78"/>
              </a:rPr>
              <a:t>المقبل، الجوهرة عبدالرحمن (2021) </a:t>
            </a:r>
            <a:r>
              <a:rPr lang="ar-YE" dirty="0">
                <a:effectLst/>
                <a:latin typeface="Alexandria" pitchFamily="2" charset="-78"/>
                <a:ea typeface="Times New Roman" panose="02020603050405020304" pitchFamily="18" charset="0"/>
                <a:cs typeface="Alexandria" pitchFamily="2" charset="-78"/>
              </a:rPr>
              <a:t>أنموذج مقترح لخصخصة التعليم العام في ضوء التجارب العالمية وتطلعات رؤية 2030 من وجهة نظر قيادات تعليم جد</a:t>
            </a:r>
            <a:r>
              <a:rPr lang="ar-JO" dirty="0">
                <a:effectLst/>
                <a:latin typeface="Alexandria" pitchFamily="2" charset="-78"/>
                <a:ea typeface="Times New Roman" panose="02020603050405020304" pitchFamily="18" charset="0"/>
                <a:cs typeface="Alexandria" pitchFamily="2" charset="-78"/>
              </a:rPr>
              <a:t>ة.</a:t>
            </a:r>
            <a:r>
              <a:rPr lang="ar-YE" dirty="0">
                <a:effectLst/>
                <a:latin typeface="Alexandria" pitchFamily="2" charset="-78"/>
                <a:ea typeface="Times New Roman" panose="02020603050405020304" pitchFamily="18" charset="0"/>
                <a:cs typeface="Alexandria" pitchFamily="2" charset="-78"/>
              </a:rPr>
              <a:t> </a:t>
            </a:r>
            <a:r>
              <a:rPr lang="ar-YE" b="1" dirty="0">
                <a:effectLst/>
                <a:latin typeface="Alexandria" pitchFamily="2" charset="-78"/>
                <a:ea typeface="Times New Roman" panose="02020603050405020304" pitchFamily="18" charset="0"/>
                <a:cs typeface="Alexandria" pitchFamily="2" charset="-78"/>
              </a:rPr>
              <a:t>المجلة العربية للنشر العلمي</a:t>
            </a:r>
            <a:r>
              <a:rPr lang="ar-JO" dirty="0">
                <a:effectLst/>
                <a:latin typeface="Alexandria" pitchFamily="2" charset="-78"/>
                <a:ea typeface="Times New Roman" panose="02020603050405020304" pitchFamily="18" charset="0"/>
                <a:cs typeface="Alexandria" pitchFamily="2" charset="-78"/>
              </a:rPr>
              <a:t>، جامعة دار الحكمة بجدة، ا</a:t>
            </a:r>
            <a:r>
              <a:rPr lang="ar-YE" dirty="0">
                <a:effectLst/>
                <a:latin typeface="Alexandria" pitchFamily="2" charset="-78"/>
                <a:ea typeface="Times New Roman" panose="02020603050405020304" pitchFamily="18" charset="0"/>
                <a:cs typeface="Alexandria" pitchFamily="2" charset="-78"/>
              </a:rPr>
              <a:t>لعدد التاسع والعشرون تاريخ الإصدار : 2 - آدار -</a:t>
            </a:r>
            <a:r>
              <a:rPr lang="ar-JO" dirty="0">
                <a:effectLst/>
                <a:latin typeface="Alexandria" pitchFamily="2" charset="-78"/>
                <a:ea typeface="Times New Roman" panose="02020603050405020304" pitchFamily="18" charset="0"/>
                <a:cs typeface="Alexandria" pitchFamily="2" charset="-78"/>
              </a:rPr>
              <a:t>2021.</a:t>
            </a:r>
            <a:endParaRPr lang="en-US" dirty="0">
              <a:effectLst/>
              <a:latin typeface="Alexandria" pitchFamily="2" charset="-78"/>
              <a:ea typeface="Times New Roman" panose="02020603050405020304" pitchFamily="18" charset="0"/>
              <a:cs typeface="Alexandria" pitchFamily="2" charset="-78"/>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id="{8013CDF4-4CBA-B92C-1F96-1657DE16A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09" y="3512"/>
            <a:ext cx="2591822" cy="1210204"/>
          </a:xfrm>
          <a:prstGeom prst="rect">
            <a:avLst/>
          </a:prstGeom>
        </p:spPr>
      </p:pic>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61934">
        <p14:prism isInverted="1"/>
      </p:transition>
    </mc:Choice>
    <mc:Fallback xmlns="">
      <p:transition spd="slow" advTm="61934">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6B7FD2-E825-382F-79FE-4CA0C71DE93E}"/>
              </a:ext>
            </a:extLst>
          </p:cNvPr>
          <p:cNvSpPr/>
          <p:nvPr/>
        </p:nvSpPr>
        <p:spPr>
          <a:xfrm>
            <a:off x="615402" y="122778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0514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15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kumimoji="0" lang="ar-JO" sz="1800" b="1"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سياسات التعليم</a:t>
            </a:r>
            <a:r>
              <a:rPr kumimoji="0" lang="ar-JO" sz="1800" b="0" i="0" u="none" strike="noStrike" kern="1200" cap="none" spc="0" normalizeH="0" baseline="0" noProof="0" dirty="0">
                <a:ln>
                  <a:noFill/>
                </a:ln>
                <a:solidFill>
                  <a:prstClr val="black"/>
                </a:solidFill>
                <a:effectLst/>
                <a:uLnTx/>
                <a:uFillTx/>
                <a:latin typeface="Alexandria Light" pitchFamily="2" charset="-78"/>
                <a:ea typeface="Simplified Arabic" panose="02020603050405020304" pitchFamily="18" charset="-78"/>
                <a:cs typeface="Alexandria Light" pitchFamily="2" charset="-78"/>
              </a:rPr>
              <a:t>، مكتبة الرشد: الرياض.</a:t>
            </a:r>
          </a:p>
          <a:p>
            <a:pPr marL="0" marR="0" lvl="0" indent="0" algn="r" defTabSz="914400" rtl="0" eaLnBrk="1" fontAlgn="auto" latinLnBrk="0" hangingPunct="1">
              <a:lnSpc>
                <a:spcPct val="115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Simplified Arabic" panose="02020603050405020304" pitchFamily="18" charset="-78"/>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الحسين, أحمد (2002). مدخل إلى تحليل السياسات العامة، المركز العلمي للدراسات السياسية.</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implified Arabic" panose="02020603050405020304" pitchFamily="18" charset="-78"/>
              <a:ea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15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black"/>
                </a:solidFill>
                <a:effectLst/>
                <a:uLnTx/>
                <a:uFillTx/>
                <a:latin typeface="Alexandria Light" pitchFamily="2" charset="-78"/>
                <a:ea typeface="+mn-ea"/>
                <a:cs typeface="Alexandria Light" pitchFamily="2" charset="-78"/>
              </a:rPr>
              <a:t>Tagler</a:t>
            </a:r>
            <a:r>
              <a:rPr kumimoji="0" lang="en-GB"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Sandra (1997) Educational Policy and Politics of Change, New fetter lane, England.</a:t>
            </a: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Simplified Arabic" panose="02020603050405020304" pitchFamily="18" charset="-78"/>
              <a:ea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8200094" y="606467"/>
            <a:ext cx="3198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rPr>
              <a:t>مراجع المادة المعتمدة </a:t>
            </a:r>
            <a:endParaRPr kumimoji="0" lang="en-US" sz="1800" b="1" i="0" u="none" strike="noStrike" kern="1200" cap="none" spc="0" normalizeH="0" baseline="0" noProof="0" dirty="0">
              <a:ln>
                <a:noFill/>
              </a:ln>
              <a:solidFill>
                <a:srgbClr val="4472C4"/>
              </a:solidFill>
              <a:effectLst/>
              <a:uLnTx/>
              <a:uFillTx/>
              <a:latin typeface="Alexandria SemiBold" pitchFamily="2" charset="-78"/>
              <a:ea typeface="+mn-ea"/>
              <a:cs typeface="Alexandria SemiBold" pitchFamily="2" charset="-78"/>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803868" y="1307417"/>
            <a:ext cx="5138081"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2C4E3086-A3D0-8AF5-49BA-D01E44980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id="{2C41C50D-484C-8622-A008-27D7076D0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665" y="-33149"/>
            <a:ext cx="2591822" cy="1210204"/>
          </a:xfrm>
          <a:prstGeom prst="rect">
            <a:avLst/>
          </a:prstGeom>
        </p:spPr>
      </p:pic>
    </p:spTree>
    <p:extLst>
      <p:ext uri="{BB962C8B-B14F-4D97-AF65-F5344CB8AC3E}">
        <p14:creationId xmlns:p14="http://schemas.microsoft.com/office/powerpoint/2010/main" val="3843639687"/>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904779" y="3153101"/>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7294</TotalTime>
  <Words>3844</Words>
  <Application>Microsoft Office PowerPoint</Application>
  <PresentationFormat>Widescreen</PresentationFormat>
  <Paragraphs>271</Paragraphs>
  <Slides>41</Slides>
  <Notes>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Alexandria</vt:lpstr>
      <vt:lpstr>Alexandria ExtraBold</vt:lpstr>
      <vt:lpstr>Alexandria ExtraLight</vt:lpstr>
      <vt:lpstr>Alexandria Light</vt:lpstr>
      <vt:lpstr>Alexandria Medium</vt:lpstr>
      <vt:lpstr>Alexandria SemiBold</vt:lpstr>
      <vt:lpstr>Arial</vt:lpstr>
      <vt:lpstr>Calibri</vt:lpstr>
      <vt:lpstr>Calibri Light</vt:lpstr>
      <vt:lpstr>Simplified Arabic</vt:lpstr>
      <vt:lpstr>Times New Roman</vt:lpstr>
      <vt:lpstr>Traditional Arabic</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1103</cp:revision>
  <dcterms:created xsi:type="dcterms:W3CDTF">2023-04-29T09:08:23Z</dcterms:created>
  <dcterms:modified xsi:type="dcterms:W3CDTF">2024-08-08T20:07:36Z</dcterms:modified>
</cp:coreProperties>
</file>