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299" r:id="rId3"/>
    <p:sldId id="278" r:id="rId4"/>
    <p:sldId id="340" r:id="rId5"/>
    <p:sldId id="344" r:id="rId6"/>
    <p:sldId id="341" r:id="rId7"/>
    <p:sldId id="342" r:id="rId8"/>
    <p:sldId id="343" r:id="rId9"/>
    <p:sldId id="345" r:id="rId10"/>
    <p:sldId id="346" r:id="rId11"/>
    <p:sldId id="347" r:id="rId12"/>
    <p:sldId id="348" r:id="rId13"/>
    <p:sldId id="349" r:id="rId14"/>
    <p:sldId id="351" r:id="rId15"/>
    <p:sldId id="353" r:id="rId16"/>
    <p:sldId id="354" r:id="rId17"/>
    <p:sldId id="355" r:id="rId18"/>
    <p:sldId id="356" r:id="rId19"/>
    <p:sldId id="357" r:id="rId20"/>
    <p:sldId id="358" r:id="rId21"/>
    <p:sldId id="360" r:id="rId22"/>
    <p:sldId id="359" r:id="rId23"/>
    <p:sldId id="363" r:id="rId24"/>
    <p:sldId id="362" r:id="rId25"/>
    <p:sldId id="361" r:id="rId26"/>
    <p:sldId id="364" r:id="rId27"/>
    <p:sldId id="368" r:id="rId28"/>
    <p:sldId id="367" r:id="rId29"/>
    <p:sldId id="366" r:id="rId30"/>
    <p:sldId id="370" r:id="rId31"/>
    <p:sldId id="371" r:id="rId32"/>
    <p:sldId id="372" r:id="rId33"/>
    <p:sldId id="374" r:id="rId34"/>
    <p:sldId id="373" r:id="rId35"/>
    <p:sldId id="376" r:id="rId36"/>
    <p:sldId id="375" r:id="rId37"/>
    <p:sldId id="377" r:id="rId38"/>
    <p:sldId id="378" r:id="rId39"/>
    <p:sldId id="379" r:id="rId40"/>
    <p:sldId id="381" r:id="rId41"/>
    <p:sldId id="380" r:id="rId42"/>
    <p:sldId id="383" r:id="rId43"/>
    <p:sldId id="382" r:id="rId44"/>
    <p:sldId id="384" r:id="rId45"/>
    <p:sldId id="385" r:id="rId46"/>
    <p:sldId id="386" r:id="rId47"/>
    <p:sldId id="388" r:id="rId48"/>
    <p:sldId id="390" r:id="rId49"/>
    <p:sldId id="389" r:id="rId50"/>
    <p:sldId id="391" r:id="rId51"/>
    <p:sldId id="392" r:id="rId52"/>
    <p:sldId id="393" r:id="rId53"/>
    <p:sldId id="338"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jfi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5.jfif"/><Relationship Id="rId3" Type="http://schemas.openxmlformats.org/officeDocument/2006/relationships/image" Target="../media/image7.emf"/><Relationship Id="rId7"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5.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6.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7.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0.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0.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0.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0.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0.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png"/><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png"/><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png"/><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png"/><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png"/><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png"/><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png"/><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47787" y="482483"/>
            <a:ext cx="4928806" cy="1851612"/>
          </a:xfrm>
          <a:prstGeom prst="rect">
            <a:avLst/>
          </a:prstGeom>
        </p:spPr>
      </p:pic>
      <p:sp>
        <p:nvSpPr>
          <p:cNvPr id="14" name="TextBox 13"/>
          <p:cNvSpPr txBox="1"/>
          <p:nvPr/>
        </p:nvSpPr>
        <p:spPr>
          <a:xfrm>
            <a:off x="731564" y="674666"/>
            <a:ext cx="3089307"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الثالثة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5"/>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87916ABD-1C0F-EE89-D97E-1AD1974B4B15}"/>
              </a:ext>
            </a:extLst>
          </p:cNvPr>
          <p:cNvPicPr>
            <a:picLocks noChangeAspect="1"/>
          </p:cNvPicPr>
          <p:nvPr/>
        </p:nvPicPr>
        <p:blipFill>
          <a:blip r:embed="rId6"/>
          <a:stretch>
            <a:fillRect/>
          </a:stretch>
        </p:blipFill>
        <p:spPr>
          <a:xfrm>
            <a:off x="575549" y="4945451"/>
            <a:ext cx="1778284" cy="1778282"/>
          </a:xfrm>
          <a:prstGeom prst="rect">
            <a:avLst/>
          </a:prstGeom>
        </p:spPr>
      </p:pic>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555127" y="446309"/>
            <a:ext cx="619834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610310">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الثالثة</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327374" y="1504537"/>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3" name="Group 22">
            <a:extLst>
              <a:ext uri="{FF2B5EF4-FFF2-40B4-BE49-F238E27FC236}">
                <a16:creationId xmlns:a16="http://schemas.microsoft.com/office/drawing/2014/main" id="{20E279F8-BF84-FE70-1F0F-F2E1A0C6DBAE}"/>
              </a:ext>
            </a:extLst>
          </p:cNvPr>
          <p:cNvGrpSpPr/>
          <p:nvPr/>
        </p:nvGrpSpPr>
        <p:grpSpPr>
          <a:xfrm>
            <a:off x="5327373" y="3862130"/>
            <a:ext cx="6130385" cy="768000"/>
            <a:chOff x="3168700" y="1131591"/>
            <a:chExt cx="5427365" cy="576000"/>
          </a:xfrm>
        </p:grpSpPr>
        <p:sp>
          <p:nvSpPr>
            <p:cNvPr id="24" name="Round Same Side Corner Rectangle 28">
              <a:extLst>
                <a:ext uri="{FF2B5EF4-FFF2-40B4-BE49-F238E27FC236}">
                  <a16:creationId xmlns:a16="http://schemas.microsoft.com/office/drawing/2014/main" id="{FF987A49-0837-B598-C1D3-CA66D0FB9DA0}"/>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5" name="AutoShape 92">
              <a:extLst>
                <a:ext uri="{FF2B5EF4-FFF2-40B4-BE49-F238E27FC236}">
                  <a16:creationId xmlns:a16="http://schemas.microsoft.com/office/drawing/2014/main" id="{7425ED8D-0526-09F3-C89E-03C1941C76F2}"/>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6" name="TextBox 25">
              <a:extLst>
                <a:ext uri="{FF2B5EF4-FFF2-40B4-BE49-F238E27FC236}">
                  <a16:creationId xmlns:a16="http://schemas.microsoft.com/office/drawing/2014/main" id="{0065C520-4710-9E17-0235-3ADBE33386E5}"/>
                </a:ext>
              </a:extLst>
            </p:cNvPr>
            <p:cNvSpPr txBox="1"/>
            <p:nvPr/>
          </p:nvSpPr>
          <p:spPr>
            <a:xfrm>
              <a:off x="8023164" y="1234927"/>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327374" y="2686089"/>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grpSp>
        <p:nvGrpSpPr>
          <p:cNvPr id="31" name="Group 30">
            <a:extLst>
              <a:ext uri="{FF2B5EF4-FFF2-40B4-BE49-F238E27FC236}">
                <a16:creationId xmlns:a16="http://schemas.microsoft.com/office/drawing/2014/main" id="{CA98AED0-24D3-6336-A3E6-790344487E7A}"/>
              </a:ext>
            </a:extLst>
          </p:cNvPr>
          <p:cNvGrpSpPr/>
          <p:nvPr/>
        </p:nvGrpSpPr>
        <p:grpSpPr>
          <a:xfrm>
            <a:off x="5327374" y="4931743"/>
            <a:ext cx="6122121" cy="768000"/>
            <a:chOff x="3168700" y="1131591"/>
            <a:chExt cx="5427365" cy="576000"/>
          </a:xfrm>
        </p:grpSpPr>
        <p:sp>
          <p:nvSpPr>
            <p:cNvPr id="32" name="Round Same Side Corner Rectangle 28">
              <a:extLst>
                <a:ext uri="{FF2B5EF4-FFF2-40B4-BE49-F238E27FC236}">
                  <a16:creationId xmlns:a16="http://schemas.microsoft.com/office/drawing/2014/main" id="{53988581-6E1A-9F5D-231B-73B3C614B4D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3" name="AutoShape 92">
              <a:extLst>
                <a:ext uri="{FF2B5EF4-FFF2-40B4-BE49-F238E27FC236}">
                  <a16:creationId xmlns:a16="http://schemas.microsoft.com/office/drawing/2014/main" id="{F52E7872-45D1-F9E0-18A9-76D973D764C3}"/>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4" name="TextBox 33">
              <a:extLst>
                <a:ext uri="{FF2B5EF4-FFF2-40B4-BE49-F238E27FC236}">
                  <a16:creationId xmlns:a16="http://schemas.microsoft.com/office/drawing/2014/main" id="{C80FAA7B-9440-0C2D-A857-D08E536AE57B}"/>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405293" y="1615707"/>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فيس بوك – تويتر  </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405292" y="3990726"/>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err="1">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لينكيدإن</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 – تيك توك</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405293" y="280476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يوتيوب – </a:t>
            </a:r>
            <a:r>
              <a:rPr kumimoji="0" lang="ar-EG" sz="2800" b="1" i="0" u="none" strike="noStrike" kern="1200" cap="none" spc="0" normalizeH="0" baseline="0" noProof="0" dirty="0" err="1">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إنستجرام</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AC9E7EF-C620-7FBF-9682-9811ED6082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3698" y="2204822"/>
            <a:ext cx="2754894" cy="2754894"/>
          </a:xfrm>
          <a:prstGeom prst="rect">
            <a:avLst/>
          </a:prstGeom>
        </p:spPr>
      </p:pic>
      <p:sp>
        <p:nvSpPr>
          <p:cNvPr id="11" name="TextBox 10">
            <a:extLst>
              <a:ext uri="{FF2B5EF4-FFF2-40B4-BE49-F238E27FC236}">
                <a16:creationId xmlns:a16="http://schemas.microsoft.com/office/drawing/2014/main" id="{0395D121-3E67-FF5C-727C-760B0EA76FCC}"/>
              </a:ext>
            </a:extLst>
          </p:cNvPr>
          <p:cNvSpPr txBox="1"/>
          <p:nvPr/>
        </p:nvSpPr>
        <p:spPr>
          <a:xfrm>
            <a:off x="4405292" y="5027711"/>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سناب شات</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87916ABD-1C0F-EE89-D97E-1AD1974B4B15}"/>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40902" y="1414666"/>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تعتبر </a:t>
            </a:r>
            <a:r>
              <a:rPr lang="ar-SY" sz="3200" dirty="0">
                <a:solidFill>
                  <a:srgbClr val="0A1F61"/>
                </a:solidFill>
                <a:latin typeface="Simplified Arabic" panose="02020603050405020304" pitchFamily="18" charset="-78"/>
                <a:cs typeface="Simplified Arabic" panose="02020603050405020304" pitchFamily="18" charset="-78"/>
              </a:rPr>
              <a:t>أكثر وسائل الإعلام الرقمي شيوعًا</a:t>
            </a:r>
            <a:r>
              <a:rPr lang="ar-EG" sz="3200" dirty="0">
                <a:solidFill>
                  <a:srgbClr val="0A1F61"/>
                </a:solidFill>
                <a:latin typeface="Simplified Arabic" panose="02020603050405020304" pitchFamily="18" charset="-78"/>
                <a:cs typeface="Simplified Arabic" panose="02020603050405020304" pitchFamily="18" charset="-78"/>
              </a:rPr>
              <a:t>، حيث يتم </a:t>
            </a:r>
            <a:r>
              <a:rPr lang="ar-SY" sz="3200" dirty="0">
                <a:solidFill>
                  <a:srgbClr val="0A1F61"/>
                </a:solidFill>
                <a:latin typeface="Simplified Arabic" panose="02020603050405020304" pitchFamily="18" charset="-78"/>
                <a:cs typeface="Simplified Arabic" panose="02020603050405020304" pitchFamily="18" charset="-78"/>
              </a:rPr>
              <a:t>استخدامها في حياتنا اليومية</a:t>
            </a:r>
            <a:r>
              <a:rPr lang="ar-EG" sz="3200" dirty="0">
                <a:solidFill>
                  <a:srgbClr val="0A1F61"/>
                </a:solidFill>
                <a:latin typeface="Simplified Arabic" panose="02020603050405020304" pitchFamily="18" charset="-78"/>
                <a:cs typeface="Simplified Arabic" panose="02020603050405020304" pitchFamily="18" charset="-78"/>
              </a:rPr>
              <a:t>، ويستخدمها </a:t>
            </a:r>
            <a:r>
              <a:rPr lang="ar-SY" sz="3200" dirty="0">
                <a:solidFill>
                  <a:srgbClr val="0A1F61"/>
                </a:solidFill>
                <a:latin typeface="Simplified Arabic" panose="02020603050405020304" pitchFamily="18" charset="-78"/>
                <a:cs typeface="Simplified Arabic" panose="02020603050405020304" pitchFamily="18" charset="-78"/>
              </a:rPr>
              <a:t>أكثر من </a:t>
            </a:r>
            <a:r>
              <a:rPr lang="en-US" sz="3200" dirty="0">
                <a:solidFill>
                  <a:srgbClr val="0A1F61"/>
                </a:solidFill>
                <a:latin typeface="Simplified Arabic" panose="02020603050405020304" pitchFamily="18" charset="-78"/>
                <a:cs typeface="Simplified Arabic" panose="02020603050405020304" pitchFamily="18" charset="-78"/>
              </a:rPr>
              <a:t>4.7</a:t>
            </a:r>
            <a:r>
              <a:rPr lang="ar-SY" sz="3200" dirty="0">
                <a:solidFill>
                  <a:srgbClr val="0A1F61"/>
                </a:solidFill>
                <a:latin typeface="Simplified Arabic" panose="02020603050405020304" pitchFamily="18" charset="-78"/>
                <a:cs typeface="Simplified Arabic" panose="02020603050405020304" pitchFamily="18" charset="-78"/>
              </a:rPr>
              <a:t> مليار مستخدم </a:t>
            </a:r>
            <a:r>
              <a:rPr lang="ar-EG" sz="3200" dirty="0">
                <a:solidFill>
                  <a:srgbClr val="0A1F61"/>
                </a:solidFill>
                <a:latin typeface="Simplified Arabic" panose="02020603050405020304" pitchFamily="18" charset="-78"/>
                <a:cs typeface="Simplified Arabic" panose="02020603050405020304" pitchFamily="18" charset="-78"/>
              </a:rPr>
              <a:t>في </a:t>
            </a:r>
            <a:r>
              <a:rPr lang="ar-SY" sz="3200" dirty="0">
                <a:solidFill>
                  <a:srgbClr val="0A1F61"/>
                </a:solidFill>
                <a:latin typeface="Simplified Arabic" panose="02020603050405020304" pitchFamily="18" charset="-78"/>
                <a:cs typeface="Simplified Arabic" panose="02020603050405020304" pitchFamily="18" charset="-78"/>
              </a:rPr>
              <a:t>العالم، </a:t>
            </a:r>
            <a:r>
              <a:rPr lang="ar-EG" sz="3200" dirty="0">
                <a:solidFill>
                  <a:srgbClr val="0A1F61"/>
                </a:solidFill>
                <a:latin typeface="Simplified Arabic" panose="02020603050405020304" pitchFamily="18" charset="-78"/>
                <a:cs typeface="Simplified Arabic" panose="02020603050405020304" pitchFamily="18" charset="-78"/>
              </a:rPr>
              <a:t>كما تستخدم في التسويق</a:t>
            </a:r>
            <a:r>
              <a:rPr lang="ar-SY" sz="3200" dirty="0">
                <a:solidFill>
                  <a:srgbClr val="0A1F61"/>
                </a:solidFill>
                <a:latin typeface="Simplified Arabic" panose="02020603050405020304" pitchFamily="18" charset="-78"/>
                <a:cs typeface="Simplified Arabic" panose="02020603050405020304" pitchFamily="18" charset="-78"/>
              </a:rPr>
              <a:t>، لكن الغرض الأساسي منه</a:t>
            </a:r>
            <a:r>
              <a:rPr lang="ar-EG" sz="3200" dirty="0">
                <a:solidFill>
                  <a:srgbClr val="0A1F61"/>
                </a:solidFill>
                <a:latin typeface="Simplified Arabic" panose="02020603050405020304" pitchFamily="18" charset="-78"/>
                <a:cs typeface="Simplified Arabic" panose="02020603050405020304" pitchFamily="18" charset="-78"/>
              </a:rPr>
              <a:t>ا</a:t>
            </a:r>
            <a:r>
              <a:rPr lang="ar-SY" sz="3200" dirty="0">
                <a:solidFill>
                  <a:srgbClr val="0A1F61"/>
                </a:solidFill>
                <a:latin typeface="Simplified Arabic" panose="02020603050405020304" pitchFamily="18" charset="-78"/>
                <a:cs typeface="Simplified Arabic" panose="02020603050405020304" pitchFamily="18" charset="-78"/>
              </a:rPr>
              <a:t> ربط ال</a:t>
            </a:r>
            <a:r>
              <a:rPr lang="ar-EG" sz="3200" dirty="0">
                <a:solidFill>
                  <a:srgbClr val="0A1F61"/>
                </a:solidFill>
                <a:latin typeface="Simplified Arabic" panose="02020603050405020304" pitchFamily="18" charset="-78"/>
                <a:cs typeface="Simplified Arabic" panose="02020603050405020304" pitchFamily="18" charset="-78"/>
              </a:rPr>
              <a:t>أشخاص ببعضها البعض</a:t>
            </a:r>
            <a:r>
              <a:rPr lang="ar-SY" sz="3200" dirty="0">
                <a:solidFill>
                  <a:srgbClr val="0A1F61"/>
                </a:solidFill>
                <a:latin typeface="Simplified Arabic" panose="02020603050405020304" pitchFamily="18" charset="-78"/>
                <a:cs typeface="Simplified Arabic" panose="02020603050405020304" pitchFamily="18" charset="-78"/>
              </a:rPr>
              <a:t> في جميع أنحاء العالم.</a:t>
            </a:r>
          </a:p>
        </p:txBody>
      </p:sp>
      <p:pic>
        <p:nvPicPr>
          <p:cNvPr id="14" name="Picture 13">
            <a:extLst>
              <a:ext uri="{FF2B5EF4-FFF2-40B4-BE49-F238E27FC236}">
                <a16:creationId xmlns:a16="http://schemas.microsoft.com/office/drawing/2014/main" id="{2B3746D1-35C1-CEDA-2244-DE1005B0106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3273873"/>
            <a:ext cx="1922200" cy="1922198"/>
          </a:xfrm>
          <a:prstGeom prst="rect">
            <a:avLst/>
          </a:prstGeom>
        </p:spPr>
      </p:pic>
      <p:pic>
        <p:nvPicPr>
          <p:cNvPr id="10" name="Picture 9">
            <a:extLst>
              <a:ext uri="{FF2B5EF4-FFF2-40B4-BE49-F238E27FC236}">
                <a16:creationId xmlns:a16="http://schemas.microsoft.com/office/drawing/2014/main" id="{6D3ED698-23D7-8A42-F029-C5408CCA85E0}"/>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439096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30414" y="1610200"/>
            <a:ext cx="8322975" cy="292387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تضم مواقع (فيس بوك – تويتر – يوتيوب – </a:t>
            </a:r>
            <a:r>
              <a:rPr lang="ar-EG" sz="3200" dirty="0" err="1">
                <a:solidFill>
                  <a:srgbClr val="0A1F61"/>
                </a:solidFill>
                <a:latin typeface="Simplified Arabic" panose="02020603050405020304" pitchFamily="18" charset="-78"/>
                <a:cs typeface="Simplified Arabic" panose="02020603050405020304" pitchFamily="18" charset="-78"/>
              </a:rPr>
              <a:t>إنستجرام</a:t>
            </a:r>
            <a:r>
              <a:rPr lang="ar-EG" sz="3200" dirty="0">
                <a:solidFill>
                  <a:srgbClr val="0A1F61"/>
                </a:solidFill>
                <a:latin typeface="Simplified Arabic" panose="02020603050405020304" pitchFamily="18" charset="-78"/>
                <a:cs typeface="Simplified Arabic" panose="02020603050405020304" pitchFamily="18" charset="-78"/>
              </a:rPr>
              <a:t> – سناب شات – تيك توك)، يمكنك الحصول على جميع أشكال المحتوى بمجرد إنشاء حساب على هذه المواقع.</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5D26C151-8F23-6566-517E-733C8DB67F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5445" y="3132260"/>
            <a:ext cx="2139134" cy="2139134"/>
          </a:xfrm>
          <a:prstGeom prst="rect">
            <a:avLst/>
          </a:prstGeom>
        </p:spPr>
      </p:pic>
      <p:pic>
        <p:nvPicPr>
          <p:cNvPr id="11" name="Picture 10">
            <a:extLst>
              <a:ext uri="{FF2B5EF4-FFF2-40B4-BE49-F238E27FC236}">
                <a16:creationId xmlns:a16="http://schemas.microsoft.com/office/drawing/2014/main" id="{0A1E5FBC-2A03-A567-0F0E-B574D4255315}"/>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728131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E0A28D36-50B4-22F4-22A6-BAC8211EEC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01593" y="2432899"/>
            <a:ext cx="2072426" cy="2072426"/>
          </a:xfrm>
          <a:prstGeom prst="rect">
            <a:avLst/>
          </a:prstGeom>
        </p:spPr>
      </p:pic>
      <p:pic>
        <p:nvPicPr>
          <p:cNvPr id="11" name="Picture 10">
            <a:extLst>
              <a:ext uri="{FF2B5EF4-FFF2-40B4-BE49-F238E27FC236}">
                <a16:creationId xmlns:a16="http://schemas.microsoft.com/office/drawing/2014/main" id="{B7748CAE-0828-3716-660B-9004F4C6B4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58275" y="2352675"/>
            <a:ext cx="2152650" cy="2152650"/>
          </a:xfrm>
          <a:prstGeom prst="rect">
            <a:avLst/>
          </a:prstGeom>
        </p:spPr>
      </p:pic>
      <p:pic>
        <p:nvPicPr>
          <p:cNvPr id="14" name="Picture 13">
            <a:extLst>
              <a:ext uri="{FF2B5EF4-FFF2-40B4-BE49-F238E27FC236}">
                <a16:creationId xmlns:a16="http://schemas.microsoft.com/office/drawing/2014/main" id="{F2076702-3992-D4CB-A43F-E3CDEC7274B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25506" y="2277119"/>
            <a:ext cx="2303764" cy="2303762"/>
          </a:xfrm>
          <a:prstGeom prst="rect">
            <a:avLst/>
          </a:prstGeom>
        </p:spPr>
      </p:pic>
      <p:pic>
        <p:nvPicPr>
          <p:cNvPr id="9" name="Picture 8">
            <a:extLst>
              <a:ext uri="{FF2B5EF4-FFF2-40B4-BE49-F238E27FC236}">
                <a16:creationId xmlns:a16="http://schemas.microsoft.com/office/drawing/2014/main" id="{7DFBC22B-7020-9084-22B2-BAAFCF3FBC61}"/>
              </a:ext>
            </a:extLst>
          </p:cNvPr>
          <p:cNvPicPr>
            <a:picLocks noChangeAspect="1"/>
          </p:cNvPicPr>
          <p:nvPr/>
        </p:nvPicPr>
        <p:blipFill>
          <a:blip r:embed="rId8"/>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872757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40902" y="979468"/>
            <a:ext cx="8322975" cy="587853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فيس بوك: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يعتبر أحد أهم مواقع التواصل الاجتماعي، والأكثر استخدامًا وتأثيرًا في العالم، حيث انطلق كنتاج من موقع</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فيس </a:t>
            </a:r>
            <a:r>
              <a:rPr lang="ar-EG" sz="3200" dirty="0" err="1">
                <a:solidFill>
                  <a:srgbClr val="0A1F61"/>
                </a:solidFill>
                <a:latin typeface="Simplified Arabic" panose="02020603050405020304" pitchFamily="18" charset="-78"/>
                <a:cs typeface="Simplified Arabic" panose="02020603050405020304" pitchFamily="18" charset="-78"/>
              </a:rPr>
              <a:t>ماتش</a:t>
            </a:r>
            <a:r>
              <a:rPr lang="ar-EG" sz="3200" dirty="0">
                <a:solidFill>
                  <a:srgbClr val="0A1F61"/>
                </a:solidFill>
                <a:latin typeface="Simplified Arabic" panose="02020603050405020304" pitchFamily="18" charset="-78"/>
                <a:cs typeface="Simplified Arabic" panose="02020603050405020304" pitchFamily="18" charset="-78"/>
              </a:rPr>
              <a:t>) التابع لجامعة هارفارد،</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الذي يعتمد على نشر صور لمجموعة من الأشخاص ثم اختيار رواد الموقع للشخص الأكثر جاذبية</a:t>
            </a:r>
            <a:r>
              <a:rPr lang="ar-EG" sz="3200" b="1" dirty="0">
                <a:solidFill>
                  <a:srgbClr val="0A1F61"/>
                </a:solidFill>
                <a:latin typeface="Simplified Arabic" panose="02020603050405020304" pitchFamily="18" charset="-78"/>
                <a:cs typeface="Simplified Arabic" panose="02020603050405020304" pitchFamily="18" charset="-78"/>
              </a:rPr>
              <a:t>.</a:t>
            </a:r>
          </a:p>
          <a:p>
            <a:pPr algn="just" rtl="1">
              <a:lnSpc>
                <a:spcPct val="200000"/>
              </a:lnSpc>
            </a:pPr>
            <a:endParaRPr lang="ar-SY" sz="3200" b="1"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E0A28D36-50B4-22F4-22A6-BAC8211EEC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9124" y="3921859"/>
            <a:ext cx="1391586" cy="1391586"/>
          </a:xfrm>
          <a:prstGeom prst="rect">
            <a:avLst/>
          </a:prstGeom>
        </p:spPr>
      </p:pic>
      <p:pic>
        <p:nvPicPr>
          <p:cNvPr id="10" name="Picture 9">
            <a:extLst>
              <a:ext uri="{FF2B5EF4-FFF2-40B4-BE49-F238E27FC236}">
                <a16:creationId xmlns:a16="http://schemas.microsoft.com/office/drawing/2014/main" id="{43E34E27-85CF-6547-EB6E-54C921EE7FE8}"/>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454030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40902" y="1312843"/>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ابتكر مارك </a:t>
            </a:r>
            <a:r>
              <a:rPr lang="ar-EG" sz="3200" dirty="0" err="1">
                <a:solidFill>
                  <a:srgbClr val="0A1F61"/>
                </a:solidFill>
                <a:latin typeface="Simplified Arabic" panose="02020603050405020304" pitchFamily="18" charset="-78"/>
                <a:cs typeface="Simplified Arabic" panose="02020603050405020304" pitchFamily="18" charset="-78"/>
              </a:rPr>
              <a:t>زوكربيرج</a:t>
            </a:r>
            <a:r>
              <a:rPr lang="ar-EG" sz="3200" dirty="0">
                <a:solidFill>
                  <a:srgbClr val="0A1F61"/>
                </a:solidFill>
                <a:latin typeface="Simplified Arabic" panose="02020603050405020304" pitchFamily="18" charset="-78"/>
                <a:cs typeface="Simplified Arabic" panose="02020603050405020304" pitchFamily="18" charset="-78"/>
              </a:rPr>
              <a:t> موقع فيس ماش في أكتوبر 2003 عندما كان طالبًا بجامعة، وفي 2004  أنشأ موقع (فيس بوك) في غرفته بالجامعة، فسرعان ما لقي رواجًا بين الطلاب، واكتسب شعبية واسعة بينهم، وتوسع ليشمل طلاب جامعات أخرى.</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E0A28D36-50B4-22F4-22A6-BAC8211EEC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3758779"/>
            <a:ext cx="1462826" cy="1462826"/>
          </a:xfrm>
          <a:prstGeom prst="rect">
            <a:avLst/>
          </a:prstGeom>
        </p:spPr>
      </p:pic>
      <p:pic>
        <p:nvPicPr>
          <p:cNvPr id="10" name="Picture 9">
            <a:extLst>
              <a:ext uri="{FF2B5EF4-FFF2-40B4-BE49-F238E27FC236}">
                <a16:creationId xmlns:a16="http://schemas.microsoft.com/office/drawing/2014/main" id="{6F74A12D-80BF-02FB-E87C-A7A75E6EFA5A}"/>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100092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30414" y="1158016"/>
            <a:ext cx="8322975" cy="489364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 استمر موقع فيس بوك مقتصرًا على طلاب الجامعات، والمدارس لمدة سنتين، ثم قرر "مارك" فتح أبواب موقعه أمام كل من يرغب في استخدامه، ما أدى إلى ارتفاع عدد مستخدميه بشكل كبير، حيث بلغ عدد حوالي 2.85 مليار شخص حول العالم حتى 2022.</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E0A28D36-50B4-22F4-22A6-BAC8211EEC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8611" y="3604839"/>
            <a:ext cx="1634460" cy="1634460"/>
          </a:xfrm>
          <a:prstGeom prst="rect">
            <a:avLst/>
          </a:prstGeom>
        </p:spPr>
      </p:pic>
      <p:pic>
        <p:nvPicPr>
          <p:cNvPr id="10" name="Picture 9">
            <a:extLst>
              <a:ext uri="{FF2B5EF4-FFF2-40B4-BE49-F238E27FC236}">
                <a16:creationId xmlns:a16="http://schemas.microsoft.com/office/drawing/2014/main" id="{0D28F5FF-D7DA-A7D7-8272-39210B1CA61F}"/>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420230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Twitter </a:t>
            </a: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تويتر</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يعتبر أحد مواقع التواصل الاجتماعي لتقديم خدمة التدوين، ويسمح لمستخدميه بكتابة تدوينات عن حالتهم بحد أقصى 140 حرف للرسالة، ظهر في أوائل 2006 كمشروع بحثي أجرته شركة أمريكية</a:t>
            </a:r>
            <a:r>
              <a:rPr lang="en-US" sz="3200" dirty="0">
                <a:solidFill>
                  <a:srgbClr val="0A1F61"/>
                </a:solidFill>
                <a:latin typeface="Simplified Arabic" panose="02020603050405020304" pitchFamily="18" charset="-78"/>
                <a:cs typeface="Simplified Arabic" panose="02020603050405020304" pitchFamily="18" charset="-78"/>
              </a:rPr>
              <a:t>.</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B0C272CC-A349-7A95-CEC3-B48F327EE014}"/>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763063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تويتر</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وبعد ذلك أطلقته الشركة الأمريكية رسميًا للمستخدمين في 2006، وبعد ذلك بدأ الموقع في الانتشار كخدمة جديدة على الساحة، حيث بلغ عدد مستخدميه حوالي 1.3 مليار شخص حول العالم حتى 2022.</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90C6BD81-703B-B237-1C3D-0D1F85650498}"/>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563899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230414" y="1455177"/>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سهل وسريع</a:t>
            </a:r>
            <a:r>
              <a:rPr lang="ar-EG" sz="3200" dirty="0">
                <a:solidFill>
                  <a:srgbClr val="0A1F61"/>
                </a:solidFill>
                <a:latin typeface="Simplified Arabic" panose="02020603050405020304" pitchFamily="18" charset="-78"/>
                <a:cs typeface="Simplified Arabic" panose="02020603050405020304" pitchFamily="18" charset="-78"/>
              </a:rPr>
              <a:t>:</a:t>
            </a:r>
            <a:endParaRPr lang="en-US"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يتميز بأنه سريع في تسجيل المستخدمين فيه وتصفحه أيضًا، ويمكنك بعد ذلك كتابة تغريدات وإرسال الرسائل والصور بين المستخدمين.</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2113200A-5AF4-ADF5-17F7-BAD5E4004A64}"/>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463351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230414" y="1402993"/>
            <a:ext cx="8322975" cy="292387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محمول ومتحرك: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يمكن استخدام موقع تويتر بشكل سهل وفي أي مكان عبر تطبيقات الهاتف المحمول.</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CAC52F04-20EE-F5FF-8A76-62967D6C1BBB}"/>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475728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230414" y="1556080"/>
            <a:ext cx="8322975" cy="292387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استخدامه بشكل مجاني</a:t>
            </a:r>
            <a:r>
              <a:rPr lang="ar-SY" sz="3200" dirty="0">
                <a:solidFill>
                  <a:srgbClr val="0A1F61"/>
                </a:solidFill>
                <a:latin typeface="Simplified Arabic" panose="02020603050405020304" pitchFamily="18" charset="-78"/>
                <a:cs typeface="Simplified Arabic" panose="02020603050405020304" pitchFamily="18" charset="-78"/>
              </a:rPr>
              <a:t>: </a:t>
            </a:r>
            <a:endParaRPr lang="en-US"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يمكن من خلال الموقع إرسال و استقبال الرسائل والتغريدات بشكل مجاني ولا يتطلب أي مبالغ للتسجيل فيه أو استخدامه.</a:t>
            </a:r>
          </a:p>
        </p:txBody>
      </p:sp>
      <p:pic>
        <p:nvPicPr>
          <p:cNvPr id="11" name="Picture 10">
            <a:extLst>
              <a:ext uri="{FF2B5EF4-FFF2-40B4-BE49-F238E27FC236}">
                <a16:creationId xmlns:a16="http://schemas.microsoft.com/office/drawing/2014/main" id="{A6870092-98BC-B0ED-857F-E5CFBF17F368}"/>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4051193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230414" y="1556080"/>
            <a:ext cx="8322975" cy="3908762"/>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أداة مميزة وفعالة للتواصل مع الأشخاص: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يتيح إمكانية متابعة الأشخاص والمؤسسات التي</a:t>
            </a:r>
            <a:r>
              <a:rPr lang="en-US"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لها </a:t>
            </a:r>
            <a:r>
              <a:rPr lang="ar-EG" sz="3200" dirty="0">
                <a:solidFill>
                  <a:srgbClr val="0A1F61"/>
                </a:solidFill>
                <a:latin typeface="Simplified Arabic" panose="02020603050405020304" pitchFamily="18" charset="-78"/>
                <a:cs typeface="Simplified Arabic" panose="02020603050405020304" pitchFamily="18" charset="-78"/>
              </a:rPr>
              <a:t>حسابات </a:t>
            </a:r>
            <a:r>
              <a:rPr lang="ar-SY" sz="3200" dirty="0">
                <a:solidFill>
                  <a:srgbClr val="0A1F61"/>
                </a:solidFill>
                <a:latin typeface="Simplified Arabic" panose="02020603050405020304" pitchFamily="18" charset="-78"/>
                <a:cs typeface="Simplified Arabic" panose="02020603050405020304" pitchFamily="18" charset="-78"/>
              </a:rPr>
              <a:t>على الموقع، ما</a:t>
            </a:r>
            <a:r>
              <a:rPr lang="ar-EG" sz="3200" dirty="0">
                <a:solidFill>
                  <a:srgbClr val="0A1F61"/>
                </a:solidFill>
                <a:latin typeface="Simplified Arabic" panose="02020603050405020304" pitchFamily="18" charset="-78"/>
                <a:cs typeface="Simplified Arabic" panose="02020603050405020304" pitchFamily="18" charset="-78"/>
              </a:rPr>
              <a:t> يساعد على متابعة </a:t>
            </a:r>
            <a:r>
              <a:rPr lang="ar-SY" sz="3200" dirty="0">
                <a:solidFill>
                  <a:srgbClr val="0A1F61"/>
                </a:solidFill>
                <a:latin typeface="Simplified Arabic" panose="02020603050405020304" pitchFamily="18" charset="-78"/>
                <a:cs typeface="Simplified Arabic" panose="02020603050405020304" pitchFamily="18" charset="-78"/>
              </a:rPr>
              <a:t>الأخبار والمعلومات بالأشخاص، </a:t>
            </a:r>
            <a:r>
              <a:rPr lang="ar-EG" sz="3200" dirty="0">
                <a:solidFill>
                  <a:srgbClr val="0A1F61"/>
                </a:solidFill>
                <a:latin typeface="Simplified Arabic" panose="02020603050405020304" pitchFamily="18" charset="-78"/>
                <a:cs typeface="Simplified Arabic" panose="02020603050405020304" pitchFamily="18" charset="-78"/>
              </a:rPr>
              <a:t>و</a:t>
            </a:r>
            <a:r>
              <a:rPr lang="ar-SY" sz="3200" dirty="0">
                <a:solidFill>
                  <a:srgbClr val="0A1F61"/>
                </a:solidFill>
                <a:latin typeface="Simplified Arabic" panose="02020603050405020304" pitchFamily="18" charset="-78"/>
                <a:cs typeface="Simplified Arabic" panose="02020603050405020304" pitchFamily="18" charset="-78"/>
              </a:rPr>
              <a:t>إمكانية تبادل الرسائل بين المستخدمين </a:t>
            </a:r>
            <a:r>
              <a:rPr lang="ar-EG" sz="3200" dirty="0">
                <a:solidFill>
                  <a:srgbClr val="0A1F61"/>
                </a:solidFill>
                <a:latin typeface="Simplified Arabic" panose="02020603050405020304" pitchFamily="18" charset="-78"/>
                <a:cs typeface="Simplified Arabic" panose="02020603050405020304" pitchFamily="18" charset="-78"/>
              </a:rPr>
              <a:t>للتعارف</a:t>
            </a:r>
            <a:r>
              <a:rPr lang="en-US" sz="3200" dirty="0">
                <a:solidFill>
                  <a:srgbClr val="0A1F61"/>
                </a:solidFill>
                <a:latin typeface="Simplified Arabic" panose="02020603050405020304" pitchFamily="18" charset="-78"/>
                <a:cs typeface="Simplified Arabic" panose="02020603050405020304" pitchFamily="18" charset="-78"/>
              </a:rPr>
              <a:t>.</a:t>
            </a:r>
          </a:p>
        </p:txBody>
      </p:sp>
      <p:pic>
        <p:nvPicPr>
          <p:cNvPr id="11" name="Picture 10">
            <a:extLst>
              <a:ext uri="{FF2B5EF4-FFF2-40B4-BE49-F238E27FC236}">
                <a16:creationId xmlns:a16="http://schemas.microsoft.com/office/drawing/2014/main" id="{7BF274BE-971A-94D4-2516-A689C99C51D1}"/>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703664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539220" y="1214565"/>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 أداة مهمة في تعريف الأشخاص ب</a:t>
            </a:r>
            <a:r>
              <a:rPr lang="ar-EG" sz="3200" b="1" dirty="0" err="1">
                <a:solidFill>
                  <a:srgbClr val="0A1F61"/>
                </a:solidFill>
                <a:latin typeface="Simplified Arabic" panose="02020603050405020304" pitchFamily="18" charset="-78"/>
                <a:cs typeface="Simplified Arabic" panose="02020603050405020304" pitchFamily="18" charset="-78"/>
              </a:rPr>
              <a:t>الأ</a:t>
            </a:r>
            <a:r>
              <a:rPr lang="ar-SY" sz="3200" b="1" dirty="0">
                <a:solidFill>
                  <a:srgbClr val="0A1F61"/>
                </a:solidFill>
                <a:latin typeface="Simplified Arabic" panose="02020603050405020304" pitchFamily="18" charset="-78"/>
                <a:cs typeface="Simplified Arabic" panose="02020603050405020304" pitchFamily="18" charset="-78"/>
              </a:rPr>
              <a:t>فكار و</a:t>
            </a:r>
            <a:r>
              <a:rPr lang="ar-EG" sz="3200" b="1" dirty="0">
                <a:solidFill>
                  <a:srgbClr val="0A1F61"/>
                </a:solidFill>
                <a:latin typeface="Simplified Arabic" panose="02020603050405020304" pitchFamily="18" charset="-78"/>
                <a:cs typeface="Simplified Arabic" panose="02020603050405020304" pitchFamily="18" charset="-78"/>
              </a:rPr>
              <a:t>ال</a:t>
            </a:r>
            <a:r>
              <a:rPr lang="ar-SY" sz="3200" b="1" dirty="0">
                <a:solidFill>
                  <a:srgbClr val="0A1F61"/>
                </a:solidFill>
                <a:latin typeface="Simplified Arabic" panose="02020603050405020304" pitchFamily="18" charset="-78"/>
                <a:cs typeface="Simplified Arabic" panose="02020603050405020304" pitchFamily="18" charset="-78"/>
              </a:rPr>
              <a:t>اهتمام</a:t>
            </a:r>
            <a:r>
              <a:rPr lang="ar-EG" sz="3200" b="1" dirty="0">
                <a:solidFill>
                  <a:srgbClr val="0A1F61"/>
                </a:solidFill>
                <a:latin typeface="Simplified Arabic" panose="02020603050405020304" pitchFamily="18" charset="-78"/>
                <a:cs typeface="Simplified Arabic" panose="02020603050405020304" pitchFamily="18" charset="-78"/>
              </a:rPr>
              <a:t>ات</a:t>
            </a:r>
            <a:r>
              <a:rPr lang="ar-SY" sz="3200" b="1" dirty="0">
                <a:solidFill>
                  <a:srgbClr val="0A1F61"/>
                </a:solidFill>
                <a:latin typeface="Simplified Arabic" panose="02020603050405020304" pitchFamily="18" charset="-78"/>
                <a:cs typeface="Simplified Arabic" panose="02020603050405020304" pitchFamily="18" charset="-78"/>
              </a:rPr>
              <a:t>: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تعد التغريدات عبر تويتر من الأدوات المهمة في تعريف الأصدقاء بأفكارك واهتماماتك بموضوعات وأخبار معينة عبر إرسالك صور أو تغريدات للموضوع الذي تهتم فيه إلى </a:t>
            </a:r>
            <a:r>
              <a:rPr lang="ar-EG" sz="3200" dirty="0">
                <a:solidFill>
                  <a:srgbClr val="0A1F61"/>
                </a:solidFill>
                <a:latin typeface="Simplified Arabic" panose="02020603050405020304" pitchFamily="18" charset="-78"/>
                <a:cs typeface="Simplified Arabic" panose="02020603050405020304" pitchFamily="18" charset="-78"/>
              </a:rPr>
              <a:t>المتابعون لك</a:t>
            </a:r>
            <a:r>
              <a:rPr lang="en-US" sz="3200" dirty="0">
                <a:solidFill>
                  <a:srgbClr val="0A1F61"/>
                </a:solidFill>
                <a:latin typeface="Simplified Arabic" panose="02020603050405020304" pitchFamily="18" charset="-78"/>
                <a:cs typeface="Simplified Arabic" panose="02020603050405020304" pitchFamily="18" charset="-78"/>
              </a:rPr>
              <a:t>.</a:t>
            </a:r>
          </a:p>
        </p:txBody>
      </p:sp>
      <p:pic>
        <p:nvPicPr>
          <p:cNvPr id="11" name="Picture 10">
            <a:extLst>
              <a:ext uri="{FF2B5EF4-FFF2-40B4-BE49-F238E27FC236}">
                <a16:creationId xmlns:a16="http://schemas.microsoft.com/office/drawing/2014/main" id="{B4AA1210-3920-3BD1-013E-CCACAD11F412}"/>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512447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617716" y="1022320"/>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 الفورية: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يتميز موقع تويتر بالتدوين الفوري فيستطيع مستخدمو</a:t>
            </a:r>
            <a:r>
              <a:rPr lang="ar-EG" sz="3200" dirty="0">
                <a:solidFill>
                  <a:srgbClr val="0A1F61"/>
                </a:solidFill>
                <a:latin typeface="Simplified Arabic" panose="02020603050405020304" pitchFamily="18" charset="-78"/>
                <a:cs typeface="Simplified Arabic" panose="02020603050405020304" pitchFamily="18" charset="-78"/>
              </a:rPr>
              <a:t>ه إرسال </a:t>
            </a:r>
            <a:r>
              <a:rPr lang="ar-SY" sz="3200" dirty="0">
                <a:solidFill>
                  <a:srgbClr val="0A1F61"/>
                </a:solidFill>
                <a:latin typeface="Simplified Arabic" panose="02020603050405020304" pitchFamily="18" charset="-78"/>
                <a:cs typeface="Simplified Arabic" panose="02020603050405020304" pitchFamily="18" charset="-78"/>
              </a:rPr>
              <a:t>الأخبار</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من أي مكان في العالم </a:t>
            </a:r>
            <a:r>
              <a:rPr lang="ar-EG" sz="3200" dirty="0">
                <a:solidFill>
                  <a:srgbClr val="0A1F61"/>
                </a:solidFill>
                <a:latin typeface="Simplified Arabic" panose="02020603050405020304" pitchFamily="18" charset="-78"/>
                <a:cs typeface="Simplified Arabic" panose="02020603050405020304" pitchFamily="18" charset="-78"/>
              </a:rPr>
              <a:t>وإبداء</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آرائهم</a:t>
            </a:r>
            <a:r>
              <a:rPr lang="ar-SY" sz="3200" dirty="0">
                <a:solidFill>
                  <a:srgbClr val="0A1F61"/>
                </a:solidFill>
                <a:latin typeface="Simplified Arabic" panose="02020603050405020304" pitchFamily="18" charset="-78"/>
                <a:cs typeface="Simplified Arabic" panose="02020603050405020304" pitchFamily="18" charset="-78"/>
              </a:rPr>
              <a:t> فيها، و</a:t>
            </a:r>
            <a:r>
              <a:rPr lang="ar-EG" sz="3200" dirty="0">
                <a:solidFill>
                  <a:srgbClr val="0A1F61"/>
                </a:solidFill>
                <a:latin typeface="Simplified Arabic" panose="02020603050405020304" pitchFamily="18" charset="-78"/>
                <a:cs typeface="Simplified Arabic" panose="02020603050405020304" pitchFamily="18" charset="-78"/>
              </a:rPr>
              <a:t>ي</a:t>
            </a:r>
            <a:r>
              <a:rPr lang="ar-SY" sz="3200" dirty="0">
                <a:solidFill>
                  <a:srgbClr val="0A1F61"/>
                </a:solidFill>
                <a:latin typeface="Simplified Arabic" panose="02020603050405020304" pitchFamily="18" charset="-78"/>
                <a:cs typeface="Simplified Arabic" panose="02020603050405020304" pitchFamily="18" charset="-78"/>
              </a:rPr>
              <a:t>ستطيع</a:t>
            </a:r>
            <a:r>
              <a:rPr lang="ar-EG" sz="3200" dirty="0" err="1">
                <a:solidFill>
                  <a:srgbClr val="0A1F61"/>
                </a:solidFill>
                <a:latin typeface="Simplified Arabic" panose="02020603050405020304" pitchFamily="18" charset="-78"/>
                <a:cs typeface="Simplified Arabic" panose="02020603050405020304" pitchFamily="18" charset="-78"/>
              </a:rPr>
              <a:t>ون</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إرسال </a:t>
            </a:r>
            <a:r>
              <a:rPr lang="ar-SY" sz="3200" dirty="0">
                <a:solidFill>
                  <a:srgbClr val="0A1F61"/>
                </a:solidFill>
                <a:latin typeface="Simplified Arabic" panose="02020603050405020304" pitchFamily="18" charset="-78"/>
                <a:cs typeface="Simplified Arabic" panose="02020603050405020304" pitchFamily="18" charset="-78"/>
              </a:rPr>
              <a:t>التغريدة إلى </a:t>
            </a:r>
            <a:r>
              <a:rPr lang="ar-EG" sz="3200" dirty="0">
                <a:solidFill>
                  <a:srgbClr val="0A1F61"/>
                </a:solidFill>
                <a:latin typeface="Simplified Arabic" panose="02020603050405020304" pitchFamily="18" charset="-78"/>
                <a:cs typeface="Simplified Arabic" panose="02020603050405020304" pitchFamily="18" charset="-78"/>
              </a:rPr>
              <a:t>ال</a:t>
            </a:r>
            <a:r>
              <a:rPr lang="ar-SY" sz="3200" dirty="0" err="1">
                <a:solidFill>
                  <a:srgbClr val="0A1F61"/>
                </a:solidFill>
                <a:latin typeface="Simplified Arabic" panose="02020603050405020304" pitchFamily="18" charset="-78"/>
                <a:cs typeface="Simplified Arabic" panose="02020603050405020304" pitchFamily="18" charset="-78"/>
              </a:rPr>
              <a:t>ملايي</a:t>
            </a:r>
            <a:r>
              <a:rPr lang="ar-EG" sz="3200" dirty="0">
                <a:solidFill>
                  <a:srgbClr val="0A1F61"/>
                </a:solidFill>
                <a:latin typeface="Simplified Arabic" panose="02020603050405020304" pitchFamily="18" charset="-78"/>
                <a:cs typeface="Simplified Arabic" panose="02020603050405020304" pitchFamily="18" charset="-78"/>
              </a:rPr>
              <a:t>ن</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كما تعتبر </a:t>
            </a:r>
            <a:r>
              <a:rPr lang="ar-SY" sz="3200" dirty="0">
                <a:solidFill>
                  <a:srgbClr val="0A1F61"/>
                </a:solidFill>
                <a:latin typeface="Simplified Arabic" panose="02020603050405020304" pitchFamily="18" charset="-78"/>
                <a:cs typeface="Simplified Arabic" panose="02020603050405020304" pitchFamily="18" charset="-78"/>
              </a:rPr>
              <a:t>أداة مهمة وسريعة في نقل الأخبار الخاصة بالأشخاص الذين لديهم قيم إخبارية كبيرة.</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6312D481-92FA-4550-82B7-DA6C26A1EE06}"/>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022462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539220" y="1055597"/>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أداة فعالة للتسوق: </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أصبح موقع تويتر من الوسائل المهمة في التسويق الإلكتروني بحيث يستخدم بشكل كبير من الشركات والمعلنين للترويج عن منتجاتهم عبر الإعلان عنها</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ليشاهدها ملايين الأشخاص المستخدمين ل</a:t>
            </a:r>
            <a:r>
              <a:rPr lang="ar-EG" sz="3200" dirty="0">
                <a:solidFill>
                  <a:srgbClr val="0A1F61"/>
                </a:solidFill>
                <a:latin typeface="Simplified Arabic" panose="02020603050405020304" pitchFamily="18" charset="-78"/>
                <a:cs typeface="Simplified Arabic" panose="02020603050405020304" pitchFamily="18" charset="-78"/>
              </a:rPr>
              <a:t>ه</a:t>
            </a:r>
            <a:r>
              <a:rPr lang="ar-SY" sz="3200" dirty="0">
                <a:solidFill>
                  <a:srgbClr val="0A1F61"/>
                </a:solidFill>
                <a:latin typeface="Simplified Arabic" panose="02020603050405020304" pitchFamily="18" charset="-78"/>
                <a:cs typeface="Simplified Arabic" panose="02020603050405020304" pitchFamily="18" charset="-78"/>
              </a:rPr>
              <a:t>.</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CAF7E519-32CF-8972-9CC5-5B6A1B2A86C4}"/>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595653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539220" y="1055597"/>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متابعة الأشخاص: </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تعد ميزة متابعة الأشخاص من أهم مميزات موقع تويتر، </a:t>
            </a:r>
            <a:r>
              <a:rPr lang="ar-EG" sz="3200" dirty="0">
                <a:solidFill>
                  <a:srgbClr val="0A1F61"/>
                </a:solidFill>
                <a:latin typeface="Simplified Arabic" panose="02020603050405020304" pitchFamily="18" charset="-78"/>
                <a:cs typeface="Simplified Arabic" panose="02020603050405020304" pitchFamily="18" charset="-78"/>
              </a:rPr>
              <a:t>حيث</a:t>
            </a:r>
            <a:r>
              <a:rPr lang="ar-SY" sz="3200" dirty="0">
                <a:solidFill>
                  <a:srgbClr val="0A1F61"/>
                </a:solidFill>
                <a:latin typeface="Simplified Arabic" panose="02020603050405020304" pitchFamily="18" charset="-78"/>
                <a:cs typeface="Simplified Arabic" panose="02020603050405020304" pitchFamily="18" charset="-78"/>
              </a:rPr>
              <a:t> تتيح لمستخدمي</a:t>
            </a:r>
            <a:r>
              <a:rPr lang="ar-EG" sz="3200" dirty="0">
                <a:solidFill>
                  <a:srgbClr val="0A1F61"/>
                </a:solidFill>
                <a:latin typeface="Simplified Arabic" panose="02020603050405020304" pitchFamily="18" charset="-78"/>
                <a:cs typeface="Simplified Arabic" panose="02020603050405020304" pitchFamily="18" charset="-78"/>
              </a:rPr>
              <a:t>ه </a:t>
            </a:r>
            <a:r>
              <a:rPr lang="ar-SY" sz="3200" dirty="0">
                <a:solidFill>
                  <a:srgbClr val="0A1F61"/>
                </a:solidFill>
                <a:latin typeface="Simplified Arabic" panose="02020603050405020304" pitchFamily="18" charset="-78"/>
                <a:cs typeface="Simplified Arabic" panose="02020603050405020304" pitchFamily="18" charset="-78"/>
              </a:rPr>
              <a:t>متابعة الأشخاص ليصل</a:t>
            </a:r>
            <a:r>
              <a:rPr lang="ar-EG" sz="3200" dirty="0">
                <a:solidFill>
                  <a:srgbClr val="0A1F61"/>
                </a:solidFill>
                <a:latin typeface="Simplified Arabic" panose="02020603050405020304" pitchFamily="18" charset="-78"/>
                <a:cs typeface="Simplified Arabic" panose="02020603050405020304" pitchFamily="18" charset="-78"/>
              </a:rPr>
              <a:t>هم</a:t>
            </a:r>
            <a:r>
              <a:rPr lang="ar-SY" sz="3200" dirty="0">
                <a:solidFill>
                  <a:srgbClr val="0A1F61"/>
                </a:solidFill>
                <a:latin typeface="Simplified Arabic" panose="02020603050405020304" pitchFamily="18" charset="-78"/>
                <a:cs typeface="Simplified Arabic" panose="02020603050405020304" pitchFamily="18" charset="-78"/>
              </a:rPr>
              <a:t> كل جديد عنهم، مثل الصور التي ينشر أو مقاطع الفيديو أو تغريداته، </a:t>
            </a:r>
            <a:r>
              <a:rPr lang="ar-EG" sz="3200" dirty="0">
                <a:solidFill>
                  <a:srgbClr val="0A1F61"/>
                </a:solidFill>
                <a:latin typeface="Simplified Arabic" panose="02020603050405020304" pitchFamily="18" charset="-78"/>
                <a:cs typeface="Simplified Arabic" panose="02020603050405020304" pitchFamily="18" charset="-78"/>
              </a:rPr>
              <a:t>حيث </a:t>
            </a:r>
            <a:r>
              <a:rPr lang="ar-SY" sz="3200" dirty="0">
                <a:solidFill>
                  <a:srgbClr val="0A1F61"/>
                </a:solidFill>
                <a:latin typeface="Simplified Arabic" panose="02020603050405020304" pitchFamily="18" charset="-78"/>
                <a:cs typeface="Simplified Arabic" panose="02020603050405020304" pitchFamily="18" charset="-78"/>
              </a:rPr>
              <a:t>يمكن متابعة أي شخص.</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9A6AFA1-21AC-BA6A-8CD2-BB53824E1FBF}"/>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47331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539220" y="1055597"/>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متابعة الأشخاص: </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تعد ميزة متابعة الأشخاص من أهم مميزات موقع تويتر، </a:t>
            </a:r>
            <a:r>
              <a:rPr lang="ar-EG" sz="3200" dirty="0">
                <a:solidFill>
                  <a:srgbClr val="0A1F61"/>
                </a:solidFill>
                <a:latin typeface="Simplified Arabic" panose="02020603050405020304" pitchFamily="18" charset="-78"/>
                <a:cs typeface="Simplified Arabic" panose="02020603050405020304" pitchFamily="18" charset="-78"/>
              </a:rPr>
              <a:t>حيث</a:t>
            </a:r>
            <a:r>
              <a:rPr lang="ar-SY" sz="3200" dirty="0">
                <a:solidFill>
                  <a:srgbClr val="0A1F61"/>
                </a:solidFill>
                <a:latin typeface="Simplified Arabic" panose="02020603050405020304" pitchFamily="18" charset="-78"/>
                <a:cs typeface="Simplified Arabic" panose="02020603050405020304" pitchFamily="18" charset="-78"/>
              </a:rPr>
              <a:t> تتيح لمستخدمي</a:t>
            </a:r>
            <a:r>
              <a:rPr lang="ar-EG" sz="3200" dirty="0">
                <a:solidFill>
                  <a:srgbClr val="0A1F61"/>
                </a:solidFill>
                <a:latin typeface="Simplified Arabic" panose="02020603050405020304" pitchFamily="18" charset="-78"/>
                <a:cs typeface="Simplified Arabic" panose="02020603050405020304" pitchFamily="18" charset="-78"/>
              </a:rPr>
              <a:t>ه </a:t>
            </a:r>
            <a:r>
              <a:rPr lang="ar-SY" sz="3200" dirty="0">
                <a:solidFill>
                  <a:srgbClr val="0A1F61"/>
                </a:solidFill>
                <a:latin typeface="Simplified Arabic" panose="02020603050405020304" pitchFamily="18" charset="-78"/>
                <a:cs typeface="Simplified Arabic" panose="02020603050405020304" pitchFamily="18" charset="-78"/>
              </a:rPr>
              <a:t>متابعة الأشخاص ليصل</a:t>
            </a:r>
            <a:r>
              <a:rPr lang="ar-EG" sz="3200" dirty="0">
                <a:solidFill>
                  <a:srgbClr val="0A1F61"/>
                </a:solidFill>
                <a:latin typeface="Simplified Arabic" panose="02020603050405020304" pitchFamily="18" charset="-78"/>
                <a:cs typeface="Simplified Arabic" panose="02020603050405020304" pitchFamily="18" charset="-78"/>
              </a:rPr>
              <a:t>هم</a:t>
            </a:r>
            <a:r>
              <a:rPr lang="ar-SY" sz="3200" dirty="0">
                <a:solidFill>
                  <a:srgbClr val="0A1F61"/>
                </a:solidFill>
                <a:latin typeface="Simplified Arabic" panose="02020603050405020304" pitchFamily="18" charset="-78"/>
                <a:cs typeface="Simplified Arabic" panose="02020603050405020304" pitchFamily="18" charset="-78"/>
              </a:rPr>
              <a:t> كل جديد عنهم، مثل الصور التي ينشر أو مقاطع الفيديو أو تغريداته، </a:t>
            </a:r>
            <a:r>
              <a:rPr lang="ar-EG" sz="3200" dirty="0">
                <a:solidFill>
                  <a:srgbClr val="0A1F61"/>
                </a:solidFill>
                <a:latin typeface="Simplified Arabic" panose="02020603050405020304" pitchFamily="18" charset="-78"/>
                <a:cs typeface="Simplified Arabic" panose="02020603050405020304" pitchFamily="18" charset="-78"/>
              </a:rPr>
              <a:t>حيث </a:t>
            </a:r>
            <a:r>
              <a:rPr lang="ar-SY" sz="3200" dirty="0">
                <a:solidFill>
                  <a:srgbClr val="0A1F61"/>
                </a:solidFill>
                <a:latin typeface="Simplified Arabic" panose="02020603050405020304" pitchFamily="18" charset="-78"/>
                <a:cs typeface="Simplified Arabic" panose="02020603050405020304" pitchFamily="18" charset="-78"/>
              </a:rPr>
              <a:t>يمكن متابعة أي شخص.</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B078B598-19AD-EAC9-7AC4-9B2CDC2CCF48}"/>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4218751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err="1">
                <a:solidFill>
                  <a:prstClr val="white"/>
                </a:solidFill>
                <a:latin typeface="Tajawal Medium" panose="00000600000000000000" pitchFamily="2" charset="-78"/>
                <a:cs typeface="Tajawal Medium" panose="00000600000000000000" pitchFamily="2" charset="-78"/>
              </a:rPr>
              <a:t>Youtube</a:t>
            </a:r>
            <a:r>
              <a:rPr lang="en-US" sz="4000" dirty="0">
                <a:solidFill>
                  <a:prstClr val="white"/>
                </a:solidFill>
                <a:latin typeface="Tajawal Medium" panose="00000600000000000000" pitchFamily="2" charset="-78"/>
                <a:cs typeface="Tajawal Medium" panose="00000600000000000000" pitchFamily="2" charset="-78"/>
              </a:rPr>
              <a:t> </a:t>
            </a:r>
            <a:r>
              <a:rPr lang="ar-EG" sz="4000" dirty="0">
                <a:solidFill>
                  <a:prstClr val="white"/>
                </a:solidFill>
                <a:latin typeface="Tajawal Medium" panose="00000600000000000000" pitchFamily="2" charset="-78"/>
                <a:cs typeface="Tajawal Medium" panose="00000600000000000000" pitchFamily="2" charset="-78"/>
              </a:rPr>
              <a:t>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466388" y="982176"/>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يوتيوب</a:t>
            </a:r>
            <a:r>
              <a:rPr lang="ar-EG" sz="3200" dirty="0">
                <a:solidFill>
                  <a:srgbClr val="0A1F61"/>
                </a:solidFill>
                <a:latin typeface="Simplified Arabic" panose="02020603050405020304" pitchFamily="18" charset="-78"/>
                <a:cs typeface="Simplified Arabic" panose="02020603050405020304" pitchFamily="18" charset="-78"/>
              </a:rPr>
              <a:t>: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a:t>
            </a:r>
            <a:r>
              <a:rPr lang="ar-SY" sz="3200" dirty="0" err="1">
                <a:solidFill>
                  <a:srgbClr val="0A1F61"/>
                </a:solidFill>
                <a:latin typeface="Simplified Arabic" panose="02020603050405020304" pitchFamily="18" charset="-78"/>
                <a:cs typeface="Simplified Arabic" panose="02020603050405020304" pitchFamily="18" charset="-78"/>
              </a:rPr>
              <a:t>عتبر</a:t>
            </a:r>
            <a:r>
              <a:rPr lang="ar-SY" sz="3200" dirty="0">
                <a:solidFill>
                  <a:srgbClr val="0A1F61"/>
                </a:solidFill>
                <a:latin typeface="Simplified Arabic" panose="02020603050405020304" pitchFamily="18" charset="-78"/>
                <a:cs typeface="Simplified Arabic" panose="02020603050405020304" pitchFamily="18" charset="-78"/>
              </a:rPr>
              <a:t> من </a:t>
            </a:r>
            <a:r>
              <a:rPr lang="ar-EG" sz="3200" dirty="0">
                <a:solidFill>
                  <a:srgbClr val="0A1F61"/>
                </a:solidFill>
                <a:latin typeface="Simplified Arabic" panose="02020603050405020304" pitchFamily="18" charset="-78"/>
                <a:cs typeface="Simplified Arabic" panose="02020603050405020304" pitchFamily="18" charset="-78"/>
              </a:rPr>
              <a:t>أحد مواقع التواصل الاجتماعي </a:t>
            </a:r>
            <a:r>
              <a:rPr lang="ar-SY" sz="3200" dirty="0">
                <a:solidFill>
                  <a:srgbClr val="0A1F61"/>
                </a:solidFill>
                <a:latin typeface="Simplified Arabic" panose="02020603050405020304" pitchFamily="18" charset="-78"/>
                <a:cs typeface="Simplified Arabic" panose="02020603050405020304" pitchFamily="18" charset="-78"/>
              </a:rPr>
              <a:t>تحت تصنيف شبكات الوسائط، </a:t>
            </a:r>
            <a:r>
              <a:rPr lang="ar-EG" sz="3200" dirty="0">
                <a:solidFill>
                  <a:srgbClr val="0A1F61"/>
                </a:solidFill>
                <a:latin typeface="Simplified Arabic" panose="02020603050405020304" pitchFamily="18" charset="-78"/>
                <a:cs typeface="Simplified Arabic" panose="02020603050405020304" pitchFamily="18" charset="-78"/>
              </a:rPr>
              <a:t>ل</a:t>
            </a:r>
            <a:r>
              <a:rPr lang="ar-SY" sz="3200" dirty="0">
                <a:solidFill>
                  <a:srgbClr val="0A1F61"/>
                </a:solidFill>
                <a:latin typeface="Simplified Arabic" panose="02020603050405020304" pitchFamily="18" charset="-78"/>
                <a:cs typeface="Simplified Arabic" panose="02020603050405020304" pitchFamily="18" charset="-78"/>
              </a:rPr>
              <a:t>نشر المحتوى المرئي، ويقدم لصُنَّاع المحتوى مزيجاً من الأدوات والخيارات</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تساعدهم على نشر محتواهم، كما </a:t>
            </a:r>
            <a:r>
              <a:rPr lang="ar-EG" sz="3200" dirty="0">
                <a:solidFill>
                  <a:srgbClr val="0A1F61"/>
                </a:solidFill>
                <a:latin typeface="Simplified Arabic" panose="02020603050405020304" pitchFamily="18" charset="-78"/>
                <a:cs typeface="Simplified Arabic" panose="02020603050405020304" pitchFamily="18" charset="-78"/>
              </a:rPr>
              <a:t>ي</a:t>
            </a:r>
            <a:r>
              <a:rPr lang="ar-SY" sz="3200" dirty="0">
                <a:solidFill>
                  <a:srgbClr val="0A1F61"/>
                </a:solidFill>
                <a:latin typeface="Simplified Arabic" panose="02020603050405020304" pitchFamily="18" charset="-78"/>
                <a:cs typeface="Simplified Arabic" panose="02020603050405020304" pitchFamily="18" charset="-78"/>
              </a:rPr>
              <a:t>تيح التفاعل مع مقاطع الفيديو من خلال التعليقات</a:t>
            </a:r>
            <a:r>
              <a:rPr lang="en-US" sz="3200" dirty="0">
                <a:solidFill>
                  <a:srgbClr val="0A1F61"/>
                </a:solidFill>
                <a:latin typeface="Simplified Arabic" panose="02020603050405020304" pitchFamily="18" charset="-78"/>
                <a:cs typeface="Simplified Arabic" panose="02020603050405020304" pitchFamily="18" charset="-78"/>
              </a:rPr>
              <a:t>.</a:t>
            </a: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pic>
        <p:nvPicPr>
          <p:cNvPr id="10" name="Picture 9">
            <a:extLst>
              <a:ext uri="{FF2B5EF4-FFF2-40B4-BE49-F238E27FC236}">
                <a16:creationId xmlns:a16="http://schemas.microsoft.com/office/drawing/2014/main" id="{570A90D8-794C-3E60-72E1-E5D9CABE84FE}"/>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785271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420864" y="250955"/>
            <a:ext cx="8322975" cy="6863417"/>
          </a:xfrm>
          <a:prstGeom prst="rect">
            <a:avLst/>
          </a:prstGeom>
          <a:noFill/>
        </p:spPr>
        <p:txBody>
          <a:bodyPr wrap="square" rtlCol="0">
            <a:spAutoFit/>
          </a:bodyPr>
          <a:lstStyle/>
          <a:p>
            <a:pPr algn="just" rtl="1">
              <a:lnSpc>
                <a:spcPct val="200000"/>
              </a:lnSpc>
            </a:pP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كما </a:t>
            </a:r>
            <a:r>
              <a:rPr lang="ar-SY" sz="3200" dirty="0">
                <a:solidFill>
                  <a:srgbClr val="0A1F61"/>
                </a:solidFill>
                <a:latin typeface="Simplified Arabic" panose="02020603050405020304" pitchFamily="18" charset="-78"/>
                <a:cs typeface="Simplified Arabic" panose="02020603050405020304" pitchFamily="18" charset="-78"/>
              </a:rPr>
              <a:t>يُعتبر من </a:t>
            </a:r>
            <a:r>
              <a:rPr lang="ar-EG" sz="3200" dirty="0">
                <a:solidFill>
                  <a:srgbClr val="0A1F61"/>
                </a:solidFill>
                <a:latin typeface="Simplified Arabic" panose="02020603050405020304" pitchFamily="18" charset="-78"/>
                <a:cs typeface="Simplified Arabic" panose="02020603050405020304" pitchFamily="18" charset="-78"/>
              </a:rPr>
              <a:t>أهم مواقع التواصل الاجتماعي، </a:t>
            </a:r>
            <a:r>
              <a:rPr lang="ar-SY" sz="3200" dirty="0">
                <a:solidFill>
                  <a:srgbClr val="0A1F61"/>
                </a:solidFill>
                <a:latin typeface="Simplified Arabic" panose="02020603050405020304" pitchFamily="18" charset="-78"/>
                <a:cs typeface="Simplified Arabic" panose="02020603050405020304" pitchFamily="18" charset="-78"/>
              </a:rPr>
              <a:t>وثاني أكثر محركات البحث استخدام</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ا بع</a:t>
            </a:r>
            <a:r>
              <a:rPr lang="ar-EG" sz="3200" dirty="0">
                <a:solidFill>
                  <a:srgbClr val="0A1F61"/>
                </a:solidFill>
                <a:latin typeface="Simplified Arabic" panose="02020603050405020304" pitchFamily="18" charset="-78"/>
                <a:cs typeface="Simplified Arabic" panose="02020603050405020304" pitchFamily="18" charset="-78"/>
              </a:rPr>
              <a:t>د </a:t>
            </a:r>
            <a:r>
              <a:rPr lang="ar-SY" sz="3200" dirty="0">
                <a:solidFill>
                  <a:srgbClr val="0A1F61"/>
                </a:solidFill>
                <a:latin typeface="Simplified Arabic" panose="02020603050405020304" pitchFamily="18" charset="-78"/>
                <a:cs typeface="Simplified Arabic" panose="02020603050405020304" pitchFamily="18" charset="-78"/>
              </a:rPr>
              <a:t>"</a:t>
            </a:r>
            <a:r>
              <a:rPr lang="ar-EG" sz="3200" dirty="0">
                <a:solidFill>
                  <a:srgbClr val="0A1F61"/>
                </a:solidFill>
                <a:latin typeface="Simplified Arabic" panose="02020603050405020304" pitchFamily="18" charset="-78"/>
                <a:cs typeface="Simplified Arabic" panose="02020603050405020304" pitchFamily="18" charset="-78"/>
              </a:rPr>
              <a:t>ج</a:t>
            </a:r>
            <a:r>
              <a:rPr lang="ar-SY" sz="3200" dirty="0">
                <a:solidFill>
                  <a:srgbClr val="0A1F61"/>
                </a:solidFill>
                <a:latin typeface="Simplified Arabic" panose="02020603050405020304" pitchFamily="18" charset="-78"/>
                <a:cs typeface="Simplified Arabic" panose="02020603050405020304" pitchFamily="18" charset="-78"/>
              </a:rPr>
              <a:t>و</a:t>
            </a:r>
            <a:r>
              <a:rPr lang="ar-EG" sz="3200" dirty="0">
                <a:solidFill>
                  <a:srgbClr val="0A1F61"/>
                </a:solidFill>
                <a:latin typeface="Simplified Arabic" panose="02020603050405020304" pitchFamily="18" charset="-78"/>
                <a:cs typeface="Simplified Arabic" panose="02020603050405020304" pitchFamily="18" charset="-78"/>
              </a:rPr>
              <a:t>ج</a:t>
            </a:r>
            <a:r>
              <a:rPr lang="ar-SY" sz="3200" dirty="0">
                <a:solidFill>
                  <a:srgbClr val="0A1F61"/>
                </a:solidFill>
                <a:latin typeface="Simplified Arabic" panose="02020603050405020304" pitchFamily="18" charset="-78"/>
                <a:cs typeface="Simplified Arabic" panose="02020603050405020304" pitchFamily="18" charset="-78"/>
              </a:rPr>
              <a:t>ل"، كما </a:t>
            </a:r>
            <a:r>
              <a:rPr lang="ar-SY" sz="3200" dirty="0" err="1">
                <a:solidFill>
                  <a:srgbClr val="0A1F61"/>
                </a:solidFill>
                <a:latin typeface="Simplified Arabic" panose="02020603050405020304" pitchFamily="18" charset="-78"/>
                <a:cs typeface="Simplified Arabic" panose="02020603050405020304" pitchFamily="18" charset="-78"/>
              </a:rPr>
              <a:t>يُع</a:t>
            </a:r>
            <a:r>
              <a:rPr lang="ar-EG" sz="3200" dirty="0">
                <a:solidFill>
                  <a:srgbClr val="0A1F61"/>
                </a:solidFill>
                <a:latin typeface="Simplified Arabic" panose="02020603050405020304" pitchFamily="18" charset="-78"/>
                <a:cs typeface="Simplified Arabic" panose="02020603050405020304" pitchFamily="18" charset="-78"/>
              </a:rPr>
              <a:t>د</a:t>
            </a:r>
            <a:r>
              <a:rPr lang="ar-SY" sz="3200" dirty="0">
                <a:solidFill>
                  <a:srgbClr val="0A1F61"/>
                </a:solidFill>
                <a:latin typeface="Simplified Arabic" panose="02020603050405020304" pitchFamily="18" charset="-78"/>
                <a:cs typeface="Simplified Arabic" panose="02020603050405020304" pitchFamily="18" charset="-78"/>
              </a:rPr>
              <a:t> من أهمِّ المصادر للحصول على المعرفة  في كافة مناحي الحياة، </a:t>
            </a:r>
            <a:r>
              <a:rPr lang="ar-EG" sz="3200" dirty="0">
                <a:solidFill>
                  <a:srgbClr val="0A1F61"/>
                </a:solidFill>
                <a:latin typeface="Simplified Arabic" panose="02020603050405020304" pitchFamily="18" charset="-78"/>
                <a:cs typeface="Simplified Arabic" panose="02020603050405020304" pitchFamily="18" charset="-78"/>
              </a:rPr>
              <a:t>و</a:t>
            </a:r>
            <a:r>
              <a:rPr lang="ar-SY" sz="3200" dirty="0">
                <a:solidFill>
                  <a:srgbClr val="0A1F61"/>
                </a:solidFill>
                <a:latin typeface="Simplified Arabic" panose="02020603050405020304" pitchFamily="18" charset="-78"/>
                <a:cs typeface="Simplified Arabic" panose="02020603050405020304" pitchFamily="18" charset="-78"/>
              </a:rPr>
              <a:t>من أكثر</a:t>
            </a:r>
            <a:r>
              <a:rPr lang="ar-EG" sz="3200" dirty="0">
                <a:solidFill>
                  <a:srgbClr val="0A1F61"/>
                </a:solidFill>
                <a:latin typeface="Simplified Arabic" panose="02020603050405020304" pitchFamily="18" charset="-78"/>
                <a:cs typeface="Simplified Arabic" panose="02020603050405020304" pitchFamily="18" charset="-78"/>
              </a:rPr>
              <a:t> مواقع التواصل الاجتماعي</a:t>
            </a:r>
            <a:r>
              <a:rPr lang="ar-SY" sz="3200" dirty="0">
                <a:solidFill>
                  <a:srgbClr val="0A1F61"/>
                </a:solidFill>
                <a:latin typeface="Simplified Arabic" panose="02020603050405020304" pitchFamily="18" charset="-78"/>
                <a:cs typeface="Simplified Arabic" panose="02020603050405020304" pitchFamily="18" charset="-78"/>
              </a:rPr>
              <a:t> فعالية للاتصال الواسع مع الجمهور.</a:t>
            </a:r>
          </a:p>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2916E917-888F-3F6F-BCEC-558A3FD541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pic>
        <p:nvPicPr>
          <p:cNvPr id="10" name="Picture 9">
            <a:extLst>
              <a:ext uri="{FF2B5EF4-FFF2-40B4-BE49-F238E27FC236}">
                <a16:creationId xmlns:a16="http://schemas.microsoft.com/office/drawing/2014/main" id="{C877B8E3-2E02-DF87-B3B8-75B207A60EB1}"/>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8063162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وظائف 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الوظيفة الإخبارية: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يقدم عددًا كبيرًا من الخدمات الإخبارية للمستخدمين عبر تواجد الكثير من المواقع والقنوات التي تقدم الخدمات الإخبارية من خلال نقل الأحداث والقضايا المهمة ومتابعة تطوراتها.</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E69680F0-9CCB-61CF-4269-304A4639EFDD}"/>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256108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وظائف 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الوظيفة الترفيهية: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عدد كبير من مقاطع الفيديو للترفيه عن الأشخاص وإزالة التوتر عنهم عبر توفير العديد من المواد الترفيهية (المسرحيات والمسلسلات والأفلام والألغاز وبرامج مسابقات وغيرها)</a:t>
            </a:r>
            <a:r>
              <a:rPr lang="en-US" sz="3200" dirty="0">
                <a:solidFill>
                  <a:srgbClr val="0A1F61"/>
                </a:solidFill>
                <a:latin typeface="Simplified Arabic" panose="02020603050405020304" pitchFamily="18" charset="-78"/>
                <a:cs typeface="Simplified Arabic" panose="02020603050405020304" pitchFamily="18" charset="-78"/>
              </a:rPr>
              <a:t>.</a:t>
            </a:r>
          </a:p>
        </p:txBody>
      </p:sp>
      <p:pic>
        <p:nvPicPr>
          <p:cNvPr id="9" name="Picture 8">
            <a:extLst>
              <a:ext uri="{FF2B5EF4-FFF2-40B4-BE49-F238E27FC236}">
                <a16:creationId xmlns:a16="http://schemas.microsoft.com/office/drawing/2014/main" id="{4C1D0836-7B00-DA40-FCD3-45E977049315}"/>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909893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وظائف 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
        <p:nvSpPr>
          <p:cNvPr id="11" name="TextBox 10">
            <a:extLst>
              <a:ext uri="{FF2B5EF4-FFF2-40B4-BE49-F238E27FC236}">
                <a16:creationId xmlns:a16="http://schemas.microsoft.com/office/drawing/2014/main" id="{370C61F8-942E-21BD-0D81-2992CBA77654}"/>
              </a:ext>
            </a:extLst>
          </p:cNvPr>
          <p:cNvSpPr txBox="1"/>
          <p:nvPr/>
        </p:nvSpPr>
        <p:spPr>
          <a:xfrm>
            <a:off x="3490057" y="1112765"/>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الوظيفة التعليمية: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يعمل على نشر المعرفة العلمية وتبادلها عبر نقل الأفكار والمعلومات والخبرات للآخرين بقصد رفع مستوياتهم عبر تواجد العديد من مقاطع الفيديو التعليمية بكافة التخصصات والمجالات</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وهي أشبه بالدروس.</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1DEB4917-F5A7-B9D3-368B-5FC6052B90B8}"/>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7102339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وظائف 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الوظيفة الإعلانية: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الإعلان عن منتجات وسلع وخدمات عبر الموقع، بحيث يمكن للشركات والهيئات والمنظمات تصوير مقطع فيديو ونشره في الموقع بسهولة ودون تكاليف.</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5BC485CF-E756-DD3E-799E-E236F86222DC}"/>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9055213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موقع اجتماعي متخصص بالعمل والتجارة ويضم عدد كبير من المحترفين وأصحاب العمل والشركات وعدد كبير من الأشخاص الذين يبحثون عن عمل، بحيث يتيح لهم المشاركة بالمعلومات والأخبار مع الأشخاص ذو الاهتمام الواحد.</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pic>
        <p:nvPicPr>
          <p:cNvPr id="9" name="Picture 8">
            <a:extLst>
              <a:ext uri="{FF2B5EF4-FFF2-40B4-BE49-F238E27FC236}">
                <a16:creationId xmlns:a16="http://schemas.microsoft.com/office/drawing/2014/main" id="{FA260EBF-4403-07B6-9388-B356EC296F67}"/>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42060237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تم إنشائه على يد "ريد </a:t>
            </a:r>
            <a:r>
              <a:rPr lang="ar-EG" sz="3200" dirty="0" err="1">
                <a:solidFill>
                  <a:srgbClr val="0A1F61"/>
                </a:solidFill>
                <a:latin typeface="Simplified Arabic" panose="02020603050405020304" pitchFamily="18" charset="-78"/>
                <a:cs typeface="Simplified Arabic" panose="02020603050405020304" pitchFamily="18" charset="-78"/>
              </a:rPr>
              <a:t>هوفمان</a:t>
            </a:r>
            <a:r>
              <a:rPr lang="ar-EG" sz="3200" dirty="0">
                <a:solidFill>
                  <a:srgbClr val="0A1F61"/>
                </a:solidFill>
                <a:latin typeface="Simplified Arabic" panose="02020603050405020304" pitchFamily="18" charset="-78"/>
                <a:cs typeface="Simplified Arabic" panose="02020603050405020304" pitchFamily="18" charset="-78"/>
              </a:rPr>
              <a:t>" عام 2003 في كاليفورنيا، واشترك في عامه الأول ما يقارب 45 ألف شخص، وازدادت خدماته ليصبح من أوائل المواقع لتعارف المتخصصين في مجال الأعمال، ويعتبر من أهم مواقع التوظيف على شبكة الإنترنت.</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pic>
        <p:nvPicPr>
          <p:cNvPr id="9" name="Picture 8">
            <a:extLst>
              <a:ext uri="{FF2B5EF4-FFF2-40B4-BE49-F238E27FC236}">
                <a16:creationId xmlns:a16="http://schemas.microsoft.com/office/drawing/2014/main" id="{ED74BA31-1CD1-2CAE-B1DD-E9093E9CE30A}"/>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1496432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وفي عام 2022، بلغ عدد مستخدمي الموقع ما يقرب من 750 مليون مستخدم حول العالم، ويقدم خدمات ومميزات تختلف عن مواقع التواصل الاجتماعي الأخرى، فهو يركز على خدمة للمهنيين وأصحاب الأعمال والباحثين عن أعمال.</a:t>
            </a: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pic>
        <p:nvPicPr>
          <p:cNvPr id="9" name="Picture 8">
            <a:extLst>
              <a:ext uri="{FF2B5EF4-FFF2-40B4-BE49-F238E27FC236}">
                <a16:creationId xmlns:a16="http://schemas.microsoft.com/office/drawing/2014/main" id="{A2533BED-EEE7-90D4-7ECC-2F7864741CDE}"/>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0030696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خصائص </a:t>
            </a: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785016" y="1392241"/>
            <a:ext cx="8958824" cy="3908762"/>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EG" sz="3200" dirty="0">
                <a:solidFill>
                  <a:srgbClr val="0A1F61"/>
                </a:solidFill>
                <a:latin typeface="Simplified Arabic" panose="02020603050405020304" pitchFamily="18" charset="-78"/>
                <a:cs typeface="Simplified Arabic" panose="02020603050405020304" pitchFamily="18" charset="-78"/>
              </a:rPr>
              <a:t>بقاء المستخدم على اتصال دائم مع مجاله المهني والعاملين ضمن قطاع عمله.</a:t>
            </a:r>
          </a:p>
          <a:p>
            <a:pPr marL="457200" indent="-457200" algn="just" rtl="1">
              <a:lnSpc>
                <a:spcPct val="200000"/>
              </a:lnSpc>
              <a:buFont typeface="Arial" panose="020B0604020202020204" pitchFamily="34" charset="0"/>
              <a:buChar char="•"/>
            </a:pPr>
            <a:r>
              <a:rPr lang="ar-EG" sz="3200" dirty="0">
                <a:solidFill>
                  <a:srgbClr val="0A1F61"/>
                </a:solidFill>
                <a:latin typeface="Simplified Arabic" panose="02020603050405020304" pitchFamily="18" charset="-78"/>
                <a:cs typeface="Simplified Arabic" panose="02020603050405020304" pitchFamily="18" charset="-78"/>
              </a:rPr>
              <a:t>يقوي من السيرة المهنية للمستخدم ويعزز تواجده المهني عبر شبكة الإنترنت.</a:t>
            </a: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pic>
        <p:nvPicPr>
          <p:cNvPr id="9" name="Picture 8">
            <a:extLst>
              <a:ext uri="{FF2B5EF4-FFF2-40B4-BE49-F238E27FC236}">
                <a16:creationId xmlns:a16="http://schemas.microsoft.com/office/drawing/2014/main" id="{AE3EEF92-A049-F52F-1E08-B3DD18B06003}"/>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0171077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خصائص </a:t>
            </a: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8" y="1392241"/>
            <a:ext cx="8876702" cy="3908762"/>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EG" sz="3200" dirty="0">
                <a:solidFill>
                  <a:srgbClr val="0A1F61"/>
                </a:solidFill>
                <a:latin typeface="Simplified Arabic" panose="02020603050405020304" pitchFamily="18" charset="-78"/>
                <a:cs typeface="Simplified Arabic" panose="02020603050405020304" pitchFamily="18" charset="-78"/>
              </a:rPr>
              <a:t>الإجابة على تساؤلات المستخدم المهنية من قبل خبراء لم يكن للمستخدم الالتقاء بهم لولا وجود الموقع.</a:t>
            </a:r>
          </a:p>
          <a:p>
            <a:pPr marL="457200" indent="-457200" algn="just" rtl="1">
              <a:lnSpc>
                <a:spcPct val="200000"/>
              </a:lnSpc>
              <a:buFont typeface="Arial" panose="020B0604020202020204" pitchFamily="34" charset="0"/>
              <a:buChar char="•"/>
            </a:pPr>
            <a:r>
              <a:rPr lang="ar-EG" sz="3200" dirty="0">
                <a:solidFill>
                  <a:srgbClr val="0A1F61"/>
                </a:solidFill>
                <a:latin typeface="Simplified Arabic" panose="02020603050405020304" pitchFamily="18" charset="-78"/>
                <a:cs typeface="Simplified Arabic" panose="02020603050405020304" pitchFamily="18" charset="-78"/>
              </a:rPr>
              <a:t>يمكن للمستخدمين وضع صور ومشاهدة الملفات الشخصية والصور الخاصة بالمستخدمين الآخرين.</a:t>
            </a: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pic>
        <p:nvPicPr>
          <p:cNvPr id="9" name="Picture 8">
            <a:extLst>
              <a:ext uri="{FF2B5EF4-FFF2-40B4-BE49-F238E27FC236}">
                <a16:creationId xmlns:a16="http://schemas.microsoft.com/office/drawing/2014/main" id="{E3241127-830B-AB24-F378-3DCF662C4302}"/>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915587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err="1">
                <a:solidFill>
                  <a:prstClr val="white"/>
                </a:solidFill>
                <a:latin typeface="Tajawal Medium" panose="00000600000000000000" pitchFamily="2" charset="-78"/>
                <a:cs typeface="Tajawal Medium" panose="00000600000000000000" pitchFamily="2" charset="-78"/>
              </a:rPr>
              <a:t>إنستجرام</a:t>
            </a:r>
            <a:r>
              <a:rPr lang="en-US" sz="4000" dirty="0">
                <a:solidFill>
                  <a:prstClr val="white"/>
                </a:solidFill>
                <a:latin typeface="Tajawal Medium" panose="00000600000000000000" pitchFamily="2" charset="-78"/>
                <a:cs typeface="Tajawal Medium" panose="00000600000000000000" pitchFamily="2" charset="-78"/>
              </a:rPr>
              <a:t> Instagram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1220132"/>
            <a:ext cx="8322975" cy="4893647"/>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يعد من </a:t>
            </a:r>
            <a:r>
              <a:rPr lang="ar-EG" sz="3200" dirty="0">
                <a:solidFill>
                  <a:srgbClr val="0A1F61"/>
                </a:solidFill>
                <a:latin typeface="Simplified Arabic" panose="02020603050405020304" pitchFamily="18" charset="-78"/>
                <a:cs typeface="Simplified Arabic" panose="02020603050405020304" pitchFamily="18" charset="-78"/>
              </a:rPr>
              <a:t>ال</a:t>
            </a:r>
            <a:r>
              <a:rPr lang="ar-SY" sz="3200" dirty="0">
                <a:solidFill>
                  <a:srgbClr val="0A1F61"/>
                </a:solidFill>
                <a:latin typeface="Simplified Arabic" panose="02020603050405020304" pitchFamily="18" charset="-78"/>
                <a:cs typeface="Simplified Arabic" panose="02020603050405020304" pitchFamily="18" charset="-78"/>
              </a:rPr>
              <a:t>مواقع الاجتماعي</a:t>
            </a:r>
            <a:r>
              <a:rPr lang="ar-EG" sz="3200" dirty="0">
                <a:solidFill>
                  <a:srgbClr val="0A1F61"/>
                </a:solidFill>
                <a:latin typeface="Simplified Arabic" panose="02020603050405020304" pitchFamily="18" charset="-78"/>
                <a:cs typeface="Simplified Arabic" panose="02020603050405020304" pitchFamily="18" charset="-78"/>
              </a:rPr>
              <a:t>ة</a:t>
            </a:r>
            <a:r>
              <a:rPr lang="ar-SY" sz="3200" dirty="0">
                <a:solidFill>
                  <a:srgbClr val="0A1F61"/>
                </a:solidFill>
                <a:latin typeface="Simplified Arabic" panose="02020603050405020304" pitchFamily="18" charset="-78"/>
                <a:cs typeface="Simplified Arabic" panose="02020603050405020304" pitchFamily="18" charset="-78"/>
              </a:rPr>
              <a:t> التي ظهرت حديثًا لكنه استحوذ على اهتمام الجمهور خلال مدة قصيرة، </a:t>
            </a:r>
            <a:r>
              <a:rPr lang="ar-EG" sz="3200" dirty="0">
                <a:solidFill>
                  <a:srgbClr val="0A1F61"/>
                </a:solidFill>
                <a:latin typeface="Simplified Arabic" panose="02020603050405020304" pitchFamily="18" charset="-78"/>
                <a:cs typeface="Simplified Arabic" panose="02020603050405020304" pitchFamily="18" charset="-78"/>
              </a:rPr>
              <a:t>و</a:t>
            </a:r>
            <a:r>
              <a:rPr lang="ar-SY" sz="3200" dirty="0">
                <a:solidFill>
                  <a:srgbClr val="0A1F61"/>
                </a:solidFill>
                <a:latin typeface="Simplified Arabic" panose="02020603050405020304" pitchFamily="18" charset="-78"/>
                <a:cs typeface="Simplified Arabic" panose="02020603050405020304" pitchFamily="18" charset="-78"/>
              </a:rPr>
              <a:t>بدأ في 2010، ويتيح لمستخدميه إمكانية التقاط صور، وإضافة فلتر إليها بحيث تصبح جميلة وجذابة، مع إمكانية مشاركتها في </a:t>
            </a:r>
            <a:r>
              <a:rPr lang="ar-EG" sz="3200" dirty="0">
                <a:solidFill>
                  <a:srgbClr val="0A1F61"/>
                </a:solidFill>
                <a:latin typeface="Simplified Arabic" panose="02020603050405020304" pitchFamily="18" charset="-78"/>
                <a:cs typeface="Simplified Arabic" panose="02020603050405020304" pitchFamily="18" charset="-78"/>
              </a:rPr>
              <a:t>ال</a:t>
            </a:r>
            <a:r>
              <a:rPr lang="ar-SY" sz="3200" dirty="0">
                <a:solidFill>
                  <a:srgbClr val="0A1F61"/>
                </a:solidFill>
                <a:latin typeface="Simplified Arabic" panose="02020603050405020304" pitchFamily="18" charset="-78"/>
                <a:cs typeface="Simplified Arabic" panose="02020603050405020304" pitchFamily="18" charset="-78"/>
              </a:rPr>
              <a:t>مواقع الاجتماعي</a:t>
            </a:r>
            <a:r>
              <a:rPr lang="ar-EG" sz="3200" dirty="0">
                <a:solidFill>
                  <a:srgbClr val="0A1F61"/>
                </a:solidFill>
                <a:latin typeface="Simplified Arabic" panose="02020603050405020304" pitchFamily="18" charset="-78"/>
                <a:cs typeface="Simplified Arabic" panose="02020603050405020304" pitchFamily="18" charset="-78"/>
              </a:rPr>
              <a:t>ة</a:t>
            </a:r>
            <a:r>
              <a:rPr lang="ar-SY" sz="3200" dirty="0">
                <a:solidFill>
                  <a:srgbClr val="0A1F61"/>
                </a:solidFill>
                <a:latin typeface="Simplified Arabic" panose="02020603050405020304" pitchFamily="18" charset="-78"/>
                <a:cs typeface="Simplified Arabic" panose="02020603050405020304" pitchFamily="18" charset="-78"/>
              </a:rPr>
              <a:t> الأخرى.</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pic>
        <p:nvPicPr>
          <p:cNvPr id="9" name="Picture 8">
            <a:extLst>
              <a:ext uri="{FF2B5EF4-FFF2-40B4-BE49-F238E27FC236}">
                <a16:creationId xmlns:a16="http://schemas.microsoft.com/office/drawing/2014/main" id="{E1309743-BEF4-31F6-857A-4B2C81FE0FB1}"/>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9519277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462511" y="1172507"/>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تحميل الصور ومقاطع الفيديو: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نشر وتحميل الصور ومقاطع الفيديو ومشاركة الأحداث المهمة في حياة المستخدم، وإضافة مؤثرات صورية إليها، ما يجعلها جميلة مع إمكانية مشاركتها في المواقع الاجتماعية الأخرى.</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pic>
        <p:nvPicPr>
          <p:cNvPr id="9" name="Picture 8">
            <a:extLst>
              <a:ext uri="{FF2B5EF4-FFF2-40B4-BE49-F238E27FC236}">
                <a16:creationId xmlns:a16="http://schemas.microsoft.com/office/drawing/2014/main" id="{8307BDD3-93BE-A1E4-ACF9-6624D7BF9D17}"/>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9856843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982176"/>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التتبع: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ميزة التتبع للأشخاص الذين يريد المستخدم أن يرى حالتهم أو يرى منشوراتهم وصورهم، فعندما يريد المستخدم تتبع شخص على الموقع يجب موافقة المستخدم الآخر حتى يكون هناك تتبع للمعلومات الشخصية بين الطرفين.</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pic>
        <p:nvPicPr>
          <p:cNvPr id="9" name="Picture 8">
            <a:extLst>
              <a:ext uri="{FF2B5EF4-FFF2-40B4-BE49-F238E27FC236}">
                <a16:creationId xmlns:a16="http://schemas.microsoft.com/office/drawing/2014/main" id="{BF4DFE87-3DC5-961A-04BC-97B348C13080}"/>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42460661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1374418"/>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الإعجاب: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إمكانية الإعجاب بالصور أو مقاطع الفيديو عبر الضغط على "القلب" الموجود أسفل الصورة أو مقطع الفيديو، وعند الضغط عليه فهذا يعني أن المستخدم أعطى إعجابه بالمنشور.</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pic>
        <p:nvPicPr>
          <p:cNvPr id="9" name="Picture 8">
            <a:extLst>
              <a:ext uri="{FF2B5EF4-FFF2-40B4-BE49-F238E27FC236}">
                <a16:creationId xmlns:a16="http://schemas.microsoft.com/office/drawing/2014/main" id="{9C3E6811-2563-1F83-4028-73DA1048ADCF}"/>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9816540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982176"/>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التعليق:</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 يتيح إمكانية التعليق للمستخدمين على الصور ومقاطع الفيديو التي تنشر في الموقع، فضلًا عن ميزة الرد على التعليقات التي تمّكن المستخدم من الرد المباشر على الشخص الذي قام بالتعليق أو تبادل الرأي أو إجابة شخص معين عبر الرد على تعليقه.</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pic>
        <p:nvPicPr>
          <p:cNvPr id="9" name="Picture 8">
            <a:extLst>
              <a:ext uri="{FF2B5EF4-FFF2-40B4-BE49-F238E27FC236}">
                <a16:creationId xmlns:a16="http://schemas.microsoft.com/office/drawing/2014/main" id="{2A07419D-81FF-6281-D46B-5372B6B7C03E}"/>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9165198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982176"/>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 البحث عن الأصدقاء: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يعمل على مساعدة الأشخاص في إيجاد الأصدقاء من خلال العثور على أصدقاء الفيس بوك الذين يمتلكون صفحة في الموقع، فضلًا عن أنه يعطي المستخدمين إشعارات بشأن اشتراك أصدقاء الفيس بوك في الموقع لتنبيه المستخدم ليتم متابعتهم.</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pic>
        <p:nvPicPr>
          <p:cNvPr id="9" name="Picture 8">
            <a:extLst>
              <a:ext uri="{FF2B5EF4-FFF2-40B4-BE49-F238E27FC236}">
                <a16:creationId xmlns:a16="http://schemas.microsoft.com/office/drawing/2014/main" id="{78464FB9-7511-4341-6E20-C4178E034AB4}"/>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5721600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1055597"/>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 تعديل الملف الشخصي: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إمكانية تعديل الملف الشخصي للمستخدمين من خلال إضافة أو تحديث المعلومات والبيانات الشخصية الخاصة بالمستخدم، وإمكانية كتابة عبارات أو نبذة مختصرة عن المستخدم.</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pic>
        <p:nvPicPr>
          <p:cNvPr id="9" name="Picture 8">
            <a:extLst>
              <a:ext uri="{FF2B5EF4-FFF2-40B4-BE49-F238E27FC236}">
                <a16:creationId xmlns:a16="http://schemas.microsoft.com/office/drawing/2014/main" id="{349CC87A-1DF9-EF98-807A-F7E8DC605576}"/>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1884266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1228740"/>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ميزة الإشعارات: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هي عبارة عن إشارات أو تنبيهات حول الإجابات التي تحصل عليها الصور التي قام المستخدم بنشرها أو التعليقات أو طلبات التتبع الواردة من الأصدقاء.</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pic>
        <p:nvPicPr>
          <p:cNvPr id="9" name="Picture 8">
            <a:extLst>
              <a:ext uri="{FF2B5EF4-FFF2-40B4-BE49-F238E27FC236}">
                <a16:creationId xmlns:a16="http://schemas.microsoft.com/office/drawing/2014/main" id="{EA6C588E-19DA-B4C4-4043-4473854C7625}"/>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40200027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تيك توك</a:t>
            </a:r>
            <a:r>
              <a:rPr lang="en-US" sz="4000" dirty="0">
                <a:solidFill>
                  <a:prstClr val="white"/>
                </a:solidFill>
                <a:latin typeface="Tajawal Medium" panose="00000600000000000000" pitchFamily="2" charset="-78"/>
                <a:cs typeface="Tajawal Medium" panose="00000600000000000000" pitchFamily="2" charset="-78"/>
              </a:rPr>
              <a:t> Tik Tok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7" y="1494061"/>
            <a:ext cx="8802300" cy="292387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عبارة عن تطبيق لتسجيل فيديوهات قصيرة مدتها لا تزيد عن 15 ثانية، ثم يقوم بترويج هذه الفيديوهات إلى المستخدمين الذين يتابعون هذا الشخص، أو باستخدام الخوارزميات الخاصة بالتطبيق.</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pic>
        <p:nvPicPr>
          <p:cNvPr id="9" name="Picture 8">
            <a:extLst>
              <a:ext uri="{FF2B5EF4-FFF2-40B4-BE49-F238E27FC236}">
                <a16:creationId xmlns:a16="http://schemas.microsoft.com/office/drawing/2014/main" id="{DB791908-66EF-C2C0-D76C-5714AB8636C0}"/>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9573185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تيك توك</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36937" y="1610200"/>
            <a:ext cx="8322975" cy="193899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فيديوهات تيك توك قد تكون مقاطع قصيرة مضحكة أو أجزاء من فيديوهات رياضية  أو أجزاء من محاضرات أو أي شيء آخر</a:t>
            </a:r>
            <a:r>
              <a:rPr lang="en-US" sz="3200" dirty="0">
                <a:solidFill>
                  <a:srgbClr val="0A1F61"/>
                </a:solidFill>
                <a:latin typeface="Simplified Arabic" panose="02020603050405020304" pitchFamily="18" charset="-78"/>
                <a:cs typeface="Simplified Arabic" panose="02020603050405020304" pitchFamily="18" charset="-78"/>
              </a:rPr>
              <a:t>.</a:t>
            </a: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pic>
        <p:nvPicPr>
          <p:cNvPr id="9" name="Picture 8">
            <a:extLst>
              <a:ext uri="{FF2B5EF4-FFF2-40B4-BE49-F238E27FC236}">
                <a16:creationId xmlns:a16="http://schemas.microsoft.com/office/drawing/2014/main" id="{7613B3B2-B1E6-6F89-3371-A84C079E3BC4}"/>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892490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تيك توك</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8" y="1228740"/>
            <a:ext cx="8802300" cy="489364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وبسبب انتشار الكبير وكثرة مستخدميه الذين تخطوا المليار شخص حول العالم، تم زيادة وقت الفيديوهات إلى 25 ثانية في بعض المناطق خصوصاً في أمريكا وأوروبا، وبعض المؤثرين الذين يمتلكون عدد كبير من المتابعين يمكنهم رفع فيديوهات تصل إلى 60 ثانية أو أكثر بحد أقصى 5 دقائق.</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pic>
        <p:nvPicPr>
          <p:cNvPr id="9" name="Picture 8">
            <a:extLst>
              <a:ext uri="{FF2B5EF4-FFF2-40B4-BE49-F238E27FC236}">
                <a16:creationId xmlns:a16="http://schemas.microsoft.com/office/drawing/2014/main" id="{F5DC3984-2FBC-A7DD-2C1C-F2615B0DFA9A}"/>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751108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سر انتشار تيك توك السريع</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87064" y="982176"/>
            <a:ext cx="8802300"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طريقة عرض الفيديوهات:</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إن قمت بتحميل تطبيق تيك توك على هاتفك وفتحت أي فيديو؛ ستلاحظ شيء غريب لا يوجد في أي تطبيق آخر ألا وهو أن الفيديو يملاً كل ركن في شاشة هاتفك، وهذا على عكس أي فيديو تشاهده على تطبيق يوتيوب أو فيسبوك أو </a:t>
            </a:r>
            <a:r>
              <a:rPr lang="ar-EG" sz="3200" dirty="0" err="1">
                <a:solidFill>
                  <a:srgbClr val="0A1F61"/>
                </a:solidFill>
                <a:latin typeface="Simplified Arabic" panose="02020603050405020304" pitchFamily="18" charset="-78"/>
                <a:cs typeface="Simplified Arabic" panose="02020603050405020304" pitchFamily="18" charset="-78"/>
              </a:rPr>
              <a:t>انستجرام</a:t>
            </a:r>
            <a:r>
              <a:rPr lang="ar-EG" sz="3200" dirty="0">
                <a:solidFill>
                  <a:srgbClr val="0A1F61"/>
                </a:solidFill>
                <a:latin typeface="Simplified Arabic" panose="02020603050405020304" pitchFamily="18" charset="-78"/>
                <a:cs typeface="Simplified Arabic" panose="02020603050405020304" pitchFamily="18" charset="-78"/>
              </a:rPr>
              <a:t>.</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pic>
        <p:nvPicPr>
          <p:cNvPr id="9" name="Picture 8">
            <a:extLst>
              <a:ext uri="{FF2B5EF4-FFF2-40B4-BE49-F238E27FC236}">
                <a16:creationId xmlns:a16="http://schemas.microsoft.com/office/drawing/2014/main" id="{06379602-B5F4-F64F-3D0E-9A38C002339D}"/>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800690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سر انتشار تيك توك السريع</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7" y="1562029"/>
            <a:ext cx="8802300"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هذا هو واحد من أهم عوامل نجاح تطبيق تيك توك؛ فهو يجعل المستخدم يقضي أكبر وقت ممكن على التطبيق بدون أي تشتيت، وهذا يجعله يرتبط أكثر وأكثر بالتطبيق وبنوعية الفيديوهات التي يشاهدها.</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pic>
        <p:nvPicPr>
          <p:cNvPr id="9" name="Picture 8">
            <a:extLst>
              <a:ext uri="{FF2B5EF4-FFF2-40B4-BE49-F238E27FC236}">
                <a16:creationId xmlns:a16="http://schemas.microsoft.com/office/drawing/2014/main" id="{63789794-48F1-4DC4-D82B-E37F1091BD1B}"/>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6047911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سر انتشار تيك توك السريع</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7" y="1562029"/>
            <a:ext cx="8802300"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الاعتماد على الذكاء الاصطناعي:</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تقنيات الذكاء الاصطناعي أصبح لها تأثير كبير على حياتنا اليومية بشكل عام، كما أنه في بعض المجالات أصبح الذكاء الاصطناعي هو كل شيء تقريباً.</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pic>
        <p:nvPicPr>
          <p:cNvPr id="9" name="Picture 8">
            <a:extLst>
              <a:ext uri="{FF2B5EF4-FFF2-40B4-BE49-F238E27FC236}">
                <a16:creationId xmlns:a16="http://schemas.microsoft.com/office/drawing/2014/main" id="{7638D5A3-087F-B9E6-016E-93CB8D0CECEF}"/>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7243457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سر انتشار تيك توك السريع</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87064" y="1228740"/>
            <a:ext cx="8802300" cy="489364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فالخوارزميات التي تقوم بترشيح الفيديوهات للمستخدمين تعتمد على الذكاء الاصطناعي بشكل غير مسبوق في تطبيقات </a:t>
            </a:r>
            <a:r>
              <a:rPr lang="ar-EG" sz="3200" dirty="0" err="1">
                <a:solidFill>
                  <a:srgbClr val="0A1F61"/>
                </a:solidFill>
                <a:latin typeface="Simplified Arabic" panose="02020603050405020304" pitchFamily="18" charset="-78"/>
                <a:cs typeface="Simplified Arabic" panose="02020603050405020304" pitchFamily="18" charset="-78"/>
              </a:rPr>
              <a:t>السوشيال</a:t>
            </a:r>
            <a:r>
              <a:rPr lang="ar-EG" sz="3200" dirty="0">
                <a:solidFill>
                  <a:srgbClr val="0A1F61"/>
                </a:solidFill>
                <a:latin typeface="Simplified Arabic" panose="02020603050405020304" pitchFamily="18" charset="-78"/>
                <a:cs typeface="Simplified Arabic" panose="02020603050405020304" pitchFamily="18" charset="-78"/>
              </a:rPr>
              <a:t> ميديا، فالتطبيق يقوم بتحليل كل شيء يقوم به المستخدم عليه، ويعتمد على خوارزميات متقدمة في معرفة أنواع المحتوى الذي تفضله بذكاء شديد.</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pic>
        <p:nvPicPr>
          <p:cNvPr id="9" name="Picture 8">
            <a:extLst>
              <a:ext uri="{FF2B5EF4-FFF2-40B4-BE49-F238E27FC236}">
                <a16:creationId xmlns:a16="http://schemas.microsoft.com/office/drawing/2014/main" id="{F322CF83-8C74-970E-A154-BAB21F0024BF}"/>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5393150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سناب شات </a:t>
            </a:r>
            <a:r>
              <a:rPr lang="en-US" sz="4000" dirty="0">
                <a:solidFill>
                  <a:prstClr val="white"/>
                </a:solidFill>
                <a:latin typeface="Tajawal Medium" panose="00000600000000000000" pitchFamily="2" charset="-78"/>
                <a:cs typeface="Tajawal Medium" panose="00000600000000000000" pitchFamily="2" charset="-78"/>
              </a:rPr>
              <a:t>snapchat</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90751" y="1414666"/>
            <a:ext cx="8802300"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يعتبر سناب شات تطبيق تراسل لمشاركة الصور ومقاطع الفيديو، وتم إطلاقه في عام 2011، ويملك تطبيق سناب شات ميزة فريدة من نوعها وهي إمكانية عرض الصورة أو مقطع الفيديو لمدة وجيزة قبل ان تختفي للأبد.</a:t>
            </a: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pic>
        <p:nvPicPr>
          <p:cNvPr id="9" name="Picture 8">
            <a:extLst>
              <a:ext uri="{FF2B5EF4-FFF2-40B4-BE49-F238E27FC236}">
                <a16:creationId xmlns:a16="http://schemas.microsoft.com/office/drawing/2014/main" id="{57A04296-D7A4-CAA8-E4A6-D99F1BAA7DD9}"/>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553965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سناب شات </a:t>
            </a:r>
            <a:r>
              <a:rPr lang="en-US" sz="4000" dirty="0">
                <a:solidFill>
                  <a:prstClr val="white"/>
                </a:solidFill>
                <a:latin typeface="Tajawal Medium" panose="00000600000000000000" pitchFamily="2" charset="-78"/>
                <a:cs typeface="Tajawal Medium" panose="00000600000000000000" pitchFamily="2" charset="-78"/>
              </a:rPr>
              <a:t>snapchat</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79427" y="1610200"/>
            <a:ext cx="8802300" cy="292387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ورغم أن اللقطة لا تظل متواجدة بشكل دائم، حيث يقوم التطبيق بإخفائها بشكل تلقائي بعد مدة زمنية، إلا أنه بإمكان المستخدم القيام بأخذ لقطة مصورة للشاشة لحفظ ما تم إرساله.</a:t>
            </a: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pic>
        <p:nvPicPr>
          <p:cNvPr id="9" name="Picture 8">
            <a:extLst>
              <a:ext uri="{FF2B5EF4-FFF2-40B4-BE49-F238E27FC236}">
                <a16:creationId xmlns:a16="http://schemas.microsoft.com/office/drawing/2014/main" id="{EC582307-C312-A41A-AA42-D037BE8CAB56}"/>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17435535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a:solidFill>
                  <a:prstClr val="white"/>
                </a:solidFill>
                <a:latin typeface="Tajawal Medium" panose="00000600000000000000" pitchFamily="2" charset="-78"/>
                <a:cs typeface="Tajawal Medium" panose="00000600000000000000" pitchFamily="2" charset="-78"/>
              </a:rPr>
              <a:t>سناب شات </a:t>
            </a:r>
            <a:r>
              <a:rPr lang="en-US" sz="4000" dirty="0">
                <a:solidFill>
                  <a:prstClr val="white"/>
                </a:solidFill>
                <a:latin typeface="Tajawal Medium" panose="00000600000000000000" pitchFamily="2" charset="-78"/>
                <a:cs typeface="Tajawal Medium" panose="00000600000000000000" pitchFamily="2" charset="-78"/>
              </a:rPr>
              <a:t>snapchat</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87064" y="1228740"/>
            <a:ext cx="8802300"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ويبلغ عدد المستخدمين النشطين يومياً في تطبيق سناب شات بحوالي 500 مليون مستخدم نشط من جميع أنحاء العالم في 2022.</a:t>
            </a:r>
            <a:endParaRPr lang="en-US"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pic>
        <p:nvPicPr>
          <p:cNvPr id="9" name="Picture 8">
            <a:extLst>
              <a:ext uri="{FF2B5EF4-FFF2-40B4-BE49-F238E27FC236}">
                <a16:creationId xmlns:a16="http://schemas.microsoft.com/office/drawing/2014/main" id="{992C13F0-AEEC-D04C-213E-B9C5FB7B2A8B}"/>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9930429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147386" cy="1610200"/>
          </a:xfrm>
          <a:prstGeom prst="rect">
            <a:avLst/>
          </a:prstGeom>
        </p:spPr>
      </p:pic>
      <p:sp>
        <p:nvSpPr>
          <p:cNvPr id="7" name="TextBox 6"/>
          <p:cNvSpPr txBox="1"/>
          <p:nvPr/>
        </p:nvSpPr>
        <p:spPr>
          <a:xfrm>
            <a:off x="2867137" y="52085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الكلمات المستخدمة في تطبيق سناب شات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010732" y="1112766"/>
            <a:ext cx="8802300" cy="4893647"/>
          </a:xfrm>
          <a:prstGeom prst="rect">
            <a:avLst/>
          </a:prstGeom>
          <a:noFill/>
        </p:spPr>
        <p:txBody>
          <a:bodyPr wrap="square" rtlCol="0">
            <a:spAutoFit/>
          </a:bodyPr>
          <a:lstStyle/>
          <a:p>
            <a:pPr algn="just" rtl="1">
              <a:lnSpc>
                <a:spcPct val="200000"/>
              </a:lnSpc>
            </a:pPr>
            <a:r>
              <a:rPr lang="en-US" sz="3200" dirty="0">
                <a:solidFill>
                  <a:srgbClr val="0A1F61"/>
                </a:solidFill>
                <a:latin typeface="Simplified Arabic" panose="02020603050405020304" pitchFamily="18" charset="-78"/>
                <a:cs typeface="Simplified Arabic" panose="02020603050405020304" pitchFamily="18" charset="-78"/>
              </a:rPr>
              <a:t> :</a:t>
            </a:r>
            <a:r>
              <a:rPr lang="en-US" sz="3200" b="1" dirty="0" err="1">
                <a:solidFill>
                  <a:srgbClr val="0A1F61"/>
                </a:solidFill>
                <a:latin typeface="Simplified Arabic" panose="02020603050405020304" pitchFamily="18" charset="-78"/>
                <a:cs typeface="Simplified Arabic" panose="02020603050405020304" pitchFamily="18" charset="-78"/>
              </a:rPr>
              <a:t>Snapchatters</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يشير هذا المصطلح إلى مستخدمي التطبيق</a:t>
            </a:r>
            <a:r>
              <a:rPr lang="en-US" sz="3200" dirty="0">
                <a:solidFill>
                  <a:srgbClr val="0A1F61"/>
                </a:solidFill>
                <a:latin typeface="Simplified Arabic" panose="02020603050405020304" pitchFamily="18" charset="-78"/>
                <a:cs typeface="Simplified Arabic" panose="02020603050405020304" pitchFamily="18" charset="-78"/>
              </a:rPr>
              <a:t>.</a:t>
            </a:r>
          </a:p>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Snap</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 يشير إلى لقطة وهي عبارة عن صورة أو فيديو تم التقاطه عبر سناب شات بحيث يمكن إرسال اللقطة لمستخدمي التطبيق أو إرسال عدة لقطات لعدة مستخدمين والتي لا يمكن رؤيتها إلا من قبل المستلم المحدد ولوقت معين من ثانية إلى 10 ثواني.</a:t>
            </a: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pic>
        <p:nvPicPr>
          <p:cNvPr id="9" name="Picture 8">
            <a:extLst>
              <a:ext uri="{FF2B5EF4-FFF2-40B4-BE49-F238E27FC236}">
                <a16:creationId xmlns:a16="http://schemas.microsoft.com/office/drawing/2014/main" id="{5DF69E72-23F5-71DF-7CE6-2EE668788DBF}"/>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41860012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147386" cy="1610200"/>
          </a:xfrm>
          <a:prstGeom prst="rect">
            <a:avLst/>
          </a:prstGeom>
        </p:spPr>
      </p:pic>
      <p:sp>
        <p:nvSpPr>
          <p:cNvPr id="7" name="TextBox 6"/>
          <p:cNvSpPr txBox="1"/>
          <p:nvPr/>
        </p:nvSpPr>
        <p:spPr>
          <a:xfrm>
            <a:off x="2867137" y="52085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الكلمات المستخدمة في تطبيق سناب شات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010732" y="1228740"/>
            <a:ext cx="8802300" cy="5878532"/>
          </a:xfrm>
          <a:prstGeom prst="rect">
            <a:avLst/>
          </a:prstGeom>
          <a:noFill/>
        </p:spPr>
        <p:txBody>
          <a:bodyPr wrap="square" rtlCol="0">
            <a:spAutoFit/>
          </a:bodyPr>
          <a:lstStyle/>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Snapback</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 يشير إلى قيام المستلم بالرد على لقطة تم إرسالها</a:t>
            </a:r>
            <a:r>
              <a:rPr lang="en-US" sz="3200" dirty="0">
                <a:solidFill>
                  <a:srgbClr val="0A1F61"/>
                </a:solidFill>
                <a:latin typeface="Simplified Arabic" panose="02020603050405020304" pitchFamily="18" charset="-78"/>
                <a:cs typeface="Simplified Arabic" panose="02020603050405020304" pitchFamily="18" charset="-78"/>
              </a:rPr>
              <a:t> .</a:t>
            </a:r>
            <a:endParaRPr lang="ar-EG"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en-US" sz="3200" dirty="0">
                <a:solidFill>
                  <a:srgbClr val="0A1F61"/>
                </a:solidFill>
                <a:latin typeface="Simplified Arabic" panose="02020603050405020304" pitchFamily="18" charset="-78"/>
                <a:cs typeface="Simplified Arabic" panose="02020603050405020304" pitchFamily="18" charset="-78"/>
              </a:rPr>
              <a:t> :</a:t>
            </a:r>
            <a:r>
              <a:rPr lang="en-US" sz="3200" b="1" dirty="0">
                <a:solidFill>
                  <a:srgbClr val="0A1F61"/>
                </a:solidFill>
                <a:latin typeface="Simplified Arabic" panose="02020603050405020304" pitchFamily="18" charset="-78"/>
                <a:cs typeface="Simplified Arabic" panose="02020603050405020304" pitchFamily="18" charset="-78"/>
              </a:rPr>
              <a:t>Story</a:t>
            </a:r>
            <a:r>
              <a:rPr lang="ar-EG" sz="3200" dirty="0">
                <a:solidFill>
                  <a:srgbClr val="0A1F61"/>
                </a:solidFill>
                <a:latin typeface="Simplified Arabic" panose="02020603050405020304" pitchFamily="18" charset="-78"/>
                <a:cs typeface="Simplified Arabic" panose="02020603050405020304" pitchFamily="18" charset="-78"/>
              </a:rPr>
              <a:t>يشير إلى إمكانية إرسال لقطة لمجموعة من الأصدقاء، وبإمكان المستلمين رؤيتها لعدد مرات خلال 24 ساعة، وكذلك  إمكانية إرسال عدة لقطات للقصة الخاصة بالمستخدم بحيث يتم تجميعها لتشكل قصة واحدة.</a:t>
            </a:r>
          </a:p>
          <a:p>
            <a:pPr algn="just" rtl="1">
              <a:lnSpc>
                <a:spcPct val="200000"/>
              </a:lnSpc>
            </a:pP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pic>
        <p:nvPicPr>
          <p:cNvPr id="9" name="Picture 8">
            <a:extLst>
              <a:ext uri="{FF2B5EF4-FFF2-40B4-BE49-F238E27FC236}">
                <a16:creationId xmlns:a16="http://schemas.microsoft.com/office/drawing/2014/main" id="{4A010600-943E-C3FC-DABD-07C32AC4EEF5}"/>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3941201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147386" cy="1610200"/>
          </a:xfrm>
          <a:prstGeom prst="rect">
            <a:avLst/>
          </a:prstGeom>
        </p:spPr>
      </p:pic>
      <p:sp>
        <p:nvSpPr>
          <p:cNvPr id="7" name="TextBox 6"/>
          <p:cNvSpPr txBox="1"/>
          <p:nvPr/>
        </p:nvSpPr>
        <p:spPr>
          <a:xfrm>
            <a:off x="2867137" y="52085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الكلمات المستخدمة في تطبيق سناب شات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79427" y="1711538"/>
            <a:ext cx="8802300" cy="4893647"/>
          </a:xfrm>
          <a:prstGeom prst="rect">
            <a:avLst/>
          </a:prstGeom>
          <a:noFill/>
        </p:spPr>
        <p:txBody>
          <a:bodyPr wrap="square" rtlCol="0">
            <a:spAutoFit/>
          </a:bodyPr>
          <a:lstStyle/>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Scores</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 يشير إلى إجمالي عدد اللقطات التي قام المستخدم بإرسالها واستقبالها، وتظهر بجانب اسم كل مستخدم في قائمة الاتصال الخاصة بالأصدقاء والعكس بالعكس.</a:t>
            </a:r>
          </a:p>
          <a:p>
            <a:pPr algn="just" rtl="1">
              <a:lnSpc>
                <a:spcPct val="200000"/>
              </a:lnSpc>
            </a:pPr>
            <a:endParaRPr lang="ar-EG"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pic>
        <p:nvPicPr>
          <p:cNvPr id="9" name="Picture 8">
            <a:extLst>
              <a:ext uri="{FF2B5EF4-FFF2-40B4-BE49-F238E27FC236}">
                <a16:creationId xmlns:a16="http://schemas.microsoft.com/office/drawing/2014/main" id="{4B1AA1F4-0C34-5C90-7184-57C33EC2DDB9}"/>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39723093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147386" cy="1610200"/>
          </a:xfrm>
          <a:prstGeom prst="rect">
            <a:avLst/>
          </a:prstGeom>
        </p:spPr>
      </p:pic>
      <p:sp>
        <p:nvSpPr>
          <p:cNvPr id="7" name="TextBox 6"/>
          <p:cNvSpPr txBox="1"/>
          <p:nvPr/>
        </p:nvSpPr>
        <p:spPr>
          <a:xfrm>
            <a:off x="2867137" y="52085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الكلمات المستخدمة في تطبيق سناب شات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103252" y="1228740"/>
            <a:ext cx="8802300" cy="4893647"/>
          </a:xfrm>
          <a:prstGeom prst="rect">
            <a:avLst/>
          </a:prstGeom>
          <a:noFill/>
        </p:spPr>
        <p:txBody>
          <a:bodyPr wrap="square" rtlCol="0">
            <a:spAutoFit/>
          </a:bodyPr>
          <a:lstStyle/>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Chat</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 ويشير إلى الميزة التي تسمح للمستخدمين بالتواصل فيما بينهم عن طريق الرسائل الخاصة.</a:t>
            </a:r>
            <a:endParaRPr lang="en-US"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Here</a:t>
            </a:r>
            <a:r>
              <a:rPr lang="ar-EG" sz="3200" b="1"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يشير إلى سمة فرعية موجود داخل الدردشة تتيح للمستخدمين القيام ببث الفيديو والصوت للأصدقاء بشكل مباشر أثناء الدردشة.</a:t>
            </a: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pic>
        <p:nvPicPr>
          <p:cNvPr id="9" name="Picture 8">
            <a:extLst>
              <a:ext uri="{FF2B5EF4-FFF2-40B4-BE49-F238E27FC236}">
                <a16:creationId xmlns:a16="http://schemas.microsoft.com/office/drawing/2014/main" id="{581126EB-C461-671B-A141-1948A85155A2}"/>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40266482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
        <p:nvSpPr>
          <p:cNvPr id="7" name="TextBox 6">
            <a:extLst>
              <a:ext uri="{FF2B5EF4-FFF2-40B4-BE49-F238E27FC236}">
                <a16:creationId xmlns:a16="http://schemas.microsoft.com/office/drawing/2014/main" id="{876BE485-5F29-FF43-4FA0-3A5A3DC402C0}"/>
              </a:ext>
            </a:extLst>
          </p:cNvPr>
          <p:cNvSpPr txBox="1"/>
          <p:nvPr/>
        </p:nvSpPr>
        <p:spPr>
          <a:xfrm>
            <a:off x="2314660" y="52808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شكرًا بالتوفيق</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612C8352-8E7C-FDAD-0C28-0771CAA41832}"/>
              </a:ext>
            </a:extLst>
          </p:cNvPr>
          <p:cNvPicPr>
            <a:picLocks noChangeAspect="1"/>
          </p:cNvPicPr>
          <p:nvPr/>
        </p:nvPicPr>
        <p:blipFill>
          <a:blip r:embed="rId6"/>
          <a:stretch>
            <a:fillRect/>
          </a:stretch>
        </p:blipFill>
        <p:spPr>
          <a:xfrm>
            <a:off x="357559" y="5498312"/>
            <a:ext cx="1311539" cy="1311539"/>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665</TotalTime>
  <Words>2081</Words>
  <Application>Microsoft Office PowerPoint</Application>
  <PresentationFormat>Widescreen</PresentationFormat>
  <Paragraphs>197</Paragraphs>
  <Slides>53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Arial</vt:lpstr>
      <vt:lpstr>Calibri</vt:lpstr>
      <vt:lpstr>Calibri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61</cp:revision>
  <dcterms:created xsi:type="dcterms:W3CDTF">2021-08-03T13:03:26Z</dcterms:created>
  <dcterms:modified xsi:type="dcterms:W3CDTF">2024-05-18T07:57:52Z</dcterms:modified>
</cp:coreProperties>
</file>