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271" r:id="rId3"/>
    <p:sldId id="518" r:id="rId4"/>
    <p:sldId id="303" r:id="rId5"/>
    <p:sldId id="313" r:id="rId6"/>
    <p:sldId id="276" r:id="rId7"/>
    <p:sldId id="481" r:id="rId8"/>
    <p:sldId id="256" r:id="rId9"/>
    <p:sldId id="306" r:id="rId10"/>
    <p:sldId id="482" r:id="rId11"/>
    <p:sldId id="483" r:id="rId12"/>
    <p:sldId id="494" r:id="rId13"/>
    <p:sldId id="495" r:id="rId14"/>
    <p:sldId id="496" r:id="rId15"/>
    <p:sldId id="497" r:id="rId16"/>
    <p:sldId id="484" r:id="rId17"/>
    <p:sldId id="486" r:id="rId18"/>
    <p:sldId id="487" r:id="rId19"/>
    <p:sldId id="488" r:id="rId20"/>
    <p:sldId id="519" r:id="rId21"/>
    <p:sldId id="485" r:id="rId22"/>
    <p:sldId id="489" r:id="rId23"/>
    <p:sldId id="491" r:id="rId24"/>
    <p:sldId id="492" r:id="rId25"/>
    <p:sldId id="493" r:id="rId26"/>
    <p:sldId id="490" r:id="rId27"/>
    <p:sldId id="499" r:id="rId28"/>
    <p:sldId id="501" r:id="rId29"/>
    <p:sldId id="500" r:id="rId30"/>
    <p:sldId id="502" r:id="rId31"/>
    <p:sldId id="503" r:id="rId32"/>
    <p:sldId id="504" r:id="rId33"/>
    <p:sldId id="505" r:id="rId34"/>
    <p:sldId id="520" r:id="rId35"/>
    <p:sldId id="506" r:id="rId36"/>
    <p:sldId id="507" r:id="rId37"/>
    <p:sldId id="509" r:id="rId38"/>
    <p:sldId id="512" r:id="rId39"/>
    <p:sldId id="513" r:id="rId40"/>
    <p:sldId id="516"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18"/>
            <p14:sldId id="303"/>
            <p14:sldId id="313"/>
            <p14:sldId id="276"/>
            <p14:sldId id="481"/>
            <p14:sldId id="256"/>
            <p14:sldId id="306"/>
            <p14:sldId id="482"/>
            <p14:sldId id="483"/>
            <p14:sldId id="494"/>
            <p14:sldId id="495"/>
            <p14:sldId id="496"/>
            <p14:sldId id="497"/>
            <p14:sldId id="484"/>
            <p14:sldId id="486"/>
            <p14:sldId id="487"/>
            <p14:sldId id="488"/>
            <p14:sldId id="519"/>
            <p14:sldId id="485"/>
            <p14:sldId id="489"/>
            <p14:sldId id="491"/>
            <p14:sldId id="492"/>
            <p14:sldId id="493"/>
            <p14:sldId id="490"/>
            <p14:sldId id="499"/>
            <p14:sldId id="501"/>
            <p14:sldId id="500"/>
            <p14:sldId id="502"/>
            <p14:sldId id="503"/>
            <p14:sldId id="504"/>
            <p14:sldId id="505"/>
            <p14:sldId id="520"/>
            <p14:sldId id="506"/>
            <p14:sldId id="507"/>
            <p14:sldId id="509"/>
            <p14:sldId id="512"/>
            <p14:sldId id="513"/>
            <p14:sldId id="5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6D6F4"/>
    <a:srgbClr val="4472C4"/>
    <a:srgbClr val="000000"/>
    <a:srgbClr val="FFFFFF"/>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65" autoAdjust="0"/>
    <p:restoredTop sz="93738" autoAdjust="0"/>
  </p:normalViewPr>
  <p:slideViewPr>
    <p:cSldViewPr snapToGrid="0">
      <p:cViewPr varScale="1">
        <p:scale>
          <a:sx n="64" d="100"/>
          <a:sy n="64" d="100"/>
        </p:scale>
        <p:origin x="82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29916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1478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594140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46473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405967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49632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542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349571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2302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9239538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4117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69864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5.xml"/><Relationship Id="rId5" Type="http://schemas.openxmlformats.org/officeDocument/2006/relationships/image" Target="../media/image14.jp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microsoft.com/office/2007/relationships/hdphoto" Target="../media/hdphoto1.wdp"/><Relationship Id="rId5" Type="http://schemas.openxmlformats.org/officeDocument/2006/relationships/image" Target="../media/image15.png"/><Relationship Id="rId4" Type="http://schemas.openxmlformats.org/officeDocument/2006/relationships/image" Target="../media/image2.png"/></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5.xml"/><Relationship Id="rId1" Type="http://schemas.openxmlformats.org/officeDocument/2006/relationships/slideLayout" Target="../slideLayouts/slideLayout15.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7.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737" y="-131088"/>
            <a:ext cx="12311979" cy="6989087"/>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30" y="309282"/>
            <a:ext cx="5926899" cy="63335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91126" y="4520078"/>
            <a:ext cx="4886463" cy="461665"/>
          </a:xfrm>
          <a:prstGeom prst="rect">
            <a:avLst/>
          </a:prstGeom>
          <a:noFill/>
        </p:spPr>
        <p:txBody>
          <a:bodyPr wrap="square" rtlCol="0">
            <a:spAutoFit/>
          </a:bodyPr>
          <a:lstStyle/>
          <a:p>
            <a:r>
              <a:rPr lang="en-US" sz="2400" b="1" dirty="0">
                <a:solidFill>
                  <a:srgbClr val="FFC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184731" cy="769441"/>
          </a:xfrm>
          <a:prstGeom prst="rect">
            <a:avLst/>
          </a:prstGeom>
          <a:noFill/>
        </p:spPr>
        <p:txBody>
          <a:bodyPr wrap="none" rtlCol="0">
            <a:spAutoFit/>
          </a:bodyPr>
          <a:lstStyle/>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0127756" y="6348663"/>
            <a:ext cx="2130414" cy="400110"/>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B0F0"/>
                </a:solidFill>
                <a:latin typeface="Times New Roman" panose="02020603050405020304" pitchFamily="18" charset="0"/>
                <a:cs typeface="Times New Roman" panose="02020603050405020304" pitchFamily="18" charset="0"/>
              </a:rPr>
              <a:t>Lecture:2</a:t>
            </a:r>
            <a:r>
              <a:rPr lang="en-US" sz="2800" b="1" dirty="0">
                <a:solidFill>
                  <a:srgbClr val="000000"/>
                </a:solidFill>
                <a:latin typeface="Times New Roman" panose="02020603050405020304" pitchFamily="18" charset="0"/>
                <a:cs typeface="Times New Roman" panose="02020603050405020304" pitchFamily="18" charset="0"/>
              </a:rPr>
              <a:t>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6737" y="-131087"/>
            <a:ext cx="2533338" cy="769441"/>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0" y="6242737"/>
            <a:ext cx="4527030" cy="461665"/>
          </a:xfrm>
          <a:prstGeom prst="rect">
            <a:avLst/>
          </a:prstGeom>
          <a:noFill/>
        </p:spPr>
        <p:txBody>
          <a:bodyPr wrap="square" rtlCol="0">
            <a:spAutoFit/>
          </a:bodyPr>
          <a:lstStyle/>
          <a:p>
            <a:pPr algn="ctr"/>
            <a:r>
              <a:rPr lang="en-US" sz="2400" b="1" dirty="0">
                <a:solidFill>
                  <a:srgbClr val="00B0F0"/>
                </a:solidFill>
                <a:latin typeface="Times New Roman" panose="02020603050405020304" pitchFamily="18" charset="0"/>
                <a:cs typeface="Times New Roman" panose="02020603050405020304" pitchFamily="18" charset="0"/>
              </a:rPr>
              <a:t>Digital Advertising- </a:t>
            </a:r>
            <a:r>
              <a:rPr lang="en-US" sz="2400" b="1" dirty="0">
                <a:solidFill>
                  <a:srgbClr val="00B0F0"/>
                </a:solidFill>
                <a:latin typeface="Times New Roman" panose="02020603050405020304" pitchFamily="18" charset="0"/>
              </a:rPr>
              <a:t> MKT 123</a:t>
            </a:r>
            <a:endParaRPr lang="en-US" sz="2400" dirty="0">
              <a:solidFill>
                <a:srgbClr val="00B0F0"/>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182727" y="391047"/>
            <a:ext cx="5641829" cy="6157671"/>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D545F82-2C55-4ACB-9AC2-CF3CC7D5DAF9}"/>
              </a:ext>
            </a:extLst>
          </p:cNvPr>
          <p:cNvSpPr txBox="1"/>
          <p:nvPr/>
        </p:nvSpPr>
        <p:spPr>
          <a:xfrm>
            <a:off x="442541" y="1178832"/>
            <a:ext cx="5335048" cy="2800767"/>
          </a:xfrm>
          <a:prstGeom prst="rect">
            <a:avLst/>
          </a:prstGeom>
          <a:noFill/>
        </p:spPr>
        <p:txBody>
          <a:bodyPr wrap="square" rtlCol="0">
            <a:spAutoFit/>
          </a:bodyPr>
          <a:lstStyle/>
          <a:p>
            <a:pPr algn="ctr"/>
            <a:r>
              <a:rPr lang="ar-EG" sz="2800" b="1" dirty="0">
                <a:solidFill>
                  <a:srgbClr val="FFC000"/>
                </a:solidFill>
                <a:latin typeface="Times New Roman" panose="02020603050405020304" pitchFamily="18" charset="0"/>
                <a:cs typeface="Times New Roman" panose="02020603050405020304" pitchFamily="18" charset="0"/>
              </a:rPr>
              <a:t>مقرر: الإعلان الرقمي</a:t>
            </a:r>
          </a:p>
          <a:p>
            <a:pPr lvl="0" algn="ctr"/>
            <a:endParaRPr lang="en-US" sz="2000" dirty="0">
              <a:solidFill>
                <a:prstClr val="white"/>
              </a:solidFill>
              <a:latin typeface="Times New Roman" panose="02020603050405020304" pitchFamily="18" charset="0"/>
              <a:cs typeface="Times New Roman" panose="02020603050405020304" pitchFamily="18" charset="0"/>
            </a:endParaRPr>
          </a:p>
          <a:p>
            <a:pPr lvl="0" algn="ctr"/>
            <a:r>
              <a:rPr lang="en-US" sz="2400" b="1" dirty="0">
                <a:solidFill>
                  <a:prstClr val="white"/>
                </a:solidFill>
                <a:latin typeface="Times New Roman" panose="02020603050405020304" pitchFamily="18" charset="0"/>
                <a:cs typeface="Times New Roman" panose="02020603050405020304" pitchFamily="18" charset="0"/>
              </a:rPr>
              <a:t>Digital Advertising</a:t>
            </a:r>
          </a:p>
          <a:p>
            <a:pPr lvl="0" algn="ctr"/>
            <a:endParaRPr lang="ar-EG" sz="1200" dirty="0">
              <a:solidFill>
                <a:srgbClr val="00B0F0"/>
              </a:solidFill>
              <a:latin typeface="Times New Roman" panose="02020603050405020304" pitchFamily="18" charset="0"/>
              <a:cs typeface="Times New Roman" panose="02020603050405020304" pitchFamily="18" charset="0"/>
            </a:endParaRPr>
          </a:p>
          <a:p>
            <a:pPr algn="ctr"/>
            <a:r>
              <a:rPr lang="ar-EG" sz="2400" b="1" dirty="0">
                <a:solidFill>
                  <a:srgbClr val="FFC000"/>
                </a:solidFill>
                <a:latin typeface="Times New Roman" panose="02020603050405020304" pitchFamily="18" charset="0"/>
                <a:cs typeface="+mj-cs"/>
              </a:rPr>
              <a:t>المحاضرة الثانية</a:t>
            </a:r>
            <a:endParaRPr lang="en-US" sz="2400" b="1" dirty="0">
              <a:solidFill>
                <a:srgbClr val="FFC000"/>
              </a:solidFill>
              <a:latin typeface="Times New Roman" panose="02020603050405020304" pitchFamily="18" charset="0"/>
              <a:cs typeface="+mj-cs"/>
            </a:endParaRPr>
          </a:p>
          <a:p>
            <a:pPr algn="ctr"/>
            <a:endParaRPr lang="en-US" sz="2000" b="1" dirty="0">
              <a:solidFill>
                <a:srgbClr val="00B0F0"/>
              </a:solidFill>
              <a:latin typeface="Times New Roman" panose="02020603050405020304" pitchFamily="18" charset="0"/>
              <a:cs typeface="+mj-cs"/>
            </a:endParaRPr>
          </a:p>
          <a:p>
            <a:pPr algn="ctr"/>
            <a:r>
              <a:rPr lang="ar-EG" sz="2400" b="1" dirty="0">
                <a:solidFill>
                  <a:schemeClr val="bg2"/>
                </a:solidFill>
                <a:latin typeface="Times New Roman" panose="02020603050405020304" pitchFamily="18" charset="0"/>
                <a:cs typeface="+mj-cs"/>
              </a:rPr>
              <a:t>الإعلان الرقمي والإعلان التقليدي: فهم الأهداف والتحولات في عصر الرقمنة</a:t>
            </a:r>
            <a:endParaRPr lang="en-US" sz="2400" b="1" dirty="0">
              <a:solidFill>
                <a:schemeClr val="bg2"/>
              </a:solidFill>
              <a:latin typeface="Times New Roman" panose="02020603050405020304" pitchFamily="18" charset="0"/>
              <a:cs typeface="+mj-cs"/>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7404100" y="2508369"/>
            <a:ext cx="4154002" cy="319666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مفهوم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تطور استخدام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خصائص الإعلان الرقمي.</a:t>
            </a:r>
          </a:p>
          <a:p>
            <a:pPr lvl="0" algn="r" rtl="1">
              <a:lnSpc>
                <a:spcPct val="150000"/>
              </a:lnSpc>
            </a:pPr>
            <a:endParaRPr lang="en-US" sz="24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pic>
        <p:nvPicPr>
          <p:cNvPr id="3" name="Picture 2">
            <a:extLst>
              <a:ext uri="{FF2B5EF4-FFF2-40B4-BE49-F238E27FC236}">
                <a16:creationId xmlns:a16="http://schemas.microsoft.com/office/drawing/2014/main" id="{3D2004B4-E959-4CEA-8A23-1F5648DB80C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876144" y="1123950"/>
            <a:ext cx="1320539" cy="11928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angle: Rounded Corners 4">
            <a:extLst>
              <a:ext uri="{FF2B5EF4-FFF2-40B4-BE49-F238E27FC236}">
                <a16:creationId xmlns:a16="http://schemas.microsoft.com/office/drawing/2014/main" id="{2EA1F033-7B06-4A49-BAEF-AFFA186E02C1}"/>
              </a:ext>
            </a:extLst>
          </p:cNvPr>
          <p:cNvSpPr/>
          <p:nvPr/>
        </p:nvSpPr>
        <p:spPr>
          <a:xfrm>
            <a:off x="8768159" y="1331617"/>
            <a:ext cx="3034687" cy="785735"/>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4472C4"/>
                </a:solidFill>
                <a:latin typeface="Adobe Arabic" panose="02040503050201020203" pitchFamily="18" charset="-78"/>
                <a:cs typeface="+mj-cs"/>
              </a:rPr>
              <a:t>مضمون المحاضرة الأولى</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604802" y="2134175"/>
            <a:ext cx="5263274" cy="319666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lnSpc>
                <a:spcPct val="150000"/>
              </a:lnSpc>
              <a:buAutoNum type="arabicPeriod"/>
            </a:pPr>
            <a:r>
              <a:rPr lang="ar-EG" sz="2400" b="1" dirty="0">
                <a:solidFill>
                  <a:schemeClr val="bg1"/>
                </a:solidFill>
                <a:ea typeface="Calibri"/>
                <a:cs typeface="+mj-cs"/>
              </a:rPr>
              <a:t>تمهيد</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أهداف الإعلان الرقمي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الفرق بين الإعلان الرقمي والإعلان التقليدي.</a:t>
            </a:r>
          </a:p>
          <a:p>
            <a:pPr marL="457200" lvl="0" indent="-457200" algn="r" rtl="1">
              <a:lnSpc>
                <a:spcPct val="150000"/>
              </a:lnSpc>
              <a:buAutoNum type="arabicPeriod"/>
            </a:pPr>
            <a:r>
              <a:rPr lang="ar-EG" sz="2400" b="1" dirty="0">
                <a:solidFill>
                  <a:schemeClr val="bg1"/>
                </a:solidFill>
                <a:latin typeface="Book Antiqua" panose="02040602050305030304" pitchFamily="18" charset="0"/>
                <a:ea typeface="Calibri" panose="020F0502020204030204" pitchFamily="34" charset="0"/>
                <a:cs typeface="+mj-cs"/>
              </a:rPr>
              <a:t>خاتمة.</a:t>
            </a:r>
          </a:p>
          <a:p>
            <a:pPr lvl="0" algn="r" rtl="1">
              <a:lnSpc>
                <a:spcPct val="150000"/>
              </a:lnSpc>
            </a:pPr>
            <a:r>
              <a:rPr lang="ar-EG" sz="2400" b="1" dirty="0">
                <a:solidFill>
                  <a:schemeClr val="bg1"/>
                </a:solidFill>
                <a:latin typeface="Book Antiqua" panose="02040602050305030304" pitchFamily="18" charset="0"/>
                <a:ea typeface="Calibri" panose="020F0502020204030204" pitchFamily="34" charset="0"/>
                <a:cs typeface="+mj-cs"/>
              </a:rPr>
              <a:t>5. المراجع والمصادر.</a:t>
            </a:r>
            <a:endParaRPr lang="en-US" sz="2400" b="1" dirty="0">
              <a:solidFill>
                <a:schemeClr val="bg1"/>
              </a:solidFill>
              <a:latin typeface="Book Antiqua" panose="02040602050305030304" pitchFamily="18" charset="0"/>
              <a:ea typeface="Calibri" panose="020F0502020204030204" pitchFamily="34" charset="0"/>
              <a:cs typeface="+mj-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323924" y="1083023"/>
            <a:ext cx="4942047" cy="4544207"/>
          </a:xfrm>
        </p:spPr>
      </p:pic>
      <p:sp>
        <p:nvSpPr>
          <p:cNvPr id="11" name="Rectangle 10">
            <a:extLst>
              <a:ext uri="{FF2B5EF4-FFF2-40B4-BE49-F238E27FC236}">
                <a16:creationId xmlns:a16="http://schemas.microsoft.com/office/drawing/2014/main" id="{5A075604-73CD-4507-8013-424F369DFDEB}"/>
              </a:ext>
            </a:extLst>
          </p:cNvPr>
          <p:cNvSpPr/>
          <p:nvPr/>
        </p:nvSpPr>
        <p:spPr>
          <a:xfrm>
            <a:off x="5122154" y="1117694"/>
            <a:ext cx="945734" cy="75848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734518" y="494581"/>
            <a:ext cx="9071938" cy="822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991165" y="59146"/>
            <a:ext cx="1889660" cy="891919"/>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0203267" y="1239448"/>
            <a:ext cx="1721946"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Content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134889" y="1424113"/>
            <a:ext cx="917148"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2</a:t>
            </a:r>
            <a:r>
              <a:rPr lang="en-US" sz="1600" dirty="0">
                <a:solidFill>
                  <a:schemeClr val="bg1"/>
                </a:solidFill>
                <a:latin typeface="Times New Roman" panose="02020603050405020304" pitchFamily="18" charset="0"/>
                <a:cs typeface="Times New Roman" panose="02020603050405020304" pitchFamily="18" charset="0"/>
              </a:rPr>
              <a:t> </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122154" y="1189393"/>
            <a:ext cx="94261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Tree>
    <p:extLst>
      <p:ext uri="{BB962C8B-B14F-4D97-AF65-F5344CB8AC3E}">
        <p14:creationId xmlns:p14="http://schemas.microsoft.com/office/powerpoint/2010/main" val="429128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lvl="0" algn="r" rtl="1">
              <a:lnSpc>
                <a:spcPct val="115000"/>
              </a:lnSpc>
            </a:pPr>
            <a:r>
              <a:rPr lang="ar-EG" sz="2000" dirty="0">
                <a:solidFill>
                  <a:srgbClr val="0070C0"/>
                </a:solidFill>
                <a:ea typeface="Calibri"/>
                <a:cs typeface="+mj-cs"/>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216207" y="604436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accent1"/>
                </a:solidFill>
                <a:latin typeface="Times New Roman" panose="02020603050405020304" pitchFamily="18" charset="0"/>
                <a:cs typeface="Times New Roman" panose="02020603050405020304" pitchFamily="18" charset="0"/>
              </a:rPr>
              <a:t>Lecture 2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364963" y="6123827"/>
            <a:ext cx="4886463" cy="461665"/>
          </a:xfrm>
          <a:prstGeom prst="rect">
            <a:avLst/>
          </a:prstGeom>
          <a:noFill/>
        </p:spPr>
        <p:txBody>
          <a:bodyPr wrap="square" rtlCol="0">
            <a:spAutoFit/>
          </a:bodyPr>
          <a:lstStyle/>
          <a:p>
            <a:r>
              <a:rPr lang="en-US" sz="2400" b="1" dirty="0">
                <a:solidFill>
                  <a:srgbClr val="FF0000"/>
                </a:solidFill>
                <a:latin typeface="Times New Roman" panose="02020603050405020304" pitchFamily="18" charset="0"/>
                <a:cs typeface="Times New Roman" panose="02020603050405020304" pitchFamily="18" charset="0"/>
              </a:rPr>
              <a:t>Prepared by: </a:t>
            </a:r>
            <a:r>
              <a:rPr lang="en-US" sz="2400" dirty="0">
                <a:solidFill>
                  <a:schemeClr val="bg1"/>
                </a:solidFill>
                <a:latin typeface="Times New Roman" panose="02020603050405020304" pitchFamily="18" charset="0"/>
                <a:cs typeface="Times New Roman" panose="02020603050405020304" pitchFamily="18" charset="0"/>
              </a:rPr>
              <a:t>Dr .shereen farouk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90586"/>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5341827" y="6385437"/>
            <a:ext cx="2616200" cy="400110"/>
          </a:xfrm>
          <a:prstGeom prst="rect">
            <a:avLst/>
          </a:prstGeom>
          <a:noFill/>
        </p:spPr>
        <p:txBody>
          <a:bodyPr wrap="square" rtlCol="0">
            <a:spAutoFit/>
          </a:bodyPr>
          <a:lstStyle/>
          <a:p>
            <a:pPr algn="ctr"/>
            <a:r>
              <a:rPr lang="en-US" sz="2000" b="1" dirty="0">
                <a:solidFill>
                  <a:schemeClr val="bg1"/>
                </a:solidFill>
                <a:latin typeface="Adobe Devanagari" panose="02040503050201020203" pitchFamily="18" charset="0"/>
                <a:cs typeface="Adobe Devanagari" panose="02040503050201020203" pitchFamily="18" charset="0"/>
              </a:rPr>
              <a:t>www.midocean.ae</a:t>
            </a:r>
          </a:p>
        </p:txBody>
      </p:sp>
      <p:sp>
        <p:nvSpPr>
          <p:cNvPr id="14" name="Rectangle: Rounded Corners 13">
            <a:extLst>
              <a:ext uri="{FF2B5EF4-FFF2-40B4-BE49-F238E27FC236}">
                <a16:creationId xmlns:a16="http://schemas.microsoft.com/office/drawing/2014/main" id="{42B06098-2E74-4AC0-AA55-19836BFD8F14}"/>
              </a:ext>
            </a:extLst>
          </p:cNvPr>
          <p:cNvSpPr/>
          <p:nvPr/>
        </p:nvSpPr>
        <p:spPr>
          <a:xfrm>
            <a:off x="10009546" y="771004"/>
            <a:ext cx="2167446"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70C0"/>
                </a:solidFill>
                <a:latin typeface="Times New Roman" panose="02020603050405020304" pitchFamily="18" charset="0"/>
                <a:cs typeface="Times New Roman" panose="02020603050405020304" pitchFamily="18" charset="0"/>
              </a:rPr>
              <a:t>تمهيد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1514008" y="1294668"/>
            <a:ext cx="10218808" cy="4274063"/>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في عالمنا الحديث، أصبح الإعلان له دور كبير في التسويق والتواصل مع الجمهور، ومع التطور التكنولوجي السريع، ظهرت وسائل جديدة للإعلان تسمى "الإعلان الرقمي"، والذي يختلف عن الإعلان التقليدي الذي اعتدنا عليه، ويُعد الإعلان الرقمي وسيلة فعالة للوصول إلى الجمهور المستهدف بشكل أكثر دقة وتفاعل.</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إذ يهدف الإعلان الرقمي إلى تسويق المنتجات أو الخدمات باستخدام وسائل الإعلام الرقمية، مثل الإنترنت والشبكات الاجتماعية والتطبيقات الجوالة. حيث يعمل الإعلان الرقمي على استهداف فئة معينة من الجمهور المحتمل، وذلك بتوظيف معلومات شخصية وسلوكيات المستخدمين المتاحة عبر الإنترنت. كما يمكن للشركات تحليل هذه المعلومات واستهداف الفئات الديموغرافية المناسبة، مثل العمر والجنس والموقع الجغرافي والاهتمامات الشخصية.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016320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2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908368" y="1508413"/>
            <a:ext cx="10855616" cy="4393913"/>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بالمقابل، يُستخدم الإعلان التقليدي وسائل التواصل التقليدية مثل التلفزيون والراديو والصحف والمجلات. ويعرض الإعلان التقليدي أمام جمهور عام، دون تحديد فئة مستهدفة بشكل دقيق. وعلى الرغم من أنه يمكن أن يصل الإعلان التقليدي إلى جمهور واسع، إلا أنه يفتقر إلى التفاعلية التي يوفرها الإعلان الرقمي.</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07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باختصار، يهدف الإعلان الرقمي إلى تحقيق استهداف دقيق وتفاعل أكبر مع الجمهور المستهدف، بينما يعمل الإعلان التقليدي على الوصول إلى جمهور أوسع دون التفاعل المباشر.</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51223" y="913677"/>
            <a:ext cx="10432322" cy="51055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410563" y="168157"/>
            <a:ext cx="1388341" cy="96409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68109" y="296260"/>
            <a:ext cx="966228"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b="1" dirty="0">
                <a:solidFill>
                  <a:schemeClr val="bg1"/>
                </a:solidFill>
                <a:latin typeface="Times New Roman" panose="02020603050405020304" pitchFamily="18" charset="0"/>
                <a:cs typeface="Times New Roman" panose="02020603050405020304" pitchFamily="18" charset="0"/>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734337" y="966866"/>
            <a:ext cx="9892551" cy="6153288"/>
          </a:xfrm>
          <a:prstGeom prst="rect">
            <a:avLst/>
          </a:prstGeom>
          <a:noFill/>
        </p:spPr>
        <p:txBody>
          <a:bodyPr wrap="square" rtlCol="0">
            <a:spAutoFit/>
          </a:bodyPr>
          <a:lstStyle/>
          <a:p>
            <a:pPr algn="r" rtl="1"/>
            <a:endParaRPr lang="ar-EG" dirty="0">
              <a:solidFill>
                <a:srgbClr val="002060"/>
              </a:solidFill>
              <a:latin typeface="Times New Roman" panose="02020603050405020304" pitchFamily="18" charset="0"/>
              <a:cs typeface="Times New Roman" panose="02020603050405020304" pitchFamily="18" charset="0"/>
            </a:endParaRPr>
          </a:p>
          <a:p>
            <a:pPr marL="342900" indent="-342900" algn="r" rtl="1">
              <a:lnSpc>
                <a:spcPct val="107000"/>
              </a:lnSpc>
              <a:spcAft>
                <a:spcPts val="800"/>
              </a:spcAft>
              <a:buFont typeface="Wingdings" panose="05000000000000000000" pitchFamily="2" charset="2"/>
              <a:buChar char="Ø"/>
            </a:pPr>
            <a:r>
              <a:rPr lang="ar-EG" sz="24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أهداف الإعلان الرقمي: </a:t>
            </a:r>
            <a:r>
              <a:rPr lang="en-US" sz="2400" b="1" dirty="0">
                <a:solidFill>
                  <a:srgbClr val="FF0000"/>
                </a:solidFill>
                <a:latin typeface="Adobe Caslon Pro" panose="0205050205050A020403" pitchFamily="18" charset="0"/>
                <a:ea typeface="Calibri" panose="020F0502020204030204" pitchFamily="34" charset="0"/>
                <a:cs typeface="Times New Roman" panose="02020603050405020304" pitchFamily="18" charset="0"/>
              </a:rPr>
              <a:t>Digital </a:t>
            </a:r>
            <a:r>
              <a:rPr lang="en-US" sz="2400" b="1" dirty="0">
                <a:solidFill>
                  <a:srgbClr val="FF0000"/>
                </a:solidFill>
                <a:latin typeface="Adobe Caslon Pro" panose="0205050205050A020403" pitchFamily="18" charset="0"/>
                <a:ea typeface="Calibri" panose="020F0502020204030204" pitchFamily="34" charset="0"/>
                <a:cs typeface="Arial" panose="020B0604020202020204" pitchFamily="34" charset="0"/>
              </a:rPr>
              <a:t>advertising Objective </a:t>
            </a:r>
            <a:endParaRPr lang="en-US" sz="1600" b="1" dirty="0">
              <a:solidFill>
                <a:srgbClr val="FF0000"/>
              </a:solidFill>
              <a:latin typeface="Adobe Caslon Pro" panose="0205050205050A020403" pitchFamily="18"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تُعد عملية تحديد الأهداف </a:t>
            </a:r>
            <a:r>
              <a:rPr lang="en-US" sz="2400" dirty="0">
                <a:solidFill>
                  <a:srgbClr val="002060"/>
                </a:solidFill>
                <a:latin typeface="Times New Roman" panose="02020603050405020304" pitchFamily="18" charset="0"/>
                <a:ea typeface="Calibri" panose="020F0502020204030204" pitchFamily="34" charset="0"/>
                <a:cs typeface="Arial" panose="020B0604020202020204" pitchFamily="34" charset="0"/>
              </a:rPr>
              <a:t>Setting the advertising Objective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من أولى خطوات تطوير البرنامج الإعلاني. والهدف الإعلاني عبارة عن مهمة اتصالية محددة ومستوى إنجاز ينبغي بلوغهما من خلال جمهور محدد، في فترة زمنية محددة.</a:t>
            </a:r>
            <a:r>
              <a:rPr lang="ar-EG" sz="1600" dirty="0">
                <a:solidFill>
                  <a:srgbClr val="002060"/>
                </a:solidFill>
                <a:latin typeface="Calibri" panose="020F0502020204030204" pitchFamily="34" charset="0"/>
                <a:ea typeface="Calibri" panose="020F0502020204030204" pitchFamily="34" charset="0"/>
                <a:cs typeface="Arial" panose="020B0604020202020204" pitchFamily="34" charset="0"/>
              </a:rPr>
              <a:t> </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والجدير بالذكر أن شبكة الإنترنت قدمت العديد من المزايا للعملية الإعلانية، ولكن القواعد الأساسية للإعلان الجيد لم تتغير؛ فإذا كان الهدف الأول والأخير للمعلن هو عملية التسويق فعليه أن يطبق الأساسيات التي يعتمد عليها نجاح الإعلان، والخطوة الأولى في ذلك أن يقرر المعلن اتجاه الإعلان على شبكة الإنترنت، فبشكل عام يمكن أن يختار بين ثلاثة أهداف على الإنترنت هي:</a:t>
            </a:r>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ar-EG" dirty="0">
              <a:solidFill>
                <a:srgbClr val="002060"/>
              </a:solidFill>
              <a:latin typeface="Times New Roman" panose="02020603050405020304" pitchFamily="18" charset="0"/>
              <a:cs typeface="Times New Roman" panose="02020603050405020304" pitchFamily="18" charset="0"/>
            </a:endParaRPr>
          </a:p>
          <a:p>
            <a:pPr algn="r" rtl="1"/>
            <a:endParaRPr lang="en-US" dirty="0">
              <a:solidFill>
                <a:srgbClr val="00206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47478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762000" y="357484"/>
            <a:ext cx="1996190" cy="94220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762000" y="1174902"/>
            <a:ext cx="10387693" cy="4881124"/>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endParaRPr lang="en-US" sz="105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للإعلان عن الماركة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Branding Campaigns</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وفيها يكون هدف المعلن هو جعل المستخدمين على دراية بالمنتج الذي يُعلن عنه أو اسم الشركة المعلنة؛ فأكثر من 500 شركة من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Kodak  </a:t>
            </a:r>
            <a:r>
              <a:rPr lang="ar-EG" sz="2000" b="1" dirty="0">
                <a:solidFill>
                  <a:srgbClr val="002060"/>
                </a:solidFill>
                <a:latin typeface="Times New Roman" panose="02020603050405020304" pitchFamily="18" charset="0"/>
                <a:ea typeface="Calibri" panose="020F0502020204030204" pitchFamily="34" charset="0"/>
              </a:rPr>
              <a:t>إلى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IBM</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يستخدمون الإنترنت ليخبروا العالم بمنتجاتهم وشركاتهم ولدعم قنوات اتصال بينهم وبين الجمهور.</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للدخول إلى الموقع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Click – Through Campaigns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وفيها يكون هدف المعلن هو حث المستخدمين على النقر فوق الإعلان للدخول إلى موقع الشركة المعلنة على شبكة الإنترنت، فيُعد الإنترنت طريقة ممهدة تقود المستخدمين المهتمين إلى الموقع، حيث يستطيع المستخدم التعرف أكثر على المنتجات والخدمات.</a:t>
            </a:r>
          </a:p>
          <a:p>
            <a:pPr marL="342900" lvl="0" indent="-342900" algn="justLow" rtl="1">
              <a:lnSpc>
                <a:spcPct val="150000"/>
              </a:lnSpc>
              <a:spcAft>
                <a:spcPts val="800"/>
              </a:spcAft>
              <a:buFont typeface="+mj-lt"/>
              <a:buAutoNum type="arabicPeriod"/>
            </a:pP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حملات للبيع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Sell-Through Campaigns </a:t>
            </a:r>
            <a:r>
              <a:rPr lang="ar-EG" sz="20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 وفيها يكون هدف المعلن هو حث المستخدمين للإقدام على شراء السلعة أو الخدمة المعلن عنها؛ حيث تُعد شبكة الإنترنت قناة اتصال بين الشركة المعلنة والمستخدم، ويعتمد نجاح هذا النوع من الحملات على تقديم تخفيضات غير عادية والتي تعرف بـــ </a:t>
            </a:r>
            <a:r>
              <a:rPr lang="en-US" sz="20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Loss Leader</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480371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671706" cy="4952309"/>
          </a:xfrm>
          <a:prstGeom prst="roundRect">
            <a:avLst>
              <a:gd name="adj" fmla="val 6140"/>
            </a:avLst>
          </a:prstGeom>
          <a:solidFill>
            <a:schemeClr val="accent3">
              <a:lumMod val="20000"/>
              <a:lumOff val="80000"/>
            </a:schemeClr>
          </a:solidFill>
          <a:ln>
            <a:noFill/>
          </a:ln>
        </p:spPr>
        <p:style>
          <a:lnRef idx="1">
            <a:schemeClr val="accent4"/>
          </a:lnRef>
          <a:fillRef idx="3">
            <a:schemeClr val="accent4"/>
          </a:fillRef>
          <a:effectRef idx="2">
            <a:schemeClr val="accent4"/>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44184" y="1128303"/>
            <a:ext cx="10522867"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en-US" dirty="0">
                <a:solidFill>
                  <a:srgbClr val="0D0D0D"/>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6695"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لذلك تحتاج الشركات لتصميم إعلاناتها بعناية، وأن تصمم إعلانات جذابة تستطيع جذب انتباه المستخدم، حيث توجد العديد من مصادر المعلومات المتاحة على الإنترنت، والتي تلفت انتباه المستخدم. كما ينبغي على الشركات أن تضع إعلاناتها في أماكن ملائمة على الشبكة؛ فالإعلان الذي يظهر بشكل متكرر على الموقع يقلل من اهتمام المستخدم بالإعلان، وربما يصل به الحال إلى حد تجاهل تلك الإعلانات.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933589"/>
          </a:xfrm>
          <a:prstGeom prst="rect">
            <a:avLst/>
          </a:prstGeom>
          <a:noFill/>
        </p:spPr>
        <p:txBody>
          <a:bodyPr wrap="square" rtlCol="0">
            <a:spAutoFit/>
          </a:bodyPr>
          <a:lstStyle/>
          <a:p>
            <a:pPr lvl="0" algn="ctr" rtl="1">
              <a:spcAft>
                <a:spcPts val="800"/>
              </a:spcAft>
            </a:pPr>
            <a:r>
              <a:rPr lang="ar-EG"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rPr>
              <a:t>نصائح من خبراء الإعلان الرقمي</a:t>
            </a:r>
            <a:endPar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endParaRPr>
          </a:p>
          <a:p>
            <a:pPr lvl="0" algn="ctr" rtl="1">
              <a:spcAft>
                <a:spcPts val="800"/>
              </a:spcAft>
            </a:pPr>
            <a:endParaRPr lang="en-US" sz="2400" b="1" dirty="0">
              <a:solidFill>
                <a:schemeClr val="bg1"/>
              </a:solidFill>
              <a:latin typeface="Book Antiqua" panose="02040602050305030304" pitchFamily="18" charset="0"/>
              <a:ea typeface="Calibri" panose="020F0502020204030204" pitchFamily="34" charset="0"/>
              <a:cs typeface="Simplified Arabic" panose="02020603050405020304" pitchFamily="18" charset="-78"/>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2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1054159"/>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Wingdings" panose="05000000000000000000" pitchFamily="2" charset="2"/>
              <a:buChar char=""/>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وقدم الخبراء للمعلن الإلكتروني عدداً من النصائح التي تحقق النجاح للإعلان عبر الإنترنت؛ أهمها:</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الحرص على تكامل الاستراتيجيات الإعلانية المستخدمة بين الوسائل التقليدية والإنترنت.</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الاهتمام بجودة محتوى الإعلان: فالإعلان يجب أن يكون معلوماتياً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Informative</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واضحاً</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Clear</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موجزاً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Concise</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ومثيراً للاهتمام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Interesting</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كما يجب أن تكون صياغة الرسالة بسيطة حتى يتمكن المستخدم من الفهم السريع لهدف الإعلان.</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304458" y="41648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354253" y="4305168"/>
            <a:ext cx="1091009"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a:p>
            <a:pPr algn="ctr"/>
            <a:r>
              <a:rPr lang="en-US" sz="2000" dirty="0">
                <a:solidFill>
                  <a:schemeClr val="bg1"/>
                </a:solidFill>
                <a:latin typeface="Times New Roman" panose="02020603050405020304" pitchFamily="18" charset="0"/>
                <a:cs typeface="Times New Roman" panose="02020603050405020304" pitchFamily="18" charset="0"/>
              </a:rPr>
              <a:t>2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تحديد الطريقة المثلي للوصول للجمهور المستهدف، وذلك من خلال الإجابة على عدد من التساؤلات أهمها: ما الموقع الذي يفضل جمهورك المستهدف زيارته؟ وما الكلمات التي يفضل جمهورك استخدامها؟</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الاهتمام بتصميم الإعلان؛ فالتصميم الجيد من شأنه زيادة معدلات النقر فوق الإعلان. كما أن التصميم الجيد يرتكز على إبراز المحتوى بطريقة جذابة؛ فالتصميم المعقد الذي يعتمد على الحركة لن يكون فعالاً إذا لم يتم إبراز المحتوى. كما يجب توظيف الخطوط والألوان لتيسير قراءة الإعلان.</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18899682"/>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3971" y="461717"/>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1790952" y="1531715"/>
            <a:ext cx="9904538" cy="3959024"/>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الانتباه لمكان الإعلان على الموقع، فبالرغم من استحواذ الصفحات الرئيسية على أعلى معدل للزيارات فإن وضع الإعلان على صفحات الويب الأخرى ربما يحقق استهدافاً أعلى للجمهور.</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تجنب الأنواع الإقتحامية من الإعلان (على سبيل المثال: الإعلانات القافزة لأعلى </a:t>
            </a:r>
            <a:r>
              <a:rPr lang="en-US" sz="2400" dirty="0">
                <a:solidFill>
                  <a:srgbClr val="0070C0"/>
                </a:solidFill>
                <a:latin typeface="Times New Roman" panose="02020603050405020304" pitchFamily="18" charset="0"/>
                <a:ea typeface="Calibri" panose="020F0502020204030204" pitchFamily="34" charset="0"/>
                <a:cs typeface="Arial" panose="020B0604020202020204" pitchFamily="34" charset="0"/>
              </a:rPr>
              <a:t>pop up</a:t>
            </a: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الحرص على وضع الإعلان على صفحات الويب ذات المحتوى المرتبط بموضوع الإعلان.</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يجب أن يحدد الإعلان بوضوح كيف يستفيد الجمهور من المنتج أو الخدمة.</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5497944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99173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498710" y="1410865"/>
            <a:ext cx="9194580" cy="4736856"/>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بالنسبة للإعلان من خلال محركات البحث، فهذا النمط من الإعلانات يسمح من خلال  تقديمه عدد كبير من كلمات البحث ذات الصلة بالإعلان، من تقديم وصفاً لطبيعة عمل المعلن، وخدماته، وأسماء منتجاته وأكوادها، والأسئلة التي يمكن أن يطرحها المستخدمون على محركات البحث.</a:t>
            </a: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لا بد من التأكد أن الإعلان يأخذ المستخدم إلى صفحة الويب الأكثر ملائمة في الموقع الإلكتروني المعني (على سبيل المثال: الصفحة الخاصة بمنتج معين بدلاً من الصفحة الرئيسية للموقع)</a:t>
            </a:r>
            <a:endParaRPr lang="en-US" sz="2400" dirty="0">
              <a:solidFill>
                <a:srgbClr val="0070C0"/>
              </a:solidFill>
              <a:latin typeface="Calibri" panose="020F0502020204030204" pitchFamily="34" charset="0"/>
              <a:ea typeface="Calibri" panose="020F0502020204030204" pitchFamily="34" charset="0"/>
              <a:cs typeface="+mj-cs"/>
            </a:endParaRPr>
          </a:p>
          <a:p>
            <a:pPr marL="342900" lvl="0" indent="-342900" algn="justLow" rtl="1">
              <a:lnSpc>
                <a:spcPct val="150000"/>
              </a:lnSpc>
              <a:spcAft>
                <a:spcPts val="800"/>
              </a:spcAft>
              <a:buFont typeface="Times New Roman" panose="02020603050405020304" pitchFamily="18" charset="0"/>
              <a:buChar char="-"/>
            </a:pPr>
            <a:r>
              <a:rPr lang="ar-EG" sz="2400" dirty="0">
                <a:solidFill>
                  <a:srgbClr val="0070C0"/>
                </a:solidFill>
                <a:latin typeface="Calibri" panose="020F0502020204030204" pitchFamily="34" charset="0"/>
                <a:ea typeface="Calibri" panose="020F0502020204030204" pitchFamily="34" charset="0"/>
                <a:cs typeface="+mj-cs"/>
              </a:rPr>
              <a:t>تقييم نتائج استراتيجية المعلن الإعلانية ومحاولة تحسينها للوصول إلى الجمهور المستهدف بشكل أفضل.</a:t>
            </a:r>
            <a:endParaRPr lang="en-US" sz="2400" dirty="0">
              <a:solidFill>
                <a:srgbClr val="0070C0"/>
              </a:solidFill>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15250662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680181" y="1160014"/>
            <a:ext cx="3873191" cy="4952309"/>
          </a:xfrm>
          <a:prstGeom prst="roundRect">
            <a:avLst>
              <a:gd name="adj" fmla="val 6140"/>
            </a:avLst>
          </a:prstGeom>
          <a:ln/>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51882" y="1397643"/>
            <a:ext cx="7128943" cy="45984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الرقمي يهدف إلى تحقيق عدة أهداف مقارنة بالإعلان التقليدي. إليك بعض الأهداف الرئيسية للإعلان الرقمي:</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1. </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زيادة الوعي والتواجد الإعلاني:</a:t>
            </a: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 يسعى الإعلان الرقمي إلى زيادة الوعي بالعلامة التجارية وتواجدها الإعلاني عبر الوسائط الرقمية. فُيتيح الإعلان الرقمي استهداف جمهور واسع من المستخدمين على الإنترنت والوصول إليهم في أماكن متعددة مثل محركات البحث ووسائل التواصل الاجتماعي ومواقع الويب الأخرى.</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311175" y="503220"/>
            <a:ext cx="4080943" cy="8139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Scroll: Horizontal 5">
            <a:extLst>
              <a:ext uri="{FF2B5EF4-FFF2-40B4-BE49-F238E27FC236}">
                <a16:creationId xmlns:a16="http://schemas.microsoft.com/office/drawing/2014/main" id="{A91C4E1C-9BE2-4881-AD74-CB42348B5839}"/>
              </a:ext>
            </a:extLst>
          </p:cNvPr>
          <p:cNvSpPr/>
          <p:nvPr/>
        </p:nvSpPr>
        <p:spPr>
          <a:xfrm>
            <a:off x="5527431" y="23535"/>
            <a:ext cx="3616267" cy="1309921"/>
          </a:xfrm>
          <a:prstGeom prst="horizontalScroll">
            <a:avLst/>
          </a:prstGeom>
          <a:solidFill>
            <a:schemeClr val="bg1"/>
          </a:solidFill>
        </p:spPr>
        <p:style>
          <a:lnRef idx="1">
            <a:schemeClr val="accent5"/>
          </a:lnRef>
          <a:fillRef idx="2">
            <a:schemeClr val="accent5"/>
          </a:fillRef>
          <a:effectRef idx="1">
            <a:schemeClr val="accent5"/>
          </a:effectRef>
          <a:fontRef idx="minor">
            <a:schemeClr val="dk1"/>
          </a:fontRef>
        </p:style>
        <p:txBody>
          <a:bodyPr rtlCol="1" anchor="ctr"/>
          <a:lstStyle/>
          <a:p>
            <a:pPr algn="ctr"/>
            <a:r>
              <a:rPr lang="ar-EG" sz="2400" b="1" dirty="0">
                <a:solidFill>
                  <a:srgbClr val="0070C0"/>
                </a:solidFill>
              </a:rPr>
              <a:t>أهداف أخرى للإعلان الرقمي </a:t>
            </a:r>
          </a:p>
        </p:txBody>
      </p:sp>
      <p:pic>
        <p:nvPicPr>
          <p:cNvPr id="7" name="Picture 6">
            <a:extLst>
              <a:ext uri="{FF2B5EF4-FFF2-40B4-BE49-F238E27FC236}">
                <a16:creationId xmlns:a16="http://schemas.microsoft.com/office/drawing/2014/main" id="{44815B7E-6412-4EE7-839B-B0A5D09489DB}"/>
              </a:ext>
            </a:extLst>
          </p:cNvPr>
          <p:cNvPicPr>
            <a:picLocks noChangeAspect="1"/>
          </p:cNvPicPr>
          <p:nvPr/>
        </p:nvPicPr>
        <p:blipFill>
          <a:blip r:embed="rId3"/>
          <a:stretch>
            <a:fillRect/>
          </a:stretch>
        </p:blipFill>
        <p:spPr>
          <a:xfrm>
            <a:off x="311175" y="1291857"/>
            <a:ext cx="4080944" cy="47640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903105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2. زيادة التفاعل والمشاركة: يمكن للإعلان الرقمي تحفيز المستخدمين للتفاعل مع الإعلانات والمشاركة فيها بطرق مختلفة. حيث يمكن للمستخدمين النقر على الإعلانات للحصول على مزيد من المعلومات، أو مشاركة الإعلانات مع الآخرين عبر وسائل التواصل الاجتماعي، أو ترك تعليقات ومراجعات.</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 استهداف الجمهور المستهدف: يمكن للإعلان الرقمي استهداف الجمهور المستهدف بشكل أكثر دقة وفعالية من الإعلان التقليدي. حيث يُتيح الإعلان الرقمي استخدام تقنيات مثل التسويق الشخصي واستهداف الإعلانات بناءً على الاهتمامات والديموغرافيات والسلوكيات على الإنترنت للمستخدمين.</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8165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6527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14307" y="456917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748036"/>
            <a:ext cx="6695742" cy="558596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4. قياس الأداء وتحليل البيانات: يُتيح الإعلان الرقمي قدرة فريدة على قياس أداء الحملات الإعلانية وتحليل البيانات المتعلقة بها. ويمكن قياس عدد النقرات ومعدل الاستجابة والتفاعلات الأخرى للإعلانات بدقة عالية، ويمكن استخدام هذه البيانات لتحسين الحملات الإعلانية المستقبلية وتحقيق أقصى قدر من العائد على الاستثمار.</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5. مرونة وتكلفة أقل: يمكن للإعلان الرقمي أن يكون أكثر مرونة وتكلفة أقل مقارنة بالإعلان التقليدي. يمكن تعديل وتحسين الإعلانات الرقمية بسرعة وسهولة، ويمكن تكييفها لمتطلبات الجمهور المستهدف بشكل فوري. بالإضافة إلى ذلك، يمكن تنفيذ حملات إعلانية رقمية بتكلفة أقل مقارنة بالإعلان التقليدي، مما يجعلها خيارًا مغريًا للشركات ذات الميزانية المحدودة.</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
        <p:nvSpPr>
          <p:cNvPr id="3" name="Rectangle: Rounded Corners 2">
            <a:extLst>
              <a:ext uri="{FF2B5EF4-FFF2-40B4-BE49-F238E27FC236}">
                <a16:creationId xmlns:a16="http://schemas.microsoft.com/office/drawing/2014/main" id="{59BE558D-B888-4777-94C1-9764CD16AB64}"/>
              </a:ext>
            </a:extLst>
          </p:cNvPr>
          <p:cNvSpPr/>
          <p:nvPr/>
        </p:nvSpPr>
        <p:spPr>
          <a:xfrm>
            <a:off x="9103667" y="4190828"/>
            <a:ext cx="2576367" cy="75668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2060"/>
                </a:solidFill>
              </a:rPr>
              <a:t>أهداف الإعلان الرقمي</a:t>
            </a:r>
          </a:p>
        </p:txBody>
      </p:sp>
    </p:spTree>
    <p:extLst>
      <p:ext uri="{BB962C8B-B14F-4D97-AF65-F5344CB8AC3E}">
        <p14:creationId xmlns:p14="http://schemas.microsoft.com/office/powerpoint/2010/main" val="4125332703"/>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646951" y="1144180"/>
            <a:ext cx="7140313" cy="48275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الإعلان الرقمي والإعلان التقليدي هما نمطان مختلفان من الإعلان، يستخدمان وسائل مختلفة للتواصل مع الجمهور، إلا أن الإعلان الرقمي يختلف في العديد من الجوانب مع الإعلان التقليدي من أهمها ما يلي:</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mj-lt"/>
              <a:buAutoNum type="arabicPeriod"/>
            </a:pP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التفاعلية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Interactivity</a:t>
            </a:r>
          </a:p>
          <a:p>
            <a:pPr marL="228600"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التفاعلية هي مفهوم متعدد الأوجه، والذي يشمل الاتصال في اتجاهين، ومستوى عالياً من مشاركة المستخدم والتحكم في الرسالة الاتصالية وتوقيت الاتصال.</a:t>
            </a:r>
            <a:r>
              <a:rPr lang="ar-EG" sz="1600" dirty="0">
                <a:solidFill>
                  <a:srgbClr val="0070C0"/>
                </a:solidFill>
                <a:latin typeface="Calibri" panose="020F0502020204030204" pitchFamily="34" charset="0"/>
                <a:ea typeface="Calibri" panose="020F0502020204030204" pitchFamily="34" charset="0"/>
                <a:cs typeface="Arial" panose="020B0604020202020204" pitchFamily="34" charset="0"/>
              </a:rPr>
              <a:t> </a:t>
            </a:r>
            <a:endPar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1"/>
            <a:ext cx="1174874" cy="6347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48995" y="159295"/>
            <a:ext cx="1054953" cy="98488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1076471" y="64007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Garamond Pro" panose="02020502060506020403" pitchFamily="18" charset="0"/>
              </a:rPr>
              <a:t>www.midocean.ae</a:t>
            </a:r>
          </a:p>
        </p:txBody>
      </p:sp>
      <p:sp>
        <p:nvSpPr>
          <p:cNvPr id="3" name="Rectangle: Rounded Corners 2">
            <a:extLst>
              <a:ext uri="{FF2B5EF4-FFF2-40B4-BE49-F238E27FC236}">
                <a16:creationId xmlns:a16="http://schemas.microsoft.com/office/drawing/2014/main" id="{DBA50250-BC24-410E-BB39-749BD2F4D982}"/>
              </a:ext>
            </a:extLst>
          </p:cNvPr>
          <p:cNvSpPr/>
          <p:nvPr/>
        </p:nvSpPr>
        <p:spPr>
          <a:xfrm>
            <a:off x="2698230" y="145181"/>
            <a:ext cx="6400800" cy="784209"/>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457200" lvl="0" indent="-457200" algn="ctr" rtl="1">
              <a:lnSpc>
                <a:spcPct val="150000"/>
              </a:lnSpc>
              <a:spcAft>
                <a:spcPts val="800"/>
              </a:spcAft>
              <a:buFont typeface="Wingdings" panose="05000000000000000000" pitchFamily="2" charset="2"/>
              <a:buChar char="Ø"/>
            </a:pPr>
            <a:r>
              <a:rPr lang="ar-EG" sz="28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الفرق بين الإعلان الرقمي والإعلان التقليدي</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7" name="Picture 6">
            <a:extLst>
              <a:ext uri="{FF2B5EF4-FFF2-40B4-BE49-F238E27FC236}">
                <a16:creationId xmlns:a16="http://schemas.microsoft.com/office/drawing/2014/main" id="{6E4C230A-EA8D-44E7-872C-E28E7C4A04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502786"/>
            <a:ext cx="4482058" cy="407355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194132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4550833" cy="4572000"/>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46043" y="2899529"/>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95713" y="10948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065" y="191766"/>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168019" y="216161"/>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1DC7E3B5-8F8C-48B1-8A09-0C5D7E72C815}"/>
              </a:ext>
            </a:extLst>
          </p:cNvPr>
          <p:cNvSpPr/>
          <p:nvPr/>
        </p:nvSpPr>
        <p:spPr>
          <a:xfrm>
            <a:off x="969386" y="1295128"/>
            <a:ext cx="10945008" cy="5234221"/>
          </a:xfrm>
          <a:prstGeom prst="roundRect">
            <a:avLst/>
          </a:prstGeom>
          <a:noFill/>
          <a:ln>
            <a:noFill/>
          </a:ln>
        </p:spPr>
        <p:style>
          <a:lnRef idx="0">
            <a:scrgbClr r="0" g="0" b="0"/>
          </a:lnRef>
          <a:fillRef idx="0">
            <a:scrgbClr r="0" g="0" b="0"/>
          </a:fillRef>
          <a:effectRef idx="0">
            <a:scrgbClr r="0" g="0" b="0"/>
          </a:effectRef>
          <a:fontRef idx="minor">
            <a:schemeClr val="accent4"/>
          </a:fontRef>
        </p:style>
        <p:txBody>
          <a:bodyPr rtlCol="1" anchor="ctr"/>
          <a:lstStyle/>
          <a:p>
            <a:pPr algn="justLow" rtl="1">
              <a:spcAft>
                <a:spcPts val="0"/>
              </a:spcAft>
            </a:pPr>
            <a:endParaRPr lang="en-US" sz="2400" dirty="0">
              <a:solidFill>
                <a:schemeClr val="bg2"/>
              </a:solidFill>
              <a:latin typeface="Calibri" panose="020F0502020204030204" pitchFamily="34" charset="0"/>
              <a:ea typeface="Calibri" panose="020F0502020204030204" pitchFamily="34" charset="0"/>
              <a:cs typeface="+mj-cs"/>
            </a:endParaRPr>
          </a:p>
        </p:txBody>
      </p:sp>
      <p:sp>
        <p:nvSpPr>
          <p:cNvPr id="7" name="Rectangle: Rounded Corners 6">
            <a:extLst>
              <a:ext uri="{FF2B5EF4-FFF2-40B4-BE49-F238E27FC236}">
                <a16:creationId xmlns:a16="http://schemas.microsoft.com/office/drawing/2014/main" id="{7A346044-CB6C-47A8-9569-1175D0596939}"/>
              </a:ext>
            </a:extLst>
          </p:cNvPr>
          <p:cNvSpPr/>
          <p:nvPr/>
        </p:nvSpPr>
        <p:spPr>
          <a:xfrm>
            <a:off x="1123075" y="1342323"/>
            <a:ext cx="10487928" cy="4524804"/>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ويختلف الإعلان عبر الإنترنت عن أنواع الإعلان الأخرى بتمكين المستهلكين من التفاعل مع الإعلان، حيث يستطيع المستهلكون النقر فوق الإعلان لطلب المزيد من المعلومات أو اتخاذ الخطوة التالية وشراء المنتج في الجلسة نفسها عبر الإنترنت.</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ومع هذا التدفق ثنائي الاتجاه للمعلومات لم يُعد المستهلكون في حاجة لانتظار وصول معلومات جديدة عن المنتجات أو الخدمات من المسوقين حيث يمكنهم اختيار توقيت وكم ونوع المعلومات التي يريدونها.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91721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0494" y="785574"/>
            <a:ext cx="11731014" cy="58700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2. ضغط التسلسل الهرمي للتأثيرات</a:t>
            </a:r>
          </a:p>
          <a:p>
            <a:pPr lvl="0" rtl="1">
              <a:lnSpc>
                <a:spcPct val="150000"/>
              </a:lnSpc>
              <a:spcAft>
                <a:spcPts val="0"/>
              </a:spcAft>
            </a:pP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en-US" sz="24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Compress The hierarchy of effects</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50000"/>
              </a:lnSpc>
              <a:spcAft>
                <a:spcPts val="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تقليدياً تحدث المسوقين عن أهداف مختلفة للإعلان والتسويق تعتمد على فكرة أن الإعلان يعمل على جوانب الاتصال من التسلسل الهرمي (على سبيل الوعي، والاتجاه)، في حين يعمل التسويق على المستوى الأعلى من الأهداف السلوكية (على سبيل المثال: الشراء، والولاء للعلامة التجارية)</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pPr>
            <a:r>
              <a:rPr lang="ar-EG" sz="2400" dirty="0">
                <a:solidFill>
                  <a:srgbClr val="002060"/>
                </a:solidFill>
                <a:ea typeface="Calibri" panose="020F0502020204030204" pitchFamily="34" charset="0"/>
                <a:cs typeface="Times New Roman" panose="02020603050405020304" pitchFamily="18" charset="0"/>
              </a:rPr>
              <a:t>وبطبيعة الحال كانت هناك دائما رسائل لا تفي بهذا التعريف؛ فعلى سبيل المثال، نجد أن البريد المباشر لا يستخدم وسيلة إعلام تقليدية، ويرتكز بشكل كبير على تحقيق نتيجة سلوكية، ومع ذلك يُنظر إليه في كثير من الأحيان كشكل من أشكال الإعلان، وإن كان شكلاً خاصاً للغاية يستخدم تقنيات مختلفة من الإعلان كالمجلة أو التلفزيون.</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548996" y="145180"/>
            <a:ext cx="1204726" cy="94164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8245" y="215890"/>
            <a:ext cx="96622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387429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23363" y="28139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3298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4787900" y="1645298"/>
            <a:ext cx="6814150" cy="3692745"/>
          </a:xfrm>
          <a:prstGeom prst="roundRect">
            <a:avLst/>
          </a:prstGeom>
          <a:solidFill>
            <a:srgbClr val="00B0F0"/>
          </a:solidFill>
        </p:spPr>
        <p:style>
          <a:lnRef idx="1">
            <a:schemeClr val="accent5"/>
          </a:lnRef>
          <a:fillRef idx="3">
            <a:schemeClr val="accent5"/>
          </a:fillRef>
          <a:effectRef idx="2">
            <a:schemeClr val="accent5"/>
          </a:effectRef>
          <a:fontRef idx="minor">
            <a:schemeClr val="lt1"/>
          </a:fontRef>
        </p:style>
        <p:txBody>
          <a:bodyPr rtlCol="1" anchor="ctr"/>
          <a:lstStyle/>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ولكن على شبكة الإنترنت تم ضغط كل الخطوط وطمسها. فالأشرطة الإعلانية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Banner Ads</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ربما تتبنى الوعي بالعلامة التجارية، لكنها غالباً ما تكون مصممة بهدف الحث على النقر من خلال الموقع الإلكتروني الذي غالباً ما يبيع المنتجات أو الخدمات المعروضة على الشريط الإعلاني.</a:t>
            </a:r>
            <a:endParaRPr lang="en-US" sz="24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9038AB17-2021-4582-B7F8-EB859926C62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8116" y="2801477"/>
            <a:ext cx="4579784" cy="314800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52500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37297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23363" y="28139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329883"/>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46754" y="659566"/>
            <a:ext cx="4170595" cy="4852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0F08D61-70AE-4B47-9BDF-8BA89A815157}"/>
              </a:ext>
            </a:extLst>
          </p:cNvPr>
          <p:cNvSpPr/>
          <p:nvPr/>
        </p:nvSpPr>
        <p:spPr>
          <a:xfrm>
            <a:off x="158517" y="1371216"/>
            <a:ext cx="11722308" cy="4858205"/>
          </a:xfrm>
          <a:prstGeom prst="roundRect">
            <a:avLst/>
          </a:prstGeom>
          <a:solidFill>
            <a:srgbClr val="00B0F0"/>
          </a:solidFill>
        </p:spPr>
        <p:style>
          <a:lnRef idx="1">
            <a:schemeClr val="accent5"/>
          </a:lnRef>
          <a:fillRef idx="3">
            <a:schemeClr val="accent5"/>
          </a:fillRef>
          <a:effectRef idx="2">
            <a:schemeClr val="accent5"/>
          </a:effectRef>
          <a:fontRef idx="minor">
            <a:schemeClr val="lt1"/>
          </a:fontRef>
        </p:style>
        <p:txBody>
          <a:bodyPr rtlCol="1" anchor="ctr"/>
          <a:lstStyle/>
          <a:p>
            <a:pPr lvl="0" algn="justLow" rtl="1">
              <a:lnSpc>
                <a:spcPct val="150000"/>
              </a:lnSpc>
              <a:spcAft>
                <a:spcPts val="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3. التطفل أو الاقتحام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Intrusiveness</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تناول المتخصصون أيضا خاصية التطفل أو عدمه كسمة فريدة للإعلان عبر الإنترنت. ففي بداية نمو الإعلان عبر الإنترنت شعر البعض بأنه يفتقر إلى التطفل الكافي لجعله فعالاً، فعلى سبيل المثال لاحظت </a:t>
            </a:r>
            <a:r>
              <a:rPr lang="en-US" sz="2400" dirty="0" err="1">
                <a:solidFill>
                  <a:schemeClr val="bg1"/>
                </a:solidFill>
                <a:latin typeface="Times New Roman" panose="02020603050405020304" pitchFamily="18" charset="0"/>
                <a:ea typeface="Calibri" panose="020F0502020204030204" pitchFamily="34" charset="0"/>
                <a:cs typeface="Arial" panose="020B0604020202020204" pitchFamily="34" charset="0"/>
              </a:rPr>
              <a:t>MCDonalds</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 1997</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أن معظم الإعلانات التي تظهر أثناء الفواصل في التلفزيون أو تلك التي تقتحم أثناء تدفق قراءة المجلة يتم مشاهدتها. بينما يتم وضع الرسالة الإعلانية عبر الإنترنت والتي تهدف إلى الإقناع غالباً، على بعد نقرة على الأقل من الشريط/ اللافتة أو الارتباط التشعبي، أو الإعلانات الأخرى على الشبكة. فجوهر إعلانات الإنترنت هو أن يطلب المستهلك الإعلان بدلاً من أن يقتحم حياته. ومن ثم يمتنع الناشر عن نشر الإعلان الذي ينظر إليه على أنه هجومي وذلك من وجهة نظر المستخدم الذي هيأ نفسه على البيئة الإعلانية الحرة</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Commercial Free Environment</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التي يعيشها في ظل الإنترنت.</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641814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0" y="39202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1" y="4104914"/>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2</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11175" y="964646"/>
            <a:ext cx="6695742"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لكن أصبح المعلنون أكثر ذكاء لجعل إعلاناتهم اقتحاميه من خلال أدوات مثل الإعلانات القافزة لأعلى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Pop-up ads</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والتي تظهر أعلى الصفحة، والإعلانات القافزة لأسفل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Pop-Under Ads </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والتي تظل على الشاشة بعد إغلاق الموقع المستهدف، وإعلانات الفواصل </a:t>
            </a: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Interstitial ads</a:t>
            </a: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 والتي تستولى على الشاشة، وهكذا.</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وتُشير الأبحاث الحديثة إلى أن هذه الأشكال الأكثر تطفلاً ربما تؤدي إلى الانزعاج وتجنب الإعلان. وبالتالي تقدم الوسيلة للمعلنين تحدياً مثيراً للاهتمام حول كيفية جذب العملاء لفرصة شراء أو بيع الرسالة الإعلانية دون تشجعيهم على الاستثمار في أدوات مثل برامج حظر النوافذ المنبثقة والتي قد تجعل الإعلان غير مرئي تماماً.</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2225798"/>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88804" y="3332853"/>
            <a:ext cx="4252278" cy="1889627"/>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185414" y="458537"/>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125218" y="48938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787900" y="629587"/>
            <a:ext cx="4329449" cy="785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B3ADB4A5-0851-412A-9EF0-7D057F73C24E}"/>
              </a:ext>
            </a:extLst>
          </p:cNvPr>
          <p:cNvSpPr/>
          <p:nvPr/>
        </p:nvSpPr>
        <p:spPr>
          <a:xfrm>
            <a:off x="4017364" y="1630390"/>
            <a:ext cx="7998373" cy="4487794"/>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4. الشخصنة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Personalization </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في سياق الاتصال الإعلاني جرت العادة على تطبيق مصطلح وسائل الإعلان على وسائل الاتصال الجماهيري من أجل تمييز الإعلان من البيع الشخصي، والإعلان المباشر، وعروض البيع الفردية. ومع ذلك فإن قدرة تكنولوجيا المعلومات على تحويل الاتصال الجماهيري إلى وسائل شخصية ربما تحول التركيز من الإعلان الجماهيري التقليدي إلى جماهير أكثر تركيزاً.</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815753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465223" y="3441017"/>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Times New Roman" panose="02020603050405020304" pitchFamily="18" charset="0"/>
                <a:cs typeface="Times New Roman" panose="02020603050405020304" pitchFamily="18" charset="0"/>
              </a:rPr>
              <a:t>2</a:t>
            </a: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218745" y="1221175"/>
            <a:ext cx="8848337" cy="4928738"/>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800"/>
              </a:spcAft>
            </a:pPr>
            <a:r>
              <a:rPr lang="ar-EG" sz="2400" dirty="0">
                <a:solidFill>
                  <a:srgbClr val="0070C0"/>
                </a:solidFill>
                <a:ea typeface="Calibri" panose="020F0502020204030204" pitchFamily="34" charset="0"/>
                <a:cs typeface="Times New Roman" panose="02020603050405020304" pitchFamily="18" charset="0"/>
              </a:rPr>
              <a:t>يرتبط مفهوم الإعلان التكيفي بدرجة كبيرة بمفهوم الشخصنة. بداية ينبغي الإشارة إلى أن الإعلان في الوسائل التقليدية هو الذي يبحث عن المستهلك المحتمل، في حين يبحث المستهلك عن الإعلان عبر الإنترنت. علاوة على ذلك، على النقيض من إستراتيجيات التسويق الشاملة أو المتجزأة التي تتيحها وسائل الإعلام التقليدية (على سبيل المثال، يمكن أن يركز المعلنون عبر التلفزيون جهودهم على القطاعات الديموغرافية أو الجغرافية المتاحة) فإن إعلان الإنترنت يخلق الفرصة المحتملة للتسويق على الصعيد الجزئي </a:t>
            </a:r>
            <a:r>
              <a:rPr lang="en-US" sz="2400" dirty="0">
                <a:solidFill>
                  <a:srgbClr val="0070C0"/>
                </a:solidFill>
                <a:latin typeface="Times New Roman" panose="02020603050405020304" pitchFamily="18" charset="0"/>
                <a:ea typeface="Calibri" panose="020F0502020204030204" pitchFamily="34" charset="0"/>
              </a:rPr>
              <a:t>Micro-level Marketing</a:t>
            </a:r>
            <a:r>
              <a:rPr lang="ar-EG" sz="2400" dirty="0">
                <a:solidFill>
                  <a:srgbClr val="0070C0"/>
                </a:solidFill>
                <a:latin typeface="Times New Roman" panose="02020603050405020304" pitchFamily="18" charset="0"/>
                <a:ea typeface="Calibri" panose="020F0502020204030204" pitchFamily="34" charset="0"/>
              </a:rPr>
              <a:t>. وهو ما يعني أن المعلن عبر الإنترنت يستطيع تصميم وتفصيل رسالة إعلانية خاصة لاستهداف مستهلك فردي محدد</a:t>
            </a:r>
            <a:endParaRPr lang="en-US" sz="24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267627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204167" cy="1040367"/>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algn="ctr"/>
            <a:r>
              <a:rPr lang="en-US" sz="2000" dirty="0">
                <a:solidFill>
                  <a:schemeClr val="bg1"/>
                </a:solidFill>
                <a:latin typeface="Book Antiqua" panose="02040602050305030304" pitchFamily="18" charset="0"/>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lvl="0" algn="r" rtl="1">
              <a:lnSpc>
                <a:spcPct val="107000"/>
              </a:lnSpc>
              <a:spcAft>
                <a:spcPts val="800"/>
              </a:spcAft>
            </a:pPr>
            <a:endParaRPr lang="en-US" sz="2000" dirty="0">
              <a:solidFill>
                <a:srgbClr val="0070C0"/>
              </a:solidFill>
              <a:latin typeface="Calibri" panose="020F0502020204030204" pitchFamily="34" charset="0"/>
              <a:ea typeface="Calibri" panose="020F0502020204030204" pitchFamily="34" charset="0"/>
              <a:cs typeface="+mj-cs"/>
            </a:endParaRPr>
          </a:p>
        </p:txBody>
      </p:sp>
      <p:sp>
        <p:nvSpPr>
          <p:cNvPr id="3" name="Rectangle: Rounded Corners 2">
            <a:extLst>
              <a:ext uri="{FF2B5EF4-FFF2-40B4-BE49-F238E27FC236}">
                <a16:creationId xmlns:a16="http://schemas.microsoft.com/office/drawing/2014/main" id="{EBAA071E-F551-4891-B375-836BE3C90835}"/>
              </a:ext>
            </a:extLst>
          </p:cNvPr>
          <p:cNvSpPr/>
          <p:nvPr/>
        </p:nvSpPr>
        <p:spPr>
          <a:xfrm>
            <a:off x="1148913" y="1545741"/>
            <a:ext cx="9828186" cy="4282391"/>
          </a:xfrm>
          <a:prstGeom prst="roundRect">
            <a:avLst/>
          </a:prstGeom>
        </p:spPr>
        <p:style>
          <a:lnRef idx="1">
            <a:schemeClr val="accent1"/>
          </a:lnRef>
          <a:fillRef idx="3">
            <a:schemeClr val="accent1"/>
          </a:fillRef>
          <a:effectRef idx="2">
            <a:schemeClr val="accent1"/>
          </a:effectRef>
          <a:fontRef idx="minor">
            <a:schemeClr val="lt1"/>
          </a:fontRef>
        </p:style>
        <p:txBody>
          <a:bodyPr rtlCol="1" anchor="ctr"/>
          <a:lstStyle/>
          <a:p>
            <a:pPr algn="justLow" rtl="1">
              <a:lnSpc>
                <a:spcPct val="150000"/>
              </a:lnSpc>
              <a:spcAft>
                <a:spcPts val="800"/>
              </a:spcAft>
            </a:pPr>
            <a:r>
              <a:rPr lang="ar-EG" sz="20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على سبيل المثال يستطيع معلن أن يختار توصيل إعلان خاص لفرد معين بعد أن يظهر هذا الفرد نوعاً معيناً من السلوك (على سبيل المثال يكون قد أعرب عن مستوى معين من الاهتمام بمنتج معين في ضوء منشئه، أو تاريخ مسار النقر الخاص به) مثل هذا الشخص الذي يأتي إلى موقع المعلن لأول مرة ربما يمنحه المعلن إعلاناً في شكل معلومات المنتج العامة، على النقيض من ذلك، فإن زائر متكرر ربما يتم منحه معلومات أكثر تفصيلا عن المنتج في محاوله لنقله نحو قرار شراء المنتج. وفى بيئة الإنترنت هذه يستطيع المعلن أن يقرر ما إذا كان يريد للعميل أن يرى الإعلان نفسه مرتين، أم أن يشاهد إعلانين مختلفين. علاوة على ذلك، عن طريق الحد من تكرار ما يتعرض له العميل، يستطيع المعلن الحد من إنهاك العميل وتعظيم العائد على نفقات التسويق.</a:t>
            </a:r>
            <a:endParaRPr lang="en-US" sz="1400" b="1"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227223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33518" y="3498141"/>
            <a:ext cx="4665806" cy="2053912"/>
          </a:xfrm>
          <a:prstGeom prst="parallelogram">
            <a:avLst>
              <a:gd name="adj" fmla="val 100467"/>
            </a:avLst>
          </a:prstGeom>
          <a:ln/>
        </p:spPr>
        <p:style>
          <a:lnRef idx="2">
            <a:schemeClr val="dk1"/>
          </a:lnRef>
          <a:fillRef idx="1">
            <a:schemeClr val="lt1"/>
          </a:fillRef>
          <a:effectRef idx="0">
            <a:schemeClr val="dk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19473" y="455372"/>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18745" y="563941"/>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787900" y="708087"/>
            <a:ext cx="43294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0" name="Rectangle: Rounded Corners 9">
            <a:extLst>
              <a:ext uri="{FF2B5EF4-FFF2-40B4-BE49-F238E27FC236}">
                <a16:creationId xmlns:a16="http://schemas.microsoft.com/office/drawing/2014/main" id="{A143BA52-EEF5-4D4D-86A0-62FAD85DA507}"/>
              </a:ext>
            </a:extLst>
          </p:cNvPr>
          <p:cNvSpPr/>
          <p:nvPr/>
        </p:nvSpPr>
        <p:spPr>
          <a:xfrm>
            <a:off x="3732551" y="1221175"/>
            <a:ext cx="8135085" cy="4822016"/>
          </a:xfrm>
          <a:prstGeom prst="roundRect">
            <a:avLst/>
          </a:prstGeom>
        </p:spPr>
        <p:style>
          <a:lnRef idx="2">
            <a:schemeClr val="accent3"/>
          </a:lnRef>
          <a:fillRef idx="1">
            <a:schemeClr val="lt1"/>
          </a:fillRef>
          <a:effectRef idx="0">
            <a:schemeClr val="accent3"/>
          </a:effectRef>
          <a:fontRef idx="minor">
            <a:schemeClr val="dk1"/>
          </a:fontRef>
        </p:style>
        <p:txBody>
          <a:bodyPr rtlCol="1" anchor="ctr"/>
          <a:lstStyle/>
          <a:p>
            <a:pPr lvl="0" algn="justLow" rtl="1">
              <a:lnSpc>
                <a:spcPct val="150000"/>
              </a:lnSpc>
              <a:spcAft>
                <a:spcPts val="0"/>
              </a:spcAft>
            </a:pPr>
            <a:r>
              <a:rPr lang="ar-EG" sz="2800" b="1" dirty="0">
                <a:solidFill>
                  <a:srgbClr val="0070C0"/>
                </a:solidFill>
                <a:latin typeface="Adobe Fangsong Std R" panose="02020400000000000000" pitchFamily="18" charset="-128"/>
                <a:ea typeface="Adobe Fangsong Std R" panose="02020400000000000000" pitchFamily="18" charset="-128"/>
                <a:cs typeface="Times New Roman" panose="02020603050405020304" pitchFamily="18" charset="0"/>
              </a:rPr>
              <a:t>5</a:t>
            </a:r>
            <a:r>
              <a:rPr lang="ar-EG" sz="16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 </a:t>
            </a: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التوفر/ الإتاحة والتكلفة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Availability and Cost</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الإعلان على شبكة الإنترنت متاح 24 ساعة في اليوم، 7 أيام في الأسبوع، 365 يوماً في السنة، وبتكلفة منخفضة جداً. وبالمقارنة مع وسائل الإعلام الجماهيري، فإنه أرخص بكثير أن تسمح للمستهلك أن يجد المعلومات على الموقع الإلكتروني مما هو عليه الحال لاستئجار مندوب مبيعات. فعينة التحميل أو العرض لا تكلف المعلن شيئاً. ومن هنا لا توجد مقارنة بين تكلفة الإعلان عبر الإنترنت والتكلفة الباهظة للإعلان المذاع أو المطبوع.</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0"/>
              </a:spcAft>
            </a:pP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1600" dirty="0">
                <a:solidFill>
                  <a:srgbClr val="0D0D0D"/>
                </a:solidFill>
                <a:latin typeface="Calibri" panose="020F0502020204030204" pitchFamily="34" charset="0"/>
                <a:ea typeface="Calibri" panose="020F0502020204030204" pitchFamily="34" charset="0"/>
                <a:cs typeface="Times New Roman" panose="02020603050405020304" pitchFamily="18" charset="0"/>
              </a:rPr>
              <a:t> </a:t>
            </a:r>
            <a:endParaRPr lang="en-US" sz="11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44965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9092621" y="395277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9192212" y="4091509"/>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solidFill>
                  <a:prstClr val="white"/>
                </a:solidFill>
                <a:latin typeface="Times New Roman" panose="02020603050405020304" pitchFamily="18" charset="0"/>
                <a:cs typeface="Times New Roman" panose="02020603050405020304" pitchFamily="18" charset="0"/>
              </a:rPr>
              <a:t>2</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11175" y="77399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defRPr/>
            </a:pPr>
            <a:endParaRPr kumimoji="0" lang="en-US" sz="2400" b="1" i="0" u="none" strike="noStrike" kern="1200" cap="none" spc="0" normalizeH="0" baseline="0" noProof="0" dirty="0">
              <a:ln>
                <a:noFill/>
              </a:ln>
              <a:solidFill>
                <a:srgbClr val="4472C4">
                  <a:lumMod val="50000"/>
                </a:srgbClr>
              </a:solidFill>
              <a:effectLst/>
              <a:uLnTx/>
              <a:uFillTx/>
              <a:latin typeface="Book Antiqua" panose="02040602050305030304" pitchFamily="18" charset="0"/>
              <a:ea typeface="Calibri" panose="020F0502020204030204" pitchFamily="34" charset="0"/>
              <a:cs typeface="Simplified Arabic" panose="02020603050405020304" pitchFamily="18" charset="-78"/>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256864" y="922218"/>
            <a:ext cx="6302379" cy="482123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6. التسوق عبر الإنترنت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Online Shopping</a:t>
            </a: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حيث يستطيع المستهلك شراء المنتج المعلن عنه في الجلسة نفسها عبر الإنترنت، وذلك من خلال متاجر التسوق عبر الإنترنت مثل </a:t>
            </a:r>
            <a:r>
              <a:rPr lang="en-US" sz="2400" dirty="0">
                <a:solidFill>
                  <a:schemeClr val="bg1"/>
                </a:solidFill>
                <a:latin typeface="Times New Roman" panose="02020603050405020304" pitchFamily="18" charset="0"/>
                <a:ea typeface="Calibri" panose="020F0502020204030204" pitchFamily="34" charset="0"/>
                <a:cs typeface="Arial" panose="020B0604020202020204" pitchFamily="34" charset="0"/>
              </a:rPr>
              <a:t>Conrad-Amazon-E Bay</a:t>
            </a: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 فالتسوق عبر الإنترنت من أهم فوائد إعلان الإنترنت، حيث يمكن أن يتضمن مزايا تفاعلية جديدة لدليل التسوق، مثل الاستفسارات الموجهة عبر البريد الإلكتروني لممثلي المبيعات، أو منتديات المناقشة للعملاء، أو تطبيقات الصوت والفيديو.</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2478089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2001" cy="597369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27999" y="-43544"/>
            <a:ext cx="5279426" cy="5973696"/>
          </a:xfrm>
        </p:spPr>
      </p:pic>
      <p:sp>
        <p:nvSpPr>
          <p:cNvPr id="9" name="TextBox 8">
            <a:extLst>
              <a:ext uri="{FF2B5EF4-FFF2-40B4-BE49-F238E27FC236}">
                <a16:creationId xmlns:a16="http://schemas.microsoft.com/office/drawing/2014/main" id="{25760A6C-566F-B7E3-1EEE-CB29F0CF0113}"/>
              </a:ext>
            </a:extLst>
          </p:cNvPr>
          <p:cNvSpPr txBox="1"/>
          <p:nvPr/>
        </p:nvSpPr>
        <p:spPr>
          <a:xfrm>
            <a:off x="1728204" y="1107751"/>
            <a:ext cx="10004611" cy="417871"/>
          </a:xfrm>
          <a:prstGeom prst="rect">
            <a:avLst/>
          </a:prstGeom>
          <a:noFill/>
        </p:spPr>
        <p:txBody>
          <a:bodyPr wrap="square" rtlCol="0">
            <a:spAutoFit/>
          </a:bodyPr>
          <a:lstStyle/>
          <a:p>
            <a:pPr marL="0" marR="0" lvl="0" indent="0" algn="r" defTabSz="914400" rtl="1" eaLnBrk="1" fontAlgn="auto" latinLnBrk="0" hangingPunct="1">
              <a:lnSpc>
                <a:spcPct val="115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70C0"/>
                </a:solidFill>
                <a:effectLst/>
                <a:uLnTx/>
                <a:uFillTx/>
                <a:latin typeface="Calibri" panose="020F0502020204030204"/>
                <a:ea typeface="Calibri"/>
                <a:cs typeface="Times New Roman" panose="02020603050405020304" pitchFamily="18" charset="0"/>
              </a:rPr>
              <a: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9198451" y="6254277"/>
            <a:ext cx="2993549"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Times New Roman" panose="02020603050405020304" pitchFamily="18" charset="0"/>
              </a:rPr>
              <a:t>Lecture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091" y="36887"/>
            <a:ext cx="2372485" cy="592586"/>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792445" y="36887"/>
            <a:ext cx="2210773" cy="802496"/>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339445" y="6421003"/>
            <a:ext cx="314260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dobe Devanagari" panose="02040503050201020203" pitchFamily="18" charset="0"/>
                <a:ea typeface="+mn-ea"/>
                <a:cs typeface="Adobe Devanagari" panose="02040503050201020203" pitchFamily="18" charset="0"/>
              </a:rPr>
              <a:t>www.midocean.ae</a:t>
            </a:r>
          </a:p>
        </p:txBody>
      </p:sp>
      <p:sp>
        <p:nvSpPr>
          <p:cNvPr id="4" name="Rectangle: Rounded Corners 3">
            <a:extLst>
              <a:ext uri="{FF2B5EF4-FFF2-40B4-BE49-F238E27FC236}">
                <a16:creationId xmlns:a16="http://schemas.microsoft.com/office/drawing/2014/main" id="{AC259D4F-0503-452F-85AF-F7D0F2D15805}"/>
              </a:ext>
            </a:extLst>
          </p:cNvPr>
          <p:cNvSpPr/>
          <p:nvPr/>
        </p:nvSpPr>
        <p:spPr>
          <a:xfrm>
            <a:off x="3132944" y="953598"/>
            <a:ext cx="8599871" cy="4232999"/>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70C0"/>
                </a:solidFill>
                <a:latin typeface="Calibri" panose="020F0502020204030204" pitchFamily="34" charset="0"/>
                <a:ea typeface="Calibri" panose="020F0502020204030204" pitchFamily="34" charset="0"/>
                <a:cs typeface="Times New Roman" panose="02020603050405020304" pitchFamily="18" charset="0"/>
              </a:rPr>
              <a:t>7. المساحة غير المحدودة </a:t>
            </a:r>
            <a:r>
              <a:rPr lang="en-US" sz="2400" b="1" dirty="0">
                <a:solidFill>
                  <a:srgbClr val="0070C0"/>
                </a:solidFill>
                <a:latin typeface="Times New Roman" panose="02020603050405020304" pitchFamily="18" charset="0"/>
                <a:ea typeface="Calibri" panose="020F0502020204030204" pitchFamily="34" charset="0"/>
                <a:cs typeface="Arial" panose="020B0604020202020204" pitchFamily="34" charset="0"/>
              </a:rPr>
              <a:t>Unlimited Space</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400" dirty="0">
                <a:solidFill>
                  <a:srgbClr val="0070C0"/>
                </a:solidFill>
                <a:latin typeface="Calibri" panose="020F0502020204030204" pitchFamily="34" charset="0"/>
                <a:ea typeface="Calibri" panose="020F0502020204030204" pitchFamily="34" charset="0"/>
                <a:cs typeface="Times New Roman" panose="02020603050405020304" pitchFamily="18" charset="0"/>
              </a:rPr>
              <a:t>يمكن للمعلن الحصول على مستخدم للموقع، ومن ثم يمكنه استخدام المساحة التي يحتاج إليها لعرض المنتجات. كما يمكن أن يتضمن الموقع روابط لعشرات الصفحات والصور ضمن موقع المعلن، وروابط للمواقع ذات الصلة التي قد تساعد على فهم المنتج. وهذا بعيد كل البعد عن قيود المساحة أو الزمن في حالة الإعلان المطبوع أو المذاع.</a:t>
            </a:r>
            <a:endParaRPr lang="en-US" sz="1600"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2662245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457096" y="1686890"/>
            <a:ext cx="9344482" cy="4354146"/>
          </a:xfrm>
          <a:prstGeom prst="round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28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8. ثراء المعلومات </a:t>
            </a:r>
            <a:r>
              <a:rPr lang="en-US" sz="2800" b="1" dirty="0">
                <a:solidFill>
                  <a:schemeClr val="bg1"/>
                </a:solidFill>
                <a:latin typeface="Times New Roman" panose="02020603050405020304" pitchFamily="18" charset="0"/>
                <a:ea typeface="Calibri" panose="020F0502020204030204" pitchFamily="34" charset="0"/>
                <a:cs typeface="Arial" panose="020B0604020202020204" pitchFamily="34" charset="0"/>
              </a:rPr>
              <a:t>Information Richness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8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إن طبيعة التلفزيون، الإذاعة، اللوحات الإعلانية، والوسائل المطبوعة تقيد الإعلان التقليدي في رسالة واحدة قصيرة لا تُنسى. لكن الرسالة الإعلانية عبر الإنترنت لم تعد مقيدة بذلك، حيث تسمح شبكة الإنترنت للمستخدمين بالاتصال بمزيد من المحتوى؛ أي إن الإعلان عبر الإنترنت هو منتج غني بالمعلومات.</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9325600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5474" y="282951"/>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45888" y="282950"/>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476483" y="622092"/>
            <a:ext cx="4640866" cy="85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69109" y="641828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8C97AB18-0D7E-46DC-909A-34275AC4B1CE}"/>
              </a:ext>
            </a:extLst>
          </p:cNvPr>
          <p:cNvSpPr/>
          <p:nvPr/>
        </p:nvSpPr>
        <p:spPr>
          <a:xfrm>
            <a:off x="4360270" y="1560384"/>
            <a:ext cx="7520555" cy="3874565"/>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0"/>
              </a:spcAft>
            </a:pPr>
            <a:r>
              <a:rPr lang="ar-EG" sz="32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9</a:t>
            </a:r>
            <a:r>
              <a:rPr lang="ar-EG" sz="24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سهولة التحديث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Ease of Updating</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4572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حيث يمكن تغيير وتحديث المعلومات الإلكترونية بسرعة وسهولة ودون انتظار الطبعة القادمة أو الإصدار الجديد</a:t>
            </a:r>
            <a:r>
              <a:rPr lang="ar-EG" sz="1600" dirty="0">
                <a:solidFill>
                  <a:srgbClr val="002060"/>
                </a:solidFill>
                <a:latin typeface="Calibri" panose="020F0502020204030204" pitchFamily="34" charset="0"/>
                <a:ea typeface="Calibri" panose="020F0502020204030204" pitchFamily="34" charset="0"/>
                <a:cs typeface="Times New Roman" panose="02020603050405020304" pitchFamily="18" charset="0"/>
              </a:rPr>
              <a:t>.</a:t>
            </a:r>
          </a:p>
          <a:p>
            <a:pPr marL="457200" algn="justLow" rtl="1">
              <a:lnSpc>
                <a:spcPct val="150000"/>
              </a:lnSpc>
              <a:spcAft>
                <a:spcPts val="800"/>
              </a:spcAft>
            </a:pPr>
            <a:endParaRPr lang="en-US" sz="11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E08ADCE7-5C2C-4975-97E3-2256683B068E}"/>
              </a:ext>
            </a:extLst>
          </p:cNvPr>
          <p:cNvPicPr>
            <a:picLocks noChangeAspect="1"/>
          </p:cNvPicPr>
          <p:nvPr/>
        </p:nvPicPr>
        <p:blipFill>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tretch>
            <a:fillRect/>
          </a:stretch>
        </p:blipFill>
        <p:spPr>
          <a:xfrm>
            <a:off x="366992" y="2287147"/>
            <a:ext cx="3737961" cy="27998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217125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8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10.</a:t>
            </a:r>
            <a:r>
              <a:rPr lang="ar-EG" sz="1600" b="1"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معلومات العلامة التجارية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Brand Information</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8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الإعلان الإلكتروني الجيد الذي يضم مزيداً من المعلومات عن العلامة التجارية مهم لبناء صورة العلامة التجارية؛ فعلى سبيل المثال يمكن للموقع التجاري أن يوفر معلومات مفصلة عن الشركة ومنتجاتها وخدماتها.</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34065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70761" y="897883"/>
            <a:ext cx="6695742" cy="4749681"/>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chemeClr val="bg1"/>
                </a:solidFill>
                <a:latin typeface="Calibri" panose="020F0502020204030204" pitchFamily="34" charset="0"/>
                <a:ea typeface="Calibri" panose="020F0502020204030204" pitchFamily="34" charset="0"/>
                <a:cs typeface="Times New Roman" panose="02020603050405020304" pitchFamily="18" charset="0"/>
              </a:rPr>
              <a:t>11. التعرض العالمي </a:t>
            </a: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Global Exposure</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marL="22860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توسع شبكة الإنترنت سوق الشركة ليشمل الأسواق العالمية، ويسمح للزوار من جميع أنحاء العالم بزيارة الموقع. ويهدف الإعلان الإلكتروني إلى ترويج وبيع منتجات وخدمات شركات عديدة ومتنوعة في السوق العالمية عبر الإنترنت</a:t>
            </a:r>
            <a:r>
              <a:rPr lang="ar-EG" dirty="0">
                <a:solidFill>
                  <a:srgbClr val="0D0D0D"/>
                </a:solidFill>
                <a:latin typeface="Calibri" panose="020F0502020204030204" pitchFamily="34" charset="0"/>
                <a:ea typeface="Calibri" panose="020F0502020204030204" pitchFamily="34" charset="0"/>
                <a:cs typeface="Times New Roman" panose="02020603050405020304" pitchFamily="18" charset="0"/>
              </a:rPr>
              <a:t>.</a:t>
            </a:r>
            <a:endParaRPr lang="en-US" sz="12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57188021"/>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940128" y="1600742"/>
            <a:ext cx="10617477" cy="4878885"/>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12. توفير أداة أكثر فعالية للتوفيق </a:t>
            </a:r>
            <a:r>
              <a:rPr lang="en-US" sz="28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Matching</a:t>
            </a:r>
            <a:r>
              <a:rPr lang="en-US" sz="100" b="1" dirty="0">
                <a:solidFill>
                  <a:srgbClr val="002060"/>
                </a:solidFill>
                <a:latin typeface="Times New Roman" panose="02020603050405020304" pitchFamily="18" charset="0"/>
                <a:ea typeface="Calibri" panose="020F0502020204030204" pitchFamily="34" charset="0"/>
                <a:cs typeface="Arial" panose="020B0604020202020204" pitchFamily="34" charset="0"/>
              </a:rPr>
              <a:t> </a:t>
            </a:r>
            <a:r>
              <a:rPr lang="ar-EG" sz="2800" b="1" dirty="0">
                <a:solidFill>
                  <a:srgbClr val="002060"/>
                </a:solidFill>
                <a:latin typeface="Calibri" panose="020F0502020204030204" pitchFamily="34" charset="0"/>
                <a:ea typeface="Calibri" panose="020F0502020204030204" pitchFamily="34" charset="0"/>
                <a:cs typeface="Times New Roman" panose="02020603050405020304" pitchFamily="18" charset="0"/>
              </a:rPr>
              <a:t>  بين المعلنين ومشاهديهم:</a:t>
            </a:r>
            <a:endParaRPr lang="en-US"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r>
              <a:rPr lang="ar-EG" sz="2800" dirty="0">
                <a:solidFill>
                  <a:srgbClr val="002060"/>
                </a:solidFill>
                <a:ea typeface="Calibri" panose="020F0502020204030204" pitchFamily="34" charset="0"/>
                <a:cs typeface="Times New Roman" panose="02020603050405020304" pitchFamily="18" charset="0"/>
              </a:rPr>
              <a:t>إن جوهر صناعة الإعلان هو توصيل المعلن إلى الجمهور المستهدف. وحيث يرغب عدد كبير من المعلنين في توصيل رسائل متعددة إلى عدد كبير من المستهلكين نشأت وكالات الإعلان في منتصف القرن التاسع عشر لتنسيق العرض والطلب بين الشركات الراغبة في الإعلان خارج منطقتها والصحف اليومية والأسبوعية. إلا أن الإعلان عبر الإنترنت يوفر إمكانية أن يكون أداة أكثر فعالية للتعارف أو التوفيق بين المعلنين ومشاهديهم أكثر من الإعلان التقليدي.</a:t>
            </a:r>
            <a:endParaRPr lang="en-US" sz="28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25767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623684" y="180432"/>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79545" y="1064483"/>
            <a:ext cx="10202277" cy="4856632"/>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dirty="0">
                <a:solidFill>
                  <a:srgbClr val="002060"/>
                </a:solidFill>
                <a:ea typeface="Calibri" panose="020F0502020204030204" pitchFamily="34" charset="0"/>
                <a:cs typeface="Times New Roman" panose="02020603050405020304" pitchFamily="18" charset="0"/>
              </a:rPr>
              <a:t>فعلى سبيل المثال عند الأخذ بعين الاعتبار الشركات التي تبيع قضبان الصيد في المياه المالحة لعشاق الصيد الطائر، فإن النهج التقليدي لتوفيق هؤلاء المشترين والبائعين يتضمن إنشاء مجلة مثل " مجلة الصياد الطائر"، بمحتوى يجذب هؤلاء الأشخاص. وفي المقابل يعتمد النهج الإلكتروني على تنوع التكتيكات المستخدمة لتوصيل الرسالة للمستهلك؛ مثل فهارس نتائج محركات البحث على الويب ذات الصلة بالمستهلكين الذين يكتبون جملة " قضبان الصيد في المياه المالحة"، بهذه المعلومة يستطيع محرك البحث بيع إعلانات لبائعي قضبان الصيد في المياه المالحة. </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80380435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64695" y="239843"/>
            <a:ext cx="11031979" cy="619902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346297" y="247703"/>
            <a:ext cx="1872989" cy="884051"/>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1843219" y="1192506"/>
            <a:ext cx="8439573" cy="4472987"/>
          </a:xfrm>
          <a:prstGeom prst="roundRect">
            <a:avLst/>
          </a:prstGeom>
          <a:gradFill flip="none" rotWithShape="1">
            <a:gsLst>
              <a:gs pos="0">
                <a:schemeClr val="accent5">
                  <a:lumMod val="20000"/>
                  <a:lumOff val="80000"/>
                  <a:shade val="30000"/>
                  <a:satMod val="115000"/>
                </a:schemeClr>
              </a:gs>
              <a:gs pos="50000">
                <a:schemeClr val="accent5">
                  <a:lumMod val="20000"/>
                  <a:lumOff val="80000"/>
                  <a:shade val="67500"/>
                  <a:satMod val="115000"/>
                </a:schemeClr>
              </a:gs>
              <a:gs pos="100000">
                <a:schemeClr val="accent5">
                  <a:lumMod val="20000"/>
                  <a:lumOff val="80000"/>
                  <a:shade val="100000"/>
                  <a:satMod val="115000"/>
                </a:scheme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b="1">
                <a:solidFill>
                  <a:srgbClr val="002060"/>
                </a:solidFill>
                <a:ea typeface="Calibri" panose="020F0502020204030204" pitchFamily="34" charset="0"/>
                <a:cs typeface="Times New Roman" panose="02020603050405020304" pitchFamily="18" charset="0"/>
              </a:rPr>
              <a:t>والإعلان السياقي على صفحات الويب يمكنه عمل الشيء نفسه، كما أن المستهلك الذي يزور مدونة للصيادين الطائرين يمكن أن يتعرض للإعلان. وتقنيات استهداف السلوك- والتي لاتزال قيد التطوير- يمكنها أيضا تحديد الأفراد الذين يهتمون بالصيد الطائر، وتحديد ما إذا كانوا يبحثون في أنحاء الويب عن معلومات تُشير إلى وجود سوق لقضبان الصيد في المياه المالحة.</a:t>
            </a:r>
            <a:endParaRPr lang="en-US" sz="2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9117291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39646" y="1288498"/>
            <a:ext cx="11197652" cy="4254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ea typeface="Calibri" panose="020F0502020204030204" pitchFamily="34" charset="0"/>
                <a:cs typeface="Times New Roman" panose="02020603050405020304" pitchFamily="18" charset="0"/>
              </a:rPr>
              <a:t>ونتيجة لذلك يقدم إعلان الإنترنت اثنين من أكبر اعتبارات الكفاءة الاقتصادية المحتملة؛ الأول هي أن إعلان الإنترنت يسمح للاقتصاد بالحد من حجم الموارد المخصصة لإنشاء المحتوى لتجميع وتصنيف المشترين المحتملين. وقد لا يحتاج المجتمع لاستثمار ما يتم استثماره في الصحف والمجلات ووسائل الإعلام الأخرى والتي يكون هدفها الرئيسي هو تجميع العملاء الحقيقيين (قرة أعين المعلنين). والآخر: يكاد يكون من المؤكد أن الإعلان عبر الإنترنت يزيد من دقة التوفيق بين البائع والمشتري. وبالتالي يكون لدى البائع قدرة أكبر على استهداف المستهلكين الذين من المحتمل أن يقوموا بالشراء، ويكون المستهلك أكثر عُرضة لتلقي رسائل مفيدة وأقل عرضة لتلقي رسائل تستغرق وقتاً طويلاً ولا صلة لها بالموضوع الذي يبحث عنه.</a:t>
            </a:r>
            <a:endParaRPr lang="en-US" sz="24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2"/>
            <a:ext cx="2383737" cy="830998"/>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Sylfaen" panose="010A0502050306030303" pitchFamily="18" charset="0"/>
                <a:ea typeface="+mn-ea"/>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0947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4" y="899410"/>
            <a:ext cx="6909897" cy="50607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r>
              <a:rPr kumimoji="0" lang="ar-EG" sz="2000" b="1" i="0" u="none" strike="noStrike" kern="1200" cap="none" spc="0" normalizeH="0" baseline="0" noProof="0" dirty="0">
                <a:ln>
                  <a:noFill/>
                </a:ln>
                <a:solidFill>
                  <a:prstClr val="white"/>
                </a:solidFill>
                <a:effectLst/>
                <a:uLnTx/>
                <a:uFillTx/>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marR="0" lvl="0" indent="-342900" algn="ctr" defTabSz="914400" rtl="1" eaLnBrk="1" fontAlgn="auto" latinLnBrk="0" hangingPunct="1">
              <a:lnSpc>
                <a:spcPct val="107000"/>
              </a:lnSpc>
              <a:spcBef>
                <a:spcPts val="0"/>
              </a:spcBef>
              <a:spcAft>
                <a:spcPts val="800"/>
              </a:spcAft>
              <a:buClrTx/>
              <a:buSzTx/>
              <a:buFont typeface="Wingdings" panose="05000000000000000000" pitchFamily="2" charset="2"/>
              <a:buChar char=""/>
              <a:tabLst/>
              <a:defRPr/>
            </a:pPr>
            <a:endParaRPr kumimoji="0" lang="ar-EG" sz="2000" b="1" i="0" u="none" strike="noStrike" kern="1200" cap="none" spc="0" normalizeH="0" baseline="0" noProof="0" dirty="0">
              <a:ln>
                <a:noFill/>
              </a:ln>
              <a:solidFill>
                <a:srgbClr val="4472C4">
                  <a:lumMod val="50000"/>
                </a:srgbClr>
              </a:solidFill>
              <a:effectLst/>
              <a:uLnTx/>
              <a:uFillTx/>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648461" y="1157253"/>
            <a:ext cx="6134970" cy="43936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50000"/>
              </a:lnSpc>
              <a:spcAft>
                <a:spcPts val="800"/>
              </a:spcAft>
            </a:pPr>
            <a:r>
              <a:rPr lang="ar-EG" sz="2400" dirty="0">
                <a:solidFill>
                  <a:schemeClr val="bg1"/>
                </a:solidFill>
                <a:latin typeface="Calibri" panose="020F0502020204030204" pitchFamily="34" charset="0"/>
                <a:ea typeface="Calibri" panose="020F0502020204030204" pitchFamily="34" charset="0"/>
                <a:cs typeface="Times New Roman" panose="02020603050405020304" pitchFamily="18" charset="0"/>
              </a:rPr>
              <a:t>13. الإعلان عبر الإنترنت قادر على إشراك الأشخاص في جولة على مدار الأربع والعشرين ساعة، والاتصال بشكل متزامن. حيث أفاد 44% من مستخدمي الإنترنت أنهم يقومون بعمليات الشراء على الإنترنت بانتظام أو على الأقل في بعض الأحيان.</a:t>
            </a:r>
            <a:endParaRPr lang="en-US" sz="1600" dirty="0">
              <a:solidFill>
                <a:schemeClr val="bg1"/>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062382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284395" y="436684"/>
            <a:ext cx="1030813" cy="81645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224199" y="468797"/>
            <a:ext cx="1091009"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171041" y="2063925"/>
            <a:ext cx="8191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4931764" y="570965"/>
            <a:ext cx="481152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05455" y="-55125"/>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387414A5-FA92-468B-9290-A6E2228D47D7}"/>
              </a:ext>
            </a:extLst>
          </p:cNvPr>
          <p:cNvSpPr/>
          <p:nvPr/>
        </p:nvSpPr>
        <p:spPr>
          <a:xfrm>
            <a:off x="1558978" y="1253140"/>
            <a:ext cx="9448114" cy="4858442"/>
          </a:xfrm>
          <a:prstGeom prst="roundRect">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بينما آشار </a:t>
            </a:r>
            <a:r>
              <a:rPr lang="en-US" sz="2800" dirty="0">
                <a:solidFill>
                  <a:srgbClr val="0070C0"/>
                </a:solidFill>
                <a:latin typeface="Times New Roman" panose="02020603050405020304" pitchFamily="18" charset="0"/>
                <a:ea typeface="Calibri" panose="020F0502020204030204" pitchFamily="34" charset="0"/>
                <a:cs typeface="Arial" panose="020B0604020202020204" pitchFamily="34" charset="0"/>
              </a:rPr>
              <a:t>Bronneberge ,Balasubramanian &amp;Peterson 1997</a:t>
            </a: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 إلى أن شبكة الإنترنت تشترك في العديد من الخصائص مع قنوات التسويق الأخرى، وتضيف عدداً من السمات والقدرات الأخرى التي تنفرد بها وسيلة الإنترنت، والتي تشتمل على ما يأتي:</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800"/>
              </a:spcAft>
              <a:buFont typeface="Times New Roman" panose="02020603050405020304" pitchFamily="18" charset="0"/>
              <a:buChar char="-"/>
            </a:pPr>
            <a:r>
              <a:rPr lang="ar-EG" sz="2800" dirty="0">
                <a:solidFill>
                  <a:srgbClr val="0070C0"/>
                </a:solidFill>
                <a:latin typeface="Calibri" panose="020F0502020204030204" pitchFamily="34" charset="0"/>
                <a:ea typeface="Calibri" panose="020F0502020204030204" pitchFamily="34" charset="0"/>
                <a:cs typeface="Times New Roman" panose="02020603050405020304" pitchFamily="18" charset="0"/>
              </a:rPr>
              <a:t>تخزين كميات أكبر من المعلومات بتكاليف منخفضة نسبياً، وتقديم المعلومات بشكل تفاعلي وقابل للتخصيص، مما يقلل عدم تماثل المعلومات بين البائع والمشتري</a:t>
            </a:r>
            <a:endParaRPr lang="en-US" dirty="0">
              <a:solidFill>
                <a:srgbClr val="0070C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432215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82844" y="1202961"/>
            <a:ext cx="7426312" cy="4452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وسائل فعالة وغير مكلفة للبحث وتنظيم هذه المعلومات وتوزيعها، على سبيل المثال: محركات البحث.</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توفير خبرات حسية، على سبيل المثال: الصورة ثلاثية الأبعاد، ومعاينة الفيديو</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تخدم كوسيلة للمعاملات (القيام بدور وسيط الصفقة)، وكوسيلة للتوزيع المادي لبعض السلع، على سبيل المثال: البرامج.</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lnSpc>
                <a:spcPct val="150000"/>
              </a:lnSpc>
              <a:spcAft>
                <a:spcPts val="0"/>
              </a:spcAft>
              <a:buFont typeface="Times New Roman" panose="02020603050405020304" pitchFamily="18" charset="0"/>
              <a:buChar char="-"/>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إنشاء وجود بتكاليف منخفضة نسبياً.</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49705" y="145180"/>
            <a:ext cx="989351" cy="82168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9705" y="215890"/>
            <a:ext cx="989351"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206317" y="-42875"/>
            <a:ext cx="1755190" cy="828449"/>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18231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BD069A96-5848-FF57-BDAE-6DBEC0AA0DA9}"/>
              </a:ext>
            </a:extLst>
          </p:cNvPr>
          <p:cNvSpPr/>
          <p:nvPr/>
        </p:nvSpPr>
        <p:spPr>
          <a:xfrm flipV="1">
            <a:off x="4961744" y="708087"/>
            <a:ext cx="41556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3" name="Rectangle: Rounded Corners 2">
            <a:extLst>
              <a:ext uri="{FF2B5EF4-FFF2-40B4-BE49-F238E27FC236}">
                <a16:creationId xmlns:a16="http://schemas.microsoft.com/office/drawing/2014/main" id="{79CA69FD-3ED5-4909-BCD4-14B8DF02A33F}"/>
              </a:ext>
            </a:extLst>
          </p:cNvPr>
          <p:cNvSpPr/>
          <p:nvPr/>
        </p:nvSpPr>
        <p:spPr>
          <a:xfrm>
            <a:off x="2776650" y="382720"/>
            <a:ext cx="2074149" cy="722691"/>
          </a:xfrm>
          <a:prstGeom prst="roundRect">
            <a:avLst/>
          </a:prstGeom>
          <a:solidFill>
            <a:srgbClr val="002060"/>
          </a:solidFill>
          <a:ln>
            <a:noFill/>
          </a:ln>
        </p:spPr>
        <p:style>
          <a:lnRef idx="3">
            <a:schemeClr val="lt1"/>
          </a:lnRef>
          <a:fillRef idx="1">
            <a:schemeClr val="accent5"/>
          </a:fillRef>
          <a:effectRef idx="1">
            <a:schemeClr val="accent5"/>
          </a:effectRef>
          <a:fontRef idx="minor">
            <a:schemeClr val="lt1"/>
          </a:fontRef>
        </p:style>
        <p:txBody>
          <a:bodyPr rtlCol="1" anchor="ctr"/>
          <a:lstStyle/>
          <a:p>
            <a:pPr algn="ctr"/>
            <a:r>
              <a:rPr lang="ar-EG" sz="3200" b="1" dirty="0">
                <a:solidFill>
                  <a:schemeClr val="bg1"/>
                </a:solidFill>
                <a:cs typeface="+mj-cs"/>
              </a:rPr>
              <a:t>خاتمة</a:t>
            </a:r>
            <a:r>
              <a:rPr lang="ar-EG" dirty="0"/>
              <a:t> </a:t>
            </a:r>
          </a:p>
        </p:txBody>
      </p:sp>
      <p:sp>
        <p:nvSpPr>
          <p:cNvPr id="7" name="Rectangle: Rounded Corners 6">
            <a:extLst>
              <a:ext uri="{FF2B5EF4-FFF2-40B4-BE49-F238E27FC236}">
                <a16:creationId xmlns:a16="http://schemas.microsoft.com/office/drawing/2014/main" id="{D72928B5-5F2A-4507-A670-2E40AEA46AF1}"/>
              </a:ext>
            </a:extLst>
          </p:cNvPr>
          <p:cNvSpPr/>
          <p:nvPr/>
        </p:nvSpPr>
        <p:spPr>
          <a:xfrm>
            <a:off x="2383436" y="1720668"/>
            <a:ext cx="9497389" cy="4344487"/>
          </a:xfrm>
          <a:prstGeom prst="roundRect">
            <a:avLst/>
          </a:prstGeom>
        </p:spPr>
        <p:style>
          <a:lnRef idx="2">
            <a:schemeClr val="accent1"/>
          </a:lnRef>
          <a:fillRef idx="1">
            <a:schemeClr val="lt1"/>
          </a:fillRef>
          <a:effectRef idx="0">
            <a:schemeClr val="accent1"/>
          </a:effectRef>
          <a:fontRef idx="minor">
            <a:schemeClr val="dk1"/>
          </a:fontRef>
        </p:style>
        <p:txBody>
          <a:bodyPr rtlCol="1" anchor="ctr"/>
          <a:lstStyle/>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في النهاية، يمكننا القول إن الإعلان الرقمي والإعلان التقليدي كل منهما له أهميته ودوره في عالم التسويق. حيث يتميز الإعلان الرقمي بقدرته على استهداف فئات مستهدفة بشكل دقيق وتحقيق تفاعل أكبر مع الجمهور، بينما يُتيح الإعلان التقليدي وصولًا أوسع للجمهور العام.</a:t>
            </a:r>
            <a:endParaRPr lang="en-US" sz="1600" dirty="0">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لذا؛ على الشركات أن تنظر إلى طبيعة منتجاتها وأهدافها الاستراتيجية لاختيار النوع المناسب من الإعلان بما يضمن لها</a:t>
            </a:r>
            <a:r>
              <a:rPr lang="ar-EG" dirty="0"/>
              <a:t> </a:t>
            </a:r>
            <a:r>
              <a:rPr lang="ar-EG" sz="2400" dirty="0">
                <a:solidFill>
                  <a:srgbClr val="0D0D0D"/>
                </a:solidFill>
                <a:latin typeface="Calibri" panose="020F0502020204030204" pitchFamily="34" charset="0"/>
                <a:cs typeface="Times New Roman" panose="02020603050405020304" pitchFamily="18" charset="0"/>
              </a:rPr>
              <a:t>تحقيق أقصى استفادة ونجاح في حملاتها الإعلانية.</a:t>
            </a:r>
            <a:r>
              <a:rPr lang="ar-EG" dirty="0"/>
              <a:t> </a:t>
            </a:r>
            <a:r>
              <a:rPr lang="ar-EG" sz="2400" dirty="0">
                <a:solidFill>
                  <a:srgbClr val="0D0D0D"/>
                </a:solidFill>
                <a:latin typeface="Calibri" panose="020F0502020204030204" pitchFamily="34" charset="0"/>
                <a:ea typeface="Calibri" panose="020F0502020204030204" pitchFamily="34" charset="0"/>
                <a:cs typeface="Times New Roman" panose="02020603050405020304" pitchFamily="18" charset="0"/>
              </a:rPr>
              <a:t>فقد يكون الإعلان الرقمي مفيدًا في الوصول إلى جمهور مستهدف محدد وتحقيق نتائج قابلة للقياس والتحليل، بينما يمكن أن يكون الإعلان التقليدي مفيدًا لزيادة الوعي العام والوصول إلى شرائح أوسع من الجمهور.</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6099515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98797" y="419134"/>
            <a:ext cx="2503310" cy="118156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821237" y="6425763"/>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Book Antiqua" panose="02040602050305030304" pitchFamily="18" charset="0"/>
                <a:ea typeface="+mn-ea"/>
                <a:cs typeface="+mn-cs"/>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898797" y="1545741"/>
            <a:ext cx="10328419" cy="407035"/>
          </a:xfrm>
          <a:prstGeom prst="rect">
            <a:avLst/>
          </a:prstGeom>
          <a:noFill/>
        </p:spPr>
        <p:txBody>
          <a:bodyPr wrap="square" rtlCol="0">
            <a:spAutoFit/>
          </a:bodyPr>
          <a:lstStyle/>
          <a:p>
            <a:pPr marL="342900" marR="0" lvl="0" indent="-342900" algn="r" defTabSz="914400" rtl="1" eaLnBrk="1" fontAlgn="auto" latinLnBrk="0" hangingPunct="1">
              <a:lnSpc>
                <a:spcPct val="107000"/>
              </a:lnSpc>
              <a:spcBef>
                <a:spcPts val="0"/>
              </a:spcBef>
              <a:spcAft>
                <a:spcPts val="800"/>
              </a:spcAft>
              <a:buClrTx/>
              <a:buSzTx/>
              <a:buFont typeface="Wingdings" panose="05000000000000000000" pitchFamily="2" charset="2"/>
              <a:buChar char="Ø"/>
              <a:tabLst/>
              <a:defRPr/>
            </a:pPr>
            <a:endParaRPr kumimoji="0" lang="en-US" sz="2000" b="0" i="0" u="none" strike="noStrike" kern="1200" cap="none" spc="0" normalizeH="0" baseline="0" noProof="0" dirty="0">
              <a:ln>
                <a:noFill/>
              </a:ln>
              <a:solidFill>
                <a:srgbClr val="0070C0"/>
              </a:solidFill>
              <a:effectLst/>
              <a:uLnTx/>
              <a:uFillTx/>
              <a:latin typeface="Calibri" panose="020F0502020204030204" pitchFamily="34" charset="0"/>
              <a:ea typeface="Calibri" panose="020F0502020204030204" pitchFamily="34" charset="0"/>
              <a:cs typeface="+mn-cs"/>
            </a:endParaRPr>
          </a:p>
        </p:txBody>
      </p:sp>
      <p:sp>
        <p:nvSpPr>
          <p:cNvPr id="2" name="Rectangle 1">
            <a:extLst>
              <a:ext uri="{FF2B5EF4-FFF2-40B4-BE49-F238E27FC236}">
                <a16:creationId xmlns:a16="http://schemas.microsoft.com/office/drawing/2014/main" id="{7A019C2E-9694-405D-908B-5B5AFDE019A6}"/>
              </a:ext>
            </a:extLst>
          </p:cNvPr>
          <p:cNvSpPr/>
          <p:nvPr/>
        </p:nvSpPr>
        <p:spPr>
          <a:xfrm>
            <a:off x="4017365" y="974912"/>
            <a:ext cx="5216576"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rgbClr val="0070C0"/>
              </a:solidFill>
              <a:effectLst/>
              <a:uLnTx/>
              <a:uFillTx/>
              <a:latin typeface="Adobe Devanagari" panose="02040503050201020203" pitchFamily="18" charset="0"/>
              <a:ea typeface="+mn-ea"/>
              <a:cs typeface="Times New Roman" panose="02020603050405020304" pitchFamily="18" charset="0"/>
            </a:endParaRPr>
          </a:p>
        </p:txBody>
      </p:sp>
      <p:sp>
        <p:nvSpPr>
          <p:cNvPr id="4" name="Rectangle: Rounded Corners 3">
            <a:extLst>
              <a:ext uri="{FF2B5EF4-FFF2-40B4-BE49-F238E27FC236}">
                <a16:creationId xmlns:a16="http://schemas.microsoft.com/office/drawing/2014/main" id="{FB23FC7E-7587-400A-A65D-3F30C9A85E46}"/>
              </a:ext>
            </a:extLst>
          </p:cNvPr>
          <p:cNvSpPr/>
          <p:nvPr/>
        </p:nvSpPr>
        <p:spPr>
          <a:xfrm>
            <a:off x="898797" y="1625694"/>
            <a:ext cx="10394406" cy="45846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justLow" rtl="1">
              <a:lnSpc>
                <a:spcPct val="107000"/>
              </a:lnSpc>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شدوان على شيبه،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المداخل والنظرية</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المعرفة الجامعية، جامعة الإسكندرية، 2016</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على فلاح الزعبي&amp; عبد العزيز مصطفي أبو نبعه،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هندسة الإعلان الفعال (مدخل صناعة الإعلان)،</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دار الكتاب الجامعي، الإمارات العربية المتحدة، 2014.</a:t>
            </a:r>
            <a:endParaRPr lang="en-US" sz="2400" dirty="0">
              <a:solidFill>
                <a:prstClr val="white"/>
              </a:solidFill>
              <a:latin typeface="Calibri" panose="020F0502020204030204" pitchFamily="34" charset="0"/>
              <a:ea typeface="Calibri" panose="020F0502020204030204" pitchFamily="34" charset="0"/>
            </a:endParaRPr>
          </a:p>
          <a:p>
            <a:pPr marL="342900" lvl="0" indent="-342900" algn="justLow" rtl="1">
              <a:spcAft>
                <a:spcPts val="800"/>
              </a:spcAft>
              <a:buFont typeface="Simplified Arabic" panose="02020603050405020304" pitchFamily="18" charset="-78"/>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محمد عبد الفتاح الصيرفي، </a:t>
            </a:r>
            <a:r>
              <a:rPr lang="ar-EG" sz="2400" b="1" dirty="0">
                <a:solidFill>
                  <a:prstClr val="white"/>
                </a:solidFill>
                <a:latin typeface="Calibri" panose="020F0502020204030204" pitchFamily="34" charset="0"/>
                <a:ea typeface="Calibri" panose="020F0502020204030204" pitchFamily="34" charset="0"/>
                <a:cs typeface="Times New Roman" panose="02020603050405020304" pitchFamily="18" charset="0"/>
              </a:rPr>
              <a:t>الإعلان.. أنواعه- مبادئه- وطرق إعداده</a:t>
            </a: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 ط1، دار المناهج للنشر والتوزيع، 2012</a:t>
            </a: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مايسة حمدي زكي شلبي، اتجاهات الجمهور المصري نحو مصداقية الإعلان الرقمي بالمواقع الإلكترونية للشركات، رسالة ماجستير، (جامعة المنصورة: كلية الآداب، قسم الإعلام، 2015)</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طاهر محسن الغالبي&amp; أحمد شاكر العسكري، الإعلان: مدخل تطبيقي، ط2، عمان: دار وائل للطباعة والنشر، 2006.</a:t>
            </a:r>
            <a:endParaRPr lang="en-US" sz="1600" dirty="0">
              <a:solidFill>
                <a:prstClr val="white"/>
              </a:solidFill>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800"/>
              </a:spcAft>
              <a:buFont typeface="Times New Roman" panose="02020603050405020304" pitchFamily="18" charset="0"/>
              <a:buChar char="-"/>
            </a:pPr>
            <a:r>
              <a:rPr lang="ar-EG" sz="2400" dirty="0">
                <a:solidFill>
                  <a:prstClr val="white"/>
                </a:solidFill>
                <a:latin typeface="Calibri" panose="020F0502020204030204" pitchFamily="34" charset="0"/>
                <a:ea typeface="Calibri" panose="020F0502020204030204" pitchFamily="34" charset="0"/>
                <a:cs typeface="Times New Roman" panose="02020603050405020304" pitchFamily="18" charset="0"/>
              </a:rPr>
              <a:t>حسنى نصر، الإنترنت والإعلام: الصحافة الإلكترونية، العين: مكتبة الفلاح للنشر والتوزيع، 2003</a:t>
            </a:r>
            <a:endParaRPr lang="en-US" sz="2400" dirty="0">
              <a:solidFill>
                <a:prstClr val="white"/>
              </a:solidFill>
              <a:latin typeface="Calibri" panose="020F0502020204030204" pitchFamily="34" charset="0"/>
              <a:ea typeface="Calibri" panose="020F0502020204030204" pitchFamily="34" charset="0"/>
            </a:endParaRPr>
          </a:p>
        </p:txBody>
      </p:sp>
      <p:sp>
        <p:nvSpPr>
          <p:cNvPr id="9" name="Rectangle 8">
            <a:extLst>
              <a:ext uri="{FF2B5EF4-FFF2-40B4-BE49-F238E27FC236}">
                <a16:creationId xmlns:a16="http://schemas.microsoft.com/office/drawing/2014/main" id="{2670169C-1167-4142-B100-B05B7B7076B4}"/>
              </a:ext>
            </a:extLst>
          </p:cNvPr>
          <p:cNvSpPr/>
          <p:nvPr/>
        </p:nvSpPr>
        <p:spPr>
          <a:xfrm>
            <a:off x="4787900" y="974912"/>
            <a:ext cx="2998694" cy="578224"/>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algn="ctr"/>
            <a:r>
              <a:rPr lang="en-US" sz="3200" b="1" dirty="0">
                <a:solidFill>
                  <a:srgbClr val="0070C0"/>
                </a:solidFill>
                <a:latin typeface="Adobe Devanagari" panose="02040503050201020203" pitchFamily="18" charset="0"/>
                <a:cs typeface="Adobe Devanagari" panose="02040503050201020203" pitchFamily="18" charset="0"/>
              </a:rPr>
              <a:t>References</a:t>
            </a:r>
            <a:endParaRPr lang="ar-EG" sz="3200" b="1" dirty="0">
              <a:solidFill>
                <a:srgbClr val="0070C0"/>
              </a:solidFill>
              <a:latin typeface="Adobe Devanagari" panose="02040503050201020203" pitchFamily="18" charset="0"/>
              <a:cs typeface="Simple Bold Jut Out" panose="02010401010101010101" pitchFamily="2" charset="-78"/>
            </a:endParaRPr>
          </a:p>
        </p:txBody>
      </p:sp>
    </p:spTree>
    <p:extLst>
      <p:ext uri="{BB962C8B-B14F-4D97-AF65-F5344CB8AC3E}">
        <p14:creationId xmlns:p14="http://schemas.microsoft.com/office/powerpoint/2010/main" val="16039655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9287" y="204914"/>
            <a:ext cx="2223607" cy="606985"/>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10309760" y="-66353"/>
            <a:ext cx="1912476" cy="902688"/>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333435" y="3082763"/>
            <a:ext cx="277359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8" name="Picture 7">
            <a:extLst>
              <a:ext uri="{FF2B5EF4-FFF2-40B4-BE49-F238E27FC236}">
                <a16:creationId xmlns:a16="http://schemas.microsoft.com/office/drawing/2014/main" id="{79B5EECA-C833-4F82-A7C0-6E285E0A9941}"/>
              </a:ext>
            </a:extLst>
          </p:cNvPr>
          <p:cNvPicPr>
            <a:picLocks noChangeAspect="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tretch>
            <a:fillRect/>
          </a:stretch>
        </p:blipFill>
        <p:spPr>
          <a:xfrm>
            <a:off x="3442447" y="1248082"/>
            <a:ext cx="7600838" cy="43618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Parallelogram 13">
            <a:extLst>
              <a:ext uri="{FF2B5EF4-FFF2-40B4-BE49-F238E27FC236}">
                <a16:creationId xmlns:a16="http://schemas.microsoft.com/office/drawing/2014/main" id="{AC006C1C-DF89-41E5-959C-AAC738F9BF1A}"/>
              </a:ext>
            </a:extLst>
          </p:cNvPr>
          <p:cNvSpPr/>
          <p:nvPr/>
        </p:nvSpPr>
        <p:spPr>
          <a:xfrm rot="16200000" flipV="1">
            <a:off x="822310" y="3548602"/>
            <a:ext cx="4756178" cy="484095"/>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1942</TotalTime>
  <Words>3426</Words>
  <Application>Microsoft Office PowerPoint</Application>
  <PresentationFormat>Widescreen</PresentationFormat>
  <Paragraphs>237</Paragraphs>
  <Slides>41</Slides>
  <Notes>16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41</vt:i4>
      </vt:variant>
    </vt:vector>
  </HeadingPairs>
  <TitlesOfParts>
    <vt:vector size="55" baseType="lpstr">
      <vt:lpstr>Adobe Fangsong Std R</vt:lpstr>
      <vt:lpstr>Adobe Arabic</vt:lpstr>
      <vt:lpstr>Adobe Caslon Pro</vt:lpstr>
      <vt:lpstr>Adobe Devanagari</vt:lpstr>
      <vt:lpstr>Adobe Garamond Pro</vt:lpstr>
      <vt:lpstr>Arial</vt:lpstr>
      <vt:lpstr>Book Antiqua</vt:lpstr>
      <vt:lpstr>Calibri</vt:lpstr>
      <vt:lpstr>Calibri Light</vt:lpstr>
      <vt:lpstr>Simplified Arabic</vt:lpstr>
      <vt:lpstr>Sylfaen</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97</cp:revision>
  <dcterms:created xsi:type="dcterms:W3CDTF">2023-04-29T09:08:23Z</dcterms:created>
  <dcterms:modified xsi:type="dcterms:W3CDTF">2023-09-25T20:37:30Z</dcterms:modified>
</cp:coreProperties>
</file>