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ebp" ContentType="image/webp"/>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271" r:id="rId6"/>
    <p:sldId id="509" r:id="rId7"/>
    <p:sldId id="560" r:id="rId8"/>
    <p:sldId id="593" r:id="rId9"/>
    <p:sldId id="692" r:id="rId10"/>
    <p:sldId id="693" r:id="rId11"/>
    <p:sldId id="695" r:id="rId12"/>
    <p:sldId id="694" r:id="rId13"/>
    <p:sldId id="709" r:id="rId14"/>
    <p:sldId id="710" r:id="rId15"/>
    <p:sldId id="715" r:id="rId16"/>
    <p:sldId id="718" r:id="rId17"/>
    <p:sldId id="716" r:id="rId18"/>
    <p:sldId id="717" r:id="rId19"/>
    <p:sldId id="719" r:id="rId20"/>
    <p:sldId id="720" r:id="rId21"/>
    <p:sldId id="721" r:id="rId22"/>
    <p:sldId id="722" r:id="rId23"/>
    <p:sldId id="724" r:id="rId24"/>
    <p:sldId id="725" r:id="rId25"/>
    <p:sldId id="726" r:id="rId26"/>
    <p:sldId id="696" r:id="rId27"/>
    <p:sldId id="699" r:id="rId28"/>
    <p:sldId id="723" r:id="rId29"/>
    <p:sldId id="701" r:id="rId30"/>
    <p:sldId id="702" r:id="rId31"/>
    <p:sldId id="727" r:id="rId32"/>
    <p:sldId id="700" r:id="rId33"/>
    <p:sldId id="703" r:id="rId34"/>
    <p:sldId id="704" r:id="rId35"/>
    <p:sldId id="705" r:id="rId36"/>
    <p:sldId id="707" r:id="rId37"/>
    <p:sldId id="708" r:id="rId38"/>
    <p:sldId id="728" r:id="rId39"/>
    <p:sldId id="729" r:id="rId40"/>
    <p:sldId id="730" r:id="rId41"/>
    <p:sldId id="731" r:id="rId42"/>
    <p:sldId id="732" r:id="rId43"/>
    <p:sldId id="549" r:id="rId44"/>
    <p:sldId id="508" r:id="rId45"/>
    <p:sldId id="515"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09"/>
            <p14:sldId id="560"/>
            <p14:sldId id="593"/>
            <p14:sldId id="692"/>
            <p14:sldId id="693"/>
            <p14:sldId id="695"/>
            <p14:sldId id="694"/>
            <p14:sldId id="709"/>
            <p14:sldId id="710"/>
            <p14:sldId id="715"/>
            <p14:sldId id="718"/>
            <p14:sldId id="716"/>
            <p14:sldId id="717"/>
            <p14:sldId id="719"/>
            <p14:sldId id="720"/>
            <p14:sldId id="721"/>
            <p14:sldId id="722"/>
            <p14:sldId id="724"/>
            <p14:sldId id="725"/>
            <p14:sldId id="726"/>
            <p14:sldId id="696"/>
            <p14:sldId id="699"/>
            <p14:sldId id="723"/>
            <p14:sldId id="701"/>
            <p14:sldId id="702"/>
            <p14:sldId id="727"/>
            <p14:sldId id="700"/>
            <p14:sldId id="703"/>
            <p14:sldId id="704"/>
            <p14:sldId id="705"/>
            <p14:sldId id="707"/>
            <p14:sldId id="708"/>
            <p14:sldId id="728"/>
            <p14:sldId id="729"/>
            <p14:sldId id="730"/>
            <p14:sldId id="731"/>
            <p14:sldId id="732"/>
            <p14:sldId id="549"/>
            <p14:sldId id="508"/>
            <p14:sldId id="51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 id="2" name="Tewfik Amri" initials="TA" lastIdx="1" clrIdx="1">
    <p:extLst>
      <p:ext uri="{19B8F6BF-5375-455C-9EA6-DF929625EA0E}">
        <p15:presenceInfo xmlns:p15="http://schemas.microsoft.com/office/powerpoint/2012/main" userId="S::tewfikamri@midocean.edu.km::835b68fc-7a38-47f9-a196-b9607e88c07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852F4A"/>
    <a:srgbClr val="203E5F"/>
    <a:srgbClr val="F58221"/>
    <a:srgbClr val="00AEEF"/>
    <a:srgbClr val="FFD2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Style léger 1 - Accentuation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605" autoAdjust="0"/>
  </p:normalViewPr>
  <p:slideViewPr>
    <p:cSldViewPr snapToGrid="0">
      <p:cViewPr>
        <p:scale>
          <a:sx n="90" d="100"/>
          <a:sy n="90" d="100"/>
        </p:scale>
        <p:origin x="-520" y="-5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fr-FR"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516596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12477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A341D-2684-DF1B-5D0A-F748799CDA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4279C8-EC8E-8F88-5EC3-84FE967599FA}"/>
              </a:ext>
            </a:extLst>
          </p:cNvPr>
          <p:cNvSpPr>
            <a:spLocks noGrp="1" noRot="1" noChangeAspect="1"/>
          </p:cNvSpPr>
          <p:nvPr>
            <p:ph type="sldImg"/>
          </p:nvPr>
        </p:nvSpPr>
        <p:spPr/>
        <p:txBody>
          <a:bodyPr/>
          <a:lstStyle/>
          <a:p>
            <a:endParaRPr lang="fr-FR"/>
          </a:p>
        </p:txBody>
      </p:sp>
      <p:sp>
        <p:nvSpPr>
          <p:cNvPr id="3" name="Notes Placeholder 2">
            <a:extLst>
              <a:ext uri="{FF2B5EF4-FFF2-40B4-BE49-F238E27FC236}">
                <a16:creationId xmlns:a16="http://schemas.microsoft.com/office/drawing/2014/main" id="{7E630D88-2984-31F3-6AD8-F043B5B1EA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DEC253-3C3D-2B6A-9A68-25544C5AC651}"/>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446578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customXml" Target="../ink/ink1.xml"/><Relationship Id="rId9"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0.png"/><Relationship Id="rId4" Type="http://schemas.openxmlformats.org/officeDocument/2006/relationships/customXml" Target="../ink/ink2.xml"/></Relationships>
</file>

<file path=ppt/slides/_rels/slide5.xml.rels><?xml version="1.0" encoding="UTF-8" standalone="yes"?>
<Relationships xmlns="http://schemas.openxmlformats.org/package/2006/relationships"><Relationship Id="rId3" Type="http://schemas.openxmlformats.org/officeDocument/2006/relationships/customXml" Target="../ink/ink3.xml"/><Relationship Id="rId7"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customXml" Target="../ink/ink5.xml"/><Relationship Id="rId7"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customXml" Target="../ink/ink7.xml"/><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customXml" Target="../ink/ink9.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customXml" Target="../ink/ink10.xml"/><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customXml" Target="../ink/ink11.xml"/><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4.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customXml" Target="../ink/ink12.xml"/><Relationship Id="rId7"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customXml" Target="../ink/ink13.xml"/><Relationship Id="rId7"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customXml" Target="../ink/ink14.xml"/><Relationship Id="rId7"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customXml" Target="../ink/ink15.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customXml" Target="../ink/ink16.xml"/><Relationship Id="rId7"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customXml" Target="../ink/ink17.xml"/><Relationship Id="rId7"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customXml" Target="../ink/ink18.xml"/><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customXml" Target="../ink/ink19.xml"/><Relationship Id="rId7"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ustomXml" Target="../ink/ink20.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customXml" Target="../ink/ink21.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customXml" Target="../ink/ink22.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customXml" Target="../ink/ink23.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customXml" Target="../ink/ink24.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customXml" Target="../ink/ink25.xml"/><Relationship Id="rId7"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customXml" Target="../ink/ink26.xml"/><Relationship Id="rId7" Type="http://schemas.openxmlformats.org/officeDocument/2006/relationships/image" Target="../media/image21.jpe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customXml" Target="../ink/ink27.xml"/><Relationship Id="rId7" Type="http://schemas.openxmlformats.org/officeDocument/2006/relationships/image" Target="../media/image23.jp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customXml" Target="../ink/ink28.xml"/><Relationship Id="rId7" Type="http://schemas.openxmlformats.org/officeDocument/2006/relationships/image" Target="../media/image24.webp"/><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customXml" Target="../ink/ink29.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customXml" Target="../ink/ink30.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customXml" Target="../ink/ink31.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customXml" Target="../ink/ink32.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customXml" Target="../ink/ink33.xml"/><Relationship Id="rId7" Type="http://schemas.openxmlformats.org/officeDocument/2006/relationships/image" Target="../media/image25.jp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customXml" Target="../ink/ink34.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customXml" Target="../ink/ink35.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customXml" Target="../ink/ink36.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6.pn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customXml" Target="../ink/ink37.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1.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30.png"/><Relationship Id="rId5" Type="http://schemas.openxmlformats.org/officeDocument/2006/relationships/image" Target="../media/image5.png"/><Relationship Id="rId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692264" y="3784600"/>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21922" y="5621350"/>
            <a:ext cx="47832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المحاضرة الثامنة</a:t>
            </a:r>
            <a:endParaRPr lang="en-US" sz="2800" b="1" dirty="0">
              <a:solidFill>
                <a:schemeClr val="bg1"/>
              </a:solidFill>
              <a:latin typeface="Alexandria" charset="0"/>
              <a:cs typeface="Alexandria" charset="0"/>
            </a:endParaRPr>
          </a:p>
        </p:txBody>
      </p:sp>
      <p:sp>
        <p:nvSpPr>
          <p:cNvPr id="46" name="TextBox 45"/>
          <p:cNvSpPr txBox="1"/>
          <p:nvPr/>
        </p:nvSpPr>
        <p:spPr>
          <a:xfrm>
            <a:off x="-7062" y="4727545"/>
            <a:ext cx="5936241" cy="738664"/>
          </a:xfrm>
          <a:prstGeom prst="rect">
            <a:avLst/>
          </a:prstGeom>
          <a:noFill/>
        </p:spPr>
        <p:txBody>
          <a:bodyPr wrap="none" rtlCol="0">
            <a:spAutoFit/>
          </a:bodyPr>
          <a:lstStyle/>
          <a:p>
            <a:pPr algn="ctr"/>
            <a:r>
              <a:rPr lang="fr-FR" b="1" dirty="0"/>
              <a:t>DGM</a:t>
            </a:r>
            <a:r>
              <a:rPr lang="ar-DZ" b="1" dirty="0"/>
              <a:t>411</a:t>
            </a:r>
          </a:p>
          <a:p>
            <a:pPr algn="ctr"/>
            <a:r>
              <a:rPr lang="ar-DZ" sz="2400" b="1" dirty="0"/>
              <a:t>إ</a:t>
            </a:r>
            <a:r>
              <a:rPr lang="ar-SA" sz="2400" b="1" dirty="0"/>
              <a:t>دارة الصفحات والحسابات على مواقع التواصل الاجتماعي</a:t>
            </a:r>
            <a:endParaRPr lang="ar-DZ" sz="3200" b="1" dirty="0"/>
          </a:p>
        </p:txBody>
      </p:sp>
      <p:sp>
        <p:nvSpPr>
          <p:cNvPr id="14" name="Oval 13"/>
          <p:cNvSpPr/>
          <p:nvPr/>
        </p:nvSpPr>
        <p:spPr>
          <a:xfrm>
            <a:off x="6200343" y="-3016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60091" y="2640491"/>
            <a:ext cx="5335229" cy="769441"/>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إدارة المؤسسات الإعلامية</a:t>
            </a:r>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75283" y="1492881"/>
            <a:ext cx="3188178" cy="461362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242977" y="1229398"/>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0444" y="1402024"/>
            <a:ext cx="4786910" cy="49550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p:cNvSpPr/>
          <p:nvPr/>
        </p:nvSpPr>
        <p:spPr>
          <a:xfrm>
            <a:off x="2276858" y="468195"/>
            <a:ext cx="37039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p:cNvSpPr/>
          <p:nvPr/>
        </p:nvSpPr>
        <p:spPr>
          <a:xfrm>
            <a:off x="5980803" y="685358"/>
            <a:ext cx="5558496" cy="6063198"/>
          </a:xfrm>
          <a:prstGeom prst="rect">
            <a:avLst/>
          </a:prstGeom>
          <a:noFill/>
        </p:spPr>
        <p:txBody>
          <a:bodyPr wrap="square">
            <a:spAutoFit/>
          </a:bodyPr>
          <a:lstStyle/>
          <a:p>
            <a:pPr algn="just" rtl="1"/>
            <a:r>
              <a:rPr lang="ar-DZ" sz="2800" b="1" dirty="0"/>
              <a:t>محتويات :</a:t>
            </a:r>
            <a:endParaRPr lang="fr-FR" sz="2800" dirty="0"/>
          </a:p>
          <a:p>
            <a:pPr algn="just" rtl="1"/>
            <a:r>
              <a:rPr lang="ar-DZ" sz="2200" dirty="0"/>
              <a:t>1-</a:t>
            </a:r>
            <a:r>
              <a:rPr lang="ar-DZ" sz="2200" b="1" dirty="0"/>
              <a:t>مفهوم مواقع التواصل </a:t>
            </a:r>
            <a:r>
              <a:rPr lang="ar-DZ" sz="2200" b="1" dirty="0" err="1"/>
              <a:t>الإجتماعي</a:t>
            </a:r>
            <a:endParaRPr lang="ar-DZ" sz="2200" dirty="0"/>
          </a:p>
          <a:p>
            <a:pPr algn="just" rtl="1"/>
            <a:r>
              <a:rPr lang="ar-DZ" sz="2200" b="1" dirty="0"/>
              <a:t>2-</a:t>
            </a:r>
            <a:r>
              <a:rPr lang="ar-DZ" sz="2400" b="1" dirty="0">
                <a:solidFill>
                  <a:srgbClr val="00B0F0"/>
                </a:solidFill>
                <a:latin typeface="Alexandria" charset="0"/>
                <a:cs typeface="Alexandria" charset="0"/>
              </a:rPr>
              <a:t> </a:t>
            </a:r>
            <a:r>
              <a:rPr lang="ar-DZ" sz="2200" b="1" dirty="0"/>
              <a:t>أنماط </a:t>
            </a:r>
            <a:r>
              <a:rPr lang="ar-DZ" sz="2200" b="1" dirty="0" err="1"/>
              <a:t>إستخدام</a:t>
            </a:r>
            <a:r>
              <a:rPr lang="ar-DZ" sz="2200" b="1" dirty="0"/>
              <a:t> وسائل التواصل الاجتماعي.</a:t>
            </a:r>
            <a:endParaRPr lang="fr-FR" sz="2200" b="1" dirty="0"/>
          </a:p>
          <a:p>
            <a:pPr algn="just" rtl="1"/>
            <a:r>
              <a:rPr lang="ar-DZ" sz="2200" dirty="0"/>
              <a:t>- خلفية معرفية. </a:t>
            </a:r>
            <a:endParaRPr lang="fr-FR" sz="2200" dirty="0"/>
          </a:p>
          <a:p>
            <a:pPr algn="just" rtl="1"/>
            <a:r>
              <a:rPr lang="ar-DZ" sz="2200" b="1" dirty="0"/>
              <a:t>3-</a:t>
            </a:r>
            <a:r>
              <a:rPr lang="ar-DZ" sz="2400" b="1" dirty="0">
                <a:solidFill>
                  <a:srgbClr val="00B0F0"/>
                </a:solidFill>
                <a:latin typeface="Alexandria" charset="0"/>
                <a:cs typeface="Alexandria" charset="0"/>
              </a:rPr>
              <a:t> </a:t>
            </a:r>
            <a:r>
              <a:rPr lang="ar-DZ" sz="2200" b="1" dirty="0"/>
              <a:t>إدارة حسابات التواصل </a:t>
            </a:r>
            <a:r>
              <a:rPr lang="ar-DZ" sz="2200" b="1" dirty="0" err="1"/>
              <a:t>الإجتماعي</a:t>
            </a:r>
            <a:r>
              <a:rPr lang="ar-DZ" sz="2200" b="1" dirty="0"/>
              <a:t>.</a:t>
            </a:r>
          </a:p>
          <a:p>
            <a:pPr algn="just" rtl="1"/>
            <a:r>
              <a:rPr lang="ar-DZ" sz="2200" b="1" dirty="0"/>
              <a:t>-</a:t>
            </a:r>
            <a:r>
              <a:rPr lang="ar-DZ" sz="2200" dirty="0"/>
              <a:t>مثال توضيحي</a:t>
            </a:r>
          </a:p>
          <a:p>
            <a:pPr algn="just" rtl="1"/>
            <a:r>
              <a:rPr lang="ar-DZ" sz="2200" b="1" dirty="0"/>
              <a:t>4-</a:t>
            </a:r>
            <a:r>
              <a:rPr lang="ar-DZ" sz="2400" b="1" dirty="0">
                <a:solidFill>
                  <a:srgbClr val="00B0F0"/>
                </a:solidFill>
                <a:latin typeface="Alexandria" charset="0"/>
                <a:cs typeface="Alexandria" charset="0"/>
              </a:rPr>
              <a:t> </a:t>
            </a:r>
            <a:r>
              <a:rPr lang="ar-DZ" sz="2200" b="1" dirty="0"/>
              <a:t>متطلبات إدارة حسابات التواصل </a:t>
            </a:r>
            <a:r>
              <a:rPr lang="ar-DZ" sz="2200" b="1" dirty="0" err="1"/>
              <a:t>الإجتماعي</a:t>
            </a:r>
            <a:r>
              <a:rPr lang="ar-DZ" sz="2200" b="1" dirty="0"/>
              <a:t>.</a:t>
            </a:r>
            <a:endParaRPr lang="fr-FR" sz="2200" b="1" dirty="0"/>
          </a:p>
          <a:p>
            <a:pPr algn="just" rtl="1"/>
            <a:r>
              <a:rPr lang="ar-DZ" sz="2200" b="1" dirty="0"/>
              <a:t>5-فريق إدارة حسابات التواصل الاجتماعي.</a:t>
            </a:r>
          </a:p>
          <a:p>
            <a:pPr algn="just" rtl="1"/>
            <a:r>
              <a:rPr lang="ar-DZ" sz="2200" b="1" dirty="0"/>
              <a:t>6-السياسات العامة لمدونة تنظيم مواقع التواصل </a:t>
            </a:r>
            <a:r>
              <a:rPr lang="ar-DZ" sz="2200" b="1" dirty="0" err="1"/>
              <a:t>الإجتماعي</a:t>
            </a:r>
            <a:r>
              <a:rPr lang="ar-DZ" sz="2200" b="1" dirty="0"/>
              <a:t>.</a:t>
            </a:r>
          </a:p>
          <a:p>
            <a:pPr algn="just" rtl="1"/>
            <a:r>
              <a:rPr lang="ar-DZ" sz="2200" b="1" dirty="0"/>
              <a:t>7-حوكمة الحسابات الرسمية على منصات التواصل </a:t>
            </a:r>
            <a:r>
              <a:rPr lang="ar-DZ" sz="2200" b="1" dirty="0" err="1"/>
              <a:t>الإجتماعي</a:t>
            </a:r>
            <a:r>
              <a:rPr lang="ar-DZ" sz="2200" b="1" dirty="0"/>
              <a:t>.</a:t>
            </a:r>
          </a:p>
          <a:p>
            <a:pPr algn="just" rtl="1"/>
            <a:r>
              <a:rPr lang="ar-DZ" sz="2200" b="1" dirty="0"/>
              <a:t>8- إنشاء حسابات التواصل الإِجتماعي</a:t>
            </a:r>
          </a:p>
          <a:p>
            <a:pPr algn="just" rtl="1"/>
            <a:r>
              <a:rPr lang="ar-DZ" sz="2200" b="1" dirty="0"/>
              <a:t>9- نشر المحتوى على منصات التواصل الإِجتماعي.</a:t>
            </a:r>
            <a:r>
              <a:rPr lang="ar-DZ" sz="2400" b="1" dirty="0">
                <a:solidFill>
                  <a:srgbClr val="00B0F0"/>
                </a:solidFill>
                <a:latin typeface="Alexandria" charset="0"/>
                <a:cs typeface="Alexandria" charset="0"/>
              </a:rPr>
              <a:t> </a:t>
            </a:r>
          </a:p>
          <a:p>
            <a:pPr algn="just" rtl="1"/>
            <a:r>
              <a:rPr lang="ar-DZ" sz="2200" b="1" dirty="0"/>
              <a:t>10-التسويق عبر منصات التواصل </a:t>
            </a:r>
            <a:r>
              <a:rPr lang="ar-DZ" sz="2200" b="1" dirty="0" err="1"/>
              <a:t>الإجتماعي</a:t>
            </a:r>
            <a:r>
              <a:rPr lang="ar-DZ" sz="2200" b="1" dirty="0"/>
              <a:t>.</a:t>
            </a:r>
          </a:p>
          <a:p>
            <a:pPr algn="just" rtl="1"/>
            <a:r>
              <a:rPr lang="ar-DZ" sz="2200" b="1" dirty="0"/>
              <a:t>11-إدارة الأزمات عبر منصَّات التواصل الاجتماعي.</a:t>
            </a:r>
          </a:p>
          <a:p>
            <a:pPr algn="just" rtl="1"/>
            <a:r>
              <a:rPr lang="ar-DZ" sz="2200" dirty="0"/>
              <a:t>-خلاصة.</a:t>
            </a:r>
            <a:endParaRPr lang="fr-FR" sz="2200" dirty="0"/>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5021792" y="193859"/>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600" b="1" dirty="0">
                <a:latin typeface="Alexandria" charset="0"/>
                <a:cs typeface="Alexandria" charset="0"/>
              </a:rPr>
              <a:t>المحاضرة </a:t>
            </a:r>
            <a:r>
              <a:rPr lang="ar-DZ" sz="3600" b="1" dirty="0">
                <a:solidFill>
                  <a:schemeClr val="bg1"/>
                </a:solidFill>
                <a:latin typeface="Alexandria" charset="0"/>
                <a:cs typeface="Alexandria" charset="0"/>
              </a:rPr>
              <a:t>الثامنة</a:t>
            </a:r>
            <a:endParaRPr lang="en-US" sz="1100" dirty="0">
              <a:solidFill>
                <a:srgbClr val="00B0F0"/>
              </a:solidFill>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p14:dur="0" advTm="79253"/>
    </mc:Choice>
    <mc:Fallback xmlns="">
      <p:transition advTm="792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552699" y="1397423"/>
            <a:ext cx="7275277" cy="47864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24C9F68C-200C-9B3A-643C-35E9DBD749B1}"/>
              </a:ext>
            </a:extLst>
          </p:cNvPr>
          <p:cNvSpPr/>
          <p:nvPr/>
        </p:nvSpPr>
        <p:spPr>
          <a:xfrm>
            <a:off x="860178" y="1433325"/>
            <a:ext cx="6742698" cy="307777"/>
          </a:xfrm>
          <a:prstGeom prst="rect">
            <a:avLst/>
          </a:prstGeom>
        </p:spPr>
        <p:txBody>
          <a:bodyPr wrap="square">
            <a:spAutoFit/>
          </a:bodyPr>
          <a:lstStyle/>
          <a:p>
            <a:pPr algn="just" rtl="1"/>
            <a:endParaRPr lang="en-US" sz="1400" dirty="0">
              <a:latin typeface="Alexandria" charset="0"/>
              <a:cs typeface="Alexandria" charset="0"/>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7184838" y="684433"/>
            <a:ext cx="4113898"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مقدمـــــــــــــــة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347E6AA2-4EA9-AF2A-5CCB-DE4212CFA70B}"/>
              </a:ext>
            </a:extLst>
          </p:cNvPr>
          <p:cNvSpPr/>
          <p:nvPr/>
        </p:nvSpPr>
        <p:spPr>
          <a:xfrm>
            <a:off x="2246035" y="5309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3EFFDCEB-EE96-3F8A-B7EB-CCDE2AD03799}"/>
              </a:ext>
            </a:extLst>
          </p:cNvPr>
          <p:cNvSpPr txBox="1"/>
          <p:nvPr/>
        </p:nvSpPr>
        <p:spPr>
          <a:xfrm>
            <a:off x="3048856" y="3246902"/>
            <a:ext cx="6097712" cy="369332"/>
          </a:xfrm>
          <a:prstGeom prst="rect">
            <a:avLst/>
          </a:prstGeom>
          <a:noFill/>
        </p:spPr>
        <p:txBody>
          <a:bodyPr wrap="square">
            <a:spAutoFit/>
          </a:bodyPr>
          <a:lstStyle/>
          <a:p>
            <a:endParaRPr lang="fr-FR" dirty="0"/>
          </a:p>
        </p:txBody>
      </p:sp>
      <p:sp>
        <p:nvSpPr>
          <p:cNvPr id="9" name="ZoneTexte 8">
            <a:extLst>
              <a:ext uri="{FF2B5EF4-FFF2-40B4-BE49-F238E27FC236}">
                <a16:creationId xmlns:a16="http://schemas.microsoft.com/office/drawing/2014/main" id="{F5B4BA93-1751-9E71-6F05-BBC58E91BCF6}"/>
              </a:ext>
            </a:extLst>
          </p:cNvPr>
          <p:cNvSpPr txBox="1"/>
          <p:nvPr/>
        </p:nvSpPr>
        <p:spPr>
          <a:xfrm>
            <a:off x="1141481" y="1502087"/>
            <a:ext cx="6097712" cy="4624536"/>
          </a:xfrm>
          <a:prstGeom prst="rect">
            <a:avLst/>
          </a:prstGeom>
          <a:noFill/>
        </p:spPr>
        <p:txBody>
          <a:bodyPr wrap="square">
            <a:spAutoFit/>
          </a:bodyPr>
          <a:lstStyle/>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rPr>
              <a:t>أَضحت </a:t>
            </a:r>
            <a:r>
              <a:rPr lang="ar-SA" sz="2400" kern="100" dirty="0">
                <a:effectLst/>
                <a:latin typeface="Calibri" panose="020F0502020204030204" pitchFamily="34" charset="0"/>
                <a:ea typeface="Calibri" panose="020F0502020204030204" pitchFamily="34" charset="0"/>
              </a:rPr>
              <a:t>مواقع 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واصل 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جتماعي</a:t>
            </a:r>
            <a:r>
              <a:rPr lang="ar-SA" sz="2400" kern="100" dirty="0">
                <a:effectLst/>
                <a:latin typeface="Calibri" panose="020F0502020204030204" pitchFamily="34" charset="0"/>
                <a:ea typeface="Calibri" panose="020F0502020204030204" pitchFamily="34" charset="0"/>
              </a:rPr>
              <a:t> وسيلة أساسية ي</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عتمد</a:t>
            </a:r>
            <a:r>
              <a:rPr lang="ar-SA" sz="2400" kern="100" dirty="0">
                <a:effectLst/>
                <a:latin typeface="Calibri" panose="020F0502020204030204" pitchFamily="34" charset="0"/>
                <a:ea typeface="Calibri" panose="020F0502020204030204" pitchFamily="34" charset="0"/>
              </a:rPr>
              <a:t> عليها الناس للتواصل محليًا وعالميًا، مثل</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فيسبوك وتويتر وإنستغرام وواتساب، </a:t>
            </a:r>
            <a:r>
              <a:rPr lang="ar-DZ" sz="2400" kern="100" dirty="0">
                <a:effectLst/>
                <a:latin typeface="Calibri" panose="020F0502020204030204" pitchFamily="34" charset="0"/>
                <a:ea typeface="Calibri" panose="020F0502020204030204" pitchFamily="34" charset="0"/>
              </a:rPr>
              <a:t>و</a:t>
            </a:r>
            <a:r>
              <a:rPr lang="ar-SA" sz="2400" kern="100" dirty="0">
                <a:effectLst/>
                <a:latin typeface="Calibri" panose="020F0502020204030204" pitchFamily="34" charset="0"/>
                <a:ea typeface="Calibri" panose="020F0502020204030204" pitchFamily="34" charset="0"/>
              </a:rPr>
              <a:t>التي ساعدت في تسهيل التفاعل والمحادثات بين الأصدقاء والمعارف</a:t>
            </a:r>
            <a:r>
              <a:rPr lang="fr-FR" sz="2400" kern="100" dirty="0">
                <a:effectLst/>
                <a:latin typeface="Calibri" panose="020F0502020204030204" pitchFamily="34" charset="0"/>
                <a:ea typeface="Calibri" panose="020F050202020403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كما لم يقتصر </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ستخدامها</a:t>
            </a:r>
            <a:r>
              <a:rPr lang="ar-SA" sz="2400" kern="100" dirty="0">
                <a:effectLst/>
                <a:latin typeface="Calibri" panose="020F0502020204030204" pitchFamily="34" charset="0"/>
                <a:ea typeface="Calibri" panose="020F0502020204030204" pitchFamily="34" charset="0"/>
              </a:rPr>
              <a:t> على الحياة الشخصية فقط، بل أصبحت مهمة أيضًا في بيئة العمل، حيث غيّ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رت طريقة تواصل </a:t>
            </a:r>
            <a:r>
              <a:rPr lang="ar-SA" sz="2400" kern="100" dirty="0" err="1">
                <a:effectLst/>
                <a:latin typeface="Calibri" panose="020F0502020204030204" pitchFamily="34" charset="0"/>
                <a:ea typeface="Calibri" panose="020F0502020204030204" pitchFamily="34" charset="0"/>
              </a:rPr>
              <a:t>الموظ</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فين فيما بينهم ومع مؤسساتهم</a:t>
            </a:r>
            <a:r>
              <a:rPr lang="ar-DZ" sz="2400" kern="100" dirty="0">
                <a:latin typeface="Calibri" panose="020F0502020204030204" pitchFamily="34" charset="0"/>
                <a:ea typeface="Calibri" panose="020F0502020204030204" pitchFamily="34" charset="0"/>
              </a:rPr>
              <a:t> ومع زبائنهم.</a:t>
            </a:r>
            <a:endParaRPr lang="fr-FR" sz="2400" kern="100" dirty="0">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إضافة إلى ذلك، بدأ أصحاب العمل ب</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ستخدام</a:t>
            </a:r>
            <a:r>
              <a:rPr lang="ar-SA" sz="2400" kern="100" dirty="0">
                <a:effectLst/>
                <a:latin typeface="Calibri" panose="020F0502020204030204" pitchFamily="34" charset="0"/>
                <a:ea typeface="Calibri" panose="020F0502020204030204" pitchFamily="34" charset="0"/>
              </a:rPr>
              <a:t> هذه </a:t>
            </a:r>
            <a:r>
              <a:rPr lang="ar-SA" sz="2400" kern="100" dirty="0" err="1">
                <a:effectLst/>
                <a:latin typeface="Calibri" panose="020F0502020204030204" pitchFamily="34" charset="0"/>
                <a:ea typeface="Calibri" panose="020F0502020204030204" pitchFamily="34" charset="0"/>
              </a:rPr>
              <a:t>المنص</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ات لجمع معلومات عن المتقدمين للوظائف، لأن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كثيرًا من الأشخاص يشاركون بياناتهم المهنية والتعليمية على حساباتهم، مم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 يسه</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 على الشركات التعرف عليهم.</a:t>
            </a:r>
            <a:endParaRPr lang="fr-FR" sz="2400" kern="100" dirty="0">
              <a:effectLst/>
              <a:latin typeface="Calibri" panose="020F0502020204030204" pitchFamily="34" charset="0"/>
              <a:ea typeface="Calibri" panose="020F0502020204030204" pitchFamily="34" charset="0"/>
            </a:endParaRPr>
          </a:p>
        </p:txBody>
      </p:sp>
      <p:pic>
        <p:nvPicPr>
          <p:cNvPr id="12" name="Image 11">
            <a:extLst>
              <a:ext uri="{FF2B5EF4-FFF2-40B4-BE49-F238E27FC236}">
                <a16:creationId xmlns:a16="http://schemas.microsoft.com/office/drawing/2014/main" id="{727015AB-84EC-2ED8-4934-CC541F6BA43D}"/>
              </a:ext>
            </a:extLst>
          </p:cNvPr>
          <p:cNvPicPr>
            <a:picLocks noChangeAspect="1"/>
          </p:cNvPicPr>
          <p:nvPr/>
        </p:nvPicPr>
        <p:blipFill>
          <a:blip r:embed="rId8" cstate="print">
            <a:extLst>
              <a:ext uri="{BEBA8EAE-BF5A-486C-A8C5-ECC9F3942E4B}">
                <a14:imgProps xmlns:a14="http://schemas.microsoft.com/office/drawing/2010/main">
                  <a14:imgLayer r:embed="rId9">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109278" y="1573907"/>
            <a:ext cx="3530023" cy="42633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42154390"/>
      </p:ext>
    </p:extLst>
  </p:cSld>
  <p:clrMapOvr>
    <a:masterClrMapping/>
  </p:clrMapOvr>
  <mc:AlternateContent xmlns:mc="http://schemas.openxmlformats.org/markup-compatibility/2006" xmlns:p14="http://schemas.microsoft.com/office/powerpoint/2010/main">
    <mc:Choice Requires="p14">
      <p:transition p14:dur="0" advTm="190869"/>
    </mc:Choice>
    <mc:Fallback xmlns="">
      <p:transition advTm="19086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02887-6781-CC2D-46E2-388CA63E197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7826507-BAA1-E94B-D1D3-E111C642EE2F}"/>
              </a:ext>
            </a:extLst>
          </p:cNvPr>
          <p:cNvSpPr txBox="1"/>
          <p:nvPr/>
        </p:nvSpPr>
        <p:spPr>
          <a:xfrm>
            <a:off x="4470904" y="577484"/>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مفهوم مواقع التواصل </a:t>
            </a:r>
            <a:r>
              <a:rPr lang="ar-DZ" sz="3200" b="1" dirty="0" err="1">
                <a:solidFill>
                  <a:srgbClr val="00B0F0"/>
                </a:solidFill>
                <a:latin typeface="Alexandria" charset="0"/>
                <a:cs typeface="Alexandria" charset="0"/>
              </a:rPr>
              <a:t>الإجتماعي</a:t>
            </a:r>
            <a:endParaRPr lang="ar-DZ" sz="3200" b="1" dirty="0">
              <a:solidFill>
                <a:srgbClr val="00B0F0"/>
              </a:solidFill>
              <a:latin typeface="Alexandria" charset="0"/>
              <a:cs typeface="Alexandria" charset="0"/>
            </a:endParaRPr>
          </a:p>
        </p:txBody>
      </p:sp>
      <p:sp>
        <p:nvSpPr>
          <p:cNvPr id="18" name="Rectangle 17">
            <a:extLst>
              <a:ext uri="{FF2B5EF4-FFF2-40B4-BE49-F238E27FC236}">
                <a16:creationId xmlns:a16="http://schemas.microsoft.com/office/drawing/2014/main" id="{2E9C5763-8675-025F-F026-CA09DF6C6FA6}"/>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ea typeface="Roboto Light" panose="02000000000000000000" pitchFamily="2" charset="0"/>
              </a:rPr>
              <a:t>01</a:t>
            </a:r>
            <a:endParaRPr lang="en-US" sz="1400" b="1" dirty="0">
              <a:ea typeface="Roboto Light" panose="02000000000000000000" pitchFamily="2" charset="0"/>
            </a:endParaRPr>
          </a:p>
        </p:txBody>
      </p:sp>
      <p:sp>
        <p:nvSpPr>
          <p:cNvPr id="29" name="Rectangle 28">
            <a:extLst>
              <a:ext uri="{FF2B5EF4-FFF2-40B4-BE49-F238E27FC236}">
                <a16:creationId xmlns:a16="http://schemas.microsoft.com/office/drawing/2014/main" id="{920869BF-D0CC-521E-EB2F-8FB86E9D4E9E}"/>
              </a:ext>
            </a:extLst>
          </p:cNvPr>
          <p:cNvSpPr/>
          <p:nvPr/>
        </p:nvSpPr>
        <p:spPr>
          <a:xfrm>
            <a:off x="2266584" y="47197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A55B083-5023-AA4F-701A-E3591D5E95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10BEAE19-411F-9ED5-7CB5-EEC312CB60F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251D39E4-C97D-7990-351F-D3E8755490F5}"/>
              </a:ext>
            </a:extLst>
          </p:cNvPr>
          <p:cNvSpPr txBox="1"/>
          <p:nvPr/>
        </p:nvSpPr>
        <p:spPr>
          <a:xfrm>
            <a:off x="2178121" y="1629972"/>
            <a:ext cx="8710485" cy="4229363"/>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سائل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واصل ال</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a:t>
            </a:r>
            <a:r>
              <a:rPr lang="ar-SA" sz="2400" kern="100" dirty="0">
                <a:effectLst/>
                <a:latin typeface="Calibri" panose="020F0502020204030204" pitchFamily="34" charset="0"/>
                <a:ea typeface="Calibri" panose="020F0502020204030204" pitchFamily="34" charset="0"/>
                <a:cs typeface="Arial" panose="020B0604020202020204" pitchFamily="34" charset="0"/>
              </a:rPr>
              <a:t> هي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ات عبر الإنترنت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تتيح للأفراد إنشاء حسابات شخصية تحتوي على ملفات تعريف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ذاتية مختصرة، وبناء شبكات وعلاقات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مع أشخاص يشاركونهم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هتمامات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أو الأنشطة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و</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وفّر هذه المنصات أدوات للتفاعل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رفيه وتبادل المحتوى، وتعتمد على خدمات الويب 2.0 مثل البريد الإلكتروني والمراسلة الفورية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كما تُستخدم الشبكات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الرسمية الخاصة بالمؤسسات لنشر المعلومات والترويج لخدماتها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عبر حسابات معتمدة بعلامة زرقاء</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تُدار من قبل موظفي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تصالات</a:t>
            </a:r>
            <a:r>
              <a:rPr lang="ar-SA" sz="2400" kern="100" dirty="0">
                <a:effectLst/>
                <a:latin typeface="Calibri" panose="020F0502020204030204" pitchFamily="34" charset="0"/>
                <a:ea typeface="Calibri" panose="020F0502020204030204" pitchFamily="34" charset="0"/>
                <a:cs typeface="Arial" panose="020B0604020202020204" pitchFamily="34" charset="0"/>
              </a:rPr>
              <a:t> للت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فاعل مع الجمهور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dirty="0"/>
              <a:t> ومن أمثلتها تويتر </a:t>
            </a:r>
            <a:r>
              <a:rPr lang="fr-FR" sz="2400" dirty="0"/>
              <a:t>Twitter</a:t>
            </a:r>
            <a:r>
              <a:rPr lang="ar-DZ" sz="2400" dirty="0"/>
              <a:t> ، ولينكد إن </a:t>
            </a:r>
            <a:r>
              <a:rPr lang="fr-FR" sz="2400" dirty="0" err="1"/>
              <a:t>Linked</a:t>
            </a:r>
            <a:r>
              <a:rPr lang="fr-FR" sz="2400" dirty="0"/>
              <a:t> in</a:t>
            </a:r>
            <a:r>
              <a:rPr lang="ar-DZ" sz="2400" dirty="0"/>
              <a:t> ، والفيسبوك </a:t>
            </a:r>
            <a:r>
              <a:rPr lang="fr-FR" sz="2400" dirty="0"/>
              <a:t>Facebook</a:t>
            </a:r>
            <a:r>
              <a:rPr lang="ar-DZ" sz="2400" dirty="0"/>
              <a:t> ، وسكايب </a:t>
            </a:r>
            <a:r>
              <a:rPr lang="fr-FR" sz="2400" dirty="0"/>
              <a:t>Skype</a:t>
            </a:r>
            <a:r>
              <a:rPr lang="ar-DZ" sz="2400" dirty="0"/>
              <a:t> ، </a:t>
            </a:r>
            <a:r>
              <a:rPr lang="ar-DZ" sz="2400" dirty="0" err="1"/>
              <a:t>والإنستجرام</a:t>
            </a:r>
            <a:r>
              <a:rPr lang="ar-DZ" sz="2400" dirty="0"/>
              <a:t> </a:t>
            </a:r>
            <a:r>
              <a:rPr lang="fr-FR" sz="2400" dirty="0"/>
              <a:t>Instagram </a:t>
            </a:r>
            <a:r>
              <a:rPr lang="ar-DZ" sz="2400" dirty="0"/>
              <a:t>و كذلك اليوتيوب </a:t>
            </a:r>
            <a:r>
              <a:rPr lang="fr-FR" sz="2400" dirty="0"/>
              <a:t>You Tube</a:t>
            </a:r>
            <a:r>
              <a:rPr lang="ar-DZ" sz="2400" dirty="0"/>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8304481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194EA-2AA7-F7DA-9ED4-E3E428E2913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AE19B93-7944-4791-E29F-C01D6AD6EDD3}"/>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 أنماط </a:t>
            </a:r>
            <a:r>
              <a:rPr lang="ar-DZ" sz="2800" b="1" dirty="0" err="1">
                <a:solidFill>
                  <a:srgbClr val="00B0F0"/>
                </a:solidFill>
                <a:latin typeface="Alexandria" charset="0"/>
                <a:cs typeface="Alexandria" charset="0"/>
              </a:rPr>
              <a:t>إِستخدام</a:t>
            </a:r>
            <a:r>
              <a:rPr lang="ar-DZ" sz="2800" b="1" dirty="0">
                <a:solidFill>
                  <a:srgbClr val="00B0F0"/>
                </a:solidFill>
                <a:latin typeface="Alexandria" charset="0"/>
                <a:cs typeface="Alexandria" charset="0"/>
              </a:rPr>
              <a:t> وسائل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715191E4-2583-F1BD-EB1B-83A2E1509BB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6B858C8-3445-2763-DC67-481038638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DA50265-894F-06E6-AA3C-8FDE53A286F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28E08E5A-4F45-EF2D-84C0-F5A5C70D4F88}"/>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420A7E3C-9BE3-20F0-DE81-44E0458EF338}"/>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D6973997-70B1-9DEB-5AE3-4671908FA20A}"/>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02</a:t>
            </a:r>
          </a:p>
        </p:txBody>
      </p:sp>
      <p:sp>
        <p:nvSpPr>
          <p:cNvPr id="7" name="ZoneTexte 6">
            <a:extLst>
              <a:ext uri="{FF2B5EF4-FFF2-40B4-BE49-F238E27FC236}">
                <a16:creationId xmlns:a16="http://schemas.microsoft.com/office/drawing/2014/main" id="{9B12DC16-E530-6886-489E-D6E35866A4A7}"/>
              </a:ext>
            </a:extLst>
          </p:cNvPr>
          <p:cNvSpPr txBox="1"/>
          <p:nvPr/>
        </p:nvSpPr>
        <p:spPr>
          <a:xfrm>
            <a:off x="4041648" y="1729868"/>
            <a:ext cx="7145676" cy="5457263"/>
          </a:xfrm>
          <a:prstGeom prst="rect">
            <a:avLst/>
          </a:prstGeom>
          <a:noFill/>
        </p:spPr>
        <p:txBody>
          <a:bodyPr wrap="square">
            <a:spAutoFit/>
          </a:bodyPr>
          <a:lstStyle/>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تتطلَّب عملية التَّحديد الدقيق للقواعد التنظيمية الخاصة </a:t>
            </a:r>
            <a:r>
              <a:rPr lang="ar-DZ" sz="2400" dirty="0" err="1">
                <a:effectLst/>
                <a:latin typeface="Calibri" panose="020F0502020204030204" pitchFamily="34" charset="0"/>
                <a:ea typeface="Calibri" panose="020F0502020204030204" pitchFamily="34" charset="0"/>
              </a:rPr>
              <a:t>بإِستخدام</a:t>
            </a:r>
            <a:r>
              <a:rPr lang="ar-DZ" sz="2400" dirty="0">
                <a:effectLst/>
                <a:latin typeface="Calibri" panose="020F0502020204030204" pitchFamily="34" charset="0"/>
                <a:ea typeface="Calibri" panose="020F0502020204030204" pitchFamily="34" charset="0"/>
              </a:rPr>
              <a:t> الموظفين والعاملين لوسائل التواصل الإِجتماعي في مكان العمل الفصل بين أنماط </a:t>
            </a:r>
            <a:r>
              <a:rPr lang="ar-DZ" sz="2400" dirty="0" err="1">
                <a:effectLst/>
                <a:latin typeface="Calibri" panose="020F0502020204030204" pitchFamily="34" charset="0"/>
                <a:ea typeface="Calibri" panose="020F0502020204030204" pitchFamily="34" charset="0"/>
              </a:rPr>
              <a:t>الإِستخدام</a:t>
            </a:r>
            <a:r>
              <a:rPr lang="ar-DZ" sz="2400" dirty="0">
                <a:effectLst/>
                <a:latin typeface="Calibri" panose="020F0502020204030204" pitchFamily="34" charset="0"/>
                <a:ea typeface="Calibri" panose="020F0502020204030204" pitchFamily="34" charset="0"/>
              </a:rPr>
              <a:t> المختلفة لهذه الوسائل،</a:t>
            </a:r>
            <a:r>
              <a:rPr lang="ar-DZ" sz="2400" dirty="0">
                <a:latin typeface="Calibri" panose="020F0502020204030204" pitchFamily="34" charset="0"/>
                <a:ea typeface="Calibri" panose="020F0502020204030204" pitchFamily="34" charset="0"/>
              </a:rPr>
              <a:t> وحسب ما جاء في</a:t>
            </a:r>
            <a:r>
              <a:rPr lang="ar-DZ" sz="2400" dirty="0">
                <a:effectLst/>
                <a:latin typeface="Calibri" panose="020F0502020204030204" pitchFamily="34" charset="0"/>
                <a:ea typeface="Calibri" panose="020F0502020204030204" pitchFamily="34" charset="0"/>
              </a:rPr>
              <a:t> بعض اللوائح والإِسهامات التي أقرَّتها المنظمات، </a:t>
            </a:r>
            <a:r>
              <a:rPr lang="ar-DZ" sz="2400" dirty="0">
                <a:latin typeface="Calibri" panose="020F0502020204030204" pitchFamily="34" charset="0"/>
                <a:ea typeface="Calibri" panose="020F0502020204030204" pitchFamily="34" charset="0"/>
              </a:rPr>
              <a:t>ي</a:t>
            </a:r>
            <a:r>
              <a:rPr lang="ar-DZ" sz="2400" dirty="0">
                <a:effectLst/>
                <a:latin typeface="Calibri" panose="020F0502020204030204" pitchFamily="34" charset="0"/>
                <a:ea typeface="Calibri" panose="020F0502020204030204" pitchFamily="34" charset="0"/>
              </a:rPr>
              <a:t>برز التساؤل التالي: هل تنطبق القواعد التي تشملها مدونة السلوك التنظيمي الحالية على </a:t>
            </a:r>
            <a:r>
              <a:rPr lang="ar-DZ" sz="2400" dirty="0" err="1">
                <a:effectLst/>
                <a:latin typeface="Calibri" panose="020F0502020204030204" pitchFamily="34" charset="0"/>
                <a:ea typeface="Calibri" panose="020F0502020204030204" pitchFamily="34" charset="0"/>
              </a:rPr>
              <a:t>الإِستخدامات</a:t>
            </a:r>
            <a:r>
              <a:rPr lang="ar-DZ" sz="2400" dirty="0">
                <a:effectLst/>
                <a:latin typeface="Calibri" panose="020F0502020204030204" pitchFamily="34" charset="0"/>
                <a:ea typeface="Calibri" panose="020F0502020204030204" pitchFamily="34" charset="0"/>
              </a:rPr>
              <a:t> الشخصية أم </a:t>
            </a:r>
            <a:r>
              <a:rPr lang="ar-DZ" sz="2400" dirty="0" err="1">
                <a:effectLst/>
                <a:latin typeface="Calibri" panose="020F0502020204030204" pitchFamily="34" charset="0"/>
                <a:ea typeface="Calibri" panose="020F0502020204030204" pitchFamily="34" charset="0"/>
              </a:rPr>
              <a:t>الإِستخدامات</a:t>
            </a:r>
            <a:r>
              <a:rPr lang="ar-DZ" sz="2400" dirty="0">
                <a:effectLst/>
                <a:latin typeface="Calibri" panose="020F0502020204030204" pitchFamily="34" charset="0"/>
                <a:ea typeface="Calibri" panose="020F0502020204030204" pitchFamily="34" charset="0"/>
              </a:rPr>
              <a:t> الرسمية ؟ وهل </a:t>
            </a:r>
            <a:r>
              <a:rPr lang="ar-DZ" sz="2400" dirty="0" err="1">
                <a:effectLst/>
                <a:latin typeface="Calibri" panose="020F0502020204030204" pitchFamily="34" charset="0"/>
                <a:ea typeface="Calibri" panose="020F0502020204030204" pitchFamily="34" charset="0"/>
              </a:rPr>
              <a:t>ال</a:t>
            </a:r>
            <a:r>
              <a:rPr lang="ar-DZ" sz="2400" dirty="0" err="1">
                <a:latin typeface="Calibri" panose="020F0502020204030204" pitchFamily="34" charset="0"/>
                <a:ea typeface="Calibri" panose="020F0502020204030204" pitchFamily="34" charset="0"/>
              </a:rPr>
              <a:t>إِ</a:t>
            </a:r>
            <a:r>
              <a:rPr lang="ar-DZ" sz="2400" dirty="0" err="1">
                <a:effectLst/>
                <a:latin typeface="Calibri" panose="020F0502020204030204" pitchFamily="34" charset="0"/>
                <a:ea typeface="Calibri" panose="020F0502020204030204" pitchFamily="34" charset="0"/>
              </a:rPr>
              <a:t>ستخدام</a:t>
            </a:r>
            <a:r>
              <a:rPr lang="ar-DZ" sz="2400" dirty="0">
                <a:effectLst/>
                <a:latin typeface="Calibri" panose="020F0502020204030204" pitchFamily="34" charset="0"/>
                <a:ea typeface="Calibri" panose="020F0502020204030204" pitchFamily="34" charset="0"/>
              </a:rPr>
              <a:t> المهني لهذه الوسائل والذي يشمل التعليق أو نشر محتوى يرتبط بهيئات أخرى في نطاق عمل المنظمة المسموح به؟.</a:t>
            </a:r>
          </a:p>
          <a:p>
            <a:pPr algn="just" rtl="1">
              <a:lnSpc>
                <a:spcPct val="115000"/>
              </a:lnSpc>
              <a:spcAft>
                <a:spcPts val="1000"/>
              </a:spcAft>
            </a:pPr>
            <a:r>
              <a:rPr lang="ar-DZ" sz="2400" dirty="0"/>
              <a:t>لذلك نحاول تقديم إجابة على السؤالين السابقين من خلال التَّمييز بين أنماط </a:t>
            </a:r>
            <a:r>
              <a:rPr lang="ar-DZ" sz="2400" dirty="0" err="1"/>
              <a:t>الإِستخدام</a:t>
            </a:r>
            <a:r>
              <a:rPr lang="ar-DZ" sz="2400" dirty="0"/>
              <a:t> المختلفة لوسائل ومنصات التواصل الإِجتماعي:</a:t>
            </a:r>
            <a:endParaRPr lang="fr-FR" sz="2400" dirty="0"/>
          </a:p>
          <a:p>
            <a:pPr algn="just" rtl="1">
              <a:lnSpc>
                <a:spcPct val="115000"/>
              </a:lnSpc>
              <a:spcAft>
                <a:spcPts val="1000"/>
              </a:spcAft>
              <a:buNone/>
            </a:pPr>
            <a:endParaRPr lang="fr-FR" sz="2400"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1800" dirty="0">
                <a:effectLst/>
                <a:latin typeface="Calibri" panose="020F0502020204030204" pitchFamily="34" charset="0"/>
                <a:ea typeface="Calibri" panose="020F0502020204030204" pitchFamily="34" charset="0"/>
                <a:cs typeface="Simplified Arabic" panose="02020603050405020304" pitchFamily="18" charset="-78"/>
              </a:rPr>
              <a:t> </a:t>
            </a:r>
            <a:endParaRPr lang="fr-FR"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Image 11">
            <a:extLst>
              <a:ext uri="{FF2B5EF4-FFF2-40B4-BE49-F238E27FC236}">
                <a16:creationId xmlns:a16="http://schemas.microsoft.com/office/drawing/2014/main" id="{045FDD5A-CA85-A5AC-B33E-E1253022E9C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8954" y="1910622"/>
            <a:ext cx="3522200" cy="3522200"/>
          </a:xfrm>
          <a:prstGeom prst="rect">
            <a:avLst/>
          </a:prstGeom>
        </p:spPr>
      </p:pic>
    </p:spTree>
    <p:extLst>
      <p:ext uri="{BB962C8B-B14F-4D97-AF65-F5344CB8AC3E}">
        <p14:creationId xmlns:p14="http://schemas.microsoft.com/office/powerpoint/2010/main" val="265076960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DE5F0-F55F-A413-15BF-71FCBF759AD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5287474-98FA-B1DF-8715-26B784DA5AA0}"/>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 أنماط </a:t>
            </a:r>
            <a:r>
              <a:rPr lang="ar-DZ" sz="2800" b="1" dirty="0" err="1">
                <a:solidFill>
                  <a:srgbClr val="00B0F0"/>
                </a:solidFill>
                <a:latin typeface="Alexandria" charset="0"/>
                <a:cs typeface="Alexandria" charset="0"/>
              </a:rPr>
              <a:t>إِستخدام</a:t>
            </a:r>
            <a:r>
              <a:rPr lang="ar-DZ" sz="2800" b="1" dirty="0">
                <a:solidFill>
                  <a:srgbClr val="00B0F0"/>
                </a:solidFill>
                <a:latin typeface="Alexandria" charset="0"/>
                <a:cs typeface="Alexandria" charset="0"/>
              </a:rPr>
              <a:t> وسائل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E85F5E31-72D0-DF64-460D-4D22246F56ED}"/>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7EF64C-A12E-FDD4-1136-2E1DB9BCF5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358FC14-CD71-2C48-9A0A-141C6AC8054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77E31CF6-3A7C-0AD7-618C-FB9348812D0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69310514-5CA4-318B-784A-75B044186984}"/>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D4E6EB68-19FB-C747-D78B-EF0A954BE587}"/>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02</a:t>
            </a:r>
          </a:p>
        </p:txBody>
      </p:sp>
      <p:sp>
        <p:nvSpPr>
          <p:cNvPr id="5" name="ZoneTexte 4">
            <a:extLst>
              <a:ext uri="{FF2B5EF4-FFF2-40B4-BE49-F238E27FC236}">
                <a16:creationId xmlns:a16="http://schemas.microsoft.com/office/drawing/2014/main" id="{7451CBA6-0FA2-963A-6284-995BAD1CAE37}"/>
              </a:ext>
            </a:extLst>
          </p:cNvPr>
          <p:cNvSpPr txBox="1"/>
          <p:nvPr/>
        </p:nvSpPr>
        <p:spPr>
          <a:xfrm>
            <a:off x="1559102" y="1439018"/>
            <a:ext cx="9814389" cy="5032532"/>
          </a:xfrm>
          <a:prstGeom prst="rect">
            <a:avLst/>
          </a:prstGeom>
          <a:noFill/>
        </p:spPr>
        <p:txBody>
          <a:bodyPr wrap="square">
            <a:spAutoFit/>
          </a:bodyPr>
          <a:lstStyle/>
          <a:p>
            <a:pPr algn="just" rtl="1">
              <a:lnSpc>
                <a:spcPct val="115000"/>
              </a:lnSpc>
              <a:spcAft>
                <a:spcPts val="1000"/>
              </a:spcAft>
              <a:buNone/>
            </a:pPr>
            <a:r>
              <a:rPr lang="ar-DZ" sz="2400" b="1" dirty="0">
                <a:solidFill>
                  <a:srgbClr val="FF0000"/>
                </a:solidFill>
                <a:effectLst/>
                <a:latin typeface="Calibri" panose="020F0502020204030204" pitchFamily="34" charset="0"/>
                <a:ea typeface="Calibri" panose="020F0502020204030204" pitchFamily="34" charset="0"/>
              </a:rPr>
              <a:t>أولاً : </a:t>
            </a:r>
            <a:r>
              <a:rPr lang="ar-DZ" sz="2400" b="1" dirty="0" err="1">
                <a:solidFill>
                  <a:srgbClr val="FF0000"/>
                </a:solidFill>
                <a:effectLst/>
                <a:latin typeface="Calibri" panose="020F0502020204030204" pitchFamily="34" charset="0"/>
                <a:ea typeface="Calibri" panose="020F0502020204030204" pitchFamily="34" charset="0"/>
              </a:rPr>
              <a:t>الإِستخدام</a:t>
            </a:r>
            <a:r>
              <a:rPr lang="ar-DZ" sz="2400" b="1" dirty="0">
                <a:solidFill>
                  <a:srgbClr val="FF0000"/>
                </a:solidFill>
                <a:effectLst/>
                <a:latin typeface="Calibri" panose="020F0502020204030204" pitchFamily="34" charset="0"/>
                <a:ea typeface="Calibri" panose="020F0502020204030204" pitchFamily="34" charset="0"/>
              </a:rPr>
              <a:t> الشَّخصي لشبكات ومنصات التواصل الاجتماعي:</a:t>
            </a:r>
            <a:endParaRPr lang="fr-FR" sz="2400" dirty="0">
              <a:solidFill>
                <a:srgbClr val="FF0000"/>
              </a:solidFill>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err="1">
                <a:effectLst/>
                <a:latin typeface="Calibri" panose="020F0502020204030204" pitchFamily="34" charset="0"/>
                <a:ea typeface="Calibri" panose="020F0502020204030204" pitchFamily="34" charset="0"/>
              </a:rPr>
              <a:t>الإِستخدام</a:t>
            </a:r>
            <a:r>
              <a:rPr lang="ar-DZ" sz="2400" dirty="0">
                <a:effectLst/>
                <a:latin typeface="Calibri" panose="020F0502020204030204" pitchFamily="34" charset="0"/>
                <a:ea typeface="Calibri" panose="020F0502020204030204" pitchFamily="34" charset="0"/>
              </a:rPr>
              <a:t> الشخصي لوسائل التواصل الإِجتماعي، يشير إلى الدخول على موقع من مواقع التواصل الإِجتماعي من خلال حساب شخصي وعبر البريد الإلكتروني الشخصي</a:t>
            </a:r>
            <a:r>
              <a:rPr lang="ar-DZ" sz="2400" dirty="0">
                <a:latin typeface="Calibri" panose="020F0502020204030204" pitchFamily="34" charset="0"/>
                <a:ea typeface="Calibri" panose="020F0502020204030204" pitchFamily="34" charset="0"/>
              </a:rPr>
              <a:t>،</a:t>
            </a:r>
            <a:r>
              <a:rPr lang="ar-DZ" sz="2400" dirty="0">
                <a:effectLst/>
                <a:latin typeface="Calibri" panose="020F0502020204030204" pitchFamily="34" charset="0"/>
                <a:ea typeface="Calibri" panose="020F0502020204030204" pitchFamily="34" charset="0"/>
              </a:rPr>
              <a:t> الَّذي يَملكه الفرد وليس عبر الحساب الرسمي للمؤسَّسة، سواء تمَّ ذلك أثناء أوقات العمل أو خارج الأوقات الرسمية للعمل، إذ أنَّ هذا </a:t>
            </a:r>
            <a:r>
              <a:rPr lang="ar-DZ" sz="2400" dirty="0" err="1">
                <a:effectLst/>
                <a:latin typeface="Calibri" panose="020F0502020204030204" pitchFamily="34" charset="0"/>
                <a:ea typeface="Calibri" panose="020F0502020204030204" pitchFamily="34" charset="0"/>
              </a:rPr>
              <a:t>الإِستخدام</a:t>
            </a:r>
            <a:r>
              <a:rPr lang="ar-DZ" sz="2400" dirty="0">
                <a:effectLst/>
                <a:latin typeface="Calibri" panose="020F0502020204030204" pitchFamily="34" charset="0"/>
                <a:ea typeface="Calibri" panose="020F0502020204030204" pitchFamily="34" charset="0"/>
              </a:rPr>
              <a:t> هو خاص بالفرد وليس لأغراض وظيفية مرتبطة بأهداف المؤسسة، ولا تسمح العديد من الهيئات والمنظمات </a:t>
            </a:r>
            <a:r>
              <a:rPr lang="ar-DZ" sz="2400" dirty="0" err="1">
                <a:effectLst/>
                <a:latin typeface="Calibri" panose="020F0502020204030204" pitchFamily="34" charset="0"/>
                <a:ea typeface="Calibri" panose="020F0502020204030204" pitchFamily="34" charset="0"/>
              </a:rPr>
              <a:t>بإِستخدام</a:t>
            </a:r>
            <a:r>
              <a:rPr lang="ar-DZ" sz="2400" dirty="0">
                <a:effectLst/>
                <a:latin typeface="Calibri" panose="020F0502020204030204" pitchFamily="34" charset="0"/>
                <a:ea typeface="Calibri" panose="020F0502020204030204" pitchFamily="34" charset="0"/>
              </a:rPr>
              <a:t> منصات التواصل الاجتماعي لأغراض شخصية أثناء أوقات العمل الرسمية.</a:t>
            </a:r>
            <a:endParaRPr lang="fr-FR" sz="2400"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هذا مع الوضع في </a:t>
            </a:r>
            <a:r>
              <a:rPr lang="ar-DZ" sz="2400" dirty="0" err="1">
                <a:effectLst/>
                <a:latin typeface="Calibri" panose="020F0502020204030204" pitchFamily="34" charset="0"/>
                <a:ea typeface="Calibri" panose="020F0502020204030204" pitchFamily="34" charset="0"/>
              </a:rPr>
              <a:t>الإِعتبار</a:t>
            </a:r>
            <a:r>
              <a:rPr lang="ar-DZ" sz="2400" dirty="0">
                <a:effectLst/>
                <a:latin typeface="Calibri" panose="020F0502020204030204" pitchFamily="34" charset="0"/>
                <a:ea typeface="Calibri" panose="020F0502020204030204" pitchFamily="34" charset="0"/>
              </a:rPr>
              <a:t> أنَّ وسائل التواصل الإِجتماعي أو الحسابات الشخصية للأفراد هي ملكية شخصية لصاحبها وليست للمؤسَّسة، ولذلك لا يمكن للمسؤولين طلب كلمة المرور الخاصة بِحسابات الموظفين على وسائل التواصل الإِجتماعي</a:t>
            </a:r>
            <a:r>
              <a:rPr lang="ar-DZ" sz="2400" dirty="0">
                <a:latin typeface="Calibri" panose="020F0502020204030204" pitchFamily="34" charset="0"/>
                <a:ea typeface="Calibri" panose="020F0502020204030204" pitchFamily="34" charset="0"/>
              </a:rPr>
              <a:t>.</a:t>
            </a:r>
            <a:endParaRPr lang="ar-DZ" sz="2400"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1800" dirty="0">
                <a:effectLst/>
                <a:latin typeface="Calibri" panose="020F0502020204030204" pitchFamily="34" charset="0"/>
                <a:ea typeface="Calibri" panose="020F0502020204030204" pitchFamily="34" charset="0"/>
                <a:cs typeface="Simplified Arabic" panose="02020603050405020304" pitchFamily="18" charset="-78"/>
              </a:rPr>
              <a:t> </a:t>
            </a:r>
            <a:endParaRPr lang="fr-FR"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6235327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A799F5-F6F6-2538-2443-CF7401CED03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8A89855-BBEF-0C41-724E-ED04580ADE9F}"/>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 أنماط </a:t>
            </a:r>
            <a:r>
              <a:rPr lang="ar-DZ" sz="2800" b="1" dirty="0" err="1">
                <a:solidFill>
                  <a:srgbClr val="00B0F0"/>
                </a:solidFill>
                <a:latin typeface="Alexandria" charset="0"/>
                <a:cs typeface="Alexandria" charset="0"/>
              </a:rPr>
              <a:t>إِستخدام</a:t>
            </a:r>
            <a:r>
              <a:rPr lang="ar-DZ" sz="2800" b="1" dirty="0">
                <a:solidFill>
                  <a:srgbClr val="00B0F0"/>
                </a:solidFill>
                <a:latin typeface="Alexandria" charset="0"/>
                <a:cs typeface="Alexandria" charset="0"/>
              </a:rPr>
              <a:t> وسائل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77CA075D-E053-42A9-482F-AA62A3A0641F}"/>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DB92EE7-2800-9E38-295E-6CB0AAB07C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817C896-D876-5F04-C65E-2F43E5EA244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14C21AFD-E87A-04BE-B4C7-C4640E88C72E}"/>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2ECE49D6-D25B-6FD9-B8E8-ED50D6F33B20}"/>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A4E4227F-3B61-1DE2-D3C8-BB59617EEE67}"/>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02</a:t>
            </a:r>
          </a:p>
        </p:txBody>
      </p:sp>
      <p:sp>
        <p:nvSpPr>
          <p:cNvPr id="5" name="ZoneTexte 4">
            <a:extLst>
              <a:ext uri="{FF2B5EF4-FFF2-40B4-BE49-F238E27FC236}">
                <a16:creationId xmlns:a16="http://schemas.microsoft.com/office/drawing/2014/main" id="{334AEB8B-E79F-2B54-C5CE-693CDEB6AF37}"/>
              </a:ext>
            </a:extLst>
          </p:cNvPr>
          <p:cNvSpPr txBox="1"/>
          <p:nvPr/>
        </p:nvSpPr>
        <p:spPr>
          <a:xfrm>
            <a:off x="5184626" y="1608337"/>
            <a:ext cx="5971940" cy="4464684"/>
          </a:xfrm>
          <a:prstGeom prst="rect">
            <a:avLst/>
          </a:prstGeom>
          <a:noFill/>
        </p:spPr>
        <p:txBody>
          <a:bodyPr wrap="square">
            <a:spAutoFit/>
          </a:bodyPr>
          <a:lstStyle/>
          <a:p>
            <a:pPr algn="just" rtl="1">
              <a:lnSpc>
                <a:spcPct val="150000"/>
              </a:lnSpc>
              <a:spcAft>
                <a:spcPts val="1000"/>
              </a:spcAft>
              <a:buNone/>
            </a:pPr>
            <a:r>
              <a:rPr lang="ar-DZ" sz="2400" dirty="0"/>
              <a:t>و</a:t>
            </a:r>
            <a:r>
              <a:rPr lang="ar-EG" sz="2400" dirty="0"/>
              <a:t>يُعدّ</a:t>
            </a:r>
            <a:r>
              <a:rPr lang="ar-DZ" sz="2400" dirty="0"/>
              <a:t>ُ</a:t>
            </a:r>
            <a:r>
              <a:rPr lang="ar-EG" sz="2400" dirty="0"/>
              <a:t> </a:t>
            </a:r>
            <a:r>
              <a:rPr lang="ar-EG" sz="2400" dirty="0" err="1"/>
              <a:t>الموظ</a:t>
            </a:r>
            <a:r>
              <a:rPr lang="ar-DZ" sz="2400" dirty="0"/>
              <a:t>َّف</a:t>
            </a:r>
            <a:r>
              <a:rPr lang="ar-EG" sz="2400" dirty="0"/>
              <a:t> مسؤول شخصيًا عن أي منشورات ينشرها على مواقع التواصل </a:t>
            </a:r>
            <a:r>
              <a:rPr lang="ar-DZ" sz="2400" dirty="0">
                <a:latin typeface="Calibri" panose="020F0502020204030204" pitchFamily="34" charset="0"/>
                <a:ea typeface="Calibri" panose="020F0502020204030204" pitchFamily="34" charset="0"/>
              </a:rPr>
              <a:t>الإِجتماعي</a:t>
            </a:r>
            <a:r>
              <a:rPr lang="ar-EG" sz="2400" dirty="0"/>
              <a:t> عبر ح</a:t>
            </a:r>
            <a:r>
              <a:rPr lang="ar-DZ" sz="2400" dirty="0"/>
              <a:t>ِ</a:t>
            </a:r>
            <a:r>
              <a:rPr lang="ar-EG" sz="2400" dirty="0" err="1"/>
              <a:t>سابات</a:t>
            </a:r>
            <a:r>
              <a:rPr lang="ar-DZ" sz="2400" dirty="0"/>
              <a:t>ه</a:t>
            </a:r>
            <a:r>
              <a:rPr lang="ar-EG" sz="2400" dirty="0"/>
              <a:t> الخاصة، وعليه </a:t>
            </a:r>
            <a:r>
              <a:rPr lang="ar-EG" sz="2400" dirty="0" err="1"/>
              <a:t>التحلّ</a:t>
            </a:r>
            <a:r>
              <a:rPr lang="ar-DZ" sz="2400" dirty="0"/>
              <a:t>ِ</a:t>
            </a:r>
            <a:r>
              <a:rPr lang="ar-EG" sz="2400" dirty="0"/>
              <a:t>ي بالمسؤولية وضبط الن</a:t>
            </a:r>
            <a:r>
              <a:rPr lang="ar-DZ" sz="2400" dirty="0"/>
              <a:t>َّ</a:t>
            </a:r>
            <a:r>
              <a:rPr lang="ar-EG" sz="2400" dirty="0" err="1"/>
              <a:t>فس</a:t>
            </a:r>
            <a:r>
              <a:rPr lang="ar-EG" sz="2400" dirty="0"/>
              <a:t>. كما أن</a:t>
            </a:r>
            <a:r>
              <a:rPr lang="ar-DZ" sz="2400" dirty="0"/>
              <a:t>َّ</a:t>
            </a:r>
            <a:r>
              <a:rPr lang="ar-EG" sz="2400" dirty="0"/>
              <a:t> منشوراته قد تعكس بشكل غير مباشر صورة المؤسسة، خصوصًا إذا عرّ</a:t>
            </a:r>
            <a:r>
              <a:rPr lang="ar-DZ" sz="2400" dirty="0"/>
              <a:t>َ</a:t>
            </a:r>
            <a:r>
              <a:rPr lang="ar-EG" sz="2400" dirty="0"/>
              <a:t>ف </a:t>
            </a:r>
            <a:r>
              <a:rPr lang="ar-DZ" sz="2400" dirty="0"/>
              <a:t>عبر حسابه </a:t>
            </a:r>
            <a:r>
              <a:rPr lang="ar-EG" sz="2400" dirty="0"/>
              <a:t>بنفسه</a:t>
            </a:r>
            <a:r>
              <a:rPr lang="ar-DZ" sz="2400" dirty="0"/>
              <a:t>،</a:t>
            </a:r>
            <a:r>
              <a:rPr lang="ar-EG" sz="2400" dirty="0"/>
              <a:t> كموظف فيها أو </a:t>
            </a:r>
            <a:r>
              <a:rPr lang="ar-EG" sz="2400" dirty="0" err="1"/>
              <a:t>ظه</a:t>
            </a:r>
            <a:r>
              <a:rPr lang="ar-DZ" sz="2400" dirty="0"/>
              <a:t>ر</a:t>
            </a:r>
            <a:r>
              <a:rPr lang="ar-EG" sz="2400" dirty="0"/>
              <a:t> داخل بيئة العمل. وعند التعبير عن آراء تتعلق بمجال عمل المؤسسة، يجب عليه </a:t>
            </a:r>
            <a:r>
              <a:rPr lang="ar-DZ" sz="2400" dirty="0"/>
              <a:t>ال</a:t>
            </a:r>
            <a:r>
              <a:rPr lang="ar-EG" sz="2400" dirty="0"/>
              <a:t>توضيح أن</a:t>
            </a:r>
            <a:r>
              <a:rPr lang="ar-DZ" sz="2400" dirty="0"/>
              <a:t>َّ</a:t>
            </a:r>
            <a:r>
              <a:rPr lang="ar-EG" sz="2400" dirty="0"/>
              <a:t>ها آراء شخصية لا ت</a:t>
            </a:r>
            <a:r>
              <a:rPr lang="ar-DZ" sz="2400" dirty="0"/>
              <a:t>ُ</a:t>
            </a:r>
            <a:r>
              <a:rPr lang="ar-EG" sz="2400" dirty="0" err="1"/>
              <a:t>مث</a:t>
            </a:r>
            <a:r>
              <a:rPr lang="ar-DZ" sz="2400" dirty="0"/>
              <a:t>ِّ</a:t>
            </a:r>
            <a:r>
              <a:rPr lang="ar-EG" sz="2400" dirty="0"/>
              <a:t>ل رأي المؤسسة.</a:t>
            </a:r>
            <a:endParaRPr lang="fr-FR" sz="2400" dirty="0">
              <a:effectLst/>
              <a:latin typeface="Calibri" panose="020F0502020204030204" pitchFamily="34" charset="0"/>
              <a:ea typeface="Calibri" panose="020F0502020204030204" pitchFamily="34" charset="0"/>
            </a:endParaRPr>
          </a:p>
        </p:txBody>
      </p:sp>
      <p:pic>
        <p:nvPicPr>
          <p:cNvPr id="9" name="Image 8">
            <a:extLst>
              <a:ext uri="{FF2B5EF4-FFF2-40B4-BE49-F238E27FC236}">
                <a16:creationId xmlns:a16="http://schemas.microsoft.com/office/drawing/2014/main" id="{98599BB4-9CC0-91AF-783E-F6629940356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7566" y="2012374"/>
            <a:ext cx="4210146" cy="38564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469027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054C4-80F3-6ADD-3252-2D4B5099DAB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34468E6-78C2-D080-D2AC-ADE5EB151359}"/>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 أنماط </a:t>
            </a:r>
            <a:r>
              <a:rPr lang="ar-DZ" sz="2800" b="1" dirty="0" err="1">
                <a:solidFill>
                  <a:srgbClr val="00B0F0"/>
                </a:solidFill>
                <a:latin typeface="Alexandria" charset="0"/>
                <a:cs typeface="Alexandria" charset="0"/>
              </a:rPr>
              <a:t>إِستخدام</a:t>
            </a:r>
            <a:r>
              <a:rPr lang="ar-DZ" sz="2800" b="1" dirty="0">
                <a:solidFill>
                  <a:srgbClr val="00B0F0"/>
                </a:solidFill>
                <a:latin typeface="Alexandria" charset="0"/>
                <a:cs typeface="Alexandria" charset="0"/>
              </a:rPr>
              <a:t> وسائل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B8760DF9-89C5-A406-B309-ADD00D16C26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C42ACE1-C678-92DE-A4A8-AF3DBBE742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C4D0815-8B12-13DE-6120-A71EF4E25FB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58240D13-C8BA-5069-A629-26ABCB8D7094}"/>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43268969-6A37-1FB4-F5BA-9AD6056B0D3A}"/>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B7EC414E-E941-B0DE-8F67-CDBEEE8C1F69}"/>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02</a:t>
            </a:r>
          </a:p>
        </p:txBody>
      </p:sp>
      <p:sp>
        <p:nvSpPr>
          <p:cNvPr id="5" name="ZoneTexte 4">
            <a:extLst>
              <a:ext uri="{FF2B5EF4-FFF2-40B4-BE49-F238E27FC236}">
                <a16:creationId xmlns:a16="http://schemas.microsoft.com/office/drawing/2014/main" id="{20371632-7E01-D50E-89C4-93C1B2BCA526}"/>
              </a:ext>
            </a:extLst>
          </p:cNvPr>
          <p:cNvSpPr txBox="1"/>
          <p:nvPr/>
        </p:nvSpPr>
        <p:spPr>
          <a:xfrm>
            <a:off x="1787703" y="1601146"/>
            <a:ext cx="9136294" cy="4993546"/>
          </a:xfrm>
          <a:prstGeom prst="rect">
            <a:avLst/>
          </a:prstGeom>
          <a:noFill/>
        </p:spPr>
        <p:txBody>
          <a:bodyPr wrap="square">
            <a:spAutoFit/>
          </a:bodyPr>
          <a:lstStyle/>
          <a:p>
            <a:pPr algn="just" rtl="1">
              <a:lnSpc>
                <a:spcPct val="115000"/>
              </a:lnSpc>
              <a:spcAft>
                <a:spcPts val="1000"/>
              </a:spcAft>
              <a:buNone/>
            </a:pPr>
            <a:r>
              <a:rPr lang="ar-DZ" sz="2400" b="1" dirty="0">
                <a:solidFill>
                  <a:srgbClr val="FF0000"/>
                </a:solidFill>
                <a:effectLst/>
                <a:latin typeface="Calibri" panose="020F0502020204030204" pitchFamily="34" charset="0"/>
                <a:ea typeface="Calibri" panose="020F0502020204030204" pitchFamily="34" charset="0"/>
              </a:rPr>
              <a:t>ثانيا : </a:t>
            </a:r>
            <a:r>
              <a:rPr lang="ar-DZ" sz="2400" b="1" dirty="0" err="1">
                <a:solidFill>
                  <a:srgbClr val="FF0000"/>
                </a:solidFill>
                <a:effectLst/>
                <a:latin typeface="Calibri" panose="020F0502020204030204" pitchFamily="34" charset="0"/>
                <a:ea typeface="Calibri" panose="020F0502020204030204" pitchFamily="34" charset="0"/>
              </a:rPr>
              <a:t>الإِستخدام</a:t>
            </a:r>
            <a:r>
              <a:rPr lang="ar-DZ" sz="2400" b="1" dirty="0">
                <a:solidFill>
                  <a:srgbClr val="FF0000"/>
                </a:solidFill>
                <a:effectLst/>
                <a:latin typeface="Calibri" panose="020F0502020204030204" pitchFamily="34" charset="0"/>
                <a:ea typeface="Calibri" panose="020F0502020204030204" pitchFamily="34" charset="0"/>
              </a:rPr>
              <a:t> الرسمي لشبكات ومنصات التواصل الإِجتماعي:</a:t>
            </a:r>
            <a:endParaRPr lang="fr-FR" sz="2400" dirty="0">
              <a:solidFill>
                <a:srgbClr val="FF0000"/>
              </a:solidFill>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يعرَّف </a:t>
            </a:r>
            <a:r>
              <a:rPr lang="ar-DZ" sz="2400" dirty="0" err="1">
                <a:effectLst/>
                <a:latin typeface="Calibri" panose="020F0502020204030204" pitchFamily="34" charset="0"/>
                <a:ea typeface="Calibri" panose="020F0502020204030204" pitchFamily="34" charset="0"/>
              </a:rPr>
              <a:t>الإِستخدام</a:t>
            </a:r>
            <a:r>
              <a:rPr lang="ar-DZ" sz="2400" dirty="0">
                <a:effectLst/>
                <a:latin typeface="Calibri" panose="020F0502020204030204" pitchFamily="34" charset="0"/>
                <a:ea typeface="Calibri" panose="020F0502020204030204" pitchFamily="34" charset="0"/>
              </a:rPr>
              <a:t> الرسمي لوسائل التواصل </a:t>
            </a:r>
            <a:r>
              <a:rPr lang="ar-DZ" sz="2400" dirty="0">
                <a:latin typeface="Calibri" panose="020F0502020204030204" pitchFamily="34" charset="0"/>
                <a:ea typeface="Calibri" panose="020F0502020204030204" pitchFamily="34" charset="0"/>
              </a:rPr>
              <a:t>الإِجتماعي</a:t>
            </a:r>
            <a:r>
              <a:rPr lang="ar-DZ" sz="2400" dirty="0">
                <a:effectLst/>
                <a:latin typeface="Calibri" panose="020F0502020204030204" pitchFamily="34" charset="0"/>
                <a:ea typeface="Calibri" panose="020F0502020204030204" pitchFamily="34" charset="0"/>
              </a:rPr>
              <a:t>، على أنَّه </a:t>
            </a:r>
            <a:r>
              <a:rPr lang="ar-DZ" sz="2400" dirty="0" err="1">
                <a:latin typeface="Calibri" panose="020F0502020204030204" pitchFamily="34" charset="0"/>
                <a:ea typeface="Calibri" panose="020F0502020204030204" pitchFamily="34" charset="0"/>
              </a:rPr>
              <a:t>إِ</a:t>
            </a:r>
            <a:r>
              <a:rPr lang="ar-DZ" sz="2400" dirty="0" err="1">
                <a:effectLst/>
                <a:latin typeface="Calibri" panose="020F0502020204030204" pitchFamily="34" charset="0"/>
                <a:ea typeface="Calibri" panose="020F0502020204030204" pitchFamily="34" charset="0"/>
              </a:rPr>
              <a:t>ستخدام</a:t>
            </a:r>
            <a:r>
              <a:rPr lang="ar-DZ" sz="2400" dirty="0">
                <a:effectLst/>
                <a:latin typeface="Calibri" panose="020F0502020204030204" pitchFamily="34" charset="0"/>
                <a:ea typeface="Calibri" panose="020F0502020204030204" pitchFamily="34" charset="0"/>
              </a:rPr>
              <a:t> هذه الوسائل كوسيلة مُعتمدة تدخل في إطار واجبات العمل، ومن الأمثلة على ذلك السماح بالتَّغريد نيابة عن المؤسَّسة أو السَّماح بمشاركة المنشورات، والرَّد على التعليقات كواجب وظيفي يقوم به الفرد في إطار مسؤولياته الوظيفية، سواء تمَّ ذلك عبر مجموعة من الأفراد المتخصِّصين في إدارة الحسابات الرسمية للمؤسسة، أو تمَّ من خلال السَّماح لكافة الموظفين بالقيام بذلك وفق قواعد محدَّدة. </a:t>
            </a:r>
            <a:endParaRPr lang="fr-FR" sz="2400"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كما يجب التَّأكيد على أن جميع الحسابات الرَّسمية، التي تمتلكها المؤسسة عَبْرَ وسائل التواصل الإجتماعي المختلفة، هي مملوكة للمؤسسة، ويتم النَّشر عليها أو الرَّد على التعليقات وفق سياسة واضحة تحدِّدها المؤسسة أو المسؤول عن إدارة </a:t>
            </a:r>
            <a:r>
              <a:rPr lang="ar-DZ" sz="2400" dirty="0" err="1">
                <a:effectLst/>
                <a:latin typeface="Calibri" panose="020F0502020204030204" pitchFamily="34" charset="0"/>
                <a:ea typeface="Calibri" panose="020F0502020204030204" pitchFamily="34" charset="0"/>
              </a:rPr>
              <a:t>الإِتصالات</a:t>
            </a:r>
            <a:r>
              <a:rPr lang="ar-DZ" sz="2400" dirty="0">
                <a:effectLst/>
                <a:latin typeface="Calibri" panose="020F0502020204030204" pitchFamily="34" charset="0"/>
                <a:ea typeface="Calibri" panose="020F0502020204030204" pitchFamily="34" charset="0"/>
              </a:rPr>
              <a:t> عبر وسائل التواصل الإِجتماعي.</a:t>
            </a:r>
            <a:endParaRPr lang="fr-FR" sz="2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51418285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F282B-A2D4-F39A-955D-9E8E72BBC74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CF23734-CDB8-6C16-B35F-1419B14B370F}"/>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 أنماط </a:t>
            </a:r>
            <a:r>
              <a:rPr lang="ar-DZ" sz="2800" b="1" dirty="0" err="1">
                <a:solidFill>
                  <a:srgbClr val="00B0F0"/>
                </a:solidFill>
                <a:latin typeface="Alexandria" charset="0"/>
                <a:cs typeface="Alexandria" charset="0"/>
              </a:rPr>
              <a:t>إِستخدام</a:t>
            </a:r>
            <a:r>
              <a:rPr lang="ar-DZ" sz="2800" b="1" dirty="0">
                <a:solidFill>
                  <a:srgbClr val="00B0F0"/>
                </a:solidFill>
                <a:latin typeface="Alexandria" charset="0"/>
                <a:cs typeface="Alexandria" charset="0"/>
              </a:rPr>
              <a:t> وسائل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B01B5668-1235-A1DC-2711-17FE4809288C}"/>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3BAE536-1A95-0647-201D-E2AC102DF5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39677D0-3488-3410-1AFB-5C2C81C8778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0A3C4492-41D2-15BE-CDC6-1C9BE2BBD3EB}"/>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9C69A21A-5AC4-6E26-9AA6-7A4532300419}"/>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0ED61D7D-BB30-6FFE-D72B-8A7C0C458428}"/>
              </a:ext>
            </a:extLst>
          </p:cNvPr>
          <p:cNvSpPr/>
          <p:nvPr/>
        </p:nvSpPr>
        <p:spPr>
          <a:xfrm>
            <a:off x="4287702" y="62227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02</a:t>
            </a:r>
          </a:p>
        </p:txBody>
      </p:sp>
      <p:sp>
        <p:nvSpPr>
          <p:cNvPr id="5" name="ZoneTexte 4">
            <a:extLst>
              <a:ext uri="{FF2B5EF4-FFF2-40B4-BE49-F238E27FC236}">
                <a16:creationId xmlns:a16="http://schemas.microsoft.com/office/drawing/2014/main" id="{EB2582B3-7295-5041-87C0-43086902E2B8}"/>
              </a:ext>
            </a:extLst>
          </p:cNvPr>
          <p:cNvSpPr txBox="1"/>
          <p:nvPr/>
        </p:nvSpPr>
        <p:spPr>
          <a:xfrm>
            <a:off x="1076217" y="1498031"/>
            <a:ext cx="7145676" cy="4993546"/>
          </a:xfrm>
          <a:prstGeom prst="rect">
            <a:avLst/>
          </a:prstGeom>
          <a:noFill/>
        </p:spPr>
        <p:txBody>
          <a:bodyPr wrap="square">
            <a:spAutoFit/>
          </a:bodyPr>
          <a:lstStyle/>
          <a:p>
            <a:pPr algn="just" rtl="1">
              <a:lnSpc>
                <a:spcPct val="115000"/>
              </a:lnSpc>
              <a:spcAft>
                <a:spcPts val="1000"/>
              </a:spcAft>
              <a:buNone/>
            </a:pPr>
            <a:r>
              <a:rPr lang="ar-DZ" sz="2400" b="1" dirty="0">
                <a:solidFill>
                  <a:srgbClr val="FF0000"/>
                </a:solidFill>
                <a:effectLst/>
                <a:latin typeface="Calibri" panose="020F0502020204030204" pitchFamily="34" charset="0"/>
                <a:ea typeface="Calibri" panose="020F0502020204030204" pitchFamily="34" charset="0"/>
              </a:rPr>
              <a:t>ثالثا :</a:t>
            </a:r>
            <a:r>
              <a:rPr lang="ar-DZ" sz="2400" b="1" dirty="0" err="1">
                <a:solidFill>
                  <a:srgbClr val="FF0000"/>
                </a:solidFill>
                <a:effectLst/>
                <a:latin typeface="Calibri" panose="020F0502020204030204" pitchFamily="34" charset="0"/>
                <a:ea typeface="Calibri" panose="020F0502020204030204" pitchFamily="34" charset="0"/>
              </a:rPr>
              <a:t>الإستخدام</a:t>
            </a:r>
            <a:r>
              <a:rPr lang="ar-DZ" sz="2400" b="1" dirty="0">
                <a:solidFill>
                  <a:srgbClr val="FF0000"/>
                </a:solidFill>
                <a:effectLst/>
                <a:latin typeface="Calibri" panose="020F0502020204030204" pitchFamily="34" charset="0"/>
                <a:ea typeface="Calibri" panose="020F0502020204030204" pitchFamily="34" charset="0"/>
              </a:rPr>
              <a:t> المهني لشبكات ومَنصَّات التواصل الإِجتماعي</a:t>
            </a:r>
            <a:endParaRPr lang="fr-FR" sz="2400"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تسمح بعض المؤسسات لموظفيها </a:t>
            </a:r>
            <a:r>
              <a:rPr lang="ar-DZ" sz="2400" dirty="0" err="1">
                <a:effectLst/>
                <a:latin typeface="Calibri" panose="020F0502020204030204" pitchFamily="34" charset="0"/>
                <a:ea typeface="Calibri" panose="020F0502020204030204" pitchFamily="34" charset="0"/>
              </a:rPr>
              <a:t>بإِستخدام</a:t>
            </a:r>
            <a:r>
              <a:rPr lang="ar-DZ" sz="2400" dirty="0">
                <a:effectLst/>
                <a:latin typeface="Calibri" panose="020F0502020204030204" pitchFamily="34" charset="0"/>
                <a:ea typeface="Calibri" panose="020F0502020204030204" pitchFamily="34" charset="0"/>
              </a:rPr>
              <a:t> وسائل ومنصَّات التواصل الإِجتماعي في إطار دعم الصناعة أو المهنة بشكل عام، ويشمل ذلك الإجابة على بعض </a:t>
            </a:r>
            <a:r>
              <a:rPr lang="ar-DZ" sz="2400" dirty="0" err="1">
                <a:effectLst/>
                <a:latin typeface="Calibri" panose="020F0502020204030204" pitchFamily="34" charset="0"/>
                <a:ea typeface="Calibri" panose="020F0502020204030204" pitchFamily="34" charset="0"/>
              </a:rPr>
              <a:t>الإِستبيانات</a:t>
            </a:r>
            <a:r>
              <a:rPr lang="ar-DZ" sz="2400" dirty="0">
                <a:effectLst/>
                <a:latin typeface="Calibri" panose="020F0502020204030204" pitchFamily="34" charset="0"/>
                <a:ea typeface="Calibri" panose="020F0502020204030204" pitchFamily="34" charset="0"/>
              </a:rPr>
              <a:t> </a:t>
            </a:r>
            <a:r>
              <a:rPr lang="ar-DZ" sz="2400" dirty="0" err="1">
                <a:effectLst/>
                <a:latin typeface="Calibri" panose="020F0502020204030204" pitchFamily="34" charset="0"/>
                <a:ea typeface="Calibri" panose="020F0502020204030204" pitchFamily="34" charset="0"/>
              </a:rPr>
              <a:t>وإِستطلاعات</a:t>
            </a:r>
            <a:r>
              <a:rPr lang="ar-DZ" sz="2400" dirty="0">
                <a:effectLst/>
                <a:latin typeface="Calibri" panose="020F0502020204030204" pitchFamily="34" charset="0"/>
                <a:ea typeface="Calibri" panose="020F0502020204030204" pitchFamily="34" charset="0"/>
              </a:rPr>
              <a:t> الرأي العام التي تُجريها الحكومة أو الوزارة المُختصة، وكذلك يشمل التواصل مع الغرف التجارية أو المؤسسات الرَّسمية ذات الصِّلة، ويمكن للموظف تخصيص جزء من وقته لهذه الأنشطة، بشرط أن تكون أنشطة رسمية وبمعرفة وموافقة جهة العمل.</a:t>
            </a:r>
            <a:endParaRPr lang="fr-FR" sz="2400"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إذ تحتاج بعض الوزارات والهيئات من الموظفين التعاون من أجل الإجابة على بعض </a:t>
            </a:r>
            <a:r>
              <a:rPr lang="ar-DZ" sz="2400" dirty="0" err="1">
                <a:effectLst/>
                <a:latin typeface="Calibri" panose="020F0502020204030204" pitchFamily="34" charset="0"/>
                <a:ea typeface="Calibri" panose="020F0502020204030204" pitchFamily="34" charset="0"/>
              </a:rPr>
              <a:t>الإِِستبيانات</a:t>
            </a:r>
            <a:r>
              <a:rPr lang="ar-DZ" sz="2400" dirty="0">
                <a:effectLst/>
                <a:latin typeface="Calibri" panose="020F0502020204030204" pitchFamily="34" charset="0"/>
                <a:ea typeface="Calibri" panose="020F0502020204030204" pitchFamily="34" charset="0"/>
              </a:rPr>
              <a:t>، أو التَّعليق على بعض القرارات الخاصة بها، والتي نُشرت عبر حساباتها الرسمية على مواقع التواصل </a:t>
            </a:r>
            <a:r>
              <a:rPr lang="ar-DZ" sz="2400" dirty="0">
                <a:latin typeface="Calibri" panose="020F0502020204030204" pitchFamily="34" charset="0"/>
                <a:ea typeface="Calibri" panose="020F0502020204030204" pitchFamily="34" charset="0"/>
              </a:rPr>
              <a:t>الإِجتماعي</a:t>
            </a:r>
            <a:r>
              <a:rPr lang="ar-DZ" sz="2400" dirty="0">
                <a:effectLst/>
                <a:latin typeface="Calibri" panose="020F0502020204030204" pitchFamily="34" charset="0"/>
                <a:ea typeface="Calibri" panose="020F0502020204030204" pitchFamily="34" charset="0"/>
              </a:rPr>
              <a:t>.</a:t>
            </a:r>
            <a:endParaRPr lang="fr-FR" sz="2400" dirty="0">
              <a:effectLst/>
              <a:latin typeface="Calibri" panose="020F0502020204030204" pitchFamily="34" charset="0"/>
              <a:ea typeface="Calibri" panose="020F0502020204030204" pitchFamily="34" charset="0"/>
            </a:endParaRPr>
          </a:p>
        </p:txBody>
      </p:sp>
      <p:pic>
        <p:nvPicPr>
          <p:cNvPr id="9" name="Image 8">
            <a:extLst>
              <a:ext uri="{FF2B5EF4-FFF2-40B4-BE49-F238E27FC236}">
                <a16:creationId xmlns:a16="http://schemas.microsoft.com/office/drawing/2014/main" id="{0CF04CF4-C6E1-B021-5A6C-92D0F938F24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404588" y="1641344"/>
            <a:ext cx="3564888" cy="3575311"/>
          </a:xfrm>
          <a:prstGeom prst="rect">
            <a:avLst/>
          </a:prstGeom>
        </p:spPr>
      </p:pic>
    </p:spTree>
    <p:extLst>
      <p:ext uri="{BB962C8B-B14F-4D97-AF65-F5344CB8AC3E}">
        <p14:creationId xmlns:p14="http://schemas.microsoft.com/office/powerpoint/2010/main" val="1925908987"/>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08811-6925-CA6E-91CE-E6F30FB7351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D395116-6945-8C2C-7986-37B581401AFB}"/>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 إدارة حسابات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F1859683-9B70-4D66-F515-0559C8FB16DF}"/>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FD22CBE-317D-BF16-C7B1-D5F63C5411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49E970C-BD7F-32C5-6864-13047DD5EF7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8F604112-36D2-DD9A-31F4-ABCE86FBB9D3}"/>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132BF4FF-9A2A-3B02-EB15-F82EBEC58C26}"/>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856EEEF7-C27A-0228-583E-BBECB0555D54}"/>
              </a:ext>
            </a:extLst>
          </p:cNvPr>
          <p:cNvSpPr/>
          <p:nvPr/>
        </p:nvSpPr>
        <p:spPr>
          <a:xfrm>
            <a:off x="4287702" y="34216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p>
        </p:txBody>
      </p:sp>
      <p:sp>
        <p:nvSpPr>
          <p:cNvPr id="7" name="ZoneTexte 6">
            <a:extLst>
              <a:ext uri="{FF2B5EF4-FFF2-40B4-BE49-F238E27FC236}">
                <a16:creationId xmlns:a16="http://schemas.microsoft.com/office/drawing/2014/main" id="{94B3C9CF-DFFE-51EB-0C47-D9A0C1C6D084}"/>
              </a:ext>
            </a:extLst>
          </p:cNvPr>
          <p:cNvSpPr txBox="1"/>
          <p:nvPr/>
        </p:nvSpPr>
        <p:spPr>
          <a:xfrm>
            <a:off x="1477926" y="1724223"/>
            <a:ext cx="10182002" cy="4528804"/>
          </a:xfrm>
          <a:prstGeom prst="rect">
            <a:avLst/>
          </a:prstGeom>
          <a:noFill/>
        </p:spPr>
        <p:txBody>
          <a:bodyPr wrap="square">
            <a:spAutoFit/>
          </a:bodyPr>
          <a:lstStyle/>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تَشملُ وظيفة إدارة حسابات التواصل الإِجتماعي العديد من المهام والمسؤوليات، ومن أَبرزها:</a:t>
            </a:r>
            <a:endParaRPr lang="ar-DZ" sz="2400" dirty="0">
              <a:latin typeface="Calibri" panose="020F0502020204030204" pitchFamily="34" charset="0"/>
              <a:ea typeface="Calibri" panose="020F0502020204030204" pitchFamily="34" charset="0"/>
            </a:endParaRPr>
          </a:p>
          <a:p>
            <a:pPr marL="342900" indent="-342900" algn="just" rtl="1">
              <a:lnSpc>
                <a:spcPct val="115000"/>
              </a:lnSpc>
              <a:spcAft>
                <a:spcPts val="1000"/>
              </a:spcAft>
              <a:buFont typeface="Wingdings" panose="05000000000000000000" pitchFamily="2" charset="2"/>
              <a:buChar char="§"/>
            </a:pPr>
            <a:r>
              <a:rPr lang="ar-DZ" sz="2400" dirty="0">
                <a:effectLst/>
                <a:latin typeface="Calibri" panose="020F0502020204030204" pitchFamily="34" charset="0"/>
                <a:ea typeface="Calibri" panose="020F0502020204030204" pitchFamily="34" charset="0"/>
              </a:rPr>
              <a:t>إِجراء بحث مُستفِيض حول </a:t>
            </a:r>
            <a:r>
              <a:rPr lang="ar-DZ" sz="2400" dirty="0" err="1">
                <a:effectLst/>
                <a:latin typeface="Calibri" panose="020F0502020204030204" pitchFamily="34" charset="0"/>
                <a:ea typeface="Calibri" panose="020F0502020204030204" pitchFamily="34" charset="0"/>
              </a:rPr>
              <a:t>الإِتجاهات</a:t>
            </a:r>
            <a:r>
              <a:rPr lang="ar-DZ" sz="2400" dirty="0">
                <a:effectLst/>
                <a:latin typeface="Calibri" panose="020F0502020204030204" pitchFamily="34" charset="0"/>
                <a:ea typeface="Calibri" panose="020F0502020204030204" pitchFamily="34" charset="0"/>
              </a:rPr>
              <a:t> الحالية، وتفضيلات الجمهور لفهم توجُّهات المستهلكين.</a:t>
            </a:r>
            <a:endParaRPr lang="ar-DZ" sz="2400" dirty="0">
              <a:latin typeface="Calibri" panose="020F0502020204030204" pitchFamily="34" charset="0"/>
              <a:ea typeface="Calibri" panose="020F0502020204030204" pitchFamily="34" charset="0"/>
            </a:endParaRPr>
          </a:p>
          <a:p>
            <a:pPr marL="342900" indent="-342900" algn="just" rtl="1">
              <a:lnSpc>
                <a:spcPct val="115000"/>
              </a:lnSpc>
              <a:spcAft>
                <a:spcPts val="1000"/>
              </a:spcAft>
              <a:buFont typeface="Wingdings" panose="05000000000000000000" pitchFamily="2" charset="2"/>
              <a:buChar char="§"/>
            </a:pPr>
            <a:r>
              <a:rPr lang="ar-DZ" sz="2400" dirty="0">
                <a:effectLst/>
                <a:latin typeface="Calibri" panose="020F0502020204030204" pitchFamily="34" charset="0"/>
                <a:ea typeface="Calibri" panose="020F0502020204030204" pitchFamily="34" charset="0"/>
              </a:rPr>
              <a:t>تصميم وتنفيذ إِستراتيجية وسائل التواصل </a:t>
            </a:r>
            <a:r>
              <a:rPr lang="ar-DZ" sz="2400" dirty="0">
                <a:latin typeface="Calibri" panose="020F0502020204030204" pitchFamily="34" charset="0"/>
                <a:ea typeface="Calibri" panose="020F0502020204030204" pitchFamily="34" charset="0"/>
              </a:rPr>
              <a:t>الإِجتماعي</a:t>
            </a:r>
            <a:r>
              <a:rPr lang="ar-DZ" sz="2400" dirty="0">
                <a:effectLst/>
                <a:latin typeface="Calibri" panose="020F0502020204030204" pitchFamily="34" charset="0"/>
                <a:ea typeface="Calibri" panose="020F0502020204030204" pitchFamily="34" charset="0"/>
              </a:rPr>
              <a:t>، التي تتناسب مع أهداف العمل وتُحقِّق نتائج إِيجابية.</a:t>
            </a:r>
            <a:endParaRPr lang="ar-DZ" sz="2400" dirty="0">
              <a:latin typeface="Calibri" panose="020F0502020204030204" pitchFamily="34" charset="0"/>
              <a:ea typeface="Calibri" panose="020F0502020204030204" pitchFamily="34" charset="0"/>
            </a:endParaRPr>
          </a:p>
          <a:p>
            <a:pPr marL="342900" indent="-342900" algn="just" rtl="1">
              <a:lnSpc>
                <a:spcPct val="115000"/>
              </a:lnSpc>
              <a:spcAft>
                <a:spcPts val="1000"/>
              </a:spcAft>
              <a:buFont typeface="Wingdings" panose="05000000000000000000" pitchFamily="2" charset="2"/>
              <a:buChar char="§"/>
            </a:pPr>
            <a:r>
              <a:rPr lang="ar-DZ" sz="2400" dirty="0">
                <a:effectLst/>
                <a:latin typeface="Calibri" panose="020F0502020204030204" pitchFamily="34" charset="0"/>
                <a:ea typeface="Calibri" panose="020F0502020204030204" pitchFamily="34" charset="0"/>
              </a:rPr>
              <a:t>تحديد أهداف محدَّدة وقياس العائِد على </a:t>
            </a:r>
            <a:r>
              <a:rPr lang="ar-DZ" sz="2400" dirty="0" err="1">
                <a:effectLst/>
                <a:latin typeface="Calibri" panose="020F0502020204030204" pitchFamily="34" charset="0"/>
                <a:ea typeface="Calibri" panose="020F0502020204030204" pitchFamily="34" charset="0"/>
              </a:rPr>
              <a:t>الإِستثمار</a:t>
            </a:r>
            <a:r>
              <a:rPr lang="ar-DZ" sz="2400" dirty="0">
                <a:effectLst/>
                <a:latin typeface="Calibri" panose="020F0502020204030204" pitchFamily="34" charset="0"/>
                <a:ea typeface="Calibri" panose="020F0502020204030204" pitchFamily="34" charset="0"/>
              </a:rPr>
              <a:t> (</a:t>
            </a:r>
            <a:r>
              <a:rPr lang="fr-FR" sz="2400" dirty="0">
                <a:effectLst/>
                <a:latin typeface="Simplified Arabic" panose="02020603050405020304" pitchFamily="18" charset="-78"/>
                <a:ea typeface="Calibri" panose="020F0502020204030204" pitchFamily="34" charset="0"/>
              </a:rPr>
              <a:t>ROI</a:t>
            </a:r>
            <a:r>
              <a:rPr lang="ar-DZ" sz="2400" dirty="0">
                <a:effectLst/>
                <a:latin typeface="Calibri" panose="020F0502020204030204" pitchFamily="34" charset="0"/>
                <a:ea typeface="Calibri" panose="020F0502020204030204" pitchFamily="34" charset="0"/>
              </a:rPr>
              <a:t>) لتقديم تقارير دورية للإدارة.</a:t>
            </a:r>
            <a:endParaRPr lang="ar-DZ" sz="2400" dirty="0">
              <a:latin typeface="Calibri" panose="020F0502020204030204" pitchFamily="34" charset="0"/>
              <a:ea typeface="Calibri" panose="020F0502020204030204" pitchFamily="34" charset="0"/>
            </a:endParaRPr>
          </a:p>
          <a:p>
            <a:pPr marL="342900" indent="-342900" algn="just" rtl="1">
              <a:lnSpc>
                <a:spcPct val="115000"/>
              </a:lnSpc>
              <a:spcAft>
                <a:spcPts val="1000"/>
              </a:spcAft>
              <a:buFont typeface="Wingdings" panose="05000000000000000000" pitchFamily="2" charset="2"/>
              <a:buChar char="§"/>
            </a:pPr>
            <a:r>
              <a:rPr lang="ar-DZ" sz="2400" dirty="0">
                <a:effectLst/>
                <a:latin typeface="Calibri" panose="020F0502020204030204" pitchFamily="34" charset="0"/>
                <a:ea typeface="Calibri" panose="020F0502020204030204" pitchFamily="34" charset="0"/>
              </a:rPr>
              <a:t>إِنشاء وتحرير ونشر محتوى مُتنوِّع وجذاب </a:t>
            </a:r>
            <a:r>
              <a:rPr lang="ar-DZ" sz="2400" dirty="0" err="1">
                <a:effectLst/>
                <a:latin typeface="Calibri" panose="020F0502020204030204" pitchFamily="34" charset="0"/>
                <a:ea typeface="Calibri" panose="020F0502020204030204" pitchFamily="34" charset="0"/>
              </a:rPr>
              <a:t>بإِنتظام</a:t>
            </a:r>
            <a:r>
              <a:rPr lang="ar-DZ" sz="2400" dirty="0">
                <a:effectLst/>
                <a:latin typeface="Calibri" panose="020F0502020204030204" pitchFamily="34" charset="0"/>
                <a:ea typeface="Calibri" panose="020F0502020204030204" pitchFamily="34" charset="0"/>
              </a:rPr>
              <a:t> على منصات التواصل الإِجتماعي (نصوص، صور، فيديوهات).</a:t>
            </a:r>
            <a:endParaRPr lang="ar-DZ" sz="2400" dirty="0">
              <a:latin typeface="Calibri" panose="020F0502020204030204" pitchFamily="34" charset="0"/>
              <a:ea typeface="Calibri" panose="020F0502020204030204" pitchFamily="34" charset="0"/>
            </a:endParaRPr>
          </a:p>
          <a:p>
            <a:pPr marL="342900" indent="-342900" algn="just" rtl="1">
              <a:lnSpc>
                <a:spcPct val="115000"/>
              </a:lnSpc>
              <a:spcAft>
                <a:spcPts val="1000"/>
              </a:spcAft>
              <a:buFont typeface="Wingdings" panose="05000000000000000000" pitchFamily="2" charset="2"/>
              <a:buChar char="§"/>
            </a:pPr>
            <a:r>
              <a:rPr lang="ar-DZ" sz="2400" dirty="0">
                <a:effectLst/>
                <a:latin typeface="Calibri" panose="020F0502020204030204" pitchFamily="34" charset="0"/>
                <a:ea typeface="Calibri" panose="020F0502020204030204" pitchFamily="34" charset="0"/>
              </a:rPr>
              <a:t>مراقبة وتحليل أداء الحسابات على مواقع التواصل، وتحسين الإِستراتيجيات </a:t>
            </a:r>
            <a:r>
              <a:rPr lang="ar-DZ" sz="2400" dirty="0" err="1">
                <a:latin typeface="Calibri" panose="020F0502020204030204" pitchFamily="34" charset="0"/>
                <a:ea typeface="Calibri" panose="020F0502020204030204" pitchFamily="34" charset="0"/>
              </a:rPr>
              <a:t>إِ</a:t>
            </a:r>
            <a:r>
              <a:rPr lang="ar-DZ" sz="2400" dirty="0" err="1">
                <a:effectLst/>
                <a:latin typeface="Calibri" panose="020F0502020204030204" pitchFamily="34" charset="0"/>
                <a:ea typeface="Calibri" panose="020F0502020204030204" pitchFamily="34" charset="0"/>
              </a:rPr>
              <a:t>ستنادًا</a:t>
            </a:r>
            <a:r>
              <a:rPr lang="ar-DZ" sz="2400" dirty="0">
                <a:effectLst/>
                <a:latin typeface="Calibri" panose="020F0502020204030204" pitchFamily="34" charset="0"/>
                <a:ea typeface="Calibri" panose="020F0502020204030204" pitchFamily="34" charset="0"/>
              </a:rPr>
              <a:t> إلى البيانات والمعلومات الم</a:t>
            </a:r>
            <a:r>
              <a:rPr lang="ar-DZ" sz="2400" dirty="0">
                <a:latin typeface="Calibri" panose="020F0502020204030204" pitchFamily="34" charset="0"/>
                <a:ea typeface="Calibri" panose="020F0502020204030204" pitchFamily="34" charset="0"/>
              </a:rPr>
              <a:t>ُ</a:t>
            </a:r>
            <a:r>
              <a:rPr lang="ar-DZ" sz="2400" dirty="0">
                <a:effectLst/>
                <a:latin typeface="Calibri" panose="020F0502020204030204" pitchFamily="34" charset="0"/>
                <a:ea typeface="Calibri" panose="020F0502020204030204" pitchFamily="34" charset="0"/>
              </a:rPr>
              <a:t>ستمدة.</a:t>
            </a:r>
            <a:endParaRPr lang="fr-FR" sz="2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57351692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48FAF9-B585-5DD8-2C21-1ACA083248A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6964481-085A-8A2F-9295-15B2AA086606}"/>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 متطلَّبات إدارة حسابات التواصل الإجتماعي</a:t>
            </a:r>
          </a:p>
        </p:txBody>
      </p:sp>
      <p:sp>
        <p:nvSpPr>
          <p:cNvPr id="29" name="Rectangle 28">
            <a:extLst>
              <a:ext uri="{FF2B5EF4-FFF2-40B4-BE49-F238E27FC236}">
                <a16:creationId xmlns:a16="http://schemas.microsoft.com/office/drawing/2014/main" id="{FB8F0C24-2788-F00D-C798-2EE10E0805E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566AE08-DEB3-ACB5-24E0-06CDCCB212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957755C-169D-60B6-A7A9-BA800E65DBE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B9AAEC90-8EAF-BDF6-C6C5-35E0D6C25DC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8E3A7E92-5787-CEA7-B7CC-7D33080C7453}"/>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8F0E9E77-673E-F6A4-C80E-2343DB29CA2F}"/>
              </a:ext>
            </a:extLst>
          </p:cNvPr>
          <p:cNvSpPr/>
          <p:nvPr/>
        </p:nvSpPr>
        <p:spPr>
          <a:xfrm>
            <a:off x="4287702" y="34216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04</a:t>
            </a:r>
          </a:p>
        </p:txBody>
      </p:sp>
      <p:sp>
        <p:nvSpPr>
          <p:cNvPr id="5" name="ZoneTexte 4">
            <a:extLst>
              <a:ext uri="{FF2B5EF4-FFF2-40B4-BE49-F238E27FC236}">
                <a16:creationId xmlns:a16="http://schemas.microsoft.com/office/drawing/2014/main" id="{CD346297-D08B-8480-0E44-582592B171BF}"/>
              </a:ext>
            </a:extLst>
          </p:cNvPr>
          <p:cNvSpPr txBox="1"/>
          <p:nvPr/>
        </p:nvSpPr>
        <p:spPr>
          <a:xfrm>
            <a:off x="1477926" y="1538803"/>
            <a:ext cx="9664994" cy="3790140"/>
          </a:xfrm>
          <a:prstGeom prst="rect">
            <a:avLst/>
          </a:prstGeom>
          <a:noFill/>
        </p:spPr>
        <p:txBody>
          <a:bodyPr wrap="square">
            <a:spAutoFit/>
          </a:bodyPr>
          <a:lstStyle/>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متطلَّبات إدارة حسابات التواصل الإِجتماعي، تختلف </a:t>
            </a:r>
            <a:r>
              <a:rPr lang="ar-DZ" sz="2400" dirty="0" err="1">
                <a:effectLst/>
                <a:latin typeface="Calibri" panose="020F0502020204030204" pitchFamily="34" charset="0"/>
                <a:ea typeface="Calibri" panose="020F0502020204030204" pitchFamily="34" charset="0"/>
              </a:rPr>
              <a:t>بناءًا</a:t>
            </a:r>
            <a:r>
              <a:rPr lang="ar-DZ" sz="2400" dirty="0">
                <a:effectLst/>
                <a:latin typeface="Calibri" panose="020F0502020204030204" pitchFamily="34" charset="0"/>
                <a:ea typeface="Calibri" panose="020F0502020204030204" pitchFamily="34" charset="0"/>
              </a:rPr>
              <a:t> على نوع العمل وأهداف الحَملة، ولكن </a:t>
            </a:r>
            <a:r>
              <a:rPr lang="ar-DZ" sz="2400" dirty="0">
                <a:latin typeface="Calibri" panose="020F0502020204030204" pitchFamily="34" charset="0"/>
                <a:ea typeface="Calibri" panose="020F0502020204030204" pitchFamily="34" charset="0"/>
              </a:rPr>
              <a:t>لدينا</a:t>
            </a:r>
            <a:r>
              <a:rPr lang="ar-DZ" sz="2400" dirty="0">
                <a:effectLst/>
                <a:latin typeface="Calibri" panose="020F0502020204030204" pitchFamily="34" charset="0"/>
                <a:ea typeface="Calibri" panose="020F0502020204030204" pitchFamily="34" charset="0"/>
              </a:rPr>
              <a:t> بعض المُتطلَّبات العامة التي قد تكون ضرورية:</a:t>
            </a:r>
            <a:endParaRPr lang="fr-FR" sz="2400"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800" b="1" dirty="0">
                <a:effectLst/>
                <a:latin typeface="Calibri" panose="020F0502020204030204" pitchFamily="34" charset="0"/>
                <a:ea typeface="Calibri" panose="020F0502020204030204" pitchFamily="34" charset="0"/>
              </a:rPr>
              <a:t>أولاً: الكتابة</a:t>
            </a:r>
            <a:endParaRPr lang="fr-FR" sz="2800" b="1"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تُعدُّ الكتابة مهارة أساسية في مجال إدارة حسابات التواصل </a:t>
            </a:r>
            <a:r>
              <a:rPr lang="ar-DZ" sz="2400" dirty="0">
                <a:latin typeface="Calibri" panose="020F0502020204030204" pitchFamily="34" charset="0"/>
                <a:ea typeface="Calibri" panose="020F0502020204030204" pitchFamily="34" charset="0"/>
              </a:rPr>
              <a:t>الإِجتماعي</a:t>
            </a:r>
            <a:r>
              <a:rPr lang="ar-DZ" sz="2400" dirty="0">
                <a:effectLst/>
                <a:latin typeface="Calibri" panose="020F0502020204030204" pitchFamily="34" charset="0"/>
                <a:ea typeface="Calibri" panose="020F0502020204030204" pitchFamily="34" charset="0"/>
              </a:rPr>
              <a:t>، حيث تَشمل إنشاء محتوى جذَّاب وملائم يتناسب مع </a:t>
            </a:r>
            <a:r>
              <a:rPr lang="ar-DZ" sz="2400" dirty="0" err="1">
                <a:effectLst/>
                <a:latin typeface="Calibri" panose="020F0502020204030204" pitchFamily="34" charset="0"/>
                <a:ea typeface="Calibri" panose="020F0502020204030204" pitchFamily="34" charset="0"/>
              </a:rPr>
              <a:t>إِحتياجات</a:t>
            </a:r>
            <a:r>
              <a:rPr lang="ar-DZ" sz="2400" dirty="0">
                <a:effectLst/>
                <a:latin typeface="Calibri" panose="020F0502020204030204" pitchFamily="34" charset="0"/>
                <a:ea typeface="Calibri" panose="020F0502020204030204" pitchFamily="34" charset="0"/>
              </a:rPr>
              <a:t> وتوقعات الجمهور المستهدف. يتطلب ذلك </a:t>
            </a:r>
            <a:r>
              <a:rPr lang="ar-DZ" sz="2400" dirty="0" err="1">
                <a:effectLst/>
                <a:latin typeface="Calibri" panose="020F0502020204030204" pitchFamily="34" charset="0"/>
                <a:ea typeface="Calibri" panose="020F0502020204030204" pitchFamily="34" charset="0"/>
              </a:rPr>
              <a:t>إِستخدام</a:t>
            </a:r>
            <a:r>
              <a:rPr lang="ar-DZ" sz="2400" dirty="0">
                <a:effectLst/>
                <a:latin typeface="Calibri" panose="020F0502020204030204" pitchFamily="34" charset="0"/>
                <a:ea typeface="Calibri" panose="020F0502020204030204" pitchFamily="34" charset="0"/>
              </a:rPr>
              <a:t> اللُّغة بشكل فعَّال لِتَعزيز التَّفاعل وزيادة نطاق الوصول إلى الجمهور. كما يحتاج المُديرون إلى القدرة على كِتابة محتوى مُتنوِّع، يغطي مجالات متعدِّدة مثل: الإعلانات، المقالات، والمنشورات اليومية، ممَّا يضمن التواصل الفعال والمُستمر مع المتابعين.</a:t>
            </a:r>
            <a:endParaRPr lang="fr-FR" sz="2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2016896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6F679-CD50-EC98-6892-5F16531E391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B5B7DAA-5332-C934-B5B9-26C06772AD97}"/>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 متطلبات إدارة حسابات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65858950-6463-28BD-601F-57C280588137}"/>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79A9952-3036-0063-54E4-F0CF1D7C18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3DB69D5-D978-7E8E-5A7D-70459E1288F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77BAD7CF-61B3-0D40-6E49-26B1A715AC54}"/>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89AA9CFD-9CD6-EBC9-D731-B3CEBB90806D}"/>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FE22B012-3B9C-80F7-3015-906E2A355F19}"/>
              </a:ext>
            </a:extLst>
          </p:cNvPr>
          <p:cNvSpPr/>
          <p:nvPr/>
        </p:nvSpPr>
        <p:spPr>
          <a:xfrm>
            <a:off x="4287702" y="34216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04</a:t>
            </a:r>
          </a:p>
        </p:txBody>
      </p:sp>
      <p:sp>
        <p:nvSpPr>
          <p:cNvPr id="7" name="ZoneTexte 6">
            <a:extLst>
              <a:ext uri="{FF2B5EF4-FFF2-40B4-BE49-F238E27FC236}">
                <a16:creationId xmlns:a16="http://schemas.microsoft.com/office/drawing/2014/main" id="{6051C0D3-ACE6-D11A-532A-F8AB593E097D}"/>
              </a:ext>
            </a:extLst>
          </p:cNvPr>
          <p:cNvSpPr txBox="1"/>
          <p:nvPr/>
        </p:nvSpPr>
        <p:spPr>
          <a:xfrm>
            <a:off x="1552353" y="1810929"/>
            <a:ext cx="6098114" cy="3660874"/>
          </a:xfrm>
          <a:prstGeom prst="rect">
            <a:avLst/>
          </a:prstGeom>
          <a:noFill/>
        </p:spPr>
        <p:txBody>
          <a:bodyPr wrap="square">
            <a:spAutoFit/>
          </a:bodyPr>
          <a:lstStyle/>
          <a:p>
            <a:pPr algn="just" rtl="1">
              <a:lnSpc>
                <a:spcPct val="115000"/>
              </a:lnSpc>
              <a:spcAft>
                <a:spcPts val="1000"/>
              </a:spcAft>
              <a:buNone/>
            </a:pPr>
            <a:r>
              <a:rPr lang="ar-DZ" sz="2800" b="1" dirty="0">
                <a:effectLst/>
                <a:latin typeface="Calibri" panose="020F0502020204030204" pitchFamily="34" charset="0"/>
                <a:ea typeface="Calibri" panose="020F0502020204030204" pitchFamily="34" charset="0"/>
              </a:rPr>
              <a:t>ثانيا : البحث من أجل التطوير</a:t>
            </a:r>
            <a:endParaRPr lang="fr-FR" sz="2800" b="1"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يتضمَّن البحث في مجال التواصل الإِجتماعي </a:t>
            </a:r>
            <a:r>
              <a:rPr lang="ar-DZ" sz="2400" dirty="0" err="1">
                <a:effectLst/>
                <a:latin typeface="Calibri" panose="020F0502020204030204" pitchFamily="34" charset="0"/>
                <a:ea typeface="Calibri" panose="020F0502020204030204" pitchFamily="34" charset="0"/>
              </a:rPr>
              <a:t>إِستكشاف</a:t>
            </a:r>
            <a:r>
              <a:rPr lang="ar-DZ" sz="2400" dirty="0">
                <a:effectLst/>
                <a:latin typeface="Calibri" panose="020F0502020204030204" pitchFamily="34" charset="0"/>
                <a:ea typeface="Calibri" panose="020F0502020204030204" pitchFamily="34" charset="0"/>
              </a:rPr>
              <a:t> </a:t>
            </a:r>
            <a:r>
              <a:rPr lang="ar-DZ" sz="2400" dirty="0" err="1">
                <a:effectLst/>
                <a:latin typeface="Calibri" panose="020F0502020204030204" pitchFamily="34" charset="0"/>
                <a:ea typeface="Calibri" panose="020F0502020204030204" pitchFamily="34" charset="0"/>
              </a:rPr>
              <a:t>الإِتجاهات</a:t>
            </a:r>
            <a:r>
              <a:rPr lang="ar-DZ" sz="2400" dirty="0">
                <a:effectLst/>
                <a:latin typeface="Calibri" panose="020F0502020204030204" pitchFamily="34" charset="0"/>
                <a:ea typeface="Calibri" panose="020F0502020204030204" pitchFamily="34" charset="0"/>
              </a:rPr>
              <a:t> الحالية والموضوعات الشائعة ذات الصلة بمجال العمل، مِمَّا يساعد في توجيه إِستراتيجيات المحتوى. يشمل ذلك أيضًا تحليل الجمهور، لفهم تفضيلاتهم </a:t>
            </a:r>
            <a:r>
              <a:rPr lang="ar-DZ" sz="2400" dirty="0" err="1">
                <a:effectLst/>
                <a:latin typeface="Calibri" panose="020F0502020204030204" pitchFamily="34" charset="0"/>
                <a:ea typeface="Calibri" panose="020F0502020204030204" pitchFamily="34" charset="0"/>
              </a:rPr>
              <a:t>وإِهتماماتهم</a:t>
            </a:r>
            <a:r>
              <a:rPr lang="ar-DZ" sz="2400" dirty="0">
                <a:effectLst/>
                <a:latin typeface="Calibri" panose="020F0502020204030204" pitchFamily="34" charset="0"/>
                <a:ea typeface="Calibri" panose="020F0502020204030204" pitchFamily="34" charset="0"/>
              </a:rPr>
              <a:t>، وهو ما يعزِّز من فاعلية الحملات التسويقية. يتطلَّب الأمر أيضًا البحث عن المنافسين وإِستراتيجياتهم، لتوفير بيانات قيِّمة لتحسين الأداء والتفوُّق في السُّوق</a:t>
            </a:r>
            <a:r>
              <a:rPr lang="ar-DZ" sz="1800" dirty="0">
                <a:effectLst/>
                <a:latin typeface="Calibri" panose="020F0502020204030204" pitchFamily="34" charset="0"/>
                <a:ea typeface="Calibri" panose="020F0502020204030204" pitchFamily="34" charset="0"/>
                <a:cs typeface="Simplified Arabic" panose="02020603050405020304" pitchFamily="18" charset="-78"/>
              </a:rPr>
              <a:t>. </a:t>
            </a:r>
            <a:endParaRPr lang="fr-FR"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Image 9">
            <a:extLst>
              <a:ext uri="{FF2B5EF4-FFF2-40B4-BE49-F238E27FC236}">
                <a16:creationId xmlns:a16="http://schemas.microsoft.com/office/drawing/2014/main" id="{0F89A2A3-13AB-451C-310E-F731AE5EC3C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48614" y="1561212"/>
            <a:ext cx="4222490" cy="4222490"/>
          </a:xfrm>
          <a:prstGeom prst="rect">
            <a:avLst/>
          </a:prstGeom>
        </p:spPr>
      </p:pic>
    </p:spTree>
    <p:extLst>
      <p:ext uri="{BB962C8B-B14F-4D97-AF65-F5344CB8AC3E}">
        <p14:creationId xmlns:p14="http://schemas.microsoft.com/office/powerpoint/2010/main" val="249277094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3DC5D-4AAF-19A6-E195-561CDBC9764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EEFFA1C-81F3-EBE2-7192-8AC12DA38042}"/>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 متطلبات إدارة حسابات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50A6F142-E43A-A2DA-9C56-B8B346D9232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D716FA4-93FC-DB1F-BA6F-F6B9FDBB97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7C74031-49BB-DE84-22C0-9CFA8ED2671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6DF82C07-1022-637D-0BDA-E1708CC676B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A42F7747-90DC-00AA-4B9D-521E5DCBA8F8}"/>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58B8381A-387A-969A-67E3-998208B53632}"/>
              </a:ext>
            </a:extLst>
          </p:cNvPr>
          <p:cNvSpPr/>
          <p:nvPr/>
        </p:nvSpPr>
        <p:spPr>
          <a:xfrm>
            <a:off x="4287702" y="34216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04</a:t>
            </a:r>
          </a:p>
        </p:txBody>
      </p:sp>
      <p:sp>
        <p:nvSpPr>
          <p:cNvPr id="9" name="ZoneTexte 8">
            <a:extLst>
              <a:ext uri="{FF2B5EF4-FFF2-40B4-BE49-F238E27FC236}">
                <a16:creationId xmlns:a16="http://schemas.microsoft.com/office/drawing/2014/main" id="{868D9A57-33E1-5847-44EC-41684C4ACEBC}"/>
              </a:ext>
            </a:extLst>
          </p:cNvPr>
          <p:cNvSpPr txBox="1"/>
          <p:nvPr/>
        </p:nvSpPr>
        <p:spPr>
          <a:xfrm>
            <a:off x="967008" y="1871104"/>
            <a:ext cx="5158840" cy="4409412"/>
          </a:xfrm>
          <a:prstGeom prst="rect">
            <a:avLst/>
          </a:prstGeom>
          <a:noFill/>
        </p:spPr>
        <p:txBody>
          <a:bodyPr wrap="square">
            <a:spAutoFit/>
          </a:bodyPr>
          <a:lstStyle/>
          <a:p>
            <a:pPr algn="just" rtl="1">
              <a:lnSpc>
                <a:spcPct val="115000"/>
              </a:lnSpc>
              <a:spcAft>
                <a:spcPts val="1000"/>
              </a:spcAft>
              <a:buNone/>
            </a:pPr>
            <a:r>
              <a:rPr lang="ar-DZ" sz="2800" b="1" dirty="0">
                <a:latin typeface="Calibri" panose="020F0502020204030204" pitchFamily="34" charset="0"/>
                <a:ea typeface="Calibri" panose="020F0502020204030204" pitchFamily="34" charset="0"/>
                <a:cs typeface="Simplified Arabic" panose="02020603050405020304" pitchFamily="18" charset="-78"/>
              </a:rPr>
              <a:t>ثالثا: </a:t>
            </a:r>
            <a:r>
              <a:rPr lang="ar-DZ" sz="2800" b="1" dirty="0">
                <a:effectLst/>
                <a:latin typeface="Calibri" panose="020F0502020204030204" pitchFamily="34" charset="0"/>
                <a:ea typeface="Calibri" panose="020F0502020204030204" pitchFamily="34" charset="0"/>
                <a:cs typeface="Simplified Arabic" panose="02020603050405020304" pitchFamily="18" charset="-78"/>
              </a:rPr>
              <a:t>خدمة العملاء</a:t>
            </a:r>
            <a:endParaRPr lang="fr-FR" sz="2800" b="1" dirty="0">
              <a:effectLst/>
              <a:latin typeface="Calibri" panose="020F0502020204030204" pitchFamily="34" charset="0"/>
              <a:ea typeface="Calibri" panose="020F0502020204030204" pitchFamily="34" charset="0"/>
              <a:cs typeface="Arial" panose="020B0604020202020204" pitchFamily="34" charset="0"/>
            </a:endParaRPr>
          </a:p>
          <a:p>
            <a:pPr algn="just">
              <a:buNone/>
            </a:pPr>
            <a:r>
              <a:rPr lang="ar-DZ" sz="2400" dirty="0">
                <a:effectLst/>
                <a:ea typeface="Calibri" panose="020F0502020204030204" pitchFamily="34" charset="0"/>
              </a:rPr>
              <a:t>تَتطلَّب خدمة العملاء، الرَّد السَّريع والفعال على </a:t>
            </a:r>
            <a:r>
              <a:rPr lang="ar-DZ" sz="2400" dirty="0" err="1">
                <a:effectLst/>
                <a:ea typeface="Calibri" panose="020F0502020204030204" pitchFamily="34" charset="0"/>
              </a:rPr>
              <a:t>إِستفسارات</a:t>
            </a:r>
            <a:r>
              <a:rPr lang="ar-DZ" sz="2400" dirty="0">
                <a:effectLst/>
                <a:ea typeface="Calibri" panose="020F0502020204030204" pitchFamily="34" charset="0"/>
              </a:rPr>
              <a:t> وشكاوى العُملاء، ممَّا يعكس </a:t>
            </a:r>
            <a:r>
              <a:rPr lang="ar-DZ" sz="2400" dirty="0" err="1">
                <a:effectLst/>
                <a:ea typeface="Calibri" panose="020F0502020204030204" pitchFamily="34" charset="0"/>
              </a:rPr>
              <a:t>الإِهتمام</a:t>
            </a:r>
            <a:r>
              <a:rPr lang="ar-DZ" sz="2400" dirty="0">
                <a:effectLst/>
                <a:ea typeface="Calibri" panose="020F0502020204030204" pitchFamily="34" charset="0"/>
              </a:rPr>
              <a:t> بتقديم تجربة مستخدم مُمتازة. تشمل هذه الخدمة أيضًا إدارة الأزمات وحلُّ المشكلات بطريقة مِهنية، ما يُسهم في بناء ثِقة العملاء وولائهم. من الضروري أيضًا تعزيز علاقة إيجابية مع العملاء من خلال التواصل الفعال والمستمر، وهو ما يُعدُّ جزءًا أساسيًا</a:t>
            </a:r>
          </a:p>
          <a:p>
            <a:pPr algn="r">
              <a:buNone/>
            </a:pPr>
            <a:r>
              <a:rPr lang="ar-DZ" sz="2400" dirty="0">
                <a:effectLst/>
                <a:ea typeface="Calibri" panose="020F0502020204030204" pitchFamily="34" charset="0"/>
              </a:rPr>
              <a:t>من</a:t>
            </a:r>
            <a:r>
              <a:rPr lang="ar-DZ" sz="2400" dirty="0">
                <a:ea typeface="Calibri" panose="020F0502020204030204" pitchFamily="34" charset="0"/>
              </a:rPr>
              <a:t> إ</a:t>
            </a:r>
            <a:r>
              <a:rPr lang="ar-DZ" sz="2400" dirty="0">
                <a:effectLst/>
                <a:ea typeface="Calibri" panose="020F0502020204030204" pitchFamily="34" charset="0"/>
              </a:rPr>
              <a:t>ستراتيجية التسويق الناجحة.</a:t>
            </a:r>
          </a:p>
          <a:p>
            <a:pPr algn="r">
              <a:buNone/>
            </a:pPr>
            <a:endParaRPr lang="ar-DZ" sz="2400" dirty="0">
              <a:effectLst/>
              <a:ea typeface="Calibri" panose="020F0502020204030204" pitchFamily="34" charset="0"/>
            </a:endParaRPr>
          </a:p>
          <a:p>
            <a:pPr algn="just">
              <a:buNone/>
            </a:pPr>
            <a:endParaRPr lang="fr-FR" sz="2400" dirty="0"/>
          </a:p>
        </p:txBody>
      </p:sp>
      <p:pic>
        <p:nvPicPr>
          <p:cNvPr id="12" name="Image 11">
            <a:extLst>
              <a:ext uri="{FF2B5EF4-FFF2-40B4-BE49-F238E27FC236}">
                <a16:creationId xmlns:a16="http://schemas.microsoft.com/office/drawing/2014/main" id="{DA77E708-EE4C-8915-0C16-D2269FA8889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39368" y="1247845"/>
            <a:ext cx="5072948" cy="4950935"/>
          </a:xfrm>
          <a:prstGeom prst="rect">
            <a:avLst/>
          </a:prstGeom>
        </p:spPr>
      </p:pic>
    </p:spTree>
    <p:extLst>
      <p:ext uri="{BB962C8B-B14F-4D97-AF65-F5344CB8AC3E}">
        <p14:creationId xmlns:p14="http://schemas.microsoft.com/office/powerpoint/2010/main" val="377827382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19F4C-4912-9A3B-E9E3-6881632307F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EFBA372-9D39-817D-006D-762B30BE4138}"/>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 متطلبات إدارة حسابات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21178553-EEC4-B4D6-2985-FFB54B23CC8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C09782E-84E0-6A71-8EFC-DF2EA1E8B2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DD20F4B-744B-2F08-49CD-809052E7F8D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663FC48D-E6A3-2969-81F9-419307B03AB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D2FF0629-E6FD-B7DD-39B9-F1AF6D7BBA8C}"/>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B7217BBB-3B7C-5DC2-8D13-3006ED790BB2}"/>
              </a:ext>
            </a:extLst>
          </p:cNvPr>
          <p:cNvSpPr/>
          <p:nvPr/>
        </p:nvSpPr>
        <p:spPr>
          <a:xfrm>
            <a:off x="4287702" y="34216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04</a:t>
            </a:r>
          </a:p>
        </p:txBody>
      </p:sp>
      <p:sp>
        <p:nvSpPr>
          <p:cNvPr id="7" name="ZoneTexte 6">
            <a:extLst>
              <a:ext uri="{FF2B5EF4-FFF2-40B4-BE49-F238E27FC236}">
                <a16:creationId xmlns:a16="http://schemas.microsoft.com/office/drawing/2014/main" id="{62F4FD77-2D0E-8CAE-0B37-40E556369D78}"/>
              </a:ext>
            </a:extLst>
          </p:cNvPr>
          <p:cNvSpPr txBox="1"/>
          <p:nvPr/>
        </p:nvSpPr>
        <p:spPr>
          <a:xfrm>
            <a:off x="4346134" y="1673210"/>
            <a:ext cx="7145078" cy="3661900"/>
          </a:xfrm>
          <a:prstGeom prst="rect">
            <a:avLst/>
          </a:prstGeom>
          <a:noFill/>
        </p:spPr>
        <p:txBody>
          <a:bodyPr wrap="square">
            <a:spAutoFit/>
          </a:bodyPr>
          <a:lstStyle/>
          <a:p>
            <a:pPr algn="just" rtl="1">
              <a:lnSpc>
                <a:spcPct val="115000"/>
              </a:lnSpc>
              <a:spcAft>
                <a:spcPts val="1000"/>
              </a:spcAft>
              <a:buNone/>
            </a:pPr>
            <a:r>
              <a:rPr lang="ar-DZ" sz="2800" b="1" dirty="0">
                <a:effectLst/>
                <a:latin typeface="Calibri" panose="020F0502020204030204" pitchFamily="34" charset="0"/>
                <a:ea typeface="Calibri" panose="020F0502020204030204" pitchFamily="34" charset="0"/>
              </a:rPr>
              <a:t>رابعا: المَعرفة بتحسين محركات البحث:</a:t>
            </a:r>
            <a:endParaRPr lang="fr-FR" sz="2800" b="1"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latin typeface="Calibri" panose="020F0502020204030204" pitchFamily="34" charset="0"/>
                <a:ea typeface="Calibri" panose="020F0502020204030204" pitchFamily="34" charset="0"/>
              </a:rPr>
              <a:t>ت</a:t>
            </a:r>
            <a:r>
              <a:rPr lang="ar-DZ" sz="2400" dirty="0">
                <a:effectLst/>
                <a:latin typeface="Calibri" panose="020F0502020204030204" pitchFamily="34" charset="0"/>
                <a:ea typeface="Calibri" panose="020F0502020204030204" pitchFamily="34" charset="0"/>
              </a:rPr>
              <a:t>تطلَّب إدارة حسابات التواصل الاجتماعي، معرفة بِتحسين مُحرِّكات البحث </a:t>
            </a:r>
            <a:r>
              <a:rPr lang="ar-DZ" sz="2400" dirty="0" err="1">
                <a:effectLst/>
                <a:latin typeface="Calibri" panose="020F0502020204030204" pitchFamily="34" charset="0"/>
                <a:ea typeface="Calibri" panose="020F0502020204030204" pitchFamily="34" charset="0"/>
              </a:rPr>
              <a:t>وإِستخدام</a:t>
            </a:r>
            <a:r>
              <a:rPr lang="ar-DZ" sz="2400" dirty="0">
                <a:effectLst/>
                <a:latin typeface="Calibri" panose="020F0502020204030204" pitchFamily="34" charset="0"/>
                <a:ea typeface="Calibri" panose="020F0502020204030204" pitchFamily="34" charset="0"/>
              </a:rPr>
              <a:t> الكلمات المِفتاحية المناسبة، لِتعزيز الظهور في نتائج البحث، ممَّا يزيد من فرص الوصول إلى جمهور أوسع. يشمل ذلك أيضًا معرفة كيفية تحسين المحتوى لضمان تَرتيب أفضل في مُحرِّكات البحث، الأمر الذي ي</a:t>
            </a:r>
            <a:r>
              <a:rPr lang="ar-DZ" sz="2400" dirty="0">
                <a:latin typeface="Calibri" panose="020F0502020204030204" pitchFamily="34" charset="0"/>
                <a:ea typeface="Calibri" panose="020F0502020204030204" pitchFamily="34" charset="0"/>
              </a:rPr>
              <a:t>ُ</a:t>
            </a:r>
            <a:r>
              <a:rPr lang="ar-DZ" sz="2400" dirty="0">
                <a:effectLst/>
                <a:latin typeface="Calibri" panose="020F0502020204030204" pitchFamily="34" charset="0"/>
                <a:ea typeface="Calibri" panose="020F0502020204030204" pitchFamily="34" charset="0"/>
              </a:rPr>
              <a:t>عزِّز من قابلية </a:t>
            </a:r>
            <a:r>
              <a:rPr lang="ar-DZ" sz="2400" dirty="0" err="1">
                <a:effectLst/>
                <a:latin typeface="Calibri" panose="020F0502020204030204" pitchFamily="34" charset="0"/>
                <a:ea typeface="Calibri" panose="020F0502020204030204" pitchFamily="34" charset="0"/>
              </a:rPr>
              <a:t>الإِكتشاف</a:t>
            </a:r>
            <a:r>
              <a:rPr lang="ar-DZ" sz="2400" dirty="0">
                <a:effectLst/>
                <a:latin typeface="Calibri" panose="020F0502020204030204" pitchFamily="34" charset="0"/>
                <a:ea typeface="Calibri" panose="020F0502020204030204" pitchFamily="34" charset="0"/>
              </a:rPr>
              <a:t>. بالإضافة إلى أنَّ تحليل البيانات لفهم أداء المحتوى على الإنترنت يعدُّ جزءًا حيويًا في هذه العملية، إذ يوفِّر رُؤى قيِّمة تساعد في تطوير إِستراتيجيات المحتوى وتَحسينها.</a:t>
            </a:r>
            <a:endParaRPr lang="fr-FR" sz="2400" dirty="0">
              <a:effectLst/>
              <a:latin typeface="Calibri" panose="020F0502020204030204" pitchFamily="34" charset="0"/>
              <a:ea typeface="Calibri" panose="020F0502020204030204" pitchFamily="34" charset="0"/>
            </a:endParaRPr>
          </a:p>
        </p:txBody>
      </p:sp>
      <p:pic>
        <p:nvPicPr>
          <p:cNvPr id="15" name="Image 14">
            <a:extLst>
              <a:ext uri="{FF2B5EF4-FFF2-40B4-BE49-F238E27FC236}">
                <a16:creationId xmlns:a16="http://schemas.microsoft.com/office/drawing/2014/main" id="{CB91EA18-297B-8305-D852-04F4CC1B06D2}"/>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445640" y="1680671"/>
            <a:ext cx="3491598" cy="325468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6959731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FA6C6-542B-B638-A73E-244B441B1D2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2B4D8A3-CDE4-5EEB-6E40-ECF0ADD26007}"/>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 متطلَّبات إدارة حسابات التواصل الإجتماعي</a:t>
            </a:r>
          </a:p>
        </p:txBody>
      </p:sp>
      <p:sp>
        <p:nvSpPr>
          <p:cNvPr id="29" name="Rectangle 28">
            <a:extLst>
              <a:ext uri="{FF2B5EF4-FFF2-40B4-BE49-F238E27FC236}">
                <a16:creationId xmlns:a16="http://schemas.microsoft.com/office/drawing/2014/main" id="{5818CAC8-7C85-D78A-7E8B-7632A3C5EFB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6A669B3-5794-4732-519A-81C9DC333A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264372C-DBC6-EFA6-3DDA-57D9CF1B3AB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63C9AE05-1CC2-8D7E-673A-5F68370C592A}"/>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FA1243AB-05DE-9F57-3E30-8168ABE6319D}"/>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788D3FB2-D241-B5DC-7F81-0715AE7FD43A}"/>
              </a:ext>
            </a:extLst>
          </p:cNvPr>
          <p:cNvSpPr/>
          <p:nvPr/>
        </p:nvSpPr>
        <p:spPr>
          <a:xfrm>
            <a:off x="4287702" y="34216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04</a:t>
            </a:r>
          </a:p>
        </p:txBody>
      </p:sp>
      <p:sp>
        <p:nvSpPr>
          <p:cNvPr id="7" name="ZoneTexte 6">
            <a:extLst>
              <a:ext uri="{FF2B5EF4-FFF2-40B4-BE49-F238E27FC236}">
                <a16:creationId xmlns:a16="http://schemas.microsoft.com/office/drawing/2014/main" id="{3B75552A-17EF-7F6D-E71E-0E59CCFD8801}"/>
              </a:ext>
            </a:extLst>
          </p:cNvPr>
          <p:cNvSpPr txBox="1"/>
          <p:nvPr/>
        </p:nvSpPr>
        <p:spPr>
          <a:xfrm>
            <a:off x="5114259" y="1598050"/>
            <a:ext cx="6273209" cy="3661900"/>
          </a:xfrm>
          <a:prstGeom prst="rect">
            <a:avLst/>
          </a:prstGeom>
          <a:noFill/>
        </p:spPr>
        <p:txBody>
          <a:bodyPr wrap="square">
            <a:spAutoFit/>
          </a:bodyPr>
          <a:lstStyle/>
          <a:p>
            <a:pPr algn="just" rtl="1">
              <a:lnSpc>
                <a:spcPct val="115000"/>
              </a:lnSpc>
              <a:spcAft>
                <a:spcPts val="1000"/>
              </a:spcAft>
              <a:buNone/>
            </a:pPr>
            <a:r>
              <a:rPr lang="ar-DZ" sz="2800" b="1" dirty="0">
                <a:effectLst/>
                <a:latin typeface="Calibri" panose="020F0502020204030204" pitchFamily="34" charset="0"/>
                <a:ea typeface="Calibri" panose="020F0502020204030204" pitchFamily="34" charset="0"/>
              </a:rPr>
              <a:t>خامسا : الإِبداع والتَّصميم</a:t>
            </a:r>
            <a:endParaRPr lang="fr-FR" sz="2800" b="1"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يَشمل الإِبداع والتَّصميم في مجال التواصل الإِجتماعي تصميم مرئيات جذَّابة تُلفت </a:t>
            </a:r>
            <a:r>
              <a:rPr lang="ar-DZ" sz="2400" dirty="0" err="1">
                <a:latin typeface="Calibri" panose="020F0502020204030204" pitchFamily="34" charset="0"/>
                <a:ea typeface="Calibri" panose="020F0502020204030204" pitchFamily="34" charset="0"/>
              </a:rPr>
              <a:t>إِ</a:t>
            </a:r>
            <a:r>
              <a:rPr lang="ar-DZ" sz="2400" dirty="0" err="1">
                <a:effectLst/>
                <a:latin typeface="Calibri" panose="020F0502020204030204" pitchFamily="34" charset="0"/>
                <a:ea typeface="Calibri" panose="020F0502020204030204" pitchFamily="34" charset="0"/>
              </a:rPr>
              <a:t>نتباه</a:t>
            </a:r>
            <a:r>
              <a:rPr lang="ar-DZ" sz="2400" dirty="0">
                <a:effectLst/>
                <a:latin typeface="Calibri" panose="020F0502020204030204" pitchFamily="34" charset="0"/>
                <a:ea typeface="Calibri" panose="020F0502020204030204" pitchFamily="34" charset="0"/>
              </a:rPr>
              <a:t> الجمهور، مِمَّا يُعزِّز من تفاعلهم </a:t>
            </a:r>
            <a:r>
              <a:rPr lang="ar-DZ" sz="2400" dirty="0" err="1">
                <a:effectLst/>
                <a:latin typeface="Calibri" panose="020F0502020204030204" pitchFamily="34" charset="0"/>
                <a:ea typeface="Calibri" panose="020F0502020204030204" pitchFamily="34" charset="0"/>
              </a:rPr>
              <a:t>وإِهتمامهم</a:t>
            </a:r>
            <a:r>
              <a:rPr lang="ar-DZ" sz="2400" dirty="0">
                <a:effectLst/>
                <a:latin typeface="Calibri" panose="020F0502020204030204" pitchFamily="34" charset="0"/>
                <a:ea typeface="Calibri" panose="020F0502020204030204" pitchFamily="34" charset="0"/>
              </a:rPr>
              <a:t>. يتطلَّب ذلك القدرة على إِنشاء محتوى مبتكر ومميَّز، يَبرز بين المحتويات المتعدِّدة على منصات التواصل. ويعتمد المصمِّمون أيضًا على </a:t>
            </a:r>
            <a:r>
              <a:rPr lang="ar-DZ" sz="2400" dirty="0" err="1">
                <a:effectLst/>
                <a:latin typeface="Calibri" panose="020F0502020204030204" pitchFamily="34" charset="0"/>
                <a:ea typeface="Calibri" panose="020F0502020204030204" pitchFamily="34" charset="0"/>
              </a:rPr>
              <a:t>إِستخدام</a:t>
            </a:r>
            <a:r>
              <a:rPr lang="ar-DZ" sz="2400" dirty="0">
                <a:effectLst/>
                <a:latin typeface="Calibri" panose="020F0502020204030204" pitchFamily="34" charset="0"/>
                <a:ea typeface="Calibri" panose="020F0502020204030204" pitchFamily="34" charset="0"/>
              </a:rPr>
              <a:t> أدوات التَّصميم المُتقدمة لإنشاء صور وفيديوهات </a:t>
            </a:r>
            <a:r>
              <a:rPr lang="ar-DZ" sz="2400" dirty="0" err="1">
                <a:effectLst/>
                <a:latin typeface="Calibri" panose="020F0502020204030204" pitchFamily="34" charset="0"/>
                <a:ea typeface="Calibri" panose="020F0502020204030204" pitchFamily="34" charset="0"/>
              </a:rPr>
              <a:t>إِحترافية</a:t>
            </a:r>
            <a:r>
              <a:rPr lang="ar-DZ" sz="2400" dirty="0">
                <a:effectLst/>
                <a:latin typeface="Calibri" panose="020F0502020204030204" pitchFamily="34" charset="0"/>
                <a:ea typeface="Calibri" panose="020F0502020204030204" pitchFamily="34" charset="0"/>
              </a:rPr>
              <a:t>، ممَّا يُساهم في تقديم تجربة بصرية فريدة وجذَّابة للمستخدمين.</a:t>
            </a:r>
            <a:endParaRPr lang="fr-FR" sz="2400" dirty="0">
              <a:effectLst/>
              <a:latin typeface="Calibri" panose="020F0502020204030204" pitchFamily="34" charset="0"/>
              <a:ea typeface="Calibri" panose="020F0502020204030204" pitchFamily="34" charset="0"/>
            </a:endParaRPr>
          </a:p>
        </p:txBody>
      </p:sp>
      <p:pic>
        <p:nvPicPr>
          <p:cNvPr id="15" name="Image 14">
            <a:extLst>
              <a:ext uri="{FF2B5EF4-FFF2-40B4-BE49-F238E27FC236}">
                <a16:creationId xmlns:a16="http://schemas.microsoft.com/office/drawing/2014/main" id="{41749716-E0AE-AF94-1F54-8AA239A0FCB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6366" y="1325275"/>
            <a:ext cx="4439688" cy="3906405"/>
          </a:xfrm>
          <a:prstGeom prst="rect">
            <a:avLst/>
          </a:prstGeom>
        </p:spPr>
      </p:pic>
    </p:spTree>
    <p:extLst>
      <p:ext uri="{BB962C8B-B14F-4D97-AF65-F5344CB8AC3E}">
        <p14:creationId xmlns:p14="http://schemas.microsoft.com/office/powerpoint/2010/main" val="1961104076"/>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17C1A-2541-F72D-A1B5-330AD3150C9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B82309D-16AB-5427-DBD4-E49BC81B81BD}"/>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 متطلَّبات إدارة حسابات التواصل الإجتماعي</a:t>
            </a:r>
          </a:p>
        </p:txBody>
      </p:sp>
      <p:sp>
        <p:nvSpPr>
          <p:cNvPr id="29" name="Rectangle 28">
            <a:extLst>
              <a:ext uri="{FF2B5EF4-FFF2-40B4-BE49-F238E27FC236}">
                <a16:creationId xmlns:a16="http://schemas.microsoft.com/office/drawing/2014/main" id="{E1D54A66-BF8B-D215-1426-98462EF926FF}"/>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D774413-366B-8F99-638E-7E5AAAD964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70FA17E-6166-83BE-89E2-FFFEBA36768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9D4FAD9D-49DF-390F-F5DA-962F963BD90E}"/>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2" name="Rectangle 1">
            <a:extLst>
              <a:ext uri="{FF2B5EF4-FFF2-40B4-BE49-F238E27FC236}">
                <a16:creationId xmlns:a16="http://schemas.microsoft.com/office/drawing/2014/main" id="{126EC7FC-D2F8-BD8D-DF60-E716C148ABCE}"/>
              </a:ext>
            </a:extLst>
          </p:cNvPr>
          <p:cNvSpPr/>
          <p:nvPr/>
        </p:nvSpPr>
        <p:spPr>
          <a:xfrm>
            <a:off x="4287702" y="34216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04</a:t>
            </a:r>
          </a:p>
        </p:txBody>
      </p:sp>
      <p:sp>
        <p:nvSpPr>
          <p:cNvPr id="5" name="ZoneTexte 4">
            <a:extLst>
              <a:ext uri="{FF2B5EF4-FFF2-40B4-BE49-F238E27FC236}">
                <a16:creationId xmlns:a16="http://schemas.microsoft.com/office/drawing/2014/main" id="{9DCFC7EF-01C6-D7F9-0984-83D3A1687DF7}"/>
              </a:ext>
            </a:extLst>
          </p:cNvPr>
          <p:cNvSpPr txBox="1"/>
          <p:nvPr/>
        </p:nvSpPr>
        <p:spPr>
          <a:xfrm>
            <a:off x="4470904" y="1596923"/>
            <a:ext cx="6733451" cy="4125617"/>
          </a:xfrm>
          <a:prstGeom prst="rect">
            <a:avLst/>
          </a:prstGeom>
          <a:noFill/>
        </p:spPr>
        <p:txBody>
          <a:bodyPr wrap="square">
            <a:spAutoFit/>
          </a:bodyPr>
          <a:lstStyle/>
          <a:p>
            <a:pPr algn="just" rtl="1">
              <a:lnSpc>
                <a:spcPct val="115000"/>
              </a:lnSpc>
              <a:spcAft>
                <a:spcPts val="1000"/>
              </a:spcAft>
              <a:buNone/>
            </a:pPr>
            <a:r>
              <a:rPr lang="ar-DZ" sz="2800" b="1" dirty="0">
                <a:effectLst/>
                <a:latin typeface="Calibri" panose="020F0502020204030204" pitchFamily="34" charset="0"/>
                <a:ea typeface="Calibri" panose="020F0502020204030204" pitchFamily="34" charset="0"/>
              </a:rPr>
              <a:t>سادسا : تحليل البيانات بطريقة </a:t>
            </a:r>
            <a:r>
              <a:rPr lang="ar-DZ" sz="2800" b="1" dirty="0" err="1">
                <a:latin typeface="Calibri" panose="020F0502020204030204" pitchFamily="34" charset="0"/>
                <a:ea typeface="Calibri" panose="020F0502020204030204" pitchFamily="34" charset="0"/>
              </a:rPr>
              <a:t>إِ</a:t>
            </a:r>
            <a:r>
              <a:rPr lang="ar-DZ" sz="2800" b="1" dirty="0" err="1">
                <a:effectLst/>
                <a:latin typeface="Calibri" panose="020F0502020204030204" pitchFamily="34" charset="0"/>
                <a:ea typeface="Calibri" panose="020F0502020204030204" pitchFamily="34" charset="0"/>
              </a:rPr>
              <a:t>حترافية</a:t>
            </a:r>
            <a:endParaRPr lang="fr-FR" sz="2800" b="1"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تتضمَّن تحليلات البيانات في مجال التواصل الإِجتماعي، تحليل بيانات الأداء لفهم كيفية تفاعل الجمهور مع المحتوى. وتساعد هذه العملية في </a:t>
            </a:r>
            <a:r>
              <a:rPr lang="ar-DZ" sz="2400" dirty="0" err="1">
                <a:effectLst/>
                <a:latin typeface="Calibri" panose="020F0502020204030204" pitchFamily="34" charset="0"/>
                <a:ea typeface="Calibri" panose="020F0502020204030204" pitchFamily="34" charset="0"/>
              </a:rPr>
              <a:t>إِستخدام</a:t>
            </a:r>
            <a:r>
              <a:rPr lang="ar-DZ" sz="2400" dirty="0">
                <a:effectLst/>
                <a:latin typeface="Calibri" panose="020F0502020204030204" pitchFamily="34" charset="0"/>
                <a:ea typeface="Calibri" panose="020F0502020204030204" pitchFamily="34" charset="0"/>
              </a:rPr>
              <a:t> البيانات المُجمَّعة لتحسين إِستراتيجيات التواصل والتسويق. وتتطلب هذه العملية أيضًا تتبُّع المقاييس الرئيسية وتحليل النَّتائج، ممَّا يوفِّر الأساس </a:t>
            </a:r>
            <a:r>
              <a:rPr lang="ar-DZ" sz="2400" dirty="0" err="1">
                <a:effectLst/>
                <a:latin typeface="Calibri" panose="020F0502020204030204" pitchFamily="34" charset="0"/>
                <a:ea typeface="Calibri" panose="020F0502020204030204" pitchFamily="34" charset="0"/>
              </a:rPr>
              <a:t>لإِتخاذ</a:t>
            </a:r>
            <a:r>
              <a:rPr lang="ar-DZ" sz="2400" dirty="0">
                <a:effectLst/>
                <a:latin typeface="Calibri" panose="020F0502020204030204" pitchFamily="34" charset="0"/>
                <a:ea typeface="Calibri" panose="020F0502020204030204" pitchFamily="34" charset="0"/>
              </a:rPr>
              <a:t> قرارات إِستراتيجية ومدروسة. تلعب هذه التحليلات دورًا حاسمًا في تحسين الأداء العام وتحقيق الأهداف التسويقية.</a:t>
            </a:r>
            <a:endParaRPr lang="fr-FR" sz="2400"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1800" dirty="0">
                <a:effectLst/>
                <a:latin typeface="Calibri" panose="020F0502020204030204" pitchFamily="34" charset="0"/>
                <a:ea typeface="Calibri" panose="020F0502020204030204" pitchFamily="34" charset="0"/>
                <a:cs typeface="Simplified Arabic" panose="02020603050405020304" pitchFamily="18" charset="-78"/>
              </a:rPr>
              <a:t> </a:t>
            </a:r>
            <a:endParaRPr lang="fr-FR"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Image 9">
            <a:extLst>
              <a:ext uri="{FF2B5EF4-FFF2-40B4-BE49-F238E27FC236}">
                <a16:creationId xmlns:a16="http://schemas.microsoft.com/office/drawing/2014/main" id="{BB9BF32C-8048-4B2E-A66E-4DD48D5011F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4631" y="1596924"/>
            <a:ext cx="3843071" cy="3971348"/>
          </a:xfrm>
          <a:prstGeom prst="rect">
            <a:avLst/>
          </a:prstGeom>
        </p:spPr>
      </p:pic>
    </p:spTree>
    <p:extLst>
      <p:ext uri="{BB962C8B-B14F-4D97-AF65-F5344CB8AC3E}">
        <p14:creationId xmlns:p14="http://schemas.microsoft.com/office/powerpoint/2010/main" val="305271353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C7DD2-D82C-1957-F424-B906F0718C6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0BED738-E2C9-9BED-1F7B-946B30FC896F}"/>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فريق إدارة حسابات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2C56653A-0E8E-F6F2-7DAD-4E38ABAC38BA}"/>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0FEACA7-3DFC-CA4E-E322-2ECFBD8EF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925E256-E918-0F26-2F73-BCB282C1F76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1E97C65E-BCE0-9703-C073-D2E0FEBD0B1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F1B7778D-8FAD-4067-760D-B16F1D3981A6}"/>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2828FB69-BC3F-D076-0670-751D93103E92}"/>
              </a:ext>
            </a:extLst>
          </p:cNvPr>
          <p:cNvSpPr/>
          <p:nvPr/>
        </p:nvSpPr>
        <p:spPr>
          <a:xfrm>
            <a:off x="4287702" y="34216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
        <p:nvSpPr>
          <p:cNvPr id="5" name="ZoneTexte 4">
            <a:extLst>
              <a:ext uri="{FF2B5EF4-FFF2-40B4-BE49-F238E27FC236}">
                <a16:creationId xmlns:a16="http://schemas.microsoft.com/office/drawing/2014/main" id="{7735FE29-B37B-7F88-FEAC-CD8F652D8036}"/>
              </a:ext>
            </a:extLst>
          </p:cNvPr>
          <p:cNvSpPr txBox="1"/>
          <p:nvPr/>
        </p:nvSpPr>
        <p:spPr>
          <a:xfrm>
            <a:off x="1988289" y="1522291"/>
            <a:ext cx="8846288" cy="4993546"/>
          </a:xfrm>
          <a:prstGeom prst="rect">
            <a:avLst/>
          </a:prstGeom>
          <a:noFill/>
        </p:spPr>
        <p:txBody>
          <a:bodyPr wrap="square">
            <a:spAutoFit/>
          </a:bodyPr>
          <a:lstStyle/>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إدارة حسابات مواقع التواصل الإِجتماعي، تتضمَّن عدَّة أدوار ومهام تتوزَّع على فريق العمل، كل بحسب تخصُّصه ومهاراته. فيما يلي توضيح لأبرز الأفراد وأدوارهم في هذا المجال:</a:t>
            </a:r>
            <a:endParaRPr lang="fr-FR" sz="2400" dirty="0">
              <a:effectLst/>
              <a:latin typeface="Calibri" panose="020F0502020204030204" pitchFamily="34" charset="0"/>
              <a:ea typeface="Calibri" panose="020F0502020204030204" pitchFamily="34" charset="0"/>
            </a:endParaRPr>
          </a:p>
          <a:p>
            <a:pPr marL="342900" lvl="0" indent="-342900" algn="just" rtl="1">
              <a:lnSpc>
                <a:spcPct val="115000"/>
              </a:lnSpc>
              <a:spcAft>
                <a:spcPts val="1000"/>
              </a:spcAft>
              <a:buFont typeface="+mj-lt"/>
              <a:buAutoNum type="arabicPeriod"/>
            </a:pPr>
            <a:r>
              <a:rPr lang="ar-DZ" sz="2400" b="1" dirty="0">
                <a:solidFill>
                  <a:schemeClr val="accent4">
                    <a:lumMod val="50000"/>
                  </a:schemeClr>
                </a:solidFill>
                <a:effectLst/>
                <a:latin typeface="Calibri" panose="020F0502020204030204" pitchFamily="34" charset="0"/>
                <a:ea typeface="Calibri" panose="020F0502020204030204" pitchFamily="34" charset="0"/>
              </a:rPr>
              <a:t>مدير الوسائط الاجتماعية (</a:t>
            </a:r>
            <a:r>
              <a:rPr lang="fr-FR" sz="2400" b="1" dirty="0">
                <a:solidFill>
                  <a:schemeClr val="accent4">
                    <a:lumMod val="50000"/>
                  </a:schemeClr>
                </a:solidFill>
                <a:effectLst/>
                <a:latin typeface="Simplified Arabic" panose="02020603050405020304" pitchFamily="18" charset="-78"/>
                <a:ea typeface="Calibri" panose="020F0502020204030204" pitchFamily="34" charset="0"/>
              </a:rPr>
              <a:t>Social Media Manager</a:t>
            </a:r>
            <a:r>
              <a:rPr lang="ar-DZ" sz="2400" b="1" dirty="0">
                <a:solidFill>
                  <a:schemeClr val="accent4">
                    <a:lumMod val="50000"/>
                  </a:schemeClr>
                </a:solidFill>
                <a:effectLst/>
                <a:latin typeface="Calibri" panose="020F0502020204030204" pitchFamily="34" charset="0"/>
                <a:ea typeface="Calibri" panose="020F0502020204030204" pitchFamily="34" charset="0"/>
              </a:rPr>
              <a:t>):</a:t>
            </a:r>
            <a:endParaRPr lang="fr-FR" sz="2400" b="1" dirty="0">
              <a:solidFill>
                <a:schemeClr val="accent4">
                  <a:lumMod val="50000"/>
                </a:schemeClr>
              </a:solidFill>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يُعتبر مدير الوسائط </a:t>
            </a:r>
            <a:r>
              <a:rPr lang="ar-DZ" sz="2400" dirty="0" err="1">
                <a:effectLst/>
                <a:latin typeface="Calibri" panose="020F0502020204030204" pitchFamily="34" charset="0"/>
                <a:ea typeface="Calibri" panose="020F0502020204030204" pitchFamily="34" charset="0"/>
              </a:rPr>
              <a:t>الإِجتماعية</a:t>
            </a:r>
            <a:r>
              <a:rPr lang="ar-DZ" sz="2400" dirty="0">
                <a:effectLst/>
                <a:latin typeface="Calibri" panose="020F0502020204030204" pitchFamily="34" charset="0"/>
                <a:ea typeface="Calibri" panose="020F0502020204030204" pitchFamily="34" charset="0"/>
              </a:rPr>
              <a:t>، شخصًا أساسيًا في عمليات التسويق على وسائل التواصل الإِجتماعي. يقوم بتنظيم وتنسيق الجهود التَّسويقية على مختلف المنصَّات ويضع إِستراتيجيات تحقيق الأهداف. بالإضافة إلى ذلك، يلعب دورًا مهمًا في مراقبة </a:t>
            </a:r>
            <a:r>
              <a:rPr lang="ar-DZ" sz="2400" dirty="0" err="1">
                <a:effectLst/>
                <a:latin typeface="Calibri" panose="020F0502020204030204" pitchFamily="34" charset="0"/>
                <a:ea typeface="Calibri" panose="020F0502020204030204" pitchFamily="34" charset="0"/>
              </a:rPr>
              <a:t>الإِتجاهات</a:t>
            </a:r>
            <a:r>
              <a:rPr lang="ar-DZ" sz="2400" dirty="0">
                <a:effectLst/>
                <a:latin typeface="Calibri" panose="020F0502020204030204" pitchFamily="34" charset="0"/>
                <a:ea typeface="Calibri" panose="020F0502020204030204" pitchFamily="34" charset="0"/>
              </a:rPr>
              <a:t> الحالية وفهم تفاعل الجمهور، ويستَند إلى تحليلات الأداء، </a:t>
            </a:r>
            <a:r>
              <a:rPr lang="ar-DZ" sz="2400" dirty="0" err="1">
                <a:effectLst/>
                <a:latin typeface="Calibri" panose="020F0502020204030204" pitchFamily="34" charset="0"/>
                <a:ea typeface="Calibri" panose="020F0502020204030204" pitchFamily="34" charset="0"/>
              </a:rPr>
              <a:t>لإِتخاذ</a:t>
            </a:r>
            <a:r>
              <a:rPr lang="ar-DZ" sz="2400" dirty="0">
                <a:effectLst/>
                <a:latin typeface="Calibri" panose="020F0502020204030204" pitchFamily="34" charset="0"/>
                <a:ea typeface="Calibri" panose="020F0502020204030204" pitchFamily="34" charset="0"/>
              </a:rPr>
              <a:t> قرارات مُستنيرة، لتحسين الإِستراتيجيات وزيادة التفاعل مع العملاء. ويتميَّز مدير الوسائط </a:t>
            </a:r>
            <a:r>
              <a:rPr lang="ar-DZ" sz="2400" dirty="0" err="1">
                <a:effectLst/>
                <a:latin typeface="Calibri" panose="020F0502020204030204" pitchFamily="34" charset="0"/>
                <a:ea typeface="Calibri" panose="020F0502020204030204" pitchFamily="34" charset="0"/>
              </a:rPr>
              <a:t>الإِجتماعية</a:t>
            </a:r>
            <a:r>
              <a:rPr lang="ar-DZ" sz="2400" dirty="0">
                <a:effectLst/>
                <a:latin typeface="Calibri" panose="020F0502020204030204" pitchFamily="34" charset="0"/>
                <a:ea typeface="Calibri" panose="020F0502020204030204" pitchFamily="34" charset="0"/>
              </a:rPr>
              <a:t> بقدرته على </a:t>
            </a:r>
            <a:r>
              <a:rPr lang="ar-DZ" sz="2400" dirty="0" err="1">
                <a:effectLst/>
                <a:latin typeface="Calibri" panose="020F0502020204030204" pitchFamily="34" charset="0"/>
                <a:ea typeface="Calibri" panose="020F0502020204030204" pitchFamily="34" charset="0"/>
              </a:rPr>
              <a:t>الإِبتكار</a:t>
            </a:r>
            <a:r>
              <a:rPr lang="ar-DZ" sz="2400" dirty="0">
                <a:effectLst/>
                <a:latin typeface="Calibri" panose="020F0502020204030204" pitchFamily="34" charset="0"/>
                <a:ea typeface="Calibri" panose="020F0502020204030204" pitchFamily="34" charset="0"/>
              </a:rPr>
              <a:t> والتَّفكير الإِستراتيجي، لتحقيق نجاح الحملات التَّسويقية، على منصَّات وسائل التواصل الاجتماعي.</a:t>
            </a:r>
            <a:endParaRPr lang="fr-FR" sz="2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22698722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921960-9067-3F19-9402-51FD5D552A0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E9A0EA8-5076-08CE-98FB-2416B9239BF4}"/>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فريق إدارة حسابات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2F97F1D9-C34F-D5DC-47AA-E89B2DB174C0}"/>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86BE1D1-3682-9319-278E-9A2AC66CA8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C7013D3-32A7-4777-A8C1-61523C9B1F2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EE6292D2-E9D9-D6F7-DAAC-E283C071806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6CB37C06-43C3-C669-6F8A-9FC10022E5C1}"/>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ZoneTexte 6">
            <a:extLst>
              <a:ext uri="{FF2B5EF4-FFF2-40B4-BE49-F238E27FC236}">
                <a16:creationId xmlns:a16="http://schemas.microsoft.com/office/drawing/2014/main" id="{693AD52F-FED3-C771-63A0-B613C8A07778}"/>
              </a:ext>
            </a:extLst>
          </p:cNvPr>
          <p:cNvSpPr txBox="1"/>
          <p:nvPr/>
        </p:nvSpPr>
        <p:spPr>
          <a:xfrm>
            <a:off x="3689498" y="1729129"/>
            <a:ext cx="7145078" cy="4029308"/>
          </a:xfrm>
          <a:prstGeom prst="rect">
            <a:avLst/>
          </a:prstGeom>
          <a:noFill/>
        </p:spPr>
        <p:txBody>
          <a:bodyPr wrap="square">
            <a:spAutoFit/>
          </a:bodyPr>
          <a:lstStyle/>
          <a:p>
            <a:pPr lvl="0" algn="just" rtl="1">
              <a:lnSpc>
                <a:spcPct val="115000"/>
              </a:lnSpc>
              <a:spcAft>
                <a:spcPts val="1000"/>
              </a:spcAft>
            </a:pPr>
            <a:r>
              <a:rPr lang="ar-DZ" sz="2400" b="1" dirty="0">
                <a:solidFill>
                  <a:schemeClr val="accent4">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2_كُتَاب المحتوى والمحرِّرين (</a:t>
            </a:r>
            <a:r>
              <a:rPr lang="fr-FR" sz="2400" b="1" dirty="0">
                <a:solidFill>
                  <a:schemeClr val="accent4">
                    <a:lumMod val="50000"/>
                  </a:schemeClr>
                </a:solidFill>
                <a:effectLst/>
                <a:latin typeface="Simplified Arabic" panose="02020603050405020304" pitchFamily="18" charset="-78"/>
                <a:ea typeface="Calibri" panose="020F0502020204030204" pitchFamily="34" charset="0"/>
                <a:cs typeface="Arial" panose="020B0604020202020204" pitchFamily="34" charset="0"/>
              </a:rPr>
              <a:t>Content </a:t>
            </a:r>
            <a:r>
              <a:rPr lang="fr-FR" sz="2400" b="1" dirty="0" err="1">
                <a:solidFill>
                  <a:schemeClr val="accent4">
                    <a:lumMod val="50000"/>
                  </a:schemeClr>
                </a:solidFill>
                <a:effectLst/>
                <a:latin typeface="Simplified Arabic" panose="02020603050405020304" pitchFamily="18" charset="-78"/>
                <a:ea typeface="Calibri" panose="020F0502020204030204" pitchFamily="34" charset="0"/>
                <a:cs typeface="Arial" panose="020B0604020202020204" pitchFamily="34" charset="0"/>
              </a:rPr>
              <a:t>Writers</a:t>
            </a:r>
            <a:r>
              <a:rPr lang="fr-FR" sz="2400" b="1" dirty="0">
                <a:solidFill>
                  <a:schemeClr val="accent4">
                    <a:lumMod val="50000"/>
                  </a:schemeClr>
                </a:solidFill>
                <a:effectLst/>
                <a:latin typeface="Simplified Arabic" panose="02020603050405020304" pitchFamily="18" charset="-78"/>
                <a:ea typeface="Calibri" panose="020F0502020204030204" pitchFamily="34" charset="0"/>
                <a:cs typeface="Arial" panose="020B0604020202020204" pitchFamily="34" charset="0"/>
              </a:rPr>
              <a:t> and Editors</a:t>
            </a:r>
            <a:r>
              <a:rPr lang="ar-DZ" sz="2400" b="1" dirty="0">
                <a:solidFill>
                  <a:schemeClr val="accent4">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a:t>
            </a:r>
            <a:endParaRPr lang="fr-FR" sz="2400" b="1"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cs typeface="Simplified Arabic" panose="02020603050405020304" pitchFamily="18" charset="-78"/>
              </a:rPr>
              <a:t>يلعب كتَّاب المحتوى والمحرِّرين دورًا حيويًا في عمليات التسويق عبر وسائل التواصل الإِجتماعي. هم المسؤولون عن كتابة وتحرير المحتوى النَّصِي، الذي يشمل المنشورات والمقالات والتعليقات على المنصات </a:t>
            </a:r>
            <a:r>
              <a:rPr lang="ar-DZ" sz="2400" dirty="0" err="1">
                <a:effectLst/>
                <a:latin typeface="Calibri" panose="020F0502020204030204" pitchFamily="34" charset="0"/>
                <a:ea typeface="Calibri" panose="020F0502020204030204" pitchFamily="34" charset="0"/>
                <a:cs typeface="Simplified Arabic" panose="02020603050405020304" pitchFamily="18" charset="-78"/>
              </a:rPr>
              <a:t>الإِجتماعية</a:t>
            </a:r>
            <a:r>
              <a:rPr lang="ar-DZ" sz="2400" dirty="0">
                <a:effectLst/>
                <a:latin typeface="Calibri" panose="020F0502020204030204" pitchFamily="34" charset="0"/>
                <a:ea typeface="Calibri" panose="020F0502020204030204" pitchFamily="34" charset="0"/>
                <a:cs typeface="Simplified Arabic" panose="02020603050405020304" pitchFamily="18" charset="-78"/>
              </a:rPr>
              <a:t>. بالإضافة إلى ذلك، يعملون على ضمان الجودة وملاءمة اللُّغة للجمهور المستهدف، ممَّا يسهم في تحقيق فهم أفضل للمحتوى وزيادة التفاعل معه. بفضل مهاراتهم في الكتابة والتحرير، يُمكن لكُتَّاب المحتوى والمحررين، تعزيز جاذبية العلامة التِّجارية وإيصال رسائل فعّالة عبر منصات وسائل التواصل الاجتماعي.</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Image 9">
            <a:extLst>
              <a:ext uri="{FF2B5EF4-FFF2-40B4-BE49-F238E27FC236}">
                <a16:creationId xmlns:a16="http://schemas.microsoft.com/office/drawing/2014/main" id="{4497EFC5-EE2A-33F9-33E0-4D6ED064A42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1944" y="1620349"/>
            <a:ext cx="4712848" cy="4712848"/>
          </a:xfrm>
          <a:prstGeom prst="rect">
            <a:avLst/>
          </a:prstGeom>
        </p:spPr>
      </p:pic>
      <p:sp>
        <p:nvSpPr>
          <p:cNvPr id="12" name="Rectangle 11">
            <a:extLst>
              <a:ext uri="{FF2B5EF4-FFF2-40B4-BE49-F238E27FC236}">
                <a16:creationId xmlns:a16="http://schemas.microsoft.com/office/drawing/2014/main" id="{6EB702B9-CE84-84F9-4FC4-9A4E096F9A77}"/>
              </a:ext>
            </a:extLst>
          </p:cNvPr>
          <p:cNvSpPr/>
          <p:nvPr/>
        </p:nvSpPr>
        <p:spPr>
          <a:xfrm>
            <a:off x="4470904" y="61105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Tree>
    <p:extLst>
      <p:ext uri="{BB962C8B-B14F-4D97-AF65-F5344CB8AC3E}">
        <p14:creationId xmlns:p14="http://schemas.microsoft.com/office/powerpoint/2010/main" val="415545308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754CE-E75D-34BA-BEF4-30A1922F0D3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3194B8E-034F-965E-72A8-EB2FF5AE6E04}"/>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فريق إدارة حسابات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91725CC9-75F8-3402-A945-0D829D5A1A5F}"/>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023BF7A-5F0E-B31D-C52E-DC649CD2B5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BA760BD-F33B-DC84-701F-B91391DA26A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A7DC0D55-2FF4-FA51-CF2E-8C01C59199B8}"/>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510F2C68-2A8F-B4FE-70AD-B481A861D248}"/>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ZoneTexte 6">
            <a:extLst>
              <a:ext uri="{FF2B5EF4-FFF2-40B4-BE49-F238E27FC236}">
                <a16:creationId xmlns:a16="http://schemas.microsoft.com/office/drawing/2014/main" id="{62B4B27B-FDAE-8EFE-E5F0-3262D41D4285}"/>
              </a:ext>
            </a:extLst>
          </p:cNvPr>
          <p:cNvSpPr txBox="1"/>
          <p:nvPr/>
        </p:nvSpPr>
        <p:spPr>
          <a:xfrm>
            <a:off x="4870333" y="1596923"/>
            <a:ext cx="6390166" cy="4904291"/>
          </a:xfrm>
          <a:prstGeom prst="rect">
            <a:avLst/>
          </a:prstGeom>
          <a:noFill/>
        </p:spPr>
        <p:txBody>
          <a:bodyPr wrap="square">
            <a:spAutoFit/>
          </a:bodyPr>
          <a:lstStyle/>
          <a:p>
            <a:pPr lvl="0" algn="just" rtl="1">
              <a:lnSpc>
                <a:spcPct val="115000"/>
              </a:lnSpc>
              <a:spcAft>
                <a:spcPts val="1000"/>
              </a:spcAft>
            </a:pPr>
            <a:r>
              <a:rPr lang="ar-DZ" sz="2400" b="1" dirty="0">
                <a:solidFill>
                  <a:schemeClr val="accent4">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3_م</a:t>
            </a:r>
            <a:r>
              <a:rPr lang="ar-DZ" sz="2400" b="1" dirty="0">
                <a:solidFill>
                  <a:schemeClr val="accent4">
                    <a:lumMod val="50000"/>
                  </a:schemeClr>
                </a:solidFill>
                <a:latin typeface="Calibri" panose="020F0502020204030204" pitchFamily="34" charset="0"/>
                <a:ea typeface="Calibri" panose="020F0502020204030204" pitchFamily="34" charset="0"/>
                <a:cs typeface="Simplified Arabic" panose="02020603050405020304" pitchFamily="18" charset="-78"/>
              </a:rPr>
              <a:t>ُ</a:t>
            </a:r>
            <a:r>
              <a:rPr lang="ar-DZ" sz="2400" b="1" dirty="0">
                <a:solidFill>
                  <a:schemeClr val="accent4">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صمِّم الجرافيك ومُنتج الفيديو (</a:t>
            </a:r>
            <a:r>
              <a:rPr lang="fr-FR" sz="2400" b="1" dirty="0">
                <a:solidFill>
                  <a:schemeClr val="accent4">
                    <a:lumMod val="50000"/>
                  </a:schemeClr>
                </a:solidFill>
                <a:effectLst/>
                <a:latin typeface="Simplified Arabic" panose="02020603050405020304" pitchFamily="18" charset="-78"/>
                <a:ea typeface="Calibri" panose="020F0502020204030204" pitchFamily="34" charset="0"/>
                <a:cs typeface="Arial" panose="020B0604020202020204" pitchFamily="34" charset="0"/>
              </a:rPr>
              <a:t>Graphic Designer and </a:t>
            </a:r>
            <a:r>
              <a:rPr lang="fr-FR" sz="2400" b="1" dirty="0" err="1">
                <a:solidFill>
                  <a:schemeClr val="accent4">
                    <a:lumMod val="50000"/>
                  </a:schemeClr>
                </a:solidFill>
                <a:effectLst/>
                <a:latin typeface="Simplified Arabic" panose="02020603050405020304" pitchFamily="18" charset="-78"/>
                <a:ea typeface="Calibri" panose="020F0502020204030204" pitchFamily="34" charset="0"/>
                <a:cs typeface="Arial" panose="020B0604020202020204" pitchFamily="34" charset="0"/>
              </a:rPr>
              <a:t>Video</a:t>
            </a:r>
            <a:r>
              <a:rPr lang="fr-FR" sz="2400" b="1" dirty="0">
                <a:solidFill>
                  <a:schemeClr val="accent4">
                    <a:lumMod val="50000"/>
                  </a:schemeClr>
                </a:solidFill>
                <a:effectLst/>
                <a:latin typeface="Simplified Arabic" panose="02020603050405020304" pitchFamily="18" charset="-78"/>
                <a:ea typeface="Calibri" panose="020F0502020204030204" pitchFamily="34" charset="0"/>
                <a:cs typeface="Arial" panose="020B0604020202020204" pitchFamily="34" charset="0"/>
              </a:rPr>
              <a:t> Producer</a:t>
            </a:r>
            <a:r>
              <a:rPr lang="ar-DZ" sz="2400" b="1" dirty="0">
                <a:solidFill>
                  <a:schemeClr val="accent4">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a:t>
            </a:r>
            <a:endParaRPr lang="fr-FR" sz="2400" b="1"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يُعدُّ مُصمِّمو الجرافيك ومُنتجو الفيديو هم المسؤولون عن إنشاء صور جذَّابة ومقاطع فيديو مبتكرة للمحتوى المرئي على المنصَّات </a:t>
            </a:r>
            <a:r>
              <a:rPr lang="ar-DZ" sz="2400" dirty="0" err="1">
                <a:effectLst/>
                <a:latin typeface="Calibri" panose="020F0502020204030204" pitchFamily="34" charset="0"/>
                <a:ea typeface="Calibri" panose="020F0502020204030204" pitchFamily="34" charset="0"/>
              </a:rPr>
              <a:t>الإِجتماعية</a:t>
            </a:r>
            <a:r>
              <a:rPr lang="ar-DZ" sz="2400" dirty="0">
                <a:effectLst/>
                <a:latin typeface="Calibri" panose="020F0502020204030204" pitchFamily="34" charset="0"/>
                <a:ea typeface="Calibri" panose="020F0502020204030204" pitchFamily="34" charset="0"/>
              </a:rPr>
              <a:t>. بفضل مهاراتهم في التَّصميم والإِنتاج، يَضمَنون توافق المحتوى المرئي مع الهوية البصرية للعلامة التجارية، ممَّا يسهم في بناء وتعزيز تميز العلامة التجارية على وسائل التواصل الإِجتماعي. تقنياتهم الإِبداعية والإِخراجية تُسهم في جعل المحتوى أكثر جاذبية وقابلية للمشاركة، ممَّا يُسهم في تحقيق أهداف التسويق بنجاح.</a:t>
            </a:r>
            <a:endParaRPr lang="fr-FR" sz="2400"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1800" dirty="0">
                <a:effectLst/>
                <a:latin typeface="Calibri" panose="020F0502020204030204" pitchFamily="34" charset="0"/>
                <a:ea typeface="Calibri" panose="020F0502020204030204" pitchFamily="34" charset="0"/>
              </a:rPr>
              <a:t> </a:t>
            </a:r>
            <a:endParaRPr lang="fr-FR" sz="1400" dirty="0">
              <a:effectLst/>
              <a:latin typeface="Calibri" panose="020F0502020204030204" pitchFamily="34" charset="0"/>
              <a:ea typeface="Calibri" panose="020F0502020204030204" pitchFamily="34" charset="0"/>
            </a:endParaRPr>
          </a:p>
        </p:txBody>
      </p:sp>
      <p:pic>
        <p:nvPicPr>
          <p:cNvPr id="10" name="Image 9">
            <a:extLst>
              <a:ext uri="{FF2B5EF4-FFF2-40B4-BE49-F238E27FC236}">
                <a16:creationId xmlns:a16="http://schemas.microsoft.com/office/drawing/2014/main" id="{7238434C-6080-2B30-788D-6969683529B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5491" y="2230709"/>
            <a:ext cx="3383281" cy="3383281"/>
          </a:xfrm>
          <a:prstGeom prst="rect">
            <a:avLst/>
          </a:prstGeom>
        </p:spPr>
      </p:pic>
      <p:sp>
        <p:nvSpPr>
          <p:cNvPr id="12" name="Rectangle 11">
            <a:extLst>
              <a:ext uri="{FF2B5EF4-FFF2-40B4-BE49-F238E27FC236}">
                <a16:creationId xmlns:a16="http://schemas.microsoft.com/office/drawing/2014/main" id="{E3E451F7-B54E-D51A-9E15-1C6733686DF0}"/>
              </a:ext>
            </a:extLst>
          </p:cNvPr>
          <p:cNvSpPr/>
          <p:nvPr/>
        </p:nvSpPr>
        <p:spPr>
          <a:xfrm>
            <a:off x="4470904" y="610318"/>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Tree>
    <p:extLst>
      <p:ext uri="{BB962C8B-B14F-4D97-AF65-F5344CB8AC3E}">
        <p14:creationId xmlns:p14="http://schemas.microsoft.com/office/powerpoint/2010/main" val="88020821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70D173-0C4C-0D37-1CD7-D4E4D54D55D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2F1A330-6075-6806-44C7-0E77B6EF07D9}"/>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فريق إدارة حسابات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6F8A65B2-4B7B-6FDA-BF82-A1D586C76D2A}"/>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5F053A3-D8BA-78D1-6A1F-2A312111A6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E93DD27-0840-FE73-B169-FA7CC58BEE5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595A354B-130D-706F-B94F-552D69C730C4}"/>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963815EA-CEAC-EA33-72EB-C50900A2C32D}"/>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ZoneTexte 4">
            <a:extLst>
              <a:ext uri="{FF2B5EF4-FFF2-40B4-BE49-F238E27FC236}">
                <a16:creationId xmlns:a16="http://schemas.microsoft.com/office/drawing/2014/main" id="{FD3E7B4E-E4EF-87A8-2953-4BA0EACAF24B}"/>
              </a:ext>
            </a:extLst>
          </p:cNvPr>
          <p:cNvSpPr txBox="1"/>
          <p:nvPr/>
        </p:nvSpPr>
        <p:spPr>
          <a:xfrm>
            <a:off x="4287702" y="1839077"/>
            <a:ext cx="7145078" cy="3179845"/>
          </a:xfrm>
          <a:prstGeom prst="rect">
            <a:avLst/>
          </a:prstGeom>
          <a:noFill/>
        </p:spPr>
        <p:txBody>
          <a:bodyPr wrap="square">
            <a:spAutoFit/>
          </a:bodyPr>
          <a:lstStyle/>
          <a:p>
            <a:pPr lvl="0" algn="just" rtl="1">
              <a:lnSpc>
                <a:spcPct val="115000"/>
              </a:lnSpc>
              <a:spcAft>
                <a:spcPts val="1000"/>
              </a:spcAft>
            </a:pPr>
            <a:r>
              <a:rPr lang="ar-DZ" sz="2400" b="1" dirty="0">
                <a:solidFill>
                  <a:schemeClr val="accent4">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4_محلل البيانات (</a:t>
            </a:r>
            <a:r>
              <a:rPr lang="fr-FR" sz="2400" b="1" dirty="0">
                <a:solidFill>
                  <a:schemeClr val="accent4">
                    <a:lumMod val="50000"/>
                  </a:schemeClr>
                </a:solidFill>
                <a:effectLst/>
                <a:latin typeface="Simplified Arabic" panose="02020603050405020304" pitchFamily="18" charset="-78"/>
                <a:ea typeface="Calibri" panose="020F0502020204030204" pitchFamily="34" charset="0"/>
                <a:cs typeface="Arial" panose="020B0604020202020204" pitchFamily="34" charset="0"/>
              </a:rPr>
              <a:t>Data </a:t>
            </a:r>
            <a:r>
              <a:rPr lang="fr-FR" sz="2400" b="1" dirty="0" err="1">
                <a:solidFill>
                  <a:schemeClr val="accent4">
                    <a:lumMod val="50000"/>
                  </a:schemeClr>
                </a:solidFill>
                <a:effectLst/>
                <a:latin typeface="Simplified Arabic" panose="02020603050405020304" pitchFamily="18" charset="-78"/>
                <a:ea typeface="Calibri" panose="020F0502020204030204" pitchFamily="34" charset="0"/>
                <a:cs typeface="Arial" panose="020B0604020202020204" pitchFamily="34" charset="0"/>
              </a:rPr>
              <a:t>Analyst</a:t>
            </a:r>
            <a:r>
              <a:rPr lang="ar-DZ" sz="2400" b="1" dirty="0">
                <a:solidFill>
                  <a:schemeClr val="accent4">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a:t>
            </a:r>
            <a:endParaRPr lang="fr-FR" sz="2400" b="1"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يقوم محلِّل البيانات بمتابعة الأداء وجمع البيانات المتعلقة بالتفاعل </a:t>
            </a:r>
            <a:r>
              <a:rPr lang="ar-DZ" sz="2400" dirty="0" err="1">
                <a:effectLst/>
                <a:latin typeface="Calibri" panose="020F0502020204030204" pitchFamily="34" charset="0"/>
                <a:ea typeface="Calibri" panose="020F0502020204030204" pitchFamily="34" charset="0"/>
              </a:rPr>
              <a:t>والإِستجابة</a:t>
            </a:r>
            <a:r>
              <a:rPr lang="ar-DZ" sz="2400" dirty="0">
                <a:effectLst/>
                <a:latin typeface="Calibri" panose="020F0502020204030204" pitchFamily="34" charset="0"/>
                <a:ea typeface="Calibri" panose="020F0502020204030204" pitchFamily="34" charset="0"/>
              </a:rPr>
              <a:t> من قبل الجمهور على مختلف المنصات </a:t>
            </a:r>
            <a:r>
              <a:rPr lang="ar-DZ" sz="2400" dirty="0" err="1">
                <a:effectLst/>
                <a:latin typeface="Calibri" panose="020F0502020204030204" pitchFamily="34" charset="0"/>
                <a:ea typeface="Calibri" panose="020F0502020204030204" pitchFamily="34" charset="0"/>
              </a:rPr>
              <a:t>الإِجتماعية</a:t>
            </a:r>
            <a:r>
              <a:rPr lang="ar-DZ" sz="2400" dirty="0">
                <a:effectLst/>
                <a:latin typeface="Calibri" panose="020F0502020204030204" pitchFamily="34" charset="0"/>
                <a:ea typeface="Calibri" panose="020F0502020204030204" pitchFamily="34" charset="0"/>
              </a:rPr>
              <a:t>. حيث يحلِّل هذه البيانات بعمق لفهم ما يعمل وما لا يعمل من منشورات وإِستراتيجيات. بالإضافة إلى ذلك، يقدمون تقارير مفصَّلة تساعد في </a:t>
            </a:r>
            <a:r>
              <a:rPr lang="ar-DZ" sz="2400" dirty="0" err="1">
                <a:effectLst/>
                <a:latin typeface="Calibri" panose="020F0502020204030204" pitchFamily="34" charset="0"/>
                <a:ea typeface="Calibri" panose="020F0502020204030204" pitchFamily="34" charset="0"/>
              </a:rPr>
              <a:t>إِتخاذ</a:t>
            </a:r>
            <a:r>
              <a:rPr lang="ar-DZ" sz="2400" dirty="0">
                <a:effectLst/>
                <a:latin typeface="Calibri" panose="020F0502020204030204" pitchFamily="34" charset="0"/>
                <a:ea typeface="Calibri" panose="020F0502020204030204" pitchFamily="34" charset="0"/>
              </a:rPr>
              <a:t> قرارات إِستراتيجية أفضل مدعومة بالبيانات، ممَّا يُسهم في تحقيق أهداف وسائل التواصل الإِجتماعي بكفاءة أكبر وزيادة التفاعل مع الجمهور.</a:t>
            </a:r>
            <a:endParaRPr lang="fr-FR" sz="2400" dirty="0">
              <a:effectLst/>
              <a:latin typeface="Calibri" panose="020F0502020204030204" pitchFamily="34" charset="0"/>
              <a:ea typeface="Calibri" panose="020F0502020204030204" pitchFamily="34" charset="0"/>
            </a:endParaRPr>
          </a:p>
        </p:txBody>
      </p:sp>
      <p:pic>
        <p:nvPicPr>
          <p:cNvPr id="9" name="Image 8">
            <a:extLst>
              <a:ext uri="{FF2B5EF4-FFF2-40B4-BE49-F238E27FC236}">
                <a16:creationId xmlns:a16="http://schemas.microsoft.com/office/drawing/2014/main" id="{9E033EE3-7E9F-5A79-BBDC-0DE1BA01BF3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8562" y="1334286"/>
            <a:ext cx="4774019" cy="4774019"/>
          </a:xfrm>
          <a:prstGeom prst="rect">
            <a:avLst/>
          </a:prstGeom>
        </p:spPr>
      </p:pic>
      <p:sp>
        <p:nvSpPr>
          <p:cNvPr id="13" name="Rectangle 12">
            <a:extLst>
              <a:ext uri="{FF2B5EF4-FFF2-40B4-BE49-F238E27FC236}">
                <a16:creationId xmlns:a16="http://schemas.microsoft.com/office/drawing/2014/main" id="{723C3E57-D2C9-E78A-DBCD-3A71514D6916}"/>
              </a:ext>
            </a:extLst>
          </p:cNvPr>
          <p:cNvSpPr/>
          <p:nvPr/>
        </p:nvSpPr>
        <p:spPr>
          <a:xfrm>
            <a:off x="4287702" y="626062"/>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Tree>
    <p:extLst>
      <p:ext uri="{BB962C8B-B14F-4D97-AF65-F5344CB8AC3E}">
        <p14:creationId xmlns:p14="http://schemas.microsoft.com/office/powerpoint/2010/main" val="71327598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13BCC-A5DE-0C65-1169-D64617415E2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D92B0AFE-FDB5-0040-C412-1D065C9F02A8}"/>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فريق إدارة حسابات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9BDE3DB2-FEFD-5D9E-2AD7-9C59967987EE}"/>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4239956-AA66-D979-C26B-69EF7ECC10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6D6C6C3-A707-6FFC-4F2C-0E57C906D7F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CA19908B-F822-D2D7-3418-7B106BF6B13D}"/>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53C550A3-8C5A-420C-32AA-97F8591912BB}"/>
              </a:ext>
            </a:extLst>
          </p:cNvPr>
          <p:cNvSpPr/>
          <p:nvPr/>
        </p:nvSpPr>
        <p:spPr>
          <a:xfrm rot="16200000" flipV="1">
            <a:off x="-3083111" y="251524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ZoneTexte 4">
            <a:extLst>
              <a:ext uri="{FF2B5EF4-FFF2-40B4-BE49-F238E27FC236}">
                <a16:creationId xmlns:a16="http://schemas.microsoft.com/office/drawing/2014/main" id="{3F615C09-CC21-BF2F-F152-FA44A9FDD730}"/>
              </a:ext>
            </a:extLst>
          </p:cNvPr>
          <p:cNvSpPr txBox="1"/>
          <p:nvPr/>
        </p:nvSpPr>
        <p:spPr>
          <a:xfrm>
            <a:off x="5380073" y="2465928"/>
            <a:ext cx="6060557" cy="3051605"/>
          </a:xfrm>
          <a:prstGeom prst="rect">
            <a:avLst/>
          </a:prstGeom>
          <a:noFill/>
        </p:spPr>
        <p:txBody>
          <a:bodyPr wrap="square">
            <a:spAutoFit/>
          </a:bodyPr>
          <a:lstStyle/>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يَعمل متخصِّص تحسين محرِّكات البحث، جاهدًا على تحسين المحتوى بحيث يظهر بشكل أفضل في نتائج محركات البحث مثل: جوجل. حيث يقوم بأبحاث الكلمات المفتاحية وتحليل النصوص وتحسين الروابط لزيادة الوصول وجذب المزيد من الجمهور. بفضل خبرته في تحسين محركات البحث، ويسهم متخصص </a:t>
            </a:r>
            <a:r>
              <a:rPr lang="fr-FR" sz="2400" dirty="0">
                <a:effectLst/>
                <a:latin typeface="Simplified Arabic" panose="02020603050405020304" pitchFamily="18" charset="-78"/>
                <a:ea typeface="Calibri" panose="020F0502020204030204" pitchFamily="34" charset="0"/>
              </a:rPr>
              <a:t>SEO</a:t>
            </a:r>
            <a:r>
              <a:rPr lang="ar-DZ" sz="2400" dirty="0">
                <a:effectLst/>
                <a:latin typeface="Calibri" panose="020F0502020204030204" pitchFamily="34" charset="0"/>
                <a:ea typeface="Calibri" panose="020F0502020204030204" pitchFamily="34" charset="0"/>
              </a:rPr>
              <a:t> في تحسين مركز المحتوى على منصات وسائل التواصل الإِجتماعي.</a:t>
            </a:r>
            <a:endParaRPr lang="fr-FR" sz="2400" dirty="0">
              <a:effectLst/>
              <a:latin typeface="Calibri" panose="020F0502020204030204" pitchFamily="34" charset="0"/>
              <a:ea typeface="Calibri" panose="020F0502020204030204" pitchFamily="34" charset="0"/>
            </a:endParaRPr>
          </a:p>
        </p:txBody>
      </p:sp>
      <p:pic>
        <p:nvPicPr>
          <p:cNvPr id="12" name="Image 11">
            <a:extLst>
              <a:ext uri="{FF2B5EF4-FFF2-40B4-BE49-F238E27FC236}">
                <a16:creationId xmlns:a16="http://schemas.microsoft.com/office/drawing/2014/main" id="{1F6034CF-12F2-EEB5-B2DA-1482D9EAA84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9954" y="3848986"/>
            <a:ext cx="4915180" cy="2661447"/>
          </a:xfrm>
          <a:prstGeom prst="rect">
            <a:avLst/>
          </a:prstGeom>
        </p:spPr>
      </p:pic>
      <p:sp>
        <p:nvSpPr>
          <p:cNvPr id="16" name="ZoneTexte 15">
            <a:extLst>
              <a:ext uri="{FF2B5EF4-FFF2-40B4-BE49-F238E27FC236}">
                <a16:creationId xmlns:a16="http://schemas.microsoft.com/office/drawing/2014/main" id="{9919D04E-CCAA-C628-27A6-17FDC89D7D7F}"/>
              </a:ext>
            </a:extLst>
          </p:cNvPr>
          <p:cNvSpPr txBox="1"/>
          <p:nvPr/>
        </p:nvSpPr>
        <p:spPr>
          <a:xfrm>
            <a:off x="4362130" y="1818798"/>
            <a:ext cx="6985590" cy="503215"/>
          </a:xfrm>
          <a:prstGeom prst="rect">
            <a:avLst/>
          </a:prstGeom>
          <a:noFill/>
        </p:spPr>
        <p:txBody>
          <a:bodyPr wrap="square">
            <a:spAutoFit/>
          </a:bodyPr>
          <a:lstStyle/>
          <a:p>
            <a:pPr lvl="0" algn="r" rtl="1">
              <a:lnSpc>
                <a:spcPct val="115000"/>
              </a:lnSpc>
              <a:spcAft>
                <a:spcPts val="1000"/>
              </a:spcAft>
            </a:pPr>
            <a:r>
              <a:rPr lang="ar-DZ" sz="2400" b="1" dirty="0">
                <a:solidFill>
                  <a:schemeClr val="accent4">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5_متخصِّص تحسين محرِّكات البحث (</a:t>
            </a:r>
            <a:r>
              <a:rPr lang="fr-FR" sz="2400" b="1" dirty="0">
                <a:solidFill>
                  <a:schemeClr val="accent4">
                    <a:lumMod val="50000"/>
                  </a:schemeClr>
                </a:solidFill>
                <a:effectLst/>
                <a:latin typeface="Simplified Arabic" panose="02020603050405020304" pitchFamily="18" charset="-78"/>
                <a:ea typeface="Calibri" panose="020F0502020204030204" pitchFamily="34" charset="0"/>
                <a:cs typeface="Arial" panose="020B0604020202020204" pitchFamily="34" charset="0"/>
              </a:rPr>
              <a:t>SEO </a:t>
            </a:r>
            <a:r>
              <a:rPr lang="fr-FR" sz="2400" b="1" dirty="0" err="1">
                <a:solidFill>
                  <a:schemeClr val="accent4">
                    <a:lumMod val="50000"/>
                  </a:schemeClr>
                </a:solidFill>
                <a:effectLst/>
                <a:latin typeface="Simplified Arabic" panose="02020603050405020304" pitchFamily="18" charset="-78"/>
                <a:ea typeface="Calibri" panose="020F0502020204030204" pitchFamily="34" charset="0"/>
                <a:cs typeface="Arial" panose="020B0604020202020204" pitchFamily="34" charset="0"/>
              </a:rPr>
              <a:t>Specialist</a:t>
            </a:r>
            <a:r>
              <a:rPr lang="ar-DZ" sz="2400" b="1" dirty="0">
                <a:solidFill>
                  <a:schemeClr val="accent4">
                    <a:lumMod val="50000"/>
                  </a:schemeClr>
                </a:solidFill>
                <a:effectLst/>
                <a:latin typeface="Calibri" panose="020F0502020204030204" pitchFamily="34" charset="0"/>
                <a:ea typeface="Calibri" panose="020F0502020204030204" pitchFamily="34" charset="0"/>
                <a:cs typeface="Simplified Arabic" panose="02020603050405020304" pitchFamily="18" charset="-78"/>
              </a:rPr>
              <a:t>):</a:t>
            </a:r>
            <a:endParaRPr lang="fr-FR" sz="2400" b="1"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8D313F6A-4186-5E61-EF49-6837DC020E77}"/>
              </a:ext>
            </a:extLst>
          </p:cNvPr>
          <p:cNvSpPr/>
          <p:nvPr/>
        </p:nvSpPr>
        <p:spPr>
          <a:xfrm>
            <a:off x="4362130"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Tree>
    <p:extLst>
      <p:ext uri="{BB962C8B-B14F-4D97-AF65-F5344CB8AC3E}">
        <p14:creationId xmlns:p14="http://schemas.microsoft.com/office/powerpoint/2010/main" val="423972616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1A5FD6-9FA0-9C93-C653-84D994C631E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A90C873-7F97-3178-7498-08D1A6027EB8}"/>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فريق إدارة حسابات التواصل </a:t>
            </a:r>
            <a:r>
              <a:rPr lang="ar-DZ" sz="2800" b="1" dirty="0" err="1">
                <a:solidFill>
                  <a:srgbClr val="00B0F0"/>
                </a:solidFill>
                <a:latin typeface="Alexandria" charset="0"/>
                <a:cs typeface="Alexandria" charset="0"/>
              </a:rPr>
              <a:t>الإجتماعي</a:t>
            </a: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56ED9BC5-A6BB-6FB9-09A1-155CB58750EC}"/>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04F2BEF-CEC6-1608-8859-24D86FEFA0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7BA37C2-1D18-F4F7-03F8-6FBAFA64898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702F649C-EB9F-4743-4FEF-D890F1583B89}"/>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CCBC88A4-C79A-E1F9-D1F0-52022ECE7C47}"/>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ZoneTexte 4">
            <a:extLst>
              <a:ext uri="{FF2B5EF4-FFF2-40B4-BE49-F238E27FC236}">
                <a16:creationId xmlns:a16="http://schemas.microsoft.com/office/drawing/2014/main" id="{E3A42DC2-3636-CB6F-0B74-0039EC258671}"/>
              </a:ext>
            </a:extLst>
          </p:cNvPr>
          <p:cNvSpPr txBox="1"/>
          <p:nvPr/>
        </p:nvSpPr>
        <p:spPr>
          <a:xfrm>
            <a:off x="1758303" y="1493808"/>
            <a:ext cx="9638920" cy="5095241"/>
          </a:xfrm>
          <a:prstGeom prst="rect">
            <a:avLst/>
          </a:prstGeom>
          <a:noFill/>
        </p:spPr>
        <p:txBody>
          <a:bodyPr wrap="square">
            <a:spAutoFit/>
          </a:bodyPr>
          <a:lstStyle/>
          <a:p>
            <a:pPr lvl="0" algn="just" rtl="1">
              <a:lnSpc>
                <a:spcPct val="115000"/>
              </a:lnSpc>
              <a:spcAft>
                <a:spcPts val="1000"/>
              </a:spcAft>
            </a:pPr>
            <a:r>
              <a:rPr lang="ar-DZ" sz="2400" b="1" dirty="0">
                <a:solidFill>
                  <a:schemeClr val="accent4">
                    <a:lumMod val="50000"/>
                  </a:schemeClr>
                </a:solidFill>
                <a:effectLst/>
                <a:latin typeface="Calibri" panose="020F0502020204030204" pitchFamily="34" charset="0"/>
                <a:ea typeface="Calibri" panose="020F0502020204030204" pitchFamily="34" charset="0"/>
              </a:rPr>
              <a:t>6-متخصص إعلانات الوسائط الاجتماعية (</a:t>
            </a:r>
            <a:r>
              <a:rPr lang="fr-FR" sz="2400" b="1" dirty="0">
                <a:solidFill>
                  <a:schemeClr val="accent4">
                    <a:lumMod val="50000"/>
                  </a:schemeClr>
                </a:solidFill>
                <a:effectLst/>
                <a:latin typeface="Simplified Arabic" panose="02020603050405020304" pitchFamily="18" charset="-78"/>
                <a:ea typeface="Calibri" panose="020F0502020204030204" pitchFamily="34" charset="0"/>
              </a:rPr>
              <a:t>Social Media Advertising </a:t>
            </a:r>
            <a:r>
              <a:rPr lang="fr-FR" sz="2400" b="1" dirty="0" err="1">
                <a:solidFill>
                  <a:schemeClr val="accent4">
                    <a:lumMod val="50000"/>
                  </a:schemeClr>
                </a:solidFill>
                <a:effectLst/>
                <a:latin typeface="Simplified Arabic" panose="02020603050405020304" pitchFamily="18" charset="-78"/>
                <a:ea typeface="Calibri" panose="020F0502020204030204" pitchFamily="34" charset="0"/>
              </a:rPr>
              <a:t>Specialist</a:t>
            </a:r>
            <a:r>
              <a:rPr lang="ar-DZ" sz="2400" b="1" dirty="0">
                <a:solidFill>
                  <a:schemeClr val="accent4">
                    <a:lumMod val="50000"/>
                  </a:schemeClr>
                </a:solidFill>
                <a:effectLst/>
                <a:latin typeface="Calibri" panose="020F0502020204030204" pitchFamily="34" charset="0"/>
                <a:ea typeface="Calibri" panose="020F0502020204030204" pitchFamily="34" charset="0"/>
              </a:rPr>
              <a:t>):</a:t>
            </a:r>
            <a:endParaRPr lang="fr-FR" sz="2400" b="1" dirty="0">
              <a:solidFill>
                <a:schemeClr val="accent4">
                  <a:lumMod val="50000"/>
                </a:schemeClr>
              </a:solidFill>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 يتولَّى متِّخصص إعلانات الوسائط الاجتماعية، إِعداد وإدارة الحملات الإعلانية بشكل مستمر وفقًا لأهداف العلامة التجارية. بالإضافة إلى ذلك، يقوم بتحليل أداء الإعلانات والتَّفاعل مع الجمهور ويقوم بتحسين </a:t>
            </a:r>
            <a:r>
              <a:rPr lang="ar-DZ" sz="2400" dirty="0" err="1">
                <a:effectLst/>
                <a:latin typeface="Calibri" panose="020F0502020204030204" pitchFamily="34" charset="0"/>
                <a:ea typeface="Calibri" panose="020F0502020204030204" pitchFamily="34" charset="0"/>
              </a:rPr>
              <a:t>إِستهداف</a:t>
            </a:r>
            <a:r>
              <a:rPr lang="ar-DZ" sz="2400" dirty="0">
                <a:effectLst/>
                <a:latin typeface="Calibri" panose="020F0502020204030204" pitchFamily="34" charset="0"/>
                <a:ea typeface="Calibri" panose="020F0502020204030204" pitchFamily="34" charset="0"/>
              </a:rPr>
              <a:t> الجمهور لزيادة فعالية الحملات.</a:t>
            </a: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 يستفيد متخصِّص إعلانات الوسائط </a:t>
            </a:r>
            <a:r>
              <a:rPr lang="ar-DZ" sz="2400" dirty="0" err="1">
                <a:effectLst/>
                <a:latin typeface="Calibri" panose="020F0502020204030204" pitchFamily="34" charset="0"/>
                <a:ea typeface="Calibri" panose="020F0502020204030204" pitchFamily="34" charset="0"/>
              </a:rPr>
              <a:t>الإِجتماعية</a:t>
            </a:r>
            <a:r>
              <a:rPr lang="ar-DZ" sz="2400" dirty="0">
                <a:effectLst/>
                <a:latin typeface="Calibri" panose="020F0502020204030204" pitchFamily="34" charset="0"/>
                <a:ea typeface="Calibri" panose="020F0502020204030204" pitchFamily="34" charset="0"/>
              </a:rPr>
              <a:t> من تجاربه وإِستراتيجياته لضمان تحقيق أقصى عائد على </a:t>
            </a:r>
            <a:r>
              <a:rPr lang="ar-DZ" sz="2400" dirty="0" err="1">
                <a:effectLst/>
                <a:latin typeface="Calibri" panose="020F0502020204030204" pitchFamily="34" charset="0"/>
                <a:ea typeface="Calibri" panose="020F0502020204030204" pitchFamily="34" charset="0"/>
              </a:rPr>
              <a:t>إِستثمار</a:t>
            </a:r>
            <a:r>
              <a:rPr lang="ar-DZ" sz="2400" dirty="0">
                <a:effectLst/>
                <a:latin typeface="Calibri" panose="020F0502020204030204" pitchFamily="34" charset="0"/>
                <a:ea typeface="Calibri" panose="020F0502020204030204" pitchFamily="34" charset="0"/>
              </a:rPr>
              <a:t> الإعلانات على وسائل التواصل الإِجتماعي.</a:t>
            </a:r>
            <a:endParaRPr lang="fr-FR" sz="2400" dirty="0">
              <a:effectLst/>
              <a:latin typeface="Calibri" panose="020F0502020204030204" pitchFamily="34" charset="0"/>
              <a:ea typeface="Calibri" panose="020F0502020204030204" pitchFamily="34" charset="0"/>
            </a:endParaRPr>
          </a:p>
          <a:p>
            <a:pPr algn="just" rtl="1">
              <a:lnSpc>
                <a:spcPct val="115000"/>
              </a:lnSpc>
              <a:spcAft>
                <a:spcPts val="1000"/>
              </a:spcAft>
            </a:pPr>
            <a:r>
              <a:rPr lang="ar-DZ" sz="2400" dirty="0">
                <a:effectLst/>
                <a:latin typeface="Calibri" panose="020F0502020204030204" pitchFamily="34" charset="0"/>
                <a:ea typeface="Calibri" panose="020F0502020204030204" pitchFamily="34" charset="0"/>
              </a:rPr>
              <a:t>- التَّفاعل مع المتابعين والردِّ على التعليقات </a:t>
            </a:r>
            <a:r>
              <a:rPr lang="ar-DZ" sz="2400" dirty="0" err="1">
                <a:effectLst/>
                <a:latin typeface="Calibri" panose="020F0502020204030204" pitchFamily="34" charset="0"/>
                <a:ea typeface="Calibri" panose="020F0502020204030204" pitchFamily="34" charset="0"/>
              </a:rPr>
              <a:t>والإِستفسارات</a:t>
            </a:r>
            <a:r>
              <a:rPr lang="ar-DZ" sz="2400" dirty="0">
                <a:effectLst/>
                <a:latin typeface="Calibri" panose="020F0502020204030204" pitchFamily="34" charset="0"/>
                <a:ea typeface="Calibri" panose="020F0502020204030204" pitchFamily="34" charset="0"/>
              </a:rPr>
              <a:t> بمهنية وفعالية.</a:t>
            </a:r>
            <a:endParaRPr lang="fr-FR" sz="2400" dirty="0">
              <a:effectLst/>
              <a:latin typeface="Calibri" panose="020F0502020204030204" pitchFamily="34" charset="0"/>
              <a:ea typeface="Calibri" panose="020F0502020204030204" pitchFamily="34" charset="0"/>
            </a:endParaRPr>
          </a:p>
          <a:p>
            <a:pPr algn="just" rtl="1">
              <a:lnSpc>
                <a:spcPct val="115000"/>
              </a:lnSpc>
              <a:spcAft>
                <a:spcPts val="1000"/>
              </a:spcAft>
            </a:pPr>
            <a:r>
              <a:rPr lang="ar-DZ" sz="2400" dirty="0">
                <a:effectLst/>
                <a:latin typeface="Calibri" panose="020F0502020204030204" pitchFamily="34" charset="0"/>
                <a:ea typeface="Calibri" panose="020F0502020204030204" pitchFamily="34" charset="0"/>
              </a:rPr>
              <a:t>- إدارة الإعلانات والحملات الترويجية على وسائل التواصل الإِجتماعي لزيادة التَّفاعل والوصول.</a:t>
            </a:r>
            <a:endParaRPr lang="ar-DZ" sz="2400" dirty="0">
              <a:latin typeface="Calibri" panose="020F0502020204030204" pitchFamily="34" charset="0"/>
              <a:ea typeface="Calibri" panose="020F0502020204030204" pitchFamily="34" charset="0"/>
            </a:endParaRPr>
          </a:p>
          <a:p>
            <a:pPr algn="just" rtl="1">
              <a:lnSpc>
                <a:spcPct val="115000"/>
              </a:lnSpc>
              <a:spcAft>
                <a:spcPts val="1000"/>
              </a:spcAft>
            </a:pPr>
            <a:r>
              <a:rPr lang="ar-DZ" sz="2400" dirty="0">
                <a:latin typeface="Calibri" panose="020F0502020204030204" pitchFamily="34" charset="0"/>
                <a:ea typeface="Calibri" panose="020F0502020204030204" pitchFamily="34" charset="0"/>
              </a:rPr>
              <a:t>-  </a:t>
            </a:r>
            <a:r>
              <a:rPr lang="ar-DZ" sz="2400" dirty="0">
                <a:effectLst/>
                <a:latin typeface="Calibri" panose="020F0502020204030204" pitchFamily="34" charset="0"/>
                <a:ea typeface="Calibri" panose="020F0502020204030204" pitchFamily="34" charset="0"/>
              </a:rPr>
              <a:t>العمل على تطوير وبناء مجتمع عبر وسائل التواصل الإِجتماعي لزيادة الوَلاَء للعلامة التجارية.</a:t>
            </a:r>
            <a:endParaRPr lang="fr-FR" sz="2400"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 متابعة التطورات والتقنيات الجديدة في مجال التواصل الإِجتماعي وتطبيق أفضل الممارسات.</a:t>
            </a:r>
            <a:endParaRPr lang="fr-FR" sz="2400" dirty="0">
              <a:effectLst/>
              <a:latin typeface="Calibri" panose="020F0502020204030204" pitchFamily="34" charset="0"/>
              <a:ea typeface="Calibri" panose="020F0502020204030204" pitchFamily="34" charset="0"/>
            </a:endParaRPr>
          </a:p>
        </p:txBody>
      </p:sp>
      <p:sp>
        <p:nvSpPr>
          <p:cNvPr id="7" name="Rectangle 6">
            <a:extLst>
              <a:ext uri="{FF2B5EF4-FFF2-40B4-BE49-F238E27FC236}">
                <a16:creationId xmlns:a16="http://schemas.microsoft.com/office/drawing/2014/main" id="{E594AAE9-40A8-4440-0486-763C7F9B9847}"/>
              </a:ext>
            </a:extLst>
          </p:cNvPr>
          <p:cNvSpPr/>
          <p:nvPr/>
        </p:nvSpPr>
        <p:spPr>
          <a:xfrm>
            <a:off x="4287702" y="61105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Tree>
    <p:extLst>
      <p:ext uri="{BB962C8B-B14F-4D97-AF65-F5344CB8AC3E}">
        <p14:creationId xmlns:p14="http://schemas.microsoft.com/office/powerpoint/2010/main" val="413836066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B1A275-4FC2-4FF3-513E-0E6F50A0803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2F77724-E9A6-1AA0-59AA-80423C1458AD}"/>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السياسات العامة لمُدوَّنة تنظيم مواقع التواصل الإجتماعي</a:t>
            </a:r>
          </a:p>
        </p:txBody>
      </p:sp>
      <p:sp>
        <p:nvSpPr>
          <p:cNvPr id="29" name="Rectangle 28">
            <a:extLst>
              <a:ext uri="{FF2B5EF4-FFF2-40B4-BE49-F238E27FC236}">
                <a16:creationId xmlns:a16="http://schemas.microsoft.com/office/drawing/2014/main" id="{A200F65A-68A6-AE66-3A19-E9429714B0A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06A0764-513C-DFAD-9967-AE0DB6B2D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9390889-70E5-93A6-4966-C155E7EBE50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5CAA740A-4E10-023F-AD98-699311480101}"/>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E91D1E6F-09FE-C947-88EE-671CCE019170}"/>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F47C6C4A-981D-83EC-05D1-E00367EEC2F1}"/>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06</a:t>
            </a:r>
          </a:p>
        </p:txBody>
      </p:sp>
      <p:sp>
        <p:nvSpPr>
          <p:cNvPr id="5" name="ZoneTexte 4">
            <a:extLst>
              <a:ext uri="{FF2B5EF4-FFF2-40B4-BE49-F238E27FC236}">
                <a16:creationId xmlns:a16="http://schemas.microsoft.com/office/drawing/2014/main" id="{9E8A8441-8978-B717-76AD-B73C2545DEE1}"/>
              </a:ext>
            </a:extLst>
          </p:cNvPr>
          <p:cNvSpPr txBox="1"/>
          <p:nvPr/>
        </p:nvSpPr>
        <p:spPr>
          <a:xfrm>
            <a:off x="2287132" y="1558588"/>
            <a:ext cx="8900192" cy="3166380"/>
          </a:xfrm>
          <a:prstGeom prst="rect">
            <a:avLst/>
          </a:prstGeom>
          <a:noFill/>
        </p:spPr>
        <p:txBody>
          <a:bodyPr wrap="square">
            <a:spAutoFit/>
          </a:bodyPr>
          <a:lstStyle/>
          <a:p>
            <a:pPr marL="342900" indent="-342900" algn="just" rtl="1">
              <a:lnSpc>
                <a:spcPct val="115000"/>
              </a:lnSpc>
              <a:spcAft>
                <a:spcPts val="1000"/>
              </a:spcAft>
              <a:buFont typeface="Wingdings" panose="05000000000000000000" pitchFamily="2" charset="2"/>
              <a:buChar char="§"/>
            </a:pPr>
            <a:r>
              <a:rPr lang="ar-DZ" sz="2400" b="1" dirty="0">
                <a:solidFill>
                  <a:schemeClr val="accent1"/>
                </a:solidFill>
                <a:effectLst/>
                <a:latin typeface="Calibri" panose="020F0502020204030204" pitchFamily="34" charset="0"/>
                <a:ea typeface="Calibri" panose="020F0502020204030204" pitchFamily="34" charset="0"/>
              </a:rPr>
              <a:t>السِياسات العامة التي تَحكم بناء مدوَّنة السلوك التنظيمي </a:t>
            </a:r>
            <a:r>
              <a:rPr lang="ar-DZ" sz="2400" b="1" dirty="0" err="1">
                <a:solidFill>
                  <a:schemeClr val="accent1"/>
                </a:solidFill>
                <a:effectLst/>
                <a:latin typeface="Calibri" panose="020F0502020204030204" pitchFamily="34" charset="0"/>
                <a:ea typeface="Calibri" panose="020F0502020204030204" pitchFamily="34" charset="0"/>
              </a:rPr>
              <a:t>لإِستخدام</a:t>
            </a:r>
            <a:r>
              <a:rPr lang="ar-DZ" sz="2400" b="1" dirty="0">
                <a:solidFill>
                  <a:schemeClr val="accent1"/>
                </a:solidFill>
                <a:effectLst/>
                <a:latin typeface="Calibri" panose="020F0502020204030204" pitchFamily="34" charset="0"/>
                <a:ea typeface="Calibri" panose="020F0502020204030204" pitchFamily="34" charset="0"/>
              </a:rPr>
              <a:t> العاملين لوسائل التواصل الإِجتماعي في مكان العمل:</a:t>
            </a:r>
            <a:endParaRPr lang="fr-FR" sz="2400" b="1" dirty="0">
              <a:solidFill>
                <a:schemeClr val="accent1"/>
              </a:solidFill>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السياسات العامة هي بمثابة الخطوط العريضة، الَّتِي تنطلق منها مُدوَّنة السلوك التنظيمي </a:t>
            </a:r>
            <a:r>
              <a:rPr lang="ar-DZ" sz="2400" dirty="0" err="1">
                <a:effectLst/>
                <a:latin typeface="Calibri" panose="020F0502020204030204" pitchFamily="34" charset="0"/>
                <a:ea typeface="Calibri" panose="020F0502020204030204" pitchFamily="34" charset="0"/>
              </a:rPr>
              <a:t>لإِستخدام</a:t>
            </a:r>
            <a:r>
              <a:rPr lang="ar-DZ" sz="2400" dirty="0">
                <a:effectLst/>
                <a:latin typeface="Calibri" panose="020F0502020204030204" pitchFamily="34" charset="0"/>
                <a:ea typeface="Calibri" panose="020F0502020204030204" pitchFamily="34" charset="0"/>
              </a:rPr>
              <a:t> العاملين لشبكات التواصل الإِجتماعي في مكان العمل، وهي بِمثابة الإطار العام الحاكم لكافة القِّيم ال</a:t>
            </a:r>
            <a:r>
              <a:rPr lang="ar-DZ" sz="2400" dirty="0">
                <a:latin typeface="Calibri" panose="020F0502020204030204" pitchFamily="34" charset="0"/>
                <a:ea typeface="Calibri" panose="020F0502020204030204" pitchFamily="34" charset="0"/>
              </a:rPr>
              <a:t>أ</a:t>
            </a:r>
            <a:r>
              <a:rPr lang="ar-DZ" sz="2400" dirty="0">
                <a:effectLst/>
                <a:latin typeface="Calibri" panose="020F0502020204030204" pitchFamily="34" charset="0"/>
                <a:ea typeface="Calibri" panose="020F0502020204030204" pitchFamily="34" charset="0"/>
              </a:rPr>
              <a:t>خلاقية والقواعد التنظيمية المختلفة، وقد تمَّ بلورة هذه السياسات من واقع العديد من الدراسات واللَّوائح الإدارية، التي تُنظِّم عملية </a:t>
            </a:r>
            <a:r>
              <a:rPr lang="ar-DZ" sz="2400" dirty="0" err="1">
                <a:effectLst/>
                <a:latin typeface="Calibri" panose="020F0502020204030204" pitchFamily="34" charset="0"/>
                <a:ea typeface="Calibri" panose="020F0502020204030204" pitchFamily="34" charset="0"/>
              </a:rPr>
              <a:t>إِستخدام</a:t>
            </a:r>
            <a:r>
              <a:rPr lang="ar-DZ" sz="2400" dirty="0">
                <a:effectLst/>
                <a:latin typeface="Calibri" panose="020F0502020204030204" pitchFamily="34" charset="0"/>
                <a:ea typeface="Calibri" panose="020F0502020204030204" pitchFamily="34" charset="0"/>
              </a:rPr>
              <a:t> الموظفين مَنَصات التواصل ال</a:t>
            </a:r>
            <a:r>
              <a:rPr lang="ar-DZ" sz="2400" dirty="0">
                <a:latin typeface="Calibri" panose="020F0502020204030204" pitchFamily="34" charset="0"/>
                <a:ea typeface="Calibri" panose="020F0502020204030204" pitchFamily="34" charset="0"/>
              </a:rPr>
              <a:t>إِ</a:t>
            </a:r>
            <a:r>
              <a:rPr lang="ar-DZ" sz="2400" dirty="0">
                <a:effectLst/>
                <a:latin typeface="Calibri" panose="020F0502020204030204" pitchFamily="34" charset="0"/>
                <a:ea typeface="Calibri" panose="020F0502020204030204" pitchFamily="34" charset="0"/>
              </a:rPr>
              <a:t>جتماعي في مكان العمل </a:t>
            </a:r>
            <a:r>
              <a:rPr lang="ar-DZ" sz="2400" b="1" dirty="0">
                <a:effectLst/>
                <a:latin typeface="Calibri" panose="020F0502020204030204" pitchFamily="34" charset="0"/>
                <a:ea typeface="Calibri" panose="020F0502020204030204" pitchFamily="34" charset="0"/>
              </a:rPr>
              <a:t>، </a:t>
            </a:r>
            <a:r>
              <a:rPr lang="ar-DZ" sz="2400" dirty="0">
                <a:effectLst/>
                <a:latin typeface="Calibri" panose="020F0502020204030204" pitchFamily="34" charset="0"/>
                <a:ea typeface="Calibri" panose="020F0502020204030204" pitchFamily="34" charset="0"/>
              </a:rPr>
              <a:t>وفيما يلي هذه السياسات:</a:t>
            </a:r>
            <a:endParaRPr lang="fr-FR" sz="2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25668488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05D69B-0A25-2411-6768-946BBCD955F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DEE982D-27BC-0208-6899-1E4966C46AB3}"/>
              </a:ext>
            </a:extLst>
          </p:cNvPr>
          <p:cNvSpPr txBox="1"/>
          <p:nvPr/>
        </p:nvSpPr>
        <p:spPr>
          <a:xfrm>
            <a:off x="4229604" y="74682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السياسات العامة لمدونة تنظيم مواقع التواصل الاجتماعي</a:t>
            </a:r>
          </a:p>
        </p:txBody>
      </p:sp>
      <p:sp>
        <p:nvSpPr>
          <p:cNvPr id="29" name="Rectangle 28">
            <a:extLst>
              <a:ext uri="{FF2B5EF4-FFF2-40B4-BE49-F238E27FC236}">
                <a16:creationId xmlns:a16="http://schemas.microsoft.com/office/drawing/2014/main" id="{081FDEB1-7A38-13A5-127D-674B4F370EA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6FFA32C-AF00-5591-FF30-C0DC8A58D4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AEE719F-43CE-4970-8AF9-CCD5ACE011C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D2739F49-D22C-9A9E-B800-AB74F54FB139}"/>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452561F3-0ED9-CE5C-6832-60D8B472103D}"/>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273AD6C6-8524-3856-B1B9-D47D572A04E5}"/>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06</a:t>
            </a:r>
          </a:p>
        </p:txBody>
      </p:sp>
      <p:sp>
        <p:nvSpPr>
          <p:cNvPr id="7" name="ZoneTexte 6">
            <a:extLst>
              <a:ext uri="{FF2B5EF4-FFF2-40B4-BE49-F238E27FC236}">
                <a16:creationId xmlns:a16="http://schemas.microsoft.com/office/drawing/2014/main" id="{9C200E95-5DAD-63FB-8EDD-7AFDA26426C2}"/>
              </a:ext>
            </a:extLst>
          </p:cNvPr>
          <p:cNvSpPr txBox="1"/>
          <p:nvPr/>
        </p:nvSpPr>
        <p:spPr>
          <a:xfrm>
            <a:off x="1333001" y="1615321"/>
            <a:ext cx="9942253" cy="4829720"/>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Ø"/>
            </a:pPr>
            <a:r>
              <a:rPr lang="ar-SA" sz="2400" b="1" kern="100" dirty="0">
                <a:effectLst/>
                <a:latin typeface="Calibri" panose="020F0502020204030204" pitchFamily="34" charset="0"/>
                <a:ea typeface="Calibri" panose="020F0502020204030204" pitchFamily="34" charset="0"/>
              </a:rPr>
              <a:t>تحديد سياسة واضحة </a:t>
            </a:r>
            <a:r>
              <a:rPr lang="ar-SA" sz="2400" b="1" kern="100" dirty="0" err="1">
                <a:effectLst/>
                <a:latin typeface="Calibri" panose="020F0502020204030204" pitchFamily="34" charset="0"/>
                <a:ea typeface="Calibri" panose="020F0502020204030204" pitchFamily="34" charset="0"/>
              </a:rPr>
              <a:t>لل</a:t>
            </a:r>
            <a:r>
              <a:rPr lang="ar-DZ" sz="2400" b="1" kern="100" dirty="0">
                <a:effectLst/>
                <a:latin typeface="Calibri" panose="020F0502020204030204" pitchFamily="34" charset="0"/>
                <a:ea typeface="Calibri" panose="020F0502020204030204" pitchFamily="34" charset="0"/>
              </a:rPr>
              <a:t>إِ</a:t>
            </a:r>
            <a:r>
              <a:rPr lang="ar-SA" sz="2400" b="1" kern="100" dirty="0" err="1">
                <a:effectLst/>
                <a:latin typeface="Calibri" panose="020F0502020204030204" pitchFamily="34" charset="0"/>
                <a:ea typeface="Calibri" panose="020F0502020204030204" pitchFamily="34" charset="0"/>
              </a:rPr>
              <a:t>ستخدام</a:t>
            </a:r>
            <a:r>
              <a:rPr lang="fr-FR"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على </a:t>
            </a:r>
            <a:r>
              <a:rPr lang="ar-SA" sz="2400" kern="100" dirty="0" err="1">
                <a:effectLst/>
                <a:latin typeface="Calibri" panose="020F0502020204030204" pitchFamily="34" charset="0"/>
                <a:ea typeface="Calibri" panose="020F0502020204030204" pitchFamily="34" charset="0"/>
              </a:rPr>
              <a:t>المنظ</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مة</a:t>
            </a:r>
            <a:r>
              <a:rPr lang="ar-SA" sz="2400" kern="100" dirty="0">
                <a:effectLst/>
                <a:latin typeface="Calibri" panose="020F0502020204030204" pitchFamily="34" charset="0"/>
                <a:ea typeface="Calibri" panose="020F0502020204030204" pitchFamily="34" charset="0"/>
              </a:rPr>
              <a:t> تحديد ما إذا كان مسموحًا ب</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ستخدام</a:t>
            </a:r>
            <a:r>
              <a:rPr lang="ar-SA" sz="2400" kern="100" dirty="0">
                <a:effectLst/>
                <a:latin typeface="Calibri" panose="020F0502020204030204" pitchFamily="34" charset="0"/>
                <a:ea typeface="Calibri" panose="020F0502020204030204" pitchFamily="34" charset="0"/>
              </a:rPr>
              <a:t> شبكات التواصل في العمل، ولأي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غرض، مع 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أكيد على عدم </a:t>
            </a:r>
            <a:r>
              <a:rPr lang="ar-SA" sz="2400" kern="100" dirty="0" err="1">
                <a:effectLst/>
                <a:latin typeface="Calibri" panose="020F0502020204030204" pitchFamily="34" charset="0"/>
                <a:ea typeface="Calibri" panose="020F0502020204030204" pitchFamily="34" charset="0"/>
              </a:rPr>
              <a:t>الإ</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ضرار بمصالحها أو مخالفة القوانين</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Ø"/>
            </a:pPr>
            <a:r>
              <a:rPr lang="ar-SA" sz="2400" b="1" kern="100" dirty="0">
                <a:effectLst/>
                <a:latin typeface="Calibri" panose="020F0502020204030204" pitchFamily="34" charset="0"/>
                <a:ea typeface="Calibri" panose="020F0502020204030204" pitchFamily="34" charset="0"/>
              </a:rPr>
              <a:t>شمولية القواعد وتحديثها</a:t>
            </a:r>
            <a:r>
              <a:rPr lang="fr-FR"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تنطبق القواعد على جميع العاملين، وللمنظمة حق</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تعديلها بم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 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خد</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 أهدافها، مع إعلام الموظفين وإتاحتها للاطلاع</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Ø"/>
            </a:pPr>
            <a:r>
              <a:rPr lang="ar-SA" sz="2400" b="1" kern="100" dirty="0">
                <a:effectLst/>
                <a:latin typeface="Calibri" panose="020F0502020204030204" pitchFamily="34" charset="0"/>
                <a:ea typeface="Calibri" panose="020F0502020204030204" pitchFamily="34" charset="0"/>
              </a:rPr>
              <a:t>ال</a:t>
            </a:r>
            <a:r>
              <a:rPr lang="ar-DZ" sz="2400" b="1" kern="100" dirty="0">
                <a:effectLst/>
                <a:latin typeface="Calibri" panose="020F0502020204030204" pitchFamily="34" charset="0"/>
                <a:ea typeface="Calibri" panose="020F0502020204030204" pitchFamily="34" charset="0"/>
              </a:rPr>
              <a:t>إِ</a:t>
            </a:r>
            <a:r>
              <a:rPr lang="ar-SA" sz="2400" b="1" kern="100" dirty="0" err="1">
                <a:effectLst/>
                <a:latin typeface="Calibri" panose="020F0502020204030204" pitchFamily="34" charset="0"/>
                <a:ea typeface="Calibri" panose="020F0502020204030204" pitchFamily="34" charset="0"/>
              </a:rPr>
              <a:t>لتزام</a:t>
            </a:r>
            <a:r>
              <a:rPr lang="ar-SA" sz="2400" b="1" kern="100" dirty="0">
                <a:effectLst/>
                <a:latin typeface="Calibri" panose="020F0502020204030204" pitchFamily="34" charset="0"/>
                <a:ea typeface="Calibri" panose="020F0502020204030204" pitchFamily="34" charset="0"/>
              </a:rPr>
              <a:t> والأخلاقيات</a:t>
            </a:r>
            <a:r>
              <a:rPr lang="fr-FR"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يجب على الموظفين ال</a:t>
            </a:r>
            <a:r>
              <a:rPr lang="ar-DZ" sz="2400" kern="100" dirty="0">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لتزام</a:t>
            </a:r>
            <a:r>
              <a:rPr lang="ar-SA" sz="2400" kern="100" dirty="0">
                <a:effectLst/>
                <a:latin typeface="Calibri" panose="020F0502020204030204" pitchFamily="34" charset="0"/>
                <a:ea typeface="Calibri" panose="020F0502020204030204" pitchFamily="34" charset="0"/>
              </a:rPr>
              <a:t> بمدونة السلوك وسياسات الشركة وقوانين العمل، وال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ستفسار</a:t>
            </a:r>
            <a:r>
              <a:rPr lang="ar-SA" sz="2400" kern="100" dirty="0">
                <a:effectLst/>
                <a:latin typeface="Calibri" panose="020F0502020204030204" pitchFamily="34" charset="0"/>
                <a:ea typeface="Calibri" panose="020F0502020204030204" pitchFamily="34" charset="0"/>
              </a:rPr>
              <a:t> من مسؤولي 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تصالات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قبل نشر أي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محتوى قد يكون حساسًا، مع إمكانية 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عر</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ض لعقوبات عند المخالفة</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Ø"/>
            </a:pPr>
            <a:r>
              <a:rPr lang="ar-SA" sz="2400" b="1" kern="100" dirty="0">
                <a:effectLst/>
                <a:latin typeface="Calibri" panose="020F0502020204030204" pitchFamily="34" charset="0"/>
                <a:ea typeface="Calibri" panose="020F0502020204030204" pitchFamily="34" charset="0"/>
              </a:rPr>
              <a:t>حماية مصالح الشركة</a:t>
            </a:r>
            <a:r>
              <a:rPr lang="fr-FR" sz="2400" kern="100" dirty="0">
                <a:effectLst/>
                <a:latin typeface="Calibri" panose="020F0502020204030204" pitchFamily="34" charset="0"/>
                <a:ea typeface="Calibri" panose="020F0502020204030204" pitchFamily="34" charset="0"/>
              </a:rPr>
              <a:t>: </a:t>
            </a:r>
            <a:r>
              <a:rPr lang="ar-DZ" sz="2400" kern="100" dirty="0">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ستخدام</a:t>
            </a:r>
            <a:r>
              <a:rPr lang="ar-SA" sz="2400" kern="100" dirty="0">
                <a:effectLst/>
                <a:latin typeface="Calibri" panose="020F0502020204030204" pitchFamily="34" charset="0"/>
                <a:ea typeface="Calibri" panose="020F0502020204030204" pitchFamily="34" charset="0"/>
              </a:rPr>
              <a:t> الم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ص</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يجب أن 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خد</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 علاقات الشركة وأهدافها، ويُمنع نشر أي أسرار أو معلومات قد 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ض</a:t>
            </a:r>
            <a:r>
              <a:rPr lang="ar-DZ" sz="2400" kern="100" dirty="0">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بالشركة أو عملائها</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Ø"/>
            </a:pPr>
            <a:r>
              <a:rPr lang="ar-SA" sz="2400" b="1" kern="100" dirty="0">
                <a:effectLst/>
                <a:latin typeface="Calibri" panose="020F0502020204030204" pitchFamily="34" charset="0"/>
                <a:ea typeface="Calibri" panose="020F0502020204030204" pitchFamily="34" charset="0"/>
              </a:rPr>
              <a:t>تشجيع النشر المسموح</a:t>
            </a:r>
            <a:r>
              <a:rPr lang="fr-FR"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يمكن نشر المواد الترويجية </a:t>
            </a:r>
            <a:r>
              <a:rPr lang="ar-SA" sz="2400" kern="100" dirty="0" err="1">
                <a:effectLst/>
                <a:latin typeface="Calibri" panose="020F0502020204030204" pitchFamily="34" charset="0"/>
                <a:ea typeface="Calibri" panose="020F0502020204030204" pitchFamily="34" charset="0"/>
              </a:rPr>
              <a:t>والر</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سمية</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التي 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دع</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 هوية المنظمة، بينما يحتاج محتوى آخر إلى إذن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سبق من إدارة الاتصالات</a:t>
            </a:r>
            <a:r>
              <a:rPr lang="fr-FR" sz="2400" kern="100" dirty="0">
                <a:effectLst/>
                <a:latin typeface="Calibri" panose="020F0502020204030204" pitchFamily="34" charset="0"/>
                <a:ea typeface="Calibri" panose="020F0502020204030204" pitchFamily="34" charset="0"/>
              </a:rPr>
              <a:t>.</a:t>
            </a:r>
          </a:p>
        </p:txBody>
      </p:sp>
    </p:spTree>
    <p:extLst>
      <p:ext uri="{BB962C8B-B14F-4D97-AF65-F5344CB8AC3E}">
        <p14:creationId xmlns:p14="http://schemas.microsoft.com/office/powerpoint/2010/main" val="10297012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2A85E-C7BA-4EE5-971F-FEC3B55A579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04B0081-5242-0C71-F1A5-3911E6709EF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67A104B-5C10-C7D3-82A5-B90F11F5E5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5978876-7A9C-CCA1-8F2B-3EB4E7B3E1D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D29F9346-AD06-D795-0B8A-DEBD21353C04}"/>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5AED241E-550D-CE00-8851-990AFC2EC04F}"/>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ZoneTexte 6">
            <a:extLst>
              <a:ext uri="{FF2B5EF4-FFF2-40B4-BE49-F238E27FC236}">
                <a16:creationId xmlns:a16="http://schemas.microsoft.com/office/drawing/2014/main" id="{104C4E3D-0FD0-5C6B-11F3-2FDE73EB5680}"/>
              </a:ext>
            </a:extLst>
          </p:cNvPr>
          <p:cNvSpPr txBox="1"/>
          <p:nvPr/>
        </p:nvSpPr>
        <p:spPr>
          <a:xfrm>
            <a:off x="1630326" y="658272"/>
            <a:ext cx="9760688" cy="6120202"/>
          </a:xfrm>
          <a:prstGeom prst="rect">
            <a:avLst/>
          </a:prstGeom>
          <a:noFill/>
        </p:spPr>
        <p:txBody>
          <a:bodyPr wrap="square">
            <a:spAutoFit/>
          </a:bodyPr>
          <a:lstStyle/>
          <a:p>
            <a:pPr marL="571500" indent="-342900" algn="just" rtl="1">
              <a:lnSpc>
                <a:spcPct val="107000"/>
              </a:lnSpc>
              <a:spcAft>
                <a:spcPts val="800"/>
              </a:spcAft>
              <a:buFont typeface="Wingdings" panose="05000000000000000000" pitchFamily="2" charset="2"/>
              <a:buChar char="q"/>
            </a:pPr>
            <a:r>
              <a:rPr lang="ar-SA" sz="2400" b="1" kern="100" dirty="0">
                <a:solidFill>
                  <a:schemeClr val="accent2">
                    <a:lumMod val="75000"/>
                  </a:schemeClr>
                </a:solidFill>
                <a:effectLst/>
                <a:latin typeface="Calibri" panose="020F0502020204030204" pitchFamily="34" charset="0"/>
                <a:ea typeface="Calibri" panose="020F0502020204030204" pitchFamily="34" charset="0"/>
              </a:rPr>
              <a:t>دراسة علمية : </a:t>
            </a:r>
            <a:r>
              <a:rPr lang="ar-SA" sz="2400" b="1" kern="100" dirty="0" err="1">
                <a:solidFill>
                  <a:schemeClr val="accent2">
                    <a:lumMod val="75000"/>
                  </a:schemeClr>
                </a:solidFill>
                <a:effectLst/>
                <a:latin typeface="Calibri" panose="020F0502020204030204" pitchFamily="34" charset="0"/>
                <a:ea typeface="Calibri" panose="020F0502020204030204" pitchFamily="34" charset="0"/>
              </a:rPr>
              <a:t>د.أحمد</a:t>
            </a:r>
            <a:r>
              <a:rPr lang="ar-SA" sz="2400" b="1" kern="100" dirty="0">
                <a:solidFill>
                  <a:schemeClr val="accent2">
                    <a:lumMod val="75000"/>
                  </a:schemeClr>
                </a:solidFill>
                <a:effectLst/>
                <a:latin typeface="Calibri" panose="020F0502020204030204" pitchFamily="34" charset="0"/>
                <a:ea typeface="Calibri" panose="020F0502020204030204" pitchFamily="34" charset="0"/>
              </a:rPr>
              <a:t> عبد السلام دياب  - 2022</a:t>
            </a:r>
            <a:endParaRPr lang="fr-FR" sz="2400" b="1" kern="100" dirty="0">
              <a:solidFill>
                <a:schemeClr val="accent2">
                  <a:lumMod val="75000"/>
                </a:schemeClr>
              </a:solidFill>
              <a:effectLst/>
              <a:latin typeface="Calibri" panose="020F0502020204030204" pitchFamily="34" charset="0"/>
              <a:ea typeface="Calibri" panose="020F0502020204030204" pitchFamily="34" charset="0"/>
            </a:endParaRPr>
          </a:p>
          <a:p>
            <a:pPr marL="228600"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rPr>
              <a:t>دراسة موسومة بــ: "</a:t>
            </a:r>
            <a:r>
              <a:rPr lang="ar-SA" sz="2400" kern="100" dirty="0">
                <a:effectLst/>
                <a:latin typeface="Calibri" panose="020F0502020204030204" pitchFamily="34" charset="0"/>
                <a:ea typeface="Calibri" panose="020F0502020204030204" pitchFamily="34" charset="0"/>
              </a:rPr>
              <a:t>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دونة سلوك تنظيمي لأخلاقيات وقواعد </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ستخدام</a:t>
            </a:r>
            <a:r>
              <a:rPr lang="ar-SA" sz="2400" kern="100" dirty="0">
                <a:effectLst/>
                <a:latin typeface="Calibri" panose="020F0502020204030204" pitchFamily="34" charset="0"/>
                <a:ea typeface="Calibri" panose="020F0502020204030204" pitchFamily="34" charset="0"/>
              </a:rPr>
              <a:t> العاملين في المؤسسات لمواقع التواصل </a:t>
            </a:r>
            <a:r>
              <a:rPr lang="ar-SA" sz="2400" kern="100" dirty="0" err="1">
                <a:effectLst/>
                <a:latin typeface="Calibri" panose="020F0502020204030204" pitchFamily="34" charset="0"/>
                <a:ea typeface="Calibri" panose="020F0502020204030204" pitchFamily="34" charset="0"/>
              </a:rPr>
              <a:t>الإجتماعي</a:t>
            </a:r>
            <a:r>
              <a:rPr lang="ar-SA" sz="2400" kern="100" dirty="0">
                <a:effectLst/>
                <a:latin typeface="Calibri" panose="020F0502020204030204" pitchFamily="34" charset="0"/>
                <a:ea typeface="Calibri" panose="020F0502020204030204" pitchFamily="34" charset="0"/>
              </a:rPr>
              <a:t> في مكان العمل</a:t>
            </a: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 دراسة كيفية بالتطبيق على مسؤولي الع</a:t>
            </a:r>
            <a:r>
              <a:rPr lang="ar-DZ" sz="2400" kern="100" dirty="0">
                <a:effectLst/>
                <a:latin typeface="Calibri" panose="020F0502020204030204" pitchFamily="34" charset="0"/>
                <a:ea typeface="Calibri" panose="020F0502020204030204" pitchFamily="34" charset="0"/>
              </a:rPr>
              <a:t>لا</a:t>
            </a:r>
            <a:r>
              <a:rPr lang="ar-SA" sz="2400" kern="100" dirty="0">
                <a:effectLst/>
                <a:latin typeface="Calibri" panose="020F0502020204030204" pitchFamily="34" charset="0"/>
                <a:ea typeface="Calibri" panose="020F0502020204030204" pitchFamily="34" charset="0"/>
              </a:rPr>
              <a:t>قات العامة وإدارة الموارد البشرية" .</a:t>
            </a:r>
            <a:endParaRPr lang="fr-FR" sz="2400" kern="100" dirty="0">
              <a:effectLst/>
              <a:latin typeface="Calibri" panose="020F0502020204030204" pitchFamily="34" charset="0"/>
              <a:ea typeface="Calibri" panose="020F0502020204030204" pitchFamily="34" charset="0"/>
            </a:endParaRPr>
          </a:p>
          <a:p>
            <a:pPr marL="228600"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حاول هــذه الدراسة </a:t>
            </a:r>
            <a:r>
              <a:rPr lang="ar-SA" sz="2400" kern="100" dirty="0" err="1">
                <a:effectLst/>
                <a:latin typeface="Calibri" panose="020F0502020204030204" pitchFamily="34" charset="0"/>
                <a:ea typeface="Calibri" panose="020F0502020204030204" pitchFamily="34" charset="0"/>
              </a:rPr>
              <a:t>التعم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 في فهم الت</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أثيرات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التي 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مكن أن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حد</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ثها</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وس</a:t>
            </a:r>
            <a:r>
              <a:rPr lang="ar-DZ" sz="2400" kern="100" dirty="0">
                <a:effectLst/>
                <a:latin typeface="Calibri" panose="020F0502020204030204" pitchFamily="34" charset="0"/>
                <a:ea typeface="Calibri" panose="020F0502020204030204" pitchFamily="34" charset="0"/>
              </a:rPr>
              <a:t>ا</a:t>
            </a:r>
            <a:r>
              <a:rPr lang="ar-SA" sz="2400" kern="100" dirty="0" err="1">
                <a:effectLst/>
                <a:latin typeface="Calibri" panose="020F0502020204030204" pitchFamily="34" charset="0"/>
                <a:ea typeface="Calibri" panose="020F0502020204030204" pitchFamily="34" charset="0"/>
              </a:rPr>
              <a:t>ئل</a:t>
            </a:r>
            <a:r>
              <a:rPr lang="ar-SA" sz="2400" kern="100" dirty="0">
                <a:effectLst/>
                <a:latin typeface="Calibri" panose="020F0502020204030204" pitchFamily="34" charset="0"/>
                <a:ea typeface="Calibri" panose="020F0502020204030204" pitchFamily="34" charset="0"/>
              </a:rPr>
              <a:t> ومنصات التواصل </a:t>
            </a:r>
            <a:r>
              <a:rPr lang="ar-SA" sz="2400" kern="100" dirty="0" err="1">
                <a:effectLst/>
                <a:latin typeface="Calibri" panose="020F0502020204030204" pitchFamily="34" charset="0"/>
                <a:ea typeface="Calibri" panose="020F0502020204030204" pitchFamily="34" charset="0"/>
              </a:rPr>
              <a:t>الإجتماعـي</a:t>
            </a:r>
            <a:r>
              <a:rPr lang="ar-SA" sz="2400" kern="100" dirty="0">
                <a:effectLst/>
                <a:latin typeface="Calibri" panose="020F0502020204030204" pitchFamily="34" charset="0"/>
                <a:ea typeface="Calibri" panose="020F0502020204030204" pitchFamily="34" charset="0"/>
              </a:rPr>
              <a:t> علـى مسـتوى بيئـة العمل</a:t>
            </a: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وقام الباحث بإجـراء دراسة </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ستطلاعية</a:t>
            </a:r>
            <a:r>
              <a:rPr lang="ar-SA" sz="2400" kern="100" dirty="0">
                <a:effectLst/>
                <a:latin typeface="Calibri" panose="020F0502020204030204" pitchFamily="34" charset="0"/>
                <a:ea typeface="Calibri" panose="020F0502020204030204" pitchFamily="34" charset="0"/>
              </a:rPr>
              <a:t> على 30 شركة من شركات القطاع الخاص التجارية وال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قتصادية</a:t>
            </a:r>
            <a:r>
              <a:rPr lang="ar-SA" sz="2400" kern="100" dirty="0">
                <a:effectLst/>
                <a:latin typeface="Calibri" panose="020F0502020204030204" pitchFamily="34" charset="0"/>
                <a:ea typeface="Calibri" panose="020F0502020204030204" pitchFamily="34" charset="0"/>
              </a:rPr>
              <a:t> .</a:t>
            </a:r>
            <a:endParaRPr lang="fr-FR" sz="2400" kern="100" dirty="0">
              <a:effectLst/>
              <a:latin typeface="Calibri" panose="020F0502020204030204" pitchFamily="34" charset="0"/>
              <a:ea typeface="Calibri" panose="020F0502020204030204" pitchFamily="34" charset="0"/>
            </a:endParaRPr>
          </a:p>
          <a:p>
            <a:pPr marL="228600"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أشار أغلب المبحوثين إلى بروز العديـد من الم</a:t>
            </a:r>
            <a:r>
              <a:rPr lang="ar-DZ" sz="2400" kern="100" dirty="0">
                <a:latin typeface="Calibri" panose="020F0502020204030204" pitchFamily="34" charset="0"/>
                <a:ea typeface="Calibri" panose="020F0502020204030204" pitchFamily="34" charset="0"/>
              </a:rPr>
              <a:t>نص</a:t>
            </a:r>
            <a:r>
              <a:rPr lang="ar-SA" sz="2400" kern="100" dirty="0">
                <a:effectLst/>
                <a:latin typeface="Calibri" panose="020F0502020204030204" pitchFamily="34" charset="0"/>
                <a:ea typeface="Calibri" panose="020F0502020204030204" pitchFamily="34" charset="0"/>
              </a:rPr>
              <a:t>ات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التـي ي</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عتمـدون</a:t>
            </a:r>
            <a:r>
              <a:rPr lang="ar-SA" sz="2400" kern="100" dirty="0">
                <a:effectLst/>
                <a:latin typeface="Calibri" panose="020F0502020204030204" pitchFamily="34" charset="0"/>
                <a:ea typeface="Calibri" panose="020F0502020204030204" pitchFamily="34" charset="0"/>
              </a:rPr>
              <a:t> عليهـا بشـكل رسـمي فـي الترويـج الأنشـطة الشـركة عبـر الإنترنـت، وقـد أكـد أغلـب المبحوثيـن أنـه بفضـل منصـات التواصـل </a:t>
            </a:r>
            <a:r>
              <a:rPr lang="ar-SA" sz="2400" kern="100" dirty="0" err="1">
                <a:effectLst/>
                <a:latin typeface="Calibri" panose="020F0502020204030204" pitchFamily="34" charset="0"/>
                <a:ea typeface="Calibri" panose="020F0502020204030204" pitchFamily="34" charset="0"/>
              </a:rPr>
              <a:t>الإجتماعـي</a:t>
            </a:r>
            <a:r>
              <a:rPr lang="ar-SA" sz="2400" kern="100" dirty="0">
                <a:effectLst/>
                <a:latin typeface="Calibri" panose="020F0502020204030204" pitchFamily="34" charset="0"/>
                <a:ea typeface="Calibri" panose="020F0502020204030204" pitchFamily="34" charset="0"/>
              </a:rPr>
              <a:t> تحو</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لـت الشـركات إلـى شـخصيات </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عتباريـة</a:t>
            </a:r>
            <a:r>
              <a:rPr lang="ar-SA" sz="2400" kern="100" dirty="0">
                <a:effectLst/>
                <a:latin typeface="Calibri" panose="020F0502020204030204" pitchFamily="34" charset="0"/>
                <a:ea typeface="Calibri" panose="020F0502020204030204" pitchFamily="34" charset="0"/>
              </a:rPr>
              <a:t> يمكنهـا التواصـل مـع العمـ</a:t>
            </a:r>
            <a:r>
              <a:rPr lang="ar-DZ" sz="2400" kern="100" dirty="0">
                <a:effectLst/>
                <a:latin typeface="Calibri" panose="020F0502020204030204" pitchFamily="34" charset="0"/>
                <a:ea typeface="Calibri" panose="020F0502020204030204" pitchFamily="34" charset="0"/>
              </a:rPr>
              <a:t>لا</a:t>
            </a:r>
            <a:r>
              <a:rPr lang="ar-SA" sz="2400" kern="100" dirty="0">
                <a:effectLst/>
                <a:latin typeface="Calibri" panose="020F0502020204030204" pitchFamily="34" charset="0"/>
                <a:ea typeface="Calibri" panose="020F0502020204030204" pitchFamily="34" charset="0"/>
              </a:rPr>
              <a:t>ء وإجـراء بحـوث السـوق</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وكذلـك الترويـج لمنتجاتهـا وخدماتهـا المختلفـة.</a:t>
            </a:r>
            <a:endParaRPr lang="ar-DZ" sz="2400" kern="100" dirty="0">
              <a:effectLst/>
              <a:latin typeface="Calibri" panose="020F0502020204030204" pitchFamily="34" charset="0"/>
              <a:ea typeface="Calibri" panose="020F0502020204030204" pitchFamily="34" charset="0"/>
            </a:endParaRPr>
          </a:p>
          <a:p>
            <a:pPr marL="228600" algn="just" rtl="1">
              <a:lnSpc>
                <a:spcPct val="107000"/>
              </a:lnSpc>
              <a:spcAft>
                <a:spcPts val="800"/>
              </a:spcAft>
            </a:pPr>
            <a:r>
              <a:rPr lang="ar-SA" sz="2400" dirty="0"/>
              <a:t>وكشفت الدراسة أن</a:t>
            </a:r>
            <a:r>
              <a:rPr lang="ar-DZ" sz="2400" dirty="0"/>
              <a:t>َّ</a:t>
            </a:r>
            <a:r>
              <a:rPr lang="ar-SA" sz="2400" dirty="0"/>
              <a:t> المنصـات الأكثـر ظهـورا و</a:t>
            </a:r>
            <a:r>
              <a:rPr lang="ar-DZ" sz="2400" dirty="0"/>
              <a:t>إِ</a:t>
            </a:r>
            <a:r>
              <a:rPr lang="ar-SA" sz="2400" dirty="0" err="1"/>
              <a:t>سـتخدام</a:t>
            </a:r>
            <a:r>
              <a:rPr lang="ar-DZ" sz="2400" dirty="0"/>
              <a:t>ً</a:t>
            </a:r>
            <a:r>
              <a:rPr lang="ar-SA" sz="2400" dirty="0"/>
              <a:t>ا</a:t>
            </a:r>
            <a:r>
              <a:rPr lang="ar-DZ" sz="2400" dirty="0"/>
              <a:t>،</a:t>
            </a:r>
            <a:r>
              <a:rPr lang="ar-SA" sz="2400" dirty="0"/>
              <a:t> لـدى الشـركات عي</a:t>
            </a:r>
            <a:r>
              <a:rPr lang="ar-DZ" sz="2400" dirty="0"/>
              <a:t>ِّ</a:t>
            </a:r>
            <a:r>
              <a:rPr lang="ar-SA" sz="2400" dirty="0" err="1"/>
              <a:t>نـة</a:t>
            </a:r>
            <a:r>
              <a:rPr lang="ar-SA" sz="2400" dirty="0"/>
              <a:t> الدراسـة هـي: الفيسـبوك ، واليوتيـوب، وال</a:t>
            </a:r>
            <a:r>
              <a:rPr lang="ar-DZ" sz="2400" dirty="0"/>
              <a:t>إِن</a:t>
            </a:r>
            <a:r>
              <a:rPr lang="ar-SA" sz="2400" dirty="0" err="1"/>
              <a:t>ستجرام</a:t>
            </a:r>
            <a:r>
              <a:rPr lang="ar-SA" sz="2400" dirty="0"/>
              <a:t>، وكذلـك تويتـ</a:t>
            </a:r>
            <a:r>
              <a:rPr lang="ar-DZ" sz="2400" dirty="0"/>
              <a:t>ر.</a:t>
            </a:r>
            <a:endParaRPr lang="fr-FR" sz="2400" dirty="0"/>
          </a:p>
          <a:p>
            <a:pPr marL="228600"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endParaRPr>
          </a:p>
        </p:txBody>
      </p:sp>
      <p:sp>
        <p:nvSpPr>
          <p:cNvPr id="10" name="ZoneTexte 9">
            <a:extLst>
              <a:ext uri="{FF2B5EF4-FFF2-40B4-BE49-F238E27FC236}">
                <a16:creationId xmlns:a16="http://schemas.microsoft.com/office/drawing/2014/main" id="{C4587671-5AE6-A387-7F20-32D7B2F7FC79}"/>
              </a:ext>
            </a:extLst>
          </p:cNvPr>
          <p:cNvSpPr txBox="1"/>
          <p:nvPr/>
        </p:nvSpPr>
        <p:spPr>
          <a:xfrm>
            <a:off x="939210" y="6148531"/>
            <a:ext cx="7145078" cy="461665"/>
          </a:xfrm>
          <a:prstGeom prst="rect">
            <a:avLst/>
          </a:prstGeom>
          <a:noFill/>
        </p:spPr>
        <p:txBody>
          <a:bodyPr wrap="square">
            <a:spAutoFit/>
          </a:bodyPr>
          <a:lstStyle/>
          <a:p>
            <a:r>
              <a:rPr lang="fr-FR" sz="2400" b="1" dirty="0"/>
              <a:t>https://h1.nu/1eCFc</a:t>
            </a:r>
          </a:p>
        </p:txBody>
      </p:sp>
    </p:spTree>
    <p:extLst>
      <p:ext uri="{BB962C8B-B14F-4D97-AF65-F5344CB8AC3E}">
        <p14:creationId xmlns:p14="http://schemas.microsoft.com/office/powerpoint/2010/main" val="160753318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9BB47-5181-7038-02EA-F760CD43494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6F54FBF-E921-A4C8-6F13-4388319B352B}"/>
              </a:ext>
            </a:extLst>
          </p:cNvPr>
          <p:cNvSpPr txBox="1"/>
          <p:nvPr/>
        </p:nvSpPr>
        <p:spPr>
          <a:xfrm>
            <a:off x="3880186" y="746825"/>
            <a:ext cx="7538442"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حوكمة الحسابات الرسمية على منصات  التواصل الإِجتماعي</a:t>
            </a:r>
          </a:p>
        </p:txBody>
      </p:sp>
      <p:sp>
        <p:nvSpPr>
          <p:cNvPr id="29" name="Rectangle 28">
            <a:extLst>
              <a:ext uri="{FF2B5EF4-FFF2-40B4-BE49-F238E27FC236}">
                <a16:creationId xmlns:a16="http://schemas.microsoft.com/office/drawing/2014/main" id="{5C5ADE26-A25B-A6AE-6DC5-CCAC6F465171}"/>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22CDC4F-631E-F69D-2195-102A33C7C1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373318D-9BF0-EADB-2010-CCA2B28B110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0197E361-81C4-8C04-2AB9-30E79E909E79}"/>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68393D4B-006A-6268-D68D-D84249AF0551}"/>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A980EB0B-DB19-3C39-9952-054AC6B92C8A}"/>
              </a:ext>
            </a:extLst>
          </p:cNvPr>
          <p:cNvSpPr/>
          <p:nvPr/>
        </p:nvSpPr>
        <p:spPr>
          <a:xfrm>
            <a:off x="2730510" y="64584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07</a:t>
            </a:r>
          </a:p>
        </p:txBody>
      </p:sp>
      <p:sp>
        <p:nvSpPr>
          <p:cNvPr id="5" name="ZoneTexte 4">
            <a:extLst>
              <a:ext uri="{FF2B5EF4-FFF2-40B4-BE49-F238E27FC236}">
                <a16:creationId xmlns:a16="http://schemas.microsoft.com/office/drawing/2014/main" id="{4DFA51E0-CC37-1F87-0CC6-9EFB94CA6F2D}"/>
              </a:ext>
            </a:extLst>
          </p:cNvPr>
          <p:cNvSpPr txBox="1"/>
          <p:nvPr/>
        </p:nvSpPr>
        <p:spPr>
          <a:xfrm>
            <a:off x="1041400" y="1631629"/>
            <a:ext cx="9737598" cy="5677132"/>
          </a:xfrm>
          <a:prstGeom prst="rect">
            <a:avLst/>
          </a:prstGeom>
          <a:noFill/>
        </p:spPr>
        <p:txBody>
          <a:bodyPr wrap="square">
            <a:spAutoFit/>
          </a:bodyPr>
          <a:lstStyle/>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تُعتبر حوكمة الحسابات الرَّسمية على منصات التواصل الإِجتماعي، عملية إدارية هدفها الحدُّ من المخاطر المتَّصلة بهذا النوع من الأدوات كتَسرِيب المعلومات والمَسَاس بِسُمعة البيئات أو الأشخاص وغيرها.</a:t>
            </a:r>
            <a:endParaRPr lang="fr-FR" sz="2400"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وتغطِّي حوكمة الحسابات الرسمية جميع المراحل المُتعلِّقة بالحساب، بما في ذلك إِنشائه وإِدارة نشاطه.</a:t>
            </a:r>
            <a:endParaRPr lang="fr-FR" sz="2400" dirty="0">
              <a:effectLst/>
              <a:latin typeface="Calibri" panose="020F0502020204030204" pitchFamily="34" charset="0"/>
              <a:ea typeface="Calibri" panose="020F0502020204030204" pitchFamily="34" charset="0"/>
            </a:endParaRPr>
          </a:p>
          <a:p>
            <a:pPr algn="just" rtl="1">
              <a:lnSpc>
                <a:spcPct val="115000"/>
              </a:lnSpc>
              <a:spcAft>
                <a:spcPts val="1000"/>
              </a:spcAft>
              <a:buNone/>
            </a:pPr>
            <a:r>
              <a:rPr lang="ar-DZ" sz="2400" dirty="0">
                <a:effectLst/>
                <a:latin typeface="Calibri" panose="020F0502020204030204" pitchFamily="34" charset="0"/>
                <a:ea typeface="Calibri" panose="020F0502020204030204" pitchFamily="34" charset="0"/>
              </a:rPr>
              <a:t>وعند فتح أي حساب رسمي على أي منصَّة تواصل </a:t>
            </a:r>
            <a:r>
              <a:rPr lang="ar-DZ" sz="2400" dirty="0" err="1">
                <a:effectLst/>
                <a:latin typeface="Calibri" panose="020F0502020204030204" pitchFamily="34" charset="0"/>
                <a:ea typeface="Calibri" panose="020F0502020204030204" pitchFamily="34" charset="0"/>
              </a:rPr>
              <a:t>إِجتماعي</a:t>
            </a:r>
            <a:r>
              <a:rPr lang="ar-DZ" sz="2400" dirty="0">
                <a:effectLst/>
                <a:latin typeface="Calibri" panose="020F0502020204030204" pitchFamily="34" charset="0"/>
                <a:ea typeface="Calibri" panose="020F0502020204030204" pitchFamily="34" charset="0"/>
              </a:rPr>
              <a:t>، لا بُدَّ من تحديد المسؤوليات والأدوار بشكل دقيق  وواضح، بما يضمن تغطية المراحل التالية:</a:t>
            </a:r>
          </a:p>
          <a:p>
            <a:pPr marL="342900" indent="-342900" algn="just" rtl="1">
              <a:lnSpc>
                <a:spcPct val="115000"/>
              </a:lnSpc>
              <a:spcAft>
                <a:spcPts val="1000"/>
              </a:spcAft>
              <a:buFont typeface="Wingdings" panose="05000000000000000000" pitchFamily="2" charset="2"/>
              <a:buChar char="v"/>
            </a:pPr>
            <a:r>
              <a:rPr lang="ar-EG" sz="2400" dirty="0"/>
              <a:t>ت</a:t>
            </a:r>
            <a:r>
              <a:rPr lang="ar-DZ" sz="2400" dirty="0"/>
              <a:t>َ</a:t>
            </a:r>
            <a:r>
              <a:rPr lang="ar-EG" sz="2400" dirty="0"/>
              <a:t>شمل مهام إدارة الحسابات الرسمية على شبكات التواصل ال</a:t>
            </a:r>
            <a:r>
              <a:rPr lang="ar-DZ" sz="2400" dirty="0"/>
              <a:t>إِ</a:t>
            </a:r>
            <a:r>
              <a:rPr lang="ar-EG" sz="2400" dirty="0" err="1"/>
              <a:t>جتماعي</a:t>
            </a:r>
            <a:r>
              <a:rPr lang="ar-EG" sz="2400" dirty="0"/>
              <a:t>: إنشاء الحساب، الت</a:t>
            </a:r>
            <a:r>
              <a:rPr lang="ar-DZ" sz="2400" dirty="0"/>
              <a:t>َّ</a:t>
            </a:r>
            <a:r>
              <a:rPr lang="ar-EG" sz="2400" dirty="0"/>
              <a:t>خطيط </a:t>
            </a:r>
            <a:r>
              <a:rPr lang="ar-EG" sz="2400" dirty="0" err="1"/>
              <a:t>للن</a:t>
            </a:r>
            <a:r>
              <a:rPr lang="ar-DZ" sz="2400" dirty="0"/>
              <a:t>َّ</a:t>
            </a:r>
            <a:r>
              <a:rPr lang="ar-EG" sz="2400" dirty="0"/>
              <a:t>شر والحملات، إعداد المحتوى، الحصول على الموافقات قبل الن</a:t>
            </a:r>
            <a:r>
              <a:rPr lang="ar-DZ" sz="2400" dirty="0"/>
              <a:t>َّ</a:t>
            </a:r>
            <a:r>
              <a:rPr lang="ar-EG" sz="2400" dirty="0"/>
              <a:t>شر، إدارة الن</a:t>
            </a:r>
            <a:r>
              <a:rPr lang="ar-DZ" sz="2400" dirty="0"/>
              <a:t>َّ</a:t>
            </a:r>
            <a:r>
              <a:rPr lang="ar-EG" sz="2400" dirty="0"/>
              <a:t>شر والتعديل والحذف، التفاعل مع الجمهور، وضع مؤشرات أداء، مراقبة الحسابات وسمعة المؤسسة، والإشراف على الحوار لمنع التحي</a:t>
            </a:r>
            <a:r>
              <a:rPr lang="ar-DZ" sz="2400" dirty="0"/>
              <a:t>ُّ</a:t>
            </a:r>
            <a:r>
              <a:rPr lang="ar-EG" sz="2400" dirty="0"/>
              <a:t>ز وخطاب الكراهية.</a:t>
            </a:r>
            <a:endParaRPr lang="ar-DZ" sz="2400" dirty="0">
              <a:effectLst/>
              <a:latin typeface="Calibri" panose="020F0502020204030204" pitchFamily="34" charset="0"/>
              <a:ea typeface="Calibri" panose="020F0502020204030204" pitchFamily="34" charset="0"/>
            </a:endParaRPr>
          </a:p>
          <a:p>
            <a:pPr algn="just" rtl="1">
              <a:lnSpc>
                <a:spcPct val="115000"/>
              </a:lnSpc>
              <a:spcAft>
                <a:spcPts val="1000"/>
              </a:spcAft>
              <a:buNone/>
            </a:pP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381219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5EA8C-23FE-FED6-7DA1-1B86D00E6A2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C6D1CE4-C8DA-DBF1-44EF-55605FE0CE04}"/>
              </a:ext>
            </a:extLst>
          </p:cNvPr>
          <p:cNvSpPr txBox="1"/>
          <p:nvPr/>
        </p:nvSpPr>
        <p:spPr>
          <a:xfrm>
            <a:off x="3880186" y="746825"/>
            <a:ext cx="7538442"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حوكمة الحسابات الرسمية على منصات  التواصل الإِجتماعي</a:t>
            </a:r>
          </a:p>
        </p:txBody>
      </p:sp>
      <p:sp>
        <p:nvSpPr>
          <p:cNvPr id="29" name="Rectangle 28">
            <a:extLst>
              <a:ext uri="{FF2B5EF4-FFF2-40B4-BE49-F238E27FC236}">
                <a16:creationId xmlns:a16="http://schemas.microsoft.com/office/drawing/2014/main" id="{5EAAA54A-A365-8AA5-C3CD-09FB65C0E57E}"/>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641B717-11D9-366A-ACB6-A43A68DAAB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5B6F125-C30C-7FD1-9224-3D0338C2A2D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ABE2FA17-A465-E976-9819-D69B1C4DD3F1}"/>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FCA58F64-30D2-3DF5-E3BC-68B1E5786C51}"/>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0" name="ZoneTexte 9">
            <a:extLst>
              <a:ext uri="{FF2B5EF4-FFF2-40B4-BE49-F238E27FC236}">
                <a16:creationId xmlns:a16="http://schemas.microsoft.com/office/drawing/2014/main" id="{85093BC9-B503-3A40-130E-A64F23A49AAF}"/>
              </a:ext>
            </a:extLst>
          </p:cNvPr>
          <p:cNvSpPr txBox="1"/>
          <p:nvPr/>
        </p:nvSpPr>
        <p:spPr>
          <a:xfrm>
            <a:off x="4274878" y="1910622"/>
            <a:ext cx="7143750" cy="3439018"/>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v"/>
            </a:pP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ى بتشكيل فريق تواصل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a:t>
            </a:r>
            <a:r>
              <a:rPr lang="ar-SA" sz="2400" kern="100" dirty="0">
                <a:effectLst/>
                <a:latin typeface="Calibri" panose="020F0502020204030204" pitchFamily="34" charset="0"/>
                <a:ea typeface="Calibri" panose="020F0502020204030204" pitchFamily="34" charset="0"/>
                <a:cs typeface="Arial" panose="020B0604020202020204" pitchFamily="34" charset="0"/>
              </a:rPr>
              <a:t> داخل الوحدة الإعلامية يتولى أغلب هذه المهام، بينما تبقى الموافقة على المحتوى و</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عتماد</a:t>
            </a:r>
            <a:r>
              <a:rPr lang="ar-SA" sz="2400" kern="100" dirty="0">
                <a:effectLst/>
                <a:latin typeface="Calibri" panose="020F0502020204030204" pitchFamily="34" charset="0"/>
                <a:ea typeface="Calibri" panose="020F0502020204030204" pitchFamily="34" charset="0"/>
                <a:cs typeface="Arial" panose="020B0604020202020204" pitchFamily="34" charset="0"/>
              </a:rPr>
              <a:t> مؤشرات الأداء ضمن صلاحيات قيادة الوحدة الإعلامية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v"/>
            </a:pP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ما يجب توفير الموارد البشرية والتقنية والمالية لضمان إنتاج محتوى جيد وتسويق فع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ال،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غيابها قد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a:t>
            </a:r>
            <a:r>
              <a:rPr lang="ar-DZ" sz="2400" kern="100" dirty="0">
                <a:latin typeface="Calibri" panose="020F0502020204030204" pitchFamily="34" charset="0"/>
                <a:ea typeface="Calibri" panose="020F0502020204030204" pitchFamily="34" charset="0"/>
                <a:cs typeface="Arial" panose="020B0604020202020204" pitchFamily="34" charset="0"/>
              </a:rPr>
              <a:t>ِس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معة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المؤسسة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lgn="just" rtl="1">
              <a:lnSpc>
                <a:spcPct val="107000"/>
              </a:lnSpc>
              <a:spcAft>
                <a:spcPts val="800"/>
              </a:spcAft>
              <a:buFont typeface="Wingdings" panose="05000000000000000000" pitchFamily="2" charset="2"/>
              <a:buChar char="v"/>
            </a:pPr>
            <a:r>
              <a:rPr lang="ar-SA" sz="2400" kern="100" dirty="0">
                <a:effectLst/>
                <a:latin typeface="Calibri" panose="020F0502020204030204" pitchFamily="34" charset="0"/>
                <a:ea typeface="Calibri" panose="020F0502020204030204" pitchFamily="34" charset="0"/>
                <a:cs typeface="Arial" panose="020B0604020202020204" pitchFamily="34" charset="0"/>
              </a:rPr>
              <a:t>وأخيرًا، ينبغي إنشاء قاعدة بيانات حكومية لدى وزارة </a:t>
            </a:r>
            <a:r>
              <a:rPr lang="ar-DZ" sz="2400" kern="100" dirty="0">
                <a:effectLst/>
                <a:latin typeface="Calibri" panose="020F0502020204030204" pitchFamily="34" charset="0"/>
                <a:ea typeface="Calibri" panose="020F0502020204030204" pitchFamily="34" charset="0"/>
                <a:cs typeface="Arial" panose="020B0604020202020204" pitchFamily="34" charset="0"/>
              </a:rPr>
              <a:t>القطاع</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الرقمي تضم أسماء الحسابات الرسمية وروابطها وبيانات الموظفين المسؤولين عنها وتحديثها ب</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ستمرار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13" name="Image 12">
            <a:extLst>
              <a:ext uri="{FF2B5EF4-FFF2-40B4-BE49-F238E27FC236}">
                <a16:creationId xmlns:a16="http://schemas.microsoft.com/office/drawing/2014/main" id="{C279A33E-14B7-DAC6-9DA7-078384C97F4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0285" y="1910622"/>
            <a:ext cx="3433694" cy="3439018"/>
          </a:xfrm>
          <a:prstGeom prst="rect">
            <a:avLst/>
          </a:prstGeom>
        </p:spPr>
      </p:pic>
      <p:sp>
        <p:nvSpPr>
          <p:cNvPr id="14" name="Rectangle 13">
            <a:extLst>
              <a:ext uri="{FF2B5EF4-FFF2-40B4-BE49-F238E27FC236}">
                <a16:creationId xmlns:a16="http://schemas.microsoft.com/office/drawing/2014/main" id="{F908B010-6759-FCB7-9137-68F37EA5EAEC}"/>
              </a:ext>
            </a:extLst>
          </p:cNvPr>
          <p:cNvSpPr/>
          <p:nvPr/>
        </p:nvSpPr>
        <p:spPr>
          <a:xfrm>
            <a:off x="2730510" y="64584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07</a:t>
            </a:r>
          </a:p>
        </p:txBody>
      </p:sp>
    </p:spTree>
    <p:extLst>
      <p:ext uri="{BB962C8B-B14F-4D97-AF65-F5344CB8AC3E}">
        <p14:creationId xmlns:p14="http://schemas.microsoft.com/office/powerpoint/2010/main" val="208975975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6F3AD-5EBF-C3CC-D778-BA1F4B04750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F8900EA-C6FA-A2BE-EFC2-A5E3F2C4DCC1}"/>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92932F7-9D57-416E-B266-5A4D48F80D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BFFE2A8-8774-1D69-5C52-86EB11A8B0A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EEFD1C0C-25F0-0CF0-50F6-DE5E4EACED8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E303F05E-89C4-8A17-8773-730289A8D3FC}"/>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9" name="ZoneTexte 8">
            <a:extLst>
              <a:ext uri="{FF2B5EF4-FFF2-40B4-BE49-F238E27FC236}">
                <a16:creationId xmlns:a16="http://schemas.microsoft.com/office/drawing/2014/main" id="{8C854947-5F00-FAFF-589E-705B7E7856C4}"/>
              </a:ext>
            </a:extLst>
          </p:cNvPr>
          <p:cNvSpPr txBox="1"/>
          <p:nvPr/>
        </p:nvSpPr>
        <p:spPr>
          <a:xfrm>
            <a:off x="3283013" y="1264378"/>
            <a:ext cx="8019395" cy="3336426"/>
          </a:xfrm>
          <a:prstGeom prst="rect">
            <a:avLst/>
          </a:prstGeom>
          <a:noFill/>
        </p:spPr>
        <p:txBody>
          <a:bodyPr wrap="square">
            <a:spAutoFit/>
          </a:bodyPr>
          <a:lstStyle/>
          <a:p>
            <a:pPr marL="571500" indent="-342900" algn="just" rtl="1">
              <a:lnSpc>
                <a:spcPct val="107000"/>
              </a:lnSpc>
              <a:spcAft>
                <a:spcPts val="800"/>
              </a:spcAft>
              <a:buFont typeface="Wingdings" panose="05000000000000000000" pitchFamily="2" charset="2"/>
              <a:buChar char="q"/>
            </a:pPr>
            <a:r>
              <a:rPr lang="ar-DZ" sz="2400" b="1" kern="100" dirty="0">
                <a:solidFill>
                  <a:schemeClr val="accent2">
                    <a:lumMod val="75000"/>
                  </a:schemeClr>
                </a:solidFill>
                <a:latin typeface="Calibri" panose="020F0502020204030204" pitchFamily="34" charset="0"/>
                <a:ea typeface="Calibri" panose="020F0502020204030204" pitchFamily="34" charset="0"/>
              </a:rPr>
              <a:t>الدَّليل</a:t>
            </a:r>
            <a:r>
              <a:rPr lang="ar-DZ" sz="2400" b="1" kern="100" dirty="0">
                <a:solidFill>
                  <a:schemeClr val="accent2">
                    <a:lumMod val="75000"/>
                  </a:schemeClr>
                </a:solidFill>
                <a:effectLst/>
                <a:latin typeface="Calibri" panose="020F0502020204030204" pitchFamily="34" charset="0"/>
                <a:ea typeface="Calibri" panose="020F0502020204030204" pitchFamily="34" charset="0"/>
              </a:rPr>
              <a:t> الإرشادي </a:t>
            </a:r>
            <a:r>
              <a:rPr lang="ar-DZ" sz="2400" b="1" kern="100" dirty="0" err="1">
                <a:solidFill>
                  <a:schemeClr val="accent2">
                    <a:lumMod val="75000"/>
                  </a:schemeClr>
                </a:solidFill>
                <a:effectLst/>
                <a:latin typeface="Calibri" panose="020F0502020204030204" pitchFamily="34" charset="0"/>
                <a:ea typeface="Calibri" panose="020F0502020204030204" pitchFamily="34" charset="0"/>
              </a:rPr>
              <a:t>لإِستخدام</a:t>
            </a:r>
            <a:r>
              <a:rPr lang="ar-DZ" sz="2400" b="1" kern="100" dirty="0">
                <a:solidFill>
                  <a:schemeClr val="accent2">
                    <a:lumMod val="75000"/>
                  </a:schemeClr>
                </a:solidFill>
                <a:effectLst/>
                <a:latin typeface="Calibri" panose="020F0502020204030204" pitchFamily="34" charset="0"/>
                <a:ea typeface="Calibri" panose="020F0502020204030204" pitchFamily="34" charset="0"/>
              </a:rPr>
              <a:t> منصَّات التواصل الإِجتماعي من قبل الجهات والوحدات الحكومية في المملكة الأردنية الهاشمية-2021</a:t>
            </a:r>
            <a:endParaRPr lang="fr-FR" sz="2400" b="1" kern="100" dirty="0">
              <a:solidFill>
                <a:schemeClr val="accent2">
                  <a:lumMod val="75000"/>
                </a:schemeClr>
              </a:solidFill>
              <a:effectLst/>
              <a:latin typeface="Calibri" panose="020F0502020204030204" pitchFamily="34" charset="0"/>
              <a:ea typeface="Calibri" panose="020F0502020204030204" pitchFamily="34" charset="0"/>
            </a:endParaRPr>
          </a:p>
          <a:p>
            <a:pPr marL="228600"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rPr>
              <a:t>تمَّ إِعداد هذا الدليل الإِرشادي من قبل وزارة </a:t>
            </a:r>
            <a:r>
              <a:rPr lang="ar-DZ" sz="2400" kern="100" dirty="0" err="1">
                <a:effectLst/>
                <a:latin typeface="Calibri" panose="020F0502020204030204" pitchFamily="34" charset="0"/>
                <a:ea typeface="Calibri" panose="020F0502020204030204" pitchFamily="34" charset="0"/>
              </a:rPr>
              <a:t>الإِقتصاد</a:t>
            </a:r>
            <a:r>
              <a:rPr lang="ar-DZ" sz="2400" kern="100" dirty="0">
                <a:effectLst/>
                <a:latin typeface="Calibri" panose="020F0502020204030204" pitchFamily="34" charset="0"/>
                <a:ea typeface="Calibri" panose="020F0502020204030204" pitchFamily="34" charset="0"/>
              </a:rPr>
              <a:t> الرَّقمي والرِّيادة في المملكة الأردنية الهاشمية وبالتعاون مع لجنة الأمم </a:t>
            </a:r>
            <a:r>
              <a:rPr lang="ar-DZ" sz="2400" kern="100" dirty="0" err="1">
                <a:effectLst/>
                <a:latin typeface="Calibri" panose="020F0502020204030204" pitchFamily="34" charset="0"/>
                <a:ea typeface="Calibri" panose="020F0502020204030204" pitchFamily="34" charset="0"/>
              </a:rPr>
              <a:t>الإِقتصادية</a:t>
            </a:r>
            <a:r>
              <a:rPr lang="ar-DZ" sz="2400" kern="100" dirty="0">
                <a:effectLst/>
                <a:latin typeface="Calibri" panose="020F0502020204030204" pitchFamily="34" charset="0"/>
                <a:ea typeface="Calibri" panose="020F0502020204030204" pitchFamily="34" charset="0"/>
              </a:rPr>
              <a:t> </a:t>
            </a:r>
            <a:r>
              <a:rPr lang="ar-DZ" sz="2400" kern="100" dirty="0" err="1">
                <a:effectLst/>
                <a:latin typeface="Calibri" panose="020F0502020204030204" pitchFamily="34" charset="0"/>
                <a:ea typeface="Calibri" panose="020F0502020204030204" pitchFamily="34" charset="0"/>
              </a:rPr>
              <a:t>والإِجتماعية</a:t>
            </a:r>
            <a:r>
              <a:rPr lang="ar-DZ" sz="2400" kern="100" dirty="0">
                <a:effectLst/>
                <a:latin typeface="Calibri" panose="020F0502020204030204" pitchFamily="34" charset="0"/>
                <a:ea typeface="Calibri" panose="020F0502020204030204" pitchFamily="34" charset="0"/>
              </a:rPr>
              <a:t> لغرب آسيا "الإسكوا" </a:t>
            </a:r>
            <a:r>
              <a:rPr lang="ar-DZ" sz="2400" kern="100" dirty="0" err="1">
                <a:effectLst/>
                <a:latin typeface="Calibri" panose="020F0502020204030204" pitchFamily="34" charset="0"/>
                <a:ea typeface="Calibri" panose="020F0502020204030204" pitchFamily="34" charset="0"/>
              </a:rPr>
              <a:t>بالإِستناد</a:t>
            </a:r>
            <a:r>
              <a:rPr lang="ar-DZ" sz="2400" kern="100" dirty="0">
                <a:effectLst/>
                <a:latin typeface="Calibri" panose="020F0502020204030204" pitchFamily="34" charset="0"/>
                <a:ea typeface="Calibri" panose="020F0502020204030204" pitchFamily="34" charset="0"/>
              </a:rPr>
              <a:t> إلى تحليل الوضع الراهن، </a:t>
            </a:r>
            <a:r>
              <a:rPr lang="ar-DZ" sz="2400" kern="100" dirty="0" err="1">
                <a:effectLst/>
                <a:latin typeface="Calibri" panose="020F0502020204030204" pitchFamily="34" charset="0"/>
                <a:ea typeface="Calibri" panose="020F0502020204030204" pitchFamily="34" charset="0"/>
              </a:rPr>
              <a:t>لإِستخدام</a:t>
            </a:r>
            <a:r>
              <a:rPr lang="ar-DZ" sz="2400" kern="100" dirty="0">
                <a:effectLst/>
                <a:latin typeface="Calibri" panose="020F0502020204030204" pitchFamily="34" charset="0"/>
                <a:ea typeface="Calibri" panose="020F0502020204030204" pitchFamily="34" charset="0"/>
              </a:rPr>
              <a:t> منصَّات التواصل الإِجتماعي، من قبل الجهات والوحدات الحكومية في الأردن، تمَّ خلال العام 2021، إلى جانب تقرير </a:t>
            </a:r>
            <a:r>
              <a:rPr lang="ar-DZ" sz="2400" kern="100" dirty="0" err="1">
                <a:effectLst/>
                <a:latin typeface="Calibri" panose="020F0502020204030204" pitchFamily="34" charset="0"/>
                <a:ea typeface="Calibri" panose="020F0502020204030204" pitchFamily="34" charset="0"/>
              </a:rPr>
              <a:t>إِستشاري</a:t>
            </a:r>
            <a:r>
              <a:rPr lang="ar-DZ" sz="2400" kern="100" dirty="0">
                <a:effectLst/>
                <a:latin typeface="Calibri" panose="020F0502020204030204" pitchFamily="34" charset="0"/>
                <a:ea typeface="Calibri" panose="020F0502020204030204" pitchFamily="34" charset="0"/>
              </a:rPr>
              <a:t> قدَّمته الإسكوا في أب 2021، تضمَّن دراسة لأفضل الممارسات عالمياً وإقليمياً. </a:t>
            </a:r>
            <a:endParaRPr lang="fr-FR" sz="2400" kern="100" dirty="0">
              <a:effectLst/>
              <a:latin typeface="Calibri" panose="020F0502020204030204" pitchFamily="34" charset="0"/>
              <a:ea typeface="Calibri" panose="020F0502020204030204" pitchFamily="34" charset="0"/>
            </a:endParaRPr>
          </a:p>
        </p:txBody>
      </p:sp>
      <p:sp>
        <p:nvSpPr>
          <p:cNvPr id="12" name="ZoneTexte 11">
            <a:extLst>
              <a:ext uri="{FF2B5EF4-FFF2-40B4-BE49-F238E27FC236}">
                <a16:creationId xmlns:a16="http://schemas.microsoft.com/office/drawing/2014/main" id="{EBACE54F-8EB3-1764-9CF5-1165E056EDC4}"/>
              </a:ext>
            </a:extLst>
          </p:cNvPr>
          <p:cNvSpPr txBox="1"/>
          <p:nvPr/>
        </p:nvSpPr>
        <p:spPr>
          <a:xfrm>
            <a:off x="7448614" y="5294661"/>
            <a:ext cx="7145078" cy="461665"/>
          </a:xfrm>
          <a:prstGeom prst="rect">
            <a:avLst/>
          </a:prstGeom>
          <a:noFill/>
        </p:spPr>
        <p:txBody>
          <a:bodyPr wrap="square">
            <a:spAutoFit/>
          </a:bodyPr>
          <a:lstStyle/>
          <a:p>
            <a:r>
              <a:rPr lang="fr-FR" sz="2400" b="1" dirty="0"/>
              <a:t>https://h1.nu/1jqHJ</a:t>
            </a:r>
          </a:p>
        </p:txBody>
      </p:sp>
      <p:pic>
        <p:nvPicPr>
          <p:cNvPr id="13" name="Image 12">
            <a:extLst>
              <a:ext uri="{FF2B5EF4-FFF2-40B4-BE49-F238E27FC236}">
                <a16:creationId xmlns:a16="http://schemas.microsoft.com/office/drawing/2014/main" id="{E2539C30-C5BE-30E4-55D1-18AF9115AE42}"/>
              </a:ext>
            </a:extLst>
          </p:cNvPr>
          <p:cNvPicPr>
            <a:picLocks/>
          </p:cNvPicPr>
          <p:nvPr/>
        </p:nvPicPr>
        <p:blipFill>
          <a:blip r:embed="rId7" cstate="print"/>
          <a:stretch>
            <a:fillRect/>
          </a:stretch>
        </p:blipFill>
        <p:spPr>
          <a:xfrm>
            <a:off x="1351820" y="2516331"/>
            <a:ext cx="1671955" cy="1671320"/>
          </a:xfrm>
          <a:prstGeom prst="rect">
            <a:avLst/>
          </a:prstGeom>
          <a:ln>
            <a:noFill/>
          </a:ln>
          <a:effectLst>
            <a:outerShdw blurRad="292100" dist="139700" dir="2700000" algn="tl" rotWithShape="0">
              <a:srgbClr val="333333">
                <a:alpha val="65000"/>
              </a:srgbClr>
            </a:outerShdw>
          </a:effectLst>
        </p:spPr>
      </p:pic>
      <p:pic>
        <p:nvPicPr>
          <p:cNvPr id="14" name="Image 13" descr="Logo, company name  Description automatically generated with medium confidence">
            <a:extLst>
              <a:ext uri="{FF2B5EF4-FFF2-40B4-BE49-F238E27FC236}">
                <a16:creationId xmlns:a16="http://schemas.microsoft.com/office/drawing/2014/main" id="{769289F7-A389-2774-8DB9-5A053D9EAF27}"/>
              </a:ext>
            </a:extLst>
          </p:cNvPr>
          <p:cNvPicPr>
            <a:picLocks/>
          </p:cNvPicPr>
          <p:nvPr/>
        </p:nvPicPr>
        <p:blipFill>
          <a:blip r:embed="rId8" cstate="print"/>
          <a:stretch>
            <a:fillRect/>
          </a:stretch>
        </p:blipFill>
        <p:spPr>
          <a:xfrm>
            <a:off x="511427" y="4341669"/>
            <a:ext cx="3640147" cy="167131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8414341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9321D-2F91-4922-B507-0796FC16023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46BFC71-33EF-94F5-49D3-EEE488A5C2CD}"/>
              </a:ext>
            </a:extLst>
          </p:cNvPr>
          <p:cNvSpPr txBox="1"/>
          <p:nvPr/>
        </p:nvSpPr>
        <p:spPr>
          <a:xfrm>
            <a:off x="4229604" y="74682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إنشاء الحسابات على مواقع التواصل الإِجتماعي</a:t>
            </a:r>
          </a:p>
        </p:txBody>
      </p:sp>
      <p:sp>
        <p:nvSpPr>
          <p:cNvPr id="29" name="Rectangle 28">
            <a:extLst>
              <a:ext uri="{FF2B5EF4-FFF2-40B4-BE49-F238E27FC236}">
                <a16:creationId xmlns:a16="http://schemas.microsoft.com/office/drawing/2014/main" id="{02A8C7BF-2046-D715-7E46-4189D2FCCFF4}"/>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155D92D-F5BE-1269-0B2D-B32F47DDFB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2BD4BC1-6794-BC5C-CB73-B44D95199AA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6FB42889-E6E2-BB0E-7CF1-E1F24964DF53}"/>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71AEBF6D-6356-0B94-E41F-8DAE09C148C7}"/>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90C99B4D-40DF-9316-FA34-A328761B6856}"/>
              </a:ext>
            </a:extLst>
          </p:cNvPr>
          <p:cNvSpPr/>
          <p:nvPr/>
        </p:nvSpPr>
        <p:spPr>
          <a:xfrm>
            <a:off x="3777235"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08</a:t>
            </a:r>
          </a:p>
        </p:txBody>
      </p:sp>
      <p:sp>
        <p:nvSpPr>
          <p:cNvPr id="5" name="ZoneTexte 4">
            <a:extLst>
              <a:ext uri="{FF2B5EF4-FFF2-40B4-BE49-F238E27FC236}">
                <a16:creationId xmlns:a16="http://schemas.microsoft.com/office/drawing/2014/main" id="{AED9A6AD-80A2-685A-1B28-3BAFE5D1A2DE}"/>
              </a:ext>
            </a:extLst>
          </p:cNvPr>
          <p:cNvSpPr txBox="1"/>
          <p:nvPr/>
        </p:nvSpPr>
        <p:spPr>
          <a:xfrm>
            <a:off x="4428517" y="1738991"/>
            <a:ext cx="6791198" cy="4932761"/>
          </a:xfrm>
          <a:prstGeom prst="rect">
            <a:avLst/>
          </a:prstGeom>
          <a:noFill/>
        </p:spPr>
        <p:txBody>
          <a:bodyPr wrap="square">
            <a:spAutoFit/>
          </a:bodyPr>
          <a:lstStyle/>
          <a:p>
            <a:pPr algn="just" rtl="1"/>
            <a:r>
              <a:rPr lang="ar-SA" sz="2400" b="1" dirty="0">
                <a:solidFill>
                  <a:schemeClr val="tx2"/>
                </a:solidFill>
              </a:rPr>
              <a:t>أولاً: قرار إنشاء الحساب</a:t>
            </a:r>
            <a:endParaRPr lang="fr-FR" sz="2400" dirty="0">
              <a:solidFill>
                <a:schemeClr val="tx2"/>
              </a:solidFill>
            </a:endParaRPr>
          </a:p>
          <a:p>
            <a:pPr marL="342900" lvl="0" indent="-342900" algn="just" rtl="1">
              <a:buFont typeface="Wingdings" panose="05000000000000000000" pitchFamily="2" charset="2"/>
              <a:buChar char="ü"/>
            </a:pPr>
            <a:r>
              <a:rPr lang="ar-SA" sz="2200" dirty="0" err="1"/>
              <a:t>يت</a:t>
            </a:r>
            <a:r>
              <a:rPr lang="ar-DZ" sz="2200" dirty="0"/>
              <a:t>ِ</a:t>
            </a:r>
            <a:r>
              <a:rPr lang="ar-SA" sz="2200" dirty="0"/>
              <a:t>م</a:t>
            </a:r>
            <a:r>
              <a:rPr lang="ar-DZ" sz="2200" dirty="0"/>
              <a:t>ُّ</a:t>
            </a:r>
            <a:r>
              <a:rPr lang="ar-SA" sz="2200" dirty="0"/>
              <a:t> إنشاء الحساب الرسمي</a:t>
            </a:r>
            <a:r>
              <a:rPr lang="ar-DZ" sz="2200" dirty="0"/>
              <a:t>،</a:t>
            </a:r>
            <a:r>
              <a:rPr lang="ar-SA" sz="2200" dirty="0"/>
              <a:t> بقرار رسمي ضمن </a:t>
            </a:r>
            <a:r>
              <a:rPr lang="ar-DZ" sz="2200" dirty="0"/>
              <a:t>إِ</a:t>
            </a:r>
            <a:r>
              <a:rPr lang="ar-SA" sz="2200" dirty="0" err="1"/>
              <a:t>ستراتيجية</a:t>
            </a:r>
            <a:r>
              <a:rPr lang="ar-SA" sz="2200" dirty="0"/>
              <a:t> التواصل</a:t>
            </a:r>
            <a:r>
              <a:rPr lang="fr-FR" sz="2200" dirty="0"/>
              <a:t>.</a:t>
            </a:r>
            <a:endParaRPr lang="ar-DZ" sz="2200" dirty="0"/>
          </a:p>
          <a:p>
            <a:pPr marL="342900" lvl="0" indent="-342900" algn="just" rtl="1">
              <a:buFont typeface="Wingdings" panose="05000000000000000000" pitchFamily="2" charset="2"/>
              <a:buChar char="ü"/>
            </a:pPr>
            <a:r>
              <a:rPr lang="ar-SA" sz="2200" dirty="0"/>
              <a:t>ي</a:t>
            </a:r>
            <a:r>
              <a:rPr lang="ar-DZ" sz="2200" dirty="0"/>
              <a:t>ُ</a:t>
            </a:r>
            <a:r>
              <a:rPr lang="ar-SA" sz="2200" dirty="0"/>
              <a:t>حد</a:t>
            </a:r>
            <a:r>
              <a:rPr lang="ar-DZ" sz="2200" dirty="0"/>
              <a:t>َّ</a:t>
            </a:r>
            <a:r>
              <a:rPr lang="ar-SA" sz="2200" dirty="0"/>
              <a:t>د الجمهور المستهدف والأهداف بدقة</a:t>
            </a:r>
            <a:r>
              <a:rPr lang="fr-FR" sz="2200" dirty="0"/>
              <a:t>.</a:t>
            </a:r>
            <a:endParaRPr lang="ar-DZ" sz="2200" dirty="0"/>
          </a:p>
          <a:p>
            <a:pPr marL="342900" lvl="0" indent="-342900" algn="just" rtl="1">
              <a:buFont typeface="Wingdings" panose="05000000000000000000" pitchFamily="2" charset="2"/>
              <a:buChar char="ü"/>
            </a:pPr>
            <a:r>
              <a:rPr lang="ar-SA" sz="2200" dirty="0"/>
              <a:t>يتم القرار بالت</a:t>
            </a:r>
            <a:r>
              <a:rPr lang="ar-DZ" sz="2200" dirty="0"/>
              <a:t>َّ</a:t>
            </a:r>
            <a:r>
              <a:rPr lang="ar-SA" sz="2200" dirty="0"/>
              <a:t>شاور مع رئيس الجهة والمسؤول الإعلامي ومسؤول تكنولوجيا المعلومات</a:t>
            </a:r>
            <a:r>
              <a:rPr lang="ar-DZ" sz="2200" dirty="0"/>
              <a:t>،</a:t>
            </a:r>
            <a:r>
              <a:rPr lang="ar-SA" sz="2200" dirty="0"/>
              <a:t> لضمان الجاهزية التقنية والأمن السيبراني</a:t>
            </a:r>
            <a:r>
              <a:rPr lang="fr-FR" sz="2200" dirty="0"/>
              <a:t>.</a:t>
            </a:r>
          </a:p>
          <a:p>
            <a:pPr algn="just" rtl="1"/>
            <a:r>
              <a:rPr lang="ar-SA" sz="2400" b="1" dirty="0">
                <a:solidFill>
                  <a:schemeClr val="tx2"/>
                </a:solidFill>
              </a:rPr>
              <a:t>ثانياً: معايير إنشاء حساب جديد</a:t>
            </a:r>
            <a:endParaRPr lang="fr-FR" sz="2400" dirty="0">
              <a:solidFill>
                <a:schemeClr val="tx2"/>
              </a:solidFill>
            </a:endParaRPr>
          </a:p>
          <a:p>
            <a:pPr marL="342900" lvl="0" indent="-342900" algn="just" rtl="1">
              <a:buFont typeface="Wingdings" panose="05000000000000000000" pitchFamily="2" charset="2"/>
              <a:buChar char="ü"/>
            </a:pPr>
            <a:r>
              <a:rPr lang="ar-SA" sz="2200" dirty="0"/>
              <a:t>أن يستند القرار إلى دراسة للحسابات الحالية وإثبات الحاجة لفتح حساب جديد</a:t>
            </a:r>
            <a:r>
              <a:rPr lang="fr-FR" sz="2200" dirty="0"/>
              <a:t>.</a:t>
            </a:r>
            <a:endParaRPr lang="ar-DZ" sz="2200" dirty="0"/>
          </a:p>
          <a:p>
            <a:pPr marL="342900" lvl="0" indent="-342900" algn="just" rtl="1">
              <a:buFont typeface="Wingdings" panose="05000000000000000000" pitchFamily="2" charset="2"/>
              <a:buChar char="ü"/>
            </a:pPr>
            <a:r>
              <a:rPr lang="ar-SA" sz="2200" dirty="0"/>
              <a:t>تحديد أهداف الحساب </a:t>
            </a:r>
            <a:r>
              <a:rPr lang="ar-SA" sz="2200" dirty="0" err="1"/>
              <a:t>وخ</a:t>
            </a:r>
            <a:r>
              <a:rPr lang="ar-DZ" sz="2200" dirty="0"/>
              <a:t>ُ</a:t>
            </a:r>
            <a:r>
              <a:rPr lang="ar-SA" sz="2200" dirty="0"/>
              <a:t>ط</a:t>
            </a:r>
            <a:r>
              <a:rPr lang="ar-DZ" sz="2200" dirty="0"/>
              <a:t>َّ</a:t>
            </a:r>
            <a:r>
              <a:rPr lang="ar-SA" sz="2200" dirty="0"/>
              <a:t>ة ت</a:t>
            </a:r>
            <a:r>
              <a:rPr lang="ar-DZ" sz="2200" dirty="0"/>
              <a:t>َ</a:t>
            </a:r>
            <a:r>
              <a:rPr lang="ar-SA" sz="2200" dirty="0" err="1"/>
              <a:t>غذيته</a:t>
            </a:r>
            <a:r>
              <a:rPr lang="ar-SA" sz="2200" dirty="0"/>
              <a:t> بالمحتوى</a:t>
            </a:r>
            <a:r>
              <a:rPr lang="ar-DZ" sz="2200" dirty="0"/>
              <a:t>،</a:t>
            </a:r>
            <a:r>
              <a:rPr lang="ar-SA" sz="2200" dirty="0"/>
              <a:t> وفق الجمهور المستهدف</a:t>
            </a:r>
            <a:endParaRPr lang="ar-DZ" sz="2200" dirty="0"/>
          </a:p>
          <a:p>
            <a:pPr marL="342900" lvl="0" indent="-342900" algn="just" rtl="1">
              <a:buFont typeface="Wingdings" panose="05000000000000000000" pitchFamily="2" charset="2"/>
              <a:buChar char="ü"/>
            </a:pPr>
            <a:r>
              <a:rPr lang="ar-DZ" sz="2200" dirty="0"/>
              <a:t>تَ</a:t>
            </a:r>
            <a:r>
              <a:rPr lang="ar-SA" sz="2200" dirty="0"/>
              <a:t>وف</a:t>
            </a:r>
            <a:r>
              <a:rPr lang="ar-DZ" sz="2200" dirty="0"/>
              <a:t>ُّ</a:t>
            </a:r>
            <a:r>
              <a:rPr lang="ar-SA" sz="2200" dirty="0"/>
              <a:t>ر الموارد البشرية والمالية لضمان ال</a:t>
            </a:r>
            <a:r>
              <a:rPr lang="ar-DZ" sz="2200" dirty="0"/>
              <a:t>إِ</a:t>
            </a:r>
            <a:r>
              <a:rPr lang="ar-SA" sz="2200" dirty="0" err="1"/>
              <a:t>ستمرارية</a:t>
            </a:r>
            <a:r>
              <a:rPr lang="fr-FR" sz="2200" dirty="0"/>
              <a:t>.</a:t>
            </a:r>
            <a:endParaRPr lang="ar-DZ" sz="2200" dirty="0"/>
          </a:p>
          <a:p>
            <a:pPr marL="342900" lvl="0" indent="-342900" algn="just" rtl="1">
              <a:buFont typeface="Wingdings" panose="05000000000000000000" pitchFamily="2" charset="2"/>
              <a:buChar char="ü"/>
            </a:pPr>
            <a:r>
              <a:rPr lang="ar-SA" sz="2200" dirty="0"/>
              <a:t>تحديد الحسابات الحكومية الر</a:t>
            </a:r>
            <a:r>
              <a:rPr lang="ar-DZ" sz="2200" dirty="0"/>
              <a:t>َّ</a:t>
            </a:r>
            <a:r>
              <a:rPr lang="ar-SA" sz="2200" dirty="0"/>
              <a:t>سمية</a:t>
            </a:r>
            <a:r>
              <a:rPr lang="ar-DZ" sz="2200" dirty="0"/>
              <a:t>،</a:t>
            </a:r>
            <a:r>
              <a:rPr lang="ar-SA" sz="2200" dirty="0"/>
              <a:t> التي سيتابعها الحساب </a:t>
            </a:r>
            <a:r>
              <a:rPr lang="ar-SA" sz="2200" dirty="0" err="1"/>
              <a:t>ويتفاع</a:t>
            </a:r>
            <a:r>
              <a:rPr lang="ar-DZ" sz="2200" dirty="0"/>
              <a:t>َ</a:t>
            </a:r>
            <a:r>
              <a:rPr lang="ar-SA" sz="2200" dirty="0"/>
              <a:t>ل معها</a:t>
            </a:r>
            <a:r>
              <a:rPr lang="fr-FR" sz="2200" dirty="0"/>
              <a:t>.</a:t>
            </a:r>
            <a:endParaRPr lang="ar-DZ" sz="2200" dirty="0"/>
          </a:p>
          <a:p>
            <a:pPr marL="342900" lvl="0" indent="-342900" algn="just" rtl="1">
              <a:buFont typeface="Wingdings" panose="05000000000000000000" pitchFamily="2" charset="2"/>
              <a:buChar char="ü"/>
            </a:pPr>
            <a:r>
              <a:rPr lang="ar-SA" sz="2200" dirty="0"/>
              <a:t>إجراء تحليل مخاطر </a:t>
            </a:r>
            <a:r>
              <a:rPr lang="ar-SA" sz="2200" dirty="0" err="1"/>
              <a:t>للمنص</a:t>
            </a:r>
            <a:r>
              <a:rPr lang="ar-DZ" sz="2200" dirty="0"/>
              <a:t>َّ</a:t>
            </a:r>
            <a:r>
              <a:rPr lang="ar-SA" sz="2200" dirty="0"/>
              <a:t>ة، خصوصًا مخاطر الس</a:t>
            </a:r>
            <a:r>
              <a:rPr lang="ar-DZ" sz="2200" dirty="0"/>
              <a:t>ُ</a:t>
            </a:r>
            <a:r>
              <a:rPr lang="ar-SA" sz="2200" dirty="0" err="1"/>
              <a:t>معة</a:t>
            </a:r>
            <a:r>
              <a:rPr lang="ar-SA" sz="2200" dirty="0"/>
              <a:t> والأمن</a:t>
            </a:r>
            <a:r>
              <a:rPr lang="fr-FR" dirty="0"/>
              <a:t>.</a:t>
            </a: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endParaRPr>
          </a:p>
        </p:txBody>
      </p:sp>
      <p:pic>
        <p:nvPicPr>
          <p:cNvPr id="9" name="Image 8">
            <a:extLst>
              <a:ext uri="{FF2B5EF4-FFF2-40B4-BE49-F238E27FC236}">
                <a16:creationId xmlns:a16="http://schemas.microsoft.com/office/drawing/2014/main" id="{7E03CE43-7B81-0EC7-5EEE-32FE14AB12D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9963" y="1680671"/>
            <a:ext cx="3183193" cy="4594207"/>
          </a:xfrm>
          <a:prstGeom prst="rect">
            <a:avLst/>
          </a:prstGeom>
        </p:spPr>
      </p:pic>
    </p:spTree>
    <p:extLst>
      <p:ext uri="{BB962C8B-B14F-4D97-AF65-F5344CB8AC3E}">
        <p14:creationId xmlns:p14="http://schemas.microsoft.com/office/powerpoint/2010/main" val="2062840077"/>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D11AD8-7769-E8B2-451B-D4899A71DB9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9C6C05E-EB92-73E5-1892-27E980B98EE0}"/>
              </a:ext>
            </a:extLst>
          </p:cNvPr>
          <p:cNvSpPr txBox="1"/>
          <p:nvPr/>
        </p:nvSpPr>
        <p:spPr>
          <a:xfrm>
            <a:off x="4229604" y="74682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إنشاء الحسابات على مواقع التواصل الاجتماعي</a:t>
            </a:r>
          </a:p>
        </p:txBody>
      </p:sp>
      <p:sp>
        <p:nvSpPr>
          <p:cNvPr id="29" name="Rectangle 28">
            <a:extLst>
              <a:ext uri="{FF2B5EF4-FFF2-40B4-BE49-F238E27FC236}">
                <a16:creationId xmlns:a16="http://schemas.microsoft.com/office/drawing/2014/main" id="{13129402-4078-AB6E-9303-D9ABE29B6012}"/>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82774F2-19A7-82F4-A982-DFB988D94E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869A1B3-003D-A93D-76D5-C2682102644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3866C9A2-A456-18DD-E43C-A3DD285D2B7A}"/>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EE7B6606-1F4D-AF46-1E75-23D39DFDF5AC}"/>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ZoneTexte 6">
            <a:extLst>
              <a:ext uri="{FF2B5EF4-FFF2-40B4-BE49-F238E27FC236}">
                <a16:creationId xmlns:a16="http://schemas.microsoft.com/office/drawing/2014/main" id="{D11F94A4-E645-52D4-34D2-39A019F9F16E}"/>
              </a:ext>
            </a:extLst>
          </p:cNvPr>
          <p:cNvSpPr txBox="1"/>
          <p:nvPr/>
        </p:nvSpPr>
        <p:spPr>
          <a:xfrm>
            <a:off x="470916" y="1762790"/>
            <a:ext cx="7141464" cy="4620239"/>
          </a:xfrm>
          <a:prstGeom prst="rect">
            <a:avLst/>
          </a:prstGeom>
          <a:noFill/>
        </p:spPr>
        <p:txBody>
          <a:bodyPr wrap="square">
            <a:spAutoFit/>
          </a:bodyPr>
          <a:lstStyle/>
          <a:p>
            <a:pPr algn="just" rtl="1">
              <a:lnSpc>
                <a:spcPct val="107000"/>
              </a:lnSpc>
              <a:spcAft>
                <a:spcPts val="800"/>
              </a:spcAft>
              <a:buNone/>
            </a:pPr>
            <a:r>
              <a:rPr lang="ar-SA" sz="2200" b="1" kern="100" dirty="0">
                <a:solidFill>
                  <a:schemeClr val="tx2"/>
                </a:solidFill>
                <a:effectLst/>
                <a:latin typeface="Calibri" panose="020F0502020204030204" pitchFamily="34" charset="0"/>
                <a:ea typeface="Calibri" panose="020F0502020204030204" pitchFamily="34" charset="0"/>
              </a:rPr>
              <a:t>ثالثاً: إجراءات الأمان عند إنشاء الحساب</a:t>
            </a:r>
            <a:endParaRPr lang="fr-FR" sz="2200" b="1" kern="100" dirty="0">
              <a:solidFill>
                <a:schemeClr val="tx2"/>
              </a:solidFill>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ü"/>
            </a:pPr>
            <a:r>
              <a:rPr lang="ar-DZ" sz="2200" kern="100" dirty="0">
                <a:effectLst/>
                <a:latin typeface="Calibri" panose="020F0502020204030204" pitchFamily="34" charset="0"/>
                <a:ea typeface="Calibri" panose="020F0502020204030204" pitchFamily="34" charset="0"/>
              </a:rPr>
              <a:t>إِ</a:t>
            </a:r>
            <a:r>
              <a:rPr lang="ar-SA" sz="2200" kern="100" dirty="0" err="1">
                <a:effectLst/>
                <a:latin typeface="Calibri" panose="020F0502020204030204" pitchFamily="34" charset="0"/>
                <a:ea typeface="Calibri" panose="020F0502020204030204" pitchFamily="34" charset="0"/>
              </a:rPr>
              <a:t>ستخدام</a:t>
            </a:r>
            <a:r>
              <a:rPr lang="ar-SA" sz="2200" kern="100" dirty="0">
                <a:effectLst/>
                <a:latin typeface="Calibri" panose="020F0502020204030204" pitchFamily="34" charset="0"/>
                <a:ea typeface="Calibri" panose="020F0502020204030204" pitchFamily="34" charset="0"/>
              </a:rPr>
              <a:t> البريد الإلكتروني الرسمي لإنشاء الحساب</a:t>
            </a:r>
            <a:r>
              <a:rPr lang="fr-FR" sz="2200" kern="100" dirty="0">
                <a:effectLst/>
                <a:latin typeface="Calibri" panose="020F0502020204030204" pitchFamily="34" charset="0"/>
                <a:ea typeface="Calibri" panose="020F0502020204030204" pitchFamily="34" charset="0"/>
              </a:rPr>
              <a:t>.</a:t>
            </a:r>
          </a:p>
          <a:p>
            <a:pPr marL="342900" indent="-342900" algn="just" rtl="1">
              <a:lnSpc>
                <a:spcPct val="107000"/>
              </a:lnSpc>
              <a:spcAft>
                <a:spcPts val="800"/>
              </a:spcAft>
              <a:buFont typeface="Wingdings" panose="05000000000000000000" pitchFamily="2" charset="2"/>
              <a:buChar char="ü"/>
            </a:pPr>
            <a:r>
              <a:rPr lang="ar-DZ" sz="2200" kern="100" dirty="0">
                <a:latin typeface="Calibri" panose="020F0502020204030204" pitchFamily="34" charset="0"/>
                <a:ea typeface="Calibri" panose="020F0502020204030204" pitchFamily="34" charset="0"/>
              </a:rPr>
              <a:t>إِ</a:t>
            </a:r>
            <a:r>
              <a:rPr lang="ar-SA" sz="2200" kern="100" dirty="0" err="1">
                <a:effectLst/>
                <a:latin typeface="Calibri" panose="020F0502020204030204" pitchFamily="34" charset="0"/>
                <a:ea typeface="Calibri" panose="020F0502020204030204" pitchFamily="34" charset="0"/>
              </a:rPr>
              <a:t>ختيار</a:t>
            </a:r>
            <a:r>
              <a:rPr lang="ar-SA" sz="2200" kern="100" dirty="0">
                <a:effectLst/>
                <a:latin typeface="Calibri" panose="020F0502020204030204" pitchFamily="34" charset="0"/>
                <a:ea typeface="Calibri" panose="020F0502020204030204" pitchFamily="34" charset="0"/>
              </a:rPr>
              <a:t> </a:t>
            </a:r>
            <a:r>
              <a:rPr lang="ar-DZ" sz="2200" kern="100" dirty="0">
                <a:effectLst/>
                <a:latin typeface="Calibri" panose="020F0502020204030204" pitchFamily="34" charset="0"/>
                <a:ea typeface="Calibri" panose="020F0502020204030204" pitchFamily="34" charset="0"/>
              </a:rPr>
              <a:t>إِ</a:t>
            </a:r>
            <a:r>
              <a:rPr lang="ar-SA" sz="2200" kern="100" dirty="0">
                <a:effectLst/>
                <a:latin typeface="Calibri" panose="020F0502020204030204" pitchFamily="34" charset="0"/>
                <a:ea typeface="Calibri" panose="020F0502020204030204" pitchFamily="34" charset="0"/>
              </a:rPr>
              <a:t>سم حساب واضح يطابق </a:t>
            </a:r>
            <a:r>
              <a:rPr lang="ar-DZ" sz="2200" kern="100" dirty="0">
                <a:effectLst/>
                <a:latin typeface="Calibri" panose="020F0502020204030204" pitchFamily="34" charset="0"/>
                <a:ea typeface="Calibri" panose="020F0502020204030204" pitchFamily="34" charset="0"/>
              </a:rPr>
              <a:t>إِ</a:t>
            </a:r>
            <a:r>
              <a:rPr lang="ar-SA" sz="2200" kern="100" dirty="0">
                <a:effectLst/>
                <a:latin typeface="Calibri" panose="020F0502020204030204" pitchFamily="34" charset="0"/>
                <a:ea typeface="Calibri" panose="020F0502020204030204" pitchFamily="34" charset="0"/>
              </a:rPr>
              <a:t>سم الجهة</a:t>
            </a:r>
            <a:r>
              <a:rPr lang="fr-FR" sz="2200" kern="100" dirty="0">
                <a:effectLst/>
                <a:latin typeface="Calibri" panose="020F0502020204030204" pitchFamily="34" charset="0"/>
                <a:ea typeface="Calibri" panose="020F0502020204030204" pitchFamily="34" charset="0"/>
              </a:rPr>
              <a:t>.</a:t>
            </a:r>
          </a:p>
          <a:p>
            <a:pPr marL="342900" indent="-342900" algn="just" rtl="1">
              <a:lnSpc>
                <a:spcPct val="107000"/>
              </a:lnSpc>
              <a:spcAft>
                <a:spcPts val="800"/>
              </a:spcAft>
              <a:buFont typeface="Wingdings" panose="05000000000000000000" pitchFamily="2" charset="2"/>
              <a:buChar char="ü"/>
            </a:pPr>
            <a:r>
              <a:rPr lang="ar-DZ" sz="2200" kern="100" dirty="0">
                <a:latin typeface="Calibri" panose="020F0502020204030204" pitchFamily="34" charset="0"/>
                <a:ea typeface="Calibri" panose="020F0502020204030204" pitchFamily="34" charset="0"/>
              </a:rPr>
              <a:t>أِ</a:t>
            </a:r>
            <a:r>
              <a:rPr lang="ar-SA" sz="2200" kern="100" dirty="0" err="1">
                <a:effectLst/>
                <a:latin typeface="Calibri" panose="020F0502020204030204" pitchFamily="34" charset="0"/>
                <a:ea typeface="Calibri" panose="020F0502020204030204" pitchFamily="34" charset="0"/>
              </a:rPr>
              <a:t>ستخدام</a:t>
            </a:r>
            <a:r>
              <a:rPr lang="ar-SA" sz="2200" kern="100" dirty="0">
                <a:effectLst/>
                <a:latin typeface="Calibri" panose="020F0502020204030204" pitchFamily="34" charset="0"/>
                <a:ea typeface="Calibri" panose="020F0502020204030204" pitchFamily="34" charset="0"/>
              </a:rPr>
              <a:t> شعار رسمي معتمد للحساب</a:t>
            </a:r>
            <a:r>
              <a:rPr lang="fr-FR" sz="2200" kern="100" dirty="0">
                <a:effectLst/>
                <a:latin typeface="Calibri" panose="020F0502020204030204" pitchFamily="34" charset="0"/>
                <a:ea typeface="Calibri" panose="020F0502020204030204" pitchFamily="34" charset="0"/>
              </a:rPr>
              <a:t>.</a:t>
            </a:r>
          </a:p>
          <a:p>
            <a:pPr marL="342900" indent="-342900" algn="just" rtl="1">
              <a:lnSpc>
                <a:spcPct val="107000"/>
              </a:lnSpc>
              <a:spcAft>
                <a:spcPts val="800"/>
              </a:spcAft>
              <a:buFont typeface="Wingdings" panose="05000000000000000000" pitchFamily="2" charset="2"/>
              <a:buChar char="ü"/>
            </a:pPr>
            <a:r>
              <a:rPr lang="ar-DZ" sz="2200" kern="100" dirty="0">
                <a:latin typeface="Calibri" panose="020F0502020204030204" pitchFamily="34" charset="0"/>
                <a:ea typeface="Calibri" panose="020F0502020204030204" pitchFamily="34" charset="0"/>
              </a:rPr>
              <a:t>إِ</a:t>
            </a:r>
            <a:r>
              <a:rPr lang="ar-SA" sz="2200" kern="100" dirty="0" err="1">
                <a:effectLst/>
                <a:latin typeface="Calibri" panose="020F0502020204030204" pitchFamily="34" charset="0"/>
                <a:ea typeface="Calibri" panose="020F0502020204030204" pitchFamily="34" charset="0"/>
              </a:rPr>
              <a:t>عتماد</a:t>
            </a:r>
            <a:r>
              <a:rPr lang="ar-SA" sz="2200" kern="100" dirty="0">
                <a:effectLst/>
                <a:latin typeface="Calibri" panose="020F0502020204030204" pitchFamily="34" charset="0"/>
                <a:ea typeface="Calibri" panose="020F0502020204030204" pitchFamily="34" charset="0"/>
              </a:rPr>
              <a:t> كلمة مرور قوية وعدم </a:t>
            </a:r>
            <a:r>
              <a:rPr lang="ar-DZ" sz="2200" kern="100" dirty="0">
                <a:effectLst/>
                <a:latin typeface="Calibri" panose="020F0502020204030204" pitchFamily="34" charset="0"/>
                <a:ea typeface="Calibri" panose="020F0502020204030204" pitchFamily="34" charset="0"/>
              </a:rPr>
              <a:t>إِ</a:t>
            </a:r>
            <a:r>
              <a:rPr lang="ar-SA" sz="2200" kern="100" dirty="0" err="1">
                <a:effectLst/>
                <a:latin typeface="Calibri" panose="020F0502020204030204" pitchFamily="34" charset="0"/>
                <a:ea typeface="Calibri" panose="020F0502020204030204" pitchFamily="34" charset="0"/>
              </a:rPr>
              <a:t>ستخدامها</a:t>
            </a:r>
            <a:r>
              <a:rPr lang="ar-SA" sz="2200" kern="100" dirty="0">
                <a:effectLst/>
                <a:latin typeface="Calibri" panose="020F0502020204030204" pitchFamily="34" charset="0"/>
                <a:ea typeface="Calibri" panose="020F0502020204030204" pitchFamily="34" charset="0"/>
              </a:rPr>
              <a:t> في أي مكان آخر</a:t>
            </a:r>
            <a:r>
              <a:rPr lang="fr-FR" sz="2200" kern="100" dirty="0">
                <a:effectLst/>
                <a:latin typeface="Calibri" panose="020F0502020204030204" pitchFamily="34" charset="0"/>
                <a:ea typeface="Calibri" panose="020F0502020204030204" pitchFamily="34" charset="0"/>
              </a:rPr>
              <a:t>.</a:t>
            </a:r>
          </a:p>
          <a:p>
            <a:pPr marL="342900" indent="-342900" algn="just" rtl="1">
              <a:lnSpc>
                <a:spcPct val="107000"/>
              </a:lnSpc>
              <a:spcAft>
                <a:spcPts val="800"/>
              </a:spcAft>
              <a:buFont typeface="Wingdings" panose="05000000000000000000" pitchFamily="2" charset="2"/>
              <a:buChar char="ü"/>
            </a:pPr>
            <a:r>
              <a:rPr lang="ar-SA" sz="2200" kern="100" dirty="0">
                <a:effectLst/>
                <a:latin typeface="Calibri" panose="020F0502020204030204" pitchFamily="34" charset="0"/>
                <a:ea typeface="Calibri" panose="020F0502020204030204" pitchFamily="34" charset="0"/>
              </a:rPr>
              <a:t>تغيير كلمة المرور كل 100 يوم وعدم تكرار آخر 5 كلمات مرور</a:t>
            </a:r>
            <a:r>
              <a:rPr lang="fr-FR" sz="2200" kern="100" dirty="0">
                <a:effectLst/>
                <a:latin typeface="Calibri" panose="020F0502020204030204" pitchFamily="34" charset="0"/>
                <a:ea typeface="Calibri" panose="020F0502020204030204" pitchFamily="34" charset="0"/>
              </a:rPr>
              <a:t>.</a:t>
            </a:r>
          </a:p>
          <a:p>
            <a:pPr marL="342900" indent="-342900" algn="just" rtl="1">
              <a:lnSpc>
                <a:spcPct val="107000"/>
              </a:lnSpc>
              <a:spcAft>
                <a:spcPts val="800"/>
              </a:spcAft>
              <a:buFont typeface="Wingdings" panose="05000000000000000000" pitchFamily="2" charset="2"/>
              <a:buChar char="ü"/>
            </a:pPr>
            <a:r>
              <a:rPr lang="ar-SA" sz="2200" kern="100" dirty="0">
                <a:effectLst/>
                <a:latin typeface="Calibri" panose="020F0502020204030204" pitchFamily="34" charset="0"/>
                <a:ea typeface="Calibri" panose="020F0502020204030204" pitchFamily="34" charset="0"/>
              </a:rPr>
              <a:t>متابعة إعدادات الأمان وسجل الدخول باستمرار</a:t>
            </a:r>
            <a:r>
              <a:rPr lang="fr-FR" sz="2200" kern="100" dirty="0">
                <a:effectLst/>
                <a:latin typeface="Calibri" panose="020F0502020204030204" pitchFamily="34" charset="0"/>
                <a:ea typeface="Calibri" panose="020F0502020204030204" pitchFamily="34" charset="0"/>
              </a:rPr>
              <a:t>.</a:t>
            </a:r>
          </a:p>
          <a:p>
            <a:pPr marL="342900" indent="-342900" algn="just" rtl="1">
              <a:lnSpc>
                <a:spcPct val="107000"/>
              </a:lnSpc>
              <a:spcAft>
                <a:spcPts val="800"/>
              </a:spcAft>
              <a:buFont typeface="Wingdings" panose="05000000000000000000" pitchFamily="2" charset="2"/>
              <a:buChar char="ü"/>
            </a:pPr>
            <a:r>
              <a:rPr lang="ar-DZ" sz="2200" kern="100" dirty="0">
                <a:latin typeface="Calibri" panose="020F0502020204030204" pitchFamily="34" charset="0"/>
                <a:ea typeface="Calibri" panose="020F0502020204030204" pitchFamily="34" charset="0"/>
              </a:rPr>
              <a:t>إِ</a:t>
            </a:r>
            <a:r>
              <a:rPr lang="ar-SA" sz="2200" kern="100" dirty="0" err="1">
                <a:effectLst/>
                <a:latin typeface="Calibri" panose="020F0502020204030204" pitchFamily="34" charset="0"/>
                <a:ea typeface="Calibri" panose="020F0502020204030204" pitchFamily="34" charset="0"/>
              </a:rPr>
              <a:t>ستخدام</a:t>
            </a:r>
            <a:r>
              <a:rPr lang="ar-SA" sz="2200" kern="100" dirty="0">
                <a:effectLst/>
                <a:latin typeface="Calibri" panose="020F0502020204030204" pitchFamily="34" charset="0"/>
                <a:ea typeface="Calibri" panose="020F0502020204030204" pitchFamily="34" charset="0"/>
              </a:rPr>
              <a:t> أجهزة حكومية فقط لإدارة الحساب</a:t>
            </a:r>
            <a:r>
              <a:rPr lang="fr-FR" sz="2200" kern="100" dirty="0">
                <a:effectLst/>
                <a:latin typeface="Calibri" panose="020F0502020204030204" pitchFamily="34" charset="0"/>
                <a:ea typeface="Calibri" panose="020F0502020204030204" pitchFamily="34" charset="0"/>
              </a:rPr>
              <a:t>.</a:t>
            </a:r>
          </a:p>
          <a:p>
            <a:pPr marL="342900" indent="-342900" algn="just" rtl="1">
              <a:lnSpc>
                <a:spcPct val="107000"/>
              </a:lnSpc>
              <a:spcAft>
                <a:spcPts val="800"/>
              </a:spcAft>
              <a:buFont typeface="Wingdings" panose="05000000000000000000" pitchFamily="2" charset="2"/>
              <a:buChar char="ü"/>
            </a:pPr>
            <a:r>
              <a:rPr lang="ar-SA" sz="2200" kern="100" dirty="0">
                <a:effectLst/>
                <a:latin typeface="Calibri" panose="020F0502020204030204" pitchFamily="34" charset="0"/>
                <a:ea typeface="Calibri" panose="020F0502020204030204" pitchFamily="34" charset="0"/>
              </a:rPr>
              <a:t>عدم نشر أرقام أو بريد شخصي</a:t>
            </a:r>
            <a:r>
              <a:rPr lang="fr-FR" sz="2200" kern="100" dirty="0">
                <a:effectLst/>
                <a:latin typeface="Calibri" panose="020F0502020204030204" pitchFamily="34" charset="0"/>
                <a:ea typeface="Calibri" panose="020F0502020204030204" pitchFamily="34" charset="0"/>
              </a:rPr>
              <a:t>.</a:t>
            </a:r>
          </a:p>
          <a:p>
            <a:pPr marL="342900" indent="-342900" algn="just" rtl="1">
              <a:lnSpc>
                <a:spcPct val="107000"/>
              </a:lnSpc>
              <a:spcAft>
                <a:spcPts val="800"/>
              </a:spcAft>
              <a:buFont typeface="Wingdings" panose="05000000000000000000" pitchFamily="2" charset="2"/>
              <a:buChar char="ü"/>
            </a:pPr>
            <a:r>
              <a:rPr lang="ar-SA" sz="2200" kern="100" dirty="0">
                <a:effectLst/>
                <a:latin typeface="Calibri" panose="020F0502020204030204" pitchFamily="34" charset="0"/>
                <a:ea typeface="Calibri" panose="020F0502020204030204" pitchFamily="34" charset="0"/>
              </a:rPr>
              <a:t>إبلاغ قسم تكنولوجيا المعلومات فور أي</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 </a:t>
            </a:r>
            <a:r>
              <a:rPr lang="ar-DZ" sz="2200" kern="100" dirty="0">
                <a:effectLst/>
                <a:latin typeface="Calibri" panose="020F0502020204030204" pitchFamily="34" charset="0"/>
                <a:ea typeface="Calibri" panose="020F0502020204030204" pitchFamily="34" charset="0"/>
              </a:rPr>
              <a:t>إِ</a:t>
            </a:r>
            <a:r>
              <a:rPr lang="ar-SA" sz="2200" kern="100" dirty="0" err="1">
                <a:effectLst/>
                <a:latin typeface="Calibri" panose="020F0502020204030204" pitchFamily="34" charset="0"/>
                <a:ea typeface="Calibri" panose="020F0502020204030204" pitchFamily="34" charset="0"/>
              </a:rPr>
              <a:t>ختراق</a:t>
            </a:r>
            <a:r>
              <a:rPr lang="fr-FR" sz="2200" kern="100" dirty="0">
                <a:effectLst/>
                <a:latin typeface="Calibri" panose="020F0502020204030204" pitchFamily="34" charset="0"/>
                <a:ea typeface="Calibri" panose="020F0502020204030204" pitchFamily="34" charset="0"/>
              </a:rPr>
              <a:t>.</a:t>
            </a:r>
          </a:p>
        </p:txBody>
      </p:sp>
      <p:pic>
        <p:nvPicPr>
          <p:cNvPr id="10" name="Image 9">
            <a:extLst>
              <a:ext uri="{FF2B5EF4-FFF2-40B4-BE49-F238E27FC236}">
                <a16:creationId xmlns:a16="http://schemas.microsoft.com/office/drawing/2014/main" id="{506173A9-AE32-7733-4756-2C94FF7DC4C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71842" y="1498029"/>
            <a:ext cx="3546786" cy="5069387"/>
          </a:xfrm>
          <a:prstGeom prst="rect">
            <a:avLst/>
          </a:prstGeom>
        </p:spPr>
      </p:pic>
      <p:sp>
        <p:nvSpPr>
          <p:cNvPr id="12" name="Rectangle 11">
            <a:extLst>
              <a:ext uri="{FF2B5EF4-FFF2-40B4-BE49-F238E27FC236}">
                <a16:creationId xmlns:a16="http://schemas.microsoft.com/office/drawing/2014/main" id="{5FB21181-2C10-D4B6-8C53-B12DA7051FFB}"/>
              </a:ext>
            </a:extLst>
          </p:cNvPr>
          <p:cNvSpPr/>
          <p:nvPr/>
        </p:nvSpPr>
        <p:spPr>
          <a:xfrm>
            <a:off x="3777235"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08</a:t>
            </a:r>
          </a:p>
        </p:txBody>
      </p:sp>
    </p:spTree>
    <p:extLst>
      <p:ext uri="{BB962C8B-B14F-4D97-AF65-F5344CB8AC3E}">
        <p14:creationId xmlns:p14="http://schemas.microsoft.com/office/powerpoint/2010/main" val="216726399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091B74-07EA-617C-5495-964CB6D8372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6EB72CA-846A-7584-94C0-B6DA2EFAAFEF}"/>
              </a:ext>
            </a:extLst>
          </p:cNvPr>
          <p:cNvSpPr txBox="1"/>
          <p:nvPr/>
        </p:nvSpPr>
        <p:spPr>
          <a:xfrm>
            <a:off x="4229604" y="74682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إنشاء الحسابات على مواقع التواصل الإِجتماعي</a:t>
            </a:r>
          </a:p>
        </p:txBody>
      </p:sp>
      <p:sp>
        <p:nvSpPr>
          <p:cNvPr id="29" name="Rectangle 28">
            <a:extLst>
              <a:ext uri="{FF2B5EF4-FFF2-40B4-BE49-F238E27FC236}">
                <a16:creationId xmlns:a16="http://schemas.microsoft.com/office/drawing/2014/main" id="{233F2D47-4F7F-7D12-59FD-1A543794883E}"/>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3E57955-2912-04C9-7EDF-ADCC662503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E1E4B2F-F1FF-2BA8-A9E4-A5FC5790D79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95EDEDF3-766D-C459-FBA5-48816C9D6DB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9D57B83C-2A38-40D3-F71A-2E7C0B5D2847}"/>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46CC4163-E43A-3654-1294-959CFB31AE75}"/>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08</a:t>
            </a:r>
          </a:p>
        </p:txBody>
      </p:sp>
      <p:sp>
        <p:nvSpPr>
          <p:cNvPr id="5" name="ZoneTexte 4">
            <a:extLst>
              <a:ext uri="{FF2B5EF4-FFF2-40B4-BE49-F238E27FC236}">
                <a16:creationId xmlns:a16="http://schemas.microsoft.com/office/drawing/2014/main" id="{BA65DCF6-07C9-27B9-77DF-C8F23F593F36}"/>
              </a:ext>
            </a:extLst>
          </p:cNvPr>
          <p:cNvSpPr txBox="1"/>
          <p:nvPr/>
        </p:nvSpPr>
        <p:spPr>
          <a:xfrm>
            <a:off x="3950208" y="1676645"/>
            <a:ext cx="7141464" cy="5181355"/>
          </a:xfrm>
          <a:prstGeom prst="rect">
            <a:avLst/>
          </a:prstGeom>
          <a:noFill/>
        </p:spPr>
        <p:txBody>
          <a:bodyPr wrap="square">
            <a:spAutoFit/>
          </a:bodyPr>
          <a:lstStyle/>
          <a:p>
            <a:pPr algn="just" rtl="1">
              <a:lnSpc>
                <a:spcPct val="107000"/>
              </a:lnSpc>
              <a:spcAft>
                <a:spcPts val="800"/>
              </a:spcAft>
              <a:buNone/>
            </a:pPr>
            <a:r>
              <a:rPr lang="ar-SA" sz="2200" b="1" kern="100" dirty="0">
                <a:solidFill>
                  <a:schemeClr val="tx2"/>
                </a:solidFill>
                <a:effectLst/>
                <a:latin typeface="Calibri" panose="020F0502020204030204" pitchFamily="34" charset="0"/>
                <a:ea typeface="Calibri" panose="020F0502020204030204" pitchFamily="34" charset="0"/>
              </a:rPr>
              <a:t>رابعاً: توثيق الحساب</a:t>
            </a:r>
            <a:endParaRPr lang="ar-DZ" sz="2200" b="1" kern="100" dirty="0">
              <a:solidFill>
                <a:schemeClr val="tx2"/>
              </a:solidFill>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ü"/>
            </a:pPr>
            <a:r>
              <a:rPr lang="ar-SA" sz="2200" kern="100" dirty="0">
                <a:effectLst/>
                <a:latin typeface="Calibri" panose="020F0502020204030204" pitchFamily="34" charset="0"/>
                <a:ea typeface="Calibri" panose="020F0502020204030204" pitchFamily="34" charset="0"/>
              </a:rPr>
              <a:t>تقديم طلب توثيق للحصول على شارة الحساب الموث</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ق</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 حسب متطل</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بات كل منص</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ة</a:t>
            </a:r>
            <a:r>
              <a:rPr lang="fr-FR" sz="2200" kern="100" dirty="0">
                <a:effectLst/>
                <a:latin typeface="Calibri" panose="020F0502020204030204" pitchFamily="34" charset="0"/>
                <a:ea typeface="Calibri" panose="020F0502020204030204" pitchFamily="34" charset="0"/>
              </a:rPr>
              <a:t>.</a:t>
            </a:r>
            <a:endParaRPr lang="ar-DZ" sz="22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ü"/>
            </a:pPr>
            <a:r>
              <a:rPr lang="ar-SA" sz="2200" kern="100" dirty="0">
                <a:effectLst/>
                <a:latin typeface="Calibri" panose="020F0502020204030204" pitchFamily="34" charset="0"/>
                <a:ea typeface="Calibri" panose="020F0502020204030204" pitchFamily="34" charset="0"/>
              </a:rPr>
              <a:t>قد تُسحب الش</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ارة عند مخالفة سياسات </a:t>
            </a:r>
            <a:r>
              <a:rPr lang="ar-SA" sz="2200" kern="100" dirty="0" err="1">
                <a:effectLst/>
                <a:latin typeface="Calibri" panose="020F0502020204030204" pitchFamily="34" charset="0"/>
                <a:ea typeface="Calibri" panose="020F0502020204030204" pitchFamily="34" charset="0"/>
              </a:rPr>
              <a:t>المنص</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ة</a:t>
            </a:r>
            <a:r>
              <a:rPr lang="fr-FR" sz="2200" kern="100" dirty="0">
                <a:effectLst/>
                <a:latin typeface="Calibri" panose="020F0502020204030204" pitchFamily="34" charset="0"/>
                <a:ea typeface="Calibri" panose="020F0502020204030204" pitchFamily="34" charset="0"/>
              </a:rPr>
              <a:t>.</a:t>
            </a:r>
          </a:p>
          <a:p>
            <a:pPr algn="just" rtl="1">
              <a:lnSpc>
                <a:spcPct val="107000"/>
              </a:lnSpc>
              <a:spcAft>
                <a:spcPts val="800"/>
              </a:spcAft>
              <a:buNone/>
            </a:pPr>
            <a:r>
              <a:rPr lang="ar-SA" sz="2200" b="1" kern="100" dirty="0">
                <a:solidFill>
                  <a:schemeClr val="tx2"/>
                </a:solidFill>
                <a:effectLst/>
                <a:latin typeface="Calibri" panose="020F0502020204030204" pitchFamily="34" charset="0"/>
                <a:ea typeface="Calibri" panose="020F0502020204030204" pitchFamily="34" charset="0"/>
              </a:rPr>
              <a:t>خامساً: إزالة الحسابات المنتح</a:t>
            </a:r>
            <a:r>
              <a:rPr lang="ar-DZ" sz="2200" b="1" kern="100" dirty="0">
                <a:solidFill>
                  <a:schemeClr val="tx2"/>
                </a:solidFill>
                <a:effectLst/>
                <a:latin typeface="Calibri" panose="020F0502020204030204" pitchFamily="34" charset="0"/>
                <a:ea typeface="Calibri" panose="020F0502020204030204" pitchFamily="34" charset="0"/>
              </a:rPr>
              <a:t>ِ</a:t>
            </a:r>
            <a:r>
              <a:rPr lang="ar-SA" sz="2200" b="1" kern="100" dirty="0" err="1">
                <a:solidFill>
                  <a:schemeClr val="tx2"/>
                </a:solidFill>
                <a:effectLst/>
                <a:latin typeface="Calibri" panose="020F0502020204030204" pitchFamily="34" charset="0"/>
                <a:ea typeface="Calibri" panose="020F0502020204030204" pitchFamily="34" charset="0"/>
              </a:rPr>
              <a:t>لة</a:t>
            </a:r>
            <a:endParaRPr lang="ar-DZ" sz="2200" b="1" kern="100" dirty="0">
              <a:solidFill>
                <a:schemeClr val="tx2"/>
              </a:solidFill>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ü"/>
            </a:pPr>
            <a:r>
              <a:rPr lang="ar-SA" sz="2200" kern="100" dirty="0">
                <a:effectLst/>
                <a:latin typeface="Calibri" panose="020F0502020204030204" pitchFamily="34" charset="0"/>
                <a:ea typeface="Calibri" panose="020F0502020204030204" pitchFamily="34" charset="0"/>
              </a:rPr>
              <a:t>عند طلب التوثيق يمكن طلب حذف الحسابات المزي</a:t>
            </a:r>
            <a:r>
              <a:rPr lang="ar-DZ" sz="2200" kern="100" dirty="0">
                <a:effectLst/>
                <a:latin typeface="Calibri" panose="020F0502020204030204" pitchFamily="34" charset="0"/>
                <a:ea typeface="Calibri" panose="020F0502020204030204" pitchFamily="34" charset="0"/>
              </a:rPr>
              <a:t>َّ</a:t>
            </a:r>
            <a:r>
              <a:rPr lang="ar-SA" sz="2200" kern="100" dirty="0" err="1">
                <a:effectLst/>
                <a:latin typeface="Calibri" panose="020F0502020204030204" pitchFamily="34" charset="0"/>
                <a:ea typeface="Calibri" panose="020F0502020204030204" pitchFamily="34" charset="0"/>
              </a:rPr>
              <a:t>فة</a:t>
            </a:r>
            <a:r>
              <a:rPr lang="ar-SA" sz="2200" kern="100" dirty="0">
                <a:effectLst/>
                <a:latin typeface="Calibri" panose="020F0502020204030204" pitchFamily="34" charset="0"/>
                <a:ea typeface="Calibri" panose="020F0502020204030204" pitchFamily="34" charset="0"/>
              </a:rPr>
              <a:t> الم</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نت</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ح</a:t>
            </a:r>
            <a:r>
              <a:rPr lang="ar-DZ" sz="2200" kern="100" dirty="0">
                <a:effectLst/>
                <a:latin typeface="Calibri" panose="020F0502020204030204" pitchFamily="34" charset="0"/>
                <a:ea typeface="Calibri" panose="020F0502020204030204" pitchFamily="34" charset="0"/>
              </a:rPr>
              <a:t>ِ</a:t>
            </a:r>
            <a:r>
              <a:rPr lang="ar-SA" sz="2200" kern="100" dirty="0" err="1">
                <a:effectLst/>
                <a:latin typeface="Calibri" panose="020F0502020204030204" pitchFamily="34" charset="0"/>
                <a:ea typeface="Calibri" panose="020F0502020204030204" pitchFamily="34" charset="0"/>
              </a:rPr>
              <a:t>لة</a:t>
            </a:r>
            <a:r>
              <a:rPr lang="ar-SA" sz="2200" kern="100" dirty="0">
                <a:effectLst/>
                <a:latin typeface="Calibri" panose="020F0502020204030204" pitchFamily="34" charset="0"/>
                <a:ea typeface="Calibri" panose="020F0502020204030204" pitchFamily="34" charset="0"/>
              </a:rPr>
              <a:t> الصفة الرسمية</a:t>
            </a:r>
            <a:r>
              <a:rPr lang="fr-FR" sz="2200" kern="100" dirty="0">
                <a:effectLst/>
                <a:latin typeface="Calibri" panose="020F0502020204030204" pitchFamily="34" charset="0"/>
                <a:ea typeface="Calibri" panose="020F0502020204030204" pitchFamily="34" charset="0"/>
              </a:rPr>
              <a:t>.</a:t>
            </a:r>
          </a:p>
          <a:p>
            <a:pPr algn="just" rtl="1">
              <a:lnSpc>
                <a:spcPct val="107000"/>
              </a:lnSpc>
              <a:spcAft>
                <a:spcPts val="800"/>
              </a:spcAft>
              <a:buNone/>
            </a:pPr>
            <a:r>
              <a:rPr lang="ar-SA" sz="2200" b="1" kern="100" dirty="0">
                <a:solidFill>
                  <a:schemeClr val="tx2"/>
                </a:solidFill>
                <a:effectLst/>
                <a:latin typeface="Calibri" panose="020F0502020204030204" pitchFamily="34" charset="0"/>
                <a:ea typeface="Calibri" panose="020F0502020204030204" pitchFamily="34" charset="0"/>
              </a:rPr>
              <a:t>سادساً: حسابات المسؤولين الحكوميين</a:t>
            </a:r>
            <a:endParaRPr lang="ar-DZ" sz="2200" b="1" kern="100" dirty="0">
              <a:solidFill>
                <a:schemeClr val="tx2"/>
              </a:solidFill>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ü"/>
            </a:pPr>
            <a:r>
              <a:rPr lang="ar-SA" sz="2200" kern="100" dirty="0">
                <a:effectLst/>
                <a:latin typeface="Calibri" panose="020F0502020204030204" pitchFamily="34" charset="0"/>
                <a:ea typeface="Calibri" panose="020F0502020204030204" pitchFamily="34" charset="0"/>
              </a:rPr>
              <a:t>بعد الت</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وثيق يمكن الحصول على تسمية رسمية </a:t>
            </a:r>
            <a:r>
              <a:rPr lang="fr-FR" sz="2200" kern="100" dirty="0">
                <a:effectLst/>
                <a:latin typeface="Calibri" panose="020F0502020204030204" pitchFamily="34" charset="0"/>
                <a:ea typeface="Calibri" panose="020F0502020204030204" pitchFamily="34" charset="0"/>
              </a:rPr>
              <a:t>(Label) </a:t>
            </a:r>
            <a:r>
              <a:rPr lang="ar-SA" sz="2200" kern="100" dirty="0">
                <a:effectLst/>
                <a:latin typeface="Calibri" panose="020F0502020204030204" pitchFamily="34" charset="0"/>
                <a:ea typeface="Calibri" panose="020F0502020204030204" pitchFamily="34" charset="0"/>
              </a:rPr>
              <a:t>تشير إلى أن</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 الحساب حكومي </a:t>
            </a:r>
            <a:r>
              <a:rPr lang="ar-SA" sz="2200" kern="100" dirty="0" err="1">
                <a:effectLst/>
                <a:latin typeface="Calibri" panose="020F0502020204030204" pitchFamily="34" charset="0"/>
                <a:ea typeface="Calibri" panose="020F0502020204030204" pitchFamily="34" charset="0"/>
              </a:rPr>
              <a:t>وتمث</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ل الدولة</a:t>
            </a:r>
            <a:r>
              <a:rPr lang="fr-FR" sz="2200" kern="100" dirty="0">
                <a:effectLst/>
                <a:latin typeface="Calibri" panose="020F0502020204030204" pitchFamily="34" charset="0"/>
                <a:ea typeface="Calibri" panose="020F0502020204030204" pitchFamily="34" charset="0"/>
              </a:rPr>
              <a:t>.</a:t>
            </a:r>
            <a:endParaRPr lang="ar-DZ" sz="22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ü"/>
            </a:pPr>
            <a:r>
              <a:rPr lang="ar-SA" sz="2200" kern="100" dirty="0">
                <a:effectLst/>
                <a:latin typeface="Calibri" panose="020F0502020204030204" pitchFamily="34" charset="0"/>
                <a:ea typeface="Calibri" panose="020F0502020204030204" pitchFamily="34" charset="0"/>
              </a:rPr>
              <a:t>ينطبق ذلك أيضاً على </a:t>
            </a:r>
            <a:r>
              <a:rPr lang="ar-SA" sz="2200" kern="100" dirty="0" err="1">
                <a:effectLst/>
                <a:latin typeface="Calibri" panose="020F0502020204030204" pitchFamily="34" charset="0"/>
                <a:ea typeface="Calibri" panose="020F0502020204030204" pitchFamily="34" charset="0"/>
              </a:rPr>
              <a:t>المؤس</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سات الإعلامية الحكومية</a:t>
            </a:r>
            <a:r>
              <a:rPr lang="fr-FR" sz="2200" kern="100" dirty="0">
                <a:effectLst/>
                <a:latin typeface="Calibri" panose="020F0502020204030204" pitchFamily="34" charset="0"/>
                <a:ea typeface="Calibri" panose="020F0502020204030204" pitchFamily="34" charset="0"/>
              </a:rPr>
              <a:t>.</a:t>
            </a:r>
          </a:p>
          <a:p>
            <a:pPr algn="just" rtl="1">
              <a:lnSpc>
                <a:spcPct val="107000"/>
              </a:lnSpc>
              <a:spcAft>
                <a:spcPts val="800"/>
              </a:spcAft>
              <a:buNone/>
            </a:pPr>
            <a:r>
              <a:rPr lang="fr-FR" sz="1800" kern="100" dirty="0">
                <a:effectLst/>
                <a:latin typeface="Calibri" panose="020F0502020204030204" pitchFamily="34" charset="0"/>
                <a:ea typeface="Calibri" panose="020F0502020204030204" pitchFamily="34" charset="0"/>
                <a:cs typeface="Arial" panose="020B0604020202020204" pitchFamily="34" charset="0"/>
              </a:rPr>
              <a:t> </a:t>
            </a:r>
            <a:endParaRPr lang="fr-FR" sz="12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4557098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5BEF7-7672-90DB-09DB-DEF1DBF7DBB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693B2F6-A7ED-98CB-1B76-81FCC5BF14DA}"/>
              </a:ext>
            </a:extLst>
          </p:cNvPr>
          <p:cNvSpPr txBox="1"/>
          <p:nvPr/>
        </p:nvSpPr>
        <p:spPr>
          <a:xfrm>
            <a:off x="4229604" y="74682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عملية نشر المحتوى على منصَّات التواصل الاجتماعي</a:t>
            </a:r>
          </a:p>
        </p:txBody>
      </p:sp>
      <p:sp>
        <p:nvSpPr>
          <p:cNvPr id="29" name="Rectangle 28">
            <a:extLst>
              <a:ext uri="{FF2B5EF4-FFF2-40B4-BE49-F238E27FC236}">
                <a16:creationId xmlns:a16="http://schemas.microsoft.com/office/drawing/2014/main" id="{78D5731F-0029-9639-BDF4-87D7CCB09C1F}"/>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145F025-CA6D-AADF-DB81-D7390AC74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05BD343-1642-99AD-9644-45F3F4B7D0E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0FB1FB8F-B114-A79C-AA69-5BD51ABD40E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3A8460E1-5218-CC67-1934-FDB85B7009F7}"/>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ZoneTexte 4">
            <a:extLst>
              <a:ext uri="{FF2B5EF4-FFF2-40B4-BE49-F238E27FC236}">
                <a16:creationId xmlns:a16="http://schemas.microsoft.com/office/drawing/2014/main" id="{82F07DB8-F956-C0DF-6191-13333387D2EE}"/>
              </a:ext>
            </a:extLst>
          </p:cNvPr>
          <p:cNvSpPr txBox="1"/>
          <p:nvPr/>
        </p:nvSpPr>
        <p:spPr>
          <a:xfrm>
            <a:off x="4128516" y="1498029"/>
            <a:ext cx="7141464" cy="4872103"/>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الح</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سابات</a:t>
            </a:r>
            <a:r>
              <a:rPr lang="ar-SA" sz="2400" kern="100" dirty="0">
                <a:effectLst/>
                <a:latin typeface="Calibri" panose="020F0502020204030204" pitchFamily="34" charset="0"/>
                <a:ea typeface="Calibri" panose="020F0502020204030204" pitchFamily="34" charset="0"/>
              </a:rPr>
              <a:t> الرسمية على منصات التواصل 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جتماعي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تُعرّف بالجهة الحكومية وأنشطتها وقراراتها وخدماتها. 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تم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إعداد المحتوى عبر تحديد الهدف والجمهور، و</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ختيار</a:t>
            </a:r>
            <a:r>
              <a:rPr lang="ar-SA" sz="2400" kern="100" dirty="0">
                <a:effectLst/>
                <a:latin typeface="Calibri" panose="020F0502020204030204" pitchFamily="34" charset="0"/>
                <a:ea typeface="Calibri" panose="020F0502020204030204" pitchFamily="34" charset="0"/>
              </a:rPr>
              <a:t> الشكل والل</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غة</a:t>
            </a:r>
            <a:r>
              <a:rPr lang="ar-SA" sz="2400" kern="100" dirty="0">
                <a:effectLst/>
                <a:latin typeface="Calibri" panose="020F0502020204030204" pitchFamily="34" charset="0"/>
                <a:ea typeface="Calibri" panose="020F0502020204030204" pitchFamily="34" charset="0"/>
              </a:rPr>
              <a:t> المناسبة. كما تُحد</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د وتيرة الن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شر ويُكيَّف المحتوى حسب </a:t>
            </a:r>
            <a:r>
              <a:rPr lang="ar-SA" sz="2400" kern="100" dirty="0" err="1">
                <a:effectLst/>
                <a:latin typeface="Calibri" panose="020F0502020204030204" pitchFamily="34" charset="0"/>
                <a:ea typeface="Calibri" panose="020F0502020204030204" pitchFamily="34" charset="0"/>
              </a:rPr>
              <a:t>المنص</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ة والج</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مهور، مع مراعاة الإمكانات المتاحة لضمان جودة المحتوى، </a:t>
            </a:r>
            <a:r>
              <a:rPr lang="ar-DZ" sz="2400" kern="100" dirty="0">
                <a:effectLst/>
                <a:latin typeface="Calibri" panose="020F0502020204030204" pitchFamily="34" charset="0"/>
                <a:ea typeface="Calibri" panose="020F0502020204030204" pitchFamily="34" charset="0"/>
              </a:rPr>
              <a:t>إذ يجب </a:t>
            </a:r>
            <a:r>
              <a:rPr lang="ar-DZ" sz="2400" kern="100" dirty="0" err="1">
                <a:effectLst/>
                <a:latin typeface="Calibri" panose="020F0502020204030204" pitchFamily="34" charset="0"/>
                <a:ea typeface="Calibri" panose="020F0502020204030204" pitchFamily="34" charset="0"/>
              </a:rPr>
              <a:t>الإِضطلاع</a:t>
            </a:r>
            <a:r>
              <a:rPr lang="ar-DZ" sz="2400" kern="100" dirty="0">
                <a:effectLst/>
                <a:latin typeface="Calibri" panose="020F0502020204030204" pitchFamily="34" charset="0"/>
                <a:ea typeface="Calibri" panose="020F0502020204030204" pitchFamily="34" charset="0"/>
              </a:rPr>
              <a:t> بما يلي:</a:t>
            </a:r>
            <a:endParaRPr lang="fr-FR" sz="2400" kern="100" dirty="0">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fr-FR" sz="2400" kern="100" dirty="0">
                <a:effectLst/>
                <a:latin typeface="Simplified Arabic" panose="02020603050405020304" pitchFamily="18" charset="-78"/>
                <a:ea typeface="Calibri" panose="020F0502020204030204" pitchFamily="34" charset="0"/>
              </a:rPr>
              <a:t>  </a:t>
            </a:r>
            <a:r>
              <a:rPr lang="ar-DZ" sz="2400" b="1" kern="100" dirty="0">
                <a:solidFill>
                  <a:srgbClr val="FF0000"/>
                </a:solidFill>
                <a:effectLst/>
                <a:latin typeface="Simplified Arabic" panose="02020603050405020304" pitchFamily="18" charset="-78"/>
                <a:ea typeface="Calibri" panose="020F0502020204030204" pitchFamily="34" charset="0"/>
              </a:rPr>
              <a:t>1/ </a:t>
            </a:r>
            <a:r>
              <a:rPr lang="ar-SA" sz="2400" b="1" kern="100" dirty="0">
                <a:solidFill>
                  <a:srgbClr val="EE0000"/>
                </a:solidFill>
                <a:effectLst/>
                <a:latin typeface="Calibri" panose="020F0502020204030204" pitchFamily="34" charset="0"/>
                <a:ea typeface="Calibri" panose="020F0502020204030204" pitchFamily="34" charset="0"/>
              </a:rPr>
              <a:t>ضمان جودة المحتوى عبر</a:t>
            </a:r>
            <a:r>
              <a:rPr lang="fr-FR" sz="2400" b="1" kern="100" dirty="0">
                <a:solidFill>
                  <a:srgbClr val="EE0000"/>
                </a:solidFill>
                <a:effectLst/>
                <a:latin typeface="Simplified Arabic" panose="02020603050405020304" pitchFamily="18" charset="-78"/>
                <a:ea typeface="Calibri" panose="020F0502020204030204" pitchFamily="34" charset="0"/>
              </a:rPr>
              <a:t>:</a:t>
            </a:r>
            <a:endParaRPr lang="ar-DZ" sz="2400" b="1" kern="100" dirty="0">
              <a:solidFill>
                <a:srgbClr val="EE0000"/>
              </a:solidFill>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ü"/>
            </a:pPr>
            <a:r>
              <a:rPr lang="ar-SA" sz="2200" kern="100" dirty="0">
                <a:effectLst/>
                <a:latin typeface="Calibri" panose="020F0502020204030204" pitchFamily="34" charset="0"/>
                <a:ea typeface="Calibri" panose="020F0502020204030204" pitchFamily="34" charset="0"/>
              </a:rPr>
              <a:t>الت</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حقق من صحة المعلومات</a:t>
            </a:r>
            <a:r>
              <a:rPr lang="fr-FR" sz="2200" kern="100" dirty="0">
                <a:effectLst/>
                <a:latin typeface="Simplified Arabic" panose="02020603050405020304" pitchFamily="18" charset="-78"/>
                <a:ea typeface="Calibri" panose="020F0502020204030204" pitchFamily="34" charset="0"/>
              </a:rPr>
              <a:t>.</a:t>
            </a:r>
            <a:endParaRPr lang="ar-DZ" sz="2200" kern="100" dirty="0">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ü"/>
            </a:pPr>
            <a:r>
              <a:rPr lang="ar-SA" sz="2200" kern="100" dirty="0">
                <a:effectLst/>
                <a:latin typeface="Calibri" panose="020F0502020204030204" pitchFamily="34" charset="0"/>
                <a:ea typeface="Calibri" panose="020F0502020204030204" pitchFamily="34" charset="0"/>
              </a:rPr>
              <a:t>تجن</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ب الجدل والت</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شهير</a:t>
            </a:r>
            <a:r>
              <a:rPr lang="fr-FR" sz="2200" kern="100" dirty="0">
                <a:effectLst/>
                <a:latin typeface="Simplified Arabic" panose="02020603050405020304" pitchFamily="18" charset="-78"/>
                <a:ea typeface="Calibri" panose="020F0502020204030204" pitchFamily="34" charset="0"/>
              </a:rPr>
              <a:t>.</a:t>
            </a:r>
            <a:endParaRPr lang="ar-DZ" sz="2200" kern="100" dirty="0">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ü"/>
            </a:pPr>
            <a:r>
              <a:rPr lang="ar-DZ" sz="2200" kern="100" dirty="0">
                <a:effectLst/>
                <a:latin typeface="Calibri" panose="020F0502020204030204" pitchFamily="34" charset="0"/>
                <a:ea typeface="Calibri" panose="020F0502020204030204" pitchFamily="34" charset="0"/>
              </a:rPr>
              <a:t>إِ</a:t>
            </a:r>
            <a:r>
              <a:rPr lang="ar-SA" sz="2200" kern="100" dirty="0" err="1">
                <a:effectLst/>
                <a:latin typeface="Calibri" panose="020F0502020204030204" pitchFamily="34" charset="0"/>
                <a:ea typeface="Calibri" panose="020F0502020204030204" pitchFamily="34" charset="0"/>
              </a:rPr>
              <a:t>ستخدام</a:t>
            </a:r>
            <a:r>
              <a:rPr lang="ar-SA" sz="2200" kern="100" dirty="0">
                <a:effectLst/>
                <a:latin typeface="Calibri" panose="020F0502020204030204" pitchFamily="34" charset="0"/>
                <a:ea typeface="Calibri" panose="020F0502020204030204" pitchFamily="34" charset="0"/>
              </a:rPr>
              <a:t> لغة سليمة وشاملة</a:t>
            </a:r>
            <a:r>
              <a:rPr lang="fr-FR" sz="2200" kern="100" dirty="0">
                <a:effectLst/>
                <a:latin typeface="Simplified Arabic" panose="02020603050405020304" pitchFamily="18" charset="-78"/>
                <a:ea typeface="Calibri" panose="020F0502020204030204" pitchFamily="34" charset="0"/>
              </a:rPr>
              <a:t>.</a:t>
            </a:r>
            <a:endParaRPr lang="ar-DZ" sz="2200" kern="100" dirty="0">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ü"/>
            </a:pPr>
            <a:r>
              <a:rPr lang="ar-SA" sz="2200" kern="100" dirty="0">
                <a:effectLst/>
                <a:latin typeface="Calibri" panose="020F0502020204030204" pitchFamily="34" charset="0"/>
                <a:ea typeface="Calibri" panose="020F0502020204030204" pitchFamily="34" charset="0"/>
              </a:rPr>
              <a:t>تضمين الش</a:t>
            </a:r>
            <a:r>
              <a:rPr lang="ar-DZ" sz="2200" kern="100" dirty="0">
                <a:effectLst/>
                <a:latin typeface="Calibri" panose="020F0502020204030204" pitchFamily="34" charset="0"/>
                <a:ea typeface="Calibri" panose="020F0502020204030204" pitchFamily="34" charset="0"/>
              </a:rPr>
              <a:t>ِ</a:t>
            </a:r>
            <a:r>
              <a:rPr lang="ar-SA" sz="2200" kern="100" dirty="0">
                <a:effectLst/>
                <a:latin typeface="Calibri" panose="020F0502020204030204" pitchFamily="34" charset="0"/>
                <a:ea typeface="Calibri" panose="020F0502020204030204" pitchFamily="34" charset="0"/>
              </a:rPr>
              <a:t>عارات الرسمية وروابط صحيحة</a:t>
            </a:r>
            <a:r>
              <a:rPr lang="fr-FR" sz="2200" kern="100" dirty="0">
                <a:effectLst/>
                <a:latin typeface="Simplified Arabic" panose="02020603050405020304" pitchFamily="18" charset="-78"/>
                <a:ea typeface="Calibri" panose="020F0502020204030204" pitchFamily="34" charset="0"/>
              </a:rPr>
              <a:t>.</a:t>
            </a:r>
            <a:endParaRPr lang="ar-DZ" sz="2200" kern="100" dirty="0">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ü"/>
            </a:pPr>
            <a:r>
              <a:rPr lang="ar-SA" sz="2200" dirty="0">
                <a:effectLst/>
                <a:ea typeface="Calibri" panose="020F0502020204030204" pitchFamily="34" charset="0"/>
              </a:rPr>
              <a:t>الت</a:t>
            </a:r>
            <a:r>
              <a:rPr lang="ar-DZ" sz="2200" dirty="0">
                <a:effectLst/>
                <a:ea typeface="Calibri" panose="020F0502020204030204" pitchFamily="34" charset="0"/>
              </a:rPr>
              <a:t>َّ</a:t>
            </a:r>
            <a:r>
              <a:rPr lang="ar-SA" sz="2200" dirty="0">
                <a:effectLst/>
                <a:ea typeface="Calibri" panose="020F0502020204030204" pitchFamily="34" charset="0"/>
              </a:rPr>
              <a:t>فاعل فقط مع حسابات م</a:t>
            </a:r>
            <a:r>
              <a:rPr lang="ar-DZ" sz="2200" dirty="0">
                <a:effectLst/>
                <a:ea typeface="Calibri" panose="020F0502020204030204" pitchFamily="34" charset="0"/>
              </a:rPr>
              <a:t>َ</a:t>
            </a:r>
            <a:r>
              <a:rPr lang="ar-SA" sz="2200" dirty="0" err="1">
                <a:effectLst/>
                <a:ea typeface="Calibri" panose="020F0502020204030204" pitchFamily="34" charset="0"/>
              </a:rPr>
              <a:t>وثوقة</a:t>
            </a:r>
            <a:r>
              <a:rPr lang="ar-DZ" sz="2200" dirty="0">
                <a:effectLst/>
                <a:ea typeface="Calibri" panose="020F0502020204030204" pitchFamily="34" charset="0"/>
              </a:rPr>
              <a:t>.</a:t>
            </a:r>
            <a:endParaRPr lang="fr-FR" sz="2200" dirty="0"/>
          </a:p>
        </p:txBody>
      </p:sp>
      <p:sp>
        <p:nvSpPr>
          <p:cNvPr id="7" name="Rectangle 6">
            <a:extLst>
              <a:ext uri="{FF2B5EF4-FFF2-40B4-BE49-F238E27FC236}">
                <a16:creationId xmlns:a16="http://schemas.microsoft.com/office/drawing/2014/main" id="{13B936CB-8FCE-E776-DCE4-79526909CBC2}"/>
              </a:ext>
            </a:extLst>
          </p:cNvPr>
          <p:cNvSpPr/>
          <p:nvPr/>
        </p:nvSpPr>
        <p:spPr>
          <a:xfrm>
            <a:off x="3223778" y="62953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p>
        </p:txBody>
      </p:sp>
    </p:spTree>
    <p:extLst>
      <p:ext uri="{BB962C8B-B14F-4D97-AF65-F5344CB8AC3E}">
        <p14:creationId xmlns:p14="http://schemas.microsoft.com/office/powerpoint/2010/main" val="136711717"/>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729AC6-F6BB-120B-D79E-1CC6876FBCB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AF62319-9696-EEA9-F70A-A50B64D1155D}"/>
              </a:ext>
            </a:extLst>
          </p:cNvPr>
          <p:cNvSpPr txBox="1"/>
          <p:nvPr/>
        </p:nvSpPr>
        <p:spPr>
          <a:xfrm>
            <a:off x="4229604" y="74682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عملية نشر المحتوى على منصات التواصل الاجتماعي</a:t>
            </a:r>
          </a:p>
        </p:txBody>
      </p:sp>
      <p:sp>
        <p:nvSpPr>
          <p:cNvPr id="29" name="Rectangle 28">
            <a:extLst>
              <a:ext uri="{FF2B5EF4-FFF2-40B4-BE49-F238E27FC236}">
                <a16:creationId xmlns:a16="http://schemas.microsoft.com/office/drawing/2014/main" id="{1A2C3917-D767-B367-1E2C-65272213ED62}"/>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569A54-9BCA-ECD4-91C2-ECC7C87B29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F5EE4C7-6F5C-DAB0-666C-534073DB6C8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0495E564-BD25-88AE-4A25-CEE07F40404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6EFAA3E6-A13C-EA00-4567-51E961E9CD36}"/>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05831D74-7BF1-8FA5-9B79-EA76628F23B7}"/>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p>
        </p:txBody>
      </p:sp>
      <p:sp>
        <p:nvSpPr>
          <p:cNvPr id="5" name="ZoneTexte 4">
            <a:extLst>
              <a:ext uri="{FF2B5EF4-FFF2-40B4-BE49-F238E27FC236}">
                <a16:creationId xmlns:a16="http://schemas.microsoft.com/office/drawing/2014/main" id="{90799112-B650-6EC1-CA7B-F8E2C170E37D}"/>
              </a:ext>
            </a:extLst>
          </p:cNvPr>
          <p:cNvSpPr txBox="1"/>
          <p:nvPr/>
        </p:nvSpPr>
        <p:spPr>
          <a:xfrm>
            <a:off x="3447288" y="1736886"/>
            <a:ext cx="7754938" cy="4039376"/>
          </a:xfrm>
          <a:prstGeom prst="rect">
            <a:avLst/>
          </a:prstGeom>
          <a:noFill/>
        </p:spPr>
        <p:txBody>
          <a:bodyPr wrap="square">
            <a:spAutoFit/>
          </a:bodyPr>
          <a:lstStyle/>
          <a:p>
            <a:pPr algn="just" rtl="1">
              <a:lnSpc>
                <a:spcPct val="107000"/>
              </a:lnSpc>
              <a:spcAft>
                <a:spcPts val="800"/>
              </a:spcAft>
              <a:buNone/>
            </a:pPr>
            <a:r>
              <a:rPr lang="fr-FR" sz="1800" kern="100" dirty="0">
                <a:solidFill>
                  <a:srgbClr val="EE0000"/>
                </a:solidFill>
                <a:effectLst/>
                <a:latin typeface="Simplified Arabic" panose="02020603050405020304" pitchFamily="18" charset="-78"/>
                <a:ea typeface="Calibri" panose="020F0502020204030204" pitchFamily="34" charset="0"/>
                <a:cs typeface="Arial" panose="020B0604020202020204" pitchFamily="34" charset="0"/>
              </a:rPr>
              <a:t> </a:t>
            </a:r>
            <a:r>
              <a:rPr lang="ar-DZ" sz="2400" b="1" kern="100" dirty="0">
                <a:solidFill>
                  <a:srgbClr val="EE0000"/>
                </a:solidFill>
                <a:effectLst/>
                <a:latin typeface="Simplified Arabic" panose="02020603050405020304" pitchFamily="18" charset="-78"/>
                <a:ea typeface="Calibri" panose="020F0502020204030204" pitchFamily="34" charset="0"/>
                <a:cs typeface="Arial" panose="020B0604020202020204" pitchFamily="34" charset="0"/>
              </a:rPr>
              <a:t>2/ </a:t>
            </a:r>
            <a:r>
              <a:rPr lang="ar-SA" sz="2400" b="1" kern="100" dirty="0">
                <a:solidFill>
                  <a:srgbClr val="EE0000"/>
                </a:solidFill>
                <a:effectLst/>
                <a:latin typeface="Calibri" panose="020F0502020204030204" pitchFamily="34" charset="0"/>
                <a:ea typeface="Calibri" panose="020F0502020204030204" pitchFamily="34" charset="0"/>
              </a:rPr>
              <a:t>نشر المواد السمعية-</a:t>
            </a:r>
            <a:r>
              <a:rPr lang="ar-DZ" sz="2400" b="1" kern="100" dirty="0">
                <a:solidFill>
                  <a:srgbClr val="EE0000"/>
                </a:solidFill>
                <a:effectLst/>
                <a:latin typeface="Calibri" panose="020F0502020204030204" pitchFamily="34" charset="0"/>
                <a:ea typeface="Calibri" panose="020F0502020204030204" pitchFamily="34" charset="0"/>
              </a:rPr>
              <a:t> </a:t>
            </a:r>
            <a:r>
              <a:rPr lang="ar-SA" sz="2400" b="1" kern="100" dirty="0">
                <a:solidFill>
                  <a:srgbClr val="EE0000"/>
                </a:solidFill>
                <a:effectLst/>
                <a:latin typeface="Calibri" panose="020F0502020204030204" pitchFamily="34" charset="0"/>
                <a:ea typeface="Calibri" panose="020F0502020204030204" pitchFamily="34" charset="0"/>
              </a:rPr>
              <a:t>البصرية وفق ضوابط</a:t>
            </a:r>
            <a:r>
              <a:rPr lang="ar-SA" sz="2400" b="1" kern="100" dirty="0">
                <a:solidFill>
                  <a:srgbClr val="FF0000"/>
                </a:solidFill>
                <a:effectLst/>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 </a:t>
            </a:r>
            <a:endParaRPr lang="ar-DZ" sz="2400" b="1"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ü"/>
            </a:pPr>
            <a:r>
              <a:rPr lang="ar-DZ" sz="2400" kern="100" dirty="0">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حترام</a:t>
            </a:r>
            <a:r>
              <a:rPr lang="ar-SA" sz="2400" kern="100" dirty="0">
                <a:effectLst/>
                <a:latin typeface="Calibri" panose="020F0502020204030204" pitchFamily="34" charset="0"/>
                <a:ea typeface="Calibri" panose="020F0502020204030204" pitchFamily="34" charset="0"/>
              </a:rPr>
              <a:t> الخصوصية، </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ستخدام</a:t>
            </a:r>
            <a:r>
              <a:rPr lang="ar-SA" sz="2400" kern="100" dirty="0">
                <a:effectLst/>
                <a:latin typeface="Calibri" panose="020F0502020204030204" pitchFamily="34" charset="0"/>
                <a:ea typeface="Calibri" panose="020F0502020204030204" pitchFamily="34" charset="0"/>
              </a:rPr>
              <a:t> صور رسمية م</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عتمدة</a:t>
            </a:r>
            <a:r>
              <a:rPr lang="ar-SA" sz="2400" kern="100" dirty="0">
                <a:effectLst/>
                <a:latin typeface="Calibri" panose="020F0502020204030204" pitchFamily="34" charset="0"/>
                <a:ea typeface="Calibri" panose="020F0502020204030204" pitchFamily="34" charset="0"/>
              </a:rPr>
              <a:t>، إ</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رفاق نصوص توضيحية، وضمان إمكانية الوصول ل</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ذوي الإعاقة وكبار الس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ن</a:t>
            </a:r>
            <a:r>
              <a:rPr lang="fr-FR" sz="2400" kern="100" dirty="0">
                <a:effectLst/>
                <a:latin typeface="Simplified Arabic" panose="02020603050405020304" pitchFamily="18" charset="-78"/>
                <a:ea typeface="Calibri" panose="020F0502020204030204" pitchFamily="34" charset="0"/>
              </a:rPr>
              <a:t>.</a:t>
            </a:r>
            <a:endParaRPr lang="fr-FR" sz="2400" kern="100" dirty="0">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rPr>
              <a:t>الح</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صول على موافقة المسؤول الم</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ختص</a:t>
            </a:r>
            <a:r>
              <a:rPr lang="ar-SA" sz="2400" kern="100" dirty="0">
                <a:effectLst/>
                <a:latin typeface="Calibri" panose="020F0502020204030204" pitchFamily="34" charset="0"/>
                <a:ea typeface="Calibri" panose="020F0502020204030204" pitchFamily="34" charset="0"/>
              </a:rPr>
              <a:t> قبل الن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شر</a:t>
            </a:r>
            <a:r>
              <a:rPr lang="fr-FR" sz="2400" kern="100" dirty="0">
                <a:effectLst/>
                <a:latin typeface="Simplified Arabic" panose="02020603050405020304" pitchFamily="18" charset="-78"/>
                <a:ea typeface="Calibri" panose="020F0502020204030204" pitchFamily="34" charset="0"/>
              </a:rPr>
              <a:t>.</a:t>
            </a:r>
            <a:endParaRPr lang="fr-FR" sz="2400" kern="100" dirty="0">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Font typeface="Wingdings" panose="05000000000000000000" pitchFamily="2" charset="2"/>
              <a:buChar char=""/>
            </a:pPr>
            <a:r>
              <a:rPr lang="ar-DZ" sz="2400" kern="100" dirty="0">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ستخدام</a:t>
            </a:r>
            <a:r>
              <a:rPr lang="ar-SA" sz="2400" kern="100" dirty="0">
                <a:effectLst/>
                <a:latin typeface="Calibri" panose="020F0502020204030204" pitchFamily="34" charset="0"/>
                <a:ea typeface="Calibri" panose="020F0502020204030204" pitchFamily="34" charset="0"/>
              </a:rPr>
              <a:t> أدوات إدارة المحتوى ووضع جدول أسبوعي/شهري </a:t>
            </a:r>
            <a:r>
              <a:rPr lang="ar-SA" sz="2400" kern="100" dirty="0" err="1">
                <a:effectLst/>
                <a:latin typeface="Calibri" panose="020F0502020204030204" pitchFamily="34" charset="0"/>
                <a:ea typeface="Calibri" panose="020F0502020204030204" pitchFamily="34" charset="0"/>
              </a:rPr>
              <a:t>للن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شر</a:t>
            </a:r>
            <a:r>
              <a:rPr lang="fr-FR" sz="2400" kern="100" dirty="0">
                <a:effectLst/>
                <a:latin typeface="Simplified Arabic" panose="02020603050405020304" pitchFamily="18" charset="-78"/>
                <a:ea typeface="Calibri" panose="020F0502020204030204" pitchFamily="34" charset="0"/>
              </a:rPr>
              <a:t>.</a:t>
            </a:r>
            <a:endParaRPr lang="fr-FR" sz="2400" kern="100" dirty="0">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Font typeface="Wingdings" panose="05000000000000000000" pitchFamily="2" charset="2"/>
              <a:buChar char=""/>
            </a:pPr>
            <a:r>
              <a:rPr lang="fr-FR" sz="2400" kern="100" dirty="0">
                <a:effectLst/>
                <a:latin typeface="Simplified Arabic" panose="02020603050405020304" pitchFamily="18" charset="-78"/>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تحديد إجراءات واضحة لمعالجة الأخطاء (حذف</a:t>
            </a: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a:t>
            </a: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تصحيح</a:t>
            </a: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a:t>
            </a: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إعادة نشر) وفق نوع الخطأ والم</a:t>
            </a:r>
            <a:r>
              <a:rPr lang="ar-DZ" sz="2400" kern="100" dirty="0">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نصة</a:t>
            </a:r>
            <a:r>
              <a:rPr lang="fr-FR" sz="2400" kern="100" dirty="0">
                <a:effectLst/>
                <a:latin typeface="Simplified Arabic" panose="02020603050405020304" pitchFamily="18" charset="-78"/>
                <a:ea typeface="Calibri" panose="020F0502020204030204" pitchFamily="34" charset="0"/>
              </a:rPr>
              <a:t>.</a:t>
            </a:r>
            <a:r>
              <a:rPr lang="ar-DZ" sz="2400" dirty="0"/>
              <a:t> فبعض المَنصَّات، كتويتر </a:t>
            </a:r>
            <a:r>
              <a:rPr lang="fr-FR" sz="2400" dirty="0"/>
              <a:t>Twitter</a:t>
            </a:r>
            <a:r>
              <a:rPr lang="ar-DZ" sz="2400" dirty="0"/>
              <a:t>، لا يَسمح بتحرير المنشور أو تغييره بعد نشره، فيتوجَّب مَحْوُه أو إعادة نَشره مُصحَّحاً في خانة الجواب على المنشور الأصلي (</a:t>
            </a:r>
            <a:r>
              <a:rPr lang="fr-FR" sz="2400" dirty="0" err="1"/>
              <a:t>reply</a:t>
            </a:r>
            <a:r>
              <a:rPr lang="fr-FR" sz="2400" dirty="0"/>
              <a:t> as </a:t>
            </a:r>
            <a:r>
              <a:rPr lang="fr-FR" sz="2400" dirty="0" err="1"/>
              <a:t>coomen</a:t>
            </a:r>
            <a:r>
              <a:rPr lang="ar-DZ" sz="2400" dirty="0"/>
              <a:t>). </a:t>
            </a:r>
            <a:endParaRPr lang="fr-FR" sz="2400" kern="1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9646425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047F2-A069-740C-6B8B-589FE17634B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1AAEB7C-04A7-C360-B275-0AFAB4D822ED}"/>
              </a:ext>
            </a:extLst>
          </p:cNvPr>
          <p:cNvSpPr txBox="1"/>
          <p:nvPr/>
        </p:nvSpPr>
        <p:spPr>
          <a:xfrm>
            <a:off x="4229604" y="74682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التسويق عبر منصات التواصل الاجتماعي</a:t>
            </a:r>
          </a:p>
        </p:txBody>
      </p:sp>
      <p:sp>
        <p:nvSpPr>
          <p:cNvPr id="29" name="Rectangle 28">
            <a:extLst>
              <a:ext uri="{FF2B5EF4-FFF2-40B4-BE49-F238E27FC236}">
                <a16:creationId xmlns:a16="http://schemas.microsoft.com/office/drawing/2014/main" id="{6E934541-2D5D-3F18-BD06-1D56B052889A}"/>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8B084B0-527E-1A69-ADA1-45A9265335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11FB017-20C3-8CA3-745B-5540D8CA05C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86159EDE-2563-CF45-2D35-BBFCFC316E68}"/>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43004996-7885-6196-C130-BC47EE782E4A}"/>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0168982B-9003-E6DD-3D91-556E86693529}"/>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10</a:t>
            </a:r>
          </a:p>
        </p:txBody>
      </p:sp>
      <p:sp>
        <p:nvSpPr>
          <p:cNvPr id="7" name="ZoneTexte 6">
            <a:extLst>
              <a:ext uri="{FF2B5EF4-FFF2-40B4-BE49-F238E27FC236}">
                <a16:creationId xmlns:a16="http://schemas.microsoft.com/office/drawing/2014/main" id="{32EC0E62-19D5-21D1-A80E-FBE0BBAF7ECA}"/>
              </a:ext>
            </a:extLst>
          </p:cNvPr>
          <p:cNvSpPr txBox="1"/>
          <p:nvPr/>
        </p:nvSpPr>
        <p:spPr>
          <a:xfrm>
            <a:off x="1807536" y="1634565"/>
            <a:ext cx="9409814" cy="4476610"/>
          </a:xfrm>
          <a:prstGeom prst="rect">
            <a:avLst/>
          </a:prstGeom>
          <a:noFill/>
        </p:spPr>
        <p:txBody>
          <a:bodyPr wrap="square">
            <a:spAutoFit/>
          </a:bodyPr>
          <a:lstStyle/>
          <a:p>
            <a:pPr marL="342900" indent="-342900" algn="r" rtl="1">
              <a:buFont typeface="Wingdings" panose="05000000000000000000" pitchFamily="2" charset="2"/>
              <a:buChar char="v"/>
            </a:pPr>
            <a:r>
              <a:rPr lang="ar-SA" sz="2400" b="1" dirty="0"/>
              <a:t>أهمية </a:t>
            </a:r>
            <a:r>
              <a:rPr lang="ar-SA" sz="2400" b="1" dirty="0" err="1"/>
              <a:t>السوشيال</a:t>
            </a:r>
            <a:r>
              <a:rPr lang="ar-SA" sz="2400" b="1" dirty="0"/>
              <a:t> ميديا في الت</a:t>
            </a:r>
            <a:r>
              <a:rPr lang="ar-DZ" sz="2400" b="1" dirty="0"/>
              <a:t>َّ</a:t>
            </a:r>
            <a:r>
              <a:rPr lang="ar-SA" sz="2400" b="1" dirty="0"/>
              <a:t>سويق ال</a:t>
            </a:r>
            <a:r>
              <a:rPr lang="ar-DZ" sz="2400" b="1" dirty="0"/>
              <a:t>إِ</a:t>
            </a:r>
            <a:r>
              <a:rPr lang="ar-SA" sz="2400" b="1" dirty="0" err="1"/>
              <a:t>لكتروني</a:t>
            </a:r>
            <a:r>
              <a:rPr lang="ar-SA" sz="2400" b="1" dirty="0"/>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200" kern="100" dirty="0">
                <a:effectLst/>
                <a:latin typeface="Calibri" panose="020F0502020204030204" pitchFamily="34" charset="0"/>
                <a:ea typeface="Calibri" panose="020F0502020204030204" pitchFamily="34" charset="0"/>
                <a:cs typeface="Arial" panose="020B0604020202020204" pitchFamily="34" charset="0"/>
              </a:rPr>
              <a:t>تكمن أهمية </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السوشيال</a:t>
            </a:r>
            <a:r>
              <a:rPr lang="ar-SA" sz="2200" kern="100" dirty="0">
                <a:effectLst/>
                <a:latin typeface="Calibri" panose="020F0502020204030204" pitchFamily="34" charset="0"/>
                <a:ea typeface="Calibri" panose="020F0502020204030204" pitchFamily="34" charset="0"/>
                <a:cs typeface="Arial" panose="020B0604020202020204" pitchFamily="34" charset="0"/>
              </a:rPr>
              <a:t> ميديا في التسويق ال</a:t>
            </a:r>
            <a:r>
              <a:rPr lang="ar-DZ" sz="2200" kern="100" dirty="0">
                <a:effectLst/>
                <a:latin typeface="Calibri" panose="020F0502020204030204" pitchFamily="34" charset="0"/>
                <a:ea typeface="Calibri" panose="020F0502020204030204" pitchFamily="34" charset="0"/>
                <a:cs typeface="Arial" panose="020B0604020202020204" pitchFamily="34" charset="0"/>
              </a:rPr>
              <a:t>إِ</a:t>
            </a:r>
            <a:r>
              <a:rPr lang="ar-SA" sz="2200" kern="100" dirty="0" err="1">
                <a:effectLst/>
                <a:latin typeface="Calibri" panose="020F0502020204030204" pitchFamily="34" charset="0"/>
                <a:ea typeface="Calibri" panose="020F0502020204030204" pitchFamily="34" charset="0"/>
                <a:cs typeface="Arial" panose="020B0604020202020204" pitchFamily="34" charset="0"/>
              </a:rPr>
              <a:t>لكتروني</a:t>
            </a:r>
            <a:r>
              <a:rPr lang="ar-SA" sz="2200" kern="100" dirty="0">
                <a:effectLst/>
                <a:latin typeface="Calibri" panose="020F0502020204030204" pitchFamily="34" charset="0"/>
                <a:ea typeface="Calibri" panose="020F0502020204030204" pitchFamily="34" charset="0"/>
                <a:cs typeface="Arial" panose="020B0604020202020204" pitchFamily="34" charset="0"/>
              </a:rPr>
              <a:t> في العديد من الأمور منها</a:t>
            </a:r>
            <a:r>
              <a:rPr lang="fr-FR" sz="2200" kern="100" dirty="0">
                <a:effectLst/>
                <a:latin typeface="Calibri" panose="020F0502020204030204" pitchFamily="34" charset="0"/>
                <a:ea typeface="Calibri" panose="020F0502020204030204" pitchFamily="34" charset="0"/>
                <a:cs typeface="Arial" panose="020B0604020202020204" pitchFamily="34" charset="0"/>
              </a:rPr>
              <a:t> :  </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200" kern="100" dirty="0">
                <a:effectLst/>
                <a:latin typeface="Calibri" panose="020F0502020204030204" pitchFamily="34" charset="0"/>
                <a:ea typeface="Calibri" panose="020F0502020204030204" pitchFamily="34" charset="0"/>
                <a:cs typeface="Arial" panose="020B0604020202020204" pitchFamily="34" charset="0"/>
              </a:rPr>
              <a:t>الوصول إلى عدد كبير من العملاء المحتملين: يمكن للشركات </a:t>
            </a:r>
            <a:r>
              <a:rPr lang="ar-DZ" sz="2200" kern="100" dirty="0">
                <a:effectLst/>
                <a:latin typeface="Calibri" panose="020F0502020204030204" pitchFamily="34" charset="0"/>
                <a:ea typeface="Calibri" panose="020F0502020204030204" pitchFamily="34" charset="0"/>
                <a:cs typeface="Arial" panose="020B0604020202020204" pitchFamily="34" charset="0"/>
              </a:rPr>
              <a:t>إِ</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200" kern="100" dirty="0">
                <a:effectLst/>
                <a:latin typeface="Calibri" panose="020F0502020204030204" pitchFamily="34" charset="0"/>
                <a:ea typeface="Calibri" panose="020F0502020204030204" pitchFamily="34" charset="0"/>
                <a:cs typeface="Arial" panose="020B0604020202020204" pitchFamily="34" charset="0"/>
              </a:rPr>
              <a:t> </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السوشيال</a:t>
            </a:r>
            <a:r>
              <a:rPr lang="ar-SA" sz="2200" kern="100" dirty="0">
                <a:effectLst/>
                <a:latin typeface="Calibri" panose="020F0502020204030204" pitchFamily="34" charset="0"/>
                <a:ea typeface="Calibri" panose="020F0502020204030204" pitchFamily="34" charset="0"/>
                <a:cs typeface="Arial" panose="020B0604020202020204" pitchFamily="34" charset="0"/>
              </a:rPr>
              <a:t> ميديا للوصول إلى عدد كبير من العملاء الم</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حتملين</a:t>
            </a:r>
            <a:r>
              <a:rPr lang="ar-SA" sz="2200" kern="100" dirty="0">
                <a:effectLst/>
                <a:latin typeface="Calibri" panose="020F0502020204030204" pitchFamily="34" charset="0"/>
                <a:ea typeface="Calibri" panose="020F0502020204030204" pitchFamily="34" charset="0"/>
                <a:cs typeface="Arial" panose="020B0604020202020204" pitchFamily="34" charset="0"/>
              </a:rPr>
              <a:t> من جميع أنحاء العالم</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200" kern="100" dirty="0">
                <a:effectLst/>
                <a:latin typeface="Calibri" panose="020F0502020204030204" pitchFamily="34" charset="0"/>
                <a:ea typeface="Calibri" panose="020F0502020204030204" pitchFamily="34" charset="0"/>
                <a:cs typeface="Arial" panose="020B0604020202020204" pitchFamily="34" charset="0"/>
              </a:rPr>
              <a:t>ب</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ناء علاقات مع العملاء ال</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محتملين: يمكن للشركات</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a:t>
            </a:r>
            <a:r>
              <a:rPr lang="ar-DZ" sz="2200" kern="100" dirty="0">
                <a:latin typeface="Calibri" panose="020F0502020204030204" pitchFamily="34" charset="0"/>
                <a:ea typeface="Calibri" panose="020F0502020204030204" pitchFamily="34" charset="0"/>
                <a:cs typeface="Arial" panose="020B0604020202020204" pitchFamily="34" charset="0"/>
              </a:rPr>
              <a:t>إِ</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200" kern="100" dirty="0">
                <a:effectLst/>
                <a:latin typeface="Calibri" panose="020F0502020204030204" pitchFamily="34" charset="0"/>
                <a:ea typeface="Calibri" panose="020F0502020204030204" pitchFamily="34" charset="0"/>
                <a:cs typeface="Arial" panose="020B0604020202020204" pitchFamily="34" charset="0"/>
              </a:rPr>
              <a:t> </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السوشيال</a:t>
            </a:r>
            <a:r>
              <a:rPr lang="ar-SA" sz="2200" kern="100" dirty="0">
                <a:effectLst/>
                <a:latin typeface="Calibri" panose="020F0502020204030204" pitchFamily="34" charset="0"/>
                <a:ea typeface="Calibri" panose="020F0502020204030204" pitchFamily="34" charset="0"/>
                <a:cs typeface="Arial" panose="020B0604020202020204" pitchFamily="34" charset="0"/>
              </a:rPr>
              <a:t> ميديا للتواصل مع العملاء المحتملين وبناء علاقات معهم. وهذا يساعد الشركات على فهم </a:t>
            </a:r>
            <a:r>
              <a:rPr lang="ar-DZ" sz="2200" kern="100" dirty="0">
                <a:effectLst/>
                <a:latin typeface="Calibri" panose="020F0502020204030204" pitchFamily="34" charset="0"/>
                <a:ea typeface="Calibri" panose="020F0502020204030204" pitchFamily="34" charset="0"/>
                <a:cs typeface="Arial" panose="020B0604020202020204" pitchFamily="34" charset="0"/>
              </a:rPr>
              <a:t>إِ</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حتياجات</a:t>
            </a:r>
            <a:r>
              <a:rPr lang="ar-SA" sz="2200" kern="100" dirty="0">
                <a:effectLst/>
                <a:latin typeface="Calibri" panose="020F0502020204030204" pitchFamily="34" charset="0"/>
                <a:ea typeface="Calibri" panose="020F0502020204030204" pitchFamily="34" charset="0"/>
                <a:cs typeface="Arial" panose="020B0604020202020204" pitchFamily="34" charset="0"/>
              </a:rPr>
              <a:t> العملاء و</a:t>
            </a:r>
            <a:r>
              <a:rPr lang="ar-DZ" sz="2200" kern="100" dirty="0">
                <a:effectLst/>
                <a:latin typeface="Calibri" panose="020F0502020204030204" pitchFamily="34" charset="0"/>
                <a:ea typeface="Calibri" panose="020F0502020204030204" pitchFamily="34" charset="0"/>
                <a:cs typeface="Arial" panose="020B0604020202020204" pitchFamily="34" charset="0"/>
              </a:rPr>
              <a:t>إِ</a:t>
            </a:r>
            <a:r>
              <a:rPr lang="ar-SA" sz="2200" kern="100" dirty="0" err="1">
                <a:effectLst/>
                <a:latin typeface="Calibri" panose="020F0502020204030204" pitchFamily="34" charset="0"/>
                <a:ea typeface="Calibri" panose="020F0502020204030204" pitchFamily="34" charset="0"/>
                <a:cs typeface="Arial" panose="020B0604020202020204" pitchFamily="34" charset="0"/>
              </a:rPr>
              <a:t>هتماماتهم</a:t>
            </a:r>
            <a:r>
              <a:rPr lang="ar-SA" sz="2200" kern="100" dirty="0">
                <a:effectLst/>
                <a:latin typeface="Calibri" panose="020F0502020204030204" pitchFamily="34" charset="0"/>
                <a:ea typeface="Calibri" panose="020F0502020204030204" pitchFamily="34" charset="0"/>
                <a:cs typeface="Arial" panose="020B0604020202020204" pitchFamily="34" charset="0"/>
              </a:rPr>
              <a:t>، وتقديم منتجات وخدمات تلبي هذه الاحتياجات</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DZ" sz="2200" kern="100" dirty="0">
                <a:latin typeface="Calibri" panose="020F0502020204030204" pitchFamily="34" charset="0"/>
                <a:ea typeface="Calibri" panose="020F0502020204030204" pitchFamily="34" charset="0"/>
                <a:cs typeface="Arial" panose="020B0604020202020204" pitchFamily="34" charset="0"/>
              </a:rPr>
              <a:t>إِ</a:t>
            </a:r>
            <a:r>
              <a:rPr lang="ar-SA" sz="2200" kern="100" dirty="0">
                <a:effectLst/>
                <a:latin typeface="Calibri" panose="020F0502020204030204" pitchFamily="34" charset="0"/>
                <a:ea typeface="Calibri" panose="020F0502020204030204" pitchFamily="34" charset="0"/>
                <a:cs typeface="Arial" panose="020B0604020202020204" pitchFamily="34" charset="0"/>
              </a:rPr>
              <a:t>نتشار معرفة علامة شركتك : ي</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مكن للش</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ركات</a:t>
            </a:r>
            <a:r>
              <a:rPr lang="ar-SA" sz="2200" kern="100" dirty="0">
                <a:effectLst/>
                <a:latin typeface="Calibri" panose="020F0502020204030204" pitchFamily="34" charset="0"/>
                <a:ea typeface="Calibri" panose="020F0502020204030204" pitchFamily="34" charset="0"/>
                <a:cs typeface="Arial" panose="020B0604020202020204" pitchFamily="34" charset="0"/>
              </a:rPr>
              <a:t> </a:t>
            </a:r>
            <a:r>
              <a:rPr lang="ar-DZ" sz="2200" kern="100" dirty="0">
                <a:latin typeface="Calibri" panose="020F0502020204030204" pitchFamily="34" charset="0"/>
                <a:ea typeface="Calibri" panose="020F0502020204030204" pitchFamily="34" charset="0"/>
                <a:cs typeface="Arial" panose="020B0604020202020204" pitchFamily="34" charset="0"/>
              </a:rPr>
              <a:t>إِ</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200" kern="100" dirty="0">
                <a:effectLst/>
                <a:latin typeface="Calibri" panose="020F0502020204030204" pitchFamily="34" charset="0"/>
                <a:ea typeface="Calibri" panose="020F0502020204030204" pitchFamily="34" charset="0"/>
                <a:cs typeface="Arial" panose="020B0604020202020204" pitchFamily="34" charset="0"/>
              </a:rPr>
              <a:t> </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السوشيال</a:t>
            </a:r>
            <a:r>
              <a:rPr lang="ar-SA" sz="2200" kern="100" dirty="0">
                <a:effectLst/>
                <a:latin typeface="Calibri" panose="020F0502020204030204" pitchFamily="34" charset="0"/>
                <a:ea typeface="Calibri" panose="020F0502020204030204" pitchFamily="34" charset="0"/>
                <a:cs typeface="Arial" panose="020B0604020202020204" pitchFamily="34" charset="0"/>
              </a:rPr>
              <a:t> ميديا</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لزيادة الوعي بالشركة ومنتجاتها وخدماتها. وهذا يساعد الشركات على جذب العملاء الم</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حتملين</a:t>
            </a:r>
            <a:r>
              <a:rPr lang="ar-SA" sz="2200" kern="100" dirty="0">
                <a:effectLst/>
                <a:latin typeface="Calibri" panose="020F0502020204030204" pitchFamily="34" charset="0"/>
                <a:ea typeface="Calibri" panose="020F0502020204030204" pitchFamily="34" charset="0"/>
                <a:cs typeface="Arial" panose="020B0604020202020204" pitchFamily="34" charset="0"/>
              </a:rPr>
              <a:t> وتحويلهم إلى عملاء ف</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عليين</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200" kern="100" dirty="0">
                <a:effectLst/>
                <a:latin typeface="Calibri" panose="020F0502020204030204" pitchFamily="34" charset="0"/>
                <a:ea typeface="Calibri" panose="020F0502020204030204" pitchFamily="34" charset="0"/>
                <a:cs typeface="Arial" panose="020B0604020202020204" pitchFamily="34" charset="0"/>
              </a:rPr>
              <a:t>تحسين المبيعات: يمكن للشركات </a:t>
            </a:r>
            <a:r>
              <a:rPr lang="ar-DZ" sz="2200" kern="100" dirty="0">
                <a:effectLst/>
                <a:latin typeface="Calibri" panose="020F0502020204030204" pitchFamily="34" charset="0"/>
                <a:ea typeface="Calibri" panose="020F0502020204030204" pitchFamily="34" charset="0"/>
                <a:cs typeface="Arial" panose="020B0604020202020204" pitchFamily="34" charset="0"/>
              </a:rPr>
              <a:t>إِ</a:t>
            </a:r>
            <a:r>
              <a:rPr lang="ar-SA" sz="2200" kern="100" dirty="0">
                <a:effectLst/>
                <a:latin typeface="Calibri" panose="020F0502020204030204" pitchFamily="34" charset="0"/>
                <a:ea typeface="Calibri" panose="020F0502020204030204" pitchFamily="34" charset="0"/>
                <a:cs typeface="Arial" panose="020B0604020202020204" pitchFamily="34" charset="0"/>
              </a:rPr>
              <a:t>س</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تخدام</a:t>
            </a:r>
            <a:r>
              <a:rPr lang="ar-SA" sz="2200" kern="100" dirty="0">
                <a:effectLst/>
                <a:latin typeface="Calibri" panose="020F0502020204030204" pitchFamily="34" charset="0"/>
                <a:ea typeface="Calibri" panose="020F0502020204030204" pitchFamily="34" charset="0"/>
                <a:cs typeface="Arial" panose="020B0604020202020204" pitchFamily="34" charset="0"/>
              </a:rPr>
              <a:t> </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السوشيال</a:t>
            </a:r>
            <a:r>
              <a:rPr lang="ar-SA" sz="2200" kern="100" dirty="0">
                <a:effectLst/>
                <a:latin typeface="Calibri" panose="020F0502020204030204" pitchFamily="34" charset="0"/>
                <a:ea typeface="Calibri" panose="020F0502020204030204" pitchFamily="34" charset="0"/>
                <a:cs typeface="Arial" panose="020B0604020202020204" pitchFamily="34" charset="0"/>
              </a:rPr>
              <a:t> ميديا</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ل</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ت</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حسين المبيعات من خلال تقديم عروض ترويجية وخصومات، وعرض المنتجات والخدمات الجديدة، </a:t>
            </a:r>
            <a:r>
              <a:rPr lang="ar-SA" sz="2200" kern="100" dirty="0" err="1">
                <a:effectLst/>
                <a:latin typeface="Calibri" panose="020F0502020204030204" pitchFamily="34" charset="0"/>
                <a:ea typeface="Calibri" panose="020F0502020204030204" pitchFamily="34" charset="0"/>
                <a:cs typeface="Arial" panose="020B0604020202020204" pitchFamily="34" charset="0"/>
              </a:rPr>
              <a:t>والر</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د على </a:t>
            </a:r>
            <a:r>
              <a:rPr lang="ar-DZ" sz="2200" kern="100" dirty="0">
                <a:effectLst/>
                <a:latin typeface="Calibri" panose="020F0502020204030204" pitchFamily="34" charset="0"/>
                <a:ea typeface="Calibri" panose="020F0502020204030204" pitchFamily="34" charset="0"/>
                <a:cs typeface="Arial" panose="020B0604020202020204" pitchFamily="34" charset="0"/>
              </a:rPr>
              <a:t>إِ</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ستفسارات</a:t>
            </a:r>
            <a:r>
              <a:rPr lang="ar-SA" sz="2200" kern="100" dirty="0">
                <a:effectLst/>
                <a:latin typeface="Calibri" panose="020F0502020204030204" pitchFamily="34" charset="0"/>
                <a:ea typeface="Calibri" panose="020F0502020204030204" pitchFamily="34" charset="0"/>
                <a:cs typeface="Arial" panose="020B0604020202020204" pitchFamily="34" charset="0"/>
              </a:rPr>
              <a:t> العملاء</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1829028077"/>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3B2B70-9568-8A98-EEB2-5681678BBAC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871DA25-75C9-0844-5B41-80F69417F088}"/>
              </a:ext>
            </a:extLst>
          </p:cNvPr>
          <p:cNvSpPr txBox="1"/>
          <p:nvPr/>
        </p:nvSpPr>
        <p:spPr>
          <a:xfrm>
            <a:off x="4229604" y="74682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التسويق عبر منصات التواصل الاجتماعي</a:t>
            </a:r>
          </a:p>
        </p:txBody>
      </p:sp>
      <p:sp>
        <p:nvSpPr>
          <p:cNvPr id="29" name="Rectangle 28">
            <a:extLst>
              <a:ext uri="{FF2B5EF4-FFF2-40B4-BE49-F238E27FC236}">
                <a16:creationId xmlns:a16="http://schemas.microsoft.com/office/drawing/2014/main" id="{CA463BA4-CAC9-0F12-8BFE-5CF6918325F1}"/>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97C832B-DEAF-A054-EE13-87E2EC2F24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03DA7FC-EB35-F9EA-625F-4A934020209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E28F782B-254C-5337-33F6-F21CD43AC66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47D9B902-C7B2-45FF-EF38-453200CD630F}"/>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55F9578B-E6EA-F471-F848-62CC6FD42FD7}"/>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10</a:t>
            </a:r>
          </a:p>
        </p:txBody>
      </p:sp>
      <p:sp>
        <p:nvSpPr>
          <p:cNvPr id="9" name="ZoneTexte 8">
            <a:extLst>
              <a:ext uri="{FF2B5EF4-FFF2-40B4-BE49-F238E27FC236}">
                <a16:creationId xmlns:a16="http://schemas.microsoft.com/office/drawing/2014/main" id="{B6D4F573-E3DD-3915-F973-BDCE9BDCDB60}"/>
              </a:ext>
            </a:extLst>
          </p:cNvPr>
          <p:cNvSpPr txBox="1"/>
          <p:nvPr/>
        </p:nvSpPr>
        <p:spPr>
          <a:xfrm>
            <a:off x="4327451" y="1486141"/>
            <a:ext cx="6693702" cy="4742324"/>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v"/>
            </a:pPr>
            <a:r>
              <a:rPr lang="ar-SA" sz="2400" b="1" kern="100" dirty="0">
                <a:effectLst/>
                <a:latin typeface="Calibri" panose="020F0502020204030204" pitchFamily="34" charset="0"/>
                <a:ea typeface="Calibri" panose="020F0502020204030204" pitchFamily="34" charset="0"/>
              </a:rPr>
              <a:t>كيفية التسويق على </a:t>
            </a:r>
            <a:r>
              <a:rPr lang="fr-FR" sz="2400" b="1" kern="100" dirty="0">
                <a:latin typeface="Calibri" panose="020F0502020204030204" pitchFamily="34" charset="0"/>
                <a:ea typeface="Calibri" panose="020F0502020204030204" pitchFamily="34" charset="0"/>
              </a:rPr>
              <a:t>Social media</a:t>
            </a:r>
            <a:r>
              <a:rPr lang="ar-DZ" sz="2400" b="1" kern="100" dirty="0">
                <a:latin typeface="Calibri" panose="020F0502020204030204" pitchFamily="34" charset="0"/>
                <a:ea typeface="Calibri" panose="020F0502020204030204" pitchFamily="34" charset="0"/>
              </a:rPr>
              <a:t> </a:t>
            </a:r>
            <a:r>
              <a:rPr lang="ar-DZ" sz="2400" b="1" kern="100" dirty="0">
                <a:effectLst/>
                <a:latin typeface="Calibri" panose="020F0502020204030204" pitchFamily="34" charset="0"/>
                <a:ea typeface="Calibri" panose="020F0502020204030204" pitchFamily="34" charset="0"/>
              </a:rPr>
              <a:t>:</a:t>
            </a:r>
            <a:endParaRPr lang="fr-FR" sz="2400" kern="100" dirty="0">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مكن تحقيق 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سويق على وسائل </a:t>
            </a:r>
            <a:r>
              <a:rPr lang="ar-SA" sz="2400" kern="100" dirty="0" err="1">
                <a:effectLst/>
                <a:latin typeface="Calibri" panose="020F0502020204030204" pitchFamily="34" charset="0"/>
                <a:ea typeface="Calibri" panose="020F0502020204030204" pitchFamily="34" charset="0"/>
              </a:rPr>
              <a:t>السوشيال</a:t>
            </a:r>
            <a:r>
              <a:rPr lang="ar-SA" sz="2400" kern="100" dirty="0">
                <a:effectLst/>
                <a:latin typeface="Calibri" panose="020F0502020204030204" pitchFamily="34" charset="0"/>
                <a:ea typeface="Calibri" panose="020F0502020204030204" pitchFamily="34" charset="0"/>
              </a:rPr>
              <a:t> ميديا</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بالعديد من الطرق وهي كالتالي على سبيل المثال</a:t>
            </a:r>
            <a:r>
              <a:rPr lang="fr-FR" sz="2400" kern="100" dirty="0">
                <a:effectLst/>
                <a:latin typeface="Calibri" panose="020F0502020204030204" pitchFamily="34" charset="0"/>
                <a:ea typeface="Calibri" panose="020F0502020204030204" pitchFamily="34" charset="0"/>
              </a:rPr>
              <a:t> : </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rPr>
              <a:t>إ</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نشاء محتوى جذ</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اب 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دعّ</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 بالصور والفيديوهات</a:t>
            </a:r>
            <a:endParaRPr lang="ar-DZ" sz="2400" kern="100" dirty="0">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DZ" sz="2400" kern="100" dirty="0">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ستخدام</a:t>
            </a:r>
            <a:r>
              <a:rPr lang="ar-SA" sz="2400" kern="100" dirty="0">
                <a:effectLst/>
                <a:latin typeface="Calibri" panose="020F0502020204030204" pitchFamily="34" charset="0"/>
                <a:ea typeface="Calibri" panose="020F0502020204030204" pitchFamily="34" charset="0"/>
              </a:rPr>
              <a:t> الإعلانات المدفوعة للوصول إلى جمهور جديد</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rPr>
              <a:t>التعاون مع الم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ؤ</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ث</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رين للترويج للمنتجات</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DZ" sz="2400" kern="100" dirty="0">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ختيار</a:t>
            </a:r>
            <a:r>
              <a:rPr lang="ar-SA" sz="2400" kern="100" dirty="0">
                <a:effectLst/>
                <a:latin typeface="Calibri" panose="020F0502020204030204" pitchFamily="34" charset="0"/>
                <a:ea typeface="Calibri" panose="020F0502020204030204" pitchFamily="34" charset="0"/>
              </a:rPr>
              <a:t> المنصات المناسبة للجمهور المستهدف</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rPr>
              <a:t>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ستمرار</a:t>
            </a:r>
            <a:r>
              <a:rPr lang="ar-SA" sz="2400" kern="100" dirty="0">
                <a:effectLst/>
                <a:latin typeface="Calibri" panose="020F0502020204030204" pitchFamily="34" charset="0"/>
                <a:ea typeface="Calibri" panose="020F0502020204030204" pitchFamily="34" charset="0"/>
              </a:rPr>
              <a:t> في الن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شر والت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فاعل بانتظام</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rPr>
              <a:t>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راقبة النتائج ب</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ستخدام</a:t>
            </a:r>
            <a:r>
              <a:rPr lang="ar-SA" sz="2400" kern="100" dirty="0">
                <a:effectLst/>
                <a:latin typeface="Calibri" panose="020F0502020204030204" pitchFamily="34" charset="0"/>
                <a:ea typeface="Calibri" panose="020F0502020204030204" pitchFamily="34" charset="0"/>
              </a:rPr>
              <a:t> أدوات التحليل لمعرفة ما ينجح وتطوير 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ستراتيجية</a:t>
            </a:r>
            <a:r>
              <a:rPr lang="fr-FR" sz="2400" kern="100" dirty="0">
                <a:effectLst/>
                <a:latin typeface="Calibri" panose="020F0502020204030204" pitchFamily="34" charset="0"/>
                <a:ea typeface="Calibri" panose="020F0502020204030204" pitchFamily="34" charset="0"/>
              </a:rPr>
              <a:t>.</a:t>
            </a:r>
          </a:p>
        </p:txBody>
      </p:sp>
      <p:pic>
        <p:nvPicPr>
          <p:cNvPr id="12" name="Image 11">
            <a:extLst>
              <a:ext uri="{FF2B5EF4-FFF2-40B4-BE49-F238E27FC236}">
                <a16:creationId xmlns:a16="http://schemas.microsoft.com/office/drawing/2014/main" id="{46279E2A-30DB-E768-51C0-A004B63902B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3858" y="2447072"/>
            <a:ext cx="3635746" cy="314990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90616143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7564FC-E226-E689-8325-40126A1DE7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7C9ADFA-31E3-FFDC-35CC-2FC16680EE0D}"/>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50E072F-143B-D50F-EE09-4BBD1939E1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DBA5E06-027A-6770-5A57-0F8FF4D81D9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03FB1AD2-34C2-6D98-05AD-5BCC72A631B1}"/>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A4EE6F9D-D7CF-A84A-C9B6-C9A6407E69DA}"/>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9" name="ZoneTexte 8">
            <a:extLst>
              <a:ext uri="{FF2B5EF4-FFF2-40B4-BE49-F238E27FC236}">
                <a16:creationId xmlns:a16="http://schemas.microsoft.com/office/drawing/2014/main" id="{7D1E3E7B-211B-60B9-D666-47A408FF2272}"/>
              </a:ext>
            </a:extLst>
          </p:cNvPr>
          <p:cNvSpPr txBox="1"/>
          <p:nvPr/>
        </p:nvSpPr>
        <p:spPr>
          <a:xfrm>
            <a:off x="1658968" y="961765"/>
            <a:ext cx="9405004" cy="5158848"/>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DZ" sz="2400" b="1" kern="100" dirty="0">
                <a:solidFill>
                  <a:schemeClr val="accent2">
                    <a:lumMod val="75000"/>
                  </a:schemeClr>
                </a:solidFill>
                <a:effectLst/>
                <a:latin typeface="Calibri" panose="020F0502020204030204" pitchFamily="34" charset="0"/>
                <a:ea typeface="Calibri" panose="020F0502020204030204" pitchFamily="34" charset="0"/>
              </a:rPr>
              <a:t>دراسة علمية : </a:t>
            </a:r>
            <a:r>
              <a:rPr lang="ar-DZ" sz="2400" b="1" dirty="0">
                <a:solidFill>
                  <a:schemeClr val="accent2">
                    <a:lumMod val="75000"/>
                  </a:schemeClr>
                </a:solidFill>
              </a:rPr>
              <a:t>عماري سماح  - بن عبدة آمنة 2017  </a:t>
            </a:r>
            <a:r>
              <a:rPr lang="ar-DZ" dirty="0"/>
              <a:t> </a:t>
            </a:r>
            <a:endParaRPr lang="fr-FR" dirty="0"/>
          </a:p>
          <a:p>
            <a:pPr algn="just" rtl="1"/>
            <a:r>
              <a:rPr lang="ar-DZ" sz="2400" dirty="0"/>
              <a:t>دراسة موسومة بعنوان : "دور التَّسويق عبر مواقع التواصل الإِجتماعي في إِدارة العلاقة مع الزبون - دراسة حالة صفحة شركة عمر بن عمر " على الفايسبوك ".</a:t>
            </a:r>
            <a:endParaRPr lang="fr-FR" sz="2400" dirty="0"/>
          </a:p>
          <a:p>
            <a:pPr algn="just" rtl="1"/>
            <a:r>
              <a:rPr lang="ar-DZ" sz="2400" dirty="0"/>
              <a:t>تمَّ </a:t>
            </a:r>
            <a:r>
              <a:rPr lang="ar-DZ" sz="2400" dirty="0" err="1"/>
              <a:t>الإِعتماد</a:t>
            </a:r>
            <a:r>
              <a:rPr lang="ar-DZ" sz="2400" dirty="0"/>
              <a:t> على المنهج الوصفي التَّحليلي </a:t>
            </a:r>
            <a:r>
              <a:rPr lang="ar-DZ" sz="2400" dirty="0" err="1"/>
              <a:t>بالإِعتماد</a:t>
            </a:r>
            <a:r>
              <a:rPr lang="ar-DZ" sz="2400" dirty="0"/>
              <a:t> على المُقابلة و </a:t>
            </a:r>
            <a:r>
              <a:rPr lang="ar-DZ" sz="2400" dirty="0" err="1"/>
              <a:t>الإِستبيان</a:t>
            </a:r>
            <a:r>
              <a:rPr lang="ar-DZ" sz="2400" dirty="0"/>
              <a:t> للتعرُّف على دور صفحة عمر بن عمر على موقع "الفايسبوك في إِدارة العلاقة مع زبائنها، و تمَّ معالجة البيانات عن طريق برنامج الحزمة الإِحصائية للعلوم الاجتماعية.</a:t>
            </a:r>
            <a:endParaRPr lang="fr-FR" sz="2400" dirty="0"/>
          </a:p>
          <a:p>
            <a:pPr algn="just" rtl="1"/>
            <a:r>
              <a:rPr lang="ar-DZ" sz="2400" dirty="0"/>
              <a:t>وتوصَّلت الدِراسة إلى :</a:t>
            </a:r>
            <a:endParaRPr lang="fr-FR" sz="2400" dirty="0"/>
          </a:p>
          <a:p>
            <a:pPr algn="just" rtl="1"/>
            <a:r>
              <a:rPr lang="ar-SA" sz="2400" dirty="0"/>
              <a:t>تسجيل </a:t>
            </a:r>
            <a:r>
              <a:rPr lang="ar-DZ" sz="2400" dirty="0"/>
              <a:t>إِ</a:t>
            </a:r>
            <a:r>
              <a:rPr lang="ar-SA" sz="2400" dirty="0" err="1"/>
              <a:t>هتمام</a:t>
            </a:r>
            <a:r>
              <a:rPr lang="ar-SA" sz="2400" dirty="0"/>
              <a:t> كبير من متابعي فيسبوك بصفحة شركة "عمر بن عمر"، و</a:t>
            </a:r>
            <a:r>
              <a:rPr lang="ar-DZ" sz="2400" dirty="0"/>
              <a:t>إِ</a:t>
            </a:r>
            <a:r>
              <a:rPr lang="ar-SA" sz="2400" dirty="0" err="1"/>
              <a:t>نطباعًا</a:t>
            </a:r>
            <a:r>
              <a:rPr lang="ar-SA" sz="2400" dirty="0"/>
              <a:t> إيجابيًا عن عروضها وتفاعلها، مم</a:t>
            </a:r>
            <a:r>
              <a:rPr lang="ar-DZ" sz="2400" dirty="0"/>
              <a:t>َّ</a:t>
            </a:r>
            <a:r>
              <a:rPr lang="ar-SA" sz="2400" dirty="0"/>
              <a:t>ا يعكس نجاحها في تلبية توقعات الزبائن. كما تلعب الصفحة دورًا مهمًا في إدارة العلاقة مع العملاء عبر التفاعل المستمر وحل الشكاوى. </a:t>
            </a:r>
            <a:r>
              <a:rPr lang="ar-SA" sz="2400" dirty="0" err="1"/>
              <a:t>وت</a:t>
            </a:r>
            <a:r>
              <a:rPr lang="ar-DZ" sz="2400" dirty="0"/>
              <a:t>ُ</a:t>
            </a:r>
            <a:r>
              <a:rPr lang="ar-SA" sz="2400" dirty="0" err="1"/>
              <a:t>وص</a:t>
            </a:r>
            <a:r>
              <a:rPr lang="ar-DZ" sz="2400" dirty="0"/>
              <a:t>ِ</a:t>
            </a:r>
            <a:r>
              <a:rPr lang="ar-SA" sz="2400" dirty="0"/>
              <a:t>ي الدراسة بزيادة التواصل </a:t>
            </a:r>
            <a:r>
              <a:rPr lang="ar-SA" sz="2400" dirty="0" err="1"/>
              <a:t>والر</a:t>
            </a:r>
            <a:r>
              <a:rPr lang="ar-DZ" sz="2400" dirty="0"/>
              <a:t>َّ</a:t>
            </a:r>
            <a:r>
              <a:rPr lang="ar-SA" sz="2400" dirty="0"/>
              <a:t>د الد</a:t>
            </a:r>
            <a:r>
              <a:rPr lang="ar-DZ" sz="2400" dirty="0"/>
              <a:t>َّ</a:t>
            </a:r>
            <a:r>
              <a:rPr lang="ar-SA" sz="2400" dirty="0"/>
              <a:t>ائم على تعليقات و</a:t>
            </a:r>
            <a:r>
              <a:rPr lang="ar-DZ" sz="2400" dirty="0"/>
              <a:t>إِ</a:t>
            </a:r>
            <a:r>
              <a:rPr lang="ar-SA" sz="2400" dirty="0" err="1"/>
              <a:t>ستفسارات</a:t>
            </a:r>
            <a:r>
              <a:rPr lang="ar-SA" sz="2400" dirty="0"/>
              <a:t> الز</a:t>
            </a:r>
            <a:r>
              <a:rPr lang="ar-DZ" sz="2400" dirty="0"/>
              <a:t>َّ</a:t>
            </a:r>
            <a:r>
              <a:rPr lang="ar-SA" sz="2400" dirty="0"/>
              <a:t>بائن عبر الصفحة</a:t>
            </a:r>
            <a:r>
              <a:rPr lang="fr-FR" sz="2400" dirty="0"/>
              <a:t>.</a:t>
            </a:r>
          </a:p>
          <a:p>
            <a:pPr algn="just" rtl="1">
              <a:lnSpc>
                <a:spcPct val="107000"/>
              </a:lnSpc>
              <a:spcAft>
                <a:spcPts val="800"/>
              </a:spcAft>
            </a:pPr>
            <a:endParaRPr lang="ar-DZ" sz="2400" b="1" kern="100" dirty="0">
              <a:solidFill>
                <a:schemeClr val="accent2">
                  <a:lumMod val="75000"/>
                </a:schemeClr>
              </a:solidFill>
              <a:effectLst/>
              <a:latin typeface="Calibri" panose="020F0502020204030204" pitchFamily="34" charset="0"/>
              <a:ea typeface="Calibri" panose="020F0502020204030204" pitchFamily="34" charset="0"/>
            </a:endParaRPr>
          </a:p>
          <a:p>
            <a:pPr algn="just" rtl="1">
              <a:lnSpc>
                <a:spcPct val="107000"/>
              </a:lnSpc>
              <a:spcAft>
                <a:spcPts val="800"/>
              </a:spcAft>
            </a:pPr>
            <a:endParaRPr lang="fr-FR" sz="2400" kern="100" dirty="0">
              <a:effectLst/>
              <a:latin typeface="Calibri" panose="020F0502020204030204" pitchFamily="34" charset="0"/>
              <a:ea typeface="Calibri" panose="020F0502020204030204" pitchFamily="34" charset="0"/>
            </a:endParaRPr>
          </a:p>
        </p:txBody>
      </p:sp>
      <p:sp>
        <p:nvSpPr>
          <p:cNvPr id="5" name="ZoneTexte 4">
            <a:extLst>
              <a:ext uri="{FF2B5EF4-FFF2-40B4-BE49-F238E27FC236}">
                <a16:creationId xmlns:a16="http://schemas.microsoft.com/office/drawing/2014/main" id="{111AEEE2-D953-13FF-F939-D5B5678B3ECF}"/>
              </a:ext>
            </a:extLst>
          </p:cNvPr>
          <p:cNvSpPr txBox="1"/>
          <p:nvPr/>
        </p:nvSpPr>
        <p:spPr>
          <a:xfrm>
            <a:off x="1658968" y="5665402"/>
            <a:ext cx="7145078" cy="461665"/>
          </a:xfrm>
          <a:prstGeom prst="rect">
            <a:avLst/>
          </a:prstGeom>
          <a:noFill/>
        </p:spPr>
        <p:txBody>
          <a:bodyPr wrap="square">
            <a:spAutoFit/>
          </a:bodyPr>
          <a:lstStyle/>
          <a:p>
            <a:r>
              <a:rPr lang="fr-FR" sz="2400" b="1" dirty="0"/>
              <a:t>https://h1.nu/1jqF3</a:t>
            </a:r>
          </a:p>
        </p:txBody>
      </p:sp>
    </p:spTree>
    <p:extLst>
      <p:ext uri="{BB962C8B-B14F-4D97-AF65-F5344CB8AC3E}">
        <p14:creationId xmlns:p14="http://schemas.microsoft.com/office/powerpoint/2010/main" val="2600443216"/>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95862-0A6B-136D-F284-A8A92DC4831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E1B98C3-B786-5D6E-9366-DB7622CE9301}"/>
              </a:ext>
            </a:extLst>
          </p:cNvPr>
          <p:cNvSpPr txBox="1"/>
          <p:nvPr/>
        </p:nvSpPr>
        <p:spPr>
          <a:xfrm>
            <a:off x="4229604" y="667861"/>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إدارة الأزمات عبر منصات التواصل الاجتماعي</a:t>
            </a:r>
          </a:p>
        </p:txBody>
      </p:sp>
      <p:sp>
        <p:nvSpPr>
          <p:cNvPr id="29" name="Rectangle 28">
            <a:extLst>
              <a:ext uri="{FF2B5EF4-FFF2-40B4-BE49-F238E27FC236}">
                <a16:creationId xmlns:a16="http://schemas.microsoft.com/office/drawing/2014/main" id="{5E7CE70E-F8E7-9CB0-E797-DF024814867E}"/>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8626B8B-196D-E924-58C3-84EE28C14C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E8687B1-B3CA-712F-EA77-37317025379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EC0F8527-ADF8-8227-DAC7-20F27F2CD39F}"/>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BE6925D0-D328-EF56-985C-6AF6F38C92E1}"/>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36310D84-BCEE-3AA4-1AF4-E6D919EDF3EA}"/>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11</a:t>
            </a:r>
          </a:p>
        </p:txBody>
      </p:sp>
      <p:sp>
        <p:nvSpPr>
          <p:cNvPr id="7" name="ZoneTexte 6">
            <a:extLst>
              <a:ext uri="{FF2B5EF4-FFF2-40B4-BE49-F238E27FC236}">
                <a16:creationId xmlns:a16="http://schemas.microsoft.com/office/drawing/2014/main" id="{C3161185-20B7-FB4F-06B5-47C12CFDBE2E}"/>
              </a:ext>
            </a:extLst>
          </p:cNvPr>
          <p:cNvSpPr txBox="1"/>
          <p:nvPr/>
        </p:nvSpPr>
        <p:spPr>
          <a:xfrm>
            <a:off x="1520455" y="1823729"/>
            <a:ext cx="9760687" cy="4331186"/>
          </a:xfrm>
          <a:prstGeom prst="rect">
            <a:avLst/>
          </a:prstGeom>
          <a:noFill/>
        </p:spPr>
        <p:txBody>
          <a:bodyPr wrap="square">
            <a:spAutoFit/>
          </a:bodyPr>
          <a:lstStyle/>
          <a:p>
            <a:pPr algn="just" rtl="1"/>
            <a:r>
              <a:rPr lang="ar-SA" sz="2400" dirty="0"/>
              <a:t>أ</a:t>
            </a:r>
            <a:r>
              <a:rPr lang="ar-DZ" sz="2400" dirty="0"/>
              <a:t>َ</a:t>
            </a:r>
            <a:r>
              <a:rPr lang="ar-SA" sz="2400" dirty="0"/>
              <a:t>نشأ</a:t>
            </a:r>
            <a:r>
              <a:rPr lang="ar-DZ" sz="2400" dirty="0"/>
              <a:t>َ</a:t>
            </a:r>
            <a:r>
              <a:rPr lang="ar-SA" sz="2400" dirty="0"/>
              <a:t>ت الخبيرة </a:t>
            </a:r>
            <a:r>
              <a:rPr lang="fr-FR" sz="2400" dirty="0"/>
              <a:t>Julie </a:t>
            </a:r>
            <a:r>
              <a:rPr lang="fr-FR" sz="2400" dirty="0" err="1"/>
              <a:t>Atherton</a:t>
            </a:r>
            <a:r>
              <a:rPr lang="ar-SA" sz="2400" dirty="0"/>
              <a:t> هذه القائمة المرجعية الم</a:t>
            </a:r>
            <a:r>
              <a:rPr lang="ar-DZ" sz="2400" dirty="0"/>
              <a:t>ُ</a:t>
            </a:r>
            <a:r>
              <a:rPr lang="ar-SA" sz="2400" dirty="0" err="1"/>
              <a:t>فيدة</a:t>
            </a:r>
            <a:r>
              <a:rPr lang="ar-SA" sz="2400" dirty="0"/>
              <a:t> المكو</a:t>
            </a:r>
            <a:r>
              <a:rPr lang="ar-DZ" sz="2400" dirty="0"/>
              <a:t>َّ</a:t>
            </a:r>
            <a:r>
              <a:rPr lang="ar-SA" sz="2400" dirty="0" err="1"/>
              <a:t>نة</a:t>
            </a:r>
            <a:r>
              <a:rPr lang="ar-SA" sz="2400" dirty="0"/>
              <a:t> من 10 خطوات ل</a:t>
            </a:r>
            <a:r>
              <a:rPr lang="ar-DZ" sz="2400" dirty="0"/>
              <a:t>ل</a:t>
            </a:r>
            <a:r>
              <a:rPr lang="ar-SA" sz="2400" dirty="0"/>
              <a:t>مساعد</a:t>
            </a:r>
            <a:r>
              <a:rPr lang="ar-DZ" sz="2400" dirty="0"/>
              <a:t>ة </a:t>
            </a:r>
            <a:r>
              <a:rPr lang="ar-SA" sz="2400" dirty="0"/>
              <a:t>على الت</a:t>
            </a:r>
            <a:r>
              <a:rPr lang="ar-DZ" sz="2400" dirty="0"/>
              <a:t>َّ</a:t>
            </a:r>
            <a:r>
              <a:rPr lang="ar-SA" sz="2400" dirty="0"/>
              <a:t>فكير وال</a:t>
            </a:r>
            <a:r>
              <a:rPr lang="ar-DZ" sz="2400" dirty="0"/>
              <a:t>إ</a:t>
            </a:r>
            <a:r>
              <a:rPr lang="ar-SA" sz="2400" dirty="0" err="1"/>
              <a:t>ستعداد</a:t>
            </a:r>
            <a:r>
              <a:rPr lang="ar-SA" sz="2400" dirty="0"/>
              <a:t> لموقف ي</a:t>
            </a:r>
            <a:r>
              <a:rPr lang="ar-DZ" sz="2400" dirty="0"/>
              <a:t>ُ</a:t>
            </a:r>
            <a:r>
              <a:rPr lang="ar-SA" sz="2400" dirty="0"/>
              <a:t>مكن أن ي</a:t>
            </a:r>
            <a:r>
              <a:rPr lang="ar-DZ" sz="2400" dirty="0"/>
              <a:t>َ</a:t>
            </a:r>
            <a:r>
              <a:rPr lang="ar-SA" sz="2400" dirty="0"/>
              <a:t>حدث فجأة</a:t>
            </a:r>
            <a:r>
              <a:rPr lang="ar-DZ" sz="2400" dirty="0"/>
              <a:t>ً،</a:t>
            </a:r>
            <a:r>
              <a:rPr lang="ar-SA" sz="2400" dirty="0"/>
              <a:t> لأي</a:t>
            </a:r>
            <a:r>
              <a:rPr lang="ar-DZ" sz="2400" dirty="0"/>
              <a:t>ِّ</a:t>
            </a:r>
            <a:r>
              <a:rPr lang="ar-SA" sz="2400" dirty="0"/>
              <a:t> شخص</a:t>
            </a:r>
            <a:r>
              <a:rPr lang="ar-DZ" sz="2400" dirty="0"/>
              <a:t>ٍ</a:t>
            </a:r>
            <a:r>
              <a:rPr lang="ar-SA" sz="2400" dirty="0"/>
              <a:t> أو مؤسسة</a:t>
            </a:r>
            <a:r>
              <a:rPr lang="ar-DZ" sz="2400" dirty="0"/>
              <a:t>ٍ</a:t>
            </a:r>
            <a:r>
              <a:rPr lang="ar-SA" sz="2400" dirty="0"/>
              <a:t>. وتم</a:t>
            </a:r>
            <a:r>
              <a:rPr lang="ar-DZ" sz="2400" dirty="0"/>
              <a:t>َّ</a:t>
            </a:r>
            <a:r>
              <a:rPr lang="ar-SA" sz="2400" dirty="0"/>
              <a:t> </a:t>
            </a:r>
            <a:r>
              <a:rPr lang="ar-DZ" sz="2400" dirty="0"/>
              <a:t>إ</a:t>
            </a:r>
            <a:r>
              <a:rPr lang="ar-SA" sz="2400" dirty="0" err="1"/>
              <a:t>قتباس</a:t>
            </a:r>
            <a:r>
              <a:rPr lang="ar-SA" sz="2400" dirty="0"/>
              <a:t> القائمة من الكتاب الإلكتروني الذي ك</a:t>
            </a:r>
            <a:r>
              <a:rPr lang="ar-DZ" sz="2400" dirty="0"/>
              <a:t>َ</a:t>
            </a:r>
            <a:r>
              <a:rPr lang="ar-SA" sz="2400" dirty="0"/>
              <a:t>تبته لصالح </a:t>
            </a:r>
            <a:r>
              <a:rPr lang="fr-FR" sz="2400" dirty="0"/>
              <a:t>DMI – digital marketing </a:t>
            </a:r>
            <a:r>
              <a:rPr lang="fr-FR" sz="2400" dirty="0" err="1"/>
              <a:t>institute</a:t>
            </a:r>
            <a:r>
              <a:rPr lang="ar-SA" sz="2400" dirty="0"/>
              <a:t> حول كيفية إدارة أزمات وسائل التواصل الاجتماعي:</a:t>
            </a:r>
            <a:endParaRPr lang="fr-FR" sz="2400" dirty="0"/>
          </a:p>
          <a:p>
            <a:pPr marL="342900" lvl="0" indent="-342900" algn="just" rtl="1">
              <a:lnSpc>
                <a:spcPct val="107000"/>
              </a:lnSpc>
              <a:spcAft>
                <a:spcPts val="800"/>
              </a:spcAft>
              <a:buFont typeface="Wingdings" panose="05000000000000000000" pitchFamily="2"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ب</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اء</a:t>
            </a:r>
            <a:r>
              <a:rPr lang="ar-SA" sz="2400" b="1" kern="100" dirty="0">
                <a:effectLst/>
                <a:latin typeface="Calibri" panose="020F0502020204030204" pitchFamily="34" charset="0"/>
                <a:ea typeface="Calibri" panose="020F0502020204030204" pitchFamily="34" charset="0"/>
                <a:cs typeface="Arial" panose="020B0604020202020204" pitchFamily="34" charset="0"/>
              </a:rPr>
              <a:t> فريق الأزمات</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تحديد أعضاء الفريق وأدوارهم وصلاحياتهم مسبقًا، وأن يكون الفريق</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None/>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صغيرًا ومتجانسًا 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تخاذ قرارات سريعة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Wingdings" panose="05000000000000000000" pitchFamily="2"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و</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ضع</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 خط</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ة العمليات</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إعداد خطة أزمة مختصرة لا تتجاوز صفحة واحدة لضمان سرعة التنفيذ</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Wingdings" panose="05000000000000000000" pitchFamily="2"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حديد قناة 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واصل داخلية واحدة</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ختيار</a:t>
            </a:r>
            <a:r>
              <a:rPr lang="ar-SA" sz="2400" kern="100" dirty="0">
                <a:effectLst/>
                <a:latin typeface="Calibri" panose="020F0502020204030204" pitchFamily="34" charset="0"/>
                <a:ea typeface="Calibri" panose="020F0502020204030204" pitchFamily="34" charset="0"/>
                <a:cs typeface="Arial" panose="020B0604020202020204" pitchFamily="34" charset="0"/>
              </a:rPr>
              <a:t> قناة شفافة مثل</a:t>
            </a:r>
            <a:r>
              <a:rPr lang="fr-FR" sz="2400" kern="100" dirty="0">
                <a:effectLst/>
                <a:latin typeface="Calibri" panose="020F0502020204030204" pitchFamily="34" charset="0"/>
                <a:ea typeface="Calibri" panose="020F0502020204030204" pitchFamily="34" charset="0"/>
                <a:cs typeface="Arial" panose="020B0604020202020204" pitchFamily="34" charset="0"/>
              </a:rPr>
              <a:t> Teams </a:t>
            </a:r>
            <a:r>
              <a:rPr lang="ar-SA" sz="2400" kern="100" dirty="0">
                <a:effectLst/>
                <a:latin typeface="Calibri" panose="020F0502020204030204" pitchFamily="34" charset="0"/>
                <a:ea typeface="Calibri" panose="020F0502020204030204" pitchFamily="34" charset="0"/>
                <a:cs typeface="Arial" panose="020B0604020202020204" pitchFamily="34" charset="0"/>
              </a:rPr>
              <a:t>أو</a:t>
            </a:r>
            <a:r>
              <a:rPr lang="fr-FR" sz="2400" kern="100" dirty="0">
                <a:effectLst/>
                <a:latin typeface="Calibri" panose="020F0502020204030204" pitchFamily="34" charset="0"/>
                <a:ea typeface="Calibri" panose="020F0502020204030204" pitchFamily="34" charset="0"/>
                <a:cs typeface="Arial" panose="020B0604020202020204" pitchFamily="34" charset="0"/>
              </a:rPr>
              <a:t> Slack </a:t>
            </a:r>
            <a:r>
              <a:rPr lang="ar-SA" sz="2400" kern="100" dirty="0">
                <a:effectLst/>
                <a:latin typeface="Calibri" panose="020F0502020204030204" pitchFamily="34" charset="0"/>
                <a:ea typeface="Calibri" panose="020F0502020204030204" pitchFamily="34" charset="0"/>
                <a:cs typeface="Arial" panose="020B0604020202020204" pitchFamily="34" charset="0"/>
              </a:rPr>
              <a:t>لمتابعة كل المعلومات بدقة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Wingdings" panose="05000000000000000000" pitchFamily="2" charset="2"/>
              <a:buChar char="§"/>
              <a:tabLst>
                <a:tab pos="4572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تحديد المسؤول</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ملك القرار النهائي</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وما يتطل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توقيع جهة أعلى لتسريع رد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الفعل</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1095495496"/>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D465F-DFEB-0F87-0D03-FF81652E351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9111B71-0099-B1CB-DFD5-82BF485004F0}"/>
              </a:ext>
            </a:extLst>
          </p:cNvPr>
          <p:cNvSpPr txBox="1"/>
          <p:nvPr/>
        </p:nvSpPr>
        <p:spPr>
          <a:xfrm>
            <a:off x="4229604" y="667861"/>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إدارة الأزمات عبر منصات التواصل الاجتماعي</a:t>
            </a:r>
          </a:p>
        </p:txBody>
      </p:sp>
      <p:sp>
        <p:nvSpPr>
          <p:cNvPr id="29" name="Rectangle 28">
            <a:extLst>
              <a:ext uri="{FF2B5EF4-FFF2-40B4-BE49-F238E27FC236}">
                <a16:creationId xmlns:a16="http://schemas.microsoft.com/office/drawing/2014/main" id="{64F4D4DF-6FDB-301C-631F-4F6BF8451C0F}"/>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D409FF3-491E-8FC7-2FC6-0E921782D2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FE208C2-0E16-4D03-7701-921B4EAC03C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4B5C4875-62C0-2838-1FF2-B4257D124E7E}"/>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69795A3C-2691-5921-A18F-6040486BCC34}"/>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EDA99EEC-E8D1-A588-6435-524ED48639CC}"/>
              </a:ext>
            </a:extLst>
          </p:cNvPr>
          <p:cNvSpPr/>
          <p:nvPr/>
        </p:nvSpPr>
        <p:spPr>
          <a:xfrm>
            <a:off x="4093841"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11</a:t>
            </a:r>
          </a:p>
        </p:txBody>
      </p:sp>
      <p:sp>
        <p:nvSpPr>
          <p:cNvPr id="7" name="ZoneTexte 6">
            <a:extLst>
              <a:ext uri="{FF2B5EF4-FFF2-40B4-BE49-F238E27FC236}">
                <a16:creationId xmlns:a16="http://schemas.microsoft.com/office/drawing/2014/main" id="{F22F46DD-E1EB-DF29-0255-36D862C14836}"/>
              </a:ext>
            </a:extLst>
          </p:cNvPr>
          <p:cNvSpPr txBox="1"/>
          <p:nvPr/>
        </p:nvSpPr>
        <p:spPr>
          <a:xfrm>
            <a:off x="1520455" y="1823729"/>
            <a:ext cx="9760687" cy="461665"/>
          </a:xfrm>
          <a:prstGeom prst="rect">
            <a:avLst/>
          </a:prstGeom>
          <a:noFill/>
        </p:spPr>
        <p:txBody>
          <a:bodyPr wrap="square">
            <a:spAutoFit/>
          </a:bodyPr>
          <a:lstStyle/>
          <a:p>
            <a:pPr algn="just" rtl="1"/>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5" name="ZoneTexte 4">
            <a:extLst>
              <a:ext uri="{FF2B5EF4-FFF2-40B4-BE49-F238E27FC236}">
                <a16:creationId xmlns:a16="http://schemas.microsoft.com/office/drawing/2014/main" id="{388986C6-7350-4206-28B6-C1DD85BF876E}"/>
              </a:ext>
            </a:extLst>
          </p:cNvPr>
          <p:cNvSpPr txBox="1"/>
          <p:nvPr/>
        </p:nvSpPr>
        <p:spPr>
          <a:xfrm>
            <a:off x="1674626" y="1543751"/>
            <a:ext cx="9452344" cy="5336204"/>
          </a:xfrm>
          <a:prstGeom prst="rect">
            <a:avLst/>
          </a:prstGeom>
          <a:noFill/>
        </p:spPr>
        <p:txBody>
          <a:bodyPr wrap="square">
            <a:spAutoFit/>
          </a:bodyPr>
          <a:lstStyle/>
          <a:p>
            <a:pPr marL="342900" lvl="0" indent="-342900" algn="just" rtl="1">
              <a:lnSpc>
                <a:spcPct val="107000"/>
              </a:lnSpc>
              <a:spcAft>
                <a:spcPts val="800"/>
              </a:spcAft>
              <a:buFont typeface="Wingdings" panose="05000000000000000000" pitchFamily="2" charset="2"/>
              <a:buChar char="§"/>
              <a:tabLst>
                <a:tab pos="457200" algn="l"/>
              </a:tabLst>
            </a:pPr>
            <a:r>
              <a:rPr lang="ar-SA" sz="2400" b="1" kern="100" dirty="0">
                <a:effectLst/>
                <a:latin typeface="Calibri" panose="020F0502020204030204" pitchFamily="34" charset="0"/>
                <a:ea typeface="Calibri" panose="020F0502020204030204" pitchFamily="34" charset="0"/>
              </a:rPr>
              <a:t>ال</a:t>
            </a:r>
            <a:r>
              <a:rPr lang="ar-DZ" sz="2400" b="1" kern="100" dirty="0">
                <a:effectLst/>
                <a:latin typeface="Calibri" panose="020F0502020204030204" pitchFamily="34" charset="0"/>
                <a:ea typeface="Calibri" panose="020F0502020204030204" pitchFamily="34" charset="0"/>
              </a:rPr>
              <a:t>إِ</a:t>
            </a:r>
            <a:r>
              <a:rPr lang="ar-SA" sz="2400" b="1" kern="100" dirty="0" err="1">
                <a:effectLst/>
                <a:latin typeface="Calibri" panose="020F0502020204030204" pitchFamily="34" charset="0"/>
                <a:ea typeface="Calibri" panose="020F0502020204030204" pitchFamily="34" charset="0"/>
              </a:rPr>
              <a:t>ستعانة</a:t>
            </a:r>
            <a:r>
              <a:rPr lang="ar-SA" sz="2400" b="1" kern="100" dirty="0">
                <a:effectLst/>
                <a:latin typeface="Calibri" panose="020F0502020204030204" pitchFamily="34" charset="0"/>
                <a:ea typeface="Calibri" panose="020F0502020204030204" pitchFamily="34" charset="0"/>
              </a:rPr>
              <a:t> بالأصدقاء</a:t>
            </a:r>
            <a:r>
              <a:rPr lang="fr-FR" sz="2400" b="1" kern="100" dirty="0">
                <a:effectLst/>
                <a:latin typeface="Calibri" panose="020F0502020204030204" pitchFamily="34" charset="0"/>
                <a:ea typeface="Calibri" panose="020F0502020204030204" pitchFamily="34" charset="0"/>
              </a:rPr>
              <a:t>:</a:t>
            </a:r>
            <a:r>
              <a:rPr lang="fr-FR"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معرفة الصحفيين والم</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ؤث</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رين الداعمين وكيفية التواصل معهم عند الطوارئ</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Font typeface="Wingdings" panose="05000000000000000000" pitchFamily="2" charset="2"/>
              <a:buChar char="§"/>
              <a:tabLst>
                <a:tab pos="457200" algn="l"/>
              </a:tabLst>
            </a:pPr>
            <a:r>
              <a:rPr lang="ar-SA" sz="2400" b="1" kern="100" dirty="0">
                <a:effectLst/>
                <a:latin typeface="Calibri" panose="020F0502020204030204" pitchFamily="34" charset="0"/>
                <a:ea typeface="Calibri" panose="020F0502020204030204" pitchFamily="34" charset="0"/>
              </a:rPr>
              <a:t>معرفة الم</a:t>
            </a:r>
            <a:r>
              <a:rPr lang="ar-DZ" sz="2400" b="1" kern="100" dirty="0">
                <a:effectLst/>
                <a:latin typeface="Calibri" panose="020F0502020204030204" pitchFamily="34" charset="0"/>
                <a:ea typeface="Calibri" panose="020F0502020204030204" pitchFamily="34" charset="0"/>
              </a:rPr>
              <a:t>ُ</a:t>
            </a:r>
            <a:r>
              <a:rPr lang="ar-SA" sz="2400" b="1" kern="100" dirty="0" err="1">
                <a:effectLst/>
                <a:latin typeface="Calibri" panose="020F0502020204030204" pitchFamily="34" charset="0"/>
                <a:ea typeface="Calibri" panose="020F0502020204030204" pitchFamily="34" charset="0"/>
              </a:rPr>
              <a:t>حتوى</a:t>
            </a:r>
            <a:r>
              <a:rPr lang="ar-SA" sz="2400" b="1" kern="100" dirty="0">
                <a:effectLst/>
                <a:latin typeface="Calibri" panose="020F0502020204030204" pitchFamily="34" charset="0"/>
                <a:ea typeface="Calibri" panose="020F0502020204030204" pitchFamily="34" charset="0"/>
              </a:rPr>
              <a:t> المتاح</a:t>
            </a:r>
            <a:r>
              <a:rPr lang="fr-FR" sz="2400" b="1" kern="100" dirty="0">
                <a:effectLst/>
                <a:latin typeface="Calibri" panose="020F0502020204030204" pitchFamily="34" charset="0"/>
                <a:ea typeface="Calibri" panose="020F0502020204030204" pitchFamily="34" charset="0"/>
              </a:rPr>
              <a:t>:</a:t>
            </a:r>
            <a:r>
              <a:rPr lang="fr-FR"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توثيق المحتوى وإيقاف المنشورات الم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جدو</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لة</a:t>
            </a:r>
            <a:r>
              <a:rPr lang="ar-SA" sz="2400" kern="100" dirty="0">
                <a:effectLst/>
                <a:latin typeface="Calibri" panose="020F0502020204030204" pitchFamily="34" charset="0"/>
                <a:ea typeface="Calibri" panose="020F0502020204030204" pitchFamily="34" charset="0"/>
              </a:rPr>
              <a:t> خلال الأزمة</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Font typeface="Wingdings" panose="05000000000000000000" pitchFamily="2" charset="2"/>
              <a:buChar char="§"/>
              <a:tabLst>
                <a:tab pos="457200" algn="l"/>
              </a:tabLst>
            </a:pPr>
            <a:r>
              <a:rPr lang="ar-DZ" sz="2400" b="1" kern="100" dirty="0">
                <a:latin typeface="Calibri" panose="020F0502020204030204" pitchFamily="34" charset="0"/>
                <a:ea typeface="Calibri" panose="020F0502020204030204" pitchFamily="34" charset="0"/>
              </a:rPr>
              <a:t>إِ</a:t>
            </a:r>
            <a:r>
              <a:rPr lang="ar-SA" sz="2400" b="1" kern="100" dirty="0" err="1">
                <a:effectLst/>
                <a:latin typeface="Calibri" panose="020F0502020204030204" pitchFamily="34" charset="0"/>
                <a:ea typeface="Calibri" panose="020F0502020204030204" pitchFamily="34" charset="0"/>
              </a:rPr>
              <a:t>ختيار</a:t>
            </a:r>
            <a:r>
              <a:rPr lang="ar-SA" sz="2400" b="1" kern="100" dirty="0">
                <a:effectLst/>
                <a:latin typeface="Calibri" panose="020F0502020204030204" pitchFamily="34" charset="0"/>
                <a:ea typeface="Calibri" panose="020F0502020204030204" pitchFamily="34" charset="0"/>
              </a:rPr>
              <a:t> المتحد</a:t>
            </a:r>
            <a:r>
              <a:rPr lang="ar-DZ" sz="2400" b="1" kern="100" dirty="0">
                <a:effectLst/>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ث الرسمي</a:t>
            </a:r>
            <a:r>
              <a:rPr lang="fr-FR" sz="2400" b="1" kern="100" dirty="0">
                <a:effectLst/>
                <a:latin typeface="Calibri" panose="020F0502020204030204" pitchFamily="34" charset="0"/>
                <a:ea typeface="Calibri" panose="020F0502020204030204" pitchFamily="34" charset="0"/>
              </a:rPr>
              <a:t>:</a:t>
            </a:r>
            <a:r>
              <a:rPr lang="fr-FR"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تحديد شخص ذو مصداقية وقدرة على تحمل المسؤولية والتواصل الجيد</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Font typeface="Wingdings" panose="05000000000000000000" pitchFamily="2" charset="2"/>
              <a:buChar char="§"/>
              <a:tabLst>
                <a:tab pos="457200" algn="l"/>
              </a:tabLst>
            </a:pPr>
            <a:r>
              <a:rPr lang="ar-SA" sz="2400" b="1" kern="100" dirty="0">
                <a:effectLst/>
                <a:latin typeface="Calibri" panose="020F0502020204030204" pitchFamily="34" charset="0"/>
                <a:ea typeface="Calibri" panose="020F0502020204030204" pitchFamily="34" charset="0"/>
              </a:rPr>
              <a:t>تحديد قنوات التواصل الأساسية</a:t>
            </a:r>
            <a:r>
              <a:rPr lang="fr-FR" sz="2400" b="1" kern="100" dirty="0">
                <a:effectLst/>
                <a:latin typeface="Calibri" panose="020F0502020204030204" pitchFamily="34" charset="0"/>
                <a:ea typeface="Calibri" panose="020F0502020204030204" pitchFamily="34" charset="0"/>
              </a:rPr>
              <a:t>:</a:t>
            </a:r>
            <a:r>
              <a:rPr lang="fr-FR"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الت</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ركيز</a:t>
            </a:r>
            <a:r>
              <a:rPr lang="ar-SA" sz="2400" kern="100" dirty="0">
                <a:effectLst/>
                <a:latin typeface="Calibri" panose="020F0502020204030204" pitchFamily="34" charset="0"/>
                <a:ea typeface="Calibri" panose="020F0502020204030204" pitchFamily="34" charset="0"/>
              </a:rPr>
              <a:t> على المنصات المهمة مثل تويتر، إنستغرام، وفيسبوك لنشر الرسائل</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Font typeface="Wingdings" panose="05000000000000000000" pitchFamily="2" charset="2"/>
              <a:buChar char="§"/>
              <a:tabLst>
                <a:tab pos="457200" algn="l"/>
              </a:tabLst>
            </a:pPr>
            <a:r>
              <a:rPr lang="ar-SA" sz="2400" b="1" kern="100" dirty="0">
                <a:effectLst/>
                <a:latin typeface="Calibri" panose="020F0502020204030204" pitchFamily="34" charset="0"/>
                <a:ea typeface="Calibri" panose="020F0502020204030204" pitchFamily="34" charset="0"/>
              </a:rPr>
              <a:t>تحديد نبرة الحديث</a:t>
            </a:r>
            <a:r>
              <a:rPr lang="fr-FR" sz="2400" b="1" kern="100" dirty="0">
                <a:effectLst/>
                <a:latin typeface="Calibri" panose="020F0502020204030204" pitchFamily="34" charset="0"/>
                <a:ea typeface="Calibri" panose="020F0502020204030204" pitchFamily="34" charset="0"/>
              </a:rPr>
              <a:t>:</a:t>
            </a:r>
            <a:r>
              <a:rPr lang="fr-FR"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اعتماد نبرة متعاطفة وصادقة ومنسجمة مع هوية المؤسسة وتجنب التصعيد</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Font typeface="Wingdings" panose="05000000000000000000" pitchFamily="2" charset="2"/>
              <a:buChar char="§"/>
              <a:tabLst>
                <a:tab pos="457200" algn="l"/>
              </a:tabLst>
            </a:pPr>
            <a:r>
              <a:rPr lang="ar-SA" sz="2400" b="1" kern="100" dirty="0">
                <a:effectLst/>
                <a:latin typeface="Calibri" panose="020F0502020204030204" pitchFamily="34" charset="0"/>
                <a:ea typeface="Calibri" panose="020F0502020204030204" pitchFamily="34" charset="0"/>
              </a:rPr>
              <a:t>تحديد معايير ق</a:t>
            </a:r>
            <a:r>
              <a:rPr lang="ar-DZ" sz="2400" b="1" kern="100" dirty="0">
                <a:effectLst/>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ي</a:t>
            </a:r>
            <a:r>
              <a:rPr lang="ar-DZ" sz="2400" b="1" kern="100" dirty="0">
                <a:effectLst/>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اس النجاح</a:t>
            </a:r>
            <a:r>
              <a:rPr lang="fr-FR" sz="2400" b="1" kern="100" dirty="0">
                <a:effectLst/>
                <a:latin typeface="Calibri" panose="020F0502020204030204" pitchFamily="34" charset="0"/>
                <a:ea typeface="Calibri" panose="020F0502020204030204" pitchFamily="34" charset="0"/>
              </a:rPr>
              <a:t>:</a:t>
            </a:r>
            <a:r>
              <a:rPr lang="fr-FR"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مثل تحليل المشاعر، مستوى الشكاوى، أو م</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ؤش</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رات متعد</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دة</a:t>
            </a:r>
            <a:r>
              <a:rPr lang="ar-SA" sz="2400" kern="100" dirty="0">
                <a:effectLst/>
                <a:latin typeface="Calibri" panose="020F0502020204030204" pitchFamily="34" charset="0"/>
                <a:ea typeface="Calibri" panose="020F0502020204030204" pitchFamily="34" charset="0"/>
              </a:rPr>
              <a:t> لتقييم الأداء</a:t>
            </a:r>
            <a:r>
              <a:rPr lang="fr-FR" sz="2400" kern="100" dirty="0">
                <a:effectLst/>
                <a:latin typeface="Calibri" panose="020F0502020204030204" pitchFamily="34" charset="0"/>
                <a:ea typeface="Calibri" panose="020F0502020204030204" pitchFamily="34" charset="0"/>
              </a:rPr>
              <a:t>.</a:t>
            </a:r>
          </a:p>
          <a:p>
            <a:pPr marL="228600" algn="just" rtl="1">
              <a:lnSpc>
                <a:spcPct val="107000"/>
              </a:lnSpc>
              <a:spcAft>
                <a:spcPts val="800"/>
              </a:spcAft>
              <a:buNone/>
            </a:pPr>
            <a:r>
              <a:rPr lang="ar-SA" sz="1800" kern="100" dirty="0">
                <a:effectLst/>
                <a:latin typeface="Calibri" panose="020F0502020204030204" pitchFamily="34" charset="0"/>
                <a:ea typeface="Calibri" panose="020F0502020204030204" pitchFamily="34" charset="0"/>
                <a:cs typeface="Arial" panose="020B0604020202020204" pitchFamily="34" charset="0"/>
              </a:rPr>
              <a:t> </a:t>
            </a:r>
            <a:endParaRPr lang="fr-FR" sz="12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363211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BCB51-C848-E9B2-48CC-96763B4AB6CA}"/>
            </a:ext>
          </a:extLst>
        </p:cNvPr>
        <p:cNvGrpSpPr/>
        <p:nvPr/>
      </p:nvGrpSpPr>
      <p:grpSpPr>
        <a:xfrm>
          <a:off x="0" y="0"/>
          <a:ext cx="0" cy="0"/>
          <a:chOff x="0" y="0"/>
          <a:chExt cx="0" cy="0"/>
        </a:xfrm>
      </p:grpSpPr>
      <p:pic>
        <p:nvPicPr>
          <p:cNvPr id="12" name="Image 11">
            <a:extLst>
              <a:ext uri="{FF2B5EF4-FFF2-40B4-BE49-F238E27FC236}">
                <a16:creationId xmlns:a16="http://schemas.microsoft.com/office/drawing/2014/main" id="{3C5AA431-1D8E-CD10-4C0B-F765641F4D0F}"/>
              </a:ext>
            </a:extLst>
          </p:cNvPr>
          <p:cNvPicPr>
            <a:picLocks noChangeAspect="1"/>
          </p:cNvPicPr>
          <p:nvPr/>
        </p:nvPicPr>
        <p:blipFill>
          <a:blip r:embed="rId2">
            <a:lum bright="70000" contrast="-70000"/>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2923953" y="1623992"/>
            <a:ext cx="7097349" cy="5234008"/>
          </a:xfrm>
          <a:prstGeom prst="rect">
            <a:avLst/>
          </a:prstGeom>
        </p:spPr>
      </p:pic>
      <p:sp>
        <p:nvSpPr>
          <p:cNvPr id="29" name="Rectangle 28">
            <a:extLst>
              <a:ext uri="{FF2B5EF4-FFF2-40B4-BE49-F238E27FC236}">
                <a16:creationId xmlns:a16="http://schemas.microsoft.com/office/drawing/2014/main" id="{1D6AE8D3-C967-26CC-FEA3-E5EDFCBB9FA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9CFB56B-6756-9AC9-0030-67182AA915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5">
            <p14:nvContentPartPr>
              <p14:cNvPr id="11" name="Encre 10">
                <a:extLst>
                  <a:ext uri="{FF2B5EF4-FFF2-40B4-BE49-F238E27FC236}">
                    <a16:creationId xmlns:a16="http://schemas.microsoft.com/office/drawing/2014/main" id="{F53D60C4-3AE3-95C9-0306-852B2251600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958F9B5A-6C5C-2A6C-ED66-BCC11BDE4DF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4640F43E-1B32-499F-D642-1590A844F922}"/>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ZoneTexte 6">
            <a:extLst>
              <a:ext uri="{FF2B5EF4-FFF2-40B4-BE49-F238E27FC236}">
                <a16:creationId xmlns:a16="http://schemas.microsoft.com/office/drawing/2014/main" id="{2F91F4FE-FB47-2589-2447-1BF9E1029CBF}"/>
              </a:ext>
            </a:extLst>
          </p:cNvPr>
          <p:cNvSpPr txBox="1"/>
          <p:nvPr/>
        </p:nvSpPr>
        <p:spPr>
          <a:xfrm>
            <a:off x="1520455" y="1823729"/>
            <a:ext cx="9760687" cy="461665"/>
          </a:xfrm>
          <a:prstGeom prst="rect">
            <a:avLst/>
          </a:prstGeom>
          <a:noFill/>
        </p:spPr>
        <p:txBody>
          <a:bodyPr wrap="square">
            <a:spAutoFit/>
          </a:bodyPr>
          <a:lstStyle/>
          <a:p>
            <a:pPr algn="just" rtl="1"/>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5" name="ZoneTexte 4">
            <a:extLst>
              <a:ext uri="{FF2B5EF4-FFF2-40B4-BE49-F238E27FC236}">
                <a16:creationId xmlns:a16="http://schemas.microsoft.com/office/drawing/2014/main" id="{F0795D1B-A42C-B63D-9471-59C70AD8D789}"/>
              </a:ext>
            </a:extLst>
          </p:cNvPr>
          <p:cNvSpPr txBox="1"/>
          <p:nvPr/>
        </p:nvSpPr>
        <p:spPr>
          <a:xfrm>
            <a:off x="1674626" y="1543751"/>
            <a:ext cx="9452344" cy="373757"/>
          </a:xfrm>
          <a:prstGeom prst="rect">
            <a:avLst/>
          </a:prstGeom>
          <a:noFill/>
        </p:spPr>
        <p:txBody>
          <a:bodyPr wrap="square">
            <a:spAutoFit/>
          </a:bodyPr>
          <a:lstStyle/>
          <a:p>
            <a:pPr marL="228600" algn="just" rtl="1">
              <a:lnSpc>
                <a:spcPct val="107000"/>
              </a:lnSpc>
              <a:spcAft>
                <a:spcPts val="800"/>
              </a:spcAft>
              <a:buNone/>
            </a:pPr>
            <a:r>
              <a:rPr lang="ar-SA" sz="1800" kern="100" dirty="0">
                <a:effectLst/>
                <a:latin typeface="Calibri" panose="020F0502020204030204" pitchFamily="34" charset="0"/>
                <a:ea typeface="Calibri" panose="020F0502020204030204" pitchFamily="34" charset="0"/>
                <a:cs typeface="Arial" panose="020B0604020202020204" pitchFamily="34" charset="0"/>
              </a:rPr>
              <a:t> </a:t>
            </a:r>
            <a:endParaRPr lang="fr-FR"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ZoneTexte 8">
            <a:extLst>
              <a:ext uri="{FF2B5EF4-FFF2-40B4-BE49-F238E27FC236}">
                <a16:creationId xmlns:a16="http://schemas.microsoft.com/office/drawing/2014/main" id="{38C3930C-B8B2-DA24-5DE3-7B0897C1F4BC}"/>
              </a:ext>
            </a:extLst>
          </p:cNvPr>
          <p:cNvSpPr txBox="1"/>
          <p:nvPr/>
        </p:nvSpPr>
        <p:spPr>
          <a:xfrm>
            <a:off x="1265274" y="809999"/>
            <a:ext cx="9861697" cy="6558911"/>
          </a:xfrm>
          <a:prstGeom prst="rect">
            <a:avLst/>
          </a:prstGeom>
          <a:noFill/>
        </p:spPr>
        <p:txBody>
          <a:bodyPr wrap="square">
            <a:spAutoFit/>
          </a:bodyPr>
          <a:lstStyle/>
          <a:p>
            <a:pPr marL="685800" indent="-457200" algn="just" rtl="1">
              <a:lnSpc>
                <a:spcPct val="107000"/>
              </a:lnSpc>
              <a:spcAft>
                <a:spcPts val="800"/>
              </a:spcAft>
              <a:buFont typeface="Wingdings" panose="05000000000000000000" pitchFamily="2" charset="2"/>
              <a:buChar char="q"/>
            </a:pPr>
            <a:r>
              <a:rPr lang="ar-SA"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تويوتا و</a:t>
            </a:r>
            <a:r>
              <a:rPr lang="ar-DZ"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إ</a:t>
            </a:r>
            <a:r>
              <a:rPr lang="ar-SA"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دارة الأزمة عبر وسائل التواصل الاجتماعي</a:t>
            </a:r>
            <a:r>
              <a:rPr lang="ar-DZ"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a:t>
            </a:r>
            <a:endParaRPr lang="fr-FR" sz="28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07000"/>
              </a:lnSpc>
              <a:spcAft>
                <a:spcPts val="800"/>
              </a:spcAft>
              <a:buNone/>
            </a:pPr>
            <a:r>
              <a:rPr lang="ar-SA" sz="2200" b="1" kern="100" dirty="0">
                <a:effectLst/>
                <a:latin typeface="Calibri" panose="020F0502020204030204" pitchFamily="34" charset="0"/>
                <a:ea typeface="Calibri" panose="020F0502020204030204" pitchFamily="34" charset="0"/>
                <a:cs typeface="Arial" panose="020B0604020202020204" pitchFamily="34" charset="0"/>
              </a:rPr>
              <a:t>الأزمة التي واجهتها تويوتا</a:t>
            </a:r>
            <a:r>
              <a:rPr lang="fr-FR" sz="2200" b="1" kern="100" dirty="0">
                <a:effectLst/>
                <a:latin typeface="Calibri" panose="020F0502020204030204" pitchFamily="34" charset="0"/>
                <a:ea typeface="Calibri" panose="020F0502020204030204" pitchFamily="34" charset="0"/>
                <a:cs typeface="Arial" panose="020B0604020202020204" pitchFamily="34" charset="0"/>
              </a:rPr>
              <a:t> (2011) </a:t>
            </a:r>
            <a:r>
              <a:rPr lang="ar-SA" sz="2200" b="1" kern="100" dirty="0">
                <a:effectLst/>
                <a:latin typeface="Calibri" panose="020F0502020204030204" pitchFamily="34" charset="0"/>
                <a:ea typeface="Calibri" panose="020F0502020204030204" pitchFamily="34" charset="0"/>
                <a:cs typeface="Arial" panose="020B0604020202020204" pitchFamily="34" charset="0"/>
              </a:rPr>
              <a:t>ت</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محورت حول الح</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فاظ على ث</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err="1">
                <a:effectLst/>
                <a:latin typeface="Calibri" panose="020F0502020204030204" pitchFamily="34" charset="0"/>
                <a:ea typeface="Calibri" panose="020F0502020204030204" pitchFamily="34" charset="0"/>
                <a:cs typeface="Arial" panose="020B0604020202020204" pitchFamily="34" charset="0"/>
              </a:rPr>
              <a:t>قة</a:t>
            </a:r>
            <a:r>
              <a:rPr lang="ar-SA" sz="2200" b="1" kern="100" dirty="0">
                <a:effectLst/>
                <a:latin typeface="Calibri" panose="020F0502020204030204" pitchFamily="34" charset="0"/>
                <a:ea typeface="Calibri" panose="020F0502020204030204" pitchFamily="34" charset="0"/>
                <a:cs typeface="Arial" panose="020B0604020202020204" pitchFamily="34" charset="0"/>
              </a:rPr>
              <a:t> الجمهور</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 والعملاء، خاصة مع ال</a:t>
            </a:r>
            <a:r>
              <a:rPr lang="ar-DZ" sz="2200" b="1" kern="100" dirty="0">
                <a:effectLst/>
                <a:latin typeface="Calibri" panose="020F0502020204030204" pitchFamily="34" charset="0"/>
                <a:ea typeface="Calibri" panose="020F0502020204030204" pitchFamily="34" charset="0"/>
                <a:cs typeface="Arial" panose="020B0604020202020204" pitchFamily="34" charset="0"/>
              </a:rPr>
              <a:t>إِ</a:t>
            </a:r>
            <a:r>
              <a:rPr lang="ar-SA" sz="2200" b="1" kern="100" dirty="0">
                <a:effectLst/>
                <a:latin typeface="Calibri" panose="020F0502020204030204" pitchFamily="34" charset="0"/>
                <a:ea typeface="Calibri" panose="020F0502020204030204" pitchFamily="34" charset="0"/>
                <a:cs typeface="Arial" panose="020B0604020202020204" pitchFamily="34" charset="0"/>
              </a:rPr>
              <a:t>نتشار الس</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لبي للأخبار على غوغل وتويتر</a:t>
            </a:r>
            <a:r>
              <a:rPr lang="fr-FR" sz="2200" b="1" kern="100" dirty="0">
                <a:effectLst/>
                <a:latin typeface="Calibri" panose="020F0502020204030204" pitchFamily="34" charset="0"/>
                <a:ea typeface="Calibri" panose="020F0502020204030204" pitchFamily="34" charset="0"/>
                <a:cs typeface="Arial" panose="020B0604020202020204" pitchFamily="34" charset="0"/>
              </a:rPr>
              <a:t>.</a:t>
            </a:r>
          </a:p>
          <a:p>
            <a:pPr marL="228600" algn="just" rtl="1">
              <a:lnSpc>
                <a:spcPct val="107000"/>
              </a:lnSpc>
              <a:spcAft>
                <a:spcPts val="800"/>
              </a:spcAft>
              <a:buNone/>
            </a:pPr>
            <a:r>
              <a:rPr lang="ar-DZ" sz="2200" b="1" kern="100" dirty="0">
                <a:effectLst/>
                <a:latin typeface="Calibri" panose="020F0502020204030204" pitchFamily="34" charset="0"/>
                <a:ea typeface="Calibri" panose="020F0502020204030204" pitchFamily="34" charset="0"/>
                <a:cs typeface="Arial" panose="020B0604020202020204" pitchFamily="34" charset="0"/>
              </a:rPr>
              <a:t>وكانت</a:t>
            </a:r>
            <a:r>
              <a:rPr lang="fr-FR" sz="2200" b="1" kern="100" dirty="0">
                <a:effectLst/>
                <a:latin typeface="Calibri" panose="020F0502020204030204" pitchFamily="34" charset="0"/>
                <a:ea typeface="Calibri" panose="020F0502020204030204" pitchFamily="34" charset="0"/>
                <a:cs typeface="Arial" panose="020B0604020202020204" pitchFamily="34" charset="0"/>
              </a:rPr>
              <a:t>  </a:t>
            </a:r>
            <a:r>
              <a:rPr lang="ar-SA" sz="2200" b="1" kern="100" dirty="0">
                <a:effectLst/>
                <a:latin typeface="Calibri" panose="020F0502020204030204" pitchFamily="34" charset="0"/>
                <a:ea typeface="Calibri" panose="020F0502020204030204" pitchFamily="34" charset="0"/>
                <a:cs typeface="Arial" panose="020B0604020202020204" pitchFamily="34" charset="0"/>
              </a:rPr>
              <a:t>الشركة تعمل في </a:t>
            </a:r>
            <a:r>
              <a:rPr lang="fr-FR" sz="2200" b="1" kern="100" dirty="0">
                <a:effectLst/>
                <a:latin typeface="Calibri" panose="020F0502020204030204" pitchFamily="34" charset="0"/>
                <a:ea typeface="Calibri" panose="020F0502020204030204" pitchFamily="34" charset="0"/>
                <a:cs typeface="Arial" panose="020B0604020202020204" pitchFamily="34" charset="0"/>
              </a:rPr>
              <a:t>17 </a:t>
            </a:r>
            <a:r>
              <a:rPr lang="ar-SA" sz="2200" b="1" kern="100" dirty="0">
                <a:effectLst/>
                <a:latin typeface="Calibri" panose="020F0502020204030204" pitchFamily="34" charset="0"/>
                <a:ea typeface="Calibri" panose="020F0502020204030204" pitchFamily="34" charset="0"/>
                <a:cs typeface="Arial" panose="020B0604020202020204" pitchFamily="34" charset="0"/>
              </a:rPr>
              <a:t>دولة ولها شبكة معارض في </a:t>
            </a:r>
            <a:r>
              <a:rPr lang="fr-FR" sz="2200" b="1" kern="100" dirty="0">
                <a:effectLst/>
                <a:latin typeface="Calibri" panose="020F0502020204030204" pitchFamily="34" charset="0"/>
                <a:ea typeface="Calibri" panose="020F0502020204030204" pitchFamily="34" charset="0"/>
                <a:cs typeface="Arial" panose="020B0604020202020204" pitchFamily="34" charset="0"/>
              </a:rPr>
              <a:t>170 </a:t>
            </a:r>
            <a:r>
              <a:rPr lang="ar-SA" sz="2200" b="1" kern="100" dirty="0">
                <a:effectLst/>
                <a:latin typeface="Calibri" panose="020F0502020204030204" pitchFamily="34" charset="0"/>
                <a:ea typeface="Calibri" panose="020F0502020204030204" pitchFamily="34" charset="0"/>
                <a:cs typeface="Arial" panose="020B0604020202020204" pitchFamily="34" charset="0"/>
              </a:rPr>
              <a:t>دولة، مم</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ا جعل إدارة صورتها الإعلامية تحديًا كبيرًا، خاصة مع صعود وسائل التواصل الاجتماعي</a:t>
            </a:r>
            <a:r>
              <a:rPr lang="fr-FR" sz="2200" b="1" kern="100" dirty="0">
                <a:effectLst/>
                <a:latin typeface="Calibri" panose="020F0502020204030204" pitchFamily="34" charset="0"/>
                <a:ea typeface="Calibri" panose="020F0502020204030204" pitchFamily="34" charset="0"/>
                <a:cs typeface="Arial" panose="020B0604020202020204" pitchFamily="34" charset="0"/>
              </a:rPr>
              <a:t>.</a:t>
            </a:r>
          </a:p>
          <a:p>
            <a:pPr marL="228600" algn="just" rtl="1">
              <a:lnSpc>
                <a:spcPct val="107000"/>
              </a:lnSpc>
              <a:spcAft>
                <a:spcPts val="800"/>
              </a:spcAft>
              <a:buNone/>
            </a:pPr>
            <a:r>
              <a:rPr lang="ar-DZ" sz="2200" b="1" kern="100" dirty="0">
                <a:effectLst/>
                <a:latin typeface="Calibri" panose="020F0502020204030204" pitchFamily="34" charset="0"/>
                <a:ea typeface="Calibri" panose="020F0502020204030204" pitchFamily="34" charset="0"/>
                <a:cs typeface="Arial" panose="020B0604020202020204" pitchFamily="34" charset="0"/>
              </a:rPr>
              <a:t>فشركة</a:t>
            </a:r>
            <a:r>
              <a:rPr lang="fr-FR" sz="2200" b="1" kern="100" dirty="0">
                <a:effectLst/>
                <a:latin typeface="Calibri" panose="020F0502020204030204" pitchFamily="34" charset="0"/>
                <a:ea typeface="Calibri" panose="020F0502020204030204" pitchFamily="34" charset="0"/>
                <a:cs typeface="Arial" panose="020B0604020202020204" pitchFamily="34" charset="0"/>
              </a:rPr>
              <a:t>  </a:t>
            </a:r>
            <a:r>
              <a:rPr lang="ar-SA" sz="2200" b="1" kern="100" dirty="0">
                <a:effectLst/>
                <a:latin typeface="Calibri" panose="020F0502020204030204" pitchFamily="34" charset="0"/>
                <a:ea typeface="Calibri" panose="020F0502020204030204" pitchFamily="34" charset="0"/>
                <a:cs typeface="Arial" panose="020B0604020202020204" pitchFamily="34" charset="0"/>
              </a:rPr>
              <a:t>تويوتا</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 أدركت أهمية الويب الاجتماعي م</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بكرًا</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 وسارعت إلى ت</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عيين فريق لإدارة الأزمة على هذه المنصات</a:t>
            </a:r>
            <a:r>
              <a:rPr lang="fr-FR" sz="2200" b="1" kern="100" dirty="0">
                <a:effectLst/>
                <a:latin typeface="Calibri" panose="020F0502020204030204" pitchFamily="34" charset="0"/>
                <a:ea typeface="Calibri" panose="020F0502020204030204" pitchFamily="34" charset="0"/>
                <a:cs typeface="Arial" panose="020B0604020202020204" pitchFamily="34" charset="0"/>
              </a:rPr>
              <a:t>.</a:t>
            </a:r>
            <a:r>
              <a:rPr lang="ar-DZ" sz="2200" b="1" kern="100" dirty="0">
                <a:effectLst/>
                <a:latin typeface="Calibri" panose="020F0502020204030204" pitchFamily="34" charset="0"/>
                <a:ea typeface="Calibri" panose="020F0502020204030204" pitchFamily="34" charset="0"/>
                <a:cs typeface="Arial" panose="020B0604020202020204" pitchFamily="34" charset="0"/>
              </a:rPr>
              <a:t> وبالتَّالي </a:t>
            </a:r>
            <a:r>
              <a:rPr lang="ar-SA" sz="2200" b="1" kern="100" dirty="0">
                <a:effectLst/>
                <a:latin typeface="Calibri" panose="020F0502020204030204" pitchFamily="34" charset="0"/>
                <a:ea typeface="Calibri" panose="020F0502020204030204" pitchFamily="34" charset="0"/>
                <a:cs typeface="Arial" panose="020B0604020202020204" pitchFamily="34" charset="0"/>
              </a:rPr>
              <a:t>شج</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err="1">
                <a:effectLst/>
                <a:latin typeface="Calibri" panose="020F0502020204030204" pitchFamily="34" charset="0"/>
                <a:ea typeface="Calibri" panose="020F0502020204030204" pitchFamily="34" charset="0"/>
                <a:cs typeface="Arial" panose="020B0604020202020204" pitchFamily="34" charset="0"/>
              </a:rPr>
              <a:t>عت</a:t>
            </a:r>
            <a:r>
              <a:rPr lang="ar-SA" sz="2200" b="1" kern="100" dirty="0">
                <a:effectLst/>
                <a:latin typeface="Calibri" panose="020F0502020204030204" pitchFamily="34" charset="0"/>
                <a:ea typeface="Calibri" panose="020F0502020204030204" pitchFamily="34" charset="0"/>
                <a:cs typeface="Arial" panose="020B0604020202020204" pitchFamily="34" charset="0"/>
              </a:rPr>
              <a:t> التفاعل مع الجمهور عبر منصات مثل: تويتر، فيسبوك، يوتيوب، وديغ، مما منحها بيانات فورية حول مشاعر العملاء</a:t>
            </a:r>
            <a:r>
              <a:rPr lang="fr-FR" sz="2200" b="1" kern="100" dirty="0">
                <a:effectLst/>
                <a:latin typeface="Calibri" panose="020F0502020204030204" pitchFamily="34" charset="0"/>
                <a:ea typeface="Calibri" panose="020F0502020204030204" pitchFamily="34" charset="0"/>
                <a:cs typeface="Arial" panose="020B0604020202020204" pitchFamily="34" charset="0"/>
              </a:rPr>
              <a:t>.</a:t>
            </a:r>
            <a:endParaRPr lang="ar-DZ" sz="22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07000"/>
              </a:lnSpc>
              <a:spcAft>
                <a:spcPts val="800"/>
              </a:spcAft>
              <a:buNone/>
            </a:pPr>
            <a:r>
              <a:rPr lang="ar-DZ" sz="2200" b="1" kern="100" dirty="0">
                <a:latin typeface="Calibri" panose="020F0502020204030204" pitchFamily="34" charset="0"/>
                <a:ea typeface="Calibri" panose="020F0502020204030204" pitchFamily="34" charset="0"/>
                <a:cs typeface="Arial" panose="020B0604020202020204" pitchFamily="34" charset="0"/>
              </a:rPr>
              <a:t>و</a:t>
            </a:r>
            <a:r>
              <a:rPr lang="ar-SA" sz="2200" b="1" kern="100" dirty="0">
                <a:effectLst/>
                <a:latin typeface="Calibri" panose="020F0502020204030204" pitchFamily="34" charset="0"/>
                <a:ea typeface="Calibri" panose="020F0502020204030204" pitchFamily="34" charset="0"/>
                <a:cs typeface="Arial" panose="020B0604020202020204" pitchFamily="34" charset="0"/>
              </a:rPr>
              <a:t>رغم الحملة الإعلامية الش</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err="1">
                <a:effectLst/>
                <a:latin typeface="Calibri" panose="020F0502020204030204" pitchFamily="34" charset="0"/>
                <a:ea typeface="Calibri" panose="020F0502020204030204" pitchFamily="34" charset="0"/>
                <a:cs typeface="Arial" panose="020B0604020202020204" pitchFamily="34" charset="0"/>
              </a:rPr>
              <a:t>ديدة</a:t>
            </a:r>
            <a:r>
              <a:rPr lang="ar-SA" sz="2200" b="1" kern="100" dirty="0">
                <a:effectLst/>
                <a:latin typeface="Calibri" panose="020F0502020204030204" pitchFamily="34" charset="0"/>
                <a:ea typeface="Calibri" panose="020F0502020204030204" pitchFamily="34" charset="0"/>
                <a:cs typeface="Arial" panose="020B0604020202020204" pitchFamily="34" charset="0"/>
              </a:rPr>
              <a:t>، لم تتراجع قاعدة الع</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ملاء بشكل كبير، بل </a:t>
            </a:r>
            <a:r>
              <a:rPr lang="ar-DZ" sz="2200" b="1" kern="100" dirty="0">
                <a:effectLst/>
                <a:latin typeface="Calibri" panose="020F0502020204030204" pitchFamily="34" charset="0"/>
                <a:ea typeface="Calibri" panose="020F0502020204030204" pitchFamily="34" charset="0"/>
                <a:cs typeface="Arial" panose="020B0604020202020204" pitchFamily="34" charset="0"/>
              </a:rPr>
              <a:t>إِ</a:t>
            </a:r>
            <a:r>
              <a:rPr lang="ar-SA" sz="2200" b="1" kern="100" dirty="0" err="1">
                <a:effectLst/>
                <a:latin typeface="Calibri" panose="020F0502020204030204" pitchFamily="34" charset="0"/>
                <a:ea typeface="Calibri" panose="020F0502020204030204" pitchFamily="34" charset="0"/>
                <a:cs typeface="Arial" panose="020B0604020202020204" pitchFamily="34" charset="0"/>
              </a:rPr>
              <a:t>رتفع</a:t>
            </a:r>
            <a:r>
              <a:rPr lang="ar-SA" sz="2200" b="1" kern="100" dirty="0">
                <a:effectLst/>
                <a:latin typeface="Calibri" panose="020F0502020204030204" pitchFamily="34" charset="0"/>
                <a:ea typeface="Calibri" panose="020F0502020204030204" pitchFamily="34" charset="0"/>
                <a:cs typeface="Arial" panose="020B0604020202020204" pitchFamily="34" charset="0"/>
              </a:rPr>
              <a:t> عدد متابعيها على فيسبوك بنسبة 10% شهريًا</a:t>
            </a:r>
            <a:r>
              <a:rPr lang="fr-FR" sz="2200" b="1" kern="100" dirty="0">
                <a:effectLst/>
                <a:latin typeface="Calibri" panose="020F0502020204030204" pitchFamily="34" charset="0"/>
                <a:ea typeface="Calibri" panose="020F0502020204030204" pitchFamily="34" charset="0"/>
                <a:cs typeface="Arial" panose="020B0604020202020204" pitchFamily="34" charset="0"/>
              </a:rPr>
              <a:t>.  </a:t>
            </a:r>
            <a:r>
              <a:rPr lang="ar-DZ" sz="2200" b="1" kern="100" dirty="0" err="1">
                <a:latin typeface="Calibri" panose="020F0502020204030204" pitchFamily="34" charset="0"/>
                <a:ea typeface="Calibri" panose="020F0502020204030204" pitchFamily="34" charset="0"/>
                <a:cs typeface="Arial" panose="020B0604020202020204" pitchFamily="34" charset="0"/>
              </a:rPr>
              <a:t>إوِ</a:t>
            </a:r>
            <a:r>
              <a:rPr lang="ar-SA" sz="2200" b="1" kern="100" dirty="0" err="1">
                <a:effectLst/>
                <a:latin typeface="Calibri" panose="020F0502020204030204" pitchFamily="34" charset="0"/>
                <a:ea typeface="Calibri" panose="020F0502020204030204" pitchFamily="34" charset="0"/>
                <a:cs typeface="Arial" panose="020B0604020202020204" pitchFamily="34" charset="0"/>
              </a:rPr>
              <a:t>ستخدمت</a:t>
            </a:r>
            <a:r>
              <a:rPr lang="ar-SA" sz="2200" b="1" kern="100" dirty="0">
                <a:effectLst/>
                <a:latin typeface="Calibri" panose="020F0502020204030204" pitchFamily="34" charset="0"/>
                <a:ea typeface="Calibri" panose="020F0502020204030204" pitchFamily="34" charset="0"/>
                <a:cs typeface="Arial" panose="020B0604020202020204" pitchFamily="34" charset="0"/>
              </a:rPr>
              <a:t> تويوتا موقع ديغ للتفاعل المباشر مع الجمهور، حيث تم التصويت على أكثر من 3200 سؤال، وشارك في الحوار 1.2 مليون شخص خلال شهر، ما عز</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ز صورتها من حيث الشفافية</a:t>
            </a:r>
            <a:r>
              <a:rPr lang="fr-FR" sz="2200" b="1" kern="100" dirty="0">
                <a:effectLst/>
                <a:latin typeface="Calibri" panose="020F0502020204030204" pitchFamily="34" charset="0"/>
                <a:ea typeface="Calibri" panose="020F0502020204030204" pitchFamily="34" charset="0"/>
                <a:cs typeface="Arial" panose="020B0604020202020204" pitchFamily="34" charset="0"/>
              </a:rPr>
              <a:t>.</a:t>
            </a:r>
          </a:p>
          <a:p>
            <a:pPr marL="228600" algn="just" rtl="1">
              <a:lnSpc>
                <a:spcPct val="107000"/>
              </a:lnSpc>
              <a:spcAft>
                <a:spcPts val="800"/>
              </a:spcAft>
              <a:buNone/>
            </a:pPr>
            <a:r>
              <a:rPr lang="ar-SA" sz="2200" b="1" kern="100" dirty="0">
                <a:effectLst/>
                <a:latin typeface="Calibri" panose="020F0502020204030204" pitchFamily="34" charset="0"/>
                <a:ea typeface="Calibri" panose="020F0502020204030204" pitchFamily="34" charset="0"/>
                <a:cs typeface="Arial" panose="020B0604020202020204" pitchFamily="34" charset="0"/>
              </a:rPr>
              <a:t>الأزمة دفعت الشركة لتب</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ن</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ي وسائل التواصل ال</a:t>
            </a:r>
            <a:r>
              <a:rPr lang="ar-DZ" sz="2200" b="1" kern="100" dirty="0">
                <a:effectLst/>
                <a:latin typeface="Calibri" panose="020F0502020204030204" pitchFamily="34" charset="0"/>
                <a:ea typeface="Calibri" panose="020F0502020204030204" pitchFamily="34" charset="0"/>
                <a:cs typeface="Arial" panose="020B0604020202020204" pitchFamily="34" charset="0"/>
              </a:rPr>
              <a:t>إِ</a:t>
            </a:r>
            <a:r>
              <a:rPr lang="ar-SA" sz="2200" b="1" kern="100" dirty="0" err="1">
                <a:effectLst/>
                <a:latin typeface="Calibri" panose="020F0502020204030204" pitchFamily="34" charset="0"/>
                <a:ea typeface="Calibri" panose="020F0502020204030204" pitchFamily="34" charset="0"/>
                <a:cs typeface="Arial" panose="020B0604020202020204" pitchFamily="34" charset="0"/>
              </a:rPr>
              <a:t>جتماعي</a:t>
            </a:r>
            <a:r>
              <a:rPr lang="ar-SA" sz="2200" b="1" kern="100" dirty="0">
                <a:effectLst/>
                <a:latin typeface="Calibri" panose="020F0502020204030204" pitchFamily="34" charset="0"/>
                <a:ea typeface="Calibri" panose="020F0502020204030204" pitchFamily="34" charset="0"/>
                <a:cs typeface="Arial" panose="020B0604020202020204" pitchFamily="34" charset="0"/>
              </a:rPr>
              <a:t> بشكل </a:t>
            </a:r>
            <a:r>
              <a:rPr lang="ar-DZ" sz="2200" b="1" kern="100" dirty="0">
                <a:effectLst/>
                <a:latin typeface="Calibri" panose="020F0502020204030204" pitchFamily="34" charset="0"/>
                <a:ea typeface="Calibri" panose="020F0502020204030204" pitchFamily="34" charset="0"/>
                <a:cs typeface="Arial" panose="020B0604020202020204" pitchFamily="34" charset="0"/>
              </a:rPr>
              <a:t>إِ</a:t>
            </a:r>
            <a:r>
              <a:rPr lang="ar-SA" sz="2200" b="1" kern="100" dirty="0" err="1">
                <a:effectLst/>
                <a:latin typeface="Calibri" panose="020F0502020204030204" pitchFamily="34" charset="0"/>
                <a:ea typeface="Calibri" panose="020F0502020204030204" pitchFamily="34" charset="0"/>
                <a:cs typeface="Arial" panose="020B0604020202020204" pitchFamily="34" charset="0"/>
              </a:rPr>
              <a:t>ستراتيجي</a:t>
            </a:r>
            <a:r>
              <a:rPr lang="ar-SA" sz="2200" b="1" kern="100" dirty="0">
                <a:effectLst/>
                <a:latin typeface="Calibri" panose="020F0502020204030204" pitchFamily="34" charset="0"/>
                <a:ea typeface="Calibri" panose="020F0502020204030204" pitchFamily="34" charset="0"/>
                <a:cs typeface="Arial" panose="020B0604020202020204" pitchFamily="34" charset="0"/>
              </a:rPr>
              <a:t>، لكن</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ها تبقى مهد</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err="1">
                <a:effectLst/>
                <a:latin typeface="Calibri" panose="020F0502020204030204" pitchFamily="34" charset="0"/>
                <a:ea typeface="Calibri" panose="020F0502020204030204" pitchFamily="34" charset="0"/>
                <a:cs typeface="Arial" panose="020B0604020202020204" pitchFamily="34" charset="0"/>
              </a:rPr>
              <a:t>دة</a:t>
            </a:r>
            <a:r>
              <a:rPr lang="ar-SA" sz="2200" b="1" kern="100" dirty="0">
                <a:effectLst/>
                <a:latin typeface="Calibri" panose="020F0502020204030204" pitchFamily="34" charset="0"/>
                <a:ea typeface="Calibri" panose="020F0502020204030204" pitchFamily="34" charset="0"/>
                <a:cs typeface="Arial" panose="020B0604020202020204" pitchFamily="34" charset="0"/>
              </a:rPr>
              <a:t> ب</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مشاكل مستقبلية تتعل</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ق ب</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err="1">
                <a:effectLst/>
                <a:latin typeface="Calibri" panose="020F0502020204030204" pitchFamily="34" charset="0"/>
                <a:ea typeface="Calibri" panose="020F0502020204030204" pitchFamily="34" charset="0"/>
                <a:cs typeface="Arial" panose="020B0604020202020204" pitchFamily="34" charset="0"/>
              </a:rPr>
              <a:t>رقمنة</a:t>
            </a:r>
            <a:r>
              <a:rPr lang="ar-SA" sz="2200" b="1" kern="100" dirty="0">
                <a:effectLst/>
                <a:latin typeface="Calibri" panose="020F0502020204030204" pitchFamily="34" charset="0"/>
                <a:ea typeface="Calibri" panose="020F0502020204030204" pitchFamily="34" charset="0"/>
                <a:cs typeface="Arial" panose="020B0604020202020204" pitchFamily="34" charset="0"/>
              </a:rPr>
              <a:t> سياراتها</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 والت</a:t>
            </a:r>
            <a:r>
              <a:rPr lang="ar-DZ" sz="2200" b="1" kern="100" dirty="0">
                <a:effectLst/>
                <a:latin typeface="Calibri" panose="020F0502020204030204" pitchFamily="34" charset="0"/>
                <a:ea typeface="Calibri" panose="020F0502020204030204" pitchFamily="34" charset="0"/>
                <a:cs typeface="Arial" panose="020B0604020202020204" pitchFamily="34" charset="0"/>
              </a:rPr>
              <a:t>َّ</a:t>
            </a:r>
            <a:r>
              <a:rPr lang="ar-SA" sz="2200" b="1" kern="100" dirty="0">
                <a:effectLst/>
                <a:latin typeface="Calibri" panose="020F0502020204030204" pitchFamily="34" charset="0"/>
                <a:ea typeface="Calibri" panose="020F0502020204030204" pitchFamily="34" charset="0"/>
                <a:cs typeface="Arial" panose="020B0604020202020204" pitchFamily="34" charset="0"/>
              </a:rPr>
              <a:t>طور السريع في تقنيات الحوسبة</a:t>
            </a:r>
            <a:r>
              <a:rPr lang="fr-FR" sz="2200" b="1" kern="100" dirty="0">
                <a:effectLst/>
                <a:latin typeface="Calibri" panose="020F0502020204030204" pitchFamily="34" charset="0"/>
                <a:ea typeface="Calibri" panose="020F0502020204030204" pitchFamily="34" charset="0"/>
                <a:cs typeface="Arial" panose="020B0604020202020204" pitchFamily="34" charset="0"/>
              </a:rPr>
              <a:t>.</a:t>
            </a:r>
          </a:p>
          <a:p>
            <a:pPr marL="228600" algn="just" rtl="1">
              <a:lnSpc>
                <a:spcPct val="107000"/>
              </a:lnSpc>
              <a:spcAft>
                <a:spcPts val="800"/>
              </a:spcAft>
              <a:buNone/>
            </a:pPr>
            <a:r>
              <a:rPr lang="ar-DZ" sz="1800" b="1" kern="100" dirty="0">
                <a:effectLst/>
                <a:latin typeface="Calibri" panose="020F0502020204030204" pitchFamily="34" charset="0"/>
                <a:ea typeface="Calibri" panose="020F0502020204030204" pitchFamily="34" charset="0"/>
                <a:cs typeface="Arial" panose="020B0604020202020204" pitchFamily="34" charset="0"/>
              </a:rPr>
              <a:t> </a:t>
            </a:r>
            <a:endParaRPr lang="fr-FR" sz="12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07000"/>
              </a:lnSpc>
              <a:spcAft>
                <a:spcPts val="800"/>
              </a:spcAft>
              <a:buNone/>
            </a:pPr>
            <a:r>
              <a:rPr lang="ar-DZ" sz="1800" b="1" kern="100" dirty="0">
                <a:effectLst/>
                <a:latin typeface="Calibri" panose="020F0502020204030204" pitchFamily="34" charset="0"/>
                <a:ea typeface="Calibri" panose="020F0502020204030204" pitchFamily="34" charset="0"/>
                <a:cs typeface="Arial" panose="020B0604020202020204" pitchFamily="34" charset="0"/>
              </a:rPr>
              <a:t> </a:t>
            </a:r>
            <a:endParaRPr lang="fr-FR" sz="12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9344983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B5D0E-B9CC-0021-5EFD-D2BDB6CCDD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08953-4CB4-A01A-A260-7E304C22B236}"/>
              </a:ext>
            </a:extLst>
          </p:cNvPr>
          <p:cNvSpPr/>
          <p:nvPr/>
        </p:nvSpPr>
        <p:spPr>
          <a:xfrm>
            <a:off x="1481328" y="2126512"/>
            <a:ext cx="9701784" cy="37093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EG" dirty="0">
              <a:solidFill>
                <a:schemeClr val="tx1"/>
              </a:solidFill>
            </a:endParaRPr>
          </a:p>
        </p:txBody>
      </p:sp>
      <p:sp>
        <p:nvSpPr>
          <p:cNvPr id="3" name="TextBox 2">
            <a:extLst>
              <a:ext uri="{FF2B5EF4-FFF2-40B4-BE49-F238E27FC236}">
                <a16:creationId xmlns:a16="http://schemas.microsoft.com/office/drawing/2014/main" id="{AED3977E-E4B9-CF88-5919-F8F866E0D173}"/>
              </a:ext>
            </a:extLst>
          </p:cNvPr>
          <p:cNvSpPr txBox="1"/>
          <p:nvPr/>
        </p:nvSpPr>
        <p:spPr>
          <a:xfrm>
            <a:off x="3768903" y="1418626"/>
            <a:ext cx="4654193" cy="707886"/>
          </a:xfrm>
          <a:prstGeom prst="rect">
            <a:avLst/>
          </a:prstGeom>
          <a:noFill/>
        </p:spPr>
        <p:txBody>
          <a:bodyPr wrap="square" rtlCol="0">
            <a:spAutoFit/>
          </a:bodyPr>
          <a:lstStyle/>
          <a:p>
            <a:r>
              <a:rPr lang="ar-DZ" sz="4000" b="1" dirty="0">
                <a:solidFill>
                  <a:srgbClr val="00B0F0"/>
                </a:solidFill>
                <a:latin typeface="Alexandria" charset="0"/>
                <a:cs typeface="Alexandria" charset="0"/>
              </a:rPr>
              <a:t>خـــــــــــــــلاصـــــــــــــــــــــــة</a:t>
            </a:r>
            <a:r>
              <a:rPr lang="ar-DZ"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pic>
        <p:nvPicPr>
          <p:cNvPr id="7" name="Graphic 21">
            <a:extLst>
              <a:ext uri="{FF2B5EF4-FFF2-40B4-BE49-F238E27FC236}">
                <a16:creationId xmlns:a16="http://schemas.microsoft.com/office/drawing/2014/main" id="{5A77A518-20E9-C244-C8B0-10AE1D0FD3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BF769B0B-C3BB-065D-25D1-A6E634E087F4}"/>
              </a:ext>
            </a:extLst>
          </p:cNvPr>
          <p:cNvSpPr txBox="1"/>
          <p:nvPr/>
        </p:nvSpPr>
        <p:spPr>
          <a:xfrm>
            <a:off x="1615070" y="2504330"/>
            <a:ext cx="9280832" cy="1015663"/>
          </a:xfrm>
          <a:prstGeom prst="rect">
            <a:avLst/>
          </a:prstGeom>
          <a:noFill/>
        </p:spPr>
        <p:txBody>
          <a:bodyPr wrap="square">
            <a:spAutoFit/>
          </a:bodyPr>
          <a:lstStyle/>
          <a:p>
            <a:pPr algn="r" rtl="1"/>
            <a:endParaRPr lang="fr-FR" sz="2400" dirty="0"/>
          </a:p>
          <a:p>
            <a:pPr algn="just"/>
            <a:r>
              <a:rPr lang="ar-EG" dirty="0"/>
              <a:t>.</a:t>
            </a:r>
          </a:p>
          <a:p>
            <a:pPr rtl="1"/>
            <a:r>
              <a:rPr lang="ar-SA" dirty="0"/>
              <a:t> </a:t>
            </a:r>
            <a:endParaRPr lang="fr-FR" dirty="0"/>
          </a:p>
        </p:txBody>
      </p:sp>
      <p:sp>
        <p:nvSpPr>
          <p:cNvPr id="5" name="ZoneTexte 4">
            <a:extLst>
              <a:ext uri="{FF2B5EF4-FFF2-40B4-BE49-F238E27FC236}">
                <a16:creationId xmlns:a16="http://schemas.microsoft.com/office/drawing/2014/main" id="{6041D240-2E73-E797-CE29-1BCBF73F495E}"/>
              </a:ext>
            </a:extLst>
          </p:cNvPr>
          <p:cNvSpPr txBox="1"/>
          <p:nvPr/>
        </p:nvSpPr>
        <p:spPr>
          <a:xfrm>
            <a:off x="1935126" y="2353032"/>
            <a:ext cx="9094518" cy="3296287"/>
          </a:xfrm>
          <a:prstGeom prst="rect">
            <a:avLst/>
          </a:prstGeom>
          <a:noFill/>
        </p:spPr>
        <p:txBody>
          <a:bodyPr wrap="square">
            <a:spAutoFit/>
          </a:bodyPr>
          <a:lstStyle/>
          <a:p>
            <a:pPr marL="228600" algn="just" rtl="1">
              <a:lnSpc>
                <a:spcPct val="107000"/>
              </a:lnSpc>
              <a:spcAft>
                <a:spcPts val="800"/>
              </a:spcAft>
              <a:buNone/>
            </a:pPr>
            <a:r>
              <a:rPr lang="ar-SA" sz="2800" kern="100" dirty="0">
                <a:effectLst/>
                <a:latin typeface="Calibri" panose="020F0502020204030204" pitchFamily="34" charset="0"/>
                <a:ea typeface="Calibri" panose="020F0502020204030204" pitchFamily="34" charset="0"/>
              </a:rPr>
              <a:t>ت</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شك</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ل إ</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دارة الص</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فحات والح</a:t>
            </a:r>
            <a:r>
              <a:rPr lang="ar-DZ" sz="2800" kern="100" dirty="0">
                <a:effectLst/>
                <a:latin typeface="Calibri" panose="020F0502020204030204" pitchFamily="34" charset="0"/>
                <a:ea typeface="Calibri" panose="020F0502020204030204" pitchFamily="34" charset="0"/>
              </a:rPr>
              <a:t>ِ</a:t>
            </a:r>
            <a:r>
              <a:rPr lang="ar-SA" sz="2800" kern="100" dirty="0" err="1">
                <a:effectLst/>
                <a:latin typeface="Calibri" panose="020F0502020204030204" pitchFamily="34" charset="0"/>
                <a:ea typeface="Calibri" panose="020F0502020204030204" pitchFamily="34" charset="0"/>
              </a:rPr>
              <a:t>سابات</a:t>
            </a:r>
            <a:r>
              <a:rPr lang="ar-SA" sz="2800" kern="100" dirty="0">
                <a:effectLst/>
                <a:latin typeface="Calibri" panose="020F0502020204030204" pitchFamily="34" charset="0"/>
                <a:ea typeface="Calibri" panose="020F0502020204030204" pitchFamily="34" charset="0"/>
              </a:rPr>
              <a:t> على مواقع التواصل ال</a:t>
            </a:r>
            <a:r>
              <a:rPr lang="ar-DZ" sz="2800" kern="100" dirty="0">
                <a:effectLst/>
                <a:latin typeface="Calibri" panose="020F0502020204030204" pitchFamily="34" charset="0"/>
                <a:ea typeface="Calibri" panose="020F0502020204030204" pitchFamily="34" charset="0"/>
              </a:rPr>
              <a:t>إِ</a:t>
            </a:r>
            <a:r>
              <a:rPr lang="ar-SA" sz="2800" kern="100" dirty="0">
                <a:effectLst/>
                <a:latin typeface="Calibri" panose="020F0502020204030204" pitchFamily="34" charset="0"/>
                <a:ea typeface="Calibri" panose="020F0502020204030204" pitchFamily="34" charset="0"/>
              </a:rPr>
              <a:t>جت</a:t>
            </a:r>
            <a:r>
              <a:rPr lang="ar-DZ" sz="2800" kern="100" dirty="0">
                <a:effectLst/>
                <a:latin typeface="Calibri" panose="020F0502020204030204" pitchFamily="34" charset="0"/>
                <a:ea typeface="Calibri" panose="020F0502020204030204" pitchFamily="34" charset="0"/>
              </a:rPr>
              <a:t>ِ</a:t>
            </a:r>
            <a:r>
              <a:rPr lang="ar-SA" sz="2800" kern="100" dirty="0" err="1">
                <a:effectLst/>
                <a:latin typeface="Calibri" panose="020F0502020204030204" pitchFamily="34" charset="0"/>
                <a:ea typeface="Calibri" panose="020F0502020204030204" pitchFamily="34" charset="0"/>
              </a:rPr>
              <a:t>ماعي</a:t>
            </a:r>
            <a:r>
              <a:rPr lang="ar-SA" sz="2800" kern="100" dirty="0">
                <a:effectLst/>
                <a:latin typeface="Calibri" panose="020F0502020204030204" pitchFamily="34" charset="0"/>
                <a:ea typeface="Calibri" panose="020F0502020204030204" pitchFamily="34" charset="0"/>
              </a:rPr>
              <a:t> ر</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هانًا أساسيًا </a:t>
            </a:r>
            <a:r>
              <a:rPr lang="ar-SA" sz="2800" kern="100" dirty="0" err="1">
                <a:effectLst/>
                <a:latin typeface="Calibri" panose="020F0502020204030204" pitchFamily="34" charset="0"/>
                <a:ea typeface="Calibri" panose="020F0502020204030204" pitchFamily="34" charset="0"/>
              </a:rPr>
              <a:t>للمؤس</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سات، إذ</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 ت</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سهم في بناء صورتها الر</a:t>
            </a:r>
            <a:r>
              <a:rPr lang="ar-DZ" sz="2800" kern="100" dirty="0">
                <a:effectLst/>
                <a:latin typeface="Calibri" panose="020F0502020204030204" pitchFamily="34" charset="0"/>
                <a:ea typeface="Calibri" panose="020F0502020204030204" pitchFamily="34" charset="0"/>
              </a:rPr>
              <a:t>َّ</a:t>
            </a:r>
            <a:r>
              <a:rPr lang="ar-SA" sz="2800" kern="100" dirty="0" err="1">
                <a:effectLst/>
                <a:latin typeface="Calibri" panose="020F0502020204030204" pitchFamily="34" charset="0"/>
                <a:ea typeface="Calibri" panose="020F0502020204030204" pitchFamily="34" charset="0"/>
              </a:rPr>
              <a:t>قمية</a:t>
            </a:r>
            <a:r>
              <a:rPr lang="ar-SA" sz="2800" kern="100" dirty="0">
                <a:effectLst/>
                <a:latin typeface="Calibri" panose="020F0502020204030204" pitchFamily="34" charset="0"/>
                <a:ea typeface="Calibri" panose="020F0502020204030204" pitchFamily="34" charset="0"/>
              </a:rPr>
              <a:t> وتعز</a:t>
            </a:r>
            <a:r>
              <a:rPr lang="ar-DZ" sz="2800" kern="100" dirty="0">
                <a:effectLst/>
                <a:latin typeface="Calibri" panose="020F0502020204030204" pitchFamily="34" charset="0"/>
                <a:ea typeface="Calibri" panose="020F0502020204030204" pitchFamily="34" charset="0"/>
              </a:rPr>
              <a:t>ِ</a:t>
            </a:r>
            <a:r>
              <a:rPr lang="ar-SA" sz="2800" kern="100" dirty="0" err="1">
                <a:effectLst/>
                <a:latin typeface="Calibri" panose="020F0502020204030204" pitchFamily="34" charset="0"/>
                <a:ea typeface="Calibri" panose="020F0502020204030204" pitchFamily="34" charset="0"/>
              </a:rPr>
              <a:t>يز</a:t>
            </a:r>
            <a:r>
              <a:rPr lang="ar-SA" sz="2800" kern="100" dirty="0">
                <a:effectLst/>
                <a:latin typeface="Calibri" panose="020F0502020204030204" pitchFamily="34" charset="0"/>
                <a:ea typeface="Calibri" panose="020F0502020204030204" pitchFamily="34" charset="0"/>
              </a:rPr>
              <a:t> تواصلها مع الجمهور، إ</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ضافة إلى نشر محتوى م</a:t>
            </a:r>
            <a:r>
              <a:rPr lang="ar-DZ" sz="2800" kern="100" dirty="0">
                <a:effectLst/>
                <a:latin typeface="Calibri" panose="020F0502020204030204" pitchFamily="34" charset="0"/>
                <a:ea typeface="Calibri" panose="020F0502020204030204" pitchFamily="34" charset="0"/>
              </a:rPr>
              <a:t>ُ</a:t>
            </a:r>
            <a:r>
              <a:rPr lang="ar-SA" sz="2800" kern="100" dirty="0" err="1">
                <a:effectLst/>
                <a:latin typeface="Calibri" panose="020F0502020204030204" pitchFamily="34" charset="0"/>
                <a:ea typeface="Calibri" panose="020F0502020204030204" pitchFamily="34" charset="0"/>
              </a:rPr>
              <a:t>نظ</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م وجذ</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اب</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 ي</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حق</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ق أهدافها الت</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واصلية. كما تواجه </a:t>
            </a:r>
            <a:r>
              <a:rPr lang="ar-SA" sz="2800" kern="100" dirty="0" err="1">
                <a:effectLst/>
                <a:latin typeface="Calibri" panose="020F0502020204030204" pitchFamily="34" charset="0"/>
                <a:ea typeface="Calibri" panose="020F0502020204030204" pitchFamily="34" charset="0"/>
              </a:rPr>
              <a:t>المؤس</a:t>
            </a:r>
            <a:r>
              <a:rPr lang="ar-DZ" sz="2800" kern="100" dirty="0">
                <a:effectLst/>
                <a:latin typeface="Calibri" panose="020F0502020204030204" pitchFamily="34" charset="0"/>
                <a:ea typeface="Calibri" panose="020F0502020204030204" pitchFamily="34" charset="0"/>
              </a:rPr>
              <a:t>َّ</a:t>
            </a:r>
            <a:r>
              <a:rPr lang="ar-SA" sz="2800" kern="100" dirty="0" err="1">
                <a:effectLst/>
                <a:latin typeface="Calibri" panose="020F0502020204030204" pitchFamily="34" charset="0"/>
                <a:ea typeface="Calibri" panose="020F0502020204030204" pitchFamily="34" charset="0"/>
              </a:rPr>
              <a:t>سة</a:t>
            </a:r>
            <a:r>
              <a:rPr lang="ar-SA" sz="2800" kern="100" dirty="0">
                <a:effectLst/>
                <a:latin typeface="Calibri" panose="020F0502020204030204" pitchFamily="34" charset="0"/>
                <a:ea typeface="Calibri" panose="020F0502020204030204" pitchFamily="34" charset="0"/>
              </a:rPr>
              <a:t> تحد</a:t>
            </a:r>
            <a:r>
              <a:rPr lang="ar-DZ" sz="2800" kern="100" dirty="0">
                <a:effectLst/>
                <a:latin typeface="Calibri" panose="020F0502020204030204" pitchFamily="34" charset="0"/>
                <a:ea typeface="Calibri" panose="020F0502020204030204" pitchFamily="34" charset="0"/>
              </a:rPr>
              <a:t>ِّ</a:t>
            </a:r>
            <a:r>
              <a:rPr lang="ar-SA" sz="2800" kern="100" dirty="0" err="1">
                <a:effectLst/>
                <a:latin typeface="Calibri" panose="020F0502020204030204" pitchFamily="34" charset="0"/>
                <a:ea typeface="Calibri" panose="020F0502020204030204" pitchFamily="34" charset="0"/>
              </a:rPr>
              <a:t>يات</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 تتعل</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ق بالأمن الس</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يبراني وح</a:t>
            </a:r>
            <a:r>
              <a:rPr lang="ar-DZ" sz="2800" kern="100" dirty="0">
                <a:effectLst/>
                <a:latin typeface="Calibri" panose="020F0502020204030204" pitchFamily="34" charset="0"/>
                <a:ea typeface="Calibri" panose="020F0502020204030204" pitchFamily="34" charset="0"/>
              </a:rPr>
              <a:t>ِ</a:t>
            </a:r>
            <a:r>
              <a:rPr lang="ar-SA" sz="2800" kern="100" dirty="0" err="1">
                <a:effectLst/>
                <a:latin typeface="Calibri" panose="020F0502020204030204" pitchFamily="34" charset="0"/>
                <a:ea typeface="Calibri" panose="020F0502020204030204" pitchFamily="34" charset="0"/>
              </a:rPr>
              <a:t>ماية</a:t>
            </a:r>
            <a:r>
              <a:rPr lang="ar-SA" sz="2800" kern="100" dirty="0">
                <a:effectLst/>
                <a:latin typeface="Calibri" panose="020F0502020204030204" pitchFamily="34" charset="0"/>
                <a:ea typeface="Calibri" panose="020F0502020204030204" pitchFamily="34" charset="0"/>
              </a:rPr>
              <a:t> الحسابات من ال</a:t>
            </a:r>
            <a:r>
              <a:rPr lang="ar-DZ" sz="2800" kern="100" dirty="0">
                <a:effectLst/>
                <a:latin typeface="Calibri" panose="020F0502020204030204" pitchFamily="34" charset="0"/>
                <a:ea typeface="Calibri" panose="020F0502020204030204" pitchFamily="34" charset="0"/>
              </a:rPr>
              <a:t>إِ</a:t>
            </a:r>
            <a:r>
              <a:rPr lang="ar-SA" sz="2800" kern="100" dirty="0" err="1">
                <a:effectLst/>
                <a:latin typeface="Calibri" panose="020F0502020204030204" pitchFamily="34" charset="0"/>
                <a:ea typeface="Calibri" panose="020F0502020204030204" pitchFamily="34" charset="0"/>
              </a:rPr>
              <a:t>ختراق</a:t>
            </a:r>
            <a:r>
              <a:rPr lang="ar-SA" sz="2800" kern="100" dirty="0">
                <a:effectLst/>
                <a:latin typeface="Calibri" panose="020F0502020204030204" pitchFamily="34" charset="0"/>
                <a:ea typeface="Calibri" panose="020F0502020204030204" pitchFamily="34" charset="0"/>
              </a:rPr>
              <a:t>، إلى جانب ضرورة متابعة تفاعل الجمهور وق</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ياس الأداء لتحسين ال</a:t>
            </a:r>
            <a:r>
              <a:rPr lang="ar-DZ" sz="2800" kern="100" dirty="0">
                <a:effectLst/>
                <a:latin typeface="Calibri" panose="020F0502020204030204" pitchFamily="34" charset="0"/>
                <a:ea typeface="Calibri" panose="020F0502020204030204" pitchFamily="34" charset="0"/>
              </a:rPr>
              <a:t>إِ</a:t>
            </a:r>
            <a:r>
              <a:rPr lang="ar-SA" sz="2800" kern="100" dirty="0" err="1">
                <a:effectLst/>
                <a:latin typeface="Calibri" panose="020F0502020204030204" pitchFamily="34" charset="0"/>
                <a:ea typeface="Calibri" panose="020F0502020204030204" pitchFamily="34" charset="0"/>
              </a:rPr>
              <a:t>ستراتيجية</a:t>
            </a:r>
            <a:r>
              <a:rPr lang="ar-SA" sz="2800" kern="100" dirty="0">
                <a:effectLst/>
                <a:latin typeface="Calibri" panose="020F0502020204030204" pitchFamily="34" charset="0"/>
                <a:ea typeface="Calibri" panose="020F0502020204030204" pitchFamily="34" charset="0"/>
              </a:rPr>
              <a:t>، مم</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ا يجعل الإدارة الفعّالة لهذه الصفحات</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 عنصرًا مهمًا لزيادة الت</a:t>
            </a:r>
            <a:r>
              <a:rPr lang="ar-DZ" sz="2800" kern="100" dirty="0">
                <a:effectLst/>
                <a:latin typeface="Calibri" panose="020F0502020204030204" pitchFamily="34" charset="0"/>
                <a:ea typeface="Calibri" panose="020F0502020204030204" pitchFamily="34" charset="0"/>
              </a:rPr>
              <a:t>َّ</a:t>
            </a:r>
            <a:r>
              <a:rPr lang="ar-SA" sz="2800" kern="100" dirty="0">
                <a:effectLst/>
                <a:latin typeface="Calibri" panose="020F0502020204030204" pitchFamily="34" charset="0"/>
                <a:ea typeface="Calibri" panose="020F0502020204030204" pitchFamily="34" charset="0"/>
              </a:rPr>
              <a:t>أثير </a:t>
            </a:r>
            <a:r>
              <a:rPr lang="ar-SA" sz="2800" kern="100" dirty="0" err="1">
                <a:effectLst/>
                <a:latin typeface="Calibri" panose="020F0502020204030204" pitchFamily="34" charset="0"/>
                <a:ea typeface="Calibri" panose="020F0502020204030204" pitchFamily="34" charset="0"/>
              </a:rPr>
              <a:t>وت</a:t>
            </a:r>
            <a:r>
              <a:rPr lang="ar-DZ" sz="2800" kern="100" dirty="0">
                <a:effectLst/>
                <a:latin typeface="Calibri" panose="020F0502020204030204" pitchFamily="34" charset="0"/>
                <a:ea typeface="Calibri" panose="020F0502020204030204" pitchFamily="34" charset="0"/>
              </a:rPr>
              <a:t>َ</a:t>
            </a:r>
            <a:r>
              <a:rPr lang="ar-SA" sz="2800" kern="100" dirty="0" err="1">
                <a:effectLst/>
                <a:latin typeface="Calibri" panose="020F0502020204030204" pitchFamily="34" charset="0"/>
                <a:ea typeface="Calibri" panose="020F0502020204030204" pitchFamily="34" charset="0"/>
              </a:rPr>
              <a:t>رسيخ</a:t>
            </a:r>
            <a:r>
              <a:rPr lang="ar-SA" sz="2800" kern="100" dirty="0">
                <a:effectLst/>
                <a:latin typeface="Calibri" panose="020F0502020204030204" pitchFamily="34" charset="0"/>
                <a:ea typeface="Calibri" panose="020F0502020204030204" pitchFamily="34" charset="0"/>
              </a:rPr>
              <a:t> الث</a:t>
            </a:r>
            <a:r>
              <a:rPr lang="ar-DZ" sz="2800" kern="100" dirty="0">
                <a:effectLst/>
                <a:latin typeface="Calibri" panose="020F0502020204030204" pitchFamily="34" charset="0"/>
                <a:ea typeface="Calibri" panose="020F0502020204030204" pitchFamily="34" charset="0"/>
              </a:rPr>
              <a:t>ِّ</a:t>
            </a:r>
            <a:r>
              <a:rPr lang="ar-SA" sz="2800" kern="100" dirty="0" err="1">
                <a:effectLst/>
                <a:latin typeface="Calibri" panose="020F0502020204030204" pitchFamily="34" charset="0"/>
                <a:ea typeface="Calibri" panose="020F0502020204030204" pitchFamily="34" charset="0"/>
              </a:rPr>
              <a:t>قة</a:t>
            </a:r>
            <a:r>
              <a:rPr lang="ar-SA" sz="2800" kern="100" dirty="0">
                <a:effectLst/>
                <a:latin typeface="Calibri" panose="020F0502020204030204" pitchFamily="34" charset="0"/>
                <a:ea typeface="Calibri" panose="020F0502020204030204" pitchFamily="34" charset="0"/>
              </a:rPr>
              <a:t> وتطوير العلاقة مع المتابعين</a:t>
            </a:r>
            <a:r>
              <a:rPr lang="fr-FR" sz="2800" kern="100" dirty="0">
                <a:effectLst/>
                <a:latin typeface="Calibri" panose="020F0502020204030204" pitchFamily="34" charset="0"/>
                <a:ea typeface="Calibri" panose="020F0502020204030204" pitchFamily="34" charset="0"/>
              </a:rPr>
              <a:t>.</a:t>
            </a:r>
          </a:p>
        </p:txBody>
      </p:sp>
    </p:spTree>
    <p:extLst>
      <p:ext uri="{BB962C8B-B14F-4D97-AF65-F5344CB8AC3E}">
        <p14:creationId xmlns:p14="http://schemas.microsoft.com/office/powerpoint/2010/main" val="3901831950"/>
      </p:ext>
    </p:extLst>
  </p:cSld>
  <p:clrMapOvr>
    <a:masterClrMapping/>
  </p:clrMapOvr>
  <mc:AlternateContent xmlns:mc="http://schemas.openxmlformats.org/markup-compatibility/2006" xmlns:p14="http://schemas.microsoft.com/office/powerpoint/2010/main">
    <mc:Choice Requires="p14">
      <p:transition p14:dur="0" advTm="75242"/>
    </mc:Choice>
    <mc:Fallback xmlns="">
      <p:transition advTm="7524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
        <p:nvSpPr>
          <p:cNvPr id="9" name="Rectangle 8">
            <a:extLst>
              <a:ext uri="{FF2B5EF4-FFF2-40B4-BE49-F238E27FC236}">
                <a16:creationId xmlns:a16="http://schemas.microsoft.com/office/drawing/2014/main" id="{350E98EB-F120-C5DB-FEBF-0BFD179B8F40}"/>
              </a:ext>
            </a:extLst>
          </p:cNvPr>
          <p:cNvSpPr/>
          <p:nvPr/>
        </p:nvSpPr>
        <p:spPr>
          <a:xfrm>
            <a:off x="3429728" y="637800"/>
            <a:ext cx="1352724" cy="8824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24">
            <a:extLst>
              <a:ext uri="{FF2B5EF4-FFF2-40B4-BE49-F238E27FC236}">
                <a16:creationId xmlns:a16="http://schemas.microsoft.com/office/drawing/2014/main" id="{A287115C-DD90-DEFC-AF52-CBAE211190E8}"/>
              </a:ext>
            </a:extLst>
          </p:cNvPr>
          <p:cNvSpPr txBox="1"/>
          <p:nvPr/>
        </p:nvSpPr>
        <p:spPr>
          <a:xfrm>
            <a:off x="476299" y="1804560"/>
            <a:ext cx="7753301" cy="4493538"/>
          </a:xfrm>
          <a:prstGeom prst="rect">
            <a:avLst/>
          </a:prstGeom>
          <a:noFill/>
        </p:spPr>
        <p:txBody>
          <a:bodyPr wrap="square" rtlCol="0">
            <a:spAutoFit/>
          </a:bodyPr>
          <a:lstStyle/>
          <a:p>
            <a:pPr algn="just" rtl="1"/>
            <a:r>
              <a:rPr lang="ar-SA" sz="2200" dirty="0"/>
              <a:t>1-</a:t>
            </a:r>
            <a:r>
              <a:rPr lang="fr-FR" sz="2200" dirty="0"/>
              <a:t> </a:t>
            </a:r>
            <a:r>
              <a:rPr lang="ar-SA" sz="2200" dirty="0"/>
              <a:t>البلوشي عبد الله بن مبارك: "إدارة المؤسسات الإعلامية في العصر الرقمي"، </a:t>
            </a:r>
            <a:br>
              <a:rPr lang="fr-FR" sz="2200" dirty="0"/>
            </a:br>
            <a:r>
              <a:rPr lang="ar-SA" sz="2200" dirty="0"/>
              <a:t>جامعة السلطان قابوس، سلطنة عمان، 2020</a:t>
            </a:r>
            <a:r>
              <a:rPr lang="fr-FR" sz="2200" dirty="0"/>
              <a:t>.</a:t>
            </a:r>
          </a:p>
          <a:p>
            <a:pPr algn="just" rtl="1"/>
            <a:r>
              <a:rPr lang="ar-SA" sz="2200" dirty="0"/>
              <a:t>2- الدليمي عبد الرزاق: "إدارة المؤسسات الإعلامية، دار أسامة للنشر والتوزيع، عمّان، 2014</a:t>
            </a:r>
            <a:r>
              <a:rPr lang="fr-FR" sz="2200" dirty="0"/>
              <a:t>.</a:t>
            </a:r>
          </a:p>
          <a:p>
            <a:pPr algn="just" rtl="1"/>
            <a:r>
              <a:rPr lang="ar-SA" sz="2200" dirty="0"/>
              <a:t>3- الشكعة سامي: "الإدارة الإعلامية في المؤسسات الصحفية"، دار الفكر العربي، 2010</a:t>
            </a:r>
            <a:r>
              <a:rPr lang="fr-FR" sz="2200" dirty="0"/>
              <a:t>.</a:t>
            </a:r>
          </a:p>
          <a:p>
            <a:pPr algn="just" rtl="1"/>
            <a:r>
              <a:rPr lang="ar-SA" sz="2200" dirty="0"/>
              <a:t>4- زيد عبد الله: "إدارة الإعلام: الأسس والتطبيقات"، دار الفكر العربي، القاهرة، 2016</a:t>
            </a:r>
            <a:r>
              <a:rPr lang="fr-FR" sz="2200" dirty="0"/>
              <a:t>.</a:t>
            </a:r>
          </a:p>
          <a:p>
            <a:pPr algn="just" rtl="1"/>
            <a:r>
              <a:rPr lang="ar-SA" sz="2200" dirty="0"/>
              <a:t>5- عبد العزيز ياسر: "إدارة المؤسسات الإعلامية في ظل الإعلام الجديد"، المجلس الأعلى لتنظيم الإعلام، مصر، 2018</a:t>
            </a:r>
            <a:r>
              <a:rPr lang="fr-FR" sz="2200" dirty="0"/>
              <a:t>.</a:t>
            </a:r>
          </a:p>
          <a:p>
            <a:pPr algn="just" rtl="1"/>
            <a:r>
              <a:rPr lang="ar-SA" sz="2200" dirty="0"/>
              <a:t>6- سمير الهاشمي:"</a:t>
            </a:r>
            <a:r>
              <a:rPr lang="ar-SA" sz="2200" b="1" dirty="0"/>
              <a:t> </a:t>
            </a:r>
            <a:r>
              <a:rPr lang="ar-SA" sz="2200" dirty="0"/>
              <a:t>استراتيجيات التسويق الإلكتروني"، دار صفاء، عمّان، </a:t>
            </a:r>
            <a:r>
              <a:rPr lang="fr-FR" sz="2200" dirty="0"/>
              <a:t>. 2020</a:t>
            </a:r>
          </a:p>
          <a:p>
            <a:pPr algn="just" rtl="1"/>
            <a:r>
              <a:rPr lang="ar-SA" sz="2200" dirty="0"/>
              <a:t>7- كفاح الربيعي: "التسويق الرقمي وإدارة الحملات الإعلانية"، دار وائل، الأردن،</a:t>
            </a:r>
            <a:r>
              <a:rPr lang="fr-FR" sz="2200" dirty="0"/>
              <a:t> 2021</a:t>
            </a:r>
            <a:r>
              <a:rPr lang="ar-SA" sz="2200" dirty="0"/>
              <a:t>.</a:t>
            </a:r>
            <a:endParaRPr lang="fr-FR" sz="2200" dirty="0"/>
          </a:p>
        </p:txBody>
      </p:sp>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p14:dur="0" advTm="188224"/>
    </mc:Choice>
    <mc:Fallback xmlns="">
      <p:transition advTm="18822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2DC20-CCE6-D175-8ABC-F2B55B1A584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8A7A206-B6FE-DAB8-735E-F66A51CFAA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9942"/>
            <a:ext cx="12663752" cy="7053944"/>
          </a:xfrm>
          <a:prstGeom prst="rect">
            <a:avLst/>
          </a:prstGeom>
        </p:spPr>
      </p:pic>
      <p:sp>
        <p:nvSpPr>
          <p:cNvPr id="2" name="Rectangle: Single Corner Rounded 1">
            <a:extLst>
              <a:ext uri="{FF2B5EF4-FFF2-40B4-BE49-F238E27FC236}">
                <a16:creationId xmlns:a16="http://schemas.microsoft.com/office/drawing/2014/main" id="{EB600FB7-6155-8726-8821-61BB00776F0D}"/>
              </a:ext>
            </a:extLst>
          </p:cNvPr>
          <p:cNvSpPr/>
          <p:nvPr/>
        </p:nvSpPr>
        <p:spPr>
          <a:xfrm flipV="1">
            <a:off x="0" y="-18465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93119909-6E33-AA2D-33D2-8C8FDAA6849F}"/>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a:extLst>
              <a:ext uri="{FF2B5EF4-FFF2-40B4-BE49-F238E27FC236}">
                <a16:creationId xmlns:a16="http://schemas.microsoft.com/office/drawing/2014/main" id="{A3283A38-396F-6A74-E932-A396FFEC0BE5}"/>
              </a:ext>
            </a:extLst>
          </p:cNvPr>
          <p:cNvSpPr txBox="1"/>
          <p:nvPr/>
        </p:nvSpPr>
        <p:spPr>
          <a:xfrm>
            <a:off x="6241630" y="3084193"/>
            <a:ext cx="4540025" cy="769441"/>
          </a:xfrm>
          <a:prstGeom prst="rect">
            <a:avLst/>
          </a:prstGeom>
          <a:noFill/>
        </p:spPr>
        <p:txBody>
          <a:bodyPr wrap="none" rtlCol="0">
            <a:spAutoFit/>
          </a:bodyPr>
          <a:lstStyle/>
          <a:p>
            <a:r>
              <a:rPr lang="ar-DZ" sz="4400" b="1" dirty="0">
                <a:solidFill>
                  <a:srgbClr val="00B0F0"/>
                </a:solidFill>
                <a:latin typeface="Alexandria" charset="0"/>
                <a:cs typeface="Alexandria" charset="0"/>
              </a:rPr>
              <a:t>تمنياتي بالنجاح للجميع</a:t>
            </a:r>
            <a:endParaRPr lang="en-US" sz="4400" b="1" dirty="0">
              <a:solidFill>
                <a:srgbClr val="00B0F0"/>
              </a:solidFill>
              <a:latin typeface="Alexandria" charset="0"/>
              <a:cs typeface="Alexandria" charset="0"/>
            </a:endParaRPr>
          </a:p>
        </p:txBody>
      </p:sp>
      <p:sp>
        <p:nvSpPr>
          <p:cNvPr id="10" name="Rectangle: Rounded Corners 9">
            <a:extLst>
              <a:ext uri="{FF2B5EF4-FFF2-40B4-BE49-F238E27FC236}">
                <a16:creationId xmlns:a16="http://schemas.microsoft.com/office/drawing/2014/main" id="{E3AA9072-107A-E448-6979-C28245280094}"/>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tx1">
                    <a:lumMod val="95000"/>
                    <a:lumOff val="5000"/>
                  </a:schemeClr>
                </a:solidFill>
                <a:latin typeface="Alexandria" charset="0"/>
                <a:cs typeface="Alexandria" charset="0"/>
              </a:rPr>
              <a:t>المحاضرة الثامنـــــــــة </a:t>
            </a:r>
            <a:endParaRPr lang="en-US" sz="2800" b="1" dirty="0">
              <a:solidFill>
                <a:schemeClr val="tx1">
                  <a:lumMod val="95000"/>
                  <a:lumOff val="5000"/>
                </a:schemeClr>
              </a:solidFill>
              <a:latin typeface="Alexandria" charset="0"/>
              <a:cs typeface="Alexandria" charset="0"/>
            </a:endParaRPr>
          </a:p>
        </p:txBody>
      </p:sp>
      <p:sp>
        <p:nvSpPr>
          <p:cNvPr id="11" name="TextBox 10">
            <a:extLst>
              <a:ext uri="{FF2B5EF4-FFF2-40B4-BE49-F238E27FC236}">
                <a16:creationId xmlns:a16="http://schemas.microsoft.com/office/drawing/2014/main" id="{3D411082-9BBD-2374-843F-5A88A56DC6EE}"/>
              </a:ext>
            </a:extLst>
          </p:cNvPr>
          <p:cNvSpPr txBox="1"/>
          <p:nvPr/>
        </p:nvSpPr>
        <p:spPr>
          <a:xfrm>
            <a:off x="6900203" y="4761427"/>
            <a:ext cx="2436886" cy="707886"/>
          </a:xfrm>
          <a:prstGeom prst="rect">
            <a:avLst/>
          </a:prstGeom>
          <a:noFill/>
        </p:spPr>
        <p:txBody>
          <a:bodyPr wrap="none" rtlCol="0">
            <a:spAutoFit/>
          </a:bodyPr>
          <a:lstStyle/>
          <a:p>
            <a:pPr algn="ctr"/>
            <a:r>
              <a:rPr lang="fr-FR" sz="2000" b="1" dirty="0"/>
              <a:t>DGM</a:t>
            </a:r>
            <a:r>
              <a:rPr lang="ar-DZ" sz="2000" b="1" dirty="0"/>
              <a:t>411</a:t>
            </a:r>
            <a:endParaRPr lang="fr-FR" sz="2000" dirty="0"/>
          </a:p>
          <a:p>
            <a:pPr algn="ctr"/>
            <a:r>
              <a:rPr lang="ar-DZ" sz="2000" b="1" dirty="0">
                <a:solidFill>
                  <a:schemeClr val="tx1">
                    <a:lumMod val="95000"/>
                    <a:lumOff val="5000"/>
                  </a:schemeClr>
                </a:solidFill>
                <a:latin typeface="Alexandria"/>
                <a:cs typeface="Alexandria" charset="0"/>
              </a:rPr>
              <a:t>إدارة المؤسسات الإعلامية</a:t>
            </a:r>
          </a:p>
        </p:txBody>
      </p:sp>
      <p:sp>
        <p:nvSpPr>
          <p:cNvPr id="12" name="TextBox 11">
            <a:extLst>
              <a:ext uri="{FF2B5EF4-FFF2-40B4-BE49-F238E27FC236}">
                <a16:creationId xmlns:a16="http://schemas.microsoft.com/office/drawing/2014/main" id="{E6A94160-6044-E81B-C88B-D779F117EAAD}"/>
              </a:ext>
            </a:extLst>
          </p:cNvPr>
          <p:cNvSpPr txBox="1"/>
          <p:nvPr/>
        </p:nvSpPr>
        <p:spPr>
          <a:xfrm>
            <a:off x="459185" y="6187539"/>
            <a:ext cx="4886463"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Dr. TEWFIK AMRI</a:t>
            </a:r>
          </a:p>
        </p:txBody>
      </p:sp>
      <p:sp>
        <p:nvSpPr>
          <p:cNvPr id="13" name="TextBox 12">
            <a:extLst>
              <a:ext uri="{FF2B5EF4-FFF2-40B4-BE49-F238E27FC236}">
                <a16:creationId xmlns:a16="http://schemas.microsoft.com/office/drawing/2014/main" id="{3341C8AD-5FF3-15C7-B2A7-7E0C1C94CAD2}"/>
              </a:ext>
            </a:extLst>
          </p:cNvPr>
          <p:cNvSpPr txBox="1"/>
          <p:nvPr/>
        </p:nvSpPr>
        <p:spPr>
          <a:xfrm>
            <a:off x="459185" y="5830966"/>
            <a:ext cx="4886463" cy="523220"/>
          </a:xfrm>
          <a:prstGeom prst="rect">
            <a:avLst/>
          </a:prstGeom>
          <a:noFill/>
        </p:spPr>
        <p:txBody>
          <a:bodyPr wrap="square" rtlCol="0">
            <a:spAutoFit/>
          </a:bodyPr>
          <a:lstStyle/>
          <a:p>
            <a:r>
              <a:rPr lang="en-US" sz="2800" dirty="0">
                <a:solidFill>
                  <a:srgbClr val="00B0F0"/>
                </a:solidFill>
                <a:latin typeface="Alexandria" charset="0"/>
                <a:cs typeface="Alexandria" charset="0"/>
              </a:rPr>
              <a:t>Prepared by</a:t>
            </a:r>
          </a:p>
        </p:txBody>
      </p:sp>
      <p:pic>
        <p:nvPicPr>
          <p:cNvPr id="6" name="Graphic 21">
            <a:extLst>
              <a:ext uri="{FF2B5EF4-FFF2-40B4-BE49-F238E27FC236}">
                <a16:creationId xmlns:a16="http://schemas.microsoft.com/office/drawing/2014/main" id="{19E9EF1C-50B8-1F07-FFF9-C2AF186D9CC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Graphic 12">
            <a:extLst>
              <a:ext uri="{FF2B5EF4-FFF2-40B4-BE49-F238E27FC236}">
                <a16:creationId xmlns:a16="http://schemas.microsoft.com/office/drawing/2014/main" id="{9FABF719-176F-BB5B-BF20-60C9DC791DA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642022" y="6095874"/>
            <a:ext cx="2279266" cy="384052"/>
          </a:xfrm>
          <a:prstGeom prst="rect">
            <a:avLst/>
          </a:prstGeom>
        </p:spPr>
      </p:pic>
    </p:spTree>
    <p:extLst>
      <p:ext uri="{BB962C8B-B14F-4D97-AF65-F5344CB8AC3E}">
        <p14:creationId xmlns:p14="http://schemas.microsoft.com/office/powerpoint/2010/main" val="799000106"/>
      </p:ext>
    </p:extLst>
  </p:cSld>
  <p:clrMapOvr>
    <a:masterClrMapping/>
  </p:clrMapOvr>
  <mc:AlternateContent xmlns:mc="http://schemas.openxmlformats.org/markup-compatibility/2006" xmlns:p14="http://schemas.microsoft.com/office/powerpoint/2010/main">
    <mc:Choice Requires="p14">
      <p:transition p14:dur="0" advTm="62506"/>
    </mc:Choice>
    <mc:Fallback xmlns="">
      <p:transition advTm="625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purl.org/dc/dcmitype/"/>
    <ds:schemaRef ds:uri="http://www.w3.org/XML/1998/namespace"/>
    <ds:schemaRef ds:uri="http://purl.org/dc/terms/"/>
    <ds:schemaRef ds:uri="http://purl.org/dc/elements/1.1/"/>
    <ds:schemaRef ds:uri="688354b5-287c-4cda-825e-1d7935aea40e"/>
    <ds:schemaRef ds:uri="http://schemas.microsoft.com/office/2006/documentManagement/types"/>
    <ds:schemaRef ds:uri="http://schemas.microsoft.com/office/2006/metadata/properties"/>
    <ds:schemaRef ds:uri="http://schemas.microsoft.com/office/infopath/2007/PartnerControls"/>
    <ds:schemaRef ds:uri="aca13214-df29-4e3c-a050-857c0bf7bd8e"/>
  </ds:schemaRefs>
</ds:datastoreItem>
</file>

<file path=customXml/itemProps3.xml><?xml version="1.0" encoding="utf-8"?>
<ds:datastoreItem xmlns:ds="http://schemas.openxmlformats.org/officeDocument/2006/customXml" ds:itemID="{A9A34E54-790B-410B-9CF6-6FCD70D914B8}"/>
</file>

<file path=docProps/app.xml><?xml version="1.0" encoding="utf-8"?>
<Properties xmlns="http://schemas.openxmlformats.org/officeDocument/2006/extended-properties" xmlns:vt="http://schemas.openxmlformats.org/officeDocument/2006/docPropsVTypes">
  <TotalTime>15989</TotalTime>
  <Words>4819</Words>
  <Application>Microsoft Office PowerPoint</Application>
  <PresentationFormat>Grand écran</PresentationFormat>
  <Paragraphs>278</Paragraphs>
  <Slides>42</Slides>
  <Notes>4</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42</vt:i4>
      </vt:variant>
    </vt:vector>
  </HeadingPairs>
  <TitlesOfParts>
    <vt:vector size="51" baseType="lpstr">
      <vt:lpstr>Alexandria</vt:lpstr>
      <vt:lpstr>Arial</vt:lpstr>
      <vt:lpstr>Calibri</vt:lpstr>
      <vt:lpstr>Calibri Light</vt:lpstr>
      <vt:lpstr>Roboto Light</vt:lpstr>
      <vt:lpstr>Simplified Arabic</vt:lpstr>
      <vt:lpstr>Symbol</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257</cp:revision>
  <dcterms:created xsi:type="dcterms:W3CDTF">2023-04-29T09:08:00Z</dcterms:created>
  <dcterms:modified xsi:type="dcterms:W3CDTF">2025-11-25T23:54:27Z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